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86"/>
  </p:notesMasterIdLst>
  <p:sldIdLst>
    <p:sldId id="274" r:id="rId2"/>
    <p:sldId id="327" r:id="rId3"/>
    <p:sldId id="379" r:id="rId4"/>
    <p:sldId id="398" r:id="rId5"/>
    <p:sldId id="422" r:id="rId6"/>
    <p:sldId id="407" r:id="rId7"/>
    <p:sldId id="329" r:id="rId8"/>
    <p:sldId id="395" r:id="rId9"/>
    <p:sldId id="396" r:id="rId10"/>
    <p:sldId id="336" r:id="rId11"/>
    <p:sldId id="397" r:id="rId12"/>
    <p:sldId id="408" r:id="rId13"/>
    <p:sldId id="339" r:id="rId14"/>
    <p:sldId id="399" r:id="rId15"/>
    <p:sldId id="341" r:id="rId16"/>
    <p:sldId id="340" r:id="rId17"/>
    <p:sldId id="342" r:id="rId18"/>
    <p:sldId id="392" r:id="rId19"/>
    <p:sldId id="393" r:id="rId20"/>
    <p:sldId id="394" r:id="rId21"/>
    <p:sldId id="416" r:id="rId22"/>
    <p:sldId id="411" r:id="rId23"/>
    <p:sldId id="423" r:id="rId24"/>
    <p:sldId id="412" r:id="rId25"/>
    <p:sldId id="417" r:id="rId26"/>
    <p:sldId id="418" r:id="rId27"/>
    <p:sldId id="419" r:id="rId28"/>
    <p:sldId id="420" r:id="rId29"/>
    <p:sldId id="355" r:id="rId30"/>
    <p:sldId id="401" r:id="rId31"/>
    <p:sldId id="404" r:id="rId32"/>
    <p:sldId id="405" r:id="rId33"/>
    <p:sldId id="388" r:id="rId34"/>
    <p:sldId id="356" r:id="rId35"/>
    <p:sldId id="389" r:id="rId36"/>
    <p:sldId id="390" r:id="rId37"/>
    <p:sldId id="358" r:id="rId38"/>
    <p:sldId id="384" r:id="rId39"/>
    <p:sldId id="406" r:id="rId40"/>
    <p:sldId id="421" r:id="rId41"/>
    <p:sldId id="359" r:id="rId42"/>
    <p:sldId id="361" r:id="rId43"/>
    <p:sldId id="362" r:id="rId44"/>
    <p:sldId id="391" r:id="rId45"/>
    <p:sldId id="360" r:id="rId46"/>
    <p:sldId id="387" r:id="rId47"/>
    <p:sldId id="377" r:id="rId48"/>
    <p:sldId id="365" r:id="rId49"/>
    <p:sldId id="357" r:id="rId50"/>
    <p:sldId id="366" r:id="rId51"/>
    <p:sldId id="386" r:id="rId52"/>
    <p:sldId id="383" r:id="rId53"/>
    <p:sldId id="363" r:id="rId54"/>
    <p:sldId id="367" r:id="rId55"/>
    <p:sldId id="381" r:id="rId56"/>
    <p:sldId id="371" r:id="rId57"/>
    <p:sldId id="331" r:id="rId58"/>
    <p:sldId id="370" r:id="rId59"/>
    <p:sldId id="332" r:id="rId60"/>
    <p:sldId id="350" r:id="rId61"/>
    <p:sldId id="351" r:id="rId62"/>
    <p:sldId id="352" r:id="rId63"/>
    <p:sldId id="353" r:id="rId64"/>
    <p:sldId id="368" r:id="rId65"/>
    <p:sldId id="349" r:id="rId66"/>
    <p:sldId id="374" r:id="rId67"/>
    <p:sldId id="375" r:id="rId68"/>
    <p:sldId id="373" r:id="rId69"/>
    <p:sldId id="344" r:id="rId70"/>
    <p:sldId id="328" r:id="rId71"/>
    <p:sldId id="333" r:id="rId72"/>
    <p:sldId id="334" r:id="rId73"/>
    <p:sldId id="335" r:id="rId74"/>
    <p:sldId id="376" r:id="rId75"/>
    <p:sldId id="337" r:id="rId76"/>
    <p:sldId id="409" r:id="rId77"/>
    <p:sldId id="343" r:id="rId78"/>
    <p:sldId id="410" r:id="rId79"/>
    <p:sldId id="400" r:id="rId80"/>
    <p:sldId id="348" r:id="rId81"/>
    <p:sldId id="347" r:id="rId82"/>
    <p:sldId id="380" r:id="rId83"/>
    <p:sldId id="378" r:id="rId84"/>
    <p:sldId id="385"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10FC"/>
    <a:srgbClr val="FFFFFF"/>
    <a:srgbClr val="7D7D7D"/>
    <a:srgbClr val="FB8DFF"/>
    <a:srgbClr val="646464"/>
    <a:srgbClr val="C9C9C9"/>
    <a:srgbClr val="A8A8A8"/>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0"/>
    <p:restoredTop sz="82853"/>
  </p:normalViewPr>
  <p:slideViewPr>
    <p:cSldViewPr snapToGrid="0" snapToObjects="1">
      <p:cViewPr>
        <p:scale>
          <a:sx n="103" d="100"/>
          <a:sy n="103" d="100"/>
        </p:scale>
        <p:origin x="8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C23D1-3B06-E44F-B39E-9CB69FD41BC0}" type="datetimeFigureOut">
              <a:rPr lang="en-US" smtClean="0"/>
              <a:t>7/6/26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7C34B-E3CA-B749-8F56-57177385DBE9}" type="slidenum">
              <a:rPr lang="en-US" smtClean="0"/>
              <a:t>‹#›</a:t>
            </a:fld>
            <a:endParaRPr lang="en-US"/>
          </a:p>
        </p:txBody>
      </p:sp>
    </p:spTree>
    <p:extLst>
      <p:ext uri="{BB962C8B-B14F-4D97-AF65-F5344CB8AC3E}">
        <p14:creationId xmlns:p14="http://schemas.microsoft.com/office/powerpoint/2010/main" val="323045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would like to thank all of the people who worked on this, especially the people shown here. </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2</a:t>
            </a:fld>
            <a:endParaRPr lang="en-US"/>
          </a:p>
        </p:txBody>
      </p:sp>
    </p:spTree>
    <p:extLst>
      <p:ext uri="{BB962C8B-B14F-4D97-AF65-F5344CB8AC3E}">
        <p14:creationId xmlns:p14="http://schemas.microsoft.com/office/powerpoint/2010/main" val="2575953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knew the transfer matrix and found its inverse, we can apply that to the measured particle coordinates and calculate </a:t>
            </a:r>
            <a:r>
              <a:rPr lang="en-US"/>
              <a:t>the source </a:t>
            </a:r>
            <a:r>
              <a:rPr lang="en-US" dirty="0"/>
              <a:t>coordinates</a:t>
            </a:r>
          </a:p>
          <a:p>
            <a:endParaRPr lang="en-US" dirty="0"/>
          </a:p>
          <a:p>
            <a:r>
              <a:rPr lang="en-US" dirty="0"/>
              <a:t>So we have to measure the transfer matrix first</a:t>
            </a:r>
          </a:p>
        </p:txBody>
      </p:sp>
      <p:sp>
        <p:nvSpPr>
          <p:cNvPr id="4" name="Slide Number Placeholder 3"/>
          <p:cNvSpPr>
            <a:spLocks noGrp="1"/>
          </p:cNvSpPr>
          <p:nvPr>
            <p:ph type="sldNum" sz="quarter" idx="5"/>
          </p:nvPr>
        </p:nvSpPr>
        <p:spPr/>
        <p:txBody>
          <a:bodyPr/>
          <a:lstStyle/>
          <a:p>
            <a:fld id="{41D7C34B-E3CA-B749-8F56-57177385DBE9}" type="slidenum">
              <a:rPr lang="en-US" smtClean="0"/>
              <a:t>11</a:t>
            </a:fld>
            <a:endParaRPr lang="en-US"/>
          </a:p>
        </p:txBody>
      </p:sp>
    </p:spTree>
    <p:extLst>
      <p:ext uri="{BB962C8B-B14F-4D97-AF65-F5344CB8AC3E}">
        <p14:creationId xmlns:p14="http://schemas.microsoft.com/office/powerpoint/2010/main" val="2683148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flip the equation I just showed you</a:t>
            </a:r>
          </a:p>
          <a:p>
            <a:endParaRPr lang="en-US" dirty="0"/>
          </a:p>
          <a:p>
            <a:r>
              <a:rPr lang="en-US" dirty="0"/>
              <a:t>If we wanted to measure the transfer matrix, the natural thing to do would be to fit the downstream coordinates to the source coordinates</a:t>
            </a:r>
          </a:p>
          <a:p>
            <a:endParaRPr lang="en-US" dirty="0"/>
          </a:p>
          <a:p>
            <a:r>
              <a:rPr lang="en-US" dirty="0"/>
              <a:t>But this has its challenges</a:t>
            </a:r>
          </a:p>
        </p:txBody>
      </p:sp>
      <p:sp>
        <p:nvSpPr>
          <p:cNvPr id="4" name="Slide Number Placeholder 3"/>
          <p:cNvSpPr>
            <a:spLocks noGrp="1"/>
          </p:cNvSpPr>
          <p:nvPr>
            <p:ph type="sldNum" sz="quarter" idx="5"/>
          </p:nvPr>
        </p:nvSpPr>
        <p:spPr/>
        <p:txBody>
          <a:bodyPr/>
          <a:lstStyle/>
          <a:p>
            <a:fld id="{41D7C34B-E3CA-B749-8F56-57177385DBE9}" type="slidenum">
              <a:rPr lang="en-US" smtClean="0"/>
              <a:t>12</a:t>
            </a:fld>
            <a:endParaRPr lang="en-US"/>
          </a:p>
        </p:txBody>
      </p:sp>
    </p:spTree>
    <p:extLst>
      <p:ext uri="{BB962C8B-B14F-4D97-AF65-F5344CB8AC3E}">
        <p14:creationId xmlns:p14="http://schemas.microsoft.com/office/powerpoint/2010/main" val="1195148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practice, tracking the position and momentum of the same particle through the beamline is impossible</a:t>
            </a:r>
          </a:p>
          <a:p>
            <a:endParaRPr lang="en-US" dirty="0"/>
          </a:p>
          <a:p>
            <a:r>
              <a:rPr lang="en-US" dirty="0"/>
              <a:t>So we will instead work with the centroid of the beam in 4D phase space, which effectively acts like a particle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13</a:t>
            </a:fld>
            <a:endParaRPr lang="en-US"/>
          </a:p>
        </p:txBody>
      </p:sp>
    </p:spTree>
    <p:extLst>
      <p:ext uri="{BB962C8B-B14F-4D97-AF65-F5344CB8AC3E}">
        <p14:creationId xmlns:p14="http://schemas.microsoft.com/office/powerpoint/2010/main" val="181998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we’re using a laser to drive the photoemission of beam, we can move the beam at the source by physically moving the laser around and we can infer the position of the beam from measurements of the laser position</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14</a:t>
            </a:fld>
            <a:endParaRPr lang="en-US"/>
          </a:p>
        </p:txBody>
      </p:sp>
    </p:spTree>
    <p:extLst>
      <p:ext uri="{BB962C8B-B14F-4D97-AF65-F5344CB8AC3E}">
        <p14:creationId xmlns:p14="http://schemas.microsoft.com/office/powerpoint/2010/main" val="1361225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move the beam at the cathode and measure another 4D phase space</a:t>
            </a:r>
          </a:p>
        </p:txBody>
      </p:sp>
      <p:sp>
        <p:nvSpPr>
          <p:cNvPr id="4" name="Slide Number Placeholder 3"/>
          <p:cNvSpPr>
            <a:spLocks noGrp="1"/>
          </p:cNvSpPr>
          <p:nvPr>
            <p:ph type="sldNum" sz="quarter" idx="5"/>
          </p:nvPr>
        </p:nvSpPr>
        <p:spPr/>
        <p:txBody>
          <a:bodyPr/>
          <a:lstStyle/>
          <a:p>
            <a:fld id="{41D7C34B-E3CA-B749-8F56-57177385DBE9}" type="slidenum">
              <a:rPr lang="en-US" smtClean="0"/>
              <a:t>15</a:t>
            </a:fld>
            <a:endParaRPr lang="en-US"/>
          </a:p>
        </p:txBody>
      </p:sp>
    </p:spTree>
    <p:extLst>
      <p:ext uri="{BB962C8B-B14F-4D97-AF65-F5344CB8AC3E}">
        <p14:creationId xmlns:p14="http://schemas.microsoft.com/office/powerpoint/2010/main" val="1043821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repeat this process, moving our laser and measuring the phase spaces, until we have enough points for a good linear fit.</a:t>
            </a:r>
          </a:p>
          <a:p>
            <a:endParaRPr lang="en-US" dirty="0"/>
          </a:p>
          <a:p>
            <a:r>
              <a:rPr lang="en-US" dirty="0"/>
              <a:t>For example, we typically measure 8 points</a:t>
            </a:r>
          </a:p>
        </p:txBody>
      </p:sp>
      <p:sp>
        <p:nvSpPr>
          <p:cNvPr id="4" name="Slide Number Placeholder 3"/>
          <p:cNvSpPr>
            <a:spLocks noGrp="1"/>
          </p:cNvSpPr>
          <p:nvPr>
            <p:ph type="sldNum" sz="quarter" idx="5"/>
          </p:nvPr>
        </p:nvSpPr>
        <p:spPr/>
        <p:txBody>
          <a:bodyPr/>
          <a:lstStyle/>
          <a:p>
            <a:fld id="{41D7C34B-E3CA-B749-8F56-57177385DBE9}" type="slidenum">
              <a:rPr lang="en-US" smtClean="0"/>
              <a:t>16</a:t>
            </a:fld>
            <a:endParaRPr lang="en-US"/>
          </a:p>
        </p:txBody>
      </p:sp>
    </p:spTree>
    <p:extLst>
      <p:ext uri="{BB962C8B-B14F-4D97-AF65-F5344CB8AC3E}">
        <p14:creationId xmlns:p14="http://schemas.microsoft.com/office/powerpoint/2010/main" val="2985525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Mathematically, all of that now looks like this. </a:t>
            </a:r>
          </a:p>
          <a:p>
            <a:endParaRPr lang="en-US" dirty="0"/>
          </a:p>
          <a:p>
            <a:r>
              <a:rPr lang="en-US" dirty="0"/>
              <a:t>There are now brackets around the phase space coordinates, which indicates that we're dealing with the beam centroid</a:t>
            </a:r>
          </a:p>
          <a:p>
            <a:endParaRPr lang="en-US" dirty="0"/>
          </a:p>
          <a:p>
            <a:r>
              <a:rPr lang="en-US" dirty="0"/>
              <a:t>And we also set the source momentum centroid to zero since we do not expect it to change when we move the beam around the source</a:t>
            </a:r>
          </a:p>
        </p:txBody>
      </p:sp>
      <p:sp>
        <p:nvSpPr>
          <p:cNvPr id="4" name="Slide Number Placeholder 3"/>
          <p:cNvSpPr>
            <a:spLocks noGrp="1"/>
          </p:cNvSpPr>
          <p:nvPr>
            <p:ph type="sldNum" sz="quarter" idx="5"/>
          </p:nvPr>
        </p:nvSpPr>
        <p:spPr/>
        <p:txBody>
          <a:bodyPr/>
          <a:lstStyle/>
          <a:p>
            <a:fld id="{41D7C34B-E3CA-B749-8F56-57177385DBE9}" type="slidenum">
              <a:rPr lang="en-US" smtClean="0"/>
              <a:t>17</a:t>
            </a:fld>
            <a:endParaRPr lang="en-US"/>
          </a:p>
        </p:txBody>
      </p:sp>
    </p:spTree>
    <p:extLst>
      <p:ext uri="{BB962C8B-B14F-4D97-AF65-F5344CB8AC3E}">
        <p14:creationId xmlns:p14="http://schemas.microsoft.com/office/powerpoint/2010/main" val="517182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41D7C34B-E3CA-B749-8F56-57177385DBE9}" type="slidenum">
              <a:rPr lang="en-US" smtClean="0"/>
              <a:t>18</a:t>
            </a:fld>
            <a:endParaRPr lang="en-US"/>
          </a:p>
        </p:txBody>
      </p:sp>
    </p:spTree>
    <p:extLst>
      <p:ext uri="{BB962C8B-B14F-4D97-AF65-F5344CB8AC3E}">
        <p14:creationId xmlns:p14="http://schemas.microsoft.com/office/powerpoint/2010/main" val="2405396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19</a:t>
            </a:fld>
            <a:endParaRPr lang="en-US"/>
          </a:p>
        </p:txBody>
      </p:sp>
    </p:spTree>
    <p:extLst>
      <p:ext uri="{BB962C8B-B14F-4D97-AF65-F5344CB8AC3E}">
        <p14:creationId xmlns:p14="http://schemas.microsoft.com/office/powerpoint/2010/main" val="4229053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Linearly fitting these two quantities only gives us the highlighted columns of the transfer matrix since the source momentum centroids are constant</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20</a:t>
            </a:fld>
            <a:endParaRPr lang="en-US"/>
          </a:p>
        </p:txBody>
      </p:sp>
    </p:spTree>
    <p:extLst>
      <p:ext uri="{BB962C8B-B14F-4D97-AF65-F5344CB8AC3E}">
        <p14:creationId xmlns:p14="http://schemas.microsoft.com/office/powerpoint/2010/main" val="1896275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is the 4D phase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the distribution of particles in transverse position </a:t>
            </a:r>
            <a:r>
              <a:rPr lang="en-US" b="1" dirty="0"/>
              <a:t>(x, y) </a:t>
            </a:r>
            <a:r>
              <a:rPr lang="en-US" dirty="0"/>
              <a:t>and momentum (</a:t>
            </a:r>
            <a:r>
              <a:rPr lang="en-US" b="1" dirty="0"/>
              <a:t>px, </a:t>
            </a:r>
            <a:r>
              <a:rPr lang="en-US" b="1" dirty="0" err="1"/>
              <a:t>py</a:t>
            </a:r>
            <a:r>
              <a:rPr lang="en-US" b="1" dirty="0"/>
              <a:t>)</a:t>
            </a:r>
            <a:r>
              <a:rPr lang="en-US" dirty="0"/>
              <a:t>,</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3</a:t>
            </a:fld>
            <a:endParaRPr lang="en-US"/>
          </a:p>
        </p:txBody>
      </p:sp>
    </p:spTree>
    <p:extLst>
      <p:ext uri="{BB962C8B-B14F-4D97-AF65-F5344CB8AC3E}">
        <p14:creationId xmlns:p14="http://schemas.microsoft.com/office/powerpoint/2010/main" val="1018900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problem is we can’t control the source momentum centroids, so how do we get the rest of the transfer matrix?</a:t>
            </a:r>
          </a:p>
        </p:txBody>
      </p:sp>
      <p:sp>
        <p:nvSpPr>
          <p:cNvPr id="4" name="Slide Number Placeholder 3"/>
          <p:cNvSpPr>
            <a:spLocks noGrp="1"/>
          </p:cNvSpPr>
          <p:nvPr>
            <p:ph type="sldNum" sz="quarter" idx="5"/>
          </p:nvPr>
        </p:nvSpPr>
        <p:spPr/>
        <p:txBody>
          <a:bodyPr/>
          <a:lstStyle/>
          <a:p>
            <a:fld id="{41D7C34B-E3CA-B749-8F56-57177385DBE9}" type="slidenum">
              <a:rPr lang="en-US" smtClean="0"/>
              <a:t>21</a:t>
            </a:fld>
            <a:endParaRPr lang="en-US"/>
          </a:p>
        </p:txBody>
      </p:sp>
    </p:spTree>
    <p:extLst>
      <p:ext uri="{BB962C8B-B14F-4D97-AF65-F5344CB8AC3E}">
        <p14:creationId xmlns:p14="http://schemas.microsoft.com/office/powerpoint/2010/main" val="1135856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we’ve only been looking at the centroid of the beam, but the beam has so much more to give! Maybe higher-order statistical moments like the beam covariance can give us more information.  </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22</a:t>
            </a:fld>
            <a:endParaRPr lang="en-US"/>
          </a:p>
        </p:txBody>
      </p:sp>
    </p:spTree>
    <p:extLst>
      <p:ext uri="{BB962C8B-B14F-4D97-AF65-F5344CB8AC3E}">
        <p14:creationId xmlns:p14="http://schemas.microsoft.com/office/powerpoint/2010/main" val="3401933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beam covariance at the source and downstream in the beamline can be represented by these matrices. And this is how they evolve with the transfer matrix</a:t>
            </a:r>
          </a:p>
        </p:txBody>
      </p:sp>
      <p:sp>
        <p:nvSpPr>
          <p:cNvPr id="4" name="Slide Number Placeholder 3"/>
          <p:cNvSpPr>
            <a:spLocks noGrp="1"/>
          </p:cNvSpPr>
          <p:nvPr>
            <p:ph type="sldNum" sz="quarter" idx="5"/>
          </p:nvPr>
        </p:nvSpPr>
        <p:spPr/>
        <p:txBody>
          <a:bodyPr/>
          <a:lstStyle/>
          <a:p>
            <a:fld id="{41D7C34B-E3CA-B749-8F56-57177385DBE9}" type="slidenum">
              <a:rPr lang="en-US" smtClean="0"/>
              <a:t>23</a:t>
            </a:fld>
            <a:endParaRPr lang="en-US"/>
          </a:p>
        </p:txBody>
      </p:sp>
    </p:spTree>
    <p:extLst>
      <p:ext uri="{BB962C8B-B14F-4D97-AF65-F5344CB8AC3E}">
        <p14:creationId xmlns:p14="http://schemas.microsoft.com/office/powerpoint/2010/main" val="2447158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41D7C34B-E3CA-B749-8F56-57177385DBE9}" type="slidenum">
              <a:rPr lang="en-US" smtClean="0"/>
              <a:t>24</a:t>
            </a:fld>
            <a:endParaRPr lang="en-US"/>
          </a:p>
        </p:txBody>
      </p:sp>
    </p:spTree>
    <p:extLst>
      <p:ext uri="{BB962C8B-B14F-4D97-AF65-F5344CB8AC3E}">
        <p14:creationId xmlns:p14="http://schemas.microsoft.com/office/powerpoint/2010/main" val="793110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this, we can now set these correlation elements in the source matrix to 0!</a:t>
            </a:r>
          </a:p>
        </p:txBody>
      </p:sp>
      <p:sp>
        <p:nvSpPr>
          <p:cNvPr id="4" name="Slide Number Placeholder 3"/>
          <p:cNvSpPr>
            <a:spLocks noGrp="1"/>
          </p:cNvSpPr>
          <p:nvPr>
            <p:ph type="sldNum" sz="quarter" idx="5"/>
          </p:nvPr>
        </p:nvSpPr>
        <p:spPr/>
        <p:txBody>
          <a:bodyPr/>
          <a:lstStyle/>
          <a:p>
            <a:fld id="{41D7C34B-E3CA-B749-8F56-57177385DBE9}" type="slidenum">
              <a:rPr lang="en-US" smtClean="0"/>
              <a:t>25</a:t>
            </a:fld>
            <a:endParaRPr lang="en-US"/>
          </a:p>
        </p:txBody>
      </p:sp>
    </p:spTree>
    <p:extLst>
      <p:ext uri="{BB962C8B-B14F-4D97-AF65-F5344CB8AC3E}">
        <p14:creationId xmlns:p14="http://schemas.microsoft.com/office/powerpoint/2010/main" val="1925823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adds a bunch of new constrains on the transfer matrix</a:t>
            </a:r>
          </a:p>
        </p:txBody>
      </p:sp>
      <p:sp>
        <p:nvSpPr>
          <p:cNvPr id="4" name="Slide Number Placeholder 3"/>
          <p:cNvSpPr>
            <a:spLocks noGrp="1"/>
          </p:cNvSpPr>
          <p:nvPr>
            <p:ph type="sldNum" sz="quarter" idx="5"/>
          </p:nvPr>
        </p:nvSpPr>
        <p:spPr/>
        <p:txBody>
          <a:bodyPr/>
          <a:lstStyle/>
          <a:p>
            <a:fld id="{41D7C34B-E3CA-B749-8F56-57177385DBE9}" type="slidenum">
              <a:rPr lang="en-US" smtClean="0"/>
              <a:t>26</a:t>
            </a:fld>
            <a:endParaRPr lang="en-US"/>
          </a:p>
        </p:txBody>
      </p:sp>
    </p:spTree>
    <p:extLst>
      <p:ext uri="{BB962C8B-B14F-4D97-AF65-F5344CB8AC3E}">
        <p14:creationId xmlns:p14="http://schemas.microsoft.com/office/powerpoint/2010/main" val="2269856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one last constraint and that is to enforce </a:t>
            </a:r>
            <a:r>
              <a:rPr lang="en-US" dirty="0" err="1"/>
              <a:t>symplecticity</a:t>
            </a:r>
            <a:r>
              <a:rPr lang="en-US" dirty="0"/>
              <a:t> which we get for simply obeying classical mechanics</a:t>
            </a:r>
          </a:p>
        </p:txBody>
      </p:sp>
      <p:sp>
        <p:nvSpPr>
          <p:cNvPr id="4" name="Slide Number Placeholder 3"/>
          <p:cNvSpPr>
            <a:spLocks noGrp="1"/>
          </p:cNvSpPr>
          <p:nvPr>
            <p:ph type="sldNum" sz="quarter" idx="5"/>
          </p:nvPr>
        </p:nvSpPr>
        <p:spPr/>
        <p:txBody>
          <a:bodyPr/>
          <a:lstStyle/>
          <a:p>
            <a:fld id="{41D7C34B-E3CA-B749-8F56-57177385DBE9}" type="slidenum">
              <a:rPr lang="en-US" smtClean="0"/>
              <a:t>27</a:t>
            </a:fld>
            <a:endParaRPr lang="en-US"/>
          </a:p>
        </p:txBody>
      </p:sp>
    </p:spTree>
    <p:extLst>
      <p:ext uri="{BB962C8B-B14F-4D97-AF65-F5344CB8AC3E}">
        <p14:creationId xmlns:p14="http://schemas.microsoft.com/office/powerpoint/2010/main" val="715644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by only looking at the phase space moments like the centroid and covariances, we are able to solve for the full 4D transfer matrix </a:t>
            </a:r>
          </a:p>
        </p:txBody>
      </p:sp>
      <p:sp>
        <p:nvSpPr>
          <p:cNvPr id="4" name="Slide Number Placeholder 3"/>
          <p:cNvSpPr>
            <a:spLocks noGrp="1"/>
          </p:cNvSpPr>
          <p:nvPr>
            <p:ph type="sldNum" sz="quarter" idx="5"/>
          </p:nvPr>
        </p:nvSpPr>
        <p:spPr/>
        <p:txBody>
          <a:bodyPr/>
          <a:lstStyle/>
          <a:p>
            <a:fld id="{41D7C34B-E3CA-B749-8F56-57177385DBE9}" type="slidenum">
              <a:rPr lang="en-US" smtClean="0"/>
              <a:t>28</a:t>
            </a:fld>
            <a:endParaRPr lang="en-US"/>
          </a:p>
        </p:txBody>
      </p:sp>
    </p:spTree>
    <p:extLst>
      <p:ext uri="{BB962C8B-B14F-4D97-AF65-F5344CB8AC3E}">
        <p14:creationId xmlns:p14="http://schemas.microsoft.com/office/powerpoint/2010/main" val="4046750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Ok so to demonstrate this method in experiment we used the PHOEBE beamline at Cornell shown here</a:t>
            </a:r>
          </a:p>
          <a:p>
            <a:endParaRPr lang="en-US" dirty="0"/>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29</a:t>
            </a:fld>
            <a:endParaRPr lang="en-US"/>
          </a:p>
        </p:txBody>
      </p:sp>
    </p:spTree>
    <p:extLst>
      <p:ext uri="{BB962C8B-B14F-4D97-AF65-F5344CB8AC3E}">
        <p14:creationId xmlns:p14="http://schemas.microsoft.com/office/powerpoint/2010/main" val="2298251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15 kV DC gun that accelerates the beam</a:t>
            </a:r>
          </a:p>
        </p:txBody>
      </p:sp>
      <p:sp>
        <p:nvSpPr>
          <p:cNvPr id="4" name="Slide Number Placeholder 3"/>
          <p:cNvSpPr>
            <a:spLocks noGrp="1"/>
          </p:cNvSpPr>
          <p:nvPr>
            <p:ph type="sldNum" sz="quarter" idx="5"/>
          </p:nvPr>
        </p:nvSpPr>
        <p:spPr/>
        <p:txBody>
          <a:bodyPr/>
          <a:lstStyle/>
          <a:p>
            <a:fld id="{41D7C34B-E3CA-B749-8F56-57177385DBE9}" type="slidenum">
              <a:rPr lang="en-US" smtClean="0"/>
              <a:t>30</a:t>
            </a:fld>
            <a:endParaRPr lang="en-US"/>
          </a:p>
        </p:txBody>
      </p:sp>
    </p:spTree>
    <p:extLst>
      <p:ext uri="{BB962C8B-B14F-4D97-AF65-F5344CB8AC3E}">
        <p14:creationId xmlns:p14="http://schemas.microsoft.com/office/powerpoint/2010/main" val="88650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visualize 4D phase spaces, we will project it onto every pair of transverse coordinates, giving us 6 of these projections in total</a:t>
            </a:r>
          </a:p>
        </p:txBody>
      </p:sp>
      <p:sp>
        <p:nvSpPr>
          <p:cNvPr id="4" name="Slide Number Placeholder 3"/>
          <p:cNvSpPr>
            <a:spLocks noGrp="1"/>
          </p:cNvSpPr>
          <p:nvPr>
            <p:ph type="sldNum" sz="quarter" idx="5"/>
          </p:nvPr>
        </p:nvSpPr>
        <p:spPr/>
        <p:txBody>
          <a:bodyPr/>
          <a:lstStyle/>
          <a:p>
            <a:fld id="{41D7C34B-E3CA-B749-8F56-57177385DBE9}" type="slidenum">
              <a:rPr lang="en-US" smtClean="0"/>
              <a:t>4</a:t>
            </a:fld>
            <a:endParaRPr lang="en-US"/>
          </a:p>
        </p:txBody>
      </p:sp>
    </p:spTree>
    <p:extLst>
      <p:ext uri="{BB962C8B-B14F-4D97-AF65-F5344CB8AC3E}">
        <p14:creationId xmlns:p14="http://schemas.microsoft.com/office/powerpoint/2010/main" val="4077122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solenoid magnet immediately after the gun exit focuses the beam onto the aperture scan diagnostic</a:t>
            </a:r>
          </a:p>
        </p:txBody>
      </p:sp>
      <p:sp>
        <p:nvSpPr>
          <p:cNvPr id="4" name="Slide Number Placeholder 3"/>
          <p:cNvSpPr>
            <a:spLocks noGrp="1"/>
          </p:cNvSpPr>
          <p:nvPr>
            <p:ph type="sldNum" sz="quarter" idx="5"/>
          </p:nvPr>
        </p:nvSpPr>
        <p:spPr/>
        <p:txBody>
          <a:bodyPr/>
          <a:lstStyle/>
          <a:p>
            <a:fld id="{41D7C34B-E3CA-B749-8F56-57177385DBE9}" type="slidenum">
              <a:rPr lang="en-US" smtClean="0"/>
              <a:t>31</a:t>
            </a:fld>
            <a:endParaRPr lang="en-US"/>
          </a:p>
        </p:txBody>
      </p:sp>
    </p:spTree>
    <p:extLst>
      <p:ext uri="{BB962C8B-B14F-4D97-AF65-F5344CB8AC3E}">
        <p14:creationId xmlns:p14="http://schemas.microsoft.com/office/powerpoint/2010/main" val="3318773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where we measure the 4D phase space using an aperture scan, which I will also not talk about for time. </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32</a:t>
            </a:fld>
            <a:endParaRPr lang="en-US"/>
          </a:p>
        </p:txBody>
      </p:sp>
    </p:spTree>
    <p:extLst>
      <p:ext uri="{BB962C8B-B14F-4D97-AF65-F5344CB8AC3E}">
        <p14:creationId xmlns:p14="http://schemas.microsoft.com/office/powerpoint/2010/main" val="3780200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I’m showing the cathode we used</a:t>
            </a:r>
          </a:p>
        </p:txBody>
      </p:sp>
      <p:sp>
        <p:nvSpPr>
          <p:cNvPr id="4" name="Slide Number Placeholder 3"/>
          <p:cNvSpPr>
            <a:spLocks noGrp="1"/>
          </p:cNvSpPr>
          <p:nvPr>
            <p:ph type="sldNum" sz="quarter" idx="5"/>
          </p:nvPr>
        </p:nvSpPr>
        <p:spPr/>
        <p:txBody>
          <a:bodyPr/>
          <a:lstStyle/>
          <a:p>
            <a:fld id="{41D7C34B-E3CA-B749-8F56-57177385DBE9}" type="slidenum">
              <a:rPr lang="en-US" smtClean="0"/>
              <a:t>33</a:t>
            </a:fld>
            <a:endParaRPr lang="en-US"/>
          </a:p>
        </p:txBody>
      </p:sp>
    </p:spTree>
    <p:extLst>
      <p:ext uri="{BB962C8B-B14F-4D97-AF65-F5344CB8AC3E}">
        <p14:creationId xmlns:p14="http://schemas.microsoft.com/office/powerpoint/2010/main" val="2836097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all the way on the left, you can see that our cathode is an alkali antimonide, grown on top of a layer of copper deposited on Si. </a:t>
            </a:r>
          </a:p>
        </p:txBody>
      </p:sp>
      <p:sp>
        <p:nvSpPr>
          <p:cNvPr id="4" name="Slide Number Placeholder 3"/>
          <p:cNvSpPr>
            <a:spLocks noGrp="1"/>
          </p:cNvSpPr>
          <p:nvPr>
            <p:ph type="sldNum" sz="quarter" idx="5"/>
          </p:nvPr>
        </p:nvSpPr>
        <p:spPr/>
        <p:txBody>
          <a:bodyPr/>
          <a:lstStyle/>
          <a:p>
            <a:fld id="{41D7C34B-E3CA-B749-8F56-57177385DBE9}" type="slidenum">
              <a:rPr lang="en-US" smtClean="0"/>
              <a:t>34</a:t>
            </a:fld>
            <a:endParaRPr lang="en-US"/>
          </a:p>
        </p:txBody>
      </p:sp>
    </p:spTree>
    <p:extLst>
      <p:ext uri="{BB962C8B-B14F-4D97-AF65-F5344CB8AC3E}">
        <p14:creationId xmlns:p14="http://schemas.microsoft.com/office/powerpoint/2010/main" val="1017053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to it, I’m showing an SEM image of the copper and silicon substrate, where we can see that the copper layer creates this periodic lattice of exposed silicon markers. </a:t>
            </a:r>
          </a:p>
        </p:txBody>
      </p:sp>
      <p:sp>
        <p:nvSpPr>
          <p:cNvPr id="4" name="Slide Number Placeholder 3"/>
          <p:cNvSpPr>
            <a:spLocks noGrp="1"/>
          </p:cNvSpPr>
          <p:nvPr>
            <p:ph type="sldNum" sz="quarter" idx="5"/>
          </p:nvPr>
        </p:nvSpPr>
        <p:spPr/>
        <p:txBody>
          <a:bodyPr/>
          <a:lstStyle/>
          <a:p>
            <a:fld id="{41D7C34B-E3CA-B749-8F56-57177385DBE9}" type="slidenum">
              <a:rPr lang="en-US" smtClean="0"/>
              <a:t>35</a:t>
            </a:fld>
            <a:endParaRPr lang="en-US"/>
          </a:p>
        </p:txBody>
      </p:sp>
    </p:spTree>
    <p:extLst>
      <p:ext uri="{BB962C8B-B14F-4D97-AF65-F5344CB8AC3E}">
        <p14:creationId xmlns:p14="http://schemas.microsoft.com/office/powerpoint/2010/main" val="1801398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markers periodically modulates the quantum efficiency of the cathode as shown in the QE map on the right, and this imprints the lattice pattern onto the beam itself!</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36</a:t>
            </a:fld>
            <a:endParaRPr lang="en-US"/>
          </a:p>
        </p:txBody>
      </p:sp>
    </p:spTree>
    <p:extLst>
      <p:ext uri="{BB962C8B-B14F-4D97-AF65-F5344CB8AC3E}">
        <p14:creationId xmlns:p14="http://schemas.microsoft.com/office/powerpoint/2010/main" val="1752098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Andddd</a:t>
            </a:r>
            <a:r>
              <a:rPr lang="en-US" dirty="0"/>
              <a:t> as promised, here is one of the 4D phase spaces that we measured,</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37</a:t>
            </a:fld>
            <a:endParaRPr lang="en-US"/>
          </a:p>
        </p:txBody>
      </p:sp>
    </p:spTree>
    <p:extLst>
      <p:ext uri="{BB962C8B-B14F-4D97-AF65-F5344CB8AC3E}">
        <p14:creationId xmlns:p14="http://schemas.microsoft.com/office/powerpoint/2010/main" val="438612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you can see the QE modulations showing up in the spatial distribution in the upper leftmost plot. </a:t>
            </a:r>
          </a:p>
          <a:p>
            <a:endParaRPr lang="en-US" dirty="0"/>
          </a:p>
          <a:p>
            <a:r>
              <a:rPr lang="en-US" dirty="0"/>
              <a:t>Also note that we’re not measuring the full beam here, which is why some of the 2D phase spaces may look a bit strange</a:t>
            </a:r>
          </a:p>
        </p:txBody>
      </p:sp>
      <p:sp>
        <p:nvSpPr>
          <p:cNvPr id="4" name="Slide Number Placeholder 3"/>
          <p:cNvSpPr>
            <a:spLocks noGrp="1"/>
          </p:cNvSpPr>
          <p:nvPr>
            <p:ph type="sldNum" sz="quarter" idx="5"/>
          </p:nvPr>
        </p:nvSpPr>
        <p:spPr/>
        <p:txBody>
          <a:bodyPr/>
          <a:lstStyle/>
          <a:p>
            <a:fld id="{41D7C34B-E3CA-B749-8F56-57177385DBE9}" type="slidenum">
              <a:rPr lang="en-US" smtClean="0"/>
              <a:t>38</a:t>
            </a:fld>
            <a:endParaRPr lang="en-US"/>
          </a:p>
        </p:txBody>
      </p:sp>
    </p:spTree>
    <p:extLst>
      <p:ext uri="{BB962C8B-B14F-4D97-AF65-F5344CB8AC3E}">
        <p14:creationId xmlns:p14="http://schemas.microsoft.com/office/powerpoint/2010/main" val="2185008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apply the reconstruction method to get the source phase space shown on the bottom row</a:t>
            </a:r>
          </a:p>
        </p:txBody>
      </p:sp>
      <p:sp>
        <p:nvSpPr>
          <p:cNvPr id="4" name="Slide Number Placeholder 3"/>
          <p:cNvSpPr>
            <a:spLocks noGrp="1"/>
          </p:cNvSpPr>
          <p:nvPr>
            <p:ph type="sldNum" sz="quarter" idx="5"/>
          </p:nvPr>
        </p:nvSpPr>
        <p:spPr/>
        <p:txBody>
          <a:bodyPr/>
          <a:lstStyle/>
          <a:p>
            <a:fld id="{41D7C34B-E3CA-B749-8F56-57177385DBE9}" type="slidenum">
              <a:rPr lang="en-US" smtClean="0"/>
              <a:t>39</a:t>
            </a:fld>
            <a:endParaRPr lang="en-US"/>
          </a:p>
        </p:txBody>
      </p:sp>
    </p:spTree>
    <p:extLst>
      <p:ext uri="{BB962C8B-B14F-4D97-AF65-F5344CB8AC3E}">
        <p14:creationId xmlns:p14="http://schemas.microsoft.com/office/powerpoint/2010/main" val="1567146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right now we will only really look at the source spatial distribution and the momentum distribution</a:t>
            </a:r>
          </a:p>
        </p:txBody>
      </p:sp>
      <p:sp>
        <p:nvSpPr>
          <p:cNvPr id="4" name="Slide Number Placeholder 3"/>
          <p:cNvSpPr>
            <a:spLocks noGrp="1"/>
          </p:cNvSpPr>
          <p:nvPr>
            <p:ph type="sldNum" sz="quarter" idx="5"/>
          </p:nvPr>
        </p:nvSpPr>
        <p:spPr/>
        <p:txBody>
          <a:bodyPr/>
          <a:lstStyle/>
          <a:p>
            <a:fld id="{41D7C34B-E3CA-B749-8F56-57177385DBE9}" type="slidenum">
              <a:rPr lang="en-US" smtClean="0"/>
              <a:t>40</a:t>
            </a:fld>
            <a:endParaRPr lang="en-US"/>
          </a:p>
        </p:txBody>
      </p:sp>
    </p:spTree>
    <p:extLst>
      <p:ext uri="{BB962C8B-B14F-4D97-AF65-F5344CB8AC3E}">
        <p14:creationId xmlns:p14="http://schemas.microsoft.com/office/powerpoint/2010/main" val="1298251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But why would we want to measure the source phase space?</a:t>
            </a:r>
          </a:p>
        </p:txBody>
      </p:sp>
      <p:sp>
        <p:nvSpPr>
          <p:cNvPr id="4" name="Slide Number Placeholder 3"/>
          <p:cNvSpPr>
            <a:spLocks noGrp="1"/>
          </p:cNvSpPr>
          <p:nvPr>
            <p:ph type="sldNum" sz="quarter" idx="5"/>
          </p:nvPr>
        </p:nvSpPr>
        <p:spPr/>
        <p:txBody>
          <a:bodyPr/>
          <a:lstStyle/>
          <a:p>
            <a:fld id="{41D7C34B-E3CA-B749-8F56-57177385DBE9}" type="slidenum">
              <a:rPr lang="en-US" smtClean="0"/>
              <a:t>5</a:t>
            </a:fld>
            <a:endParaRPr lang="en-US"/>
          </a:p>
        </p:txBody>
      </p:sp>
    </p:spTree>
    <p:extLst>
      <p:ext uri="{BB962C8B-B14F-4D97-AF65-F5344CB8AC3E}">
        <p14:creationId xmlns:p14="http://schemas.microsoft.com/office/powerpoint/2010/main" val="332892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analyze the source phase space further by seeing if we've reconstructed the cathode marker lattice in the beam!</a:t>
            </a:r>
          </a:p>
          <a:p>
            <a:endParaRPr lang="en-US" dirty="0"/>
          </a:p>
          <a:p>
            <a:r>
              <a:rPr lang="en-US" dirty="0"/>
              <a:t>So we compare the distances between markers in the reconstructed spatial distribution on the left and in the SEM image of the substrate on the right. </a:t>
            </a:r>
          </a:p>
          <a:p>
            <a:endParaRPr lang="en-US" dirty="0"/>
          </a:p>
          <a:p>
            <a:r>
              <a:rPr lang="en-US" dirty="0"/>
              <a:t>We see good agreement between the two images, so this at least confirms our reconstruction of the source positions </a:t>
            </a:r>
          </a:p>
        </p:txBody>
      </p:sp>
      <p:sp>
        <p:nvSpPr>
          <p:cNvPr id="4" name="Slide Number Placeholder 3"/>
          <p:cNvSpPr>
            <a:spLocks noGrp="1"/>
          </p:cNvSpPr>
          <p:nvPr>
            <p:ph type="sldNum" sz="quarter" idx="5"/>
          </p:nvPr>
        </p:nvSpPr>
        <p:spPr/>
        <p:txBody>
          <a:bodyPr/>
          <a:lstStyle/>
          <a:p>
            <a:fld id="{41D7C34B-E3CA-B749-8F56-57177385DBE9}" type="slidenum">
              <a:rPr lang="en-US" smtClean="0"/>
              <a:t>41</a:t>
            </a:fld>
            <a:endParaRPr lang="en-US"/>
          </a:p>
        </p:txBody>
      </p:sp>
    </p:spTree>
    <p:extLst>
      <p:ext uri="{BB962C8B-B14F-4D97-AF65-F5344CB8AC3E}">
        <p14:creationId xmlns:p14="http://schemas.microsoft.com/office/powerpoint/2010/main" val="2788277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check the MTE, so we fitted the reconstructed source momentum distribution on the left with a 2D </a:t>
            </a:r>
            <a:r>
              <a:rPr lang="en-US" dirty="0" err="1"/>
              <a:t>superguassian</a:t>
            </a:r>
            <a:r>
              <a:rPr lang="en-US" dirty="0"/>
              <a:t>, which gave us an MTE of around 73 </a:t>
            </a:r>
            <a:r>
              <a:rPr lang="en-US" dirty="0" err="1"/>
              <a:t>meV</a:t>
            </a:r>
            <a:r>
              <a:rPr lang="en-US" dirty="0"/>
              <a:t>. </a:t>
            </a:r>
          </a:p>
          <a:p>
            <a:endParaRPr lang="en-US" dirty="0"/>
          </a:p>
          <a:p>
            <a:r>
              <a:rPr lang="en-US" dirty="0"/>
              <a:t>And for fun here's the fit residual on the right</a:t>
            </a:r>
          </a:p>
        </p:txBody>
      </p:sp>
      <p:sp>
        <p:nvSpPr>
          <p:cNvPr id="4" name="Slide Number Placeholder 3"/>
          <p:cNvSpPr>
            <a:spLocks noGrp="1"/>
          </p:cNvSpPr>
          <p:nvPr>
            <p:ph type="sldNum" sz="quarter" idx="5"/>
          </p:nvPr>
        </p:nvSpPr>
        <p:spPr/>
        <p:txBody>
          <a:bodyPr/>
          <a:lstStyle/>
          <a:p>
            <a:fld id="{41D7C34B-E3CA-B749-8F56-57177385DBE9}" type="slidenum">
              <a:rPr lang="en-US" smtClean="0"/>
              <a:t>42</a:t>
            </a:fld>
            <a:endParaRPr lang="en-US"/>
          </a:p>
        </p:txBody>
      </p:sp>
    </p:spTree>
    <p:extLst>
      <p:ext uri="{BB962C8B-B14F-4D97-AF65-F5344CB8AC3E}">
        <p14:creationId xmlns:p14="http://schemas.microsoft.com/office/powerpoint/2010/main" val="4049408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we also measured beam emittance for varying initial beam sizes at the cathode </a:t>
            </a:r>
          </a:p>
          <a:p>
            <a:endParaRPr lang="en-US" dirty="0"/>
          </a:p>
          <a:p>
            <a:r>
              <a:rPr lang="en-US" dirty="0"/>
              <a:t>A linear fit of this gave us a comparable MTE of roughly 69 </a:t>
            </a:r>
            <a:r>
              <a:rPr lang="en-US" dirty="0" err="1"/>
              <a:t>meV</a:t>
            </a:r>
            <a:r>
              <a:rPr lang="en-US" dirty="0"/>
              <a:t>, which suggests that we’ve reconstructed the source momentums correctly.</a:t>
            </a:r>
          </a:p>
        </p:txBody>
      </p:sp>
      <p:sp>
        <p:nvSpPr>
          <p:cNvPr id="4" name="Slide Number Placeholder 3"/>
          <p:cNvSpPr>
            <a:spLocks noGrp="1"/>
          </p:cNvSpPr>
          <p:nvPr>
            <p:ph type="sldNum" sz="quarter" idx="5"/>
          </p:nvPr>
        </p:nvSpPr>
        <p:spPr/>
        <p:txBody>
          <a:bodyPr/>
          <a:lstStyle/>
          <a:p>
            <a:fld id="{41D7C34B-E3CA-B749-8F56-57177385DBE9}" type="slidenum">
              <a:rPr lang="en-US" smtClean="0"/>
              <a:t>43</a:t>
            </a:fld>
            <a:endParaRPr lang="en-US"/>
          </a:p>
        </p:txBody>
      </p:sp>
    </p:spTree>
    <p:extLst>
      <p:ext uri="{BB962C8B-B14F-4D97-AF65-F5344CB8AC3E}">
        <p14:creationId xmlns:p14="http://schemas.microsoft.com/office/powerpoint/2010/main" val="2821707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finish this off, we also had to see if this worked at different beamline optic settings. </a:t>
            </a:r>
          </a:p>
          <a:p>
            <a:endParaRPr lang="en-US" dirty="0"/>
          </a:p>
          <a:p>
            <a:r>
              <a:rPr lang="en-US" dirty="0"/>
              <a:t>So here we tried focusing the beam stronger with our solenoid</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44</a:t>
            </a:fld>
            <a:endParaRPr lang="en-US"/>
          </a:p>
        </p:txBody>
      </p:sp>
    </p:spTree>
    <p:extLst>
      <p:ext uri="{BB962C8B-B14F-4D97-AF65-F5344CB8AC3E}">
        <p14:creationId xmlns:p14="http://schemas.microsoft.com/office/powerpoint/2010/main" val="180063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top row, the measured spatial distribution in the leftmost plot is significantly distorted now.</a:t>
            </a:r>
          </a:p>
          <a:p>
            <a:endParaRPr lang="en-US" dirty="0"/>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45</a:t>
            </a:fld>
            <a:endParaRPr lang="en-US"/>
          </a:p>
        </p:txBody>
      </p:sp>
    </p:spTree>
    <p:extLst>
      <p:ext uri="{BB962C8B-B14F-4D97-AF65-F5344CB8AC3E}">
        <p14:creationId xmlns:p14="http://schemas.microsoft.com/office/powerpoint/2010/main" val="3693170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However, if we look at the bottom row, we can see that the reconstructed spatial distribution in the leftmost plot still resembles the expected substrate pattern. </a:t>
            </a:r>
          </a:p>
          <a:p>
            <a:endParaRPr lang="en-US" sz="1600" dirty="0"/>
          </a:p>
          <a:p>
            <a:endParaRPr lang="en-US" sz="1600" dirty="0"/>
          </a:p>
          <a:p>
            <a:endParaRPr lang="en-US" sz="1600" dirty="0"/>
          </a:p>
          <a:p>
            <a:endParaRPr lang="en-US" sz="1600" dirty="0"/>
          </a:p>
        </p:txBody>
      </p:sp>
      <p:sp>
        <p:nvSpPr>
          <p:cNvPr id="4" name="Slide Number Placeholder 3"/>
          <p:cNvSpPr>
            <a:spLocks noGrp="1"/>
          </p:cNvSpPr>
          <p:nvPr>
            <p:ph type="sldNum" sz="quarter" idx="5"/>
          </p:nvPr>
        </p:nvSpPr>
        <p:spPr/>
        <p:txBody>
          <a:bodyPr/>
          <a:lstStyle/>
          <a:p>
            <a:fld id="{41D7C34B-E3CA-B749-8F56-57177385DBE9}" type="slidenum">
              <a:rPr lang="en-US" smtClean="0"/>
              <a:t>46</a:t>
            </a:fld>
            <a:endParaRPr lang="en-US"/>
          </a:p>
        </p:txBody>
      </p:sp>
    </p:spTree>
    <p:extLst>
      <p:ext uri="{BB962C8B-B14F-4D97-AF65-F5344CB8AC3E}">
        <p14:creationId xmlns:p14="http://schemas.microsoft.com/office/powerpoint/2010/main" val="15896291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takeaways from this talk are - </a:t>
            </a:r>
          </a:p>
          <a:p>
            <a:endParaRPr lang="en-US" dirty="0"/>
          </a:p>
          <a:p>
            <a:r>
              <a:rPr lang="en-US" dirty="0"/>
              <a:t>We've developed a method to measure the 4D transfer matrix of a beamline from phase space measurements of centroid and covariances</a:t>
            </a:r>
          </a:p>
        </p:txBody>
      </p:sp>
      <p:sp>
        <p:nvSpPr>
          <p:cNvPr id="4" name="Slide Number Placeholder 3"/>
          <p:cNvSpPr>
            <a:spLocks noGrp="1"/>
          </p:cNvSpPr>
          <p:nvPr>
            <p:ph type="sldNum" sz="quarter" idx="5"/>
          </p:nvPr>
        </p:nvSpPr>
        <p:spPr/>
        <p:txBody>
          <a:bodyPr/>
          <a:lstStyle/>
          <a:p>
            <a:fld id="{41D7C34B-E3CA-B749-8F56-57177385DBE9}" type="slidenum">
              <a:rPr lang="en-US" smtClean="0"/>
              <a:t>47</a:t>
            </a:fld>
            <a:endParaRPr lang="en-US"/>
          </a:p>
        </p:txBody>
      </p:sp>
    </p:spTree>
    <p:extLst>
      <p:ext uri="{BB962C8B-B14F-4D97-AF65-F5344CB8AC3E}">
        <p14:creationId xmlns:p14="http://schemas.microsoft.com/office/powerpoint/2010/main" val="393907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dirty="0" err="1"/>
              <a:t>whats</a:t>
            </a:r>
            <a:r>
              <a:rPr lang="en-US" dirty="0"/>
              <a:t> on slide</a:t>
            </a:r>
          </a:p>
        </p:txBody>
      </p:sp>
      <p:sp>
        <p:nvSpPr>
          <p:cNvPr id="4" name="Slide Number Placeholder 3"/>
          <p:cNvSpPr>
            <a:spLocks noGrp="1"/>
          </p:cNvSpPr>
          <p:nvPr>
            <p:ph type="sldNum" sz="quarter" idx="5"/>
          </p:nvPr>
        </p:nvSpPr>
        <p:spPr/>
        <p:txBody>
          <a:bodyPr/>
          <a:lstStyle/>
          <a:p>
            <a:fld id="{41D7C34B-E3CA-B749-8F56-57177385DBE9}" type="slidenum">
              <a:rPr lang="en-US" smtClean="0"/>
              <a:t>48</a:t>
            </a:fld>
            <a:endParaRPr lang="en-US"/>
          </a:p>
        </p:txBody>
      </p:sp>
    </p:spTree>
    <p:extLst>
      <p:ext uri="{BB962C8B-B14F-4D97-AF65-F5344CB8AC3E}">
        <p14:creationId xmlns:p14="http://schemas.microsoft.com/office/powerpoint/2010/main" val="13492768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shut up</a:t>
            </a:r>
          </a:p>
        </p:txBody>
      </p:sp>
      <p:sp>
        <p:nvSpPr>
          <p:cNvPr id="4" name="Slide Number Placeholder 3"/>
          <p:cNvSpPr>
            <a:spLocks noGrp="1"/>
          </p:cNvSpPr>
          <p:nvPr>
            <p:ph type="sldNum" sz="quarter" idx="5"/>
          </p:nvPr>
        </p:nvSpPr>
        <p:spPr/>
        <p:txBody>
          <a:bodyPr/>
          <a:lstStyle/>
          <a:p>
            <a:fld id="{41D7C34B-E3CA-B749-8F56-57177385DBE9}" type="slidenum">
              <a:rPr lang="en-US" smtClean="0"/>
              <a:t>50</a:t>
            </a:fld>
            <a:endParaRPr lang="en-US"/>
          </a:p>
        </p:txBody>
      </p:sp>
    </p:spTree>
    <p:extLst>
      <p:ext uri="{BB962C8B-B14F-4D97-AF65-F5344CB8AC3E}">
        <p14:creationId xmlns:p14="http://schemas.microsoft.com/office/powerpoint/2010/main" val="817014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 position-momentum phase spaces are flat, which indicates that the position and momentums are not correlated with each other. </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51</a:t>
            </a:fld>
            <a:endParaRPr lang="en-US"/>
          </a:p>
        </p:txBody>
      </p:sp>
    </p:spTree>
    <p:extLst>
      <p:ext uri="{BB962C8B-B14F-4D97-AF65-F5344CB8AC3E}">
        <p14:creationId xmlns:p14="http://schemas.microsoft.com/office/powerpoint/2010/main" val="1280834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why would we want to measure the 4D phase space of a beam at the source? </a:t>
            </a:r>
          </a:p>
          <a:p>
            <a:endParaRPr lang="en-US" dirty="0"/>
          </a:p>
          <a:p>
            <a:r>
              <a:rPr lang="en-US" dirty="0"/>
              <a:t>We can measure the entire transverse momentum distribution, which can be useful to compare with theoretical photoemission models. And with more exotic photocathodes, in the well-ordered single crystal limit, there may be interesting structure to see here.</a:t>
            </a:r>
          </a:p>
        </p:txBody>
      </p:sp>
      <p:sp>
        <p:nvSpPr>
          <p:cNvPr id="4" name="Slide Number Placeholder 3"/>
          <p:cNvSpPr>
            <a:spLocks noGrp="1"/>
          </p:cNvSpPr>
          <p:nvPr>
            <p:ph type="sldNum" sz="quarter" idx="5"/>
          </p:nvPr>
        </p:nvSpPr>
        <p:spPr/>
        <p:txBody>
          <a:bodyPr/>
          <a:lstStyle/>
          <a:p>
            <a:fld id="{41D7C34B-E3CA-B749-8F56-57177385DBE9}" type="slidenum">
              <a:rPr lang="en-US" smtClean="0"/>
              <a:t>6</a:t>
            </a:fld>
            <a:endParaRPr lang="en-US"/>
          </a:p>
        </p:txBody>
      </p:sp>
    </p:spTree>
    <p:extLst>
      <p:ext uri="{BB962C8B-B14F-4D97-AF65-F5344CB8AC3E}">
        <p14:creationId xmlns:p14="http://schemas.microsoft.com/office/powerpoint/2010/main" val="25709377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momentum distribution in the bottom rightmost plot has recovered its typical round profile.</a:t>
            </a:r>
          </a:p>
          <a:p>
            <a:endParaRPr lang="en-US" dirty="0"/>
          </a:p>
          <a:p>
            <a:r>
              <a:rPr lang="en-US" dirty="0"/>
              <a:t>This phase spaces are what we expect for most polycrystalline cathodes with disordered surfaces.</a:t>
            </a:r>
          </a:p>
        </p:txBody>
      </p:sp>
      <p:sp>
        <p:nvSpPr>
          <p:cNvPr id="4" name="Slide Number Placeholder 3"/>
          <p:cNvSpPr>
            <a:spLocks noGrp="1"/>
          </p:cNvSpPr>
          <p:nvPr>
            <p:ph type="sldNum" sz="quarter" idx="5"/>
          </p:nvPr>
        </p:nvSpPr>
        <p:spPr/>
        <p:txBody>
          <a:bodyPr/>
          <a:lstStyle/>
          <a:p>
            <a:fld id="{41D7C34B-E3CA-B749-8F56-57177385DBE9}" type="slidenum">
              <a:rPr lang="en-US" smtClean="0"/>
              <a:t>52</a:t>
            </a:fld>
            <a:endParaRPr lang="en-US"/>
          </a:p>
        </p:txBody>
      </p:sp>
    </p:spTree>
    <p:extLst>
      <p:ext uri="{BB962C8B-B14F-4D97-AF65-F5344CB8AC3E}">
        <p14:creationId xmlns:p14="http://schemas.microsoft.com/office/powerpoint/2010/main" val="1708578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the MTEs measured both ways, we see that they agree and suggest that we’ve reconstructed the source momentums correctly.</a:t>
            </a:r>
          </a:p>
        </p:txBody>
      </p:sp>
      <p:sp>
        <p:nvSpPr>
          <p:cNvPr id="4" name="Slide Number Placeholder 3"/>
          <p:cNvSpPr>
            <a:spLocks noGrp="1"/>
          </p:cNvSpPr>
          <p:nvPr>
            <p:ph type="sldNum" sz="quarter" idx="5"/>
          </p:nvPr>
        </p:nvSpPr>
        <p:spPr/>
        <p:txBody>
          <a:bodyPr/>
          <a:lstStyle/>
          <a:p>
            <a:fld id="{41D7C34B-E3CA-B749-8F56-57177385DBE9}" type="slidenum">
              <a:rPr lang="en-US" smtClean="0"/>
              <a:t>53</a:t>
            </a:fld>
            <a:endParaRPr lang="en-US"/>
          </a:p>
        </p:txBody>
      </p:sp>
    </p:spTree>
    <p:extLst>
      <p:ext uri="{BB962C8B-B14F-4D97-AF65-F5344CB8AC3E}">
        <p14:creationId xmlns:p14="http://schemas.microsoft.com/office/powerpoint/2010/main" val="37297676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sense of scale, this beamline is about 1.5 meters long and could fit in the back of a camper van.</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55</a:t>
            </a:fld>
            <a:endParaRPr lang="en-US"/>
          </a:p>
        </p:txBody>
      </p:sp>
    </p:spTree>
    <p:extLst>
      <p:ext uri="{BB962C8B-B14F-4D97-AF65-F5344CB8AC3E}">
        <p14:creationId xmlns:p14="http://schemas.microsoft.com/office/powerpoint/2010/main" val="909272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without the full transfer matrix we can do something pretty cool</a:t>
            </a:r>
          </a:p>
          <a:p>
            <a:endParaRPr lang="en-US" dirty="0"/>
          </a:p>
          <a:p>
            <a:r>
              <a:rPr lang="en-US" dirty="0"/>
              <a:t>But for that we need the </a:t>
            </a:r>
            <a:r>
              <a:rPr lang="en-US" dirty="0" err="1"/>
              <a:t>symplectic</a:t>
            </a:r>
            <a:r>
              <a:rPr lang="en-US" dirty="0"/>
              <a:t> condition. </a:t>
            </a:r>
          </a:p>
          <a:p>
            <a:endParaRPr lang="en-US" dirty="0"/>
          </a:p>
          <a:p>
            <a:r>
              <a:rPr lang="en-US" dirty="0"/>
              <a:t>Which is this equation here. This is a direct result of Hamiltonian mechanics and allows us to…</a:t>
            </a:r>
          </a:p>
        </p:txBody>
      </p:sp>
      <p:sp>
        <p:nvSpPr>
          <p:cNvPr id="4" name="Slide Number Placeholder 3"/>
          <p:cNvSpPr>
            <a:spLocks noGrp="1"/>
          </p:cNvSpPr>
          <p:nvPr>
            <p:ph type="sldNum" sz="quarter" idx="5"/>
          </p:nvPr>
        </p:nvSpPr>
        <p:spPr/>
        <p:txBody>
          <a:bodyPr/>
          <a:lstStyle/>
          <a:p>
            <a:fld id="{41D7C34B-E3CA-B749-8F56-57177385DBE9}" type="slidenum">
              <a:rPr lang="en-US" smtClean="0"/>
              <a:t>75</a:t>
            </a:fld>
            <a:endParaRPr lang="en-US"/>
          </a:p>
        </p:txBody>
      </p:sp>
    </p:spTree>
    <p:extLst>
      <p:ext uri="{BB962C8B-B14F-4D97-AF65-F5344CB8AC3E}">
        <p14:creationId xmlns:p14="http://schemas.microsoft.com/office/powerpoint/2010/main" val="1534902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re-arrange the </a:t>
            </a:r>
            <a:r>
              <a:rPr lang="en-US" dirty="0" err="1"/>
              <a:t>symplectic</a:t>
            </a:r>
            <a:r>
              <a:rPr lang="en-US" dirty="0"/>
              <a:t> condition into the form here on the bottom</a:t>
            </a:r>
          </a:p>
        </p:txBody>
      </p:sp>
      <p:sp>
        <p:nvSpPr>
          <p:cNvPr id="4" name="Slide Number Placeholder 3"/>
          <p:cNvSpPr>
            <a:spLocks noGrp="1"/>
          </p:cNvSpPr>
          <p:nvPr>
            <p:ph type="sldNum" sz="quarter" idx="5"/>
          </p:nvPr>
        </p:nvSpPr>
        <p:spPr/>
        <p:txBody>
          <a:bodyPr/>
          <a:lstStyle/>
          <a:p>
            <a:fld id="{41D7C34B-E3CA-B749-8F56-57177385DBE9}" type="slidenum">
              <a:rPr lang="en-US" smtClean="0"/>
              <a:t>76</a:t>
            </a:fld>
            <a:endParaRPr lang="en-US"/>
          </a:p>
        </p:txBody>
      </p:sp>
    </p:spTree>
    <p:extLst>
      <p:ext uri="{BB962C8B-B14F-4D97-AF65-F5344CB8AC3E}">
        <p14:creationId xmlns:p14="http://schemas.microsoft.com/office/powerpoint/2010/main" val="1335225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allows us to derive this form for the inverse transfer matrix, which turns out to be a simple rearrangement of the original transfer matrix. </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77</a:t>
            </a:fld>
            <a:endParaRPr lang="en-US"/>
          </a:p>
        </p:txBody>
      </p:sp>
    </p:spTree>
    <p:extLst>
      <p:ext uri="{BB962C8B-B14F-4D97-AF65-F5344CB8AC3E}">
        <p14:creationId xmlns:p14="http://schemas.microsoft.com/office/powerpoint/2010/main" val="2684687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how we measured the first and third columns of the transfer matrix earlier. </a:t>
            </a:r>
          </a:p>
          <a:p>
            <a:endParaRPr lang="en-US" dirty="0"/>
          </a:p>
          <a:p>
            <a:r>
              <a:rPr lang="en-US" dirty="0"/>
              <a:t>Look at the highlighted rows here, they consist of those very same elements that we’ve measured in the original transfer matrix!</a:t>
            </a:r>
          </a:p>
        </p:txBody>
      </p:sp>
      <p:sp>
        <p:nvSpPr>
          <p:cNvPr id="4" name="Slide Number Placeholder 3"/>
          <p:cNvSpPr>
            <a:spLocks noGrp="1"/>
          </p:cNvSpPr>
          <p:nvPr>
            <p:ph type="sldNum" sz="quarter" idx="5"/>
          </p:nvPr>
        </p:nvSpPr>
        <p:spPr/>
        <p:txBody>
          <a:bodyPr/>
          <a:lstStyle/>
          <a:p>
            <a:fld id="{41D7C34B-E3CA-B749-8F56-57177385DBE9}" type="slidenum">
              <a:rPr lang="en-US" smtClean="0"/>
              <a:t>78</a:t>
            </a:fld>
            <a:endParaRPr lang="en-US"/>
          </a:p>
        </p:txBody>
      </p:sp>
    </p:spTree>
    <p:extLst>
      <p:ext uri="{BB962C8B-B14F-4D97-AF65-F5344CB8AC3E}">
        <p14:creationId xmlns:p14="http://schemas.microsoft.com/office/powerpoint/2010/main" val="21092299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then apply this inverse transfer matrix to the measured 4D coordinates, we can calculate the momentum of the particle at the source</a:t>
            </a:r>
          </a:p>
        </p:txBody>
      </p:sp>
      <p:sp>
        <p:nvSpPr>
          <p:cNvPr id="4" name="Slide Number Placeholder 3"/>
          <p:cNvSpPr>
            <a:spLocks noGrp="1"/>
          </p:cNvSpPr>
          <p:nvPr>
            <p:ph type="sldNum" sz="quarter" idx="5"/>
          </p:nvPr>
        </p:nvSpPr>
        <p:spPr/>
        <p:txBody>
          <a:bodyPr/>
          <a:lstStyle/>
          <a:p>
            <a:fld id="{41D7C34B-E3CA-B749-8F56-57177385DBE9}" type="slidenum">
              <a:rPr lang="en-US" smtClean="0"/>
              <a:t>79</a:t>
            </a:fld>
            <a:endParaRPr lang="en-US"/>
          </a:p>
        </p:txBody>
      </p:sp>
    </p:spTree>
    <p:extLst>
      <p:ext uri="{BB962C8B-B14F-4D97-AF65-F5344CB8AC3E}">
        <p14:creationId xmlns:p14="http://schemas.microsoft.com/office/powerpoint/2010/main" val="5002365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[READ FROM SLIDE]</a:t>
            </a:r>
          </a:p>
        </p:txBody>
      </p:sp>
      <p:sp>
        <p:nvSpPr>
          <p:cNvPr id="4" name="Slide Number Placeholder 3"/>
          <p:cNvSpPr>
            <a:spLocks noGrp="1"/>
          </p:cNvSpPr>
          <p:nvPr>
            <p:ph type="sldNum" sz="quarter" idx="5"/>
          </p:nvPr>
        </p:nvSpPr>
        <p:spPr/>
        <p:txBody>
          <a:bodyPr/>
          <a:lstStyle/>
          <a:p>
            <a:fld id="{41D7C34B-E3CA-B749-8F56-57177385DBE9}" type="slidenum">
              <a:rPr lang="en-US" smtClean="0"/>
              <a:t>80</a:t>
            </a:fld>
            <a:endParaRPr lang="en-US"/>
          </a:p>
        </p:txBody>
      </p:sp>
    </p:spTree>
    <p:extLst>
      <p:ext uri="{BB962C8B-B14F-4D97-AF65-F5344CB8AC3E}">
        <p14:creationId xmlns:p14="http://schemas.microsoft.com/office/powerpoint/2010/main" val="39662300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back to the example I showed earlier of a full source momentum distribution, from which you can calculate the MTE</a:t>
            </a:r>
          </a:p>
          <a:p>
            <a:endParaRPr lang="en-US" dirty="0"/>
          </a:p>
          <a:p>
            <a:r>
              <a:rPr lang="en-US" dirty="0"/>
              <a:t>But we’ve still haven’t found the entire transfer matrix, which we need to reconstruct the entire 4D phase space</a:t>
            </a:r>
          </a:p>
        </p:txBody>
      </p:sp>
      <p:sp>
        <p:nvSpPr>
          <p:cNvPr id="4" name="Slide Number Placeholder 3"/>
          <p:cNvSpPr>
            <a:spLocks noGrp="1"/>
          </p:cNvSpPr>
          <p:nvPr>
            <p:ph type="sldNum" sz="quarter" idx="5"/>
          </p:nvPr>
        </p:nvSpPr>
        <p:spPr/>
        <p:txBody>
          <a:bodyPr/>
          <a:lstStyle/>
          <a:p>
            <a:fld id="{41D7C34B-E3CA-B749-8F56-57177385DBE9}" type="slidenum">
              <a:rPr lang="en-US" smtClean="0"/>
              <a:t>81</a:t>
            </a:fld>
            <a:endParaRPr lang="en-US"/>
          </a:p>
        </p:txBody>
      </p:sp>
    </p:spTree>
    <p:extLst>
      <p:ext uri="{BB962C8B-B14F-4D97-AF65-F5344CB8AC3E}">
        <p14:creationId xmlns:p14="http://schemas.microsoft.com/office/powerpoint/2010/main" val="118458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reason the source phase space could be interesting is we can gain a better understanding of how physical or chemical disorder affects photoemission.</a:t>
            </a:r>
          </a:p>
          <a:p>
            <a:endParaRPr lang="en-US" dirty="0"/>
          </a:p>
          <a:p>
            <a:r>
              <a:rPr lang="en-US" dirty="0"/>
              <a:t>In this picture of emission from a source, the varying physical structure and chemical composition shapes the surface potentials, which affect the momentum of electrons emitted from this surface, shown by the gray arrows. </a:t>
            </a:r>
          </a:p>
          <a:p>
            <a:endParaRPr lang="en-US" dirty="0"/>
          </a:p>
          <a:p>
            <a:r>
              <a:rPr lang="en-US" dirty="0"/>
              <a:t>If we had the source phase space, we could continuously scan across the surface and see how the momentum distribution responds to these physical and chemical features.</a:t>
            </a:r>
          </a:p>
          <a:p>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7</a:t>
            </a:fld>
            <a:endParaRPr lang="en-US"/>
          </a:p>
        </p:txBody>
      </p:sp>
    </p:spTree>
    <p:extLst>
      <p:ext uri="{BB962C8B-B14F-4D97-AF65-F5344CB8AC3E}">
        <p14:creationId xmlns:p14="http://schemas.microsoft.com/office/powerpoint/2010/main" val="1745985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that, we also measure the beam covariance, which evolves in the beamline like this</a:t>
            </a:r>
          </a:p>
        </p:txBody>
      </p:sp>
      <p:sp>
        <p:nvSpPr>
          <p:cNvPr id="4" name="Slide Number Placeholder 3"/>
          <p:cNvSpPr>
            <a:spLocks noGrp="1"/>
          </p:cNvSpPr>
          <p:nvPr>
            <p:ph type="sldNum" sz="quarter" idx="5"/>
          </p:nvPr>
        </p:nvSpPr>
        <p:spPr/>
        <p:txBody>
          <a:bodyPr/>
          <a:lstStyle/>
          <a:p>
            <a:fld id="{41D7C34B-E3CA-B749-8F56-57177385DBE9}" type="slidenum">
              <a:rPr lang="en-US" smtClean="0"/>
              <a:t>82</a:t>
            </a:fld>
            <a:endParaRPr lang="en-US"/>
          </a:p>
        </p:txBody>
      </p:sp>
    </p:spTree>
    <p:extLst>
      <p:ext uri="{BB962C8B-B14F-4D97-AF65-F5344CB8AC3E}">
        <p14:creationId xmlns:p14="http://schemas.microsoft.com/office/powerpoint/2010/main" val="3069975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that, it’s only a matter of applying the inverse transfer matrix to the measured phase space to reconstruct the source phase space</a:t>
            </a:r>
          </a:p>
        </p:txBody>
      </p:sp>
      <p:sp>
        <p:nvSpPr>
          <p:cNvPr id="4" name="Slide Number Placeholder 3"/>
          <p:cNvSpPr>
            <a:spLocks noGrp="1"/>
          </p:cNvSpPr>
          <p:nvPr>
            <p:ph type="sldNum" sz="quarter" idx="5"/>
          </p:nvPr>
        </p:nvSpPr>
        <p:spPr/>
        <p:txBody>
          <a:bodyPr/>
          <a:lstStyle/>
          <a:p>
            <a:fld id="{41D7C34B-E3CA-B749-8F56-57177385DBE9}" type="slidenum">
              <a:rPr lang="en-US" smtClean="0"/>
              <a:t>83</a:t>
            </a:fld>
            <a:endParaRPr lang="en-US"/>
          </a:p>
        </p:txBody>
      </p:sp>
    </p:spTree>
    <p:extLst>
      <p:ext uri="{BB962C8B-B14F-4D97-AF65-F5344CB8AC3E}">
        <p14:creationId xmlns:p14="http://schemas.microsoft.com/office/powerpoint/2010/main" val="3213990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as the momentum distribution in the rightmost plot. </a:t>
            </a:r>
          </a:p>
        </p:txBody>
      </p:sp>
      <p:sp>
        <p:nvSpPr>
          <p:cNvPr id="4" name="Slide Number Placeholder 3"/>
          <p:cNvSpPr>
            <a:spLocks noGrp="1"/>
          </p:cNvSpPr>
          <p:nvPr>
            <p:ph type="sldNum" sz="quarter" idx="5"/>
          </p:nvPr>
        </p:nvSpPr>
        <p:spPr/>
        <p:txBody>
          <a:bodyPr/>
          <a:lstStyle/>
          <a:p>
            <a:fld id="{41D7C34B-E3CA-B749-8F56-57177385DBE9}" type="slidenum">
              <a:rPr lang="en-US" smtClean="0"/>
              <a:t>84</a:t>
            </a:fld>
            <a:endParaRPr lang="en-US"/>
          </a:p>
        </p:txBody>
      </p:sp>
    </p:spTree>
    <p:extLst>
      <p:ext uri="{BB962C8B-B14F-4D97-AF65-F5344CB8AC3E}">
        <p14:creationId xmlns:p14="http://schemas.microsoft.com/office/powerpoint/2010/main" val="3335022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define the problem here more specifically</a:t>
            </a:r>
          </a:p>
          <a:p>
            <a:endParaRPr lang="en-US" dirty="0"/>
          </a:p>
          <a:p>
            <a:r>
              <a:rPr lang="en-US" dirty="0"/>
              <a:t>If we used some diagnostic tool to measure the 4D phase space of a beam downstream in our beamline, how do we reconstruct the 4D phase space back at the source?</a:t>
            </a:r>
          </a:p>
        </p:txBody>
      </p:sp>
      <p:sp>
        <p:nvSpPr>
          <p:cNvPr id="4" name="Slide Number Placeholder 3"/>
          <p:cNvSpPr>
            <a:spLocks noGrp="1"/>
          </p:cNvSpPr>
          <p:nvPr>
            <p:ph type="sldNum" sz="quarter" idx="5"/>
          </p:nvPr>
        </p:nvSpPr>
        <p:spPr/>
        <p:txBody>
          <a:bodyPr/>
          <a:lstStyle/>
          <a:p>
            <a:fld id="{41D7C34B-E3CA-B749-8F56-57177385DBE9}" type="slidenum">
              <a:rPr lang="en-US" smtClean="0"/>
              <a:t>8</a:t>
            </a:fld>
            <a:endParaRPr lang="en-US"/>
          </a:p>
        </p:txBody>
      </p:sp>
    </p:spTree>
    <p:extLst>
      <p:ext uri="{BB962C8B-B14F-4D97-AF65-F5344CB8AC3E}">
        <p14:creationId xmlns:p14="http://schemas.microsoft.com/office/powerpoint/2010/main" val="3644803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equivalently, if we measured the position and momentum of a single particle downstream, what is its position and momentum at </a:t>
            </a:r>
            <a:r>
              <a:rPr lang="en-US"/>
              <a:t>the source?</a:t>
            </a:r>
            <a:endParaRPr lang="en-US" dirty="0"/>
          </a:p>
        </p:txBody>
      </p:sp>
      <p:sp>
        <p:nvSpPr>
          <p:cNvPr id="4" name="Slide Number Placeholder 3"/>
          <p:cNvSpPr>
            <a:spLocks noGrp="1"/>
          </p:cNvSpPr>
          <p:nvPr>
            <p:ph type="sldNum" sz="quarter" idx="5"/>
          </p:nvPr>
        </p:nvSpPr>
        <p:spPr/>
        <p:txBody>
          <a:bodyPr/>
          <a:lstStyle/>
          <a:p>
            <a:fld id="{41D7C34B-E3CA-B749-8F56-57177385DBE9}" type="slidenum">
              <a:rPr lang="en-US" smtClean="0"/>
              <a:t>9</a:t>
            </a:fld>
            <a:endParaRPr lang="en-US"/>
          </a:p>
        </p:txBody>
      </p:sp>
    </p:spTree>
    <p:extLst>
      <p:ext uri="{BB962C8B-B14F-4D97-AF65-F5344CB8AC3E}">
        <p14:creationId xmlns:p14="http://schemas.microsoft.com/office/powerpoint/2010/main" val="3690746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beamline, we often use a transfer matrix to describes the evolution of a particle’s position and momentum </a:t>
            </a:r>
          </a:p>
        </p:txBody>
      </p:sp>
      <p:sp>
        <p:nvSpPr>
          <p:cNvPr id="4" name="Slide Number Placeholder 3"/>
          <p:cNvSpPr>
            <a:spLocks noGrp="1"/>
          </p:cNvSpPr>
          <p:nvPr>
            <p:ph type="sldNum" sz="quarter" idx="5"/>
          </p:nvPr>
        </p:nvSpPr>
        <p:spPr/>
        <p:txBody>
          <a:bodyPr/>
          <a:lstStyle/>
          <a:p>
            <a:fld id="{41D7C34B-E3CA-B749-8F56-57177385DBE9}" type="slidenum">
              <a:rPr lang="en-US" smtClean="0"/>
              <a:t>10</a:t>
            </a:fld>
            <a:endParaRPr lang="en-US"/>
          </a:p>
        </p:txBody>
      </p:sp>
    </p:spTree>
    <p:extLst>
      <p:ext uri="{BB962C8B-B14F-4D97-AF65-F5344CB8AC3E}">
        <p14:creationId xmlns:p14="http://schemas.microsoft.com/office/powerpoint/2010/main" val="2108213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50000"/>
          </a:schemeClr>
        </a:solid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9" y="2942950"/>
            <a:ext cx="184731" cy="248209"/>
          </a:xfrm>
          <a:prstGeom prst="rect">
            <a:avLst/>
          </a:prstGeom>
          <a:noFill/>
          <a:ln w="9525">
            <a:noFill/>
            <a:miter lim="800000"/>
            <a:headEnd/>
            <a:tailEnd/>
          </a:ln>
          <a:effectLst/>
        </p:spPr>
        <p:txBody>
          <a:bodyPr wrap="none" anchor="ctr">
            <a:spAutoFit/>
          </a:bodyPr>
          <a:lstStyle/>
          <a:p>
            <a:pPr>
              <a:defRPr/>
            </a:pPr>
            <a:endParaRPr lang="en-US" sz="1013"/>
          </a:p>
        </p:txBody>
      </p:sp>
      <p:sp>
        <p:nvSpPr>
          <p:cNvPr id="5122" name="Rectangle 2"/>
          <p:cNvSpPr>
            <a:spLocks noGrp="1" noChangeArrowheads="1"/>
          </p:cNvSpPr>
          <p:nvPr>
            <p:ph type="ctrTitle"/>
          </p:nvPr>
        </p:nvSpPr>
        <p:spPr>
          <a:xfrm>
            <a:off x="912672" y="2318163"/>
            <a:ext cx="10283648" cy="2268045"/>
          </a:xfrm>
          <a:noFill/>
          <a:ln>
            <a:noFill/>
          </a:ln>
        </p:spPr>
        <p:txBody>
          <a:bodyPr/>
          <a:lstStyle>
            <a:lvl1pPr algn="ctr">
              <a:defRPr sz="5400">
                <a:solidFill>
                  <a:schemeClr val="tx1"/>
                </a:solidFill>
                <a:latin typeface="+mj-lt"/>
                <a:cs typeface="Palatino"/>
              </a:defRPr>
            </a:lvl1pPr>
          </a:lstStyle>
          <a:p>
            <a:r>
              <a:rPr lang="en-US" dirty="0"/>
              <a:t>Click to edit Master title style</a:t>
            </a:r>
          </a:p>
        </p:txBody>
      </p:sp>
      <p:sp>
        <p:nvSpPr>
          <p:cNvPr id="32" name="Line 7"/>
          <p:cNvSpPr>
            <a:spLocks noChangeShapeType="1"/>
          </p:cNvSpPr>
          <p:nvPr userDrawn="1"/>
        </p:nvSpPr>
        <p:spPr bwMode="auto">
          <a:xfrm flipV="1">
            <a:off x="485192" y="1550784"/>
            <a:ext cx="11221616" cy="0"/>
          </a:xfrm>
          <a:prstGeom prst="line">
            <a:avLst/>
          </a:prstGeom>
          <a:noFill/>
          <a:ln w="38100">
            <a:solidFill>
              <a:schemeClr val="accent1"/>
            </a:solidFill>
            <a:round/>
            <a:headEnd/>
            <a:tailEnd/>
          </a:ln>
          <a:effectLst/>
        </p:spPr>
        <p:txBody>
          <a:bodyPr/>
          <a:lstStyle/>
          <a:p>
            <a:pPr>
              <a:defRPr/>
            </a:pPr>
            <a:endParaRPr lang="en-US" sz="1013"/>
          </a:p>
        </p:txBody>
      </p:sp>
      <p:pic>
        <p:nvPicPr>
          <p:cNvPr id="11" name="Picture 10"/>
          <p:cNvPicPr>
            <a:picLocks noChangeAspect="1"/>
          </p:cNvPicPr>
          <p:nvPr userDrawn="1"/>
        </p:nvPicPr>
        <p:blipFill>
          <a:blip r:embed="rId2"/>
          <a:stretch>
            <a:fillRect/>
          </a:stretch>
        </p:blipFill>
        <p:spPr>
          <a:xfrm>
            <a:off x="10734455" y="354979"/>
            <a:ext cx="828903" cy="832020"/>
          </a:xfrm>
          <a:prstGeom prst="rect">
            <a:avLst/>
          </a:prstGeom>
        </p:spPr>
      </p:pic>
      <p:pic>
        <p:nvPicPr>
          <p:cNvPr id="7" name="Picture 6">
            <a:extLst>
              <a:ext uri="{FF2B5EF4-FFF2-40B4-BE49-F238E27FC236}">
                <a16:creationId xmlns:a16="http://schemas.microsoft.com/office/drawing/2014/main" id="{2F49B7D3-407D-474A-9897-E6FB6711B47E}"/>
              </a:ext>
            </a:extLst>
          </p:cNvPr>
          <p:cNvPicPr>
            <a:picLocks noChangeAspect="1"/>
          </p:cNvPicPr>
          <p:nvPr userDrawn="1"/>
        </p:nvPicPr>
        <p:blipFill>
          <a:blip r:embed="rId3"/>
          <a:stretch>
            <a:fillRect/>
          </a:stretch>
        </p:blipFill>
        <p:spPr>
          <a:xfrm>
            <a:off x="485192" y="309420"/>
            <a:ext cx="5811315" cy="923151"/>
          </a:xfrm>
          <a:prstGeom prst="rect">
            <a:avLst/>
          </a:prstGeom>
        </p:spPr>
      </p:pic>
    </p:spTree>
    <p:extLst>
      <p:ext uri="{BB962C8B-B14F-4D97-AF65-F5344CB8AC3E}">
        <p14:creationId xmlns:p14="http://schemas.microsoft.com/office/powerpoint/2010/main" val="4521188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r>
              <a:rPr lang="en-US"/>
              <a:t>7/10/26</a:t>
            </a:r>
          </a:p>
        </p:txBody>
      </p:sp>
      <p:sp>
        <p:nvSpPr>
          <p:cNvPr id="5" name="Rectangle 5"/>
          <p:cNvSpPr>
            <a:spLocks noGrp="1" noChangeArrowheads="1"/>
          </p:cNvSpPr>
          <p:nvPr>
            <p:ph type="ftr" sz="quarter" idx="11"/>
          </p:nvPr>
        </p:nvSpPr>
        <p:spPr>
          <a:ln/>
        </p:spPr>
        <p:txBody>
          <a:bodyPr/>
          <a:lstStyle>
            <a:lvl1pPr>
              <a:defRPr/>
            </a:lvl1pPr>
          </a:lstStyle>
          <a:p>
            <a:r>
              <a:rPr lang="en-US"/>
              <a:t>cz266@cornell.edu</a:t>
            </a:r>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614749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907627"/>
            <a:ext cx="3048000" cy="57217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907627"/>
            <a:ext cx="8940800" cy="5721773"/>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r>
              <a:rPr lang="en-US"/>
              <a:t>7/10/26</a:t>
            </a:r>
          </a:p>
        </p:txBody>
      </p:sp>
      <p:sp>
        <p:nvSpPr>
          <p:cNvPr id="5" name="Rectangle 5"/>
          <p:cNvSpPr>
            <a:spLocks noGrp="1" noChangeArrowheads="1"/>
          </p:cNvSpPr>
          <p:nvPr>
            <p:ph type="ftr" sz="quarter" idx="11"/>
          </p:nvPr>
        </p:nvSpPr>
        <p:spPr>
          <a:ln/>
        </p:spPr>
        <p:txBody>
          <a:bodyPr/>
          <a:lstStyle>
            <a:lvl1pPr>
              <a:defRPr/>
            </a:lvl1pPr>
          </a:lstStyle>
          <a:p>
            <a:r>
              <a:rPr lang="en-US"/>
              <a:t>cz266@cornell.edu</a:t>
            </a:r>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2170904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88907" y="189653"/>
            <a:ext cx="10349653" cy="533400"/>
          </a:xfrm>
        </p:spPr>
        <p:txBody>
          <a:bodyPr/>
          <a:lstStyle/>
          <a:p>
            <a:r>
              <a:rPr lang="en-US"/>
              <a:t>Click to edit Master title style</a:t>
            </a:r>
          </a:p>
        </p:txBody>
      </p:sp>
      <p:sp>
        <p:nvSpPr>
          <p:cNvPr id="3" name="Content Placeholder 2"/>
          <p:cNvSpPr>
            <a:spLocks noGrp="1"/>
          </p:cNvSpPr>
          <p:nvPr>
            <p:ph sz="half" idx="1"/>
          </p:nvPr>
        </p:nvSpPr>
        <p:spPr>
          <a:xfrm>
            <a:off x="0" y="970280"/>
            <a:ext cx="12192000" cy="2819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3914992"/>
            <a:ext cx="12192000" cy="2562013"/>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a:t>7/10/26</a:t>
            </a:r>
          </a:p>
        </p:txBody>
      </p:sp>
      <p:sp>
        <p:nvSpPr>
          <p:cNvPr id="6" name="Rectangle 5"/>
          <p:cNvSpPr>
            <a:spLocks noGrp="1" noChangeArrowheads="1"/>
          </p:cNvSpPr>
          <p:nvPr>
            <p:ph type="ftr" sz="quarter" idx="11"/>
          </p:nvPr>
        </p:nvSpPr>
        <p:spPr>
          <a:ln/>
        </p:spPr>
        <p:txBody>
          <a:bodyPr/>
          <a:lstStyle>
            <a:lvl1pPr>
              <a:defRPr/>
            </a:lvl1pPr>
          </a:lstStyle>
          <a:p>
            <a:r>
              <a:rPr lang="en-US"/>
              <a:t>cz266@cornell.edu</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1649799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
            <a:ext cx="12192000" cy="826347"/>
          </a:xfrm>
        </p:spPr>
        <p:txBody>
          <a:bodyPr/>
          <a:lstStyle/>
          <a:p>
            <a:r>
              <a:rPr lang="en-US"/>
              <a:t>Click to edit Master title style</a:t>
            </a:r>
          </a:p>
        </p:txBody>
      </p:sp>
      <p:sp>
        <p:nvSpPr>
          <p:cNvPr id="3" name="Text Placeholder 2"/>
          <p:cNvSpPr>
            <a:spLocks noGrp="1"/>
          </p:cNvSpPr>
          <p:nvPr>
            <p:ph type="body" sz="half" idx="1"/>
          </p:nvPr>
        </p:nvSpPr>
        <p:spPr>
          <a:xfrm>
            <a:off x="0" y="921178"/>
            <a:ext cx="5994400" cy="56320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21178"/>
            <a:ext cx="5994400" cy="56320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a:t>7/10/26</a:t>
            </a:r>
          </a:p>
        </p:txBody>
      </p:sp>
      <p:sp>
        <p:nvSpPr>
          <p:cNvPr id="6" name="Rectangle 5"/>
          <p:cNvSpPr>
            <a:spLocks noGrp="1" noChangeArrowheads="1"/>
          </p:cNvSpPr>
          <p:nvPr>
            <p:ph type="ftr" sz="quarter" idx="11"/>
          </p:nvPr>
        </p:nvSpPr>
        <p:spPr>
          <a:ln/>
        </p:spPr>
        <p:txBody>
          <a:bodyPr/>
          <a:lstStyle>
            <a:lvl1pPr>
              <a:defRPr/>
            </a:lvl1pPr>
          </a:lstStyle>
          <a:p>
            <a:r>
              <a:rPr lang="en-US"/>
              <a:t>cz266@cornell.edu</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116814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3503FF-0088-E24E-8B44-7CCA8FDD139A}"/>
              </a:ext>
            </a:extLst>
          </p:cNvPr>
          <p:cNvPicPr>
            <a:picLocks noChangeAspect="1"/>
          </p:cNvPicPr>
          <p:nvPr userDrawn="1"/>
        </p:nvPicPr>
        <p:blipFill>
          <a:blip r:embed="rId2"/>
          <a:stretch>
            <a:fillRect/>
          </a:stretch>
        </p:blipFill>
        <p:spPr>
          <a:xfrm>
            <a:off x="0" y="6350"/>
            <a:ext cx="12192000" cy="6845300"/>
          </a:xfrm>
          <a:prstGeom prst="rect">
            <a:avLst/>
          </a:prstGeom>
        </p:spPr>
      </p:pic>
      <p:sp>
        <p:nvSpPr>
          <p:cNvPr id="5" name="Rectangle 5"/>
          <p:cNvSpPr>
            <a:spLocks noChangeArrowheads="1"/>
          </p:cNvSpPr>
          <p:nvPr/>
        </p:nvSpPr>
        <p:spPr bwMode="auto">
          <a:xfrm>
            <a:off x="9" y="2942950"/>
            <a:ext cx="184731" cy="248209"/>
          </a:xfrm>
          <a:prstGeom prst="rect">
            <a:avLst/>
          </a:prstGeom>
          <a:noFill/>
          <a:ln w="9525">
            <a:noFill/>
            <a:miter lim="800000"/>
            <a:headEnd/>
            <a:tailEnd/>
          </a:ln>
          <a:effectLst/>
        </p:spPr>
        <p:txBody>
          <a:bodyPr wrap="none" anchor="ctr">
            <a:spAutoFit/>
          </a:bodyPr>
          <a:lstStyle/>
          <a:p>
            <a:pPr>
              <a:defRPr/>
            </a:pPr>
            <a:endParaRPr lang="en-US" sz="1013"/>
          </a:p>
        </p:txBody>
      </p:sp>
      <p:sp>
        <p:nvSpPr>
          <p:cNvPr id="5122" name="Rectangle 2"/>
          <p:cNvSpPr>
            <a:spLocks noGrp="1" noChangeArrowheads="1"/>
          </p:cNvSpPr>
          <p:nvPr>
            <p:ph type="ctrTitle"/>
          </p:nvPr>
        </p:nvSpPr>
        <p:spPr>
          <a:xfrm>
            <a:off x="912672" y="2318163"/>
            <a:ext cx="10283648" cy="2268045"/>
          </a:xfrm>
          <a:noFill/>
          <a:ln>
            <a:noFill/>
          </a:ln>
        </p:spPr>
        <p:txBody>
          <a:bodyPr/>
          <a:lstStyle>
            <a:lvl1pPr algn="ctr">
              <a:defRPr sz="5400">
                <a:solidFill>
                  <a:schemeClr val="tx1"/>
                </a:solidFill>
                <a:latin typeface="+mj-lt"/>
                <a:cs typeface="Palatino"/>
              </a:defRPr>
            </a:lvl1pPr>
          </a:lstStyle>
          <a:p>
            <a:r>
              <a:rPr lang="en-US" dirty="0"/>
              <a:t>Click to edit Master title style</a:t>
            </a:r>
          </a:p>
        </p:txBody>
      </p:sp>
      <p:sp>
        <p:nvSpPr>
          <p:cNvPr id="32" name="Line 7"/>
          <p:cNvSpPr>
            <a:spLocks noChangeShapeType="1"/>
          </p:cNvSpPr>
          <p:nvPr userDrawn="1"/>
        </p:nvSpPr>
        <p:spPr bwMode="auto">
          <a:xfrm flipV="1">
            <a:off x="485192" y="1550784"/>
            <a:ext cx="11221616" cy="0"/>
          </a:xfrm>
          <a:prstGeom prst="line">
            <a:avLst/>
          </a:prstGeom>
          <a:noFill/>
          <a:ln w="38100">
            <a:solidFill>
              <a:schemeClr val="accent1"/>
            </a:solidFill>
            <a:round/>
            <a:headEnd/>
            <a:tailEnd/>
          </a:ln>
          <a:effectLst/>
        </p:spPr>
        <p:txBody>
          <a:bodyPr/>
          <a:lstStyle/>
          <a:p>
            <a:pPr>
              <a:defRPr/>
            </a:pPr>
            <a:endParaRPr lang="en-US" sz="1013"/>
          </a:p>
        </p:txBody>
      </p:sp>
      <p:pic>
        <p:nvPicPr>
          <p:cNvPr id="11" name="Picture 10"/>
          <p:cNvPicPr>
            <a:picLocks noChangeAspect="1"/>
          </p:cNvPicPr>
          <p:nvPr userDrawn="1"/>
        </p:nvPicPr>
        <p:blipFill>
          <a:blip r:embed="rId3"/>
          <a:stretch>
            <a:fillRect/>
          </a:stretch>
        </p:blipFill>
        <p:spPr>
          <a:xfrm>
            <a:off x="10734455" y="354979"/>
            <a:ext cx="828903" cy="832020"/>
          </a:xfrm>
          <a:prstGeom prst="rect">
            <a:avLst/>
          </a:prstGeom>
        </p:spPr>
      </p:pic>
      <p:pic>
        <p:nvPicPr>
          <p:cNvPr id="7" name="Picture 6">
            <a:extLst>
              <a:ext uri="{FF2B5EF4-FFF2-40B4-BE49-F238E27FC236}">
                <a16:creationId xmlns:a16="http://schemas.microsoft.com/office/drawing/2014/main" id="{2F49B7D3-407D-474A-9897-E6FB6711B47E}"/>
              </a:ext>
            </a:extLst>
          </p:cNvPr>
          <p:cNvPicPr>
            <a:picLocks noChangeAspect="1"/>
          </p:cNvPicPr>
          <p:nvPr userDrawn="1"/>
        </p:nvPicPr>
        <p:blipFill>
          <a:blip r:embed="rId4"/>
          <a:stretch>
            <a:fillRect/>
          </a:stretch>
        </p:blipFill>
        <p:spPr>
          <a:xfrm>
            <a:off x="485192" y="309420"/>
            <a:ext cx="5811315" cy="923151"/>
          </a:xfrm>
          <a:prstGeom prst="rect">
            <a:avLst/>
          </a:prstGeom>
        </p:spPr>
      </p:pic>
    </p:spTree>
    <p:extLst>
      <p:ext uri="{BB962C8B-B14F-4D97-AF65-F5344CB8AC3E}">
        <p14:creationId xmlns:p14="http://schemas.microsoft.com/office/powerpoint/2010/main" val="224182191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sz="1600"/>
            </a:lvl1pPr>
          </a:lstStyle>
          <a:p>
            <a:r>
              <a:rPr lang="en-US"/>
              <a:t>7/10/26</a:t>
            </a:r>
          </a:p>
        </p:txBody>
      </p:sp>
      <p:sp>
        <p:nvSpPr>
          <p:cNvPr id="5" name="Rectangle 5"/>
          <p:cNvSpPr>
            <a:spLocks noGrp="1" noChangeArrowheads="1"/>
          </p:cNvSpPr>
          <p:nvPr>
            <p:ph type="ftr" sz="quarter" idx="11"/>
          </p:nvPr>
        </p:nvSpPr>
        <p:spPr>
          <a:ln/>
        </p:spPr>
        <p:txBody>
          <a:bodyPr/>
          <a:lstStyle>
            <a:lvl1pPr>
              <a:defRPr sz="1600"/>
            </a:lvl1pPr>
          </a:lstStyle>
          <a:p>
            <a:r>
              <a:rPr lang="en-US" dirty="0"/>
              <a:t>cz266@cornell.edu</a:t>
            </a:r>
          </a:p>
        </p:txBody>
      </p:sp>
      <p:sp>
        <p:nvSpPr>
          <p:cNvPr id="6" name="Rectangle 6"/>
          <p:cNvSpPr>
            <a:spLocks noGrp="1" noChangeArrowheads="1"/>
          </p:cNvSpPr>
          <p:nvPr>
            <p:ph type="sldNum" sz="quarter" idx="12"/>
          </p:nvPr>
        </p:nvSpPr>
        <p:spPr>
          <a:ln/>
        </p:spPr>
        <p:txBody>
          <a:bodyPr/>
          <a:lstStyle>
            <a:lvl1pPr>
              <a:defRPr sz="1600"/>
            </a:lvl1pPr>
          </a:lstStyle>
          <a:p>
            <a:fld id="{921CBE81-14BD-7343-B359-01BCBA3179F9}" type="slidenum">
              <a:rPr lang="en-US" smtClean="0"/>
              <a:pPr/>
              <a:t>‹#›</a:t>
            </a:fld>
            <a:endParaRPr lang="en-US"/>
          </a:p>
        </p:txBody>
      </p:sp>
    </p:spTree>
    <p:extLst>
      <p:ext uri="{BB962C8B-B14F-4D97-AF65-F5344CB8AC3E}">
        <p14:creationId xmlns:p14="http://schemas.microsoft.com/office/powerpoint/2010/main" val="3531346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6"/>
            <a:ext cx="10363200" cy="1362075"/>
          </a:xfrm>
        </p:spPr>
        <p:txBody>
          <a:bodyPr anchor="t"/>
          <a:lstStyle>
            <a:lvl1pPr algn="l">
              <a:defRPr sz="2400"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baseline="0"/>
            </a:lvl1pPr>
            <a:lvl2pPr marL="257163" indent="0">
              <a:buNone/>
              <a:defRPr sz="1013"/>
            </a:lvl2pPr>
            <a:lvl3pPr marL="514324" indent="0">
              <a:buNone/>
              <a:defRPr sz="900"/>
            </a:lvl3pPr>
            <a:lvl4pPr marL="771487" indent="0">
              <a:buNone/>
              <a:defRPr sz="788"/>
            </a:lvl4pPr>
            <a:lvl5pPr marL="1028649" indent="0">
              <a:buNone/>
              <a:defRPr sz="788"/>
            </a:lvl5pPr>
            <a:lvl6pPr marL="1285811" indent="0">
              <a:buNone/>
              <a:defRPr sz="788"/>
            </a:lvl6pPr>
            <a:lvl7pPr marL="1542972" indent="0">
              <a:buNone/>
              <a:defRPr sz="788"/>
            </a:lvl7pPr>
            <a:lvl8pPr marL="1800135" indent="0">
              <a:buNone/>
              <a:defRPr sz="788"/>
            </a:lvl8pPr>
            <a:lvl9pPr marL="2057298" indent="0">
              <a:buNone/>
              <a:defRPr sz="788"/>
            </a:lvl9pPr>
          </a:lstStyle>
          <a:p>
            <a:pPr lvl="0"/>
            <a:r>
              <a:rPr lang="en-US" dirty="0"/>
              <a:t>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t>7/10/26</a:t>
            </a:r>
          </a:p>
        </p:txBody>
      </p:sp>
      <p:sp>
        <p:nvSpPr>
          <p:cNvPr id="5" name="Rectangle 5"/>
          <p:cNvSpPr>
            <a:spLocks noGrp="1" noChangeArrowheads="1"/>
          </p:cNvSpPr>
          <p:nvPr>
            <p:ph type="ftr" sz="quarter" idx="11"/>
          </p:nvPr>
        </p:nvSpPr>
        <p:spPr>
          <a:ln/>
        </p:spPr>
        <p:txBody>
          <a:bodyPr/>
          <a:lstStyle>
            <a:lvl1pPr>
              <a:defRPr/>
            </a:lvl1pPr>
          </a:lstStyle>
          <a:p>
            <a:r>
              <a:rPr lang="en-US"/>
              <a:t>cz266@cornell.edu</a:t>
            </a:r>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1787118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948267"/>
            <a:ext cx="5994400" cy="5604933"/>
          </a:xfrm>
        </p:spPr>
        <p:txBody>
          <a:bodyPr/>
          <a:lstStyle>
            <a:lvl1pPr>
              <a:defRPr sz="2400"/>
            </a:lvl1pPr>
            <a:lvl2pPr>
              <a:defRPr sz="1800"/>
            </a:lvl2pPr>
            <a:lvl3pPr>
              <a:defRPr sz="1800"/>
            </a:lvl3pPr>
            <a:lvl4pPr>
              <a:defRPr sz="1800"/>
            </a:lvl4pPr>
            <a:lvl5pPr>
              <a:defRPr sz="1800"/>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948267"/>
            <a:ext cx="5994400" cy="5604933"/>
          </a:xfrm>
        </p:spPr>
        <p:txBody>
          <a:bodyPr/>
          <a:lstStyle>
            <a:lvl1pPr>
              <a:defRPr sz="2400"/>
            </a:lvl1pPr>
            <a:lvl2pPr>
              <a:defRPr sz="1800"/>
            </a:lvl2pPr>
            <a:lvl3pPr>
              <a:defRPr sz="1800"/>
            </a:lvl3pPr>
            <a:lvl4pPr>
              <a:defRPr sz="1800"/>
            </a:lvl4pPr>
            <a:lvl5pPr>
              <a:defRPr sz="1800"/>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r>
              <a:rPr lang="en-US"/>
              <a:t>7/10/26</a:t>
            </a:r>
          </a:p>
        </p:txBody>
      </p:sp>
      <p:sp>
        <p:nvSpPr>
          <p:cNvPr id="6" name="Rectangle 5"/>
          <p:cNvSpPr>
            <a:spLocks noGrp="1" noChangeArrowheads="1"/>
          </p:cNvSpPr>
          <p:nvPr>
            <p:ph type="ftr" sz="quarter" idx="11"/>
          </p:nvPr>
        </p:nvSpPr>
        <p:spPr>
          <a:ln/>
        </p:spPr>
        <p:txBody>
          <a:bodyPr/>
          <a:lstStyle>
            <a:lvl1pPr>
              <a:defRPr/>
            </a:lvl1pPr>
          </a:lstStyle>
          <a:p>
            <a:r>
              <a:rPr lang="en-US"/>
              <a:t>cz266@cornell.edu</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3982444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511395"/>
            <a:ext cx="5386917" cy="869068"/>
          </a:xfrm>
        </p:spPr>
        <p:txBody>
          <a:bodyPr anchor="b"/>
          <a:lstStyle>
            <a:lvl1pPr marL="0" indent="0">
              <a:buNone/>
              <a:defRPr sz="2400" b="1"/>
            </a:lvl1pPr>
            <a:lvl2pPr marL="257163" indent="0">
              <a:buNone/>
              <a:defRPr sz="1125" b="1"/>
            </a:lvl2pPr>
            <a:lvl3pPr marL="514324" indent="0">
              <a:buNone/>
              <a:defRPr sz="1013" b="1"/>
            </a:lvl3pPr>
            <a:lvl4pPr marL="771487" indent="0">
              <a:buNone/>
              <a:defRPr sz="900" b="1"/>
            </a:lvl4pPr>
            <a:lvl5pPr marL="1028649" indent="0">
              <a:buNone/>
              <a:defRPr sz="900" b="1"/>
            </a:lvl5pPr>
            <a:lvl6pPr marL="1285811" indent="0">
              <a:buNone/>
              <a:defRPr sz="900" b="1"/>
            </a:lvl6pPr>
            <a:lvl7pPr marL="1542972" indent="0">
              <a:buNone/>
              <a:defRPr sz="900" b="1"/>
            </a:lvl7pPr>
            <a:lvl8pPr marL="1800135" indent="0">
              <a:buNone/>
              <a:defRPr sz="900" b="1"/>
            </a:lvl8pPr>
            <a:lvl9pPr marL="2057298" indent="0">
              <a:buNone/>
              <a:defRPr sz="900" b="1"/>
            </a:lvl9pPr>
          </a:lstStyle>
          <a:p>
            <a:pPr lvl="0"/>
            <a:r>
              <a:rPr lang="en-US" dirty="0"/>
              <a:t>Edit Master text styles</a:t>
            </a:r>
          </a:p>
        </p:txBody>
      </p:sp>
      <p:sp>
        <p:nvSpPr>
          <p:cNvPr id="4" name="Content Placeholder 3"/>
          <p:cNvSpPr>
            <a:spLocks noGrp="1"/>
          </p:cNvSpPr>
          <p:nvPr>
            <p:ph sz="half" idx="2"/>
          </p:nvPr>
        </p:nvSpPr>
        <p:spPr>
          <a:xfrm>
            <a:off x="609600" y="1461746"/>
            <a:ext cx="5386917" cy="4939059"/>
          </a:xfrm>
        </p:spPr>
        <p:txBody>
          <a:bodyPr/>
          <a:lstStyle>
            <a:lvl1pPr>
              <a:defRPr sz="2000"/>
            </a:lvl1pPr>
            <a:lvl2pPr>
              <a:defRPr sz="1800"/>
            </a:lvl2pPr>
            <a:lvl3pPr>
              <a:defRPr sz="1800"/>
            </a:lvl3pPr>
            <a:lvl4pPr>
              <a:defRPr sz="1800"/>
            </a:lvl4pPr>
            <a:lvl5pPr>
              <a:defRPr sz="1800"/>
            </a:lvl5pPr>
            <a:lvl6pPr>
              <a:defRPr sz="900"/>
            </a:lvl6pPr>
            <a:lvl7pPr>
              <a:defRPr sz="900"/>
            </a:lvl7pPr>
            <a:lvl8pPr>
              <a:defRPr sz="900"/>
            </a:lvl8pPr>
            <a:lvl9pPr>
              <a:defRPr sz="9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8" y="511395"/>
            <a:ext cx="5389033" cy="869068"/>
          </a:xfrm>
        </p:spPr>
        <p:txBody>
          <a:bodyPr anchor="b"/>
          <a:lstStyle>
            <a:lvl1pPr marL="0" indent="0">
              <a:buNone/>
              <a:defRPr sz="2400" b="1"/>
            </a:lvl1pPr>
            <a:lvl2pPr marL="257163" indent="0">
              <a:buNone/>
              <a:defRPr sz="1125" b="1"/>
            </a:lvl2pPr>
            <a:lvl3pPr marL="514324" indent="0">
              <a:buNone/>
              <a:defRPr sz="1013" b="1"/>
            </a:lvl3pPr>
            <a:lvl4pPr marL="771487" indent="0">
              <a:buNone/>
              <a:defRPr sz="900" b="1"/>
            </a:lvl4pPr>
            <a:lvl5pPr marL="1028649" indent="0">
              <a:buNone/>
              <a:defRPr sz="900" b="1"/>
            </a:lvl5pPr>
            <a:lvl6pPr marL="1285811" indent="0">
              <a:buNone/>
              <a:defRPr sz="900" b="1"/>
            </a:lvl6pPr>
            <a:lvl7pPr marL="1542972" indent="0">
              <a:buNone/>
              <a:defRPr sz="900" b="1"/>
            </a:lvl7pPr>
            <a:lvl8pPr marL="1800135" indent="0">
              <a:buNone/>
              <a:defRPr sz="900" b="1"/>
            </a:lvl8pPr>
            <a:lvl9pPr marL="2057298" indent="0">
              <a:buNone/>
              <a:defRPr sz="900" b="1"/>
            </a:lvl9pPr>
          </a:lstStyle>
          <a:p>
            <a:pPr lvl="0"/>
            <a:r>
              <a:rPr lang="en-US" dirty="0"/>
              <a:t>Edit Master text styles</a:t>
            </a:r>
          </a:p>
        </p:txBody>
      </p:sp>
      <p:sp>
        <p:nvSpPr>
          <p:cNvPr id="6" name="Content Placeholder 5"/>
          <p:cNvSpPr>
            <a:spLocks noGrp="1"/>
          </p:cNvSpPr>
          <p:nvPr>
            <p:ph sz="quarter" idx="4"/>
          </p:nvPr>
        </p:nvSpPr>
        <p:spPr>
          <a:xfrm>
            <a:off x="6193378" y="1461746"/>
            <a:ext cx="5389033" cy="4939059"/>
          </a:xfrm>
        </p:spPr>
        <p:txBody>
          <a:bodyPr/>
          <a:lstStyle>
            <a:lvl1pPr>
              <a:defRPr sz="2000"/>
            </a:lvl1pPr>
            <a:lvl2pPr>
              <a:defRPr sz="1800"/>
            </a:lvl2pPr>
            <a:lvl3pPr>
              <a:defRPr sz="1800"/>
            </a:lvl3pPr>
            <a:lvl4pPr>
              <a:defRPr sz="1800"/>
            </a:lvl4pPr>
            <a:lvl5pPr>
              <a:defRPr sz="1800"/>
            </a:lvl5pPr>
            <a:lvl6pPr>
              <a:defRPr sz="900"/>
            </a:lvl6pPr>
            <a:lvl7pPr>
              <a:defRPr sz="900"/>
            </a:lvl7pPr>
            <a:lvl8pPr>
              <a:defRPr sz="900"/>
            </a:lvl8pPr>
            <a:lvl9pPr>
              <a:defRPr sz="9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r>
              <a:rPr lang="en-US"/>
              <a:t>7/10/26</a:t>
            </a:r>
          </a:p>
        </p:txBody>
      </p:sp>
      <p:sp>
        <p:nvSpPr>
          <p:cNvPr id="8" name="Rectangle 5"/>
          <p:cNvSpPr>
            <a:spLocks noGrp="1" noChangeArrowheads="1"/>
          </p:cNvSpPr>
          <p:nvPr>
            <p:ph type="ftr" sz="quarter" idx="11"/>
          </p:nvPr>
        </p:nvSpPr>
        <p:spPr>
          <a:ln/>
        </p:spPr>
        <p:txBody>
          <a:bodyPr/>
          <a:lstStyle>
            <a:lvl1pPr>
              <a:defRPr/>
            </a:lvl1pPr>
          </a:lstStyle>
          <a:p>
            <a:r>
              <a:rPr lang="en-US"/>
              <a:t>cz266@cornell.edu</a:t>
            </a:r>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302065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r>
              <a:rPr lang="en-US"/>
              <a:t>7/10/26</a:t>
            </a:r>
          </a:p>
        </p:txBody>
      </p:sp>
      <p:sp>
        <p:nvSpPr>
          <p:cNvPr id="4" name="Rectangle 5"/>
          <p:cNvSpPr>
            <a:spLocks noGrp="1" noChangeArrowheads="1"/>
          </p:cNvSpPr>
          <p:nvPr>
            <p:ph type="ftr" sz="quarter" idx="11"/>
          </p:nvPr>
        </p:nvSpPr>
        <p:spPr>
          <a:ln/>
        </p:spPr>
        <p:txBody>
          <a:bodyPr/>
          <a:lstStyle>
            <a:lvl1pPr>
              <a:defRPr/>
            </a:lvl1pPr>
          </a:lstStyle>
          <a:p>
            <a:r>
              <a:rPr lang="en-US"/>
              <a:t>cz266@cornell.edu</a:t>
            </a:r>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377393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a:t>7/10/26</a:t>
            </a:r>
          </a:p>
        </p:txBody>
      </p:sp>
      <p:sp>
        <p:nvSpPr>
          <p:cNvPr id="3" name="Rectangle 5"/>
          <p:cNvSpPr>
            <a:spLocks noGrp="1" noChangeArrowheads="1"/>
          </p:cNvSpPr>
          <p:nvPr>
            <p:ph type="ftr" sz="quarter" idx="11"/>
          </p:nvPr>
        </p:nvSpPr>
        <p:spPr>
          <a:ln/>
        </p:spPr>
        <p:txBody>
          <a:bodyPr/>
          <a:lstStyle>
            <a:lvl1pPr>
              <a:defRPr/>
            </a:lvl1pPr>
          </a:lstStyle>
          <a:p>
            <a:r>
              <a:rPr lang="en-US"/>
              <a:t>cz266@cornell.edu</a:t>
            </a:r>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350425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880541"/>
            <a:ext cx="4011084" cy="891117"/>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880535"/>
            <a:ext cx="6815667" cy="5582180"/>
          </a:xfrm>
        </p:spPr>
        <p:txBody>
          <a:bodyPr/>
          <a:lstStyle>
            <a:lvl1pPr>
              <a:defRPr sz="2400"/>
            </a:lvl1pPr>
            <a:lvl2pPr>
              <a:defRPr sz="1800"/>
            </a:lvl2pPr>
            <a:lvl3pPr>
              <a:defRPr sz="1800"/>
            </a:lvl3pPr>
            <a:lvl4pPr>
              <a:defRPr sz="1800"/>
            </a:lvl4pPr>
            <a:lvl5pPr>
              <a:defRPr sz="1800"/>
            </a:lvl5pPr>
            <a:lvl6pPr>
              <a:defRPr sz="1125"/>
            </a:lvl6pPr>
            <a:lvl7pPr>
              <a:defRPr sz="1125"/>
            </a:lvl7pPr>
            <a:lvl8pPr>
              <a:defRPr sz="1125"/>
            </a:lvl8pPr>
            <a:lvl9pPr>
              <a:defRPr sz="1125"/>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9" y="1771652"/>
            <a:ext cx="4011084" cy="4691063"/>
          </a:xfrm>
        </p:spPr>
        <p:txBody>
          <a:bodyPr/>
          <a:lstStyle>
            <a:lvl1pPr marL="0" indent="0">
              <a:buNone/>
              <a:defRPr sz="1800"/>
            </a:lvl1pPr>
            <a:lvl2pPr marL="257163" indent="0">
              <a:buNone/>
              <a:defRPr sz="675"/>
            </a:lvl2pPr>
            <a:lvl3pPr marL="514324" indent="0">
              <a:buNone/>
              <a:defRPr sz="563"/>
            </a:lvl3pPr>
            <a:lvl4pPr marL="771487" indent="0">
              <a:buNone/>
              <a:defRPr sz="507"/>
            </a:lvl4pPr>
            <a:lvl5pPr marL="1028649" indent="0">
              <a:buNone/>
              <a:defRPr sz="507"/>
            </a:lvl5pPr>
            <a:lvl6pPr marL="1285811" indent="0">
              <a:buNone/>
              <a:defRPr sz="507"/>
            </a:lvl6pPr>
            <a:lvl7pPr marL="1542972" indent="0">
              <a:buNone/>
              <a:defRPr sz="507"/>
            </a:lvl7pPr>
            <a:lvl8pPr marL="1800135" indent="0">
              <a:buNone/>
              <a:defRPr sz="507"/>
            </a:lvl8pPr>
            <a:lvl9pPr marL="2057298" indent="0">
              <a:buNone/>
              <a:defRPr sz="507"/>
            </a:lvl9pPr>
          </a:lstStyle>
          <a:p>
            <a:pPr lvl="0"/>
            <a:r>
              <a:rPr lang="en-US" dirty="0"/>
              <a:t>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7/10/26</a:t>
            </a:r>
          </a:p>
        </p:txBody>
      </p:sp>
      <p:sp>
        <p:nvSpPr>
          <p:cNvPr id="6" name="Rectangle 5"/>
          <p:cNvSpPr>
            <a:spLocks noGrp="1" noChangeArrowheads="1"/>
          </p:cNvSpPr>
          <p:nvPr>
            <p:ph type="ftr" sz="quarter" idx="11"/>
          </p:nvPr>
        </p:nvSpPr>
        <p:spPr>
          <a:ln/>
        </p:spPr>
        <p:txBody>
          <a:bodyPr/>
          <a:lstStyle>
            <a:lvl1pPr>
              <a:defRPr/>
            </a:lvl1pPr>
          </a:lstStyle>
          <a:p>
            <a:r>
              <a:rPr lang="en-US"/>
              <a:t>cz266@cornell.edu</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125654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894087"/>
            <a:ext cx="7315200" cy="3833495"/>
          </a:xfrm>
        </p:spPr>
        <p:txBody>
          <a:bodyPr/>
          <a:lstStyle>
            <a:lvl1pPr marL="0" indent="0">
              <a:buNone/>
              <a:defRPr sz="1800"/>
            </a:lvl1pPr>
            <a:lvl2pPr marL="257163" indent="0">
              <a:buNone/>
              <a:defRPr sz="1575"/>
            </a:lvl2pPr>
            <a:lvl3pPr marL="514324" indent="0">
              <a:buNone/>
              <a:defRPr sz="1351"/>
            </a:lvl3pPr>
            <a:lvl4pPr marL="771487" indent="0">
              <a:buNone/>
              <a:defRPr sz="1125"/>
            </a:lvl4pPr>
            <a:lvl5pPr marL="1028649" indent="0">
              <a:buNone/>
              <a:defRPr sz="1125"/>
            </a:lvl5pPr>
            <a:lvl6pPr marL="1285811" indent="0">
              <a:buNone/>
              <a:defRPr sz="1125"/>
            </a:lvl6pPr>
            <a:lvl7pPr marL="1542972" indent="0">
              <a:buNone/>
              <a:defRPr sz="1125"/>
            </a:lvl7pPr>
            <a:lvl8pPr marL="1800135" indent="0">
              <a:buNone/>
              <a:defRPr sz="1125"/>
            </a:lvl8pPr>
            <a:lvl9pPr marL="2057298"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00"/>
            </a:lvl1pPr>
            <a:lvl2pPr marL="257163" indent="0">
              <a:buNone/>
              <a:defRPr sz="675"/>
            </a:lvl2pPr>
            <a:lvl3pPr marL="514324" indent="0">
              <a:buNone/>
              <a:defRPr sz="563"/>
            </a:lvl3pPr>
            <a:lvl4pPr marL="771487" indent="0">
              <a:buNone/>
              <a:defRPr sz="507"/>
            </a:lvl4pPr>
            <a:lvl5pPr marL="1028649" indent="0">
              <a:buNone/>
              <a:defRPr sz="507"/>
            </a:lvl5pPr>
            <a:lvl6pPr marL="1285811" indent="0">
              <a:buNone/>
              <a:defRPr sz="507"/>
            </a:lvl6pPr>
            <a:lvl7pPr marL="1542972" indent="0">
              <a:buNone/>
              <a:defRPr sz="507"/>
            </a:lvl7pPr>
            <a:lvl8pPr marL="1800135" indent="0">
              <a:buNone/>
              <a:defRPr sz="507"/>
            </a:lvl8pPr>
            <a:lvl9pPr marL="2057298" indent="0">
              <a:buNone/>
              <a:defRPr sz="507"/>
            </a:lvl9pPr>
          </a:lstStyle>
          <a:p>
            <a:pPr lvl="0"/>
            <a:r>
              <a:rPr lang="en-US" dirty="0"/>
              <a:t>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7/10/26</a:t>
            </a:r>
          </a:p>
        </p:txBody>
      </p:sp>
      <p:sp>
        <p:nvSpPr>
          <p:cNvPr id="6" name="Rectangle 5"/>
          <p:cNvSpPr>
            <a:spLocks noGrp="1" noChangeArrowheads="1"/>
          </p:cNvSpPr>
          <p:nvPr>
            <p:ph type="ftr" sz="quarter" idx="11"/>
          </p:nvPr>
        </p:nvSpPr>
        <p:spPr>
          <a:ln/>
        </p:spPr>
        <p:txBody>
          <a:bodyPr/>
          <a:lstStyle>
            <a:lvl1pPr>
              <a:defRPr/>
            </a:lvl1pPr>
          </a:lstStyle>
          <a:p>
            <a:r>
              <a:rPr lang="en-US"/>
              <a:t>cz266@cornell.edu</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extLst>
      <p:ext uri="{BB962C8B-B14F-4D97-AF65-F5344CB8AC3E}">
        <p14:creationId xmlns:p14="http://schemas.microsoft.com/office/powerpoint/2010/main" val="2292119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482AC1-74C1-474A-8F9A-BFA4F4443A35}"/>
              </a:ext>
            </a:extLst>
          </p:cNvPr>
          <p:cNvSpPr/>
          <p:nvPr userDrawn="1"/>
        </p:nvSpPr>
        <p:spPr>
          <a:xfrm>
            <a:off x="-93945" y="6553203"/>
            <a:ext cx="12544816" cy="37369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7" name="Rectangle 3"/>
          <p:cNvSpPr>
            <a:spLocks noGrp="1" noChangeArrowheads="1"/>
          </p:cNvSpPr>
          <p:nvPr>
            <p:ph type="body" idx="1"/>
          </p:nvPr>
        </p:nvSpPr>
        <p:spPr bwMode="auto">
          <a:xfrm>
            <a:off x="0" y="940908"/>
            <a:ext cx="12192000" cy="5612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dt" sz="half" idx="2"/>
          </p:nvPr>
        </p:nvSpPr>
        <p:spPr bwMode="auto">
          <a:xfrm>
            <a:off x="101600" y="6629400"/>
            <a:ext cx="26416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675" i="1" smtClean="0">
                <a:latin typeface="+mn-lt"/>
              </a:defRPr>
            </a:lvl1pPr>
          </a:lstStyle>
          <a:p>
            <a:r>
              <a:rPr lang="en-US"/>
              <a:t>7/10/26</a:t>
            </a:r>
          </a:p>
        </p:txBody>
      </p:sp>
      <p:sp>
        <p:nvSpPr>
          <p:cNvPr id="4101" name="Rectangle 5"/>
          <p:cNvSpPr>
            <a:spLocks noGrp="1" noChangeArrowheads="1"/>
          </p:cNvSpPr>
          <p:nvPr>
            <p:ph type="ftr" sz="quarter" idx="3"/>
          </p:nvPr>
        </p:nvSpPr>
        <p:spPr bwMode="auto">
          <a:xfrm>
            <a:off x="2438400" y="6629400"/>
            <a:ext cx="7315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675" i="1" smtClean="0">
                <a:latin typeface="+mn-lt"/>
              </a:defRPr>
            </a:lvl1pPr>
          </a:lstStyle>
          <a:p>
            <a:r>
              <a:rPr lang="en-US"/>
              <a:t>cz266@cornell.edu</a:t>
            </a:r>
          </a:p>
        </p:txBody>
      </p:sp>
      <p:sp>
        <p:nvSpPr>
          <p:cNvPr id="4102" name="Rectangle 6"/>
          <p:cNvSpPr>
            <a:spLocks noGrp="1" noChangeArrowheads="1"/>
          </p:cNvSpPr>
          <p:nvPr>
            <p:ph type="sldNum" sz="quarter" idx="4"/>
          </p:nvPr>
        </p:nvSpPr>
        <p:spPr bwMode="auto">
          <a:xfrm>
            <a:off x="11176000" y="6629400"/>
            <a:ext cx="914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675" i="1" smtClean="0">
                <a:latin typeface="+mn-lt"/>
              </a:defRPr>
            </a:lvl1pPr>
          </a:lstStyle>
          <a:p>
            <a:fld id="{921CBE81-14BD-7343-B359-01BCBA3179F9}" type="slidenum">
              <a:rPr lang="en-US" smtClean="0"/>
              <a:t>‹#›</a:t>
            </a:fld>
            <a:endParaRPr lang="en-US"/>
          </a:p>
        </p:txBody>
      </p:sp>
      <p:sp>
        <p:nvSpPr>
          <p:cNvPr id="1033" name="Rectangle 9"/>
          <p:cNvSpPr>
            <a:spLocks noGrp="1" noChangeArrowheads="1"/>
          </p:cNvSpPr>
          <p:nvPr>
            <p:ph type="title"/>
          </p:nvPr>
        </p:nvSpPr>
        <p:spPr bwMode="auto">
          <a:xfrm>
            <a:off x="0" y="7"/>
            <a:ext cx="12192000" cy="853441"/>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 name="Line 7"/>
          <p:cNvSpPr>
            <a:spLocks noChangeShapeType="1"/>
          </p:cNvSpPr>
          <p:nvPr userDrawn="1"/>
        </p:nvSpPr>
        <p:spPr bwMode="auto">
          <a:xfrm>
            <a:off x="213568" y="873448"/>
            <a:ext cx="11764864" cy="0"/>
          </a:xfrm>
          <a:prstGeom prst="line">
            <a:avLst/>
          </a:prstGeom>
          <a:noFill/>
          <a:ln w="38100">
            <a:solidFill>
              <a:schemeClr val="accent1"/>
            </a:solidFill>
            <a:round/>
            <a:headEnd/>
            <a:tailEnd/>
          </a:ln>
          <a:effectLst/>
        </p:spPr>
        <p:txBody>
          <a:bodyPr/>
          <a:lstStyle/>
          <a:p>
            <a:pPr>
              <a:defRPr/>
            </a:pPr>
            <a:endParaRPr lang="en-US" sz="1013"/>
          </a:p>
        </p:txBody>
      </p:sp>
      <p:pic>
        <p:nvPicPr>
          <p:cNvPr id="10" name="Picture 9"/>
          <p:cNvPicPr>
            <a:picLocks noChangeAspect="1"/>
          </p:cNvPicPr>
          <p:nvPr userDrawn="1"/>
        </p:nvPicPr>
        <p:blipFill>
          <a:blip r:embed="rId16"/>
          <a:stretch>
            <a:fillRect/>
          </a:stretch>
        </p:blipFill>
        <p:spPr>
          <a:xfrm>
            <a:off x="315980" y="82952"/>
            <a:ext cx="734561" cy="687550"/>
          </a:xfrm>
          <a:prstGeom prst="rect">
            <a:avLst/>
          </a:prstGeom>
        </p:spPr>
      </p:pic>
      <p:pic>
        <p:nvPicPr>
          <p:cNvPr id="11" name="Picture 10"/>
          <p:cNvPicPr>
            <a:picLocks noChangeAspect="1"/>
          </p:cNvPicPr>
          <p:nvPr userDrawn="1"/>
        </p:nvPicPr>
        <p:blipFill>
          <a:blip r:embed="rId17"/>
          <a:stretch>
            <a:fillRect/>
          </a:stretch>
        </p:blipFill>
        <p:spPr>
          <a:xfrm>
            <a:off x="11277702" y="76242"/>
            <a:ext cx="698345" cy="700971"/>
          </a:xfrm>
          <a:prstGeom prst="rect">
            <a:avLst/>
          </a:prstGeom>
        </p:spPr>
      </p:pic>
    </p:spTree>
    <p:extLst>
      <p:ext uri="{BB962C8B-B14F-4D97-AF65-F5344CB8AC3E}">
        <p14:creationId xmlns:p14="http://schemas.microsoft.com/office/powerpoint/2010/main" val="14434935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660" r:id="rId14"/>
  </p:sldLayoutIdLst>
  <p:hf hdr="0"/>
  <p:txStyles>
    <p:titleStyle>
      <a:lvl1pPr algn="ctr" rtl="0" eaLnBrk="1" fontAlgn="base" hangingPunct="1">
        <a:spcBef>
          <a:spcPct val="0"/>
        </a:spcBef>
        <a:spcAft>
          <a:spcPct val="0"/>
        </a:spcAft>
        <a:defRPr sz="3600">
          <a:solidFill>
            <a:schemeClr val="accent1"/>
          </a:solidFill>
          <a:latin typeface="+mj-lt"/>
          <a:ea typeface="+mj-ea"/>
          <a:cs typeface="+mj-cs"/>
        </a:defRPr>
      </a:lvl1pPr>
      <a:lvl2pPr algn="ctr" rtl="0" eaLnBrk="1" fontAlgn="base" hangingPunct="1">
        <a:spcBef>
          <a:spcPct val="0"/>
        </a:spcBef>
        <a:spcAft>
          <a:spcPct val="0"/>
        </a:spcAft>
        <a:defRPr sz="1800">
          <a:solidFill>
            <a:schemeClr val="bg1"/>
          </a:solidFill>
          <a:latin typeface="Arial" charset="0"/>
        </a:defRPr>
      </a:lvl2pPr>
      <a:lvl3pPr algn="ctr" rtl="0" eaLnBrk="1" fontAlgn="base" hangingPunct="1">
        <a:spcBef>
          <a:spcPct val="0"/>
        </a:spcBef>
        <a:spcAft>
          <a:spcPct val="0"/>
        </a:spcAft>
        <a:defRPr sz="1800">
          <a:solidFill>
            <a:schemeClr val="bg1"/>
          </a:solidFill>
          <a:latin typeface="Arial" charset="0"/>
        </a:defRPr>
      </a:lvl3pPr>
      <a:lvl4pPr algn="ctr" rtl="0" eaLnBrk="1" fontAlgn="base" hangingPunct="1">
        <a:spcBef>
          <a:spcPct val="0"/>
        </a:spcBef>
        <a:spcAft>
          <a:spcPct val="0"/>
        </a:spcAft>
        <a:defRPr sz="1800">
          <a:solidFill>
            <a:schemeClr val="bg1"/>
          </a:solidFill>
          <a:latin typeface="Arial" charset="0"/>
        </a:defRPr>
      </a:lvl4pPr>
      <a:lvl5pPr algn="ctr" rtl="0" eaLnBrk="1" fontAlgn="base" hangingPunct="1">
        <a:spcBef>
          <a:spcPct val="0"/>
        </a:spcBef>
        <a:spcAft>
          <a:spcPct val="0"/>
        </a:spcAft>
        <a:defRPr sz="1800">
          <a:solidFill>
            <a:schemeClr val="bg1"/>
          </a:solidFill>
          <a:latin typeface="Arial" charset="0"/>
        </a:defRPr>
      </a:lvl5pPr>
      <a:lvl6pPr marL="257163" algn="ctr" rtl="0" eaLnBrk="1" fontAlgn="base" hangingPunct="1">
        <a:spcBef>
          <a:spcPct val="0"/>
        </a:spcBef>
        <a:spcAft>
          <a:spcPct val="0"/>
        </a:spcAft>
        <a:defRPr sz="1800">
          <a:solidFill>
            <a:schemeClr val="bg1"/>
          </a:solidFill>
          <a:latin typeface="Arial" charset="0"/>
        </a:defRPr>
      </a:lvl6pPr>
      <a:lvl7pPr marL="514324" algn="ctr" rtl="0" eaLnBrk="1" fontAlgn="base" hangingPunct="1">
        <a:spcBef>
          <a:spcPct val="0"/>
        </a:spcBef>
        <a:spcAft>
          <a:spcPct val="0"/>
        </a:spcAft>
        <a:defRPr sz="1800">
          <a:solidFill>
            <a:schemeClr val="bg1"/>
          </a:solidFill>
          <a:latin typeface="Arial" charset="0"/>
        </a:defRPr>
      </a:lvl7pPr>
      <a:lvl8pPr marL="771487" algn="ctr" rtl="0" eaLnBrk="1" fontAlgn="base" hangingPunct="1">
        <a:spcBef>
          <a:spcPct val="0"/>
        </a:spcBef>
        <a:spcAft>
          <a:spcPct val="0"/>
        </a:spcAft>
        <a:defRPr sz="1800">
          <a:solidFill>
            <a:schemeClr val="bg1"/>
          </a:solidFill>
          <a:latin typeface="Arial" charset="0"/>
        </a:defRPr>
      </a:lvl8pPr>
      <a:lvl9pPr marL="1028649" algn="ctr" rtl="0" eaLnBrk="1" fontAlgn="base" hangingPunct="1">
        <a:spcBef>
          <a:spcPct val="0"/>
        </a:spcBef>
        <a:spcAft>
          <a:spcPct val="0"/>
        </a:spcAft>
        <a:defRPr sz="1800">
          <a:solidFill>
            <a:schemeClr val="bg1"/>
          </a:solidFill>
          <a:latin typeface="Arial" charset="0"/>
        </a:defRPr>
      </a:lvl9pPr>
    </p:titleStyle>
    <p:bodyStyle>
      <a:lvl1pPr marL="192871" indent="-192871" algn="l" rtl="0" eaLnBrk="1" fontAlgn="base" hangingPunct="1">
        <a:spcBef>
          <a:spcPct val="20000"/>
        </a:spcBef>
        <a:spcAft>
          <a:spcPct val="0"/>
        </a:spcAft>
        <a:buChar char="•"/>
        <a:defRPr sz="24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18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p:bodyStyle>
    <p:otherStyle>
      <a:defPPr>
        <a:defRPr lang="en-US"/>
      </a:defPPr>
      <a:lvl1pPr marL="0" algn="l" defTabSz="514324" rtl="0" eaLnBrk="1" latinLnBrk="0" hangingPunct="1">
        <a:defRPr sz="1013" kern="1200">
          <a:solidFill>
            <a:schemeClr val="tx1"/>
          </a:solidFill>
          <a:latin typeface="+mn-lt"/>
          <a:ea typeface="+mn-ea"/>
          <a:cs typeface="+mn-cs"/>
        </a:defRPr>
      </a:lvl1pPr>
      <a:lvl2pPr marL="257163" algn="l" defTabSz="514324" rtl="0" eaLnBrk="1" latinLnBrk="0" hangingPunct="1">
        <a:defRPr sz="1013" kern="1200">
          <a:solidFill>
            <a:schemeClr val="tx1"/>
          </a:solidFill>
          <a:latin typeface="+mn-lt"/>
          <a:ea typeface="+mn-ea"/>
          <a:cs typeface="+mn-cs"/>
        </a:defRPr>
      </a:lvl2pPr>
      <a:lvl3pPr marL="514324" algn="l" defTabSz="514324" rtl="0" eaLnBrk="1" latinLnBrk="0" hangingPunct="1">
        <a:defRPr sz="1013" kern="1200">
          <a:solidFill>
            <a:schemeClr val="tx1"/>
          </a:solidFill>
          <a:latin typeface="+mn-lt"/>
          <a:ea typeface="+mn-ea"/>
          <a:cs typeface="+mn-cs"/>
        </a:defRPr>
      </a:lvl3pPr>
      <a:lvl4pPr marL="771487" algn="l" defTabSz="514324" rtl="0" eaLnBrk="1" latinLnBrk="0" hangingPunct="1">
        <a:defRPr sz="1013" kern="1200">
          <a:solidFill>
            <a:schemeClr val="tx1"/>
          </a:solidFill>
          <a:latin typeface="+mn-lt"/>
          <a:ea typeface="+mn-ea"/>
          <a:cs typeface="+mn-cs"/>
        </a:defRPr>
      </a:lvl4pPr>
      <a:lvl5pPr marL="1028649" algn="l" defTabSz="514324" rtl="0" eaLnBrk="1" latinLnBrk="0" hangingPunct="1">
        <a:defRPr sz="1013" kern="1200">
          <a:solidFill>
            <a:schemeClr val="tx1"/>
          </a:solidFill>
          <a:latin typeface="+mn-lt"/>
          <a:ea typeface="+mn-ea"/>
          <a:cs typeface="+mn-cs"/>
        </a:defRPr>
      </a:lvl5pPr>
      <a:lvl6pPr marL="1285811" algn="l" defTabSz="514324" rtl="0" eaLnBrk="1" latinLnBrk="0" hangingPunct="1">
        <a:defRPr sz="1013" kern="1200">
          <a:solidFill>
            <a:schemeClr val="tx1"/>
          </a:solidFill>
          <a:latin typeface="+mn-lt"/>
          <a:ea typeface="+mn-ea"/>
          <a:cs typeface="+mn-cs"/>
        </a:defRPr>
      </a:lvl6pPr>
      <a:lvl7pPr marL="1542972" algn="l" defTabSz="514324" rtl="0" eaLnBrk="1" latinLnBrk="0" hangingPunct="1">
        <a:defRPr sz="1013" kern="1200">
          <a:solidFill>
            <a:schemeClr val="tx1"/>
          </a:solidFill>
          <a:latin typeface="+mn-lt"/>
          <a:ea typeface="+mn-ea"/>
          <a:cs typeface="+mn-cs"/>
        </a:defRPr>
      </a:lvl7pPr>
      <a:lvl8pPr marL="1800135" algn="l" defTabSz="514324" rtl="0" eaLnBrk="1" latinLnBrk="0" hangingPunct="1">
        <a:defRPr sz="1013" kern="1200">
          <a:solidFill>
            <a:schemeClr val="tx1"/>
          </a:solidFill>
          <a:latin typeface="+mn-lt"/>
          <a:ea typeface="+mn-ea"/>
          <a:cs typeface="+mn-cs"/>
        </a:defRPr>
      </a:lvl8pPr>
      <a:lvl9pPr marL="2057298" algn="l" defTabSz="514324"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arxiv.org/abs/2510.04768v2"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arxiv.org/abs/2510.04768v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arxiv.org/abs/2510.04768v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arxiv.org/abs/2510.04768v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arxiv.org/abs/2510.04768v2" TargetMode="External"/><Relationship Id="rId4" Type="http://schemas.openxmlformats.org/officeDocument/2006/relationships/image" Target="../media/image40.sv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arxiv.org/abs/2510.04768v2" TargetMode="External"/><Relationship Id="rId4" Type="http://schemas.openxmlformats.org/officeDocument/2006/relationships/image" Target="../media/image40.sv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arxiv.org/abs/2510.04768v2"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arxiv.org/abs/2510.04768v2"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2.svg"/></Relationships>
</file>

<file path=ppt/slides/_rels/slide4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hyperlink" Target="https://arxiv.org/abs/2510.04768v2" TargetMode="External"/><Relationship Id="rId5" Type="http://schemas.openxmlformats.org/officeDocument/2006/relationships/image" Target="../media/image45.png"/><Relationship Id="rId10" Type="http://schemas.openxmlformats.org/officeDocument/2006/relationships/image" Target="../media/image51.png"/><Relationship Id="rId4" Type="http://schemas.openxmlformats.org/officeDocument/2006/relationships/image" Target="../media/image44.png"/><Relationship Id="rId9"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arxiv.org/abs/2510.04768v2" TargetMode="Externa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arxiv.org/abs/2510.04768v2"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2.sv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arxiv.org/abs/2510.04768v2"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2.svg"/></Relationships>
</file>

<file path=ppt/slides/_rels/slide5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arxiv.org/abs/2510.04768v2" TargetMode="External"/><Relationship Id="rId5" Type="http://schemas.openxmlformats.org/officeDocument/2006/relationships/image" Target="../media/image58.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hyperlink" Target="https://arxiv.org/abs/2510.04768v2"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37.tiff"/></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arxiv.org/abs/2510.04768v2" TargetMode="External"/><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3D5EFB-521B-A647-A902-0C72504B8A72}"/>
              </a:ext>
            </a:extLst>
          </p:cNvPr>
          <p:cNvSpPr txBox="1"/>
          <p:nvPr/>
        </p:nvSpPr>
        <p:spPr>
          <a:xfrm>
            <a:off x="3614394" y="4378238"/>
            <a:ext cx="4651658" cy="1477328"/>
          </a:xfrm>
          <a:prstGeom prst="rect">
            <a:avLst/>
          </a:prstGeom>
          <a:noFill/>
        </p:spPr>
        <p:txBody>
          <a:bodyPr wrap="none" rtlCol="0">
            <a:spAutoFit/>
          </a:bodyPr>
          <a:lstStyle/>
          <a:p>
            <a:pPr algn="ctr"/>
            <a:r>
              <a:rPr lang="en-US" dirty="0"/>
              <a:t>Charles Zhang (he/him) </a:t>
            </a:r>
          </a:p>
          <a:p>
            <a:pPr algn="ctr"/>
            <a:r>
              <a:rPr lang="en-US" dirty="0"/>
              <a:t>Cornell University</a:t>
            </a:r>
          </a:p>
          <a:p>
            <a:pPr algn="ctr"/>
            <a:endParaRPr lang="en-US" dirty="0"/>
          </a:p>
          <a:p>
            <a:pPr algn="ctr"/>
            <a:r>
              <a:rPr lang="en-US" i="1" dirty="0"/>
              <a:t>Presented at the 2026 CBB Annual Meeting</a:t>
            </a:r>
          </a:p>
          <a:p>
            <a:pPr algn="ctr"/>
            <a:endParaRPr lang="en-US" dirty="0"/>
          </a:p>
        </p:txBody>
      </p:sp>
      <p:sp>
        <p:nvSpPr>
          <p:cNvPr id="5" name="Title 4">
            <a:extLst>
              <a:ext uri="{FF2B5EF4-FFF2-40B4-BE49-F238E27FC236}">
                <a16:creationId xmlns:a16="http://schemas.microsoft.com/office/drawing/2014/main" id="{8E70B048-C2AB-1940-9150-4A2DB897E973}"/>
              </a:ext>
            </a:extLst>
          </p:cNvPr>
          <p:cNvSpPr>
            <a:spLocks noGrp="1"/>
          </p:cNvSpPr>
          <p:nvPr>
            <p:ph type="ctrTitle"/>
          </p:nvPr>
        </p:nvSpPr>
        <p:spPr/>
        <p:txBody>
          <a:bodyPr/>
          <a:lstStyle/>
          <a:p>
            <a:r>
              <a:rPr lang="en-US" sz="4400" b="1" i="0" u="none" strike="noStrike" dirty="0">
                <a:effectLst/>
              </a:rPr>
              <a:t>Measuring Source 4D Phase Space with the PHOEBE Beamline</a:t>
            </a:r>
            <a:endParaRPr lang="en-US" sz="4400" dirty="0"/>
          </a:p>
        </p:txBody>
      </p:sp>
    </p:spTree>
    <p:extLst>
      <p:ext uri="{BB962C8B-B14F-4D97-AF65-F5344CB8AC3E}">
        <p14:creationId xmlns:p14="http://schemas.microsoft.com/office/powerpoint/2010/main" val="635914127"/>
      </p:ext>
    </p:extLst>
  </p:cSld>
  <p:clrMapOvr>
    <a:masterClrMapping/>
  </p:clrMapOvr>
  <mc:AlternateContent xmlns:mc="http://schemas.openxmlformats.org/markup-compatibility/2006" xmlns:p14="http://schemas.microsoft.com/office/powerpoint/2010/main">
    <mc:Choice Requires="p14">
      <p:transition spd="slow" p14:dur="2000" advTm="4620"/>
    </mc:Choice>
    <mc:Fallback xmlns="">
      <p:transition spd="slow" advTm="462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1865-AF24-E24E-B3E4-D9A160806333}"/>
              </a:ext>
            </a:extLst>
          </p:cNvPr>
          <p:cNvSpPr>
            <a:spLocks noGrp="1"/>
          </p:cNvSpPr>
          <p:nvPr>
            <p:ph type="title"/>
          </p:nvPr>
        </p:nvSpPr>
        <p:spPr/>
        <p:txBody>
          <a:bodyPr/>
          <a:lstStyle/>
          <a:p>
            <a:r>
              <a:rPr lang="en-US" dirty="0"/>
              <a:t>Reconstructing Source 4D Phase Space</a:t>
            </a:r>
          </a:p>
        </p:txBody>
      </p:sp>
      <p:sp>
        <p:nvSpPr>
          <p:cNvPr id="3" name="Date Placeholder 2">
            <a:extLst>
              <a:ext uri="{FF2B5EF4-FFF2-40B4-BE49-F238E27FC236}">
                <a16:creationId xmlns:a16="http://schemas.microsoft.com/office/drawing/2014/main" id="{7C4EB2CA-1087-464E-8EB9-49BDC70693C2}"/>
              </a:ext>
            </a:extLst>
          </p:cNvPr>
          <p:cNvSpPr>
            <a:spLocks noGrp="1"/>
          </p:cNvSpPr>
          <p:nvPr>
            <p:ph type="dt" sz="half" idx="10"/>
          </p:nvPr>
        </p:nvSpPr>
        <p:spPr/>
        <p:txBody>
          <a:bodyPr/>
          <a:lstStyle/>
          <a:p>
            <a:r>
              <a:rPr lang="en-US"/>
              <a:t>7/10/26</a:t>
            </a:r>
          </a:p>
        </p:txBody>
      </p:sp>
      <p:sp>
        <p:nvSpPr>
          <p:cNvPr id="4" name="Footer Placeholder 3">
            <a:extLst>
              <a:ext uri="{FF2B5EF4-FFF2-40B4-BE49-F238E27FC236}">
                <a16:creationId xmlns:a16="http://schemas.microsoft.com/office/drawing/2014/main" id="{1EF79F93-6E04-F247-A09A-4D74E881E15B}"/>
              </a:ext>
            </a:extLst>
          </p:cNvPr>
          <p:cNvSpPr>
            <a:spLocks noGrp="1"/>
          </p:cNvSpPr>
          <p:nvPr>
            <p:ph type="ftr" sz="quarter" idx="11"/>
          </p:nvPr>
        </p:nvSpPr>
        <p:spPr/>
        <p:txBody>
          <a:bodyPr/>
          <a:lstStyle/>
          <a:p>
            <a:r>
              <a:rPr lang="en-US"/>
              <a:t>cz266@cornell.edu</a:t>
            </a:r>
          </a:p>
        </p:txBody>
      </p:sp>
      <p:sp>
        <p:nvSpPr>
          <p:cNvPr id="5" name="Slide Number Placeholder 4">
            <a:extLst>
              <a:ext uri="{FF2B5EF4-FFF2-40B4-BE49-F238E27FC236}">
                <a16:creationId xmlns:a16="http://schemas.microsoft.com/office/drawing/2014/main" id="{1DA297E4-E037-3B48-9B2D-F8575AF60B1F}"/>
              </a:ext>
            </a:extLst>
          </p:cNvPr>
          <p:cNvSpPr>
            <a:spLocks noGrp="1"/>
          </p:cNvSpPr>
          <p:nvPr>
            <p:ph type="sldNum" sz="quarter" idx="12"/>
          </p:nvPr>
        </p:nvSpPr>
        <p:spPr/>
        <p:txBody>
          <a:bodyPr/>
          <a:lstStyle/>
          <a:p>
            <a:fld id="{921CBE81-14BD-7343-B359-01BCBA3179F9}" type="slidenum">
              <a:rPr lang="en-US" smtClean="0"/>
              <a:t>10</a:t>
            </a:fld>
            <a:endParaRPr lang="en-US"/>
          </a:p>
        </p:txBody>
      </p:sp>
      <p:sp>
        <p:nvSpPr>
          <p:cNvPr id="23" name="Rectangle 22">
            <a:extLst>
              <a:ext uri="{FF2B5EF4-FFF2-40B4-BE49-F238E27FC236}">
                <a16:creationId xmlns:a16="http://schemas.microsoft.com/office/drawing/2014/main" id="{3D3ECDB9-E6F0-EF43-A46F-A4797A79324B}"/>
              </a:ext>
            </a:extLst>
          </p:cNvPr>
          <p:cNvSpPr/>
          <p:nvPr/>
        </p:nvSpPr>
        <p:spPr>
          <a:xfrm>
            <a:off x="588723" y="2437755"/>
            <a:ext cx="251213" cy="171387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FEB3D1-7EA4-0343-8ABD-2E149AC6B40C}"/>
              </a:ext>
            </a:extLst>
          </p:cNvPr>
          <p:cNvSpPr/>
          <p:nvPr/>
        </p:nvSpPr>
        <p:spPr>
          <a:xfrm>
            <a:off x="11027006" y="2437263"/>
            <a:ext cx="251213" cy="171387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72DAB0-603D-1B4F-B52B-B912C62A1AB2}"/>
              </a:ext>
            </a:extLst>
          </p:cNvPr>
          <p:cNvSpPr>
            <a:spLocks noChangeAspect="1"/>
          </p:cNvSpPr>
          <p:nvPr/>
        </p:nvSpPr>
        <p:spPr>
          <a:xfrm>
            <a:off x="964503" y="3169085"/>
            <a:ext cx="251213" cy="2512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B23EF9E-2A24-5944-B2E3-9A7BA410D7F7}"/>
              </a:ext>
            </a:extLst>
          </p:cNvPr>
          <p:cNvSpPr txBox="1"/>
          <p:nvPr/>
        </p:nvSpPr>
        <p:spPr>
          <a:xfrm>
            <a:off x="170483" y="4130018"/>
            <a:ext cx="1160894" cy="461665"/>
          </a:xfrm>
          <a:prstGeom prst="rect">
            <a:avLst/>
          </a:prstGeom>
          <a:noFill/>
        </p:spPr>
        <p:txBody>
          <a:bodyPr wrap="none" rtlCol="0">
            <a:spAutoFit/>
          </a:bodyPr>
          <a:lstStyle/>
          <a:p>
            <a:pPr algn="ctr"/>
            <a:r>
              <a:rPr lang="en-US" sz="2400" dirty="0"/>
              <a:t>Source</a:t>
            </a:r>
          </a:p>
        </p:txBody>
      </p:sp>
      <p:sp>
        <p:nvSpPr>
          <p:cNvPr id="27" name="TextBox 26">
            <a:extLst>
              <a:ext uri="{FF2B5EF4-FFF2-40B4-BE49-F238E27FC236}">
                <a16:creationId xmlns:a16="http://schemas.microsoft.com/office/drawing/2014/main" id="{0CFE88DC-ABDD-D046-9317-4430B59DDB27}"/>
              </a:ext>
            </a:extLst>
          </p:cNvPr>
          <p:cNvSpPr txBox="1"/>
          <p:nvPr/>
        </p:nvSpPr>
        <p:spPr>
          <a:xfrm>
            <a:off x="10077421" y="4130018"/>
            <a:ext cx="2114579" cy="830997"/>
          </a:xfrm>
          <a:prstGeom prst="rect">
            <a:avLst/>
          </a:prstGeom>
          <a:noFill/>
        </p:spPr>
        <p:txBody>
          <a:bodyPr wrap="square" rtlCol="0">
            <a:spAutoFit/>
          </a:bodyPr>
          <a:lstStyle/>
          <a:p>
            <a:pPr algn="ctr"/>
            <a:r>
              <a:rPr lang="en-US" sz="2400" dirty="0"/>
              <a:t>Downstream</a:t>
            </a:r>
          </a:p>
          <a:p>
            <a:pPr algn="ctr"/>
            <a:r>
              <a:rPr lang="en-US" sz="2400" dirty="0"/>
              <a:t>Diagnostic</a:t>
            </a:r>
          </a:p>
        </p:txBody>
      </p:sp>
      <p:sp>
        <p:nvSpPr>
          <p:cNvPr id="28" name="Oval 27">
            <a:extLst>
              <a:ext uri="{FF2B5EF4-FFF2-40B4-BE49-F238E27FC236}">
                <a16:creationId xmlns:a16="http://schemas.microsoft.com/office/drawing/2014/main" id="{4F3663A9-EAB7-FF4D-941D-030C9F06453B}"/>
              </a:ext>
            </a:extLst>
          </p:cNvPr>
          <p:cNvSpPr>
            <a:spLocks noChangeAspect="1"/>
          </p:cNvSpPr>
          <p:nvPr/>
        </p:nvSpPr>
        <p:spPr>
          <a:xfrm>
            <a:off x="10689407" y="3621358"/>
            <a:ext cx="251213" cy="2512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F3C4546-1C58-8F4C-9971-01FF043B006F}"/>
                  </a:ext>
                </a:extLst>
              </p:cNvPr>
              <p:cNvSpPr txBox="1"/>
              <p:nvPr/>
            </p:nvSpPr>
            <p:spPr>
              <a:xfrm>
                <a:off x="964503" y="2466405"/>
                <a:ext cx="1967911" cy="5673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92D050"/>
                              </a:solidFill>
                              <a:latin typeface="Cambria Math" panose="02040503050406030204" pitchFamily="18" charset="0"/>
                            </a:rPr>
                          </m:ctrlPr>
                        </m:sSubPr>
                        <m:e>
                          <m:d>
                            <m:dPr>
                              <m:ctrlPr>
                                <a:rPr lang="en-US" sz="2400" i="1" smtClean="0">
                                  <a:solidFill>
                                    <a:srgbClr val="92D050"/>
                                  </a:solidFill>
                                  <a:latin typeface="Cambria Math" panose="02040503050406030204" pitchFamily="18" charset="0"/>
                                </a:rPr>
                              </m:ctrlPr>
                            </m:dPr>
                            <m:e>
                              <m:r>
                                <a:rPr lang="en-US" sz="2400" b="0" i="1" smtClean="0">
                                  <a:solidFill>
                                    <a:srgbClr val="92D050"/>
                                  </a:solidFill>
                                  <a:latin typeface="Cambria Math" panose="02040503050406030204" pitchFamily="18" charset="0"/>
                                </a:rPr>
                                <m:t>𝑥</m:t>
                              </m:r>
                              <m:r>
                                <a:rPr lang="en-US" sz="2400" b="0" i="1" smtClean="0">
                                  <a:solidFill>
                                    <a:srgbClr val="92D050"/>
                                  </a:solidFill>
                                  <a:latin typeface="Cambria Math" panose="02040503050406030204" pitchFamily="18" charset="0"/>
                                </a:rPr>
                                <m:t>, </m:t>
                              </m:r>
                              <m:sSub>
                                <m:sSubPr>
                                  <m:ctrlPr>
                                    <a:rPr lang="en-US" sz="2400" b="0" i="1" smtClean="0">
                                      <a:solidFill>
                                        <a:srgbClr val="92D050"/>
                                      </a:solidFill>
                                      <a:latin typeface="Cambria Math" panose="02040503050406030204" pitchFamily="18" charset="0"/>
                                    </a:rPr>
                                  </m:ctrlPr>
                                </m:sSubPr>
                                <m:e>
                                  <m:r>
                                    <a:rPr lang="en-US" sz="2400" b="0" i="1" smtClean="0">
                                      <a:solidFill>
                                        <a:srgbClr val="92D050"/>
                                      </a:solidFill>
                                      <a:latin typeface="Cambria Math" panose="02040503050406030204" pitchFamily="18" charset="0"/>
                                    </a:rPr>
                                    <m:t>𝑝</m:t>
                                  </m:r>
                                </m:e>
                                <m:sub>
                                  <m:r>
                                    <a:rPr lang="en-US" sz="2400" b="0" i="1" smtClean="0">
                                      <a:solidFill>
                                        <a:srgbClr val="92D050"/>
                                      </a:solidFill>
                                      <a:latin typeface="Cambria Math" panose="02040503050406030204" pitchFamily="18" charset="0"/>
                                    </a:rPr>
                                    <m:t>𝑥</m:t>
                                  </m:r>
                                </m:sub>
                              </m:sSub>
                              <m:r>
                                <a:rPr lang="en-US" sz="2400" b="0" i="1" smtClean="0">
                                  <a:solidFill>
                                    <a:srgbClr val="92D050"/>
                                  </a:solidFill>
                                  <a:latin typeface="Cambria Math" panose="02040503050406030204" pitchFamily="18" charset="0"/>
                                </a:rPr>
                                <m:t>, </m:t>
                              </m:r>
                              <m:r>
                                <a:rPr lang="en-US" sz="2400" b="0" i="1" smtClean="0">
                                  <a:solidFill>
                                    <a:srgbClr val="92D050"/>
                                  </a:solidFill>
                                  <a:latin typeface="Cambria Math" panose="02040503050406030204" pitchFamily="18" charset="0"/>
                                </a:rPr>
                                <m:t>𝑦</m:t>
                              </m:r>
                              <m:r>
                                <a:rPr lang="en-US" sz="2400" b="0" i="1" smtClean="0">
                                  <a:solidFill>
                                    <a:srgbClr val="92D050"/>
                                  </a:solidFill>
                                  <a:latin typeface="Cambria Math" panose="02040503050406030204" pitchFamily="18" charset="0"/>
                                </a:rPr>
                                <m:t>, </m:t>
                              </m:r>
                              <m:sSub>
                                <m:sSubPr>
                                  <m:ctrlPr>
                                    <a:rPr lang="en-US" sz="2400" b="0" i="1" smtClean="0">
                                      <a:solidFill>
                                        <a:srgbClr val="92D050"/>
                                      </a:solidFill>
                                      <a:latin typeface="Cambria Math" panose="02040503050406030204" pitchFamily="18" charset="0"/>
                                    </a:rPr>
                                  </m:ctrlPr>
                                </m:sSubPr>
                                <m:e>
                                  <m:r>
                                    <a:rPr lang="en-US" sz="2400" b="0" i="1" smtClean="0">
                                      <a:solidFill>
                                        <a:srgbClr val="92D050"/>
                                      </a:solidFill>
                                      <a:latin typeface="Cambria Math" panose="02040503050406030204" pitchFamily="18" charset="0"/>
                                    </a:rPr>
                                    <m:t>𝑝</m:t>
                                  </m:r>
                                </m:e>
                                <m:sub>
                                  <m:r>
                                    <a:rPr lang="en-US" sz="2400" b="0" i="1" smtClean="0">
                                      <a:solidFill>
                                        <a:srgbClr val="92D050"/>
                                      </a:solidFill>
                                      <a:latin typeface="Cambria Math" panose="02040503050406030204" pitchFamily="18" charset="0"/>
                                    </a:rPr>
                                    <m:t>𝑦</m:t>
                                  </m:r>
                                </m:sub>
                              </m:sSub>
                            </m:e>
                          </m:d>
                        </m:e>
                        <m:sub>
                          <m:r>
                            <a:rPr lang="en-US" sz="2400" b="0" i="1" smtClean="0">
                              <a:solidFill>
                                <a:srgbClr val="92D050"/>
                              </a:solidFill>
                              <a:latin typeface="Cambria Math" panose="02040503050406030204" pitchFamily="18" charset="0"/>
                            </a:rPr>
                            <m:t>𝑖</m:t>
                          </m:r>
                        </m:sub>
                      </m:sSub>
                    </m:oMath>
                  </m:oMathPara>
                </a14:m>
                <a:endParaRPr lang="en-US" sz="2400" dirty="0">
                  <a:solidFill>
                    <a:srgbClr val="92D050"/>
                  </a:solidFill>
                </a:endParaRPr>
              </a:p>
            </p:txBody>
          </p:sp>
        </mc:Choice>
        <mc:Fallback xmlns="">
          <p:sp>
            <p:nvSpPr>
              <p:cNvPr id="29" name="TextBox 28">
                <a:extLst>
                  <a:ext uri="{FF2B5EF4-FFF2-40B4-BE49-F238E27FC236}">
                    <a16:creationId xmlns:a16="http://schemas.microsoft.com/office/drawing/2014/main" id="{CF3C4546-1C58-8F4C-9971-01FF043B006F}"/>
                  </a:ext>
                </a:extLst>
              </p:cNvPr>
              <p:cNvSpPr txBox="1">
                <a:spLocks noRot="1" noChangeAspect="1" noMove="1" noResize="1" noEditPoints="1" noAdjustHandles="1" noChangeArrowheads="1" noChangeShapeType="1" noTextEdit="1"/>
              </p:cNvSpPr>
              <p:nvPr/>
            </p:nvSpPr>
            <p:spPr>
              <a:xfrm>
                <a:off x="964503" y="2466405"/>
                <a:ext cx="1967911" cy="567335"/>
              </a:xfrm>
              <a:prstGeom prst="rect">
                <a:avLst/>
              </a:prstGeom>
              <a:blipFill>
                <a:blip r:embed="rId3"/>
                <a:stretch>
                  <a:fillRect b="-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1D57F95-3A02-0D49-90FD-6E7D3AE9D281}"/>
                  </a:ext>
                </a:extLst>
              </p:cNvPr>
              <p:cNvSpPr txBox="1"/>
              <p:nvPr/>
            </p:nvSpPr>
            <p:spPr>
              <a:xfrm>
                <a:off x="8918272" y="2865905"/>
                <a:ext cx="2022348" cy="6090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2"/>
                              </a:solidFill>
                              <a:latin typeface="Cambria Math" panose="02040503050406030204" pitchFamily="18" charset="0"/>
                            </a:rPr>
                          </m:ctrlPr>
                        </m:sSubPr>
                        <m:e>
                          <m:d>
                            <m:dPr>
                              <m:ctrlPr>
                                <a:rPr lang="en-US" sz="240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𝑥</m:t>
                              </m:r>
                              <m:r>
                                <a:rPr lang="en-US" sz="2400" b="0" i="1" smtClean="0">
                                  <a:solidFill>
                                    <a:schemeClr val="accent2"/>
                                  </a:solidFill>
                                  <a:latin typeface="Cambria Math" panose="02040503050406030204" pitchFamily="18" charset="0"/>
                                </a:rPr>
                                <m:t>, </m:t>
                              </m:r>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𝑝</m:t>
                                  </m:r>
                                </m:e>
                                <m:sub>
                                  <m:r>
                                    <a:rPr lang="en-US" sz="2400" b="0" i="1" smtClean="0">
                                      <a:solidFill>
                                        <a:schemeClr val="accent2"/>
                                      </a:solidFill>
                                      <a:latin typeface="Cambria Math" panose="02040503050406030204" pitchFamily="18" charset="0"/>
                                    </a:rPr>
                                    <m:t>𝑥</m:t>
                                  </m:r>
                                </m:sub>
                              </m:sSub>
                              <m:r>
                                <a:rPr lang="en-US" sz="2400" b="0" i="1" smtClean="0">
                                  <a:solidFill>
                                    <a:schemeClr val="accent2"/>
                                  </a:solidFill>
                                  <a:latin typeface="Cambria Math" panose="02040503050406030204" pitchFamily="18" charset="0"/>
                                </a:rPr>
                                <m:t>, </m:t>
                              </m:r>
                              <m:r>
                                <a:rPr lang="en-US" sz="2400" b="0" i="1" smtClean="0">
                                  <a:solidFill>
                                    <a:schemeClr val="accent2"/>
                                  </a:solidFill>
                                  <a:latin typeface="Cambria Math" panose="02040503050406030204" pitchFamily="18" charset="0"/>
                                </a:rPr>
                                <m:t>𝑦</m:t>
                              </m:r>
                              <m:r>
                                <a:rPr lang="en-US" sz="2400" b="0" i="1" smtClean="0">
                                  <a:solidFill>
                                    <a:schemeClr val="accent2"/>
                                  </a:solidFill>
                                  <a:latin typeface="Cambria Math" panose="02040503050406030204" pitchFamily="18" charset="0"/>
                                </a:rPr>
                                <m:t>, </m:t>
                              </m:r>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𝑝</m:t>
                                  </m:r>
                                </m:e>
                                <m:sub>
                                  <m:r>
                                    <a:rPr lang="en-US" sz="2400" b="0" i="1" smtClean="0">
                                      <a:solidFill>
                                        <a:schemeClr val="accent2"/>
                                      </a:solidFill>
                                      <a:latin typeface="Cambria Math" panose="02040503050406030204" pitchFamily="18" charset="0"/>
                                    </a:rPr>
                                    <m:t>𝑦</m:t>
                                  </m:r>
                                </m:sub>
                              </m:sSub>
                            </m:e>
                          </m:d>
                        </m:e>
                        <m:sub>
                          <m:r>
                            <a:rPr lang="en-US" sz="2400" b="0" i="1" smtClean="0">
                              <a:solidFill>
                                <a:schemeClr val="accent2"/>
                              </a:solidFill>
                              <a:latin typeface="Cambria Math" panose="02040503050406030204" pitchFamily="18" charset="0"/>
                            </a:rPr>
                            <m:t>𝑓</m:t>
                          </m:r>
                        </m:sub>
                      </m:sSub>
                    </m:oMath>
                  </m:oMathPara>
                </a14:m>
                <a:endParaRPr lang="en-US" sz="2400" dirty="0">
                  <a:solidFill>
                    <a:schemeClr val="accent2"/>
                  </a:solidFill>
                </a:endParaRPr>
              </a:p>
            </p:txBody>
          </p:sp>
        </mc:Choice>
        <mc:Fallback xmlns="">
          <p:sp>
            <p:nvSpPr>
              <p:cNvPr id="31" name="TextBox 30">
                <a:extLst>
                  <a:ext uri="{FF2B5EF4-FFF2-40B4-BE49-F238E27FC236}">
                    <a16:creationId xmlns:a16="http://schemas.microsoft.com/office/drawing/2014/main" id="{F1D57F95-3A02-0D49-90FD-6E7D3AE9D281}"/>
                  </a:ext>
                </a:extLst>
              </p:cNvPr>
              <p:cNvSpPr txBox="1">
                <a:spLocks noRot="1" noChangeAspect="1" noMove="1" noResize="1" noEditPoints="1" noAdjustHandles="1" noChangeArrowheads="1" noChangeShapeType="1" noTextEdit="1"/>
              </p:cNvSpPr>
              <p:nvPr/>
            </p:nvSpPr>
            <p:spPr>
              <a:xfrm>
                <a:off x="8918272" y="2865905"/>
                <a:ext cx="2022348" cy="609013"/>
              </a:xfrm>
              <a:prstGeom prst="rect">
                <a:avLst/>
              </a:prstGeom>
              <a:blipFill>
                <a:blip r:embed="rId4"/>
                <a:stretch>
                  <a:fillRect b="-6122"/>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BECA80DB-0222-6C41-84E0-7C17D4F13CF7}"/>
              </a:ext>
            </a:extLst>
          </p:cNvPr>
          <p:cNvCxnSpPr>
            <a:cxnSpLocks/>
          </p:cNvCxnSpPr>
          <p:nvPr/>
        </p:nvCxnSpPr>
        <p:spPr>
          <a:xfrm flipH="1">
            <a:off x="1229138" y="2972747"/>
            <a:ext cx="250654" cy="2122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64E54135-7EA9-BD48-A08E-1ED8D71760E6}"/>
              </a:ext>
            </a:extLst>
          </p:cNvPr>
          <p:cNvCxnSpPr>
            <a:cxnSpLocks/>
          </p:cNvCxnSpPr>
          <p:nvPr/>
        </p:nvCxnSpPr>
        <p:spPr>
          <a:xfrm>
            <a:off x="10479168" y="3406279"/>
            <a:ext cx="210239" cy="21507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0" name="Curved Connector 39">
            <a:extLst>
              <a:ext uri="{FF2B5EF4-FFF2-40B4-BE49-F238E27FC236}">
                <a16:creationId xmlns:a16="http://schemas.microsoft.com/office/drawing/2014/main" id="{E8FAAEBD-CCBB-9049-AB73-80F3618870CF}"/>
              </a:ext>
            </a:extLst>
          </p:cNvPr>
          <p:cNvCxnSpPr>
            <a:cxnSpLocks/>
            <a:stCxn id="25" idx="5"/>
            <a:endCxn id="28" idx="2"/>
          </p:cNvCxnSpPr>
          <p:nvPr/>
        </p:nvCxnSpPr>
        <p:spPr>
          <a:xfrm rot="16200000" flipH="1">
            <a:off x="5752439" y="-1190003"/>
            <a:ext cx="363456" cy="9510480"/>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72A1947F-28D2-DA46-9888-86F43D5D0CEA}"/>
              </a:ext>
            </a:extLst>
          </p:cNvPr>
          <p:cNvPicPr>
            <a:picLocks noChangeAspect="1"/>
          </p:cNvPicPr>
          <p:nvPr/>
        </p:nvPicPr>
        <p:blipFill>
          <a:blip r:embed="rId5"/>
          <a:stretch>
            <a:fillRect/>
          </a:stretch>
        </p:blipFill>
        <p:spPr>
          <a:xfrm>
            <a:off x="5366239" y="3714203"/>
            <a:ext cx="558800" cy="508000"/>
          </a:xfrm>
          <a:prstGeom prst="rect">
            <a:avLst/>
          </a:prstGeom>
        </p:spPr>
      </p:pic>
      <p:sp>
        <p:nvSpPr>
          <p:cNvPr id="64" name="TextBox 63">
            <a:extLst>
              <a:ext uri="{FF2B5EF4-FFF2-40B4-BE49-F238E27FC236}">
                <a16:creationId xmlns:a16="http://schemas.microsoft.com/office/drawing/2014/main" id="{1FC2B2BF-1FAF-3F48-AEEA-1335433979ED}"/>
              </a:ext>
            </a:extLst>
          </p:cNvPr>
          <p:cNvSpPr txBox="1"/>
          <p:nvPr/>
        </p:nvSpPr>
        <p:spPr>
          <a:xfrm>
            <a:off x="3947832" y="4488299"/>
            <a:ext cx="3607719" cy="461665"/>
          </a:xfrm>
          <a:prstGeom prst="rect">
            <a:avLst/>
          </a:prstGeom>
          <a:noFill/>
        </p:spPr>
        <p:txBody>
          <a:bodyPr wrap="none" rtlCol="0">
            <a:spAutoFit/>
          </a:bodyPr>
          <a:lstStyle/>
          <a:p>
            <a:pPr algn="ctr"/>
            <a:r>
              <a:rPr lang="en-US" sz="2400" dirty="0"/>
              <a:t>Unknown Transfer Matrix</a:t>
            </a:r>
          </a:p>
        </p:txBody>
      </p:sp>
      <p:cxnSp>
        <p:nvCxnSpPr>
          <p:cNvPr id="65" name="Straight Arrow Connector 64">
            <a:extLst>
              <a:ext uri="{FF2B5EF4-FFF2-40B4-BE49-F238E27FC236}">
                <a16:creationId xmlns:a16="http://schemas.microsoft.com/office/drawing/2014/main" id="{1DE7F39F-9328-3242-94E2-DC60E8AC7C93}"/>
              </a:ext>
            </a:extLst>
          </p:cNvPr>
          <p:cNvCxnSpPr>
            <a:cxnSpLocks/>
          </p:cNvCxnSpPr>
          <p:nvPr/>
        </p:nvCxnSpPr>
        <p:spPr>
          <a:xfrm flipV="1">
            <a:off x="5632326" y="4164950"/>
            <a:ext cx="0" cy="39015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12F8106D-847C-214F-8534-AD68D2ED9413}"/>
                  </a:ext>
                </a:extLst>
              </p:cNvPr>
              <p:cNvSpPr txBox="1"/>
              <p:nvPr/>
            </p:nvSpPr>
            <p:spPr>
              <a:xfrm>
                <a:off x="231648" y="1168302"/>
                <a:ext cx="11753088" cy="954107"/>
              </a:xfrm>
              <a:prstGeom prst="rect">
                <a:avLst/>
              </a:prstGeom>
              <a:noFill/>
            </p:spPr>
            <p:txBody>
              <a:bodyPr wrap="square" rtlCol="0">
                <a:spAutoFit/>
              </a:bodyPr>
              <a:lstStyle/>
              <a:p>
                <a:r>
                  <a:rPr lang="en-US" sz="2800" dirty="0"/>
                  <a:t>The </a:t>
                </a:r>
                <a:r>
                  <a:rPr lang="en-US" sz="2800" i="1" dirty="0"/>
                  <a:t>transfer matrix </a:t>
                </a:r>
                <a14:m>
                  <m:oMath xmlns:m="http://schemas.openxmlformats.org/officeDocument/2006/math">
                    <m:r>
                      <m:rPr>
                        <m:nor/>
                      </m:rPr>
                      <a:rPr lang="en-US" sz="2800" b="1" i="0" smtClean="0">
                        <a:latin typeface="Cambria Math" panose="02040503050406030204" pitchFamily="18" charset="0"/>
                      </a:rPr>
                      <m:t>M</m:t>
                    </m:r>
                    <m:r>
                      <a:rPr lang="en-US" sz="2800" b="1" i="1" smtClean="0">
                        <a:latin typeface="Cambria Math" panose="02040503050406030204" pitchFamily="18" charset="0"/>
                      </a:rPr>
                      <m:t> </m:t>
                    </m:r>
                  </m:oMath>
                </a14:m>
                <a:r>
                  <a:rPr lang="en-US" sz="2800" dirty="0"/>
                  <a:t>defines the linear transformation of a particle’s position and momentum through a beamline</a:t>
                </a:r>
                <a:endParaRPr lang="en-US" sz="2800" b="1" dirty="0"/>
              </a:p>
            </p:txBody>
          </p:sp>
        </mc:Choice>
        <mc:Fallback xmlns="">
          <p:sp>
            <p:nvSpPr>
              <p:cNvPr id="68" name="TextBox 67">
                <a:extLst>
                  <a:ext uri="{FF2B5EF4-FFF2-40B4-BE49-F238E27FC236}">
                    <a16:creationId xmlns:a16="http://schemas.microsoft.com/office/drawing/2014/main" id="{12F8106D-847C-214F-8534-AD68D2ED9413}"/>
                  </a:ext>
                </a:extLst>
              </p:cNvPr>
              <p:cNvSpPr txBox="1">
                <a:spLocks noRot="1" noChangeAspect="1" noMove="1" noResize="1" noEditPoints="1" noAdjustHandles="1" noChangeArrowheads="1" noChangeShapeType="1" noTextEdit="1"/>
              </p:cNvSpPr>
              <p:nvPr/>
            </p:nvSpPr>
            <p:spPr>
              <a:xfrm>
                <a:off x="231648" y="1168302"/>
                <a:ext cx="11753088" cy="954107"/>
              </a:xfrm>
              <a:prstGeom prst="rect">
                <a:avLst/>
              </a:prstGeom>
              <a:blipFill>
                <a:blip r:embed="rId6"/>
                <a:stretch>
                  <a:fillRect l="-1080" t="-7895" b="-15789"/>
                </a:stretch>
              </a:blipFill>
            </p:spPr>
            <p:txBody>
              <a:bodyPr/>
              <a:lstStyle/>
              <a:p>
                <a:r>
                  <a:rPr lang="en-US">
                    <a:noFill/>
                  </a:rPr>
                  <a:t> </a:t>
                </a:r>
              </a:p>
            </p:txBody>
          </p:sp>
        </mc:Fallback>
      </mc:AlternateContent>
    </p:spTree>
    <p:extLst>
      <p:ext uri="{BB962C8B-B14F-4D97-AF65-F5344CB8AC3E}">
        <p14:creationId xmlns:p14="http://schemas.microsoft.com/office/powerpoint/2010/main" val="2858136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1865-AF24-E24E-B3E4-D9A160806333}"/>
              </a:ext>
            </a:extLst>
          </p:cNvPr>
          <p:cNvSpPr>
            <a:spLocks noGrp="1"/>
          </p:cNvSpPr>
          <p:nvPr>
            <p:ph type="title"/>
          </p:nvPr>
        </p:nvSpPr>
        <p:spPr/>
        <p:txBody>
          <a:bodyPr/>
          <a:lstStyle/>
          <a:p>
            <a:r>
              <a:rPr lang="en-US" dirty="0"/>
              <a:t>Reconstructing Source 4D Phase Space</a:t>
            </a:r>
          </a:p>
        </p:txBody>
      </p:sp>
      <p:sp>
        <p:nvSpPr>
          <p:cNvPr id="3" name="Date Placeholder 2">
            <a:extLst>
              <a:ext uri="{FF2B5EF4-FFF2-40B4-BE49-F238E27FC236}">
                <a16:creationId xmlns:a16="http://schemas.microsoft.com/office/drawing/2014/main" id="{7C4EB2CA-1087-464E-8EB9-49BDC70693C2}"/>
              </a:ext>
            </a:extLst>
          </p:cNvPr>
          <p:cNvSpPr>
            <a:spLocks noGrp="1"/>
          </p:cNvSpPr>
          <p:nvPr>
            <p:ph type="dt" sz="half" idx="10"/>
          </p:nvPr>
        </p:nvSpPr>
        <p:spPr/>
        <p:txBody>
          <a:bodyPr/>
          <a:lstStyle/>
          <a:p>
            <a:r>
              <a:rPr lang="en-US"/>
              <a:t>7/10/26</a:t>
            </a:r>
          </a:p>
        </p:txBody>
      </p:sp>
      <p:sp>
        <p:nvSpPr>
          <p:cNvPr id="4" name="Footer Placeholder 3">
            <a:extLst>
              <a:ext uri="{FF2B5EF4-FFF2-40B4-BE49-F238E27FC236}">
                <a16:creationId xmlns:a16="http://schemas.microsoft.com/office/drawing/2014/main" id="{1EF79F93-6E04-F247-A09A-4D74E881E15B}"/>
              </a:ext>
            </a:extLst>
          </p:cNvPr>
          <p:cNvSpPr>
            <a:spLocks noGrp="1"/>
          </p:cNvSpPr>
          <p:nvPr>
            <p:ph type="ftr" sz="quarter" idx="11"/>
          </p:nvPr>
        </p:nvSpPr>
        <p:spPr/>
        <p:txBody>
          <a:bodyPr/>
          <a:lstStyle/>
          <a:p>
            <a:r>
              <a:rPr lang="en-US"/>
              <a:t>cz266@cornell.edu</a:t>
            </a:r>
          </a:p>
        </p:txBody>
      </p:sp>
      <p:sp>
        <p:nvSpPr>
          <p:cNvPr id="5" name="Slide Number Placeholder 4">
            <a:extLst>
              <a:ext uri="{FF2B5EF4-FFF2-40B4-BE49-F238E27FC236}">
                <a16:creationId xmlns:a16="http://schemas.microsoft.com/office/drawing/2014/main" id="{1DA297E4-E037-3B48-9B2D-F8575AF60B1F}"/>
              </a:ext>
            </a:extLst>
          </p:cNvPr>
          <p:cNvSpPr>
            <a:spLocks noGrp="1"/>
          </p:cNvSpPr>
          <p:nvPr>
            <p:ph type="sldNum" sz="quarter" idx="12"/>
          </p:nvPr>
        </p:nvSpPr>
        <p:spPr/>
        <p:txBody>
          <a:bodyPr/>
          <a:lstStyle/>
          <a:p>
            <a:fld id="{921CBE81-14BD-7343-B359-01BCBA3179F9}" type="slidenum">
              <a:rPr lang="en-US" smtClean="0"/>
              <a:t>11</a:t>
            </a:fld>
            <a:endParaRPr lang="en-US"/>
          </a:p>
        </p:txBody>
      </p:sp>
      <p:sp>
        <p:nvSpPr>
          <p:cNvPr id="23" name="Rectangle 22">
            <a:extLst>
              <a:ext uri="{FF2B5EF4-FFF2-40B4-BE49-F238E27FC236}">
                <a16:creationId xmlns:a16="http://schemas.microsoft.com/office/drawing/2014/main" id="{3D3ECDB9-E6F0-EF43-A46F-A4797A79324B}"/>
              </a:ext>
            </a:extLst>
          </p:cNvPr>
          <p:cNvSpPr/>
          <p:nvPr/>
        </p:nvSpPr>
        <p:spPr>
          <a:xfrm>
            <a:off x="593780" y="1015859"/>
            <a:ext cx="251213" cy="171387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FEB3D1-7EA4-0343-8ABD-2E149AC6B40C}"/>
              </a:ext>
            </a:extLst>
          </p:cNvPr>
          <p:cNvSpPr/>
          <p:nvPr/>
        </p:nvSpPr>
        <p:spPr>
          <a:xfrm>
            <a:off x="11032063" y="1015367"/>
            <a:ext cx="251213" cy="171387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72DAB0-603D-1B4F-B52B-B912C62A1AB2}"/>
              </a:ext>
            </a:extLst>
          </p:cNvPr>
          <p:cNvSpPr>
            <a:spLocks noChangeAspect="1"/>
          </p:cNvSpPr>
          <p:nvPr/>
        </p:nvSpPr>
        <p:spPr>
          <a:xfrm>
            <a:off x="969560" y="1747189"/>
            <a:ext cx="251213" cy="2512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B23EF9E-2A24-5944-B2E3-9A7BA410D7F7}"/>
              </a:ext>
            </a:extLst>
          </p:cNvPr>
          <p:cNvSpPr txBox="1"/>
          <p:nvPr/>
        </p:nvSpPr>
        <p:spPr>
          <a:xfrm>
            <a:off x="175540" y="2708122"/>
            <a:ext cx="1160894" cy="461665"/>
          </a:xfrm>
          <a:prstGeom prst="rect">
            <a:avLst/>
          </a:prstGeom>
          <a:noFill/>
        </p:spPr>
        <p:txBody>
          <a:bodyPr wrap="none" rtlCol="0">
            <a:spAutoFit/>
          </a:bodyPr>
          <a:lstStyle/>
          <a:p>
            <a:pPr algn="ctr"/>
            <a:r>
              <a:rPr lang="en-US" sz="2400" dirty="0"/>
              <a:t>Source</a:t>
            </a:r>
          </a:p>
        </p:txBody>
      </p:sp>
      <p:sp>
        <p:nvSpPr>
          <p:cNvPr id="27" name="TextBox 26">
            <a:extLst>
              <a:ext uri="{FF2B5EF4-FFF2-40B4-BE49-F238E27FC236}">
                <a16:creationId xmlns:a16="http://schemas.microsoft.com/office/drawing/2014/main" id="{0CFE88DC-ABDD-D046-9317-4430B59DDB27}"/>
              </a:ext>
            </a:extLst>
          </p:cNvPr>
          <p:cNvSpPr txBox="1"/>
          <p:nvPr/>
        </p:nvSpPr>
        <p:spPr>
          <a:xfrm>
            <a:off x="10082478" y="2708122"/>
            <a:ext cx="2114579" cy="830997"/>
          </a:xfrm>
          <a:prstGeom prst="rect">
            <a:avLst/>
          </a:prstGeom>
          <a:noFill/>
        </p:spPr>
        <p:txBody>
          <a:bodyPr wrap="square" rtlCol="0">
            <a:spAutoFit/>
          </a:bodyPr>
          <a:lstStyle/>
          <a:p>
            <a:pPr algn="ctr"/>
            <a:r>
              <a:rPr lang="en-US" sz="2400" dirty="0"/>
              <a:t>Downstream</a:t>
            </a:r>
          </a:p>
          <a:p>
            <a:pPr algn="ctr"/>
            <a:r>
              <a:rPr lang="en-US" sz="2400" dirty="0"/>
              <a:t>Diagnostic</a:t>
            </a:r>
          </a:p>
        </p:txBody>
      </p:sp>
      <p:sp>
        <p:nvSpPr>
          <p:cNvPr id="28" name="Oval 27">
            <a:extLst>
              <a:ext uri="{FF2B5EF4-FFF2-40B4-BE49-F238E27FC236}">
                <a16:creationId xmlns:a16="http://schemas.microsoft.com/office/drawing/2014/main" id="{4F3663A9-EAB7-FF4D-941D-030C9F06453B}"/>
              </a:ext>
            </a:extLst>
          </p:cNvPr>
          <p:cNvSpPr>
            <a:spLocks noChangeAspect="1"/>
          </p:cNvSpPr>
          <p:nvPr/>
        </p:nvSpPr>
        <p:spPr>
          <a:xfrm>
            <a:off x="10694464" y="2199462"/>
            <a:ext cx="251213" cy="2512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F3C4546-1C58-8F4C-9971-01FF043B006F}"/>
                  </a:ext>
                </a:extLst>
              </p:cNvPr>
              <p:cNvSpPr txBox="1"/>
              <p:nvPr/>
            </p:nvSpPr>
            <p:spPr>
              <a:xfrm>
                <a:off x="969560" y="1044509"/>
                <a:ext cx="1967911" cy="5673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92D050"/>
                              </a:solidFill>
                              <a:latin typeface="Cambria Math" panose="02040503050406030204" pitchFamily="18" charset="0"/>
                            </a:rPr>
                          </m:ctrlPr>
                        </m:sSubPr>
                        <m:e>
                          <m:d>
                            <m:dPr>
                              <m:ctrlPr>
                                <a:rPr lang="en-US" sz="2400" i="1" smtClean="0">
                                  <a:solidFill>
                                    <a:srgbClr val="92D050"/>
                                  </a:solidFill>
                                  <a:latin typeface="Cambria Math" panose="02040503050406030204" pitchFamily="18" charset="0"/>
                                </a:rPr>
                              </m:ctrlPr>
                            </m:dPr>
                            <m:e>
                              <m:r>
                                <a:rPr lang="en-US" sz="2400" b="0" i="1" smtClean="0">
                                  <a:solidFill>
                                    <a:srgbClr val="92D050"/>
                                  </a:solidFill>
                                  <a:latin typeface="Cambria Math" panose="02040503050406030204" pitchFamily="18" charset="0"/>
                                </a:rPr>
                                <m:t>𝑥</m:t>
                              </m:r>
                              <m:r>
                                <a:rPr lang="en-US" sz="2400" b="0" i="1" smtClean="0">
                                  <a:solidFill>
                                    <a:srgbClr val="92D050"/>
                                  </a:solidFill>
                                  <a:latin typeface="Cambria Math" panose="02040503050406030204" pitchFamily="18" charset="0"/>
                                </a:rPr>
                                <m:t>, </m:t>
                              </m:r>
                              <m:sSub>
                                <m:sSubPr>
                                  <m:ctrlPr>
                                    <a:rPr lang="en-US" sz="2400" b="0" i="1" smtClean="0">
                                      <a:solidFill>
                                        <a:srgbClr val="92D050"/>
                                      </a:solidFill>
                                      <a:latin typeface="Cambria Math" panose="02040503050406030204" pitchFamily="18" charset="0"/>
                                    </a:rPr>
                                  </m:ctrlPr>
                                </m:sSubPr>
                                <m:e>
                                  <m:r>
                                    <a:rPr lang="en-US" sz="2400" b="0" i="1" smtClean="0">
                                      <a:solidFill>
                                        <a:srgbClr val="92D050"/>
                                      </a:solidFill>
                                      <a:latin typeface="Cambria Math" panose="02040503050406030204" pitchFamily="18" charset="0"/>
                                    </a:rPr>
                                    <m:t>𝑝</m:t>
                                  </m:r>
                                </m:e>
                                <m:sub>
                                  <m:r>
                                    <a:rPr lang="en-US" sz="2400" b="0" i="1" smtClean="0">
                                      <a:solidFill>
                                        <a:srgbClr val="92D050"/>
                                      </a:solidFill>
                                      <a:latin typeface="Cambria Math" panose="02040503050406030204" pitchFamily="18" charset="0"/>
                                    </a:rPr>
                                    <m:t>𝑥</m:t>
                                  </m:r>
                                </m:sub>
                              </m:sSub>
                              <m:r>
                                <a:rPr lang="en-US" sz="2400" b="0" i="1" smtClean="0">
                                  <a:solidFill>
                                    <a:srgbClr val="92D050"/>
                                  </a:solidFill>
                                  <a:latin typeface="Cambria Math" panose="02040503050406030204" pitchFamily="18" charset="0"/>
                                </a:rPr>
                                <m:t>, </m:t>
                              </m:r>
                              <m:r>
                                <a:rPr lang="en-US" sz="2400" b="0" i="1" smtClean="0">
                                  <a:solidFill>
                                    <a:srgbClr val="92D050"/>
                                  </a:solidFill>
                                  <a:latin typeface="Cambria Math" panose="02040503050406030204" pitchFamily="18" charset="0"/>
                                </a:rPr>
                                <m:t>𝑦</m:t>
                              </m:r>
                              <m:r>
                                <a:rPr lang="en-US" sz="2400" b="0" i="1" smtClean="0">
                                  <a:solidFill>
                                    <a:srgbClr val="92D050"/>
                                  </a:solidFill>
                                  <a:latin typeface="Cambria Math" panose="02040503050406030204" pitchFamily="18" charset="0"/>
                                </a:rPr>
                                <m:t>, </m:t>
                              </m:r>
                              <m:sSub>
                                <m:sSubPr>
                                  <m:ctrlPr>
                                    <a:rPr lang="en-US" sz="2400" b="0" i="1" smtClean="0">
                                      <a:solidFill>
                                        <a:srgbClr val="92D050"/>
                                      </a:solidFill>
                                      <a:latin typeface="Cambria Math" panose="02040503050406030204" pitchFamily="18" charset="0"/>
                                    </a:rPr>
                                  </m:ctrlPr>
                                </m:sSubPr>
                                <m:e>
                                  <m:r>
                                    <a:rPr lang="en-US" sz="2400" b="0" i="1" smtClean="0">
                                      <a:solidFill>
                                        <a:srgbClr val="92D050"/>
                                      </a:solidFill>
                                      <a:latin typeface="Cambria Math" panose="02040503050406030204" pitchFamily="18" charset="0"/>
                                    </a:rPr>
                                    <m:t>𝑝</m:t>
                                  </m:r>
                                </m:e>
                                <m:sub>
                                  <m:r>
                                    <a:rPr lang="en-US" sz="2400" b="0" i="1" smtClean="0">
                                      <a:solidFill>
                                        <a:srgbClr val="92D050"/>
                                      </a:solidFill>
                                      <a:latin typeface="Cambria Math" panose="02040503050406030204" pitchFamily="18" charset="0"/>
                                    </a:rPr>
                                    <m:t>𝑦</m:t>
                                  </m:r>
                                </m:sub>
                              </m:sSub>
                            </m:e>
                          </m:d>
                        </m:e>
                        <m:sub>
                          <m:r>
                            <a:rPr lang="en-US" sz="2400" b="0" i="1" smtClean="0">
                              <a:solidFill>
                                <a:srgbClr val="92D050"/>
                              </a:solidFill>
                              <a:latin typeface="Cambria Math" panose="02040503050406030204" pitchFamily="18" charset="0"/>
                            </a:rPr>
                            <m:t>𝑖</m:t>
                          </m:r>
                        </m:sub>
                      </m:sSub>
                    </m:oMath>
                  </m:oMathPara>
                </a14:m>
                <a:endParaRPr lang="en-US" sz="2400" dirty="0">
                  <a:solidFill>
                    <a:srgbClr val="92D050"/>
                  </a:solidFill>
                </a:endParaRPr>
              </a:p>
            </p:txBody>
          </p:sp>
        </mc:Choice>
        <mc:Fallback xmlns="">
          <p:sp>
            <p:nvSpPr>
              <p:cNvPr id="29" name="TextBox 28">
                <a:extLst>
                  <a:ext uri="{FF2B5EF4-FFF2-40B4-BE49-F238E27FC236}">
                    <a16:creationId xmlns:a16="http://schemas.microsoft.com/office/drawing/2014/main" id="{CF3C4546-1C58-8F4C-9971-01FF043B006F}"/>
                  </a:ext>
                </a:extLst>
              </p:cNvPr>
              <p:cNvSpPr txBox="1">
                <a:spLocks noRot="1" noChangeAspect="1" noMove="1" noResize="1" noEditPoints="1" noAdjustHandles="1" noChangeArrowheads="1" noChangeShapeType="1" noTextEdit="1"/>
              </p:cNvSpPr>
              <p:nvPr/>
            </p:nvSpPr>
            <p:spPr>
              <a:xfrm>
                <a:off x="969560" y="1044509"/>
                <a:ext cx="1967911" cy="567335"/>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1D57F95-3A02-0D49-90FD-6E7D3AE9D281}"/>
                  </a:ext>
                </a:extLst>
              </p:cNvPr>
              <p:cNvSpPr txBox="1"/>
              <p:nvPr/>
            </p:nvSpPr>
            <p:spPr>
              <a:xfrm>
                <a:off x="8923329" y="1444009"/>
                <a:ext cx="2022348" cy="6090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2"/>
                              </a:solidFill>
                              <a:latin typeface="Cambria Math" panose="02040503050406030204" pitchFamily="18" charset="0"/>
                            </a:rPr>
                          </m:ctrlPr>
                        </m:sSubPr>
                        <m:e>
                          <m:d>
                            <m:dPr>
                              <m:ctrlPr>
                                <a:rPr lang="en-US" sz="240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𝑥</m:t>
                              </m:r>
                              <m:r>
                                <a:rPr lang="en-US" sz="2400" b="0" i="1" smtClean="0">
                                  <a:solidFill>
                                    <a:schemeClr val="accent2"/>
                                  </a:solidFill>
                                  <a:latin typeface="Cambria Math" panose="02040503050406030204" pitchFamily="18" charset="0"/>
                                </a:rPr>
                                <m:t>, </m:t>
                              </m:r>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𝑝</m:t>
                                  </m:r>
                                </m:e>
                                <m:sub>
                                  <m:r>
                                    <a:rPr lang="en-US" sz="2400" b="0" i="1" smtClean="0">
                                      <a:solidFill>
                                        <a:schemeClr val="accent2"/>
                                      </a:solidFill>
                                      <a:latin typeface="Cambria Math" panose="02040503050406030204" pitchFamily="18" charset="0"/>
                                    </a:rPr>
                                    <m:t>𝑥</m:t>
                                  </m:r>
                                </m:sub>
                              </m:sSub>
                              <m:r>
                                <a:rPr lang="en-US" sz="2400" b="0" i="1" smtClean="0">
                                  <a:solidFill>
                                    <a:schemeClr val="accent2"/>
                                  </a:solidFill>
                                  <a:latin typeface="Cambria Math" panose="02040503050406030204" pitchFamily="18" charset="0"/>
                                </a:rPr>
                                <m:t>, </m:t>
                              </m:r>
                              <m:r>
                                <a:rPr lang="en-US" sz="2400" b="0" i="1" smtClean="0">
                                  <a:solidFill>
                                    <a:schemeClr val="accent2"/>
                                  </a:solidFill>
                                  <a:latin typeface="Cambria Math" panose="02040503050406030204" pitchFamily="18" charset="0"/>
                                </a:rPr>
                                <m:t>𝑦</m:t>
                              </m:r>
                              <m:r>
                                <a:rPr lang="en-US" sz="2400" b="0" i="1" smtClean="0">
                                  <a:solidFill>
                                    <a:schemeClr val="accent2"/>
                                  </a:solidFill>
                                  <a:latin typeface="Cambria Math" panose="02040503050406030204" pitchFamily="18" charset="0"/>
                                </a:rPr>
                                <m:t>, </m:t>
                              </m:r>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𝑝</m:t>
                                  </m:r>
                                </m:e>
                                <m:sub>
                                  <m:r>
                                    <a:rPr lang="en-US" sz="2400" b="0" i="1" smtClean="0">
                                      <a:solidFill>
                                        <a:schemeClr val="accent2"/>
                                      </a:solidFill>
                                      <a:latin typeface="Cambria Math" panose="02040503050406030204" pitchFamily="18" charset="0"/>
                                    </a:rPr>
                                    <m:t>𝑦</m:t>
                                  </m:r>
                                </m:sub>
                              </m:sSub>
                            </m:e>
                          </m:d>
                        </m:e>
                        <m:sub>
                          <m:r>
                            <a:rPr lang="en-US" sz="2400" b="0" i="1" smtClean="0">
                              <a:solidFill>
                                <a:schemeClr val="accent2"/>
                              </a:solidFill>
                              <a:latin typeface="Cambria Math" panose="02040503050406030204" pitchFamily="18" charset="0"/>
                            </a:rPr>
                            <m:t>𝑓</m:t>
                          </m:r>
                        </m:sub>
                      </m:sSub>
                    </m:oMath>
                  </m:oMathPara>
                </a14:m>
                <a:endParaRPr lang="en-US" sz="2400" dirty="0">
                  <a:solidFill>
                    <a:schemeClr val="accent2"/>
                  </a:solidFill>
                </a:endParaRPr>
              </a:p>
            </p:txBody>
          </p:sp>
        </mc:Choice>
        <mc:Fallback xmlns="">
          <p:sp>
            <p:nvSpPr>
              <p:cNvPr id="31" name="TextBox 30">
                <a:extLst>
                  <a:ext uri="{FF2B5EF4-FFF2-40B4-BE49-F238E27FC236}">
                    <a16:creationId xmlns:a16="http://schemas.microsoft.com/office/drawing/2014/main" id="{F1D57F95-3A02-0D49-90FD-6E7D3AE9D281}"/>
                  </a:ext>
                </a:extLst>
              </p:cNvPr>
              <p:cNvSpPr txBox="1">
                <a:spLocks noRot="1" noChangeAspect="1" noMove="1" noResize="1" noEditPoints="1" noAdjustHandles="1" noChangeArrowheads="1" noChangeShapeType="1" noTextEdit="1"/>
              </p:cNvSpPr>
              <p:nvPr/>
            </p:nvSpPr>
            <p:spPr>
              <a:xfrm>
                <a:off x="8923329" y="1444009"/>
                <a:ext cx="2022348" cy="609013"/>
              </a:xfrm>
              <a:prstGeom prst="rect">
                <a:avLst/>
              </a:prstGeom>
              <a:blipFill>
                <a:blip r:embed="rId4"/>
                <a:stretch>
                  <a:fillRect b="-8163"/>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BECA80DB-0222-6C41-84E0-7C17D4F13CF7}"/>
              </a:ext>
            </a:extLst>
          </p:cNvPr>
          <p:cNvCxnSpPr>
            <a:cxnSpLocks/>
          </p:cNvCxnSpPr>
          <p:nvPr/>
        </p:nvCxnSpPr>
        <p:spPr>
          <a:xfrm flipH="1">
            <a:off x="1234195" y="1550851"/>
            <a:ext cx="250654" cy="2122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64E54135-7EA9-BD48-A08E-1ED8D71760E6}"/>
              </a:ext>
            </a:extLst>
          </p:cNvPr>
          <p:cNvCxnSpPr>
            <a:cxnSpLocks/>
          </p:cNvCxnSpPr>
          <p:nvPr/>
        </p:nvCxnSpPr>
        <p:spPr>
          <a:xfrm>
            <a:off x="10484225" y="1984383"/>
            <a:ext cx="210239" cy="21507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0" name="Curved Connector 39">
            <a:extLst>
              <a:ext uri="{FF2B5EF4-FFF2-40B4-BE49-F238E27FC236}">
                <a16:creationId xmlns:a16="http://schemas.microsoft.com/office/drawing/2014/main" id="{E8FAAEBD-CCBB-9049-AB73-80F3618870CF}"/>
              </a:ext>
            </a:extLst>
          </p:cNvPr>
          <p:cNvCxnSpPr>
            <a:cxnSpLocks/>
            <a:stCxn id="25" idx="5"/>
            <a:endCxn id="28" idx="2"/>
          </p:cNvCxnSpPr>
          <p:nvPr/>
        </p:nvCxnSpPr>
        <p:spPr>
          <a:xfrm rot="16200000" flipH="1">
            <a:off x="5757496" y="-2611899"/>
            <a:ext cx="363456" cy="9510480"/>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72A1947F-28D2-DA46-9888-86F43D5D0CEA}"/>
              </a:ext>
            </a:extLst>
          </p:cNvPr>
          <p:cNvPicPr>
            <a:picLocks noChangeAspect="1"/>
          </p:cNvPicPr>
          <p:nvPr/>
        </p:nvPicPr>
        <p:blipFill>
          <a:blip r:embed="rId5"/>
          <a:stretch>
            <a:fillRect/>
          </a:stretch>
        </p:blipFill>
        <p:spPr>
          <a:xfrm>
            <a:off x="5371296" y="2292307"/>
            <a:ext cx="563270" cy="512064"/>
          </a:xfrm>
          <a:prstGeom prst="rect">
            <a:avLst/>
          </a:prstGeom>
        </p:spPr>
      </p:pic>
      <p:sp>
        <p:nvSpPr>
          <p:cNvPr id="64" name="TextBox 63">
            <a:extLst>
              <a:ext uri="{FF2B5EF4-FFF2-40B4-BE49-F238E27FC236}">
                <a16:creationId xmlns:a16="http://schemas.microsoft.com/office/drawing/2014/main" id="{1FC2B2BF-1FAF-3F48-AEEA-1335433979ED}"/>
              </a:ext>
            </a:extLst>
          </p:cNvPr>
          <p:cNvSpPr txBox="1"/>
          <p:nvPr/>
        </p:nvSpPr>
        <p:spPr>
          <a:xfrm>
            <a:off x="3952889" y="3066403"/>
            <a:ext cx="3607719" cy="461665"/>
          </a:xfrm>
          <a:prstGeom prst="rect">
            <a:avLst/>
          </a:prstGeom>
          <a:noFill/>
        </p:spPr>
        <p:txBody>
          <a:bodyPr wrap="none" rtlCol="0">
            <a:spAutoFit/>
          </a:bodyPr>
          <a:lstStyle/>
          <a:p>
            <a:pPr algn="ctr"/>
            <a:r>
              <a:rPr lang="en-US" sz="2400" dirty="0"/>
              <a:t>Unknown Transfer Matrix</a:t>
            </a:r>
          </a:p>
        </p:txBody>
      </p:sp>
      <p:cxnSp>
        <p:nvCxnSpPr>
          <p:cNvPr id="65" name="Straight Arrow Connector 64">
            <a:extLst>
              <a:ext uri="{FF2B5EF4-FFF2-40B4-BE49-F238E27FC236}">
                <a16:creationId xmlns:a16="http://schemas.microsoft.com/office/drawing/2014/main" id="{1DE7F39F-9328-3242-94E2-DC60E8AC7C93}"/>
              </a:ext>
            </a:extLst>
          </p:cNvPr>
          <p:cNvCxnSpPr>
            <a:cxnSpLocks/>
          </p:cNvCxnSpPr>
          <p:nvPr/>
        </p:nvCxnSpPr>
        <p:spPr>
          <a:xfrm flipV="1">
            <a:off x="5637383" y="2743054"/>
            <a:ext cx="0" cy="39015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2" name="Picture 71">
            <a:extLst>
              <a:ext uri="{FF2B5EF4-FFF2-40B4-BE49-F238E27FC236}">
                <a16:creationId xmlns:a16="http://schemas.microsoft.com/office/drawing/2014/main" id="{BF74D6F1-67CC-E246-B0F9-9E1F22A02A19}"/>
              </a:ext>
            </a:extLst>
          </p:cNvPr>
          <p:cNvPicPr>
            <a:picLocks noChangeAspect="1"/>
          </p:cNvPicPr>
          <p:nvPr/>
        </p:nvPicPr>
        <p:blipFill rotWithShape="1">
          <a:blip r:embed="rId6"/>
          <a:srcRect r="68694"/>
          <a:stretch/>
        </p:blipFill>
        <p:spPr>
          <a:xfrm>
            <a:off x="3407523" y="3504673"/>
            <a:ext cx="4545448" cy="2724861"/>
          </a:xfrm>
          <a:prstGeom prst="rect">
            <a:avLst/>
          </a:prstGeom>
        </p:spPr>
      </p:pic>
      <p:cxnSp>
        <p:nvCxnSpPr>
          <p:cNvPr id="30" name="Straight Arrow Connector 29">
            <a:extLst>
              <a:ext uri="{FF2B5EF4-FFF2-40B4-BE49-F238E27FC236}">
                <a16:creationId xmlns:a16="http://schemas.microsoft.com/office/drawing/2014/main" id="{92502071-4365-6640-A184-2AA3117709AA}"/>
              </a:ext>
            </a:extLst>
          </p:cNvPr>
          <p:cNvCxnSpPr>
            <a:cxnSpLocks/>
          </p:cNvCxnSpPr>
          <p:nvPr/>
        </p:nvCxnSpPr>
        <p:spPr>
          <a:xfrm>
            <a:off x="5637383" y="3528068"/>
            <a:ext cx="0" cy="108679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949929DB-B150-EA4C-B3A7-B588632E3CA6}"/>
              </a:ext>
            </a:extLst>
          </p:cNvPr>
          <p:cNvSpPr txBox="1"/>
          <p:nvPr/>
        </p:nvSpPr>
        <p:spPr>
          <a:xfrm>
            <a:off x="6143783" y="6096295"/>
            <a:ext cx="2032929" cy="461665"/>
          </a:xfrm>
          <a:prstGeom prst="rect">
            <a:avLst/>
          </a:prstGeom>
          <a:noFill/>
        </p:spPr>
        <p:txBody>
          <a:bodyPr wrap="none" rtlCol="0">
            <a:spAutoFit/>
          </a:bodyPr>
          <a:lstStyle/>
          <a:p>
            <a:pPr algn="ctr"/>
            <a:r>
              <a:rPr lang="en-US" sz="2400" b="1" dirty="0">
                <a:solidFill>
                  <a:schemeClr val="accent2"/>
                </a:solidFill>
              </a:rPr>
              <a:t>Downstream</a:t>
            </a:r>
          </a:p>
        </p:txBody>
      </p:sp>
      <p:sp>
        <p:nvSpPr>
          <p:cNvPr id="34" name="Rectangle 33">
            <a:extLst>
              <a:ext uri="{FF2B5EF4-FFF2-40B4-BE49-F238E27FC236}">
                <a16:creationId xmlns:a16="http://schemas.microsoft.com/office/drawing/2014/main" id="{5B291389-1767-5A49-9D38-7B8602150637}"/>
              </a:ext>
            </a:extLst>
          </p:cNvPr>
          <p:cNvSpPr/>
          <p:nvPr/>
        </p:nvSpPr>
        <p:spPr>
          <a:xfrm>
            <a:off x="6408740" y="3685038"/>
            <a:ext cx="1447088" cy="243000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0CE043-91A1-6D47-9DCC-9BC124C35FD7}"/>
              </a:ext>
            </a:extLst>
          </p:cNvPr>
          <p:cNvSpPr/>
          <p:nvPr/>
        </p:nvSpPr>
        <p:spPr>
          <a:xfrm>
            <a:off x="3487383" y="3685037"/>
            <a:ext cx="1378615" cy="243000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7" name="TextBox 36">
            <a:extLst>
              <a:ext uri="{FF2B5EF4-FFF2-40B4-BE49-F238E27FC236}">
                <a16:creationId xmlns:a16="http://schemas.microsoft.com/office/drawing/2014/main" id="{AF11DF19-B5E8-EF42-A815-38B88AC4B277}"/>
              </a:ext>
            </a:extLst>
          </p:cNvPr>
          <p:cNvSpPr txBox="1"/>
          <p:nvPr/>
        </p:nvSpPr>
        <p:spPr>
          <a:xfrm>
            <a:off x="3562579" y="6096294"/>
            <a:ext cx="1228221" cy="461665"/>
          </a:xfrm>
          <a:prstGeom prst="rect">
            <a:avLst/>
          </a:prstGeom>
          <a:noFill/>
        </p:spPr>
        <p:txBody>
          <a:bodyPr wrap="none" rtlCol="0">
            <a:spAutoFit/>
          </a:bodyPr>
          <a:lstStyle/>
          <a:p>
            <a:pPr algn="ctr"/>
            <a:r>
              <a:rPr lang="en-US" sz="2400" b="1" dirty="0">
                <a:solidFill>
                  <a:srgbClr val="92D050"/>
                </a:solidFill>
              </a:rPr>
              <a:t>Source</a:t>
            </a:r>
          </a:p>
        </p:txBody>
      </p:sp>
    </p:spTree>
    <p:extLst>
      <p:ext uri="{BB962C8B-B14F-4D97-AF65-F5344CB8AC3E}">
        <p14:creationId xmlns:p14="http://schemas.microsoft.com/office/powerpoint/2010/main" val="3118702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A15E15-7325-ED41-A411-136A7A0E5D38}"/>
              </a:ext>
            </a:extLst>
          </p:cNvPr>
          <p:cNvSpPr>
            <a:spLocks noGrp="1"/>
          </p:cNvSpPr>
          <p:nvPr>
            <p:ph type="title"/>
          </p:nvPr>
        </p:nvSpPr>
        <p:spPr/>
        <p:txBody>
          <a:bodyPr/>
          <a:lstStyle/>
          <a:p>
            <a:r>
              <a:rPr lang="en-US" dirty="0"/>
              <a:t>Measuring the Transfer Matrix</a:t>
            </a:r>
          </a:p>
        </p:txBody>
      </p:sp>
      <p:sp>
        <p:nvSpPr>
          <p:cNvPr id="4" name="Date Placeholder 3">
            <a:extLst>
              <a:ext uri="{FF2B5EF4-FFF2-40B4-BE49-F238E27FC236}">
                <a16:creationId xmlns:a16="http://schemas.microsoft.com/office/drawing/2014/main" id="{8A018501-7540-094E-9213-086B84DC0E61}"/>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25104673-96B4-C446-A5DC-5D7730FF4FF0}"/>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48204D2E-CF40-4B45-AB84-32C74C137E49}"/>
              </a:ext>
            </a:extLst>
          </p:cNvPr>
          <p:cNvSpPr>
            <a:spLocks noGrp="1"/>
          </p:cNvSpPr>
          <p:nvPr>
            <p:ph type="sldNum" sz="quarter" idx="12"/>
          </p:nvPr>
        </p:nvSpPr>
        <p:spPr/>
        <p:txBody>
          <a:bodyPr/>
          <a:lstStyle/>
          <a:p>
            <a:fld id="{921CBE81-14BD-7343-B359-01BCBA3179F9}" type="slidenum">
              <a:rPr lang="en-US" smtClean="0"/>
              <a:pPr/>
              <a:t>12</a:t>
            </a:fld>
            <a:endParaRPr lang="en-US"/>
          </a:p>
        </p:txBody>
      </p:sp>
      <p:pic>
        <p:nvPicPr>
          <p:cNvPr id="15" name="Picture 14">
            <a:extLst>
              <a:ext uri="{FF2B5EF4-FFF2-40B4-BE49-F238E27FC236}">
                <a16:creationId xmlns:a16="http://schemas.microsoft.com/office/drawing/2014/main" id="{DA07D00F-B2FD-7E4B-A2FB-5F3E6D166D57}"/>
              </a:ext>
            </a:extLst>
          </p:cNvPr>
          <p:cNvPicPr>
            <a:picLocks noChangeAspect="1"/>
          </p:cNvPicPr>
          <p:nvPr/>
        </p:nvPicPr>
        <p:blipFill>
          <a:blip r:embed="rId3"/>
          <a:stretch>
            <a:fillRect/>
          </a:stretch>
        </p:blipFill>
        <p:spPr>
          <a:xfrm>
            <a:off x="824170" y="1900879"/>
            <a:ext cx="10543659" cy="2229311"/>
          </a:xfrm>
          <a:prstGeom prst="rect">
            <a:avLst/>
          </a:prstGeom>
        </p:spPr>
      </p:pic>
      <p:sp>
        <p:nvSpPr>
          <p:cNvPr id="16" name="TextBox 15">
            <a:extLst>
              <a:ext uri="{FF2B5EF4-FFF2-40B4-BE49-F238E27FC236}">
                <a16:creationId xmlns:a16="http://schemas.microsoft.com/office/drawing/2014/main" id="{5C16BC12-F282-B542-B2C5-71D4DA370ABE}"/>
              </a:ext>
            </a:extLst>
          </p:cNvPr>
          <p:cNvSpPr txBox="1"/>
          <p:nvPr/>
        </p:nvSpPr>
        <p:spPr>
          <a:xfrm>
            <a:off x="370480" y="1538124"/>
            <a:ext cx="2171794" cy="461665"/>
          </a:xfrm>
          <a:prstGeom prst="rect">
            <a:avLst/>
          </a:prstGeom>
          <a:noFill/>
        </p:spPr>
        <p:txBody>
          <a:bodyPr wrap="square" rtlCol="0">
            <a:spAutoFit/>
          </a:bodyPr>
          <a:lstStyle/>
          <a:p>
            <a:pPr algn="ctr"/>
            <a:r>
              <a:rPr lang="en-US" sz="2400" b="1" dirty="0">
                <a:solidFill>
                  <a:schemeClr val="accent2"/>
                </a:solidFill>
              </a:rPr>
              <a:t>Downstream</a:t>
            </a:r>
          </a:p>
        </p:txBody>
      </p:sp>
      <p:sp>
        <p:nvSpPr>
          <p:cNvPr id="17" name="TextBox 16">
            <a:extLst>
              <a:ext uri="{FF2B5EF4-FFF2-40B4-BE49-F238E27FC236}">
                <a16:creationId xmlns:a16="http://schemas.microsoft.com/office/drawing/2014/main" id="{CDEA93A6-72F2-CC40-AEFE-9F07949D52F7}"/>
              </a:ext>
            </a:extLst>
          </p:cNvPr>
          <p:cNvSpPr txBox="1"/>
          <p:nvPr/>
        </p:nvSpPr>
        <p:spPr>
          <a:xfrm>
            <a:off x="7072779" y="1537158"/>
            <a:ext cx="749048" cy="461665"/>
          </a:xfrm>
          <a:prstGeom prst="rect">
            <a:avLst/>
          </a:prstGeom>
          <a:noFill/>
        </p:spPr>
        <p:txBody>
          <a:bodyPr wrap="square" rtlCol="0">
            <a:spAutoFit/>
          </a:bodyPr>
          <a:lstStyle/>
          <a:p>
            <a:pPr algn="ctr"/>
            <a:r>
              <a:rPr lang="en-US" sz="2400" b="1" dirty="0">
                <a:solidFill>
                  <a:schemeClr val="accent1"/>
                </a:solidFill>
              </a:rPr>
              <a:t>Fit?</a:t>
            </a:r>
          </a:p>
        </p:txBody>
      </p:sp>
      <p:sp>
        <p:nvSpPr>
          <p:cNvPr id="18" name="TextBox 17">
            <a:extLst>
              <a:ext uri="{FF2B5EF4-FFF2-40B4-BE49-F238E27FC236}">
                <a16:creationId xmlns:a16="http://schemas.microsoft.com/office/drawing/2014/main" id="{77775DA9-6BB3-0B46-81A3-330784A87CE9}"/>
              </a:ext>
            </a:extLst>
          </p:cNvPr>
          <p:cNvSpPr txBox="1"/>
          <p:nvPr/>
        </p:nvSpPr>
        <p:spPr>
          <a:xfrm>
            <a:off x="10143249" y="1539726"/>
            <a:ext cx="1277922" cy="461665"/>
          </a:xfrm>
          <a:prstGeom prst="rect">
            <a:avLst/>
          </a:prstGeom>
          <a:noFill/>
        </p:spPr>
        <p:txBody>
          <a:bodyPr wrap="square" rtlCol="0">
            <a:spAutoFit/>
          </a:bodyPr>
          <a:lstStyle/>
          <a:p>
            <a:pPr algn="ctr"/>
            <a:r>
              <a:rPr lang="en-US" sz="2400" b="1" dirty="0">
                <a:solidFill>
                  <a:srgbClr val="92D050"/>
                </a:solidFill>
              </a:rPr>
              <a:t>Source</a:t>
            </a:r>
          </a:p>
        </p:txBody>
      </p:sp>
      <p:sp>
        <p:nvSpPr>
          <p:cNvPr id="19" name="Rectangle 18">
            <a:extLst>
              <a:ext uri="{FF2B5EF4-FFF2-40B4-BE49-F238E27FC236}">
                <a16:creationId xmlns:a16="http://schemas.microsoft.com/office/drawing/2014/main" id="{47333D26-45F6-7146-B600-41308F66B1EE}"/>
              </a:ext>
            </a:extLst>
          </p:cNvPr>
          <p:cNvSpPr/>
          <p:nvPr/>
        </p:nvSpPr>
        <p:spPr>
          <a:xfrm>
            <a:off x="824170" y="1988233"/>
            <a:ext cx="1264415" cy="203200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7DE76F-0994-1248-BF63-365642864501}"/>
              </a:ext>
            </a:extLst>
          </p:cNvPr>
          <p:cNvSpPr/>
          <p:nvPr/>
        </p:nvSpPr>
        <p:spPr>
          <a:xfrm>
            <a:off x="4718304" y="1998822"/>
            <a:ext cx="5304858" cy="202141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1" name="Rectangle 20">
            <a:extLst>
              <a:ext uri="{FF2B5EF4-FFF2-40B4-BE49-F238E27FC236}">
                <a16:creationId xmlns:a16="http://schemas.microsoft.com/office/drawing/2014/main" id="{2DDDAEEE-F68A-A64A-BF29-41C50846472A}"/>
              </a:ext>
            </a:extLst>
          </p:cNvPr>
          <p:cNvSpPr/>
          <p:nvPr/>
        </p:nvSpPr>
        <p:spPr>
          <a:xfrm>
            <a:off x="10196591" y="1998821"/>
            <a:ext cx="1171238" cy="202141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Box 13">
            <a:extLst>
              <a:ext uri="{FF2B5EF4-FFF2-40B4-BE49-F238E27FC236}">
                <a16:creationId xmlns:a16="http://schemas.microsoft.com/office/drawing/2014/main" id="{E24C9B3D-1586-9945-8BF6-4CA29247BE29}"/>
              </a:ext>
            </a:extLst>
          </p:cNvPr>
          <p:cNvSpPr txBox="1"/>
          <p:nvPr/>
        </p:nvSpPr>
        <p:spPr>
          <a:xfrm>
            <a:off x="370480" y="4739405"/>
            <a:ext cx="11753088" cy="523220"/>
          </a:xfrm>
          <a:prstGeom prst="rect">
            <a:avLst/>
          </a:prstGeom>
          <a:noFill/>
        </p:spPr>
        <p:txBody>
          <a:bodyPr wrap="square" rtlCol="0">
            <a:spAutoFit/>
          </a:bodyPr>
          <a:lstStyle/>
          <a:p>
            <a:r>
              <a:rPr lang="en-US" sz="2800" dirty="0"/>
              <a:t>Not so fast…</a:t>
            </a:r>
            <a:endParaRPr lang="en-US" sz="2800" b="1" dirty="0"/>
          </a:p>
        </p:txBody>
      </p:sp>
    </p:spTree>
    <p:extLst>
      <p:ext uri="{BB962C8B-B14F-4D97-AF65-F5344CB8AC3E}">
        <p14:creationId xmlns:p14="http://schemas.microsoft.com/office/powerpoint/2010/main" val="1121652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52965E-4A5C-214D-A6B2-1457D51F6D9E}"/>
              </a:ext>
            </a:extLst>
          </p:cNvPr>
          <p:cNvSpPr>
            <a:spLocks noGrp="1"/>
          </p:cNvSpPr>
          <p:nvPr>
            <p:ph type="title"/>
          </p:nvPr>
        </p:nvSpPr>
        <p:spPr/>
        <p:txBody>
          <a:bodyPr/>
          <a:lstStyle/>
          <a:p>
            <a:r>
              <a:rPr lang="en-US" dirty="0"/>
              <a:t>Measuring the Transfer Matrix</a:t>
            </a:r>
          </a:p>
        </p:txBody>
      </p:sp>
      <p:sp>
        <p:nvSpPr>
          <p:cNvPr id="4" name="Date Placeholder 3">
            <a:extLst>
              <a:ext uri="{FF2B5EF4-FFF2-40B4-BE49-F238E27FC236}">
                <a16:creationId xmlns:a16="http://schemas.microsoft.com/office/drawing/2014/main" id="{5CB11792-EEE9-AC42-AF59-359B079E1457}"/>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60B2AAC-FC3E-EA42-9E32-5396E2075B22}"/>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26DD2983-991F-2F4B-8AB3-6548662D5D78}"/>
              </a:ext>
            </a:extLst>
          </p:cNvPr>
          <p:cNvSpPr>
            <a:spLocks noGrp="1"/>
          </p:cNvSpPr>
          <p:nvPr>
            <p:ph type="sldNum" sz="quarter" idx="12"/>
          </p:nvPr>
        </p:nvSpPr>
        <p:spPr/>
        <p:txBody>
          <a:bodyPr/>
          <a:lstStyle/>
          <a:p>
            <a:fld id="{921CBE81-14BD-7343-B359-01BCBA3179F9}" type="slidenum">
              <a:rPr lang="en-US" smtClean="0"/>
              <a:pPr/>
              <a:t>13</a:t>
            </a:fld>
            <a:endParaRPr lang="en-US"/>
          </a:p>
        </p:txBody>
      </p:sp>
      <p:sp>
        <p:nvSpPr>
          <p:cNvPr id="8" name="TextBox 7">
            <a:extLst>
              <a:ext uri="{FF2B5EF4-FFF2-40B4-BE49-F238E27FC236}">
                <a16:creationId xmlns:a16="http://schemas.microsoft.com/office/drawing/2014/main" id="{D7EDD58E-4404-EC47-A56C-5E286EEEA6DB}"/>
              </a:ext>
            </a:extLst>
          </p:cNvPr>
          <p:cNvSpPr txBox="1"/>
          <p:nvPr/>
        </p:nvSpPr>
        <p:spPr>
          <a:xfrm>
            <a:off x="199734" y="1004207"/>
            <a:ext cx="11797194" cy="954107"/>
          </a:xfrm>
          <a:prstGeom prst="rect">
            <a:avLst/>
          </a:prstGeom>
          <a:noFill/>
        </p:spPr>
        <p:txBody>
          <a:bodyPr wrap="square" rtlCol="0">
            <a:spAutoFit/>
          </a:bodyPr>
          <a:lstStyle/>
          <a:p>
            <a:r>
              <a:rPr lang="en-US" sz="2800" dirty="0"/>
              <a:t>The beam centroid in 4D phase space effectively acts like a particle, which we can measure</a:t>
            </a:r>
          </a:p>
        </p:txBody>
      </p:sp>
      <p:pic>
        <p:nvPicPr>
          <p:cNvPr id="9" name="Picture 8">
            <a:extLst>
              <a:ext uri="{FF2B5EF4-FFF2-40B4-BE49-F238E27FC236}">
                <a16:creationId xmlns:a16="http://schemas.microsoft.com/office/drawing/2014/main" id="{3803DA62-A7E2-5546-BD59-76E217574369}"/>
              </a:ext>
            </a:extLst>
          </p:cNvPr>
          <p:cNvPicPr>
            <a:picLocks noChangeAspect="1"/>
          </p:cNvPicPr>
          <p:nvPr/>
        </p:nvPicPr>
        <p:blipFill>
          <a:blip r:embed="rId3"/>
          <a:stretch>
            <a:fillRect/>
          </a:stretch>
        </p:blipFill>
        <p:spPr>
          <a:xfrm>
            <a:off x="63500" y="2103563"/>
            <a:ext cx="12066552" cy="3950208"/>
          </a:xfrm>
          <a:prstGeom prst="rect">
            <a:avLst/>
          </a:prstGeom>
        </p:spPr>
      </p:pic>
      <p:pic>
        <p:nvPicPr>
          <p:cNvPr id="13" name="Picture 12" descr="A close-up of a laser&#10;&#10;Description automatically generated">
            <a:extLst>
              <a:ext uri="{FF2B5EF4-FFF2-40B4-BE49-F238E27FC236}">
                <a16:creationId xmlns:a16="http://schemas.microsoft.com/office/drawing/2014/main" id="{A1100B36-EEAF-7B4D-B548-615F072D4B90}"/>
              </a:ext>
            </a:extLst>
          </p:cNvPr>
          <p:cNvPicPr>
            <a:picLocks noChangeAspect="1"/>
          </p:cNvPicPr>
          <p:nvPr/>
        </p:nvPicPr>
        <p:blipFill>
          <a:blip r:embed="rId4"/>
          <a:stretch>
            <a:fillRect/>
          </a:stretch>
        </p:blipFill>
        <p:spPr>
          <a:xfrm rot="3091780">
            <a:off x="-453898" y="2637315"/>
            <a:ext cx="2982279" cy="1988186"/>
          </a:xfrm>
          <a:prstGeom prst="rect">
            <a:avLst/>
          </a:prstGeom>
        </p:spPr>
      </p:pic>
    </p:spTree>
    <p:extLst>
      <p:ext uri="{BB962C8B-B14F-4D97-AF65-F5344CB8AC3E}">
        <p14:creationId xmlns:p14="http://schemas.microsoft.com/office/powerpoint/2010/main" val="368606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52965E-4A5C-214D-A6B2-1457D51F6D9E}"/>
              </a:ext>
            </a:extLst>
          </p:cNvPr>
          <p:cNvSpPr>
            <a:spLocks noGrp="1"/>
          </p:cNvSpPr>
          <p:nvPr>
            <p:ph type="title"/>
          </p:nvPr>
        </p:nvSpPr>
        <p:spPr/>
        <p:txBody>
          <a:bodyPr/>
          <a:lstStyle/>
          <a:p>
            <a:r>
              <a:rPr lang="en-US" dirty="0"/>
              <a:t>Measuring the Transfer Matrix</a:t>
            </a:r>
          </a:p>
        </p:txBody>
      </p:sp>
      <p:sp>
        <p:nvSpPr>
          <p:cNvPr id="4" name="Date Placeholder 3">
            <a:extLst>
              <a:ext uri="{FF2B5EF4-FFF2-40B4-BE49-F238E27FC236}">
                <a16:creationId xmlns:a16="http://schemas.microsoft.com/office/drawing/2014/main" id="{5CB11792-EEE9-AC42-AF59-359B079E1457}"/>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60B2AAC-FC3E-EA42-9E32-5396E2075B22}"/>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26DD2983-991F-2F4B-8AB3-6548662D5D78}"/>
              </a:ext>
            </a:extLst>
          </p:cNvPr>
          <p:cNvSpPr>
            <a:spLocks noGrp="1"/>
          </p:cNvSpPr>
          <p:nvPr>
            <p:ph type="sldNum" sz="quarter" idx="12"/>
          </p:nvPr>
        </p:nvSpPr>
        <p:spPr/>
        <p:txBody>
          <a:bodyPr/>
          <a:lstStyle/>
          <a:p>
            <a:fld id="{921CBE81-14BD-7343-B359-01BCBA3179F9}" type="slidenum">
              <a:rPr lang="en-US" smtClean="0"/>
              <a:pPr/>
              <a:t>14</a:t>
            </a:fld>
            <a:endParaRPr lang="en-US"/>
          </a:p>
        </p:txBody>
      </p:sp>
      <p:sp>
        <p:nvSpPr>
          <p:cNvPr id="8" name="TextBox 7">
            <a:extLst>
              <a:ext uri="{FF2B5EF4-FFF2-40B4-BE49-F238E27FC236}">
                <a16:creationId xmlns:a16="http://schemas.microsoft.com/office/drawing/2014/main" id="{D7EDD58E-4404-EC47-A56C-5E286EEEA6DB}"/>
              </a:ext>
            </a:extLst>
          </p:cNvPr>
          <p:cNvSpPr txBox="1"/>
          <p:nvPr/>
        </p:nvSpPr>
        <p:spPr>
          <a:xfrm>
            <a:off x="199734" y="1004207"/>
            <a:ext cx="11797194" cy="954107"/>
          </a:xfrm>
          <a:prstGeom prst="rect">
            <a:avLst/>
          </a:prstGeom>
          <a:noFill/>
        </p:spPr>
        <p:txBody>
          <a:bodyPr wrap="square" rtlCol="0">
            <a:spAutoFit/>
          </a:bodyPr>
          <a:lstStyle/>
          <a:p>
            <a:r>
              <a:rPr lang="en-US" sz="2800" dirty="0"/>
              <a:t>We move the beam a known displacement at the source by moving the driving laser and measuring its position centroid,</a:t>
            </a:r>
          </a:p>
        </p:txBody>
      </p:sp>
      <p:pic>
        <p:nvPicPr>
          <p:cNvPr id="9" name="Picture 8">
            <a:extLst>
              <a:ext uri="{FF2B5EF4-FFF2-40B4-BE49-F238E27FC236}">
                <a16:creationId xmlns:a16="http://schemas.microsoft.com/office/drawing/2014/main" id="{3803DA62-A7E2-5546-BD59-76E217574369}"/>
              </a:ext>
            </a:extLst>
          </p:cNvPr>
          <p:cNvPicPr>
            <a:picLocks noChangeAspect="1"/>
          </p:cNvPicPr>
          <p:nvPr/>
        </p:nvPicPr>
        <p:blipFill>
          <a:blip r:embed="rId3"/>
          <a:stretch>
            <a:fillRect/>
          </a:stretch>
        </p:blipFill>
        <p:spPr>
          <a:xfrm>
            <a:off x="63500" y="2103563"/>
            <a:ext cx="12065000" cy="3949700"/>
          </a:xfrm>
          <a:prstGeom prst="rect">
            <a:avLst/>
          </a:prstGeom>
        </p:spPr>
      </p:pic>
      <p:pic>
        <p:nvPicPr>
          <p:cNvPr id="10" name="Picture 9">
            <a:extLst>
              <a:ext uri="{FF2B5EF4-FFF2-40B4-BE49-F238E27FC236}">
                <a16:creationId xmlns:a16="http://schemas.microsoft.com/office/drawing/2014/main" id="{B7DB9E5B-89D9-7046-99AB-B598629BEE33}"/>
              </a:ext>
            </a:extLst>
          </p:cNvPr>
          <p:cNvPicPr>
            <a:picLocks noChangeAspect="1"/>
          </p:cNvPicPr>
          <p:nvPr/>
        </p:nvPicPr>
        <p:blipFill rotWithShape="1">
          <a:blip r:embed="rId4"/>
          <a:srcRect r="72210"/>
          <a:stretch/>
        </p:blipFill>
        <p:spPr>
          <a:xfrm>
            <a:off x="63500" y="2064893"/>
            <a:ext cx="3352800" cy="4189604"/>
          </a:xfrm>
          <a:prstGeom prst="rect">
            <a:avLst/>
          </a:prstGeom>
        </p:spPr>
      </p:pic>
      <p:pic>
        <p:nvPicPr>
          <p:cNvPr id="12" name="Picture 11" descr="A close-up of a laser&#10;&#10;Description automatically generated">
            <a:extLst>
              <a:ext uri="{FF2B5EF4-FFF2-40B4-BE49-F238E27FC236}">
                <a16:creationId xmlns:a16="http://schemas.microsoft.com/office/drawing/2014/main" id="{49062C7A-DDF8-B445-BDA7-61908755341C}"/>
              </a:ext>
            </a:extLst>
          </p:cNvPr>
          <p:cNvPicPr>
            <a:picLocks noChangeAspect="1"/>
          </p:cNvPicPr>
          <p:nvPr/>
        </p:nvPicPr>
        <p:blipFill>
          <a:blip r:embed="rId5"/>
          <a:stretch>
            <a:fillRect/>
          </a:stretch>
        </p:blipFill>
        <p:spPr>
          <a:xfrm rot="2362672">
            <a:off x="-463740" y="2020047"/>
            <a:ext cx="2647188" cy="1764792"/>
          </a:xfrm>
          <a:prstGeom prst="rect">
            <a:avLst/>
          </a:prstGeom>
        </p:spPr>
      </p:pic>
    </p:spTree>
    <p:extLst>
      <p:ext uri="{BB962C8B-B14F-4D97-AF65-F5344CB8AC3E}">
        <p14:creationId xmlns:p14="http://schemas.microsoft.com/office/powerpoint/2010/main" val="351858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52965E-4A5C-214D-A6B2-1457D51F6D9E}"/>
              </a:ext>
            </a:extLst>
          </p:cNvPr>
          <p:cNvSpPr>
            <a:spLocks noGrp="1"/>
          </p:cNvSpPr>
          <p:nvPr>
            <p:ph type="title"/>
          </p:nvPr>
        </p:nvSpPr>
        <p:spPr/>
        <p:txBody>
          <a:bodyPr/>
          <a:lstStyle/>
          <a:p>
            <a:r>
              <a:rPr lang="en-US" dirty="0"/>
              <a:t>Measuring the Transfer Matrix</a:t>
            </a:r>
          </a:p>
        </p:txBody>
      </p:sp>
      <p:sp>
        <p:nvSpPr>
          <p:cNvPr id="4" name="Date Placeholder 3">
            <a:extLst>
              <a:ext uri="{FF2B5EF4-FFF2-40B4-BE49-F238E27FC236}">
                <a16:creationId xmlns:a16="http://schemas.microsoft.com/office/drawing/2014/main" id="{5CB11792-EEE9-AC42-AF59-359B079E1457}"/>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60B2AAC-FC3E-EA42-9E32-5396E2075B22}"/>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26DD2983-991F-2F4B-8AB3-6548662D5D78}"/>
              </a:ext>
            </a:extLst>
          </p:cNvPr>
          <p:cNvSpPr>
            <a:spLocks noGrp="1"/>
          </p:cNvSpPr>
          <p:nvPr>
            <p:ph type="sldNum" sz="quarter" idx="12"/>
          </p:nvPr>
        </p:nvSpPr>
        <p:spPr/>
        <p:txBody>
          <a:bodyPr/>
          <a:lstStyle/>
          <a:p>
            <a:fld id="{921CBE81-14BD-7343-B359-01BCBA3179F9}" type="slidenum">
              <a:rPr lang="en-US" smtClean="0"/>
              <a:pPr/>
              <a:t>15</a:t>
            </a:fld>
            <a:endParaRPr lang="en-US"/>
          </a:p>
        </p:txBody>
      </p:sp>
      <p:sp>
        <p:nvSpPr>
          <p:cNvPr id="8" name="TextBox 7">
            <a:extLst>
              <a:ext uri="{FF2B5EF4-FFF2-40B4-BE49-F238E27FC236}">
                <a16:creationId xmlns:a16="http://schemas.microsoft.com/office/drawing/2014/main" id="{D7EDD58E-4404-EC47-A56C-5E286EEEA6DB}"/>
              </a:ext>
            </a:extLst>
          </p:cNvPr>
          <p:cNvSpPr txBox="1"/>
          <p:nvPr/>
        </p:nvSpPr>
        <p:spPr>
          <a:xfrm>
            <a:off x="199734" y="1004207"/>
            <a:ext cx="11797194" cy="523220"/>
          </a:xfrm>
          <a:prstGeom prst="rect">
            <a:avLst/>
          </a:prstGeom>
          <a:noFill/>
        </p:spPr>
        <p:txBody>
          <a:bodyPr wrap="square" rtlCol="0">
            <a:spAutoFit/>
          </a:bodyPr>
          <a:lstStyle/>
          <a:p>
            <a:r>
              <a:rPr lang="en-US" sz="2800" dirty="0"/>
              <a:t>At this new laser position, we measure the 4D phase space centroid</a:t>
            </a:r>
          </a:p>
        </p:txBody>
      </p:sp>
      <p:pic>
        <p:nvPicPr>
          <p:cNvPr id="9" name="Picture 8">
            <a:extLst>
              <a:ext uri="{FF2B5EF4-FFF2-40B4-BE49-F238E27FC236}">
                <a16:creationId xmlns:a16="http://schemas.microsoft.com/office/drawing/2014/main" id="{3803DA62-A7E2-5546-BD59-76E217574369}"/>
              </a:ext>
            </a:extLst>
          </p:cNvPr>
          <p:cNvPicPr>
            <a:picLocks noChangeAspect="1"/>
          </p:cNvPicPr>
          <p:nvPr/>
        </p:nvPicPr>
        <p:blipFill>
          <a:blip r:embed="rId3"/>
          <a:stretch>
            <a:fillRect/>
          </a:stretch>
        </p:blipFill>
        <p:spPr>
          <a:xfrm>
            <a:off x="63500" y="2103563"/>
            <a:ext cx="12065000" cy="3949700"/>
          </a:xfrm>
          <a:prstGeom prst="rect">
            <a:avLst/>
          </a:prstGeom>
        </p:spPr>
      </p:pic>
      <p:pic>
        <p:nvPicPr>
          <p:cNvPr id="10" name="Picture 9">
            <a:extLst>
              <a:ext uri="{FF2B5EF4-FFF2-40B4-BE49-F238E27FC236}">
                <a16:creationId xmlns:a16="http://schemas.microsoft.com/office/drawing/2014/main" id="{B7DB9E5B-89D9-7046-99AB-B598629BEE33}"/>
              </a:ext>
            </a:extLst>
          </p:cNvPr>
          <p:cNvPicPr>
            <a:picLocks noChangeAspect="1"/>
          </p:cNvPicPr>
          <p:nvPr/>
        </p:nvPicPr>
        <p:blipFill>
          <a:blip r:embed="rId4"/>
          <a:stretch>
            <a:fillRect/>
          </a:stretch>
        </p:blipFill>
        <p:spPr>
          <a:xfrm>
            <a:off x="63500" y="2064893"/>
            <a:ext cx="12065000" cy="4189604"/>
          </a:xfrm>
          <a:prstGeom prst="rect">
            <a:avLst/>
          </a:prstGeom>
        </p:spPr>
      </p:pic>
      <p:pic>
        <p:nvPicPr>
          <p:cNvPr id="12" name="Picture 11" descr="A close-up of a laser&#10;&#10;Description automatically generated">
            <a:extLst>
              <a:ext uri="{FF2B5EF4-FFF2-40B4-BE49-F238E27FC236}">
                <a16:creationId xmlns:a16="http://schemas.microsoft.com/office/drawing/2014/main" id="{49062C7A-DDF8-B445-BDA7-61908755341C}"/>
              </a:ext>
            </a:extLst>
          </p:cNvPr>
          <p:cNvPicPr>
            <a:picLocks noChangeAspect="1"/>
          </p:cNvPicPr>
          <p:nvPr/>
        </p:nvPicPr>
        <p:blipFill>
          <a:blip r:embed="rId5"/>
          <a:stretch>
            <a:fillRect/>
          </a:stretch>
        </p:blipFill>
        <p:spPr>
          <a:xfrm rot="2362672">
            <a:off x="-461895" y="2018677"/>
            <a:ext cx="2641515" cy="1761010"/>
          </a:xfrm>
          <a:prstGeom prst="rect">
            <a:avLst/>
          </a:prstGeom>
        </p:spPr>
      </p:pic>
    </p:spTree>
    <p:extLst>
      <p:ext uri="{BB962C8B-B14F-4D97-AF65-F5344CB8AC3E}">
        <p14:creationId xmlns:p14="http://schemas.microsoft.com/office/powerpoint/2010/main" val="221536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52965E-4A5C-214D-A6B2-1457D51F6D9E}"/>
              </a:ext>
            </a:extLst>
          </p:cNvPr>
          <p:cNvSpPr>
            <a:spLocks noGrp="1"/>
          </p:cNvSpPr>
          <p:nvPr>
            <p:ph type="title"/>
          </p:nvPr>
        </p:nvSpPr>
        <p:spPr/>
        <p:txBody>
          <a:bodyPr/>
          <a:lstStyle/>
          <a:p>
            <a:r>
              <a:rPr lang="en-US" dirty="0"/>
              <a:t>Measuring the Transfer Matrix</a:t>
            </a:r>
          </a:p>
        </p:txBody>
      </p:sp>
      <p:sp>
        <p:nvSpPr>
          <p:cNvPr id="4" name="Date Placeholder 3">
            <a:extLst>
              <a:ext uri="{FF2B5EF4-FFF2-40B4-BE49-F238E27FC236}">
                <a16:creationId xmlns:a16="http://schemas.microsoft.com/office/drawing/2014/main" id="{5CB11792-EEE9-AC42-AF59-359B079E1457}"/>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60B2AAC-FC3E-EA42-9E32-5396E2075B22}"/>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26DD2983-991F-2F4B-8AB3-6548662D5D78}"/>
              </a:ext>
            </a:extLst>
          </p:cNvPr>
          <p:cNvSpPr>
            <a:spLocks noGrp="1"/>
          </p:cNvSpPr>
          <p:nvPr>
            <p:ph type="sldNum" sz="quarter" idx="12"/>
          </p:nvPr>
        </p:nvSpPr>
        <p:spPr/>
        <p:txBody>
          <a:bodyPr/>
          <a:lstStyle/>
          <a:p>
            <a:fld id="{921CBE81-14BD-7343-B359-01BCBA3179F9}" type="slidenum">
              <a:rPr lang="en-US" smtClean="0"/>
              <a:pPr/>
              <a:t>16</a:t>
            </a:fld>
            <a:endParaRPr lang="en-US"/>
          </a:p>
        </p:txBody>
      </p:sp>
      <p:sp>
        <p:nvSpPr>
          <p:cNvPr id="10" name="TextBox 9">
            <a:extLst>
              <a:ext uri="{FF2B5EF4-FFF2-40B4-BE49-F238E27FC236}">
                <a16:creationId xmlns:a16="http://schemas.microsoft.com/office/drawing/2014/main" id="{80398893-C203-7F40-A956-963D99DFC633}"/>
              </a:ext>
            </a:extLst>
          </p:cNvPr>
          <p:cNvSpPr txBox="1"/>
          <p:nvPr/>
        </p:nvSpPr>
        <p:spPr>
          <a:xfrm>
            <a:off x="199734" y="993321"/>
            <a:ext cx="11797194" cy="954107"/>
          </a:xfrm>
          <a:prstGeom prst="rect">
            <a:avLst/>
          </a:prstGeom>
          <a:noFill/>
        </p:spPr>
        <p:txBody>
          <a:bodyPr wrap="square" rtlCol="0">
            <a:spAutoFit/>
          </a:bodyPr>
          <a:lstStyle/>
          <a:p>
            <a:r>
              <a:rPr lang="en-US" sz="2800" dirty="0"/>
              <a:t>Repeat - measuring the 4D phase space centroid downstream as a function of initial beam position, </a:t>
            </a:r>
          </a:p>
        </p:txBody>
      </p:sp>
      <p:pic>
        <p:nvPicPr>
          <p:cNvPr id="11" name="Picture 10">
            <a:extLst>
              <a:ext uri="{FF2B5EF4-FFF2-40B4-BE49-F238E27FC236}">
                <a16:creationId xmlns:a16="http://schemas.microsoft.com/office/drawing/2014/main" id="{5672A0D5-7D1D-CE4C-96FC-E09491D32517}"/>
              </a:ext>
            </a:extLst>
          </p:cNvPr>
          <p:cNvPicPr>
            <a:picLocks noChangeAspect="1"/>
          </p:cNvPicPr>
          <p:nvPr/>
        </p:nvPicPr>
        <p:blipFill>
          <a:blip r:embed="rId3"/>
          <a:stretch>
            <a:fillRect/>
          </a:stretch>
        </p:blipFill>
        <p:spPr>
          <a:xfrm>
            <a:off x="0" y="2019274"/>
            <a:ext cx="12192000" cy="4194553"/>
          </a:xfrm>
          <a:prstGeom prst="rect">
            <a:avLst/>
          </a:prstGeom>
        </p:spPr>
      </p:pic>
      <p:pic>
        <p:nvPicPr>
          <p:cNvPr id="13" name="Picture 12" descr="A close-up of a laser&#10;&#10;Description automatically generated">
            <a:extLst>
              <a:ext uri="{FF2B5EF4-FFF2-40B4-BE49-F238E27FC236}">
                <a16:creationId xmlns:a16="http://schemas.microsoft.com/office/drawing/2014/main" id="{D0CAFA4C-1B21-614D-96A9-68F25C9FB1C6}"/>
              </a:ext>
            </a:extLst>
          </p:cNvPr>
          <p:cNvPicPr>
            <a:picLocks noChangeAspect="1"/>
          </p:cNvPicPr>
          <p:nvPr/>
        </p:nvPicPr>
        <p:blipFill>
          <a:blip r:embed="rId4"/>
          <a:stretch>
            <a:fillRect/>
          </a:stretch>
        </p:blipFill>
        <p:spPr>
          <a:xfrm rot="14292540">
            <a:off x="1783179" y="4431929"/>
            <a:ext cx="2641515" cy="1761010"/>
          </a:xfrm>
          <a:prstGeom prst="rect">
            <a:avLst/>
          </a:prstGeom>
        </p:spPr>
      </p:pic>
    </p:spTree>
    <p:extLst>
      <p:ext uri="{BB962C8B-B14F-4D97-AF65-F5344CB8AC3E}">
        <p14:creationId xmlns:p14="http://schemas.microsoft.com/office/powerpoint/2010/main" val="2463672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2571D-B900-8544-A7EA-CBEECB8AAD34}"/>
              </a:ext>
            </a:extLst>
          </p:cNvPr>
          <p:cNvSpPr>
            <a:spLocks noGrp="1"/>
          </p:cNvSpPr>
          <p:nvPr>
            <p:ph type="title"/>
          </p:nvPr>
        </p:nvSpPr>
        <p:spPr/>
        <p:txBody>
          <a:bodyPr/>
          <a:lstStyle/>
          <a:p>
            <a:r>
              <a:rPr lang="en-US" dirty="0"/>
              <a:t>Measuring the Transfer Matrix</a:t>
            </a:r>
          </a:p>
        </p:txBody>
      </p:sp>
      <p:sp>
        <p:nvSpPr>
          <p:cNvPr id="4" name="Date Placeholder 3">
            <a:extLst>
              <a:ext uri="{FF2B5EF4-FFF2-40B4-BE49-F238E27FC236}">
                <a16:creationId xmlns:a16="http://schemas.microsoft.com/office/drawing/2014/main" id="{22E7494B-0B8C-0B45-99FD-8E51E908C1DB}"/>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43F73C0C-7557-5C49-9EC4-E1C77C1A1CF5}"/>
              </a:ext>
            </a:extLst>
          </p:cNvPr>
          <p:cNvSpPr>
            <a:spLocks noGrp="1"/>
          </p:cNvSpPr>
          <p:nvPr>
            <p:ph type="ftr" sz="quarter" idx="11"/>
          </p:nvPr>
        </p:nvSpPr>
        <p:spPr/>
        <p:txBody>
          <a:bodyPr/>
          <a:lstStyle/>
          <a:p>
            <a:r>
              <a:rPr lang="en-US"/>
              <a:t>cz266@cornell.edu</a:t>
            </a:r>
          </a:p>
        </p:txBody>
      </p:sp>
      <p:sp>
        <p:nvSpPr>
          <p:cNvPr id="6" name="Slide Number Placeholder 5">
            <a:extLst>
              <a:ext uri="{FF2B5EF4-FFF2-40B4-BE49-F238E27FC236}">
                <a16:creationId xmlns:a16="http://schemas.microsoft.com/office/drawing/2014/main" id="{6110ED39-CA32-6445-96CC-C0C7AC874932}"/>
              </a:ext>
            </a:extLst>
          </p:cNvPr>
          <p:cNvSpPr>
            <a:spLocks noGrp="1"/>
          </p:cNvSpPr>
          <p:nvPr>
            <p:ph type="sldNum" sz="quarter" idx="12"/>
          </p:nvPr>
        </p:nvSpPr>
        <p:spPr/>
        <p:txBody>
          <a:bodyPr/>
          <a:lstStyle/>
          <a:p>
            <a:fld id="{921CBE81-14BD-7343-B359-01BCBA3179F9}" type="slidenum">
              <a:rPr lang="en-US" smtClean="0"/>
              <a:pPr/>
              <a:t>17</a:t>
            </a:fld>
            <a:endParaRPr lang="en-US"/>
          </a:p>
        </p:txBody>
      </p:sp>
      <p:grpSp>
        <p:nvGrpSpPr>
          <p:cNvPr id="10" name="Group 9">
            <a:extLst>
              <a:ext uri="{FF2B5EF4-FFF2-40B4-BE49-F238E27FC236}">
                <a16:creationId xmlns:a16="http://schemas.microsoft.com/office/drawing/2014/main" id="{418E19FA-FE13-E844-B254-0C5CF1162B55}"/>
              </a:ext>
            </a:extLst>
          </p:cNvPr>
          <p:cNvGrpSpPr/>
          <p:nvPr/>
        </p:nvGrpSpPr>
        <p:grpSpPr>
          <a:xfrm>
            <a:off x="704433" y="2324277"/>
            <a:ext cx="10528717" cy="3417443"/>
            <a:chOff x="704433" y="2324277"/>
            <a:chExt cx="10528717" cy="3417443"/>
          </a:xfrm>
        </p:grpSpPr>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FDF940FB-26BD-5A48-8653-4D048260D62C}"/>
                    </a:ext>
                  </a:extLst>
                </p:cNvPr>
                <p:cNvSpPr txBox="1"/>
                <p:nvPr/>
              </p:nvSpPr>
              <p:spPr>
                <a:xfrm>
                  <a:off x="958850" y="5249277"/>
                  <a:ext cx="4187685" cy="492443"/>
                </a:xfrm>
                <a:prstGeom prst="rect">
                  <a:avLst/>
                </a:prstGeom>
                <a:noFill/>
              </p:spPr>
              <p:txBody>
                <a:bodyPr wrap="none" rtlCol="0">
                  <a:spAutoFit/>
                </a:bodyPr>
                <a:lstStyle/>
                <a:p>
                  <a14:m>
                    <m:oMath xmlns:m="http://schemas.openxmlformats.org/officeDocument/2006/math">
                      <m:d>
                        <m:dPr>
                          <m:begChr m:val="⟨"/>
                          <m:endChr m:val="⟩"/>
                          <m:ctrlPr>
                            <a:rPr lang="en-US" sz="2600" i="1" smtClean="0">
                              <a:latin typeface="Cambria Math" panose="02040503050406030204" pitchFamily="18" charset="0"/>
                            </a:rPr>
                          </m:ctrlPr>
                        </m:dPr>
                        <m:e>
                          <m:r>
                            <a:rPr lang="en-US" sz="2600" i="1">
                              <a:latin typeface="Cambria Math" panose="02040503050406030204" pitchFamily="18" charset="0"/>
                              <a:ea typeface="Cambria Math" panose="02040503050406030204" pitchFamily="18" charset="0"/>
                            </a:rPr>
                            <m:t>⋯</m:t>
                          </m:r>
                        </m:e>
                      </m:d>
                      <m:r>
                        <a:rPr lang="en-US" sz="2600" b="0" i="1" smtClean="0">
                          <a:latin typeface="Cambria Math" panose="02040503050406030204" pitchFamily="18" charset="0"/>
                        </a:rPr>
                        <m:t> </m:t>
                      </m:r>
                    </m:oMath>
                  </a14:m>
                  <a:r>
                    <a:rPr lang="en-US" sz="2600" dirty="0"/>
                    <a:t>indicates centroid of </a:t>
                  </a:r>
                  <a14:m>
                    <m:oMath xmlns:m="http://schemas.openxmlformats.org/officeDocument/2006/math">
                      <m:r>
                        <a:rPr lang="en-US" sz="2600" i="1">
                          <a:latin typeface="Cambria Math" panose="02040503050406030204" pitchFamily="18" charset="0"/>
                          <a:ea typeface="Cambria Math" panose="02040503050406030204" pitchFamily="18" charset="0"/>
                        </a:rPr>
                        <m:t>⋯</m:t>
                      </m:r>
                    </m:oMath>
                  </a14:m>
                  <a:endParaRPr lang="en-US" sz="2600" dirty="0"/>
                </a:p>
              </p:txBody>
            </p:sp>
          </mc:Choice>
          <mc:Fallback>
            <p:sp>
              <p:nvSpPr>
                <p:cNvPr id="9" name="TextBox 8">
                  <a:extLst>
                    <a:ext uri="{FF2B5EF4-FFF2-40B4-BE49-F238E27FC236}">
                      <a16:creationId xmlns:a16="http://schemas.microsoft.com/office/drawing/2014/main" id="{FDF940FB-26BD-5A48-8653-4D048260D62C}"/>
                    </a:ext>
                  </a:extLst>
                </p:cNvPr>
                <p:cNvSpPr txBox="1">
                  <a:spLocks noRot="1" noChangeAspect="1" noMove="1" noResize="1" noEditPoints="1" noAdjustHandles="1" noChangeArrowheads="1" noChangeShapeType="1" noTextEdit="1"/>
                </p:cNvSpPr>
                <p:nvPr/>
              </p:nvSpPr>
              <p:spPr>
                <a:xfrm>
                  <a:off x="958850" y="5249277"/>
                  <a:ext cx="4187685" cy="492443"/>
                </a:xfrm>
                <a:prstGeom prst="rect">
                  <a:avLst/>
                </a:prstGeom>
                <a:blipFill>
                  <a:blip r:embed="rId3"/>
                  <a:stretch>
                    <a:fillRect t="-12500" b="-27500"/>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D984CE21-D76D-BA42-BB1C-E6D032BB0718}"/>
                </a:ext>
              </a:extLst>
            </p:cNvPr>
            <p:cNvGrpSpPr/>
            <p:nvPr/>
          </p:nvGrpSpPr>
          <p:grpSpPr>
            <a:xfrm>
              <a:off x="704433" y="2324277"/>
              <a:ext cx="10528717" cy="2298256"/>
              <a:chOff x="704433" y="2324277"/>
              <a:chExt cx="10528717" cy="2298256"/>
            </a:xfrm>
          </p:grpSpPr>
          <p:pic>
            <p:nvPicPr>
              <p:cNvPr id="20" name="Picture 19">
                <a:extLst>
                  <a:ext uri="{FF2B5EF4-FFF2-40B4-BE49-F238E27FC236}">
                    <a16:creationId xmlns:a16="http://schemas.microsoft.com/office/drawing/2014/main" id="{D2EAD979-9572-D041-8F34-369A077D8D67}"/>
                  </a:ext>
                </a:extLst>
              </p:cNvPr>
              <p:cNvPicPr>
                <a:picLocks noChangeAspect="1"/>
              </p:cNvPicPr>
              <p:nvPr/>
            </p:nvPicPr>
            <p:blipFill>
              <a:blip r:embed="rId4"/>
              <a:stretch>
                <a:fillRect/>
              </a:stretch>
            </p:blipFill>
            <p:spPr>
              <a:xfrm>
                <a:off x="958850" y="2739759"/>
                <a:ext cx="10274300" cy="1841500"/>
              </a:xfrm>
              <a:prstGeom prst="rect">
                <a:avLst/>
              </a:prstGeom>
            </p:spPr>
          </p:pic>
          <p:sp>
            <p:nvSpPr>
              <p:cNvPr id="11" name="TextBox 10">
                <a:extLst>
                  <a:ext uri="{FF2B5EF4-FFF2-40B4-BE49-F238E27FC236}">
                    <a16:creationId xmlns:a16="http://schemas.microsoft.com/office/drawing/2014/main" id="{EE397A36-43B2-0448-BED8-0AFB94743BB7}"/>
                  </a:ext>
                </a:extLst>
              </p:cNvPr>
              <p:cNvSpPr txBox="1"/>
              <p:nvPr/>
            </p:nvSpPr>
            <p:spPr>
              <a:xfrm>
                <a:off x="704433" y="2332212"/>
                <a:ext cx="2032929" cy="461665"/>
              </a:xfrm>
              <a:prstGeom prst="rect">
                <a:avLst/>
              </a:prstGeom>
              <a:noFill/>
            </p:spPr>
            <p:txBody>
              <a:bodyPr wrap="none" rtlCol="0">
                <a:spAutoFit/>
              </a:bodyPr>
              <a:lstStyle/>
              <a:p>
                <a:pPr algn="ctr"/>
                <a:r>
                  <a:rPr lang="en-US" sz="2400" b="1" dirty="0">
                    <a:solidFill>
                      <a:schemeClr val="accent2"/>
                    </a:solidFill>
                  </a:rPr>
                  <a:t>Downstream</a:t>
                </a:r>
              </a:p>
            </p:txBody>
          </p:sp>
          <p:sp>
            <p:nvSpPr>
              <p:cNvPr id="12" name="TextBox 11">
                <a:extLst>
                  <a:ext uri="{FF2B5EF4-FFF2-40B4-BE49-F238E27FC236}">
                    <a16:creationId xmlns:a16="http://schemas.microsoft.com/office/drawing/2014/main" id="{91DFA58D-ABFB-8D40-BA66-F1BE60CB219D}"/>
                  </a:ext>
                </a:extLst>
              </p:cNvPr>
              <p:cNvSpPr txBox="1"/>
              <p:nvPr/>
            </p:nvSpPr>
            <p:spPr>
              <a:xfrm>
                <a:off x="5182613" y="2332213"/>
                <a:ext cx="559769" cy="461665"/>
              </a:xfrm>
              <a:prstGeom prst="rect">
                <a:avLst/>
              </a:prstGeom>
              <a:noFill/>
            </p:spPr>
            <p:txBody>
              <a:bodyPr wrap="none" rtlCol="0">
                <a:spAutoFit/>
              </a:bodyPr>
              <a:lstStyle/>
              <a:p>
                <a:r>
                  <a:rPr lang="en-US" sz="2400" b="1" dirty="0">
                    <a:solidFill>
                      <a:schemeClr val="accent1"/>
                    </a:solidFill>
                  </a:rPr>
                  <a:t>Fit</a:t>
                </a:r>
              </a:p>
            </p:txBody>
          </p:sp>
          <p:sp>
            <p:nvSpPr>
              <p:cNvPr id="13" name="TextBox 12">
                <a:extLst>
                  <a:ext uri="{FF2B5EF4-FFF2-40B4-BE49-F238E27FC236}">
                    <a16:creationId xmlns:a16="http://schemas.microsoft.com/office/drawing/2014/main" id="{E61718D5-9DD4-F74E-8409-8CB5F0398BAB}"/>
                  </a:ext>
                </a:extLst>
              </p:cNvPr>
              <p:cNvSpPr txBox="1"/>
              <p:nvPr/>
            </p:nvSpPr>
            <p:spPr>
              <a:xfrm>
                <a:off x="9896006" y="2336554"/>
                <a:ext cx="1228221" cy="461665"/>
              </a:xfrm>
              <a:prstGeom prst="rect">
                <a:avLst/>
              </a:prstGeom>
              <a:noFill/>
            </p:spPr>
            <p:txBody>
              <a:bodyPr wrap="none" rtlCol="0">
                <a:spAutoFit/>
              </a:bodyPr>
              <a:lstStyle/>
              <a:p>
                <a:pPr algn="ctr"/>
                <a:r>
                  <a:rPr lang="en-US" sz="2400" b="1" dirty="0">
                    <a:solidFill>
                      <a:srgbClr val="92D050"/>
                    </a:solidFill>
                  </a:rPr>
                  <a:t>Source</a:t>
                </a:r>
              </a:p>
            </p:txBody>
          </p:sp>
          <p:sp>
            <p:nvSpPr>
              <p:cNvPr id="14" name="Rectangle 13">
                <a:extLst>
                  <a:ext uri="{FF2B5EF4-FFF2-40B4-BE49-F238E27FC236}">
                    <a16:creationId xmlns:a16="http://schemas.microsoft.com/office/drawing/2014/main" id="{3E955B4C-39B3-234E-B113-EEB75C348A18}"/>
                  </a:ext>
                </a:extLst>
              </p:cNvPr>
              <p:cNvSpPr/>
              <p:nvPr/>
            </p:nvSpPr>
            <p:spPr>
              <a:xfrm>
                <a:off x="1003036" y="2757098"/>
                <a:ext cx="1447088" cy="18654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A20342-5971-8B49-A00B-A7ADCE32C656}"/>
                  </a:ext>
                </a:extLst>
              </p:cNvPr>
              <p:cNvSpPr/>
              <p:nvPr/>
            </p:nvSpPr>
            <p:spPr>
              <a:xfrm>
                <a:off x="9922010" y="2735808"/>
                <a:ext cx="1176214" cy="186543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9" name="TextBox 18">
                <a:extLst>
                  <a:ext uri="{FF2B5EF4-FFF2-40B4-BE49-F238E27FC236}">
                    <a16:creationId xmlns:a16="http://schemas.microsoft.com/office/drawing/2014/main" id="{220293A4-EFBA-254E-BB1C-EA453D5A9255}"/>
                  </a:ext>
                </a:extLst>
              </p:cNvPr>
              <p:cNvSpPr txBox="1"/>
              <p:nvPr/>
            </p:nvSpPr>
            <p:spPr>
              <a:xfrm>
                <a:off x="7714258" y="2324277"/>
                <a:ext cx="559769" cy="461665"/>
              </a:xfrm>
              <a:prstGeom prst="rect">
                <a:avLst/>
              </a:prstGeom>
              <a:noFill/>
            </p:spPr>
            <p:txBody>
              <a:bodyPr wrap="none" rtlCol="0">
                <a:spAutoFit/>
              </a:bodyPr>
              <a:lstStyle/>
              <a:p>
                <a:r>
                  <a:rPr lang="en-US" sz="2400" b="1" dirty="0">
                    <a:solidFill>
                      <a:schemeClr val="accent1"/>
                    </a:solidFill>
                  </a:rPr>
                  <a:t>Fit</a:t>
                </a:r>
              </a:p>
            </p:txBody>
          </p:sp>
          <p:sp>
            <p:nvSpPr>
              <p:cNvPr id="17" name="Rectangle 16">
                <a:extLst>
                  <a:ext uri="{FF2B5EF4-FFF2-40B4-BE49-F238E27FC236}">
                    <a16:creationId xmlns:a16="http://schemas.microsoft.com/office/drawing/2014/main" id="{BD4927C5-7083-514A-BD90-C8C2B21947E4}"/>
                  </a:ext>
                </a:extLst>
              </p:cNvPr>
              <p:cNvSpPr/>
              <p:nvPr/>
            </p:nvSpPr>
            <p:spPr>
              <a:xfrm>
                <a:off x="5140138" y="2880923"/>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1" name="Rectangle 20">
                <a:extLst>
                  <a:ext uri="{FF2B5EF4-FFF2-40B4-BE49-F238E27FC236}">
                    <a16:creationId xmlns:a16="http://schemas.microsoft.com/office/drawing/2014/main" id="{78C060F0-5413-674D-868A-F9FC5D1BFC7B}"/>
                  </a:ext>
                </a:extLst>
              </p:cNvPr>
              <p:cNvSpPr/>
              <p:nvPr/>
            </p:nvSpPr>
            <p:spPr>
              <a:xfrm>
                <a:off x="7674039" y="2898506"/>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grpSp>
      <p:sp>
        <p:nvSpPr>
          <p:cNvPr id="22" name="TextBox 21">
            <a:extLst>
              <a:ext uri="{FF2B5EF4-FFF2-40B4-BE49-F238E27FC236}">
                <a16:creationId xmlns:a16="http://schemas.microsoft.com/office/drawing/2014/main" id="{02FEE443-A534-714D-BB3B-781C37D48E3B}"/>
              </a:ext>
            </a:extLst>
          </p:cNvPr>
          <p:cNvSpPr txBox="1"/>
          <p:nvPr/>
        </p:nvSpPr>
        <p:spPr>
          <a:xfrm>
            <a:off x="143823" y="1116280"/>
            <a:ext cx="11946577" cy="830997"/>
          </a:xfrm>
          <a:prstGeom prst="rect">
            <a:avLst/>
          </a:prstGeom>
          <a:noFill/>
        </p:spPr>
        <p:txBody>
          <a:bodyPr wrap="square" rtlCol="0">
            <a:spAutoFit/>
          </a:bodyPr>
          <a:lstStyle/>
          <a:p>
            <a:r>
              <a:rPr lang="en-US" sz="2400" dirty="0"/>
              <a:t>Source momentum centroids are assumed to be constant with respect to source position, we can then set them to zero</a:t>
            </a:r>
          </a:p>
        </p:txBody>
      </p:sp>
    </p:spTree>
    <p:extLst>
      <p:ext uri="{BB962C8B-B14F-4D97-AF65-F5344CB8AC3E}">
        <p14:creationId xmlns:p14="http://schemas.microsoft.com/office/powerpoint/2010/main" val="33056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2571D-B900-8544-A7EA-CBEECB8AAD34}"/>
              </a:ext>
            </a:extLst>
          </p:cNvPr>
          <p:cNvSpPr>
            <a:spLocks noGrp="1"/>
          </p:cNvSpPr>
          <p:nvPr>
            <p:ph type="title"/>
          </p:nvPr>
        </p:nvSpPr>
        <p:spPr/>
        <p:txBody>
          <a:bodyPr/>
          <a:lstStyle/>
          <a:p>
            <a:r>
              <a:rPr lang="en-US" dirty="0"/>
              <a:t>Measuring the Transfer Matrix</a:t>
            </a:r>
          </a:p>
        </p:txBody>
      </p:sp>
      <p:sp>
        <p:nvSpPr>
          <p:cNvPr id="4" name="Date Placeholder 3">
            <a:extLst>
              <a:ext uri="{FF2B5EF4-FFF2-40B4-BE49-F238E27FC236}">
                <a16:creationId xmlns:a16="http://schemas.microsoft.com/office/drawing/2014/main" id="{22E7494B-0B8C-0B45-99FD-8E51E908C1DB}"/>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43F73C0C-7557-5C49-9EC4-E1C77C1A1CF5}"/>
              </a:ext>
            </a:extLst>
          </p:cNvPr>
          <p:cNvSpPr>
            <a:spLocks noGrp="1"/>
          </p:cNvSpPr>
          <p:nvPr>
            <p:ph type="ftr" sz="quarter" idx="11"/>
          </p:nvPr>
        </p:nvSpPr>
        <p:spPr/>
        <p:txBody>
          <a:bodyPr/>
          <a:lstStyle/>
          <a:p>
            <a:r>
              <a:rPr lang="en-US"/>
              <a:t>cz266@cornell.edu</a:t>
            </a:r>
          </a:p>
        </p:txBody>
      </p:sp>
      <p:sp>
        <p:nvSpPr>
          <p:cNvPr id="6" name="Slide Number Placeholder 5">
            <a:extLst>
              <a:ext uri="{FF2B5EF4-FFF2-40B4-BE49-F238E27FC236}">
                <a16:creationId xmlns:a16="http://schemas.microsoft.com/office/drawing/2014/main" id="{6110ED39-CA32-6445-96CC-C0C7AC874932}"/>
              </a:ext>
            </a:extLst>
          </p:cNvPr>
          <p:cNvSpPr>
            <a:spLocks noGrp="1"/>
          </p:cNvSpPr>
          <p:nvPr>
            <p:ph type="sldNum" sz="quarter" idx="12"/>
          </p:nvPr>
        </p:nvSpPr>
        <p:spPr/>
        <p:txBody>
          <a:bodyPr/>
          <a:lstStyle/>
          <a:p>
            <a:fld id="{921CBE81-14BD-7343-B359-01BCBA3179F9}" type="slidenum">
              <a:rPr lang="en-US" smtClean="0"/>
              <a:pPr/>
              <a:t>18</a:t>
            </a:fld>
            <a:endParaRPr lang="en-US"/>
          </a:p>
        </p:txBody>
      </p:sp>
      <p:sp>
        <p:nvSpPr>
          <p:cNvPr id="22" name="Right Arrow 21">
            <a:extLst>
              <a:ext uri="{FF2B5EF4-FFF2-40B4-BE49-F238E27FC236}">
                <a16:creationId xmlns:a16="http://schemas.microsoft.com/office/drawing/2014/main" id="{51809BB3-A260-C143-A649-AC661CE16371}"/>
              </a:ext>
            </a:extLst>
          </p:cNvPr>
          <p:cNvSpPr/>
          <p:nvPr/>
        </p:nvSpPr>
        <p:spPr>
          <a:xfrm rot="16200000">
            <a:off x="9655636" y="5170546"/>
            <a:ext cx="1674091" cy="801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839B54-031C-3C4A-A4E3-C065CC8B817B}"/>
              </a:ext>
            </a:extLst>
          </p:cNvPr>
          <p:cNvSpPr txBox="1"/>
          <p:nvPr/>
        </p:nvSpPr>
        <p:spPr>
          <a:xfrm>
            <a:off x="143823" y="1116280"/>
            <a:ext cx="11946577" cy="461665"/>
          </a:xfrm>
          <a:prstGeom prst="rect">
            <a:avLst/>
          </a:prstGeom>
          <a:noFill/>
        </p:spPr>
        <p:txBody>
          <a:bodyPr wrap="square" rtlCol="0">
            <a:spAutoFit/>
          </a:bodyPr>
          <a:lstStyle/>
          <a:p>
            <a:r>
              <a:rPr lang="en-US" sz="2400" dirty="0"/>
              <a:t>Source position centroid is varied deterministically</a:t>
            </a:r>
          </a:p>
        </p:txBody>
      </p:sp>
      <p:grpSp>
        <p:nvGrpSpPr>
          <p:cNvPr id="23" name="Group 22">
            <a:extLst>
              <a:ext uri="{FF2B5EF4-FFF2-40B4-BE49-F238E27FC236}">
                <a16:creationId xmlns:a16="http://schemas.microsoft.com/office/drawing/2014/main" id="{4C884DD8-8F00-8B45-BB5A-79717CD47072}"/>
              </a:ext>
            </a:extLst>
          </p:cNvPr>
          <p:cNvGrpSpPr/>
          <p:nvPr/>
        </p:nvGrpSpPr>
        <p:grpSpPr>
          <a:xfrm>
            <a:off x="704433" y="2324277"/>
            <a:ext cx="10528717" cy="3417443"/>
            <a:chOff x="704433" y="2324277"/>
            <a:chExt cx="10528717" cy="3417443"/>
          </a:xfrm>
        </p:grpSpPr>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FB62AB82-7EB9-3148-A944-294E42F42F26}"/>
                    </a:ext>
                  </a:extLst>
                </p:cNvPr>
                <p:cNvSpPr txBox="1"/>
                <p:nvPr/>
              </p:nvSpPr>
              <p:spPr>
                <a:xfrm>
                  <a:off x="958850" y="5249277"/>
                  <a:ext cx="4187685" cy="492443"/>
                </a:xfrm>
                <a:prstGeom prst="rect">
                  <a:avLst/>
                </a:prstGeom>
                <a:noFill/>
              </p:spPr>
              <p:txBody>
                <a:bodyPr wrap="none" rtlCol="0">
                  <a:spAutoFit/>
                </a:bodyPr>
                <a:lstStyle/>
                <a:p>
                  <a14:m>
                    <m:oMath xmlns:m="http://schemas.openxmlformats.org/officeDocument/2006/math">
                      <m:d>
                        <m:dPr>
                          <m:begChr m:val="⟨"/>
                          <m:endChr m:val="⟩"/>
                          <m:ctrlPr>
                            <a:rPr lang="en-US" sz="2600" i="1" smtClean="0">
                              <a:latin typeface="Cambria Math" panose="02040503050406030204" pitchFamily="18" charset="0"/>
                            </a:rPr>
                          </m:ctrlPr>
                        </m:dPr>
                        <m:e>
                          <m:r>
                            <a:rPr lang="en-US" sz="2600" i="1">
                              <a:latin typeface="Cambria Math" panose="02040503050406030204" pitchFamily="18" charset="0"/>
                              <a:ea typeface="Cambria Math" panose="02040503050406030204" pitchFamily="18" charset="0"/>
                            </a:rPr>
                            <m:t>⋯</m:t>
                          </m:r>
                        </m:e>
                      </m:d>
                      <m:r>
                        <a:rPr lang="en-US" sz="2600" b="0" i="1" smtClean="0">
                          <a:latin typeface="Cambria Math" panose="02040503050406030204" pitchFamily="18" charset="0"/>
                        </a:rPr>
                        <m:t> </m:t>
                      </m:r>
                    </m:oMath>
                  </a14:m>
                  <a:r>
                    <a:rPr lang="en-US" sz="2600" dirty="0"/>
                    <a:t>indicates centroid of </a:t>
                  </a:r>
                  <a14:m>
                    <m:oMath xmlns:m="http://schemas.openxmlformats.org/officeDocument/2006/math">
                      <m:r>
                        <a:rPr lang="en-US" sz="2600" i="1">
                          <a:latin typeface="Cambria Math" panose="02040503050406030204" pitchFamily="18" charset="0"/>
                          <a:ea typeface="Cambria Math" panose="02040503050406030204" pitchFamily="18" charset="0"/>
                        </a:rPr>
                        <m:t>⋯</m:t>
                      </m:r>
                    </m:oMath>
                  </a14:m>
                  <a:endParaRPr lang="en-US" sz="2600" dirty="0"/>
                </a:p>
              </p:txBody>
            </p:sp>
          </mc:Choice>
          <mc:Fallback>
            <p:sp>
              <p:nvSpPr>
                <p:cNvPr id="24" name="TextBox 23">
                  <a:extLst>
                    <a:ext uri="{FF2B5EF4-FFF2-40B4-BE49-F238E27FC236}">
                      <a16:creationId xmlns:a16="http://schemas.microsoft.com/office/drawing/2014/main" id="{FB62AB82-7EB9-3148-A944-294E42F42F26}"/>
                    </a:ext>
                  </a:extLst>
                </p:cNvPr>
                <p:cNvSpPr txBox="1">
                  <a:spLocks noRot="1" noChangeAspect="1" noMove="1" noResize="1" noEditPoints="1" noAdjustHandles="1" noChangeArrowheads="1" noChangeShapeType="1" noTextEdit="1"/>
                </p:cNvSpPr>
                <p:nvPr/>
              </p:nvSpPr>
              <p:spPr>
                <a:xfrm>
                  <a:off x="958850" y="5249277"/>
                  <a:ext cx="4187685" cy="492443"/>
                </a:xfrm>
                <a:prstGeom prst="rect">
                  <a:avLst/>
                </a:prstGeom>
                <a:blipFill>
                  <a:blip r:embed="rId3"/>
                  <a:stretch>
                    <a:fillRect t="-12500" b="-27500"/>
                  </a:stretch>
                </a:blipFill>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995E6098-2A83-9243-A8C7-AACE780C2B4C}"/>
                </a:ext>
              </a:extLst>
            </p:cNvPr>
            <p:cNvGrpSpPr/>
            <p:nvPr/>
          </p:nvGrpSpPr>
          <p:grpSpPr>
            <a:xfrm>
              <a:off x="704433" y="2324277"/>
              <a:ext cx="10528717" cy="2298256"/>
              <a:chOff x="704433" y="2324277"/>
              <a:chExt cx="10528717" cy="2298256"/>
            </a:xfrm>
          </p:grpSpPr>
          <p:pic>
            <p:nvPicPr>
              <p:cNvPr id="26" name="Picture 25">
                <a:extLst>
                  <a:ext uri="{FF2B5EF4-FFF2-40B4-BE49-F238E27FC236}">
                    <a16:creationId xmlns:a16="http://schemas.microsoft.com/office/drawing/2014/main" id="{6055FCDA-EF3A-914E-80A9-FE5588064FB5}"/>
                  </a:ext>
                </a:extLst>
              </p:cNvPr>
              <p:cNvPicPr>
                <a:picLocks noChangeAspect="1"/>
              </p:cNvPicPr>
              <p:nvPr/>
            </p:nvPicPr>
            <p:blipFill>
              <a:blip r:embed="rId4"/>
              <a:stretch>
                <a:fillRect/>
              </a:stretch>
            </p:blipFill>
            <p:spPr>
              <a:xfrm>
                <a:off x="958850" y="2739759"/>
                <a:ext cx="10274300" cy="1841500"/>
              </a:xfrm>
              <a:prstGeom prst="rect">
                <a:avLst/>
              </a:prstGeom>
            </p:spPr>
          </p:pic>
          <p:sp>
            <p:nvSpPr>
              <p:cNvPr id="27" name="TextBox 26">
                <a:extLst>
                  <a:ext uri="{FF2B5EF4-FFF2-40B4-BE49-F238E27FC236}">
                    <a16:creationId xmlns:a16="http://schemas.microsoft.com/office/drawing/2014/main" id="{2C0C5E2E-3549-B04C-9337-996B4D023405}"/>
                  </a:ext>
                </a:extLst>
              </p:cNvPr>
              <p:cNvSpPr txBox="1"/>
              <p:nvPr/>
            </p:nvSpPr>
            <p:spPr>
              <a:xfrm>
                <a:off x="704433" y="2332212"/>
                <a:ext cx="2032929" cy="461665"/>
              </a:xfrm>
              <a:prstGeom prst="rect">
                <a:avLst/>
              </a:prstGeom>
              <a:noFill/>
            </p:spPr>
            <p:txBody>
              <a:bodyPr wrap="none" rtlCol="0">
                <a:spAutoFit/>
              </a:bodyPr>
              <a:lstStyle/>
              <a:p>
                <a:pPr algn="ctr"/>
                <a:r>
                  <a:rPr lang="en-US" sz="2400" b="1" dirty="0">
                    <a:solidFill>
                      <a:schemeClr val="accent2"/>
                    </a:solidFill>
                  </a:rPr>
                  <a:t>Downstream</a:t>
                </a:r>
              </a:p>
            </p:txBody>
          </p:sp>
          <p:sp>
            <p:nvSpPr>
              <p:cNvPr id="28" name="TextBox 27">
                <a:extLst>
                  <a:ext uri="{FF2B5EF4-FFF2-40B4-BE49-F238E27FC236}">
                    <a16:creationId xmlns:a16="http://schemas.microsoft.com/office/drawing/2014/main" id="{D86930F2-AF07-B244-8A50-9F56E7C07B8C}"/>
                  </a:ext>
                </a:extLst>
              </p:cNvPr>
              <p:cNvSpPr txBox="1"/>
              <p:nvPr/>
            </p:nvSpPr>
            <p:spPr>
              <a:xfrm>
                <a:off x="5182613" y="2332213"/>
                <a:ext cx="559769" cy="461665"/>
              </a:xfrm>
              <a:prstGeom prst="rect">
                <a:avLst/>
              </a:prstGeom>
              <a:noFill/>
            </p:spPr>
            <p:txBody>
              <a:bodyPr wrap="none" rtlCol="0">
                <a:spAutoFit/>
              </a:bodyPr>
              <a:lstStyle/>
              <a:p>
                <a:r>
                  <a:rPr lang="en-US" sz="2400" b="1" dirty="0">
                    <a:solidFill>
                      <a:schemeClr val="accent1"/>
                    </a:solidFill>
                  </a:rPr>
                  <a:t>Fit</a:t>
                </a:r>
              </a:p>
            </p:txBody>
          </p:sp>
          <p:sp>
            <p:nvSpPr>
              <p:cNvPr id="29" name="TextBox 28">
                <a:extLst>
                  <a:ext uri="{FF2B5EF4-FFF2-40B4-BE49-F238E27FC236}">
                    <a16:creationId xmlns:a16="http://schemas.microsoft.com/office/drawing/2014/main" id="{4DAD7D9B-5ADE-5541-932D-2EDE1AC85D6C}"/>
                  </a:ext>
                </a:extLst>
              </p:cNvPr>
              <p:cNvSpPr txBox="1"/>
              <p:nvPr/>
            </p:nvSpPr>
            <p:spPr>
              <a:xfrm>
                <a:off x="9896006" y="2336554"/>
                <a:ext cx="1228221" cy="461665"/>
              </a:xfrm>
              <a:prstGeom prst="rect">
                <a:avLst/>
              </a:prstGeom>
              <a:noFill/>
            </p:spPr>
            <p:txBody>
              <a:bodyPr wrap="none" rtlCol="0">
                <a:spAutoFit/>
              </a:bodyPr>
              <a:lstStyle/>
              <a:p>
                <a:pPr algn="ctr"/>
                <a:r>
                  <a:rPr lang="en-US" sz="2400" b="1" dirty="0">
                    <a:solidFill>
                      <a:srgbClr val="92D050"/>
                    </a:solidFill>
                  </a:rPr>
                  <a:t>Source</a:t>
                </a:r>
              </a:p>
            </p:txBody>
          </p:sp>
          <p:sp>
            <p:nvSpPr>
              <p:cNvPr id="30" name="Rectangle 29">
                <a:extLst>
                  <a:ext uri="{FF2B5EF4-FFF2-40B4-BE49-F238E27FC236}">
                    <a16:creationId xmlns:a16="http://schemas.microsoft.com/office/drawing/2014/main" id="{9ABF6C55-9F53-BA45-AB82-222D872189EF}"/>
                  </a:ext>
                </a:extLst>
              </p:cNvPr>
              <p:cNvSpPr/>
              <p:nvPr/>
            </p:nvSpPr>
            <p:spPr>
              <a:xfrm>
                <a:off x="1003036" y="2757098"/>
                <a:ext cx="1447088" cy="18654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EE32C6-C545-9A4D-A65F-55DA072EE0B2}"/>
                  </a:ext>
                </a:extLst>
              </p:cNvPr>
              <p:cNvSpPr/>
              <p:nvPr/>
            </p:nvSpPr>
            <p:spPr>
              <a:xfrm>
                <a:off x="9922010" y="2735808"/>
                <a:ext cx="1176214" cy="186543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2" name="TextBox 31">
                <a:extLst>
                  <a:ext uri="{FF2B5EF4-FFF2-40B4-BE49-F238E27FC236}">
                    <a16:creationId xmlns:a16="http://schemas.microsoft.com/office/drawing/2014/main" id="{F9C2819D-EA05-E048-A94B-8417858B336E}"/>
                  </a:ext>
                </a:extLst>
              </p:cNvPr>
              <p:cNvSpPr txBox="1"/>
              <p:nvPr/>
            </p:nvSpPr>
            <p:spPr>
              <a:xfrm>
                <a:off x="7714258" y="2324277"/>
                <a:ext cx="559769" cy="461665"/>
              </a:xfrm>
              <a:prstGeom prst="rect">
                <a:avLst/>
              </a:prstGeom>
              <a:noFill/>
            </p:spPr>
            <p:txBody>
              <a:bodyPr wrap="none" rtlCol="0">
                <a:spAutoFit/>
              </a:bodyPr>
              <a:lstStyle/>
              <a:p>
                <a:r>
                  <a:rPr lang="en-US" sz="2400" b="1" dirty="0">
                    <a:solidFill>
                      <a:schemeClr val="accent1"/>
                    </a:solidFill>
                  </a:rPr>
                  <a:t>Fit</a:t>
                </a:r>
              </a:p>
            </p:txBody>
          </p:sp>
          <p:sp>
            <p:nvSpPr>
              <p:cNvPr id="33" name="Rectangle 32">
                <a:extLst>
                  <a:ext uri="{FF2B5EF4-FFF2-40B4-BE49-F238E27FC236}">
                    <a16:creationId xmlns:a16="http://schemas.microsoft.com/office/drawing/2014/main" id="{2CDD8FB0-4B1B-0549-9FF4-C927862CF700}"/>
                  </a:ext>
                </a:extLst>
              </p:cNvPr>
              <p:cNvSpPr/>
              <p:nvPr/>
            </p:nvSpPr>
            <p:spPr>
              <a:xfrm>
                <a:off x="5140138" y="2880923"/>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4" name="Rectangle 33">
                <a:extLst>
                  <a:ext uri="{FF2B5EF4-FFF2-40B4-BE49-F238E27FC236}">
                    <a16:creationId xmlns:a16="http://schemas.microsoft.com/office/drawing/2014/main" id="{6913D336-6421-074D-A197-E280E9D2D529}"/>
                  </a:ext>
                </a:extLst>
              </p:cNvPr>
              <p:cNvSpPr/>
              <p:nvPr/>
            </p:nvSpPr>
            <p:spPr>
              <a:xfrm>
                <a:off x="7674039" y="2898506"/>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grpSp>
    </p:spTree>
    <p:extLst>
      <p:ext uri="{BB962C8B-B14F-4D97-AF65-F5344CB8AC3E}">
        <p14:creationId xmlns:p14="http://schemas.microsoft.com/office/powerpoint/2010/main" val="2390541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2571D-B900-8544-A7EA-CBEECB8AAD34}"/>
              </a:ext>
            </a:extLst>
          </p:cNvPr>
          <p:cNvSpPr>
            <a:spLocks noGrp="1"/>
          </p:cNvSpPr>
          <p:nvPr>
            <p:ph type="title"/>
          </p:nvPr>
        </p:nvSpPr>
        <p:spPr/>
        <p:txBody>
          <a:bodyPr/>
          <a:lstStyle/>
          <a:p>
            <a:r>
              <a:rPr lang="en-US" dirty="0"/>
              <a:t>Measuring the Transfer Matrix</a:t>
            </a:r>
          </a:p>
        </p:txBody>
      </p:sp>
      <p:sp>
        <p:nvSpPr>
          <p:cNvPr id="4" name="Date Placeholder 3">
            <a:extLst>
              <a:ext uri="{FF2B5EF4-FFF2-40B4-BE49-F238E27FC236}">
                <a16:creationId xmlns:a16="http://schemas.microsoft.com/office/drawing/2014/main" id="{22E7494B-0B8C-0B45-99FD-8E51E908C1DB}"/>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43F73C0C-7557-5C49-9EC4-E1C77C1A1CF5}"/>
              </a:ext>
            </a:extLst>
          </p:cNvPr>
          <p:cNvSpPr>
            <a:spLocks noGrp="1"/>
          </p:cNvSpPr>
          <p:nvPr>
            <p:ph type="ftr" sz="quarter" idx="11"/>
          </p:nvPr>
        </p:nvSpPr>
        <p:spPr/>
        <p:txBody>
          <a:bodyPr/>
          <a:lstStyle/>
          <a:p>
            <a:r>
              <a:rPr lang="en-US"/>
              <a:t>cz266@cornell.edu</a:t>
            </a:r>
          </a:p>
        </p:txBody>
      </p:sp>
      <p:sp>
        <p:nvSpPr>
          <p:cNvPr id="6" name="Slide Number Placeholder 5">
            <a:extLst>
              <a:ext uri="{FF2B5EF4-FFF2-40B4-BE49-F238E27FC236}">
                <a16:creationId xmlns:a16="http://schemas.microsoft.com/office/drawing/2014/main" id="{6110ED39-CA32-6445-96CC-C0C7AC874932}"/>
              </a:ext>
            </a:extLst>
          </p:cNvPr>
          <p:cNvSpPr>
            <a:spLocks noGrp="1"/>
          </p:cNvSpPr>
          <p:nvPr>
            <p:ph type="sldNum" sz="quarter" idx="12"/>
          </p:nvPr>
        </p:nvSpPr>
        <p:spPr/>
        <p:txBody>
          <a:bodyPr/>
          <a:lstStyle/>
          <a:p>
            <a:fld id="{921CBE81-14BD-7343-B359-01BCBA3179F9}" type="slidenum">
              <a:rPr lang="en-US" smtClean="0"/>
              <a:pPr/>
              <a:t>19</a:t>
            </a:fld>
            <a:endParaRPr lang="en-US"/>
          </a:p>
        </p:txBody>
      </p:sp>
      <p:sp>
        <p:nvSpPr>
          <p:cNvPr id="23" name="Right Arrow 22">
            <a:extLst>
              <a:ext uri="{FF2B5EF4-FFF2-40B4-BE49-F238E27FC236}">
                <a16:creationId xmlns:a16="http://schemas.microsoft.com/office/drawing/2014/main" id="{5033A6C8-B5D2-FC49-B662-D8FB6E8EBCC0}"/>
              </a:ext>
            </a:extLst>
          </p:cNvPr>
          <p:cNvSpPr/>
          <p:nvPr/>
        </p:nvSpPr>
        <p:spPr>
          <a:xfrm rot="18734782">
            <a:off x="67610" y="4493420"/>
            <a:ext cx="1012249" cy="890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97253B7-F14D-4047-978E-EF48E248F98E}"/>
              </a:ext>
            </a:extLst>
          </p:cNvPr>
          <p:cNvSpPr txBox="1"/>
          <p:nvPr/>
        </p:nvSpPr>
        <p:spPr>
          <a:xfrm>
            <a:off x="143823" y="1116280"/>
            <a:ext cx="11946577" cy="461665"/>
          </a:xfrm>
          <a:prstGeom prst="rect">
            <a:avLst/>
          </a:prstGeom>
          <a:noFill/>
        </p:spPr>
        <p:txBody>
          <a:bodyPr wrap="square" rtlCol="0">
            <a:spAutoFit/>
          </a:bodyPr>
          <a:lstStyle/>
          <a:p>
            <a:r>
              <a:rPr lang="en-US" sz="2400" dirty="0"/>
              <a:t>Beam position and momentum centroid are measured downstream</a:t>
            </a:r>
          </a:p>
        </p:txBody>
      </p:sp>
      <p:grpSp>
        <p:nvGrpSpPr>
          <p:cNvPr id="24" name="Group 23">
            <a:extLst>
              <a:ext uri="{FF2B5EF4-FFF2-40B4-BE49-F238E27FC236}">
                <a16:creationId xmlns:a16="http://schemas.microsoft.com/office/drawing/2014/main" id="{75CB3B8C-27C1-1849-9E76-129A0FC6F4CD}"/>
              </a:ext>
            </a:extLst>
          </p:cNvPr>
          <p:cNvGrpSpPr/>
          <p:nvPr/>
        </p:nvGrpSpPr>
        <p:grpSpPr>
          <a:xfrm>
            <a:off x="704433" y="2324277"/>
            <a:ext cx="10528717" cy="3417443"/>
            <a:chOff x="704433" y="2324277"/>
            <a:chExt cx="10528717" cy="3417443"/>
          </a:xfrm>
        </p:grpSpPr>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70FB8965-154D-6F4F-97DF-5A9C53BFAE3F}"/>
                    </a:ext>
                  </a:extLst>
                </p:cNvPr>
                <p:cNvSpPr txBox="1"/>
                <p:nvPr/>
              </p:nvSpPr>
              <p:spPr>
                <a:xfrm>
                  <a:off x="958850" y="5249277"/>
                  <a:ext cx="4187685" cy="492443"/>
                </a:xfrm>
                <a:prstGeom prst="rect">
                  <a:avLst/>
                </a:prstGeom>
                <a:noFill/>
              </p:spPr>
              <p:txBody>
                <a:bodyPr wrap="none" rtlCol="0">
                  <a:spAutoFit/>
                </a:bodyPr>
                <a:lstStyle/>
                <a:p>
                  <a14:m>
                    <m:oMath xmlns:m="http://schemas.openxmlformats.org/officeDocument/2006/math">
                      <m:d>
                        <m:dPr>
                          <m:begChr m:val="⟨"/>
                          <m:endChr m:val="⟩"/>
                          <m:ctrlPr>
                            <a:rPr lang="en-US" sz="2600" i="1" smtClean="0">
                              <a:latin typeface="Cambria Math" panose="02040503050406030204" pitchFamily="18" charset="0"/>
                            </a:rPr>
                          </m:ctrlPr>
                        </m:dPr>
                        <m:e>
                          <m:r>
                            <a:rPr lang="en-US" sz="2600" i="1">
                              <a:latin typeface="Cambria Math" panose="02040503050406030204" pitchFamily="18" charset="0"/>
                              <a:ea typeface="Cambria Math" panose="02040503050406030204" pitchFamily="18" charset="0"/>
                            </a:rPr>
                            <m:t>⋯</m:t>
                          </m:r>
                        </m:e>
                      </m:d>
                      <m:r>
                        <a:rPr lang="en-US" sz="2600" b="0" i="1" smtClean="0">
                          <a:latin typeface="Cambria Math" panose="02040503050406030204" pitchFamily="18" charset="0"/>
                        </a:rPr>
                        <m:t> </m:t>
                      </m:r>
                    </m:oMath>
                  </a14:m>
                  <a:r>
                    <a:rPr lang="en-US" sz="2600" dirty="0"/>
                    <a:t>indicates centroid of </a:t>
                  </a:r>
                  <a14:m>
                    <m:oMath xmlns:m="http://schemas.openxmlformats.org/officeDocument/2006/math">
                      <m:r>
                        <a:rPr lang="en-US" sz="2600" i="1">
                          <a:latin typeface="Cambria Math" panose="02040503050406030204" pitchFamily="18" charset="0"/>
                          <a:ea typeface="Cambria Math" panose="02040503050406030204" pitchFamily="18" charset="0"/>
                        </a:rPr>
                        <m:t>⋯</m:t>
                      </m:r>
                    </m:oMath>
                  </a14:m>
                  <a:endParaRPr lang="en-US" sz="2600" dirty="0"/>
                </a:p>
              </p:txBody>
            </p:sp>
          </mc:Choice>
          <mc:Fallback>
            <p:sp>
              <p:nvSpPr>
                <p:cNvPr id="25" name="TextBox 24">
                  <a:extLst>
                    <a:ext uri="{FF2B5EF4-FFF2-40B4-BE49-F238E27FC236}">
                      <a16:creationId xmlns:a16="http://schemas.microsoft.com/office/drawing/2014/main" id="{70FB8965-154D-6F4F-97DF-5A9C53BFAE3F}"/>
                    </a:ext>
                  </a:extLst>
                </p:cNvPr>
                <p:cNvSpPr txBox="1">
                  <a:spLocks noRot="1" noChangeAspect="1" noMove="1" noResize="1" noEditPoints="1" noAdjustHandles="1" noChangeArrowheads="1" noChangeShapeType="1" noTextEdit="1"/>
                </p:cNvSpPr>
                <p:nvPr/>
              </p:nvSpPr>
              <p:spPr>
                <a:xfrm>
                  <a:off x="958850" y="5249277"/>
                  <a:ext cx="4187685" cy="492443"/>
                </a:xfrm>
                <a:prstGeom prst="rect">
                  <a:avLst/>
                </a:prstGeom>
                <a:blipFill>
                  <a:blip r:embed="rId3"/>
                  <a:stretch>
                    <a:fillRect t="-12500" b="-27500"/>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07A3C299-2DB3-7B4B-9B7A-BA715D979E86}"/>
                </a:ext>
              </a:extLst>
            </p:cNvPr>
            <p:cNvGrpSpPr/>
            <p:nvPr/>
          </p:nvGrpSpPr>
          <p:grpSpPr>
            <a:xfrm>
              <a:off x="704433" y="2324277"/>
              <a:ext cx="10528717" cy="2298256"/>
              <a:chOff x="704433" y="2324277"/>
              <a:chExt cx="10528717" cy="2298256"/>
            </a:xfrm>
          </p:grpSpPr>
          <p:pic>
            <p:nvPicPr>
              <p:cNvPr id="27" name="Picture 26">
                <a:extLst>
                  <a:ext uri="{FF2B5EF4-FFF2-40B4-BE49-F238E27FC236}">
                    <a16:creationId xmlns:a16="http://schemas.microsoft.com/office/drawing/2014/main" id="{A02CF7E8-F91A-2F44-AEB4-A0DE3ACD5480}"/>
                  </a:ext>
                </a:extLst>
              </p:cNvPr>
              <p:cNvPicPr>
                <a:picLocks noChangeAspect="1"/>
              </p:cNvPicPr>
              <p:nvPr/>
            </p:nvPicPr>
            <p:blipFill>
              <a:blip r:embed="rId4"/>
              <a:stretch>
                <a:fillRect/>
              </a:stretch>
            </p:blipFill>
            <p:spPr>
              <a:xfrm>
                <a:off x="958850" y="2739759"/>
                <a:ext cx="10274300" cy="1841500"/>
              </a:xfrm>
              <a:prstGeom prst="rect">
                <a:avLst/>
              </a:prstGeom>
            </p:spPr>
          </p:pic>
          <p:sp>
            <p:nvSpPr>
              <p:cNvPr id="28" name="TextBox 27">
                <a:extLst>
                  <a:ext uri="{FF2B5EF4-FFF2-40B4-BE49-F238E27FC236}">
                    <a16:creationId xmlns:a16="http://schemas.microsoft.com/office/drawing/2014/main" id="{E4B50C54-5924-1147-84E6-84F8BE9BC5E9}"/>
                  </a:ext>
                </a:extLst>
              </p:cNvPr>
              <p:cNvSpPr txBox="1"/>
              <p:nvPr/>
            </p:nvSpPr>
            <p:spPr>
              <a:xfrm>
                <a:off x="704433" y="2332212"/>
                <a:ext cx="2032929" cy="461665"/>
              </a:xfrm>
              <a:prstGeom prst="rect">
                <a:avLst/>
              </a:prstGeom>
              <a:noFill/>
            </p:spPr>
            <p:txBody>
              <a:bodyPr wrap="none" rtlCol="0">
                <a:spAutoFit/>
              </a:bodyPr>
              <a:lstStyle/>
              <a:p>
                <a:pPr algn="ctr"/>
                <a:r>
                  <a:rPr lang="en-US" sz="2400" b="1" dirty="0">
                    <a:solidFill>
                      <a:schemeClr val="accent2"/>
                    </a:solidFill>
                  </a:rPr>
                  <a:t>Downstream</a:t>
                </a:r>
              </a:p>
            </p:txBody>
          </p:sp>
          <p:sp>
            <p:nvSpPr>
              <p:cNvPr id="29" name="TextBox 28">
                <a:extLst>
                  <a:ext uri="{FF2B5EF4-FFF2-40B4-BE49-F238E27FC236}">
                    <a16:creationId xmlns:a16="http://schemas.microsoft.com/office/drawing/2014/main" id="{6784BDC6-DCD5-6A41-9D1E-4C67066A5600}"/>
                  </a:ext>
                </a:extLst>
              </p:cNvPr>
              <p:cNvSpPr txBox="1"/>
              <p:nvPr/>
            </p:nvSpPr>
            <p:spPr>
              <a:xfrm>
                <a:off x="5182613" y="2332213"/>
                <a:ext cx="559769" cy="461665"/>
              </a:xfrm>
              <a:prstGeom prst="rect">
                <a:avLst/>
              </a:prstGeom>
              <a:noFill/>
            </p:spPr>
            <p:txBody>
              <a:bodyPr wrap="none" rtlCol="0">
                <a:spAutoFit/>
              </a:bodyPr>
              <a:lstStyle/>
              <a:p>
                <a:r>
                  <a:rPr lang="en-US" sz="2400" b="1" dirty="0">
                    <a:solidFill>
                      <a:schemeClr val="accent1"/>
                    </a:solidFill>
                  </a:rPr>
                  <a:t>Fit</a:t>
                </a:r>
              </a:p>
            </p:txBody>
          </p:sp>
          <p:sp>
            <p:nvSpPr>
              <p:cNvPr id="30" name="TextBox 29">
                <a:extLst>
                  <a:ext uri="{FF2B5EF4-FFF2-40B4-BE49-F238E27FC236}">
                    <a16:creationId xmlns:a16="http://schemas.microsoft.com/office/drawing/2014/main" id="{926EBEFA-3C70-0A4B-A994-916A1994803F}"/>
                  </a:ext>
                </a:extLst>
              </p:cNvPr>
              <p:cNvSpPr txBox="1"/>
              <p:nvPr/>
            </p:nvSpPr>
            <p:spPr>
              <a:xfrm>
                <a:off x="9896006" y="2336554"/>
                <a:ext cx="1228221" cy="461665"/>
              </a:xfrm>
              <a:prstGeom prst="rect">
                <a:avLst/>
              </a:prstGeom>
              <a:noFill/>
            </p:spPr>
            <p:txBody>
              <a:bodyPr wrap="none" rtlCol="0">
                <a:spAutoFit/>
              </a:bodyPr>
              <a:lstStyle/>
              <a:p>
                <a:pPr algn="ctr"/>
                <a:r>
                  <a:rPr lang="en-US" sz="2400" b="1" dirty="0">
                    <a:solidFill>
                      <a:srgbClr val="92D050"/>
                    </a:solidFill>
                  </a:rPr>
                  <a:t>Source</a:t>
                </a:r>
              </a:p>
            </p:txBody>
          </p:sp>
          <p:sp>
            <p:nvSpPr>
              <p:cNvPr id="31" name="Rectangle 30">
                <a:extLst>
                  <a:ext uri="{FF2B5EF4-FFF2-40B4-BE49-F238E27FC236}">
                    <a16:creationId xmlns:a16="http://schemas.microsoft.com/office/drawing/2014/main" id="{E8E9FE2E-B834-574D-AD10-85276510D765}"/>
                  </a:ext>
                </a:extLst>
              </p:cNvPr>
              <p:cNvSpPr/>
              <p:nvPr/>
            </p:nvSpPr>
            <p:spPr>
              <a:xfrm>
                <a:off x="1003036" y="2757098"/>
                <a:ext cx="1447088" cy="18654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E0440AA-72AC-844F-8A27-DF8A8AFF7F9F}"/>
                  </a:ext>
                </a:extLst>
              </p:cNvPr>
              <p:cNvSpPr/>
              <p:nvPr/>
            </p:nvSpPr>
            <p:spPr>
              <a:xfrm>
                <a:off x="9922010" y="2735808"/>
                <a:ext cx="1176214" cy="186543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3" name="TextBox 32">
                <a:extLst>
                  <a:ext uri="{FF2B5EF4-FFF2-40B4-BE49-F238E27FC236}">
                    <a16:creationId xmlns:a16="http://schemas.microsoft.com/office/drawing/2014/main" id="{2FC24D5A-43D0-6A41-B6AF-D975F41C7DD6}"/>
                  </a:ext>
                </a:extLst>
              </p:cNvPr>
              <p:cNvSpPr txBox="1"/>
              <p:nvPr/>
            </p:nvSpPr>
            <p:spPr>
              <a:xfrm>
                <a:off x="7714258" y="2324277"/>
                <a:ext cx="559769" cy="461665"/>
              </a:xfrm>
              <a:prstGeom prst="rect">
                <a:avLst/>
              </a:prstGeom>
              <a:noFill/>
            </p:spPr>
            <p:txBody>
              <a:bodyPr wrap="none" rtlCol="0">
                <a:spAutoFit/>
              </a:bodyPr>
              <a:lstStyle/>
              <a:p>
                <a:r>
                  <a:rPr lang="en-US" sz="2400" b="1" dirty="0">
                    <a:solidFill>
                      <a:schemeClr val="accent1"/>
                    </a:solidFill>
                  </a:rPr>
                  <a:t>Fit</a:t>
                </a:r>
              </a:p>
            </p:txBody>
          </p:sp>
          <p:sp>
            <p:nvSpPr>
              <p:cNvPr id="34" name="Rectangle 33">
                <a:extLst>
                  <a:ext uri="{FF2B5EF4-FFF2-40B4-BE49-F238E27FC236}">
                    <a16:creationId xmlns:a16="http://schemas.microsoft.com/office/drawing/2014/main" id="{645702D1-2A33-D54C-AE37-2869DD9221BE}"/>
                  </a:ext>
                </a:extLst>
              </p:cNvPr>
              <p:cNvSpPr/>
              <p:nvPr/>
            </p:nvSpPr>
            <p:spPr>
              <a:xfrm>
                <a:off x="5140138" y="2880923"/>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5" name="Rectangle 34">
                <a:extLst>
                  <a:ext uri="{FF2B5EF4-FFF2-40B4-BE49-F238E27FC236}">
                    <a16:creationId xmlns:a16="http://schemas.microsoft.com/office/drawing/2014/main" id="{AB2EFD2A-F6DC-A446-B6EC-1888558E286E}"/>
                  </a:ext>
                </a:extLst>
              </p:cNvPr>
              <p:cNvSpPr/>
              <p:nvPr/>
            </p:nvSpPr>
            <p:spPr>
              <a:xfrm>
                <a:off x="7674039" y="2898506"/>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grpSp>
    </p:spTree>
    <p:extLst>
      <p:ext uri="{BB962C8B-B14F-4D97-AF65-F5344CB8AC3E}">
        <p14:creationId xmlns:p14="http://schemas.microsoft.com/office/powerpoint/2010/main" val="2663736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6E5CB3-B465-B84F-87E9-6D4E72570714}"/>
              </a:ext>
            </a:extLst>
          </p:cNvPr>
          <p:cNvSpPr>
            <a:spLocks noGrp="1"/>
          </p:cNvSpPr>
          <p:nvPr>
            <p:ph type="title"/>
          </p:nvPr>
        </p:nvSpPr>
        <p:spPr/>
        <p:txBody>
          <a:bodyPr/>
          <a:lstStyle/>
          <a:p>
            <a:r>
              <a:rPr lang="en-US" dirty="0"/>
              <a:t>Acknowledgements</a:t>
            </a:r>
          </a:p>
        </p:txBody>
      </p:sp>
      <p:sp>
        <p:nvSpPr>
          <p:cNvPr id="4" name="Date Placeholder 3">
            <a:extLst>
              <a:ext uri="{FF2B5EF4-FFF2-40B4-BE49-F238E27FC236}">
                <a16:creationId xmlns:a16="http://schemas.microsoft.com/office/drawing/2014/main" id="{5CB09309-3FFD-C143-898F-E7D4626ABD52}"/>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C44C71F-5F68-E342-B434-7CD67C76B444}"/>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4FC78457-1B91-F941-B47E-0BED3FA74C06}"/>
              </a:ext>
            </a:extLst>
          </p:cNvPr>
          <p:cNvSpPr>
            <a:spLocks noGrp="1"/>
          </p:cNvSpPr>
          <p:nvPr>
            <p:ph type="sldNum" sz="quarter" idx="12"/>
          </p:nvPr>
        </p:nvSpPr>
        <p:spPr/>
        <p:txBody>
          <a:bodyPr/>
          <a:lstStyle/>
          <a:p>
            <a:fld id="{921CBE81-14BD-7343-B359-01BCBA3179F9}" type="slidenum">
              <a:rPr lang="en-US" smtClean="0"/>
              <a:pPr/>
              <a:t>2</a:t>
            </a:fld>
            <a:endParaRPr lang="en-US"/>
          </a:p>
        </p:txBody>
      </p:sp>
      <p:pic>
        <p:nvPicPr>
          <p:cNvPr id="1026" name="Picture 2" descr="Elena Echeverria">
            <a:extLst>
              <a:ext uri="{FF2B5EF4-FFF2-40B4-BE49-F238E27FC236}">
                <a16:creationId xmlns:a16="http://schemas.microsoft.com/office/drawing/2014/main" id="{9AC59E98-D29C-714D-9FC0-39FD3B04F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98" y="964651"/>
            <a:ext cx="1384985" cy="18466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ice Galdi">
            <a:extLst>
              <a:ext uri="{FF2B5EF4-FFF2-40B4-BE49-F238E27FC236}">
                <a16:creationId xmlns:a16="http://schemas.microsoft.com/office/drawing/2014/main" id="{A4404CCD-78BF-E847-9D72-1115F4D84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2191" y="964651"/>
            <a:ext cx="1846646" cy="18466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of Jared Maxson">
            <a:extLst>
              <a:ext uri="{FF2B5EF4-FFF2-40B4-BE49-F238E27FC236}">
                <a16:creationId xmlns:a16="http://schemas.microsoft.com/office/drawing/2014/main" id="{391F52F7-1FAD-5E46-92F2-72558C048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7093" y="3961294"/>
            <a:ext cx="1613575" cy="18466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file photo of William Li">
            <a:extLst>
              <a:ext uri="{FF2B5EF4-FFF2-40B4-BE49-F238E27FC236}">
                <a16:creationId xmlns:a16="http://schemas.microsoft.com/office/drawing/2014/main" id="{AA0FFA09-9D49-7141-ADF6-279B429C29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233" y="963198"/>
            <a:ext cx="1846646" cy="18466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file photo of Christopher Pierce">
            <a:extLst>
              <a:ext uri="{FF2B5EF4-FFF2-40B4-BE49-F238E27FC236}">
                <a16:creationId xmlns:a16="http://schemas.microsoft.com/office/drawing/2014/main" id="{FB54C718-3E14-A94B-A634-12C161FBEC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7808" y="963198"/>
            <a:ext cx="1846646" cy="18466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ofile photo of Chad Pennington">
            <a:extLst>
              <a:ext uri="{FF2B5EF4-FFF2-40B4-BE49-F238E27FC236}">
                <a16:creationId xmlns:a16="http://schemas.microsoft.com/office/drawing/2014/main" id="{D7D54254-2185-0742-A08D-A563DF2A6D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2900" y="3961294"/>
            <a:ext cx="1845789" cy="18457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dam Bartnik | Cornell Laboratory for Accelerator-based ScienceS and  Education (CLASSE)">
            <a:extLst>
              <a:ext uri="{FF2B5EF4-FFF2-40B4-BE49-F238E27FC236}">
                <a16:creationId xmlns:a16="http://schemas.microsoft.com/office/drawing/2014/main" id="{82817499-AA2A-7741-809E-A6DBD00194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0931" y="3961294"/>
            <a:ext cx="1845789" cy="18457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09FE17-C0A4-F449-A55E-893C9A1F331C}"/>
              </a:ext>
            </a:extLst>
          </p:cNvPr>
          <p:cNvSpPr txBox="1"/>
          <p:nvPr/>
        </p:nvSpPr>
        <p:spPr>
          <a:xfrm>
            <a:off x="0" y="2875916"/>
            <a:ext cx="2054779" cy="646331"/>
          </a:xfrm>
          <a:prstGeom prst="rect">
            <a:avLst/>
          </a:prstGeom>
          <a:noFill/>
        </p:spPr>
        <p:txBody>
          <a:bodyPr wrap="square" rtlCol="0">
            <a:spAutoFit/>
          </a:bodyPr>
          <a:lstStyle/>
          <a:p>
            <a:pPr algn="ctr"/>
            <a:r>
              <a:rPr lang="en-US" dirty="0"/>
              <a:t>Elena Echeverria</a:t>
            </a:r>
          </a:p>
          <a:p>
            <a:pPr algn="ctr"/>
            <a:r>
              <a:rPr lang="en-US" dirty="0"/>
              <a:t> Cornell</a:t>
            </a:r>
          </a:p>
        </p:txBody>
      </p:sp>
      <p:sp>
        <p:nvSpPr>
          <p:cNvPr id="15" name="TextBox 14">
            <a:extLst>
              <a:ext uri="{FF2B5EF4-FFF2-40B4-BE49-F238E27FC236}">
                <a16:creationId xmlns:a16="http://schemas.microsoft.com/office/drawing/2014/main" id="{3452AE53-ABC4-2940-8EDF-62AC2600F348}"/>
              </a:ext>
            </a:extLst>
          </p:cNvPr>
          <p:cNvSpPr txBox="1"/>
          <p:nvPr/>
        </p:nvSpPr>
        <p:spPr>
          <a:xfrm>
            <a:off x="2491344" y="2877532"/>
            <a:ext cx="1688339" cy="646331"/>
          </a:xfrm>
          <a:prstGeom prst="rect">
            <a:avLst/>
          </a:prstGeom>
          <a:noFill/>
        </p:spPr>
        <p:txBody>
          <a:bodyPr wrap="square" rtlCol="0">
            <a:spAutoFit/>
          </a:bodyPr>
          <a:lstStyle/>
          <a:p>
            <a:pPr algn="ctr"/>
            <a:r>
              <a:rPr lang="en-US" dirty="0"/>
              <a:t>Alice </a:t>
            </a:r>
            <a:r>
              <a:rPr lang="en-US" dirty="0" err="1"/>
              <a:t>Galdi</a:t>
            </a:r>
            <a:endParaRPr lang="en-US" dirty="0"/>
          </a:p>
          <a:p>
            <a:pPr algn="ctr"/>
            <a:r>
              <a:rPr lang="en-US" dirty="0"/>
              <a:t> U. of Salerno</a:t>
            </a:r>
          </a:p>
        </p:txBody>
      </p:sp>
      <p:sp>
        <p:nvSpPr>
          <p:cNvPr id="16" name="TextBox 15">
            <a:extLst>
              <a:ext uri="{FF2B5EF4-FFF2-40B4-BE49-F238E27FC236}">
                <a16:creationId xmlns:a16="http://schemas.microsoft.com/office/drawing/2014/main" id="{F0A0A9E0-AB5F-9345-BD35-B31E7BEE7AB2}"/>
              </a:ext>
            </a:extLst>
          </p:cNvPr>
          <p:cNvSpPr txBox="1"/>
          <p:nvPr/>
        </p:nvSpPr>
        <p:spPr>
          <a:xfrm>
            <a:off x="5408322" y="2877532"/>
            <a:ext cx="1240468" cy="646331"/>
          </a:xfrm>
          <a:prstGeom prst="rect">
            <a:avLst/>
          </a:prstGeom>
          <a:noFill/>
        </p:spPr>
        <p:txBody>
          <a:bodyPr wrap="square" rtlCol="0">
            <a:spAutoFit/>
          </a:bodyPr>
          <a:lstStyle/>
          <a:p>
            <a:pPr algn="ctr"/>
            <a:r>
              <a:rPr lang="en-US" dirty="0"/>
              <a:t>William Li</a:t>
            </a:r>
          </a:p>
          <a:p>
            <a:pPr algn="ctr"/>
            <a:r>
              <a:rPr lang="en-US" dirty="0"/>
              <a:t> BNL</a:t>
            </a:r>
          </a:p>
        </p:txBody>
      </p:sp>
      <p:sp>
        <p:nvSpPr>
          <p:cNvPr id="17" name="TextBox 16">
            <a:extLst>
              <a:ext uri="{FF2B5EF4-FFF2-40B4-BE49-F238E27FC236}">
                <a16:creationId xmlns:a16="http://schemas.microsoft.com/office/drawing/2014/main" id="{B2705E81-C899-3848-BD65-DE8F3711B1DB}"/>
              </a:ext>
            </a:extLst>
          </p:cNvPr>
          <p:cNvSpPr txBox="1"/>
          <p:nvPr/>
        </p:nvSpPr>
        <p:spPr>
          <a:xfrm>
            <a:off x="7818393" y="2875221"/>
            <a:ext cx="1525476" cy="646331"/>
          </a:xfrm>
          <a:prstGeom prst="rect">
            <a:avLst/>
          </a:prstGeom>
          <a:noFill/>
        </p:spPr>
        <p:txBody>
          <a:bodyPr wrap="square" rtlCol="0">
            <a:spAutoFit/>
          </a:bodyPr>
          <a:lstStyle/>
          <a:p>
            <a:pPr algn="ctr"/>
            <a:r>
              <a:rPr lang="en-US" dirty="0"/>
              <a:t>Chris Pierce</a:t>
            </a:r>
          </a:p>
          <a:p>
            <a:pPr algn="ctr"/>
            <a:r>
              <a:rPr lang="en-US" dirty="0"/>
              <a:t> </a:t>
            </a:r>
            <a:r>
              <a:rPr lang="en-US" dirty="0" err="1"/>
              <a:t>UChicago</a:t>
            </a:r>
            <a:endParaRPr lang="en-US" dirty="0"/>
          </a:p>
        </p:txBody>
      </p:sp>
      <p:sp>
        <p:nvSpPr>
          <p:cNvPr id="18" name="TextBox 17">
            <a:extLst>
              <a:ext uri="{FF2B5EF4-FFF2-40B4-BE49-F238E27FC236}">
                <a16:creationId xmlns:a16="http://schemas.microsoft.com/office/drawing/2014/main" id="{84EB75A6-3986-E547-88A9-B1D850FDBC11}"/>
              </a:ext>
            </a:extLst>
          </p:cNvPr>
          <p:cNvSpPr txBox="1"/>
          <p:nvPr/>
        </p:nvSpPr>
        <p:spPr>
          <a:xfrm>
            <a:off x="2412191" y="5873318"/>
            <a:ext cx="1967205" cy="646331"/>
          </a:xfrm>
          <a:prstGeom prst="rect">
            <a:avLst/>
          </a:prstGeom>
          <a:noFill/>
        </p:spPr>
        <p:txBody>
          <a:bodyPr wrap="none" rtlCol="0">
            <a:spAutoFit/>
          </a:bodyPr>
          <a:lstStyle/>
          <a:p>
            <a:pPr algn="ctr"/>
            <a:r>
              <a:rPr lang="en-US" dirty="0"/>
              <a:t>Chad Pennington</a:t>
            </a:r>
          </a:p>
          <a:p>
            <a:pPr algn="ctr"/>
            <a:r>
              <a:rPr lang="en-US" dirty="0"/>
              <a:t> UCLA</a:t>
            </a:r>
          </a:p>
        </p:txBody>
      </p:sp>
      <p:sp>
        <p:nvSpPr>
          <p:cNvPr id="19" name="TextBox 18">
            <a:extLst>
              <a:ext uri="{FF2B5EF4-FFF2-40B4-BE49-F238E27FC236}">
                <a16:creationId xmlns:a16="http://schemas.microsoft.com/office/drawing/2014/main" id="{9115801E-41D8-AD48-BEC3-FF894880EB12}"/>
              </a:ext>
            </a:extLst>
          </p:cNvPr>
          <p:cNvSpPr txBox="1"/>
          <p:nvPr/>
        </p:nvSpPr>
        <p:spPr>
          <a:xfrm>
            <a:off x="5288996" y="5854442"/>
            <a:ext cx="1569660" cy="646331"/>
          </a:xfrm>
          <a:prstGeom prst="rect">
            <a:avLst/>
          </a:prstGeom>
          <a:noFill/>
        </p:spPr>
        <p:txBody>
          <a:bodyPr wrap="none" rtlCol="0">
            <a:spAutoFit/>
          </a:bodyPr>
          <a:lstStyle/>
          <a:p>
            <a:pPr algn="ctr"/>
            <a:r>
              <a:rPr lang="en-US" dirty="0"/>
              <a:t>Adam </a:t>
            </a:r>
            <a:r>
              <a:rPr lang="en-US" dirty="0" err="1"/>
              <a:t>Bartnik</a:t>
            </a:r>
            <a:endParaRPr lang="en-US" dirty="0"/>
          </a:p>
          <a:p>
            <a:pPr algn="ctr"/>
            <a:r>
              <a:rPr lang="en-US" dirty="0"/>
              <a:t> Cornell</a:t>
            </a:r>
          </a:p>
        </p:txBody>
      </p:sp>
      <p:sp>
        <p:nvSpPr>
          <p:cNvPr id="20" name="TextBox 19">
            <a:extLst>
              <a:ext uri="{FF2B5EF4-FFF2-40B4-BE49-F238E27FC236}">
                <a16:creationId xmlns:a16="http://schemas.microsoft.com/office/drawing/2014/main" id="{ACB07F27-489B-C843-97FA-3A9E910D9805}"/>
              </a:ext>
            </a:extLst>
          </p:cNvPr>
          <p:cNvSpPr txBox="1"/>
          <p:nvPr/>
        </p:nvSpPr>
        <p:spPr>
          <a:xfrm>
            <a:off x="9856064" y="5873317"/>
            <a:ext cx="2069797" cy="646331"/>
          </a:xfrm>
          <a:prstGeom prst="rect">
            <a:avLst/>
          </a:prstGeom>
          <a:noFill/>
        </p:spPr>
        <p:txBody>
          <a:bodyPr wrap="none" rtlCol="0">
            <a:spAutoFit/>
          </a:bodyPr>
          <a:lstStyle/>
          <a:p>
            <a:pPr algn="ctr"/>
            <a:r>
              <a:rPr lang="en-US" dirty="0"/>
              <a:t>Jared Maxson (PI)</a:t>
            </a:r>
          </a:p>
          <a:p>
            <a:pPr algn="ctr"/>
            <a:r>
              <a:rPr lang="en-US" dirty="0"/>
              <a:t> Cornell</a:t>
            </a:r>
          </a:p>
        </p:txBody>
      </p:sp>
      <p:sp>
        <p:nvSpPr>
          <p:cNvPr id="21" name="TextBox 20">
            <a:extLst>
              <a:ext uri="{FF2B5EF4-FFF2-40B4-BE49-F238E27FC236}">
                <a16:creationId xmlns:a16="http://schemas.microsoft.com/office/drawing/2014/main" id="{9D972330-88C5-E043-BD32-69F1D9A5F83F}"/>
              </a:ext>
            </a:extLst>
          </p:cNvPr>
          <p:cNvSpPr txBox="1"/>
          <p:nvPr/>
        </p:nvSpPr>
        <p:spPr>
          <a:xfrm>
            <a:off x="342583" y="5873317"/>
            <a:ext cx="1377300" cy="646331"/>
          </a:xfrm>
          <a:prstGeom prst="rect">
            <a:avLst/>
          </a:prstGeom>
          <a:noFill/>
        </p:spPr>
        <p:txBody>
          <a:bodyPr wrap="none" rtlCol="0">
            <a:spAutoFit/>
          </a:bodyPr>
          <a:lstStyle/>
          <a:p>
            <a:pPr algn="ctr"/>
            <a:r>
              <a:rPr lang="en-US" dirty="0"/>
              <a:t>Abigail Flint</a:t>
            </a:r>
          </a:p>
          <a:p>
            <a:pPr algn="ctr"/>
            <a:r>
              <a:rPr lang="en-US" dirty="0"/>
              <a:t> Cornell</a:t>
            </a:r>
          </a:p>
        </p:txBody>
      </p:sp>
      <p:sp>
        <p:nvSpPr>
          <p:cNvPr id="8" name="TextBox 7">
            <a:extLst>
              <a:ext uri="{FF2B5EF4-FFF2-40B4-BE49-F238E27FC236}">
                <a16:creationId xmlns:a16="http://schemas.microsoft.com/office/drawing/2014/main" id="{12D2D5F8-E322-4C47-94A3-8C859EBA8B8A}"/>
              </a:ext>
            </a:extLst>
          </p:cNvPr>
          <p:cNvSpPr txBox="1"/>
          <p:nvPr/>
        </p:nvSpPr>
        <p:spPr>
          <a:xfrm>
            <a:off x="9641711" y="963198"/>
            <a:ext cx="2448689" cy="2862322"/>
          </a:xfrm>
          <a:prstGeom prst="rect">
            <a:avLst/>
          </a:prstGeom>
          <a:noFill/>
        </p:spPr>
        <p:txBody>
          <a:bodyPr wrap="square" rtlCol="0">
            <a:spAutoFit/>
          </a:bodyPr>
          <a:lstStyle/>
          <a:p>
            <a:r>
              <a:rPr lang="en-US" b="1" dirty="0"/>
              <a:t>And many more!</a:t>
            </a:r>
          </a:p>
          <a:p>
            <a:endParaRPr lang="en-US" b="1" dirty="0"/>
          </a:p>
          <a:p>
            <a:pPr marL="285750" indent="-285750">
              <a:buFont typeface="Arial" panose="020B0604020202020204" pitchFamily="34" charset="0"/>
              <a:buChar char="•"/>
            </a:pPr>
            <a:r>
              <a:rPr lang="en-US" b="1" dirty="0"/>
              <a:t>Center for Bright Beams friends</a:t>
            </a:r>
          </a:p>
          <a:p>
            <a:endParaRPr lang="en-US" b="1" dirty="0"/>
          </a:p>
          <a:p>
            <a:pPr marL="285750" indent="-285750">
              <a:buFont typeface="Arial" panose="020B0604020202020204" pitchFamily="34" charset="0"/>
              <a:buChar char="•"/>
            </a:pPr>
            <a:r>
              <a:rPr lang="en-US" b="1" dirty="0"/>
              <a:t>Cornell technical staff</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REU students</a:t>
            </a:r>
          </a:p>
          <a:p>
            <a:endParaRPr lang="en-US" b="1" dirty="0"/>
          </a:p>
        </p:txBody>
      </p:sp>
      <p:pic>
        <p:nvPicPr>
          <p:cNvPr id="11" name="Picture 10" descr="A person holding an umbrella&#10;&#10;Description automatically generated">
            <a:extLst>
              <a:ext uri="{FF2B5EF4-FFF2-40B4-BE49-F238E27FC236}">
                <a16:creationId xmlns:a16="http://schemas.microsoft.com/office/drawing/2014/main" id="{9444EE96-B44C-7546-B96A-DE2DD6E989DB}"/>
              </a:ext>
            </a:extLst>
          </p:cNvPr>
          <p:cNvPicPr>
            <a:picLocks noChangeAspect="1"/>
          </p:cNvPicPr>
          <p:nvPr/>
        </p:nvPicPr>
        <p:blipFill>
          <a:blip r:embed="rId10"/>
          <a:stretch>
            <a:fillRect/>
          </a:stretch>
        </p:blipFill>
        <p:spPr>
          <a:xfrm>
            <a:off x="203419" y="3961294"/>
            <a:ext cx="1897405" cy="1845789"/>
          </a:xfrm>
          <a:prstGeom prst="rect">
            <a:avLst/>
          </a:prstGeom>
        </p:spPr>
      </p:pic>
      <p:pic>
        <p:nvPicPr>
          <p:cNvPr id="1042" name="Picture 18" descr="Image of Ivan Bazarov">
            <a:extLst>
              <a:ext uri="{FF2B5EF4-FFF2-40B4-BE49-F238E27FC236}">
                <a16:creationId xmlns:a16="http://schemas.microsoft.com/office/drawing/2014/main" id="{3053BB60-57DE-464B-9531-0724FBC75D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74718" y="3961294"/>
            <a:ext cx="1612826" cy="184578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46B878C-6A73-B947-9945-7DE24CC595BF}"/>
              </a:ext>
            </a:extLst>
          </p:cNvPr>
          <p:cNvSpPr txBox="1"/>
          <p:nvPr/>
        </p:nvSpPr>
        <p:spPr>
          <a:xfrm>
            <a:off x="7621564" y="5873317"/>
            <a:ext cx="1967205" cy="646331"/>
          </a:xfrm>
          <a:prstGeom prst="rect">
            <a:avLst/>
          </a:prstGeom>
          <a:noFill/>
        </p:spPr>
        <p:txBody>
          <a:bodyPr wrap="none" rtlCol="0">
            <a:spAutoFit/>
          </a:bodyPr>
          <a:lstStyle/>
          <a:p>
            <a:pPr algn="ctr"/>
            <a:r>
              <a:rPr lang="en-US" dirty="0"/>
              <a:t>Ivan </a:t>
            </a:r>
            <a:r>
              <a:rPr lang="en-US" dirty="0" err="1"/>
              <a:t>Bazarov</a:t>
            </a:r>
            <a:r>
              <a:rPr lang="en-US" dirty="0"/>
              <a:t> (PI)</a:t>
            </a:r>
          </a:p>
          <a:p>
            <a:pPr algn="ctr"/>
            <a:r>
              <a:rPr lang="en-US" dirty="0"/>
              <a:t> Cornell</a:t>
            </a:r>
          </a:p>
        </p:txBody>
      </p:sp>
    </p:spTree>
    <p:extLst>
      <p:ext uri="{BB962C8B-B14F-4D97-AF65-F5344CB8AC3E}">
        <p14:creationId xmlns:p14="http://schemas.microsoft.com/office/powerpoint/2010/main" val="4000833529"/>
      </p:ext>
    </p:extLst>
  </p:cSld>
  <p:clrMapOvr>
    <a:masterClrMapping/>
  </p:clrMapOvr>
  <mc:AlternateContent xmlns:mc="http://schemas.openxmlformats.org/markup-compatibility/2006" xmlns:p14="http://schemas.microsoft.com/office/powerpoint/2010/main">
    <mc:Choice Requires="p14">
      <p:transition spd="slow" p14:dur="2000" advTm="9602"/>
    </mc:Choice>
    <mc:Fallback xmlns="">
      <p:transition spd="slow" advTm="960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2571D-B900-8544-A7EA-CBEECB8AAD34}"/>
              </a:ext>
            </a:extLst>
          </p:cNvPr>
          <p:cNvSpPr>
            <a:spLocks noGrp="1"/>
          </p:cNvSpPr>
          <p:nvPr>
            <p:ph type="title"/>
          </p:nvPr>
        </p:nvSpPr>
        <p:spPr/>
        <p:txBody>
          <a:bodyPr/>
          <a:lstStyle/>
          <a:p>
            <a:r>
              <a:rPr lang="en-US" dirty="0"/>
              <a:t>Measuring the Transfer Matrix</a:t>
            </a:r>
          </a:p>
        </p:txBody>
      </p:sp>
      <p:sp>
        <p:nvSpPr>
          <p:cNvPr id="4" name="Date Placeholder 3">
            <a:extLst>
              <a:ext uri="{FF2B5EF4-FFF2-40B4-BE49-F238E27FC236}">
                <a16:creationId xmlns:a16="http://schemas.microsoft.com/office/drawing/2014/main" id="{22E7494B-0B8C-0B45-99FD-8E51E908C1DB}"/>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43F73C0C-7557-5C49-9EC4-E1C77C1A1CF5}"/>
              </a:ext>
            </a:extLst>
          </p:cNvPr>
          <p:cNvSpPr>
            <a:spLocks noGrp="1"/>
          </p:cNvSpPr>
          <p:nvPr>
            <p:ph type="ftr" sz="quarter" idx="11"/>
          </p:nvPr>
        </p:nvSpPr>
        <p:spPr/>
        <p:txBody>
          <a:bodyPr/>
          <a:lstStyle/>
          <a:p>
            <a:r>
              <a:rPr lang="en-US"/>
              <a:t>cz266@cornell.edu</a:t>
            </a:r>
          </a:p>
        </p:txBody>
      </p:sp>
      <p:sp>
        <p:nvSpPr>
          <p:cNvPr id="6" name="Slide Number Placeholder 5">
            <a:extLst>
              <a:ext uri="{FF2B5EF4-FFF2-40B4-BE49-F238E27FC236}">
                <a16:creationId xmlns:a16="http://schemas.microsoft.com/office/drawing/2014/main" id="{6110ED39-CA32-6445-96CC-C0C7AC874932}"/>
              </a:ext>
            </a:extLst>
          </p:cNvPr>
          <p:cNvSpPr>
            <a:spLocks noGrp="1"/>
          </p:cNvSpPr>
          <p:nvPr>
            <p:ph type="sldNum" sz="quarter" idx="12"/>
          </p:nvPr>
        </p:nvSpPr>
        <p:spPr/>
        <p:txBody>
          <a:bodyPr/>
          <a:lstStyle/>
          <a:p>
            <a:fld id="{921CBE81-14BD-7343-B359-01BCBA3179F9}" type="slidenum">
              <a:rPr lang="en-US" smtClean="0"/>
              <a:pPr/>
              <a:t>20</a:t>
            </a:fld>
            <a:endParaRPr lang="en-US"/>
          </a:p>
        </p:txBody>
      </p:sp>
      <p:sp>
        <p:nvSpPr>
          <p:cNvPr id="23" name="Right Arrow 22">
            <a:extLst>
              <a:ext uri="{FF2B5EF4-FFF2-40B4-BE49-F238E27FC236}">
                <a16:creationId xmlns:a16="http://schemas.microsoft.com/office/drawing/2014/main" id="{5033A6C8-B5D2-FC49-B662-D8FB6E8EBCC0}"/>
              </a:ext>
            </a:extLst>
          </p:cNvPr>
          <p:cNvSpPr/>
          <p:nvPr/>
        </p:nvSpPr>
        <p:spPr>
          <a:xfrm rot="16200000">
            <a:off x="4885696" y="4729892"/>
            <a:ext cx="1153602" cy="890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F06D890-E91F-964F-921A-7D28E2E38DD4}"/>
              </a:ext>
            </a:extLst>
          </p:cNvPr>
          <p:cNvSpPr/>
          <p:nvPr/>
        </p:nvSpPr>
        <p:spPr>
          <a:xfrm rot="16200000">
            <a:off x="7417341" y="4747476"/>
            <a:ext cx="1153602" cy="890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FBC8C31-31E9-E446-9FB9-80302B446A17}"/>
              </a:ext>
            </a:extLst>
          </p:cNvPr>
          <p:cNvSpPr txBox="1"/>
          <p:nvPr/>
        </p:nvSpPr>
        <p:spPr>
          <a:xfrm>
            <a:off x="143823" y="1116280"/>
            <a:ext cx="11946577" cy="830997"/>
          </a:xfrm>
          <a:prstGeom prst="rect">
            <a:avLst/>
          </a:prstGeom>
          <a:noFill/>
        </p:spPr>
        <p:txBody>
          <a:bodyPr wrap="square" rtlCol="0">
            <a:spAutoFit/>
          </a:bodyPr>
          <a:lstStyle/>
          <a:p>
            <a:r>
              <a:rPr lang="en-US" sz="2400" dirty="0"/>
              <a:t>Linearly fitting the downstream centroids and the source centroid gives part of the transfer matrix</a:t>
            </a:r>
          </a:p>
        </p:txBody>
      </p:sp>
      <p:grpSp>
        <p:nvGrpSpPr>
          <p:cNvPr id="25" name="Group 24">
            <a:extLst>
              <a:ext uri="{FF2B5EF4-FFF2-40B4-BE49-F238E27FC236}">
                <a16:creationId xmlns:a16="http://schemas.microsoft.com/office/drawing/2014/main" id="{DA726838-182E-B442-9E95-859F99939CA7}"/>
              </a:ext>
            </a:extLst>
          </p:cNvPr>
          <p:cNvGrpSpPr/>
          <p:nvPr/>
        </p:nvGrpSpPr>
        <p:grpSpPr>
          <a:xfrm>
            <a:off x="704433" y="2324277"/>
            <a:ext cx="10528717" cy="3417443"/>
            <a:chOff x="704433" y="2324277"/>
            <a:chExt cx="10528717" cy="3417443"/>
          </a:xfrm>
        </p:grpSpPr>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0FE5C752-9FC7-A045-82BD-D50FF6E5A8AA}"/>
                    </a:ext>
                  </a:extLst>
                </p:cNvPr>
                <p:cNvSpPr txBox="1"/>
                <p:nvPr/>
              </p:nvSpPr>
              <p:spPr>
                <a:xfrm>
                  <a:off x="958850" y="5249277"/>
                  <a:ext cx="4187685" cy="492443"/>
                </a:xfrm>
                <a:prstGeom prst="rect">
                  <a:avLst/>
                </a:prstGeom>
                <a:noFill/>
              </p:spPr>
              <p:txBody>
                <a:bodyPr wrap="none" rtlCol="0">
                  <a:spAutoFit/>
                </a:bodyPr>
                <a:lstStyle/>
                <a:p>
                  <a14:m>
                    <m:oMath xmlns:m="http://schemas.openxmlformats.org/officeDocument/2006/math">
                      <m:d>
                        <m:dPr>
                          <m:begChr m:val="⟨"/>
                          <m:endChr m:val="⟩"/>
                          <m:ctrlPr>
                            <a:rPr lang="en-US" sz="2600" i="1" smtClean="0">
                              <a:latin typeface="Cambria Math" panose="02040503050406030204" pitchFamily="18" charset="0"/>
                            </a:rPr>
                          </m:ctrlPr>
                        </m:dPr>
                        <m:e>
                          <m:r>
                            <a:rPr lang="en-US" sz="2600" i="1">
                              <a:latin typeface="Cambria Math" panose="02040503050406030204" pitchFamily="18" charset="0"/>
                              <a:ea typeface="Cambria Math" panose="02040503050406030204" pitchFamily="18" charset="0"/>
                            </a:rPr>
                            <m:t>⋯</m:t>
                          </m:r>
                        </m:e>
                      </m:d>
                      <m:r>
                        <a:rPr lang="en-US" sz="2600" b="0" i="1" smtClean="0">
                          <a:latin typeface="Cambria Math" panose="02040503050406030204" pitchFamily="18" charset="0"/>
                        </a:rPr>
                        <m:t> </m:t>
                      </m:r>
                    </m:oMath>
                  </a14:m>
                  <a:r>
                    <a:rPr lang="en-US" sz="2600" dirty="0"/>
                    <a:t>indicates centroid of </a:t>
                  </a:r>
                  <a14:m>
                    <m:oMath xmlns:m="http://schemas.openxmlformats.org/officeDocument/2006/math">
                      <m:r>
                        <a:rPr lang="en-US" sz="2600" i="1">
                          <a:latin typeface="Cambria Math" panose="02040503050406030204" pitchFamily="18" charset="0"/>
                          <a:ea typeface="Cambria Math" panose="02040503050406030204" pitchFamily="18" charset="0"/>
                        </a:rPr>
                        <m:t>⋯</m:t>
                      </m:r>
                    </m:oMath>
                  </a14:m>
                  <a:endParaRPr lang="en-US" sz="2600" dirty="0"/>
                </a:p>
              </p:txBody>
            </p:sp>
          </mc:Choice>
          <mc:Fallback>
            <p:sp>
              <p:nvSpPr>
                <p:cNvPr id="26" name="TextBox 25">
                  <a:extLst>
                    <a:ext uri="{FF2B5EF4-FFF2-40B4-BE49-F238E27FC236}">
                      <a16:creationId xmlns:a16="http://schemas.microsoft.com/office/drawing/2014/main" id="{0FE5C752-9FC7-A045-82BD-D50FF6E5A8AA}"/>
                    </a:ext>
                  </a:extLst>
                </p:cNvPr>
                <p:cNvSpPr txBox="1">
                  <a:spLocks noRot="1" noChangeAspect="1" noMove="1" noResize="1" noEditPoints="1" noAdjustHandles="1" noChangeArrowheads="1" noChangeShapeType="1" noTextEdit="1"/>
                </p:cNvSpPr>
                <p:nvPr/>
              </p:nvSpPr>
              <p:spPr>
                <a:xfrm>
                  <a:off x="958850" y="5249277"/>
                  <a:ext cx="4187685" cy="492443"/>
                </a:xfrm>
                <a:prstGeom prst="rect">
                  <a:avLst/>
                </a:prstGeom>
                <a:blipFill>
                  <a:blip r:embed="rId3"/>
                  <a:stretch>
                    <a:fillRect t="-12500" b="-27500"/>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id="{9534C2E5-5166-3E48-9B7C-ADC1B28EE892}"/>
                </a:ext>
              </a:extLst>
            </p:cNvPr>
            <p:cNvGrpSpPr/>
            <p:nvPr/>
          </p:nvGrpSpPr>
          <p:grpSpPr>
            <a:xfrm>
              <a:off x="704433" y="2324277"/>
              <a:ext cx="10528717" cy="2298256"/>
              <a:chOff x="704433" y="2324277"/>
              <a:chExt cx="10528717" cy="2298256"/>
            </a:xfrm>
          </p:grpSpPr>
          <p:pic>
            <p:nvPicPr>
              <p:cNvPr id="28" name="Picture 27">
                <a:extLst>
                  <a:ext uri="{FF2B5EF4-FFF2-40B4-BE49-F238E27FC236}">
                    <a16:creationId xmlns:a16="http://schemas.microsoft.com/office/drawing/2014/main" id="{F0CEB54B-69A5-FB4F-9BA7-FF82C9B85638}"/>
                  </a:ext>
                </a:extLst>
              </p:cNvPr>
              <p:cNvPicPr>
                <a:picLocks noChangeAspect="1"/>
              </p:cNvPicPr>
              <p:nvPr/>
            </p:nvPicPr>
            <p:blipFill>
              <a:blip r:embed="rId4"/>
              <a:stretch>
                <a:fillRect/>
              </a:stretch>
            </p:blipFill>
            <p:spPr>
              <a:xfrm>
                <a:off x="958850" y="2739759"/>
                <a:ext cx="10274300" cy="1841500"/>
              </a:xfrm>
              <a:prstGeom prst="rect">
                <a:avLst/>
              </a:prstGeom>
            </p:spPr>
          </p:pic>
          <p:sp>
            <p:nvSpPr>
              <p:cNvPr id="29" name="TextBox 28">
                <a:extLst>
                  <a:ext uri="{FF2B5EF4-FFF2-40B4-BE49-F238E27FC236}">
                    <a16:creationId xmlns:a16="http://schemas.microsoft.com/office/drawing/2014/main" id="{3D9831F3-B6F7-5543-81D9-93D7952FFA52}"/>
                  </a:ext>
                </a:extLst>
              </p:cNvPr>
              <p:cNvSpPr txBox="1"/>
              <p:nvPr/>
            </p:nvSpPr>
            <p:spPr>
              <a:xfrm>
                <a:off x="704433" y="2332212"/>
                <a:ext cx="2032929" cy="461665"/>
              </a:xfrm>
              <a:prstGeom prst="rect">
                <a:avLst/>
              </a:prstGeom>
              <a:noFill/>
            </p:spPr>
            <p:txBody>
              <a:bodyPr wrap="none" rtlCol="0">
                <a:spAutoFit/>
              </a:bodyPr>
              <a:lstStyle/>
              <a:p>
                <a:pPr algn="ctr"/>
                <a:r>
                  <a:rPr lang="en-US" sz="2400" b="1" dirty="0">
                    <a:solidFill>
                      <a:schemeClr val="accent2"/>
                    </a:solidFill>
                  </a:rPr>
                  <a:t>Downstream</a:t>
                </a:r>
              </a:p>
            </p:txBody>
          </p:sp>
          <p:sp>
            <p:nvSpPr>
              <p:cNvPr id="30" name="TextBox 29">
                <a:extLst>
                  <a:ext uri="{FF2B5EF4-FFF2-40B4-BE49-F238E27FC236}">
                    <a16:creationId xmlns:a16="http://schemas.microsoft.com/office/drawing/2014/main" id="{4CE27A0B-DA94-6E4F-8A20-AE272BEF3FA5}"/>
                  </a:ext>
                </a:extLst>
              </p:cNvPr>
              <p:cNvSpPr txBox="1"/>
              <p:nvPr/>
            </p:nvSpPr>
            <p:spPr>
              <a:xfrm>
                <a:off x="5182613" y="2332213"/>
                <a:ext cx="559769" cy="461665"/>
              </a:xfrm>
              <a:prstGeom prst="rect">
                <a:avLst/>
              </a:prstGeom>
              <a:noFill/>
            </p:spPr>
            <p:txBody>
              <a:bodyPr wrap="none" rtlCol="0">
                <a:spAutoFit/>
              </a:bodyPr>
              <a:lstStyle/>
              <a:p>
                <a:r>
                  <a:rPr lang="en-US" sz="2400" b="1" dirty="0">
                    <a:solidFill>
                      <a:schemeClr val="accent1"/>
                    </a:solidFill>
                  </a:rPr>
                  <a:t>Fit</a:t>
                </a:r>
              </a:p>
            </p:txBody>
          </p:sp>
          <p:sp>
            <p:nvSpPr>
              <p:cNvPr id="31" name="TextBox 30">
                <a:extLst>
                  <a:ext uri="{FF2B5EF4-FFF2-40B4-BE49-F238E27FC236}">
                    <a16:creationId xmlns:a16="http://schemas.microsoft.com/office/drawing/2014/main" id="{D00816C2-C9DD-5F40-8F93-E340409B2A7B}"/>
                  </a:ext>
                </a:extLst>
              </p:cNvPr>
              <p:cNvSpPr txBox="1"/>
              <p:nvPr/>
            </p:nvSpPr>
            <p:spPr>
              <a:xfrm>
                <a:off x="9896006" y="2336554"/>
                <a:ext cx="1228221" cy="461665"/>
              </a:xfrm>
              <a:prstGeom prst="rect">
                <a:avLst/>
              </a:prstGeom>
              <a:noFill/>
            </p:spPr>
            <p:txBody>
              <a:bodyPr wrap="none" rtlCol="0">
                <a:spAutoFit/>
              </a:bodyPr>
              <a:lstStyle/>
              <a:p>
                <a:pPr algn="ctr"/>
                <a:r>
                  <a:rPr lang="en-US" sz="2400" b="1" dirty="0">
                    <a:solidFill>
                      <a:srgbClr val="92D050"/>
                    </a:solidFill>
                  </a:rPr>
                  <a:t>Source</a:t>
                </a:r>
              </a:p>
            </p:txBody>
          </p:sp>
          <p:sp>
            <p:nvSpPr>
              <p:cNvPr id="32" name="Rectangle 31">
                <a:extLst>
                  <a:ext uri="{FF2B5EF4-FFF2-40B4-BE49-F238E27FC236}">
                    <a16:creationId xmlns:a16="http://schemas.microsoft.com/office/drawing/2014/main" id="{AFD8FEDC-F0A5-D04F-943A-A9F16E157C07}"/>
                  </a:ext>
                </a:extLst>
              </p:cNvPr>
              <p:cNvSpPr/>
              <p:nvPr/>
            </p:nvSpPr>
            <p:spPr>
              <a:xfrm>
                <a:off x="1003036" y="2757098"/>
                <a:ext cx="1447088" cy="18654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375A4BB-3804-E64B-B1F9-4F6BBCB4FB2B}"/>
                  </a:ext>
                </a:extLst>
              </p:cNvPr>
              <p:cNvSpPr/>
              <p:nvPr/>
            </p:nvSpPr>
            <p:spPr>
              <a:xfrm>
                <a:off x="9922010" y="2735808"/>
                <a:ext cx="1176214" cy="186543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4" name="TextBox 33">
                <a:extLst>
                  <a:ext uri="{FF2B5EF4-FFF2-40B4-BE49-F238E27FC236}">
                    <a16:creationId xmlns:a16="http://schemas.microsoft.com/office/drawing/2014/main" id="{4D1126E8-A0B2-C74F-82CB-4D47ED88A8E5}"/>
                  </a:ext>
                </a:extLst>
              </p:cNvPr>
              <p:cNvSpPr txBox="1"/>
              <p:nvPr/>
            </p:nvSpPr>
            <p:spPr>
              <a:xfrm>
                <a:off x="7714258" y="2324277"/>
                <a:ext cx="559769" cy="461665"/>
              </a:xfrm>
              <a:prstGeom prst="rect">
                <a:avLst/>
              </a:prstGeom>
              <a:noFill/>
            </p:spPr>
            <p:txBody>
              <a:bodyPr wrap="none" rtlCol="0">
                <a:spAutoFit/>
              </a:bodyPr>
              <a:lstStyle/>
              <a:p>
                <a:r>
                  <a:rPr lang="en-US" sz="2400" b="1" dirty="0">
                    <a:solidFill>
                      <a:schemeClr val="accent1"/>
                    </a:solidFill>
                  </a:rPr>
                  <a:t>Fit</a:t>
                </a:r>
              </a:p>
            </p:txBody>
          </p:sp>
          <p:sp>
            <p:nvSpPr>
              <p:cNvPr id="35" name="Rectangle 34">
                <a:extLst>
                  <a:ext uri="{FF2B5EF4-FFF2-40B4-BE49-F238E27FC236}">
                    <a16:creationId xmlns:a16="http://schemas.microsoft.com/office/drawing/2014/main" id="{2810C715-5C5B-8148-92F3-FEAAF05D5C32}"/>
                  </a:ext>
                </a:extLst>
              </p:cNvPr>
              <p:cNvSpPr/>
              <p:nvPr/>
            </p:nvSpPr>
            <p:spPr>
              <a:xfrm>
                <a:off x="5140138" y="2880923"/>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6" name="Rectangle 35">
                <a:extLst>
                  <a:ext uri="{FF2B5EF4-FFF2-40B4-BE49-F238E27FC236}">
                    <a16:creationId xmlns:a16="http://schemas.microsoft.com/office/drawing/2014/main" id="{2843774B-EEB3-294C-91AE-C3215C8C0734}"/>
                  </a:ext>
                </a:extLst>
              </p:cNvPr>
              <p:cNvSpPr/>
              <p:nvPr/>
            </p:nvSpPr>
            <p:spPr>
              <a:xfrm>
                <a:off x="7674039" y="2898506"/>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grpSp>
    </p:spTree>
    <p:extLst>
      <p:ext uri="{BB962C8B-B14F-4D97-AF65-F5344CB8AC3E}">
        <p14:creationId xmlns:p14="http://schemas.microsoft.com/office/powerpoint/2010/main" val="1366422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A957A6F9-DB01-6946-A7E7-F30F8ECC046B}"/>
                  </a:ext>
                </a:extLst>
              </p:cNvPr>
              <p:cNvSpPr txBox="1"/>
              <p:nvPr/>
            </p:nvSpPr>
            <p:spPr>
              <a:xfrm>
                <a:off x="958850" y="5249277"/>
                <a:ext cx="4187685" cy="492443"/>
              </a:xfrm>
              <a:prstGeom prst="rect">
                <a:avLst/>
              </a:prstGeom>
              <a:noFill/>
            </p:spPr>
            <p:txBody>
              <a:bodyPr wrap="none" rtlCol="0">
                <a:spAutoFit/>
              </a:bodyPr>
              <a:lstStyle/>
              <a:p>
                <a14:m>
                  <m:oMath xmlns:m="http://schemas.openxmlformats.org/officeDocument/2006/math">
                    <m:d>
                      <m:dPr>
                        <m:begChr m:val="⟨"/>
                        <m:endChr m:val="⟩"/>
                        <m:ctrlPr>
                          <a:rPr lang="en-US" sz="2600" i="1" smtClean="0">
                            <a:latin typeface="Cambria Math" panose="02040503050406030204" pitchFamily="18" charset="0"/>
                          </a:rPr>
                        </m:ctrlPr>
                      </m:dPr>
                      <m:e>
                        <m:r>
                          <a:rPr lang="en-US" sz="2600" i="1">
                            <a:latin typeface="Cambria Math" panose="02040503050406030204" pitchFamily="18" charset="0"/>
                            <a:ea typeface="Cambria Math" panose="02040503050406030204" pitchFamily="18" charset="0"/>
                          </a:rPr>
                          <m:t>⋯</m:t>
                        </m:r>
                      </m:e>
                    </m:d>
                    <m:r>
                      <a:rPr lang="en-US" sz="2600" b="0" i="1" smtClean="0">
                        <a:latin typeface="Cambria Math" panose="02040503050406030204" pitchFamily="18" charset="0"/>
                      </a:rPr>
                      <m:t> </m:t>
                    </m:r>
                  </m:oMath>
                </a14:m>
                <a:r>
                  <a:rPr lang="en-US" sz="2600" dirty="0"/>
                  <a:t>indicates centroid of </a:t>
                </a:r>
                <a14:m>
                  <m:oMath xmlns:m="http://schemas.openxmlformats.org/officeDocument/2006/math">
                    <m:r>
                      <a:rPr lang="en-US" sz="2600" i="1">
                        <a:latin typeface="Cambria Math" panose="02040503050406030204" pitchFamily="18" charset="0"/>
                        <a:ea typeface="Cambria Math" panose="02040503050406030204" pitchFamily="18" charset="0"/>
                      </a:rPr>
                      <m:t>⋯</m:t>
                    </m:r>
                  </m:oMath>
                </a14:m>
                <a:endParaRPr lang="en-US" sz="2600" dirty="0"/>
              </a:p>
            </p:txBody>
          </p:sp>
        </mc:Choice>
        <mc:Fallback>
          <p:sp>
            <p:nvSpPr>
              <p:cNvPr id="25" name="TextBox 24">
                <a:extLst>
                  <a:ext uri="{FF2B5EF4-FFF2-40B4-BE49-F238E27FC236}">
                    <a16:creationId xmlns:a16="http://schemas.microsoft.com/office/drawing/2014/main" id="{A957A6F9-DB01-6946-A7E7-F30F8ECC046B}"/>
                  </a:ext>
                </a:extLst>
              </p:cNvPr>
              <p:cNvSpPr txBox="1">
                <a:spLocks noRot="1" noChangeAspect="1" noMove="1" noResize="1" noEditPoints="1" noAdjustHandles="1" noChangeArrowheads="1" noChangeShapeType="1" noTextEdit="1"/>
              </p:cNvSpPr>
              <p:nvPr/>
            </p:nvSpPr>
            <p:spPr>
              <a:xfrm>
                <a:off x="958850" y="5249277"/>
                <a:ext cx="4187685" cy="492443"/>
              </a:xfrm>
              <a:prstGeom prst="rect">
                <a:avLst/>
              </a:prstGeom>
              <a:blipFill>
                <a:blip r:embed="rId3"/>
                <a:stretch>
                  <a:fillRect t="-12500" b="-27500"/>
                </a:stretch>
              </a:blipFill>
            </p:spPr>
            <p:txBody>
              <a:bodyPr/>
              <a:lstStyle/>
              <a:p>
                <a:r>
                  <a:rPr lang="en-US">
                    <a:noFill/>
                  </a:rPr>
                  <a:t> </a:t>
                </a:r>
              </a:p>
            </p:txBody>
          </p:sp>
        </mc:Fallback>
      </mc:AlternateContent>
      <p:pic>
        <p:nvPicPr>
          <p:cNvPr id="27" name="Picture 26">
            <a:extLst>
              <a:ext uri="{FF2B5EF4-FFF2-40B4-BE49-F238E27FC236}">
                <a16:creationId xmlns:a16="http://schemas.microsoft.com/office/drawing/2014/main" id="{F630A9FF-E346-5D43-982B-AEB616E401C5}"/>
              </a:ext>
            </a:extLst>
          </p:cNvPr>
          <p:cNvPicPr>
            <a:picLocks noChangeAspect="1"/>
          </p:cNvPicPr>
          <p:nvPr/>
        </p:nvPicPr>
        <p:blipFill>
          <a:blip r:embed="rId4"/>
          <a:stretch>
            <a:fillRect/>
          </a:stretch>
        </p:blipFill>
        <p:spPr>
          <a:xfrm>
            <a:off x="958850" y="2739759"/>
            <a:ext cx="10274300" cy="1841500"/>
          </a:xfrm>
          <a:prstGeom prst="rect">
            <a:avLst/>
          </a:prstGeom>
        </p:spPr>
      </p:pic>
      <p:sp>
        <p:nvSpPr>
          <p:cNvPr id="28" name="TextBox 27">
            <a:extLst>
              <a:ext uri="{FF2B5EF4-FFF2-40B4-BE49-F238E27FC236}">
                <a16:creationId xmlns:a16="http://schemas.microsoft.com/office/drawing/2014/main" id="{2F3A4418-D6F5-1447-AD9B-74B430B84EA7}"/>
              </a:ext>
            </a:extLst>
          </p:cNvPr>
          <p:cNvSpPr txBox="1"/>
          <p:nvPr/>
        </p:nvSpPr>
        <p:spPr>
          <a:xfrm>
            <a:off x="704433" y="2332212"/>
            <a:ext cx="2032929" cy="461665"/>
          </a:xfrm>
          <a:prstGeom prst="rect">
            <a:avLst/>
          </a:prstGeom>
          <a:noFill/>
        </p:spPr>
        <p:txBody>
          <a:bodyPr wrap="none" rtlCol="0">
            <a:spAutoFit/>
          </a:bodyPr>
          <a:lstStyle/>
          <a:p>
            <a:pPr algn="ctr"/>
            <a:r>
              <a:rPr lang="en-US" sz="2400" b="1" dirty="0">
                <a:solidFill>
                  <a:schemeClr val="accent2"/>
                </a:solidFill>
              </a:rPr>
              <a:t>Downstream</a:t>
            </a:r>
          </a:p>
        </p:txBody>
      </p:sp>
      <p:sp>
        <p:nvSpPr>
          <p:cNvPr id="29" name="TextBox 28">
            <a:extLst>
              <a:ext uri="{FF2B5EF4-FFF2-40B4-BE49-F238E27FC236}">
                <a16:creationId xmlns:a16="http://schemas.microsoft.com/office/drawing/2014/main" id="{025A2A4D-2C4E-C44F-AD85-317C07D71E7D}"/>
              </a:ext>
            </a:extLst>
          </p:cNvPr>
          <p:cNvSpPr txBox="1"/>
          <p:nvPr/>
        </p:nvSpPr>
        <p:spPr>
          <a:xfrm>
            <a:off x="5182613" y="2332213"/>
            <a:ext cx="559769" cy="461665"/>
          </a:xfrm>
          <a:prstGeom prst="rect">
            <a:avLst/>
          </a:prstGeom>
          <a:noFill/>
        </p:spPr>
        <p:txBody>
          <a:bodyPr wrap="none" rtlCol="0">
            <a:spAutoFit/>
          </a:bodyPr>
          <a:lstStyle/>
          <a:p>
            <a:r>
              <a:rPr lang="en-US" sz="2400" b="1" dirty="0">
                <a:solidFill>
                  <a:schemeClr val="accent1"/>
                </a:solidFill>
              </a:rPr>
              <a:t>Fit</a:t>
            </a:r>
          </a:p>
        </p:txBody>
      </p:sp>
      <p:sp>
        <p:nvSpPr>
          <p:cNvPr id="30" name="TextBox 29">
            <a:extLst>
              <a:ext uri="{FF2B5EF4-FFF2-40B4-BE49-F238E27FC236}">
                <a16:creationId xmlns:a16="http://schemas.microsoft.com/office/drawing/2014/main" id="{8AA43AAA-BE1A-1E48-B50C-06FE530AB738}"/>
              </a:ext>
            </a:extLst>
          </p:cNvPr>
          <p:cNvSpPr txBox="1"/>
          <p:nvPr/>
        </p:nvSpPr>
        <p:spPr>
          <a:xfrm>
            <a:off x="9896006" y="2336554"/>
            <a:ext cx="1228221" cy="461665"/>
          </a:xfrm>
          <a:prstGeom prst="rect">
            <a:avLst/>
          </a:prstGeom>
          <a:noFill/>
        </p:spPr>
        <p:txBody>
          <a:bodyPr wrap="none" rtlCol="0">
            <a:spAutoFit/>
          </a:bodyPr>
          <a:lstStyle/>
          <a:p>
            <a:pPr algn="ctr"/>
            <a:r>
              <a:rPr lang="en-US" sz="2400" b="1" dirty="0">
                <a:solidFill>
                  <a:srgbClr val="92D050"/>
                </a:solidFill>
              </a:rPr>
              <a:t>Source</a:t>
            </a:r>
          </a:p>
        </p:txBody>
      </p:sp>
      <p:sp>
        <p:nvSpPr>
          <p:cNvPr id="31" name="Rectangle 30">
            <a:extLst>
              <a:ext uri="{FF2B5EF4-FFF2-40B4-BE49-F238E27FC236}">
                <a16:creationId xmlns:a16="http://schemas.microsoft.com/office/drawing/2014/main" id="{0EEAA439-AD96-7C4A-ADE8-9FF3995A6D9D}"/>
              </a:ext>
            </a:extLst>
          </p:cNvPr>
          <p:cNvSpPr/>
          <p:nvPr/>
        </p:nvSpPr>
        <p:spPr>
          <a:xfrm>
            <a:off x="1003036" y="2757098"/>
            <a:ext cx="1447088" cy="18654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6C18110-746B-554B-8BDB-B9937B28A181}"/>
              </a:ext>
            </a:extLst>
          </p:cNvPr>
          <p:cNvSpPr/>
          <p:nvPr/>
        </p:nvSpPr>
        <p:spPr>
          <a:xfrm>
            <a:off x="9922010" y="2735808"/>
            <a:ext cx="1176214" cy="186543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3" name="TextBox 32">
            <a:extLst>
              <a:ext uri="{FF2B5EF4-FFF2-40B4-BE49-F238E27FC236}">
                <a16:creationId xmlns:a16="http://schemas.microsoft.com/office/drawing/2014/main" id="{F6DCEFAE-0C4E-E34F-85D7-9A0BFCCF3833}"/>
              </a:ext>
            </a:extLst>
          </p:cNvPr>
          <p:cNvSpPr txBox="1"/>
          <p:nvPr/>
        </p:nvSpPr>
        <p:spPr>
          <a:xfrm>
            <a:off x="7714258" y="2324277"/>
            <a:ext cx="559769" cy="461665"/>
          </a:xfrm>
          <a:prstGeom prst="rect">
            <a:avLst/>
          </a:prstGeom>
          <a:noFill/>
        </p:spPr>
        <p:txBody>
          <a:bodyPr wrap="none" rtlCol="0">
            <a:spAutoFit/>
          </a:bodyPr>
          <a:lstStyle/>
          <a:p>
            <a:r>
              <a:rPr lang="en-US" sz="2400" b="1" dirty="0">
                <a:solidFill>
                  <a:schemeClr val="accent1"/>
                </a:solidFill>
              </a:rPr>
              <a:t>Fit</a:t>
            </a:r>
          </a:p>
        </p:txBody>
      </p:sp>
      <p:sp>
        <p:nvSpPr>
          <p:cNvPr id="34" name="Rectangle 33">
            <a:extLst>
              <a:ext uri="{FF2B5EF4-FFF2-40B4-BE49-F238E27FC236}">
                <a16:creationId xmlns:a16="http://schemas.microsoft.com/office/drawing/2014/main" id="{6D859F7E-E9CF-8947-93C9-7DB6DC4E012C}"/>
              </a:ext>
            </a:extLst>
          </p:cNvPr>
          <p:cNvSpPr/>
          <p:nvPr/>
        </p:nvSpPr>
        <p:spPr>
          <a:xfrm>
            <a:off x="5140138" y="2880923"/>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5" name="Rectangle 34">
            <a:extLst>
              <a:ext uri="{FF2B5EF4-FFF2-40B4-BE49-F238E27FC236}">
                <a16:creationId xmlns:a16="http://schemas.microsoft.com/office/drawing/2014/main" id="{571A3E4E-16F4-764E-B8DB-5238BCC3D88A}"/>
              </a:ext>
            </a:extLst>
          </p:cNvPr>
          <p:cNvSpPr/>
          <p:nvPr/>
        </p:nvSpPr>
        <p:spPr>
          <a:xfrm>
            <a:off x="7674039" y="2880923"/>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Content Placeholder 1">
            <a:extLst>
              <a:ext uri="{FF2B5EF4-FFF2-40B4-BE49-F238E27FC236}">
                <a16:creationId xmlns:a16="http://schemas.microsoft.com/office/drawing/2014/main" id="{6EDBCC96-9602-BF47-9912-93692073D2D1}"/>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DD8AFC7C-FC42-F341-B50B-56A38FAFF4F2}"/>
              </a:ext>
            </a:extLst>
          </p:cNvPr>
          <p:cNvSpPr>
            <a:spLocks noGrp="1"/>
          </p:cNvSpPr>
          <p:nvPr>
            <p:ph type="title"/>
          </p:nvPr>
        </p:nvSpPr>
        <p:spPr/>
        <p:txBody>
          <a:bodyPr/>
          <a:lstStyle/>
          <a:p>
            <a:r>
              <a:rPr lang="en-US" dirty="0"/>
              <a:t>Measuring the Transfer Matrix</a:t>
            </a:r>
          </a:p>
        </p:txBody>
      </p:sp>
      <p:sp>
        <p:nvSpPr>
          <p:cNvPr id="4" name="Date Placeholder 3">
            <a:extLst>
              <a:ext uri="{FF2B5EF4-FFF2-40B4-BE49-F238E27FC236}">
                <a16:creationId xmlns:a16="http://schemas.microsoft.com/office/drawing/2014/main" id="{27DE0B60-DF4E-8F4E-9A47-02EE1DF742E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85E0DD3C-28BB-834B-B3D4-972EB5D4ADE9}"/>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054896AC-D03C-F741-BB4A-2FAA48E281DB}"/>
              </a:ext>
            </a:extLst>
          </p:cNvPr>
          <p:cNvSpPr>
            <a:spLocks noGrp="1"/>
          </p:cNvSpPr>
          <p:nvPr>
            <p:ph type="sldNum" sz="quarter" idx="12"/>
          </p:nvPr>
        </p:nvSpPr>
        <p:spPr/>
        <p:txBody>
          <a:bodyPr/>
          <a:lstStyle/>
          <a:p>
            <a:fld id="{921CBE81-14BD-7343-B359-01BCBA3179F9}" type="slidenum">
              <a:rPr lang="en-US" smtClean="0"/>
              <a:pPr/>
              <a:t>21</a:t>
            </a:fld>
            <a:endParaRPr lang="en-US"/>
          </a:p>
        </p:txBody>
      </p:sp>
      <p:sp>
        <p:nvSpPr>
          <p:cNvPr id="16" name="Rectangle 15">
            <a:extLst>
              <a:ext uri="{FF2B5EF4-FFF2-40B4-BE49-F238E27FC236}">
                <a16:creationId xmlns:a16="http://schemas.microsoft.com/office/drawing/2014/main" id="{B0C77F30-8BCE-704A-892B-2B41666A92C9}"/>
              </a:ext>
            </a:extLst>
          </p:cNvPr>
          <p:cNvSpPr/>
          <p:nvPr/>
        </p:nvSpPr>
        <p:spPr>
          <a:xfrm>
            <a:off x="6399190" y="2880923"/>
            <a:ext cx="644769" cy="160020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Rectangle 16">
            <a:extLst>
              <a:ext uri="{FF2B5EF4-FFF2-40B4-BE49-F238E27FC236}">
                <a16:creationId xmlns:a16="http://schemas.microsoft.com/office/drawing/2014/main" id="{D2AC9A0E-C72B-0445-A400-97FDA9E42965}"/>
              </a:ext>
            </a:extLst>
          </p:cNvPr>
          <p:cNvSpPr/>
          <p:nvPr/>
        </p:nvSpPr>
        <p:spPr>
          <a:xfrm>
            <a:off x="8919341" y="2880923"/>
            <a:ext cx="644769" cy="158261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 name="TextBox 17">
            <a:extLst>
              <a:ext uri="{FF2B5EF4-FFF2-40B4-BE49-F238E27FC236}">
                <a16:creationId xmlns:a16="http://schemas.microsoft.com/office/drawing/2014/main" id="{CA829CDB-E9B8-1145-9625-348C29A5791B}"/>
              </a:ext>
            </a:extLst>
          </p:cNvPr>
          <p:cNvSpPr txBox="1"/>
          <p:nvPr/>
        </p:nvSpPr>
        <p:spPr>
          <a:xfrm>
            <a:off x="6427939" y="2336954"/>
            <a:ext cx="559769" cy="461665"/>
          </a:xfrm>
          <a:prstGeom prst="rect">
            <a:avLst/>
          </a:prstGeom>
          <a:noFill/>
        </p:spPr>
        <p:txBody>
          <a:bodyPr wrap="none" rtlCol="0">
            <a:spAutoFit/>
          </a:bodyPr>
          <a:lstStyle/>
          <a:p>
            <a:r>
              <a:rPr lang="en-US" sz="2400" b="1" dirty="0">
                <a:solidFill>
                  <a:schemeClr val="accent3"/>
                </a:solidFill>
              </a:rPr>
              <a:t>??</a:t>
            </a:r>
          </a:p>
        </p:txBody>
      </p:sp>
      <p:sp>
        <p:nvSpPr>
          <p:cNvPr id="19" name="TextBox 18">
            <a:extLst>
              <a:ext uri="{FF2B5EF4-FFF2-40B4-BE49-F238E27FC236}">
                <a16:creationId xmlns:a16="http://schemas.microsoft.com/office/drawing/2014/main" id="{BA55C0D8-4E69-8447-B9DA-7F62A713C795}"/>
              </a:ext>
            </a:extLst>
          </p:cNvPr>
          <p:cNvSpPr txBox="1"/>
          <p:nvPr/>
        </p:nvSpPr>
        <p:spPr>
          <a:xfrm>
            <a:off x="8957674" y="2344701"/>
            <a:ext cx="559769" cy="461665"/>
          </a:xfrm>
          <a:prstGeom prst="rect">
            <a:avLst/>
          </a:prstGeom>
          <a:noFill/>
        </p:spPr>
        <p:txBody>
          <a:bodyPr wrap="none" rtlCol="0">
            <a:spAutoFit/>
          </a:bodyPr>
          <a:lstStyle/>
          <a:p>
            <a:r>
              <a:rPr lang="en-US" sz="2400" b="1" dirty="0">
                <a:solidFill>
                  <a:schemeClr val="accent3"/>
                </a:solidFill>
              </a:rPr>
              <a:t>??</a:t>
            </a:r>
          </a:p>
        </p:txBody>
      </p:sp>
      <p:sp>
        <p:nvSpPr>
          <p:cNvPr id="48" name="TextBox 47">
            <a:extLst>
              <a:ext uri="{FF2B5EF4-FFF2-40B4-BE49-F238E27FC236}">
                <a16:creationId xmlns:a16="http://schemas.microsoft.com/office/drawing/2014/main" id="{7E00A9F4-348B-4641-A141-A8BD00206233}"/>
              </a:ext>
            </a:extLst>
          </p:cNvPr>
          <p:cNvSpPr txBox="1"/>
          <p:nvPr/>
        </p:nvSpPr>
        <p:spPr>
          <a:xfrm>
            <a:off x="143823" y="1116280"/>
            <a:ext cx="11946577" cy="461665"/>
          </a:xfrm>
          <a:prstGeom prst="rect">
            <a:avLst/>
          </a:prstGeom>
          <a:noFill/>
        </p:spPr>
        <p:txBody>
          <a:bodyPr wrap="square" rtlCol="0">
            <a:spAutoFit/>
          </a:bodyPr>
          <a:lstStyle/>
          <a:p>
            <a:r>
              <a:rPr lang="en-US" sz="2400" dirty="0"/>
              <a:t>What about the rest of the transfer matrix?</a:t>
            </a:r>
          </a:p>
        </p:txBody>
      </p:sp>
    </p:spTree>
    <p:extLst>
      <p:ext uri="{BB962C8B-B14F-4D97-AF65-F5344CB8AC3E}">
        <p14:creationId xmlns:p14="http://schemas.microsoft.com/office/powerpoint/2010/main" val="3544508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7F361C-47D2-C64B-9449-78361059CCBE}"/>
              </a:ext>
            </a:extLst>
          </p:cNvPr>
          <p:cNvSpPr>
            <a:spLocks noGrp="1"/>
          </p:cNvSpPr>
          <p:nvPr>
            <p:ph idx="1"/>
          </p:nvPr>
        </p:nvSpPr>
        <p:spPr/>
        <p:txBody>
          <a:bodyPr/>
          <a:lstStyle/>
          <a:p>
            <a:pPr marL="0" indent="0">
              <a:buNone/>
            </a:pPr>
            <a:r>
              <a:rPr lang="en-US" dirty="0"/>
              <a:t>Higher-order (&gt;1) statistical moments of the beam might give us more information</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0736E9A2-7EA2-5142-94F0-D1893600E240}"/>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13FB538B-908F-4E43-A2B2-0F689421D97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89B4F305-7D49-2142-B83B-EFB994522007}"/>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28B531F4-2C92-AC42-A20C-A6EFFC8D9BB0}"/>
              </a:ext>
            </a:extLst>
          </p:cNvPr>
          <p:cNvSpPr>
            <a:spLocks noGrp="1"/>
          </p:cNvSpPr>
          <p:nvPr>
            <p:ph type="sldNum" sz="quarter" idx="12"/>
          </p:nvPr>
        </p:nvSpPr>
        <p:spPr/>
        <p:txBody>
          <a:bodyPr/>
          <a:lstStyle/>
          <a:p>
            <a:fld id="{921CBE81-14BD-7343-B359-01BCBA3179F9}" type="slidenum">
              <a:rPr lang="en-US" smtClean="0"/>
              <a:pPr/>
              <a:t>22</a:t>
            </a:fld>
            <a:endParaRPr lang="en-US"/>
          </a:p>
        </p:txBody>
      </p:sp>
    </p:spTree>
    <p:extLst>
      <p:ext uri="{BB962C8B-B14F-4D97-AF65-F5344CB8AC3E}">
        <p14:creationId xmlns:p14="http://schemas.microsoft.com/office/powerpoint/2010/main" val="2860268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7F361C-47D2-C64B-9449-78361059CCBE}"/>
              </a:ext>
            </a:extLst>
          </p:cNvPr>
          <p:cNvSpPr>
            <a:spLocks noGrp="1"/>
          </p:cNvSpPr>
          <p:nvPr>
            <p:ph idx="1"/>
          </p:nvPr>
        </p:nvSpPr>
        <p:spPr/>
        <p:txBody>
          <a:bodyPr/>
          <a:lstStyle/>
          <a:p>
            <a:pPr marL="0" indent="0">
              <a:buNone/>
            </a:pPr>
            <a:r>
              <a:rPr lang="en-US" dirty="0"/>
              <a:t>Higher-order (&gt;1) statistical moments of the beam might give us more information</a:t>
            </a:r>
          </a:p>
          <a:p>
            <a:pPr marL="0" indent="0">
              <a:buNone/>
            </a:pPr>
            <a:endParaRPr lang="en-US" dirty="0"/>
          </a:p>
          <a:p>
            <a:pPr marL="0" indent="0">
              <a:buNone/>
            </a:pPr>
            <a:r>
              <a:rPr lang="en-US" dirty="0"/>
              <a:t>The covariances evolve in the beamline as such,</a:t>
            </a:r>
          </a:p>
          <a:p>
            <a:pPr marL="0" indent="0">
              <a:buNone/>
            </a:pPr>
            <a:endParaRPr lang="en-US" dirty="0"/>
          </a:p>
        </p:txBody>
      </p:sp>
      <p:sp>
        <p:nvSpPr>
          <p:cNvPr id="3" name="Title 2">
            <a:extLst>
              <a:ext uri="{FF2B5EF4-FFF2-40B4-BE49-F238E27FC236}">
                <a16:creationId xmlns:a16="http://schemas.microsoft.com/office/drawing/2014/main" id="{0736E9A2-7EA2-5142-94F0-D1893600E240}"/>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13FB538B-908F-4E43-A2B2-0F689421D97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89B4F305-7D49-2142-B83B-EFB994522007}"/>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28B531F4-2C92-AC42-A20C-A6EFFC8D9BB0}"/>
              </a:ext>
            </a:extLst>
          </p:cNvPr>
          <p:cNvSpPr>
            <a:spLocks noGrp="1"/>
          </p:cNvSpPr>
          <p:nvPr>
            <p:ph type="sldNum" sz="quarter" idx="12"/>
          </p:nvPr>
        </p:nvSpPr>
        <p:spPr/>
        <p:txBody>
          <a:bodyPr/>
          <a:lstStyle/>
          <a:p>
            <a:fld id="{921CBE81-14BD-7343-B359-01BCBA3179F9}" type="slidenum">
              <a:rPr lang="en-US" smtClean="0"/>
              <a:pPr/>
              <a:t>23</a:t>
            </a:fld>
            <a:endParaRPr lang="en-US"/>
          </a:p>
        </p:txBody>
      </p:sp>
      <p:grpSp>
        <p:nvGrpSpPr>
          <p:cNvPr id="14" name="Group 13">
            <a:extLst>
              <a:ext uri="{FF2B5EF4-FFF2-40B4-BE49-F238E27FC236}">
                <a16:creationId xmlns:a16="http://schemas.microsoft.com/office/drawing/2014/main" id="{4C7A37F2-EA08-9847-B719-BB614FCAFF9B}"/>
              </a:ext>
            </a:extLst>
          </p:cNvPr>
          <p:cNvGrpSpPr/>
          <p:nvPr/>
        </p:nvGrpSpPr>
        <p:grpSpPr>
          <a:xfrm>
            <a:off x="0" y="2926988"/>
            <a:ext cx="11992396" cy="2306821"/>
            <a:chOff x="169333" y="2049164"/>
            <a:chExt cx="11992396" cy="2306821"/>
          </a:xfrm>
        </p:grpSpPr>
        <p:pic>
          <p:nvPicPr>
            <p:cNvPr id="7" name="Picture 6">
              <a:extLst>
                <a:ext uri="{FF2B5EF4-FFF2-40B4-BE49-F238E27FC236}">
                  <a16:creationId xmlns:a16="http://schemas.microsoft.com/office/drawing/2014/main" id="{A351A5FD-7DF8-8142-A869-104696FEFBA8}"/>
                </a:ext>
              </a:extLst>
            </p:cNvPr>
            <p:cNvPicPr>
              <a:picLocks noChangeAspect="1"/>
            </p:cNvPicPr>
            <p:nvPr/>
          </p:nvPicPr>
          <p:blipFill>
            <a:blip r:embed="rId3"/>
            <a:stretch>
              <a:fillRect/>
            </a:stretch>
          </p:blipFill>
          <p:spPr>
            <a:xfrm>
              <a:off x="169333" y="2513769"/>
              <a:ext cx="11966222" cy="1819637"/>
            </a:xfrm>
            <a:prstGeom prst="rect">
              <a:avLst/>
            </a:prstGeom>
          </p:spPr>
        </p:pic>
        <p:sp>
          <p:nvSpPr>
            <p:cNvPr id="8" name="TextBox 7">
              <a:extLst>
                <a:ext uri="{FF2B5EF4-FFF2-40B4-BE49-F238E27FC236}">
                  <a16:creationId xmlns:a16="http://schemas.microsoft.com/office/drawing/2014/main" id="{947FC00B-1278-884F-A9BA-0B0EEE14C65F}"/>
                </a:ext>
              </a:extLst>
            </p:cNvPr>
            <p:cNvSpPr txBox="1"/>
            <p:nvPr/>
          </p:nvSpPr>
          <p:spPr>
            <a:xfrm>
              <a:off x="1293523" y="2052104"/>
              <a:ext cx="4321754" cy="461665"/>
            </a:xfrm>
            <a:prstGeom prst="rect">
              <a:avLst/>
            </a:prstGeom>
            <a:noFill/>
          </p:spPr>
          <p:txBody>
            <a:bodyPr wrap="square" rtlCol="0">
              <a:spAutoFit/>
            </a:bodyPr>
            <a:lstStyle/>
            <a:p>
              <a:pPr algn="ctr"/>
              <a:r>
                <a:rPr lang="en-US" sz="2400" b="1" dirty="0">
                  <a:solidFill>
                    <a:schemeClr val="accent2"/>
                  </a:solidFill>
                </a:rPr>
                <a:t>Downstream</a:t>
              </a:r>
            </a:p>
          </p:txBody>
        </p:sp>
        <p:sp>
          <p:nvSpPr>
            <p:cNvPr id="9" name="Rectangle 8">
              <a:extLst>
                <a:ext uri="{FF2B5EF4-FFF2-40B4-BE49-F238E27FC236}">
                  <a16:creationId xmlns:a16="http://schemas.microsoft.com/office/drawing/2014/main" id="{CE18708F-249B-5945-8B4C-424E143E301E}"/>
                </a:ext>
              </a:extLst>
            </p:cNvPr>
            <p:cNvSpPr/>
            <p:nvPr/>
          </p:nvSpPr>
          <p:spPr>
            <a:xfrm>
              <a:off x="1038578" y="2502014"/>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50AE8C-60CF-F047-A3CA-3968D0116966}"/>
                </a:ext>
              </a:extLst>
            </p:cNvPr>
            <p:cNvSpPr txBox="1"/>
            <p:nvPr/>
          </p:nvSpPr>
          <p:spPr>
            <a:xfrm>
              <a:off x="7592723" y="2049164"/>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11" name="Rectangle 10">
              <a:extLst>
                <a:ext uri="{FF2B5EF4-FFF2-40B4-BE49-F238E27FC236}">
                  <a16:creationId xmlns:a16="http://schemas.microsoft.com/office/drawing/2014/main" id="{6CFB97DC-EFC6-844B-A9A3-3E8C476B3D33}"/>
                </a:ext>
              </a:extLst>
            </p:cNvPr>
            <p:cNvSpPr/>
            <p:nvPr/>
          </p:nvSpPr>
          <p:spPr>
            <a:xfrm>
              <a:off x="7330085" y="2488894"/>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9755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7F361C-47D2-C64B-9449-78361059CCBE}"/>
              </a:ext>
            </a:extLst>
          </p:cNvPr>
          <p:cNvSpPr>
            <a:spLocks noGrp="1"/>
          </p:cNvSpPr>
          <p:nvPr>
            <p:ph idx="1"/>
          </p:nvPr>
        </p:nvSpPr>
        <p:spPr/>
        <p:txBody>
          <a:bodyPr/>
          <a:lstStyle/>
          <a:p>
            <a:pPr marL="0" indent="0">
              <a:buNone/>
            </a:pPr>
            <a:r>
              <a:rPr lang="en-US" dirty="0"/>
              <a:t>Assuming a polycrystalline cathode with a disordered surface, there’s no correlation between emission position and momentum</a:t>
            </a:r>
          </a:p>
        </p:txBody>
      </p:sp>
      <p:sp>
        <p:nvSpPr>
          <p:cNvPr id="3" name="Title 2">
            <a:extLst>
              <a:ext uri="{FF2B5EF4-FFF2-40B4-BE49-F238E27FC236}">
                <a16:creationId xmlns:a16="http://schemas.microsoft.com/office/drawing/2014/main" id="{0736E9A2-7EA2-5142-94F0-D1893600E240}"/>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13FB538B-908F-4E43-A2B2-0F689421D97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89B4F305-7D49-2142-B83B-EFB994522007}"/>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28B531F4-2C92-AC42-A20C-A6EFFC8D9BB0}"/>
              </a:ext>
            </a:extLst>
          </p:cNvPr>
          <p:cNvSpPr>
            <a:spLocks noGrp="1"/>
          </p:cNvSpPr>
          <p:nvPr>
            <p:ph type="sldNum" sz="quarter" idx="12"/>
          </p:nvPr>
        </p:nvSpPr>
        <p:spPr/>
        <p:txBody>
          <a:bodyPr/>
          <a:lstStyle/>
          <a:p>
            <a:fld id="{921CBE81-14BD-7343-B359-01BCBA3179F9}" type="slidenum">
              <a:rPr lang="en-US" smtClean="0"/>
              <a:pPr/>
              <a:t>24</a:t>
            </a:fld>
            <a:endParaRPr lang="en-US"/>
          </a:p>
        </p:txBody>
      </p:sp>
      <p:pic>
        <p:nvPicPr>
          <p:cNvPr id="13" name="Picture 12">
            <a:extLst>
              <a:ext uri="{FF2B5EF4-FFF2-40B4-BE49-F238E27FC236}">
                <a16:creationId xmlns:a16="http://schemas.microsoft.com/office/drawing/2014/main" id="{04BD678F-3003-014C-8376-D76D3B6B97C2}"/>
              </a:ext>
            </a:extLst>
          </p:cNvPr>
          <p:cNvPicPr>
            <a:picLocks noChangeAspect="1"/>
          </p:cNvPicPr>
          <p:nvPr/>
        </p:nvPicPr>
        <p:blipFill>
          <a:blip r:embed="rId3"/>
          <a:stretch>
            <a:fillRect/>
          </a:stretch>
        </p:blipFill>
        <p:spPr>
          <a:xfrm>
            <a:off x="3597032" y="1998133"/>
            <a:ext cx="4997936" cy="4367944"/>
          </a:xfrm>
          <a:prstGeom prst="rect">
            <a:avLst/>
          </a:prstGeom>
        </p:spPr>
      </p:pic>
    </p:spTree>
    <p:extLst>
      <p:ext uri="{BB962C8B-B14F-4D97-AF65-F5344CB8AC3E}">
        <p14:creationId xmlns:p14="http://schemas.microsoft.com/office/powerpoint/2010/main" val="3494893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41F16F-D5E8-5F4B-A0AB-E8299BA2A8CE}"/>
              </a:ext>
            </a:extLst>
          </p:cNvPr>
          <p:cNvPicPr>
            <a:picLocks noChangeAspect="1"/>
          </p:cNvPicPr>
          <p:nvPr/>
        </p:nvPicPr>
        <p:blipFill>
          <a:blip r:embed="rId3"/>
          <a:stretch>
            <a:fillRect/>
          </a:stretch>
        </p:blipFill>
        <p:spPr>
          <a:xfrm>
            <a:off x="76922" y="2485569"/>
            <a:ext cx="11966222" cy="1819637"/>
          </a:xfrm>
          <a:prstGeom prst="rect">
            <a:avLst/>
          </a:prstGeom>
        </p:spPr>
      </p:pic>
      <p:sp>
        <p:nvSpPr>
          <p:cNvPr id="8" name="Rectangle 7">
            <a:extLst>
              <a:ext uri="{FF2B5EF4-FFF2-40B4-BE49-F238E27FC236}">
                <a16:creationId xmlns:a16="http://schemas.microsoft.com/office/drawing/2014/main" id="{39A60DDE-7567-CA4A-9DA7-47551DD7B1AF}"/>
              </a:ext>
            </a:extLst>
          </p:cNvPr>
          <p:cNvSpPr/>
          <p:nvPr/>
        </p:nvSpPr>
        <p:spPr>
          <a:xfrm>
            <a:off x="946167" y="2473814"/>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BBD548-AF26-ED41-8409-EDF74BF77177}"/>
              </a:ext>
            </a:extLst>
          </p:cNvPr>
          <p:cNvSpPr/>
          <p:nvPr/>
        </p:nvSpPr>
        <p:spPr>
          <a:xfrm>
            <a:off x="7237674" y="2460694"/>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193CB4-896C-5A48-8ED1-E5B06F4749A0}"/>
              </a:ext>
            </a:extLst>
          </p:cNvPr>
          <p:cNvSpPr txBox="1"/>
          <p:nvPr/>
        </p:nvSpPr>
        <p:spPr>
          <a:xfrm>
            <a:off x="1201112" y="2023904"/>
            <a:ext cx="4321754" cy="461665"/>
          </a:xfrm>
          <a:prstGeom prst="rect">
            <a:avLst/>
          </a:prstGeom>
          <a:noFill/>
        </p:spPr>
        <p:txBody>
          <a:bodyPr wrap="square" rtlCol="0">
            <a:spAutoFit/>
          </a:bodyPr>
          <a:lstStyle/>
          <a:p>
            <a:pPr algn="ctr"/>
            <a:r>
              <a:rPr lang="en-US" sz="2400" b="1" dirty="0">
                <a:solidFill>
                  <a:schemeClr val="accent2"/>
                </a:solidFill>
              </a:rPr>
              <a:t>Downstream</a:t>
            </a:r>
          </a:p>
        </p:txBody>
      </p:sp>
      <p:sp>
        <p:nvSpPr>
          <p:cNvPr id="11" name="TextBox 10">
            <a:extLst>
              <a:ext uri="{FF2B5EF4-FFF2-40B4-BE49-F238E27FC236}">
                <a16:creationId xmlns:a16="http://schemas.microsoft.com/office/drawing/2014/main" id="{AB4A9258-79E8-6848-9F2A-BB3660E38799}"/>
              </a:ext>
            </a:extLst>
          </p:cNvPr>
          <p:cNvSpPr txBox="1"/>
          <p:nvPr/>
        </p:nvSpPr>
        <p:spPr>
          <a:xfrm>
            <a:off x="7500312" y="2020964"/>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15" name="Rectangle 14">
            <a:extLst>
              <a:ext uri="{FF2B5EF4-FFF2-40B4-BE49-F238E27FC236}">
                <a16:creationId xmlns:a16="http://schemas.microsoft.com/office/drawing/2014/main" id="{4450ECFA-B64A-5541-A077-49AE20BA38EF}"/>
              </a:ext>
            </a:extLst>
          </p:cNvPr>
          <p:cNvSpPr/>
          <p:nvPr/>
        </p:nvSpPr>
        <p:spPr>
          <a:xfrm>
            <a:off x="8588744" y="3372045"/>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8C8428-7C90-C845-B2C4-28AA3169C611}"/>
              </a:ext>
            </a:extLst>
          </p:cNvPr>
          <p:cNvSpPr txBox="1"/>
          <p:nvPr/>
        </p:nvSpPr>
        <p:spPr>
          <a:xfrm>
            <a:off x="8822694" y="3337673"/>
            <a:ext cx="184731" cy="461665"/>
          </a:xfrm>
          <a:prstGeom prst="rect">
            <a:avLst/>
          </a:prstGeom>
          <a:noFill/>
        </p:spPr>
        <p:txBody>
          <a:bodyPr wrap="none" rtlCol="0">
            <a:spAutoFit/>
          </a:bodyPr>
          <a:lstStyle/>
          <a:p>
            <a:endParaRPr lang="en-US" sz="2400" dirty="0"/>
          </a:p>
        </p:txBody>
      </p:sp>
      <p:sp>
        <p:nvSpPr>
          <p:cNvPr id="3" name="Title 2">
            <a:extLst>
              <a:ext uri="{FF2B5EF4-FFF2-40B4-BE49-F238E27FC236}">
                <a16:creationId xmlns:a16="http://schemas.microsoft.com/office/drawing/2014/main" id="{3336BE33-FD17-3C43-B1C2-6937632A0BED}"/>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30244622-0013-644F-89BF-4590B080EC74}"/>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76E2AC96-C84D-0C45-8872-99803772688C}"/>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DD6679F3-30D1-DD4E-98A3-9E9A1000C5D0}"/>
              </a:ext>
            </a:extLst>
          </p:cNvPr>
          <p:cNvSpPr>
            <a:spLocks noGrp="1"/>
          </p:cNvSpPr>
          <p:nvPr>
            <p:ph type="sldNum" sz="quarter" idx="12"/>
          </p:nvPr>
        </p:nvSpPr>
        <p:spPr/>
        <p:txBody>
          <a:bodyPr/>
          <a:lstStyle/>
          <a:p>
            <a:fld id="{921CBE81-14BD-7343-B359-01BCBA3179F9}" type="slidenum">
              <a:rPr lang="en-US" smtClean="0"/>
              <a:pPr/>
              <a:t>25</a:t>
            </a:fld>
            <a:endParaRPr lang="en-US"/>
          </a:p>
        </p:txBody>
      </p:sp>
      <p:sp>
        <p:nvSpPr>
          <p:cNvPr id="34" name="Content Placeholder 1">
            <a:extLst>
              <a:ext uri="{FF2B5EF4-FFF2-40B4-BE49-F238E27FC236}">
                <a16:creationId xmlns:a16="http://schemas.microsoft.com/office/drawing/2014/main" id="{0276ED87-5059-2445-9ACF-6F006077C74B}"/>
              </a:ext>
            </a:extLst>
          </p:cNvPr>
          <p:cNvSpPr>
            <a:spLocks noGrp="1"/>
          </p:cNvSpPr>
          <p:nvPr>
            <p:ph idx="1"/>
          </p:nvPr>
        </p:nvSpPr>
        <p:spPr>
          <a:xfrm>
            <a:off x="0" y="940909"/>
            <a:ext cx="12192000" cy="1027052"/>
          </a:xfrm>
        </p:spPr>
        <p:txBody>
          <a:bodyPr/>
          <a:lstStyle/>
          <a:p>
            <a:pPr marL="0" indent="0">
              <a:buNone/>
            </a:pPr>
            <a:r>
              <a:rPr lang="en-US" dirty="0"/>
              <a:t>Assuming a polycrystalline cathode with a disordered surface, there’s no correlation between emission position and momentum</a:t>
            </a:r>
          </a:p>
          <a:p>
            <a:pPr marL="0" indent="0">
              <a:buNone/>
            </a:pPr>
            <a:endParaRPr lang="en-US" dirty="0"/>
          </a:p>
        </p:txBody>
      </p:sp>
      <p:sp>
        <p:nvSpPr>
          <p:cNvPr id="49" name="Rectangle 48">
            <a:extLst>
              <a:ext uri="{FF2B5EF4-FFF2-40B4-BE49-F238E27FC236}">
                <a16:creationId xmlns:a16="http://schemas.microsoft.com/office/drawing/2014/main" id="{CD79A8E1-2534-AA4A-B47D-0F029ED80144}"/>
              </a:ext>
            </a:extLst>
          </p:cNvPr>
          <p:cNvSpPr/>
          <p:nvPr/>
        </p:nvSpPr>
        <p:spPr>
          <a:xfrm>
            <a:off x="8588744" y="2582443"/>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375D8B5-7C1D-2C48-8736-3D23334756C2}"/>
              </a:ext>
            </a:extLst>
          </p:cNvPr>
          <p:cNvSpPr/>
          <p:nvPr/>
        </p:nvSpPr>
        <p:spPr>
          <a:xfrm>
            <a:off x="10727989" y="2595009"/>
            <a:ext cx="824089" cy="391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F2494C4-E834-2748-954E-D5F01D9BA771}"/>
              </a:ext>
            </a:extLst>
          </p:cNvPr>
          <p:cNvSpPr/>
          <p:nvPr/>
        </p:nvSpPr>
        <p:spPr>
          <a:xfrm>
            <a:off x="9692491" y="2986497"/>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FEB7521-DE78-694E-B897-B3ED70EE52AD}"/>
              </a:ext>
            </a:extLst>
          </p:cNvPr>
          <p:cNvSpPr/>
          <p:nvPr/>
        </p:nvSpPr>
        <p:spPr>
          <a:xfrm>
            <a:off x="10715596" y="3378578"/>
            <a:ext cx="824089" cy="391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723590A-098D-AD4E-9719-DE878BBB473C}"/>
              </a:ext>
            </a:extLst>
          </p:cNvPr>
          <p:cNvSpPr/>
          <p:nvPr/>
        </p:nvSpPr>
        <p:spPr>
          <a:xfrm>
            <a:off x="9688912" y="3775694"/>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5EE5619-B7D3-9E48-86B8-48D08B1DE692}"/>
              </a:ext>
            </a:extLst>
          </p:cNvPr>
          <p:cNvSpPr/>
          <p:nvPr/>
        </p:nvSpPr>
        <p:spPr>
          <a:xfrm>
            <a:off x="7534763" y="3790621"/>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955CE64-FC7F-5445-AC09-3C012ACAD00B}"/>
              </a:ext>
            </a:extLst>
          </p:cNvPr>
          <p:cNvSpPr/>
          <p:nvPr/>
        </p:nvSpPr>
        <p:spPr>
          <a:xfrm>
            <a:off x="7530704" y="2986994"/>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830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36BE33-FD17-3C43-B1C2-6937632A0BED}"/>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30244622-0013-644F-89BF-4590B080EC74}"/>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76E2AC96-C84D-0C45-8872-99803772688C}"/>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DD6679F3-30D1-DD4E-98A3-9E9A1000C5D0}"/>
              </a:ext>
            </a:extLst>
          </p:cNvPr>
          <p:cNvSpPr>
            <a:spLocks noGrp="1"/>
          </p:cNvSpPr>
          <p:nvPr>
            <p:ph type="sldNum" sz="quarter" idx="12"/>
          </p:nvPr>
        </p:nvSpPr>
        <p:spPr/>
        <p:txBody>
          <a:bodyPr/>
          <a:lstStyle/>
          <a:p>
            <a:fld id="{921CBE81-14BD-7343-B359-01BCBA3179F9}" type="slidenum">
              <a:rPr lang="en-US" smtClean="0"/>
              <a:pPr/>
              <a:t>26</a:t>
            </a:fld>
            <a:endParaRPr lang="en-US"/>
          </a:p>
        </p:txBody>
      </p:sp>
      <p:sp>
        <p:nvSpPr>
          <p:cNvPr id="34" name="Content Placeholder 1">
            <a:extLst>
              <a:ext uri="{FF2B5EF4-FFF2-40B4-BE49-F238E27FC236}">
                <a16:creationId xmlns:a16="http://schemas.microsoft.com/office/drawing/2014/main" id="{0276ED87-5059-2445-9ACF-6F006077C74B}"/>
              </a:ext>
            </a:extLst>
          </p:cNvPr>
          <p:cNvSpPr>
            <a:spLocks noGrp="1"/>
          </p:cNvSpPr>
          <p:nvPr>
            <p:ph idx="1"/>
          </p:nvPr>
        </p:nvSpPr>
        <p:spPr>
          <a:xfrm>
            <a:off x="0" y="940908"/>
            <a:ext cx="12192000" cy="5612295"/>
          </a:xfrm>
        </p:spPr>
        <p:txBody>
          <a:bodyPr/>
          <a:lstStyle/>
          <a:p>
            <a:pPr marL="0" indent="0">
              <a:buNone/>
            </a:pPr>
            <a:r>
              <a:rPr lang="en-US" dirty="0"/>
              <a:t>The correlation between emission position and momentum being zero adds constraints on the transfer matrix</a:t>
            </a:r>
          </a:p>
          <a:p>
            <a:pPr marL="0" indent="0">
              <a:buNone/>
            </a:pPr>
            <a:endParaRPr lang="en-US" dirty="0"/>
          </a:p>
        </p:txBody>
      </p:sp>
      <p:grpSp>
        <p:nvGrpSpPr>
          <p:cNvPr id="22" name="Group 21">
            <a:extLst>
              <a:ext uri="{FF2B5EF4-FFF2-40B4-BE49-F238E27FC236}">
                <a16:creationId xmlns:a16="http://schemas.microsoft.com/office/drawing/2014/main" id="{B8417CA9-C240-EC42-B301-75A2FF9ABDD6}"/>
              </a:ext>
            </a:extLst>
          </p:cNvPr>
          <p:cNvGrpSpPr/>
          <p:nvPr/>
        </p:nvGrpSpPr>
        <p:grpSpPr>
          <a:xfrm>
            <a:off x="0" y="2275589"/>
            <a:ext cx="11992396" cy="2306821"/>
            <a:chOff x="76922" y="2020964"/>
            <a:chExt cx="11992396" cy="2306821"/>
          </a:xfrm>
        </p:grpSpPr>
        <p:grpSp>
          <p:nvGrpSpPr>
            <p:cNvPr id="2" name="Group 1">
              <a:extLst>
                <a:ext uri="{FF2B5EF4-FFF2-40B4-BE49-F238E27FC236}">
                  <a16:creationId xmlns:a16="http://schemas.microsoft.com/office/drawing/2014/main" id="{9DE9DC11-DE97-D044-8339-050264BA319C}"/>
                </a:ext>
              </a:extLst>
            </p:cNvPr>
            <p:cNvGrpSpPr/>
            <p:nvPr/>
          </p:nvGrpSpPr>
          <p:grpSpPr>
            <a:xfrm>
              <a:off x="76922" y="2020964"/>
              <a:ext cx="11992396" cy="2306821"/>
              <a:chOff x="98004" y="4079068"/>
              <a:chExt cx="11992396" cy="2306821"/>
            </a:xfrm>
          </p:grpSpPr>
          <p:pic>
            <p:nvPicPr>
              <p:cNvPr id="7" name="Picture 6">
                <a:extLst>
                  <a:ext uri="{FF2B5EF4-FFF2-40B4-BE49-F238E27FC236}">
                    <a16:creationId xmlns:a16="http://schemas.microsoft.com/office/drawing/2014/main" id="{5C41F16F-D5E8-5F4B-A0AB-E8299BA2A8CE}"/>
                  </a:ext>
                </a:extLst>
              </p:cNvPr>
              <p:cNvPicPr>
                <a:picLocks noChangeAspect="1"/>
              </p:cNvPicPr>
              <p:nvPr/>
            </p:nvPicPr>
            <p:blipFill>
              <a:blip r:embed="rId3"/>
              <a:stretch>
                <a:fillRect/>
              </a:stretch>
            </p:blipFill>
            <p:spPr>
              <a:xfrm>
                <a:off x="98004" y="4543673"/>
                <a:ext cx="11966222" cy="1819637"/>
              </a:xfrm>
              <a:prstGeom prst="rect">
                <a:avLst/>
              </a:prstGeom>
            </p:spPr>
          </p:pic>
          <p:sp>
            <p:nvSpPr>
              <p:cNvPr id="8" name="Rectangle 7">
                <a:extLst>
                  <a:ext uri="{FF2B5EF4-FFF2-40B4-BE49-F238E27FC236}">
                    <a16:creationId xmlns:a16="http://schemas.microsoft.com/office/drawing/2014/main" id="{39A60DDE-7567-CA4A-9DA7-47551DD7B1AF}"/>
                  </a:ext>
                </a:extLst>
              </p:cNvPr>
              <p:cNvSpPr/>
              <p:nvPr/>
            </p:nvSpPr>
            <p:spPr>
              <a:xfrm>
                <a:off x="967249" y="4531918"/>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BBD548-AF26-ED41-8409-EDF74BF77177}"/>
                  </a:ext>
                </a:extLst>
              </p:cNvPr>
              <p:cNvSpPr/>
              <p:nvPr/>
            </p:nvSpPr>
            <p:spPr>
              <a:xfrm>
                <a:off x="7258756" y="4518798"/>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193CB4-896C-5A48-8ED1-E5B06F4749A0}"/>
                  </a:ext>
                </a:extLst>
              </p:cNvPr>
              <p:cNvSpPr txBox="1"/>
              <p:nvPr/>
            </p:nvSpPr>
            <p:spPr>
              <a:xfrm>
                <a:off x="1222194" y="4082008"/>
                <a:ext cx="4321754" cy="461665"/>
              </a:xfrm>
              <a:prstGeom prst="rect">
                <a:avLst/>
              </a:prstGeom>
              <a:noFill/>
            </p:spPr>
            <p:txBody>
              <a:bodyPr wrap="square" rtlCol="0">
                <a:spAutoFit/>
              </a:bodyPr>
              <a:lstStyle/>
              <a:p>
                <a:pPr algn="ctr"/>
                <a:r>
                  <a:rPr lang="en-US" sz="2400" b="1" dirty="0">
                    <a:solidFill>
                      <a:schemeClr val="accent2"/>
                    </a:solidFill>
                  </a:rPr>
                  <a:t>Downstream</a:t>
                </a:r>
              </a:p>
            </p:txBody>
          </p:sp>
          <p:sp>
            <p:nvSpPr>
              <p:cNvPr id="11" name="TextBox 10">
                <a:extLst>
                  <a:ext uri="{FF2B5EF4-FFF2-40B4-BE49-F238E27FC236}">
                    <a16:creationId xmlns:a16="http://schemas.microsoft.com/office/drawing/2014/main" id="{AB4A9258-79E8-6848-9F2A-BB3660E38799}"/>
                  </a:ext>
                </a:extLst>
              </p:cNvPr>
              <p:cNvSpPr txBox="1"/>
              <p:nvPr/>
            </p:nvSpPr>
            <p:spPr>
              <a:xfrm>
                <a:off x="7521394" y="4079068"/>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15" name="Rectangle 14">
                <a:extLst>
                  <a:ext uri="{FF2B5EF4-FFF2-40B4-BE49-F238E27FC236}">
                    <a16:creationId xmlns:a16="http://schemas.microsoft.com/office/drawing/2014/main" id="{4450ECFA-B64A-5541-A077-49AE20BA38EF}"/>
                  </a:ext>
                </a:extLst>
              </p:cNvPr>
              <p:cNvSpPr/>
              <p:nvPr/>
            </p:nvSpPr>
            <p:spPr>
              <a:xfrm>
                <a:off x="8609826" y="5430149"/>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8C8428-7C90-C845-B2C4-28AA3169C611}"/>
                  </a:ext>
                </a:extLst>
              </p:cNvPr>
              <p:cNvSpPr txBox="1"/>
              <p:nvPr/>
            </p:nvSpPr>
            <p:spPr>
              <a:xfrm>
                <a:off x="8843776" y="5395777"/>
                <a:ext cx="356188" cy="461665"/>
              </a:xfrm>
              <a:prstGeom prst="rect">
                <a:avLst/>
              </a:prstGeom>
              <a:noFill/>
            </p:spPr>
            <p:txBody>
              <a:bodyPr wrap="none" rtlCol="0">
                <a:spAutoFit/>
              </a:bodyPr>
              <a:lstStyle/>
              <a:p>
                <a:r>
                  <a:rPr lang="en-US" sz="2400" dirty="0"/>
                  <a:t>0</a:t>
                </a:r>
              </a:p>
            </p:txBody>
          </p:sp>
        </p:grpSp>
        <p:sp>
          <p:nvSpPr>
            <p:cNvPr id="49" name="Rectangle 48">
              <a:extLst>
                <a:ext uri="{FF2B5EF4-FFF2-40B4-BE49-F238E27FC236}">
                  <a16:creationId xmlns:a16="http://schemas.microsoft.com/office/drawing/2014/main" id="{CD79A8E1-2534-AA4A-B47D-0F029ED80144}"/>
                </a:ext>
              </a:extLst>
            </p:cNvPr>
            <p:cNvSpPr/>
            <p:nvPr/>
          </p:nvSpPr>
          <p:spPr>
            <a:xfrm>
              <a:off x="8588744" y="2582443"/>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540A2F5-30CA-9947-A84F-C648BE699700}"/>
                </a:ext>
              </a:extLst>
            </p:cNvPr>
            <p:cNvSpPr txBox="1"/>
            <p:nvPr/>
          </p:nvSpPr>
          <p:spPr>
            <a:xfrm>
              <a:off x="8822694" y="2548071"/>
              <a:ext cx="356188" cy="461665"/>
            </a:xfrm>
            <a:prstGeom prst="rect">
              <a:avLst/>
            </a:prstGeom>
            <a:noFill/>
          </p:spPr>
          <p:txBody>
            <a:bodyPr wrap="none" rtlCol="0">
              <a:spAutoFit/>
            </a:bodyPr>
            <a:lstStyle/>
            <a:p>
              <a:r>
                <a:rPr lang="en-US" sz="2400" dirty="0"/>
                <a:t>0</a:t>
              </a:r>
            </a:p>
          </p:txBody>
        </p:sp>
        <p:sp>
          <p:nvSpPr>
            <p:cNvPr id="51" name="Rectangle 50">
              <a:extLst>
                <a:ext uri="{FF2B5EF4-FFF2-40B4-BE49-F238E27FC236}">
                  <a16:creationId xmlns:a16="http://schemas.microsoft.com/office/drawing/2014/main" id="{A375D8B5-7C1D-2C48-8736-3D23334756C2}"/>
                </a:ext>
              </a:extLst>
            </p:cNvPr>
            <p:cNvSpPr/>
            <p:nvPr/>
          </p:nvSpPr>
          <p:spPr>
            <a:xfrm>
              <a:off x="10727989" y="2587753"/>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E98619C-FC07-CA46-A24C-6D5E4FEFB301}"/>
                </a:ext>
              </a:extLst>
            </p:cNvPr>
            <p:cNvSpPr txBox="1"/>
            <p:nvPr/>
          </p:nvSpPr>
          <p:spPr>
            <a:xfrm>
              <a:off x="10961939" y="2553381"/>
              <a:ext cx="356188" cy="461665"/>
            </a:xfrm>
            <a:prstGeom prst="rect">
              <a:avLst/>
            </a:prstGeom>
            <a:noFill/>
          </p:spPr>
          <p:txBody>
            <a:bodyPr wrap="none" rtlCol="0">
              <a:spAutoFit/>
            </a:bodyPr>
            <a:lstStyle/>
            <a:p>
              <a:r>
                <a:rPr lang="en-US" sz="2400" dirty="0"/>
                <a:t>0</a:t>
              </a:r>
            </a:p>
          </p:txBody>
        </p:sp>
        <p:sp>
          <p:nvSpPr>
            <p:cNvPr id="53" name="Rectangle 52">
              <a:extLst>
                <a:ext uri="{FF2B5EF4-FFF2-40B4-BE49-F238E27FC236}">
                  <a16:creationId xmlns:a16="http://schemas.microsoft.com/office/drawing/2014/main" id="{FF2494C4-E834-2748-954E-D5F01D9BA771}"/>
                </a:ext>
              </a:extLst>
            </p:cNvPr>
            <p:cNvSpPr/>
            <p:nvPr/>
          </p:nvSpPr>
          <p:spPr>
            <a:xfrm>
              <a:off x="9692491" y="2986497"/>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8999E44-9B3C-6349-95E6-2438456D08D8}"/>
                </a:ext>
              </a:extLst>
            </p:cNvPr>
            <p:cNvSpPr txBox="1"/>
            <p:nvPr/>
          </p:nvSpPr>
          <p:spPr>
            <a:xfrm>
              <a:off x="9926441" y="2952125"/>
              <a:ext cx="356188" cy="461665"/>
            </a:xfrm>
            <a:prstGeom prst="rect">
              <a:avLst/>
            </a:prstGeom>
            <a:noFill/>
          </p:spPr>
          <p:txBody>
            <a:bodyPr wrap="none" rtlCol="0">
              <a:spAutoFit/>
            </a:bodyPr>
            <a:lstStyle/>
            <a:p>
              <a:r>
                <a:rPr lang="en-US" sz="2400" dirty="0"/>
                <a:t>0</a:t>
              </a:r>
            </a:p>
          </p:txBody>
        </p:sp>
        <p:sp>
          <p:nvSpPr>
            <p:cNvPr id="55" name="Rectangle 54">
              <a:extLst>
                <a:ext uri="{FF2B5EF4-FFF2-40B4-BE49-F238E27FC236}">
                  <a16:creationId xmlns:a16="http://schemas.microsoft.com/office/drawing/2014/main" id="{9FEB7521-DE78-694E-B897-B3ED70EE52AD}"/>
                </a:ext>
              </a:extLst>
            </p:cNvPr>
            <p:cNvSpPr/>
            <p:nvPr/>
          </p:nvSpPr>
          <p:spPr>
            <a:xfrm>
              <a:off x="10715596" y="3378579"/>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26023031-9DF3-6249-9773-22FB4109497A}"/>
                </a:ext>
              </a:extLst>
            </p:cNvPr>
            <p:cNvSpPr txBox="1"/>
            <p:nvPr/>
          </p:nvSpPr>
          <p:spPr>
            <a:xfrm>
              <a:off x="10949546" y="3344207"/>
              <a:ext cx="356188" cy="461665"/>
            </a:xfrm>
            <a:prstGeom prst="rect">
              <a:avLst/>
            </a:prstGeom>
            <a:noFill/>
          </p:spPr>
          <p:txBody>
            <a:bodyPr wrap="none" rtlCol="0">
              <a:spAutoFit/>
            </a:bodyPr>
            <a:lstStyle/>
            <a:p>
              <a:r>
                <a:rPr lang="en-US" sz="2400" dirty="0"/>
                <a:t>0</a:t>
              </a:r>
            </a:p>
          </p:txBody>
        </p:sp>
        <p:sp>
          <p:nvSpPr>
            <p:cNvPr id="57" name="Rectangle 56">
              <a:extLst>
                <a:ext uri="{FF2B5EF4-FFF2-40B4-BE49-F238E27FC236}">
                  <a16:creationId xmlns:a16="http://schemas.microsoft.com/office/drawing/2014/main" id="{4723590A-098D-AD4E-9719-DE878BBB473C}"/>
                </a:ext>
              </a:extLst>
            </p:cNvPr>
            <p:cNvSpPr/>
            <p:nvPr/>
          </p:nvSpPr>
          <p:spPr>
            <a:xfrm>
              <a:off x="9688912" y="3775694"/>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2DF54F9E-AA1F-BB45-B49E-832B03E2E946}"/>
                </a:ext>
              </a:extLst>
            </p:cNvPr>
            <p:cNvSpPr txBox="1"/>
            <p:nvPr/>
          </p:nvSpPr>
          <p:spPr>
            <a:xfrm>
              <a:off x="9922862" y="3741322"/>
              <a:ext cx="356188" cy="461665"/>
            </a:xfrm>
            <a:prstGeom prst="rect">
              <a:avLst/>
            </a:prstGeom>
            <a:noFill/>
          </p:spPr>
          <p:txBody>
            <a:bodyPr wrap="none" rtlCol="0">
              <a:spAutoFit/>
            </a:bodyPr>
            <a:lstStyle/>
            <a:p>
              <a:r>
                <a:rPr lang="en-US" sz="2400" dirty="0"/>
                <a:t>0</a:t>
              </a:r>
            </a:p>
          </p:txBody>
        </p:sp>
        <p:sp>
          <p:nvSpPr>
            <p:cNvPr id="59" name="Rectangle 58">
              <a:extLst>
                <a:ext uri="{FF2B5EF4-FFF2-40B4-BE49-F238E27FC236}">
                  <a16:creationId xmlns:a16="http://schemas.microsoft.com/office/drawing/2014/main" id="{35EE5619-B7D3-9E48-86B8-48D08B1DE692}"/>
                </a:ext>
              </a:extLst>
            </p:cNvPr>
            <p:cNvSpPr/>
            <p:nvPr/>
          </p:nvSpPr>
          <p:spPr>
            <a:xfrm>
              <a:off x="7534763" y="3790621"/>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33AD7C16-A0FA-3847-BACA-EFD32575870E}"/>
                </a:ext>
              </a:extLst>
            </p:cNvPr>
            <p:cNvSpPr txBox="1"/>
            <p:nvPr/>
          </p:nvSpPr>
          <p:spPr>
            <a:xfrm>
              <a:off x="7768713" y="3756249"/>
              <a:ext cx="356188" cy="461665"/>
            </a:xfrm>
            <a:prstGeom prst="rect">
              <a:avLst/>
            </a:prstGeom>
            <a:noFill/>
          </p:spPr>
          <p:txBody>
            <a:bodyPr wrap="none" rtlCol="0">
              <a:spAutoFit/>
            </a:bodyPr>
            <a:lstStyle/>
            <a:p>
              <a:r>
                <a:rPr lang="en-US" sz="2400" dirty="0"/>
                <a:t>0</a:t>
              </a:r>
            </a:p>
          </p:txBody>
        </p:sp>
        <p:sp>
          <p:nvSpPr>
            <p:cNvPr id="61" name="Rectangle 60">
              <a:extLst>
                <a:ext uri="{FF2B5EF4-FFF2-40B4-BE49-F238E27FC236}">
                  <a16:creationId xmlns:a16="http://schemas.microsoft.com/office/drawing/2014/main" id="{D955CE64-FC7F-5445-AC09-3C012ACAD00B}"/>
                </a:ext>
              </a:extLst>
            </p:cNvPr>
            <p:cNvSpPr/>
            <p:nvPr/>
          </p:nvSpPr>
          <p:spPr>
            <a:xfrm>
              <a:off x="7530704" y="2986994"/>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44D3180-BC6E-5847-9C6D-A486D69090EF}"/>
                </a:ext>
              </a:extLst>
            </p:cNvPr>
            <p:cNvSpPr txBox="1"/>
            <p:nvPr/>
          </p:nvSpPr>
          <p:spPr>
            <a:xfrm>
              <a:off x="7764654" y="2952622"/>
              <a:ext cx="356188" cy="461665"/>
            </a:xfrm>
            <a:prstGeom prst="rect">
              <a:avLst/>
            </a:prstGeom>
            <a:noFill/>
          </p:spPr>
          <p:txBody>
            <a:bodyPr wrap="none" rtlCol="0">
              <a:spAutoFit/>
            </a:bodyPr>
            <a:lstStyle/>
            <a:p>
              <a:r>
                <a:rPr lang="en-US" sz="2400" dirty="0"/>
                <a:t>0</a:t>
              </a:r>
            </a:p>
          </p:txBody>
        </p:sp>
      </p:grpSp>
    </p:spTree>
    <p:extLst>
      <p:ext uri="{BB962C8B-B14F-4D97-AF65-F5344CB8AC3E}">
        <p14:creationId xmlns:p14="http://schemas.microsoft.com/office/powerpoint/2010/main" val="2762096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6E38E-392D-FE47-B750-84988D04A1E5}"/>
              </a:ext>
            </a:extLst>
          </p:cNvPr>
          <p:cNvSpPr>
            <a:spLocks noGrp="1"/>
          </p:cNvSpPr>
          <p:nvPr>
            <p:ph idx="1"/>
          </p:nvPr>
        </p:nvSpPr>
        <p:spPr>
          <a:xfrm>
            <a:off x="0" y="940908"/>
            <a:ext cx="12192000" cy="519757"/>
          </a:xfrm>
        </p:spPr>
        <p:txBody>
          <a:bodyPr/>
          <a:lstStyle/>
          <a:p>
            <a:pPr marL="0" indent="0">
              <a:buNone/>
            </a:pPr>
            <a:r>
              <a:rPr lang="en-US" dirty="0"/>
              <a:t>The last constraint on the transfer matrix is the </a:t>
            </a:r>
            <a:r>
              <a:rPr lang="en-US" dirty="0" err="1"/>
              <a:t>symplectic</a:t>
            </a:r>
            <a:r>
              <a:rPr lang="en-US" dirty="0"/>
              <a:t> condition, a fundamental tenet of Hamiltonian mechanics </a:t>
            </a:r>
          </a:p>
        </p:txBody>
      </p:sp>
      <p:sp>
        <p:nvSpPr>
          <p:cNvPr id="3" name="Title 2">
            <a:extLst>
              <a:ext uri="{FF2B5EF4-FFF2-40B4-BE49-F238E27FC236}">
                <a16:creationId xmlns:a16="http://schemas.microsoft.com/office/drawing/2014/main" id="{8DE80582-06F6-E044-959F-1F89751C6FE2}"/>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B739C2B8-F635-6744-9357-AF3F277F7292}"/>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D7B4F07B-66E6-834E-941E-CD9E0357BEE0}"/>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C8A63598-D8CF-1548-969D-6F625023BEEF}"/>
              </a:ext>
            </a:extLst>
          </p:cNvPr>
          <p:cNvSpPr>
            <a:spLocks noGrp="1"/>
          </p:cNvSpPr>
          <p:nvPr>
            <p:ph type="sldNum" sz="quarter" idx="12"/>
          </p:nvPr>
        </p:nvSpPr>
        <p:spPr/>
        <p:txBody>
          <a:bodyPr/>
          <a:lstStyle/>
          <a:p>
            <a:fld id="{921CBE81-14BD-7343-B359-01BCBA3179F9}" type="slidenum">
              <a:rPr lang="en-US" smtClean="0"/>
              <a:pPr/>
              <a:t>27</a:t>
            </a:fld>
            <a:endParaRPr lang="en-US"/>
          </a:p>
        </p:txBody>
      </p:sp>
      <p:pic>
        <p:nvPicPr>
          <p:cNvPr id="7" name="Picture 6">
            <a:extLst>
              <a:ext uri="{FF2B5EF4-FFF2-40B4-BE49-F238E27FC236}">
                <a16:creationId xmlns:a16="http://schemas.microsoft.com/office/drawing/2014/main" id="{4D8CFAD9-3DCC-884D-9C8F-5CD37990F1FB}"/>
              </a:ext>
            </a:extLst>
          </p:cNvPr>
          <p:cNvPicPr>
            <a:picLocks noChangeAspect="1"/>
          </p:cNvPicPr>
          <p:nvPr/>
        </p:nvPicPr>
        <p:blipFill>
          <a:blip r:embed="rId3"/>
          <a:stretch>
            <a:fillRect/>
          </a:stretch>
        </p:blipFill>
        <p:spPr>
          <a:xfrm>
            <a:off x="4464610" y="2058590"/>
            <a:ext cx="3262780" cy="856480"/>
          </a:xfrm>
          <a:prstGeom prst="rect">
            <a:avLst/>
          </a:prstGeom>
        </p:spPr>
      </p:pic>
      <p:pic>
        <p:nvPicPr>
          <p:cNvPr id="8" name="Picture 7">
            <a:extLst>
              <a:ext uri="{FF2B5EF4-FFF2-40B4-BE49-F238E27FC236}">
                <a16:creationId xmlns:a16="http://schemas.microsoft.com/office/drawing/2014/main" id="{F4BDEA8B-7B39-EE49-83D0-8CCAA8920936}"/>
              </a:ext>
            </a:extLst>
          </p:cNvPr>
          <p:cNvPicPr>
            <a:picLocks noChangeAspect="1"/>
          </p:cNvPicPr>
          <p:nvPr/>
        </p:nvPicPr>
        <p:blipFill>
          <a:blip r:embed="rId4"/>
          <a:stretch>
            <a:fillRect/>
          </a:stretch>
        </p:blipFill>
        <p:spPr>
          <a:xfrm>
            <a:off x="2384585" y="3187641"/>
            <a:ext cx="7422829" cy="2834542"/>
          </a:xfrm>
          <a:prstGeom prst="rect">
            <a:avLst/>
          </a:prstGeom>
        </p:spPr>
      </p:pic>
    </p:spTree>
    <p:extLst>
      <p:ext uri="{BB962C8B-B14F-4D97-AF65-F5344CB8AC3E}">
        <p14:creationId xmlns:p14="http://schemas.microsoft.com/office/powerpoint/2010/main" val="286173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36BE33-FD17-3C43-B1C2-6937632A0BED}"/>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30244622-0013-644F-89BF-4590B080EC74}"/>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76E2AC96-C84D-0C45-8872-99803772688C}"/>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DD6679F3-30D1-DD4E-98A3-9E9A1000C5D0}"/>
              </a:ext>
            </a:extLst>
          </p:cNvPr>
          <p:cNvSpPr>
            <a:spLocks noGrp="1"/>
          </p:cNvSpPr>
          <p:nvPr>
            <p:ph type="sldNum" sz="quarter" idx="12"/>
          </p:nvPr>
        </p:nvSpPr>
        <p:spPr/>
        <p:txBody>
          <a:bodyPr/>
          <a:lstStyle/>
          <a:p>
            <a:fld id="{921CBE81-14BD-7343-B359-01BCBA3179F9}" type="slidenum">
              <a:rPr lang="en-US" smtClean="0"/>
              <a:pPr/>
              <a:t>28</a:t>
            </a:fld>
            <a:endParaRPr lang="en-US"/>
          </a:p>
        </p:txBody>
      </p:sp>
      <mc:AlternateContent xmlns:mc="http://schemas.openxmlformats.org/markup-compatibility/2006">
        <mc:Choice xmlns:a14="http://schemas.microsoft.com/office/drawing/2010/main" Requires="a14">
          <p:sp>
            <p:nvSpPr>
              <p:cNvPr id="34" name="Content Placeholder 1">
                <a:extLst>
                  <a:ext uri="{FF2B5EF4-FFF2-40B4-BE49-F238E27FC236}">
                    <a16:creationId xmlns:a16="http://schemas.microsoft.com/office/drawing/2014/main" id="{0276ED87-5059-2445-9ACF-6F006077C74B}"/>
                  </a:ext>
                </a:extLst>
              </p:cNvPr>
              <p:cNvSpPr>
                <a:spLocks noGrp="1"/>
              </p:cNvSpPr>
              <p:nvPr>
                <p:ph idx="1"/>
              </p:nvPr>
            </p:nvSpPr>
            <p:spPr>
              <a:xfrm>
                <a:off x="0" y="940908"/>
                <a:ext cx="12192000" cy="5612295"/>
              </a:xfrm>
            </p:spPr>
            <p:txBody>
              <a:bodyPr/>
              <a:lstStyle/>
              <a:p>
                <a:pPr marL="0" indent="0">
                  <a:buNone/>
                </a:pPr>
                <a:r>
                  <a:rPr lang="en-US" dirty="0"/>
                  <a:t>Altogether, we solve this system of equations for the transfer matrix </a:t>
                </a:r>
                <a14:m>
                  <m:oMath xmlns:m="http://schemas.openxmlformats.org/officeDocument/2006/math">
                    <m:r>
                      <m:rPr>
                        <m:nor/>
                      </m:rPr>
                      <a:rPr lang="en-US" b="1" i="0" smtClean="0">
                        <a:latin typeface="Cambria Math" panose="02040503050406030204" pitchFamily="18" charset="0"/>
                      </a:rPr>
                      <m:t>M</m:t>
                    </m:r>
                  </m:oMath>
                </a14:m>
                <a:r>
                  <a:rPr lang="en-US" dirty="0"/>
                  <a:t>,</a:t>
                </a:r>
              </a:p>
              <a:p>
                <a:endParaRPr lang="en-US" dirty="0"/>
              </a:p>
            </p:txBody>
          </p:sp>
        </mc:Choice>
        <mc:Fallback>
          <p:sp>
            <p:nvSpPr>
              <p:cNvPr id="34" name="Content Placeholder 1">
                <a:extLst>
                  <a:ext uri="{FF2B5EF4-FFF2-40B4-BE49-F238E27FC236}">
                    <a16:creationId xmlns:a16="http://schemas.microsoft.com/office/drawing/2014/main" id="{0276ED87-5059-2445-9ACF-6F006077C74B}"/>
                  </a:ext>
                </a:extLst>
              </p:cNvPr>
              <p:cNvSpPr>
                <a:spLocks noGrp="1" noRot="1" noChangeAspect="1" noMove="1" noResize="1" noEditPoints="1" noAdjustHandles="1" noChangeArrowheads="1" noChangeShapeType="1" noTextEdit="1"/>
              </p:cNvSpPr>
              <p:nvPr>
                <p:ph idx="1"/>
              </p:nvPr>
            </p:nvSpPr>
            <p:spPr>
              <a:xfrm>
                <a:off x="0" y="940908"/>
                <a:ext cx="12192000" cy="5612295"/>
              </a:xfrm>
              <a:blipFill>
                <a:blip r:embed="rId3"/>
                <a:stretch>
                  <a:fillRect l="-1145" t="-903"/>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B85E7793-3001-D54B-9EC0-9DC03A19254E}"/>
              </a:ext>
            </a:extLst>
          </p:cNvPr>
          <p:cNvGrpSpPr/>
          <p:nvPr/>
        </p:nvGrpSpPr>
        <p:grpSpPr>
          <a:xfrm>
            <a:off x="1741005" y="3909767"/>
            <a:ext cx="8628245" cy="2553488"/>
            <a:chOff x="1624494" y="1407634"/>
            <a:chExt cx="8628245" cy="2553488"/>
          </a:xfrm>
        </p:grpSpPr>
        <p:grpSp>
          <p:nvGrpSpPr>
            <p:cNvPr id="42" name="Group 41">
              <a:extLst>
                <a:ext uri="{FF2B5EF4-FFF2-40B4-BE49-F238E27FC236}">
                  <a16:creationId xmlns:a16="http://schemas.microsoft.com/office/drawing/2014/main" id="{F94119F4-016B-CB48-8DDB-8EC37F736A18}"/>
                </a:ext>
              </a:extLst>
            </p:cNvPr>
            <p:cNvGrpSpPr/>
            <p:nvPr/>
          </p:nvGrpSpPr>
          <p:grpSpPr>
            <a:xfrm>
              <a:off x="1624494" y="1487708"/>
              <a:ext cx="3919454" cy="2473414"/>
              <a:chOff x="2896982" y="1491354"/>
              <a:chExt cx="3919454" cy="2473414"/>
            </a:xfrm>
          </p:grpSpPr>
          <p:sp>
            <p:nvSpPr>
              <p:cNvPr id="35" name="Rectangle 34">
                <a:extLst>
                  <a:ext uri="{FF2B5EF4-FFF2-40B4-BE49-F238E27FC236}">
                    <a16:creationId xmlns:a16="http://schemas.microsoft.com/office/drawing/2014/main" id="{12B5769B-C650-6643-A031-ECAAC42D845B}"/>
                  </a:ext>
                </a:extLst>
              </p:cNvPr>
              <p:cNvSpPr/>
              <p:nvPr/>
            </p:nvSpPr>
            <p:spPr>
              <a:xfrm>
                <a:off x="2896982" y="1491354"/>
                <a:ext cx="3919454" cy="2473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6518C98-C320-D949-9395-E5D932ED184E}"/>
                  </a:ext>
                </a:extLst>
              </p:cNvPr>
              <p:cNvPicPr>
                <a:picLocks noChangeAspect="1"/>
              </p:cNvPicPr>
              <p:nvPr/>
            </p:nvPicPr>
            <p:blipFill rotWithShape="1">
              <a:blip r:embed="rId4"/>
              <a:srcRect r="65570"/>
              <a:stretch/>
            </p:blipFill>
            <p:spPr>
              <a:xfrm>
                <a:off x="3134013" y="1906836"/>
                <a:ext cx="3537458" cy="1841500"/>
              </a:xfrm>
              <a:prstGeom prst="rect">
                <a:avLst/>
              </a:prstGeom>
            </p:spPr>
          </p:pic>
          <p:sp>
            <p:nvSpPr>
              <p:cNvPr id="21" name="TextBox 20">
                <a:extLst>
                  <a:ext uri="{FF2B5EF4-FFF2-40B4-BE49-F238E27FC236}">
                    <a16:creationId xmlns:a16="http://schemas.microsoft.com/office/drawing/2014/main" id="{5EF7F8F3-C33D-8E4A-8C78-E1F0765F23E9}"/>
                  </a:ext>
                </a:extLst>
              </p:cNvPr>
              <p:cNvSpPr txBox="1"/>
              <p:nvPr/>
            </p:nvSpPr>
            <p:spPr>
              <a:xfrm>
                <a:off x="2896982" y="1500845"/>
                <a:ext cx="2032929" cy="461665"/>
              </a:xfrm>
              <a:prstGeom prst="rect">
                <a:avLst/>
              </a:prstGeom>
              <a:noFill/>
            </p:spPr>
            <p:txBody>
              <a:bodyPr wrap="none" rtlCol="0">
                <a:spAutoFit/>
              </a:bodyPr>
              <a:lstStyle/>
              <a:p>
                <a:r>
                  <a:rPr lang="en-US" sz="2400" b="1" dirty="0">
                    <a:solidFill>
                      <a:schemeClr val="accent2"/>
                    </a:solidFill>
                  </a:rPr>
                  <a:t>Downstream</a:t>
                </a:r>
              </a:p>
            </p:txBody>
          </p:sp>
          <p:sp>
            <p:nvSpPr>
              <p:cNvPr id="23" name="TextBox 22">
                <a:extLst>
                  <a:ext uri="{FF2B5EF4-FFF2-40B4-BE49-F238E27FC236}">
                    <a16:creationId xmlns:a16="http://schemas.microsoft.com/office/drawing/2014/main" id="{C878BF1C-D33D-E346-900A-A09C99BD1B77}"/>
                  </a:ext>
                </a:extLst>
              </p:cNvPr>
              <p:cNvSpPr txBox="1"/>
              <p:nvPr/>
            </p:nvSpPr>
            <p:spPr>
              <a:xfrm>
                <a:off x="5451126" y="1491354"/>
                <a:ext cx="1228221" cy="461665"/>
              </a:xfrm>
              <a:prstGeom prst="rect">
                <a:avLst/>
              </a:prstGeom>
              <a:noFill/>
            </p:spPr>
            <p:txBody>
              <a:bodyPr wrap="none" rtlCol="0">
                <a:spAutoFit/>
              </a:bodyPr>
              <a:lstStyle/>
              <a:p>
                <a:pPr algn="ctr"/>
                <a:r>
                  <a:rPr lang="en-US" sz="2400" b="1" dirty="0">
                    <a:solidFill>
                      <a:srgbClr val="92D050"/>
                    </a:solidFill>
                  </a:rPr>
                  <a:t>Source</a:t>
                </a:r>
              </a:p>
            </p:txBody>
          </p:sp>
          <p:sp>
            <p:nvSpPr>
              <p:cNvPr id="24" name="Rectangle 23">
                <a:extLst>
                  <a:ext uri="{FF2B5EF4-FFF2-40B4-BE49-F238E27FC236}">
                    <a16:creationId xmlns:a16="http://schemas.microsoft.com/office/drawing/2014/main" id="{F36DF071-C066-7542-A29C-4BA957CC602A}"/>
                  </a:ext>
                </a:extLst>
              </p:cNvPr>
              <p:cNvSpPr/>
              <p:nvPr/>
            </p:nvSpPr>
            <p:spPr>
              <a:xfrm>
                <a:off x="3178199" y="1924175"/>
                <a:ext cx="1447088" cy="18654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51EB59-0AD2-7147-8F17-7DEDD6C5ADF4}"/>
                  </a:ext>
                </a:extLst>
              </p:cNvPr>
              <p:cNvSpPr/>
              <p:nvPr/>
            </p:nvSpPr>
            <p:spPr>
              <a:xfrm>
                <a:off x="5478792" y="1905848"/>
                <a:ext cx="1176214" cy="186543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grpSp>
          <p:nvGrpSpPr>
            <p:cNvPr id="43" name="Group 42">
              <a:extLst>
                <a:ext uri="{FF2B5EF4-FFF2-40B4-BE49-F238E27FC236}">
                  <a16:creationId xmlns:a16="http://schemas.microsoft.com/office/drawing/2014/main" id="{CFC3F9CE-EFE0-9B40-BEEC-3C72B0F877B5}"/>
                </a:ext>
              </a:extLst>
            </p:cNvPr>
            <p:cNvGrpSpPr/>
            <p:nvPr/>
          </p:nvGrpSpPr>
          <p:grpSpPr>
            <a:xfrm>
              <a:off x="5874153" y="1407634"/>
              <a:ext cx="4378586" cy="2553488"/>
              <a:chOff x="5150253" y="1518614"/>
              <a:chExt cx="4378586" cy="2553488"/>
            </a:xfrm>
          </p:grpSpPr>
          <p:pic>
            <p:nvPicPr>
              <p:cNvPr id="41" name="Picture 40">
                <a:extLst>
                  <a:ext uri="{FF2B5EF4-FFF2-40B4-BE49-F238E27FC236}">
                    <a16:creationId xmlns:a16="http://schemas.microsoft.com/office/drawing/2014/main" id="{961C68D8-7A93-F544-AA8B-A6EC46BD8DD7}"/>
                  </a:ext>
                </a:extLst>
              </p:cNvPr>
              <p:cNvPicPr>
                <a:picLocks noChangeAspect="1"/>
              </p:cNvPicPr>
              <p:nvPr/>
            </p:nvPicPr>
            <p:blipFill>
              <a:blip r:embed="rId5"/>
              <a:stretch>
                <a:fillRect/>
              </a:stretch>
            </p:blipFill>
            <p:spPr>
              <a:xfrm>
                <a:off x="5150255" y="2392488"/>
                <a:ext cx="4378584" cy="1672042"/>
              </a:xfrm>
              <a:prstGeom prst="rect">
                <a:avLst/>
              </a:prstGeom>
            </p:spPr>
          </p:pic>
          <p:grpSp>
            <p:nvGrpSpPr>
              <p:cNvPr id="40" name="Group 39">
                <a:extLst>
                  <a:ext uri="{FF2B5EF4-FFF2-40B4-BE49-F238E27FC236}">
                    <a16:creationId xmlns:a16="http://schemas.microsoft.com/office/drawing/2014/main" id="{7A6461BD-8CCC-284D-8CAF-5363B98CDD03}"/>
                  </a:ext>
                </a:extLst>
              </p:cNvPr>
              <p:cNvGrpSpPr/>
              <p:nvPr/>
            </p:nvGrpSpPr>
            <p:grpSpPr>
              <a:xfrm>
                <a:off x="5150253" y="1518614"/>
                <a:ext cx="4378585" cy="2553488"/>
                <a:chOff x="7017050" y="2050647"/>
                <a:chExt cx="4378585" cy="2553488"/>
              </a:xfrm>
            </p:grpSpPr>
            <p:pic>
              <p:nvPicPr>
                <p:cNvPr id="33" name="Picture 32">
                  <a:extLst>
                    <a:ext uri="{FF2B5EF4-FFF2-40B4-BE49-F238E27FC236}">
                      <a16:creationId xmlns:a16="http://schemas.microsoft.com/office/drawing/2014/main" id="{588E0159-3B50-9C4C-962D-A74E4222FFE3}"/>
                    </a:ext>
                  </a:extLst>
                </p:cNvPr>
                <p:cNvPicPr>
                  <a:picLocks noChangeAspect="1"/>
                </p:cNvPicPr>
                <p:nvPr/>
              </p:nvPicPr>
              <p:blipFill>
                <a:blip r:embed="rId6"/>
                <a:stretch>
                  <a:fillRect/>
                </a:stretch>
              </p:blipFill>
              <p:spPr>
                <a:xfrm>
                  <a:off x="8176266" y="2465886"/>
                  <a:ext cx="2060157" cy="540792"/>
                </a:xfrm>
                <a:prstGeom prst="rect">
                  <a:avLst/>
                </a:prstGeom>
              </p:spPr>
            </p:pic>
            <p:sp>
              <p:nvSpPr>
                <p:cNvPr id="36" name="Rectangle 35">
                  <a:extLst>
                    <a:ext uri="{FF2B5EF4-FFF2-40B4-BE49-F238E27FC236}">
                      <a16:creationId xmlns:a16="http://schemas.microsoft.com/office/drawing/2014/main" id="{2BDC6BFC-9B8A-EE44-8E21-A42849F9B4AE}"/>
                    </a:ext>
                  </a:extLst>
                </p:cNvPr>
                <p:cNvSpPr/>
                <p:nvPr/>
              </p:nvSpPr>
              <p:spPr>
                <a:xfrm>
                  <a:off x="7017050" y="2130721"/>
                  <a:ext cx="4378585" cy="2473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D1BA0EA-5C38-4749-A17E-0869A0B58A5F}"/>
                    </a:ext>
                  </a:extLst>
                </p:cNvPr>
                <p:cNvSpPr txBox="1"/>
                <p:nvPr/>
              </p:nvSpPr>
              <p:spPr>
                <a:xfrm>
                  <a:off x="7078504" y="2050647"/>
                  <a:ext cx="4269538" cy="461665"/>
                </a:xfrm>
                <a:prstGeom prst="rect">
                  <a:avLst/>
                </a:prstGeom>
                <a:noFill/>
              </p:spPr>
              <p:txBody>
                <a:bodyPr wrap="square" rtlCol="0">
                  <a:spAutoFit/>
                </a:bodyPr>
                <a:lstStyle/>
                <a:p>
                  <a:pPr algn="ctr"/>
                  <a:r>
                    <a:rPr lang="en-US" sz="2400" b="1" dirty="0" err="1"/>
                    <a:t>Symplecticity</a:t>
                  </a:r>
                  <a:endParaRPr lang="en-US" sz="2400" b="1" dirty="0"/>
                </a:p>
              </p:txBody>
            </p:sp>
          </p:grpSp>
        </p:grpSp>
      </p:grpSp>
      <p:grpSp>
        <p:nvGrpSpPr>
          <p:cNvPr id="37" name="Group 36">
            <a:extLst>
              <a:ext uri="{FF2B5EF4-FFF2-40B4-BE49-F238E27FC236}">
                <a16:creationId xmlns:a16="http://schemas.microsoft.com/office/drawing/2014/main" id="{656C17E4-32A4-9E4A-8D5D-8D4291AFA6B2}"/>
              </a:ext>
            </a:extLst>
          </p:cNvPr>
          <p:cNvGrpSpPr/>
          <p:nvPr/>
        </p:nvGrpSpPr>
        <p:grpSpPr>
          <a:xfrm>
            <a:off x="49002" y="1439290"/>
            <a:ext cx="12093996" cy="2394280"/>
            <a:chOff x="70084" y="4079068"/>
            <a:chExt cx="12093996" cy="2394280"/>
          </a:xfrm>
        </p:grpSpPr>
        <p:pic>
          <p:nvPicPr>
            <p:cNvPr id="45" name="Picture 44">
              <a:extLst>
                <a:ext uri="{FF2B5EF4-FFF2-40B4-BE49-F238E27FC236}">
                  <a16:creationId xmlns:a16="http://schemas.microsoft.com/office/drawing/2014/main" id="{57A7D398-DC0F-BD44-9B4D-0913CD488F85}"/>
                </a:ext>
              </a:extLst>
            </p:cNvPr>
            <p:cNvPicPr>
              <a:picLocks noChangeAspect="1"/>
            </p:cNvPicPr>
            <p:nvPr/>
          </p:nvPicPr>
          <p:blipFill>
            <a:blip r:embed="rId7"/>
            <a:stretch>
              <a:fillRect/>
            </a:stretch>
          </p:blipFill>
          <p:spPr>
            <a:xfrm>
              <a:off x="98004" y="4543673"/>
              <a:ext cx="11966222" cy="1819637"/>
            </a:xfrm>
            <a:prstGeom prst="rect">
              <a:avLst/>
            </a:prstGeom>
          </p:spPr>
        </p:pic>
        <p:sp>
          <p:nvSpPr>
            <p:cNvPr id="46" name="Rectangle 45">
              <a:extLst>
                <a:ext uri="{FF2B5EF4-FFF2-40B4-BE49-F238E27FC236}">
                  <a16:creationId xmlns:a16="http://schemas.microsoft.com/office/drawing/2014/main" id="{88F8E37F-5325-5C46-9F78-C34E676EFDEA}"/>
                </a:ext>
              </a:extLst>
            </p:cNvPr>
            <p:cNvSpPr/>
            <p:nvPr/>
          </p:nvSpPr>
          <p:spPr>
            <a:xfrm>
              <a:off x="967249" y="4531918"/>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1AA6F9-5B34-4F42-9E9F-234347814730}"/>
                </a:ext>
              </a:extLst>
            </p:cNvPr>
            <p:cNvSpPr/>
            <p:nvPr/>
          </p:nvSpPr>
          <p:spPr>
            <a:xfrm>
              <a:off x="7258756" y="4518798"/>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B2604ED-4207-CE47-9769-17E17CC8E93C}"/>
                </a:ext>
              </a:extLst>
            </p:cNvPr>
            <p:cNvSpPr txBox="1"/>
            <p:nvPr/>
          </p:nvSpPr>
          <p:spPr>
            <a:xfrm>
              <a:off x="1222194" y="4082008"/>
              <a:ext cx="4321754" cy="461665"/>
            </a:xfrm>
            <a:prstGeom prst="rect">
              <a:avLst/>
            </a:prstGeom>
            <a:noFill/>
          </p:spPr>
          <p:txBody>
            <a:bodyPr wrap="square" rtlCol="0">
              <a:spAutoFit/>
            </a:bodyPr>
            <a:lstStyle/>
            <a:p>
              <a:pPr algn="ctr"/>
              <a:r>
                <a:rPr lang="en-US" sz="2400" b="1" dirty="0">
                  <a:solidFill>
                    <a:schemeClr val="accent2"/>
                  </a:solidFill>
                </a:rPr>
                <a:t>Downstream</a:t>
              </a:r>
            </a:p>
          </p:txBody>
        </p:sp>
        <p:sp>
          <p:nvSpPr>
            <p:cNvPr id="49" name="TextBox 48">
              <a:extLst>
                <a:ext uri="{FF2B5EF4-FFF2-40B4-BE49-F238E27FC236}">
                  <a16:creationId xmlns:a16="http://schemas.microsoft.com/office/drawing/2014/main" id="{178A551B-9274-2340-8C32-E4D84DB1EE55}"/>
                </a:ext>
              </a:extLst>
            </p:cNvPr>
            <p:cNvSpPr txBox="1"/>
            <p:nvPr/>
          </p:nvSpPr>
          <p:spPr>
            <a:xfrm>
              <a:off x="7521394" y="4079068"/>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50" name="Rectangle 49">
              <a:extLst>
                <a:ext uri="{FF2B5EF4-FFF2-40B4-BE49-F238E27FC236}">
                  <a16:creationId xmlns:a16="http://schemas.microsoft.com/office/drawing/2014/main" id="{75CF9717-CF2D-D14F-B1AB-93125338EC2B}"/>
                </a:ext>
              </a:extLst>
            </p:cNvPr>
            <p:cNvSpPr/>
            <p:nvPr/>
          </p:nvSpPr>
          <p:spPr>
            <a:xfrm>
              <a:off x="8609826" y="5430149"/>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26933B6-D74D-1241-A625-C5A79E165E15}"/>
                </a:ext>
              </a:extLst>
            </p:cNvPr>
            <p:cNvSpPr txBox="1"/>
            <p:nvPr/>
          </p:nvSpPr>
          <p:spPr>
            <a:xfrm>
              <a:off x="8843776" y="5395777"/>
              <a:ext cx="356188" cy="461665"/>
            </a:xfrm>
            <a:prstGeom prst="rect">
              <a:avLst/>
            </a:prstGeom>
            <a:noFill/>
          </p:spPr>
          <p:txBody>
            <a:bodyPr wrap="none" rtlCol="0">
              <a:spAutoFit/>
            </a:bodyPr>
            <a:lstStyle/>
            <a:p>
              <a:r>
                <a:rPr lang="en-US" sz="2400" dirty="0"/>
                <a:t>0</a:t>
              </a:r>
            </a:p>
          </p:txBody>
        </p:sp>
        <p:sp>
          <p:nvSpPr>
            <p:cNvPr id="52" name="Rectangle 51">
              <a:extLst>
                <a:ext uri="{FF2B5EF4-FFF2-40B4-BE49-F238E27FC236}">
                  <a16:creationId xmlns:a16="http://schemas.microsoft.com/office/drawing/2014/main" id="{73141D9C-ACA1-3D49-AB02-46745592A5CD}"/>
                </a:ext>
              </a:extLst>
            </p:cNvPr>
            <p:cNvSpPr/>
            <p:nvPr/>
          </p:nvSpPr>
          <p:spPr>
            <a:xfrm>
              <a:off x="70084" y="4155265"/>
              <a:ext cx="12093996" cy="23180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8E8B97FA-CB70-7C48-A619-CA7A33171454}"/>
              </a:ext>
            </a:extLst>
          </p:cNvPr>
          <p:cNvSpPr/>
          <p:nvPr/>
        </p:nvSpPr>
        <p:spPr>
          <a:xfrm>
            <a:off x="8588744" y="2000769"/>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6290CE1-8934-1244-B547-D5D3115FC4D7}"/>
              </a:ext>
            </a:extLst>
          </p:cNvPr>
          <p:cNvSpPr txBox="1"/>
          <p:nvPr/>
        </p:nvSpPr>
        <p:spPr>
          <a:xfrm>
            <a:off x="8822694" y="1966397"/>
            <a:ext cx="356188" cy="461665"/>
          </a:xfrm>
          <a:prstGeom prst="rect">
            <a:avLst/>
          </a:prstGeom>
          <a:noFill/>
        </p:spPr>
        <p:txBody>
          <a:bodyPr wrap="none" rtlCol="0">
            <a:spAutoFit/>
          </a:bodyPr>
          <a:lstStyle/>
          <a:p>
            <a:r>
              <a:rPr lang="en-US" sz="2400" dirty="0"/>
              <a:t>0</a:t>
            </a:r>
          </a:p>
        </p:txBody>
      </p:sp>
      <p:sp>
        <p:nvSpPr>
          <p:cNvPr id="55" name="Rectangle 54">
            <a:extLst>
              <a:ext uri="{FF2B5EF4-FFF2-40B4-BE49-F238E27FC236}">
                <a16:creationId xmlns:a16="http://schemas.microsoft.com/office/drawing/2014/main" id="{78D85D99-84AB-784D-8DBB-CF7B6AF9476C}"/>
              </a:ext>
            </a:extLst>
          </p:cNvPr>
          <p:cNvSpPr/>
          <p:nvPr/>
        </p:nvSpPr>
        <p:spPr>
          <a:xfrm>
            <a:off x="10727989" y="2006079"/>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43D2E54E-36DF-8D48-AE1C-CED1CB8CF1F0}"/>
              </a:ext>
            </a:extLst>
          </p:cNvPr>
          <p:cNvSpPr txBox="1"/>
          <p:nvPr/>
        </p:nvSpPr>
        <p:spPr>
          <a:xfrm>
            <a:off x="10961939" y="1971707"/>
            <a:ext cx="356188" cy="461665"/>
          </a:xfrm>
          <a:prstGeom prst="rect">
            <a:avLst/>
          </a:prstGeom>
          <a:noFill/>
        </p:spPr>
        <p:txBody>
          <a:bodyPr wrap="none" rtlCol="0">
            <a:spAutoFit/>
          </a:bodyPr>
          <a:lstStyle/>
          <a:p>
            <a:r>
              <a:rPr lang="en-US" sz="2400" dirty="0"/>
              <a:t>0</a:t>
            </a:r>
          </a:p>
        </p:txBody>
      </p:sp>
      <p:sp>
        <p:nvSpPr>
          <p:cNvPr id="57" name="Rectangle 56">
            <a:extLst>
              <a:ext uri="{FF2B5EF4-FFF2-40B4-BE49-F238E27FC236}">
                <a16:creationId xmlns:a16="http://schemas.microsoft.com/office/drawing/2014/main" id="{9548F9E9-EEB2-484E-9511-7A8B1AEBE3C4}"/>
              </a:ext>
            </a:extLst>
          </p:cNvPr>
          <p:cNvSpPr/>
          <p:nvPr/>
        </p:nvSpPr>
        <p:spPr>
          <a:xfrm>
            <a:off x="9692491" y="2404823"/>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9DCF3802-E18F-D848-87BE-F38BEFE040D4}"/>
              </a:ext>
            </a:extLst>
          </p:cNvPr>
          <p:cNvSpPr txBox="1"/>
          <p:nvPr/>
        </p:nvSpPr>
        <p:spPr>
          <a:xfrm>
            <a:off x="9926441" y="2370451"/>
            <a:ext cx="356188" cy="461665"/>
          </a:xfrm>
          <a:prstGeom prst="rect">
            <a:avLst/>
          </a:prstGeom>
          <a:noFill/>
        </p:spPr>
        <p:txBody>
          <a:bodyPr wrap="none" rtlCol="0">
            <a:spAutoFit/>
          </a:bodyPr>
          <a:lstStyle/>
          <a:p>
            <a:r>
              <a:rPr lang="en-US" sz="2400" dirty="0"/>
              <a:t>0</a:t>
            </a:r>
          </a:p>
        </p:txBody>
      </p:sp>
      <p:sp>
        <p:nvSpPr>
          <p:cNvPr id="59" name="Rectangle 58">
            <a:extLst>
              <a:ext uri="{FF2B5EF4-FFF2-40B4-BE49-F238E27FC236}">
                <a16:creationId xmlns:a16="http://schemas.microsoft.com/office/drawing/2014/main" id="{0AB2F196-33A7-5C43-8483-620E28AAC506}"/>
              </a:ext>
            </a:extLst>
          </p:cNvPr>
          <p:cNvSpPr/>
          <p:nvPr/>
        </p:nvSpPr>
        <p:spPr>
          <a:xfrm>
            <a:off x="10715596" y="2796905"/>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9ADDBB9-2918-D241-930D-04D06A0280D0}"/>
              </a:ext>
            </a:extLst>
          </p:cNvPr>
          <p:cNvSpPr txBox="1"/>
          <p:nvPr/>
        </p:nvSpPr>
        <p:spPr>
          <a:xfrm>
            <a:off x="10949546" y="2762533"/>
            <a:ext cx="356188" cy="461665"/>
          </a:xfrm>
          <a:prstGeom prst="rect">
            <a:avLst/>
          </a:prstGeom>
          <a:noFill/>
        </p:spPr>
        <p:txBody>
          <a:bodyPr wrap="none" rtlCol="0">
            <a:spAutoFit/>
          </a:bodyPr>
          <a:lstStyle/>
          <a:p>
            <a:r>
              <a:rPr lang="en-US" sz="2400" dirty="0"/>
              <a:t>0</a:t>
            </a:r>
          </a:p>
        </p:txBody>
      </p:sp>
      <p:sp>
        <p:nvSpPr>
          <p:cNvPr id="61" name="Rectangle 60">
            <a:extLst>
              <a:ext uri="{FF2B5EF4-FFF2-40B4-BE49-F238E27FC236}">
                <a16:creationId xmlns:a16="http://schemas.microsoft.com/office/drawing/2014/main" id="{DB663410-15DE-3141-963D-0C8ADDD7F143}"/>
              </a:ext>
            </a:extLst>
          </p:cNvPr>
          <p:cNvSpPr/>
          <p:nvPr/>
        </p:nvSpPr>
        <p:spPr>
          <a:xfrm>
            <a:off x="9688912" y="3194020"/>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65F1221-D500-4C41-88C6-42617039E192}"/>
              </a:ext>
            </a:extLst>
          </p:cNvPr>
          <p:cNvSpPr txBox="1"/>
          <p:nvPr/>
        </p:nvSpPr>
        <p:spPr>
          <a:xfrm>
            <a:off x="9922862" y="3159648"/>
            <a:ext cx="356188" cy="461665"/>
          </a:xfrm>
          <a:prstGeom prst="rect">
            <a:avLst/>
          </a:prstGeom>
          <a:noFill/>
        </p:spPr>
        <p:txBody>
          <a:bodyPr wrap="none" rtlCol="0">
            <a:spAutoFit/>
          </a:bodyPr>
          <a:lstStyle/>
          <a:p>
            <a:r>
              <a:rPr lang="en-US" sz="2400" dirty="0"/>
              <a:t>0</a:t>
            </a:r>
          </a:p>
        </p:txBody>
      </p:sp>
      <p:sp>
        <p:nvSpPr>
          <p:cNvPr id="63" name="Rectangle 62">
            <a:extLst>
              <a:ext uri="{FF2B5EF4-FFF2-40B4-BE49-F238E27FC236}">
                <a16:creationId xmlns:a16="http://schemas.microsoft.com/office/drawing/2014/main" id="{1939869C-0FA1-2841-B275-B21F3A4A79C9}"/>
              </a:ext>
            </a:extLst>
          </p:cNvPr>
          <p:cNvSpPr/>
          <p:nvPr/>
        </p:nvSpPr>
        <p:spPr>
          <a:xfrm>
            <a:off x="7534763" y="3208947"/>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D089B148-D6D6-414F-82AC-8AA79A62EBCE}"/>
              </a:ext>
            </a:extLst>
          </p:cNvPr>
          <p:cNvSpPr txBox="1"/>
          <p:nvPr/>
        </p:nvSpPr>
        <p:spPr>
          <a:xfrm>
            <a:off x="7768713" y="3174575"/>
            <a:ext cx="356188" cy="461665"/>
          </a:xfrm>
          <a:prstGeom prst="rect">
            <a:avLst/>
          </a:prstGeom>
          <a:noFill/>
        </p:spPr>
        <p:txBody>
          <a:bodyPr wrap="none" rtlCol="0">
            <a:spAutoFit/>
          </a:bodyPr>
          <a:lstStyle/>
          <a:p>
            <a:r>
              <a:rPr lang="en-US" sz="2400" dirty="0"/>
              <a:t>0</a:t>
            </a:r>
          </a:p>
        </p:txBody>
      </p:sp>
      <p:sp>
        <p:nvSpPr>
          <p:cNvPr id="65" name="Rectangle 64">
            <a:extLst>
              <a:ext uri="{FF2B5EF4-FFF2-40B4-BE49-F238E27FC236}">
                <a16:creationId xmlns:a16="http://schemas.microsoft.com/office/drawing/2014/main" id="{DEBC8AE9-FA6E-9D4F-8525-FB80D6999132}"/>
              </a:ext>
            </a:extLst>
          </p:cNvPr>
          <p:cNvSpPr/>
          <p:nvPr/>
        </p:nvSpPr>
        <p:spPr>
          <a:xfrm>
            <a:off x="7530704" y="2405320"/>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7C468F07-BCEE-3D46-B482-FA968BB98081}"/>
              </a:ext>
            </a:extLst>
          </p:cNvPr>
          <p:cNvSpPr txBox="1"/>
          <p:nvPr/>
        </p:nvSpPr>
        <p:spPr>
          <a:xfrm>
            <a:off x="7764654" y="2370948"/>
            <a:ext cx="356188" cy="461665"/>
          </a:xfrm>
          <a:prstGeom prst="rect">
            <a:avLst/>
          </a:prstGeom>
          <a:noFill/>
        </p:spPr>
        <p:txBody>
          <a:bodyPr wrap="none" rtlCol="0">
            <a:spAutoFit/>
          </a:bodyPr>
          <a:lstStyle/>
          <a:p>
            <a:r>
              <a:rPr lang="en-US" sz="2400" dirty="0"/>
              <a:t>0</a:t>
            </a:r>
          </a:p>
        </p:txBody>
      </p:sp>
    </p:spTree>
    <p:extLst>
      <p:ext uri="{BB962C8B-B14F-4D97-AF65-F5344CB8AC3E}">
        <p14:creationId xmlns:p14="http://schemas.microsoft.com/office/powerpoint/2010/main" val="3045614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E400C-B9BD-E84C-B1D5-7CF8C8A65449}"/>
              </a:ext>
            </a:extLst>
          </p:cNvPr>
          <p:cNvPicPr>
            <a:picLocks noChangeAspect="1"/>
          </p:cNvPicPr>
          <p:nvPr/>
        </p:nvPicPr>
        <p:blipFill rotWithShape="1">
          <a:blip r:embed="rId3"/>
          <a:srcRect l="14346" t="206" r="15219" b="47977"/>
          <a:stretch/>
        </p:blipFill>
        <p:spPr>
          <a:xfrm>
            <a:off x="0" y="1460501"/>
            <a:ext cx="12192000" cy="5003800"/>
          </a:xfrm>
          <a:prstGeom prst="rect">
            <a:avLst/>
          </a:prstGeom>
        </p:spPr>
      </p:pic>
      <p:sp>
        <p:nvSpPr>
          <p:cNvPr id="2" name="Content Placeholder 1">
            <a:extLst>
              <a:ext uri="{FF2B5EF4-FFF2-40B4-BE49-F238E27FC236}">
                <a16:creationId xmlns:a16="http://schemas.microsoft.com/office/drawing/2014/main" id="{AA4D4CBF-AACF-AA43-83FB-7ADBC5C9375B}"/>
              </a:ext>
            </a:extLst>
          </p:cNvPr>
          <p:cNvSpPr>
            <a:spLocks noGrp="1"/>
          </p:cNvSpPr>
          <p:nvPr>
            <p:ph idx="1"/>
          </p:nvPr>
        </p:nvSpPr>
        <p:spPr>
          <a:xfrm>
            <a:off x="0" y="940908"/>
            <a:ext cx="12192000" cy="5612295"/>
          </a:xfrm>
        </p:spPr>
        <p:txBody>
          <a:bodyPr/>
          <a:lstStyle/>
          <a:p>
            <a:pPr marL="0" indent="0">
              <a:buNone/>
            </a:pPr>
            <a:r>
              <a:rPr lang="en-US" dirty="0"/>
              <a:t>Tests were performed at the PHOEBE beamline at Cornell</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DA99D9FE-9F54-E040-AE49-779D25F928B0}"/>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60091828-B0DF-5149-991C-599E6F2EB98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05150134-4732-3B4C-BA9A-B7AD975F5E7F}"/>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4A45D52E-35F6-7D4A-9AD5-3E77A9D14E2E}"/>
              </a:ext>
            </a:extLst>
          </p:cNvPr>
          <p:cNvSpPr>
            <a:spLocks noGrp="1"/>
          </p:cNvSpPr>
          <p:nvPr>
            <p:ph type="sldNum" sz="quarter" idx="12"/>
          </p:nvPr>
        </p:nvSpPr>
        <p:spPr/>
        <p:txBody>
          <a:bodyPr/>
          <a:lstStyle/>
          <a:p>
            <a:fld id="{921CBE81-14BD-7343-B359-01BCBA3179F9}" type="slidenum">
              <a:rPr lang="en-US" smtClean="0"/>
              <a:pPr/>
              <a:t>29</a:t>
            </a:fld>
            <a:endParaRPr lang="en-US"/>
          </a:p>
        </p:txBody>
      </p:sp>
      <p:sp>
        <p:nvSpPr>
          <p:cNvPr id="36" name="TextBox 35">
            <a:extLst>
              <a:ext uri="{FF2B5EF4-FFF2-40B4-BE49-F238E27FC236}">
                <a16:creationId xmlns:a16="http://schemas.microsoft.com/office/drawing/2014/main" id="{A3447940-5431-644D-9402-A935086AF48A}"/>
              </a:ext>
            </a:extLst>
          </p:cNvPr>
          <p:cNvSpPr txBox="1"/>
          <p:nvPr/>
        </p:nvSpPr>
        <p:spPr>
          <a:xfrm>
            <a:off x="10732738" y="1553904"/>
            <a:ext cx="989373" cy="461665"/>
          </a:xfrm>
          <a:prstGeom prst="rect">
            <a:avLst/>
          </a:prstGeom>
          <a:noFill/>
        </p:spPr>
        <p:txBody>
          <a:bodyPr wrap="none" rtlCol="0">
            <a:spAutoFit/>
          </a:bodyPr>
          <a:lstStyle/>
          <a:p>
            <a:r>
              <a:rPr lang="en-US" sz="2400" dirty="0">
                <a:solidFill>
                  <a:schemeClr val="bg1"/>
                </a:solidFill>
              </a:rPr>
              <a:t>Beam</a:t>
            </a:r>
          </a:p>
        </p:txBody>
      </p:sp>
      <p:cxnSp>
        <p:nvCxnSpPr>
          <p:cNvPr id="38" name="Straight Arrow Connector 37">
            <a:extLst>
              <a:ext uri="{FF2B5EF4-FFF2-40B4-BE49-F238E27FC236}">
                <a16:creationId xmlns:a16="http://schemas.microsoft.com/office/drawing/2014/main" id="{2DC9BF5A-C6AE-0A41-AC31-CC7BB07C30DC}"/>
              </a:ext>
            </a:extLst>
          </p:cNvPr>
          <p:cNvCxnSpPr/>
          <p:nvPr/>
        </p:nvCxnSpPr>
        <p:spPr>
          <a:xfrm>
            <a:off x="10585844" y="2067269"/>
            <a:ext cx="128315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530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2424E7E-F6B5-F74C-8DB0-39C1BCFE8015}"/>
              </a:ext>
            </a:extLst>
          </p:cNvPr>
          <p:cNvSpPr>
            <a:spLocks noGrp="1"/>
          </p:cNvSpPr>
          <p:nvPr>
            <p:ph idx="1"/>
          </p:nvPr>
        </p:nvSpPr>
        <p:spPr>
          <a:xfrm>
            <a:off x="0" y="2214562"/>
            <a:ext cx="12192000" cy="1214438"/>
          </a:xfrm>
        </p:spPr>
        <p:txBody>
          <a:bodyPr/>
          <a:lstStyle/>
          <a:p>
            <a:pPr marL="0" indent="0">
              <a:buNone/>
            </a:pPr>
            <a:r>
              <a:rPr lang="en-US" sz="3200" dirty="0"/>
              <a:t>The 4D phase space is the distribution of particles in transverse position </a:t>
            </a:r>
            <a:r>
              <a:rPr lang="en-US" sz="3200" b="1" dirty="0"/>
              <a:t>(x, y) </a:t>
            </a:r>
            <a:r>
              <a:rPr lang="en-US" sz="3200" dirty="0"/>
              <a:t>and momentum (</a:t>
            </a:r>
            <a:r>
              <a:rPr lang="en-US" sz="3200" b="1" dirty="0"/>
              <a:t>px, </a:t>
            </a:r>
            <a:r>
              <a:rPr lang="en-US" sz="3200" b="1" dirty="0" err="1"/>
              <a:t>py</a:t>
            </a:r>
            <a:r>
              <a:rPr lang="en-US" sz="3200" b="1" dirty="0"/>
              <a:t>)</a:t>
            </a:r>
            <a:endParaRPr lang="en-US" sz="3200" dirty="0"/>
          </a:p>
        </p:txBody>
      </p:sp>
      <p:sp>
        <p:nvSpPr>
          <p:cNvPr id="3" name="Title 2">
            <a:extLst>
              <a:ext uri="{FF2B5EF4-FFF2-40B4-BE49-F238E27FC236}">
                <a16:creationId xmlns:a16="http://schemas.microsoft.com/office/drawing/2014/main" id="{878D3EF8-6136-474C-8A6A-D8FC212A2A78}"/>
              </a:ext>
            </a:extLst>
          </p:cNvPr>
          <p:cNvSpPr>
            <a:spLocks noGrp="1"/>
          </p:cNvSpPr>
          <p:nvPr>
            <p:ph type="title"/>
          </p:nvPr>
        </p:nvSpPr>
        <p:spPr/>
        <p:txBody>
          <a:bodyPr/>
          <a:lstStyle/>
          <a:p>
            <a:r>
              <a:rPr lang="en-US" dirty="0"/>
              <a:t>4D Phase Space</a:t>
            </a:r>
          </a:p>
        </p:txBody>
      </p:sp>
      <p:sp>
        <p:nvSpPr>
          <p:cNvPr id="4" name="Date Placeholder 3">
            <a:extLst>
              <a:ext uri="{FF2B5EF4-FFF2-40B4-BE49-F238E27FC236}">
                <a16:creationId xmlns:a16="http://schemas.microsoft.com/office/drawing/2014/main" id="{6E692ED4-2BD1-A74A-804C-676A668808B8}"/>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A009A1A3-08B1-BC44-8EB8-BFDD1E217ABD}"/>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4A222BC-0EBF-184D-8BFD-5A9D9426D866}"/>
              </a:ext>
            </a:extLst>
          </p:cNvPr>
          <p:cNvSpPr>
            <a:spLocks noGrp="1"/>
          </p:cNvSpPr>
          <p:nvPr>
            <p:ph type="sldNum" sz="quarter" idx="12"/>
          </p:nvPr>
        </p:nvSpPr>
        <p:spPr/>
        <p:txBody>
          <a:bodyPr/>
          <a:lstStyle/>
          <a:p>
            <a:fld id="{921CBE81-14BD-7343-B359-01BCBA3179F9}" type="slidenum">
              <a:rPr lang="en-US" smtClean="0"/>
              <a:pPr/>
              <a:t>3</a:t>
            </a:fld>
            <a:endParaRPr lang="en-US"/>
          </a:p>
        </p:txBody>
      </p:sp>
      <p:grpSp>
        <p:nvGrpSpPr>
          <p:cNvPr id="35" name="Group 34">
            <a:extLst>
              <a:ext uri="{FF2B5EF4-FFF2-40B4-BE49-F238E27FC236}">
                <a16:creationId xmlns:a16="http://schemas.microsoft.com/office/drawing/2014/main" id="{D16AA4BE-A72B-074E-AC4A-AE0CABE26DB9}"/>
              </a:ext>
            </a:extLst>
          </p:cNvPr>
          <p:cNvGrpSpPr/>
          <p:nvPr/>
        </p:nvGrpSpPr>
        <p:grpSpPr>
          <a:xfrm>
            <a:off x="4488442" y="3429000"/>
            <a:ext cx="3215115" cy="2379712"/>
            <a:chOff x="990600" y="3455979"/>
            <a:chExt cx="3215115" cy="2379712"/>
          </a:xfrm>
        </p:grpSpPr>
        <p:sp>
          <p:nvSpPr>
            <p:cNvPr id="14" name="Oval 13">
              <a:extLst>
                <a:ext uri="{FF2B5EF4-FFF2-40B4-BE49-F238E27FC236}">
                  <a16:creationId xmlns:a16="http://schemas.microsoft.com/office/drawing/2014/main" id="{F12C5278-C8A6-2F43-9A07-C5414884F00E}"/>
                </a:ext>
              </a:extLst>
            </p:cNvPr>
            <p:cNvSpPr/>
            <p:nvPr/>
          </p:nvSpPr>
          <p:spPr>
            <a:xfrm>
              <a:off x="990600" y="4572000"/>
              <a:ext cx="2235200" cy="698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22410B26-1C65-8D42-84A2-9F4E34535A19}"/>
                </a:ext>
              </a:extLst>
            </p:cNvPr>
            <p:cNvCxnSpPr>
              <a:cxnSpLocks/>
            </p:cNvCxnSpPr>
            <p:nvPr/>
          </p:nvCxnSpPr>
          <p:spPr>
            <a:xfrm flipV="1">
              <a:off x="2136517" y="4344660"/>
              <a:ext cx="1200818" cy="60911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5EF1FF-8206-3841-8F67-CB20565BAB5F}"/>
                </a:ext>
              </a:extLst>
            </p:cNvPr>
            <p:cNvCxnSpPr>
              <a:cxnSpLocks/>
            </p:cNvCxnSpPr>
            <p:nvPr/>
          </p:nvCxnSpPr>
          <p:spPr>
            <a:xfrm flipH="1" flipV="1">
              <a:off x="2108200" y="3685542"/>
              <a:ext cx="28317" cy="127192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4DBE82E-8A6E-0347-9E4F-591CDA6CD99F}"/>
                </a:ext>
              </a:extLst>
            </p:cNvPr>
            <p:cNvSpPr txBox="1"/>
            <p:nvPr/>
          </p:nvSpPr>
          <p:spPr>
            <a:xfrm>
              <a:off x="3397608" y="4001534"/>
              <a:ext cx="364202" cy="523220"/>
            </a:xfrm>
            <a:prstGeom prst="rect">
              <a:avLst/>
            </a:prstGeom>
            <a:noFill/>
          </p:spPr>
          <p:txBody>
            <a:bodyPr wrap="none" rtlCol="0">
              <a:spAutoFit/>
            </a:bodyPr>
            <a:lstStyle/>
            <a:p>
              <a:r>
                <a:rPr lang="en-US" sz="2800" dirty="0"/>
                <a:t>x</a:t>
              </a:r>
            </a:p>
          </p:txBody>
        </p:sp>
        <p:sp>
          <p:nvSpPr>
            <p:cNvPr id="22" name="TextBox 21">
              <a:extLst>
                <a:ext uri="{FF2B5EF4-FFF2-40B4-BE49-F238E27FC236}">
                  <a16:creationId xmlns:a16="http://schemas.microsoft.com/office/drawing/2014/main" id="{EEEDF784-58B2-4E4F-879B-8281B6B73C01}"/>
                </a:ext>
              </a:extLst>
            </p:cNvPr>
            <p:cNvSpPr txBox="1"/>
            <p:nvPr/>
          </p:nvSpPr>
          <p:spPr>
            <a:xfrm>
              <a:off x="1743998" y="3455979"/>
              <a:ext cx="364202" cy="523220"/>
            </a:xfrm>
            <a:prstGeom prst="rect">
              <a:avLst/>
            </a:prstGeom>
            <a:noFill/>
          </p:spPr>
          <p:txBody>
            <a:bodyPr wrap="none" rtlCol="0">
              <a:spAutoFit/>
            </a:bodyPr>
            <a:lstStyle/>
            <a:p>
              <a:r>
                <a:rPr lang="en-US" sz="2800" dirty="0"/>
                <a:t>y</a:t>
              </a:r>
            </a:p>
          </p:txBody>
        </p:sp>
        <p:sp>
          <p:nvSpPr>
            <p:cNvPr id="25" name="TextBox 24">
              <a:extLst>
                <a:ext uri="{FF2B5EF4-FFF2-40B4-BE49-F238E27FC236}">
                  <a16:creationId xmlns:a16="http://schemas.microsoft.com/office/drawing/2014/main" id="{3F130305-3E02-6340-AF17-F2FE6FF3997B}"/>
                </a:ext>
              </a:extLst>
            </p:cNvPr>
            <p:cNvSpPr txBox="1"/>
            <p:nvPr/>
          </p:nvSpPr>
          <p:spPr>
            <a:xfrm>
              <a:off x="990600" y="5466359"/>
              <a:ext cx="2407008" cy="369332"/>
            </a:xfrm>
            <a:prstGeom prst="rect">
              <a:avLst/>
            </a:prstGeom>
            <a:noFill/>
          </p:spPr>
          <p:txBody>
            <a:bodyPr wrap="square" rtlCol="0">
              <a:spAutoFit/>
            </a:bodyPr>
            <a:lstStyle/>
            <a:p>
              <a:r>
                <a:rPr lang="en-US" dirty="0"/>
                <a:t>Beam travels along z</a:t>
              </a:r>
            </a:p>
          </p:txBody>
        </p:sp>
        <p:cxnSp>
          <p:nvCxnSpPr>
            <p:cNvPr id="26" name="Straight Arrow Connector 25">
              <a:extLst>
                <a:ext uri="{FF2B5EF4-FFF2-40B4-BE49-F238E27FC236}">
                  <a16:creationId xmlns:a16="http://schemas.microsoft.com/office/drawing/2014/main" id="{18221A0A-A3B7-6E42-A3C6-861B9A46888D}"/>
                </a:ext>
              </a:extLst>
            </p:cNvPr>
            <p:cNvCxnSpPr>
              <a:cxnSpLocks/>
            </p:cNvCxnSpPr>
            <p:nvPr/>
          </p:nvCxnSpPr>
          <p:spPr>
            <a:xfrm flipV="1">
              <a:off x="2765542" y="4969938"/>
              <a:ext cx="1411300" cy="15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691647A-80CA-D84D-9976-91541E9D414F}"/>
                </a:ext>
              </a:extLst>
            </p:cNvPr>
            <p:cNvSpPr txBox="1"/>
            <p:nvPr/>
          </p:nvSpPr>
          <p:spPr>
            <a:xfrm>
              <a:off x="3841513" y="4548642"/>
              <a:ext cx="364202" cy="461665"/>
            </a:xfrm>
            <a:prstGeom prst="rect">
              <a:avLst/>
            </a:prstGeom>
            <a:noFill/>
          </p:spPr>
          <p:txBody>
            <a:bodyPr wrap="square" rtlCol="0">
              <a:spAutoFit/>
            </a:bodyPr>
            <a:lstStyle/>
            <a:p>
              <a:r>
                <a:rPr lang="en-US" sz="2400" dirty="0"/>
                <a:t>z</a:t>
              </a:r>
            </a:p>
          </p:txBody>
        </p:sp>
      </p:grpSp>
    </p:spTree>
    <p:extLst>
      <p:ext uri="{BB962C8B-B14F-4D97-AF65-F5344CB8AC3E}">
        <p14:creationId xmlns:p14="http://schemas.microsoft.com/office/powerpoint/2010/main" val="1111900006"/>
      </p:ext>
    </p:extLst>
  </p:cSld>
  <p:clrMapOvr>
    <a:masterClrMapping/>
  </p:clrMapOvr>
  <mc:AlternateContent xmlns:mc="http://schemas.openxmlformats.org/markup-compatibility/2006" xmlns:p14="http://schemas.microsoft.com/office/powerpoint/2010/main">
    <mc:Choice Requires="p14">
      <p:transition spd="slow" p14:dur="2000" advTm="1454"/>
    </mc:Choice>
    <mc:Fallback xmlns="">
      <p:transition spd="slow" advTm="145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E400C-B9BD-E84C-B1D5-7CF8C8A65449}"/>
              </a:ext>
            </a:extLst>
          </p:cNvPr>
          <p:cNvPicPr>
            <a:picLocks noChangeAspect="1"/>
          </p:cNvPicPr>
          <p:nvPr/>
        </p:nvPicPr>
        <p:blipFill rotWithShape="1">
          <a:blip r:embed="rId3"/>
          <a:srcRect l="14346" t="206" r="15219" b="47977"/>
          <a:stretch/>
        </p:blipFill>
        <p:spPr>
          <a:xfrm>
            <a:off x="0" y="1460501"/>
            <a:ext cx="12192000" cy="5003800"/>
          </a:xfrm>
          <a:prstGeom prst="rect">
            <a:avLst/>
          </a:prstGeom>
        </p:spPr>
      </p:pic>
      <p:sp>
        <p:nvSpPr>
          <p:cNvPr id="2" name="Content Placeholder 1">
            <a:extLst>
              <a:ext uri="{FF2B5EF4-FFF2-40B4-BE49-F238E27FC236}">
                <a16:creationId xmlns:a16="http://schemas.microsoft.com/office/drawing/2014/main" id="{AA4D4CBF-AACF-AA43-83FB-7ADBC5C9375B}"/>
              </a:ext>
            </a:extLst>
          </p:cNvPr>
          <p:cNvSpPr>
            <a:spLocks noGrp="1"/>
          </p:cNvSpPr>
          <p:nvPr>
            <p:ph idx="1"/>
          </p:nvPr>
        </p:nvSpPr>
        <p:spPr>
          <a:xfrm>
            <a:off x="0" y="940908"/>
            <a:ext cx="12192000" cy="5612295"/>
          </a:xfrm>
        </p:spPr>
        <p:txBody>
          <a:bodyPr/>
          <a:lstStyle/>
          <a:p>
            <a:pPr marL="0" indent="0">
              <a:buNone/>
            </a:pPr>
            <a:r>
              <a:rPr lang="en-US" dirty="0"/>
              <a:t>Tests were performed at the PHOEBE beamline at Cornell</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DA99D9FE-9F54-E040-AE49-779D25F928B0}"/>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60091828-B0DF-5149-991C-599E6F2EB98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05150134-4732-3B4C-BA9A-B7AD975F5E7F}"/>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4A45D52E-35F6-7D4A-9AD5-3E77A9D14E2E}"/>
              </a:ext>
            </a:extLst>
          </p:cNvPr>
          <p:cNvSpPr>
            <a:spLocks noGrp="1"/>
          </p:cNvSpPr>
          <p:nvPr>
            <p:ph type="sldNum" sz="quarter" idx="12"/>
          </p:nvPr>
        </p:nvSpPr>
        <p:spPr/>
        <p:txBody>
          <a:bodyPr/>
          <a:lstStyle/>
          <a:p>
            <a:fld id="{921CBE81-14BD-7343-B359-01BCBA3179F9}" type="slidenum">
              <a:rPr lang="en-US" smtClean="0"/>
              <a:pPr/>
              <a:t>30</a:t>
            </a:fld>
            <a:endParaRPr lang="en-US"/>
          </a:p>
        </p:txBody>
      </p:sp>
      <p:sp>
        <p:nvSpPr>
          <p:cNvPr id="14" name="TextBox 13">
            <a:extLst>
              <a:ext uri="{FF2B5EF4-FFF2-40B4-BE49-F238E27FC236}">
                <a16:creationId xmlns:a16="http://schemas.microsoft.com/office/drawing/2014/main" id="{49359BDE-FA41-B049-99E7-104AC0EECF57}"/>
              </a:ext>
            </a:extLst>
          </p:cNvPr>
          <p:cNvSpPr txBox="1"/>
          <p:nvPr/>
        </p:nvSpPr>
        <p:spPr>
          <a:xfrm>
            <a:off x="2273300" y="1511970"/>
            <a:ext cx="2101857" cy="461665"/>
          </a:xfrm>
          <a:prstGeom prst="rect">
            <a:avLst/>
          </a:prstGeom>
          <a:noFill/>
        </p:spPr>
        <p:txBody>
          <a:bodyPr wrap="none" rtlCol="0">
            <a:spAutoFit/>
          </a:bodyPr>
          <a:lstStyle/>
          <a:p>
            <a:r>
              <a:rPr lang="en-US" sz="2400" dirty="0">
                <a:solidFill>
                  <a:schemeClr val="bg1"/>
                </a:solidFill>
              </a:rPr>
              <a:t>15 kV DC gun</a:t>
            </a:r>
          </a:p>
        </p:txBody>
      </p:sp>
      <p:sp>
        <p:nvSpPr>
          <p:cNvPr id="25" name="Rectangle 24">
            <a:extLst>
              <a:ext uri="{FF2B5EF4-FFF2-40B4-BE49-F238E27FC236}">
                <a16:creationId xmlns:a16="http://schemas.microsoft.com/office/drawing/2014/main" id="{40F9A4C0-2398-1B43-8F60-506D88FC385C}"/>
              </a:ext>
            </a:extLst>
          </p:cNvPr>
          <p:cNvSpPr/>
          <p:nvPr/>
        </p:nvSpPr>
        <p:spPr>
          <a:xfrm>
            <a:off x="2857531" y="1967134"/>
            <a:ext cx="713721" cy="4150331"/>
          </a:xfrm>
          <a:prstGeom prst="rect">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3447940-5431-644D-9402-A935086AF48A}"/>
              </a:ext>
            </a:extLst>
          </p:cNvPr>
          <p:cNvSpPr txBox="1"/>
          <p:nvPr/>
        </p:nvSpPr>
        <p:spPr>
          <a:xfrm>
            <a:off x="10732738" y="1553904"/>
            <a:ext cx="989373" cy="461665"/>
          </a:xfrm>
          <a:prstGeom prst="rect">
            <a:avLst/>
          </a:prstGeom>
          <a:noFill/>
        </p:spPr>
        <p:txBody>
          <a:bodyPr wrap="none" rtlCol="0">
            <a:spAutoFit/>
          </a:bodyPr>
          <a:lstStyle/>
          <a:p>
            <a:r>
              <a:rPr lang="en-US" sz="2400" dirty="0">
                <a:solidFill>
                  <a:schemeClr val="bg1"/>
                </a:solidFill>
              </a:rPr>
              <a:t>Beam</a:t>
            </a:r>
          </a:p>
        </p:txBody>
      </p:sp>
      <p:cxnSp>
        <p:nvCxnSpPr>
          <p:cNvPr id="38" name="Straight Arrow Connector 37">
            <a:extLst>
              <a:ext uri="{FF2B5EF4-FFF2-40B4-BE49-F238E27FC236}">
                <a16:creationId xmlns:a16="http://schemas.microsoft.com/office/drawing/2014/main" id="{2DC9BF5A-C6AE-0A41-AC31-CC7BB07C30DC}"/>
              </a:ext>
            </a:extLst>
          </p:cNvPr>
          <p:cNvCxnSpPr/>
          <p:nvPr/>
        </p:nvCxnSpPr>
        <p:spPr>
          <a:xfrm>
            <a:off x="10585844" y="2067269"/>
            <a:ext cx="128315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822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E400C-B9BD-E84C-B1D5-7CF8C8A65449}"/>
              </a:ext>
            </a:extLst>
          </p:cNvPr>
          <p:cNvPicPr>
            <a:picLocks noChangeAspect="1"/>
          </p:cNvPicPr>
          <p:nvPr/>
        </p:nvPicPr>
        <p:blipFill rotWithShape="1">
          <a:blip r:embed="rId3"/>
          <a:srcRect l="14346" t="206" r="15219" b="47977"/>
          <a:stretch/>
        </p:blipFill>
        <p:spPr>
          <a:xfrm>
            <a:off x="0" y="1460501"/>
            <a:ext cx="12192000" cy="5003800"/>
          </a:xfrm>
          <a:prstGeom prst="rect">
            <a:avLst/>
          </a:prstGeom>
        </p:spPr>
      </p:pic>
      <p:sp>
        <p:nvSpPr>
          <p:cNvPr id="2" name="Content Placeholder 1">
            <a:extLst>
              <a:ext uri="{FF2B5EF4-FFF2-40B4-BE49-F238E27FC236}">
                <a16:creationId xmlns:a16="http://schemas.microsoft.com/office/drawing/2014/main" id="{AA4D4CBF-AACF-AA43-83FB-7ADBC5C9375B}"/>
              </a:ext>
            </a:extLst>
          </p:cNvPr>
          <p:cNvSpPr>
            <a:spLocks noGrp="1"/>
          </p:cNvSpPr>
          <p:nvPr>
            <p:ph idx="1"/>
          </p:nvPr>
        </p:nvSpPr>
        <p:spPr>
          <a:xfrm>
            <a:off x="0" y="940908"/>
            <a:ext cx="12192000" cy="5612295"/>
          </a:xfrm>
        </p:spPr>
        <p:txBody>
          <a:bodyPr/>
          <a:lstStyle/>
          <a:p>
            <a:pPr marL="0" indent="0">
              <a:buNone/>
            </a:pPr>
            <a:r>
              <a:rPr lang="en-US" dirty="0"/>
              <a:t>Tests were performed at the PHOEBE beamline at Cornell</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DA99D9FE-9F54-E040-AE49-779D25F928B0}"/>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60091828-B0DF-5149-991C-599E6F2EB98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05150134-4732-3B4C-BA9A-B7AD975F5E7F}"/>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4A45D52E-35F6-7D4A-9AD5-3E77A9D14E2E}"/>
              </a:ext>
            </a:extLst>
          </p:cNvPr>
          <p:cNvSpPr>
            <a:spLocks noGrp="1"/>
          </p:cNvSpPr>
          <p:nvPr>
            <p:ph type="sldNum" sz="quarter" idx="12"/>
          </p:nvPr>
        </p:nvSpPr>
        <p:spPr/>
        <p:txBody>
          <a:bodyPr/>
          <a:lstStyle/>
          <a:p>
            <a:fld id="{921CBE81-14BD-7343-B359-01BCBA3179F9}" type="slidenum">
              <a:rPr lang="en-US" smtClean="0"/>
              <a:pPr/>
              <a:t>31</a:t>
            </a:fld>
            <a:endParaRPr lang="en-US"/>
          </a:p>
        </p:txBody>
      </p:sp>
      <p:sp>
        <p:nvSpPr>
          <p:cNvPr id="36" name="TextBox 35">
            <a:extLst>
              <a:ext uri="{FF2B5EF4-FFF2-40B4-BE49-F238E27FC236}">
                <a16:creationId xmlns:a16="http://schemas.microsoft.com/office/drawing/2014/main" id="{A3447940-5431-644D-9402-A935086AF48A}"/>
              </a:ext>
            </a:extLst>
          </p:cNvPr>
          <p:cNvSpPr txBox="1"/>
          <p:nvPr/>
        </p:nvSpPr>
        <p:spPr>
          <a:xfrm>
            <a:off x="10732738" y="1553904"/>
            <a:ext cx="989373" cy="461665"/>
          </a:xfrm>
          <a:prstGeom prst="rect">
            <a:avLst/>
          </a:prstGeom>
          <a:noFill/>
        </p:spPr>
        <p:txBody>
          <a:bodyPr wrap="none" rtlCol="0">
            <a:spAutoFit/>
          </a:bodyPr>
          <a:lstStyle/>
          <a:p>
            <a:r>
              <a:rPr lang="en-US" sz="2400" dirty="0">
                <a:solidFill>
                  <a:schemeClr val="bg1"/>
                </a:solidFill>
              </a:rPr>
              <a:t>Beam</a:t>
            </a:r>
          </a:p>
        </p:txBody>
      </p:sp>
      <p:cxnSp>
        <p:nvCxnSpPr>
          <p:cNvPr id="38" name="Straight Arrow Connector 37">
            <a:extLst>
              <a:ext uri="{FF2B5EF4-FFF2-40B4-BE49-F238E27FC236}">
                <a16:creationId xmlns:a16="http://schemas.microsoft.com/office/drawing/2014/main" id="{2DC9BF5A-C6AE-0A41-AC31-CC7BB07C30DC}"/>
              </a:ext>
            </a:extLst>
          </p:cNvPr>
          <p:cNvCxnSpPr/>
          <p:nvPr/>
        </p:nvCxnSpPr>
        <p:spPr>
          <a:xfrm>
            <a:off x="10585844" y="2067269"/>
            <a:ext cx="128315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295557-3E36-C045-8677-E3F209EDC7BA}"/>
              </a:ext>
            </a:extLst>
          </p:cNvPr>
          <p:cNvSpPr txBox="1"/>
          <p:nvPr/>
        </p:nvSpPr>
        <p:spPr>
          <a:xfrm>
            <a:off x="4318956" y="2198895"/>
            <a:ext cx="1385316" cy="461665"/>
          </a:xfrm>
          <a:prstGeom prst="rect">
            <a:avLst/>
          </a:prstGeom>
          <a:noFill/>
        </p:spPr>
        <p:txBody>
          <a:bodyPr wrap="none" rtlCol="0">
            <a:spAutoFit/>
          </a:bodyPr>
          <a:lstStyle/>
          <a:p>
            <a:r>
              <a:rPr lang="en-US" sz="2400" dirty="0">
                <a:solidFill>
                  <a:schemeClr val="bg1"/>
                </a:solidFill>
              </a:rPr>
              <a:t>Solenoid</a:t>
            </a:r>
          </a:p>
        </p:txBody>
      </p:sp>
      <p:cxnSp>
        <p:nvCxnSpPr>
          <p:cNvPr id="13" name="Straight Arrow Connector 12">
            <a:extLst>
              <a:ext uri="{FF2B5EF4-FFF2-40B4-BE49-F238E27FC236}">
                <a16:creationId xmlns:a16="http://schemas.microsoft.com/office/drawing/2014/main" id="{2D37DB62-4DEB-C14C-9854-85CF6D9E41EB}"/>
              </a:ext>
            </a:extLst>
          </p:cNvPr>
          <p:cNvCxnSpPr>
            <a:cxnSpLocks/>
            <a:stCxn id="12" idx="2"/>
          </p:cNvCxnSpPr>
          <p:nvPr/>
        </p:nvCxnSpPr>
        <p:spPr>
          <a:xfrm flipH="1">
            <a:off x="4483760" y="2660560"/>
            <a:ext cx="527854" cy="571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1AFC63B-1DA1-264C-98DC-B1FCE606F448}"/>
              </a:ext>
            </a:extLst>
          </p:cNvPr>
          <p:cNvSpPr/>
          <p:nvPr/>
        </p:nvSpPr>
        <p:spPr>
          <a:xfrm>
            <a:off x="3746500" y="3295116"/>
            <a:ext cx="686460" cy="2267484"/>
          </a:xfrm>
          <a:prstGeom prst="rect">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646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E400C-B9BD-E84C-B1D5-7CF8C8A65449}"/>
              </a:ext>
            </a:extLst>
          </p:cNvPr>
          <p:cNvPicPr>
            <a:picLocks noChangeAspect="1"/>
          </p:cNvPicPr>
          <p:nvPr/>
        </p:nvPicPr>
        <p:blipFill rotWithShape="1">
          <a:blip r:embed="rId3"/>
          <a:srcRect l="14346" t="206" r="15219" b="47977"/>
          <a:stretch/>
        </p:blipFill>
        <p:spPr>
          <a:xfrm>
            <a:off x="0" y="1460501"/>
            <a:ext cx="12192000" cy="5003800"/>
          </a:xfrm>
          <a:prstGeom prst="rect">
            <a:avLst/>
          </a:prstGeom>
        </p:spPr>
      </p:pic>
      <p:sp>
        <p:nvSpPr>
          <p:cNvPr id="2" name="Content Placeholder 1">
            <a:extLst>
              <a:ext uri="{FF2B5EF4-FFF2-40B4-BE49-F238E27FC236}">
                <a16:creationId xmlns:a16="http://schemas.microsoft.com/office/drawing/2014/main" id="{AA4D4CBF-AACF-AA43-83FB-7ADBC5C9375B}"/>
              </a:ext>
            </a:extLst>
          </p:cNvPr>
          <p:cNvSpPr>
            <a:spLocks noGrp="1"/>
          </p:cNvSpPr>
          <p:nvPr>
            <p:ph idx="1"/>
          </p:nvPr>
        </p:nvSpPr>
        <p:spPr>
          <a:xfrm>
            <a:off x="0" y="940908"/>
            <a:ext cx="12192000" cy="5612295"/>
          </a:xfrm>
        </p:spPr>
        <p:txBody>
          <a:bodyPr/>
          <a:lstStyle/>
          <a:p>
            <a:pPr marL="0" indent="0">
              <a:buNone/>
            </a:pPr>
            <a:r>
              <a:rPr lang="en-US" dirty="0"/>
              <a:t>Tests were performed at the PHOEBE beamline at Cornell</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DA99D9FE-9F54-E040-AE49-779D25F928B0}"/>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60091828-B0DF-5149-991C-599E6F2EB98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05150134-4732-3B4C-BA9A-B7AD975F5E7F}"/>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4A45D52E-35F6-7D4A-9AD5-3E77A9D14E2E}"/>
              </a:ext>
            </a:extLst>
          </p:cNvPr>
          <p:cNvSpPr>
            <a:spLocks noGrp="1"/>
          </p:cNvSpPr>
          <p:nvPr>
            <p:ph type="sldNum" sz="quarter" idx="12"/>
          </p:nvPr>
        </p:nvSpPr>
        <p:spPr/>
        <p:txBody>
          <a:bodyPr/>
          <a:lstStyle/>
          <a:p>
            <a:fld id="{921CBE81-14BD-7343-B359-01BCBA3179F9}" type="slidenum">
              <a:rPr lang="en-US" smtClean="0"/>
              <a:pPr/>
              <a:t>32</a:t>
            </a:fld>
            <a:endParaRPr lang="en-US"/>
          </a:p>
        </p:txBody>
      </p:sp>
      <p:sp>
        <p:nvSpPr>
          <p:cNvPr id="36" name="TextBox 35">
            <a:extLst>
              <a:ext uri="{FF2B5EF4-FFF2-40B4-BE49-F238E27FC236}">
                <a16:creationId xmlns:a16="http://schemas.microsoft.com/office/drawing/2014/main" id="{A3447940-5431-644D-9402-A935086AF48A}"/>
              </a:ext>
            </a:extLst>
          </p:cNvPr>
          <p:cNvSpPr txBox="1"/>
          <p:nvPr/>
        </p:nvSpPr>
        <p:spPr>
          <a:xfrm>
            <a:off x="10732738" y="1553904"/>
            <a:ext cx="989373" cy="461665"/>
          </a:xfrm>
          <a:prstGeom prst="rect">
            <a:avLst/>
          </a:prstGeom>
          <a:noFill/>
        </p:spPr>
        <p:txBody>
          <a:bodyPr wrap="none" rtlCol="0">
            <a:spAutoFit/>
          </a:bodyPr>
          <a:lstStyle/>
          <a:p>
            <a:r>
              <a:rPr lang="en-US" sz="2400" dirty="0">
                <a:solidFill>
                  <a:schemeClr val="bg1"/>
                </a:solidFill>
              </a:rPr>
              <a:t>Beam</a:t>
            </a:r>
          </a:p>
        </p:txBody>
      </p:sp>
      <p:cxnSp>
        <p:nvCxnSpPr>
          <p:cNvPr id="38" name="Straight Arrow Connector 37">
            <a:extLst>
              <a:ext uri="{FF2B5EF4-FFF2-40B4-BE49-F238E27FC236}">
                <a16:creationId xmlns:a16="http://schemas.microsoft.com/office/drawing/2014/main" id="{2DC9BF5A-C6AE-0A41-AC31-CC7BB07C30DC}"/>
              </a:ext>
            </a:extLst>
          </p:cNvPr>
          <p:cNvCxnSpPr/>
          <p:nvPr/>
        </p:nvCxnSpPr>
        <p:spPr>
          <a:xfrm>
            <a:off x="10585844" y="2067269"/>
            <a:ext cx="128315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0FA5B30-ACC6-EB4D-8483-3AD40A272E15}"/>
              </a:ext>
            </a:extLst>
          </p:cNvPr>
          <p:cNvSpPr txBox="1"/>
          <p:nvPr/>
        </p:nvSpPr>
        <p:spPr>
          <a:xfrm>
            <a:off x="6971562" y="2177401"/>
            <a:ext cx="3677610" cy="461665"/>
          </a:xfrm>
          <a:prstGeom prst="rect">
            <a:avLst/>
          </a:prstGeom>
          <a:noFill/>
        </p:spPr>
        <p:txBody>
          <a:bodyPr wrap="none" rtlCol="0">
            <a:spAutoFit/>
          </a:bodyPr>
          <a:lstStyle/>
          <a:p>
            <a:pPr algn="ctr"/>
            <a:r>
              <a:rPr lang="en-US" sz="2400" dirty="0">
                <a:solidFill>
                  <a:schemeClr val="bg1"/>
                </a:solidFill>
              </a:rPr>
              <a:t>Aperture Scan Diagnostic</a:t>
            </a:r>
          </a:p>
        </p:txBody>
      </p:sp>
      <p:sp>
        <p:nvSpPr>
          <p:cNvPr id="11" name="Rectangle 10">
            <a:extLst>
              <a:ext uri="{FF2B5EF4-FFF2-40B4-BE49-F238E27FC236}">
                <a16:creationId xmlns:a16="http://schemas.microsoft.com/office/drawing/2014/main" id="{3247252E-0EE0-D34C-95F7-C6524E662316}"/>
              </a:ext>
            </a:extLst>
          </p:cNvPr>
          <p:cNvSpPr/>
          <p:nvPr/>
        </p:nvSpPr>
        <p:spPr>
          <a:xfrm>
            <a:off x="6771503" y="2658420"/>
            <a:ext cx="4077729" cy="3258672"/>
          </a:xfrm>
          <a:prstGeom prst="rect">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75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ADF5D6-084E-DC49-BFA7-B9D3C0A226D0}"/>
              </a:ext>
            </a:extLst>
          </p:cNvPr>
          <p:cNvSpPr>
            <a:spLocks noGrp="1"/>
          </p:cNvSpPr>
          <p:nvPr>
            <p:ph idx="1"/>
          </p:nvPr>
        </p:nvSpPr>
        <p:spPr/>
        <p:txBody>
          <a:bodyPr/>
          <a:lstStyle/>
          <a:p>
            <a:pPr marL="0" indent="0">
              <a:buNone/>
            </a:pPr>
            <a:r>
              <a:rPr lang="en-US" dirty="0"/>
              <a:t>We use a micro-patterned alkali-antimonide cathode that periodically modulates quantum efficiency</a:t>
            </a:r>
          </a:p>
        </p:txBody>
      </p:sp>
      <p:sp>
        <p:nvSpPr>
          <p:cNvPr id="3" name="Title 2">
            <a:extLst>
              <a:ext uri="{FF2B5EF4-FFF2-40B4-BE49-F238E27FC236}">
                <a16:creationId xmlns:a16="http://schemas.microsoft.com/office/drawing/2014/main" id="{FDC403D8-A3FE-4345-9EBF-66EE1FEC94BF}"/>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7549E6F4-AD6A-184A-B07B-9702895A6F9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16F829-A179-B440-9D6A-2BCDCEF7E676}"/>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FB08C34-F0A8-444B-A9A3-BAD2126527E2}"/>
              </a:ext>
            </a:extLst>
          </p:cNvPr>
          <p:cNvSpPr>
            <a:spLocks noGrp="1"/>
          </p:cNvSpPr>
          <p:nvPr>
            <p:ph type="sldNum" sz="quarter" idx="12"/>
          </p:nvPr>
        </p:nvSpPr>
        <p:spPr/>
        <p:txBody>
          <a:bodyPr/>
          <a:lstStyle/>
          <a:p>
            <a:fld id="{921CBE81-14BD-7343-B359-01BCBA3179F9}" type="slidenum">
              <a:rPr lang="en-US" smtClean="0"/>
              <a:pPr/>
              <a:t>33</a:t>
            </a:fld>
            <a:endParaRPr lang="en-US"/>
          </a:p>
        </p:txBody>
      </p:sp>
      <p:pic>
        <p:nvPicPr>
          <p:cNvPr id="8" name="Picture 7">
            <a:extLst>
              <a:ext uri="{FF2B5EF4-FFF2-40B4-BE49-F238E27FC236}">
                <a16:creationId xmlns:a16="http://schemas.microsoft.com/office/drawing/2014/main" id="{18B1C4BF-B1B6-3F44-B721-B788C713D128}"/>
              </a:ext>
            </a:extLst>
          </p:cNvPr>
          <p:cNvPicPr>
            <a:picLocks noChangeAspect="1"/>
          </p:cNvPicPr>
          <p:nvPr/>
        </p:nvPicPr>
        <p:blipFill>
          <a:blip r:embed="rId3"/>
          <a:stretch>
            <a:fillRect/>
          </a:stretch>
        </p:blipFill>
        <p:spPr>
          <a:xfrm>
            <a:off x="0" y="1953787"/>
            <a:ext cx="12192000" cy="3586536"/>
          </a:xfrm>
          <a:prstGeom prst="rect">
            <a:avLst/>
          </a:prstGeom>
        </p:spPr>
      </p:pic>
      <p:sp>
        <p:nvSpPr>
          <p:cNvPr id="9" name="TextBox 8">
            <a:extLst>
              <a:ext uri="{FF2B5EF4-FFF2-40B4-BE49-F238E27FC236}">
                <a16:creationId xmlns:a16="http://schemas.microsoft.com/office/drawing/2014/main" id="{BE376971-BC05-974D-8102-1DE056B9B706}"/>
              </a:ext>
            </a:extLst>
          </p:cNvPr>
          <p:cNvSpPr txBox="1"/>
          <p:nvPr/>
        </p:nvSpPr>
        <p:spPr>
          <a:xfrm>
            <a:off x="8249356" y="6101602"/>
            <a:ext cx="3942644" cy="369332"/>
          </a:xfrm>
          <a:prstGeom prst="rect">
            <a:avLst/>
          </a:prstGeom>
          <a:noFill/>
        </p:spPr>
        <p:txBody>
          <a:bodyPr wrap="square">
            <a:spAutoFit/>
          </a:bodyPr>
          <a:lstStyle/>
          <a:p>
            <a:pPr algn="ctr"/>
            <a:r>
              <a:rPr lang="en-US" dirty="0">
                <a:hlinkClick r:id="rId4"/>
              </a:rPr>
              <a:t>arXiv:2510.04768</a:t>
            </a:r>
            <a:r>
              <a:rPr lang="en-US" dirty="0"/>
              <a:t> [</a:t>
            </a:r>
            <a:r>
              <a:rPr lang="en-US" dirty="0" err="1"/>
              <a:t>physics.acc-ph</a:t>
            </a:r>
            <a:r>
              <a:rPr lang="en-US" dirty="0"/>
              <a:t>]</a:t>
            </a:r>
          </a:p>
        </p:txBody>
      </p:sp>
      <p:sp>
        <p:nvSpPr>
          <p:cNvPr id="10" name="TextBox 9">
            <a:extLst>
              <a:ext uri="{FF2B5EF4-FFF2-40B4-BE49-F238E27FC236}">
                <a16:creationId xmlns:a16="http://schemas.microsoft.com/office/drawing/2014/main" id="{C9AD33D3-3006-9A45-B82F-CE91D8AE7BBC}"/>
              </a:ext>
            </a:extLst>
          </p:cNvPr>
          <p:cNvSpPr txBox="1"/>
          <p:nvPr/>
        </p:nvSpPr>
        <p:spPr>
          <a:xfrm>
            <a:off x="2674364" y="2103169"/>
            <a:ext cx="2751592" cy="461665"/>
          </a:xfrm>
          <a:prstGeom prst="rect">
            <a:avLst/>
          </a:prstGeom>
          <a:solidFill>
            <a:schemeClr val="bg1"/>
          </a:solidFill>
        </p:spPr>
        <p:txBody>
          <a:bodyPr wrap="square" rtlCol="0">
            <a:spAutoFit/>
          </a:bodyPr>
          <a:lstStyle/>
          <a:p>
            <a:pPr algn="ctr"/>
            <a:r>
              <a:rPr lang="en-US" sz="2400" u="sng" dirty="0"/>
              <a:t>Substrate SEM</a:t>
            </a:r>
          </a:p>
        </p:txBody>
      </p:sp>
      <p:sp>
        <p:nvSpPr>
          <p:cNvPr id="11" name="TextBox 10">
            <a:extLst>
              <a:ext uri="{FF2B5EF4-FFF2-40B4-BE49-F238E27FC236}">
                <a16:creationId xmlns:a16="http://schemas.microsoft.com/office/drawing/2014/main" id="{C4EA2086-36F9-CE4B-A51F-0B819610E351}"/>
              </a:ext>
            </a:extLst>
          </p:cNvPr>
          <p:cNvSpPr txBox="1"/>
          <p:nvPr/>
        </p:nvSpPr>
        <p:spPr>
          <a:xfrm>
            <a:off x="344669" y="2103170"/>
            <a:ext cx="1985026" cy="461665"/>
          </a:xfrm>
          <a:prstGeom prst="rect">
            <a:avLst/>
          </a:prstGeom>
          <a:solidFill>
            <a:schemeClr val="bg1"/>
          </a:solidFill>
        </p:spPr>
        <p:txBody>
          <a:bodyPr wrap="square" rtlCol="0">
            <a:spAutoFit/>
          </a:bodyPr>
          <a:lstStyle/>
          <a:p>
            <a:pPr algn="ctr"/>
            <a:r>
              <a:rPr lang="en-US" sz="2400" u="sng" dirty="0"/>
              <a:t>Side View</a:t>
            </a:r>
          </a:p>
        </p:txBody>
      </p:sp>
      <p:sp>
        <p:nvSpPr>
          <p:cNvPr id="12" name="TextBox 11">
            <a:extLst>
              <a:ext uri="{FF2B5EF4-FFF2-40B4-BE49-F238E27FC236}">
                <a16:creationId xmlns:a16="http://schemas.microsoft.com/office/drawing/2014/main" id="{D27A0383-896B-F44A-9235-3B5C6E8CCC2A}"/>
              </a:ext>
            </a:extLst>
          </p:cNvPr>
          <p:cNvSpPr txBox="1"/>
          <p:nvPr/>
        </p:nvSpPr>
        <p:spPr>
          <a:xfrm>
            <a:off x="8761087" y="1722954"/>
            <a:ext cx="1985026" cy="461665"/>
          </a:xfrm>
          <a:prstGeom prst="rect">
            <a:avLst/>
          </a:prstGeom>
          <a:solidFill>
            <a:schemeClr val="bg1"/>
          </a:solidFill>
        </p:spPr>
        <p:txBody>
          <a:bodyPr wrap="square" rtlCol="0">
            <a:spAutoFit/>
          </a:bodyPr>
          <a:lstStyle/>
          <a:p>
            <a:pPr algn="ctr"/>
            <a:r>
              <a:rPr lang="en-US" sz="2400" u="sng" dirty="0"/>
              <a:t>QE Map</a:t>
            </a:r>
          </a:p>
        </p:txBody>
      </p:sp>
    </p:spTree>
    <p:extLst>
      <p:ext uri="{BB962C8B-B14F-4D97-AF65-F5344CB8AC3E}">
        <p14:creationId xmlns:p14="http://schemas.microsoft.com/office/powerpoint/2010/main" val="1523452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ADF5D6-084E-DC49-BFA7-B9D3C0A226D0}"/>
              </a:ext>
            </a:extLst>
          </p:cNvPr>
          <p:cNvSpPr>
            <a:spLocks noGrp="1"/>
          </p:cNvSpPr>
          <p:nvPr>
            <p:ph idx="1"/>
          </p:nvPr>
        </p:nvSpPr>
        <p:spPr/>
        <p:txBody>
          <a:bodyPr/>
          <a:lstStyle/>
          <a:p>
            <a:pPr marL="0" indent="0">
              <a:buNone/>
            </a:pPr>
            <a:r>
              <a:rPr lang="en-US" dirty="0"/>
              <a:t>We use a micro-patterned alkali-antimonide cathode that periodically modulates quantum efficiency</a:t>
            </a:r>
          </a:p>
        </p:txBody>
      </p:sp>
      <p:sp>
        <p:nvSpPr>
          <p:cNvPr id="3" name="Title 2">
            <a:extLst>
              <a:ext uri="{FF2B5EF4-FFF2-40B4-BE49-F238E27FC236}">
                <a16:creationId xmlns:a16="http://schemas.microsoft.com/office/drawing/2014/main" id="{FDC403D8-A3FE-4345-9EBF-66EE1FEC94BF}"/>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7549E6F4-AD6A-184A-B07B-9702895A6F9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16F829-A179-B440-9D6A-2BCDCEF7E676}"/>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FB08C34-F0A8-444B-A9A3-BAD2126527E2}"/>
              </a:ext>
            </a:extLst>
          </p:cNvPr>
          <p:cNvSpPr>
            <a:spLocks noGrp="1"/>
          </p:cNvSpPr>
          <p:nvPr>
            <p:ph type="sldNum" sz="quarter" idx="12"/>
          </p:nvPr>
        </p:nvSpPr>
        <p:spPr/>
        <p:txBody>
          <a:bodyPr/>
          <a:lstStyle/>
          <a:p>
            <a:fld id="{921CBE81-14BD-7343-B359-01BCBA3179F9}" type="slidenum">
              <a:rPr lang="en-US" smtClean="0"/>
              <a:pPr/>
              <a:t>34</a:t>
            </a:fld>
            <a:endParaRPr lang="en-US"/>
          </a:p>
        </p:txBody>
      </p:sp>
      <p:pic>
        <p:nvPicPr>
          <p:cNvPr id="8" name="Picture 7">
            <a:extLst>
              <a:ext uri="{FF2B5EF4-FFF2-40B4-BE49-F238E27FC236}">
                <a16:creationId xmlns:a16="http://schemas.microsoft.com/office/drawing/2014/main" id="{18B1C4BF-B1B6-3F44-B721-B788C713D128}"/>
              </a:ext>
            </a:extLst>
          </p:cNvPr>
          <p:cNvPicPr>
            <a:picLocks noChangeAspect="1"/>
          </p:cNvPicPr>
          <p:nvPr/>
        </p:nvPicPr>
        <p:blipFill>
          <a:blip r:embed="rId3"/>
          <a:stretch>
            <a:fillRect/>
          </a:stretch>
        </p:blipFill>
        <p:spPr>
          <a:xfrm>
            <a:off x="0" y="1953787"/>
            <a:ext cx="12192000" cy="3586536"/>
          </a:xfrm>
          <a:prstGeom prst="rect">
            <a:avLst/>
          </a:prstGeom>
        </p:spPr>
      </p:pic>
      <p:sp>
        <p:nvSpPr>
          <p:cNvPr id="9" name="TextBox 8">
            <a:extLst>
              <a:ext uri="{FF2B5EF4-FFF2-40B4-BE49-F238E27FC236}">
                <a16:creationId xmlns:a16="http://schemas.microsoft.com/office/drawing/2014/main" id="{BE376971-BC05-974D-8102-1DE056B9B706}"/>
              </a:ext>
            </a:extLst>
          </p:cNvPr>
          <p:cNvSpPr txBox="1"/>
          <p:nvPr/>
        </p:nvSpPr>
        <p:spPr>
          <a:xfrm>
            <a:off x="8249356" y="6101602"/>
            <a:ext cx="3942644" cy="369332"/>
          </a:xfrm>
          <a:prstGeom prst="rect">
            <a:avLst/>
          </a:prstGeom>
          <a:noFill/>
        </p:spPr>
        <p:txBody>
          <a:bodyPr wrap="square">
            <a:spAutoFit/>
          </a:bodyPr>
          <a:lstStyle/>
          <a:p>
            <a:pPr algn="ctr"/>
            <a:r>
              <a:rPr lang="en-US" dirty="0">
                <a:hlinkClick r:id="rId4"/>
              </a:rPr>
              <a:t>arXiv:2510.04768</a:t>
            </a:r>
            <a:r>
              <a:rPr lang="en-US" dirty="0"/>
              <a:t> [</a:t>
            </a:r>
            <a:r>
              <a:rPr lang="en-US" dirty="0" err="1"/>
              <a:t>physics.acc-ph</a:t>
            </a:r>
            <a:r>
              <a:rPr lang="en-US" dirty="0"/>
              <a:t>]</a:t>
            </a:r>
          </a:p>
        </p:txBody>
      </p:sp>
      <p:sp>
        <p:nvSpPr>
          <p:cNvPr id="11" name="TextBox 10">
            <a:extLst>
              <a:ext uri="{FF2B5EF4-FFF2-40B4-BE49-F238E27FC236}">
                <a16:creationId xmlns:a16="http://schemas.microsoft.com/office/drawing/2014/main" id="{C4EA2086-36F9-CE4B-A51F-0B819610E351}"/>
              </a:ext>
            </a:extLst>
          </p:cNvPr>
          <p:cNvSpPr txBox="1"/>
          <p:nvPr/>
        </p:nvSpPr>
        <p:spPr>
          <a:xfrm>
            <a:off x="344669" y="2103170"/>
            <a:ext cx="1985026" cy="461665"/>
          </a:xfrm>
          <a:prstGeom prst="rect">
            <a:avLst/>
          </a:prstGeom>
          <a:solidFill>
            <a:schemeClr val="bg1"/>
          </a:solidFill>
        </p:spPr>
        <p:txBody>
          <a:bodyPr wrap="square" rtlCol="0">
            <a:spAutoFit/>
          </a:bodyPr>
          <a:lstStyle/>
          <a:p>
            <a:pPr algn="ctr"/>
            <a:r>
              <a:rPr lang="en-US" sz="2400" u="sng" dirty="0"/>
              <a:t>Side View</a:t>
            </a:r>
          </a:p>
        </p:txBody>
      </p:sp>
      <p:sp>
        <p:nvSpPr>
          <p:cNvPr id="12" name="Right Arrow 11">
            <a:extLst>
              <a:ext uri="{FF2B5EF4-FFF2-40B4-BE49-F238E27FC236}">
                <a16:creationId xmlns:a16="http://schemas.microsoft.com/office/drawing/2014/main" id="{1A8FA4B3-4637-8C46-8197-9C7AE752F734}"/>
              </a:ext>
            </a:extLst>
          </p:cNvPr>
          <p:cNvSpPr/>
          <p:nvPr/>
        </p:nvSpPr>
        <p:spPr>
          <a:xfrm rot="16200000">
            <a:off x="208036" y="4682952"/>
            <a:ext cx="2258291" cy="1233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77960D-0799-754B-B04E-FE4FBF542442}"/>
              </a:ext>
            </a:extLst>
          </p:cNvPr>
          <p:cNvSpPr txBox="1"/>
          <p:nvPr/>
        </p:nvSpPr>
        <p:spPr>
          <a:xfrm>
            <a:off x="8761087" y="1722954"/>
            <a:ext cx="1985026" cy="461665"/>
          </a:xfrm>
          <a:prstGeom prst="rect">
            <a:avLst/>
          </a:prstGeom>
          <a:solidFill>
            <a:schemeClr val="bg1"/>
          </a:solidFill>
        </p:spPr>
        <p:txBody>
          <a:bodyPr wrap="square" rtlCol="0">
            <a:spAutoFit/>
          </a:bodyPr>
          <a:lstStyle/>
          <a:p>
            <a:pPr algn="ctr"/>
            <a:r>
              <a:rPr lang="en-US" sz="2400" u="sng" dirty="0"/>
              <a:t>QE Map</a:t>
            </a:r>
          </a:p>
        </p:txBody>
      </p:sp>
      <p:sp>
        <p:nvSpPr>
          <p:cNvPr id="14" name="TextBox 13">
            <a:extLst>
              <a:ext uri="{FF2B5EF4-FFF2-40B4-BE49-F238E27FC236}">
                <a16:creationId xmlns:a16="http://schemas.microsoft.com/office/drawing/2014/main" id="{B4D3D878-E371-A847-95B6-4B2F339F64FF}"/>
              </a:ext>
            </a:extLst>
          </p:cNvPr>
          <p:cNvSpPr txBox="1"/>
          <p:nvPr/>
        </p:nvSpPr>
        <p:spPr>
          <a:xfrm>
            <a:off x="2674364" y="2103169"/>
            <a:ext cx="2751592" cy="461665"/>
          </a:xfrm>
          <a:prstGeom prst="rect">
            <a:avLst/>
          </a:prstGeom>
          <a:solidFill>
            <a:schemeClr val="bg1"/>
          </a:solidFill>
        </p:spPr>
        <p:txBody>
          <a:bodyPr wrap="square" rtlCol="0">
            <a:spAutoFit/>
          </a:bodyPr>
          <a:lstStyle/>
          <a:p>
            <a:pPr algn="ctr"/>
            <a:r>
              <a:rPr lang="en-US" sz="2400" u="sng" dirty="0"/>
              <a:t>Substrate SEM</a:t>
            </a:r>
          </a:p>
        </p:txBody>
      </p:sp>
    </p:spTree>
    <p:extLst>
      <p:ext uri="{BB962C8B-B14F-4D97-AF65-F5344CB8AC3E}">
        <p14:creationId xmlns:p14="http://schemas.microsoft.com/office/powerpoint/2010/main" val="1357743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ADF5D6-084E-DC49-BFA7-B9D3C0A226D0}"/>
              </a:ext>
            </a:extLst>
          </p:cNvPr>
          <p:cNvSpPr>
            <a:spLocks noGrp="1"/>
          </p:cNvSpPr>
          <p:nvPr>
            <p:ph idx="1"/>
          </p:nvPr>
        </p:nvSpPr>
        <p:spPr/>
        <p:txBody>
          <a:bodyPr/>
          <a:lstStyle/>
          <a:p>
            <a:pPr marL="0" indent="0">
              <a:buNone/>
            </a:pPr>
            <a:r>
              <a:rPr lang="en-US" dirty="0"/>
              <a:t>We use a micro-patterned alkali-antimonide cathode that periodically modulates quantum efficiency</a:t>
            </a:r>
          </a:p>
        </p:txBody>
      </p:sp>
      <p:sp>
        <p:nvSpPr>
          <p:cNvPr id="3" name="Title 2">
            <a:extLst>
              <a:ext uri="{FF2B5EF4-FFF2-40B4-BE49-F238E27FC236}">
                <a16:creationId xmlns:a16="http://schemas.microsoft.com/office/drawing/2014/main" id="{FDC403D8-A3FE-4345-9EBF-66EE1FEC94BF}"/>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7549E6F4-AD6A-184A-B07B-9702895A6F9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16F829-A179-B440-9D6A-2BCDCEF7E676}"/>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FB08C34-F0A8-444B-A9A3-BAD2126527E2}"/>
              </a:ext>
            </a:extLst>
          </p:cNvPr>
          <p:cNvSpPr>
            <a:spLocks noGrp="1"/>
          </p:cNvSpPr>
          <p:nvPr>
            <p:ph type="sldNum" sz="quarter" idx="12"/>
          </p:nvPr>
        </p:nvSpPr>
        <p:spPr/>
        <p:txBody>
          <a:bodyPr/>
          <a:lstStyle/>
          <a:p>
            <a:fld id="{921CBE81-14BD-7343-B359-01BCBA3179F9}" type="slidenum">
              <a:rPr lang="en-US" smtClean="0"/>
              <a:pPr/>
              <a:t>35</a:t>
            </a:fld>
            <a:endParaRPr lang="en-US"/>
          </a:p>
        </p:txBody>
      </p:sp>
      <p:pic>
        <p:nvPicPr>
          <p:cNvPr id="8" name="Picture 7">
            <a:extLst>
              <a:ext uri="{FF2B5EF4-FFF2-40B4-BE49-F238E27FC236}">
                <a16:creationId xmlns:a16="http://schemas.microsoft.com/office/drawing/2014/main" id="{18B1C4BF-B1B6-3F44-B721-B788C713D128}"/>
              </a:ext>
            </a:extLst>
          </p:cNvPr>
          <p:cNvPicPr>
            <a:picLocks noChangeAspect="1"/>
          </p:cNvPicPr>
          <p:nvPr/>
        </p:nvPicPr>
        <p:blipFill>
          <a:blip r:embed="rId3"/>
          <a:stretch>
            <a:fillRect/>
          </a:stretch>
        </p:blipFill>
        <p:spPr>
          <a:xfrm>
            <a:off x="0" y="1953787"/>
            <a:ext cx="12192000" cy="3586536"/>
          </a:xfrm>
          <a:prstGeom prst="rect">
            <a:avLst/>
          </a:prstGeom>
        </p:spPr>
      </p:pic>
      <p:sp>
        <p:nvSpPr>
          <p:cNvPr id="9" name="TextBox 8">
            <a:extLst>
              <a:ext uri="{FF2B5EF4-FFF2-40B4-BE49-F238E27FC236}">
                <a16:creationId xmlns:a16="http://schemas.microsoft.com/office/drawing/2014/main" id="{BE376971-BC05-974D-8102-1DE056B9B706}"/>
              </a:ext>
            </a:extLst>
          </p:cNvPr>
          <p:cNvSpPr txBox="1"/>
          <p:nvPr/>
        </p:nvSpPr>
        <p:spPr>
          <a:xfrm>
            <a:off x="8249356" y="6101602"/>
            <a:ext cx="3942644" cy="369332"/>
          </a:xfrm>
          <a:prstGeom prst="rect">
            <a:avLst/>
          </a:prstGeom>
          <a:noFill/>
        </p:spPr>
        <p:txBody>
          <a:bodyPr wrap="square">
            <a:spAutoFit/>
          </a:bodyPr>
          <a:lstStyle/>
          <a:p>
            <a:pPr algn="ctr"/>
            <a:r>
              <a:rPr lang="en-US" dirty="0">
                <a:hlinkClick r:id="rId4"/>
              </a:rPr>
              <a:t>arXiv:2510.04768</a:t>
            </a:r>
            <a:r>
              <a:rPr lang="en-US" dirty="0"/>
              <a:t> [</a:t>
            </a:r>
            <a:r>
              <a:rPr lang="en-US" dirty="0" err="1"/>
              <a:t>physics.acc-ph</a:t>
            </a:r>
            <a:r>
              <a:rPr lang="en-US" dirty="0"/>
              <a:t>]</a:t>
            </a:r>
          </a:p>
        </p:txBody>
      </p:sp>
      <p:sp>
        <p:nvSpPr>
          <p:cNvPr id="10" name="TextBox 9">
            <a:extLst>
              <a:ext uri="{FF2B5EF4-FFF2-40B4-BE49-F238E27FC236}">
                <a16:creationId xmlns:a16="http://schemas.microsoft.com/office/drawing/2014/main" id="{C9AD33D3-3006-9A45-B82F-CE91D8AE7BBC}"/>
              </a:ext>
            </a:extLst>
          </p:cNvPr>
          <p:cNvSpPr txBox="1"/>
          <p:nvPr/>
        </p:nvSpPr>
        <p:spPr>
          <a:xfrm>
            <a:off x="3096261" y="2103171"/>
            <a:ext cx="1985026" cy="461665"/>
          </a:xfrm>
          <a:prstGeom prst="rect">
            <a:avLst/>
          </a:prstGeom>
          <a:solidFill>
            <a:schemeClr val="bg1"/>
          </a:solidFill>
        </p:spPr>
        <p:txBody>
          <a:bodyPr wrap="square" rtlCol="0">
            <a:spAutoFit/>
          </a:bodyPr>
          <a:lstStyle/>
          <a:p>
            <a:pPr algn="ctr"/>
            <a:r>
              <a:rPr lang="en-US" sz="2400" u="sng" dirty="0"/>
              <a:t>SEM</a:t>
            </a:r>
          </a:p>
        </p:txBody>
      </p:sp>
      <p:sp>
        <p:nvSpPr>
          <p:cNvPr id="11" name="TextBox 10">
            <a:extLst>
              <a:ext uri="{FF2B5EF4-FFF2-40B4-BE49-F238E27FC236}">
                <a16:creationId xmlns:a16="http://schemas.microsoft.com/office/drawing/2014/main" id="{C4EA2086-36F9-CE4B-A51F-0B819610E351}"/>
              </a:ext>
            </a:extLst>
          </p:cNvPr>
          <p:cNvSpPr txBox="1"/>
          <p:nvPr/>
        </p:nvSpPr>
        <p:spPr>
          <a:xfrm>
            <a:off x="344669" y="2103170"/>
            <a:ext cx="1985026" cy="461665"/>
          </a:xfrm>
          <a:prstGeom prst="rect">
            <a:avLst/>
          </a:prstGeom>
          <a:solidFill>
            <a:schemeClr val="bg1"/>
          </a:solidFill>
        </p:spPr>
        <p:txBody>
          <a:bodyPr wrap="square" rtlCol="0">
            <a:spAutoFit/>
          </a:bodyPr>
          <a:lstStyle/>
          <a:p>
            <a:pPr algn="ctr"/>
            <a:r>
              <a:rPr lang="en-US" sz="2400" u="sng" dirty="0"/>
              <a:t>Side View</a:t>
            </a:r>
          </a:p>
        </p:txBody>
      </p:sp>
      <p:sp>
        <p:nvSpPr>
          <p:cNvPr id="12" name="Right Arrow 11">
            <a:extLst>
              <a:ext uri="{FF2B5EF4-FFF2-40B4-BE49-F238E27FC236}">
                <a16:creationId xmlns:a16="http://schemas.microsoft.com/office/drawing/2014/main" id="{1A8FA4B3-4637-8C46-8197-9C7AE752F734}"/>
              </a:ext>
            </a:extLst>
          </p:cNvPr>
          <p:cNvSpPr/>
          <p:nvPr/>
        </p:nvSpPr>
        <p:spPr>
          <a:xfrm rot="16200000">
            <a:off x="3513752" y="5331339"/>
            <a:ext cx="1150043" cy="845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488E45-399C-5D4C-A84B-39CAFE6D0BA2}"/>
              </a:ext>
            </a:extLst>
          </p:cNvPr>
          <p:cNvSpPr txBox="1"/>
          <p:nvPr/>
        </p:nvSpPr>
        <p:spPr>
          <a:xfrm>
            <a:off x="8761087" y="1722954"/>
            <a:ext cx="1985026" cy="461665"/>
          </a:xfrm>
          <a:prstGeom prst="rect">
            <a:avLst/>
          </a:prstGeom>
          <a:solidFill>
            <a:schemeClr val="bg1"/>
          </a:solidFill>
        </p:spPr>
        <p:txBody>
          <a:bodyPr wrap="square" rtlCol="0">
            <a:spAutoFit/>
          </a:bodyPr>
          <a:lstStyle/>
          <a:p>
            <a:pPr algn="ctr"/>
            <a:r>
              <a:rPr lang="en-US" sz="2400" u="sng" dirty="0"/>
              <a:t>QE Map</a:t>
            </a:r>
          </a:p>
        </p:txBody>
      </p:sp>
      <p:sp>
        <p:nvSpPr>
          <p:cNvPr id="14" name="TextBox 13">
            <a:extLst>
              <a:ext uri="{FF2B5EF4-FFF2-40B4-BE49-F238E27FC236}">
                <a16:creationId xmlns:a16="http://schemas.microsoft.com/office/drawing/2014/main" id="{2ABF2BCF-5BC1-674D-93E4-3C25097CAAA0}"/>
              </a:ext>
            </a:extLst>
          </p:cNvPr>
          <p:cNvSpPr txBox="1"/>
          <p:nvPr/>
        </p:nvSpPr>
        <p:spPr>
          <a:xfrm>
            <a:off x="2674364" y="2103169"/>
            <a:ext cx="2751592" cy="461665"/>
          </a:xfrm>
          <a:prstGeom prst="rect">
            <a:avLst/>
          </a:prstGeom>
          <a:solidFill>
            <a:schemeClr val="bg1"/>
          </a:solidFill>
        </p:spPr>
        <p:txBody>
          <a:bodyPr wrap="square" rtlCol="0">
            <a:spAutoFit/>
          </a:bodyPr>
          <a:lstStyle/>
          <a:p>
            <a:pPr algn="ctr"/>
            <a:r>
              <a:rPr lang="en-US" sz="2400" u="sng" dirty="0"/>
              <a:t>Substrate SEM</a:t>
            </a:r>
          </a:p>
        </p:txBody>
      </p:sp>
    </p:spTree>
    <p:extLst>
      <p:ext uri="{BB962C8B-B14F-4D97-AF65-F5344CB8AC3E}">
        <p14:creationId xmlns:p14="http://schemas.microsoft.com/office/powerpoint/2010/main" val="1612575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ADF5D6-084E-DC49-BFA7-B9D3C0A226D0}"/>
              </a:ext>
            </a:extLst>
          </p:cNvPr>
          <p:cNvSpPr>
            <a:spLocks noGrp="1"/>
          </p:cNvSpPr>
          <p:nvPr>
            <p:ph idx="1"/>
          </p:nvPr>
        </p:nvSpPr>
        <p:spPr/>
        <p:txBody>
          <a:bodyPr/>
          <a:lstStyle/>
          <a:p>
            <a:pPr marL="0" indent="0">
              <a:buNone/>
            </a:pPr>
            <a:r>
              <a:rPr lang="en-US" dirty="0"/>
              <a:t>We use a micro-patterned alkali-antimonide cathode that periodically modulates quantum efficiency</a:t>
            </a:r>
          </a:p>
        </p:txBody>
      </p:sp>
      <p:sp>
        <p:nvSpPr>
          <p:cNvPr id="3" name="Title 2">
            <a:extLst>
              <a:ext uri="{FF2B5EF4-FFF2-40B4-BE49-F238E27FC236}">
                <a16:creationId xmlns:a16="http://schemas.microsoft.com/office/drawing/2014/main" id="{FDC403D8-A3FE-4345-9EBF-66EE1FEC94BF}"/>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7549E6F4-AD6A-184A-B07B-9702895A6F9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16F829-A179-B440-9D6A-2BCDCEF7E676}"/>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FB08C34-F0A8-444B-A9A3-BAD2126527E2}"/>
              </a:ext>
            </a:extLst>
          </p:cNvPr>
          <p:cNvSpPr>
            <a:spLocks noGrp="1"/>
          </p:cNvSpPr>
          <p:nvPr>
            <p:ph type="sldNum" sz="quarter" idx="12"/>
          </p:nvPr>
        </p:nvSpPr>
        <p:spPr/>
        <p:txBody>
          <a:bodyPr/>
          <a:lstStyle/>
          <a:p>
            <a:fld id="{921CBE81-14BD-7343-B359-01BCBA3179F9}" type="slidenum">
              <a:rPr lang="en-US" smtClean="0"/>
              <a:pPr/>
              <a:t>36</a:t>
            </a:fld>
            <a:endParaRPr lang="en-US"/>
          </a:p>
        </p:txBody>
      </p:sp>
      <p:pic>
        <p:nvPicPr>
          <p:cNvPr id="8" name="Picture 7">
            <a:extLst>
              <a:ext uri="{FF2B5EF4-FFF2-40B4-BE49-F238E27FC236}">
                <a16:creationId xmlns:a16="http://schemas.microsoft.com/office/drawing/2014/main" id="{18B1C4BF-B1B6-3F44-B721-B788C713D128}"/>
              </a:ext>
            </a:extLst>
          </p:cNvPr>
          <p:cNvPicPr>
            <a:picLocks noChangeAspect="1"/>
          </p:cNvPicPr>
          <p:nvPr/>
        </p:nvPicPr>
        <p:blipFill>
          <a:blip r:embed="rId3"/>
          <a:stretch>
            <a:fillRect/>
          </a:stretch>
        </p:blipFill>
        <p:spPr>
          <a:xfrm>
            <a:off x="0" y="1953787"/>
            <a:ext cx="12192000" cy="3586536"/>
          </a:xfrm>
          <a:prstGeom prst="rect">
            <a:avLst/>
          </a:prstGeom>
        </p:spPr>
      </p:pic>
      <p:sp>
        <p:nvSpPr>
          <p:cNvPr id="9" name="TextBox 8">
            <a:extLst>
              <a:ext uri="{FF2B5EF4-FFF2-40B4-BE49-F238E27FC236}">
                <a16:creationId xmlns:a16="http://schemas.microsoft.com/office/drawing/2014/main" id="{BE376971-BC05-974D-8102-1DE056B9B706}"/>
              </a:ext>
            </a:extLst>
          </p:cNvPr>
          <p:cNvSpPr txBox="1"/>
          <p:nvPr/>
        </p:nvSpPr>
        <p:spPr>
          <a:xfrm>
            <a:off x="8249356" y="6101602"/>
            <a:ext cx="3942644" cy="369332"/>
          </a:xfrm>
          <a:prstGeom prst="rect">
            <a:avLst/>
          </a:prstGeom>
          <a:noFill/>
        </p:spPr>
        <p:txBody>
          <a:bodyPr wrap="square">
            <a:spAutoFit/>
          </a:bodyPr>
          <a:lstStyle/>
          <a:p>
            <a:pPr algn="ctr"/>
            <a:r>
              <a:rPr lang="en-US" dirty="0">
                <a:hlinkClick r:id="rId4"/>
              </a:rPr>
              <a:t>arXiv:2510.04768</a:t>
            </a:r>
            <a:r>
              <a:rPr lang="en-US" dirty="0"/>
              <a:t> [</a:t>
            </a:r>
            <a:r>
              <a:rPr lang="en-US" dirty="0" err="1"/>
              <a:t>physics.acc-ph</a:t>
            </a:r>
            <a:r>
              <a:rPr lang="en-US" dirty="0"/>
              <a:t>]</a:t>
            </a:r>
          </a:p>
        </p:txBody>
      </p:sp>
      <p:sp>
        <p:nvSpPr>
          <p:cNvPr id="11" name="TextBox 10">
            <a:extLst>
              <a:ext uri="{FF2B5EF4-FFF2-40B4-BE49-F238E27FC236}">
                <a16:creationId xmlns:a16="http://schemas.microsoft.com/office/drawing/2014/main" id="{C4EA2086-36F9-CE4B-A51F-0B819610E351}"/>
              </a:ext>
            </a:extLst>
          </p:cNvPr>
          <p:cNvSpPr txBox="1"/>
          <p:nvPr/>
        </p:nvSpPr>
        <p:spPr>
          <a:xfrm>
            <a:off x="344669" y="2103170"/>
            <a:ext cx="1985026" cy="461665"/>
          </a:xfrm>
          <a:prstGeom prst="rect">
            <a:avLst/>
          </a:prstGeom>
          <a:solidFill>
            <a:schemeClr val="bg1"/>
          </a:solidFill>
        </p:spPr>
        <p:txBody>
          <a:bodyPr wrap="square" rtlCol="0">
            <a:spAutoFit/>
          </a:bodyPr>
          <a:lstStyle/>
          <a:p>
            <a:pPr algn="ctr"/>
            <a:r>
              <a:rPr lang="en-US" sz="2400" u="sng" dirty="0"/>
              <a:t>Side View</a:t>
            </a:r>
          </a:p>
        </p:txBody>
      </p:sp>
      <p:sp>
        <p:nvSpPr>
          <p:cNvPr id="12" name="Right Arrow 11">
            <a:extLst>
              <a:ext uri="{FF2B5EF4-FFF2-40B4-BE49-F238E27FC236}">
                <a16:creationId xmlns:a16="http://schemas.microsoft.com/office/drawing/2014/main" id="{1A8FA4B3-4637-8C46-8197-9C7AE752F734}"/>
              </a:ext>
            </a:extLst>
          </p:cNvPr>
          <p:cNvSpPr/>
          <p:nvPr/>
        </p:nvSpPr>
        <p:spPr>
          <a:xfrm rot="19043866">
            <a:off x="7129789" y="5125307"/>
            <a:ext cx="1150043" cy="845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365305B-BB3F-DE4B-945A-72A7B69B446C}"/>
              </a:ext>
            </a:extLst>
          </p:cNvPr>
          <p:cNvSpPr txBox="1"/>
          <p:nvPr/>
        </p:nvSpPr>
        <p:spPr>
          <a:xfrm>
            <a:off x="8761087" y="1722954"/>
            <a:ext cx="1985026" cy="461665"/>
          </a:xfrm>
          <a:prstGeom prst="rect">
            <a:avLst/>
          </a:prstGeom>
          <a:solidFill>
            <a:schemeClr val="bg1"/>
          </a:solidFill>
        </p:spPr>
        <p:txBody>
          <a:bodyPr wrap="square" rtlCol="0">
            <a:spAutoFit/>
          </a:bodyPr>
          <a:lstStyle/>
          <a:p>
            <a:pPr algn="ctr"/>
            <a:r>
              <a:rPr lang="en-US" sz="2400" u="sng" dirty="0"/>
              <a:t>QE Map</a:t>
            </a:r>
          </a:p>
        </p:txBody>
      </p:sp>
      <p:sp>
        <p:nvSpPr>
          <p:cNvPr id="14" name="TextBox 13">
            <a:extLst>
              <a:ext uri="{FF2B5EF4-FFF2-40B4-BE49-F238E27FC236}">
                <a16:creationId xmlns:a16="http://schemas.microsoft.com/office/drawing/2014/main" id="{F5A98CFB-F28E-1D4B-9265-C3820DE464BD}"/>
              </a:ext>
            </a:extLst>
          </p:cNvPr>
          <p:cNvSpPr txBox="1"/>
          <p:nvPr/>
        </p:nvSpPr>
        <p:spPr>
          <a:xfrm>
            <a:off x="2674364" y="2103169"/>
            <a:ext cx="2751592" cy="461665"/>
          </a:xfrm>
          <a:prstGeom prst="rect">
            <a:avLst/>
          </a:prstGeom>
          <a:solidFill>
            <a:schemeClr val="bg1"/>
          </a:solidFill>
        </p:spPr>
        <p:txBody>
          <a:bodyPr wrap="square" rtlCol="0">
            <a:spAutoFit/>
          </a:bodyPr>
          <a:lstStyle/>
          <a:p>
            <a:pPr algn="ctr"/>
            <a:r>
              <a:rPr lang="en-US" sz="2400" u="sng" dirty="0"/>
              <a:t>Substrate SEM</a:t>
            </a:r>
          </a:p>
        </p:txBody>
      </p:sp>
    </p:spTree>
    <p:extLst>
      <p:ext uri="{BB962C8B-B14F-4D97-AF65-F5344CB8AC3E}">
        <p14:creationId xmlns:p14="http://schemas.microsoft.com/office/powerpoint/2010/main" val="4016710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24B0C-6264-D046-9314-2A6FC38AD42C}"/>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5BD21B06-2A2A-F14D-B95D-886937A9180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6C3D3D-29E0-3143-99BF-11B4B5B70915}"/>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50C2874-FC7D-EA41-9460-6C7B3E34DE97}"/>
              </a:ext>
            </a:extLst>
          </p:cNvPr>
          <p:cNvSpPr>
            <a:spLocks noGrp="1"/>
          </p:cNvSpPr>
          <p:nvPr>
            <p:ph type="sldNum" sz="quarter" idx="12"/>
          </p:nvPr>
        </p:nvSpPr>
        <p:spPr/>
        <p:txBody>
          <a:bodyPr/>
          <a:lstStyle/>
          <a:p>
            <a:fld id="{921CBE81-14BD-7343-B359-01BCBA3179F9}" type="slidenum">
              <a:rPr lang="en-US" smtClean="0"/>
              <a:pPr/>
              <a:t>37</a:t>
            </a:fld>
            <a:endParaRPr lang="en-US"/>
          </a:p>
        </p:txBody>
      </p:sp>
      <p:pic>
        <p:nvPicPr>
          <p:cNvPr id="11" name="Graphic 10">
            <a:extLst>
              <a:ext uri="{FF2B5EF4-FFF2-40B4-BE49-F238E27FC236}">
                <a16:creationId xmlns:a16="http://schemas.microsoft.com/office/drawing/2014/main" id="{F0F49D5E-E9C5-5443-B590-C8E550CD59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00" y="1476464"/>
            <a:ext cx="11972605" cy="1987609"/>
          </a:xfrm>
          <a:prstGeom prst="rect">
            <a:avLst/>
          </a:prstGeom>
        </p:spPr>
      </p:pic>
      <p:sp>
        <p:nvSpPr>
          <p:cNvPr id="12" name="Content Placeholder 1">
            <a:extLst>
              <a:ext uri="{FF2B5EF4-FFF2-40B4-BE49-F238E27FC236}">
                <a16:creationId xmlns:a16="http://schemas.microsoft.com/office/drawing/2014/main" id="{A45021D1-D8B8-0245-BE56-2B8EA6B48DA5}"/>
              </a:ext>
            </a:extLst>
          </p:cNvPr>
          <p:cNvSpPr txBox="1">
            <a:spLocks/>
          </p:cNvSpPr>
          <p:nvPr/>
        </p:nvSpPr>
        <p:spPr bwMode="auto">
          <a:xfrm>
            <a:off x="0" y="940909"/>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Measured 4D Phase Space</a:t>
            </a:r>
          </a:p>
        </p:txBody>
      </p:sp>
      <p:sp>
        <p:nvSpPr>
          <p:cNvPr id="14" name="TextBox 13">
            <a:extLst>
              <a:ext uri="{FF2B5EF4-FFF2-40B4-BE49-F238E27FC236}">
                <a16:creationId xmlns:a16="http://schemas.microsoft.com/office/drawing/2014/main" id="{AE7A9B0B-ADF1-8049-AB0C-7326B3169A52}"/>
              </a:ext>
            </a:extLst>
          </p:cNvPr>
          <p:cNvSpPr txBox="1"/>
          <p:nvPr/>
        </p:nvSpPr>
        <p:spPr>
          <a:xfrm>
            <a:off x="8249356" y="6156032"/>
            <a:ext cx="3942644" cy="369332"/>
          </a:xfrm>
          <a:prstGeom prst="rect">
            <a:avLst/>
          </a:prstGeom>
          <a:noFill/>
        </p:spPr>
        <p:txBody>
          <a:bodyPr wrap="square">
            <a:spAutoFit/>
          </a:bodyPr>
          <a:lstStyle/>
          <a:p>
            <a:pPr algn="ctr"/>
            <a:r>
              <a:rPr lang="en-US" dirty="0">
                <a:hlinkClick r:id="rId5"/>
              </a:rPr>
              <a:t>arXiv:2510.04768</a:t>
            </a:r>
            <a:r>
              <a:rPr lang="en-US" dirty="0"/>
              <a:t> [</a:t>
            </a:r>
            <a:r>
              <a:rPr lang="en-US" dirty="0" err="1"/>
              <a:t>physics.acc-ph</a:t>
            </a:r>
            <a:r>
              <a:rPr lang="en-US" dirty="0"/>
              <a:t>]</a:t>
            </a:r>
          </a:p>
        </p:txBody>
      </p:sp>
    </p:spTree>
    <p:extLst>
      <p:ext uri="{BB962C8B-B14F-4D97-AF65-F5344CB8AC3E}">
        <p14:creationId xmlns:p14="http://schemas.microsoft.com/office/powerpoint/2010/main" val="3359868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24B0C-6264-D046-9314-2A6FC38AD42C}"/>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5BD21B06-2A2A-F14D-B95D-886937A9180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6C3D3D-29E0-3143-99BF-11B4B5B70915}"/>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50C2874-FC7D-EA41-9460-6C7B3E34DE97}"/>
              </a:ext>
            </a:extLst>
          </p:cNvPr>
          <p:cNvSpPr>
            <a:spLocks noGrp="1"/>
          </p:cNvSpPr>
          <p:nvPr>
            <p:ph type="sldNum" sz="quarter" idx="12"/>
          </p:nvPr>
        </p:nvSpPr>
        <p:spPr/>
        <p:txBody>
          <a:bodyPr/>
          <a:lstStyle/>
          <a:p>
            <a:fld id="{921CBE81-14BD-7343-B359-01BCBA3179F9}" type="slidenum">
              <a:rPr lang="en-US" smtClean="0"/>
              <a:pPr/>
              <a:t>38</a:t>
            </a:fld>
            <a:endParaRPr lang="en-US"/>
          </a:p>
        </p:txBody>
      </p:sp>
      <p:pic>
        <p:nvPicPr>
          <p:cNvPr id="11" name="Graphic 10">
            <a:extLst>
              <a:ext uri="{FF2B5EF4-FFF2-40B4-BE49-F238E27FC236}">
                <a16:creationId xmlns:a16="http://schemas.microsoft.com/office/drawing/2014/main" id="{F0F49D5E-E9C5-5443-B590-C8E550CD59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00" y="1476464"/>
            <a:ext cx="11972605" cy="1987609"/>
          </a:xfrm>
          <a:prstGeom prst="rect">
            <a:avLst/>
          </a:prstGeom>
        </p:spPr>
      </p:pic>
      <p:sp>
        <p:nvSpPr>
          <p:cNvPr id="12" name="Content Placeholder 1">
            <a:extLst>
              <a:ext uri="{FF2B5EF4-FFF2-40B4-BE49-F238E27FC236}">
                <a16:creationId xmlns:a16="http://schemas.microsoft.com/office/drawing/2014/main" id="{A45021D1-D8B8-0245-BE56-2B8EA6B48DA5}"/>
              </a:ext>
            </a:extLst>
          </p:cNvPr>
          <p:cNvSpPr txBox="1">
            <a:spLocks/>
          </p:cNvSpPr>
          <p:nvPr/>
        </p:nvSpPr>
        <p:spPr bwMode="auto">
          <a:xfrm>
            <a:off x="0" y="940909"/>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Measured 4D Phase Space</a:t>
            </a:r>
          </a:p>
        </p:txBody>
      </p:sp>
      <p:sp>
        <p:nvSpPr>
          <p:cNvPr id="14" name="TextBox 13">
            <a:extLst>
              <a:ext uri="{FF2B5EF4-FFF2-40B4-BE49-F238E27FC236}">
                <a16:creationId xmlns:a16="http://schemas.microsoft.com/office/drawing/2014/main" id="{AE7A9B0B-ADF1-8049-AB0C-7326B3169A52}"/>
              </a:ext>
            </a:extLst>
          </p:cNvPr>
          <p:cNvSpPr txBox="1"/>
          <p:nvPr/>
        </p:nvSpPr>
        <p:spPr>
          <a:xfrm>
            <a:off x="8249356" y="6156032"/>
            <a:ext cx="3942644" cy="369332"/>
          </a:xfrm>
          <a:prstGeom prst="rect">
            <a:avLst/>
          </a:prstGeom>
          <a:noFill/>
        </p:spPr>
        <p:txBody>
          <a:bodyPr wrap="square">
            <a:spAutoFit/>
          </a:bodyPr>
          <a:lstStyle/>
          <a:p>
            <a:pPr algn="ctr"/>
            <a:r>
              <a:rPr lang="en-US" dirty="0">
                <a:hlinkClick r:id="rId5"/>
              </a:rPr>
              <a:t>arXiv:2510.04768</a:t>
            </a:r>
            <a:r>
              <a:rPr lang="en-US" dirty="0"/>
              <a:t> [</a:t>
            </a:r>
            <a:r>
              <a:rPr lang="en-US" dirty="0" err="1"/>
              <a:t>physics.acc-ph</a:t>
            </a:r>
            <a:r>
              <a:rPr lang="en-US" dirty="0"/>
              <a:t>]</a:t>
            </a:r>
          </a:p>
        </p:txBody>
      </p:sp>
      <p:sp>
        <p:nvSpPr>
          <p:cNvPr id="16" name="Content Placeholder 15">
            <a:extLst>
              <a:ext uri="{FF2B5EF4-FFF2-40B4-BE49-F238E27FC236}">
                <a16:creationId xmlns:a16="http://schemas.microsoft.com/office/drawing/2014/main" id="{F6609C6D-B6EC-D049-BAC8-7A2BC709C2CC}"/>
              </a:ext>
            </a:extLst>
          </p:cNvPr>
          <p:cNvSpPr>
            <a:spLocks noGrp="1"/>
          </p:cNvSpPr>
          <p:nvPr>
            <p:ph idx="1"/>
          </p:nvPr>
        </p:nvSpPr>
        <p:spPr/>
        <p:txBody>
          <a:bodyPr/>
          <a:lstStyle/>
          <a:p>
            <a:endParaRPr lang="en-US"/>
          </a:p>
        </p:txBody>
      </p:sp>
      <p:sp>
        <p:nvSpPr>
          <p:cNvPr id="2" name="Right Arrow 1">
            <a:extLst>
              <a:ext uri="{FF2B5EF4-FFF2-40B4-BE49-F238E27FC236}">
                <a16:creationId xmlns:a16="http://schemas.microsoft.com/office/drawing/2014/main" id="{B3305386-9229-D648-81D0-340B92AD3289}"/>
              </a:ext>
            </a:extLst>
          </p:cNvPr>
          <p:cNvSpPr/>
          <p:nvPr/>
        </p:nvSpPr>
        <p:spPr>
          <a:xfrm rot="14018172">
            <a:off x="1459207" y="3754580"/>
            <a:ext cx="2258291" cy="1233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158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35F7CC7-8E66-8441-B8F2-CAE9E567A5F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01600" y="4223726"/>
            <a:ext cx="11972605" cy="1987609"/>
          </a:xfrm>
        </p:spPr>
      </p:pic>
      <p:sp>
        <p:nvSpPr>
          <p:cNvPr id="3" name="Title 2">
            <a:extLst>
              <a:ext uri="{FF2B5EF4-FFF2-40B4-BE49-F238E27FC236}">
                <a16:creationId xmlns:a16="http://schemas.microsoft.com/office/drawing/2014/main" id="{EA324B0C-6264-D046-9314-2A6FC38AD42C}"/>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5BD21B06-2A2A-F14D-B95D-886937A9180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6C3D3D-29E0-3143-99BF-11B4B5B70915}"/>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50C2874-FC7D-EA41-9460-6C7B3E34DE97}"/>
              </a:ext>
            </a:extLst>
          </p:cNvPr>
          <p:cNvSpPr>
            <a:spLocks noGrp="1"/>
          </p:cNvSpPr>
          <p:nvPr>
            <p:ph type="sldNum" sz="quarter" idx="12"/>
          </p:nvPr>
        </p:nvSpPr>
        <p:spPr/>
        <p:txBody>
          <a:bodyPr/>
          <a:lstStyle/>
          <a:p>
            <a:fld id="{921CBE81-14BD-7343-B359-01BCBA3179F9}" type="slidenum">
              <a:rPr lang="en-US" smtClean="0"/>
              <a:pPr/>
              <a:t>39</a:t>
            </a:fld>
            <a:endParaRPr lang="en-US"/>
          </a:p>
        </p:txBody>
      </p:sp>
      <p:pic>
        <p:nvPicPr>
          <p:cNvPr id="11" name="Graphic 10">
            <a:extLst>
              <a:ext uri="{FF2B5EF4-FFF2-40B4-BE49-F238E27FC236}">
                <a16:creationId xmlns:a16="http://schemas.microsoft.com/office/drawing/2014/main" id="{F0F49D5E-E9C5-5443-B590-C8E550CD5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00" y="1476464"/>
            <a:ext cx="11972605" cy="1987609"/>
          </a:xfrm>
          <a:prstGeom prst="rect">
            <a:avLst/>
          </a:prstGeom>
        </p:spPr>
      </p:pic>
      <p:sp>
        <p:nvSpPr>
          <p:cNvPr id="12" name="Content Placeholder 1">
            <a:extLst>
              <a:ext uri="{FF2B5EF4-FFF2-40B4-BE49-F238E27FC236}">
                <a16:creationId xmlns:a16="http://schemas.microsoft.com/office/drawing/2014/main" id="{A45021D1-D8B8-0245-BE56-2B8EA6B48DA5}"/>
              </a:ext>
            </a:extLst>
          </p:cNvPr>
          <p:cNvSpPr txBox="1">
            <a:spLocks/>
          </p:cNvSpPr>
          <p:nvPr/>
        </p:nvSpPr>
        <p:spPr bwMode="auto">
          <a:xfrm>
            <a:off x="0" y="940909"/>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Measured 4D Phase Space</a:t>
            </a:r>
          </a:p>
        </p:txBody>
      </p:sp>
      <p:sp>
        <p:nvSpPr>
          <p:cNvPr id="13" name="Content Placeholder 1">
            <a:extLst>
              <a:ext uri="{FF2B5EF4-FFF2-40B4-BE49-F238E27FC236}">
                <a16:creationId xmlns:a16="http://schemas.microsoft.com/office/drawing/2014/main" id="{7BC22E3F-444B-2B49-BE1E-488241E7883F}"/>
              </a:ext>
            </a:extLst>
          </p:cNvPr>
          <p:cNvSpPr txBox="1">
            <a:spLocks/>
          </p:cNvSpPr>
          <p:nvPr/>
        </p:nvSpPr>
        <p:spPr bwMode="auto">
          <a:xfrm>
            <a:off x="0" y="3576121"/>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Reconstructed Source 4D Phase Space</a:t>
            </a:r>
          </a:p>
        </p:txBody>
      </p:sp>
      <p:sp>
        <p:nvSpPr>
          <p:cNvPr id="14" name="TextBox 13">
            <a:extLst>
              <a:ext uri="{FF2B5EF4-FFF2-40B4-BE49-F238E27FC236}">
                <a16:creationId xmlns:a16="http://schemas.microsoft.com/office/drawing/2014/main" id="{AE7A9B0B-ADF1-8049-AB0C-7326B3169A52}"/>
              </a:ext>
            </a:extLst>
          </p:cNvPr>
          <p:cNvSpPr txBox="1"/>
          <p:nvPr/>
        </p:nvSpPr>
        <p:spPr>
          <a:xfrm>
            <a:off x="8249356" y="6156032"/>
            <a:ext cx="3942644" cy="369332"/>
          </a:xfrm>
          <a:prstGeom prst="rect">
            <a:avLst/>
          </a:prstGeom>
          <a:noFill/>
        </p:spPr>
        <p:txBody>
          <a:bodyPr wrap="square">
            <a:spAutoFit/>
          </a:bodyPr>
          <a:lstStyle/>
          <a:p>
            <a:pPr algn="ctr"/>
            <a:r>
              <a:rPr lang="en-US" dirty="0">
                <a:hlinkClick r:id="rId7"/>
              </a:rPr>
              <a:t>arXiv:2510.04768</a:t>
            </a:r>
            <a:r>
              <a:rPr lang="en-US" dirty="0"/>
              <a:t> [</a:t>
            </a:r>
            <a:r>
              <a:rPr lang="en-US" dirty="0" err="1"/>
              <a:t>physics.acc-ph</a:t>
            </a:r>
            <a:r>
              <a:rPr lang="en-US" dirty="0"/>
              <a:t>]</a:t>
            </a:r>
          </a:p>
        </p:txBody>
      </p:sp>
    </p:spTree>
    <p:extLst>
      <p:ext uri="{BB962C8B-B14F-4D97-AF65-F5344CB8AC3E}">
        <p14:creationId xmlns:p14="http://schemas.microsoft.com/office/powerpoint/2010/main" val="4179249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2424E7E-F6B5-F74C-8DB0-39C1BCFE8015}"/>
              </a:ext>
            </a:extLst>
          </p:cNvPr>
          <p:cNvSpPr>
            <a:spLocks noGrp="1"/>
          </p:cNvSpPr>
          <p:nvPr>
            <p:ph idx="1"/>
          </p:nvPr>
        </p:nvSpPr>
        <p:spPr/>
        <p:txBody>
          <a:bodyPr/>
          <a:lstStyle/>
          <a:p>
            <a:pPr marL="0" indent="0">
              <a:buNone/>
            </a:pPr>
            <a:r>
              <a:rPr lang="en-US" dirty="0"/>
              <a:t>We typically visualize 4D phase spaces by 2D projections,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878D3EF8-6136-474C-8A6A-D8FC212A2A78}"/>
              </a:ext>
            </a:extLst>
          </p:cNvPr>
          <p:cNvSpPr>
            <a:spLocks noGrp="1"/>
          </p:cNvSpPr>
          <p:nvPr>
            <p:ph type="title"/>
          </p:nvPr>
        </p:nvSpPr>
        <p:spPr/>
        <p:txBody>
          <a:bodyPr/>
          <a:lstStyle/>
          <a:p>
            <a:r>
              <a:rPr lang="en-US" dirty="0"/>
              <a:t>4D Phase Space</a:t>
            </a:r>
          </a:p>
        </p:txBody>
      </p:sp>
      <p:sp>
        <p:nvSpPr>
          <p:cNvPr id="4" name="Date Placeholder 3">
            <a:extLst>
              <a:ext uri="{FF2B5EF4-FFF2-40B4-BE49-F238E27FC236}">
                <a16:creationId xmlns:a16="http://schemas.microsoft.com/office/drawing/2014/main" id="{6E692ED4-2BD1-A74A-804C-676A668808B8}"/>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A009A1A3-08B1-BC44-8EB8-BFDD1E217ABD}"/>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4A222BC-0EBF-184D-8BFD-5A9D9426D866}"/>
              </a:ext>
            </a:extLst>
          </p:cNvPr>
          <p:cNvSpPr>
            <a:spLocks noGrp="1"/>
          </p:cNvSpPr>
          <p:nvPr>
            <p:ph type="sldNum" sz="quarter" idx="12"/>
          </p:nvPr>
        </p:nvSpPr>
        <p:spPr/>
        <p:txBody>
          <a:bodyPr/>
          <a:lstStyle/>
          <a:p>
            <a:fld id="{921CBE81-14BD-7343-B359-01BCBA3179F9}" type="slidenum">
              <a:rPr lang="en-US" smtClean="0"/>
              <a:pPr/>
              <a:t>4</a:t>
            </a:fld>
            <a:endParaRPr lang="en-US"/>
          </a:p>
        </p:txBody>
      </p:sp>
      <p:pic>
        <p:nvPicPr>
          <p:cNvPr id="2" name="Picture 1">
            <a:extLst>
              <a:ext uri="{FF2B5EF4-FFF2-40B4-BE49-F238E27FC236}">
                <a16:creationId xmlns:a16="http://schemas.microsoft.com/office/drawing/2014/main" id="{A2102632-3F13-A94B-93AA-C1228AFCEFD6}"/>
              </a:ext>
            </a:extLst>
          </p:cNvPr>
          <p:cNvPicPr>
            <a:picLocks noChangeAspect="1"/>
          </p:cNvPicPr>
          <p:nvPr/>
        </p:nvPicPr>
        <p:blipFill rotWithShape="1">
          <a:blip r:embed="rId3"/>
          <a:srcRect r="565"/>
          <a:stretch/>
        </p:blipFill>
        <p:spPr>
          <a:xfrm>
            <a:off x="236799" y="2632469"/>
            <a:ext cx="11537913" cy="2229172"/>
          </a:xfrm>
          <a:prstGeom prst="rect">
            <a:avLst/>
          </a:prstGeom>
        </p:spPr>
      </p:pic>
    </p:spTree>
    <p:extLst>
      <p:ext uri="{BB962C8B-B14F-4D97-AF65-F5344CB8AC3E}">
        <p14:creationId xmlns:p14="http://schemas.microsoft.com/office/powerpoint/2010/main" val="3453916468"/>
      </p:ext>
    </p:extLst>
  </p:cSld>
  <p:clrMapOvr>
    <a:masterClrMapping/>
  </p:clrMapOvr>
  <mc:AlternateContent xmlns:mc="http://schemas.openxmlformats.org/markup-compatibility/2006" xmlns:p14="http://schemas.microsoft.com/office/powerpoint/2010/main">
    <mc:Choice Requires="p14">
      <p:transition spd="slow" p14:dur="2000" advTm="1454"/>
    </mc:Choice>
    <mc:Fallback xmlns="">
      <p:transition spd="slow" advTm="145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35F7CC7-8E66-8441-B8F2-CAE9E567A5F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01600" y="4223726"/>
            <a:ext cx="11972605" cy="1987609"/>
          </a:xfrm>
        </p:spPr>
      </p:pic>
      <p:sp>
        <p:nvSpPr>
          <p:cNvPr id="3" name="Title 2">
            <a:extLst>
              <a:ext uri="{FF2B5EF4-FFF2-40B4-BE49-F238E27FC236}">
                <a16:creationId xmlns:a16="http://schemas.microsoft.com/office/drawing/2014/main" id="{EA324B0C-6264-D046-9314-2A6FC38AD42C}"/>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5BD21B06-2A2A-F14D-B95D-886937A9180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6C3D3D-29E0-3143-99BF-11B4B5B70915}"/>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50C2874-FC7D-EA41-9460-6C7B3E34DE97}"/>
              </a:ext>
            </a:extLst>
          </p:cNvPr>
          <p:cNvSpPr>
            <a:spLocks noGrp="1"/>
          </p:cNvSpPr>
          <p:nvPr>
            <p:ph type="sldNum" sz="quarter" idx="12"/>
          </p:nvPr>
        </p:nvSpPr>
        <p:spPr/>
        <p:txBody>
          <a:bodyPr/>
          <a:lstStyle/>
          <a:p>
            <a:fld id="{921CBE81-14BD-7343-B359-01BCBA3179F9}" type="slidenum">
              <a:rPr lang="en-US" smtClean="0"/>
              <a:pPr/>
              <a:t>40</a:t>
            </a:fld>
            <a:endParaRPr lang="en-US"/>
          </a:p>
        </p:txBody>
      </p:sp>
      <p:pic>
        <p:nvPicPr>
          <p:cNvPr id="11" name="Graphic 10">
            <a:extLst>
              <a:ext uri="{FF2B5EF4-FFF2-40B4-BE49-F238E27FC236}">
                <a16:creationId xmlns:a16="http://schemas.microsoft.com/office/drawing/2014/main" id="{F0F49D5E-E9C5-5443-B590-C8E550CD5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00" y="1476464"/>
            <a:ext cx="11972605" cy="1987609"/>
          </a:xfrm>
          <a:prstGeom prst="rect">
            <a:avLst/>
          </a:prstGeom>
        </p:spPr>
      </p:pic>
      <p:sp>
        <p:nvSpPr>
          <p:cNvPr id="12" name="Content Placeholder 1">
            <a:extLst>
              <a:ext uri="{FF2B5EF4-FFF2-40B4-BE49-F238E27FC236}">
                <a16:creationId xmlns:a16="http://schemas.microsoft.com/office/drawing/2014/main" id="{A45021D1-D8B8-0245-BE56-2B8EA6B48DA5}"/>
              </a:ext>
            </a:extLst>
          </p:cNvPr>
          <p:cNvSpPr txBox="1">
            <a:spLocks/>
          </p:cNvSpPr>
          <p:nvPr/>
        </p:nvSpPr>
        <p:spPr bwMode="auto">
          <a:xfrm>
            <a:off x="0" y="940909"/>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Measured 4D Phase Space</a:t>
            </a:r>
          </a:p>
        </p:txBody>
      </p:sp>
      <p:sp>
        <p:nvSpPr>
          <p:cNvPr id="13" name="Content Placeholder 1">
            <a:extLst>
              <a:ext uri="{FF2B5EF4-FFF2-40B4-BE49-F238E27FC236}">
                <a16:creationId xmlns:a16="http://schemas.microsoft.com/office/drawing/2014/main" id="{7BC22E3F-444B-2B49-BE1E-488241E7883F}"/>
              </a:ext>
            </a:extLst>
          </p:cNvPr>
          <p:cNvSpPr txBox="1">
            <a:spLocks/>
          </p:cNvSpPr>
          <p:nvPr/>
        </p:nvSpPr>
        <p:spPr bwMode="auto">
          <a:xfrm>
            <a:off x="0" y="3576121"/>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Reconstructed Source 4D Phase Space</a:t>
            </a:r>
          </a:p>
        </p:txBody>
      </p:sp>
      <p:sp>
        <p:nvSpPr>
          <p:cNvPr id="14" name="TextBox 13">
            <a:extLst>
              <a:ext uri="{FF2B5EF4-FFF2-40B4-BE49-F238E27FC236}">
                <a16:creationId xmlns:a16="http://schemas.microsoft.com/office/drawing/2014/main" id="{AE7A9B0B-ADF1-8049-AB0C-7326B3169A52}"/>
              </a:ext>
            </a:extLst>
          </p:cNvPr>
          <p:cNvSpPr txBox="1"/>
          <p:nvPr/>
        </p:nvSpPr>
        <p:spPr>
          <a:xfrm>
            <a:off x="8249356" y="6156032"/>
            <a:ext cx="3942644" cy="369332"/>
          </a:xfrm>
          <a:prstGeom prst="rect">
            <a:avLst/>
          </a:prstGeom>
          <a:noFill/>
        </p:spPr>
        <p:txBody>
          <a:bodyPr wrap="square">
            <a:spAutoFit/>
          </a:bodyPr>
          <a:lstStyle/>
          <a:p>
            <a:pPr algn="ctr"/>
            <a:r>
              <a:rPr lang="en-US" dirty="0">
                <a:hlinkClick r:id="rId7"/>
              </a:rPr>
              <a:t>arXiv:2510.04768</a:t>
            </a:r>
            <a:r>
              <a:rPr lang="en-US" dirty="0"/>
              <a:t> [</a:t>
            </a:r>
            <a:r>
              <a:rPr lang="en-US" dirty="0" err="1"/>
              <a:t>physics.acc-ph</a:t>
            </a:r>
            <a:r>
              <a:rPr lang="en-US" dirty="0"/>
              <a:t>]</a:t>
            </a:r>
          </a:p>
        </p:txBody>
      </p:sp>
      <p:sp>
        <p:nvSpPr>
          <p:cNvPr id="15" name="Rectangle 14">
            <a:extLst>
              <a:ext uri="{FF2B5EF4-FFF2-40B4-BE49-F238E27FC236}">
                <a16:creationId xmlns:a16="http://schemas.microsoft.com/office/drawing/2014/main" id="{5AF81DA7-AB0A-974F-90C9-669D104F5DBC}"/>
              </a:ext>
            </a:extLst>
          </p:cNvPr>
          <p:cNvSpPr/>
          <p:nvPr/>
        </p:nvSpPr>
        <p:spPr>
          <a:xfrm>
            <a:off x="1960880" y="4215713"/>
            <a:ext cx="8121904" cy="1987609"/>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C1295D-5E5C-D948-8043-5DADC4E8BA70}"/>
              </a:ext>
            </a:extLst>
          </p:cNvPr>
          <p:cNvSpPr/>
          <p:nvPr/>
        </p:nvSpPr>
        <p:spPr>
          <a:xfrm>
            <a:off x="68042" y="1459062"/>
            <a:ext cx="12022358" cy="1987609"/>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101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18FD73-E45C-B64E-8216-C8DEC7C5D898}"/>
              </a:ext>
            </a:extLst>
          </p:cNvPr>
          <p:cNvSpPr>
            <a:spLocks noGrp="1"/>
          </p:cNvSpPr>
          <p:nvPr>
            <p:ph type="title"/>
          </p:nvPr>
        </p:nvSpPr>
        <p:spPr/>
        <p:txBody>
          <a:bodyPr/>
          <a:lstStyle/>
          <a:p>
            <a:r>
              <a:rPr lang="en-US" dirty="0"/>
              <a:t>Checking Source Spatial Distribution</a:t>
            </a:r>
          </a:p>
        </p:txBody>
      </p:sp>
      <p:sp>
        <p:nvSpPr>
          <p:cNvPr id="4" name="Date Placeholder 3">
            <a:extLst>
              <a:ext uri="{FF2B5EF4-FFF2-40B4-BE49-F238E27FC236}">
                <a16:creationId xmlns:a16="http://schemas.microsoft.com/office/drawing/2014/main" id="{3418B4A8-BEAB-174A-A18C-6FBAF6989A7D}"/>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9858A401-A517-F342-AFB6-09892FDF79E0}"/>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3ACB12F3-927C-C44C-8A7E-0F3FDFC0AB38}"/>
              </a:ext>
            </a:extLst>
          </p:cNvPr>
          <p:cNvSpPr>
            <a:spLocks noGrp="1"/>
          </p:cNvSpPr>
          <p:nvPr>
            <p:ph type="sldNum" sz="quarter" idx="12"/>
          </p:nvPr>
        </p:nvSpPr>
        <p:spPr/>
        <p:txBody>
          <a:bodyPr/>
          <a:lstStyle/>
          <a:p>
            <a:fld id="{921CBE81-14BD-7343-B359-01BCBA3179F9}" type="slidenum">
              <a:rPr lang="en-US" smtClean="0"/>
              <a:pPr/>
              <a:t>41</a:t>
            </a:fld>
            <a:endParaRPr lang="en-US"/>
          </a:p>
        </p:txBody>
      </p:sp>
      <p:pic>
        <p:nvPicPr>
          <p:cNvPr id="7" name="Picture 6">
            <a:extLst>
              <a:ext uri="{FF2B5EF4-FFF2-40B4-BE49-F238E27FC236}">
                <a16:creationId xmlns:a16="http://schemas.microsoft.com/office/drawing/2014/main" id="{F67FBCA6-3229-1B4A-9FB0-87B77EA9805C}"/>
              </a:ext>
            </a:extLst>
          </p:cNvPr>
          <p:cNvPicPr>
            <a:picLocks noChangeAspect="1"/>
          </p:cNvPicPr>
          <p:nvPr/>
        </p:nvPicPr>
        <p:blipFill>
          <a:blip r:embed="rId3"/>
          <a:stretch>
            <a:fillRect/>
          </a:stretch>
        </p:blipFill>
        <p:spPr>
          <a:xfrm>
            <a:off x="934534" y="1887721"/>
            <a:ext cx="5461000" cy="4572000"/>
          </a:xfrm>
          <a:prstGeom prst="rect">
            <a:avLst/>
          </a:prstGeom>
        </p:spPr>
      </p:pic>
      <p:sp>
        <p:nvSpPr>
          <p:cNvPr id="10" name="Content Placeholder 1">
            <a:extLst>
              <a:ext uri="{FF2B5EF4-FFF2-40B4-BE49-F238E27FC236}">
                <a16:creationId xmlns:a16="http://schemas.microsoft.com/office/drawing/2014/main" id="{18E49DEA-ED70-4B45-BCA1-6BC943BBFEF9}"/>
              </a:ext>
            </a:extLst>
          </p:cNvPr>
          <p:cNvSpPr txBox="1">
            <a:spLocks/>
          </p:cNvSpPr>
          <p:nvPr/>
        </p:nvSpPr>
        <p:spPr bwMode="auto">
          <a:xfrm>
            <a:off x="7534507" y="1489935"/>
            <a:ext cx="3077737" cy="5201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u="sng" kern="0" dirty="0"/>
              <a:t>Substrate SEM </a:t>
            </a:r>
          </a:p>
        </p:txBody>
      </p:sp>
      <p:sp>
        <p:nvSpPr>
          <p:cNvPr id="2" name="Content Placeholder 1">
            <a:extLst>
              <a:ext uri="{FF2B5EF4-FFF2-40B4-BE49-F238E27FC236}">
                <a16:creationId xmlns:a16="http://schemas.microsoft.com/office/drawing/2014/main" id="{F189BAD0-9E21-E446-8D81-E1A9B3BFBF1C}"/>
              </a:ext>
            </a:extLst>
          </p:cNvPr>
          <p:cNvSpPr>
            <a:spLocks noGrp="1"/>
          </p:cNvSpPr>
          <p:nvPr>
            <p:ph idx="1"/>
          </p:nvPr>
        </p:nvSpPr>
        <p:spPr>
          <a:xfrm>
            <a:off x="1962943" y="1489934"/>
            <a:ext cx="3077737" cy="520147"/>
          </a:xfrm>
        </p:spPr>
        <p:txBody>
          <a:bodyPr/>
          <a:lstStyle/>
          <a:p>
            <a:pPr marL="0" indent="0" algn="ctr">
              <a:buNone/>
            </a:pPr>
            <a:r>
              <a:rPr lang="en-US" u="sng" dirty="0"/>
              <a:t>Reconstructed</a:t>
            </a:r>
          </a:p>
        </p:txBody>
      </p:sp>
      <p:pic>
        <p:nvPicPr>
          <p:cNvPr id="11" name="Picture 10">
            <a:extLst>
              <a:ext uri="{FF2B5EF4-FFF2-40B4-BE49-F238E27FC236}">
                <a16:creationId xmlns:a16="http://schemas.microsoft.com/office/drawing/2014/main" id="{A9DE7A46-489C-934A-AE7A-7E4DA086E2B9}"/>
              </a:ext>
            </a:extLst>
          </p:cNvPr>
          <p:cNvPicPr>
            <a:picLocks noChangeAspect="1"/>
          </p:cNvPicPr>
          <p:nvPr/>
        </p:nvPicPr>
        <p:blipFill>
          <a:blip r:embed="rId4"/>
          <a:stretch>
            <a:fillRect/>
          </a:stretch>
        </p:blipFill>
        <p:spPr>
          <a:xfrm>
            <a:off x="7416724" y="1948901"/>
            <a:ext cx="3313301" cy="4259959"/>
          </a:xfrm>
          <a:prstGeom prst="rect">
            <a:avLst/>
          </a:prstGeom>
        </p:spPr>
      </p:pic>
      <p:pic>
        <p:nvPicPr>
          <p:cNvPr id="15" name="Graphic 14">
            <a:extLst>
              <a:ext uri="{FF2B5EF4-FFF2-40B4-BE49-F238E27FC236}">
                <a16:creationId xmlns:a16="http://schemas.microsoft.com/office/drawing/2014/main" id="{56CBE6B0-BF7A-1041-9E21-998815E7FE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7680" y="3836707"/>
            <a:ext cx="168096" cy="882505"/>
          </a:xfrm>
          <a:prstGeom prst="rect">
            <a:avLst/>
          </a:prstGeom>
        </p:spPr>
      </p:pic>
      <p:pic>
        <p:nvPicPr>
          <p:cNvPr id="17" name="Graphic 16">
            <a:extLst>
              <a:ext uri="{FF2B5EF4-FFF2-40B4-BE49-F238E27FC236}">
                <a16:creationId xmlns:a16="http://schemas.microsoft.com/office/drawing/2014/main" id="{DC24C42F-CE57-454A-8CFC-78DE82FD0B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91469" y="3615463"/>
            <a:ext cx="474077" cy="129294"/>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622846D-3C92-E34C-817A-7BBAB032ED5F}"/>
                  </a:ext>
                </a:extLst>
              </p:cNvPr>
              <p:cNvSpPr txBox="1"/>
              <p:nvPr/>
            </p:nvSpPr>
            <p:spPr>
              <a:xfrm>
                <a:off x="2560976" y="3125347"/>
                <a:ext cx="188166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FF0000"/>
                          </a:solidFill>
                          <a:latin typeface="Cambria Math" panose="02040503050406030204" pitchFamily="18" charset="0"/>
                        </a:rPr>
                        <m:t>102</m:t>
                      </m:r>
                      <m:r>
                        <a:rPr lang="en-US" sz="2400" b="0" i="1" dirty="0" smtClean="0">
                          <a:solidFill>
                            <a:srgbClr val="FF0000"/>
                          </a:solidFill>
                          <a:latin typeface="Cambria Math" panose="02040503050406030204" pitchFamily="18" charset="0"/>
                        </a:rPr>
                        <m:t>±4 </m:t>
                      </m:r>
                      <m:r>
                        <a:rPr lang="en-US" sz="2400" b="0" i="1" dirty="0" smtClean="0">
                          <a:solidFill>
                            <a:srgbClr val="FF0000"/>
                          </a:solidFill>
                          <a:latin typeface="Cambria Math" panose="02040503050406030204" pitchFamily="18" charset="0"/>
                        </a:rPr>
                        <m:t>𝜇</m:t>
                      </m:r>
                      <m:r>
                        <m:rPr>
                          <m:nor/>
                        </m:rPr>
                        <a:rPr lang="en-US" sz="2400" b="0" i="0" dirty="0" smtClean="0">
                          <a:solidFill>
                            <a:srgbClr val="FF0000"/>
                          </a:solidFill>
                          <a:latin typeface="Cambria Math" panose="02040503050406030204" pitchFamily="18" charset="0"/>
                        </a:rPr>
                        <m:t>m</m:t>
                      </m:r>
                      <m:r>
                        <a:rPr lang="en-US" sz="2400" i="1" dirty="0" smtClean="0">
                          <a:solidFill>
                            <a:srgbClr val="FF0000"/>
                          </a:solidFill>
                          <a:latin typeface="Cambria Math" panose="02040503050406030204" pitchFamily="18" charset="0"/>
                        </a:rPr>
                        <m:t> </m:t>
                      </m:r>
                    </m:oMath>
                  </m:oMathPara>
                </a14:m>
                <a:endParaRPr lang="en-US" sz="2400" dirty="0">
                  <a:solidFill>
                    <a:srgbClr val="FF0000"/>
                  </a:solidFill>
                </a:endParaRPr>
              </a:p>
            </p:txBody>
          </p:sp>
        </mc:Choice>
        <mc:Fallback xmlns="">
          <p:sp>
            <p:nvSpPr>
              <p:cNvPr id="18" name="TextBox 17">
                <a:extLst>
                  <a:ext uri="{FF2B5EF4-FFF2-40B4-BE49-F238E27FC236}">
                    <a16:creationId xmlns:a16="http://schemas.microsoft.com/office/drawing/2014/main" id="{7622846D-3C92-E34C-817A-7BBAB032ED5F}"/>
                  </a:ext>
                </a:extLst>
              </p:cNvPr>
              <p:cNvSpPr txBox="1">
                <a:spLocks noRot="1" noChangeAspect="1" noMove="1" noResize="1" noEditPoints="1" noAdjustHandles="1" noChangeArrowheads="1" noChangeShapeType="1" noTextEdit="1"/>
              </p:cNvSpPr>
              <p:nvPr/>
            </p:nvSpPr>
            <p:spPr>
              <a:xfrm>
                <a:off x="2560976" y="3125347"/>
                <a:ext cx="1881669" cy="461665"/>
              </a:xfrm>
              <a:prstGeom prst="rect">
                <a:avLst/>
              </a:prstGeom>
              <a:blipFill>
                <a:blip r:embed="rId9"/>
                <a:stretch>
                  <a:fillRect r="-671"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312762D-B20E-D948-AA4E-F43340F05D2F}"/>
                  </a:ext>
                </a:extLst>
              </p:cNvPr>
              <p:cNvSpPr txBox="1"/>
              <p:nvPr/>
            </p:nvSpPr>
            <p:spPr>
              <a:xfrm>
                <a:off x="3328507" y="4702278"/>
                <a:ext cx="187480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FFFF00"/>
                          </a:solidFill>
                          <a:latin typeface="Cambria Math" panose="02040503050406030204" pitchFamily="18" charset="0"/>
                        </a:rPr>
                        <m:t>2</m:t>
                      </m:r>
                      <m:r>
                        <a:rPr lang="en-US" sz="2400" b="0" i="1" dirty="0" smtClean="0">
                          <a:solidFill>
                            <a:srgbClr val="FFFF00"/>
                          </a:solidFill>
                          <a:latin typeface="Cambria Math" panose="02040503050406030204" pitchFamily="18" charset="0"/>
                        </a:rPr>
                        <m:t>07±5 </m:t>
                      </m:r>
                      <m:r>
                        <a:rPr lang="en-US" sz="2400" b="0" i="1" dirty="0" smtClean="0">
                          <a:solidFill>
                            <a:srgbClr val="FFFF00"/>
                          </a:solidFill>
                          <a:latin typeface="Cambria Math" panose="02040503050406030204" pitchFamily="18" charset="0"/>
                        </a:rPr>
                        <m:t>𝜇</m:t>
                      </m:r>
                      <m:r>
                        <m:rPr>
                          <m:nor/>
                        </m:rPr>
                        <a:rPr lang="en-US" sz="2400" b="0" i="0" dirty="0" smtClean="0">
                          <a:solidFill>
                            <a:srgbClr val="FFFF00"/>
                          </a:solidFill>
                          <a:latin typeface="Cambria Math" panose="02040503050406030204" pitchFamily="18" charset="0"/>
                        </a:rPr>
                        <m:t>m</m:t>
                      </m:r>
                      <m:r>
                        <a:rPr lang="en-US" sz="2400" i="1" dirty="0" smtClean="0">
                          <a:solidFill>
                            <a:srgbClr val="FFFF00"/>
                          </a:solidFill>
                          <a:latin typeface="Cambria Math" panose="02040503050406030204" pitchFamily="18" charset="0"/>
                        </a:rPr>
                        <m:t> </m:t>
                      </m:r>
                    </m:oMath>
                  </m:oMathPara>
                </a14:m>
                <a:endParaRPr lang="en-US" sz="2400" dirty="0">
                  <a:solidFill>
                    <a:srgbClr val="FFFF00"/>
                  </a:solidFill>
                </a:endParaRPr>
              </a:p>
            </p:txBody>
          </p:sp>
        </mc:Choice>
        <mc:Fallback xmlns="">
          <p:sp>
            <p:nvSpPr>
              <p:cNvPr id="19" name="TextBox 18">
                <a:extLst>
                  <a:ext uri="{FF2B5EF4-FFF2-40B4-BE49-F238E27FC236}">
                    <a16:creationId xmlns:a16="http://schemas.microsoft.com/office/drawing/2014/main" id="{4312762D-B20E-D948-AA4E-F43340F05D2F}"/>
                  </a:ext>
                </a:extLst>
              </p:cNvPr>
              <p:cNvSpPr txBox="1">
                <a:spLocks noRot="1" noChangeAspect="1" noMove="1" noResize="1" noEditPoints="1" noAdjustHandles="1" noChangeArrowheads="1" noChangeShapeType="1" noTextEdit="1"/>
              </p:cNvSpPr>
              <p:nvPr/>
            </p:nvSpPr>
            <p:spPr>
              <a:xfrm>
                <a:off x="3328507" y="4702278"/>
                <a:ext cx="1874809" cy="461665"/>
              </a:xfrm>
              <a:prstGeom prst="rect">
                <a:avLst/>
              </a:prstGeom>
              <a:blipFill>
                <a:blip r:embed="rId10"/>
                <a:stretch>
                  <a:fillRect r="-676" b="-21622"/>
                </a:stretch>
              </a:blipFill>
            </p:spPr>
            <p:txBody>
              <a:bodyPr/>
              <a:lstStyle/>
              <a:p>
                <a:r>
                  <a:rPr lang="en-US">
                    <a:noFill/>
                  </a:rPr>
                  <a:t> </a:t>
                </a:r>
              </a:p>
            </p:txBody>
          </p:sp>
        </mc:Fallback>
      </mc:AlternateContent>
      <p:sp>
        <p:nvSpPr>
          <p:cNvPr id="20" name="Content Placeholder 1">
            <a:extLst>
              <a:ext uri="{FF2B5EF4-FFF2-40B4-BE49-F238E27FC236}">
                <a16:creationId xmlns:a16="http://schemas.microsoft.com/office/drawing/2014/main" id="{B39A383F-155A-AB4F-8D7C-1DFD34A40502}"/>
              </a:ext>
            </a:extLst>
          </p:cNvPr>
          <p:cNvSpPr txBox="1">
            <a:spLocks/>
          </p:cNvSpPr>
          <p:nvPr/>
        </p:nvSpPr>
        <p:spPr bwMode="auto">
          <a:xfrm>
            <a:off x="0" y="940908"/>
            <a:ext cx="12192000" cy="8495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buFontTx/>
              <a:buNone/>
            </a:pPr>
            <a:r>
              <a:rPr lang="en-US" kern="0" dirty="0"/>
              <a:t>Average distances between patterned features on the cathode and in the beam agree,</a:t>
            </a:r>
          </a:p>
        </p:txBody>
      </p:sp>
      <p:sp>
        <p:nvSpPr>
          <p:cNvPr id="21" name="TextBox 20">
            <a:extLst>
              <a:ext uri="{FF2B5EF4-FFF2-40B4-BE49-F238E27FC236}">
                <a16:creationId xmlns:a16="http://schemas.microsoft.com/office/drawing/2014/main" id="{426A3C6F-AE3D-C14D-A720-5A8C9438B249}"/>
              </a:ext>
            </a:extLst>
          </p:cNvPr>
          <p:cNvSpPr txBox="1"/>
          <p:nvPr/>
        </p:nvSpPr>
        <p:spPr>
          <a:xfrm>
            <a:off x="8249356" y="6101602"/>
            <a:ext cx="3942644" cy="369332"/>
          </a:xfrm>
          <a:prstGeom prst="rect">
            <a:avLst/>
          </a:prstGeom>
          <a:noFill/>
        </p:spPr>
        <p:txBody>
          <a:bodyPr wrap="square">
            <a:spAutoFit/>
          </a:bodyPr>
          <a:lstStyle/>
          <a:p>
            <a:pPr algn="ctr"/>
            <a:r>
              <a:rPr lang="en-US" dirty="0">
                <a:hlinkClick r:id="rId11"/>
              </a:rPr>
              <a:t>arXiv:2510.04768</a:t>
            </a:r>
            <a:r>
              <a:rPr lang="en-US" dirty="0"/>
              <a:t> [</a:t>
            </a:r>
            <a:r>
              <a:rPr lang="en-US" dirty="0" err="1"/>
              <a:t>physics.acc-ph</a:t>
            </a:r>
            <a:r>
              <a:rPr lang="en-US" dirty="0"/>
              <a:t>]</a:t>
            </a:r>
          </a:p>
        </p:txBody>
      </p:sp>
    </p:spTree>
    <p:extLst>
      <p:ext uri="{BB962C8B-B14F-4D97-AF65-F5344CB8AC3E}">
        <p14:creationId xmlns:p14="http://schemas.microsoft.com/office/powerpoint/2010/main" val="1200105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E4FBD260-62CB-F44F-9EA1-0DB8E1A202ED}"/>
                  </a:ext>
                </a:extLst>
              </p:cNvPr>
              <p:cNvSpPr>
                <a:spLocks noGrp="1"/>
              </p:cNvSpPr>
              <p:nvPr>
                <p:ph idx="1"/>
              </p:nvPr>
            </p:nvSpPr>
            <p:spPr/>
            <p:txBody>
              <a:bodyPr/>
              <a:lstStyle/>
              <a:p>
                <a:pPr marL="0" indent="0">
                  <a:buNone/>
                </a:pPr>
                <a:r>
                  <a:rPr lang="en-US" dirty="0"/>
                  <a:t>We fit the source momentum distribution for the rms momentum, which gives an MTE of </a:t>
                </a:r>
                <a14:m>
                  <m:oMath xmlns:m="http://schemas.openxmlformats.org/officeDocument/2006/math">
                    <m:r>
                      <a:rPr lang="en-US" b="0" i="1" smtClean="0">
                        <a:latin typeface="Cambria Math" panose="02040503050406030204" pitchFamily="18" charset="0"/>
                      </a:rPr>
                      <m:t>73±2</m:t>
                    </m:r>
                  </m:oMath>
                </a14:m>
                <a:r>
                  <a:rPr lang="en-US" dirty="0"/>
                  <a:t> meV</a:t>
                </a:r>
              </a:p>
            </p:txBody>
          </p:sp>
        </mc:Choice>
        <mc:Fallback>
          <p:sp>
            <p:nvSpPr>
              <p:cNvPr id="2" name="Content Placeholder 1">
                <a:extLst>
                  <a:ext uri="{FF2B5EF4-FFF2-40B4-BE49-F238E27FC236}">
                    <a16:creationId xmlns:a16="http://schemas.microsoft.com/office/drawing/2014/main" id="{E4FBD260-62CB-F44F-9EA1-0DB8E1A202ED}"/>
                  </a:ext>
                </a:extLst>
              </p:cNvPr>
              <p:cNvSpPr>
                <a:spLocks noGrp="1" noRot="1" noChangeAspect="1" noMove="1" noResize="1" noEditPoints="1" noAdjustHandles="1" noChangeArrowheads="1" noChangeShapeType="1" noTextEdit="1"/>
              </p:cNvSpPr>
              <p:nvPr>
                <p:ph idx="1"/>
              </p:nvPr>
            </p:nvSpPr>
            <p:spPr>
              <a:blipFill>
                <a:blip r:embed="rId3"/>
                <a:stretch>
                  <a:fillRect l="-1145" t="-90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C0196E27-5495-754B-A581-A8E911064183}"/>
              </a:ext>
            </a:extLst>
          </p:cNvPr>
          <p:cNvSpPr>
            <a:spLocks noGrp="1"/>
          </p:cNvSpPr>
          <p:nvPr>
            <p:ph type="title"/>
          </p:nvPr>
        </p:nvSpPr>
        <p:spPr/>
        <p:txBody>
          <a:bodyPr/>
          <a:lstStyle/>
          <a:p>
            <a:r>
              <a:rPr lang="en-US" dirty="0"/>
              <a:t>Checking MTE</a:t>
            </a:r>
          </a:p>
        </p:txBody>
      </p:sp>
      <p:sp>
        <p:nvSpPr>
          <p:cNvPr id="4" name="Date Placeholder 3">
            <a:extLst>
              <a:ext uri="{FF2B5EF4-FFF2-40B4-BE49-F238E27FC236}">
                <a16:creationId xmlns:a16="http://schemas.microsoft.com/office/drawing/2014/main" id="{1B27FF44-6A60-364D-B1FF-EA66AA41BBCB}"/>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96378D90-F0BA-7B41-A643-F95D86086514}"/>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AA09173A-CB76-A24A-9CCB-10A6443F3C33}"/>
              </a:ext>
            </a:extLst>
          </p:cNvPr>
          <p:cNvSpPr>
            <a:spLocks noGrp="1"/>
          </p:cNvSpPr>
          <p:nvPr>
            <p:ph type="sldNum" sz="quarter" idx="12"/>
          </p:nvPr>
        </p:nvSpPr>
        <p:spPr/>
        <p:txBody>
          <a:bodyPr/>
          <a:lstStyle/>
          <a:p>
            <a:fld id="{921CBE81-14BD-7343-B359-01BCBA3179F9}" type="slidenum">
              <a:rPr lang="en-US" smtClean="0"/>
              <a:pPr/>
              <a:t>42</a:t>
            </a:fld>
            <a:endParaRPr lang="en-US"/>
          </a:p>
        </p:txBody>
      </p:sp>
      <p:pic>
        <p:nvPicPr>
          <p:cNvPr id="7" name="Picture 6">
            <a:extLst>
              <a:ext uri="{FF2B5EF4-FFF2-40B4-BE49-F238E27FC236}">
                <a16:creationId xmlns:a16="http://schemas.microsoft.com/office/drawing/2014/main" id="{9D7265DB-6E6A-634C-A36D-119B62D1FE98}"/>
              </a:ext>
            </a:extLst>
          </p:cNvPr>
          <p:cNvPicPr>
            <a:picLocks noChangeAspect="1"/>
          </p:cNvPicPr>
          <p:nvPr/>
        </p:nvPicPr>
        <p:blipFill rotWithShape="1">
          <a:blip r:embed="rId4"/>
          <a:srcRect t="7544"/>
          <a:stretch/>
        </p:blipFill>
        <p:spPr>
          <a:xfrm>
            <a:off x="360643" y="2601651"/>
            <a:ext cx="5735357" cy="3120934"/>
          </a:xfrm>
          <a:prstGeom prst="rect">
            <a:avLst/>
          </a:prstGeom>
        </p:spPr>
      </p:pic>
      <p:pic>
        <p:nvPicPr>
          <p:cNvPr id="8" name="Picture 7">
            <a:extLst>
              <a:ext uri="{FF2B5EF4-FFF2-40B4-BE49-F238E27FC236}">
                <a16:creationId xmlns:a16="http://schemas.microsoft.com/office/drawing/2014/main" id="{94E8B5ED-0879-E544-AC4A-4CC647576A31}"/>
              </a:ext>
            </a:extLst>
          </p:cNvPr>
          <p:cNvPicPr>
            <a:picLocks noChangeAspect="1"/>
          </p:cNvPicPr>
          <p:nvPr/>
        </p:nvPicPr>
        <p:blipFill>
          <a:blip r:embed="rId5"/>
          <a:stretch>
            <a:fillRect/>
          </a:stretch>
        </p:blipFill>
        <p:spPr>
          <a:xfrm>
            <a:off x="6470530" y="2253015"/>
            <a:ext cx="5619870" cy="3469570"/>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D63DB74-79C2-8B42-9DCE-0FC38F72C69C}"/>
                  </a:ext>
                </a:extLst>
              </p:cNvPr>
              <p:cNvSpPr txBox="1"/>
              <p:nvPr/>
            </p:nvSpPr>
            <p:spPr>
              <a:xfrm>
                <a:off x="1868651" y="2253015"/>
                <a:ext cx="2194620" cy="369332"/>
              </a:xfrm>
              <a:prstGeom prst="rect">
                <a:avLst/>
              </a:prstGeom>
              <a:noFill/>
            </p:spPr>
            <p:txBody>
              <a:bodyPr wrap="square">
                <a:spAutoFit/>
              </a:bodyPr>
              <a:lstStyle/>
              <a:p>
                <a:pPr algn="ctr"/>
                <a:r>
                  <a:rPr lang="en-US" dirty="0"/>
                  <a:t>MTE = </a:t>
                </a:r>
                <a14:m>
                  <m:oMath xmlns:m="http://schemas.openxmlformats.org/officeDocument/2006/math">
                    <m:r>
                      <a:rPr lang="en-US" b="0" i="1" smtClean="0">
                        <a:latin typeface="Cambria Math" panose="02040503050406030204" pitchFamily="18" charset="0"/>
                      </a:rPr>
                      <m:t>73±2</m:t>
                    </m:r>
                  </m:oMath>
                </a14:m>
                <a:r>
                  <a:rPr lang="en-US" dirty="0"/>
                  <a:t> meV</a:t>
                </a:r>
              </a:p>
            </p:txBody>
          </p:sp>
        </mc:Choice>
        <mc:Fallback>
          <p:sp>
            <p:nvSpPr>
              <p:cNvPr id="9" name="TextBox 8">
                <a:extLst>
                  <a:ext uri="{FF2B5EF4-FFF2-40B4-BE49-F238E27FC236}">
                    <a16:creationId xmlns:a16="http://schemas.microsoft.com/office/drawing/2014/main" id="{5D63DB74-79C2-8B42-9DCE-0FC38F72C69C}"/>
                  </a:ext>
                </a:extLst>
              </p:cNvPr>
              <p:cNvSpPr txBox="1">
                <a:spLocks noRot="1" noChangeAspect="1" noMove="1" noResize="1" noEditPoints="1" noAdjustHandles="1" noChangeArrowheads="1" noChangeShapeType="1" noTextEdit="1"/>
              </p:cNvSpPr>
              <p:nvPr/>
            </p:nvSpPr>
            <p:spPr>
              <a:xfrm>
                <a:off x="1868651" y="2253015"/>
                <a:ext cx="2194620" cy="369332"/>
              </a:xfrm>
              <a:prstGeom prst="rect">
                <a:avLst/>
              </a:prstGeom>
              <a:blipFill>
                <a:blip r:embed="rId6"/>
                <a:stretch>
                  <a:fillRect l="-575"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3914947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8D8BDE6-7F2F-7A4B-A89A-9FB10ABD88AF}"/>
              </a:ext>
            </a:extLst>
          </p:cNvPr>
          <p:cNvPicPr>
            <a:picLocks noChangeAspect="1"/>
          </p:cNvPicPr>
          <p:nvPr/>
        </p:nvPicPr>
        <p:blipFill>
          <a:blip r:embed="rId3"/>
          <a:stretch>
            <a:fillRect/>
          </a:stretch>
        </p:blipFill>
        <p:spPr>
          <a:xfrm>
            <a:off x="3168649" y="1557898"/>
            <a:ext cx="5854701" cy="4454424"/>
          </a:xfrm>
          <a:prstGeom prst="rect">
            <a:avLst/>
          </a:prstGeom>
        </p:spPr>
      </p:pic>
      <mc:AlternateContent xmlns:mc="http://schemas.openxmlformats.org/markup-compatibility/2006">
        <mc:Choice xmlns:a14="http://schemas.microsoft.com/office/drawing/2010/main" Requires="a14">
          <p:sp>
            <p:nvSpPr>
              <p:cNvPr id="9" name="Content Placeholder 1">
                <a:extLst>
                  <a:ext uri="{FF2B5EF4-FFF2-40B4-BE49-F238E27FC236}">
                    <a16:creationId xmlns:a16="http://schemas.microsoft.com/office/drawing/2014/main" id="{DD7FBEA2-CC52-614A-915C-B2B9362B1288}"/>
                  </a:ext>
                </a:extLst>
              </p:cNvPr>
              <p:cNvSpPr txBox="1">
                <a:spLocks/>
              </p:cNvSpPr>
              <p:nvPr/>
            </p:nvSpPr>
            <p:spPr bwMode="auto">
              <a:xfrm>
                <a:off x="0" y="940909"/>
                <a:ext cx="12192000" cy="527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buNone/>
                </a:pPr>
                <a:r>
                  <a:rPr lang="en-US" kern="0" dirty="0"/>
                  <a:t>An alternative measurement yields a comparable MTE of</a:t>
                </a:r>
                <a:r>
                  <a:rPr lang="en-US" dirty="0"/>
                  <a:t> </a:t>
                </a:r>
                <a14:m>
                  <m:oMath xmlns:m="http://schemas.openxmlformats.org/officeDocument/2006/math">
                    <m:r>
                      <a:rPr lang="en-US" i="1">
                        <a:latin typeface="Cambria Math" panose="02040503050406030204" pitchFamily="18" charset="0"/>
                      </a:rPr>
                      <m:t>6</m:t>
                    </m:r>
                    <m:r>
                      <a:rPr lang="en-US" b="0" i="1" smtClean="0">
                        <a:latin typeface="Cambria Math" panose="02040503050406030204" pitchFamily="18" charset="0"/>
                      </a:rPr>
                      <m:t>9±2</m:t>
                    </m:r>
                  </m:oMath>
                </a14:m>
                <a:r>
                  <a:rPr lang="en-US" dirty="0"/>
                  <a:t> meV</a:t>
                </a:r>
              </a:p>
              <a:p>
                <a:pPr marL="0" indent="0">
                  <a:buFontTx/>
                  <a:buNone/>
                </a:pPr>
                <a:endParaRPr lang="en-US" kern="0" dirty="0"/>
              </a:p>
            </p:txBody>
          </p:sp>
        </mc:Choice>
        <mc:Fallback>
          <p:sp>
            <p:nvSpPr>
              <p:cNvPr id="9" name="Content Placeholder 1">
                <a:extLst>
                  <a:ext uri="{FF2B5EF4-FFF2-40B4-BE49-F238E27FC236}">
                    <a16:creationId xmlns:a16="http://schemas.microsoft.com/office/drawing/2014/main" id="{DD7FBEA2-CC52-614A-915C-B2B9362B1288}"/>
                  </a:ext>
                </a:extLst>
              </p:cNvPr>
              <p:cNvSpPr txBox="1">
                <a:spLocks noRot="1" noChangeAspect="1" noMove="1" noResize="1" noEditPoints="1" noAdjustHandles="1" noChangeArrowheads="1" noChangeShapeType="1" noTextEdit="1"/>
              </p:cNvSpPr>
              <p:nvPr/>
            </p:nvSpPr>
            <p:spPr bwMode="auto">
              <a:xfrm>
                <a:off x="0" y="940909"/>
                <a:ext cx="12192000" cy="527710"/>
              </a:xfrm>
              <a:prstGeom prst="rect">
                <a:avLst/>
              </a:prstGeom>
              <a:blipFill>
                <a:blip r:embed="rId4"/>
                <a:stretch>
                  <a:fillRect l="-1145" t="-9302" b="-30233"/>
                </a:stretch>
              </a:blipFill>
              <a:ln w="9525">
                <a:noFill/>
                <a:miter lim="800000"/>
                <a:headEnd/>
                <a:tailEnd/>
              </a:ln>
            </p:spPr>
            <p:txBody>
              <a:bodyPr/>
              <a:lstStyle/>
              <a:p>
                <a:r>
                  <a:rPr lang="en-US">
                    <a:noFill/>
                  </a:rPr>
                  <a:t> </a:t>
                </a:r>
              </a:p>
            </p:txBody>
          </p:sp>
        </mc:Fallback>
      </mc:AlternateContent>
      <p:sp>
        <p:nvSpPr>
          <p:cNvPr id="3" name="Title 2">
            <a:extLst>
              <a:ext uri="{FF2B5EF4-FFF2-40B4-BE49-F238E27FC236}">
                <a16:creationId xmlns:a16="http://schemas.microsoft.com/office/drawing/2014/main" id="{1C88CF77-9E03-744D-8683-06220B1A79FE}"/>
              </a:ext>
            </a:extLst>
          </p:cNvPr>
          <p:cNvSpPr>
            <a:spLocks noGrp="1"/>
          </p:cNvSpPr>
          <p:nvPr>
            <p:ph type="title"/>
          </p:nvPr>
        </p:nvSpPr>
        <p:spPr/>
        <p:txBody>
          <a:bodyPr/>
          <a:lstStyle/>
          <a:p>
            <a:r>
              <a:rPr lang="en-US" dirty="0"/>
              <a:t>Checking MTE</a:t>
            </a:r>
          </a:p>
        </p:txBody>
      </p:sp>
      <p:sp>
        <p:nvSpPr>
          <p:cNvPr id="4" name="Date Placeholder 3">
            <a:extLst>
              <a:ext uri="{FF2B5EF4-FFF2-40B4-BE49-F238E27FC236}">
                <a16:creationId xmlns:a16="http://schemas.microsoft.com/office/drawing/2014/main" id="{18B3BDED-0ABF-B94B-A4B3-47F224882CBC}"/>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9D1BF460-4C6B-B94F-982D-C064338DB05D}"/>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E96A1D04-EAA6-1443-A796-872C400D0530}"/>
              </a:ext>
            </a:extLst>
          </p:cNvPr>
          <p:cNvSpPr>
            <a:spLocks noGrp="1"/>
          </p:cNvSpPr>
          <p:nvPr>
            <p:ph type="sldNum" sz="quarter" idx="12"/>
          </p:nvPr>
        </p:nvSpPr>
        <p:spPr/>
        <p:txBody>
          <a:bodyPr/>
          <a:lstStyle/>
          <a:p>
            <a:fld id="{921CBE81-14BD-7343-B359-01BCBA3179F9}" type="slidenum">
              <a:rPr lang="en-US" smtClean="0"/>
              <a:pPr/>
              <a:t>43</a:t>
            </a:fld>
            <a:endParaRPr lang="en-US"/>
          </a:p>
        </p:txBody>
      </p:sp>
      <p:sp>
        <p:nvSpPr>
          <p:cNvPr id="10" name="TextBox 9">
            <a:extLst>
              <a:ext uri="{FF2B5EF4-FFF2-40B4-BE49-F238E27FC236}">
                <a16:creationId xmlns:a16="http://schemas.microsoft.com/office/drawing/2014/main" id="{3D51A531-4F4F-3344-897D-42E581BC4D00}"/>
              </a:ext>
            </a:extLst>
          </p:cNvPr>
          <p:cNvSpPr txBox="1"/>
          <p:nvPr/>
        </p:nvSpPr>
        <p:spPr>
          <a:xfrm>
            <a:off x="333566" y="3676529"/>
            <a:ext cx="2409634" cy="461665"/>
          </a:xfrm>
          <a:prstGeom prst="rect">
            <a:avLst/>
          </a:prstGeom>
          <a:noFill/>
        </p:spPr>
        <p:txBody>
          <a:bodyPr wrap="none" rtlCol="0">
            <a:spAutoFit/>
          </a:bodyPr>
          <a:lstStyle/>
          <a:p>
            <a:r>
              <a:rPr lang="en-US" sz="2400" dirty="0"/>
              <a:t>Beam emittance</a:t>
            </a:r>
          </a:p>
        </p:txBody>
      </p:sp>
      <p:sp>
        <p:nvSpPr>
          <p:cNvPr id="11" name="TextBox 10">
            <a:extLst>
              <a:ext uri="{FF2B5EF4-FFF2-40B4-BE49-F238E27FC236}">
                <a16:creationId xmlns:a16="http://schemas.microsoft.com/office/drawing/2014/main" id="{DFDCA9AB-1DC7-EC4F-AD49-78D2805998EE}"/>
              </a:ext>
            </a:extLst>
          </p:cNvPr>
          <p:cNvSpPr txBox="1"/>
          <p:nvPr/>
        </p:nvSpPr>
        <p:spPr>
          <a:xfrm>
            <a:off x="2225557" y="6012322"/>
            <a:ext cx="3201517" cy="461665"/>
          </a:xfrm>
          <a:prstGeom prst="rect">
            <a:avLst/>
          </a:prstGeom>
          <a:noFill/>
        </p:spPr>
        <p:txBody>
          <a:bodyPr wrap="none" rtlCol="0">
            <a:spAutoFit/>
          </a:bodyPr>
          <a:lstStyle/>
          <a:p>
            <a:r>
              <a:rPr lang="en-US" sz="2400" dirty="0"/>
              <a:t>Beam size @ cathode</a:t>
            </a:r>
          </a:p>
        </p:txBody>
      </p:sp>
      <p:cxnSp>
        <p:nvCxnSpPr>
          <p:cNvPr id="13" name="Straight Arrow Connector 12">
            <a:extLst>
              <a:ext uri="{FF2B5EF4-FFF2-40B4-BE49-F238E27FC236}">
                <a16:creationId xmlns:a16="http://schemas.microsoft.com/office/drawing/2014/main" id="{CAF29219-098D-ED4F-BBD2-D7EE3926A499}"/>
              </a:ext>
            </a:extLst>
          </p:cNvPr>
          <p:cNvCxnSpPr>
            <a:stCxn id="10" idx="3"/>
          </p:cNvCxnSpPr>
          <p:nvPr/>
        </p:nvCxnSpPr>
        <p:spPr>
          <a:xfrm flipV="1">
            <a:off x="2743200" y="3907361"/>
            <a:ext cx="42545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E687EB8D-358C-934D-BBDD-3DA4F6E9B718}"/>
              </a:ext>
            </a:extLst>
          </p:cNvPr>
          <p:cNvCxnSpPr>
            <a:cxnSpLocks/>
          </p:cNvCxnSpPr>
          <p:nvPr/>
        </p:nvCxnSpPr>
        <p:spPr>
          <a:xfrm flipV="1">
            <a:off x="5427074" y="5933106"/>
            <a:ext cx="484776" cy="3364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68BBDBD0-EC66-0B47-BBAF-C9DACB37F8EE}"/>
              </a:ext>
            </a:extLst>
          </p:cNvPr>
          <p:cNvSpPr txBox="1"/>
          <p:nvPr/>
        </p:nvSpPr>
        <p:spPr>
          <a:xfrm>
            <a:off x="8249356" y="6101602"/>
            <a:ext cx="3942644" cy="369332"/>
          </a:xfrm>
          <a:prstGeom prst="rect">
            <a:avLst/>
          </a:prstGeom>
          <a:noFill/>
        </p:spPr>
        <p:txBody>
          <a:bodyPr wrap="square">
            <a:spAutoFit/>
          </a:bodyPr>
          <a:lstStyle/>
          <a:p>
            <a:pPr algn="ctr"/>
            <a:r>
              <a:rPr lang="en-US" dirty="0">
                <a:hlinkClick r:id="rId5"/>
              </a:rPr>
              <a:t>arXiv:2510.04768</a:t>
            </a:r>
            <a:r>
              <a:rPr lang="en-US" dirty="0"/>
              <a:t> [</a:t>
            </a:r>
            <a:r>
              <a:rPr lang="en-US" dirty="0" err="1"/>
              <a:t>physics.acc-ph</a:t>
            </a:r>
            <a:r>
              <a:rPr lang="en-US" dirty="0"/>
              <a:t>]</a:t>
            </a:r>
          </a:p>
        </p:txBody>
      </p:sp>
    </p:spTree>
    <p:extLst>
      <p:ext uri="{BB962C8B-B14F-4D97-AF65-F5344CB8AC3E}">
        <p14:creationId xmlns:p14="http://schemas.microsoft.com/office/powerpoint/2010/main" val="3950864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24B0C-6264-D046-9314-2A6FC38AD42C}"/>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5BD21B06-2A2A-F14D-B95D-886937A9180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6C3D3D-29E0-3143-99BF-11B4B5B70915}"/>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50C2874-FC7D-EA41-9460-6C7B3E34DE97}"/>
              </a:ext>
            </a:extLst>
          </p:cNvPr>
          <p:cNvSpPr>
            <a:spLocks noGrp="1"/>
          </p:cNvSpPr>
          <p:nvPr>
            <p:ph type="sldNum" sz="quarter" idx="12"/>
          </p:nvPr>
        </p:nvSpPr>
        <p:spPr/>
        <p:txBody>
          <a:bodyPr/>
          <a:lstStyle/>
          <a:p>
            <a:fld id="{921CBE81-14BD-7343-B359-01BCBA3179F9}" type="slidenum">
              <a:rPr lang="en-US" smtClean="0"/>
              <a:pPr/>
              <a:t>44</a:t>
            </a:fld>
            <a:endParaRPr lang="en-US"/>
          </a:p>
        </p:txBody>
      </p:sp>
      <p:sp>
        <p:nvSpPr>
          <p:cNvPr id="12" name="Content Placeholder 1">
            <a:extLst>
              <a:ext uri="{FF2B5EF4-FFF2-40B4-BE49-F238E27FC236}">
                <a16:creationId xmlns:a16="http://schemas.microsoft.com/office/drawing/2014/main" id="{A45021D1-D8B8-0245-BE56-2B8EA6B48DA5}"/>
              </a:ext>
            </a:extLst>
          </p:cNvPr>
          <p:cNvSpPr txBox="1">
            <a:spLocks/>
          </p:cNvSpPr>
          <p:nvPr/>
        </p:nvSpPr>
        <p:spPr bwMode="auto">
          <a:xfrm>
            <a:off x="0" y="940909"/>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Measured 4D Phase Space at Different Beamline Setting</a:t>
            </a:r>
          </a:p>
        </p:txBody>
      </p:sp>
      <p:sp>
        <p:nvSpPr>
          <p:cNvPr id="13" name="Content Placeholder 1">
            <a:extLst>
              <a:ext uri="{FF2B5EF4-FFF2-40B4-BE49-F238E27FC236}">
                <a16:creationId xmlns:a16="http://schemas.microsoft.com/office/drawing/2014/main" id="{7BC22E3F-444B-2B49-BE1E-488241E7883F}"/>
              </a:ext>
            </a:extLst>
          </p:cNvPr>
          <p:cNvSpPr txBox="1">
            <a:spLocks/>
          </p:cNvSpPr>
          <p:nvPr/>
        </p:nvSpPr>
        <p:spPr bwMode="auto">
          <a:xfrm>
            <a:off x="0" y="3576121"/>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Reconstructed Source 4D Phase Space</a:t>
            </a:r>
          </a:p>
        </p:txBody>
      </p:sp>
      <p:pic>
        <p:nvPicPr>
          <p:cNvPr id="10" name="Content Placeholder 9">
            <a:extLst>
              <a:ext uri="{FF2B5EF4-FFF2-40B4-BE49-F238E27FC236}">
                <a16:creationId xmlns:a16="http://schemas.microsoft.com/office/drawing/2014/main" id="{249EA82B-B3C2-D843-81DE-1345E81DDE13}"/>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4336975"/>
            <a:ext cx="12192000" cy="2024031"/>
          </a:xfrm>
        </p:spPr>
      </p:pic>
      <p:pic>
        <p:nvPicPr>
          <p:cNvPr id="15" name="Graphic 14">
            <a:extLst>
              <a:ext uri="{FF2B5EF4-FFF2-40B4-BE49-F238E27FC236}">
                <a16:creationId xmlns:a16="http://schemas.microsoft.com/office/drawing/2014/main" id="{BB8BF275-CC56-0543-A572-115ADAFC5B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563926"/>
            <a:ext cx="12192000" cy="2024031"/>
          </a:xfrm>
          <a:prstGeom prst="rect">
            <a:avLst/>
          </a:prstGeom>
        </p:spPr>
      </p:pic>
    </p:spTree>
    <p:extLst>
      <p:ext uri="{BB962C8B-B14F-4D97-AF65-F5344CB8AC3E}">
        <p14:creationId xmlns:p14="http://schemas.microsoft.com/office/powerpoint/2010/main" val="2338760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24B0C-6264-D046-9314-2A6FC38AD42C}"/>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5BD21B06-2A2A-F14D-B95D-886937A9180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6C3D3D-29E0-3143-99BF-11B4B5B70915}"/>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50C2874-FC7D-EA41-9460-6C7B3E34DE97}"/>
              </a:ext>
            </a:extLst>
          </p:cNvPr>
          <p:cNvSpPr>
            <a:spLocks noGrp="1"/>
          </p:cNvSpPr>
          <p:nvPr>
            <p:ph type="sldNum" sz="quarter" idx="12"/>
          </p:nvPr>
        </p:nvSpPr>
        <p:spPr/>
        <p:txBody>
          <a:bodyPr/>
          <a:lstStyle/>
          <a:p>
            <a:fld id="{921CBE81-14BD-7343-B359-01BCBA3179F9}" type="slidenum">
              <a:rPr lang="en-US" smtClean="0"/>
              <a:pPr/>
              <a:t>45</a:t>
            </a:fld>
            <a:endParaRPr lang="en-US"/>
          </a:p>
        </p:txBody>
      </p:sp>
      <p:sp>
        <p:nvSpPr>
          <p:cNvPr id="12" name="Content Placeholder 1">
            <a:extLst>
              <a:ext uri="{FF2B5EF4-FFF2-40B4-BE49-F238E27FC236}">
                <a16:creationId xmlns:a16="http://schemas.microsoft.com/office/drawing/2014/main" id="{A45021D1-D8B8-0245-BE56-2B8EA6B48DA5}"/>
              </a:ext>
            </a:extLst>
          </p:cNvPr>
          <p:cNvSpPr txBox="1">
            <a:spLocks/>
          </p:cNvSpPr>
          <p:nvPr/>
        </p:nvSpPr>
        <p:spPr bwMode="auto">
          <a:xfrm>
            <a:off x="0" y="940909"/>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Measured 4D Phase Space at Different Beamline Setting</a:t>
            </a:r>
          </a:p>
        </p:txBody>
      </p:sp>
      <p:sp>
        <p:nvSpPr>
          <p:cNvPr id="13" name="Content Placeholder 1">
            <a:extLst>
              <a:ext uri="{FF2B5EF4-FFF2-40B4-BE49-F238E27FC236}">
                <a16:creationId xmlns:a16="http://schemas.microsoft.com/office/drawing/2014/main" id="{7BC22E3F-444B-2B49-BE1E-488241E7883F}"/>
              </a:ext>
            </a:extLst>
          </p:cNvPr>
          <p:cNvSpPr txBox="1">
            <a:spLocks/>
          </p:cNvSpPr>
          <p:nvPr/>
        </p:nvSpPr>
        <p:spPr bwMode="auto">
          <a:xfrm>
            <a:off x="0" y="3576121"/>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Reconstructed Source 4D Phase Space</a:t>
            </a:r>
          </a:p>
        </p:txBody>
      </p:sp>
      <p:pic>
        <p:nvPicPr>
          <p:cNvPr id="10" name="Content Placeholder 9">
            <a:extLst>
              <a:ext uri="{FF2B5EF4-FFF2-40B4-BE49-F238E27FC236}">
                <a16:creationId xmlns:a16="http://schemas.microsoft.com/office/drawing/2014/main" id="{249EA82B-B3C2-D843-81DE-1345E81DDE13}"/>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4336975"/>
            <a:ext cx="12192000" cy="2024031"/>
          </a:xfrm>
        </p:spPr>
      </p:pic>
      <p:pic>
        <p:nvPicPr>
          <p:cNvPr id="15" name="Graphic 14">
            <a:extLst>
              <a:ext uri="{FF2B5EF4-FFF2-40B4-BE49-F238E27FC236}">
                <a16:creationId xmlns:a16="http://schemas.microsoft.com/office/drawing/2014/main" id="{BB8BF275-CC56-0543-A572-115ADAFC5B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563926"/>
            <a:ext cx="12192000" cy="2024031"/>
          </a:xfrm>
          <a:prstGeom prst="rect">
            <a:avLst/>
          </a:prstGeom>
        </p:spPr>
      </p:pic>
      <p:sp>
        <p:nvSpPr>
          <p:cNvPr id="11" name="Rectangle 10">
            <a:extLst>
              <a:ext uri="{FF2B5EF4-FFF2-40B4-BE49-F238E27FC236}">
                <a16:creationId xmlns:a16="http://schemas.microsoft.com/office/drawing/2014/main" id="{2953348D-8165-6445-9EE3-9B88DC33CB3E}"/>
              </a:ext>
            </a:extLst>
          </p:cNvPr>
          <p:cNvSpPr/>
          <p:nvPr/>
        </p:nvSpPr>
        <p:spPr>
          <a:xfrm>
            <a:off x="2035048" y="4336975"/>
            <a:ext cx="10156952" cy="1987609"/>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563941-BCC5-F84E-A0F5-DE88E3A2419B}"/>
              </a:ext>
            </a:extLst>
          </p:cNvPr>
          <p:cNvSpPr/>
          <p:nvPr/>
        </p:nvSpPr>
        <p:spPr>
          <a:xfrm>
            <a:off x="1675596" y="1618559"/>
            <a:ext cx="10516404" cy="1987609"/>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FFA27261-4254-BD43-BAE2-7855BEA8F1BA}"/>
              </a:ext>
            </a:extLst>
          </p:cNvPr>
          <p:cNvSpPr/>
          <p:nvPr/>
        </p:nvSpPr>
        <p:spPr>
          <a:xfrm rot="10800000">
            <a:off x="1499439" y="1964607"/>
            <a:ext cx="1243761" cy="984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084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24B0C-6264-D046-9314-2A6FC38AD42C}"/>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5BD21B06-2A2A-F14D-B95D-886937A9180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6C3D3D-29E0-3143-99BF-11B4B5B70915}"/>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50C2874-FC7D-EA41-9460-6C7B3E34DE97}"/>
              </a:ext>
            </a:extLst>
          </p:cNvPr>
          <p:cNvSpPr>
            <a:spLocks noGrp="1"/>
          </p:cNvSpPr>
          <p:nvPr>
            <p:ph type="sldNum" sz="quarter" idx="12"/>
          </p:nvPr>
        </p:nvSpPr>
        <p:spPr/>
        <p:txBody>
          <a:bodyPr/>
          <a:lstStyle/>
          <a:p>
            <a:fld id="{921CBE81-14BD-7343-B359-01BCBA3179F9}" type="slidenum">
              <a:rPr lang="en-US" smtClean="0"/>
              <a:pPr/>
              <a:t>46</a:t>
            </a:fld>
            <a:endParaRPr lang="en-US"/>
          </a:p>
        </p:txBody>
      </p:sp>
      <p:sp>
        <p:nvSpPr>
          <p:cNvPr id="12" name="Content Placeholder 1">
            <a:extLst>
              <a:ext uri="{FF2B5EF4-FFF2-40B4-BE49-F238E27FC236}">
                <a16:creationId xmlns:a16="http://schemas.microsoft.com/office/drawing/2014/main" id="{A45021D1-D8B8-0245-BE56-2B8EA6B48DA5}"/>
              </a:ext>
            </a:extLst>
          </p:cNvPr>
          <p:cNvSpPr txBox="1">
            <a:spLocks/>
          </p:cNvSpPr>
          <p:nvPr/>
        </p:nvSpPr>
        <p:spPr bwMode="auto">
          <a:xfrm>
            <a:off x="0" y="940909"/>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Measured 4D Phase Space at Different Beamline Setting</a:t>
            </a:r>
          </a:p>
        </p:txBody>
      </p:sp>
      <p:sp>
        <p:nvSpPr>
          <p:cNvPr id="13" name="Content Placeholder 1">
            <a:extLst>
              <a:ext uri="{FF2B5EF4-FFF2-40B4-BE49-F238E27FC236}">
                <a16:creationId xmlns:a16="http://schemas.microsoft.com/office/drawing/2014/main" id="{7BC22E3F-444B-2B49-BE1E-488241E7883F}"/>
              </a:ext>
            </a:extLst>
          </p:cNvPr>
          <p:cNvSpPr txBox="1">
            <a:spLocks/>
          </p:cNvSpPr>
          <p:nvPr/>
        </p:nvSpPr>
        <p:spPr bwMode="auto">
          <a:xfrm>
            <a:off x="0" y="3576121"/>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Reconstructed Source 4D Phase Space</a:t>
            </a:r>
          </a:p>
        </p:txBody>
      </p:sp>
      <p:pic>
        <p:nvPicPr>
          <p:cNvPr id="10" name="Content Placeholder 9">
            <a:extLst>
              <a:ext uri="{FF2B5EF4-FFF2-40B4-BE49-F238E27FC236}">
                <a16:creationId xmlns:a16="http://schemas.microsoft.com/office/drawing/2014/main" id="{249EA82B-B3C2-D843-81DE-1345E81DDE13}"/>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4336975"/>
            <a:ext cx="12192000" cy="2024031"/>
          </a:xfrm>
        </p:spPr>
      </p:pic>
      <p:pic>
        <p:nvPicPr>
          <p:cNvPr id="15" name="Graphic 14">
            <a:extLst>
              <a:ext uri="{FF2B5EF4-FFF2-40B4-BE49-F238E27FC236}">
                <a16:creationId xmlns:a16="http://schemas.microsoft.com/office/drawing/2014/main" id="{BB8BF275-CC56-0543-A572-115ADAFC5B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563926"/>
            <a:ext cx="12192000" cy="2024031"/>
          </a:xfrm>
          <a:prstGeom prst="rect">
            <a:avLst/>
          </a:prstGeom>
        </p:spPr>
      </p:pic>
      <p:sp>
        <p:nvSpPr>
          <p:cNvPr id="11" name="Rectangle 10">
            <a:extLst>
              <a:ext uri="{FF2B5EF4-FFF2-40B4-BE49-F238E27FC236}">
                <a16:creationId xmlns:a16="http://schemas.microsoft.com/office/drawing/2014/main" id="{F26191BE-1187-7242-BA29-996B453CF12A}"/>
              </a:ext>
            </a:extLst>
          </p:cNvPr>
          <p:cNvSpPr/>
          <p:nvPr/>
        </p:nvSpPr>
        <p:spPr>
          <a:xfrm>
            <a:off x="2035048" y="4336975"/>
            <a:ext cx="10156952" cy="1987609"/>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D3CBEF-85FA-2045-BE71-E23D26021102}"/>
              </a:ext>
            </a:extLst>
          </p:cNvPr>
          <p:cNvSpPr/>
          <p:nvPr/>
        </p:nvSpPr>
        <p:spPr>
          <a:xfrm>
            <a:off x="1675596" y="1618559"/>
            <a:ext cx="10516404" cy="1987609"/>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FFA27261-4254-BD43-BAE2-7855BEA8F1BA}"/>
              </a:ext>
            </a:extLst>
          </p:cNvPr>
          <p:cNvSpPr/>
          <p:nvPr/>
        </p:nvSpPr>
        <p:spPr>
          <a:xfrm rot="10800000">
            <a:off x="2035048" y="4615274"/>
            <a:ext cx="1243761" cy="984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163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36BE33-FD17-3C43-B1C2-6937632A0BED}"/>
              </a:ext>
            </a:extLst>
          </p:cNvPr>
          <p:cNvSpPr>
            <a:spLocks noGrp="1"/>
          </p:cNvSpPr>
          <p:nvPr>
            <p:ph type="title"/>
          </p:nvPr>
        </p:nvSpPr>
        <p:spPr/>
        <p:txBody>
          <a:bodyPr/>
          <a:lstStyle/>
          <a:p>
            <a:r>
              <a:rPr lang="en-US" dirty="0"/>
              <a:t>Takeaways</a:t>
            </a:r>
          </a:p>
        </p:txBody>
      </p:sp>
      <p:sp>
        <p:nvSpPr>
          <p:cNvPr id="4" name="Date Placeholder 3">
            <a:extLst>
              <a:ext uri="{FF2B5EF4-FFF2-40B4-BE49-F238E27FC236}">
                <a16:creationId xmlns:a16="http://schemas.microsoft.com/office/drawing/2014/main" id="{30244622-0013-644F-89BF-4590B080EC74}"/>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76E2AC96-C84D-0C45-8872-99803772688C}"/>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DD6679F3-30D1-DD4E-98A3-9E9A1000C5D0}"/>
              </a:ext>
            </a:extLst>
          </p:cNvPr>
          <p:cNvSpPr>
            <a:spLocks noGrp="1"/>
          </p:cNvSpPr>
          <p:nvPr>
            <p:ph type="sldNum" sz="quarter" idx="12"/>
          </p:nvPr>
        </p:nvSpPr>
        <p:spPr/>
        <p:txBody>
          <a:bodyPr/>
          <a:lstStyle/>
          <a:p>
            <a:fld id="{921CBE81-14BD-7343-B359-01BCBA3179F9}" type="slidenum">
              <a:rPr lang="en-US" smtClean="0"/>
              <a:pPr/>
              <a:t>47</a:t>
            </a:fld>
            <a:endParaRPr lang="en-US"/>
          </a:p>
        </p:txBody>
      </p:sp>
      <mc:AlternateContent xmlns:mc="http://schemas.openxmlformats.org/markup-compatibility/2006">
        <mc:Choice xmlns:a14="http://schemas.microsoft.com/office/drawing/2010/main" Requires="a14">
          <p:sp>
            <p:nvSpPr>
              <p:cNvPr id="34" name="Content Placeholder 1">
                <a:extLst>
                  <a:ext uri="{FF2B5EF4-FFF2-40B4-BE49-F238E27FC236}">
                    <a16:creationId xmlns:a16="http://schemas.microsoft.com/office/drawing/2014/main" id="{0276ED87-5059-2445-9ACF-6F006077C74B}"/>
                  </a:ext>
                </a:extLst>
              </p:cNvPr>
              <p:cNvSpPr>
                <a:spLocks noGrp="1"/>
              </p:cNvSpPr>
              <p:nvPr>
                <p:ph idx="1"/>
              </p:nvPr>
            </p:nvSpPr>
            <p:spPr>
              <a:xfrm>
                <a:off x="0" y="940908"/>
                <a:ext cx="12192000" cy="5612295"/>
              </a:xfrm>
            </p:spPr>
            <p:txBody>
              <a:bodyPr/>
              <a:lstStyle/>
              <a:p>
                <a:pPr marL="0" indent="0">
                  <a:buNone/>
                </a:pPr>
                <a:r>
                  <a:rPr lang="en-US" dirty="0"/>
                  <a:t>We obtain the 4D transfer matrix </a:t>
                </a:r>
                <a14:m>
                  <m:oMath xmlns:m="http://schemas.openxmlformats.org/officeDocument/2006/math">
                    <m:r>
                      <m:rPr>
                        <m:nor/>
                      </m:rPr>
                      <a:rPr lang="en-US" b="1" i="0" smtClean="0">
                        <a:latin typeface="Cambria Math" panose="02040503050406030204" pitchFamily="18" charset="0"/>
                      </a:rPr>
                      <m:t>M</m:t>
                    </m:r>
                  </m:oMath>
                </a14:m>
                <a:r>
                  <a:rPr lang="en-US" dirty="0"/>
                  <a:t> from phase space measurements,</a:t>
                </a:r>
              </a:p>
              <a:p>
                <a:endParaRPr lang="en-US" dirty="0"/>
              </a:p>
            </p:txBody>
          </p:sp>
        </mc:Choice>
        <mc:Fallback>
          <p:sp>
            <p:nvSpPr>
              <p:cNvPr id="34" name="Content Placeholder 1">
                <a:extLst>
                  <a:ext uri="{FF2B5EF4-FFF2-40B4-BE49-F238E27FC236}">
                    <a16:creationId xmlns:a16="http://schemas.microsoft.com/office/drawing/2014/main" id="{0276ED87-5059-2445-9ACF-6F006077C74B}"/>
                  </a:ext>
                </a:extLst>
              </p:cNvPr>
              <p:cNvSpPr>
                <a:spLocks noGrp="1" noRot="1" noChangeAspect="1" noMove="1" noResize="1" noEditPoints="1" noAdjustHandles="1" noChangeArrowheads="1" noChangeShapeType="1" noTextEdit="1"/>
              </p:cNvSpPr>
              <p:nvPr>
                <p:ph idx="1"/>
              </p:nvPr>
            </p:nvSpPr>
            <p:spPr>
              <a:xfrm>
                <a:off x="0" y="940908"/>
                <a:ext cx="12192000" cy="5612295"/>
              </a:xfrm>
              <a:blipFill>
                <a:blip r:embed="rId3"/>
                <a:stretch>
                  <a:fillRect l="-1145" t="-903"/>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B85E7793-3001-D54B-9EC0-9DC03A19254E}"/>
              </a:ext>
            </a:extLst>
          </p:cNvPr>
          <p:cNvGrpSpPr/>
          <p:nvPr/>
        </p:nvGrpSpPr>
        <p:grpSpPr>
          <a:xfrm>
            <a:off x="1822750" y="3909767"/>
            <a:ext cx="8546500" cy="2553488"/>
            <a:chOff x="1706239" y="1407634"/>
            <a:chExt cx="8546500" cy="2553488"/>
          </a:xfrm>
        </p:grpSpPr>
        <p:grpSp>
          <p:nvGrpSpPr>
            <p:cNvPr id="42" name="Group 41">
              <a:extLst>
                <a:ext uri="{FF2B5EF4-FFF2-40B4-BE49-F238E27FC236}">
                  <a16:creationId xmlns:a16="http://schemas.microsoft.com/office/drawing/2014/main" id="{F94119F4-016B-CB48-8DDB-8EC37F736A18}"/>
                </a:ext>
              </a:extLst>
            </p:cNvPr>
            <p:cNvGrpSpPr/>
            <p:nvPr/>
          </p:nvGrpSpPr>
          <p:grpSpPr>
            <a:xfrm>
              <a:off x="1706239" y="1487708"/>
              <a:ext cx="3837709" cy="2473414"/>
              <a:chOff x="2978727" y="1491354"/>
              <a:chExt cx="3837709" cy="2473414"/>
            </a:xfrm>
          </p:grpSpPr>
          <p:sp>
            <p:nvSpPr>
              <p:cNvPr id="35" name="Rectangle 34">
                <a:extLst>
                  <a:ext uri="{FF2B5EF4-FFF2-40B4-BE49-F238E27FC236}">
                    <a16:creationId xmlns:a16="http://schemas.microsoft.com/office/drawing/2014/main" id="{12B5769B-C650-6643-A031-ECAAC42D845B}"/>
                  </a:ext>
                </a:extLst>
              </p:cNvPr>
              <p:cNvSpPr/>
              <p:nvPr/>
            </p:nvSpPr>
            <p:spPr>
              <a:xfrm>
                <a:off x="2978727" y="1491354"/>
                <a:ext cx="3837709" cy="2473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6518C98-C320-D949-9395-E5D932ED184E}"/>
                  </a:ext>
                </a:extLst>
              </p:cNvPr>
              <p:cNvPicPr>
                <a:picLocks noChangeAspect="1"/>
              </p:cNvPicPr>
              <p:nvPr/>
            </p:nvPicPr>
            <p:blipFill rotWithShape="1">
              <a:blip r:embed="rId4"/>
              <a:srcRect r="65570"/>
              <a:stretch/>
            </p:blipFill>
            <p:spPr>
              <a:xfrm>
                <a:off x="3134013" y="1906836"/>
                <a:ext cx="3537458" cy="1841500"/>
              </a:xfrm>
              <a:prstGeom prst="rect">
                <a:avLst/>
              </a:prstGeom>
            </p:spPr>
          </p:pic>
          <p:sp>
            <p:nvSpPr>
              <p:cNvPr id="21" name="TextBox 20">
                <a:extLst>
                  <a:ext uri="{FF2B5EF4-FFF2-40B4-BE49-F238E27FC236}">
                    <a16:creationId xmlns:a16="http://schemas.microsoft.com/office/drawing/2014/main" id="{5EF7F8F3-C33D-8E4A-8C78-E1F0765F23E9}"/>
                  </a:ext>
                </a:extLst>
              </p:cNvPr>
              <p:cNvSpPr txBox="1"/>
              <p:nvPr/>
            </p:nvSpPr>
            <p:spPr>
              <a:xfrm>
                <a:off x="3134013" y="1491354"/>
                <a:ext cx="1435008" cy="461665"/>
              </a:xfrm>
              <a:prstGeom prst="rect">
                <a:avLst/>
              </a:prstGeom>
              <a:noFill/>
            </p:spPr>
            <p:txBody>
              <a:bodyPr wrap="none" rtlCol="0">
                <a:spAutoFit/>
              </a:bodyPr>
              <a:lstStyle/>
              <a:p>
                <a:r>
                  <a:rPr lang="en-US" sz="2400" b="1" dirty="0">
                    <a:solidFill>
                      <a:schemeClr val="accent2"/>
                    </a:solidFill>
                  </a:rPr>
                  <a:t>Measure</a:t>
                </a:r>
              </a:p>
            </p:txBody>
          </p:sp>
          <p:sp>
            <p:nvSpPr>
              <p:cNvPr id="23" name="TextBox 22">
                <a:extLst>
                  <a:ext uri="{FF2B5EF4-FFF2-40B4-BE49-F238E27FC236}">
                    <a16:creationId xmlns:a16="http://schemas.microsoft.com/office/drawing/2014/main" id="{C878BF1C-D33D-E346-900A-A09C99BD1B77}"/>
                  </a:ext>
                </a:extLst>
              </p:cNvPr>
              <p:cNvSpPr txBox="1"/>
              <p:nvPr/>
            </p:nvSpPr>
            <p:spPr>
              <a:xfrm>
                <a:off x="5648836" y="1491354"/>
                <a:ext cx="836126" cy="461665"/>
              </a:xfrm>
              <a:prstGeom prst="rect">
                <a:avLst/>
              </a:prstGeom>
              <a:noFill/>
            </p:spPr>
            <p:txBody>
              <a:bodyPr wrap="none" rtlCol="0">
                <a:spAutoFit/>
              </a:bodyPr>
              <a:lstStyle/>
              <a:p>
                <a:r>
                  <a:rPr lang="en-US" sz="2400" b="1" dirty="0">
                    <a:solidFill>
                      <a:srgbClr val="92D050"/>
                    </a:solidFill>
                  </a:rPr>
                  <a:t>Vary</a:t>
                </a:r>
              </a:p>
            </p:txBody>
          </p:sp>
          <p:sp>
            <p:nvSpPr>
              <p:cNvPr id="24" name="Rectangle 23">
                <a:extLst>
                  <a:ext uri="{FF2B5EF4-FFF2-40B4-BE49-F238E27FC236}">
                    <a16:creationId xmlns:a16="http://schemas.microsoft.com/office/drawing/2014/main" id="{F36DF071-C066-7542-A29C-4BA957CC602A}"/>
                  </a:ext>
                </a:extLst>
              </p:cNvPr>
              <p:cNvSpPr/>
              <p:nvPr/>
            </p:nvSpPr>
            <p:spPr>
              <a:xfrm>
                <a:off x="3178199" y="1924175"/>
                <a:ext cx="1447088" cy="18654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51EB59-0AD2-7147-8F17-7DEDD6C5ADF4}"/>
                  </a:ext>
                </a:extLst>
              </p:cNvPr>
              <p:cNvSpPr/>
              <p:nvPr/>
            </p:nvSpPr>
            <p:spPr>
              <a:xfrm>
                <a:off x="5478792" y="1905848"/>
                <a:ext cx="1176214" cy="186543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grpSp>
          <p:nvGrpSpPr>
            <p:cNvPr id="43" name="Group 42">
              <a:extLst>
                <a:ext uri="{FF2B5EF4-FFF2-40B4-BE49-F238E27FC236}">
                  <a16:creationId xmlns:a16="http://schemas.microsoft.com/office/drawing/2014/main" id="{CFC3F9CE-EFE0-9B40-BEEC-3C72B0F877B5}"/>
                </a:ext>
              </a:extLst>
            </p:cNvPr>
            <p:cNvGrpSpPr/>
            <p:nvPr/>
          </p:nvGrpSpPr>
          <p:grpSpPr>
            <a:xfrm>
              <a:off x="5874153" y="1407634"/>
              <a:ext cx="4378586" cy="2553488"/>
              <a:chOff x="5150253" y="1518614"/>
              <a:chExt cx="4378586" cy="2553488"/>
            </a:xfrm>
          </p:grpSpPr>
          <p:pic>
            <p:nvPicPr>
              <p:cNvPr id="41" name="Picture 40">
                <a:extLst>
                  <a:ext uri="{FF2B5EF4-FFF2-40B4-BE49-F238E27FC236}">
                    <a16:creationId xmlns:a16="http://schemas.microsoft.com/office/drawing/2014/main" id="{961C68D8-7A93-F544-AA8B-A6EC46BD8DD7}"/>
                  </a:ext>
                </a:extLst>
              </p:cNvPr>
              <p:cNvPicPr>
                <a:picLocks noChangeAspect="1"/>
              </p:cNvPicPr>
              <p:nvPr/>
            </p:nvPicPr>
            <p:blipFill>
              <a:blip r:embed="rId5"/>
              <a:stretch>
                <a:fillRect/>
              </a:stretch>
            </p:blipFill>
            <p:spPr>
              <a:xfrm>
                <a:off x="5150255" y="2392488"/>
                <a:ext cx="4378584" cy="1672042"/>
              </a:xfrm>
              <a:prstGeom prst="rect">
                <a:avLst/>
              </a:prstGeom>
            </p:spPr>
          </p:pic>
          <p:grpSp>
            <p:nvGrpSpPr>
              <p:cNvPr id="40" name="Group 39">
                <a:extLst>
                  <a:ext uri="{FF2B5EF4-FFF2-40B4-BE49-F238E27FC236}">
                    <a16:creationId xmlns:a16="http://schemas.microsoft.com/office/drawing/2014/main" id="{7A6461BD-8CCC-284D-8CAF-5363B98CDD03}"/>
                  </a:ext>
                </a:extLst>
              </p:cNvPr>
              <p:cNvGrpSpPr/>
              <p:nvPr/>
            </p:nvGrpSpPr>
            <p:grpSpPr>
              <a:xfrm>
                <a:off x="5150253" y="1518614"/>
                <a:ext cx="4378585" cy="2553488"/>
                <a:chOff x="7017050" y="2050647"/>
                <a:chExt cx="4378585" cy="2553488"/>
              </a:xfrm>
            </p:grpSpPr>
            <p:pic>
              <p:nvPicPr>
                <p:cNvPr id="33" name="Picture 32">
                  <a:extLst>
                    <a:ext uri="{FF2B5EF4-FFF2-40B4-BE49-F238E27FC236}">
                      <a16:creationId xmlns:a16="http://schemas.microsoft.com/office/drawing/2014/main" id="{588E0159-3B50-9C4C-962D-A74E4222FFE3}"/>
                    </a:ext>
                  </a:extLst>
                </p:cNvPr>
                <p:cNvPicPr>
                  <a:picLocks noChangeAspect="1"/>
                </p:cNvPicPr>
                <p:nvPr/>
              </p:nvPicPr>
              <p:blipFill>
                <a:blip r:embed="rId6"/>
                <a:stretch>
                  <a:fillRect/>
                </a:stretch>
              </p:blipFill>
              <p:spPr>
                <a:xfrm>
                  <a:off x="8176266" y="2465886"/>
                  <a:ext cx="2060157" cy="540792"/>
                </a:xfrm>
                <a:prstGeom prst="rect">
                  <a:avLst/>
                </a:prstGeom>
              </p:spPr>
            </p:pic>
            <p:sp>
              <p:nvSpPr>
                <p:cNvPr id="36" name="Rectangle 35">
                  <a:extLst>
                    <a:ext uri="{FF2B5EF4-FFF2-40B4-BE49-F238E27FC236}">
                      <a16:creationId xmlns:a16="http://schemas.microsoft.com/office/drawing/2014/main" id="{2BDC6BFC-9B8A-EE44-8E21-A42849F9B4AE}"/>
                    </a:ext>
                  </a:extLst>
                </p:cNvPr>
                <p:cNvSpPr/>
                <p:nvPr/>
              </p:nvSpPr>
              <p:spPr>
                <a:xfrm>
                  <a:off x="7017050" y="2130721"/>
                  <a:ext cx="4378585" cy="2473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D1BA0EA-5C38-4749-A17E-0869A0B58A5F}"/>
                    </a:ext>
                  </a:extLst>
                </p:cNvPr>
                <p:cNvSpPr txBox="1"/>
                <p:nvPr/>
              </p:nvSpPr>
              <p:spPr>
                <a:xfrm>
                  <a:off x="7078504" y="2050647"/>
                  <a:ext cx="4269538" cy="461665"/>
                </a:xfrm>
                <a:prstGeom prst="rect">
                  <a:avLst/>
                </a:prstGeom>
                <a:noFill/>
              </p:spPr>
              <p:txBody>
                <a:bodyPr wrap="square" rtlCol="0">
                  <a:spAutoFit/>
                </a:bodyPr>
                <a:lstStyle/>
                <a:p>
                  <a:pPr algn="ctr"/>
                  <a:r>
                    <a:rPr lang="en-US" sz="2400" b="1" dirty="0" err="1"/>
                    <a:t>Symplecticity</a:t>
                  </a:r>
                  <a:endParaRPr lang="en-US" sz="2400" b="1" dirty="0"/>
                </a:p>
              </p:txBody>
            </p:sp>
          </p:grpSp>
        </p:grpSp>
      </p:grpSp>
      <p:grpSp>
        <p:nvGrpSpPr>
          <p:cNvPr id="37" name="Group 36">
            <a:extLst>
              <a:ext uri="{FF2B5EF4-FFF2-40B4-BE49-F238E27FC236}">
                <a16:creationId xmlns:a16="http://schemas.microsoft.com/office/drawing/2014/main" id="{656C17E4-32A4-9E4A-8D5D-8D4291AFA6B2}"/>
              </a:ext>
            </a:extLst>
          </p:cNvPr>
          <p:cNvGrpSpPr/>
          <p:nvPr/>
        </p:nvGrpSpPr>
        <p:grpSpPr>
          <a:xfrm>
            <a:off x="49002" y="1439290"/>
            <a:ext cx="12093996" cy="2394280"/>
            <a:chOff x="70084" y="4079068"/>
            <a:chExt cx="12093996" cy="2394280"/>
          </a:xfrm>
        </p:grpSpPr>
        <p:pic>
          <p:nvPicPr>
            <p:cNvPr id="45" name="Picture 44">
              <a:extLst>
                <a:ext uri="{FF2B5EF4-FFF2-40B4-BE49-F238E27FC236}">
                  <a16:creationId xmlns:a16="http://schemas.microsoft.com/office/drawing/2014/main" id="{57A7D398-DC0F-BD44-9B4D-0913CD488F85}"/>
                </a:ext>
              </a:extLst>
            </p:cNvPr>
            <p:cNvPicPr>
              <a:picLocks noChangeAspect="1"/>
            </p:cNvPicPr>
            <p:nvPr/>
          </p:nvPicPr>
          <p:blipFill>
            <a:blip r:embed="rId7"/>
            <a:stretch>
              <a:fillRect/>
            </a:stretch>
          </p:blipFill>
          <p:spPr>
            <a:xfrm>
              <a:off x="98004" y="4543673"/>
              <a:ext cx="11966222" cy="1819637"/>
            </a:xfrm>
            <a:prstGeom prst="rect">
              <a:avLst/>
            </a:prstGeom>
          </p:spPr>
        </p:pic>
        <p:sp>
          <p:nvSpPr>
            <p:cNvPr id="46" name="Rectangle 45">
              <a:extLst>
                <a:ext uri="{FF2B5EF4-FFF2-40B4-BE49-F238E27FC236}">
                  <a16:creationId xmlns:a16="http://schemas.microsoft.com/office/drawing/2014/main" id="{88F8E37F-5325-5C46-9F78-C34E676EFDEA}"/>
                </a:ext>
              </a:extLst>
            </p:cNvPr>
            <p:cNvSpPr/>
            <p:nvPr/>
          </p:nvSpPr>
          <p:spPr>
            <a:xfrm>
              <a:off x="967249" y="4531918"/>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1AA6F9-5B34-4F42-9E9F-234347814730}"/>
                </a:ext>
              </a:extLst>
            </p:cNvPr>
            <p:cNvSpPr/>
            <p:nvPr/>
          </p:nvSpPr>
          <p:spPr>
            <a:xfrm>
              <a:off x="7258756" y="4518798"/>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B2604ED-4207-CE47-9769-17E17CC8E93C}"/>
                </a:ext>
              </a:extLst>
            </p:cNvPr>
            <p:cNvSpPr txBox="1"/>
            <p:nvPr/>
          </p:nvSpPr>
          <p:spPr>
            <a:xfrm>
              <a:off x="1222194" y="4082008"/>
              <a:ext cx="4321754" cy="461665"/>
            </a:xfrm>
            <a:prstGeom prst="rect">
              <a:avLst/>
            </a:prstGeom>
            <a:noFill/>
          </p:spPr>
          <p:txBody>
            <a:bodyPr wrap="square" rtlCol="0">
              <a:spAutoFit/>
            </a:bodyPr>
            <a:lstStyle/>
            <a:p>
              <a:pPr algn="ctr"/>
              <a:r>
                <a:rPr lang="en-US" sz="2400" b="1" dirty="0">
                  <a:solidFill>
                    <a:schemeClr val="accent2"/>
                  </a:solidFill>
                </a:rPr>
                <a:t>Measure</a:t>
              </a:r>
            </a:p>
          </p:txBody>
        </p:sp>
        <p:sp>
          <p:nvSpPr>
            <p:cNvPr id="49" name="TextBox 48">
              <a:extLst>
                <a:ext uri="{FF2B5EF4-FFF2-40B4-BE49-F238E27FC236}">
                  <a16:creationId xmlns:a16="http://schemas.microsoft.com/office/drawing/2014/main" id="{178A551B-9274-2340-8C32-E4D84DB1EE55}"/>
                </a:ext>
              </a:extLst>
            </p:cNvPr>
            <p:cNvSpPr txBox="1"/>
            <p:nvPr/>
          </p:nvSpPr>
          <p:spPr>
            <a:xfrm>
              <a:off x="7521394" y="4079068"/>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50" name="Rectangle 49">
              <a:extLst>
                <a:ext uri="{FF2B5EF4-FFF2-40B4-BE49-F238E27FC236}">
                  <a16:creationId xmlns:a16="http://schemas.microsoft.com/office/drawing/2014/main" id="{75CF9717-CF2D-D14F-B1AB-93125338EC2B}"/>
                </a:ext>
              </a:extLst>
            </p:cNvPr>
            <p:cNvSpPr/>
            <p:nvPr/>
          </p:nvSpPr>
          <p:spPr>
            <a:xfrm>
              <a:off x="8609826" y="5430149"/>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D26933B6-D74D-1241-A625-C5A79E165E15}"/>
                </a:ext>
              </a:extLst>
            </p:cNvPr>
            <p:cNvSpPr txBox="1"/>
            <p:nvPr/>
          </p:nvSpPr>
          <p:spPr>
            <a:xfrm>
              <a:off x="8843776" y="5395777"/>
              <a:ext cx="356188" cy="461665"/>
            </a:xfrm>
            <a:prstGeom prst="rect">
              <a:avLst/>
            </a:prstGeom>
            <a:noFill/>
          </p:spPr>
          <p:txBody>
            <a:bodyPr wrap="none" rtlCol="0">
              <a:spAutoFit/>
            </a:bodyPr>
            <a:lstStyle/>
            <a:p>
              <a:r>
                <a:rPr lang="en-US" sz="2400" dirty="0"/>
                <a:t>0</a:t>
              </a:r>
            </a:p>
          </p:txBody>
        </p:sp>
        <p:sp>
          <p:nvSpPr>
            <p:cNvPr id="52" name="Rectangle 51">
              <a:extLst>
                <a:ext uri="{FF2B5EF4-FFF2-40B4-BE49-F238E27FC236}">
                  <a16:creationId xmlns:a16="http://schemas.microsoft.com/office/drawing/2014/main" id="{73141D9C-ACA1-3D49-AB02-46745592A5CD}"/>
                </a:ext>
              </a:extLst>
            </p:cNvPr>
            <p:cNvSpPr/>
            <p:nvPr/>
          </p:nvSpPr>
          <p:spPr>
            <a:xfrm>
              <a:off x="70084" y="4155265"/>
              <a:ext cx="12093996" cy="23180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8E8B97FA-CB70-7C48-A619-CA7A33171454}"/>
              </a:ext>
            </a:extLst>
          </p:cNvPr>
          <p:cNvSpPr/>
          <p:nvPr/>
        </p:nvSpPr>
        <p:spPr>
          <a:xfrm>
            <a:off x="8588744" y="2000769"/>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6290CE1-8934-1244-B547-D5D3115FC4D7}"/>
              </a:ext>
            </a:extLst>
          </p:cNvPr>
          <p:cNvSpPr txBox="1"/>
          <p:nvPr/>
        </p:nvSpPr>
        <p:spPr>
          <a:xfrm>
            <a:off x="8822694" y="1966397"/>
            <a:ext cx="356188" cy="461665"/>
          </a:xfrm>
          <a:prstGeom prst="rect">
            <a:avLst/>
          </a:prstGeom>
          <a:noFill/>
          <a:ln>
            <a:noFill/>
          </a:ln>
        </p:spPr>
        <p:txBody>
          <a:bodyPr wrap="none" rtlCol="0">
            <a:spAutoFit/>
          </a:bodyPr>
          <a:lstStyle/>
          <a:p>
            <a:r>
              <a:rPr lang="en-US" sz="2400" dirty="0"/>
              <a:t>0</a:t>
            </a:r>
          </a:p>
        </p:txBody>
      </p:sp>
      <p:sp>
        <p:nvSpPr>
          <p:cNvPr id="55" name="Rectangle 54">
            <a:extLst>
              <a:ext uri="{FF2B5EF4-FFF2-40B4-BE49-F238E27FC236}">
                <a16:creationId xmlns:a16="http://schemas.microsoft.com/office/drawing/2014/main" id="{78D85D99-84AB-784D-8DBB-CF7B6AF9476C}"/>
              </a:ext>
            </a:extLst>
          </p:cNvPr>
          <p:cNvSpPr/>
          <p:nvPr/>
        </p:nvSpPr>
        <p:spPr>
          <a:xfrm>
            <a:off x="10727989" y="2006079"/>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43D2E54E-36DF-8D48-AE1C-CED1CB8CF1F0}"/>
              </a:ext>
            </a:extLst>
          </p:cNvPr>
          <p:cNvSpPr txBox="1"/>
          <p:nvPr/>
        </p:nvSpPr>
        <p:spPr>
          <a:xfrm>
            <a:off x="10961939" y="1971707"/>
            <a:ext cx="356188" cy="461665"/>
          </a:xfrm>
          <a:prstGeom prst="rect">
            <a:avLst/>
          </a:prstGeom>
          <a:noFill/>
        </p:spPr>
        <p:txBody>
          <a:bodyPr wrap="none" rtlCol="0">
            <a:spAutoFit/>
          </a:bodyPr>
          <a:lstStyle/>
          <a:p>
            <a:r>
              <a:rPr lang="en-US" sz="2400" dirty="0"/>
              <a:t>0</a:t>
            </a:r>
          </a:p>
        </p:txBody>
      </p:sp>
      <p:sp>
        <p:nvSpPr>
          <p:cNvPr id="57" name="Rectangle 56">
            <a:extLst>
              <a:ext uri="{FF2B5EF4-FFF2-40B4-BE49-F238E27FC236}">
                <a16:creationId xmlns:a16="http://schemas.microsoft.com/office/drawing/2014/main" id="{9548F9E9-EEB2-484E-9511-7A8B1AEBE3C4}"/>
              </a:ext>
            </a:extLst>
          </p:cNvPr>
          <p:cNvSpPr/>
          <p:nvPr/>
        </p:nvSpPr>
        <p:spPr>
          <a:xfrm>
            <a:off x="9692491" y="2404823"/>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9DCF3802-E18F-D848-87BE-F38BEFE040D4}"/>
              </a:ext>
            </a:extLst>
          </p:cNvPr>
          <p:cNvSpPr txBox="1"/>
          <p:nvPr/>
        </p:nvSpPr>
        <p:spPr>
          <a:xfrm>
            <a:off x="9926441" y="2370451"/>
            <a:ext cx="356188" cy="461665"/>
          </a:xfrm>
          <a:prstGeom prst="rect">
            <a:avLst/>
          </a:prstGeom>
          <a:noFill/>
        </p:spPr>
        <p:txBody>
          <a:bodyPr wrap="none" rtlCol="0">
            <a:spAutoFit/>
          </a:bodyPr>
          <a:lstStyle/>
          <a:p>
            <a:r>
              <a:rPr lang="en-US" sz="2400" dirty="0"/>
              <a:t>0</a:t>
            </a:r>
          </a:p>
        </p:txBody>
      </p:sp>
      <p:sp>
        <p:nvSpPr>
          <p:cNvPr id="59" name="Rectangle 58">
            <a:extLst>
              <a:ext uri="{FF2B5EF4-FFF2-40B4-BE49-F238E27FC236}">
                <a16:creationId xmlns:a16="http://schemas.microsoft.com/office/drawing/2014/main" id="{0AB2F196-33A7-5C43-8483-620E28AAC506}"/>
              </a:ext>
            </a:extLst>
          </p:cNvPr>
          <p:cNvSpPr/>
          <p:nvPr/>
        </p:nvSpPr>
        <p:spPr>
          <a:xfrm>
            <a:off x="10715596" y="2796905"/>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9ADDBB9-2918-D241-930D-04D06A0280D0}"/>
              </a:ext>
            </a:extLst>
          </p:cNvPr>
          <p:cNvSpPr txBox="1"/>
          <p:nvPr/>
        </p:nvSpPr>
        <p:spPr>
          <a:xfrm>
            <a:off x="10949546" y="2762533"/>
            <a:ext cx="356188" cy="461665"/>
          </a:xfrm>
          <a:prstGeom prst="rect">
            <a:avLst/>
          </a:prstGeom>
          <a:noFill/>
        </p:spPr>
        <p:txBody>
          <a:bodyPr wrap="none" rtlCol="0">
            <a:spAutoFit/>
          </a:bodyPr>
          <a:lstStyle/>
          <a:p>
            <a:r>
              <a:rPr lang="en-US" sz="2400" dirty="0"/>
              <a:t>0</a:t>
            </a:r>
          </a:p>
        </p:txBody>
      </p:sp>
      <p:sp>
        <p:nvSpPr>
          <p:cNvPr id="61" name="Rectangle 60">
            <a:extLst>
              <a:ext uri="{FF2B5EF4-FFF2-40B4-BE49-F238E27FC236}">
                <a16:creationId xmlns:a16="http://schemas.microsoft.com/office/drawing/2014/main" id="{DB663410-15DE-3141-963D-0C8ADDD7F143}"/>
              </a:ext>
            </a:extLst>
          </p:cNvPr>
          <p:cNvSpPr/>
          <p:nvPr/>
        </p:nvSpPr>
        <p:spPr>
          <a:xfrm>
            <a:off x="9688912" y="3194020"/>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65F1221-D500-4C41-88C6-42617039E192}"/>
              </a:ext>
            </a:extLst>
          </p:cNvPr>
          <p:cNvSpPr txBox="1"/>
          <p:nvPr/>
        </p:nvSpPr>
        <p:spPr>
          <a:xfrm>
            <a:off x="9922862" y="3159648"/>
            <a:ext cx="356188" cy="461665"/>
          </a:xfrm>
          <a:prstGeom prst="rect">
            <a:avLst/>
          </a:prstGeom>
          <a:noFill/>
        </p:spPr>
        <p:txBody>
          <a:bodyPr wrap="none" rtlCol="0">
            <a:spAutoFit/>
          </a:bodyPr>
          <a:lstStyle/>
          <a:p>
            <a:r>
              <a:rPr lang="en-US" sz="2400" dirty="0"/>
              <a:t>0</a:t>
            </a:r>
          </a:p>
        </p:txBody>
      </p:sp>
      <p:sp>
        <p:nvSpPr>
          <p:cNvPr id="63" name="Rectangle 62">
            <a:extLst>
              <a:ext uri="{FF2B5EF4-FFF2-40B4-BE49-F238E27FC236}">
                <a16:creationId xmlns:a16="http://schemas.microsoft.com/office/drawing/2014/main" id="{1939869C-0FA1-2841-B275-B21F3A4A79C9}"/>
              </a:ext>
            </a:extLst>
          </p:cNvPr>
          <p:cNvSpPr/>
          <p:nvPr/>
        </p:nvSpPr>
        <p:spPr>
          <a:xfrm>
            <a:off x="7534763" y="3208947"/>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D089B148-D6D6-414F-82AC-8AA79A62EBCE}"/>
              </a:ext>
            </a:extLst>
          </p:cNvPr>
          <p:cNvSpPr txBox="1"/>
          <p:nvPr/>
        </p:nvSpPr>
        <p:spPr>
          <a:xfrm>
            <a:off x="7768713" y="3174575"/>
            <a:ext cx="356188" cy="461665"/>
          </a:xfrm>
          <a:prstGeom prst="rect">
            <a:avLst/>
          </a:prstGeom>
          <a:noFill/>
        </p:spPr>
        <p:txBody>
          <a:bodyPr wrap="none" rtlCol="0">
            <a:spAutoFit/>
          </a:bodyPr>
          <a:lstStyle/>
          <a:p>
            <a:r>
              <a:rPr lang="en-US" sz="2400" dirty="0"/>
              <a:t>0</a:t>
            </a:r>
          </a:p>
        </p:txBody>
      </p:sp>
      <p:sp>
        <p:nvSpPr>
          <p:cNvPr id="65" name="Rectangle 64">
            <a:extLst>
              <a:ext uri="{FF2B5EF4-FFF2-40B4-BE49-F238E27FC236}">
                <a16:creationId xmlns:a16="http://schemas.microsoft.com/office/drawing/2014/main" id="{DEBC8AE9-FA6E-9D4F-8525-FB80D6999132}"/>
              </a:ext>
            </a:extLst>
          </p:cNvPr>
          <p:cNvSpPr/>
          <p:nvPr/>
        </p:nvSpPr>
        <p:spPr>
          <a:xfrm>
            <a:off x="7530704" y="2405320"/>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7C468F07-BCEE-3D46-B482-FA968BB98081}"/>
              </a:ext>
            </a:extLst>
          </p:cNvPr>
          <p:cNvSpPr txBox="1"/>
          <p:nvPr/>
        </p:nvSpPr>
        <p:spPr>
          <a:xfrm>
            <a:off x="7764654" y="2370948"/>
            <a:ext cx="356188" cy="461665"/>
          </a:xfrm>
          <a:prstGeom prst="rect">
            <a:avLst/>
          </a:prstGeom>
          <a:noFill/>
        </p:spPr>
        <p:txBody>
          <a:bodyPr wrap="none" rtlCol="0">
            <a:spAutoFit/>
          </a:bodyPr>
          <a:lstStyle/>
          <a:p>
            <a:r>
              <a:rPr lang="en-US" sz="2400" dirty="0"/>
              <a:t>0</a:t>
            </a:r>
          </a:p>
        </p:txBody>
      </p:sp>
    </p:spTree>
    <p:extLst>
      <p:ext uri="{BB962C8B-B14F-4D97-AF65-F5344CB8AC3E}">
        <p14:creationId xmlns:p14="http://schemas.microsoft.com/office/powerpoint/2010/main" val="3966461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17094-7F04-C240-A978-177AF1C636D8}"/>
              </a:ext>
            </a:extLst>
          </p:cNvPr>
          <p:cNvSpPr>
            <a:spLocks noGrp="1"/>
          </p:cNvSpPr>
          <p:nvPr>
            <p:ph idx="1"/>
          </p:nvPr>
        </p:nvSpPr>
        <p:spPr/>
        <p:txBody>
          <a:bodyPr/>
          <a:lstStyle/>
          <a:p>
            <a:pPr marL="0" indent="0">
              <a:buNone/>
            </a:pPr>
            <a:r>
              <a:rPr lang="en-US" dirty="0"/>
              <a:t>We experimentally demonstrate and verify the fidelity of source 4D phase space reconstructed from downstream measurements,</a:t>
            </a:r>
          </a:p>
        </p:txBody>
      </p:sp>
      <p:sp>
        <p:nvSpPr>
          <p:cNvPr id="3" name="Title 2">
            <a:extLst>
              <a:ext uri="{FF2B5EF4-FFF2-40B4-BE49-F238E27FC236}">
                <a16:creationId xmlns:a16="http://schemas.microsoft.com/office/drawing/2014/main" id="{03B7313D-CAA0-5A43-9C8D-45D9F59AB40A}"/>
              </a:ext>
            </a:extLst>
          </p:cNvPr>
          <p:cNvSpPr>
            <a:spLocks noGrp="1"/>
          </p:cNvSpPr>
          <p:nvPr>
            <p:ph type="title"/>
          </p:nvPr>
        </p:nvSpPr>
        <p:spPr/>
        <p:txBody>
          <a:bodyPr/>
          <a:lstStyle/>
          <a:p>
            <a:r>
              <a:rPr lang="en-US" dirty="0"/>
              <a:t>Takeaways</a:t>
            </a:r>
          </a:p>
        </p:txBody>
      </p:sp>
      <p:sp>
        <p:nvSpPr>
          <p:cNvPr id="4" name="Date Placeholder 3">
            <a:extLst>
              <a:ext uri="{FF2B5EF4-FFF2-40B4-BE49-F238E27FC236}">
                <a16:creationId xmlns:a16="http://schemas.microsoft.com/office/drawing/2014/main" id="{69BAFAF1-6E6D-494C-BCE0-505CCB520DF5}"/>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B7AFD2DA-C8ED-C447-8526-2E5261C4ABDF}"/>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63D5AF8B-6F21-5840-A57D-632BDA706ACD}"/>
              </a:ext>
            </a:extLst>
          </p:cNvPr>
          <p:cNvSpPr>
            <a:spLocks noGrp="1"/>
          </p:cNvSpPr>
          <p:nvPr>
            <p:ph type="sldNum" sz="quarter" idx="12"/>
          </p:nvPr>
        </p:nvSpPr>
        <p:spPr/>
        <p:txBody>
          <a:bodyPr/>
          <a:lstStyle/>
          <a:p>
            <a:fld id="{921CBE81-14BD-7343-B359-01BCBA3179F9}" type="slidenum">
              <a:rPr lang="en-US" smtClean="0"/>
              <a:pPr/>
              <a:t>48</a:t>
            </a:fld>
            <a:endParaRPr lang="en-US"/>
          </a:p>
        </p:txBody>
      </p:sp>
      <p:pic>
        <p:nvPicPr>
          <p:cNvPr id="9" name="Content Placeholder 9">
            <a:extLst>
              <a:ext uri="{FF2B5EF4-FFF2-40B4-BE49-F238E27FC236}">
                <a16:creationId xmlns:a16="http://schemas.microsoft.com/office/drawing/2014/main" id="{FF91DA27-DFF5-4E40-876D-3C5559A3D3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a:off x="0" y="4529172"/>
            <a:ext cx="12192000" cy="2024031"/>
          </a:xfrm>
          <a:prstGeom prst="rect">
            <a:avLst/>
          </a:prstGeom>
          <a:noFill/>
          <a:ln w="9525">
            <a:noFill/>
            <a:miter lim="800000"/>
            <a:headEnd/>
            <a:tailEnd/>
          </a:ln>
        </p:spPr>
      </p:pic>
      <p:pic>
        <p:nvPicPr>
          <p:cNvPr id="10" name="Graphic 9">
            <a:extLst>
              <a:ext uri="{FF2B5EF4-FFF2-40B4-BE49-F238E27FC236}">
                <a16:creationId xmlns:a16="http://schemas.microsoft.com/office/drawing/2014/main" id="{4A58C78A-F205-D344-86BF-0C3122565C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925855"/>
            <a:ext cx="12192000" cy="2024031"/>
          </a:xfrm>
          <a:prstGeom prst="rect">
            <a:avLst/>
          </a:prstGeom>
        </p:spPr>
      </p:pic>
      <p:sp>
        <p:nvSpPr>
          <p:cNvPr id="12" name="TextBox 11">
            <a:extLst>
              <a:ext uri="{FF2B5EF4-FFF2-40B4-BE49-F238E27FC236}">
                <a16:creationId xmlns:a16="http://schemas.microsoft.com/office/drawing/2014/main" id="{0EA1E2CF-530C-D940-8730-6583232E8A41}"/>
              </a:ext>
            </a:extLst>
          </p:cNvPr>
          <p:cNvSpPr txBox="1"/>
          <p:nvPr/>
        </p:nvSpPr>
        <p:spPr>
          <a:xfrm>
            <a:off x="4445548" y="3949886"/>
            <a:ext cx="3300904" cy="461665"/>
          </a:xfrm>
          <a:prstGeom prst="rect">
            <a:avLst/>
          </a:prstGeom>
          <a:noFill/>
        </p:spPr>
        <p:txBody>
          <a:bodyPr wrap="none" rtlCol="0">
            <a:spAutoFit/>
          </a:bodyPr>
          <a:lstStyle/>
          <a:p>
            <a:r>
              <a:rPr lang="en-US" sz="2400" dirty="0"/>
              <a:t>Source Reconstruction</a:t>
            </a:r>
          </a:p>
        </p:txBody>
      </p:sp>
      <p:sp>
        <p:nvSpPr>
          <p:cNvPr id="13" name="Down Arrow 12">
            <a:extLst>
              <a:ext uri="{FF2B5EF4-FFF2-40B4-BE49-F238E27FC236}">
                <a16:creationId xmlns:a16="http://schemas.microsoft.com/office/drawing/2014/main" id="{530699BF-00B4-1946-B69E-23F09F21CC58}"/>
              </a:ext>
            </a:extLst>
          </p:cNvPr>
          <p:cNvSpPr/>
          <p:nvPr/>
        </p:nvSpPr>
        <p:spPr>
          <a:xfrm>
            <a:off x="4104653" y="3976187"/>
            <a:ext cx="340895" cy="431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5655945-FC07-354E-B1F7-BB59038485F3}"/>
              </a:ext>
            </a:extLst>
          </p:cNvPr>
          <p:cNvSpPr/>
          <p:nvPr/>
        </p:nvSpPr>
        <p:spPr>
          <a:xfrm>
            <a:off x="0" y="1816100"/>
            <a:ext cx="12192000" cy="2095685"/>
          </a:xfrm>
          <a:prstGeom prst="roundRect">
            <a:avLst>
              <a:gd name="adj" fmla="val 6365"/>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EEA18C5-6BBE-BE42-A60A-F8C0BEB68C96}"/>
              </a:ext>
            </a:extLst>
          </p:cNvPr>
          <p:cNvSpPr/>
          <p:nvPr/>
        </p:nvSpPr>
        <p:spPr>
          <a:xfrm>
            <a:off x="0" y="4444819"/>
            <a:ext cx="12192000" cy="2095685"/>
          </a:xfrm>
          <a:prstGeom prst="roundRect">
            <a:avLst>
              <a:gd name="adj" fmla="val 6365"/>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6F7EAA6F-3D56-A840-9242-0CB9102F4DEB}"/>
              </a:ext>
            </a:extLst>
          </p:cNvPr>
          <p:cNvSpPr/>
          <p:nvPr/>
        </p:nvSpPr>
        <p:spPr>
          <a:xfrm>
            <a:off x="7735425" y="3976187"/>
            <a:ext cx="340895" cy="431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644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8D5F03-E48E-724C-981C-EE92F99D5798}"/>
              </a:ext>
            </a:extLst>
          </p:cNvPr>
          <p:cNvSpPr>
            <a:spLocks noGrp="1"/>
          </p:cNvSpPr>
          <p:nvPr>
            <p:ph idx="1"/>
          </p:nvPr>
        </p:nvSpPr>
        <p:spPr/>
        <p:txBody>
          <a:bodyPr/>
          <a:lstStyle/>
          <a:p>
            <a:pPr marL="0" indent="0">
              <a:buNone/>
            </a:pPr>
            <a:endParaRPr lang="en-US" dirty="0"/>
          </a:p>
        </p:txBody>
      </p:sp>
      <p:sp>
        <p:nvSpPr>
          <p:cNvPr id="3" name="Title 2">
            <a:extLst>
              <a:ext uri="{FF2B5EF4-FFF2-40B4-BE49-F238E27FC236}">
                <a16:creationId xmlns:a16="http://schemas.microsoft.com/office/drawing/2014/main" id="{8E961A06-3B99-C54C-BE1D-9BB29FF526E2}"/>
              </a:ext>
            </a:extLst>
          </p:cNvPr>
          <p:cNvSpPr>
            <a:spLocks noGrp="1"/>
          </p:cNvSpPr>
          <p:nvPr>
            <p:ph type="title"/>
          </p:nvPr>
        </p:nvSpPr>
        <p:spPr/>
        <p:txBody>
          <a:bodyPr/>
          <a:lstStyle/>
          <a:p>
            <a:r>
              <a:rPr lang="en-US" dirty="0"/>
              <a:t>Stop here</a:t>
            </a:r>
          </a:p>
        </p:txBody>
      </p:sp>
      <p:sp>
        <p:nvSpPr>
          <p:cNvPr id="4" name="Date Placeholder 3">
            <a:extLst>
              <a:ext uri="{FF2B5EF4-FFF2-40B4-BE49-F238E27FC236}">
                <a16:creationId xmlns:a16="http://schemas.microsoft.com/office/drawing/2014/main" id="{B032220D-BD85-D34E-9890-44D093F9DC59}"/>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ED4D9AED-618A-8B4D-AFDD-038F988D594D}"/>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74868893-0386-4E4D-A151-0A08C5560A4B}"/>
              </a:ext>
            </a:extLst>
          </p:cNvPr>
          <p:cNvSpPr>
            <a:spLocks noGrp="1"/>
          </p:cNvSpPr>
          <p:nvPr>
            <p:ph type="sldNum" sz="quarter" idx="12"/>
          </p:nvPr>
        </p:nvSpPr>
        <p:spPr/>
        <p:txBody>
          <a:bodyPr/>
          <a:lstStyle/>
          <a:p>
            <a:fld id="{921CBE81-14BD-7343-B359-01BCBA3179F9}" type="slidenum">
              <a:rPr lang="en-US" smtClean="0"/>
              <a:pPr/>
              <a:t>49</a:t>
            </a:fld>
            <a:endParaRPr lang="en-US"/>
          </a:p>
        </p:txBody>
      </p:sp>
    </p:spTree>
    <p:extLst>
      <p:ext uri="{BB962C8B-B14F-4D97-AF65-F5344CB8AC3E}">
        <p14:creationId xmlns:p14="http://schemas.microsoft.com/office/powerpoint/2010/main" val="1081196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2C8B8A-495E-604C-BF4B-49FF876B5D64}"/>
              </a:ext>
            </a:extLst>
          </p:cNvPr>
          <p:cNvSpPr>
            <a:spLocks noGrp="1"/>
          </p:cNvSpPr>
          <p:nvPr>
            <p:ph idx="1"/>
          </p:nvPr>
        </p:nvSpPr>
        <p:spPr/>
        <p:txBody>
          <a:bodyPr/>
          <a:lstStyle/>
          <a:p>
            <a:pPr marL="0" indent="0">
              <a:buNone/>
            </a:pPr>
            <a:r>
              <a:rPr lang="en-US" i="1" dirty="0"/>
              <a:t>Source</a:t>
            </a:r>
            <a:r>
              <a:rPr lang="en-US" b="1" i="1" dirty="0"/>
              <a:t> </a:t>
            </a:r>
            <a:r>
              <a:rPr lang="en-US" dirty="0"/>
              <a:t>4D phase space is the distribution of particles in transverse space </a:t>
            </a:r>
            <a:r>
              <a:rPr lang="en-US" b="1" dirty="0"/>
              <a:t>(x, px, y ,</a:t>
            </a:r>
            <a:r>
              <a:rPr lang="en-US" b="1" dirty="0" err="1"/>
              <a:t>py</a:t>
            </a:r>
            <a:r>
              <a:rPr lang="en-US" b="1" dirty="0"/>
              <a:t>)</a:t>
            </a:r>
            <a:r>
              <a:rPr lang="en-US" dirty="0"/>
              <a:t> </a:t>
            </a:r>
            <a:r>
              <a:rPr lang="en-US" i="1" dirty="0"/>
              <a:t>at the moment of emission</a:t>
            </a:r>
            <a:r>
              <a:rPr lang="en-US" dirty="0"/>
              <a:t>. </a:t>
            </a:r>
            <a:endParaRPr lang="en-US" b="1" i="1" dirty="0"/>
          </a:p>
        </p:txBody>
      </p:sp>
      <p:sp>
        <p:nvSpPr>
          <p:cNvPr id="3" name="Title 2">
            <a:extLst>
              <a:ext uri="{FF2B5EF4-FFF2-40B4-BE49-F238E27FC236}">
                <a16:creationId xmlns:a16="http://schemas.microsoft.com/office/drawing/2014/main" id="{7F9775DE-982B-FB4F-8096-81FA5F388953}"/>
              </a:ext>
            </a:extLst>
          </p:cNvPr>
          <p:cNvSpPr>
            <a:spLocks noGrp="1"/>
          </p:cNvSpPr>
          <p:nvPr>
            <p:ph type="title"/>
          </p:nvPr>
        </p:nvSpPr>
        <p:spPr/>
        <p:txBody>
          <a:bodyPr/>
          <a:lstStyle/>
          <a:p>
            <a:r>
              <a:rPr lang="en-US" dirty="0"/>
              <a:t>4D Phase Space</a:t>
            </a:r>
          </a:p>
        </p:txBody>
      </p:sp>
      <p:sp>
        <p:nvSpPr>
          <p:cNvPr id="4" name="Date Placeholder 3">
            <a:extLst>
              <a:ext uri="{FF2B5EF4-FFF2-40B4-BE49-F238E27FC236}">
                <a16:creationId xmlns:a16="http://schemas.microsoft.com/office/drawing/2014/main" id="{01216987-408A-8647-B422-403C91160A82}"/>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8A4C438A-C0CB-8B48-B1D6-97FD89F80FDD}"/>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5F4C2C6-DEFD-7747-9D65-A61DE77308AD}"/>
              </a:ext>
            </a:extLst>
          </p:cNvPr>
          <p:cNvSpPr>
            <a:spLocks noGrp="1"/>
          </p:cNvSpPr>
          <p:nvPr>
            <p:ph type="sldNum" sz="quarter" idx="12"/>
          </p:nvPr>
        </p:nvSpPr>
        <p:spPr/>
        <p:txBody>
          <a:bodyPr/>
          <a:lstStyle/>
          <a:p>
            <a:fld id="{921CBE81-14BD-7343-B359-01BCBA3179F9}" type="slidenum">
              <a:rPr lang="en-US" smtClean="0"/>
              <a:pPr/>
              <a:t>5</a:t>
            </a:fld>
            <a:endParaRPr lang="en-US"/>
          </a:p>
        </p:txBody>
      </p:sp>
      <p:sp>
        <p:nvSpPr>
          <p:cNvPr id="9" name="Rectangle 8">
            <a:extLst>
              <a:ext uri="{FF2B5EF4-FFF2-40B4-BE49-F238E27FC236}">
                <a16:creationId xmlns:a16="http://schemas.microsoft.com/office/drawing/2014/main" id="{B0F0869B-6578-614B-802E-08D0AC12B377}"/>
              </a:ext>
            </a:extLst>
          </p:cNvPr>
          <p:cNvSpPr/>
          <p:nvPr/>
        </p:nvSpPr>
        <p:spPr>
          <a:xfrm>
            <a:off x="3240156" y="5155096"/>
            <a:ext cx="5711687" cy="32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780512-11FD-AF41-9FA1-B3E8343E477C}"/>
              </a:ext>
            </a:extLst>
          </p:cNvPr>
          <p:cNvSpPr>
            <a:spLocks noChangeAspect="1"/>
          </p:cNvSpPr>
          <p:nvPr/>
        </p:nvSpPr>
        <p:spPr>
          <a:xfrm>
            <a:off x="4150875" y="466410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E074D80-BE64-E145-9B9E-C7F3EE9D90DA}"/>
              </a:ext>
            </a:extLst>
          </p:cNvPr>
          <p:cNvSpPr>
            <a:spLocks noChangeAspect="1"/>
          </p:cNvSpPr>
          <p:nvPr/>
        </p:nvSpPr>
        <p:spPr>
          <a:xfrm>
            <a:off x="4872196" y="466410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227E14-A5B8-A142-A562-61B2CE3BEC23}"/>
              </a:ext>
            </a:extLst>
          </p:cNvPr>
          <p:cNvSpPr>
            <a:spLocks noChangeAspect="1"/>
          </p:cNvSpPr>
          <p:nvPr/>
        </p:nvSpPr>
        <p:spPr>
          <a:xfrm>
            <a:off x="5658677" y="466676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573F70-1F20-EC42-AA44-D0740E2A740A}"/>
              </a:ext>
            </a:extLst>
          </p:cNvPr>
          <p:cNvSpPr>
            <a:spLocks noChangeAspect="1"/>
          </p:cNvSpPr>
          <p:nvPr/>
        </p:nvSpPr>
        <p:spPr>
          <a:xfrm>
            <a:off x="6449972" y="466410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28052F-11D8-C246-828A-A8AB3F2CFCA4}"/>
              </a:ext>
            </a:extLst>
          </p:cNvPr>
          <p:cNvSpPr>
            <a:spLocks noChangeAspect="1"/>
          </p:cNvSpPr>
          <p:nvPr/>
        </p:nvSpPr>
        <p:spPr>
          <a:xfrm>
            <a:off x="7239767" y="465549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624B4ABE-9E12-C948-8F6A-BB4696FC2974}"/>
              </a:ext>
            </a:extLst>
          </p:cNvPr>
          <p:cNvCxnSpPr>
            <a:cxnSpLocks/>
          </p:cNvCxnSpPr>
          <p:nvPr/>
        </p:nvCxnSpPr>
        <p:spPr>
          <a:xfrm flipV="1">
            <a:off x="8951843" y="3564835"/>
            <a:ext cx="0" cy="8667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A6322D0-68EB-B347-8F4A-0F0C34F0F116}"/>
              </a:ext>
            </a:extLst>
          </p:cNvPr>
          <p:cNvSpPr txBox="1"/>
          <p:nvPr/>
        </p:nvSpPr>
        <p:spPr>
          <a:xfrm>
            <a:off x="9033668" y="3429000"/>
            <a:ext cx="364202" cy="461665"/>
          </a:xfrm>
          <a:prstGeom prst="rect">
            <a:avLst/>
          </a:prstGeom>
          <a:noFill/>
        </p:spPr>
        <p:txBody>
          <a:bodyPr wrap="square" rtlCol="0">
            <a:spAutoFit/>
          </a:bodyPr>
          <a:lstStyle/>
          <a:p>
            <a:r>
              <a:rPr lang="en-US" sz="2400" dirty="0"/>
              <a:t>z</a:t>
            </a:r>
          </a:p>
        </p:txBody>
      </p:sp>
      <p:cxnSp>
        <p:nvCxnSpPr>
          <p:cNvPr id="19" name="Straight Arrow Connector 18">
            <a:extLst>
              <a:ext uri="{FF2B5EF4-FFF2-40B4-BE49-F238E27FC236}">
                <a16:creationId xmlns:a16="http://schemas.microsoft.com/office/drawing/2014/main" id="{A3970BF1-7DF9-E145-BB8A-827BCC8364EA}"/>
              </a:ext>
            </a:extLst>
          </p:cNvPr>
          <p:cNvCxnSpPr>
            <a:cxnSpLocks/>
          </p:cNvCxnSpPr>
          <p:nvPr/>
        </p:nvCxnSpPr>
        <p:spPr>
          <a:xfrm flipH="1" flipV="1">
            <a:off x="4192660" y="4008780"/>
            <a:ext cx="183871" cy="88392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DE21FF6-4E0C-B94C-9CE9-C9E4E9D1D44F}"/>
              </a:ext>
            </a:extLst>
          </p:cNvPr>
          <p:cNvCxnSpPr>
            <a:cxnSpLocks/>
          </p:cNvCxnSpPr>
          <p:nvPr/>
        </p:nvCxnSpPr>
        <p:spPr>
          <a:xfrm flipV="1">
            <a:off x="5098775" y="4185376"/>
            <a:ext cx="438974" cy="73846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68CE681-905C-6C4D-BAC3-BD0A80EE8D6A}"/>
              </a:ext>
            </a:extLst>
          </p:cNvPr>
          <p:cNvCxnSpPr>
            <a:cxnSpLocks/>
          </p:cNvCxnSpPr>
          <p:nvPr/>
        </p:nvCxnSpPr>
        <p:spPr>
          <a:xfrm flipH="1" flipV="1">
            <a:off x="5549350" y="3850019"/>
            <a:ext cx="334614" cy="10340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1ACDFEA-2933-9144-8244-A7FBE1E27E4F}"/>
              </a:ext>
            </a:extLst>
          </p:cNvPr>
          <p:cNvCxnSpPr>
            <a:cxnSpLocks/>
          </p:cNvCxnSpPr>
          <p:nvPr/>
        </p:nvCxnSpPr>
        <p:spPr>
          <a:xfrm flipV="1">
            <a:off x="6675780" y="3747055"/>
            <a:ext cx="43071" cy="114565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8D5A45-A8BF-EC4F-8BB0-FB6FF7956144}"/>
              </a:ext>
            </a:extLst>
          </p:cNvPr>
          <p:cNvCxnSpPr>
            <a:cxnSpLocks/>
          </p:cNvCxnSpPr>
          <p:nvPr/>
        </p:nvCxnSpPr>
        <p:spPr>
          <a:xfrm flipV="1">
            <a:off x="7467594" y="4185376"/>
            <a:ext cx="228600" cy="70733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65F3442-D6F7-FF4D-B120-EA9FB75BD354}"/>
              </a:ext>
            </a:extLst>
          </p:cNvPr>
          <p:cNvSpPr txBox="1"/>
          <p:nvPr/>
        </p:nvSpPr>
        <p:spPr>
          <a:xfrm>
            <a:off x="5613869" y="5112698"/>
            <a:ext cx="997389" cy="400110"/>
          </a:xfrm>
          <a:prstGeom prst="rect">
            <a:avLst/>
          </a:prstGeom>
          <a:noFill/>
        </p:spPr>
        <p:txBody>
          <a:bodyPr wrap="none" rtlCol="0">
            <a:spAutoFit/>
          </a:bodyPr>
          <a:lstStyle/>
          <a:p>
            <a:r>
              <a:rPr lang="en-US" sz="2000" dirty="0">
                <a:solidFill>
                  <a:schemeClr val="bg1"/>
                </a:solidFill>
              </a:rPr>
              <a:t>Source</a:t>
            </a:r>
          </a:p>
        </p:txBody>
      </p:sp>
      <p:sp>
        <p:nvSpPr>
          <p:cNvPr id="40" name="TextBox 39">
            <a:extLst>
              <a:ext uri="{FF2B5EF4-FFF2-40B4-BE49-F238E27FC236}">
                <a16:creationId xmlns:a16="http://schemas.microsoft.com/office/drawing/2014/main" id="{EFE2D4D0-834E-0B4C-8FB7-A6674A92FB2E}"/>
              </a:ext>
            </a:extLst>
          </p:cNvPr>
          <p:cNvSpPr txBox="1"/>
          <p:nvPr/>
        </p:nvSpPr>
        <p:spPr>
          <a:xfrm>
            <a:off x="4173329" y="4655869"/>
            <a:ext cx="412292" cy="400110"/>
          </a:xfrm>
          <a:prstGeom prst="rect">
            <a:avLst/>
          </a:prstGeom>
          <a:noFill/>
        </p:spPr>
        <p:txBody>
          <a:bodyPr wrap="none" rtlCol="0">
            <a:spAutoFit/>
          </a:bodyPr>
          <a:lstStyle/>
          <a:p>
            <a:pPr algn="ctr"/>
            <a:r>
              <a:rPr lang="en-US" sz="2000" dirty="0">
                <a:solidFill>
                  <a:schemeClr val="bg1"/>
                </a:solidFill>
              </a:rPr>
              <a:t>e-</a:t>
            </a:r>
          </a:p>
        </p:txBody>
      </p:sp>
      <p:sp>
        <p:nvSpPr>
          <p:cNvPr id="41" name="TextBox 40">
            <a:extLst>
              <a:ext uri="{FF2B5EF4-FFF2-40B4-BE49-F238E27FC236}">
                <a16:creationId xmlns:a16="http://schemas.microsoft.com/office/drawing/2014/main" id="{5C1BCBEA-AE02-D244-B052-41A93AF645EC}"/>
              </a:ext>
            </a:extLst>
          </p:cNvPr>
          <p:cNvSpPr txBox="1"/>
          <p:nvPr/>
        </p:nvSpPr>
        <p:spPr>
          <a:xfrm>
            <a:off x="4894650" y="4655869"/>
            <a:ext cx="412292" cy="400110"/>
          </a:xfrm>
          <a:prstGeom prst="rect">
            <a:avLst/>
          </a:prstGeom>
          <a:noFill/>
        </p:spPr>
        <p:txBody>
          <a:bodyPr wrap="none" rtlCol="0">
            <a:spAutoFit/>
          </a:bodyPr>
          <a:lstStyle/>
          <a:p>
            <a:pPr algn="ctr"/>
            <a:r>
              <a:rPr lang="en-US" sz="2000" dirty="0">
                <a:solidFill>
                  <a:schemeClr val="bg1"/>
                </a:solidFill>
              </a:rPr>
              <a:t>e-</a:t>
            </a:r>
          </a:p>
        </p:txBody>
      </p:sp>
      <p:sp>
        <p:nvSpPr>
          <p:cNvPr id="42" name="TextBox 41">
            <a:extLst>
              <a:ext uri="{FF2B5EF4-FFF2-40B4-BE49-F238E27FC236}">
                <a16:creationId xmlns:a16="http://schemas.microsoft.com/office/drawing/2014/main" id="{F9792BC9-5DCE-E244-B99D-DBD2423CBE6F}"/>
              </a:ext>
            </a:extLst>
          </p:cNvPr>
          <p:cNvSpPr txBox="1"/>
          <p:nvPr/>
        </p:nvSpPr>
        <p:spPr>
          <a:xfrm>
            <a:off x="5681131" y="4655869"/>
            <a:ext cx="412292" cy="400110"/>
          </a:xfrm>
          <a:prstGeom prst="rect">
            <a:avLst/>
          </a:prstGeom>
          <a:noFill/>
        </p:spPr>
        <p:txBody>
          <a:bodyPr wrap="none" rtlCol="0">
            <a:spAutoFit/>
          </a:bodyPr>
          <a:lstStyle/>
          <a:p>
            <a:pPr algn="ctr"/>
            <a:r>
              <a:rPr lang="en-US" sz="2000" dirty="0">
                <a:solidFill>
                  <a:schemeClr val="bg1"/>
                </a:solidFill>
              </a:rPr>
              <a:t>e-</a:t>
            </a:r>
          </a:p>
        </p:txBody>
      </p:sp>
      <p:sp>
        <p:nvSpPr>
          <p:cNvPr id="43" name="TextBox 42">
            <a:extLst>
              <a:ext uri="{FF2B5EF4-FFF2-40B4-BE49-F238E27FC236}">
                <a16:creationId xmlns:a16="http://schemas.microsoft.com/office/drawing/2014/main" id="{D8107484-DDDB-4B48-B5EE-55477FB4CB74}"/>
              </a:ext>
            </a:extLst>
          </p:cNvPr>
          <p:cNvSpPr txBox="1"/>
          <p:nvPr/>
        </p:nvSpPr>
        <p:spPr>
          <a:xfrm>
            <a:off x="6472426" y="4655869"/>
            <a:ext cx="412292" cy="400110"/>
          </a:xfrm>
          <a:prstGeom prst="rect">
            <a:avLst/>
          </a:prstGeom>
          <a:noFill/>
        </p:spPr>
        <p:txBody>
          <a:bodyPr wrap="none" rtlCol="0">
            <a:spAutoFit/>
          </a:bodyPr>
          <a:lstStyle/>
          <a:p>
            <a:pPr algn="ctr"/>
            <a:r>
              <a:rPr lang="en-US" sz="2000" dirty="0">
                <a:solidFill>
                  <a:schemeClr val="bg1"/>
                </a:solidFill>
              </a:rPr>
              <a:t>e-</a:t>
            </a:r>
          </a:p>
        </p:txBody>
      </p:sp>
      <p:sp>
        <p:nvSpPr>
          <p:cNvPr id="44" name="TextBox 43">
            <a:extLst>
              <a:ext uri="{FF2B5EF4-FFF2-40B4-BE49-F238E27FC236}">
                <a16:creationId xmlns:a16="http://schemas.microsoft.com/office/drawing/2014/main" id="{E32F1D3F-DB84-E74E-8B36-AB0DFFD8048A}"/>
              </a:ext>
            </a:extLst>
          </p:cNvPr>
          <p:cNvSpPr txBox="1"/>
          <p:nvPr/>
        </p:nvSpPr>
        <p:spPr>
          <a:xfrm>
            <a:off x="7262221" y="4655869"/>
            <a:ext cx="412292" cy="400110"/>
          </a:xfrm>
          <a:prstGeom prst="rect">
            <a:avLst/>
          </a:prstGeom>
          <a:noFill/>
        </p:spPr>
        <p:txBody>
          <a:bodyPr wrap="none" rtlCol="0">
            <a:spAutoFit/>
          </a:bodyPr>
          <a:lstStyle/>
          <a:p>
            <a:pPr algn="ctr"/>
            <a:r>
              <a:rPr lang="en-US" sz="2000" dirty="0">
                <a:solidFill>
                  <a:schemeClr val="bg1"/>
                </a:solidFill>
              </a:rPr>
              <a:t>e-</a:t>
            </a:r>
          </a:p>
        </p:txBody>
      </p:sp>
    </p:spTree>
    <p:extLst>
      <p:ext uri="{BB962C8B-B14F-4D97-AF65-F5344CB8AC3E}">
        <p14:creationId xmlns:p14="http://schemas.microsoft.com/office/powerpoint/2010/main" val="1707816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174409-B300-3141-897C-AD81D9DD9D78}"/>
              </a:ext>
            </a:extLst>
          </p:cNvPr>
          <p:cNvSpPr>
            <a:spLocks noGrp="1"/>
          </p:cNvSpPr>
          <p:nvPr>
            <p:ph idx="1"/>
          </p:nvPr>
        </p:nvSpPr>
        <p:spPr/>
        <p:txBody>
          <a:bodyPr/>
          <a:lstStyle/>
          <a:p>
            <a:pPr marL="0" indent="0">
              <a:buNone/>
            </a:pPr>
            <a:r>
              <a:rPr lang="en-US" sz="2700" dirty="0"/>
              <a:t>Pros:</a:t>
            </a:r>
          </a:p>
          <a:p>
            <a:r>
              <a:rPr lang="en-US" sz="2700" dirty="0"/>
              <a:t>Requires no assumptions about the photoemission (multi-photon emission, accurate beam spot size, etc.)</a:t>
            </a:r>
          </a:p>
          <a:p>
            <a:r>
              <a:rPr lang="en-US" sz="2700" dirty="0"/>
              <a:t>Does not require EM </a:t>
            </a:r>
            <a:r>
              <a:rPr lang="en-US" sz="2700" dirty="0" err="1"/>
              <a:t>fieldmaps</a:t>
            </a:r>
            <a:r>
              <a:rPr lang="en-US" sz="2700" dirty="0"/>
              <a:t> of beamline elements</a:t>
            </a:r>
          </a:p>
          <a:p>
            <a:r>
              <a:rPr lang="en-US" sz="2700" dirty="0"/>
              <a:t>Does not require measuring the full beam to perform source phase space reconstruction</a:t>
            </a:r>
          </a:p>
          <a:p>
            <a:pPr marL="0" indent="0">
              <a:buNone/>
            </a:pPr>
            <a:endParaRPr lang="en-US" sz="2700" dirty="0"/>
          </a:p>
          <a:p>
            <a:pPr marL="0" indent="0">
              <a:buNone/>
            </a:pPr>
            <a:r>
              <a:rPr lang="en-US" sz="2700" dirty="0"/>
              <a:t>Cons:</a:t>
            </a:r>
          </a:p>
          <a:p>
            <a:r>
              <a:rPr lang="en-US" sz="2700" dirty="0"/>
              <a:t>Requires linear beam transport (i.e. negligible space charge, linear optics, etc.)</a:t>
            </a:r>
          </a:p>
          <a:p>
            <a:r>
              <a:rPr lang="en-US" sz="2700" dirty="0"/>
              <a:t>4D measurements does not account for correlations with energy or time (dispersion, etc.)</a:t>
            </a:r>
          </a:p>
          <a:p>
            <a:endParaRPr lang="en-US" sz="2700" dirty="0"/>
          </a:p>
        </p:txBody>
      </p:sp>
      <p:sp>
        <p:nvSpPr>
          <p:cNvPr id="3" name="Title 2">
            <a:extLst>
              <a:ext uri="{FF2B5EF4-FFF2-40B4-BE49-F238E27FC236}">
                <a16:creationId xmlns:a16="http://schemas.microsoft.com/office/drawing/2014/main" id="{3E4E9F41-5E91-9C46-BF81-4B92F822A296}"/>
              </a:ext>
            </a:extLst>
          </p:cNvPr>
          <p:cNvSpPr>
            <a:spLocks noGrp="1"/>
          </p:cNvSpPr>
          <p:nvPr>
            <p:ph type="title"/>
          </p:nvPr>
        </p:nvSpPr>
        <p:spPr/>
        <p:txBody>
          <a:bodyPr/>
          <a:lstStyle/>
          <a:p>
            <a:r>
              <a:rPr lang="en-US" dirty="0"/>
              <a:t>Takeaways</a:t>
            </a:r>
          </a:p>
        </p:txBody>
      </p:sp>
      <p:sp>
        <p:nvSpPr>
          <p:cNvPr id="4" name="Date Placeholder 3">
            <a:extLst>
              <a:ext uri="{FF2B5EF4-FFF2-40B4-BE49-F238E27FC236}">
                <a16:creationId xmlns:a16="http://schemas.microsoft.com/office/drawing/2014/main" id="{482AA335-CC9D-CD44-9D93-4BCB830C106A}"/>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D31046EE-CD17-3C44-97EC-83D5DEC5B220}"/>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A5895F3F-1A0C-B84C-BF1F-6AE5E330A0E8}"/>
              </a:ext>
            </a:extLst>
          </p:cNvPr>
          <p:cNvSpPr>
            <a:spLocks noGrp="1"/>
          </p:cNvSpPr>
          <p:nvPr>
            <p:ph type="sldNum" sz="quarter" idx="12"/>
          </p:nvPr>
        </p:nvSpPr>
        <p:spPr/>
        <p:txBody>
          <a:bodyPr/>
          <a:lstStyle/>
          <a:p>
            <a:fld id="{921CBE81-14BD-7343-B359-01BCBA3179F9}" type="slidenum">
              <a:rPr lang="en-US" smtClean="0"/>
              <a:pPr/>
              <a:t>50</a:t>
            </a:fld>
            <a:endParaRPr lang="en-US"/>
          </a:p>
        </p:txBody>
      </p:sp>
    </p:spTree>
    <p:extLst>
      <p:ext uri="{BB962C8B-B14F-4D97-AF65-F5344CB8AC3E}">
        <p14:creationId xmlns:p14="http://schemas.microsoft.com/office/powerpoint/2010/main" val="15738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35F7CC7-8E66-8441-B8F2-CAE9E567A5F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01600" y="4223726"/>
            <a:ext cx="11972605" cy="1987609"/>
          </a:xfrm>
        </p:spPr>
      </p:pic>
      <p:sp>
        <p:nvSpPr>
          <p:cNvPr id="3" name="Title 2">
            <a:extLst>
              <a:ext uri="{FF2B5EF4-FFF2-40B4-BE49-F238E27FC236}">
                <a16:creationId xmlns:a16="http://schemas.microsoft.com/office/drawing/2014/main" id="{EA324B0C-6264-D046-9314-2A6FC38AD42C}"/>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5BD21B06-2A2A-F14D-B95D-886937A9180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6C3D3D-29E0-3143-99BF-11B4B5B70915}"/>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50C2874-FC7D-EA41-9460-6C7B3E34DE97}"/>
              </a:ext>
            </a:extLst>
          </p:cNvPr>
          <p:cNvSpPr>
            <a:spLocks noGrp="1"/>
          </p:cNvSpPr>
          <p:nvPr>
            <p:ph type="sldNum" sz="quarter" idx="12"/>
          </p:nvPr>
        </p:nvSpPr>
        <p:spPr/>
        <p:txBody>
          <a:bodyPr/>
          <a:lstStyle/>
          <a:p>
            <a:fld id="{921CBE81-14BD-7343-B359-01BCBA3179F9}" type="slidenum">
              <a:rPr lang="en-US" smtClean="0"/>
              <a:pPr/>
              <a:t>51</a:t>
            </a:fld>
            <a:endParaRPr lang="en-US"/>
          </a:p>
        </p:txBody>
      </p:sp>
      <p:pic>
        <p:nvPicPr>
          <p:cNvPr id="11" name="Graphic 10">
            <a:extLst>
              <a:ext uri="{FF2B5EF4-FFF2-40B4-BE49-F238E27FC236}">
                <a16:creationId xmlns:a16="http://schemas.microsoft.com/office/drawing/2014/main" id="{F0F49D5E-E9C5-5443-B590-C8E550CD5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00" y="1476464"/>
            <a:ext cx="11972605" cy="1987609"/>
          </a:xfrm>
          <a:prstGeom prst="rect">
            <a:avLst/>
          </a:prstGeom>
        </p:spPr>
      </p:pic>
      <p:sp>
        <p:nvSpPr>
          <p:cNvPr id="12" name="Content Placeholder 1">
            <a:extLst>
              <a:ext uri="{FF2B5EF4-FFF2-40B4-BE49-F238E27FC236}">
                <a16:creationId xmlns:a16="http://schemas.microsoft.com/office/drawing/2014/main" id="{A45021D1-D8B8-0245-BE56-2B8EA6B48DA5}"/>
              </a:ext>
            </a:extLst>
          </p:cNvPr>
          <p:cNvSpPr txBox="1">
            <a:spLocks/>
          </p:cNvSpPr>
          <p:nvPr/>
        </p:nvSpPr>
        <p:spPr bwMode="auto">
          <a:xfrm>
            <a:off x="0" y="940909"/>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Measured 4D Phase Space</a:t>
            </a:r>
          </a:p>
        </p:txBody>
      </p:sp>
      <p:sp>
        <p:nvSpPr>
          <p:cNvPr id="13" name="Content Placeholder 1">
            <a:extLst>
              <a:ext uri="{FF2B5EF4-FFF2-40B4-BE49-F238E27FC236}">
                <a16:creationId xmlns:a16="http://schemas.microsoft.com/office/drawing/2014/main" id="{7BC22E3F-444B-2B49-BE1E-488241E7883F}"/>
              </a:ext>
            </a:extLst>
          </p:cNvPr>
          <p:cNvSpPr txBox="1">
            <a:spLocks/>
          </p:cNvSpPr>
          <p:nvPr/>
        </p:nvSpPr>
        <p:spPr bwMode="auto">
          <a:xfrm>
            <a:off x="0" y="3576121"/>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Reconstructed Source 4D Phase Space</a:t>
            </a:r>
          </a:p>
        </p:txBody>
      </p:sp>
      <p:sp>
        <p:nvSpPr>
          <p:cNvPr id="14" name="TextBox 13">
            <a:extLst>
              <a:ext uri="{FF2B5EF4-FFF2-40B4-BE49-F238E27FC236}">
                <a16:creationId xmlns:a16="http://schemas.microsoft.com/office/drawing/2014/main" id="{AE7A9B0B-ADF1-8049-AB0C-7326B3169A52}"/>
              </a:ext>
            </a:extLst>
          </p:cNvPr>
          <p:cNvSpPr txBox="1"/>
          <p:nvPr/>
        </p:nvSpPr>
        <p:spPr>
          <a:xfrm>
            <a:off x="8249356" y="6156032"/>
            <a:ext cx="3942644" cy="369332"/>
          </a:xfrm>
          <a:prstGeom prst="rect">
            <a:avLst/>
          </a:prstGeom>
          <a:noFill/>
        </p:spPr>
        <p:txBody>
          <a:bodyPr wrap="square">
            <a:spAutoFit/>
          </a:bodyPr>
          <a:lstStyle/>
          <a:p>
            <a:pPr algn="ctr"/>
            <a:r>
              <a:rPr lang="en-US" dirty="0">
                <a:hlinkClick r:id="rId7"/>
              </a:rPr>
              <a:t>arXiv:2510.04768</a:t>
            </a:r>
            <a:r>
              <a:rPr lang="en-US" dirty="0"/>
              <a:t> [</a:t>
            </a:r>
            <a:r>
              <a:rPr lang="en-US" dirty="0" err="1"/>
              <a:t>physics.acc-ph</a:t>
            </a:r>
            <a:r>
              <a:rPr lang="en-US" dirty="0"/>
              <a:t>]</a:t>
            </a:r>
          </a:p>
        </p:txBody>
      </p:sp>
      <p:sp>
        <p:nvSpPr>
          <p:cNvPr id="16" name="Rectangle 15">
            <a:extLst>
              <a:ext uri="{FF2B5EF4-FFF2-40B4-BE49-F238E27FC236}">
                <a16:creationId xmlns:a16="http://schemas.microsoft.com/office/drawing/2014/main" id="{0C5789DB-42C7-9442-B186-ACDE0A76E7F1}"/>
              </a:ext>
            </a:extLst>
          </p:cNvPr>
          <p:cNvSpPr/>
          <p:nvPr/>
        </p:nvSpPr>
        <p:spPr>
          <a:xfrm>
            <a:off x="1968500" y="4111676"/>
            <a:ext cx="8102600" cy="2099657"/>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BF4F63E3-71FD-884E-A772-ED4F6D7A21DC}"/>
              </a:ext>
            </a:extLst>
          </p:cNvPr>
          <p:cNvSpPr/>
          <p:nvPr/>
        </p:nvSpPr>
        <p:spPr>
          <a:xfrm rot="2985891">
            <a:off x="1756349" y="3223529"/>
            <a:ext cx="1100905" cy="795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621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35F7CC7-8E66-8441-B8F2-CAE9E567A5F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01600" y="4223726"/>
            <a:ext cx="11972605" cy="1987609"/>
          </a:xfrm>
        </p:spPr>
      </p:pic>
      <p:sp>
        <p:nvSpPr>
          <p:cNvPr id="3" name="Title 2">
            <a:extLst>
              <a:ext uri="{FF2B5EF4-FFF2-40B4-BE49-F238E27FC236}">
                <a16:creationId xmlns:a16="http://schemas.microsoft.com/office/drawing/2014/main" id="{EA324B0C-6264-D046-9314-2A6FC38AD42C}"/>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5BD21B06-2A2A-F14D-B95D-886937A9180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6C3D3D-29E0-3143-99BF-11B4B5B70915}"/>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50C2874-FC7D-EA41-9460-6C7B3E34DE97}"/>
              </a:ext>
            </a:extLst>
          </p:cNvPr>
          <p:cNvSpPr>
            <a:spLocks noGrp="1"/>
          </p:cNvSpPr>
          <p:nvPr>
            <p:ph type="sldNum" sz="quarter" idx="12"/>
          </p:nvPr>
        </p:nvSpPr>
        <p:spPr/>
        <p:txBody>
          <a:bodyPr/>
          <a:lstStyle/>
          <a:p>
            <a:fld id="{921CBE81-14BD-7343-B359-01BCBA3179F9}" type="slidenum">
              <a:rPr lang="en-US" smtClean="0"/>
              <a:pPr/>
              <a:t>52</a:t>
            </a:fld>
            <a:endParaRPr lang="en-US"/>
          </a:p>
        </p:txBody>
      </p:sp>
      <p:pic>
        <p:nvPicPr>
          <p:cNvPr id="11" name="Graphic 10">
            <a:extLst>
              <a:ext uri="{FF2B5EF4-FFF2-40B4-BE49-F238E27FC236}">
                <a16:creationId xmlns:a16="http://schemas.microsoft.com/office/drawing/2014/main" id="{F0F49D5E-E9C5-5443-B590-C8E550CD5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00" y="1476464"/>
            <a:ext cx="11972605" cy="1987609"/>
          </a:xfrm>
          <a:prstGeom prst="rect">
            <a:avLst/>
          </a:prstGeom>
        </p:spPr>
      </p:pic>
      <p:sp>
        <p:nvSpPr>
          <p:cNvPr id="12" name="Content Placeholder 1">
            <a:extLst>
              <a:ext uri="{FF2B5EF4-FFF2-40B4-BE49-F238E27FC236}">
                <a16:creationId xmlns:a16="http://schemas.microsoft.com/office/drawing/2014/main" id="{A45021D1-D8B8-0245-BE56-2B8EA6B48DA5}"/>
              </a:ext>
            </a:extLst>
          </p:cNvPr>
          <p:cNvSpPr txBox="1">
            <a:spLocks/>
          </p:cNvSpPr>
          <p:nvPr/>
        </p:nvSpPr>
        <p:spPr bwMode="auto">
          <a:xfrm>
            <a:off x="0" y="940909"/>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Measured 4D Phase Space</a:t>
            </a:r>
          </a:p>
        </p:txBody>
      </p:sp>
      <p:sp>
        <p:nvSpPr>
          <p:cNvPr id="13" name="Content Placeholder 1">
            <a:extLst>
              <a:ext uri="{FF2B5EF4-FFF2-40B4-BE49-F238E27FC236}">
                <a16:creationId xmlns:a16="http://schemas.microsoft.com/office/drawing/2014/main" id="{7BC22E3F-444B-2B49-BE1E-488241E7883F}"/>
              </a:ext>
            </a:extLst>
          </p:cNvPr>
          <p:cNvSpPr txBox="1">
            <a:spLocks/>
          </p:cNvSpPr>
          <p:nvPr/>
        </p:nvSpPr>
        <p:spPr bwMode="auto">
          <a:xfrm>
            <a:off x="0" y="3576121"/>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Reconstructed Source 4D Phase Space</a:t>
            </a:r>
          </a:p>
        </p:txBody>
      </p:sp>
      <p:sp>
        <p:nvSpPr>
          <p:cNvPr id="14" name="TextBox 13">
            <a:extLst>
              <a:ext uri="{FF2B5EF4-FFF2-40B4-BE49-F238E27FC236}">
                <a16:creationId xmlns:a16="http://schemas.microsoft.com/office/drawing/2014/main" id="{AE7A9B0B-ADF1-8049-AB0C-7326B3169A52}"/>
              </a:ext>
            </a:extLst>
          </p:cNvPr>
          <p:cNvSpPr txBox="1"/>
          <p:nvPr/>
        </p:nvSpPr>
        <p:spPr>
          <a:xfrm>
            <a:off x="8249356" y="6156032"/>
            <a:ext cx="3942644" cy="369332"/>
          </a:xfrm>
          <a:prstGeom prst="rect">
            <a:avLst/>
          </a:prstGeom>
          <a:noFill/>
        </p:spPr>
        <p:txBody>
          <a:bodyPr wrap="square">
            <a:spAutoFit/>
          </a:bodyPr>
          <a:lstStyle/>
          <a:p>
            <a:pPr algn="ctr"/>
            <a:r>
              <a:rPr lang="en-US" dirty="0">
                <a:hlinkClick r:id="rId7"/>
              </a:rPr>
              <a:t>arXiv:2510.04768</a:t>
            </a:r>
            <a:r>
              <a:rPr lang="en-US" dirty="0"/>
              <a:t> [</a:t>
            </a:r>
            <a:r>
              <a:rPr lang="en-US" dirty="0" err="1"/>
              <a:t>physics.acc-ph</a:t>
            </a:r>
            <a:r>
              <a:rPr lang="en-US" dirty="0"/>
              <a:t>]</a:t>
            </a:r>
          </a:p>
        </p:txBody>
      </p:sp>
      <p:sp>
        <p:nvSpPr>
          <p:cNvPr id="15" name="Right Arrow 14">
            <a:extLst>
              <a:ext uri="{FF2B5EF4-FFF2-40B4-BE49-F238E27FC236}">
                <a16:creationId xmlns:a16="http://schemas.microsoft.com/office/drawing/2014/main" id="{CE54046B-CCF5-C049-9819-CC21A5D35077}"/>
              </a:ext>
            </a:extLst>
          </p:cNvPr>
          <p:cNvSpPr/>
          <p:nvPr/>
        </p:nvSpPr>
        <p:spPr>
          <a:xfrm rot="3015601">
            <a:off x="9831347" y="3284573"/>
            <a:ext cx="1464269" cy="977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250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20DA0-EE68-7B40-938E-A1AE57861ED1}"/>
              </a:ext>
            </a:extLst>
          </p:cNvPr>
          <p:cNvSpPr>
            <a:spLocks noGrp="1"/>
          </p:cNvSpPr>
          <p:nvPr>
            <p:ph type="title"/>
          </p:nvPr>
        </p:nvSpPr>
        <p:spPr/>
        <p:txBody>
          <a:bodyPr/>
          <a:lstStyle/>
          <a:p>
            <a:r>
              <a:rPr lang="en-US" dirty="0"/>
              <a:t>MTEs Agree</a:t>
            </a:r>
          </a:p>
        </p:txBody>
      </p:sp>
      <p:sp>
        <p:nvSpPr>
          <p:cNvPr id="4" name="Date Placeholder 3">
            <a:extLst>
              <a:ext uri="{FF2B5EF4-FFF2-40B4-BE49-F238E27FC236}">
                <a16:creationId xmlns:a16="http://schemas.microsoft.com/office/drawing/2014/main" id="{8AC5CBC6-ECA7-D74E-9609-D7E2DA7A8BDB}"/>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DEF6C0C4-96E3-EA42-918A-D340C8A15E92}"/>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07A16E9-E4B9-D545-8037-BBAD6312A6E8}"/>
              </a:ext>
            </a:extLst>
          </p:cNvPr>
          <p:cNvSpPr>
            <a:spLocks noGrp="1"/>
          </p:cNvSpPr>
          <p:nvPr>
            <p:ph type="sldNum" sz="quarter" idx="12"/>
          </p:nvPr>
        </p:nvSpPr>
        <p:spPr/>
        <p:txBody>
          <a:bodyPr/>
          <a:lstStyle/>
          <a:p>
            <a:fld id="{921CBE81-14BD-7343-B359-01BCBA3179F9}" type="slidenum">
              <a:rPr lang="en-US" smtClean="0"/>
              <a:pPr/>
              <a:t>53</a:t>
            </a:fld>
            <a:endParaRPr lang="en-US"/>
          </a:p>
        </p:txBody>
      </p:sp>
      <p:pic>
        <p:nvPicPr>
          <p:cNvPr id="7" name="Content Placeholder 7">
            <a:extLst>
              <a:ext uri="{FF2B5EF4-FFF2-40B4-BE49-F238E27FC236}">
                <a16:creationId xmlns:a16="http://schemas.microsoft.com/office/drawing/2014/main" id="{86E9B8F0-D406-3D45-8FA2-22E225D580B3}"/>
              </a:ext>
            </a:extLst>
          </p:cNvPr>
          <p:cNvPicPr>
            <a:picLocks noChangeAspect="1"/>
          </p:cNvPicPr>
          <p:nvPr/>
        </p:nvPicPr>
        <p:blipFill>
          <a:blip r:embed="rId3"/>
          <a:stretch>
            <a:fillRect/>
          </a:stretch>
        </p:blipFill>
        <p:spPr bwMode="auto">
          <a:xfrm>
            <a:off x="6235700" y="1544324"/>
            <a:ext cx="5854700" cy="4394200"/>
          </a:xfrm>
          <a:prstGeom prst="rect">
            <a:avLst/>
          </a:prstGeom>
          <a:noFill/>
          <a:ln w="9525">
            <a:noFill/>
            <a:miter lim="800000"/>
            <a:headEnd/>
            <a:tailEnd/>
          </a:ln>
        </p:spPr>
      </p:pic>
      <p:pic>
        <p:nvPicPr>
          <p:cNvPr id="8" name="Picture 7">
            <a:extLst>
              <a:ext uri="{FF2B5EF4-FFF2-40B4-BE49-F238E27FC236}">
                <a16:creationId xmlns:a16="http://schemas.microsoft.com/office/drawing/2014/main" id="{93EDC34F-A535-114D-9456-4524299FB83D}"/>
              </a:ext>
            </a:extLst>
          </p:cNvPr>
          <p:cNvPicPr>
            <a:picLocks noChangeAspect="1"/>
          </p:cNvPicPr>
          <p:nvPr/>
        </p:nvPicPr>
        <p:blipFill rotWithShape="1">
          <a:blip r:embed="rId4"/>
          <a:srcRect t="7544"/>
          <a:stretch/>
        </p:blipFill>
        <p:spPr>
          <a:xfrm>
            <a:off x="220944" y="2180957"/>
            <a:ext cx="5735357" cy="312093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D75F685-1D7F-6A41-A3DD-0030E2798F97}"/>
                  </a:ext>
                </a:extLst>
              </p:cNvPr>
              <p:cNvSpPr txBox="1"/>
              <p:nvPr/>
            </p:nvSpPr>
            <p:spPr>
              <a:xfrm>
                <a:off x="1868651" y="1811625"/>
                <a:ext cx="2194620" cy="369332"/>
              </a:xfrm>
              <a:prstGeom prst="rect">
                <a:avLst/>
              </a:prstGeom>
              <a:noFill/>
            </p:spPr>
            <p:txBody>
              <a:bodyPr wrap="square">
                <a:spAutoFit/>
              </a:bodyPr>
              <a:lstStyle/>
              <a:p>
                <a:pPr algn="ctr"/>
                <a:r>
                  <a:rPr lang="en-US" dirty="0"/>
                  <a:t>MTE = </a:t>
                </a:r>
                <a14:m>
                  <m:oMath xmlns:m="http://schemas.openxmlformats.org/officeDocument/2006/math">
                    <m:r>
                      <a:rPr lang="en-US" b="0" i="1" smtClean="0">
                        <a:latin typeface="Cambria Math" panose="02040503050406030204" pitchFamily="18" charset="0"/>
                      </a:rPr>
                      <m:t>73±2</m:t>
                    </m:r>
                  </m:oMath>
                </a14:m>
                <a:r>
                  <a:rPr lang="en-US" dirty="0"/>
                  <a:t> meV</a:t>
                </a:r>
              </a:p>
            </p:txBody>
          </p:sp>
        </mc:Choice>
        <mc:Fallback xmlns="">
          <p:sp>
            <p:nvSpPr>
              <p:cNvPr id="10" name="TextBox 9">
                <a:extLst>
                  <a:ext uri="{FF2B5EF4-FFF2-40B4-BE49-F238E27FC236}">
                    <a16:creationId xmlns:a16="http://schemas.microsoft.com/office/drawing/2014/main" id="{ED75F685-1D7F-6A41-A3DD-0030E2798F97}"/>
                  </a:ext>
                </a:extLst>
              </p:cNvPr>
              <p:cNvSpPr txBox="1">
                <a:spLocks noRot="1" noChangeAspect="1" noMove="1" noResize="1" noEditPoints="1" noAdjustHandles="1" noChangeArrowheads="1" noChangeShapeType="1" noTextEdit="1"/>
              </p:cNvSpPr>
              <p:nvPr/>
            </p:nvSpPr>
            <p:spPr>
              <a:xfrm>
                <a:off x="1868651" y="1811625"/>
                <a:ext cx="2194620" cy="369332"/>
              </a:xfrm>
              <a:prstGeom prst="rect">
                <a:avLst/>
              </a:prstGeom>
              <a:blipFill>
                <a:blip r:embed="rId5"/>
                <a:stretch>
                  <a:fillRect l="-575" t="-6667" b="-26667"/>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81669C88-ED84-6B44-BE18-B52E239CD9B9}"/>
              </a:ext>
            </a:extLst>
          </p:cNvPr>
          <p:cNvSpPr/>
          <p:nvPr/>
        </p:nvSpPr>
        <p:spPr>
          <a:xfrm>
            <a:off x="1941534" y="1786573"/>
            <a:ext cx="2060532" cy="3693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7AF4D7-A374-F247-A324-133FC96586E0}"/>
              </a:ext>
            </a:extLst>
          </p:cNvPr>
          <p:cNvSpPr/>
          <p:nvPr/>
        </p:nvSpPr>
        <p:spPr>
          <a:xfrm>
            <a:off x="8128728" y="1449659"/>
            <a:ext cx="2498383" cy="36196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4F6495-7007-664D-BAFB-24CFF9B21328}"/>
              </a:ext>
            </a:extLst>
          </p:cNvPr>
          <p:cNvSpPr txBox="1"/>
          <p:nvPr/>
        </p:nvSpPr>
        <p:spPr>
          <a:xfrm>
            <a:off x="8249356" y="6101602"/>
            <a:ext cx="3942644" cy="369332"/>
          </a:xfrm>
          <a:prstGeom prst="rect">
            <a:avLst/>
          </a:prstGeom>
          <a:noFill/>
        </p:spPr>
        <p:txBody>
          <a:bodyPr wrap="square">
            <a:spAutoFit/>
          </a:bodyPr>
          <a:lstStyle/>
          <a:p>
            <a:pPr algn="ctr"/>
            <a:r>
              <a:rPr lang="en-US" dirty="0">
                <a:hlinkClick r:id="rId6"/>
              </a:rPr>
              <a:t>arXiv:2510.04768</a:t>
            </a:r>
            <a:r>
              <a:rPr lang="en-US" dirty="0"/>
              <a:t> [</a:t>
            </a:r>
            <a:r>
              <a:rPr lang="en-US" dirty="0" err="1"/>
              <a:t>physics.acc-ph</a:t>
            </a:r>
            <a:r>
              <a:rPr lang="en-US" dirty="0"/>
              <a:t>]</a:t>
            </a:r>
          </a:p>
        </p:txBody>
      </p:sp>
    </p:spTree>
    <p:extLst>
      <p:ext uri="{BB962C8B-B14F-4D97-AF65-F5344CB8AC3E}">
        <p14:creationId xmlns:p14="http://schemas.microsoft.com/office/powerpoint/2010/main" val="2894811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15042B-12C0-2243-9839-CE6A37E284C1}"/>
              </a:ext>
            </a:extLst>
          </p:cNvPr>
          <p:cNvSpPr>
            <a:spLocks noGrp="1"/>
          </p:cNvSpPr>
          <p:nvPr>
            <p:ph idx="1"/>
          </p:nvPr>
        </p:nvSpPr>
        <p:spPr/>
        <p:txBody>
          <a:bodyPr/>
          <a:lstStyle/>
          <a:p>
            <a:pPr marL="0" indent="0" algn="ctr">
              <a:buNone/>
            </a:pPr>
            <a:r>
              <a:rPr lang="en-US" dirty="0"/>
              <a:t>Check out our paper – now on </a:t>
            </a:r>
            <a:r>
              <a:rPr lang="en-US" dirty="0" err="1"/>
              <a:t>ArXiv</a:t>
            </a:r>
            <a:r>
              <a:rPr lang="en-US" dirty="0"/>
              <a:t>!</a:t>
            </a:r>
          </a:p>
        </p:txBody>
      </p:sp>
      <p:sp>
        <p:nvSpPr>
          <p:cNvPr id="3" name="Title 2">
            <a:extLst>
              <a:ext uri="{FF2B5EF4-FFF2-40B4-BE49-F238E27FC236}">
                <a16:creationId xmlns:a16="http://schemas.microsoft.com/office/drawing/2014/main" id="{1A3A7630-1813-A34A-83FF-A9FE4304CDCA}"/>
              </a:ext>
            </a:extLst>
          </p:cNvPr>
          <p:cNvSpPr>
            <a:spLocks noGrp="1"/>
          </p:cNvSpPr>
          <p:nvPr>
            <p:ph type="title"/>
          </p:nvPr>
        </p:nvSpPr>
        <p:spPr/>
        <p:txBody>
          <a:bodyPr/>
          <a:lstStyle/>
          <a:p>
            <a:r>
              <a:rPr lang="en-US" dirty="0"/>
              <a:t>Takeaways</a:t>
            </a:r>
          </a:p>
        </p:txBody>
      </p:sp>
      <p:sp>
        <p:nvSpPr>
          <p:cNvPr id="4" name="Date Placeholder 3">
            <a:extLst>
              <a:ext uri="{FF2B5EF4-FFF2-40B4-BE49-F238E27FC236}">
                <a16:creationId xmlns:a16="http://schemas.microsoft.com/office/drawing/2014/main" id="{229534B7-39DB-BD40-9CC0-8A17A721A135}"/>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1BAEC570-4C28-D54E-A79E-122D7262BBB7}"/>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AA69EB14-B283-8E4F-8111-C6B09EC054A2}"/>
              </a:ext>
            </a:extLst>
          </p:cNvPr>
          <p:cNvSpPr>
            <a:spLocks noGrp="1"/>
          </p:cNvSpPr>
          <p:nvPr>
            <p:ph type="sldNum" sz="quarter" idx="12"/>
          </p:nvPr>
        </p:nvSpPr>
        <p:spPr/>
        <p:txBody>
          <a:bodyPr/>
          <a:lstStyle/>
          <a:p>
            <a:fld id="{921CBE81-14BD-7343-B359-01BCBA3179F9}" type="slidenum">
              <a:rPr lang="en-US" smtClean="0"/>
              <a:pPr/>
              <a:t>54</a:t>
            </a:fld>
            <a:endParaRPr lang="en-US"/>
          </a:p>
        </p:txBody>
      </p:sp>
      <p:pic>
        <p:nvPicPr>
          <p:cNvPr id="7" name="Picture 6">
            <a:extLst>
              <a:ext uri="{FF2B5EF4-FFF2-40B4-BE49-F238E27FC236}">
                <a16:creationId xmlns:a16="http://schemas.microsoft.com/office/drawing/2014/main" id="{E2E9602A-D8A5-1745-BB3B-FCEA87988E07}"/>
              </a:ext>
            </a:extLst>
          </p:cNvPr>
          <p:cNvPicPr>
            <a:picLocks noChangeAspect="1"/>
          </p:cNvPicPr>
          <p:nvPr/>
        </p:nvPicPr>
        <p:blipFill>
          <a:blip r:embed="rId2"/>
          <a:stretch>
            <a:fillRect/>
          </a:stretch>
        </p:blipFill>
        <p:spPr>
          <a:xfrm>
            <a:off x="1193800" y="1789592"/>
            <a:ext cx="9804400" cy="4127500"/>
          </a:xfrm>
          <a:prstGeom prst="rect">
            <a:avLst/>
          </a:prstGeom>
        </p:spPr>
      </p:pic>
      <p:sp>
        <p:nvSpPr>
          <p:cNvPr id="8" name="TextBox 7">
            <a:extLst>
              <a:ext uri="{FF2B5EF4-FFF2-40B4-BE49-F238E27FC236}">
                <a16:creationId xmlns:a16="http://schemas.microsoft.com/office/drawing/2014/main" id="{F3D9DF44-7E1E-7B4A-BCFF-C89168DABE36}"/>
              </a:ext>
            </a:extLst>
          </p:cNvPr>
          <p:cNvSpPr txBox="1"/>
          <p:nvPr/>
        </p:nvSpPr>
        <p:spPr>
          <a:xfrm>
            <a:off x="8249356" y="6101602"/>
            <a:ext cx="3942644" cy="369332"/>
          </a:xfrm>
          <a:prstGeom prst="rect">
            <a:avLst/>
          </a:prstGeom>
          <a:noFill/>
        </p:spPr>
        <p:txBody>
          <a:bodyPr wrap="square">
            <a:spAutoFit/>
          </a:bodyPr>
          <a:lstStyle/>
          <a:p>
            <a:pPr algn="ctr"/>
            <a:r>
              <a:rPr lang="en-US" dirty="0">
                <a:hlinkClick r:id="rId3"/>
              </a:rPr>
              <a:t>arXiv:2510.04768</a:t>
            </a:r>
            <a:r>
              <a:rPr lang="en-US" dirty="0"/>
              <a:t> [</a:t>
            </a:r>
            <a:r>
              <a:rPr lang="en-US" dirty="0" err="1"/>
              <a:t>physics.acc-ph</a:t>
            </a:r>
            <a:r>
              <a:rPr lang="en-US" dirty="0"/>
              <a:t>]</a:t>
            </a:r>
          </a:p>
        </p:txBody>
      </p:sp>
    </p:spTree>
    <p:extLst>
      <p:ext uri="{BB962C8B-B14F-4D97-AF65-F5344CB8AC3E}">
        <p14:creationId xmlns:p14="http://schemas.microsoft.com/office/powerpoint/2010/main" val="3530588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B6223-533B-5744-BF11-D08B31110CEF}"/>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2C0FF66D-D932-B340-BC52-953DE3477C3F}"/>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7C39B36-35DC-3C43-A162-43523FFE4378}"/>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D1E618ED-A690-8D4C-8664-F0570238D096}"/>
              </a:ext>
            </a:extLst>
          </p:cNvPr>
          <p:cNvSpPr>
            <a:spLocks noGrp="1"/>
          </p:cNvSpPr>
          <p:nvPr>
            <p:ph type="sldNum" sz="quarter" idx="12"/>
          </p:nvPr>
        </p:nvSpPr>
        <p:spPr/>
        <p:txBody>
          <a:bodyPr/>
          <a:lstStyle/>
          <a:p>
            <a:fld id="{921CBE81-14BD-7343-B359-01BCBA3179F9}" type="slidenum">
              <a:rPr lang="en-US" smtClean="0"/>
              <a:pPr/>
              <a:t>55</a:t>
            </a:fld>
            <a:endParaRPr lang="en-US"/>
          </a:p>
        </p:txBody>
      </p:sp>
      <p:pic>
        <p:nvPicPr>
          <p:cNvPr id="2050" name="Picture 2" descr="What is the Best Van to Convert to a Camper Van? [2024 Guide] - Contravans">
            <a:extLst>
              <a:ext uri="{FF2B5EF4-FFF2-40B4-BE49-F238E27FC236}">
                <a16:creationId xmlns:a16="http://schemas.microsoft.com/office/drawing/2014/main" id="{ECFC8622-D437-5A4B-91F0-6D22F6B99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407" y="940908"/>
            <a:ext cx="8250389" cy="55002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8D2DA41-5AE0-E342-87BA-8762A459F760}"/>
              </a:ext>
            </a:extLst>
          </p:cNvPr>
          <p:cNvPicPr>
            <a:picLocks noChangeAspect="1"/>
          </p:cNvPicPr>
          <p:nvPr/>
        </p:nvPicPr>
        <p:blipFill rotWithShape="1">
          <a:blip r:embed="rId4"/>
          <a:srcRect l="22854" t="-4279" r="22472" b="47976"/>
          <a:stretch/>
        </p:blipFill>
        <p:spPr>
          <a:xfrm>
            <a:off x="2743200" y="2355273"/>
            <a:ext cx="3703400" cy="2127633"/>
          </a:xfrm>
          <a:prstGeom prst="rect">
            <a:avLst/>
          </a:prstGeom>
        </p:spPr>
      </p:pic>
      <p:pic>
        <p:nvPicPr>
          <p:cNvPr id="9" name="Content Placeholder 8">
            <a:extLst>
              <a:ext uri="{FF2B5EF4-FFF2-40B4-BE49-F238E27FC236}">
                <a16:creationId xmlns:a16="http://schemas.microsoft.com/office/drawing/2014/main" id="{7A852C45-CB0C-A040-83C2-2E6ACD6B3F0E}"/>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2719121" y="1865703"/>
            <a:ext cx="3727479" cy="602673"/>
          </a:xfrm>
        </p:spPr>
      </p:pic>
      <p:sp>
        <p:nvSpPr>
          <p:cNvPr id="10" name="TextBox 9">
            <a:extLst>
              <a:ext uri="{FF2B5EF4-FFF2-40B4-BE49-F238E27FC236}">
                <a16:creationId xmlns:a16="http://schemas.microsoft.com/office/drawing/2014/main" id="{35B5F641-E1BD-0540-A193-33F191D7F1F6}"/>
              </a:ext>
            </a:extLst>
          </p:cNvPr>
          <p:cNvSpPr txBox="1"/>
          <p:nvPr/>
        </p:nvSpPr>
        <p:spPr>
          <a:xfrm>
            <a:off x="3978385" y="1576184"/>
            <a:ext cx="1233030" cy="584775"/>
          </a:xfrm>
          <a:prstGeom prst="rect">
            <a:avLst/>
          </a:prstGeom>
          <a:noFill/>
        </p:spPr>
        <p:txBody>
          <a:bodyPr wrap="none" rtlCol="0">
            <a:spAutoFit/>
          </a:bodyPr>
          <a:lstStyle/>
          <a:p>
            <a:r>
              <a:rPr lang="en-US" sz="3200" b="1" dirty="0">
                <a:solidFill>
                  <a:srgbClr val="FF0000"/>
                </a:solidFill>
              </a:rPr>
              <a:t>1.5 m</a:t>
            </a:r>
          </a:p>
        </p:txBody>
      </p:sp>
    </p:spTree>
    <p:extLst>
      <p:ext uri="{BB962C8B-B14F-4D97-AF65-F5344CB8AC3E}">
        <p14:creationId xmlns:p14="http://schemas.microsoft.com/office/powerpoint/2010/main" val="3009370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8D3EF8-6136-474C-8A6A-D8FC212A2A78}"/>
              </a:ext>
            </a:extLst>
          </p:cNvPr>
          <p:cNvSpPr>
            <a:spLocks noGrp="1"/>
          </p:cNvSpPr>
          <p:nvPr>
            <p:ph type="title"/>
          </p:nvPr>
        </p:nvSpPr>
        <p:spPr/>
        <p:txBody>
          <a:bodyPr/>
          <a:lstStyle/>
          <a:p>
            <a:r>
              <a:rPr lang="en-US" dirty="0"/>
              <a:t>Phase Space</a:t>
            </a:r>
          </a:p>
        </p:txBody>
      </p:sp>
      <p:sp>
        <p:nvSpPr>
          <p:cNvPr id="4" name="Date Placeholder 3">
            <a:extLst>
              <a:ext uri="{FF2B5EF4-FFF2-40B4-BE49-F238E27FC236}">
                <a16:creationId xmlns:a16="http://schemas.microsoft.com/office/drawing/2014/main" id="{6E692ED4-2BD1-A74A-804C-676A668808B8}"/>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A009A1A3-08B1-BC44-8EB8-BFDD1E217ABD}"/>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4A222BC-0EBF-184D-8BFD-5A9D9426D866}"/>
              </a:ext>
            </a:extLst>
          </p:cNvPr>
          <p:cNvSpPr>
            <a:spLocks noGrp="1"/>
          </p:cNvSpPr>
          <p:nvPr>
            <p:ph type="sldNum" sz="quarter" idx="12"/>
          </p:nvPr>
        </p:nvSpPr>
        <p:spPr/>
        <p:txBody>
          <a:bodyPr/>
          <a:lstStyle/>
          <a:p>
            <a:fld id="{921CBE81-14BD-7343-B359-01BCBA3179F9}" type="slidenum">
              <a:rPr lang="en-US" smtClean="0"/>
              <a:pPr/>
              <a:t>56</a:t>
            </a:fld>
            <a:endParaRPr lang="en-US"/>
          </a:p>
        </p:txBody>
      </p:sp>
      <p:sp>
        <p:nvSpPr>
          <p:cNvPr id="11" name="TextBox 10">
            <a:extLst>
              <a:ext uri="{FF2B5EF4-FFF2-40B4-BE49-F238E27FC236}">
                <a16:creationId xmlns:a16="http://schemas.microsoft.com/office/drawing/2014/main" id="{00AAB7F9-7BDB-AE40-93C9-1288C6EE3881}"/>
              </a:ext>
            </a:extLst>
          </p:cNvPr>
          <p:cNvSpPr txBox="1"/>
          <p:nvPr/>
        </p:nvSpPr>
        <p:spPr>
          <a:xfrm>
            <a:off x="682816" y="1169422"/>
            <a:ext cx="3051130" cy="523220"/>
          </a:xfrm>
          <a:prstGeom prst="rect">
            <a:avLst/>
          </a:prstGeom>
          <a:noFill/>
        </p:spPr>
        <p:txBody>
          <a:bodyPr wrap="square" rtlCol="0">
            <a:spAutoFit/>
          </a:bodyPr>
          <a:lstStyle/>
          <a:p>
            <a:pPr algn="ctr"/>
            <a:r>
              <a:rPr lang="en-US" sz="2800" b="1" u="sng" dirty="0"/>
              <a:t>2D Phase Space</a:t>
            </a:r>
            <a:endParaRPr lang="en-US" sz="2800" i="1" u="sng" dirty="0"/>
          </a:p>
        </p:txBody>
      </p:sp>
      <p:pic>
        <p:nvPicPr>
          <p:cNvPr id="12" name="Picture 11">
            <a:extLst>
              <a:ext uri="{FF2B5EF4-FFF2-40B4-BE49-F238E27FC236}">
                <a16:creationId xmlns:a16="http://schemas.microsoft.com/office/drawing/2014/main" id="{645D1E9C-4894-6B4F-BDA9-5A977BCEC880}"/>
              </a:ext>
            </a:extLst>
          </p:cNvPr>
          <p:cNvPicPr>
            <a:picLocks noChangeAspect="1"/>
          </p:cNvPicPr>
          <p:nvPr/>
        </p:nvPicPr>
        <p:blipFill>
          <a:blip r:embed="rId2"/>
          <a:stretch>
            <a:fillRect/>
          </a:stretch>
        </p:blipFill>
        <p:spPr>
          <a:xfrm>
            <a:off x="101600" y="1692642"/>
            <a:ext cx="4213562" cy="4249964"/>
          </a:xfrm>
          <a:prstGeom prst="rect">
            <a:avLst/>
          </a:prstGeom>
        </p:spPr>
      </p:pic>
    </p:spTree>
    <p:extLst>
      <p:ext uri="{BB962C8B-B14F-4D97-AF65-F5344CB8AC3E}">
        <p14:creationId xmlns:p14="http://schemas.microsoft.com/office/powerpoint/2010/main" val="3002873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8D3EF8-6136-474C-8A6A-D8FC212A2A78}"/>
              </a:ext>
            </a:extLst>
          </p:cNvPr>
          <p:cNvSpPr>
            <a:spLocks noGrp="1"/>
          </p:cNvSpPr>
          <p:nvPr>
            <p:ph type="title"/>
          </p:nvPr>
        </p:nvSpPr>
        <p:spPr/>
        <p:txBody>
          <a:bodyPr/>
          <a:lstStyle/>
          <a:p>
            <a:r>
              <a:rPr lang="en-US" dirty="0"/>
              <a:t>Phase Space</a:t>
            </a:r>
          </a:p>
        </p:txBody>
      </p:sp>
      <p:sp>
        <p:nvSpPr>
          <p:cNvPr id="4" name="Date Placeholder 3">
            <a:extLst>
              <a:ext uri="{FF2B5EF4-FFF2-40B4-BE49-F238E27FC236}">
                <a16:creationId xmlns:a16="http://schemas.microsoft.com/office/drawing/2014/main" id="{6E692ED4-2BD1-A74A-804C-676A668808B8}"/>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A009A1A3-08B1-BC44-8EB8-BFDD1E217ABD}"/>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4A222BC-0EBF-184D-8BFD-5A9D9426D866}"/>
              </a:ext>
            </a:extLst>
          </p:cNvPr>
          <p:cNvSpPr>
            <a:spLocks noGrp="1"/>
          </p:cNvSpPr>
          <p:nvPr>
            <p:ph type="sldNum" sz="quarter" idx="12"/>
          </p:nvPr>
        </p:nvSpPr>
        <p:spPr/>
        <p:txBody>
          <a:bodyPr/>
          <a:lstStyle/>
          <a:p>
            <a:fld id="{921CBE81-14BD-7343-B359-01BCBA3179F9}" type="slidenum">
              <a:rPr lang="en-US" smtClean="0"/>
              <a:pPr/>
              <a:t>57</a:t>
            </a:fld>
            <a:endParaRPr lang="en-US"/>
          </a:p>
        </p:txBody>
      </p:sp>
      <p:sp>
        <p:nvSpPr>
          <p:cNvPr id="11" name="TextBox 10">
            <a:extLst>
              <a:ext uri="{FF2B5EF4-FFF2-40B4-BE49-F238E27FC236}">
                <a16:creationId xmlns:a16="http://schemas.microsoft.com/office/drawing/2014/main" id="{00AAB7F9-7BDB-AE40-93C9-1288C6EE3881}"/>
              </a:ext>
            </a:extLst>
          </p:cNvPr>
          <p:cNvSpPr txBox="1"/>
          <p:nvPr/>
        </p:nvSpPr>
        <p:spPr>
          <a:xfrm>
            <a:off x="682816" y="1169422"/>
            <a:ext cx="3051130" cy="523220"/>
          </a:xfrm>
          <a:prstGeom prst="rect">
            <a:avLst/>
          </a:prstGeom>
          <a:noFill/>
        </p:spPr>
        <p:txBody>
          <a:bodyPr wrap="square" rtlCol="0">
            <a:spAutoFit/>
          </a:bodyPr>
          <a:lstStyle/>
          <a:p>
            <a:pPr algn="ctr"/>
            <a:r>
              <a:rPr lang="en-US" sz="2800" b="1" u="sng" dirty="0"/>
              <a:t>2D Phase Space</a:t>
            </a:r>
            <a:endParaRPr lang="en-US" sz="2800" i="1" u="sng" dirty="0"/>
          </a:p>
        </p:txBody>
      </p:sp>
      <p:pic>
        <p:nvPicPr>
          <p:cNvPr id="12" name="Picture 11">
            <a:extLst>
              <a:ext uri="{FF2B5EF4-FFF2-40B4-BE49-F238E27FC236}">
                <a16:creationId xmlns:a16="http://schemas.microsoft.com/office/drawing/2014/main" id="{645D1E9C-4894-6B4F-BDA9-5A977BCEC880}"/>
              </a:ext>
            </a:extLst>
          </p:cNvPr>
          <p:cNvPicPr>
            <a:picLocks noChangeAspect="1"/>
          </p:cNvPicPr>
          <p:nvPr/>
        </p:nvPicPr>
        <p:blipFill>
          <a:blip r:embed="rId2"/>
          <a:stretch>
            <a:fillRect/>
          </a:stretch>
        </p:blipFill>
        <p:spPr>
          <a:xfrm>
            <a:off x="101600" y="1692642"/>
            <a:ext cx="4213562" cy="4249964"/>
          </a:xfrm>
          <a:prstGeom prst="rect">
            <a:avLst/>
          </a:prstGeom>
        </p:spPr>
      </p:pic>
      <p:sp>
        <p:nvSpPr>
          <p:cNvPr id="13" name="TextBox 12">
            <a:extLst>
              <a:ext uri="{FF2B5EF4-FFF2-40B4-BE49-F238E27FC236}">
                <a16:creationId xmlns:a16="http://schemas.microsoft.com/office/drawing/2014/main" id="{2B6882E3-50FB-614C-8595-D5A01B7AD414}"/>
              </a:ext>
            </a:extLst>
          </p:cNvPr>
          <p:cNvSpPr txBox="1"/>
          <p:nvPr/>
        </p:nvSpPr>
        <p:spPr>
          <a:xfrm>
            <a:off x="7358743" y="1169422"/>
            <a:ext cx="3701289" cy="523220"/>
          </a:xfrm>
          <a:prstGeom prst="rect">
            <a:avLst/>
          </a:prstGeom>
          <a:noFill/>
        </p:spPr>
        <p:txBody>
          <a:bodyPr wrap="square" rtlCol="0">
            <a:spAutoFit/>
          </a:bodyPr>
          <a:lstStyle/>
          <a:p>
            <a:pPr algn="ctr"/>
            <a:r>
              <a:rPr lang="en-US" sz="2800" b="1" u="sng" dirty="0"/>
              <a:t>6D Phase Space</a:t>
            </a:r>
            <a:endParaRPr lang="en-US" sz="2800" i="1" u="sng" dirty="0"/>
          </a:p>
        </p:txBody>
      </p:sp>
      <p:pic>
        <p:nvPicPr>
          <p:cNvPr id="14" name="Picture 13">
            <a:extLst>
              <a:ext uri="{FF2B5EF4-FFF2-40B4-BE49-F238E27FC236}">
                <a16:creationId xmlns:a16="http://schemas.microsoft.com/office/drawing/2014/main" id="{EF82901D-83AC-0642-839C-6B7110FC0836}"/>
              </a:ext>
            </a:extLst>
          </p:cNvPr>
          <p:cNvPicPr>
            <a:picLocks noChangeAspect="1"/>
          </p:cNvPicPr>
          <p:nvPr/>
        </p:nvPicPr>
        <p:blipFill>
          <a:blip r:embed="rId3"/>
          <a:stretch>
            <a:fillRect/>
          </a:stretch>
        </p:blipFill>
        <p:spPr>
          <a:xfrm>
            <a:off x="5994400" y="1692642"/>
            <a:ext cx="6096000" cy="4760259"/>
          </a:xfrm>
          <a:prstGeom prst="rect">
            <a:avLst/>
          </a:prstGeom>
        </p:spPr>
      </p:pic>
    </p:spTree>
    <p:extLst>
      <p:ext uri="{BB962C8B-B14F-4D97-AF65-F5344CB8AC3E}">
        <p14:creationId xmlns:p14="http://schemas.microsoft.com/office/powerpoint/2010/main" val="288281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8D3EF8-6136-474C-8A6A-D8FC212A2A78}"/>
              </a:ext>
            </a:extLst>
          </p:cNvPr>
          <p:cNvSpPr>
            <a:spLocks noGrp="1"/>
          </p:cNvSpPr>
          <p:nvPr>
            <p:ph type="title"/>
          </p:nvPr>
        </p:nvSpPr>
        <p:spPr/>
        <p:txBody>
          <a:bodyPr/>
          <a:lstStyle/>
          <a:p>
            <a:r>
              <a:rPr lang="en-US" dirty="0"/>
              <a:t>Phase Space</a:t>
            </a:r>
          </a:p>
        </p:txBody>
      </p:sp>
      <p:sp>
        <p:nvSpPr>
          <p:cNvPr id="4" name="Date Placeholder 3">
            <a:extLst>
              <a:ext uri="{FF2B5EF4-FFF2-40B4-BE49-F238E27FC236}">
                <a16:creationId xmlns:a16="http://schemas.microsoft.com/office/drawing/2014/main" id="{6E692ED4-2BD1-A74A-804C-676A668808B8}"/>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A009A1A3-08B1-BC44-8EB8-BFDD1E217ABD}"/>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4A222BC-0EBF-184D-8BFD-5A9D9426D866}"/>
              </a:ext>
            </a:extLst>
          </p:cNvPr>
          <p:cNvSpPr>
            <a:spLocks noGrp="1"/>
          </p:cNvSpPr>
          <p:nvPr>
            <p:ph type="sldNum" sz="quarter" idx="12"/>
          </p:nvPr>
        </p:nvSpPr>
        <p:spPr/>
        <p:txBody>
          <a:bodyPr/>
          <a:lstStyle/>
          <a:p>
            <a:fld id="{921CBE81-14BD-7343-B359-01BCBA3179F9}" type="slidenum">
              <a:rPr lang="en-US" smtClean="0"/>
              <a:pPr/>
              <a:t>58</a:t>
            </a:fld>
            <a:endParaRPr lang="en-US"/>
          </a:p>
        </p:txBody>
      </p:sp>
      <p:sp>
        <p:nvSpPr>
          <p:cNvPr id="11" name="TextBox 10">
            <a:extLst>
              <a:ext uri="{FF2B5EF4-FFF2-40B4-BE49-F238E27FC236}">
                <a16:creationId xmlns:a16="http://schemas.microsoft.com/office/drawing/2014/main" id="{00AAB7F9-7BDB-AE40-93C9-1288C6EE3881}"/>
              </a:ext>
            </a:extLst>
          </p:cNvPr>
          <p:cNvSpPr txBox="1"/>
          <p:nvPr/>
        </p:nvSpPr>
        <p:spPr>
          <a:xfrm>
            <a:off x="4570435" y="1093222"/>
            <a:ext cx="3051130" cy="523220"/>
          </a:xfrm>
          <a:prstGeom prst="rect">
            <a:avLst/>
          </a:prstGeom>
          <a:noFill/>
        </p:spPr>
        <p:txBody>
          <a:bodyPr wrap="square" rtlCol="0">
            <a:spAutoFit/>
          </a:bodyPr>
          <a:lstStyle/>
          <a:p>
            <a:pPr algn="ctr"/>
            <a:r>
              <a:rPr lang="en-US" sz="2800" b="1" u="sng" dirty="0"/>
              <a:t>4D Phase Space</a:t>
            </a:r>
            <a:endParaRPr lang="en-US" sz="2800" i="1" u="sng" dirty="0"/>
          </a:p>
        </p:txBody>
      </p:sp>
      <p:sp>
        <p:nvSpPr>
          <p:cNvPr id="8" name="Content Placeholder 7">
            <a:extLst>
              <a:ext uri="{FF2B5EF4-FFF2-40B4-BE49-F238E27FC236}">
                <a16:creationId xmlns:a16="http://schemas.microsoft.com/office/drawing/2014/main" id="{82424E7E-F6B5-F74C-8DB0-39C1BCFE8015}"/>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id="{BE8B028B-9444-ED40-B093-8DA372583188}"/>
              </a:ext>
            </a:extLst>
          </p:cNvPr>
          <p:cNvPicPr>
            <a:picLocks noChangeAspect="1"/>
          </p:cNvPicPr>
          <p:nvPr/>
        </p:nvPicPr>
        <p:blipFill>
          <a:blip r:embed="rId2"/>
          <a:stretch>
            <a:fillRect/>
          </a:stretch>
        </p:blipFill>
        <p:spPr>
          <a:xfrm>
            <a:off x="0" y="1897502"/>
            <a:ext cx="12192000" cy="2044423"/>
          </a:xfrm>
          <a:prstGeom prst="rect">
            <a:avLst/>
          </a:prstGeom>
        </p:spPr>
      </p:pic>
    </p:spTree>
    <p:extLst>
      <p:ext uri="{BB962C8B-B14F-4D97-AF65-F5344CB8AC3E}">
        <p14:creationId xmlns:p14="http://schemas.microsoft.com/office/powerpoint/2010/main" val="3222812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40CBBAB-43D9-B440-9F59-D7D564D75302}"/>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3543" y="2322978"/>
            <a:ext cx="11988800" cy="1998133"/>
          </a:xfrm>
        </p:spPr>
      </p:pic>
      <p:sp>
        <p:nvSpPr>
          <p:cNvPr id="3" name="Title 2">
            <a:extLst>
              <a:ext uri="{FF2B5EF4-FFF2-40B4-BE49-F238E27FC236}">
                <a16:creationId xmlns:a16="http://schemas.microsoft.com/office/drawing/2014/main" id="{821BEF5B-E4FA-924D-950E-ECF88C44A785}"/>
              </a:ext>
            </a:extLst>
          </p:cNvPr>
          <p:cNvSpPr>
            <a:spLocks noGrp="1"/>
          </p:cNvSpPr>
          <p:nvPr>
            <p:ph type="title"/>
          </p:nvPr>
        </p:nvSpPr>
        <p:spPr/>
        <p:txBody>
          <a:bodyPr/>
          <a:lstStyle/>
          <a:p>
            <a:r>
              <a:rPr lang="en-US" dirty="0"/>
              <a:t>4D Phase Space</a:t>
            </a:r>
          </a:p>
        </p:txBody>
      </p:sp>
      <p:sp>
        <p:nvSpPr>
          <p:cNvPr id="4" name="Date Placeholder 3">
            <a:extLst>
              <a:ext uri="{FF2B5EF4-FFF2-40B4-BE49-F238E27FC236}">
                <a16:creationId xmlns:a16="http://schemas.microsoft.com/office/drawing/2014/main" id="{6F9CB6C1-0F35-C242-A92F-E550F0A6D1C0}"/>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5DE6F577-1669-9441-A335-E7BD26A7FAD5}"/>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2F5178A-1CCB-FA46-B6BB-D7702890ECB5}"/>
              </a:ext>
            </a:extLst>
          </p:cNvPr>
          <p:cNvSpPr>
            <a:spLocks noGrp="1"/>
          </p:cNvSpPr>
          <p:nvPr>
            <p:ph type="sldNum" sz="quarter" idx="12"/>
          </p:nvPr>
        </p:nvSpPr>
        <p:spPr/>
        <p:txBody>
          <a:bodyPr/>
          <a:lstStyle/>
          <a:p>
            <a:fld id="{921CBE81-14BD-7343-B359-01BCBA3179F9}" type="slidenum">
              <a:rPr lang="en-US" smtClean="0"/>
              <a:pPr/>
              <a:t>59</a:t>
            </a:fld>
            <a:endParaRPr lang="en-US"/>
          </a:p>
        </p:txBody>
      </p:sp>
      <p:sp>
        <p:nvSpPr>
          <p:cNvPr id="9" name="TextBox 8">
            <a:extLst>
              <a:ext uri="{FF2B5EF4-FFF2-40B4-BE49-F238E27FC236}">
                <a16:creationId xmlns:a16="http://schemas.microsoft.com/office/drawing/2014/main" id="{00123604-8434-1648-8A7B-74B80F8E7F7C}"/>
              </a:ext>
            </a:extLst>
          </p:cNvPr>
          <p:cNvSpPr txBox="1"/>
          <p:nvPr/>
        </p:nvSpPr>
        <p:spPr>
          <a:xfrm>
            <a:off x="3795017" y="1484220"/>
            <a:ext cx="4601965" cy="523220"/>
          </a:xfrm>
          <a:prstGeom prst="rect">
            <a:avLst/>
          </a:prstGeom>
          <a:noFill/>
        </p:spPr>
        <p:txBody>
          <a:bodyPr wrap="none" rtlCol="0">
            <a:spAutoFit/>
          </a:bodyPr>
          <a:lstStyle/>
          <a:p>
            <a:r>
              <a:rPr lang="en-US" sz="2800" u="sng" dirty="0"/>
              <a:t>A more typical visualization</a:t>
            </a:r>
          </a:p>
        </p:txBody>
      </p:sp>
      <p:pic>
        <p:nvPicPr>
          <p:cNvPr id="11" name="Picture 10">
            <a:extLst>
              <a:ext uri="{FF2B5EF4-FFF2-40B4-BE49-F238E27FC236}">
                <a16:creationId xmlns:a16="http://schemas.microsoft.com/office/drawing/2014/main" id="{0FE040AE-5257-BA40-80B5-973E8D219DB1}"/>
              </a:ext>
            </a:extLst>
          </p:cNvPr>
          <p:cNvPicPr>
            <a:picLocks noChangeAspect="1"/>
          </p:cNvPicPr>
          <p:nvPr/>
        </p:nvPicPr>
        <p:blipFill>
          <a:blip r:embed="rId4"/>
          <a:stretch>
            <a:fillRect/>
          </a:stretch>
        </p:blipFill>
        <p:spPr>
          <a:xfrm>
            <a:off x="11950700" y="2615957"/>
            <a:ext cx="241300" cy="1104900"/>
          </a:xfrm>
          <a:prstGeom prst="rect">
            <a:avLst/>
          </a:prstGeom>
        </p:spPr>
      </p:pic>
    </p:spTree>
    <p:extLst>
      <p:ext uri="{BB962C8B-B14F-4D97-AF65-F5344CB8AC3E}">
        <p14:creationId xmlns:p14="http://schemas.microsoft.com/office/powerpoint/2010/main" val="776450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6E56D0-F179-B643-B800-48BFFEB94BDC}"/>
              </a:ext>
            </a:extLst>
          </p:cNvPr>
          <p:cNvSpPr/>
          <p:nvPr/>
        </p:nvSpPr>
        <p:spPr>
          <a:xfrm>
            <a:off x="4817328" y="1538869"/>
            <a:ext cx="2631688" cy="3010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itle 2">
            <a:extLst>
              <a:ext uri="{FF2B5EF4-FFF2-40B4-BE49-F238E27FC236}">
                <a16:creationId xmlns:a16="http://schemas.microsoft.com/office/drawing/2014/main" id="{1D55F23C-F990-A843-90B7-EEF1CFC701E5}"/>
              </a:ext>
            </a:extLst>
          </p:cNvPr>
          <p:cNvSpPr>
            <a:spLocks noGrp="1"/>
          </p:cNvSpPr>
          <p:nvPr>
            <p:ph type="title"/>
          </p:nvPr>
        </p:nvSpPr>
        <p:spPr/>
        <p:txBody>
          <a:bodyPr/>
          <a:lstStyle/>
          <a:p>
            <a:r>
              <a:rPr lang="en-US" dirty="0"/>
              <a:t>Source 4D Phase Spaces Reveals…</a:t>
            </a:r>
          </a:p>
        </p:txBody>
      </p:sp>
      <p:sp>
        <p:nvSpPr>
          <p:cNvPr id="4" name="Date Placeholder 3">
            <a:extLst>
              <a:ext uri="{FF2B5EF4-FFF2-40B4-BE49-F238E27FC236}">
                <a16:creationId xmlns:a16="http://schemas.microsoft.com/office/drawing/2014/main" id="{F23F430E-F421-2F43-A9A2-99C21D1CE58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AFA96689-E4FA-2641-8FF4-A5B80114BE4A}"/>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C7E313B3-2022-F74A-927C-47DF6AFEC61E}"/>
              </a:ext>
            </a:extLst>
          </p:cNvPr>
          <p:cNvSpPr>
            <a:spLocks noGrp="1"/>
          </p:cNvSpPr>
          <p:nvPr>
            <p:ph type="sldNum" sz="quarter" idx="12"/>
          </p:nvPr>
        </p:nvSpPr>
        <p:spPr/>
        <p:txBody>
          <a:bodyPr/>
          <a:lstStyle/>
          <a:p>
            <a:fld id="{921CBE81-14BD-7343-B359-01BCBA3179F9}" type="slidenum">
              <a:rPr lang="en-US" smtClean="0"/>
              <a:pPr/>
              <a:t>6</a:t>
            </a:fld>
            <a:endParaRPr lang="en-US"/>
          </a:p>
        </p:txBody>
      </p:sp>
      <p:sp>
        <p:nvSpPr>
          <p:cNvPr id="11" name="TextBox 10">
            <a:extLst>
              <a:ext uri="{FF2B5EF4-FFF2-40B4-BE49-F238E27FC236}">
                <a16:creationId xmlns:a16="http://schemas.microsoft.com/office/drawing/2014/main" id="{C0E553C5-66F5-504B-A40C-FE8FA07128CB}"/>
              </a:ext>
            </a:extLst>
          </p:cNvPr>
          <p:cNvSpPr txBox="1"/>
          <p:nvPr/>
        </p:nvSpPr>
        <p:spPr>
          <a:xfrm>
            <a:off x="11176000" y="2126809"/>
            <a:ext cx="7648807" cy="523220"/>
          </a:xfrm>
          <a:prstGeom prst="rect">
            <a:avLst/>
          </a:prstGeom>
          <a:noFill/>
        </p:spPr>
        <p:txBody>
          <a:bodyPr wrap="square" rtlCol="0">
            <a:spAutoFit/>
          </a:bodyPr>
          <a:lstStyle/>
          <a:p>
            <a:pPr algn="ctr"/>
            <a:r>
              <a:rPr lang="en-US" sz="2800" u="sng" dirty="0"/>
              <a:t>Complete picture of momentum</a:t>
            </a:r>
          </a:p>
        </p:txBody>
      </p:sp>
      <p:sp>
        <p:nvSpPr>
          <p:cNvPr id="2" name="TextBox 1">
            <a:extLst>
              <a:ext uri="{FF2B5EF4-FFF2-40B4-BE49-F238E27FC236}">
                <a16:creationId xmlns:a16="http://schemas.microsoft.com/office/drawing/2014/main" id="{D5E86DA7-815B-7B41-A9A5-46F700B4D04B}"/>
              </a:ext>
            </a:extLst>
          </p:cNvPr>
          <p:cNvSpPr txBox="1"/>
          <p:nvPr/>
        </p:nvSpPr>
        <p:spPr>
          <a:xfrm>
            <a:off x="12814852" y="3950245"/>
            <a:ext cx="11729830" cy="523220"/>
          </a:xfrm>
          <a:prstGeom prst="rect">
            <a:avLst/>
          </a:prstGeom>
          <a:noFill/>
        </p:spPr>
        <p:txBody>
          <a:bodyPr wrap="square" rtlCol="0">
            <a:spAutoFit/>
          </a:bodyPr>
          <a:lstStyle/>
          <a:p>
            <a:r>
              <a:rPr lang="en-US" sz="2800" dirty="0"/>
              <a:t>We can image the entire momentum distribution of emitted electrons  </a:t>
            </a:r>
          </a:p>
        </p:txBody>
      </p:sp>
      <p:grpSp>
        <p:nvGrpSpPr>
          <p:cNvPr id="8" name="Group 7">
            <a:extLst>
              <a:ext uri="{FF2B5EF4-FFF2-40B4-BE49-F238E27FC236}">
                <a16:creationId xmlns:a16="http://schemas.microsoft.com/office/drawing/2014/main" id="{3CEAFA05-B371-3F40-891E-A68527677185}"/>
              </a:ext>
            </a:extLst>
          </p:cNvPr>
          <p:cNvGrpSpPr/>
          <p:nvPr/>
        </p:nvGrpSpPr>
        <p:grpSpPr>
          <a:xfrm>
            <a:off x="3363349" y="2015922"/>
            <a:ext cx="5812884" cy="4280979"/>
            <a:chOff x="3363349" y="1964871"/>
            <a:chExt cx="5812884" cy="4280979"/>
          </a:xfrm>
        </p:grpSpPr>
        <p:pic>
          <p:nvPicPr>
            <p:cNvPr id="13" name="Graphic 12">
              <a:extLst>
                <a:ext uri="{FF2B5EF4-FFF2-40B4-BE49-F238E27FC236}">
                  <a16:creationId xmlns:a16="http://schemas.microsoft.com/office/drawing/2014/main" id="{DB45A50F-7306-694F-B569-38AF921D9D7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t="4825" r="498"/>
            <a:stretch/>
          </p:blipFill>
          <p:spPr>
            <a:xfrm>
              <a:off x="3363349" y="2075758"/>
              <a:ext cx="5812884" cy="4170092"/>
            </a:xfrm>
            <a:prstGeom prst="rect">
              <a:avLst/>
            </a:prstGeom>
          </p:spPr>
        </p:pic>
        <p:sp>
          <p:nvSpPr>
            <p:cNvPr id="7" name="Rectangle 6">
              <a:extLst>
                <a:ext uri="{FF2B5EF4-FFF2-40B4-BE49-F238E27FC236}">
                  <a16:creationId xmlns:a16="http://schemas.microsoft.com/office/drawing/2014/main" id="{27991BD6-592D-4E45-A51C-546471015A20}"/>
                </a:ext>
              </a:extLst>
            </p:cNvPr>
            <p:cNvSpPr/>
            <p:nvPr/>
          </p:nvSpPr>
          <p:spPr>
            <a:xfrm>
              <a:off x="4773386" y="1964871"/>
              <a:ext cx="2569028" cy="157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A352AF6-BDB2-7141-AAD3-C5CA77102E3E}"/>
              </a:ext>
            </a:extLst>
          </p:cNvPr>
          <p:cNvSpPr txBox="1"/>
          <p:nvPr/>
        </p:nvSpPr>
        <p:spPr>
          <a:xfrm>
            <a:off x="231648" y="1168302"/>
            <a:ext cx="11753088" cy="954107"/>
          </a:xfrm>
          <a:prstGeom prst="rect">
            <a:avLst/>
          </a:prstGeom>
          <a:noFill/>
        </p:spPr>
        <p:txBody>
          <a:bodyPr wrap="square" rtlCol="0">
            <a:spAutoFit/>
          </a:bodyPr>
          <a:lstStyle/>
          <a:p>
            <a:r>
              <a:rPr lang="en-US" sz="2800" dirty="0"/>
              <a:t>Complete picture of momentum that can be compared to photoemission models</a:t>
            </a:r>
            <a:endParaRPr lang="en-US" sz="2800" b="1" dirty="0"/>
          </a:p>
        </p:txBody>
      </p:sp>
    </p:spTree>
    <p:extLst>
      <p:ext uri="{BB962C8B-B14F-4D97-AF65-F5344CB8AC3E}">
        <p14:creationId xmlns:p14="http://schemas.microsoft.com/office/powerpoint/2010/main" val="1917529318"/>
      </p:ext>
    </p:extLst>
  </p:cSld>
  <p:clrMapOvr>
    <a:masterClrMapping/>
  </p:clrMapOvr>
  <mc:AlternateContent xmlns:mc="http://schemas.openxmlformats.org/markup-compatibility/2006" xmlns:p14="http://schemas.microsoft.com/office/powerpoint/2010/main">
    <mc:Choice Requires="p14">
      <p:transition spd="slow" p14:dur="2000" advTm="3429"/>
    </mc:Choice>
    <mc:Fallback xmlns="">
      <p:transition spd="slow" advTm="3429"/>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7F361C-47D2-C64B-9449-78361059CCBE}"/>
              </a:ext>
            </a:extLst>
          </p:cNvPr>
          <p:cNvSpPr>
            <a:spLocks noGrp="1"/>
          </p:cNvSpPr>
          <p:nvPr>
            <p:ph idx="1"/>
          </p:nvPr>
        </p:nvSpPr>
        <p:spPr/>
        <p:txBody>
          <a:bodyPr/>
          <a:lstStyle/>
          <a:p>
            <a:pPr marL="0" indent="0">
              <a:buNone/>
            </a:pPr>
            <a:r>
              <a:rPr lang="en-US" dirty="0"/>
              <a:t>Higher-order (&gt;1) statistical moments of the beam might give us more information</a:t>
            </a:r>
          </a:p>
        </p:txBody>
      </p:sp>
      <p:sp>
        <p:nvSpPr>
          <p:cNvPr id="3" name="Title 2">
            <a:extLst>
              <a:ext uri="{FF2B5EF4-FFF2-40B4-BE49-F238E27FC236}">
                <a16:creationId xmlns:a16="http://schemas.microsoft.com/office/drawing/2014/main" id="{0736E9A2-7EA2-5142-94F0-D1893600E240}"/>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13FB538B-908F-4E43-A2B2-0F689421D97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89B4F305-7D49-2142-B83B-EFB994522007}"/>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28B531F4-2C92-AC42-A20C-A6EFFC8D9BB0}"/>
              </a:ext>
            </a:extLst>
          </p:cNvPr>
          <p:cNvSpPr>
            <a:spLocks noGrp="1"/>
          </p:cNvSpPr>
          <p:nvPr>
            <p:ph type="sldNum" sz="quarter" idx="12"/>
          </p:nvPr>
        </p:nvSpPr>
        <p:spPr/>
        <p:txBody>
          <a:bodyPr/>
          <a:lstStyle/>
          <a:p>
            <a:fld id="{921CBE81-14BD-7343-B359-01BCBA3179F9}" type="slidenum">
              <a:rPr lang="en-US" smtClean="0"/>
              <a:pPr/>
              <a:t>60</a:t>
            </a:fld>
            <a:endParaRPr lang="en-US"/>
          </a:p>
        </p:txBody>
      </p:sp>
      <p:pic>
        <p:nvPicPr>
          <p:cNvPr id="7" name="Picture 6">
            <a:extLst>
              <a:ext uri="{FF2B5EF4-FFF2-40B4-BE49-F238E27FC236}">
                <a16:creationId xmlns:a16="http://schemas.microsoft.com/office/drawing/2014/main" id="{A351A5FD-7DF8-8142-A869-104696FEFBA8}"/>
              </a:ext>
            </a:extLst>
          </p:cNvPr>
          <p:cNvPicPr>
            <a:picLocks noChangeAspect="1"/>
          </p:cNvPicPr>
          <p:nvPr/>
        </p:nvPicPr>
        <p:blipFill>
          <a:blip r:embed="rId2"/>
          <a:stretch>
            <a:fillRect/>
          </a:stretch>
        </p:blipFill>
        <p:spPr>
          <a:xfrm>
            <a:off x="169333" y="2513769"/>
            <a:ext cx="11966222" cy="1819637"/>
          </a:xfrm>
          <a:prstGeom prst="rect">
            <a:avLst/>
          </a:prstGeom>
        </p:spPr>
      </p:pic>
      <p:sp>
        <p:nvSpPr>
          <p:cNvPr id="8" name="TextBox 7">
            <a:extLst>
              <a:ext uri="{FF2B5EF4-FFF2-40B4-BE49-F238E27FC236}">
                <a16:creationId xmlns:a16="http://schemas.microsoft.com/office/drawing/2014/main" id="{947FC00B-1278-884F-A9BA-0B0EEE14C65F}"/>
              </a:ext>
            </a:extLst>
          </p:cNvPr>
          <p:cNvSpPr txBox="1"/>
          <p:nvPr/>
        </p:nvSpPr>
        <p:spPr>
          <a:xfrm>
            <a:off x="1293523" y="2052104"/>
            <a:ext cx="4321754" cy="461665"/>
          </a:xfrm>
          <a:prstGeom prst="rect">
            <a:avLst/>
          </a:prstGeom>
          <a:noFill/>
        </p:spPr>
        <p:txBody>
          <a:bodyPr wrap="square" rtlCol="0">
            <a:spAutoFit/>
          </a:bodyPr>
          <a:lstStyle/>
          <a:p>
            <a:pPr algn="ctr"/>
            <a:r>
              <a:rPr lang="en-US" sz="2400" b="1" dirty="0">
                <a:solidFill>
                  <a:schemeClr val="accent2"/>
                </a:solidFill>
              </a:rPr>
              <a:t>Measure</a:t>
            </a:r>
          </a:p>
        </p:txBody>
      </p:sp>
      <p:sp>
        <p:nvSpPr>
          <p:cNvPr id="9" name="Rectangle 8">
            <a:extLst>
              <a:ext uri="{FF2B5EF4-FFF2-40B4-BE49-F238E27FC236}">
                <a16:creationId xmlns:a16="http://schemas.microsoft.com/office/drawing/2014/main" id="{CE18708F-249B-5945-8B4C-424E143E301E}"/>
              </a:ext>
            </a:extLst>
          </p:cNvPr>
          <p:cNvSpPr/>
          <p:nvPr/>
        </p:nvSpPr>
        <p:spPr>
          <a:xfrm>
            <a:off x="1038578" y="2502014"/>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50AE8C-60CF-F047-A3CA-3968D0116966}"/>
              </a:ext>
            </a:extLst>
          </p:cNvPr>
          <p:cNvSpPr txBox="1"/>
          <p:nvPr/>
        </p:nvSpPr>
        <p:spPr>
          <a:xfrm>
            <a:off x="7592723" y="2049164"/>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11" name="Rectangle 10">
            <a:extLst>
              <a:ext uri="{FF2B5EF4-FFF2-40B4-BE49-F238E27FC236}">
                <a16:creationId xmlns:a16="http://schemas.microsoft.com/office/drawing/2014/main" id="{6CFB97DC-EFC6-844B-A9A3-3E8C476B3D33}"/>
              </a:ext>
            </a:extLst>
          </p:cNvPr>
          <p:cNvSpPr/>
          <p:nvPr/>
        </p:nvSpPr>
        <p:spPr>
          <a:xfrm>
            <a:off x="7330085" y="2488894"/>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49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7F361C-47D2-C64B-9449-78361059CCBE}"/>
              </a:ext>
            </a:extLst>
          </p:cNvPr>
          <p:cNvSpPr>
            <a:spLocks noGrp="1"/>
          </p:cNvSpPr>
          <p:nvPr>
            <p:ph idx="1"/>
          </p:nvPr>
        </p:nvSpPr>
        <p:spPr/>
        <p:txBody>
          <a:bodyPr/>
          <a:lstStyle/>
          <a:p>
            <a:pPr marL="0" indent="0">
              <a:buNone/>
            </a:pPr>
            <a:r>
              <a:rPr lang="en-US" dirty="0"/>
              <a:t>Assuming a polycrystalline cathode with a disordered surface, there’s no correlation between emission position and momentum</a:t>
            </a:r>
          </a:p>
        </p:txBody>
      </p:sp>
      <p:sp>
        <p:nvSpPr>
          <p:cNvPr id="3" name="Title 2">
            <a:extLst>
              <a:ext uri="{FF2B5EF4-FFF2-40B4-BE49-F238E27FC236}">
                <a16:creationId xmlns:a16="http://schemas.microsoft.com/office/drawing/2014/main" id="{0736E9A2-7EA2-5142-94F0-D1893600E240}"/>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13FB538B-908F-4E43-A2B2-0F689421D97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89B4F305-7D49-2142-B83B-EFB994522007}"/>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28B531F4-2C92-AC42-A20C-A6EFFC8D9BB0}"/>
              </a:ext>
            </a:extLst>
          </p:cNvPr>
          <p:cNvSpPr>
            <a:spLocks noGrp="1"/>
          </p:cNvSpPr>
          <p:nvPr>
            <p:ph type="sldNum" sz="quarter" idx="12"/>
          </p:nvPr>
        </p:nvSpPr>
        <p:spPr/>
        <p:txBody>
          <a:bodyPr/>
          <a:lstStyle/>
          <a:p>
            <a:fld id="{921CBE81-14BD-7343-B359-01BCBA3179F9}" type="slidenum">
              <a:rPr lang="en-US" smtClean="0"/>
              <a:pPr/>
              <a:t>61</a:t>
            </a:fld>
            <a:endParaRPr lang="en-US"/>
          </a:p>
        </p:txBody>
      </p:sp>
      <p:pic>
        <p:nvPicPr>
          <p:cNvPr id="13" name="Picture 12">
            <a:extLst>
              <a:ext uri="{FF2B5EF4-FFF2-40B4-BE49-F238E27FC236}">
                <a16:creationId xmlns:a16="http://schemas.microsoft.com/office/drawing/2014/main" id="{04BD678F-3003-014C-8376-D76D3B6B97C2}"/>
              </a:ext>
            </a:extLst>
          </p:cNvPr>
          <p:cNvPicPr>
            <a:picLocks noChangeAspect="1"/>
          </p:cNvPicPr>
          <p:nvPr/>
        </p:nvPicPr>
        <p:blipFill>
          <a:blip r:embed="rId2"/>
          <a:stretch>
            <a:fillRect/>
          </a:stretch>
        </p:blipFill>
        <p:spPr>
          <a:xfrm>
            <a:off x="3597032" y="1998133"/>
            <a:ext cx="4997936" cy="4367944"/>
          </a:xfrm>
          <a:prstGeom prst="rect">
            <a:avLst/>
          </a:prstGeom>
        </p:spPr>
      </p:pic>
    </p:spTree>
    <p:extLst>
      <p:ext uri="{BB962C8B-B14F-4D97-AF65-F5344CB8AC3E}">
        <p14:creationId xmlns:p14="http://schemas.microsoft.com/office/powerpoint/2010/main" val="908855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D61979-21E7-AE4C-BF0B-DDECB6206AD3}"/>
              </a:ext>
            </a:extLst>
          </p:cNvPr>
          <p:cNvSpPr>
            <a:spLocks noGrp="1"/>
          </p:cNvSpPr>
          <p:nvPr>
            <p:ph idx="1"/>
          </p:nvPr>
        </p:nvSpPr>
        <p:spPr/>
        <p:txBody>
          <a:bodyPr/>
          <a:lstStyle/>
          <a:p>
            <a:pPr marL="0" indent="0">
              <a:buNone/>
            </a:pPr>
            <a:r>
              <a:rPr lang="en-US" dirty="0"/>
              <a:t>Assuming a polycrystalline cathode with a disordered surface, there’s no correlation between emission position and momentum</a:t>
            </a:r>
          </a:p>
          <a:p>
            <a:endParaRPr lang="en-US" dirty="0"/>
          </a:p>
        </p:txBody>
      </p:sp>
      <p:sp>
        <p:nvSpPr>
          <p:cNvPr id="3" name="Title 2">
            <a:extLst>
              <a:ext uri="{FF2B5EF4-FFF2-40B4-BE49-F238E27FC236}">
                <a16:creationId xmlns:a16="http://schemas.microsoft.com/office/drawing/2014/main" id="{08F3C9ED-5FEA-8D48-A132-546B8145C16D}"/>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1CABCDDA-C744-1D4D-A138-BA8D5AEC1B7F}"/>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A82CFC6-CBFF-7840-B970-21CC58A09C2F}"/>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891CB5A-DF0B-6D45-82E6-24EDECA1A34F}"/>
              </a:ext>
            </a:extLst>
          </p:cNvPr>
          <p:cNvSpPr>
            <a:spLocks noGrp="1"/>
          </p:cNvSpPr>
          <p:nvPr>
            <p:ph type="sldNum" sz="quarter" idx="12"/>
          </p:nvPr>
        </p:nvSpPr>
        <p:spPr/>
        <p:txBody>
          <a:bodyPr/>
          <a:lstStyle/>
          <a:p>
            <a:fld id="{921CBE81-14BD-7343-B359-01BCBA3179F9}" type="slidenum">
              <a:rPr lang="en-US" smtClean="0"/>
              <a:pPr/>
              <a:t>62</a:t>
            </a:fld>
            <a:endParaRPr lang="en-US"/>
          </a:p>
        </p:txBody>
      </p:sp>
      <p:pic>
        <p:nvPicPr>
          <p:cNvPr id="7" name="Picture 6">
            <a:extLst>
              <a:ext uri="{FF2B5EF4-FFF2-40B4-BE49-F238E27FC236}">
                <a16:creationId xmlns:a16="http://schemas.microsoft.com/office/drawing/2014/main" id="{288622F7-87F1-9847-BFB7-B54636BC233C}"/>
              </a:ext>
            </a:extLst>
          </p:cNvPr>
          <p:cNvPicPr>
            <a:picLocks noChangeAspect="1"/>
          </p:cNvPicPr>
          <p:nvPr/>
        </p:nvPicPr>
        <p:blipFill>
          <a:blip r:embed="rId2"/>
          <a:stretch>
            <a:fillRect/>
          </a:stretch>
        </p:blipFill>
        <p:spPr>
          <a:xfrm>
            <a:off x="112889" y="2519181"/>
            <a:ext cx="11966222" cy="1819637"/>
          </a:xfrm>
          <a:prstGeom prst="rect">
            <a:avLst/>
          </a:prstGeom>
        </p:spPr>
      </p:pic>
      <p:sp>
        <p:nvSpPr>
          <p:cNvPr id="8" name="Rectangle 7">
            <a:extLst>
              <a:ext uri="{FF2B5EF4-FFF2-40B4-BE49-F238E27FC236}">
                <a16:creationId xmlns:a16="http://schemas.microsoft.com/office/drawing/2014/main" id="{F5D56E7E-3AB9-D940-9A4D-A3C48195E58D}"/>
              </a:ext>
            </a:extLst>
          </p:cNvPr>
          <p:cNvSpPr/>
          <p:nvPr/>
        </p:nvSpPr>
        <p:spPr>
          <a:xfrm>
            <a:off x="982134" y="2507426"/>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4D94F0-9A0C-444E-AE37-CFA234258B4F}"/>
              </a:ext>
            </a:extLst>
          </p:cNvPr>
          <p:cNvSpPr/>
          <p:nvPr/>
        </p:nvSpPr>
        <p:spPr>
          <a:xfrm>
            <a:off x="7273641" y="2494306"/>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24F1CD2-4D7C-B648-B085-AD8B7F6EB87B}"/>
              </a:ext>
            </a:extLst>
          </p:cNvPr>
          <p:cNvSpPr txBox="1"/>
          <p:nvPr/>
        </p:nvSpPr>
        <p:spPr>
          <a:xfrm>
            <a:off x="1237079" y="2057516"/>
            <a:ext cx="4321754" cy="461665"/>
          </a:xfrm>
          <a:prstGeom prst="rect">
            <a:avLst/>
          </a:prstGeom>
          <a:noFill/>
        </p:spPr>
        <p:txBody>
          <a:bodyPr wrap="square" rtlCol="0">
            <a:spAutoFit/>
          </a:bodyPr>
          <a:lstStyle/>
          <a:p>
            <a:pPr algn="ctr"/>
            <a:r>
              <a:rPr lang="en-US" sz="2400" b="1" dirty="0">
                <a:solidFill>
                  <a:schemeClr val="accent2"/>
                </a:solidFill>
              </a:rPr>
              <a:t>Measure</a:t>
            </a:r>
          </a:p>
        </p:txBody>
      </p:sp>
      <p:sp>
        <p:nvSpPr>
          <p:cNvPr id="11" name="TextBox 10">
            <a:extLst>
              <a:ext uri="{FF2B5EF4-FFF2-40B4-BE49-F238E27FC236}">
                <a16:creationId xmlns:a16="http://schemas.microsoft.com/office/drawing/2014/main" id="{B3FBBDBE-4DA8-9046-8437-7CE845A488BA}"/>
              </a:ext>
            </a:extLst>
          </p:cNvPr>
          <p:cNvSpPr txBox="1"/>
          <p:nvPr/>
        </p:nvSpPr>
        <p:spPr>
          <a:xfrm>
            <a:off x="7536279" y="2054576"/>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13" name="Rectangle 12">
            <a:extLst>
              <a:ext uri="{FF2B5EF4-FFF2-40B4-BE49-F238E27FC236}">
                <a16:creationId xmlns:a16="http://schemas.microsoft.com/office/drawing/2014/main" id="{DB1BD1E5-F0E6-2542-AE9F-7E9A33559680}"/>
              </a:ext>
            </a:extLst>
          </p:cNvPr>
          <p:cNvSpPr/>
          <p:nvPr/>
        </p:nvSpPr>
        <p:spPr>
          <a:xfrm>
            <a:off x="8624711" y="2603702"/>
            <a:ext cx="824089" cy="432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1DE492-76CE-A049-9F7D-B941F367E3D1}"/>
              </a:ext>
            </a:extLst>
          </p:cNvPr>
          <p:cNvSpPr/>
          <p:nvPr/>
        </p:nvSpPr>
        <p:spPr>
          <a:xfrm>
            <a:off x="10763956" y="2598083"/>
            <a:ext cx="824089" cy="4384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CA6A32-533F-AF4A-99E4-F360C51CD3B2}"/>
              </a:ext>
            </a:extLst>
          </p:cNvPr>
          <p:cNvSpPr/>
          <p:nvPr/>
        </p:nvSpPr>
        <p:spPr>
          <a:xfrm>
            <a:off x="10763956" y="3382907"/>
            <a:ext cx="824089" cy="4384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B602330-198A-B04F-93A5-81A7D80288B0}"/>
              </a:ext>
            </a:extLst>
          </p:cNvPr>
          <p:cNvSpPr/>
          <p:nvPr/>
        </p:nvSpPr>
        <p:spPr>
          <a:xfrm>
            <a:off x="8624711" y="3384623"/>
            <a:ext cx="824089" cy="4384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487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D61979-21E7-AE4C-BF0B-DDECB6206AD3}"/>
              </a:ext>
            </a:extLst>
          </p:cNvPr>
          <p:cNvSpPr>
            <a:spLocks noGrp="1"/>
          </p:cNvSpPr>
          <p:nvPr>
            <p:ph idx="1"/>
          </p:nvPr>
        </p:nvSpPr>
        <p:spPr/>
        <p:txBody>
          <a:bodyPr/>
          <a:lstStyle/>
          <a:p>
            <a:pPr marL="0" indent="0">
              <a:buNone/>
            </a:pPr>
            <a:r>
              <a:rPr lang="en-US" dirty="0"/>
              <a:t>For a polycrystalline cathode with a disordered surface, there’s no correlation between emission position and momentum</a:t>
            </a:r>
          </a:p>
          <a:p>
            <a:endParaRPr lang="en-US" dirty="0"/>
          </a:p>
        </p:txBody>
      </p:sp>
      <p:sp>
        <p:nvSpPr>
          <p:cNvPr id="3" name="Title 2">
            <a:extLst>
              <a:ext uri="{FF2B5EF4-FFF2-40B4-BE49-F238E27FC236}">
                <a16:creationId xmlns:a16="http://schemas.microsoft.com/office/drawing/2014/main" id="{08F3C9ED-5FEA-8D48-A132-546B8145C16D}"/>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1CABCDDA-C744-1D4D-A138-BA8D5AEC1B7F}"/>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A82CFC6-CBFF-7840-B970-21CC58A09C2F}"/>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9891CB5A-DF0B-6D45-82E6-24EDECA1A34F}"/>
              </a:ext>
            </a:extLst>
          </p:cNvPr>
          <p:cNvSpPr>
            <a:spLocks noGrp="1"/>
          </p:cNvSpPr>
          <p:nvPr>
            <p:ph type="sldNum" sz="quarter" idx="12"/>
          </p:nvPr>
        </p:nvSpPr>
        <p:spPr/>
        <p:txBody>
          <a:bodyPr/>
          <a:lstStyle/>
          <a:p>
            <a:fld id="{921CBE81-14BD-7343-B359-01BCBA3179F9}" type="slidenum">
              <a:rPr lang="en-US" smtClean="0"/>
              <a:pPr/>
              <a:t>63</a:t>
            </a:fld>
            <a:endParaRPr lang="en-US"/>
          </a:p>
        </p:txBody>
      </p:sp>
      <p:pic>
        <p:nvPicPr>
          <p:cNvPr id="7" name="Picture 6">
            <a:extLst>
              <a:ext uri="{FF2B5EF4-FFF2-40B4-BE49-F238E27FC236}">
                <a16:creationId xmlns:a16="http://schemas.microsoft.com/office/drawing/2014/main" id="{288622F7-87F1-9847-BFB7-B54636BC233C}"/>
              </a:ext>
            </a:extLst>
          </p:cNvPr>
          <p:cNvPicPr>
            <a:picLocks noChangeAspect="1"/>
          </p:cNvPicPr>
          <p:nvPr/>
        </p:nvPicPr>
        <p:blipFill>
          <a:blip r:embed="rId2"/>
          <a:stretch>
            <a:fillRect/>
          </a:stretch>
        </p:blipFill>
        <p:spPr>
          <a:xfrm>
            <a:off x="98004" y="2519181"/>
            <a:ext cx="11966222" cy="1819637"/>
          </a:xfrm>
          <a:prstGeom prst="rect">
            <a:avLst/>
          </a:prstGeom>
        </p:spPr>
      </p:pic>
      <p:sp>
        <p:nvSpPr>
          <p:cNvPr id="8" name="Rectangle 7">
            <a:extLst>
              <a:ext uri="{FF2B5EF4-FFF2-40B4-BE49-F238E27FC236}">
                <a16:creationId xmlns:a16="http://schemas.microsoft.com/office/drawing/2014/main" id="{F5D56E7E-3AB9-D940-9A4D-A3C48195E58D}"/>
              </a:ext>
            </a:extLst>
          </p:cNvPr>
          <p:cNvSpPr/>
          <p:nvPr/>
        </p:nvSpPr>
        <p:spPr>
          <a:xfrm>
            <a:off x="967249" y="2507426"/>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4D94F0-9A0C-444E-AE37-CFA234258B4F}"/>
              </a:ext>
            </a:extLst>
          </p:cNvPr>
          <p:cNvSpPr/>
          <p:nvPr/>
        </p:nvSpPr>
        <p:spPr>
          <a:xfrm>
            <a:off x="7258756" y="2494306"/>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24F1CD2-4D7C-B648-B085-AD8B7F6EB87B}"/>
              </a:ext>
            </a:extLst>
          </p:cNvPr>
          <p:cNvSpPr txBox="1"/>
          <p:nvPr/>
        </p:nvSpPr>
        <p:spPr>
          <a:xfrm>
            <a:off x="1222194" y="2057516"/>
            <a:ext cx="4321754" cy="461665"/>
          </a:xfrm>
          <a:prstGeom prst="rect">
            <a:avLst/>
          </a:prstGeom>
          <a:noFill/>
        </p:spPr>
        <p:txBody>
          <a:bodyPr wrap="square" rtlCol="0">
            <a:spAutoFit/>
          </a:bodyPr>
          <a:lstStyle/>
          <a:p>
            <a:pPr algn="ctr"/>
            <a:r>
              <a:rPr lang="en-US" sz="2400" b="1" dirty="0">
                <a:solidFill>
                  <a:schemeClr val="accent2"/>
                </a:solidFill>
              </a:rPr>
              <a:t>Measure</a:t>
            </a:r>
          </a:p>
        </p:txBody>
      </p:sp>
      <p:sp>
        <p:nvSpPr>
          <p:cNvPr id="11" name="TextBox 10">
            <a:extLst>
              <a:ext uri="{FF2B5EF4-FFF2-40B4-BE49-F238E27FC236}">
                <a16:creationId xmlns:a16="http://schemas.microsoft.com/office/drawing/2014/main" id="{B3FBBDBE-4DA8-9046-8437-7CE845A488BA}"/>
              </a:ext>
            </a:extLst>
          </p:cNvPr>
          <p:cNvSpPr txBox="1"/>
          <p:nvPr/>
        </p:nvSpPr>
        <p:spPr>
          <a:xfrm>
            <a:off x="7521394" y="2054576"/>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13" name="Rectangle 12">
            <a:extLst>
              <a:ext uri="{FF2B5EF4-FFF2-40B4-BE49-F238E27FC236}">
                <a16:creationId xmlns:a16="http://schemas.microsoft.com/office/drawing/2014/main" id="{DB1BD1E5-F0E6-2542-AE9F-7E9A33559680}"/>
              </a:ext>
            </a:extLst>
          </p:cNvPr>
          <p:cNvSpPr/>
          <p:nvPr/>
        </p:nvSpPr>
        <p:spPr>
          <a:xfrm>
            <a:off x="8609826" y="2603702"/>
            <a:ext cx="824089" cy="4384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1DE492-76CE-A049-9F7D-B941F367E3D1}"/>
              </a:ext>
            </a:extLst>
          </p:cNvPr>
          <p:cNvSpPr/>
          <p:nvPr/>
        </p:nvSpPr>
        <p:spPr>
          <a:xfrm>
            <a:off x="10749071" y="2598083"/>
            <a:ext cx="824089" cy="4384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CA6A32-533F-AF4A-99E4-F360C51CD3B2}"/>
              </a:ext>
            </a:extLst>
          </p:cNvPr>
          <p:cNvSpPr/>
          <p:nvPr/>
        </p:nvSpPr>
        <p:spPr>
          <a:xfrm>
            <a:off x="10749071" y="3382907"/>
            <a:ext cx="824089" cy="4384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B602330-198A-B04F-93A5-81A7D80288B0}"/>
              </a:ext>
            </a:extLst>
          </p:cNvPr>
          <p:cNvSpPr/>
          <p:nvPr/>
        </p:nvSpPr>
        <p:spPr>
          <a:xfrm>
            <a:off x="8609826" y="3384623"/>
            <a:ext cx="824089" cy="4384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0434A6-8B48-4646-814B-04CB38CD22C8}"/>
              </a:ext>
            </a:extLst>
          </p:cNvPr>
          <p:cNvSpPr txBox="1"/>
          <p:nvPr/>
        </p:nvSpPr>
        <p:spPr>
          <a:xfrm>
            <a:off x="8843776" y="2592438"/>
            <a:ext cx="356188" cy="461665"/>
          </a:xfrm>
          <a:prstGeom prst="rect">
            <a:avLst/>
          </a:prstGeom>
          <a:noFill/>
        </p:spPr>
        <p:txBody>
          <a:bodyPr wrap="none" rtlCol="0">
            <a:spAutoFit/>
          </a:bodyPr>
          <a:lstStyle/>
          <a:p>
            <a:r>
              <a:rPr lang="en-US" sz="2400" dirty="0"/>
              <a:t>0</a:t>
            </a:r>
          </a:p>
        </p:txBody>
      </p:sp>
      <p:sp>
        <p:nvSpPr>
          <p:cNvPr id="17" name="TextBox 16">
            <a:extLst>
              <a:ext uri="{FF2B5EF4-FFF2-40B4-BE49-F238E27FC236}">
                <a16:creationId xmlns:a16="http://schemas.microsoft.com/office/drawing/2014/main" id="{C31E6FBB-EA2F-3947-9862-973E609A7220}"/>
              </a:ext>
            </a:extLst>
          </p:cNvPr>
          <p:cNvSpPr txBox="1"/>
          <p:nvPr/>
        </p:nvSpPr>
        <p:spPr>
          <a:xfrm>
            <a:off x="8843776" y="3371285"/>
            <a:ext cx="356188" cy="461665"/>
          </a:xfrm>
          <a:prstGeom prst="rect">
            <a:avLst/>
          </a:prstGeom>
          <a:noFill/>
        </p:spPr>
        <p:txBody>
          <a:bodyPr wrap="none" rtlCol="0">
            <a:spAutoFit/>
          </a:bodyPr>
          <a:lstStyle/>
          <a:p>
            <a:r>
              <a:rPr lang="en-US" sz="2400" dirty="0"/>
              <a:t>0</a:t>
            </a:r>
          </a:p>
        </p:txBody>
      </p:sp>
      <p:sp>
        <p:nvSpPr>
          <p:cNvPr id="18" name="TextBox 17">
            <a:extLst>
              <a:ext uri="{FF2B5EF4-FFF2-40B4-BE49-F238E27FC236}">
                <a16:creationId xmlns:a16="http://schemas.microsoft.com/office/drawing/2014/main" id="{C6BD5E83-E55B-CD4F-A008-113C5223EE09}"/>
              </a:ext>
            </a:extLst>
          </p:cNvPr>
          <p:cNvSpPr txBox="1"/>
          <p:nvPr/>
        </p:nvSpPr>
        <p:spPr>
          <a:xfrm>
            <a:off x="10983021" y="3371285"/>
            <a:ext cx="356188" cy="461665"/>
          </a:xfrm>
          <a:prstGeom prst="rect">
            <a:avLst/>
          </a:prstGeom>
          <a:noFill/>
        </p:spPr>
        <p:txBody>
          <a:bodyPr wrap="none" rtlCol="0">
            <a:spAutoFit/>
          </a:bodyPr>
          <a:lstStyle/>
          <a:p>
            <a:r>
              <a:rPr lang="en-US" sz="2400" dirty="0"/>
              <a:t>0</a:t>
            </a:r>
          </a:p>
        </p:txBody>
      </p:sp>
      <p:sp>
        <p:nvSpPr>
          <p:cNvPr id="19" name="TextBox 18">
            <a:extLst>
              <a:ext uri="{FF2B5EF4-FFF2-40B4-BE49-F238E27FC236}">
                <a16:creationId xmlns:a16="http://schemas.microsoft.com/office/drawing/2014/main" id="{509C6288-0727-FE4F-9CEC-226F4F546EC9}"/>
              </a:ext>
            </a:extLst>
          </p:cNvPr>
          <p:cNvSpPr txBox="1"/>
          <p:nvPr/>
        </p:nvSpPr>
        <p:spPr>
          <a:xfrm>
            <a:off x="10983021" y="2592438"/>
            <a:ext cx="356188" cy="461665"/>
          </a:xfrm>
          <a:prstGeom prst="rect">
            <a:avLst/>
          </a:prstGeom>
          <a:noFill/>
        </p:spPr>
        <p:txBody>
          <a:bodyPr wrap="none" rtlCol="0">
            <a:spAutoFit/>
          </a:bodyPr>
          <a:lstStyle/>
          <a:p>
            <a:r>
              <a:rPr lang="en-US" sz="2400" dirty="0"/>
              <a:t>0</a:t>
            </a:r>
          </a:p>
        </p:txBody>
      </p:sp>
    </p:spTree>
    <p:extLst>
      <p:ext uri="{BB962C8B-B14F-4D97-AF65-F5344CB8AC3E}">
        <p14:creationId xmlns:p14="http://schemas.microsoft.com/office/powerpoint/2010/main" val="2034865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36BE33-FD17-3C43-B1C2-6937632A0BED}"/>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30244622-0013-644F-89BF-4590B080EC74}"/>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76E2AC96-C84D-0C45-8872-99803772688C}"/>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DD6679F3-30D1-DD4E-98A3-9E9A1000C5D0}"/>
              </a:ext>
            </a:extLst>
          </p:cNvPr>
          <p:cNvSpPr>
            <a:spLocks noGrp="1"/>
          </p:cNvSpPr>
          <p:nvPr>
            <p:ph type="sldNum" sz="quarter" idx="12"/>
          </p:nvPr>
        </p:nvSpPr>
        <p:spPr/>
        <p:txBody>
          <a:bodyPr/>
          <a:lstStyle/>
          <a:p>
            <a:fld id="{921CBE81-14BD-7343-B359-01BCBA3179F9}" type="slidenum">
              <a:rPr lang="en-US" smtClean="0"/>
              <a:pPr/>
              <a:t>64</a:t>
            </a:fld>
            <a:endParaRPr lang="en-US"/>
          </a:p>
        </p:txBody>
      </p:sp>
      <p:pic>
        <p:nvPicPr>
          <p:cNvPr id="7" name="Picture 6">
            <a:extLst>
              <a:ext uri="{FF2B5EF4-FFF2-40B4-BE49-F238E27FC236}">
                <a16:creationId xmlns:a16="http://schemas.microsoft.com/office/drawing/2014/main" id="{5C41F16F-D5E8-5F4B-A0AB-E8299BA2A8CE}"/>
              </a:ext>
            </a:extLst>
          </p:cNvPr>
          <p:cNvPicPr>
            <a:picLocks noChangeAspect="1"/>
          </p:cNvPicPr>
          <p:nvPr/>
        </p:nvPicPr>
        <p:blipFill>
          <a:blip r:embed="rId2"/>
          <a:stretch>
            <a:fillRect/>
          </a:stretch>
        </p:blipFill>
        <p:spPr>
          <a:xfrm>
            <a:off x="98004" y="4543673"/>
            <a:ext cx="11966222" cy="1819637"/>
          </a:xfrm>
          <a:prstGeom prst="rect">
            <a:avLst/>
          </a:prstGeom>
        </p:spPr>
      </p:pic>
      <p:sp>
        <p:nvSpPr>
          <p:cNvPr id="8" name="Rectangle 7">
            <a:extLst>
              <a:ext uri="{FF2B5EF4-FFF2-40B4-BE49-F238E27FC236}">
                <a16:creationId xmlns:a16="http://schemas.microsoft.com/office/drawing/2014/main" id="{39A60DDE-7567-CA4A-9DA7-47551DD7B1AF}"/>
              </a:ext>
            </a:extLst>
          </p:cNvPr>
          <p:cNvSpPr/>
          <p:nvPr/>
        </p:nvSpPr>
        <p:spPr>
          <a:xfrm>
            <a:off x="967249" y="4531918"/>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BBD548-AF26-ED41-8409-EDF74BF77177}"/>
              </a:ext>
            </a:extLst>
          </p:cNvPr>
          <p:cNvSpPr/>
          <p:nvPr/>
        </p:nvSpPr>
        <p:spPr>
          <a:xfrm>
            <a:off x="7258756" y="4518798"/>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193CB4-896C-5A48-8ED1-E5B06F4749A0}"/>
              </a:ext>
            </a:extLst>
          </p:cNvPr>
          <p:cNvSpPr txBox="1"/>
          <p:nvPr/>
        </p:nvSpPr>
        <p:spPr>
          <a:xfrm>
            <a:off x="1222194" y="4082008"/>
            <a:ext cx="4321754" cy="461665"/>
          </a:xfrm>
          <a:prstGeom prst="rect">
            <a:avLst/>
          </a:prstGeom>
          <a:noFill/>
        </p:spPr>
        <p:txBody>
          <a:bodyPr wrap="square" rtlCol="0">
            <a:spAutoFit/>
          </a:bodyPr>
          <a:lstStyle/>
          <a:p>
            <a:pPr algn="ctr"/>
            <a:r>
              <a:rPr lang="en-US" sz="2400" b="1" dirty="0">
                <a:solidFill>
                  <a:schemeClr val="accent2"/>
                </a:solidFill>
              </a:rPr>
              <a:t>Measure</a:t>
            </a:r>
          </a:p>
        </p:txBody>
      </p:sp>
      <p:sp>
        <p:nvSpPr>
          <p:cNvPr id="11" name="TextBox 10">
            <a:extLst>
              <a:ext uri="{FF2B5EF4-FFF2-40B4-BE49-F238E27FC236}">
                <a16:creationId xmlns:a16="http://schemas.microsoft.com/office/drawing/2014/main" id="{AB4A9258-79E8-6848-9F2A-BB3660E38799}"/>
              </a:ext>
            </a:extLst>
          </p:cNvPr>
          <p:cNvSpPr txBox="1"/>
          <p:nvPr/>
        </p:nvSpPr>
        <p:spPr>
          <a:xfrm>
            <a:off x="7521394" y="4079068"/>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12" name="Rectangle 11">
            <a:extLst>
              <a:ext uri="{FF2B5EF4-FFF2-40B4-BE49-F238E27FC236}">
                <a16:creationId xmlns:a16="http://schemas.microsoft.com/office/drawing/2014/main" id="{44423528-84F2-734F-89CB-BB966ADC31C8}"/>
              </a:ext>
            </a:extLst>
          </p:cNvPr>
          <p:cNvSpPr/>
          <p:nvPr/>
        </p:nvSpPr>
        <p:spPr>
          <a:xfrm>
            <a:off x="8609826" y="4628194"/>
            <a:ext cx="824089" cy="4384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7F3D24-D24A-8644-9D2D-DC88A7058891}"/>
              </a:ext>
            </a:extLst>
          </p:cNvPr>
          <p:cNvSpPr/>
          <p:nvPr/>
        </p:nvSpPr>
        <p:spPr>
          <a:xfrm>
            <a:off x="10749071" y="4622575"/>
            <a:ext cx="824089" cy="4384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306768-36A7-8B48-995E-9FA7061AC8D6}"/>
              </a:ext>
            </a:extLst>
          </p:cNvPr>
          <p:cNvSpPr/>
          <p:nvPr/>
        </p:nvSpPr>
        <p:spPr>
          <a:xfrm>
            <a:off x="10749071" y="5407399"/>
            <a:ext cx="824089" cy="4384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50ECFA-B64A-5541-A077-49AE20BA38EF}"/>
              </a:ext>
            </a:extLst>
          </p:cNvPr>
          <p:cNvSpPr/>
          <p:nvPr/>
        </p:nvSpPr>
        <p:spPr>
          <a:xfrm>
            <a:off x="8609826" y="5409115"/>
            <a:ext cx="824089" cy="4384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BE8682-8A2B-6E4B-AF88-656B09720E52}"/>
              </a:ext>
            </a:extLst>
          </p:cNvPr>
          <p:cNvSpPr txBox="1"/>
          <p:nvPr/>
        </p:nvSpPr>
        <p:spPr>
          <a:xfrm>
            <a:off x="8843776" y="4616930"/>
            <a:ext cx="356188" cy="461665"/>
          </a:xfrm>
          <a:prstGeom prst="rect">
            <a:avLst/>
          </a:prstGeom>
          <a:noFill/>
        </p:spPr>
        <p:txBody>
          <a:bodyPr wrap="none" rtlCol="0">
            <a:spAutoFit/>
          </a:bodyPr>
          <a:lstStyle/>
          <a:p>
            <a:r>
              <a:rPr lang="en-US" sz="2400" dirty="0"/>
              <a:t>0</a:t>
            </a:r>
          </a:p>
        </p:txBody>
      </p:sp>
      <p:sp>
        <p:nvSpPr>
          <p:cNvPr id="17" name="TextBox 16">
            <a:extLst>
              <a:ext uri="{FF2B5EF4-FFF2-40B4-BE49-F238E27FC236}">
                <a16:creationId xmlns:a16="http://schemas.microsoft.com/office/drawing/2014/main" id="{DB8C8428-7C90-C845-B2C4-28AA3169C611}"/>
              </a:ext>
            </a:extLst>
          </p:cNvPr>
          <p:cNvSpPr txBox="1"/>
          <p:nvPr/>
        </p:nvSpPr>
        <p:spPr>
          <a:xfrm>
            <a:off x="8843776" y="5395777"/>
            <a:ext cx="356188" cy="461665"/>
          </a:xfrm>
          <a:prstGeom prst="rect">
            <a:avLst/>
          </a:prstGeom>
          <a:noFill/>
        </p:spPr>
        <p:txBody>
          <a:bodyPr wrap="none" rtlCol="0">
            <a:spAutoFit/>
          </a:bodyPr>
          <a:lstStyle/>
          <a:p>
            <a:r>
              <a:rPr lang="en-US" sz="2400" dirty="0"/>
              <a:t>0</a:t>
            </a:r>
          </a:p>
        </p:txBody>
      </p:sp>
      <p:sp>
        <p:nvSpPr>
          <p:cNvPr id="18" name="TextBox 17">
            <a:extLst>
              <a:ext uri="{FF2B5EF4-FFF2-40B4-BE49-F238E27FC236}">
                <a16:creationId xmlns:a16="http://schemas.microsoft.com/office/drawing/2014/main" id="{B0C51327-9E21-7148-8973-FA49E952874C}"/>
              </a:ext>
            </a:extLst>
          </p:cNvPr>
          <p:cNvSpPr txBox="1"/>
          <p:nvPr/>
        </p:nvSpPr>
        <p:spPr>
          <a:xfrm>
            <a:off x="10983021" y="5395777"/>
            <a:ext cx="356188" cy="461665"/>
          </a:xfrm>
          <a:prstGeom prst="rect">
            <a:avLst/>
          </a:prstGeom>
          <a:noFill/>
        </p:spPr>
        <p:txBody>
          <a:bodyPr wrap="none" rtlCol="0">
            <a:spAutoFit/>
          </a:bodyPr>
          <a:lstStyle/>
          <a:p>
            <a:r>
              <a:rPr lang="en-US" sz="2400" dirty="0"/>
              <a:t>0</a:t>
            </a:r>
          </a:p>
        </p:txBody>
      </p:sp>
      <p:sp>
        <p:nvSpPr>
          <p:cNvPr id="19" name="TextBox 18">
            <a:extLst>
              <a:ext uri="{FF2B5EF4-FFF2-40B4-BE49-F238E27FC236}">
                <a16:creationId xmlns:a16="http://schemas.microsoft.com/office/drawing/2014/main" id="{58DEA372-24F3-0444-AE44-82E52776ACD8}"/>
              </a:ext>
            </a:extLst>
          </p:cNvPr>
          <p:cNvSpPr txBox="1"/>
          <p:nvPr/>
        </p:nvSpPr>
        <p:spPr>
          <a:xfrm>
            <a:off x="10983021" y="4616930"/>
            <a:ext cx="356188" cy="461665"/>
          </a:xfrm>
          <a:prstGeom prst="rect">
            <a:avLst/>
          </a:prstGeom>
          <a:noFill/>
        </p:spPr>
        <p:txBody>
          <a:bodyPr wrap="none" rtlCol="0">
            <a:spAutoFit/>
          </a:bodyPr>
          <a:lstStyle/>
          <a:p>
            <a:r>
              <a:rPr lang="en-US" sz="2400" dirty="0"/>
              <a:t>0</a:t>
            </a:r>
          </a:p>
        </p:txBody>
      </p:sp>
      <mc:AlternateContent xmlns:mc="http://schemas.openxmlformats.org/markup-compatibility/2006" xmlns:a14="http://schemas.microsoft.com/office/drawing/2010/main">
        <mc:Choice Requires="a14">
          <p:sp>
            <p:nvSpPr>
              <p:cNvPr id="34" name="Content Placeholder 1">
                <a:extLst>
                  <a:ext uri="{FF2B5EF4-FFF2-40B4-BE49-F238E27FC236}">
                    <a16:creationId xmlns:a16="http://schemas.microsoft.com/office/drawing/2014/main" id="{0276ED87-5059-2445-9ACF-6F006077C74B}"/>
                  </a:ext>
                </a:extLst>
              </p:cNvPr>
              <p:cNvSpPr>
                <a:spLocks noGrp="1"/>
              </p:cNvSpPr>
              <p:nvPr>
                <p:ph idx="1"/>
              </p:nvPr>
            </p:nvSpPr>
            <p:spPr>
              <a:xfrm>
                <a:off x="0" y="940908"/>
                <a:ext cx="12192000" cy="5612295"/>
              </a:xfrm>
            </p:spPr>
            <p:txBody>
              <a:bodyPr/>
              <a:lstStyle/>
              <a:p>
                <a:pPr marL="0" indent="0">
                  <a:buNone/>
                </a:pPr>
                <a:r>
                  <a:rPr lang="en-US" dirty="0"/>
                  <a:t>We solve this system of equations to solve for the transfer matrix </a:t>
                </a:r>
                <a14:m>
                  <m:oMath xmlns:m="http://schemas.openxmlformats.org/officeDocument/2006/math">
                    <m:r>
                      <m:rPr>
                        <m:nor/>
                      </m:rPr>
                      <a:rPr lang="en-US" b="1" i="0" smtClean="0">
                        <a:latin typeface="Cambria Math" panose="02040503050406030204" pitchFamily="18" charset="0"/>
                      </a:rPr>
                      <m:t>M</m:t>
                    </m:r>
                  </m:oMath>
                </a14:m>
                <a:r>
                  <a:rPr lang="en-US" dirty="0"/>
                  <a:t>,</a:t>
                </a:r>
              </a:p>
              <a:p>
                <a:endParaRPr lang="en-US" dirty="0"/>
              </a:p>
            </p:txBody>
          </p:sp>
        </mc:Choice>
        <mc:Fallback xmlns="">
          <p:sp>
            <p:nvSpPr>
              <p:cNvPr id="34" name="Content Placeholder 1">
                <a:extLst>
                  <a:ext uri="{FF2B5EF4-FFF2-40B4-BE49-F238E27FC236}">
                    <a16:creationId xmlns:a16="http://schemas.microsoft.com/office/drawing/2014/main" id="{0276ED87-5059-2445-9ACF-6F006077C74B}"/>
                  </a:ext>
                </a:extLst>
              </p:cNvPr>
              <p:cNvSpPr>
                <a:spLocks noGrp="1" noRot="1" noChangeAspect="1" noMove="1" noResize="1" noEditPoints="1" noAdjustHandles="1" noChangeArrowheads="1" noChangeShapeType="1" noTextEdit="1"/>
              </p:cNvSpPr>
              <p:nvPr>
                <p:ph idx="1"/>
              </p:nvPr>
            </p:nvSpPr>
            <p:spPr>
              <a:xfrm>
                <a:off x="0" y="940908"/>
                <a:ext cx="12192000" cy="5612295"/>
              </a:xfrm>
              <a:blipFill>
                <a:blip r:embed="rId3"/>
                <a:stretch>
                  <a:fillRect l="-1145" t="-903"/>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BD53E481-0796-5242-A3A8-2B885FB754AF}"/>
              </a:ext>
            </a:extLst>
          </p:cNvPr>
          <p:cNvSpPr/>
          <p:nvPr/>
        </p:nvSpPr>
        <p:spPr>
          <a:xfrm>
            <a:off x="70084" y="4155265"/>
            <a:ext cx="12093996" cy="23180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F94119F4-016B-CB48-8DDB-8EC37F736A18}"/>
              </a:ext>
            </a:extLst>
          </p:cNvPr>
          <p:cNvGrpSpPr/>
          <p:nvPr/>
        </p:nvGrpSpPr>
        <p:grpSpPr>
          <a:xfrm>
            <a:off x="1951566" y="1499230"/>
            <a:ext cx="3837709" cy="2473414"/>
            <a:chOff x="2978727" y="1491354"/>
            <a:chExt cx="3837709" cy="2473414"/>
          </a:xfrm>
        </p:grpSpPr>
        <p:sp>
          <p:nvSpPr>
            <p:cNvPr id="35" name="Rectangle 34">
              <a:extLst>
                <a:ext uri="{FF2B5EF4-FFF2-40B4-BE49-F238E27FC236}">
                  <a16:creationId xmlns:a16="http://schemas.microsoft.com/office/drawing/2014/main" id="{12B5769B-C650-6643-A031-ECAAC42D845B}"/>
                </a:ext>
              </a:extLst>
            </p:cNvPr>
            <p:cNvSpPr/>
            <p:nvPr/>
          </p:nvSpPr>
          <p:spPr>
            <a:xfrm>
              <a:off x="2978727" y="1491354"/>
              <a:ext cx="3837709" cy="2473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6518C98-C320-D949-9395-E5D932ED184E}"/>
                </a:ext>
              </a:extLst>
            </p:cNvPr>
            <p:cNvPicPr>
              <a:picLocks noChangeAspect="1"/>
            </p:cNvPicPr>
            <p:nvPr/>
          </p:nvPicPr>
          <p:blipFill rotWithShape="1">
            <a:blip r:embed="rId4"/>
            <a:srcRect r="65570"/>
            <a:stretch/>
          </p:blipFill>
          <p:spPr>
            <a:xfrm>
              <a:off x="3134013" y="1906836"/>
              <a:ext cx="3537458" cy="1841500"/>
            </a:xfrm>
            <a:prstGeom prst="rect">
              <a:avLst/>
            </a:prstGeom>
          </p:spPr>
        </p:pic>
        <p:sp>
          <p:nvSpPr>
            <p:cNvPr id="21" name="TextBox 20">
              <a:extLst>
                <a:ext uri="{FF2B5EF4-FFF2-40B4-BE49-F238E27FC236}">
                  <a16:creationId xmlns:a16="http://schemas.microsoft.com/office/drawing/2014/main" id="{5EF7F8F3-C33D-8E4A-8C78-E1F0765F23E9}"/>
                </a:ext>
              </a:extLst>
            </p:cNvPr>
            <p:cNvSpPr txBox="1"/>
            <p:nvPr/>
          </p:nvSpPr>
          <p:spPr>
            <a:xfrm>
              <a:off x="3134013" y="1491354"/>
              <a:ext cx="1435008" cy="461665"/>
            </a:xfrm>
            <a:prstGeom prst="rect">
              <a:avLst/>
            </a:prstGeom>
            <a:noFill/>
          </p:spPr>
          <p:txBody>
            <a:bodyPr wrap="none" rtlCol="0">
              <a:spAutoFit/>
            </a:bodyPr>
            <a:lstStyle/>
            <a:p>
              <a:r>
                <a:rPr lang="en-US" sz="2400" b="1" dirty="0">
                  <a:solidFill>
                    <a:schemeClr val="accent2"/>
                  </a:solidFill>
                </a:rPr>
                <a:t>Measure</a:t>
              </a:r>
            </a:p>
          </p:txBody>
        </p:sp>
        <p:sp>
          <p:nvSpPr>
            <p:cNvPr id="23" name="TextBox 22">
              <a:extLst>
                <a:ext uri="{FF2B5EF4-FFF2-40B4-BE49-F238E27FC236}">
                  <a16:creationId xmlns:a16="http://schemas.microsoft.com/office/drawing/2014/main" id="{C878BF1C-D33D-E346-900A-A09C99BD1B77}"/>
                </a:ext>
              </a:extLst>
            </p:cNvPr>
            <p:cNvSpPr txBox="1"/>
            <p:nvPr/>
          </p:nvSpPr>
          <p:spPr>
            <a:xfrm>
              <a:off x="5648836" y="1491354"/>
              <a:ext cx="836126" cy="461665"/>
            </a:xfrm>
            <a:prstGeom prst="rect">
              <a:avLst/>
            </a:prstGeom>
            <a:noFill/>
          </p:spPr>
          <p:txBody>
            <a:bodyPr wrap="none" rtlCol="0">
              <a:spAutoFit/>
            </a:bodyPr>
            <a:lstStyle/>
            <a:p>
              <a:r>
                <a:rPr lang="en-US" sz="2400" b="1" dirty="0">
                  <a:solidFill>
                    <a:srgbClr val="92D050"/>
                  </a:solidFill>
                </a:rPr>
                <a:t>Vary</a:t>
              </a:r>
            </a:p>
          </p:txBody>
        </p:sp>
        <p:sp>
          <p:nvSpPr>
            <p:cNvPr id="24" name="Rectangle 23">
              <a:extLst>
                <a:ext uri="{FF2B5EF4-FFF2-40B4-BE49-F238E27FC236}">
                  <a16:creationId xmlns:a16="http://schemas.microsoft.com/office/drawing/2014/main" id="{F36DF071-C066-7542-A29C-4BA957CC602A}"/>
                </a:ext>
              </a:extLst>
            </p:cNvPr>
            <p:cNvSpPr/>
            <p:nvPr/>
          </p:nvSpPr>
          <p:spPr>
            <a:xfrm>
              <a:off x="3178199" y="1924175"/>
              <a:ext cx="1447088" cy="18654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51EB59-0AD2-7147-8F17-7DEDD6C5ADF4}"/>
                </a:ext>
              </a:extLst>
            </p:cNvPr>
            <p:cNvSpPr/>
            <p:nvPr/>
          </p:nvSpPr>
          <p:spPr>
            <a:xfrm>
              <a:off x="5478792" y="1905848"/>
              <a:ext cx="1176214" cy="186543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spTree>
    <p:extLst>
      <p:ext uri="{BB962C8B-B14F-4D97-AF65-F5344CB8AC3E}">
        <p14:creationId xmlns:p14="http://schemas.microsoft.com/office/powerpoint/2010/main" val="30204736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DBCC96-9602-BF47-9912-93692073D2D1}"/>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DD8AFC7C-FC42-F341-B50B-56A38FAFF4F2}"/>
              </a:ext>
            </a:extLst>
          </p:cNvPr>
          <p:cNvSpPr>
            <a:spLocks noGrp="1"/>
          </p:cNvSpPr>
          <p:nvPr>
            <p:ph type="title"/>
          </p:nvPr>
        </p:nvSpPr>
        <p:spPr/>
        <p:txBody>
          <a:bodyPr/>
          <a:lstStyle/>
          <a:p>
            <a:r>
              <a:rPr lang="en-US" dirty="0"/>
              <a:t>Reconstructing Full Source 4D Phase Space</a:t>
            </a:r>
          </a:p>
        </p:txBody>
      </p:sp>
      <p:sp>
        <p:nvSpPr>
          <p:cNvPr id="4" name="Date Placeholder 3">
            <a:extLst>
              <a:ext uri="{FF2B5EF4-FFF2-40B4-BE49-F238E27FC236}">
                <a16:creationId xmlns:a16="http://schemas.microsoft.com/office/drawing/2014/main" id="{27DE0B60-DF4E-8F4E-9A47-02EE1DF742E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85E0DD3C-28BB-834B-B3D4-972EB5D4ADE9}"/>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054896AC-D03C-F741-BB4A-2FAA48E281DB}"/>
              </a:ext>
            </a:extLst>
          </p:cNvPr>
          <p:cNvSpPr>
            <a:spLocks noGrp="1"/>
          </p:cNvSpPr>
          <p:nvPr>
            <p:ph type="sldNum" sz="quarter" idx="12"/>
          </p:nvPr>
        </p:nvSpPr>
        <p:spPr/>
        <p:txBody>
          <a:bodyPr/>
          <a:lstStyle/>
          <a:p>
            <a:fld id="{921CBE81-14BD-7343-B359-01BCBA3179F9}" type="slidenum">
              <a:rPr lang="en-US" smtClean="0"/>
              <a:pPr/>
              <a:t>65</a:t>
            </a:fld>
            <a:endParaRPr lang="en-US"/>
          </a:p>
        </p:txBody>
      </p:sp>
      <p:pic>
        <p:nvPicPr>
          <p:cNvPr id="7" name="Picture 6">
            <a:extLst>
              <a:ext uri="{FF2B5EF4-FFF2-40B4-BE49-F238E27FC236}">
                <a16:creationId xmlns:a16="http://schemas.microsoft.com/office/drawing/2014/main" id="{254A5FF5-39B5-8249-9EC8-3F80F6406956}"/>
              </a:ext>
            </a:extLst>
          </p:cNvPr>
          <p:cNvPicPr>
            <a:picLocks noChangeAspect="1"/>
          </p:cNvPicPr>
          <p:nvPr/>
        </p:nvPicPr>
        <p:blipFill>
          <a:blip r:embed="rId2"/>
          <a:stretch>
            <a:fillRect/>
          </a:stretch>
        </p:blipFill>
        <p:spPr>
          <a:xfrm>
            <a:off x="958850" y="2508250"/>
            <a:ext cx="10274300" cy="1841500"/>
          </a:xfrm>
          <a:prstGeom prst="rect">
            <a:avLst/>
          </a:prstGeom>
        </p:spPr>
      </p:pic>
      <p:sp>
        <p:nvSpPr>
          <p:cNvPr id="8" name="TextBox 7">
            <a:extLst>
              <a:ext uri="{FF2B5EF4-FFF2-40B4-BE49-F238E27FC236}">
                <a16:creationId xmlns:a16="http://schemas.microsoft.com/office/drawing/2014/main" id="{4CB1F1E5-1B6E-7A4F-9C69-F6415695CE18}"/>
              </a:ext>
            </a:extLst>
          </p:cNvPr>
          <p:cNvSpPr txBox="1"/>
          <p:nvPr/>
        </p:nvSpPr>
        <p:spPr>
          <a:xfrm>
            <a:off x="958850" y="2092768"/>
            <a:ext cx="1435008" cy="461665"/>
          </a:xfrm>
          <a:prstGeom prst="rect">
            <a:avLst/>
          </a:prstGeom>
          <a:noFill/>
        </p:spPr>
        <p:txBody>
          <a:bodyPr wrap="none" rtlCol="0">
            <a:spAutoFit/>
          </a:bodyPr>
          <a:lstStyle/>
          <a:p>
            <a:r>
              <a:rPr lang="en-US" sz="2400" b="1" dirty="0">
                <a:solidFill>
                  <a:schemeClr val="accent2"/>
                </a:solidFill>
              </a:rPr>
              <a:t>Measure</a:t>
            </a:r>
          </a:p>
        </p:txBody>
      </p:sp>
      <p:sp>
        <p:nvSpPr>
          <p:cNvPr id="9" name="TextBox 8">
            <a:extLst>
              <a:ext uri="{FF2B5EF4-FFF2-40B4-BE49-F238E27FC236}">
                <a16:creationId xmlns:a16="http://schemas.microsoft.com/office/drawing/2014/main" id="{97B6DC09-4620-7D4B-9A22-E5DA81C72E08}"/>
              </a:ext>
            </a:extLst>
          </p:cNvPr>
          <p:cNvSpPr txBox="1"/>
          <p:nvPr/>
        </p:nvSpPr>
        <p:spPr>
          <a:xfrm>
            <a:off x="5182613" y="2100704"/>
            <a:ext cx="559769" cy="461665"/>
          </a:xfrm>
          <a:prstGeom prst="rect">
            <a:avLst/>
          </a:prstGeom>
          <a:noFill/>
        </p:spPr>
        <p:txBody>
          <a:bodyPr wrap="none" rtlCol="0">
            <a:spAutoFit/>
          </a:bodyPr>
          <a:lstStyle/>
          <a:p>
            <a:r>
              <a:rPr lang="en-US" sz="2400" b="1" dirty="0">
                <a:solidFill>
                  <a:schemeClr val="accent1"/>
                </a:solidFill>
              </a:rPr>
              <a:t>Fit</a:t>
            </a:r>
          </a:p>
        </p:txBody>
      </p:sp>
      <p:sp>
        <p:nvSpPr>
          <p:cNvPr id="10" name="TextBox 9">
            <a:extLst>
              <a:ext uri="{FF2B5EF4-FFF2-40B4-BE49-F238E27FC236}">
                <a16:creationId xmlns:a16="http://schemas.microsoft.com/office/drawing/2014/main" id="{F0BA74AC-676B-F045-ACEE-877B5FE5CC2A}"/>
              </a:ext>
            </a:extLst>
          </p:cNvPr>
          <p:cNvSpPr txBox="1"/>
          <p:nvPr/>
        </p:nvSpPr>
        <p:spPr>
          <a:xfrm>
            <a:off x="10069324" y="2059137"/>
            <a:ext cx="836126" cy="461665"/>
          </a:xfrm>
          <a:prstGeom prst="rect">
            <a:avLst/>
          </a:prstGeom>
          <a:noFill/>
        </p:spPr>
        <p:txBody>
          <a:bodyPr wrap="none" rtlCol="0">
            <a:spAutoFit/>
          </a:bodyPr>
          <a:lstStyle/>
          <a:p>
            <a:r>
              <a:rPr lang="en-US" sz="2400" b="1" dirty="0">
                <a:solidFill>
                  <a:srgbClr val="92D050"/>
                </a:solidFill>
              </a:rPr>
              <a:t>Vary</a:t>
            </a:r>
          </a:p>
        </p:txBody>
      </p:sp>
      <p:sp>
        <p:nvSpPr>
          <p:cNvPr id="11" name="Rectangle 10">
            <a:extLst>
              <a:ext uri="{FF2B5EF4-FFF2-40B4-BE49-F238E27FC236}">
                <a16:creationId xmlns:a16="http://schemas.microsoft.com/office/drawing/2014/main" id="{0E5D4D91-2AEB-B44A-94E5-BEC8D43D5E23}"/>
              </a:ext>
            </a:extLst>
          </p:cNvPr>
          <p:cNvSpPr/>
          <p:nvPr/>
        </p:nvSpPr>
        <p:spPr>
          <a:xfrm>
            <a:off x="1003036" y="2525589"/>
            <a:ext cx="1447088" cy="18654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8E83EF-5C7E-824D-AF42-0C3E3D92421D}"/>
              </a:ext>
            </a:extLst>
          </p:cNvPr>
          <p:cNvSpPr/>
          <p:nvPr/>
        </p:nvSpPr>
        <p:spPr>
          <a:xfrm>
            <a:off x="5140138" y="2525589"/>
            <a:ext cx="644769" cy="182416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3" name="Rectangle 12">
            <a:extLst>
              <a:ext uri="{FF2B5EF4-FFF2-40B4-BE49-F238E27FC236}">
                <a16:creationId xmlns:a16="http://schemas.microsoft.com/office/drawing/2014/main" id="{CA556A7D-3682-914B-997F-F46AAD9CF651}"/>
              </a:ext>
            </a:extLst>
          </p:cNvPr>
          <p:cNvSpPr/>
          <p:nvPr/>
        </p:nvSpPr>
        <p:spPr>
          <a:xfrm>
            <a:off x="9922010" y="2504300"/>
            <a:ext cx="1176214" cy="184150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Rectangle 13">
            <a:extLst>
              <a:ext uri="{FF2B5EF4-FFF2-40B4-BE49-F238E27FC236}">
                <a16:creationId xmlns:a16="http://schemas.microsoft.com/office/drawing/2014/main" id="{10256D71-9B7D-D045-93E3-A7539D983A03}"/>
              </a:ext>
            </a:extLst>
          </p:cNvPr>
          <p:cNvSpPr/>
          <p:nvPr/>
        </p:nvSpPr>
        <p:spPr>
          <a:xfrm>
            <a:off x="7674039" y="2525589"/>
            <a:ext cx="644769" cy="182416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5" name="TextBox 14">
            <a:extLst>
              <a:ext uri="{FF2B5EF4-FFF2-40B4-BE49-F238E27FC236}">
                <a16:creationId xmlns:a16="http://schemas.microsoft.com/office/drawing/2014/main" id="{906389B8-4A7B-1241-AEA0-76470162546C}"/>
              </a:ext>
            </a:extLst>
          </p:cNvPr>
          <p:cNvSpPr txBox="1"/>
          <p:nvPr/>
        </p:nvSpPr>
        <p:spPr>
          <a:xfrm>
            <a:off x="7714258" y="2092768"/>
            <a:ext cx="559769" cy="461665"/>
          </a:xfrm>
          <a:prstGeom prst="rect">
            <a:avLst/>
          </a:prstGeom>
          <a:noFill/>
        </p:spPr>
        <p:txBody>
          <a:bodyPr wrap="none" rtlCol="0">
            <a:spAutoFit/>
          </a:bodyPr>
          <a:lstStyle/>
          <a:p>
            <a:r>
              <a:rPr lang="en-US" sz="2400" b="1" dirty="0">
                <a:solidFill>
                  <a:schemeClr val="accent1"/>
                </a:solidFill>
              </a:rPr>
              <a:t>Fit</a:t>
            </a:r>
          </a:p>
        </p:txBody>
      </p:sp>
      <p:sp>
        <p:nvSpPr>
          <p:cNvPr id="16" name="Rectangle 15">
            <a:extLst>
              <a:ext uri="{FF2B5EF4-FFF2-40B4-BE49-F238E27FC236}">
                <a16:creationId xmlns:a16="http://schemas.microsoft.com/office/drawing/2014/main" id="{B0C77F30-8BCE-704A-892B-2B41666A92C9}"/>
              </a:ext>
            </a:extLst>
          </p:cNvPr>
          <p:cNvSpPr/>
          <p:nvPr/>
        </p:nvSpPr>
        <p:spPr>
          <a:xfrm>
            <a:off x="6399190" y="2492327"/>
            <a:ext cx="644769" cy="187740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Rectangle 16">
            <a:extLst>
              <a:ext uri="{FF2B5EF4-FFF2-40B4-BE49-F238E27FC236}">
                <a16:creationId xmlns:a16="http://schemas.microsoft.com/office/drawing/2014/main" id="{D2AC9A0E-C72B-0445-A400-97FDA9E42965}"/>
              </a:ext>
            </a:extLst>
          </p:cNvPr>
          <p:cNvSpPr/>
          <p:nvPr/>
        </p:nvSpPr>
        <p:spPr>
          <a:xfrm>
            <a:off x="8919341" y="2509910"/>
            <a:ext cx="644769" cy="182416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 name="TextBox 17">
            <a:extLst>
              <a:ext uri="{FF2B5EF4-FFF2-40B4-BE49-F238E27FC236}">
                <a16:creationId xmlns:a16="http://schemas.microsoft.com/office/drawing/2014/main" id="{CA829CDB-E9B8-1145-9625-348C29A5791B}"/>
              </a:ext>
            </a:extLst>
          </p:cNvPr>
          <p:cNvSpPr txBox="1"/>
          <p:nvPr/>
        </p:nvSpPr>
        <p:spPr>
          <a:xfrm>
            <a:off x="6427939" y="2089804"/>
            <a:ext cx="559769" cy="461665"/>
          </a:xfrm>
          <a:prstGeom prst="rect">
            <a:avLst/>
          </a:prstGeom>
          <a:noFill/>
        </p:spPr>
        <p:txBody>
          <a:bodyPr wrap="none" rtlCol="0">
            <a:spAutoFit/>
          </a:bodyPr>
          <a:lstStyle/>
          <a:p>
            <a:r>
              <a:rPr lang="en-US" sz="2400" b="1" dirty="0">
                <a:solidFill>
                  <a:schemeClr val="accent1"/>
                </a:solidFill>
              </a:rPr>
              <a:t>??</a:t>
            </a:r>
          </a:p>
        </p:txBody>
      </p:sp>
      <p:sp>
        <p:nvSpPr>
          <p:cNvPr id="19" name="TextBox 18">
            <a:extLst>
              <a:ext uri="{FF2B5EF4-FFF2-40B4-BE49-F238E27FC236}">
                <a16:creationId xmlns:a16="http://schemas.microsoft.com/office/drawing/2014/main" id="{BA55C0D8-4E69-8447-B9DA-7F62A713C795}"/>
              </a:ext>
            </a:extLst>
          </p:cNvPr>
          <p:cNvSpPr txBox="1"/>
          <p:nvPr/>
        </p:nvSpPr>
        <p:spPr>
          <a:xfrm>
            <a:off x="8957674" y="2097551"/>
            <a:ext cx="559769" cy="461665"/>
          </a:xfrm>
          <a:prstGeom prst="rect">
            <a:avLst/>
          </a:prstGeom>
          <a:noFill/>
        </p:spPr>
        <p:txBody>
          <a:bodyPr wrap="none" rtlCol="0">
            <a:spAutoFit/>
          </a:bodyPr>
          <a:lstStyle/>
          <a:p>
            <a:r>
              <a:rPr lang="en-US" sz="2400" b="1" dirty="0">
                <a:solidFill>
                  <a:schemeClr val="accent1"/>
                </a:solidFill>
              </a:rPr>
              <a:t>??</a:t>
            </a:r>
          </a:p>
        </p:txBody>
      </p:sp>
    </p:spTree>
    <p:extLst>
      <p:ext uri="{BB962C8B-B14F-4D97-AF65-F5344CB8AC3E}">
        <p14:creationId xmlns:p14="http://schemas.microsoft.com/office/powerpoint/2010/main" val="1202896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9DC11-DE97-D044-8339-050264BA319C}"/>
              </a:ext>
            </a:extLst>
          </p:cNvPr>
          <p:cNvGrpSpPr/>
          <p:nvPr/>
        </p:nvGrpSpPr>
        <p:grpSpPr>
          <a:xfrm>
            <a:off x="76922" y="2020964"/>
            <a:ext cx="11992396" cy="2306821"/>
            <a:chOff x="98004" y="4079068"/>
            <a:chExt cx="11992396" cy="2306821"/>
          </a:xfrm>
        </p:grpSpPr>
        <p:pic>
          <p:nvPicPr>
            <p:cNvPr id="7" name="Picture 6">
              <a:extLst>
                <a:ext uri="{FF2B5EF4-FFF2-40B4-BE49-F238E27FC236}">
                  <a16:creationId xmlns:a16="http://schemas.microsoft.com/office/drawing/2014/main" id="{5C41F16F-D5E8-5F4B-A0AB-E8299BA2A8CE}"/>
                </a:ext>
              </a:extLst>
            </p:cNvPr>
            <p:cNvPicPr>
              <a:picLocks noChangeAspect="1"/>
            </p:cNvPicPr>
            <p:nvPr/>
          </p:nvPicPr>
          <p:blipFill>
            <a:blip r:embed="rId2"/>
            <a:stretch>
              <a:fillRect/>
            </a:stretch>
          </p:blipFill>
          <p:spPr>
            <a:xfrm>
              <a:off x="98004" y="4543673"/>
              <a:ext cx="11966222" cy="1819637"/>
            </a:xfrm>
            <a:prstGeom prst="rect">
              <a:avLst/>
            </a:prstGeom>
          </p:spPr>
        </p:pic>
        <p:sp>
          <p:nvSpPr>
            <p:cNvPr id="8" name="Rectangle 7">
              <a:extLst>
                <a:ext uri="{FF2B5EF4-FFF2-40B4-BE49-F238E27FC236}">
                  <a16:creationId xmlns:a16="http://schemas.microsoft.com/office/drawing/2014/main" id="{39A60DDE-7567-CA4A-9DA7-47551DD7B1AF}"/>
                </a:ext>
              </a:extLst>
            </p:cNvPr>
            <p:cNvSpPr/>
            <p:nvPr/>
          </p:nvSpPr>
          <p:spPr>
            <a:xfrm>
              <a:off x="967249" y="4531918"/>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BBD548-AF26-ED41-8409-EDF74BF77177}"/>
                </a:ext>
              </a:extLst>
            </p:cNvPr>
            <p:cNvSpPr/>
            <p:nvPr/>
          </p:nvSpPr>
          <p:spPr>
            <a:xfrm>
              <a:off x="7258756" y="4518798"/>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193CB4-896C-5A48-8ED1-E5B06F4749A0}"/>
                </a:ext>
              </a:extLst>
            </p:cNvPr>
            <p:cNvSpPr txBox="1"/>
            <p:nvPr/>
          </p:nvSpPr>
          <p:spPr>
            <a:xfrm>
              <a:off x="1222194" y="4082008"/>
              <a:ext cx="4321754" cy="461665"/>
            </a:xfrm>
            <a:prstGeom prst="rect">
              <a:avLst/>
            </a:prstGeom>
            <a:noFill/>
          </p:spPr>
          <p:txBody>
            <a:bodyPr wrap="square" rtlCol="0">
              <a:spAutoFit/>
            </a:bodyPr>
            <a:lstStyle/>
            <a:p>
              <a:pPr algn="ctr"/>
              <a:r>
                <a:rPr lang="en-US" sz="2400" b="1" dirty="0">
                  <a:solidFill>
                    <a:schemeClr val="accent2"/>
                  </a:solidFill>
                </a:rPr>
                <a:t>Measure</a:t>
              </a:r>
            </a:p>
          </p:txBody>
        </p:sp>
        <p:sp>
          <p:nvSpPr>
            <p:cNvPr id="11" name="TextBox 10">
              <a:extLst>
                <a:ext uri="{FF2B5EF4-FFF2-40B4-BE49-F238E27FC236}">
                  <a16:creationId xmlns:a16="http://schemas.microsoft.com/office/drawing/2014/main" id="{AB4A9258-79E8-6848-9F2A-BB3660E38799}"/>
                </a:ext>
              </a:extLst>
            </p:cNvPr>
            <p:cNvSpPr txBox="1"/>
            <p:nvPr/>
          </p:nvSpPr>
          <p:spPr>
            <a:xfrm>
              <a:off x="7521394" y="4079068"/>
              <a:ext cx="4321754" cy="461665"/>
            </a:xfrm>
            <a:prstGeom prst="rect">
              <a:avLst/>
            </a:prstGeom>
            <a:noFill/>
          </p:spPr>
          <p:txBody>
            <a:bodyPr wrap="square" rtlCol="0">
              <a:spAutoFit/>
            </a:bodyPr>
            <a:lstStyle/>
            <a:p>
              <a:pPr algn="ctr"/>
              <a:r>
                <a:rPr lang="en-US" sz="2400" b="1" dirty="0">
                  <a:solidFill>
                    <a:srgbClr val="92D050"/>
                  </a:solidFill>
                </a:rPr>
                <a:t>Source</a:t>
              </a:r>
            </a:p>
          </p:txBody>
        </p:sp>
      </p:grpSp>
      <p:sp>
        <p:nvSpPr>
          <p:cNvPr id="3" name="Title 2">
            <a:extLst>
              <a:ext uri="{FF2B5EF4-FFF2-40B4-BE49-F238E27FC236}">
                <a16:creationId xmlns:a16="http://schemas.microsoft.com/office/drawing/2014/main" id="{3336BE33-FD17-3C43-B1C2-6937632A0BED}"/>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30244622-0013-644F-89BF-4590B080EC74}"/>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76E2AC96-C84D-0C45-8872-99803772688C}"/>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DD6679F3-30D1-DD4E-98A3-9E9A1000C5D0}"/>
              </a:ext>
            </a:extLst>
          </p:cNvPr>
          <p:cNvSpPr>
            <a:spLocks noGrp="1"/>
          </p:cNvSpPr>
          <p:nvPr>
            <p:ph type="sldNum" sz="quarter" idx="12"/>
          </p:nvPr>
        </p:nvSpPr>
        <p:spPr/>
        <p:txBody>
          <a:bodyPr/>
          <a:lstStyle/>
          <a:p>
            <a:fld id="{921CBE81-14BD-7343-B359-01BCBA3179F9}" type="slidenum">
              <a:rPr lang="en-US" smtClean="0"/>
              <a:pPr/>
              <a:t>66</a:t>
            </a:fld>
            <a:endParaRPr lang="en-US"/>
          </a:p>
        </p:txBody>
      </p:sp>
      <p:sp>
        <p:nvSpPr>
          <p:cNvPr id="34" name="Content Placeholder 1">
            <a:extLst>
              <a:ext uri="{FF2B5EF4-FFF2-40B4-BE49-F238E27FC236}">
                <a16:creationId xmlns:a16="http://schemas.microsoft.com/office/drawing/2014/main" id="{0276ED87-5059-2445-9ACF-6F006077C74B}"/>
              </a:ext>
            </a:extLst>
          </p:cNvPr>
          <p:cNvSpPr>
            <a:spLocks noGrp="1"/>
          </p:cNvSpPr>
          <p:nvPr>
            <p:ph idx="1"/>
          </p:nvPr>
        </p:nvSpPr>
        <p:spPr>
          <a:xfrm>
            <a:off x="0" y="940908"/>
            <a:ext cx="12192000" cy="5612295"/>
          </a:xfrm>
        </p:spPr>
        <p:txBody>
          <a:bodyPr/>
          <a:lstStyle/>
          <a:p>
            <a:pPr marL="0" indent="0">
              <a:buNone/>
            </a:pPr>
            <a:r>
              <a:rPr lang="en-US" dirty="0"/>
              <a:t>We measure beam covariances and assume zero source position-momentum correlations,</a:t>
            </a:r>
          </a:p>
          <a:p>
            <a:pPr marL="0" indent="0">
              <a:buNone/>
            </a:pPr>
            <a:endParaRPr lang="en-US" dirty="0"/>
          </a:p>
        </p:txBody>
      </p:sp>
    </p:spTree>
    <p:extLst>
      <p:ext uri="{BB962C8B-B14F-4D97-AF65-F5344CB8AC3E}">
        <p14:creationId xmlns:p14="http://schemas.microsoft.com/office/powerpoint/2010/main" val="26483803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9DC11-DE97-D044-8339-050264BA319C}"/>
              </a:ext>
            </a:extLst>
          </p:cNvPr>
          <p:cNvGrpSpPr/>
          <p:nvPr/>
        </p:nvGrpSpPr>
        <p:grpSpPr>
          <a:xfrm>
            <a:off x="76922" y="2020964"/>
            <a:ext cx="11992396" cy="2306821"/>
            <a:chOff x="98004" y="4079068"/>
            <a:chExt cx="11992396" cy="2306821"/>
          </a:xfrm>
        </p:grpSpPr>
        <p:pic>
          <p:nvPicPr>
            <p:cNvPr id="7" name="Picture 6">
              <a:extLst>
                <a:ext uri="{FF2B5EF4-FFF2-40B4-BE49-F238E27FC236}">
                  <a16:creationId xmlns:a16="http://schemas.microsoft.com/office/drawing/2014/main" id="{5C41F16F-D5E8-5F4B-A0AB-E8299BA2A8CE}"/>
                </a:ext>
              </a:extLst>
            </p:cNvPr>
            <p:cNvPicPr>
              <a:picLocks noChangeAspect="1"/>
            </p:cNvPicPr>
            <p:nvPr/>
          </p:nvPicPr>
          <p:blipFill>
            <a:blip r:embed="rId2"/>
            <a:stretch>
              <a:fillRect/>
            </a:stretch>
          </p:blipFill>
          <p:spPr>
            <a:xfrm>
              <a:off x="98004" y="4543673"/>
              <a:ext cx="11966222" cy="1819637"/>
            </a:xfrm>
            <a:prstGeom prst="rect">
              <a:avLst/>
            </a:prstGeom>
          </p:spPr>
        </p:pic>
        <p:sp>
          <p:nvSpPr>
            <p:cNvPr id="8" name="Rectangle 7">
              <a:extLst>
                <a:ext uri="{FF2B5EF4-FFF2-40B4-BE49-F238E27FC236}">
                  <a16:creationId xmlns:a16="http://schemas.microsoft.com/office/drawing/2014/main" id="{39A60DDE-7567-CA4A-9DA7-47551DD7B1AF}"/>
                </a:ext>
              </a:extLst>
            </p:cNvPr>
            <p:cNvSpPr/>
            <p:nvPr/>
          </p:nvSpPr>
          <p:spPr>
            <a:xfrm>
              <a:off x="967249" y="4531918"/>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BBD548-AF26-ED41-8409-EDF74BF77177}"/>
                </a:ext>
              </a:extLst>
            </p:cNvPr>
            <p:cNvSpPr/>
            <p:nvPr/>
          </p:nvSpPr>
          <p:spPr>
            <a:xfrm>
              <a:off x="7258756" y="4518798"/>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193CB4-896C-5A48-8ED1-E5B06F4749A0}"/>
                </a:ext>
              </a:extLst>
            </p:cNvPr>
            <p:cNvSpPr txBox="1"/>
            <p:nvPr/>
          </p:nvSpPr>
          <p:spPr>
            <a:xfrm>
              <a:off x="1222194" y="4082008"/>
              <a:ext cx="4321754" cy="461665"/>
            </a:xfrm>
            <a:prstGeom prst="rect">
              <a:avLst/>
            </a:prstGeom>
            <a:noFill/>
          </p:spPr>
          <p:txBody>
            <a:bodyPr wrap="square" rtlCol="0">
              <a:spAutoFit/>
            </a:bodyPr>
            <a:lstStyle/>
            <a:p>
              <a:pPr algn="ctr"/>
              <a:r>
                <a:rPr lang="en-US" sz="2400" b="1" dirty="0">
                  <a:solidFill>
                    <a:schemeClr val="accent2"/>
                  </a:solidFill>
                </a:rPr>
                <a:t>Measure</a:t>
              </a:r>
            </a:p>
          </p:txBody>
        </p:sp>
        <p:sp>
          <p:nvSpPr>
            <p:cNvPr id="11" name="TextBox 10">
              <a:extLst>
                <a:ext uri="{FF2B5EF4-FFF2-40B4-BE49-F238E27FC236}">
                  <a16:creationId xmlns:a16="http://schemas.microsoft.com/office/drawing/2014/main" id="{AB4A9258-79E8-6848-9F2A-BB3660E38799}"/>
                </a:ext>
              </a:extLst>
            </p:cNvPr>
            <p:cNvSpPr txBox="1"/>
            <p:nvPr/>
          </p:nvSpPr>
          <p:spPr>
            <a:xfrm>
              <a:off x="7521394" y="4079068"/>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15" name="Rectangle 14">
              <a:extLst>
                <a:ext uri="{FF2B5EF4-FFF2-40B4-BE49-F238E27FC236}">
                  <a16:creationId xmlns:a16="http://schemas.microsoft.com/office/drawing/2014/main" id="{4450ECFA-B64A-5541-A077-49AE20BA38EF}"/>
                </a:ext>
              </a:extLst>
            </p:cNvPr>
            <p:cNvSpPr/>
            <p:nvPr/>
          </p:nvSpPr>
          <p:spPr>
            <a:xfrm>
              <a:off x="8609826" y="5430149"/>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8C8428-7C90-C845-B2C4-28AA3169C611}"/>
                </a:ext>
              </a:extLst>
            </p:cNvPr>
            <p:cNvSpPr txBox="1"/>
            <p:nvPr/>
          </p:nvSpPr>
          <p:spPr>
            <a:xfrm>
              <a:off x="8843776" y="5395777"/>
              <a:ext cx="184731" cy="461665"/>
            </a:xfrm>
            <a:prstGeom prst="rect">
              <a:avLst/>
            </a:prstGeom>
            <a:noFill/>
          </p:spPr>
          <p:txBody>
            <a:bodyPr wrap="none" rtlCol="0">
              <a:spAutoFit/>
            </a:bodyPr>
            <a:lstStyle/>
            <a:p>
              <a:endParaRPr lang="en-US" sz="2400" dirty="0"/>
            </a:p>
          </p:txBody>
        </p:sp>
      </p:grpSp>
      <p:sp>
        <p:nvSpPr>
          <p:cNvPr id="3" name="Title 2">
            <a:extLst>
              <a:ext uri="{FF2B5EF4-FFF2-40B4-BE49-F238E27FC236}">
                <a16:creationId xmlns:a16="http://schemas.microsoft.com/office/drawing/2014/main" id="{3336BE33-FD17-3C43-B1C2-6937632A0BED}"/>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30244622-0013-644F-89BF-4590B080EC74}"/>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76E2AC96-C84D-0C45-8872-99803772688C}"/>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DD6679F3-30D1-DD4E-98A3-9E9A1000C5D0}"/>
              </a:ext>
            </a:extLst>
          </p:cNvPr>
          <p:cNvSpPr>
            <a:spLocks noGrp="1"/>
          </p:cNvSpPr>
          <p:nvPr>
            <p:ph type="sldNum" sz="quarter" idx="12"/>
          </p:nvPr>
        </p:nvSpPr>
        <p:spPr/>
        <p:txBody>
          <a:bodyPr/>
          <a:lstStyle/>
          <a:p>
            <a:fld id="{921CBE81-14BD-7343-B359-01BCBA3179F9}" type="slidenum">
              <a:rPr lang="en-US" smtClean="0"/>
              <a:pPr/>
              <a:t>67</a:t>
            </a:fld>
            <a:endParaRPr lang="en-US"/>
          </a:p>
        </p:txBody>
      </p:sp>
      <p:sp>
        <p:nvSpPr>
          <p:cNvPr id="34" name="Content Placeholder 1">
            <a:extLst>
              <a:ext uri="{FF2B5EF4-FFF2-40B4-BE49-F238E27FC236}">
                <a16:creationId xmlns:a16="http://schemas.microsoft.com/office/drawing/2014/main" id="{0276ED87-5059-2445-9ACF-6F006077C74B}"/>
              </a:ext>
            </a:extLst>
          </p:cNvPr>
          <p:cNvSpPr>
            <a:spLocks noGrp="1"/>
          </p:cNvSpPr>
          <p:nvPr>
            <p:ph idx="1"/>
          </p:nvPr>
        </p:nvSpPr>
        <p:spPr>
          <a:xfrm>
            <a:off x="0" y="940908"/>
            <a:ext cx="12192000" cy="5612295"/>
          </a:xfrm>
        </p:spPr>
        <p:txBody>
          <a:bodyPr/>
          <a:lstStyle/>
          <a:p>
            <a:pPr marL="0" indent="0">
              <a:buNone/>
            </a:pPr>
            <a:r>
              <a:rPr lang="en-US" dirty="0"/>
              <a:t>We measure beam covariances and assume zero source position-momentum correlations,</a:t>
            </a:r>
          </a:p>
          <a:p>
            <a:pPr marL="0" indent="0">
              <a:buNone/>
            </a:pPr>
            <a:endParaRPr lang="en-US" dirty="0"/>
          </a:p>
        </p:txBody>
      </p:sp>
      <p:sp>
        <p:nvSpPr>
          <p:cNvPr id="49" name="Rectangle 48">
            <a:extLst>
              <a:ext uri="{FF2B5EF4-FFF2-40B4-BE49-F238E27FC236}">
                <a16:creationId xmlns:a16="http://schemas.microsoft.com/office/drawing/2014/main" id="{CD79A8E1-2534-AA4A-B47D-0F029ED80144}"/>
              </a:ext>
            </a:extLst>
          </p:cNvPr>
          <p:cNvSpPr/>
          <p:nvPr/>
        </p:nvSpPr>
        <p:spPr>
          <a:xfrm>
            <a:off x="8588744" y="2582443"/>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375D8B5-7C1D-2C48-8736-3D23334756C2}"/>
              </a:ext>
            </a:extLst>
          </p:cNvPr>
          <p:cNvSpPr/>
          <p:nvPr/>
        </p:nvSpPr>
        <p:spPr>
          <a:xfrm>
            <a:off x="10727989" y="2595009"/>
            <a:ext cx="824089" cy="391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F2494C4-E834-2748-954E-D5F01D9BA771}"/>
              </a:ext>
            </a:extLst>
          </p:cNvPr>
          <p:cNvSpPr/>
          <p:nvPr/>
        </p:nvSpPr>
        <p:spPr>
          <a:xfrm>
            <a:off x="9692491" y="2986497"/>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FEB7521-DE78-694E-B897-B3ED70EE52AD}"/>
              </a:ext>
            </a:extLst>
          </p:cNvPr>
          <p:cNvSpPr/>
          <p:nvPr/>
        </p:nvSpPr>
        <p:spPr>
          <a:xfrm>
            <a:off x="10715596" y="3378578"/>
            <a:ext cx="824089" cy="391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723590A-098D-AD4E-9719-DE878BBB473C}"/>
              </a:ext>
            </a:extLst>
          </p:cNvPr>
          <p:cNvSpPr/>
          <p:nvPr/>
        </p:nvSpPr>
        <p:spPr>
          <a:xfrm>
            <a:off x="9688912" y="3775694"/>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5EE5619-B7D3-9E48-86B8-48D08B1DE692}"/>
              </a:ext>
            </a:extLst>
          </p:cNvPr>
          <p:cNvSpPr/>
          <p:nvPr/>
        </p:nvSpPr>
        <p:spPr>
          <a:xfrm>
            <a:off x="7534763" y="3790621"/>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955CE64-FC7F-5445-AC09-3C012ACAD00B}"/>
              </a:ext>
            </a:extLst>
          </p:cNvPr>
          <p:cNvSpPr/>
          <p:nvPr/>
        </p:nvSpPr>
        <p:spPr>
          <a:xfrm>
            <a:off x="7530704" y="2986994"/>
            <a:ext cx="824089" cy="378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9631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36BE33-FD17-3C43-B1C2-6937632A0BED}"/>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30244622-0013-644F-89BF-4590B080EC74}"/>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76E2AC96-C84D-0C45-8872-99803772688C}"/>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DD6679F3-30D1-DD4E-98A3-9E9A1000C5D0}"/>
              </a:ext>
            </a:extLst>
          </p:cNvPr>
          <p:cNvSpPr>
            <a:spLocks noGrp="1"/>
          </p:cNvSpPr>
          <p:nvPr>
            <p:ph type="sldNum" sz="quarter" idx="12"/>
          </p:nvPr>
        </p:nvSpPr>
        <p:spPr/>
        <p:txBody>
          <a:bodyPr/>
          <a:lstStyle/>
          <a:p>
            <a:fld id="{921CBE81-14BD-7343-B359-01BCBA3179F9}" type="slidenum">
              <a:rPr lang="en-US" smtClean="0"/>
              <a:pPr/>
              <a:t>68</a:t>
            </a:fld>
            <a:endParaRPr lang="en-US"/>
          </a:p>
        </p:txBody>
      </p:sp>
      <p:sp>
        <p:nvSpPr>
          <p:cNvPr id="34" name="Content Placeholder 1">
            <a:extLst>
              <a:ext uri="{FF2B5EF4-FFF2-40B4-BE49-F238E27FC236}">
                <a16:creationId xmlns:a16="http://schemas.microsoft.com/office/drawing/2014/main" id="{0276ED87-5059-2445-9ACF-6F006077C74B}"/>
              </a:ext>
            </a:extLst>
          </p:cNvPr>
          <p:cNvSpPr>
            <a:spLocks noGrp="1"/>
          </p:cNvSpPr>
          <p:nvPr>
            <p:ph idx="1"/>
          </p:nvPr>
        </p:nvSpPr>
        <p:spPr>
          <a:xfrm>
            <a:off x="0" y="940908"/>
            <a:ext cx="12192000" cy="5612295"/>
          </a:xfrm>
        </p:spPr>
        <p:txBody>
          <a:bodyPr/>
          <a:lstStyle/>
          <a:p>
            <a:pPr marL="0" indent="0">
              <a:buNone/>
            </a:pPr>
            <a:r>
              <a:rPr lang="en-US" dirty="0"/>
              <a:t>We measure beam covariances and assume zero source position-momentum correlations,</a:t>
            </a:r>
          </a:p>
          <a:p>
            <a:pPr marL="0" indent="0">
              <a:buNone/>
            </a:pPr>
            <a:endParaRPr lang="en-US" dirty="0"/>
          </a:p>
        </p:txBody>
      </p:sp>
      <p:grpSp>
        <p:nvGrpSpPr>
          <p:cNvPr id="22" name="Group 21">
            <a:extLst>
              <a:ext uri="{FF2B5EF4-FFF2-40B4-BE49-F238E27FC236}">
                <a16:creationId xmlns:a16="http://schemas.microsoft.com/office/drawing/2014/main" id="{B8417CA9-C240-EC42-B301-75A2FF9ABDD6}"/>
              </a:ext>
            </a:extLst>
          </p:cNvPr>
          <p:cNvGrpSpPr/>
          <p:nvPr/>
        </p:nvGrpSpPr>
        <p:grpSpPr>
          <a:xfrm>
            <a:off x="76922" y="2020964"/>
            <a:ext cx="11992396" cy="2306821"/>
            <a:chOff x="76922" y="2020964"/>
            <a:chExt cx="11992396" cy="2306821"/>
          </a:xfrm>
        </p:grpSpPr>
        <p:grpSp>
          <p:nvGrpSpPr>
            <p:cNvPr id="2" name="Group 1">
              <a:extLst>
                <a:ext uri="{FF2B5EF4-FFF2-40B4-BE49-F238E27FC236}">
                  <a16:creationId xmlns:a16="http://schemas.microsoft.com/office/drawing/2014/main" id="{9DE9DC11-DE97-D044-8339-050264BA319C}"/>
                </a:ext>
              </a:extLst>
            </p:cNvPr>
            <p:cNvGrpSpPr/>
            <p:nvPr/>
          </p:nvGrpSpPr>
          <p:grpSpPr>
            <a:xfrm>
              <a:off x="76922" y="2020964"/>
              <a:ext cx="11992396" cy="2306821"/>
              <a:chOff x="98004" y="4079068"/>
              <a:chExt cx="11992396" cy="2306821"/>
            </a:xfrm>
          </p:grpSpPr>
          <p:pic>
            <p:nvPicPr>
              <p:cNvPr id="7" name="Picture 6">
                <a:extLst>
                  <a:ext uri="{FF2B5EF4-FFF2-40B4-BE49-F238E27FC236}">
                    <a16:creationId xmlns:a16="http://schemas.microsoft.com/office/drawing/2014/main" id="{5C41F16F-D5E8-5F4B-A0AB-E8299BA2A8CE}"/>
                  </a:ext>
                </a:extLst>
              </p:cNvPr>
              <p:cNvPicPr>
                <a:picLocks noChangeAspect="1"/>
              </p:cNvPicPr>
              <p:nvPr/>
            </p:nvPicPr>
            <p:blipFill>
              <a:blip r:embed="rId2"/>
              <a:stretch>
                <a:fillRect/>
              </a:stretch>
            </p:blipFill>
            <p:spPr>
              <a:xfrm>
                <a:off x="98004" y="4543673"/>
                <a:ext cx="11966222" cy="1819637"/>
              </a:xfrm>
              <a:prstGeom prst="rect">
                <a:avLst/>
              </a:prstGeom>
            </p:spPr>
          </p:pic>
          <p:sp>
            <p:nvSpPr>
              <p:cNvPr id="8" name="Rectangle 7">
                <a:extLst>
                  <a:ext uri="{FF2B5EF4-FFF2-40B4-BE49-F238E27FC236}">
                    <a16:creationId xmlns:a16="http://schemas.microsoft.com/office/drawing/2014/main" id="{39A60DDE-7567-CA4A-9DA7-47551DD7B1AF}"/>
                  </a:ext>
                </a:extLst>
              </p:cNvPr>
              <p:cNvSpPr/>
              <p:nvPr/>
            </p:nvSpPr>
            <p:spPr>
              <a:xfrm>
                <a:off x="967249" y="4531918"/>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BBD548-AF26-ED41-8409-EDF74BF77177}"/>
                  </a:ext>
                </a:extLst>
              </p:cNvPr>
              <p:cNvSpPr/>
              <p:nvPr/>
            </p:nvSpPr>
            <p:spPr>
              <a:xfrm>
                <a:off x="7258756" y="4518798"/>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193CB4-896C-5A48-8ED1-E5B06F4749A0}"/>
                  </a:ext>
                </a:extLst>
              </p:cNvPr>
              <p:cNvSpPr txBox="1"/>
              <p:nvPr/>
            </p:nvSpPr>
            <p:spPr>
              <a:xfrm>
                <a:off x="1222194" y="4082008"/>
                <a:ext cx="4321754" cy="461665"/>
              </a:xfrm>
              <a:prstGeom prst="rect">
                <a:avLst/>
              </a:prstGeom>
              <a:noFill/>
            </p:spPr>
            <p:txBody>
              <a:bodyPr wrap="square" rtlCol="0">
                <a:spAutoFit/>
              </a:bodyPr>
              <a:lstStyle/>
              <a:p>
                <a:pPr algn="ctr"/>
                <a:r>
                  <a:rPr lang="en-US" sz="2400" b="1" dirty="0">
                    <a:solidFill>
                      <a:schemeClr val="accent2"/>
                    </a:solidFill>
                  </a:rPr>
                  <a:t>Measure</a:t>
                </a:r>
              </a:p>
            </p:txBody>
          </p:sp>
          <p:sp>
            <p:nvSpPr>
              <p:cNvPr id="11" name="TextBox 10">
                <a:extLst>
                  <a:ext uri="{FF2B5EF4-FFF2-40B4-BE49-F238E27FC236}">
                    <a16:creationId xmlns:a16="http://schemas.microsoft.com/office/drawing/2014/main" id="{AB4A9258-79E8-6848-9F2A-BB3660E38799}"/>
                  </a:ext>
                </a:extLst>
              </p:cNvPr>
              <p:cNvSpPr txBox="1"/>
              <p:nvPr/>
            </p:nvSpPr>
            <p:spPr>
              <a:xfrm>
                <a:off x="7521394" y="4079068"/>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15" name="Rectangle 14">
                <a:extLst>
                  <a:ext uri="{FF2B5EF4-FFF2-40B4-BE49-F238E27FC236}">
                    <a16:creationId xmlns:a16="http://schemas.microsoft.com/office/drawing/2014/main" id="{4450ECFA-B64A-5541-A077-49AE20BA38EF}"/>
                  </a:ext>
                </a:extLst>
              </p:cNvPr>
              <p:cNvSpPr/>
              <p:nvPr/>
            </p:nvSpPr>
            <p:spPr>
              <a:xfrm>
                <a:off x="8609826" y="5430149"/>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8C8428-7C90-C845-B2C4-28AA3169C611}"/>
                  </a:ext>
                </a:extLst>
              </p:cNvPr>
              <p:cNvSpPr txBox="1"/>
              <p:nvPr/>
            </p:nvSpPr>
            <p:spPr>
              <a:xfrm>
                <a:off x="8843776" y="5395777"/>
                <a:ext cx="356188" cy="461665"/>
              </a:xfrm>
              <a:prstGeom prst="rect">
                <a:avLst/>
              </a:prstGeom>
              <a:noFill/>
            </p:spPr>
            <p:txBody>
              <a:bodyPr wrap="none" rtlCol="0">
                <a:spAutoFit/>
              </a:bodyPr>
              <a:lstStyle/>
              <a:p>
                <a:r>
                  <a:rPr lang="en-US" sz="2400" dirty="0"/>
                  <a:t>0</a:t>
                </a:r>
              </a:p>
            </p:txBody>
          </p:sp>
        </p:grpSp>
        <p:sp>
          <p:nvSpPr>
            <p:cNvPr id="49" name="Rectangle 48">
              <a:extLst>
                <a:ext uri="{FF2B5EF4-FFF2-40B4-BE49-F238E27FC236}">
                  <a16:creationId xmlns:a16="http://schemas.microsoft.com/office/drawing/2014/main" id="{CD79A8E1-2534-AA4A-B47D-0F029ED80144}"/>
                </a:ext>
              </a:extLst>
            </p:cNvPr>
            <p:cNvSpPr/>
            <p:nvPr/>
          </p:nvSpPr>
          <p:spPr>
            <a:xfrm>
              <a:off x="8588744" y="2582443"/>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540A2F5-30CA-9947-A84F-C648BE699700}"/>
                </a:ext>
              </a:extLst>
            </p:cNvPr>
            <p:cNvSpPr txBox="1"/>
            <p:nvPr/>
          </p:nvSpPr>
          <p:spPr>
            <a:xfrm>
              <a:off x="8822694" y="2548071"/>
              <a:ext cx="356188" cy="461665"/>
            </a:xfrm>
            <a:prstGeom prst="rect">
              <a:avLst/>
            </a:prstGeom>
            <a:noFill/>
          </p:spPr>
          <p:txBody>
            <a:bodyPr wrap="none" rtlCol="0">
              <a:spAutoFit/>
            </a:bodyPr>
            <a:lstStyle/>
            <a:p>
              <a:r>
                <a:rPr lang="en-US" sz="2400" dirty="0"/>
                <a:t>0</a:t>
              </a:r>
            </a:p>
          </p:txBody>
        </p:sp>
        <p:sp>
          <p:nvSpPr>
            <p:cNvPr id="51" name="Rectangle 50">
              <a:extLst>
                <a:ext uri="{FF2B5EF4-FFF2-40B4-BE49-F238E27FC236}">
                  <a16:creationId xmlns:a16="http://schemas.microsoft.com/office/drawing/2014/main" id="{A375D8B5-7C1D-2C48-8736-3D23334756C2}"/>
                </a:ext>
              </a:extLst>
            </p:cNvPr>
            <p:cNvSpPr/>
            <p:nvPr/>
          </p:nvSpPr>
          <p:spPr>
            <a:xfrm>
              <a:off x="10727989" y="2587753"/>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E98619C-FC07-CA46-A24C-6D5E4FEFB301}"/>
                </a:ext>
              </a:extLst>
            </p:cNvPr>
            <p:cNvSpPr txBox="1"/>
            <p:nvPr/>
          </p:nvSpPr>
          <p:spPr>
            <a:xfrm>
              <a:off x="10961939" y="2553381"/>
              <a:ext cx="356188" cy="461665"/>
            </a:xfrm>
            <a:prstGeom prst="rect">
              <a:avLst/>
            </a:prstGeom>
            <a:noFill/>
          </p:spPr>
          <p:txBody>
            <a:bodyPr wrap="none" rtlCol="0">
              <a:spAutoFit/>
            </a:bodyPr>
            <a:lstStyle/>
            <a:p>
              <a:r>
                <a:rPr lang="en-US" sz="2400" dirty="0"/>
                <a:t>0</a:t>
              </a:r>
            </a:p>
          </p:txBody>
        </p:sp>
        <p:sp>
          <p:nvSpPr>
            <p:cNvPr id="53" name="Rectangle 52">
              <a:extLst>
                <a:ext uri="{FF2B5EF4-FFF2-40B4-BE49-F238E27FC236}">
                  <a16:creationId xmlns:a16="http://schemas.microsoft.com/office/drawing/2014/main" id="{FF2494C4-E834-2748-954E-D5F01D9BA771}"/>
                </a:ext>
              </a:extLst>
            </p:cNvPr>
            <p:cNvSpPr/>
            <p:nvPr/>
          </p:nvSpPr>
          <p:spPr>
            <a:xfrm>
              <a:off x="9692491" y="2986497"/>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8999E44-9B3C-6349-95E6-2438456D08D8}"/>
                </a:ext>
              </a:extLst>
            </p:cNvPr>
            <p:cNvSpPr txBox="1"/>
            <p:nvPr/>
          </p:nvSpPr>
          <p:spPr>
            <a:xfrm>
              <a:off x="9926441" y="2952125"/>
              <a:ext cx="356188" cy="461665"/>
            </a:xfrm>
            <a:prstGeom prst="rect">
              <a:avLst/>
            </a:prstGeom>
            <a:noFill/>
          </p:spPr>
          <p:txBody>
            <a:bodyPr wrap="none" rtlCol="0">
              <a:spAutoFit/>
            </a:bodyPr>
            <a:lstStyle/>
            <a:p>
              <a:r>
                <a:rPr lang="en-US" sz="2400" dirty="0"/>
                <a:t>0</a:t>
              </a:r>
            </a:p>
          </p:txBody>
        </p:sp>
        <p:sp>
          <p:nvSpPr>
            <p:cNvPr id="55" name="Rectangle 54">
              <a:extLst>
                <a:ext uri="{FF2B5EF4-FFF2-40B4-BE49-F238E27FC236}">
                  <a16:creationId xmlns:a16="http://schemas.microsoft.com/office/drawing/2014/main" id="{9FEB7521-DE78-694E-B897-B3ED70EE52AD}"/>
                </a:ext>
              </a:extLst>
            </p:cNvPr>
            <p:cNvSpPr/>
            <p:nvPr/>
          </p:nvSpPr>
          <p:spPr>
            <a:xfrm>
              <a:off x="10715596" y="3378579"/>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26023031-9DF3-6249-9773-22FB4109497A}"/>
                </a:ext>
              </a:extLst>
            </p:cNvPr>
            <p:cNvSpPr txBox="1"/>
            <p:nvPr/>
          </p:nvSpPr>
          <p:spPr>
            <a:xfrm>
              <a:off x="10949546" y="3344207"/>
              <a:ext cx="356188" cy="461665"/>
            </a:xfrm>
            <a:prstGeom prst="rect">
              <a:avLst/>
            </a:prstGeom>
            <a:noFill/>
          </p:spPr>
          <p:txBody>
            <a:bodyPr wrap="none" rtlCol="0">
              <a:spAutoFit/>
            </a:bodyPr>
            <a:lstStyle/>
            <a:p>
              <a:r>
                <a:rPr lang="en-US" sz="2400" dirty="0"/>
                <a:t>0</a:t>
              </a:r>
            </a:p>
          </p:txBody>
        </p:sp>
        <p:sp>
          <p:nvSpPr>
            <p:cNvPr id="57" name="Rectangle 56">
              <a:extLst>
                <a:ext uri="{FF2B5EF4-FFF2-40B4-BE49-F238E27FC236}">
                  <a16:creationId xmlns:a16="http://schemas.microsoft.com/office/drawing/2014/main" id="{4723590A-098D-AD4E-9719-DE878BBB473C}"/>
                </a:ext>
              </a:extLst>
            </p:cNvPr>
            <p:cNvSpPr/>
            <p:nvPr/>
          </p:nvSpPr>
          <p:spPr>
            <a:xfrm>
              <a:off x="9688912" y="3775694"/>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2DF54F9E-AA1F-BB45-B49E-832B03E2E946}"/>
                </a:ext>
              </a:extLst>
            </p:cNvPr>
            <p:cNvSpPr txBox="1"/>
            <p:nvPr/>
          </p:nvSpPr>
          <p:spPr>
            <a:xfrm>
              <a:off x="9922862" y="3741322"/>
              <a:ext cx="356188" cy="461665"/>
            </a:xfrm>
            <a:prstGeom prst="rect">
              <a:avLst/>
            </a:prstGeom>
            <a:noFill/>
          </p:spPr>
          <p:txBody>
            <a:bodyPr wrap="none" rtlCol="0">
              <a:spAutoFit/>
            </a:bodyPr>
            <a:lstStyle/>
            <a:p>
              <a:r>
                <a:rPr lang="en-US" sz="2400" dirty="0"/>
                <a:t>0</a:t>
              </a:r>
            </a:p>
          </p:txBody>
        </p:sp>
        <p:sp>
          <p:nvSpPr>
            <p:cNvPr id="59" name="Rectangle 58">
              <a:extLst>
                <a:ext uri="{FF2B5EF4-FFF2-40B4-BE49-F238E27FC236}">
                  <a16:creationId xmlns:a16="http://schemas.microsoft.com/office/drawing/2014/main" id="{35EE5619-B7D3-9E48-86B8-48D08B1DE692}"/>
                </a:ext>
              </a:extLst>
            </p:cNvPr>
            <p:cNvSpPr/>
            <p:nvPr/>
          </p:nvSpPr>
          <p:spPr>
            <a:xfrm>
              <a:off x="7534763" y="3790621"/>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33AD7C16-A0FA-3847-BACA-EFD32575870E}"/>
                </a:ext>
              </a:extLst>
            </p:cNvPr>
            <p:cNvSpPr txBox="1"/>
            <p:nvPr/>
          </p:nvSpPr>
          <p:spPr>
            <a:xfrm>
              <a:off x="7768713" y="3756249"/>
              <a:ext cx="356188" cy="461665"/>
            </a:xfrm>
            <a:prstGeom prst="rect">
              <a:avLst/>
            </a:prstGeom>
            <a:noFill/>
          </p:spPr>
          <p:txBody>
            <a:bodyPr wrap="none" rtlCol="0">
              <a:spAutoFit/>
            </a:bodyPr>
            <a:lstStyle/>
            <a:p>
              <a:r>
                <a:rPr lang="en-US" sz="2400" dirty="0"/>
                <a:t>0</a:t>
              </a:r>
            </a:p>
          </p:txBody>
        </p:sp>
        <p:sp>
          <p:nvSpPr>
            <p:cNvPr id="61" name="Rectangle 60">
              <a:extLst>
                <a:ext uri="{FF2B5EF4-FFF2-40B4-BE49-F238E27FC236}">
                  <a16:creationId xmlns:a16="http://schemas.microsoft.com/office/drawing/2014/main" id="{D955CE64-FC7F-5445-AC09-3C012ACAD00B}"/>
                </a:ext>
              </a:extLst>
            </p:cNvPr>
            <p:cNvSpPr/>
            <p:nvPr/>
          </p:nvSpPr>
          <p:spPr>
            <a:xfrm>
              <a:off x="7530704" y="2986994"/>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44D3180-BC6E-5847-9C6D-A486D69090EF}"/>
                </a:ext>
              </a:extLst>
            </p:cNvPr>
            <p:cNvSpPr txBox="1"/>
            <p:nvPr/>
          </p:nvSpPr>
          <p:spPr>
            <a:xfrm>
              <a:off x="7764654" y="2952622"/>
              <a:ext cx="356188" cy="461665"/>
            </a:xfrm>
            <a:prstGeom prst="rect">
              <a:avLst/>
            </a:prstGeom>
            <a:noFill/>
          </p:spPr>
          <p:txBody>
            <a:bodyPr wrap="none" rtlCol="0">
              <a:spAutoFit/>
            </a:bodyPr>
            <a:lstStyle/>
            <a:p>
              <a:r>
                <a:rPr lang="en-US" sz="2400" dirty="0"/>
                <a:t>0</a:t>
              </a:r>
            </a:p>
          </p:txBody>
        </p:sp>
      </p:grpSp>
    </p:spTree>
    <p:extLst>
      <p:ext uri="{BB962C8B-B14F-4D97-AF65-F5344CB8AC3E}">
        <p14:creationId xmlns:p14="http://schemas.microsoft.com/office/powerpoint/2010/main" val="3195659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27B7D6-FFFB-564A-8AA0-077951706D77}"/>
              </a:ext>
            </a:extLst>
          </p:cNvPr>
          <p:cNvSpPr>
            <a:spLocks noGrp="1"/>
          </p:cNvSpPr>
          <p:nvPr>
            <p:ph idx="1"/>
          </p:nvPr>
        </p:nvSpPr>
        <p:spPr/>
        <p:txBody>
          <a:bodyPr/>
          <a:lstStyle/>
          <a:p>
            <a:pPr marL="0" indent="0">
              <a:buNone/>
            </a:pPr>
            <a:r>
              <a:rPr lang="en-US" dirty="0"/>
              <a:t>We measure 4D phase space using an aperture scan </a:t>
            </a:r>
          </a:p>
        </p:txBody>
      </p:sp>
      <p:sp>
        <p:nvSpPr>
          <p:cNvPr id="3" name="Title 2">
            <a:extLst>
              <a:ext uri="{FF2B5EF4-FFF2-40B4-BE49-F238E27FC236}">
                <a16:creationId xmlns:a16="http://schemas.microsoft.com/office/drawing/2014/main" id="{6CDC4C2A-87DB-C841-AED5-52351931EE57}"/>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0D956CE3-2C67-1541-AC59-891983198658}"/>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5E32D485-0D8C-E349-9842-94AA1604BCBB}"/>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17BA27E1-36D3-9647-B2FB-9D569E252404}"/>
              </a:ext>
            </a:extLst>
          </p:cNvPr>
          <p:cNvSpPr>
            <a:spLocks noGrp="1"/>
          </p:cNvSpPr>
          <p:nvPr>
            <p:ph type="sldNum" sz="quarter" idx="12"/>
          </p:nvPr>
        </p:nvSpPr>
        <p:spPr/>
        <p:txBody>
          <a:bodyPr/>
          <a:lstStyle/>
          <a:p>
            <a:fld id="{921CBE81-14BD-7343-B359-01BCBA3179F9}" type="slidenum">
              <a:rPr lang="en-US" smtClean="0"/>
              <a:pPr/>
              <a:t>69</a:t>
            </a:fld>
            <a:endParaRPr lang="en-US"/>
          </a:p>
        </p:txBody>
      </p:sp>
      <p:pic>
        <p:nvPicPr>
          <p:cNvPr id="8" name="0001-0415" descr="0001-0415">
            <a:hlinkClick r:id="" action="ppaction://media"/>
            <a:extLst>
              <a:ext uri="{FF2B5EF4-FFF2-40B4-BE49-F238E27FC236}">
                <a16:creationId xmlns:a16="http://schemas.microsoft.com/office/drawing/2014/main" id="{2918558A-AEC4-B04B-B6FE-590FE415F0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8813" y="1522141"/>
            <a:ext cx="8914373" cy="5014335"/>
          </a:xfrm>
          <a:prstGeom prst="rect">
            <a:avLst/>
          </a:prstGeom>
        </p:spPr>
      </p:pic>
    </p:spTree>
    <p:extLst>
      <p:ext uri="{BB962C8B-B14F-4D97-AF65-F5344CB8AC3E}">
        <p14:creationId xmlns:p14="http://schemas.microsoft.com/office/powerpoint/2010/main" val="350565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55F23C-F990-A843-90B7-EEF1CFC701E5}"/>
              </a:ext>
            </a:extLst>
          </p:cNvPr>
          <p:cNvSpPr>
            <a:spLocks noGrp="1"/>
          </p:cNvSpPr>
          <p:nvPr>
            <p:ph type="title"/>
          </p:nvPr>
        </p:nvSpPr>
        <p:spPr/>
        <p:txBody>
          <a:bodyPr/>
          <a:lstStyle/>
          <a:p>
            <a:r>
              <a:rPr lang="en-US" dirty="0"/>
              <a:t>Source 4D Phase Spaces Reveals…</a:t>
            </a:r>
          </a:p>
        </p:txBody>
      </p:sp>
      <p:sp>
        <p:nvSpPr>
          <p:cNvPr id="4" name="Date Placeholder 3">
            <a:extLst>
              <a:ext uri="{FF2B5EF4-FFF2-40B4-BE49-F238E27FC236}">
                <a16:creationId xmlns:a16="http://schemas.microsoft.com/office/drawing/2014/main" id="{F23F430E-F421-2F43-A9A2-99C21D1CE58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AFA96689-E4FA-2641-8FF4-A5B80114BE4A}"/>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C7E313B3-2022-F74A-927C-47DF6AFEC61E}"/>
              </a:ext>
            </a:extLst>
          </p:cNvPr>
          <p:cNvSpPr>
            <a:spLocks noGrp="1"/>
          </p:cNvSpPr>
          <p:nvPr>
            <p:ph type="sldNum" sz="quarter" idx="12"/>
          </p:nvPr>
        </p:nvSpPr>
        <p:spPr/>
        <p:txBody>
          <a:bodyPr/>
          <a:lstStyle/>
          <a:p>
            <a:fld id="{921CBE81-14BD-7343-B359-01BCBA3179F9}" type="slidenum">
              <a:rPr lang="en-US" smtClean="0"/>
              <a:pPr/>
              <a:t>7</a:t>
            </a:fld>
            <a:endParaRPr lang="en-US"/>
          </a:p>
        </p:txBody>
      </p:sp>
      <p:sp>
        <p:nvSpPr>
          <p:cNvPr id="8" name="TextBox 7">
            <a:extLst>
              <a:ext uri="{FF2B5EF4-FFF2-40B4-BE49-F238E27FC236}">
                <a16:creationId xmlns:a16="http://schemas.microsoft.com/office/drawing/2014/main" id="{3BD60D06-6AF9-334D-9F21-E7BD9754CC73}"/>
              </a:ext>
            </a:extLst>
          </p:cNvPr>
          <p:cNvSpPr txBox="1"/>
          <p:nvPr/>
        </p:nvSpPr>
        <p:spPr>
          <a:xfrm>
            <a:off x="4419732" y="6174390"/>
            <a:ext cx="5066014" cy="369332"/>
          </a:xfrm>
          <a:prstGeom prst="rect">
            <a:avLst/>
          </a:prstGeom>
          <a:noFill/>
        </p:spPr>
        <p:txBody>
          <a:bodyPr wrap="square" rtlCol="0">
            <a:spAutoFit/>
          </a:bodyPr>
          <a:lstStyle/>
          <a:p>
            <a:r>
              <a:rPr lang="en-US" dirty="0"/>
              <a:t>Phys. Rev. Accel. Beams </a:t>
            </a:r>
            <a:r>
              <a:rPr lang="en-US" b="1" dirty="0"/>
              <a:t>21</a:t>
            </a:r>
            <a:r>
              <a:rPr lang="en-US" dirty="0"/>
              <a:t>, 093401 (2018)</a:t>
            </a:r>
            <a:endParaRPr lang="en-US" sz="2000" dirty="0"/>
          </a:p>
        </p:txBody>
      </p:sp>
      <p:sp>
        <p:nvSpPr>
          <p:cNvPr id="12" name="TextBox 11">
            <a:extLst>
              <a:ext uri="{FF2B5EF4-FFF2-40B4-BE49-F238E27FC236}">
                <a16:creationId xmlns:a16="http://schemas.microsoft.com/office/drawing/2014/main" id="{6A0D89DF-DC74-6843-8A9E-C230E214894F}"/>
              </a:ext>
            </a:extLst>
          </p:cNvPr>
          <p:cNvSpPr txBox="1"/>
          <p:nvPr/>
        </p:nvSpPr>
        <p:spPr>
          <a:xfrm>
            <a:off x="101599" y="1021644"/>
            <a:ext cx="11988797" cy="1277273"/>
          </a:xfrm>
          <a:prstGeom prst="rect">
            <a:avLst/>
          </a:prstGeom>
          <a:noFill/>
        </p:spPr>
        <p:txBody>
          <a:bodyPr wrap="square" rtlCol="0">
            <a:spAutoFit/>
          </a:bodyPr>
          <a:lstStyle/>
          <a:p>
            <a:pPr>
              <a:spcAft>
                <a:spcPts val="600"/>
              </a:spcAft>
            </a:pPr>
            <a:r>
              <a:rPr lang="en-US" sz="2400" dirty="0"/>
              <a:t>Physical and chemical features shape the momentum of photoemitted electrons. </a:t>
            </a:r>
          </a:p>
          <a:p>
            <a:pPr>
              <a:spcAft>
                <a:spcPts val="600"/>
              </a:spcAft>
            </a:pPr>
            <a:r>
              <a:rPr lang="en-US" sz="2400" dirty="0"/>
              <a:t>Using the source 4D phase space, we can get the momentum distribution of electrons emitted at such features with high spatial resolution.</a:t>
            </a:r>
          </a:p>
        </p:txBody>
      </p:sp>
      <p:grpSp>
        <p:nvGrpSpPr>
          <p:cNvPr id="11" name="Group 10">
            <a:extLst>
              <a:ext uri="{FF2B5EF4-FFF2-40B4-BE49-F238E27FC236}">
                <a16:creationId xmlns:a16="http://schemas.microsoft.com/office/drawing/2014/main" id="{32C6C31D-A979-FA4F-97A6-E4C8F4D4A16B}"/>
              </a:ext>
            </a:extLst>
          </p:cNvPr>
          <p:cNvGrpSpPr/>
          <p:nvPr/>
        </p:nvGrpSpPr>
        <p:grpSpPr>
          <a:xfrm>
            <a:off x="2247902" y="2414440"/>
            <a:ext cx="6783701" cy="3702884"/>
            <a:chOff x="1867409" y="2169953"/>
            <a:chExt cx="7164195" cy="3947372"/>
          </a:xfrm>
        </p:grpSpPr>
        <p:pic>
          <p:nvPicPr>
            <p:cNvPr id="7" name="Picture 6">
              <a:extLst>
                <a:ext uri="{FF2B5EF4-FFF2-40B4-BE49-F238E27FC236}">
                  <a16:creationId xmlns:a16="http://schemas.microsoft.com/office/drawing/2014/main" id="{80763DE5-21E5-4043-A46E-D987B38C30A8}"/>
                </a:ext>
              </a:extLst>
            </p:cNvPr>
            <p:cNvPicPr>
              <a:picLocks noChangeAspect="1"/>
            </p:cNvPicPr>
            <p:nvPr/>
          </p:nvPicPr>
          <p:blipFill rotWithShape="1">
            <a:blip r:embed="rId3"/>
            <a:srcRect l="37680" t="43025"/>
            <a:stretch/>
          </p:blipFill>
          <p:spPr>
            <a:xfrm>
              <a:off x="3160396" y="2169953"/>
              <a:ext cx="5871208" cy="3947372"/>
            </a:xfrm>
            <a:prstGeom prst="rect">
              <a:avLst/>
            </a:prstGeom>
          </p:spPr>
        </p:pic>
        <p:sp>
          <p:nvSpPr>
            <p:cNvPr id="9" name="TextBox 8">
              <a:extLst>
                <a:ext uri="{FF2B5EF4-FFF2-40B4-BE49-F238E27FC236}">
                  <a16:creationId xmlns:a16="http://schemas.microsoft.com/office/drawing/2014/main" id="{E1921A1A-713F-AC44-95F6-5F325BECA50D}"/>
                </a:ext>
              </a:extLst>
            </p:cNvPr>
            <p:cNvSpPr txBox="1"/>
            <p:nvPr/>
          </p:nvSpPr>
          <p:spPr>
            <a:xfrm rot="16200000">
              <a:off x="2021243" y="2522295"/>
              <a:ext cx="1048323" cy="461665"/>
            </a:xfrm>
            <a:prstGeom prst="rect">
              <a:avLst/>
            </a:prstGeom>
            <a:noFill/>
          </p:spPr>
          <p:txBody>
            <a:bodyPr wrap="square" rtlCol="0">
              <a:spAutoFit/>
            </a:bodyPr>
            <a:lstStyle/>
            <a:p>
              <a:r>
                <a:rPr lang="en-US" sz="2400" dirty="0"/>
                <a:t>Beam</a:t>
              </a:r>
            </a:p>
          </p:txBody>
        </p:sp>
        <p:cxnSp>
          <p:nvCxnSpPr>
            <p:cNvPr id="10" name="Straight Arrow Connector 9">
              <a:extLst>
                <a:ext uri="{FF2B5EF4-FFF2-40B4-BE49-F238E27FC236}">
                  <a16:creationId xmlns:a16="http://schemas.microsoft.com/office/drawing/2014/main" id="{9252B1BE-E93A-7C40-9736-705601B11FA0}"/>
                </a:ext>
              </a:extLst>
            </p:cNvPr>
            <p:cNvCxnSpPr>
              <a:cxnSpLocks/>
            </p:cNvCxnSpPr>
            <p:nvPr/>
          </p:nvCxnSpPr>
          <p:spPr>
            <a:xfrm flipV="1">
              <a:off x="2821367" y="2228966"/>
              <a:ext cx="0" cy="1103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92DF6D8-995D-5D4B-9343-BA09E03BF570}"/>
                </a:ext>
              </a:extLst>
            </p:cNvPr>
            <p:cNvSpPr txBox="1"/>
            <p:nvPr/>
          </p:nvSpPr>
          <p:spPr>
            <a:xfrm>
              <a:off x="1867409" y="5498622"/>
              <a:ext cx="1264102" cy="492147"/>
            </a:xfrm>
            <a:prstGeom prst="rect">
              <a:avLst/>
            </a:prstGeom>
            <a:noFill/>
          </p:spPr>
          <p:txBody>
            <a:bodyPr wrap="square" rtlCol="0">
              <a:spAutoFit/>
            </a:bodyPr>
            <a:lstStyle/>
            <a:p>
              <a:r>
                <a:rPr lang="en-US" sz="2400" dirty="0"/>
                <a:t>Source</a:t>
              </a:r>
            </a:p>
          </p:txBody>
        </p:sp>
      </p:grpSp>
      <p:sp>
        <p:nvSpPr>
          <p:cNvPr id="13" name="TextBox 12">
            <a:extLst>
              <a:ext uri="{FF2B5EF4-FFF2-40B4-BE49-F238E27FC236}">
                <a16:creationId xmlns:a16="http://schemas.microsoft.com/office/drawing/2014/main" id="{DAC7CFF2-55CE-5D4E-AC92-107E5543482F}"/>
              </a:ext>
            </a:extLst>
          </p:cNvPr>
          <p:cNvSpPr txBox="1"/>
          <p:nvPr/>
        </p:nvSpPr>
        <p:spPr>
          <a:xfrm>
            <a:off x="7425173" y="2056819"/>
            <a:ext cx="1633781" cy="369332"/>
          </a:xfrm>
          <a:prstGeom prst="rect">
            <a:avLst/>
          </a:prstGeom>
          <a:noFill/>
        </p:spPr>
        <p:txBody>
          <a:bodyPr wrap="none" rtlCol="0">
            <a:spAutoFit/>
          </a:bodyPr>
          <a:lstStyle/>
          <a:p>
            <a:r>
              <a:rPr lang="en-US" dirty="0" err="1">
                <a:solidFill>
                  <a:srgbClr val="FB10FC"/>
                </a:solidFill>
              </a:rPr>
              <a:t>Equipotentials</a:t>
            </a:r>
            <a:endParaRPr lang="en-US" dirty="0">
              <a:solidFill>
                <a:srgbClr val="FB10FC"/>
              </a:solidFill>
            </a:endParaRPr>
          </a:p>
        </p:txBody>
      </p:sp>
      <p:sp>
        <p:nvSpPr>
          <p:cNvPr id="14" name="TextBox 13">
            <a:extLst>
              <a:ext uri="{FF2B5EF4-FFF2-40B4-BE49-F238E27FC236}">
                <a16:creationId xmlns:a16="http://schemas.microsoft.com/office/drawing/2014/main" id="{1EC3BC30-8E66-5D48-AAD2-5300221CEC3C}"/>
              </a:ext>
            </a:extLst>
          </p:cNvPr>
          <p:cNvSpPr txBox="1"/>
          <p:nvPr/>
        </p:nvSpPr>
        <p:spPr>
          <a:xfrm>
            <a:off x="5952789" y="3978860"/>
            <a:ext cx="598241" cy="646331"/>
          </a:xfrm>
          <a:prstGeom prst="rect">
            <a:avLst/>
          </a:prstGeom>
          <a:noFill/>
          <a:ln w="28575">
            <a:noFill/>
          </a:ln>
        </p:spPr>
        <p:txBody>
          <a:bodyPr wrap="none" rtlCol="0">
            <a:spAutoFit/>
          </a:bodyPr>
          <a:lstStyle/>
          <a:p>
            <a:r>
              <a:rPr lang="en-US" sz="3600" b="1" dirty="0">
                <a:solidFill>
                  <a:srgbClr val="7D7D7D"/>
                </a:solidFill>
                <a:latin typeface="Aptos" panose="020B0004020202020204" pitchFamily="34" charset="0"/>
              </a:rPr>
              <a:t>e-</a:t>
            </a:r>
          </a:p>
        </p:txBody>
      </p:sp>
    </p:spTree>
    <p:extLst>
      <p:ext uri="{BB962C8B-B14F-4D97-AF65-F5344CB8AC3E}">
        <p14:creationId xmlns:p14="http://schemas.microsoft.com/office/powerpoint/2010/main" val="129414374"/>
      </p:ext>
    </p:extLst>
  </p:cSld>
  <p:clrMapOvr>
    <a:masterClrMapping/>
  </p:clrMapOvr>
  <mc:AlternateContent xmlns:mc="http://schemas.openxmlformats.org/markup-compatibility/2006" xmlns:p14="http://schemas.microsoft.com/office/powerpoint/2010/main">
    <mc:Choice Requires="p14">
      <p:transition spd="slow" p14:dur="2000" advTm="1782"/>
    </mc:Choice>
    <mc:Fallback xmlns="">
      <p:transition spd="slow" advTm="1782"/>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ACE1A4-6CC8-3A4C-ADDF-34B28841890F}"/>
              </a:ext>
            </a:extLst>
          </p:cNvPr>
          <p:cNvSpPr>
            <a:spLocks noGrp="1"/>
          </p:cNvSpPr>
          <p:nvPr>
            <p:ph type="title"/>
          </p:nvPr>
        </p:nvSpPr>
        <p:spPr/>
        <p:txBody>
          <a:bodyPr/>
          <a:lstStyle/>
          <a:p>
            <a:r>
              <a:rPr lang="en-US" dirty="0"/>
              <a:t>How do we measure MTE?</a:t>
            </a:r>
          </a:p>
        </p:txBody>
      </p:sp>
      <p:sp>
        <p:nvSpPr>
          <p:cNvPr id="4" name="Date Placeholder 3">
            <a:extLst>
              <a:ext uri="{FF2B5EF4-FFF2-40B4-BE49-F238E27FC236}">
                <a16:creationId xmlns:a16="http://schemas.microsoft.com/office/drawing/2014/main" id="{5D8EA685-548B-4F44-9086-E0527ECD9DF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A5392DA9-0744-AA43-BC0A-82852CB6EDB9}"/>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7AD0F6ED-C887-D842-ADD3-D071B498F1CF}"/>
              </a:ext>
            </a:extLst>
          </p:cNvPr>
          <p:cNvSpPr>
            <a:spLocks noGrp="1"/>
          </p:cNvSpPr>
          <p:nvPr>
            <p:ph type="sldNum" sz="quarter" idx="12"/>
          </p:nvPr>
        </p:nvSpPr>
        <p:spPr/>
        <p:txBody>
          <a:bodyPr/>
          <a:lstStyle/>
          <a:p>
            <a:fld id="{921CBE81-14BD-7343-B359-01BCBA3179F9}" type="slidenum">
              <a:rPr lang="en-US" smtClean="0"/>
              <a:pPr/>
              <a:t>70</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60CA790-0B1E-8942-BB73-7B226B1910C2}"/>
                  </a:ext>
                </a:extLst>
              </p:cNvPr>
              <p:cNvSpPr txBox="1"/>
              <p:nvPr/>
            </p:nvSpPr>
            <p:spPr>
              <a:xfrm>
                <a:off x="4152615" y="2797352"/>
                <a:ext cx="3886770" cy="12632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600" b="0" i="1" smtClean="0">
                          <a:latin typeface="Cambria Math" panose="02040503050406030204" pitchFamily="18" charset="0"/>
                        </a:rPr>
                        <m:t>MTE</m:t>
                      </m:r>
                      <m:r>
                        <a:rPr lang="en-US" sz="3600" b="0" i="1" smtClean="0">
                          <a:latin typeface="Cambria Math" panose="02040503050406030204" pitchFamily="18" charset="0"/>
                        </a:rPr>
                        <m:t>=</m:t>
                      </m:r>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𝑚</m:t>
                          </m:r>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𝑐</m:t>
                              </m:r>
                            </m:e>
                            <m:sup>
                              <m:r>
                                <a:rPr lang="en-US" sz="3600" b="0" i="1" smtClean="0">
                                  <a:latin typeface="Cambria Math" panose="02040503050406030204" pitchFamily="18" charset="0"/>
                                </a:rPr>
                                <m:t>2</m:t>
                              </m:r>
                            </m:sup>
                          </m:sSup>
                          <m:d>
                            <m:dPr>
                              <m:ctrlPr>
                                <a:rPr lang="en-US" sz="3600" b="0" i="1" smtClean="0">
                                  <a:latin typeface="Cambria Math" panose="02040503050406030204" pitchFamily="18" charset="0"/>
                                </a:rPr>
                              </m:ctrlPr>
                            </m:dPr>
                            <m:e>
                              <m:f>
                                <m:fPr>
                                  <m:ctrlPr>
                                    <a:rPr lang="en-US" sz="3600" i="1">
                                      <a:latin typeface="Cambria Math" panose="02040503050406030204" pitchFamily="18" charset="0"/>
                                    </a:rPr>
                                  </m:ctrlPr>
                                </m:fPr>
                                <m:num>
                                  <m:sSub>
                                    <m:sSubPr>
                                      <m:ctrlPr>
                                        <a:rPr lang="en-US" sz="3600" b="0" i="1" smtClean="0">
                                          <a:solidFill>
                                            <a:srgbClr val="00B050"/>
                                          </a:solidFill>
                                          <a:latin typeface="Cambria Math" panose="02040503050406030204" pitchFamily="18" charset="0"/>
                                        </a:rPr>
                                      </m:ctrlPr>
                                    </m:sSubPr>
                                    <m:e>
                                      <m:r>
                                        <a:rPr lang="en-US" sz="3600" b="0" i="1" smtClean="0">
                                          <a:solidFill>
                                            <a:srgbClr val="00B050"/>
                                          </a:solidFill>
                                          <a:latin typeface="Cambria Math" panose="02040503050406030204" pitchFamily="18" charset="0"/>
                                        </a:rPr>
                                        <m:t>𝜖</m:t>
                                      </m:r>
                                    </m:e>
                                    <m:sub>
                                      <m:r>
                                        <a:rPr lang="en-US" sz="3600" b="0" i="1" smtClean="0">
                                          <a:solidFill>
                                            <a:srgbClr val="00B050"/>
                                          </a:solidFill>
                                          <a:latin typeface="Cambria Math" panose="02040503050406030204" pitchFamily="18" charset="0"/>
                                        </a:rPr>
                                        <m:t>𝑛</m:t>
                                      </m:r>
                                    </m:sub>
                                  </m:sSub>
                                </m:num>
                                <m:den>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panose="02040503050406030204" pitchFamily="18" charset="0"/>
                                        </a:rPr>
                                        <m:t>𝜎</m:t>
                                      </m:r>
                                    </m:e>
                                    <m:sub>
                                      <m:r>
                                        <a:rPr lang="en-US" sz="3600" b="0" i="1" smtClean="0">
                                          <a:solidFill>
                                            <a:srgbClr val="FF0000"/>
                                          </a:solidFill>
                                          <a:latin typeface="Cambria Math" panose="02040503050406030204" pitchFamily="18" charset="0"/>
                                        </a:rPr>
                                        <m:t>𝑥</m:t>
                                      </m:r>
                                    </m:sub>
                                  </m:sSub>
                                </m:den>
                              </m:f>
                            </m:e>
                          </m:d>
                        </m:e>
                        <m:sup>
                          <m:r>
                            <a:rPr lang="en-US" sz="3600" b="0" i="1" smtClean="0">
                              <a:latin typeface="Cambria Math" panose="02040503050406030204" pitchFamily="18" charset="0"/>
                            </a:rPr>
                            <m:t>2</m:t>
                          </m:r>
                        </m:sup>
                      </m:sSup>
                    </m:oMath>
                  </m:oMathPara>
                </a14:m>
                <a:endParaRPr lang="en-US" sz="3600" dirty="0"/>
              </a:p>
            </p:txBody>
          </p:sp>
        </mc:Choice>
        <mc:Fallback xmlns="">
          <p:sp>
            <p:nvSpPr>
              <p:cNvPr id="8" name="TextBox 7">
                <a:extLst>
                  <a:ext uri="{FF2B5EF4-FFF2-40B4-BE49-F238E27FC236}">
                    <a16:creationId xmlns:a16="http://schemas.microsoft.com/office/drawing/2014/main" id="{760CA790-0B1E-8942-BB73-7B226B1910C2}"/>
                  </a:ext>
                </a:extLst>
              </p:cNvPr>
              <p:cNvSpPr txBox="1">
                <a:spLocks noRot="1" noChangeAspect="1" noMove="1" noResize="1" noEditPoints="1" noAdjustHandles="1" noChangeArrowheads="1" noChangeShapeType="1" noTextEdit="1"/>
              </p:cNvSpPr>
              <p:nvPr/>
            </p:nvSpPr>
            <p:spPr>
              <a:xfrm>
                <a:off x="4152615" y="2797352"/>
                <a:ext cx="3886770" cy="1263295"/>
              </a:xfrm>
              <a:prstGeom prst="rect">
                <a:avLst/>
              </a:prstGeom>
              <a:blipFill>
                <a:blip r:embed="rId2"/>
                <a:stretch>
                  <a:fillRect b="-30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CDB610E0-F891-974A-8603-514BEACCF92D}"/>
              </a:ext>
            </a:extLst>
          </p:cNvPr>
          <p:cNvSpPr txBox="1"/>
          <p:nvPr/>
        </p:nvSpPr>
        <p:spPr>
          <a:xfrm>
            <a:off x="5773944" y="1884561"/>
            <a:ext cx="6586786" cy="523220"/>
          </a:xfrm>
          <a:prstGeom prst="rect">
            <a:avLst/>
          </a:prstGeom>
          <a:noFill/>
        </p:spPr>
        <p:txBody>
          <a:bodyPr wrap="square" rtlCol="0">
            <a:spAutoFit/>
          </a:bodyPr>
          <a:lstStyle/>
          <a:p>
            <a:r>
              <a:rPr lang="en-US" sz="2800" dirty="0">
                <a:solidFill>
                  <a:srgbClr val="00B050"/>
                </a:solidFill>
              </a:rPr>
              <a:t>Beam emittance = phase space volume</a:t>
            </a:r>
          </a:p>
        </p:txBody>
      </p:sp>
      <p:sp>
        <p:nvSpPr>
          <p:cNvPr id="11" name="TextBox 10">
            <a:extLst>
              <a:ext uri="{FF2B5EF4-FFF2-40B4-BE49-F238E27FC236}">
                <a16:creationId xmlns:a16="http://schemas.microsoft.com/office/drawing/2014/main" id="{2F2BC982-8CE4-CA42-A631-7B388B2D233E}"/>
              </a:ext>
            </a:extLst>
          </p:cNvPr>
          <p:cNvSpPr txBox="1"/>
          <p:nvPr/>
        </p:nvSpPr>
        <p:spPr>
          <a:xfrm>
            <a:off x="7047571" y="4560193"/>
            <a:ext cx="3706464" cy="523220"/>
          </a:xfrm>
          <a:prstGeom prst="rect">
            <a:avLst/>
          </a:prstGeom>
          <a:noFill/>
        </p:spPr>
        <p:txBody>
          <a:bodyPr wrap="none" rtlCol="0">
            <a:spAutoFit/>
          </a:bodyPr>
          <a:lstStyle/>
          <a:p>
            <a:r>
              <a:rPr lang="en-US" sz="2800" dirty="0">
                <a:solidFill>
                  <a:srgbClr val="FF0000"/>
                </a:solidFill>
              </a:rPr>
              <a:t>Beam size @ cathode</a:t>
            </a:r>
          </a:p>
        </p:txBody>
      </p:sp>
      <p:cxnSp>
        <p:nvCxnSpPr>
          <p:cNvPr id="13" name="Straight Arrow Connector 12">
            <a:extLst>
              <a:ext uri="{FF2B5EF4-FFF2-40B4-BE49-F238E27FC236}">
                <a16:creationId xmlns:a16="http://schemas.microsoft.com/office/drawing/2014/main" id="{29C92136-2334-1243-898F-CB9EB9940118}"/>
              </a:ext>
            </a:extLst>
          </p:cNvPr>
          <p:cNvCxnSpPr>
            <a:cxnSpLocks/>
          </p:cNvCxnSpPr>
          <p:nvPr/>
        </p:nvCxnSpPr>
        <p:spPr>
          <a:xfrm flipH="1" flipV="1">
            <a:off x="7203688" y="4060648"/>
            <a:ext cx="100361" cy="5363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FCCCFD-3C58-7247-BF3D-E91989210735}"/>
              </a:ext>
            </a:extLst>
          </p:cNvPr>
          <p:cNvCxnSpPr>
            <a:cxnSpLocks/>
          </p:cNvCxnSpPr>
          <p:nvPr/>
        </p:nvCxnSpPr>
        <p:spPr>
          <a:xfrm flipH="1">
            <a:off x="7203687" y="2406511"/>
            <a:ext cx="100361" cy="53635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564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a:extLst>
                  <a:ext uri="{FF2B5EF4-FFF2-40B4-BE49-F238E27FC236}">
                    <a16:creationId xmlns:a16="http://schemas.microsoft.com/office/drawing/2014/main" id="{3E1C9C9B-6E11-F345-8316-9F8AF6827F80}"/>
                  </a:ext>
                </a:extLst>
              </p:cNvPr>
              <p:cNvSpPr>
                <a:spLocks noGrp="1"/>
              </p:cNvSpPr>
              <p:nvPr>
                <p:ph type="title"/>
              </p:nvPr>
            </p:nvSpPr>
            <p:spPr/>
            <p:txBody>
              <a:bodyPr/>
              <a:lstStyle/>
              <a:p>
                <a:r>
                  <a:rPr lang="en-US" dirty="0"/>
                  <a:t>How do we measure </a:t>
                </a:r>
                <a:r>
                  <a:rPr lang="en-US" strike="sngStrike" dirty="0"/>
                  <a:t>MTE</a:t>
                </a:r>
                <a:r>
                  <a:rPr lang="en-US" dirty="0"/>
                  <a:t> beam emittance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𝑛</m:t>
                        </m:r>
                      </m:sub>
                    </m:sSub>
                  </m:oMath>
                </a14:m>
                <a:r>
                  <a:rPr lang="en-US" dirty="0"/>
                  <a:t>?</a:t>
                </a:r>
              </a:p>
            </p:txBody>
          </p:sp>
        </mc:Choice>
        <mc:Fallback xmlns="">
          <p:sp>
            <p:nvSpPr>
              <p:cNvPr id="7" name="Title 6">
                <a:extLst>
                  <a:ext uri="{FF2B5EF4-FFF2-40B4-BE49-F238E27FC236}">
                    <a16:creationId xmlns:a16="http://schemas.microsoft.com/office/drawing/2014/main" id="{3E1C9C9B-6E11-F345-8316-9F8AF6827F80}"/>
                  </a:ext>
                </a:extLst>
              </p:cNvPr>
              <p:cNvSpPr>
                <a:spLocks noGrp="1" noRot="1" noChangeAspect="1" noMove="1" noResize="1" noEditPoints="1" noAdjustHandles="1" noChangeArrowheads="1" noChangeShapeType="1" noTextEdit="1"/>
              </p:cNvSpPr>
              <p:nvPr>
                <p:ph type="title"/>
              </p:nvPr>
            </p:nvSpPr>
            <p:spPr>
              <a:blipFill>
                <a:blip r:embed="rId2"/>
                <a:stretch>
                  <a:fillRect b="-1323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CD6DD14-BF32-7947-998F-A174B903D9A5}"/>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4CE653CA-0323-CF46-968A-BD66E0CAEB03}"/>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49979480-4FC3-7B40-9CE8-128E306E70A3}"/>
              </a:ext>
            </a:extLst>
          </p:cNvPr>
          <p:cNvSpPr>
            <a:spLocks noGrp="1"/>
          </p:cNvSpPr>
          <p:nvPr>
            <p:ph type="sldNum" sz="quarter" idx="12"/>
          </p:nvPr>
        </p:nvSpPr>
        <p:spPr/>
        <p:txBody>
          <a:bodyPr/>
          <a:lstStyle/>
          <a:p>
            <a:fld id="{921CBE81-14BD-7343-B359-01BCBA3179F9}" type="slidenum">
              <a:rPr lang="en-US" smtClean="0"/>
              <a:pPr/>
              <a:t>71</a:t>
            </a:fld>
            <a:endParaRPr lang="en-US"/>
          </a:p>
        </p:txBody>
      </p:sp>
      <p:sp>
        <p:nvSpPr>
          <p:cNvPr id="8" name="TextBox 7">
            <a:extLst>
              <a:ext uri="{FF2B5EF4-FFF2-40B4-BE49-F238E27FC236}">
                <a16:creationId xmlns:a16="http://schemas.microsoft.com/office/drawing/2014/main" id="{FE31FDDA-5682-7343-87C9-077CAD10AD2C}"/>
              </a:ext>
            </a:extLst>
          </p:cNvPr>
          <p:cNvSpPr txBox="1"/>
          <p:nvPr/>
        </p:nvSpPr>
        <p:spPr>
          <a:xfrm>
            <a:off x="3940330" y="1065190"/>
            <a:ext cx="4311340" cy="523220"/>
          </a:xfrm>
          <a:prstGeom prst="rect">
            <a:avLst/>
          </a:prstGeom>
          <a:noFill/>
        </p:spPr>
        <p:txBody>
          <a:bodyPr wrap="square" rtlCol="0">
            <a:spAutoFit/>
          </a:bodyPr>
          <a:lstStyle/>
          <a:p>
            <a:r>
              <a:rPr lang="en-US" sz="2800" u="sng" dirty="0"/>
              <a:t>Scanning beamline optics</a:t>
            </a:r>
          </a:p>
        </p:txBody>
      </p:sp>
    </p:spTree>
    <p:extLst>
      <p:ext uri="{BB962C8B-B14F-4D97-AF65-F5344CB8AC3E}">
        <p14:creationId xmlns:p14="http://schemas.microsoft.com/office/powerpoint/2010/main" val="109240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a:extLst>
                  <a:ext uri="{FF2B5EF4-FFF2-40B4-BE49-F238E27FC236}">
                    <a16:creationId xmlns:a16="http://schemas.microsoft.com/office/drawing/2014/main" id="{3E1C9C9B-6E11-F345-8316-9F8AF6827F80}"/>
                  </a:ext>
                </a:extLst>
              </p:cNvPr>
              <p:cNvSpPr>
                <a:spLocks noGrp="1"/>
              </p:cNvSpPr>
              <p:nvPr>
                <p:ph type="title"/>
              </p:nvPr>
            </p:nvSpPr>
            <p:spPr/>
            <p:txBody>
              <a:bodyPr/>
              <a:lstStyle/>
              <a:p>
                <a:r>
                  <a:rPr lang="en-US" dirty="0"/>
                  <a:t>How do we measure </a:t>
                </a:r>
                <a:r>
                  <a:rPr lang="en-US" strike="sngStrike" dirty="0"/>
                  <a:t>MTE</a:t>
                </a:r>
                <a:r>
                  <a:rPr lang="en-US" dirty="0"/>
                  <a:t> beam emittance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𝑛</m:t>
                        </m:r>
                      </m:sub>
                    </m:sSub>
                  </m:oMath>
                </a14:m>
                <a:r>
                  <a:rPr lang="en-US" dirty="0"/>
                  <a:t>?</a:t>
                </a:r>
              </a:p>
            </p:txBody>
          </p:sp>
        </mc:Choice>
        <mc:Fallback xmlns="">
          <p:sp>
            <p:nvSpPr>
              <p:cNvPr id="7" name="Title 6">
                <a:extLst>
                  <a:ext uri="{FF2B5EF4-FFF2-40B4-BE49-F238E27FC236}">
                    <a16:creationId xmlns:a16="http://schemas.microsoft.com/office/drawing/2014/main" id="{3E1C9C9B-6E11-F345-8316-9F8AF6827F80}"/>
                  </a:ext>
                </a:extLst>
              </p:cNvPr>
              <p:cNvSpPr>
                <a:spLocks noGrp="1" noRot="1" noChangeAspect="1" noMove="1" noResize="1" noEditPoints="1" noAdjustHandles="1" noChangeArrowheads="1" noChangeShapeType="1" noTextEdit="1"/>
              </p:cNvSpPr>
              <p:nvPr>
                <p:ph type="title"/>
              </p:nvPr>
            </p:nvSpPr>
            <p:spPr>
              <a:blipFill>
                <a:blip r:embed="rId2"/>
                <a:stretch>
                  <a:fillRect b="-1323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CD6DD14-BF32-7947-998F-A174B903D9A5}"/>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4CE653CA-0323-CF46-968A-BD66E0CAEB03}"/>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49979480-4FC3-7B40-9CE8-128E306E70A3}"/>
              </a:ext>
            </a:extLst>
          </p:cNvPr>
          <p:cNvSpPr>
            <a:spLocks noGrp="1"/>
          </p:cNvSpPr>
          <p:nvPr>
            <p:ph type="sldNum" sz="quarter" idx="12"/>
          </p:nvPr>
        </p:nvSpPr>
        <p:spPr/>
        <p:txBody>
          <a:bodyPr/>
          <a:lstStyle/>
          <a:p>
            <a:fld id="{921CBE81-14BD-7343-B359-01BCBA3179F9}" type="slidenum">
              <a:rPr lang="en-US" smtClean="0"/>
              <a:pPr/>
              <a:t>72</a:t>
            </a:fld>
            <a:endParaRPr lang="en-US"/>
          </a:p>
        </p:txBody>
      </p:sp>
      <p:sp>
        <p:nvSpPr>
          <p:cNvPr id="8" name="TextBox 7">
            <a:extLst>
              <a:ext uri="{FF2B5EF4-FFF2-40B4-BE49-F238E27FC236}">
                <a16:creationId xmlns:a16="http://schemas.microsoft.com/office/drawing/2014/main" id="{FE31FDDA-5682-7343-87C9-077CAD10AD2C}"/>
              </a:ext>
            </a:extLst>
          </p:cNvPr>
          <p:cNvSpPr txBox="1"/>
          <p:nvPr/>
        </p:nvSpPr>
        <p:spPr>
          <a:xfrm>
            <a:off x="4245726" y="1065190"/>
            <a:ext cx="3700548" cy="523220"/>
          </a:xfrm>
          <a:prstGeom prst="rect">
            <a:avLst/>
          </a:prstGeom>
          <a:noFill/>
        </p:spPr>
        <p:txBody>
          <a:bodyPr wrap="square" rtlCol="0">
            <a:spAutoFit/>
          </a:bodyPr>
          <a:lstStyle/>
          <a:p>
            <a:r>
              <a:rPr lang="en-US" sz="2800" u="sng" dirty="0"/>
              <a:t>Phase space Imaging</a:t>
            </a:r>
          </a:p>
        </p:txBody>
      </p:sp>
    </p:spTree>
    <p:extLst>
      <p:ext uri="{BB962C8B-B14F-4D97-AF65-F5344CB8AC3E}">
        <p14:creationId xmlns:p14="http://schemas.microsoft.com/office/powerpoint/2010/main" val="13668341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a:extLst>
                  <a:ext uri="{FF2B5EF4-FFF2-40B4-BE49-F238E27FC236}">
                    <a16:creationId xmlns:a16="http://schemas.microsoft.com/office/drawing/2014/main" id="{3E1C9C9B-6E11-F345-8316-9F8AF6827F80}"/>
                  </a:ext>
                </a:extLst>
              </p:cNvPr>
              <p:cNvSpPr>
                <a:spLocks noGrp="1"/>
              </p:cNvSpPr>
              <p:nvPr>
                <p:ph type="title"/>
              </p:nvPr>
            </p:nvSpPr>
            <p:spPr/>
            <p:txBody>
              <a:bodyPr/>
              <a:lstStyle/>
              <a:p>
                <a:r>
                  <a:rPr lang="en-US" dirty="0"/>
                  <a:t>How do we measure </a:t>
                </a:r>
                <a:r>
                  <a:rPr lang="en-US" strike="sngStrike" dirty="0"/>
                  <a:t>MTE</a:t>
                </a:r>
                <a:r>
                  <a:rPr lang="en-US" dirty="0"/>
                  <a:t> beam size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𝑥</m:t>
                        </m:r>
                      </m:sub>
                    </m:sSub>
                  </m:oMath>
                </a14:m>
                <a:r>
                  <a:rPr lang="en-US" dirty="0"/>
                  <a:t>?</a:t>
                </a:r>
              </a:p>
            </p:txBody>
          </p:sp>
        </mc:Choice>
        <mc:Fallback xmlns="">
          <p:sp>
            <p:nvSpPr>
              <p:cNvPr id="7" name="Title 6">
                <a:extLst>
                  <a:ext uri="{FF2B5EF4-FFF2-40B4-BE49-F238E27FC236}">
                    <a16:creationId xmlns:a16="http://schemas.microsoft.com/office/drawing/2014/main" id="{3E1C9C9B-6E11-F345-8316-9F8AF6827F80}"/>
                  </a:ext>
                </a:extLst>
              </p:cNvPr>
              <p:cNvSpPr>
                <a:spLocks noGrp="1" noRot="1" noChangeAspect="1" noMove="1" noResize="1" noEditPoints="1" noAdjustHandles="1" noChangeArrowheads="1" noChangeShapeType="1" noTextEdit="1"/>
              </p:cNvSpPr>
              <p:nvPr>
                <p:ph type="title"/>
              </p:nvPr>
            </p:nvSpPr>
            <p:spPr>
              <a:blipFill>
                <a:blip r:embed="rId2"/>
                <a:stretch>
                  <a:fillRect b="-1323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CD6DD14-BF32-7947-998F-A174B903D9A5}"/>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4CE653CA-0323-CF46-968A-BD66E0CAEB03}"/>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49979480-4FC3-7B40-9CE8-128E306E70A3}"/>
              </a:ext>
            </a:extLst>
          </p:cNvPr>
          <p:cNvSpPr>
            <a:spLocks noGrp="1"/>
          </p:cNvSpPr>
          <p:nvPr>
            <p:ph type="sldNum" sz="quarter" idx="12"/>
          </p:nvPr>
        </p:nvSpPr>
        <p:spPr/>
        <p:txBody>
          <a:bodyPr/>
          <a:lstStyle/>
          <a:p>
            <a:fld id="{921CBE81-14BD-7343-B359-01BCBA3179F9}" type="slidenum">
              <a:rPr lang="en-US" smtClean="0"/>
              <a:pPr/>
              <a:t>73</a:t>
            </a:fld>
            <a:endParaRPr lang="en-US"/>
          </a:p>
        </p:txBody>
      </p:sp>
    </p:spTree>
    <p:extLst>
      <p:ext uri="{BB962C8B-B14F-4D97-AF65-F5344CB8AC3E}">
        <p14:creationId xmlns:p14="http://schemas.microsoft.com/office/powerpoint/2010/main" val="2603460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36BE33-FD17-3C43-B1C2-6937632A0BED}"/>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30244622-0013-644F-89BF-4590B080EC74}"/>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76E2AC96-C84D-0C45-8872-99803772688C}"/>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DD6679F3-30D1-DD4E-98A3-9E9A1000C5D0}"/>
              </a:ext>
            </a:extLst>
          </p:cNvPr>
          <p:cNvSpPr>
            <a:spLocks noGrp="1"/>
          </p:cNvSpPr>
          <p:nvPr>
            <p:ph type="sldNum" sz="quarter" idx="12"/>
          </p:nvPr>
        </p:nvSpPr>
        <p:spPr/>
        <p:txBody>
          <a:bodyPr/>
          <a:lstStyle/>
          <a:p>
            <a:fld id="{921CBE81-14BD-7343-B359-01BCBA3179F9}" type="slidenum">
              <a:rPr lang="en-US" smtClean="0"/>
              <a:pPr/>
              <a:t>74</a:t>
            </a:fld>
            <a:endParaRPr lang="en-US"/>
          </a:p>
        </p:txBody>
      </p:sp>
      <mc:AlternateContent xmlns:mc="http://schemas.openxmlformats.org/markup-compatibility/2006" xmlns:a14="http://schemas.microsoft.com/office/drawing/2010/main">
        <mc:Choice Requires="a14">
          <p:sp>
            <p:nvSpPr>
              <p:cNvPr id="34" name="Content Placeholder 1">
                <a:extLst>
                  <a:ext uri="{FF2B5EF4-FFF2-40B4-BE49-F238E27FC236}">
                    <a16:creationId xmlns:a16="http://schemas.microsoft.com/office/drawing/2014/main" id="{0276ED87-5059-2445-9ACF-6F006077C74B}"/>
                  </a:ext>
                </a:extLst>
              </p:cNvPr>
              <p:cNvSpPr>
                <a:spLocks noGrp="1"/>
              </p:cNvSpPr>
              <p:nvPr>
                <p:ph idx="1"/>
              </p:nvPr>
            </p:nvSpPr>
            <p:spPr>
              <a:xfrm>
                <a:off x="0" y="940908"/>
                <a:ext cx="12192000" cy="5612295"/>
              </a:xfrm>
            </p:spPr>
            <p:txBody>
              <a:bodyPr/>
              <a:lstStyle/>
              <a:p>
                <a:pPr marL="0" indent="0">
                  <a:buNone/>
                </a:pPr>
                <a:r>
                  <a:rPr lang="en-US" dirty="0"/>
                  <a:t>We solve this system of equations to solve for the transfer matrix </a:t>
                </a:r>
                <a14:m>
                  <m:oMath xmlns:m="http://schemas.openxmlformats.org/officeDocument/2006/math">
                    <m:r>
                      <m:rPr>
                        <m:nor/>
                      </m:rPr>
                      <a:rPr lang="en-US" b="1" i="0" smtClean="0">
                        <a:latin typeface="Cambria Math" panose="02040503050406030204" pitchFamily="18" charset="0"/>
                      </a:rPr>
                      <m:t>M</m:t>
                    </m:r>
                  </m:oMath>
                </a14:m>
                <a:r>
                  <a:rPr lang="en-US" dirty="0"/>
                  <a:t>,</a:t>
                </a:r>
              </a:p>
              <a:p>
                <a:endParaRPr lang="en-US" dirty="0"/>
              </a:p>
            </p:txBody>
          </p:sp>
        </mc:Choice>
        <mc:Fallback xmlns="">
          <p:sp>
            <p:nvSpPr>
              <p:cNvPr id="34" name="Content Placeholder 1">
                <a:extLst>
                  <a:ext uri="{FF2B5EF4-FFF2-40B4-BE49-F238E27FC236}">
                    <a16:creationId xmlns:a16="http://schemas.microsoft.com/office/drawing/2014/main" id="{0276ED87-5059-2445-9ACF-6F006077C74B}"/>
                  </a:ext>
                </a:extLst>
              </p:cNvPr>
              <p:cNvSpPr>
                <a:spLocks noGrp="1" noRot="1" noChangeAspect="1" noMove="1" noResize="1" noEditPoints="1" noAdjustHandles="1" noChangeArrowheads="1" noChangeShapeType="1" noTextEdit="1"/>
              </p:cNvSpPr>
              <p:nvPr>
                <p:ph idx="1"/>
              </p:nvPr>
            </p:nvSpPr>
            <p:spPr>
              <a:xfrm>
                <a:off x="0" y="940908"/>
                <a:ext cx="12192000" cy="5612295"/>
              </a:xfrm>
              <a:blipFill>
                <a:blip r:embed="rId2"/>
                <a:stretch>
                  <a:fillRect l="-1145" t="-903"/>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B85E7793-3001-D54B-9EC0-9DC03A19254E}"/>
              </a:ext>
            </a:extLst>
          </p:cNvPr>
          <p:cNvGrpSpPr/>
          <p:nvPr/>
        </p:nvGrpSpPr>
        <p:grpSpPr>
          <a:xfrm>
            <a:off x="1822750" y="3909767"/>
            <a:ext cx="8546500" cy="2553488"/>
            <a:chOff x="1706239" y="1407634"/>
            <a:chExt cx="8546500" cy="2553488"/>
          </a:xfrm>
        </p:grpSpPr>
        <p:grpSp>
          <p:nvGrpSpPr>
            <p:cNvPr id="42" name="Group 41">
              <a:extLst>
                <a:ext uri="{FF2B5EF4-FFF2-40B4-BE49-F238E27FC236}">
                  <a16:creationId xmlns:a16="http://schemas.microsoft.com/office/drawing/2014/main" id="{F94119F4-016B-CB48-8DDB-8EC37F736A18}"/>
                </a:ext>
              </a:extLst>
            </p:cNvPr>
            <p:cNvGrpSpPr/>
            <p:nvPr/>
          </p:nvGrpSpPr>
          <p:grpSpPr>
            <a:xfrm>
              <a:off x="1706239" y="1487708"/>
              <a:ext cx="3837709" cy="2473414"/>
              <a:chOff x="2978727" y="1491354"/>
              <a:chExt cx="3837709" cy="2473414"/>
            </a:xfrm>
          </p:grpSpPr>
          <p:sp>
            <p:nvSpPr>
              <p:cNvPr id="35" name="Rectangle 34">
                <a:extLst>
                  <a:ext uri="{FF2B5EF4-FFF2-40B4-BE49-F238E27FC236}">
                    <a16:creationId xmlns:a16="http://schemas.microsoft.com/office/drawing/2014/main" id="{12B5769B-C650-6643-A031-ECAAC42D845B}"/>
                  </a:ext>
                </a:extLst>
              </p:cNvPr>
              <p:cNvSpPr/>
              <p:nvPr/>
            </p:nvSpPr>
            <p:spPr>
              <a:xfrm>
                <a:off x="2978727" y="1491354"/>
                <a:ext cx="3837709" cy="2473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6518C98-C320-D949-9395-E5D932ED184E}"/>
                  </a:ext>
                </a:extLst>
              </p:cNvPr>
              <p:cNvPicPr>
                <a:picLocks noChangeAspect="1"/>
              </p:cNvPicPr>
              <p:nvPr/>
            </p:nvPicPr>
            <p:blipFill rotWithShape="1">
              <a:blip r:embed="rId3"/>
              <a:srcRect r="65570"/>
              <a:stretch/>
            </p:blipFill>
            <p:spPr>
              <a:xfrm>
                <a:off x="3134013" y="1906836"/>
                <a:ext cx="3537458" cy="1841500"/>
              </a:xfrm>
              <a:prstGeom prst="rect">
                <a:avLst/>
              </a:prstGeom>
            </p:spPr>
          </p:pic>
          <p:sp>
            <p:nvSpPr>
              <p:cNvPr id="21" name="TextBox 20">
                <a:extLst>
                  <a:ext uri="{FF2B5EF4-FFF2-40B4-BE49-F238E27FC236}">
                    <a16:creationId xmlns:a16="http://schemas.microsoft.com/office/drawing/2014/main" id="{5EF7F8F3-C33D-8E4A-8C78-E1F0765F23E9}"/>
                  </a:ext>
                </a:extLst>
              </p:cNvPr>
              <p:cNvSpPr txBox="1"/>
              <p:nvPr/>
            </p:nvSpPr>
            <p:spPr>
              <a:xfrm>
                <a:off x="3134013" y="1491354"/>
                <a:ext cx="1435008" cy="461665"/>
              </a:xfrm>
              <a:prstGeom prst="rect">
                <a:avLst/>
              </a:prstGeom>
              <a:noFill/>
            </p:spPr>
            <p:txBody>
              <a:bodyPr wrap="none" rtlCol="0">
                <a:spAutoFit/>
              </a:bodyPr>
              <a:lstStyle/>
              <a:p>
                <a:r>
                  <a:rPr lang="en-US" sz="2400" b="1" dirty="0">
                    <a:solidFill>
                      <a:schemeClr val="accent2"/>
                    </a:solidFill>
                  </a:rPr>
                  <a:t>Measure</a:t>
                </a:r>
              </a:p>
            </p:txBody>
          </p:sp>
          <p:sp>
            <p:nvSpPr>
              <p:cNvPr id="23" name="TextBox 22">
                <a:extLst>
                  <a:ext uri="{FF2B5EF4-FFF2-40B4-BE49-F238E27FC236}">
                    <a16:creationId xmlns:a16="http://schemas.microsoft.com/office/drawing/2014/main" id="{C878BF1C-D33D-E346-900A-A09C99BD1B77}"/>
                  </a:ext>
                </a:extLst>
              </p:cNvPr>
              <p:cNvSpPr txBox="1"/>
              <p:nvPr/>
            </p:nvSpPr>
            <p:spPr>
              <a:xfrm>
                <a:off x="5648836" y="1491354"/>
                <a:ext cx="836126" cy="461665"/>
              </a:xfrm>
              <a:prstGeom prst="rect">
                <a:avLst/>
              </a:prstGeom>
              <a:noFill/>
            </p:spPr>
            <p:txBody>
              <a:bodyPr wrap="none" rtlCol="0">
                <a:spAutoFit/>
              </a:bodyPr>
              <a:lstStyle/>
              <a:p>
                <a:r>
                  <a:rPr lang="en-US" sz="2400" b="1" dirty="0">
                    <a:solidFill>
                      <a:srgbClr val="92D050"/>
                    </a:solidFill>
                  </a:rPr>
                  <a:t>Vary</a:t>
                </a:r>
              </a:p>
            </p:txBody>
          </p:sp>
          <p:sp>
            <p:nvSpPr>
              <p:cNvPr id="24" name="Rectangle 23">
                <a:extLst>
                  <a:ext uri="{FF2B5EF4-FFF2-40B4-BE49-F238E27FC236}">
                    <a16:creationId xmlns:a16="http://schemas.microsoft.com/office/drawing/2014/main" id="{F36DF071-C066-7542-A29C-4BA957CC602A}"/>
                  </a:ext>
                </a:extLst>
              </p:cNvPr>
              <p:cNvSpPr/>
              <p:nvPr/>
            </p:nvSpPr>
            <p:spPr>
              <a:xfrm>
                <a:off x="3178199" y="1924175"/>
                <a:ext cx="1447088" cy="18654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51EB59-0AD2-7147-8F17-7DEDD6C5ADF4}"/>
                  </a:ext>
                </a:extLst>
              </p:cNvPr>
              <p:cNvSpPr/>
              <p:nvPr/>
            </p:nvSpPr>
            <p:spPr>
              <a:xfrm>
                <a:off x="5478792" y="1905848"/>
                <a:ext cx="1176214" cy="186543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grpSp>
          <p:nvGrpSpPr>
            <p:cNvPr id="43" name="Group 42">
              <a:extLst>
                <a:ext uri="{FF2B5EF4-FFF2-40B4-BE49-F238E27FC236}">
                  <a16:creationId xmlns:a16="http://schemas.microsoft.com/office/drawing/2014/main" id="{CFC3F9CE-EFE0-9B40-BEEC-3C72B0F877B5}"/>
                </a:ext>
              </a:extLst>
            </p:cNvPr>
            <p:cNvGrpSpPr/>
            <p:nvPr/>
          </p:nvGrpSpPr>
          <p:grpSpPr>
            <a:xfrm>
              <a:off x="5874153" y="1407634"/>
              <a:ext cx="4378586" cy="2553488"/>
              <a:chOff x="5150253" y="1518614"/>
              <a:chExt cx="4378586" cy="2553488"/>
            </a:xfrm>
          </p:grpSpPr>
          <p:pic>
            <p:nvPicPr>
              <p:cNvPr id="41" name="Picture 40">
                <a:extLst>
                  <a:ext uri="{FF2B5EF4-FFF2-40B4-BE49-F238E27FC236}">
                    <a16:creationId xmlns:a16="http://schemas.microsoft.com/office/drawing/2014/main" id="{961C68D8-7A93-F544-AA8B-A6EC46BD8DD7}"/>
                  </a:ext>
                </a:extLst>
              </p:cNvPr>
              <p:cNvPicPr>
                <a:picLocks noChangeAspect="1"/>
              </p:cNvPicPr>
              <p:nvPr/>
            </p:nvPicPr>
            <p:blipFill>
              <a:blip r:embed="rId4"/>
              <a:stretch>
                <a:fillRect/>
              </a:stretch>
            </p:blipFill>
            <p:spPr>
              <a:xfrm>
                <a:off x="5150255" y="2392488"/>
                <a:ext cx="4378584" cy="1672042"/>
              </a:xfrm>
              <a:prstGeom prst="rect">
                <a:avLst/>
              </a:prstGeom>
            </p:spPr>
          </p:pic>
          <p:grpSp>
            <p:nvGrpSpPr>
              <p:cNvPr id="40" name="Group 39">
                <a:extLst>
                  <a:ext uri="{FF2B5EF4-FFF2-40B4-BE49-F238E27FC236}">
                    <a16:creationId xmlns:a16="http://schemas.microsoft.com/office/drawing/2014/main" id="{7A6461BD-8CCC-284D-8CAF-5363B98CDD03}"/>
                  </a:ext>
                </a:extLst>
              </p:cNvPr>
              <p:cNvGrpSpPr/>
              <p:nvPr/>
            </p:nvGrpSpPr>
            <p:grpSpPr>
              <a:xfrm>
                <a:off x="5150253" y="1518614"/>
                <a:ext cx="4378585" cy="2553488"/>
                <a:chOff x="7017050" y="2050647"/>
                <a:chExt cx="4378585" cy="2553488"/>
              </a:xfrm>
            </p:grpSpPr>
            <p:pic>
              <p:nvPicPr>
                <p:cNvPr id="33" name="Picture 32">
                  <a:extLst>
                    <a:ext uri="{FF2B5EF4-FFF2-40B4-BE49-F238E27FC236}">
                      <a16:creationId xmlns:a16="http://schemas.microsoft.com/office/drawing/2014/main" id="{588E0159-3B50-9C4C-962D-A74E4222FFE3}"/>
                    </a:ext>
                  </a:extLst>
                </p:cNvPr>
                <p:cNvPicPr>
                  <a:picLocks noChangeAspect="1"/>
                </p:cNvPicPr>
                <p:nvPr/>
              </p:nvPicPr>
              <p:blipFill>
                <a:blip r:embed="rId5"/>
                <a:stretch>
                  <a:fillRect/>
                </a:stretch>
              </p:blipFill>
              <p:spPr>
                <a:xfrm>
                  <a:off x="8176266" y="2465886"/>
                  <a:ext cx="2060157" cy="540792"/>
                </a:xfrm>
                <a:prstGeom prst="rect">
                  <a:avLst/>
                </a:prstGeom>
              </p:spPr>
            </p:pic>
            <p:sp>
              <p:nvSpPr>
                <p:cNvPr id="36" name="Rectangle 35">
                  <a:extLst>
                    <a:ext uri="{FF2B5EF4-FFF2-40B4-BE49-F238E27FC236}">
                      <a16:creationId xmlns:a16="http://schemas.microsoft.com/office/drawing/2014/main" id="{2BDC6BFC-9B8A-EE44-8E21-A42849F9B4AE}"/>
                    </a:ext>
                  </a:extLst>
                </p:cNvPr>
                <p:cNvSpPr/>
                <p:nvPr/>
              </p:nvSpPr>
              <p:spPr>
                <a:xfrm>
                  <a:off x="7017050" y="2130721"/>
                  <a:ext cx="4378585" cy="2473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D1BA0EA-5C38-4749-A17E-0869A0B58A5F}"/>
                    </a:ext>
                  </a:extLst>
                </p:cNvPr>
                <p:cNvSpPr txBox="1"/>
                <p:nvPr/>
              </p:nvSpPr>
              <p:spPr>
                <a:xfrm>
                  <a:off x="7078504" y="2050647"/>
                  <a:ext cx="4269538" cy="461665"/>
                </a:xfrm>
                <a:prstGeom prst="rect">
                  <a:avLst/>
                </a:prstGeom>
                <a:noFill/>
              </p:spPr>
              <p:txBody>
                <a:bodyPr wrap="square" rtlCol="0">
                  <a:spAutoFit/>
                </a:bodyPr>
                <a:lstStyle/>
                <a:p>
                  <a:pPr algn="ctr"/>
                  <a:r>
                    <a:rPr lang="en-US" sz="2400" b="1" dirty="0" err="1"/>
                    <a:t>Symplecticity</a:t>
                  </a:r>
                  <a:endParaRPr lang="en-US" sz="2400" b="1" dirty="0"/>
                </a:p>
              </p:txBody>
            </p:sp>
          </p:grpSp>
        </p:grpSp>
      </p:grpSp>
      <p:grpSp>
        <p:nvGrpSpPr>
          <p:cNvPr id="37" name="Group 36">
            <a:extLst>
              <a:ext uri="{FF2B5EF4-FFF2-40B4-BE49-F238E27FC236}">
                <a16:creationId xmlns:a16="http://schemas.microsoft.com/office/drawing/2014/main" id="{656C17E4-32A4-9E4A-8D5D-8D4291AFA6B2}"/>
              </a:ext>
            </a:extLst>
          </p:cNvPr>
          <p:cNvGrpSpPr/>
          <p:nvPr/>
        </p:nvGrpSpPr>
        <p:grpSpPr>
          <a:xfrm>
            <a:off x="49002" y="1439290"/>
            <a:ext cx="12093996" cy="2394280"/>
            <a:chOff x="70084" y="4079068"/>
            <a:chExt cx="12093996" cy="2394280"/>
          </a:xfrm>
        </p:grpSpPr>
        <p:pic>
          <p:nvPicPr>
            <p:cNvPr id="45" name="Picture 44">
              <a:extLst>
                <a:ext uri="{FF2B5EF4-FFF2-40B4-BE49-F238E27FC236}">
                  <a16:creationId xmlns:a16="http://schemas.microsoft.com/office/drawing/2014/main" id="{57A7D398-DC0F-BD44-9B4D-0913CD488F85}"/>
                </a:ext>
              </a:extLst>
            </p:cNvPr>
            <p:cNvPicPr>
              <a:picLocks noChangeAspect="1"/>
            </p:cNvPicPr>
            <p:nvPr/>
          </p:nvPicPr>
          <p:blipFill>
            <a:blip r:embed="rId6"/>
            <a:stretch>
              <a:fillRect/>
            </a:stretch>
          </p:blipFill>
          <p:spPr>
            <a:xfrm>
              <a:off x="98004" y="4543673"/>
              <a:ext cx="11966222" cy="1819637"/>
            </a:xfrm>
            <a:prstGeom prst="rect">
              <a:avLst/>
            </a:prstGeom>
          </p:spPr>
        </p:pic>
        <p:sp>
          <p:nvSpPr>
            <p:cNvPr id="46" name="Rectangle 45">
              <a:extLst>
                <a:ext uri="{FF2B5EF4-FFF2-40B4-BE49-F238E27FC236}">
                  <a16:creationId xmlns:a16="http://schemas.microsoft.com/office/drawing/2014/main" id="{88F8E37F-5325-5C46-9F78-C34E676EFDEA}"/>
                </a:ext>
              </a:extLst>
            </p:cNvPr>
            <p:cNvSpPr/>
            <p:nvPr/>
          </p:nvSpPr>
          <p:spPr>
            <a:xfrm>
              <a:off x="967249" y="4531918"/>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1AA6F9-5B34-4F42-9E9F-234347814730}"/>
                </a:ext>
              </a:extLst>
            </p:cNvPr>
            <p:cNvSpPr/>
            <p:nvPr/>
          </p:nvSpPr>
          <p:spPr>
            <a:xfrm>
              <a:off x="7258756" y="4518798"/>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B2604ED-4207-CE47-9769-17E17CC8E93C}"/>
                </a:ext>
              </a:extLst>
            </p:cNvPr>
            <p:cNvSpPr txBox="1"/>
            <p:nvPr/>
          </p:nvSpPr>
          <p:spPr>
            <a:xfrm>
              <a:off x="1222194" y="4082008"/>
              <a:ext cx="4321754" cy="461665"/>
            </a:xfrm>
            <a:prstGeom prst="rect">
              <a:avLst/>
            </a:prstGeom>
            <a:noFill/>
          </p:spPr>
          <p:txBody>
            <a:bodyPr wrap="square" rtlCol="0">
              <a:spAutoFit/>
            </a:bodyPr>
            <a:lstStyle/>
            <a:p>
              <a:pPr algn="ctr"/>
              <a:r>
                <a:rPr lang="en-US" sz="2400" b="1" dirty="0">
                  <a:solidFill>
                    <a:schemeClr val="accent2"/>
                  </a:solidFill>
                </a:rPr>
                <a:t>Measure</a:t>
              </a:r>
            </a:p>
          </p:txBody>
        </p:sp>
        <p:sp>
          <p:nvSpPr>
            <p:cNvPr id="49" name="TextBox 48">
              <a:extLst>
                <a:ext uri="{FF2B5EF4-FFF2-40B4-BE49-F238E27FC236}">
                  <a16:creationId xmlns:a16="http://schemas.microsoft.com/office/drawing/2014/main" id="{178A551B-9274-2340-8C32-E4D84DB1EE55}"/>
                </a:ext>
              </a:extLst>
            </p:cNvPr>
            <p:cNvSpPr txBox="1"/>
            <p:nvPr/>
          </p:nvSpPr>
          <p:spPr>
            <a:xfrm>
              <a:off x="7521394" y="4079068"/>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50" name="Rectangle 49">
              <a:extLst>
                <a:ext uri="{FF2B5EF4-FFF2-40B4-BE49-F238E27FC236}">
                  <a16:creationId xmlns:a16="http://schemas.microsoft.com/office/drawing/2014/main" id="{75CF9717-CF2D-D14F-B1AB-93125338EC2B}"/>
                </a:ext>
              </a:extLst>
            </p:cNvPr>
            <p:cNvSpPr/>
            <p:nvPr/>
          </p:nvSpPr>
          <p:spPr>
            <a:xfrm>
              <a:off x="8609826" y="5430149"/>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26933B6-D74D-1241-A625-C5A79E165E15}"/>
                </a:ext>
              </a:extLst>
            </p:cNvPr>
            <p:cNvSpPr txBox="1"/>
            <p:nvPr/>
          </p:nvSpPr>
          <p:spPr>
            <a:xfrm>
              <a:off x="8843776" y="5395777"/>
              <a:ext cx="356188" cy="461665"/>
            </a:xfrm>
            <a:prstGeom prst="rect">
              <a:avLst/>
            </a:prstGeom>
            <a:noFill/>
          </p:spPr>
          <p:txBody>
            <a:bodyPr wrap="none" rtlCol="0">
              <a:spAutoFit/>
            </a:bodyPr>
            <a:lstStyle/>
            <a:p>
              <a:r>
                <a:rPr lang="en-US" sz="2400" dirty="0"/>
                <a:t>0</a:t>
              </a:r>
            </a:p>
          </p:txBody>
        </p:sp>
        <p:sp>
          <p:nvSpPr>
            <p:cNvPr id="52" name="Rectangle 51">
              <a:extLst>
                <a:ext uri="{FF2B5EF4-FFF2-40B4-BE49-F238E27FC236}">
                  <a16:creationId xmlns:a16="http://schemas.microsoft.com/office/drawing/2014/main" id="{73141D9C-ACA1-3D49-AB02-46745592A5CD}"/>
                </a:ext>
              </a:extLst>
            </p:cNvPr>
            <p:cNvSpPr/>
            <p:nvPr/>
          </p:nvSpPr>
          <p:spPr>
            <a:xfrm>
              <a:off x="70084" y="4155265"/>
              <a:ext cx="12093996" cy="23180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8E8B97FA-CB70-7C48-A619-CA7A33171454}"/>
              </a:ext>
            </a:extLst>
          </p:cNvPr>
          <p:cNvSpPr/>
          <p:nvPr/>
        </p:nvSpPr>
        <p:spPr>
          <a:xfrm>
            <a:off x="8588744" y="2000769"/>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6290CE1-8934-1244-B547-D5D3115FC4D7}"/>
              </a:ext>
            </a:extLst>
          </p:cNvPr>
          <p:cNvSpPr txBox="1"/>
          <p:nvPr/>
        </p:nvSpPr>
        <p:spPr>
          <a:xfrm>
            <a:off x="8822694" y="1966397"/>
            <a:ext cx="356188" cy="461665"/>
          </a:xfrm>
          <a:prstGeom prst="rect">
            <a:avLst/>
          </a:prstGeom>
          <a:noFill/>
        </p:spPr>
        <p:txBody>
          <a:bodyPr wrap="none" rtlCol="0">
            <a:spAutoFit/>
          </a:bodyPr>
          <a:lstStyle/>
          <a:p>
            <a:r>
              <a:rPr lang="en-US" sz="2400" dirty="0"/>
              <a:t>0</a:t>
            </a:r>
          </a:p>
        </p:txBody>
      </p:sp>
      <p:sp>
        <p:nvSpPr>
          <p:cNvPr id="55" name="Rectangle 54">
            <a:extLst>
              <a:ext uri="{FF2B5EF4-FFF2-40B4-BE49-F238E27FC236}">
                <a16:creationId xmlns:a16="http://schemas.microsoft.com/office/drawing/2014/main" id="{78D85D99-84AB-784D-8DBB-CF7B6AF9476C}"/>
              </a:ext>
            </a:extLst>
          </p:cNvPr>
          <p:cNvSpPr/>
          <p:nvPr/>
        </p:nvSpPr>
        <p:spPr>
          <a:xfrm>
            <a:off x="10727989" y="2006079"/>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43D2E54E-36DF-8D48-AE1C-CED1CB8CF1F0}"/>
              </a:ext>
            </a:extLst>
          </p:cNvPr>
          <p:cNvSpPr txBox="1"/>
          <p:nvPr/>
        </p:nvSpPr>
        <p:spPr>
          <a:xfrm>
            <a:off x="10961939" y="1971707"/>
            <a:ext cx="356188" cy="461665"/>
          </a:xfrm>
          <a:prstGeom prst="rect">
            <a:avLst/>
          </a:prstGeom>
          <a:noFill/>
        </p:spPr>
        <p:txBody>
          <a:bodyPr wrap="none" rtlCol="0">
            <a:spAutoFit/>
          </a:bodyPr>
          <a:lstStyle/>
          <a:p>
            <a:r>
              <a:rPr lang="en-US" sz="2400" dirty="0"/>
              <a:t>0</a:t>
            </a:r>
          </a:p>
        </p:txBody>
      </p:sp>
      <p:sp>
        <p:nvSpPr>
          <p:cNvPr id="57" name="Rectangle 56">
            <a:extLst>
              <a:ext uri="{FF2B5EF4-FFF2-40B4-BE49-F238E27FC236}">
                <a16:creationId xmlns:a16="http://schemas.microsoft.com/office/drawing/2014/main" id="{9548F9E9-EEB2-484E-9511-7A8B1AEBE3C4}"/>
              </a:ext>
            </a:extLst>
          </p:cNvPr>
          <p:cNvSpPr/>
          <p:nvPr/>
        </p:nvSpPr>
        <p:spPr>
          <a:xfrm>
            <a:off x="9692491" y="2404823"/>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9DCF3802-E18F-D848-87BE-F38BEFE040D4}"/>
              </a:ext>
            </a:extLst>
          </p:cNvPr>
          <p:cNvSpPr txBox="1"/>
          <p:nvPr/>
        </p:nvSpPr>
        <p:spPr>
          <a:xfrm>
            <a:off x="9926441" y="2370451"/>
            <a:ext cx="356188" cy="461665"/>
          </a:xfrm>
          <a:prstGeom prst="rect">
            <a:avLst/>
          </a:prstGeom>
          <a:noFill/>
        </p:spPr>
        <p:txBody>
          <a:bodyPr wrap="none" rtlCol="0">
            <a:spAutoFit/>
          </a:bodyPr>
          <a:lstStyle/>
          <a:p>
            <a:r>
              <a:rPr lang="en-US" sz="2400" dirty="0"/>
              <a:t>0</a:t>
            </a:r>
          </a:p>
        </p:txBody>
      </p:sp>
      <p:sp>
        <p:nvSpPr>
          <p:cNvPr id="59" name="Rectangle 58">
            <a:extLst>
              <a:ext uri="{FF2B5EF4-FFF2-40B4-BE49-F238E27FC236}">
                <a16:creationId xmlns:a16="http://schemas.microsoft.com/office/drawing/2014/main" id="{0AB2F196-33A7-5C43-8483-620E28AAC506}"/>
              </a:ext>
            </a:extLst>
          </p:cNvPr>
          <p:cNvSpPr/>
          <p:nvPr/>
        </p:nvSpPr>
        <p:spPr>
          <a:xfrm>
            <a:off x="10715596" y="2796905"/>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9ADDBB9-2918-D241-930D-04D06A0280D0}"/>
              </a:ext>
            </a:extLst>
          </p:cNvPr>
          <p:cNvSpPr txBox="1"/>
          <p:nvPr/>
        </p:nvSpPr>
        <p:spPr>
          <a:xfrm>
            <a:off x="10949546" y="2762533"/>
            <a:ext cx="356188" cy="461665"/>
          </a:xfrm>
          <a:prstGeom prst="rect">
            <a:avLst/>
          </a:prstGeom>
          <a:noFill/>
        </p:spPr>
        <p:txBody>
          <a:bodyPr wrap="none" rtlCol="0">
            <a:spAutoFit/>
          </a:bodyPr>
          <a:lstStyle/>
          <a:p>
            <a:r>
              <a:rPr lang="en-US" sz="2400" dirty="0"/>
              <a:t>0</a:t>
            </a:r>
          </a:p>
        </p:txBody>
      </p:sp>
      <p:sp>
        <p:nvSpPr>
          <p:cNvPr id="61" name="Rectangle 60">
            <a:extLst>
              <a:ext uri="{FF2B5EF4-FFF2-40B4-BE49-F238E27FC236}">
                <a16:creationId xmlns:a16="http://schemas.microsoft.com/office/drawing/2014/main" id="{DB663410-15DE-3141-963D-0C8ADDD7F143}"/>
              </a:ext>
            </a:extLst>
          </p:cNvPr>
          <p:cNvSpPr/>
          <p:nvPr/>
        </p:nvSpPr>
        <p:spPr>
          <a:xfrm>
            <a:off x="9688912" y="3194020"/>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65F1221-D500-4C41-88C6-42617039E192}"/>
              </a:ext>
            </a:extLst>
          </p:cNvPr>
          <p:cNvSpPr txBox="1"/>
          <p:nvPr/>
        </p:nvSpPr>
        <p:spPr>
          <a:xfrm>
            <a:off x="9922862" y="3159648"/>
            <a:ext cx="356188" cy="461665"/>
          </a:xfrm>
          <a:prstGeom prst="rect">
            <a:avLst/>
          </a:prstGeom>
          <a:noFill/>
        </p:spPr>
        <p:txBody>
          <a:bodyPr wrap="none" rtlCol="0">
            <a:spAutoFit/>
          </a:bodyPr>
          <a:lstStyle/>
          <a:p>
            <a:r>
              <a:rPr lang="en-US" sz="2400" dirty="0"/>
              <a:t>0</a:t>
            </a:r>
          </a:p>
        </p:txBody>
      </p:sp>
      <p:sp>
        <p:nvSpPr>
          <p:cNvPr id="63" name="Rectangle 62">
            <a:extLst>
              <a:ext uri="{FF2B5EF4-FFF2-40B4-BE49-F238E27FC236}">
                <a16:creationId xmlns:a16="http://schemas.microsoft.com/office/drawing/2014/main" id="{1939869C-0FA1-2841-B275-B21F3A4A79C9}"/>
              </a:ext>
            </a:extLst>
          </p:cNvPr>
          <p:cNvSpPr/>
          <p:nvPr/>
        </p:nvSpPr>
        <p:spPr>
          <a:xfrm>
            <a:off x="7534763" y="3208947"/>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D089B148-D6D6-414F-82AC-8AA79A62EBCE}"/>
              </a:ext>
            </a:extLst>
          </p:cNvPr>
          <p:cNvSpPr txBox="1"/>
          <p:nvPr/>
        </p:nvSpPr>
        <p:spPr>
          <a:xfrm>
            <a:off x="7768713" y="3174575"/>
            <a:ext cx="356188" cy="461665"/>
          </a:xfrm>
          <a:prstGeom prst="rect">
            <a:avLst/>
          </a:prstGeom>
          <a:noFill/>
        </p:spPr>
        <p:txBody>
          <a:bodyPr wrap="none" rtlCol="0">
            <a:spAutoFit/>
          </a:bodyPr>
          <a:lstStyle/>
          <a:p>
            <a:r>
              <a:rPr lang="en-US" sz="2400" dirty="0"/>
              <a:t>0</a:t>
            </a:r>
          </a:p>
        </p:txBody>
      </p:sp>
      <p:sp>
        <p:nvSpPr>
          <p:cNvPr id="65" name="Rectangle 64">
            <a:extLst>
              <a:ext uri="{FF2B5EF4-FFF2-40B4-BE49-F238E27FC236}">
                <a16:creationId xmlns:a16="http://schemas.microsoft.com/office/drawing/2014/main" id="{DEBC8AE9-FA6E-9D4F-8525-FB80D6999132}"/>
              </a:ext>
            </a:extLst>
          </p:cNvPr>
          <p:cNvSpPr/>
          <p:nvPr/>
        </p:nvSpPr>
        <p:spPr>
          <a:xfrm>
            <a:off x="7530704" y="2405320"/>
            <a:ext cx="824089" cy="37892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7C468F07-BCEE-3D46-B482-FA968BB98081}"/>
              </a:ext>
            </a:extLst>
          </p:cNvPr>
          <p:cNvSpPr txBox="1"/>
          <p:nvPr/>
        </p:nvSpPr>
        <p:spPr>
          <a:xfrm>
            <a:off x="7764654" y="2370948"/>
            <a:ext cx="356188" cy="461665"/>
          </a:xfrm>
          <a:prstGeom prst="rect">
            <a:avLst/>
          </a:prstGeom>
          <a:noFill/>
        </p:spPr>
        <p:txBody>
          <a:bodyPr wrap="none" rtlCol="0">
            <a:spAutoFit/>
          </a:bodyPr>
          <a:lstStyle/>
          <a:p>
            <a:r>
              <a:rPr lang="en-US" sz="2400" dirty="0"/>
              <a:t>0</a:t>
            </a:r>
          </a:p>
        </p:txBody>
      </p:sp>
    </p:spTree>
    <p:extLst>
      <p:ext uri="{BB962C8B-B14F-4D97-AF65-F5344CB8AC3E}">
        <p14:creationId xmlns:p14="http://schemas.microsoft.com/office/powerpoint/2010/main" val="26568380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F97AEB-7591-7744-891A-5EA8B3C09AE6}"/>
              </a:ext>
            </a:extLst>
          </p:cNvPr>
          <p:cNvSpPr>
            <a:spLocks noGrp="1"/>
          </p:cNvSpPr>
          <p:nvPr>
            <p:ph type="title"/>
          </p:nvPr>
        </p:nvSpPr>
        <p:spPr/>
        <p:txBody>
          <a:bodyPr/>
          <a:lstStyle/>
          <a:p>
            <a:r>
              <a:rPr lang="en-US" dirty="0"/>
              <a:t>Reconstructing Source Momentum</a:t>
            </a:r>
          </a:p>
        </p:txBody>
      </p:sp>
      <p:sp>
        <p:nvSpPr>
          <p:cNvPr id="4" name="Date Placeholder 3">
            <a:extLst>
              <a:ext uri="{FF2B5EF4-FFF2-40B4-BE49-F238E27FC236}">
                <a16:creationId xmlns:a16="http://schemas.microsoft.com/office/drawing/2014/main" id="{97758A94-33BF-D943-9754-A3B9D246193F}"/>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D23A669A-1F38-9243-AEA9-86BF02BBA99D}"/>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FCB9949D-2BE0-9446-A42D-2E58156D284F}"/>
              </a:ext>
            </a:extLst>
          </p:cNvPr>
          <p:cNvSpPr>
            <a:spLocks noGrp="1"/>
          </p:cNvSpPr>
          <p:nvPr>
            <p:ph type="sldNum" sz="quarter" idx="12"/>
          </p:nvPr>
        </p:nvSpPr>
        <p:spPr/>
        <p:txBody>
          <a:bodyPr/>
          <a:lstStyle/>
          <a:p>
            <a:fld id="{921CBE81-14BD-7343-B359-01BCBA3179F9}" type="slidenum">
              <a:rPr lang="en-US" smtClean="0"/>
              <a:pPr/>
              <a:t>75</a:t>
            </a:fld>
            <a:endParaRPr lang="en-US"/>
          </a:p>
        </p:txBody>
      </p:sp>
      <p:pic>
        <p:nvPicPr>
          <p:cNvPr id="7" name="Picture 6">
            <a:extLst>
              <a:ext uri="{FF2B5EF4-FFF2-40B4-BE49-F238E27FC236}">
                <a16:creationId xmlns:a16="http://schemas.microsoft.com/office/drawing/2014/main" id="{0957122E-3D63-AC4E-BB4F-57A82FCD1E7C}"/>
              </a:ext>
            </a:extLst>
          </p:cNvPr>
          <p:cNvPicPr>
            <a:picLocks noChangeAspect="1"/>
          </p:cNvPicPr>
          <p:nvPr/>
        </p:nvPicPr>
        <p:blipFill>
          <a:blip r:embed="rId3"/>
          <a:stretch>
            <a:fillRect/>
          </a:stretch>
        </p:blipFill>
        <p:spPr>
          <a:xfrm>
            <a:off x="4464610" y="1709659"/>
            <a:ext cx="3262780" cy="856480"/>
          </a:xfrm>
          <a:prstGeom prst="rect">
            <a:avLst/>
          </a:prstGeom>
        </p:spPr>
      </p:pic>
      <p:pic>
        <p:nvPicPr>
          <p:cNvPr id="8" name="Picture 7">
            <a:extLst>
              <a:ext uri="{FF2B5EF4-FFF2-40B4-BE49-F238E27FC236}">
                <a16:creationId xmlns:a16="http://schemas.microsoft.com/office/drawing/2014/main" id="{0F36A593-D579-5243-A8A6-0B60B045F5B1}"/>
              </a:ext>
            </a:extLst>
          </p:cNvPr>
          <p:cNvPicPr>
            <a:picLocks noChangeAspect="1"/>
          </p:cNvPicPr>
          <p:nvPr/>
        </p:nvPicPr>
        <p:blipFill>
          <a:blip r:embed="rId4"/>
          <a:stretch>
            <a:fillRect/>
          </a:stretch>
        </p:blipFill>
        <p:spPr>
          <a:xfrm>
            <a:off x="2384585" y="2838710"/>
            <a:ext cx="7422829" cy="2834542"/>
          </a:xfrm>
          <a:prstGeom prst="rect">
            <a:avLst/>
          </a:prstGeom>
        </p:spPr>
      </p:pic>
      <p:sp>
        <p:nvSpPr>
          <p:cNvPr id="9" name="TextBox 8">
            <a:extLst>
              <a:ext uri="{FF2B5EF4-FFF2-40B4-BE49-F238E27FC236}">
                <a16:creationId xmlns:a16="http://schemas.microsoft.com/office/drawing/2014/main" id="{EDFD4A0F-3938-9E47-BD30-64CBFB4630B1}"/>
              </a:ext>
            </a:extLst>
          </p:cNvPr>
          <p:cNvSpPr txBox="1"/>
          <p:nvPr/>
        </p:nvSpPr>
        <p:spPr>
          <a:xfrm>
            <a:off x="3961230" y="979581"/>
            <a:ext cx="4269538" cy="523220"/>
          </a:xfrm>
          <a:prstGeom prst="rect">
            <a:avLst/>
          </a:prstGeom>
          <a:noFill/>
        </p:spPr>
        <p:txBody>
          <a:bodyPr wrap="square" rtlCol="0">
            <a:spAutoFit/>
          </a:bodyPr>
          <a:lstStyle/>
          <a:p>
            <a:r>
              <a:rPr lang="en-US" sz="2800" u="sng" dirty="0"/>
              <a:t>The </a:t>
            </a:r>
            <a:r>
              <a:rPr lang="en-US" sz="2800" u="sng" dirty="0" err="1"/>
              <a:t>Symplectic</a:t>
            </a:r>
            <a:r>
              <a:rPr lang="en-US" sz="2800" u="sng" dirty="0"/>
              <a:t> Condition</a:t>
            </a:r>
          </a:p>
        </p:txBody>
      </p:sp>
    </p:spTree>
    <p:extLst>
      <p:ext uri="{BB962C8B-B14F-4D97-AF65-F5344CB8AC3E}">
        <p14:creationId xmlns:p14="http://schemas.microsoft.com/office/powerpoint/2010/main" val="21308627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15A8B-E2C2-8A4F-B431-249B45F70B7E}"/>
              </a:ext>
            </a:extLst>
          </p:cNvPr>
          <p:cNvSpPr>
            <a:spLocks noGrp="1"/>
          </p:cNvSpPr>
          <p:nvPr>
            <p:ph type="title"/>
          </p:nvPr>
        </p:nvSpPr>
        <p:spPr/>
        <p:txBody>
          <a:bodyPr/>
          <a:lstStyle/>
          <a:p>
            <a:r>
              <a:rPr lang="en-US" dirty="0"/>
              <a:t>Reconstructing Source Momentum</a:t>
            </a:r>
          </a:p>
        </p:txBody>
      </p:sp>
      <p:sp>
        <p:nvSpPr>
          <p:cNvPr id="4" name="Date Placeholder 3">
            <a:extLst>
              <a:ext uri="{FF2B5EF4-FFF2-40B4-BE49-F238E27FC236}">
                <a16:creationId xmlns:a16="http://schemas.microsoft.com/office/drawing/2014/main" id="{ABFC0F6E-7740-D042-8D0E-9B8791DED2B9}"/>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F9A3D3D4-061F-394E-AB0D-033254BAF3F9}"/>
              </a:ext>
            </a:extLst>
          </p:cNvPr>
          <p:cNvSpPr>
            <a:spLocks noGrp="1"/>
          </p:cNvSpPr>
          <p:nvPr>
            <p:ph type="ftr" sz="quarter" idx="11"/>
          </p:nvPr>
        </p:nvSpPr>
        <p:spPr/>
        <p:txBody>
          <a:bodyPr/>
          <a:lstStyle/>
          <a:p>
            <a:r>
              <a:rPr lang="en-US"/>
              <a:t>cz266@cornell.edu</a:t>
            </a:r>
          </a:p>
        </p:txBody>
      </p:sp>
      <p:sp>
        <p:nvSpPr>
          <p:cNvPr id="6" name="Slide Number Placeholder 5">
            <a:extLst>
              <a:ext uri="{FF2B5EF4-FFF2-40B4-BE49-F238E27FC236}">
                <a16:creationId xmlns:a16="http://schemas.microsoft.com/office/drawing/2014/main" id="{0E8AC8F3-2713-6746-B8BF-25B5E43DDC35}"/>
              </a:ext>
            </a:extLst>
          </p:cNvPr>
          <p:cNvSpPr>
            <a:spLocks noGrp="1"/>
          </p:cNvSpPr>
          <p:nvPr>
            <p:ph type="sldNum" sz="quarter" idx="12"/>
          </p:nvPr>
        </p:nvSpPr>
        <p:spPr/>
        <p:txBody>
          <a:bodyPr/>
          <a:lstStyle/>
          <a:p>
            <a:fld id="{921CBE81-14BD-7343-B359-01BCBA3179F9}" type="slidenum">
              <a:rPr lang="en-US" smtClean="0"/>
              <a:pPr/>
              <a:t>76</a:t>
            </a:fld>
            <a:endParaRPr lang="en-US"/>
          </a:p>
        </p:txBody>
      </p:sp>
      <p:pic>
        <p:nvPicPr>
          <p:cNvPr id="9" name="Picture 8">
            <a:extLst>
              <a:ext uri="{FF2B5EF4-FFF2-40B4-BE49-F238E27FC236}">
                <a16:creationId xmlns:a16="http://schemas.microsoft.com/office/drawing/2014/main" id="{DAF65C86-73B6-BF48-8A41-0FD4D0E666DD}"/>
              </a:ext>
            </a:extLst>
          </p:cNvPr>
          <p:cNvPicPr>
            <a:picLocks noChangeAspect="1"/>
          </p:cNvPicPr>
          <p:nvPr/>
        </p:nvPicPr>
        <p:blipFill rotWithShape="1">
          <a:blip r:embed="rId3"/>
          <a:srcRect t="33870" r="72945" b="41434"/>
          <a:stretch/>
        </p:blipFill>
        <p:spPr>
          <a:xfrm>
            <a:off x="3814546" y="3428999"/>
            <a:ext cx="4562908" cy="774112"/>
          </a:xfrm>
          <a:prstGeom prst="rect">
            <a:avLst/>
          </a:prstGeom>
        </p:spPr>
      </p:pic>
      <p:pic>
        <p:nvPicPr>
          <p:cNvPr id="24" name="Picture 23">
            <a:extLst>
              <a:ext uri="{FF2B5EF4-FFF2-40B4-BE49-F238E27FC236}">
                <a16:creationId xmlns:a16="http://schemas.microsoft.com/office/drawing/2014/main" id="{03EA748F-3746-0845-AC39-3B0228866F93}"/>
              </a:ext>
            </a:extLst>
          </p:cNvPr>
          <p:cNvPicPr>
            <a:picLocks noChangeAspect="1"/>
          </p:cNvPicPr>
          <p:nvPr/>
        </p:nvPicPr>
        <p:blipFill>
          <a:blip r:embed="rId4"/>
          <a:stretch>
            <a:fillRect/>
          </a:stretch>
        </p:blipFill>
        <p:spPr>
          <a:xfrm>
            <a:off x="4464610" y="1295770"/>
            <a:ext cx="3262780" cy="856480"/>
          </a:xfrm>
          <a:prstGeom prst="rect">
            <a:avLst/>
          </a:prstGeom>
        </p:spPr>
      </p:pic>
      <p:sp>
        <p:nvSpPr>
          <p:cNvPr id="7" name="Right Arrow 6">
            <a:extLst>
              <a:ext uri="{FF2B5EF4-FFF2-40B4-BE49-F238E27FC236}">
                <a16:creationId xmlns:a16="http://schemas.microsoft.com/office/drawing/2014/main" id="{F6172D42-2AD3-D347-BBD2-1A75FF469FAF}"/>
              </a:ext>
            </a:extLst>
          </p:cNvPr>
          <p:cNvSpPr/>
          <p:nvPr/>
        </p:nvSpPr>
        <p:spPr>
          <a:xfrm rot="5400000">
            <a:off x="5606886" y="2508775"/>
            <a:ext cx="978227" cy="563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495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15A8B-E2C2-8A4F-B431-249B45F70B7E}"/>
              </a:ext>
            </a:extLst>
          </p:cNvPr>
          <p:cNvSpPr>
            <a:spLocks noGrp="1"/>
          </p:cNvSpPr>
          <p:nvPr>
            <p:ph type="title"/>
          </p:nvPr>
        </p:nvSpPr>
        <p:spPr/>
        <p:txBody>
          <a:bodyPr/>
          <a:lstStyle/>
          <a:p>
            <a:r>
              <a:rPr lang="en-US" dirty="0"/>
              <a:t>Reconstructing Source Momentum</a:t>
            </a:r>
          </a:p>
        </p:txBody>
      </p:sp>
      <p:sp>
        <p:nvSpPr>
          <p:cNvPr id="4" name="Date Placeholder 3">
            <a:extLst>
              <a:ext uri="{FF2B5EF4-FFF2-40B4-BE49-F238E27FC236}">
                <a16:creationId xmlns:a16="http://schemas.microsoft.com/office/drawing/2014/main" id="{ABFC0F6E-7740-D042-8D0E-9B8791DED2B9}"/>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F9A3D3D4-061F-394E-AB0D-033254BAF3F9}"/>
              </a:ext>
            </a:extLst>
          </p:cNvPr>
          <p:cNvSpPr>
            <a:spLocks noGrp="1"/>
          </p:cNvSpPr>
          <p:nvPr>
            <p:ph type="ftr" sz="quarter" idx="11"/>
          </p:nvPr>
        </p:nvSpPr>
        <p:spPr/>
        <p:txBody>
          <a:bodyPr/>
          <a:lstStyle/>
          <a:p>
            <a:r>
              <a:rPr lang="en-US"/>
              <a:t>cz266@cornell.edu</a:t>
            </a:r>
          </a:p>
        </p:txBody>
      </p:sp>
      <p:sp>
        <p:nvSpPr>
          <p:cNvPr id="6" name="Slide Number Placeholder 5">
            <a:extLst>
              <a:ext uri="{FF2B5EF4-FFF2-40B4-BE49-F238E27FC236}">
                <a16:creationId xmlns:a16="http://schemas.microsoft.com/office/drawing/2014/main" id="{0E8AC8F3-2713-6746-B8BF-25B5E43DDC35}"/>
              </a:ext>
            </a:extLst>
          </p:cNvPr>
          <p:cNvSpPr>
            <a:spLocks noGrp="1"/>
          </p:cNvSpPr>
          <p:nvPr>
            <p:ph type="sldNum" sz="quarter" idx="12"/>
          </p:nvPr>
        </p:nvSpPr>
        <p:spPr/>
        <p:txBody>
          <a:bodyPr/>
          <a:lstStyle/>
          <a:p>
            <a:fld id="{921CBE81-14BD-7343-B359-01BCBA3179F9}" type="slidenum">
              <a:rPr lang="en-US" smtClean="0"/>
              <a:pPr/>
              <a:t>77</a:t>
            </a:fld>
            <a:endParaRPr lang="en-US"/>
          </a:p>
        </p:txBody>
      </p:sp>
      <p:pic>
        <p:nvPicPr>
          <p:cNvPr id="9" name="Picture 8">
            <a:extLst>
              <a:ext uri="{FF2B5EF4-FFF2-40B4-BE49-F238E27FC236}">
                <a16:creationId xmlns:a16="http://schemas.microsoft.com/office/drawing/2014/main" id="{DAF65C86-73B6-BF48-8A41-0FD4D0E666DD}"/>
              </a:ext>
            </a:extLst>
          </p:cNvPr>
          <p:cNvPicPr>
            <a:picLocks noChangeAspect="1"/>
          </p:cNvPicPr>
          <p:nvPr/>
        </p:nvPicPr>
        <p:blipFill>
          <a:blip r:embed="rId3"/>
          <a:stretch>
            <a:fillRect/>
          </a:stretch>
        </p:blipFill>
        <p:spPr>
          <a:xfrm>
            <a:off x="290719" y="2662432"/>
            <a:ext cx="11610562" cy="2157984"/>
          </a:xfrm>
          <a:prstGeom prst="rect">
            <a:avLst/>
          </a:prstGeom>
        </p:spPr>
      </p:pic>
    </p:spTree>
    <p:extLst>
      <p:ext uri="{BB962C8B-B14F-4D97-AF65-F5344CB8AC3E}">
        <p14:creationId xmlns:p14="http://schemas.microsoft.com/office/powerpoint/2010/main" val="29136957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15A8B-E2C2-8A4F-B431-249B45F70B7E}"/>
              </a:ext>
            </a:extLst>
          </p:cNvPr>
          <p:cNvSpPr>
            <a:spLocks noGrp="1"/>
          </p:cNvSpPr>
          <p:nvPr>
            <p:ph type="title"/>
          </p:nvPr>
        </p:nvSpPr>
        <p:spPr/>
        <p:txBody>
          <a:bodyPr/>
          <a:lstStyle/>
          <a:p>
            <a:r>
              <a:rPr lang="en-US" dirty="0"/>
              <a:t>Reconstructing Source Momentum</a:t>
            </a:r>
          </a:p>
        </p:txBody>
      </p:sp>
      <p:sp>
        <p:nvSpPr>
          <p:cNvPr id="4" name="Date Placeholder 3">
            <a:extLst>
              <a:ext uri="{FF2B5EF4-FFF2-40B4-BE49-F238E27FC236}">
                <a16:creationId xmlns:a16="http://schemas.microsoft.com/office/drawing/2014/main" id="{ABFC0F6E-7740-D042-8D0E-9B8791DED2B9}"/>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F9A3D3D4-061F-394E-AB0D-033254BAF3F9}"/>
              </a:ext>
            </a:extLst>
          </p:cNvPr>
          <p:cNvSpPr>
            <a:spLocks noGrp="1"/>
          </p:cNvSpPr>
          <p:nvPr>
            <p:ph type="ftr" sz="quarter" idx="11"/>
          </p:nvPr>
        </p:nvSpPr>
        <p:spPr/>
        <p:txBody>
          <a:bodyPr/>
          <a:lstStyle/>
          <a:p>
            <a:r>
              <a:rPr lang="en-US"/>
              <a:t>cz266@cornell.edu</a:t>
            </a:r>
          </a:p>
        </p:txBody>
      </p:sp>
      <p:sp>
        <p:nvSpPr>
          <p:cNvPr id="6" name="Slide Number Placeholder 5">
            <a:extLst>
              <a:ext uri="{FF2B5EF4-FFF2-40B4-BE49-F238E27FC236}">
                <a16:creationId xmlns:a16="http://schemas.microsoft.com/office/drawing/2014/main" id="{0E8AC8F3-2713-6746-B8BF-25B5E43DDC35}"/>
              </a:ext>
            </a:extLst>
          </p:cNvPr>
          <p:cNvSpPr>
            <a:spLocks noGrp="1"/>
          </p:cNvSpPr>
          <p:nvPr>
            <p:ph type="sldNum" sz="quarter" idx="12"/>
          </p:nvPr>
        </p:nvSpPr>
        <p:spPr/>
        <p:txBody>
          <a:bodyPr/>
          <a:lstStyle/>
          <a:p>
            <a:fld id="{921CBE81-14BD-7343-B359-01BCBA3179F9}" type="slidenum">
              <a:rPr lang="en-US" smtClean="0"/>
              <a:pPr/>
              <a:t>78</a:t>
            </a:fld>
            <a:endParaRPr lang="en-US"/>
          </a:p>
        </p:txBody>
      </p:sp>
      <p:pic>
        <p:nvPicPr>
          <p:cNvPr id="9" name="Picture 8">
            <a:extLst>
              <a:ext uri="{FF2B5EF4-FFF2-40B4-BE49-F238E27FC236}">
                <a16:creationId xmlns:a16="http://schemas.microsoft.com/office/drawing/2014/main" id="{DAF65C86-73B6-BF48-8A41-0FD4D0E666DD}"/>
              </a:ext>
            </a:extLst>
          </p:cNvPr>
          <p:cNvPicPr>
            <a:picLocks noChangeAspect="1"/>
          </p:cNvPicPr>
          <p:nvPr/>
        </p:nvPicPr>
        <p:blipFill>
          <a:blip r:embed="rId3"/>
          <a:stretch>
            <a:fillRect/>
          </a:stretch>
        </p:blipFill>
        <p:spPr>
          <a:xfrm>
            <a:off x="290719" y="3813985"/>
            <a:ext cx="11610562" cy="2157984"/>
          </a:xfrm>
          <a:prstGeom prst="rect">
            <a:avLst/>
          </a:prstGeom>
        </p:spPr>
      </p:pic>
      <p:sp>
        <p:nvSpPr>
          <p:cNvPr id="11" name="Rectangle 10">
            <a:extLst>
              <a:ext uri="{FF2B5EF4-FFF2-40B4-BE49-F238E27FC236}">
                <a16:creationId xmlns:a16="http://schemas.microsoft.com/office/drawing/2014/main" id="{32D2F116-8EAC-BE44-81F5-6557C6BE898E}"/>
              </a:ext>
            </a:extLst>
          </p:cNvPr>
          <p:cNvSpPr/>
          <p:nvPr/>
        </p:nvSpPr>
        <p:spPr>
          <a:xfrm rot="16200000">
            <a:off x="7328721" y="1402516"/>
            <a:ext cx="369331" cy="647113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3" name="Rectangle 12">
            <a:extLst>
              <a:ext uri="{FF2B5EF4-FFF2-40B4-BE49-F238E27FC236}">
                <a16:creationId xmlns:a16="http://schemas.microsoft.com/office/drawing/2014/main" id="{B38A4D60-3DD8-1448-BAF1-391756EC2295}"/>
              </a:ext>
            </a:extLst>
          </p:cNvPr>
          <p:cNvSpPr/>
          <p:nvPr/>
        </p:nvSpPr>
        <p:spPr>
          <a:xfrm rot="16200000">
            <a:off x="7328721" y="2395255"/>
            <a:ext cx="369331" cy="647113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2" name="Picture 11">
            <a:extLst>
              <a:ext uri="{FF2B5EF4-FFF2-40B4-BE49-F238E27FC236}">
                <a16:creationId xmlns:a16="http://schemas.microsoft.com/office/drawing/2014/main" id="{33C557BB-E3C1-9C49-8B5F-43D20C4CF169}"/>
              </a:ext>
            </a:extLst>
          </p:cNvPr>
          <p:cNvPicPr>
            <a:picLocks noChangeAspect="1"/>
          </p:cNvPicPr>
          <p:nvPr/>
        </p:nvPicPr>
        <p:blipFill>
          <a:blip r:embed="rId4"/>
          <a:stretch>
            <a:fillRect/>
          </a:stretch>
        </p:blipFill>
        <p:spPr>
          <a:xfrm>
            <a:off x="958850" y="1320235"/>
            <a:ext cx="10274300" cy="1841500"/>
          </a:xfrm>
          <a:prstGeom prst="rect">
            <a:avLst/>
          </a:prstGeom>
        </p:spPr>
      </p:pic>
      <p:sp>
        <p:nvSpPr>
          <p:cNvPr id="15" name="TextBox 14">
            <a:extLst>
              <a:ext uri="{FF2B5EF4-FFF2-40B4-BE49-F238E27FC236}">
                <a16:creationId xmlns:a16="http://schemas.microsoft.com/office/drawing/2014/main" id="{059D2BA9-93B2-5E45-A925-2C8E3738CC53}"/>
              </a:ext>
            </a:extLst>
          </p:cNvPr>
          <p:cNvSpPr txBox="1"/>
          <p:nvPr/>
        </p:nvSpPr>
        <p:spPr>
          <a:xfrm>
            <a:off x="1003392" y="912688"/>
            <a:ext cx="1435008" cy="461665"/>
          </a:xfrm>
          <a:prstGeom prst="rect">
            <a:avLst/>
          </a:prstGeom>
          <a:noFill/>
        </p:spPr>
        <p:txBody>
          <a:bodyPr wrap="none" rtlCol="0">
            <a:spAutoFit/>
          </a:bodyPr>
          <a:lstStyle/>
          <a:p>
            <a:pPr algn="ctr"/>
            <a:r>
              <a:rPr lang="en-US" sz="2400" b="1" dirty="0">
                <a:solidFill>
                  <a:schemeClr val="accent2"/>
                </a:solidFill>
              </a:rPr>
              <a:t>Measure</a:t>
            </a:r>
          </a:p>
        </p:txBody>
      </p:sp>
      <p:sp>
        <p:nvSpPr>
          <p:cNvPr id="16" name="TextBox 15">
            <a:extLst>
              <a:ext uri="{FF2B5EF4-FFF2-40B4-BE49-F238E27FC236}">
                <a16:creationId xmlns:a16="http://schemas.microsoft.com/office/drawing/2014/main" id="{53FE7C64-B3F4-434C-BC27-F0D8CB7EBCBD}"/>
              </a:ext>
            </a:extLst>
          </p:cNvPr>
          <p:cNvSpPr txBox="1"/>
          <p:nvPr/>
        </p:nvSpPr>
        <p:spPr>
          <a:xfrm>
            <a:off x="5182613" y="912689"/>
            <a:ext cx="559769" cy="461665"/>
          </a:xfrm>
          <a:prstGeom prst="rect">
            <a:avLst/>
          </a:prstGeom>
          <a:noFill/>
        </p:spPr>
        <p:txBody>
          <a:bodyPr wrap="none" rtlCol="0">
            <a:spAutoFit/>
          </a:bodyPr>
          <a:lstStyle/>
          <a:p>
            <a:r>
              <a:rPr lang="en-US" sz="2400" b="1" dirty="0">
                <a:solidFill>
                  <a:schemeClr val="accent1"/>
                </a:solidFill>
              </a:rPr>
              <a:t>Fit</a:t>
            </a:r>
          </a:p>
        </p:txBody>
      </p:sp>
      <p:sp>
        <p:nvSpPr>
          <p:cNvPr id="17" name="TextBox 16">
            <a:extLst>
              <a:ext uri="{FF2B5EF4-FFF2-40B4-BE49-F238E27FC236}">
                <a16:creationId xmlns:a16="http://schemas.microsoft.com/office/drawing/2014/main" id="{DE484D22-7984-5646-976C-592B31CC7402}"/>
              </a:ext>
            </a:extLst>
          </p:cNvPr>
          <p:cNvSpPr txBox="1"/>
          <p:nvPr/>
        </p:nvSpPr>
        <p:spPr>
          <a:xfrm>
            <a:off x="10006613" y="904752"/>
            <a:ext cx="1007007" cy="461665"/>
          </a:xfrm>
          <a:prstGeom prst="rect">
            <a:avLst/>
          </a:prstGeom>
          <a:noFill/>
        </p:spPr>
        <p:txBody>
          <a:bodyPr wrap="none" rtlCol="0">
            <a:spAutoFit/>
          </a:bodyPr>
          <a:lstStyle/>
          <a:p>
            <a:r>
              <a:rPr lang="en-US" sz="2400" b="1" dirty="0">
                <a:solidFill>
                  <a:srgbClr val="92D050"/>
                </a:solidFill>
              </a:rPr>
              <a:t>Laser</a:t>
            </a:r>
          </a:p>
        </p:txBody>
      </p:sp>
      <p:sp>
        <p:nvSpPr>
          <p:cNvPr id="18" name="Rectangle 17">
            <a:extLst>
              <a:ext uri="{FF2B5EF4-FFF2-40B4-BE49-F238E27FC236}">
                <a16:creationId xmlns:a16="http://schemas.microsoft.com/office/drawing/2014/main" id="{C0B10D80-5ED6-7B41-B057-E46FA59DD0FA}"/>
              </a:ext>
            </a:extLst>
          </p:cNvPr>
          <p:cNvSpPr/>
          <p:nvPr/>
        </p:nvSpPr>
        <p:spPr>
          <a:xfrm>
            <a:off x="1003036" y="1337574"/>
            <a:ext cx="1447088" cy="18654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A663B58-163D-D344-9F05-B994ECE87581}"/>
              </a:ext>
            </a:extLst>
          </p:cNvPr>
          <p:cNvSpPr/>
          <p:nvPr/>
        </p:nvSpPr>
        <p:spPr>
          <a:xfrm>
            <a:off x="5140138" y="1461399"/>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0" name="Rectangle 19">
            <a:extLst>
              <a:ext uri="{FF2B5EF4-FFF2-40B4-BE49-F238E27FC236}">
                <a16:creationId xmlns:a16="http://schemas.microsoft.com/office/drawing/2014/main" id="{2FE8EE7A-5125-9E4A-A5BF-E1BB81CBA605}"/>
              </a:ext>
            </a:extLst>
          </p:cNvPr>
          <p:cNvSpPr/>
          <p:nvPr/>
        </p:nvSpPr>
        <p:spPr>
          <a:xfrm>
            <a:off x="9922010" y="1316284"/>
            <a:ext cx="1176214" cy="186543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1" name="Rectangle 20">
            <a:extLst>
              <a:ext uri="{FF2B5EF4-FFF2-40B4-BE49-F238E27FC236}">
                <a16:creationId xmlns:a16="http://schemas.microsoft.com/office/drawing/2014/main" id="{F79878E5-9FE4-154C-BA99-AC0BE50E537D}"/>
              </a:ext>
            </a:extLst>
          </p:cNvPr>
          <p:cNvSpPr/>
          <p:nvPr/>
        </p:nvSpPr>
        <p:spPr>
          <a:xfrm>
            <a:off x="7674039" y="1478982"/>
            <a:ext cx="644769" cy="15826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2" name="TextBox 21">
            <a:extLst>
              <a:ext uri="{FF2B5EF4-FFF2-40B4-BE49-F238E27FC236}">
                <a16:creationId xmlns:a16="http://schemas.microsoft.com/office/drawing/2014/main" id="{BC86D8FA-45C8-3240-A6CD-B22D939C759B}"/>
              </a:ext>
            </a:extLst>
          </p:cNvPr>
          <p:cNvSpPr txBox="1"/>
          <p:nvPr/>
        </p:nvSpPr>
        <p:spPr>
          <a:xfrm>
            <a:off x="7714258" y="904753"/>
            <a:ext cx="559769" cy="461665"/>
          </a:xfrm>
          <a:prstGeom prst="rect">
            <a:avLst/>
          </a:prstGeom>
          <a:noFill/>
        </p:spPr>
        <p:txBody>
          <a:bodyPr wrap="none" rtlCol="0">
            <a:spAutoFit/>
          </a:bodyPr>
          <a:lstStyle/>
          <a:p>
            <a:r>
              <a:rPr lang="en-US" sz="2400" b="1" dirty="0">
                <a:solidFill>
                  <a:schemeClr val="accent1"/>
                </a:solidFill>
              </a:rPr>
              <a:t>Fit</a:t>
            </a:r>
          </a:p>
        </p:txBody>
      </p:sp>
    </p:spTree>
    <p:extLst>
      <p:ext uri="{BB962C8B-B14F-4D97-AF65-F5344CB8AC3E}">
        <p14:creationId xmlns:p14="http://schemas.microsoft.com/office/powerpoint/2010/main" val="1660563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70230-E61D-9F4D-A212-136FBB6A2544}"/>
              </a:ext>
            </a:extLst>
          </p:cNvPr>
          <p:cNvSpPr>
            <a:spLocks noGrp="1"/>
          </p:cNvSpPr>
          <p:nvPr>
            <p:ph type="title"/>
          </p:nvPr>
        </p:nvSpPr>
        <p:spPr/>
        <p:txBody>
          <a:bodyPr/>
          <a:lstStyle/>
          <a:p>
            <a:r>
              <a:rPr lang="en-US" dirty="0"/>
              <a:t>Reconstructing Source Momentum</a:t>
            </a:r>
          </a:p>
        </p:txBody>
      </p:sp>
      <p:sp>
        <p:nvSpPr>
          <p:cNvPr id="4" name="Date Placeholder 3">
            <a:extLst>
              <a:ext uri="{FF2B5EF4-FFF2-40B4-BE49-F238E27FC236}">
                <a16:creationId xmlns:a16="http://schemas.microsoft.com/office/drawing/2014/main" id="{6145D0DF-CAAC-D048-B476-6E8EFB8119B1}"/>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00CEAF82-7367-EF4F-BDF1-F35A0473704D}"/>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BA1403B6-41AD-CC41-B0E9-DB843E327AD8}"/>
              </a:ext>
            </a:extLst>
          </p:cNvPr>
          <p:cNvSpPr>
            <a:spLocks noGrp="1"/>
          </p:cNvSpPr>
          <p:nvPr>
            <p:ph type="sldNum" sz="quarter" idx="12"/>
          </p:nvPr>
        </p:nvSpPr>
        <p:spPr/>
        <p:txBody>
          <a:bodyPr/>
          <a:lstStyle/>
          <a:p>
            <a:fld id="{921CBE81-14BD-7343-B359-01BCBA3179F9}" type="slidenum">
              <a:rPr lang="en-US" smtClean="0"/>
              <a:pPr/>
              <a:t>79</a:t>
            </a:fld>
            <a:endParaRPr lang="en-US"/>
          </a:p>
        </p:txBody>
      </p:sp>
      <p:pic>
        <p:nvPicPr>
          <p:cNvPr id="7" name="Picture 6">
            <a:extLst>
              <a:ext uri="{FF2B5EF4-FFF2-40B4-BE49-F238E27FC236}">
                <a16:creationId xmlns:a16="http://schemas.microsoft.com/office/drawing/2014/main" id="{A9A0BC95-232A-D14F-B48F-B5CEF1FF29AB}"/>
              </a:ext>
            </a:extLst>
          </p:cNvPr>
          <p:cNvPicPr>
            <a:picLocks noChangeAspect="1"/>
          </p:cNvPicPr>
          <p:nvPr/>
        </p:nvPicPr>
        <p:blipFill>
          <a:blip r:embed="rId3"/>
          <a:stretch>
            <a:fillRect/>
          </a:stretch>
        </p:blipFill>
        <p:spPr>
          <a:xfrm>
            <a:off x="297781" y="2566822"/>
            <a:ext cx="11617458" cy="2656488"/>
          </a:xfrm>
          <a:prstGeom prst="rect">
            <a:avLst/>
          </a:prstGeom>
        </p:spPr>
      </p:pic>
      <p:sp>
        <p:nvSpPr>
          <p:cNvPr id="8" name="Rectangle 7">
            <a:extLst>
              <a:ext uri="{FF2B5EF4-FFF2-40B4-BE49-F238E27FC236}">
                <a16:creationId xmlns:a16="http://schemas.microsoft.com/office/drawing/2014/main" id="{870D089C-DC76-BD4D-B1B4-96228FE01C1F}"/>
              </a:ext>
            </a:extLst>
          </p:cNvPr>
          <p:cNvSpPr/>
          <p:nvPr/>
        </p:nvSpPr>
        <p:spPr>
          <a:xfrm rot="16200000">
            <a:off x="5520536" y="-44268"/>
            <a:ext cx="1450847" cy="782726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9" name="TextBox 8">
            <a:extLst>
              <a:ext uri="{FF2B5EF4-FFF2-40B4-BE49-F238E27FC236}">
                <a16:creationId xmlns:a16="http://schemas.microsoft.com/office/drawing/2014/main" id="{27B0B2B3-DF6A-B345-AB81-4349E1BE99E8}"/>
              </a:ext>
            </a:extLst>
          </p:cNvPr>
          <p:cNvSpPr txBox="1"/>
          <p:nvPr/>
        </p:nvSpPr>
        <p:spPr>
          <a:xfrm>
            <a:off x="4914505" y="2699994"/>
            <a:ext cx="2662908" cy="461665"/>
          </a:xfrm>
          <a:prstGeom prst="rect">
            <a:avLst/>
          </a:prstGeom>
          <a:noFill/>
        </p:spPr>
        <p:txBody>
          <a:bodyPr wrap="none" rtlCol="0">
            <a:spAutoFit/>
          </a:bodyPr>
          <a:lstStyle/>
          <a:p>
            <a:r>
              <a:rPr lang="en-US" sz="2400" b="1" dirty="0">
                <a:solidFill>
                  <a:schemeClr val="accent1"/>
                </a:solidFill>
              </a:rPr>
              <a:t>Previously Fitted</a:t>
            </a:r>
          </a:p>
        </p:txBody>
      </p:sp>
      <p:sp>
        <p:nvSpPr>
          <p:cNvPr id="10" name="TextBox 9">
            <a:extLst>
              <a:ext uri="{FF2B5EF4-FFF2-40B4-BE49-F238E27FC236}">
                <a16:creationId xmlns:a16="http://schemas.microsoft.com/office/drawing/2014/main" id="{728B3131-2498-C941-9131-BFBDA641313D}"/>
              </a:ext>
            </a:extLst>
          </p:cNvPr>
          <p:cNvSpPr txBox="1"/>
          <p:nvPr/>
        </p:nvSpPr>
        <p:spPr>
          <a:xfrm>
            <a:off x="10380871" y="2103068"/>
            <a:ext cx="1435008" cy="461665"/>
          </a:xfrm>
          <a:prstGeom prst="rect">
            <a:avLst/>
          </a:prstGeom>
          <a:noFill/>
        </p:spPr>
        <p:txBody>
          <a:bodyPr wrap="none" rtlCol="0">
            <a:spAutoFit/>
          </a:bodyPr>
          <a:lstStyle/>
          <a:p>
            <a:r>
              <a:rPr lang="en-US" sz="2400" b="1" dirty="0">
                <a:solidFill>
                  <a:schemeClr val="accent2"/>
                </a:solidFill>
              </a:rPr>
              <a:t>Measure</a:t>
            </a:r>
          </a:p>
        </p:txBody>
      </p:sp>
      <p:sp>
        <p:nvSpPr>
          <p:cNvPr id="11" name="Rectangle 10">
            <a:extLst>
              <a:ext uri="{FF2B5EF4-FFF2-40B4-BE49-F238E27FC236}">
                <a16:creationId xmlns:a16="http://schemas.microsoft.com/office/drawing/2014/main" id="{165EFE09-3FD3-FE4A-BE7C-DC6B93B0AB3B}"/>
              </a:ext>
            </a:extLst>
          </p:cNvPr>
          <p:cNvSpPr/>
          <p:nvPr/>
        </p:nvSpPr>
        <p:spPr>
          <a:xfrm>
            <a:off x="10281511" y="2562645"/>
            <a:ext cx="1633728" cy="275147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F38F87-8B14-9541-9542-971D99E52BA4}"/>
              </a:ext>
            </a:extLst>
          </p:cNvPr>
          <p:cNvSpPr/>
          <p:nvPr/>
        </p:nvSpPr>
        <p:spPr>
          <a:xfrm>
            <a:off x="310419" y="3161659"/>
            <a:ext cx="1400116" cy="1450848"/>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3" name="TextBox 12">
            <a:extLst>
              <a:ext uri="{FF2B5EF4-FFF2-40B4-BE49-F238E27FC236}">
                <a16:creationId xmlns:a16="http://schemas.microsoft.com/office/drawing/2014/main" id="{1AE740C6-2C95-A34A-B684-C4FD8053FC48}"/>
              </a:ext>
            </a:extLst>
          </p:cNvPr>
          <p:cNvSpPr txBox="1"/>
          <p:nvPr/>
        </p:nvSpPr>
        <p:spPr>
          <a:xfrm>
            <a:off x="396366" y="2682275"/>
            <a:ext cx="1228221" cy="461665"/>
          </a:xfrm>
          <a:prstGeom prst="rect">
            <a:avLst/>
          </a:prstGeom>
          <a:noFill/>
        </p:spPr>
        <p:txBody>
          <a:bodyPr wrap="none" rtlCol="0">
            <a:spAutoFit/>
          </a:bodyPr>
          <a:lstStyle/>
          <a:p>
            <a:pPr algn="ctr"/>
            <a:r>
              <a:rPr lang="en-US" sz="2400" b="1" dirty="0">
                <a:solidFill>
                  <a:srgbClr val="92D050"/>
                </a:solidFill>
              </a:rPr>
              <a:t>Source</a:t>
            </a:r>
          </a:p>
        </p:txBody>
      </p:sp>
      <p:sp>
        <p:nvSpPr>
          <p:cNvPr id="14" name="Content Placeholder 1">
            <a:extLst>
              <a:ext uri="{FF2B5EF4-FFF2-40B4-BE49-F238E27FC236}">
                <a16:creationId xmlns:a16="http://schemas.microsoft.com/office/drawing/2014/main" id="{E105A17D-A275-8140-821A-5F4EBA878BC0}"/>
              </a:ext>
            </a:extLst>
          </p:cNvPr>
          <p:cNvSpPr>
            <a:spLocks noGrp="1"/>
          </p:cNvSpPr>
          <p:nvPr>
            <p:ph idx="1"/>
          </p:nvPr>
        </p:nvSpPr>
        <p:spPr>
          <a:xfrm>
            <a:off x="0" y="940908"/>
            <a:ext cx="12192000" cy="5612295"/>
          </a:xfrm>
        </p:spPr>
        <p:txBody>
          <a:bodyPr/>
          <a:lstStyle/>
          <a:p>
            <a:pPr marL="0" indent="0">
              <a:buNone/>
            </a:pPr>
            <a:r>
              <a:rPr lang="en-US" dirty="0"/>
              <a:t>Applying the inverse transfer matrix to the </a:t>
            </a:r>
            <a:r>
              <a:rPr lang="en-US" b="1" dirty="0">
                <a:solidFill>
                  <a:schemeClr val="accent2"/>
                </a:solidFill>
              </a:rPr>
              <a:t>4D particle coordinate measured downstream</a:t>
            </a:r>
            <a:r>
              <a:rPr lang="en-US" dirty="0"/>
              <a:t>, we can calculate its </a:t>
            </a:r>
            <a:r>
              <a:rPr lang="en-US" b="1" dirty="0">
                <a:solidFill>
                  <a:srgbClr val="92D050"/>
                </a:solidFill>
              </a:rPr>
              <a:t>source momentums</a:t>
            </a:r>
            <a:r>
              <a:rPr lang="en-US" dirty="0"/>
              <a:t>,</a:t>
            </a:r>
            <a:endParaRPr lang="en-US" dirty="0">
              <a:solidFill>
                <a:schemeClr val="accent2"/>
              </a:solidFill>
            </a:endParaRPr>
          </a:p>
        </p:txBody>
      </p:sp>
    </p:spTree>
    <p:extLst>
      <p:ext uri="{BB962C8B-B14F-4D97-AF65-F5344CB8AC3E}">
        <p14:creationId xmlns:p14="http://schemas.microsoft.com/office/powerpoint/2010/main" val="210964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1865-AF24-E24E-B3E4-D9A160806333}"/>
              </a:ext>
            </a:extLst>
          </p:cNvPr>
          <p:cNvSpPr>
            <a:spLocks noGrp="1"/>
          </p:cNvSpPr>
          <p:nvPr>
            <p:ph type="title"/>
          </p:nvPr>
        </p:nvSpPr>
        <p:spPr/>
        <p:txBody>
          <a:bodyPr/>
          <a:lstStyle/>
          <a:p>
            <a:r>
              <a:rPr lang="en-US" dirty="0"/>
              <a:t>Reconstructing Source 4D Phase Space</a:t>
            </a:r>
          </a:p>
        </p:txBody>
      </p:sp>
      <p:sp>
        <p:nvSpPr>
          <p:cNvPr id="3" name="Date Placeholder 2">
            <a:extLst>
              <a:ext uri="{FF2B5EF4-FFF2-40B4-BE49-F238E27FC236}">
                <a16:creationId xmlns:a16="http://schemas.microsoft.com/office/drawing/2014/main" id="{7C4EB2CA-1087-464E-8EB9-49BDC70693C2}"/>
              </a:ext>
            </a:extLst>
          </p:cNvPr>
          <p:cNvSpPr>
            <a:spLocks noGrp="1"/>
          </p:cNvSpPr>
          <p:nvPr>
            <p:ph type="dt" sz="half" idx="10"/>
          </p:nvPr>
        </p:nvSpPr>
        <p:spPr/>
        <p:txBody>
          <a:bodyPr/>
          <a:lstStyle/>
          <a:p>
            <a:r>
              <a:rPr lang="en-US"/>
              <a:t>7/10/26</a:t>
            </a:r>
          </a:p>
        </p:txBody>
      </p:sp>
      <p:sp>
        <p:nvSpPr>
          <p:cNvPr id="4" name="Footer Placeholder 3">
            <a:extLst>
              <a:ext uri="{FF2B5EF4-FFF2-40B4-BE49-F238E27FC236}">
                <a16:creationId xmlns:a16="http://schemas.microsoft.com/office/drawing/2014/main" id="{1EF79F93-6E04-F247-A09A-4D74E881E15B}"/>
              </a:ext>
            </a:extLst>
          </p:cNvPr>
          <p:cNvSpPr>
            <a:spLocks noGrp="1"/>
          </p:cNvSpPr>
          <p:nvPr>
            <p:ph type="ftr" sz="quarter" idx="11"/>
          </p:nvPr>
        </p:nvSpPr>
        <p:spPr/>
        <p:txBody>
          <a:bodyPr/>
          <a:lstStyle/>
          <a:p>
            <a:r>
              <a:rPr lang="en-US"/>
              <a:t>cz266@cornell.edu</a:t>
            </a:r>
          </a:p>
        </p:txBody>
      </p:sp>
      <p:sp>
        <p:nvSpPr>
          <p:cNvPr id="5" name="Slide Number Placeholder 4">
            <a:extLst>
              <a:ext uri="{FF2B5EF4-FFF2-40B4-BE49-F238E27FC236}">
                <a16:creationId xmlns:a16="http://schemas.microsoft.com/office/drawing/2014/main" id="{1DA297E4-E037-3B48-9B2D-F8575AF60B1F}"/>
              </a:ext>
            </a:extLst>
          </p:cNvPr>
          <p:cNvSpPr>
            <a:spLocks noGrp="1"/>
          </p:cNvSpPr>
          <p:nvPr>
            <p:ph type="sldNum" sz="quarter" idx="12"/>
          </p:nvPr>
        </p:nvSpPr>
        <p:spPr/>
        <p:txBody>
          <a:bodyPr/>
          <a:lstStyle/>
          <a:p>
            <a:fld id="{921CBE81-14BD-7343-B359-01BCBA3179F9}" type="slidenum">
              <a:rPr lang="en-US" smtClean="0"/>
              <a:t>8</a:t>
            </a:fld>
            <a:endParaRPr lang="en-US"/>
          </a:p>
        </p:txBody>
      </p:sp>
      <p:sp>
        <p:nvSpPr>
          <p:cNvPr id="23" name="Rectangle 22">
            <a:extLst>
              <a:ext uri="{FF2B5EF4-FFF2-40B4-BE49-F238E27FC236}">
                <a16:creationId xmlns:a16="http://schemas.microsoft.com/office/drawing/2014/main" id="{3D3ECDB9-E6F0-EF43-A46F-A4797A79324B}"/>
              </a:ext>
            </a:extLst>
          </p:cNvPr>
          <p:cNvSpPr/>
          <p:nvPr/>
        </p:nvSpPr>
        <p:spPr>
          <a:xfrm>
            <a:off x="588723" y="2437755"/>
            <a:ext cx="251213" cy="171387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FEB3D1-7EA4-0343-8ABD-2E149AC6B40C}"/>
              </a:ext>
            </a:extLst>
          </p:cNvPr>
          <p:cNvSpPr/>
          <p:nvPr/>
        </p:nvSpPr>
        <p:spPr>
          <a:xfrm>
            <a:off x="11027006" y="2437263"/>
            <a:ext cx="251213" cy="171387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72DAB0-603D-1B4F-B52B-B912C62A1AB2}"/>
              </a:ext>
            </a:extLst>
          </p:cNvPr>
          <p:cNvSpPr>
            <a:spLocks noChangeAspect="1"/>
          </p:cNvSpPr>
          <p:nvPr/>
        </p:nvSpPr>
        <p:spPr>
          <a:xfrm>
            <a:off x="964503" y="3169085"/>
            <a:ext cx="251213" cy="2512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B23EF9E-2A24-5944-B2E3-9A7BA410D7F7}"/>
              </a:ext>
            </a:extLst>
          </p:cNvPr>
          <p:cNvSpPr txBox="1"/>
          <p:nvPr/>
        </p:nvSpPr>
        <p:spPr>
          <a:xfrm>
            <a:off x="170485" y="4130018"/>
            <a:ext cx="1160894" cy="461665"/>
          </a:xfrm>
          <a:prstGeom prst="rect">
            <a:avLst/>
          </a:prstGeom>
          <a:noFill/>
        </p:spPr>
        <p:txBody>
          <a:bodyPr wrap="none" rtlCol="0">
            <a:spAutoFit/>
          </a:bodyPr>
          <a:lstStyle/>
          <a:p>
            <a:pPr algn="ctr"/>
            <a:r>
              <a:rPr lang="en-US" sz="2400" dirty="0"/>
              <a:t>Source</a:t>
            </a:r>
          </a:p>
        </p:txBody>
      </p:sp>
      <p:sp>
        <p:nvSpPr>
          <p:cNvPr id="27" name="TextBox 26">
            <a:extLst>
              <a:ext uri="{FF2B5EF4-FFF2-40B4-BE49-F238E27FC236}">
                <a16:creationId xmlns:a16="http://schemas.microsoft.com/office/drawing/2014/main" id="{0CFE88DC-ABDD-D046-9317-4430B59DDB27}"/>
              </a:ext>
            </a:extLst>
          </p:cNvPr>
          <p:cNvSpPr txBox="1"/>
          <p:nvPr/>
        </p:nvSpPr>
        <p:spPr>
          <a:xfrm>
            <a:off x="10077421" y="4130018"/>
            <a:ext cx="2114579" cy="830997"/>
          </a:xfrm>
          <a:prstGeom prst="rect">
            <a:avLst/>
          </a:prstGeom>
          <a:noFill/>
        </p:spPr>
        <p:txBody>
          <a:bodyPr wrap="square" rtlCol="0">
            <a:spAutoFit/>
          </a:bodyPr>
          <a:lstStyle/>
          <a:p>
            <a:pPr algn="ctr"/>
            <a:r>
              <a:rPr lang="en-US" sz="2400" dirty="0"/>
              <a:t>Downstream</a:t>
            </a:r>
          </a:p>
          <a:p>
            <a:pPr algn="ctr"/>
            <a:r>
              <a:rPr lang="en-US" sz="2400" dirty="0"/>
              <a:t>Diagnostic</a:t>
            </a:r>
          </a:p>
        </p:txBody>
      </p:sp>
      <p:sp>
        <p:nvSpPr>
          <p:cNvPr id="28" name="Oval 27">
            <a:extLst>
              <a:ext uri="{FF2B5EF4-FFF2-40B4-BE49-F238E27FC236}">
                <a16:creationId xmlns:a16="http://schemas.microsoft.com/office/drawing/2014/main" id="{4F3663A9-EAB7-FF4D-941D-030C9F06453B}"/>
              </a:ext>
            </a:extLst>
          </p:cNvPr>
          <p:cNvSpPr>
            <a:spLocks noChangeAspect="1"/>
          </p:cNvSpPr>
          <p:nvPr/>
        </p:nvSpPr>
        <p:spPr>
          <a:xfrm>
            <a:off x="10689407" y="3621358"/>
            <a:ext cx="251213" cy="2512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43C712A-5851-D44F-804D-06886D13B25F}"/>
              </a:ext>
            </a:extLst>
          </p:cNvPr>
          <p:cNvSpPr txBox="1"/>
          <p:nvPr/>
        </p:nvSpPr>
        <p:spPr>
          <a:xfrm>
            <a:off x="231648" y="1168302"/>
            <a:ext cx="11753088" cy="954107"/>
          </a:xfrm>
          <a:prstGeom prst="rect">
            <a:avLst/>
          </a:prstGeom>
          <a:noFill/>
        </p:spPr>
        <p:txBody>
          <a:bodyPr wrap="square" rtlCol="0">
            <a:spAutoFit/>
          </a:bodyPr>
          <a:lstStyle/>
          <a:p>
            <a:r>
              <a:rPr lang="en-US" sz="2800" dirty="0"/>
              <a:t>Given a 4D phase space measured downstream, we want to reconstruct the 4D phase space at the electron source</a:t>
            </a:r>
            <a:endParaRPr lang="en-US" sz="2800" b="1" dirty="0"/>
          </a:p>
        </p:txBody>
      </p:sp>
    </p:spTree>
    <p:extLst>
      <p:ext uri="{BB962C8B-B14F-4D97-AF65-F5344CB8AC3E}">
        <p14:creationId xmlns:p14="http://schemas.microsoft.com/office/powerpoint/2010/main" val="12826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70230-E61D-9F4D-A212-136FBB6A2544}"/>
              </a:ext>
            </a:extLst>
          </p:cNvPr>
          <p:cNvSpPr>
            <a:spLocks noGrp="1"/>
          </p:cNvSpPr>
          <p:nvPr>
            <p:ph type="title"/>
          </p:nvPr>
        </p:nvSpPr>
        <p:spPr/>
        <p:txBody>
          <a:bodyPr/>
          <a:lstStyle/>
          <a:p>
            <a:r>
              <a:rPr lang="en-US" dirty="0"/>
              <a:t>Reconstructing Source Momentum</a:t>
            </a:r>
          </a:p>
        </p:txBody>
      </p:sp>
      <p:sp>
        <p:nvSpPr>
          <p:cNvPr id="4" name="Date Placeholder 3">
            <a:extLst>
              <a:ext uri="{FF2B5EF4-FFF2-40B4-BE49-F238E27FC236}">
                <a16:creationId xmlns:a16="http://schemas.microsoft.com/office/drawing/2014/main" id="{6145D0DF-CAAC-D048-B476-6E8EFB8119B1}"/>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00CEAF82-7367-EF4F-BDF1-F35A0473704D}"/>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BA1403B6-41AD-CC41-B0E9-DB843E327AD8}"/>
              </a:ext>
            </a:extLst>
          </p:cNvPr>
          <p:cNvSpPr>
            <a:spLocks noGrp="1"/>
          </p:cNvSpPr>
          <p:nvPr>
            <p:ph type="sldNum" sz="quarter" idx="12"/>
          </p:nvPr>
        </p:nvSpPr>
        <p:spPr/>
        <p:txBody>
          <a:bodyPr/>
          <a:lstStyle/>
          <a:p>
            <a:fld id="{921CBE81-14BD-7343-B359-01BCBA3179F9}" type="slidenum">
              <a:rPr lang="en-US" smtClean="0"/>
              <a:pPr/>
              <a:t>80</a:t>
            </a:fld>
            <a:endParaRPr lang="en-US"/>
          </a:p>
        </p:txBody>
      </p:sp>
      <p:pic>
        <p:nvPicPr>
          <p:cNvPr id="7" name="Picture 6">
            <a:extLst>
              <a:ext uri="{FF2B5EF4-FFF2-40B4-BE49-F238E27FC236}">
                <a16:creationId xmlns:a16="http://schemas.microsoft.com/office/drawing/2014/main" id="{A9A0BC95-232A-D14F-B48F-B5CEF1FF29AB}"/>
              </a:ext>
            </a:extLst>
          </p:cNvPr>
          <p:cNvPicPr>
            <a:picLocks noChangeAspect="1"/>
          </p:cNvPicPr>
          <p:nvPr/>
        </p:nvPicPr>
        <p:blipFill>
          <a:blip r:embed="rId3"/>
          <a:stretch>
            <a:fillRect/>
          </a:stretch>
        </p:blipFill>
        <p:spPr>
          <a:xfrm>
            <a:off x="297781" y="2566822"/>
            <a:ext cx="11617458" cy="2656488"/>
          </a:xfrm>
          <a:prstGeom prst="rect">
            <a:avLst/>
          </a:prstGeom>
        </p:spPr>
      </p:pic>
      <p:sp>
        <p:nvSpPr>
          <p:cNvPr id="8" name="Rectangle 7">
            <a:extLst>
              <a:ext uri="{FF2B5EF4-FFF2-40B4-BE49-F238E27FC236}">
                <a16:creationId xmlns:a16="http://schemas.microsoft.com/office/drawing/2014/main" id="{870D089C-DC76-BD4D-B1B4-96228FE01C1F}"/>
              </a:ext>
            </a:extLst>
          </p:cNvPr>
          <p:cNvSpPr/>
          <p:nvPr/>
        </p:nvSpPr>
        <p:spPr>
          <a:xfrm rot="16200000">
            <a:off x="5520536" y="-44268"/>
            <a:ext cx="1450847" cy="782726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9" name="TextBox 8">
            <a:extLst>
              <a:ext uri="{FF2B5EF4-FFF2-40B4-BE49-F238E27FC236}">
                <a16:creationId xmlns:a16="http://schemas.microsoft.com/office/drawing/2014/main" id="{27B0B2B3-DF6A-B345-AB81-4349E1BE99E8}"/>
              </a:ext>
            </a:extLst>
          </p:cNvPr>
          <p:cNvSpPr txBox="1"/>
          <p:nvPr/>
        </p:nvSpPr>
        <p:spPr>
          <a:xfrm>
            <a:off x="4914508" y="2682276"/>
            <a:ext cx="2662909" cy="461665"/>
          </a:xfrm>
          <a:prstGeom prst="rect">
            <a:avLst/>
          </a:prstGeom>
          <a:noFill/>
        </p:spPr>
        <p:txBody>
          <a:bodyPr wrap="none" rtlCol="0">
            <a:spAutoFit/>
          </a:bodyPr>
          <a:lstStyle/>
          <a:p>
            <a:pPr algn="ctr"/>
            <a:r>
              <a:rPr lang="en-US" sz="2400" b="1" dirty="0">
                <a:solidFill>
                  <a:schemeClr val="accent1"/>
                </a:solidFill>
              </a:rPr>
              <a:t>Previously Fitted</a:t>
            </a:r>
          </a:p>
        </p:txBody>
      </p:sp>
      <p:sp>
        <p:nvSpPr>
          <p:cNvPr id="10" name="TextBox 9">
            <a:extLst>
              <a:ext uri="{FF2B5EF4-FFF2-40B4-BE49-F238E27FC236}">
                <a16:creationId xmlns:a16="http://schemas.microsoft.com/office/drawing/2014/main" id="{728B3131-2498-C941-9131-BFBDA641313D}"/>
              </a:ext>
            </a:extLst>
          </p:cNvPr>
          <p:cNvSpPr txBox="1"/>
          <p:nvPr/>
        </p:nvSpPr>
        <p:spPr>
          <a:xfrm>
            <a:off x="10380871" y="2103068"/>
            <a:ext cx="1435008" cy="461665"/>
          </a:xfrm>
          <a:prstGeom prst="rect">
            <a:avLst/>
          </a:prstGeom>
          <a:noFill/>
        </p:spPr>
        <p:txBody>
          <a:bodyPr wrap="none" rtlCol="0">
            <a:spAutoFit/>
          </a:bodyPr>
          <a:lstStyle/>
          <a:p>
            <a:r>
              <a:rPr lang="en-US" sz="2400" b="1" dirty="0">
                <a:solidFill>
                  <a:schemeClr val="accent2"/>
                </a:solidFill>
              </a:rPr>
              <a:t>Measure</a:t>
            </a:r>
          </a:p>
        </p:txBody>
      </p:sp>
      <p:sp>
        <p:nvSpPr>
          <p:cNvPr id="11" name="Rectangle 10">
            <a:extLst>
              <a:ext uri="{FF2B5EF4-FFF2-40B4-BE49-F238E27FC236}">
                <a16:creationId xmlns:a16="http://schemas.microsoft.com/office/drawing/2014/main" id="{165EFE09-3FD3-FE4A-BE7C-DC6B93B0AB3B}"/>
              </a:ext>
            </a:extLst>
          </p:cNvPr>
          <p:cNvSpPr/>
          <p:nvPr/>
        </p:nvSpPr>
        <p:spPr>
          <a:xfrm>
            <a:off x="10281511" y="2562645"/>
            <a:ext cx="1633728" cy="275147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F38F87-8B14-9541-9542-971D99E52BA4}"/>
              </a:ext>
            </a:extLst>
          </p:cNvPr>
          <p:cNvSpPr/>
          <p:nvPr/>
        </p:nvSpPr>
        <p:spPr>
          <a:xfrm>
            <a:off x="310419" y="3161659"/>
            <a:ext cx="1400116" cy="1450848"/>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3" name="TextBox 12">
            <a:extLst>
              <a:ext uri="{FF2B5EF4-FFF2-40B4-BE49-F238E27FC236}">
                <a16:creationId xmlns:a16="http://schemas.microsoft.com/office/drawing/2014/main" id="{1AE740C6-2C95-A34A-B684-C4FD8053FC48}"/>
              </a:ext>
            </a:extLst>
          </p:cNvPr>
          <p:cNvSpPr txBox="1"/>
          <p:nvPr/>
        </p:nvSpPr>
        <p:spPr>
          <a:xfrm>
            <a:off x="396366" y="2682275"/>
            <a:ext cx="1228221" cy="461665"/>
          </a:xfrm>
          <a:prstGeom prst="rect">
            <a:avLst/>
          </a:prstGeom>
          <a:noFill/>
        </p:spPr>
        <p:txBody>
          <a:bodyPr wrap="none" rtlCol="0">
            <a:spAutoFit/>
          </a:bodyPr>
          <a:lstStyle/>
          <a:p>
            <a:pPr algn="ctr"/>
            <a:r>
              <a:rPr lang="en-US" sz="2400" b="1" dirty="0">
                <a:solidFill>
                  <a:srgbClr val="92D050"/>
                </a:solidFill>
              </a:rPr>
              <a:t>Source</a:t>
            </a:r>
          </a:p>
        </p:txBody>
      </p:sp>
      <p:sp>
        <p:nvSpPr>
          <p:cNvPr id="14" name="Content Placeholder 1">
            <a:extLst>
              <a:ext uri="{FF2B5EF4-FFF2-40B4-BE49-F238E27FC236}">
                <a16:creationId xmlns:a16="http://schemas.microsoft.com/office/drawing/2014/main" id="{E105A17D-A275-8140-821A-5F4EBA878BC0}"/>
              </a:ext>
            </a:extLst>
          </p:cNvPr>
          <p:cNvSpPr>
            <a:spLocks noGrp="1"/>
          </p:cNvSpPr>
          <p:nvPr>
            <p:ph idx="1"/>
          </p:nvPr>
        </p:nvSpPr>
        <p:spPr>
          <a:xfrm>
            <a:off x="0" y="940908"/>
            <a:ext cx="12192000" cy="5612295"/>
          </a:xfrm>
        </p:spPr>
        <p:txBody>
          <a:bodyPr/>
          <a:lstStyle/>
          <a:p>
            <a:pPr marL="0" indent="0">
              <a:buNone/>
            </a:pPr>
            <a:r>
              <a:rPr lang="en-US" b="1" dirty="0"/>
              <a:t>By measuring the 4D phase space dependence on initial position, we can determine the initial conjugate momentums</a:t>
            </a:r>
          </a:p>
        </p:txBody>
      </p:sp>
    </p:spTree>
    <p:extLst>
      <p:ext uri="{BB962C8B-B14F-4D97-AF65-F5344CB8AC3E}">
        <p14:creationId xmlns:p14="http://schemas.microsoft.com/office/powerpoint/2010/main" val="9670207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DB45A50F-7306-694F-B569-38AF921D9D7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t="4825" r="498"/>
          <a:stretch/>
        </p:blipFill>
        <p:spPr>
          <a:xfrm>
            <a:off x="3476083" y="1773044"/>
            <a:ext cx="5812884" cy="4170092"/>
          </a:xfrm>
          <a:prstGeom prst="rect">
            <a:avLst/>
          </a:prstGeom>
        </p:spPr>
      </p:pic>
      <p:sp>
        <p:nvSpPr>
          <p:cNvPr id="14" name="Rectangle 13">
            <a:extLst>
              <a:ext uri="{FF2B5EF4-FFF2-40B4-BE49-F238E27FC236}">
                <a16:creationId xmlns:a16="http://schemas.microsoft.com/office/drawing/2014/main" id="{DC6E56D0-F179-B643-B800-48BFFEB94BDC}"/>
              </a:ext>
            </a:extLst>
          </p:cNvPr>
          <p:cNvSpPr/>
          <p:nvPr/>
        </p:nvSpPr>
        <p:spPr>
          <a:xfrm>
            <a:off x="4817328" y="1538869"/>
            <a:ext cx="2631688" cy="3010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itle 2">
            <a:extLst>
              <a:ext uri="{FF2B5EF4-FFF2-40B4-BE49-F238E27FC236}">
                <a16:creationId xmlns:a16="http://schemas.microsoft.com/office/drawing/2014/main" id="{1D55F23C-F990-A843-90B7-EEF1CFC701E5}"/>
              </a:ext>
            </a:extLst>
          </p:cNvPr>
          <p:cNvSpPr>
            <a:spLocks noGrp="1"/>
          </p:cNvSpPr>
          <p:nvPr>
            <p:ph type="title"/>
          </p:nvPr>
        </p:nvSpPr>
        <p:spPr/>
        <p:txBody>
          <a:bodyPr/>
          <a:lstStyle/>
          <a:p>
            <a:r>
              <a:rPr lang="en-US" dirty="0"/>
              <a:t>Source Momentum Reconstructed</a:t>
            </a:r>
          </a:p>
        </p:txBody>
      </p:sp>
      <p:sp>
        <p:nvSpPr>
          <p:cNvPr id="4" name="Date Placeholder 3">
            <a:extLst>
              <a:ext uri="{FF2B5EF4-FFF2-40B4-BE49-F238E27FC236}">
                <a16:creationId xmlns:a16="http://schemas.microsoft.com/office/drawing/2014/main" id="{F23F430E-F421-2F43-A9A2-99C21D1CE58E}"/>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AFA96689-E4FA-2641-8FF4-A5B80114BE4A}"/>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C7E313B3-2022-F74A-927C-47DF6AFEC61E}"/>
              </a:ext>
            </a:extLst>
          </p:cNvPr>
          <p:cNvSpPr>
            <a:spLocks noGrp="1"/>
          </p:cNvSpPr>
          <p:nvPr>
            <p:ph type="sldNum" sz="quarter" idx="12"/>
          </p:nvPr>
        </p:nvSpPr>
        <p:spPr/>
        <p:txBody>
          <a:bodyPr/>
          <a:lstStyle/>
          <a:p>
            <a:fld id="{921CBE81-14BD-7343-B359-01BCBA3179F9}" type="slidenum">
              <a:rPr lang="en-US" smtClean="0"/>
              <a:pPr/>
              <a:t>81</a:t>
            </a:fld>
            <a:endParaRPr lang="en-US"/>
          </a:p>
        </p:txBody>
      </p:sp>
      <p:sp>
        <p:nvSpPr>
          <p:cNvPr id="12" name="TextBox 11">
            <a:extLst>
              <a:ext uri="{FF2B5EF4-FFF2-40B4-BE49-F238E27FC236}">
                <a16:creationId xmlns:a16="http://schemas.microsoft.com/office/drawing/2014/main" id="{CEDAF99A-E3CF-4440-AA78-22E2902914AD}"/>
              </a:ext>
            </a:extLst>
          </p:cNvPr>
          <p:cNvSpPr txBox="1"/>
          <p:nvPr/>
        </p:nvSpPr>
        <p:spPr>
          <a:xfrm>
            <a:off x="2271596" y="1086780"/>
            <a:ext cx="7648807" cy="523220"/>
          </a:xfrm>
          <a:prstGeom prst="rect">
            <a:avLst/>
          </a:prstGeom>
          <a:noFill/>
        </p:spPr>
        <p:txBody>
          <a:bodyPr wrap="square" rtlCol="0">
            <a:spAutoFit/>
          </a:bodyPr>
          <a:lstStyle/>
          <a:p>
            <a:pPr algn="ctr"/>
            <a:r>
              <a:rPr lang="en-US" sz="2800" u="sng" dirty="0"/>
              <a:t>Complete picture of momentum beyond MTE</a:t>
            </a:r>
          </a:p>
        </p:txBody>
      </p:sp>
    </p:spTree>
    <p:extLst>
      <p:ext uri="{BB962C8B-B14F-4D97-AF65-F5344CB8AC3E}">
        <p14:creationId xmlns:p14="http://schemas.microsoft.com/office/powerpoint/2010/main" val="1811735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36BE33-FD17-3C43-B1C2-6937632A0BED}"/>
              </a:ext>
            </a:extLst>
          </p:cNvPr>
          <p:cNvSpPr>
            <a:spLocks noGrp="1"/>
          </p:cNvSpPr>
          <p:nvPr>
            <p:ph type="title"/>
          </p:nvPr>
        </p:nvSpPr>
        <p:spPr/>
        <p:txBody>
          <a:bodyPr/>
          <a:lstStyle/>
          <a:p>
            <a:r>
              <a:rPr lang="en-US" dirty="0"/>
              <a:t>Solving for Full 4D Transfer Matrix</a:t>
            </a:r>
          </a:p>
        </p:txBody>
      </p:sp>
      <p:sp>
        <p:nvSpPr>
          <p:cNvPr id="4" name="Date Placeholder 3">
            <a:extLst>
              <a:ext uri="{FF2B5EF4-FFF2-40B4-BE49-F238E27FC236}">
                <a16:creationId xmlns:a16="http://schemas.microsoft.com/office/drawing/2014/main" id="{30244622-0013-644F-89BF-4590B080EC74}"/>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76E2AC96-C84D-0C45-8872-99803772688C}"/>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DD6679F3-30D1-DD4E-98A3-9E9A1000C5D0}"/>
              </a:ext>
            </a:extLst>
          </p:cNvPr>
          <p:cNvSpPr>
            <a:spLocks noGrp="1"/>
          </p:cNvSpPr>
          <p:nvPr>
            <p:ph type="sldNum" sz="quarter" idx="12"/>
          </p:nvPr>
        </p:nvSpPr>
        <p:spPr/>
        <p:txBody>
          <a:bodyPr/>
          <a:lstStyle/>
          <a:p>
            <a:fld id="{921CBE81-14BD-7343-B359-01BCBA3179F9}" type="slidenum">
              <a:rPr lang="en-US" smtClean="0"/>
              <a:pPr/>
              <a:t>82</a:t>
            </a:fld>
            <a:endParaRPr lang="en-US"/>
          </a:p>
        </p:txBody>
      </p:sp>
      <p:sp>
        <p:nvSpPr>
          <p:cNvPr id="34" name="Content Placeholder 1">
            <a:extLst>
              <a:ext uri="{FF2B5EF4-FFF2-40B4-BE49-F238E27FC236}">
                <a16:creationId xmlns:a16="http://schemas.microsoft.com/office/drawing/2014/main" id="{0276ED87-5059-2445-9ACF-6F006077C74B}"/>
              </a:ext>
            </a:extLst>
          </p:cNvPr>
          <p:cNvSpPr>
            <a:spLocks noGrp="1"/>
          </p:cNvSpPr>
          <p:nvPr>
            <p:ph idx="1"/>
          </p:nvPr>
        </p:nvSpPr>
        <p:spPr>
          <a:xfrm>
            <a:off x="0" y="940908"/>
            <a:ext cx="12192000" cy="5612295"/>
          </a:xfrm>
        </p:spPr>
        <p:txBody>
          <a:bodyPr/>
          <a:lstStyle/>
          <a:p>
            <a:pPr marL="0" indent="0">
              <a:buNone/>
            </a:pPr>
            <a:r>
              <a:rPr lang="en-US" dirty="0"/>
              <a:t>We also use the evolution of the beam covariance matrix in the beamline,</a:t>
            </a:r>
          </a:p>
          <a:p>
            <a:endParaRPr lang="en-US" dirty="0"/>
          </a:p>
        </p:txBody>
      </p:sp>
      <p:grpSp>
        <p:nvGrpSpPr>
          <p:cNvPr id="37" name="Group 36">
            <a:extLst>
              <a:ext uri="{FF2B5EF4-FFF2-40B4-BE49-F238E27FC236}">
                <a16:creationId xmlns:a16="http://schemas.microsoft.com/office/drawing/2014/main" id="{656C17E4-32A4-9E4A-8D5D-8D4291AFA6B2}"/>
              </a:ext>
            </a:extLst>
          </p:cNvPr>
          <p:cNvGrpSpPr/>
          <p:nvPr/>
        </p:nvGrpSpPr>
        <p:grpSpPr>
          <a:xfrm>
            <a:off x="76922" y="1439290"/>
            <a:ext cx="11992396" cy="2306821"/>
            <a:chOff x="98004" y="4079068"/>
            <a:chExt cx="11992396" cy="2306821"/>
          </a:xfrm>
        </p:grpSpPr>
        <p:pic>
          <p:nvPicPr>
            <p:cNvPr id="45" name="Picture 44">
              <a:extLst>
                <a:ext uri="{FF2B5EF4-FFF2-40B4-BE49-F238E27FC236}">
                  <a16:creationId xmlns:a16="http://schemas.microsoft.com/office/drawing/2014/main" id="{57A7D398-DC0F-BD44-9B4D-0913CD488F85}"/>
                </a:ext>
              </a:extLst>
            </p:cNvPr>
            <p:cNvPicPr>
              <a:picLocks noChangeAspect="1"/>
            </p:cNvPicPr>
            <p:nvPr/>
          </p:nvPicPr>
          <p:blipFill>
            <a:blip r:embed="rId3"/>
            <a:stretch>
              <a:fillRect/>
            </a:stretch>
          </p:blipFill>
          <p:spPr>
            <a:xfrm>
              <a:off x="98004" y="4543673"/>
              <a:ext cx="11966222" cy="1819637"/>
            </a:xfrm>
            <a:prstGeom prst="rect">
              <a:avLst/>
            </a:prstGeom>
          </p:spPr>
        </p:pic>
        <p:sp>
          <p:nvSpPr>
            <p:cNvPr id="46" name="Rectangle 45">
              <a:extLst>
                <a:ext uri="{FF2B5EF4-FFF2-40B4-BE49-F238E27FC236}">
                  <a16:creationId xmlns:a16="http://schemas.microsoft.com/office/drawing/2014/main" id="{88F8E37F-5325-5C46-9F78-C34E676EFDEA}"/>
                </a:ext>
              </a:extLst>
            </p:cNvPr>
            <p:cNvSpPr/>
            <p:nvPr/>
          </p:nvSpPr>
          <p:spPr>
            <a:xfrm>
              <a:off x="967249" y="4531918"/>
              <a:ext cx="4831644" cy="18539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1AA6F9-5B34-4F42-9E9F-234347814730}"/>
                </a:ext>
              </a:extLst>
            </p:cNvPr>
            <p:cNvSpPr/>
            <p:nvPr/>
          </p:nvSpPr>
          <p:spPr>
            <a:xfrm>
              <a:off x="7258756" y="4518798"/>
              <a:ext cx="4831644" cy="180788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B2604ED-4207-CE47-9769-17E17CC8E93C}"/>
                </a:ext>
              </a:extLst>
            </p:cNvPr>
            <p:cNvSpPr txBox="1"/>
            <p:nvPr/>
          </p:nvSpPr>
          <p:spPr>
            <a:xfrm>
              <a:off x="1222194" y="4082008"/>
              <a:ext cx="4321754" cy="461665"/>
            </a:xfrm>
            <a:prstGeom prst="rect">
              <a:avLst/>
            </a:prstGeom>
            <a:noFill/>
          </p:spPr>
          <p:txBody>
            <a:bodyPr wrap="square" rtlCol="0">
              <a:spAutoFit/>
            </a:bodyPr>
            <a:lstStyle/>
            <a:p>
              <a:pPr algn="ctr"/>
              <a:r>
                <a:rPr lang="en-US" sz="2400" b="1" dirty="0">
                  <a:solidFill>
                    <a:schemeClr val="accent2"/>
                  </a:solidFill>
                </a:rPr>
                <a:t>Measure</a:t>
              </a:r>
            </a:p>
          </p:txBody>
        </p:sp>
        <p:sp>
          <p:nvSpPr>
            <p:cNvPr id="49" name="TextBox 48">
              <a:extLst>
                <a:ext uri="{FF2B5EF4-FFF2-40B4-BE49-F238E27FC236}">
                  <a16:creationId xmlns:a16="http://schemas.microsoft.com/office/drawing/2014/main" id="{178A551B-9274-2340-8C32-E4D84DB1EE55}"/>
                </a:ext>
              </a:extLst>
            </p:cNvPr>
            <p:cNvSpPr txBox="1"/>
            <p:nvPr/>
          </p:nvSpPr>
          <p:spPr>
            <a:xfrm>
              <a:off x="7521394" y="4079068"/>
              <a:ext cx="4321754" cy="461665"/>
            </a:xfrm>
            <a:prstGeom prst="rect">
              <a:avLst/>
            </a:prstGeom>
            <a:noFill/>
          </p:spPr>
          <p:txBody>
            <a:bodyPr wrap="square" rtlCol="0">
              <a:spAutoFit/>
            </a:bodyPr>
            <a:lstStyle/>
            <a:p>
              <a:pPr algn="ctr"/>
              <a:r>
                <a:rPr lang="en-US" sz="2400" b="1" dirty="0">
                  <a:solidFill>
                    <a:srgbClr val="92D050"/>
                  </a:solidFill>
                </a:rPr>
                <a:t>Source</a:t>
              </a:r>
            </a:p>
          </p:txBody>
        </p:sp>
        <p:sp>
          <p:nvSpPr>
            <p:cNvPr id="50" name="Rectangle 49">
              <a:extLst>
                <a:ext uri="{FF2B5EF4-FFF2-40B4-BE49-F238E27FC236}">
                  <a16:creationId xmlns:a16="http://schemas.microsoft.com/office/drawing/2014/main" id="{75CF9717-CF2D-D14F-B1AB-93125338EC2B}"/>
                </a:ext>
              </a:extLst>
            </p:cNvPr>
            <p:cNvSpPr/>
            <p:nvPr/>
          </p:nvSpPr>
          <p:spPr>
            <a:xfrm>
              <a:off x="8609826" y="5430149"/>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D26933B6-D74D-1241-A625-C5A79E165E15}"/>
                </a:ext>
              </a:extLst>
            </p:cNvPr>
            <p:cNvSpPr txBox="1"/>
            <p:nvPr/>
          </p:nvSpPr>
          <p:spPr>
            <a:xfrm>
              <a:off x="8843776" y="5395777"/>
              <a:ext cx="356188" cy="461665"/>
            </a:xfrm>
            <a:prstGeom prst="rect">
              <a:avLst/>
            </a:prstGeom>
            <a:noFill/>
          </p:spPr>
          <p:txBody>
            <a:bodyPr wrap="none" rtlCol="0">
              <a:spAutoFit/>
            </a:bodyPr>
            <a:lstStyle/>
            <a:p>
              <a:r>
                <a:rPr lang="en-US" sz="2400" dirty="0"/>
                <a:t>0</a:t>
              </a:r>
            </a:p>
          </p:txBody>
        </p:sp>
      </p:grpSp>
      <p:sp>
        <p:nvSpPr>
          <p:cNvPr id="53" name="Rectangle 52">
            <a:extLst>
              <a:ext uri="{FF2B5EF4-FFF2-40B4-BE49-F238E27FC236}">
                <a16:creationId xmlns:a16="http://schemas.microsoft.com/office/drawing/2014/main" id="{8E8B97FA-CB70-7C48-A619-CA7A33171454}"/>
              </a:ext>
            </a:extLst>
          </p:cNvPr>
          <p:cNvSpPr/>
          <p:nvPr/>
        </p:nvSpPr>
        <p:spPr>
          <a:xfrm>
            <a:off x="8588744" y="2000769"/>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6290CE1-8934-1244-B547-D5D3115FC4D7}"/>
              </a:ext>
            </a:extLst>
          </p:cNvPr>
          <p:cNvSpPr txBox="1"/>
          <p:nvPr/>
        </p:nvSpPr>
        <p:spPr>
          <a:xfrm>
            <a:off x="8822694" y="1966397"/>
            <a:ext cx="356188" cy="461665"/>
          </a:xfrm>
          <a:prstGeom prst="rect">
            <a:avLst/>
          </a:prstGeom>
          <a:noFill/>
          <a:ln>
            <a:noFill/>
          </a:ln>
        </p:spPr>
        <p:txBody>
          <a:bodyPr wrap="none" rtlCol="0">
            <a:spAutoFit/>
          </a:bodyPr>
          <a:lstStyle/>
          <a:p>
            <a:r>
              <a:rPr lang="en-US" sz="2400" dirty="0"/>
              <a:t>0</a:t>
            </a:r>
          </a:p>
        </p:txBody>
      </p:sp>
      <p:sp>
        <p:nvSpPr>
          <p:cNvPr id="55" name="Rectangle 54">
            <a:extLst>
              <a:ext uri="{FF2B5EF4-FFF2-40B4-BE49-F238E27FC236}">
                <a16:creationId xmlns:a16="http://schemas.microsoft.com/office/drawing/2014/main" id="{78D85D99-84AB-784D-8DBB-CF7B6AF9476C}"/>
              </a:ext>
            </a:extLst>
          </p:cNvPr>
          <p:cNvSpPr/>
          <p:nvPr/>
        </p:nvSpPr>
        <p:spPr>
          <a:xfrm>
            <a:off x="10727989" y="2006079"/>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43D2E54E-36DF-8D48-AE1C-CED1CB8CF1F0}"/>
              </a:ext>
            </a:extLst>
          </p:cNvPr>
          <p:cNvSpPr txBox="1"/>
          <p:nvPr/>
        </p:nvSpPr>
        <p:spPr>
          <a:xfrm>
            <a:off x="10961939" y="1971707"/>
            <a:ext cx="356188" cy="461665"/>
          </a:xfrm>
          <a:prstGeom prst="rect">
            <a:avLst/>
          </a:prstGeom>
          <a:noFill/>
        </p:spPr>
        <p:txBody>
          <a:bodyPr wrap="none" rtlCol="0">
            <a:spAutoFit/>
          </a:bodyPr>
          <a:lstStyle/>
          <a:p>
            <a:r>
              <a:rPr lang="en-US" sz="2400" dirty="0"/>
              <a:t>0</a:t>
            </a:r>
          </a:p>
        </p:txBody>
      </p:sp>
      <p:sp>
        <p:nvSpPr>
          <p:cNvPr id="57" name="Rectangle 56">
            <a:extLst>
              <a:ext uri="{FF2B5EF4-FFF2-40B4-BE49-F238E27FC236}">
                <a16:creationId xmlns:a16="http://schemas.microsoft.com/office/drawing/2014/main" id="{9548F9E9-EEB2-484E-9511-7A8B1AEBE3C4}"/>
              </a:ext>
            </a:extLst>
          </p:cNvPr>
          <p:cNvSpPr/>
          <p:nvPr/>
        </p:nvSpPr>
        <p:spPr>
          <a:xfrm>
            <a:off x="9692491" y="2404823"/>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9DCF3802-E18F-D848-87BE-F38BEFE040D4}"/>
              </a:ext>
            </a:extLst>
          </p:cNvPr>
          <p:cNvSpPr txBox="1"/>
          <p:nvPr/>
        </p:nvSpPr>
        <p:spPr>
          <a:xfrm>
            <a:off x="9926441" y="2370451"/>
            <a:ext cx="356188" cy="461665"/>
          </a:xfrm>
          <a:prstGeom prst="rect">
            <a:avLst/>
          </a:prstGeom>
          <a:noFill/>
        </p:spPr>
        <p:txBody>
          <a:bodyPr wrap="none" rtlCol="0">
            <a:spAutoFit/>
          </a:bodyPr>
          <a:lstStyle/>
          <a:p>
            <a:r>
              <a:rPr lang="en-US" sz="2400" dirty="0"/>
              <a:t>0</a:t>
            </a:r>
          </a:p>
        </p:txBody>
      </p:sp>
      <p:sp>
        <p:nvSpPr>
          <p:cNvPr id="59" name="Rectangle 58">
            <a:extLst>
              <a:ext uri="{FF2B5EF4-FFF2-40B4-BE49-F238E27FC236}">
                <a16:creationId xmlns:a16="http://schemas.microsoft.com/office/drawing/2014/main" id="{0AB2F196-33A7-5C43-8483-620E28AAC506}"/>
              </a:ext>
            </a:extLst>
          </p:cNvPr>
          <p:cNvSpPr/>
          <p:nvPr/>
        </p:nvSpPr>
        <p:spPr>
          <a:xfrm>
            <a:off x="10715596" y="2796905"/>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9ADDBB9-2918-D241-930D-04D06A0280D0}"/>
              </a:ext>
            </a:extLst>
          </p:cNvPr>
          <p:cNvSpPr txBox="1"/>
          <p:nvPr/>
        </p:nvSpPr>
        <p:spPr>
          <a:xfrm>
            <a:off x="10949546" y="2762533"/>
            <a:ext cx="356188" cy="461665"/>
          </a:xfrm>
          <a:prstGeom prst="rect">
            <a:avLst/>
          </a:prstGeom>
          <a:noFill/>
        </p:spPr>
        <p:txBody>
          <a:bodyPr wrap="none" rtlCol="0">
            <a:spAutoFit/>
          </a:bodyPr>
          <a:lstStyle/>
          <a:p>
            <a:r>
              <a:rPr lang="en-US" sz="2400" dirty="0"/>
              <a:t>0</a:t>
            </a:r>
          </a:p>
        </p:txBody>
      </p:sp>
      <p:sp>
        <p:nvSpPr>
          <p:cNvPr id="61" name="Rectangle 60">
            <a:extLst>
              <a:ext uri="{FF2B5EF4-FFF2-40B4-BE49-F238E27FC236}">
                <a16:creationId xmlns:a16="http://schemas.microsoft.com/office/drawing/2014/main" id="{DB663410-15DE-3141-963D-0C8ADDD7F143}"/>
              </a:ext>
            </a:extLst>
          </p:cNvPr>
          <p:cNvSpPr/>
          <p:nvPr/>
        </p:nvSpPr>
        <p:spPr>
          <a:xfrm>
            <a:off x="9688912" y="3194020"/>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65F1221-D500-4C41-88C6-42617039E192}"/>
              </a:ext>
            </a:extLst>
          </p:cNvPr>
          <p:cNvSpPr txBox="1"/>
          <p:nvPr/>
        </p:nvSpPr>
        <p:spPr>
          <a:xfrm>
            <a:off x="9922862" y="3159648"/>
            <a:ext cx="356188" cy="461665"/>
          </a:xfrm>
          <a:prstGeom prst="rect">
            <a:avLst/>
          </a:prstGeom>
          <a:noFill/>
        </p:spPr>
        <p:txBody>
          <a:bodyPr wrap="none" rtlCol="0">
            <a:spAutoFit/>
          </a:bodyPr>
          <a:lstStyle/>
          <a:p>
            <a:r>
              <a:rPr lang="en-US" sz="2400" dirty="0"/>
              <a:t>0</a:t>
            </a:r>
          </a:p>
        </p:txBody>
      </p:sp>
      <p:sp>
        <p:nvSpPr>
          <p:cNvPr id="63" name="Rectangle 62">
            <a:extLst>
              <a:ext uri="{FF2B5EF4-FFF2-40B4-BE49-F238E27FC236}">
                <a16:creationId xmlns:a16="http://schemas.microsoft.com/office/drawing/2014/main" id="{1939869C-0FA1-2841-B275-B21F3A4A79C9}"/>
              </a:ext>
            </a:extLst>
          </p:cNvPr>
          <p:cNvSpPr/>
          <p:nvPr/>
        </p:nvSpPr>
        <p:spPr>
          <a:xfrm>
            <a:off x="7534763" y="3208947"/>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D089B148-D6D6-414F-82AC-8AA79A62EBCE}"/>
              </a:ext>
            </a:extLst>
          </p:cNvPr>
          <p:cNvSpPr txBox="1"/>
          <p:nvPr/>
        </p:nvSpPr>
        <p:spPr>
          <a:xfrm>
            <a:off x="7768713" y="3174575"/>
            <a:ext cx="356188" cy="461665"/>
          </a:xfrm>
          <a:prstGeom prst="rect">
            <a:avLst/>
          </a:prstGeom>
          <a:noFill/>
        </p:spPr>
        <p:txBody>
          <a:bodyPr wrap="none" rtlCol="0">
            <a:spAutoFit/>
          </a:bodyPr>
          <a:lstStyle/>
          <a:p>
            <a:r>
              <a:rPr lang="en-US" sz="2400" dirty="0"/>
              <a:t>0</a:t>
            </a:r>
          </a:p>
        </p:txBody>
      </p:sp>
      <p:sp>
        <p:nvSpPr>
          <p:cNvPr id="65" name="Rectangle 64">
            <a:extLst>
              <a:ext uri="{FF2B5EF4-FFF2-40B4-BE49-F238E27FC236}">
                <a16:creationId xmlns:a16="http://schemas.microsoft.com/office/drawing/2014/main" id="{DEBC8AE9-FA6E-9D4F-8525-FB80D6999132}"/>
              </a:ext>
            </a:extLst>
          </p:cNvPr>
          <p:cNvSpPr/>
          <p:nvPr/>
        </p:nvSpPr>
        <p:spPr>
          <a:xfrm>
            <a:off x="7530704" y="2405320"/>
            <a:ext cx="824089" cy="378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7C468F07-BCEE-3D46-B482-FA968BB98081}"/>
              </a:ext>
            </a:extLst>
          </p:cNvPr>
          <p:cNvSpPr txBox="1"/>
          <p:nvPr/>
        </p:nvSpPr>
        <p:spPr>
          <a:xfrm>
            <a:off x="7764654" y="2370948"/>
            <a:ext cx="356188" cy="461665"/>
          </a:xfrm>
          <a:prstGeom prst="rect">
            <a:avLst/>
          </a:prstGeom>
          <a:noFill/>
        </p:spPr>
        <p:txBody>
          <a:bodyPr wrap="none" rtlCol="0">
            <a:spAutoFit/>
          </a:bodyPr>
          <a:lstStyle/>
          <a:p>
            <a:r>
              <a:rPr lang="en-US" sz="2400" dirty="0"/>
              <a:t>0</a:t>
            </a:r>
          </a:p>
        </p:txBody>
      </p:sp>
    </p:spTree>
    <p:extLst>
      <p:ext uri="{BB962C8B-B14F-4D97-AF65-F5344CB8AC3E}">
        <p14:creationId xmlns:p14="http://schemas.microsoft.com/office/powerpoint/2010/main" val="16242952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4C6A83-050A-9C4D-B4EA-F74FFDD684A9}"/>
              </a:ext>
            </a:extLst>
          </p:cNvPr>
          <p:cNvSpPr>
            <a:spLocks noGrp="1"/>
          </p:cNvSpPr>
          <p:nvPr>
            <p:ph type="title"/>
          </p:nvPr>
        </p:nvSpPr>
        <p:spPr/>
        <p:txBody>
          <a:bodyPr/>
          <a:lstStyle/>
          <a:p>
            <a:r>
              <a:rPr lang="en-US" dirty="0"/>
              <a:t>Reconstructing 4D Source Phase Space</a:t>
            </a:r>
          </a:p>
        </p:txBody>
      </p:sp>
      <p:sp>
        <p:nvSpPr>
          <p:cNvPr id="4" name="Date Placeholder 3">
            <a:extLst>
              <a:ext uri="{FF2B5EF4-FFF2-40B4-BE49-F238E27FC236}">
                <a16:creationId xmlns:a16="http://schemas.microsoft.com/office/drawing/2014/main" id="{29E0E2EC-B252-604D-A14B-822B759966AF}"/>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1D347808-3C90-0B48-8F16-8FBE3E55E172}"/>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7B5C8DD3-40D4-C543-80AF-12555849F06D}"/>
              </a:ext>
            </a:extLst>
          </p:cNvPr>
          <p:cNvSpPr>
            <a:spLocks noGrp="1"/>
          </p:cNvSpPr>
          <p:nvPr>
            <p:ph type="sldNum" sz="quarter" idx="12"/>
          </p:nvPr>
        </p:nvSpPr>
        <p:spPr/>
        <p:txBody>
          <a:bodyPr/>
          <a:lstStyle/>
          <a:p>
            <a:fld id="{921CBE81-14BD-7343-B359-01BCBA3179F9}" type="slidenum">
              <a:rPr lang="en-US" smtClean="0"/>
              <a:pPr/>
              <a:t>83</a:t>
            </a:fld>
            <a:endParaRPr lang="en-US"/>
          </a:p>
        </p:txBody>
      </p:sp>
      <p:pic>
        <p:nvPicPr>
          <p:cNvPr id="8" name="Picture 7">
            <a:extLst>
              <a:ext uri="{FF2B5EF4-FFF2-40B4-BE49-F238E27FC236}">
                <a16:creationId xmlns:a16="http://schemas.microsoft.com/office/drawing/2014/main" id="{21E5DB35-CA99-8946-B1D7-625079AFA48E}"/>
              </a:ext>
            </a:extLst>
          </p:cNvPr>
          <p:cNvPicPr>
            <a:picLocks noChangeAspect="1"/>
          </p:cNvPicPr>
          <p:nvPr/>
        </p:nvPicPr>
        <p:blipFill>
          <a:blip r:embed="rId3"/>
          <a:stretch>
            <a:fillRect/>
          </a:stretch>
        </p:blipFill>
        <p:spPr>
          <a:xfrm>
            <a:off x="65024" y="2435342"/>
            <a:ext cx="12126976" cy="2275840"/>
          </a:xfrm>
          <a:prstGeom prst="rect">
            <a:avLst/>
          </a:prstGeom>
        </p:spPr>
      </p:pic>
      <p:sp>
        <p:nvSpPr>
          <p:cNvPr id="9" name="TextBox 8">
            <a:extLst>
              <a:ext uri="{FF2B5EF4-FFF2-40B4-BE49-F238E27FC236}">
                <a16:creationId xmlns:a16="http://schemas.microsoft.com/office/drawing/2014/main" id="{E9DAE9B5-A6A9-B24D-83D2-FDB997A1CCB5}"/>
              </a:ext>
            </a:extLst>
          </p:cNvPr>
          <p:cNvSpPr txBox="1"/>
          <p:nvPr/>
        </p:nvSpPr>
        <p:spPr>
          <a:xfrm>
            <a:off x="5196953" y="2099016"/>
            <a:ext cx="4656413" cy="461665"/>
          </a:xfrm>
          <a:prstGeom prst="rect">
            <a:avLst/>
          </a:prstGeom>
          <a:noFill/>
        </p:spPr>
        <p:txBody>
          <a:bodyPr wrap="square" rtlCol="0">
            <a:spAutoFit/>
          </a:bodyPr>
          <a:lstStyle/>
          <a:p>
            <a:pPr algn="ctr"/>
            <a:r>
              <a:rPr lang="en-US" sz="2400" b="1" dirty="0">
                <a:solidFill>
                  <a:schemeClr val="accent1"/>
                </a:solidFill>
              </a:rPr>
              <a:t>Solved Inverse Transfer Matrix </a:t>
            </a:r>
          </a:p>
        </p:txBody>
      </p:sp>
      <p:sp>
        <p:nvSpPr>
          <p:cNvPr id="11" name="Rectangle 10">
            <a:extLst>
              <a:ext uri="{FF2B5EF4-FFF2-40B4-BE49-F238E27FC236}">
                <a16:creationId xmlns:a16="http://schemas.microsoft.com/office/drawing/2014/main" id="{00903CA1-6B71-7C41-8756-B7DF57A4F8E2}"/>
              </a:ext>
            </a:extLst>
          </p:cNvPr>
          <p:cNvSpPr/>
          <p:nvPr/>
        </p:nvSpPr>
        <p:spPr>
          <a:xfrm rot="16200000">
            <a:off x="6521520" y="310224"/>
            <a:ext cx="2007280" cy="650819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3" name="TextBox 12">
            <a:extLst>
              <a:ext uri="{FF2B5EF4-FFF2-40B4-BE49-F238E27FC236}">
                <a16:creationId xmlns:a16="http://schemas.microsoft.com/office/drawing/2014/main" id="{31B68532-D095-FE43-AF34-AF1C31B5ECF5}"/>
              </a:ext>
            </a:extLst>
          </p:cNvPr>
          <p:cNvSpPr txBox="1"/>
          <p:nvPr/>
        </p:nvSpPr>
        <p:spPr>
          <a:xfrm>
            <a:off x="10779257" y="2099019"/>
            <a:ext cx="1435008" cy="461665"/>
          </a:xfrm>
          <a:prstGeom prst="rect">
            <a:avLst/>
          </a:prstGeom>
          <a:noFill/>
        </p:spPr>
        <p:txBody>
          <a:bodyPr wrap="none" rtlCol="0">
            <a:spAutoFit/>
          </a:bodyPr>
          <a:lstStyle/>
          <a:p>
            <a:r>
              <a:rPr lang="en-US" sz="2400" b="1" dirty="0">
                <a:solidFill>
                  <a:schemeClr val="accent2"/>
                </a:solidFill>
              </a:rPr>
              <a:t>Measure</a:t>
            </a:r>
          </a:p>
        </p:txBody>
      </p:sp>
      <p:sp>
        <p:nvSpPr>
          <p:cNvPr id="14" name="Rectangle 13">
            <a:extLst>
              <a:ext uri="{FF2B5EF4-FFF2-40B4-BE49-F238E27FC236}">
                <a16:creationId xmlns:a16="http://schemas.microsoft.com/office/drawing/2014/main" id="{E7347AD6-221E-CE40-9414-78B5AC2D50F5}"/>
              </a:ext>
            </a:extLst>
          </p:cNvPr>
          <p:cNvSpPr/>
          <p:nvPr/>
        </p:nvSpPr>
        <p:spPr>
          <a:xfrm>
            <a:off x="10860430" y="2560684"/>
            <a:ext cx="1272662" cy="200727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BE1008-896A-1540-9F4C-4774D0BDB67C}"/>
              </a:ext>
            </a:extLst>
          </p:cNvPr>
          <p:cNvSpPr/>
          <p:nvPr/>
        </p:nvSpPr>
        <p:spPr>
          <a:xfrm>
            <a:off x="119505" y="2560684"/>
            <a:ext cx="1176214" cy="200727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 name="TextBox 17">
            <a:extLst>
              <a:ext uri="{FF2B5EF4-FFF2-40B4-BE49-F238E27FC236}">
                <a16:creationId xmlns:a16="http://schemas.microsoft.com/office/drawing/2014/main" id="{13117745-7CDC-3743-8F4A-C9AD69638D31}"/>
              </a:ext>
            </a:extLst>
          </p:cNvPr>
          <p:cNvSpPr txBox="1"/>
          <p:nvPr/>
        </p:nvSpPr>
        <p:spPr>
          <a:xfrm>
            <a:off x="67498" y="2099018"/>
            <a:ext cx="1228221" cy="461665"/>
          </a:xfrm>
          <a:prstGeom prst="rect">
            <a:avLst/>
          </a:prstGeom>
          <a:noFill/>
        </p:spPr>
        <p:txBody>
          <a:bodyPr wrap="none" rtlCol="0">
            <a:spAutoFit/>
          </a:bodyPr>
          <a:lstStyle/>
          <a:p>
            <a:pPr algn="ctr"/>
            <a:r>
              <a:rPr lang="en-US" sz="2400" b="1" dirty="0">
                <a:solidFill>
                  <a:srgbClr val="92D050"/>
                </a:solidFill>
              </a:rPr>
              <a:t>Source</a:t>
            </a:r>
          </a:p>
        </p:txBody>
      </p:sp>
      <p:sp>
        <p:nvSpPr>
          <p:cNvPr id="15" name="Content Placeholder 1">
            <a:extLst>
              <a:ext uri="{FF2B5EF4-FFF2-40B4-BE49-F238E27FC236}">
                <a16:creationId xmlns:a16="http://schemas.microsoft.com/office/drawing/2014/main" id="{E60E9FF4-B4B5-F14B-93C0-F943561BE927}"/>
              </a:ext>
            </a:extLst>
          </p:cNvPr>
          <p:cNvSpPr>
            <a:spLocks noGrp="1"/>
          </p:cNvSpPr>
          <p:nvPr>
            <p:ph idx="1"/>
          </p:nvPr>
        </p:nvSpPr>
        <p:spPr>
          <a:xfrm>
            <a:off x="0" y="940908"/>
            <a:ext cx="12192000" cy="5612295"/>
          </a:xfrm>
        </p:spPr>
        <p:txBody>
          <a:bodyPr/>
          <a:lstStyle/>
          <a:p>
            <a:pPr marL="0" indent="0">
              <a:buNone/>
            </a:pPr>
            <a:r>
              <a:rPr lang="en-US" dirty="0"/>
              <a:t>Applying the inverse transfer matrix to a measured 4D phase space yields the source 4D phase space,</a:t>
            </a:r>
          </a:p>
          <a:p>
            <a:endParaRPr lang="en-US" dirty="0"/>
          </a:p>
        </p:txBody>
      </p:sp>
    </p:spTree>
    <p:extLst>
      <p:ext uri="{BB962C8B-B14F-4D97-AF65-F5344CB8AC3E}">
        <p14:creationId xmlns:p14="http://schemas.microsoft.com/office/powerpoint/2010/main" val="22889643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24B0C-6264-D046-9314-2A6FC38AD42C}"/>
              </a:ext>
            </a:extLst>
          </p:cNvPr>
          <p:cNvSpPr>
            <a:spLocks noGrp="1"/>
          </p:cNvSpPr>
          <p:nvPr>
            <p:ph type="title"/>
          </p:nvPr>
        </p:nvSpPr>
        <p:spPr/>
        <p:txBody>
          <a:bodyPr/>
          <a:lstStyle/>
          <a:p>
            <a:r>
              <a:rPr lang="en-US" dirty="0"/>
              <a:t>Testing the Source Reconstruction</a:t>
            </a:r>
          </a:p>
        </p:txBody>
      </p:sp>
      <p:sp>
        <p:nvSpPr>
          <p:cNvPr id="4" name="Date Placeholder 3">
            <a:extLst>
              <a:ext uri="{FF2B5EF4-FFF2-40B4-BE49-F238E27FC236}">
                <a16:creationId xmlns:a16="http://schemas.microsoft.com/office/drawing/2014/main" id="{5BD21B06-2A2A-F14D-B95D-886937A91803}"/>
              </a:ext>
            </a:extLst>
          </p:cNvPr>
          <p:cNvSpPr>
            <a:spLocks noGrp="1"/>
          </p:cNvSpPr>
          <p:nvPr>
            <p:ph type="dt" sz="half" idx="10"/>
          </p:nvPr>
        </p:nvSpPr>
        <p:spPr/>
        <p:txBody>
          <a:bodyPr/>
          <a:lstStyle/>
          <a:p>
            <a:r>
              <a:rPr lang="en-US"/>
              <a:t>7/10/26</a:t>
            </a:r>
          </a:p>
        </p:txBody>
      </p:sp>
      <p:sp>
        <p:nvSpPr>
          <p:cNvPr id="5" name="Footer Placeholder 4">
            <a:extLst>
              <a:ext uri="{FF2B5EF4-FFF2-40B4-BE49-F238E27FC236}">
                <a16:creationId xmlns:a16="http://schemas.microsoft.com/office/drawing/2014/main" id="{3F6C3D3D-29E0-3143-99BF-11B4B5B70915}"/>
              </a:ext>
            </a:extLst>
          </p:cNvPr>
          <p:cNvSpPr>
            <a:spLocks noGrp="1"/>
          </p:cNvSpPr>
          <p:nvPr>
            <p:ph type="ftr" sz="quarter" idx="11"/>
          </p:nvPr>
        </p:nvSpPr>
        <p:spPr/>
        <p:txBody>
          <a:bodyPr/>
          <a:lstStyle/>
          <a:p>
            <a:r>
              <a:rPr lang="en-US"/>
              <a:t>cz266@cornell.edu</a:t>
            </a:r>
            <a:endParaRPr lang="en-US" dirty="0"/>
          </a:p>
        </p:txBody>
      </p:sp>
      <p:sp>
        <p:nvSpPr>
          <p:cNvPr id="6" name="Slide Number Placeholder 5">
            <a:extLst>
              <a:ext uri="{FF2B5EF4-FFF2-40B4-BE49-F238E27FC236}">
                <a16:creationId xmlns:a16="http://schemas.microsoft.com/office/drawing/2014/main" id="{550C2874-FC7D-EA41-9460-6C7B3E34DE97}"/>
              </a:ext>
            </a:extLst>
          </p:cNvPr>
          <p:cNvSpPr>
            <a:spLocks noGrp="1"/>
          </p:cNvSpPr>
          <p:nvPr>
            <p:ph type="sldNum" sz="quarter" idx="12"/>
          </p:nvPr>
        </p:nvSpPr>
        <p:spPr/>
        <p:txBody>
          <a:bodyPr/>
          <a:lstStyle/>
          <a:p>
            <a:fld id="{921CBE81-14BD-7343-B359-01BCBA3179F9}" type="slidenum">
              <a:rPr lang="en-US" smtClean="0"/>
              <a:pPr/>
              <a:t>84</a:t>
            </a:fld>
            <a:endParaRPr lang="en-US"/>
          </a:p>
        </p:txBody>
      </p:sp>
      <p:pic>
        <p:nvPicPr>
          <p:cNvPr id="11" name="Graphic 10">
            <a:extLst>
              <a:ext uri="{FF2B5EF4-FFF2-40B4-BE49-F238E27FC236}">
                <a16:creationId xmlns:a16="http://schemas.microsoft.com/office/drawing/2014/main" id="{F0F49D5E-E9C5-5443-B590-C8E550CD59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00" y="1476464"/>
            <a:ext cx="11972605" cy="1987609"/>
          </a:xfrm>
          <a:prstGeom prst="rect">
            <a:avLst/>
          </a:prstGeom>
        </p:spPr>
      </p:pic>
      <p:sp>
        <p:nvSpPr>
          <p:cNvPr id="12" name="Content Placeholder 1">
            <a:extLst>
              <a:ext uri="{FF2B5EF4-FFF2-40B4-BE49-F238E27FC236}">
                <a16:creationId xmlns:a16="http://schemas.microsoft.com/office/drawing/2014/main" id="{A45021D1-D8B8-0245-BE56-2B8EA6B48DA5}"/>
              </a:ext>
            </a:extLst>
          </p:cNvPr>
          <p:cNvSpPr txBox="1">
            <a:spLocks/>
          </p:cNvSpPr>
          <p:nvPr/>
        </p:nvSpPr>
        <p:spPr bwMode="auto">
          <a:xfrm>
            <a:off x="0" y="940909"/>
            <a:ext cx="12192000" cy="535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92871" indent="-192871" algn="l" rtl="0" eaLnBrk="1" fontAlgn="base" hangingPunct="1">
              <a:spcBef>
                <a:spcPct val="20000"/>
              </a:spcBef>
              <a:spcAft>
                <a:spcPct val="0"/>
              </a:spcAft>
              <a:buChar char="•"/>
              <a:defRPr sz="28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24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marL="0" indent="0" algn="ctr">
              <a:buFontTx/>
              <a:buNone/>
            </a:pPr>
            <a:r>
              <a:rPr lang="en-US" kern="0" dirty="0"/>
              <a:t>Measured 4D Phase Space</a:t>
            </a:r>
          </a:p>
        </p:txBody>
      </p:sp>
      <p:sp>
        <p:nvSpPr>
          <p:cNvPr id="14" name="TextBox 13">
            <a:extLst>
              <a:ext uri="{FF2B5EF4-FFF2-40B4-BE49-F238E27FC236}">
                <a16:creationId xmlns:a16="http://schemas.microsoft.com/office/drawing/2014/main" id="{AE7A9B0B-ADF1-8049-AB0C-7326B3169A52}"/>
              </a:ext>
            </a:extLst>
          </p:cNvPr>
          <p:cNvSpPr txBox="1"/>
          <p:nvPr/>
        </p:nvSpPr>
        <p:spPr>
          <a:xfrm>
            <a:off x="8249356" y="6156032"/>
            <a:ext cx="3942644" cy="369332"/>
          </a:xfrm>
          <a:prstGeom prst="rect">
            <a:avLst/>
          </a:prstGeom>
          <a:noFill/>
        </p:spPr>
        <p:txBody>
          <a:bodyPr wrap="square">
            <a:spAutoFit/>
          </a:bodyPr>
          <a:lstStyle/>
          <a:p>
            <a:pPr algn="ctr"/>
            <a:r>
              <a:rPr lang="en-US" dirty="0">
                <a:hlinkClick r:id="rId5"/>
              </a:rPr>
              <a:t>arXiv:2510.04768</a:t>
            </a:r>
            <a:r>
              <a:rPr lang="en-US" dirty="0"/>
              <a:t> [</a:t>
            </a:r>
            <a:r>
              <a:rPr lang="en-US" dirty="0" err="1"/>
              <a:t>physics.acc-ph</a:t>
            </a:r>
            <a:r>
              <a:rPr lang="en-US" dirty="0"/>
              <a:t>]</a:t>
            </a:r>
          </a:p>
        </p:txBody>
      </p:sp>
      <p:sp>
        <p:nvSpPr>
          <p:cNvPr id="16" name="Content Placeholder 15">
            <a:extLst>
              <a:ext uri="{FF2B5EF4-FFF2-40B4-BE49-F238E27FC236}">
                <a16:creationId xmlns:a16="http://schemas.microsoft.com/office/drawing/2014/main" id="{F6609C6D-B6EC-D049-BAC8-7A2BC709C2CC}"/>
              </a:ext>
            </a:extLst>
          </p:cNvPr>
          <p:cNvSpPr>
            <a:spLocks noGrp="1"/>
          </p:cNvSpPr>
          <p:nvPr>
            <p:ph idx="1"/>
          </p:nvPr>
        </p:nvSpPr>
        <p:spPr/>
        <p:txBody>
          <a:bodyPr/>
          <a:lstStyle/>
          <a:p>
            <a:endParaRPr lang="en-US"/>
          </a:p>
        </p:txBody>
      </p:sp>
      <p:sp>
        <p:nvSpPr>
          <p:cNvPr id="2" name="Right Arrow 1">
            <a:extLst>
              <a:ext uri="{FF2B5EF4-FFF2-40B4-BE49-F238E27FC236}">
                <a16:creationId xmlns:a16="http://schemas.microsoft.com/office/drawing/2014/main" id="{B3305386-9229-D648-81D0-340B92AD3289}"/>
              </a:ext>
            </a:extLst>
          </p:cNvPr>
          <p:cNvSpPr/>
          <p:nvPr/>
        </p:nvSpPr>
        <p:spPr>
          <a:xfrm rot="17926086">
            <a:off x="9091532" y="3879467"/>
            <a:ext cx="2258291" cy="1233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080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1865-AF24-E24E-B3E4-D9A160806333}"/>
              </a:ext>
            </a:extLst>
          </p:cNvPr>
          <p:cNvSpPr>
            <a:spLocks noGrp="1"/>
          </p:cNvSpPr>
          <p:nvPr>
            <p:ph type="title"/>
          </p:nvPr>
        </p:nvSpPr>
        <p:spPr/>
        <p:txBody>
          <a:bodyPr/>
          <a:lstStyle/>
          <a:p>
            <a:r>
              <a:rPr lang="en-US" dirty="0"/>
              <a:t>Reconstructing Source 4D Phase Space</a:t>
            </a:r>
          </a:p>
        </p:txBody>
      </p:sp>
      <p:sp>
        <p:nvSpPr>
          <p:cNvPr id="3" name="Date Placeholder 2">
            <a:extLst>
              <a:ext uri="{FF2B5EF4-FFF2-40B4-BE49-F238E27FC236}">
                <a16:creationId xmlns:a16="http://schemas.microsoft.com/office/drawing/2014/main" id="{7C4EB2CA-1087-464E-8EB9-49BDC70693C2}"/>
              </a:ext>
            </a:extLst>
          </p:cNvPr>
          <p:cNvSpPr>
            <a:spLocks noGrp="1"/>
          </p:cNvSpPr>
          <p:nvPr>
            <p:ph type="dt" sz="half" idx="10"/>
          </p:nvPr>
        </p:nvSpPr>
        <p:spPr/>
        <p:txBody>
          <a:bodyPr/>
          <a:lstStyle/>
          <a:p>
            <a:r>
              <a:rPr lang="en-US"/>
              <a:t>7/10/26</a:t>
            </a:r>
          </a:p>
        </p:txBody>
      </p:sp>
      <p:sp>
        <p:nvSpPr>
          <p:cNvPr id="4" name="Footer Placeholder 3">
            <a:extLst>
              <a:ext uri="{FF2B5EF4-FFF2-40B4-BE49-F238E27FC236}">
                <a16:creationId xmlns:a16="http://schemas.microsoft.com/office/drawing/2014/main" id="{1EF79F93-6E04-F247-A09A-4D74E881E15B}"/>
              </a:ext>
            </a:extLst>
          </p:cNvPr>
          <p:cNvSpPr>
            <a:spLocks noGrp="1"/>
          </p:cNvSpPr>
          <p:nvPr>
            <p:ph type="ftr" sz="quarter" idx="11"/>
          </p:nvPr>
        </p:nvSpPr>
        <p:spPr/>
        <p:txBody>
          <a:bodyPr/>
          <a:lstStyle/>
          <a:p>
            <a:r>
              <a:rPr lang="en-US"/>
              <a:t>cz266@cornell.edu</a:t>
            </a:r>
          </a:p>
        </p:txBody>
      </p:sp>
      <p:sp>
        <p:nvSpPr>
          <p:cNvPr id="5" name="Slide Number Placeholder 4">
            <a:extLst>
              <a:ext uri="{FF2B5EF4-FFF2-40B4-BE49-F238E27FC236}">
                <a16:creationId xmlns:a16="http://schemas.microsoft.com/office/drawing/2014/main" id="{1DA297E4-E037-3B48-9B2D-F8575AF60B1F}"/>
              </a:ext>
            </a:extLst>
          </p:cNvPr>
          <p:cNvSpPr>
            <a:spLocks noGrp="1"/>
          </p:cNvSpPr>
          <p:nvPr>
            <p:ph type="sldNum" sz="quarter" idx="12"/>
          </p:nvPr>
        </p:nvSpPr>
        <p:spPr/>
        <p:txBody>
          <a:bodyPr/>
          <a:lstStyle/>
          <a:p>
            <a:fld id="{921CBE81-14BD-7343-B359-01BCBA3179F9}" type="slidenum">
              <a:rPr lang="en-US" smtClean="0"/>
              <a:t>9</a:t>
            </a:fld>
            <a:endParaRPr lang="en-US"/>
          </a:p>
        </p:txBody>
      </p:sp>
      <p:sp>
        <p:nvSpPr>
          <p:cNvPr id="23" name="Rectangle 22">
            <a:extLst>
              <a:ext uri="{FF2B5EF4-FFF2-40B4-BE49-F238E27FC236}">
                <a16:creationId xmlns:a16="http://schemas.microsoft.com/office/drawing/2014/main" id="{3D3ECDB9-E6F0-EF43-A46F-A4797A79324B}"/>
              </a:ext>
            </a:extLst>
          </p:cNvPr>
          <p:cNvSpPr/>
          <p:nvPr/>
        </p:nvSpPr>
        <p:spPr>
          <a:xfrm>
            <a:off x="588723" y="2437755"/>
            <a:ext cx="251213" cy="171387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FEB3D1-7EA4-0343-8ABD-2E149AC6B40C}"/>
              </a:ext>
            </a:extLst>
          </p:cNvPr>
          <p:cNvSpPr/>
          <p:nvPr/>
        </p:nvSpPr>
        <p:spPr>
          <a:xfrm>
            <a:off x="11027006" y="2437263"/>
            <a:ext cx="251213" cy="171387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72DAB0-603D-1B4F-B52B-B912C62A1AB2}"/>
              </a:ext>
            </a:extLst>
          </p:cNvPr>
          <p:cNvSpPr>
            <a:spLocks noChangeAspect="1"/>
          </p:cNvSpPr>
          <p:nvPr/>
        </p:nvSpPr>
        <p:spPr>
          <a:xfrm>
            <a:off x="964503" y="3169085"/>
            <a:ext cx="251213" cy="2512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B23EF9E-2A24-5944-B2E3-9A7BA410D7F7}"/>
              </a:ext>
            </a:extLst>
          </p:cNvPr>
          <p:cNvSpPr txBox="1"/>
          <p:nvPr/>
        </p:nvSpPr>
        <p:spPr>
          <a:xfrm>
            <a:off x="170485" y="4130018"/>
            <a:ext cx="1160894" cy="461665"/>
          </a:xfrm>
          <a:prstGeom prst="rect">
            <a:avLst/>
          </a:prstGeom>
          <a:noFill/>
        </p:spPr>
        <p:txBody>
          <a:bodyPr wrap="none" rtlCol="0">
            <a:spAutoFit/>
          </a:bodyPr>
          <a:lstStyle/>
          <a:p>
            <a:pPr algn="ctr"/>
            <a:r>
              <a:rPr lang="en-US" sz="2400" dirty="0"/>
              <a:t>Source</a:t>
            </a:r>
          </a:p>
        </p:txBody>
      </p:sp>
      <p:sp>
        <p:nvSpPr>
          <p:cNvPr id="27" name="TextBox 26">
            <a:extLst>
              <a:ext uri="{FF2B5EF4-FFF2-40B4-BE49-F238E27FC236}">
                <a16:creationId xmlns:a16="http://schemas.microsoft.com/office/drawing/2014/main" id="{0CFE88DC-ABDD-D046-9317-4430B59DDB27}"/>
              </a:ext>
            </a:extLst>
          </p:cNvPr>
          <p:cNvSpPr txBox="1"/>
          <p:nvPr/>
        </p:nvSpPr>
        <p:spPr>
          <a:xfrm>
            <a:off x="10077421" y="4130018"/>
            <a:ext cx="2114579" cy="830997"/>
          </a:xfrm>
          <a:prstGeom prst="rect">
            <a:avLst/>
          </a:prstGeom>
          <a:noFill/>
        </p:spPr>
        <p:txBody>
          <a:bodyPr wrap="square" rtlCol="0">
            <a:spAutoFit/>
          </a:bodyPr>
          <a:lstStyle/>
          <a:p>
            <a:pPr algn="ctr"/>
            <a:r>
              <a:rPr lang="en-US" sz="2400" dirty="0"/>
              <a:t>Downstream</a:t>
            </a:r>
          </a:p>
          <a:p>
            <a:pPr algn="ctr"/>
            <a:r>
              <a:rPr lang="en-US" sz="2400" dirty="0"/>
              <a:t>Diagnostic</a:t>
            </a:r>
          </a:p>
        </p:txBody>
      </p:sp>
      <p:sp>
        <p:nvSpPr>
          <p:cNvPr id="28" name="Oval 27">
            <a:extLst>
              <a:ext uri="{FF2B5EF4-FFF2-40B4-BE49-F238E27FC236}">
                <a16:creationId xmlns:a16="http://schemas.microsoft.com/office/drawing/2014/main" id="{4F3663A9-EAB7-FF4D-941D-030C9F06453B}"/>
              </a:ext>
            </a:extLst>
          </p:cNvPr>
          <p:cNvSpPr>
            <a:spLocks noChangeAspect="1"/>
          </p:cNvSpPr>
          <p:nvPr/>
        </p:nvSpPr>
        <p:spPr>
          <a:xfrm>
            <a:off x="10689407" y="3621358"/>
            <a:ext cx="251213" cy="2512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F3C4546-1C58-8F4C-9971-01FF043B006F}"/>
                  </a:ext>
                </a:extLst>
              </p:cNvPr>
              <p:cNvSpPr txBox="1"/>
              <p:nvPr/>
            </p:nvSpPr>
            <p:spPr>
              <a:xfrm>
                <a:off x="964503" y="2466405"/>
                <a:ext cx="1967911" cy="5673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92D050"/>
                              </a:solidFill>
                              <a:latin typeface="Cambria Math" panose="02040503050406030204" pitchFamily="18" charset="0"/>
                            </a:rPr>
                          </m:ctrlPr>
                        </m:sSubPr>
                        <m:e>
                          <m:d>
                            <m:dPr>
                              <m:ctrlPr>
                                <a:rPr lang="en-US" sz="2400" i="1" smtClean="0">
                                  <a:solidFill>
                                    <a:srgbClr val="92D050"/>
                                  </a:solidFill>
                                  <a:latin typeface="Cambria Math" panose="02040503050406030204" pitchFamily="18" charset="0"/>
                                </a:rPr>
                              </m:ctrlPr>
                            </m:dPr>
                            <m:e>
                              <m:r>
                                <a:rPr lang="en-US" sz="2400" b="0" i="1" smtClean="0">
                                  <a:solidFill>
                                    <a:srgbClr val="92D050"/>
                                  </a:solidFill>
                                  <a:latin typeface="Cambria Math" panose="02040503050406030204" pitchFamily="18" charset="0"/>
                                </a:rPr>
                                <m:t>𝑥</m:t>
                              </m:r>
                              <m:r>
                                <a:rPr lang="en-US" sz="2400" b="0" i="1" smtClean="0">
                                  <a:solidFill>
                                    <a:srgbClr val="92D050"/>
                                  </a:solidFill>
                                  <a:latin typeface="Cambria Math" panose="02040503050406030204" pitchFamily="18" charset="0"/>
                                </a:rPr>
                                <m:t>, </m:t>
                              </m:r>
                              <m:sSub>
                                <m:sSubPr>
                                  <m:ctrlPr>
                                    <a:rPr lang="en-US" sz="2400" b="0" i="1" smtClean="0">
                                      <a:solidFill>
                                        <a:srgbClr val="92D050"/>
                                      </a:solidFill>
                                      <a:latin typeface="Cambria Math" panose="02040503050406030204" pitchFamily="18" charset="0"/>
                                    </a:rPr>
                                  </m:ctrlPr>
                                </m:sSubPr>
                                <m:e>
                                  <m:r>
                                    <a:rPr lang="en-US" sz="2400" b="0" i="1" smtClean="0">
                                      <a:solidFill>
                                        <a:srgbClr val="92D050"/>
                                      </a:solidFill>
                                      <a:latin typeface="Cambria Math" panose="02040503050406030204" pitchFamily="18" charset="0"/>
                                    </a:rPr>
                                    <m:t>𝑝</m:t>
                                  </m:r>
                                </m:e>
                                <m:sub>
                                  <m:r>
                                    <a:rPr lang="en-US" sz="2400" b="0" i="1" smtClean="0">
                                      <a:solidFill>
                                        <a:srgbClr val="92D050"/>
                                      </a:solidFill>
                                      <a:latin typeface="Cambria Math" panose="02040503050406030204" pitchFamily="18" charset="0"/>
                                    </a:rPr>
                                    <m:t>𝑥</m:t>
                                  </m:r>
                                </m:sub>
                              </m:sSub>
                              <m:r>
                                <a:rPr lang="en-US" sz="2400" b="0" i="1" smtClean="0">
                                  <a:solidFill>
                                    <a:srgbClr val="92D050"/>
                                  </a:solidFill>
                                  <a:latin typeface="Cambria Math" panose="02040503050406030204" pitchFamily="18" charset="0"/>
                                </a:rPr>
                                <m:t>, </m:t>
                              </m:r>
                              <m:r>
                                <a:rPr lang="en-US" sz="2400" b="0" i="1" smtClean="0">
                                  <a:solidFill>
                                    <a:srgbClr val="92D050"/>
                                  </a:solidFill>
                                  <a:latin typeface="Cambria Math" panose="02040503050406030204" pitchFamily="18" charset="0"/>
                                </a:rPr>
                                <m:t>𝑦</m:t>
                              </m:r>
                              <m:r>
                                <a:rPr lang="en-US" sz="2400" b="0" i="1" smtClean="0">
                                  <a:solidFill>
                                    <a:srgbClr val="92D050"/>
                                  </a:solidFill>
                                  <a:latin typeface="Cambria Math" panose="02040503050406030204" pitchFamily="18" charset="0"/>
                                </a:rPr>
                                <m:t>, </m:t>
                              </m:r>
                              <m:sSub>
                                <m:sSubPr>
                                  <m:ctrlPr>
                                    <a:rPr lang="en-US" sz="2400" b="0" i="1" smtClean="0">
                                      <a:solidFill>
                                        <a:srgbClr val="92D050"/>
                                      </a:solidFill>
                                      <a:latin typeface="Cambria Math" panose="02040503050406030204" pitchFamily="18" charset="0"/>
                                    </a:rPr>
                                  </m:ctrlPr>
                                </m:sSubPr>
                                <m:e>
                                  <m:r>
                                    <a:rPr lang="en-US" sz="2400" b="0" i="1" smtClean="0">
                                      <a:solidFill>
                                        <a:srgbClr val="92D050"/>
                                      </a:solidFill>
                                      <a:latin typeface="Cambria Math" panose="02040503050406030204" pitchFamily="18" charset="0"/>
                                    </a:rPr>
                                    <m:t>𝑝</m:t>
                                  </m:r>
                                </m:e>
                                <m:sub>
                                  <m:r>
                                    <a:rPr lang="en-US" sz="2400" b="0" i="1" smtClean="0">
                                      <a:solidFill>
                                        <a:srgbClr val="92D050"/>
                                      </a:solidFill>
                                      <a:latin typeface="Cambria Math" panose="02040503050406030204" pitchFamily="18" charset="0"/>
                                    </a:rPr>
                                    <m:t>𝑦</m:t>
                                  </m:r>
                                </m:sub>
                              </m:sSub>
                            </m:e>
                          </m:d>
                        </m:e>
                        <m:sub>
                          <m:r>
                            <a:rPr lang="en-US" sz="2400" b="0" i="1" smtClean="0">
                              <a:solidFill>
                                <a:srgbClr val="92D050"/>
                              </a:solidFill>
                              <a:latin typeface="Cambria Math" panose="02040503050406030204" pitchFamily="18" charset="0"/>
                            </a:rPr>
                            <m:t>𝑖</m:t>
                          </m:r>
                        </m:sub>
                      </m:sSub>
                    </m:oMath>
                  </m:oMathPara>
                </a14:m>
                <a:endParaRPr lang="en-US" sz="2400" dirty="0">
                  <a:solidFill>
                    <a:srgbClr val="92D050"/>
                  </a:solidFill>
                </a:endParaRPr>
              </a:p>
            </p:txBody>
          </p:sp>
        </mc:Choice>
        <mc:Fallback xmlns="">
          <p:sp>
            <p:nvSpPr>
              <p:cNvPr id="29" name="TextBox 28">
                <a:extLst>
                  <a:ext uri="{FF2B5EF4-FFF2-40B4-BE49-F238E27FC236}">
                    <a16:creationId xmlns:a16="http://schemas.microsoft.com/office/drawing/2014/main" id="{CF3C4546-1C58-8F4C-9971-01FF043B006F}"/>
                  </a:ext>
                </a:extLst>
              </p:cNvPr>
              <p:cNvSpPr txBox="1">
                <a:spLocks noRot="1" noChangeAspect="1" noMove="1" noResize="1" noEditPoints="1" noAdjustHandles="1" noChangeArrowheads="1" noChangeShapeType="1" noTextEdit="1"/>
              </p:cNvSpPr>
              <p:nvPr/>
            </p:nvSpPr>
            <p:spPr>
              <a:xfrm>
                <a:off x="964503" y="2466405"/>
                <a:ext cx="1967911" cy="567335"/>
              </a:xfrm>
              <a:prstGeom prst="rect">
                <a:avLst/>
              </a:prstGeom>
              <a:blipFill>
                <a:blip r:embed="rId3"/>
                <a:stretch>
                  <a:fillRect b="-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1D57F95-3A02-0D49-90FD-6E7D3AE9D281}"/>
                  </a:ext>
                </a:extLst>
              </p:cNvPr>
              <p:cNvSpPr txBox="1"/>
              <p:nvPr/>
            </p:nvSpPr>
            <p:spPr>
              <a:xfrm>
                <a:off x="8918272" y="2865905"/>
                <a:ext cx="2022348" cy="6090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2"/>
                              </a:solidFill>
                              <a:latin typeface="Cambria Math" panose="02040503050406030204" pitchFamily="18" charset="0"/>
                            </a:rPr>
                          </m:ctrlPr>
                        </m:sSubPr>
                        <m:e>
                          <m:d>
                            <m:dPr>
                              <m:ctrlPr>
                                <a:rPr lang="en-US" sz="240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𝑥</m:t>
                              </m:r>
                              <m:r>
                                <a:rPr lang="en-US" sz="2400" b="0" i="1" smtClean="0">
                                  <a:solidFill>
                                    <a:schemeClr val="accent2"/>
                                  </a:solidFill>
                                  <a:latin typeface="Cambria Math" panose="02040503050406030204" pitchFamily="18" charset="0"/>
                                </a:rPr>
                                <m:t>, </m:t>
                              </m:r>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𝑝</m:t>
                                  </m:r>
                                </m:e>
                                <m:sub>
                                  <m:r>
                                    <a:rPr lang="en-US" sz="2400" b="0" i="1" smtClean="0">
                                      <a:solidFill>
                                        <a:schemeClr val="accent2"/>
                                      </a:solidFill>
                                      <a:latin typeface="Cambria Math" panose="02040503050406030204" pitchFamily="18" charset="0"/>
                                    </a:rPr>
                                    <m:t>𝑥</m:t>
                                  </m:r>
                                </m:sub>
                              </m:sSub>
                              <m:r>
                                <a:rPr lang="en-US" sz="2400" b="0" i="1" smtClean="0">
                                  <a:solidFill>
                                    <a:schemeClr val="accent2"/>
                                  </a:solidFill>
                                  <a:latin typeface="Cambria Math" panose="02040503050406030204" pitchFamily="18" charset="0"/>
                                </a:rPr>
                                <m:t>, </m:t>
                              </m:r>
                              <m:r>
                                <a:rPr lang="en-US" sz="2400" b="0" i="1" smtClean="0">
                                  <a:solidFill>
                                    <a:schemeClr val="accent2"/>
                                  </a:solidFill>
                                  <a:latin typeface="Cambria Math" panose="02040503050406030204" pitchFamily="18" charset="0"/>
                                </a:rPr>
                                <m:t>𝑦</m:t>
                              </m:r>
                              <m:r>
                                <a:rPr lang="en-US" sz="2400" b="0" i="1" smtClean="0">
                                  <a:solidFill>
                                    <a:schemeClr val="accent2"/>
                                  </a:solidFill>
                                  <a:latin typeface="Cambria Math" panose="02040503050406030204" pitchFamily="18" charset="0"/>
                                </a:rPr>
                                <m:t>, </m:t>
                              </m:r>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𝑝</m:t>
                                  </m:r>
                                </m:e>
                                <m:sub>
                                  <m:r>
                                    <a:rPr lang="en-US" sz="2400" b="0" i="1" smtClean="0">
                                      <a:solidFill>
                                        <a:schemeClr val="accent2"/>
                                      </a:solidFill>
                                      <a:latin typeface="Cambria Math" panose="02040503050406030204" pitchFamily="18" charset="0"/>
                                    </a:rPr>
                                    <m:t>𝑦</m:t>
                                  </m:r>
                                </m:sub>
                              </m:sSub>
                            </m:e>
                          </m:d>
                        </m:e>
                        <m:sub>
                          <m:r>
                            <a:rPr lang="en-US" sz="2400" b="0" i="1" smtClean="0">
                              <a:solidFill>
                                <a:schemeClr val="accent2"/>
                              </a:solidFill>
                              <a:latin typeface="Cambria Math" panose="02040503050406030204" pitchFamily="18" charset="0"/>
                            </a:rPr>
                            <m:t>𝑓</m:t>
                          </m:r>
                        </m:sub>
                      </m:sSub>
                    </m:oMath>
                  </m:oMathPara>
                </a14:m>
                <a:endParaRPr lang="en-US" sz="2400" dirty="0">
                  <a:solidFill>
                    <a:schemeClr val="accent2"/>
                  </a:solidFill>
                </a:endParaRPr>
              </a:p>
            </p:txBody>
          </p:sp>
        </mc:Choice>
        <mc:Fallback xmlns="">
          <p:sp>
            <p:nvSpPr>
              <p:cNvPr id="31" name="TextBox 30">
                <a:extLst>
                  <a:ext uri="{FF2B5EF4-FFF2-40B4-BE49-F238E27FC236}">
                    <a16:creationId xmlns:a16="http://schemas.microsoft.com/office/drawing/2014/main" id="{F1D57F95-3A02-0D49-90FD-6E7D3AE9D281}"/>
                  </a:ext>
                </a:extLst>
              </p:cNvPr>
              <p:cNvSpPr txBox="1">
                <a:spLocks noRot="1" noChangeAspect="1" noMove="1" noResize="1" noEditPoints="1" noAdjustHandles="1" noChangeArrowheads="1" noChangeShapeType="1" noTextEdit="1"/>
              </p:cNvSpPr>
              <p:nvPr/>
            </p:nvSpPr>
            <p:spPr>
              <a:xfrm>
                <a:off x="8918272" y="2865905"/>
                <a:ext cx="2022348" cy="609013"/>
              </a:xfrm>
              <a:prstGeom prst="rect">
                <a:avLst/>
              </a:prstGeom>
              <a:blipFill>
                <a:blip r:embed="rId4"/>
                <a:stretch>
                  <a:fillRect b="-6122"/>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BECA80DB-0222-6C41-84E0-7C17D4F13CF7}"/>
              </a:ext>
            </a:extLst>
          </p:cNvPr>
          <p:cNvCxnSpPr>
            <a:cxnSpLocks/>
          </p:cNvCxnSpPr>
          <p:nvPr/>
        </p:nvCxnSpPr>
        <p:spPr>
          <a:xfrm flipH="1">
            <a:off x="1229138" y="2972747"/>
            <a:ext cx="250654" cy="2122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64E54135-7EA9-BD48-A08E-1ED8D71760E6}"/>
              </a:ext>
            </a:extLst>
          </p:cNvPr>
          <p:cNvCxnSpPr>
            <a:cxnSpLocks/>
          </p:cNvCxnSpPr>
          <p:nvPr/>
        </p:nvCxnSpPr>
        <p:spPr>
          <a:xfrm>
            <a:off x="10479168" y="3406279"/>
            <a:ext cx="210239" cy="21507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12F8106D-847C-214F-8534-AD68D2ED9413}"/>
              </a:ext>
            </a:extLst>
          </p:cNvPr>
          <p:cNvSpPr txBox="1"/>
          <p:nvPr/>
        </p:nvSpPr>
        <p:spPr>
          <a:xfrm>
            <a:off x="231648" y="1168302"/>
            <a:ext cx="11753088" cy="954107"/>
          </a:xfrm>
          <a:prstGeom prst="rect">
            <a:avLst/>
          </a:prstGeom>
          <a:noFill/>
        </p:spPr>
        <p:txBody>
          <a:bodyPr wrap="square" rtlCol="0">
            <a:spAutoFit/>
          </a:bodyPr>
          <a:lstStyle/>
          <a:p>
            <a:r>
              <a:rPr lang="en-US" sz="2800" dirty="0"/>
              <a:t>Equivalently, given the </a:t>
            </a:r>
            <a:r>
              <a:rPr lang="en-US" sz="2800" b="1" dirty="0">
                <a:solidFill>
                  <a:schemeClr val="accent2"/>
                </a:solidFill>
              </a:rPr>
              <a:t>measured downstream 4D coordinates </a:t>
            </a:r>
            <a:r>
              <a:rPr lang="en-US" sz="2800" dirty="0"/>
              <a:t>of a single particle, we want to compute its </a:t>
            </a:r>
            <a:r>
              <a:rPr lang="en-US" sz="2800" b="1" dirty="0">
                <a:solidFill>
                  <a:srgbClr val="92D050"/>
                </a:solidFill>
              </a:rPr>
              <a:t>source 4D coordinates</a:t>
            </a:r>
            <a:r>
              <a:rPr lang="en-US" sz="2800" dirty="0"/>
              <a:t>,</a:t>
            </a:r>
            <a:endParaRPr lang="en-US" sz="2800" b="1" dirty="0"/>
          </a:p>
        </p:txBody>
      </p:sp>
    </p:spTree>
    <p:extLst>
      <p:ext uri="{BB962C8B-B14F-4D97-AF65-F5344CB8AC3E}">
        <p14:creationId xmlns:p14="http://schemas.microsoft.com/office/powerpoint/2010/main" val="3448082961"/>
      </p:ext>
    </p:extLst>
  </p:cSld>
  <p:clrMapOvr>
    <a:masterClrMapping/>
  </p:clrMapOvr>
</p:sld>
</file>

<file path=ppt/theme/theme1.xml><?xml version="1.0" encoding="utf-8"?>
<a:theme xmlns:a="http://schemas.openxmlformats.org/drawingml/2006/main" name="Bright Beams theme">
  <a:themeElements>
    <a:clrScheme name="CBB COLORS">
      <a:dk1>
        <a:srgbClr val="000000"/>
      </a:dk1>
      <a:lt1>
        <a:srgbClr val="FFFFFF"/>
      </a:lt1>
      <a:dk2>
        <a:srgbClr val="CBCBCB"/>
      </a:dk2>
      <a:lt2>
        <a:srgbClr val="E5E5E5"/>
      </a:lt2>
      <a:accent1>
        <a:srgbClr val="B31B1B"/>
      </a:accent1>
      <a:accent2>
        <a:srgbClr val="08657C"/>
      </a:accent2>
      <a:accent3>
        <a:srgbClr val="FE7E00"/>
      </a:accent3>
      <a:accent4>
        <a:srgbClr val="CB2A10"/>
      </a:accent4>
      <a:accent5>
        <a:srgbClr val="9D9583"/>
      </a:accent5>
      <a:accent6>
        <a:srgbClr val="CBCBCB"/>
      </a:accent6>
      <a:hlink>
        <a:srgbClr val="FE7E00"/>
      </a:hlink>
      <a:folHlink>
        <a:srgbClr val="CB2A10"/>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ideTemp_16to9" id="{E16BDA77-B995-E740-BEAD-CFA7EAD27E0C}" vid="{9302349C-FF9F-3F46-9DE4-BC53EE1B2B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181394</TotalTime>
  <Words>4148</Words>
  <Application>Microsoft Macintosh PowerPoint</Application>
  <PresentationFormat>Widescreen</PresentationFormat>
  <Paragraphs>886</Paragraphs>
  <Slides>84</Slides>
  <Notes>62</Notes>
  <HiddenSlides>20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Aptos</vt:lpstr>
      <vt:lpstr>Arial</vt:lpstr>
      <vt:lpstr>Calibri</vt:lpstr>
      <vt:lpstr>Cambria Math</vt:lpstr>
      <vt:lpstr>Bright Beams theme</vt:lpstr>
      <vt:lpstr>Measuring Source 4D Phase Space with the PHOEBE Beamline</vt:lpstr>
      <vt:lpstr>Acknowledgements</vt:lpstr>
      <vt:lpstr>4D Phase Space</vt:lpstr>
      <vt:lpstr>4D Phase Space</vt:lpstr>
      <vt:lpstr>4D Phase Space</vt:lpstr>
      <vt:lpstr>Source 4D Phase Spaces Reveals…</vt:lpstr>
      <vt:lpstr>Source 4D Phase Spaces Reveals…</vt:lpstr>
      <vt:lpstr>Reconstructing Source 4D Phase Space</vt:lpstr>
      <vt:lpstr>Reconstructing Source 4D Phase Space</vt:lpstr>
      <vt:lpstr>Reconstructing Source 4D Phase Space</vt:lpstr>
      <vt:lpstr>Reconstructing Source 4D Phase Space</vt:lpstr>
      <vt:lpstr>Measuring the Transfer Matrix</vt:lpstr>
      <vt:lpstr>Measuring the Transfer Matrix</vt:lpstr>
      <vt:lpstr>Measuring the Transfer Matrix</vt:lpstr>
      <vt:lpstr>Measuring the Transfer Matrix</vt:lpstr>
      <vt:lpstr>Measuring the Transfer Matrix</vt:lpstr>
      <vt:lpstr>Measuring the Transfer Matrix</vt:lpstr>
      <vt:lpstr>Measuring the Transfer Matrix</vt:lpstr>
      <vt:lpstr>Measuring the Transfer Matrix</vt:lpstr>
      <vt:lpstr>Measuring the Transfer Matrix</vt:lpstr>
      <vt:lpstr>Measuring the Transfer Matrix</vt:lpstr>
      <vt:lpstr>Solving for Full 4D Transfer Matrix</vt:lpstr>
      <vt:lpstr>Solving for Full 4D Transfer Matrix</vt:lpstr>
      <vt:lpstr>Solving for Full 4D Transfer Matrix</vt:lpstr>
      <vt:lpstr>Solving for Full 4D Transfer Matrix</vt:lpstr>
      <vt:lpstr>Solving for Full 4D Transfer Matrix</vt:lpstr>
      <vt:lpstr>Solving for Full 4D Transfer Matrix</vt:lpstr>
      <vt:lpstr>Solving for Full 4D Transfer Matrix</vt:lpstr>
      <vt:lpstr>Testing the Source Reconstruction</vt:lpstr>
      <vt:lpstr>Testing the Source Reconstruction</vt:lpstr>
      <vt:lpstr>Testing the Source Reconstruction</vt:lpstr>
      <vt:lpstr>Testing the Source Reconstruction</vt:lpstr>
      <vt:lpstr>Testing the Source Reconstruction</vt:lpstr>
      <vt:lpstr>Testing the Source Reconstruction</vt:lpstr>
      <vt:lpstr>Testing the Source Reconstruction</vt:lpstr>
      <vt:lpstr>Testing the Source Reconstruction</vt:lpstr>
      <vt:lpstr>Testing the Source Reconstruction</vt:lpstr>
      <vt:lpstr>Testing the Source Reconstruction</vt:lpstr>
      <vt:lpstr>Testing the Source Reconstruction</vt:lpstr>
      <vt:lpstr>Testing the Source Reconstruction</vt:lpstr>
      <vt:lpstr>Checking Source Spatial Distribution</vt:lpstr>
      <vt:lpstr>Checking MTE</vt:lpstr>
      <vt:lpstr>Checking MTE</vt:lpstr>
      <vt:lpstr>Testing the Source Reconstruction</vt:lpstr>
      <vt:lpstr>Testing the Source Reconstruction</vt:lpstr>
      <vt:lpstr>Testing the Source Reconstruction</vt:lpstr>
      <vt:lpstr>Takeaways</vt:lpstr>
      <vt:lpstr>Takeaways</vt:lpstr>
      <vt:lpstr>Stop here</vt:lpstr>
      <vt:lpstr>Takeaways</vt:lpstr>
      <vt:lpstr>Testing the Source Reconstruction</vt:lpstr>
      <vt:lpstr>Testing the Source Reconstruction</vt:lpstr>
      <vt:lpstr>MTEs Agree</vt:lpstr>
      <vt:lpstr>Takeaways</vt:lpstr>
      <vt:lpstr>Testing the Source Reconstruction</vt:lpstr>
      <vt:lpstr>Phase Space</vt:lpstr>
      <vt:lpstr>Phase Space</vt:lpstr>
      <vt:lpstr>Phase Space</vt:lpstr>
      <vt:lpstr>4D Phase Space</vt:lpstr>
      <vt:lpstr>Solving for Full 4D Transfer Matrix</vt:lpstr>
      <vt:lpstr>Solving for Full 4D Transfer Matrix</vt:lpstr>
      <vt:lpstr>Solving for Full 4D Transfer Matrix</vt:lpstr>
      <vt:lpstr>Solving for Full 4D Transfer Matrix</vt:lpstr>
      <vt:lpstr>Solving for Full 4D Transfer Matrix</vt:lpstr>
      <vt:lpstr>Reconstructing Full Source 4D Phase Space</vt:lpstr>
      <vt:lpstr>Solving for Full 4D Transfer Matrix</vt:lpstr>
      <vt:lpstr>Solving for Full 4D Transfer Matrix</vt:lpstr>
      <vt:lpstr>Solving for Full 4D Transfer Matrix</vt:lpstr>
      <vt:lpstr>Testing the Source Reconstruction</vt:lpstr>
      <vt:lpstr>How do we measure MTE?</vt:lpstr>
      <vt:lpstr>How do we measure MTE beam emittance ϵ_n?</vt:lpstr>
      <vt:lpstr>How do we measure MTE beam emittance ϵ_n?</vt:lpstr>
      <vt:lpstr>How do we measure MTE beam size σ_x?</vt:lpstr>
      <vt:lpstr>Solving for Full 4D Transfer Matrix</vt:lpstr>
      <vt:lpstr>Reconstructing Source Momentum</vt:lpstr>
      <vt:lpstr>Reconstructing Source Momentum</vt:lpstr>
      <vt:lpstr>Reconstructing Source Momentum</vt:lpstr>
      <vt:lpstr>Reconstructing Source Momentum</vt:lpstr>
      <vt:lpstr>Reconstructing Source Momentum</vt:lpstr>
      <vt:lpstr>Reconstructing Source Momentum</vt:lpstr>
      <vt:lpstr>Source Momentum Reconstructed</vt:lpstr>
      <vt:lpstr>Solving for Full 4D Transfer Matrix</vt:lpstr>
      <vt:lpstr>Reconstructing 4D Source Phase Space</vt:lpstr>
      <vt:lpstr>Testing the Source Reconstruction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Reconstructing Initial Momentum and Position</dc:title>
  <dc:creator>C Z</dc:creator>
  <cp:lastModifiedBy>C Z</cp:lastModifiedBy>
  <cp:revision>1418</cp:revision>
  <dcterms:created xsi:type="dcterms:W3CDTF">2024-12-22T00:11:03Z</dcterms:created>
  <dcterms:modified xsi:type="dcterms:W3CDTF">2026-07-10T09:13:39Z</dcterms:modified>
</cp:coreProperties>
</file>