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7"/>
  </p:notesMasterIdLst>
  <p:sldIdLst>
    <p:sldId id="256" r:id="rId2"/>
    <p:sldId id="264" r:id="rId3"/>
    <p:sldId id="258" r:id="rId4"/>
    <p:sldId id="259" r:id="rId5"/>
    <p:sldId id="260" r:id="rId6"/>
    <p:sldId id="277" r:id="rId7"/>
    <p:sldId id="261" r:id="rId8"/>
    <p:sldId id="262" r:id="rId9"/>
    <p:sldId id="263" r:id="rId10"/>
    <p:sldId id="265" r:id="rId11"/>
    <p:sldId id="266" r:id="rId12"/>
    <p:sldId id="267" r:id="rId13"/>
    <p:sldId id="268" r:id="rId14"/>
    <p:sldId id="269" r:id="rId15"/>
    <p:sldId id="270" r:id="rId16"/>
    <p:sldId id="271" r:id="rId17"/>
    <p:sldId id="272" r:id="rId18"/>
    <p:sldId id="278" r:id="rId19"/>
    <p:sldId id="280" r:id="rId20"/>
    <p:sldId id="281" r:id="rId21"/>
    <p:sldId id="282" r:id="rId22"/>
    <p:sldId id="283" r:id="rId23"/>
    <p:sldId id="286" r:id="rId24"/>
    <p:sldId id="284" r:id="rId25"/>
    <p:sldId id="28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DB4B"/>
    <a:srgbClr val="F5B60F"/>
    <a:srgbClr val="CD990F"/>
    <a:srgbClr val="C18B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75"/>
    <p:restoredTop sz="79567"/>
  </p:normalViewPr>
  <p:slideViewPr>
    <p:cSldViewPr snapToGrid="0" snapToObjects="1">
      <p:cViewPr>
        <p:scale>
          <a:sx n="91" d="100"/>
          <a:sy n="91" d="100"/>
        </p:scale>
        <p:origin x="2112" y="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B97616-ECBD-CB4F-A207-8F29E7150674}" type="datetimeFigureOut">
              <a:rPr lang="en-US" smtClean="0"/>
              <a:t>7/9/26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686A9-6F14-8749-8EDD-000CD18B3D6C}" type="slidenum">
              <a:rPr lang="en-US" smtClean="0"/>
              <a:t>‹#›</a:t>
            </a:fld>
            <a:endParaRPr lang="en-US"/>
          </a:p>
        </p:txBody>
      </p:sp>
    </p:spTree>
    <p:extLst>
      <p:ext uri="{BB962C8B-B14F-4D97-AF65-F5344CB8AC3E}">
        <p14:creationId xmlns:p14="http://schemas.microsoft.com/office/powerpoint/2010/main" val="240198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gn="l" rtl="0">
              <a:lnSpc>
                <a:spcPct val="100000"/>
              </a:lnSpc>
              <a:spcBef>
                <a:spcPts val="0"/>
              </a:spcBef>
              <a:spcAft>
                <a:spcPts val="0"/>
              </a:spcAft>
              <a:buSzPts val="1400"/>
              <a:buAutoNum type="arabicPeriod"/>
            </a:pPr>
            <a:r>
              <a:rPr lang="en-US" dirty="0"/>
              <a:t>We want to look at other materials beyond Nb. Such a material is Nb3Sn as it has a higher critical temperature compared to Nb and a higher maximum magnetic field it can tolerate. This is called the superheating field which is the field at which magnetic vortices enter the superconductor and heat it in AC operation. The superheating field was demonstrated in pulsed operation by a colleague In our group and it reached ~400mT as predicted by theory. </a:t>
            </a:r>
          </a:p>
          <a:p>
            <a:pPr marL="228600" lvl="0" indent="-228600" algn="l" rtl="0">
              <a:lnSpc>
                <a:spcPct val="100000"/>
              </a:lnSpc>
              <a:spcBef>
                <a:spcPts val="0"/>
              </a:spcBef>
              <a:spcAft>
                <a:spcPts val="0"/>
              </a:spcAft>
              <a:buSzPts val="1400"/>
              <a:buAutoNum type="arabicPeriod"/>
            </a:pPr>
            <a:endParaRPr lang="en-US" dirty="0"/>
          </a:p>
          <a:p>
            <a:pPr marL="228600" lvl="0" indent="-228600" algn="l" rtl="0">
              <a:lnSpc>
                <a:spcPct val="100000"/>
              </a:lnSpc>
              <a:spcBef>
                <a:spcPts val="0"/>
              </a:spcBef>
              <a:spcAft>
                <a:spcPts val="0"/>
              </a:spcAft>
              <a:buSzPts val="1400"/>
              <a:buAutoNum type="arabicPeriod"/>
            </a:pPr>
            <a:r>
              <a:rPr lang="en-US" b="1" dirty="0"/>
              <a:t>Main idea: Nb3Sn should be better than Nb.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4</a:t>
            </a:fld>
            <a:endParaRPr lang="en-US"/>
          </a:p>
        </p:txBody>
      </p:sp>
    </p:spTree>
    <p:extLst>
      <p:ext uri="{BB962C8B-B14F-4D97-AF65-F5344CB8AC3E}">
        <p14:creationId xmlns:p14="http://schemas.microsoft.com/office/powerpoint/2010/main" val="799413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1200"/>
              </a:spcAft>
              <a:buSzPts val="1100"/>
              <a:buNone/>
            </a:pPr>
            <a:r>
              <a:rPr lang="en-US" b="1" dirty="0"/>
              <a:t>Main idea: Sn/Nb ratio was highest on NaOH rougher oxide. Sulfuric and native had similar </a:t>
            </a:r>
            <a:r>
              <a:rPr lang="en-US" b="1" dirty="0" err="1"/>
              <a:t>behaviour</a:t>
            </a:r>
            <a:r>
              <a:rPr lang="en-US" b="1" dirty="0"/>
              <a:t> </a:t>
            </a:r>
          </a:p>
          <a:p>
            <a:pPr marL="0" lvl="0" indent="0" algn="l" rtl="0">
              <a:lnSpc>
                <a:spcPct val="115000"/>
              </a:lnSpc>
              <a:spcBef>
                <a:spcPts val="0"/>
              </a:spcBef>
              <a:spcAft>
                <a:spcPts val="1200"/>
              </a:spcAft>
              <a:buSzPts val="1100"/>
              <a:buNone/>
            </a:pPr>
            <a:r>
              <a:rPr lang="en-US" dirty="0"/>
              <a:t>These plots show a comparison between the amount of Sn detected on the sulfuric acid anodization vs the sodium hydroxide NaOH. We note that the native and sulfuric have smaller signal of Sn/Nb compared to the NaOH. This suggests that the roughness with/or the presence of Na are what allow Sn to bind more to the surface.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14</a:t>
            </a:fld>
            <a:endParaRPr lang="en-US"/>
          </a:p>
        </p:txBody>
      </p:sp>
    </p:spTree>
    <p:extLst>
      <p:ext uri="{BB962C8B-B14F-4D97-AF65-F5344CB8AC3E}">
        <p14:creationId xmlns:p14="http://schemas.microsoft.com/office/powerpoint/2010/main" val="2188092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Native oxide may have denser droplets, but they look quite similar. On EDS scans both showed 0% Sn.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15</a:t>
            </a:fld>
            <a:endParaRPr lang="en-US"/>
          </a:p>
        </p:txBody>
      </p:sp>
    </p:spTree>
    <p:extLst>
      <p:ext uri="{BB962C8B-B14F-4D97-AF65-F5344CB8AC3E}">
        <p14:creationId xmlns:p14="http://schemas.microsoft.com/office/powerpoint/2010/main" val="3283324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Sample with NaOH anodization looks the same as after the 2 hour run with SnCl2. Oxide is still visible, no droplets visible. More Sn deposited than after 2 hours. Very different compared to the smooth surfaces both in Sn content and the lack of visible droplets.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16</a:t>
            </a:fld>
            <a:endParaRPr lang="en-US"/>
          </a:p>
        </p:txBody>
      </p:sp>
    </p:spTree>
    <p:extLst>
      <p:ext uri="{BB962C8B-B14F-4D97-AF65-F5344CB8AC3E}">
        <p14:creationId xmlns:p14="http://schemas.microsoft.com/office/powerpoint/2010/main" val="536386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1" dirty="0"/>
              <a:t>Main idea: For nucleation it seems that the roughness plays a role, while the presence of oxygen doesn’t play such an important role. </a:t>
            </a:r>
          </a:p>
          <a:p>
            <a:endParaRPr lang="en-US" b="1" dirty="0"/>
          </a:p>
          <a:p>
            <a:r>
              <a:rPr lang="en-US" b="1" dirty="0"/>
              <a:t>Notes:</a:t>
            </a:r>
          </a:p>
          <a:p>
            <a:r>
              <a:rPr lang="en-US" b="1" dirty="0"/>
              <a:t>Future studies will look at baking the oxide before deposition while keeping the roughness to verify this </a:t>
            </a:r>
          </a:p>
          <a:p>
            <a:endParaRPr lang="en-US" b="1" dirty="0"/>
          </a:p>
          <a:p>
            <a:r>
              <a:rPr lang="en-US" b="1" dirty="0"/>
              <a:t>Oxygen may play a role in later stages of Nb3Sn growth, but that hasn’t been explored yet.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17</a:t>
            </a:fld>
            <a:endParaRPr lang="en-US"/>
          </a:p>
        </p:txBody>
      </p:sp>
    </p:spTree>
    <p:extLst>
      <p:ext uri="{BB962C8B-B14F-4D97-AF65-F5344CB8AC3E}">
        <p14:creationId xmlns:p14="http://schemas.microsoft.com/office/powerpoint/2010/main" val="1812157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1200"/>
              </a:spcAft>
              <a:buSzPts val="1100"/>
              <a:buNone/>
            </a:pPr>
            <a:r>
              <a:rPr lang="en" sz="1200" b="1" dirty="0">
                <a:solidFill>
                  <a:srgbClr val="595959"/>
                </a:solidFill>
              </a:rPr>
              <a:t>Main idea: Chemical Vapor deposition in an alternative method to deposit various chemicals. Say we want to deposit Sn on a Nb surface, we can use this reaction: SnCl2+H2-&gt;Sn+2HCl</a:t>
            </a:r>
          </a:p>
          <a:p>
            <a:pPr marL="0" lvl="0" indent="0" algn="l" rtl="0">
              <a:lnSpc>
                <a:spcPct val="115000"/>
              </a:lnSpc>
              <a:spcBef>
                <a:spcPts val="0"/>
              </a:spcBef>
              <a:spcAft>
                <a:spcPts val="1200"/>
              </a:spcAft>
              <a:buSzPts val="1100"/>
              <a:buNone/>
            </a:pPr>
            <a:endParaRPr lang="en" sz="1200" dirty="0">
              <a:solidFill>
                <a:srgbClr val="595959"/>
              </a:solidFill>
            </a:endParaRPr>
          </a:p>
          <a:p>
            <a:pPr marL="0" lvl="0" indent="0" algn="l" rtl="0">
              <a:lnSpc>
                <a:spcPct val="115000"/>
              </a:lnSpc>
              <a:spcBef>
                <a:spcPts val="0"/>
              </a:spcBef>
              <a:spcAft>
                <a:spcPts val="1200"/>
              </a:spcAft>
              <a:buSzPts val="1100"/>
              <a:buNone/>
            </a:pPr>
            <a:r>
              <a:rPr lang="en" sz="1200" b="1" dirty="0">
                <a:solidFill>
                  <a:srgbClr val="595959"/>
                </a:solidFill>
              </a:rPr>
              <a:t>. We can deposit other materials too, like Nb, Al, Zr and recently some Zr contaminated my lines. </a:t>
            </a:r>
          </a:p>
          <a:p>
            <a:pPr marL="0" lvl="0" indent="0" algn="l" rtl="0">
              <a:lnSpc>
                <a:spcPct val="115000"/>
              </a:lnSpc>
              <a:spcBef>
                <a:spcPts val="0"/>
              </a:spcBef>
              <a:spcAft>
                <a:spcPts val="1200"/>
              </a:spcAft>
              <a:buSzPts val="1100"/>
              <a:buNone/>
            </a:pPr>
            <a:endParaRPr lang="en" sz="1200" dirty="0">
              <a:solidFill>
                <a:srgbClr val="595959"/>
              </a:solidFill>
            </a:endParaRPr>
          </a:p>
          <a:p>
            <a:pPr marL="0" lvl="0" indent="0" algn="l" rtl="0">
              <a:lnSpc>
                <a:spcPct val="115000"/>
              </a:lnSpc>
              <a:spcBef>
                <a:spcPts val="0"/>
              </a:spcBef>
              <a:spcAft>
                <a:spcPts val="1200"/>
              </a:spcAft>
              <a:buSzPts val="1100"/>
              <a:buNone/>
            </a:pPr>
            <a:r>
              <a:rPr lang="en" sz="1200" dirty="0">
                <a:solidFill>
                  <a:srgbClr val="595959"/>
                </a:solidFill>
              </a:rPr>
              <a:t>H₂ molecules readily donate electrons (reduce), while SCl2 accepts electrons (oxidizes), making this a typical redox reaction.  the reaction occurs because SnCl2 is a strong oxidizer and hydrogen acts as a reducing agent, allowing the reduction of Sn</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19</a:t>
            </a:fld>
            <a:endParaRPr lang="en-US"/>
          </a:p>
        </p:txBody>
      </p:sp>
    </p:spTree>
    <p:extLst>
      <p:ext uri="{BB962C8B-B14F-4D97-AF65-F5344CB8AC3E}">
        <p14:creationId xmlns:p14="http://schemas.microsoft.com/office/powerpoint/2010/main" val="1188838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Main idea: We performed some Sn deposition runs on not anodized samples at 200C and 500C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20</a:t>
            </a:fld>
            <a:endParaRPr lang="en-US"/>
          </a:p>
        </p:txBody>
      </p:sp>
    </p:spTree>
    <p:extLst>
      <p:ext uri="{BB962C8B-B14F-4D97-AF65-F5344CB8AC3E}">
        <p14:creationId xmlns:p14="http://schemas.microsoft.com/office/powerpoint/2010/main" val="3139214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Sn was visible was XPS, but Zr contamination prevented good studies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21</a:t>
            </a:fld>
            <a:endParaRPr lang="en-US"/>
          </a:p>
        </p:txBody>
      </p:sp>
    </p:spTree>
    <p:extLst>
      <p:ext uri="{BB962C8B-B14F-4D97-AF65-F5344CB8AC3E}">
        <p14:creationId xmlns:p14="http://schemas.microsoft.com/office/powerpoint/2010/main" val="1003104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Separated the precursor delivery lines fully to avoid cross contamination</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22</a:t>
            </a:fld>
            <a:endParaRPr lang="en-US"/>
          </a:p>
        </p:txBody>
      </p:sp>
    </p:spTree>
    <p:extLst>
      <p:ext uri="{BB962C8B-B14F-4D97-AF65-F5344CB8AC3E}">
        <p14:creationId xmlns:p14="http://schemas.microsoft.com/office/powerpoint/2010/main" val="1959213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Extra note: The non-anodized sample had </a:t>
            </a:r>
            <a:r>
              <a:rPr lang="en-US" b="1" dirty="0"/>
              <a:t>dense droplets at 200C </a:t>
            </a:r>
            <a:r>
              <a:rPr lang="en-US" dirty="0"/>
              <a:t>for 2 hours and had Sn detectable on EDS, but in another run that lasted for 5 hours these droplets were not as dense and Sn was not detectable on EDS. It is unclear if SnCl2 exposure to humidity was the cause of this, or something else. Some next tests will check the quality of SnCl2 and see if humidity degraded it.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24</a:t>
            </a:fld>
            <a:endParaRPr lang="en-US"/>
          </a:p>
        </p:txBody>
      </p:sp>
    </p:spTree>
    <p:extLst>
      <p:ext uri="{BB962C8B-B14F-4D97-AF65-F5344CB8AC3E}">
        <p14:creationId xmlns:p14="http://schemas.microsoft.com/office/powerpoint/2010/main" val="1426035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gn="l" rtl="0">
              <a:lnSpc>
                <a:spcPct val="100000"/>
              </a:lnSpc>
              <a:spcBef>
                <a:spcPts val="0"/>
              </a:spcBef>
              <a:spcAft>
                <a:spcPts val="0"/>
              </a:spcAft>
              <a:buSzPts val="1400"/>
              <a:buAutoNum type="arabicPeriod"/>
            </a:pPr>
            <a:r>
              <a:rPr lang="en-US" dirty="0"/>
              <a:t>The current process we use to deposit Nb3Sn now is using thermal vapor diffusion. It is a two-step process, first SnCl2 is evaporated at lower temperatures and nucleates Sn droplets on the Nb surface. Then at higher temperatures Sn is evaporated and deposits on the surface and forms the Nb3Sn film. </a:t>
            </a:r>
          </a:p>
          <a:p>
            <a:pPr marL="228600" lvl="0" indent="-228600" algn="l" rtl="0">
              <a:lnSpc>
                <a:spcPct val="100000"/>
              </a:lnSpc>
              <a:spcBef>
                <a:spcPts val="0"/>
              </a:spcBef>
              <a:spcAft>
                <a:spcPts val="0"/>
              </a:spcAft>
              <a:buSzPts val="1400"/>
              <a:buAutoNum type="arabicPeriod"/>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2. Main idea: On the first part of the talk, I will focus on our study on the nucleation stage where SnCl2 first arrives on the surface.  A more uniform nucleation may lead to a more uniform Nb3Sn film which could improve RF performance. </a:t>
            </a:r>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5</a:t>
            </a:fld>
            <a:endParaRPr lang="en-US"/>
          </a:p>
        </p:txBody>
      </p:sp>
    </p:spTree>
    <p:extLst>
      <p:ext uri="{BB962C8B-B14F-4D97-AF65-F5344CB8AC3E}">
        <p14:creationId xmlns:p14="http://schemas.microsoft.com/office/powerpoint/2010/main" val="2196312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We are studying how different surface oxides influence the nucleation process to try to determine if the thickness of the oxide, the treatment, or the roughness of the oxide influence nucleation.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7</a:t>
            </a:fld>
            <a:endParaRPr lang="en-US"/>
          </a:p>
        </p:txBody>
      </p:sp>
    </p:spTree>
    <p:extLst>
      <p:ext uri="{BB962C8B-B14F-4D97-AF65-F5344CB8AC3E}">
        <p14:creationId xmlns:p14="http://schemas.microsoft.com/office/powerpoint/2010/main" val="641255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1200"/>
              </a:spcAft>
              <a:buSzPts val="1100"/>
              <a:buNone/>
            </a:pPr>
            <a:r>
              <a:rPr lang="en-US" b="1" dirty="0"/>
              <a:t>Main idea: Did some experiments to test if roughness or the oxide thickness influence nucleation</a:t>
            </a:r>
          </a:p>
          <a:p>
            <a:pPr marL="0" lvl="0" indent="0" algn="l" rtl="0">
              <a:lnSpc>
                <a:spcPct val="115000"/>
              </a:lnSpc>
              <a:spcBef>
                <a:spcPts val="0"/>
              </a:spcBef>
              <a:spcAft>
                <a:spcPts val="1200"/>
              </a:spcAft>
              <a:buSzPts val="1100"/>
              <a:buNone/>
            </a:pPr>
            <a:endParaRPr lang="en-US" dirty="0"/>
          </a:p>
          <a:p>
            <a:pPr marL="0" lvl="0" indent="0" algn="l" rtl="0">
              <a:lnSpc>
                <a:spcPct val="115000"/>
              </a:lnSpc>
              <a:spcBef>
                <a:spcPts val="0"/>
              </a:spcBef>
              <a:spcAft>
                <a:spcPts val="1200"/>
              </a:spcAft>
              <a:buSzPts val="1100"/>
              <a:buNone/>
            </a:pPr>
            <a:r>
              <a:rPr lang="en-US" dirty="0"/>
              <a:t>Two experiments with different amounts of SnCl2 evaporated. The first experiment compared a NaOH(sodium hydroxide) anodized sample with a rough oxide with </a:t>
            </a:r>
          </a:p>
          <a:p>
            <a:pPr marL="0" lvl="0" indent="0" algn="l" rtl="0">
              <a:lnSpc>
                <a:spcPct val="115000"/>
              </a:lnSpc>
              <a:spcBef>
                <a:spcPts val="0"/>
              </a:spcBef>
              <a:spcAft>
                <a:spcPts val="1200"/>
              </a:spcAft>
              <a:buSzPts val="1100"/>
              <a:buNone/>
            </a:pPr>
            <a:r>
              <a:rPr lang="en-US" dirty="0"/>
              <a:t>a smooth native Nb oxide and the second one compared added an anodized sample with sulfuric H2SO4 acid with a smooth but thicker oxide.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8</a:t>
            </a:fld>
            <a:endParaRPr lang="en-US"/>
          </a:p>
        </p:txBody>
      </p:sp>
    </p:spTree>
    <p:extLst>
      <p:ext uri="{BB962C8B-B14F-4D97-AF65-F5344CB8AC3E}">
        <p14:creationId xmlns:p14="http://schemas.microsoft.com/office/powerpoint/2010/main" val="2892108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Droplets were dense and small, but not much Sn was deposited</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9</a:t>
            </a:fld>
            <a:endParaRPr lang="en-US"/>
          </a:p>
        </p:txBody>
      </p:sp>
    </p:spTree>
    <p:extLst>
      <p:ext uri="{BB962C8B-B14F-4D97-AF65-F5344CB8AC3E}">
        <p14:creationId xmlns:p14="http://schemas.microsoft.com/office/powerpoint/2010/main" val="1726593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Dense droplets were everywhere, except for places where the plastic foil we keep the samples in scratched the Sn after deposition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10</a:t>
            </a:fld>
            <a:endParaRPr lang="en-US"/>
          </a:p>
        </p:txBody>
      </p:sp>
    </p:spTree>
    <p:extLst>
      <p:ext uri="{BB962C8B-B14F-4D97-AF65-F5344CB8AC3E}">
        <p14:creationId xmlns:p14="http://schemas.microsoft.com/office/powerpoint/2010/main" val="1471334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NaOH has higher Sn content deposited on the surface, but no visible droplets.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11</a:t>
            </a:fld>
            <a:endParaRPr lang="en-US"/>
          </a:p>
        </p:txBody>
      </p:sp>
    </p:spTree>
    <p:extLst>
      <p:ext uri="{BB962C8B-B14F-4D97-AF65-F5344CB8AC3E}">
        <p14:creationId xmlns:p14="http://schemas.microsoft.com/office/powerpoint/2010/main" val="4143524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200"/>
              </a:spcAft>
              <a:buClr>
                <a:srgbClr val="000000"/>
              </a:buClr>
              <a:buSzPts val="1100"/>
              <a:buFont typeface="Arial"/>
              <a:buNone/>
              <a:tabLst/>
              <a:defRPr/>
            </a:pPr>
            <a:r>
              <a:rPr lang="en-US" sz="1200" b="1" dirty="0"/>
              <a:t>Main idea: Very different behavior, between NaOH anodized(rough) and not anodized (Smooth) both in nucleation sites and Sn content. </a:t>
            </a:r>
          </a:p>
          <a:p>
            <a:pPr marL="0" marR="0" lvl="0" indent="0" algn="l" defTabSz="914400" rtl="0" eaLnBrk="1" fontAlgn="auto" latinLnBrk="0" hangingPunct="1">
              <a:lnSpc>
                <a:spcPct val="115000"/>
              </a:lnSpc>
              <a:spcBef>
                <a:spcPts val="0"/>
              </a:spcBef>
              <a:spcAft>
                <a:spcPts val="1200"/>
              </a:spcAft>
              <a:buClr>
                <a:srgbClr val="000000"/>
              </a:buClr>
              <a:buSzPts val="1100"/>
              <a:buFont typeface="Arial"/>
              <a:buNone/>
              <a:tabLst/>
              <a:defRPr/>
            </a:pPr>
            <a:r>
              <a:rPr lang="en-US" sz="1200" b="1" dirty="0"/>
              <a:t>Note: Higher temperature run not shown here in detail, but behavior persists.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12</a:t>
            </a:fld>
            <a:endParaRPr lang="en-US"/>
          </a:p>
        </p:txBody>
      </p:sp>
    </p:spTree>
    <p:extLst>
      <p:ext uri="{BB962C8B-B14F-4D97-AF65-F5344CB8AC3E}">
        <p14:creationId xmlns:p14="http://schemas.microsoft.com/office/powerpoint/2010/main" val="3996963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1200"/>
              </a:spcAft>
              <a:buSzPts val="1100"/>
              <a:buNone/>
            </a:pPr>
            <a:r>
              <a:rPr lang="en-US" b="1" dirty="0"/>
              <a:t>Main idea: For the second experiment, we used a larger crucible and evaporated ~5g of SnCl2. We wanted to see the differences between the native oxide, the NaOH anodized oxide that was rough, and the H2SO4 oxide that was smoother. </a:t>
            </a:r>
          </a:p>
          <a:p>
            <a:pPr marL="0" lvl="0" indent="0" algn="l" rtl="0">
              <a:lnSpc>
                <a:spcPct val="115000"/>
              </a:lnSpc>
              <a:spcBef>
                <a:spcPts val="0"/>
              </a:spcBef>
              <a:spcAft>
                <a:spcPts val="1200"/>
              </a:spcAft>
              <a:buSzPts val="1100"/>
              <a:buNone/>
            </a:pPr>
            <a:endParaRPr lang="en-US" b="1" dirty="0"/>
          </a:p>
          <a:p>
            <a:pPr marL="0" lvl="0" indent="0" algn="l" rtl="0">
              <a:lnSpc>
                <a:spcPct val="115000"/>
              </a:lnSpc>
              <a:spcBef>
                <a:spcPts val="0"/>
              </a:spcBef>
              <a:spcAft>
                <a:spcPts val="1200"/>
              </a:spcAft>
              <a:buSzPts val="1100"/>
              <a:buNone/>
            </a:pPr>
            <a:r>
              <a:rPr lang="en-US" b="1" dirty="0"/>
              <a:t>Note: Also wanted to see what a longer run would do</a:t>
            </a:r>
          </a:p>
          <a:p>
            <a:pPr marL="0" lvl="0" indent="0" algn="l" rtl="0">
              <a:lnSpc>
                <a:spcPct val="115000"/>
              </a:lnSpc>
              <a:spcBef>
                <a:spcPts val="0"/>
              </a:spcBef>
              <a:spcAft>
                <a:spcPts val="1200"/>
              </a:spcAft>
              <a:buSzPts val="1100"/>
              <a:buNone/>
            </a:pPr>
            <a:endParaRPr lang="en-US" b="1" dirty="0"/>
          </a:p>
          <a:p>
            <a:pPr marL="0" lvl="0" indent="0" algn="l" rtl="0">
              <a:lnSpc>
                <a:spcPct val="115000"/>
              </a:lnSpc>
              <a:spcBef>
                <a:spcPts val="0"/>
              </a:spcBef>
              <a:spcAft>
                <a:spcPts val="1200"/>
              </a:spcAft>
              <a:buSzPts val="1100"/>
              <a:buNone/>
            </a:pPr>
            <a:r>
              <a:rPr lang="en-US" b="1" dirty="0"/>
              <a:t>Extra note: The precursor might have been degraded by humidity and that’s why we didn’t get as much evaporation as we should have. (only say if asked about it)</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13</a:t>
            </a:fld>
            <a:endParaRPr lang="en-US"/>
          </a:p>
        </p:txBody>
      </p:sp>
    </p:spTree>
    <p:extLst>
      <p:ext uri="{BB962C8B-B14F-4D97-AF65-F5344CB8AC3E}">
        <p14:creationId xmlns:p14="http://schemas.microsoft.com/office/powerpoint/2010/main" val="4856641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2" y="2882384"/>
            <a:ext cx="184731" cy="369332"/>
          </a:xfrm>
          <a:prstGeom prst="rect">
            <a:avLst/>
          </a:prstGeom>
          <a:noFill/>
          <a:ln w="9525">
            <a:noFill/>
            <a:miter lim="800000"/>
            <a:headEnd/>
            <a:tailEnd/>
          </a:ln>
          <a:effectLst/>
        </p:spPr>
        <p:txBody>
          <a:bodyPr wrap="none" anchor="ctr">
            <a:spAutoFit/>
          </a:bodyPr>
          <a:lstStyle/>
          <a:p>
            <a:pPr>
              <a:defRPr/>
            </a:pPr>
            <a:endParaRPr lang="en-US" sz="1800"/>
          </a:p>
        </p:txBody>
      </p:sp>
      <p:sp>
        <p:nvSpPr>
          <p:cNvPr id="5122" name="Rectangle 2"/>
          <p:cNvSpPr>
            <a:spLocks noGrp="1" noChangeArrowheads="1"/>
          </p:cNvSpPr>
          <p:nvPr>
            <p:ph type="ctrTitle"/>
          </p:nvPr>
        </p:nvSpPr>
        <p:spPr>
          <a:xfrm>
            <a:off x="684504" y="2318158"/>
            <a:ext cx="7712736" cy="2268045"/>
          </a:xfrm>
          <a:noFill/>
          <a:ln>
            <a:noFill/>
          </a:ln>
        </p:spPr>
        <p:txBody>
          <a:bodyPr/>
          <a:lstStyle>
            <a:lvl1pPr algn="ctr">
              <a:defRPr sz="6000">
                <a:solidFill>
                  <a:schemeClr val="tx2">
                    <a:lumMod val="50000"/>
                  </a:schemeClr>
                </a:solidFill>
                <a:latin typeface="+mj-lt"/>
                <a:cs typeface="Palatino"/>
              </a:defRPr>
            </a:lvl1pPr>
          </a:lstStyle>
          <a:p>
            <a:r>
              <a:rPr lang="en-US"/>
              <a:t>Click to edit Master title style</a:t>
            </a:r>
            <a:endParaRPr lang="en-US" dirty="0"/>
          </a:p>
        </p:txBody>
      </p:sp>
      <p:sp>
        <p:nvSpPr>
          <p:cNvPr id="32" name="Line 7"/>
          <p:cNvSpPr>
            <a:spLocks noChangeShapeType="1"/>
          </p:cNvSpPr>
          <p:nvPr userDrawn="1"/>
        </p:nvSpPr>
        <p:spPr bwMode="auto">
          <a:xfrm flipV="1">
            <a:off x="363894" y="1550784"/>
            <a:ext cx="8416212" cy="0"/>
          </a:xfrm>
          <a:prstGeom prst="line">
            <a:avLst/>
          </a:prstGeom>
          <a:noFill/>
          <a:ln w="38100">
            <a:solidFill>
              <a:srgbClr val="B31B1B"/>
            </a:solidFill>
            <a:round/>
            <a:headEnd/>
            <a:tailEnd/>
          </a:ln>
          <a:effectLst/>
        </p:spPr>
        <p:txBody>
          <a:bodyPr/>
          <a:lstStyle/>
          <a:p>
            <a:pPr>
              <a:defRPr/>
            </a:pPr>
            <a:endParaRPr lang="en-US" sz="1800"/>
          </a:p>
        </p:txBody>
      </p:sp>
      <p:pic>
        <p:nvPicPr>
          <p:cNvPr id="11" name="Picture 10" descr="nsf1.gi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53301" y="458244"/>
            <a:ext cx="629131" cy="625490"/>
          </a:xfrm>
          <a:prstGeom prst="rect">
            <a:avLst/>
          </a:prstGeom>
        </p:spPr>
      </p:pic>
      <p:pic>
        <p:nvPicPr>
          <p:cNvPr id="7" name="Picture 6">
            <a:extLst>
              <a:ext uri="{FF2B5EF4-FFF2-40B4-BE49-F238E27FC236}">
                <a16:creationId xmlns:a16="http://schemas.microsoft.com/office/drawing/2014/main" id="{A3448DBB-9AD8-9740-862B-2CC8606F8FA7}"/>
              </a:ext>
            </a:extLst>
          </p:cNvPr>
          <p:cNvPicPr>
            <a:picLocks noChangeAspect="1"/>
          </p:cNvPicPr>
          <p:nvPr userDrawn="1"/>
        </p:nvPicPr>
        <p:blipFill>
          <a:blip r:embed="rId3"/>
          <a:stretch>
            <a:fillRect/>
          </a:stretch>
        </p:blipFill>
        <p:spPr>
          <a:xfrm>
            <a:off x="320393" y="348636"/>
            <a:ext cx="5907413" cy="931554"/>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89D74DE6-C4A6-AC49-AF7C-6CC46D58FECA}" type="datetime1">
              <a:rPr lang="en-US" smtClean="0"/>
              <a:t>7/9/26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907627"/>
            <a:ext cx="2286000" cy="57217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907627"/>
            <a:ext cx="6705600" cy="57217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F9D7ED8-E414-B044-ACA4-F4B36413947D}" type="datetime1">
              <a:rPr lang="en-US" smtClean="0"/>
              <a:t>7/9/26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41680" y="189653"/>
            <a:ext cx="7762240" cy="533400"/>
          </a:xfrm>
        </p:spPr>
        <p:txBody>
          <a:bodyPr/>
          <a:lstStyle/>
          <a:p>
            <a:r>
              <a:rPr lang="en-US"/>
              <a:t>Click to edit Master title style</a:t>
            </a:r>
          </a:p>
        </p:txBody>
      </p:sp>
      <p:sp>
        <p:nvSpPr>
          <p:cNvPr id="3" name="Content Placeholder 2"/>
          <p:cNvSpPr>
            <a:spLocks noGrp="1"/>
          </p:cNvSpPr>
          <p:nvPr>
            <p:ph sz="half" idx="1"/>
          </p:nvPr>
        </p:nvSpPr>
        <p:spPr>
          <a:xfrm>
            <a:off x="0" y="970280"/>
            <a:ext cx="91440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0" y="3914987"/>
            <a:ext cx="9144000" cy="2562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05973EFF-999A-384F-AB4D-C2E9F9A3712A}" type="datetime1">
              <a:rPr lang="en-US" smtClean="0"/>
              <a:t>7/9/26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26347"/>
          </a:xfrm>
        </p:spPr>
        <p:txBody>
          <a:bodyPr/>
          <a:lstStyle/>
          <a:p>
            <a:r>
              <a:rPr lang="en-US"/>
              <a:t>Click to edit Master title style</a:t>
            </a:r>
          </a:p>
        </p:txBody>
      </p:sp>
      <p:sp>
        <p:nvSpPr>
          <p:cNvPr id="3" name="Text Placeholder 2"/>
          <p:cNvSpPr>
            <a:spLocks noGrp="1"/>
          </p:cNvSpPr>
          <p:nvPr>
            <p:ph type="body" sz="half" idx="1"/>
          </p:nvPr>
        </p:nvSpPr>
        <p:spPr>
          <a:xfrm>
            <a:off x="0" y="921173"/>
            <a:ext cx="4495800" cy="5632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921173"/>
            <a:ext cx="4495800" cy="5632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9E68D5D0-711A-8740-9527-5DCAC5598D34}" type="datetime1">
              <a:rPr lang="en-US" smtClean="0"/>
              <a:t>7/9/26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fld id="{DEC16E0C-D3B9-9044-A832-B8662CAF7899}" type="datetime1">
              <a:rPr lang="en-US" smtClean="0"/>
              <a:t>7/9/26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1"/>
            <a:ext cx="7772400" cy="1362075"/>
          </a:xfrm>
        </p:spPr>
        <p:txBody>
          <a:bodyPr anchor="t"/>
          <a:lstStyle>
            <a:lvl1pPr algn="l">
              <a:defRPr sz="4000" b="1" cap="all" baseline="0">
                <a:solidFill>
                  <a:schemeClr val="bg1"/>
                </a:solidFill>
              </a:defRPr>
            </a:lvl1pPr>
          </a:lstStyle>
          <a:p>
            <a:r>
              <a:rPr lang="en-US" dirty="0"/>
              <a:t>Title of objective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800" baseline="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7B75B191-A0D3-664B-AF32-DC77341F32A0}" type="datetime1">
              <a:rPr lang="en-US" smtClean="0"/>
              <a:t>7/9/26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948267"/>
            <a:ext cx="4495800" cy="5604933"/>
          </a:xfrm>
        </p:spPr>
        <p:txBody>
          <a:bodyPr/>
          <a:lstStyle>
            <a:lvl1pPr>
              <a:defRPr sz="28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948267"/>
            <a:ext cx="4495800" cy="5604933"/>
          </a:xfrm>
        </p:spPr>
        <p:txBody>
          <a:bodyPr/>
          <a:lstStyle>
            <a:lvl1pPr>
              <a:defRPr sz="28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7EF57D47-8A81-FB4C-A53F-10C9C6BDEEF1}" type="datetime1">
              <a:rPr lang="en-US" smtClean="0"/>
              <a:t>7/9/26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11395"/>
            <a:ext cx="4040188" cy="869068"/>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461741"/>
            <a:ext cx="4040188" cy="4939059"/>
          </a:xfrm>
        </p:spPr>
        <p:txBody>
          <a:bodyPr/>
          <a:lstStyle>
            <a:lvl1pPr>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511395"/>
            <a:ext cx="4041775" cy="869068"/>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461741"/>
            <a:ext cx="4041775" cy="4939059"/>
          </a:xfrm>
        </p:spPr>
        <p:txBody>
          <a:bodyPr/>
          <a:lstStyle>
            <a:lvl1pPr>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fld id="{551DF0F2-7EBE-8743-BAF0-9AE59F1D9B3F}" type="datetime1">
              <a:rPr lang="en-US" smtClean="0"/>
              <a:t>7/9/26</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A0E2FA76-88C5-F640-8681-A024AEFF50BD}" type="datetime1">
              <a:rPr lang="en-US" smtClean="0"/>
              <a:t>7/9/26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3A48596-C7EC-364A-8791-84239986D633}" type="datetime1">
              <a:rPr lang="en-US" smtClean="0"/>
              <a:t>7/9/26</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80534"/>
            <a:ext cx="3008313" cy="89111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880534"/>
            <a:ext cx="5111750" cy="5582180"/>
          </a:xfrm>
        </p:spPr>
        <p:txBody>
          <a:bodyPr/>
          <a:lstStyle>
            <a:lvl1pPr>
              <a:defRPr sz="32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2" y="1771651"/>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A0E7D62-D8B6-8A4F-8E33-63F5B903D91C}" type="datetime1">
              <a:rPr lang="en-US" smtClean="0"/>
              <a:t>7/9/26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894079"/>
            <a:ext cx="5486400" cy="383349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D4E1FC9-8716-F14C-9D3F-30E7A626FD40}" type="datetime1">
              <a:rPr lang="en-US" smtClean="0"/>
              <a:t>7/9/26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0" y="940905"/>
            <a:ext cx="9144000" cy="56122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76200" y="6629400"/>
            <a:ext cx="19812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i="1" smtClean="0">
                <a:latin typeface="+mn-lt"/>
              </a:defRPr>
            </a:lvl1pPr>
          </a:lstStyle>
          <a:p>
            <a:fld id="{9B4E1649-15B1-084D-B163-9FB9D17F080B}" type="datetime1">
              <a:rPr lang="en-US" smtClean="0"/>
              <a:t>7/9/26</a:t>
            </a:fld>
            <a:endParaRPr lang="en-US"/>
          </a:p>
        </p:txBody>
      </p:sp>
      <p:sp>
        <p:nvSpPr>
          <p:cNvPr id="4101" name="Rectangle 5"/>
          <p:cNvSpPr>
            <a:spLocks noGrp="1" noChangeArrowheads="1"/>
          </p:cNvSpPr>
          <p:nvPr>
            <p:ph type="ftr" sz="quarter" idx="3"/>
          </p:nvPr>
        </p:nvSpPr>
        <p:spPr bwMode="auto">
          <a:xfrm>
            <a:off x="1828800" y="6629400"/>
            <a:ext cx="54864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i="1" smtClean="0">
                <a:latin typeface="+mn-lt"/>
              </a:defRPr>
            </a:lvl1pPr>
          </a:lstStyle>
          <a:p>
            <a:endParaRPr lang="en-US"/>
          </a:p>
        </p:txBody>
      </p:sp>
      <p:sp>
        <p:nvSpPr>
          <p:cNvPr id="4102" name="Rectangle 6"/>
          <p:cNvSpPr>
            <a:spLocks noGrp="1" noChangeArrowheads="1"/>
          </p:cNvSpPr>
          <p:nvPr>
            <p:ph type="sldNum" sz="quarter" idx="4"/>
          </p:nvPr>
        </p:nvSpPr>
        <p:spPr bwMode="auto">
          <a:xfrm>
            <a:off x="8382000" y="6629400"/>
            <a:ext cx="6858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200" i="1" smtClean="0">
                <a:latin typeface="+mn-lt"/>
              </a:defRPr>
            </a:lvl1pPr>
          </a:lstStyle>
          <a:p>
            <a:fld id="{921CBE81-14BD-7343-B359-01BCBA3179F9}" type="slidenum">
              <a:rPr lang="en-US" smtClean="0"/>
              <a:t>‹#›</a:t>
            </a:fld>
            <a:endParaRPr lang="en-US"/>
          </a:p>
        </p:txBody>
      </p:sp>
      <p:sp>
        <p:nvSpPr>
          <p:cNvPr id="1033" name="Rectangle 9"/>
          <p:cNvSpPr>
            <a:spLocks noGrp="1" noChangeArrowheads="1"/>
          </p:cNvSpPr>
          <p:nvPr>
            <p:ph type="title"/>
          </p:nvPr>
        </p:nvSpPr>
        <p:spPr bwMode="auto">
          <a:xfrm>
            <a:off x="0" y="0"/>
            <a:ext cx="9144000" cy="853440"/>
          </a:xfrm>
          <a:prstGeom prst="rect">
            <a:avLst/>
          </a:prstGeom>
          <a:noFill/>
          <a:ln w="0">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21" name="Line 7"/>
          <p:cNvSpPr>
            <a:spLocks noChangeShapeType="1"/>
          </p:cNvSpPr>
          <p:nvPr userDrawn="1"/>
        </p:nvSpPr>
        <p:spPr bwMode="auto">
          <a:xfrm>
            <a:off x="160176" y="873448"/>
            <a:ext cx="8823648" cy="0"/>
          </a:xfrm>
          <a:prstGeom prst="line">
            <a:avLst/>
          </a:prstGeom>
          <a:noFill/>
          <a:ln w="38100">
            <a:solidFill>
              <a:srgbClr val="B31B1B"/>
            </a:solidFill>
            <a:round/>
            <a:headEnd/>
            <a:tailEnd/>
          </a:ln>
          <a:effectLst/>
        </p:spPr>
        <p:txBody>
          <a:bodyPr/>
          <a:lstStyle/>
          <a:p>
            <a:pPr>
              <a:defRPr/>
            </a:pPr>
            <a:endParaRPr lang="en-US" sz="1800"/>
          </a:p>
        </p:txBody>
      </p:sp>
      <p:pic>
        <p:nvPicPr>
          <p:cNvPr id="10" name="Picture 9"/>
          <p:cNvPicPr>
            <a:picLocks noChangeAspect="1"/>
          </p:cNvPicPr>
          <p:nvPr userDrawn="1"/>
        </p:nvPicPr>
        <p:blipFill>
          <a:blip r:embed="rId15"/>
          <a:stretch>
            <a:fillRect/>
          </a:stretch>
        </p:blipFill>
        <p:spPr>
          <a:xfrm>
            <a:off x="145101" y="75683"/>
            <a:ext cx="734681" cy="713342"/>
          </a:xfrm>
          <a:prstGeom prst="rect">
            <a:avLst/>
          </a:prstGeom>
        </p:spPr>
      </p:pic>
      <p:pic>
        <p:nvPicPr>
          <p:cNvPr id="11" name="Picture 10" descr="nsf1.gif"/>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8463280" y="160184"/>
            <a:ext cx="609393" cy="60586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p:txStyles>
    <p:titleStyle>
      <a:lvl1pPr algn="ctr" rtl="0" eaLnBrk="1" fontAlgn="base" hangingPunct="1">
        <a:spcBef>
          <a:spcPct val="0"/>
        </a:spcBef>
        <a:spcAft>
          <a:spcPct val="0"/>
        </a:spcAft>
        <a:defRPr sz="3733">
          <a:solidFill>
            <a:schemeClr val="tx1"/>
          </a:solidFill>
          <a:latin typeface="+mj-lt"/>
          <a:ea typeface="+mj-ea"/>
          <a:cs typeface="+mj-cs"/>
        </a:defRPr>
      </a:lvl1pPr>
      <a:lvl2pPr algn="ctr" rtl="0" eaLnBrk="1" fontAlgn="base" hangingPunct="1">
        <a:spcBef>
          <a:spcPct val="0"/>
        </a:spcBef>
        <a:spcAft>
          <a:spcPct val="0"/>
        </a:spcAft>
        <a:defRPr sz="3200">
          <a:solidFill>
            <a:schemeClr val="bg1"/>
          </a:solidFill>
          <a:latin typeface="Arial" charset="0"/>
        </a:defRPr>
      </a:lvl2pPr>
      <a:lvl3pPr algn="ctr" rtl="0" eaLnBrk="1" fontAlgn="base" hangingPunct="1">
        <a:spcBef>
          <a:spcPct val="0"/>
        </a:spcBef>
        <a:spcAft>
          <a:spcPct val="0"/>
        </a:spcAft>
        <a:defRPr sz="3200">
          <a:solidFill>
            <a:schemeClr val="bg1"/>
          </a:solidFill>
          <a:latin typeface="Arial" charset="0"/>
        </a:defRPr>
      </a:lvl3pPr>
      <a:lvl4pPr algn="ctr" rtl="0" eaLnBrk="1" fontAlgn="base" hangingPunct="1">
        <a:spcBef>
          <a:spcPct val="0"/>
        </a:spcBef>
        <a:spcAft>
          <a:spcPct val="0"/>
        </a:spcAft>
        <a:defRPr sz="3200">
          <a:solidFill>
            <a:schemeClr val="bg1"/>
          </a:solidFill>
          <a:latin typeface="Arial" charset="0"/>
        </a:defRPr>
      </a:lvl4pPr>
      <a:lvl5pPr algn="ctr" rtl="0" eaLnBrk="1" fontAlgn="base" hangingPunct="1">
        <a:spcBef>
          <a:spcPct val="0"/>
        </a:spcBef>
        <a:spcAft>
          <a:spcPct val="0"/>
        </a:spcAft>
        <a:defRPr sz="3200">
          <a:solidFill>
            <a:schemeClr val="bg1"/>
          </a:solidFill>
          <a:latin typeface="Arial" charset="0"/>
        </a:defRPr>
      </a:lvl5pPr>
      <a:lvl6pPr marL="457189" algn="ctr" rtl="0" eaLnBrk="1" fontAlgn="base" hangingPunct="1">
        <a:spcBef>
          <a:spcPct val="0"/>
        </a:spcBef>
        <a:spcAft>
          <a:spcPct val="0"/>
        </a:spcAft>
        <a:defRPr sz="3200">
          <a:solidFill>
            <a:schemeClr val="bg1"/>
          </a:solidFill>
          <a:latin typeface="Arial" charset="0"/>
        </a:defRPr>
      </a:lvl6pPr>
      <a:lvl7pPr marL="914377" algn="ctr" rtl="0" eaLnBrk="1" fontAlgn="base" hangingPunct="1">
        <a:spcBef>
          <a:spcPct val="0"/>
        </a:spcBef>
        <a:spcAft>
          <a:spcPct val="0"/>
        </a:spcAft>
        <a:defRPr sz="3200">
          <a:solidFill>
            <a:schemeClr val="bg1"/>
          </a:solidFill>
          <a:latin typeface="Arial" charset="0"/>
        </a:defRPr>
      </a:lvl7pPr>
      <a:lvl8pPr marL="1371566" algn="ctr" rtl="0" eaLnBrk="1" fontAlgn="base" hangingPunct="1">
        <a:spcBef>
          <a:spcPct val="0"/>
        </a:spcBef>
        <a:spcAft>
          <a:spcPct val="0"/>
        </a:spcAft>
        <a:defRPr sz="3200">
          <a:solidFill>
            <a:schemeClr val="bg1"/>
          </a:solidFill>
          <a:latin typeface="Arial" charset="0"/>
        </a:defRPr>
      </a:lvl8pPr>
      <a:lvl9pPr marL="1828754" algn="ctr" rtl="0" eaLnBrk="1" fontAlgn="base" hangingPunct="1">
        <a:spcBef>
          <a:spcPct val="0"/>
        </a:spcBef>
        <a:spcAft>
          <a:spcPct val="0"/>
        </a:spcAft>
        <a:defRPr sz="3200">
          <a:solidFill>
            <a:schemeClr val="bg1"/>
          </a:solidFill>
          <a:latin typeface="Arial" charset="0"/>
        </a:defRPr>
      </a:lvl9pPr>
    </p:titleStyle>
    <p:bodyStyle>
      <a:lvl1pPr marL="342891" indent="-342891" algn="l" rtl="0" eaLnBrk="1" fontAlgn="base" hangingPunct="1">
        <a:spcBef>
          <a:spcPct val="20000"/>
        </a:spcBef>
        <a:spcAft>
          <a:spcPct val="0"/>
        </a:spcAft>
        <a:buChar char="•"/>
        <a:defRPr sz="3200">
          <a:ln>
            <a:noFill/>
          </a:ln>
          <a:solidFill>
            <a:schemeClr val="tx1"/>
          </a:solidFill>
          <a:latin typeface="+mn-lt"/>
          <a:ea typeface="+mn-ea"/>
          <a:cs typeface="+mn-cs"/>
        </a:defRPr>
      </a:lvl1pPr>
      <a:lvl2pPr marL="742932" indent="-285744" algn="l" rtl="0" eaLnBrk="1" fontAlgn="base" hangingPunct="1">
        <a:spcBef>
          <a:spcPct val="20000"/>
        </a:spcBef>
        <a:spcAft>
          <a:spcPct val="0"/>
        </a:spcAft>
        <a:buChar char="–"/>
        <a:defRPr sz="2400">
          <a:ln>
            <a:noFill/>
          </a:ln>
          <a:solidFill>
            <a:schemeClr val="tx1"/>
          </a:solidFill>
          <a:latin typeface="+mn-lt"/>
        </a:defRPr>
      </a:lvl2pPr>
      <a:lvl3pPr marL="1142971" indent="-228594" algn="l" rtl="0" eaLnBrk="1" fontAlgn="base" hangingPunct="1">
        <a:spcBef>
          <a:spcPct val="20000"/>
        </a:spcBef>
        <a:spcAft>
          <a:spcPct val="0"/>
        </a:spcAft>
        <a:buChar char="•"/>
        <a:defRPr sz="2400">
          <a:ln>
            <a:noFill/>
          </a:ln>
          <a:solidFill>
            <a:schemeClr val="tx1"/>
          </a:solidFill>
          <a:latin typeface="+mn-lt"/>
        </a:defRPr>
      </a:lvl3pPr>
      <a:lvl4pPr marL="1600160" indent="-228594" algn="l" rtl="0" eaLnBrk="1" fontAlgn="base" hangingPunct="1">
        <a:spcBef>
          <a:spcPct val="20000"/>
        </a:spcBef>
        <a:spcAft>
          <a:spcPct val="0"/>
        </a:spcAft>
        <a:buChar char="–"/>
        <a:defRPr sz="2400">
          <a:ln>
            <a:noFill/>
          </a:ln>
          <a:solidFill>
            <a:schemeClr val="tx1"/>
          </a:solidFill>
          <a:latin typeface="+mn-lt"/>
        </a:defRPr>
      </a:lvl4pPr>
      <a:lvl5pPr marL="2057349" indent="-228594" algn="l" rtl="0" eaLnBrk="1" fontAlgn="base" hangingPunct="1">
        <a:spcBef>
          <a:spcPct val="20000"/>
        </a:spcBef>
        <a:spcAft>
          <a:spcPct val="0"/>
        </a:spcAft>
        <a:buChar char="»"/>
        <a:defRPr sz="2400">
          <a:ln>
            <a:noFill/>
          </a:ln>
          <a:solidFill>
            <a:schemeClr val="tx1"/>
          </a:solidFill>
          <a:latin typeface="+mn-lt"/>
        </a:defRPr>
      </a:lvl5pPr>
      <a:lvl6pPr marL="2514537" indent="-228594" algn="l" rtl="0" eaLnBrk="1" fontAlgn="base" hangingPunct="1">
        <a:spcBef>
          <a:spcPct val="20000"/>
        </a:spcBef>
        <a:spcAft>
          <a:spcPct val="0"/>
        </a:spcAft>
        <a:buChar char="»"/>
        <a:defRPr sz="2000">
          <a:solidFill>
            <a:srgbClr val="660066"/>
          </a:solidFill>
          <a:latin typeface="+mn-lt"/>
        </a:defRPr>
      </a:lvl6pPr>
      <a:lvl7pPr marL="2971726" indent="-228594" algn="l" rtl="0" eaLnBrk="1" fontAlgn="base" hangingPunct="1">
        <a:spcBef>
          <a:spcPct val="20000"/>
        </a:spcBef>
        <a:spcAft>
          <a:spcPct val="0"/>
        </a:spcAft>
        <a:buChar char="»"/>
        <a:defRPr sz="2000">
          <a:solidFill>
            <a:srgbClr val="660066"/>
          </a:solidFill>
          <a:latin typeface="+mn-lt"/>
        </a:defRPr>
      </a:lvl7pPr>
      <a:lvl8pPr marL="3428914" indent="-228594" algn="l" rtl="0" eaLnBrk="1" fontAlgn="base" hangingPunct="1">
        <a:spcBef>
          <a:spcPct val="20000"/>
        </a:spcBef>
        <a:spcAft>
          <a:spcPct val="0"/>
        </a:spcAft>
        <a:buChar char="»"/>
        <a:defRPr sz="2000">
          <a:solidFill>
            <a:srgbClr val="660066"/>
          </a:solidFill>
          <a:latin typeface="+mn-lt"/>
        </a:defRPr>
      </a:lvl8pPr>
      <a:lvl9pPr marL="3886103" indent="-228594" algn="l" rtl="0" eaLnBrk="1" fontAlgn="base" hangingPunct="1">
        <a:spcBef>
          <a:spcPct val="20000"/>
        </a:spcBef>
        <a:spcAft>
          <a:spcPct val="0"/>
        </a:spcAft>
        <a:buChar char="»"/>
        <a:defRPr sz="2000">
          <a:solidFill>
            <a:srgbClr val="660066"/>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tif"/></Relationships>
</file>

<file path=ppt/slides/_rels/slide11.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t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tif"/></Relationships>
</file>

<file path=ppt/slides/_rels/slide16.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t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t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3;p1">
            <a:extLst>
              <a:ext uri="{FF2B5EF4-FFF2-40B4-BE49-F238E27FC236}">
                <a16:creationId xmlns:a16="http://schemas.microsoft.com/office/drawing/2014/main" id="{61425CF0-1B6E-3A30-CC6D-EB05ADA8A719}"/>
              </a:ext>
            </a:extLst>
          </p:cNvPr>
          <p:cNvSpPr txBox="1">
            <a:spLocks noGrp="1"/>
          </p:cNvSpPr>
          <p:nvPr>
            <p:ph type="ctrTitle"/>
          </p:nvPr>
        </p:nvSpPr>
        <p:spPr>
          <a:xfrm>
            <a:off x="311708" y="1545450"/>
            <a:ext cx="8520600" cy="20526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ts val="5200"/>
              <a:buNone/>
            </a:pPr>
            <a:r>
              <a:rPr lang="en" sz="4900" dirty="0">
                <a:solidFill>
                  <a:schemeClr val="tx1"/>
                </a:solidFill>
                <a:latin typeface="Roboto Serif"/>
                <a:ea typeface="Roboto Serif"/>
                <a:cs typeface="Roboto Serif"/>
                <a:sym typeface="Roboto Serif"/>
              </a:rPr>
              <a:t>Nb3Sn Chemical Vapor Deposition and Nucleation Studies</a:t>
            </a:r>
            <a:endParaRPr sz="4900" dirty="0">
              <a:solidFill>
                <a:schemeClr val="tx1"/>
              </a:solidFill>
              <a:latin typeface="Roboto Serif"/>
              <a:ea typeface="Roboto Serif"/>
              <a:cs typeface="Roboto Serif"/>
              <a:sym typeface="Roboto Serif"/>
            </a:endParaRPr>
          </a:p>
        </p:txBody>
      </p:sp>
      <p:sp>
        <p:nvSpPr>
          <p:cNvPr id="4" name="Google Shape;74;p1">
            <a:extLst>
              <a:ext uri="{FF2B5EF4-FFF2-40B4-BE49-F238E27FC236}">
                <a16:creationId xmlns:a16="http://schemas.microsoft.com/office/drawing/2014/main" id="{0FEF996F-FB5E-C22A-0B11-317867ADF244}"/>
              </a:ext>
            </a:extLst>
          </p:cNvPr>
          <p:cNvSpPr txBox="1">
            <a:spLocks/>
          </p:cNvSpPr>
          <p:nvPr/>
        </p:nvSpPr>
        <p:spPr>
          <a:xfrm>
            <a:off x="0" y="4689340"/>
            <a:ext cx="8520600" cy="792600"/>
          </a:xfrm>
          <a:prstGeom prst="rect">
            <a:avLst/>
          </a:prstGeom>
          <a:noFill/>
          <a:ln>
            <a:noFill/>
          </a:ln>
        </p:spPr>
        <p:txBody>
          <a:bodyPr spcFirstLastPara="1" wrap="square" lIns="91425" tIns="91425" rIns="91425" bIns="91425" anchor="t" anchorCtr="0">
            <a:normAutofit/>
          </a:bodyPr>
          <a:lstStyle>
            <a:lvl1pPr marL="342891" indent="-342891" algn="l" rtl="0" eaLnBrk="1" fontAlgn="base" hangingPunct="1">
              <a:spcBef>
                <a:spcPct val="20000"/>
              </a:spcBef>
              <a:spcAft>
                <a:spcPct val="0"/>
              </a:spcAft>
              <a:buChar char="•"/>
              <a:defRPr sz="3200">
                <a:ln>
                  <a:noFill/>
                </a:ln>
                <a:solidFill>
                  <a:schemeClr val="tx1"/>
                </a:solidFill>
                <a:latin typeface="+mn-lt"/>
                <a:ea typeface="+mn-ea"/>
                <a:cs typeface="+mn-cs"/>
              </a:defRPr>
            </a:lvl1pPr>
            <a:lvl2pPr marL="742932" indent="-285744" algn="l" rtl="0" eaLnBrk="1" fontAlgn="base" hangingPunct="1">
              <a:spcBef>
                <a:spcPct val="20000"/>
              </a:spcBef>
              <a:spcAft>
                <a:spcPct val="0"/>
              </a:spcAft>
              <a:buChar char="–"/>
              <a:defRPr sz="2400">
                <a:ln>
                  <a:noFill/>
                </a:ln>
                <a:solidFill>
                  <a:schemeClr val="tx1"/>
                </a:solidFill>
                <a:latin typeface="+mn-lt"/>
              </a:defRPr>
            </a:lvl2pPr>
            <a:lvl3pPr marL="1142971" indent="-228594" algn="l" rtl="0" eaLnBrk="1" fontAlgn="base" hangingPunct="1">
              <a:spcBef>
                <a:spcPct val="20000"/>
              </a:spcBef>
              <a:spcAft>
                <a:spcPct val="0"/>
              </a:spcAft>
              <a:buChar char="•"/>
              <a:defRPr sz="2400">
                <a:ln>
                  <a:noFill/>
                </a:ln>
                <a:solidFill>
                  <a:schemeClr val="tx1"/>
                </a:solidFill>
                <a:latin typeface="+mn-lt"/>
              </a:defRPr>
            </a:lvl3pPr>
            <a:lvl4pPr marL="1600160" indent="-228594" algn="l" rtl="0" eaLnBrk="1" fontAlgn="base" hangingPunct="1">
              <a:spcBef>
                <a:spcPct val="20000"/>
              </a:spcBef>
              <a:spcAft>
                <a:spcPct val="0"/>
              </a:spcAft>
              <a:buChar char="–"/>
              <a:defRPr sz="2400">
                <a:ln>
                  <a:noFill/>
                </a:ln>
                <a:solidFill>
                  <a:schemeClr val="tx1"/>
                </a:solidFill>
                <a:latin typeface="+mn-lt"/>
              </a:defRPr>
            </a:lvl4pPr>
            <a:lvl5pPr marL="2057349" indent="-228594" algn="l" rtl="0" eaLnBrk="1" fontAlgn="base" hangingPunct="1">
              <a:spcBef>
                <a:spcPct val="20000"/>
              </a:spcBef>
              <a:spcAft>
                <a:spcPct val="0"/>
              </a:spcAft>
              <a:buChar char="»"/>
              <a:defRPr sz="2400">
                <a:ln>
                  <a:noFill/>
                </a:ln>
                <a:solidFill>
                  <a:schemeClr val="tx1"/>
                </a:solidFill>
                <a:latin typeface="+mn-lt"/>
              </a:defRPr>
            </a:lvl5pPr>
            <a:lvl6pPr marL="2514537" indent="-228594" algn="l" rtl="0" eaLnBrk="1" fontAlgn="base" hangingPunct="1">
              <a:spcBef>
                <a:spcPct val="20000"/>
              </a:spcBef>
              <a:spcAft>
                <a:spcPct val="0"/>
              </a:spcAft>
              <a:buChar char="»"/>
              <a:defRPr sz="2000">
                <a:solidFill>
                  <a:srgbClr val="660066"/>
                </a:solidFill>
                <a:latin typeface="+mn-lt"/>
              </a:defRPr>
            </a:lvl6pPr>
            <a:lvl7pPr marL="2971726" indent="-228594" algn="l" rtl="0" eaLnBrk="1" fontAlgn="base" hangingPunct="1">
              <a:spcBef>
                <a:spcPct val="20000"/>
              </a:spcBef>
              <a:spcAft>
                <a:spcPct val="0"/>
              </a:spcAft>
              <a:buChar char="»"/>
              <a:defRPr sz="2000">
                <a:solidFill>
                  <a:srgbClr val="660066"/>
                </a:solidFill>
                <a:latin typeface="+mn-lt"/>
              </a:defRPr>
            </a:lvl7pPr>
            <a:lvl8pPr marL="3428914" indent="-228594" algn="l" rtl="0" eaLnBrk="1" fontAlgn="base" hangingPunct="1">
              <a:spcBef>
                <a:spcPct val="20000"/>
              </a:spcBef>
              <a:spcAft>
                <a:spcPct val="0"/>
              </a:spcAft>
              <a:buChar char="»"/>
              <a:defRPr sz="2000">
                <a:solidFill>
                  <a:srgbClr val="660066"/>
                </a:solidFill>
                <a:latin typeface="+mn-lt"/>
              </a:defRPr>
            </a:lvl8pPr>
            <a:lvl9pPr marL="3886103" indent="-228594" algn="l" rtl="0" eaLnBrk="1" fontAlgn="base" hangingPunct="1">
              <a:spcBef>
                <a:spcPct val="20000"/>
              </a:spcBef>
              <a:spcAft>
                <a:spcPct val="0"/>
              </a:spcAft>
              <a:buChar char="»"/>
              <a:defRPr sz="2000">
                <a:solidFill>
                  <a:srgbClr val="660066"/>
                </a:solidFill>
                <a:latin typeface="+mn-lt"/>
              </a:defRPr>
            </a:lvl9pPr>
          </a:lstStyle>
          <a:p>
            <a:pPr marL="457200" indent="0" algn="ctr" defTabSz="914400">
              <a:lnSpc>
                <a:spcPct val="80000"/>
              </a:lnSpc>
              <a:spcBef>
                <a:spcPts val="0"/>
              </a:spcBef>
              <a:spcAft>
                <a:spcPts val="0"/>
              </a:spcAft>
              <a:buSzPts val="1018"/>
              <a:buFontTx/>
              <a:buNone/>
            </a:pPr>
            <a:r>
              <a:rPr lang="en-US" sz="2000" kern="0" dirty="0">
                <a:solidFill>
                  <a:schemeClr val="dk1"/>
                </a:solidFill>
                <a:latin typeface="Roboto Serif"/>
                <a:ea typeface="Roboto Serif"/>
                <a:cs typeface="Roboto Serif"/>
                <a:sym typeface="Roboto Serif"/>
              </a:rPr>
              <a:t>G. Gaitan, L. </a:t>
            </a:r>
            <a:r>
              <a:rPr lang="en-US" sz="2000" kern="0" dirty="0" err="1">
                <a:solidFill>
                  <a:schemeClr val="dk1"/>
                </a:solidFill>
                <a:latin typeface="Roboto Serif"/>
                <a:ea typeface="Roboto Serif"/>
                <a:cs typeface="Roboto Serif"/>
                <a:sym typeface="Roboto Serif"/>
              </a:rPr>
              <a:t>Sphani</a:t>
            </a:r>
            <a:r>
              <a:rPr lang="en-US" sz="2000" kern="0" dirty="0">
                <a:solidFill>
                  <a:schemeClr val="dk1"/>
                </a:solidFill>
                <a:latin typeface="Roboto Serif"/>
                <a:ea typeface="Roboto Serif"/>
                <a:cs typeface="Roboto Serif"/>
                <a:sym typeface="Roboto Serif"/>
              </a:rPr>
              <a:t>, M. Liepe </a:t>
            </a:r>
          </a:p>
        </p:txBody>
      </p:sp>
      <p:sp>
        <p:nvSpPr>
          <p:cNvPr id="5" name="TextBox 4">
            <a:extLst>
              <a:ext uri="{FF2B5EF4-FFF2-40B4-BE49-F238E27FC236}">
                <a16:creationId xmlns:a16="http://schemas.microsoft.com/office/drawing/2014/main" id="{6835D616-A67B-51C2-F9D9-74CA2C898ED4}"/>
              </a:ext>
            </a:extLst>
          </p:cNvPr>
          <p:cNvSpPr txBox="1"/>
          <p:nvPr/>
        </p:nvSpPr>
        <p:spPr>
          <a:xfrm>
            <a:off x="426008" y="5994499"/>
            <a:ext cx="8717992" cy="646331"/>
          </a:xfrm>
          <a:prstGeom prst="rect">
            <a:avLst/>
          </a:prstGeom>
          <a:noFill/>
        </p:spPr>
        <p:txBody>
          <a:bodyPr wrap="square" rtlCol="0">
            <a:spAutoFit/>
          </a:bodyPr>
          <a:lstStyle/>
          <a:p>
            <a:r>
              <a:rPr lang="en-US" dirty="0"/>
              <a:t>This work was supported by the U.S. National Science Foundation under Award PHY-1549132, the Center for Bright Beams.</a:t>
            </a:r>
          </a:p>
        </p:txBody>
      </p:sp>
    </p:spTree>
    <p:extLst>
      <p:ext uri="{BB962C8B-B14F-4D97-AF65-F5344CB8AC3E}">
        <p14:creationId xmlns:p14="http://schemas.microsoft.com/office/powerpoint/2010/main" val="1544353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39585A-BB97-C9A9-3155-3D894C17B11D}"/>
              </a:ext>
            </a:extLst>
          </p:cNvPr>
          <p:cNvSpPr>
            <a:spLocks noGrp="1"/>
          </p:cNvSpPr>
          <p:nvPr>
            <p:ph type="title"/>
          </p:nvPr>
        </p:nvSpPr>
        <p:spPr/>
        <p:txBody>
          <a:bodyPr/>
          <a:lstStyle/>
          <a:p>
            <a:r>
              <a:rPr lang="en" sz="3200" dirty="0">
                <a:latin typeface="Roboto Serif"/>
                <a:ea typeface="Roboto Serif"/>
                <a:cs typeface="Roboto Serif"/>
                <a:sym typeface="Roboto Serif"/>
              </a:rPr>
              <a:t>Results Non anodized sample at 200C</a:t>
            </a:r>
            <a:endParaRPr lang="en-US" sz="3200" dirty="0"/>
          </a:p>
        </p:txBody>
      </p:sp>
      <p:sp>
        <p:nvSpPr>
          <p:cNvPr id="4" name="Date Placeholder 3">
            <a:extLst>
              <a:ext uri="{FF2B5EF4-FFF2-40B4-BE49-F238E27FC236}">
                <a16:creationId xmlns:a16="http://schemas.microsoft.com/office/drawing/2014/main" id="{C2FB02AB-3290-992B-308F-590BADEA6822}"/>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7B483D9D-8D84-A36E-E29D-63943AF1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8310AE-110A-1E78-1BBD-B01F58994171}"/>
              </a:ext>
            </a:extLst>
          </p:cNvPr>
          <p:cNvSpPr>
            <a:spLocks noGrp="1"/>
          </p:cNvSpPr>
          <p:nvPr>
            <p:ph type="sldNum" sz="quarter" idx="12"/>
          </p:nvPr>
        </p:nvSpPr>
        <p:spPr/>
        <p:txBody>
          <a:bodyPr/>
          <a:lstStyle/>
          <a:p>
            <a:fld id="{921CBE81-14BD-7343-B359-01BCBA3179F9}" type="slidenum">
              <a:rPr lang="en-US" smtClean="0"/>
              <a:t>10</a:t>
            </a:fld>
            <a:endParaRPr lang="en-US"/>
          </a:p>
        </p:txBody>
      </p:sp>
      <p:sp>
        <p:nvSpPr>
          <p:cNvPr id="7" name="TextBox 6">
            <a:extLst>
              <a:ext uri="{FF2B5EF4-FFF2-40B4-BE49-F238E27FC236}">
                <a16:creationId xmlns:a16="http://schemas.microsoft.com/office/drawing/2014/main" id="{C8AA4546-B3AA-1E16-1E6A-57F5493CEB0D}"/>
              </a:ext>
            </a:extLst>
          </p:cNvPr>
          <p:cNvSpPr txBox="1"/>
          <p:nvPr/>
        </p:nvSpPr>
        <p:spPr>
          <a:xfrm>
            <a:off x="815301" y="1043779"/>
            <a:ext cx="8123903" cy="369332"/>
          </a:xfrm>
          <a:prstGeom prst="rect">
            <a:avLst/>
          </a:prstGeom>
          <a:noFill/>
        </p:spPr>
        <p:txBody>
          <a:bodyPr wrap="square">
            <a:spAutoFit/>
          </a:bodyPr>
          <a:lstStyle/>
          <a:p>
            <a:r>
              <a:rPr lang="en-US" b="1" dirty="0"/>
              <a:t>SnCl2 crucible at 200C,  Non anodized sample XIII at 200C, 2 hours  </a:t>
            </a:r>
          </a:p>
        </p:txBody>
      </p:sp>
      <p:pic>
        <p:nvPicPr>
          <p:cNvPr id="8" name="Picture 7">
            <a:extLst>
              <a:ext uri="{FF2B5EF4-FFF2-40B4-BE49-F238E27FC236}">
                <a16:creationId xmlns:a16="http://schemas.microsoft.com/office/drawing/2014/main" id="{F1F111B1-AAC5-4416-307E-9DDB7F921AFF}"/>
              </a:ext>
            </a:extLst>
          </p:cNvPr>
          <p:cNvPicPr>
            <a:picLocks noChangeAspect="1"/>
          </p:cNvPicPr>
          <p:nvPr/>
        </p:nvPicPr>
        <p:blipFill>
          <a:blip r:embed="rId3"/>
          <a:stretch>
            <a:fillRect/>
          </a:stretch>
        </p:blipFill>
        <p:spPr>
          <a:xfrm>
            <a:off x="4568190" y="2364901"/>
            <a:ext cx="4375368" cy="3281526"/>
          </a:xfrm>
          <a:prstGeom prst="rect">
            <a:avLst/>
          </a:prstGeom>
        </p:spPr>
      </p:pic>
      <p:pic>
        <p:nvPicPr>
          <p:cNvPr id="9" name="Picture 8">
            <a:extLst>
              <a:ext uri="{FF2B5EF4-FFF2-40B4-BE49-F238E27FC236}">
                <a16:creationId xmlns:a16="http://schemas.microsoft.com/office/drawing/2014/main" id="{2E27A4C8-6AB9-5E7F-A2D6-2FA2C3A84021}"/>
              </a:ext>
            </a:extLst>
          </p:cNvPr>
          <p:cNvPicPr>
            <a:picLocks noChangeAspect="1"/>
          </p:cNvPicPr>
          <p:nvPr/>
        </p:nvPicPr>
        <p:blipFill>
          <a:blip r:embed="rId4"/>
          <a:stretch>
            <a:fillRect/>
          </a:stretch>
        </p:blipFill>
        <p:spPr>
          <a:xfrm>
            <a:off x="76200" y="2364901"/>
            <a:ext cx="4375368" cy="3281526"/>
          </a:xfrm>
          <a:prstGeom prst="rect">
            <a:avLst/>
          </a:prstGeom>
        </p:spPr>
      </p:pic>
      <p:cxnSp>
        <p:nvCxnSpPr>
          <p:cNvPr id="10" name="Straight Arrow Connector 9">
            <a:extLst>
              <a:ext uri="{FF2B5EF4-FFF2-40B4-BE49-F238E27FC236}">
                <a16:creationId xmlns:a16="http://schemas.microsoft.com/office/drawing/2014/main" id="{0CD5E5CC-FE22-8D26-95D6-E9D6843CE9E3}"/>
              </a:ext>
            </a:extLst>
          </p:cNvPr>
          <p:cNvCxnSpPr>
            <a:cxnSpLocks/>
          </p:cNvCxnSpPr>
          <p:nvPr/>
        </p:nvCxnSpPr>
        <p:spPr>
          <a:xfrm>
            <a:off x="1070610" y="1999142"/>
            <a:ext cx="182880" cy="1165859"/>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79F8B566-B93E-A785-7BC1-FCC5E69F7810}"/>
              </a:ext>
            </a:extLst>
          </p:cNvPr>
          <p:cNvCxnSpPr>
            <a:cxnSpLocks/>
          </p:cNvCxnSpPr>
          <p:nvPr/>
        </p:nvCxnSpPr>
        <p:spPr>
          <a:xfrm flipH="1">
            <a:off x="7757160" y="2079152"/>
            <a:ext cx="308610" cy="1405889"/>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BB4AC85D-AC62-B49A-AF11-00828E7679B1}"/>
              </a:ext>
            </a:extLst>
          </p:cNvPr>
          <p:cNvSpPr txBox="1"/>
          <p:nvPr/>
        </p:nvSpPr>
        <p:spPr>
          <a:xfrm>
            <a:off x="204797" y="1719931"/>
            <a:ext cx="2567899" cy="338554"/>
          </a:xfrm>
          <a:prstGeom prst="rect">
            <a:avLst/>
          </a:prstGeom>
          <a:noFill/>
        </p:spPr>
        <p:txBody>
          <a:bodyPr wrap="square" rtlCol="0">
            <a:spAutoFit/>
          </a:bodyPr>
          <a:lstStyle/>
          <a:p>
            <a:r>
              <a:rPr lang="en-US" sz="1600" b="1" dirty="0"/>
              <a:t>Small dense droplets </a:t>
            </a:r>
          </a:p>
        </p:txBody>
      </p:sp>
      <p:sp>
        <p:nvSpPr>
          <p:cNvPr id="13" name="TextBox 12">
            <a:extLst>
              <a:ext uri="{FF2B5EF4-FFF2-40B4-BE49-F238E27FC236}">
                <a16:creationId xmlns:a16="http://schemas.microsoft.com/office/drawing/2014/main" id="{BAD5B6E9-8891-E2E1-0DCA-0F905D88CDCD}"/>
              </a:ext>
            </a:extLst>
          </p:cNvPr>
          <p:cNvSpPr txBox="1"/>
          <p:nvPr/>
        </p:nvSpPr>
        <p:spPr>
          <a:xfrm>
            <a:off x="6651936" y="1686318"/>
            <a:ext cx="2287268" cy="338554"/>
          </a:xfrm>
          <a:prstGeom prst="rect">
            <a:avLst/>
          </a:prstGeom>
          <a:noFill/>
        </p:spPr>
        <p:txBody>
          <a:bodyPr wrap="square">
            <a:spAutoFit/>
          </a:bodyPr>
          <a:lstStyle/>
          <a:p>
            <a:r>
              <a:rPr lang="en-US" sz="1600" b="1" dirty="0"/>
              <a:t>Big Sn accumulation</a:t>
            </a:r>
          </a:p>
        </p:txBody>
      </p:sp>
      <p:sp>
        <p:nvSpPr>
          <p:cNvPr id="14" name="TextBox 13">
            <a:extLst>
              <a:ext uri="{FF2B5EF4-FFF2-40B4-BE49-F238E27FC236}">
                <a16:creationId xmlns:a16="http://schemas.microsoft.com/office/drawing/2014/main" id="{D170CD54-C179-CD41-4B03-A24866A50C2D}"/>
              </a:ext>
            </a:extLst>
          </p:cNvPr>
          <p:cNvSpPr txBox="1"/>
          <p:nvPr/>
        </p:nvSpPr>
        <p:spPr>
          <a:xfrm>
            <a:off x="3292379" y="4713783"/>
            <a:ext cx="1275811" cy="523220"/>
          </a:xfrm>
          <a:prstGeom prst="rect">
            <a:avLst/>
          </a:prstGeom>
          <a:noFill/>
        </p:spPr>
        <p:txBody>
          <a:bodyPr wrap="square">
            <a:spAutoFit/>
          </a:bodyPr>
          <a:lstStyle/>
          <a:p>
            <a:r>
              <a:rPr lang="en-US" sz="1400" b="1" dirty="0">
                <a:solidFill>
                  <a:schemeClr val="bg1"/>
                </a:solidFill>
              </a:rPr>
              <a:t>0.53%</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
        <p:nvSpPr>
          <p:cNvPr id="15" name="TextBox 14">
            <a:extLst>
              <a:ext uri="{FF2B5EF4-FFF2-40B4-BE49-F238E27FC236}">
                <a16:creationId xmlns:a16="http://schemas.microsoft.com/office/drawing/2014/main" id="{51EC7754-93D6-9BE1-A314-2B9C1CD406CE}"/>
              </a:ext>
            </a:extLst>
          </p:cNvPr>
          <p:cNvSpPr txBox="1"/>
          <p:nvPr/>
        </p:nvSpPr>
        <p:spPr>
          <a:xfrm>
            <a:off x="7870372" y="3849563"/>
            <a:ext cx="1275811" cy="523220"/>
          </a:xfrm>
          <a:prstGeom prst="rect">
            <a:avLst/>
          </a:prstGeom>
          <a:noFill/>
        </p:spPr>
        <p:txBody>
          <a:bodyPr wrap="square">
            <a:spAutoFit/>
          </a:bodyPr>
          <a:lstStyle/>
          <a:p>
            <a:r>
              <a:rPr lang="en-US" sz="1400" b="1" dirty="0">
                <a:solidFill>
                  <a:schemeClr val="bg1"/>
                </a:solidFill>
              </a:rPr>
              <a:t>0.53%</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Tree>
    <p:extLst>
      <p:ext uri="{BB962C8B-B14F-4D97-AF65-F5344CB8AC3E}">
        <p14:creationId xmlns:p14="http://schemas.microsoft.com/office/powerpoint/2010/main" val="586806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525D56-1DA3-94E3-177E-E4371514AED0}"/>
              </a:ext>
            </a:extLst>
          </p:cNvPr>
          <p:cNvSpPr>
            <a:spLocks noGrp="1"/>
          </p:cNvSpPr>
          <p:nvPr>
            <p:ph type="title"/>
          </p:nvPr>
        </p:nvSpPr>
        <p:spPr/>
        <p:txBody>
          <a:bodyPr/>
          <a:lstStyle/>
          <a:p>
            <a:r>
              <a:rPr lang="en" dirty="0">
                <a:latin typeface="Roboto Serif"/>
                <a:ea typeface="Roboto Serif"/>
                <a:cs typeface="Roboto Serif"/>
                <a:sym typeface="Roboto Serif"/>
              </a:rPr>
              <a:t>Anodized NaOH 200C 2 hour run</a:t>
            </a:r>
            <a:endParaRPr lang="en-US" dirty="0"/>
          </a:p>
        </p:txBody>
      </p:sp>
      <p:sp>
        <p:nvSpPr>
          <p:cNvPr id="4" name="Date Placeholder 3">
            <a:extLst>
              <a:ext uri="{FF2B5EF4-FFF2-40B4-BE49-F238E27FC236}">
                <a16:creationId xmlns:a16="http://schemas.microsoft.com/office/drawing/2014/main" id="{AC4D65C0-FA83-2D3A-31BB-B230134088E0}"/>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7A080B4E-52FB-4E6B-5A7F-B5A2609A5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2C2B3-29CF-9394-004A-49DB6866F27D}"/>
              </a:ext>
            </a:extLst>
          </p:cNvPr>
          <p:cNvSpPr>
            <a:spLocks noGrp="1"/>
          </p:cNvSpPr>
          <p:nvPr>
            <p:ph type="sldNum" sz="quarter" idx="12"/>
          </p:nvPr>
        </p:nvSpPr>
        <p:spPr/>
        <p:txBody>
          <a:bodyPr/>
          <a:lstStyle/>
          <a:p>
            <a:fld id="{921CBE81-14BD-7343-B359-01BCBA3179F9}" type="slidenum">
              <a:rPr lang="en-US" smtClean="0"/>
              <a:t>11</a:t>
            </a:fld>
            <a:endParaRPr lang="en-US"/>
          </a:p>
        </p:txBody>
      </p:sp>
      <p:pic>
        <p:nvPicPr>
          <p:cNvPr id="7" name="Picture 6">
            <a:extLst>
              <a:ext uri="{FF2B5EF4-FFF2-40B4-BE49-F238E27FC236}">
                <a16:creationId xmlns:a16="http://schemas.microsoft.com/office/drawing/2014/main" id="{0F19055F-8D3C-0D4F-1524-3D51F48F877C}"/>
              </a:ext>
            </a:extLst>
          </p:cNvPr>
          <p:cNvPicPr>
            <a:picLocks noChangeAspect="1"/>
          </p:cNvPicPr>
          <p:nvPr/>
        </p:nvPicPr>
        <p:blipFill>
          <a:blip r:embed="rId3"/>
          <a:stretch>
            <a:fillRect/>
          </a:stretch>
        </p:blipFill>
        <p:spPr>
          <a:xfrm>
            <a:off x="0" y="2020761"/>
            <a:ext cx="4550228" cy="3412671"/>
          </a:xfrm>
          <a:prstGeom prst="rect">
            <a:avLst/>
          </a:prstGeom>
        </p:spPr>
      </p:pic>
      <p:pic>
        <p:nvPicPr>
          <p:cNvPr id="8" name="Picture 7">
            <a:extLst>
              <a:ext uri="{FF2B5EF4-FFF2-40B4-BE49-F238E27FC236}">
                <a16:creationId xmlns:a16="http://schemas.microsoft.com/office/drawing/2014/main" id="{8C92C4DD-781C-5B05-91FD-0CAC600C0C83}"/>
              </a:ext>
            </a:extLst>
          </p:cNvPr>
          <p:cNvPicPr>
            <a:picLocks noChangeAspect="1"/>
          </p:cNvPicPr>
          <p:nvPr/>
        </p:nvPicPr>
        <p:blipFill>
          <a:blip r:embed="rId4"/>
          <a:stretch>
            <a:fillRect/>
          </a:stretch>
        </p:blipFill>
        <p:spPr>
          <a:xfrm>
            <a:off x="4593772" y="2020761"/>
            <a:ext cx="4550228" cy="3412671"/>
          </a:xfrm>
          <a:prstGeom prst="rect">
            <a:avLst/>
          </a:prstGeom>
        </p:spPr>
      </p:pic>
      <p:cxnSp>
        <p:nvCxnSpPr>
          <p:cNvPr id="9" name="Straight Arrow Connector 8">
            <a:extLst>
              <a:ext uri="{FF2B5EF4-FFF2-40B4-BE49-F238E27FC236}">
                <a16:creationId xmlns:a16="http://schemas.microsoft.com/office/drawing/2014/main" id="{379E51D8-EEAF-A9B5-49E3-91C244682DA7}"/>
              </a:ext>
            </a:extLst>
          </p:cNvPr>
          <p:cNvCxnSpPr>
            <a:cxnSpLocks/>
          </p:cNvCxnSpPr>
          <p:nvPr/>
        </p:nvCxnSpPr>
        <p:spPr>
          <a:xfrm>
            <a:off x="4284145" y="1492605"/>
            <a:ext cx="0" cy="8008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716991F-2CCD-69FF-394F-1DE5AB2D668A}"/>
              </a:ext>
            </a:extLst>
          </p:cNvPr>
          <p:cNvCxnSpPr>
            <a:cxnSpLocks/>
          </p:cNvCxnSpPr>
          <p:nvPr/>
        </p:nvCxnSpPr>
        <p:spPr>
          <a:xfrm>
            <a:off x="6647218" y="1397869"/>
            <a:ext cx="221668" cy="9903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DC5BDCD-7554-B775-AE9F-DA5326333F18}"/>
              </a:ext>
            </a:extLst>
          </p:cNvPr>
          <p:cNvSpPr txBox="1"/>
          <p:nvPr/>
        </p:nvSpPr>
        <p:spPr>
          <a:xfrm>
            <a:off x="253043" y="1123273"/>
            <a:ext cx="8288781" cy="307777"/>
          </a:xfrm>
          <a:prstGeom prst="rect">
            <a:avLst/>
          </a:prstGeom>
          <a:noFill/>
        </p:spPr>
        <p:txBody>
          <a:bodyPr wrap="square" rtlCol="0">
            <a:spAutoFit/>
          </a:bodyPr>
          <a:lstStyle/>
          <a:p>
            <a:r>
              <a:rPr lang="en-US" b="1" dirty="0"/>
              <a:t>XIV: anodized, 200 C 2 hr</a:t>
            </a:r>
            <a:r>
              <a:rPr lang="en-US" dirty="0"/>
              <a:t>. Sn is detected on the surface even though </a:t>
            </a:r>
            <a:r>
              <a:rPr lang="en-US" b="1" dirty="0"/>
              <a:t>no droplets </a:t>
            </a:r>
            <a:r>
              <a:rPr lang="en-US" dirty="0"/>
              <a:t>are seen</a:t>
            </a:r>
          </a:p>
        </p:txBody>
      </p:sp>
      <p:sp>
        <p:nvSpPr>
          <p:cNvPr id="12" name="TextBox 11">
            <a:extLst>
              <a:ext uri="{FF2B5EF4-FFF2-40B4-BE49-F238E27FC236}">
                <a16:creationId xmlns:a16="http://schemas.microsoft.com/office/drawing/2014/main" id="{0FE7145B-CD3F-A011-4925-7D20EBA413AC}"/>
              </a:ext>
            </a:extLst>
          </p:cNvPr>
          <p:cNvSpPr txBox="1"/>
          <p:nvPr/>
        </p:nvSpPr>
        <p:spPr>
          <a:xfrm>
            <a:off x="3274417" y="4464740"/>
            <a:ext cx="1275811" cy="523220"/>
          </a:xfrm>
          <a:prstGeom prst="rect">
            <a:avLst/>
          </a:prstGeom>
          <a:noFill/>
        </p:spPr>
        <p:txBody>
          <a:bodyPr wrap="square">
            <a:spAutoFit/>
          </a:bodyPr>
          <a:lstStyle/>
          <a:p>
            <a:r>
              <a:rPr lang="en-US" sz="1400" b="1" dirty="0">
                <a:solidFill>
                  <a:schemeClr val="bg1"/>
                </a:solidFill>
              </a:rPr>
              <a:t>1.2%</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
        <p:nvSpPr>
          <p:cNvPr id="13" name="TextBox 12">
            <a:extLst>
              <a:ext uri="{FF2B5EF4-FFF2-40B4-BE49-F238E27FC236}">
                <a16:creationId xmlns:a16="http://schemas.microsoft.com/office/drawing/2014/main" id="{CE0D51C7-C0FC-4C14-EBFF-8C3BCC9B8AB3}"/>
              </a:ext>
            </a:extLst>
          </p:cNvPr>
          <p:cNvSpPr txBox="1"/>
          <p:nvPr/>
        </p:nvSpPr>
        <p:spPr>
          <a:xfrm>
            <a:off x="7868189" y="4464740"/>
            <a:ext cx="1275811" cy="584775"/>
          </a:xfrm>
          <a:prstGeom prst="rect">
            <a:avLst/>
          </a:prstGeom>
          <a:noFill/>
        </p:spPr>
        <p:txBody>
          <a:bodyPr wrap="square">
            <a:spAutoFit/>
          </a:bodyPr>
          <a:lstStyle/>
          <a:p>
            <a:r>
              <a:rPr lang="en-US" b="1" dirty="0">
                <a:solidFill>
                  <a:schemeClr val="bg1"/>
                </a:solidFill>
              </a:rPr>
              <a:t>  </a:t>
            </a:r>
            <a:r>
              <a:rPr lang="en-US" sz="1400" b="1" dirty="0">
                <a:solidFill>
                  <a:schemeClr val="bg1"/>
                </a:solidFill>
              </a:rPr>
              <a:t>1.2%</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Tree>
    <p:extLst>
      <p:ext uri="{BB962C8B-B14F-4D97-AF65-F5344CB8AC3E}">
        <p14:creationId xmlns:p14="http://schemas.microsoft.com/office/powerpoint/2010/main" val="1276187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E450F7-59BF-9280-94E9-7846AAF920C0}"/>
              </a:ext>
            </a:extLst>
          </p:cNvPr>
          <p:cNvSpPr>
            <a:spLocks noGrp="1"/>
          </p:cNvSpPr>
          <p:nvPr>
            <p:ph type="title"/>
          </p:nvPr>
        </p:nvSpPr>
        <p:spPr>
          <a:xfrm>
            <a:off x="73740" y="0"/>
            <a:ext cx="9144000" cy="853440"/>
          </a:xfrm>
        </p:spPr>
        <p:txBody>
          <a:bodyPr/>
          <a:lstStyle/>
          <a:p>
            <a:r>
              <a:rPr lang="en" sz="3600" dirty="0">
                <a:latin typeface="Roboto Serif"/>
                <a:ea typeface="Roboto Serif"/>
                <a:cs typeface="Roboto Serif"/>
                <a:sym typeface="Roboto Serif"/>
              </a:rPr>
              <a:t>EDS comparison with other samples</a:t>
            </a:r>
            <a:endParaRPr lang="en-US" sz="3600" dirty="0"/>
          </a:p>
        </p:txBody>
      </p:sp>
      <p:sp>
        <p:nvSpPr>
          <p:cNvPr id="4" name="Date Placeholder 3">
            <a:extLst>
              <a:ext uri="{FF2B5EF4-FFF2-40B4-BE49-F238E27FC236}">
                <a16:creationId xmlns:a16="http://schemas.microsoft.com/office/drawing/2014/main" id="{790B4491-527B-4259-207D-29435566C889}"/>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1C1614DE-D754-8BC0-B6F9-E524D69EB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C07B49-8513-C93F-5A06-72F9A0DCD6B5}"/>
              </a:ext>
            </a:extLst>
          </p:cNvPr>
          <p:cNvSpPr>
            <a:spLocks noGrp="1"/>
          </p:cNvSpPr>
          <p:nvPr>
            <p:ph type="sldNum" sz="quarter" idx="12"/>
          </p:nvPr>
        </p:nvSpPr>
        <p:spPr/>
        <p:txBody>
          <a:bodyPr/>
          <a:lstStyle/>
          <a:p>
            <a:fld id="{921CBE81-14BD-7343-B359-01BCBA3179F9}" type="slidenum">
              <a:rPr lang="en-US" smtClean="0"/>
              <a:t>12</a:t>
            </a:fld>
            <a:endParaRPr lang="en-US"/>
          </a:p>
        </p:txBody>
      </p:sp>
      <p:graphicFrame>
        <p:nvGraphicFramePr>
          <p:cNvPr id="7" name="Table 6">
            <a:extLst>
              <a:ext uri="{FF2B5EF4-FFF2-40B4-BE49-F238E27FC236}">
                <a16:creationId xmlns:a16="http://schemas.microsoft.com/office/drawing/2014/main" id="{C3AA3864-AC71-4626-5644-043E0306F81A}"/>
              </a:ext>
            </a:extLst>
          </p:cNvPr>
          <p:cNvGraphicFramePr>
            <a:graphicFrameLocks noGrp="1"/>
          </p:cNvGraphicFramePr>
          <p:nvPr>
            <p:extLst>
              <p:ext uri="{D42A27DB-BD31-4B8C-83A1-F6EECF244321}">
                <p14:modId xmlns:p14="http://schemas.microsoft.com/office/powerpoint/2010/main" val="985895622"/>
              </p:ext>
            </p:extLst>
          </p:nvPr>
        </p:nvGraphicFramePr>
        <p:xfrm>
          <a:off x="340362" y="2307869"/>
          <a:ext cx="6541899" cy="1854200"/>
        </p:xfrm>
        <a:graphic>
          <a:graphicData uri="http://schemas.openxmlformats.org/drawingml/2006/table">
            <a:tbl>
              <a:tblPr firstRow="1" firstCol="1" bandRow="1">
                <a:tableStyleId>{5C22544A-7EE6-4342-B048-85BDC9FD1C3A}</a:tableStyleId>
              </a:tblPr>
              <a:tblGrid>
                <a:gridCol w="3597456">
                  <a:extLst>
                    <a:ext uri="{9D8B030D-6E8A-4147-A177-3AD203B41FA5}">
                      <a16:colId xmlns:a16="http://schemas.microsoft.com/office/drawing/2014/main" val="2928339650"/>
                    </a:ext>
                  </a:extLst>
                </a:gridCol>
                <a:gridCol w="2944443">
                  <a:extLst>
                    <a:ext uri="{9D8B030D-6E8A-4147-A177-3AD203B41FA5}">
                      <a16:colId xmlns:a16="http://schemas.microsoft.com/office/drawing/2014/main" val="177703169"/>
                    </a:ext>
                  </a:extLst>
                </a:gridCol>
              </a:tblGrid>
              <a:tr h="370840">
                <a:tc>
                  <a:txBody>
                    <a:bodyPr/>
                    <a:lstStyle/>
                    <a:p>
                      <a:r>
                        <a:rPr lang="en-US" sz="1600" dirty="0"/>
                        <a:t>Sample</a:t>
                      </a:r>
                    </a:p>
                  </a:txBody>
                  <a:tcPr/>
                </a:tc>
                <a:tc>
                  <a:txBody>
                    <a:bodyPr/>
                    <a:lstStyle/>
                    <a:p>
                      <a:r>
                        <a:rPr lang="en-US" sz="1600" dirty="0"/>
                        <a:t>%Sn/(%Sn+%Nb) in %</a:t>
                      </a:r>
                    </a:p>
                  </a:txBody>
                  <a:tcPr/>
                </a:tc>
                <a:extLst>
                  <a:ext uri="{0D108BD9-81ED-4DB2-BD59-A6C34878D82A}">
                    <a16:rowId xmlns:a16="http://schemas.microsoft.com/office/drawing/2014/main" val="763900278"/>
                  </a:ext>
                </a:extLst>
              </a:tr>
              <a:tr h="370840">
                <a:tc>
                  <a:txBody>
                    <a:bodyPr/>
                    <a:lstStyle/>
                    <a:p>
                      <a:r>
                        <a:rPr lang="en-US" sz="1600" b="0" dirty="0"/>
                        <a:t>XIV: NaOH anodization, 200 C 2 </a:t>
                      </a:r>
                      <a:r>
                        <a:rPr lang="en-US" sz="1600" b="0" dirty="0" err="1"/>
                        <a:t>hr</a:t>
                      </a:r>
                      <a:r>
                        <a:rPr lang="en-US" sz="1600" b="0" dirty="0"/>
                        <a:t> </a:t>
                      </a:r>
                    </a:p>
                  </a:txBody>
                  <a:tcPr/>
                </a:tc>
                <a:tc>
                  <a:txBody>
                    <a:bodyPr/>
                    <a:lstStyle/>
                    <a:p>
                      <a:r>
                        <a:rPr lang="en-US" sz="1600" dirty="0"/>
                        <a:t>1.20 ± 0.03</a:t>
                      </a:r>
                    </a:p>
                  </a:txBody>
                  <a:tcPr/>
                </a:tc>
                <a:extLst>
                  <a:ext uri="{0D108BD9-81ED-4DB2-BD59-A6C34878D82A}">
                    <a16:rowId xmlns:a16="http://schemas.microsoft.com/office/drawing/2014/main" val="4143256383"/>
                  </a:ext>
                </a:extLst>
              </a:tr>
              <a:tr h="370840">
                <a:tc>
                  <a:txBody>
                    <a:bodyPr/>
                    <a:lstStyle/>
                    <a:p>
                      <a:r>
                        <a:rPr lang="en-US" sz="1600" b="0" dirty="0"/>
                        <a:t>XIII: not anodized, 200 C 2 </a:t>
                      </a:r>
                      <a:r>
                        <a:rPr lang="en-US" sz="1600" b="0" dirty="0" err="1"/>
                        <a:t>hr</a:t>
                      </a:r>
                      <a:r>
                        <a:rPr lang="en-US" sz="1600" b="0" dirty="0"/>
                        <a:t> </a:t>
                      </a:r>
                    </a:p>
                  </a:txBody>
                  <a:tcPr/>
                </a:tc>
                <a:tc>
                  <a:txBody>
                    <a:bodyPr/>
                    <a:lstStyle/>
                    <a:p>
                      <a:r>
                        <a:rPr lang="en-US" sz="1600" dirty="0"/>
                        <a:t>0.53 ± 0.15</a:t>
                      </a:r>
                    </a:p>
                  </a:txBody>
                  <a:tcPr/>
                </a:tc>
                <a:extLst>
                  <a:ext uri="{0D108BD9-81ED-4DB2-BD59-A6C34878D82A}">
                    <a16:rowId xmlns:a16="http://schemas.microsoft.com/office/drawing/2014/main" val="3713066733"/>
                  </a:ext>
                </a:extLst>
              </a:tr>
              <a:tr h="370840">
                <a:tc>
                  <a:txBody>
                    <a:bodyPr/>
                    <a:lstStyle/>
                    <a:p>
                      <a:r>
                        <a:rPr lang="en-US" sz="1600" b="0" dirty="0"/>
                        <a:t>XX: NaOH anodization, 500 C 30 min </a:t>
                      </a:r>
                    </a:p>
                  </a:txBody>
                  <a:tcPr/>
                </a:tc>
                <a:tc>
                  <a:txBody>
                    <a:bodyPr/>
                    <a:lstStyle/>
                    <a:p>
                      <a:r>
                        <a:rPr lang="en-US" sz="1600" dirty="0"/>
                        <a:t>3.90 ± 0.13</a:t>
                      </a:r>
                    </a:p>
                  </a:txBody>
                  <a:tcPr/>
                </a:tc>
                <a:extLst>
                  <a:ext uri="{0D108BD9-81ED-4DB2-BD59-A6C34878D82A}">
                    <a16:rowId xmlns:a16="http://schemas.microsoft.com/office/drawing/2014/main" val="1510423671"/>
                  </a:ext>
                </a:extLst>
              </a:tr>
              <a:tr h="370840">
                <a:tc>
                  <a:txBody>
                    <a:bodyPr/>
                    <a:lstStyle/>
                    <a:p>
                      <a:r>
                        <a:rPr lang="en-US" sz="1600" b="0" dirty="0"/>
                        <a:t>III- not anodized 500C 30 min</a:t>
                      </a:r>
                    </a:p>
                  </a:txBody>
                  <a:tcPr/>
                </a:tc>
                <a:tc>
                  <a:txBody>
                    <a:bodyPr/>
                    <a:lstStyle/>
                    <a:p>
                      <a:r>
                        <a:rPr lang="en-US" sz="1600" dirty="0"/>
                        <a:t>0%</a:t>
                      </a:r>
                    </a:p>
                  </a:txBody>
                  <a:tcPr/>
                </a:tc>
                <a:extLst>
                  <a:ext uri="{0D108BD9-81ED-4DB2-BD59-A6C34878D82A}">
                    <a16:rowId xmlns:a16="http://schemas.microsoft.com/office/drawing/2014/main" val="1170802852"/>
                  </a:ext>
                </a:extLst>
              </a:tr>
            </a:tbl>
          </a:graphicData>
        </a:graphic>
      </p:graphicFrame>
      <p:sp>
        <p:nvSpPr>
          <p:cNvPr id="8" name="TextBox 7">
            <a:extLst>
              <a:ext uri="{FF2B5EF4-FFF2-40B4-BE49-F238E27FC236}">
                <a16:creationId xmlns:a16="http://schemas.microsoft.com/office/drawing/2014/main" id="{9F730FF1-CBA9-567E-E629-53FAEAF63B98}"/>
              </a:ext>
            </a:extLst>
          </p:cNvPr>
          <p:cNvSpPr txBox="1"/>
          <p:nvPr/>
        </p:nvSpPr>
        <p:spPr>
          <a:xfrm>
            <a:off x="693390" y="1738164"/>
            <a:ext cx="2027507" cy="369332"/>
          </a:xfrm>
          <a:prstGeom prst="rect">
            <a:avLst/>
          </a:prstGeom>
          <a:noFill/>
        </p:spPr>
        <p:txBody>
          <a:bodyPr wrap="square" rtlCol="0">
            <a:spAutoFit/>
          </a:bodyPr>
          <a:lstStyle/>
          <a:p>
            <a:r>
              <a:rPr lang="en-US" b="1" dirty="0"/>
              <a:t>10keV voltage </a:t>
            </a:r>
          </a:p>
        </p:txBody>
      </p:sp>
      <p:grpSp>
        <p:nvGrpSpPr>
          <p:cNvPr id="9" name="Group 8">
            <a:extLst>
              <a:ext uri="{FF2B5EF4-FFF2-40B4-BE49-F238E27FC236}">
                <a16:creationId xmlns:a16="http://schemas.microsoft.com/office/drawing/2014/main" id="{1FBB4140-B08C-ACCE-4C14-5CAF1B086F13}"/>
              </a:ext>
            </a:extLst>
          </p:cNvPr>
          <p:cNvGrpSpPr/>
          <p:nvPr/>
        </p:nvGrpSpPr>
        <p:grpSpPr>
          <a:xfrm>
            <a:off x="6882260" y="2685189"/>
            <a:ext cx="2422883" cy="1487621"/>
            <a:chOff x="6492676" y="2306622"/>
            <a:chExt cx="2422883" cy="1487621"/>
          </a:xfrm>
        </p:grpSpPr>
        <p:sp>
          <p:nvSpPr>
            <p:cNvPr id="10" name="Right Brace 9">
              <a:extLst>
                <a:ext uri="{FF2B5EF4-FFF2-40B4-BE49-F238E27FC236}">
                  <a16:creationId xmlns:a16="http://schemas.microsoft.com/office/drawing/2014/main" id="{4EDB5B59-6815-D1D8-292B-9A4BC2C471D9}"/>
                </a:ext>
              </a:extLst>
            </p:cNvPr>
            <p:cNvSpPr/>
            <p:nvPr/>
          </p:nvSpPr>
          <p:spPr>
            <a:xfrm>
              <a:off x="6492677" y="3055579"/>
              <a:ext cx="510789" cy="727923"/>
            </a:xfrm>
            <a:prstGeom prst="rightBrace">
              <a:avLst>
                <a:gd name="adj1" fmla="val 8333"/>
                <a:gd name="adj2" fmla="val 4321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D5DAA6C1-6C23-8DC0-E2D5-782F52A83E79}"/>
                </a:ext>
              </a:extLst>
            </p:cNvPr>
            <p:cNvSpPr/>
            <p:nvPr/>
          </p:nvSpPr>
          <p:spPr>
            <a:xfrm>
              <a:off x="6492676" y="2306622"/>
              <a:ext cx="510789" cy="7279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8C7C4962-CCA1-19C4-3A04-332DE7456802}"/>
                </a:ext>
              </a:extLst>
            </p:cNvPr>
            <p:cNvSpPr txBox="1"/>
            <p:nvPr/>
          </p:nvSpPr>
          <p:spPr>
            <a:xfrm>
              <a:off x="7003466" y="2516696"/>
              <a:ext cx="1717589" cy="307777"/>
            </a:xfrm>
            <a:prstGeom prst="rect">
              <a:avLst/>
            </a:prstGeom>
            <a:noFill/>
          </p:spPr>
          <p:txBody>
            <a:bodyPr wrap="square" rtlCol="0">
              <a:spAutoFit/>
            </a:bodyPr>
            <a:lstStyle/>
            <a:p>
              <a:r>
                <a:rPr lang="en-US" dirty="0"/>
                <a:t>Evaporated </a:t>
              </a:r>
              <a:r>
                <a:rPr lang="en-US" b="1" dirty="0"/>
                <a:t>0.828g</a:t>
              </a:r>
              <a:endParaRPr lang="en-US" dirty="0"/>
            </a:p>
          </p:txBody>
        </p:sp>
        <p:sp>
          <p:nvSpPr>
            <p:cNvPr id="13" name="TextBox 12">
              <a:extLst>
                <a:ext uri="{FF2B5EF4-FFF2-40B4-BE49-F238E27FC236}">
                  <a16:creationId xmlns:a16="http://schemas.microsoft.com/office/drawing/2014/main" id="{A7395F68-9606-AF2B-A38A-08021641CDB1}"/>
                </a:ext>
              </a:extLst>
            </p:cNvPr>
            <p:cNvSpPr txBox="1"/>
            <p:nvPr/>
          </p:nvSpPr>
          <p:spPr>
            <a:xfrm>
              <a:off x="7052698" y="3055579"/>
              <a:ext cx="1862861" cy="738664"/>
            </a:xfrm>
            <a:prstGeom prst="rect">
              <a:avLst/>
            </a:prstGeom>
            <a:noFill/>
          </p:spPr>
          <p:txBody>
            <a:bodyPr wrap="square" rtlCol="0">
              <a:spAutoFit/>
            </a:bodyPr>
            <a:lstStyle/>
            <a:p>
              <a:r>
                <a:rPr lang="en-US" dirty="0"/>
                <a:t>Evaporated </a:t>
              </a:r>
              <a:r>
                <a:rPr lang="en-US" b="1" dirty="0">
                  <a:latin typeface="Arial" panose="020B0604020202020204" pitchFamily="34" charset="0"/>
                </a:rPr>
                <a:t>1.79g</a:t>
              </a:r>
            </a:p>
            <a:p>
              <a:r>
                <a:rPr lang="en-US" b="1" dirty="0">
                  <a:latin typeface="Arial" panose="020B0604020202020204" pitchFamily="34" charset="0"/>
                </a:rPr>
                <a:t>As crucible was at 240C</a:t>
              </a:r>
              <a:r>
                <a:rPr lang="en-US" dirty="0"/>
                <a:t> </a:t>
              </a:r>
            </a:p>
          </p:txBody>
        </p:sp>
      </p:grpSp>
      <p:cxnSp>
        <p:nvCxnSpPr>
          <p:cNvPr id="14" name="Straight Arrow Connector 13">
            <a:extLst>
              <a:ext uri="{FF2B5EF4-FFF2-40B4-BE49-F238E27FC236}">
                <a16:creationId xmlns:a16="http://schemas.microsoft.com/office/drawing/2014/main" id="{64F1D0F9-AFCE-3E1B-D8F3-2343916FCBCC}"/>
              </a:ext>
            </a:extLst>
          </p:cNvPr>
          <p:cNvCxnSpPr>
            <a:cxnSpLocks/>
          </p:cNvCxnSpPr>
          <p:nvPr/>
        </p:nvCxnSpPr>
        <p:spPr>
          <a:xfrm flipV="1">
            <a:off x="1971053" y="4154546"/>
            <a:ext cx="0" cy="425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15C39C1-DE98-DDAC-7ECE-034E50DD28D3}"/>
              </a:ext>
            </a:extLst>
          </p:cNvPr>
          <p:cNvSpPr txBox="1"/>
          <p:nvPr/>
        </p:nvSpPr>
        <p:spPr>
          <a:xfrm>
            <a:off x="893010" y="4579864"/>
            <a:ext cx="4227629" cy="1200329"/>
          </a:xfrm>
          <a:prstGeom prst="rect">
            <a:avLst/>
          </a:prstGeom>
          <a:noFill/>
        </p:spPr>
        <p:txBody>
          <a:bodyPr wrap="square" rtlCol="0">
            <a:spAutoFit/>
          </a:bodyPr>
          <a:lstStyle/>
          <a:p>
            <a:r>
              <a:rPr lang="en-US" b="1" dirty="0">
                <a:solidFill>
                  <a:srgbClr val="FF0000"/>
                </a:solidFill>
              </a:rPr>
              <a:t>500C was considered the temperature for nucleation </a:t>
            </a:r>
            <a:r>
              <a:rPr lang="en-US" b="1" dirty="0"/>
              <a:t>for vapor diffusion, </a:t>
            </a:r>
            <a:r>
              <a:rPr lang="en-US" b="1" dirty="0">
                <a:solidFill>
                  <a:schemeClr val="bg1">
                    <a:lumMod val="25000"/>
                  </a:schemeClr>
                </a:solidFill>
              </a:rPr>
              <a:t>but as the 200C results show, nucleation starts much earlier</a:t>
            </a:r>
          </a:p>
        </p:txBody>
      </p:sp>
    </p:spTree>
    <p:extLst>
      <p:ext uri="{BB962C8B-B14F-4D97-AF65-F5344CB8AC3E}">
        <p14:creationId xmlns:p14="http://schemas.microsoft.com/office/powerpoint/2010/main" val="1424014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D88FA9-9D3D-C2B9-4F99-ED5C87C45A37}"/>
              </a:ext>
            </a:extLst>
          </p:cNvPr>
          <p:cNvSpPr>
            <a:spLocks noGrp="1"/>
          </p:cNvSpPr>
          <p:nvPr>
            <p:ph type="title"/>
          </p:nvPr>
        </p:nvSpPr>
        <p:spPr/>
        <p:txBody>
          <a:bodyPr/>
          <a:lstStyle/>
          <a:p>
            <a:r>
              <a:rPr lang="en" sz="3600" dirty="0">
                <a:latin typeface="Roboto Serif"/>
                <a:ea typeface="Roboto Serif"/>
                <a:cs typeface="Roboto Serif"/>
                <a:sym typeface="Roboto Serif"/>
              </a:rPr>
              <a:t>Setup SnCl2 tungsten crucible 200C</a:t>
            </a:r>
            <a:endParaRPr lang="en-US" sz="3600" dirty="0"/>
          </a:p>
        </p:txBody>
      </p:sp>
      <p:sp>
        <p:nvSpPr>
          <p:cNvPr id="4" name="Date Placeholder 3">
            <a:extLst>
              <a:ext uri="{FF2B5EF4-FFF2-40B4-BE49-F238E27FC236}">
                <a16:creationId xmlns:a16="http://schemas.microsoft.com/office/drawing/2014/main" id="{3BEF5EC2-2E1A-D7C7-4CE8-76E060BEE0BC}"/>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B86AF02D-AEB7-90EC-AACC-2D1BFC8BC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5207B7-6C40-6050-F241-6C133940E61F}"/>
              </a:ext>
            </a:extLst>
          </p:cNvPr>
          <p:cNvSpPr>
            <a:spLocks noGrp="1"/>
          </p:cNvSpPr>
          <p:nvPr>
            <p:ph type="sldNum" sz="quarter" idx="12"/>
          </p:nvPr>
        </p:nvSpPr>
        <p:spPr/>
        <p:txBody>
          <a:bodyPr/>
          <a:lstStyle/>
          <a:p>
            <a:fld id="{921CBE81-14BD-7343-B359-01BCBA3179F9}" type="slidenum">
              <a:rPr lang="en-US" smtClean="0"/>
              <a:t>13</a:t>
            </a:fld>
            <a:endParaRPr lang="en-US"/>
          </a:p>
        </p:txBody>
      </p:sp>
      <p:grpSp>
        <p:nvGrpSpPr>
          <p:cNvPr id="44" name="Group 43">
            <a:extLst>
              <a:ext uri="{FF2B5EF4-FFF2-40B4-BE49-F238E27FC236}">
                <a16:creationId xmlns:a16="http://schemas.microsoft.com/office/drawing/2014/main" id="{96AC42B2-AB18-28BE-926D-4B71703F955C}"/>
              </a:ext>
            </a:extLst>
          </p:cNvPr>
          <p:cNvGrpSpPr/>
          <p:nvPr/>
        </p:nvGrpSpPr>
        <p:grpSpPr>
          <a:xfrm>
            <a:off x="205064" y="1206327"/>
            <a:ext cx="4270117" cy="4197811"/>
            <a:chOff x="125117" y="72228"/>
            <a:chExt cx="4405110" cy="4197811"/>
          </a:xfrm>
        </p:grpSpPr>
        <p:grpSp>
          <p:nvGrpSpPr>
            <p:cNvPr id="45" name="Group 44">
              <a:extLst>
                <a:ext uri="{FF2B5EF4-FFF2-40B4-BE49-F238E27FC236}">
                  <a16:creationId xmlns:a16="http://schemas.microsoft.com/office/drawing/2014/main" id="{2D0EB138-EC27-99F1-9D38-7B8B6E946771}"/>
                </a:ext>
              </a:extLst>
            </p:cNvPr>
            <p:cNvGrpSpPr/>
            <p:nvPr/>
          </p:nvGrpSpPr>
          <p:grpSpPr>
            <a:xfrm>
              <a:off x="241039" y="1449112"/>
              <a:ext cx="4289188" cy="2820927"/>
              <a:chOff x="1171850" y="1118586"/>
              <a:chExt cx="4847210" cy="3761239"/>
            </a:xfrm>
          </p:grpSpPr>
          <p:sp>
            <p:nvSpPr>
              <p:cNvPr id="51" name="Flowchart: Direct Access Storage 5">
                <a:extLst>
                  <a:ext uri="{FF2B5EF4-FFF2-40B4-BE49-F238E27FC236}">
                    <a16:creationId xmlns:a16="http://schemas.microsoft.com/office/drawing/2014/main" id="{94725D3A-3CED-C507-7451-6E2E79F96BEC}"/>
                  </a:ext>
                </a:extLst>
              </p:cNvPr>
              <p:cNvSpPr/>
              <p:nvPr/>
            </p:nvSpPr>
            <p:spPr>
              <a:xfrm>
                <a:off x="1171850" y="1702293"/>
                <a:ext cx="1189608" cy="261890"/>
              </a:xfrm>
              <a:prstGeom prst="flowChartMagneticDrum">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2" name="Flowchart: Direct Access Storage 6">
                <a:extLst>
                  <a:ext uri="{FF2B5EF4-FFF2-40B4-BE49-F238E27FC236}">
                    <a16:creationId xmlns:a16="http://schemas.microsoft.com/office/drawing/2014/main" id="{F96B11B9-5F49-A6F8-8E38-77162C0A407B}"/>
                  </a:ext>
                </a:extLst>
              </p:cNvPr>
              <p:cNvSpPr/>
              <p:nvPr/>
            </p:nvSpPr>
            <p:spPr>
              <a:xfrm>
                <a:off x="1873187" y="1118586"/>
                <a:ext cx="4145873" cy="142930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 name="Flowchart: Direct Access Storage 7">
                <a:extLst>
                  <a:ext uri="{FF2B5EF4-FFF2-40B4-BE49-F238E27FC236}">
                    <a16:creationId xmlns:a16="http://schemas.microsoft.com/office/drawing/2014/main" id="{C4B7E238-C1FF-94BC-E5F8-F6C797DDE111}"/>
                  </a:ext>
                </a:extLst>
              </p:cNvPr>
              <p:cNvSpPr/>
              <p:nvPr/>
            </p:nvSpPr>
            <p:spPr>
              <a:xfrm rot="16200000">
                <a:off x="2815332" y="2025216"/>
                <a:ext cx="228599" cy="37286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54" name="Straight Arrow Connector 53">
                <a:extLst>
                  <a:ext uri="{FF2B5EF4-FFF2-40B4-BE49-F238E27FC236}">
                    <a16:creationId xmlns:a16="http://schemas.microsoft.com/office/drawing/2014/main" id="{C8E1D083-ACCA-1D06-C182-A8E1BA00F088}"/>
                  </a:ext>
                </a:extLst>
              </p:cNvPr>
              <p:cNvCxnSpPr>
                <a:cxnSpLocks/>
              </p:cNvCxnSpPr>
              <p:nvPr/>
            </p:nvCxnSpPr>
            <p:spPr>
              <a:xfrm flipV="1">
                <a:off x="2929631" y="2211648"/>
                <a:ext cx="0" cy="82158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Cube 54">
                <a:extLst>
                  <a:ext uri="{FF2B5EF4-FFF2-40B4-BE49-F238E27FC236}">
                    <a16:creationId xmlns:a16="http://schemas.microsoft.com/office/drawing/2014/main" id="{DE608855-0D86-3620-4D17-83394662186C}"/>
                  </a:ext>
                </a:extLst>
              </p:cNvPr>
              <p:cNvSpPr/>
              <p:nvPr/>
            </p:nvSpPr>
            <p:spPr>
              <a:xfrm>
                <a:off x="3946123" y="1235122"/>
                <a:ext cx="452767" cy="595912"/>
              </a:xfrm>
              <a:prstGeom prst="cube">
                <a:avLst>
                  <a:gd name="adj" fmla="val 7738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6" name="TextBox 55">
                <a:extLst>
                  <a:ext uri="{FF2B5EF4-FFF2-40B4-BE49-F238E27FC236}">
                    <a16:creationId xmlns:a16="http://schemas.microsoft.com/office/drawing/2014/main" id="{D34E0D05-1632-276E-BD9B-3F2B1547216C}"/>
                  </a:ext>
                </a:extLst>
              </p:cNvPr>
              <p:cNvSpPr txBox="1"/>
              <p:nvPr/>
            </p:nvSpPr>
            <p:spPr>
              <a:xfrm>
                <a:off x="1873188" y="2928116"/>
                <a:ext cx="2015610" cy="697627"/>
              </a:xfrm>
              <a:prstGeom prst="rect">
                <a:avLst/>
              </a:prstGeom>
              <a:noFill/>
            </p:spPr>
            <p:txBody>
              <a:bodyPr wrap="square" rtlCol="0">
                <a:spAutoFit/>
              </a:bodyPr>
              <a:lstStyle/>
              <a:p>
                <a:r>
                  <a:rPr lang="en-US" dirty="0"/>
                  <a:t>SnCl2 crucible at 200C - </a:t>
                </a:r>
                <a:r>
                  <a:rPr lang="en-US" b="1" dirty="0"/>
                  <a:t>2h</a:t>
                </a:r>
                <a:r>
                  <a:rPr lang="en-US" dirty="0"/>
                  <a:t>  </a:t>
                </a:r>
              </a:p>
            </p:txBody>
          </p:sp>
          <p:sp>
            <p:nvSpPr>
              <p:cNvPr id="57" name="TextBox 56">
                <a:extLst>
                  <a:ext uri="{FF2B5EF4-FFF2-40B4-BE49-F238E27FC236}">
                    <a16:creationId xmlns:a16="http://schemas.microsoft.com/office/drawing/2014/main" id="{D3799EAB-2751-B4B5-4877-E7504DEE7562}"/>
                  </a:ext>
                </a:extLst>
              </p:cNvPr>
              <p:cNvSpPr txBox="1"/>
              <p:nvPr/>
            </p:nvSpPr>
            <p:spPr>
              <a:xfrm>
                <a:off x="3825544" y="2910053"/>
                <a:ext cx="1812373" cy="1969772"/>
              </a:xfrm>
              <a:prstGeom prst="rect">
                <a:avLst/>
              </a:prstGeom>
              <a:noFill/>
            </p:spPr>
            <p:txBody>
              <a:bodyPr wrap="square" rtlCol="0">
                <a:spAutoFit/>
              </a:bodyPr>
              <a:lstStyle/>
              <a:p>
                <a:r>
                  <a:rPr lang="en-US" dirty="0"/>
                  <a:t>NaOH Anodized 200C- </a:t>
                </a:r>
                <a:r>
                  <a:rPr lang="en-US" b="1" dirty="0"/>
                  <a:t>2h (rougher oxide)</a:t>
                </a:r>
              </a:p>
            </p:txBody>
          </p:sp>
        </p:grpSp>
        <p:sp>
          <p:nvSpPr>
            <p:cNvPr id="46" name="TextBox 45">
              <a:extLst>
                <a:ext uri="{FF2B5EF4-FFF2-40B4-BE49-F238E27FC236}">
                  <a16:creationId xmlns:a16="http://schemas.microsoft.com/office/drawing/2014/main" id="{C5EBCEB8-B816-4FC8-3304-84982C8979FB}"/>
                </a:ext>
              </a:extLst>
            </p:cNvPr>
            <p:cNvSpPr txBox="1"/>
            <p:nvPr/>
          </p:nvSpPr>
          <p:spPr>
            <a:xfrm>
              <a:off x="125117" y="1220290"/>
              <a:ext cx="736520" cy="523220"/>
            </a:xfrm>
            <a:prstGeom prst="rect">
              <a:avLst/>
            </a:prstGeom>
            <a:noFill/>
          </p:spPr>
          <p:txBody>
            <a:bodyPr wrap="square">
              <a:spAutoFit/>
            </a:bodyPr>
            <a:lstStyle/>
            <a:p>
              <a:r>
                <a:rPr lang="en-US" dirty="0"/>
                <a:t>NO flow</a:t>
              </a:r>
            </a:p>
          </p:txBody>
        </p:sp>
        <p:sp>
          <p:nvSpPr>
            <p:cNvPr id="47" name="Cube 46">
              <a:extLst>
                <a:ext uri="{FF2B5EF4-FFF2-40B4-BE49-F238E27FC236}">
                  <a16:creationId xmlns:a16="http://schemas.microsoft.com/office/drawing/2014/main" id="{F132D79C-428E-48D8-1557-EAF59D8C32B1}"/>
                </a:ext>
              </a:extLst>
            </p:cNvPr>
            <p:cNvSpPr/>
            <p:nvPr/>
          </p:nvSpPr>
          <p:spPr>
            <a:xfrm>
              <a:off x="2743317" y="1978160"/>
              <a:ext cx="339575" cy="446934"/>
            </a:xfrm>
            <a:prstGeom prst="cube">
              <a:avLst>
                <a:gd name="adj" fmla="val 77381"/>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48" name="Straight Arrow Connector 47">
              <a:extLst>
                <a:ext uri="{FF2B5EF4-FFF2-40B4-BE49-F238E27FC236}">
                  <a16:creationId xmlns:a16="http://schemas.microsoft.com/office/drawing/2014/main" id="{E105C7D8-D038-98A3-1ADF-1660E0D4343B}"/>
                </a:ext>
              </a:extLst>
            </p:cNvPr>
            <p:cNvCxnSpPr>
              <a:cxnSpLocks/>
            </p:cNvCxnSpPr>
            <p:nvPr/>
          </p:nvCxnSpPr>
          <p:spPr>
            <a:xfrm flipV="1">
              <a:off x="2904083" y="2288182"/>
              <a:ext cx="0" cy="56713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119DE30-B7DF-0C2B-B456-2AC99FD00AF9}"/>
                </a:ext>
              </a:extLst>
            </p:cNvPr>
            <p:cNvCxnSpPr>
              <a:cxnSpLocks/>
            </p:cNvCxnSpPr>
            <p:nvPr/>
          </p:nvCxnSpPr>
          <p:spPr>
            <a:xfrm flipH="1">
              <a:off x="2862622" y="1209614"/>
              <a:ext cx="15512" cy="6039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A3B75D1-DBE0-D957-3E2A-EF311E8C31BF}"/>
                </a:ext>
              </a:extLst>
            </p:cNvPr>
            <p:cNvSpPr txBox="1"/>
            <p:nvPr/>
          </p:nvSpPr>
          <p:spPr>
            <a:xfrm>
              <a:off x="2247653" y="72228"/>
              <a:ext cx="2266828" cy="1200329"/>
            </a:xfrm>
            <a:prstGeom prst="rect">
              <a:avLst/>
            </a:prstGeom>
            <a:noFill/>
          </p:spPr>
          <p:txBody>
            <a:bodyPr wrap="square" rtlCol="0">
              <a:spAutoFit/>
            </a:bodyPr>
            <a:lstStyle/>
            <a:p>
              <a:r>
                <a:rPr lang="en-US" dirty="0"/>
                <a:t>Non anodized 200C </a:t>
              </a:r>
              <a:r>
                <a:rPr lang="en-US" b="1" dirty="0"/>
                <a:t>2h</a:t>
              </a:r>
            </a:p>
            <a:p>
              <a:r>
                <a:rPr lang="en-US" b="1" dirty="0"/>
                <a:t>Smooth native oxide</a:t>
              </a:r>
            </a:p>
          </p:txBody>
        </p:sp>
      </p:grpSp>
      <p:grpSp>
        <p:nvGrpSpPr>
          <p:cNvPr id="58" name="Group 57">
            <a:extLst>
              <a:ext uri="{FF2B5EF4-FFF2-40B4-BE49-F238E27FC236}">
                <a16:creationId xmlns:a16="http://schemas.microsoft.com/office/drawing/2014/main" id="{334405CC-7504-7BA4-A8C8-75134ECE3F3D}"/>
              </a:ext>
            </a:extLst>
          </p:cNvPr>
          <p:cNvGrpSpPr/>
          <p:nvPr/>
        </p:nvGrpSpPr>
        <p:grpSpPr>
          <a:xfrm>
            <a:off x="4525884" y="2132356"/>
            <a:ext cx="4312680" cy="2727446"/>
            <a:chOff x="207251" y="910122"/>
            <a:chExt cx="4322976" cy="2727446"/>
          </a:xfrm>
        </p:grpSpPr>
        <p:grpSp>
          <p:nvGrpSpPr>
            <p:cNvPr id="59" name="Group 58">
              <a:extLst>
                <a:ext uri="{FF2B5EF4-FFF2-40B4-BE49-F238E27FC236}">
                  <a16:creationId xmlns:a16="http://schemas.microsoft.com/office/drawing/2014/main" id="{6707E372-3364-9C3E-8324-FF49B9C8A1AC}"/>
                </a:ext>
              </a:extLst>
            </p:cNvPr>
            <p:cNvGrpSpPr/>
            <p:nvPr/>
          </p:nvGrpSpPr>
          <p:grpSpPr>
            <a:xfrm>
              <a:off x="472145" y="1157460"/>
              <a:ext cx="4058082" cy="2480108"/>
              <a:chOff x="1433023" y="729717"/>
              <a:chExt cx="4586037" cy="3306812"/>
            </a:xfrm>
          </p:grpSpPr>
          <p:sp>
            <p:nvSpPr>
              <p:cNvPr id="65" name="Flowchart: Direct Access Storage 5">
                <a:extLst>
                  <a:ext uri="{FF2B5EF4-FFF2-40B4-BE49-F238E27FC236}">
                    <a16:creationId xmlns:a16="http://schemas.microsoft.com/office/drawing/2014/main" id="{6473AA92-6548-ADEB-A1A8-3928F72D6AF3}"/>
                  </a:ext>
                </a:extLst>
              </p:cNvPr>
              <p:cNvSpPr/>
              <p:nvPr/>
            </p:nvSpPr>
            <p:spPr>
              <a:xfrm>
                <a:off x="1433023" y="1702293"/>
                <a:ext cx="928434" cy="264888"/>
              </a:xfrm>
              <a:prstGeom prst="flowChartMagneticDrum">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6" name="Flowchart: Direct Access Storage 6">
                <a:extLst>
                  <a:ext uri="{FF2B5EF4-FFF2-40B4-BE49-F238E27FC236}">
                    <a16:creationId xmlns:a16="http://schemas.microsoft.com/office/drawing/2014/main" id="{A98E7A0C-C2C5-564F-FCE9-214CA84FFF2C}"/>
                  </a:ext>
                </a:extLst>
              </p:cNvPr>
              <p:cNvSpPr/>
              <p:nvPr/>
            </p:nvSpPr>
            <p:spPr>
              <a:xfrm>
                <a:off x="1873187" y="729717"/>
                <a:ext cx="4145873" cy="2154320"/>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7" name="Flowchart: Direct Access Storage 7">
                <a:extLst>
                  <a:ext uri="{FF2B5EF4-FFF2-40B4-BE49-F238E27FC236}">
                    <a16:creationId xmlns:a16="http://schemas.microsoft.com/office/drawing/2014/main" id="{D2F878DA-8DF7-7B39-8823-BA0FDA66D2B8}"/>
                  </a:ext>
                </a:extLst>
              </p:cNvPr>
              <p:cNvSpPr/>
              <p:nvPr/>
            </p:nvSpPr>
            <p:spPr>
              <a:xfrm rot="16200000">
                <a:off x="2815332" y="2025216"/>
                <a:ext cx="228599" cy="37286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68" name="Straight Arrow Connector 67">
                <a:extLst>
                  <a:ext uri="{FF2B5EF4-FFF2-40B4-BE49-F238E27FC236}">
                    <a16:creationId xmlns:a16="http://schemas.microsoft.com/office/drawing/2014/main" id="{0EAA236D-ADB5-48CC-43C2-E00C60D10059}"/>
                  </a:ext>
                </a:extLst>
              </p:cNvPr>
              <p:cNvCxnSpPr>
                <a:cxnSpLocks/>
              </p:cNvCxnSpPr>
              <p:nvPr/>
            </p:nvCxnSpPr>
            <p:spPr>
              <a:xfrm flipV="1">
                <a:off x="2929630" y="2211649"/>
                <a:ext cx="1" cy="8479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9" name="Cube 68">
                <a:extLst>
                  <a:ext uri="{FF2B5EF4-FFF2-40B4-BE49-F238E27FC236}">
                    <a16:creationId xmlns:a16="http://schemas.microsoft.com/office/drawing/2014/main" id="{593D476A-2884-64E5-38EB-72100971ED0A}"/>
                  </a:ext>
                </a:extLst>
              </p:cNvPr>
              <p:cNvSpPr/>
              <p:nvPr/>
            </p:nvSpPr>
            <p:spPr>
              <a:xfrm>
                <a:off x="3999674" y="846313"/>
                <a:ext cx="452767" cy="595912"/>
              </a:xfrm>
              <a:prstGeom prst="cube">
                <a:avLst>
                  <a:gd name="adj" fmla="val 7738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0" name="TextBox 69">
                <a:extLst>
                  <a:ext uri="{FF2B5EF4-FFF2-40B4-BE49-F238E27FC236}">
                    <a16:creationId xmlns:a16="http://schemas.microsoft.com/office/drawing/2014/main" id="{16895250-D6AB-4D5E-3A2D-6DD80641B791}"/>
                  </a:ext>
                </a:extLst>
              </p:cNvPr>
              <p:cNvSpPr txBox="1"/>
              <p:nvPr/>
            </p:nvSpPr>
            <p:spPr>
              <a:xfrm>
                <a:off x="1569179" y="3008935"/>
                <a:ext cx="2207047" cy="697627"/>
              </a:xfrm>
              <a:prstGeom prst="rect">
                <a:avLst/>
              </a:prstGeom>
              <a:noFill/>
            </p:spPr>
            <p:txBody>
              <a:bodyPr wrap="square" rtlCol="0">
                <a:spAutoFit/>
              </a:bodyPr>
              <a:lstStyle/>
              <a:p>
                <a:r>
                  <a:rPr lang="en-US" dirty="0"/>
                  <a:t>SnCl2 larger crucible at 200C – </a:t>
                </a:r>
                <a:r>
                  <a:rPr lang="en-US" b="1" dirty="0"/>
                  <a:t>5 hour  </a:t>
                </a:r>
              </a:p>
            </p:txBody>
          </p:sp>
          <p:sp>
            <p:nvSpPr>
              <p:cNvPr id="71" name="TextBox 70">
                <a:extLst>
                  <a:ext uri="{FF2B5EF4-FFF2-40B4-BE49-F238E27FC236}">
                    <a16:creationId xmlns:a16="http://schemas.microsoft.com/office/drawing/2014/main" id="{5A0673AA-67E6-8A47-D41C-1C7915E29A36}"/>
                  </a:ext>
                </a:extLst>
              </p:cNvPr>
              <p:cNvSpPr txBox="1"/>
              <p:nvPr/>
            </p:nvSpPr>
            <p:spPr>
              <a:xfrm>
                <a:off x="3671567" y="3051643"/>
                <a:ext cx="2042536" cy="984886"/>
              </a:xfrm>
              <a:prstGeom prst="rect">
                <a:avLst/>
              </a:prstGeom>
              <a:noFill/>
            </p:spPr>
            <p:txBody>
              <a:bodyPr wrap="square" rtlCol="0">
                <a:spAutoFit/>
              </a:bodyPr>
              <a:lstStyle/>
              <a:p>
                <a:r>
                  <a:rPr lang="en-US" dirty="0"/>
                  <a:t>H2SO4  Anodized 200C - </a:t>
                </a:r>
                <a:r>
                  <a:rPr lang="en-US" b="1" dirty="0"/>
                  <a:t>5 hour (smooth oxide)</a:t>
                </a:r>
              </a:p>
            </p:txBody>
          </p:sp>
        </p:grpSp>
        <p:sp>
          <p:nvSpPr>
            <p:cNvPr id="60" name="TextBox 59">
              <a:extLst>
                <a:ext uri="{FF2B5EF4-FFF2-40B4-BE49-F238E27FC236}">
                  <a16:creationId xmlns:a16="http://schemas.microsoft.com/office/drawing/2014/main" id="{4FEDDEEC-AB1A-16AE-6CFD-C6767227F185}"/>
                </a:ext>
              </a:extLst>
            </p:cNvPr>
            <p:cNvSpPr txBox="1"/>
            <p:nvPr/>
          </p:nvSpPr>
          <p:spPr>
            <a:xfrm>
              <a:off x="207251" y="1184422"/>
              <a:ext cx="736520" cy="523220"/>
            </a:xfrm>
            <a:prstGeom prst="rect">
              <a:avLst/>
            </a:prstGeom>
            <a:noFill/>
          </p:spPr>
          <p:txBody>
            <a:bodyPr wrap="square">
              <a:spAutoFit/>
            </a:bodyPr>
            <a:lstStyle/>
            <a:p>
              <a:r>
                <a:rPr lang="en-US" dirty="0"/>
                <a:t>NO flow</a:t>
              </a:r>
            </a:p>
          </p:txBody>
        </p:sp>
        <p:sp>
          <p:nvSpPr>
            <p:cNvPr id="61" name="Cube 60">
              <a:extLst>
                <a:ext uri="{FF2B5EF4-FFF2-40B4-BE49-F238E27FC236}">
                  <a16:creationId xmlns:a16="http://schemas.microsoft.com/office/drawing/2014/main" id="{7918FCE6-BE56-6D76-3E08-5D5AB120EACD}"/>
                </a:ext>
              </a:extLst>
            </p:cNvPr>
            <p:cNvSpPr/>
            <p:nvPr/>
          </p:nvSpPr>
          <p:spPr>
            <a:xfrm>
              <a:off x="2687429" y="1674504"/>
              <a:ext cx="339575" cy="446934"/>
            </a:xfrm>
            <a:prstGeom prst="cube">
              <a:avLst>
                <a:gd name="adj" fmla="val 77381"/>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62" name="Straight Arrow Connector 61">
              <a:extLst>
                <a:ext uri="{FF2B5EF4-FFF2-40B4-BE49-F238E27FC236}">
                  <a16:creationId xmlns:a16="http://schemas.microsoft.com/office/drawing/2014/main" id="{C9EA07D8-A7D6-E635-EFEF-4134B1DA03F1}"/>
                </a:ext>
              </a:extLst>
            </p:cNvPr>
            <p:cNvCxnSpPr>
              <a:cxnSpLocks/>
            </p:cNvCxnSpPr>
            <p:nvPr/>
          </p:nvCxnSpPr>
          <p:spPr>
            <a:xfrm flipV="1">
              <a:off x="2882519" y="2480361"/>
              <a:ext cx="0" cy="42447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5E017766-43E7-5503-94D0-E690E340D68E}"/>
                </a:ext>
              </a:extLst>
            </p:cNvPr>
            <p:cNvCxnSpPr>
              <a:cxnSpLocks/>
              <a:stCxn id="77" idx="2"/>
            </p:cNvCxnSpPr>
            <p:nvPr/>
          </p:nvCxnSpPr>
          <p:spPr>
            <a:xfrm>
              <a:off x="2851557" y="910122"/>
              <a:ext cx="17188" cy="4835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CCC62405-3C53-6D51-D637-1229CD4911A9}"/>
              </a:ext>
            </a:extLst>
          </p:cNvPr>
          <p:cNvSpPr txBox="1"/>
          <p:nvPr/>
        </p:nvSpPr>
        <p:spPr>
          <a:xfrm>
            <a:off x="795856" y="5747069"/>
            <a:ext cx="2889646" cy="307777"/>
          </a:xfrm>
          <a:prstGeom prst="rect">
            <a:avLst/>
          </a:prstGeom>
          <a:noFill/>
        </p:spPr>
        <p:txBody>
          <a:bodyPr wrap="square" rtlCol="0">
            <a:spAutoFit/>
          </a:bodyPr>
          <a:lstStyle/>
          <a:p>
            <a:r>
              <a:rPr lang="en-US" b="1" dirty="0"/>
              <a:t>Experiment 1 </a:t>
            </a:r>
          </a:p>
        </p:txBody>
      </p:sp>
      <p:sp>
        <p:nvSpPr>
          <p:cNvPr id="73" name="TextBox 72">
            <a:extLst>
              <a:ext uri="{FF2B5EF4-FFF2-40B4-BE49-F238E27FC236}">
                <a16:creationId xmlns:a16="http://schemas.microsoft.com/office/drawing/2014/main" id="{5B8C7F93-E7FA-244B-467B-BF3A06FD06B7}"/>
              </a:ext>
            </a:extLst>
          </p:cNvPr>
          <p:cNvSpPr txBox="1"/>
          <p:nvPr/>
        </p:nvSpPr>
        <p:spPr>
          <a:xfrm>
            <a:off x="5542863" y="5707898"/>
            <a:ext cx="3303834" cy="307777"/>
          </a:xfrm>
          <a:prstGeom prst="rect">
            <a:avLst/>
          </a:prstGeom>
          <a:noFill/>
        </p:spPr>
        <p:txBody>
          <a:bodyPr wrap="square">
            <a:spAutoFit/>
          </a:bodyPr>
          <a:lstStyle/>
          <a:p>
            <a:r>
              <a:rPr lang="en-US" b="1" dirty="0"/>
              <a:t>Experiment 2 </a:t>
            </a:r>
          </a:p>
        </p:txBody>
      </p:sp>
      <p:sp>
        <p:nvSpPr>
          <p:cNvPr id="74" name="Oval 73">
            <a:extLst>
              <a:ext uri="{FF2B5EF4-FFF2-40B4-BE49-F238E27FC236}">
                <a16:creationId xmlns:a16="http://schemas.microsoft.com/office/drawing/2014/main" id="{1ACFCFFC-74E7-4A4F-7745-A6CCB5CF1529}"/>
              </a:ext>
            </a:extLst>
          </p:cNvPr>
          <p:cNvSpPr/>
          <p:nvPr/>
        </p:nvSpPr>
        <p:spPr>
          <a:xfrm>
            <a:off x="5374960" y="5512729"/>
            <a:ext cx="1892084" cy="75111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AFB9E2D2-61F8-E510-6ACE-D97937A75623}"/>
              </a:ext>
            </a:extLst>
          </p:cNvPr>
          <p:cNvSpPr txBox="1"/>
          <p:nvPr/>
        </p:nvSpPr>
        <p:spPr>
          <a:xfrm>
            <a:off x="5736248" y="2734195"/>
            <a:ext cx="1288961" cy="646331"/>
          </a:xfrm>
          <a:prstGeom prst="rect">
            <a:avLst/>
          </a:prstGeom>
          <a:noFill/>
        </p:spPr>
        <p:txBody>
          <a:bodyPr wrap="square">
            <a:spAutoFit/>
          </a:bodyPr>
          <a:lstStyle/>
          <a:p>
            <a:r>
              <a:rPr lang="en-US" b="1" i="0" dirty="0">
                <a:solidFill>
                  <a:srgbClr val="000000"/>
                </a:solidFill>
                <a:effectLst/>
                <a:latin typeface="Arial" panose="020B0604020202020204" pitchFamily="34" charset="0"/>
              </a:rPr>
              <a:t> ~5 g</a:t>
            </a:r>
          </a:p>
          <a:p>
            <a:r>
              <a:rPr lang="en-US" b="1" dirty="0">
                <a:latin typeface="Arial" panose="020B0604020202020204" pitchFamily="34" charset="0"/>
              </a:rPr>
              <a:t>SnCl2</a:t>
            </a:r>
            <a:endParaRPr lang="en-US" dirty="0"/>
          </a:p>
        </p:txBody>
      </p:sp>
      <p:sp>
        <p:nvSpPr>
          <p:cNvPr id="76" name="TextBox 75">
            <a:extLst>
              <a:ext uri="{FF2B5EF4-FFF2-40B4-BE49-F238E27FC236}">
                <a16:creationId xmlns:a16="http://schemas.microsoft.com/office/drawing/2014/main" id="{2B7CA226-3C7B-FE57-60DE-F08E1947BEEC}"/>
              </a:ext>
            </a:extLst>
          </p:cNvPr>
          <p:cNvSpPr txBox="1"/>
          <p:nvPr/>
        </p:nvSpPr>
        <p:spPr>
          <a:xfrm>
            <a:off x="1333078" y="2637198"/>
            <a:ext cx="1198205" cy="646331"/>
          </a:xfrm>
          <a:prstGeom prst="rect">
            <a:avLst/>
          </a:prstGeom>
          <a:noFill/>
        </p:spPr>
        <p:txBody>
          <a:bodyPr wrap="square">
            <a:spAutoFit/>
          </a:bodyPr>
          <a:lstStyle/>
          <a:p>
            <a:r>
              <a:rPr lang="en-US" b="1" dirty="0"/>
              <a:t>0.828g</a:t>
            </a:r>
            <a:r>
              <a:rPr lang="en-US" b="1" i="0" dirty="0">
                <a:solidFill>
                  <a:srgbClr val="000000"/>
                </a:solidFill>
                <a:effectLst/>
                <a:latin typeface="Arial" panose="020B0604020202020204" pitchFamily="34" charset="0"/>
              </a:rPr>
              <a:t> </a:t>
            </a:r>
          </a:p>
          <a:p>
            <a:r>
              <a:rPr lang="en-US" b="1" dirty="0">
                <a:latin typeface="Arial" panose="020B0604020202020204" pitchFamily="34" charset="0"/>
              </a:rPr>
              <a:t>SnCl2</a:t>
            </a:r>
            <a:endParaRPr lang="en-US" dirty="0"/>
          </a:p>
        </p:txBody>
      </p:sp>
      <p:sp>
        <p:nvSpPr>
          <p:cNvPr id="77" name="TextBox 76">
            <a:extLst>
              <a:ext uri="{FF2B5EF4-FFF2-40B4-BE49-F238E27FC236}">
                <a16:creationId xmlns:a16="http://schemas.microsoft.com/office/drawing/2014/main" id="{D8308ED4-8AD2-7A42-24C2-8F82D4B3A864}"/>
              </a:ext>
            </a:extLst>
          </p:cNvPr>
          <p:cNvSpPr txBox="1"/>
          <p:nvPr/>
        </p:nvSpPr>
        <p:spPr>
          <a:xfrm>
            <a:off x="5684120" y="1486025"/>
            <a:ext cx="2959543" cy="646331"/>
          </a:xfrm>
          <a:prstGeom prst="rect">
            <a:avLst/>
          </a:prstGeom>
          <a:noFill/>
        </p:spPr>
        <p:txBody>
          <a:bodyPr wrap="square">
            <a:spAutoFit/>
          </a:bodyPr>
          <a:lstStyle/>
          <a:p>
            <a:r>
              <a:rPr lang="en-US" dirty="0"/>
              <a:t>Not anodized 200C - </a:t>
            </a:r>
            <a:r>
              <a:rPr lang="en-US" b="1" dirty="0"/>
              <a:t>5 h</a:t>
            </a:r>
          </a:p>
          <a:p>
            <a:r>
              <a:rPr lang="en-US" b="1" dirty="0"/>
              <a:t>Smooth native oxide</a:t>
            </a:r>
            <a:r>
              <a:rPr lang="en-US" dirty="0"/>
              <a:t> </a:t>
            </a:r>
          </a:p>
        </p:txBody>
      </p:sp>
      <p:sp>
        <p:nvSpPr>
          <p:cNvPr id="78" name="Cube 77">
            <a:extLst>
              <a:ext uri="{FF2B5EF4-FFF2-40B4-BE49-F238E27FC236}">
                <a16:creationId xmlns:a16="http://schemas.microsoft.com/office/drawing/2014/main" id="{173BD484-40F5-E1B5-D071-CD3C129EF33E}"/>
              </a:ext>
            </a:extLst>
          </p:cNvPr>
          <p:cNvSpPr/>
          <p:nvPr/>
        </p:nvSpPr>
        <p:spPr>
          <a:xfrm>
            <a:off x="6994509" y="3328495"/>
            <a:ext cx="338766" cy="446934"/>
          </a:xfrm>
          <a:prstGeom prst="cube">
            <a:avLst>
              <a:gd name="adj" fmla="val 77381"/>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endParaRPr>
          </a:p>
        </p:txBody>
      </p:sp>
      <p:sp>
        <p:nvSpPr>
          <p:cNvPr id="79" name="TextBox 78">
            <a:extLst>
              <a:ext uri="{FF2B5EF4-FFF2-40B4-BE49-F238E27FC236}">
                <a16:creationId xmlns:a16="http://schemas.microsoft.com/office/drawing/2014/main" id="{50A59347-D487-A156-FDDC-1E47B5796873}"/>
              </a:ext>
            </a:extLst>
          </p:cNvPr>
          <p:cNvSpPr txBox="1"/>
          <p:nvPr/>
        </p:nvSpPr>
        <p:spPr>
          <a:xfrm>
            <a:off x="7759106" y="2456686"/>
            <a:ext cx="1518817" cy="1477328"/>
          </a:xfrm>
          <a:prstGeom prst="rect">
            <a:avLst/>
          </a:prstGeom>
          <a:noFill/>
        </p:spPr>
        <p:txBody>
          <a:bodyPr wrap="square" rtlCol="0">
            <a:spAutoFit/>
          </a:bodyPr>
          <a:lstStyle/>
          <a:p>
            <a:r>
              <a:rPr lang="en-US" dirty="0"/>
              <a:t>NaOH Anodized 200C - </a:t>
            </a:r>
            <a:r>
              <a:rPr lang="en-US" b="1" dirty="0"/>
              <a:t>5 hour (rough oxide)</a:t>
            </a:r>
          </a:p>
        </p:txBody>
      </p:sp>
      <p:cxnSp>
        <p:nvCxnSpPr>
          <p:cNvPr id="80" name="Straight Arrow Connector 79">
            <a:extLst>
              <a:ext uri="{FF2B5EF4-FFF2-40B4-BE49-F238E27FC236}">
                <a16:creationId xmlns:a16="http://schemas.microsoft.com/office/drawing/2014/main" id="{A7FF0FDA-3E0B-2078-B42D-4D30C8A14EBB}"/>
              </a:ext>
            </a:extLst>
          </p:cNvPr>
          <p:cNvCxnSpPr>
            <a:cxnSpLocks/>
          </p:cNvCxnSpPr>
          <p:nvPr/>
        </p:nvCxnSpPr>
        <p:spPr>
          <a:xfrm flipH="1" flipV="1">
            <a:off x="7163892" y="3150599"/>
            <a:ext cx="469678" cy="142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006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5C00FE-1716-B3B8-F35D-3122D0A0E46E}"/>
              </a:ext>
            </a:extLst>
          </p:cNvPr>
          <p:cNvSpPr>
            <a:spLocks noGrp="1"/>
          </p:cNvSpPr>
          <p:nvPr>
            <p:ph type="title"/>
          </p:nvPr>
        </p:nvSpPr>
        <p:spPr/>
        <p:txBody>
          <a:bodyPr/>
          <a:lstStyle/>
          <a:p>
            <a:r>
              <a:rPr lang="en" dirty="0">
                <a:latin typeface="Roboto Serif"/>
                <a:ea typeface="Roboto Serif"/>
                <a:cs typeface="Roboto Serif"/>
                <a:sym typeface="Roboto Serif"/>
              </a:rPr>
              <a:t>Comparison for XPS (5 hour run)</a:t>
            </a:r>
            <a:endParaRPr lang="en-US" dirty="0"/>
          </a:p>
        </p:txBody>
      </p:sp>
      <p:sp>
        <p:nvSpPr>
          <p:cNvPr id="4" name="Date Placeholder 3">
            <a:extLst>
              <a:ext uri="{FF2B5EF4-FFF2-40B4-BE49-F238E27FC236}">
                <a16:creationId xmlns:a16="http://schemas.microsoft.com/office/drawing/2014/main" id="{78AF0A7B-30BD-EFB0-1802-5B65627B9C1E}"/>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879C433F-E2E0-7800-6200-7EF50E712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ABA31-239E-857D-1CA3-5131DFFA28FA}"/>
              </a:ext>
            </a:extLst>
          </p:cNvPr>
          <p:cNvSpPr>
            <a:spLocks noGrp="1"/>
          </p:cNvSpPr>
          <p:nvPr>
            <p:ph type="sldNum" sz="quarter" idx="12"/>
          </p:nvPr>
        </p:nvSpPr>
        <p:spPr/>
        <p:txBody>
          <a:bodyPr/>
          <a:lstStyle/>
          <a:p>
            <a:fld id="{921CBE81-14BD-7343-B359-01BCBA3179F9}" type="slidenum">
              <a:rPr lang="en-US" smtClean="0"/>
              <a:t>14</a:t>
            </a:fld>
            <a:endParaRPr lang="en-US"/>
          </a:p>
        </p:txBody>
      </p:sp>
      <p:pic>
        <p:nvPicPr>
          <p:cNvPr id="8" name="Picture 7">
            <a:extLst>
              <a:ext uri="{FF2B5EF4-FFF2-40B4-BE49-F238E27FC236}">
                <a16:creationId xmlns:a16="http://schemas.microsoft.com/office/drawing/2014/main" id="{DAA5232E-E869-7F86-B575-0C0B2D2047AA}"/>
              </a:ext>
            </a:extLst>
          </p:cNvPr>
          <p:cNvPicPr>
            <a:picLocks noChangeAspect="1"/>
          </p:cNvPicPr>
          <p:nvPr/>
        </p:nvPicPr>
        <p:blipFill>
          <a:blip r:embed="rId3"/>
          <a:stretch>
            <a:fillRect/>
          </a:stretch>
        </p:blipFill>
        <p:spPr>
          <a:xfrm>
            <a:off x="517843" y="1377835"/>
            <a:ext cx="7864157" cy="4423588"/>
          </a:xfrm>
          <a:prstGeom prst="rect">
            <a:avLst/>
          </a:prstGeom>
        </p:spPr>
      </p:pic>
      <p:cxnSp>
        <p:nvCxnSpPr>
          <p:cNvPr id="9" name="Straight Arrow Connector 8">
            <a:extLst>
              <a:ext uri="{FF2B5EF4-FFF2-40B4-BE49-F238E27FC236}">
                <a16:creationId xmlns:a16="http://schemas.microsoft.com/office/drawing/2014/main" id="{5834CEF9-DAC5-BA0F-5D1F-052ABA85954C}"/>
              </a:ext>
            </a:extLst>
          </p:cNvPr>
          <p:cNvCxnSpPr>
            <a:cxnSpLocks/>
          </p:cNvCxnSpPr>
          <p:nvPr/>
        </p:nvCxnSpPr>
        <p:spPr>
          <a:xfrm>
            <a:off x="6837680" y="4192514"/>
            <a:ext cx="25209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AE386C8-3A68-E977-01A4-E265BA9CA2B3}"/>
              </a:ext>
            </a:extLst>
          </p:cNvPr>
          <p:cNvSpPr txBox="1"/>
          <p:nvPr/>
        </p:nvSpPr>
        <p:spPr>
          <a:xfrm>
            <a:off x="5930850" y="3874541"/>
            <a:ext cx="1158923" cy="646331"/>
          </a:xfrm>
          <a:prstGeom prst="rect">
            <a:avLst/>
          </a:prstGeom>
          <a:noFill/>
        </p:spPr>
        <p:txBody>
          <a:bodyPr wrap="square" rtlCol="0">
            <a:spAutoFit/>
          </a:bodyPr>
          <a:lstStyle/>
          <a:p>
            <a:r>
              <a:rPr lang="en-US" sz="1200" b="1" dirty="0">
                <a:solidFill>
                  <a:schemeClr val="bg1">
                    <a:lumMod val="25000"/>
                  </a:schemeClr>
                </a:solidFill>
              </a:rPr>
              <a:t>Largest Sn/Nb ratio NaOH </a:t>
            </a:r>
          </a:p>
        </p:txBody>
      </p:sp>
    </p:spTree>
    <p:extLst>
      <p:ext uri="{BB962C8B-B14F-4D97-AF65-F5344CB8AC3E}">
        <p14:creationId xmlns:p14="http://schemas.microsoft.com/office/powerpoint/2010/main" val="3955681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053C2E-16C6-AB81-E225-AEDA99963527}"/>
              </a:ext>
            </a:extLst>
          </p:cNvPr>
          <p:cNvSpPr>
            <a:spLocks noGrp="1"/>
          </p:cNvSpPr>
          <p:nvPr>
            <p:ph type="title"/>
          </p:nvPr>
        </p:nvSpPr>
        <p:spPr/>
        <p:txBody>
          <a:bodyPr/>
          <a:lstStyle/>
          <a:p>
            <a:r>
              <a:rPr lang="en" dirty="0">
                <a:latin typeface="Roboto Serif"/>
                <a:ea typeface="Roboto Serif"/>
                <a:cs typeface="Roboto Serif"/>
                <a:sym typeface="Roboto Serif"/>
              </a:rPr>
              <a:t>Comparison for SEM (5 hour run)</a:t>
            </a:r>
            <a:endParaRPr lang="en-US" dirty="0"/>
          </a:p>
        </p:txBody>
      </p:sp>
      <p:sp>
        <p:nvSpPr>
          <p:cNvPr id="4" name="Date Placeholder 3">
            <a:extLst>
              <a:ext uri="{FF2B5EF4-FFF2-40B4-BE49-F238E27FC236}">
                <a16:creationId xmlns:a16="http://schemas.microsoft.com/office/drawing/2014/main" id="{20AF481A-E980-782B-66AF-BD4FC5704D1D}"/>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335C36E0-0431-D372-837E-A05F63534E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E4579-15BA-FE88-D7A5-0390449CB41E}"/>
              </a:ext>
            </a:extLst>
          </p:cNvPr>
          <p:cNvSpPr>
            <a:spLocks noGrp="1"/>
          </p:cNvSpPr>
          <p:nvPr>
            <p:ph type="sldNum" sz="quarter" idx="12"/>
          </p:nvPr>
        </p:nvSpPr>
        <p:spPr/>
        <p:txBody>
          <a:bodyPr/>
          <a:lstStyle/>
          <a:p>
            <a:fld id="{921CBE81-14BD-7343-B359-01BCBA3179F9}" type="slidenum">
              <a:rPr lang="en-US" smtClean="0"/>
              <a:t>15</a:t>
            </a:fld>
            <a:endParaRPr lang="en-US"/>
          </a:p>
        </p:txBody>
      </p:sp>
      <p:sp>
        <p:nvSpPr>
          <p:cNvPr id="7" name="TextBox 6">
            <a:extLst>
              <a:ext uri="{FF2B5EF4-FFF2-40B4-BE49-F238E27FC236}">
                <a16:creationId xmlns:a16="http://schemas.microsoft.com/office/drawing/2014/main" id="{5FEE6603-6170-FD68-7813-8FDAEB1B126B}"/>
              </a:ext>
            </a:extLst>
          </p:cNvPr>
          <p:cNvSpPr txBox="1"/>
          <p:nvPr/>
        </p:nvSpPr>
        <p:spPr>
          <a:xfrm>
            <a:off x="610903" y="1679897"/>
            <a:ext cx="3018972" cy="369332"/>
          </a:xfrm>
          <a:prstGeom prst="rect">
            <a:avLst/>
          </a:prstGeom>
          <a:noFill/>
        </p:spPr>
        <p:txBody>
          <a:bodyPr wrap="square" rtlCol="0">
            <a:spAutoFit/>
          </a:bodyPr>
          <a:lstStyle/>
          <a:p>
            <a:r>
              <a:rPr lang="en-US" sz="1800" b="1" dirty="0"/>
              <a:t>Sulfuric acid anodization</a:t>
            </a:r>
          </a:p>
        </p:txBody>
      </p:sp>
      <p:sp>
        <p:nvSpPr>
          <p:cNvPr id="8" name="TextBox 7">
            <a:extLst>
              <a:ext uri="{FF2B5EF4-FFF2-40B4-BE49-F238E27FC236}">
                <a16:creationId xmlns:a16="http://schemas.microsoft.com/office/drawing/2014/main" id="{F930FD27-F004-3B49-F049-B3D155D45EDD}"/>
              </a:ext>
            </a:extLst>
          </p:cNvPr>
          <p:cNvSpPr txBox="1"/>
          <p:nvPr/>
        </p:nvSpPr>
        <p:spPr>
          <a:xfrm>
            <a:off x="4905027" y="1679897"/>
            <a:ext cx="5041231" cy="369332"/>
          </a:xfrm>
          <a:prstGeom prst="rect">
            <a:avLst/>
          </a:prstGeom>
          <a:noFill/>
        </p:spPr>
        <p:txBody>
          <a:bodyPr wrap="square" rtlCol="0">
            <a:spAutoFit/>
          </a:bodyPr>
          <a:lstStyle/>
          <a:p>
            <a:r>
              <a:rPr lang="en-US" sz="1800" b="1" dirty="0"/>
              <a:t>Native oxide (just Electropolished)</a:t>
            </a:r>
          </a:p>
        </p:txBody>
      </p:sp>
      <p:pic>
        <p:nvPicPr>
          <p:cNvPr id="9" name="Picture 8">
            <a:extLst>
              <a:ext uri="{FF2B5EF4-FFF2-40B4-BE49-F238E27FC236}">
                <a16:creationId xmlns:a16="http://schemas.microsoft.com/office/drawing/2014/main" id="{7745193A-AA8A-3D35-EEB2-B439EDBC0279}"/>
              </a:ext>
            </a:extLst>
          </p:cNvPr>
          <p:cNvPicPr>
            <a:picLocks noChangeAspect="1"/>
          </p:cNvPicPr>
          <p:nvPr/>
        </p:nvPicPr>
        <p:blipFill>
          <a:blip r:embed="rId3"/>
          <a:stretch>
            <a:fillRect/>
          </a:stretch>
        </p:blipFill>
        <p:spPr>
          <a:xfrm>
            <a:off x="0" y="2049229"/>
            <a:ext cx="4532049" cy="3399037"/>
          </a:xfrm>
          <a:prstGeom prst="rect">
            <a:avLst/>
          </a:prstGeom>
        </p:spPr>
      </p:pic>
      <p:pic>
        <p:nvPicPr>
          <p:cNvPr id="10" name="Picture 9">
            <a:extLst>
              <a:ext uri="{FF2B5EF4-FFF2-40B4-BE49-F238E27FC236}">
                <a16:creationId xmlns:a16="http://schemas.microsoft.com/office/drawing/2014/main" id="{96E84D9D-3792-8329-0089-D15060E84F40}"/>
              </a:ext>
            </a:extLst>
          </p:cNvPr>
          <p:cNvPicPr>
            <a:picLocks noChangeAspect="1"/>
          </p:cNvPicPr>
          <p:nvPr/>
        </p:nvPicPr>
        <p:blipFill>
          <a:blip r:embed="rId4"/>
          <a:stretch>
            <a:fillRect/>
          </a:stretch>
        </p:blipFill>
        <p:spPr>
          <a:xfrm>
            <a:off x="4611953" y="2049229"/>
            <a:ext cx="4532048" cy="3399036"/>
          </a:xfrm>
          <a:prstGeom prst="rect">
            <a:avLst/>
          </a:prstGeom>
        </p:spPr>
      </p:pic>
      <p:sp>
        <p:nvSpPr>
          <p:cNvPr id="11" name="TextBox 10">
            <a:extLst>
              <a:ext uri="{FF2B5EF4-FFF2-40B4-BE49-F238E27FC236}">
                <a16:creationId xmlns:a16="http://schemas.microsoft.com/office/drawing/2014/main" id="{EB49E3BB-498F-1ABB-9657-6D7B2064FA2B}"/>
              </a:ext>
            </a:extLst>
          </p:cNvPr>
          <p:cNvSpPr txBox="1"/>
          <p:nvPr/>
        </p:nvSpPr>
        <p:spPr>
          <a:xfrm>
            <a:off x="1572322" y="1001916"/>
            <a:ext cx="6481498" cy="369332"/>
          </a:xfrm>
          <a:prstGeom prst="rect">
            <a:avLst/>
          </a:prstGeom>
          <a:noFill/>
        </p:spPr>
        <p:txBody>
          <a:bodyPr wrap="square" rtlCol="0">
            <a:spAutoFit/>
          </a:bodyPr>
          <a:lstStyle/>
          <a:p>
            <a:r>
              <a:rPr lang="en-US" b="1" dirty="0"/>
              <a:t>Similar, but Native oxide seems to have denser droplets </a:t>
            </a:r>
          </a:p>
        </p:txBody>
      </p:sp>
      <p:sp>
        <p:nvSpPr>
          <p:cNvPr id="12" name="TextBox 11">
            <a:extLst>
              <a:ext uri="{FF2B5EF4-FFF2-40B4-BE49-F238E27FC236}">
                <a16:creationId xmlns:a16="http://schemas.microsoft.com/office/drawing/2014/main" id="{619A1F87-3B49-C28E-4A10-107170722E08}"/>
              </a:ext>
            </a:extLst>
          </p:cNvPr>
          <p:cNvSpPr txBox="1"/>
          <p:nvPr/>
        </p:nvSpPr>
        <p:spPr>
          <a:xfrm>
            <a:off x="3081202" y="4431731"/>
            <a:ext cx="1450846" cy="523220"/>
          </a:xfrm>
          <a:prstGeom prst="rect">
            <a:avLst/>
          </a:prstGeom>
          <a:noFill/>
        </p:spPr>
        <p:txBody>
          <a:bodyPr wrap="square">
            <a:spAutoFit/>
          </a:bodyPr>
          <a:lstStyle/>
          <a:p>
            <a:r>
              <a:rPr lang="en-US" sz="1400" b="1" dirty="0">
                <a:solidFill>
                  <a:schemeClr val="bg1"/>
                </a:solidFill>
              </a:rPr>
              <a:t>EDS: 0%</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
        <p:nvSpPr>
          <p:cNvPr id="13" name="TextBox 12">
            <a:extLst>
              <a:ext uri="{FF2B5EF4-FFF2-40B4-BE49-F238E27FC236}">
                <a16:creationId xmlns:a16="http://schemas.microsoft.com/office/drawing/2014/main" id="{246D0697-01B9-4ADC-A394-C65C3C68689D}"/>
              </a:ext>
            </a:extLst>
          </p:cNvPr>
          <p:cNvSpPr txBox="1"/>
          <p:nvPr/>
        </p:nvSpPr>
        <p:spPr>
          <a:xfrm>
            <a:off x="7938680" y="4431731"/>
            <a:ext cx="1450846" cy="523220"/>
          </a:xfrm>
          <a:prstGeom prst="rect">
            <a:avLst/>
          </a:prstGeom>
          <a:noFill/>
        </p:spPr>
        <p:txBody>
          <a:bodyPr wrap="square">
            <a:spAutoFit/>
          </a:bodyPr>
          <a:lstStyle/>
          <a:p>
            <a:r>
              <a:rPr lang="en-US" sz="1400" b="1" dirty="0">
                <a:solidFill>
                  <a:schemeClr val="bg1"/>
                </a:solidFill>
              </a:rPr>
              <a:t>EDS: 0%</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Tree>
    <p:extLst>
      <p:ext uri="{BB962C8B-B14F-4D97-AF65-F5344CB8AC3E}">
        <p14:creationId xmlns:p14="http://schemas.microsoft.com/office/powerpoint/2010/main" val="3807621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4D6043-FA1D-507E-5695-59D85557EE49}"/>
              </a:ext>
            </a:extLst>
          </p:cNvPr>
          <p:cNvSpPr>
            <a:spLocks noGrp="1"/>
          </p:cNvSpPr>
          <p:nvPr>
            <p:ph type="title"/>
          </p:nvPr>
        </p:nvSpPr>
        <p:spPr/>
        <p:txBody>
          <a:bodyPr/>
          <a:lstStyle/>
          <a:p>
            <a:r>
              <a:rPr lang="en" dirty="0">
                <a:latin typeface="Roboto Serif"/>
                <a:ea typeface="Roboto Serif"/>
                <a:cs typeface="Roboto Serif"/>
                <a:sym typeface="Roboto Serif"/>
              </a:rPr>
              <a:t>Comparison for SEM (5 hour run)</a:t>
            </a:r>
            <a:endParaRPr lang="en-US" dirty="0"/>
          </a:p>
        </p:txBody>
      </p:sp>
      <p:sp>
        <p:nvSpPr>
          <p:cNvPr id="4" name="Date Placeholder 3">
            <a:extLst>
              <a:ext uri="{FF2B5EF4-FFF2-40B4-BE49-F238E27FC236}">
                <a16:creationId xmlns:a16="http://schemas.microsoft.com/office/drawing/2014/main" id="{C60D665D-0637-DCD4-D2D0-399D1AE412D2}"/>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9DC97B95-C994-167D-C5D3-D9967CB61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6E930-512A-9762-2CD9-FFF48C4EEC44}"/>
              </a:ext>
            </a:extLst>
          </p:cNvPr>
          <p:cNvSpPr>
            <a:spLocks noGrp="1"/>
          </p:cNvSpPr>
          <p:nvPr>
            <p:ph type="sldNum" sz="quarter" idx="12"/>
          </p:nvPr>
        </p:nvSpPr>
        <p:spPr/>
        <p:txBody>
          <a:bodyPr/>
          <a:lstStyle/>
          <a:p>
            <a:fld id="{921CBE81-14BD-7343-B359-01BCBA3179F9}" type="slidenum">
              <a:rPr lang="en-US" smtClean="0"/>
              <a:t>16</a:t>
            </a:fld>
            <a:endParaRPr lang="en-US"/>
          </a:p>
        </p:txBody>
      </p:sp>
      <p:sp>
        <p:nvSpPr>
          <p:cNvPr id="7" name="TextBox 6">
            <a:extLst>
              <a:ext uri="{FF2B5EF4-FFF2-40B4-BE49-F238E27FC236}">
                <a16:creationId xmlns:a16="http://schemas.microsoft.com/office/drawing/2014/main" id="{DB5C0B22-3E4B-2DDE-4C98-BC96D9F03B26}"/>
              </a:ext>
            </a:extLst>
          </p:cNvPr>
          <p:cNvSpPr txBox="1"/>
          <p:nvPr/>
        </p:nvSpPr>
        <p:spPr>
          <a:xfrm>
            <a:off x="650854" y="1824863"/>
            <a:ext cx="3018972" cy="369332"/>
          </a:xfrm>
          <a:prstGeom prst="rect">
            <a:avLst/>
          </a:prstGeom>
          <a:noFill/>
        </p:spPr>
        <p:txBody>
          <a:bodyPr wrap="square" rtlCol="0">
            <a:spAutoFit/>
          </a:bodyPr>
          <a:lstStyle/>
          <a:p>
            <a:r>
              <a:rPr lang="en-US" sz="1800" b="1" dirty="0"/>
              <a:t>Sulfuric acid anodization</a:t>
            </a:r>
          </a:p>
        </p:txBody>
      </p:sp>
      <p:sp>
        <p:nvSpPr>
          <p:cNvPr id="8" name="TextBox 7">
            <a:extLst>
              <a:ext uri="{FF2B5EF4-FFF2-40B4-BE49-F238E27FC236}">
                <a16:creationId xmlns:a16="http://schemas.microsoft.com/office/drawing/2014/main" id="{DF4E285B-4C9A-1356-FA2A-4C7E6E63AE77}"/>
              </a:ext>
            </a:extLst>
          </p:cNvPr>
          <p:cNvSpPr txBox="1"/>
          <p:nvPr/>
        </p:nvSpPr>
        <p:spPr>
          <a:xfrm>
            <a:off x="5571390" y="1824863"/>
            <a:ext cx="2727310" cy="369332"/>
          </a:xfrm>
          <a:prstGeom prst="rect">
            <a:avLst/>
          </a:prstGeom>
          <a:noFill/>
        </p:spPr>
        <p:txBody>
          <a:bodyPr wrap="square" rtlCol="0">
            <a:spAutoFit/>
          </a:bodyPr>
          <a:lstStyle/>
          <a:p>
            <a:r>
              <a:rPr lang="en-US" sz="1800" b="1" dirty="0"/>
              <a:t>NaOH anodization </a:t>
            </a:r>
          </a:p>
        </p:txBody>
      </p:sp>
      <p:pic>
        <p:nvPicPr>
          <p:cNvPr id="9" name="Picture 8">
            <a:extLst>
              <a:ext uri="{FF2B5EF4-FFF2-40B4-BE49-F238E27FC236}">
                <a16:creationId xmlns:a16="http://schemas.microsoft.com/office/drawing/2014/main" id="{998592EA-5653-F207-468F-7B1C861F9D1D}"/>
              </a:ext>
            </a:extLst>
          </p:cNvPr>
          <p:cNvPicPr>
            <a:picLocks noChangeAspect="1"/>
          </p:cNvPicPr>
          <p:nvPr/>
        </p:nvPicPr>
        <p:blipFill>
          <a:blip r:embed="rId3"/>
          <a:stretch>
            <a:fillRect/>
          </a:stretch>
        </p:blipFill>
        <p:spPr>
          <a:xfrm>
            <a:off x="39951" y="2194195"/>
            <a:ext cx="4532049" cy="3399037"/>
          </a:xfrm>
          <a:prstGeom prst="rect">
            <a:avLst/>
          </a:prstGeom>
        </p:spPr>
      </p:pic>
      <p:sp>
        <p:nvSpPr>
          <p:cNvPr id="10" name="TextBox 9">
            <a:extLst>
              <a:ext uri="{FF2B5EF4-FFF2-40B4-BE49-F238E27FC236}">
                <a16:creationId xmlns:a16="http://schemas.microsoft.com/office/drawing/2014/main" id="{F859D56C-D3EE-4F89-84C5-09D520CAC50A}"/>
              </a:ext>
            </a:extLst>
          </p:cNvPr>
          <p:cNvSpPr txBox="1"/>
          <p:nvPr/>
        </p:nvSpPr>
        <p:spPr>
          <a:xfrm>
            <a:off x="39950" y="1284659"/>
            <a:ext cx="9104049" cy="369332"/>
          </a:xfrm>
          <a:prstGeom prst="rect">
            <a:avLst/>
          </a:prstGeom>
          <a:noFill/>
        </p:spPr>
        <p:txBody>
          <a:bodyPr wrap="square" rtlCol="0">
            <a:spAutoFit/>
          </a:bodyPr>
          <a:lstStyle/>
          <a:p>
            <a:r>
              <a:rPr lang="en-US" b="1" dirty="0"/>
              <a:t>Sample with NaOH anodization 5 hour run looks the same as after the 2 hour run</a:t>
            </a:r>
          </a:p>
        </p:txBody>
      </p:sp>
      <p:pic>
        <p:nvPicPr>
          <p:cNvPr id="11" name="Picture 10">
            <a:extLst>
              <a:ext uri="{FF2B5EF4-FFF2-40B4-BE49-F238E27FC236}">
                <a16:creationId xmlns:a16="http://schemas.microsoft.com/office/drawing/2014/main" id="{1BD654DA-8FF6-7B3F-2C37-EDAEE8AD9205}"/>
              </a:ext>
            </a:extLst>
          </p:cNvPr>
          <p:cNvPicPr>
            <a:picLocks noChangeAspect="1"/>
          </p:cNvPicPr>
          <p:nvPr/>
        </p:nvPicPr>
        <p:blipFill>
          <a:blip r:embed="rId4"/>
          <a:stretch>
            <a:fillRect/>
          </a:stretch>
        </p:blipFill>
        <p:spPr>
          <a:xfrm>
            <a:off x="4608095" y="2190512"/>
            <a:ext cx="4532049" cy="3399037"/>
          </a:xfrm>
          <a:prstGeom prst="rect">
            <a:avLst/>
          </a:prstGeom>
        </p:spPr>
      </p:pic>
      <p:sp>
        <p:nvSpPr>
          <p:cNvPr id="12" name="TextBox 11">
            <a:extLst>
              <a:ext uri="{FF2B5EF4-FFF2-40B4-BE49-F238E27FC236}">
                <a16:creationId xmlns:a16="http://schemas.microsoft.com/office/drawing/2014/main" id="{C2521E4A-316A-86E7-E368-C876675151FE}"/>
              </a:ext>
            </a:extLst>
          </p:cNvPr>
          <p:cNvSpPr txBox="1"/>
          <p:nvPr/>
        </p:nvSpPr>
        <p:spPr>
          <a:xfrm>
            <a:off x="7130930" y="4493570"/>
            <a:ext cx="1450846" cy="523220"/>
          </a:xfrm>
          <a:prstGeom prst="rect">
            <a:avLst/>
          </a:prstGeom>
          <a:noFill/>
        </p:spPr>
        <p:txBody>
          <a:bodyPr wrap="square">
            <a:spAutoFit/>
          </a:bodyPr>
          <a:lstStyle/>
          <a:p>
            <a:r>
              <a:rPr lang="en-US" sz="1400" b="1" dirty="0">
                <a:solidFill>
                  <a:schemeClr val="bg1"/>
                </a:solidFill>
              </a:rPr>
              <a:t>EDS: 1.65%</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
        <p:nvSpPr>
          <p:cNvPr id="13" name="TextBox 12">
            <a:extLst>
              <a:ext uri="{FF2B5EF4-FFF2-40B4-BE49-F238E27FC236}">
                <a16:creationId xmlns:a16="http://schemas.microsoft.com/office/drawing/2014/main" id="{B70B67FD-C39A-AD50-206C-BBD9D64108C5}"/>
              </a:ext>
            </a:extLst>
          </p:cNvPr>
          <p:cNvSpPr txBox="1"/>
          <p:nvPr/>
        </p:nvSpPr>
        <p:spPr>
          <a:xfrm>
            <a:off x="3157249" y="4493570"/>
            <a:ext cx="1450846" cy="523220"/>
          </a:xfrm>
          <a:prstGeom prst="rect">
            <a:avLst/>
          </a:prstGeom>
          <a:noFill/>
        </p:spPr>
        <p:txBody>
          <a:bodyPr wrap="square">
            <a:spAutoFit/>
          </a:bodyPr>
          <a:lstStyle/>
          <a:p>
            <a:r>
              <a:rPr lang="en-US" sz="1400" b="1" dirty="0">
                <a:solidFill>
                  <a:schemeClr val="bg1"/>
                </a:solidFill>
              </a:rPr>
              <a:t>EDS: 0%</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Tree>
    <p:extLst>
      <p:ext uri="{BB962C8B-B14F-4D97-AF65-F5344CB8AC3E}">
        <p14:creationId xmlns:p14="http://schemas.microsoft.com/office/powerpoint/2010/main" val="2254046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3BD1A-A09D-136D-ED76-45E11A47BF26}"/>
              </a:ext>
            </a:extLst>
          </p:cNvPr>
          <p:cNvSpPr>
            <a:spLocks noGrp="1"/>
          </p:cNvSpPr>
          <p:nvPr>
            <p:ph type="title"/>
          </p:nvPr>
        </p:nvSpPr>
        <p:spPr/>
        <p:txBody>
          <a:bodyPr/>
          <a:lstStyle/>
          <a:p>
            <a:r>
              <a:rPr lang="en" sz="3600" dirty="0">
                <a:latin typeface="Roboto Serif"/>
                <a:ea typeface="Roboto Serif"/>
                <a:cs typeface="Roboto Serif"/>
                <a:sym typeface="Roboto Serif"/>
              </a:rPr>
              <a:t>EDS comparison (5 hour vs 2 hour)</a:t>
            </a:r>
            <a:endParaRPr lang="en-US" sz="3600" dirty="0"/>
          </a:p>
        </p:txBody>
      </p:sp>
      <p:sp>
        <p:nvSpPr>
          <p:cNvPr id="4" name="Date Placeholder 3">
            <a:extLst>
              <a:ext uri="{FF2B5EF4-FFF2-40B4-BE49-F238E27FC236}">
                <a16:creationId xmlns:a16="http://schemas.microsoft.com/office/drawing/2014/main" id="{5D16143E-18E5-AC78-DE2F-7785EC9107F0}"/>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55EFF719-82CF-CDB2-3691-2E8595CB7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D23E4-6A25-E02F-757E-2D2B287B2035}"/>
              </a:ext>
            </a:extLst>
          </p:cNvPr>
          <p:cNvSpPr>
            <a:spLocks noGrp="1"/>
          </p:cNvSpPr>
          <p:nvPr>
            <p:ph type="sldNum" sz="quarter" idx="12"/>
          </p:nvPr>
        </p:nvSpPr>
        <p:spPr/>
        <p:txBody>
          <a:bodyPr/>
          <a:lstStyle/>
          <a:p>
            <a:fld id="{921CBE81-14BD-7343-B359-01BCBA3179F9}" type="slidenum">
              <a:rPr lang="en-US" smtClean="0"/>
              <a:t>17</a:t>
            </a:fld>
            <a:endParaRPr lang="en-US"/>
          </a:p>
        </p:txBody>
      </p:sp>
      <p:sp>
        <p:nvSpPr>
          <p:cNvPr id="7" name="TextBox 6">
            <a:extLst>
              <a:ext uri="{FF2B5EF4-FFF2-40B4-BE49-F238E27FC236}">
                <a16:creationId xmlns:a16="http://schemas.microsoft.com/office/drawing/2014/main" id="{7C9DD5A1-8EA9-B420-B322-F7B650C51E1F}"/>
              </a:ext>
            </a:extLst>
          </p:cNvPr>
          <p:cNvSpPr txBox="1"/>
          <p:nvPr/>
        </p:nvSpPr>
        <p:spPr>
          <a:xfrm>
            <a:off x="144448" y="1169485"/>
            <a:ext cx="8853714" cy="954107"/>
          </a:xfrm>
          <a:prstGeom prst="rect">
            <a:avLst/>
          </a:prstGeom>
          <a:noFill/>
        </p:spPr>
        <p:txBody>
          <a:bodyPr wrap="square" rtlCol="0">
            <a:spAutoFit/>
          </a:bodyPr>
          <a:lstStyle/>
          <a:p>
            <a:r>
              <a:rPr lang="en-US" b="1" dirty="0"/>
              <a:t>The rougher oxide of NaOH allowed for more Sn to deposit even though droplets were not visible </a:t>
            </a:r>
          </a:p>
          <a:p>
            <a:endParaRPr lang="en-US" b="1" dirty="0"/>
          </a:p>
          <a:p>
            <a:r>
              <a:rPr lang="en-US" b="1" dirty="0"/>
              <a:t>Smoother native and H2SO4 oxides behaved similarly with droplets visible. No Sn was detected on EDS scans</a:t>
            </a:r>
          </a:p>
        </p:txBody>
      </p:sp>
      <p:graphicFrame>
        <p:nvGraphicFramePr>
          <p:cNvPr id="8" name="Table 7">
            <a:extLst>
              <a:ext uri="{FF2B5EF4-FFF2-40B4-BE49-F238E27FC236}">
                <a16:creationId xmlns:a16="http://schemas.microsoft.com/office/drawing/2014/main" id="{AD6B8AA0-7E44-A7F9-9B0F-D3CAAAF93046}"/>
              </a:ext>
            </a:extLst>
          </p:cNvPr>
          <p:cNvGraphicFramePr>
            <a:graphicFrameLocks noGrp="1"/>
          </p:cNvGraphicFramePr>
          <p:nvPr>
            <p:extLst>
              <p:ext uri="{D42A27DB-BD31-4B8C-83A1-F6EECF244321}">
                <p14:modId xmlns:p14="http://schemas.microsoft.com/office/powerpoint/2010/main" val="1853551136"/>
              </p:ext>
            </p:extLst>
          </p:nvPr>
        </p:nvGraphicFramePr>
        <p:xfrm>
          <a:off x="1267046" y="3030158"/>
          <a:ext cx="6438848" cy="2225040"/>
        </p:xfrm>
        <a:graphic>
          <a:graphicData uri="http://schemas.openxmlformats.org/drawingml/2006/table">
            <a:tbl>
              <a:tblPr firstRow="1" firstCol="1" bandRow="1">
                <a:tableStyleId>{5C22544A-7EE6-4342-B048-85BDC9FD1C3A}</a:tableStyleId>
              </a:tblPr>
              <a:tblGrid>
                <a:gridCol w="3494405">
                  <a:extLst>
                    <a:ext uri="{9D8B030D-6E8A-4147-A177-3AD203B41FA5}">
                      <a16:colId xmlns:a16="http://schemas.microsoft.com/office/drawing/2014/main" val="2928339650"/>
                    </a:ext>
                  </a:extLst>
                </a:gridCol>
                <a:gridCol w="2944443">
                  <a:extLst>
                    <a:ext uri="{9D8B030D-6E8A-4147-A177-3AD203B41FA5}">
                      <a16:colId xmlns:a16="http://schemas.microsoft.com/office/drawing/2014/main" val="177703169"/>
                    </a:ext>
                  </a:extLst>
                </a:gridCol>
              </a:tblGrid>
              <a:tr h="370840">
                <a:tc>
                  <a:txBody>
                    <a:bodyPr/>
                    <a:lstStyle/>
                    <a:p>
                      <a:r>
                        <a:rPr lang="en-US" sz="1600" dirty="0"/>
                        <a:t>Sample</a:t>
                      </a:r>
                    </a:p>
                  </a:txBody>
                  <a:tcPr/>
                </a:tc>
                <a:tc>
                  <a:txBody>
                    <a:bodyPr/>
                    <a:lstStyle/>
                    <a:p>
                      <a:r>
                        <a:rPr lang="en-US" sz="1600" dirty="0"/>
                        <a:t>%Sn/(%Sn+%Nb) in %</a:t>
                      </a:r>
                    </a:p>
                  </a:txBody>
                  <a:tcPr/>
                </a:tc>
                <a:extLst>
                  <a:ext uri="{0D108BD9-81ED-4DB2-BD59-A6C34878D82A}">
                    <a16:rowId xmlns:a16="http://schemas.microsoft.com/office/drawing/2014/main" val="763900278"/>
                  </a:ext>
                </a:extLst>
              </a:tr>
              <a:tr h="370840">
                <a:tc>
                  <a:txBody>
                    <a:bodyPr/>
                    <a:lstStyle/>
                    <a:p>
                      <a:r>
                        <a:rPr lang="en-US" sz="1600" b="1" dirty="0"/>
                        <a:t>CI: NaOH anodization, 200 C 5 </a:t>
                      </a:r>
                      <a:r>
                        <a:rPr lang="en-US" sz="1600" b="1" dirty="0" err="1"/>
                        <a:t>hr</a:t>
                      </a:r>
                      <a:r>
                        <a:rPr lang="en-US" sz="1600" b="1" dirty="0"/>
                        <a:t> </a:t>
                      </a:r>
                    </a:p>
                  </a:txBody>
                  <a:tcPr/>
                </a:tc>
                <a:tc>
                  <a:txBody>
                    <a:bodyPr/>
                    <a:lstStyle/>
                    <a:p>
                      <a:r>
                        <a:rPr lang="en-US" sz="1600" dirty="0"/>
                        <a:t>1.65 ± 0.205</a:t>
                      </a:r>
                    </a:p>
                  </a:txBody>
                  <a:tcPr/>
                </a:tc>
                <a:extLst>
                  <a:ext uri="{0D108BD9-81ED-4DB2-BD59-A6C34878D82A}">
                    <a16:rowId xmlns:a16="http://schemas.microsoft.com/office/drawing/2014/main" val="4143256383"/>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t>XIV: NaOH anodization, 200 C 2 </a:t>
                      </a:r>
                      <a:r>
                        <a:rPr lang="en-US" sz="1600" b="1" dirty="0" err="1"/>
                        <a:t>hr</a:t>
                      </a:r>
                      <a:r>
                        <a:rPr lang="en-US" sz="1600" b="1"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1.20 ± 0.03</a:t>
                      </a:r>
                    </a:p>
                  </a:txBody>
                  <a:tcPr/>
                </a:tc>
                <a:extLst>
                  <a:ext uri="{0D108BD9-81ED-4DB2-BD59-A6C34878D82A}">
                    <a16:rowId xmlns:a16="http://schemas.microsoft.com/office/drawing/2014/main" val="3713066733"/>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t>CII: H2SO4 anodization, 200 C 5 </a:t>
                      </a:r>
                      <a:r>
                        <a:rPr lang="en-US" sz="1600" b="0" dirty="0" err="1"/>
                        <a:t>hr</a:t>
                      </a:r>
                      <a:r>
                        <a:rPr lang="en-US" sz="1600" b="0" dirty="0"/>
                        <a:t> </a:t>
                      </a:r>
                    </a:p>
                  </a:txBody>
                  <a:tcPr/>
                </a:tc>
                <a:tc>
                  <a:txBody>
                    <a:bodyPr/>
                    <a:lstStyle/>
                    <a:p>
                      <a:r>
                        <a:rPr lang="en-US" sz="1600" dirty="0"/>
                        <a:t>0%</a:t>
                      </a:r>
                    </a:p>
                  </a:txBody>
                  <a:tcPr/>
                </a:tc>
                <a:extLst>
                  <a:ext uri="{0D108BD9-81ED-4DB2-BD59-A6C34878D82A}">
                    <a16:rowId xmlns:a16="http://schemas.microsoft.com/office/drawing/2014/main" val="151042367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rgbClr val="FFFF00"/>
                          </a:solidFill>
                        </a:rPr>
                        <a:t>CX: Not anodized, 200C, 5h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0%</a:t>
                      </a:r>
                    </a:p>
                  </a:txBody>
                  <a:tcPr/>
                </a:tc>
                <a:extLst>
                  <a:ext uri="{0D108BD9-81ED-4DB2-BD59-A6C34878D82A}">
                    <a16:rowId xmlns:a16="http://schemas.microsoft.com/office/drawing/2014/main" val="117080285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rgbClr val="FFFF00"/>
                          </a:solidFill>
                        </a:rPr>
                        <a:t>XIII: Not anodized, 200 C 2 </a:t>
                      </a:r>
                      <a:r>
                        <a:rPr lang="en-US" sz="1600" b="0" dirty="0" err="1">
                          <a:solidFill>
                            <a:srgbClr val="FFFF00"/>
                          </a:solidFill>
                        </a:rPr>
                        <a:t>hr</a:t>
                      </a:r>
                      <a:r>
                        <a:rPr lang="en-US" sz="1600" b="0" dirty="0">
                          <a:solidFill>
                            <a:srgbClr val="FFFF00"/>
                          </a:solidFill>
                        </a:rPr>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0.53 ± 0.15</a:t>
                      </a:r>
                    </a:p>
                  </a:txBody>
                  <a:tcPr/>
                </a:tc>
                <a:extLst>
                  <a:ext uri="{0D108BD9-81ED-4DB2-BD59-A6C34878D82A}">
                    <a16:rowId xmlns:a16="http://schemas.microsoft.com/office/drawing/2014/main" val="1336316363"/>
                  </a:ext>
                </a:extLst>
              </a:tr>
            </a:tbl>
          </a:graphicData>
        </a:graphic>
      </p:graphicFrame>
      <p:sp>
        <p:nvSpPr>
          <p:cNvPr id="9" name="Right Brace 8">
            <a:extLst>
              <a:ext uri="{FF2B5EF4-FFF2-40B4-BE49-F238E27FC236}">
                <a16:creationId xmlns:a16="http://schemas.microsoft.com/office/drawing/2014/main" id="{6A8CFA4D-0C68-B4AC-E9B0-FB305B86F25B}"/>
              </a:ext>
            </a:extLst>
          </p:cNvPr>
          <p:cNvSpPr/>
          <p:nvPr/>
        </p:nvSpPr>
        <p:spPr>
          <a:xfrm rot="10800000">
            <a:off x="756257" y="3414755"/>
            <a:ext cx="510789" cy="7279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a:extLst>
              <a:ext uri="{FF2B5EF4-FFF2-40B4-BE49-F238E27FC236}">
                <a16:creationId xmlns:a16="http://schemas.microsoft.com/office/drawing/2014/main" id="{C2A32B6E-57C4-8258-1E87-5A5624AEA031}"/>
              </a:ext>
            </a:extLst>
          </p:cNvPr>
          <p:cNvSpPr/>
          <p:nvPr/>
        </p:nvSpPr>
        <p:spPr>
          <a:xfrm rot="10800000">
            <a:off x="756256" y="4163312"/>
            <a:ext cx="510789" cy="10918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697BF264-4400-4455-2969-4F51D36E71F3}"/>
              </a:ext>
            </a:extLst>
          </p:cNvPr>
          <p:cNvSpPr txBox="1"/>
          <p:nvPr/>
        </p:nvSpPr>
        <p:spPr>
          <a:xfrm>
            <a:off x="88692" y="3394121"/>
            <a:ext cx="984389" cy="369332"/>
          </a:xfrm>
          <a:prstGeom prst="rect">
            <a:avLst/>
          </a:prstGeom>
          <a:noFill/>
        </p:spPr>
        <p:txBody>
          <a:bodyPr wrap="square" rtlCol="0">
            <a:spAutoFit/>
          </a:bodyPr>
          <a:lstStyle/>
          <a:p>
            <a:r>
              <a:rPr lang="en-US" dirty="0"/>
              <a:t>Rough</a:t>
            </a:r>
          </a:p>
        </p:txBody>
      </p:sp>
      <p:sp>
        <p:nvSpPr>
          <p:cNvPr id="12" name="TextBox 11">
            <a:extLst>
              <a:ext uri="{FF2B5EF4-FFF2-40B4-BE49-F238E27FC236}">
                <a16:creationId xmlns:a16="http://schemas.microsoft.com/office/drawing/2014/main" id="{787DDA2C-7AC1-B0D3-3020-7E1E7A8416EE}"/>
              </a:ext>
            </a:extLst>
          </p:cNvPr>
          <p:cNvSpPr txBox="1"/>
          <p:nvPr/>
        </p:nvSpPr>
        <p:spPr>
          <a:xfrm>
            <a:off x="88693" y="4371839"/>
            <a:ext cx="984388" cy="369332"/>
          </a:xfrm>
          <a:prstGeom prst="rect">
            <a:avLst/>
          </a:prstGeom>
          <a:noFill/>
        </p:spPr>
        <p:txBody>
          <a:bodyPr wrap="square" rtlCol="0">
            <a:spAutoFit/>
          </a:bodyPr>
          <a:lstStyle/>
          <a:p>
            <a:r>
              <a:rPr lang="en-US" dirty="0"/>
              <a:t>Smooth</a:t>
            </a:r>
          </a:p>
        </p:txBody>
      </p:sp>
      <p:sp>
        <p:nvSpPr>
          <p:cNvPr id="13" name="TextBox 12">
            <a:extLst>
              <a:ext uri="{FF2B5EF4-FFF2-40B4-BE49-F238E27FC236}">
                <a16:creationId xmlns:a16="http://schemas.microsoft.com/office/drawing/2014/main" id="{3D5C564F-63DD-D9C5-085A-F1BAC8BEDB65}"/>
              </a:ext>
            </a:extLst>
          </p:cNvPr>
          <p:cNvSpPr txBox="1"/>
          <p:nvPr/>
        </p:nvSpPr>
        <p:spPr>
          <a:xfrm>
            <a:off x="76200" y="5419078"/>
            <a:ext cx="9318265" cy="1046440"/>
          </a:xfrm>
          <a:prstGeom prst="rect">
            <a:avLst/>
          </a:prstGeom>
          <a:noFill/>
        </p:spPr>
        <p:txBody>
          <a:bodyPr wrap="square" rtlCol="0">
            <a:spAutoFit/>
          </a:bodyPr>
          <a:lstStyle/>
          <a:p>
            <a:r>
              <a:rPr lang="en-US" sz="1600" b="1" dirty="0"/>
              <a:t>In future studies we will bake the oxide before deposition (which keeps the roughness of the surface the same) to explore how the absence of an oxide affects nucleation and Nb3Sn growth</a:t>
            </a:r>
          </a:p>
          <a:p>
            <a:endParaRPr lang="en-US" dirty="0"/>
          </a:p>
        </p:txBody>
      </p:sp>
      <p:sp>
        <p:nvSpPr>
          <p:cNvPr id="14" name="TextBox 13">
            <a:extLst>
              <a:ext uri="{FF2B5EF4-FFF2-40B4-BE49-F238E27FC236}">
                <a16:creationId xmlns:a16="http://schemas.microsoft.com/office/drawing/2014/main" id="{E5E18F5F-8317-96DE-55F5-F87CFCC91A9F}"/>
              </a:ext>
            </a:extLst>
          </p:cNvPr>
          <p:cNvSpPr txBox="1"/>
          <p:nvPr/>
        </p:nvSpPr>
        <p:spPr>
          <a:xfrm>
            <a:off x="7782542" y="3834901"/>
            <a:ext cx="1420427" cy="307777"/>
          </a:xfrm>
          <a:prstGeom prst="rect">
            <a:avLst/>
          </a:prstGeom>
          <a:noFill/>
        </p:spPr>
        <p:txBody>
          <a:bodyPr wrap="square" rtlCol="0">
            <a:spAutoFit/>
          </a:bodyPr>
          <a:lstStyle/>
          <a:p>
            <a:r>
              <a:rPr lang="en-US" b="1" dirty="0"/>
              <a:t>10keV voltage </a:t>
            </a:r>
          </a:p>
        </p:txBody>
      </p:sp>
    </p:spTree>
    <p:extLst>
      <p:ext uri="{BB962C8B-B14F-4D97-AF65-F5344CB8AC3E}">
        <p14:creationId xmlns:p14="http://schemas.microsoft.com/office/powerpoint/2010/main" val="308992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34EB4-770F-AD8E-86CD-E73CC8D4C7D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BDECB7-9A4E-3CF7-39D9-7DDF84427745}"/>
              </a:ext>
            </a:extLst>
          </p:cNvPr>
          <p:cNvSpPr>
            <a:spLocks noGrp="1"/>
          </p:cNvSpPr>
          <p:nvPr>
            <p:ph idx="1"/>
          </p:nvPr>
        </p:nvSpPr>
        <p:spPr/>
        <p:txBody>
          <a:bodyPr/>
          <a:lstStyle/>
          <a:p>
            <a:pPr algn="just">
              <a:buSzPts val="1800"/>
            </a:pPr>
            <a:r>
              <a:rPr lang="en-US" dirty="0">
                <a:solidFill>
                  <a:schemeClr val="accent6"/>
                </a:solidFill>
              </a:rPr>
              <a:t>I. General Motivation</a:t>
            </a:r>
          </a:p>
          <a:p>
            <a:pPr algn="just">
              <a:buSzPts val="1800"/>
            </a:pPr>
            <a:r>
              <a:rPr lang="en-US" dirty="0">
                <a:solidFill>
                  <a:schemeClr val="bg2"/>
                </a:solidFill>
                <a:ea typeface="Arial"/>
                <a:cs typeface="Arial"/>
                <a:sym typeface="Arial"/>
              </a:rPr>
              <a:t>II. </a:t>
            </a:r>
            <a:r>
              <a:rPr lang="en-US" dirty="0">
                <a:solidFill>
                  <a:schemeClr val="bg2"/>
                </a:solidFill>
              </a:rPr>
              <a:t>SnCl2 Nucleation study </a:t>
            </a:r>
          </a:p>
          <a:p>
            <a:pPr algn="just">
              <a:buSzPts val="1800"/>
            </a:pPr>
            <a:r>
              <a:rPr lang="en-US" dirty="0"/>
              <a:t>III. Chemical Vapor Deposition using SnCl2 as a precursor  </a:t>
            </a:r>
            <a:endParaRPr lang="en-US" dirty="0">
              <a:ea typeface="Arial"/>
              <a:cs typeface="Arial"/>
              <a:sym typeface="Arial"/>
            </a:endParaRPr>
          </a:p>
          <a:p>
            <a:pPr algn="just">
              <a:buSzPts val="1800"/>
            </a:pPr>
            <a:r>
              <a:rPr lang="en-US" dirty="0">
                <a:solidFill>
                  <a:schemeClr val="bg2">
                    <a:lumMod val="40000"/>
                    <a:lumOff val="60000"/>
                  </a:schemeClr>
                </a:solidFill>
                <a:ea typeface="Arial"/>
                <a:cs typeface="Arial"/>
                <a:sym typeface="Arial"/>
              </a:rPr>
              <a:t>IV. Conclusions</a:t>
            </a:r>
            <a:endParaRPr lang="en-US" dirty="0">
              <a:solidFill>
                <a:schemeClr val="bg2">
                  <a:lumMod val="40000"/>
                  <a:lumOff val="60000"/>
                </a:schemeClr>
              </a:solidFill>
            </a:endParaRPr>
          </a:p>
          <a:p>
            <a:endParaRPr lang="en-US" dirty="0"/>
          </a:p>
        </p:txBody>
      </p:sp>
      <p:sp>
        <p:nvSpPr>
          <p:cNvPr id="3" name="Title 2">
            <a:extLst>
              <a:ext uri="{FF2B5EF4-FFF2-40B4-BE49-F238E27FC236}">
                <a16:creationId xmlns:a16="http://schemas.microsoft.com/office/drawing/2014/main" id="{DEA8E3E6-E7A4-AC7D-AD1A-29E40EFF867C}"/>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0AB39113-9824-B841-471C-A42FC13B55AB}"/>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4B4E5FCE-EF92-8F0F-13A0-5CE27B2F4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D3EF0-A12E-8D72-F23E-46E11F3AD016}"/>
              </a:ext>
            </a:extLst>
          </p:cNvPr>
          <p:cNvSpPr>
            <a:spLocks noGrp="1"/>
          </p:cNvSpPr>
          <p:nvPr>
            <p:ph type="sldNum" sz="quarter" idx="12"/>
          </p:nvPr>
        </p:nvSpPr>
        <p:spPr/>
        <p:txBody>
          <a:bodyPr/>
          <a:lstStyle/>
          <a:p>
            <a:fld id="{921CBE81-14BD-7343-B359-01BCBA3179F9}" type="slidenum">
              <a:rPr lang="en-US" smtClean="0"/>
              <a:t>18</a:t>
            </a:fld>
            <a:endParaRPr lang="en-US"/>
          </a:p>
        </p:txBody>
      </p:sp>
    </p:spTree>
    <p:extLst>
      <p:ext uri="{BB962C8B-B14F-4D97-AF65-F5344CB8AC3E}">
        <p14:creationId xmlns:p14="http://schemas.microsoft.com/office/powerpoint/2010/main" val="2298239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B81665-A4FF-4F1B-A7B7-141F80FAE123}"/>
              </a:ext>
            </a:extLst>
          </p:cNvPr>
          <p:cNvSpPr>
            <a:spLocks noGrp="1"/>
          </p:cNvSpPr>
          <p:nvPr>
            <p:ph type="title"/>
          </p:nvPr>
        </p:nvSpPr>
        <p:spPr/>
        <p:txBody>
          <a:bodyPr/>
          <a:lstStyle/>
          <a:p>
            <a:r>
              <a:rPr lang="en-US" dirty="0"/>
              <a:t>Chemical Vapor Deposition (CVD)</a:t>
            </a:r>
          </a:p>
        </p:txBody>
      </p:sp>
      <p:sp>
        <p:nvSpPr>
          <p:cNvPr id="4" name="Date Placeholder 3">
            <a:extLst>
              <a:ext uri="{FF2B5EF4-FFF2-40B4-BE49-F238E27FC236}">
                <a16:creationId xmlns:a16="http://schemas.microsoft.com/office/drawing/2014/main" id="{3C5ADB3F-0693-324C-020C-9B1A5794A984}"/>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BC42AB63-2378-5F96-ACEC-85E54BB544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0AE30-E91C-0A8F-162E-92F7F569DD44}"/>
              </a:ext>
            </a:extLst>
          </p:cNvPr>
          <p:cNvSpPr>
            <a:spLocks noGrp="1"/>
          </p:cNvSpPr>
          <p:nvPr>
            <p:ph type="sldNum" sz="quarter" idx="12"/>
          </p:nvPr>
        </p:nvSpPr>
        <p:spPr/>
        <p:txBody>
          <a:bodyPr/>
          <a:lstStyle/>
          <a:p>
            <a:fld id="{921CBE81-14BD-7343-B359-01BCBA3179F9}" type="slidenum">
              <a:rPr lang="en-US" smtClean="0"/>
              <a:t>19</a:t>
            </a:fld>
            <a:endParaRPr lang="en-US"/>
          </a:p>
        </p:txBody>
      </p:sp>
      <p:grpSp>
        <p:nvGrpSpPr>
          <p:cNvPr id="7" name="Google Shape;224;p10">
            <a:extLst>
              <a:ext uri="{FF2B5EF4-FFF2-40B4-BE49-F238E27FC236}">
                <a16:creationId xmlns:a16="http://schemas.microsoft.com/office/drawing/2014/main" id="{6A9BA0DE-820D-0406-54F4-BCEB9506CABA}"/>
              </a:ext>
            </a:extLst>
          </p:cNvPr>
          <p:cNvGrpSpPr/>
          <p:nvPr/>
        </p:nvGrpSpPr>
        <p:grpSpPr>
          <a:xfrm>
            <a:off x="261334" y="1421041"/>
            <a:ext cx="8621331" cy="3447929"/>
            <a:chOff x="218950" y="1007575"/>
            <a:chExt cx="7965750" cy="3067825"/>
          </a:xfrm>
        </p:grpSpPr>
        <p:sp>
          <p:nvSpPr>
            <p:cNvPr id="8" name="Google Shape;225;p10">
              <a:extLst>
                <a:ext uri="{FF2B5EF4-FFF2-40B4-BE49-F238E27FC236}">
                  <a16:creationId xmlns:a16="http://schemas.microsoft.com/office/drawing/2014/main" id="{8C429721-2598-07CB-B3FC-234E7C9BD2E4}"/>
                </a:ext>
              </a:extLst>
            </p:cNvPr>
            <p:cNvSpPr/>
            <p:nvPr/>
          </p:nvSpPr>
          <p:spPr>
            <a:xfrm rot="-5400000">
              <a:off x="5038925" y="1340450"/>
              <a:ext cx="50100" cy="15681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nvGrpSpPr>
            <p:cNvPr id="9" name="Google Shape;226;p10">
              <a:extLst>
                <a:ext uri="{FF2B5EF4-FFF2-40B4-BE49-F238E27FC236}">
                  <a16:creationId xmlns:a16="http://schemas.microsoft.com/office/drawing/2014/main" id="{1519E99E-318D-6870-2879-6334A6D3079D}"/>
                </a:ext>
              </a:extLst>
            </p:cNvPr>
            <p:cNvGrpSpPr/>
            <p:nvPr/>
          </p:nvGrpSpPr>
          <p:grpSpPr>
            <a:xfrm>
              <a:off x="218950" y="1007575"/>
              <a:ext cx="4353038" cy="1680525"/>
              <a:chOff x="74550" y="451650"/>
              <a:chExt cx="4353038" cy="1680525"/>
            </a:xfrm>
          </p:grpSpPr>
          <p:sp>
            <p:nvSpPr>
              <p:cNvPr id="34" name="Google Shape;227;p10">
                <a:extLst>
                  <a:ext uri="{FF2B5EF4-FFF2-40B4-BE49-F238E27FC236}">
                    <a16:creationId xmlns:a16="http://schemas.microsoft.com/office/drawing/2014/main" id="{3BDAEF79-727E-FEE9-C6C4-F118DDEA6986}"/>
                  </a:ext>
                </a:extLst>
              </p:cNvPr>
              <p:cNvSpPr/>
              <p:nvPr/>
            </p:nvSpPr>
            <p:spPr>
              <a:xfrm>
                <a:off x="2754788" y="975375"/>
                <a:ext cx="1672800" cy="1156800"/>
              </a:xfrm>
              <a:prstGeom prst="rect">
                <a:avLst/>
              </a:prstGeom>
              <a:solidFill>
                <a:srgbClr val="1C4587">
                  <a:alpha val="17254"/>
                </a:srgbClr>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nvGrpSpPr>
              <p:cNvPr id="35" name="Google Shape;228;p10">
                <a:extLst>
                  <a:ext uri="{FF2B5EF4-FFF2-40B4-BE49-F238E27FC236}">
                    <a16:creationId xmlns:a16="http://schemas.microsoft.com/office/drawing/2014/main" id="{4CF6316D-F10F-5372-0E99-09200687DA21}"/>
                  </a:ext>
                </a:extLst>
              </p:cNvPr>
              <p:cNvGrpSpPr/>
              <p:nvPr/>
            </p:nvGrpSpPr>
            <p:grpSpPr>
              <a:xfrm>
                <a:off x="3027451" y="1143075"/>
                <a:ext cx="1127463" cy="821400"/>
                <a:chOff x="4144551" y="839750"/>
                <a:chExt cx="1127463" cy="821400"/>
              </a:xfrm>
            </p:grpSpPr>
            <p:grpSp>
              <p:nvGrpSpPr>
                <p:cNvPr id="49" name="Google Shape;229;p10">
                  <a:extLst>
                    <a:ext uri="{FF2B5EF4-FFF2-40B4-BE49-F238E27FC236}">
                      <a16:creationId xmlns:a16="http://schemas.microsoft.com/office/drawing/2014/main" id="{1BC7E11E-5460-BF21-45F9-353005F6B889}"/>
                    </a:ext>
                  </a:extLst>
                </p:cNvPr>
                <p:cNvGrpSpPr/>
                <p:nvPr/>
              </p:nvGrpSpPr>
              <p:grpSpPr>
                <a:xfrm>
                  <a:off x="4144551" y="839750"/>
                  <a:ext cx="1127463" cy="821400"/>
                  <a:chOff x="3528551" y="1035050"/>
                  <a:chExt cx="1127463" cy="821400"/>
                </a:xfrm>
              </p:grpSpPr>
              <p:grpSp>
                <p:nvGrpSpPr>
                  <p:cNvPr id="51" name="Google Shape;230;p10">
                    <a:extLst>
                      <a:ext uri="{FF2B5EF4-FFF2-40B4-BE49-F238E27FC236}">
                        <a16:creationId xmlns:a16="http://schemas.microsoft.com/office/drawing/2014/main" id="{7DB44CA0-E07C-1F2D-4067-EC71B46FA171}"/>
                      </a:ext>
                    </a:extLst>
                  </p:cNvPr>
                  <p:cNvGrpSpPr/>
                  <p:nvPr/>
                </p:nvGrpSpPr>
                <p:grpSpPr>
                  <a:xfrm>
                    <a:off x="3818100" y="1035050"/>
                    <a:ext cx="510600" cy="821400"/>
                    <a:chOff x="3818100" y="1035050"/>
                    <a:chExt cx="510600" cy="821400"/>
                  </a:xfrm>
                </p:grpSpPr>
                <p:sp>
                  <p:nvSpPr>
                    <p:cNvPr id="59" name="Google Shape;231;p10">
                      <a:extLst>
                        <a:ext uri="{FF2B5EF4-FFF2-40B4-BE49-F238E27FC236}">
                          <a16:creationId xmlns:a16="http://schemas.microsoft.com/office/drawing/2014/main" id="{B32F644C-0415-BA94-59A2-D254959D45CF}"/>
                        </a:ext>
                      </a:extLst>
                    </p:cNvPr>
                    <p:cNvSpPr/>
                    <p:nvPr/>
                  </p:nvSpPr>
                  <p:spPr>
                    <a:xfrm>
                      <a:off x="40734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60" name="Google Shape;232;p10">
                      <a:extLst>
                        <a:ext uri="{FF2B5EF4-FFF2-40B4-BE49-F238E27FC236}">
                          <a16:creationId xmlns:a16="http://schemas.microsoft.com/office/drawing/2014/main" id="{0BB4B56A-19E5-BFDF-C7A1-37C8E140A8A7}"/>
                        </a:ext>
                      </a:extLst>
                    </p:cNvPr>
                    <p:cNvSpPr/>
                    <p:nvPr/>
                  </p:nvSpPr>
                  <p:spPr>
                    <a:xfrm rot="10800000">
                      <a:off x="38181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sp>
                <p:nvSpPr>
                  <p:cNvPr id="52" name="Google Shape;233;p10">
                    <a:extLst>
                      <a:ext uri="{FF2B5EF4-FFF2-40B4-BE49-F238E27FC236}">
                        <a16:creationId xmlns:a16="http://schemas.microsoft.com/office/drawing/2014/main" id="{5E3C2EFC-FF64-9698-A4C4-4111B5FC4260}"/>
                      </a:ext>
                    </a:extLst>
                  </p:cNvPr>
                  <p:cNvSpPr/>
                  <p:nvPr/>
                </p:nvSpPr>
                <p:spPr>
                  <a:xfrm>
                    <a:off x="3612650" y="1290500"/>
                    <a:ext cx="939300" cy="3105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nvGrpSpPr>
                  <p:cNvPr id="53" name="Google Shape;234;p10">
                    <a:extLst>
                      <a:ext uri="{FF2B5EF4-FFF2-40B4-BE49-F238E27FC236}">
                        <a16:creationId xmlns:a16="http://schemas.microsoft.com/office/drawing/2014/main" id="{6780A16A-F3F3-8227-6B33-C083B694CE21}"/>
                      </a:ext>
                    </a:extLst>
                  </p:cNvPr>
                  <p:cNvGrpSpPr/>
                  <p:nvPr/>
                </p:nvGrpSpPr>
                <p:grpSpPr>
                  <a:xfrm>
                    <a:off x="4487976" y="1223977"/>
                    <a:ext cx="168038" cy="443556"/>
                    <a:chOff x="3818100" y="1035050"/>
                    <a:chExt cx="510600" cy="821400"/>
                  </a:xfrm>
                </p:grpSpPr>
                <p:sp>
                  <p:nvSpPr>
                    <p:cNvPr id="57" name="Google Shape;235;p10">
                      <a:extLst>
                        <a:ext uri="{FF2B5EF4-FFF2-40B4-BE49-F238E27FC236}">
                          <a16:creationId xmlns:a16="http://schemas.microsoft.com/office/drawing/2014/main" id="{44192347-84B4-127D-8543-1B4BC81C5C4E}"/>
                        </a:ext>
                      </a:extLst>
                    </p:cNvPr>
                    <p:cNvSpPr/>
                    <p:nvPr/>
                  </p:nvSpPr>
                  <p:spPr>
                    <a:xfrm>
                      <a:off x="40734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58" name="Google Shape;236;p10">
                      <a:extLst>
                        <a:ext uri="{FF2B5EF4-FFF2-40B4-BE49-F238E27FC236}">
                          <a16:creationId xmlns:a16="http://schemas.microsoft.com/office/drawing/2014/main" id="{6A8FD762-0DB7-B548-FD4E-2077692ED3FB}"/>
                        </a:ext>
                      </a:extLst>
                    </p:cNvPr>
                    <p:cNvSpPr/>
                    <p:nvPr/>
                  </p:nvSpPr>
                  <p:spPr>
                    <a:xfrm rot="10800000">
                      <a:off x="38181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grpSp>
                <p:nvGrpSpPr>
                  <p:cNvPr id="54" name="Google Shape;237;p10">
                    <a:extLst>
                      <a:ext uri="{FF2B5EF4-FFF2-40B4-BE49-F238E27FC236}">
                        <a16:creationId xmlns:a16="http://schemas.microsoft.com/office/drawing/2014/main" id="{45AE26AC-222B-C3A5-4D18-86E526965DE0}"/>
                      </a:ext>
                    </a:extLst>
                  </p:cNvPr>
                  <p:cNvGrpSpPr/>
                  <p:nvPr/>
                </p:nvGrpSpPr>
                <p:grpSpPr>
                  <a:xfrm>
                    <a:off x="3528551" y="1223977"/>
                    <a:ext cx="168038" cy="443556"/>
                    <a:chOff x="3818100" y="1035050"/>
                    <a:chExt cx="510600" cy="821400"/>
                  </a:xfrm>
                </p:grpSpPr>
                <p:sp>
                  <p:nvSpPr>
                    <p:cNvPr id="55" name="Google Shape;238;p10">
                      <a:extLst>
                        <a:ext uri="{FF2B5EF4-FFF2-40B4-BE49-F238E27FC236}">
                          <a16:creationId xmlns:a16="http://schemas.microsoft.com/office/drawing/2014/main" id="{351A9A00-0201-B9FE-BB65-D4AA740CE2FF}"/>
                        </a:ext>
                      </a:extLst>
                    </p:cNvPr>
                    <p:cNvSpPr/>
                    <p:nvPr/>
                  </p:nvSpPr>
                  <p:spPr>
                    <a:xfrm>
                      <a:off x="40734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56" name="Google Shape;239;p10">
                      <a:extLst>
                        <a:ext uri="{FF2B5EF4-FFF2-40B4-BE49-F238E27FC236}">
                          <a16:creationId xmlns:a16="http://schemas.microsoft.com/office/drawing/2014/main" id="{0194FA5B-DB11-A145-E934-A8086F8B49BA}"/>
                        </a:ext>
                      </a:extLst>
                    </p:cNvPr>
                    <p:cNvSpPr/>
                    <p:nvPr/>
                  </p:nvSpPr>
                  <p:spPr>
                    <a:xfrm rot="10800000">
                      <a:off x="38181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grpSp>
            <p:sp>
              <p:nvSpPr>
                <p:cNvPr id="50" name="Google Shape;240;p10">
                  <a:extLst>
                    <a:ext uri="{FF2B5EF4-FFF2-40B4-BE49-F238E27FC236}">
                      <a16:creationId xmlns:a16="http://schemas.microsoft.com/office/drawing/2014/main" id="{E6342074-0C0F-E7F4-F152-9CD792B84A68}"/>
                    </a:ext>
                  </a:extLst>
                </p:cNvPr>
                <p:cNvSpPr/>
                <p:nvPr/>
              </p:nvSpPr>
              <p:spPr>
                <a:xfrm>
                  <a:off x="4173575" y="1057700"/>
                  <a:ext cx="55200" cy="385500"/>
                </a:xfrm>
                <a:prstGeom prst="ellipse">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grpSp>
            <p:nvGrpSpPr>
              <p:cNvPr id="36" name="Google Shape;241;p10">
                <a:extLst>
                  <a:ext uri="{FF2B5EF4-FFF2-40B4-BE49-F238E27FC236}">
                    <a16:creationId xmlns:a16="http://schemas.microsoft.com/office/drawing/2014/main" id="{6AC15F80-EE41-9A2D-6686-1C8D486D5273}"/>
                  </a:ext>
                </a:extLst>
              </p:cNvPr>
              <p:cNvGrpSpPr/>
              <p:nvPr/>
            </p:nvGrpSpPr>
            <p:grpSpPr>
              <a:xfrm>
                <a:off x="74550" y="451650"/>
                <a:ext cx="3017375" cy="1132350"/>
                <a:chOff x="74550" y="451650"/>
                <a:chExt cx="3017375" cy="1132350"/>
              </a:xfrm>
            </p:grpSpPr>
            <p:grpSp>
              <p:nvGrpSpPr>
                <p:cNvPr id="40" name="Google Shape;242;p10">
                  <a:extLst>
                    <a:ext uri="{FF2B5EF4-FFF2-40B4-BE49-F238E27FC236}">
                      <a16:creationId xmlns:a16="http://schemas.microsoft.com/office/drawing/2014/main" id="{258BE9EB-8DFD-F6B5-3A9A-C479CD9EA421}"/>
                    </a:ext>
                  </a:extLst>
                </p:cNvPr>
                <p:cNvGrpSpPr/>
                <p:nvPr/>
              </p:nvGrpSpPr>
              <p:grpSpPr>
                <a:xfrm>
                  <a:off x="141425" y="826725"/>
                  <a:ext cx="2950500" cy="757275"/>
                  <a:chOff x="169725" y="821550"/>
                  <a:chExt cx="2950500" cy="757275"/>
                </a:xfrm>
              </p:grpSpPr>
              <p:sp>
                <p:nvSpPr>
                  <p:cNvPr id="45" name="Google Shape;243;p10">
                    <a:extLst>
                      <a:ext uri="{FF2B5EF4-FFF2-40B4-BE49-F238E27FC236}">
                        <a16:creationId xmlns:a16="http://schemas.microsoft.com/office/drawing/2014/main" id="{C6439B2A-FAE3-7933-551A-4F1B575E2AE1}"/>
                      </a:ext>
                    </a:extLst>
                  </p:cNvPr>
                  <p:cNvSpPr/>
                  <p:nvPr/>
                </p:nvSpPr>
                <p:spPr>
                  <a:xfrm>
                    <a:off x="1552125" y="848375"/>
                    <a:ext cx="50100" cy="7140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46" name="Google Shape;244;p10">
                    <a:extLst>
                      <a:ext uri="{FF2B5EF4-FFF2-40B4-BE49-F238E27FC236}">
                        <a16:creationId xmlns:a16="http://schemas.microsoft.com/office/drawing/2014/main" id="{EC957AD1-E9FF-3774-7760-198029167A5F}"/>
                      </a:ext>
                    </a:extLst>
                  </p:cNvPr>
                  <p:cNvSpPr/>
                  <p:nvPr/>
                </p:nvSpPr>
                <p:spPr>
                  <a:xfrm rot="-5400000">
                    <a:off x="860925" y="130350"/>
                    <a:ext cx="50100" cy="14325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47" name="Google Shape;245;p10">
                    <a:extLst>
                      <a:ext uri="{FF2B5EF4-FFF2-40B4-BE49-F238E27FC236}">
                        <a16:creationId xmlns:a16="http://schemas.microsoft.com/office/drawing/2014/main" id="{74D14AFD-86EF-04CB-58A2-85C2A841A97A}"/>
                      </a:ext>
                    </a:extLst>
                  </p:cNvPr>
                  <p:cNvSpPr/>
                  <p:nvPr/>
                </p:nvSpPr>
                <p:spPr>
                  <a:xfrm rot="-5400000">
                    <a:off x="860925" y="533175"/>
                    <a:ext cx="50100" cy="14325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48" name="Google Shape;246;p10">
                    <a:extLst>
                      <a:ext uri="{FF2B5EF4-FFF2-40B4-BE49-F238E27FC236}">
                        <a16:creationId xmlns:a16="http://schemas.microsoft.com/office/drawing/2014/main" id="{AA1C142E-AF62-3A82-EB55-C73F175C2E3A}"/>
                      </a:ext>
                    </a:extLst>
                  </p:cNvPr>
                  <p:cNvSpPr/>
                  <p:nvPr/>
                </p:nvSpPr>
                <p:spPr>
                  <a:xfrm rot="-5400000">
                    <a:off x="2311125" y="769725"/>
                    <a:ext cx="50100" cy="15681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sp>
              <p:nvSpPr>
                <p:cNvPr id="41" name="Google Shape;247;p10">
                  <a:extLst>
                    <a:ext uri="{FF2B5EF4-FFF2-40B4-BE49-F238E27FC236}">
                      <a16:creationId xmlns:a16="http://schemas.microsoft.com/office/drawing/2014/main" id="{1DAD234E-3E15-CECC-970A-AD75C47C3422}"/>
                    </a:ext>
                  </a:extLst>
                </p:cNvPr>
                <p:cNvSpPr txBox="1"/>
                <p:nvPr/>
              </p:nvSpPr>
              <p:spPr>
                <a:xfrm>
                  <a:off x="74550" y="451650"/>
                  <a:ext cx="12894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A61C00"/>
                      </a:solidFill>
                      <a:latin typeface="Roboto Serif"/>
                      <a:ea typeface="Roboto Serif"/>
                      <a:cs typeface="Roboto Serif"/>
                      <a:sym typeface="Roboto Serif"/>
                    </a:rPr>
                    <a:t>Reactant Gas</a:t>
                  </a:r>
                  <a:endParaRPr sz="1200" kern="0" baseline="-25000">
                    <a:solidFill>
                      <a:srgbClr val="A61C00"/>
                    </a:solidFill>
                    <a:latin typeface="Roboto Serif"/>
                    <a:ea typeface="Roboto Serif"/>
                    <a:cs typeface="Roboto Serif"/>
                    <a:sym typeface="Roboto Serif"/>
                  </a:endParaRPr>
                </a:p>
              </p:txBody>
            </p:sp>
            <p:sp>
              <p:nvSpPr>
                <p:cNvPr id="42" name="Google Shape;248;p10">
                  <a:extLst>
                    <a:ext uri="{FF2B5EF4-FFF2-40B4-BE49-F238E27FC236}">
                      <a16:creationId xmlns:a16="http://schemas.microsoft.com/office/drawing/2014/main" id="{372F4D23-5BDF-1369-B948-F46AE833C094}"/>
                    </a:ext>
                  </a:extLst>
                </p:cNvPr>
                <p:cNvSpPr txBox="1"/>
                <p:nvPr/>
              </p:nvSpPr>
              <p:spPr>
                <a:xfrm>
                  <a:off x="74550" y="848100"/>
                  <a:ext cx="13446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0B5394"/>
                      </a:solidFill>
                      <a:latin typeface="Roboto Serif"/>
                      <a:ea typeface="Roboto Serif"/>
                      <a:cs typeface="Roboto Serif"/>
                      <a:sym typeface="Roboto Serif"/>
                    </a:rPr>
                    <a:t>Precursor Gas</a:t>
                  </a:r>
                  <a:endParaRPr sz="1200" kern="0" baseline="-25000">
                    <a:solidFill>
                      <a:srgbClr val="0B5394"/>
                    </a:solidFill>
                    <a:latin typeface="Roboto Serif"/>
                    <a:ea typeface="Roboto Serif"/>
                    <a:cs typeface="Roboto Serif"/>
                    <a:sym typeface="Roboto Serif"/>
                  </a:endParaRPr>
                </a:p>
              </p:txBody>
            </p:sp>
            <p:sp>
              <p:nvSpPr>
                <p:cNvPr id="43" name="Google Shape;249;p10">
                  <a:extLst>
                    <a:ext uri="{FF2B5EF4-FFF2-40B4-BE49-F238E27FC236}">
                      <a16:creationId xmlns:a16="http://schemas.microsoft.com/office/drawing/2014/main" id="{9DE4A41B-C9FF-1212-994E-20CAA1551887}"/>
                    </a:ext>
                  </a:extLst>
                </p:cNvPr>
                <p:cNvSpPr/>
                <p:nvPr/>
              </p:nvSpPr>
              <p:spPr>
                <a:xfrm>
                  <a:off x="186975" y="734550"/>
                  <a:ext cx="1212000" cy="600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44" name="Google Shape;250;p10">
                  <a:extLst>
                    <a:ext uri="{FF2B5EF4-FFF2-40B4-BE49-F238E27FC236}">
                      <a16:creationId xmlns:a16="http://schemas.microsoft.com/office/drawing/2014/main" id="{3F732121-D27C-3587-712D-1D597BFE535E}"/>
                    </a:ext>
                  </a:extLst>
                </p:cNvPr>
                <p:cNvSpPr/>
                <p:nvPr/>
              </p:nvSpPr>
              <p:spPr>
                <a:xfrm>
                  <a:off x="186975" y="1127350"/>
                  <a:ext cx="1212000" cy="600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sp>
            <p:nvSpPr>
              <p:cNvPr id="37" name="Google Shape;251;p10">
                <a:extLst>
                  <a:ext uri="{FF2B5EF4-FFF2-40B4-BE49-F238E27FC236}">
                    <a16:creationId xmlns:a16="http://schemas.microsoft.com/office/drawing/2014/main" id="{CB2A595A-0E3E-670F-DE3E-1C07BDADAB9A}"/>
                  </a:ext>
                </a:extLst>
              </p:cNvPr>
              <p:cNvSpPr/>
              <p:nvPr/>
            </p:nvSpPr>
            <p:spPr>
              <a:xfrm>
                <a:off x="3468478" y="1347326"/>
                <a:ext cx="245400" cy="245400"/>
              </a:xfrm>
              <a:prstGeom prst="star5">
                <a:avLst>
                  <a:gd name="adj" fmla="val 19098"/>
                  <a:gd name="hf" fmla="val 105146"/>
                  <a:gd name="vf" fmla="val 110557"/>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38" name="Google Shape;252;p10">
                <a:extLst>
                  <a:ext uri="{FF2B5EF4-FFF2-40B4-BE49-F238E27FC236}">
                    <a16:creationId xmlns:a16="http://schemas.microsoft.com/office/drawing/2014/main" id="{4589F4B8-89BF-D535-949A-83376EBA1102}"/>
                  </a:ext>
                </a:extLst>
              </p:cNvPr>
              <p:cNvSpPr/>
              <p:nvPr/>
            </p:nvSpPr>
            <p:spPr>
              <a:xfrm>
                <a:off x="1641525" y="1440025"/>
                <a:ext cx="1212000" cy="600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39" name="Google Shape;253;p10">
                <a:extLst>
                  <a:ext uri="{FF2B5EF4-FFF2-40B4-BE49-F238E27FC236}">
                    <a16:creationId xmlns:a16="http://schemas.microsoft.com/office/drawing/2014/main" id="{2F0A8AC0-8D8F-858F-0F70-E030BA4C3617}"/>
                  </a:ext>
                </a:extLst>
              </p:cNvPr>
              <p:cNvSpPr txBox="1"/>
              <p:nvPr/>
            </p:nvSpPr>
            <p:spPr>
              <a:xfrm>
                <a:off x="1602829" y="959705"/>
                <a:ext cx="12894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100"/>
                  <a:buFont typeface="Arial"/>
                  <a:buNone/>
                </a:pPr>
                <a:r>
                  <a:rPr lang="en" sz="1100" kern="0">
                    <a:solidFill>
                      <a:srgbClr val="E69138"/>
                    </a:solidFill>
                    <a:latin typeface="Roboto Serif"/>
                    <a:ea typeface="Roboto Serif"/>
                    <a:cs typeface="Roboto Serif"/>
                    <a:sym typeface="Roboto Serif"/>
                  </a:rPr>
                  <a:t>Intermediates </a:t>
                </a:r>
                <a:r>
                  <a:rPr lang="en" sz="1100" kern="0">
                    <a:solidFill>
                      <a:srgbClr val="000000"/>
                    </a:solidFill>
                    <a:latin typeface="Roboto Serif"/>
                    <a:ea typeface="Roboto Serif"/>
                    <a:cs typeface="Roboto Serif"/>
                    <a:sym typeface="Roboto Serif"/>
                  </a:rPr>
                  <a:t>and</a:t>
                </a:r>
                <a:r>
                  <a:rPr lang="en" sz="1100" kern="0">
                    <a:solidFill>
                      <a:srgbClr val="E69138"/>
                    </a:solidFill>
                    <a:latin typeface="Roboto Serif"/>
                    <a:ea typeface="Roboto Serif"/>
                    <a:cs typeface="Roboto Serif"/>
                    <a:sym typeface="Roboto Serif"/>
                  </a:rPr>
                  <a:t> </a:t>
                </a:r>
                <a:r>
                  <a:rPr lang="en" sz="1100" kern="0">
                    <a:solidFill>
                      <a:srgbClr val="783F04"/>
                    </a:solidFill>
                    <a:latin typeface="Roboto Serif"/>
                    <a:ea typeface="Roboto Serif"/>
                    <a:cs typeface="Roboto Serif"/>
                    <a:sym typeface="Roboto Serif"/>
                  </a:rPr>
                  <a:t>Byproducts</a:t>
                </a:r>
                <a:endParaRPr sz="1100" kern="0" baseline="-25000">
                  <a:solidFill>
                    <a:srgbClr val="783F04"/>
                  </a:solidFill>
                  <a:latin typeface="Roboto Serif"/>
                  <a:ea typeface="Roboto Serif"/>
                  <a:cs typeface="Roboto Serif"/>
                  <a:sym typeface="Roboto Serif"/>
                </a:endParaRPr>
              </a:p>
            </p:txBody>
          </p:sp>
        </p:grpSp>
        <p:sp>
          <p:nvSpPr>
            <p:cNvPr id="10" name="Google Shape;254;p10">
              <a:extLst>
                <a:ext uri="{FF2B5EF4-FFF2-40B4-BE49-F238E27FC236}">
                  <a16:creationId xmlns:a16="http://schemas.microsoft.com/office/drawing/2014/main" id="{BDEF07D0-2B6C-A5A4-A0B3-FD9B04A0FC48}"/>
                </a:ext>
              </a:extLst>
            </p:cNvPr>
            <p:cNvSpPr/>
            <p:nvPr/>
          </p:nvSpPr>
          <p:spPr>
            <a:xfrm>
              <a:off x="2422900" y="3785000"/>
              <a:ext cx="5761800" cy="290400"/>
            </a:xfrm>
            <a:prstGeom prst="rect">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cxnSp>
          <p:nvCxnSpPr>
            <p:cNvPr id="11" name="Google Shape;255;p10">
              <a:extLst>
                <a:ext uri="{FF2B5EF4-FFF2-40B4-BE49-F238E27FC236}">
                  <a16:creationId xmlns:a16="http://schemas.microsoft.com/office/drawing/2014/main" id="{180FBDA3-1CA7-286D-6220-7F9B46930AE0}"/>
                </a:ext>
              </a:extLst>
            </p:cNvPr>
            <p:cNvCxnSpPr/>
            <p:nvPr/>
          </p:nvCxnSpPr>
          <p:spPr>
            <a:xfrm flipH="1">
              <a:off x="2438650" y="2136875"/>
              <a:ext cx="1309200" cy="1623600"/>
            </a:xfrm>
            <a:prstGeom prst="straightConnector1">
              <a:avLst/>
            </a:prstGeom>
            <a:noFill/>
            <a:ln w="9525" cap="flat" cmpd="sng">
              <a:solidFill>
                <a:srgbClr val="000000"/>
              </a:solidFill>
              <a:prstDash val="dot"/>
              <a:round/>
              <a:headEnd type="none" w="sm" len="sm"/>
              <a:tailEnd type="none" w="sm" len="sm"/>
            </a:ln>
          </p:spPr>
        </p:cxnSp>
        <p:cxnSp>
          <p:nvCxnSpPr>
            <p:cNvPr id="12" name="Google Shape;256;p10">
              <a:extLst>
                <a:ext uri="{FF2B5EF4-FFF2-40B4-BE49-F238E27FC236}">
                  <a16:creationId xmlns:a16="http://schemas.microsoft.com/office/drawing/2014/main" id="{F5F36BDA-19AB-CCD7-9B2A-C381B9EC08B3}"/>
                </a:ext>
              </a:extLst>
            </p:cNvPr>
            <p:cNvCxnSpPr/>
            <p:nvPr/>
          </p:nvCxnSpPr>
          <p:spPr>
            <a:xfrm>
              <a:off x="3744750" y="2139300"/>
              <a:ext cx="4424400" cy="1629000"/>
            </a:xfrm>
            <a:prstGeom prst="straightConnector1">
              <a:avLst/>
            </a:prstGeom>
            <a:noFill/>
            <a:ln w="9525" cap="flat" cmpd="sng">
              <a:solidFill>
                <a:srgbClr val="000000"/>
              </a:solidFill>
              <a:prstDash val="dot"/>
              <a:round/>
              <a:headEnd type="none" w="sm" len="sm"/>
              <a:tailEnd type="none" w="sm" len="sm"/>
            </a:ln>
          </p:spPr>
        </p:cxnSp>
        <p:sp>
          <p:nvSpPr>
            <p:cNvPr id="13" name="Google Shape;257;p10">
              <a:extLst>
                <a:ext uri="{FF2B5EF4-FFF2-40B4-BE49-F238E27FC236}">
                  <a16:creationId xmlns:a16="http://schemas.microsoft.com/office/drawing/2014/main" id="{8F7D3785-3DA4-E6A8-7341-C568462644AC}"/>
                </a:ext>
              </a:extLst>
            </p:cNvPr>
            <p:cNvSpPr/>
            <p:nvPr/>
          </p:nvSpPr>
          <p:spPr>
            <a:xfrm>
              <a:off x="3769363" y="3622150"/>
              <a:ext cx="204600" cy="184500"/>
            </a:xfrm>
            <a:prstGeom prst="ellipse">
              <a:avLst/>
            </a:prstGeom>
            <a:solidFill>
              <a:srgbClr val="E69138"/>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4" name="Google Shape;258;p10">
              <a:extLst>
                <a:ext uri="{FF2B5EF4-FFF2-40B4-BE49-F238E27FC236}">
                  <a16:creationId xmlns:a16="http://schemas.microsoft.com/office/drawing/2014/main" id="{9EFFF9BA-96F9-3E2E-37C2-EA315B1EF9C7}"/>
                </a:ext>
              </a:extLst>
            </p:cNvPr>
            <p:cNvSpPr/>
            <p:nvPr/>
          </p:nvSpPr>
          <p:spPr>
            <a:xfrm>
              <a:off x="4241675" y="3622150"/>
              <a:ext cx="204600" cy="184500"/>
            </a:xfrm>
            <a:prstGeom prst="ellipse">
              <a:avLst/>
            </a:prstGeom>
            <a:solidFill>
              <a:srgbClr val="E69138"/>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5" name="Google Shape;259;p10">
              <a:extLst>
                <a:ext uri="{FF2B5EF4-FFF2-40B4-BE49-F238E27FC236}">
                  <a16:creationId xmlns:a16="http://schemas.microsoft.com/office/drawing/2014/main" id="{C214DCEE-BF2A-4A0A-7D16-AAB47DA82F67}"/>
                </a:ext>
              </a:extLst>
            </p:cNvPr>
            <p:cNvSpPr/>
            <p:nvPr/>
          </p:nvSpPr>
          <p:spPr>
            <a:xfrm>
              <a:off x="3297050" y="3622150"/>
              <a:ext cx="204600" cy="184500"/>
            </a:xfrm>
            <a:prstGeom prst="ellipse">
              <a:avLst/>
            </a:prstGeom>
            <a:solidFill>
              <a:srgbClr val="E69138"/>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6" name="Google Shape;260;p10">
              <a:extLst>
                <a:ext uri="{FF2B5EF4-FFF2-40B4-BE49-F238E27FC236}">
                  <a16:creationId xmlns:a16="http://schemas.microsoft.com/office/drawing/2014/main" id="{6B1203D6-1EAA-7C38-48DD-41617A3FD895}"/>
                </a:ext>
              </a:extLst>
            </p:cNvPr>
            <p:cNvSpPr/>
            <p:nvPr/>
          </p:nvSpPr>
          <p:spPr>
            <a:xfrm>
              <a:off x="3501650" y="3263025"/>
              <a:ext cx="204600" cy="184500"/>
            </a:xfrm>
            <a:prstGeom prst="ellipse">
              <a:avLst/>
            </a:prstGeom>
            <a:solidFill>
              <a:srgbClr val="783F04"/>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7" name="Google Shape;261;p10">
              <a:extLst>
                <a:ext uri="{FF2B5EF4-FFF2-40B4-BE49-F238E27FC236}">
                  <a16:creationId xmlns:a16="http://schemas.microsoft.com/office/drawing/2014/main" id="{90DDFE9A-7B3F-1EA7-8733-57CEE4036845}"/>
                </a:ext>
              </a:extLst>
            </p:cNvPr>
            <p:cNvSpPr/>
            <p:nvPr/>
          </p:nvSpPr>
          <p:spPr>
            <a:xfrm>
              <a:off x="3877150" y="3014675"/>
              <a:ext cx="204600" cy="184500"/>
            </a:xfrm>
            <a:prstGeom prst="ellipse">
              <a:avLst/>
            </a:prstGeom>
            <a:solidFill>
              <a:srgbClr val="783F04"/>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8" name="Google Shape;262;p10">
              <a:extLst>
                <a:ext uri="{FF2B5EF4-FFF2-40B4-BE49-F238E27FC236}">
                  <a16:creationId xmlns:a16="http://schemas.microsoft.com/office/drawing/2014/main" id="{358BE47B-A203-7055-28A0-9C91537F1894}"/>
                </a:ext>
              </a:extLst>
            </p:cNvPr>
            <p:cNvSpPr/>
            <p:nvPr/>
          </p:nvSpPr>
          <p:spPr>
            <a:xfrm>
              <a:off x="4127963" y="3325263"/>
              <a:ext cx="204600" cy="184500"/>
            </a:xfrm>
            <a:prstGeom prst="ellipse">
              <a:avLst/>
            </a:prstGeom>
            <a:solidFill>
              <a:srgbClr val="990A0A"/>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9" name="Google Shape;263;p10">
              <a:extLst>
                <a:ext uri="{FF2B5EF4-FFF2-40B4-BE49-F238E27FC236}">
                  <a16:creationId xmlns:a16="http://schemas.microsoft.com/office/drawing/2014/main" id="{0460F809-3349-CD20-EE9E-FE7BB23FBA7A}"/>
                </a:ext>
              </a:extLst>
            </p:cNvPr>
            <p:cNvSpPr/>
            <p:nvPr/>
          </p:nvSpPr>
          <p:spPr>
            <a:xfrm>
              <a:off x="3218975" y="3014675"/>
              <a:ext cx="204600" cy="184500"/>
            </a:xfrm>
            <a:prstGeom prst="ellipse">
              <a:avLst/>
            </a:prstGeom>
            <a:solidFill>
              <a:srgbClr val="990A0A"/>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0" name="Google Shape;264;p10">
              <a:extLst>
                <a:ext uri="{FF2B5EF4-FFF2-40B4-BE49-F238E27FC236}">
                  <a16:creationId xmlns:a16="http://schemas.microsoft.com/office/drawing/2014/main" id="{25D62B74-4B03-FCBC-3B3C-48B3E24E41C3}"/>
                </a:ext>
              </a:extLst>
            </p:cNvPr>
            <p:cNvSpPr txBox="1"/>
            <p:nvPr/>
          </p:nvSpPr>
          <p:spPr>
            <a:xfrm>
              <a:off x="3877150" y="3749275"/>
              <a:ext cx="35850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000000"/>
                  </a:solidFill>
                  <a:latin typeface="Roboto Serif"/>
                  <a:ea typeface="Roboto Serif"/>
                  <a:cs typeface="Roboto Serif"/>
                  <a:sym typeface="Roboto Serif"/>
                </a:rPr>
                <a:t>Adsorption, nucleation, and growth</a:t>
              </a:r>
              <a:endParaRPr sz="1200" kern="0" baseline="-25000">
                <a:solidFill>
                  <a:srgbClr val="000000"/>
                </a:solidFill>
                <a:latin typeface="Roboto Serif"/>
                <a:ea typeface="Roboto Serif"/>
                <a:cs typeface="Roboto Serif"/>
                <a:sym typeface="Roboto Serif"/>
              </a:endParaRPr>
            </a:p>
          </p:txBody>
        </p:sp>
        <p:sp>
          <p:nvSpPr>
            <p:cNvPr id="21" name="Google Shape;265;p10">
              <a:extLst>
                <a:ext uri="{FF2B5EF4-FFF2-40B4-BE49-F238E27FC236}">
                  <a16:creationId xmlns:a16="http://schemas.microsoft.com/office/drawing/2014/main" id="{2BCCE927-12C9-64F1-BFF7-176303843FF5}"/>
                </a:ext>
              </a:extLst>
            </p:cNvPr>
            <p:cNvSpPr/>
            <p:nvPr/>
          </p:nvSpPr>
          <p:spPr>
            <a:xfrm>
              <a:off x="4501875" y="3311075"/>
              <a:ext cx="833100" cy="600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2" name="Google Shape;266;p10">
              <a:extLst>
                <a:ext uri="{FF2B5EF4-FFF2-40B4-BE49-F238E27FC236}">
                  <a16:creationId xmlns:a16="http://schemas.microsoft.com/office/drawing/2014/main" id="{9BF86F66-0CA9-A920-B404-DC86A567E58B}"/>
                </a:ext>
              </a:extLst>
            </p:cNvPr>
            <p:cNvSpPr/>
            <p:nvPr/>
          </p:nvSpPr>
          <p:spPr>
            <a:xfrm>
              <a:off x="571780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3" name="Google Shape;267;p10">
              <a:extLst>
                <a:ext uri="{FF2B5EF4-FFF2-40B4-BE49-F238E27FC236}">
                  <a16:creationId xmlns:a16="http://schemas.microsoft.com/office/drawing/2014/main" id="{9FE0E204-3CE1-12FC-0017-100222A82DB7}"/>
                </a:ext>
              </a:extLst>
            </p:cNvPr>
            <p:cNvSpPr/>
            <p:nvPr/>
          </p:nvSpPr>
          <p:spPr>
            <a:xfrm>
              <a:off x="596495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4" name="Google Shape;268;p10">
              <a:extLst>
                <a:ext uri="{FF2B5EF4-FFF2-40B4-BE49-F238E27FC236}">
                  <a16:creationId xmlns:a16="http://schemas.microsoft.com/office/drawing/2014/main" id="{D32EBB9F-9243-30CD-2820-E2C8478A1859}"/>
                </a:ext>
              </a:extLst>
            </p:cNvPr>
            <p:cNvSpPr/>
            <p:nvPr/>
          </p:nvSpPr>
          <p:spPr>
            <a:xfrm>
              <a:off x="547065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5" name="Google Shape;269;p10">
              <a:extLst>
                <a:ext uri="{FF2B5EF4-FFF2-40B4-BE49-F238E27FC236}">
                  <a16:creationId xmlns:a16="http://schemas.microsoft.com/office/drawing/2014/main" id="{84CB65D5-A91B-3C8D-1081-A559F278F706}"/>
                </a:ext>
              </a:extLst>
            </p:cNvPr>
            <p:cNvSpPr/>
            <p:nvPr/>
          </p:nvSpPr>
          <p:spPr>
            <a:xfrm>
              <a:off x="645925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6" name="Google Shape;270;p10">
              <a:extLst>
                <a:ext uri="{FF2B5EF4-FFF2-40B4-BE49-F238E27FC236}">
                  <a16:creationId xmlns:a16="http://schemas.microsoft.com/office/drawing/2014/main" id="{A3747D20-BDCC-9637-E443-D6ABD33816AE}"/>
                </a:ext>
              </a:extLst>
            </p:cNvPr>
            <p:cNvSpPr/>
            <p:nvPr/>
          </p:nvSpPr>
          <p:spPr>
            <a:xfrm>
              <a:off x="670640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7" name="Google Shape;271;p10">
              <a:extLst>
                <a:ext uri="{FF2B5EF4-FFF2-40B4-BE49-F238E27FC236}">
                  <a16:creationId xmlns:a16="http://schemas.microsoft.com/office/drawing/2014/main" id="{30235A1E-E21B-F6DE-6E9E-B8AC024D7957}"/>
                </a:ext>
              </a:extLst>
            </p:cNvPr>
            <p:cNvSpPr/>
            <p:nvPr/>
          </p:nvSpPr>
          <p:spPr>
            <a:xfrm>
              <a:off x="621210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8" name="Google Shape;272;p10">
              <a:extLst>
                <a:ext uri="{FF2B5EF4-FFF2-40B4-BE49-F238E27FC236}">
                  <a16:creationId xmlns:a16="http://schemas.microsoft.com/office/drawing/2014/main" id="{06DA9EFA-4922-7233-ECD0-DD12211B2084}"/>
                </a:ext>
              </a:extLst>
            </p:cNvPr>
            <p:cNvSpPr/>
            <p:nvPr/>
          </p:nvSpPr>
          <p:spPr>
            <a:xfrm>
              <a:off x="695355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9" name="Google Shape;273;p10">
              <a:extLst>
                <a:ext uri="{FF2B5EF4-FFF2-40B4-BE49-F238E27FC236}">
                  <a16:creationId xmlns:a16="http://schemas.microsoft.com/office/drawing/2014/main" id="{0FA539D1-9DD0-81EC-24DC-042D1D4C3731}"/>
                </a:ext>
              </a:extLst>
            </p:cNvPr>
            <p:cNvSpPr/>
            <p:nvPr/>
          </p:nvSpPr>
          <p:spPr>
            <a:xfrm>
              <a:off x="720070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30" name="Google Shape;274;p10">
              <a:extLst>
                <a:ext uri="{FF2B5EF4-FFF2-40B4-BE49-F238E27FC236}">
                  <a16:creationId xmlns:a16="http://schemas.microsoft.com/office/drawing/2014/main" id="{FD9203F5-E0D9-0C46-7B42-DD23E2581CF7}"/>
                </a:ext>
              </a:extLst>
            </p:cNvPr>
            <p:cNvSpPr txBox="1"/>
            <p:nvPr/>
          </p:nvSpPr>
          <p:spPr>
            <a:xfrm>
              <a:off x="3200888" y="2679933"/>
              <a:ext cx="35850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000000"/>
                  </a:solidFill>
                  <a:latin typeface="Roboto Serif"/>
                  <a:ea typeface="Roboto Serif"/>
                  <a:cs typeface="Roboto Serif"/>
                  <a:sym typeface="Roboto Serif"/>
                </a:rPr>
                <a:t>Desorption and carried off</a:t>
              </a:r>
              <a:endParaRPr sz="1200" kern="0" baseline="-25000">
                <a:solidFill>
                  <a:srgbClr val="000000"/>
                </a:solidFill>
                <a:latin typeface="Roboto Serif"/>
                <a:ea typeface="Roboto Serif"/>
                <a:cs typeface="Roboto Serif"/>
                <a:sym typeface="Roboto Serif"/>
              </a:endParaRPr>
            </a:p>
          </p:txBody>
        </p:sp>
        <p:sp>
          <p:nvSpPr>
            <p:cNvPr id="31" name="Google Shape;275;p10">
              <a:extLst>
                <a:ext uri="{FF2B5EF4-FFF2-40B4-BE49-F238E27FC236}">
                  <a16:creationId xmlns:a16="http://schemas.microsoft.com/office/drawing/2014/main" id="{0391FB5B-3FB5-6285-716D-35E7F41FC632}"/>
                </a:ext>
              </a:extLst>
            </p:cNvPr>
            <p:cNvSpPr/>
            <p:nvPr/>
          </p:nvSpPr>
          <p:spPr>
            <a:xfrm>
              <a:off x="744785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32" name="Google Shape;276;p10">
              <a:extLst>
                <a:ext uri="{FF2B5EF4-FFF2-40B4-BE49-F238E27FC236}">
                  <a16:creationId xmlns:a16="http://schemas.microsoft.com/office/drawing/2014/main" id="{4558099D-2BA7-B7D4-D1FC-E48664742FC7}"/>
                </a:ext>
              </a:extLst>
            </p:cNvPr>
            <p:cNvSpPr/>
            <p:nvPr/>
          </p:nvSpPr>
          <p:spPr>
            <a:xfrm>
              <a:off x="4413250" y="2007800"/>
              <a:ext cx="1212000" cy="600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33" name="Google Shape;277;p10">
              <a:extLst>
                <a:ext uri="{FF2B5EF4-FFF2-40B4-BE49-F238E27FC236}">
                  <a16:creationId xmlns:a16="http://schemas.microsoft.com/office/drawing/2014/main" id="{0AD283AA-7050-2827-3827-19395ABE4C54}"/>
                </a:ext>
              </a:extLst>
            </p:cNvPr>
            <p:cNvSpPr txBox="1"/>
            <p:nvPr/>
          </p:nvSpPr>
          <p:spPr>
            <a:xfrm>
              <a:off x="4608425" y="1714250"/>
              <a:ext cx="9111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000000"/>
                  </a:solidFill>
                  <a:latin typeface="Roboto Serif"/>
                  <a:ea typeface="Roboto Serif"/>
                  <a:cs typeface="Roboto Serif"/>
                  <a:sym typeface="Roboto Serif"/>
                </a:rPr>
                <a:t>Exhaust</a:t>
              </a:r>
              <a:endParaRPr sz="1200" kern="0" baseline="-25000">
                <a:solidFill>
                  <a:srgbClr val="000000"/>
                </a:solidFill>
                <a:latin typeface="Roboto Serif"/>
                <a:ea typeface="Roboto Serif"/>
                <a:cs typeface="Roboto Serif"/>
                <a:sym typeface="Roboto Serif"/>
              </a:endParaRPr>
            </a:p>
          </p:txBody>
        </p:sp>
      </p:grpSp>
      <p:sp>
        <p:nvSpPr>
          <p:cNvPr id="61" name="Google Shape;278;p10">
            <a:extLst>
              <a:ext uri="{FF2B5EF4-FFF2-40B4-BE49-F238E27FC236}">
                <a16:creationId xmlns:a16="http://schemas.microsoft.com/office/drawing/2014/main" id="{2E3C00AE-BADB-BB01-53F1-5180D4BD00B1}"/>
              </a:ext>
            </a:extLst>
          </p:cNvPr>
          <p:cNvSpPr txBox="1"/>
          <p:nvPr/>
        </p:nvSpPr>
        <p:spPr>
          <a:xfrm>
            <a:off x="338329" y="1382470"/>
            <a:ext cx="1116300" cy="3705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none" spc="0" normalizeH="0" baseline="0" noProof="0" dirty="0">
                <a:ln>
                  <a:noFill/>
                </a:ln>
                <a:solidFill>
                  <a:srgbClr val="990A0A"/>
                </a:solidFill>
                <a:effectLst/>
                <a:uLnTx/>
                <a:uFillTx/>
                <a:latin typeface="Roboto Serif"/>
                <a:ea typeface="Roboto Serif"/>
                <a:cs typeface="Roboto Serif"/>
                <a:sym typeface="Roboto Serif"/>
              </a:rPr>
              <a:t>H</a:t>
            </a:r>
            <a:r>
              <a:rPr kumimoji="0" lang="en" sz="1200" b="0" i="0" u="none" strike="noStrike" kern="0" cap="none" spc="0" normalizeH="0" baseline="-25000" noProof="0" dirty="0">
                <a:ln>
                  <a:noFill/>
                </a:ln>
                <a:solidFill>
                  <a:srgbClr val="990A0A"/>
                </a:solidFill>
                <a:effectLst/>
                <a:uLnTx/>
                <a:uFillTx/>
                <a:latin typeface="Roboto Serif"/>
                <a:ea typeface="Roboto Serif"/>
                <a:cs typeface="Roboto Serif"/>
                <a:sym typeface="Roboto Serif"/>
              </a:rPr>
              <a:t>2</a:t>
            </a:r>
            <a:endParaRPr kumimoji="0" sz="1200" b="0" i="0" u="none" strike="noStrike" kern="0" cap="none" spc="0" normalizeH="0" baseline="-25000" noProof="0" dirty="0">
              <a:ln>
                <a:noFill/>
              </a:ln>
              <a:solidFill>
                <a:srgbClr val="990A0A"/>
              </a:solidFill>
              <a:effectLst/>
              <a:uLnTx/>
              <a:uFillTx/>
              <a:latin typeface="Roboto Serif"/>
              <a:ea typeface="Roboto Serif"/>
              <a:cs typeface="Roboto Serif"/>
              <a:sym typeface="Roboto Serif"/>
            </a:endParaRPr>
          </a:p>
        </p:txBody>
      </p:sp>
      <p:sp>
        <p:nvSpPr>
          <p:cNvPr id="62" name="Google Shape;279;p10">
            <a:extLst>
              <a:ext uri="{FF2B5EF4-FFF2-40B4-BE49-F238E27FC236}">
                <a16:creationId xmlns:a16="http://schemas.microsoft.com/office/drawing/2014/main" id="{C8922F26-AB83-6AB7-506C-CC78B98DCA00}"/>
              </a:ext>
            </a:extLst>
          </p:cNvPr>
          <p:cNvSpPr txBox="1"/>
          <p:nvPr/>
        </p:nvSpPr>
        <p:spPr>
          <a:xfrm>
            <a:off x="338329" y="1897934"/>
            <a:ext cx="1244100" cy="2346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none" spc="0" normalizeH="0" baseline="0" noProof="0" dirty="0" err="1">
                <a:ln>
                  <a:noFill/>
                </a:ln>
                <a:solidFill>
                  <a:srgbClr val="0B5394"/>
                </a:solidFill>
                <a:effectLst/>
                <a:uLnTx/>
                <a:uFillTx/>
                <a:latin typeface="Roboto Serif"/>
                <a:ea typeface="Roboto Serif"/>
                <a:cs typeface="Roboto Serif"/>
                <a:sym typeface="Roboto Serif"/>
              </a:rPr>
              <a:t>Ar</a:t>
            </a:r>
            <a:r>
              <a:rPr kumimoji="0" lang="en" sz="1200" b="0" i="0" u="none" strike="noStrike" kern="0" cap="none" spc="0" normalizeH="0" baseline="0" noProof="0" dirty="0">
                <a:ln>
                  <a:noFill/>
                </a:ln>
                <a:solidFill>
                  <a:srgbClr val="0B5394"/>
                </a:solidFill>
                <a:effectLst/>
                <a:uLnTx/>
                <a:uFillTx/>
                <a:latin typeface="Roboto Serif"/>
                <a:ea typeface="Roboto Serif"/>
                <a:cs typeface="Roboto Serif"/>
                <a:sym typeface="Roboto Serif"/>
              </a:rPr>
              <a:t> + SnCl</a:t>
            </a:r>
            <a:r>
              <a:rPr kumimoji="0" lang="en" sz="1200" b="0" i="0" u="none" strike="noStrike" kern="0" cap="none" spc="0" normalizeH="0" baseline="-25000" noProof="0" dirty="0">
                <a:ln>
                  <a:noFill/>
                </a:ln>
                <a:solidFill>
                  <a:srgbClr val="0B5394"/>
                </a:solidFill>
                <a:effectLst/>
                <a:uLnTx/>
                <a:uFillTx/>
                <a:latin typeface="Roboto Serif"/>
                <a:ea typeface="Roboto Serif"/>
                <a:cs typeface="Roboto Serif"/>
                <a:sym typeface="Roboto Serif"/>
              </a:rPr>
              <a:t>2</a:t>
            </a:r>
            <a:r>
              <a:rPr kumimoji="0" lang="en" sz="1200" b="0" i="0" u="none" strike="noStrike" kern="0" cap="none" spc="0" normalizeH="0" baseline="0" noProof="0" dirty="0">
                <a:ln>
                  <a:noFill/>
                </a:ln>
                <a:solidFill>
                  <a:srgbClr val="0B5394"/>
                </a:solidFill>
                <a:effectLst/>
                <a:uLnTx/>
                <a:uFillTx/>
                <a:latin typeface="Roboto Serif"/>
                <a:ea typeface="Roboto Serif"/>
                <a:cs typeface="Roboto Serif"/>
                <a:sym typeface="Roboto Serif"/>
              </a:rPr>
              <a:t> (g)</a:t>
            </a:r>
            <a:endParaRPr kumimoji="0" sz="1200" b="0" i="0" u="none" strike="noStrike" kern="0" cap="none" spc="0" normalizeH="0" baseline="0" noProof="0" dirty="0">
              <a:ln>
                <a:noFill/>
              </a:ln>
              <a:solidFill>
                <a:srgbClr val="0B5394"/>
              </a:solidFill>
              <a:effectLst/>
              <a:uLnTx/>
              <a:uFillTx/>
              <a:latin typeface="Roboto Serif"/>
              <a:ea typeface="Roboto Serif"/>
              <a:cs typeface="Roboto Serif"/>
              <a:sym typeface="Roboto Serif"/>
            </a:endParaRPr>
          </a:p>
        </p:txBody>
      </p:sp>
      <p:sp>
        <p:nvSpPr>
          <p:cNvPr id="63" name="Google Shape;280;p10">
            <a:extLst>
              <a:ext uri="{FF2B5EF4-FFF2-40B4-BE49-F238E27FC236}">
                <a16:creationId xmlns:a16="http://schemas.microsoft.com/office/drawing/2014/main" id="{87AE3AB4-1477-D9B3-1889-B8584E181365}"/>
              </a:ext>
            </a:extLst>
          </p:cNvPr>
          <p:cNvSpPr txBox="1"/>
          <p:nvPr/>
        </p:nvSpPr>
        <p:spPr>
          <a:xfrm>
            <a:off x="2004179" y="2067345"/>
            <a:ext cx="1152600" cy="3705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none" spc="0" normalizeH="0" baseline="0" noProof="0" dirty="0">
                <a:ln>
                  <a:noFill/>
                </a:ln>
                <a:solidFill>
                  <a:srgbClr val="E69138"/>
                </a:solidFill>
                <a:effectLst/>
                <a:uLnTx/>
                <a:uFillTx/>
                <a:latin typeface="Roboto Serif"/>
                <a:ea typeface="Roboto Serif"/>
                <a:cs typeface="Roboto Serif"/>
                <a:sym typeface="Roboto Serif"/>
              </a:rPr>
              <a:t>Sn</a:t>
            </a:r>
            <a:r>
              <a:rPr kumimoji="0" lang="en" sz="1200" b="0" i="0" u="none" strike="noStrike" kern="0" cap="none" spc="0" normalizeH="0" baseline="30000" noProof="0" dirty="0">
                <a:ln>
                  <a:noFill/>
                </a:ln>
                <a:solidFill>
                  <a:srgbClr val="E69138"/>
                </a:solidFill>
                <a:effectLst/>
                <a:uLnTx/>
                <a:uFillTx/>
                <a:latin typeface="Roboto Serif"/>
                <a:ea typeface="Roboto Serif"/>
                <a:cs typeface="Roboto Serif"/>
                <a:sym typeface="Roboto Serif"/>
              </a:rPr>
              <a:t>2+</a:t>
            </a:r>
            <a:r>
              <a:rPr kumimoji="0" lang="en" sz="1200" b="0" i="0" u="none" strike="noStrike" kern="0" cap="none" spc="0" normalizeH="0" baseline="0" noProof="0" dirty="0">
                <a:ln>
                  <a:noFill/>
                </a:ln>
                <a:solidFill>
                  <a:srgbClr val="E69138"/>
                </a:solidFill>
                <a:effectLst/>
                <a:uLnTx/>
                <a:uFillTx/>
                <a:latin typeface="Roboto Serif"/>
                <a:ea typeface="Roboto Serif"/>
                <a:cs typeface="Roboto Serif"/>
                <a:sym typeface="Roboto Serif"/>
              </a:rPr>
              <a:t>(g)</a:t>
            </a:r>
            <a:r>
              <a:rPr kumimoji="0" lang="en" sz="1200" b="0" i="0" u="none" strike="noStrike" kern="0" cap="none" spc="0" normalizeH="0" baseline="0" noProof="0" dirty="0">
                <a:ln>
                  <a:noFill/>
                </a:ln>
                <a:solidFill>
                  <a:srgbClr val="990A0A"/>
                </a:solidFill>
                <a:effectLst/>
                <a:uLnTx/>
                <a:uFillTx/>
                <a:latin typeface="Roboto Serif"/>
                <a:ea typeface="Roboto Serif"/>
                <a:cs typeface="Roboto Serif"/>
                <a:sym typeface="Roboto Serif"/>
              </a:rPr>
              <a:t> </a:t>
            </a:r>
            <a:r>
              <a:rPr kumimoji="0" lang="en" sz="1200" b="0" i="0" u="none" strike="noStrike" kern="0" cap="none" spc="0" normalizeH="0" baseline="0" noProof="0" dirty="0">
                <a:ln>
                  <a:noFill/>
                </a:ln>
                <a:solidFill>
                  <a:srgbClr val="000000"/>
                </a:solidFill>
                <a:effectLst/>
                <a:uLnTx/>
                <a:uFillTx/>
                <a:latin typeface="Roboto Serif"/>
                <a:ea typeface="Roboto Serif"/>
                <a:cs typeface="Roboto Serif"/>
                <a:sym typeface="Roboto Serif"/>
              </a:rPr>
              <a:t>+ </a:t>
            </a:r>
            <a:r>
              <a:rPr kumimoji="0" lang="en" sz="1200" b="0" i="0" u="none" strike="noStrike" kern="0" cap="none" spc="0" normalizeH="0" baseline="0" noProof="0" dirty="0">
                <a:ln>
                  <a:noFill/>
                </a:ln>
                <a:solidFill>
                  <a:srgbClr val="783F04"/>
                </a:solidFill>
                <a:effectLst/>
                <a:uLnTx/>
                <a:uFillTx/>
                <a:latin typeface="Roboto Serif"/>
                <a:ea typeface="Roboto Serif"/>
                <a:cs typeface="Roboto Serif"/>
                <a:sym typeface="Roboto Serif"/>
              </a:rPr>
              <a:t>HCl (g)</a:t>
            </a:r>
            <a:endParaRPr kumimoji="0" sz="1200" b="0" i="0" u="none" strike="noStrike" kern="0" cap="none" spc="0" normalizeH="0" baseline="0" noProof="0" dirty="0">
              <a:ln>
                <a:noFill/>
              </a:ln>
              <a:solidFill>
                <a:srgbClr val="783F04"/>
              </a:solidFill>
              <a:effectLst/>
              <a:uLnTx/>
              <a:uFillTx/>
              <a:latin typeface="Roboto Serif"/>
              <a:ea typeface="Roboto Serif"/>
              <a:cs typeface="Roboto Serif"/>
              <a:sym typeface="Roboto Serif"/>
            </a:endParaRPr>
          </a:p>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783F04"/>
              </a:solidFill>
              <a:effectLst/>
              <a:uLnTx/>
              <a:uFillTx/>
              <a:latin typeface="Roboto Serif"/>
              <a:ea typeface="Roboto Serif"/>
              <a:cs typeface="Roboto Serif"/>
              <a:sym typeface="Roboto Serif"/>
            </a:endParaRPr>
          </a:p>
        </p:txBody>
      </p:sp>
      <p:sp>
        <p:nvSpPr>
          <p:cNvPr id="64" name="Google Shape;281;p10">
            <a:extLst>
              <a:ext uri="{FF2B5EF4-FFF2-40B4-BE49-F238E27FC236}">
                <a16:creationId xmlns:a16="http://schemas.microsoft.com/office/drawing/2014/main" id="{77911FAC-B0E5-C43D-D5EE-99C1398020E5}"/>
              </a:ext>
            </a:extLst>
          </p:cNvPr>
          <p:cNvSpPr txBox="1"/>
          <p:nvPr/>
        </p:nvSpPr>
        <p:spPr>
          <a:xfrm>
            <a:off x="6186303" y="4085370"/>
            <a:ext cx="1077300" cy="1968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6AA84F"/>
                </a:solidFill>
                <a:latin typeface="Roboto Serif"/>
                <a:ea typeface="Roboto Serif"/>
                <a:cs typeface="Roboto Serif"/>
                <a:sym typeface="Roboto Serif"/>
              </a:rPr>
              <a:t>Product</a:t>
            </a:r>
            <a:endParaRPr sz="1200" kern="0" baseline="-25000">
              <a:solidFill>
                <a:srgbClr val="6AA84F"/>
              </a:solidFill>
              <a:latin typeface="Roboto Serif"/>
              <a:ea typeface="Roboto Serif"/>
              <a:cs typeface="Roboto Serif"/>
              <a:sym typeface="Roboto Serif"/>
            </a:endParaRPr>
          </a:p>
        </p:txBody>
      </p:sp>
      <p:sp>
        <p:nvSpPr>
          <p:cNvPr id="65" name="Google Shape;282;p10">
            <a:extLst>
              <a:ext uri="{FF2B5EF4-FFF2-40B4-BE49-F238E27FC236}">
                <a16:creationId xmlns:a16="http://schemas.microsoft.com/office/drawing/2014/main" id="{240913EF-A49C-4301-229D-5D6386CA5F82}"/>
              </a:ext>
            </a:extLst>
          </p:cNvPr>
          <p:cNvSpPr txBox="1"/>
          <p:nvPr/>
        </p:nvSpPr>
        <p:spPr>
          <a:xfrm>
            <a:off x="6166804" y="3998520"/>
            <a:ext cx="1116300" cy="3231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none" spc="0" normalizeH="0" baseline="0" noProof="0" dirty="0">
                <a:ln>
                  <a:noFill/>
                </a:ln>
                <a:solidFill>
                  <a:srgbClr val="6AA84F"/>
                </a:solidFill>
                <a:effectLst/>
                <a:uLnTx/>
                <a:uFillTx/>
                <a:latin typeface="Roboto Serif"/>
                <a:ea typeface="Roboto Serif"/>
                <a:cs typeface="Roboto Serif"/>
                <a:sym typeface="Roboto Serif"/>
              </a:rPr>
              <a:t>Sn (s)</a:t>
            </a:r>
            <a:endParaRPr kumimoji="0" sz="1200" b="0" i="0" u="none" strike="noStrike" kern="0" cap="none" spc="0" normalizeH="0" baseline="-25000" noProof="0" dirty="0">
              <a:ln>
                <a:noFill/>
              </a:ln>
              <a:solidFill>
                <a:srgbClr val="6AA84F"/>
              </a:solidFill>
              <a:effectLst/>
              <a:uLnTx/>
              <a:uFillTx/>
              <a:latin typeface="Roboto Serif"/>
              <a:ea typeface="Roboto Serif"/>
              <a:cs typeface="Roboto Serif"/>
              <a:sym typeface="Roboto Serif"/>
            </a:endParaRPr>
          </a:p>
        </p:txBody>
      </p:sp>
    </p:spTree>
    <p:extLst>
      <p:ext uri="{BB962C8B-B14F-4D97-AF65-F5344CB8AC3E}">
        <p14:creationId xmlns:p14="http://schemas.microsoft.com/office/powerpoint/2010/main" val="16898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6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16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E9CDB-B36E-2367-E987-3B4F69AC86A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72495B-B3CD-826F-BBEF-7725E2CD3174}"/>
              </a:ext>
            </a:extLst>
          </p:cNvPr>
          <p:cNvSpPr>
            <a:spLocks noGrp="1"/>
          </p:cNvSpPr>
          <p:nvPr>
            <p:ph idx="1"/>
          </p:nvPr>
        </p:nvSpPr>
        <p:spPr/>
        <p:txBody>
          <a:bodyPr/>
          <a:lstStyle/>
          <a:p>
            <a:pPr algn="just">
              <a:buSzPts val="1800"/>
            </a:pPr>
            <a:r>
              <a:rPr lang="en-US" dirty="0">
                <a:solidFill>
                  <a:schemeClr val="dk1"/>
                </a:solidFill>
              </a:rPr>
              <a:t>I. General Motivation</a:t>
            </a:r>
          </a:p>
          <a:p>
            <a:pPr algn="just">
              <a:buSzPts val="1800"/>
            </a:pPr>
            <a:r>
              <a:rPr lang="en-US" dirty="0">
                <a:ea typeface="Arial"/>
                <a:cs typeface="Arial"/>
                <a:sym typeface="Arial"/>
              </a:rPr>
              <a:t>II. </a:t>
            </a:r>
            <a:r>
              <a:rPr lang="en-US" dirty="0"/>
              <a:t>SnCl2 Nucleation study </a:t>
            </a:r>
          </a:p>
          <a:p>
            <a:pPr algn="just">
              <a:buSzPts val="1800"/>
            </a:pPr>
            <a:r>
              <a:rPr lang="en-US" dirty="0"/>
              <a:t>III. Chemical Vapor Deposition using SnCl2 as a precursor  </a:t>
            </a:r>
            <a:endParaRPr lang="en-US" dirty="0">
              <a:ea typeface="Arial"/>
              <a:cs typeface="Arial"/>
              <a:sym typeface="Arial"/>
            </a:endParaRPr>
          </a:p>
          <a:p>
            <a:pPr algn="just">
              <a:buSzPts val="1800"/>
            </a:pPr>
            <a:r>
              <a:rPr lang="en-US" dirty="0">
                <a:ea typeface="Arial"/>
                <a:cs typeface="Arial"/>
                <a:sym typeface="Arial"/>
              </a:rPr>
              <a:t>IV. Conclusions</a:t>
            </a:r>
            <a:endParaRPr lang="en-US" dirty="0"/>
          </a:p>
          <a:p>
            <a:endParaRPr lang="en-US" dirty="0"/>
          </a:p>
        </p:txBody>
      </p:sp>
      <p:sp>
        <p:nvSpPr>
          <p:cNvPr id="3" name="Title 2">
            <a:extLst>
              <a:ext uri="{FF2B5EF4-FFF2-40B4-BE49-F238E27FC236}">
                <a16:creationId xmlns:a16="http://schemas.microsoft.com/office/drawing/2014/main" id="{1DAA5B15-0FB5-4EF2-4C26-8F1FC36C0161}"/>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69CBA379-1FC0-DC7C-7CF4-361E98696D22}"/>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43F34763-20AF-9DCB-2B78-C89F292FEC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3A13A-043E-E5BD-4768-0E60EE718AF2}"/>
              </a:ext>
            </a:extLst>
          </p:cNvPr>
          <p:cNvSpPr>
            <a:spLocks noGrp="1"/>
          </p:cNvSpPr>
          <p:nvPr>
            <p:ph type="sldNum" sz="quarter" idx="12"/>
          </p:nvPr>
        </p:nvSpPr>
        <p:spPr/>
        <p:txBody>
          <a:bodyPr/>
          <a:lstStyle/>
          <a:p>
            <a:fld id="{921CBE81-14BD-7343-B359-01BCBA3179F9}" type="slidenum">
              <a:rPr lang="en-US" smtClean="0"/>
              <a:t>2</a:t>
            </a:fld>
            <a:endParaRPr lang="en-US"/>
          </a:p>
        </p:txBody>
      </p:sp>
    </p:spTree>
    <p:extLst>
      <p:ext uri="{BB962C8B-B14F-4D97-AF65-F5344CB8AC3E}">
        <p14:creationId xmlns:p14="http://schemas.microsoft.com/office/powerpoint/2010/main" val="3579932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8CF1DA-DF99-CCCC-4263-C38B383E3E78}"/>
              </a:ext>
            </a:extLst>
          </p:cNvPr>
          <p:cNvSpPr>
            <a:spLocks noGrp="1"/>
          </p:cNvSpPr>
          <p:nvPr>
            <p:ph type="title"/>
          </p:nvPr>
        </p:nvSpPr>
        <p:spPr/>
        <p:txBody>
          <a:bodyPr/>
          <a:lstStyle/>
          <a:p>
            <a:r>
              <a:rPr lang="en" dirty="0">
                <a:latin typeface="Roboto Serif"/>
                <a:ea typeface="Roboto Serif"/>
                <a:cs typeface="Roboto Serif"/>
                <a:sym typeface="Roboto Serif"/>
              </a:rPr>
              <a:t>Recent CVD runs </a:t>
            </a:r>
            <a:endParaRPr lang="en-US" dirty="0"/>
          </a:p>
        </p:txBody>
      </p:sp>
      <p:sp>
        <p:nvSpPr>
          <p:cNvPr id="4" name="Date Placeholder 3">
            <a:extLst>
              <a:ext uri="{FF2B5EF4-FFF2-40B4-BE49-F238E27FC236}">
                <a16:creationId xmlns:a16="http://schemas.microsoft.com/office/drawing/2014/main" id="{7EA100DC-85A5-0B03-A04C-67C68AED99C6}"/>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1D7D507F-3CB6-A683-6ACB-FA2AE9CA23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127180-8A4B-475C-88D7-4ECCDB47334F}"/>
              </a:ext>
            </a:extLst>
          </p:cNvPr>
          <p:cNvSpPr>
            <a:spLocks noGrp="1"/>
          </p:cNvSpPr>
          <p:nvPr>
            <p:ph type="sldNum" sz="quarter" idx="12"/>
          </p:nvPr>
        </p:nvSpPr>
        <p:spPr/>
        <p:txBody>
          <a:bodyPr/>
          <a:lstStyle/>
          <a:p>
            <a:fld id="{921CBE81-14BD-7343-B359-01BCBA3179F9}" type="slidenum">
              <a:rPr lang="en-US" smtClean="0"/>
              <a:t>20</a:t>
            </a:fld>
            <a:endParaRPr lang="en-US"/>
          </a:p>
        </p:txBody>
      </p:sp>
      <p:grpSp>
        <p:nvGrpSpPr>
          <p:cNvPr id="32" name="Group 31">
            <a:extLst>
              <a:ext uri="{FF2B5EF4-FFF2-40B4-BE49-F238E27FC236}">
                <a16:creationId xmlns:a16="http://schemas.microsoft.com/office/drawing/2014/main" id="{4FCAE448-E789-6B9D-B225-B560F2FA6D82}"/>
              </a:ext>
            </a:extLst>
          </p:cNvPr>
          <p:cNvGrpSpPr/>
          <p:nvPr/>
        </p:nvGrpSpPr>
        <p:grpSpPr>
          <a:xfrm>
            <a:off x="433937" y="1746334"/>
            <a:ext cx="8276125" cy="3074906"/>
            <a:chOff x="19967" y="889800"/>
            <a:chExt cx="8276125" cy="3074906"/>
          </a:xfrm>
        </p:grpSpPr>
        <p:sp>
          <p:nvSpPr>
            <p:cNvPr id="33" name="Flowchart: Direct Access Storage 5">
              <a:extLst>
                <a:ext uri="{FF2B5EF4-FFF2-40B4-BE49-F238E27FC236}">
                  <a16:creationId xmlns:a16="http://schemas.microsoft.com/office/drawing/2014/main" id="{AF43B6E6-ECE8-EBB6-BB80-03A9DC47B180}"/>
                </a:ext>
              </a:extLst>
            </p:cNvPr>
            <p:cNvSpPr/>
            <p:nvPr/>
          </p:nvSpPr>
          <p:spPr>
            <a:xfrm>
              <a:off x="3249313" y="918318"/>
              <a:ext cx="5046779" cy="1071979"/>
            </a:xfrm>
            <a:prstGeom prst="flowChartMagneticDrum">
              <a:avLst/>
            </a:prstGeom>
            <a:no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4" name="Cube 33">
              <a:extLst>
                <a:ext uri="{FF2B5EF4-FFF2-40B4-BE49-F238E27FC236}">
                  <a16:creationId xmlns:a16="http://schemas.microsoft.com/office/drawing/2014/main" id="{12C09121-73ED-EAB1-B868-1A54A05DD1F8}"/>
                </a:ext>
              </a:extLst>
            </p:cNvPr>
            <p:cNvSpPr/>
            <p:nvPr/>
          </p:nvSpPr>
          <p:spPr>
            <a:xfrm>
              <a:off x="6061742" y="1056776"/>
              <a:ext cx="339575" cy="446934"/>
            </a:xfrm>
            <a:prstGeom prst="cube">
              <a:avLst>
                <a:gd name="adj" fmla="val 77381"/>
              </a:avLst>
            </a:prstGeom>
            <a:solidFill>
              <a:srgbClr val="000000">
                <a:lumMod val="50000"/>
                <a:lumOff val="50000"/>
              </a:srgbClr>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TextBox 34">
              <a:extLst>
                <a:ext uri="{FF2B5EF4-FFF2-40B4-BE49-F238E27FC236}">
                  <a16:creationId xmlns:a16="http://schemas.microsoft.com/office/drawing/2014/main" id="{71D9E288-4530-E09F-ACBC-3444643033BF}"/>
                </a:ext>
              </a:extLst>
            </p:cNvPr>
            <p:cNvSpPr txBox="1"/>
            <p:nvPr/>
          </p:nvSpPr>
          <p:spPr>
            <a:xfrm>
              <a:off x="5574215" y="2143502"/>
              <a:ext cx="2721871"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cs typeface="Arial"/>
                  <a:sym typeface="Arial"/>
                </a:rPr>
                <a:t>200/500C non-anodized samples</a:t>
              </a:r>
              <a:endParaRPr kumimoji="0" lang="en-US" sz="1200" b="0" i="0" u="none" strike="noStrike" kern="0" cap="none" spc="0" normalizeH="0" baseline="0" noProof="0" dirty="0">
                <a:ln>
                  <a:noFill/>
                </a:ln>
                <a:solidFill>
                  <a:srgbClr val="4285F4"/>
                </a:solidFill>
                <a:effectLst/>
                <a:uLnTx/>
                <a:uFillTx/>
                <a:cs typeface="Arial"/>
                <a:sym typeface="Arial"/>
              </a:endParaRPr>
            </a:p>
          </p:txBody>
        </p:sp>
        <p:cxnSp>
          <p:nvCxnSpPr>
            <p:cNvPr id="36" name="Straight Arrow Connector 35">
              <a:extLst>
                <a:ext uri="{FF2B5EF4-FFF2-40B4-BE49-F238E27FC236}">
                  <a16:creationId xmlns:a16="http://schemas.microsoft.com/office/drawing/2014/main" id="{C84C90C4-24EC-5FEC-8CB3-21F13B702760}"/>
                </a:ext>
              </a:extLst>
            </p:cNvPr>
            <p:cNvCxnSpPr>
              <a:cxnSpLocks/>
            </p:cNvCxnSpPr>
            <p:nvPr/>
          </p:nvCxnSpPr>
          <p:spPr>
            <a:xfrm flipV="1">
              <a:off x="6231529" y="1476380"/>
              <a:ext cx="0" cy="663016"/>
            </a:xfrm>
            <a:prstGeom prst="straightConnector1">
              <a:avLst/>
            </a:prstGeom>
            <a:noFill/>
            <a:ln w="19050" cap="flat" cmpd="sng" algn="ctr">
              <a:solidFill>
                <a:srgbClr val="FF0000"/>
              </a:solidFill>
              <a:prstDash val="solid"/>
              <a:tailEnd type="triangle"/>
            </a:ln>
            <a:effectLst/>
          </p:spPr>
        </p:cxnSp>
        <p:sp>
          <p:nvSpPr>
            <p:cNvPr id="37" name="Oval 36">
              <a:extLst>
                <a:ext uri="{FF2B5EF4-FFF2-40B4-BE49-F238E27FC236}">
                  <a16:creationId xmlns:a16="http://schemas.microsoft.com/office/drawing/2014/main" id="{BAE7833D-B7C5-0ADE-5007-6D0625464087}"/>
                </a:ext>
              </a:extLst>
            </p:cNvPr>
            <p:cNvSpPr/>
            <p:nvPr/>
          </p:nvSpPr>
          <p:spPr>
            <a:xfrm>
              <a:off x="4710115" y="889800"/>
              <a:ext cx="106526" cy="1071979"/>
            </a:xfrm>
            <a:prstGeom prst="ellipse">
              <a:avLst/>
            </a:prstGeom>
            <a:solidFill>
              <a:srgbClr val="EEEEEE">
                <a:lumMod val="75000"/>
              </a:srgbClr>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8" name="Straight Arrow Connector 37">
              <a:extLst>
                <a:ext uri="{FF2B5EF4-FFF2-40B4-BE49-F238E27FC236}">
                  <a16:creationId xmlns:a16="http://schemas.microsoft.com/office/drawing/2014/main" id="{60FD5D51-DDAF-DC69-AA64-B886DB32EF09}"/>
                </a:ext>
              </a:extLst>
            </p:cNvPr>
            <p:cNvCxnSpPr>
              <a:cxnSpLocks/>
            </p:cNvCxnSpPr>
            <p:nvPr/>
          </p:nvCxnSpPr>
          <p:spPr>
            <a:xfrm flipV="1">
              <a:off x="4776692" y="1990297"/>
              <a:ext cx="0" cy="663016"/>
            </a:xfrm>
            <a:prstGeom prst="straightConnector1">
              <a:avLst/>
            </a:prstGeom>
            <a:noFill/>
            <a:ln w="19050" cap="flat" cmpd="sng" algn="ctr">
              <a:solidFill>
                <a:srgbClr val="FF0000"/>
              </a:solidFill>
              <a:prstDash val="solid"/>
              <a:tailEnd type="triangle"/>
            </a:ln>
            <a:effectLst/>
          </p:spPr>
        </p:cxnSp>
        <p:sp>
          <p:nvSpPr>
            <p:cNvPr id="39" name="Cylinder 18">
              <a:extLst>
                <a:ext uri="{FF2B5EF4-FFF2-40B4-BE49-F238E27FC236}">
                  <a16:creationId xmlns:a16="http://schemas.microsoft.com/office/drawing/2014/main" id="{86014D02-E4BD-0404-55C8-721C8FCE5DA3}"/>
                </a:ext>
              </a:extLst>
            </p:cNvPr>
            <p:cNvSpPr/>
            <p:nvPr/>
          </p:nvSpPr>
          <p:spPr>
            <a:xfrm>
              <a:off x="1111927" y="2373398"/>
              <a:ext cx="908000" cy="779806"/>
            </a:xfrm>
            <a:prstGeom prst="can">
              <a:avLst/>
            </a:prstGeom>
            <a:solidFill>
              <a:srgbClr val="FF0000"/>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 name="Cylinder 19">
              <a:extLst>
                <a:ext uri="{FF2B5EF4-FFF2-40B4-BE49-F238E27FC236}">
                  <a16:creationId xmlns:a16="http://schemas.microsoft.com/office/drawing/2014/main" id="{4637D95D-C091-48C9-4A25-2E8B34F32BB9}"/>
                </a:ext>
              </a:extLst>
            </p:cNvPr>
            <p:cNvSpPr/>
            <p:nvPr/>
          </p:nvSpPr>
          <p:spPr>
            <a:xfrm>
              <a:off x="1265068" y="1534240"/>
              <a:ext cx="106526" cy="912114"/>
            </a:xfrm>
            <a:prstGeom prst="can">
              <a:avLst/>
            </a:prstGeom>
            <a:solidFill>
              <a:srgbClr val="4285F4"/>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Cylinder 20">
              <a:extLst>
                <a:ext uri="{FF2B5EF4-FFF2-40B4-BE49-F238E27FC236}">
                  <a16:creationId xmlns:a16="http://schemas.microsoft.com/office/drawing/2014/main" id="{7B9A8CDA-A0B2-6E8C-1F85-3FFC43B7DCC7}"/>
                </a:ext>
              </a:extLst>
            </p:cNvPr>
            <p:cNvSpPr/>
            <p:nvPr/>
          </p:nvSpPr>
          <p:spPr>
            <a:xfrm>
              <a:off x="1727899" y="1534240"/>
              <a:ext cx="106526" cy="912114"/>
            </a:xfrm>
            <a:prstGeom prst="can">
              <a:avLst/>
            </a:prstGeom>
            <a:solidFill>
              <a:srgbClr val="4285F4"/>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 name="Cylinder 30">
              <a:extLst>
                <a:ext uri="{FF2B5EF4-FFF2-40B4-BE49-F238E27FC236}">
                  <a16:creationId xmlns:a16="http://schemas.microsoft.com/office/drawing/2014/main" id="{8EBF517C-DD67-08CA-DA92-C1D4687D8253}"/>
                </a:ext>
              </a:extLst>
            </p:cNvPr>
            <p:cNvSpPr/>
            <p:nvPr/>
          </p:nvSpPr>
          <p:spPr>
            <a:xfrm rot="5400000">
              <a:off x="2388409" y="712683"/>
              <a:ext cx="206373" cy="1527394"/>
            </a:xfrm>
            <a:prstGeom prst="can">
              <a:avLst>
                <a:gd name="adj" fmla="val 44358"/>
              </a:avLst>
            </a:prstGeom>
            <a:solidFill>
              <a:srgbClr val="4285F4"/>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 name="Cylinder 31">
              <a:extLst>
                <a:ext uri="{FF2B5EF4-FFF2-40B4-BE49-F238E27FC236}">
                  <a16:creationId xmlns:a16="http://schemas.microsoft.com/office/drawing/2014/main" id="{B140720B-B4D8-50D3-878D-85ADCBB8830D}"/>
                </a:ext>
              </a:extLst>
            </p:cNvPr>
            <p:cNvSpPr/>
            <p:nvPr/>
          </p:nvSpPr>
          <p:spPr>
            <a:xfrm rot="5400000">
              <a:off x="2416964" y="634113"/>
              <a:ext cx="206373" cy="1684534"/>
            </a:xfrm>
            <a:prstGeom prst="can">
              <a:avLst>
                <a:gd name="adj" fmla="val 44358"/>
              </a:avLst>
            </a:prstGeom>
            <a:solidFill>
              <a:srgbClr val="4285F4"/>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 name="Cylinder 32">
              <a:extLst>
                <a:ext uri="{FF2B5EF4-FFF2-40B4-BE49-F238E27FC236}">
                  <a16:creationId xmlns:a16="http://schemas.microsoft.com/office/drawing/2014/main" id="{D82503D8-3279-C775-BC70-61AA599AD704}"/>
                </a:ext>
              </a:extLst>
            </p:cNvPr>
            <p:cNvSpPr/>
            <p:nvPr/>
          </p:nvSpPr>
          <p:spPr>
            <a:xfrm rot="5400000">
              <a:off x="3777018" y="938018"/>
              <a:ext cx="108451" cy="1083994"/>
            </a:xfrm>
            <a:prstGeom prst="can">
              <a:avLst/>
            </a:prstGeom>
            <a:solidFill>
              <a:srgbClr val="EEEEEE"/>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Cylinder 33">
              <a:extLst>
                <a:ext uri="{FF2B5EF4-FFF2-40B4-BE49-F238E27FC236}">
                  <a16:creationId xmlns:a16="http://schemas.microsoft.com/office/drawing/2014/main" id="{D329BC31-8432-C95C-0B26-28AD47EBCF37}"/>
                </a:ext>
              </a:extLst>
            </p:cNvPr>
            <p:cNvSpPr/>
            <p:nvPr/>
          </p:nvSpPr>
          <p:spPr>
            <a:xfrm rot="5400000">
              <a:off x="4274513" y="767388"/>
              <a:ext cx="206374" cy="1417985"/>
            </a:xfrm>
            <a:prstGeom prst="can">
              <a:avLst/>
            </a:prstGeom>
            <a:solidFill>
              <a:srgbClr val="EEEEEE">
                <a:lumMod val="25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TextBox 45">
              <a:extLst>
                <a:ext uri="{FF2B5EF4-FFF2-40B4-BE49-F238E27FC236}">
                  <a16:creationId xmlns:a16="http://schemas.microsoft.com/office/drawing/2014/main" id="{93A0044D-D088-C11D-EE89-72EF6AD779B9}"/>
                </a:ext>
              </a:extLst>
            </p:cNvPr>
            <p:cNvSpPr txBox="1"/>
            <p:nvPr/>
          </p:nvSpPr>
          <p:spPr>
            <a:xfrm>
              <a:off x="1223646" y="2521633"/>
              <a:ext cx="101579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cs typeface="Arial"/>
                  <a:sym typeface="Arial"/>
                </a:rPr>
                <a:t>SnCl2 bubbler 224C</a:t>
              </a:r>
            </a:p>
          </p:txBody>
        </p:sp>
        <p:sp>
          <p:nvSpPr>
            <p:cNvPr id="47" name="TextBox 46">
              <a:extLst>
                <a:ext uri="{FF2B5EF4-FFF2-40B4-BE49-F238E27FC236}">
                  <a16:creationId xmlns:a16="http://schemas.microsoft.com/office/drawing/2014/main" id="{331A9A41-D454-4AF1-678B-1E47D9C8AF57}"/>
                </a:ext>
              </a:extLst>
            </p:cNvPr>
            <p:cNvSpPr txBox="1"/>
            <p:nvPr/>
          </p:nvSpPr>
          <p:spPr>
            <a:xfrm>
              <a:off x="2019937" y="1088973"/>
              <a:ext cx="133719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cs typeface="Arial"/>
                  <a:sym typeface="Arial"/>
                </a:rPr>
                <a:t>Line 200C</a:t>
              </a:r>
            </a:p>
          </p:txBody>
        </p:sp>
        <p:sp>
          <p:nvSpPr>
            <p:cNvPr id="48" name="Arrow: Down 36">
              <a:extLst>
                <a:ext uri="{FF2B5EF4-FFF2-40B4-BE49-F238E27FC236}">
                  <a16:creationId xmlns:a16="http://schemas.microsoft.com/office/drawing/2014/main" id="{524E788C-13B9-7C14-0D6A-C319800F2A10}"/>
                </a:ext>
              </a:extLst>
            </p:cNvPr>
            <p:cNvSpPr/>
            <p:nvPr/>
          </p:nvSpPr>
          <p:spPr>
            <a:xfrm>
              <a:off x="983934" y="1425788"/>
              <a:ext cx="161417" cy="657950"/>
            </a:xfrm>
            <a:prstGeom prst="downArrow">
              <a:avLst/>
            </a:prstGeom>
            <a:solidFill>
              <a:srgbClr val="EEFF41"/>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13405B36-C775-9A72-3CCB-52FD548AAD7C}"/>
                </a:ext>
              </a:extLst>
            </p:cNvPr>
            <p:cNvSpPr txBox="1"/>
            <p:nvPr/>
          </p:nvSpPr>
          <p:spPr>
            <a:xfrm>
              <a:off x="19967" y="1579567"/>
              <a:ext cx="97505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cs typeface="Arial"/>
                  <a:sym typeface="Arial"/>
                </a:rPr>
                <a:t>Argonne flow </a:t>
              </a:r>
            </a:p>
          </p:txBody>
        </p:sp>
        <p:sp>
          <p:nvSpPr>
            <p:cNvPr id="50" name="Arrow: Down 38">
              <a:extLst>
                <a:ext uri="{FF2B5EF4-FFF2-40B4-BE49-F238E27FC236}">
                  <a16:creationId xmlns:a16="http://schemas.microsoft.com/office/drawing/2014/main" id="{90EB212D-2ECF-76A1-B26D-BE9E92A962B1}"/>
                </a:ext>
              </a:extLst>
            </p:cNvPr>
            <p:cNvSpPr/>
            <p:nvPr/>
          </p:nvSpPr>
          <p:spPr>
            <a:xfrm rot="16200000">
              <a:off x="5407978" y="1132475"/>
              <a:ext cx="161417" cy="657950"/>
            </a:xfrm>
            <a:prstGeom prst="downArrow">
              <a:avLst/>
            </a:prstGeom>
            <a:solidFill>
              <a:srgbClr val="EEFF41">
                <a:lumMod val="60000"/>
                <a:lumOff val="40000"/>
              </a:srgbClr>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 name="TextBox 50">
              <a:extLst>
                <a:ext uri="{FF2B5EF4-FFF2-40B4-BE49-F238E27FC236}">
                  <a16:creationId xmlns:a16="http://schemas.microsoft.com/office/drawing/2014/main" id="{9D33B576-3259-4939-AF12-88563183FA1D}"/>
                </a:ext>
              </a:extLst>
            </p:cNvPr>
            <p:cNvSpPr txBox="1"/>
            <p:nvPr/>
          </p:nvSpPr>
          <p:spPr>
            <a:xfrm>
              <a:off x="4811353" y="1046931"/>
              <a:ext cx="135298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cs typeface="Arial"/>
                  <a:sym typeface="Arial"/>
                </a:rPr>
                <a:t>Ar+SnCl2+H2</a:t>
              </a:r>
            </a:p>
          </p:txBody>
        </p:sp>
        <p:sp>
          <p:nvSpPr>
            <p:cNvPr id="52" name="TextBox 51">
              <a:extLst>
                <a:ext uri="{FF2B5EF4-FFF2-40B4-BE49-F238E27FC236}">
                  <a16:creationId xmlns:a16="http://schemas.microsoft.com/office/drawing/2014/main" id="{FAE52835-3FE5-9FBB-6FD3-36EDB7FE828A}"/>
                </a:ext>
              </a:extLst>
            </p:cNvPr>
            <p:cNvSpPr txBox="1"/>
            <p:nvPr/>
          </p:nvSpPr>
          <p:spPr>
            <a:xfrm>
              <a:off x="4370897" y="2653313"/>
              <a:ext cx="169083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cs typeface="Arial"/>
                  <a:sym typeface="Arial"/>
                </a:rPr>
                <a:t>Heat shield</a:t>
              </a:r>
            </a:p>
          </p:txBody>
        </p:sp>
        <p:sp>
          <p:nvSpPr>
            <p:cNvPr id="55" name="TextBox 54">
              <a:extLst>
                <a:ext uri="{FF2B5EF4-FFF2-40B4-BE49-F238E27FC236}">
                  <a16:creationId xmlns:a16="http://schemas.microsoft.com/office/drawing/2014/main" id="{0BE83B02-7966-6CAE-C0A1-90FCF94C992D}"/>
                </a:ext>
              </a:extLst>
            </p:cNvPr>
            <p:cNvSpPr txBox="1"/>
            <p:nvPr/>
          </p:nvSpPr>
          <p:spPr>
            <a:xfrm>
              <a:off x="192571" y="3464569"/>
              <a:ext cx="7976827" cy="50013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cs typeface="Arial"/>
                  <a:sym typeface="Arial"/>
                </a:rPr>
                <a:t>Deposited Sn on two non-anodized native oxide samples at 200C and 500C</a:t>
              </a:r>
              <a:endParaRPr kumimoji="0" lang="en-US" sz="1050" b="0" i="0" u="none" strike="noStrike" kern="0" cap="none" spc="0" normalizeH="0" baseline="0" noProof="0" dirty="0">
                <a:ln>
                  <a:noFill/>
                </a:ln>
                <a:solidFill>
                  <a:srgbClr val="000000"/>
                </a:solidFill>
                <a:effectLst/>
                <a:uLnTx/>
                <a:uFillTx/>
                <a:cs typeface="Arial"/>
                <a:sym typeface="Arial"/>
              </a:endParaRP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cs typeface="Arial"/>
                <a:sym typeface="Arial"/>
              </a:endParaRPr>
            </a:p>
          </p:txBody>
        </p:sp>
      </p:grpSp>
      <p:sp>
        <p:nvSpPr>
          <p:cNvPr id="56" name="TextBox 55">
            <a:extLst>
              <a:ext uri="{FF2B5EF4-FFF2-40B4-BE49-F238E27FC236}">
                <a16:creationId xmlns:a16="http://schemas.microsoft.com/office/drawing/2014/main" id="{DA5D4BB3-5D08-C3D4-BEA7-DC4B4949FA1B}"/>
              </a:ext>
            </a:extLst>
          </p:cNvPr>
          <p:cNvSpPr txBox="1"/>
          <p:nvPr/>
        </p:nvSpPr>
        <p:spPr>
          <a:xfrm>
            <a:off x="314993" y="1579985"/>
            <a:ext cx="3893024" cy="338554"/>
          </a:xfrm>
          <a:prstGeom prst="rect">
            <a:avLst/>
          </a:prstGeom>
          <a:noFill/>
        </p:spPr>
        <p:txBody>
          <a:bodyPr wrap="square" rtlCol="0">
            <a:spAutoFit/>
          </a:bodyPr>
          <a:lstStyle/>
          <a:p>
            <a:pPr defTabSz="914400">
              <a:buClr>
                <a:srgbClr val="000000"/>
              </a:buClr>
              <a:buFont typeface="Arial"/>
              <a:buNone/>
            </a:pPr>
            <a:r>
              <a:rPr lang="en-US" sz="1600" b="1" kern="0" dirty="0">
                <a:solidFill>
                  <a:srgbClr val="000000"/>
                </a:solidFill>
                <a:cs typeface="Arial"/>
                <a:sym typeface="Arial"/>
              </a:rPr>
              <a:t>Goal: Sn deposition on surface</a:t>
            </a:r>
          </a:p>
        </p:txBody>
      </p:sp>
    </p:spTree>
    <p:extLst>
      <p:ext uri="{BB962C8B-B14F-4D97-AF65-F5344CB8AC3E}">
        <p14:creationId xmlns:p14="http://schemas.microsoft.com/office/powerpoint/2010/main" val="1875510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D93C1D-403B-9B49-7371-D7C55A634C1C}"/>
              </a:ext>
            </a:extLst>
          </p:cNvPr>
          <p:cNvSpPr>
            <a:spLocks noGrp="1"/>
          </p:cNvSpPr>
          <p:nvPr>
            <p:ph type="title"/>
          </p:nvPr>
        </p:nvSpPr>
        <p:spPr/>
        <p:txBody>
          <a:bodyPr/>
          <a:lstStyle/>
          <a:p>
            <a:r>
              <a:rPr lang="en" dirty="0">
                <a:latin typeface="Roboto Serif"/>
                <a:ea typeface="Roboto Serif"/>
                <a:cs typeface="Roboto Serif"/>
                <a:sym typeface="Roboto Serif"/>
              </a:rPr>
              <a:t>Results Recent CVD runs</a:t>
            </a:r>
            <a:endParaRPr lang="en-US" dirty="0"/>
          </a:p>
        </p:txBody>
      </p:sp>
      <p:sp>
        <p:nvSpPr>
          <p:cNvPr id="4" name="Date Placeholder 3">
            <a:extLst>
              <a:ext uri="{FF2B5EF4-FFF2-40B4-BE49-F238E27FC236}">
                <a16:creationId xmlns:a16="http://schemas.microsoft.com/office/drawing/2014/main" id="{47A89588-4685-E85E-7ABC-F5F60338E201}"/>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2FCE9F5F-05C3-7F78-7224-4E1BDBD9D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35436-2E5C-AA41-8C43-ECEF98AEFCBA}"/>
              </a:ext>
            </a:extLst>
          </p:cNvPr>
          <p:cNvSpPr>
            <a:spLocks noGrp="1"/>
          </p:cNvSpPr>
          <p:nvPr>
            <p:ph type="sldNum" sz="quarter" idx="12"/>
          </p:nvPr>
        </p:nvSpPr>
        <p:spPr/>
        <p:txBody>
          <a:bodyPr/>
          <a:lstStyle/>
          <a:p>
            <a:fld id="{921CBE81-14BD-7343-B359-01BCBA3179F9}" type="slidenum">
              <a:rPr lang="en-US" smtClean="0"/>
              <a:t>21</a:t>
            </a:fld>
            <a:endParaRPr lang="en-US"/>
          </a:p>
        </p:txBody>
      </p:sp>
      <p:pic>
        <p:nvPicPr>
          <p:cNvPr id="7" name="Picture 6">
            <a:extLst>
              <a:ext uri="{FF2B5EF4-FFF2-40B4-BE49-F238E27FC236}">
                <a16:creationId xmlns:a16="http://schemas.microsoft.com/office/drawing/2014/main" id="{BBF4A269-6712-EDEB-FB91-DF1945FBB038}"/>
              </a:ext>
            </a:extLst>
          </p:cNvPr>
          <p:cNvPicPr>
            <a:picLocks noChangeAspect="1"/>
          </p:cNvPicPr>
          <p:nvPr/>
        </p:nvPicPr>
        <p:blipFill>
          <a:blip r:embed="rId3"/>
          <a:stretch>
            <a:fillRect/>
          </a:stretch>
        </p:blipFill>
        <p:spPr>
          <a:xfrm>
            <a:off x="21225" y="2109854"/>
            <a:ext cx="4431437" cy="3323578"/>
          </a:xfrm>
          <a:prstGeom prst="rect">
            <a:avLst/>
          </a:prstGeom>
        </p:spPr>
      </p:pic>
      <p:pic>
        <p:nvPicPr>
          <p:cNvPr id="8" name="Picture 7">
            <a:extLst>
              <a:ext uri="{FF2B5EF4-FFF2-40B4-BE49-F238E27FC236}">
                <a16:creationId xmlns:a16="http://schemas.microsoft.com/office/drawing/2014/main" id="{0D649C91-9271-CC65-EBD2-0A056063FFF4}"/>
              </a:ext>
            </a:extLst>
          </p:cNvPr>
          <p:cNvPicPr>
            <a:picLocks noChangeAspect="1"/>
          </p:cNvPicPr>
          <p:nvPr/>
        </p:nvPicPr>
        <p:blipFill>
          <a:blip r:embed="rId4"/>
          <a:stretch>
            <a:fillRect/>
          </a:stretch>
        </p:blipFill>
        <p:spPr>
          <a:xfrm>
            <a:off x="4712563" y="2109854"/>
            <a:ext cx="4431437" cy="3323578"/>
          </a:xfrm>
          <a:prstGeom prst="rect">
            <a:avLst/>
          </a:prstGeom>
        </p:spPr>
      </p:pic>
      <p:cxnSp>
        <p:nvCxnSpPr>
          <p:cNvPr id="9" name="Straight Arrow Connector 8">
            <a:extLst>
              <a:ext uri="{FF2B5EF4-FFF2-40B4-BE49-F238E27FC236}">
                <a16:creationId xmlns:a16="http://schemas.microsoft.com/office/drawing/2014/main" id="{0D93228F-BEFD-1BD6-3584-9B7C358F7EB2}"/>
              </a:ext>
            </a:extLst>
          </p:cNvPr>
          <p:cNvCxnSpPr>
            <a:cxnSpLocks/>
          </p:cNvCxnSpPr>
          <p:nvPr/>
        </p:nvCxnSpPr>
        <p:spPr>
          <a:xfrm>
            <a:off x="5963478" y="1827184"/>
            <a:ext cx="964803" cy="6857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59A77F3-CE24-F990-3841-2C4E3321FFAD}"/>
              </a:ext>
            </a:extLst>
          </p:cNvPr>
          <p:cNvCxnSpPr>
            <a:cxnSpLocks/>
          </p:cNvCxnSpPr>
          <p:nvPr/>
        </p:nvCxnSpPr>
        <p:spPr>
          <a:xfrm flipH="1">
            <a:off x="1351995" y="1827184"/>
            <a:ext cx="476805" cy="58006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3B5BDA6-D708-747F-A43A-9A7C4B7F7107}"/>
              </a:ext>
            </a:extLst>
          </p:cNvPr>
          <p:cNvSpPr txBox="1"/>
          <p:nvPr/>
        </p:nvSpPr>
        <p:spPr>
          <a:xfrm>
            <a:off x="1091381" y="911706"/>
            <a:ext cx="7589693" cy="923330"/>
          </a:xfrm>
          <a:prstGeom prst="rect">
            <a:avLst/>
          </a:prstGeom>
          <a:noFill/>
        </p:spPr>
        <p:txBody>
          <a:bodyPr wrap="square" rtlCol="0">
            <a:spAutoFit/>
          </a:bodyPr>
          <a:lstStyle/>
          <a:p>
            <a:r>
              <a:rPr lang="en-US" b="1" dirty="0"/>
              <a:t>Sn visible on XPS </a:t>
            </a:r>
          </a:p>
          <a:p>
            <a:r>
              <a:rPr lang="en-US" dirty="0"/>
              <a:t>EDS found a lot of Zirconium and no Sn</a:t>
            </a:r>
          </a:p>
          <a:p>
            <a:r>
              <a:rPr lang="en-US" dirty="0"/>
              <a:t>Likely from cross contamination from shared precursor delivery lines</a:t>
            </a:r>
          </a:p>
        </p:txBody>
      </p:sp>
    </p:spTree>
    <p:extLst>
      <p:ext uri="{BB962C8B-B14F-4D97-AF65-F5344CB8AC3E}">
        <p14:creationId xmlns:p14="http://schemas.microsoft.com/office/powerpoint/2010/main" val="3664594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DE9DAB-DEAC-6614-77BF-4D77605766AC}"/>
              </a:ext>
            </a:extLst>
          </p:cNvPr>
          <p:cNvSpPr>
            <a:spLocks noGrp="1"/>
          </p:cNvSpPr>
          <p:nvPr>
            <p:ph type="title"/>
          </p:nvPr>
        </p:nvSpPr>
        <p:spPr/>
        <p:txBody>
          <a:bodyPr/>
          <a:lstStyle/>
          <a:p>
            <a:r>
              <a:rPr lang="en" dirty="0">
                <a:latin typeface="Roboto Serif"/>
                <a:ea typeface="Roboto Serif"/>
                <a:cs typeface="Roboto Serif"/>
                <a:sym typeface="Roboto Serif"/>
              </a:rPr>
              <a:t>Changes to CVD System </a:t>
            </a:r>
            <a:endParaRPr lang="en-US" dirty="0"/>
          </a:p>
        </p:txBody>
      </p:sp>
      <p:sp>
        <p:nvSpPr>
          <p:cNvPr id="4" name="Date Placeholder 3">
            <a:extLst>
              <a:ext uri="{FF2B5EF4-FFF2-40B4-BE49-F238E27FC236}">
                <a16:creationId xmlns:a16="http://schemas.microsoft.com/office/drawing/2014/main" id="{B5A3501E-3716-28A4-DFE0-D6A0E339A9EC}"/>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711ED6F4-E0CA-DC3F-0D17-1B890993D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BC965-2CAB-A0CB-833E-0309DDE44A8C}"/>
              </a:ext>
            </a:extLst>
          </p:cNvPr>
          <p:cNvSpPr>
            <a:spLocks noGrp="1"/>
          </p:cNvSpPr>
          <p:nvPr>
            <p:ph type="sldNum" sz="quarter" idx="12"/>
          </p:nvPr>
        </p:nvSpPr>
        <p:spPr/>
        <p:txBody>
          <a:bodyPr/>
          <a:lstStyle/>
          <a:p>
            <a:fld id="{921CBE81-14BD-7343-B359-01BCBA3179F9}" type="slidenum">
              <a:rPr lang="en-US" smtClean="0"/>
              <a:t>22</a:t>
            </a:fld>
            <a:endParaRPr lang="en-US"/>
          </a:p>
        </p:txBody>
      </p:sp>
      <p:grpSp>
        <p:nvGrpSpPr>
          <p:cNvPr id="130" name="Group 129">
            <a:extLst>
              <a:ext uri="{FF2B5EF4-FFF2-40B4-BE49-F238E27FC236}">
                <a16:creationId xmlns:a16="http://schemas.microsoft.com/office/drawing/2014/main" id="{1A250637-3954-C4B2-D667-60933EBF7ADF}"/>
              </a:ext>
            </a:extLst>
          </p:cNvPr>
          <p:cNvGrpSpPr/>
          <p:nvPr/>
        </p:nvGrpSpPr>
        <p:grpSpPr>
          <a:xfrm>
            <a:off x="1158552" y="1426957"/>
            <a:ext cx="6628595" cy="3793747"/>
            <a:chOff x="1388016" y="571114"/>
            <a:chExt cx="6628595" cy="3793747"/>
          </a:xfrm>
        </p:grpSpPr>
        <p:cxnSp>
          <p:nvCxnSpPr>
            <p:cNvPr id="131" name="Google Shape;174;g1b74de19e67_3_75">
              <a:extLst>
                <a:ext uri="{FF2B5EF4-FFF2-40B4-BE49-F238E27FC236}">
                  <a16:creationId xmlns:a16="http://schemas.microsoft.com/office/drawing/2014/main" id="{3841970B-140B-4080-34FD-9B814E83EC29}"/>
                </a:ext>
              </a:extLst>
            </p:cNvPr>
            <p:cNvCxnSpPr>
              <a:cxnSpLocks/>
            </p:cNvCxnSpPr>
            <p:nvPr/>
          </p:nvCxnSpPr>
          <p:spPr>
            <a:xfrm>
              <a:off x="1468229" y="1925403"/>
              <a:ext cx="4627210" cy="0"/>
            </a:xfrm>
            <a:prstGeom prst="straightConnector1">
              <a:avLst/>
            </a:prstGeom>
            <a:noFill/>
            <a:ln w="57150" cap="flat" cmpd="sng">
              <a:solidFill>
                <a:srgbClr val="5B9BD5"/>
              </a:solidFill>
              <a:prstDash val="solid"/>
              <a:miter lim="800000"/>
              <a:headEnd type="none" w="sm" len="sm"/>
              <a:tailEnd type="none" w="sm" len="sm"/>
            </a:ln>
          </p:spPr>
        </p:cxnSp>
        <p:cxnSp>
          <p:nvCxnSpPr>
            <p:cNvPr id="132" name="Google Shape;198;g1b74de19e67_3_75">
              <a:extLst>
                <a:ext uri="{FF2B5EF4-FFF2-40B4-BE49-F238E27FC236}">
                  <a16:creationId xmlns:a16="http://schemas.microsoft.com/office/drawing/2014/main" id="{ECAEECC3-A64B-A97C-15E6-F895EB66EABC}"/>
                </a:ext>
              </a:extLst>
            </p:cNvPr>
            <p:cNvCxnSpPr>
              <a:cxnSpLocks/>
              <a:stCxn id="238" idx="1"/>
            </p:cNvCxnSpPr>
            <p:nvPr/>
          </p:nvCxnSpPr>
          <p:spPr>
            <a:xfrm>
              <a:off x="1425521" y="3057562"/>
              <a:ext cx="3587301" cy="13279"/>
            </a:xfrm>
            <a:prstGeom prst="straightConnector1">
              <a:avLst/>
            </a:prstGeom>
            <a:noFill/>
            <a:ln w="57150" cap="flat" cmpd="sng">
              <a:solidFill>
                <a:srgbClr val="5B9BD5"/>
              </a:solidFill>
              <a:prstDash val="solid"/>
              <a:miter lim="800000"/>
              <a:headEnd type="none" w="sm" len="sm"/>
              <a:tailEnd type="none" w="sm" len="sm"/>
            </a:ln>
          </p:spPr>
        </p:cxnSp>
        <p:cxnSp>
          <p:nvCxnSpPr>
            <p:cNvPr id="133" name="Google Shape;174;g1b74de19e67_3_75">
              <a:extLst>
                <a:ext uri="{FF2B5EF4-FFF2-40B4-BE49-F238E27FC236}">
                  <a16:creationId xmlns:a16="http://schemas.microsoft.com/office/drawing/2014/main" id="{1E9CAC7B-A2BF-8B47-90DC-06FEF790F543}"/>
                </a:ext>
              </a:extLst>
            </p:cNvPr>
            <p:cNvCxnSpPr>
              <a:cxnSpLocks/>
              <a:stCxn id="241" idx="3"/>
            </p:cNvCxnSpPr>
            <p:nvPr/>
          </p:nvCxnSpPr>
          <p:spPr>
            <a:xfrm>
              <a:off x="1786676" y="2364734"/>
              <a:ext cx="3033406" cy="33270"/>
            </a:xfrm>
            <a:prstGeom prst="straightConnector1">
              <a:avLst/>
            </a:prstGeom>
            <a:noFill/>
            <a:ln w="57150" cap="flat" cmpd="sng">
              <a:solidFill>
                <a:srgbClr val="5B9BD5"/>
              </a:solidFill>
              <a:prstDash val="solid"/>
              <a:miter lim="800000"/>
              <a:headEnd type="none" w="sm" len="sm"/>
              <a:tailEnd type="none" w="sm" len="sm"/>
            </a:ln>
          </p:spPr>
        </p:cxnSp>
        <p:cxnSp>
          <p:nvCxnSpPr>
            <p:cNvPr id="134" name="Google Shape;176;g1b74de19e67_3_75">
              <a:extLst>
                <a:ext uri="{FF2B5EF4-FFF2-40B4-BE49-F238E27FC236}">
                  <a16:creationId xmlns:a16="http://schemas.microsoft.com/office/drawing/2014/main" id="{8259E63C-C4C6-F236-0DB1-96A7012A318B}"/>
                </a:ext>
              </a:extLst>
            </p:cNvPr>
            <p:cNvCxnSpPr>
              <a:cxnSpLocks/>
            </p:cNvCxnSpPr>
            <p:nvPr/>
          </p:nvCxnSpPr>
          <p:spPr>
            <a:xfrm flipV="1">
              <a:off x="2175116" y="2379677"/>
              <a:ext cx="340249" cy="1975"/>
            </a:xfrm>
            <a:prstGeom prst="straightConnector1">
              <a:avLst/>
            </a:prstGeom>
            <a:noFill/>
            <a:ln w="12700" cap="flat" cmpd="sng">
              <a:solidFill>
                <a:srgbClr val="5B9BD5"/>
              </a:solidFill>
              <a:prstDash val="solid"/>
              <a:miter lim="800000"/>
              <a:headEnd type="none" w="sm" len="sm"/>
              <a:tailEnd type="none" w="sm" len="sm"/>
            </a:ln>
          </p:spPr>
        </p:cxnSp>
        <p:cxnSp>
          <p:nvCxnSpPr>
            <p:cNvPr id="135" name="Google Shape;193;g1b74de19e67_3_75">
              <a:extLst>
                <a:ext uri="{FF2B5EF4-FFF2-40B4-BE49-F238E27FC236}">
                  <a16:creationId xmlns:a16="http://schemas.microsoft.com/office/drawing/2014/main" id="{497B6B8A-FB1E-ED89-DF33-2CEF162ED965}"/>
                </a:ext>
              </a:extLst>
            </p:cNvPr>
            <p:cNvCxnSpPr>
              <a:cxnSpLocks/>
            </p:cNvCxnSpPr>
            <p:nvPr/>
          </p:nvCxnSpPr>
          <p:spPr>
            <a:xfrm flipV="1">
              <a:off x="2491245" y="3609576"/>
              <a:ext cx="2857282" cy="41278"/>
            </a:xfrm>
            <a:prstGeom prst="straightConnector1">
              <a:avLst/>
            </a:prstGeom>
            <a:noFill/>
            <a:ln w="57150" cap="flat" cmpd="sng">
              <a:solidFill>
                <a:srgbClr val="5B9BD5"/>
              </a:solidFill>
              <a:prstDash val="solid"/>
              <a:miter lim="800000"/>
              <a:headEnd type="none" w="sm" len="sm"/>
              <a:tailEnd type="none" w="sm" len="sm"/>
            </a:ln>
          </p:spPr>
        </p:cxnSp>
        <p:cxnSp>
          <p:nvCxnSpPr>
            <p:cNvPr id="136" name="Google Shape;202;g1b74de19e67_3_75">
              <a:extLst>
                <a:ext uri="{FF2B5EF4-FFF2-40B4-BE49-F238E27FC236}">
                  <a16:creationId xmlns:a16="http://schemas.microsoft.com/office/drawing/2014/main" id="{C040AE58-052D-0DAF-27AA-18ACD661C65F}"/>
                </a:ext>
              </a:extLst>
            </p:cNvPr>
            <p:cNvCxnSpPr>
              <a:cxnSpLocks/>
            </p:cNvCxnSpPr>
            <p:nvPr/>
          </p:nvCxnSpPr>
          <p:spPr>
            <a:xfrm>
              <a:off x="5006099" y="2493712"/>
              <a:ext cx="6723" cy="598887"/>
            </a:xfrm>
            <a:prstGeom prst="straightConnector1">
              <a:avLst/>
            </a:prstGeom>
            <a:noFill/>
            <a:ln w="57150" cap="flat" cmpd="sng">
              <a:solidFill>
                <a:srgbClr val="5B9BD5"/>
              </a:solidFill>
              <a:prstDash val="solid"/>
              <a:miter lim="800000"/>
              <a:headEnd type="none" w="sm" len="sm"/>
              <a:tailEnd type="none" w="sm" len="sm"/>
            </a:ln>
          </p:spPr>
        </p:cxnSp>
        <p:grpSp>
          <p:nvGrpSpPr>
            <p:cNvPr id="137" name="Google Shape;273;g1b74de19e67_3_75">
              <a:extLst>
                <a:ext uri="{FF2B5EF4-FFF2-40B4-BE49-F238E27FC236}">
                  <a16:creationId xmlns:a16="http://schemas.microsoft.com/office/drawing/2014/main" id="{1ED3BE6E-322B-A0F3-C120-E1D54A5C9D91}"/>
                </a:ext>
              </a:extLst>
            </p:cNvPr>
            <p:cNvGrpSpPr/>
            <p:nvPr/>
          </p:nvGrpSpPr>
          <p:grpSpPr>
            <a:xfrm>
              <a:off x="1430914" y="3355765"/>
              <a:ext cx="394899" cy="336201"/>
              <a:chOff x="2591193" y="4023740"/>
              <a:chExt cx="337720" cy="409616"/>
            </a:xfrm>
            <a:solidFill>
              <a:srgbClr val="70AD47"/>
            </a:solidFill>
          </p:grpSpPr>
          <p:sp>
            <p:nvSpPr>
              <p:cNvPr id="244" name="Google Shape;197;g1b74de19e67_3_75">
                <a:extLst>
                  <a:ext uri="{FF2B5EF4-FFF2-40B4-BE49-F238E27FC236}">
                    <a16:creationId xmlns:a16="http://schemas.microsoft.com/office/drawing/2014/main" id="{B4A365F2-E235-82C6-1F69-F9BCC98E86BA}"/>
                  </a:ext>
                </a:extLst>
              </p:cNvPr>
              <p:cNvSpPr/>
              <p:nvPr/>
            </p:nvSpPr>
            <p:spPr>
              <a:xfrm>
                <a:off x="2591193" y="4307442"/>
                <a:ext cx="337720" cy="125914"/>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sng"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45" name="Google Shape;274;g1b74de19e67_3_75">
                <a:extLst>
                  <a:ext uri="{FF2B5EF4-FFF2-40B4-BE49-F238E27FC236}">
                    <a16:creationId xmlns:a16="http://schemas.microsoft.com/office/drawing/2014/main" id="{2F4C7B5B-4E4F-D506-0619-411C78899A0F}"/>
                  </a:ext>
                </a:extLst>
              </p:cNvPr>
              <p:cNvSpPr/>
              <p:nvPr/>
            </p:nvSpPr>
            <p:spPr>
              <a:xfrm>
                <a:off x="2624217" y="4069800"/>
                <a:ext cx="262889" cy="235931"/>
              </a:xfrm>
              <a:prstGeom prst="rect">
                <a:avLst/>
              </a:prstGeom>
              <a:grpFill/>
              <a:ln w="12700" cap="flat" cmpd="sng">
                <a:solidFill>
                  <a:srgbClr val="31538F"/>
                </a:solidFill>
                <a:prstDash val="solid"/>
                <a:miter lim="800000"/>
                <a:headEnd type="none" w="sm" len="sm"/>
                <a:tailEnd type="none" w="sm" len="sm"/>
              </a:ln>
            </p:spPr>
            <p:txBody>
              <a:bodyPr spcFirstLastPara="1" wrap="square" lIns="0" tIns="0" rIns="0" bIns="0"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600"/>
                  <a:buFont typeface="Arial"/>
                  <a:buNone/>
                  <a:tabLst/>
                  <a:defRPr/>
                </a:pPr>
                <a:r>
                  <a:rPr kumimoji="0" lang="en-US" sz="900" b="1" i="0" u="none" strike="noStrike" kern="0" cap="none" spc="0" normalizeH="0" baseline="0" noProof="0" dirty="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rPr>
                  <a:t>MFC</a:t>
                </a:r>
                <a:endParaRPr kumimoji="0"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246" name="Google Shape;275;g1b74de19e67_3_75">
                <a:extLst>
                  <a:ext uri="{FF2B5EF4-FFF2-40B4-BE49-F238E27FC236}">
                    <a16:creationId xmlns:a16="http://schemas.microsoft.com/office/drawing/2014/main" id="{2E30AA6B-873C-3020-03FF-CD13F40D0F01}"/>
                  </a:ext>
                </a:extLst>
              </p:cNvPr>
              <p:cNvSpPr/>
              <p:nvPr/>
            </p:nvSpPr>
            <p:spPr>
              <a:xfrm>
                <a:off x="2643085" y="4023740"/>
                <a:ext cx="45719" cy="46060"/>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cxnSp>
          <p:nvCxnSpPr>
            <p:cNvPr id="138" name="Google Shape;276;g1b74de19e67_3_75">
              <a:extLst>
                <a:ext uri="{FF2B5EF4-FFF2-40B4-BE49-F238E27FC236}">
                  <a16:creationId xmlns:a16="http://schemas.microsoft.com/office/drawing/2014/main" id="{17BAD254-9E93-663C-56B7-0C67099D926D}"/>
                </a:ext>
              </a:extLst>
            </p:cNvPr>
            <p:cNvCxnSpPr/>
            <p:nvPr/>
          </p:nvCxnSpPr>
          <p:spPr>
            <a:xfrm flipV="1">
              <a:off x="1822510" y="3649546"/>
              <a:ext cx="674593" cy="5925"/>
            </a:xfrm>
            <a:prstGeom prst="straightConnector1">
              <a:avLst/>
            </a:prstGeom>
            <a:noFill/>
            <a:ln w="57150" cap="flat" cmpd="sng">
              <a:solidFill>
                <a:srgbClr val="5B9BD5"/>
              </a:solidFill>
              <a:prstDash val="solid"/>
              <a:miter lim="800000"/>
              <a:headEnd type="none" w="sm" len="sm"/>
              <a:tailEnd type="none" w="sm" len="sm"/>
            </a:ln>
          </p:spPr>
        </p:cxnSp>
        <p:grpSp>
          <p:nvGrpSpPr>
            <p:cNvPr id="139" name="Google Shape;281;g1b74de19e67_3_75">
              <a:extLst>
                <a:ext uri="{FF2B5EF4-FFF2-40B4-BE49-F238E27FC236}">
                  <a16:creationId xmlns:a16="http://schemas.microsoft.com/office/drawing/2014/main" id="{F0D74587-1771-EB61-3A87-1EFC7E45EC71}"/>
                </a:ext>
              </a:extLst>
            </p:cNvPr>
            <p:cNvGrpSpPr/>
            <p:nvPr/>
          </p:nvGrpSpPr>
          <p:grpSpPr>
            <a:xfrm>
              <a:off x="1411221" y="2140837"/>
              <a:ext cx="375455" cy="264559"/>
              <a:chOff x="2591193" y="4023740"/>
              <a:chExt cx="337720" cy="409616"/>
            </a:xfrm>
            <a:solidFill>
              <a:srgbClr val="70AD47"/>
            </a:solidFill>
          </p:grpSpPr>
          <p:sp>
            <p:nvSpPr>
              <p:cNvPr id="241" name="Google Shape;282;g1b74de19e67_3_75">
                <a:extLst>
                  <a:ext uri="{FF2B5EF4-FFF2-40B4-BE49-F238E27FC236}">
                    <a16:creationId xmlns:a16="http://schemas.microsoft.com/office/drawing/2014/main" id="{356C60F9-2B9A-BDAA-4740-64AEA3CEE744}"/>
                  </a:ext>
                </a:extLst>
              </p:cNvPr>
              <p:cNvSpPr/>
              <p:nvPr/>
            </p:nvSpPr>
            <p:spPr>
              <a:xfrm>
                <a:off x="2591193" y="4307442"/>
                <a:ext cx="337720" cy="125914"/>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sng"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42" name="Google Shape;283;g1b74de19e67_3_75">
                <a:extLst>
                  <a:ext uri="{FF2B5EF4-FFF2-40B4-BE49-F238E27FC236}">
                    <a16:creationId xmlns:a16="http://schemas.microsoft.com/office/drawing/2014/main" id="{56895D39-A91D-22BC-1549-1A4A4A3DE5A5}"/>
                  </a:ext>
                </a:extLst>
              </p:cNvPr>
              <p:cNvSpPr/>
              <p:nvPr/>
            </p:nvSpPr>
            <p:spPr>
              <a:xfrm>
                <a:off x="2624217" y="4069800"/>
                <a:ext cx="262889" cy="235931"/>
              </a:xfrm>
              <a:prstGeom prst="rect">
                <a:avLst/>
              </a:prstGeom>
              <a:grpFill/>
              <a:ln w="12700" cap="flat" cmpd="sng">
                <a:solidFill>
                  <a:srgbClr val="31538F"/>
                </a:solidFill>
                <a:prstDash val="solid"/>
                <a:miter lim="800000"/>
                <a:headEnd type="none" w="sm" len="sm"/>
                <a:tailEnd type="none" w="sm" len="sm"/>
              </a:ln>
            </p:spPr>
            <p:txBody>
              <a:bodyPr spcFirstLastPara="1" wrap="square" lIns="0" tIns="0" rIns="0" bIns="0"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600"/>
                  <a:buFont typeface="Arial"/>
                  <a:buNone/>
                  <a:tabLst/>
                  <a:defRPr/>
                </a:pPr>
                <a:r>
                  <a:rPr kumimoji="0" lang="en-US" sz="9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Calibri"/>
                  </a:rPr>
                  <a:t>MFC</a:t>
                </a:r>
                <a:endParaRPr kumimoji="0"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243" name="Google Shape;284;g1b74de19e67_3_75">
                <a:extLst>
                  <a:ext uri="{FF2B5EF4-FFF2-40B4-BE49-F238E27FC236}">
                    <a16:creationId xmlns:a16="http://schemas.microsoft.com/office/drawing/2014/main" id="{F43C5683-E866-C099-A493-1443DD35EFDC}"/>
                  </a:ext>
                </a:extLst>
              </p:cNvPr>
              <p:cNvSpPr/>
              <p:nvPr/>
            </p:nvSpPr>
            <p:spPr>
              <a:xfrm>
                <a:off x="2643085" y="4023740"/>
                <a:ext cx="45719" cy="46060"/>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grpSp>
          <p:nvGrpSpPr>
            <p:cNvPr id="140" name="Google Shape;285;g1b74de19e67_3_75">
              <a:extLst>
                <a:ext uri="{FF2B5EF4-FFF2-40B4-BE49-F238E27FC236}">
                  <a16:creationId xmlns:a16="http://schemas.microsoft.com/office/drawing/2014/main" id="{299B9899-9FA3-767C-A8A5-EBACF35C97C2}"/>
                </a:ext>
              </a:extLst>
            </p:cNvPr>
            <p:cNvGrpSpPr/>
            <p:nvPr/>
          </p:nvGrpSpPr>
          <p:grpSpPr>
            <a:xfrm>
              <a:off x="1425521" y="2782964"/>
              <a:ext cx="409195" cy="324468"/>
              <a:chOff x="2591193" y="4023740"/>
              <a:chExt cx="337720" cy="409616"/>
            </a:xfrm>
            <a:solidFill>
              <a:srgbClr val="70AD47"/>
            </a:solidFill>
          </p:grpSpPr>
          <p:sp>
            <p:nvSpPr>
              <p:cNvPr id="238" name="Google Shape;199;g1b74de19e67_3_75">
                <a:extLst>
                  <a:ext uri="{FF2B5EF4-FFF2-40B4-BE49-F238E27FC236}">
                    <a16:creationId xmlns:a16="http://schemas.microsoft.com/office/drawing/2014/main" id="{7419671B-B302-726C-3262-EA10E9C9CF49}"/>
                  </a:ext>
                </a:extLst>
              </p:cNvPr>
              <p:cNvSpPr/>
              <p:nvPr/>
            </p:nvSpPr>
            <p:spPr>
              <a:xfrm>
                <a:off x="2591193" y="4307442"/>
                <a:ext cx="337720" cy="125914"/>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sng"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39" name="Google Shape;286;g1b74de19e67_3_75">
                <a:extLst>
                  <a:ext uri="{FF2B5EF4-FFF2-40B4-BE49-F238E27FC236}">
                    <a16:creationId xmlns:a16="http://schemas.microsoft.com/office/drawing/2014/main" id="{933D1C0D-A235-7478-5919-6C2D2CE5D07A}"/>
                  </a:ext>
                </a:extLst>
              </p:cNvPr>
              <p:cNvSpPr/>
              <p:nvPr/>
            </p:nvSpPr>
            <p:spPr>
              <a:xfrm>
                <a:off x="2624217" y="4069800"/>
                <a:ext cx="262889" cy="235931"/>
              </a:xfrm>
              <a:prstGeom prst="rect">
                <a:avLst/>
              </a:prstGeom>
              <a:grpFill/>
              <a:ln w="12700" cap="flat" cmpd="sng">
                <a:solidFill>
                  <a:srgbClr val="31538F"/>
                </a:solidFill>
                <a:prstDash val="solid"/>
                <a:miter lim="800000"/>
                <a:headEnd type="none" w="sm" len="sm"/>
                <a:tailEnd type="none" w="sm" len="sm"/>
              </a:ln>
            </p:spPr>
            <p:txBody>
              <a:bodyPr spcFirstLastPara="1" wrap="square" lIns="0" tIns="0" rIns="0" bIns="0"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600"/>
                  <a:buFont typeface="Arial"/>
                  <a:buNone/>
                  <a:tabLst/>
                  <a:defRPr/>
                </a:pPr>
                <a:r>
                  <a:rPr kumimoji="0" lang="en-US" sz="900" b="1" i="0" u="none" strike="noStrike" kern="0" cap="none" spc="0" normalizeH="0" baseline="0" noProof="0" dirty="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rPr>
                  <a:t>MFC</a:t>
                </a:r>
                <a:endParaRPr kumimoji="0"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240" name="Google Shape;287;g1b74de19e67_3_75">
                <a:extLst>
                  <a:ext uri="{FF2B5EF4-FFF2-40B4-BE49-F238E27FC236}">
                    <a16:creationId xmlns:a16="http://schemas.microsoft.com/office/drawing/2014/main" id="{7468A1F8-B4D5-9006-5C0A-943B69FFD4D3}"/>
                  </a:ext>
                </a:extLst>
              </p:cNvPr>
              <p:cNvSpPr/>
              <p:nvPr/>
            </p:nvSpPr>
            <p:spPr>
              <a:xfrm>
                <a:off x="2643085" y="4023740"/>
                <a:ext cx="45719" cy="46060"/>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cxnSp>
          <p:nvCxnSpPr>
            <p:cNvPr id="141" name="Google Shape;193;g1b74de19e67_3_75">
              <a:extLst>
                <a:ext uri="{FF2B5EF4-FFF2-40B4-BE49-F238E27FC236}">
                  <a16:creationId xmlns:a16="http://schemas.microsoft.com/office/drawing/2014/main" id="{355FA498-8B7E-00E2-3D73-A295350F7F28}"/>
                </a:ext>
              </a:extLst>
            </p:cNvPr>
            <p:cNvCxnSpPr>
              <a:cxnSpLocks/>
            </p:cNvCxnSpPr>
            <p:nvPr/>
          </p:nvCxnSpPr>
          <p:spPr>
            <a:xfrm flipH="1">
              <a:off x="3512659" y="3070839"/>
              <a:ext cx="2204" cy="214143"/>
            </a:xfrm>
            <a:prstGeom prst="straightConnector1">
              <a:avLst/>
            </a:prstGeom>
            <a:noFill/>
            <a:ln w="38100" cap="flat" cmpd="sng">
              <a:solidFill>
                <a:srgbClr val="5B9BD5"/>
              </a:solidFill>
              <a:prstDash val="solid"/>
              <a:miter lim="800000"/>
              <a:headEnd type="none" w="sm" len="sm"/>
              <a:tailEnd type="none" w="sm" len="sm"/>
            </a:ln>
          </p:spPr>
        </p:cxnSp>
        <p:sp>
          <p:nvSpPr>
            <p:cNvPr id="142" name="Can 82">
              <a:extLst>
                <a:ext uri="{FF2B5EF4-FFF2-40B4-BE49-F238E27FC236}">
                  <a16:creationId xmlns:a16="http://schemas.microsoft.com/office/drawing/2014/main" id="{678F5B4D-76E4-315C-F708-0448F0A593E7}"/>
                </a:ext>
              </a:extLst>
            </p:cNvPr>
            <p:cNvSpPr/>
            <p:nvPr/>
          </p:nvSpPr>
          <p:spPr>
            <a:xfrm>
              <a:off x="2166633" y="4119126"/>
              <a:ext cx="366253" cy="242195"/>
            </a:xfrm>
            <a:prstGeom prst="can">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cxnSp>
          <p:nvCxnSpPr>
            <p:cNvPr id="143" name="Google Shape;276;g1b74de19e67_3_75">
              <a:extLst>
                <a:ext uri="{FF2B5EF4-FFF2-40B4-BE49-F238E27FC236}">
                  <a16:creationId xmlns:a16="http://schemas.microsoft.com/office/drawing/2014/main" id="{411B709C-E58A-2ECA-09CD-ACF2F2DD47D1}"/>
                </a:ext>
              </a:extLst>
            </p:cNvPr>
            <p:cNvCxnSpPr/>
            <p:nvPr/>
          </p:nvCxnSpPr>
          <p:spPr>
            <a:xfrm flipH="1">
              <a:off x="2233624" y="3646177"/>
              <a:ext cx="2545" cy="484383"/>
            </a:xfrm>
            <a:prstGeom prst="straightConnector1">
              <a:avLst/>
            </a:prstGeom>
            <a:noFill/>
            <a:ln w="57150" cap="flat" cmpd="sng">
              <a:solidFill>
                <a:srgbClr val="5B9BD5"/>
              </a:solidFill>
              <a:prstDash val="solid"/>
              <a:miter lim="800000"/>
              <a:headEnd type="none" w="sm" len="sm"/>
              <a:tailEnd type="none" w="sm" len="sm"/>
            </a:ln>
          </p:spPr>
        </p:cxnSp>
        <p:cxnSp>
          <p:nvCxnSpPr>
            <p:cNvPr id="144" name="Google Shape;297;g1b74de19e67_3_75">
              <a:extLst>
                <a:ext uri="{FF2B5EF4-FFF2-40B4-BE49-F238E27FC236}">
                  <a16:creationId xmlns:a16="http://schemas.microsoft.com/office/drawing/2014/main" id="{512BE27D-6BE0-D380-14D7-10E1F41EF313}"/>
                </a:ext>
              </a:extLst>
            </p:cNvPr>
            <p:cNvCxnSpPr/>
            <p:nvPr/>
          </p:nvCxnSpPr>
          <p:spPr>
            <a:xfrm flipV="1">
              <a:off x="2489438" y="3647388"/>
              <a:ext cx="7664" cy="502580"/>
            </a:xfrm>
            <a:prstGeom prst="straightConnector1">
              <a:avLst/>
            </a:prstGeom>
            <a:noFill/>
            <a:ln w="57150" cap="flat" cmpd="sng">
              <a:solidFill>
                <a:srgbClr val="5B9BD5"/>
              </a:solidFill>
              <a:prstDash val="solid"/>
              <a:miter lim="800000"/>
              <a:headEnd type="none" w="sm" len="sm"/>
              <a:tailEnd type="none" w="sm" len="sm"/>
            </a:ln>
          </p:spPr>
        </p:cxnSp>
        <p:sp>
          <p:nvSpPr>
            <p:cNvPr id="145" name="Rectangle 144">
              <a:extLst>
                <a:ext uri="{FF2B5EF4-FFF2-40B4-BE49-F238E27FC236}">
                  <a16:creationId xmlns:a16="http://schemas.microsoft.com/office/drawing/2014/main" id="{3191B8A4-B596-9456-B3A5-E50E5F98A9AD}"/>
                </a:ext>
              </a:extLst>
            </p:cNvPr>
            <p:cNvSpPr/>
            <p:nvPr/>
          </p:nvSpPr>
          <p:spPr>
            <a:xfrm>
              <a:off x="2092383" y="4122355"/>
              <a:ext cx="541963" cy="230832"/>
            </a:xfrm>
            <a:prstGeom prst="rect">
              <a:avLst/>
            </a:prstGeom>
          </p:spPr>
          <p:txBody>
            <a:bodyPr wrap="square">
              <a:spAutoFit/>
            </a:bodyPr>
            <a:lstStyle/>
            <a:p>
              <a:pPr marL="0" marR="0" lvl="0" indent="0" defTabSz="1851614" eaLnBrk="1" fontAlgn="auto" latinLnBrk="0" hangingPunct="1">
                <a:lnSpc>
                  <a:spcPct val="100000"/>
                </a:lnSpc>
                <a:spcBef>
                  <a:spcPts val="0"/>
                </a:spcBef>
                <a:spcAft>
                  <a:spcPts val="0"/>
                </a:spcAft>
                <a:buClr>
                  <a:srgbClr val="000000"/>
                </a:buClr>
                <a:buSzPts val="1000"/>
                <a:buFont typeface="Arial"/>
                <a:buNone/>
                <a:tabLst/>
                <a:defRPr/>
              </a:pPr>
              <a:r>
                <a:rPr kumimoji="0" lang="en-US" sz="900" b="1" i="0" u="none" strike="noStrike" kern="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ZrCl</a:t>
              </a:r>
              <a:r>
                <a:rPr kumimoji="0" lang="en-US" sz="900" b="1" i="0" u="none" strike="noStrike" kern="0" cap="none" spc="0" normalizeH="0" baseline="-2500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4</a:t>
              </a:r>
              <a:endParaRPr kumimoji="0" lang="en-US"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nvGrpSpPr>
            <p:cNvPr id="146" name="Group 145">
              <a:extLst>
                <a:ext uri="{FF2B5EF4-FFF2-40B4-BE49-F238E27FC236}">
                  <a16:creationId xmlns:a16="http://schemas.microsoft.com/office/drawing/2014/main" id="{316B395E-A90E-9C70-9729-604F55945E92}"/>
                </a:ext>
              </a:extLst>
            </p:cNvPr>
            <p:cNvGrpSpPr/>
            <p:nvPr/>
          </p:nvGrpSpPr>
          <p:grpSpPr>
            <a:xfrm>
              <a:off x="2076076" y="3872025"/>
              <a:ext cx="187932" cy="191665"/>
              <a:chOff x="3670692" y="5096280"/>
              <a:chExt cx="159726" cy="176381"/>
            </a:xfrm>
            <a:solidFill>
              <a:srgbClr val="70AD47"/>
            </a:solidFill>
          </p:grpSpPr>
          <p:sp>
            <p:nvSpPr>
              <p:cNvPr id="235" name="Flowchart: Collate 68">
                <a:extLst>
                  <a:ext uri="{FF2B5EF4-FFF2-40B4-BE49-F238E27FC236}">
                    <a16:creationId xmlns:a16="http://schemas.microsoft.com/office/drawing/2014/main" id="{C8329C0A-8625-2029-C592-4D7125407E43}"/>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36" name="Straight Connector 235">
                <a:extLst>
                  <a:ext uri="{FF2B5EF4-FFF2-40B4-BE49-F238E27FC236}">
                    <a16:creationId xmlns:a16="http://schemas.microsoft.com/office/drawing/2014/main" id="{724AA9C7-C59B-AF3A-1A4A-CA11CC75994C}"/>
                  </a:ext>
                </a:extLst>
              </p:cNvPr>
              <p:cNvCxnSpPr>
                <a:cxnSpLocks/>
                <a:stCxn id="235"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37" name="Straight Connector 236">
                <a:extLst>
                  <a:ext uri="{FF2B5EF4-FFF2-40B4-BE49-F238E27FC236}">
                    <a16:creationId xmlns:a16="http://schemas.microsoft.com/office/drawing/2014/main" id="{73B883BA-D111-740A-F055-799B2ED7CCF1}"/>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47" name="Group 146">
              <a:extLst>
                <a:ext uri="{FF2B5EF4-FFF2-40B4-BE49-F238E27FC236}">
                  <a16:creationId xmlns:a16="http://schemas.microsoft.com/office/drawing/2014/main" id="{1EDC2BE9-5047-DBA2-2A3F-1DE58149BDEF}"/>
                </a:ext>
              </a:extLst>
            </p:cNvPr>
            <p:cNvGrpSpPr/>
            <p:nvPr/>
          </p:nvGrpSpPr>
          <p:grpSpPr>
            <a:xfrm rot="10800000">
              <a:off x="2465657" y="3872025"/>
              <a:ext cx="227971" cy="198121"/>
              <a:chOff x="3670692" y="5096280"/>
              <a:chExt cx="159726" cy="176381"/>
            </a:xfrm>
            <a:solidFill>
              <a:srgbClr val="70AD47"/>
            </a:solidFill>
          </p:grpSpPr>
          <p:sp>
            <p:nvSpPr>
              <p:cNvPr id="232" name="Flowchart: Collate 72">
                <a:extLst>
                  <a:ext uri="{FF2B5EF4-FFF2-40B4-BE49-F238E27FC236}">
                    <a16:creationId xmlns:a16="http://schemas.microsoft.com/office/drawing/2014/main" id="{77D01A3D-F59A-FBC7-151E-692B98E2AAE6}"/>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33" name="Straight Connector 232">
                <a:extLst>
                  <a:ext uri="{FF2B5EF4-FFF2-40B4-BE49-F238E27FC236}">
                    <a16:creationId xmlns:a16="http://schemas.microsoft.com/office/drawing/2014/main" id="{72D72CB8-CB96-ACE7-A78E-3BCBCAADC6AA}"/>
                  </a:ext>
                </a:extLst>
              </p:cNvPr>
              <p:cNvCxnSpPr>
                <a:cxnSpLocks/>
                <a:stCxn id="232"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34" name="Straight Connector 233">
                <a:extLst>
                  <a:ext uri="{FF2B5EF4-FFF2-40B4-BE49-F238E27FC236}">
                    <a16:creationId xmlns:a16="http://schemas.microsoft.com/office/drawing/2014/main" id="{1B7E8E7A-D7CC-D80A-AE74-DA6897296327}"/>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48" name="Group 147">
              <a:extLst>
                <a:ext uri="{FF2B5EF4-FFF2-40B4-BE49-F238E27FC236}">
                  <a16:creationId xmlns:a16="http://schemas.microsoft.com/office/drawing/2014/main" id="{D8ACDF0A-34C0-D170-7EBF-6584590BB8EA}"/>
                </a:ext>
              </a:extLst>
            </p:cNvPr>
            <p:cNvGrpSpPr/>
            <p:nvPr/>
          </p:nvGrpSpPr>
          <p:grpSpPr>
            <a:xfrm rot="5400000">
              <a:off x="2302778" y="3536645"/>
              <a:ext cx="138411" cy="160092"/>
              <a:chOff x="3670692" y="5096280"/>
              <a:chExt cx="159726" cy="176381"/>
            </a:xfrm>
            <a:solidFill>
              <a:srgbClr val="FF0000"/>
            </a:solidFill>
          </p:grpSpPr>
          <p:sp>
            <p:nvSpPr>
              <p:cNvPr id="229" name="Flowchart: Collate 76">
                <a:extLst>
                  <a:ext uri="{FF2B5EF4-FFF2-40B4-BE49-F238E27FC236}">
                    <a16:creationId xmlns:a16="http://schemas.microsoft.com/office/drawing/2014/main" id="{211E72AF-01A5-6153-7776-51F93E6587F7}"/>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30" name="Straight Connector 229">
                <a:extLst>
                  <a:ext uri="{FF2B5EF4-FFF2-40B4-BE49-F238E27FC236}">
                    <a16:creationId xmlns:a16="http://schemas.microsoft.com/office/drawing/2014/main" id="{166C9262-7944-23C0-77A6-6A354A683133}"/>
                  </a:ext>
                </a:extLst>
              </p:cNvPr>
              <p:cNvCxnSpPr>
                <a:cxnSpLocks/>
                <a:stCxn id="229"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31" name="Straight Connector 230">
                <a:extLst>
                  <a:ext uri="{FF2B5EF4-FFF2-40B4-BE49-F238E27FC236}">
                    <a16:creationId xmlns:a16="http://schemas.microsoft.com/office/drawing/2014/main" id="{434404C1-579C-EE97-7011-6666E1ADCAB8}"/>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sp>
          <p:nvSpPr>
            <p:cNvPr id="149" name="Can 136">
              <a:extLst>
                <a:ext uri="{FF2B5EF4-FFF2-40B4-BE49-F238E27FC236}">
                  <a16:creationId xmlns:a16="http://schemas.microsoft.com/office/drawing/2014/main" id="{70A3698B-6ECD-1802-2FB4-9B5F03DC2210}"/>
                </a:ext>
              </a:extLst>
            </p:cNvPr>
            <p:cNvSpPr/>
            <p:nvPr/>
          </p:nvSpPr>
          <p:spPr>
            <a:xfrm>
              <a:off x="2515256" y="3359550"/>
              <a:ext cx="366253" cy="242195"/>
            </a:xfrm>
            <a:prstGeom prst="can">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cxnSp>
          <p:nvCxnSpPr>
            <p:cNvPr id="150" name="Google Shape;276;g1b74de19e67_3_75">
              <a:extLst>
                <a:ext uri="{FF2B5EF4-FFF2-40B4-BE49-F238E27FC236}">
                  <a16:creationId xmlns:a16="http://schemas.microsoft.com/office/drawing/2014/main" id="{30515B5D-5350-BE50-4965-CD3E0360708B}"/>
                </a:ext>
              </a:extLst>
            </p:cNvPr>
            <p:cNvCxnSpPr/>
            <p:nvPr/>
          </p:nvCxnSpPr>
          <p:spPr>
            <a:xfrm flipH="1">
              <a:off x="2582246" y="3071308"/>
              <a:ext cx="5369" cy="299673"/>
            </a:xfrm>
            <a:prstGeom prst="straightConnector1">
              <a:avLst/>
            </a:prstGeom>
            <a:noFill/>
            <a:ln w="57150" cap="flat" cmpd="sng">
              <a:solidFill>
                <a:srgbClr val="5B9BD5"/>
              </a:solidFill>
              <a:prstDash val="solid"/>
              <a:miter lim="800000"/>
              <a:headEnd type="none" w="sm" len="sm"/>
              <a:tailEnd type="none" w="sm" len="sm"/>
            </a:ln>
          </p:spPr>
        </p:cxnSp>
        <p:cxnSp>
          <p:nvCxnSpPr>
            <p:cNvPr id="151" name="Google Shape;297;g1b74de19e67_3_75">
              <a:extLst>
                <a:ext uri="{FF2B5EF4-FFF2-40B4-BE49-F238E27FC236}">
                  <a16:creationId xmlns:a16="http://schemas.microsoft.com/office/drawing/2014/main" id="{49E521ED-B3D0-4AA0-3555-1F82D9065BF7}"/>
                </a:ext>
              </a:extLst>
            </p:cNvPr>
            <p:cNvCxnSpPr/>
            <p:nvPr/>
          </p:nvCxnSpPr>
          <p:spPr>
            <a:xfrm flipH="1" flipV="1">
              <a:off x="2834463" y="3070841"/>
              <a:ext cx="3601" cy="319551"/>
            </a:xfrm>
            <a:prstGeom prst="straightConnector1">
              <a:avLst/>
            </a:prstGeom>
            <a:noFill/>
            <a:ln w="57150" cap="flat" cmpd="sng">
              <a:solidFill>
                <a:srgbClr val="5B9BD5"/>
              </a:solidFill>
              <a:prstDash val="solid"/>
              <a:miter lim="800000"/>
              <a:headEnd type="none" w="sm" len="sm"/>
              <a:tailEnd type="none" w="sm" len="sm"/>
            </a:ln>
          </p:spPr>
        </p:cxnSp>
        <p:sp>
          <p:nvSpPr>
            <p:cNvPr id="152" name="Rectangle 151">
              <a:extLst>
                <a:ext uri="{FF2B5EF4-FFF2-40B4-BE49-F238E27FC236}">
                  <a16:creationId xmlns:a16="http://schemas.microsoft.com/office/drawing/2014/main" id="{CAC14D7A-DBB8-1495-9483-7C6CBD770159}"/>
                </a:ext>
              </a:extLst>
            </p:cNvPr>
            <p:cNvSpPr/>
            <p:nvPr/>
          </p:nvSpPr>
          <p:spPr>
            <a:xfrm>
              <a:off x="2459183" y="3374127"/>
              <a:ext cx="583809" cy="230832"/>
            </a:xfrm>
            <a:prstGeom prst="rect">
              <a:avLst/>
            </a:prstGeom>
          </p:spPr>
          <p:txBody>
            <a:bodyPr wrap="square">
              <a:spAutoFit/>
            </a:bodyPr>
            <a:lstStyle/>
            <a:p>
              <a:pPr marL="0" marR="0" lvl="0" indent="0" defTabSz="1851614" eaLnBrk="1" fontAlgn="auto" latinLnBrk="0" hangingPunct="1">
                <a:lnSpc>
                  <a:spcPct val="100000"/>
                </a:lnSpc>
                <a:spcBef>
                  <a:spcPts val="0"/>
                </a:spcBef>
                <a:spcAft>
                  <a:spcPts val="0"/>
                </a:spcAft>
                <a:buClr>
                  <a:srgbClr val="000000"/>
                </a:buClr>
                <a:buSzPts val="1000"/>
                <a:buFont typeface="Arial"/>
                <a:buNone/>
                <a:tabLst/>
                <a:defRPr/>
              </a:pPr>
              <a:r>
                <a:rPr kumimoji="0" lang="en-US" sz="900" b="1" i="0" u="none" strike="noStrike" kern="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SnCl</a:t>
              </a:r>
              <a:r>
                <a:rPr kumimoji="0" lang="en-US" sz="900" b="1" i="0" u="none" strike="noStrike" kern="0" cap="none" spc="0" normalizeH="0" baseline="-2500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2</a:t>
              </a:r>
              <a:endParaRPr kumimoji="0" lang="en-US"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nvGrpSpPr>
            <p:cNvPr id="153" name="Group 152">
              <a:extLst>
                <a:ext uri="{FF2B5EF4-FFF2-40B4-BE49-F238E27FC236}">
                  <a16:creationId xmlns:a16="http://schemas.microsoft.com/office/drawing/2014/main" id="{D112267D-BA6D-00A5-1312-67DB3C18368B}"/>
                </a:ext>
              </a:extLst>
            </p:cNvPr>
            <p:cNvGrpSpPr/>
            <p:nvPr/>
          </p:nvGrpSpPr>
          <p:grpSpPr>
            <a:xfrm>
              <a:off x="2428955" y="3138206"/>
              <a:ext cx="183676" cy="165907"/>
              <a:chOff x="3670692" y="5096280"/>
              <a:chExt cx="159726" cy="176381"/>
            </a:xfrm>
            <a:solidFill>
              <a:srgbClr val="70AD47"/>
            </a:solidFill>
          </p:grpSpPr>
          <p:sp>
            <p:nvSpPr>
              <p:cNvPr id="226" name="Flowchart: Collate 110">
                <a:extLst>
                  <a:ext uri="{FF2B5EF4-FFF2-40B4-BE49-F238E27FC236}">
                    <a16:creationId xmlns:a16="http://schemas.microsoft.com/office/drawing/2014/main" id="{75540680-4ADD-EC18-9768-E2E0A227FF6C}"/>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27" name="Straight Connector 226">
                <a:extLst>
                  <a:ext uri="{FF2B5EF4-FFF2-40B4-BE49-F238E27FC236}">
                    <a16:creationId xmlns:a16="http://schemas.microsoft.com/office/drawing/2014/main" id="{68B77C4F-A2C7-4482-3591-E74F97BB4589}"/>
                  </a:ext>
                </a:extLst>
              </p:cNvPr>
              <p:cNvCxnSpPr>
                <a:cxnSpLocks/>
                <a:stCxn id="226"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28" name="Straight Connector 227">
                <a:extLst>
                  <a:ext uri="{FF2B5EF4-FFF2-40B4-BE49-F238E27FC236}">
                    <a16:creationId xmlns:a16="http://schemas.microsoft.com/office/drawing/2014/main" id="{A2B0141F-9398-6E00-7B63-A211A629B0C3}"/>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54" name="Group 153">
              <a:extLst>
                <a:ext uri="{FF2B5EF4-FFF2-40B4-BE49-F238E27FC236}">
                  <a16:creationId xmlns:a16="http://schemas.microsoft.com/office/drawing/2014/main" id="{AAAF7FEC-D525-E736-D1E5-120F3E44A2A8}"/>
                </a:ext>
              </a:extLst>
            </p:cNvPr>
            <p:cNvGrpSpPr/>
            <p:nvPr/>
          </p:nvGrpSpPr>
          <p:grpSpPr>
            <a:xfrm rot="10800000">
              <a:off x="2798934" y="3144979"/>
              <a:ext cx="207691" cy="172365"/>
              <a:chOff x="3670692" y="5096280"/>
              <a:chExt cx="159726" cy="176381"/>
            </a:xfrm>
            <a:solidFill>
              <a:srgbClr val="70AD47"/>
            </a:solidFill>
          </p:grpSpPr>
          <p:sp>
            <p:nvSpPr>
              <p:cNvPr id="223" name="Flowchart: Collate 114">
                <a:extLst>
                  <a:ext uri="{FF2B5EF4-FFF2-40B4-BE49-F238E27FC236}">
                    <a16:creationId xmlns:a16="http://schemas.microsoft.com/office/drawing/2014/main" id="{1ED2B19E-A813-D603-E882-085DF727FC2D}"/>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24" name="Straight Connector 223">
                <a:extLst>
                  <a:ext uri="{FF2B5EF4-FFF2-40B4-BE49-F238E27FC236}">
                    <a16:creationId xmlns:a16="http://schemas.microsoft.com/office/drawing/2014/main" id="{A6D8B943-8BE2-CE35-E836-59DEE8BC6696}"/>
                  </a:ext>
                </a:extLst>
              </p:cNvPr>
              <p:cNvCxnSpPr>
                <a:cxnSpLocks/>
                <a:stCxn id="223"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25" name="Straight Connector 224">
                <a:extLst>
                  <a:ext uri="{FF2B5EF4-FFF2-40B4-BE49-F238E27FC236}">
                    <a16:creationId xmlns:a16="http://schemas.microsoft.com/office/drawing/2014/main" id="{ECA6181E-464A-A854-B97A-1C3C3C7983A4}"/>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55" name="Group 154">
              <a:extLst>
                <a:ext uri="{FF2B5EF4-FFF2-40B4-BE49-F238E27FC236}">
                  <a16:creationId xmlns:a16="http://schemas.microsoft.com/office/drawing/2014/main" id="{FA705A59-4253-D572-69AC-2A71F54A04BE}"/>
                </a:ext>
              </a:extLst>
            </p:cNvPr>
            <p:cNvGrpSpPr/>
            <p:nvPr/>
          </p:nvGrpSpPr>
          <p:grpSpPr>
            <a:xfrm rot="5400000">
              <a:off x="2616931" y="2936737"/>
              <a:ext cx="167659" cy="150983"/>
              <a:chOff x="3670692" y="5096280"/>
              <a:chExt cx="159726" cy="176381"/>
            </a:xfrm>
            <a:solidFill>
              <a:srgbClr val="FF0000"/>
            </a:solidFill>
          </p:grpSpPr>
          <p:sp>
            <p:nvSpPr>
              <p:cNvPr id="220" name="Flowchart: Collate 118">
                <a:extLst>
                  <a:ext uri="{FF2B5EF4-FFF2-40B4-BE49-F238E27FC236}">
                    <a16:creationId xmlns:a16="http://schemas.microsoft.com/office/drawing/2014/main" id="{B3DAF810-A1B5-1009-5F3B-A3F6CF75AC1E}"/>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21" name="Straight Connector 220">
                <a:extLst>
                  <a:ext uri="{FF2B5EF4-FFF2-40B4-BE49-F238E27FC236}">
                    <a16:creationId xmlns:a16="http://schemas.microsoft.com/office/drawing/2014/main" id="{DA677CE4-D8E0-E750-522E-E6E7C562A98C}"/>
                  </a:ext>
                </a:extLst>
              </p:cNvPr>
              <p:cNvCxnSpPr>
                <a:cxnSpLocks/>
                <a:stCxn id="220"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22" name="Straight Connector 221">
                <a:extLst>
                  <a:ext uri="{FF2B5EF4-FFF2-40B4-BE49-F238E27FC236}">
                    <a16:creationId xmlns:a16="http://schemas.microsoft.com/office/drawing/2014/main" id="{31A773F3-4E34-8647-D60A-BE1FEB11E80B}"/>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sp>
          <p:nvSpPr>
            <p:cNvPr id="156" name="Can 167">
              <a:extLst>
                <a:ext uri="{FF2B5EF4-FFF2-40B4-BE49-F238E27FC236}">
                  <a16:creationId xmlns:a16="http://schemas.microsoft.com/office/drawing/2014/main" id="{692FA97C-28D2-BA00-6F77-926A54B7C2AC}"/>
                </a:ext>
              </a:extLst>
            </p:cNvPr>
            <p:cNvSpPr/>
            <p:nvPr/>
          </p:nvSpPr>
          <p:spPr>
            <a:xfrm>
              <a:off x="2101769" y="2649024"/>
              <a:ext cx="366253" cy="242195"/>
            </a:xfrm>
            <a:prstGeom prst="can">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cxnSp>
          <p:nvCxnSpPr>
            <p:cNvPr id="157" name="Google Shape;276;g1b74de19e67_3_75">
              <a:extLst>
                <a:ext uri="{FF2B5EF4-FFF2-40B4-BE49-F238E27FC236}">
                  <a16:creationId xmlns:a16="http://schemas.microsoft.com/office/drawing/2014/main" id="{05DC3986-74DB-451D-43C7-D2E3CFBF61D7}"/>
                </a:ext>
              </a:extLst>
            </p:cNvPr>
            <p:cNvCxnSpPr/>
            <p:nvPr/>
          </p:nvCxnSpPr>
          <p:spPr>
            <a:xfrm flipH="1">
              <a:off x="2194761" y="2386181"/>
              <a:ext cx="3332" cy="281343"/>
            </a:xfrm>
            <a:prstGeom prst="straightConnector1">
              <a:avLst/>
            </a:prstGeom>
            <a:noFill/>
            <a:ln w="57150" cap="flat" cmpd="sng">
              <a:solidFill>
                <a:srgbClr val="5B9BD5"/>
              </a:solidFill>
              <a:prstDash val="solid"/>
              <a:miter lim="800000"/>
              <a:headEnd type="none" w="sm" len="sm"/>
              <a:tailEnd type="none" w="sm" len="sm"/>
            </a:ln>
          </p:spPr>
        </p:cxnSp>
        <p:cxnSp>
          <p:nvCxnSpPr>
            <p:cNvPr id="158" name="Google Shape;297;g1b74de19e67_3_75">
              <a:extLst>
                <a:ext uri="{FF2B5EF4-FFF2-40B4-BE49-F238E27FC236}">
                  <a16:creationId xmlns:a16="http://schemas.microsoft.com/office/drawing/2014/main" id="{5D22A3F8-CBC8-8B53-7581-58139A453B3C}"/>
                </a:ext>
              </a:extLst>
            </p:cNvPr>
            <p:cNvCxnSpPr/>
            <p:nvPr/>
          </p:nvCxnSpPr>
          <p:spPr>
            <a:xfrm flipH="1" flipV="1">
              <a:off x="2447953" y="2386182"/>
              <a:ext cx="2627" cy="300751"/>
            </a:xfrm>
            <a:prstGeom prst="straightConnector1">
              <a:avLst/>
            </a:prstGeom>
            <a:noFill/>
            <a:ln w="57150" cap="flat" cmpd="sng">
              <a:solidFill>
                <a:srgbClr val="5B9BD5"/>
              </a:solidFill>
              <a:prstDash val="solid"/>
              <a:miter lim="800000"/>
              <a:headEnd type="none" w="sm" len="sm"/>
              <a:tailEnd type="none" w="sm" len="sm"/>
            </a:ln>
          </p:spPr>
        </p:cxnSp>
        <p:sp>
          <p:nvSpPr>
            <p:cNvPr id="159" name="Rectangle 158">
              <a:extLst>
                <a:ext uri="{FF2B5EF4-FFF2-40B4-BE49-F238E27FC236}">
                  <a16:creationId xmlns:a16="http://schemas.microsoft.com/office/drawing/2014/main" id="{C687E671-E775-371A-6450-E7C9BD953DBC}"/>
                </a:ext>
              </a:extLst>
            </p:cNvPr>
            <p:cNvSpPr/>
            <p:nvPr/>
          </p:nvSpPr>
          <p:spPr>
            <a:xfrm>
              <a:off x="2040360" y="2665838"/>
              <a:ext cx="561468" cy="230832"/>
            </a:xfrm>
            <a:prstGeom prst="rect">
              <a:avLst/>
            </a:prstGeom>
          </p:spPr>
          <p:txBody>
            <a:bodyPr wrap="square">
              <a:spAutoFit/>
            </a:bodyPr>
            <a:lstStyle/>
            <a:p>
              <a:pPr marL="0" marR="0" lvl="0" indent="0" defTabSz="1851614" eaLnBrk="1" fontAlgn="auto" latinLnBrk="0" hangingPunct="1">
                <a:lnSpc>
                  <a:spcPct val="100000"/>
                </a:lnSpc>
                <a:spcBef>
                  <a:spcPts val="0"/>
                </a:spcBef>
                <a:spcAft>
                  <a:spcPts val="0"/>
                </a:spcAft>
                <a:buClr>
                  <a:srgbClr val="000000"/>
                </a:buClr>
                <a:buSzPts val="1000"/>
                <a:buFont typeface="Arial"/>
                <a:buNone/>
                <a:tabLst/>
                <a:defRPr/>
              </a:pPr>
              <a:r>
                <a:rPr kumimoji="0" lang="en-US" sz="900" b="1" i="0" u="none" strike="noStrike" kern="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NbCl</a:t>
              </a:r>
              <a:r>
                <a:rPr kumimoji="0" lang="en-US" sz="900" b="1" i="0" u="none" strike="noStrike" kern="0" cap="none" spc="0" normalizeH="0" baseline="-2500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5</a:t>
              </a:r>
              <a:endParaRPr kumimoji="0" lang="en-US"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nvGrpSpPr>
            <p:cNvPr id="160" name="Group 159">
              <a:extLst>
                <a:ext uri="{FF2B5EF4-FFF2-40B4-BE49-F238E27FC236}">
                  <a16:creationId xmlns:a16="http://schemas.microsoft.com/office/drawing/2014/main" id="{81F9AAEF-1C40-439E-BC12-F387A7161986}"/>
                </a:ext>
              </a:extLst>
            </p:cNvPr>
            <p:cNvGrpSpPr/>
            <p:nvPr/>
          </p:nvGrpSpPr>
          <p:grpSpPr>
            <a:xfrm>
              <a:off x="2063469" y="2456570"/>
              <a:ext cx="174827" cy="182611"/>
              <a:chOff x="3670692" y="5096280"/>
              <a:chExt cx="159726" cy="176381"/>
            </a:xfrm>
            <a:solidFill>
              <a:srgbClr val="70AD47"/>
            </a:solidFill>
          </p:grpSpPr>
          <p:sp>
            <p:nvSpPr>
              <p:cNvPr id="217" name="Flowchart: Collate 147">
                <a:extLst>
                  <a:ext uri="{FF2B5EF4-FFF2-40B4-BE49-F238E27FC236}">
                    <a16:creationId xmlns:a16="http://schemas.microsoft.com/office/drawing/2014/main" id="{7EB4CB76-133D-D6E8-5B69-295857BE1A75}"/>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18" name="Straight Connector 217">
                <a:extLst>
                  <a:ext uri="{FF2B5EF4-FFF2-40B4-BE49-F238E27FC236}">
                    <a16:creationId xmlns:a16="http://schemas.microsoft.com/office/drawing/2014/main" id="{50497142-586E-171D-3867-2FB297E75664}"/>
                  </a:ext>
                </a:extLst>
              </p:cNvPr>
              <p:cNvCxnSpPr>
                <a:cxnSpLocks/>
                <a:stCxn id="217"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19" name="Straight Connector 218">
                <a:extLst>
                  <a:ext uri="{FF2B5EF4-FFF2-40B4-BE49-F238E27FC236}">
                    <a16:creationId xmlns:a16="http://schemas.microsoft.com/office/drawing/2014/main" id="{58807ABB-1530-3A84-BF39-CFE63B1BDE7E}"/>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61" name="Group 160">
              <a:extLst>
                <a:ext uri="{FF2B5EF4-FFF2-40B4-BE49-F238E27FC236}">
                  <a16:creationId xmlns:a16="http://schemas.microsoft.com/office/drawing/2014/main" id="{C0EB7F98-769B-EC9E-7EBC-B624B1ED4CC6}"/>
                </a:ext>
              </a:extLst>
            </p:cNvPr>
            <p:cNvGrpSpPr/>
            <p:nvPr/>
          </p:nvGrpSpPr>
          <p:grpSpPr>
            <a:xfrm rot="10800000">
              <a:off x="2421771" y="2458650"/>
              <a:ext cx="198471" cy="186539"/>
              <a:chOff x="3670692" y="5096280"/>
              <a:chExt cx="159726" cy="176381"/>
            </a:xfrm>
            <a:solidFill>
              <a:srgbClr val="70AD47"/>
            </a:solidFill>
          </p:grpSpPr>
          <p:sp>
            <p:nvSpPr>
              <p:cNvPr id="214" name="Flowchart: Collate 151">
                <a:extLst>
                  <a:ext uri="{FF2B5EF4-FFF2-40B4-BE49-F238E27FC236}">
                    <a16:creationId xmlns:a16="http://schemas.microsoft.com/office/drawing/2014/main" id="{962F2FAD-957F-A9DB-C488-D7A053ED0D96}"/>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15" name="Straight Connector 214">
                <a:extLst>
                  <a:ext uri="{FF2B5EF4-FFF2-40B4-BE49-F238E27FC236}">
                    <a16:creationId xmlns:a16="http://schemas.microsoft.com/office/drawing/2014/main" id="{60052429-966D-DFBA-13AD-67F2051C106E}"/>
                  </a:ext>
                </a:extLst>
              </p:cNvPr>
              <p:cNvCxnSpPr>
                <a:cxnSpLocks/>
                <a:stCxn id="214"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16" name="Straight Connector 215">
                <a:extLst>
                  <a:ext uri="{FF2B5EF4-FFF2-40B4-BE49-F238E27FC236}">
                    <a16:creationId xmlns:a16="http://schemas.microsoft.com/office/drawing/2014/main" id="{4195B4B4-B65C-2608-BE63-A79E1406C6A7}"/>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62" name="Group 161">
              <a:extLst>
                <a:ext uri="{FF2B5EF4-FFF2-40B4-BE49-F238E27FC236}">
                  <a16:creationId xmlns:a16="http://schemas.microsoft.com/office/drawing/2014/main" id="{CF183FB0-DB80-41CC-FCE6-1C32B894DE37}"/>
                </a:ext>
              </a:extLst>
            </p:cNvPr>
            <p:cNvGrpSpPr/>
            <p:nvPr/>
          </p:nvGrpSpPr>
          <p:grpSpPr>
            <a:xfrm rot="5400000">
              <a:off x="2232285" y="2252155"/>
              <a:ext cx="188527" cy="143251"/>
              <a:chOff x="3670692" y="5096280"/>
              <a:chExt cx="159726" cy="176381"/>
            </a:xfrm>
            <a:solidFill>
              <a:srgbClr val="FF0000"/>
            </a:solidFill>
          </p:grpSpPr>
          <p:sp>
            <p:nvSpPr>
              <p:cNvPr id="211" name="Flowchart: Collate 155">
                <a:extLst>
                  <a:ext uri="{FF2B5EF4-FFF2-40B4-BE49-F238E27FC236}">
                    <a16:creationId xmlns:a16="http://schemas.microsoft.com/office/drawing/2014/main" id="{546B7C99-2A0E-2041-2084-781D943271F3}"/>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12" name="Straight Connector 211">
                <a:extLst>
                  <a:ext uri="{FF2B5EF4-FFF2-40B4-BE49-F238E27FC236}">
                    <a16:creationId xmlns:a16="http://schemas.microsoft.com/office/drawing/2014/main" id="{804945E9-B3C6-B66A-805C-5D4D1996C6C6}"/>
                  </a:ext>
                </a:extLst>
              </p:cNvPr>
              <p:cNvCxnSpPr>
                <a:cxnSpLocks/>
                <a:stCxn id="211"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13" name="Straight Connector 212">
                <a:extLst>
                  <a:ext uri="{FF2B5EF4-FFF2-40B4-BE49-F238E27FC236}">
                    <a16:creationId xmlns:a16="http://schemas.microsoft.com/office/drawing/2014/main" id="{1B7F7571-3F55-8671-9575-4A9BEC27C040}"/>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63" name="Group 162">
              <a:extLst>
                <a:ext uri="{FF2B5EF4-FFF2-40B4-BE49-F238E27FC236}">
                  <a16:creationId xmlns:a16="http://schemas.microsoft.com/office/drawing/2014/main" id="{B08B8C37-5ABC-7FEC-384E-1EF9DB65A6A0}"/>
                </a:ext>
              </a:extLst>
            </p:cNvPr>
            <p:cNvGrpSpPr/>
            <p:nvPr/>
          </p:nvGrpSpPr>
          <p:grpSpPr>
            <a:xfrm rot="21374698">
              <a:off x="4344751" y="2068234"/>
              <a:ext cx="300877" cy="359092"/>
              <a:chOff x="209107" y="3906938"/>
              <a:chExt cx="218145" cy="440558"/>
            </a:xfrm>
            <a:solidFill>
              <a:srgbClr val="70AD47"/>
            </a:solidFill>
          </p:grpSpPr>
          <p:sp>
            <p:nvSpPr>
              <p:cNvPr id="208" name="Flowchart: Collate 170">
                <a:extLst>
                  <a:ext uri="{FF2B5EF4-FFF2-40B4-BE49-F238E27FC236}">
                    <a16:creationId xmlns:a16="http://schemas.microsoft.com/office/drawing/2014/main" id="{68AD56DF-90D9-CA82-E27C-92BBDFA942DA}"/>
                  </a:ext>
                </a:extLst>
              </p:cNvPr>
              <p:cNvSpPr/>
              <p:nvPr/>
            </p:nvSpPr>
            <p:spPr>
              <a:xfrm rot="5591601" flipH="1">
                <a:off x="267721" y="4187965"/>
                <a:ext cx="100917" cy="218145"/>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09" name="Straight Connector 208">
                <a:extLst>
                  <a:ext uri="{FF2B5EF4-FFF2-40B4-BE49-F238E27FC236}">
                    <a16:creationId xmlns:a16="http://schemas.microsoft.com/office/drawing/2014/main" id="{C369C884-D9F5-B9F4-A6FA-B3DAF95CB216}"/>
                  </a:ext>
                </a:extLst>
              </p:cNvPr>
              <p:cNvCxnSpPr>
                <a:cxnSpLocks/>
                <a:stCxn id="208" idx="1"/>
              </p:cNvCxnSpPr>
              <p:nvPr/>
            </p:nvCxnSpPr>
            <p:spPr>
              <a:xfrm rot="5591601" flipH="1" flipV="1">
                <a:off x="243767" y="4218358"/>
                <a:ext cx="157604" cy="1"/>
              </a:xfrm>
              <a:prstGeom prst="line">
                <a:avLst/>
              </a:prstGeom>
              <a:grpFill/>
              <a:ln w="6350" cap="flat" cmpd="sng" algn="ctr">
                <a:solidFill>
                  <a:srgbClr val="002060"/>
                </a:solidFill>
                <a:prstDash val="solid"/>
                <a:miter lim="800000"/>
              </a:ln>
              <a:effectLst/>
            </p:spPr>
          </p:cxnSp>
          <p:sp>
            <p:nvSpPr>
              <p:cNvPr id="210" name="Rectangle 209">
                <a:extLst>
                  <a:ext uri="{FF2B5EF4-FFF2-40B4-BE49-F238E27FC236}">
                    <a16:creationId xmlns:a16="http://schemas.microsoft.com/office/drawing/2014/main" id="{F6AD520C-C1E9-79A2-ADD9-15020B0B0D7A}"/>
                  </a:ext>
                </a:extLst>
              </p:cNvPr>
              <p:cNvSpPr/>
              <p:nvPr/>
            </p:nvSpPr>
            <p:spPr>
              <a:xfrm rot="191601">
                <a:off x="263753" y="3906938"/>
                <a:ext cx="151542" cy="228697"/>
              </a:xfrm>
              <a:prstGeom prst="rect">
                <a:avLst/>
              </a:prstGeom>
              <a:grp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S</a:t>
                </a:r>
              </a:p>
            </p:txBody>
          </p:sp>
        </p:grpSp>
        <p:sp>
          <p:nvSpPr>
            <p:cNvPr id="164" name="Rectangle 163">
              <a:extLst>
                <a:ext uri="{FF2B5EF4-FFF2-40B4-BE49-F238E27FC236}">
                  <a16:creationId xmlns:a16="http://schemas.microsoft.com/office/drawing/2014/main" id="{56119386-5F48-AFC6-4B64-C100B0BF0E16}"/>
                </a:ext>
              </a:extLst>
            </p:cNvPr>
            <p:cNvSpPr/>
            <p:nvPr/>
          </p:nvSpPr>
          <p:spPr>
            <a:xfrm>
              <a:off x="1519740" y="4103251"/>
              <a:ext cx="678391" cy="261610"/>
            </a:xfrm>
            <a:prstGeom prst="rect">
              <a:avLst/>
            </a:prstGeom>
          </p:spPr>
          <p:txBody>
            <a:bodyPr wrap="none">
              <a:spAutoFit/>
            </a:bodyPr>
            <a:lstStyle/>
            <a:p>
              <a:pPr marL="0" marR="0" lvl="0" indent="0" defTabSz="1851614"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Bubbler</a:t>
              </a:r>
              <a:endParaRPr kumimoji="0" lang="en-US" sz="9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65" name="Rectangle 164">
              <a:extLst>
                <a:ext uri="{FF2B5EF4-FFF2-40B4-BE49-F238E27FC236}">
                  <a16:creationId xmlns:a16="http://schemas.microsoft.com/office/drawing/2014/main" id="{E562DFCB-CC83-A9E3-9132-22E1732030A0}"/>
                </a:ext>
              </a:extLst>
            </p:cNvPr>
            <p:cNvSpPr/>
            <p:nvPr/>
          </p:nvSpPr>
          <p:spPr>
            <a:xfrm>
              <a:off x="2467873" y="2669988"/>
              <a:ext cx="678391" cy="261610"/>
            </a:xfrm>
            <a:prstGeom prst="rect">
              <a:avLst/>
            </a:prstGeom>
          </p:spPr>
          <p:txBody>
            <a:bodyPr wrap="none">
              <a:spAutoFit/>
            </a:bodyPr>
            <a:lstStyle/>
            <a:p>
              <a:pPr marL="0" marR="0" lvl="0" indent="0" defTabSz="914377"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Bubbler</a:t>
              </a:r>
              <a:endParaRPr kumimoji="0" lang="en-US" sz="11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66" name="Right Arrow 193">
              <a:extLst>
                <a:ext uri="{FF2B5EF4-FFF2-40B4-BE49-F238E27FC236}">
                  <a16:creationId xmlns:a16="http://schemas.microsoft.com/office/drawing/2014/main" id="{49C34D1C-092F-5D1A-F84F-A30F70C6346A}"/>
                </a:ext>
              </a:extLst>
            </p:cNvPr>
            <p:cNvSpPr/>
            <p:nvPr/>
          </p:nvSpPr>
          <p:spPr>
            <a:xfrm>
              <a:off x="3279483" y="2335567"/>
              <a:ext cx="275401" cy="101227"/>
            </a:xfrm>
            <a:prstGeom prst="rightArrow">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67" name="Right Arrow 193">
              <a:extLst>
                <a:ext uri="{FF2B5EF4-FFF2-40B4-BE49-F238E27FC236}">
                  <a16:creationId xmlns:a16="http://schemas.microsoft.com/office/drawing/2014/main" id="{49A7C658-F235-7612-A2D7-DAAB3DC3F8DC}"/>
                </a:ext>
              </a:extLst>
            </p:cNvPr>
            <p:cNvSpPr/>
            <p:nvPr/>
          </p:nvSpPr>
          <p:spPr>
            <a:xfrm>
              <a:off x="3021097" y="3609576"/>
              <a:ext cx="275401" cy="101227"/>
            </a:xfrm>
            <a:prstGeom prst="rightArrow">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68" name="Right Arrow 193">
              <a:extLst>
                <a:ext uri="{FF2B5EF4-FFF2-40B4-BE49-F238E27FC236}">
                  <a16:creationId xmlns:a16="http://schemas.microsoft.com/office/drawing/2014/main" id="{791C3B71-AA96-4CF6-CF20-F6038E744480}"/>
                </a:ext>
              </a:extLst>
            </p:cNvPr>
            <p:cNvSpPr/>
            <p:nvPr/>
          </p:nvSpPr>
          <p:spPr>
            <a:xfrm>
              <a:off x="3154460" y="3020226"/>
              <a:ext cx="275401" cy="101227"/>
            </a:xfrm>
            <a:prstGeom prst="rightArrow">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69" name="Rectangle 168">
              <a:extLst>
                <a:ext uri="{FF2B5EF4-FFF2-40B4-BE49-F238E27FC236}">
                  <a16:creationId xmlns:a16="http://schemas.microsoft.com/office/drawing/2014/main" id="{9E10EDF9-B45A-AAF9-8451-73CE5A18E566}"/>
                </a:ext>
              </a:extLst>
            </p:cNvPr>
            <p:cNvSpPr/>
            <p:nvPr/>
          </p:nvSpPr>
          <p:spPr>
            <a:xfrm>
              <a:off x="2672865" y="3701468"/>
              <a:ext cx="678391" cy="261610"/>
            </a:xfrm>
            <a:prstGeom prst="rect">
              <a:avLst/>
            </a:prstGeom>
          </p:spPr>
          <p:txBody>
            <a:bodyPr wrap="none">
              <a:spAutoFit/>
            </a:bodyPr>
            <a:lstStyle/>
            <a:p>
              <a:pPr marL="0" marR="0" lvl="0" indent="0" defTabSz="914377"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Bubbler</a:t>
              </a:r>
              <a:endParaRPr kumimoji="0" lang="en-US" sz="9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cxnSp>
          <p:nvCxnSpPr>
            <p:cNvPr id="170" name="Google Shape;202;g1b74de19e67_3_75">
              <a:extLst>
                <a:ext uri="{FF2B5EF4-FFF2-40B4-BE49-F238E27FC236}">
                  <a16:creationId xmlns:a16="http://schemas.microsoft.com/office/drawing/2014/main" id="{48E08118-ECA5-0AD7-774A-7ECA816B4666}"/>
                </a:ext>
              </a:extLst>
            </p:cNvPr>
            <p:cNvCxnSpPr>
              <a:cxnSpLocks/>
            </p:cNvCxnSpPr>
            <p:nvPr/>
          </p:nvCxnSpPr>
          <p:spPr>
            <a:xfrm>
              <a:off x="5348527" y="2649024"/>
              <a:ext cx="0" cy="976995"/>
            </a:xfrm>
            <a:prstGeom prst="straightConnector1">
              <a:avLst/>
            </a:prstGeom>
            <a:noFill/>
            <a:ln w="57150" cap="flat" cmpd="sng">
              <a:solidFill>
                <a:srgbClr val="000000">
                  <a:lumMod val="65000"/>
                  <a:lumOff val="35000"/>
                </a:srgbClr>
              </a:solidFill>
              <a:prstDash val="solid"/>
              <a:miter lim="800000"/>
              <a:headEnd type="none" w="sm" len="sm"/>
              <a:tailEnd type="none" w="sm" len="sm"/>
            </a:ln>
          </p:spPr>
        </p:cxnSp>
        <p:grpSp>
          <p:nvGrpSpPr>
            <p:cNvPr id="171" name="Group 170">
              <a:extLst>
                <a:ext uri="{FF2B5EF4-FFF2-40B4-BE49-F238E27FC236}">
                  <a16:creationId xmlns:a16="http://schemas.microsoft.com/office/drawing/2014/main" id="{810FC1E7-6A71-18D6-8AB5-51AA543D164A}"/>
                </a:ext>
              </a:extLst>
            </p:cNvPr>
            <p:cNvGrpSpPr/>
            <p:nvPr/>
          </p:nvGrpSpPr>
          <p:grpSpPr>
            <a:xfrm rot="21374698">
              <a:off x="4457060" y="2737893"/>
              <a:ext cx="300877" cy="359092"/>
              <a:chOff x="209107" y="3906938"/>
              <a:chExt cx="218145" cy="440558"/>
            </a:xfrm>
            <a:solidFill>
              <a:srgbClr val="70AD47"/>
            </a:solidFill>
          </p:grpSpPr>
          <p:sp>
            <p:nvSpPr>
              <p:cNvPr id="205" name="Flowchart: Collate 170">
                <a:extLst>
                  <a:ext uri="{FF2B5EF4-FFF2-40B4-BE49-F238E27FC236}">
                    <a16:creationId xmlns:a16="http://schemas.microsoft.com/office/drawing/2014/main" id="{9F25A385-0EC1-37A6-8912-31FDB6653347}"/>
                  </a:ext>
                </a:extLst>
              </p:cNvPr>
              <p:cNvSpPr/>
              <p:nvPr/>
            </p:nvSpPr>
            <p:spPr>
              <a:xfrm rot="5591601" flipH="1">
                <a:off x="267721" y="4187965"/>
                <a:ext cx="100917" cy="218145"/>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06" name="Straight Connector 205">
                <a:extLst>
                  <a:ext uri="{FF2B5EF4-FFF2-40B4-BE49-F238E27FC236}">
                    <a16:creationId xmlns:a16="http://schemas.microsoft.com/office/drawing/2014/main" id="{0A2261AB-A0B7-FBA1-364F-149AED220D88}"/>
                  </a:ext>
                </a:extLst>
              </p:cNvPr>
              <p:cNvCxnSpPr>
                <a:cxnSpLocks/>
                <a:stCxn id="205" idx="1"/>
              </p:cNvCxnSpPr>
              <p:nvPr/>
            </p:nvCxnSpPr>
            <p:spPr>
              <a:xfrm rot="5591601" flipH="1" flipV="1">
                <a:off x="243767" y="4218358"/>
                <a:ext cx="157604" cy="1"/>
              </a:xfrm>
              <a:prstGeom prst="line">
                <a:avLst/>
              </a:prstGeom>
              <a:grpFill/>
              <a:ln w="6350" cap="flat" cmpd="sng" algn="ctr">
                <a:solidFill>
                  <a:srgbClr val="002060"/>
                </a:solidFill>
                <a:prstDash val="solid"/>
                <a:miter lim="800000"/>
              </a:ln>
              <a:effectLst/>
            </p:spPr>
          </p:cxnSp>
          <p:sp>
            <p:nvSpPr>
              <p:cNvPr id="207" name="Rectangle 206">
                <a:extLst>
                  <a:ext uri="{FF2B5EF4-FFF2-40B4-BE49-F238E27FC236}">
                    <a16:creationId xmlns:a16="http://schemas.microsoft.com/office/drawing/2014/main" id="{0CF450F7-F73E-2894-1F13-1D864F219E77}"/>
                  </a:ext>
                </a:extLst>
              </p:cNvPr>
              <p:cNvSpPr/>
              <p:nvPr/>
            </p:nvSpPr>
            <p:spPr>
              <a:xfrm rot="191601">
                <a:off x="263753" y="3906938"/>
                <a:ext cx="151542" cy="228697"/>
              </a:xfrm>
              <a:prstGeom prst="rect">
                <a:avLst/>
              </a:prstGeom>
              <a:grp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S</a:t>
                </a:r>
              </a:p>
            </p:txBody>
          </p:sp>
        </p:grpSp>
        <p:grpSp>
          <p:nvGrpSpPr>
            <p:cNvPr id="172" name="Group 171">
              <a:extLst>
                <a:ext uri="{FF2B5EF4-FFF2-40B4-BE49-F238E27FC236}">
                  <a16:creationId xmlns:a16="http://schemas.microsoft.com/office/drawing/2014/main" id="{A725C3F1-FC99-5805-7576-96C26D46431A}"/>
                </a:ext>
              </a:extLst>
            </p:cNvPr>
            <p:cNvGrpSpPr/>
            <p:nvPr/>
          </p:nvGrpSpPr>
          <p:grpSpPr>
            <a:xfrm rot="21374698">
              <a:off x="4648644" y="3272329"/>
              <a:ext cx="300877" cy="359092"/>
              <a:chOff x="209107" y="3906938"/>
              <a:chExt cx="218145" cy="440558"/>
            </a:xfrm>
            <a:solidFill>
              <a:srgbClr val="70AD47"/>
            </a:solidFill>
          </p:grpSpPr>
          <p:sp>
            <p:nvSpPr>
              <p:cNvPr id="202" name="Flowchart: Collate 170">
                <a:extLst>
                  <a:ext uri="{FF2B5EF4-FFF2-40B4-BE49-F238E27FC236}">
                    <a16:creationId xmlns:a16="http://schemas.microsoft.com/office/drawing/2014/main" id="{EF8DFA92-8486-6DCB-AC25-BDB14CBC932C}"/>
                  </a:ext>
                </a:extLst>
              </p:cNvPr>
              <p:cNvSpPr/>
              <p:nvPr/>
            </p:nvSpPr>
            <p:spPr>
              <a:xfrm rot="5591601" flipH="1">
                <a:off x="267721" y="4187965"/>
                <a:ext cx="100917" cy="218145"/>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03" name="Straight Connector 202">
                <a:extLst>
                  <a:ext uri="{FF2B5EF4-FFF2-40B4-BE49-F238E27FC236}">
                    <a16:creationId xmlns:a16="http://schemas.microsoft.com/office/drawing/2014/main" id="{69304DFC-485D-2241-7B8E-C74F984C9A8C}"/>
                  </a:ext>
                </a:extLst>
              </p:cNvPr>
              <p:cNvCxnSpPr>
                <a:cxnSpLocks/>
                <a:stCxn id="202" idx="1"/>
              </p:cNvCxnSpPr>
              <p:nvPr/>
            </p:nvCxnSpPr>
            <p:spPr>
              <a:xfrm rot="5591601" flipH="1" flipV="1">
                <a:off x="243767" y="4218358"/>
                <a:ext cx="157604" cy="1"/>
              </a:xfrm>
              <a:prstGeom prst="line">
                <a:avLst/>
              </a:prstGeom>
              <a:grpFill/>
              <a:ln w="6350" cap="flat" cmpd="sng" algn="ctr">
                <a:solidFill>
                  <a:srgbClr val="002060"/>
                </a:solidFill>
                <a:prstDash val="solid"/>
                <a:miter lim="800000"/>
              </a:ln>
              <a:effectLst/>
            </p:spPr>
          </p:cxnSp>
          <p:sp>
            <p:nvSpPr>
              <p:cNvPr id="204" name="Rectangle 203">
                <a:extLst>
                  <a:ext uri="{FF2B5EF4-FFF2-40B4-BE49-F238E27FC236}">
                    <a16:creationId xmlns:a16="http://schemas.microsoft.com/office/drawing/2014/main" id="{EA7BC910-C7A9-523C-4A55-090F0E6A94A2}"/>
                  </a:ext>
                </a:extLst>
              </p:cNvPr>
              <p:cNvSpPr/>
              <p:nvPr/>
            </p:nvSpPr>
            <p:spPr>
              <a:xfrm rot="191601">
                <a:off x="263753" y="3906938"/>
                <a:ext cx="151542" cy="228697"/>
              </a:xfrm>
              <a:prstGeom prst="rect">
                <a:avLst/>
              </a:prstGeom>
              <a:grp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S</a:t>
                </a:r>
              </a:p>
            </p:txBody>
          </p:sp>
        </p:grpSp>
        <p:cxnSp>
          <p:nvCxnSpPr>
            <p:cNvPr id="173" name="Google Shape;202;g1b74de19e67_3_75">
              <a:extLst>
                <a:ext uri="{FF2B5EF4-FFF2-40B4-BE49-F238E27FC236}">
                  <a16:creationId xmlns:a16="http://schemas.microsoft.com/office/drawing/2014/main" id="{23572106-DAEB-4172-A9A0-75875EF1D0B8}"/>
                </a:ext>
              </a:extLst>
            </p:cNvPr>
            <p:cNvCxnSpPr>
              <a:cxnSpLocks/>
            </p:cNvCxnSpPr>
            <p:nvPr/>
          </p:nvCxnSpPr>
          <p:spPr>
            <a:xfrm>
              <a:off x="3707442" y="991194"/>
              <a:ext cx="0" cy="1406810"/>
            </a:xfrm>
            <a:prstGeom prst="straightConnector1">
              <a:avLst/>
            </a:prstGeom>
            <a:noFill/>
            <a:ln w="57150" cap="flat" cmpd="sng">
              <a:solidFill>
                <a:srgbClr val="212121">
                  <a:lumMod val="60000"/>
                  <a:lumOff val="40000"/>
                </a:srgbClr>
              </a:solidFill>
              <a:prstDash val="solid"/>
              <a:miter lim="800000"/>
              <a:headEnd type="none" w="sm" len="sm"/>
              <a:tailEnd type="none" w="sm" len="sm"/>
            </a:ln>
          </p:spPr>
        </p:cxnSp>
        <p:cxnSp>
          <p:nvCxnSpPr>
            <p:cNvPr id="174" name="Google Shape;202;g1b74de19e67_3_75">
              <a:extLst>
                <a:ext uri="{FF2B5EF4-FFF2-40B4-BE49-F238E27FC236}">
                  <a16:creationId xmlns:a16="http://schemas.microsoft.com/office/drawing/2014/main" id="{EAB5A7FE-2732-4EC4-FBEE-FB5025DAA922}"/>
                </a:ext>
              </a:extLst>
            </p:cNvPr>
            <p:cNvCxnSpPr>
              <a:cxnSpLocks/>
            </p:cNvCxnSpPr>
            <p:nvPr/>
          </p:nvCxnSpPr>
          <p:spPr>
            <a:xfrm>
              <a:off x="4029779" y="991194"/>
              <a:ext cx="0" cy="2065757"/>
            </a:xfrm>
            <a:prstGeom prst="straightConnector1">
              <a:avLst/>
            </a:prstGeom>
            <a:noFill/>
            <a:ln w="53975" cap="flat" cmpd="sng" algn="ctr">
              <a:solidFill>
                <a:srgbClr val="0097A7">
                  <a:shade val="95000"/>
                  <a:satMod val="105000"/>
                </a:srgbClr>
              </a:solidFill>
              <a:prstDash val="solid"/>
              <a:headEnd type="none" w="sm" len="sm"/>
              <a:tailEnd type="none" w="sm" len="sm"/>
            </a:ln>
            <a:effectLst/>
          </p:spPr>
        </p:cxnSp>
        <p:cxnSp>
          <p:nvCxnSpPr>
            <p:cNvPr id="175" name="Google Shape;202;g1b74de19e67_3_75">
              <a:extLst>
                <a:ext uri="{FF2B5EF4-FFF2-40B4-BE49-F238E27FC236}">
                  <a16:creationId xmlns:a16="http://schemas.microsoft.com/office/drawing/2014/main" id="{B385FD67-FE45-A4F9-FDC6-B909E9546A3E}"/>
                </a:ext>
              </a:extLst>
            </p:cNvPr>
            <p:cNvCxnSpPr>
              <a:cxnSpLocks/>
            </p:cNvCxnSpPr>
            <p:nvPr/>
          </p:nvCxnSpPr>
          <p:spPr>
            <a:xfrm>
              <a:off x="4262740" y="991194"/>
              <a:ext cx="0" cy="2610233"/>
            </a:xfrm>
            <a:prstGeom prst="straightConnector1">
              <a:avLst/>
            </a:prstGeom>
            <a:noFill/>
            <a:ln w="53975" cap="flat" cmpd="sng" algn="ctr">
              <a:solidFill>
                <a:srgbClr val="EEFF41">
                  <a:lumMod val="60000"/>
                  <a:lumOff val="40000"/>
                </a:srgbClr>
              </a:solidFill>
              <a:prstDash val="solid"/>
              <a:headEnd type="none" w="sm" len="sm"/>
              <a:tailEnd type="none" w="sm" len="sm"/>
            </a:ln>
            <a:effectLst/>
          </p:spPr>
        </p:cxnSp>
        <p:grpSp>
          <p:nvGrpSpPr>
            <p:cNvPr id="176" name="Group 175">
              <a:extLst>
                <a:ext uri="{FF2B5EF4-FFF2-40B4-BE49-F238E27FC236}">
                  <a16:creationId xmlns:a16="http://schemas.microsoft.com/office/drawing/2014/main" id="{5951F6D5-9F85-9356-F030-85519BCEB86C}"/>
                </a:ext>
              </a:extLst>
            </p:cNvPr>
            <p:cNvGrpSpPr/>
            <p:nvPr/>
          </p:nvGrpSpPr>
          <p:grpSpPr>
            <a:xfrm>
              <a:off x="3575567" y="2148508"/>
              <a:ext cx="169615" cy="117251"/>
              <a:chOff x="3670692" y="5096280"/>
              <a:chExt cx="159726" cy="176381"/>
            </a:xfrm>
            <a:solidFill>
              <a:srgbClr val="FF0000"/>
            </a:solidFill>
          </p:grpSpPr>
          <p:sp>
            <p:nvSpPr>
              <p:cNvPr id="199" name="Flowchart: Collate 155">
                <a:extLst>
                  <a:ext uri="{FF2B5EF4-FFF2-40B4-BE49-F238E27FC236}">
                    <a16:creationId xmlns:a16="http://schemas.microsoft.com/office/drawing/2014/main" id="{67A1AD23-6389-8F26-8349-57F5E6E98FAB}"/>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00" name="Straight Connector 199">
                <a:extLst>
                  <a:ext uri="{FF2B5EF4-FFF2-40B4-BE49-F238E27FC236}">
                    <a16:creationId xmlns:a16="http://schemas.microsoft.com/office/drawing/2014/main" id="{6F1DADAE-D1C0-AEA0-F744-F62CB2AB666D}"/>
                  </a:ext>
                </a:extLst>
              </p:cNvPr>
              <p:cNvCxnSpPr>
                <a:cxnSpLocks/>
                <a:stCxn id="199"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01" name="Straight Connector 200">
                <a:extLst>
                  <a:ext uri="{FF2B5EF4-FFF2-40B4-BE49-F238E27FC236}">
                    <a16:creationId xmlns:a16="http://schemas.microsoft.com/office/drawing/2014/main" id="{BAA64537-3D60-2BB6-0BED-5B75DC791245}"/>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77" name="Group 176">
              <a:extLst>
                <a:ext uri="{FF2B5EF4-FFF2-40B4-BE49-F238E27FC236}">
                  <a16:creationId xmlns:a16="http://schemas.microsoft.com/office/drawing/2014/main" id="{7DDD91C8-A594-869E-A258-F87A82B125D7}"/>
                </a:ext>
              </a:extLst>
            </p:cNvPr>
            <p:cNvGrpSpPr/>
            <p:nvPr/>
          </p:nvGrpSpPr>
          <p:grpSpPr>
            <a:xfrm>
              <a:off x="3903466" y="2786440"/>
              <a:ext cx="160128" cy="142360"/>
              <a:chOff x="3670692" y="5096280"/>
              <a:chExt cx="159726" cy="176381"/>
            </a:xfrm>
            <a:solidFill>
              <a:srgbClr val="FF0000"/>
            </a:solidFill>
          </p:grpSpPr>
          <p:sp>
            <p:nvSpPr>
              <p:cNvPr id="196" name="Flowchart: Collate 155">
                <a:extLst>
                  <a:ext uri="{FF2B5EF4-FFF2-40B4-BE49-F238E27FC236}">
                    <a16:creationId xmlns:a16="http://schemas.microsoft.com/office/drawing/2014/main" id="{791800C9-653F-53E5-8CFC-31039BDA9D6D}"/>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197" name="Straight Connector 196">
                <a:extLst>
                  <a:ext uri="{FF2B5EF4-FFF2-40B4-BE49-F238E27FC236}">
                    <a16:creationId xmlns:a16="http://schemas.microsoft.com/office/drawing/2014/main" id="{DAE6F4EF-5370-CF9F-9AF6-66E3021F4467}"/>
                  </a:ext>
                </a:extLst>
              </p:cNvPr>
              <p:cNvCxnSpPr>
                <a:cxnSpLocks/>
                <a:stCxn id="196"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198" name="Straight Connector 197">
                <a:extLst>
                  <a:ext uri="{FF2B5EF4-FFF2-40B4-BE49-F238E27FC236}">
                    <a16:creationId xmlns:a16="http://schemas.microsoft.com/office/drawing/2014/main" id="{8BFB3EDE-621C-D019-B92C-672597CD4F80}"/>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78" name="Group 177">
              <a:extLst>
                <a:ext uri="{FF2B5EF4-FFF2-40B4-BE49-F238E27FC236}">
                  <a16:creationId xmlns:a16="http://schemas.microsoft.com/office/drawing/2014/main" id="{AE2DDBE0-3574-8C8F-15CE-6C2D4A35C573}"/>
                </a:ext>
              </a:extLst>
            </p:cNvPr>
            <p:cNvGrpSpPr/>
            <p:nvPr/>
          </p:nvGrpSpPr>
          <p:grpSpPr>
            <a:xfrm>
              <a:off x="4144101" y="3417513"/>
              <a:ext cx="154548" cy="139480"/>
              <a:chOff x="3670692" y="5096280"/>
              <a:chExt cx="159726" cy="176381"/>
            </a:xfrm>
            <a:solidFill>
              <a:srgbClr val="FF0000"/>
            </a:solidFill>
          </p:grpSpPr>
          <p:sp>
            <p:nvSpPr>
              <p:cNvPr id="193" name="Flowchart: Collate 155">
                <a:extLst>
                  <a:ext uri="{FF2B5EF4-FFF2-40B4-BE49-F238E27FC236}">
                    <a16:creationId xmlns:a16="http://schemas.microsoft.com/office/drawing/2014/main" id="{CCDB38E1-E878-1030-F705-FC48B4A8E5FD}"/>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194" name="Straight Connector 193">
                <a:extLst>
                  <a:ext uri="{FF2B5EF4-FFF2-40B4-BE49-F238E27FC236}">
                    <a16:creationId xmlns:a16="http://schemas.microsoft.com/office/drawing/2014/main" id="{44ED949B-8AF8-4004-D34C-B04B17F1278E}"/>
                  </a:ext>
                </a:extLst>
              </p:cNvPr>
              <p:cNvCxnSpPr>
                <a:cxnSpLocks/>
                <a:stCxn id="193"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195" name="Straight Connector 194">
                <a:extLst>
                  <a:ext uri="{FF2B5EF4-FFF2-40B4-BE49-F238E27FC236}">
                    <a16:creationId xmlns:a16="http://schemas.microsoft.com/office/drawing/2014/main" id="{BF34DCF8-3C97-6382-D6DE-82F0D6A77B1A}"/>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sp>
          <p:nvSpPr>
            <p:cNvPr id="179" name="Oval 178">
              <a:extLst>
                <a:ext uri="{FF2B5EF4-FFF2-40B4-BE49-F238E27FC236}">
                  <a16:creationId xmlns:a16="http://schemas.microsoft.com/office/drawing/2014/main" id="{6DE08843-CF60-3922-E34A-B2DBA3D71E95}"/>
                </a:ext>
              </a:extLst>
            </p:cNvPr>
            <p:cNvSpPr/>
            <p:nvPr/>
          </p:nvSpPr>
          <p:spPr>
            <a:xfrm>
              <a:off x="3467695" y="3264431"/>
              <a:ext cx="104430" cy="45719"/>
            </a:xfrm>
            <a:prstGeom prst="ellipse">
              <a:avLst/>
            </a:prstGeom>
            <a:solidFill>
              <a:srgbClr val="4285F4"/>
            </a:solidFill>
            <a:ln w="25400" cap="flat" cmpd="sng" algn="ctr">
              <a:solidFill>
                <a:srgbClr val="4285F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80" name="Google Shape;202;g1b74de19e67_3_75">
              <a:extLst>
                <a:ext uri="{FF2B5EF4-FFF2-40B4-BE49-F238E27FC236}">
                  <a16:creationId xmlns:a16="http://schemas.microsoft.com/office/drawing/2014/main" id="{13648B45-A8B1-17EF-EED4-B3DEDA44C379}"/>
                </a:ext>
              </a:extLst>
            </p:cNvPr>
            <p:cNvCxnSpPr>
              <a:cxnSpLocks/>
            </p:cNvCxnSpPr>
            <p:nvPr/>
          </p:nvCxnSpPr>
          <p:spPr>
            <a:xfrm flipH="1">
              <a:off x="3686661" y="991194"/>
              <a:ext cx="1993582" cy="0"/>
            </a:xfrm>
            <a:prstGeom prst="straightConnector1">
              <a:avLst/>
            </a:prstGeom>
            <a:noFill/>
            <a:ln w="57150" cap="flat" cmpd="sng">
              <a:solidFill>
                <a:srgbClr val="000000"/>
              </a:solidFill>
              <a:prstDash val="solid"/>
              <a:miter lim="800000"/>
              <a:headEnd type="none" w="sm" len="sm"/>
              <a:tailEnd type="none" w="sm" len="sm"/>
            </a:ln>
          </p:spPr>
        </p:cxnSp>
        <p:cxnSp>
          <p:nvCxnSpPr>
            <p:cNvPr id="181" name="Straight Arrow Connector 180">
              <a:extLst>
                <a:ext uri="{FF2B5EF4-FFF2-40B4-BE49-F238E27FC236}">
                  <a16:creationId xmlns:a16="http://schemas.microsoft.com/office/drawing/2014/main" id="{B3F7DC3B-6E06-A925-543E-45B5D601CE6E}"/>
                </a:ext>
              </a:extLst>
            </p:cNvPr>
            <p:cNvCxnSpPr>
              <a:cxnSpLocks/>
            </p:cNvCxnSpPr>
            <p:nvPr/>
          </p:nvCxnSpPr>
          <p:spPr>
            <a:xfrm>
              <a:off x="4368791" y="813359"/>
              <a:ext cx="325699" cy="108576"/>
            </a:xfrm>
            <a:prstGeom prst="straightConnector1">
              <a:avLst/>
            </a:prstGeom>
            <a:noFill/>
            <a:ln w="25400" cap="flat" cmpd="sng" algn="ctr">
              <a:solidFill>
                <a:srgbClr val="FF0000"/>
              </a:solidFill>
              <a:prstDash val="solid"/>
              <a:tailEnd type="triangle"/>
            </a:ln>
            <a:effectLst>
              <a:outerShdw blurRad="40000" dist="20000" dir="5400000" rotWithShape="0">
                <a:srgbClr val="000000">
                  <a:alpha val="38000"/>
                </a:srgbClr>
              </a:outerShdw>
            </a:effectLst>
          </p:spPr>
        </p:cxnSp>
        <p:cxnSp>
          <p:nvCxnSpPr>
            <p:cNvPr id="182" name="Google Shape;202;g1b74de19e67_3_75">
              <a:extLst>
                <a:ext uri="{FF2B5EF4-FFF2-40B4-BE49-F238E27FC236}">
                  <a16:creationId xmlns:a16="http://schemas.microsoft.com/office/drawing/2014/main" id="{54910428-94B5-D63F-18C5-335460BE5E3F}"/>
                </a:ext>
              </a:extLst>
            </p:cNvPr>
            <p:cNvCxnSpPr>
              <a:cxnSpLocks/>
            </p:cNvCxnSpPr>
            <p:nvPr/>
          </p:nvCxnSpPr>
          <p:spPr>
            <a:xfrm flipH="1">
              <a:off x="4820082" y="2389138"/>
              <a:ext cx="957936" cy="0"/>
            </a:xfrm>
            <a:prstGeom prst="straightConnector1">
              <a:avLst/>
            </a:prstGeom>
            <a:noFill/>
            <a:ln w="57150" cap="flat" cmpd="sng">
              <a:solidFill>
                <a:srgbClr val="212121">
                  <a:lumMod val="60000"/>
                  <a:lumOff val="40000"/>
                </a:srgbClr>
              </a:solidFill>
              <a:prstDash val="solid"/>
              <a:miter lim="800000"/>
              <a:headEnd type="none" w="sm" len="sm"/>
              <a:tailEnd type="none" w="sm" len="sm"/>
            </a:ln>
          </p:spPr>
        </p:cxnSp>
        <p:cxnSp>
          <p:nvCxnSpPr>
            <p:cNvPr id="183" name="Google Shape;202;g1b74de19e67_3_75">
              <a:extLst>
                <a:ext uri="{FF2B5EF4-FFF2-40B4-BE49-F238E27FC236}">
                  <a16:creationId xmlns:a16="http://schemas.microsoft.com/office/drawing/2014/main" id="{8B62EAAA-64F1-E28B-F17F-2ED0C4A76A84}"/>
                </a:ext>
              </a:extLst>
            </p:cNvPr>
            <p:cNvCxnSpPr>
              <a:cxnSpLocks/>
            </p:cNvCxnSpPr>
            <p:nvPr/>
          </p:nvCxnSpPr>
          <p:spPr>
            <a:xfrm flipH="1">
              <a:off x="4992245" y="2507566"/>
              <a:ext cx="684856" cy="0"/>
            </a:xfrm>
            <a:prstGeom prst="straightConnector1">
              <a:avLst/>
            </a:prstGeom>
            <a:noFill/>
            <a:ln w="57150" cap="flat" cmpd="sng">
              <a:solidFill>
                <a:srgbClr val="5B9BD5"/>
              </a:solidFill>
              <a:prstDash val="solid"/>
              <a:miter lim="800000"/>
              <a:headEnd type="none" w="sm" len="sm"/>
              <a:tailEnd type="none" w="sm" len="sm"/>
            </a:ln>
          </p:spPr>
        </p:cxnSp>
        <p:cxnSp>
          <p:nvCxnSpPr>
            <p:cNvPr id="184" name="Google Shape;202;g1b74de19e67_3_75">
              <a:extLst>
                <a:ext uri="{FF2B5EF4-FFF2-40B4-BE49-F238E27FC236}">
                  <a16:creationId xmlns:a16="http://schemas.microsoft.com/office/drawing/2014/main" id="{7AC88677-ADE9-3889-9F38-61B601CCD973}"/>
                </a:ext>
              </a:extLst>
            </p:cNvPr>
            <p:cNvCxnSpPr>
              <a:cxnSpLocks/>
            </p:cNvCxnSpPr>
            <p:nvPr/>
          </p:nvCxnSpPr>
          <p:spPr>
            <a:xfrm flipH="1">
              <a:off x="5320819" y="2642097"/>
              <a:ext cx="349355" cy="0"/>
            </a:xfrm>
            <a:prstGeom prst="straightConnector1">
              <a:avLst/>
            </a:prstGeom>
            <a:noFill/>
            <a:ln w="57150" cap="flat" cmpd="sng">
              <a:solidFill>
                <a:srgbClr val="000000">
                  <a:lumMod val="65000"/>
                  <a:lumOff val="35000"/>
                </a:srgbClr>
              </a:solidFill>
              <a:prstDash val="solid"/>
              <a:miter lim="800000"/>
              <a:headEnd type="none" w="sm" len="sm"/>
              <a:tailEnd type="none" w="sm" len="sm"/>
            </a:ln>
          </p:spPr>
        </p:cxnSp>
        <p:sp>
          <p:nvSpPr>
            <p:cNvPr id="185" name="TextBox 184">
              <a:extLst>
                <a:ext uri="{FF2B5EF4-FFF2-40B4-BE49-F238E27FC236}">
                  <a16:creationId xmlns:a16="http://schemas.microsoft.com/office/drawing/2014/main" id="{17DD9288-A711-4A46-7CFA-B6E95C7EABFA}"/>
                </a:ext>
              </a:extLst>
            </p:cNvPr>
            <p:cNvSpPr txBox="1"/>
            <p:nvPr/>
          </p:nvSpPr>
          <p:spPr>
            <a:xfrm>
              <a:off x="2967176" y="571114"/>
              <a:ext cx="179166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cs typeface="Arial"/>
                  <a:sym typeface="Arial"/>
                </a:rPr>
                <a:t>Bypass line</a:t>
              </a:r>
            </a:p>
          </p:txBody>
        </p:sp>
        <p:sp>
          <p:nvSpPr>
            <p:cNvPr id="186" name="Oval 185">
              <a:extLst>
                <a:ext uri="{FF2B5EF4-FFF2-40B4-BE49-F238E27FC236}">
                  <a16:creationId xmlns:a16="http://schemas.microsoft.com/office/drawing/2014/main" id="{6DE340F7-11A8-80F3-CC1D-C50371A7078A}"/>
                </a:ext>
              </a:extLst>
            </p:cNvPr>
            <p:cNvSpPr/>
            <p:nvPr/>
          </p:nvSpPr>
          <p:spPr>
            <a:xfrm>
              <a:off x="6467933" y="1944364"/>
              <a:ext cx="743689" cy="1044738"/>
            </a:xfrm>
            <a:prstGeom prst="ellipse">
              <a:avLst/>
            </a:prstGeom>
            <a:solidFill>
              <a:srgbClr val="FFFFFF">
                <a:lumMod val="85000"/>
              </a:srgbClr>
            </a:solidFill>
            <a:ln w="25400" cap="flat" cmpd="sng" algn="ctr">
              <a:solidFill>
                <a:srgbClr val="595959">
                  <a:lumMod val="9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7" name="TextBox 186">
              <a:extLst>
                <a:ext uri="{FF2B5EF4-FFF2-40B4-BE49-F238E27FC236}">
                  <a16:creationId xmlns:a16="http://schemas.microsoft.com/office/drawing/2014/main" id="{3DDFB1A8-CC80-23A6-3C63-AAE49C764CD5}"/>
                </a:ext>
              </a:extLst>
            </p:cNvPr>
            <p:cNvSpPr txBox="1"/>
            <p:nvPr/>
          </p:nvSpPr>
          <p:spPr>
            <a:xfrm>
              <a:off x="6170348" y="1532744"/>
              <a:ext cx="184626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cs typeface="Arial"/>
                  <a:sym typeface="Arial"/>
                </a:rPr>
                <a:t>Furnace door</a:t>
              </a:r>
            </a:p>
          </p:txBody>
        </p:sp>
        <p:grpSp>
          <p:nvGrpSpPr>
            <p:cNvPr id="188" name="Google Shape;281;g1b74de19e67_3_75">
              <a:extLst>
                <a:ext uri="{FF2B5EF4-FFF2-40B4-BE49-F238E27FC236}">
                  <a16:creationId xmlns:a16="http://schemas.microsoft.com/office/drawing/2014/main" id="{D6B397AF-42C5-A8CA-0039-BEBFCDEFA10E}"/>
                </a:ext>
              </a:extLst>
            </p:cNvPr>
            <p:cNvGrpSpPr/>
            <p:nvPr/>
          </p:nvGrpSpPr>
          <p:grpSpPr>
            <a:xfrm>
              <a:off x="1388016" y="1694599"/>
              <a:ext cx="375455" cy="264559"/>
              <a:chOff x="2591193" y="4023740"/>
              <a:chExt cx="337720" cy="409616"/>
            </a:xfrm>
            <a:solidFill>
              <a:srgbClr val="70AD47"/>
            </a:solidFill>
          </p:grpSpPr>
          <p:sp>
            <p:nvSpPr>
              <p:cNvPr id="190" name="Google Shape;282;g1b74de19e67_3_75">
                <a:extLst>
                  <a:ext uri="{FF2B5EF4-FFF2-40B4-BE49-F238E27FC236}">
                    <a16:creationId xmlns:a16="http://schemas.microsoft.com/office/drawing/2014/main" id="{D777F1A5-A319-1FCF-C7F6-9C98CE210774}"/>
                  </a:ext>
                </a:extLst>
              </p:cNvPr>
              <p:cNvSpPr/>
              <p:nvPr/>
            </p:nvSpPr>
            <p:spPr>
              <a:xfrm>
                <a:off x="2591193" y="4307442"/>
                <a:ext cx="337720" cy="125914"/>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sng"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191" name="Google Shape;283;g1b74de19e67_3_75">
                <a:extLst>
                  <a:ext uri="{FF2B5EF4-FFF2-40B4-BE49-F238E27FC236}">
                    <a16:creationId xmlns:a16="http://schemas.microsoft.com/office/drawing/2014/main" id="{CBA2F233-75C7-986D-AFC6-791E8C8F475E}"/>
                  </a:ext>
                </a:extLst>
              </p:cNvPr>
              <p:cNvSpPr/>
              <p:nvPr/>
            </p:nvSpPr>
            <p:spPr>
              <a:xfrm>
                <a:off x="2624217" y="4069800"/>
                <a:ext cx="262889" cy="235931"/>
              </a:xfrm>
              <a:prstGeom prst="rect">
                <a:avLst/>
              </a:prstGeom>
              <a:grpFill/>
              <a:ln w="12700" cap="flat" cmpd="sng">
                <a:solidFill>
                  <a:srgbClr val="31538F"/>
                </a:solidFill>
                <a:prstDash val="solid"/>
                <a:miter lim="800000"/>
                <a:headEnd type="none" w="sm" len="sm"/>
                <a:tailEnd type="none" w="sm" len="sm"/>
              </a:ln>
            </p:spPr>
            <p:txBody>
              <a:bodyPr spcFirstLastPara="1" wrap="square" lIns="0" tIns="0" rIns="0" bIns="0"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600"/>
                  <a:buFont typeface="Arial"/>
                  <a:buNone/>
                  <a:tabLst/>
                  <a:defRPr/>
                </a:pPr>
                <a:r>
                  <a:rPr kumimoji="0" lang="en-US" sz="9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Calibri"/>
                  </a:rPr>
                  <a:t>MFC</a:t>
                </a:r>
                <a:endParaRPr kumimoji="0"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192" name="Google Shape;284;g1b74de19e67_3_75">
                <a:extLst>
                  <a:ext uri="{FF2B5EF4-FFF2-40B4-BE49-F238E27FC236}">
                    <a16:creationId xmlns:a16="http://schemas.microsoft.com/office/drawing/2014/main" id="{AF9657E7-BE95-8B6C-94CF-071029B48963}"/>
                  </a:ext>
                </a:extLst>
              </p:cNvPr>
              <p:cNvSpPr/>
              <p:nvPr/>
            </p:nvSpPr>
            <p:spPr>
              <a:xfrm>
                <a:off x="2643085" y="4023740"/>
                <a:ext cx="45719" cy="46060"/>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sp>
          <p:nvSpPr>
            <p:cNvPr id="189" name="TextBox 188">
              <a:extLst>
                <a:ext uri="{FF2B5EF4-FFF2-40B4-BE49-F238E27FC236}">
                  <a16:creationId xmlns:a16="http://schemas.microsoft.com/office/drawing/2014/main" id="{8F4F3A6A-462F-9AA7-9319-BA3AF379980F}"/>
                </a:ext>
              </a:extLst>
            </p:cNvPr>
            <p:cNvSpPr txBox="1"/>
            <p:nvPr/>
          </p:nvSpPr>
          <p:spPr>
            <a:xfrm>
              <a:off x="1899600" y="1526175"/>
              <a:ext cx="131957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cs typeface="Arial"/>
                  <a:sym typeface="Arial"/>
                </a:rPr>
                <a:t>Ar</a:t>
              </a:r>
              <a:r>
                <a:rPr kumimoji="0" lang="en-US" sz="1400" b="1" i="0" u="none" strike="noStrike" kern="0" cap="none" spc="0" normalizeH="0" baseline="0" noProof="0" dirty="0">
                  <a:ln>
                    <a:noFill/>
                  </a:ln>
                  <a:solidFill>
                    <a:srgbClr val="000000"/>
                  </a:solidFill>
                  <a:effectLst/>
                  <a:uLnTx/>
                  <a:uFillTx/>
                  <a:cs typeface="Arial"/>
                  <a:sym typeface="Arial"/>
                </a:rPr>
                <a:t>/H2 gas</a:t>
              </a:r>
            </a:p>
          </p:txBody>
        </p:sp>
      </p:grpSp>
      <p:cxnSp>
        <p:nvCxnSpPr>
          <p:cNvPr id="247" name="Straight Arrow Connector 246">
            <a:extLst>
              <a:ext uri="{FF2B5EF4-FFF2-40B4-BE49-F238E27FC236}">
                <a16:creationId xmlns:a16="http://schemas.microsoft.com/office/drawing/2014/main" id="{8EBFED4B-A387-71D5-A587-27137ED4503C}"/>
              </a:ext>
            </a:extLst>
          </p:cNvPr>
          <p:cNvCxnSpPr>
            <a:cxnSpLocks/>
          </p:cNvCxnSpPr>
          <p:nvPr/>
        </p:nvCxnSpPr>
        <p:spPr>
          <a:xfrm flipH="1" flipV="1">
            <a:off x="5311048" y="3349929"/>
            <a:ext cx="826217" cy="884296"/>
          </a:xfrm>
          <a:prstGeom prst="straightConnector1">
            <a:avLst/>
          </a:prstGeom>
          <a:noFill/>
          <a:ln w="19050" cap="flat" cmpd="sng" algn="ctr">
            <a:solidFill>
              <a:srgbClr val="FF0000"/>
            </a:solidFill>
            <a:prstDash val="solid"/>
            <a:tailEnd type="triangle"/>
          </a:ln>
          <a:effectLst/>
        </p:spPr>
      </p:cxnSp>
      <p:sp>
        <p:nvSpPr>
          <p:cNvPr id="248" name="TextBox 247">
            <a:extLst>
              <a:ext uri="{FF2B5EF4-FFF2-40B4-BE49-F238E27FC236}">
                <a16:creationId xmlns:a16="http://schemas.microsoft.com/office/drawing/2014/main" id="{0B851E4C-362F-729D-6D75-3D98CD327723}"/>
              </a:ext>
            </a:extLst>
          </p:cNvPr>
          <p:cNvSpPr txBox="1"/>
          <p:nvPr/>
        </p:nvSpPr>
        <p:spPr>
          <a:xfrm>
            <a:off x="5467294" y="4289719"/>
            <a:ext cx="3577514" cy="923330"/>
          </a:xfrm>
          <a:prstGeom prst="rect">
            <a:avLst/>
          </a:prstGeom>
          <a:noFill/>
        </p:spPr>
        <p:txBody>
          <a:bodyPr wrap="square" rtlCol="0">
            <a:spAutoFit/>
          </a:bodyPr>
          <a:lstStyle/>
          <a:p>
            <a:pPr defTabSz="914400">
              <a:buClr>
                <a:srgbClr val="000000"/>
              </a:buClr>
              <a:buFont typeface="Arial"/>
              <a:buNone/>
            </a:pPr>
            <a:r>
              <a:rPr lang="en-US" kern="0" dirty="0">
                <a:solidFill>
                  <a:srgbClr val="000000"/>
                </a:solidFill>
                <a:cs typeface="Arial"/>
                <a:sym typeface="Arial"/>
              </a:rPr>
              <a:t>Each precursor delivery line is separate, </a:t>
            </a:r>
            <a:r>
              <a:rPr lang="en-US" kern="0" dirty="0">
                <a:solidFill>
                  <a:schemeClr val="bg1">
                    <a:lumMod val="25000"/>
                  </a:schemeClr>
                </a:solidFill>
                <a:cs typeface="Arial"/>
                <a:sym typeface="Arial"/>
              </a:rPr>
              <a:t>no more cross contamination</a:t>
            </a:r>
          </a:p>
        </p:txBody>
      </p:sp>
      <p:cxnSp>
        <p:nvCxnSpPr>
          <p:cNvPr id="249" name="Google Shape;202;g1b74de19e67_3_75">
            <a:extLst>
              <a:ext uri="{FF2B5EF4-FFF2-40B4-BE49-F238E27FC236}">
                <a16:creationId xmlns:a16="http://schemas.microsoft.com/office/drawing/2014/main" id="{3EC8DEE1-8F90-FA9E-E5FA-5F916223E607}"/>
              </a:ext>
            </a:extLst>
          </p:cNvPr>
          <p:cNvCxnSpPr>
            <a:cxnSpLocks/>
          </p:cNvCxnSpPr>
          <p:nvPr/>
        </p:nvCxnSpPr>
        <p:spPr>
          <a:xfrm flipH="1">
            <a:off x="5848219" y="3071926"/>
            <a:ext cx="606990" cy="0"/>
          </a:xfrm>
          <a:prstGeom prst="straightConnector1">
            <a:avLst/>
          </a:prstGeom>
          <a:noFill/>
          <a:ln w="57150" cap="flat" cmpd="sng">
            <a:solidFill>
              <a:srgbClr val="5B9BD5"/>
            </a:solidFill>
            <a:prstDash val="solid"/>
            <a:miter lim="800000"/>
            <a:headEnd type="none" w="sm" len="sm"/>
            <a:tailEnd type="none" w="sm" len="sm"/>
          </a:ln>
        </p:spPr>
      </p:cxnSp>
      <p:cxnSp>
        <p:nvCxnSpPr>
          <p:cNvPr id="250" name="Google Shape;202;g1b74de19e67_3_75">
            <a:extLst>
              <a:ext uri="{FF2B5EF4-FFF2-40B4-BE49-F238E27FC236}">
                <a16:creationId xmlns:a16="http://schemas.microsoft.com/office/drawing/2014/main" id="{02DCECBB-BD44-4A4E-AD37-0A3973466698}"/>
              </a:ext>
            </a:extLst>
          </p:cNvPr>
          <p:cNvCxnSpPr>
            <a:cxnSpLocks/>
          </p:cNvCxnSpPr>
          <p:nvPr/>
        </p:nvCxnSpPr>
        <p:spPr>
          <a:xfrm flipV="1">
            <a:off x="5839341" y="2772368"/>
            <a:ext cx="0" cy="326192"/>
          </a:xfrm>
          <a:prstGeom prst="straightConnector1">
            <a:avLst/>
          </a:prstGeom>
          <a:noFill/>
          <a:ln w="57150" cap="flat" cmpd="sng">
            <a:solidFill>
              <a:srgbClr val="5B9BD5"/>
            </a:solidFill>
            <a:prstDash val="solid"/>
            <a:miter lim="800000"/>
            <a:headEnd type="none" w="sm" len="sm"/>
            <a:tailEnd type="none" w="sm" len="sm"/>
          </a:ln>
        </p:spPr>
      </p:cxnSp>
      <p:sp>
        <p:nvSpPr>
          <p:cNvPr id="251" name="Flowchart: Direct Access Storage 5">
            <a:extLst>
              <a:ext uri="{FF2B5EF4-FFF2-40B4-BE49-F238E27FC236}">
                <a16:creationId xmlns:a16="http://schemas.microsoft.com/office/drawing/2014/main" id="{7A2ACF1D-C1D0-5276-D3E7-D8D821D49407}"/>
              </a:ext>
            </a:extLst>
          </p:cNvPr>
          <p:cNvSpPr/>
          <p:nvPr/>
        </p:nvSpPr>
        <p:spPr>
          <a:xfrm flipH="1">
            <a:off x="6232078" y="2786587"/>
            <a:ext cx="2267079" cy="1071979"/>
          </a:xfrm>
          <a:prstGeom prst="flowChartMagneticDrum">
            <a:avLst/>
          </a:prstGeom>
          <a:no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252" name="Google Shape;202;g1b74de19e67_3_75">
            <a:extLst>
              <a:ext uri="{FF2B5EF4-FFF2-40B4-BE49-F238E27FC236}">
                <a16:creationId xmlns:a16="http://schemas.microsoft.com/office/drawing/2014/main" id="{D7661BFE-3FD6-7951-B608-48647459BC7C}"/>
              </a:ext>
            </a:extLst>
          </p:cNvPr>
          <p:cNvCxnSpPr>
            <a:cxnSpLocks/>
          </p:cNvCxnSpPr>
          <p:nvPr/>
        </p:nvCxnSpPr>
        <p:spPr>
          <a:xfrm>
            <a:off x="5865975" y="3382695"/>
            <a:ext cx="531464" cy="0"/>
          </a:xfrm>
          <a:prstGeom prst="straightConnector1">
            <a:avLst/>
          </a:prstGeom>
          <a:noFill/>
          <a:ln w="57150" cap="flat" cmpd="sng">
            <a:solidFill>
              <a:srgbClr val="595959">
                <a:lumMod val="75000"/>
              </a:srgbClr>
            </a:solidFill>
            <a:prstDash val="solid"/>
            <a:miter lim="800000"/>
            <a:headEnd type="none" w="sm" len="sm"/>
            <a:tailEnd type="none" w="sm" len="sm"/>
          </a:ln>
        </p:spPr>
      </p:cxnSp>
    </p:spTree>
    <p:extLst>
      <p:ext uri="{BB962C8B-B14F-4D97-AF65-F5344CB8AC3E}">
        <p14:creationId xmlns:p14="http://schemas.microsoft.com/office/powerpoint/2010/main" val="4017550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EFB20-F3F8-50F0-066C-FB9ED592BA4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43AD54-F9AE-05E7-F390-F4CA39BBA196}"/>
              </a:ext>
            </a:extLst>
          </p:cNvPr>
          <p:cNvSpPr>
            <a:spLocks noGrp="1"/>
          </p:cNvSpPr>
          <p:nvPr>
            <p:ph idx="1"/>
          </p:nvPr>
        </p:nvSpPr>
        <p:spPr/>
        <p:txBody>
          <a:bodyPr/>
          <a:lstStyle/>
          <a:p>
            <a:pPr algn="just">
              <a:buSzPts val="1800"/>
            </a:pPr>
            <a:r>
              <a:rPr lang="en-US" dirty="0">
                <a:solidFill>
                  <a:schemeClr val="accent6"/>
                </a:solidFill>
              </a:rPr>
              <a:t>I. General Motivation</a:t>
            </a:r>
          </a:p>
          <a:p>
            <a:pPr algn="just">
              <a:buSzPts val="1800"/>
            </a:pPr>
            <a:r>
              <a:rPr lang="en-US" dirty="0">
                <a:solidFill>
                  <a:schemeClr val="bg2"/>
                </a:solidFill>
                <a:ea typeface="Arial"/>
                <a:cs typeface="Arial"/>
                <a:sym typeface="Arial"/>
              </a:rPr>
              <a:t>II. </a:t>
            </a:r>
            <a:r>
              <a:rPr lang="en-US" dirty="0">
                <a:solidFill>
                  <a:schemeClr val="bg2"/>
                </a:solidFill>
              </a:rPr>
              <a:t>SnCl2 Nucleation study </a:t>
            </a:r>
          </a:p>
          <a:p>
            <a:pPr algn="just">
              <a:buSzPts val="1800"/>
            </a:pPr>
            <a:r>
              <a:rPr lang="en-US" dirty="0">
                <a:solidFill>
                  <a:schemeClr val="bg2"/>
                </a:solidFill>
              </a:rPr>
              <a:t>III. Chemical Vapor Deposition using SnCl2 as a precursor  </a:t>
            </a:r>
            <a:endParaRPr lang="en-US" dirty="0">
              <a:solidFill>
                <a:schemeClr val="bg2"/>
              </a:solidFill>
              <a:ea typeface="Arial"/>
              <a:cs typeface="Arial"/>
              <a:sym typeface="Arial"/>
            </a:endParaRPr>
          </a:p>
          <a:p>
            <a:pPr algn="just">
              <a:buSzPts val="1800"/>
            </a:pPr>
            <a:r>
              <a:rPr lang="en-US" dirty="0">
                <a:ea typeface="Arial"/>
                <a:cs typeface="Arial"/>
                <a:sym typeface="Arial"/>
              </a:rPr>
              <a:t>IV. Conclusions</a:t>
            </a:r>
            <a:endParaRPr lang="en-US" dirty="0"/>
          </a:p>
          <a:p>
            <a:endParaRPr lang="en-US" dirty="0"/>
          </a:p>
        </p:txBody>
      </p:sp>
      <p:sp>
        <p:nvSpPr>
          <p:cNvPr id="3" name="Title 2">
            <a:extLst>
              <a:ext uri="{FF2B5EF4-FFF2-40B4-BE49-F238E27FC236}">
                <a16:creationId xmlns:a16="http://schemas.microsoft.com/office/drawing/2014/main" id="{2169EEAF-CCDF-3ED3-4953-3B4FD4385B84}"/>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8DC0D7C8-0EF9-F583-3040-82334A57492D}"/>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1F12E37A-32AD-53A2-295B-E32643AFF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F746C6-0299-1F6C-27E4-D05D54CDCD7A}"/>
              </a:ext>
            </a:extLst>
          </p:cNvPr>
          <p:cNvSpPr>
            <a:spLocks noGrp="1"/>
          </p:cNvSpPr>
          <p:nvPr>
            <p:ph type="sldNum" sz="quarter" idx="12"/>
          </p:nvPr>
        </p:nvSpPr>
        <p:spPr/>
        <p:txBody>
          <a:bodyPr/>
          <a:lstStyle/>
          <a:p>
            <a:fld id="{921CBE81-14BD-7343-B359-01BCBA3179F9}" type="slidenum">
              <a:rPr lang="en-US" smtClean="0"/>
              <a:t>23</a:t>
            </a:fld>
            <a:endParaRPr lang="en-US"/>
          </a:p>
        </p:txBody>
      </p:sp>
    </p:spTree>
    <p:extLst>
      <p:ext uri="{BB962C8B-B14F-4D97-AF65-F5344CB8AC3E}">
        <p14:creationId xmlns:p14="http://schemas.microsoft.com/office/powerpoint/2010/main" val="3451978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3155B0-E324-2534-E97D-0E7146354E22}"/>
              </a:ext>
            </a:extLst>
          </p:cNvPr>
          <p:cNvSpPr>
            <a:spLocks noGrp="1"/>
          </p:cNvSpPr>
          <p:nvPr>
            <p:ph type="title"/>
          </p:nvPr>
        </p:nvSpPr>
        <p:spPr/>
        <p:txBody>
          <a:bodyPr/>
          <a:lstStyle/>
          <a:p>
            <a:r>
              <a:rPr lang="en" dirty="0">
                <a:latin typeface="Roboto Serif"/>
                <a:ea typeface="Roboto Serif"/>
                <a:cs typeface="Roboto Serif"/>
                <a:sym typeface="Roboto Serif"/>
              </a:rPr>
              <a:t>Conclusions and Next steps </a:t>
            </a:r>
            <a:endParaRPr lang="en-US" dirty="0"/>
          </a:p>
        </p:txBody>
      </p:sp>
      <p:sp>
        <p:nvSpPr>
          <p:cNvPr id="4" name="Date Placeholder 3">
            <a:extLst>
              <a:ext uri="{FF2B5EF4-FFF2-40B4-BE49-F238E27FC236}">
                <a16:creationId xmlns:a16="http://schemas.microsoft.com/office/drawing/2014/main" id="{FE70D2DC-6A6C-0D63-039C-96467F2CB391}"/>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5F507F81-4DCE-440D-C5AF-8A53FF8A2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F15609-2BB5-3068-76A0-6D97D321A306}"/>
              </a:ext>
            </a:extLst>
          </p:cNvPr>
          <p:cNvSpPr>
            <a:spLocks noGrp="1"/>
          </p:cNvSpPr>
          <p:nvPr>
            <p:ph type="sldNum" sz="quarter" idx="12"/>
          </p:nvPr>
        </p:nvSpPr>
        <p:spPr/>
        <p:txBody>
          <a:bodyPr/>
          <a:lstStyle/>
          <a:p>
            <a:fld id="{921CBE81-14BD-7343-B359-01BCBA3179F9}" type="slidenum">
              <a:rPr lang="en-US" smtClean="0"/>
              <a:t>24</a:t>
            </a:fld>
            <a:endParaRPr lang="en-US"/>
          </a:p>
        </p:txBody>
      </p:sp>
      <p:sp>
        <p:nvSpPr>
          <p:cNvPr id="7" name="TextBox 6">
            <a:extLst>
              <a:ext uri="{FF2B5EF4-FFF2-40B4-BE49-F238E27FC236}">
                <a16:creationId xmlns:a16="http://schemas.microsoft.com/office/drawing/2014/main" id="{35161F2F-E6FA-D9D1-A5DF-443943EA4CA6}"/>
              </a:ext>
            </a:extLst>
          </p:cNvPr>
          <p:cNvSpPr txBox="1"/>
          <p:nvPr/>
        </p:nvSpPr>
        <p:spPr>
          <a:xfrm>
            <a:off x="0" y="1028343"/>
            <a:ext cx="8975324" cy="5078313"/>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a:t>
            </a:r>
            <a:r>
              <a:rPr lang="en-US" b="1" dirty="0">
                <a:solidFill>
                  <a:schemeClr val="bg1">
                    <a:lumMod val="25000"/>
                  </a:schemeClr>
                </a:solidFill>
              </a:rPr>
              <a:t>rougher oxide</a:t>
            </a:r>
            <a:r>
              <a:rPr lang="en-US" b="1" dirty="0"/>
              <a:t> </a:t>
            </a:r>
            <a:r>
              <a:rPr lang="en-US" dirty="0"/>
              <a:t>formed by</a:t>
            </a:r>
            <a:r>
              <a:rPr lang="en-US" b="1" dirty="0"/>
              <a:t> </a:t>
            </a:r>
            <a:r>
              <a:rPr lang="en-US" b="1" dirty="0">
                <a:solidFill>
                  <a:schemeClr val="bg1">
                    <a:lumMod val="25000"/>
                  </a:schemeClr>
                </a:solidFill>
              </a:rPr>
              <a:t>NaOH anodization</a:t>
            </a:r>
            <a:r>
              <a:rPr lang="en-US" dirty="0">
                <a:solidFill>
                  <a:schemeClr val="bg1">
                    <a:lumMod val="25000"/>
                  </a:schemeClr>
                </a:solidFill>
              </a:rPr>
              <a:t> </a:t>
            </a:r>
            <a:r>
              <a:rPr lang="en-US" dirty="0"/>
              <a:t>resulted </a:t>
            </a:r>
            <a:r>
              <a:rPr lang="en-US" b="1" dirty="0">
                <a:solidFill>
                  <a:schemeClr val="bg1">
                    <a:lumMod val="25000"/>
                  </a:schemeClr>
                </a:solidFill>
              </a:rPr>
              <a:t>in more Sn deposited</a:t>
            </a:r>
            <a:r>
              <a:rPr lang="en-US" dirty="0">
                <a:solidFill>
                  <a:schemeClr val="bg1">
                    <a:lumMod val="25000"/>
                  </a:schemeClr>
                </a:solidFill>
              </a:rPr>
              <a:t> </a:t>
            </a:r>
            <a:r>
              <a:rPr lang="en-US" dirty="0"/>
              <a:t>but </a:t>
            </a:r>
            <a:r>
              <a:rPr lang="en-US" b="1" dirty="0"/>
              <a:t>no visible droplets at 200C</a:t>
            </a:r>
            <a:r>
              <a:rPr lang="en-US" dirty="0"/>
              <a:t>. Sn droplets were visible at 500C in other runs. </a:t>
            </a:r>
          </a:p>
          <a:p>
            <a:endParaRPr lang="en-US" dirty="0"/>
          </a:p>
          <a:p>
            <a:pPr marL="285750" indent="-285750">
              <a:buFont typeface="Arial" panose="020B0604020202020204" pitchFamily="34" charset="0"/>
              <a:buChar char="•"/>
            </a:pPr>
            <a:r>
              <a:rPr lang="en-US" dirty="0"/>
              <a:t>The </a:t>
            </a:r>
            <a:r>
              <a:rPr lang="en-US" b="1" dirty="0">
                <a:solidFill>
                  <a:srgbClr val="FF0000"/>
                </a:solidFill>
              </a:rPr>
              <a:t>smooth native oxide </a:t>
            </a:r>
            <a:r>
              <a:rPr lang="en-US" dirty="0"/>
              <a:t>and the </a:t>
            </a:r>
            <a:r>
              <a:rPr lang="en-US" b="1" dirty="0">
                <a:solidFill>
                  <a:srgbClr val="FF0000"/>
                </a:solidFill>
              </a:rPr>
              <a:t>thicker smooth oxide </a:t>
            </a:r>
            <a:r>
              <a:rPr lang="en-US" dirty="0"/>
              <a:t>formed by</a:t>
            </a:r>
            <a:r>
              <a:rPr lang="en-US" b="1" dirty="0"/>
              <a:t> </a:t>
            </a:r>
            <a:r>
              <a:rPr lang="en-US" b="1" dirty="0">
                <a:solidFill>
                  <a:srgbClr val="FF0000"/>
                </a:solidFill>
              </a:rPr>
              <a:t>H2SO4</a:t>
            </a:r>
            <a:r>
              <a:rPr lang="en-US" dirty="0"/>
              <a:t> </a:t>
            </a:r>
            <a:r>
              <a:rPr lang="en-US" b="1" dirty="0">
                <a:solidFill>
                  <a:srgbClr val="FF0000"/>
                </a:solidFill>
              </a:rPr>
              <a:t>anodization</a:t>
            </a:r>
            <a:r>
              <a:rPr lang="en-US" dirty="0"/>
              <a:t> showed </a:t>
            </a:r>
            <a:r>
              <a:rPr lang="en-US" b="1" dirty="0">
                <a:solidFill>
                  <a:srgbClr val="FF0000"/>
                </a:solidFill>
              </a:rPr>
              <a:t>less</a:t>
            </a:r>
            <a:r>
              <a:rPr lang="en-US" dirty="0">
                <a:solidFill>
                  <a:srgbClr val="FF0000"/>
                </a:solidFill>
              </a:rPr>
              <a:t> </a:t>
            </a:r>
            <a:r>
              <a:rPr lang="en-US" b="1" dirty="0">
                <a:solidFill>
                  <a:srgbClr val="FF0000"/>
                </a:solidFill>
              </a:rPr>
              <a:t>Sn deposition</a:t>
            </a:r>
            <a:r>
              <a:rPr lang="en-US" dirty="0">
                <a:solidFill>
                  <a:srgbClr val="FF0000"/>
                </a:solidFill>
              </a:rPr>
              <a:t> </a:t>
            </a:r>
            <a:r>
              <a:rPr lang="en-US" dirty="0"/>
              <a:t>in the nucleation stage. The roughness seemed to matter more than the oxide thickness.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chemeClr val="bg1">
                    <a:lumMod val="25000"/>
                  </a:schemeClr>
                </a:solidFill>
              </a:rPr>
              <a:t>SnCl2 Nucleation starts at 200C and likely earlier</a:t>
            </a:r>
            <a:r>
              <a:rPr lang="en-US" b="1" dirty="0"/>
              <a:t> </a:t>
            </a:r>
            <a:r>
              <a:rPr lang="en-US" dirty="0"/>
              <a:t>than the previous assumption that it happens around 500C. </a:t>
            </a:r>
            <a:r>
              <a:rPr lang="en-US" b="1" dirty="0">
                <a:solidFill>
                  <a:schemeClr val="bg1">
                    <a:lumMod val="25000"/>
                  </a:schemeClr>
                </a:solidFill>
              </a:rPr>
              <a:t>This should allow for optimizing the nucleation step</a:t>
            </a:r>
            <a:r>
              <a:rPr lang="en-US" dirty="0"/>
              <a:t>.  </a:t>
            </a:r>
          </a:p>
          <a:p>
            <a:endParaRPr lang="en-US" dirty="0"/>
          </a:p>
          <a:p>
            <a:pPr marL="285750" indent="-285750">
              <a:buFont typeface="Arial" panose="020B0604020202020204" pitchFamily="34" charset="0"/>
              <a:buChar char="•"/>
            </a:pPr>
            <a:r>
              <a:rPr lang="en-US" dirty="0"/>
              <a:t>Next, we will be annealing the Nb samples at </a:t>
            </a:r>
            <a:r>
              <a:rPr lang="en-US" b="1" dirty="0">
                <a:solidFill>
                  <a:srgbClr val="0070C0"/>
                </a:solidFill>
              </a:rPr>
              <a:t>500C to eliminate the pentoxide </a:t>
            </a:r>
            <a:r>
              <a:rPr lang="en-US" dirty="0"/>
              <a:t>and then bring the samples down to say 200C before </a:t>
            </a:r>
            <a:r>
              <a:rPr lang="en-US" b="1" dirty="0">
                <a:solidFill>
                  <a:srgbClr val="0070C0"/>
                </a:solidFill>
              </a:rPr>
              <a:t>Sn deposition using CVD</a:t>
            </a:r>
            <a:r>
              <a:rPr lang="en-US" b="1"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Longer depositions followed by a ramp up to 1000C will tell us if </a:t>
            </a:r>
            <a:r>
              <a:rPr lang="en-US" dirty="0">
                <a:solidFill>
                  <a:srgbClr val="0070C0"/>
                </a:solidFill>
              </a:rPr>
              <a:t>these </a:t>
            </a:r>
            <a:r>
              <a:rPr lang="en-US" b="1" dirty="0">
                <a:solidFill>
                  <a:srgbClr val="0070C0"/>
                </a:solidFill>
              </a:rPr>
              <a:t>differences in nucleation</a:t>
            </a:r>
            <a:r>
              <a:rPr lang="en-US" b="1" dirty="0"/>
              <a:t> </a:t>
            </a:r>
            <a:r>
              <a:rPr lang="en-US" dirty="0"/>
              <a:t>lead to differences in </a:t>
            </a:r>
            <a:r>
              <a:rPr lang="en-US" b="1" dirty="0">
                <a:solidFill>
                  <a:srgbClr val="0070C0"/>
                </a:solidFill>
              </a:rPr>
              <a:t>Nb3Sn grain formation</a:t>
            </a:r>
            <a:r>
              <a:rPr lang="en-US" dirty="0"/>
              <a:t>. (are the grains smaller if there are more initial nucleation sites?)</a:t>
            </a:r>
          </a:p>
        </p:txBody>
      </p:sp>
    </p:spTree>
    <p:extLst>
      <p:ext uri="{BB962C8B-B14F-4D97-AF65-F5344CB8AC3E}">
        <p14:creationId xmlns:p14="http://schemas.microsoft.com/office/powerpoint/2010/main" val="42953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A980773-A3CA-8BE2-F1D0-D884953CF7C3}"/>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D8DCB123-FB61-36A1-C951-727B8B9C5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CFD28C-07F8-46E3-7A81-961D475C3A1A}"/>
              </a:ext>
            </a:extLst>
          </p:cNvPr>
          <p:cNvSpPr>
            <a:spLocks noGrp="1"/>
          </p:cNvSpPr>
          <p:nvPr>
            <p:ph type="sldNum" sz="quarter" idx="12"/>
          </p:nvPr>
        </p:nvSpPr>
        <p:spPr/>
        <p:txBody>
          <a:bodyPr/>
          <a:lstStyle/>
          <a:p>
            <a:fld id="{921CBE81-14BD-7343-B359-01BCBA3179F9}" type="slidenum">
              <a:rPr lang="en-US" smtClean="0"/>
              <a:t>25</a:t>
            </a:fld>
            <a:endParaRPr lang="en-US"/>
          </a:p>
        </p:txBody>
      </p:sp>
      <p:sp>
        <p:nvSpPr>
          <p:cNvPr id="7" name="TextBox 6">
            <a:extLst>
              <a:ext uri="{FF2B5EF4-FFF2-40B4-BE49-F238E27FC236}">
                <a16:creationId xmlns:a16="http://schemas.microsoft.com/office/drawing/2014/main" id="{B10AA5DE-0695-0C25-B37E-469A1B2F2578}"/>
              </a:ext>
            </a:extLst>
          </p:cNvPr>
          <p:cNvSpPr txBox="1"/>
          <p:nvPr/>
        </p:nvSpPr>
        <p:spPr>
          <a:xfrm>
            <a:off x="3272539" y="2957131"/>
            <a:ext cx="2889955" cy="707886"/>
          </a:xfrm>
          <a:prstGeom prst="rect">
            <a:avLst/>
          </a:prstGeom>
          <a:noFill/>
        </p:spPr>
        <p:txBody>
          <a:bodyPr wrap="square" rtlCol="0">
            <a:spAutoFit/>
          </a:bodyPr>
          <a:lstStyle/>
          <a:p>
            <a:r>
              <a:rPr lang="en-US" sz="4000" dirty="0"/>
              <a:t>Questions? </a:t>
            </a:r>
          </a:p>
        </p:txBody>
      </p:sp>
      <p:sp>
        <p:nvSpPr>
          <p:cNvPr id="9" name="Title 8">
            <a:extLst>
              <a:ext uri="{FF2B5EF4-FFF2-40B4-BE49-F238E27FC236}">
                <a16:creationId xmlns:a16="http://schemas.microsoft.com/office/drawing/2014/main" id="{889E7DD1-E003-9973-9CF5-ED6446FB1DC2}"/>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4022713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CE8C7D-3625-44CF-A18C-759357AD44B0}"/>
              </a:ext>
            </a:extLst>
          </p:cNvPr>
          <p:cNvSpPr>
            <a:spLocks noGrp="1"/>
          </p:cNvSpPr>
          <p:nvPr>
            <p:ph idx="1"/>
          </p:nvPr>
        </p:nvSpPr>
        <p:spPr/>
        <p:txBody>
          <a:bodyPr/>
          <a:lstStyle/>
          <a:p>
            <a:pPr algn="just">
              <a:buSzPts val="1800"/>
            </a:pPr>
            <a:r>
              <a:rPr lang="en-US" dirty="0">
                <a:solidFill>
                  <a:schemeClr val="dk1"/>
                </a:solidFill>
              </a:rPr>
              <a:t>I. General Motivation</a:t>
            </a:r>
          </a:p>
          <a:p>
            <a:pPr algn="just">
              <a:buSzPts val="1800"/>
            </a:pPr>
            <a:r>
              <a:rPr lang="en-US" dirty="0">
                <a:solidFill>
                  <a:schemeClr val="bg2">
                    <a:lumMod val="40000"/>
                    <a:lumOff val="60000"/>
                  </a:schemeClr>
                </a:solidFill>
                <a:ea typeface="Arial"/>
                <a:cs typeface="Arial"/>
                <a:sym typeface="Arial"/>
              </a:rPr>
              <a:t>II. </a:t>
            </a:r>
            <a:r>
              <a:rPr lang="en-US" dirty="0">
                <a:solidFill>
                  <a:schemeClr val="bg2">
                    <a:lumMod val="40000"/>
                    <a:lumOff val="60000"/>
                  </a:schemeClr>
                </a:solidFill>
              </a:rPr>
              <a:t>SnCl2 Nucleation study </a:t>
            </a:r>
          </a:p>
          <a:p>
            <a:pPr algn="just">
              <a:buSzPts val="1800"/>
            </a:pPr>
            <a:r>
              <a:rPr lang="en-US" dirty="0">
                <a:solidFill>
                  <a:schemeClr val="bg2">
                    <a:lumMod val="40000"/>
                    <a:lumOff val="60000"/>
                  </a:schemeClr>
                </a:solidFill>
              </a:rPr>
              <a:t>III. Chemical Vapor Deposition using SnCl2 as a precursor  </a:t>
            </a:r>
            <a:endParaRPr lang="en-US" dirty="0">
              <a:solidFill>
                <a:schemeClr val="bg2">
                  <a:lumMod val="40000"/>
                  <a:lumOff val="60000"/>
                </a:schemeClr>
              </a:solidFill>
              <a:ea typeface="Arial"/>
              <a:cs typeface="Arial"/>
              <a:sym typeface="Arial"/>
            </a:endParaRPr>
          </a:p>
          <a:p>
            <a:pPr algn="just">
              <a:buSzPts val="1800"/>
            </a:pPr>
            <a:r>
              <a:rPr lang="en-US" dirty="0">
                <a:solidFill>
                  <a:schemeClr val="bg2">
                    <a:lumMod val="40000"/>
                    <a:lumOff val="60000"/>
                  </a:schemeClr>
                </a:solidFill>
                <a:ea typeface="Arial"/>
                <a:cs typeface="Arial"/>
                <a:sym typeface="Arial"/>
              </a:rPr>
              <a:t>IV. Conclusions</a:t>
            </a:r>
            <a:endParaRPr lang="en-US" dirty="0">
              <a:solidFill>
                <a:schemeClr val="bg2">
                  <a:lumMod val="40000"/>
                  <a:lumOff val="60000"/>
                </a:schemeClr>
              </a:solidFill>
            </a:endParaRPr>
          </a:p>
          <a:p>
            <a:endParaRPr lang="en-US" dirty="0"/>
          </a:p>
        </p:txBody>
      </p:sp>
      <p:sp>
        <p:nvSpPr>
          <p:cNvPr id="3" name="Title 2">
            <a:extLst>
              <a:ext uri="{FF2B5EF4-FFF2-40B4-BE49-F238E27FC236}">
                <a16:creationId xmlns:a16="http://schemas.microsoft.com/office/drawing/2014/main" id="{08043B0D-B80C-F229-C5B9-DBF2AB901FBD}"/>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76FC4A91-DAA5-F9E0-BD4E-974096F6B939}"/>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ED99F7EC-9A41-AFD5-5DA4-CFB532569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C528D-9716-5381-AB96-5DC66C5DDF38}"/>
              </a:ext>
            </a:extLst>
          </p:cNvPr>
          <p:cNvSpPr>
            <a:spLocks noGrp="1"/>
          </p:cNvSpPr>
          <p:nvPr>
            <p:ph type="sldNum" sz="quarter" idx="12"/>
          </p:nvPr>
        </p:nvSpPr>
        <p:spPr/>
        <p:txBody>
          <a:bodyPr/>
          <a:lstStyle/>
          <a:p>
            <a:fld id="{921CBE81-14BD-7343-B359-01BCBA3179F9}" type="slidenum">
              <a:rPr lang="en-US" smtClean="0"/>
              <a:t>3</a:t>
            </a:fld>
            <a:endParaRPr lang="en-US"/>
          </a:p>
        </p:txBody>
      </p:sp>
    </p:spTree>
    <p:extLst>
      <p:ext uri="{BB962C8B-B14F-4D97-AF65-F5344CB8AC3E}">
        <p14:creationId xmlns:p14="http://schemas.microsoft.com/office/powerpoint/2010/main" val="1438299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49FE3E-E71D-B351-646D-B6A45FFDA234}"/>
              </a:ext>
            </a:extLst>
          </p:cNvPr>
          <p:cNvSpPr>
            <a:spLocks noGrp="1"/>
          </p:cNvSpPr>
          <p:nvPr>
            <p:ph type="title"/>
          </p:nvPr>
        </p:nvSpPr>
        <p:spPr/>
        <p:txBody>
          <a:bodyPr/>
          <a:lstStyle/>
          <a:p>
            <a:r>
              <a:rPr lang="en-US" dirty="0"/>
              <a:t>  Exploring SRF Materials Beyond Nb</a:t>
            </a:r>
          </a:p>
        </p:txBody>
      </p:sp>
      <p:sp>
        <p:nvSpPr>
          <p:cNvPr id="4" name="Date Placeholder 3">
            <a:extLst>
              <a:ext uri="{FF2B5EF4-FFF2-40B4-BE49-F238E27FC236}">
                <a16:creationId xmlns:a16="http://schemas.microsoft.com/office/drawing/2014/main" id="{5FA1B3E1-29E6-5717-EC7C-11A2133E4C42}"/>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50EBCF56-F42E-9213-A40D-E7E50BE4B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4B4DF-3E39-EDC3-111A-B753989B42E5}"/>
              </a:ext>
            </a:extLst>
          </p:cNvPr>
          <p:cNvSpPr>
            <a:spLocks noGrp="1"/>
          </p:cNvSpPr>
          <p:nvPr>
            <p:ph type="sldNum" sz="quarter" idx="12"/>
          </p:nvPr>
        </p:nvSpPr>
        <p:spPr/>
        <p:txBody>
          <a:bodyPr/>
          <a:lstStyle/>
          <a:p>
            <a:fld id="{921CBE81-14BD-7343-B359-01BCBA3179F9}" type="slidenum">
              <a:rPr lang="en-US" smtClean="0"/>
              <a:t>4</a:t>
            </a:fld>
            <a:endParaRPr lang="en-US"/>
          </a:p>
        </p:txBody>
      </p:sp>
      <p:sp>
        <p:nvSpPr>
          <p:cNvPr id="7" name="Google Shape;122;p4">
            <a:extLst>
              <a:ext uri="{FF2B5EF4-FFF2-40B4-BE49-F238E27FC236}">
                <a16:creationId xmlns:a16="http://schemas.microsoft.com/office/drawing/2014/main" id="{1CA80D1A-F5BE-18E4-A3F4-1B9C4FCAA331}"/>
              </a:ext>
            </a:extLst>
          </p:cNvPr>
          <p:cNvSpPr/>
          <p:nvPr/>
        </p:nvSpPr>
        <p:spPr>
          <a:xfrm>
            <a:off x="2685645" y="1673478"/>
            <a:ext cx="904800" cy="1980900"/>
          </a:xfrm>
          <a:prstGeom prst="rect">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123;p4">
            <a:extLst>
              <a:ext uri="{FF2B5EF4-FFF2-40B4-BE49-F238E27FC236}">
                <a16:creationId xmlns:a16="http://schemas.microsoft.com/office/drawing/2014/main" id="{1E253D8C-9555-DC89-DC44-BCF0C6057C47}"/>
              </a:ext>
            </a:extLst>
          </p:cNvPr>
          <p:cNvSpPr/>
          <p:nvPr/>
        </p:nvSpPr>
        <p:spPr>
          <a:xfrm>
            <a:off x="4495395" y="1673528"/>
            <a:ext cx="904800" cy="1981200"/>
          </a:xfrm>
          <a:prstGeom prst="rect">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24;p4">
            <a:extLst>
              <a:ext uri="{FF2B5EF4-FFF2-40B4-BE49-F238E27FC236}">
                <a16:creationId xmlns:a16="http://schemas.microsoft.com/office/drawing/2014/main" id="{01194DD2-9993-0769-1B7D-F1C314B90024}"/>
              </a:ext>
            </a:extLst>
          </p:cNvPr>
          <p:cNvSpPr/>
          <p:nvPr/>
        </p:nvSpPr>
        <p:spPr>
          <a:xfrm>
            <a:off x="7200895" y="2507228"/>
            <a:ext cx="904800" cy="313800"/>
          </a:xfrm>
          <a:prstGeom prst="rect">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10" name="Google Shape;125;p4">
            <a:extLst>
              <a:ext uri="{FF2B5EF4-FFF2-40B4-BE49-F238E27FC236}">
                <a16:creationId xmlns:a16="http://schemas.microsoft.com/office/drawing/2014/main" id="{71CDF3CD-3AD9-CB05-DF2B-E629599FAB10}"/>
              </a:ext>
            </a:extLst>
          </p:cNvPr>
          <p:cNvGraphicFramePr/>
          <p:nvPr>
            <p:extLst>
              <p:ext uri="{D42A27DB-BD31-4B8C-83A1-F6EECF244321}">
                <p14:modId xmlns:p14="http://schemas.microsoft.com/office/powerpoint/2010/main" val="540046968"/>
              </p:ext>
            </p:extLst>
          </p:nvPr>
        </p:nvGraphicFramePr>
        <p:xfrm>
          <a:off x="866770" y="1673603"/>
          <a:ext cx="7239000" cy="1981050"/>
        </p:xfrm>
        <a:graphic>
          <a:graphicData uri="http://schemas.openxmlformats.org/drawingml/2006/table">
            <a:tbl>
              <a:tblPr>
                <a:noFill/>
              </a:tblPr>
              <a:tblGrid>
                <a:gridCol w="904875">
                  <a:extLst>
                    <a:ext uri="{9D8B030D-6E8A-4147-A177-3AD203B41FA5}">
                      <a16:colId xmlns:a16="http://schemas.microsoft.com/office/drawing/2014/main" val="20000"/>
                    </a:ext>
                  </a:extLst>
                </a:gridCol>
                <a:gridCol w="904875">
                  <a:extLst>
                    <a:ext uri="{9D8B030D-6E8A-4147-A177-3AD203B41FA5}">
                      <a16:colId xmlns:a16="http://schemas.microsoft.com/office/drawing/2014/main" val="20001"/>
                    </a:ext>
                  </a:extLst>
                </a:gridCol>
                <a:gridCol w="904875">
                  <a:extLst>
                    <a:ext uri="{9D8B030D-6E8A-4147-A177-3AD203B41FA5}">
                      <a16:colId xmlns:a16="http://schemas.microsoft.com/office/drawing/2014/main" val="20002"/>
                    </a:ext>
                  </a:extLst>
                </a:gridCol>
                <a:gridCol w="904875">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904875">
                  <a:extLst>
                    <a:ext uri="{9D8B030D-6E8A-4147-A177-3AD203B41FA5}">
                      <a16:colId xmlns:a16="http://schemas.microsoft.com/office/drawing/2014/main" val="20005"/>
                    </a:ext>
                  </a:extLst>
                </a:gridCol>
                <a:gridCol w="904875">
                  <a:extLst>
                    <a:ext uri="{9D8B030D-6E8A-4147-A177-3AD203B41FA5}">
                      <a16:colId xmlns:a16="http://schemas.microsoft.com/office/drawing/2014/main" val="20006"/>
                    </a:ext>
                  </a:extLst>
                </a:gridCol>
                <a:gridCol w="904875">
                  <a:extLst>
                    <a:ext uri="{9D8B030D-6E8A-4147-A177-3AD203B41FA5}">
                      <a16:colId xmlns:a16="http://schemas.microsoft.com/office/drawing/2014/main" val="20007"/>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Material</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λ [nm]</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ξ [nm]</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𝜅 [nm]</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Tc [K]</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Bc1 [T]</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Bc [T]</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Bsh [T]</a:t>
                      </a:r>
                      <a:endParaRPr sz="1400" b="1"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Nb</a:t>
                      </a:r>
                      <a:endParaRPr sz="1400" u="none" strike="noStrike" cap="none" dirty="0"/>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40</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27</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1.5</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9</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0.13</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0.21</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0.25</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Nb</a:t>
                      </a:r>
                      <a:r>
                        <a:rPr lang="en" sz="1400" u="none" strike="noStrike" cap="none" baseline="-25000"/>
                        <a:t>3</a:t>
                      </a:r>
                      <a:r>
                        <a:rPr lang="en" sz="1400" u="none" strike="noStrike" cap="none"/>
                        <a:t>Sn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111</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4.2</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26.4</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18</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0.042</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0.5</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0.42</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NbN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375</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2.9</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129.3</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16</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0.006</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0.21</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0.17</a:t>
                      </a:r>
                      <a:endParaRPr sz="1400" u="none" strike="noStrike" cap="none"/>
                    </a:p>
                  </a:txBody>
                  <a:tcPr marL="91425" marR="91425" marT="91425" marB="91425"/>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MgB2</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40</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6.9</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5.8</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40</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0.051</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0.34</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0.33? </a:t>
                      </a:r>
                      <a:endParaRPr sz="1400" u="none" strike="noStrike" cap="none" dirty="0"/>
                    </a:p>
                  </a:txBody>
                  <a:tcPr marL="91425" marR="91425" marT="91425" marB="91425"/>
                </a:tc>
                <a:extLst>
                  <a:ext uri="{0D108BD9-81ED-4DB2-BD59-A6C34878D82A}">
                    <a16:rowId xmlns:a16="http://schemas.microsoft.com/office/drawing/2014/main" val="10004"/>
                  </a:ext>
                </a:extLst>
              </a:tr>
            </a:tbl>
          </a:graphicData>
        </a:graphic>
      </p:graphicFrame>
      <p:sp>
        <p:nvSpPr>
          <p:cNvPr id="11" name="Google Shape;126;p4">
            <a:extLst>
              <a:ext uri="{FF2B5EF4-FFF2-40B4-BE49-F238E27FC236}">
                <a16:creationId xmlns:a16="http://schemas.microsoft.com/office/drawing/2014/main" id="{678D220B-C448-BEC0-14EF-64CF911337F6}"/>
              </a:ext>
            </a:extLst>
          </p:cNvPr>
          <p:cNvSpPr txBox="1"/>
          <p:nvPr/>
        </p:nvSpPr>
        <p:spPr>
          <a:xfrm>
            <a:off x="552595" y="3779071"/>
            <a:ext cx="7467600" cy="1077300"/>
          </a:xfrm>
          <a:prstGeom prst="rect">
            <a:avLst/>
          </a:prstGeom>
          <a:blipFill rotWithShape="1">
            <a:blip r:embed="rId3">
              <a:alphaModFix/>
            </a:blip>
            <a:stretch>
              <a:fillRect l="-486" t="-1688" b="-6216"/>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Times"/>
                <a:ea typeface="Times"/>
                <a:cs typeface="Times"/>
                <a:sym typeface="Times"/>
              </a:rPr>
              <a:t> </a:t>
            </a:r>
            <a:endParaRPr sz="1400" b="0" i="0" u="none" strike="noStrike" cap="none">
              <a:solidFill>
                <a:srgbClr val="000000"/>
              </a:solidFill>
              <a:latin typeface="Arial"/>
              <a:ea typeface="Arial"/>
              <a:cs typeface="Arial"/>
              <a:sym typeface="Arial"/>
            </a:endParaRPr>
          </a:p>
        </p:txBody>
      </p:sp>
      <p:sp>
        <p:nvSpPr>
          <p:cNvPr id="12" name="Google Shape;127;p4">
            <a:extLst>
              <a:ext uri="{FF2B5EF4-FFF2-40B4-BE49-F238E27FC236}">
                <a16:creationId xmlns:a16="http://schemas.microsoft.com/office/drawing/2014/main" id="{666F7CB7-0392-EAAF-AC57-FE9B13932BF6}"/>
              </a:ext>
            </a:extLst>
          </p:cNvPr>
          <p:cNvSpPr txBox="1"/>
          <p:nvPr/>
        </p:nvSpPr>
        <p:spPr>
          <a:xfrm>
            <a:off x="585828" y="5047125"/>
            <a:ext cx="7467600" cy="595500"/>
          </a:xfrm>
          <a:prstGeom prst="rect">
            <a:avLst/>
          </a:prstGeom>
          <a:blipFill rotWithShape="1">
            <a:blip r:embed="rId4">
              <a:alphaModFix/>
            </a:blip>
            <a:stretch>
              <a:fillRect l="-408" t="-3057"/>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Times"/>
                <a:ea typeface="Times"/>
                <a:cs typeface="Times"/>
                <a:sym typeface="Times"/>
              </a:rPr>
              <a:t> </a:t>
            </a:r>
            <a:endParaRPr sz="1400" b="0" i="0" u="none" strike="noStrike" cap="none">
              <a:solidFill>
                <a:srgbClr val="000000"/>
              </a:solidFill>
              <a:latin typeface="Arial"/>
              <a:ea typeface="Arial"/>
              <a:cs typeface="Arial"/>
              <a:sym typeface="Arial"/>
            </a:endParaRPr>
          </a:p>
        </p:txBody>
      </p:sp>
      <p:grpSp>
        <p:nvGrpSpPr>
          <p:cNvPr id="13" name="Google Shape;128;p4">
            <a:extLst>
              <a:ext uri="{FF2B5EF4-FFF2-40B4-BE49-F238E27FC236}">
                <a16:creationId xmlns:a16="http://schemas.microsoft.com/office/drawing/2014/main" id="{9424EDC6-2F75-715D-5DD9-C5104FC0FB64}"/>
              </a:ext>
            </a:extLst>
          </p:cNvPr>
          <p:cNvGrpSpPr/>
          <p:nvPr/>
        </p:nvGrpSpPr>
        <p:grpSpPr>
          <a:xfrm>
            <a:off x="4949559" y="3882554"/>
            <a:ext cx="3341700" cy="874500"/>
            <a:chOff x="5281218" y="2952749"/>
            <a:chExt cx="3341700" cy="874500"/>
          </a:xfrm>
        </p:grpSpPr>
        <p:sp>
          <p:nvSpPr>
            <p:cNvPr id="14" name="Google Shape;129;p4">
              <a:extLst>
                <a:ext uri="{FF2B5EF4-FFF2-40B4-BE49-F238E27FC236}">
                  <a16:creationId xmlns:a16="http://schemas.microsoft.com/office/drawing/2014/main" id="{CEAD24DB-3696-3216-E676-45D75F55FAC4}"/>
                </a:ext>
              </a:extLst>
            </p:cNvPr>
            <p:cNvSpPr txBox="1"/>
            <p:nvPr/>
          </p:nvSpPr>
          <p:spPr>
            <a:xfrm>
              <a:off x="5281218" y="3152304"/>
              <a:ext cx="3341700" cy="47550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Times"/>
                  <a:ea typeface="Times"/>
                  <a:cs typeface="Times"/>
                  <a:sym typeface="Times"/>
                </a:rPr>
                <a:t> </a:t>
              </a:r>
              <a:endParaRPr sz="1400" b="0" i="0" u="none" strike="noStrike" cap="none">
                <a:solidFill>
                  <a:srgbClr val="000000"/>
                </a:solidFill>
                <a:latin typeface="Arial"/>
                <a:ea typeface="Arial"/>
                <a:cs typeface="Arial"/>
                <a:sym typeface="Arial"/>
              </a:endParaRPr>
            </a:p>
          </p:txBody>
        </p:sp>
        <p:sp>
          <p:nvSpPr>
            <p:cNvPr id="15" name="Google Shape;130;p4">
              <a:extLst>
                <a:ext uri="{FF2B5EF4-FFF2-40B4-BE49-F238E27FC236}">
                  <a16:creationId xmlns:a16="http://schemas.microsoft.com/office/drawing/2014/main" id="{D16CE9C2-9ABE-0691-9349-5F25B014F432}"/>
                </a:ext>
              </a:extLst>
            </p:cNvPr>
            <p:cNvSpPr/>
            <p:nvPr/>
          </p:nvSpPr>
          <p:spPr>
            <a:xfrm>
              <a:off x="5281218" y="2952749"/>
              <a:ext cx="3232800" cy="874500"/>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imes"/>
                <a:ea typeface="Times"/>
                <a:cs typeface="Times"/>
                <a:sym typeface="Times"/>
              </a:endParaRPr>
            </a:p>
          </p:txBody>
        </p:sp>
      </p:grpSp>
    </p:spTree>
    <p:extLst>
      <p:ext uri="{BB962C8B-B14F-4D97-AF65-F5344CB8AC3E}">
        <p14:creationId xmlns:p14="http://schemas.microsoft.com/office/powerpoint/2010/main" val="3297756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8324C5-FD83-8984-D73C-FE2B6BB848E2}"/>
              </a:ext>
            </a:extLst>
          </p:cNvPr>
          <p:cNvSpPr>
            <a:spLocks noGrp="1"/>
          </p:cNvSpPr>
          <p:nvPr>
            <p:ph type="title"/>
          </p:nvPr>
        </p:nvSpPr>
        <p:spPr>
          <a:xfrm>
            <a:off x="76200" y="213195"/>
            <a:ext cx="9144000" cy="853440"/>
          </a:xfrm>
        </p:spPr>
        <p:txBody>
          <a:bodyPr/>
          <a:lstStyle/>
          <a:p>
            <a:r>
              <a:rPr lang="en" sz="4000" dirty="0">
                <a:ea typeface="Arial"/>
                <a:cs typeface="Arial"/>
                <a:sym typeface="Arial"/>
              </a:rPr>
              <a:t>Nb</a:t>
            </a:r>
            <a:r>
              <a:rPr lang="en" sz="4000" baseline="-25000" dirty="0">
                <a:ea typeface="Arial"/>
                <a:cs typeface="Arial"/>
                <a:sym typeface="Arial"/>
              </a:rPr>
              <a:t>3</a:t>
            </a:r>
            <a:r>
              <a:rPr lang="en" sz="4000" dirty="0">
                <a:ea typeface="Arial"/>
                <a:cs typeface="Arial"/>
                <a:sym typeface="Arial"/>
              </a:rPr>
              <a:t>Sn performance</a:t>
            </a:r>
            <a:br>
              <a:rPr lang="en-US" dirty="0"/>
            </a:br>
            <a:endParaRPr lang="en-US" dirty="0"/>
          </a:p>
        </p:txBody>
      </p:sp>
      <p:sp>
        <p:nvSpPr>
          <p:cNvPr id="4" name="Date Placeholder 3">
            <a:extLst>
              <a:ext uri="{FF2B5EF4-FFF2-40B4-BE49-F238E27FC236}">
                <a16:creationId xmlns:a16="http://schemas.microsoft.com/office/drawing/2014/main" id="{F049029C-EA72-0015-E574-5F4F5F81674F}"/>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2368AEA5-0808-626D-793F-A62C0E0913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457F8D-F8CB-61CE-F704-3F0D1BA48F9B}"/>
              </a:ext>
            </a:extLst>
          </p:cNvPr>
          <p:cNvSpPr>
            <a:spLocks noGrp="1"/>
          </p:cNvSpPr>
          <p:nvPr>
            <p:ph type="sldNum" sz="quarter" idx="12"/>
          </p:nvPr>
        </p:nvSpPr>
        <p:spPr/>
        <p:txBody>
          <a:bodyPr/>
          <a:lstStyle/>
          <a:p>
            <a:fld id="{921CBE81-14BD-7343-B359-01BCBA3179F9}" type="slidenum">
              <a:rPr lang="en-US" smtClean="0"/>
              <a:t>5</a:t>
            </a:fld>
            <a:endParaRPr lang="en-US"/>
          </a:p>
        </p:txBody>
      </p:sp>
      <p:pic>
        <p:nvPicPr>
          <p:cNvPr id="7" name="Google Shape;138;p5">
            <a:extLst>
              <a:ext uri="{FF2B5EF4-FFF2-40B4-BE49-F238E27FC236}">
                <a16:creationId xmlns:a16="http://schemas.microsoft.com/office/drawing/2014/main" id="{A67BD6D8-F434-57FF-1390-B6A7259AA2E2}"/>
              </a:ext>
            </a:extLst>
          </p:cNvPr>
          <p:cNvPicPr preferRelativeResize="0"/>
          <p:nvPr/>
        </p:nvPicPr>
        <p:blipFill rotWithShape="1">
          <a:blip r:embed="rId3">
            <a:alphaModFix/>
          </a:blip>
          <a:srcRect/>
          <a:stretch/>
        </p:blipFill>
        <p:spPr>
          <a:xfrm>
            <a:off x="383606" y="1986417"/>
            <a:ext cx="3423843" cy="2118375"/>
          </a:xfrm>
          <a:prstGeom prst="rect">
            <a:avLst/>
          </a:prstGeom>
          <a:noFill/>
          <a:ln>
            <a:noFill/>
          </a:ln>
        </p:spPr>
      </p:pic>
      <p:sp>
        <p:nvSpPr>
          <p:cNvPr id="8" name="Google Shape;139;p5">
            <a:extLst>
              <a:ext uri="{FF2B5EF4-FFF2-40B4-BE49-F238E27FC236}">
                <a16:creationId xmlns:a16="http://schemas.microsoft.com/office/drawing/2014/main" id="{B690F00E-0860-F560-8854-67F009BEFDF8}"/>
              </a:ext>
            </a:extLst>
          </p:cNvPr>
          <p:cNvSpPr txBox="1"/>
          <p:nvPr/>
        </p:nvSpPr>
        <p:spPr>
          <a:xfrm>
            <a:off x="1328642" y="1252315"/>
            <a:ext cx="3064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 sz="1600" b="1" i="0" u="sng" strike="noStrike" cap="none">
                <a:solidFill>
                  <a:schemeClr val="dk1"/>
                </a:solidFill>
                <a:latin typeface="Arial"/>
                <a:ea typeface="Arial"/>
                <a:cs typeface="Arial"/>
                <a:sym typeface="Arial"/>
              </a:rPr>
              <a:t>Thermal Vapor Diffusion  </a:t>
            </a:r>
            <a:endParaRPr sz="1400" b="0" i="0" u="none" strike="noStrike" cap="none">
              <a:solidFill>
                <a:srgbClr val="000000"/>
              </a:solidFill>
              <a:latin typeface="Arial"/>
              <a:ea typeface="Arial"/>
              <a:cs typeface="Arial"/>
              <a:sym typeface="Arial"/>
            </a:endParaRPr>
          </a:p>
        </p:txBody>
      </p:sp>
      <p:pic>
        <p:nvPicPr>
          <p:cNvPr id="9" name="Google Shape;140;p5" descr="../../../../../../Desktop/Screen%20Shot%202017-02-14%20at%206">
            <a:extLst>
              <a:ext uri="{FF2B5EF4-FFF2-40B4-BE49-F238E27FC236}">
                <a16:creationId xmlns:a16="http://schemas.microsoft.com/office/drawing/2014/main" id="{2DB4935B-4A82-E18E-09DA-14968BAD8027}"/>
              </a:ext>
            </a:extLst>
          </p:cNvPr>
          <p:cNvPicPr preferRelativeResize="0"/>
          <p:nvPr/>
        </p:nvPicPr>
        <p:blipFill rotWithShape="1">
          <a:blip r:embed="rId4">
            <a:alphaModFix/>
          </a:blip>
          <a:srcRect/>
          <a:stretch/>
        </p:blipFill>
        <p:spPr>
          <a:xfrm>
            <a:off x="2681534" y="1904235"/>
            <a:ext cx="2476457" cy="1688525"/>
          </a:xfrm>
          <a:prstGeom prst="rect">
            <a:avLst/>
          </a:prstGeom>
          <a:noFill/>
          <a:ln>
            <a:noFill/>
          </a:ln>
        </p:spPr>
      </p:pic>
      <p:grpSp>
        <p:nvGrpSpPr>
          <p:cNvPr id="10" name="Google Shape;142;p5">
            <a:extLst>
              <a:ext uri="{FF2B5EF4-FFF2-40B4-BE49-F238E27FC236}">
                <a16:creationId xmlns:a16="http://schemas.microsoft.com/office/drawing/2014/main" id="{5CE773BE-FC62-0BC0-F3DD-319A9FE5C89F}"/>
              </a:ext>
            </a:extLst>
          </p:cNvPr>
          <p:cNvGrpSpPr/>
          <p:nvPr/>
        </p:nvGrpSpPr>
        <p:grpSpPr>
          <a:xfrm>
            <a:off x="5985958" y="3410990"/>
            <a:ext cx="2939921" cy="2732230"/>
            <a:chOff x="5410200" y="1849495"/>
            <a:chExt cx="2939921" cy="2732230"/>
          </a:xfrm>
        </p:grpSpPr>
        <p:pic>
          <p:nvPicPr>
            <p:cNvPr id="11" name="Google Shape;143;p5">
              <a:extLst>
                <a:ext uri="{FF2B5EF4-FFF2-40B4-BE49-F238E27FC236}">
                  <a16:creationId xmlns:a16="http://schemas.microsoft.com/office/drawing/2014/main" id="{9A3F649D-420C-1E57-4521-D99A2997C999}"/>
                </a:ext>
              </a:extLst>
            </p:cNvPr>
            <p:cNvPicPr preferRelativeResize="0"/>
            <p:nvPr/>
          </p:nvPicPr>
          <p:blipFill rotWithShape="1">
            <a:blip r:embed="rId5">
              <a:alphaModFix/>
            </a:blip>
            <a:srcRect r="6829"/>
            <a:stretch/>
          </p:blipFill>
          <p:spPr>
            <a:xfrm>
              <a:off x="5410200" y="2216030"/>
              <a:ext cx="2939921" cy="2365695"/>
            </a:xfrm>
            <a:prstGeom prst="rect">
              <a:avLst/>
            </a:prstGeom>
            <a:noFill/>
            <a:ln>
              <a:noFill/>
            </a:ln>
          </p:spPr>
        </p:pic>
        <p:pic>
          <p:nvPicPr>
            <p:cNvPr id="12" name="Google Shape;144;p5">
              <a:extLst>
                <a:ext uri="{FF2B5EF4-FFF2-40B4-BE49-F238E27FC236}">
                  <a16:creationId xmlns:a16="http://schemas.microsoft.com/office/drawing/2014/main" id="{E7256A86-B791-7DAB-8536-2CDAB69A879D}"/>
                </a:ext>
              </a:extLst>
            </p:cNvPr>
            <p:cNvPicPr preferRelativeResize="0"/>
            <p:nvPr/>
          </p:nvPicPr>
          <p:blipFill rotWithShape="1">
            <a:blip r:embed="rId6">
              <a:alphaModFix/>
            </a:blip>
            <a:srcRect/>
            <a:stretch/>
          </p:blipFill>
          <p:spPr>
            <a:xfrm>
              <a:off x="6076548" y="1849495"/>
              <a:ext cx="1607225" cy="401806"/>
            </a:xfrm>
            <a:prstGeom prst="rect">
              <a:avLst/>
            </a:prstGeom>
            <a:noFill/>
            <a:ln>
              <a:noFill/>
            </a:ln>
          </p:spPr>
        </p:pic>
      </p:grpSp>
      <p:sp>
        <p:nvSpPr>
          <p:cNvPr id="13" name="Google Shape;145;p5">
            <a:extLst>
              <a:ext uri="{FF2B5EF4-FFF2-40B4-BE49-F238E27FC236}">
                <a16:creationId xmlns:a16="http://schemas.microsoft.com/office/drawing/2014/main" id="{F2358EBD-1CB2-FEBE-5049-A9B33F779940}"/>
              </a:ext>
            </a:extLst>
          </p:cNvPr>
          <p:cNvSpPr/>
          <p:nvPr/>
        </p:nvSpPr>
        <p:spPr>
          <a:xfrm>
            <a:off x="606096" y="4104790"/>
            <a:ext cx="4551900" cy="5829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050"/>
              <a:buFont typeface="Arial"/>
              <a:buNone/>
            </a:pPr>
            <a:r>
              <a:rPr lang="en" sz="1050" b="0" i="0" u="none" strike="noStrike" cap="none">
                <a:solidFill>
                  <a:srgbClr val="0070C0"/>
                </a:solidFill>
                <a:latin typeface="Arial"/>
                <a:ea typeface="Arial"/>
                <a:cs typeface="Arial"/>
                <a:sym typeface="Arial"/>
              </a:rPr>
              <a:t>S. Posen and M. Liepe, Phys. Rev. ST Accel. Beams 15, 112001 (2014). </a:t>
            </a:r>
            <a:endParaRPr sz="1400" b="0" i="0" u="none" strike="noStrike" cap="none">
              <a:solidFill>
                <a:srgbClr val="000000"/>
              </a:solidFill>
              <a:latin typeface="Arial"/>
              <a:ea typeface="Arial"/>
              <a:cs typeface="Arial"/>
              <a:sym typeface="Arial"/>
            </a:endParaRPr>
          </a:p>
        </p:txBody>
      </p:sp>
      <p:sp>
        <p:nvSpPr>
          <p:cNvPr id="14" name="TextBox 13">
            <a:extLst>
              <a:ext uri="{FF2B5EF4-FFF2-40B4-BE49-F238E27FC236}">
                <a16:creationId xmlns:a16="http://schemas.microsoft.com/office/drawing/2014/main" id="{7EA57CFB-4D6C-27EE-3676-87687DE5656E}"/>
              </a:ext>
            </a:extLst>
          </p:cNvPr>
          <p:cNvSpPr txBox="1"/>
          <p:nvPr/>
        </p:nvSpPr>
        <p:spPr>
          <a:xfrm>
            <a:off x="5802099" y="941751"/>
            <a:ext cx="3265701" cy="1169551"/>
          </a:xfrm>
          <a:prstGeom prst="rect">
            <a:avLst/>
          </a:prstGeom>
          <a:noFill/>
        </p:spPr>
        <p:txBody>
          <a:bodyPr wrap="square" rtlCol="0">
            <a:spAutoFit/>
          </a:bodyPr>
          <a:lstStyle/>
          <a:p>
            <a:r>
              <a:rPr lang="en-US" dirty="0">
                <a:solidFill>
                  <a:srgbClr val="00B050"/>
                </a:solidFill>
              </a:rPr>
              <a:t>→ </a:t>
            </a:r>
            <a:r>
              <a:rPr lang="en-US" b="1" dirty="0">
                <a:solidFill>
                  <a:srgbClr val="00B050"/>
                </a:solidFill>
              </a:rPr>
              <a:t>Reproducible</a:t>
            </a:r>
            <a:r>
              <a:rPr lang="en-US" dirty="0"/>
              <a:t> performance of </a:t>
            </a:r>
            <a:r>
              <a:rPr lang="en-US" b="1" dirty="0">
                <a:solidFill>
                  <a:srgbClr val="00B050"/>
                </a:solidFill>
              </a:rPr>
              <a:t>~4 K </a:t>
            </a:r>
            <a:r>
              <a:rPr lang="en-US" b="1" dirty="0"/>
              <a:t>operation</a:t>
            </a:r>
            <a:r>
              <a:rPr lang="en-US" dirty="0"/>
              <a:t> with </a:t>
            </a:r>
            <a:r>
              <a:rPr lang="en-US" b="1" dirty="0">
                <a:solidFill>
                  <a:srgbClr val="00B050"/>
                </a:solidFill>
              </a:rPr>
              <a:t>Q₀ &gt; 10¹⁰</a:t>
            </a:r>
            <a:r>
              <a:rPr lang="en-US" dirty="0"/>
              <a:t> at typical CW operating fields.</a:t>
            </a:r>
          </a:p>
          <a:p>
            <a:r>
              <a:rPr lang="en-US" dirty="0"/>
              <a:t>→ Current quench fields: </a:t>
            </a:r>
            <a:r>
              <a:rPr lang="en-US" b="1" dirty="0">
                <a:solidFill>
                  <a:srgbClr val="00B050"/>
                </a:solidFill>
              </a:rPr>
              <a:t>16–24 MV/m</a:t>
            </a:r>
            <a:r>
              <a:rPr lang="en-US" dirty="0">
                <a:solidFill>
                  <a:srgbClr val="00B050"/>
                </a:solidFill>
              </a:rPr>
              <a:t> </a:t>
            </a:r>
            <a:r>
              <a:rPr lang="en-US" dirty="0"/>
              <a:t>(FNAL holds world record)</a:t>
            </a:r>
          </a:p>
        </p:txBody>
      </p:sp>
      <p:grpSp>
        <p:nvGrpSpPr>
          <p:cNvPr id="15" name="Group 14">
            <a:extLst>
              <a:ext uri="{FF2B5EF4-FFF2-40B4-BE49-F238E27FC236}">
                <a16:creationId xmlns:a16="http://schemas.microsoft.com/office/drawing/2014/main" id="{4B1F19A9-FC4B-338E-6C57-098DB0065D8B}"/>
              </a:ext>
            </a:extLst>
          </p:cNvPr>
          <p:cNvGrpSpPr/>
          <p:nvPr/>
        </p:nvGrpSpPr>
        <p:grpSpPr>
          <a:xfrm>
            <a:off x="290361" y="4341190"/>
            <a:ext cx="3762506" cy="1396447"/>
            <a:chOff x="4064713" y="2904145"/>
            <a:chExt cx="5218188" cy="1704434"/>
          </a:xfrm>
        </p:grpSpPr>
        <p:sp>
          <p:nvSpPr>
            <p:cNvPr id="16" name="Rectangle 15">
              <a:extLst>
                <a:ext uri="{FF2B5EF4-FFF2-40B4-BE49-F238E27FC236}">
                  <a16:creationId xmlns:a16="http://schemas.microsoft.com/office/drawing/2014/main" id="{F674CD91-1146-F952-205A-D0D25434287A}"/>
                </a:ext>
              </a:extLst>
            </p:cNvPr>
            <p:cNvSpPr/>
            <p:nvPr/>
          </p:nvSpPr>
          <p:spPr>
            <a:xfrm>
              <a:off x="4101869" y="4089830"/>
              <a:ext cx="4730936" cy="518749"/>
            </a:xfrm>
            <a:prstGeom prst="rect">
              <a:avLst/>
            </a:prstGeom>
            <a:solidFill>
              <a:schemeClr val="tx2">
                <a:lumMod val="7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E714602-385C-0FF6-DF28-27234C3E8D99}"/>
                </a:ext>
              </a:extLst>
            </p:cNvPr>
            <p:cNvSpPr txBox="1"/>
            <p:nvPr/>
          </p:nvSpPr>
          <p:spPr>
            <a:xfrm>
              <a:off x="4064713" y="4176499"/>
              <a:ext cx="2582779" cy="338091"/>
            </a:xfrm>
            <a:prstGeom prst="rect">
              <a:avLst/>
            </a:prstGeom>
            <a:noFill/>
          </p:spPr>
          <p:txBody>
            <a:bodyPr wrap="square" rtlCol="0">
              <a:spAutoFit/>
            </a:bodyPr>
            <a:lstStyle/>
            <a:p>
              <a:r>
                <a:rPr lang="en-US" sz="1200" dirty="0">
                  <a:solidFill>
                    <a:schemeClr val="bg1"/>
                  </a:solidFill>
                </a:rPr>
                <a:t>Nb substrate </a:t>
              </a:r>
            </a:p>
          </p:txBody>
        </p:sp>
        <p:sp>
          <p:nvSpPr>
            <p:cNvPr id="18" name="Text 27">
              <a:extLst>
                <a:ext uri="{FF2B5EF4-FFF2-40B4-BE49-F238E27FC236}">
                  <a16:creationId xmlns:a16="http://schemas.microsoft.com/office/drawing/2014/main" id="{49C970F1-195D-1353-3AE7-B58006405A3E}"/>
                </a:ext>
              </a:extLst>
            </p:cNvPr>
            <p:cNvSpPr/>
            <p:nvPr/>
          </p:nvSpPr>
          <p:spPr>
            <a:xfrm rot="21240000">
              <a:off x="4265364" y="2904145"/>
              <a:ext cx="1804399" cy="503644"/>
            </a:xfrm>
            <a:prstGeom prst="rect">
              <a:avLst/>
            </a:prstGeom>
            <a:noFill/>
            <a:ln/>
          </p:spPr>
          <p:txBody>
            <a:bodyPr wrap="square" lIns="0" tIns="0" rIns="0" bIns="0" rtlCol="0" anchor="ctr"/>
            <a:lstStyle/>
            <a:p>
              <a:pPr marL="0" indent="0" algn="l">
                <a:buNone/>
              </a:pPr>
              <a:r>
                <a:rPr lang="en-US" b="1" i="1" dirty="0">
                  <a:ln w="9525">
                    <a:solidFill>
                      <a:srgbClr val="1A1A1A"/>
                    </a:solidFill>
                  </a:ln>
                  <a:solidFill>
                    <a:srgbClr val="FFC845"/>
                  </a:solidFill>
                  <a:latin typeface="Cambria" pitchFamily="34" charset="0"/>
                  <a:ea typeface="Cambria" pitchFamily="34" charset="-122"/>
                  <a:cs typeface="Cambria" pitchFamily="34" charset="-120"/>
                </a:rPr>
                <a:t>SnCl2 vapor</a:t>
              </a:r>
              <a:endParaRPr lang="en-US" dirty="0"/>
            </a:p>
          </p:txBody>
        </p:sp>
        <p:sp>
          <p:nvSpPr>
            <p:cNvPr id="19" name="Shape 23">
              <a:extLst>
                <a:ext uri="{FF2B5EF4-FFF2-40B4-BE49-F238E27FC236}">
                  <a16:creationId xmlns:a16="http://schemas.microsoft.com/office/drawing/2014/main" id="{537480F3-AC4D-FA17-94EA-84E65980D333}"/>
                </a:ext>
              </a:extLst>
            </p:cNvPr>
            <p:cNvSpPr/>
            <p:nvPr/>
          </p:nvSpPr>
          <p:spPr>
            <a:xfrm>
              <a:off x="4697112" y="3644721"/>
              <a:ext cx="131386" cy="118202"/>
            </a:xfrm>
            <a:prstGeom prst="ellipse">
              <a:avLst/>
            </a:prstGeom>
            <a:solidFill>
              <a:srgbClr val="FFC845"/>
            </a:solidFill>
            <a:ln w="25400">
              <a:solidFill>
                <a:srgbClr val="1A1A1A"/>
              </a:solidFill>
              <a:prstDash val="solid"/>
            </a:ln>
          </p:spPr>
          <p:txBody>
            <a:bodyPr/>
            <a:lstStyle/>
            <a:p>
              <a:endParaRPr lang="en-US"/>
            </a:p>
          </p:txBody>
        </p:sp>
        <p:sp>
          <p:nvSpPr>
            <p:cNvPr id="20" name="Shape 23">
              <a:extLst>
                <a:ext uri="{FF2B5EF4-FFF2-40B4-BE49-F238E27FC236}">
                  <a16:creationId xmlns:a16="http://schemas.microsoft.com/office/drawing/2014/main" id="{EE25C178-936E-AE12-9DD1-1E8439675EA5}"/>
                </a:ext>
              </a:extLst>
            </p:cNvPr>
            <p:cNvSpPr/>
            <p:nvPr/>
          </p:nvSpPr>
          <p:spPr>
            <a:xfrm>
              <a:off x="6629692" y="3471499"/>
              <a:ext cx="131386" cy="118202"/>
            </a:xfrm>
            <a:prstGeom prst="ellipse">
              <a:avLst/>
            </a:prstGeom>
            <a:solidFill>
              <a:srgbClr val="FFC845"/>
            </a:solidFill>
            <a:ln w="25400">
              <a:solidFill>
                <a:srgbClr val="1A1A1A"/>
              </a:solidFill>
              <a:prstDash val="solid"/>
            </a:ln>
          </p:spPr>
          <p:txBody>
            <a:bodyPr/>
            <a:lstStyle/>
            <a:p>
              <a:endParaRPr lang="en-US"/>
            </a:p>
          </p:txBody>
        </p:sp>
        <p:sp>
          <p:nvSpPr>
            <p:cNvPr id="21" name="Shape 23">
              <a:extLst>
                <a:ext uri="{FF2B5EF4-FFF2-40B4-BE49-F238E27FC236}">
                  <a16:creationId xmlns:a16="http://schemas.microsoft.com/office/drawing/2014/main" id="{49381664-FDB6-7E09-B3F0-6215165C7E5F}"/>
                </a:ext>
              </a:extLst>
            </p:cNvPr>
            <p:cNvSpPr/>
            <p:nvPr/>
          </p:nvSpPr>
          <p:spPr>
            <a:xfrm>
              <a:off x="7372551" y="3317999"/>
              <a:ext cx="131386" cy="118202"/>
            </a:xfrm>
            <a:prstGeom prst="ellipse">
              <a:avLst/>
            </a:prstGeom>
            <a:solidFill>
              <a:srgbClr val="FFC845"/>
            </a:solidFill>
            <a:ln w="25400">
              <a:solidFill>
                <a:srgbClr val="1A1A1A"/>
              </a:solidFill>
              <a:prstDash val="solid"/>
            </a:ln>
          </p:spPr>
          <p:txBody>
            <a:bodyPr/>
            <a:lstStyle/>
            <a:p>
              <a:endParaRPr lang="en-US"/>
            </a:p>
          </p:txBody>
        </p:sp>
        <p:sp>
          <p:nvSpPr>
            <p:cNvPr id="22" name="Shape 23">
              <a:extLst>
                <a:ext uri="{FF2B5EF4-FFF2-40B4-BE49-F238E27FC236}">
                  <a16:creationId xmlns:a16="http://schemas.microsoft.com/office/drawing/2014/main" id="{5D7BF473-3064-6D1F-072C-3F5B36459E33}"/>
                </a:ext>
              </a:extLst>
            </p:cNvPr>
            <p:cNvSpPr/>
            <p:nvPr/>
          </p:nvSpPr>
          <p:spPr>
            <a:xfrm>
              <a:off x="8352814" y="3353492"/>
              <a:ext cx="131386" cy="118202"/>
            </a:xfrm>
            <a:prstGeom prst="ellipse">
              <a:avLst/>
            </a:prstGeom>
            <a:solidFill>
              <a:srgbClr val="FFC845"/>
            </a:solidFill>
            <a:ln w="25400">
              <a:solidFill>
                <a:srgbClr val="1A1A1A"/>
              </a:solidFill>
              <a:prstDash val="solid"/>
            </a:ln>
          </p:spPr>
          <p:txBody>
            <a:bodyPr/>
            <a:lstStyle/>
            <a:p>
              <a:endParaRPr lang="en-US"/>
            </a:p>
          </p:txBody>
        </p:sp>
        <p:sp>
          <p:nvSpPr>
            <p:cNvPr id="23" name="Pie 22">
              <a:extLst>
                <a:ext uri="{FF2B5EF4-FFF2-40B4-BE49-F238E27FC236}">
                  <a16:creationId xmlns:a16="http://schemas.microsoft.com/office/drawing/2014/main" id="{4F85C451-356C-C666-3634-F80B549BB4CB}"/>
                </a:ext>
              </a:extLst>
            </p:cNvPr>
            <p:cNvSpPr/>
            <p:nvPr/>
          </p:nvSpPr>
          <p:spPr>
            <a:xfrm rot="5400000">
              <a:off x="5665485" y="3859523"/>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24" name="Shape 23">
              <a:extLst>
                <a:ext uri="{FF2B5EF4-FFF2-40B4-BE49-F238E27FC236}">
                  <a16:creationId xmlns:a16="http://schemas.microsoft.com/office/drawing/2014/main" id="{95F42A57-8A0F-8B23-FB00-B18A991AF996}"/>
                </a:ext>
              </a:extLst>
            </p:cNvPr>
            <p:cNvSpPr/>
            <p:nvPr/>
          </p:nvSpPr>
          <p:spPr>
            <a:xfrm>
              <a:off x="6142414" y="3564798"/>
              <a:ext cx="131386" cy="118202"/>
            </a:xfrm>
            <a:prstGeom prst="ellipse">
              <a:avLst/>
            </a:prstGeom>
            <a:solidFill>
              <a:srgbClr val="FFC845"/>
            </a:solidFill>
            <a:ln w="25400">
              <a:solidFill>
                <a:srgbClr val="1A1A1A"/>
              </a:solidFill>
              <a:prstDash val="solid"/>
            </a:ln>
          </p:spPr>
          <p:txBody>
            <a:bodyPr/>
            <a:lstStyle/>
            <a:p>
              <a:endParaRPr lang="en-US"/>
            </a:p>
          </p:txBody>
        </p:sp>
        <p:sp>
          <p:nvSpPr>
            <p:cNvPr id="25" name="Pie 24">
              <a:extLst>
                <a:ext uri="{FF2B5EF4-FFF2-40B4-BE49-F238E27FC236}">
                  <a16:creationId xmlns:a16="http://schemas.microsoft.com/office/drawing/2014/main" id="{DD176E0B-4F6C-0447-67BE-BAF47744DEA0}"/>
                </a:ext>
              </a:extLst>
            </p:cNvPr>
            <p:cNvSpPr/>
            <p:nvPr/>
          </p:nvSpPr>
          <p:spPr>
            <a:xfrm rot="5400000">
              <a:off x="6591050" y="3859522"/>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Pie 25">
              <a:extLst>
                <a:ext uri="{FF2B5EF4-FFF2-40B4-BE49-F238E27FC236}">
                  <a16:creationId xmlns:a16="http://schemas.microsoft.com/office/drawing/2014/main" id="{776EFD5C-2EDF-C6FB-A3DB-3E4204965F7B}"/>
                </a:ext>
              </a:extLst>
            </p:cNvPr>
            <p:cNvSpPr/>
            <p:nvPr/>
          </p:nvSpPr>
          <p:spPr>
            <a:xfrm rot="5400000">
              <a:off x="7648678" y="3859522"/>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Shape 23">
              <a:extLst>
                <a:ext uri="{FF2B5EF4-FFF2-40B4-BE49-F238E27FC236}">
                  <a16:creationId xmlns:a16="http://schemas.microsoft.com/office/drawing/2014/main" id="{0963B0C8-A037-2A6D-497F-22D4F2C70E1D}"/>
                </a:ext>
              </a:extLst>
            </p:cNvPr>
            <p:cNvSpPr/>
            <p:nvPr/>
          </p:nvSpPr>
          <p:spPr>
            <a:xfrm>
              <a:off x="5275763" y="3369693"/>
              <a:ext cx="131386" cy="118202"/>
            </a:xfrm>
            <a:prstGeom prst="ellipse">
              <a:avLst/>
            </a:prstGeom>
            <a:solidFill>
              <a:srgbClr val="FFC845"/>
            </a:solidFill>
            <a:ln w="25400">
              <a:solidFill>
                <a:srgbClr val="1A1A1A"/>
              </a:solidFill>
              <a:prstDash val="solid"/>
            </a:ln>
          </p:spPr>
          <p:txBody>
            <a:bodyPr/>
            <a:lstStyle/>
            <a:p>
              <a:endParaRPr lang="en-US"/>
            </a:p>
          </p:txBody>
        </p:sp>
        <p:sp>
          <p:nvSpPr>
            <p:cNvPr id="28" name="Shape 26">
              <a:extLst>
                <a:ext uri="{FF2B5EF4-FFF2-40B4-BE49-F238E27FC236}">
                  <a16:creationId xmlns:a16="http://schemas.microsoft.com/office/drawing/2014/main" id="{C8BBC859-D47C-27D3-B0BE-5F81B3C84565}"/>
                </a:ext>
              </a:extLst>
            </p:cNvPr>
            <p:cNvSpPr/>
            <p:nvPr/>
          </p:nvSpPr>
          <p:spPr>
            <a:xfrm>
              <a:off x="6983541" y="3281819"/>
              <a:ext cx="259483" cy="582329"/>
            </a:xfrm>
            <a:prstGeom prst="downArrow">
              <a:avLst/>
            </a:prstGeom>
            <a:solidFill>
              <a:srgbClr val="1F4E79"/>
            </a:solidFill>
            <a:ln w="19050">
              <a:solidFill>
                <a:srgbClr val="1A1A1A"/>
              </a:solidFill>
              <a:prstDash val="solid"/>
            </a:ln>
          </p:spPr>
          <p:txBody>
            <a:bodyPr/>
            <a:lstStyle/>
            <a:p>
              <a:endParaRPr lang="en-US"/>
            </a:p>
          </p:txBody>
        </p:sp>
        <p:sp>
          <p:nvSpPr>
            <p:cNvPr id="29" name="TextBox 28">
              <a:extLst>
                <a:ext uri="{FF2B5EF4-FFF2-40B4-BE49-F238E27FC236}">
                  <a16:creationId xmlns:a16="http://schemas.microsoft.com/office/drawing/2014/main" id="{B8BED348-3D49-7BC1-A788-37133F46612D}"/>
                </a:ext>
              </a:extLst>
            </p:cNvPr>
            <p:cNvSpPr txBox="1"/>
            <p:nvPr/>
          </p:nvSpPr>
          <p:spPr>
            <a:xfrm>
              <a:off x="5341456" y="4140196"/>
              <a:ext cx="3941445" cy="413222"/>
            </a:xfrm>
            <a:prstGeom prst="rect">
              <a:avLst/>
            </a:prstGeom>
            <a:noFill/>
          </p:spPr>
          <p:txBody>
            <a:bodyPr wrap="square">
              <a:spAutoFit/>
            </a:bodyPr>
            <a:lstStyle/>
            <a:p>
              <a:r>
                <a:rPr lang="en-US" sz="1600" dirty="0">
                  <a:solidFill>
                    <a:srgbClr val="F5DB4B"/>
                  </a:solidFill>
                </a:rPr>
                <a:t>Sn droplets Nucleating</a:t>
              </a:r>
            </a:p>
          </p:txBody>
        </p:sp>
      </p:grpSp>
      <p:pic>
        <p:nvPicPr>
          <p:cNvPr id="30" name="Picture 29">
            <a:extLst>
              <a:ext uri="{FF2B5EF4-FFF2-40B4-BE49-F238E27FC236}">
                <a16:creationId xmlns:a16="http://schemas.microsoft.com/office/drawing/2014/main" id="{2AA1B8FC-CEB9-1834-12AA-E85224A72490}"/>
              </a:ext>
            </a:extLst>
          </p:cNvPr>
          <p:cNvPicPr>
            <a:picLocks noChangeAspect="1"/>
          </p:cNvPicPr>
          <p:nvPr/>
        </p:nvPicPr>
        <p:blipFill>
          <a:blip r:embed="rId7"/>
          <a:stretch>
            <a:fillRect/>
          </a:stretch>
        </p:blipFill>
        <p:spPr>
          <a:xfrm>
            <a:off x="3728332" y="4481891"/>
            <a:ext cx="2101930" cy="1300600"/>
          </a:xfrm>
          <a:prstGeom prst="rect">
            <a:avLst/>
          </a:prstGeom>
        </p:spPr>
      </p:pic>
      <p:sp>
        <p:nvSpPr>
          <p:cNvPr id="2" name="TextBox 1">
            <a:extLst>
              <a:ext uri="{FF2B5EF4-FFF2-40B4-BE49-F238E27FC236}">
                <a16:creationId xmlns:a16="http://schemas.microsoft.com/office/drawing/2014/main" id="{A79AA97B-6A82-5873-D695-390633178C1B}"/>
              </a:ext>
            </a:extLst>
          </p:cNvPr>
          <p:cNvSpPr txBox="1"/>
          <p:nvPr/>
        </p:nvSpPr>
        <p:spPr>
          <a:xfrm>
            <a:off x="238477" y="5766707"/>
            <a:ext cx="4154965" cy="523220"/>
          </a:xfrm>
          <a:prstGeom prst="rect">
            <a:avLst/>
          </a:prstGeom>
          <a:noFill/>
        </p:spPr>
        <p:txBody>
          <a:bodyPr wrap="square" rtlCol="0">
            <a:spAutoFit/>
          </a:bodyPr>
          <a:lstStyle/>
          <a:p>
            <a:r>
              <a:rPr lang="en-US" sz="1400" dirty="0">
                <a:solidFill>
                  <a:srgbClr val="FF0000"/>
                </a:solidFill>
              </a:rPr>
              <a:t>Previously thought to happen around 500C </a:t>
            </a:r>
          </a:p>
          <a:p>
            <a:r>
              <a:rPr lang="en-US" sz="1400" dirty="0">
                <a:solidFill>
                  <a:schemeClr val="bg1">
                    <a:lumMod val="25000"/>
                  </a:schemeClr>
                </a:solidFill>
              </a:rPr>
              <a:t>We will show it happens around 200C</a:t>
            </a:r>
          </a:p>
        </p:txBody>
      </p:sp>
    </p:spTree>
    <p:extLst>
      <p:ext uri="{BB962C8B-B14F-4D97-AF65-F5344CB8AC3E}">
        <p14:creationId xmlns:p14="http://schemas.microsoft.com/office/powerpoint/2010/main" val="2384188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7FEA6-E1F3-C433-0A23-0DD40215641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DBFFCD-17DA-F823-C28C-A01DD672816F}"/>
              </a:ext>
            </a:extLst>
          </p:cNvPr>
          <p:cNvSpPr>
            <a:spLocks noGrp="1"/>
          </p:cNvSpPr>
          <p:nvPr>
            <p:ph idx="1"/>
          </p:nvPr>
        </p:nvSpPr>
        <p:spPr/>
        <p:txBody>
          <a:bodyPr/>
          <a:lstStyle/>
          <a:p>
            <a:pPr algn="just">
              <a:buSzPts val="1800"/>
            </a:pPr>
            <a:r>
              <a:rPr lang="en-US" dirty="0">
                <a:solidFill>
                  <a:schemeClr val="accent6"/>
                </a:solidFill>
              </a:rPr>
              <a:t>I. General Motivation</a:t>
            </a:r>
          </a:p>
          <a:p>
            <a:pPr algn="just">
              <a:buSzPts val="1800"/>
            </a:pPr>
            <a:r>
              <a:rPr lang="en-US" dirty="0">
                <a:ea typeface="Arial"/>
                <a:cs typeface="Arial"/>
                <a:sym typeface="Arial"/>
              </a:rPr>
              <a:t>II. </a:t>
            </a:r>
            <a:r>
              <a:rPr lang="en-US" dirty="0"/>
              <a:t>SnCl2 Nucleation study </a:t>
            </a:r>
          </a:p>
          <a:p>
            <a:pPr algn="just">
              <a:buSzPts val="1800"/>
            </a:pPr>
            <a:r>
              <a:rPr lang="en-US" dirty="0">
                <a:solidFill>
                  <a:schemeClr val="bg2">
                    <a:lumMod val="40000"/>
                    <a:lumOff val="60000"/>
                  </a:schemeClr>
                </a:solidFill>
              </a:rPr>
              <a:t>III. Chemical Vapor Deposition using SnCl2 as a precursor  </a:t>
            </a:r>
            <a:endParaRPr lang="en-US" dirty="0">
              <a:solidFill>
                <a:schemeClr val="bg2">
                  <a:lumMod val="40000"/>
                  <a:lumOff val="60000"/>
                </a:schemeClr>
              </a:solidFill>
              <a:ea typeface="Arial"/>
              <a:cs typeface="Arial"/>
              <a:sym typeface="Arial"/>
            </a:endParaRPr>
          </a:p>
          <a:p>
            <a:pPr algn="just">
              <a:buSzPts val="1800"/>
            </a:pPr>
            <a:r>
              <a:rPr lang="en-US" dirty="0">
                <a:solidFill>
                  <a:schemeClr val="bg2">
                    <a:lumMod val="40000"/>
                    <a:lumOff val="60000"/>
                  </a:schemeClr>
                </a:solidFill>
                <a:ea typeface="Arial"/>
                <a:cs typeface="Arial"/>
                <a:sym typeface="Arial"/>
              </a:rPr>
              <a:t>IV. Conclusions</a:t>
            </a:r>
            <a:endParaRPr lang="en-US" dirty="0">
              <a:solidFill>
                <a:schemeClr val="bg2">
                  <a:lumMod val="40000"/>
                  <a:lumOff val="60000"/>
                </a:schemeClr>
              </a:solidFill>
            </a:endParaRPr>
          </a:p>
          <a:p>
            <a:endParaRPr lang="en-US" dirty="0"/>
          </a:p>
        </p:txBody>
      </p:sp>
      <p:sp>
        <p:nvSpPr>
          <p:cNvPr id="3" name="Title 2">
            <a:extLst>
              <a:ext uri="{FF2B5EF4-FFF2-40B4-BE49-F238E27FC236}">
                <a16:creationId xmlns:a16="http://schemas.microsoft.com/office/drawing/2014/main" id="{C677DE38-CCB6-9984-FD1F-581EB35F49E8}"/>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472E4957-1585-1068-D734-63E7DBC709E8}"/>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965E1864-3A43-47B9-03C3-3D48E74CD5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A5E965-8F8F-E634-CD42-A6F2813CD1D2}"/>
              </a:ext>
            </a:extLst>
          </p:cNvPr>
          <p:cNvSpPr>
            <a:spLocks noGrp="1"/>
          </p:cNvSpPr>
          <p:nvPr>
            <p:ph type="sldNum" sz="quarter" idx="12"/>
          </p:nvPr>
        </p:nvSpPr>
        <p:spPr/>
        <p:txBody>
          <a:bodyPr/>
          <a:lstStyle/>
          <a:p>
            <a:fld id="{921CBE81-14BD-7343-B359-01BCBA3179F9}" type="slidenum">
              <a:rPr lang="en-US" smtClean="0"/>
              <a:t>6</a:t>
            </a:fld>
            <a:endParaRPr lang="en-US"/>
          </a:p>
        </p:txBody>
      </p:sp>
    </p:spTree>
    <p:extLst>
      <p:ext uri="{BB962C8B-B14F-4D97-AF65-F5344CB8AC3E}">
        <p14:creationId xmlns:p14="http://schemas.microsoft.com/office/powerpoint/2010/main" val="2408370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FDCB34-8B00-651B-1E97-EAF9DFED0534}"/>
              </a:ext>
            </a:extLst>
          </p:cNvPr>
          <p:cNvSpPr>
            <a:spLocks noGrp="1"/>
          </p:cNvSpPr>
          <p:nvPr>
            <p:ph type="title"/>
          </p:nvPr>
        </p:nvSpPr>
        <p:spPr/>
        <p:txBody>
          <a:bodyPr/>
          <a:lstStyle/>
          <a:p>
            <a:r>
              <a:rPr lang="en-US" sz="2400" dirty="0"/>
              <a:t>Nucleation study with SnCl2 and different oxides </a:t>
            </a:r>
          </a:p>
        </p:txBody>
      </p:sp>
      <p:sp>
        <p:nvSpPr>
          <p:cNvPr id="4" name="Date Placeholder 3">
            <a:extLst>
              <a:ext uri="{FF2B5EF4-FFF2-40B4-BE49-F238E27FC236}">
                <a16:creationId xmlns:a16="http://schemas.microsoft.com/office/drawing/2014/main" id="{79583969-97DD-4AE4-5248-F9A0CA2A07D1}"/>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865BD5BD-824C-BA97-7C0B-EC3EA9902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52591-FE05-037A-0EF0-E6F2BCCD883F}"/>
              </a:ext>
            </a:extLst>
          </p:cNvPr>
          <p:cNvSpPr>
            <a:spLocks noGrp="1"/>
          </p:cNvSpPr>
          <p:nvPr>
            <p:ph type="sldNum" sz="quarter" idx="12"/>
          </p:nvPr>
        </p:nvSpPr>
        <p:spPr/>
        <p:txBody>
          <a:bodyPr/>
          <a:lstStyle/>
          <a:p>
            <a:fld id="{921CBE81-14BD-7343-B359-01BCBA3179F9}" type="slidenum">
              <a:rPr lang="en-US" smtClean="0"/>
              <a:t>7</a:t>
            </a:fld>
            <a:endParaRPr lang="en-US"/>
          </a:p>
        </p:txBody>
      </p:sp>
      <p:pic>
        <p:nvPicPr>
          <p:cNvPr id="7" name="Picture 6">
            <a:extLst>
              <a:ext uri="{FF2B5EF4-FFF2-40B4-BE49-F238E27FC236}">
                <a16:creationId xmlns:a16="http://schemas.microsoft.com/office/drawing/2014/main" id="{F7537244-1EA9-4B80-2532-C5ABAF1F9AF5}"/>
              </a:ext>
            </a:extLst>
          </p:cNvPr>
          <p:cNvPicPr>
            <a:picLocks noChangeAspect="1"/>
          </p:cNvPicPr>
          <p:nvPr/>
        </p:nvPicPr>
        <p:blipFill>
          <a:blip r:embed="rId3"/>
          <a:srcRect l="20613" t="18459" r="27085" b="23467"/>
          <a:stretch>
            <a:fillRect/>
          </a:stretch>
        </p:blipFill>
        <p:spPr>
          <a:xfrm rot="5400000">
            <a:off x="64499" y="1769364"/>
            <a:ext cx="3985801" cy="3319272"/>
          </a:xfrm>
          <a:prstGeom prst="rect">
            <a:avLst/>
          </a:prstGeom>
        </p:spPr>
      </p:pic>
      <p:cxnSp>
        <p:nvCxnSpPr>
          <p:cNvPr id="8" name="Straight Arrow Connector 7">
            <a:extLst>
              <a:ext uri="{FF2B5EF4-FFF2-40B4-BE49-F238E27FC236}">
                <a16:creationId xmlns:a16="http://schemas.microsoft.com/office/drawing/2014/main" id="{31060E2E-DC1A-5943-ED9B-F6178E25ACED}"/>
              </a:ext>
            </a:extLst>
          </p:cNvPr>
          <p:cNvCxnSpPr>
            <a:cxnSpLocks/>
          </p:cNvCxnSpPr>
          <p:nvPr/>
        </p:nvCxnSpPr>
        <p:spPr>
          <a:xfrm>
            <a:off x="1383532" y="2084224"/>
            <a:ext cx="248152" cy="256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7C44978-2D54-FDB3-679C-FFB4F5DE5FE9}"/>
              </a:ext>
            </a:extLst>
          </p:cNvPr>
          <p:cNvSpPr txBox="1"/>
          <p:nvPr/>
        </p:nvSpPr>
        <p:spPr>
          <a:xfrm>
            <a:off x="1881579" y="1561004"/>
            <a:ext cx="1649897" cy="646331"/>
          </a:xfrm>
          <a:prstGeom prst="rect">
            <a:avLst/>
          </a:prstGeom>
          <a:noFill/>
          <a:ln>
            <a:noFill/>
          </a:ln>
        </p:spPr>
        <p:txBody>
          <a:bodyPr wrap="square" rtlCol="0">
            <a:spAutoFit/>
          </a:bodyPr>
          <a:lstStyle/>
          <a:p>
            <a:r>
              <a:rPr lang="en-US" b="1" dirty="0">
                <a:solidFill>
                  <a:schemeClr val="accent3">
                    <a:lumMod val="20000"/>
                    <a:lumOff val="80000"/>
                  </a:schemeClr>
                </a:solidFill>
              </a:rPr>
              <a:t>NaOH anodization</a:t>
            </a:r>
          </a:p>
        </p:txBody>
      </p:sp>
      <p:sp>
        <p:nvSpPr>
          <p:cNvPr id="10" name="TextBox 9">
            <a:extLst>
              <a:ext uri="{FF2B5EF4-FFF2-40B4-BE49-F238E27FC236}">
                <a16:creationId xmlns:a16="http://schemas.microsoft.com/office/drawing/2014/main" id="{22821D56-3F4E-8B8C-3C58-E6B4020E462B}"/>
              </a:ext>
            </a:extLst>
          </p:cNvPr>
          <p:cNvSpPr txBox="1"/>
          <p:nvPr/>
        </p:nvSpPr>
        <p:spPr>
          <a:xfrm>
            <a:off x="735855" y="1600580"/>
            <a:ext cx="1319206" cy="523220"/>
          </a:xfrm>
          <a:prstGeom prst="rect">
            <a:avLst/>
          </a:prstGeom>
          <a:noFill/>
        </p:spPr>
        <p:txBody>
          <a:bodyPr wrap="square" rtlCol="0">
            <a:spAutoFit/>
          </a:bodyPr>
          <a:lstStyle/>
          <a:p>
            <a:r>
              <a:rPr lang="en-US" dirty="0"/>
              <a:t>Witness Cleanup bake</a:t>
            </a:r>
          </a:p>
        </p:txBody>
      </p:sp>
      <p:cxnSp>
        <p:nvCxnSpPr>
          <p:cNvPr id="11" name="Straight Arrow Connector 10">
            <a:extLst>
              <a:ext uri="{FF2B5EF4-FFF2-40B4-BE49-F238E27FC236}">
                <a16:creationId xmlns:a16="http://schemas.microsoft.com/office/drawing/2014/main" id="{1651C03F-36A9-C01A-D277-D6F201FAAF82}"/>
              </a:ext>
            </a:extLst>
          </p:cNvPr>
          <p:cNvCxnSpPr>
            <a:cxnSpLocks/>
          </p:cNvCxnSpPr>
          <p:nvPr/>
        </p:nvCxnSpPr>
        <p:spPr>
          <a:xfrm flipH="1">
            <a:off x="1945011" y="2167948"/>
            <a:ext cx="351839" cy="256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600410-4826-DEB8-FDD2-83F00F59BBC5}"/>
              </a:ext>
            </a:extLst>
          </p:cNvPr>
          <p:cNvSpPr txBox="1"/>
          <p:nvPr/>
        </p:nvSpPr>
        <p:spPr>
          <a:xfrm>
            <a:off x="2477498" y="2758585"/>
            <a:ext cx="1422027" cy="646331"/>
          </a:xfrm>
          <a:prstGeom prst="rect">
            <a:avLst/>
          </a:prstGeom>
          <a:noFill/>
        </p:spPr>
        <p:txBody>
          <a:bodyPr wrap="square">
            <a:spAutoFit/>
          </a:bodyPr>
          <a:lstStyle/>
          <a:p>
            <a:r>
              <a:rPr lang="en-US" dirty="0">
                <a:solidFill>
                  <a:srgbClr val="0070C0"/>
                </a:solidFill>
              </a:rPr>
              <a:t>H2SO4 anodization</a:t>
            </a:r>
          </a:p>
        </p:txBody>
      </p:sp>
      <p:cxnSp>
        <p:nvCxnSpPr>
          <p:cNvPr id="13" name="Straight Arrow Connector 12">
            <a:extLst>
              <a:ext uri="{FF2B5EF4-FFF2-40B4-BE49-F238E27FC236}">
                <a16:creationId xmlns:a16="http://schemas.microsoft.com/office/drawing/2014/main" id="{E1D5DD3B-64AD-EA50-5397-02988FD9DE57}"/>
              </a:ext>
            </a:extLst>
          </p:cNvPr>
          <p:cNvCxnSpPr>
            <a:cxnSpLocks/>
          </p:cNvCxnSpPr>
          <p:nvPr/>
        </p:nvCxnSpPr>
        <p:spPr>
          <a:xfrm flipH="1" flipV="1">
            <a:off x="2369581" y="2474062"/>
            <a:ext cx="290406" cy="301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B7C162-FC2C-7265-2D63-DE1F9F228ADA}"/>
              </a:ext>
            </a:extLst>
          </p:cNvPr>
          <p:cNvSpPr txBox="1"/>
          <p:nvPr/>
        </p:nvSpPr>
        <p:spPr>
          <a:xfrm>
            <a:off x="516093" y="2921277"/>
            <a:ext cx="1198062" cy="646331"/>
          </a:xfrm>
          <a:prstGeom prst="rect">
            <a:avLst/>
          </a:prstGeom>
          <a:noFill/>
        </p:spPr>
        <p:txBody>
          <a:bodyPr wrap="square">
            <a:spAutoFit/>
          </a:bodyPr>
          <a:lstStyle/>
          <a:p>
            <a:r>
              <a:rPr lang="en-US" dirty="0"/>
              <a:t>Not anodized</a:t>
            </a:r>
          </a:p>
        </p:txBody>
      </p:sp>
      <p:cxnSp>
        <p:nvCxnSpPr>
          <p:cNvPr id="15" name="Straight Arrow Connector 14">
            <a:extLst>
              <a:ext uri="{FF2B5EF4-FFF2-40B4-BE49-F238E27FC236}">
                <a16:creationId xmlns:a16="http://schemas.microsoft.com/office/drawing/2014/main" id="{F1F3B5C2-21CB-B23B-46C1-3C28207CD888}"/>
              </a:ext>
            </a:extLst>
          </p:cNvPr>
          <p:cNvCxnSpPr>
            <a:cxnSpLocks/>
          </p:cNvCxnSpPr>
          <p:nvPr/>
        </p:nvCxnSpPr>
        <p:spPr>
          <a:xfrm flipV="1">
            <a:off x="1064319" y="2717381"/>
            <a:ext cx="406749" cy="430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56D3321-4FEA-D1FB-D653-4E6D8EAA2F75}"/>
              </a:ext>
            </a:extLst>
          </p:cNvPr>
          <p:cNvCxnSpPr>
            <a:cxnSpLocks/>
          </p:cNvCxnSpPr>
          <p:nvPr/>
        </p:nvCxnSpPr>
        <p:spPr>
          <a:xfrm flipH="1" flipV="1">
            <a:off x="1906441" y="2981542"/>
            <a:ext cx="141606" cy="921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EE367D6-6866-FD67-F382-FF498E55FC91}"/>
              </a:ext>
            </a:extLst>
          </p:cNvPr>
          <p:cNvSpPr txBox="1"/>
          <p:nvPr/>
        </p:nvSpPr>
        <p:spPr>
          <a:xfrm>
            <a:off x="1881579" y="3762548"/>
            <a:ext cx="1556816" cy="923330"/>
          </a:xfrm>
          <a:prstGeom prst="rect">
            <a:avLst/>
          </a:prstGeom>
          <a:noFill/>
        </p:spPr>
        <p:txBody>
          <a:bodyPr wrap="square">
            <a:spAutoFit/>
          </a:bodyPr>
          <a:lstStyle/>
          <a:p>
            <a:r>
              <a:rPr lang="en-US" dirty="0"/>
              <a:t>Round samples are Liana’s study</a:t>
            </a:r>
          </a:p>
        </p:txBody>
      </p:sp>
      <p:graphicFrame>
        <p:nvGraphicFramePr>
          <p:cNvPr id="18" name="Table 17">
            <a:extLst>
              <a:ext uri="{FF2B5EF4-FFF2-40B4-BE49-F238E27FC236}">
                <a16:creationId xmlns:a16="http://schemas.microsoft.com/office/drawing/2014/main" id="{ECCBC929-77C9-AD9C-7D9F-6CA4742844DF}"/>
              </a:ext>
            </a:extLst>
          </p:cNvPr>
          <p:cNvGraphicFramePr>
            <a:graphicFrameLocks noGrp="1"/>
          </p:cNvGraphicFramePr>
          <p:nvPr>
            <p:extLst>
              <p:ext uri="{D42A27DB-BD31-4B8C-83A1-F6EECF244321}">
                <p14:modId xmlns:p14="http://schemas.microsoft.com/office/powerpoint/2010/main" val="2523959777"/>
              </p:ext>
            </p:extLst>
          </p:nvPr>
        </p:nvGraphicFramePr>
        <p:xfrm>
          <a:off x="3908470" y="1454441"/>
          <a:ext cx="5100871" cy="2286000"/>
        </p:xfrm>
        <a:graphic>
          <a:graphicData uri="http://schemas.openxmlformats.org/drawingml/2006/table">
            <a:tbl>
              <a:tblPr firstRow="1" bandRow="1"/>
              <a:tblGrid>
                <a:gridCol w="1997622">
                  <a:extLst>
                    <a:ext uri="{9D8B030D-6E8A-4147-A177-3AD203B41FA5}">
                      <a16:colId xmlns:a16="http://schemas.microsoft.com/office/drawing/2014/main" val="3783238036"/>
                    </a:ext>
                  </a:extLst>
                </a:gridCol>
                <a:gridCol w="1515649">
                  <a:extLst>
                    <a:ext uri="{9D8B030D-6E8A-4147-A177-3AD203B41FA5}">
                      <a16:colId xmlns:a16="http://schemas.microsoft.com/office/drawing/2014/main" val="1671180106"/>
                    </a:ext>
                  </a:extLst>
                </a:gridCol>
                <a:gridCol w="1587600">
                  <a:extLst>
                    <a:ext uri="{9D8B030D-6E8A-4147-A177-3AD203B41FA5}">
                      <a16:colId xmlns:a16="http://schemas.microsoft.com/office/drawing/2014/main" val="2554266472"/>
                    </a:ext>
                  </a:extLst>
                </a:gridCol>
              </a:tblGrid>
              <a:tr h="235061">
                <a:tc>
                  <a:txBody>
                    <a:bodyPr/>
                    <a:lstStyle/>
                    <a:p>
                      <a:r>
                        <a:rPr lang="en-US" dirty="0"/>
                        <a:t>Treatment</a:t>
                      </a:r>
                    </a:p>
                  </a:txBody>
                  <a:tcPr/>
                </a:tc>
                <a:tc>
                  <a:txBody>
                    <a:bodyPr/>
                    <a:lstStyle/>
                    <a:p>
                      <a:r>
                        <a:rPr lang="en-US" dirty="0"/>
                        <a:t>Roughness </a:t>
                      </a:r>
                    </a:p>
                  </a:txBody>
                  <a:tcPr/>
                </a:tc>
                <a:tc>
                  <a:txBody>
                    <a:bodyPr/>
                    <a:lstStyle/>
                    <a:p>
                      <a:r>
                        <a:rPr lang="en-US" dirty="0"/>
                        <a:t>Oxide </a:t>
                      </a:r>
                    </a:p>
                  </a:txBody>
                  <a:tcPr/>
                </a:tc>
                <a:extLst>
                  <a:ext uri="{0D108BD9-81ED-4DB2-BD59-A6C34878D82A}">
                    <a16:rowId xmlns:a16="http://schemas.microsoft.com/office/drawing/2014/main" val="682670022"/>
                  </a:ext>
                </a:extLst>
              </a:tr>
              <a:tr h="235061">
                <a:tc>
                  <a:txBody>
                    <a:bodyPr/>
                    <a:lstStyle/>
                    <a:p>
                      <a:r>
                        <a:rPr lang="en-US" dirty="0"/>
                        <a:t>EP-ed (not anodized)</a:t>
                      </a:r>
                    </a:p>
                  </a:txBody>
                  <a:tcPr/>
                </a:tc>
                <a:tc>
                  <a:txBody>
                    <a:bodyPr/>
                    <a:lstStyle/>
                    <a:p>
                      <a:r>
                        <a:rPr lang="en-US" b="1" dirty="0"/>
                        <a:t>Smooth</a:t>
                      </a:r>
                    </a:p>
                  </a:txBody>
                  <a:tcPr/>
                </a:tc>
                <a:tc>
                  <a:txBody>
                    <a:bodyPr/>
                    <a:lstStyle/>
                    <a:p>
                      <a:r>
                        <a:rPr lang="en-US" dirty="0"/>
                        <a:t>Native(5 nm)</a:t>
                      </a:r>
                    </a:p>
                  </a:txBody>
                  <a:tcPr/>
                </a:tc>
                <a:extLst>
                  <a:ext uri="{0D108BD9-81ED-4DB2-BD59-A6C34878D82A}">
                    <a16:rowId xmlns:a16="http://schemas.microsoft.com/office/drawing/2014/main" val="2025060496"/>
                  </a:ext>
                </a:extLst>
              </a:tr>
              <a:tr h="235061">
                <a:tc>
                  <a:txBody>
                    <a:bodyPr/>
                    <a:lstStyle/>
                    <a:p>
                      <a:r>
                        <a:rPr lang="en-US" b="1" dirty="0">
                          <a:ln>
                            <a:solidFill>
                              <a:schemeClr val="tx1"/>
                            </a:solidFill>
                          </a:ln>
                          <a:solidFill>
                            <a:schemeClr val="accent3">
                              <a:lumMod val="20000"/>
                              <a:lumOff val="80000"/>
                            </a:schemeClr>
                          </a:solidFill>
                        </a:rPr>
                        <a:t>NaOH anodization </a:t>
                      </a:r>
                    </a:p>
                  </a:txBody>
                  <a:tcPr/>
                </a:tc>
                <a:tc>
                  <a:txBody>
                    <a:bodyPr/>
                    <a:lstStyle/>
                    <a:p>
                      <a:r>
                        <a:rPr lang="en-US" b="1" dirty="0">
                          <a:ln>
                            <a:solidFill>
                              <a:schemeClr val="tx1"/>
                            </a:solidFill>
                          </a:ln>
                          <a:solidFill>
                            <a:schemeClr val="accent3">
                              <a:lumMod val="20000"/>
                              <a:lumOff val="80000"/>
                            </a:schemeClr>
                          </a:solidFill>
                        </a:rPr>
                        <a:t>Rough</a:t>
                      </a:r>
                    </a:p>
                  </a:txBody>
                  <a:tcPr/>
                </a:tc>
                <a:tc>
                  <a:txBody>
                    <a:bodyPr/>
                    <a:lstStyle/>
                    <a:p>
                      <a:r>
                        <a:rPr lang="en-US" dirty="0"/>
                        <a:t>Thick (~250nm)</a:t>
                      </a:r>
                    </a:p>
                  </a:txBody>
                  <a:tcPr/>
                </a:tc>
                <a:extLst>
                  <a:ext uri="{0D108BD9-81ED-4DB2-BD59-A6C34878D82A}">
                    <a16:rowId xmlns:a16="http://schemas.microsoft.com/office/drawing/2014/main" val="1331100396"/>
                  </a:ext>
                </a:extLst>
              </a:tr>
              <a:tr h="235061">
                <a:tc>
                  <a:txBody>
                    <a:bodyPr/>
                    <a:lstStyle/>
                    <a:p>
                      <a:r>
                        <a:rPr lang="en-US" b="1" dirty="0">
                          <a:solidFill>
                            <a:srgbClr val="0070C0"/>
                          </a:solidFill>
                        </a:rPr>
                        <a:t>H2SO4 anodization </a:t>
                      </a:r>
                    </a:p>
                  </a:txBody>
                  <a:tcPr/>
                </a:tc>
                <a:tc>
                  <a:txBody>
                    <a:bodyPr/>
                    <a:lstStyle/>
                    <a:p>
                      <a:r>
                        <a:rPr lang="en-US" b="1" dirty="0">
                          <a:solidFill>
                            <a:srgbClr val="0070C0"/>
                          </a:solidFill>
                        </a:rPr>
                        <a:t>Smooth</a:t>
                      </a:r>
                    </a:p>
                  </a:txBody>
                  <a:tcPr/>
                </a:tc>
                <a:tc>
                  <a:txBody>
                    <a:bodyPr/>
                    <a:lstStyle/>
                    <a:p>
                      <a:r>
                        <a:rPr lang="en-US" dirty="0"/>
                        <a:t>Thick(~90nm)</a:t>
                      </a:r>
                    </a:p>
                  </a:txBody>
                  <a:tcPr/>
                </a:tc>
                <a:extLst>
                  <a:ext uri="{0D108BD9-81ED-4DB2-BD59-A6C34878D82A}">
                    <a16:rowId xmlns:a16="http://schemas.microsoft.com/office/drawing/2014/main" val="1307613852"/>
                  </a:ext>
                </a:extLst>
              </a:tr>
            </a:tbl>
          </a:graphicData>
        </a:graphic>
      </p:graphicFrame>
      <p:sp>
        <p:nvSpPr>
          <p:cNvPr id="19" name="TextBox 18">
            <a:extLst>
              <a:ext uri="{FF2B5EF4-FFF2-40B4-BE49-F238E27FC236}">
                <a16:creationId xmlns:a16="http://schemas.microsoft.com/office/drawing/2014/main" id="{7267F9D7-72A9-55A9-A3A5-74D89C527FFC}"/>
              </a:ext>
            </a:extLst>
          </p:cNvPr>
          <p:cNvSpPr txBox="1"/>
          <p:nvPr/>
        </p:nvSpPr>
        <p:spPr>
          <a:xfrm>
            <a:off x="3834717" y="3856131"/>
            <a:ext cx="4932786" cy="923330"/>
          </a:xfrm>
          <a:prstGeom prst="rect">
            <a:avLst/>
          </a:prstGeom>
          <a:noFill/>
        </p:spPr>
        <p:txBody>
          <a:bodyPr wrap="square" rtlCol="0">
            <a:spAutoFit/>
          </a:bodyPr>
          <a:lstStyle/>
          <a:p>
            <a:r>
              <a:rPr lang="en-US" dirty="0"/>
              <a:t>Liana </a:t>
            </a:r>
            <a:r>
              <a:rPr lang="en-US" dirty="0" err="1"/>
              <a:t>Shpani</a:t>
            </a:r>
            <a:r>
              <a:rPr lang="en-US" dirty="0"/>
              <a:t>, Van Do, Jasper Brown are studying the roughness of the oxides formed with anodization</a:t>
            </a:r>
          </a:p>
        </p:txBody>
      </p:sp>
      <p:grpSp>
        <p:nvGrpSpPr>
          <p:cNvPr id="20" name="Group 19">
            <a:extLst>
              <a:ext uri="{FF2B5EF4-FFF2-40B4-BE49-F238E27FC236}">
                <a16:creationId xmlns:a16="http://schemas.microsoft.com/office/drawing/2014/main" id="{BF75284E-9B54-21A8-4FC2-5F28A36C7A4E}"/>
              </a:ext>
            </a:extLst>
          </p:cNvPr>
          <p:cNvGrpSpPr/>
          <p:nvPr/>
        </p:nvGrpSpPr>
        <p:grpSpPr>
          <a:xfrm>
            <a:off x="3997738" y="4767946"/>
            <a:ext cx="4748499" cy="1769134"/>
            <a:chOff x="3955517" y="2839445"/>
            <a:chExt cx="4748499" cy="1769134"/>
          </a:xfrm>
        </p:grpSpPr>
        <p:sp>
          <p:nvSpPr>
            <p:cNvPr id="21" name="Rectangle 20">
              <a:extLst>
                <a:ext uri="{FF2B5EF4-FFF2-40B4-BE49-F238E27FC236}">
                  <a16:creationId xmlns:a16="http://schemas.microsoft.com/office/drawing/2014/main" id="{CE7F357D-60B5-CCA5-852F-55416F768B03}"/>
                </a:ext>
              </a:extLst>
            </p:cNvPr>
            <p:cNvSpPr/>
            <p:nvPr/>
          </p:nvSpPr>
          <p:spPr>
            <a:xfrm>
              <a:off x="4101870" y="4089831"/>
              <a:ext cx="4496844" cy="518748"/>
            </a:xfrm>
            <a:prstGeom prst="rect">
              <a:avLst/>
            </a:prstGeom>
            <a:solidFill>
              <a:schemeClr val="tx2">
                <a:lumMod val="7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2ADA6B8-1103-FD8C-1B70-4F2B83FF03F3}"/>
                </a:ext>
              </a:extLst>
            </p:cNvPr>
            <p:cNvSpPr txBox="1"/>
            <p:nvPr/>
          </p:nvSpPr>
          <p:spPr>
            <a:xfrm>
              <a:off x="4101870" y="4127586"/>
              <a:ext cx="2348686" cy="400110"/>
            </a:xfrm>
            <a:prstGeom prst="rect">
              <a:avLst/>
            </a:prstGeom>
            <a:noFill/>
          </p:spPr>
          <p:txBody>
            <a:bodyPr wrap="square" rtlCol="0">
              <a:spAutoFit/>
            </a:bodyPr>
            <a:lstStyle/>
            <a:p>
              <a:r>
                <a:rPr lang="en-US" sz="2000" dirty="0">
                  <a:solidFill>
                    <a:schemeClr val="bg1"/>
                  </a:solidFill>
                </a:rPr>
                <a:t>Nb substrate </a:t>
              </a:r>
            </a:p>
          </p:txBody>
        </p:sp>
        <p:sp>
          <p:nvSpPr>
            <p:cNvPr id="23" name="Text 27">
              <a:extLst>
                <a:ext uri="{FF2B5EF4-FFF2-40B4-BE49-F238E27FC236}">
                  <a16:creationId xmlns:a16="http://schemas.microsoft.com/office/drawing/2014/main" id="{8F5B5A12-7F3E-5261-8D5B-9DB180A27E85}"/>
                </a:ext>
              </a:extLst>
            </p:cNvPr>
            <p:cNvSpPr/>
            <p:nvPr/>
          </p:nvSpPr>
          <p:spPr>
            <a:xfrm rot="-360000">
              <a:off x="3955517" y="2839445"/>
              <a:ext cx="1804399" cy="503644"/>
            </a:xfrm>
            <a:prstGeom prst="rect">
              <a:avLst/>
            </a:prstGeom>
            <a:noFill/>
            <a:ln/>
          </p:spPr>
          <p:txBody>
            <a:bodyPr wrap="square" lIns="0" tIns="0" rIns="0" bIns="0" rtlCol="0" anchor="ctr"/>
            <a:lstStyle/>
            <a:p>
              <a:pPr marL="0" indent="0" algn="l">
                <a:buNone/>
              </a:pPr>
              <a:r>
                <a:rPr lang="en-US" sz="2400" b="1" i="1" dirty="0">
                  <a:ln w="9525">
                    <a:solidFill>
                      <a:srgbClr val="1A1A1A"/>
                    </a:solidFill>
                  </a:ln>
                  <a:solidFill>
                    <a:srgbClr val="FFC845"/>
                  </a:solidFill>
                  <a:latin typeface="Cambria" pitchFamily="34" charset="0"/>
                  <a:ea typeface="Cambria" pitchFamily="34" charset="-122"/>
                  <a:cs typeface="Cambria" pitchFamily="34" charset="-120"/>
                </a:rPr>
                <a:t>SnCl2 vapor</a:t>
              </a:r>
              <a:endParaRPr lang="en-US" sz="2400" dirty="0"/>
            </a:p>
          </p:txBody>
        </p:sp>
        <p:sp>
          <p:nvSpPr>
            <p:cNvPr id="24" name="Shape 23">
              <a:extLst>
                <a:ext uri="{FF2B5EF4-FFF2-40B4-BE49-F238E27FC236}">
                  <a16:creationId xmlns:a16="http://schemas.microsoft.com/office/drawing/2014/main" id="{61CCBFDF-A6A1-779B-65FB-B2AC0D0FEDDD}"/>
                </a:ext>
              </a:extLst>
            </p:cNvPr>
            <p:cNvSpPr/>
            <p:nvPr/>
          </p:nvSpPr>
          <p:spPr>
            <a:xfrm>
              <a:off x="4697112" y="3644721"/>
              <a:ext cx="131386" cy="118202"/>
            </a:xfrm>
            <a:prstGeom prst="ellipse">
              <a:avLst/>
            </a:prstGeom>
            <a:solidFill>
              <a:srgbClr val="FFC845"/>
            </a:solidFill>
            <a:ln w="25400">
              <a:solidFill>
                <a:srgbClr val="1A1A1A"/>
              </a:solidFill>
              <a:prstDash val="solid"/>
            </a:ln>
          </p:spPr>
          <p:txBody>
            <a:bodyPr/>
            <a:lstStyle/>
            <a:p>
              <a:endParaRPr lang="en-US"/>
            </a:p>
          </p:txBody>
        </p:sp>
        <p:sp>
          <p:nvSpPr>
            <p:cNvPr id="25" name="Shape 23">
              <a:extLst>
                <a:ext uri="{FF2B5EF4-FFF2-40B4-BE49-F238E27FC236}">
                  <a16:creationId xmlns:a16="http://schemas.microsoft.com/office/drawing/2014/main" id="{5596D1D1-F83C-2AA3-5915-444CB87364D4}"/>
                </a:ext>
              </a:extLst>
            </p:cNvPr>
            <p:cNvSpPr/>
            <p:nvPr/>
          </p:nvSpPr>
          <p:spPr>
            <a:xfrm>
              <a:off x="6629692" y="3471499"/>
              <a:ext cx="131386" cy="118202"/>
            </a:xfrm>
            <a:prstGeom prst="ellipse">
              <a:avLst/>
            </a:prstGeom>
            <a:solidFill>
              <a:srgbClr val="FFC845"/>
            </a:solidFill>
            <a:ln w="25400">
              <a:solidFill>
                <a:srgbClr val="1A1A1A"/>
              </a:solidFill>
              <a:prstDash val="solid"/>
            </a:ln>
          </p:spPr>
          <p:txBody>
            <a:bodyPr/>
            <a:lstStyle/>
            <a:p>
              <a:endParaRPr lang="en-US"/>
            </a:p>
          </p:txBody>
        </p:sp>
        <p:sp>
          <p:nvSpPr>
            <p:cNvPr id="26" name="Shape 23">
              <a:extLst>
                <a:ext uri="{FF2B5EF4-FFF2-40B4-BE49-F238E27FC236}">
                  <a16:creationId xmlns:a16="http://schemas.microsoft.com/office/drawing/2014/main" id="{931BEE8F-B9CC-EDD1-3B64-DBBEF7D9D53F}"/>
                </a:ext>
              </a:extLst>
            </p:cNvPr>
            <p:cNvSpPr/>
            <p:nvPr/>
          </p:nvSpPr>
          <p:spPr>
            <a:xfrm>
              <a:off x="7372551" y="3317999"/>
              <a:ext cx="131386" cy="118202"/>
            </a:xfrm>
            <a:prstGeom prst="ellipse">
              <a:avLst/>
            </a:prstGeom>
            <a:solidFill>
              <a:srgbClr val="FFC845"/>
            </a:solidFill>
            <a:ln w="25400">
              <a:solidFill>
                <a:srgbClr val="1A1A1A"/>
              </a:solidFill>
              <a:prstDash val="solid"/>
            </a:ln>
          </p:spPr>
          <p:txBody>
            <a:bodyPr/>
            <a:lstStyle/>
            <a:p>
              <a:endParaRPr lang="en-US"/>
            </a:p>
          </p:txBody>
        </p:sp>
        <p:sp>
          <p:nvSpPr>
            <p:cNvPr id="27" name="Shape 23">
              <a:extLst>
                <a:ext uri="{FF2B5EF4-FFF2-40B4-BE49-F238E27FC236}">
                  <a16:creationId xmlns:a16="http://schemas.microsoft.com/office/drawing/2014/main" id="{97A913B5-8185-3464-A4EA-A0F3E4A8D2ED}"/>
                </a:ext>
              </a:extLst>
            </p:cNvPr>
            <p:cNvSpPr/>
            <p:nvPr/>
          </p:nvSpPr>
          <p:spPr>
            <a:xfrm>
              <a:off x="8352814" y="3353492"/>
              <a:ext cx="131386" cy="118202"/>
            </a:xfrm>
            <a:prstGeom prst="ellipse">
              <a:avLst/>
            </a:prstGeom>
            <a:solidFill>
              <a:srgbClr val="FFC845"/>
            </a:solidFill>
            <a:ln w="25400">
              <a:solidFill>
                <a:srgbClr val="1A1A1A"/>
              </a:solidFill>
              <a:prstDash val="solid"/>
            </a:ln>
          </p:spPr>
          <p:txBody>
            <a:bodyPr/>
            <a:lstStyle/>
            <a:p>
              <a:endParaRPr lang="en-US"/>
            </a:p>
          </p:txBody>
        </p:sp>
        <p:sp>
          <p:nvSpPr>
            <p:cNvPr id="28" name="Pie 27">
              <a:extLst>
                <a:ext uri="{FF2B5EF4-FFF2-40B4-BE49-F238E27FC236}">
                  <a16:creationId xmlns:a16="http://schemas.microsoft.com/office/drawing/2014/main" id="{D00D10A7-6C5D-F25D-A88C-EA17E29BE868}"/>
                </a:ext>
              </a:extLst>
            </p:cNvPr>
            <p:cNvSpPr/>
            <p:nvPr/>
          </p:nvSpPr>
          <p:spPr>
            <a:xfrm rot="5400000">
              <a:off x="5665485" y="3859523"/>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Shape 23">
              <a:extLst>
                <a:ext uri="{FF2B5EF4-FFF2-40B4-BE49-F238E27FC236}">
                  <a16:creationId xmlns:a16="http://schemas.microsoft.com/office/drawing/2014/main" id="{C106C74B-F3EF-79AA-53D3-27E051A77ADF}"/>
                </a:ext>
              </a:extLst>
            </p:cNvPr>
            <p:cNvSpPr/>
            <p:nvPr/>
          </p:nvSpPr>
          <p:spPr>
            <a:xfrm>
              <a:off x="6142414" y="3564798"/>
              <a:ext cx="131386" cy="118202"/>
            </a:xfrm>
            <a:prstGeom prst="ellipse">
              <a:avLst/>
            </a:prstGeom>
            <a:solidFill>
              <a:srgbClr val="FFC845"/>
            </a:solidFill>
            <a:ln w="25400">
              <a:solidFill>
                <a:srgbClr val="1A1A1A"/>
              </a:solidFill>
              <a:prstDash val="solid"/>
            </a:ln>
          </p:spPr>
          <p:txBody>
            <a:bodyPr/>
            <a:lstStyle/>
            <a:p>
              <a:endParaRPr lang="en-US"/>
            </a:p>
          </p:txBody>
        </p:sp>
        <p:sp>
          <p:nvSpPr>
            <p:cNvPr id="30" name="Pie 29">
              <a:extLst>
                <a:ext uri="{FF2B5EF4-FFF2-40B4-BE49-F238E27FC236}">
                  <a16:creationId xmlns:a16="http://schemas.microsoft.com/office/drawing/2014/main" id="{323597C0-1B7F-7F5C-D67B-10CCE3E33FFA}"/>
                </a:ext>
              </a:extLst>
            </p:cNvPr>
            <p:cNvSpPr/>
            <p:nvPr/>
          </p:nvSpPr>
          <p:spPr>
            <a:xfrm rot="5400000">
              <a:off x="6591050" y="3859522"/>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Pie 30">
              <a:extLst>
                <a:ext uri="{FF2B5EF4-FFF2-40B4-BE49-F238E27FC236}">
                  <a16:creationId xmlns:a16="http://schemas.microsoft.com/office/drawing/2014/main" id="{8ECCBF1B-F532-33D7-899B-64F6DE4B32E1}"/>
                </a:ext>
              </a:extLst>
            </p:cNvPr>
            <p:cNvSpPr/>
            <p:nvPr/>
          </p:nvSpPr>
          <p:spPr>
            <a:xfrm rot="5400000">
              <a:off x="7648678" y="3859522"/>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Shape 23">
              <a:extLst>
                <a:ext uri="{FF2B5EF4-FFF2-40B4-BE49-F238E27FC236}">
                  <a16:creationId xmlns:a16="http://schemas.microsoft.com/office/drawing/2014/main" id="{3B985FDB-A144-6A06-BDEA-65BD072D1C75}"/>
                </a:ext>
              </a:extLst>
            </p:cNvPr>
            <p:cNvSpPr/>
            <p:nvPr/>
          </p:nvSpPr>
          <p:spPr>
            <a:xfrm>
              <a:off x="5275763" y="3369693"/>
              <a:ext cx="131386" cy="118202"/>
            </a:xfrm>
            <a:prstGeom prst="ellipse">
              <a:avLst/>
            </a:prstGeom>
            <a:solidFill>
              <a:srgbClr val="FFC845"/>
            </a:solidFill>
            <a:ln w="25400">
              <a:solidFill>
                <a:srgbClr val="1A1A1A"/>
              </a:solidFill>
              <a:prstDash val="solid"/>
            </a:ln>
          </p:spPr>
          <p:txBody>
            <a:bodyPr/>
            <a:lstStyle/>
            <a:p>
              <a:endParaRPr lang="en-US"/>
            </a:p>
          </p:txBody>
        </p:sp>
        <p:sp>
          <p:nvSpPr>
            <p:cNvPr id="33" name="Shape 26">
              <a:extLst>
                <a:ext uri="{FF2B5EF4-FFF2-40B4-BE49-F238E27FC236}">
                  <a16:creationId xmlns:a16="http://schemas.microsoft.com/office/drawing/2014/main" id="{7E84A4D5-418D-52D0-7B9E-1E8F342B8F09}"/>
                </a:ext>
              </a:extLst>
            </p:cNvPr>
            <p:cNvSpPr/>
            <p:nvPr/>
          </p:nvSpPr>
          <p:spPr>
            <a:xfrm>
              <a:off x="5682627" y="2959396"/>
              <a:ext cx="221828" cy="582330"/>
            </a:xfrm>
            <a:prstGeom prst="downArrow">
              <a:avLst/>
            </a:prstGeom>
            <a:solidFill>
              <a:srgbClr val="1F4E79"/>
            </a:solidFill>
            <a:ln w="19050">
              <a:solidFill>
                <a:srgbClr val="1A1A1A"/>
              </a:solidFill>
              <a:prstDash val="solid"/>
            </a:ln>
          </p:spPr>
          <p:txBody>
            <a:bodyPr/>
            <a:lstStyle/>
            <a:p>
              <a:endParaRPr lang="en-US"/>
            </a:p>
          </p:txBody>
        </p:sp>
        <p:sp>
          <p:nvSpPr>
            <p:cNvPr id="34" name="TextBox 33">
              <a:extLst>
                <a:ext uri="{FF2B5EF4-FFF2-40B4-BE49-F238E27FC236}">
                  <a16:creationId xmlns:a16="http://schemas.microsoft.com/office/drawing/2014/main" id="{7C89D925-4170-D49F-CD98-8AF862CE53AB}"/>
                </a:ext>
              </a:extLst>
            </p:cNvPr>
            <p:cNvSpPr txBox="1"/>
            <p:nvPr/>
          </p:nvSpPr>
          <p:spPr>
            <a:xfrm>
              <a:off x="5793541" y="4112235"/>
              <a:ext cx="2910475" cy="400110"/>
            </a:xfrm>
            <a:prstGeom prst="rect">
              <a:avLst/>
            </a:prstGeom>
            <a:noFill/>
          </p:spPr>
          <p:txBody>
            <a:bodyPr wrap="square">
              <a:spAutoFit/>
            </a:bodyPr>
            <a:lstStyle/>
            <a:p>
              <a:r>
                <a:rPr lang="en-US" sz="2000" dirty="0">
                  <a:solidFill>
                    <a:srgbClr val="F5DB4B"/>
                  </a:solidFill>
                </a:rPr>
                <a:t>Sn droplets Nucleating</a:t>
              </a:r>
            </a:p>
          </p:txBody>
        </p:sp>
      </p:grpSp>
    </p:spTree>
    <p:extLst>
      <p:ext uri="{BB962C8B-B14F-4D97-AF65-F5344CB8AC3E}">
        <p14:creationId xmlns:p14="http://schemas.microsoft.com/office/powerpoint/2010/main" val="1460972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F9D037-B864-0508-9E72-F58B0428D4D9}"/>
              </a:ext>
            </a:extLst>
          </p:cNvPr>
          <p:cNvSpPr>
            <a:spLocks noGrp="1"/>
          </p:cNvSpPr>
          <p:nvPr>
            <p:ph type="title"/>
          </p:nvPr>
        </p:nvSpPr>
        <p:spPr>
          <a:xfrm>
            <a:off x="76200" y="73332"/>
            <a:ext cx="9144000" cy="853440"/>
          </a:xfrm>
        </p:spPr>
        <p:txBody>
          <a:bodyPr/>
          <a:lstStyle/>
          <a:p>
            <a:r>
              <a:rPr lang="en" dirty="0">
                <a:latin typeface="Roboto Serif"/>
                <a:ea typeface="Roboto Serif"/>
                <a:cs typeface="Roboto Serif"/>
                <a:sym typeface="Roboto Serif"/>
              </a:rPr>
              <a:t>Setup SnCl2 tungsten crucible 200C</a:t>
            </a:r>
            <a:endParaRPr lang="en-US" dirty="0"/>
          </a:p>
        </p:txBody>
      </p:sp>
      <p:sp>
        <p:nvSpPr>
          <p:cNvPr id="4" name="Date Placeholder 3">
            <a:extLst>
              <a:ext uri="{FF2B5EF4-FFF2-40B4-BE49-F238E27FC236}">
                <a16:creationId xmlns:a16="http://schemas.microsoft.com/office/drawing/2014/main" id="{A74D2F48-BC65-18A3-608E-B2FA10A3A057}"/>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BD4F548F-61B2-9A44-E636-362B099B30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EE039-A970-095A-7B3C-77A727AEB897}"/>
              </a:ext>
            </a:extLst>
          </p:cNvPr>
          <p:cNvSpPr>
            <a:spLocks noGrp="1"/>
          </p:cNvSpPr>
          <p:nvPr>
            <p:ph type="sldNum" sz="quarter" idx="12"/>
          </p:nvPr>
        </p:nvSpPr>
        <p:spPr/>
        <p:txBody>
          <a:bodyPr/>
          <a:lstStyle/>
          <a:p>
            <a:fld id="{921CBE81-14BD-7343-B359-01BCBA3179F9}" type="slidenum">
              <a:rPr lang="en-US" smtClean="0"/>
              <a:t>8</a:t>
            </a:fld>
            <a:endParaRPr lang="en-US"/>
          </a:p>
        </p:txBody>
      </p:sp>
      <p:grpSp>
        <p:nvGrpSpPr>
          <p:cNvPr id="7" name="Group 6">
            <a:extLst>
              <a:ext uri="{FF2B5EF4-FFF2-40B4-BE49-F238E27FC236}">
                <a16:creationId xmlns:a16="http://schemas.microsoft.com/office/drawing/2014/main" id="{F60C4107-D5B5-6B93-F0F5-8EA684746AFE}"/>
              </a:ext>
            </a:extLst>
          </p:cNvPr>
          <p:cNvGrpSpPr/>
          <p:nvPr/>
        </p:nvGrpSpPr>
        <p:grpSpPr>
          <a:xfrm>
            <a:off x="238517" y="997780"/>
            <a:ext cx="4270117" cy="4197811"/>
            <a:chOff x="125117" y="72228"/>
            <a:chExt cx="4405110" cy="4197811"/>
          </a:xfrm>
        </p:grpSpPr>
        <p:grpSp>
          <p:nvGrpSpPr>
            <p:cNvPr id="8" name="Group 7">
              <a:extLst>
                <a:ext uri="{FF2B5EF4-FFF2-40B4-BE49-F238E27FC236}">
                  <a16:creationId xmlns:a16="http://schemas.microsoft.com/office/drawing/2014/main" id="{110DBB4D-C982-157B-45D0-909901EB607B}"/>
                </a:ext>
              </a:extLst>
            </p:cNvPr>
            <p:cNvGrpSpPr/>
            <p:nvPr/>
          </p:nvGrpSpPr>
          <p:grpSpPr>
            <a:xfrm>
              <a:off x="241039" y="1449112"/>
              <a:ext cx="4289188" cy="2820927"/>
              <a:chOff x="1171850" y="1118586"/>
              <a:chExt cx="4847210" cy="3761239"/>
            </a:xfrm>
          </p:grpSpPr>
          <p:sp>
            <p:nvSpPr>
              <p:cNvPr id="14" name="Flowchart: Direct Access Storage 5">
                <a:extLst>
                  <a:ext uri="{FF2B5EF4-FFF2-40B4-BE49-F238E27FC236}">
                    <a16:creationId xmlns:a16="http://schemas.microsoft.com/office/drawing/2014/main" id="{3336A7D9-7294-A75E-03FC-53C2C5A7CF4C}"/>
                  </a:ext>
                </a:extLst>
              </p:cNvPr>
              <p:cNvSpPr/>
              <p:nvPr/>
            </p:nvSpPr>
            <p:spPr>
              <a:xfrm>
                <a:off x="1171850" y="1702293"/>
                <a:ext cx="1189608" cy="261890"/>
              </a:xfrm>
              <a:prstGeom prst="flowChartMagneticDrum">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5" name="Flowchart: Direct Access Storage 6">
                <a:extLst>
                  <a:ext uri="{FF2B5EF4-FFF2-40B4-BE49-F238E27FC236}">
                    <a16:creationId xmlns:a16="http://schemas.microsoft.com/office/drawing/2014/main" id="{54555F76-D578-41C5-EA55-D13F5E93A699}"/>
                  </a:ext>
                </a:extLst>
              </p:cNvPr>
              <p:cNvSpPr/>
              <p:nvPr/>
            </p:nvSpPr>
            <p:spPr>
              <a:xfrm>
                <a:off x="1873187" y="1118586"/>
                <a:ext cx="4145873" cy="142930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Flowchart: Direct Access Storage 7">
                <a:extLst>
                  <a:ext uri="{FF2B5EF4-FFF2-40B4-BE49-F238E27FC236}">
                    <a16:creationId xmlns:a16="http://schemas.microsoft.com/office/drawing/2014/main" id="{0AD46150-18FC-9586-B45C-E75479F8329D}"/>
                  </a:ext>
                </a:extLst>
              </p:cNvPr>
              <p:cNvSpPr/>
              <p:nvPr/>
            </p:nvSpPr>
            <p:spPr>
              <a:xfrm rot="16200000">
                <a:off x="2815332" y="2025216"/>
                <a:ext cx="228599" cy="37286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7" name="Straight Arrow Connector 16">
                <a:extLst>
                  <a:ext uri="{FF2B5EF4-FFF2-40B4-BE49-F238E27FC236}">
                    <a16:creationId xmlns:a16="http://schemas.microsoft.com/office/drawing/2014/main" id="{72CD8508-D8B4-4D0D-ADB3-F1F96BF65832}"/>
                  </a:ext>
                </a:extLst>
              </p:cNvPr>
              <p:cNvCxnSpPr>
                <a:cxnSpLocks/>
              </p:cNvCxnSpPr>
              <p:nvPr/>
            </p:nvCxnSpPr>
            <p:spPr>
              <a:xfrm flipV="1">
                <a:off x="2929631" y="2211648"/>
                <a:ext cx="0" cy="8215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Cube 17">
                <a:extLst>
                  <a:ext uri="{FF2B5EF4-FFF2-40B4-BE49-F238E27FC236}">
                    <a16:creationId xmlns:a16="http://schemas.microsoft.com/office/drawing/2014/main" id="{74E518F4-CCF6-F5CB-442A-AA823E613BB4}"/>
                  </a:ext>
                </a:extLst>
              </p:cNvPr>
              <p:cNvSpPr/>
              <p:nvPr/>
            </p:nvSpPr>
            <p:spPr>
              <a:xfrm>
                <a:off x="3946123" y="1235122"/>
                <a:ext cx="452767" cy="595912"/>
              </a:xfrm>
              <a:prstGeom prst="cube">
                <a:avLst>
                  <a:gd name="adj" fmla="val 7738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9" name="TextBox 18">
                <a:extLst>
                  <a:ext uri="{FF2B5EF4-FFF2-40B4-BE49-F238E27FC236}">
                    <a16:creationId xmlns:a16="http://schemas.microsoft.com/office/drawing/2014/main" id="{D4CE15B9-85D1-DB29-5CD6-BAFA0FE7C7F7}"/>
                  </a:ext>
                </a:extLst>
              </p:cNvPr>
              <p:cNvSpPr txBox="1"/>
              <p:nvPr/>
            </p:nvSpPr>
            <p:spPr>
              <a:xfrm>
                <a:off x="1873188" y="2928116"/>
                <a:ext cx="2015610" cy="697627"/>
              </a:xfrm>
              <a:prstGeom prst="rect">
                <a:avLst/>
              </a:prstGeom>
              <a:noFill/>
            </p:spPr>
            <p:txBody>
              <a:bodyPr wrap="square" rtlCol="0">
                <a:spAutoFit/>
              </a:bodyPr>
              <a:lstStyle/>
              <a:p>
                <a:r>
                  <a:rPr lang="en-US" dirty="0"/>
                  <a:t>SnCl2 crucible at 200C - </a:t>
                </a:r>
                <a:r>
                  <a:rPr lang="en-US" b="1" dirty="0"/>
                  <a:t>2h</a:t>
                </a:r>
                <a:r>
                  <a:rPr lang="en-US" dirty="0"/>
                  <a:t>  </a:t>
                </a:r>
              </a:p>
            </p:txBody>
          </p:sp>
          <p:sp>
            <p:nvSpPr>
              <p:cNvPr id="20" name="TextBox 19">
                <a:extLst>
                  <a:ext uri="{FF2B5EF4-FFF2-40B4-BE49-F238E27FC236}">
                    <a16:creationId xmlns:a16="http://schemas.microsoft.com/office/drawing/2014/main" id="{56E6DE2A-1595-0134-3C78-70CB747AA894}"/>
                  </a:ext>
                </a:extLst>
              </p:cNvPr>
              <p:cNvSpPr txBox="1"/>
              <p:nvPr/>
            </p:nvSpPr>
            <p:spPr>
              <a:xfrm>
                <a:off x="3825544" y="2910053"/>
                <a:ext cx="1812373" cy="1969772"/>
              </a:xfrm>
              <a:prstGeom prst="rect">
                <a:avLst/>
              </a:prstGeom>
              <a:noFill/>
            </p:spPr>
            <p:txBody>
              <a:bodyPr wrap="square" rtlCol="0">
                <a:spAutoFit/>
              </a:bodyPr>
              <a:lstStyle/>
              <a:p>
                <a:r>
                  <a:rPr lang="en-US" dirty="0"/>
                  <a:t>NaOH Anodized 200C- </a:t>
                </a:r>
                <a:r>
                  <a:rPr lang="en-US" b="1" dirty="0"/>
                  <a:t>2h (rougher oxide)</a:t>
                </a:r>
              </a:p>
            </p:txBody>
          </p:sp>
        </p:grpSp>
        <p:sp>
          <p:nvSpPr>
            <p:cNvPr id="9" name="TextBox 8">
              <a:extLst>
                <a:ext uri="{FF2B5EF4-FFF2-40B4-BE49-F238E27FC236}">
                  <a16:creationId xmlns:a16="http://schemas.microsoft.com/office/drawing/2014/main" id="{7D82B91F-6FA7-EAF4-C666-09C477F9997A}"/>
                </a:ext>
              </a:extLst>
            </p:cNvPr>
            <p:cNvSpPr txBox="1"/>
            <p:nvPr/>
          </p:nvSpPr>
          <p:spPr>
            <a:xfrm>
              <a:off x="125117" y="1220290"/>
              <a:ext cx="736520" cy="523220"/>
            </a:xfrm>
            <a:prstGeom prst="rect">
              <a:avLst/>
            </a:prstGeom>
            <a:noFill/>
          </p:spPr>
          <p:txBody>
            <a:bodyPr wrap="square">
              <a:spAutoFit/>
            </a:bodyPr>
            <a:lstStyle/>
            <a:p>
              <a:r>
                <a:rPr lang="en-US" dirty="0"/>
                <a:t>NO flow</a:t>
              </a:r>
            </a:p>
          </p:txBody>
        </p:sp>
        <p:sp>
          <p:nvSpPr>
            <p:cNvPr id="10" name="Cube 9">
              <a:extLst>
                <a:ext uri="{FF2B5EF4-FFF2-40B4-BE49-F238E27FC236}">
                  <a16:creationId xmlns:a16="http://schemas.microsoft.com/office/drawing/2014/main" id="{CE9B30D8-8B37-AE7D-20DB-CCD962ECE4DB}"/>
                </a:ext>
              </a:extLst>
            </p:cNvPr>
            <p:cNvSpPr/>
            <p:nvPr/>
          </p:nvSpPr>
          <p:spPr>
            <a:xfrm>
              <a:off x="2743317" y="1978160"/>
              <a:ext cx="339575" cy="446934"/>
            </a:xfrm>
            <a:prstGeom prst="cube">
              <a:avLst>
                <a:gd name="adj" fmla="val 77381"/>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11" name="Straight Arrow Connector 10">
              <a:extLst>
                <a:ext uri="{FF2B5EF4-FFF2-40B4-BE49-F238E27FC236}">
                  <a16:creationId xmlns:a16="http://schemas.microsoft.com/office/drawing/2014/main" id="{D86EFB80-B767-452F-C6DA-6A80687B3B34}"/>
                </a:ext>
              </a:extLst>
            </p:cNvPr>
            <p:cNvCxnSpPr>
              <a:cxnSpLocks/>
            </p:cNvCxnSpPr>
            <p:nvPr/>
          </p:nvCxnSpPr>
          <p:spPr>
            <a:xfrm flipV="1">
              <a:off x="2904083" y="2288182"/>
              <a:ext cx="0" cy="5671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826A796-A131-627B-3E04-762B9DF3412C}"/>
                </a:ext>
              </a:extLst>
            </p:cNvPr>
            <p:cNvCxnSpPr>
              <a:cxnSpLocks/>
            </p:cNvCxnSpPr>
            <p:nvPr/>
          </p:nvCxnSpPr>
          <p:spPr>
            <a:xfrm flipH="1">
              <a:off x="2862622" y="1209614"/>
              <a:ext cx="15512" cy="6039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032C399-C79A-7649-A8B3-7DDC7C2E34CC}"/>
                </a:ext>
              </a:extLst>
            </p:cNvPr>
            <p:cNvSpPr txBox="1"/>
            <p:nvPr/>
          </p:nvSpPr>
          <p:spPr>
            <a:xfrm>
              <a:off x="2247653" y="72228"/>
              <a:ext cx="2266828" cy="1200329"/>
            </a:xfrm>
            <a:prstGeom prst="rect">
              <a:avLst/>
            </a:prstGeom>
            <a:noFill/>
          </p:spPr>
          <p:txBody>
            <a:bodyPr wrap="square" rtlCol="0">
              <a:spAutoFit/>
            </a:bodyPr>
            <a:lstStyle/>
            <a:p>
              <a:r>
                <a:rPr lang="en-US" dirty="0"/>
                <a:t>Non anodized 200C </a:t>
              </a:r>
              <a:r>
                <a:rPr lang="en-US" b="1" dirty="0"/>
                <a:t>2h</a:t>
              </a:r>
            </a:p>
            <a:p>
              <a:r>
                <a:rPr lang="en-US" b="1" dirty="0"/>
                <a:t>Smooth native oxide</a:t>
              </a:r>
            </a:p>
          </p:txBody>
        </p:sp>
      </p:grpSp>
      <p:grpSp>
        <p:nvGrpSpPr>
          <p:cNvPr id="21" name="Group 20">
            <a:extLst>
              <a:ext uri="{FF2B5EF4-FFF2-40B4-BE49-F238E27FC236}">
                <a16:creationId xmlns:a16="http://schemas.microsoft.com/office/drawing/2014/main" id="{E5C2164A-7BD3-FAB4-6796-F4FC9E889609}"/>
              </a:ext>
            </a:extLst>
          </p:cNvPr>
          <p:cNvGrpSpPr/>
          <p:nvPr/>
        </p:nvGrpSpPr>
        <p:grpSpPr>
          <a:xfrm>
            <a:off x="4695610" y="1737665"/>
            <a:ext cx="4176407" cy="2913590"/>
            <a:chOff x="343849" y="723978"/>
            <a:chExt cx="4186378" cy="2913590"/>
          </a:xfrm>
        </p:grpSpPr>
        <p:grpSp>
          <p:nvGrpSpPr>
            <p:cNvPr id="22" name="Group 21">
              <a:extLst>
                <a:ext uri="{FF2B5EF4-FFF2-40B4-BE49-F238E27FC236}">
                  <a16:creationId xmlns:a16="http://schemas.microsoft.com/office/drawing/2014/main" id="{889EEC17-544D-1197-971B-53C03C0AB392}"/>
                </a:ext>
              </a:extLst>
            </p:cNvPr>
            <p:cNvGrpSpPr/>
            <p:nvPr/>
          </p:nvGrpSpPr>
          <p:grpSpPr>
            <a:xfrm>
              <a:off x="472145" y="1157460"/>
              <a:ext cx="4058082" cy="2480108"/>
              <a:chOff x="1433023" y="729717"/>
              <a:chExt cx="4586037" cy="3306812"/>
            </a:xfrm>
          </p:grpSpPr>
          <p:sp>
            <p:nvSpPr>
              <p:cNvPr id="28" name="Flowchart: Direct Access Storage 5">
                <a:extLst>
                  <a:ext uri="{FF2B5EF4-FFF2-40B4-BE49-F238E27FC236}">
                    <a16:creationId xmlns:a16="http://schemas.microsoft.com/office/drawing/2014/main" id="{C7C3595C-E47A-803B-5EA7-9DCA35B39E6C}"/>
                  </a:ext>
                </a:extLst>
              </p:cNvPr>
              <p:cNvSpPr/>
              <p:nvPr/>
            </p:nvSpPr>
            <p:spPr>
              <a:xfrm>
                <a:off x="1433023" y="1702293"/>
                <a:ext cx="928434" cy="264888"/>
              </a:xfrm>
              <a:prstGeom prst="flowChartMagneticDrum">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9" name="Flowchart: Direct Access Storage 6">
                <a:extLst>
                  <a:ext uri="{FF2B5EF4-FFF2-40B4-BE49-F238E27FC236}">
                    <a16:creationId xmlns:a16="http://schemas.microsoft.com/office/drawing/2014/main" id="{9FBDDE4F-9B2A-DD87-C1F1-E6A5342ACA41}"/>
                  </a:ext>
                </a:extLst>
              </p:cNvPr>
              <p:cNvSpPr/>
              <p:nvPr/>
            </p:nvSpPr>
            <p:spPr>
              <a:xfrm>
                <a:off x="1873187" y="729717"/>
                <a:ext cx="4145873" cy="2154320"/>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Flowchart: Direct Access Storage 7">
                <a:extLst>
                  <a:ext uri="{FF2B5EF4-FFF2-40B4-BE49-F238E27FC236}">
                    <a16:creationId xmlns:a16="http://schemas.microsoft.com/office/drawing/2014/main" id="{0B270590-6469-9466-49B9-4E80615372C9}"/>
                  </a:ext>
                </a:extLst>
              </p:cNvPr>
              <p:cNvSpPr/>
              <p:nvPr/>
            </p:nvSpPr>
            <p:spPr>
              <a:xfrm rot="16200000">
                <a:off x="2815332" y="2025216"/>
                <a:ext cx="228599" cy="37286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1" name="Straight Arrow Connector 30">
                <a:extLst>
                  <a:ext uri="{FF2B5EF4-FFF2-40B4-BE49-F238E27FC236}">
                    <a16:creationId xmlns:a16="http://schemas.microsoft.com/office/drawing/2014/main" id="{0C2D0DBA-431D-102B-C1F4-D36FAD31CE2A}"/>
                  </a:ext>
                </a:extLst>
              </p:cNvPr>
              <p:cNvCxnSpPr>
                <a:cxnSpLocks/>
              </p:cNvCxnSpPr>
              <p:nvPr/>
            </p:nvCxnSpPr>
            <p:spPr>
              <a:xfrm flipV="1">
                <a:off x="2929630" y="2211649"/>
                <a:ext cx="1" cy="8479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Cube 31">
                <a:extLst>
                  <a:ext uri="{FF2B5EF4-FFF2-40B4-BE49-F238E27FC236}">
                    <a16:creationId xmlns:a16="http://schemas.microsoft.com/office/drawing/2014/main" id="{26E78EFE-5722-2484-7702-ACF9B8A528D7}"/>
                  </a:ext>
                </a:extLst>
              </p:cNvPr>
              <p:cNvSpPr/>
              <p:nvPr/>
            </p:nvSpPr>
            <p:spPr>
              <a:xfrm>
                <a:off x="3999674" y="846313"/>
                <a:ext cx="452767" cy="595912"/>
              </a:xfrm>
              <a:prstGeom prst="cube">
                <a:avLst>
                  <a:gd name="adj" fmla="val 7738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3" name="TextBox 32">
                <a:extLst>
                  <a:ext uri="{FF2B5EF4-FFF2-40B4-BE49-F238E27FC236}">
                    <a16:creationId xmlns:a16="http://schemas.microsoft.com/office/drawing/2014/main" id="{472FD8F4-59EF-747F-166C-95AFC50A1CF1}"/>
                  </a:ext>
                </a:extLst>
              </p:cNvPr>
              <p:cNvSpPr txBox="1"/>
              <p:nvPr/>
            </p:nvSpPr>
            <p:spPr>
              <a:xfrm>
                <a:off x="1569179" y="3008935"/>
                <a:ext cx="2207047" cy="697627"/>
              </a:xfrm>
              <a:prstGeom prst="rect">
                <a:avLst/>
              </a:prstGeom>
              <a:noFill/>
            </p:spPr>
            <p:txBody>
              <a:bodyPr wrap="square" rtlCol="0">
                <a:spAutoFit/>
              </a:bodyPr>
              <a:lstStyle/>
              <a:p>
                <a:r>
                  <a:rPr lang="en-US" dirty="0"/>
                  <a:t>SnCl2 larger crucible at 200C – </a:t>
                </a:r>
                <a:r>
                  <a:rPr lang="en-US" b="1" dirty="0"/>
                  <a:t>5 hour  </a:t>
                </a:r>
              </a:p>
            </p:txBody>
          </p:sp>
          <p:sp>
            <p:nvSpPr>
              <p:cNvPr id="34" name="TextBox 33">
                <a:extLst>
                  <a:ext uri="{FF2B5EF4-FFF2-40B4-BE49-F238E27FC236}">
                    <a16:creationId xmlns:a16="http://schemas.microsoft.com/office/drawing/2014/main" id="{7A22B439-BB7A-AFDE-9753-2481873C43D5}"/>
                  </a:ext>
                </a:extLst>
              </p:cNvPr>
              <p:cNvSpPr txBox="1"/>
              <p:nvPr/>
            </p:nvSpPr>
            <p:spPr>
              <a:xfrm>
                <a:off x="3671567" y="3051643"/>
                <a:ext cx="2042536" cy="984886"/>
              </a:xfrm>
              <a:prstGeom prst="rect">
                <a:avLst/>
              </a:prstGeom>
              <a:noFill/>
            </p:spPr>
            <p:txBody>
              <a:bodyPr wrap="square" rtlCol="0">
                <a:spAutoFit/>
              </a:bodyPr>
              <a:lstStyle/>
              <a:p>
                <a:r>
                  <a:rPr lang="en-US" dirty="0"/>
                  <a:t>H2SO4  Anodized 200C - </a:t>
                </a:r>
                <a:r>
                  <a:rPr lang="en-US" b="1" dirty="0"/>
                  <a:t>5 hour (smooth oxide)</a:t>
                </a:r>
              </a:p>
            </p:txBody>
          </p:sp>
        </p:grpSp>
        <p:sp>
          <p:nvSpPr>
            <p:cNvPr id="23" name="TextBox 22">
              <a:extLst>
                <a:ext uri="{FF2B5EF4-FFF2-40B4-BE49-F238E27FC236}">
                  <a16:creationId xmlns:a16="http://schemas.microsoft.com/office/drawing/2014/main" id="{DACCEAFE-F10D-C53C-AE4A-7FBADD1E7028}"/>
                </a:ext>
              </a:extLst>
            </p:cNvPr>
            <p:cNvSpPr txBox="1"/>
            <p:nvPr/>
          </p:nvSpPr>
          <p:spPr>
            <a:xfrm>
              <a:off x="343849" y="1195910"/>
              <a:ext cx="736520" cy="523220"/>
            </a:xfrm>
            <a:prstGeom prst="rect">
              <a:avLst/>
            </a:prstGeom>
            <a:noFill/>
          </p:spPr>
          <p:txBody>
            <a:bodyPr wrap="square">
              <a:spAutoFit/>
            </a:bodyPr>
            <a:lstStyle/>
            <a:p>
              <a:r>
                <a:rPr lang="en-US" dirty="0"/>
                <a:t>NO flow</a:t>
              </a:r>
            </a:p>
          </p:txBody>
        </p:sp>
        <p:sp>
          <p:nvSpPr>
            <p:cNvPr id="24" name="Cube 23">
              <a:extLst>
                <a:ext uri="{FF2B5EF4-FFF2-40B4-BE49-F238E27FC236}">
                  <a16:creationId xmlns:a16="http://schemas.microsoft.com/office/drawing/2014/main" id="{3A2B06A6-DCD1-B7E2-03B1-665A24A0C1A0}"/>
                </a:ext>
              </a:extLst>
            </p:cNvPr>
            <p:cNvSpPr/>
            <p:nvPr/>
          </p:nvSpPr>
          <p:spPr>
            <a:xfrm>
              <a:off x="2743317" y="1674504"/>
              <a:ext cx="339575" cy="446934"/>
            </a:xfrm>
            <a:prstGeom prst="cube">
              <a:avLst>
                <a:gd name="adj" fmla="val 77381"/>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25" name="Straight Arrow Connector 24">
              <a:extLst>
                <a:ext uri="{FF2B5EF4-FFF2-40B4-BE49-F238E27FC236}">
                  <a16:creationId xmlns:a16="http://schemas.microsoft.com/office/drawing/2014/main" id="{F7940623-036B-D086-278E-960A764EF09A}"/>
                </a:ext>
              </a:extLst>
            </p:cNvPr>
            <p:cNvCxnSpPr>
              <a:cxnSpLocks/>
            </p:cNvCxnSpPr>
            <p:nvPr/>
          </p:nvCxnSpPr>
          <p:spPr>
            <a:xfrm flipV="1">
              <a:off x="2882519" y="2480361"/>
              <a:ext cx="0" cy="4244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BB5C162-5962-5B32-F614-6E41B3D61C55}"/>
                </a:ext>
              </a:extLst>
            </p:cNvPr>
            <p:cNvCxnSpPr>
              <a:cxnSpLocks/>
            </p:cNvCxnSpPr>
            <p:nvPr/>
          </p:nvCxnSpPr>
          <p:spPr>
            <a:xfrm>
              <a:off x="2928617" y="1043184"/>
              <a:ext cx="0" cy="2838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4EE52CA-AD10-EE61-C79D-945E21AB9795}"/>
                </a:ext>
              </a:extLst>
            </p:cNvPr>
            <p:cNvSpPr txBox="1"/>
            <p:nvPr/>
          </p:nvSpPr>
          <p:spPr>
            <a:xfrm>
              <a:off x="2006654" y="723978"/>
              <a:ext cx="2523557" cy="307777"/>
            </a:xfrm>
            <a:prstGeom prst="rect">
              <a:avLst/>
            </a:prstGeom>
            <a:noFill/>
          </p:spPr>
          <p:txBody>
            <a:bodyPr wrap="square" rtlCol="0">
              <a:spAutoFit/>
            </a:bodyPr>
            <a:lstStyle/>
            <a:p>
              <a:endParaRPr lang="en-US" dirty="0"/>
            </a:p>
          </p:txBody>
        </p:sp>
      </p:grpSp>
      <p:sp>
        <p:nvSpPr>
          <p:cNvPr id="35" name="TextBox 34">
            <a:extLst>
              <a:ext uri="{FF2B5EF4-FFF2-40B4-BE49-F238E27FC236}">
                <a16:creationId xmlns:a16="http://schemas.microsoft.com/office/drawing/2014/main" id="{CCF4A3AA-C07C-73A6-4638-381E1A37D80E}"/>
              </a:ext>
            </a:extLst>
          </p:cNvPr>
          <p:cNvSpPr txBox="1"/>
          <p:nvPr/>
        </p:nvSpPr>
        <p:spPr>
          <a:xfrm>
            <a:off x="829309" y="5538522"/>
            <a:ext cx="2889646" cy="307777"/>
          </a:xfrm>
          <a:prstGeom prst="rect">
            <a:avLst/>
          </a:prstGeom>
          <a:noFill/>
        </p:spPr>
        <p:txBody>
          <a:bodyPr wrap="square" rtlCol="0">
            <a:spAutoFit/>
          </a:bodyPr>
          <a:lstStyle/>
          <a:p>
            <a:r>
              <a:rPr lang="en-US" b="1" dirty="0"/>
              <a:t>Experiment 1 </a:t>
            </a:r>
          </a:p>
        </p:txBody>
      </p:sp>
      <p:sp>
        <p:nvSpPr>
          <p:cNvPr id="36" name="TextBox 35">
            <a:extLst>
              <a:ext uri="{FF2B5EF4-FFF2-40B4-BE49-F238E27FC236}">
                <a16:creationId xmlns:a16="http://schemas.microsoft.com/office/drawing/2014/main" id="{C109FEB7-1547-5379-B558-33742DB22DEA}"/>
              </a:ext>
            </a:extLst>
          </p:cNvPr>
          <p:cNvSpPr txBox="1"/>
          <p:nvPr/>
        </p:nvSpPr>
        <p:spPr>
          <a:xfrm>
            <a:off x="5503955" y="5403308"/>
            <a:ext cx="3303834" cy="307777"/>
          </a:xfrm>
          <a:prstGeom prst="rect">
            <a:avLst/>
          </a:prstGeom>
          <a:noFill/>
        </p:spPr>
        <p:txBody>
          <a:bodyPr wrap="square">
            <a:spAutoFit/>
          </a:bodyPr>
          <a:lstStyle/>
          <a:p>
            <a:r>
              <a:rPr lang="en-US" b="1" dirty="0"/>
              <a:t>Experiment 2 </a:t>
            </a:r>
          </a:p>
        </p:txBody>
      </p:sp>
      <p:sp>
        <p:nvSpPr>
          <p:cNvPr id="37" name="Oval 36">
            <a:extLst>
              <a:ext uri="{FF2B5EF4-FFF2-40B4-BE49-F238E27FC236}">
                <a16:creationId xmlns:a16="http://schemas.microsoft.com/office/drawing/2014/main" id="{44494BC4-EBF7-435E-90E8-C3A7CFAEE068}"/>
              </a:ext>
            </a:extLst>
          </p:cNvPr>
          <p:cNvSpPr/>
          <p:nvPr/>
        </p:nvSpPr>
        <p:spPr>
          <a:xfrm>
            <a:off x="629133" y="5316852"/>
            <a:ext cx="1892084" cy="75111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FD0A48A-E31C-6BBF-ED95-B4147BD57F57}"/>
              </a:ext>
            </a:extLst>
          </p:cNvPr>
          <p:cNvSpPr txBox="1"/>
          <p:nvPr/>
        </p:nvSpPr>
        <p:spPr>
          <a:xfrm>
            <a:off x="5708300" y="2557866"/>
            <a:ext cx="1288961" cy="646331"/>
          </a:xfrm>
          <a:prstGeom prst="rect">
            <a:avLst/>
          </a:prstGeom>
          <a:noFill/>
        </p:spPr>
        <p:txBody>
          <a:bodyPr wrap="square">
            <a:spAutoFit/>
          </a:bodyPr>
          <a:lstStyle/>
          <a:p>
            <a:r>
              <a:rPr lang="en-US" b="1" i="0" dirty="0">
                <a:solidFill>
                  <a:srgbClr val="000000"/>
                </a:solidFill>
                <a:effectLst/>
                <a:latin typeface="Arial" panose="020B0604020202020204" pitchFamily="34" charset="0"/>
              </a:rPr>
              <a:t> ~5 g</a:t>
            </a:r>
          </a:p>
          <a:p>
            <a:r>
              <a:rPr lang="en-US" b="1" dirty="0">
                <a:latin typeface="Arial" panose="020B0604020202020204" pitchFamily="34" charset="0"/>
              </a:rPr>
              <a:t>SnCl2</a:t>
            </a:r>
            <a:endParaRPr lang="en-US" dirty="0"/>
          </a:p>
        </p:txBody>
      </p:sp>
      <p:sp>
        <p:nvSpPr>
          <p:cNvPr id="39" name="TextBox 38">
            <a:extLst>
              <a:ext uri="{FF2B5EF4-FFF2-40B4-BE49-F238E27FC236}">
                <a16:creationId xmlns:a16="http://schemas.microsoft.com/office/drawing/2014/main" id="{FB5B888C-C732-62A3-A9B0-745132100133}"/>
              </a:ext>
            </a:extLst>
          </p:cNvPr>
          <p:cNvSpPr txBox="1"/>
          <p:nvPr/>
        </p:nvSpPr>
        <p:spPr>
          <a:xfrm>
            <a:off x="1383823" y="2450165"/>
            <a:ext cx="1198205" cy="646331"/>
          </a:xfrm>
          <a:prstGeom prst="rect">
            <a:avLst/>
          </a:prstGeom>
          <a:noFill/>
        </p:spPr>
        <p:txBody>
          <a:bodyPr wrap="square">
            <a:spAutoFit/>
          </a:bodyPr>
          <a:lstStyle/>
          <a:p>
            <a:r>
              <a:rPr lang="en-US" b="1" dirty="0"/>
              <a:t>0.828g</a:t>
            </a:r>
            <a:r>
              <a:rPr lang="en-US" b="1" i="0" dirty="0">
                <a:solidFill>
                  <a:srgbClr val="000000"/>
                </a:solidFill>
                <a:effectLst/>
                <a:latin typeface="Arial" panose="020B0604020202020204" pitchFamily="34" charset="0"/>
              </a:rPr>
              <a:t> </a:t>
            </a:r>
          </a:p>
          <a:p>
            <a:r>
              <a:rPr lang="en-US" b="1" dirty="0">
                <a:latin typeface="Arial" panose="020B0604020202020204" pitchFamily="34" charset="0"/>
              </a:rPr>
              <a:t>SnCl2</a:t>
            </a:r>
            <a:endParaRPr lang="en-US" dirty="0"/>
          </a:p>
        </p:txBody>
      </p:sp>
      <p:sp>
        <p:nvSpPr>
          <p:cNvPr id="40" name="TextBox 39">
            <a:extLst>
              <a:ext uri="{FF2B5EF4-FFF2-40B4-BE49-F238E27FC236}">
                <a16:creationId xmlns:a16="http://schemas.microsoft.com/office/drawing/2014/main" id="{0DE2061C-E3E3-6270-2D11-134D91590570}"/>
              </a:ext>
            </a:extLst>
          </p:cNvPr>
          <p:cNvSpPr txBox="1"/>
          <p:nvPr/>
        </p:nvSpPr>
        <p:spPr>
          <a:xfrm>
            <a:off x="5835428" y="1334734"/>
            <a:ext cx="2959543" cy="646331"/>
          </a:xfrm>
          <a:prstGeom prst="rect">
            <a:avLst/>
          </a:prstGeom>
          <a:noFill/>
        </p:spPr>
        <p:txBody>
          <a:bodyPr wrap="square">
            <a:spAutoFit/>
          </a:bodyPr>
          <a:lstStyle/>
          <a:p>
            <a:r>
              <a:rPr lang="en-US" dirty="0"/>
              <a:t>Not anodized 200C - </a:t>
            </a:r>
            <a:r>
              <a:rPr lang="en-US" b="1" dirty="0"/>
              <a:t>5 h</a:t>
            </a:r>
          </a:p>
          <a:p>
            <a:r>
              <a:rPr lang="en-US" b="1" dirty="0"/>
              <a:t>Smooth native oxide</a:t>
            </a:r>
            <a:r>
              <a:rPr lang="en-US" dirty="0"/>
              <a:t> </a:t>
            </a:r>
          </a:p>
        </p:txBody>
      </p:sp>
      <p:sp>
        <p:nvSpPr>
          <p:cNvPr id="41" name="Cube 40">
            <a:extLst>
              <a:ext uri="{FF2B5EF4-FFF2-40B4-BE49-F238E27FC236}">
                <a16:creationId xmlns:a16="http://schemas.microsoft.com/office/drawing/2014/main" id="{BD264EB7-0FC3-DF3F-33AC-AEAE8F8890B3}"/>
              </a:ext>
            </a:extLst>
          </p:cNvPr>
          <p:cNvSpPr/>
          <p:nvPr/>
        </p:nvSpPr>
        <p:spPr>
          <a:xfrm>
            <a:off x="7027962" y="3119948"/>
            <a:ext cx="338766" cy="446934"/>
          </a:xfrm>
          <a:prstGeom prst="cube">
            <a:avLst>
              <a:gd name="adj" fmla="val 77381"/>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endParaRPr>
          </a:p>
        </p:txBody>
      </p:sp>
      <p:sp>
        <p:nvSpPr>
          <p:cNvPr id="42" name="TextBox 41">
            <a:extLst>
              <a:ext uri="{FF2B5EF4-FFF2-40B4-BE49-F238E27FC236}">
                <a16:creationId xmlns:a16="http://schemas.microsoft.com/office/drawing/2014/main" id="{E7467A11-57D7-74E3-6064-FF9BB707C61F}"/>
              </a:ext>
            </a:extLst>
          </p:cNvPr>
          <p:cNvSpPr txBox="1"/>
          <p:nvPr/>
        </p:nvSpPr>
        <p:spPr>
          <a:xfrm>
            <a:off x="7763481" y="2248139"/>
            <a:ext cx="1528878" cy="1477328"/>
          </a:xfrm>
          <a:prstGeom prst="rect">
            <a:avLst/>
          </a:prstGeom>
          <a:noFill/>
        </p:spPr>
        <p:txBody>
          <a:bodyPr wrap="square" rtlCol="0">
            <a:spAutoFit/>
          </a:bodyPr>
          <a:lstStyle/>
          <a:p>
            <a:r>
              <a:rPr lang="en-US" dirty="0"/>
              <a:t>NaOH Anodized 200C - </a:t>
            </a:r>
            <a:r>
              <a:rPr lang="en-US" b="1" dirty="0"/>
              <a:t>5 hour (rough oxide)</a:t>
            </a:r>
          </a:p>
        </p:txBody>
      </p:sp>
      <p:cxnSp>
        <p:nvCxnSpPr>
          <p:cNvPr id="43" name="Straight Arrow Connector 42">
            <a:extLst>
              <a:ext uri="{FF2B5EF4-FFF2-40B4-BE49-F238E27FC236}">
                <a16:creationId xmlns:a16="http://schemas.microsoft.com/office/drawing/2014/main" id="{A7F5F7C0-5BCC-A3D8-7E4C-DE7211193703}"/>
              </a:ext>
            </a:extLst>
          </p:cNvPr>
          <p:cNvCxnSpPr>
            <a:cxnSpLocks/>
          </p:cNvCxnSpPr>
          <p:nvPr/>
        </p:nvCxnSpPr>
        <p:spPr>
          <a:xfrm flipH="1" flipV="1">
            <a:off x="7286370" y="2947975"/>
            <a:ext cx="380653" cy="83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300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D230F1-1F86-7724-517A-FC0AE3282AAF}"/>
              </a:ext>
            </a:extLst>
          </p:cNvPr>
          <p:cNvSpPr>
            <a:spLocks noGrp="1"/>
          </p:cNvSpPr>
          <p:nvPr>
            <p:ph type="title"/>
          </p:nvPr>
        </p:nvSpPr>
        <p:spPr/>
        <p:txBody>
          <a:bodyPr/>
          <a:lstStyle/>
          <a:p>
            <a:r>
              <a:rPr lang="en" sz="3200" dirty="0">
                <a:latin typeface="Roboto Serif"/>
                <a:ea typeface="Roboto Serif"/>
                <a:cs typeface="Roboto Serif"/>
                <a:sym typeface="Roboto Serif"/>
              </a:rPr>
              <a:t>Results Non anodized sample at 200C</a:t>
            </a:r>
            <a:endParaRPr lang="en-US" sz="3200" dirty="0"/>
          </a:p>
        </p:txBody>
      </p:sp>
      <p:sp>
        <p:nvSpPr>
          <p:cNvPr id="4" name="Date Placeholder 3">
            <a:extLst>
              <a:ext uri="{FF2B5EF4-FFF2-40B4-BE49-F238E27FC236}">
                <a16:creationId xmlns:a16="http://schemas.microsoft.com/office/drawing/2014/main" id="{16D662FD-5B6E-2FA5-ABB5-8F2EE578245D}"/>
              </a:ext>
            </a:extLst>
          </p:cNvPr>
          <p:cNvSpPr>
            <a:spLocks noGrp="1"/>
          </p:cNvSpPr>
          <p:nvPr>
            <p:ph type="dt" sz="half" idx="10"/>
          </p:nvPr>
        </p:nvSpPr>
        <p:spPr/>
        <p:txBody>
          <a:bodyPr/>
          <a:lstStyle/>
          <a:p>
            <a:fld id="{DEC16E0C-D3B9-9044-A832-B8662CAF7899}" type="datetime1">
              <a:rPr lang="en-US" smtClean="0"/>
              <a:t>7/9/26</a:t>
            </a:fld>
            <a:endParaRPr lang="en-US" dirty="0"/>
          </a:p>
        </p:txBody>
      </p:sp>
      <p:sp>
        <p:nvSpPr>
          <p:cNvPr id="5" name="Footer Placeholder 4">
            <a:extLst>
              <a:ext uri="{FF2B5EF4-FFF2-40B4-BE49-F238E27FC236}">
                <a16:creationId xmlns:a16="http://schemas.microsoft.com/office/drawing/2014/main" id="{7BDCD221-2CEB-30BE-22A7-B9B6C93C7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A38495-5FD9-D120-967F-4FF2C38B6DB6}"/>
              </a:ext>
            </a:extLst>
          </p:cNvPr>
          <p:cNvSpPr>
            <a:spLocks noGrp="1"/>
          </p:cNvSpPr>
          <p:nvPr>
            <p:ph type="sldNum" sz="quarter" idx="12"/>
          </p:nvPr>
        </p:nvSpPr>
        <p:spPr/>
        <p:txBody>
          <a:bodyPr/>
          <a:lstStyle/>
          <a:p>
            <a:fld id="{921CBE81-14BD-7343-B359-01BCBA3179F9}" type="slidenum">
              <a:rPr lang="en-US" smtClean="0"/>
              <a:t>9</a:t>
            </a:fld>
            <a:endParaRPr lang="en-US"/>
          </a:p>
        </p:txBody>
      </p:sp>
      <p:pic>
        <p:nvPicPr>
          <p:cNvPr id="7" name="Picture 6">
            <a:extLst>
              <a:ext uri="{FF2B5EF4-FFF2-40B4-BE49-F238E27FC236}">
                <a16:creationId xmlns:a16="http://schemas.microsoft.com/office/drawing/2014/main" id="{05A1A9FD-E307-8AB8-DF22-DEC841B96052}"/>
              </a:ext>
            </a:extLst>
          </p:cNvPr>
          <p:cNvPicPr>
            <a:picLocks noChangeAspect="1"/>
          </p:cNvPicPr>
          <p:nvPr/>
        </p:nvPicPr>
        <p:blipFill>
          <a:blip r:embed="rId3"/>
          <a:stretch>
            <a:fillRect/>
          </a:stretch>
        </p:blipFill>
        <p:spPr>
          <a:xfrm>
            <a:off x="0" y="2234037"/>
            <a:ext cx="4511040" cy="3383280"/>
          </a:xfrm>
          <a:prstGeom prst="rect">
            <a:avLst/>
          </a:prstGeom>
        </p:spPr>
      </p:pic>
      <p:sp>
        <p:nvSpPr>
          <p:cNvPr id="8" name="TextBox 7">
            <a:extLst>
              <a:ext uri="{FF2B5EF4-FFF2-40B4-BE49-F238E27FC236}">
                <a16:creationId xmlns:a16="http://schemas.microsoft.com/office/drawing/2014/main" id="{35A3FA0A-BC7E-9463-7FCF-0833D65DDCC7}"/>
              </a:ext>
            </a:extLst>
          </p:cNvPr>
          <p:cNvSpPr txBox="1"/>
          <p:nvPr/>
        </p:nvSpPr>
        <p:spPr>
          <a:xfrm>
            <a:off x="693458" y="1031951"/>
            <a:ext cx="7635164" cy="369332"/>
          </a:xfrm>
          <a:prstGeom prst="rect">
            <a:avLst/>
          </a:prstGeom>
          <a:noFill/>
        </p:spPr>
        <p:txBody>
          <a:bodyPr wrap="square" rtlCol="0">
            <a:spAutoFit/>
          </a:bodyPr>
          <a:lstStyle/>
          <a:p>
            <a:r>
              <a:rPr lang="en-US" b="1" dirty="0"/>
              <a:t>SnCl2 crucible at 200C,  Non anodized sample XIII at 200C, 2 hours  </a:t>
            </a:r>
          </a:p>
        </p:txBody>
      </p:sp>
      <p:pic>
        <p:nvPicPr>
          <p:cNvPr id="9" name="Picture 8">
            <a:extLst>
              <a:ext uri="{FF2B5EF4-FFF2-40B4-BE49-F238E27FC236}">
                <a16:creationId xmlns:a16="http://schemas.microsoft.com/office/drawing/2014/main" id="{E0D1CE6A-0B05-8124-13CC-961F344E3781}"/>
              </a:ext>
            </a:extLst>
          </p:cNvPr>
          <p:cNvPicPr>
            <a:picLocks noChangeAspect="1"/>
          </p:cNvPicPr>
          <p:nvPr/>
        </p:nvPicPr>
        <p:blipFill>
          <a:blip r:embed="rId4"/>
          <a:stretch>
            <a:fillRect/>
          </a:stretch>
        </p:blipFill>
        <p:spPr>
          <a:xfrm>
            <a:off x="4572000" y="2234037"/>
            <a:ext cx="4511040" cy="3383280"/>
          </a:xfrm>
          <a:prstGeom prst="rect">
            <a:avLst/>
          </a:prstGeom>
        </p:spPr>
      </p:pic>
      <p:cxnSp>
        <p:nvCxnSpPr>
          <p:cNvPr id="10" name="Straight Arrow Connector 9">
            <a:extLst>
              <a:ext uri="{FF2B5EF4-FFF2-40B4-BE49-F238E27FC236}">
                <a16:creationId xmlns:a16="http://schemas.microsoft.com/office/drawing/2014/main" id="{163D6210-A7C7-4FFF-524F-5E0E91A81EA7}"/>
              </a:ext>
            </a:extLst>
          </p:cNvPr>
          <p:cNvCxnSpPr>
            <a:cxnSpLocks/>
          </p:cNvCxnSpPr>
          <p:nvPr/>
        </p:nvCxnSpPr>
        <p:spPr>
          <a:xfrm flipH="1">
            <a:off x="6915150" y="2091990"/>
            <a:ext cx="331470" cy="1022156"/>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D03F3E1D-F3B6-D046-922D-526560EEF6B4}"/>
              </a:ext>
            </a:extLst>
          </p:cNvPr>
          <p:cNvCxnSpPr>
            <a:cxnSpLocks/>
          </p:cNvCxnSpPr>
          <p:nvPr/>
        </p:nvCxnSpPr>
        <p:spPr>
          <a:xfrm>
            <a:off x="969375" y="1983691"/>
            <a:ext cx="372728" cy="862748"/>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FEB8F702-6F07-D86A-38E5-38366FEE3167}"/>
              </a:ext>
            </a:extLst>
          </p:cNvPr>
          <p:cNvSpPr txBox="1"/>
          <p:nvPr/>
        </p:nvSpPr>
        <p:spPr>
          <a:xfrm>
            <a:off x="6773477" y="1513297"/>
            <a:ext cx="1608523" cy="338554"/>
          </a:xfrm>
          <a:prstGeom prst="rect">
            <a:avLst/>
          </a:prstGeom>
          <a:noFill/>
        </p:spPr>
        <p:txBody>
          <a:bodyPr wrap="square" rtlCol="0">
            <a:spAutoFit/>
          </a:bodyPr>
          <a:lstStyle/>
          <a:p>
            <a:r>
              <a:rPr lang="en-US" sz="1600" b="1" dirty="0"/>
              <a:t>Sn on EDS</a:t>
            </a:r>
          </a:p>
        </p:txBody>
      </p:sp>
      <p:sp>
        <p:nvSpPr>
          <p:cNvPr id="13" name="TextBox 12">
            <a:extLst>
              <a:ext uri="{FF2B5EF4-FFF2-40B4-BE49-F238E27FC236}">
                <a16:creationId xmlns:a16="http://schemas.microsoft.com/office/drawing/2014/main" id="{CF480A1F-16FC-503F-435F-5C01C52AF4B6}"/>
              </a:ext>
            </a:extLst>
          </p:cNvPr>
          <p:cNvSpPr txBox="1"/>
          <p:nvPr/>
        </p:nvSpPr>
        <p:spPr>
          <a:xfrm>
            <a:off x="-32030" y="1513297"/>
            <a:ext cx="5307330" cy="584775"/>
          </a:xfrm>
          <a:prstGeom prst="rect">
            <a:avLst/>
          </a:prstGeom>
          <a:noFill/>
        </p:spPr>
        <p:txBody>
          <a:bodyPr wrap="square">
            <a:spAutoFit/>
          </a:bodyPr>
          <a:lstStyle/>
          <a:p>
            <a:r>
              <a:rPr lang="en-US" sz="1600" b="1" dirty="0"/>
              <a:t>Small droplets, likely condensed Sn? Not detectable on EDS</a:t>
            </a:r>
          </a:p>
        </p:txBody>
      </p:sp>
      <p:sp>
        <p:nvSpPr>
          <p:cNvPr id="14" name="TextBox 13">
            <a:extLst>
              <a:ext uri="{FF2B5EF4-FFF2-40B4-BE49-F238E27FC236}">
                <a16:creationId xmlns:a16="http://schemas.microsoft.com/office/drawing/2014/main" id="{067B4686-4FDB-84AE-D1DC-783924F09E96}"/>
              </a:ext>
            </a:extLst>
          </p:cNvPr>
          <p:cNvSpPr txBox="1"/>
          <p:nvPr/>
        </p:nvSpPr>
        <p:spPr>
          <a:xfrm>
            <a:off x="7959629" y="4701814"/>
            <a:ext cx="1275811" cy="523220"/>
          </a:xfrm>
          <a:prstGeom prst="rect">
            <a:avLst/>
          </a:prstGeom>
          <a:noFill/>
        </p:spPr>
        <p:txBody>
          <a:bodyPr wrap="square">
            <a:spAutoFit/>
          </a:bodyPr>
          <a:lstStyle/>
          <a:p>
            <a:r>
              <a:rPr lang="en-US" sz="1400" b="1" dirty="0">
                <a:solidFill>
                  <a:schemeClr val="bg1"/>
                </a:solidFill>
              </a:rPr>
              <a:t>0.53%</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
        <p:nvSpPr>
          <p:cNvPr id="15" name="TextBox 14">
            <a:extLst>
              <a:ext uri="{FF2B5EF4-FFF2-40B4-BE49-F238E27FC236}">
                <a16:creationId xmlns:a16="http://schemas.microsoft.com/office/drawing/2014/main" id="{A7A149E8-DAB4-E9DA-9D06-7722DDA2BCEE}"/>
              </a:ext>
            </a:extLst>
          </p:cNvPr>
          <p:cNvSpPr txBox="1"/>
          <p:nvPr/>
        </p:nvSpPr>
        <p:spPr>
          <a:xfrm>
            <a:off x="3448589" y="4794207"/>
            <a:ext cx="1275811" cy="523220"/>
          </a:xfrm>
          <a:prstGeom prst="rect">
            <a:avLst/>
          </a:prstGeom>
          <a:noFill/>
        </p:spPr>
        <p:txBody>
          <a:bodyPr wrap="square">
            <a:spAutoFit/>
          </a:bodyPr>
          <a:lstStyle/>
          <a:p>
            <a:r>
              <a:rPr lang="en-US" sz="1400" b="1" dirty="0">
                <a:solidFill>
                  <a:schemeClr val="bg1"/>
                </a:solidFill>
              </a:rPr>
              <a:t>0.53%</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Tree>
    <p:extLst>
      <p:ext uri="{BB962C8B-B14F-4D97-AF65-F5344CB8AC3E}">
        <p14:creationId xmlns:p14="http://schemas.microsoft.com/office/powerpoint/2010/main" val="2359742611"/>
      </p:ext>
    </p:extLst>
  </p:cSld>
  <p:clrMapOvr>
    <a:masterClrMapping/>
  </p:clrMapOvr>
</p:sld>
</file>

<file path=ppt/theme/theme1.xml><?xml version="1.0" encoding="utf-8"?>
<a:theme xmlns:a="http://schemas.openxmlformats.org/drawingml/2006/main" name="Bright Beams theme">
  <a:themeElements>
    <a:clrScheme name="CBB Colors 2019">
      <a:dk1>
        <a:srgbClr val="000000"/>
      </a:dk1>
      <a:lt1>
        <a:srgbClr val="FEFFFE"/>
      </a:lt1>
      <a:dk2>
        <a:srgbClr val="CBCCCB"/>
      </a:dk2>
      <a:lt2>
        <a:srgbClr val="E5E6E5"/>
      </a:lt2>
      <a:accent1>
        <a:srgbClr val="B31B1B"/>
      </a:accent1>
      <a:accent2>
        <a:srgbClr val="FF7F00"/>
      </a:accent2>
      <a:accent3>
        <a:srgbClr val="09657C"/>
      </a:accent3>
      <a:accent4>
        <a:srgbClr val="9D9683"/>
      </a:accent4>
      <a:accent5>
        <a:srgbClr val="CBCCCB"/>
      </a:accent5>
      <a:accent6>
        <a:srgbClr val="E5E6E5"/>
      </a:accent6>
      <a:hlink>
        <a:srgbClr val="FF7F00"/>
      </a:hlink>
      <a:folHlink>
        <a:srgbClr val="09657C"/>
      </a:folHlink>
    </a:clrScheme>
    <a:fontScheme name="1_CesrTA_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esrTA_Revie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esrTA_Revie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esrTA_Review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esrTA_Review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esrTA_Re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esrTA_Re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esrTA_Re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E386104F-5E0E-C147-BB2B-175EDB5F41DC}" vid="{B78ED1BD-BB39-2A47-82E5-CAAC7E3DD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Bright Beams theme</Template>
  <TotalTime>956</TotalTime>
  <Words>2352</Words>
  <Application>Microsoft Macintosh PowerPoint</Application>
  <PresentationFormat>On-screen Show (4:3)</PresentationFormat>
  <Paragraphs>368</Paragraphs>
  <Slides>25</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Cambria</vt:lpstr>
      <vt:lpstr>Roboto Serif</vt:lpstr>
      <vt:lpstr>Times</vt:lpstr>
      <vt:lpstr>Times New Roman</vt:lpstr>
      <vt:lpstr>Bright Beams theme</vt:lpstr>
      <vt:lpstr>Nb3Sn Chemical Vapor Deposition and Nucleation Studies</vt:lpstr>
      <vt:lpstr>Outline</vt:lpstr>
      <vt:lpstr>Outline</vt:lpstr>
      <vt:lpstr>  Exploring SRF Materials Beyond Nb</vt:lpstr>
      <vt:lpstr>Nb3Sn performance </vt:lpstr>
      <vt:lpstr>Outline</vt:lpstr>
      <vt:lpstr>Nucleation study with SnCl2 and different oxides </vt:lpstr>
      <vt:lpstr>Setup SnCl2 tungsten crucible 200C</vt:lpstr>
      <vt:lpstr>Results Non anodized sample at 200C</vt:lpstr>
      <vt:lpstr>Results Non anodized sample at 200C</vt:lpstr>
      <vt:lpstr>Anodized NaOH 200C 2 hour run</vt:lpstr>
      <vt:lpstr>EDS comparison with other samples</vt:lpstr>
      <vt:lpstr>Setup SnCl2 tungsten crucible 200C</vt:lpstr>
      <vt:lpstr>Comparison for XPS (5 hour run)</vt:lpstr>
      <vt:lpstr>Comparison for SEM (5 hour run)</vt:lpstr>
      <vt:lpstr>Comparison for SEM (5 hour run)</vt:lpstr>
      <vt:lpstr>EDS comparison (5 hour vs 2 hour)</vt:lpstr>
      <vt:lpstr>Outline</vt:lpstr>
      <vt:lpstr>Chemical Vapor Deposition (CVD)</vt:lpstr>
      <vt:lpstr>Recent CVD runs </vt:lpstr>
      <vt:lpstr>Results Recent CVD runs</vt:lpstr>
      <vt:lpstr>Changes to CVD System </vt:lpstr>
      <vt:lpstr>Outline</vt:lpstr>
      <vt:lpstr>Conclusions and Next steps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Gabriel Gaitan</dc:creator>
  <cp:lastModifiedBy>Gabriel Gaitan</cp:lastModifiedBy>
  <cp:revision>64</cp:revision>
  <cp:lastPrinted>2019-05-22T19:31:02Z</cp:lastPrinted>
  <dcterms:created xsi:type="dcterms:W3CDTF">2026-07-08T14:01:06Z</dcterms:created>
  <dcterms:modified xsi:type="dcterms:W3CDTF">2026-07-09T17:13:56Z</dcterms:modified>
</cp:coreProperties>
</file>