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302" r:id="rId3"/>
    <p:sldId id="303" r:id="rId4"/>
    <p:sldId id="320" r:id="rId5"/>
    <p:sldId id="319" r:id="rId6"/>
    <p:sldId id="312" r:id="rId7"/>
    <p:sldId id="314" r:id="rId8"/>
    <p:sldId id="308" r:id="rId9"/>
    <p:sldId id="309" r:id="rId10"/>
    <p:sldId id="322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1B1B"/>
    <a:srgbClr val="E30202"/>
    <a:srgbClr val="FFE5CC"/>
    <a:srgbClr val="661508"/>
    <a:srgbClr val="4A0505"/>
    <a:srgbClr val="073949"/>
    <a:srgbClr val="D47500"/>
    <a:srgbClr val="F5DB4B"/>
    <a:srgbClr val="F5B60F"/>
    <a:srgbClr val="CD9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1"/>
    <p:restoredTop sz="90398"/>
  </p:normalViewPr>
  <p:slideViewPr>
    <p:cSldViewPr snapToGrid="0" snapToObjects="1">
      <p:cViewPr>
        <p:scale>
          <a:sx n="65" d="100"/>
          <a:sy n="65" d="100"/>
        </p:scale>
        <p:origin x="1360" y="1160"/>
      </p:cViewPr>
      <p:guideLst>
        <p:guide orient="horz" pos="2160"/>
        <p:guide pos="3840"/>
      </p:guideLst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7/6/26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16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A4AB6-216F-0553-27EC-BFAD8185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31EFF-D2A3-D38A-376B-D960CC0C2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D0CB3-EA7F-539B-C013-CADBAE917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FC5DC-B2D7-EE67-CD14-9627C5AED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7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C98A6-91B4-4675-77BA-A68BB54AA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241A9-BBB1-720D-D097-95031863F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92E8F-4300-C491-BB10-D54214544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C4EB8-226A-2CBB-8235-5694E55F0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2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496EA-08E4-25EA-CBC2-B2EF89C3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94BB7A-7DA9-5F37-4211-4520E6C5D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D758C-7B9E-6F1C-07BF-D1869A2E4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92666-991F-AF3A-008D-07E1C7C40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C8A1-38BE-FEE2-AFF0-227D45CC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A7CD5-AC9A-04A0-32FE-A86CFC0F8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BAA82-23D4-4372-2736-2929321D6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87720-6E60-F6C2-0733-8051CB3CA4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8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C33EF-0021-40A0-41F9-68C11DE6D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9D1D0E-152D-4DA8-BDD5-4912E3801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25579-BEAB-6974-7FDE-E8E6B2FCE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19B7D-CCF4-3948-3E82-7C23EF768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5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4E5CA-AF3C-9DC3-46DD-55FAF29A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8FCD69-0D64-5514-A701-D0EA7B956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3D037-28E5-0436-50D0-7BA818CF7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D9DC8-2170-2A53-9A93-3B0B909EC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5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F8641-EAD5-6CC0-A043-9B8D383B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7CDB5-DD97-2B59-83C8-DC3866003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0BA73-0158-851E-DB74-F30CF3D56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E8459-049E-C1F2-FDF2-EEF25FB79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46E2-D0F4-FD41-0BF6-F9EF335D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E2FE8-E7DD-E4F6-490E-460BD59F8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47B8E-DFB2-CE84-570C-2AE51FF3F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88836-48B6-5110-4B54-5A950D887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1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15E9C-AF22-1D2E-4612-11B2F4803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B6CC5-E579-967E-82D5-C2651680D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04604-7A29-1C85-20A3-0BF89E015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09751-E5D0-BE65-60E4-6914C20D2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86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7892-2488-1777-C300-1EA11FE9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932E3-920F-D1D6-D6E1-F440791CE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63CB8-5608-764C-F066-C2C1C9C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D6BF0-C2BE-E087-AFC2-6B73174E7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848"/>
          <a:stretch>
            <a:fillRect/>
          </a:stretch>
        </p:blipFill>
        <p:spPr>
          <a:xfrm>
            <a:off x="1406178" y="309420"/>
            <a:ext cx="4890329" cy="92315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9C2AB75-316D-614E-AEAE-2D1439860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2" y="335466"/>
            <a:ext cx="920986" cy="8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AE20E-DD48-B7DE-5D66-393DC98CBCF3}"/>
              </a:ext>
            </a:extLst>
          </p:cNvPr>
          <p:cNvSpPr txBox="1"/>
          <p:nvPr userDrawn="1"/>
        </p:nvSpPr>
        <p:spPr>
          <a:xfrm>
            <a:off x="2988527" y="29996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text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ls936@cornell.edu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r>
              <a:rPr lang="en-US"/>
              <a:t>SRF Theme Meeting Update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Aptos" panose="020B0004020202020204" pitchFamily="34" charset="0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Aptos" panose="020B0004020202020204" pitchFamily="34" charset="0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Aptos" panose="020B0004020202020204" pitchFamily="34" charset="0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Aptos" panose="020B0004020202020204" pitchFamily="34" charset="0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t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629051"/>
            <a:ext cx="11264348" cy="2268045"/>
          </a:xfrm>
        </p:spPr>
        <p:txBody>
          <a:bodyPr/>
          <a:lstStyle/>
          <a:p>
            <a:r>
              <a:rPr lang="en-US" dirty="0"/>
              <a:t>Nb surface oxide and anodization effects on tin nucleation for Nb</a:t>
            </a:r>
            <a:r>
              <a:rPr lang="en-US" baseline="-25000" dirty="0"/>
              <a:t>3</a:t>
            </a:r>
            <a:r>
              <a:rPr lang="en-US" dirty="0"/>
              <a:t>Sn growth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3894E-9C8F-83FE-86C7-9CAF2FD48F72}"/>
              </a:ext>
            </a:extLst>
          </p:cNvPr>
          <p:cNvSpPr txBox="1">
            <a:spLocks/>
          </p:cNvSpPr>
          <p:nvPr/>
        </p:nvSpPr>
        <p:spPr>
          <a:xfrm>
            <a:off x="1773949" y="3794366"/>
            <a:ext cx="8644097" cy="1854871"/>
          </a:xfrm>
          <a:prstGeom prst="rect">
            <a:avLst/>
          </a:prstGeom>
        </p:spPr>
        <p:txBody>
          <a:bodyPr anchor="ctr"/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Liana Shpani</a:t>
            </a:r>
          </a:p>
          <a:p>
            <a:pPr marL="0" indent="0" algn="ctr" defTabSz="914400">
              <a:buNone/>
            </a:pP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In collaboration with: Van Do, Jasper Brown, and Gabriel Gaitan</a:t>
            </a:r>
          </a:p>
          <a:p>
            <a:pPr marL="0" indent="0" algn="ctr" defTabSz="914400">
              <a:buNone/>
            </a:pP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Steven Sibener from University of Chicago, and Matthias Liepe from Cornell University</a:t>
            </a:r>
          </a:p>
          <a:p>
            <a:pPr marL="0" indent="0" algn="ctr" defTabSz="914400">
              <a:buNone/>
            </a:pP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July 9</a:t>
            </a:r>
            <a:r>
              <a:rPr lang="en-US" sz="1600" kern="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th</a:t>
            </a: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rPr>
              <a:t>, 2026</a:t>
            </a:r>
          </a:p>
          <a:p>
            <a:pPr marL="0" indent="0" algn="ctr" defTabSz="914400">
              <a:buNone/>
            </a:pPr>
            <a:endParaRPr lang="en-US" sz="1800" kern="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1B48A-C3F0-77F4-507B-6E4E4878D277}"/>
              </a:ext>
            </a:extLst>
          </p:cNvPr>
          <p:cNvSpPr txBox="1"/>
          <p:nvPr/>
        </p:nvSpPr>
        <p:spPr>
          <a:xfrm>
            <a:off x="2731318" y="6062412"/>
            <a:ext cx="6729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Research funded by Center for Bright Beams, NSF award PHY-1549132</a:t>
            </a:r>
            <a:endParaRPr lang="en-US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23E4-E646-5C86-6ED8-E903925E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E98943-2D6B-6733-9355-0F3330B6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chemistry reveals Na contamination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1C924-7CD9-8D13-6630-AF0FB6AB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D93E7-2FBA-008A-5CD7-8322940F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AAA8B-EE8B-04D0-CBA6-27CDEF24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grpSp>
        <p:nvGrpSpPr>
          <p:cNvPr id="8197" name="Group 8196">
            <a:extLst>
              <a:ext uri="{FF2B5EF4-FFF2-40B4-BE49-F238E27FC236}">
                <a16:creationId xmlns:a16="http://schemas.microsoft.com/office/drawing/2014/main" id="{F5540FA9-09D2-D8E6-0264-27D8BC55A374}"/>
              </a:ext>
            </a:extLst>
          </p:cNvPr>
          <p:cNvGrpSpPr/>
          <p:nvPr/>
        </p:nvGrpSpPr>
        <p:grpSpPr>
          <a:xfrm>
            <a:off x="298129" y="3719987"/>
            <a:ext cx="3919999" cy="2769170"/>
            <a:chOff x="298129" y="3719987"/>
            <a:chExt cx="3919999" cy="27691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5658E3-5836-2978-F953-76EDC6F6E18F}"/>
                </a:ext>
              </a:extLst>
            </p:cNvPr>
            <p:cNvGrpSpPr/>
            <p:nvPr/>
          </p:nvGrpSpPr>
          <p:grpSpPr>
            <a:xfrm>
              <a:off x="1586028" y="3719987"/>
              <a:ext cx="2632100" cy="2769170"/>
              <a:chOff x="4007496" y="853448"/>
              <a:chExt cx="2632100" cy="276917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C7768F6-2768-406D-C8D4-65998037F468}"/>
                  </a:ext>
                </a:extLst>
              </p:cNvPr>
              <p:cNvGrpSpPr/>
              <p:nvPr/>
            </p:nvGrpSpPr>
            <p:grpSpPr>
              <a:xfrm>
                <a:off x="4007496" y="1096651"/>
                <a:ext cx="2632100" cy="2525967"/>
                <a:chOff x="4007496" y="1096651"/>
                <a:chExt cx="2632100" cy="2525967"/>
              </a:xfrm>
            </p:grpSpPr>
            <p:pic>
              <p:nvPicPr>
                <p:cNvPr id="8196" name="Picture 4">
                  <a:extLst>
                    <a:ext uri="{FF2B5EF4-FFF2-40B4-BE49-F238E27FC236}">
                      <a16:creationId xmlns:a16="http://schemas.microsoft.com/office/drawing/2014/main" id="{8F8D1ACB-4ABB-1830-0B17-82354344C6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5934"/>
                <a:stretch>
                  <a:fillRect/>
                </a:stretch>
              </p:blipFill>
              <p:spPr bwMode="auto">
                <a:xfrm>
                  <a:off x="4007496" y="1096651"/>
                  <a:ext cx="2632100" cy="25259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E98F84E-C399-0DED-739C-D435CCAECA42}"/>
                    </a:ext>
                  </a:extLst>
                </p:cNvPr>
                <p:cNvSpPr/>
                <p:nvPr/>
              </p:nvSpPr>
              <p:spPr>
                <a:xfrm>
                  <a:off x="4426857" y="1197429"/>
                  <a:ext cx="224972" cy="2975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B77248-6FF5-90DB-F049-0B84BA81A937}"/>
                  </a:ext>
                </a:extLst>
              </p:cNvPr>
              <p:cNvSpPr txBox="1"/>
              <p:nvPr/>
            </p:nvSpPr>
            <p:spPr>
              <a:xfrm>
                <a:off x="5099199" y="853448"/>
                <a:ext cx="6270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ptos" panose="020B0004020202020204" pitchFamily="34" charset="0"/>
                  </a:rPr>
                  <a:t>Na 1s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F10307-3385-601E-58FA-B67761727508}"/>
                </a:ext>
              </a:extLst>
            </p:cNvPr>
            <p:cNvGrpSpPr/>
            <p:nvPr/>
          </p:nvGrpSpPr>
          <p:grpSpPr>
            <a:xfrm>
              <a:off x="298129" y="4533783"/>
              <a:ext cx="1147191" cy="1815131"/>
              <a:chOff x="8862370" y="1055235"/>
              <a:chExt cx="1335633" cy="2113292"/>
            </a:xfrm>
          </p:grpSpPr>
          <p:pic>
            <p:nvPicPr>
              <p:cNvPr id="16" name="Picture 4" descr="Graduate Student Jasper Brown">
                <a:extLst>
                  <a:ext uri="{FF2B5EF4-FFF2-40B4-BE49-F238E27FC236}">
                    <a16:creationId xmlns:a16="http://schemas.microsoft.com/office/drawing/2014/main" id="{077A221C-4BEC-BEEF-68C5-B01C5E3ED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62370" y="1055235"/>
                <a:ext cx="1335633" cy="1790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8EFF9A-DFF1-218C-54C6-163AB473215A}"/>
                  </a:ext>
                </a:extLst>
              </p:cNvPr>
              <p:cNvSpPr txBox="1"/>
              <p:nvPr/>
            </p:nvSpPr>
            <p:spPr>
              <a:xfrm>
                <a:off x="8862370" y="2846027"/>
                <a:ext cx="1335633" cy="322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ptos" panose="020B0004020202020204" pitchFamily="34" charset="0"/>
                  </a:rPr>
                  <a:t>Jasper Brown</a:t>
                </a:r>
              </a:p>
            </p:txBody>
          </p:sp>
        </p:grpSp>
      </p:grpSp>
      <p:grpSp>
        <p:nvGrpSpPr>
          <p:cNvPr id="8195" name="Group 8194">
            <a:extLst>
              <a:ext uri="{FF2B5EF4-FFF2-40B4-BE49-F238E27FC236}">
                <a16:creationId xmlns:a16="http://schemas.microsoft.com/office/drawing/2014/main" id="{7D294BDA-B6C6-D0C8-F084-8D216D2B2FBA}"/>
              </a:ext>
            </a:extLst>
          </p:cNvPr>
          <p:cNvGrpSpPr/>
          <p:nvPr/>
        </p:nvGrpSpPr>
        <p:grpSpPr>
          <a:xfrm>
            <a:off x="4218128" y="4762492"/>
            <a:ext cx="3002204" cy="830997"/>
            <a:chOff x="4218128" y="4762492"/>
            <a:chExt cx="3002204" cy="83099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7BD927E-FBA7-A47E-E795-ACE3FCE05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8128" y="5151494"/>
              <a:ext cx="78514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53B32B-EF23-DCD2-B9A7-2CC4A7D662DC}"/>
                </a:ext>
              </a:extLst>
            </p:cNvPr>
            <p:cNvSpPr txBox="1"/>
            <p:nvPr/>
          </p:nvSpPr>
          <p:spPr>
            <a:xfrm>
              <a:off x="5003270" y="4762492"/>
              <a:ext cx="22170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XPS showed that Na peak persisted after annealing in UHV</a:t>
              </a:r>
            </a:p>
          </p:txBody>
        </p:sp>
      </p:grpSp>
      <p:grpSp>
        <p:nvGrpSpPr>
          <p:cNvPr id="8193" name="Group 8192">
            <a:extLst>
              <a:ext uri="{FF2B5EF4-FFF2-40B4-BE49-F238E27FC236}">
                <a16:creationId xmlns:a16="http://schemas.microsoft.com/office/drawing/2014/main" id="{E45CC713-58DC-517F-CA35-DBD92ED824EA}"/>
              </a:ext>
            </a:extLst>
          </p:cNvPr>
          <p:cNvGrpSpPr/>
          <p:nvPr/>
        </p:nvGrpSpPr>
        <p:grpSpPr>
          <a:xfrm>
            <a:off x="192781" y="1142131"/>
            <a:ext cx="4999929" cy="2364171"/>
            <a:chOff x="192781" y="1142131"/>
            <a:chExt cx="4999929" cy="236417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0D227A-34C5-0DCC-2D39-CEA9F35A9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781" y="1142131"/>
              <a:ext cx="1229619" cy="236417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ECCA0C-2026-ACBD-BC7E-A89B4F79AD0F}"/>
                </a:ext>
              </a:extLst>
            </p:cNvPr>
            <p:cNvSpPr txBox="1"/>
            <p:nvPr/>
          </p:nvSpPr>
          <p:spPr>
            <a:xfrm>
              <a:off x="2067211" y="2271222"/>
              <a:ext cx="31254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stem Font Regular"/>
                <a:buChar char="→"/>
              </a:pPr>
              <a:r>
                <a:rPr lang="en-US" sz="1600" dirty="0">
                  <a:latin typeface="Aptos" panose="020B0004020202020204" pitchFamily="34" charset="0"/>
                </a:rPr>
                <a:t>Electrolyte incorporation in the oxide during anodization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DD0D9F4-DECE-C71E-EFCA-A76678D125CC}"/>
              </a:ext>
            </a:extLst>
          </p:cNvPr>
          <p:cNvGrpSpPr/>
          <p:nvPr/>
        </p:nvGrpSpPr>
        <p:grpSpPr>
          <a:xfrm>
            <a:off x="7810942" y="4664593"/>
            <a:ext cx="3543163" cy="1028046"/>
            <a:chOff x="1126726" y="5562174"/>
            <a:chExt cx="7865262" cy="1028046"/>
          </a:xfrm>
        </p:grpSpPr>
        <p:sp>
          <p:nvSpPr>
            <p:cNvPr id="55" name="Rounded Rectangle 7">
              <a:extLst>
                <a:ext uri="{FF2B5EF4-FFF2-40B4-BE49-F238E27FC236}">
                  <a16:creationId xmlns:a16="http://schemas.microsoft.com/office/drawing/2014/main" id="{A5731CA6-93AA-6BC5-9066-9F73A2828BBD}"/>
                </a:ext>
              </a:extLst>
            </p:cNvPr>
            <p:cNvSpPr/>
            <p:nvPr/>
          </p:nvSpPr>
          <p:spPr>
            <a:xfrm>
              <a:off x="1126726" y="5562174"/>
              <a:ext cx="7865262" cy="1028046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47809"/>
                <a:gd name="connsiteY0" fmla="*/ 329462 h 3099546"/>
                <a:gd name="connsiteX1" fmla="*/ 250006 w 4047809"/>
                <a:gd name="connsiteY1" fmla="*/ 20169 h 3099546"/>
                <a:gd name="connsiteX2" fmla="*/ 3793287 w 4047809"/>
                <a:gd name="connsiteY2" fmla="*/ 0 h 3099546"/>
                <a:gd name="connsiteX3" fmla="*/ 4042068 w 4047809"/>
                <a:gd name="connsiteY3" fmla="*/ 282397 h 3099546"/>
                <a:gd name="connsiteX4" fmla="*/ 4046334 w 4047809"/>
                <a:gd name="connsiteY4" fmla="*/ 2796977 h 3099546"/>
                <a:gd name="connsiteX5" fmla="*/ 3800010 w 4047809"/>
                <a:gd name="connsiteY5" fmla="*/ 3079376 h 3099546"/>
                <a:gd name="connsiteX6" fmla="*/ 243282 w 4047809"/>
                <a:gd name="connsiteY6" fmla="*/ 3099546 h 3099546"/>
                <a:gd name="connsiteX7" fmla="*/ 7950 w 4047809"/>
                <a:gd name="connsiteY7" fmla="*/ 2796977 h 3099546"/>
                <a:gd name="connsiteX8" fmla="*/ 1226 w 4047809"/>
                <a:gd name="connsiteY8" fmla="*/ 329462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7809" h="3099546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44093" y="2064119"/>
                    <a:pt x="4046334" y="2796977"/>
                  </a:cubicBezTo>
                  <a:cubicBezTo>
                    <a:pt x="4046334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2" name="TextBox 8191">
              <a:extLst>
                <a:ext uri="{FF2B5EF4-FFF2-40B4-BE49-F238E27FC236}">
                  <a16:creationId xmlns:a16="http://schemas.microsoft.com/office/drawing/2014/main" id="{5D6F10DD-B47F-866A-337E-41005841887D}"/>
                </a:ext>
              </a:extLst>
            </p:cNvPr>
            <p:cNvSpPr txBox="1"/>
            <p:nvPr/>
          </p:nvSpPr>
          <p:spPr>
            <a:xfrm>
              <a:off x="1363428" y="5640683"/>
              <a:ext cx="7391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However, Na was not detected in any sample after being baked with SnCl</a:t>
              </a:r>
              <a:r>
                <a:rPr lang="en-US" sz="1600" baseline="-25000" dirty="0">
                  <a:latin typeface="Aptos" panose="020B0004020202020204" pitchFamily="34" charset="0"/>
                </a:rPr>
                <a:t>2</a:t>
              </a:r>
              <a:r>
                <a:rPr lang="en-US" sz="1600" dirty="0">
                  <a:latin typeface="Aptos" panose="020B0004020202020204" pitchFamily="34" charset="0"/>
                </a:rPr>
                <a:t> present in the chamber! </a:t>
              </a:r>
            </a:p>
          </p:txBody>
        </p:sp>
      </p:grpSp>
      <p:grpSp>
        <p:nvGrpSpPr>
          <p:cNvPr id="8198" name="Group 8197">
            <a:extLst>
              <a:ext uri="{FF2B5EF4-FFF2-40B4-BE49-F238E27FC236}">
                <a16:creationId xmlns:a16="http://schemas.microsoft.com/office/drawing/2014/main" id="{A5C56E5F-CAEB-C4B9-D3A2-FC3AF4A6CB8B}"/>
              </a:ext>
            </a:extLst>
          </p:cNvPr>
          <p:cNvGrpSpPr/>
          <p:nvPr/>
        </p:nvGrpSpPr>
        <p:grpSpPr>
          <a:xfrm>
            <a:off x="1858378" y="1211464"/>
            <a:ext cx="3543163" cy="744235"/>
            <a:chOff x="1126726" y="5562174"/>
            <a:chExt cx="7865262" cy="744235"/>
          </a:xfrm>
        </p:grpSpPr>
        <p:sp>
          <p:nvSpPr>
            <p:cNvPr id="8199" name="Rounded Rectangle 7">
              <a:extLst>
                <a:ext uri="{FF2B5EF4-FFF2-40B4-BE49-F238E27FC236}">
                  <a16:creationId xmlns:a16="http://schemas.microsoft.com/office/drawing/2014/main" id="{062C008E-38AB-A990-6C87-06C16D8575DC}"/>
                </a:ext>
              </a:extLst>
            </p:cNvPr>
            <p:cNvSpPr/>
            <p:nvPr/>
          </p:nvSpPr>
          <p:spPr>
            <a:xfrm>
              <a:off x="1126726" y="5562174"/>
              <a:ext cx="7865262" cy="744235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47809"/>
                <a:gd name="connsiteY0" fmla="*/ 329462 h 3099546"/>
                <a:gd name="connsiteX1" fmla="*/ 250006 w 4047809"/>
                <a:gd name="connsiteY1" fmla="*/ 20169 h 3099546"/>
                <a:gd name="connsiteX2" fmla="*/ 3793287 w 4047809"/>
                <a:gd name="connsiteY2" fmla="*/ 0 h 3099546"/>
                <a:gd name="connsiteX3" fmla="*/ 4042068 w 4047809"/>
                <a:gd name="connsiteY3" fmla="*/ 282397 h 3099546"/>
                <a:gd name="connsiteX4" fmla="*/ 4046334 w 4047809"/>
                <a:gd name="connsiteY4" fmla="*/ 2796977 h 3099546"/>
                <a:gd name="connsiteX5" fmla="*/ 3800010 w 4047809"/>
                <a:gd name="connsiteY5" fmla="*/ 3079376 h 3099546"/>
                <a:gd name="connsiteX6" fmla="*/ 243282 w 4047809"/>
                <a:gd name="connsiteY6" fmla="*/ 3099546 h 3099546"/>
                <a:gd name="connsiteX7" fmla="*/ 7950 w 4047809"/>
                <a:gd name="connsiteY7" fmla="*/ 2796977 h 3099546"/>
                <a:gd name="connsiteX8" fmla="*/ 1226 w 4047809"/>
                <a:gd name="connsiteY8" fmla="*/ 329462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7809" h="3099546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44093" y="2064119"/>
                    <a:pt x="4046334" y="2796977"/>
                  </a:cubicBezTo>
                  <a:cubicBezTo>
                    <a:pt x="4046334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0" name="TextBox 8199">
              <a:extLst>
                <a:ext uri="{FF2B5EF4-FFF2-40B4-BE49-F238E27FC236}">
                  <a16:creationId xmlns:a16="http://schemas.microsoft.com/office/drawing/2014/main" id="{F91B461C-BD73-440A-BC9B-BB6803698F51}"/>
                </a:ext>
              </a:extLst>
            </p:cNvPr>
            <p:cNvSpPr txBox="1"/>
            <p:nvPr/>
          </p:nvSpPr>
          <p:spPr>
            <a:xfrm>
              <a:off x="1363428" y="5640683"/>
              <a:ext cx="739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Samples anodized with NaOH had traces of Na at the surface </a:t>
              </a:r>
            </a:p>
          </p:txBody>
        </p:sp>
      </p:grpSp>
      <p:grpSp>
        <p:nvGrpSpPr>
          <p:cNvPr id="8204" name="Group 8203">
            <a:extLst>
              <a:ext uri="{FF2B5EF4-FFF2-40B4-BE49-F238E27FC236}">
                <a16:creationId xmlns:a16="http://schemas.microsoft.com/office/drawing/2014/main" id="{F15FCA66-9C03-AB62-57C0-193D08B9B2AE}"/>
              </a:ext>
            </a:extLst>
          </p:cNvPr>
          <p:cNvGrpSpPr/>
          <p:nvPr/>
        </p:nvGrpSpPr>
        <p:grpSpPr>
          <a:xfrm>
            <a:off x="5837521" y="1264511"/>
            <a:ext cx="6144557" cy="2364171"/>
            <a:chOff x="5837521" y="1264511"/>
            <a:chExt cx="6144557" cy="236417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5E6547-AE7C-0F07-F04F-EAF4E99D3C42}"/>
                </a:ext>
              </a:extLst>
            </p:cNvPr>
            <p:cNvGrpSpPr/>
            <p:nvPr/>
          </p:nvGrpSpPr>
          <p:grpSpPr>
            <a:xfrm>
              <a:off x="5837521" y="1264511"/>
              <a:ext cx="6144557" cy="2364171"/>
              <a:chOff x="2724150" y="2401207"/>
              <a:chExt cx="8284936" cy="3187700"/>
            </a:xfrm>
          </p:grpSpPr>
          <p:pic>
            <p:nvPicPr>
              <p:cNvPr id="8194" name="Picture 2">
                <a:extLst>
                  <a:ext uri="{FF2B5EF4-FFF2-40B4-BE49-F238E27FC236}">
                    <a16:creationId xmlns:a16="http://schemas.microsoft.com/office/drawing/2014/main" id="{B2A1AFB8-9857-304F-CF50-43F73ED04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4150" y="2401207"/>
                <a:ext cx="6743700" cy="3187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6">
                <a:extLst>
                  <a:ext uri="{FF2B5EF4-FFF2-40B4-BE49-F238E27FC236}">
                    <a16:creationId xmlns:a16="http://schemas.microsoft.com/office/drawing/2014/main" id="{44D29CEF-50FC-AAD9-413F-24513994D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3453" y="3068469"/>
                <a:ext cx="1335633" cy="1790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FE3C66-6C0A-CC9B-112E-FA22EFD33D61}"/>
                  </a:ext>
                </a:extLst>
              </p:cNvPr>
              <p:cNvSpPr txBox="1"/>
              <p:nvPr/>
            </p:nvSpPr>
            <p:spPr>
              <a:xfrm>
                <a:off x="9631541" y="4859262"/>
                <a:ext cx="1335633" cy="340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ptos" panose="020B0004020202020204" pitchFamily="34" charset="0"/>
                  </a:rPr>
                  <a:t>Van Do</a:t>
                </a:r>
              </a:p>
            </p:txBody>
          </p:sp>
        </p:grpSp>
        <p:grpSp>
          <p:nvGrpSpPr>
            <p:cNvPr id="8203" name="Group 8202">
              <a:extLst>
                <a:ext uri="{FF2B5EF4-FFF2-40B4-BE49-F238E27FC236}">
                  <a16:creationId xmlns:a16="http://schemas.microsoft.com/office/drawing/2014/main" id="{835C6CFE-9B39-CB0F-6946-775DBDFE4170}"/>
                </a:ext>
              </a:extLst>
            </p:cNvPr>
            <p:cNvGrpSpPr/>
            <p:nvPr/>
          </p:nvGrpSpPr>
          <p:grpSpPr>
            <a:xfrm>
              <a:off x="10235777" y="3068220"/>
              <a:ext cx="576269" cy="287960"/>
              <a:chOff x="10235777" y="3068220"/>
              <a:chExt cx="576269" cy="287960"/>
            </a:xfrm>
          </p:grpSpPr>
          <p:sp>
            <p:nvSpPr>
              <p:cNvPr id="8201" name="TextBox 8200">
                <a:extLst>
                  <a:ext uri="{FF2B5EF4-FFF2-40B4-BE49-F238E27FC236}">
                    <a16:creationId xmlns:a16="http://schemas.microsoft.com/office/drawing/2014/main" id="{9033E8B1-9D91-8A96-B757-5BEF3451C30B}"/>
                  </a:ext>
                </a:extLst>
              </p:cNvPr>
              <p:cNvSpPr txBox="1"/>
              <p:nvPr/>
            </p:nvSpPr>
            <p:spPr>
              <a:xfrm>
                <a:off x="10235777" y="3125348"/>
                <a:ext cx="576269" cy="23083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E30202"/>
                    </a:solidFill>
                    <a:latin typeface="Aptos" panose="020B0004020202020204" pitchFamily="34" charset="0"/>
                  </a:rPr>
                  <a:t>Control</a:t>
                </a:r>
              </a:p>
            </p:txBody>
          </p:sp>
          <p:sp>
            <p:nvSpPr>
              <p:cNvPr id="8202" name="Rectangle 8201">
                <a:extLst>
                  <a:ext uri="{FF2B5EF4-FFF2-40B4-BE49-F238E27FC236}">
                    <a16:creationId xmlns:a16="http://schemas.microsoft.com/office/drawing/2014/main" id="{14D2E835-FEE1-A6B3-102F-835026EBE5AB}"/>
                  </a:ext>
                </a:extLst>
              </p:cNvPr>
              <p:cNvSpPr/>
              <p:nvPr/>
            </p:nvSpPr>
            <p:spPr>
              <a:xfrm>
                <a:off x="10291156" y="3068220"/>
                <a:ext cx="465513" cy="25272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52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7437F-3E5F-1A36-22E2-8D6FC254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471B9C-ECEE-240A-AEB2-F5AECB0F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Takeaways and 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A7C3-EE68-C88A-1765-65D7CDE8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FD2E-E901-A024-7DE8-CFCD4E92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93E09-0E34-C20D-95E7-5FA74DFD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AA84F-F21E-AB32-5880-21228724E873}"/>
              </a:ext>
            </a:extLst>
          </p:cNvPr>
          <p:cNvSpPr txBox="1"/>
          <p:nvPr/>
        </p:nvSpPr>
        <p:spPr>
          <a:xfrm>
            <a:off x="247649" y="1136677"/>
            <a:ext cx="1150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Surface roughness persists after oxide reduction through annealing</a:t>
            </a:r>
            <a:r>
              <a:rPr lang="en-US" dirty="0">
                <a:latin typeface="Aptos" panose="020B0004020202020204" pitchFamily="34" charset="0"/>
              </a:rPr>
              <a:t>: helpful to separate chemical vs roughness effects in future nucleation studies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EB4EE-DB2A-2CD6-89A0-F34F25CD458C}"/>
              </a:ext>
            </a:extLst>
          </p:cNvPr>
          <p:cNvSpPr txBox="1"/>
          <p:nvPr/>
        </p:nvSpPr>
        <p:spPr>
          <a:xfrm>
            <a:off x="247649" y="2015919"/>
            <a:ext cx="1150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Aptos" panose="020B0004020202020204" pitchFamily="34" charset="0"/>
              </a:rPr>
              <a:t>SnCl</a:t>
            </a:r>
            <a:r>
              <a:rPr lang="en-US" b="1" baseline="-25000" dirty="0">
                <a:latin typeface="Aptos" panose="020B0004020202020204" pitchFamily="34" charset="0"/>
              </a:rPr>
              <a:t>2</a:t>
            </a:r>
            <a:r>
              <a:rPr lang="en-US" b="1" dirty="0">
                <a:latin typeface="Aptos" panose="020B0004020202020204" pitchFamily="34" charset="0"/>
              </a:rPr>
              <a:t> interacts with the Nb surface earlier than previously assumed </a:t>
            </a:r>
            <a:r>
              <a:rPr lang="en-US" dirty="0">
                <a:latin typeface="Aptos" panose="020B0004020202020204" pitchFamily="34" charset="0"/>
              </a:rPr>
              <a:t>(as early as degas): important for understanding what actually drives nucleation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BBAB5D-1308-02F1-AA17-22DFC8C23C2C}"/>
              </a:ext>
            </a:extLst>
          </p:cNvPr>
          <p:cNvGrpSpPr/>
          <p:nvPr/>
        </p:nvGrpSpPr>
        <p:grpSpPr>
          <a:xfrm>
            <a:off x="247649" y="3864412"/>
            <a:ext cx="11649560" cy="2462341"/>
            <a:chOff x="271220" y="3992961"/>
            <a:chExt cx="11649560" cy="24623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498CC58-9752-5A4C-82FA-6022C52DA9D2}"/>
                </a:ext>
              </a:extLst>
            </p:cNvPr>
            <p:cNvSpPr txBox="1"/>
            <p:nvPr/>
          </p:nvSpPr>
          <p:spPr>
            <a:xfrm>
              <a:off x="271220" y="3992961"/>
              <a:ext cx="1500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Next steps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52D9FD-8968-9678-65B2-C36FEF7BCD33}"/>
                </a:ext>
              </a:extLst>
            </p:cNvPr>
            <p:cNvSpPr txBox="1"/>
            <p:nvPr/>
          </p:nvSpPr>
          <p:spPr>
            <a:xfrm>
              <a:off x="271220" y="4480711"/>
              <a:ext cx="104650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ptos" panose="020B0004020202020204" pitchFamily="34" charset="0"/>
                </a:rPr>
                <a:t>Vapor diffusion furnace: 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ptos" panose="020B0004020202020204" pitchFamily="34" charset="0"/>
                </a:rPr>
                <a:t>Degas-only run: quantify SnCl</a:t>
              </a:r>
              <a:r>
                <a:rPr lang="en-US" baseline="-25000" dirty="0">
                  <a:latin typeface="Aptos" panose="020B0004020202020204" pitchFamily="34" charset="0"/>
                </a:rPr>
                <a:t>2</a:t>
              </a:r>
              <a:r>
                <a:rPr lang="en-US" dirty="0">
                  <a:latin typeface="Aptos" panose="020B0004020202020204" pitchFamily="34" charset="0"/>
                </a:rPr>
                <a:t> evaporation and deposition, anodized vs. not anodized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ptos" panose="020B0004020202020204" pitchFamily="34" charset="0"/>
                </a:rPr>
                <a:t>Vary anodization recipe to test effect of oxide morphology on nucleation and film quality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4F78F-0862-546D-DE64-5272059AB551}"/>
                </a:ext>
              </a:extLst>
            </p:cNvPr>
            <p:cNvSpPr txBox="1"/>
            <p:nvPr/>
          </p:nvSpPr>
          <p:spPr>
            <a:xfrm>
              <a:off x="271220" y="5732027"/>
              <a:ext cx="1164956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ptos" panose="020B0004020202020204" pitchFamily="34" charset="0"/>
                </a:rPr>
                <a:t>CVD furnace: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ptos" panose="020B0004020202020204" pitchFamily="34" charset="0"/>
                </a:rPr>
                <a:t>SnCl</a:t>
              </a:r>
              <a:r>
                <a:rPr lang="en-US" baseline="-25000" dirty="0">
                  <a:latin typeface="Aptos" panose="020B0004020202020204" pitchFamily="34" charset="0"/>
                </a:rPr>
                <a:t>2</a:t>
              </a:r>
              <a:r>
                <a:rPr lang="en-US" dirty="0">
                  <a:latin typeface="Aptos" panose="020B0004020202020204" pitchFamily="34" charset="0"/>
                </a:rPr>
                <a:t> deposition on anodized vs anodized + annealed samples: same roughness, but only one retains Nb</a:t>
              </a:r>
              <a:r>
                <a:rPr lang="en-US" baseline="-25000" dirty="0">
                  <a:latin typeface="Aptos" panose="020B0004020202020204" pitchFamily="34" charset="0"/>
                </a:rPr>
                <a:t>2</a:t>
              </a:r>
              <a:r>
                <a:rPr lang="en-US" dirty="0">
                  <a:latin typeface="Aptos" panose="020B0004020202020204" pitchFamily="34" charset="0"/>
                </a:rPr>
                <a:t>O</a:t>
              </a:r>
              <a:r>
                <a:rPr lang="en-US" baseline="-25000" dirty="0">
                  <a:latin typeface="Aptos" panose="020B0004020202020204" pitchFamily="34" charset="0"/>
                </a:rPr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34202A-E7AF-ED69-FBEC-5FF329EBD357}"/>
              </a:ext>
            </a:extLst>
          </p:cNvPr>
          <p:cNvGrpSpPr/>
          <p:nvPr/>
        </p:nvGrpSpPr>
        <p:grpSpPr>
          <a:xfrm>
            <a:off x="8927052" y="3140469"/>
            <a:ext cx="2457027" cy="1330459"/>
            <a:chOff x="6453177" y="5030758"/>
            <a:chExt cx="2457027" cy="133045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87C20B8D-A904-3081-D573-BDCF636740D9}"/>
                </a:ext>
              </a:extLst>
            </p:cNvPr>
            <p:cNvSpPr/>
            <p:nvPr/>
          </p:nvSpPr>
          <p:spPr>
            <a:xfrm rot="405104">
              <a:off x="6453177" y="5030758"/>
              <a:ext cx="2457027" cy="1330459"/>
            </a:xfrm>
            <a:prstGeom prst="clou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D885F4-9D5D-6BFE-FA3F-B5AC09284A81}"/>
                </a:ext>
              </a:extLst>
            </p:cNvPr>
            <p:cNvSpPr txBox="1"/>
            <p:nvPr/>
          </p:nvSpPr>
          <p:spPr>
            <a:xfrm>
              <a:off x="6723804" y="5318971"/>
              <a:ext cx="1876857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Thank you for your attention!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1E23E5-13C6-0AE0-DAD3-94AB3F26D4E0}"/>
              </a:ext>
            </a:extLst>
          </p:cNvPr>
          <p:cNvSpPr txBox="1"/>
          <p:nvPr/>
        </p:nvSpPr>
        <p:spPr>
          <a:xfrm>
            <a:off x="247649" y="2895161"/>
            <a:ext cx="1150749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>
                <a:latin typeface="Aptos" panose="020B0004020202020204" pitchFamily="34" charset="0"/>
              </a:rPr>
              <a:t>Porous/rough oxides show potential for improved nucleation</a:t>
            </a:r>
            <a:r>
              <a:rPr lang="en-US" dirty="0">
                <a:latin typeface="Aptos" panose="020B0004020202020204" pitchFamily="34" charset="0"/>
              </a:rPr>
              <a:t>: no droplets but more tin </a:t>
            </a:r>
          </a:p>
          <a:p>
            <a:pPr marL="742950" lvl="1" indent="-285750" algn="just">
              <a:spcAft>
                <a:spcPts val="600"/>
              </a:spcAft>
              <a:buFont typeface="System Font Regular"/>
              <a:buChar char="→"/>
            </a:pPr>
            <a:r>
              <a:rPr lang="en-US" dirty="0">
                <a:latin typeface="Aptos" panose="020B0004020202020204" pitchFamily="34" charset="0"/>
              </a:rPr>
              <a:t>	promising direction for better final films </a:t>
            </a:r>
          </a:p>
        </p:txBody>
      </p:sp>
    </p:spTree>
    <p:extLst>
      <p:ext uri="{BB962C8B-B14F-4D97-AF65-F5344CB8AC3E}">
        <p14:creationId xmlns:p14="http://schemas.microsoft.com/office/powerpoint/2010/main" val="1566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17DBD-22BC-F9B0-0900-6EA3FC46C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73A156-7E96-0006-DD11-892B9B2D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Nb</a:t>
            </a:r>
            <a:r>
              <a:rPr lang="en-US" sz="2800" baseline="-25000" dirty="0"/>
              <a:t>3</a:t>
            </a:r>
            <a:r>
              <a:rPr lang="en-US" sz="2800" dirty="0"/>
              <a:t>Sn performance and nucleation challenge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DA9CB-7DBA-896F-5D86-992A1519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CFEB5-A8D9-9B4E-F6CB-6F9C54E1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8DC3-6FC4-ECCF-587F-DBF82B99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3DEDD-FBE2-D17C-5185-8E1E23465F3D}"/>
              </a:ext>
            </a:extLst>
          </p:cNvPr>
          <p:cNvSpPr txBox="1"/>
          <p:nvPr/>
        </p:nvSpPr>
        <p:spPr>
          <a:xfrm>
            <a:off x="178959" y="1033996"/>
            <a:ext cx="170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Nb</a:t>
            </a:r>
            <a:r>
              <a:rPr lang="en-US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Sn? </a:t>
            </a:r>
          </a:p>
        </p:txBody>
      </p:sp>
      <p:pic>
        <p:nvPicPr>
          <p:cNvPr id="74" name="Google Shape;323;g2955e6562be_0_1">
            <a:extLst>
              <a:ext uri="{FF2B5EF4-FFF2-40B4-BE49-F238E27FC236}">
                <a16:creationId xmlns:a16="http://schemas.microsoft.com/office/drawing/2014/main" id="{DA1AFA2E-1D0D-D746-492E-97DF091D31FF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166" y="1885771"/>
            <a:ext cx="3707811" cy="169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A diagram of a gas flame&#10;&#10;AI-generated content may be incorrect.">
            <a:extLst>
              <a:ext uri="{FF2B5EF4-FFF2-40B4-BE49-F238E27FC236}">
                <a16:creationId xmlns:a16="http://schemas.microsoft.com/office/drawing/2014/main" id="{73389A95-24F5-E3C6-60C9-8659558A4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695" y="1783198"/>
            <a:ext cx="2969062" cy="3183324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7B3BC0D1-36AE-1840-C790-FFB99F7B7407}"/>
              </a:ext>
            </a:extLst>
          </p:cNvPr>
          <p:cNvGrpSpPr/>
          <p:nvPr/>
        </p:nvGrpSpPr>
        <p:grpSpPr>
          <a:xfrm>
            <a:off x="5110758" y="5371198"/>
            <a:ext cx="6392815" cy="513341"/>
            <a:chOff x="3614104" y="5290140"/>
            <a:chExt cx="6392815" cy="513341"/>
          </a:xfrm>
        </p:grpSpPr>
        <p:sp>
          <p:nvSpPr>
            <p:cNvPr id="90" name="Rounded Rectangle 7">
              <a:extLst>
                <a:ext uri="{FF2B5EF4-FFF2-40B4-BE49-F238E27FC236}">
                  <a16:creationId xmlns:a16="http://schemas.microsoft.com/office/drawing/2014/main" id="{6CC3485F-7D2F-5E8B-7666-B040C6ABF408}"/>
                </a:ext>
              </a:extLst>
            </p:cNvPr>
            <p:cNvSpPr/>
            <p:nvPr/>
          </p:nvSpPr>
          <p:spPr>
            <a:xfrm>
              <a:off x="3614104" y="5290140"/>
              <a:ext cx="6363366" cy="513341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55204"/>
                <a:gd name="connsiteY0" fmla="*/ 329462 h 3106682"/>
                <a:gd name="connsiteX1" fmla="*/ 250006 w 4055204"/>
                <a:gd name="connsiteY1" fmla="*/ 20169 h 3106682"/>
                <a:gd name="connsiteX2" fmla="*/ 3793287 w 4055204"/>
                <a:gd name="connsiteY2" fmla="*/ 0 h 3106682"/>
                <a:gd name="connsiteX3" fmla="*/ 4042068 w 4055204"/>
                <a:gd name="connsiteY3" fmla="*/ 282397 h 3106682"/>
                <a:gd name="connsiteX4" fmla="*/ 4054453 w 4055204"/>
                <a:gd name="connsiteY4" fmla="*/ 2921558 h 3106682"/>
                <a:gd name="connsiteX5" fmla="*/ 3800010 w 4055204"/>
                <a:gd name="connsiteY5" fmla="*/ 3079376 h 3106682"/>
                <a:gd name="connsiteX6" fmla="*/ 243282 w 4055204"/>
                <a:gd name="connsiteY6" fmla="*/ 3099546 h 3106682"/>
                <a:gd name="connsiteX7" fmla="*/ 7950 w 4055204"/>
                <a:gd name="connsiteY7" fmla="*/ 2796977 h 3106682"/>
                <a:gd name="connsiteX8" fmla="*/ 1226 w 4055204"/>
                <a:gd name="connsiteY8" fmla="*/ 329462 h 3106682"/>
                <a:gd name="connsiteX0" fmla="*/ 1226 w 4055204"/>
                <a:gd name="connsiteY0" fmla="*/ 329462 h 3106682"/>
                <a:gd name="connsiteX1" fmla="*/ 250006 w 4055204"/>
                <a:gd name="connsiteY1" fmla="*/ 20169 h 3106682"/>
                <a:gd name="connsiteX2" fmla="*/ 3793287 w 4055204"/>
                <a:gd name="connsiteY2" fmla="*/ 0 h 3106682"/>
                <a:gd name="connsiteX3" fmla="*/ 4042068 w 4055204"/>
                <a:gd name="connsiteY3" fmla="*/ 282397 h 3106682"/>
                <a:gd name="connsiteX4" fmla="*/ 4054453 w 4055204"/>
                <a:gd name="connsiteY4" fmla="*/ 2921558 h 3106682"/>
                <a:gd name="connsiteX5" fmla="*/ 3800010 w 4055204"/>
                <a:gd name="connsiteY5" fmla="*/ 3079376 h 3106682"/>
                <a:gd name="connsiteX6" fmla="*/ 243282 w 4055204"/>
                <a:gd name="connsiteY6" fmla="*/ 3099546 h 3106682"/>
                <a:gd name="connsiteX7" fmla="*/ 7950 w 4055204"/>
                <a:gd name="connsiteY7" fmla="*/ 2796977 h 3106682"/>
                <a:gd name="connsiteX8" fmla="*/ 1226 w 4055204"/>
                <a:gd name="connsiteY8" fmla="*/ 329462 h 3106682"/>
                <a:gd name="connsiteX0" fmla="*/ 1226 w 4044773"/>
                <a:gd name="connsiteY0" fmla="*/ 329462 h 3171652"/>
                <a:gd name="connsiteX1" fmla="*/ 250006 w 4044773"/>
                <a:gd name="connsiteY1" fmla="*/ 20169 h 3171652"/>
                <a:gd name="connsiteX2" fmla="*/ 3793287 w 4044773"/>
                <a:gd name="connsiteY2" fmla="*/ 0 h 3171652"/>
                <a:gd name="connsiteX3" fmla="*/ 4042068 w 4044773"/>
                <a:gd name="connsiteY3" fmla="*/ 282397 h 3171652"/>
                <a:gd name="connsiteX4" fmla="*/ 4042906 w 4044773"/>
                <a:gd name="connsiteY4" fmla="*/ 3032939 h 3171652"/>
                <a:gd name="connsiteX5" fmla="*/ 3800010 w 4044773"/>
                <a:gd name="connsiteY5" fmla="*/ 3079376 h 3171652"/>
                <a:gd name="connsiteX6" fmla="*/ 243282 w 4044773"/>
                <a:gd name="connsiteY6" fmla="*/ 3099546 h 3171652"/>
                <a:gd name="connsiteX7" fmla="*/ 7950 w 4044773"/>
                <a:gd name="connsiteY7" fmla="*/ 2796977 h 3171652"/>
                <a:gd name="connsiteX8" fmla="*/ 1226 w 4044773"/>
                <a:gd name="connsiteY8" fmla="*/ 329462 h 3171652"/>
                <a:gd name="connsiteX0" fmla="*/ 1226 w 4046728"/>
                <a:gd name="connsiteY0" fmla="*/ 329462 h 3171652"/>
                <a:gd name="connsiteX1" fmla="*/ 250006 w 4046728"/>
                <a:gd name="connsiteY1" fmla="*/ 20169 h 3171652"/>
                <a:gd name="connsiteX2" fmla="*/ 3793287 w 4046728"/>
                <a:gd name="connsiteY2" fmla="*/ 0 h 3171652"/>
                <a:gd name="connsiteX3" fmla="*/ 4042068 w 4046728"/>
                <a:gd name="connsiteY3" fmla="*/ 282397 h 3171652"/>
                <a:gd name="connsiteX4" fmla="*/ 4042906 w 4046728"/>
                <a:gd name="connsiteY4" fmla="*/ 3032939 h 3171652"/>
                <a:gd name="connsiteX5" fmla="*/ 3800010 w 4046728"/>
                <a:gd name="connsiteY5" fmla="*/ 3079376 h 3171652"/>
                <a:gd name="connsiteX6" fmla="*/ 243282 w 4046728"/>
                <a:gd name="connsiteY6" fmla="*/ 3099546 h 3171652"/>
                <a:gd name="connsiteX7" fmla="*/ 7950 w 4046728"/>
                <a:gd name="connsiteY7" fmla="*/ 2796977 h 3171652"/>
                <a:gd name="connsiteX8" fmla="*/ 1226 w 4046728"/>
                <a:gd name="connsiteY8" fmla="*/ 329462 h 3171652"/>
                <a:gd name="connsiteX0" fmla="*/ 1226 w 4044773"/>
                <a:gd name="connsiteY0" fmla="*/ 329462 h 3171652"/>
                <a:gd name="connsiteX1" fmla="*/ 250006 w 4044773"/>
                <a:gd name="connsiteY1" fmla="*/ 20169 h 3171652"/>
                <a:gd name="connsiteX2" fmla="*/ 3793287 w 4044773"/>
                <a:gd name="connsiteY2" fmla="*/ 0 h 3171652"/>
                <a:gd name="connsiteX3" fmla="*/ 4042068 w 4044773"/>
                <a:gd name="connsiteY3" fmla="*/ 282397 h 3171652"/>
                <a:gd name="connsiteX4" fmla="*/ 4042906 w 4044773"/>
                <a:gd name="connsiteY4" fmla="*/ 3032939 h 3171652"/>
                <a:gd name="connsiteX5" fmla="*/ 3800010 w 4044773"/>
                <a:gd name="connsiteY5" fmla="*/ 3079376 h 3171652"/>
                <a:gd name="connsiteX6" fmla="*/ 243282 w 4044773"/>
                <a:gd name="connsiteY6" fmla="*/ 3099546 h 3171652"/>
                <a:gd name="connsiteX7" fmla="*/ 7950 w 4044773"/>
                <a:gd name="connsiteY7" fmla="*/ 2796977 h 3171652"/>
                <a:gd name="connsiteX8" fmla="*/ 1226 w 4044773"/>
                <a:gd name="connsiteY8" fmla="*/ 329462 h 3171652"/>
                <a:gd name="connsiteX0" fmla="*/ 1226 w 4044773"/>
                <a:gd name="connsiteY0" fmla="*/ 329462 h 3147281"/>
                <a:gd name="connsiteX1" fmla="*/ 250006 w 4044773"/>
                <a:gd name="connsiteY1" fmla="*/ 20169 h 3147281"/>
                <a:gd name="connsiteX2" fmla="*/ 3793287 w 4044773"/>
                <a:gd name="connsiteY2" fmla="*/ 0 h 3147281"/>
                <a:gd name="connsiteX3" fmla="*/ 4042068 w 4044773"/>
                <a:gd name="connsiteY3" fmla="*/ 282397 h 3147281"/>
                <a:gd name="connsiteX4" fmla="*/ 4042906 w 4044773"/>
                <a:gd name="connsiteY4" fmla="*/ 2995809 h 3147281"/>
                <a:gd name="connsiteX5" fmla="*/ 3800010 w 4044773"/>
                <a:gd name="connsiteY5" fmla="*/ 3079376 h 3147281"/>
                <a:gd name="connsiteX6" fmla="*/ 243282 w 4044773"/>
                <a:gd name="connsiteY6" fmla="*/ 3099546 h 3147281"/>
                <a:gd name="connsiteX7" fmla="*/ 7950 w 4044773"/>
                <a:gd name="connsiteY7" fmla="*/ 2796977 h 3147281"/>
                <a:gd name="connsiteX8" fmla="*/ 1226 w 4044773"/>
                <a:gd name="connsiteY8" fmla="*/ 329462 h 314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4773" h="3147281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43147" y="2424659"/>
                    <a:pt x="4042906" y="2995809"/>
                  </a:cubicBezTo>
                  <a:cubicBezTo>
                    <a:pt x="4042906" y="3278025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AC63067-E927-9DE5-991B-5DAE1B4796D4}"/>
                </a:ext>
              </a:extLst>
            </p:cNvPr>
            <p:cNvSpPr txBox="1"/>
            <p:nvPr/>
          </p:nvSpPr>
          <p:spPr>
            <a:xfrm>
              <a:off x="3628534" y="5363463"/>
              <a:ext cx="6378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latin typeface="Aptos" panose="020B0004020202020204" pitchFamily="34" charset="0"/>
                </a:rPr>
                <a:t>Film quality is limited by non-uniform nucleation in early stages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188EFC-0F6A-FC60-7364-399E2E9410FB}"/>
              </a:ext>
            </a:extLst>
          </p:cNvPr>
          <p:cNvGrpSpPr/>
          <p:nvPr/>
        </p:nvGrpSpPr>
        <p:grpSpPr>
          <a:xfrm>
            <a:off x="292869" y="1444644"/>
            <a:ext cx="3880217" cy="3607557"/>
            <a:chOff x="292869" y="1444644"/>
            <a:chExt cx="3880217" cy="360755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0F05B13-0969-F737-102D-DD95405AA26F}"/>
                </a:ext>
              </a:extLst>
            </p:cNvPr>
            <p:cNvSpPr txBox="1"/>
            <p:nvPr/>
          </p:nvSpPr>
          <p:spPr>
            <a:xfrm>
              <a:off x="678719" y="1444644"/>
              <a:ext cx="3116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System Font Regular"/>
                <a:buChar char="→"/>
              </a:pPr>
              <a:r>
                <a:rPr lang="en-US" sz="1600" dirty="0">
                  <a:latin typeface="Aptos" panose="020B0004020202020204" pitchFamily="34" charset="0"/>
                  <a:cs typeface="Aparajita" panose="02020603050405020304" pitchFamily="18" charset="0"/>
                </a:rPr>
                <a:t>Higher Tc than Nb (18 K vs 9 K)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CAAB65-9252-A1EF-96AA-397236185234}"/>
                </a:ext>
              </a:extLst>
            </p:cNvPr>
            <p:cNvGrpSpPr/>
            <p:nvPr/>
          </p:nvGrpSpPr>
          <p:grpSpPr>
            <a:xfrm>
              <a:off x="292869" y="1866679"/>
              <a:ext cx="3880217" cy="3185522"/>
              <a:chOff x="89296" y="1529246"/>
              <a:chExt cx="4040513" cy="331711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BEAE1C2-DF38-6DDF-E154-575AE98C4965}"/>
                  </a:ext>
                </a:extLst>
              </p:cNvPr>
              <p:cNvGrpSpPr/>
              <p:nvPr/>
            </p:nvGrpSpPr>
            <p:grpSpPr>
              <a:xfrm>
                <a:off x="176036" y="1529246"/>
                <a:ext cx="3953773" cy="3122200"/>
                <a:chOff x="7113757" y="2720086"/>
                <a:chExt cx="4519443" cy="356889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3DEE861-E446-F7F6-51BA-2492C4118984}"/>
                    </a:ext>
                  </a:extLst>
                </p:cNvPr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113757" y="2720086"/>
                  <a:ext cx="4519443" cy="35688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" name="Up Arrow 12">
                  <a:extLst>
                    <a:ext uri="{FF2B5EF4-FFF2-40B4-BE49-F238E27FC236}">
                      <a16:creationId xmlns:a16="http://schemas.microsoft.com/office/drawing/2014/main" id="{E377F422-3510-4E74-8995-F02D65634D3B}"/>
                    </a:ext>
                  </a:extLst>
                </p:cNvPr>
                <p:cNvSpPr/>
                <p:nvPr/>
              </p:nvSpPr>
              <p:spPr>
                <a:xfrm>
                  <a:off x="10750925" y="3758453"/>
                  <a:ext cx="309282" cy="1223682"/>
                </a:xfrm>
                <a:prstGeom prst="upArrow">
                  <a:avLst>
                    <a:gd name="adj1" fmla="val 50000"/>
                    <a:gd name="adj2" fmla="val 97967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rgbClr val="073949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F611D31-42FB-EC82-6226-57D35FF391F6}"/>
                    </a:ext>
                  </a:extLst>
                </p:cNvPr>
                <p:cNvSpPr txBox="1"/>
                <p:nvPr/>
              </p:nvSpPr>
              <p:spPr>
                <a:xfrm>
                  <a:off x="8903073" y="3954795"/>
                  <a:ext cx="170105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Aptos" panose="020B0004020202020204" pitchFamily="34" charset="0"/>
                    </a:rPr>
                    <a:t>20-30x more efficient than Nb at 4.2K 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5802E-3BB7-BA35-4AED-E22C662E20B0}"/>
                  </a:ext>
                </a:extLst>
              </p:cNvPr>
              <p:cNvSpPr txBox="1"/>
              <p:nvPr/>
            </p:nvSpPr>
            <p:spPr>
              <a:xfrm rot="16200000">
                <a:off x="-445523" y="2736843"/>
                <a:ext cx="1390130" cy="320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ptos" panose="020B0004020202020204" pitchFamily="34" charset="0"/>
                  </a:rPr>
                  <a:t>Quality factor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C9D017-27E6-F179-84BB-DFC72E3C991A}"/>
                  </a:ext>
                </a:extLst>
              </p:cNvPr>
              <p:cNvSpPr txBox="1"/>
              <p:nvPr/>
            </p:nvSpPr>
            <p:spPr>
              <a:xfrm>
                <a:off x="1005608" y="4525873"/>
                <a:ext cx="2643986" cy="320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ptos" panose="020B0004020202020204" pitchFamily="34" charset="0"/>
                  </a:rPr>
                  <a:t>Accelerating gradient (MV/m)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3434FA-78DD-EE04-0C78-3FE352BB97FA}"/>
              </a:ext>
            </a:extLst>
          </p:cNvPr>
          <p:cNvGrpSpPr/>
          <p:nvPr/>
        </p:nvGrpSpPr>
        <p:grpSpPr>
          <a:xfrm>
            <a:off x="8669507" y="2162290"/>
            <a:ext cx="1067921" cy="1001481"/>
            <a:chOff x="5702648" y="3785176"/>
            <a:chExt cx="1067921" cy="10014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0D43C6-63BA-A35A-6755-670AC9A34D27}"/>
                </a:ext>
              </a:extLst>
            </p:cNvPr>
            <p:cNvSpPr txBox="1"/>
            <p:nvPr/>
          </p:nvSpPr>
          <p:spPr>
            <a:xfrm>
              <a:off x="5721513" y="4386547"/>
              <a:ext cx="580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3FA440-E378-215A-5258-7DAD9F173F0B}"/>
                </a:ext>
              </a:extLst>
            </p:cNvPr>
            <p:cNvSpPr txBox="1"/>
            <p:nvPr/>
          </p:nvSpPr>
          <p:spPr>
            <a:xfrm>
              <a:off x="5702648" y="3785176"/>
              <a:ext cx="1067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  <a:r>
                <a:rPr lang="en-US" sz="2000" b="1" baseline="-25000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r>
                <a:rPr lang="en-US" sz="2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47445AB-668D-29EE-AACF-635ED19B4991}"/>
              </a:ext>
            </a:extLst>
          </p:cNvPr>
          <p:cNvSpPr txBox="1"/>
          <p:nvPr/>
        </p:nvSpPr>
        <p:spPr>
          <a:xfrm>
            <a:off x="348071" y="5143899"/>
            <a:ext cx="402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stem Font Regular"/>
              <a:buChar char="→"/>
            </a:pPr>
            <a:r>
              <a:rPr lang="en-US" sz="1600" dirty="0">
                <a:latin typeface="Aptos" panose="020B0004020202020204" pitchFamily="34" charset="0"/>
                <a:cs typeface="Aparajita" panose="02020603050405020304" pitchFamily="18" charset="0"/>
              </a:rPr>
              <a:t>Lower cooling cost and complexity due to higher operating temperatures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7EC959AF-FCC2-0323-333D-1F5148C240AA}"/>
              </a:ext>
            </a:extLst>
          </p:cNvPr>
          <p:cNvSpPr/>
          <p:nvPr/>
        </p:nvSpPr>
        <p:spPr>
          <a:xfrm>
            <a:off x="7858223" y="2489703"/>
            <a:ext cx="616872" cy="383990"/>
          </a:xfrm>
          <a:prstGeom prst="rightArrow">
            <a:avLst>
              <a:gd name="adj1" fmla="val 33407"/>
              <a:gd name="adj2" fmla="val 638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04C9438D-C58A-4BBE-D303-814E09903490}"/>
              </a:ext>
            </a:extLst>
          </p:cNvPr>
          <p:cNvSpPr/>
          <p:nvPr/>
        </p:nvSpPr>
        <p:spPr>
          <a:xfrm>
            <a:off x="160507" y="999860"/>
            <a:ext cx="4398984" cy="5459513"/>
          </a:xfrm>
          <a:custGeom>
            <a:avLst/>
            <a:gdLst>
              <a:gd name="connsiteX0" fmla="*/ 0 w 4034118"/>
              <a:gd name="connsiteY0" fmla="*/ 510998 h 3065929"/>
              <a:gd name="connsiteX1" fmla="*/ 510998 w 4034118"/>
              <a:gd name="connsiteY1" fmla="*/ 0 h 3065929"/>
              <a:gd name="connsiteX2" fmla="*/ 3523120 w 4034118"/>
              <a:gd name="connsiteY2" fmla="*/ 0 h 3065929"/>
              <a:gd name="connsiteX3" fmla="*/ 4034118 w 4034118"/>
              <a:gd name="connsiteY3" fmla="*/ 510998 h 3065929"/>
              <a:gd name="connsiteX4" fmla="*/ 4034118 w 4034118"/>
              <a:gd name="connsiteY4" fmla="*/ 2554931 h 3065929"/>
              <a:gd name="connsiteX5" fmla="*/ 3523120 w 4034118"/>
              <a:gd name="connsiteY5" fmla="*/ 3065929 h 3065929"/>
              <a:gd name="connsiteX6" fmla="*/ 510998 w 4034118"/>
              <a:gd name="connsiteY6" fmla="*/ 3065929 h 3065929"/>
              <a:gd name="connsiteX7" fmla="*/ 0 w 4034118"/>
              <a:gd name="connsiteY7" fmla="*/ 2554931 h 3065929"/>
              <a:gd name="connsiteX8" fmla="*/ 0 w 4034118"/>
              <a:gd name="connsiteY8" fmla="*/ 510998 h 3065929"/>
              <a:gd name="connsiteX0" fmla="*/ 0 w 4036089"/>
              <a:gd name="connsiteY0" fmla="*/ 517721 h 3072652"/>
              <a:gd name="connsiteX1" fmla="*/ 510998 w 4036089"/>
              <a:gd name="connsiteY1" fmla="*/ 6723 h 3072652"/>
              <a:gd name="connsiteX2" fmla="*/ 3792061 w 4036089"/>
              <a:gd name="connsiteY2" fmla="*/ 0 h 3072652"/>
              <a:gd name="connsiteX3" fmla="*/ 4034118 w 4036089"/>
              <a:gd name="connsiteY3" fmla="*/ 517721 h 3072652"/>
              <a:gd name="connsiteX4" fmla="*/ 4034118 w 4036089"/>
              <a:gd name="connsiteY4" fmla="*/ 2561654 h 3072652"/>
              <a:gd name="connsiteX5" fmla="*/ 3523120 w 4036089"/>
              <a:gd name="connsiteY5" fmla="*/ 3072652 h 3072652"/>
              <a:gd name="connsiteX6" fmla="*/ 510998 w 4036089"/>
              <a:gd name="connsiteY6" fmla="*/ 3072652 h 3072652"/>
              <a:gd name="connsiteX7" fmla="*/ 0 w 4036089"/>
              <a:gd name="connsiteY7" fmla="*/ 2561654 h 3072652"/>
              <a:gd name="connsiteX8" fmla="*/ 0 w 4036089"/>
              <a:gd name="connsiteY8" fmla="*/ 517721 h 3072652"/>
              <a:gd name="connsiteX0" fmla="*/ 1971 w 4038060"/>
              <a:gd name="connsiteY0" fmla="*/ 517721 h 3072652"/>
              <a:gd name="connsiteX1" fmla="*/ 244028 w 4038060"/>
              <a:gd name="connsiteY1" fmla="*/ 6723 h 3072652"/>
              <a:gd name="connsiteX2" fmla="*/ 3794032 w 4038060"/>
              <a:gd name="connsiteY2" fmla="*/ 0 h 3072652"/>
              <a:gd name="connsiteX3" fmla="*/ 4036089 w 4038060"/>
              <a:gd name="connsiteY3" fmla="*/ 517721 h 3072652"/>
              <a:gd name="connsiteX4" fmla="*/ 4036089 w 4038060"/>
              <a:gd name="connsiteY4" fmla="*/ 2561654 h 3072652"/>
              <a:gd name="connsiteX5" fmla="*/ 3525091 w 4038060"/>
              <a:gd name="connsiteY5" fmla="*/ 3072652 h 3072652"/>
              <a:gd name="connsiteX6" fmla="*/ 512969 w 4038060"/>
              <a:gd name="connsiteY6" fmla="*/ 3072652 h 3072652"/>
              <a:gd name="connsiteX7" fmla="*/ 1971 w 4038060"/>
              <a:gd name="connsiteY7" fmla="*/ 2561654 h 3072652"/>
              <a:gd name="connsiteX8" fmla="*/ 1971 w 4038060"/>
              <a:gd name="connsiteY8" fmla="*/ 517721 h 3072652"/>
              <a:gd name="connsiteX0" fmla="*/ 13 w 4036102"/>
              <a:gd name="connsiteY0" fmla="*/ 517721 h 3072652"/>
              <a:gd name="connsiteX1" fmla="*/ 275688 w 4036102"/>
              <a:gd name="connsiteY1" fmla="*/ 13446 h 3072652"/>
              <a:gd name="connsiteX2" fmla="*/ 3792074 w 4036102"/>
              <a:gd name="connsiteY2" fmla="*/ 0 h 3072652"/>
              <a:gd name="connsiteX3" fmla="*/ 4034131 w 4036102"/>
              <a:gd name="connsiteY3" fmla="*/ 517721 h 3072652"/>
              <a:gd name="connsiteX4" fmla="*/ 4034131 w 4036102"/>
              <a:gd name="connsiteY4" fmla="*/ 2561654 h 3072652"/>
              <a:gd name="connsiteX5" fmla="*/ 3523133 w 4036102"/>
              <a:gd name="connsiteY5" fmla="*/ 3072652 h 3072652"/>
              <a:gd name="connsiteX6" fmla="*/ 511011 w 4036102"/>
              <a:gd name="connsiteY6" fmla="*/ 3072652 h 3072652"/>
              <a:gd name="connsiteX7" fmla="*/ 13 w 4036102"/>
              <a:gd name="connsiteY7" fmla="*/ 2561654 h 3072652"/>
              <a:gd name="connsiteX8" fmla="*/ 13 w 4036102"/>
              <a:gd name="connsiteY8" fmla="*/ 517721 h 3072652"/>
              <a:gd name="connsiteX0" fmla="*/ 1226 w 4037315"/>
              <a:gd name="connsiteY0" fmla="*/ 517721 h 3072652"/>
              <a:gd name="connsiteX1" fmla="*/ 250006 w 4037315"/>
              <a:gd name="connsiteY1" fmla="*/ 20169 h 3072652"/>
              <a:gd name="connsiteX2" fmla="*/ 3793287 w 4037315"/>
              <a:gd name="connsiteY2" fmla="*/ 0 h 3072652"/>
              <a:gd name="connsiteX3" fmla="*/ 4035344 w 4037315"/>
              <a:gd name="connsiteY3" fmla="*/ 517721 h 3072652"/>
              <a:gd name="connsiteX4" fmla="*/ 4035344 w 4037315"/>
              <a:gd name="connsiteY4" fmla="*/ 2561654 h 3072652"/>
              <a:gd name="connsiteX5" fmla="*/ 3524346 w 4037315"/>
              <a:gd name="connsiteY5" fmla="*/ 3072652 h 3072652"/>
              <a:gd name="connsiteX6" fmla="*/ 512224 w 4037315"/>
              <a:gd name="connsiteY6" fmla="*/ 3072652 h 3072652"/>
              <a:gd name="connsiteX7" fmla="*/ 1226 w 4037315"/>
              <a:gd name="connsiteY7" fmla="*/ 2561654 h 3072652"/>
              <a:gd name="connsiteX8" fmla="*/ 1226 w 4037315"/>
              <a:gd name="connsiteY8" fmla="*/ 517721 h 3072652"/>
              <a:gd name="connsiteX0" fmla="*/ 1226 w 4037315"/>
              <a:gd name="connsiteY0" fmla="*/ 517721 h 3072664"/>
              <a:gd name="connsiteX1" fmla="*/ 250006 w 4037315"/>
              <a:gd name="connsiteY1" fmla="*/ 20169 h 3072664"/>
              <a:gd name="connsiteX2" fmla="*/ 3793287 w 4037315"/>
              <a:gd name="connsiteY2" fmla="*/ 0 h 3072664"/>
              <a:gd name="connsiteX3" fmla="*/ 4035344 w 4037315"/>
              <a:gd name="connsiteY3" fmla="*/ 517721 h 3072664"/>
              <a:gd name="connsiteX4" fmla="*/ 4035344 w 4037315"/>
              <a:gd name="connsiteY4" fmla="*/ 2561654 h 3072664"/>
              <a:gd name="connsiteX5" fmla="*/ 3524346 w 4037315"/>
              <a:gd name="connsiteY5" fmla="*/ 3072652 h 3072664"/>
              <a:gd name="connsiteX6" fmla="*/ 512224 w 4037315"/>
              <a:gd name="connsiteY6" fmla="*/ 3072652 h 3072664"/>
              <a:gd name="connsiteX7" fmla="*/ 7950 w 4037315"/>
              <a:gd name="connsiteY7" fmla="*/ 2796977 h 3072664"/>
              <a:gd name="connsiteX8" fmla="*/ 1226 w 4037315"/>
              <a:gd name="connsiteY8" fmla="*/ 517721 h 3072664"/>
              <a:gd name="connsiteX0" fmla="*/ 1226 w 4037315"/>
              <a:gd name="connsiteY0" fmla="*/ 517721 h 3079376"/>
              <a:gd name="connsiteX1" fmla="*/ 250006 w 4037315"/>
              <a:gd name="connsiteY1" fmla="*/ 20169 h 3079376"/>
              <a:gd name="connsiteX2" fmla="*/ 3793287 w 4037315"/>
              <a:gd name="connsiteY2" fmla="*/ 0 h 3079376"/>
              <a:gd name="connsiteX3" fmla="*/ 4035344 w 4037315"/>
              <a:gd name="connsiteY3" fmla="*/ 517721 h 3079376"/>
              <a:gd name="connsiteX4" fmla="*/ 4035344 w 4037315"/>
              <a:gd name="connsiteY4" fmla="*/ 2561654 h 3079376"/>
              <a:gd name="connsiteX5" fmla="*/ 3524346 w 4037315"/>
              <a:gd name="connsiteY5" fmla="*/ 3072652 h 3079376"/>
              <a:gd name="connsiteX6" fmla="*/ 371029 w 4037315"/>
              <a:gd name="connsiteY6" fmla="*/ 3079376 h 3079376"/>
              <a:gd name="connsiteX7" fmla="*/ 7950 w 4037315"/>
              <a:gd name="connsiteY7" fmla="*/ 2796977 h 3079376"/>
              <a:gd name="connsiteX8" fmla="*/ 1226 w 4037315"/>
              <a:gd name="connsiteY8" fmla="*/ 517721 h 3079376"/>
              <a:gd name="connsiteX0" fmla="*/ 1226 w 4038259"/>
              <a:gd name="connsiteY0" fmla="*/ 517721 h 3079376"/>
              <a:gd name="connsiteX1" fmla="*/ 250006 w 4038259"/>
              <a:gd name="connsiteY1" fmla="*/ 20169 h 3079376"/>
              <a:gd name="connsiteX2" fmla="*/ 3793287 w 4038259"/>
              <a:gd name="connsiteY2" fmla="*/ 0 h 3079376"/>
              <a:gd name="connsiteX3" fmla="*/ 4035344 w 4038259"/>
              <a:gd name="connsiteY3" fmla="*/ 517721 h 3079376"/>
              <a:gd name="connsiteX4" fmla="*/ 4035344 w 4038259"/>
              <a:gd name="connsiteY4" fmla="*/ 2561654 h 3079376"/>
              <a:gd name="connsiteX5" fmla="*/ 3800010 w 4038259"/>
              <a:gd name="connsiteY5" fmla="*/ 3079376 h 3079376"/>
              <a:gd name="connsiteX6" fmla="*/ 371029 w 4038259"/>
              <a:gd name="connsiteY6" fmla="*/ 3079376 h 3079376"/>
              <a:gd name="connsiteX7" fmla="*/ 7950 w 4038259"/>
              <a:gd name="connsiteY7" fmla="*/ 2796977 h 3079376"/>
              <a:gd name="connsiteX8" fmla="*/ 1226 w 4038259"/>
              <a:gd name="connsiteY8" fmla="*/ 517721 h 3079376"/>
              <a:gd name="connsiteX0" fmla="*/ 1226 w 4044038"/>
              <a:gd name="connsiteY0" fmla="*/ 517721 h 3079376"/>
              <a:gd name="connsiteX1" fmla="*/ 250006 w 4044038"/>
              <a:gd name="connsiteY1" fmla="*/ 20169 h 3079376"/>
              <a:gd name="connsiteX2" fmla="*/ 3793287 w 4044038"/>
              <a:gd name="connsiteY2" fmla="*/ 0 h 3079376"/>
              <a:gd name="connsiteX3" fmla="*/ 4035344 w 4044038"/>
              <a:gd name="connsiteY3" fmla="*/ 517721 h 3079376"/>
              <a:gd name="connsiteX4" fmla="*/ 4042068 w 4044038"/>
              <a:gd name="connsiteY4" fmla="*/ 2716295 h 3079376"/>
              <a:gd name="connsiteX5" fmla="*/ 3800010 w 4044038"/>
              <a:gd name="connsiteY5" fmla="*/ 3079376 h 3079376"/>
              <a:gd name="connsiteX6" fmla="*/ 371029 w 4044038"/>
              <a:gd name="connsiteY6" fmla="*/ 3079376 h 3079376"/>
              <a:gd name="connsiteX7" fmla="*/ 7950 w 4044038"/>
              <a:gd name="connsiteY7" fmla="*/ 2796977 h 3079376"/>
              <a:gd name="connsiteX8" fmla="*/ 1226 w 4044038"/>
              <a:gd name="connsiteY8" fmla="*/ 517721 h 3079376"/>
              <a:gd name="connsiteX0" fmla="*/ 1226 w 4044038"/>
              <a:gd name="connsiteY0" fmla="*/ 517721 h 3092823"/>
              <a:gd name="connsiteX1" fmla="*/ 250006 w 4044038"/>
              <a:gd name="connsiteY1" fmla="*/ 20169 h 3092823"/>
              <a:gd name="connsiteX2" fmla="*/ 3793287 w 4044038"/>
              <a:gd name="connsiteY2" fmla="*/ 0 h 3092823"/>
              <a:gd name="connsiteX3" fmla="*/ 4035344 w 4044038"/>
              <a:gd name="connsiteY3" fmla="*/ 517721 h 3092823"/>
              <a:gd name="connsiteX4" fmla="*/ 4042068 w 4044038"/>
              <a:gd name="connsiteY4" fmla="*/ 2716295 h 3092823"/>
              <a:gd name="connsiteX5" fmla="*/ 3800010 w 4044038"/>
              <a:gd name="connsiteY5" fmla="*/ 3079376 h 3092823"/>
              <a:gd name="connsiteX6" fmla="*/ 283623 w 4044038"/>
              <a:gd name="connsiteY6" fmla="*/ 3092823 h 3092823"/>
              <a:gd name="connsiteX7" fmla="*/ 7950 w 4044038"/>
              <a:gd name="connsiteY7" fmla="*/ 2796977 h 3092823"/>
              <a:gd name="connsiteX8" fmla="*/ 1226 w 4044038"/>
              <a:gd name="connsiteY8" fmla="*/ 517721 h 3092823"/>
              <a:gd name="connsiteX0" fmla="*/ 1226 w 4044038"/>
              <a:gd name="connsiteY0" fmla="*/ 363080 h 3092823"/>
              <a:gd name="connsiteX1" fmla="*/ 250006 w 4044038"/>
              <a:gd name="connsiteY1" fmla="*/ 20169 h 3092823"/>
              <a:gd name="connsiteX2" fmla="*/ 3793287 w 4044038"/>
              <a:gd name="connsiteY2" fmla="*/ 0 h 3092823"/>
              <a:gd name="connsiteX3" fmla="*/ 4035344 w 4044038"/>
              <a:gd name="connsiteY3" fmla="*/ 517721 h 3092823"/>
              <a:gd name="connsiteX4" fmla="*/ 4042068 w 4044038"/>
              <a:gd name="connsiteY4" fmla="*/ 2716295 h 3092823"/>
              <a:gd name="connsiteX5" fmla="*/ 3800010 w 4044038"/>
              <a:gd name="connsiteY5" fmla="*/ 3079376 h 3092823"/>
              <a:gd name="connsiteX6" fmla="*/ 283623 w 4044038"/>
              <a:gd name="connsiteY6" fmla="*/ 3092823 h 3092823"/>
              <a:gd name="connsiteX7" fmla="*/ 7950 w 4044038"/>
              <a:gd name="connsiteY7" fmla="*/ 2796977 h 3092823"/>
              <a:gd name="connsiteX8" fmla="*/ 1226 w 4044038"/>
              <a:gd name="connsiteY8" fmla="*/ 363080 h 3092823"/>
              <a:gd name="connsiteX0" fmla="*/ 1226 w 4044038"/>
              <a:gd name="connsiteY0" fmla="*/ 363080 h 3092823"/>
              <a:gd name="connsiteX1" fmla="*/ 250006 w 4044038"/>
              <a:gd name="connsiteY1" fmla="*/ 20169 h 3092823"/>
              <a:gd name="connsiteX2" fmla="*/ 3793287 w 4044038"/>
              <a:gd name="connsiteY2" fmla="*/ 0 h 3092823"/>
              <a:gd name="connsiteX3" fmla="*/ 4035344 w 4044038"/>
              <a:gd name="connsiteY3" fmla="*/ 356356 h 3092823"/>
              <a:gd name="connsiteX4" fmla="*/ 4042068 w 4044038"/>
              <a:gd name="connsiteY4" fmla="*/ 2716295 h 3092823"/>
              <a:gd name="connsiteX5" fmla="*/ 3800010 w 4044038"/>
              <a:gd name="connsiteY5" fmla="*/ 3079376 h 3092823"/>
              <a:gd name="connsiteX6" fmla="*/ 283623 w 4044038"/>
              <a:gd name="connsiteY6" fmla="*/ 3092823 h 3092823"/>
              <a:gd name="connsiteX7" fmla="*/ 7950 w 4044038"/>
              <a:gd name="connsiteY7" fmla="*/ 2796977 h 3092823"/>
              <a:gd name="connsiteX8" fmla="*/ 1226 w 4044038"/>
              <a:gd name="connsiteY8" fmla="*/ 363080 h 3092823"/>
              <a:gd name="connsiteX0" fmla="*/ 1226 w 4050018"/>
              <a:gd name="connsiteY0" fmla="*/ 363080 h 3092823"/>
              <a:gd name="connsiteX1" fmla="*/ 250006 w 4050018"/>
              <a:gd name="connsiteY1" fmla="*/ 20169 h 3092823"/>
              <a:gd name="connsiteX2" fmla="*/ 3793287 w 4050018"/>
              <a:gd name="connsiteY2" fmla="*/ 0 h 3092823"/>
              <a:gd name="connsiteX3" fmla="*/ 4035344 w 4050018"/>
              <a:gd name="connsiteY3" fmla="*/ 356356 h 3092823"/>
              <a:gd name="connsiteX4" fmla="*/ 4048792 w 4050018"/>
              <a:gd name="connsiteY4" fmla="*/ 2790254 h 3092823"/>
              <a:gd name="connsiteX5" fmla="*/ 3800010 w 4050018"/>
              <a:gd name="connsiteY5" fmla="*/ 3079376 h 3092823"/>
              <a:gd name="connsiteX6" fmla="*/ 283623 w 4050018"/>
              <a:gd name="connsiteY6" fmla="*/ 3092823 h 3092823"/>
              <a:gd name="connsiteX7" fmla="*/ 7950 w 4050018"/>
              <a:gd name="connsiteY7" fmla="*/ 2796977 h 3092823"/>
              <a:gd name="connsiteX8" fmla="*/ 1226 w 4050018"/>
              <a:gd name="connsiteY8" fmla="*/ 363080 h 3092823"/>
              <a:gd name="connsiteX0" fmla="*/ 1226 w 4037315"/>
              <a:gd name="connsiteY0" fmla="*/ 363080 h 3092823"/>
              <a:gd name="connsiteX1" fmla="*/ 250006 w 4037315"/>
              <a:gd name="connsiteY1" fmla="*/ 20169 h 3092823"/>
              <a:gd name="connsiteX2" fmla="*/ 3793287 w 4037315"/>
              <a:gd name="connsiteY2" fmla="*/ 0 h 3092823"/>
              <a:gd name="connsiteX3" fmla="*/ 4035344 w 4037315"/>
              <a:gd name="connsiteY3" fmla="*/ 356356 h 3092823"/>
              <a:gd name="connsiteX4" fmla="*/ 4028621 w 4037315"/>
              <a:gd name="connsiteY4" fmla="*/ 2796977 h 3092823"/>
              <a:gd name="connsiteX5" fmla="*/ 3800010 w 4037315"/>
              <a:gd name="connsiteY5" fmla="*/ 3079376 h 3092823"/>
              <a:gd name="connsiteX6" fmla="*/ 283623 w 4037315"/>
              <a:gd name="connsiteY6" fmla="*/ 3092823 h 3092823"/>
              <a:gd name="connsiteX7" fmla="*/ 7950 w 4037315"/>
              <a:gd name="connsiteY7" fmla="*/ 2796977 h 3092823"/>
              <a:gd name="connsiteX8" fmla="*/ 1226 w 4037315"/>
              <a:gd name="connsiteY8" fmla="*/ 363080 h 3092823"/>
              <a:gd name="connsiteX0" fmla="*/ 1226 w 4043294"/>
              <a:gd name="connsiteY0" fmla="*/ 363080 h 3092823"/>
              <a:gd name="connsiteX1" fmla="*/ 250006 w 4043294"/>
              <a:gd name="connsiteY1" fmla="*/ 20169 h 3092823"/>
              <a:gd name="connsiteX2" fmla="*/ 3793287 w 4043294"/>
              <a:gd name="connsiteY2" fmla="*/ 0 h 3092823"/>
              <a:gd name="connsiteX3" fmla="*/ 4042068 w 4043294"/>
              <a:gd name="connsiteY3" fmla="*/ 282397 h 3092823"/>
              <a:gd name="connsiteX4" fmla="*/ 4028621 w 4043294"/>
              <a:gd name="connsiteY4" fmla="*/ 2796977 h 3092823"/>
              <a:gd name="connsiteX5" fmla="*/ 3800010 w 4043294"/>
              <a:gd name="connsiteY5" fmla="*/ 3079376 h 3092823"/>
              <a:gd name="connsiteX6" fmla="*/ 283623 w 4043294"/>
              <a:gd name="connsiteY6" fmla="*/ 3092823 h 3092823"/>
              <a:gd name="connsiteX7" fmla="*/ 7950 w 4043294"/>
              <a:gd name="connsiteY7" fmla="*/ 2796977 h 3092823"/>
              <a:gd name="connsiteX8" fmla="*/ 1226 w 4043294"/>
              <a:gd name="connsiteY8" fmla="*/ 363080 h 3092823"/>
              <a:gd name="connsiteX0" fmla="*/ 1226 w 4043294"/>
              <a:gd name="connsiteY0" fmla="*/ 329462 h 3092823"/>
              <a:gd name="connsiteX1" fmla="*/ 250006 w 4043294"/>
              <a:gd name="connsiteY1" fmla="*/ 20169 h 3092823"/>
              <a:gd name="connsiteX2" fmla="*/ 3793287 w 4043294"/>
              <a:gd name="connsiteY2" fmla="*/ 0 h 3092823"/>
              <a:gd name="connsiteX3" fmla="*/ 4042068 w 4043294"/>
              <a:gd name="connsiteY3" fmla="*/ 282397 h 3092823"/>
              <a:gd name="connsiteX4" fmla="*/ 4028621 w 4043294"/>
              <a:gd name="connsiteY4" fmla="*/ 2796977 h 3092823"/>
              <a:gd name="connsiteX5" fmla="*/ 3800010 w 4043294"/>
              <a:gd name="connsiteY5" fmla="*/ 3079376 h 3092823"/>
              <a:gd name="connsiteX6" fmla="*/ 283623 w 4043294"/>
              <a:gd name="connsiteY6" fmla="*/ 3092823 h 3092823"/>
              <a:gd name="connsiteX7" fmla="*/ 7950 w 4043294"/>
              <a:gd name="connsiteY7" fmla="*/ 2796977 h 3092823"/>
              <a:gd name="connsiteX8" fmla="*/ 1226 w 4043294"/>
              <a:gd name="connsiteY8" fmla="*/ 329462 h 3092823"/>
              <a:gd name="connsiteX0" fmla="*/ 1226 w 4043294"/>
              <a:gd name="connsiteY0" fmla="*/ 329462 h 3099546"/>
              <a:gd name="connsiteX1" fmla="*/ 250006 w 4043294"/>
              <a:gd name="connsiteY1" fmla="*/ 20169 h 3099546"/>
              <a:gd name="connsiteX2" fmla="*/ 3793287 w 4043294"/>
              <a:gd name="connsiteY2" fmla="*/ 0 h 3099546"/>
              <a:gd name="connsiteX3" fmla="*/ 4042068 w 4043294"/>
              <a:gd name="connsiteY3" fmla="*/ 282397 h 3099546"/>
              <a:gd name="connsiteX4" fmla="*/ 4028621 w 4043294"/>
              <a:gd name="connsiteY4" fmla="*/ 2796977 h 3099546"/>
              <a:gd name="connsiteX5" fmla="*/ 3800010 w 4043294"/>
              <a:gd name="connsiteY5" fmla="*/ 3079376 h 3099546"/>
              <a:gd name="connsiteX6" fmla="*/ 243282 w 4043294"/>
              <a:gd name="connsiteY6" fmla="*/ 3099546 h 3099546"/>
              <a:gd name="connsiteX7" fmla="*/ 7950 w 4043294"/>
              <a:gd name="connsiteY7" fmla="*/ 2796977 h 3099546"/>
              <a:gd name="connsiteX8" fmla="*/ 1226 w 4043294"/>
              <a:gd name="connsiteY8" fmla="*/ 329462 h 3099546"/>
              <a:gd name="connsiteX0" fmla="*/ 1226 w 4043294"/>
              <a:gd name="connsiteY0" fmla="*/ 272085 h 3099546"/>
              <a:gd name="connsiteX1" fmla="*/ 250006 w 4043294"/>
              <a:gd name="connsiteY1" fmla="*/ 20169 h 3099546"/>
              <a:gd name="connsiteX2" fmla="*/ 3793287 w 4043294"/>
              <a:gd name="connsiteY2" fmla="*/ 0 h 3099546"/>
              <a:gd name="connsiteX3" fmla="*/ 4042068 w 4043294"/>
              <a:gd name="connsiteY3" fmla="*/ 282397 h 3099546"/>
              <a:gd name="connsiteX4" fmla="*/ 4028621 w 4043294"/>
              <a:gd name="connsiteY4" fmla="*/ 2796977 h 3099546"/>
              <a:gd name="connsiteX5" fmla="*/ 3800010 w 4043294"/>
              <a:gd name="connsiteY5" fmla="*/ 3079376 h 3099546"/>
              <a:gd name="connsiteX6" fmla="*/ 243282 w 4043294"/>
              <a:gd name="connsiteY6" fmla="*/ 3099546 h 3099546"/>
              <a:gd name="connsiteX7" fmla="*/ 7950 w 4043294"/>
              <a:gd name="connsiteY7" fmla="*/ 2796977 h 3099546"/>
              <a:gd name="connsiteX8" fmla="*/ 1226 w 4043294"/>
              <a:gd name="connsiteY8" fmla="*/ 272085 h 3099546"/>
              <a:gd name="connsiteX0" fmla="*/ 0 w 4042068"/>
              <a:gd name="connsiteY0" fmla="*/ 272085 h 3099546"/>
              <a:gd name="connsiteX1" fmla="*/ 248780 w 4042068"/>
              <a:gd name="connsiteY1" fmla="*/ 20169 h 3099546"/>
              <a:gd name="connsiteX2" fmla="*/ 3792061 w 4042068"/>
              <a:gd name="connsiteY2" fmla="*/ 0 h 3099546"/>
              <a:gd name="connsiteX3" fmla="*/ 4040842 w 4042068"/>
              <a:gd name="connsiteY3" fmla="*/ 282397 h 3099546"/>
              <a:gd name="connsiteX4" fmla="*/ 4027395 w 4042068"/>
              <a:gd name="connsiteY4" fmla="*/ 2796977 h 3099546"/>
              <a:gd name="connsiteX5" fmla="*/ 3798784 w 4042068"/>
              <a:gd name="connsiteY5" fmla="*/ 3079376 h 3099546"/>
              <a:gd name="connsiteX6" fmla="*/ 242056 w 4042068"/>
              <a:gd name="connsiteY6" fmla="*/ 3099546 h 3099546"/>
              <a:gd name="connsiteX7" fmla="*/ 6724 w 4042068"/>
              <a:gd name="connsiteY7" fmla="*/ 2796977 h 3099546"/>
              <a:gd name="connsiteX8" fmla="*/ 0 w 4042068"/>
              <a:gd name="connsiteY8" fmla="*/ 272085 h 3099546"/>
              <a:gd name="connsiteX0" fmla="*/ 0 w 4042069"/>
              <a:gd name="connsiteY0" fmla="*/ 272085 h 3099546"/>
              <a:gd name="connsiteX1" fmla="*/ 248780 w 4042069"/>
              <a:gd name="connsiteY1" fmla="*/ 20169 h 3099546"/>
              <a:gd name="connsiteX2" fmla="*/ 3792061 w 4042069"/>
              <a:gd name="connsiteY2" fmla="*/ 0 h 3099546"/>
              <a:gd name="connsiteX3" fmla="*/ 4040843 w 4042069"/>
              <a:gd name="connsiteY3" fmla="*/ 315184 h 3099546"/>
              <a:gd name="connsiteX4" fmla="*/ 4027395 w 4042069"/>
              <a:gd name="connsiteY4" fmla="*/ 2796977 h 3099546"/>
              <a:gd name="connsiteX5" fmla="*/ 3798784 w 4042069"/>
              <a:gd name="connsiteY5" fmla="*/ 3079376 h 3099546"/>
              <a:gd name="connsiteX6" fmla="*/ 242056 w 4042069"/>
              <a:gd name="connsiteY6" fmla="*/ 3099546 h 3099546"/>
              <a:gd name="connsiteX7" fmla="*/ 6724 w 4042069"/>
              <a:gd name="connsiteY7" fmla="*/ 2796977 h 3099546"/>
              <a:gd name="connsiteX8" fmla="*/ 0 w 4042069"/>
              <a:gd name="connsiteY8" fmla="*/ 272085 h 3099546"/>
              <a:gd name="connsiteX0" fmla="*/ 0 w 4041037"/>
              <a:gd name="connsiteY0" fmla="*/ 272085 h 3099546"/>
              <a:gd name="connsiteX1" fmla="*/ 248780 w 4041037"/>
              <a:gd name="connsiteY1" fmla="*/ 20169 h 3099546"/>
              <a:gd name="connsiteX2" fmla="*/ 3792061 w 4041037"/>
              <a:gd name="connsiteY2" fmla="*/ 0 h 3099546"/>
              <a:gd name="connsiteX3" fmla="*/ 4040843 w 4041037"/>
              <a:gd name="connsiteY3" fmla="*/ 315184 h 3099546"/>
              <a:gd name="connsiteX4" fmla="*/ 4027395 w 4041037"/>
              <a:gd name="connsiteY4" fmla="*/ 2796977 h 3099546"/>
              <a:gd name="connsiteX5" fmla="*/ 3798784 w 4041037"/>
              <a:gd name="connsiteY5" fmla="*/ 3079376 h 3099546"/>
              <a:gd name="connsiteX6" fmla="*/ 242056 w 4041037"/>
              <a:gd name="connsiteY6" fmla="*/ 3099546 h 3099546"/>
              <a:gd name="connsiteX7" fmla="*/ 6724 w 4041037"/>
              <a:gd name="connsiteY7" fmla="*/ 2796977 h 3099546"/>
              <a:gd name="connsiteX8" fmla="*/ 0 w 4041037"/>
              <a:gd name="connsiteY8" fmla="*/ 272085 h 3099546"/>
              <a:gd name="connsiteX0" fmla="*/ 0 w 4041037"/>
              <a:gd name="connsiteY0" fmla="*/ 255691 h 3083152"/>
              <a:gd name="connsiteX1" fmla="*/ 248780 w 4041037"/>
              <a:gd name="connsiteY1" fmla="*/ 3775 h 3083152"/>
              <a:gd name="connsiteX2" fmla="*/ 3778728 w 4041037"/>
              <a:gd name="connsiteY2" fmla="*/ 0 h 3083152"/>
              <a:gd name="connsiteX3" fmla="*/ 4040843 w 4041037"/>
              <a:gd name="connsiteY3" fmla="*/ 298790 h 3083152"/>
              <a:gd name="connsiteX4" fmla="*/ 4027395 w 4041037"/>
              <a:gd name="connsiteY4" fmla="*/ 2780583 h 3083152"/>
              <a:gd name="connsiteX5" fmla="*/ 3798784 w 4041037"/>
              <a:gd name="connsiteY5" fmla="*/ 3062982 h 3083152"/>
              <a:gd name="connsiteX6" fmla="*/ 242056 w 4041037"/>
              <a:gd name="connsiteY6" fmla="*/ 3083152 h 3083152"/>
              <a:gd name="connsiteX7" fmla="*/ 6724 w 4041037"/>
              <a:gd name="connsiteY7" fmla="*/ 2780583 h 3083152"/>
              <a:gd name="connsiteX8" fmla="*/ 0 w 4041037"/>
              <a:gd name="connsiteY8" fmla="*/ 255691 h 308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1037" h="3083152">
                <a:moveTo>
                  <a:pt x="0" y="255691"/>
                </a:moveTo>
                <a:cubicBezTo>
                  <a:pt x="13333" y="-18329"/>
                  <a:pt x="-33436" y="3775"/>
                  <a:pt x="248780" y="3775"/>
                </a:cubicBezTo>
                <a:lnTo>
                  <a:pt x="3778728" y="0"/>
                </a:lnTo>
                <a:cubicBezTo>
                  <a:pt x="4060944" y="0"/>
                  <a:pt x="4027511" y="32967"/>
                  <a:pt x="4040843" y="298790"/>
                </a:cubicBezTo>
                <a:cubicBezTo>
                  <a:pt x="4043084" y="1031648"/>
                  <a:pt x="4025154" y="2047725"/>
                  <a:pt x="4027395" y="2780583"/>
                </a:cubicBezTo>
                <a:cubicBezTo>
                  <a:pt x="4027395" y="3062799"/>
                  <a:pt x="4081000" y="3062982"/>
                  <a:pt x="3798784" y="3062982"/>
                </a:cubicBezTo>
                <a:lnTo>
                  <a:pt x="242056" y="3083152"/>
                </a:lnTo>
                <a:cubicBezTo>
                  <a:pt x="-40160" y="3083152"/>
                  <a:pt x="6724" y="3062799"/>
                  <a:pt x="6724" y="2780583"/>
                </a:cubicBezTo>
                <a:cubicBezTo>
                  <a:pt x="4483" y="2020831"/>
                  <a:pt x="2241" y="1015443"/>
                  <a:pt x="0" y="25569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88568-5A57-5B6C-E41D-4078A2231B20}"/>
              </a:ext>
            </a:extLst>
          </p:cNvPr>
          <p:cNvSpPr txBox="1"/>
          <p:nvPr/>
        </p:nvSpPr>
        <p:spPr>
          <a:xfrm>
            <a:off x="376168" y="5784944"/>
            <a:ext cx="402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stem Font Regular"/>
              <a:buChar char="→"/>
            </a:pPr>
            <a:r>
              <a:rPr lang="en-US" sz="1600" dirty="0">
                <a:latin typeface="Aptos" panose="020B0004020202020204" pitchFamily="34" charset="0"/>
                <a:cs typeface="Aparajita" panose="02020603050405020304" pitchFamily="18" charset="0"/>
              </a:rPr>
              <a:t>Potential to reach higher accelerating gradients compared to Nb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A41FB3-0671-DDDA-93F2-E2517934AF59}"/>
              </a:ext>
            </a:extLst>
          </p:cNvPr>
          <p:cNvGrpSpPr/>
          <p:nvPr/>
        </p:nvGrpSpPr>
        <p:grpSpPr>
          <a:xfrm>
            <a:off x="4619031" y="964367"/>
            <a:ext cx="7471369" cy="5488543"/>
            <a:chOff x="4619031" y="964367"/>
            <a:chExt cx="7471369" cy="54885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B58EFD-D0E5-F58D-C0CB-E56C9E477B45}"/>
                </a:ext>
              </a:extLst>
            </p:cNvPr>
            <p:cNvSpPr txBox="1"/>
            <p:nvPr/>
          </p:nvSpPr>
          <p:spPr>
            <a:xfrm>
              <a:off x="4619031" y="999860"/>
              <a:ext cx="3915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Growth: thermal vapor diffusion</a:t>
              </a:r>
            </a:p>
          </p:txBody>
        </p:sp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DBD0ACC5-3236-E92D-E517-2AE3986552BE}"/>
                </a:ext>
              </a:extLst>
            </p:cNvPr>
            <p:cNvSpPr/>
            <p:nvPr/>
          </p:nvSpPr>
          <p:spPr>
            <a:xfrm>
              <a:off x="4630157" y="964367"/>
              <a:ext cx="7460243" cy="5488543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43294"/>
                <a:gd name="connsiteY0" fmla="*/ 263889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263889 h 3099546"/>
                <a:gd name="connsiteX0" fmla="*/ 1226 w 4043294"/>
                <a:gd name="connsiteY0" fmla="*/ 263889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263889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3294" h="3099546">
                  <a:moveTo>
                    <a:pt x="1226" y="263889"/>
                  </a:moveTo>
                  <a:cubicBezTo>
                    <a:pt x="1226" y="14459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26380" y="2064119"/>
                    <a:pt x="4028621" y="2796977"/>
                  </a:cubicBezTo>
                  <a:cubicBezTo>
                    <a:pt x="4028621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23641"/>
                    <a:pt x="1226" y="263889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818E1A-E90E-2569-045A-CD9F0BC3A784}"/>
              </a:ext>
            </a:extLst>
          </p:cNvPr>
          <p:cNvGrpSpPr/>
          <p:nvPr/>
        </p:nvGrpSpPr>
        <p:grpSpPr>
          <a:xfrm>
            <a:off x="7809032" y="2602054"/>
            <a:ext cx="4090099" cy="2292139"/>
            <a:chOff x="7809032" y="2602054"/>
            <a:chExt cx="4090099" cy="2292139"/>
          </a:xfrm>
        </p:grpSpPr>
        <p:pic>
          <p:nvPicPr>
            <p:cNvPr id="28" name="Picture 27" descr="A diagram of red and blue spheres&#10;&#10;AI-generated content may be incorrect.">
              <a:extLst>
                <a:ext uri="{FF2B5EF4-FFF2-40B4-BE49-F238E27FC236}">
                  <a16:creationId xmlns:a16="http://schemas.microsoft.com/office/drawing/2014/main" id="{5C4409BC-83A1-8AAB-2405-490E4DF3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6717" y="3708638"/>
              <a:ext cx="1512414" cy="1185555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3F7E0F-B7A4-13DE-C7DB-BE309C04C9A1}"/>
                </a:ext>
              </a:extLst>
            </p:cNvPr>
            <p:cNvGrpSpPr/>
            <p:nvPr/>
          </p:nvGrpSpPr>
          <p:grpSpPr>
            <a:xfrm>
              <a:off x="7809032" y="2602054"/>
              <a:ext cx="2642251" cy="2052258"/>
              <a:chOff x="7809032" y="2602054"/>
              <a:chExt cx="2642251" cy="205225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2D2506-3758-429C-6AC1-FA10BE05EE39}"/>
                  </a:ext>
                </a:extLst>
              </p:cNvPr>
              <p:cNvSpPr txBox="1"/>
              <p:nvPr/>
            </p:nvSpPr>
            <p:spPr>
              <a:xfrm>
                <a:off x="7809032" y="4069537"/>
                <a:ext cx="26422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ptos" panose="020B0004020202020204" pitchFamily="34" charset="0"/>
                  </a:rPr>
                  <a:t>Non-stoichiometric regions degrade RF performance </a:t>
                </a:r>
              </a:p>
            </p:txBody>
          </p:sp>
          <p:sp>
            <p:nvSpPr>
              <p:cNvPr id="39" name="Up Arrow 38">
                <a:extLst>
                  <a:ext uri="{FF2B5EF4-FFF2-40B4-BE49-F238E27FC236}">
                    <a16:creationId xmlns:a16="http://schemas.microsoft.com/office/drawing/2014/main" id="{B253C708-9A1C-4FD5-1868-414BF505B482}"/>
                  </a:ext>
                </a:extLst>
              </p:cNvPr>
              <p:cNvSpPr/>
              <p:nvPr/>
            </p:nvSpPr>
            <p:spPr>
              <a:xfrm rot="1572668">
                <a:off x="9354796" y="2602054"/>
                <a:ext cx="218503" cy="1593428"/>
              </a:xfrm>
              <a:prstGeom prst="upArrow">
                <a:avLst>
                  <a:gd name="adj1" fmla="val 34215"/>
                  <a:gd name="adj2" fmla="val 72124"/>
                </a:avLst>
              </a:prstGeom>
              <a:solidFill>
                <a:srgbClr val="7030A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99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7B03-98D2-56D7-353C-E163AF069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F30F7C-5C55-C37D-0CC3-87EDE7F2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B31B1B"/>
                </a:solidFill>
              </a:rPr>
              <a:t>How can we improve tin nucleation?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A0A50-1389-36FC-1D76-DC72705D3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E7D6A-2AC8-656C-EC3B-B1A837C7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C5202-BB91-1797-53AC-9A143456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F49AF3-3095-964F-F9E8-EED5DAA07E7C}"/>
              </a:ext>
            </a:extLst>
          </p:cNvPr>
          <p:cNvSpPr txBox="1"/>
          <p:nvPr/>
        </p:nvSpPr>
        <p:spPr>
          <a:xfrm>
            <a:off x="7580446" y="51373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2DBC55D-B375-F029-146C-034A58EB0490}"/>
              </a:ext>
            </a:extLst>
          </p:cNvPr>
          <p:cNvGrpSpPr/>
          <p:nvPr/>
        </p:nvGrpSpPr>
        <p:grpSpPr>
          <a:xfrm>
            <a:off x="336176" y="1103573"/>
            <a:ext cx="5467786" cy="3139815"/>
            <a:chOff x="336176" y="1103573"/>
            <a:chExt cx="5467786" cy="31398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207D3D-F78F-7B2F-DB54-974B46503FBD}"/>
                </a:ext>
              </a:extLst>
            </p:cNvPr>
            <p:cNvGrpSpPr/>
            <p:nvPr/>
          </p:nvGrpSpPr>
          <p:grpSpPr>
            <a:xfrm>
              <a:off x="336176" y="1103573"/>
              <a:ext cx="5467786" cy="3139815"/>
              <a:chOff x="657679" y="1842248"/>
              <a:chExt cx="5467786" cy="313981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BAA7474-74BC-4106-062F-ECF3C0824A73}"/>
                  </a:ext>
                </a:extLst>
              </p:cNvPr>
              <p:cNvGrpSpPr/>
              <p:nvPr/>
            </p:nvGrpSpPr>
            <p:grpSpPr>
              <a:xfrm>
                <a:off x="657679" y="1842248"/>
                <a:ext cx="5467786" cy="3139815"/>
                <a:chOff x="657679" y="1842248"/>
                <a:chExt cx="5467786" cy="3139815"/>
              </a:xfrm>
            </p:grpSpPr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511DBB35-0470-145C-2D2A-FAAD6747408E}"/>
                    </a:ext>
                  </a:extLst>
                </p:cNvPr>
                <p:cNvSpPr/>
                <p:nvPr/>
              </p:nvSpPr>
              <p:spPr>
                <a:xfrm>
                  <a:off x="657679" y="1842248"/>
                  <a:ext cx="5467786" cy="3139815"/>
                </a:xfrm>
                <a:custGeom>
                  <a:avLst/>
                  <a:gdLst>
                    <a:gd name="connsiteX0" fmla="*/ 0 w 4034118"/>
                    <a:gd name="connsiteY0" fmla="*/ 510998 h 3065929"/>
                    <a:gd name="connsiteX1" fmla="*/ 510998 w 4034118"/>
                    <a:gd name="connsiteY1" fmla="*/ 0 h 3065929"/>
                    <a:gd name="connsiteX2" fmla="*/ 3523120 w 4034118"/>
                    <a:gd name="connsiteY2" fmla="*/ 0 h 3065929"/>
                    <a:gd name="connsiteX3" fmla="*/ 4034118 w 4034118"/>
                    <a:gd name="connsiteY3" fmla="*/ 510998 h 3065929"/>
                    <a:gd name="connsiteX4" fmla="*/ 4034118 w 4034118"/>
                    <a:gd name="connsiteY4" fmla="*/ 2554931 h 3065929"/>
                    <a:gd name="connsiteX5" fmla="*/ 3523120 w 4034118"/>
                    <a:gd name="connsiteY5" fmla="*/ 3065929 h 3065929"/>
                    <a:gd name="connsiteX6" fmla="*/ 510998 w 4034118"/>
                    <a:gd name="connsiteY6" fmla="*/ 3065929 h 3065929"/>
                    <a:gd name="connsiteX7" fmla="*/ 0 w 4034118"/>
                    <a:gd name="connsiteY7" fmla="*/ 2554931 h 3065929"/>
                    <a:gd name="connsiteX8" fmla="*/ 0 w 4034118"/>
                    <a:gd name="connsiteY8" fmla="*/ 510998 h 3065929"/>
                    <a:gd name="connsiteX0" fmla="*/ 0 w 4036089"/>
                    <a:gd name="connsiteY0" fmla="*/ 517721 h 3072652"/>
                    <a:gd name="connsiteX1" fmla="*/ 510998 w 4036089"/>
                    <a:gd name="connsiteY1" fmla="*/ 6723 h 3072652"/>
                    <a:gd name="connsiteX2" fmla="*/ 3792061 w 4036089"/>
                    <a:gd name="connsiteY2" fmla="*/ 0 h 3072652"/>
                    <a:gd name="connsiteX3" fmla="*/ 4034118 w 4036089"/>
                    <a:gd name="connsiteY3" fmla="*/ 517721 h 3072652"/>
                    <a:gd name="connsiteX4" fmla="*/ 4034118 w 4036089"/>
                    <a:gd name="connsiteY4" fmla="*/ 2561654 h 3072652"/>
                    <a:gd name="connsiteX5" fmla="*/ 3523120 w 4036089"/>
                    <a:gd name="connsiteY5" fmla="*/ 3072652 h 3072652"/>
                    <a:gd name="connsiteX6" fmla="*/ 510998 w 4036089"/>
                    <a:gd name="connsiteY6" fmla="*/ 3072652 h 3072652"/>
                    <a:gd name="connsiteX7" fmla="*/ 0 w 4036089"/>
                    <a:gd name="connsiteY7" fmla="*/ 2561654 h 3072652"/>
                    <a:gd name="connsiteX8" fmla="*/ 0 w 4036089"/>
                    <a:gd name="connsiteY8" fmla="*/ 517721 h 3072652"/>
                    <a:gd name="connsiteX0" fmla="*/ 1971 w 4038060"/>
                    <a:gd name="connsiteY0" fmla="*/ 517721 h 3072652"/>
                    <a:gd name="connsiteX1" fmla="*/ 244028 w 4038060"/>
                    <a:gd name="connsiteY1" fmla="*/ 6723 h 3072652"/>
                    <a:gd name="connsiteX2" fmla="*/ 3794032 w 4038060"/>
                    <a:gd name="connsiteY2" fmla="*/ 0 h 3072652"/>
                    <a:gd name="connsiteX3" fmla="*/ 4036089 w 4038060"/>
                    <a:gd name="connsiteY3" fmla="*/ 517721 h 3072652"/>
                    <a:gd name="connsiteX4" fmla="*/ 4036089 w 4038060"/>
                    <a:gd name="connsiteY4" fmla="*/ 2561654 h 3072652"/>
                    <a:gd name="connsiteX5" fmla="*/ 3525091 w 4038060"/>
                    <a:gd name="connsiteY5" fmla="*/ 3072652 h 3072652"/>
                    <a:gd name="connsiteX6" fmla="*/ 512969 w 4038060"/>
                    <a:gd name="connsiteY6" fmla="*/ 3072652 h 3072652"/>
                    <a:gd name="connsiteX7" fmla="*/ 1971 w 4038060"/>
                    <a:gd name="connsiteY7" fmla="*/ 2561654 h 3072652"/>
                    <a:gd name="connsiteX8" fmla="*/ 1971 w 4038060"/>
                    <a:gd name="connsiteY8" fmla="*/ 517721 h 3072652"/>
                    <a:gd name="connsiteX0" fmla="*/ 13 w 4036102"/>
                    <a:gd name="connsiteY0" fmla="*/ 517721 h 3072652"/>
                    <a:gd name="connsiteX1" fmla="*/ 275688 w 4036102"/>
                    <a:gd name="connsiteY1" fmla="*/ 13446 h 3072652"/>
                    <a:gd name="connsiteX2" fmla="*/ 3792074 w 4036102"/>
                    <a:gd name="connsiteY2" fmla="*/ 0 h 3072652"/>
                    <a:gd name="connsiteX3" fmla="*/ 4034131 w 4036102"/>
                    <a:gd name="connsiteY3" fmla="*/ 517721 h 3072652"/>
                    <a:gd name="connsiteX4" fmla="*/ 4034131 w 4036102"/>
                    <a:gd name="connsiteY4" fmla="*/ 2561654 h 3072652"/>
                    <a:gd name="connsiteX5" fmla="*/ 3523133 w 4036102"/>
                    <a:gd name="connsiteY5" fmla="*/ 3072652 h 3072652"/>
                    <a:gd name="connsiteX6" fmla="*/ 511011 w 4036102"/>
                    <a:gd name="connsiteY6" fmla="*/ 3072652 h 3072652"/>
                    <a:gd name="connsiteX7" fmla="*/ 13 w 4036102"/>
                    <a:gd name="connsiteY7" fmla="*/ 2561654 h 3072652"/>
                    <a:gd name="connsiteX8" fmla="*/ 13 w 4036102"/>
                    <a:gd name="connsiteY8" fmla="*/ 517721 h 3072652"/>
                    <a:gd name="connsiteX0" fmla="*/ 1226 w 4037315"/>
                    <a:gd name="connsiteY0" fmla="*/ 517721 h 3072652"/>
                    <a:gd name="connsiteX1" fmla="*/ 250006 w 4037315"/>
                    <a:gd name="connsiteY1" fmla="*/ 20169 h 3072652"/>
                    <a:gd name="connsiteX2" fmla="*/ 3793287 w 4037315"/>
                    <a:gd name="connsiteY2" fmla="*/ 0 h 3072652"/>
                    <a:gd name="connsiteX3" fmla="*/ 4035344 w 4037315"/>
                    <a:gd name="connsiteY3" fmla="*/ 517721 h 3072652"/>
                    <a:gd name="connsiteX4" fmla="*/ 4035344 w 4037315"/>
                    <a:gd name="connsiteY4" fmla="*/ 2561654 h 3072652"/>
                    <a:gd name="connsiteX5" fmla="*/ 3524346 w 4037315"/>
                    <a:gd name="connsiteY5" fmla="*/ 3072652 h 3072652"/>
                    <a:gd name="connsiteX6" fmla="*/ 512224 w 4037315"/>
                    <a:gd name="connsiteY6" fmla="*/ 3072652 h 3072652"/>
                    <a:gd name="connsiteX7" fmla="*/ 1226 w 4037315"/>
                    <a:gd name="connsiteY7" fmla="*/ 2561654 h 3072652"/>
                    <a:gd name="connsiteX8" fmla="*/ 1226 w 4037315"/>
                    <a:gd name="connsiteY8" fmla="*/ 517721 h 3072652"/>
                    <a:gd name="connsiteX0" fmla="*/ 1226 w 4037315"/>
                    <a:gd name="connsiteY0" fmla="*/ 517721 h 3072664"/>
                    <a:gd name="connsiteX1" fmla="*/ 250006 w 4037315"/>
                    <a:gd name="connsiteY1" fmla="*/ 20169 h 3072664"/>
                    <a:gd name="connsiteX2" fmla="*/ 3793287 w 4037315"/>
                    <a:gd name="connsiteY2" fmla="*/ 0 h 3072664"/>
                    <a:gd name="connsiteX3" fmla="*/ 4035344 w 4037315"/>
                    <a:gd name="connsiteY3" fmla="*/ 517721 h 3072664"/>
                    <a:gd name="connsiteX4" fmla="*/ 4035344 w 4037315"/>
                    <a:gd name="connsiteY4" fmla="*/ 2561654 h 3072664"/>
                    <a:gd name="connsiteX5" fmla="*/ 3524346 w 4037315"/>
                    <a:gd name="connsiteY5" fmla="*/ 3072652 h 3072664"/>
                    <a:gd name="connsiteX6" fmla="*/ 512224 w 4037315"/>
                    <a:gd name="connsiteY6" fmla="*/ 3072652 h 3072664"/>
                    <a:gd name="connsiteX7" fmla="*/ 7950 w 4037315"/>
                    <a:gd name="connsiteY7" fmla="*/ 2796977 h 3072664"/>
                    <a:gd name="connsiteX8" fmla="*/ 1226 w 4037315"/>
                    <a:gd name="connsiteY8" fmla="*/ 517721 h 3072664"/>
                    <a:gd name="connsiteX0" fmla="*/ 1226 w 4037315"/>
                    <a:gd name="connsiteY0" fmla="*/ 517721 h 3079376"/>
                    <a:gd name="connsiteX1" fmla="*/ 250006 w 4037315"/>
                    <a:gd name="connsiteY1" fmla="*/ 20169 h 3079376"/>
                    <a:gd name="connsiteX2" fmla="*/ 3793287 w 4037315"/>
                    <a:gd name="connsiteY2" fmla="*/ 0 h 3079376"/>
                    <a:gd name="connsiteX3" fmla="*/ 4035344 w 4037315"/>
                    <a:gd name="connsiteY3" fmla="*/ 517721 h 3079376"/>
                    <a:gd name="connsiteX4" fmla="*/ 4035344 w 4037315"/>
                    <a:gd name="connsiteY4" fmla="*/ 2561654 h 3079376"/>
                    <a:gd name="connsiteX5" fmla="*/ 3524346 w 4037315"/>
                    <a:gd name="connsiteY5" fmla="*/ 3072652 h 3079376"/>
                    <a:gd name="connsiteX6" fmla="*/ 371029 w 4037315"/>
                    <a:gd name="connsiteY6" fmla="*/ 3079376 h 3079376"/>
                    <a:gd name="connsiteX7" fmla="*/ 7950 w 4037315"/>
                    <a:gd name="connsiteY7" fmla="*/ 2796977 h 3079376"/>
                    <a:gd name="connsiteX8" fmla="*/ 1226 w 4037315"/>
                    <a:gd name="connsiteY8" fmla="*/ 517721 h 3079376"/>
                    <a:gd name="connsiteX0" fmla="*/ 1226 w 4038259"/>
                    <a:gd name="connsiteY0" fmla="*/ 517721 h 3079376"/>
                    <a:gd name="connsiteX1" fmla="*/ 250006 w 4038259"/>
                    <a:gd name="connsiteY1" fmla="*/ 20169 h 3079376"/>
                    <a:gd name="connsiteX2" fmla="*/ 3793287 w 4038259"/>
                    <a:gd name="connsiteY2" fmla="*/ 0 h 3079376"/>
                    <a:gd name="connsiteX3" fmla="*/ 4035344 w 4038259"/>
                    <a:gd name="connsiteY3" fmla="*/ 517721 h 3079376"/>
                    <a:gd name="connsiteX4" fmla="*/ 4035344 w 4038259"/>
                    <a:gd name="connsiteY4" fmla="*/ 2561654 h 3079376"/>
                    <a:gd name="connsiteX5" fmla="*/ 3800010 w 4038259"/>
                    <a:gd name="connsiteY5" fmla="*/ 3079376 h 3079376"/>
                    <a:gd name="connsiteX6" fmla="*/ 371029 w 4038259"/>
                    <a:gd name="connsiteY6" fmla="*/ 3079376 h 3079376"/>
                    <a:gd name="connsiteX7" fmla="*/ 7950 w 4038259"/>
                    <a:gd name="connsiteY7" fmla="*/ 2796977 h 3079376"/>
                    <a:gd name="connsiteX8" fmla="*/ 1226 w 4038259"/>
                    <a:gd name="connsiteY8" fmla="*/ 517721 h 3079376"/>
                    <a:gd name="connsiteX0" fmla="*/ 1226 w 4044038"/>
                    <a:gd name="connsiteY0" fmla="*/ 517721 h 3079376"/>
                    <a:gd name="connsiteX1" fmla="*/ 250006 w 4044038"/>
                    <a:gd name="connsiteY1" fmla="*/ 20169 h 3079376"/>
                    <a:gd name="connsiteX2" fmla="*/ 3793287 w 4044038"/>
                    <a:gd name="connsiteY2" fmla="*/ 0 h 3079376"/>
                    <a:gd name="connsiteX3" fmla="*/ 4035344 w 4044038"/>
                    <a:gd name="connsiteY3" fmla="*/ 517721 h 3079376"/>
                    <a:gd name="connsiteX4" fmla="*/ 4042068 w 4044038"/>
                    <a:gd name="connsiteY4" fmla="*/ 2716295 h 3079376"/>
                    <a:gd name="connsiteX5" fmla="*/ 3800010 w 4044038"/>
                    <a:gd name="connsiteY5" fmla="*/ 3079376 h 3079376"/>
                    <a:gd name="connsiteX6" fmla="*/ 371029 w 4044038"/>
                    <a:gd name="connsiteY6" fmla="*/ 3079376 h 3079376"/>
                    <a:gd name="connsiteX7" fmla="*/ 7950 w 4044038"/>
                    <a:gd name="connsiteY7" fmla="*/ 2796977 h 3079376"/>
                    <a:gd name="connsiteX8" fmla="*/ 1226 w 4044038"/>
                    <a:gd name="connsiteY8" fmla="*/ 517721 h 3079376"/>
                    <a:gd name="connsiteX0" fmla="*/ 1226 w 4044038"/>
                    <a:gd name="connsiteY0" fmla="*/ 517721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517721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356356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50018"/>
                    <a:gd name="connsiteY0" fmla="*/ 363080 h 3092823"/>
                    <a:gd name="connsiteX1" fmla="*/ 250006 w 4050018"/>
                    <a:gd name="connsiteY1" fmla="*/ 20169 h 3092823"/>
                    <a:gd name="connsiteX2" fmla="*/ 3793287 w 4050018"/>
                    <a:gd name="connsiteY2" fmla="*/ 0 h 3092823"/>
                    <a:gd name="connsiteX3" fmla="*/ 4035344 w 4050018"/>
                    <a:gd name="connsiteY3" fmla="*/ 356356 h 3092823"/>
                    <a:gd name="connsiteX4" fmla="*/ 4048792 w 4050018"/>
                    <a:gd name="connsiteY4" fmla="*/ 2790254 h 3092823"/>
                    <a:gd name="connsiteX5" fmla="*/ 3800010 w 4050018"/>
                    <a:gd name="connsiteY5" fmla="*/ 3079376 h 3092823"/>
                    <a:gd name="connsiteX6" fmla="*/ 283623 w 4050018"/>
                    <a:gd name="connsiteY6" fmla="*/ 3092823 h 3092823"/>
                    <a:gd name="connsiteX7" fmla="*/ 7950 w 4050018"/>
                    <a:gd name="connsiteY7" fmla="*/ 2796977 h 3092823"/>
                    <a:gd name="connsiteX8" fmla="*/ 1226 w 4050018"/>
                    <a:gd name="connsiteY8" fmla="*/ 363080 h 3092823"/>
                    <a:gd name="connsiteX0" fmla="*/ 1226 w 4037315"/>
                    <a:gd name="connsiteY0" fmla="*/ 363080 h 3092823"/>
                    <a:gd name="connsiteX1" fmla="*/ 250006 w 4037315"/>
                    <a:gd name="connsiteY1" fmla="*/ 20169 h 3092823"/>
                    <a:gd name="connsiteX2" fmla="*/ 3793287 w 4037315"/>
                    <a:gd name="connsiteY2" fmla="*/ 0 h 3092823"/>
                    <a:gd name="connsiteX3" fmla="*/ 4035344 w 4037315"/>
                    <a:gd name="connsiteY3" fmla="*/ 356356 h 3092823"/>
                    <a:gd name="connsiteX4" fmla="*/ 4028621 w 4037315"/>
                    <a:gd name="connsiteY4" fmla="*/ 2796977 h 3092823"/>
                    <a:gd name="connsiteX5" fmla="*/ 3800010 w 4037315"/>
                    <a:gd name="connsiteY5" fmla="*/ 3079376 h 3092823"/>
                    <a:gd name="connsiteX6" fmla="*/ 283623 w 4037315"/>
                    <a:gd name="connsiteY6" fmla="*/ 3092823 h 3092823"/>
                    <a:gd name="connsiteX7" fmla="*/ 7950 w 4037315"/>
                    <a:gd name="connsiteY7" fmla="*/ 2796977 h 3092823"/>
                    <a:gd name="connsiteX8" fmla="*/ 1226 w 4037315"/>
                    <a:gd name="connsiteY8" fmla="*/ 363080 h 3092823"/>
                    <a:gd name="connsiteX0" fmla="*/ 1226 w 4043294"/>
                    <a:gd name="connsiteY0" fmla="*/ 363080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63080 h 3092823"/>
                    <a:gd name="connsiteX0" fmla="*/ 1226 w 4043294"/>
                    <a:gd name="connsiteY0" fmla="*/ 329462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29462 h 3092823"/>
                    <a:gd name="connsiteX0" fmla="*/ 1226 w 4043294"/>
                    <a:gd name="connsiteY0" fmla="*/ 329462 h 3099546"/>
                    <a:gd name="connsiteX1" fmla="*/ 250006 w 4043294"/>
                    <a:gd name="connsiteY1" fmla="*/ 20169 h 3099546"/>
                    <a:gd name="connsiteX2" fmla="*/ 3793287 w 4043294"/>
                    <a:gd name="connsiteY2" fmla="*/ 0 h 3099546"/>
                    <a:gd name="connsiteX3" fmla="*/ 4042068 w 4043294"/>
                    <a:gd name="connsiteY3" fmla="*/ 282397 h 3099546"/>
                    <a:gd name="connsiteX4" fmla="*/ 4028621 w 4043294"/>
                    <a:gd name="connsiteY4" fmla="*/ 2796977 h 3099546"/>
                    <a:gd name="connsiteX5" fmla="*/ 3800010 w 4043294"/>
                    <a:gd name="connsiteY5" fmla="*/ 3079376 h 3099546"/>
                    <a:gd name="connsiteX6" fmla="*/ 243282 w 4043294"/>
                    <a:gd name="connsiteY6" fmla="*/ 3099546 h 3099546"/>
                    <a:gd name="connsiteX7" fmla="*/ 7950 w 4043294"/>
                    <a:gd name="connsiteY7" fmla="*/ 2796977 h 3099546"/>
                    <a:gd name="connsiteX8" fmla="*/ 1226 w 4043294"/>
                    <a:gd name="connsiteY8" fmla="*/ 329462 h 309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43294" h="3099546">
                      <a:moveTo>
                        <a:pt x="1226" y="329462"/>
                      </a:moveTo>
                      <a:cubicBezTo>
                        <a:pt x="1226" y="47246"/>
                        <a:pt x="-32210" y="20169"/>
                        <a:pt x="250006" y="20169"/>
                      </a:cubicBezTo>
                      <a:lnTo>
                        <a:pt x="3793287" y="0"/>
                      </a:lnTo>
                      <a:cubicBezTo>
                        <a:pt x="4075503" y="0"/>
                        <a:pt x="4042068" y="181"/>
                        <a:pt x="4042068" y="282397"/>
                      </a:cubicBezTo>
                      <a:cubicBezTo>
                        <a:pt x="4044309" y="1015255"/>
                        <a:pt x="4026380" y="2064119"/>
                        <a:pt x="4028621" y="2796977"/>
                      </a:cubicBezTo>
                      <a:cubicBezTo>
                        <a:pt x="4028621" y="3079193"/>
                        <a:pt x="4082226" y="3079376"/>
                        <a:pt x="3800010" y="3079376"/>
                      </a:cubicBezTo>
                      <a:lnTo>
                        <a:pt x="243282" y="3099546"/>
                      </a:lnTo>
                      <a:cubicBezTo>
                        <a:pt x="-38934" y="3099546"/>
                        <a:pt x="7950" y="3079193"/>
                        <a:pt x="7950" y="2796977"/>
                      </a:cubicBezTo>
                      <a:cubicBezTo>
                        <a:pt x="5709" y="2037225"/>
                        <a:pt x="3467" y="1089214"/>
                        <a:pt x="1226" y="329462"/>
                      </a:cubicBez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72A5A2C-29E6-507B-3565-80078B2F8E55}"/>
                    </a:ext>
                  </a:extLst>
                </p:cNvPr>
                <p:cNvSpPr txBox="1"/>
                <p:nvPr/>
              </p:nvSpPr>
              <p:spPr>
                <a:xfrm>
                  <a:off x="657680" y="1842249"/>
                  <a:ext cx="33578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50000"/>
                        </a:schemeClr>
                      </a:solidFill>
                      <a:latin typeface="Aptos" panose="020B0004020202020204" pitchFamily="34" charset="0"/>
                    </a:rPr>
                    <a:t>Pre-anodization of the substrate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CDE468-04FD-7A04-D30B-150046A17151}"/>
                  </a:ext>
                </a:extLst>
              </p:cNvPr>
              <p:cNvSpPr txBox="1"/>
              <p:nvPr/>
            </p:nvSpPr>
            <p:spPr>
              <a:xfrm>
                <a:off x="762031" y="2231899"/>
                <a:ext cx="34233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>
                    <a:latin typeface="Aptos" panose="020B0004020202020204" pitchFamily="34" charset="0"/>
                  </a:rPr>
                  <a:t>= Electrochemically growing an oxide on the Nb substrate </a:t>
                </a:r>
              </a:p>
            </p:txBody>
          </p:sp>
        </p:grpSp>
        <p:pic>
          <p:nvPicPr>
            <p:cNvPr id="2" name="Picture 1" descr="Diagram of a power supply diagram&#10;&#10;AI-generated content may be incorrect.">
              <a:extLst>
                <a:ext uri="{FF2B5EF4-FFF2-40B4-BE49-F238E27FC236}">
                  <a16:creationId xmlns:a16="http://schemas.microsoft.com/office/drawing/2014/main" id="{6A8D8AD4-1C32-8749-B863-22A23FCE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52" t="1957" r="2055" b="3643"/>
            <a:stretch>
              <a:fillRect/>
            </a:stretch>
          </p:blipFill>
          <p:spPr>
            <a:xfrm>
              <a:off x="4012021" y="1558865"/>
              <a:ext cx="1664879" cy="212731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60EEBD-A10D-39AA-E086-E206CE1955F9}"/>
              </a:ext>
            </a:extLst>
          </p:cNvPr>
          <p:cNvGrpSpPr/>
          <p:nvPr/>
        </p:nvGrpSpPr>
        <p:grpSpPr>
          <a:xfrm>
            <a:off x="6388037" y="1099102"/>
            <a:ext cx="5467786" cy="3075879"/>
            <a:chOff x="6388037" y="1099102"/>
            <a:chExt cx="5467786" cy="30758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82052B-A94E-BD5D-753C-2DAAA2CFE840}"/>
                </a:ext>
              </a:extLst>
            </p:cNvPr>
            <p:cNvGrpSpPr/>
            <p:nvPr/>
          </p:nvGrpSpPr>
          <p:grpSpPr>
            <a:xfrm>
              <a:off x="6388037" y="1099102"/>
              <a:ext cx="5467786" cy="3075879"/>
              <a:chOff x="657679" y="1842249"/>
              <a:chExt cx="5467786" cy="307587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C3C698C-90C8-8B12-2209-D391057FC802}"/>
                  </a:ext>
                </a:extLst>
              </p:cNvPr>
              <p:cNvGrpSpPr/>
              <p:nvPr/>
            </p:nvGrpSpPr>
            <p:grpSpPr>
              <a:xfrm>
                <a:off x="657679" y="1842249"/>
                <a:ext cx="5467786" cy="3075879"/>
                <a:chOff x="657679" y="1842249"/>
                <a:chExt cx="5467786" cy="3075879"/>
              </a:xfrm>
            </p:grpSpPr>
            <p:sp>
              <p:nvSpPr>
                <p:cNvPr id="27" name="Rounded Rectangle 7">
                  <a:extLst>
                    <a:ext uri="{FF2B5EF4-FFF2-40B4-BE49-F238E27FC236}">
                      <a16:creationId xmlns:a16="http://schemas.microsoft.com/office/drawing/2014/main" id="{9A823E44-E318-1022-A219-D709AB48EF8F}"/>
                    </a:ext>
                  </a:extLst>
                </p:cNvPr>
                <p:cNvSpPr/>
                <p:nvPr/>
              </p:nvSpPr>
              <p:spPr>
                <a:xfrm>
                  <a:off x="657679" y="1842250"/>
                  <a:ext cx="5467786" cy="3075878"/>
                </a:xfrm>
                <a:custGeom>
                  <a:avLst/>
                  <a:gdLst>
                    <a:gd name="connsiteX0" fmla="*/ 0 w 4034118"/>
                    <a:gd name="connsiteY0" fmla="*/ 510998 h 3065929"/>
                    <a:gd name="connsiteX1" fmla="*/ 510998 w 4034118"/>
                    <a:gd name="connsiteY1" fmla="*/ 0 h 3065929"/>
                    <a:gd name="connsiteX2" fmla="*/ 3523120 w 4034118"/>
                    <a:gd name="connsiteY2" fmla="*/ 0 h 3065929"/>
                    <a:gd name="connsiteX3" fmla="*/ 4034118 w 4034118"/>
                    <a:gd name="connsiteY3" fmla="*/ 510998 h 3065929"/>
                    <a:gd name="connsiteX4" fmla="*/ 4034118 w 4034118"/>
                    <a:gd name="connsiteY4" fmla="*/ 2554931 h 3065929"/>
                    <a:gd name="connsiteX5" fmla="*/ 3523120 w 4034118"/>
                    <a:gd name="connsiteY5" fmla="*/ 3065929 h 3065929"/>
                    <a:gd name="connsiteX6" fmla="*/ 510998 w 4034118"/>
                    <a:gd name="connsiteY6" fmla="*/ 3065929 h 3065929"/>
                    <a:gd name="connsiteX7" fmla="*/ 0 w 4034118"/>
                    <a:gd name="connsiteY7" fmla="*/ 2554931 h 3065929"/>
                    <a:gd name="connsiteX8" fmla="*/ 0 w 4034118"/>
                    <a:gd name="connsiteY8" fmla="*/ 510998 h 3065929"/>
                    <a:gd name="connsiteX0" fmla="*/ 0 w 4036089"/>
                    <a:gd name="connsiteY0" fmla="*/ 517721 h 3072652"/>
                    <a:gd name="connsiteX1" fmla="*/ 510998 w 4036089"/>
                    <a:gd name="connsiteY1" fmla="*/ 6723 h 3072652"/>
                    <a:gd name="connsiteX2" fmla="*/ 3792061 w 4036089"/>
                    <a:gd name="connsiteY2" fmla="*/ 0 h 3072652"/>
                    <a:gd name="connsiteX3" fmla="*/ 4034118 w 4036089"/>
                    <a:gd name="connsiteY3" fmla="*/ 517721 h 3072652"/>
                    <a:gd name="connsiteX4" fmla="*/ 4034118 w 4036089"/>
                    <a:gd name="connsiteY4" fmla="*/ 2561654 h 3072652"/>
                    <a:gd name="connsiteX5" fmla="*/ 3523120 w 4036089"/>
                    <a:gd name="connsiteY5" fmla="*/ 3072652 h 3072652"/>
                    <a:gd name="connsiteX6" fmla="*/ 510998 w 4036089"/>
                    <a:gd name="connsiteY6" fmla="*/ 3072652 h 3072652"/>
                    <a:gd name="connsiteX7" fmla="*/ 0 w 4036089"/>
                    <a:gd name="connsiteY7" fmla="*/ 2561654 h 3072652"/>
                    <a:gd name="connsiteX8" fmla="*/ 0 w 4036089"/>
                    <a:gd name="connsiteY8" fmla="*/ 517721 h 3072652"/>
                    <a:gd name="connsiteX0" fmla="*/ 1971 w 4038060"/>
                    <a:gd name="connsiteY0" fmla="*/ 517721 h 3072652"/>
                    <a:gd name="connsiteX1" fmla="*/ 244028 w 4038060"/>
                    <a:gd name="connsiteY1" fmla="*/ 6723 h 3072652"/>
                    <a:gd name="connsiteX2" fmla="*/ 3794032 w 4038060"/>
                    <a:gd name="connsiteY2" fmla="*/ 0 h 3072652"/>
                    <a:gd name="connsiteX3" fmla="*/ 4036089 w 4038060"/>
                    <a:gd name="connsiteY3" fmla="*/ 517721 h 3072652"/>
                    <a:gd name="connsiteX4" fmla="*/ 4036089 w 4038060"/>
                    <a:gd name="connsiteY4" fmla="*/ 2561654 h 3072652"/>
                    <a:gd name="connsiteX5" fmla="*/ 3525091 w 4038060"/>
                    <a:gd name="connsiteY5" fmla="*/ 3072652 h 3072652"/>
                    <a:gd name="connsiteX6" fmla="*/ 512969 w 4038060"/>
                    <a:gd name="connsiteY6" fmla="*/ 3072652 h 3072652"/>
                    <a:gd name="connsiteX7" fmla="*/ 1971 w 4038060"/>
                    <a:gd name="connsiteY7" fmla="*/ 2561654 h 3072652"/>
                    <a:gd name="connsiteX8" fmla="*/ 1971 w 4038060"/>
                    <a:gd name="connsiteY8" fmla="*/ 517721 h 3072652"/>
                    <a:gd name="connsiteX0" fmla="*/ 13 w 4036102"/>
                    <a:gd name="connsiteY0" fmla="*/ 517721 h 3072652"/>
                    <a:gd name="connsiteX1" fmla="*/ 275688 w 4036102"/>
                    <a:gd name="connsiteY1" fmla="*/ 13446 h 3072652"/>
                    <a:gd name="connsiteX2" fmla="*/ 3792074 w 4036102"/>
                    <a:gd name="connsiteY2" fmla="*/ 0 h 3072652"/>
                    <a:gd name="connsiteX3" fmla="*/ 4034131 w 4036102"/>
                    <a:gd name="connsiteY3" fmla="*/ 517721 h 3072652"/>
                    <a:gd name="connsiteX4" fmla="*/ 4034131 w 4036102"/>
                    <a:gd name="connsiteY4" fmla="*/ 2561654 h 3072652"/>
                    <a:gd name="connsiteX5" fmla="*/ 3523133 w 4036102"/>
                    <a:gd name="connsiteY5" fmla="*/ 3072652 h 3072652"/>
                    <a:gd name="connsiteX6" fmla="*/ 511011 w 4036102"/>
                    <a:gd name="connsiteY6" fmla="*/ 3072652 h 3072652"/>
                    <a:gd name="connsiteX7" fmla="*/ 13 w 4036102"/>
                    <a:gd name="connsiteY7" fmla="*/ 2561654 h 3072652"/>
                    <a:gd name="connsiteX8" fmla="*/ 13 w 4036102"/>
                    <a:gd name="connsiteY8" fmla="*/ 517721 h 3072652"/>
                    <a:gd name="connsiteX0" fmla="*/ 1226 w 4037315"/>
                    <a:gd name="connsiteY0" fmla="*/ 517721 h 3072652"/>
                    <a:gd name="connsiteX1" fmla="*/ 250006 w 4037315"/>
                    <a:gd name="connsiteY1" fmla="*/ 20169 h 3072652"/>
                    <a:gd name="connsiteX2" fmla="*/ 3793287 w 4037315"/>
                    <a:gd name="connsiteY2" fmla="*/ 0 h 3072652"/>
                    <a:gd name="connsiteX3" fmla="*/ 4035344 w 4037315"/>
                    <a:gd name="connsiteY3" fmla="*/ 517721 h 3072652"/>
                    <a:gd name="connsiteX4" fmla="*/ 4035344 w 4037315"/>
                    <a:gd name="connsiteY4" fmla="*/ 2561654 h 3072652"/>
                    <a:gd name="connsiteX5" fmla="*/ 3524346 w 4037315"/>
                    <a:gd name="connsiteY5" fmla="*/ 3072652 h 3072652"/>
                    <a:gd name="connsiteX6" fmla="*/ 512224 w 4037315"/>
                    <a:gd name="connsiteY6" fmla="*/ 3072652 h 3072652"/>
                    <a:gd name="connsiteX7" fmla="*/ 1226 w 4037315"/>
                    <a:gd name="connsiteY7" fmla="*/ 2561654 h 3072652"/>
                    <a:gd name="connsiteX8" fmla="*/ 1226 w 4037315"/>
                    <a:gd name="connsiteY8" fmla="*/ 517721 h 3072652"/>
                    <a:gd name="connsiteX0" fmla="*/ 1226 w 4037315"/>
                    <a:gd name="connsiteY0" fmla="*/ 517721 h 3072664"/>
                    <a:gd name="connsiteX1" fmla="*/ 250006 w 4037315"/>
                    <a:gd name="connsiteY1" fmla="*/ 20169 h 3072664"/>
                    <a:gd name="connsiteX2" fmla="*/ 3793287 w 4037315"/>
                    <a:gd name="connsiteY2" fmla="*/ 0 h 3072664"/>
                    <a:gd name="connsiteX3" fmla="*/ 4035344 w 4037315"/>
                    <a:gd name="connsiteY3" fmla="*/ 517721 h 3072664"/>
                    <a:gd name="connsiteX4" fmla="*/ 4035344 w 4037315"/>
                    <a:gd name="connsiteY4" fmla="*/ 2561654 h 3072664"/>
                    <a:gd name="connsiteX5" fmla="*/ 3524346 w 4037315"/>
                    <a:gd name="connsiteY5" fmla="*/ 3072652 h 3072664"/>
                    <a:gd name="connsiteX6" fmla="*/ 512224 w 4037315"/>
                    <a:gd name="connsiteY6" fmla="*/ 3072652 h 3072664"/>
                    <a:gd name="connsiteX7" fmla="*/ 7950 w 4037315"/>
                    <a:gd name="connsiteY7" fmla="*/ 2796977 h 3072664"/>
                    <a:gd name="connsiteX8" fmla="*/ 1226 w 4037315"/>
                    <a:gd name="connsiteY8" fmla="*/ 517721 h 3072664"/>
                    <a:gd name="connsiteX0" fmla="*/ 1226 w 4037315"/>
                    <a:gd name="connsiteY0" fmla="*/ 517721 h 3079376"/>
                    <a:gd name="connsiteX1" fmla="*/ 250006 w 4037315"/>
                    <a:gd name="connsiteY1" fmla="*/ 20169 h 3079376"/>
                    <a:gd name="connsiteX2" fmla="*/ 3793287 w 4037315"/>
                    <a:gd name="connsiteY2" fmla="*/ 0 h 3079376"/>
                    <a:gd name="connsiteX3" fmla="*/ 4035344 w 4037315"/>
                    <a:gd name="connsiteY3" fmla="*/ 517721 h 3079376"/>
                    <a:gd name="connsiteX4" fmla="*/ 4035344 w 4037315"/>
                    <a:gd name="connsiteY4" fmla="*/ 2561654 h 3079376"/>
                    <a:gd name="connsiteX5" fmla="*/ 3524346 w 4037315"/>
                    <a:gd name="connsiteY5" fmla="*/ 3072652 h 3079376"/>
                    <a:gd name="connsiteX6" fmla="*/ 371029 w 4037315"/>
                    <a:gd name="connsiteY6" fmla="*/ 3079376 h 3079376"/>
                    <a:gd name="connsiteX7" fmla="*/ 7950 w 4037315"/>
                    <a:gd name="connsiteY7" fmla="*/ 2796977 h 3079376"/>
                    <a:gd name="connsiteX8" fmla="*/ 1226 w 4037315"/>
                    <a:gd name="connsiteY8" fmla="*/ 517721 h 3079376"/>
                    <a:gd name="connsiteX0" fmla="*/ 1226 w 4038259"/>
                    <a:gd name="connsiteY0" fmla="*/ 517721 h 3079376"/>
                    <a:gd name="connsiteX1" fmla="*/ 250006 w 4038259"/>
                    <a:gd name="connsiteY1" fmla="*/ 20169 h 3079376"/>
                    <a:gd name="connsiteX2" fmla="*/ 3793287 w 4038259"/>
                    <a:gd name="connsiteY2" fmla="*/ 0 h 3079376"/>
                    <a:gd name="connsiteX3" fmla="*/ 4035344 w 4038259"/>
                    <a:gd name="connsiteY3" fmla="*/ 517721 h 3079376"/>
                    <a:gd name="connsiteX4" fmla="*/ 4035344 w 4038259"/>
                    <a:gd name="connsiteY4" fmla="*/ 2561654 h 3079376"/>
                    <a:gd name="connsiteX5" fmla="*/ 3800010 w 4038259"/>
                    <a:gd name="connsiteY5" fmla="*/ 3079376 h 3079376"/>
                    <a:gd name="connsiteX6" fmla="*/ 371029 w 4038259"/>
                    <a:gd name="connsiteY6" fmla="*/ 3079376 h 3079376"/>
                    <a:gd name="connsiteX7" fmla="*/ 7950 w 4038259"/>
                    <a:gd name="connsiteY7" fmla="*/ 2796977 h 3079376"/>
                    <a:gd name="connsiteX8" fmla="*/ 1226 w 4038259"/>
                    <a:gd name="connsiteY8" fmla="*/ 517721 h 3079376"/>
                    <a:gd name="connsiteX0" fmla="*/ 1226 w 4044038"/>
                    <a:gd name="connsiteY0" fmla="*/ 517721 h 3079376"/>
                    <a:gd name="connsiteX1" fmla="*/ 250006 w 4044038"/>
                    <a:gd name="connsiteY1" fmla="*/ 20169 h 3079376"/>
                    <a:gd name="connsiteX2" fmla="*/ 3793287 w 4044038"/>
                    <a:gd name="connsiteY2" fmla="*/ 0 h 3079376"/>
                    <a:gd name="connsiteX3" fmla="*/ 4035344 w 4044038"/>
                    <a:gd name="connsiteY3" fmla="*/ 517721 h 3079376"/>
                    <a:gd name="connsiteX4" fmla="*/ 4042068 w 4044038"/>
                    <a:gd name="connsiteY4" fmla="*/ 2716295 h 3079376"/>
                    <a:gd name="connsiteX5" fmla="*/ 3800010 w 4044038"/>
                    <a:gd name="connsiteY5" fmla="*/ 3079376 h 3079376"/>
                    <a:gd name="connsiteX6" fmla="*/ 371029 w 4044038"/>
                    <a:gd name="connsiteY6" fmla="*/ 3079376 h 3079376"/>
                    <a:gd name="connsiteX7" fmla="*/ 7950 w 4044038"/>
                    <a:gd name="connsiteY7" fmla="*/ 2796977 h 3079376"/>
                    <a:gd name="connsiteX8" fmla="*/ 1226 w 4044038"/>
                    <a:gd name="connsiteY8" fmla="*/ 517721 h 3079376"/>
                    <a:gd name="connsiteX0" fmla="*/ 1226 w 4044038"/>
                    <a:gd name="connsiteY0" fmla="*/ 517721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517721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356356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50018"/>
                    <a:gd name="connsiteY0" fmla="*/ 363080 h 3092823"/>
                    <a:gd name="connsiteX1" fmla="*/ 250006 w 4050018"/>
                    <a:gd name="connsiteY1" fmla="*/ 20169 h 3092823"/>
                    <a:gd name="connsiteX2" fmla="*/ 3793287 w 4050018"/>
                    <a:gd name="connsiteY2" fmla="*/ 0 h 3092823"/>
                    <a:gd name="connsiteX3" fmla="*/ 4035344 w 4050018"/>
                    <a:gd name="connsiteY3" fmla="*/ 356356 h 3092823"/>
                    <a:gd name="connsiteX4" fmla="*/ 4048792 w 4050018"/>
                    <a:gd name="connsiteY4" fmla="*/ 2790254 h 3092823"/>
                    <a:gd name="connsiteX5" fmla="*/ 3800010 w 4050018"/>
                    <a:gd name="connsiteY5" fmla="*/ 3079376 h 3092823"/>
                    <a:gd name="connsiteX6" fmla="*/ 283623 w 4050018"/>
                    <a:gd name="connsiteY6" fmla="*/ 3092823 h 3092823"/>
                    <a:gd name="connsiteX7" fmla="*/ 7950 w 4050018"/>
                    <a:gd name="connsiteY7" fmla="*/ 2796977 h 3092823"/>
                    <a:gd name="connsiteX8" fmla="*/ 1226 w 4050018"/>
                    <a:gd name="connsiteY8" fmla="*/ 363080 h 3092823"/>
                    <a:gd name="connsiteX0" fmla="*/ 1226 w 4037315"/>
                    <a:gd name="connsiteY0" fmla="*/ 363080 h 3092823"/>
                    <a:gd name="connsiteX1" fmla="*/ 250006 w 4037315"/>
                    <a:gd name="connsiteY1" fmla="*/ 20169 h 3092823"/>
                    <a:gd name="connsiteX2" fmla="*/ 3793287 w 4037315"/>
                    <a:gd name="connsiteY2" fmla="*/ 0 h 3092823"/>
                    <a:gd name="connsiteX3" fmla="*/ 4035344 w 4037315"/>
                    <a:gd name="connsiteY3" fmla="*/ 356356 h 3092823"/>
                    <a:gd name="connsiteX4" fmla="*/ 4028621 w 4037315"/>
                    <a:gd name="connsiteY4" fmla="*/ 2796977 h 3092823"/>
                    <a:gd name="connsiteX5" fmla="*/ 3800010 w 4037315"/>
                    <a:gd name="connsiteY5" fmla="*/ 3079376 h 3092823"/>
                    <a:gd name="connsiteX6" fmla="*/ 283623 w 4037315"/>
                    <a:gd name="connsiteY6" fmla="*/ 3092823 h 3092823"/>
                    <a:gd name="connsiteX7" fmla="*/ 7950 w 4037315"/>
                    <a:gd name="connsiteY7" fmla="*/ 2796977 h 3092823"/>
                    <a:gd name="connsiteX8" fmla="*/ 1226 w 4037315"/>
                    <a:gd name="connsiteY8" fmla="*/ 363080 h 3092823"/>
                    <a:gd name="connsiteX0" fmla="*/ 1226 w 4043294"/>
                    <a:gd name="connsiteY0" fmla="*/ 363080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63080 h 3092823"/>
                    <a:gd name="connsiteX0" fmla="*/ 1226 w 4043294"/>
                    <a:gd name="connsiteY0" fmla="*/ 329462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29462 h 3092823"/>
                    <a:gd name="connsiteX0" fmla="*/ 1226 w 4043294"/>
                    <a:gd name="connsiteY0" fmla="*/ 329462 h 3099546"/>
                    <a:gd name="connsiteX1" fmla="*/ 250006 w 4043294"/>
                    <a:gd name="connsiteY1" fmla="*/ 20169 h 3099546"/>
                    <a:gd name="connsiteX2" fmla="*/ 3793287 w 4043294"/>
                    <a:gd name="connsiteY2" fmla="*/ 0 h 3099546"/>
                    <a:gd name="connsiteX3" fmla="*/ 4042068 w 4043294"/>
                    <a:gd name="connsiteY3" fmla="*/ 282397 h 3099546"/>
                    <a:gd name="connsiteX4" fmla="*/ 4028621 w 4043294"/>
                    <a:gd name="connsiteY4" fmla="*/ 2796977 h 3099546"/>
                    <a:gd name="connsiteX5" fmla="*/ 3800010 w 4043294"/>
                    <a:gd name="connsiteY5" fmla="*/ 3079376 h 3099546"/>
                    <a:gd name="connsiteX6" fmla="*/ 243282 w 4043294"/>
                    <a:gd name="connsiteY6" fmla="*/ 3099546 h 3099546"/>
                    <a:gd name="connsiteX7" fmla="*/ 7950 w 4043294"/>
                    <a:gd name="connsiteY7" fmla="*/ 2796977 h 3099546"/>
                    <a:gd name="connsiteX8" fmla="*/ 1226 w 4043294"/>
                    <a:gd name="connsiteY8" fmla="*/ 329462 h 309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43294" h="3099546">
                      <a:moveTo>
                        <a:pt x="1226" y="329462"/>
                      </a:moveTo>
                      <a:cubicBezTo>
                        <a:pt x="1226" y="47246"/>
                        <a:pt x="-32210" y="20169"/>
                        <a:pt x="250006" y="20169"/>
                      </a:cubicBezTo>
                      <a:lnTo>
                        <a:pt x="3793287" y="0"/>
                      </a:lnTo>
                      <a:cubicBezTo>
                        <a:pt x="4075503" y="0"/>
                        <a:pt x="4042068" y="181"/>
                        <a:pt x="4042068" y="282397"/>
                      </a:cubicBezTo>
                      <a:cubicBezTo>
                        <a:pt x="4044309" y="1015255"/>
                        <a:pt x="4026380" y="2064119"/>
                        <a:pt x="4028621" y="2796977"/>
                      </a:cubicBezTo>
                      <a:cubicBezTo>
                        <a:pt x="4028621" y="3079193"/>
                        <a:pt x="4082226" y="3079376"/>
                        <a:pt x="3800010" y="3079376"/>
                      </a:cubicBezTo>
                      <a:lnTo>
                        <a:pt x="243282" y="3099546"/>
                      </a:lnTo>
                      <a:cubicBezTo>
                        <a:pt x="-38934" y="3099546"/>
                        <a:pt x="7950" y="3079193"/>
                        <a:pt x="7950" y="2796977"/>
                      </a:cubicBezTo>
                      <a:cubicBezTo>
                        <a:pt x="5709" y="2037225"/>
                        <a:pt x="3467" y="1089214"/>
                        <a:pt x="1226" y="329462"/>
                      </a:cubicBez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578890-D9B4-B797-27B9-5B3096E1C27C}"/>
                    </a:ext>
                  </a:extLst>
                </p:cNvPr>
                <p:cNvSpPr txBox="1"/>
                <p:nvPr/>
              </p:nvSpPr>
              <p:spPr>
                <a:xfrm>
                  <a:off x="657680" y="1842249"/>
                  <a:ext cx="31721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Aptos" panose="020B0004020202020204" pitchFamily="34" charset="0"/>
                    </a:rPr>
                    <a:t>Add of SnCl</a:t>
                  </a:r>
                  <a:r>
                    <a:rPr lang="en-US" baseline="-25000" dirty="0">
                      <a:solidFill>
                        <a:schemeClr val="accent4">
                          <a:lumMod val="50000"/>
                        </a:schemeClr>
                      </a:solidFill>
                      <a:latin typeface="Aptos" panose="020B0004020202020204" pitchFamily="34" charset="0"/>
                    </a:rPr>
                    <a:t>2</a:t>
                  </a:r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Aptos" panose="020B0004020202020204" pitchFamily="34" charset="0"/>
                    </a:rPr>
                    <a:t> nucleating agent 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C17DAC4-FF66-470D-F358-C2C4BADE457F}"/>
                  </a:ext>
                </a:extLst>
              </p:cNvPr>
              <p:cNvSpPr txBox="1"/>
              <p:nvPr/>
            </p:nvSpPr>
            <p:spPr>
              <a:xfrm>
                <a:off x="735449" y="2302012"/>
                <a:ext cx="3788884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Higher vapor pressure than metallic Sn at lower temperatures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ptos" panose="020B0004020202020204" pitchFamily="34" charset="0"/>
                  </a:rPr>
                  <a:t>Interacts with the substrate surface at earlier stages of coating 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5BF8D6F-D90C-576E-F9E9-1EF1EA0BB33E}"/>
                </a:ext>
              </a:extLst>
            </p:cNvPr>
            <p:cNvGrpSpPr/>
            <p:nvPr/>
          </p:nvGrpSpPr>
          <p:grpSpPr>
            <a:xfrm>
              <a:off x="10359042" y="1252773"/>
              <a:ext cx="1392430" cy="1503259"/>
              <a:chOff x="9753601" y="2419596"/>
              <a:chExt cx="1392430" cy="1503259"/>
            </a:xfrm>
          </p:grpSpPr>
          <p:pic>
            <p:nvPicPr>
              <p:cNvPr id="23" name="Picture 22" descr="A diagram of a molecule&#10;&#10;Description automatically generated">
                <a:extLst>
                  <a:ext uri="{FF2B5EF4-FFF2-40B4-BE49-F238E27FC236}">
                    <a16:creationId xmlns:a16="http://schemas.microsoft.com/office/drawing/2014/main" id="{90A995CD-F486-8D7A-6B97-364FE248E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652"/>
              <a:stretch>
                <a:fillRect/>
              </a:stretch>
            </p:blipFill>
            <p:spPr>
              <a:xfrm>
                <a:off x="9753601" y="2419596"/>
                <a:ext cx="1392430" cy="150325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91552B-EEEC-B225-6599-D44282B85E91}"/>
                  </a:ext>
                </a:extLst>
              </p:cNvPr>
              <p:cNvSpPr txBox="1"/>
              <p:nvPr/>
            </p:nvSpPr>
            <p:spPr>
              <a:xfrm>
                <a:off x="10384733" y="3047304"/>
                <a:ext cx="4138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ptos" panose="020B0004020202020204" pitchFamily="34" charset="0"/>
                  </a:rPr>
                  <a:t>Sn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42F476E-4190-97B3-8AC6-8ED8AD287768}"/>
                  </a:ext>
                </a:extLst>
              </p:cNvPr>
              <p:cNvSpPr txBox="1"/>
              <p:nvPr/>
            </p:nvSpPr>
            <p:spPr>
              <a:xfrm>
                <a:off x="9883164" y="2510239"/>
                <a:ext cx="3561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ptos" panose="020B0004020202020204" pitchFamily="34" charset="0"/>
                  </a:rPr>
                  <a:t>Cl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58A59F-936E-A090-21F4-35C758412D36}"/>
                  </a:ext>
                </a:extLst>
              </p:cNvPr>
              <p:cNvSpPr txBox="1"/>
              <p:nvPr/>
            </p:nvSpPr>
            <p:spPr>
              <a:xfrm>
                <a:off x="10113879" y="3419869"/>
                <a:ext cx="3561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ptos" panose="020B0004020202020204" pitchFamily="34" charset="0"/>
                  </a:rPr>
                  <a:t>Cl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13B8C-50BF-FC3D-470F-1D484532B263}"/>
              </a:ext>
            </a:extLst>
          </p:cNvPr>
          <p:cNvGrpSpPr/>
          <p:nvPr/>
        </p:nvGrpSpPr>
        <p:grpSpPr>
          <a:xfrm>
            <a:off x="440528" y="2145324"/>
            <a:ext cx="3679293" cy="1869075"/>
            <a:chOff x="440528" y="2145324"/>
            <a:chExt cx="3679293" cy="18690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E4219AF-E283-B2E3-290C-ED87F875960F}"/>
                </a:ext>
              </a:extLst>
            </p:cNvPr>
            <p:cNvGrpSpPr/>
            <p:nvPr/>
          </p:nvGrpSpPr>
          <p:grpSpPr>
            <a:xfrm>
              <a:off x="440528" y="2843601"/>
              <a:ext cx="2839701" cy="1170798"/>
              <a:chOff x="4085303" y="1344215"/>
              <a:chExt cx="7211962" cy="29734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391AA5-AF5E-E039-E263-8C37E0E123EB}"/>
                  </a:ext>
                </a:extLst>
              </p:cNvPr>
              <p:cNvSpPr/>
              <p:nvPr/>
            </p:nvSpPr>
            <p:spPr>
              <a:xfrm>
                <a:off x="4196432" y="1460090"/>
                <a:ext cx="7100833" cy="2857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63531215-BEFB-D5C1-148A-23AD4BF8C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85303" y="1344215"/>
                <a:ext cx="7100833" cy="285759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97C843-E0E6-3593-7324-7DA120367011}"/>
                </a:ext>
              </a:extLst>
            </p:cNvPr>
            <p:cNvSpPr txBox="1"/>
            <p:nvPr/>
          </p:nvSpPr>
          <p:spPr>
            <a:xfrm>
              <a:off x="484285" y="2145324"/>
              <a:ext cx="3635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Aptos" panose="020B0004020202020204" pitchFamily="34" charset="0"/>
                </a:rPr>
                <a:t>When the oxide is soluble in the electrolyte, you can grow a porous oxide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E65F333-B897-9CF4-4510-7A6F33BB79D3}"/>
              </a:ext>
            </a:extLst>
          </p:cNvPr>
          <p:cNvGrpSpPr/>
          <p:nvPr/>
        </p:nvGrpSpPr>
        <p:grpSpPr>
          <a:xfrm>
            <a:off x="6957437" y="2788918"/>
            <a:ext cx="4587146" cy="1285624"/>
            <a:chOff x="6957437" y="2788918"/>
            <a:chExt cx="4587146" cy="12856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4C89D4F-F0D2-DEA3-C6F7-3EF61D21B077}"/>
                </a:ext>
              </a:extLst>
            </p:cNvPr>
            <p:cNvSpPr txBox="1"/>
            <p:nvPr/>
          </p:nvSpPr>
          <p:spPr>
            <a:xfrm>
              <a:off x="6957437" y="2788918"/>
              <a:ext cx="4587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ptos" panose="020B0004020202020204" pitchFamily="34" charset="0"/>
                </a:rPr>
                <a:t>Does SnCl</a:t>
              </a:r>
              <a:r>
                <a:rPr lang="en-US" sz="1400" baseline="-25000" dirty="0">
                  <a:latin typeface="Aptos" panose="020B0004020202020204" pitchFamily="34" charset="0"/>
                </a:rPr>
                <a:t>2</a:t>
              </a:r>
              <a:r>
                <a:rPr lang="en-US" sz="1400" dirty="0">
                  <a:latin typeface="Aptos" panose="020B0004020202020204" pitchFamily="34" charset="0"/>
                </a:rPr>
                <a:t> bind preferentially to specific features? 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8A48E4-6FBC-C25E-C82F-D76800A4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8204" y="3096695"/>
              <a:ext cx="2221283" cy="977847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544225-31EA-841D-E224-05DCBC22BC3A}"/>
              </a:ext>
            </a:extLst>
          </p:cNvPr>
          <p:cNvSpPr txBox="1"/>
          <p:nvPr/>
        </p:nvSpPr>
        <p:spPr>
          <a:xfrm>
            <a:off x="336176" y="4603811"/>
            <a:ext cx="8572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Why does anodizing the surface help? Can we separate the physical vs chemical contributions?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962E36-7B1D-18CE-5BE4-1AA8D89DA7FC}"/>
              </a:ext>
            </a:extLst>
          </p:cNvPr>
          <p:cNvGrpSpPr/>
          <p:nvPr/>
        </p:nvGrpSpPr>
        <p:grpSpPr>
          <a:xfrm>
            <a:off x="646113" y="5190055"/>
            <a:ext cx="10899773" cy="1012648"/>
            <a:chOff x="276227" y="5157716"/>
            <a:chExt cx="10899773" cy="1012648"/>
          </a:xfrm>
        </p:grpSpPr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C70D640A-F81D-B501-FAA8-16F49760C5C7}"/>
                </a:ext>
              </a:extLst>
            </p:cNvPr>
            <p:cNvSpPr/>
            <p:nvPr/>
          </p:nvSpPr>
          <p:spPr>
            <a:xfrm>
              <a:off x="276227" y="5167446"/>
              <a:ext cx="10899773" cy="1002918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45340"/>
                <a:gd name="connsiteY0" fmla="*/ 329462 h 3099546"/>
                <a:gd name="connsiteX1" fmla="*/ 250006 w 4045340"/>
                <a:gd name="connsiteY1" fmla="*/ 20169 h 3099546"/>
                <a:gd name="connsiteX2" fmla="*/ 3793287 w 4045340"/>
                <a:gd name="connsiteY2" fmla="*/ 0 h 3099546"/>
                <a:gd name="connsiteX3" fmla="*/ 4042068 w 4045340"/>
                <a:gd name="connsiteY3" fmla="*/ 282397 h 3099546"/>
                <a:gd name="connsiteX4" fmla="*/ 4043551 w 4045340"/>
                <a:gd name="connsiteY4" fmla="*/ 2796977 h 3099546"/>
                <a:gd name="connsiteX5" fmla="*/ 3800010 w 4045340"/>
                <a:gd name="connsiteY5" fmla="*/ 3079376 h 3099546"/>
                <a:gd name="connsiteX6" fmla="*/ 243282 w 4045340"/>
                <a:gd name="connsiteY6" fmla="*/ 3099546 h 3099546"/>
                <a:gd name="connsiteX7" fmla="*/ 7950 w 4045340"/>
                <a:gd name="connsiteY7" fmla="*/ 2796977 h 3099546"/>
                <a:gd name="connsiteX8" fmla="*/ 1226 w 4045340"/>
                <a:gd name="connsiteY8" fmla="*/ 329462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5340" h="3099546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41310" y="2064119"/>
                    <a:pt x="4043551" y="2796977"/>
                  </a:cubicBezTo>
                  <a:cubicBezTo>
                    <a:pt x="4043551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4B2126-D854-A6F5-0296-A0EEC1E111E3}"/>
                </a:ext>
              </a:extLst>
            </p:cNvPr>
            <p:cNvSpPr txBox="1"/>
            <p:nvPr/>
          </p:nvSpPr>
          <p:spPr>
            <a:xfrm>
              <a:off x="613171" y="5449281"/>
              <a:ext cx="104623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>
                  <a:latin typeface="Aptos" panose="020B0004020202020204" pitchFamily="34" charset="0"/>
                </a:rPr>
                <a:t>Study Nb oxide surface roughness and dissolution kinetics to understand early-stage SnCl</a:t>
              </a:r>
              <a:r>
                <a:rPr lang="en-US" sz="1600" baseline="-25000" dirty="0">
                  <a:latin typeface="Aptos" panose="020B0004020202020204" pitchFamily="34" charset="0"/>
                </a:rPr>
                <a:t>2</a:t>
              </a:r>
              <a:r>
                <a:rPr lang="en-US" sz="1600" dirty="0">
                  <a:latin typeface="Aptos" panose="020B0004020202020204" pitchFamily="34" charset="0"/>
                </a:rPr>
                <a:t> nucleation with the goal of optimizing substrate preparation and coating recipes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00C0C2-CED4-7CE4-1289-21FC405612EF}"/>
                </a:ext>
              </a:extLst>
            </p:cNvPr>
            <p:cNvSpPr txBox="1"/>
            <p:nvPr/>
          </p:nvSpPr>
          <p:spPr>
            <a:xfrm>
              <a:off x="276227" y="5157716"/>
              <a:ext cx="972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This talk: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1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5350-8B33-6A5C-41F4-8C85C1040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9A4DE6-C8AE-8D5F-D3C6-635076DE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Niobium oxide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D7416-6D50-F1D4-1214-943203F1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0E217-E422-83EB-48CB-28575915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046A9-B0C1-2039-0BCA-5AA5646A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BC793-7720-7AE3-7513-75DFBE0802D2}"/>
              </a:ext>
            </a:extLst>
          </p:cNvPr>
          <p:cNvSpPr txBox="1"/>
          <p:nvPr/>
        </p:nvSpPr>
        <p:spPr>
          <a:xfrm>
            <a:off x="170243" y="972338"/>
            <a:ext cx="67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>
                <a:latin typeface="Aptos" panose="020B0004020202020204" pitchFamily="34" charset="0"/>
              </a:rPr>
              <a:t>High purity Nb samples cut from sheets used for SRF cavity fabrication were chemically polished (buffered chemical polish and electropolish)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CC71E-C541-EE0E-CA77-8CC008D63FF5}"/>
              </a:ext>
            </a:extLst>
          </p:cNvPr>
          <p:cNvSpPr txBox="1"/>
          <p:nvPr/>
        </p:nvSpPr>
        <p:spPr>
          <a:xfrm>
            <a:off x="243765" y="2088248"/>
            <a:ext cx="3101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Samples were annealed following the vapor diffusion temperature profile ramp to nucleation temperatures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CFE8071-DAF8-33C7-CB24-E015B2623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774641"/>
              </p:ext>
            </p:extLst>
          </p:nvPr>
        </p:nvGraphicFramePr>
        <p:xfrm>
          <a:off x="3385257" y="2021792"/>
          <a:ext cx="334373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436">
                  <a:extLst>
                    <a:ext uri="{9D8B030D-6E8A-4147-A177-3AD203B41FA5}">
                      <a16:colId xmlns:a16="http://schemas.microsoft.com/office/drawing/2014/main" val="1846655309"/>
                    </a:ext>
                  </a:extLst>
                </a:gridCol>
                <a:gridCol w="1110298">
                  <a:extLst>
                    <a:ext uri="{9D8B030D-6E8A-4147-A177-3AD203B41FA5}">
                      <a16:colId xmlns:a16="http://schemas.microsoft.com/office/drawing/2014/main" val="1112865903"/>
                    </a:ext>
                  </a:extLst>
                </a:gridCol>
              </a:tblGrid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Sample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Ramp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597625"/>
                  </a:ext>
                </a:extLst>
              </a:tr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C1 (control)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3 C/min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069330"/>
                  </a:ext>
                </a:extLst>
              </a:tr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A1 (anodized, porous)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3 C/min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145805"/>
                  </a:ext>
                </a:extLst>
              </a:tr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A2 (anodized, porous)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7 C/min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922880"/>
                  </a:ext>
                </a:extLst>
              </a:tr>
            </a:tbl>
          </a:graphicData>
        </a:graphic>
      </p:graphicFrame>
      <p:pic>
        <p:nvPicPr>
          <p:cNvPr id="43" name="Picture 42" descr="A diagram of a graph&#10;&#10;AI-generated content may be incorrect.">
            <a:extLst>
              <a:ext uri="{FF2B5EF4-FFF2-40B4-BE49-F238E27FC236}">
                <a16:creationId xmlns:a16="http://schemas.microsoft.com/office/drawing/2014/main" id="{D982A48B-5DF6-C030-8750-810F676F5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56" y="960132"/>
            <a:ext cx="4503775" cy="3330315"/>
          </a:xfrm>
          <a:prstGeom prst="rect">
            <a:avLst/>
          </a:prstGeom>
        </p:spPr>
      </p:pic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B2AEB90E-8B60-C315-2644-3AD56A128D41}"/>
              </a:ext>
            </a:extLst>
          </p:cNvPr>
          <p:cNvGrpSpPr/>
          <p:nvPr/>
        </p:nvGrpSpPr>
        <p:grpSpPr>
          <a:xfrm>
            <a:off x="256708" y="3780120"/>
            <a:ext cx="11010453" cy="2689266"/>
            <a:chOff x="256708" y="3780120"/>
            <a:chExt cx="11010453" cy="268926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54EDE3-0477-085E-0990-CB6169E775E4}"/>
                </a:ext>
              </a:extLst>
            </p:cNvPr>
            <p:cNvGrpSpPr/>
            <p:nvPr/>
          </p:nvGrpSpPr>
          <p:grpSpPr>
            <a:xfrm>
              <a:off x="8489940" y="4610475"/>
              <a:ext cx="2777221" cy="1814445"/>
              <a:chOff x="8802531" y="4610475"/>
              <a:chExt cx="2777221" cy="181444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F605715-0100-5EA5-821C-85FDDABC98D3}"/>
                  </a:ext>
                </a:extLst>
              </p:cNvPr>
              <p:cNvGrpSpPr/>
              <p:nvPr/>
            </p:nvGrpSpPr>
            <p:grpSpPr>
              <a:xfrm>
                <a:off x="8802531" y="4610475"/>
                <a:ext cx="1335633" cy="1814442"/>
                <a:chOff x="8857080" y="1239243"/>
                <a:chExt cx="1335633" cy="1814442"/>
              </a:xfrm>
            </p:grpSpPr>
            <p:pic>
              <p:nvPicPr>
                <p:cNvPr id="1028" name="Picture 4" descr="Graduate Student Jasper Brown">
                  <a:extLst>
                    <a:ext uri="{FF2B5EF4-FFF2-40B4-BE49-F238E27FC236}">
                      <a16:creationId xmlns:a16="http://schemas.microsoft.com/office/drawing/2014/main" id="{DC94F0FF-8A3A-5BD9-B730-542EE22EEF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63035" y="1239243"/>
                  <a:ext cx="1123722" cy="1506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E1131C1-607F-D51A-8E93-19240280C864}"/>
                    </a:ext>
                  </a:extLst>
                </p:cNvPr>
                <p:cNvSpPr txBox="1"/>
                <p:nvPr/>
              </p:nvSpPr>
              <p:spPr>
                <a:xfrm>
                  <a:off x="8857080" y="2745908"/>
                  <a:ext cx="13356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ptos" panose="020B0004020202020204" pitchFamily="34" charset="0"/>
                    </a:rPr>
                    <a:t>Jasper Brown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D99F5A4-1687-D8EF-6301-B26A4D881FD1}"/>
                  </a:ext>
                </a:extLst>
              </p:cNvPr>
              <p:cNvGrpSpPr/>
              <p:nvPr/>
            </p:nvGrpSpPr>
            <p:grpSpPr>
              <a:xfrm>
                <a:off x="10244119" y="4610475"/>
                <a:ext cx="1335633" cy="1814445"/>
                <a:chOff x="10322929" y="1239240"/>
                <a:chExt cx="1335633" cy="1814445"/>
              </a:xfrm>
            </p:grpSpPr>
            <p:pic>
              <p:nvPicPr>
                <p:cNvPr id="1030" name="Picture 6">
                  <a:extLst>
                    <a:ext uri="{FF2B5EF4-FFF2-40B4-BE49-F238E27FC236}">
                      <a16:creationId xmlns:a16="http://schemas.microsoft.com/office/drawing/2014/main" id="{958D1D93-D7AA-5FA1-4529-668CA21962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64841" y="1239240"/>
                  <a:ext cx="1123723" cy="15066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834A4C0-AACC-234F-87E3-C5C698497F0D}"/>
                    </a:ext>
                  </a:extLst>
                </p:cNvPr>
                <p:cNvSpPr txBox="1"/>
                <p:nvPr/>
              </p:nvSpPr>
              <p:spPr>
                <a:xfrm>
                  <a:off x="10322929" y="2745908"/>
                  <a:ext cx="13356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ptos" panose="020B0004020202020204" pitchFamily="34" charset="0"/>
                    </a:rPr>
                    <a:t>Van Do</a:t>
                  </a:r>
                </a:p>
              </p:txBody>
            </p:sp>
          </p:grpSp>
        </p:grpSp>
        <p:grpSp>
          <p:nvGrpSpPr>
            <p:cNvPr id="1070" name="Group 1069">
              <a:extLst>
                <a:ext uri="{FF2B5EF4-FFF2-40B4-BE49-F238E27FC236}">
                  <a16:creationId xmlns:a16="http://schemas.microsoft.com/office/drawing/2014/main" id="{9E395BAA-7622-D651-82F8-E2BDA33BEDAA}"/>
                </a:ext>
              </a:extLst>
            </p:cNvPr>
            <p:cNvGrpSpPr/>
            <p:nvPr/>
          </p:nvGrpSpPr>
          <p:grpSpPr>
            <a:xfrm>
              <a:off x="256708" y="3780120"/>
              <a:ext cx="7410373" cy="2689266"/>
              <a:chOff x="256708" y="3780120"/>
              <a:chExt cx="7410373" cy="2689266"/>
            </a:xfrm>
          </p:grpSpPr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725C79FD-D59F-290C-AEF4-0F15D136076D}"/>
                  </a:ext>
                </a:extLst>
              </p:cNvPr>
              <p:cNvSpPr txBox="1"/>
              <p:nvPr/>
            </p:nvSpPr>
            <p:spPr>
              <a:xfrm>
                <a:off x="256708" y="3780120"/>
                <a:ext cx="3128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Characterization Methods</a:t>
                </a:r>
              </a:p>
            </p:txBody>
          </p:sp>
          <p:grpSp>
            <p:nvGrpSpPr>
              <p:cNvPr id="1069" name="Group 1068">
                <a:extLst>
                  <a:ext uri="{FF2B5EF4-FFF2-40B4-BE49-F238E27FC236}">
                    <a16:creationId xmlns:a16="http://schemas.microsoft.com/office/drawing/2014/main" id="{72D3B74B-7982-AFDE-FE87-8724DE7B6FB5}"/>
                  </a:ext>
                </a:extLst>
              </p:cNvPr>
              <p:cNvGrpSpPr/>
              <p:nvPr/>
            </p:nvGrpSpPr>
            <p:grpSpPr>
              <a:xfrm>
                <a:off x="256708" y="4175762"/>
                <a:ext cx="4909093" cy="2293624"/>
                <a:chOff x="256708" y="4175762"/>
                <a:chExt cx="4909093" cy="2293624"/>
              </a:xfrm>
            </p:grpSpPr>
            <p:grpSp>
              <p:nvGrpSpPr>
                <p:cNvPr id="1042" name="Group 1041">
                  <a:extLst>
                    <a:ext uri="{FF2B5EF4-FFF2-40B4-BE49-F238E27FC236}">
                      <a16:creationId xmlns:a16="http://schemas.microsoft.com/office/drawing/2014/main" id="{6FA70A7C-D66C-126E-629F-D4B3CB535E48}"/>
                    </a:ext>
                  </a:extLst>
                </p:cNvPr>
                <p:cNvGrpSpPr/>
                <p:nvPr/>
              </p:nvGrpSpPr>
              <p:grpSpPr>
                <a:xfrm>
                  <a:off x="2673012" y="4547549"/>
                  <a:ext cx="2492789" cy="1761823"/>
                  <a:chOff x="3104259" y="3995396"/>
                  <a:chExt cx="2492789" cy="1761823"/>
                </a:xfrm>
              </p:grpSpPr>
              <p:sp>
                <p:nvSpPr>
                  <p:cNvPr id="1043" name="Rounded Rectangle 1042">
                    <a:extLst>
                      <a:ext uri="{FF2B5EF4-FFF2-40B4-BE49-F238E27FC236}">
                        <a16:creationId xmlns:a16="http://schemas.microsoft.com/office/drawing/2014/main" id="{3BC695D7-360B-DB59-43BF-086F8031F91A}"/>
                      </a:ext>
                    </a:extLst>
                  </p:cNvPr>
                  <p:cNvSpPr/>
                  <p:nvPr/>
                </p:nvSpPr>
                <p:spPr>
                  <a:xfrm>
                    <a:off x="3104259" y="3995396"/>
                    <a:ext cx="2140761" cy="1761823"/>
                  </a:xfrm>
                  <a:prstGeom prst="roundRect">
                    <a:avLst>
                      <a:gd name="adj" fmla="val 7576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TextBox 1043">
                    <a:extLst>
                      <a:ext uri="{FF2B5EF4-FFF2-40B4-BE49-F238E27FC236}">
                        <a16:creationId xmlns:a16="http://schemas.microsoft.com/office/drawing/2014/main" id="{58A72617-37B5-CBB1-9775-F3C11784A294}"/>
                      </a:ext>
                    </a:extLst>
                  </p:cNvPr>
                  <p:cNvSpPr txBox="1"/>
                  <p:nvPr/>
                </p:nvSpPr>
                <p:spPr>
                  <a:xfrm>
                    <a:off x="3177696" y="4048016"/>
                    <a:ext cx="2250161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sz="1600" b="1" dirty="0">
                        <a:latin typeface="Aptos" panose="020B0004020202020204" pitchFamily="34" charset="0"/>
                      </a:rPr>
                      <a:t>Atomic Force Microscopy (AFM)</a:t>
                    </a:r>
                  </a:p>
                </p:txBody>
              </p:sp>
              <p:sp>
                <p:nvSpPr>
                  <p:cNvPr id="1045" name="TextBox 1044">
                    <a:extLst>
                      <a:ext uri="{FF2B5EF4-FFF2-40B4-BE49-F238E27FC236}">
                        <a16:creationId xmlns:a16="http://schemas.microsoft.com/office/drawing/2014/main" id="{CF3589EC-7DF8-1C45-259F-B0AAAB13016E}"/>
                      </a:ext>
                    </a:extLst>
                  </p:cNvPr>
                  <p:cNvSpPr txBox="1"/>
                  <p:nvPr/>
                </p:nvSpPr>
                <p:spPr>
                  <a:xfrm>
                    <a:off x="3177696" y="4837274"/>
                    <a:ext cx="241935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sz="1600" dirty="0">
                        <a:latin typeface="Aptos" panose="020B0004020202020204" pitchFamily="34" charset="0"/>
                      </a:rPr>
                      <a:t>Surface topography, before/after anneal</a:t>
                    </a:r>
                  </a:p>
                </p:txBody>
              </p:sp>
            </p:grpSp>
            <p:grpSp>
              <p:nvGrpSpPr>
                <p:cNvPr id="1046" name="Group 1045">
                  <a:extLst>
                    <a:ext uri="{FF2B5EF4-FFF2-40B4-BE49-F238E27FC236}">
                      <a16:creationId xmlns:a16="http://schemas.microsoft.com/office/drawing/2014/main" id="{A07F03E7-FC12-E5DC-988D-DF68E9EA485F}"/>
                    </a:ext>
                  </a:extLst>
                </p:cNvPr>
                <p:cNvGrpSpPr/>
                <p:nvPr/>
              </p:nvGrpSpPr>
              <p:grpSpPr>
                <a:xfrm>
                  <a:off x="440514" y="4547549"/>
                  <a:ext cx="2492789" cy="1761823"/>
                  <a:chOff x="3104259" y="3995396"/>
                  <a:chExt cx="2492789" cy="1761823"/>
                </a:xfrm>
              </p:grpSpPr>
              <p:sp>
                <p:nvSpPr>
                  <p:cNvPr id="1047" name="Rounded Rectangle 1046">
                    <a:extLst>
                      <a:ext uri="{FF2B5EF4-FFF2-40B4-BE49-F238E27FC236}">
                        <a16:creationId xmlns:a16="http://schemas.microsoft.com/office/drawing/2014/main" id="{449FB757-09C0-8263-2078-EEFD87B2C113}"/>
                      </a:ext>
                    </a:extLst>
                  </p:cNvPr>
                  <p:cNvSpPr/>
                  <p:nvPr/>
                </p:nvSpPr>
                <p:spPr>
                  <a:xfrm>
                    <a:off x="3104259" y="3995396"/>
                    <a:ext cx="2140761" cy="1761823"/>
                  </a:xfrm>
                  <a:prstGeom prst="roundRect">
                    <a:avLst>
                      <a:gd name="adj" fmla="val 7576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TextBox 1047">
                    <a:extLst>
                      <a:ext uri="{FF2B5EF4-FFF2-40B4-BE49-F238E27FC236}">
                        <a16:creationId xmlns:a16="http://schemas.microsoft.com/office/drawing/2014/main" id="{B54A2D04-58C6-C123-45C4-C4193050176B}"/>
                      </a:ext>
                    </a:extLst>
                  </p:cNvPr>
                  <p:cNvSpPr txBox="1"/>
                  <p:nvPr/>
                </p:nvSpPr>
                <p:spPr>
                  <a:xfrm>
                    <a:off x="3177696" y="4048016"/>
                    <a:ext cx="2250161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sz="1600" b="1" dirty="0">
                        <a:latin typeface="Aptos" panose="020B0004020202020204" pitchFamily="34" charset="0"/>
                      </a:rPr>
                      <a:t>X-ray photoelectron spectroscopy (XPS)</a:t>
                    </a:r>
                  </a:p>
                </p:txBody>
              </p:sp>
              <p:sp>
                <p:nvSpPr>
                  <p:cNvPr id="1049" name="TextBox 1048">
                    <a:extLst>
                      <a:ext uri="{FF2B5EF4-FFF2-40B4-BE49-F238E27FC236}">
                        <a16:creationId xmlns:a16="http://schemas.microsoft.com/office/drawing/2014/main" id="{3E9CFFA5-C5DE-5B1E-E156-E6379C98B463}"/>
                      </a:ext>
                    </a:extLst>
                  </p:cNvPr>
                  <p:cNvSpPr txBox="1"/>
                  <p:nvPr/>
                </p:nvSpPr>
                <p:spPr>
                  <a:xfrm>
                    <a:off x="3177696" y="4837274"/>
                    <a:ext cx="241935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sz="1600" dirty="0">
                        <a:latin typeface="Aptos" panose="020B0004020202020204" pitchFamily="34" charset="0"/>
                      </a:rPr>
                      <a:t>Oxidation state, throughout heating</a:t>
                    </a:r>
                  </a:p>
                </p:txBody>
              </p:sp>
            </p:grpSp>
            <p:grpSp>
              <p:nvGrpSpPr>
                <p:cNvPr id="1066" name="Group 1065">
                  <a:extLst>
                    <a:ext uri="{FF2B5EF4-FFF2-40B4-BE49-F238E27FC236}">
                      <a16:creationId xmlns:a16="http://schemas.microsoft.com/office/drawing/2014/main" id="{D9C25804-4767-93D7-59DB-E41A9813B6D6}"/>
                    </a:ext>
                  </a:extLst>
                </p:cNvPr>
                <p:cNvGrpSpPr/>
                <p:nvPr/>
              </p:nvGrpSpPr>
              <p:grpSpPr>
                <a:xfrm>
                  <a:off x="256708" y="4175762"/>
                  <a:ext cx="4739902" cy="2293624"/>
                  <a:chOff x="256708" y="4175762"/>
                  <a:chExt cx="4739902" cy="2293624"/>
                </a:xfrm>
              </p:grpSpPr>
              <p:sp>
                <p:nvSpPr>
                  <p:cNvPr id="1051" name="Rounded Rectangle 1050">
                    <a:extLst>
                      <a:ext uri="{FF2B5EF4-FFF2-40B4-BE49-F238E27FC236}">
                        <a16:creationId xmlns:a16="http://schemas.microsoft.com/office/drawing/2014/main" id="{344F4E77-6E8C-9BA8-C1F2-10E463A6DAC6}"/>
                      </a:ext>
                    </a:extLst>
                  </p:cNvPr>
                  <p:cNvSpPr/>
                  <p:nvPr/>
                </p:nvSpPr>
                <p:spPr>
                  <a:xfrm>
                    <a:off x="256708" y="4368659"/>
                    <a:ext cx="4739902" cy="2100727"/>
                  </a:xfrm>
                  <a:prstGeom prst="roundRect">
                    <a:avLst>
                      <a:gd name="adj" fmla="val 6059"/>
                    </a:avLst>
                  </a:prstGeom>
                  <a:noFill/>
                  <a:ln>
                    <a:prstDash val="lg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3" name="Rectangle 1052">
                    <a:extLst>
                      <a:ext uri="{FF2B5EF4-FFF2-40B4-BE49-F238E27FC236}">
                        <a16:creationId xmlns:a16="http://schemas.microsoft.com/office/drawing/2014/main" id="{5D015329-93A5-82A7-60A2-8F8985A6683B}"/>
                      </a:ext>
                    </a:extLst>
                  </p:cNvPr>
                  <p:cNvSpPr/>
                  <p:nvPr/>
                </p:nvSpPr>
                <p:spPr>
                  <a:xfrm>
                    <a:off x="739039" y="4175762"/>
                    <a:ext cx="848886" cy="3434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in-situ</a:t>
                    </a:r>
                  </a:p>
                </p:txBody>
              </p:sp>
            </p:grpSp>
          </p:grpSp>
          <p:grpSp>
            <p:nvGrpSpPr>
              <p:cNvPr id="1068" name="Group 1067">
                <a:extLst>
                  <a:ext uri="{FF2B5EF4-FFF2-40B4-BE49-F238E27FC236}">
                    <a16:creationId xmlns:a16="http://schemas.microsoft.com/office/drawing/2014/main" id="{235D1CBB-807A-B4BE-DF53-DC82788333EC}"/>
                  </a:ext>
                </a:extLst>
              </p:cNvPr>
              <p:cNvGrpSpPr/>
              <p:nvPr/>
            </p:nvGrpSpPr>
            <p:grpSpPr>
              <a:xfrm>
                <a:off x="5070943" y="4172726"/>
                <a:ext cx="2596138" cy="2296659"/>
                <a:chOff x="5070943" y="4172726"/>
                <a:chExt cx="2596138" cy="2296659"/>
              </a:xfrm>
            </p:grpSpPr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E6570E14-9E3F-71A5-D6B7-7925255EBE4E}"/>
                    </a:ext>
                  </a:extLst>
                </p:cNvPr>
                <p:cNvGrpSpPr/>
                <p:nvPr/>
              </p:nvGrpSpPr>
              <p:grpSpPr>
                <a:xfrm>
                  <a:off x="5173677" y="4547549"/>
                  <a:ext cx="2493404" cy="1761823"/>
                  <a:chOff x="3104259" y="3995396"/>
                  <a:chExt cx="2493404" cy="1761823"/>
                </a:xfrm>
              </p:grpSpPr>
              <p:sp>
                <p:nvSpPr>
                  <p:cNvPr id="1039" name="Rounded Rectangle 1038">
                    <a:extLst>
                      <a:ext uri="{FF2B5EF4-FFF2-40B4-BE49-F238E27FC236}">
                        <a16:creationId xmlns:a16="http://schemas.microsoft.com/office/drawing/2014/main" id="{FF09ABEF-9344-EBF9-9F15-65E2468E16A6}"/>
                      </a:ext>
                    </a:extLst>
                  </p:cNvPr>
                  <p:cNvSpPr/>
                  <p:nvPr/>
                </p:nvSpPr>
                <p:spPr>
                  <a:xfrm>
                    <a:off x="3104259" y="3995396"/>
                    <a:ext cx="2140761" cy="1761823"/>
                  </a:xfrm>
                  <a:prstGeom prst="roundRect">
                    <a:avLst>
                      <a:gd name="adj" fmla="val 7576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TextBox 1039">
                    <a:extLst>
                      <a:ext uri="{FF2B5EF4-FFF2-40B4-BE49-F238E27FC236}">
                        <a16:creationId xmlns:a16="http://schemas.microsoft.com/office/drawing/2014/main" id="{5175F41F-119C-15D5-1062-E006C244A116}"/>
                      </a:ext>
                    </a:extLst>
                  </p:cNvPr>
                  <p:cNvSpPr txBox="1"/>
                  <p:nvPr/>
                </p:nvSpPr>
                <p:spPr>
                  <a:xfrm>
                    <a:off x="3177696" y="4048016"/>
                    <a:ext cx="2250161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sz="1600" b="1" dirty="0">
                        <a:latin typeface="Aptos" panose="020B0004020202020204" pitchFamily="34" charset="0"/>
                      </a:rPr>
                      <a:t>Scanning Electron Microscopy (SEM) / Energy Dispersive Spectroscopy (EDS) </a:t>
                    </a:r>
                  </a:p>
                </p:txBody>
              </p:sp>
              <p:sp>
                <p:nvSpPr>
                  <p:cNvPr id="1041" name="TextBox 1040">
                    <a:extLst>
                      <a:ext uri="{FF2B5EF4-FFF2-40B4-BE49-F238E27FC236}">
                        <a16:creationId xmlns:a16="http://schemas.microsoft.com/office/drawing/2014/main" id="{3BF1E9E5-7B6E-65B9-1B8E-A30A12F87E5B}"/>
                      </a:ext>
                    </a:extLst>
                  </p:cNvPr>
                  <p:cNvSpPr txBox="1"/>
                  <p:nvPr/>
                </p:nvSpPr>
                <p:spPr>
                  <a:xfrm>
                    <a:off x="3178311" y="5116172"/>
                    <a:ext cx="241935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en-US" sz="1600" dirty="0">
                        <a:latin typeface="Aptos" panose="020B0004020202020204" pitchFamily="34" charset="0"/>
                      </a:rPr>
                      <a:t>Imaging + elemental composition</a:t>
                    </a:r>
                  </a:p>
                </p:txBody>
              </p:sp>
            </p:grpSp>
            <p:grpSp>
              <p:nvGrpSpPr>
                <p:cNvPr id="1067" name="Group 1066">
                  <a:extLst>
                    <a:ext uri="{FF2B5EF4-FFF2-40B4-BE49-F238E27FC236}">
                      <a16:creationId xmlns:a16="http://schemas.microsoft.com/office/drawing/2014/main" id="{FB709EA4-2042-66F1-54E2-7C38C76B0F9B}"/>
                    </a:ext>
                  </a:extLst>
                </p:cNvPr>
                <p:cNvGrpSpPr/>
                <p:nvPr/>
              </p:nvGrpSpPr>
              <p:grpSpPr>
                <a:xfrm>
                  <a:off x="5070943" y="4172726"/>
                  <a:ext cx="2397132" cy="2296659"/>
                  <a:chOff x="5070943" y="4172726"/>
                  <a:chExt cx="2397132" cy="2296659"/>
                </a:xfrm>
              </p:grpSpPr>
              <p:sp>
                <p:nvSpPr>
                  <p:cNvPr id="1052" name="Rounded Rectangle 1051">
                    <a:extLst>
                      <a:ext uri="{FF2B5EF4-FFF2-40B4-BE49-F238E27FC236}">
                        <a16:creationId xmlns:a16="http://schemas.microsoft.com/office/drawing/2014/main" id="{0FE4FBB2-BB41-EB46-B217-32FA6BFBCD13}"/>
                      </a:ext>
                    </a:extLst>
                  </p:cNvPr>
                  <p:cNvSpPr/>
                  <p:nvPr/>
                </p:nvSpPr>
                <p:spPr>
                  <a:xfrm>
                    <a:off x="5070943" y="4368658"/>
                    <a:ext cx="2397132" cy="2100727"/>
                  </a:xfrm>
                  <a:prstGeom prst="roundRect">
                    <a:avLst>
                      <a:gd name="adj" fmla="val 6059"/>
                    </a:avLst>
                  </a:prstGeom>
                  <a:noFill/>
                  <a:ln>
                    <a:prstDash val="lg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4" name="Rectangle 1053">
                    <a:extLst>
                      <a:ext uri="{FF2B5EF4-FFF2-40B4-BE49-F238E27FC236}">
                        <a16:creationId xmlns:a16="http://schemas.microsoft.com/office/drawing/2014/main" id="{309DEE64-B094-9DB7-3696-C0A93014F110}"/>
                      </a:ext>
                    </a:extLst>
                  </p:cNvPr>
                  <p:cNvSpPr/>
                  <p:nvPr/>
                </p:nvSpPr>
                <p:spPr>
                  <a:xfrm>
                    <a:off x="5247115" y="4172726"/>
                    <a:ext cx="848885" cy="3434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ex-situ</a:t>
                    </a:r>
                  </a:p>
                </p:txBody>
              </p:sp>
            </p:grpSp>
          </p:grpSp>
        </p:grp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FD86AE20-A55F-167F-10FA-507697734E68}"/>
              </a:ext>
            </a:extLst>
          </p:cNvPr>
          <p:cNvGrpSpPr/>
          <p:nvPr/>
        </p:nvGrpSpPr>
        <p:grpSpPr>
          <a:xfrm>
            <a:off x="7420460" y="1083615"/>
            <a:ext cx="4381977" cy="2855823"/>
            <a:chOff x="7420460" y="1083615"/>
            <a:chExt cx="4381977" cy="285582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2FDDE7-0B0D-5923-EDDA-791B7EE34813}"/>
                </a:ext>
              </a:extLst>
            </p:cNvPr>
            <p:cNvGrpSpPr/>
            <p:nvPr/>
          </p:nvGrpSpPr>
          <p:grpSpPr>
            <a:xfrm>
              <a:off x="7420460" y="1083615"/>
              <a:ext cx="3949622" cy="2855823"/>
              <a:chOff x="7538060" y="1161043"/>
              <a:chExt cx="4285139" cy="3098423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92456F57-0CBE-F8F7-0031-C835F8AD22B6}"/>
                  </a:ext>
                </a:extLst>
              </p:cNvPr>
              <p:cNvSpPr/>
              <p:nvPr/>
            </p:nvSpPr>
            <p:spPr>
              <a:xfrm>
                <a:off x="7538060" y="1161043"/>
                <a:ext cx="4285139" cy="3098423"/>
              </a:xfrm>
              <a:custGeom>
                <a:avLst/>
                <a:gdLst>
                  <a:gd name="connsiteX0" fmla="*/ 155491 w 4285139"/>
                  <a:gd name="connsiteY0" fmla="*/ 676394 h 3098423"/>
                  <a:gd name="connsiteX1" fmla="*/ 65449 w 4285139"/>
                  <a:gd name="connsiteY1" fmla="*/ 766436 h 3098423"/>
                  <a:gd name="connsiteX2" fmla="*/ 65449 w 4285139"/>
                  <a:gd name="connsiteY2" fmla="*/ 2967006 h 3098423"/>
                  <a:gd name="connsiteX3" fmla="*/ 155491 w 4285139"/>
                  <a:gd name="connsiteY3" fmla="*/ 3057048 h 3098423"/>
                  <a:gd name="connsiteX4" fmla="*/ 189149 w 4285139"/>
                  <a:gd name="connsiteY4" fmla="*/ 3057048 h 3098423"/>
                  <a:gd name="connsiteX5" fmla="*/ 380971 w 4285139"/>
                  <a:gd name="connsiteY5" fmla="*/ 3057048 h 3098423"/>
                  <a:gd name="connsiteX6" fmla="*/ 1535111 w 4285139"/>
                  <a:gd name="connsiteY6" fmla="*/ 3057048 h 3098423"/>
                  <a:gd name="connsiteX7" fmla="*/ 1751029 w 4285139"/>
                  <a:gd name="connsiteY7" fmla="*/ 3057048 h 3098423"/>
                  <a:gd name="connsiteX8" fmla="*/ 1763819 w 4285139"/>
                  <a:gd name="connsiteY8" fmla="*/ 3057048 h 3098423"/>
                  <a:gd name="connsiteX9" fmla="*/ 1852683 w 4285139"/>
                  <a:gd name="connsiteY9" fmla="*/ 2968184 h 3098423"/>
                  <a:gd name="connsiteX10" fmla="*/ 1852683 w 4285139"/>
                  <a:gd name="connsiteY10" fmla="*/ 765258 h 3098423"/>
                  <a:gd name="connsiteX11" fmla="*/ 1763819 w 4285139"/>
                  <a:gd name="connsiteY11" fmla="*/ 676394 h 3098423"/>
                  <a:gd name="connsiteX12" fmla="*/ 1751029 w 4285139"/>
                  <a:gd name="connsiteY12" fmla="*/ 676394 h 3098423"/>
                  <a:gd name="connsiteX13" fmla="*/ 189149 w 4285139"/>
                  <a:gd name="connsiteY13" fmla="*/ 676394 h 3098423"/>
                  <a:gd name="connsiteX14" fmla="*/ 0 w 4285139"/>
                  <a:gd name="connsiteY14" fmla="*/ 0 h 3098423"/>
                  <a:gd name="connsiteX15" fmla="*/ 4285139 w 4285139"/>
                  <a:gd name="connsiteY15" fmla="*/ 0 h 3098423"/>
                  <a:gd name="connsiteX16" fmla="*/ 4285139 w 4285139"/>
                  <a:gd name="connsiteY16" fmla="*/ 3098423 h 3098423"/>
                  <a:gd name="connsiteX17" fmla="*/ 0 w 4285139"/>
                  <a:gd name="connsiteY17" fmla="*/ 3098423 h 3098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5139" h="3098423">
                    <a:moveTo>
                      <a:pt x="155491" y="676394"/>
                    </a:moveTo>
                    <a:cubicBezTo>
                      <a:pt x="105762" y="676394"/>
                      <a:pt x="65449" y="716707"/>
                      <a:pt x="65449" y="766436"/>
                    </a:cubicBezTo>
                    <a:lnTo>
                      <a:pt x="65449" y="2967006"/>
                    </a:lnTo>
                    <a:cubicBezTo>
                      <a:pt x="65449" y="3016735"/>
                      <a:pt x="105762" y="3057048"/>
                      <a:pt x="155491" y="3057048"/>
                    </a:cubicBezTo>
                    <a:lnTo>
                      <a:pt x="189149" y="3057048"/>
                    </a:lnTo>
                    <a:lnTo>
                      <a:pt x="380971" y="3057048"/>
                    </a:lnTo>
                    <a:lnTo>
                      <a:pt x="1535111" y="3057048"/>
                    </a:lnTo>
                    <a:lnTo>
                      <a:pt x="1751029" y="3057048"/>
                    </a:lnTo>
                    <a:lnTo>
                      <a:pt x="1763819" y="3057048"/>
                    </a:lnTo>
                    <a:cubicBezTo>
                      <a:pt x="1812897" y="3057048"/>
                      <a:pt x="1852683" y="3017262"/>
                      <a:pt x="1852683" y="2968184"/>
                    </a:cubicBezTo>
                    <a:lnTo>
                      <a:pt x="1852683" y="765258"/>
                    </a:lnTo>
                    <a:cubicBezTo>
                      <a:pt x="1852683" y="716180"/>
                      <a:pt x="1812897" y="676394"/>
                      <a:pt x="1763819" y="676394"/>
                    </a:cubicBezTo>
                    <a:lnTo>
                      <a:pt x="1751029" y="676394"/>
                    </a:lnTo>
                    <a:lnTo>
                      <a:pt x="189149" y="676394"/>
                    </a:lnTo>
                    <a:close/>
                    <a:moveTo>
                      <a:pt x="0" y="0"/>
                    </a:moveTo>
                    <a:lnTo>
                      <a:pt x="4285139" y="0"/>
                    </a:lnTo>
                    <a:lnTo>
                      <a:pt x="4285139" y="3098423"/>
                    </a:lnTo>
                    <a:lnTo>
                      <a:pt x="0" y="3098423"/>
                    </a:lnTo>
                    <a:close/>
                  </a:path>
                </a:pathLst>
              </a:custGeom>
              <a:solidFill>
                <a:srgbClr val="FFE5CC">
                  <a:alpha val="4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D554FDA3-9D87-3656-421B-3CF063274B17}"/>
                  </a:ext>
                </a:extLst>
              </p:cNvPr>
              <p:cNvSpPr/>
              <p:nvPr/>
            </p:nvSpPr>
            <p:spPr>
              <a:xfrm>
                <a:off x="7603509" y="1837437"/>
                <a:ext cx="1775622" cy="2380654"/>
              </a:xfrm>
              <a:prstGeom prst="roundRect">
                <a:avLst>
                  <a:gd name="adj" fmla="val 5071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AE61D0D3-CCD2-BB37-513F-120A8D4AEE34}"/>
                </a:ext>
              </a:extLst>
            </p:cNvPr>
            <p:cNvGrpSpPr/>
            <p:nvPr/>
          </p:nvGrpSpPr>
          <p:grpSpPr>
            <a:xfrm>
              <a:off x="9117379" y="2301971"/>
              <a:ext cx="2685058" cy="756340"/>
              <a:chOff x="9117379" y="2301971"/>
              <a:chExt cx="2685058" cy="756340"/>
            </a:xfrm>
          </p:grpSpPr>
          <p:grpSp>
            <p:nvGrpSpPr>
              <p:cNvPr id="1057" name="Group 1056">
                <a:extLst>
                  <a:ext uri="{FF2B5EF4-FFF2-40B4-BE49-F238E27FC236}">
                    <a16:creationId xmlns:a16="http://schemas.microsoft.com/office/drawing/2014/main" id="{98B46024-C286-1A79-B31A-60657E56F654}"/>
                  </a:ext>
                </a:extLst>
              </p:cNvPr>
              <p:cNvGrpSpPr/>
              <p:nvPr/>
            </p:nvGrpSpPr>
            <p:grpSpPr>
              <a:xfrm>
                <a:off x="9563526" y="2301971"/>
                <a:ext cx="2238911" cy="756340"/>
                <a:chOff x="6977626" y="2409127"/>
                <a:chExt cx="2238911" cy="756340"/>
              </a:xfrm>
            </p:grpSpPr>
            <p:sp>
              <p:nvSpPr>
                <p:cNvPr id="1055" name="Rounded Rectangle 1054">
                  <a:extLst>
                    <a:ext uri="{FF2B5EF4-FFF2-40B4-BE49-F238E27FC236}">
                      <a16:creationId xmlns:a16="http://schemas.microsoft.com/office/drawing/2014/main" id="{0E3DD792-11D9-3AAE-C34F-1E8ACD6660D1}"/>
                    </a:ext>
                  </a:extLst>
                </p:cNvPr>
                <p:cNvSpPr/>
                <p:nvPr/>
              </p:nvSpPr>
              <p:spPr>
                <a:xfrm>
                  <a:off x="6979496" y="2409127"/>
                  <a:ext cx="2237041" cy="756340"/>
                </a:xfrm>
                <a:prstGeom prst="roundRect">
                  <a:avLst>
                    <a:gd name="adj" fmla="val 7576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6" name="TextBox 1055">
                  <a:extLst>
                    <a:ext uri="{FF2B5EF4-FFF2-40B4-BE49-F238E27FC236}">
                      <a16:creationId xmlns:a16="http://schemas.microsoft.com/office/drawing/2014/main" id="{3448E531-429A-04C6-E6CA-5A1222C6EF00}"/>
                    </a:ext>
                  </a:extLst>
                </p:cNvPr>
                <p:cNvSpPr txBox="1"/>
                <p:nvPr/>
              </p:nvSpPr>
              <p:spPr>
                <a:xfrm>
                  <a:off x="6977626" y="2494909"/>
                  <a:ext cx="2237041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Aptos" panose="020B0004020202020204" pitchFamily="34" charset="0"/>
                    </a:rPr>
                    <a:t>Focus: pre-nucleation surface evolution</a:t>
                  </a:r>
                </a:p>
              </p:txBody>
            </p:sp>
          </p:grp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7F2F6C35-B76D-C282-5D64-12EE8F4C80D2}"/>
                  </a:ext>
                </a:extLst>
              </p:cNvPr>
              <p:cNvCxnSpPr>
                <a:cxnSpLocks/>
                <a:stCxn id="1056" idx="1"/>
              </p:cNvCxnSpPr>
              <p:nvPr/>
            </p:nvCxnSpPr>
            <p:spPr>
              <a:xfrm flipH="1">
                <a:off x="9117379" y="2680141"/>
                <a:ext cx="4461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6AA6BD4D-A656-0828-4346-3F863A24246D}"/>
              </a:ext>
            </a:extLst>
          </p:cNvPr>
          <p:cNvSpPr/>
          <p:nvPr/>
        </p:nvSpPr>
        <p:spPr>
          <a:xfrm>
            <a:off x="5622834" y="1818790"/>
            <a:ext cx="1310360" cy="172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73" name="Table 1072">
            <a:extLst>
              <a:ext uri="{FF2B5EF4-FFF2-40B4-BE49-F238E27FC236}">
                <a16:creationId xmlns:a16="http://schemas.microsoft.com/office/drawing/2014/main" id="{340ED4FD-20C7-BDF2-00E0-DBE0D2E64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7264"/>
              </p:ext>
            </p:extLst>
          </p:nvPr>
        </p:nvGraphicFramePr>
        <p:xfrm>
          <a:off x="3395614" y="2018961"/>
          <a:ext cx="334373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436">
                  <a:extLst>
                    <a:ext uri="{9D8B030D-6E8A-4147-A177-3AD203B41FA5}">
                      <a16:colId xmlns:a16="http://schemas.microsoft.com/office/drawing/2014/main" val="1846655309"/>
                    </a:ext>
                  </a:extLst>
                </a:gridCol>
                <a:gridCol w="1110298">
                  <a:extLst>
                    <a:ext uri="{9D8B030D-6E8A-4147-A177-3AD203B41FA5}">
                      <a16:colId xmlns:a16="http://schemas.microsoft.com/office/drawing/2014/main" val="1112865903"/>
                    </a:ext>
                  </a:extLst>
                </a:gridCol>
              </a:tblGrid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Sample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Ramp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597625"/>
                  </a:ext>
                </a:extLst>
              </a:tr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C1 (control)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3 ℃/min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069330"/>
                  </a:ext>
                </a:extLst>
              </a:tr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A1 (anodized, porous)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3 ℃/min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145805"/>
                  </a:ext>
                </a:extLst>
              </a:tr>
              <a:tr h="27488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A2 (anodized, porous)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ptos" panose="020B0004020202020204" pitchFamily="34" charset="0"/>
                        </a:rPr>
                        <a:t>7 ℃/min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92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7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B62DE-2034-B5AE-0DFC-980A320C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20480">
            <a:extLst>
              <a:ext uri="{FF2B5EF4-FFF2-40B4-BE49-F238E27FC236}">
                <a16:creationId xmlns:a16="http://schemas.microsoft.com/office/drawing/2014/main" id="{DBFBC0A0-445D-6E15-63E3-43568AAAAB28}"/>
              </a:ext>
            </a:extLst>
          </p:cNvPr>
          <p:cNvGrpSpPr/>
          <p:nvPr/>
        </p:nvGrpSpPr>
        <p:grpSpPr>
          <a:xfrm>
            <a:off x="307795" y="943688"/>
            <a:ext cx="8703921" cy="2614545"/>
            <a:chOff x="307795" y="943688"/>
            <a:chExt cx="8703921" cy="261454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7184768-9BBE-1727-0054-D259B42016BB}"/>
                </a:ext>
              </a:extLst>
            </p:cNvPr>
            <p:cNvGrpSpPr/>
            <p:nvPr/>
          </p:nvGrpSpPr>
          <p:grpSpPr>
            <a:xfrm>
              <a:off x="307795" y="943688"/>
              <a:ext cx="4030766" cy="2604552"/>
              <a:chOff x="292675" y="1049950"/>
              <a:chExt cx="4030766" cy="2604552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8FBAA4CA-58FE-A465-E8F2-59BBD72247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74"/>
              <a:stretch>
                <a:fillRect/>
              </a:stretch>
            </p:blipFill>
            <p:spPr bwMode="auto">
              <a:xfrm>
                <a:off x="292675" y="1049950"/>
                <a:ext cx="4030766" cy="2604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97E9C4-1789-D694-9B4B-103E6BDDF52C}"/>
                  </a:ext>
                </a:extLst>
              </p:cNvPr>
              <p:cNvSpPr/>
              <p:nvPr/>
            </p:nvSpPr>
            <p:spPr>
              <a:xfrm>
                <a:off x="2360951" y="1341620"/>
                <a:ext cx="1962490" cy="2312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3FAE2B-5D97-6A7F-E8DE-AEBA57F6E92F}"/>
                </a:ext>
              </a:extLst>
            </p:cNvPr>
            <p:cNvGrpSpPr/>
            <p:nvPr/>
          </p:nvGrpSpPr>
          <p:grpSpPr>
            <a:xfrm>
              <a:off x="4397585" y="943688"/>
              <a:ext cx="4614131" cy="2614545"/>
              <a:chOff x="4382465" y="1049950"/>
              <a:chExt cx="4614131" cy="2614545"/>
            </a:xfrm>
          </p:grpSpPr>
          <p:pic>
            <p:nvPicPr>
              <p:cNvPr id="20482" name="Picture 2">
                <a:extLst>
                  <a:ext uri="{FF2B5EF4-FFF2-40B4-BE49-F238E27FC236}">
                    <a16:creationId xmlns:a16="http://schemas.microsoft.com/office/drawing/2014/main" id="{4DE293C7-03FF-11EE-1C77-05113B1DD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26"/>
              <a:stretch>
                <a:fillRect/>
              </a:stretch>
            </p:blipFill>
            <p:spPr bwMode="auto">
              <a:xfrm>
                <a:off x="4382465" y="1049950"/>
                <a:ext cx="4614131" cy="2604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0B752A-7D65-526B-A5B5-ED3A52A318A4}"/>
                  </a:ext>
                </a:extLst>
              </p:cNvPr>
              <p:cNvSpPr/>
              <p:nvPr/>
            </p:nvSpPr>
            <p:spPr>
              <a:xfrm>
                <a:off x="6429829" y="1341620"/>
                <a:ext cx="1959428" cy="2322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1FEFFA6-1863-17DE-2362-1D649936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Surface topography and roughness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B0CB0-178B-9621-3193-077A20F7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FE4C3-F692-AA84-9861-DF23A14B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6333C-F56E-D653-4D8F-1CC53EAB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E76AAF-126C-6026-45EA-BBD146FB773B}"/>
              </a:ext>
            </a:extLst>
          </p:cNvPr>
          <p:cNvSpPr txBox="1"/>
          <p:nvPr/>
        </p:nvSpPr>
        <p:spPr>
          <a:xfrm>
            <a:off x="9202039" y="1811544"/>
            <a:ext cx="2888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Anodized surface has a rough texture consisting of pores and intersecting bumps, which persist after annealing when all the Nb</a:t>
            </a:r>
            <a:r>
              <a:rPr lang="en-US" sz="1600" baseline="-25000" dirty="0">
                <a:latin typeface="Aptos" panose="020B0004020202020204" pitchFamily="34" charset="0"/>
              </a:rPr>
              <a:t>2</a:t>
            </a:r>
            <a:r>
              <a:rPr lang="en-US" sz="1600" dirty="0">
                <a:latin typeface="Aptos" panose="020B0004020202020204" pitchFamily="34" charset="0"/>
              </a:rPr>
              <a:t>O</a:t>
            </a:r>
            <a:r>
              <a:rPr lang="en-US" sz="1600" baseline="-25000" dirty="0">
                <a:latin typeface="Aptos" panose="020B0004020202020204" pitchFamily="34" charset="0"/>
              </a:rPr>
              <a:t>5</a:t>
            </a:r>
            <a:r>
              <a:rPr lang="en-US" sz="1600" dirty="0">
                <a:latin typeface="Aptos" panose="020B0004020202020204" pitchFamily="34" charset="0"/>
              </a:rPr>
              <a:t> is gone.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D6682676-C730-8EA5-2280-70BB90F49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t="10815" r="53374"/>
          <a:stretch>
            <a:fillRect/>
          </a:stretch>
        </p:blipFill>
        <p:spPr bwMode="auto">
          <a:xfrm>
            <a:off x="2349798" y="1225365"/>
            <a:ext cx="1988763" cy="23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E994A44-7C01-FE99-49E6-BEDC053DC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3" t="11198" r="7066"/>
          <a:stretch>
            <a:fillRect/>
          </a:stretch>
        </p:blipFill>
        <p:spPr bwMode="auto">
          <a:xfrm>
            <a:off x="6444949" y="1235357"/>
            <a:ext cx="1962491" cy="23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767C9DC-085F-E7F4-746F-3B273AE678A6}"/>
              </a:ext>
            </a:extLst>
          </p:cNvPr>
          <p:cNvGrpSpPr/>
          <p:nvPr/>
        </p:nvGrpSpPr>
        <p:grpSpPr>
          <a:xfrm>
            <a:off x="3279238" y="3638480"/>
            <a:ext cx="3964250" cy="2764129"/>
            <a:chOff x="3499706" y="3648474"/>
            <a:chExt cx="3964250" cy="276412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99D2FE-5AD8-7617-C341-1BE8D21ECCFA}"/>
                </a:ext>
              </a:extLst>
            </p:cNvPr>
            <p:cNvGrpSpPr/>
            <p:nvPr/>
          </p:nvGrpSpPr>
          <p:grpSpPr>
            <a:xfrm>
              <a:off x="3499706" y="3648474"/>
              <a:ext cx="3964250" cy="2764129"/>
              <a:chOff x="122478" y="3660067"/>
              <a:chExt cx="3964250" cy="276412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7121B94-DAF9-1B97-54EE-B230F5073F51}"/>
                  </a:ext>
                </a:extLst>
              </p:cNvPr>
              <p:cNvGrpSpPr/>
              <p:nvPr/>
            </p:nvGrpSpPr>
            <p:grpSpPr>
              <a:xfrm>
                <a:off x="122478" y="3660067"/>
                <a:ext cx="3964250" cy="2764129"/>
                <a:chOff x="122478" y="3660067"/>
                <a:chExt cx="3964250" cy="2764129"/>
              </a:xfrm>
            </p:grpSpPr>
            <p:pic>
              <p:nvPicPr>
                <p:cNvPr id="38" name="Picture 2">
                  <a:extLst>
                    <a:ext uri="{FF2B5EF4-FFF2-40B4-BE49-F238E27FC236}">
                      <a16:creationId xmlns:a16="http://schemas.microsoft.com/office/drawing/2014/main" id="{E0125447-D4F0-E868-B929-95FCA319E7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735" y="3660067"/>
                  <a:ext cx="3875993" cy="27641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E870170-73AE-17F1-D60F-4B65CEB21469}"/>
                    </a:ext>
                  </a:extLst>
                </p:cNvPr>
                <p:cNvSpPr txBox="1"/>
                <p:nvPr/>
              </p:nvSpPr>
              <p:spPr>
                <a:xfrm rot="16200000">
                  <a:off x="-792131" y="4855962"/>
                  <a:ext cx="2106218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ptos" panose="020B0004020202020204" pitchFamily="34" charset="0"/>
                    </a:rPr>
                    <a:t>Power Spectral Density (nm</a:t>
                  </a:r>
                  <a:r>
                    <a:rPr lang="en-US" sz="1200" baseline="30000" dirty="0">
                      <a:latin typeface="Aptos" panose="020B0004020202020204" pitchFamily="34" charset="0"/>
                    </a:rPr>
                    <a:t>4</a:t>
                  </a:r>
                  <a:r>
                    <a:rPr lang="en-US" sz="1200" dirty="0">
                      <a:latin typeface="Aptos" panose="020B0004020202020204" pitchFamily="34" charset="0"/>
                    </a:rPr>
                    <a:t>)</a:t>
                  </a: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C04571E-5F78-F764-4219-C6CB67649647}"/>
                  </a:ext>
                </a:extLst>
              </p:cNvPr>
              <p:cNvSpPr txBox="1"/>
              <p:nvPr/>
            </p:nvSpPr>
            <p:spPr>
              <a:xfrm>
                <a:off x="1422400" y="6067758"/>
                <a:ext cx="18059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ptos" panose="020B0004020202020204" pitchFamily="34" charset="0"/>
                  </a:rPr>
                  <a:t>Spatial frequency (nm</a:t>
                </a:r>
                <a:r>
                  <a:rPr lang="en-US" sz="1200" baseline="30000" dirty="0">
                    <a:latin typeface="Aptos" panose="020B0004020202020204" pitchFamily="34" charset="0"/>
                  </a:rPr>
                  <a:t>-1</a:t>
                </a:r>
                <a:r>
                  <a:rPr lang="en-US" sz="1200" dirty="0">
                    <a:latin typeface="Aptos" panose="020B0004020202020204" pitchFamily="34" charset="0"/>
                  </a:rPr>
                  <a:t>)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291084-528A-C138-106B-70DA46893A0F}"/>
                </a:ext>
              </a:extLst>
            </p:cNvPr>
            <p:cNvSpPr txBox="1"/>
            <p:nvPr/>
          </p:nvSpPr>
          <p:spPr>
            <a:xfrm>
              <a:off x="5748031" y="4224057"/>
              <a:ext cx="9049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ptos" panose="020B0004020202020204" pitchFamily="34" charset="0"/>
                </a:rPr>
                <a:t>Anodized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4143E6F-2972-4BCF-9FCA-C16209384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4227" y="4469719"/>
              <a:ext cx="219351" cy="1813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5523B2C-01DA-7E55-FA05-123C29CA8A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3998" y="5125875"/>
              <a:ext cx="219351" cy="1813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385E208-5F6E-F491-9566-E6EC68F3687B}"/>
                </a:ext>
              </a:extLst>
            </p:cNvPr>
            <p:cNvSpPr txBox="1"/>
            <p:nvPr/>
          </p:nvSpPr>
          <p:spPr>
            <a:xfrm>
              <a:off x="4142289" y="5216572"/>
              <a:ext cx="7689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ptos" panose="020B0004020202020204" pitchFamily="34" charset="0"/>
                </a:rPr>
                <a:t>Control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0F9F901-1A1E-32E9-BED9-36D703512F2C}"/>
              </a:ext>
            </a:extLst>
          </p:cNvPr>
          <p:cNvSpPr txBox="1"/>
          <p:nvPr/>
        </p:nvSpPr>
        <p:spPr>
          <a:xfrm>
            <a:off x="7564435" y="4115984"/>
            <a:ext cx="420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Mean values trend toward higher roughness post-anneal, but uncertainties overlap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A9AE71-C3E6-EABE-C6F7-B99A56E28E3B}"/>
              </a:ext>
            </a:extLst>
          </p:cNvPr>
          <p:cNvGrpSpPr/>
          <p:nvPr/>
        </p:nvGrpSpPr>
        <p:grpSpPr>
          <a:xfrm>
            <a:off x="7609071" y="5228624"/>
            <a:ext cx="3869751" cy="937951"/>
            <a:chOff x="7491613" y="5562173"/>
            <a:chExt cx="3869751" cy="937951"/>
          </a:xfrm>
        </p:grpSpPr>
        <p:sp>
          <p:nvSpPr>
            <p:cNvPr id="56" name="Rounded Rectangle 7">
              <a:extLst>
                <a:ext uri="{FF2B5EF4-FFF2-40B4-BE49-F238E27FC236}">
                  <a16:creationId xmlns:a16="http://schemas.microsoft.com/office/drawing/2014/main" id="{BB1E4471-EBED-EFAE-EFEA-800BBF4EEC6D}"/>
                </a:ext>
              </a:extLst>
            </p:cNvPr>
            <p:cNvSpPr/>
            <p:nvPr/>
          </p:nvSpPr>
          <p:spPr>
            <a:xfrm>
              <a:off x="7491614" y="5562173"/>
              <a:ext cx="3869750" cy="937951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47809"/>
                <a:gd name="connsiteY0" fmla="*/ 329462 h 3099546"/>
                <a:gd name="connsiteX1" fmla="*/ 250006 w 4047809"/>
                <a:gd name="connsiteY1" fmla="*/ 20169 h 3099546"/>
                <a:gd name="connsiteX2" fmla="*/ 3793287 w 4047809"/>
                <a:gd name="connsiteY2" fmla="*/ 0 h 3099546"/>
                <a:gd name="connsiteX3" fmla="*/ 4042068 w 4047809"/>
                <a:gd name="connsiteY3" fmla="*/ 282397 h 3099546"/>
                <a:gd name="connsiteX4" fmla="*/ 4046334 w 4047809"/>
                <a:gd name="connsiteY4" fmla="*/ 2796977 h 3099546"/>
                <a:gd name="connsiteX5" fmla="*/ 3800010 w 4047809"/>
                <a:gd name="connsiteY5" fmla="*/ 3079376 h 3099546"/>
                <a:gd name="connsiteX6" fmla="*/ 243282 w 4047809"/>
                <a:gd name="connsiteY6" fmla="*/ 3099546 h 3099546"/>
                <a:gd name="connsiteX7" fmla="*/ 7950 w 4047809"/>
                <a:gd name="connsiteY7" fmla="*/ 2796977 h 3099546"/>
                <a:gd name="connsiteX8" fmla="*/ 1226 w 4047809"/>
                <a:gd name="connsiteY8" fmla="*/ 329462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7809" h="3099546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44093" y="2064119"/>
                    <a:pt x="4046334" y="2796977"/>
                  </a:cubicBezTo>
                  <a:cubicBezTo>
                    <a:pt x="4046334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4896A7-1F3A-E6D2-ABA9-53A95227A5FF}"/>
                </a:ext>
              </a:extLst>
            </p:cNvPr>
            <p:cNvSpPr txBox="1"/>
            <p:nvPr/>
          </p:nvSpPr>
          <p:spPr>
            <a:xfrm>
              <a:off x="7491613" y="5612046"/>
              <a:ext cx="3865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Anodization process impacts the metallic substrate and the resulting roughness is irreversible when Nb</a:t>
              </a:r>
              <a:r>
                <a:rPr lang="en-US" sz="1600" baseline="-25000" dirty="0">
                  <a:latin typeface="Aptos" panose="020B0004020202020204" pitchFamily="34" charset="0"/>
                </a:rPr>
                <a:t>2</a:t>
              </a:r>
              <a:r>
                <a:rPr lang="en-US" sz="1600" dirty="0">
                  <a:latin typeface="Aptos" panose="020B0004020202020204" pitchFamily="34" charset="0"/>
                </a:rPr>
                <a:t>O</a:t>
              </a:r>
              <a:r>
                <a:rPr lang="en-US" sz="1600" baseline="-25000" dirty="0">
                  <a:latin typeface="Aptos" panose="020B0004020202020204" pitchFamily="34" charset="0"/>
                </a:rPr>
                <a:t>5</a:t>
              </a:r>
              <a:r>
                <a:rPr lang="en-US" sz="1600" dirty="0">
                  <a:latin typeface="Aptos" panose="020B0004020202020204" pitchFamily="34" charset="0"/>
                </a:rPr>
                <a:t> is reduced.</a:t>
              </a:r>
            </a:p>
          </p:txBody>
        </p:sp>
      </p:grpSp>
      <p:grpSp>
        <p:nvGrpSpPr>
          <p:cNvPr id="20480" name="Group 20479">
            <a:extLst>
              <a:ext uri="{FF2B5EF4-FFF2-40B4-BE49-F238E27FC236}">
                <a16:creationId xmlns:a16="http://schemas.microsoft.com/office/drawing/2014/main" id="{8618599D-E132-3B6A-E73D-A713E6B3C7FD}"/>
              </a:ext>
            </a:extLst>
          </p:cNvPr>
          <p:cNvGrpSpPr/>
          <p:nvPr/>
        </p:nvGrpSpPr>
        <p:grpSpPr>
          <a:xfrm>
            <a:off x="5797906" y="4890910"/>
            <a:ext cx="884246" cy="460539"/>
            <a:chOff x="5797906" y="4890910"/>
            <a:chExt cx="884246" cy="460539"/>
          </a:xfrm>
        </p:grpSpPr>
        <p:sp>
          <p:nvSpPr>
            <p:cNvPr id="59" name="Up Arrow 58">
              <a:extLst>
                <a:ext uri="{FF2B5EF4-FFF2-40B4-BE49-F238E27FC236}">
                  <a16:creationId xmlns:a16="http://schemas.microsoft.com/office/drawing/2014/main" id="{EAD48227-DF90-593B-C1D9-9B6029D8ACE5}"/>
                </a:ext>
              </a:extLst>
            </p:cNvPr>
            <p:cNvSpPr/>
            <p:nvPr/>
          </p:nvSpPr>
          <p:spPr>
            <a:xfrm>
              <a:off x="5797906" y="4890910"/>
              <a:ext cx="219351" cy="460539"/>
            </a:xfrm>
            <a:prstGeom prst="upArrow">
              <a:avLst>
                <a:gd name="adj1" fmla="val 30149"/>
                <a:gd name="adj2" fmla="val 76199"/>
              </a:avLst>
            </a:prstGeom>
            <a:solidFill>
              <a:srgbClr val="FFC000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0906FAC-0CB6-6270-3D18-43C8127DDEBF}"/>
                </a:ext>
              </a:extLst>
            </p:cNvPr>
            <p:cNvSpPr txBox="1"/>
            <p:nvPr/>
          </p:nvSpPr>
          <p:spPr>
            <a:xfrm>
              <a:off x="5907581" y="5049996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ptos" panose="020B0004020202020204" pitchFamily="34" charset="0"/>
                </a:rPr>
                <a:t>Rougher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0D63FC-F50D-56C8-99B6-2548FB5CEFE6}"/>
              </a:ext>
            </a:extLst>
          </p:cNvPr>
          <p:cNvGrpSpPr/>
          <p:nvPr/>
        </p:nvGrpSpPr>
        <p:grpSpPr>
          <a:xfrm>
            <a:off x="132599" y="3598357"/>
            <a:ext cx="2913106" cy="2903278"/>
            <a:chOff x="145664" y="3648474"/>
            <a:chExt cx="2913106" cy="2903278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09E00590-DD6A-4F2F-584A-403E6BDDD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95" y="3648474"/>
              <a:ext cx="2750975" cy="2803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401214B-B789-B2C0-62FB-AD7F0058EC28}"/>
                </a:ext>
              </a:extLst>
            </p:cNvPr>
            <p:cNvSpPr txBox="1"/>
            <p:nvPr/>
          </p:nvSpPr>
          <p:spPr>
            <a:xfrm rot="16200000">
              <a:off x="-630253" y="4834374"/>
              <a:ext cx="18288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ptos" panose="020B0004020202020204" pitchFamily="34" charset="0"/>
                </a:rPr>
                <a:t>Root Mean Squared (nm)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A82E4B8-BE5A-8802-C634-8A9178E05954}"/>
                </a:ext>
              </a:extLst>
            </p:cNvPr>
            <p:cNvSpPr txBox="1"/>
            <p:nvPr/>
          </p:nvSpPr>
          <p:spPr>
            <a:xfrm>
              <a:off x="1235210" y="6274753"/>
              <a:ext cx="8961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ptos" panose="020B0004020202020204" pitchFamily="34" charset="0"/>
                </a:rPr>
                <a:t>Image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7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B7425-039C-9E52-9FB9-5915DA4E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861B42-D45A-6D27-EF39-CF08E900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Oxide dissolution kinetics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8B38-DC03-2B53-2059-45A1EF3D4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3326B-A2B5-EB57-17CC-FBF030C2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DD712-8269-6A36-B92D-A0395361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D4822F-D3A7-24DE-1D38-2F1E284EF2DA}"/>
              </a:ext>
            </a:extLst>
          </p:cNvPr>
          <p:cNvGrpSpPr/>
          <p:nvPr/>
        </p:nvGrpSpPr>
        <p:grpSpPr>
          <a:xfrm>
            <a:off x="290761" y="1124397"/>
            <a:ext cx="11689314" cy="2944712"/>
            <a:chOff x="290761" y="1124397"/>
            <a:chExt cx="11689314" cy="294471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B0CAB03-74BD-FD7D-9823-DBE9EBB0FE44}"/>
                </a:ext>
              </a:extLst>
            </p:cNvPr>
            <p:cNvGrpSpPr/>
            <p:nvPr/>
          </p:nvGrpSpPr>
          <p:grpSpPr>
            <a:xfrm>
              <a:off x="290761" y="1124397"/>
              <a:ext cx="7924800" cy="2944712"/>
              <a:chOff x="748083" y="902643"/>
              <a:chExt cx="7924800" cy="2944712"/>
            </a:xfrm>
          </p:grpSpPr>
          <p:pic>
            <p:nvPicPr>
              <p:cNvPr id="11266" name="Picture 2">
                <a:extLst>
                  <a:ext uri="{FF2B5EF4-FFF2-40B4-BE49-F238E27FC236}">
                    <a16:creationId xmlns:a16="http://schemas.microsoft.com/office/drawing/2014/main" id="{D6D181E4-C45E-992F-6914-B046117936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083" y="1218455"/>
                <a:ext cx="7924800" cy="2628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C8BD961-FD62-16C7-6895-99B5C922EB06}"/>
                  </a:ext>
                </a:extLst>
              </p:cNvPr>
              <p:cNvSpPr txBox="1"/>
              <p:nvPr/>
            </p:nvSpPr>
            <p:spPr>
              <a:xfrm>
                <a:off x="1422400" y="916947"/>
                <a:ext cx="1993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ptos" panose="020B0004020202020204" pitchFamily="34" charset="0"/>
                  </a:rPr>
                  <a:t>Control (3℃ /min)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1FC999B-20F9-3C8E-EB1E-BFF2B514920C}"/>
                  </a:ext>
                </a:extLst>
              </p:cNvPr>
              <p:cNvSpPr txBox="1"/>
              <p:nvPr/>
            </p:nvSpPr>
            <p:spPr>
              <a:xfrm>
                <a:off x="3673628" y="902643"/>
                <a:ext cx="2168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ptos" panose="020B0004020202020204" pitchFamily="34" charset="0"/>
                  </a:rPr>
                  <a:t>Anodized (3℃ /min)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EEDD60-C324-55E6-6355-18ED9AEE2EDB}"/>
                  </a:ext>
                </a:extLst>
              </p:cNvPr>
              <p:cNvSpPr txBox="1"/>
              <p:nvPr/>
            </p:nvSpPr>
            <p:spPr>
              <a:xfrm>
                <a:off x="6017407" y="916947"/>
                <a:ext cx="2168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ptos" panose="020B0004020202020204" pitchFamily="34" charset="0"/>
                  </a:rPr>
                  <a:t>Anodized (7℃ /min)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A90761-E6EE-33E1-B90D-CF129155AF46}"/>
                </a:ext>
              </a:extLst>
            </p:cNvPr>
            <p:cNvGrpSpPr/>
            <p:nvPr/>
          </p:nvGrpSpPr>
          <p:grpSpPr>
            <a:xfrm>
              <a:off x="8644361" y="2010413"/>
              <a:ext cx="3335714" cy="1050365"/>
              <a:chOff x="7491613" y="5562173"/>
              <a:chExt cx="3967132" cy="712497"/>
            </a:xfrm>
          </p:grpSpPr>
          <p:sp>
            <p:nvSpPr>
              <p:cNvPr id="33" name="Rounded Rectangle 7">
                <a:extLst>
                  <a:ext uri="{FF2B5EF4-FFF2-40B4-BE49-F238E27FC236}">
                    <a16:creationId xmlns:a16="http://schemas.microsoft.com/office/drawing/2014/main" id="{D401FF25-484E-C8F4-2E24-9FDA91F72CBC}"/>
                  </a:ext>
                </a:extLst>
              </p:cNvPr>
              <p:cNvSpPr/>
              <p:nvPr/>
            </p:nvSpPr>
            <p:spPr>
              <a:xfrm>
                <a:off x="7491613" y="5562173"/>
                <a:ext cx="3873380" cy="712497"/>
              </a:xfrm>
              <a:custGeom>
                <a:avLst/>
                <a:gdLst>
                  <a:gd name="connsiteX0" fmla="*/ 0 w 4034118"/>
                  <a:gd name="connsiteY0" fmla="*/ 510998 h 3065929"/>
                  <a:gd name="connsiteX1" fmla="*/ 510998 w 4034118"/>
                  <a:gd name="connsiteY1" fmla="*/ 0 h 3065929"/>
                  <a:gd name="connsiteX2" fmla="*/ 3523120 w 4034118"/>
                  <a:gd name="connsiteY2" fmla="*/ 0 h 3065929"/>
                  <a:gd name="connsiteX3" fmla="*/ 4034118 w 4034118"/>
                  <a:gd name="connsiteY3" fmla="*/ 510998 h 3065929"/>
                  <a:gd name="connsiteX4" fmla="*/ 4034118 w 4034118"/>
                  <a:gd name="connsiteY4" fmla="*/ 2554931 h 3065929"/>
                  <a:gd name="connsiteX5" fmla="*/ 3523120 w 4034118"/>
                  <a:gd name="connsiteY5" fmla="*/ 3065929 h 3065929"/>
                  <a:gd name="connsiteX6" fmla="*/ 510998 w 4034118"/>
                  <a:gd name="connsiteY6" fmla="*/ 3065929 h 3065929"/>
                  <a:gd name="connsiteX7" fmla="*/ 0 w 4034118"/>
                  <a:gd name="connsiteY7" fmla="*/ 2554931 h 3065929"/>
                  <a:gd name="connsiteX8" fmla="*/ 0 w 4034118"/>
                  <a:gd name="connsiteY8" fmla="*/ 510998 h 3065929"/>
                  <a:gd name="connsiteX0" fmla="*/ 0 w 4036089"/>
                  <a:gd name="connsiteY0" fmla="*/ 517721 h 3072652"/>
                  <a:gd name="connsiteX1" fmla="*/ 510998 w 4036089"/>
                  <a:gd name="connsiteY1" fmla="*/ 6723 h 3072652"/>
                  <a:gd name="connsiteX2" fmla="*/ 3792061 w 4036089"/>
                  <a:gd name="connsiteY2" fmla="*/ 0 h 3072652"/>
                  <a:gd name="connsiteX3" fmla="*/ 4034118 w 4036089"/>
                  <a:gd name="connsiteY3" fmla="*/ 517721 h 3072652"/>
                  <a:gd name="connsiteX4" fmla="*/ 4034118 w 4036089"/>
                  <a:gd name="connsiteY4" fmla="*/ 2561654 h 3072652"/>
                  <a:gd name="connsiteX5" fmla="*/ 3523120 w 4036089"/>
                  <a:gd name="connsiteY5" fmla="*/ 3072652 h 3072652"/>
                  <a:gd name="connsiteX6" fmla="*/ 510998 w 4036089"/>
                  <a:gd name="connsiteY6" fmla="*/ 3072652 h 3072652"/>
                  <a:gd name="connsiteX7" fmla="*/ 0 w 4036089"/>
                  <a:gd name="connsiteY7" fmla="*/ 2561654 h 3072652"/>
                  <a:gd name="connsiteX8" fmla="*/ 0 w 4036089"/>
                  <a:gd name="connsiteY8" fmla="*/ 517721 h 3072652"/>
                  <a:gd name="connsiteX0" fmla="*/ 1971 w 4038060"/>
                  <a:gd name="connsiteY0" fmla="*/ 517721 h 3072652"/>
                  <a:gd name="connsiteX1" fmla="*/ 244028 w 4038060"/>
                  <a:gd name="connsiteY1" fmla="*/ 6723 h 3072652"/>
                  <a:gd name="connsiteX2" fmla="*/ 3794032 w 4038060"/>
                  <a:gd name="connsiteY2" fmla="*/ 0 h 3072652"/>
                  <a:gd name="connsiteX3" fmla="*/ 4036089 w 4038060"/>
                  <a:gd name="connsiteY3" fmla="*/ 517721 h 3072652"/>
                  <a:gd name="connsiteX4" fmla="*/ 4036089 w 4038060"/>
                  <a:gd name="connsiteY4" fmla="*/ 2561654 h 3072652"/>
                  <a:gd name="connsiteX5" fmla="*/ 3525091 w 4038060"/>
                  <a:gd name="connsiteY5" fmla="*/ 3072652 h 3072652"/>
                  <a:gd name="connsiteX6" fmla="*/ 512969 w 4038060"/>
                  <a:gd name="connsiteY6" fmla="*/ 3072652 h 3072652"/>
                  <a:gd name="connsiteX7" fmla="*/ 1971 w 4038060"/>
                  <a:gd name="connsiteY7" fmla="*/ 2561654 h 3072652"/>
                  <a:gd name="connsiteX8" fmla="*/ 1971 w 4038060"/>
                  <a:gd name="connsiteY8" fmla="*/ 517721 h 3072652"/>
                  <a:gd name="connsiteX0" fmla="*/ 13 w 4036102"/>
                  <a:gd name="connsiteY0" fmla="*/ 517721 h 3072652"/>
                  <a:gd name="connsiteX1" fmla="*/ 275688 w 4036102"/>
                  <a:gd name="connsiteY1" fmla="*/ 13446 h 3072652"/>
                  <a:gd name="connsiteX2" fmla="*/ 3792074 w 4036102"/>
                  <a:gd name="connsiteY2" fmla="*/ 0 h 3072652"/>
                  <a:gd name="connsiteX3" fmla="*/ 4034131 w 4036102"/>
                  <a:gd name="connsiteY3" fmla="*/ 517721 h 3072652"/>
                  <a:gd name="connsiteX4" fmla="*/ 4034131 w 4036102"/>
                  <a:gd name="connsiteY4" fmla="*/ 2561654 h 3072652"/>
                  <a:gd name="connsiteX5" fmla="*/ 3523133 w 4036102"/>
                  <a:gd name="connsiteY5" fmla="*/ 3072652 h 3072652"/>
                  <a:gd name="connsiteX6" fmla="*/ 511011 w 4036102"/>
                  <a:gd name="connsiteY6" fmla="*/ 3072652 h 3072652"/>
                  <a:gd name="connsiteX7" fmla="*/ 13 w 4036102"/>
                  <a:gd name="connsiteY7" fmla="*/ 2561654 h 3072652"/>
                  <a:gd name="connsiteX8" fmla="*/ 13 w 4036102"/>
                  <a:gd name="connsiteY8" fmla="*/ 517721 h 3072652"/>
                  <a:gd name="connsiteX0" fmla="*/ 1226 w 4037315"/>
                  <a:gd name="connsiteY0" fmla="*/ 517721 h 3072652"/>
                  <a:gd name="connsiteX1" fmla="*/ 250006 w 4037315"/>
                  <a:gd name="connsiteY1" fmla="*/ 20169 h 3072652"/>
                  <a:gd name="connsiteX2" fmla="*/ 3793287 w 4037315"/>
                  <a:gd name="connsiteY2" fmla="*/ 0 h 3072652"/>
                  <a:gd name="connsiteX3" fmla="*/ 4035344 w 4037315"/>
                  <a:gd name="connsiteY3" fmla="*/ 517721 h 3072652"/>
                  <a:gd name="connsiteX4" fmla="*/ 4035344 w 4037315"/>
                  <a:gd name="connsiteY4" fmla="*/ 2561654 h 3072652"/>
                  <a:gd name="connsiteX5" fmla="*/ 3524346 w 4037315"/>
                  <a:gd name="connsiteY5" fmla="*/ 3072652 h 3072652"/>
                  <a:gd name="connsiteX6" fmla="*/ 512224 w 4037315"/>
                  <a:gd name="connsiteY6" fmla="*/ 3072652 h 3072652"/>
                  <a:gd name="connsiteX7" fmla="*/ 1226 w 4037315"/>
                  <a:gd name="connsiteY7" fmla="*/ 2561654 h 3072652"/>
                  <a:gd name="connsiteX8" fmla="*/ 1226 w 4037315"/>
                  <a:gd name="connsiteY8" fmla="*/ 517721 h 3072652"/>
                  <a:gd name="connsiteX0" fmla="*/ 1226 w 4037315"/>
                  <a:gd name="connsiteY0" fmla="*/ 517721 h 3072664"/>
                  <a:gd name="connsiteX1" fmla="*/ 250006 w 4037315"/>
                  <a:gd name="connsiteY1" fmla="*/ 20169 h 3072664"/>
                  <a:gd name="connsiteX2" fmla="*/ 3793287 w 4037315"/>
                  <a:gd name="connsiteY2" fmla="*/ 0 h 3072664"/>
                  <a:gd name="connsiteX3" fmla="*/ 4035344 w 4037315"/>
                  <a:gd name="connsiteY3" fmla="*/ 517721 h 3072664"/>
                  <a:gd name="connsiteX4" fmla="*/ 4035344 w 4037315"/>
                  <a:gd name="connsiteY4" fmla="*/ 2561654 h 3072664"/>
                  <a:gd name="connsiteX5" fmla="*/ 3524346 w 4037315"/>
                  <a:gd name="connsiteY5" fmla="*/ 3072652 h 3072664"/>
                  <a:gd name="connsiteX6" fmla="*/ 512224 w 4037315"/>
                  <a:gd name="connsiteY6" fmla="*/ 3072652 h 3072664"/>
                  <a:gd name="connsiteX7" fmla="*/ 7950 w 4037315"/>
                  <a:gd name="connsiteY7" fmla="*/ 2796977 h 3072664"/>
                  <a:gd name="connsiteX8" fmla="*/ 1226 w 4037315"/>
                  <a:gd name="connsiteY8" fmla="*/ 517721 h 3072664"/>
                  <a:gd name="connsiteX0" fmla="*/ 1226 w 4037315"/>
                  <a:gd name="connsiteY0" fmla="*/ 517721 h 3079376"/>
                  <a:gd name="connsiteX1" fmla="*/ 250006 w 4037315"/>
                  <a:gd name="connsiteY1" fmla="*/ 20169 h 3079376"/>
                  <a:gd name="connsiteX2" fmla="*/ 3793287 w 4037315"/>
                  <a:gd name="connsiteY2" fmla="*/ 0 h 3079376"/>
                  <a:gd name="connsiteX3" fmla="*/ 4035344 w 4037315"/>
                  <a:gd name="connsiteY3" fmla="*/ 517721 h 3079376"/>
                  <a:gd name="connsiteX4" fmla="*/ 4035344 w 4037315"/>
                  <a:gd name="connsiteY4" fmla="*/ 2561654 h 3079376"/>
                  <a:gd name="connsiteX5" fmla="*/ 3524346 w 4037315"/>
                  <a:gd name="connsiteY5" fmla="*/ 3072652 h 3079376"/>
                  <a:gd name="connsiteX6" fmla="*/ 371029 w 4037315"/>
                  <a:gd name="connsiteY6" fmla="*/ 3079376 h 3079376"/>
                  <a:gd name="connsiteX7" fmla="*/ 7950 w 4037315"/>
                  <a:gd name="connsiteY7" fmla="*/ 2796977 h 3079376"/>
                  <a:gd name="connsiteX8" fmla="*/ 1226 w 4037315"/>
                  <a:gd name="connsiteY8" fmla="*/ 517721 h 3079376"/>
                  <a:gd name="connsiteX0" fmla="*/ 1226 w 4038259"/>
                  <a:gd name="connsiteY0" fmla="*/ 517721 h 3079376"/>
                  <a:gd name="connsiteX1" fmla="*/ 250006 w 4038259"/>
                  <a:gd name="connsiteY1" fmla="*/ 20169 h 3079376"/>
                  <a:gd name="connsiteX2" fmla="*/ 3793287 w 4038259"/>
                  <a:gd name="connsiteY2" fmla="*/ 0 h 3079376"/>
                  <a:gd name="connsiteX3" fmla="*/ 4035344 w 4038259"/>
                  <a:gd name="connsiteY3" fmla="*/ 517721 h 3079376"/>
                  <a:gd name="connsiteX4" fmla="*/ 4035344 w 4038259"/>
                  <a:gd name="connsiteY4" fmla="*/ 2561654 h 3079376"/>
                  <a:gd name="connsiteX5" fmla="*/ 3800010 w 4038259"/>
                  <a:gd name="connsiteY5" fmla="*/ 3079376 h 3079376"/>
                  <a:gd name="connsiteX6" fmla="*/ 371029 w 4038259"/>
                  <a:gd name="connsiteY6" fmla="*/ 3079376 h 3079376"/>
                  <a:gd name="connsiteX7" fmla="*/ 7950 w 4038259"/>
                  <a:gd name="connsiteY7" fmla="*/ 2796977 h 3079376"/>
                  <a:gd name="connsiteX8" fmla="*/ 1226 w 4038259"/>
                  <a:gd name="connsiteY8" fmla="*/ 517721 h 3079376"/>
                  <a:gd name="connsiteX0" fmla="*/ 1226 w 4044038"/>
                  <a:gd name="connsiteY0" fmla="*/ 517721 h 3079376"/>
                  <a:gd name="connsiteX1" fmla="*/ 250006 w 4044038"/>
                  <a:gd name="connsiteY1" fmla="*/ 20169 h 3079376"/>
                  <a:gd name="connsiteX2" fmla="*/ 3793287 w 4044038"/>
                  <a:gd name="connsiteY2" fmla="*/ 0 h 3079376"/>
                  <a:gd name="connsiteX3" fmla="*/ 4035344 w 4044038"/>
                  <a:gd name="connsiteY3" fmla="*/ 517721 h 3079376"/>
                  <a:gd name="connsiteX4" fmla="*/ 4042068 w 4044038"/>
                  <a:gd name="connsiteY4" fmla="*/ 2716295 h 3079376"/>
                  <a:gd name="connsiteX5" fmla="*/ 3800010 w 4044038"/>
                  <a:gd name="connsiteY5" fmla="*/ 3079376 h 3079376"/>
                  <a:gd name="connsiteX6" fmla="*/ 371029 w 4044038"/>
                  <a:gd name="connsiteY6" fmla="*/ 3079376 h 3079376"/>
                  <a:gd name="connsiteX7" fmla="*/ 7950 w 4044038"/>
                  <a:gd name="connsiteY7" fmla="*/ 2796977 h 3079376"/>
                  <a:gd name="connsiteX8" fmla="*/ 1226 w 4044038"/>
                  <a:gd name="connsiteY8" fmla="*/ 517721 h 3079376"/>
                  <a:gd name="connsiteX0" fmla="*/ 1226 w 4044038"/>
                  <a:gd name="connsiteY0" fmla="*/ 517721 h 3092823"/>
                  <a:gd name="connsiteX1" fmla="*/ 250006 w 4044038"/>
                  <a:gd name="connsiteY1" fmla="*/ 20169 h 3092823"/>
                  <a:gd name="connsiteX2" fmla="*/ 3793287 w 4044038"/>
                  <a:gd name="connsiteY2" fmla="*/ 0 h 3092823"/>
                  <a:gd name="connsiteX3" fmla="*/ 4035344 w 4044038"/>
                  <a:gd name="connsiteY3" fmla="*/ 517721 h 3092823"/>
                  <a:gd name="connsiteX4" fmla="*/ 4042068 w 4044038"/>
                  <a:gd name="connsiteY4" fmla="*/ 2716295 h 3092823"/>
                  <a:gd name="connsiteX5" fmla="*/ 3800010 w 4044038"/>
                  <a:gd name="connsiteY5" fmla="*/ 3079376 h 3092823"/>
                  <a:gd name="connsiteX6" fmla="*/ 283623 w 4044038"/>
                  <a:gd name="connsiteY6" fmla="*/ 3092823 h 3092823"/>
                  <a:gd name="connsiteX7" fmla="*/ 7950 w 4044038"/>
                  <a:gd name="connsiteY7" fmla="*/ 2796977 h 3092823"/>
                  <a:gd name="connsiteX8" fmla="*/ 1226 w 4044038"/>
                  <a:gd name="connsiteY8" fmla="*/ 517721 h 3092823"/>
                  <a:gd name="connsiteX0" fmla="*/ 1226 w 4044038"/>
                  <a:gd name="connsiteY0" fmla="*/ 363080 h 3092823"/>
                  <a:gd name="connsiteX1" fmla="*/ 250006 w 4044038"/>
                  <a:gd name="connsiteY1" fmla="*/ 20169 h 3092823"/>
                  <a:gd name="connsiteX2" fmla="*/ 3793287 w 4044038"/>
                  <a:gd name="connsiteY2" fmla="*/ 0 h 3092823"/>
                  <a:gd name="connsiteX3" fmla="*/ 4035344 w 4044038"/>
                  <a:gd name="connsiteY3" fmla="*/ 517721 h 3092823"/>
                  <a:gd name="connsiteX4" fmla="*/ 4042068 w 4044038"/>
                  <a:gd name="connsiteY4" fmla="*/ 2716295 h 3092823"/>
                  <a:gd name="connsiteX5" fmla="*/ 3800010 w 4044038"/>
                  <a:gd name="connsiteY5" fmla="*/ 3079376 h 3092823"/>
                  <a:gd name="connsiteX6" fmla="*/ 283623 w 4044038"/>
                  <a:gd name="connsiteY6" fmla="*/ 3092823 h 3092823"/>
                  <a:gd name="connsiteX7" fmla="*/ 7950 w 4044038"/>
                  <a:gd name="connsiteY7" fmla="*/ 2796977 h 3092823"/>
                  <a:gd name="connsiteX8" fmla="*/ 1226 w 4044038"/>
                  <a:gd name="connsiteY8" fmla="*/ 363080 h 3092823"/>
                  <a:gd name="connsiteX0" fmla="*/ 1226 w 4044038"/>
                  <a:gd name="connsiteY0" fmla="*/ 363080 h 3092823"/>
                  <a:gd name="connsiteX1" fmla="*/ 250006 w 4044038"/>
                  <a:gd name="connsiteY1" fmla="*/ 20169 h 3092823"/>
                  <a:gd name="connsiteX2" fmla="*/ 3793287 w 4044038"/>
                  <a:gd name="connsiteY2" fmla="*/ 0 h 3092823"/>
                  <a:gd name="connsiteX3" fmla="*/ 4035344 w 4044038"/>
                  <a:gd name="connsiteY3" fmla="*/ 356356 h 3092823"/>
                  <a:gd name="connsiteX4" fmla="*/ 4042068 w 4044038"/>
                  <a:gd name="connsiteY4" fmla="*/ 2716295 h 3092823"/>
                  <a:gd name="connsiteX5" fmla="*/ 3800010 w 4044038"/>
                  <a:gd name="connsiteY5" fmla="*/ 3079376 h 3092823"/>
                  <a:gd name="connsiteX6" fmla="*/ 283623 w 4044038"/>
                  <a:gd name="connsiteY6" fmla="*/ 3092823 h 3092823"/>
                  <a:gd name="connsiteX7" fmla="*/ 7950 w 4044038"/>
                  <a:gd name="connsiteY7" fmla="*/ 2796977 h 3092823"/>
                  <a:gd name="connsiteX8" fmla="*/ 1226 w 4044038"/>
                  <a:gd name="connsiteY8" fmla="*/ 363080 h 3092823"/>
                  <a:gd name="connsiteX0" fmla="*/ 1226 w 4050018"/>
                  <a:gd name="connsiteY0" fmla="*/ 363080 h 3092823"/>
                  <a:gd name="connsiteX1" fmla="*/ 250006 w 4050018"/>
                  <a:gd name="connsiteY1" fmla="*/ 20169 h 3092823"/>
                  <a:gd name="connsiteX2" fmla="*/ 3793287 w 4050018"/>
                  <a:gd name="connsiteY2" fmla="*/ 0 h 3092823"/>
                  <a:gd name="connsiteX3" fmla="*/ 4035344 w 4050018"/>
                  <a:gd name="connsiteY3" fmla="*/ 356356 h 3092823"/>
                  <a:gd name="connsiteX4" fmla="*/ 4048792 w 4050018"/>
                  <a:gd name="connsiteY4" fmla="*/ 2790254 h 3092823"/>
                  <a:gd name="connsiteX5" fmla="*/ 3800010 w 4050018"/>
                  <a:gd name="connsiteY5" fmla="*/ 3079376 h 3092823"/>
                  <a:gd name="connsiteX6" fmla="*/ 283623 w 4050018"/>
                  <a:gd name="connsiteY6" fmla="*/ 3092823 h 3092823"/>
                  <a:gd name="connsiteX7" fmla="*/ 7950 w 4050018"/>
                  <a:gd name="connsiteY7" fmla="*/ 2796977 h 3092823"/>
                  <a:gd name="connsiteX8" fmla="*/ 1226 w 4050018"/>
                  <a:gd name="connsiteY8" fmla="*/ 363080 h 3092823"/>
                  <a:gd name="connsiteX0" fmla="*/ 1226 w 4037315"/>
                  <a:gd name="connsiteY0" fmla="*/ 363080 h 3092823"/>
                  <a:gd name="connsiteX1" fmla="*/ 250006 w 4037315"/>
                  <a:gd name="connsiteY1" fmla="*/ 20169 h 3092823"/>
                  <a:gd name="connsiteX2" fmla="*/ 3793287 w 4037315"/>
                  <a:gd name="connsiteY2" fmla="*/ 0 h 3092823"/>
                  <a:gd name="connsiteX3" fmla="*/ 4035344 w 4037315"/>
                  <a:gd name="connsiteY3" fmla="*/ 356356 h 3092823"/>
                  <a:gd name="connsiteX4" fmla="*/ 4028621 w 4037315"/>
                  <a:gd name="connsiteY4" fmla="*/ 2796977 h 3092823"/>
                  <a:gd name="connsiteX5" fmla="*/ 3800010 w 4037315"/>
                  <a:gd name="connsiteY5" fmla="*/ 3079376 h 3092823"/>
                  <a:gd name="connsiteX6" fmla="*/ 283623 w 4037315"/>
                  <a:gd name="connsiteY6" fmla="*/ 3092823 h 3092823"/>
                  <a:gd name="connsiteX7" fmla="*/ 7950 w 4037315"/>
                  <a:gd name="connsiteY7" fmla="*/ 2796977 h 3092823"/>
                  <a:gd name="connsiteX8" fmla="*/ 1226 w 4037315"/>
                  <a:gd name="connsiteY8" fmla="*/ 363080 h 3092823"/>
                  <a:gd name="connsiteX0" fmla="*/ 1226 w 4043294"/>
                  <a:gd name="connsiteY0" fmla="*/ 363080 h 3092823"/>
                  <a:gd name="connsiteX1" fmla="*/ 250006 w 4043294"/>
                  <a:gd name="connsiteY1" fmla="*/ 20169 h 3092823"/>
                  <a:gd name="connsiteX2" fmla="*/ 3793287 w 4043294"/>
                  <a:gd name="connsiteY2" fmla="*/ 0 h 3092823"/>
                  <a:gd name="connsiteX3" fmla="*/ 4042068 w 4043294"/>
                  <a:gd name="connsiteY3" fmla="*/ 282397 h 3092823"/>
                  <a:gd name="connsiteX4" fmla="*/ 4028621 w 4043294"/>
                  <a:gd name="connsiteY4" fmla="*/ 2796977 h 3092823"/>
                  <a:gd name="connsiteX5" fmla="*/ 3800010 w 4043294"/>
                  <a:gd name="connsiteY5" fmla="*/ 3079376 h 3092823"/>
                  <a:gd name="connsiteX6" fmla="*/ 283623 w 4043294"/>
                  <a:gd name="connsiteY6" fmla="*/ 3092823 h 3092823"/>
                  <a:gd name="connsiteX7" fmla="*/ 7950 w 4043294"/>
                  <a:gd name="connsiteY7" fmla="*/ 2796977 h 3092823"/>
                  <a:gd name="connsiteX8" fmla="*/ 1226 w 4043294"/>
                  <a:gd name="connsiteY8" fmla="*/ 363080 h 3092823"/>
                  <a:gd name="connsiteX0" fmla="*/ 1226 w 4043294"/>
                  <a:gd name="connsiteY0" fmla="*/ 329462 h 3092823"/>
                  <a:gd name="connsiteX1" fmla="*/ 250006 w 4043294"/>
                  <a:gd name="connsiteY1" fmla="*/ 20169 h 3092823"/>
                  <a:gd name="connsiteX2" fmla="*/ 3793287 w 4043294"/>
                  <a:gd name="connsiteY2" fmla="*/ 0 h 3092823"/>
                  <a:gd name="connsiteX3" fmla="*/ 4042068 w 4043294"/>
                  <a:gd name="connsiteY3" fmla="*/ 282397 h 3092823"/>
                  <a:gd name="connsiteX4" fmla="*/ 4028621 w 4043294"/>
                  <a:gd name="connsiteY4" fmla="*/ 2796977 h 3092823"/>
                  <a:gd name="connsiteX5" fmla="*/ 3800010 w 4043294"/>
                  <a:gd name="connsiteY5" fmla="*/ 3079376 h 3092823"/>
                  <a:gd name="connsiteX6" fmla="*/ 283623 w 4043294"/>
                  <a:gd name="connsiteY6" fmla="*/ 3092823 h 3092823"/>
                  <a:gd name="connsiteX7" fmla="*/ 7950 w 4043294"/>
                  <a:gd name="connsiteY7" fmla="*/ 2796977 h 3092823"/>
                  <a:gd name="connsiteX8" fmla="*/ 1226 w 4043294"/>
                  <a:gd name="connsiteY8" fmla="*/ 329462 h 3092823"/>
                  <a:gd name="connsiteX0" fmla="*/ 1226 w 4043294"/>
                  <a:gd name="connsiteY0" fmla="*/ 329462 h 3099546"/>
                  <a:gd name="connsiteX1" fmla="*/ 250006 w 4043294"/>
                  <a:gd name="connsiteY1" fmla="*/ 20169 h 3099546"/>
                  <a:gd name="connsiteX2" fmla="*/ 3793287 w 4043294"/>
                  <a:gd name="connsiteY2" fmla="*/ 0 h 3099546"/>
                  <a:gd name="connsiteX3" fmla="*/ 4042068 w 4043294"/>
                  <a:gd name="connsiteY3" fmla="*/ 282397 h 3099546"/>
                  <a:gd name="connsiteX4" fmla="*/ 4028621 w 4043294"/>
                  <a:gd name="connsiteY4" fmla="*/ 2796977 h 3099546"/>
                  <a:gd name="connsiteX5" fmla="*/ 3800010 w 4043294"/>
                  <a:gd name="connsiteY5" fmla="*/ 3079376 h 3099546"/>
                  <a:gd name="connsiteX6" fmla="*/ 243282 w 4043294"/>
                  <a:gd name="connsiteY6" fmla="*/ 3099546 h 3099546"/>
                  <a:gd name="connsiteX7" fmla="*/ 7950 w 4043294"/>
                  <a:gd name="connsiteY7" fmla="*/ 2796977 h 3099546"/>
                  <a:gd name="connsiteX8" fmla="*/ 1226 w 4043294"/>
                  <a:gd name="connsiteY8" fmla="*/ 329462 h 3099546"/>
                  <a:gd name="connsiteX0" fmla="*/ 1226 w 4047809"/>
                  <a:gd name="connsiteY0" fmla="*/ 329462 h 3099546"/>
                  <a:gd name="connsiteX1" fmla="*/ 250006 w 4047809"/>
                  <a:gd name="connsiteY1" fmla="*/ 20169 h 3099546"/>
                  <a:gd name="connsiteX2" fmla="*/ 3793287 w 4047809"/>
                  <a:gd name="connsiteY2" fmla="*/ 0 h 3099546"/>
                  <a:gd name="connsiteX3" fmla="*/ 4042068 w 4047809"/>
                  <a:gd name="connsiteY3" fmla="*/ 282397 h 3099546"/>
                  <a:gd name="connsiteX4" fmla="*/ 4046334 w 4047809"/>
                  <a:gd name="connsiteY4" fmla="*/ 2796977 h 3099546"/>
                  <a:gd name="connsiteX5" fmla="*/ 3800010 w 4047809"/>
                  <a:gd name="connsiteY5" fmla="*/ 3079376 h 3099546"/>
                  <a:gd name="connsiteX6" fmla="*/ 243282 w 4047809"/>
                  <a:gd name="connsiteY6" fmla="*/ 3099546 h 3099546"/>
                  <a:gd name="connsiteX7" fmla="*/ 7950 w 4047809"/>
                  <a:gd name="connsiteY7" fmla="*/ 2796977 h 3099546"/>
                  <a:gd name="connsiteX8" fmla="*/ 1226 w 4047809"/>
                  <a:gd name="connsiteY8" fmla="*/ 329462 h 309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7809" h="3099546">
                    <a:moveTo>
                      <a:pt x="1226" y="329462"/>
                    </a:moveTo>
                    <a:cubicBezTo>
                      <a:pt x="1226" y="47246"/>
                      <a:pt x="-32210" y="20169"/>
                      <a:pt x="250006" y="20169"/>
                    </a:cubicBezTo>
                    <a:lnTo>
                      <a:pt x="3793287" y="0"/>
                    </a:lnTo>
                    <a:cubicBezTo>
                      <a:pt x="4075503" y="0"/>
                      <a:pt x="4042068" y="181"/>
                      <a:pt x="4042068" y="282397"/>
                    </a:cubicBezTo>
                    <a:cubicBezTo>
                      <a:pt x="4044309" y="1015255"/>
                      <a:pt x="4044093" y="2064119"/>
                      <a:pt x="4046334" y="2796977"/>
                    </a:cubicBezTo>
                    <a:cubicBezTo>
                      <a:pt x="4046334" y="3079193"/>
                      <a:pt x="4082226" y="3079376"/>
                      <a:pt x="3800010" y="3079376"/>
                    </a:cubicBezTo>
                    <a:lnTo>
                      <a:pt x="243282" y="3099546"/>
                    </a:lnTo>
                    <a:cubicBezTo>
                      <a:pt x="-38934" y="3099546"/>
                      <a:pt x="7950" y="3079193"/>
                      <a:pt x="7950" y="2796977"/>
                    </a:cubicBezTo>
                    <a:cubicBezTo>
                      <a:pt x="5709" y="2037225"/>
                      <a:pt x="3467" y="1089214"/>
                      <a:pt x="1226" y="32946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F603497-A749-FF7A-7D6A-091EFECB26E7}"/>
                      </a:ext>
                    </a:extLst>
                  </p:cNvPr>
                  <p:cNvSpPr txBox="1"/>
                  <p:nvPr/>
                </p:nvSpPr>
                <p:spPr>
                  <a:xfrm>
                    <a:off x="7585365" y="5639761"/>
                    <a:ext cx="3873380" cy="5656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5+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600" dirty="0">
                        <a:latin typeface="Aptos" panose="020B0004020202020204" pitchFamily="34" charset="0"/>
                      </a:rPr>
                      <a:t>peaks disappear at higher temperatures for the anodized samples compared to the control</a:t>
                    </a:r>
                  </a:p>
                </p:txBody>
              </p:sp>
            </mc:Choice>
            <mc:Fallback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F603497-A749-FF7A-7D6A-091EFECB26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5365" y="5639761"/>
                    <a:ext cx="3873380" cy="56560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75" t="-1515" b="-75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6BF1203-98CF-4917-9D0D-12CB74B464D9}"/>
              </a:ext>
            </a:extLst>
          </p:cNvPr>
          <p:cNvSpPr txBox="1"/>
          <p:nvPr/>
        </p:nvSpPr>
        <p:spPr>
          <a:xfrm>
            <a:off x="233684" y="4359655"/>
            <a:ext cx="381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Assuming first-order kinetics, reduction rate follows Arrhenius form: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56601E-3F43-0A64-5683-024E98FE8335}"/>
              </a:ext>
            </a:extLst>
          </p:cNvPr>
          <p:cNvGrpSpPr/>
          <p:nvPr/>
        </p:nvGrpSpPr>
        <p:grpSpPr>
          <a:xfrm>
            <a:off x="6671778" y="4864949"/>
            <a:ext cx="5047961" cy="1050365"/>
            <a:chOff x="5636651" y="4864949"/>
            <a:chExt cx="5047961" cy="105036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E4989B5B-F3DE-9AA8-FAB3-45D676350468}"/>
                </a:ext>
              </a:extLst>
            </p:cNvPr>
            <p:cNvSpPr/>
            <p:nvPr/>
          </p:nvSpPr>
          <p:spPr>
            <a:xfrm>
              <a:off x="5636651" y="5205505"/>
              <a:ext cx="1258743" cy="517342"/>
            </a:xfrm>
            <a:prstGeom prst="rightArrow">
              <a:avLst>
                <a:gd name="adj1" fmla="val 31743"/>
                <a:gd name="adj2" fmla="val 6023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6D2B7F2-FF4F-9B02-03E3-9D6C5B068102}"/>
                </a:ext>
              </a:extLst>
            </p:cNvPr>
            <p:cNvGrpSpPr/>
            <p:nvPr/>
          </p:nvGrpSpPr>
          <p:grpSpPr>
            <a:xfrm>
              <a:off x="7144443" y="4864949"/>
              <a:ext cx="3540169" cy="1050365"/>
              <a:chOff x="7491613" y="5562174"/>
              <a:chExt cx="4210289" cy="712497"/>
            </a:xfrm>
          </p:grpSpPr>
          <p:sp>
            <p:nvSpPr>
              <p:cNvPr id="37" name="Rounded Rectangle 7">
                <a:extLst>
                  <a:ext uri="{FF2B5EF4-FFF2-40B4-BE49-F238E27FC236}">
                    <a16:creationId xmlns:a16="http://schemas.microsoft.com/office/drawing/2014/main" id="{93EB0895-FB38-C900-3792-2EE78B91BB74}"/>
                  </a:ext>
                </a:extLst>
              </p:cNvPr>
              <p:cNvSpPr/>
              <p:nvPr/>
            </p:nvSpPr>
            <p:spPr>
              <a:xfrm>
                <a:off x="7491613" y="5562174"/>
                <a:ext cx="4172788" cy="712497"/>
              </a:xfrm>
              <a:custGeom>
                <a:avLst/>
                <a:gdLst>
                  <a:gd name="connsiteX0" fmla="*/ 0 w 4034118"/>
                  <a:gd name="connsiteY0" fmla="*/ 510998 h 3065929"/>
                  <a:gd name="connsiteX1" fmla="*/ 510998 w 4034118"/>
                  <a:gd name="connsiteY1" fmla="*/ 0 h 3065929"/>
                  <a:gd name="connsiteX2" fmla="*/ 3523120 w 4034118"/>
                  <a:gd name="connsiteY2" fmla="*/ 0 h 3065929"/>
                  <a:gd name="connsiteX3" fmla="*/ 4034118 w 4034118"/>
                  <a:gd name="connsiteY3" fmla="*/ 510998 h 3065929"/>
                  <a:gd name="connsiteX4" fmla="*/ 4034118 w 4034118"/>
                  <a:gd name="connsiteY4" fmla="*/ 2554931 h 3065929"/>
                  <a:gd name="connsiteX5" fmla="*/ 3523120 w 4034118"/>
                  <a:gd name="connsiteY5" fmla="*/ 3065929 h 3065929"/>
                  <a:gd name="connsiteX6" fmla="*/ 510998 w 4034118"/>
                  <a:gd name="connsiteY6" fmla="*/ 3065929 h 3065929"/>
                  <a:gd name="connsiteX7" fmla="*/ 0 w 4034118"/>
                  <a:gd name="connsiteY7" fmla="*/ 2554931 h 3065929"/>
                  <a:gd name="connsiteX8" fmla="*/ 0 w 4034118"/>
                  <a:gd name="connsiteY8" fmla="*/ 510998 h 3065929"/>
                  <a:gd name="connsiteX0" fmla="*/ 0 w 4036089"/>
                  <a:gd name="connsiteY0" fmla="*/ 517721 h 3072652"/>
                  <a:gd name="connsiteX1" fmla="*/ 510998 w 4036089"/>
                  <a:gd name="connsiteY1" fmla="*/ 6723 h 3072652"/>
                  <a:gd name="connsiteX2" fmla="*/ 3792061 w 4036089"/>
                  <a:gd name="connsiteY2" fmla="*/ 0 h 3072652"/>
                  <a:gd name="connsiteX3" fmla="*/ 4034118 w 4036089"/>
                  <a:gd name="connsiteY3" fmla="*/ 517721 h 3072652"/>
                  <a:gd name="connsiteX4" fmla="*/ 4034118 w 4036089"/>
                  <a:gd name="connsiteY4" fmla="*/ 2561654 h 3072652"/>
                  <a:gd name="connsiteX5" fmla="*/ 3523120 w 4036089"/>
                  <a:gd name="connsiteY5" fmla="*/ 3072652 h 3072652"/>
                  <a:gd name="connsiteX6" fmla="*/ 510998 w 4036089"/>
                  <a:gd name="connsiteY6" fmla="*/ 3072652 h 3072652"/>
                  <a:gd name="connsiteX7" fmla="*/ 0 w 4036089"/>
                  <a:gd name="connsiteY7" fmla="*/ 2561654 h 3072652"/>
                  <a:gd name="connsiteX8" fmla="*/ 0 w 4036089"/>
                  <a:gd name="connsiteY8" fmla="*/ 517721 h 3072652"/>
                  <a:gd name="connsiteX0" fmla="*/ 1971 w 4038060"/>
                  <a:gd name="connsiteY0" fmla="*/ 517721 h 3072652"/>
                  <a:gd name="connsiteX1" fmla="*/ 244028 w 4038060"/>
                  <a:gd name="connsiteY1" fmla="*/ 6723 h 3072652"/>
                  <a:gd name="connsiteX2" fmla="*/ 3794032 w 4038060"/>
                  <a:gd name="connsiteY2" fmla="*/ 0 h 3072652"/>
                  <a:gd name="connsiteX3" fmla="*/ 4036089 w 4038060"/>
                  <a:gd name="connsiteY3" fmla="*/ 517721 h 3072652"/>
                  <a:gd name="connsiteX4" fmla="*/ 4036089 w 4038060"/>
                  <a:gd name="connsiteY4" fmla="*/ 2561654 h 3072652"/>
                  <a:gd name="connsiteX5" fmla="*/ 3525091 w 4038060"/>
                  <a:gd name="connsiteY5" fmla="*/ 3072652 h 3072652"/>
                  <a:gd name="connsiteX6" fmla="*/ 512969 w 4038060"/>
                  <a:gd name="connsiteY6" fmla="*/ 3072652 h 3072652"/>
                  <a:gd name="connsiteX7" fmla="*/ 1971 w 4038060"/>
                  <a:gd name="connsiteY7" fmla="*/ 2561654 h 3072652"/>
                  <a:gd name="connsiteX8" fmla="*/ 1971 w 4038060"/>
                  <a:gd name="connsiteY8" fmla="*/ 517721 h 3072652"/>
                  <a:gd name="connsiteX0" fmla="*/ 13 w 4036102"/>
                  <a:gd name="connsiteY0" fmla="*/ 517721 h 3072652"/>
                  <a:gd name="connsiteX1" fmla="*/ 275688 w 4036102"/>
                  <a:gd name="connsiteY1" fmla="*/ 13446 h 3072652"/>
                  <a:gd name="connsiteX2" fmla="*/ 3792074 w 4036102"/>
                  <a:gd name="connsiteY2" fmla="*/ 0 h 3072652"/>
                  <a:gd name="connsiteX3" fmla="*/ 4034131 w 4036102"/>
                  <a:gd name="connsiteY3" fmla="*/ 517721 h 3072652"/>
                  <a:gd name="connsiteX4" fmla="*/ 4034131 w 4036102"/>
                  <a:gd name="connsiteY4" fmla="*/ 2561654 h 3072652"/>
                  <a:gd name="connsiteX5" fmla="*/ 3523133 w 4036102"/>
                  <a:gd name="connsiteY5" fmla="*/ 3072652 h 3072652"/>
                  <a:gd name="connsiteX6" fmla="*/ 511011 w 4036102"/>
                  <a:gd name="connsiteY6" fmla="*/ 3072652 h 3072652"/>
                  <a:gd name="connsiteX7" fmla="*/ 13 w 4036102"/>
                  <a:gd name="connsiteY7" fmla="*/ 2561654 h 3072652"/>
                  <a:gd name="connsiteX8" fmla="*/ 13 w 4036102"/>
                  <a:gd name="connsiteY8" fmla="*/ 517721 h 3072652"/>
                  <a:gd name="connsiteX0" fmla="*/ 1226 w 4037315"/>
                  <a:gd name="connsiteY0" fmla="*/ 517721 h 3072652"/>
                  <a:gd name="connsiteX1" fmla="*/ 250006 w 4037315"/>
                  <a:gd name="connsiteY1" fmla="*/ 20169 h 3072652"/>
                  <a:gd name="connsiteX2" fmla="*/ 3793287 w 4037315"/>
                  <a:gd name="connsiteY2" fmla="*/ 0 h 3072652"/>
                  <a:gd name="connsiteX3" fmla="*/ 4035344 w 4037315"/>
                  <a:gd name="connsiteY3" fmla="*/ 517721 h 3072652"/>
                  <a:gd name="connsiteX4" fmla="*/ 4035344 w 4037315"/>
                  <a:gd name="connsiteY4" fmla="*/ 2561654 h 3072652"/>
                  <a:gd name="connsiteX5" fmla="*/ 3524346 w 4037315"/>
                  <a:gd name="connsiteY5" fmla="*/ 3072652 h 3072652"/>
                  <a:gd name="connsiteX6" fmla="*/ 512224 w 4037315"/>
                  <a:gd name="connsiteY6" fmla="*/ 3072652 h 3072652"/>
                  <a:gd name="connsiteX7" fmla="*/ 1226 w 4037315"/>
                  <a:gd name="connsiteY7" fmla="*/ 2561654 h 3072652"/>
                  <a:gd name="connsiteX8" fmla="*/ 1226 w 4037315"/>
                  <a:gd name="connsiteY8" fmla="*/ 517721 h 3072652"/>
                  <a:gd name="connsiteX0" fmla="*/ 1226 w 4037315"/>
                  <a:gd name="connsiteY0" fmla="*/ 517721 h 3072664"/>
                  <a:gd name="connsiteX1" fmla="*/ 250006 w 4037315"/>
                  <a:gd name="connsiteY1" fmla="*/ 20169 h 3072664"/>
                  <a:gd name="connsiteX2" fmla="*/ 3793287 w 4037315"/>
                  <a:gd name="connsiteY2" fmla="*/ 0 h 3072664"/>
                  <a:gd name="connsiteX3" fmla="*/ 4035344 w 4037315"/>
                  <a:gd name="connsiteY3" fmla="*/ 517721 h 3072664"/>
                  <a:gd name="connsiteX4" fmla="*/ 4035344 w 4037315"/>
                  <a:gd name="connsiteY4" fmla="*/ 2561654 h 3072664"/>
                  <a:gd name="connsiteX5" fmla="*/ 3524346 w 4037315"/>
                  <a:gd name="connsiteY5" fmla="*/ 3072652 h 3072664"/>
                  <a:gd name="connsiteX6" fmla="*/ 512224 w 4037315"/>
                  <a:gd name="connsiteY6" fmla="*/ 3072652 h 3072664"/>
                  <a:gd name="connsiteX7" fmla="*/ 7950 w 4037315"/>
                  <a:gd name="connsiteY7" fmla="*/ 2796977 h 3072664"/>
                  <a:gd name="connsiteX8" fmla="*/ 1226 w 4037315"/>
                  <a:gd name="connsiteY8" fmla="*/ 517721 h 3072664"/>
                  <a:gd name="connsiteX0" fmla="*/ 1226 w 4037315"/>
                  <a:gd name="connsiteY0" fmla="*/ 517721 h 3079376"/>
                  <a:gd name="connsiteX1" fmla="*/ 250006 w 4037315"/>
                  <a:gd name="connsiteY1" fmla="*/ 20169 h 3079376"/>
                  <a:gd name="connsiteX2" fmla="*/ 3793287 w 4037315"/>
                  <a:gd name="connsiteY2" fmla="*/ 0 h 3079376"/>
                  <a:gd name="connsiteX3" fmla="*/ 4035344 w 4037315"/>
                  <a:gd name="connsiteY3" fmla="*/ 517721 h 3079376"/>
                  <a:gd name="connsiteX4" fmla="*/ 4035344 w 4037315"/>
                  <a:gd name="connsiteY4" fmla="*/ 2561654 h 3079376"/>
                  <a:gd name="connsiteX5" fmla="*/ 3524346 w 4037315"/>
                  <a:gd name="connsiteY5" fmla="*/ 3072652 h 3079376"/>
                  <a:gd name="connsiteX6" fmla="*/ 371029 w 4037315"/>
                  <a:gd name="connsiteY6" fmla="*/ 3079376 h 3079376"/>
                  <a:gd name="connsiteX7" fmla="*/ 7950 w 4037315"/>
                  <a:gd name="connsiteY7" fmla="*/ 2796977 h 3079376"/>
                  <a:gd name="connsiteX8" fmla="*/ 1226 w 4037315"/>
                  <a:gd name="connsiteY8" fmla="*/ 517721 h 3079376"/>
                  <a:gd name="connsiteX0" fmla="*/ 1226 w 4038259"/>
                  <a:gd name="connsiteY0" fmla="*/ 517721 h 3079376"/>
                  <a:gd name="connsiteX1" fmla="*/ 250006 w 4038259"/>
                  <a:gd name="connsiteY1" fmla="*/ 20169 h 3079376"/>
                  <a:gd name="connsiteX2" fmla="*/ 3793287 w 4038259"/>
                  <a:gd name="connsiteY2" fmla="*/ 0 h 3079376"/>
                  <a:gd name="connsiteX3" fmla="*/ 4035344 w 4038259"/>
                  <a:gd name="connsiteY3" fmla="*/ 517721 h 3079376"/>
                  <a:gd name="connsiteX4" fmla="*/ 4035344 w 4038259"/>
                  <a:gd name="connsiteY4" fmla="*/ 2561654 h 3079376"/>
                  <a:gd name="connsiteX5" fmla="*/ 3800010 w 4038259"/>
                  <a:gd name="connsiteY5" fmla="*/ 3079376 h 3079376"/>
                  <a:gd name="connsiteX6" fmla="*/ 371029 w 4038259"/>
                  <a:gd name="connsiteY6" fmla="*/ 3079376 h 3079376"/>
                  <a:gd name="connsiteX7" fmla="*/ 7950 w 4038259"/>
                  <a:gd name="connsiteY7" fmla="*/ 2796977 h 3079376"/>
                  <a:gd name="connsiteX8" fmla="*/ 1226 w 4038259"/>
                  <a:gd name="connsiteY8" fmla="*/ 517721 h 3079376"/>
                  <a:gd name="connsiteX0" fmla="*/ 1226 w 4044038"/>
                  <a:gd name="connsiteY0" fmla="*/ 517721 h 3079376"/>
                  <a:gd name="connsiteX1" fmla="*/ 250006 w 4044038"/>
                  <a:gd name="connsiteY1" fmla="*/ 20169 h 3079376"/>
                  <a:gd name="connsiteX2" fmla="*/ 3793287 w 4044038"/>
                  <a:gd name="connsiteY2" fmla="*/ 0 h 3079376"/>
                  <a:gd name="connsiteX3" fmla="*/ 4035344 w 4044038"/>
                  <a:gd name="connsiteY3" fmla="*/ 517721 h 3079376"/>
                  <a:gd name="connsiteX4" fmla="*/ 4042068 w 4044038"/>
                  <a:gd name="connsiteY4" fmla="*/ 2716295 h 3079376"/>
                  <a:gd name="connsiteX5" fmla="*/ 3800010 w 4044038"/>
                  <a:gd name="connsiteY5" fmla="*/ 3079376 h 3079376"/>
                  <a:gd name="connsiteX6" fmla="*/ 371029 w 4044038"/>
                  <a:gd name="connsiteY6" fmla="*/ 3079376 h 3079376"/>
                  <a:gd name="connsiteX7" fmla="*/ 7950 w 4044038"/>
                  <a:gd name="connsiteY7" fmla="*/ 2796977 h 3079376"/>
                  <a:gd name="connsiteX8" fmla="*/ 1226 w 4044038"/>
                  <a:gd name="connsiteY8" fmla="*/ 517721 h 3079376"/>
                  <a:gd name="connsiteX0" fmla="*/ 1226 w 4044038"/>
                  <a:gd name="connsiteY0" fmla="*/ 517721 h 3092823"/>
                  <a:gd name="connsiteX1" fmla="*/ 250006 w 4044038"/>
                  <a:gd name="connsiteY1" fmla="*/ 20169 h 3092823"/>
                  <a:gd name="connsiteX2" fmla="*/ 3793287 w 4044038"/>
                  <a:gd name="connsiteY2" fmla="*/ 0 h 3092823"/>
                  <a:gd name="connsiteX3" fmla="*/ 4035344 w 4044038"/>
                  <a:gd name="connsiteY3" fmla="*/ 517721 h 3092823"/>
                  <a:gd name="connsiteX4" fmla="*/ 4042068 w 4044038"/>
                  <a:gd name="connsiteY4" fmla="*/ 2716295 h 3092823"/>
                  <a:gd name="connsiteX5" fmla="*/ 3800010 w 4044038"/>
                  <a:gd name="connsiteY5" fmla="*/ 3079376 h 3092823"/>
                  <a:gd name="connsiteX6" fmla="*/ 283623 w 4044038"/>
                  <a:gd name="connsiteY6" fmla="*/ 3092823 h 3092823"/>
                  <a:gd name="connsiteX7" fmla="*/ 7950 w 4044038"/>
                  <a:gd name="connsiteY7" fmla="*/ 2796977 h 3092823"/>
                  <a:gd name="connsiteX8" fmla="*/ 1226 w 4044038"/>
                  <a:gd name="connsiteY8" fmla="*/ 517721 h 3092823"/>
                  <a:gd name="connsiteX0" fmla="*/ 1226 w 4044038"/>
                  <a:gd name="connsiteY0" fmla="*/ 363080 h 3092823"/>
                  <a:gd name="connsiteX1" fmla="*/ 250006 w 4044038"/>
                  <a:gd name="connsiteY1" fmla="*/ 20169 h 3092823"/>
                  <a:gd name="connsiteX2" fmla="*/ 3793287 w 4044038"/>
                  <a:gd name="connsiteY2" fmla="*/ 0 h 3092823"/>
                  <a:gd name="connsiteX3" fmla="*/ 4035344 w 4044038"/>
                  <a:gd name="connsiteY3" fmla="*/ 517721 h 3092823"/>
                  <a:gd name="connsiteX4" fmla="*/ 4042068 w 4044038"/>
                  <a:gd name="connsiteY4" fmla="*/ 2716295 h 3092823"/>
                  <a:gd name="connsiteX5" fmla="*/ 3800010 w 4044038"/>
                  <a:gd name="connsiteY5" fmla="*/ 3079376 h 3092823"/>
                  <a:gd name="connsiteX6" fmla="*/ 283623 w 4044038"/>
                  <a:gd name="connsiteY6" fmla="*/ 3092823 h 3092823"/>
                  <a:gd name="connsiteX7" fmla="*/ 7950 w 4044038"/>
                  <a:gd name="connsiteY7" fmla="*/ 2796977 h 3092823"/>
                  <a:gd name="connsiteX8" fmla="*/ 1226 w 4044038"/>
                  <a:gd name="connsiteY8" fmla="*/ 363080 h 3092823"/>
                  <a:gd name="connsiteX0" fmla="*/ 1226 w 4044038"/>
                  <a:gd name="connsiteY0" fmla="*/ 363080 h 3092823"/>
                  <a:gd name="connsiteX1" fmla="*/ 250006 w 4044038"/>
                  <a:gd name="connsiteY1" fmla="*/ 20169 h 3092823"/>
                  <a:gd name="connsiteX2" fmla="*/ 3793287 w 4044038"/>
                  <a:gd name="connsiteY2" fmla="*/ 0 h 3092823"/>
                  <a:gd name="connsiteX3" fmla="*/ 4035344 w 4044038"/>
                  <a:gd name="connsiteY3" fmla="*/ 356356 h 3092823"/>
                  <a:gd name="connsiteX4" fmla="*/ 4042068 w 4044038"/>
                  <a:gd name="connsiteY4" fmla="*/ 2716295 h 3092823"/>
                  <a:gd name="connsiteX5" fmla="*/ 3800010 w 4044038"/>
                  <a:gd name="connsiteY5" fmla="*/ 3079376 h 3092823"/>
                  <a:gd name="connsiteX6" fmla="*/ 283623 w 4044038"/>
                  <a:gd name="connsiteY6" fmla="*/ 3092823 h 3092823"/>
                  <a:gd name="connsiteX7" fmla="*/ 7950 w 4044038"/>
                  <a:gd name="connsiteY7" fmla="*/ 2796977 h 3092823"/>
                  <a:gd name="connsiteX8" fmla="*/ 1226 w 4044038"/>
                  <a:gd name="connsiteY8" fmla="*/ 363080 h 3092823"/>
                  <a:gd name="connsiteX0" fmla="*/ 1226 w 4050018"/>
                  <a:gd name="connsiteY0" fmla="*/ 363080 h 3092823"/>
                  <a:gd name="connsiteX1" fmla="*/ 250006 w 4050018"/>
                  <a:gd name="connsiteY1" fmla="*/ 20169 h 3092823"/>
                  <a:gd name="connsiteX2" fmla="*/ 3793287 w 4050018"/>
                  <a:gd name="connsiteY2" fmla="*/ 0 h 3092823"/>
                  <a:gd name="connsiteX3" fmla="*/ 4035344 w 4050018"/>
                  <a:gd name="connsiteY3" fmla="*/ 356356 h 3092823"/>
                  <a:gd name="connsiteX4" fmla="*/ 4048792 w 4050018"/>
                  <a:gd name="connsiteY4" fmla="*/ 2790254 h 3092823"/>
                  <a:gd name="connsiteX5" fmla="*/ 3800010 w 4050018"/>
                  <a:gd name="connsiteY5" fmla="*/ 3079376 h 3092823"/>
                  <a:gd name="connsiteX6" fmla="*/ 283623 w 4050018"/>
                  <a:gd name="connsiteY6" fmla="*/ 3092823 h 3092823"/>
                  <a:gd name="connsiteX7" fmla="*/ 7950 w 4050018"/>
                  <a:gd name="connsiteY7" fmla="*/ 2796977 h 3092823"/>
                  <a:gd name="connsiteX8" fmla="*/ 1226 w 4050018"/>
                  <a:gd name="connsiteY8" fmla="*/ 363080 h 3092823"/>
                  <a:gd name="connsiteX0" fmla="*/ 1226 w 4037315"/>
                  <a:gd name="connsiteY0" fmla="*/ 363080 h 3092823"/>
                  <a:gd name="connsiteX1" fmla="*/ 250006 w 4037315"/>
                  <a:gd name="connsiteY1" fmla="*/ 20169 h 3092823"/>
                  <a:gd name="connsiteX2" fmla="*/ 3793287 w 4037315"/>
                  <a:gd name="connsiteY2" fmla="*/ 0 h 3092823"/>
                  <a:gd name="connsiteX3" fmla="*/ 4035344 w 4037315"/>
                  <a:gd name="connsiteY3" fmla="*/ 356356 h 3092823"/>
                  <a:gd name="connsiteX4" fmla="*/ 4028621 w 4037315"/>
                  <a:gd name="connsiteY4" fmla="*/ 2796977 h 3092823"/>
                  <a:gd name="connsiteX5" fmla="*/ 3800010 w 4037315"/>
                  <a:gd name="connsiteY5" fmla="*/ 3079376 h 3092823"/>
                  <a:gd name="connsiteX6" fmla="*/ 283623 w 4037315"/>
                  <a:gd name="connsiteY6" fmla="*/ 3092823 h 3092823"/>
                  <a:gd name="connsiteX7" fmla="*/ 7950 w 4037315"/>
                  <a:gd name="connsiteY7" fmla="*/ 2796977 h 3092823"/>
                  <a:gd name="connsiteX8" fmla="*/ 1226 w 4037315"/>
                  <a:gd name="connsiteY8" fmla="*/ 363080 h 3092823"/>
                  <a:gd name="connsiteX0" fmla="*/ 1226 w 4043294"/>
                  <a:gd name="connsiteY0" fmla="*/ 363080 h 3092823"/>
                  <a:gd name="connsiteX1" fmla="*/ 250006 w 4043294"/>
                  <a:gd name="connsiteY1" fmla="*/ 20169 h 3092823"/>
                  <a:gd name="connsiteX2" fmla="*/ 3793287 w 4043294"/>
                  <a:gd name="connsiteY2" fmla="*/ 0 h 3092823"/>
                  <a:gd name="connsiteX3" fmla="*/ 4042068 w 4043294"/>
                  <a:gd name="connsiteY3" fmla="*/ 282397 h 3092823"/>
                  <a:gd name="connsiteX4" fmla="*/ 4028621 w 4043294"/>
                  <a:gd name="connsiteY4" fmla="*/ 2796977 h 3092823"/>
                  <a:gd name="connsiteX5" fmla="*/ 3800010 w 4043294"/>
                  <a:gd name="connsiteY5" fmla="*/ 3079376 h 3092823"/>
                  <a:gd name="connsiteX6" fmla="*/ 283623 w 4043294"/>
                  <a:gd name="connsiteY6" fmla="*/ 3092823 h 3092823"/>
                  <a:gd name="connsiteX7" fmla="*/ 7950 w 4043294"/>
                  <a:gd name="connsiteY7" fmla="*/ 2796977 h 3092823"/>
                  <a:gd name="connsiteX8" fmla="*/ 1226 w 4043294"/>
                  <a:gd name="connsiteY8" fmla="*/ 363080 h 3092823"/>
                  <a:gd name="connsiteX0" fmla="*/ 1226 w 4043294"/>
                  <a:gd name="connsiteY0" fmla="*/ 329462 h 3092823"/>
                  <a:gd name="connsiteX1" fmla="*/ 250006 w 4043294"/>
                  <a:gd name="connsiteY1" fmla="*/ 20169 h 3092823"/>
                  <a:gd name="connsiteX2" fmla="*/ 3793287 w 4043294"/>
                  <a:gd name="connsiteY2" fmla="*/ 0 h 3092823"/>
                  <a:gd name="connsiteX3" fmla="*/ 4042068 w 4043294"/>
                  <a:gd name="connsiteY3" fmla="*/ 282397 h 3092823"/>
                  <a:gd name="connsiteX4" fmla="*/ 4028621 w 4043294"/>
                  <a:gd name="connsiteY4" fmla="*/ 2796977 h 3092823"/>
                  <a:gd name="connsiteX5" fmla="*/ 3800010 w 4043294"/>
                  <a:gd name="connsiteY5" fmla="*/ 3079376 h 3092823"/>
                  <a:gd name="connsiteX6" fmla="*/ 283623 w 4043294"/>
                  <a:gd name="connsiteY6" fmla="*/ 3092823 h 3092823"/>
                  <a:gd name="connsiteX7" fmla="*/ 7950 w 4043294"/>
                  <a:gd name="connsiteY7" fmla="*/ 2796977 h 3092823"/>
                  <a:gd name="connsiteX8" fmla="*/ 1226 w 4043294"/>
                  <a:gd name="connsiteY8" fmla="*/ 329462 h 3092823"/>
                  <a:gd name="connsiteX0" fmla="*/ 1226 w 4043294"/>
                  <a:gd name="connsiteY0" fmla="*/ 329462 h 3099546"/>
                  <a:gd name="connsiteX1" fmla="*/ 250006 w 4043294"/>
                  <a:gd name="connsiteY1" fmla="*/ 20169 h 3099546"/>
                  <a:gd name="connsiteX2" fmla="*/ 3793287 w 4043294"/>
                  <a:gd name="connsiteY2" fmla="*/ 0 h 3099546"/>
                  <a:gd name="connsiteX3" fmla="*/ 4042068 w 4043294"/>
                  <a:gd name="connsiteY3" fmla="*/ 282397 h 3099546"/>
                  <a:gd name="connsiteX4" fmla="*/ 4028621 w 4043294"/>
                  <a:gd name="connsiteY4" fmla="*/ 2796977 h 3099546"/>
                  <a:gd name="connsiteX5" fmla="*/ 3800010 w 4043294"/>
                  <a:gd name="connsiteY5" fmla="*/ 3079376 h 3099546"/>
                  <a:gd name="connsiteX6" fmla="*/ 243282 w 4043294"/>
                  <a:gd name="connsiteY6" fmla="*/ 3099546 h 3099546"/>
                  <a:gd name="connsiteX7" fmla="*/ 7950 w 4043294"/>
                  <a:gd name="connsiteY7" fmla="*/ 2796977 h 3099546"/>
                  <a:gd name="connsiteX8" fmla="*/ 1226 w 4043294"/>
                  <a:gd name="connsiteY8" fmla="*/ 329462 h 3099546"/>
                  <a:gd name="connsiteX0" fmla="*/ 1226 w 4047809"/>
                  <a:gd name="connsiteY0" fmla="*/ 329462 h 3099546"/>
                  <a:gd name="connsiteX1" fmla="*/ 250006 w 4047809"/>
                  <a:gd name="connsiteY1" fmla="*/ 20169 h 3099546"/>
                  <a:gd name="connsiteX2" fmla="*/ 3793287 w 4047809"/>
                  <a:gd name="connsiteY2" fmla="*/ 0 h 3099546"/>
                  <a:gd name="connsiteX3" fmla="*/ 4042068 w 4047809"/>
                  <a:gd name="connsiteY3" fmla="*/ 282397 h 3099546"/>
                  <a:gd name="connsiteX4" fmla="*/ 4046334 w 4047809"/>
                  <a:gd name="connsiteY4" fmla="*/ 2796977 h 3099546"/>
                  <a:gd name="connsiteX5" fmla="*/ 3800010 w 4047809"/>
                  <a:gd name="connsiteY5" fmla="*/ 3079376 h 3099546"/>
                  <a:gd name="connsiteX6" fmla="*/ 243282 w 4047809"/>
                  <a:gd name="connsiteY6" fmla="*/ 3099546 h 3099546"/>
                  <a:gd name="connsiteX7" fmla="*/ 7950 w 4047809"/>
                  <a:gd name="connsiteY7" fmla="*/ 2796977 h 3099546"/>
                  <a:gd name="connsiteX8" fmla="*/ 1226 w 4047809"/>
                  <a:gd name="connsiteY8" fmla="*/ 329462 h 309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7809" h="3099546">
                    <a:moveTo>
                      <a:pt x="1226" y="329462"/>
                    </a:moveTo>
                    <a:cubicBezTo>
                      <a:pt x="1226" y="47246"/>
                      <a:pt x="-32210" y="20169"/>
                      <a:pt x="250006" y="20169"/>
                    </a:cubicBezTo>
                    <a:lnTo>
                      <a:pt x="3793287" y="0"/>
                    </a:lnTo>
                    <a:cubicBezTo>
                      <a:pt x="4075503" y="0"/>
                      <a:pt x="4042068" y="181"/>
                      <a:pt x="4042068" y="282397"/>
                    </a:cubicBezTo>
                    <a:cubicBezTo>
                      <a:pt x="4044309" y="1015255"/>
                      <a:pt x="4044093" y="2064119"/>
                      <a:pt x="4046334" y="2796977"/>
                    </a:cubicBezTo>
                    <a:cubicBezTo>
                      <a:pt x="4046334" y="3079193"/>
                      <a:pt x="4082226" y="3079376"/>
                      <a:pt x="3800010" y="3079376"/>
                    </a:cubicBezTo>
                    <a:lnTo>
                      <a:pt x="243282" y="3099546"/>
                    </a:lnTo>
                    <a:cubicBezTo>
                      <a:pt x="-38934" y="3099546"/>
                      <a:pt x="7950" y="3079193"/>
                      <a:pt x="7950" y="2796977"/>
                    </a:cubicBezTo>
                    <a:cubicBezTo>
                      <a:pt x="5709" y="2037225"/>
                      <a:pt x="3467" y="1089214"/>
                      <a:pt x="1226" y="32946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F768B8-9ED2-061B-53E1-9A8BD90D5FBE}"/>
                  </a:ext>
                </a:extLst>
              </p:cNvPr>
              <p:cNvSpPr txBox="1"/>
              <p:nvPr/>
            </p:nvSpPr>
            <p:spPr>
              <a:xfrm>
                <a:off x="7529114" y="5643599"/>
                <a:ext cx="4172788" cy="56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ptos" panose="020B0004020202020204" pitchFamily="34" charset="0"/>
                  </a:rPr>
                  <a:t>Use fitted parameters to model thickness of Nb</a:t>
                </a:r>
                <a:r>
                  <a:rPr lang="en-US" sz="1600" baseline="-25000" dirty="0">
                    <a:latin typeface="Aptos" panose="020B0004020202020204" pitchFamily="34" charset="0"/>
                  </a:rPr>
                  <a:t>2</a:t>
                </a:r>
                <a:r>
                  <a:rPr lang="en-US" sz="1600" dirty="0">
                    <a:latin typeface="Aptos" panose="020B0004020202020204" pitchFamily="34" charset="0"/>
                  </a:rPr>
                  <a:t>O</a:t>
                </a:r>
                <a:r>
                  <a:rPr lang="en-US" sz="1600" baseline="-25000" dirty="0">
                    <a:latin typeface="Aptos" panose="020B0004020202020204" pitchFamily="34" charset="0"/>
                  </a:rPr>
                  <a:t>5</a:t>
                </a:r>
                <a:r>
                  <a:rPr lang="en-US" sz="1600" dirty="0">
                    <a:latin typeface="Aptos" panose="020B0004020202020204" pitchFamily="34" charset="0"/>
                  </a:rPr>
                  <a:t> as a function of the temperature profile in the furnace  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1A599B-4C0D-114A-9951-9250B6FC3767}"/>
              </a:ext>
            </a:extLst>
          </p:cNvPr>
          <p:cNvGrpSpPr/>
          <p:nvPr/>
        </p:nvGrpSpPr>
        <p:grpSpPr>
          <a:xfrm>
            <a:off x="1625518" y="4783195"/>
            <a:ext cx="4765843" cy="1471929"/>
            <a:chOff x="1625518" y="4783195"/>
            <a:chExt cx="4765843" cy="14719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4F0691-8042-611D-55E4-B311DBFCD622}"/>
                </a:ext>
              </a:extLst>
            </p:cNvPr>
            <p:cNvGrpSpPr/>
            <p:nvPr/>
          </p:nvGrpSpPr>
          <p:grpSpPr>
            <a:xfrm>
              <a:off x="1625518" y="4783195"/>
              <a:ext cx="3934567" cy="1455228"/>
              <a:chOff x="1422400" y="4339525"/>
              <a:chExt cx="3934567" cy="145522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2E7F9EC-E974-3281-045D-7E04C3AD896C}"/>
                      </a:ext>
                    </a:extLst>
                  </p:cNvPr>
                  <p:cNvSpPr txBox="1"/>
                  <p:nvPr/>
                </p:nvSpPr>
                <p:spPr>
                  <a:xfrm>
                    <a:off x="1422400" y="4737584"/>
                    <a:ext cx="3229474" cy="640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5+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5+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2E7F9EC-E974-3281-045D-7E04C3AD89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22400" y="4737584"/>
                    <a:ext cx="3229474" cy="6404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4CA4D3-6A3C-125A-9524-54B17BE8E21A}"/>
                  </a:ext>
                </a:extLst>
              </p:cNvPr>
              <p:cNvSpPr txBox="1"/>
              <p:nvPr/>
            </p:nvSpPr>
            <p:spPr>
              <a:xfrm>
                <a:off x="1601491" y="5486976"/>
                <a:ext cx="14951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ptos" panose="020B0004020202020204" pitchFamily="34" charset="0"/>
                  </a:rPr>
                  <a:t>Frequency factor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974F05-AAA5-38A9-3AEB-53B3144EF3BF}"/>
                  </a:ext>
                </a:extLst>
              </p:cNvPr>
              <p:cNvSpPr txBox="1"/>
              <p:nvPr/>
            </p:nvSpPr>
            <p:spPr>
              <a:xfrm>
                <a:off x="3843860" y="4339525"/>
                <a:ext cx="15131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ptos" panose="020B0004020202020204" pitchFamily="34" charset="0"/>
                  </a:rPr>
                  <a:t>Activation energy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AD1EF22-6768-6BA0-E429-29D42EB99A0B}"/>
                  </a:ext>
                </a:extLst>
              </p:cNvPr>
              <p:cNvCxnSpPr/>
              <p:nvPr/>
            </p:nvCxnSpPr>
            <p:spPr>
              <a:xfrm flipV="1">
                <a:off x="2743200" y="5191932"/>
                <a:ext cx="255722" cy="36672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20D8BBB-5E98-50DF-992D-4465D00D43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70208" y="4534759"/>
                <a:ext cx="278969" cy="27998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6214E48-DC85-A142-6658-63C9D61269CE}"/>
                </a:ext>
              </a:extLst>
            </p:cNvPr>
            <p:cNvGrpSpPr/>
            <p:nvPr/>
          </p:nvGrpSpPr>
          <p:grpSpPr>
            <a:xfrm>
              <a:off x="4199314" y="5654054"/>
              <a:ext cx="2192047" cy="601070"/>
              <a:chOff x="4199314" y="5654054"/>
              <a:chExt cx="2192047" cy="60107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6E9D932-68EF-46A0-D44E-4AAAB3A7DE21}"/>
                  </a:ext>
                </a:extLst>
              </p:cNvPr>
              <p:cNvSpPr txBox="1"/>
              <p:nvPr/>
            </p:nvSpPr>
            <p:spPr>
              <a:xfrm>
                <a:off x="4343749" y="5947347"/>
                <a:ext cx="2047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ptos" panose="020B0004020202020204" pitchFamily="34" charset="0"/>
                  </a:rPr>
                  <a:t>Extracted from XPS data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1391F3E-2A91-EC93-9C21-3D58FA92FC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99314" y="5654054"/>
                <a:ext cx="250210" cy="2765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353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4EC30-570B-0BC4-CDE7-4FC74EC7B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3269D-75CA-2697-BF93-E0CE1DE5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Modeling what’s happening in the furnace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F79E9-43C9-053A-EF33-2E84B955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0A213-7685-E713-8AD1-A9CE2568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6242-87E2-9AEA-BE03-49839218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93EF1-60BD-9F82-4893-7ADE3F29EF10}"/>
              </a:ext>
            </a:extLst>
          </p:cNvPr>
          <p:cNvSpPr txBox="1"/>
          <p:nvPr/>
        </p:nvSpPr>
        <p:spPr>
          <a:xfrm>
            <a:off x="274665" y="970649"/>
            <a:ext cx="1169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We can use temperature profile as an input to predict </a:t>
            </a:r>
            <a:r>
              <a:rPr lang="en-US" sz="1600" b="1" dirty="0">
                <a:latin typeface="Aptos" panose="020B0004020202020204" pitchFamily="34" charset="0"/>
              </a:rPr>
              <a:t>when we run out of SnCl</a:t>
            </a:r>
            <a:r>
              <a:rPr lang="en-US" sz="1600" b="1" baseline="-25000" dirty="0">
                <a:latin typeface="Aptos" panose="020B0004020202020204" pitchFamily="34" charset="0"/>
              </a:rPr>
              <a:t>2</a:t>
            </a:r>
            <a:r>
              <a:rPr lang="en-US" sz="1600" b="1" dirty="0">
                <a:latin typeface="Aptos" panose="020B0004020202020204" pitchFamily="34" charset="0"/>
              </a:rPr>
              <a:t> </a:t>
            </a:r>
            <a:r>
              <a:rPr lang="en-US" sz="1600" dirty="0">
                <a:latin typeface="Aptos" panose="020B0004020202020204" pitchFamily="34" charset="0"/>
              </a:rPr>
              <a:t>in the crucible and </a:t>
            </a:r>
            <a:r>
              <a:rPr lang="en-US" sz="1600" b="1" dirty="0">
                <a:latin typeface="Aptos" panose="020B0004020202020204" pitchFamily="34" charset="0"/>
              </a:rPr>
              <a:t>% remaining of Nb</a:t>
            </a:r>
            <a:r>
              <a:rPr lang="en-US" sz="1600" b="1" baseline="-25000" dirty="0">
                <a:latin typeface="Aptos" panose="020B0004020202020204" pitchFamily="34" charset="0"/>
              </a:rPr>
              <a:t>2</a:t>
            </a:r>
            <a:r>
              <a:rPr lang="en-US" sz="1600" b="1" dirty="0">
                <a:latin typeface="Aptos" panose="020B0004020202020204" pitchFamily="34" charset="0"/>
              </a:rPr>
              <a:t>O</a:t>
            </a:r>
            <a:r>
              <a:rPr lang="en-US" sz="1600" b="1" baseline="-25000" dirty="0">
                <a:latin typeface="Aptos" panose="020B0004020202020204" pitchFamily="34" charset="0"/>
              </a:rPr>
              <a:t>5 </a:t>
            </a:r>
            <a:r>
              <a:rPr lang="en-US" sz="1600" b="1" dirty="0">
                <a:latin typeface="Aptos" panose="020B0004020202020204" pitchFamily="34" charset="0"/>
              </a:rPr>
              <a:t>layer</a:t>
            </a:r>
            <a:r>
              <a:rPr lang="en-US" sz="1600" dirty="0">
                <a:latin typeface="Aptos" panose="020B0004020202020204" pitchFamily="34" charset="0"/>
              </a:rPr>
              <a:t>: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191067-3D10-89E7-202F-A329CBB1FEF0}"/>
              </a:ext>
            </a:extLst>
          </p:cNvPr>
          <p:cNvGrpSpPr/>
          <p:nvPr/>
        </p:nvGrpSpPr>
        <p:grpSpPr>
          <a:xfrm>
            <a:off x="364052" y="1404513"/>
            <a:ext cx="5354272" cy="5055114"/>
            <a:chOff x="364052" y="1404513"/>
            <a:chExt cx="5354272" cy="505511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0AC67D5-7E0D-66DB-7161-A75AE8F65A84}"/>
                </a:ext>
              </a:extLst>
            </p:cNvPr>
            <p:cNvGrpSpPr/>
            <p:nvPr/>
          </p:nvGrpSpPr>
          <p:grpSpPr>
            <a:xfrm>
              <a:off x="364052" y="1404513"/>
              <a:ext cx="5354272" cy="5055114"/>
              <a:chOff x="359595" y="1362710"/>
              <a:chExt cx="5354272" cy="505511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65D7C7D-B08B-F6B0-AFC6-8EE39B1EC72C}"/>
                  </a:ext>
                </a:extLst>
              </p:cNvPr>
              <p:cNvGrpSpPr/>
              <p:nvPr/>
            </p:nvGrpSpPr>
            <p:grpSpPr>
              <a:xfrm>
                <a:off x="359595" y="1362710"/>
                <a:ext cx="5354272" cy="4218586"/>
                <a:chOff x="359595" y="1362710"/>
                <a:chExt cx="5354272" cy="4218586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3FBB6378-5797-D0CF-CAEF-3220986B2D38}"/>
                    </a:ext>
                  </a:extLst>
                </p:cNvPr>
                <p:cNvGrpSpPr/>
                <p:nvPr/>
              </p:nvGrpSpPr>
              <p:grpSpPr>
                <a:xfrm>
                  <a:off x="359595" y="1362710"/>
                  <a:ext cx="5354272" cy="4218586"/>
                  <a:chOff x="359595" y="1362710"/>
                  <a:chExt cx="5354272" cy="4218586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E967FAAE-AFDB-0FB1-3EB1-AEDC9EC118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59595" y="1565592"/>
                    <a:ext cx="5354272" cy="4015704"/>
                  </a:xfrm>
                  <a:prstGeom prst="rect">
                    <a:avLst/>
                  </a:prstGeom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C5738B8-ED83-E15E-9983-06E330EB52C5}"/>
                      </a:ext>
                    </a:extLst>
                  </p:cNvPr>
                  <p:cNvSpPr txBox="1"/>
                  <p:nvPr/>
                </p:nvSpPr>
                <p:spPr>
                  <a:xfrm>
                    <a:off x="1953861" y="1362710"/>
                    <a:ext cx="25157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u="sng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Ramp to nucleation </a:t>
                    </a:r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53A20F2-4951-A624-E8FE-40654C221622}"/>
                    </a:ext>
                  </a:extLst>
                </p:cNvPr>
                <p:cNvSpPr txBox="1"/>
                <p:nvPr/>
              </p:nvSpPr>
              <p:spPr>
                <a:xfrm>
                  <a:off x="1973437" y="2601414"/>
                  <a:ext cx="7697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/>
                      </a:solidFill>
                      <a:latin typeface="Aptos" panose="020B0004020202020204" pitchFamily="34" charset="0"/>
                    </a:rPr>
                    <a:t>SnCl</a:t>
                  </a:r>
                  <a:r>
                    <a:rPr lang="en-US" baseline="-25000" dirty="0">
                      <a:solidFill>
                        <a:schemeClr val="accent2"/>
                      </a:solidFill>
                      <a:latin typeface="Aptos" panose="020B0004020202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4AEE8B6-6E27-83D0-2917-F59C9BE99F16}"/>
                  </a:ext>
                </a:extLst>
              </p:cNvPr>
              <p:cNvGrpSpPr/>
              <p:nvPr/>
            </p:nvGrpSpPr>
            <p:grpSpPr>
              <a:xfrm>
                <a:off x="992827" y="5542014"/>
                <a:ext cx="4348966" cy="875810"/>
                <a:chOff x="7493102" y="3910281"/>
                <a:chExt cx="4348966" cy="875810"/>
              </a:xfrm>
            </p:grpSpPr>
            <p:sp>
              <p:nvSpPr>
                <p:cNvPr id="40" name="Rounded Rectangle 7">
                  <a:extLst>
                    <a:ext uri="{FF2B5EF4-FFF2-40B4-BE49-F238E27FC236}">
                      <a16:creationId xmlns:a16="http://schemas.microsoft.com/office/drawing/2014/main" id="{E4014746-AE19-DC24-45FF-3B9FBE22F692}"/>
                    </a:ext>
                  </a:extLst>
                </p:cNvPr>
                <p:cNvSpPr/>
                <p:nvPr/>
              </p:nvSpPr>
              <p:spPr>
                <a:xfrm>
                  <a:off x="7493102" y="3910281"/>
                  <a:ext cx="4316129" cy="875810"/>
                </a:xfrm>
                <a:custGeom>
                  <a:avLst/>
                  <a:gdLst>
                    <a:gd name="connsiteX0" fmla="*/ 0 w 4034118"/>
                    <a:gd name="connsiteY0" fmla="*/ 510998 h 3065929"/>
                    <a:gd name="connsiteX1" fmla="*/ 510998 w 4034118"/>
                    <a:gd name="connsiteY1" fmla="*/ 0 h 3065929"/>
                    <a:gd name="connsiteX2" fmla="*/ 3523120 w 4034118"/>
                    <a:gd name="connsiteY2" fmla="*/ 0 h 3065929"/>
                    <a:gd name="connsiteX3" fmla="*/ 4034118 w 4034118"/>
                    <a:gd name="connsiteY3" fmla="*/ 510998 h 3065929"/>
                    <a:gd name="connsiteX4" fmla="*/ 4034118 w 4034118"/>
                    <a:gd name="connsiteY4" fmla="*/ 2554931 h 3065929"/>
                    <a:gd name="connsiteX5" fmla="*/ 3523120 w 4034118"/>
                    <a:gd name="connsiteY5" fmla="*/ 3065929 h 3065929"/>
                    <a:gd name="connsiteX6" fmla="*/ 510998 w 4034118"/>
                    <a:gd name="connsiteY6" fmla="*/ 3065929 h 3065929"/>
                    <a:gd name="connsiteX7" fmla="*/ 0 w 4034118"/>
                    <a:gd name="connsiteY7" fmla="*/ 2554931 h 3065929"/>
                    <a:gd name="connsiteX8" fmla="*/ 0 w 4034118"/>
                    <a:gd name="connsiteY8" fmla="*/ 510998 h 3065929"/>
                    <a:gd name="connsiteX0" fmla="*/ 0 w 4036089"/>
                    <a:gd name="connsiteY0" fmla="*/ 517721 h 3072652"/>
                    <a:gd name="connsiteX1" fmla="*/ 510998 w 4036089"/>
                    <a:gd name="connsiteY1" fmla="*/ 6723 h 3072652"/>
                    <a:gd name="connsiteX2" fmla="*/ 3792061 w 4036089"/>
                    <a:gd name="connsiteY2" fmla="*/ 0 h 3072652"/>
                    <a:gd name="connsiteX3" fmla="*/ 4034118 w 4036089"/>
                    <a:gd name="connsiteY3" fmla="*/ 517721 h 3072652"/>
                    <a:gd name="connsiteX4" fmla="*/ 4034118 w 4036089"/>
                    <a:gd name="connsiteY4" fmla="*/ 2561654 h 3072652"/>
                    <a:gd name="connsiteX5" fmla="*/ 3523120 w 4036089"/>
                    <a:gd name="connsiteY5" fmla="*/ 3072652 h 3072652"/>
                    <a:gd name="connsiteX6" fmla="*/ 510998 w 4036089"/>
                    <a:gd name="connsiteY6" fmla="*/ 3072652 h 3072652"/>
                    <a:gd name="connsiteX7" fmla="*/ 0 w 4036089"/>
                    <a:gd name="connsiteY7" fmla="*/ 2561654 h 3072652"/>
                    <a:gd name="connsiteX8" fmla="*/ 0 w 4036089"/>
                    <a:gd name="connsiteY8" fmla="*/ 517721 h 3072652"/>
                    <a:gd name="connsiteX0" fmla="*/ 1971 w 4038060"/>
                    <a:gd name="connsiteY0" fmla="*/ 517721 h 3072652"/>
                    <a:gd name="connsiteX1" fmla="*/ 244028 w 4038060"/>
                    <a:gd name="connsiteY1" fmla="*/ 6723 h 3072652"/>
                    <a:gd name="connsiteX2" fmla="*/ 3794032 w 4038060"/>
                    <a:gd name="connsiteY2" fmla="*/ 0 h 3072652"/>
                    <a:gd name="connsiteX3" fmla="*/ 4036089 w 4038060"/>
                    <a:gd name="connsiteY3" fmla="*/ 517721 h 3072652"/>
                    <a:gd name="connsiteX4" fmla="*/ 4036089 w 4038060"/>
                    <a:gd name="connsiteY4" fmla="*/ 2561654 h 3072652"/>
                    <a:gd name="connsiteX5" fmla="*/ 3525091 w 4038060"/>
                    <a:gd name="connsiteY5" fmla="*/ 3072652 h 3072652"/>
                    <a:gd name="connsiteX6" fmla="*/ 512969 w 4038060"/>
                    <a:gd name="connsiteY6" fmla="*/ 3072652 h 3072652"/>
                    <a:gd name="connsiteX7" fmla="*/ 1971 w 4038060"/>
                    <a:gd name="connsiteY7" fmla="*/ 2561654 h 3072652"/>
                    <a:gd name="connsiteX8" fmla="*/ 1971 w 4038060"/>
                    <a:gd name="connsiteY8" fmla="*/ 517721 h 3072652"/>
                    <a:gd name="connsiteX0" fmla="*/ 13 w 4036102"/>
                    <a:gd name="connsiteY0" fmla="*/ 517721 h 3072652"/>
                    <a:gd name="connsiteX1" fmla="*/ 275688 w 4036102"/>
                    <a:gd name="connsiteY1" fmla="*/ 13446 h 3072652"/>
                    <a:gd name="connsiteX2" fmla="*/ 3792074 w 4036102"/>
                    <a:gd name="connsiteY2" fmla="*/ 0 h 3072652"/>
                    <a:gd name="connsiteX3" fmla="*/ 4034131 w 4036102"/>
                    <a:gd name="connsiteY3" fmla="*/ 517721 h 3072652"/>
                    <a:gd name="connsiteX4" fmla="*/ 4034131 w 4036102"/>
                    <a:gd name="connsiteY4" fmla="*/ 2561654 h 3072652"/>
                    <a:gd name="connsiteX5" fmla="*/ 3523133 w 4036102"/>
                    <a:gd name="connsiteY5" fmla="*/ 3072652 h 3072652"/>
                    <a:gd name="connsiteX6" fmla="*/ 511011 w 4036102"/>
                    <a:gd name="connsiteY6" fmla="*/ 3072652 h 3072652"/>
                    <a:gd name="connsiteX7" fmla="*/ 13 w 4036102"/>
                    <a:gd name="connsiteY7" fmla="*/ 2561654 h 3072652"/>
                    <a:gd name="connsiteX8" fmla="*/ 13 w 4036102"/>
                    <a:gd name="connsiteY8" fmla="*/ 517721 h 3072652"/>
                    <a:gd name="connsiteX0" fmla="*/ 1226 w 4037315"/>
                    <a:gd name="connsiteY0" fmla="*/ 517721 h 3072652"/>
                    <a:gd name="connsiteX1" fmla="*/ 250006 w 4037315"/>
                    <a:gd name="connsiteY1" fmla="*/ 20169 h 3072652"/>
                    <a:gd name="connsiteX2" fmla="*/ 3793287 w 4037315"/>
                    <a:gd name="connsiteY2" fmla="*/ 0 h 3072652"/>
                    <a:gd name="connsiteX3" fmla="*/ 4035344 w 4037315"/>
                    <a:gd name="connsiteY3" fmla="*/ 517721 h 3072652"/>
                    <a:gd name="connsiteX4" fmla="*/ 4035344 w 4037315"/>
                    <a:gd name="connsiteY4" fmla="*/ 2561654 h 3072652"/>
                    <a:gd name="connsiteX5" fmla="*/ 3524346 w 4037315"/>
                    <a:gd name="connsiteY5" fmla="*/ 3072652 h 3072652"/>
                    <a:gd name="connsiteX6" fmla="*/ 512224 w 4037315"/>
                    <a:gd name="connsiteY6" fmla="*/ 3072652 h 3072652"/>
                    <a:gd name="connsiteX7" fmla="*/ 1226 w 4037315"/>
                    <a:gd name="connsiteY7" fmla="*/ 2561654 h 3072652"/>
                    <a:gd name="connsiteX8" fmla="*/ 1226 w 4037315"/>
                    <a:gd name="connsiteY8" fmla="*/ 517721 h 3072652"/>
                    <a:gd name="connsiteX0" fmla="*/ 1226 w 4037315"/>
                    <a:gd name="connsiteY0" fmla="*/ 517721 h 3072664"/>
                    <a:gd name="connsiteX1" fmla="*/ 250006 w 4037315"/>
                    <a:gd name="connsiteY1" fmla="*/ 20169 h 3072664"/>
                    <a:gd name="connsiteX2" fmla="*/ 3793287 w 4037315"/>
                    <a:gd name="connsiteY2" fmla="*/ 0 h 3072664"/>
                    <a:gd name="connsiteX3" fmla="*/ 4035344 w 4037315"/>
                    <a:gd name="connsiteY3" fmla="*/ 517721 h 3072664"/>
                    <a:gd name="connsiteX4" fmla="*/ 4035344 w 4037315"/>
                    <a:gd name="connsiteY4" fmla="*/ 2561654 h 3072664"/>
                    <a:gd name="connsiteX5" fmla="*/ 3524346 w 4037315"/>
                    <a:gd name="connsiteY5" fmla="*/ 3072652 h 3072664"/>
                    <a:gd name="connsiteX6" fmla="*/ 512224 w 4037315"/>
                    <a:gd name="connsiteY6" fmla="*/ 3072652 h 3072664"/>
                    <a:gd name="connsiteX7" fmla="*/ 7950 w 4037315"/>
                    <a:gd name="connsiteY7" fmla="*/ 2796977 h 3072664"/>
                    <a:gd name="connsiteX8" fmla="*/ 1226 w 4037315"/>
                    <a:gd name="connsiteY8" fmla="*/ 517721 h 3072664"/>
                    <a:gd name="connsiteX0" fmla="*/ 1226 w 4037315"/>
                    <a:gd name="connsiteY0" fmla="*/ 517721 h 3079376"/>
                    <a:gd name="connsiteX1" fmla="*/ 250006 w 4037315"/>
                    <a:gd name="connsiteY1" fmla="*/ 20169 h 3079376"/>
                    <a:gd name="connsiteX2" fmla="*/ 3793287 w 4037315"/>
                    <a:gd name="connsiteY2" fmla="*/ 0 h 3079376"/>
                    <a:gd name="connsiteX3" fmla="*/ 4035344 w 4037315"/>
                    <a:gd name="connsiteY3" fmla="*/ 517721 h 3079376"/>
                    <a:gd name="connsiteX4" fmla="*/ 4035344 w 4037315"/>
                    <a:gd name="connsiteY4" fmla="*/ 2561654 h 3079376"/>
                    <a:gd name="connsiteX5" fmla="*/ 3524346 w 4037315"/>
                    <a:gd name="connsiteY5" fmla="*/ 3072652 h 3079376"/>
                    <a:gd name="connsiteX6" fmla="*/ 371029 w 4037315"/>
                    <a:gd name="connsiteY6" fmla="*/ 3079376 h 3079376"/>
                    <a:gd name="connsiteX7" fmla="*/ 7950 w 4037315"/>
                    <a:gd name="connsiteY7" fmla="*/ 2796977 h 3079376"/>
                    <a:gd name="connsiteX8" fmla="*/ 1226 w 4037315"/>
                    <a:gd name="connsiteY8" fmla="*/ 517721 h 3079376"/>
                    <a:gd name="connsiteX0" fmla="*/ 1226 w 4038259"/>
                    <a:gd name="connsiteY0" fmla="*/ 517721 h 3079376"/>
                    <a:gd name="connsiteX1" fmla="*/ 250006 w 4038259"/>
                    <a:gd name="connsiteY1" fmla="*/ 20169 h 3079376"/>
                    <a:gd name="connsiteX2" fmla="*/ 3793287 w 4038259"/>
                    <a:gd name="connsiteY2" fmla="*/ 0 h 3079376"/>
                    <a:gd name="connsiteX3" fmla="*/ 4035344 w 4038259"/>
                    <a:gd name="connsiteY3" fmla="*/ 517721 h 3079376"/>
                    <a:gd name="connsiteX4" fmla="*/ 4035344 w 4038259"/>
                    <a:gd name="connsiteY4" fmla="*/ 2561654 h 3079376"/>
                    <a:gd name="connsiteX5" fmla="*/ 3800010 w 4038259"/>
                    <a:gd name="connsiteY5" fmla="*/ 3079376 h 3079376"/>
                    <a:gd name="connsiteX6" fmla="*/ 371029 w 4038259"/>
                    <a:gd name="connsiteY6" fmla="*/ 3079376 h 3079376"/>
                    <a:gd name="connsiteX7" fmla="*/ 7950 w 4038259"/>
                    <a:gd name="connsiteY7" fmla="*/ 2796977 h 3079376"/>
                    <a:gd name="connsiteX8" fmla="*/ 1226 w 4038259"/>
                    <a:gd name="connsiteY8" fmla="*/ 517721 h 3079376"/>
                    <a:gd name="connsiteX0" fmla="*/ 1226 w 4044038"/>
                    <a:gd name="connsiteY0" fmla="*/ 517721 h 3079376"/>
                    <a:gd name="connsiteX1" fmla="*/ 250006 w 4044038"/>
                    <a:gd name="connsiteY1" fmla="*/ 20169 h 3079376"/>
                    <a:gd name="connsiteX2" fmla="*/ 3793287 w 4044038"/>
                    <a:gd name="connsiteY2" fmla="*/ 0 h 3079376"/>
                    <a:gd name="connsiteX3" fmla="*/ 4035344 w 4044038"/>
                    <a:gd name="connsiteY3" fmla="*/ 517721 h 3079376"/>
                    <a:gd name="connsiteX4" fmla="*/ 4042068 w 4044038"/>
                    <a:gd name="connsiteY4" fmla="*/ 2716295 h 3079376"/>
                    <a:gd name="connsiteX5" fmla="*/ 3800010 w 4044038"/>
                    <a:gd name="connsiteY5" fmla="*/ 3079376 h 3079376"/>
                    <a:gd name="connsiteX6" fmla="*/ 371029 w 4044038"/>
                    <a:gd name="connsiteY6" fmla="*/ 3079376 h 3079376"/>
                    <a:gd name="connsiteX7" fmla="*/ 7950 w 4044038"/>
                    <a:gd name="connsiteY7" fmla="*/ 2796977 h 3079376"/>
                    <a:gd name="connsiteX8" fmla="*/ 1226 w 4044038"/>
                    <a:gd name="connsiteY8" fmla="*/ 517721 h 3079376"/>
                    <a:gd name="connsiteX0" fmla="*/ 1226 w 4044038"/>
                    <a:gd name="connsiteY0" fmla="*/ 517721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517721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356356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50018"/>
                    <a:gd name="connsiteY0" fmla="*/ 363080 h 3092823"/>
                    <a:gd name="connsiteX1" fmla="*/ 250006 w 4050018"/>
                    <a:gd name="connsiteY1" fmla="*/ 20169 h 3092823"/>
                    <a:gd name="connsiteX2" fmla="*/ 3793287 w 4050018"/>
                    <a:gd name="connsiteY2" fmla="*/ 0 h 3092823"/>
                    <a:gd name="connsiteX3" fmla="*/ 4035344 w 4050018"/>
                    <a:gd name="connsiteY3" fmla="*/ 356356 h 3092823"/>
                    <a:gd name="connsiteX4" fmla="*/ 4048792 w 4050018"/>
                    <a:gd name="connsiteY4" fmla="*/ 2790254 h 3092823"/>
                    <a:gd name="connsiteX5" fmla="*/ 3800010 w 4050018"/>
                    <a:gd name="connsiteY5" fmla="*/ 3079376 h 3092823"/>
                    <a:gd name="connsiteX6" fmla="*/ 283623 w 4050018"/>
                    <a:gd name="connsiteY6" fmla="*/ 3092823 h 3092823"/>
                    <a:gd name="connsiteX7" fmla="*/ 7950 w 4050018"/>
                    <a:gd name="connsiteY7" fmla="*/ 2796977 h 3092823"/>
                    <a:gd name="connsiteX8" fmla="*/ 1226 w 4050018"/>
                    <a:gd name="connsiteY8" fmla="*/ 363080 h 3092823"/>
                    <a:gd name="connsiteX0" fmla="*/ 1226 w 4037315"/>
                    <a:gd name="connsiteY0" fmla="*/ 363080 h 3092823"/>
                    <a:gd name="connsiteX1" fmla="*/ 250006 w 4037315"/>
                    <a:gd name="connsiteY1" fmla="*/ 20169 h 3092823"/>
                    <a:gd name="connsiteX2" fmla="*/ 3793287 w 4037315"/>
                    <a:gd name="connsiteY2" fmla="*/ 0 h 3092823"/>
                    <a:gd name="connsiteX3" fmla="*/ 4035344 w 4037315"/>
                    <a:gd name="connsiteY3" fmla="*/ 356356 h 3092823"/>
                    <a:gd name="connsiteX4" fmla="*/ 4028621 w 4037315"/>
                    <a:gd name="connsiteY4" fmla="*/ 2796977 h 3092823"/>
                    <a:gd name="connsiteX5" fmla="*/ 3800010 w 4037315"/>
                    <a:gd name="connsiteY5" fmla="*/ 3079376 h 3092823"/>
                    <a:gd name="connsiteX6" fmla="*/ 283623 w 4037315"/>
                    <a:gd name="connsiteY6" fmla="*/ 3092823 h 3092823"/>
                    <a:gd name="connsiteX7" fmla="*/ 7950 w 4037315"/>
                    <a:gd name="connsiteY7" fmla="*/ 2796977 h 3092823"/>
                    <a:gd name="connsiteX8" fmla="*/ 1226 w 4037315"/>
                    <a:gd name="connsiteY8" fmla="*/ 363080 h 3092823"/>
                    <a:gd name="connsiteX0" fmla="*/ 1226 w 4043294"/>
                    <a:gd name="connsiteY0" fmla="*/ 363080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63080 h 3092823"/>
                    <a:gd name="connsiteX0" fmla="*/ 1226 w 4043294"/>
                    <a:gd name="connsiteY0" fmla="*/ 329462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29462 h 3092823"/>
                    <a:gd name="connsiteX0" fmla="*/ 1226 w 4043294"/>
                    <a:gd name="connsiteY0" fmla="*/ 329462 h 3099546"/>
                    <a:gd name="connsiteX1" fmla="*/ 250006 w 4043294"/>
                    <a:gd name="connsiteY1" fmla="*/ 20169 h 3099546"/>
                    <a:gd name="connsiteX2" fmla="*/ 3793287 w 4043294"/>
                    <a:gd name="connsiteY2" fmla="*/ 0 h 3099546"/>
                    <a:gd name="connsiteX3" fmla="*/ 4042068 w 4043294"/>
                    <a:gd name="connsiteY3" fmla="*/ 282397 h 3099546"/>
                    <a:gd name="connsiteX4" fmla="*/ 4028621 w 4043294"/>
                    <a:gd name="connsiteY4" fmla="*/ 2796977 h 3099546"/>
                    <a:gd name="connsiteX5" fmla="*/ 3800010 w 4043294"/>
                    <a:gd name="connsiteY5" fmla="*/ 3079376 h 3099546"/>
                    <a:gd name="connsiteX6" fmla="*/ 243282 w 4043294"/>
                    <a:gd name="connsiteY6" fmla="*/ 3099546 h 3099546"/>
                    <a:gd name="connsiteX7" fmla="*/ 7950 w 4043294"/>
                    <a:gd name="connsiteY7" fmla="*/ 2796977 h 3099546"/>
                    <a:gd name="connsiteX8" fmla="*/ 1226 w 4043294"/>
                    <a:gd name="connsiteY8" fmla="*/ 329462 h 309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43294" h="3099546">
                      <a:moveTo>
                        <a:pt x="1226" y="329462"/>
                      </a:moveTo>
                      <a:cubicBezTo>
                        <a:pt x="1226" y="47246"/>
                        <a:pt x="-32210" y="20169"/>
                        <a:pt x="250006" y="20169"/>
                      </a:cubicBezTo>
                      <a:lnTo>
                        <a:pt x="3793287" y="0"/>
                      </a:lnTo>
                      <a:cubicBezTo>
                        <a:pt x="4075503" y="0"/>
                        <a:pt x="4042068" y="181"/>
                        <a:pt x="4042068" y="282397"/>
                      </a:cubicBezTo>
                      <a:cubicBezTo>
                        <a:pt x="4044309" y="1015255"/>
                        <a:pt x="4026380" y="2064119"/>
                        <a:pt x="4028621" y="2796977"/>
                      </a:cubicBezTo>
                      <a:cubicBezTo>
                        <a:pt x="4028621" y="3079193"/>
                        <a:pt x="4082226" y="3079376"/>
                        <a:pt x="3800010" y="3079376"/>
                      </a:cubicBezTo>
                      <a:lnTo>
                        <a:pt x="243282" y="3099546"/>
                      </a:lnTo>
                      <a:cubicBezTo>
                        <a:pt x="-38934" y="3099546"/>
                        <a:pt x="7950" y="3079193"/>
                        <a:pt x="7950" y="2796977"/>
                      </a:cubicBezTo>
                      <a:cubicBezTo>
                        <a:pt x="5709" y="2037225"/>
                        <a:pt x="3467" y="1089214"/>
                        <a:pt x="1226" y="329462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33CA21D-7782-00EF-B67D-32EEAF9F210B}"/>
                    </a:ext>
                  </a:extLst>
                </p:cNvPr>
                <p:cNvSpPr txBox="1"/>
                <p:nvPr/>
              </p:nvSpPr>
              <p:spPr>
                <a:xfrm>
                  <a:off x="7525940" y="3910281"/>
                  <a:ext cx="431612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ptos" panose="020B0004020202020204" pitchFamily="34" charset="0"/>
                    </a:rPr>
                    <a:t>In this example, SnCl</a:t>
                  </a:r>
                  <a:r>
                    <a:rPr lang="en-US" sz="1600" baseline="-25000" dirty="0">
                      <a:latin typeface="Aptos" panose="020B0004020202020204" pitchFamily="34" charset="0"/>
                    </a:rPr>
                    <a:t>2</a:t>
                  </a:r>
                  <a:r>
                    <a:rPr lang="en-US" sz="1600" dirty="0">
                      <a:latin typeface="Aptos" panose="020B0004020202020204" pitchFamily="34" charset="0"/>
                    </a:rPr>
                    <a:t> vapor starts interacting with the Nb</a:t>
                  </a:r>
                  <a:r>
                    <a:rPr lang="en-US" sz="1600" baseline="-25000" dirty="0">
                      <a:latin typeface="Aptos" panose="020B0004020202020204" pitchFamily="34" charset="0"/>
                    </a:rPr>
                    <a:t>2</a:t>
                  </a:r>
                  <a:r>
                    <a:rPr lang="en-US" sz="1600" dirty="0">
                      <a:latin typeface="Aptos" panose="020B0004020202020204" pitchFamily="34" charset="0"/>
                    </a:rPr>
                    <a:t>O</a:t>
                  </a:r>
                  <a:r>
                    <a:rPr lang="en-US" sz="1600" baseline="-25000" dirty="0">
                      <a:latin typeface="Aptos" panose="020B0004020202020204" pitchFamily="34" charset="0"/>
                    </a:rPr>
                    <a:t>5 </a:t>
                  </a:r>
                  <a:r>
                    <a:rPr lang="en-US" sz="1600" dirty="0">
                      <a:latin typeface="Aptos" panose="020B0004020202020204" pitchFamily="34" charset="0"/>
                    </a:rPr>
                    <a:t>surfaces as early as 180℃ and is exhausted very early in the ramp process.</a:t>
                  </a:r>
                  <a:endParaRPr lang="en-US" sz="1600" baseline="-25000" dirty="0"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E1D4EE-896F-B266-0353-73C76A8C702B}"/>
                </a:ext>
              </a:extLst>
            </p:cNvPr>
            <p:cNvSpPr txBox="1"/>
            <p:nvPr/>
          </p:nvSpPr>
          <p:spPr>
            <a:xfrm rot="5162977">
              <a:off x="2963578" y="4128907"/>
              <a:ext cx="749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Native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B4FB69D-97E5-BFC7-6AA4-70E24826156A}"/>
                </a:ext>
              </a:extLst>
            </p:cNvPr>
            <p:cNvSpPr txBox="1"/>
            <p:nvPr/>
          </p:nvSpPr>
          <p:spPr>
            <a:xfrm rot="5162977">
              <a:off x="3352940" y="4057615"/>
              <a:ext cx="1007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Anodized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5FB275-67E6-9D0C-BE3B-0C1ADE36C506}"/>
              </a:ext>
            </a:extLst>
          </p:cNvPr>
          <p:cNvGrpSpPr/>
          <p:nvPr/>
        </p:nvGrpSpPr>
        <p:grpSpPr>
          <a:xfrm>
            <a:off x="6347099" y="1404513"/>
            <a:ext cx="5354272" cy="5051583"/>
            <a:chOff x="6206366" y="1238722"/>
            <a:chExt cx="5354272" cy="505158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A443E7B-0903-CCC0-394A-FD869180B571}"/>
                </a:ext>
              </a:extLst>
            </p:cNvPr>
            <p:cNvGrpSpPr/>
            <p:nvPr/>
          </p:nvGrpSpPr>
          <p:grpSpPr>
            <a:xfrm>
              <a:off x="6206366" y="1238722"/>
              <a:ext cx="5354272" cy="5051583"/>
              <a:chOff x="6206366" y="1238722"/>
              <a:chExt cx="5354272" cy="505158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8A96B3B-8BAE-DE5B-A43D-DC001CB4861D}"/>
                  </a:ext>
                </a:extLst>
              </p:cNvPr>
              <p:cNvGrpSpPr/>
              <p:nvPr/>
            </p:nvGrpSpPr>
            <p:grpSpPr>
              <a:xfrm>
                <a:off x="7117213" y="5581296"/>
                <a:ext cx="4095631" cy="709009"/>
                <a:chOff x="7433760" y="2760035"/>
                <a:chExt cx="4095631" cy="709009"/>
              </a:xfrm>
            </p:grpSpPr>
            <p:sp>
              <p:nvSpPr>
                <p:cNvPr id="18" name="Rounded Rectangle 7">
                  <a:extLst>
                    <a:ext uri="{FF2B5EF4-FFF2-40B4-BE49-F238E27FC236}">
                      <a16:creationId xmlns:a16="http://schemas.microsoft.com/office/drawing/2014/main" id="{64D3E466-A2C9-A574-B681-9198949D6374}"/>
                    </a:ext>
                  </a:extLst>
                </p:cNvPr>
                <p:cNvSpPr/>
                <p:nvPr/>
              </p:nvSpPr>
              <p:spPr>
                <a:xfrm>
                  <a:off x="7433760" y="2760035"/>
                  <a:ext cx="3923354" cy="709009"/>
                </a:xfrm>
                <a:custGeom>
                  <a:avLst/>
                  <a:gdLst>
                    <a:gd name="connsiteX0" fmla="*/ 0 w 4034118"/>
                    <a:gd name="connsiteY0" fmla="*/ 510998 h 3065929"/>
                    <a:gd name="connsiteX1" fmla="*/ 510998 w 4034118"/>
                    <a:gd name="connsiteY1" fmla="*/ 0 h 3065929"/>
                    <a:gd name="connsiteX2" fmla="*/ 3523120 w 4034118"/>
                    <a:gd name="connsiteY2" fmla="*/ 0 h 3065929"/>
                    <a:gd name="connsiteX3" fmla="*/ 4034118 w 4034118"/>
                    <a:gd name="connsiteY3" fmla="*/ 510998 h 3065929"/>
                    <a:gd name="connsiteX4" fmla="*/ 4034118 w 4034118"/>
                    <a:gd name="connsiteY4" fmla="*/ 2554931 h 3065929"/>
                    <a:gd name="connsiteX5" fmla="*/ 3523120 w 4034118"/>
                    <a:gd name="connsiteY5" fmla="*/ 3065929 h 3065929"/>
                    <a:gd name="connsiteX6" fmla="*/ 510998 w 4034118"/>
                    <a:gd name="connsiteY6" fmla="*/ 3065929 h 3065929"/>
                    <a:gd name="connsiteX7" fmla="*/ 0 w 4034118"/>
                    <a:gd name="connsiteY7" fmla="*/ 2554931 h 3065929"/>
                    <a:gd name="connsiteX8" fmla="*/ 0 w 4034118"/>
                    <a:gd name="connsiteY8" fmla="*/ 510998 h 3065929"/>
                    <a:gd name="connsiteX0" fmla="*/ 0 w 4036089"/>
                    <a:gd name="connsiteY0" fmla="*/ 517721 h 3072652"/>
                    <a:gd name="connsiteX1" fmla="*/ 510998 w 4036089"/>
                    <a:gd name="connsiteY1" fmla="*/ 6723 h 3072652"/>
                    <a:gd name="connsiteX2" fmla="*/ 3792061 w 4036089"/>
                    <a:gd name="connsiteY2" fmla="*/ 0 h 3072652"/>
                    <a:gd name="connsiteX3" fmla="*/ 4034118 w 4036089"/>
                    <a:gd name="connsiteY3" fmla="*/ 517721 h 3072652"/>
                    <a:gd name="connsiteX4" fmla="*/ 4034118 w 4036089"/>
                    <a:gd name="connsiteY4" fmla="*/ 2561654 h 3072652"/>
                    <a:gd name="connsiteX5" fmla="*/ 3523120 w 4036089"/>
                    <a:gd name="connsiteY5" fmla="*/ 3072652 h 3072652"/>
                    <a:gd name="connsiteX6" fmla="*/ 510998 w 4036089"/>
                    <a:gd name="connsiteY6" fmla="*/ 3072652 h 3072652"/>
                    <a:gd name="connsiteX7" fmla="*/ 0 w 4036089"/>
                    <a:gd name="connsiteY7" fmla="*/ 2561654 h 3072652"/>
                    <a:gd name="connsiteX8" fmla="*/ 0 w 4036089"/>
                    <a:gd name="connsiteY8" fmla="*/ 517721 h 3072652"/>
                    <a:gd name="connsiteX0" fmla="*/ 1971 w 4038060"/>
                    <a:gd name="connsiteY0" fmla="*/ 517721 h 3072652"/>
                    <a:gd name="connsiteX1" fmla="*/ 244028 w 4038060"/>
                    <a:gd name="connsiteY1" fmla="*/ 6723 h 3072652"/>
                    <a:gd name="connsiteX2" fmla="*/ 3794032 w 4038060"/>
                    <a:gd name="connsiteY2" fmla="*/ 0 h 3072652"/>
                    <a:gd name="connsiteX3" fmla="*/ 4036089 w 4038060"/>
                    <a:gd name="connsiteY3" fmla="*/ 517721 h 3072652"/>
                    <a:gd name="connsiteX4" fmla="*/ 4036089 w 4038060"/>
                    <a:gd name="connsiteY4" fmla="*/ 2561654 h 3072652"/>
                    <a:gd name="connsiteX5" fmla="*/ 3525091 w 4038060"/>
                    <a:gd name="connsiteY5" fmla="*/ 3072652 h 3072652"/>
                    <a:gd name="connsiteX6" fmla="*/ 512969 w 4038060"/>
                    <a:gd name="connsiteY6" fmla="*/ 3072652 h 3072652"/>
                    <a:gd name="connsiteX7" fmla="*/ 1971 w 4038060"/>
                    <a:gd name="connsiteY7" fmla="*/ 2561654 h 3072652"/>
                    <a:gd name="connsiteX8" fmla="*/ 1971 w 4038060"/>
                    <a:gd name="connsiteY8" fmla="*/ 517721 h 3072652"/>
                    <a:gd name="connsiteX0" fmla="*/ 13 w 4036102"/>
                    <a:gd name="connsiteY0" fmla="*/ 517721 h 3072652"/>
                    <a:gd name="connsiteX1" fmla="*/ 275688 w 4036102"/>
                    <a:gd name="connsiteY1" fmla="*/ 13446 h 3072652"/>
                    <a:gd name="connsiteX2" fmla="*/ 3792074 w 4036102"/>
                    <a:gd name="connsiteY2" fmla="*/ 0 h 3072652"/>
                    <a:gd name="connsiteX3" fmla="*/ 4034131 w 4036102"/>
                    <a:gd name="connsiteY3" fmla="*/ 517721 h 3072652"/>
                    <a:gd name="connsiteX4" fmla="*/ 4034131 w 4036102"/>
                    <a:gd name="connsiteY4" fmla="*/ 2561654 h 3072652"/>
                    <a:gd name="connsiteX5" fmla="*/ 3523133 w 4036102"/>
                    <a:gd name="connsiteY5" fmla="*/ 3072652 h 3072652"/>
                    <a:gd name="connsiteX6" fmla="*/ 511011 w 4036102"/>
                    <a:gd name="connsiteY6" fmla="*/ 3072652 h 3072652"/>
                    <a:gd name="connsiteX7" fmla="*/ 13 w 4036102"/>
                    <a:gd name="connsiteY7" fmla="*/ 2561654 h 3072652"/>
                    <a:gd name="connsiteX8" fmla="*/ 13 w 4036102"/>
                    <a:gd name="connsiteY8" fmla="*/ 517721 h 3072652"/>
                    <a:gd name="connsiteX0" fmla="*/ 1226 w 4037315"/>
                    <a:gd name="connsiteY0" fmla="*/ 517721 h 3072652"/>
                    <a:gd name="connsiteX1" fmla="*/ 250006 w 4037315"/>
                    <a:gd name="connsiteY1" fmla="*/ 20169 h 3072652"/>
                    <a:gd name="connsiteX2" fmla="*/ 3793287 w 4037315"/>
                    <a:gd name="connsiteY2" fmla="*/ 0 h 3072652"/>
                    <a:gd name="connsiteX3" fmla="*/ 4035344 w 4037315"/>
                    <a:gd name="connsiteY3" fmla="*/ 517721 h 3072652"/>
                    <a:gd name="connsiteX4" fmla="*/ 4035344 w 4037315"/>
                    <a:gd name="connsiteY4" fmla="*/ 2561654 h 3072652"/>
                    <a:gd name="connsiteX5" fmla="*/ 3524346 w 4037315"/>
                    <a:gd name="connsiteY5" fmla="*/ 3072652 h 3072652"/>
                    <a:gd name="connsiteX6" fmla="*/ 512224 w 4037315"/>
                    <a:gd name="connsiteY6" fmla="*/ 3072652 h 3072652"/>
                    <a:gd name="connsiteX7" fmla="*/ 1226 w 4037315"/>
                    <a:gd name="connsiteY7" fmla="*/ 2561654 h 3072652"/>
                    <a:gd name="connsiteX8" fmla="*/ 1226 w 4037315"/>
                    <a:gd name="connsiteY8" fmla="*/ 517721 h 3072652"/>
                    <a:gd name="connsiteX0" fmla="*/ 1226 w 4037315"/>
                    <a:gd name="connsiteY0" fmla="*/ 517721 h 3072664"/>
                    <a:gd name="connsiteX1" fmla="*/ 250006 w 4037315"/>
                    <a:gd name="connsiteY1" fmla="*/ 20169 h 3072664"/>
                    <a:gd name="connsiteX2" fmla="*/ 3793287 w 4037315"/>
                    <a:gd name="connsiteY2" fmla="*/ 0 h 3072664"/>
                    <a:gd name="connsiteX3" fmla="*/ 4035344 w 4037315"/>
                    <a:gd name="connsiteY3" fmla="*/ 517721 h 3072664"/>
                    <a:gd name="connsiteX4" fmla="*/ 4035344 w 4037315"/>
                    <a:gd name="connsiteY4" fmla="*/ 2561654 h 3072664"/>
                    <a:gd name="connsiteX5" fmla="*/ 3524346 w 4037315"/>
                    <a:gd name="connsiteY5" fmla="*/ 3072652 h 3072664"/>
                    <a:gd name="connsiteX6" fmla="*/ 512224 w 4037315"/>
                    <a:gd name="connsiteY6" fmla="*/ 3072652 h 3072664"/>
                    <a:gd name="connsiteX7" fmla="*/ 7950 w 4037315"/>
                    <a:gd name="connsiteY7" fmla="*/ 2796977 h 3072664"/>
                    <a:gd name="connsiteX8" fmla="*/ 1226 w 4037315"/>
                    <a:gd name="connsiteY8" fmla="*/ 517721 h 3072664"/>
                    <a:gd name="connsiteX0" fmla="*/ 1226 w 4037315"/>
                    <a:gd name="connsiteY0" fmla="*/ 517721 h 3079376"/>
                    <a:gd name="connsiteX1" fmla="*/ 250006 w 4037315"/>
                    <a:gd name="connsiteY1" fmla="*/ 20169 h 3079376"/>
                    <a:gd name="connsiteX2" fmla="*/ 3793287 w 4037315"/>
                    <a:gd name="connsiteY2" fmla="*/ 0 h 3079376"/>
                    <a:gd name="connsiteX3" fmla="*/ 4035344 w 4037315"/>
                    <a:gd name="connsiteY3" fmla="*/ 517721 h 3079376"/>
                    <a:gd name="connsiteX4" fmla="*/ 4035344 w 4037315"/>
                    <a:gd name="connsiteY4" fmla="*/ 2561654 h 3079376"/>
                    <a:gd name="connsiteX5" fmla="*/ 3524346 w 4037315"/>
                    <a:gd name="connsiteY5" fmla="*/ 3072652 h 3079376"/>
                    <a:gd name="connsiteX6" fmla="*/ 371029 w 4037315"/>
                    <a:gd name="connsiteY6" fmla="*/ 3079376 h 3079376"/>
                    <a:gd name="connsiteX7" fmla="*/ 7950 w 4037315"/>
                    <a:gd name="connsiteY7" fmla="*/ 2796977 h 3079376"/>
                    <a:gd name="connsiteX8" fmla="*/ 1226 w 4037315"/>
                    <a:gd name="connsiteY8" fmla="*/ 517721 h 3079376"/>
                    <a:gd name="connsiteX0" fmla="*/ 1226 w 4038259"/>
                    <a:gd name="connsiteY0" fmla="*/ 517721 h 3079376"/>
                    <a:gd name="connsiteX1" fmla="*/ 250006 w 4038259"/>
                    <a:gd name="connsiteY1" fmla="*/ 20169 h 3079376"/>
                    <a:gd name="connsiteX2" fmla="*/ 3793287 w 4038259"/>
                    <a:gd name="connsiteY2" fmla="*/ 0 h 3079376"/>
                    <a:gd name="connsiteX3" fmla="*/ 4035344 w 4038259"/>
                    <a:gd name="connsiteY3" fmla="*/ 517721 h 3079376"/>
                    <a:gd name="connsiteX4" fmla="*/ 4035344 w 4038259"/>
                    <a:gd name="connsiteY4" fmla="*/ 2561654 h 3079376"/>
                    <a:gd name="connsiteX5" fmla="*/ 3800010 w 4038259"/>
                    <a:gd name="connsiteY5" fmla="*/ 3079376 h 3079376"/>
                    <a:gd name="connsiteX6" fmla="*/ 371029 w 4038259"/>
                    <a:gd name="connsiteY6" fmla="*/ 3079376 h 3079376"/>
                    <a:gd name="connsiteX7" fmla="*/ 7950 w 4038259"/>
                    <a:gd name="connsiteY7" fmla="*/ 2796977 h 3079376"/>
                    <a:gd name="connsiteX8" fmla="*/ 1226 w 4038259"/>
                    <a:gd name="connsiteY8" fmla="*/ 517721 h 3079376"/>
                    <a:gd name="connsiteX0" fmla="*/ 1226 w 4044038"/>
                    <a:gd name="connsiteY0" fmla="*/ 517721 h 3079376"/>
                    <a:gd name="connsiteX1" fmla="*/ 250006 w 4044038"/>
                    <a:gd name="connsiteY1" fmla="*/ 20169 h 3079376"/>
                    <a:gd name="connsiteX2" fmla="*/ 3793287 w 4044038"/>
                    <a:gd name="connsiteY2" fmla="*/ 0 h 3079376"/>
                    <a:gd name="connsiteX3" fmla="*/ 4035344 w 4044038"/>
                    <a:gd name="connsiteY3" fmla="*/ 517721 h 3079376"/>
                    <a:gd name="connsiteX4" fmla="*/ 4042068 w 4044038"/>
                    <a:gd name="connsiteY4" fmla="*/ 2716295 h 3079376"/>
                    <a:gd name="connsiteX5" fmla="*/ 3800010 w 4044038"/>
                    <a:gd name="connsiteY5" fmla="*/ 3079376 h 3079376"/>
                    <a:gd name="connsiteX6" fmla="*/ 371029 w 4044038"/>
                    <a:gd name="connsiteY6" fmla="*/ 3079376 h 3079376"/>
                    <a:gd name="connsiteX7" fmla="*/ 7950 w 4044038"/>
                    <a:gd name="connsiteY7" fmla="*/ 2796977 h 3079376"/>
                    <a:gd name="connsiteX8" fmla="*/ 1226 w 4044038"/>
                    <a:gd name="connsiteY8" fmla="*/ 517721 h 3079376"/>
                    <a:gd name="connsiteX0" fmla="*/ 1226 w 4044038"/>
                    <a:gd name="connsiteY0" fmla="*/ 517721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517721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517721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44038"/>
                    <a:gd name="connsiteY0" fmla="*/ 363080 h 3092823"/>
                    <a:gd name="connsiteX1" fmla="*/ 250006 w 4044038"/>
                    <a:gd name="connsiteY1" fmla="*/ 20169 h 3092823"/>
                    <a:gd name="connsiteX2" fmla="*/ 3793287 w 4044038"/>
                    <a:gd name="connsiteY2" fmla="*/ 0 h 3092823"/>
                    <a:gd name="connsiteX3" fmla="*/ 4035344 w 4044038"/>
                    <a:gd name="connsiteY3" fmla="*/ 356356 h 3092823"/>
                    <a:gd name="connsiteX4" fmla="*/ 4042068 w 4044038"/>
                    <a:gd name="connsiteY4" fmla="*/ 2716295 h 3092823"/>
                    <a:gd name="connsiteX5" fmla="*/ 3800010 w 4044038"/>
                    <a:gd name="connsiteY5" fmla="*/ 3079376 h 3092823"/>
                    <a:gd name="connsiteX6" fmla="*/ 283623 w 4044038"/>
                    <a:gd name="connsiteY6" fmla="*/ 3092823 h 3092823"/>
                    <a:gd name="connsiteX7" fmla="*/ 7950 w 4044038"/>
                    <a:gd name="connsiteY7" fmla="*/ 2796977 h 3092823"/>
                    <a:gd name="connsiteX8" fmla="*/ 1226 w 4044038"/>
                    <a:gd name="connsiteY8" fmla="*/ 363080 h 3092823"/>
                    <a:gd name="connsiteX0" fmla="*/ 1226 w 4050018"/>
                    <a:gd name="connsiteY0" fmla="*/ 363080 h 3092823"/>
                    <a:gd name="connsiteX1" fmla="*/ 250006 w 4050018"/>
                    <a:gd name="connsiteY1" fmla="*/ 20169 h 3092823"/>
                    <a:gd name="connsiteX2" fmla="*/ 3793287 w 4050018"/>
                    <a:gd name="connsiteY2" fmla="*/ 0 h 3092823"/>
                    <a:gd name="connsiteX3" fmla="*/ 4035344 w 4050018"/>
                    <a:gd name="connsiteY3" fmla="*/ 356356 h 3092823"/>
                    <a:gd name="connsiteX4" fmla="*/ 4048792 w 4050018"/>
                    <a:gd name="connsiteY4" fmla="*/ 2790254 h 3092823"/>
                    <a:gd name="connsiteX5" fmla="*/ 3800010 w 4050018"/>
                    <a:gd name="connsiteY5" fmla="*/ 3079376 h 3092823"/>
                    <a:gd name="connsiteX6" fmla="*/ 283623 w 4050018"/>
                    <a:gd name="connsiteY6" fmla="*/ 3092823 h 3092823"/>
                    <a:gd name="connsiteX7" fmla="*/ 7950 w 4050018"/>
                    <a:gd name="connsiteY7" fmla="*/ 2796977 h 3092823"/>
                    <a:gd name="connsiteX8" fmla="*/ 1226 w 4050018"/>
                    <a:gd name="connsiteY8" fmla="*/ 363080 h 3092823"/>
                    <a:gd name="connsiteX0" fmla="*/ 1226 w 4037315"/>
                    <a:gd name="connsiteY0" fmla="*/ 363080 h 3092823"/>
                    <a:gd name="connsiteX1" fmla="*/ 250006 w 4037315"/>
                    <a:gd name="connsiteY1" fmla="*/ 20169 h 3092823"/>
                    <a:gd name="connsiteX2" fmla="*/ 3793287 w 4037315"/>
                    <a:gd name="connsiteY2" fmla="*/ 0 h 3092823"/>
                    <a:gd name="connsiteX3" fmla="*/ 4035344 w 4037315"/>
                    <a:gd name="connsiteY3" fmla="*/ 356356 h 3092823"/>
                    <a:gd name="connsiteX4" fmla="*/ 4028621 w 4037315"/>
                    <a:gd name="connsiteY4" fmla="*/ 2796977 h 3092823"/>
                    <a:gd name="connsiteX5" fmla="*/ 3800010 w 4037315"/>
                    <a:gd name="connsiteY5" fmla="*/ 3079376 h 3092823"/>
                    <a:gd name="connsiteX6" fmla="*/ 283623 w 4037315"/>
                    <a:gd name="connsiteY6" fmla="*/ 3092823 h 3092823"/>
                    <a:gd name="connsiteX7" fmla="*/ 7950 w 4037315"/>
                    <a:gd name="connsiteY7" fmla="*/ 2796977 h 3092823"/>
                    <a:gd name="connsiteX8" fmla="*/ 1226 w 4037315"/>
                    <a:gd name="connsiteY8" fmla="*/ 363080 h 3092823"/>
                    <a:gd name="connsiteX0" fmla="*/ 1226 w 4043294"/>
                    <a:gd name="connsiteY0" fmla="*/ 363080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63080 h 3092823"/>
                    <a:gd name="connsiteX0" fmla="*/ 1226 w 4043294"/>
                    <a:gd name="connsiteY0" fmla="*/ 329462 h 3092823"/>
                    <a:gd name="connsiteX1" fmla="*/ 250006 w 4043294"/>
                    <a:gd name="connsiteY1" fmla="*/ 20169 h 3092823"/>
                    <a:gd name="connsiteX2" fmla="*/ 3793287 w 4043294"/>
                    <a:gd name="connsiteY2" fmla="*/ 0 h 3092823"/>
                    <a:gd name="connsiteX3" fmla="*/ 4042068 w 4043294"/>
                    <a:gd name="connsiteY3" fmla="*/ 282397 h 3092823"/>
                    <a:gd name="connsiteX4" fmla="*/ 4028621 w 4043294"/>
                    <a:gd name="connsiteY4" fmla="*/ 2796977 h 3092823"/>
                    <a:gd name="connsiteX5" fmla="*/ 3800010 w 4043294"/>
                    <a:gd name="connsiteY5" fmla="*/ 3079376 h 3092823"/>
                    <a:gd name="connsiteX6" fmla="*/ 283623 w 4043294"/>
                    <a:gd name="connsiteY6" fmla="*/ 3092823 h 3092823"/>
                    <a:gd name="connsiteX7" fmla="*/ 7950 w 4043294"/>
                    <a:gd name="connsiteY7" fmla="*/ 2796977 h 3092823"/>
                    <a:gd name="connsiteX8" fmla="*/ 1226 w 4043294"/>
                    <a:gd name="connsiteY8" fmla="*/ 329462 h 3092823"/>
                    <a:gd name="connsiteX0" fmla="*/ 1226 w 4043294"/>
                    <a:gd name="connsiteY0" fmla="*/ 329462 h 3099546"/>
                    <a:gd name="connsiteX1" fmla="*/ 250006 w 4043294"/>
                    <a:gd name="connsiteY1" fmla="*/ 20169 h 3099546"/>
                    <a:gd name="connsiteX2" fmla="*/ 3793287 w 4043294"/>
                    <a:gd name="connsiteY2" fmla="*/ 0 h 3099546"/>
                    <a:gd name="connsiteX3" fmla="*/ 4042068 w 4043294"/>
                    <a:gd name="connsiteY3" fmla="*/ 282397 h 3099546"/>
                    <a:gd name="connsiteX4" fmla="*/ 4028621 w 4043294"/>
                    <a:gd name="connsiteY4" fmla="*/ 2796977 h 3099546"/>
                    <a:gd name="connsiteX5" fmla="*/ 3800010 w 4043294"/>
                    <a:gd name="connsiteY5" fmla="*/ 3079376 h 3099546"/>
                    <a:gd name="connsiteX6" fmla="*/ 243282 w 4043294"/>
                    <a:gd name="connsiteY6" fmla="*/ 3099546 h 3099546"/>
                    <a:gd name="connsiteX7" fmla="*/ 7950 w 4043294"/>
                    <a:gd name="connsiteY7" fmla="*/ 2796977 h 3099546"/>
                    <a:gd name="connsiteX8" fmla="*/ 1226 w 4043294"/>
                    <a:gd name="connsiteY8" fmla="*/ 329462 h 309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43294" h="3099546">
                      <a:moveTo>
                        <a:pt x="1226" y="329462"/>
                      </a:moveTo>
                      <a:cubicBezTo>
                        <a:pt x="1226" y="47246"/>
                        <a:pt x="-32210" y="20169"/>
                        <a:pt x="250006" y="20169"/>
                      </a:cubicBezTo>
                      <a:lnTo>
                        <a:pt x="3793287" y="0"/>
                      </a:lnTo>
                      <a:cubicBezTo>
                        <a:pt x="4075503" y="0"/>
                        <a:pt x="4042068" y="181"/>
                        <a:pt x="4042068" y="282397"/>
                      </a:cubicBezTo>
                      <a:cubicBezTo>
                        <a:pt x="4044309" y="1015255"/>
                        <a:pt x="4026380" y="2064119"/>
                        <a:pt x="4028621" y="2796977"/>
                      </a:cubicBezTo>
                      <a:cubicBezTo>
                        <a:pt x="4028621" y="3079193"/>
                        <a:pt x="4082226" y="3079376"/>
                        <a:pt x="3800010" y="3079376"/>
                      </a:cubicBezTo>
                      <a:lnTo>
                        <a:pt x="243282" y="3099546"/>
                      </a:lnTo>
                      <a:cubicBezTo>
                        <a:pt x="-38934" y="3099546"/>
                        <a:pt x="7950" y="3079193"/>
                        <a:pt x="7950" y="2796977"/>
                      </a:cubicBezTo>
                      <a:cubicBezTo>
                        <a:pt x="5709" y="2037225"/>
                        <a:pt x="3467" y="1089214"/>
                        <a:pt x="1226" y="329462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EAF713F-121B-BD27-071F-62B7ACD1C403}"/>
                    </a:ext>
                  </a:extLst>
                </p:cNvPr>
                <p:cNvSpPr txBox="1"/>
                <p:nvPr/>
              </p:nvSpPr>
              <p:spPr>
                <a:xfrm>
                  <a:off x="7466597" y="2822713"/>
                  <a:ext cx="40627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ptos" panose="020B0004020202020204" pitchFamily="34" charset="0"/>
                    </a:rPr>
                    <a:t>In this example, SnCl</a:t>
                  </a:r>
                  <a:r>
                    <a:rPr lang="en-US" sz="1600" baseline="-25000" dirty="0">
                      <a:latin typeface="Aptos" panose="020B0004020202020204" pitchFamily="34" charset="0"/>
                    </a:rPr>
                    <a:t>2</a:t>
                  </a:r>
                  <a:r>
                    <a:rPr lang="en-US" sz="1600" dirty="0">
                      <a:latin typeface="Aptos" panose="020B0004020202020204" pitchFamily="34" charset="0"/>
                    </a:rPr>
                    <a:t> vapor is exhausted early in the degas process.</a:t>
                  </a:r>
                  <a:endParaRPr lang="en-US" sz="1600" baseline="-25000" dirty="0"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36F1C3-116C-D76D-F1F9-49F467CC3B3C}"/>
                  </a:ext>
                </a:extLst>
              </p:cNvPr>
              <p:cNvGrpSpPr/>
              <p:nvPr/>
            </p:nvGrpSpPr>
            <p:grpSpPr>
              <a:xfrm>
                <a:off x="6206366" y="1238722"/>
                <a:ext cx="5354272" cy="4342574"/>
                <a:chOff x="6206366" y="1238722"/>
                <a:chExt cx="5354272" cy="4342574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1529F6F-1DA3-035F-9F91-C6AE1347107B}"/>
                    </a:ext>
                  </a:extLst>
                </p:cNvPr>
                <p:cNvGrpSpPr/>
                <p:nvPr/>
              </p:nvGrpSpPr>
              <p:grpSpPr>
                <a:xfrm>
                  <a:off x="6206366" y="1238722"/>
                  <a:ext cx="5354272" cy="4342574"/>
                  <a:chOff x="6206366" y="1238722"/>
                  <a:chExt cx="5354272" cy="4342574"/>
                </a:xfrm>
              </p:grpSpPr>
              <p:pic>
                <p:nvPicPr>
                  <p:cNvPr id="10" name="Picture 9" descr="A graph of time and hours&#10;&#10;AI-generated content may be incorrect.">
                    <a:extLst>
                      <a:ext uri="{FF2B5EF4-FFF2-40B4-BE49-F238E27FC236}">
                        <a16:creationId xmlns:a16="http://schemas.microsoft.com/office/drawing/2014/main" id="{9A0680E7-C49B-0792-F56A-A075F6C3C9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206366" y="1565592"/>
                    <a:ext cx="5354272" cy="4015704"/>
                  </a:xfrm>
                  <a:prstGeom prst="rect">
                    <a:avLst/>
                  </a:prstGeom>
                </p:spPr>
              </p:pic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DB9CAF4-218E-5868-7BE5-30F1BCABC23B}"/>
                      </a:ext>
                    </a:extLst>
                  </p:cNvPr>
                  <p:cNvSpPr txBox="1"/>
                  <p:nvPr/>
                </p:nvSpPr>
                <p:spPr>
                  <a:xfrm>
                    <a:off x="8064830" y="1238722"/>
                    <a:ext cx="202811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u="sng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Degas at 180℃ </a:t>
                    </a: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6239D9-EBBF-55D7-F5D9-49A587E57159}"/>
                    </a:ext>
                  </a:extLst>
                </p:cNvPr>
                <p:cNvSpPr txBox="1"/>
                <p:nvPr/>
              </p:nvSpPr>
              <p:spPr>
                <a:xfrm>
                  <a:off x="7150050" y="3784635"/>
                  <a:ext cx="7697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/>
                      </a:solidFill>
                      <a:latin typeface="Aptos" panose="020B0004020202020204" pitchFamily="34" charset="0"/>
                    </a:rPr>
                    <a:t>SnCl</a:t>
                  </a:r>
                  <a:r>
                    <a:rPr lang="en-US" baseline="-25000" dirty="0">
                      <a:solidFill>
                        <a:schemeClr val="accent2"/>
                      </a:solidFill>
                      <a:latin typeface="Aptos" panose="020B0004020202020204" pitchFamily="34" charset="0"/>
                    </a:rPr>
                    <a:t>2</a:t>
                  </a:r>
                </a:p>
              </p:txBody>
            </p:sp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A4BFE2-ECE0-914A-4C88-F6125C1D1AC8}"/>
                </a:ext>
              </a:extLst>
            </p:cNvPr>
            <p:cNvSpPr txBox="1"/>
            <p:nvPr/>
          </p:nvSpPr>
          <p:spPr>
            <a:xfrm rot="972630">
              <a:off x="10060481" y="3178479"/>
              <a:ext cx="749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Native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7550CBE-916D-D08E-85FD-202D8A24F89F}"/>
                </a:ext>
              </a:extLst>
            </p:cNvPr>
            <p:cNvSpPr txBox="1"/>
            <p:nvPr/>
          </p:nvSpPr>
          <p:spPr>
            <a:xfrm>
              <a:off x="10028132" y="1556207"/>
              <a:ext cx="1007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Anodized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3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CCD40-3E29-2CD5-1365-9DE436F52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10CB2-1D65-7EE5-E08B-2535E5C9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SnCl</a:t>
            </a:r>
            <a:r>
              <a:rPr lang="en-US" sz="2800" baseline="-25000" dirty="0"/>
              <a:t>2</a:t>
            </a:r>
            <a:r>
              <a:rPr lang="en-US" sz="2800" dirty="0"/>
              <a:t> evaporation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913DF-D11C-E9C7-818E-1D2E977E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A7D42-E66B-1BFC-CF14-297DC662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98671-E37A-3045-6876-AF84C0DC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D9753-4C73-1C52-DA01-E6B56EDF73E5}"/>
              </a:ext>
            </a:extLst>
          </p:cNvPr>
          <p:cNvSpPr txBox="1"/>
          <p:nvPr/>
        </p:nvSpPr>
        <p:spPr>
          <a:xfrm>
            <a:off x="150852" y="992384"/>
            <a:ext cx="8271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Using Gabriel’s CVD furnace: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5F1073-34A4-266A-B66C-6D7AA4F25CBB}"/>
              </a:ext>
            </a:extLst>
          </p:cNvPr>
          <p:cNvGrpSpPr/>
          <p:nvPr/>
        </p:nvGrpSpPr>
        <p:grpSpPr>
          <a:xfrm>
            <a:off x="214573" y="1403201"/>
            <a:ext cx="8303897" cy="4163634"/>
            <a:chOff x="214573" y="1403201"/>
            <a:chExt cx="8303897" cy="41636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1EE32-FE2C-7347-98DF-6F7375D836A9}"/>
                </a:ext>
              </a:extLst>
            </p:cNvPr>
            <p:cNvSpPr txBox="1"/>
            <p:nvPr/>
          </p:nvSpPr>
          <p:spPr>
            <a:xfrm>
              <a:off x="471887" y="1403201"/>
              <a:ext cx="766495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latin typeface="Aptos" panose="020B0004020202020204" pitchFamily="34" charset="0"/>
                </a:rPr>
                <a:t>Experiment if any SnCl</a:t>
              </a:r>
              <a:r>
                <a:rPr lang="en-US" sz="1600" baseline="-25000" dirty="0">
                  <a:latin typeface="Aptos" panose="020B0004020202020204" pitchFamily="34" charset="0"/>
                </a:rPr>
                <a:t>2</a:t>
              </a:r>
              <a:r>
                <a:rPr lang="en-US" sz="1600" dirty="0">
                  <a:latin typeface="Aptos" panose="020B0004020202020204" pitchFamily="34" charset="0"/>
                </a:rPr>
                <a:t> deposition takes place at low temperatures (close to degas)</a:t>
              </a:r>
            </a:p>
            <a:p>
              <a:pPr marL="742950" lvl="1" indent="-285750">
                <a:spcAft>
                  <a:spcPts val="600"/>
                </a:spcAft>
                <a:buFont typeface="System Font Regular"/>
                <a:buChar char="→"/>
              </a:pPr>
              <a:r>
                <a:rPr lang="en-US" sz="1600" dirty="0">
                  <a:latin typeface="Aptos" panose="020B0004020202020204" pitchFamily="34" charset="0"/>
                </a:rPr>
                <a:t>SnCl</a:t>
              </a:r>
              <a:r>
                <a:rPr lang="en-US" sz="1600" baseline="-25000" dirty="0">
                  <a:latin typeface="Aptos" panose="020B0004020202020204" pitchFamily="34" charset="0"/>
                </a:rPr>
                <a:t>2</a:t>
              </a:r>
              <a:r>
                <a:rPr lang="en-US" sz="1600" dirty="0">
                  <a:latin typeface="Aptos" panose="020B0004020202020204" pitchFamily="34" charset="0"/>
                </a:rPr>
                <a:t> interacts with three different types of oxides: 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06D7426-2681-664B-95C7-35EFEC1A80BE}"/>
                </a:ext>
              </a:extLst>
            </p:cNvPr>
            <p:cNvGrpSpPr/>
            <p:nvPr/>
          </p:nvGrpSpPr>
          <p:grpSpPr>
            <a:xfrm>
              <a:off x="214573" y="2226742"/>
              <a:ext cx="8303897" cy="3340093"/>
              <a:chOff x="214573" y="2226742"/>
              <a:chExt cx="8303897" cy="334009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A7653D-197E-0396-8CD7-79B4814879D3}"/>
                  </a:ext>
                </a:extLst>
              </p:cNvPr>
              <p:cNvSpPr txBox="1"/>
              <p:nvPr/>
            </p:nvSpPr>
            <p:spPr>
              <a:xfrm>
                <a:off x="6819558" y="2484031"/>
                <a:ext cx="13172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ptos" panose="020B0004020202020204" pitchFamily="34" charset="0"/>
                  </a:rPr>
                  <a:t>No flow, </a:t>
                </a:r>
              </a:p>
              <a:p>
                <a:pPr algn="r"/>
                <a:r>
                  <a:rPr lang="en-US" sz="1600" dirty="0">
                    <a:latin typeface="Aptos" panose="020B0004020202020204" pitchFamily="34" charset="0"/>
                  </a:rPr>
                  <a:t>high vacuum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2618E99-2F30-744B-1F38-8FEA0E37DCB7}"/>
                  </a:ext>
                </a:extLst>
              </p:cNvPr>
              <p:cNvGrpSpPr/>
              <p:nvPr/>
            </p:nvGrpSpPr>
            <p:grpSpPr>
              <a:xfrm>
                <a:off x="3421451" y="3853181"/>
                <a:ext cx="5097019" cy="1713654"/>
                <a:chOff x="2503363" y="3944093"/>
                <a:chExt cx="5097019" cy="1713654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03EC62-18BC-813A-3B40-DDD06C506325}"/>
                    </a:ext>
                  </a:extLst>
                </p:cNvPr>
                <p:cNvSpPr txBox="1"/>
                <p:nvPr/>
              </p:nvSpPr>
              <p:spPr>
                <a:xfrm>
                  <a:off x="2503363" y="4446699"/>
                  <a:ext cx="74994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ptos" panose="020B0004020202020204" pitchFamily="34" charset="0"/>
                    </a:rPr>
                    <a:t>Native</a:t>
                  </a:r>
                </a:p>
                <a:p>
                  <a:pPr algn="ctr"/>
                  <a:r>
                    <a:rPr lang="en-US" sz="1600" dirty="0">
                      <a:latin typeface="Aptos" panose="020B0004020202020204" pitchFamily="34" charset="0"/>
                    </a:rPr>
                    <a:t>oxide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4639108-5425-3719-C533-2FEBFC3C3C93}"/>
                    </a:ext>
                  </a:extLst>
                </p:cNvPr>
                <p:cNvSpPr txBox="1"/>
                <p:nvPr/>
              </p:nvSpPr>
              <p:spPr>
                <a:xfrm>
                  <a:off x="3311317" y="4586041"/>
                  <a:ext cx="119135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ptos" panose="020B0004020202020204" pitchFamily="34" charset="0"/>
                    </a:rPr>
                    <a:t>Anodized </a:t>
                  </a:r>
                </a:p>
                <a:p>
                  <a:pPr algn="ctr"/>
                  <a:r>
                    <a:rPr lang="en-US" sz="1600" dirty="0">
                      <a:latin typeface="Aptos" panose="020B0004020202020204" pitchFamily="34" charset="0"/>
                    </a:rPr>
                    <a:t>with NaOH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8B08979-C5ED-5D46-E3DA-69E0504ECD6C}"/>
                    </a:ext>
                  </a:extLst>
                </p:cNvPr>
                <p:cNvSpPr txBox="1"/>
                <p:nvPr/>
              </p:nvSpPr>
              <p:spPr>
                <a:xfrm>
                  <a:off x="4474264" y="4467856"/>
                  <a:ext cx="119936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ptos" panose="020B0004020202020204" pitchFamily="34" charset="0"/>
                    </a:rPr>
                    <a:t>Anodized </a:t>
                  </a:r>
                </a:p>
                <a:p>
                  <a:pPr algn="ctr"/>
                  <a:r>
                    <a:rPr lang="en-US" sz="1600" dirty="0">
                      <a:latin typeface="Aptos" panose="020B0004020202020204" pitchFamily="34" charset="0"/>
                    </a:rPr>
                    <a:t>with H</a:t>
                  </a:r>
                  <a:r>
                    <a:rPr lang="en-US" sz="1600" baseline="-25000" dirty="0">
                      <a:latin typeface="Aptos" panose="020B0004020202020204" pitchFamily="34" charset="0"/>
                    </a:rPr>
                    <a:t>2</a:t>
                  </a:r>
                  <a:r>
                    <a:rPr lang="en-US" sz="1600" dirty="0">
                      <a:latin typeface="Aptos" panose="020B0004020202020204" pitchFamily="34" charset="0"/>
                    </a:rPr>
                    <a:t>SO</a:t>
                  </a:r>
                  <a:r>
                    <a:rPr lang="en-US" sz="1600" baseline="-25000" dirty="0">
                      <a:latin typeface="Aptos" panose="020B00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C22DE94-B81C-14AC-ABAB-419407539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33353" y="4027092"/>
                  <a:ext cx="423255" cy="4896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C90962F-6EC6-3B33-081A-B78E47D53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06993" y="4027092"/>
                  <a:ext cx="16759" cy="5714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1E7474A-296E-BB4E-1787-ED2A2EA85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6592" y="3944093"/>
                  <a:ext cx="378435" cy="5726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FDC7A1DE-610E-D0D5-4A0D-D3C803F91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77147" y="4714463"/>
                  <a:ext cx="51992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65E493E-2433-77EF-810E-4B45A0E80C5B}"/>
                    </a:ext>
                  </a:extLst>
                </p:cNvPr>
                <p:cNvSpPr txBox="1"/>
                <p:nvPr/>
              </p:nvSpPr>
              <p:spPr>
                <a:xfrm>
                  <a:off x="6094970" y="4565654"/>
                  <a:ext cx="15054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Aptos" panose="020B0004020202020204" pitchFamily="34" charset="0"/>
                    </a:rPr>
                    <a:t>Smoother oxide 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FCED386-1E62-1C63-9562-CA58B612F0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02503" y="5138403"/>
                  <a:ext cx="0" cy="2573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6266D2-13CE-4144-1E33-AFB8BD018B01}"/>
                    </a:ext>
                  </a:extLst>
                </p:cNvPr>
                <p:cNvSpPr txBox="1"/>
                <p:nvPr/>
              </p:nvSpPr>
              <p:spPr>
                <a:xfrm>
                  <a:off x="3316470" y="5349970"/>
                  <a:ext cx="126829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Aptos" panose="020B0004020202020204" pitchFamily="34" charset="0"/>
                    </a:rPr>
                    <a:t>Porous oxide </a:t>
                  </a:r>
                </a:p>
              </p:txBody>
            </p:sp>
          </p:grpSp>
          <p:pic>
            <p:nvPicPr>
              <p:cNvPr id="54" name="Picture 53" descr="A black background with orange and blue rectangles&#10;&#10;AI-generated content may be incorrect.">
                <a:extLst>
                  <a:ext uri="{FF2B5EF4-FFF2-40B4-BE49-F238E27FC236}">
                    <a16:creationId xmlns:a16="http://schemas.microsoft.com/office/drawing/2014/main" id="{852A15E1-7F4B-7563-1454-932F757B3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573" y="2226742"/>
                <a:ext cx="7353300" cy="2108200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36B533-1597-82B3-BDBB-E65AB2375D6A}"/>
              </a:ext>
            </a:extLst>
          </p:cNvPr>
          <p:cNvGrpSpPr/>
          <p:nvPr/>
        </p:nvGrpSpPr>
        <p:grpSpPr>
          <a:xfrm>
            <a:off x="471887" y="5773828"/>
            <a:ext cx="10234639" cy="457590"/>
            <a:chOff x="1126726" y="5562174"/>
            <a:chExt cx="10234639" cy="457590"/>
          </a:xfrm>
        </p:grpSpPr>
        <p:sp>
          <p:nvSpPr>
            <p:cNvPr id="61" name="Rounded Rectangle 7">
              <a:extLst>
                <a:ext uri="{FF2B5EF4-FFF2-40B4-BE49-F238E27FC236}">
                  <a16:creationId xmlns:a16="http://schemas.microsoft.com/office/drawing/2014/main" id="{75531ADD-99A1-A6C0-7435-9DD0BA363EDC}"/>
                </a:ext>
              </a:extLst>
            </p:cNvPr>
            <p:cNvSpPr/>
            <p:nvPr/>
          </p:nvSpPr>
          <p:spPr>
            <a:xfrm>
              <a:off x="1126726" y="5562174"/>
              <a:ext cx="10234639" cy="457590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  <a:gd name="connsiteX0" fmla="*/ 1226 w 4047809"/>
                <a:gd name="connsiteY0" fmla="*/ 329462 h 3099546"/>
                <a:gd name="connsiteX1" fmla="*/ 250006 w 4047809"/>
                <a:gd name="connsiteY1" fmla="*/ 20169 h 3099546"/>
                <a:gd name="connsiteX2" fmla="*/ 3793287 w 4047809"/>
                <a:gd name="connsiteY2" fmla="*/ 0 h 3099546"/>
                <a:gd name="connsiteX3" fmla="*/ 4042068 w 4047809"/>
                <a:gd name="connsiteY3" fmla="*/ 282397 h 3099546"/>
                <a:gd name="connsiteX4" fmla="*/ 4046334 w 4047809"/>
                <a:gd name="connsiteY4" fmla="*/ 2796977 h 3099546"/>
                <a:gd name="connsiteX5" fmla="*/ 3800010 w 4047809"/>
                <a:gd name="connsiteY5" fmla="*/ 3079376 h 3099546"/>
                <a:gd name="connsiteX6" fmla="*/ 243282 w 4047809"/>
                <a:gd name="connsiteY6" fmla="*/ 3099546 h 3099546"/>
                <a:gd name="connsiteX7" fmla="*/ 7950 w 4047809"/>
                <a:gd name="connsiteY7" fmla="*/ 2796977 h 3099546"/>
                <a:gd name="connsiteX8" fmla="*/ 1226 w 4047809"/>
                <a:gd name="connsiteY8" fmla="*/ 329462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7809" h="3099546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44093" y="2064119"/>
                    <a:pt x="4046334" y="2796977"/>
                  </a:cubicBezTo>
                  <a:cubicBezTo>
                    <a:pt x="4046334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8D45C0-E9C7-CF1F-8845-6A261B6FF483}"/>
                </a:ext>
              </a:extLst>
            </p:cNvPr>
            <p:cNvSpPr txBox="1"/>
            <p:nvPr/>
          </p:nvSpPr>
          <p:spPr>
            <a:xfrm>
              <a:off x="1261637" y="5612046"/>
              <a:ext cx="10095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Want to compare how SnCl</a:t>
              </a:r>
              <a:r>
                <a:rPr lang="en-US" sz="1600" baseline="-25000" dirty="0">
                  <a:latin typeface="Aptos" panose="020B0004020202020204" pitchFamily="34" charset="0"/>
                </a:rPr>
                <a:t>2</a:t>
              </a:r>
              <a:r>
                <a:rPr lang="en-US" sz="1600" dirty="0">
                  <a:latin typeface="Aptos" panose="020B0004020202020204" pitchFamily="34" charset="0"/>
                </a:rPr>
                <a:t> binds to native vs anodized oxides, and compare two anodization electrolyte choices 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E5026B3-F21E-AF3D-B55A-43F8D739BA38}"/>
              </a:ext>
            </a:extLst>
          </p:cNvPr>
          <p:cNvGrpSpPr/>
          <p:nvPr/>
        </p:nvGrpSpPr>
        <p:grpSpPr>
          <a:xfrm>
            <a:off x="8840589" y="1014731"/>
            <a:ext cx="2879524" cy="4116802"/>
            <a:chOff x="8840589" y="1014731"/>
            <a:chExt cx="2879524" cy="41168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0375A2-F6EA-E9BC-841B-9FE0B51A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0589" y="1014731"/>
              <a:ext cx="2879524" cy="383437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13CB54-2478-F904-90F4-1CF33A95E382}"/>
                </a:ext>
              </a:extLst>
            </p:cNvPr>
            <p:cNvSpPr txBox="1"/>
            <p:nvPr/>
          </p:nvSpPr>
          <p:spPr>
            <a:xfrm>
              <a:off x="9626518" y="4823756"/>
              <a:ext cx="13076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ptos" panose="020B0004020202020204" pitchFamily="34" charset="0"/>
                </a:rPr>
                <a:t>Gabriel Gaitan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6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152B1-DD43-A482-7C54-208CA579B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7887B8-C29B-01CF-CF65-D9533989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Post 200℃ bake with SnCl</a:t>
            </a:r>
            <a:r>
              <a:rPr lang="en-US" sz="2800" baseline="-25000" dirty="0"/>
              <a:t>2</a:t>
            </a:r>
            <a:r>
              <a:rPr lang="en-US" sz="2800" dirty="0"/>
              <a:t>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57181-76FE-BEAB-986F-77DAB881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ls936@cornell.edu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CD97E-46B5-CE1F-EFB2-304DB7BE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CBB Annual Meeting 2026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4A720-96B7-C6AE-4841-654A16C1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A4A55B-7F71-DDCF-5ADB-4A8AE489E759}"/>
              </a:ext>
            </a:extLst>
          </p:cNvPr>
          <p:cNvGrpSpPr/>
          <p:nvPr/>
        </p:nvGrpSpPr>
        <p:grpSpPr>
          <a:xfrm>
            <a:off x="4066536" y="1013508"/>
            <a:ext cx="3999098" cy="2659243"/>
            <a:chOff x="4066536" y="2347472"/>
            <a:chExt cx="3999098" cy="2659243"/>
          </a:xfrm>
        </p:grpSpPr>
        <p:pic>
          <p:nvPicPr>
            <p:cNvPr id="8" name="Picture 7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E4178624-9495-01E6-4A6A-A7690144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992"/>
            <a:stretch>
              <a:fillRect/>
            </a:stretch>
          </p:blipFill>
          <p:spPr>
            <a:xfrm>
              <a:off x="4126366" y="2347472"/>
              <a:ext cx="3939268" cy="265924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4F70EEA-9BB2-6A5F-2DCE-DBA9C7DFEF14}"/>
                </a:ext>
              </a:extLst>
            </p:cNvPr>
            <p:cNvGrpSpPr/>
            <p:nvPr/>
          </p:nvGrpSpPr>
          <p:grpSpPr>
            <a:xfrm>
              <a:off x="4066536" y="4607396"/>
              <a:ext cx="631904" cy="295344"/>
              <a:chOff x="3723809" y="4282932"/>
              <a:chExt cx="631904" cy="29534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5E55D1C-F9AB-E9BB-BC3F-CA2933AA338E}"/>
                  </a:ext>
                </a:extLst>
              </p:cNvPr>
              <p:cNvGrpSpPr/>
              <p:nvPr/>
            </p:nvGrpSpPr>
            <p:grpSpPr>
              <a:xfrm>
                <a:off x="3867738" y="4471913"/>
                <a:ext cx="317810" cy="106363"/>
                <a:chOff x="3879277" y="5008562"/>
                <a:chExt cx="317810" cy="106363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8FAC025F-4276-4DCE-F1F7-17314CBCD9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3025" y="5061743"/>
                  <a:ext cx="308042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C4A4A52-62BE-8F1E-E943-97C74F8DA3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7087" y="5008562"/>
                  <a:ext cx="0" cy="10636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E23154B-1481-1135-5D75-D5666DF02A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9277" y="5008562"/>
                  <a:ext cx="0" cy="10636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466930-7859-25D0-9EF5-4CC357D16EF1}"/>
                  </a:ext>
                </a:extLst>
              </p:cNvPr>
              <p:cNvSpPr txBox="1"/>
              <p:nvPr/>
            </p:nvSpPr>
            <p:spPr>
              <a:xfrm>
                <a:off x="3723809" y="4282932"/>
                <a:ext cx="6319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C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400 nm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956FE2-BE1B-44AA-D4A1-F825A8F369BA}"/>
                </a:ext>
              </a:extLst>
            </p:cNvPr>
            <p:cNvSpPr txBox="1"/>
            <p:nvPr/>
          </p:nvSpPr>
          <p:spPr>
            <a:xfrm>
              <a:off x="4126366" y="2347472"/>
              <a:ext cx="791050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Porous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30037C7-CDAF-2EBB-64A6-FFE36004D482}"/>
              </a:ext>
            </a:extLst>
          </p:cNvPr>
          <p:cNvGrpSpPr/>
          <p:nvPr/>
        </p:nvGrpSpPr>
        <p:grpSpPr>
          <a:xfrm>
            <a:off x="101600" y="1013508"/>
            <a:ext cx="3965963" cy="2659243"/>
            <a:chOff x="101600" y="2347472"/>
            <a:chExt cx="3965963" cy="2659243"/>
          </a:xfrm>
        </p:grpSpPr>
        <p:pic>
          <p:nvPicPr>
            <p:cNvPr id="14" name="Picture 13" descr="A grey background with white dots&#10;&#10;AI-generated content may be incorrect.">
              <a:extLst>
                <a:ext uri="{FF2B5EF4-FFF2-40B4-BE49-F238E27FC236}">
                  <a16:creationId xmlns:a16="http://schemas.microsoft.com/office/drawing/2014/main" id="{2C8ED5E0-F521-35EB-0D2A-8DE1E0713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9992"/>
            <a:stretch>
              <a:fillRect/>
            </a:stretch>
          </p:blipFill>
          <p:spPr>
            <a:xfrm>
              <a:off x="128295" y="2347472"/>
              <a:ext cx="3939268" cy="2659243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5E4E87C-C072-A2A1-BBCC-0876DBF6FBCD}"/>
                </a:ext>
              </a:extLst>
            </p:cNvPr>
            <p:cNvGrpSpPr/>
            <p:nvPr/>
          </p:nvGrpSpPr>
          <p:grpSpPr>
            <a:xfrm>
              <a:off x="101600" y="4607396"/>
              <a:ext cx="631904" cy="295344"/>
              <a:chOff x="3723809" y="4282932"/>
              <a:chExt cx="631904" cy="29534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D4C80DE-6715-4101-65DC-41B18424F4D2}"/>
                  </a:ext>
                </a:extLst>
              </p:cNvPr>
              <p:cNvGrpSpPr/>
              <p:nvPr/>
            </p:nvGrpSpPr>
            <p:grpSpPr>
              <a:xfrm>
                <a:off x="3867738" y="4471913"/>
                <a:ext cx="317810" cy="106363"/>
                <a:chOff x="3879277" y="5008562"/>
                <a:chExt cx="317810" cy="106363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EE2380F-27A3-90F8-77B5-D8E3468384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3025" y="5061743"/>
                  <a:ext cx="308042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1E34219-99E0-9958-AAB1-21A1448A5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7087" y="5008562"/>
                  <a:ext cx="0" cy="10636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6E4FDDF-0008-6B8B-1718-EEFA786498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9277" y="5008562"/>
                  <a:ext cx="0" cy="10636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E0687FB-2868-E0C5-237B-0D02B86BD99E}"/>
                  </a:ext>
                </a:extLst>
              </p:cNvPr>
              <p:cNvSpPr txBox="1"/>
              <p:nvPr/>
            </p:nvSpPr>
            <p:spPr>
              <a:xfrm>
                <a:off x="3723809" y="4282932"/>
                <a:ext cx="6319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C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400 nm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CAC05E-A860-4EA8-7D98-1FD3F11CA5AC}"/>
                </a:ext>
              </a:extLst>
            </p:cNvPr>
            <p:cNvSpPr txBox="1"/>
            <p:nvPr/>
          </p:nvSpPr>
          <p:spPr>
            <a:xfrm>
              <a:off x="128295" y="2347472"/>
              <a:ext cx="758541" cy="307777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Native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563F81-7A7F-B96B-ED43-743E04FBFA15}"/>
              </a:ext>
            </a:extLst>
          </p:cNvPr>
          <p:cNvGrpSpPr/>
          <p:nvPr/>
        </p:nvGrpSpPr>
        <p:grpSpPr>
          <a:xfrm>
            <a:off x="8074012" y="1013508"/>
            <a:ext cx="3989693" cy="2659243"/>
            <a:chOff x="8074012" y="2347472"/>
            <a:chExt cx="3989693" cy="2659243"/>
          </a:xfrm>
        </p:grpSpPr>
        <p:pic>
          <p:nvPicPr>
            <p:cNvPr id="10" name="Picture 9" descr="A grey background with white dots&#10;&#10;AI-generated content may be incorrect.">
              <a:extLst>
                <a:ext uri="{FF2B5EF4-FFF2-40B4-BE49-F238E27FC236}">
                  <a16:creationId xmlns:a16="http://schemas.microsoft.com/office/drawing/2014/main" id="{6F22CAD6-6A83-6D92-38CF-AA24E087F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9992"/>
            <a:stretch>
              <a:fillRect/>
            </a:stretch>
          </p:blipFill>
          <p:spPr>
            <a:xfrm>
              <a:off x="8124437" y="2347472"/>
              <a:ext cx="3939268" cy="2659243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0FED7A-AB5C-BC95-AC88-CD1BBD3E0E5A}"/>
                </a:ext>
              </a:extLst>
            </p:cNvPr>
            <p:cNvGrpSpPr/>
            <p:nvPr/>
          </p:nvGrpSpPr>
          <p:grpSpPr>
            <a:xfrm>
              <a:off x="8074012" y="4607396"/>
              <a:ext cx="631904" cy="295344"/>
              <a:chOff x="3723809" y="4282932"/>
              <a:chExt cx="631904" cy="295344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793CADA-4D1C-099E-38CF-019E4A5653F9}"/>
                  </a:ext>
                </a:extLst>
              </p:cNvPr>
              <p:cNvGrpSpPr/>
              <p:nvPr/>
            </p:nvGrpSpPr>
            <p:grpSpPr>
              <a:xfrm>
                <a:off x="3867738" y="4471913"/>
                <a:ext cx="317810" cy="106363"/>
                <a:chOff x="3879277" y="5008562"/>
                <a:chExt cx="317810" cy="106363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94415BF-6201-D606-70D2-2150A2560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3025" y="5061743"/>
                  <a:ext cx="308042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0799D26-03E6-20B6-B294-93B416D86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7087" y="5008562"/>
                  <a:ext cx="0" cy="10636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E42D019-56B0-A774-E601-A94FA5370D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9277" y="5008562"/>
                  <a:ext cx="0" cy="10636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F2A90EB-B132-78EC-BE1B-C13F0311C1B0}"/>
                  </a:ext>
                </a:extLst>
              </p:cNvPr>
              <p:cNvSpPr txBox="1"/>
              <p:nvPr/>
            </p:nvSpPr>
            <p:spPr>
              <a:xfrm>
                <a:off x="3723809" y="4282932"/>
                <a:ext cx="6319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C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400 nm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A346ED7-9E4E-D864-E070-533E36F2D838}"/>
                </a:ext>
              </a:extLst>
            </p:cNvPr>
            <p:cNvSpPr txBox="1"/>
            <p:nvPr/>
          </p:nvSpPr>
          <p:spPr>
            <a:xfrm>
              <a:off x="8124437" y="2347472"/>
              <a:ext cx="885179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Smooth</a:t>
              </a:r>
              <a:endParaRPr lang="en-US" sz="1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70" name="Picture 69" descr="A graph of a line graph&#10;&#10;AI-generated content may be incorrect.">
            <a:extLst>
              <a:ext uri="{FF2B5EF4-FFF2-40B4-BE49-F238E27FC236}">
                <a16:creationId xmlns:a16="http://schemas.microsoft.com/office/drawing/2014/main" id="{0D1E40AC-F236-D12B-E926-DB424FA41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980" y="3739443"/>
            <a:ext cx="3400872" cy="2782532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EC77873-8ADB-39DA-209F-A1EA07B21F16}"/>
              </a:ext>
            </a:extLst>
          </p:cNvPr>
          <p:cNvGrpSpPr/>
          <p:nvPr/>
        </p:nvGrpSpPr>
        <p:grpSpPr>
          <a:xfrm>
            <a:off x="358249" y="3739443"/>
            <a:ext cx="3400872" cy="2782532"/>
            <a:chOff x="358249" y="3739443"/>
            <a:chExt cx="3400872" cy="2782532"/>
          </a:xfrm>
        </p:grpSpPr>
        <p:pic>
          <p:nvPicPr>
            <p:cNvPr id="71" name="Picture 70" descr="A graph of a graph of energy&#10;&#10;AI-generated content may be incorrect.">
              <a:extLst>
                <a:ext uri="{FF2B5EF4-FFF2-40B4-BE49-F238E27FC236}">
                  <a16:creationId xmlns:a16="http://schemas.microsoft.com/office/drawing/2014/main" id="{3CC0B392-1FD8-BC7B-7BBA-2320C797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249" y="3739443"/>
              <a:ext cx="3400872" cy="2782532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4595F88-4897-5E61-253E-39E2E4130911}"/>
                </a:ext>
              </a:extLst>
            </p:cNvPr>
            <p:cNvGrpSpPr/>
            <p:nvPr/>
          </p:nvGrpSpPr>
          <p:grpSpPr>
            <a:xfrm>
              <a:off x="1021556" y="4065780"/>
              <a:ext cx="792957" cy="684925"/>
              <a:chOff x="1021556" y="4065780"/>
              <a:chExt cx="792957" cy="684925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78D51CA-113D-3ED3-A00A-B075D39D6715}"/>
                  </a:ext>
                </a:extLst>
              </p:cNvPr>
              <p:cNvSpPr txBox="1"/>
              <p:nvPr/>
            </p:nvSpPr>
            <p:spPr>
              <a:xfrm>
                <a:off x="1021556" y="4065780"/>
                <a:ext cx="4892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ptos" panose="020B0004020202020204" pitchFamily="34" charset="0"/>
                  </a:rPr>
                  <a:t>Nb</a:t>
                </a:r>
                <a:r>
                  <a:rPr lang="en-US" sz="1200" baseline="30000" dirty="0">
                    <a:latin typeface="Aptos" panose="020B0004020202020204" pitchFamily="34" charset="0"/>
                  </a:rPr>
                  <a:t>5+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BD299E-A9F3-5D2A-39A2-FD3E11B4DD82}"/>
                  </a:ext>
                </a:extLst>
              </p:cNvPr>
              <p:cNvCxnSpPr>
                <a:cxnSpLocks/>
                <a:stCxn id="74" idx="2"/>
              </p:cNvCxnSpPr>
              <p:nvPr/>
            </p:nvCxnSpPr>
            <p:spPr>
              <a:xfrm>
                <a:off x="1266174" y="4342779"/>
                <a:ext cx="157020" cy="4079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F8F95A2-8DCB-D865-6E89-F557970C3A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85900" y="4079081"/>
                <a:ext cx="328613" cy="785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C69F414-651F-C180-9833-E292E8154DE6}"/>
                </a:ext>
              </a:extLst>
            </p:cNvPr>
            <p:cNvGrpSpPr/>
            <p:nvPr/>
          </p:nvGrpSpPr>
          <p:grpSpPr>
            <a:xfrm>
              <a:off x="2107231" y="5324469"/>
              <a:ext cx="1045479" cy="589361"/>
              <a:chOff x="2107231" y="5324469"/>
              <a:chExt cx="1045479" cy="589361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B123FF8-7C16-A5C3-1E7B-337AAEF8E9C7}"/>
                  </a:ext>
                </a:extLst>
              </p:cNvPr>
              <p:cNvSpPr txBox="1"/>
              <p:nvPr/>
            </p:nvSpPr>
            <p:spPr>
              <a:xfrm>
                <a:off x="2107231" y="5324469"/>
                <a:ext cx="10454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ptos" panose="020B0004020202020204" pitchFamily="34" charset="0"/>
                  </a:rPr>
                  <a:t>Nb</a:t>
                </a:r>
                <a:r>
                  <a:rPr lang="en-US" sz="1200" baseline="30000" dirty="0">
                    <a:latin typeface="Aptos" panose="020B0004020202020204" pitchFamily="34" charset="0"/>
                  </a:rPr>
                  <a:t>0 </a:t>
                </a:r>
                <a:r>
                  <a:rPr lang="en-US" sz="1200" dirty="0">
                    <a:latin typeface="Aptos" panose="020B0004020202020204" pitchFamily="34" charset="0"/>
                  </a:rPr>
                  <a:t>and Nb</a:t>
                </a:r>
                <a:r>
                  <a:rPr lang="en-US" sz="1200" baseline="30000" dirty="0">
                    <a:latin typeface="Aptos" panose="020B0004020202020204" pitchFamily="34" charset="0"/>
                  </a:rPr>
                  <a:t>2+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29DD35A-F92F-F49A-4724-8B6ABBC6BB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5530" y="5625140"/>
                <a:ext cx="184840" cy="28869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5524965-BB24-07E6-5E36-AD07A6FD9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213" y="5597512"/>
                <a:ext cx="16524" cy="21433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A068969-E392-383E-548F-19B2E9A2F81D}"/>
                </a:ext>
              </a:extLst>
            </p:cNvPr>
            <p:cNvGrpSpPr/>
            <p:nvPr/>
          </p:nvGrpSpPr>
          <p:grpSpPr>
            <a:xfrm>
              <a:off x="2966990" y="5745396"/>
              <a:ext cx="595035" cy="431278"/>
              <a:chOff x="2966990" y="5745396"/>
              <a:chExt cx="595035" cy="431278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55A5195-3C16-FDBC-915F-9E2A4164FDC1}"/>
                  </a:ext>
                </a:extLst>
              </p:cNvPr>
              <p:cNvSpPr txBox="1"/>
              <p:nvPr/>
            </p:nvSpPr>
            <p:spPr>
              <a:xfrm>
                <a:off x="2966990" y="5745396"/>
                <a:ext cx="5950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ptos" panose="020B0004020202020204" pitchFamily="34" charset="0"/>
                  </a:rPr>
                  <a:t>Cl 2p  </a:t>
                </a:r>
                <a:endParaRPr lang="en-US" sz="1200" baseline="30000" dirty="0">
                  <a:latin typeface="Aptos" panose="020B0004020202020204" pitchFamily="34" charset="0"/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180BDA7-2F13-CD48-7132-91CF29C33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2857" y="5991321"/>
                <a:ext cx="0" cy="18535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7F85A35-F359-57DC-ED34-7B7422C85ABB}"/>
              </a:ext>
            </a:extLst>
          </p:cNvPr>
          <p:cNvGrpSpPr/>
          <p:nvPr/>
        </p:nvGrpSpPr>
        <p:grpSpPr>
          <a:xfrm>
            <a:off x="8375710" y="3739443"/>
            <a:ext cx="3400872" cy="2782532"/>
            <a:chOff x="8375710" y="3739443"/>
            <a:chExt cx="3400872" cy="2782532"/>
          </a:xfrm>
        </p:grpSpPr>
        <p:pic>
          <p:nvPicPr>
            <p:cNvPr id="69" name="Picture 68" descr="A graph of a graph of a number of electrons&#10;&#10;AI-generated content may be incorrect.">
              <a:extLst>
                <a:ext uri="{FF2B5EF4-FFF2-40B4-BE49-F238E27FC236}">
                  <a16:creationId xmlns:a16="http://schemas.microsoft.com/office/drawing/2014/main" id="{CAEF4296-AE6C-C998-E2B2-A6B2DA9C6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5710" y="3739443"/>
              <a:ext cx="3400872" cy="2782532"/>
            </a:xfrm>
            <a:prstGeom prst="rect">
              <a:avLst/>
            </a:prstGeom>
          </p:spPr>
        </p:pic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25F0BDB-C34A-0A74-FBA6-11E29C46AFCD}"/>
                </a:ext>
              </a:extLst>
            </p:cNvPr>
            <p:cNvGrpSpPr/>
            <p:nvPr/>
          </p:nvGrpSpPr>
          <p:grpSpPr>
            <a:xfrm>
              <a:off x="8792568" y="3921409"/>
              <a:ext cx="1314208" cy="625333"/>
              <a:chOff x="8792568" y="3921409"/>
              <a:chExt cx="1314208" cy="625333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2AAE493-2140-6AB0-2239-8F655C10FE75}"/>
                  </a:ext>
                </a:extLst>
              </p:cNvPr>
              <p:cNvSpPr txBox="1"/>
              <p:nvPr/>
            </p:nvSpPr>
            <p:spPr>
              <a:xfrm>
                <a:off x="8792568" y="4011446"/>
                <a:ext cx="9610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ptos" panose="020B0004020202020204" pitchFamily="34" charset="0"/>
                  </a:rPr>
                  <a:t>Oxidized Sn</a:t>
                </a:r>
                <a:endParaRPr lang="en-US" sz="1200" baseline="30000" dirty="0">
                  <a:latin typeface="Aptos" panose="020B0004020202020204" pitchFamily="34" charset="0"/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899FA6C-3201-AF5D-0469-77414058F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6857" y="4342158"/>
                <a:ext cx="0" cy="2045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2E68DBE-0566-E8A8-3AAE-BF93D499F4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3600" y="3921409"/>
                <a:ext cx="353176" cy="933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3AA6947-E45C-C8F0-FBC6-848981ADDE0A}"/>
              </a:ext>
            </a:extLst>
          </p:cNvPr>
          <p:cNvGrpSpPr/>
          <p:nvPr/>
        </p:nvGrpSpPr>
        <p:grpSpPr>
          <a:xfrm>
            <a:off x="4259070" y="1907904"/>
            <a:ext cx="3705612" cy="1205467"/>
            <a:chOff x="7493103" y="3910280"/>
            <a:chExt cx="3705612" cy="1205467"/>
          </a:xfrm>
        </p:grpSpPr>
        <p:sp>
          <p:nvSpPr>
            <p:cNvPr id="111" name="Rounded Rectangle 7">
              <a:extLst>
                <a:ext uri="{FF2B5EF4-FFF2-40B4-BE49-F238E27FC236}">
                  <a16:creationId xmlns:a16="http://schemas.microsoft.com/office/drawing/2014/main" id="{1AD583A0-6408-BF8C-E7B0-95A335176B69}"/>
                </a:ext>
              </a:extLst>
            </p:cNvPr>
            <p:cNvSpPr/>
            <p:nvPr/>
          </p:nvSpPr>
          <p:spPr>
            <a:xfrm>
              <a:off x="7493103" y="3910280"/>
              <a:ext cx="3705612" cy="1205467"/>
            </a:xfrm>
            <a:custGeom>
              <a:avLst/>
              <a:gdLst>
                <a:gd name="connsiteX0" fmla="*/ 0 w 4034118"/>
                <a:gd name="connsiteY0" fmla="*/ 510998 h 3065929"/>
                <a:gd name="connsiteX1" fmla="*/ 510998 w 4034118"/>
                <a:gd name="connsiteY1" fmla="*/ 0 h 3065929"/>
                <a:gd name="connsiteX2" fmla="*/ 3523120 w 4034118"/>
                <a:gd name="connsiteY2" fmla="*/ 0 h 3065929"/>
                <a:gd name="connsiteX3" fmla="*/ 4034118 w 4034118"/>
                <a:gd name="connsiteY3" fmla="*/ 510998 h 3065929"/>
                <a:gd name="connsiteX4" fmla="*/ 4034118 w 4034118"/>
                <a:gd name="connsiteY4" fmla="*/ 2554931 h 3065929"/>
                <a:gd name="connsiteX5" fmla="*/ 3523120 w 4034118"/>
                <a:gd name="connsiteY5" fmla="*/ 3065929 h 3065929"/>
                <a:gd name="connsiteX6" fmla="*/ 510998 w 4034118"/>
                <a:gd name="connsiteY6" fmla="*/ 3065929 h 3065929"/>
                <a:gd name="connsiteX7" fmla="*/ 0 w 4034118"/>
                <a:gd name="connsiteY7" fmla="*/ 2554931 h 3065929"/>
                <a:gd name="connsiteX8" fmla="*/ 0 w 4034118"/>
                <a:gd name="connsiteY8" fmla="*/ 510998 h 3065929"/>
                <a:gd name="connsiteX0" fmla="*/ 0 w 4036089"/>
                <a:gd name="connsiteY0" fmla="*/ 517721 h 3072652"/>
                <a:gd name="connsiteX1" fmla="*/ 510998 w 4036089"/>
                <a:gd name="connsiteY1" fmla="*/ 6723 h 3072652"/>
                <a:gd name="connsiteX2" fmla="*/ 3792061 w 4036089"/>
                <a:gd name="connsiteY2" fmla="*/ 0 h 3072652"/>
                <a:gd name="connsiteX3" fmla="*/ 4034118 w 4036089"/>
                <a:gd name="connsiteY3" fmla="*/ 517721 h 3072652"/>
                <a:gd name="connsiteX4" fmla="*/ 4034118 w 4036089"/>
                <a:gd name="connsiteY4" fmla="*/ 2561654 h 3072652"/>
                <a:gd name="connsiteX5" fmla="*/ 3523120 w 4036089"/>
                <a:gd name="connsiteY5" fmla="*/ 3072652 h 3072652"/>
                <a:gd name="connsiteX6" fmla="*/ 510998 w 4036089"/>
                <a:gd name="connsiteY6" fmla="*/ 3072652 h 3072652"/>
                <a:gd name="connsiteX7" fmla="*/ 0 w 4036089"/>
                <a:gd name="connsiteY7" fmla="*/ 2561654 h 3072652"/>
                <a:gd name="connsiteX8" fmla="*/ 0 w 4036089"/>
                <a:gd name="connsiteY8" fmla="*/ 517721 h 3072652"/>
                <a:gd name="connsiteX0" fmla="*/ 1971 w 4038060"/>
                <a:gd name="connsiteY0" fmla="*/ 517721 h 3072652"/>
                <a:gd name="connsiteX1" fmla="*/ 244028 w 4038060"/>
                <a:gd name="connsiteY1" fmla="*/ 6723 h 3072652"/>
                <a:gd name="connsiteX2" fmla="*/ 3794032 w 4038060"/>
                <a:gd name="connsiteY2" fmla="*/ 0 h 3072652"/>
                <a:gd name="connsiteX3" fmla="*/ 4036089 w 4038060"/>
                <a:gd name="connsiteY3" fmla="*/ 517721 h 3072652"/>
                <a:gd name="connsiteX4" fmla="*/ 4036089 w 4038060"/>
                <a:gd name="connsiteY4" fmla="*/ 2561654 h 3072652"/>
                <a:gd name="connsiteX5" fmla="*/ 3525091 w 4038060"/>
                <a:gd name="connsiteY5" fmla="*/ 3072652 h 3072652"/>
                <a:gd name="connsiteX6" fmla="*/ 512969 w 4038060"/>
                <a:gd name="connsiteY6" fmla="*/ 3072652 h 3072652"/>
                <a:gd name="connsiteX7" fmla="*/ 1971 w 4038060"/>
                <a:gd name="connsiteY7" fmla="*/ 2561654 h 3072652"/>
                <a:gd name="connsiteX8" fmla="*/ 1971 w 4038060"/>
                <a:gd name="connsiteY8" fmla="*/ 517721 h 3072652"/>
                <a:gd name="connsiteX0" fmla="*/ 13 w 4036102"/>
                <a:gd name="connsiteY0" fmla="*/ 517721 h 3072652"/>
                <a:gd name="connsiteX1" fmla="*/ 275688 w 4036102"/>
                <a:gd name="connsiteY1" fmla="*/ 13446 h 3072652"/>
                <a:gd name="connsiteX2" fmla="*/ 3792074 w 4036102"/>
                <a:gd name="connsiteY2" fmla="*/ 0 h 3072652"/>
                <a:gd name="connsiteX3" fmla="*/ 4034131 w 4036102"/>
                <a:gd name="connsiteY3" fmla="*/ 517721 h 3072652"/>
                <a:gd name="connsiteX4" fmla="*/ 4034131 w 4036102"/>
                <a:gd name="connsiteY4" fmla="*/ 2561654 h 3072652"/>
                <a:gd name="connsiteX5" fmla="*/ 3523133 w 4036102"/>
                <a:gd name="connsiteY5" fmla="*/ 3072652 h 3072652"/>
                <a:gd name="connsiteX6" fmla="*/ 511011 w 4036102"/>
                <a:gd name="connsiteY6" fmla="*/ 3072652 h 3072652"/>
                <a:gd name="connsiteX7" fmla="*/ 13 w 4036102"/>
                <a:gd name="connsiteY7" fmla="*/ 2561654 h 3072652"/>
                <a:gd name="connsiteX8" fmla="*/ 13 w 4036102"/>
                <a:gd name="connsiteY8" fmla="*/ 517721 h 3072652"/>
                <a:gd name="connsiteX0" fmla="*/ 1226 w 4037315"/>
                <a:gd name="connsiteY0" fmla="*/ 517721 h 3072652"/>
                <a:gd name="connsiteX1" fmla="*/ 250006 w 4037315"/>
                <a:gd name="connsiteY1" fmla="*/ 20169 h 3072652"/>
                <a:gd name="connsiteX2" fmla="*/ 3793287 w 4037315"/>
                <a:gd name="connsiteY2" fmla="*/ 0 h 3072652"/>
                <a:gd name="connsiteX3" fmla="*/ 4035344 w 4037315"/>
                <a:gd name="connsiteY3" fmla="*/ 517721 h 3072652"/>
                <a:gd name="connsiteX4" fmla="*/ 4035344 w 4037315"/>
                <a:gd name="connsiteY4" fmla="*/ 2561654 h 3072652"/>
                <a:gd name="connsiteX5" fmla="*/ 3524346 w 4037315"/>
                <a:gd name="connsiteY5" fmla="*/ 3072652 h 3072652"/>
                <a:gd name="connsiteX6" fmla="*/ 512224 w 4037315"/>
                <a:gd name="connsiteY6" fmla="*/ 3072652 h 3072652"/>
                <a:gd name="connsiteX7" fmla="*/ 1226 w 4037315"/>
                <a:gd name="connsiteY7" fmla="*/ 2561654 h 3072652"/>
                <a:gd name="connsiteX8" fmla="*/ 1226 w 4037315"/>
                <a:gd name="connsiteY8" fmla="*/ 517721 h 3072652"/>
                <a:gd name="connsiteX0" fmla="*/ 1226 w 4037315"/>
                <a:gd name="connsiteY0" fmla="*/ 517721 h 3072664"/>
                <a:gd name="connsiteX1" fmla="*/ 250006 w 4037315"/>
                <a:gd name="connsiteY1" fmla="*/ 20169 h 3072664"/>
                <a:gd name="connsiteX2" fmla="*/ 3793287 w 4037315"/>
                <a:gd name="connsiteY2" fmla="*/ 0 h 3072664"/>
                <a:gd name="connsiteX3" fmla="*/ 4035344 w 4037315"/>
                <a:gd name="connsiteY3" fmla="*/ 517721 h 3072664"/>
                <a:gd name="connsiteX4" fmla="*/ 4035344 w 4037315"/>
                <a:gd name="connsiteY4" fmla="*/ 2561654 h 3072664"/>
                <a:gd name="connsiteX5" fmla="*/ 3524346 w 4037315"/>
                <a:gd name="connsiteY5" fmla="*/ 3072652 h 3072664"/>
                <a:gd name="connsiteX6" fmla="*/ 512224 w 4037315"/>
                <a:gd name="connsiteY6" fmla="*/ 3072652 h 3072664"/>
                <a:gd name="connsiteX7" fmla="*/ 7950 w 4037315"/>
                <a:gd name="connsiteY7" fmla="*/ 2796977 h 3072664"/>
                <a:gd name="connsiteX8" fmla="*/ 1226 w 4037315"/>
                <a:gd name="connsiteY8" fmla="*/ 517721 h 3072664"/>
                <a:gd name="connsiteX0" fmla="*/ 1226 w 4037315"/>
                <a:gd name="connsiteY0" fmla="*/ 517721 h 3079376"/>
                <a:gd name="connsiteX1" fmla="*/ 250006 w 4037315"/>
                <a:gd name="connsiteY1" fmla="*/ 20169 h 3079376"/>
                <a:gd name="connsiteX2" fmla="*/ 3793287 w 4037315"/>
                <a:gd name="connsiteY2" fmla="*/ 0 h 3079376"/>
                <a:gd name="connsiteX3" fmla="*/ 4035344 w 4037315"/>
                <a:gd name="connsiteY3" fmla="*/ 517721 h 3079376"/>
                <a:gd name="connsiteX4" fmla="*/ 4035344 w 4037315"/>
                <a:gd name="connsiteY4" fmla="*/ 2561654 h 3079376"/>
                <a:gd name="connsiteX5" fmla="*/ 3524346 w 4037315"/>
                <a:gd name="connsiteY5" fmla="*/ 3072652 h 3079376"/>
                <a:gd name="connsiteX6" fmla="*/ 371029 w 4037315"/>
                <a:gd name="connsiteY6" fmla="*/ 3079376 h 3079376"/>
                <a:gd name="connsiteX7" fmla="*/ 7950 w 4037315"/>
                <a:gd name="connsiteY7" fmla="*/ 2796977 h 3079376"/>
                <a:gd name="connsiteX8" fmla="*/ 1226 w 4037315"/>
                <a:gd name="connsiteY8" fmla="*/ 517721 h 3079376"/>
                <a:gd name="connsiteX0" fmla="*/ 1226 w 4038259"/>
                <a:gd name="connsiteY0" fmla="*/ 517721 h 3079376"/>
                <a:gd name="connsiteX1" fmla="*/ 250006 w 4038259"/>
                <a:gd name="connsiteY1" fmla="*/ 20169 h 3079376"/>
                <a:gd name="connsiteX2" fmla="*/ 3793287 w 4038259"/>
                <a:gd name="connsiteY2" fmla="*/ 0 h 3079376"/>
                <a:gd name="connsiteX3" fmla="*/ 4035344 w 4038259"/>
                <a:gd name="connsiteY3" fmla="*/ 517721 h 3079376"/>
                <a:gd name="connsiteX4" fmla="*/ 4035344 w 4038259"/>
                <a:gd name="connsiteY4" fmla="*/ 2561654 h 3079376"/>
                <a:gd name="connsiteX5" fmla="*/ 3800010 w 4038259"/>
                <a:gd name="connsiteY5" fmla="*/ 3079376 h 3079376"/>
                <a:gd name="connsiteX6" fmla="*/ 371029 w 4038259"/>
                <a:gd name="connsiteY6" fmla="*/ 3079376 h 3079376"/>
                <a:gd name="connsiteX7" fmla="*/ 7950 w 4038259"/>
                <a:gd name="connsiteY7" fmla="*/ 2796977 h 3079376"/>
                <a:gd name="connsiteX8" fmla="*/ 1226 w 4038259"/>
                <a:gd name="connsiteY8" fmla="*/ 517721 h 3079376"/>
                <a:gd name="connsiteX0" fmla="*/ 1226 w 4044038"/>
                <a:gd name="connsiteY0" fmla="*/ 517721 h 3079376"/>
                <a:gd name="connsiteX1" fmla="*/ 250006 w 4044038"/>
                <a:gd name="connsiteY1" fmla="*/ 20169 h 3079376"/>
                <a:gd name="connsiteX2" fmla="*/ 3793287 w 4044038"/>
                <a:gd name="connsiteY2" fmla="*/ 0 h 3079376"/>
                <a:gd name="connsiteX3" fmla="*/ 4035344 w 4044038"/>
                <a:gd name="connsiteY3" fmla="*/ 517721 h 3079376"/>
                <a:gd name="connsiteX4" fmla="*/ 4042068 w 4044038"/>
                <a:gd name="connsiteY4" fmla="*/ 2716295 h 3079376"/>
                <a:gd name="connsiteX5" fmla="*/ 3800010 w 4044038"/>
                <a:gd name="connsiteY5" fmla="*/ 3079376 h 3079376"/>
                <a:gd name="connsiteX6" fmla="*/ 371029 w 4044038"/>
                <a:gd name="connsiteY6" fmla="*/ 3079376 h 3079376"/>
                <a:gd name="connsiteX7" fmla="*/ 7950 w 4044038"/>
                <a:gd name="connsiteY7" fmla="*/ 2796977 h 3079376"/>
                <a:gd name="connsiteX8" fmla="*/ 1226 w 4044038"/>
                <a:gd name="connsiteY8" fmla="*/ 517721 h 3079376"/>
                <a:gd name="connsiteX0" fmla="*/ 1226 w 4044038"/>
                <a:gd name="connsiteY0" fmla="*/ 517721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517721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517721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44038"/>
                <a:gd name="connsiteY0" fmla="*/ 363080 h 3092823"/>
                <a:gd name="connsiteX1" fmla="*/ 250006 w 4044038"/>
                <a:gd name="connsiteY1" fmla="*/ 20169 h 3092823"/>
                <a:gd name="connsiteX2" fmla="*/ 3793287 w 4044038"/>
                <a:gd name="connsiteY2" fmla="*/ 0 h 3092823"/>
                <a:gd name="connsiteX3" fmla="*/ 4035344 w 4044038"/>
                <a:gd name="connsiteY3" fmla="*/ 356356 h 3092823"/>
                <a:gd name="connsiteX4" fmla="*/ 4042068 w 4044038"/>
                <a:gd name="connsiteY4" fmla="*/ 2716295 h 3092823"/>
                <a:gd name="connsiteX5" fmla="*/ 3800010 w 4044038"/>
                <a:gd name="connsiteY5" fmla="*/ 3079376 h 3092823"/>
                <a:gd name="connsiteX6" fmla="*/ 283623 w 4044038"/>
                <a:gd name="connsiteY6" fmla="*/ 3092823 h 3092823"/>
                <a:gd name="connsiteX7" fmla="*/ 7950 w 4044038"/>
                <a:gd name="connsiteY7" fmla="*/ 2796977 h 3092823"/>
                <a:gd name="connsiteX8" fmla="*/ 1226 w 4044038"/>
                <a:gd name="connsiteY8" fmla="*/ 363080 h 3092823"/>
                <a:gd name="connsiteX0" fmla="*/ 1226 w 4050018"/>
                <a:gd name="connsiteY0" fmla="*/ 363080 h 3092823"/>
                <a:gd name="connsiteX1" fmla="*/ 250006 w 4050018"/>
                <a:gd name="connsiteY1" fmla="*/ 20169 h 3092823"/>
                <a:gd name="connsiteX2" fmla="*/ 3793287 w 4050018"/>
                <a:gd name="connsiteY2" fmla="*/ 0 h 3092823"/>
                <a:gd name="connsiteX3" fmla="*/ 4035344 w 4050018"/>
                <a:gd name="connsiteY3" fmla="*/ 356356 h 3092823"/>
                <a:gd name="connsiteX4" fmla="*/ 4048792 w 4050018"/>
                <a:gd name="connsiteY4" fmla="*/ 2790254 h 3092823"/>
                <a:gd name="connsiteX5" fmla="*/ 3800010 w 4050018"/>
                <a:gd name="connsiteY5" fmla="*/ 3079376 h 3092823"/>
                <a:gd name="connsiteX6" fmla="*/ 283623 w 4050018"/>
                <a:gd name="connsiteY6" fmla="*/ 3092823 h 3092823"/>
                <a:gd name="connsiteX7" fmla="*/ 7950 w 4050018"/>
                <a:gd name="connsiteY7" fmla="*/ 2796977 h 3092823"/>
                <a:gd name="connsiteX8" fmla="*/ 1226 w 4050018"/>
                <a:gd name="connsiteY8" fmla="*/ 363080 h 3092823"/>
                <a:gd name="connsiteX0" fmla="*/ 1226 w 4037315"/>
                <a:gd name="connsiteY0" fmla="*/ 363080 h 3092823"/>
                <a:gd name="connsiteX1" fmla="*/ 250006 w 4037315"/>
                <a:gd name="connsiteY1" fmla="*/ 20169 h 3092823"/>
                <a:gd name="connsiteX2" fmla="*/ 3793287 w 4037315"/>
                <a:gd name="connsiteY2" fmla="*/ 0 h 3092823"/>
                <a:gd name="connsiteX3" fmla="*/ 4035344 w 4037315"/>
                <a:gd name="connsiteY3" fmla="*/ 356356 h 3092823"/>
                <a:gd name="connsiteX4" fmla="*/ 4028621 w 4037315"/>
                <a:gd name="connsiteY4" fmla="*/ 2796977 h 3092823"/>
                <a:gd name="connsiteX5" fmla="*/ 3800010 w 4037315"/>
                <a:gd name="connsiteY5" fmla="*/ 3079376 h 3092823"/>
                <a:gd name="connsiteX6" fmla="*/ 283623 w 4037315"/>
                <a:gd name="connsiteY6" fmla="*/ 3092823 h 3092823"/>
                <a:gd name="connsiteX7" fmla="*/ 7950 w 4037315"/>
                <a:gd name="connsiteY7" fmla="*/ 2796977 h 3092823"/>
                <a:gd name="connsiteX8" fmla="*/ 1226 w 4037315"/>
                <a:gd name="connsiteY8" fmla="*/ 363080 h 3092823"/>
                <a:gd name="connsiteX0" fmla="*/ 1226 w 4043294"/>
                <a:gd name="connsiteY0" fmla="*/ 363080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63080 h 3092823"/>
                <a:gd name="connsiteX0" fmla="*/ 1226 w 4043294"/>
                <a:gd name="connsiteY0" fmla="*/ 329462 h 3092823"/>
                <a:gd name="connsiteX1" fmla="*/ 250006 w 4043294"/>
                <a:gd name="connsiteY1" fmla="*/ 20169 h 3092823"/>
                <a:gd name="connsiteX2" fmla="*/ 3793287 w 4043294"/>
                <a:gd name="connsiteY2" fmla="*/ 0 h 3092823"/>
                <a:gd name="connsiteX3" fmla="*/ 4042068 w 4043294"/>
                <a:gd name="connsiteY3" fmla="*/ 282397 h 3092823"/>
                <a:gd name="connsiteX4" fmla="*/ 4028621 w 4043294"/>
                <a:gd name="connsiteY4" fmla="*/ 2796977 h 3092823"/>
                <a:gd name="connsiteX5" fmla="*/ 3800010 w 4043294"/>
                <a:gd name="connsiteY5" fmla="*/ 3079376 h 3092823"/>
                <a:gd name="connsiteX6" fmla="*/ 283623 w 4043294"/>
                <a:gd name="connsiteY6" fmla="*/ 3092823 h 3092823"/>
                <a:gd name="connsiteX7" fmla="*/ 7950 w 4043294"/>
                <a:gd name="connsiteY7" fmla="*/ 2796977 h 3092823"/>
                <a:gd name="connsiteX8" fmla="*/ 1226 w 4043294"/>
                <a:gd name="connsiteY8" fmla="*/ 329462 h 3092823"/>
                <a:gd name="connsiteX0" fmla="*/ 1226 w 4043294"/>
                <a:gd name="connsiteY0" fmla="*/ 329462 h 3099546"/>
                <a:gd name="connsiteX1" fmla="*/ 250006 w 4043294"/>
                <a:gd name="connsiteY1" fmla="*/ 20169 h 3099546"/>
                <a:gd name="connsiteX2" fmla="*/ 3793287 w 4043294"/>
                <a:gd name="connsiteY2" fmla="*/ 0 h 3099546"/>
                <a:gd name="connsiteX3" fmla="*/ 4042068 w 4043294"/>
                <a:gd name="connsiteY3" fmla="*/ 282397 h 3099546"/>
                <a:gd name="connsiteX4" fmla="*/ 4028621 w 4043294"/>
                <a:gd name="connsiteY4" fmla="*/ 2796977 h 3099546"/>
                <a:gd name="connsiteX5" fmla="*/ 3800010 w 4043294"/>
                <a:gd name="connsiteY5" fmla="*/ 3079376 h 3099546"/>
                <a:gd name="connsiteX6" fmla="*/ 243282 w 4043294"/>
                <a:gd name="connsiteY6" fmla="*/ 3099546 h 3099546"/>
                <a:gd name="connsiteX7" fmla="*/ 7950 w 4043294"/>
                <a:gd name="connsiteY7" fmla="*/ 2796977 h 3099546"/>
                <a:gd name="connsiteX8" fmla="*/ 1226 w 4043294"/>
                <a:gd name="connsiteY8" fmla="*/ 329462 h 309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3294" h="3099546">
                  <a:moveTo>
                    <a:pt x="1226" y="329462"/>
                  </a:moveTo>
                  <a:cubicBezTo>
                    <a:pt x="1226" y="47246"/>
                    <a:pt x="-32210" y="20169"/>
                    <a:pt x="250006" y="20169"/>
                  </a:cubicBezTo>
                  <a:lnTo>
                    <a:pt x="3793287" y="0"/>
                  </a:lnTo>
                  <a:cubicBezTo>
                    <a:pt x="4075503" y="0"/>
                    <a:pt x="4042068" y="181"/>
                    <a:pt x="4042068" y="282397"/>
                  </a:cubicBezTo>
                  <a:cubicBezTo>
                    <a:pt x="4044309" y="1015255"/>
                    <a:pt x="4026380" y="2064119"/>
                    <a:pt x="4028621" y="2796977"/>
                  </a:cubicBezTo>
                  <a:cubicBezTo>
                    <a:pt x="4028621" y="3079193"/>
                    <a:pt x="4082226" y="3079376"/>
                    <a:pt x="3800010" y="3079376"/>
                  </a:cubicBezTo>
                  <a:lnTo>
                    <a:pt x="243282" y="3099546"/>
                  </a:lnTo>
                  <a:cubicBezTo>
                    <a:pt x="-38934" y="3099546"/>
                    <a:pt x="7950" y="3079193"/>
                    <a:pt x="7950" y="2796977"/>
                  </a:cubicBezTo>
                  <a:cubicBezTo>
                    <a:pt x="5709" y="2037225"/>
                    <a:pt x="3467" y="1089214"/>
                    <a:pt x="1226" y="3294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EF2F963-9612-B672-01C4-7091B12AB343}"/>
                </a:ext>
              </a:extLst>
            </p:cNvPr>
            <p:cNvSpPr txBox="1"/>
            <p:nvPr/>
          </p:nvSpPr>
          <p:spPr>
            <a:xfrm>
              <a:off x="7607937" y="4020570"/>
              <a:ext cx="347594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</a:rPr>
                <a:t>No visible tin droplets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</a:rPr>
                <a:t>Most tin signal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</a:rPr>
                <a:t>Only sample with chlorine signal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5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29860</TotalTime>
  <Words>1053</Words>
  <Application>Microsoft Macintosh PowerPoint</Application>
  <PresentationFormat>Widescreen</PresentationFormat>
  <Paragraphs>190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Cambria Math</vt:lpstr>
      <vt:lpstr>System Font Regular</vt:lpstr>
      <vt:lpstr>Verdana</vt:lpstr>
      <vt:lpstr>Bright Beams theme</vt:lpstr>
      <vt:lpstr>Nb surface oxide and anodization effects on tin nucleation for Nb3Sn growth</vt:lpstr>
      <vt:lpstr>Nb3Sn performance and nucleation challenge</vt:lpstr>
      <vt:lpstr>How can we improve tin nucleation?</vt:lpstr>
      <vt:lpstr>Niobium oxide study</vt:lpstr>
      <vt:lpstr>Surface topography and roughness</vt:lpstr>
      <vt:lpstr>Oxide dissolution kinetics</vt:lpstr>
      <vt:lpstr>Modeling what’s happening in the furnace</vt:lpstr>
      <vt:lpstr>SnCl2 evaporation study</vt:lpstr>
      <vt:lpstr>Post 200℃ bake with SnCl2 results</vt:lpstr>
      <vt:lpstr>Surface chemistry reveals Na contamination</vt:lpstr>
      <vt:lpstr>Takeaways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Liana Shpani</dc:creator>
  <cp:lastModifiedBy>Liana Shpani</cp:lastModifiedBy>
  <cp:revision>918</cp:revision>
  <dcterms:created xsi:type="dcterms:W3CDTF">2025-07-10T15:09:32Z</dcterms:created>
  <dcterms:modified xsi:type="dcterms:W3CDTF">2026-07-09T14:00:29Z</dcterms:modified>
</cp:coreProperties>
</file>