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3" roundtripDataSignature="AMtx7mjpo1xmpNOB/5dh2xQMNL9esYf0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9264C41-939F-4BDD-A674-721EDD95AEF5}">
  <a:tblStyle styleId="{A9264C41-939F-4BDD-A674-721EDD95AEF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806cd99503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g3806cd99503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g3806cd99503_0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3" name="Google Shape;213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f1d90e472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g3f1d90e472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29" name="Google Shape;229;g3f1d90e4720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6638732a80_2_4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g36638732a80_2_4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2" name="Google Shape;242;g36638732a80_2_4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48fd7ff0ea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g348fd7ff0ea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7" name="Google Shape;257;g348fd7ff0ea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48fd7ff0ea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g348fd7ff0ea_0_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0" name="Google Shape;280;g348fd7ff0ea_0_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48fd7ff0ea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g348fd7ff0ea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2" name="Google Shape;302;g348fd7ff0ea_0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0" name="Google Shape;320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e4c50c2327_0_6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g3e4c50c2327_0_6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7" name="Google Shape;327;g3e4c50c2327_0_6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817469a62d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g3817469a62d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2" name="Google Shape;342;g3817469a62d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ee7ffc5452_1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g3ee7ffc5452_1_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9" name="Google Shape;359;g3ee7ffc5452_1_1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e4b6a419a7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g3e4b6a419a7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4" name="Google Shape;384;g3e4b6a419a7_0_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9" name="Google Shape;399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6" name="Google Shape;416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6638732a80_2_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g36638732a80_2_1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3" name="Google Shape;423;g36638732a80_2_1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f03b5f73f2_2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g3f03b5f73f2_2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5" name="Google Shape;435;g3f03b5f73f2_2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e4c50c2327_2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g3e4c50c2327_2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1" name="Google Shape;451;g3e4c50c2327_2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f4452f33e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7" name="Google Shape;467;g3f4452f33e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8" name="Google Shape;468;g3f4452f33e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ee47daf7b5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3" name="Google Shape;483;g3ee47daf7b5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g3ee47daf7b5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" name="Google Shape;110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e4c50c2327_0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g3e4c50c2327_0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" name="Google Shape;117;g3e4c50c2327_0_1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e4c50c2327_0_1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g3e4c50c2327_0_1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2" name="Google Shape;132;g3e4c50c2327_0_1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e7d1d562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g3ee7d1d562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g3ee7d1d562e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e4c50c2327_0_2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g3e4c50c2327_0_2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" name="Google Shape;171;g3e4c50c2327_0_2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f1d90e4720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g3f1d90e4720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3f1d90e4720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06" name="Google Shape;206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6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6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6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5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4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Relationship Id="rId5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33.png"/><Relationship Id="rId5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jpg"/><Relationship Id="rId4" Type="http://schemas.openxmlformats.org/officeDocument/2006/relationships/image" Target="../media/image41.jpg"/><Relationship Id="rId5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jpg"/><Relationship Id="rId4" Type="http://schemas.openxmlformats.org/officeDocument/2006/relationships/image" Target="../media/image19.png"/><Relationship Id="rId5" Type="http://schemas.openxmlformats.org/officeDocument/2006/relationships/image" Target="../media/image25.jpg"/><Relationship Id="rId6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4.png"/><Relationship Id="rId5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jpg"/><Relationship Id="rId4" Type="http://schemas.openxmlformats.org/officeDocument/2006/relationships/image" Target="../media/image35.jpg"/><Relationship Id="rId5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31.png"/><Relationship Id="rId5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Relationship Id="rId4" Type="http://schemas.openxmlformats.org/officeDocument/2006/relationships/image" Target="../media/image32.png"/><Relationship Id="rId5" Type="http://schemas.openxmlformats.org/officeDocument/2006/relationships/image" Target="../media/image4.png"/><Relationship Id="rId6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38.png"/><Relationship Id="rId5" Type="http://schemas.openxmlformats.org/officeDocument/2006/relationships/image" Target="../media/image3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30.png"/><Relationship Id="rId5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13.png"/><Relationship Id="rId7" Type="http://schemas.openxmlformats.org/officeDocument/2006/relationships/image" Target="../media/image11.png"/><Relationship Id="rId8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42.png"/><Relationship Id="rId5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1B1B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806cd99503_0_27"/>
          <p:cNvSpPr txBox="1"/>
          <p:nvPr/>
        </p:nvSpPr>
        <p:spPr>
          <a:xfrm>
            <a:off x="614250" y="5486100"/>
            <a:ext cx="109635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Jake Parsons* | jrp356@cornell.edu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Cornell Laboratory for Accelerator-based ScienceS &amp; Education (CLASSE)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Center for Bright Beams (CBB</a:t>
            </a:r>
            <a:r>
              <a:rPr b="0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*Tigner Traineeship for Accelerator Sciences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g3806cd99503_0_27"/>
          <p:cNvSpPr txBox="1"/>
          <p:nvPr/>
        </p:nvSpPr>
        <p:spPr>
          <a:xfrm>
            <a:off x="614250" y="4114800"/>
            <a:ext cx="10963500" cy="12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Low-Power Operation of the</a:t>
            </a: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Cornell </a:t>
            </a:r>
            <a:endParaRPr b="0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Conduction-Cooled Nb</a:t>
            </a:r>
            <a:r>
              <a:rPr b="0" baseline="-2500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Sn </a:t>
            </a: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Cryomodule (C4M)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g3806cd99503_0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625" y="266925"/>
            <a:ext cx="4700375" cy="3759374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icture containing bird, emblem, trademark, logo&#10;&#10;Description automatically generated" id="92" name="Google Shape;92;g3806cd99503_0_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8250" y="5592728"/>
            <a:ext cx="1079751" cy="107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3806cd99503_0_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79258" y="5788080"/>
            <a:ext cx="2115451" cy="10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3806cd99503_0_27" title="CBB Title Grads.png"/>
          <p:cNvPicPr preferRelativeResize="0"/>
          <p:nvPr/>
        </p:nvPicPr>
        <p:blipFill rotWithShape="1">
          <a:blip r:embed="rId6">
            <a:alphaModFix/>
          </a:blip>
          <a:srcRect b="0" l="6257" r="6968" t="0"/>
          <a:stretch/>
        </p:blipFill>
        <p:spPr>
          <a:xfrm>
            <a:off x="5557839" y="266925"/>
            <a:ext cx="6290483" cy="3759374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"/>
          <p:cNvSpPr txBox="1"/>
          <p:nvPr/>
        </p:nvSpPr>
        <p:spPr>
          <a:xfrm>
            <a:off x="182875" y="914400"/>
            <a:ext cx="7319700" cy="20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 GHz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Nb</a:t>
            </a:r>
            <a:r>
              <a:rPr b="0" baseline="-25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cavity: want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="1" baseline="-25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10</a:t>
            </a:r>
            <a:r>
              <a:rPr b="1" baseline="30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1" baseline="-25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10 MV/m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Nb rings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along equator (2) and beam tube transitions (2)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-US" sz="2000">
                <a:solidFill>
                  <a:srgbClr val="006699"/>
                </a:solidFill>
                <a:latin typeface="Calibri"/>
                <a:ea typeface="Calibri"/>
                <a:cs typeface="Calibri"/>
                <a:sym typeface="Calibri"/>
              </a:rPr>
              <a:t>4.15 W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cooling power available at 4 K stage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Cavity suspended in Al frame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using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G10 rods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 K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stage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 thermal shield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3"/>
          <p:cNvSpPr txBox="1"/>
          <p:nvPr/>
        </p:nvSpPr>
        <p:spPr>
          <a:xfrm>
            <a:off x="182875" y="914400"/>
            <a:ext cx="7158000" cy="20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 GHz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Nb</a:t>
            </a:r>
            <a:r>
              <a:rPr b="0" baseline="-25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cavity: want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="1" baseline="-25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10</a:t>
            </a:r>
            <a:r>
              <a:rPr b="1" baseline="30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1" baseline="-25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10 MV/m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Nb rings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along equator (2) and beam tube transitions (2)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-US" sz="2000">
                <a:solidFill>
                  <a:srgbClr val="006699"/>
                </a:solidFill>
                <a:latin typeface="Calibri"/>
                <a:ea typeface="Calibri"/>
                <a:cs typeface="Calibri"/>
                <a:sym typeface="Calibri"/>
              </a:rPr>
              <a:t>4.15 W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cooling power available at 4 K stage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3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Conduction-Cooled Cavity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8" name="Google Shape;218;p13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"/>
            <a:headEnd len="sm" w="sm" type="none"/>
            <a:tailEnd len="sm" w="sm" type="none"/>
          </a:ln>
        </p:spPr>
      </p:cxnSp>
      <p:sp>
        <p:nvSpPr>
          <p:cNvPr id="219" name="Google Shape;219;p13"/>
          <p:cNvSpPr txBox="1"/>
          <p:nvPr>
            <p:ph idx="10" type="dt"/>
          </p:nvPr>
        </p:nvSpPr>
        <p:spPr>
          <a:xfrm>
            <a:off x="152400" y="6574117"/>
            <a:ext cx="27432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220" name="Google Shape;220;p13"/>
          <p:cNvSpPr txBox="1"/>
          <p:nvPr>
            <p:ph idx="12" type="sldNum"/>
          </p:nvPr>
        </p:nvSpPr>
        <p:spPr>
          <a:xfrm>
            <a:off x="9296400" y="6581001"/>
            <a:ext cx="27432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1" name="Google Shape;221;p13"/>
          <p:cNvSpPr txBox="1"/>
          <p:nvPr/>
        </p:nvSpPr>
        <p:spPr>
          <a:xfrm>
            <a:off x="2567740" y="6581001"/>
            <a:ext cx="705652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13"/>
          <p:cNvPicPr preferRelativeResize="0"/>
          <p:nvPr/>
        </p:nvPicPr>
        <p:blipFill rotWithShape="1">
          <a:blip r:embed="rId3">
            <a:alphaModFix/>
          </a:blip>
          <a:srcRect b="1156" l="7664" r="0" t="0"/>
          <a:stretch/>
        </p:blipFill>
        <p:spPr>
          <a:xfrm>
            <a:off x="7606125" y="767225"/>
            <a:ext cx="3951199" cy="245982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3" name="Google Shape;22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321904" cy="6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23050" y="3805850"/>
            <a:ext cx="2917350" cy="252242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5" name="Google Shape;225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2900" y="3805849"/>
            <a:ext cx="5016500" cy="252242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1" name="Google Shape;231;g3f1d90e4720_0_0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2" name="Google Shape;232;g3f1d90e4720_0_0"/>
          <p:cNvSpPr txBox="1"/>
          <p:nvPr>
            <p:ph idx="10" type="dt"/>
          </p:nvPr>
        </p:nvSpPr>
        <p:spPr>
          <a:xfrm>
            <a:off x="152400" y="6574117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233" name="Google Shape;233;g3f1d90e4720_0_0"/>
          <p:cNvSpPr txBox="1"/>
          <p:nvPr>
            <p:ph idx="12" type="sldNum"/>
          </p:nvPr>
        </p:nvSpPr>
        <p:spPr>
          <a:xfrm>
            <a:off x="9296400" y="6581001"/>
            <a:ext cx="27432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4" name="Google Shape;234;g3f1d90e4720_0_0"/>
          <p:cNvSpPr txBox="1"/>
          <p:nvPr/>
        </p:nvSpPr>
        <p:spPr>
          <a:xfrm>
            <a:off x="2567740" y="6581001"/>
            <a:ext cx="705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/>
          </a:p>
        </p:txBody>
      </p:sp>
      <p:pic>
        <p:nvPicPr>
          <p:cNvPr id="235" name="Google Shape;235;g3f1d90e472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9500" y="2739372"/>
            <a:ext cx="7653001" cy="36017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6" name="Google Shape;236;g3f1d90e4720_0_0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Forward Power Coupler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g3f1d90e4720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321904" cy="6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3f1d90e4720_0_0"/>
          <p:cNvSpPr txBox="1"/>
          <p:nvPr/>
        </p:nvSpPr>
        <p:spPr>
          <a:xfrm>
            <a:off x="182875" y="914400"/>
            <a:ext cx="11647500" cy="15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Optimized to deliver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 kW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forward power while dissipating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1.1 W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heat at </a:t>
            </a:r>
            <a:r>
              <a:rPr b="1" lang="en-US" sz="2000">
                <a:solidFill>
                  <a:srgbClr val="006699"/>
                </a:solidFill>
                <a:latin typeface="Calibri"/>
                <a:ea typeface="Calibri"/>
                <a:cs typeface="Calibri"/>
                <a:sym typeface="Calibri"/>
              </a:rPr>
              <a:t>4 K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Factor of </a:t>
            </a:r>
            <a:r>
              <a:rPr b="1" lang="en-US" sz="20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b="1" baseline="30000" lang="en-US" sz="20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1" lang="en-US" sz="20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 difference</a:t>
            </a:r>
            <a:endParaRPr b="1" sz="2000">
              <a:solidFill>
                <a:srgbClr val="B31B1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Conductively coupled to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cavity coupler port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-US" sz="2000">
                <a:solidFill>
                  <a:srgbClr val="006699"/>
                </a:solidFill>
                <a:latin typeface="Calibri"/>
                <a:ea typeface="Calibri"/>
                <a:cs typeface="Calibri"/>
                <a:sym typeface="Calibri"/>
              </a:rPr>
              <a:t>45 K thermal shield</a:t>
            </a:r>
            <a:endParaRPr b="1" sz="2000">
              <a:solidFill>
                <a:srgbClr val="0066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Installation scheduled for </a:t>
            </a:r>
            <a:r>
              <a:rPr b="1" lang="en-US" sz="2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October 2026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4" name="Google Shape;244;g36638732a80_2_415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"/>
            <a:headEnd len="sm" w="sm" type="none"/>
            <a:tailEnd len="sm" w="sm" type="none"/>
          </a:ln>
        </p:spPr>
      </p:cxnSp>
      <p:sp>
        <p:nvSpPr>
          <p:cNvPr id="245" name="Google Shape;245;g36638732a80_2_415"/>
          <p:cNvSpPr txBox="1"/>
          <p:nvPr>
            <p:ph idx="10" type="dt"/>
          </p:nvPr>
        </p:nvSpPr>
        <p:spPr>
          <a:xfrm>
            <a:off x="152400" y="6574117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246" name="Google Shape;246;g36638732a80_2_415"/>
          <p:cNvSpPr txBox="1"/>
          <p:nvPr>
            <p:ph idx="12" type="sldNum"/>
          </p:nvPr>
        </p:nvSpPr>
        <p:spPr>
          <a:xfrm>
            <a:off x="9296400" y="6581001"/>
            <a:ext cx="27432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7" name="Google Shape;247;g36638732a80_2_415"/>
          <p:cNvSpPr txBox="1"/>
          <p:nvPr/>
        </p:nvSpPr>
        <p:spPr>
          <a:xfrm>
            <a:off x="2567740" y="6581001"/>
            <a:ext cx="705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g36638732a80_2_415"/>
          <p:cNvPicPr preferRelativeResize="0"/>
          <p:nvPr/>
        </p:nvPicPr>
        <p:blipFill rotWithShape="1">
          <a:blip r:embed="rId3">
            <a:alphaModFix/>
          </a:blip>
          <a:srcRect b="1166" l="0" r="0" t="0"/>
          <a:stretch/>
        </p:blipFill>
        <p:spPr>
          <a:xfrm>
            <a:off x="152400" y="1208950"/>
            <a:ext cx="5803057" cy="323094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9" name="Google Shape;249;g36638732a80_2_4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1300" y="1208951"/>
            <a:ext cx="5758301" cy="3230948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0" name="Google Shape;250;g36638732a80_2_415"/>
          <p:cNvSpPr/>
          <p:nvPr/>
        </p:nvSpPr>
        <p:spPr>
          <a:xfrm>
            <a:off x="10735325" y="3050675"/>
            <a:ext cx="1210800" cy="1058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B31B1B"/>
            </a:solidFill>
            <a:prstDash val="solid"/>
            <a:miter lim="8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g36638732a80_2_415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Cryomodule Overview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g36638732a80_2_4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321904" cy="6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36638732a80_2_415"/>
          <p:cNvSpPr txBox="1"/>
          <p:nvPr/>
        </p:nvSpPr>
        <p:spPr>
          <a:xfrm>
            <a:off x="2073800" y="4912975"/>
            <a:ext cx="8044500" cy="1347600"/>
          </a:xfrm>
          <a:prstGeom prst="rect">
            <a:avLst/>
          </a:prstGeom>
          <a:solidFill>
            <a:srgbClr val="A4C2F4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C4M meets the tight cooling power requirements for high-power, high-current operation!!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8fd7ff0ea_0_28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Clean Room Assembly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0" name="Google Shape;260;g348fd7ff0ea_0_28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"/>
            <a:headEnd len="sm" w="sm" type="none"/>
            <a:tailEnd len="sm" w="sm" type="none"/>
          </a:ln>
        </p:spPr>
      </p:cxnSp>
      <p:sp>
        <p:nvSpPr>
          <p:cNvPr id="261" name="Google Shape;261;g348fd7ff0ea_0_28"/>
          <p:cNvSpPr txBox="1"/>
          <p:nvPr>
            <p:ph idx="10" type="dt"/>
          </p:nvPr>
        </p:nvSpPr>
        <p:spPr>
          <a:xfrm>
            <a:off x="152400" y="6574117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262" name="Google Shape;262;g348fd7ff0ea_0_28"/>
          <p:cNvSpPr txBox="1"/>
          <p:nvPr>
            <p:ph idx="12" type="sldNum"/>
          </p:nvPr>
        </p:nvSpPr>
        <p:spPr>
          <a:xfrm>
            <a:off x="9296400" y="6581001"/>
            <a:ext cx="27432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3" name="Google Shape;263;g348fd7ff0ea_0_28"/>
          <p:cNvSpPr txBox="1"/>
          <p:nvPr/>
        </p:nvSpPr>
        <p:spPr>
          <a:xfrm>
            <a:off x="2567740" y="6581001"/>
            <a:ext cx="705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g348fd7ff0ea_0_28"/>
          <p:cNvSpPr txBox="1"/>
          <p:nvPr/>
        </p:nvSpPr>
        <p:spPr>
          <a:xfrm>
            <a:off x="712575" y="938100"/>
            <a:ext cx="38301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Cavity</a:t>
            </a: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 </a:t>
            </a:r>
            <a:r>
              <a:rPr b="1" i="0" lang="en-US" sz="2600" u="none" cap="none" strike="noStrike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SST Beam Tubes</a:t>
            </a:r>
            <a:endParaRPr b="1" i="0" sz="2600" u="none" cap="none" strike="noStrike">
              <a:solidFill>
                <a:srgbClr val="B31B1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348fd7ff0ea_0_28"/>
          <p:cNvSpPr txBox="1"/>
          <p:nvPr/>
        </p:nvSpPr>
        <p:spPr>
          <a:xfrm>
            <a:off x="5534650" y="938100"/>
            <a:ext cx="59022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G10 Rods</a:t>
            </a: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-US" sz="26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Space Frame</a:t>
            </a:r>
            <a:endParaRPr b="1" i="0" sz="2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6" name="Google Shape;266;g348fd7ff0ea_0_28"/>
          <p:cNvGrpSpPr/>
          <p:nvPr/>
        </p:nvGrpSpPr>
        <p:grpSpPr>
          <a:xfrm>
            <a:off x="712475" y="1504975"/>
            <a:ext cx="3830100" cy="4429925"/>
            <a:chOff x="712475" y="1504975"/>
            <a:chExt cx="3830100" cy="4429925"/>
          </a:xfrm>
        </p:grpSpPr>
        <p:pic>
          <p:nvPicPr>
            <p:cNvPr id="267" name="Google Shape;267;g348fd7ff0ea_0_28"/>
            <p:cNvPicPr preferRelativeResize="0"/>
            <p:nvPr/>
          </p:nvPicPr>
          <p:blipFill rotWithShape="1">
            <a:blip r:embed="rId3">
              <a:alphaModFix/>
            </a:blip>
            <a:srcRect b="6238" l="0" r="0" t="6977"/>
            <a:stretch/>
          </p:blipFill>
          <p:spPr>
            <a:xfrm>
              <a:off x="712475" y="1504975"/>
              <a:ext cx="3830100" cy="4429925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68" name="Google Shape;268;g348fd7ff0ea_0_28"/>
            <p:cNvSpPr/>
            <p:nvPr/>
          </p:nvSpPr>
          <p:spPr>
            <a:xfrm>
              <a:off x="1485400" y="1970125"/>
              <a:ext cx="1024800" cy="385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B31B1B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g348fd7ff0ea_0_28"/>
            <p:cNvSpPr/>
            <p:nvPr/>
          </p:nvSpPr>
          <p:spPr>
            <a:xfrm>
              <a:off x="1388950" y="4787100"/>
              <a:ext cx="1024800" cy="385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B31B1B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g348fd7ff0ea_0_28"/>
            <p:cNvSpPr/>
            <p:nvPr/>
          </p:nvSpPr>
          <p:spPr>
            <a:xfrm rot="10800000">
              <a:off x="3297325" y="3577075"/>
              <a:ext cx="1024800" cy="385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B050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1" name="Google Shape;271;g348fd7ff0ea_0_28"/>
          <p:cNvGrpSpPr/>
          <p:nvPr/>
        </p:nvGrpSpPr>
        <p:grpSpPr>
          <a:xfrm>
            <a:off x="5534600" y="1504975"/>
            <a:ext cx="5902308" cy="4429925"/>
            <a:chOff x="5534550" y="1504975"/>
            <a:chExt cx="5902308" cy="4429925"/>
          </a:xfrm>
        </p:grpSpPr>
        <p:pic>
          <p:nvPicPr>
            <p:cNvPr id="272" name="Google Shape;272;g348fd7ff0ea_0_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534550" y="1504975"/>
              <a:ext cx="5902308" cy="4429925"/>
            </a:xfrm>
            <a:prstGeom prst="rect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73" name="Google Shape;273;g348fd7ff0ea_0_28"/>
            <p:cNvSpPr/>
            <p:nvPr/>
          </p:nvSpPr>
          <p:spPr>
            <a:xfrm rot="2700000">
              <a:off x="8450031" y="2142225"/>
              <a:ext cx="1024598" cy="385656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B050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g348fd7ff0ea_0_28"/>
            <p:cNvSpPr/>
            <p:nvPr/>
          </p:nvSpPr>
          <p:spPr>
            <a:xfrm rot="8100000">
              <a:off x="7565556" y="2142225"/>
              <a:ext cx="1024598" cy="385656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B050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g348fd7ff0ea_0_28"/>
            <p:cNvSpPr/>
            <p:nvPr/>
          </p:nvSpPr>
          <p:spPr>
            <a:xfrm>
              <a:off x="6866400" y="4332700"/>
              <a:ext cx="3369000" cy="385800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rgbClr val="B31B1B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6" name="Google Shape;276;g348fd7ff0ea_0_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321904" cy="6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2" name="Google Shape;282;g348fd7ff0ea_0_39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"/>
            <a:headEnd len="sm" w="sm" type="none"/>
            <a:tailEnd len="sm" w="sm" type="none"/>
          </a:ln>
        </p:spPr>
      </p:cxnSp>
      <p:sp>
        <p:nvSpPr>
          <p:cNvPr id="283" name="Google Shape;283;g348fd7ff0ea_0_39"/>
          <p:cNvSpPr txBox="1"/>
          <p:nvPr>
            <p:ph idx="10" type="dt"/>
          </p:nvPr>
        </p:nvSpPr>
        <p:spPr>
          <a:xfrm>
            <a:off x="152400" y="6574117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284" name="Google Shape;284;g348fd7ff0ea_0_39"/>
          <p:cNvSpPr txBox="1"/>
          <p:nvPr>
            <p:ph idx="12" type="sldNum"/>
          </p:nvPr>
        </p:nvSpPr>
        <p:spPr>
          <a:xfrm>
            <a:off x="9296400" y="6581001"/>
            <a:ext cx="27432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5" name="Google Shape;285;g348fd7ff0ea_0_39"/>
          <p:cNvSpPr txBox="1"/>
          <p:nvPr/>
        </p:nvSpPr>
        <p:spPr>
          <a:xfrm>
            <a:off x="2567740" y="6581001"/>
            <a:ext cx="705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g348fd7ff0ea_0_39" title="IMG_9210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225" y="1483650"/>
            <a:ext cx="6157400" cy="4618073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7" name="Google Shape;287;g348fd7ff0ea_0_39" title="IMG_9402.JPG"/>
          <p:cNvPicPr preferRelativeResize="0"/>
          <p:nvPr/>
        </p:nvPicPr>
        <p:blipFill rotWithShape="1">
          <a:blip r:embed="rId4">
            <a:alphaModFix/>
          </a:blip>
          <a:srcRect b="0" l="0" r="0" t="6785"/>
          <a:stretch/>
        </p:blipFill>
        <p:spPr>
          <a:xfrm>
            <a:off x="7549350" y="1483650"/>
            <a:ext cx="4309448" cy="46786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8" name="Google Shape;288;g348fd7ff0ea_0_39"/>
          <p:cNvSpPr txBox="1"/>
          <p:nvPr/>
        </p:nvSpPr>
        <p:spPr>
          <a:xfrm>
            <a:off x="258175" y="938100"/>
            <a:ext cx="61575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5N Al Split Rings</a:t>
            </a:r>
            <a:endParaRPr b="1" i="0" sz="2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g348fd7ff0ea_0_39"/>
          <p:cNvSpPr txBox="1"/>
          <p:nvPr/>
        </p:nvSpPr>
        <p:spPr>
          <a:xfrm>
            <a:off x="7549350" y="938100"/>
            <a:ext cx="43095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Thermal Straps </a:t>
            </a: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</a:t>
            </a:r>
            <a:r>
              <a:rPr b="1" i="0" lang="en-US" sz="2600" u="none" cap="none" strike="noStrike">
                <a:solidFill>
                  <a:srgbClr val="006699"/>
                </a:solidFill>
                <a:latin typeface="Calibri"/>
                <a:ea typeface="Calibri"/>
                <a:cs typeface="Calibri"/>
                <a:sym typeface="Calibri"/>
              </a:rPr>
              <a:t>5N Al Plates</a:t>
            </a:r>
            <a:endParaRPr b="1" i="0" sz="2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g348fd7ff0ea_0_39"/>
          <p:cNvSpPr/>
          <p:nvPr/>
        </p:nvSpPr>
        <p:spPr>
          <a:xfrm rot="5400000">
            <a:off x="1585282" y="2491754"/>
            <a:ext cx="1024500" cy="385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348fd7ff0ea_0_39"/>
          <p:cNvSpPr/>
          <p:nvPr/>
        </p:nvSpPr>
        <p:spPr>
          <a:xfrm rot="5400000">
            <a:off x="3003652" y="2149805"/>
            <a:ext cx="1024500" cy="385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348fd7ff0ea_0_39"/>
          <p:cNvSpPr/>
          <p:nvPr/>
        </p:nvSpPr>
        <p:spPr>
          <a:xfrm rot="-5400000">
            <a:off x="4281882" y="4110754"/>
            <a:ext cx="1024500" cy="385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348fd7ff0ea_0_39"/>
          <p:cNvSpPr/>
          <p:nvPr/>
        </p:nvSpPr>
        <p:spPr>
          <a:xfrm rot="-5400000">
            <a:off x="2705751" y="4521639"/>
            <a:ext cx="1024500" cy="385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348fd7ff0ea_0_39"/>
          <p:cNvSpPr/>
          <p:nvPr/>
        </p:nvSpPr>
        <p:spPr>
          <a:xfrm rot="5400000">
            <a:off x="9381807" y="2366854"/>
            <a:ext cx="1024500" cy="385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g348fd7ff0ea_0_39"/>
          <p:cNvSpPr/>
          <p:nvPr/>
        </p:nvSpPr>
        <p:spPr>
          <a:xfrm rot="-6350362">
            <a:off x="8863611" y="4075649"/>
            <a:ext cx="1024396" cy="38575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6699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348fd7ff0ea_0_39"/>
          <p:cNvSpPr/>
          <p:nvPr/>
        </p:nvSpPr>
        <p:spPr>
          <a:xfrm rot="-3821856">
            <a:off x="9709451" y="4110727"/>
            <a:ext cx="1024354" cy="38586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6699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348fd7ff0ea_0_39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 K Stage Assembly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g348fd7ff0ea_0_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321904" cy="6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4" name="Google Shape;304;g348fd7ff0ea_0_50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"/>
            <a:headEnd len="sm" w="sm" type="none"/>
            <a:tailEnd len="sm" w="sm" type="none"/>
          </a:ln>
        </p:spPr>
      </p:cxnSp>
      <p:sp>
        <p:nvSpPr>
          <p:cNvPr id="305" name="Google Shape;305;g348fd7ff0ea_0_50"/>
          <p:cNvSpPr txBox="1"/>
          <p:nvPr>
            <p:ph idx="10" type="dt"/>
          </p:nvPr>
        </p:nvSpPr>
        <p:spPr>
          <a:xfrm>
            <a:off x="152400" y="6574117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306" name="Google Shape;306;g348fd7ff0ea_0_50"/>
          <p:cNvSpPr txBox="1"/>
          <p:nvPr>
            <p:ph idx="12" type="sldNum"/>
          </p:nvPr>
        </p:nvSpPr>
        <p:spPr>
          <a:xfrm>
            <a:off x="9296400" y="6581001"/>
            <a:ext cx="27432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7" name="Google Shape;307;g348fd7ff0ea_0_50"/>
          <p:cNvSpPr txBox="1"/>
          <p:nvPr/>
        </p:nvSpPr>
        <p:spPr>
          <a:xfrm>
            <a:off x="2567740" y="6581001"/>
            <a:ext cx="705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g348fd7ff0ea_0_50" title="IMG_0745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38324"/>
            <a:ext cx="3429000" cy="45720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9" name="Google Shape;309;g348fd7ff0ea_0_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1499" y="1538325"/>
            <a:ext cx="3429000" cy="45720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0" name="Google Shape;310;g348fd7ff0ea_0_50"/>
          <p:cNvSpPr txBox="1"/>
          <p:nvPr/>
        </p:nvSpPr>
        <p:spPr>
          <a:xfrm>
            <a:off x="152400" y="990450"/>
            <a:ext cx="34290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Shielding</a:t>
            </a:r>
            <a:endParaRPr b="1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g348fd7ff0ea_0_50"/>
          <p:cNvSpPr txBox="1"/>
          <p:nvPr/>
        </p:nvSpPr>
        <p:spPr>
          <a:xfrm>
            <a:off x="4381550" y="990450"/>
            <a:ext cx="34290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Cold Head Connections</a:t>
            </a:r>
            <a:endParaRPr b="1" i="0" sz="26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348fd7ff0ea_0_50"/>
          <p:cNvSpPr/>
          <p:nvPr/>
        </p:nvSpPr>
        <p:spPr>
          <a:xfrm rot="-8233168">
            <a:off x="5439388" y="5115803"/>
            <a:ext cx="1024305" cy="38594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348fd7ff0ea_0_50"/>
          <p:cNvSpPr txBox="1"/>
          <p:nvPr/>
        </p:nvSpPr>
        <p:spPr>
          <a:xfrm>
            <a:off x="8541250" y="1057175"/>
            <a:ext cx="3429000" cy="4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Finished!!</a:t>
            </a:r>
            <a:endParaRPr b="1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g348fd7ff0ea_0_50" title="20250917_105941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41250" y="1538325"/>
            <a:ext cx="3429002" cy="4572007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5" name="Google Shape;315;g348fd7ff0ea_0_50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45 K Stage Assembly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348fd7ff0ea_0_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1321904" cy="6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1B1B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9"/>
          <p:cNvSpPr/>
          <p:nvPr/>
        </p:nvSpPr>
        <p:spPr>
          <a:xfrm>
            <a:off x="614253" y="684055"/>
            <a:ext cx="10972800" cy="548989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9"/>
          <p:cNvSpPr txBox="1"/>
          <p:nvPr/>
        </p:nvSpPr>
        <p:spPr>
          <a:xfrm>
            <a:off x="604947" y="2705725"/>
            <a:ext cx="109728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LOW-POWER TESTING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Thermal and RF Performance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g3e4c50c2327_0_6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2425" y="844400"/>
            <a:ext cx="3914775" cy="292417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30" name="Google Shape;330;g3e4c50c2327_0_640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31" name="Google Shape;331;g3e4c50c2327_0_640"/>
          <p:cNvSpPr txBox="1"/>
          <p:nvPr>
            <p:ph idx="10" type="dt"/>
          </p:nvPr>
        </p:nvSpPr>
        <p:spPr>
          <a:xfrm>
            <a:off x="152400" y="6574117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332" name="Google Shape;332;g3e4c50c2327_0_640"/>
          <p:cNvSpPr txBox="1"/>
          <p:nvPr>
            <p:ph idx="12" type="sldNum"/>
          </p:nvPr>
        </p:nvSpPr>
        <p:spPr>
          <a:xfrm>
            <a:off x="9296400" y="6581001"/>
            <a:ext cx="27432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3" name="Google Shape;333;g3e4c50c2327_0_640"/>
          <p:cNvSpPr txBox="1"/>
          <p:nvPr/>
        </p:nvSpPr>
        <p:spPr>
          <a:xfrm>
            <a:off x="2567740" y="6581001"/>
            <a:ext cx="705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3e4c50c2327_0_640"/>
          <p:cNvSpPr txBox="1"/>
          <p:nvPr/>
        </p:nvSpPr>
        <p:spPr>
          <a:xfrm>
            <a:off x="182875" y="914400"/>
            <a:ext cx="6493200" cy="26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i="0" lang="en-US" sz="2000" u="none" cap="none" strike="noStrike">
                <a:solidFill>
                  <a:srgbClr val="006699"/>
                </a:solidFill>
                <a:latin typeface="Calibri"/>
                <a:ea typeface="Calibri"/>
                <a:cs typeface="Calibri"/>
                <a:sym typeface="Calibri"/>
              </a:rPr>
              <a:t>Sub-4K cavity baseline temperatures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first cooldown (see table)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methods for estimating static heat load: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Cryocooler </a:t>
            </a: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capacity curve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Fourier’s Law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Conduction: P = -k</a:t>
            </a:r>
            <a:r>
              <a:rPr b="0" baseline="-25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ΔT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35" name="Google Shape;335;g3e4c50c2327_0_640"/>
          <p:cNvGraphicFramePr/>
          <p:nvPr/>
        </p:nvGraphicFramePr>
        <p:xfrm>
          <a:off x="1589650" y="4376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{A9264C41-939F-4BDD-A674-721EDD95AEF5}</a:tableStyleId>
              </a:tblPr>
              <a:tblGrid>
                <a:gridCol w="1287525"/>
                <a:gridCol w="1287525"/>
                <a:gridCol w="1287525"/>
                <a:gridCol w="1287525"/>
                <a:gridCol w="1287525"/>
                <a:gridCol w="1287525"/>
                <a:gridCol w="128752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31B1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SR 1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31B1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SR 2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31B1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SR 3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31B1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SR 4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31B1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BT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31B1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Coldheads</a:t>
                      </a:r>
                      <a:endParaRPr sz="20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31B1B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rgbClr val="00669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Baseline</a:t>
                      </a:r>
                      <a:endParaRPr b="1" sz="2000" u="none" cap="none" strike="noStrike">
                        <a:solidFill>
                          <a:srgbClr val="00669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3.80 K</a:t>
                      </a:r>
                      <a:endParaRPr b="1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3.47 K</a:t>
                      </a:r>
                      <a:endParaRPr b="1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3.48 K</a:t>
                      </a:r>
                      <a:endParaRPr b="1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3.60 K</a:t>
                      </a:r>
                      <a:endParaRPr b="1"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5.02 K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3.40 K</a:t>
                      </a:r>
                      <a:endParaRPr sz="20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36" name="Google Shape;336;g3e4c50c2327_0_640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Static Heat Load Estimation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g3e4c50c2327_0_6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321904" cy="6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3e4c50c2327_0_640"/>
          <p:cNvSpPr txBox="1"/>
          <p:nvPr/>
        </p:nvSpPr>
        <p:spPr>
          <a:xfrm>
            <a:off x="4016838" y="5549738"/>
            <a:ext cx="4158300" cy="826800"/>
          </a:xfrm>
          <a:prstGeom prst="rect">
            <a:avLst/>
          </a:prstGeom>
          <a:solidFill>
            <a:srgbClr val="A4C2F4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Static heat load: &lt; 2 W!!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4" name="Google Shape;344;g3817469a62d_0_14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"/>
            <a:headEnd len="sm" w="sm" type="none"/>
            <a:tailEnd len="sm" w="sm" type="none"/>
          </a:ln>
        </p:spPr>
      </p:cxnSp>
      <p:sp>
        <p:nvSpPr>
          <p:cNvPr id="345" name="Google Shape;345;g3817469a62d_0_14"/>
          <p:cNvSpPr txBox="1"/>
          <p:nvPr>
            <p:ph idx="10" type="dt"/>
          </p:nvPr>
        </p:nvSpPr>
        <p:spPr>
          <a:xfrm>
            <a:off x="152400" y="6574117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346" name="Google Shape;346;g3817469a62d_0_14"/>
          <p:cNvSpPr txBox="1"/>
          <p:nvPr>
            <p:ph idx="12" type="sldNum"/>
          </p:nvPr>
        </p:nvSpPr>
        <p:spPr>
          <a:xfrm>
            <a:off x="9296400" y="6581001"/>
            <a:ext cx="27432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7" name="Google Shape;347;g3817469a62d_0_14"/>
          <p:cNvSpPr txBox="1"/>
          <p:nvPr/>
        </p:nvSpPr>
        <p:spPr>
          <a:xfrm>
            <a:off x="2567740" y="6581001"/>
            <a:ext cx="705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g3817469a62d_0_14" title="BLC_REAL.png"/>
          <p:cNvPicPr preferRelativeResize="0"/>
          <p:nvPr/>
        </p:nvPicPr>
        <p:blipFill rotWithShape="1">
          <a:blip r:embed="rId3">
            <a:alphaModFix/>
          </a:blip>
          <a:srcRect b="0" l="6793" r="5787" t="0"/>
          <a:stretch/>
        </p:blipFill>
        <p:spPr>
          <a:xfrm>
            <a:off x="4970499" y="2190874"/>
            <a:ext cx="6961900" cy="4129475"/>
          </a:xfrm>
          <a:prstGeom prst="rect">
            <a:avLst/>
          </a:prstGeom>
          <a:noFill/>
          <a:ln cap="flat" cmpd="sng" w="18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9" name="Google Shape;349;g3817469a62d_0_14"/>
          <p:cNvSpPr txBox="1"/>
          <p:nvPr/>
        </p:nvSpPr>
        <p:spPr>
          <a:xfrm>
            <a:off x="9774875" y="3464375"/>
            <a:ext cx="1703100" cy="895200"/>
          </a:xfrm>
          <a:prstGeom prst="rect">
            <a:avLst/>
          </a:prstGeom>
          <a:solidFill>
            <a:srgbClr val="A4C2F4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500" lIns="73500" spcFirstLastPara="1" rIns="73500" wrap="square" tIns="73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1"/>
              <a:buFont typeface="Arial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Crossing T</a:t>
            </a:r>
            <a:r>
              <a:rPr b="1" baseline="-25000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1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b="1" i="0" sz="2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1"/>
              <a:buFont typeface="Arial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ΔT </a:t>
            </a: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&lt;</a:t>
            </a:r>
            <a:r>
              <a:rPr b="1" i="0" lang="en-US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2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90</a:t>
            </a:r>
            <a:r>
              <a:rPr b="1" i="0" lang="en-US" sz="2200" u="none" cap="none" strike="noStrike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0 mK</a:t>
            </a:r>
            <a:endParaRPr b="1" i="0" sz="2200" u="none" cap="none" strike="noStrike">
              <a:solidFill>
                <a:srgbClr val="B31B1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3817469a62d_0_14"/>
          <p:cNvSpPr/>
          <p:nvPr/>
        </p:nvSpPr>
        <p:spPr>
          <a:xfrm rot="-4255272">
            <a:off x="9550231" y="4925234"/>
            <a:ext cx="1190388" cy="310428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A4C2F4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500" lIns="73500" spcFirstLastPara="1" rIns="73500" wrap="square" tIns="735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</a:pPr>
            <a:r>
              <a:t/>
            </a:r>
            <a:endParaRPr b="0" i="0" sz="1125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g3817469a62d_0_14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Controlled Cooldowns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g3817469a62d_0_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321904" cy="6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3817469a62d_0_14"/>
          <p:cNvPicPr preferRelativeResize="0"/>
          <p:nvPr/>
        </p:nvPicPr>
        <p:blipFill rotWithShape="1">
          <a:blip r:embed="rId5">
            <a:alphaModFix/>
          </a:blip>
          <a:srcRect b="3410" l="1549" r="2830" t="0"/>
          <a:stretch/>
        </p:blipFill>
        <p:spPr>
          <a:xfrm>
            <a:off x="980550" y="3827614"/>
            <a:ext cx="2826166" cy="1891398"/>
          </a:xfrm>
          <a:prstGeom prst="rect">
            <a:avLst/>
          </a:prstGeom>
          <a:noFill/>
          <a:ln cap="flat" cmpd="sng" w="209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4" name="Google Shape;354;g3817469a62d_0_14"/>
          <p:cNvSpPr txBox="1"/>
          <p:nvPr/>
        </p:nvSpPr>
        <p:spPr>
          <a:xfrm>
            <a:off x="1459291" y="2575138"/>
            <a:ext cx="1868700" cy="932400"/>
          </a:xfrm>
          <a:prstGeom prst="rect">
            <a:avLst/>
          </a:prstGeom>
          <a:solidFill>
            <a:srgbClr val="A4C2F4"/>
          </a:solidFill>
          <a:ln cap="flat" cmpd="sng" w="209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0650" lIns="80650" spcFirstLastPara="1" rIns="80650" wrap="square" tIns="806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69"/>
              <a:buFont typeface="Arial"/>
              <a:buNone/>
            </a:pPr>
            <a:r>
              <a:rPr b="1" lang="en-US" sz="2414">
                <a:latin typeface="Calibri"/>
                <a:ea typeface="Calibri"/>
                <a:cs typeface="Calibri"/>
                <a:sym typeface="Calibri"/>
              </a:rPr>
              <a:t>Time to 4 K:</a:t>
            </a:r>
            <a:endParaRPr b="1" sz="2414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69"/>
              <a:buFont typeface="Arial"/>
              <a:buNone/>
            </a:pPr>
            <a:r>
              <a:rPr b="1" lang="en-US" sz="2414" u="sng">
                <a:latin typeface="Calibri"/>
                <a:ea typeface="Calibri"/>
                <a:cs typeface="Calibri"/>
                <a:sym typeface="Calibri"/>
              </a:rPr>
              <a:t>20 hrs</a:t>
            </a:r>
            <a:endParaRPr b="1" sz="2414" u="sng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g3817469a62d_0_14"/>
          <p:cNvSpPr txBox="1"/>
          <p:nvPr/>
        </p:nvSpPr>
        <p:spPr>
          <a:xfrm>
            <a:off x="182875" y="914400"/>
            <a:ext cx="11724000" cy="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 gradient cooling through T</a:t>
            </a:r>
            <a:r>
              <a:rPr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lang="en-US" sz="20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ΔT &lt; 900 mK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want to reduce </a:t>
            </a:r>
            <a:r>
              <a:rPr b="1" lang="en-US" sz="2000">
                <a:solidFill>
                  <a:srgbClr val="006699"/>
                </a:solidFill>
                <a:latin typeface="Calibri"/>
                <a:ea typeface="Calibri"/>
                <a:cs typeface="Calibri"/>
                <a:sym typeface="Calibri"/>
              </a:rPr>
              <a:t>ΔT &lt; 50 mK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(Seeback)</a:t>
            </a:r>
            <a:endParaRPr b="1" sz="2000">
              <a:solidFill>
                <a:srgbClr val="006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1" name="Google Shape;361;g3ee7ffc5452_1_133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"/>
            <a:headEnd len="sm" w="sm" type="none"/>
            <a:tailEnd len="sm" w="sm" type="none"/>
          </a:ln>
        </p:spPr>
      </p:cxnSp>
      <p:sp>
        <p:nvSpPr>
          <p:cNvPr id="362" name="Google Shape;362;g3ee7ffc5452_1_133"/>
          <p:cNvSpPr txBox="1"/>
          <p:nvPr>
            <p:ph idx="10" type="dt"/>
          </p:nvPr>
        </p:nvSpPr>
        <p:spPr>
          <a:xfrm>
            <a:off x="152400" y="6574117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363" name="Google Shape;363;g3ee7ffc5452_1_133"/>
          <p:cNvSpPr txBox="1"/>
          <p:nvPr>
            <p:ph idx="12" type="sldNum"/>
          </p:nvPr>
        </p:nvSpPr>
        <p:spPr>
          <a:xfrm>
            <a:off x="9296400" y="6581001"/>
            <a:ext cx="27432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4" name="Google Shape;364;g3ee7ffc5452_1_133"/>
          <p:cNvSpPr txBox="1"/>
          <p:nvPr/>
        </p:nvSpPr>
        <p:spPr>
          <a:xfrm>
            <a:off x="2567740" y="6581001"/>
            <a:ext cx="705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g3ee7ffc5452_1_133" title="IMG_9402.JPG"/>
          <p:cNvPicPr preferRelativeResize="0"/>
          <p:nvPr/>
        </p:nvPicPr>
        <p:blipFill rotWithShape="1">
          <a:blip r:embed="rId3">
            <a:alphaModFix/>
          </a:blip>
          <a:srcRect b="0" l="0" r="0" t="6786"/>
          <a:stretch/>
        </p:blipFill>
        <p:spPr>
          <a:xfrm>
            <a:off x="7523687" y="2061675"/>
            <a:ext cx="3762089" cy="40843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66" name="Google Shape;366;g3ee7ffc5452_1_133"/>
          <p:cNvGrpSpPr/>
          <p:nvPr/>
        </p:nvGrpSpPr>
        <p:grpSpPr>
          <a:xfrm>
            <a:off x="8436099" y="2692925"/>
            <a:ext cx="2262901" cy="804075"/>
            <a:chOff x="8463349" y="2162175"/>
            <a:chExt cx="2262901" cy="804075"/>
          </a:xfrm>
        </p:grpSpPr>
        <p:sp>
          <p:nvSpPr>
            <p:cNvPr id="367" name="Google Shape;367;g3ee7ffc5452_1_133"/>
            <p:cNvSpPr/>
            <p:nvPr/>
          </p:nvSpPr>
          <p:spPr>
            <a:xfrm>
              <a:off x="8463349" y="2162250"/>
              <a:ext cx="2262900" cy="804000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rgbClr val="B31B1B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66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g3ee7ffc5452_1_133"/>
            <p:cNvSpPr/>
            <p:nvPr/>
          </p:nvSpPr>
          <p:spPr>
            <a:xfrm>
              <a:off x="9624350" y="2162175"/>
              <a:ext cx="1101900" cy="8040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A4C2F4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g3ee7ffc5452_1_133"/>
            <p:cNvSpPr txBox="1"/>
            <p:nvPr/>
          </p:nvSpPr>
          <p:spPr>
            <a:xfrm>
              <a:off x="8522450" y="2455800"/>
              <a:ext cx="11019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PT420</a:t>
              </a:r>
              <a:endPara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g3ee7ffc5452_1_133"/>
            <p:cNvSpPr txBox="1"/>
            <p:nvPr/>
          </p:nvSpPr>
          <p:spPr>
            <a:xfrm>
              <a:off x="9654350" y="2461800"/>
              <a:ext cx="10419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PT425</a:t>
              </a:r>
              <a:endPara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1" name="Google Shape;371;g3ee7ffc5452_1_133"/>
          <p:cNvGrpSpPr/>
          <p:nvPr/>
        </p:nvGrpSpPr>
        <p:grpSpPr>
          <a:xfrm>
            <a:off x="1028302" y="2471462"/>
            <a:ext cx="4497798" cy="3373361"/>
            <a:chOff x="1350750" y="2499925"/>
            <a:chExt cx="5233649" cy="3925252"/>
          </a:xfrm>
        </p:grpSpPr>
        <p:pic>
          <p:nvPicPr>
            <p:cNvPr id="372" name="Google Shape;372;g3ee7ffc5452_1_1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350750" y="2499925"/>
              <a:ext cx="5233649" cy="3925252"/>
            </a:xfrm>
            <a:prstGeom prst="rect">
              <a:avLst/>
            </a:prstGeom>
            <a:noFill/>
            <a:ln cap="flat" cmpd="sng" w="163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73" name="Google Shape;373;g3ee7ffc5452_1_133"/>
            <p:cNvSpPr/>
            <p:nvPr/>
          </p:nvSpPr>
          <p:spPr>
            <a:xfrm>
              <a:off x="2926750" y="2582400"/>
              <a:ext cx="2262900" cy="720900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rgbClr val="A4C2F4"/>
            </a:solidFill>
            <a:ln cap="flat" cmpd="sng" w="163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78575" lIns="78575" spcFirstLastPara="1" rIns="78575" wrap="square" tIns="7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3"/>
                <a:buFont typeface="Arial"/>
                <a:buNone/>
              </a:pPr>
              <a:r>
                <a:rPr b="1" i="0" lang="en-US" sz="1547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Split Ring Heaters</a:t>
              </a:r>
              <a:endParaRPr b="1" i="0" sz="154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g3ee7ffc5452_1_133"/>
            <p:cNvSpPr txBox="1"/>
            <p:nvPr/>
          </p:nvSpPr>
          <p:spPr>
            <a:xfrm>
              <a:off x="3339125" y="3601350"/>
              <a:ext cx="361500" cy="39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8575" lIns="78575" spcFirstLastPara="1" rIns="78575" wrap="square" tIns="7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19"/>
                <a:buFont typeface="Arial"/>
                <a:buNone/>
              </a:pPr>
              <a:r>
                <a:rPr b="1" i="0" lang="en-US" sz="1719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="1" i="0" sz="1719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g3ee7ffc5452_1_133"/>
            <p:cNvSpPr txBox="1"/>
            <p:nvPr/>
          </p:nvSpPr>
          <p:spPr>
            <a:xfrm>
              <a:off x="3700625" y="3303325"/>
              <a:ext cx="361500" cy="39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8575" lIns="78575" spcFirstLastPara="1" rIns="78575" wrap="square" tIns="7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19"/>
                <a:buFont typeface="Arial"/>
                <a:buNone/>
              </a:pPr>
              <a:r>
                <a:rPr b="1" i="0" lang="en-US" sz="1719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b="1" i="0" sz="1719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g3ee7ffc5452_1_133"/>
            <p:cNvSpPr txBox="1"/>
            <p:nvPr/>
          </p:nvSpPr>
          <p:spPr>
            <a:xfrm>
              <a:off x="4093850" y="3303325"/>
              <a:ext cx="361500" cy="39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8575" lIns="78575" spcFirstLastPara="1" rIns="78575" wrap="square" tIns="7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19"/>
                <a:buFont typeface="Arial"/>
                <a:buNone/>
              </a:pPr>
              <a:r>
                <a:rPr b="1" i="0" lang="en-US" sz="1719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b="1" i="0" sz="1719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g3ee7ffc5452_1_133"/>
            <p:cNvSpPr txBox="1"/>
            <p:nvPr/>
          </p:nvSpPr>
          <p:spPr>
            <a:xfrm>
              <a:off x="4405583" y="3790899"/>
              <a:ext cx="361500" cy="39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8575" lIns="78575" spcFirstLastPara="1" rIns="78575" wrap="square" tIns="7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19"/>
                <a:buFont typeface="Arial"/>
                <a:buNone/>
              </a:pPr>
              <a:r>
                <a:rPr b="1" i="0" lang="en-US" sz="1719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b="1" i="0" sz="1719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8" name="Google Shape;378;g3ee7ffc5452_1_133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Controlled Cooldowns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g3ee7ffc5452_1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321904" cy="6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3ee7ffc5452_1_133"/>
          <p:cNvSpPr txBox="1"/>
          <p:nvPr/>
        </p:nvSpPr>
        <p:spPr>
          <a:xfrm>
            <a:off x="182880" y="914400"/>
            <a:ext cx="11724000" cy="10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emperature gradient cooling through T</a:t>
            </a:r>
            <a:r>
              <a:rPr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lang="en-US" sz="20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ΔT &lt; 900 mK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want to reduce </a:t>
            </a:r>
            <a:r>
              <a:rPr b="1" lang="en-US" sz="2000">
                <a:solidFill>
                  <a:srgbClr val="006699"/>
                </a:solidFill>
                <a:latin typeface="Calibri"/>
                <a:ea typeface="Calibri"/>
                <a:cs typeface="Calibri"/>
                <a:sym typeface="Calibri"/>
              </a:rPr>
              <a:t>ΔT &lt; 50 mK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(Seeback)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Heaters: </a:t>
            </a:r>
            <a:r>
              <a:rPr b="1" lang="en-US" sz="20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split rings (longitudinal)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000">
                <a:solidFill>
                  <a:srgbClr val="006699"/>
                </a:solidFill>
                <a:latin typeface="Calibri"/>
                <a:ea typeface="Calibri"/>
                <a:cs typeface="Calibri"/>
                <a:sym typeface="Calibri"/>
              </a:rPr>
              <a:t>coldhead staging plates (transverse)</a:t>
            </a:r>
            <a:endParaRPr b="1" sz="2000">
              <a:solidFill>
                <a:srgbClr val="006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/>
        </p:nvSpPr>
        <p:spPr>
          <a:xfrm>
            <a:off x="0" y="0"/>
            <a:ext cx="12192000" cy="6126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Outline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" name="Google Shape;101;p2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"/>
            <a:headEnd len="sm" w="sm" type="none"/>
            <a:tailEnd len="sm" w="sm" type="none"/>
          </a:ln>
        </p:spPr>
      </p:cxnSp>
      <p:sp>
        <p:nvSpPr>
          <p:cNvPr id="102" name="Google Shape;102;p2"/>
          <p:cNvSpPr txBox="1"/>
          <p:nvPr/>
        </p:nvSpPr>
        <p:spPr>
          <a:xfrm>
            <a:off x="2567740" y="6581001"/>
            <a:ext cx="705652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 txBox="1"/>
          <p:nvPr>
            <p:ph idx="10" type="dt"/>
          </p:nvPr>
        </p:nvSpPr>
        <p:spPr>
          <a:xfrm>
            <a:off x="152400" y="6574117"/>
            <a:ext cx="27432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104" name="Google Shape;104;p2"/>
          <p:cNvSpPr txBox="1"/>
          <p:nvPr>
            <p:ph idx="12" type="sldNum"/>
          </p:nvPr>
        </p:nvSpPr>
        <p:spPr>
          <a:xfrm>
            <a:off x="9296400" y="6581001"/>
            <a:ext cx="2743200" cy="2701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182880" y="914400"/>
            <a:ext cx="87531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Motivation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Conduction-Cooled SRF Cavities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 &amp; Assembly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Cavity to Cryomodule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Low-Power Testing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Thermal and RF Performance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ummary &amp; Future Work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64914" cy="61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e4b6a419a7_0_58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Slow &amp; Autonomous CCD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7" name="Google Shape;387;g3e4b6a419a7_0_58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"/>
            <a:headEnd len="sm" w="sm" type="none"/>
            <a:tailEnd len="sm" w="sm" type="none"/>
          </a:ln>
        </p:spPr>
      </p:cxnSp>
      <p:sp>
        <p:nvSpPr>
          <p:cNvPr id="388" name="Google Shape;388;g3e4b6a419a7_0_58"/>
          <p:cNvSpPr txBox="1"/>
          <p:nvPr>
            <p:ph idx="10" type="dt"/>
          </p:nvPr>
        </p:nvSpPr>
        <p:spPr>
          <a:xfrm>
            <a:off x="152400" y="6574117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389" name="Google Shape;389;g3e4b6a419a7_0_58"/>
          <p:cNvSpPr txBox="1"/>
          <p:nvPr>
            <p:ph idx="12" type="sldNum"/>
          </p:nvPr>
        </p:nvSpPr>
        <p:spPr>
          <a:xfrm>
            <a:off x="9296400" y="6581001"/>
            <a:ext cx="27432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0" name="Google Shape;390;g3e4b6a419a7_0_58"/>
          <p:cNvSpPr txBox="1"/>
          <p:nvPr/>
        </p:nvSpPr>
        <p:spPr>
          <a:xfrm>
            <a:off x="2567740" y="6581001"/>
            <a:ext cx="705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3e4b6a419a7_0_58"/>
          <p:cNvSpPr txBox="1"/>
          <p:nvPr/>
        </p:nvSpPr>
        <p:spPr>
          <a:xfrm>
            <a:off x="3364102" y="3254507"/>
            <a:ext cx="2208600" cy="1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5825" lIns="75825" spcFirstLastPara="1" rIns="75825" wrap="square" tIns="75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8"/>
              <a:buFont typeface="Arial"/>
              <a:buNone/>
            </a:pPr>
            <a:r>
              <a:rPr b="0" i="0" lang="en-US" sz="1658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Split Ring Heaters</a:t>
            </a:r>
            <a:endParaRPr b="0" i="0" sz="1658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g3e4b6a419a7_0_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21904" cy="6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3e4b6a419a7_0_58" title="CBB Grads No Label.png"/>
          <p:cNvPicPr preferRelativeResize="0"/>
          <p:nvPr/>
        </p:nvPicPr>
        <p:blipFill rotWithShape="1">
          <a:blip r:embed="rId4">
            <a:alphaModFix/>
          </a:blip>
          <a:srcRect b="0" l="7126" r="7229" t="0"/>
          <a:stretch/>
        </p:blipFill>
        <p:spPr>
          <a:xfrm>
            <a:off x="2689962" y="1983050"/>
            <a:ext cx="7025423" cy="4253549"/>
          </a:xfrm>
          <a:prstGeom prst="rect">
            <a:avLst/>
          </a:prstGeom>
          <a:noFill/>
          <a:ln cap="flat" cmpd="sng" w="158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4" name="Google Shape;394;g3e4b6a419a7_0_58" title="CBB Grads Label.png"/>
          <p:cNvPicPr preferRelativeResize="0"/>
          <p:nvPr/>
        </p:nvPicPr>
        <p:blipFill rotWithShape="1">
          <a:blip r:embed="rId5">
            <a:alphaModFix/>
          </a:blip>
          <a:srcRect b="0" l="7126" r="7229" t="0"/>
          <a:stretch/>
        </p:blipFill>
        <p:spPr>
          <a:xfrm>
            <a:off x="2689962" y="1983050"/>
            <a:ext cx="7025423" cy="4253549"/>
          </a:xfrm>
          <a:prstGeom prst="rect">
            <a:avLst/>
          </a:prstGeom>
          <a:noFill/>
          <a:ln cap="flat" cmpd="sng" w="158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5" name="Google Shape;395;g3e4b6a419a7_0_58"/>
          <p:cNvSpPr txBox="1"/>
          <p:nvPr/>
        </p:nvSpPr>
        <p:spPr>
          <a:xfrm>
            <a:off x="182875" y="914400"/>
            <a:ext cx="11724000" cy="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Slow cool consistently produces </a:t>
            </a:r>
            <a:r>
              <a:rPr b="1" lang="en-US" sz="2000">
                <a:solidFill>
                  <a:srgbClr val="006699"/>
                </a:solidFill>
                <a:latin typeface="Calibri"/>
                <a:ea typeface="Calibri"/>
                <a:cs typeface="Calibri"/>
                <a:sym typeface="Calibri"/>
              </a:rPr>
              <a:t>&lt; 60 mK gradients</a:t>
            </a:r>
            <a:r>
              <a:rPr lang="en-US" sz="20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when crossing through T</a:t>
            </a:r>
            <a:r>
              <a:rPr baseline="-25000" lang="en-US" sz="20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0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= 18 K</a:t>
            </a:r>
            <a:endParaRPr sz="20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Automated with </a:t>
            </a:r>
            <a:r>
              <a:rPr b="1" lang="en-US" sz="20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PID loop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3"/>
          <p:cNvSpPr txBox="1"/>
          <p:nvPr/>
        </p:nvSpPr>
        <p:spPr>
          <a:xfrm>
            <a:off x="182875" y="914400"/>
            <a:ext cx="3719400" cy="39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low-power RF cable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tests, high-power coupler fabrication happening now!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-US" sz="20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Multipacting band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 4 MV/m prevents current setup from reaching quench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33"/>
          <p:cNvSpPr txBox="1"/>
          <p:nvPr/>
        </p:nvSpPr>
        <p:spPr>
          <a:xfrm>
            <a:off x="182875" y="914400"/>
            <a:ext cx="3719400" cy="39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low-power RF cable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tests, high-power coupler fabrication happening now!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-US" sz="2000">
                <a:solidFill>
                  <a:srgbClr val="B31B1B"/>
                </a:solidFill>
                <a:latin typeface="Calibri"/>
                <a:ea typeface="Calibri"/>
                <a:cs typeface="Calibri"/>
                <a:sym typeface="Calibri"/>
              </a:rPr>
              <a:t>Multipacting band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 4 MV/m prevents current setup from reaching quench</a:t>
            </a:r>
            <a:endParaRPr b="1"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b="1" lang="en-US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Slow CCD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generates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Q</a:t>
            </a:r>
            <a:r>
              <a:rPr b="1"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currently testable E</a:t>
            </a:r>
            <a:r>
              <a:rPr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3" name="Google Shape;403;p33" title="V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275" y="915164"/>
            <a:ext cx="7994327" cy="4145496"/>
          </a:xfrm>
          <a:prstGeom prst="rect">
            <a:avLst/>
          </a:prstGeom>
          <a:noFill/>
          <a:ln cap="flat" cmpd="sng" w="17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4" name="Google Shape;404;p33" title="VT UNC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5275" y="915164"/>
            <a:ext cx="7994327" cy="4145496"/>
          </a:xfrm>
          <a:prstGeom prst="rect">
            <a:avLst/>
          </a:prstGeom>
          <a:noFill/>
          <a:ln cap="flat" cmpd="sng" w="170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5" name="Google Shape;405;p33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RF Test Results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6" name="Google Shape;406;p33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"/>
            <a:headEnd len="sm" w="sm" type="none"/>
            <a:tailEnd len="sm" w="sm" type="none"/>
          </a:ln>
        </p:spPr>
      </p:cxnSp>
      <p:sp>
        <p:nvSpPr>
          <p:cNvPr id="407" name="Google Shape;407;p33"/>
          <p:cNvSpPr txBox="1"/>
          <p:nvPr>
            <p:ph idx="10" type="dt"/>
          </p:nvPr>
        </p:nvSpPr>
        <p:spPr>
          <a:xfrm>
            <a:off x="152400" y="6574117"/>
            <a:ext cx="27432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408" name="Google Shape;408;p33"/>
          <p:cNvSpPr txBox="1"/>
          <p:nvPr>
            <p:ph idx="12" type="sldNum"/>
          </p:nvPr>
        </p:nvSpPr>
        <p:spPr>
          <a:xfrm>
            <a:off x="9296400" y="6581001"/>
            <a:ext cx="2743200" cy="2701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9" name="Google Shape;409;p33"/>
          <p:cNvSpPr txBox="1"/>
          <p:nvPr/>
        </p:nvSpPr>
        <p:spPr>
          <a:xfrm>
            <a:off x="2567740" y="6581001"/>
            <a:ext cx="705652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321914" cy="6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3" title="VT UNC CC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45275" y="913546"/>
            <a:ext cx="7994327" cy="414549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2" name="Google Shape;412;p33"/>
          <p:cNvSpPr txBox="1"/>
          <p:nvPr/>
        </p:nvSpPr>
        <p:spPr>
          <a:xfrm>
            <a:off x="182875" y="914400"/>
            <a:ext cx="3719400" cy="11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low-power RF cable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tests, high-power coupler fabrication happening now!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33"/>
          <p:cNvSpPr txBox="1"/>
          <p:nvPr/>
        </p:nvSpPr>
        <p:spPr>
          <a:xfrm>
            <a:off x="3767400" y="5249325"/>
            <a:ext cx="4657200" cy="1143000"/>
          </a:xfrm>
          <a:prstGeom prst="rect">
            <a:avLst/>
          </a:prstGeom>
          <a:solidFill>
            <a:srgbClr val="A4C2F4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C4M RF performance 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surpasses vertical test!!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1B1B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7"/>
          <p:cNvSpPr/>
          <p:nvPr/>
        </p:nvSpPr>
        <p:spPr>
          <a:xfrm>
            <a:off x="614253" y="684055"/>
            <a:ext cx="10972800" cy="54900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37"/>
          <p:cNvSpPr txBox="1"/>
          <p:nvPr/>
        </p:nvSpPr>
        <p:spPr>
          <a:xfrm>
            <a:off x="2012550" y="2705600"/>
            <a:ext cx="81669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SUMMARY &amp; FUTURE WORK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did I (and will I) accomplish?</a:t>
            </a:r>
            <a:endParaRPr b="0" i="0" sz="4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6638732a80_2_123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My Contributions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6" name="Google Shape;426;g36638732a80_2_123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"/>
            <a:headEnd len="sm" w="sm" type="none"/>
            <a:tailEnd len="sm" w="sm" type="none"/>
          </a:ln>
        </p:spPr>
      </p:cxnSp>
      <p:sp>
        <p:nvSpPr>
          <p:cNvPr id="427" name="Google Shape;427;g36638732a80_2_123"/>
          <p:cNvSpPr txBox="1"/>
          <p:nvPr>
            <p:ph idx="12" type="sldNum"/>
          </p:nvPr>
        </p:nvSpPr>
        <p:spPr>
          <a:xfrm>
            <a:off x="9296400" y="6581001"/>
            <a:ext cx="27432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8" name="Google Shape;428;g36638732a80_2_123"/>
          <p:cNvSpPr txBox="1"/>
          <p:nvPr/>
        </p:nvSpPr>
        <p:spPr>
          <a:xfrm>
            <a:off x="2567740" y="6581001"/>
            <a:ext cx="705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g36638732a80_2_123"/>
          <p:cNvSpPr txBox="1"/>
          <p:nvPr>
            <p:ph idx="10" type="dt"/>
          </p:nvPr>
        </p:nvSpPr>
        <p:spPr>
          <a:xfrm>
            <a:off x="152400" y="6574117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430" name="Google Shape;430;g36638732a80_2_123"/>
          <p:cNvSpPr txBox="1"/>
          <p:nvPr/>
        </p:nvSpPr>
        <p:spPr>
          <a:xfrm>
            <a:off x="182880" y="914400"/>
            <a:ext cx="118872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Completed </a:t>
            </a:r>
            <a:r>
              <a:rPr b="1" lang="en-US" sz="2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first assembly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C4M without RF couplers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Cooled to </a:t>
            </a:r>
            <a:r>
              <a:rPr b="1" lang="en-US" sz="2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target temperature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b="1" lang="en-US" sz="2800">
                <a:solidFill>
                  <a:srgbClr val="006699"/>
                </a:solidFill>
                <a:latin typeface="Calibri"/>
                <a:ea typeface="Calibri"/>
                <a:cs typeface="Calibri"/>
                <a:sym typeface="Calibri"/>
              </a:rPr>
              <a:t>first cooldown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b="1" lang="en-US" sz="2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good static heat loads</a:t>
            </a:r>
            <a:endParaRPr b="1" sz="2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Achieved </a:t>
            </a:r>
            <a:r>
              <a:rPr b="1" lang="en-US" sz="2800">
                <a:solidFill>
                  <a:srgbClr val="006699"/>
                </a:solidFill>
                <a:latin typeface="Calibri"/>
                <a:ea typeface="Calibri"/>
                <a:cs typeface="Calibri"/>
                <a:sym typeface="Calibri"/>
              </a:rPr>
              <a:t>small thermal gradients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b="1" lang="en-US" sz="2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autonomous controlled cooldown</a:t>
            </a:r>
            <a:endParaRPr b="1" sz="28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Cavity performance </a:t>
            </a:r>
            <a:r>
              <a:rPr b="1" lang="en-US" sz="2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better than vertical RF test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1" name="Google Shape;431;g36638732a80_2_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21904" cy="6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f03b5f73f2_2_1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Imminent Future Work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8" name="Google Shape;438;g3f03b5f73f2_2_1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"/>
            <a:headEnd len="sm" w="sm" type="none"/>
            <a:tailEnd len="sm" w="sm" type="none"/>
          </a:ln>
        </p:spPr>
      </p:cxnSp>
      <p:sp>
        <p:nvSpPr>
          <p:cNvPr id="439" name="Google Shape;439;g3f03b5f73f2_2_1"/>
          <p:cNvSpPr txBox="1"/>
          <p:nvPr>
            <p:ph idx="12" type="sldNum"/>
          </p:nvPr>
        </p:nvSpPr>
        <p:spPr>
          <a:xfrm>
            <a:off x="9296400" y="6581001"/>
            <a:ext cx="27432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0" name="Google Shape;440;g3f03b5f73f2_2_1"/>
          <p:cNvSpPr txBox="1"/>
          <p:nvPr/>
        </p:nvSpPr>
        <p:spPr>
          <a:xfrm>
            <a:off x="2567740" y="6581001"/>
            <a:ext cx="705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g3f03b5f73f2_2_1"/>
          <p:cNvSpPr txBox="1"/>
          <p:nvPr>
            <p:ph idx="10" type="dt"/>
          </p:nvPr>
        </p:nvSpPr>
        <p:spPr>
          <a:xfrm>
            <a:off x="152400" y="6574117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442" name="Google Shape;442;g3f03b5f73f2_2_1"/>
          <p:cNvSpPr txBox="1"/>
          <p:nvPr/>
        </p:nvSpPr>
        <p:spPr>
          <a:xfrm>
            <a:off x="182880" y="914400"/>
            <a:ext cx="11887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High-Current Beam Test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Coming in 2027!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3" name="Google Shape;443;g3f03b5f73f2_2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21904" cy="6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g3f03b5f73f2_2_1"/>
          <p:cNvPicPr preferRelativeResize="0"/>
          <p:nvPr/>
        </p:nvPicPr>
        <p:blipFill rotWithShape="1">
          <a:blip r:embed="rId4">
            <a:alphaModFix/>
          </a:blip>
          <a:srcRect b="5491" l="16394" r="5797" t="0"/>
          <a:stretch/>
        </p:blipFill>
        <p:spPr>
          <a:xfrm>
            <a:off x="3114163" y="1935675"/>
            <a:ext cx="6024624" cy="4017926"/>
          </a:xfrm>
          <a:prstGeom prst="rect">
            <a:avLst/>
          </a:prstGeom>
          <a:noFill/>
          <a:ln cap="flat" cmpd="sng" w="175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5" name="Google Shape;445;g3f03b5f73f2_2_1"/>
          <p:cNvSpPr/>
          <p:nvPr/>
        </p:nvSpPr>
        <p:spPr>
          <a:xfrm>
            <a:off x="4799714" y="4882144"/>
            <a:ext cx="1854000" cy="7986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175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4025" lIns="84025" spcFirstLastPara="1" rIns="84025" wrap="square" tIns="840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38">
                <a:latin typeface="Calibri"/>
                <a:ea typeface="Calibri"/>
                <a:cs typeface="Calibri"/>
                <a:sym typeface="Calibri"/>
              </a:rPr>
              <a:t>Electron Gun</a:t>
            </a:r>
            <a:endParaRPr b="1" sz="1838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g3f03b5f73f2_2_1"/>
          <p:cNvSpPr/>
          <p:nvPr/>
        </p:nvSpPr>
        <p:spPr>
          <a:xfrm>
            <a:off x="3726927" y="3815168"/>
            <a:ext cx="1072800" cy="76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A4C2F4"/>
          </a:solidFill>
          <a:ln cap="flat" cmpd="sng" w="175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4025" lIns="84025" spcFirstLastPara="1" rIns="84025" wrap="square" tIns="840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54">
                <a:latin typeface="Calibri"/>
                <a:ea typeface="Calibri"/>
                <a:cs typeface="Calibri"/>
                <a:sym typeface="Calibri"/>
              </a:rPr>
              <a:t>C4M</a:t>
            </a:r>
            <a:endParaRPr b="1" sz="1654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g3f03b5f73f2_2_1"/>
          <p:cNvSpPr/>
          <p:nvPr/>
        </p:nvSpPr>
        <p:spPr>
          <a:xfrm rot="1808700">
            <a:off x="6158245" y="4054439"/>
            <a:ext cx="1854278" cy="79863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175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4025" lIns="84025" spcFirstLastPara="1" rIns="84025" wrap="square" tIns="840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38">
                <a:latin typeface="Calibri"/>
                <a:ea typeface="Calibri"/>
                <a:cs typeface="Calibri"/>
                <a:sym typeface="Calibri"/>
              </a:rPr>
              <a:t>Diagnostics</a:t>
            </a:r>
            <a:endParaRPr b="1" sz="1838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e4c50c2327_2_1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Imminent Future Work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4" name="Google Shape;454;g3e4c50c2327_2_1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"/>
            <a:headEnd len="sm" w="sm" type="none"/>
            <a:tailEnd len="sm" w="sm" type="none"/>
          </a:ln>
        </p:spPr>
      </p:cxnSp>
      <p:sp>
        <p:nvSpPr>
          <p:cNvPr id="455" name="Google Shape;455;g3e4c50c2327_2_1"/>
          <p:cNvSpPr txBox="1"/>
          <p:nvPr>
            <p:ph idx="12" type="sldNum"/>
          </p:nvPr>
        </p:nvSpPr>
        <p:spPr>
          <a:xfrm>
            <a:off x="9296400" y="6581001"/>
            <a:ext cx="27432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6" name="Google Shape;456;g3e4c50c2327_2_1"/>
          <p:cNvSpPr txBox="1"/>
          <p:nvPr/>
        </p:nvSpPr>
        <p:spPr>
          <a:xfrm>
            <a:off x="2567740" y="6581001"/>
            <a:ext cx="705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g3e4c50c2327_2_1"/>
          <p:cNvSpPr txBox="1"/>
          <p:nvPr>
            <p:ph idx="10" type="dt"/>
          </p:nvPr>
        </p:nvSpPr>
        <p:spPr>
          <a:xfrm>
            <a:off x="152400" y="6574117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458" name="Google Shape;458;g3e4c50c2327_2_1"/>
          <p:cNvSpPr txBox="1"/>
          <p:nvPr/>
        </p:nvSpPr>
        <p:spPr>
          <a:xfrm>
            <a:off x="182880" y="914400"/>
            <a:ext cx="11887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064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High-Current Beam Test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Coming in 2027!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9" name="Google Shape;459;g3e4c50c2327_2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21904" cy="6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3e4c50c2327_2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1025" y="2248525"/>
            <a:ext cx="6006277" cy="289169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1" name="Google Shape;461;g3e4c50c2327_2_1"/>
          <p:cNvPicPr preferRelativeResize="0"/>
          <p:nvPr/>
        </p:nvPicPr>
        <p:blipFill rotWithShape="1">
          <a:blip r:embed="rId5">
            <a:alphaModFix/>
          </a:blip>
          <a:srcRect b="5491" l="16394" r="5797" t="0"/>
          <a:stretch/>
        </p:blipFill>
        <p:spPr>
          <a:xfrm>
            <a:off x="623225" y="2248525"/>
            <a:ext cx="4335936" cy="2891700"/>
          </a:xfrm>
          <a:prstGeom prst="rect">
            <a:avLst/>
          </a:prstGeom>
          <a:noFill/>
          <a:ln cap="flat" cmpd="sng" w="126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2" name="Google Shape;462;g3e4c50c2327_2_1"/>
          <p:cNvSpPr/>
          <p:nvPr/>
        </p:nvSpPr>
        <p:spPr>
          <a:xfrm>
            <a:off x="1836320" y="4369098"/>
            <a:ext cx="1334400" cy="5748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126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23">
                <a:latin typeface="Calibri"/>
                <a:ea typeface="Calibri"/>
                <a:cs typeface="Calibri"/>
                <a:sym typeface="Calibri"/>
              </a:rPr>
              <a:t>Electron Gun</a:t>
            </a:r>
            <a:endParaRPr b="1" sz="1323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g3e4c50c2327_2_1"/>
          <p:cNvSpPr/>
          <p:nvPr/>
        </p:nvSpPr>
        <p:spPr>
          <a:xfrm>
            <a:off x="1064233" y="3601196"/>
            <a:ext cx="772200" cy="549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A4C2F4"/>
          </a:solidFill>
          <a:ln cap="flat" cmpd="sng" w="126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91">
                <a:latin typeface="Calibri"/>
                <a:ea typeface="Calibri"/>
                <a:cs typeface="Calibri"/>
                <a:sym typeface="Calibri"/>
              </a:rPr>
              <a:t>C4M</a:t>
            </a:r>
            <a:endParaRPr b="1" sz="119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g3e4c50c2327_2_1"/>
          <p:cNvSpPr/>
          <p:nvPr/>
        </p:nvSpPr>
        <p:spPr>
          <a:xfrm rot="1808656">
            <a:off x="2814095" y="3773430"/>
            <a:ext cx="1334584" cy="574803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126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0475" lIns="60475" spcFirstLastPara="1" rIns="60475" wrap="square" tIns="60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23">
                <a:latin typeface="Calibri"/>
                <a:ea typeface="Calibri"/>
                <a:cs typeface="Calibri"/>
                <a:sym typeface="Calibri"/>
              </a:rPr>
              <a:t>Diagnostics</a:t>
            </a:r>
            <a:endParaRPr b="1" sz="1323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f4452f33e2_0_0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CBB Prophecy is Being Fulfilled!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1" name="Google Shape;471;g3f4452f33e2_0_0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"/>
            <a:headEnd len="sm" w="sm" type="none"/>
            <a:tailEnd len="sm" w="sm" type="none"/>
          </a:ln>
        </p:spPr>
      </p:cxnSp>
      <p:sp>
        <p:nvSpPr>
          <p:cNvPr id="472" name="Google Shape;472;g3f4452f33e2_0_0"/>
          <p:cNvSpPr txBox="1"/>
          <p:nvPr>
            <p:ph idx="12" type="sldNum"/>
          </p:nvPr>
        </p:nvSpPr>
        <p:spPr>
          <a:xfrm>
            <a:off x="9296400" y="6581001"/>
            <a:ext cx="27432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3" name="Google Shape;473;g3f4452f33e2_0_0"/>
          <p:cNvSpPr txBox="1"/>
          <p:nvPr/>
        </p:nvSpPr>
        <p:spPr>
          <a:xfrm>
            <a:off x="2567740" y="6581001"/>
            <a:ext cx="705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g3f4452f33e2_0_0"/>
          <p:cNvSpPr txBox="1"/>
          <p:nvPr>
            <p:ph idx="10" type="dt"/>
          </p:nvPr>
        </p:nvSpPr>
        <p:spPr>
          <a:xfrm>
            <a:off x="152400" y="6574117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2026-07-09</a:t>
            </a:r>
            <a:endParaRPr/>
          </a:p>
        </p:txBody>
      </p:sp>
      <p:pic>
        <p:nvPicPr>
          <p:cNvPr id="475" name="Google Shape;475;g3f4452f33e2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21904" cy="6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3f4452f33e2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5050" y="869250"/>
            <a:ext cx="6501901" cy="547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g3f4452f33e2_0_0"/>
          <p:cNvPicPr preferRelativeResize="0"/>
          <p:nvPr/>
        </p:nvPicPr>
        <p:blipFill rotWithShape="1">
          <a:blip r:embed="rId5">
            <a:alphaModFix/>
          </a:blip>
          <a:srcRect b="5491" l="16394" r="5797" t="0"/>
          <a:stretch/>
        </p:blipFill>
        <p:spPr>
          <a:xfrm>
            <a:off x="5214150" y="4207950"/>
            <a:ext cx="2096425" cy="1398125"/>
          </a:xfrm>
          <a:prstGeom prst="rect">
            <a:avLst/>
          </a:prstGeom>
          <a:noFill/>
          <a:ln cap="flat" cmpd="sng" w="6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8" name="Google Shape;478;g3f4452f33e2_0_0"/>
          <p:cNvSpPr/>
          <p:nvPr/>
        </p:nvSpPr>
        <p:spPr>
          <a:xfrm>
            <a:off x="5800682" y="5233239"/>
            <a:ext cx="645000" cy="2778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D966"/>
          </a:solidFill>
          <a:ln cap="flat" cmpd="sng" w="6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225" lIns="29225" spcFirstLastPara="1" rIns="29225" wrap="square" tIns="292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40">
                <a:latin typeface="Calibri"/>
                <a:ea typeface="Calibri"/>
                <a:cs typeface="Calibri"/>
                <a:sym typeface="Calibri"/>
              </a:rPr>
              <a:t>Electron Gun</a:t>
            </a:r>
            <a:endParaRPr b="1" sz="64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g3f4452f33e2_0_0"/>
          <p:cNvSpPr/>
          <p:nvPr/>
        </p:nvSpPr>
        <p:spPr>
          <a:xfrm>
            <a:off x="5427377" y="4861961"/>
            <a:ext cx="373500" cy="265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A4C2F4"/>
          </a:solidFill>
          <a:ln cap="flat" cmpd="sng" w="6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225" lIns="29225" spcFirstLastPara="1" rIns="29225" wrap="square" tIns="292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76">
                <a:latin typeface="Calibri"/>
                <a:ea typeface="Calibri"/>
                <a:cs typeface="Calibri"/>
                <a:sym typeface="Calibri"/>
              </a:rPr>
              <a:t>C4M</a:t>
            </a:r>
            <a:endParaRPr b="1" sz="576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g3f4452f33e2_0_0"/>
          <p:cNvSpPr/>
          <p:nvPr/>
        </p:nvSpPr>
        <p:spPr>
          <a:xfrm rot="1808483">
            <a:off x="6273465" y="4945222"/>
            <a:ext cx="645244" cy="277857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6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225" lIns="29225" spcFirstLastPara="1" rIns="29225" wrap="square" tIns="292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40">
                <a:latin typeface="Calibri"/>
                <a:ea typeface="Calibri"/>
                <a:cs typeface="Calibri"/>
                <a:sym typeface="Calibri"/>
              </a:rPr>
              <a:t>Diagnostics</a:t>
            </a:r>
            <a:endParaRPr b="1" sz="64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ee47daf7b5_2_0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Acknowledgements</a:t>
            </a:r>
            <a:endParaRPr/>
          </a:p>
        </p:txBody>
      </p:sp>
      <p:cxnSp>
        <p:nvCxnSpPr>
          <p:cNvPr id="487" name="Google Shape;487;g3ee47daf7b5_2_0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8" name="Google Shape;488;g3ee47daf7b5_2_0"/>
          <p:cNvSpPr txBox="1"/>
          <p:nvPr>
            <p:ph idx="10" type="dt"/>
          </p:nvPr>
        </p:nvSpPr>
        <p:spPr>
          <a:xfrm>
            <a:off x="152400" y="6574117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489" name="Google Shape;489;g3ee47daf7b5_2_0"/>
          <p:cNvSpPr txBox="1"/>
          <p:nvPr>
            <p:ph idx="12" type="sldNum"/>
          </p:nvPr>
        </p:nvSpPr>
        <p:spPr>
          <a:xfrm>
            <a:off x="9296400" y="6581001"/>
            <a:ext cx="27432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0" name="Google Shape;490;g3ee47daf7b5_2_0"/>
          <p:cNvSpPr txBox="1"/>
          <p:nvPr/>
        </p:nvSpPr>
        <p:spPr>
          <a:xfrm>
            <a:off x="182875" y="914400"/>
            <a:ext cx="11587500" cy="3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the following people for their significant contributions: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C4M Team: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Neil Stilin, Matthias Liepe, Adam Holic, Tim O’Connell,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Peter Quigley,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James Sears, Valery Shemelin, Jessica Turco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Technician support: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Holly Conklin, Terri Gruber-Hine, Greg Kulina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Cornell SRF Group: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Gabriel Gaitan, Thomas Oseroff, Sadie Seddon-Stettler, Liana Shpani, Nathan Sitaraman, Nicole Verboncouer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Beamline Team: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Jared Maxson, Matt Andorf, Adam Bartnik, Dave Burke,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 Dickensheets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g3ee47daf7b5_2_0"/>
          <p:cNvSpPr txBox="1"/>
          <p:nvPr/>
        </p:nvSpPr>
        <p:spPr>
          <a:xfrm>
            <a:off x="2567740" y="6581001"/>
            <a:ext cx="705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/>
          </a:p>
        </p:txBody>
      </p:sp>
      <p:sp>
        <p:nvSpPr>
          <p:cNvPr id="492" name="Google Shape;492;g3ee47daf7b5_2_0"/>
          <p:cNvSpPr txBox="1"/>
          <p:nvPr/>
        </p:nvSpPr>
        <p:spPr>
          <a:xfrm>
            <a:off x="1530175" y="5577572"/>
            <a:ext cx="10029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work was funded by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b="0" i="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U.S. DOE award DE-SC0021038 “Next Steps in the Development of Turn-Key SRF Technology”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 Tigner</a:t>
            </a:r>
            <a:r>
              <a:rPr b="0" i="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Traineeship in Accelerator Sciences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ird, emblem, trademark, logo&#10;&#10;Description automatically generated" id="493" name="Google Shape;493;g3ee47daf7b5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5591590"/>
            <a:ext cx="89535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3ee47daf7b5_2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321904" cy="6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1B1B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/>
          <p:nvPr/>
        </p:nvSpPr>
        <p:spPr>
          <a:xfrm>
            <a:off x="614253" y="684055"/>
            <a:ext cx="10972800" cy="548989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614253" y="2767281"/>
            <a:ext cx="109635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MOTIVATION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Conduction-Cooled SRF Cavities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e4c50c2327_0_104"/>
          <p:cNvSpPr txBox="1"/>
          <p:nvPr/>
        </p:nvSpPr>
        <p:spPr>
          <a:xfrm>
            <a:off x="182875" y="731520"/>
            <a:ext cx="5605200" cy="23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200"/>
              <a:buFont typeface="Calibri"/>
              <a:buChar char="●"/>
            </a:pPr>
            <a:r>
              <a:rPr b="0" i="0" lang="en-US" sz="22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Vessel that maintains SRF cavities at </a:t>
            </a:r>
            <a:r>
              <a:rPr b="1" i="0" lang="en-US" sz="22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cryogenic temperatures</a:t>
            </a:r>
            <a:endParaRPr i="0" sz="2200" u="none" cap="none" strike="noStrik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Calibri"/>
              <a:buChar char="○"/>
            </a:pPr>
            <a:r>
              <a:rPr b="0" i="0" lang="en-US" sz="18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2 K for Nb, 4 K for Nb</a:t>
            </a:r>
            <a:r>
              <a:rPr b="0" baseline="-25000" i="0" lang="en-US" sz="18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0" i="0" lang="en-US" sz="18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Sn</a:t>
            </a:r>
            <a:endParaRPr b="0" i="0" sz="1800" u="none" cap="none" strike="noStrik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200"/>
              <a:buFont typeface="Calibri"/>
              <a:buChar char="●"/>
            </a:pPr>
            <a:r>
              <a:rPr b="0" i="0" lang="en-US" sz="22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Complex system of pipes that </a:t>
            </a:r>
            <a:r>
              <a:rPr lang="en-US" sz="22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deliver</a:t>
            </a:r>
            <a:r>
              <a:rPr b="0" i="0" lang="en-US" sz="22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cryogenic liquids to appropriate sections</a:t>
            </a:r>
            <a:endParaRPr b="0" i="0" sz="2200" u="none" cap="none" strike="noStrik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Calibri"/>
              <a:buChar char="○"/>
            </a:pPr>
            <a:r>
              <a:rPr b="0" i="0" lang="en-US" sz="18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Cryo liquids in accelerators: </a:t>
            </a:r>
            <a:r>
              <a:rPr b="1" i="0" lang="en-US" sz="18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LN</a:t>
            </a:r>
            <a:r>
              <a:rPr b="1" baseline="-25000" i="0" lang="en-US" sz="18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i="0" lang="en-US" sz="18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, LHe, He II</a:t>
            </a:r>
            <a:endParaRPr b="1" i="0" sz="1800" u="none" cap="none" strike="noStrik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g3e4c50c2327_0_104" title="USPASW25_CryostatXsection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84275" y="1220999"/>
            <a:ext cx="5949475" cy="3763859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1" name="Google Shape;121;g3e4c50c2327_0_104"/>
          <p:cNvSpPr txBox="1"/>
          <p:nvPr/>
        </p:nvSpPr>
        <p:spPr>
          <a:xfrm>
            <a:off x="6364600" y="5298600"/>
            <a:ext cx="4990800" cy="9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Above: Internal schematic of Nb cavity cryomodule</a:t>
            </a:r>
            <a:endParaRPr b="0" i="1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1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Left: TESLA-type cryomodule exterior</a:t>
            </a:r>
            <a:endParaRPr b="0" i="1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g3e4c50c2327_0_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578" y="3441262"/>
            <a:ext cx="3970371" cy="2983187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3" name="Google Shape;123;g3e4c50c2327_0_104"/>
          <p:cNvSpPr txBox="1"/>
          <p:nvPr>
            <p:ph idx="10" type="dt"/>
          </p:nvPr>
        </p:nvSpPr>
        <p:spPr>
          <a:xfrm>
            <a:off x="152400" y="6574117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124" name="Google Shape;124;g3e4c50c2327_0_104"/>
          <p:cNvSpPr txBox="1"/>
          <p:nvPr>
            <p:ph idx="12" type="sldNum"/>
          </p:nvPr>
        </p:nvSpPr>
        <p:spPr>
          <a:xfrm>
            <a:off x="9296400" y="6581001"/>
            <a:ext cx="27432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" name="Google Shape;125;g3e4c50c2327_0_104"/>
          <p:cNvSpPr txBox="1"/>
          <p:nvPr/>
        </p:nvSpPr>
        <p:spPr>
          <a:xfrm>
            <a:off x="2567740" y="6581001"/>
            <a:ext cx="705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" name="Google Shape;126;g3e4c50c2327_0_104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"/>
            <a:headEnd len="sm" w="sm" type="none"/>
            <a:tailEnd len="sm" w="sm" type="none"/>
          </a:ln>
        </p:spPr>
      </p:cxnSp>
      <p:sp>
        <p:nvSpPr>
          <p:cNvPr id="127" name="Google Shape;127;g3e4c50c2327_0_104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Modern Cryomodules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g3e4c50c2327_0_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321914" cy="6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e4c50c2327_0_188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Conduction-Cooling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g3e4c50c2327_0_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21920" cy="6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3e4c50c2327_0_188"/>
          <p:cNvSpPr txBox="1"/>
          <p:nvPr/>
        </p:nvSpPr>
        <p:spPr>
          <a:xfrm>
            <a:off x="6565392" y="5221224"/>
            <a:ext cx="4990800" cy="12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i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i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1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Left: PT420/425 cold heads used on C4M</a:t>
            </a:r>
            <a:endParaRPr b="0" i="1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3e4c50c2327_0_188"/>
          <p:cNvSpPr txBox="1"/>
          <p:nvPr/>
        </p:nvSpPr>
        <p:spPr>
          <a:xfrm>
            <a:off x="182875" y="731520"/>
            <a:ext cx="60045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b="0" i="0" lang="en-US" sz="22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2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ool</a:t>
            </a:r>
            <a:r>
              <a:rPr b="0" i="0" lang="en-US" sz="22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cavity by </a:t>
            </a:r>
            <a:r>
              <a:rPr b="1" i="0" lang="en-US" sz="22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direct contact to cooling power load</a:t>
            </a:r>
            <a:endParaRPr b="0" i="0" sz="2200" u="none" cap="none" strike="noStrik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Calibri"/>
              <a:buChar char="○"/>
            </a:pPr>
            <a:r>
              <a:rPr b="1"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Turnkey</a:t>
            </a:r>
            <a:r>
              <a:rPr lang="en-US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: n</a:t>
            </a:r>
            <a:r>
              <a:rPr b="0" i="0" lang="en-US" sz="18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o liquid cryogens or </a:t>
            </a:r>
            <a:r>
              <a:rPr lang="en-US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cryo</a:t>
            </a:r>
            <a:r>
              <a:rPr b="0" i="0" lang="en-US" sz="18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plant </a:t>
            </a:r>
            <a:r>
              <a:rPr b="0" i="0" lang="en-US" sz="1800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necessary</a:t>
            </a:r>
            <a:r>
              <a:rPr lang="en-US" sz="180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b="0" i="0" sz="1800" cap="none" strike="noStrik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200"/>
              <a:buFont typeface="Calibri"/>
              <a:buChar char="●"/>
            </a:pPr>
            <a:r>
              <a:rPr b="1" i="0" lang="en-US" sz="22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Cryocooler</a:t>
            </a:r>
            <a:r>
              <a:rPr b="0" i="0" lang="en-US" sz="22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: closed refrigeration loop made of He gas, compressor, and </a:t>
            </a:r>
            <a:r>
              <a:rPr b="1" i="0" lang="en-US" sz="22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cold head</a:t>
            </a:r>
            <a:endParaRPr b="0" i="0" sz="1800" u="none" cap="none" strike="noStrike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g3e4c50c2327_0_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66750" y="914400"/>
            <a:ext cx="5466374" cy="4118251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9" name="Google Shape;139;g3e4c50c2327_0_188" title="IMG_0945.jp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19925" y="3571700"/>
            <a:ext cx="2686326" cy="26899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0" name="Google Shape;140;g3e4c50c2327_0_188"/>
          <p:cNvSpPr txBox="1"/>
          <p:nvPr/>
        </p:nvSpPr>
        <p:spPr>
          <a:xfrm>
            <a:off x="6566750" y="5222025"/>
            <a:ext cx="4990800" cy="12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Above: Most popular cold head cooling schemes in SRF applications</a:t>
            </a:r>
            <a:endParaRPr b="0" i="1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1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Left: PT420/425 cold heads used on C4M</a:t>
            </a:r>
            <a:endParaRPr b="0" i="1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3e4c50c2327_0_188"/>
          <p:cNvSpPr/>
          <p:nvPr/>
        </p:nvSpPr>
        <p:spPr>
          <a:xfrm>
            <a:off x="2259325" y="5064250"/>
            <a:ext cx="1044600" cy="201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3e4c50c2327_0_188"/>
          <p:cNvSpPr/>
          <p:nvPr/>
        </p:nvSpPr>
        <p:spPr>
          <a:xfrm>
            <a:off x="2107200" y="5670825"/>
            <a:ext cx="1316700" cy="201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3e4c50c2327_0_188"/>
          <p:cNvSpPr txBox="1"/>
          <p:nvPr/>
        </p:nvSpPr>
        <p:spPr>
          <a:xfrm>
            <a:off x="31725" y="4918300"/>
            <a:ext cx="23379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1st stage: 55 W @ 45K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3e4c50c2327_0_188"/>
          <p:cNvSpPr txBox="1"/>
          <p:nvPr/>
        </p:nvSpPr>
        <p:spPr>
          <a:xfrm>
            <a:off x="31725" y="5524875"/>
            <a:ext cx="23379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2nd stage: 2 W @ 4K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5" name="Google Shape;145;g3e4c50c2327_0_188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"/>
            <a:headEnd len="sm" w="sm" type="none"/>
            <a:tailEnd len="sm" w="sm" type="none"/>
          </a:ln>
        </p:spPr>
      </p:cxnSp>
      <p:sp>
        <p:nvSpPr>
          <p:cNvPr id="146" name="Google Shape;146;g3e4c50c2327_0_188"/>
          <p:cNvSpPr txBox="1"/>
          <p:nvPr>
            <p:ph idx="10" type="dt"/>
          </p:nvPr>
        </p:nvSpPr>
        <p:spPr>
          <a:xfrm>
            <a:off x="152400" y="6574117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147" name="Google Shape;147;g3e4c50c2327_0_188"/>
          <p:cNvSpPr txBox="1"/>
          <p:nvPr>
            <p:ph idx="12" type="sldNum"/>
          </p:nvPr>
        </p:nvSpPr>
        <p:spPr>
          <a:xfrm>
            <a:off x="9296400" y="6581001"/>
            <a:ext cx="27432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" name="Google Shape;148;g3e4c50c2327_0_188"/>
          <p:cNvSpPr txBox="1"/>
          <p:nvPr/>
        </p:nvSpPr>
        <p:spPr>
          <a:xfrm>
            <a:off x="2567740" y="6581001"/>
            <a:ext cx="705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3ee7d1d562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2305" y="1650575"/>
            <a:ext cx="5226055" cy="4106600"/>
          </a:xfrm>
          <a:prstGeom prst="rect">
            <a:avLst/>
          </a:prstGeom>
          <a:noFill/>
          <a:ln cap="flat" cmpd="sng" w="163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5" name="Google Shape;155;g3ee7d1d562e_0_0"/>
          <p:cNvSpPr/>
          <p:nvPr/>
        </p:nvSpPr>
        <p:spPr>
          <a:xfrm>
            <a:off x="10415996" y="3644619"/>
            <a:ext cx="279600" cy="5151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6AA84F"/>
          </a:solidFill>
          <a:ln cap="flat" cmpd="sng" w="13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425" lIns="64425" spcFirstLastPara="1" rIns="64425" wrap="square" tIns="64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6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g3ee7d1d562e_0_0"/>
          <p:cNvSpPr/>
          <p:nvPr/>
        </p:nvSpPr>
        <p:spPr>
          <a:xfrm rot="-1421514">
            <a:off x="10142343" y="4204193"/>
            <a:ext cx="928778" cy="443295"/>
          </a:xfrm>
          <a:prstGeom prst="ellipse">
            <a:avLst/>
          </a:prstGeom>
          <a:noFill/>
          <a:ln cap="flat" cmpd="sng" w="13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425" lIns="64425" spcFirstLastPara="1" rIns="64425" wrap="square" tIns="64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86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g3ee7d1d562e_0_0"/>
          <p:cNvSpPr txBox="1"/>
          <p:nvPr/>
        </p:nvSpPr>
        <p:spPr>
          <a:xfrm>
            <a:off x="10126081" y="3329966"/>
            <a:ext cx="859500" cy="237000"/>
          </a:xfrm>
          <a:prstGeom prst="rect">
            <a:avLst/>
          </a:prstGeom>
          <a:noFill/>
          <a:ln cap="flat" cmpd="sng" w="13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4425" lIns="64425" spcFirstLastPara="1" rIns="64425" wrap="square" tIns="64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46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C4M Cold Heads</a:t>
            </a:r>
            <a:endParaRPr b="1" sz="846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g3ee7d1d562e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600" y="1650563"/>
            <a:ext cx="5535850" cy="4106624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9" name="Google Shape;159;g3ee7d1d562e_0_0"/>
          <p:cNvSpPr/>
          <p:nvPr/>
        </p:nvSpPr>
        <p:spPr>
          <a:xfrm rot="10800000">
            <a:off x="2089450" y="2706775"/>
            <a:ext cx="164700" cy="8067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6AA84F"/>
          </a:solidFill>
          <a:ln cap="flat" cmpd="sng" w="14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1475" lIns="71475" spcFirstLastPara="1" rIns="71475" wrap="square" tIns="7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94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g3ee7d1d562e_0_0"/>
          <p:cNvSpPr txBox="1"/>
          <p:nvPr/>
        </p:nvSpPr>
        <p:spPr>
          <a:xfrm>
            <a:off x="266602" y="1018400"/>
            <a:ext cx="55359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Nb vs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Nb</a:t>
            </a:r>
            <a:r>
              <a:rPr b="1" baseline="-25000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</a:t>
            </a: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 Cavities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3ee7d1d562e_0_0"/>
          <p:cNvSpPr txBox="1"/>
          <p:nvPr/>
        </p:nvSpPr>
        <p:spPr>
          <a:xfrm>
            <a:off x="6492300" y="1018400"/>
            <a:ext cx="52260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Cavity and Cryocooler Efficiency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3ee7d1d562e_0_0"/>
          <p:cNvSpPr txBox="1"/>
          <p:nvPr>
            <p:ph idx="10" type="dt"/>
          </p:nvPr>
        </p:nvSpPr>
        <p:spPr>
          <a:xfrm>
            <a:off x="152400" y="6574117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163" name="Google Shape;163;g3ee7d1d562e_0_0"/>
          <p:cNvSpPr txBox="1"/>
          <p:nvPr>
            <p:ph idx="12" type="sldNum"/>
          </p:nvPr>
        </p:nvSpPr>
        <p:spPr>
          <a:xfrm>
            <a:off x="9296400" y="6581001"/>
            <a:ext cx="27432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4" name="Google Shape;164;g3ee7d1d562e_0_0"/>
          <p:cNvSpPr txBox="1"/>
          <p:nvPr/>
        </p:nvSpPr>
        <p:spPr>
          <a:xfrm>
            <a:off x="2567740" y="6581001"/>
            <a:ext cx="705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" name="Google Shape;165;g3ee7d1d562e_0_0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"/>
            <a:headEnd len="sm" w="sm" type="none"/>
            <a:tailEnd len="sm" w="sm" type="none"/>
          </a:ln>
        </p:spPr>
      </p:cxnSp>
      <p:sp>
        <p:nvSpPr>
          <p:cNvPr id="166" name="Google Shape;166;g3ee7d1d562e_0_0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Nb</a:t>
            </a:r>
            <a:r>
              <a:rPr baseline="-25000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Sn &amp; Conduction-Cooling Feasibility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g3ee7d1d562e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321904" cy="6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e4c50c2327_0_276"/>
          <p:cNvSpPr txBox="1"/>
          <p:nvPr/>
        </p:nvSpPr>
        <p:spPr>
          <a:xfrm>
            <a:off x="7513525" y="706424"/>
            <a:ext cx="4434600" cy="151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~$70,000 </a:t>
            </a:r>
            <a:r>
              <a:rPr lang="en-US" sz="28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x 10</a:t>
            </a:r>
            <a:r>
              <a:rPr b="0" i="0" lang="en-US" sz="2800" u="none" cap="none" strike="noStrike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Cryocoolers </a:t>
            </a:r>
            <a:endParaRPr sz="28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(same cooling power)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Higher COP</a:t>
            </a:r>
            <a:r>
              <a:rPr b="1" baseline="3000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~10</a:t>
            </a:r>
            <a:r>
              <a:rPr b="1" baseline="3000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g3e4c50c2327_0_2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78888" y="2357925"/>
            <a:ext cx="2703874" cy="3605176"/>
          </a:xfrm>
          <a:prstGeom prst="rect">
            <a:avLst/>
          </a:prstGeom>
          <a:noFill/>
          <a:ln cap="flat" cmpd="sng" w="175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75" name="Google Shape;175;g3e4c50c2327_0_276"/>
          <p:cNvGrpSpPr/>
          <p:nvPr/>
        </p:nvGrpSpPr>
        <p:grpSpPr>
          <a:xfrm>
            <a:off x="439325" y="2135850"/>
            <a:ext cx="5365247" cy="4225201"/>
            <a:chOff x="1232325" y="2116825"/>
            <a:chExt cx="5365247" cy="4225201"/>
          </a:xfrm>
        </p:grpSpPr>
        <p:pic>
          <p:nvPicPr>
            <p:cNvPr id="176" name="Google Shape;176;g3e4c50c2327_0_27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32325" y="4062819"/>
              <a:ext cx="1706871" cy="2279205"/>
            </a:xfrm>
            <a:prstGeom prst="rect">
              <a:avLst/>
            </a:prstGeom>
            <a:noFill/>
            <a:ln cap="flat" cmpd="sng" w="138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77" name="Google Shape;177;g3e4c50c2327_0_27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094322" y="4062820"/>
              <a:ext cx="1711940" cy="2279205"/>
            </a:xfrm>
            <a:prstGeom prst="rect">
              <a:avLst/>
            </a:prstGeom>
            <a:noFill/>
            <a:ln cap="flat" cmpd="sng" w="138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78" name="Google Shape;178;g3e4c50c2327_0_27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904594" y="4081372"/>
              <a:ext cx="1692978" cy="2260654"/>
            </a:xfrm>
            <a:prstGeom prst="rect">
              <a:avLst/>
            </a:prstGeom>
            <a:noFill/>
            <a:ln cap="flat" cmpd="sng" w="138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79" name="Google Shape;179;g3e4c50c2327_0_27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898233" y="2116825"/>
              <a:ext cx="4104113" cy="1869314"/>
            </a:xfrm>
            <a:prstGeom prst="rect">
              <a:avLst/>
            </a:prstGeom>
            <a:noFill/>
            <a:ln cap="flat" cmpd="sng" w="138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180" name="Google Shape;180;g3e4c50c2327_0_276"/>
          <p:cNvSpPr txBox="1"/>
          <p:nvPr>
            <p:ph idx="10" type="dt"/>
          </p:nvPr>
        </p:nvSpPr>
        <p:spPr>
          <a:xfrm>
            <a:off x="152400" y="6574117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181" name="Google Shape;181;g3e4c50c2327_0_276"/>
          <p:cNvSpPr txBox="1"/>
          <p:nvPr>
            <p:ph idx="12" type="sldNum"/>
          </p:nvPr>
        </p:nvSpPr>
        <p:spPr>
          <a:xfrm>
            <a:off x="9296400" y="6581001"/>
            <a:ext cx="27432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2" name="Google Shape;182;g3e4c50c2327_0_276"/>
          <p:cNvSpPr txBox="1"/>
          <p:nvPr/>
        </p:nvSpPr>
        <p:spPr>
          <a:xfrm>
            <a:off x="2567740" y="6581001"/>
            <a:ext cx="705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3" name="Google Shape;183;g3e4c50c2327_0_276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"/>
            <a:headEnd len="sm" w="sm" type="none"/>
            <a:tailEnd len="sm" w="sm" type="none"/>
          </a:ln>
        </p:spPr>
      </p:cxnSp>
      <p:sp>
        <p:nvSpPr>
          <p:cNvPr id="184" name="Google Shape;184;g3e4c50c2327_0_276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Why Conduction-Cooling?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g3e4c50c2327_0_27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0"/>
            <a:ext cx="1321904" cy="6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3e4c50c2327_0_276"/>
          <p:cNvSpPr txBox="1"/>
          <p:nvPr/>
        </p:nvSpPr>
        <p:spPr>
          <a:xfrm>
            <a:off x="195300" y="824175"/>
            <a:ext cx="5853300" cy="12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~$10,000,000 LHe Processing Plant </a:t>
            </a:r>
            <a:endParaRPr b="0" i="0" sz="28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(20 W at 4 K)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</a:t>
            </a:r>
            <a:r>
              <a:rPr baseline="30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~10</a:t>
            </a:r>
            <a:r>
              <a:rPr baseline="30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3e4c50c2327_0_276"/>
          <p:cNvSpPr/>
          <p:nvPr/>
        </p:nvSpPr>
        <p:spPr>
          <a:xfrm>
            <a:off x="5991788" y="3512500"/>
            <a:ext cx="2258400" cy="970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6D9EEB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Cryocoolers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3" name="Google Shape;193;g3f1d90e4720_1_0"/>
          <p:cNvCxnSpPr/>
          <p:nvPr/>
        </p:nvCxnSpPr>
        <p:spPr>
          <a:xfrm>
            <a:off x="152400" y="6574117"/>
            <a:ext cx="11887200" cy="0"/>
          </a:xfrm>
          <a:prstGeom prst="straightConnector1">
            <a:avLst/>
          </a:prstGeom>
          <a:noFill/>
          <a:ln cap="flat" cmpd="sng" w="28575">
            <a:solidFill>
              <a:srgbClr val="B31B1B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4" name="Google Shape;194;g3f1d90e4720_1_0"/>
          <p:cNvSpPr txBox="1"/>
          <p:nvPr>
            <p:ph idx="10" type="dt"/>
          </p:nvPr>
        </p:nvSpPr>
        <p:spPr>
          <a:xfrm>
            <a:off x="152400" y="6574117"/>
            <a:ext cx="274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2026-07-09</a:t>
            </a:r>
            <a:endParaRPr/>
          </a:p>
        </p:txBody>
      </p:sp>
      <p:sp>
        <p:nvSpPr>
          <p:cNvPr id="195" name="Google Shape;195;g3f1d90e4720_1_0"/>
          <p:cNvSpPr txBox="1"/>
          <p:nvPr>
            <p:ph idx="12" type="sldNum"/>
          </p:nvPr>
        </p:nvSpPr>
        <p:spPr>
          <a:xfrm>
            <a:off x="9296400" y="6581001"/>
            <a:ext cx="27432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6" name="Google Shape;196;g3f1d90e4720_1_0"/>
          <p:cNvSpPr txBox="1"/>
          <p:nvPr/>
        </p:nvSpPr>
        <p:spPr>
          <a:xfrm>
            <a:off x="4255200" y="5103225"/>
            <a:ext cx="3681600" cy="13236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Typical beam parameters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0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Moderate Energy: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– 10 MeV</a:t>
            </a:r>
            <a:endParaRPr b="1" sz="2000"/>
          </a:p>
          <a:p>
            <a:pPr indent="-260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Current: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≥ 100 mA</a:t>
            </a:r>
            <a:endParaRPr b="1" sz="2000"/>
          </a:p>
          <a:p>
            <a:pPr indent="-2603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Avg. Power: 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≥ 1 MW</a:t>
            </a:r>
            <a:endParaRPr b="1" sz="2000"/>
          </a:p>
        </p:txBody>
      </p:sp>
      <p:sp>
        <p:nvSpPr>
          <p:cNvPr id="197" name="Google Shape;197;g3f1d90e4720_1_0"/>
          <p:cNvSpPr txBox="1"/>
          <p:nvPr/>
        </p:nvSpPr>
        <p:spPr>
          <a:xfrm>
            <a:off x="2567740" y="6581001"/>
            <a:ext cx="705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Jake Parsons | Low-Power Operation of the Cornell Conduction-Cooled Nb</a:t>
            </a:r>
            <a:r>
              <a:rPr baseline="-2500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 Cryomodule (C4M)</a:t>
            </a:r>
            <a:endParaRPr/>
          </a:p>
        </p:txBody>
      </p:sp>
      <p:sp>
        <p:nvSpPr>
          <p:cNvPr id="198" name="Google Shape;198;g3f1d90e4720_1_0"/>
          <p:cNvSpPr txBox="1"/>
          <p:nvPr/>
        </p:nvSpPr>
        <p:spPr>
          <a:xfrm>
            <a:off x="0" y="0"/>
            <a:ext cx="12192000" cy="640200"/>
          </a:xfrm>
          <a:prstGeom prst="rect">
            <a:avLst/>
          </a:prstGeom>
          <a:solidFill>
            <a:srgbClr val="B31B1B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Small-Scale SRF Applications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g3f1d90e4720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321904" cy="64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3f1d90e4720_1_0"/>
          <p:cNvPicPr preferRelativeResize="0"/>
          <p:nvPr/>
        </p:nvPicPr>
        <p:blipFill rotWithShape="1">
          <a:blip r:embed="rId4">
            <a:alphaModFix/>
          </a:blip>
          <a:srcRect b="1379" l="1075" r="345" t="851"/>
          <a:stretch/>
        </p:blipFill>
        <p:spPr>
          <a:xfrm>
            <a:off x="8261950" y="898075"/>
            <a:ext cx="3254401" cy="1821227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1" name="Google Shape;201;g3f1d90e4720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1950" y="2881425"/>
            <a:ext cx="3254401" cy="24032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2" name="Google Shape;202;g3f1d90e4720_1_0"/>
          <p:cNvSpPr txBox="1"/>
          <p:nvPr/>
        </p:nvSpPr>
        <p:spPr>
          <a:xfrm>
            <a:off x="182880" y="914400"/>
            <a:ext cx="7158000" cy="4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and environment</a:t>
            </a:r>
            <a:endParaRPr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Sterilizing waste water, sludge, medical waste</a:t>
            </a:r>
            <a:endParaRPr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Flue gas treatment	</a:t>
            </a:r>
            <a:endParaRPr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Char char="○"/>
            </a:pPr>
            <a:r>
              <a:rPr b="1" lang="en-US" sz="2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Remediation of contaminated soil (top)</a:t>
            </a:r>
            <a:endParaRPr b="1">
              <a:solidFill>
                <a:srgbClr val="00B050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Asphalt treatments</a:t>
            </a:r>
            <a:endParaRPr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Medicine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Char char="○"/>
            </a:pPr>
            <a:r>
              <a:rPr b="1" lang="en-US" sz="2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Radioisotope production (bottom)</a:t>
            </a:r>
            <a:endParaRPr b="1">
              <a:solidFill>
                <a:srgbClr val="00B05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Security &amp; defense </a:t>
            </a:r>
            <a:endParaRPr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Cargo inspection</a:t>
            </a:r>
            <a:endParaRPr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Industry</a:t>
            </a:r>
            <a:endParaRPr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Producing biofuel</a:t>
            </a:r>
            <a:endParaRPr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Curing carbon fiber composites</a:t>
            </a:r>
            <a:endParaRPr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 and many more!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1B1B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/>
          <p:nvPr/>
        </p:nvSpPr>
        <p:spPr>
          <a:xfrm>
            <a:off x="614253" y="684055"/>
            <a:ext cx="10972800" cy="548989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2"/>
          <p:cNvSpPr txBox="1"/>
          <p:nvPr/>
        </p:nvSpPr>
        <p:spPr>
          <a:xfrm>
            <a:off x="614253" y="2705725"/>
            <a:ext cx="109635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DESIGN &amp; ASSEMBLY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Cavity to Cryomodule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2022-08-01T20:45:16Z</dcterms:created>
  <dc:creator>Neil A. Stilin</dc:creator>
</cp:coreProperties>
</file>