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1.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331" r:id="rId3"/>
    <p:sldId id="355" r:id="rId4"/>
    <p:sldId id="345" r:id="rId5"/>
    <p:sldId id="346" r:id="rId6"/>
    <p:sldId id="347" r:id="rId7"/>
    <p:sldId id="352" r:id="rId8"/>
    <p:sldId id="360" r:id="rId9"/>
    <p:sldId id="349" r:id="rId10"/>
    <p:sldId id="350" r:id="rId11"/>
    <p:sldId id="351" r:id="rId12"/>
    <p:sldId id="348" r:id="rId13"/>
    <p:sldId id="356" r:id="rId14"/>
    <p:sldId id="354" r:id="rId15"/>
    <p:sldId id="353" r:id="rId16"/>
    <p:sldId id="357" r:id="rId17"/>
    <p:sldId id="310" r:id="rId18"/>
    <p:sldId id="359" r:id="rId19"/>
    <p:sldId id="361" r:id="rId20"/>
    <p:sldId id="362" r:id="rId21"/>
    <p:sldId id="35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6"/>
    <a:srgbClr val="FFDB00"/>
    <a:srgbClr val="FFCF0D"/>
    <a:srgbClr val="085029"/>
    <a:srgbClr val="FE7E3D"/>
    <a:srgbClr val="FED1BA"/>
    <a:srgbClr val="FFE786"/>
    <a:srgbClr val="0505FF"/>
    <a:srgbClr val="FFEA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6610" autoAdjust="0"/>
  </p:normalViewPr>
  <p:slideViewPr>
    <p:cSldViewPr>
      <p:cViewPr varScale="1">
        <p:scale>
          <a:sx n="54" d="100"/>
          <a:sy n="54" d="100"/>
        </p:scale>
        <p:origin x="104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AA19C-D233-48D7-9501-EEA7F06EFFF9}" type="datetimeFigureOut">
              <a:rPr lang="en-US" smtClean="0"/>
              <a:t>7/8/2026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FA5A0-EBE7-4D3D-AA01-FF160AFA5115}" type="slidenum">
              <a:rPr lang="en-US" smtClean="0"/>
              <a:t>‹#›</a:t>
            </a:fld>
            <a:endParaRPr lang="en-US"/>
          </a:p>
        </p:txBody>
      </p:sp>
    </p:spTree>
    <p:extLst>
      <p:ext uri="{BB962C8B-B14F-4D97-AF65-F5344CB8AC3E}">
        <p14:creationId xmlns:p14="http://schemas.microsoft.com/office/powerpoint/2010/main" val="2882712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Good morning, my name is Daivd Garcia I’m a graduate student working in the Particle Beam Physics Lab at UCLA. Today I will share some recent results on our work towards a 6D characterization of a Cs-</a:t>
            </a:r>
            <a:r>
              <a:rPr lang="en-US" dirty="0" err="1"/>
              <a:t>Te</a:t>
            </a:r>
            <a:r>
              <a:rPr lang="en-US" dirty="0"/>
              <a:t> photocathode in the Pegasus high gradient RF gun</a:t>
            </a:r>
          </a:p>
        </p:txBody>
      </p:sp>
      <p:sp>
        <p:nvSpPr>
          <p:cNvPr id="4" name="Slide Number Placeholder 3"/>
          <p:cNvSpPr>
            <a:spLocks noGrp="1"/>
          </p:cNvSpPr>
          <p:nvPr>
            <p:ph type="sldNum" sz="quarter" idx="5"/>
          </p:nvPr>
        </p:nvSpPr>
        <p:spPr/>
        <p:txBody>
          <a:bodyPr/>
          <a:lstStyle/>
          <a:p>
            <a:fld id="{43FFA5A0-EBE7-4D3D-AA01-FF160AFA5115}" type="slidenum">
              <a:rPr lang="en-US" smtClean="0"/>
              <a:t>1</a:t>
            </a:fld>
            <a:endParaRPr lang="en-US"/>
          </a:p>
        </p:txBody>
      </p:sp>
    </p:spTree>
    <p:extLst>
      <p:ext uri="{BB962C8B-B14F-4D97-AF65-F5344CB8AC3E}">
        <p14:creationId xmlns:p14="http://schemas.microsoft.com/office/powerpoint/2010/main" val="2641420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use the solenoid scan technique with linear transport formalism to fit the beam covariance matrix and retrieve the transverse emittance. Multiple scans taken at varying spot sizes allows us to fit the MTE at a given wavelength. At 300nm we see a 2x reduction of MTE, proving an easy path towards improved performance in the photoinjectors at user facilities by tuning the drive laser wavelength. Wavelengths longer than 300nm display an increased MTE due to nonlinear emission</a:t>
            </a:r>
          </a:p>
          <a:p>
            <a:pPr marL="171450" indent="-171450">
              <a:buFontTx/>
              <a:buChar char="-"/>
            </a:pPr>
            <a:r>
              <a:rPr lang="en-US" dirty="0"/>
              <a:t>These scans are taken with a short pulse laser at a launch field of 20MV/m. A longer laser pulse and higher launch field would likely result in a lower MTE</a:t>
            </a:r>
          </a:p>
        </p:txBody>
      </p:sp>
      <p:sp>
        <p:nvSpPr>
          <p:cNvPr id="4" name="Slide Number Placeholder 3"/>
          <p:cNvSpPr>
            <a:spLocks noGrp="1"/>
          </p:cNvSpPr>
          <p:nvPr>
            <p:ph type="sldNum" sz="quarter" idx="5"/>
          </p:nvPr>
        </p:nvSpPr>
        <p:spPr/>
        <p:txBody>
          <a:bodyPr/>
          <a:lstStyle/>
          <a:p>
            <a:fld id="{43FFA5A0-EBE7-4D3D-AA01-FF160AFA5115}" type="slidenum">
              <a:rPr lang="en-US" smtClean="0"/>
              <a:t>10</a:t>
            </a:fld>
            <a:endParaRPr lang="en-US"/>
          </a:p>
        </p:txBody>
      </p:sp>
    </p:spTree>
    <p:extLst>
      <p:ext uri="{BB962C8B-B14F-4D97-AF65-F5344CB8AC3E}">
        <p14:creationId xmlns:p14="http://schemas.microsoft.com/office/powerpoint/2010/main" val="401439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you have heard in this talk until now is likely familiar to some of </a:t>
            </a:r>
            <a:r>
              <a:rPr lang="en-US" dirty="0" err="1"/>
              <a:t>yall</a:t>
            </a:r>
            <a:r>
              <a:rPr lang="en-US" dirty="0"/>
              <a:t>, but these next measurements are unique to the RF photoinjector. The Schottky scan or phase scan sweeps the phase of the RF field which increases the launch field and measures the charge extracted. This measurement is rich with information as it convolutes photoemission physics with beam dynamics. The phase scan has quickly become my favorite measurement to take in the gun for this reason.</a:t>
            </a:r>
          </a:p>
          <a:p>
            <a:pPr marL="171450" indent="-171450">
              <a:buFontTx/>
              <a:buChar char="-"/>
            </a:pPr>
            <a:r>
              <a:rPr lang="en-US" dirty="0"/>
              <a:t>There are two regions of these scans we will analyze, the first is the data after 0 phase. Here the Schottky effect lowers the effective work function and the excess energy will increase accordingly. When the drive laser wavelength is close to threshold the Schottky effect can increase the excess energy by &gt;70%, resulting in a large gain in QE across the scan, while when the wavelength is far from threshold the Schottky effect will only increase the QE by &lt;15% (check numbers)</a:t>
            </a:r>
          </a:p>
          <a:p>
            <a:pPr marL="171450" indent="-171450">
              <a:buFontTx/>
              <a:buChar char="-"/>
            </a:pPr>
            <a:r>
              <a:rPr lang="en-US" dirty="0"/>
              <a:t>Using the simple expression for the QE enhancement, we fit the work function of Cs-</a:t>
            </a:r>
            <a:r>
              <a:rPr lang="en-US" dirty="0" err="1"/>
              <a:t>Te</a:t>
            </a:r>
            <a:r>
              <a:rPr lang="en-US" dirty="0"/>
              <a:t> to be around 4eV which does not agree with the accepted value of 3.5eV, </a:t>
            </a:r>
            <a:r>
              <a:rPr lang="en-US" dirty="0" err="1"/>
              <a:t>lielky</a:t>
            </a:r>
            <a:r>
              <a:rPr lang="en-US" dirty="0"/>
              <a:t> due to many reasons. Our sample has many surface modifications from the decay and rejuvenation after over a year of use.  Also, note the I have been writing Cs-</a:t>
            </a:r>
            <a:r>
              <a:rPr lang="en-US" dirty="0" err="1"/>
              <a:t>Te</a:t>
            </a:r>
            <a:r>
              <a:rPr lang="en-US" dirty="0"/>
              <a:t> and not Cs2Te, this is because Cs &amp; </a:t>
            </a:r>
            <a:r>
              <a:rPr lang="en-US" dirty="0" err="1"/>
              <a:t>Te</a:t>
            </a:r>
            <a:r>
              <a:rPr lang="en-US" dirty="0"/>
              <a:t> form many different phases such as cs2Te &amp; Cs5Te3 or simply pure cs that all have slightly different work functions. This has been shown to happen for </a:t>
            </a:r>
            <a:r>
              <a:rPr lang="en-US" dirty="0" err="1"/>
              <a:t>overcesiated</a:t>
            </a:r>
            <a:r>
              <a:rPr lang="en-US" dirty="0"/>
              <a:t> samples and we know that our cathode was </a:t>
            </a:r>
            <a:r>
              <a:rPr lang="en-US" dirty="0" err="1"/>
              <a:t>overcesiated</a:t>
            </a:r>
            <a:r>
              <a:rPr lang="en-US" dirty="0"/>
              <a:t>. Lastly, the model used to extract the work function is over simplified, it neglects local field enhancement, assumes the cathode has the same permittivity as a PEC &amp; the nuances at the semiconductor vacuum interface are not accounted for.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next region of this scan we will analyze is the charge extracted at negative phases. Looking closely you can see that the 260nm scan begins at a more negative phase and rises with a steeper slope. This region of negative phase has a decelerating field that pushes electrons born back into the cathode, so how can electrons escape?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3FFA5A0-EBE7-4D3D-AA01-FF160AFA5115}" type="slidenum">
              <a:rPr lang="en-US" smtClean="0"/>
              <a:t>11</a:t>
            </a:fld>
            <a:endParaRPr lang="en-US"/>
          </a:p>
        </p:txBody>
      </p:sp>
    </p:spTree>
    <p:extLst>
      <p:ext uri="{BB962C8B-B14F-4D97-AF65-F5344CB8AC3E}">
        <p14:creationId xmlns:p14="http://schemas.microsoft.com/office/powerpoint/2010/main" val="1180125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Analysis of the negative phase dynamics reveals electrons born with enough longitudinal kinetic energy can overcome the decelerating field. This is akin to ballistic motion, like rolling a ball up a hill that if  you push hard enough will roll over the hill into the next valley, expect here we have a time varying potential.</a:t>
            </a:r>
          </a:p>
          <a:p>
            <a:pPr marL="171450" indent="-171450">
              <a:buFontTx/>
              <a:buChar char="-"/>
            </a:pPr>
            <a:r>
              <a:rPr lang="en-US" dirty="0"/>
              <a:t>By integrating the Lorentz force we can determine the minimum initial longitudinal kinetic energy needed to overcome the RF decelerating field at a given phase.</a:t>
            </a:r>
          </a:p>
          <a:p>
            <a:pPr marL="171450" indent="-171450">
              <a:buFontTx/>
              <a:buChar char="-"/>
            </a:pPr>
            <a:r>
              <a:rPr lang="en-US" dirty="0"/>
              <a:t>This plot shows the 1D trajectories a particle born with a given kinetic energy will take at -3 degrees phase. More than 1.7eV of </a:t>
            </a:r>
            <a:r>
              <a:rPr lang="en-US" dirty="0" err="1"/>
              <a:t>longitudna</a:t>
            </a:r>
            <a:r>
              <a:rPr lang="en-US" dirty="0"/>
              <a:t> energy is needed or else the particle will crash back into the cathode.</a:t>
            </a:r>
          </a:p>
          <a:p>
            <a:pPr marL="171450" indent="-171450">
              <a:buFontTx/>
              <a:buChar char="-"/>
            </a:pPr>
            <a:r>
              <a:rPr lang="en-US" dirty="0"/>
              <a:t>General particle tracer simulations validate our </a:t>
            </a:r>
            <a:r>
              <a:rPr lang="en-US" dirty="0" err="1"/>
              <a:t>expresion</a:t>
            </a:r>
            <a:endParaRPr lang="en-US" dirty="0"/>
          </a:p>
        </p:txBody>
      </p:sp>
      <p:sp>
        <p:nvSpPr>
          <p:cNvPr id="4" name="Slide Number Placeholder 3"/>
          <p:cNvSpPr>
            <a:spLocks noGrp="1"/>
          </p:cNvSpPr>
          <p:nvPr>
            <p:ph type="sldNum" sz="quarter" idx="5"/>
          </p:nvPr>
        </p:nvSpPr>
        <p:spPr/>
        <p:txBody>
          <a:bodyPr/>
          <a:lstStyle/>
          <a:p>
            <a:fld id="{43FFA5A0-EBE7-4D3D-AA01-FF160AFA5115}" type="slidenum">
              <a:rPr lang="en-US" smtClean="0"/>
              <a:t>12</a:t>
            </a:fld>
            <a:endParaRPr lang="en-US"/>
          </a:p>
        </p:txBody>
      </p:sp>
    </p:spTree>
    <p:extLst>
      <p:ext uri="{BB962C8B-B14F-4D97-AF65-F5344CB8AC3E}">
        <p14:creationId xmlns:p14="http://schemas.microsoft.com/office/powerpoint/2010/main" val="3056149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that we have a monotonic mapping of initial longitudinal energy to phase, we can transform the phase scan for phases &lt;0 into a Cumulative distribution function of the initial longitudinal energy</a:t>
            </a:r>
          </a:p>
          <a:p>
            <a:pPr marL="171450" indent="-171450">
              <a:buFontTx/>
              <a:buChar char="-"/>
            </a:pPr>
            <a:r>
              <a:rPr lang="en-US" dirty="0"/>
              <a:t>With this </a:t>
            </a:r>
            <a:r>
              <a:rPr lang="en-US" dirty="0" err="1"/>
              <a:t>distrubion</a:t>
            </a:r>
            <a:r>
              <a:rPr lang="en-US" dirty="0"/>
              <a:t>, we can define the MLE akin to the MTE, using the expected value of a CDF. But having the full distribution is more powerful than simply the first moment. Notice the high energy tails. These could be due to the finite pulse length of the laser, RF phase jitter or a small cross section of multiphoton emission, but whatever their source they heavily weigh the integral and increase the MLE. The shape of the distribution can also matter. Scattering processes can </a:t>
            </a:r>
            <a:r>
              <a:rPr lang="en-US" dirty="0" err="1"/>
              <a:t>themalize</a:t>
            </a:r>
            <a:r>
              <a:rPr lang="en-US" dirty="0"/>
              <a:t> the distribution leading to more lower energy electrons instead of an even distribution (check this…)</a:t>
            </a:r>
          </a:p>
          <a:p>
            <a:pPr marL="171450" indent="-171450">
              <a:buFontTx/>
              <a:buChar char="-"/>
            </a:pPr>
            <a:r>
              <a:rPr lang="en-US" dirty="0"/>
              <a:t>With this measurement we add a 5</a:t>
            </a:r>
            <a:r>
              <a:rPr lang="en-US" baseline="30000" dirty="0"/>
              <a:t>th</a:t>
            </a:r>
            <a:r>
              <a:rPr lang="en-US" dirty="0"/>
              <a:t> dimension to our characterization, the temporal response of the cathode is the 6</a:t>
            </a:r>
            <a:r>
              <a:rPr lang="en-US" baseline="30000" dirty="0"/>
              <a:t>th</a:t>
            </a:r>
            <a:r>
              <a:rPr lang="en-US" dirty="0"/>
              <a:t> dimension. </a:t>
            </a:r>
          </a:p>
        </p:txBody>
      </p:sp>
      <p:sp>
        <p:nvSpPr>
          <p:cNvPr id="4" name="Slide Number Placeholder 3"/>
          <p:cNvSpPr>
            <a:spLocks noGrp="1"/>
          </p:cNvSpPr>
          <p:nvPr>
            <p:ph type="sldNum" sz="quarter" idx="5"/>
          </p:nvPr>
        </p:nvSpPr>
        <p:spPr/>
        <p:txBody>
          <a:bodyPr/>
          <a:lstStyle/>
          <a:p>
            <a:fld id="{43FFA5A0-EBE7-4D3D-AA01-FF160AFA5115}" type="slidenum">
              <a:rPr lang="en-US" smtClean="0"/>
              <a:t>13</a:t>
            </a:fld>
            <a:endParaRPr lang="en-US"/>
          </a:p>
        </p:txBody>
      </p:sp>
    </p:spTree>
    <p:extLst>
      <p:ext uri="{BB962C8B-B14F-4D97-AF65-F5344CB8AC3E}">
        <p14:creationId xmlns:p14="http://schemas.microsoft.com/office/powerpoint/2010/main" val="3067269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cathodes are championed as low emittance sources to replace metals, but have drawbacks that temper our expectations.</a:t>
            </a:r>
          </a:p>
          <a:p>
            <a:pPr marL="171450" indent="-171450">
              <a:buFontTx/>
              <a:buChar char="-"/>
            </a:pPr>
            <a:r>
              <a:rPr lang="en-US" dirty="0"/>
              <a:t>Semiconductor cathodes are known to have a longer response time compared to metals, which are known to be prompt. What this means is that if the laser incident is 40fs long, the pulse coming out of the semiconductor cathode might be 400fs long. This stretching can happen because semiconductors have a longer optical depth compared to metals which have a very short skin depth as well as scattering events off of the semiconductor lattice. The amount a pulse is stretched by is characterized by its time response, which is time constant of an exponential decay convoluted with the laser pulse length to give the resulting electron bunch length.</a:t>
            </a:r>
          </a:p>
          <a:p>
            <a:pPr marL="171450" indent="-171450">
              <a:buFontTx/>
              <a:buChar char="-"/>
            </a:pPr>
            <a:r>
              <a:rPr lang="en-US" dirty="0"/>
              <a:t>Measuring this is very difficult, most measurement are made with a time varying field to streak the pulse downstream and measure the length. But the beam dynamics must be considered, coulomb forces for example will length the pulse as it travels to the detector. We instead opt for a measurement of the energy spread to indirectly measure the pulse length which is more robust to the coulomb forces.</a:t>
            </a:r>
          </a:p>
          <a:p>
            <a:pPr marL="171450" indent="-171450">
              <a:buFontTx/>
              <a:buChar char="-"/>
            </a:pPr>
            <a:r>
              <a:rPr lang="en-US" dirty="0"/>
              <a:t>A plot of the launch phase vs the energy gain form the gun shows the idea. At high phase a longer pulse will sample more phases and will have a larger energy spread. As a first test of this idea we used a 100fs UV pulse and stretched the pulse to different lengths to measure the change in energy spread. Here we see the </a:t>
            </a:r>
            <a:r>
              <a:rPr lang="en-US" dirty="0" err="1"/>
              <a:t>incrae</a:t>
            </a:r>
            <a:r>
              <a:rPr lang="en-US" dirty="0"/>
              <a:t> in energy spread we expect to see…</a:t>
            </a:r>
          </a:p>
        </p:txBody>
      </p:sp>
      <p:sp>
        <p:nvSpPr>
          <p:cNvPr id="4" name="Slide Number Placeholder 3"/>
          <p:cNvSpPr>
            <a:spLocks noGrp="1"/>
          </p:cNvSpPr>
          <p:nvPr>
            <p:ph type="sldNum" sz="quarter" idx="5"/>
          </p:nvPr>
        </p:nvSpPr>
        <p:spPr/>
        <p:txBody>
          <a:bodyPr/>
          <a:lstStyle/>
          <a:p>
            <a:fld id="{43FFA5A0-EBE7-4D3D-AA01-FF160AFA5115}" type="slidenum">
              <a:rPr lang="en-US" smtClean="0"/>
              <a:t>14</a:t>
            </a:fld>
            <a:endParaRPr lang="en-US"/>
          </a:p>
        </p:txBody>
      </p:sp>
    </p:spTree>
    <p:extLst>
      <p:ext uri="{BB962C8B-B14F-4D97-AF65-F5344CB8AC3E}">
        <p14:creationId xmlns:p14="http://schemas.microsoft.com/office/powerpoint/2010/main" val="1729747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same measurements done with a short pulse laser but at different wavelengths reveals interesting trends. As the wavelength </a:t>
            </a:r>
            <a:r>
              <a:rPr lang="en-US" dirty="0" err="1"/>
              <a:t>bcomes</a:t>
            </a:r>
            <a:r>
              <a:rPr lang="en-US" dirty="0"/>
              <a:t> longer at 300nm the </a:t>
            </a:r>
            <a:r>
              <a:rPr lang="en-US" dirty="0" err="1"/>
              <a:t>puse</a:t>
            </a:r>
            <a:r>
              <a:rPr lang="en-US" dirty="0"/>
              <a:t> length also become longer. But once the emission becomes nonlinear the emission become prompter again. Note that at high fields the 350nm emission becomes more and more linear and the pulse length begins to rise above the 260nm pulse</a:t>
            </a:r>
          </a:p>
          <a:p>
            <a:pPr marL="171450" indent="-171450">
              <a:buFontTx/>
              <a:buChar char="-"/>
            </a:pPr>
            <a:r>
              <a:rPr lang="en-US" dirty="0"/>
              <a:t>This is </a:t>
            </a:r>
            <a:r>
              <a:rPr lang="en-US" dirty="0" err="1"/>
              <a:t>becuase</a:t>
            </a:r>
            <a:endParaRPr lang="en-US" dirty="0"/>
          </a:p>
        </p:txBody>
      </p:sp>
      <p:sp>
        <p:nvSpPr>
          <p:cNvPr id="4" name="Slide Number Placeholder 3"/>
          <p:cNvSpPr>
            <a:spLocks noGrp="1"/>
          </p:cNvSpPr>
          <p:nvPr>
            <p:ph type="sldNum" sz="quarter" idx="5"/>
          </p:nvPr>
        </p:nvSpPr>
        <p:spPr/>
        <p:txBody>
          <a:bodyPr/>
          <a:lstStyle/>
          <a:p>
            <a:fld id="{43FFA5A0-EBE7-4D3D-AA01-FF160AFA5115}" type="slidenum">
              <a:rPr lang="en-US" smtClean="0"/>
              <a:t>15</a:t>
            </a:fld>
            <a:endParaRPr lang="en-US"/>
          </a:p>
        </p:txBody>
      </p:sp>
    </p:spTree>
    <p:extLst>
      <p:ext uri="{BB962C8B-B14F-4D97-AF65-F5344CB8AC3E}">
        <p14:creationId xmlns:p14="http://schemas.microsoft.com/office/powerpoint/2010/main" val="609139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FA5A0-EBE7-4D3D-AA01-FF160AFA5115}" type="slidenum">
              <a:rPr lang="en-US" smtClean="0"/>
              <a:t>16</a:t>
            </a:fld>
            <a:endParaRPr lang="en-US"/>
          </a:p>
        </p:txBody>
      </p:sp>
    </p:spTree>
    <p:extLst>
      <p:ext uri="{BB962C8B-B14F-4D97-AF65-F5344CB8AC3E}">
        <p14:creationId xmlns:p14="http://schemas.microsoft.com/office/powerpoint/2010/main" val="2465241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F98F2-F8DD-7DF5-A0EF-A3BDA2246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6FF5E-2342-CA65-F888-35340FE9F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46FB0-23E9-3A98-2FAA-2EA77CC085AF}"/>
              </a:ext>
            </a:extLst>
          </p:cNvPr>
          <p:cNvSpPr>
            <a:spLocks noGrp="1"/>
          </p:cNvSpPr>
          <p:nvPr>
            <p:ph type="body" idx="1"/>
          </p:nvPr>
        </p:nvSpPr>
        <p:spPr/>
        <p:txBody>
          <a:bodyPr/>
          <a:lstStyle/>
          <a:p>
            <a:pPr marL="171450" indent="-171450">
              <a:buFontTx/>
              <a:buChar char="-"/>
            </a:pPr>
            <a:r>
              <a:rPr lang="en-US" dirty="0"/>
              <a:t>The cathode arrived to UCLA with a QE of 3% at 260nm. Around 6 months later the QE had decayed to &lt;0.1%, a QE map shows the spatial variation of the QE. The cathode remained stable for many months even after two exposures when the gun vas vented to a vacuum of 1e-3.</a:t>
            </a:r>
          </a:p>
          <a:p>
            <a:pPr marL="171450" indent="-171450">
              <a:buFontTx/>
              <a:buChar char="-"/>
            </a:pPr>
            <a:r>
              <a:rPr lang="en-US" dirty="0"/>
              <a:t>A recent Compton scattering experiment extracted 200pC bunches for a few weeks from the cathode resulting in a rejuvenation of the QE around the center of the cathode. The interaction of the laser with the cathode is a complex process. Heating from the laser is hypothesized to induce roughness on the surface, diffusion of Cs across the surface &amp; ablation of Cs off of the surface if the laser power is excessive. Somewhere between all of this, the laser can break the bonds of the surface contaminants and rejuvenate the QE. A QE map shows this hotspot at the center of the cathode, and when taken at increasing launch fields spatially varying field enhancement are visible. This could help resolve chemical vs physical roughness.</a:t>
            </a:r>
          </a:p>
          <a:p>
            <a:pPr marL="171450" indent="-171450">
              <a:buFontTx/>
              <a:buChar char="-"/>
            </a:pPr>
            <a:r>
              <a:rPr lang="en-US" dirty="0"/>
              <a:t>At low fields the QE is proportional to the work function. As the field increases, the only way for lower work function areas to have more QE than higher work function areas is if the local field enhancement is larger. Look into if this is true…</a:t>
            </a:r>
          </a:p>
          <a:p>
            <a:pPr marL="171450" indent="-171450">
              <a:buFontTx/>
              <a:buChar char="-"/>
            </a:pPr>
            <a:r>
              <a:rPr lang="en-US" dirty="0"/>
              <a:t>All of the measurements presented are taken on this hot spot</a:t>
            </a:r>
          </a:p>
        </p:txBody>
      </p:sp>
      <p:sp>
        <p:nvSpPr>
          <p:cNvPr id="4" name="Slide Number Placeholder 3">
            <a:extLst>
              <a:ext uri="{FF2B5EF4-FFF2-40B4-BE49-F238E27FC236}">
                <a16:creationId xmlns:a16="http://schemas.microsoft.com/office/drawing/2014/main" id="{DEEFE350-0F10-2990-7974-7130016086FE}"/>
              </a:ext>
            </a:extLst>
          </p:cNvPr>
          <p:cNvSpPr>
            <a:spLocks noGrp="1"/>
          </p:cNvSpPr>
          <p:nvPr>
            <p:ph type="sldNum" sz="quarter" idx="5"/>
          </p:nvPr>
        </p:nvSpPr>
        <p:spPr/>
        <p:txBody>
          <a:bodyPr/>
          <a:lstStyle/>
          <a:p>
            <a:fld id="{43FFA5A0-EBE7-4D3D-AA01-FF160AFA5115}" type="slidenum">
              <a:rPr lang="en-US" smtClean="0"/>
              <a:t>18</a:t>
            </a:fld>
            <a:endParaRPr lang="en-US"/>
          </a:p>
        </p:txBody>
      </p:sp>
    </p:spTree>
    <p:extLst>
      <p:ext uri="{BB962C8B-B14F-4D97-AF65-F5344CB8AC3E}">
        <p14:creationId xmlns:p14="http://schemas.microsoft.com/office/powerpoint/2010/main" val="4054463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C9BDB-60F1-9639-7E4D-AC93CA2C4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2D62B-FB6D-F818-541E-C8DD2551A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2A722-C43B-0379-A52A-B53B8F0BF63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These Cs-</a:t>
            </a:r>
            <a:r>
              <a:rPr lang="en-US" dirty="0" err="1"/>
              <a:t>Te</a:t>
            </a:r>
            <a:r>
              <a:rPr lang="en-US" dirty="0"/>
              <a:t> cathodes are not new, they are widely adopted and their performance has been reported by many labs both at low and high gradients. Low field diagnostics have measured low emittance from the cathodes, while most of the user facilities with a high gradient gun have reported similar numbers. This difference can be attributed to a number of different effects, such as roughness and the Schottky lowering of the work function.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see ~2x decrease in MTE while still keeping a higher QE than most metals by lowering the wavelength to 300nm for a heavily used cathode. This means that most of theses user facilities could see an improvement in brightness by switching the laser architecture while maintaining the robustness of the Cs2Te cathode.</a:t>
            </a:r>
          </a:p>
        </p:txBody>
      </p:sp>
      <p:sp>
        <p:nvSpPr>
          <p:cNvPr id="4" name="Slide Number Placeholder 3">
            <a:extLst>
              <a:ext uri="{FF2B5EF4-FFF2-40B4-BE49-F238E27FC236}">
                <a16:creationId xmlns:a16="http://schemas.microsoft.com/office/drawing/2014/main" id="{499F021F-56AC-624B-8650-85242A1560D5}"/>
              </a:ext>
            </a:extLst>
          </p:cNvPr>
          <p:cNvSpPr>
            <a:spLocks noGrp="1"/>
          </p:cNvSpPr>
          <p:nvPr>
            <p:ph type="sldNum" sz="quarter" idx="5"/>
          </p:nvPr>
        </p:nvSpPr>
        <p:spPr/>
        <p:txBody>
          <a:bodyPr/>
          <a:lstStyle/>
          <a:p>
            <a:fld id="{43FFA5A0-EBE7-4D3D-AA01-FF160AFA5115}" type="slidenum">
              <a:rPr lang="en-US" smtClean="0"/>
              <a:t>19</a:t>
            </a:fld>
            <a:endParaRPr lang="en-US"/>
          </a:p>
        </p:txBody>
      </p:sp>
    </p:spTree>
    <p:extLst>
      <p:ext uri="{BB962C8B-B14F-4D97-AF65-F5344CB8AC3E}">
        <p14:creationId xmlns:p14="http://schemas.microsoft.com/office/powerpoint/2010/main" val="2896648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FA5A0-EBE7-4D3D-AA01-FF160AFA5115}" type="slidenum">
              <a:rPr lang="en-US" smtClean="0"/>
              <a:t>21</a:t>
            </a:fld>
            <a:endParaRPr lang="en-US"/>
          </a:p>
        </p:txBody>
      </p:sp>
    </p:spTree>
    <p:extLst>
      <p:ext uri="{BB962C8B-B14F-4D97-AF65-F5344CB8AC3E}">
        <p14:creationId xmlns:p14="http://schemas.microsoft.com/office/powerpoint/2010/main" val="216412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give some background and a brief overview of photoemission, then you will learn about the photocathodes transported to our experimental facilities at UCLA. Then I will describe characterization techniques used to measure the familiar QE and MTE as well as two new measurements in the longitudinal dimension of the MLE and time response.</a:t>
            </a:r>
          </a:p>
        </p:txBody>
      </p:sp>
      <p:sp>
        <p:nvSpPr>
          <p:cNvPr id="4" name="Slide Number Placeholder 3"/>
          <p:cNvSpPr>
            <a:spLocks noGrp="1"/>
          </p:cNvSpPr>
          <p:nvPr>
            <p:ph type="sldNum" sz="quarter" idx="5"/>
          </p:nvPr>
        </p:nvSpPr>
        <p:spPr/>
        <p:txBody>
          <a:bodyPr/>
          <a:lstStyle/>
          <a:p>
            <a:fld id="{43FFA5A0-EBE7-4D3D-AA01-FF160AFA5115}" type="slidenum">
              <a:rPr lang="en-US" smtClean="0"/>
              <a:t>2</a:t>
            </a:fld>
            <a:endParaRPr lang="en-US"/>
          </a:p>
        </p:txBody>
      </p:sp>
    </p:spTree>
    <p:extLst>
      <p:ext uri="{BB962C8B-B14F-4D97-AF65-F5344CB8AC3E}">
        <p14:creationId xmlns:p14="http://schemas.microsoft.com/office/powerpoint/2010/main" val="266086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State of the art user facilities around the world benefit from an increase in beam brightness. Free electron lasers can lase at shorter x ray wavelengths with a lower emittance beam &amp; Ultrafast electron diffraction and microscopy schemes see increased temporal and spatial resolution from a shorter bunch with lower emittance.</a:t>
            </a:r>
          </a:p>
          <a:p>
            <a:pPr marL="171450" indent="-171450">
              <a:buFontTx/>
              <a:buChar char="-"/>
            </a:pPr>
            <a:r>
              <a:rPr lang="en-US" dirty="0"/>
              <a:t>Although many of the alkali antimonide photocathodes you will hear about this week display excellent beam quality, user facilities cannot risk sacrificing beam time upgrading to an underdeveloped &amp; technology. Meanwhile the Cs-</a:t>
            </a:r>
            <a:r>
              <a:rPr lang="en-US" dirty="0" err="1"/>
              <a:t>Te</a:t>
            </a:r>
            <a:r>
              <a:rPr lang="en-US" dirty="0"/>
              <a:t> photocathodes has become widely adopted after many years of research. This cathode has a high QE but lackluster transverse emittance in the UV, meaning no change has to be made to the drive laser architecture already present at every facility to drive metallic photocathodes. Even more importantly, Cs-</a:t>
            </a:r>
            <a:r>
              <a:rPr lang="en-US" dirty="0" err="1"/>
              <a:t>Te</a:t>
            </a:r>
            <a:r>
              <a:rPr lang="en-US" dirty="0"/>
              <a:t> is extremely robust compared to the alkali antimonide family of cathode, meaning it can survive the harsh environment of the high gradient RF gun.</a:t>
            </a:r>
            <a:br>
              <a:rPr lang="en-US" dirty="0"/>
            </a:br>
            <a:endParaRPr lang="en-US" dirty="0"/>
          </a:p>
        </p:txBody>
      </p:sp>
      <p:sp>
        <p:nvSpPr>
          <p:cNvPr id="4" name="Slide Number Placeholder 3"/>
          <p:cNvSpPr>
            <a:spLocks noGrp="1"/>
          </p:cNvSpPr>
          <p:nvPr>
            <p:ph type="sldNum" sz="quarter" idx="5"/>
          </p:nvPr>
        </p:nvSpPr>
        <p:spPr/>
        <p:txBody>
          <a:bodyPr/>
          <a:lstStyle/>
          <a:p>
            <a:fld id="{43FFA5A0-EBE7-4D3D-AA01-FF160AFA5115}" type="slidenum">
              <a:rPr lang="en-US" smtClean="0"/>
              <a:t>3</a:t>
            </a:fld>
            <a:endParaRPr lang="en-US"/>
          </a:p>
        </p:txBody>
      </p:sp>
    </p:spTree>
    <p:extLst>
      <p:ext uri="{BB962C8B-B14F-4D97-AF65-F5344CB8AC3E}">
        <p14:creationId xmlns:p14="http://schemas.microsoft.com/office/powerpoint/2010/main" val="197217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3 step photoemission model gives a high level understanding of scaling laws we will use throughout this talk. This figure shows the energy distribution of electrons inside the photocathode material on the left and the potential landscape outside the photocathode on the right</a:t>
            </a:r>
          </a:p>
          <a:p>
            <a:pPr marL="228600" indent="-228600">
              <a:buAutoNum type="arabicParenR"/>
            </a:pPr>
            <a:r>
              <a:rPr lang="en-US" dirty="0"/>
              <a:t>First electrons inside the cathode are excited by the photons incident from the drive laser. If the photon energy is close or below the work function then the electron will likely absorb multiple photons</a:t>
            </a:r>
          </a:p>
          <a:p>
            <a:pPr marL="228600" indent="-228600">
              <a:buAutoNum type="arabicParenR"/>
            </a:pPr>
            <a:r>
              <a:rPr lang="en-US" dirty="0"/>
              <a:t>The electron then transports towards the surface of the material. Many processes can occur during this step such as scattering events off of other electrons or off of the crystal lattice</a:t>
            </a:r>
          </a:p>
          <a:p>
            <a:pPr marL="228600" indent="-228600">
              <a:buAutoNum type="arabicParenR"/>
            </a:pPr>
            <a:r>
              <a:rPr lang="en-US" dirty="0"/>
              <a:t>The electron will escape over the potential barrier into vacuum if it has enough energy. This step is very sensitive to the surface of the cathode, a polycrystalline might have many grains with slightly different work functions and/or mountains and valleys on the surface known as chemical and physical roughness respectively which perturb the electron after emission.</a:t>
            </a:r>
          </a:p>
          <a:p>
            <a:pPr marL="171450" indent="-171450">
              <a:buFontTx/>
              <a:buChar char="-"/>
            </a:pPr>
            <a:r>
              <a:rPr lang="en-US" dirty="0"/>
              <a:t>Notice in the cartoon that the purple photon does not give the electron enough energy to escape the material work function, yet I claim it does. The applied accelerating field will lower the potential barrier, leading to an effective potential known as the Schottky effect. With 10’s of MV/m the work function can be lowered by 100s of </a:t>
            </a:r>
            <a:r>
              <a:rPr lang="en-US" dirty="0" err="1"/>
              <a:t>meV</a:t>
            </a:r>
            <a:r>
              <a:rPr lang="en-US" dirty="0"/>
              <a:t>. This will increase the excess energy defined as the difference between the photon energy and effective work function.</a:t>
            </a:r>
          </a:p>
          <a:p>
            <a:pPr marL="171450" indent="-171450">
              <a:buFontTx/>
              <a:buChar char="-"/>
            </a:pPr>
            <a:r>
              <a:rPr lang="en-US" dirty="0"/>
              <a:t>Now we can define some quantities and their scaling. The Quantum efficiency is the number of electrons out of the cathode vs the number of photons incident on the cathode, which will scale with the square of the excess energy. The mean transverse energy is a measure of exactly what it sounds like it is, it gives a sense of how fast the beam will spread apart and become less beamlike. The transverse emittance is the phase space area of the beam, in 2D you can think of this just like a length x width where you ask how long is the beam in the x dimension and how wide is the momentum space in the x dimension. There are many ways to define this but however you choose you multiply them to get an emittance. Lastly the </a:t>
            </a:r>
            <a:r>
              <a:rPr lang="en-US" dirty="0" err="1"/>
              <a:t>brighness</a:t>
            </a:r>
            <a:r>
              <a:rPr lang="en-US" dirty="0"/>
              <a:t>, which also has may definitions, can be though of in 4D as the total change in the electron bunch divided by emittance in both </a:t>
            </a:r>
            <a:r>
              <a:rPr lang="en-US" dirty="0" err="1"/>
              <a:t>dimenisons</a:t>
            </a:r>
            <a:endParaRPr lang="en-US" dirty="0"/>
          </a:p>
        </p:txBody>
      </p:sp>
      <p:sp>
        <p:nvSpPr>
          <p:cNvPr id="4" name="Slide Number Placeholder 3"/>
          <p:cNvSpPr>
            <a:spLocks noGrp="1"/>
          </p:cNvSpPr>
          <p:nvPr>
            <p:ph type="sldNum" sz="quarter" idx="5"/>
          </p:nvPr>
        </p:nvSpPr>
        <p:spPr/>
        <p:txBody>
          <a:bodyPr/>
          <a:lstStyle/>
          <a:p>
            <a:fld id="{43FFA5A0-EBE7-4D3D-AA01-FF160AFA5115}" type="slidenum">
              <a:rPr lang="en-US" smtClean="0"/>
              <a:t>4</a:t>
            </a:fld>
            <a:endParaRPr lang="en-US"/>
          </a:p>
        </p:txBody>
      </p:sp>
    </p:spTree>
    <p:extLst>
      <p:ext uri="{BB962C8B-B14F-4D97-AF65-F5344CB8AC3E}">
        <p14:creationId xmlns:p14="http://schemas.microsoft.com/office/powerpoint/2010/main" val="130342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Advanced semiconductor photocathodes such as Cs3Sb, K2CsSb or Cs2Te have displayed great </a:t>
            </a:r>
            <a:r>
              <a:rPr lang="en-US" dirty="0" err="1"/>
              <a:t>perofrmnace</a:t>
            </a:r>
            <a:r>
              <a:rPr lang="en-US" dirty="0"/>
              <a:t>, but require much more care compared to standard metals. They must be grown and transported to the gun under UHV conditions. In March 2025 we transported 3 cathodes grown at SLAC by Theo Vecchione &amp; Gowri Adhikari to UCLA in a UHV suitcase. I presented results from the two Cs3Sb cathodes last annual meeting where you can see the quadratic and linear </a:t>
            </a:r>
            <a:r>
              <a:rPr lang="en-US" dirty="0" err="1"/>
              <a:t>scalings</a:t>
            </a:r>
            <a:r>
              <a:rPr lang="en-US" dirty="0"/>
              <a:t> of the QE and MTE</a:t>
            </a:r>
          </a:p>
          <a:p>
            <a:pPr marL="171450" indent="-171450">
              <a:buFontTx/>
              <a:buChar char="-"/>
            </a:pPr>
            <a:r>
              <a:rPr lang="en-US" dirty="0"/>
              <a:t>this presentation will be focused on the Cs-</a:t>
            </a:r>
            <a:r>
              <a:rPr lang="en-US" dirty="0" err="1"/>
              <a:t>Te</a:t>
            </a:r>
            <a:r>
              <a:rPr lang="en-US" dirty="0"/>
              <a:t> cathode that has been operational in our gun for more than a year.</a:t>
            </a:r>
          </a:p>
        </p:txBody>
      </p:sp>
      <p:sp>
        <p:nvSpPr>
          <p:cNvPr id="4" name="Slide Number Placeholder 3"/>
          <p:cNvSpPr>
            <a:spLocks noGrp="1"/>
          </p:cNvSpPr>
          <p:nvPr>
            <p:ph type="sldNum" sz="quarter" idx="5"/>
          </p:nvPr>
        </p:nvSpPr>
        <p:spPr/>
        <p:txBody>
          <a:bodyPr/>
          <a:lstStyle/>
          <a:p>
            <a:fld id="{43FFA5A0-EBE7-4D3D-AA01-FF160AFA5115}" type="slidenum">
              <a:rPr lang="en-US" smtClean="0"/>
              <a:t>5</a:t>
            </a:fld>
            <a:endParaRPr lang="en-US"/>
          </a:p>
        </p:txBody>
      </p:sp>
    </p:spTree>
    <p:extLst>
      <p:ext uri="{BB962C8B-B14F-4D97-AF65-F5344CB8AC3E}">
        <p14:creationId xmlns:p14="http://schemas.microsoft.com/office/powerpoint/2010/main" val="1280805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Once the suitcase is attached to the load-lock system at UCLA, we transfer it into the RF gun and begin measurements. Photoelectrons are created using an optical parametric amplifier, providing us with a tunable wavelength drive laser from 300-700nm to vary the excess energy. The RF gun then accelerates the photoelectrons to 3MeV where a focusing solenoid transports them to downstream diagnostics. </a:t>
            </a:r>
          </a:p>
          <a:p>
            <a:pPr marL="171450" indent="-171450">
              <a:buFontTx/>
              <a:buChar char="-"/>
            </a:pPr>
            <a:r>
              <a:rPr lang="en-US" dirty="0"/>
              <a:t>The traverse distribution &amp; energy of the laser on the cathode is measured with a virtual cathode camera &amp; a YAG screen measurers the transverse distribution of the electron beam. An integrated current transformer nondestructively monitors the bunch charge and a dipole spectrometer measures the momentum of the beam. Taken together, these shot synchronized diagnostics proved data sets robust to shot to shot fluctuations in the laser energy.</a:t>
            </a:r>
          </a:p>
        </p:txBody>
      </p:sp>
      <p:sp>
        <p:nvSpPr>
          <p:cNvPr id="4" name="Slide Number Placeholder 3"/>
          <p:cNvSpPr>
            <a:spLocks noGrp="1"/>
          </p:cNvSpPr>
          <p:nvPr>
            <p:ph type="sldNum" sz="quarter" idx="5"/>
          </p:nvPr>
        </p:nvSpPr>
        <p:spPr/>
        <p:txBody>
          <a:bodyPr/>
          <a:lstStyle/>
          <a:p>
            <a:fld id="{43FFA5A0-EBE7-4D3D-AA01-FF160AFA5115}" type="slidenum">
              <a:rPr lang="en-US" smtClean="0"/>
              <a:t>6</a:t>
            </a:fld>
            <a:endParaRPr lang="en-US"/>
          </a:p>
        </p:txBody>
      </p:sp>
    </p:spTree>
    <p:extLst>
      <p:ext uri="{BB962C8B-B14F-4D97-AF65-F5344CB8AC3E}">
        <p14:creationId xmlns:p14="http://schemas.microsoft.com/office/powerpoint/2010/main" val="286486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Cs-</a:t>
            </a:r>
            <a:r>
              <a:rPr lang="en-US" dirty="0" err="1"/>
              <a:t>Te</a:t>
            </a:r>
            <a:r>
              <a:rPr lang="en-US" dirty="0"/>
              <a:t> cathode arrived to UCLA with a QE of 3% at 260nm. Around 6 months later a QE map of the cathode in the RF gun shows the spatial variation of the QE across the surface decayed to &lt;0.1% and remained stable here for many months even after two exposures 1e-3 Torr.</a:t>
            </a:r>
          </a:p>
          <a:p>
            <a:pPr marL="171450" indent="-171450">
              <a:buFontTx/>
              <a:buChar char="-"/>
            </a:pPr>
            <a:r>
              <a:rPr lang="en-US" dirty="0"/>
              <a:t>A recent Compton scattering experiment extracted 200pC bunches for a 2 weeks from the cathode resulting in a rejuvenation of the QE around the center to ~1%. The interaction of the laser with the cathode is a complex process. Heating from the laser is hypothesized to induce roughness on the surface, diffusion of Cs across the surface &amp; ablation of Cs off of the surface if the laser power is excessive. Somewhere between all of this, the laser can break the bonds of the surface contaminants and rejuvenate the QE.</a:t>
            </a:r>
          </a:p>
        </p:txBody>
      </p:sp>
      <p:sp>
        <p:nvSpPr>
          <p:cNvPr id="4" name="Slide Number Placeholder 3"/>
          <p:cNvSpPr>
            <a:spLocks noGrp="1"/>
          </p:cNvSpPr>
          <p:nvPr>
            <p:ph type="sldNum" sz="quarter" idx="5"/>
          </p:nvPr>
        </p:nvSpPr>
        <p:spPr/>
        <p:txBody>
          <a:bodyPr/>
          <a:lstStyle/>
          <a:p>
            <a:fld id="{43FFA5A0-EBE7-4D3D-AA01-FF160AFA5115}" type="slidenum">
              <a:rPr lang="en-US" smtClean="0"/>
              <a:t>7</a:t>
            </a:fld>
            <a:endParaRPr lang="en-US"/>
          </a:p>
        </p:txBody>
      </p:sp>
    </p:spTree>
    <p:extLst>
      <p:ext uri="{BB962C8B-B14F-4D97-AF65-F5344CB8AC3E}">
        <p14:creationId xmlns:p14="http://schemas.microsoft.com/office/powerpoint/2010/main" val="20432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E4340-56BD-B5F4-B4BD-91BBD8603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A8A05-D913-CAF4-BF2E-52479E6F7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FA277-A474-DC77-519B-56823146D0D5}"/>
              </a:ext>
            </a:extLst>
          </p:cNvPr>
          <p:cNvSpPr>
            <a:spLocks noGrp="1"/>
          </p:cNvSpPr>
          <p:nvPr>
            <p:ph type="body" idx="1"/>
          </p:nvPr>
        </p:nvSpPr>
        <p:spPr/>
        <p:txBody>
          <a:bodyPr/>
          <a:lstStyle/>
          <a:p>
            <a:pPr marL="171450" indent="-171450">
              <a:buFontTx/>
              <a:buChar char="-"/>
            </a:pPr>
            <a:r>
              <a:rPr lang="en-US" dirty="0"/>
              <a:t>QE maps of this hotspot taken at increasing launch fields show spatially varying field enhancement. This could help resolve chemical vs physical roughness.</a:t>
            </a:r>
          </a:p>
          <a:p>
            <a:pPr marL="171450" indent="-171450">
              <a:buFontTx/>
              <a:buChar char="-"/>
            </a:pPr>
            <a:r>
              <a:rPr lang="en-US" dirty="0"/>
              <a:t>At low fields the QE is proportional to the work function. As the field increases, the only way for lower work function areas to have more QE than higher work function areas is if the local field enhancement is larger. Look into if this is true…</a:t>
            </a:r>
          </a:p>
          <a:p>
            <a:pPr marL="171450" indent="-171450">
              <a:buFontTx/>
              <a:buChar char="-"/>
            </a:pPr>
            <a:r>
              <a:rPr lang="en-US" dirty="0"/>
              <a:t>All of the measurements presented are taken on this hot spot</a:t>
            </a:r>
          </a:p>
        </p:txBody>
      </p:sp>
      <p:sp>
        <p:nvSpPr>
          <p:cNvPr id="4" name="Slide Number Placeholder 3">
            <a:extLst>
              <a:ext uri="{FF2B5EF4-FFF2-40B4-BE49-F238E27FC236}">
                <a16:creationId xmlns:a16="http://schemas.microsoft.com/office/drawing/2014/main" id="{83F242A7-32A4-B320-7EBB-3F9F59E29B48}"/>
              </a:ext>
            </a:extLst>
          </p:cNvPr>
          <p:cNvSpPr>
            <a:spLocks noGrp="1"/>
          </p:cNvSpPr>
          <p:nvPr>
            <p:ph type="sldNum" sz="quarter" idx="5"/>
          </p:nvPr>
        </p:nvSpPr>
        <p:spPr/>
        <p:txBody>
          <a:bodyPr/>
          <a:lstStyle/>
          <a:p>
            <a:fld id="{43FFA5A0-EBE7-4D3D-AA01-FF160AFA5115}" type="slidenum">
              <a:rPr lang="en-US" smtClean="0"/>
              <a:t>8</a:t>
            </a:fld>
            <a:endParaRPr lang="en-US"/>
          </a:p>
        </p:txBody>
      </p:sp>
    </p:spTree>
    <p:extLst>
      <p:ext uri="{BB962C8B-B14F-4D97-AF65-F5344CB8AC3E}">
        <p14:creationId xmlns:p14="http://schemas.microsoft.com/office/powerpoint/2010/main" val="2815827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QE maps are done with a constant laser energy, but to fully characterize the QE you need to vary the laser energy to take a charge scan. These scans show you if the emission is linear or nonlinear and allow you to extract the linear QE from nonlinear emission. Scans taken at multiple wavelengths show linear emission down to 300nm but nonlinear emission at 350nm.</a:t>
            </a:r>
          </a:p>
          <a:p>
            <a:pPr marL="171450" indent="-171450">
              <a:buFontTx/>
              <a:buChar char="-"/>
            </a:pPr>
            <a:r>
              <a:rPr lang="en-US" dirty="0"/>
              <a:t>Nonlinear photoemission is an intensity </a:t>
            </a:r>
            <a:r>
              <a:rPr lang="en-US" dirty="0" err="1"/>
              <a:t>dependet</a:t>
            </a:r>
            <a:r>
              <a:rPr lang="en-US" dirty="0"/>
              <a:t> effect and is also sensitive to the </a:t>
            </a:r>
            <a:r>
              <a:rPr lang="en-US" dirty="0" err="1"/>
              <a:t>exces</a:t>
            </a:r>
            <a:r>
              <a:rPr lang="en-US" dirty="0"/>
              <a:t> energy. We added a stretcher to increase the pulse length from 40fs to 1ps and increased the launch field from 20MV/m to 68MV/m this both lowered the intensity and increased the excess energy by ~150meV and resulted in linear emission at 350nm.</a:t>
            </a:r>
          </a:p>
          <a:p>
            <a:pPr marL="171450" indent="-171450">
              <a:buFontTx/>
              <a:buChar char="-"/>
            </a:pPr>
            <a:r>
              <a:rPr lang="en-US" dirty="0"/>
              <a:t>Its important to remember that this cathode is over a year old and has had many surface modifications due to contaminates and rejuvenation. A fresh cathode will likely emit linearly at 350nm with a short pulse at low fields</a:t>
            </a:r>
          </a:p>
          <a:p>
            <a:endParaRPr lang="en-US" dirty="0"/>
          </a:p>
        </p:txBody>
      </p:sp>
      <p:sp>
        <p:nvSpPr>
          <p:cNvPr id="4" name="Slide Number Placeholder 3"/>
          <p:cNvSpPr>
            <a:spLocks noGrp="1"/>
          </p:cNvSpPr>
          <p:nvPr>
            <p:ph type="sldNum" sz="quarter" idx="5"/>
          </p:nvPr>
        </p:nvSpPr>
        <p:spPr/>
        <p:txBody>
          <a:bodyPr/>
          <a:lstStyle/>
          <a:p>
            <a:fld id="{43FFA5A0-EBE7-4D3D-AA01-FF160AFA5115}" type="slidenum">
              <a:rPr lang="en-US" smtClean="0"/>
              <a:t>9</a:t>
            </a:fld>
            <a:endParaRPr lang="en-US"/>
          </a:p>
        </p:txBody>
      </p:sp>
    </p:spTree>
    <p:extLst>
      <p:ext uri="{BB962C8B-B14F-4D97-AF65-F5344CB8AC3E}">
        <p14:creationId xmlns:p14="http://schemas.microsoft.com/office/powerpoint/2010/main" val="3512660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17A298-AC0A-6253-B982-8B695DA2C356}"/>
              </a:ext>
            </a:extLst>
          </p:cNvPr>
          <p:cNvSpPr>
            <a:spLocks noGrp="1"/>
          </p:cNvSpPr>
          <p:nvPr>
            <p:ph type="title"/>
          </p:nvPr>
        </p:nvSpPr>
        <p:spPr>
          <a:xfrm>
            <a:off x="1905000" y="152400"/>
            <a:ext cx="8382000" cy="473075"/>
          </a:xfrm>
          <a:prstGeom prst="rect">
            <a:avLst/>
          </a:prstGeom>
        </p:spPr>
        <p:txBody>
          <a:bodyPr/>
          <a:lstStyle>
            <a:lvl1pPr algn="ctr">
              <a:defRPr/>
            </a:lvl1pPr>
          </a:lstStyle>
          <a:p>
            <a:r>
              <a:rPr lang="en-US" dirty="0"/>
              <a:t>Click to edit Master title style</a:t>
            </a:r>
          </a:p>
        </p:txBody>
      </p:sp>
      <p:sp>
        <p:nvSpPr>
          <p:cNvPr id="9" name="Content Placeholder 2">
            <a:extLst>
              <a:ext uri="{FF2B5EF4-FFF2-40B4-BE49-F238E27FC236}">
                <a16:creationId xmlns:a16="http://schemas.microsoft.com/office/drawing/2014/main" id="{70D50C78-2479-FD14-4FAF-7E81072F42A7}"/>
              </a:ext>
            </a:extLst>
          </p:cNvPr>
          <p:cNvSpPr>
            <a:spLocks noGrp="1"/>
          </p:cNvSpPr>
          <p:nvPr>
            <p:ph idx="1"/>
          </p:nvPr>
        </p:nvSpPr>
        <p:spPr>
          <a:xfrm>
            <a:off x="838200" y="1143001"/>
            <a:ext cx="5257800" cy="2438400"/>
          </a:xfrm>
        </p:spPr>
        <p:txBody>
          <a:bodyPr/>
          <a:lstStyle>
            <a:lvl3pPr>
              <a:buClr>
                <a:srgbClr val="000096"/>
              </a:buClr>
              <a:defRPr/>
            </a:lvl3pPr>
            <a:lvl4pPr>
              <a:buClr>
                <a:srgbClr val="000096"/>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Date Placeholder 31">
            <a:extLst>
              <a:ext uri="{FF2B5EF4-FFF2-40B4-BE49-F238E27FC236}">
                <a16:creationId xmlns:a16="http://schemas.microsoft.com/office/drawing/2014/main" id="{C193FEAE-8622-D874-B048-E60550B5CCB0}"/>
              </a:ext>
            </a:extLst>
          </p:cNvPr>
          <p:cNvSpPr>
            <a:spLocks noGrp="1"/>
          </p:cNvSpPr>
          <p:nvPr>
            <p:ph type="dt" sz="half" idx="10"/>
          </p:nvPr>
        </p:nvSpPr>
        <p:spPr/>
        <p:txBody>
          <a:bodyPr/>
          <a:lstStyle/>
          <a:p>
            <a:r>
              <a:rPr lang="en-US"/>
              <a:t>2026/07/09</a:t>
            </a:r>
            <a:endParaRPr lang="en-US" dirty="0"/>
          </a:p>
        </p:txBody>
      </p:sp>
      <p:sp>
        <p:nvSpPr>
          <p:cNvPr id="33" name="Footer Placeholder 32">
            <a:extLst>
              <a:ext uri="{FF2B5EF4-FFF2-40B4-BE49-F238E27FC236}">
                <a16:creationId xmlns:a16="http://schemas.microsoft.com/office/drawing/2014/main" id="{4B9D69E8-D5E1-3BC1-471E-3A6AA820961F}"/>
              </a:ext>
            </a:extLst>
          </p:cNvPr>
          <p:cNvSpPr>
            <a:spLocks noGrp="1"/>
          </p:cNvSpPr>
          <p:nvPr>
            <p:ph type="ftr" sz="quarter" idx="11"/>
          </p:nvPr>
        </p:nvSpPr>
        <p:spPr/>
        <p:txBody>
          <a:bodyPr/>
          <a:lstStyle/>
          <a:p>
            <a:endParaRPr lang="en-US" dirty="0"/>
          </a:p>
        </p:txBody>
      </p:sp>
      <p:sp>
        <p:nvSpPr>
          <p:cNvPr id="34" name="Slide Number Placeholder 33">
            <a:extLst>
              <a:ext uri="{FF2B5EF4-FFF2-40B4-BE49-F238E27FC236}">
                <a16:creationId xmlns:a16="http://schemas.microsoft.com/office/drawing/2014/main" id="{7B8BAED6-31AD-CDDD-91CA-095C6D2DD2DB}"/>
              </a:ext>
            </a:extLst>
          </p:cNvPr>
          <p:cNvSpPr>
            <a:spLocks noGrp="1"/>
          </p:cNvSpPr>
          <p:nvPr>
            <p:ph type="sldNum" sz="quarter" idx="12"/>
          </p:nvPr>
        </p:nvSpPr>
        <p:spPr/>
        <p:txBody>
          <a:bodyPr/>
          <a:lstStyle/>
          <a:p>
            <a:fld id="{00B0EFD5-3880-4F16-9559-E3049808D55D}" type="slidenum">
              <a:rPr lang="en-US" smtClean="0"/>
              <a:pPr/>
              <a:t>‹#›</a:t>
            </a:fld>
            <a:endParaRPr lang="en-US" dirty="0"/>
          </a:p>
        </p:txBody>
      </p:sp>
      <p:sp>
        <p:nvSpPr>
          <p:cNvPr id="47" name="Rectangle 46">
            <a:extLst>
              <a:ext uri="{FF2B5EF4-FFF2-40B4-BE49-F238E27FC236}">
                <a16:creationId xmlns:a16="http://schemas.microsoft.com/office/drawing/2014/main" id="{8EC28197-BF4E-008C-A754-51D9C0E4851A}"/>
              </a:ext>
            </a:extLst>
          </p:cNvPr>
          <p:cNvSpPr/>
          <p:nvPr userDrawn="1"/>
        </p:nvSpPr>
        <p:spPr>
          <a:xfrm>
            <a:off x="609600" y="533400"/>
            <a:ext cx="2133600" cy="473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58D7CC95-EB3D-F607-8A01-3C301987675E}"/>
              </a:ext>
            </a:extLst>
          </p:cNvPr>
          <p:cNvPicPr>
            <a:picLocks noChangeAspect="1"/>
          </p:cNvPicPr>
          <p:nvPr userDrawn="1"/>
        </p:nvPicPr>
        <p:blipFill>
          <a:blip r:embed="rId2">
            <a:extLst>
              <a:ext uri="{28A0092B-C50C-407E-A947-70E740481C1C}">
                <a14:useLocalDpi xmlns:a14="http://schemas.microsoft.com/office/drawing/2010/main" val="0"/>
              </a:ext>
            </a:extLst>
          </a:blip>
          <a:srcRect l="28333" r="35000"/>
          <a:stretch>
            <a:fillRect/>
          </a:stretch>
        </p:blipFill>
        <p:spPr>
          <a:xfrm>
            <a:off x="380999" y="533400"/>
            <a:ext cx="3352801" cy="374904"/>
          </a:xfrm>
          <a:prstGeom prst="rect">
            <a:avLst/>
          </a:prstGeom>
        </p:spPr>
      </p:pic>
    </p:spTree>
    <p:extLst>
      <p:ext uri="{BB962C8B-B14F-4D97-AF65-F5344CB8AC3E}">
        <p14:creationId xmlns:p14="http://schemas.microsoft.com/office/powerpoint/2010/main" val="725781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2026/07/09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0EFD5-3880-4F16-9559-E3049808D55D}" type="slidenum">
              <a:rPr lang="en-US" smtClean="0"/>
              <a:t>‹#›</a:t>
            </a:fld>
            <a:endParaRPr lang="en-US"/>
          </a:p>
        </p:txBody>
      </p:sp>
    </p:spTree>
    <p:extLst>
      <p:ext uri="{BB962C8B-B14F-4D97-AF65-F5344CB8AC3E}">
        <p14:creationId xmlns:p14="http://schemas.microsoft.com/office/powerpoint/2010/main" val="30860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2026/07/09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0EFD5-3880-4F16-9559-E3049808D55D}" type="slidenum">
              <a:rPr lang="en-US" smtClean="0"/>
              <a:t>‹#›</a:t>
            </a:fld>
            <a:endParaRPr lang="en-US"/>
          </a:p>
        </p:txBody>
      </p:sp>
    </p:spTree>
    <p:extLst>
      <p:ext uri="{BB962C8B-B14F-4D97-AF65-F5344CB8AC3E}">
        <p14:creationId xmlns:p14="http://schemas.microsoft.com/office/powerpoint/2010/main" val="158689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z="1050"/>
            </a:lvl1pPr>
          </a:lstStyle>
          <a:p>
            <a:r>
              <a:rPr lang="en-US"/>
              <a:t>2026/07/09</a:t>
            </a:r>
          </a:p>
        </p:txBody>
      </p:sp>
      <p:sp>
        <p:nvSpPr>
          <p:cNvPr id="6" name="Footer Placeholder 5"/>
          <p:cNvSpPr>
            <a:spLocks noGrp="1"/>
          </p:cNvSpPr>
          <p:nvPr>
            <p:ph type="ftr" sz="quarter" idx="11"/>
          </p:nvPr>
        </p:nvSpPr>
        <p:spPr/>
        <p:txBody>
          <a:bodyPr/>
          <a:lstStyle>
            <a:lvl1pPr>
              <a:defRPr sz="1050"/>
            </a:lvl1pPr>
          </a:lstStyle>
          <a:p>
            <a:endParaRPr lang="en-US"/>
          </a:p>
        </p:txBody>
      </p:sp>
      <p:sp>
        <p:nvSpPr>
          <p:cNvPr id="7" name="Slide Number Placeholder 6"/>
          <p:cNvSpPr>
            <a:spLocks noGrp="1"/>
          </p:cNvSpPr>
          <p:nvPr>
            <p:ph type="sldNum" sz="quarter" idx="12"/>
          </p:nvPr>
        </p:nvSpPr>
        <p:spPr/>
        <p:txBody>
          <a:bodyPr/>
          <a:lstStyle>
            <a:lvl1pPr>
              <a:defRPr sz="1050"/>
            </a:lvl1pPr>
          </a:lstStyle>
          <a:p>
            <a:fld id="{00B0EFD5-3880-4F16-9559-E3049808D55D}" type="slidenum">
              <a:rPr lang="en-US" smtClean="0"/>
              <a:pPr/>
              <a:t>‹#›</a:t>
            </a:fld>
            <a:endParaRPr lang="en-US"/>
          </a:p>
        </p:txBody>
      </p:sp>
      <p:sp>
        <p:nvSpPr>
          <p:cNvPr id="10" name="Title 1"/>
          <p:cNvSpPr>
            <a:spLocks noGrp="1"/>
          </p:cNvSpPr>
          <p:nvPr>
            <p:ph type="title"/>
          </p:nvPr>
        </p:nvSpPr>
        <p:spPr>
          <a:xfrm>
            <a:off x="609600" y="20596"/>
            <a:ext cx="10972800" cy="741405"/>
          </a:xfrm>
          <a:prstGeom prst="rect">
            <a:avLst/>
          </a:prstGeom>
        </p:spPr>
        <p:txBody>
          <a:bodyPr>
            <a:normAutofit/>
          </a:bodyPr>
          <a:lstStyle>
            <a:lvl1pPr>
              <a:defRPr sz="3200">
                <a:latin typeface="Adobe Fan Heiti Std B" pitchFamily="34" charset="-128"/>
                <a:ea typeface="Adobe Fan Heiti Std B" pitchFamily="34" charset="-128"/>
              </a:defRPr>
            </a:lvl1pPr>
          </a:lstStyle>
          <a:p>
            <a:r>
              <a:rPr lang="en-US" dirty="0"/>
              <a:t>Click to edit Master title style</a:t>
            </a:r>
          </a:p>
        </p:txBody>
      </p:sp>
    </p:spTree>
    <p:extLst>
      <p:ext uri="{BB962C8B-B14F-4D97-AF65-F5344CB8AC3E}">
        <p14:creationId xmlns:p14="http://schemas.microsoft.com/office/powerpoint/2010/main" val="376810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2026/07/09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B0EFD5-3880-4F16-9559-E3049808D55D}" type="slidenum">
              <a:rPr lang="en-US" smtClean="0"/>
              <a:t>‹#›</a:t>
            </a:fld>
            <a:endParaRPr lang="en-US"/>
          </a:p>
        </p:txBody>
      </p:sp>
      <p:sp>
        <p:nvSpPr>
          <p:cNvPr id="12" name="Title 1"/>
          <p:cNvSpPr>
            <a:spLocks noGrp="1"/>
          </p:cNvSpPr>
          <p:nvPr>
            <p:ph type="title"/>
          </p:nvPr>
        </p:nvSpPr>
        <p:spPr>
          <a:xfrm>
            <a:off x="609600" y="20596"/>
            <a:ext cx="10972800" cy="741405"/>
          </a:xfrm>
          <a:prstGeom prst="rect">
            <a:avLst/>
          </a:prstGeom>
        </p:spPr>
        <p:txBody>
          <a:bodyPr>
            <a:normAutofit/>
          </a:bodyPr>
          <a:lstStyle>
            <a:lvl1pPr>
              <a:defRPr sz="3200">
                <a:latin typeface="Adobe Fan Heiti Std B" pitchFamily="34" charset="-128"/>
                <a:ea typeface="Adobe Fan Heiti Std B" pitchFamily="34" charset="-128"/>
              </a:defRPr>
            </a:lvl1pPr>
          </a:lstStyle>
          <a:p>
            <a:r>
              <a:rPr lang="en-US" dirty="0"/>
              <a:t>Click to edit Master title style</a:t>
            </a:r>
          </a:p>
        </p:txBody>
      </p:sp>
    </p:spTree>
    <p:extLst>
      <p:ext uri="{BB962C8B-B14F-4D97-AF65-F5344CB8AC3E}">
        <p14:creationId xmlns:p14="http://schemas.microsoft.com/office/powerpoint/2010/main" val="2478086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2026/07/09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B0EFD5-3880-4F16-9559-E3049808D55D}" type="slidenum">
              <a:rPr lang="en-US" smtClean="0"/>
              <a:t>‹#›</a:t>
            </a:fld>
            <a:endParaRPr lang="en-US"/>
          </a:p>
        </p:txBody>
      </p:sp>
      <p:sp>
        <p:nvSpPr>
          <p:cNvPr id="8" name="Title 1"/>
          <p:cNvSpPr>
            <a:spLocks noGrp="1"/>
          </p:cNvSpPr>
          <p:nvPr>
            <p:ph type="title"/>
          </p:nvPr>
        </p:nvSpPr>
        <p:spPr>
          <a:xfrm>
            <a:off x="609600" y="20596"/>
            <a:ext cx="10972800" cy="741405"/>
          </a:xfrm>
          <a:prstGeom prst="rect">
            <a:avLst/>
          </a:prstGeom>
        </p:spPr>
        <p:txBody>
          <a:bodyPr>
            <a:normAutofit/>
          </a:bodyPr>
          <a:lstStyle>
            <a:lvl1pPr>
              <a:defRPr sz="3200">
                <a:latin typeface="Adobe Fan Heiti Std B" pitchFamily="34" charset="-128"/>
                <a:ea typeface="Adobe Fan Heiti Std B" pitchFamily="34" charset="-128"/>
              </a:defRPr>
            </a:lvl1pPr>
          </a:lstStyle>
          <a:p>
            <a:r>
              <a:rPr lang="en-US" dirty="0"/>
              <a:t>Click to edit Master title style</a:t>
            </a:r>
          </a:p>
        </p:txBody>
      </p:sp>
    </p:spTree>
    <p:extLst>
      <p:ext uri="{BB962C8B-B14F-4D97-AF65-F5344CB8AC3E}">
        <p14:creationId xmlns:p14="http://schemas.microsoft.com/office/powerpoint/2010/main" val="245264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15" name="Group 14">
            <a:extLst>
              <a:ext uri="{FF2B5EF4-FFF2-40B4-BE49-F238E27FC236}">
                <a16:creationId xmlns:a16="http://schemas.microsoft.com/office/drawing/2014/main" id="{8213DE76-B998-41E8-4C80-C2980544FF23}"/>
              </a:ext>
            </a:extLst>
          </p:cNvPr>
          <p:cNvGrpSpPr/>
          <p:nvPr userDrawn="1"/>
        </p:nvGrpSpPr>
        <p:grpSpPr>
          <a:xfrm>
            <a:off x="6516307" y="4696466"/>
            <a:ext cx="3161093" cy="1355203"/>
            <a:chOff x="5291611" y="4969397"/>
            <a:chExt cx="3090389" cy="1279003"/>
          </a:xfrm>
        </p:grpSpPr>
        <p:pic>
          <p:nvPicPr>
            <p:cNvPr id="16" name="Picture 2" descr="the cbb banner reduced in size">
              <a:extLst>
                <a:ext uri="{FF2B5EF4-FFF2-40B4-BE49-F238E27FC236}">
                  <a16:creationId xmlns:a16="http://schemas.microsoft.com/office/drawing/2014/main" id="{14293FC0-A378-7054-686D-2108A0415D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57"/>
            <a:stretch>
              <a:fillRect/>
            </a:stretch>
          </p:blipFill>
          <p:spPr bwMode="auto">
            <a:xfrm>
              <a:off x="6639898" y="4972050"/>
              <a:ext cx="1742102"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rainbow colored circular design&#10;&#10;AI-generated content may be incorrect.">
              <a:extLst>
                <a:ext uri="{FF2B5EF4-FFF2-40B4-BE49-F238E27FC236}">
                  <a16:creationId xmlns:a16="http://schemas.microsoft.com/office/drawing/2014/main" id="{2EB5F212-C44A-3BCA-5F00-BFFFAE88367D}"/>
                </a:ext>
              </a:extLst>
            </p:cNvPr>
            <p:cNvPicPr>
              <a:picLocks noChangeAspect="1"/>
            </p:cNvPicPr>
            <p:nvPr/>
          </p:nvPicPr>
          <p:blipFill>
            <a:blip r:embed="rId3"/>
            <a:stretch>
              <a:fillRect/>
            </a:stretch>
          </p:blipFill>
          <p:spPr>
            <a:xfrm>
              <a:off x="5291611" y="4969397"/>
              <a:ext cx="1310247" cy="1276350"/>
            </a:xfrm>
            <a:prstGeom prst="rect">
              <a:avLst/>
            </a:prstGeom>
          </p:spPr>
        </p:pic>
      </p:grpSp>
      <p:pic>
        <p:nvPicPr>
          <p:cNvPr id="18" name="Picture 2">
            <a:extLst>
              <a:ext uri="{FF2B5EF4-FFF2-40B4-BE49-F238E27FC236}">
                <a16:creationId xmlns:a16="http://schemas.microsoft.com/office/drawing/2014/main" id="{992AD4B8-451D-80EA-07E2-D4F4ED0DE9C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648200" y="4572000"/>
            <a:ext cx="159983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E Logo with seal full color">
            <a:extLst>
              <a:ext uri="{FF2B5EF4-FFF2-40B4-BE49-F238E27FC236}">
                <a16:creationId xmlns:a16="http://schemas.microsoft.com/office/drawing/2014/main" id="{8DF9F58D-2936-F490-5B77-0CE004D240CD}"/>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 r="72032"/>
          <a:stretch>
            <a:fillRect/>
          </a:stretch>
        </p:blipFill>
        <p:spPr bwMode="auto">
          <a:xfrm>
            <a:off x="3048000" y="4596133"/>
            <a:ext cx="1518021" cy="155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23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2026/07/09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0EFD5-3880-4F16-9559-E3049808D55D}" type="slidenum">
              <a:rPr lang="en-US" smtClean="0"/>
              <a:t>‹#›</a:t>
            </a:fld>
            <a:endParaRPr lang="en-US"/>
          </a:p>
        </p:txBody>
      </p:sp>
    </p:spTree>
    <p:extLst>
      <p:ext uri="{BB962C8B-B14F-4D97-AF65-F5344CB8AC3E}">
        <p14:creationId xmlns:p14="http://schemas.microsoft.com/office/powerpoint/2010/main" val="214020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2026/07/09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0EFD5-3880-4F16-9559-E3049808D55D}" type="slidenum">
              <a:rPr lang="en-US" smtClean="0"/>
              <a:pPr/>
              <a:t>‹#›</a:t>
            </a:fld>
            <a:endParaRPr lang="en-US"/>
          </a:p>
        </p:txBody>
      </p:sp>
    </p:spTree>
    <p:extLst>
      <p:ext uri="{BB962C8B-B14F-4D97-AF65-F5344CB8AC3E}">
        <p14:creationId xmlns:p14="http://schemas.microsoft.com/office/powerpoint/2010/main" val="41376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2026/07/09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B0EFD5-3880-4F16-9559-E3049808D55D}" type="slidenum">
              <a:rPr lang="en-US" smtClean="0"/>
              <a:t>‹#›</a:t>
            </a:fld>
            <a:endParaRPr lang="en-US"/>
          </a:p>
        </p:txBody>
      </p:sp>
    </p:spTree>
    <p:extLst>
      <p:ext uri="{BB962C8B-B14F-4D97-AF65-F5344CB8AC3E}">
        <p14:creationId xmlns:p14="http://schemas.microsoft.com/office/powerpoint/2010/main" val="26303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2026/07/09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B0EFD5-3880-4F16-9559-E3049808D55D}" type="slidenum">
              <a:rPr lang="en-US" smtClean="0"/>
              <a:t>‹#›</a:t>
            </a:fld>
            <a:endParaRPr lang="en-US"/>
          </a:p>
        </p:txBody>
      </p:sp>
    </p:spTree>
    <p:extLst>
      <p:ext uri="{BB962C8B-B14F-4D97-AF65-F5344CB8AC3E}">
        <p14:creationId xmlns:p14="http://schemas.microsoft.com/office/powerpoint/2010/main" val="4011631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2026/07/09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B0EFD5-3880-4F16-9559-E3049808D55D}" type="slidenum">
              <a:rPr lang="en-US" smtClean="0"/>
              <a:t>‹#›</a:t>
            </a:fld>
            <a:endParaRPr lang="en-US"/>
          </a:p>
        </p:txBody>
      </p:sp>
    </p:spTree>
    <p:extLst>
      <p:ext uri="{BB962C8B-B14F-4D97-AF65-F5344CB8AC3E}">
        <p14:creationId xmlns:p14="http://schemas.microsoft.com/office/powerpoint/2010/main" val="2306487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2026/07/09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0EFD5-3880-4F16-9559-E3049808D55D}" type="slidenum">
              <a:rPr lang="en-US" smtClean="0"/>
              <a:t>‹#›</a:t>
            </a:fld>
            <a:endParaRPr lang="en-US"/>
          </a:p>
        </p:txBody>
      </p:sp>
    </p:spTree>
    <p:extLst>
      <p:ext uri="{BB962C8B-B14F-4D97-AF65-F5344CB8AC3E}">
        <p14:creationId xmlns:p14="http://schemas.microsoft.com/office/powerpoint/2010/main" val="35203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2026/07/09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0EFD5-3880-4F16-9559-E3049808D55D}" type="slidenum">
              <a:rPr lang="en-US" smtClean="0"/>
              <a:t>‹#›</a:t>
            </a:fld>
            <a:endParaRPr lang="en-US"/>
          </a:p>
        </p:txBody>
      </p:sp>
    </p:spTree>
    <p:extLst>
      <p:ext uri="{BB962C8B-B14F-4D97-AF65-F5344CB8AC3E}">
        <p14:creationId xmlns:p14="http://schemas.microsoft.com/office/powerpoint/2010/main" val="401598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E8169A-182D-DCE8-D98F-66EE167288C3}"/>
              </a:ext>
            </a:extLst>
          </p:cNvPr>
          <p:cNvSpPr/>
          <p:nvPr userDrawn="1"/>
        </p:nvSpPr>
        <p:spPr>
          <a:xfrm>
            <a:off x="0" y="6502003"/>
            <a:ext cx="12192000" cy="365125"/>
          </a:xfrm>
          <a:prstGeom prst="rect">
            <a:avLst/>
          </a:prstGeom>
          <a:solidFill>
            <a:srgbClr val="0000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6201"/>
            <a:ext cx="10515600" cy="6048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066800"/>
            <a:ext cx="5105400" cy="2590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200" y="6587334"/>
            <a:ext cx="1066800" cy="194466"/>
          </a:xfrm>
          <a:prstGeom prst="rect">
            <a:avLst/>
          </a:prstGeom>
        </p:spPr>
        <p:txBody>
          <a:bodyPr vert="horz" lIns="91440" tIns="45720" rIns="91440" bIns="45720" rtlCol="0" anchor="ctr"/>
          <a:lstStyle>
            <a:lvl1pPr algn="l">
              <a:defRPr sz="1200">
                <a:solidFill>
                  <a:schemeClr val="bg1"/>
                </a:solidFill>
              </a:defRPr>
            </a:lvl1pPr>
          </a:lstStyle>
          <a:p>
            <a:r>
              <a:rPr lang="en-US"/>
              <a:t>2026/07/09</a:t>
            </a:r>
            <a:endParaRPr lang="en-US" dirty="0"/>
          </a:p>
        </p:txBody>
      </p:sp>
      <p:sp>
        <p:nvSpPr>
          <p:cNvPr id="5" name="Footer Placeholder 4"/>
          <p:cNvSpPr>
            <a:spLocks noGrp="1"/>
          </p:cNvSpPr>
          <p:nvPr>
            <p:ph type="ftr" sz="quarter" idx="3"/>
          </p:nvPr>
        </p:nvSpPr>
        <p:spPr>
          <a:xfrm>
            <a:off x="3810001" y="6587334"/>
            <a:ext cx="4114800" cy="19446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11049000" y="6587332"/>
            <a:ext cx="1066800" cy="194466"/>
          </a:xfrm>
          <a:prstGeom prst="rect">
            <a:avLst/>
          </a:prstGeom>
        </p:spPr>
        <p:txBody>
          <a:bodyPr vert="horz" lIns="91440" tIns="45720" rIns="91440" bIns="45720" rtlCol="0" anchor="ctr"/>
          <a:lstStyle>
            <a:lvl1pPr algn="r">
              <a:defRPr sz="1200">
                <a:solidFill>
                  <a:schemeClr val="bg1"/>
                </a:solidFill>
              </a:defRPr>
            </a:lvl1pPr>
          </a:lstStyle>
          <a:p>
            <a:fld id="{00B0EFD5-3880-4F16-9559-E3049808D55D}" type="slidenum">
              <a:rPr lang="en-US" smtClean="0"/>
              <a:pPr/>
              <a:t>‹#›</a:t>
            </a:fld>
            <a:endParaRPr lang="en-US" dirty="0"/>
          </a:p>
        </p:txBody>
      </p:sp>
      <p:pic>
        <p:nvPicPr>
          <p:cNvPr id="14" name="Picture 13" descr="A black pegasus logo with wings&#10;&#10;AI-generated content may be incorrect.">
            <a:extLst>
              <a:ext uri="{FF2B5EF4-FFF2-40B4-BE49-F238E27FC236}">
                <a16:creationId xmlns:a16="http://schemas.microsoft.com/office/drawing/2014/main" id="{F4FCCA46-FEDB-7A2D-2629-41E47A20549F}"/>
              </a:ext>
            </a:extLst>
          </p:cNvPr>
          <p:cNvPicPr>
            <a:picLocks noChangeAspect="1"/>
          </p:cNvPicPr>
          <p:nvPr userDrawn="1"/>
        </p:nvPicPr>
        <p:blipFill>
          <a:blip r:embed="rId16">
            <a:extLst>
              <a:ext uri="{28A0092B-C50C-407E-A947-70E740481C1C}">
                <a14:useLocalDpi xmlns:a14="http://schemas.microsoft.com/office/drawing/2010/main" val="0"/>
              </a:ext>
            </a:extLst>
          </a:blip>
          <a:srcRect t="9147" r="4622"/>
          <a:stretch>
            <a:fillRect/>
          </a:stretch>
        </p:blipFill>
        <p:spPr>
          <a:xfrm>
            <a:off x="10972800" y="0"/>
            <a:ext cx="1219200" cy="807333"/>
          </a:xfrm>
          <a:prstGeom prst="rect">
            <a:avLst/>
          </a:prstGeom>
        </p:spPr>
      </p:pic>
      <p:grpSp>
        <p:nvGrpSpPr>
          <p:cNvPr id="22" name="Group 21">
            <a:extLst>
              <a:ext uri="{FF2B5EF4-FFF2-40B4-BE49-F238E27FC236}">
                <a16:creationId xmlns:a16="http://schemas.microsoft.com/office/drawing/2014/main" id="{1317E55D-35EE-73C2-1AE5-E8D51A7F0D6C}"/>
              </a:ext>
            </a:extLst>
          </p:cNvPr>
          <p:cNvGrpSpPr/>
          <p:nvPr userDrawn="1"/>
        </p:nvGrpSpPr>
        <p:grpSpPr>
          <a:xfrm>
            <a:off x="-76200" y="533400"/>
            <a:ext cx="12344400" cy="374904"/>
            <a:chOff x="-76200" y="533400"/>
            <a:chExt cx="12344400" cy="374904"/>
          </a:xfrm>
        </p:grpSpPr>
        <p:pic>
          <p:nvPicPr>
            <p:cNvPr id="21" name="Picture 20">
              <a:extLst>
                <a:ext uri="{FF2B5EF4-FFF2-40B4-BE49-F238E27FC236}">
                  <a16:creationId xmlns:a16="http://schemas.microsoft.com/office/drawing/2014/main" id="{9B2DEEED-997C-15B5-A657-68A328F5D5FD}"/>
                </a:ext>
              </a:extLst>
            </p:cNvPr>
            <p:cNvPicPr>
              <a:picLocks noChangeAspect="1"/>
            </p:cNvPicPr>
            <p:nvPr userDrawn="1"/>
          </p:nvPicPr>
          <p:blipFill>
            <a:blip r:embed="rId17">
              <a:extLst>
                <a:ext uri="{28A0092B-C50C-407E-A947-70E740481C1C}">
                  <a14:useLocalDpi xmlns:a14="http://schemas.microsoft.com/office/drawing/2010/main" val="0"/>
                </a:ext>
              </a:extLst>
            </a:blip>
            <a:srcRect l="28333" r="35000"/>
            <a:stretch>
              <a:fillRect/>
            </a:stretch>
          </p:blipFill>
          <p:spPr>
            <a:xfrm>
              <a:off x="-76200" y="533400"/>
              <a:ext cx="3352801" cy="374904"/>
            </a:xfrm>
            <a:prstGeom prst="rect">
              <a:avLst/>
            </a:prstGeom>
          </p:spPr>
        </p:pic>
        <p:pic>
          <p:nvPicPr>
            <p:cNvPr id="17" name="Picture 16">
              <a:extLst>
                <a:ext uri="{FF2B5EF4-FFF2-40B4-BE49-F238E27FC236}">
                  <a16:creationId xmlns:a16="http://schemas.microsoft.com/office/drawing/2014/main" id="{4928D681-ECE0-3F89-FE9C-C299DF1D7C6B}"/>
                </a:ext>
              </a:extLst>
            </p:cNvPr>
            <p:cNvPicPr>
              <a:picLocks noChangeAspect="1"/>
            </p:cNvPicPr>
            <p:nvPr/>
          </p:nvPicPr>
          <p:blipFill>
            <a:blip r:embed="rId17">
              <a:extLst>
                <a:ext uri="{28A0092B-C50C-407E-A947-70E740481C1C}">
                  <a14:useLocalDpi xmlns:a14="http://schemas.microsoft.com/office/drawing/2010/main" val="0"/>
                </a:ext>
              </a:extLst>
            </a:blip>
            <a:srcRect l="28333" r="35000"/>
            <a:stretch>
              <a:fillRect/>
            </a:stretch>
          </p:blipFill>
          <p:spPr>
            <a:xfrm>
              <a:off x="5791200" y="533400"/>
              <a:ext cx="3352801" cy="374904"/>
            </a:xfrm>
            <a:prstGeom prst="rect">
              <a:avLst/>
            </a:prstGeom>
          </p:spPr>
        </p:pic>
        <p:pic>
          <p:nvPicPr>
            <p:cNvPr id="18" name="Picture 17">
              <a:extLst>
                <a:ext uri="{FF2B5EF4-FFF2-40B4-BE49-F238E27FC236}">
                  <a16:creationId xmlns:a16="http://schemas.microsoft.com/office/drawing/2014/main" id="{AF75858A-43BB-FB9B-558C-4ECC94340AE6}"/>
                </a:ext>
              </a:extLst>
            </p:cNvPr>
            <p:cNvPicPr>
              <a:picLocks noChangeAspect="1"/>
            </p:cNvPicPr>
            <p:nvPr/>
          </p:nvPicPr>
          <p:blipFill>
            <a:blip r:embed="rId17">
              <a:extLst>
                <a:ext uri="{28A0092B-C50C-407E-A947-70E740481C1C}">
                  <a14:useLocalDpi xmlns:a14="http://schemas.microsoft.com/office/drawing/2010/main" val="0"/>
                </a:ext>
              </a:extLst>
            </a:blip>
            <a:srcRect r="35000"/>
            <a:stretch>
              <a:fillRect/>
            </a:stretch>
          </p:blipFill>
          <p:spPr>
            <a:xfrm>
              <a:off x="-1" y="533400"/>
              <a:ext cx="5943601" cy="374904"/>
            </a:xfrm>
            <a:prstGeom prst="rect">
              <a:avLst/>
            </a:prstGeom>
          </p:spPr>
        </p:pic>
        <p:pic>
          <p:nvPicPr>
            <p:cNvPr id="19" name="Picture 18">
              <a:extLst>
                <a:ext uri="{FF2B5EF4-FFF2-40B4-BE49-F238E27FC236}">
                  <a16:creationId xmlns:a16="http://schemas.microsoft.com/office/drawing/2014/main" id="{CD274272-B089-94EC-071D-5BABDDBE77DF}"/>
                </a:ext>
              </a:extLst>
            </p:cNvPr>
            <p:cNvPicPr>
              <a:picLocks noChangeAspect="1"/>
            </p:cNvPicPr>
            <p:nvPr/>
          </p:nvPicPr>
          <p:blipFill>
            <a:blip r:embed="rId17">
              <a:extLst>
                <a:ext uri="{28A0092B-C50C-407E-A947-70E740481C1C}">
                  <a14:useLocalDpi xmlns:a14="http://schemas.microsoft.com/office/drawing/2010/main" val="0"/>
                </a:ext>
              </a:extLst>
            </a:blip>
            <a:srcRect l="28333" r="35000"/>
            <a:stretch>
              <a:fillRect/>
            </a:stretch>
          </p:blipFill>
          <p:spPr>
            <a:xfrm>
              <a:off x="8915399" y="533400"/>
              <a:ext cx="3352801" cy="374904"/>
            </a:xfrm>
            <a:prstGeom prst="rect">
              <a:avLst/>
            </a:prstGeom>
          </p:spPr>
        </p:pic>
      </p:grpSp>
    </p:spTree>
    <p:extLst>
      <p:ext uri="{BB962C8B-B14F-4D97-AF65-F5344CB8AC3E}">
        <p14:creationId xmlns:p14="http://schemas.microsoft.com/office/powerpoint/2010/main" val="1437543906"/>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52" r:id="rId12"/>
    <p:sldLayoutId id="2147483653" r:id="rId13"/>
    <p:sldLayoutId id="2147483654" r:id="rId14"/>
  </p:sldLayoutIdLst>
  <p:hf hdr="0" ftr="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0096"/>
        </a:buClr>
        <a:buFont typeface="Wingdings" panose="05000000000000000000" pitchFamily="2" charset="2"/>
        <a:buChar char="q"/>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0096"/>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gif"/><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image" Target="../media/image33.emf"/><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image" Target="../media/image32.png"/><Relationship Id="rId2" Type="http://schemas.openxmlformats.org/officeDocument/2006/relationships/tags" Target="../tags/tag38.xml"/><Relationship Id="rId16" Type="http://schemas.openxmlformats.org/officeDocument/2006/relationships/notesSlide" Target="../notesSlides/notesSlide11.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slideLayout" Target="../slideLayouts/slideLayout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36.pn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35.emf"/><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34.emf"/><Relationship Id="rId5" Type="http://schemas.openxmlformats.org/officeDocument/2006/relationships/tags" Target="../tags/tag55.xml"/><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tags" Target="../tags/tag54.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image" Target="../media/image48.gif"/><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image" Target="../media/image9.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13.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notesSlide" Target="../notesSlides/notesSlide4.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2.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1.emf"/><Relationship Id="rId10" Type="http://schemas.openxmlformats.org/officeDocument/2006/relationships/tags" Target="../tags/tag10.xml"/><Relationship Id="rId19"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3" Type="http://schemas.openxmlformats.org/officeDocument/2006/relationships/tags" Target="../tags/tag21.xml"/><Relationship Id="rId21" Type="http://schemas.openxmlformats.org/officeDocument/2006/relationships/image" Target="../media/image20.PNG"/><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notesSlide" Target="../notesSlides/notesSlide6.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image" Target="../media/image22.png"/><Relationship Id="rId10" Type="http://schemas.openxmlformats.org/officeDocument/2006/relationships/tags" Target="../tags/tag28.xml"/><Relationship Id="rId19" Type="http://schemas.openxmlformats.org/officeDocument/2006/relationships/slideLayout" Target="../slideLayouts/slideLayout1.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838200"/>
            <a:ext cx="9982200" cy="2357437"/>
          </a:xfrm>
        </p:spPr>
        <p:txBody>
          <a:bodyPr>
            <a:normAutofit/>
          </a:bodyPr>
          <a:lstStyle/>
          <a:p>
            <a:r>
              <a:rPr lang="en-US" dirty="0"/>
              <a:t>Characterization of Cs-</a:t>
            </a:r>
            <a:r>
              <a:rPr lang="en-US" dirty="0" err="1"/>
              <a:t>Te</a:t>
            </a:r>
            <a:r>
              <a:rPr lang="en-US" dirty="0"/>
              <a:t> in a High Gradient Gun</a:t>
            </a:r>
          </a:p>
        </p:txBody>
      </p:sp>
      <p:sp>
        <p:nvSpPr>
          <p:cNvPr id="3" name="Subtitle 2"/>
          <p:cNvSpPr>
            <a:spLocks noGrp="1"/>
          </p:cNvSpPr>
          <p:nvPr>
            <p:ph type="subTitle" idx="1"/>
          </p:nvPr>
        </p:nvSpPr>
        <p:spPr>
          <a:xfrm>
            <a:off x="1524000" y="3195637"/>
            <a:ext cx="9144000" cy="1376363"/>
          </a:xfrm>
        </p:spPr>
        <p:txBody>
          <a:bodyPr>
            <a:normAutofit/>
          </a:bodyPr>
          <a:lstStyle/>
          <a:p>
            <a:r>
              <a:rPr lang="en-US" dirty="0"/>
              <a:t>David Garcia</a:t>
            </a:r>
          </a:p>
          <a:p>
            <a:r>
              <a:rPr lang="en-US" dirty="0"/>
              <a:t>CBB Annual Meeting 2026</a:t>
            </a:r>
          </a:p>
          <a:p>
            <a:r>
              <a:rPr lang="en-US" dirty="0"/>
              <a:t>2026/07/09</a:t>
            </a:r>
          </a:p>
        </p:txBody>
      </p:sp>
    </p:spTree>
    <p:extLst>
      <p:ext uri="{BB962C8B-B14F-4D97-AF65-F5344CB8AC3E}">
        <p14:creationId xmlns:p14="http://schemas.microsoft.com/office/powerpoint/2010/main" val="767094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2A615CA-B6F0-7C1B-E586-5FC48AAE0E58}"/>
              </a:ext>
            </a:extLst>
          </p:cNvPr>
          <p:cNvPicPr>
            <a:picLocks noChangeAspect="1"/>
          </p:cNvPicPr>
          <p:nvPr/>
        </p:nvPicPr>
        <p:blipFill>
          <a:blip r:embed="rId3"/>
          <a:stretch>
            <a:fillRect/>
          </a:stretch>
        </p:blipFill>
        <p:spPr>
          <a:xfrm>
            <a:off x="8798143" y="2468315"/>
            <a:ext cx="2297860" cy="922836"/>
          </a:xfrm>
          <a:prstGeom prst="rect">
            <a:avLst/>
          </a:prstGeom>
        </p:spPr>
      </p:pic>
      <p:pic>
        <p:nvPicPr>
          <p:cNvPr id="19" name="Picture 18">
            <a:extLst>
              <a:ext uri="{FF2B5EF4-FFF2-40B4-BE49-F238E27FC236}">
                <a16:creationId xmlns:a16="http://schemas.microsoft.com/office/drawing/2014/main" id="{015258CE-9214-4D63-80A9-8FAA979B1198}"/>
              </a:ext>
            </a:extLst>
          </p:cNvPr>
          <p:cNvPicPr>
            <a:picLocks noChangeAspect="1"/>
          </p:cNvPicPr>
          <p:nvPr/>
        </p:nvPicPr>
        <p:blipFill>
          <a:blip r:embed="rId4"/>
          <a:stretch>
            <a:fillRect/>
          </a:stretch>
        </p:blipFill>
        <p:spPr>
          <a:xfrm>
            <a:off x="4532030" y="2101716"/>
            <a:ext cx="3505200" cy="4222883"/>
          </a:xfrm>
          <a:prstGeom prst="rect">
            <a:avLst/>
          </a:prstGeom>
        </p:spPr>
      </p:pic>
      <p:sp>
        <p:nvSpPr>
          <p:cNvPr id="2" name="Title 1">
            <a:extLst>
              <a:ext uri="{FF2B5EF4-FFF2-40B4-BE49-F238E27FC236}">
                <a16:creationId xmlns:a16="http://schemas.microsoft.com/office/drawing/2014/main" id="{548C7334-6EDA-0545-24D4-92958A37966B}"/>
              </a:ext>
            </a:extLst>
          </p:cNvPr>
          <p:cNvSpPr>
            <a:spLocks noGrp="1"/>
          </p:cNvSpPr>
          <p:nvPr>
            <p:ph type="title"/>
          </p:nvPr>
        </p:nvSpPr>
        <p:spPr/>
        <p:txBody>
          <a:bodyPr>
            <a:normAutofit fontScale="90000"/>
          </a:bodyPr>
          <a:lstStyle/>
          <a:p>
            <a:r>
              <a:rPr lang="en-US" dirty="0"/>
              <a:t>Transverse Emittance &amp; MTE</a:t>
            </a:r>
          </a:p>
        </p:txBody>
      </p:sp>
      <p:sp>
        <p:nvSpPr>
          <p:cNvPr id="3" name="Content Placeholder 2">
            <a:extLst>
              <a:ext uri="{FF2B5EF4-FFF2-40B4-BE49-F238E27FC236}">
                <a16:creationId xmlns:a16="http://schemas.microsoft.com/office/drawing/2014/main" id="{D8A8AA33-DF98-11DF-C731-978F40B08E40}"/>
              </a:ext>
            </a:extLst>
          </p:cNvPr>
          <p:cNvSpPr>
            <a:spLocks noGrp="1"/>
          </p:cNvSpPr>
          <p:nvPr>
            <p:ph idx="1"/>
          </p:nvPr>
        </p:nvSpPr>
        <p:spPr>
          <a:xfrm>
            <a:off x="0" y="888208"/>
            <a:ext cx="12192001" cy="1778792"/>
          </a:xfrm>
        </p:spPr>
        <p:txBody>
          <a:bodyPr>
            <a:normAutofit/>
          </a:bodyPr>
          <a:lstStyle/>
          <a:p>
            <a:r>
              <a:rPr lang="en-US" dirty="0"/>
              <a:t>95% emittance extracted from solenoid scan using linear transport formalism</a:t>
            </a:r>
          </a:p>
          <a:p>
            <a:pPr lvl="1"/>
            <a:r>
              <a:rPr lang="en-US" dirty="0"/>
              <a:t>Low charge and short pulse reduce emittance growth from Coulomb force and RF field</a:t>
            </a:r>
          </a:p>
        </p:txBody>
      </p:sp>
      <p:sp>
        <p:nvSpPr>
          <p:cNvPr id="4" name="Date Placeholder 3">
            <a:extLst>
              <a:ext uri="{FF2B5EF4-FFF2-40B4-BE49-F238E27FC236}">
                <a16:creationId xmlns:a16="http://schemas.microsoft.com/office/drawing/2014/main" id="{B138396D-5EDC-CA8A-4C20-E1F7089BA4F2}"/>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F798FE7D-7604-5B1A-C30E-D26496A78348}"/>
              </a:ext>
            </a:extLst>
          </p:cNvPr>
          <p:cNvSpPr>
            <a:spLocks noGrp="1"/>
          </p:cNvSpPr>
          <p:nvPr>
            <p:ph type="sldNum" sz="quarter" idx="12"/>
          </p:nvPr>
        </p:nvSpPr>
        <p:spPr/>
        <p:txBody>
          <a:bodyPr/>
          <a:lstStyle/>
          <a:p>
            <a:fld id="{00B0EFD5-3880-4F16-9559-E3049808D55D}" type="slidenum">
              <a:rPr lang="en-US" smtClean="0"/>
              <a:pPr/>
              <a:t>10</a:t>
            </a:fld>
            <a:endParaRPr lang="en-US" dirty="0"/>
          </a:p>
        </p:txBody>
      </p:sp>
      <p:pic>
        <p:nvPicPr>
          <p:cNvPr id="10" name="Picture 9">
            <a:extLst>
              <a:ext uri="{FF2B5EF4-FFF2-40B4-BE49-F238E27FC236}">
                <a16:creationId xmlns:a16="http://schemas.microsoft.com/office/drawing/2014/main" id="{E5BF4A4B-FDDE-93CE-252E-57E554AAEB25}"/>
              </a:ext>
            </a:extLst>
          </p:cNvPr>
          <p:cNvPicPr>
            <a:picLocks noChangeAspect="1"/>
          </p:cNvPicPr>
          <p:nvPr/>
        </p:nvPicPr>
        <p:blipFill>
          <a:blip r:embed="rId5">
            <a:extLst>
              <a:ext uri="{28A0092B-C50C-407E-A947-70E740481C1C}">
                <a14:useLocalDpi xmlns:a14="http://schemas.microsoft.com/office/drawing/2010/main" val="0"/>
              </a:ext>
            </a:extLst>
          </a:blip>
          <a:srcRect l="54453" t="7247" r="4736" b="7052"/>
          <a:stretch>
            <a:fillRect/>
          </a:stretch>
        </p:blipFill>
        <p:spPr>
          <a:xfrm>
            <a:off x="152400" y="2590800"/>
            <a:ext cx="4267200" cy="3733799"/>
          </a:xfrm>
          <a:prstGeom prst="rect">
            <a:avLst/>
          </a:prstGeom>
        </p:spPr>
      </p:pic>
      <p:pic>
        <p:nvPicPr>
          <p:cNvPr id="15" name="Picture 14">
            <a:extLst>
              <a:ext uri="{FF2B5EF4-FFF2-40B4-BE49-F238E27FC236}">
                <a16:creationId xmlns:a16="http://schemas.microsoft.com/office/drawing/2014/main" id="{5D0A3348-06CA-B174-690A-9EEA3224DDC7}"/>
              </a:ext>
            </a:extLst>
          </p:cNvPr>
          <p:cNvPicPr>
            <a:picLocks noChangeAspect="1"/>
          </p:cNvPicPr>
          <p:nvPr/>
        </p:nvPicPr>
        <p:blipFill>
          <a:blip r:embed="rId6"/>
          <a:stretch>
            <a:fillRect/>
          </a:stretch>
        </p:blipFill>
        <p:spPr>
          <a:xfrm>
            <a:off x="7620000" y="3657600"/>
            <a:ext cx="4507808" cy="2666999"/>
          </a:xfrm>
          <a:prstGeom prst="rect">
            <a:avLst/>
          </a:prstGeom>
        </p:spPr>
      </p:pic>
    </p:spTree>
    <p:extLst>
      <p:ext uri="{BB962C8B-B14F-4D97-AF65-F5344CB8AC3E}">
        <p14:creationId xmlns:p14="http://schemas.microsoft.com/office/powerpoint/2010/main" val="2783841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C211E8A-C718-1CAD-F2EB-2E522690532A}"/>
              </a:ext>
            </a:extLst>
          </p:cNvPr>
          <p:cNvPicPr>
            <a:picLocks noChangeAspect="1"/>
          </p:cNvPicPr>
          <p:nvPr/>
        </p:nvPicPr>
        <p:blipFill>
          <a:blip r:embed="rId17"/>
          <a:stretch>
            <a:fillRect/>
          </a:stretch>
        </p:blipFill>
        <p:spPr>
          <a:xfrm>
            <a:off x="7227924" y="2753918"/>
            <a:ext cx="4887876" cy="1790270"/>
          </a:xfrm>
          <a:prstGeom prst="rect">
            <a:avLst/>
          </a:prstGeom>
        </p:spPr>
      </p:pic>
      <p:sp>
        <p:nvSpPr>
          <p:cNvPr id="2" name="Title 1">
            <a:extLst>
              <a:ext uri="{FF2B5EF4-FFF2-40B4-BE49-F238E27FC236}">
                <a16:creationId xmlns:a16="http://schemas.microsoft.com/office/drawing/2014/main" id="{D4378938-D617-E5A7-E3EB-33089458E01B}"/>
              </a:ext>
            </a:extLst>
          </p:cNvPr>
          <p:cNvSpPr>
            <a:spLocks noGrp="1"/>
          </p:cNvSpPr>
          <p:nvPr>
            <p:ph type="title"/>
          </p:nvPr>
        </p:nvSpPr>
        <p:spPr/>
        <p:txBody>
          <a:bodyPr>
            <a:normAutofit fontScale="90000"/>
          </a:bodyPr>
          <a:lstStyle/>
          <a:p>
            <a:r>
              <a:rPr lang="en-US" dirty="0"/>
              <a:t>Phase Scans</a:t>
            </a:r>
          </a:p>
        </p:txBody>
      </p:sp>
      <p:sp>
        <p:nvSpPr>
          <p:cNvPr id="3" name="Content Placeholder 2">
            <a:extLst>
              <a:ext uri="{FF2B5EF4-FFF2-40B4-BE49-F238E27FC236}">
                <a16:creationId xmlns:a16="http://schemas.microsoft.com/office/drawing/2014/main" id="{EA1E79A1-2AA3-2399-DFEF-E511A379AC6D}"/>
              </a:ext>
            </a:extLst>
          </p:cNvPr>
          <p:cNvSpPr>
            <a:spLocks noGrp="1"/>
          </p:cNvSpPr>
          <p:nvPr>
            <p:ph idx="1"/>
          </p:nvPr>
        </p:nvSpPr>
        <p:spPr>
          <a:xfrm>
            <a:off x="7176051" y="916060"/>
            <a:ext cx="5199998" cy="1814540"/>
          </a:xfrm>
        </p:spPr>
        <p:txBody>
          <a:bodyPr/>
          <a:lstStyle/>
          <a:p>
            <a:r>
              <a:rPr lang="en-US" dirty="0"/>
              <a:t>Fit the Schottky enhancement of the QE to extract work function of Cs-</a:t>
            </a:r>
            <a:r>
              <a:rPr lang="en-US" dirty="0" err="1"/>
              <a:t>Te</a:t>
            </a:r>
            <a:r>
              <a:rPr lang="en-US" dirty="0"/>
              <a:t> using simple expression</a:t>
            </a:r>
          </a:p>
        </p:txBody>
      </p:sp>
      <p:sp>
        <p:nvSpPr>
          <p:cNvPr id="4" name="Date Placeholder 3">
            <a:extLst>
              <a:ext uri="{FF2B5EF4-FFF2-40B4-BE49-F238E27FC236}">
                <a16:creationId xmlns:a16="http://schemas.microsoft.com/office/drawing/2014/main" id="{7FC9B16A-A143-B5CB-4FC4-2238DDC25C96}"/>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3EA96CAA-E981-473B-75F9-31BD66FA228D}"/>
              </a:ext>
            </a:extLst>
          </p:cNvPr>
          <p:cNvSpPr>
            <a:spLocks noGrp="1"/>
          </p:cNvSpPr>
          <p:nvPr>
            <p:ph type="sldNum" sz="quarter" idx="12"/>
          </p:nvPr>
        </p:nvSpPr>
        <p:spPr/>
        <p:txBody>
          <a:bodyPr/>
          <a:lstStyle/>
          <a:p>
            <a:fld id="{00B0EFD5-3880-4F16-9559-E3049808D55D}" type="slidenum">
              <a:rPr lang="en-US" smtClean="0"/>
              <a:pPr/>
              <a:t>11</a:t>
            </a:fld>
            <a:endParaRPr lang="en-US" dirty="0"/>
          </a:p>
        </p:txBody>
      </p:sp>
      <p:grpSp>
        <p:nvGrpSpPr>
          <p:cNvPr id="20" name="Group 19" descr="\documentclass{article}&#10;\usepackage{amsmath}&#10;\pagestyle{empty}&#10;\begin{document}&#10;&#10;&#10;$E_\text{launch} = E_0 \sin{\varphi}$&#10;&#10;\end{document}" title="IguanaTex Shape Display">
            <a:extLst>
              <a:ext uri="{FF2B5EF4-FFF2-40B4-BE49-F238E27FC236}">
                <a16:creationId xmlns:a16="http://schemas.microsoft.com/office/drawing/2014/main" id="{B78FA309-E6C9-95F1-B885-087BCD2CF637}"/>
              </a:ext>
            </a:extLst>
          </p:cNvPr>
          <p:cNvGrpSpPr>
            <a:grpSpLocks noChangeAspect="1"/>
          </p:cNvGrpSpPr>
          <p:nvPr>
            <p:custDataLst>
              <p:tags r:id="rId1"/>
            </p:custDataLst>
          </p:nvPr>
        </p:nvGrpSpPr>
        <p:grpSpPr>
          <a:xfrm>
            <a:off x="8229600" y="4953000"/>
            <a:ext cx="2938661" cy="341145"/>
            <a:chOff x="8153082" y="-14732221"/>
            <a:chExt cx="1957210" cy="227210"/>
          </a:xfrm>
        </p:grpSpPr>
        <p:sp>
          <p:nvSpPr>
            <p:cNvPr id="12" name="Freeform: Shape 11">
              <a:extLst>
                <a:ext uri="{FF2B5EF4-FFF2-40B4-BE49-F238E27FC236}">
                  <a16:creationId xmlns:a16="http://schemas.microsoft.com/office/drawing/2014/main" id="{6578E91F-9382-1790-C5D4-28EABF39E704}"/>
                </a:ext>
              </a:extLst>
            </p:cNvPr>
            <p:cNvSpPr/>
            <p:nvPr>
              <p:custDataLst>
                <p:tags r:id="rId7"/>
              </p:custDataLst>
            </p:nvPr>
          </p:nvSpPr>
          <p:spPr>
            <a:xfrm flipV="1">
              <a:off x="8153082" y="-14732221"/>
              <a:ext cx="183633" cy="172053"/>
            </a:xfrm>
            <a:custGeom>
              <a:avLst/>
              <a:gdLst>
                <a:gd name="csX0" fmla="*/ 169521 w 183633"/>
                <a:gd name="csY0" fmla="*/ 57630 h 172053"/>
                <a:gd name="csX1" fmla="*/ 170791 w 183633"/>
                <a:gd name="csY1" fmla="*/ 61171 h 172053"/>
                <a:gd name="csX2" fmla="*/ 167751 w 183633"/>
                <a:gd name="csY2" fmla="*/ 63957 h 172053"/>
                <a:gd name="csX3" fmla="*/ 164465 w 183633"/>
                <a:gd name="csY3" fmla="*/ 60917 h 172053"/>
                <a:gd name="csX4" fmla="*/ 95385 w 183633"/>
                <a:gd name="csY4" fmla="*/ 6522 h 172053"/>
                <a:gd name="csX5" fmla="*/ 58451 w 183633"/>
                <a:gd name="csY5" fmla="*/ 6522 h 172053"/>
                <a:gd name="csX6" fmla="*/ 52879 w 183633"/>
                <a:gd name="csY6" fmla="*/ 6774 h 172053"/>
                <a:gd name="csX7" fmla="*/ 49593 w 183633"/>
                <a:gd name="csY7" fmla="*/ 9308 h 172053"/>
                <a:gd name="csX8" fmla="*/ 50855 w 183633"/>
                <a:gd name="csY8" fmla="*/ 15126 h 172053"/>
                <a:gd name="csX9" fmla="*/ 68064 w 183633"/>
                <a:gd name="csY9" fmla="*/ 84198 h 172053"/>
                <a:gd name="csX10" fmla="*/ 93114 w 183633"/>
                <a:gd name="csY10" fmla="*/ 84198 h 172053"/>
                <a:gd name="csX11" fmla="*/ 114617 w 183633"/>
                <a:gd name="csY11" fmla="*/ 72561 h 172053"/>
                <a:gd name="csX12" fmla="*/ 112847 w 183633"/>
                <a:gd name="csY12" fmla="*/ 60163 h 172053"/>
                <a:gd name="csX13" fmla="*/ 112085 w 183633"/>
                <a:gd name="csY13" fmla="*/ 57378 h 172053"/>
                <a:gd name="csX14" fmla="*/ 115379 w 183633"/>
                <a:gd name="csY14" fmla="*/ 54598 h 172053"/>
                <a:gd name="csX15" fmla="*/ 119173 w 183633"/>
                <a:gd name="csY15" fmla="*/ 59655 h 172053"/>
                <a:gd name="csX16" fmla="*/ 133596 w 183633"/>
                <a:gd name="csY16" fmla="*/ 118861 h 172053"/>
                <a:gd name="csX17" fmla="*/ 130556 w 183633"/>
                <a:gd name="csY17" fmla="*/ 121646 h 172053"/>
                <a:gd name="csX18" fmla="*/ 127016 w 183633"/>
                <a:gd name="csY18" fmla="*/ 117090 h 172053"/>
                <a:gd name="csX19" fmla="*/ 93869 w 183633"/>
                <a:gd name="csY19" fmla="*/ 92039 h 172053"/>
                <a:gd name="csX20" fmla="*/ 70088 w 183633"/>
                <a:gd name="csY20" fmla="*/ 92039 h 172053"/>
                <a:gd name="csX21" fmla="*/ 85265 w 183633"/>
                <a:gd name="csY21" fmla="*/ 153015 h 172053"/>
                <a:gd name="csX22" fmla="*/ 98933 w 183633"/>
                <a:gd name="csY22" fmla="*/ 162883 h 172053"/>
                <a:gd name="csX23" fmla="*/ 134604 w 183633"/>
                <a:gd name="csY23" fmla="*/ 162883 h 172053"/>
                <a:gd name="csX24" fmla="*/ 173061 w 183633"/>
                <a:gd name="csY24" fmla="*/ 134799 h 172053"/>
                <a:gd name="csX25" fmla="*/ 172053 w 183633"/>
                <a:gd name="csY25" fmla="*/ 121392 h 172053"/>
                <a:gd name="csX26" fmla="*/ 171799 w 183633"/>
                <a:gd name="csY26" fmla="*/ 116836 h 172053"/>
                <a:gd name="csX27" fmla="*/ 174839 w 183633"/>
                <a:gd name="csY27" fmla="*/ 113805 h 172053"/>
                <a:gd name="csX28" fmla="*/ 178379 w 183633"/>
                <a:gd name="csY28" fmla="*/ 120123 h 172053"/>
                <a:gd name="csX29" fmla="*/ 183435 w 183633"/>
                <a:gd name="csY29" fmla="*/ 163898 h 172053"/>
                <a:gd name="csX30" fmla="*/ 176609 w 183633"/>
                <a:gd name="csY30" fmla="*/ 170732 h 172053"/>
                <a:gd name="csX31" fmla="*/ 48832 w 183633"/>
                <a:gd name="csY31" fmla="*/ 170732 h 172053"/>
                <a:gd name="csX32" fmla="*/ 41243 w 183633"/>
                <a:gd name="csY32" fmla="*/ 165669 h 172053"/>
                <a:gd name="csX33" fmla="*/ 48331 w 183633"/>
                <a:gd name="csY33" fmla="*/ 162883 h 172053"/>
                <a:gd name="csX34" fmla="*/ 64778 w 183633"/>
                <a:gd name="csY34" fmla="*/ 158334 h 172053"/>
                <a:gd name="csX35" fmla="*/ 63508 w 183633"/>
                <a:gd name="csY35" fmla="*/ 152262 h 172053"/>
                <a:gd name="csX36" fmla="*/ 30115 w 183633"/>
                <a:gd name="csY36" fmla="*/ 18411 h 172053"/>
                <a:gd name="csX37" fmla="*/ 7088 w 183633"/>
                <a:gd name="csY37" fmla="*/ 6522 h 172053"/>
                <a:gd name="csX38" fmla="*/ 0 w 183633"/>
                <a:gd name="csY38" fmla="*/ 1719 h 172053"/>
                <a:gd name="csX39" fmla="*/ 7088 w 183633"/>
                <a:gd name="csY39" fmla="*/ -1321 h 172053"/>
                <a:gd name="csX40" fmla="*/ 138398 w 183633"/>
                <a:gd name="csY40" fmla="*/ -1321 h 172053"/>
                <a:gd name="csX41" fmla="*/ 146248 w 183633"/>
                <a:gd name="csY41" fmla="*/ 2981 h 172053"/>
                <a:gd name="csX42" fmla="*/ 169521 w 183633"/>
                <a:gd name="csY42" fmla="*/ 57630 h 1720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83633" h="172053">
                  <a:moveTo>
                    <a:pt x="169521" y="57630"/>
                  </a:moveTo>
                  <a:cubicBezTo>
                    <a:pt x="170029" y="58892"/>
                    <a:pt x="170791" y="60670"/>
                    <a:pt x="170791" y="61171"/>
                  </a:cubicBezTo>
                  <a:cubicBezTo>
                    <a:pt x="170791" y="61425"/>
                    <a:pt x="170791" y="63957"/>
                    <a:pt x="167751" y="63957"/>
                  </a:cubicBezTo>
                  <a:cubicBezTo>
                    <a:pt x="165473" y="63957"/>
                    <a:pt x="164965" y="62441"/>
                    <a:pt x="164465" y="60917"/>
                  </a:cubicBezTo>
                  <a:cubicBezTo>
                    <a:pt x="148018" y="23476"/>
                    <a:pt x="138652" y="6522"/>
                    <a:pt x="95385" y="6522"/>
                  </a:cubicBezTo>
                  <a:lnTo>
                    <a:pt x="58451" y="6522"/>
                  </a:lnTo>
                  <a:cubicBezTo>
                    <a:pt x="54904" y="6522"/>
                    <a:pt x="54403" y="6522"/>
                    <a:pt x="52879" y="6774"/>
                  </a:cubicBezTo>
                  <a:cubicBezTo>
                    <a:pt x="50355" y="7029"/>
                    <a:pt x="49593" y="7283"/>
                    <a:pt x="49593" y="9308"/>
                  </a:cubicBezTo>
                  <a:cubicBezTo>
                    <a:pt x="49593" y="10061"/>
                    <a:pt x="49593" y="10570"/>
                    <a:pt x="50855" y="15126"/>
                  </a:cubicBezTo>
                  <a:lnTo>
                    <a:pt x="68064" y="84198"/>
                  </a:lnTo>
                  <a:lnTo>
                    <a:pt x="93114" y="84198"/>
                  </a:lnTo>
                  <a:cubicBezTo>
                    <a:pt x="114617" y="84198"/>
                    <a:pt x="114617" y="78888"/>
                    <a:pt x="114617" y="72561"/>
                  </a:cubicBezTo>
                  <a:cubicBezTo>
                    <a:pt x="114617" y="70791"/>
                    <a:pt x="114617" y="67751"/>
                    <a:pt x="112847" y="60163"/>
                  </a:cubicBezTo>
                  <a:cubicBezTo>
                    <a:pt x="112339" y="58892"/>
                    <a:pt x="112085" y="58139"/>
                    <a:pt x="112085" y="57378"/>
                  </a:cubicBezTo>
                  <a:cubicBezTo>
                    <a:pt x="112085" y="56114"/>
                    <a:pt x="113101" y="54598"/>
                    <a:pt x="115379" y="54598"/>
                  </a:cubicBezTo>
                  <a:cubicBezTo>
                    <a:pt x="117403" y="54598"/>
                    <a:pt x="118158" y="55861"/>
                    <a:pt x="119173" y="59655"/>
                  </a:cubicBezTo>
                  <a:lnTo>
                    <a:pt x="133596" y="118861"/>
                  </a:lnTo>
                  <a:cubicBezTo>
                    <a:pt x="133596" y="120377"/>
                    <a:pt x="132326" y="121646"/>
                    <a:pt x="130556" y="121646"/>
                  </a:cubicBezTo>
                  <a:cubicBezTo>
                    <a:pt x="128278" y="121646"/>
                    <a:pt x="127777" y="120123"/>
                    <a:pt x="127016" y="117090"/>
                  </a:cubicBezTo>
                  <a:cubicBezTo>
                    <a:pt x="121705" y="97859"/>
                    <a:pt x="117149" y="92039"/>
                    <a:pt x="93869" y="92039"/>
                  </a:cubicBezTo>
                  <a:lnTo>
                    <a:pt x="70088" y="92039"/>
                  </a:lnTo>
                  <a:lnTo>
                    <a:pt x="85265" y="153015"/>
                  </a:lnTo>
                  <a:cubicBezTo>
                    <a:pt x="87543" y="161873"/>
                    <a:pt x="87797" y="162883"/>
                    <a:pt x="98933" y="162883"/>
                  </a:cubicBezTo>
                  <a:lnTo>
                    <a:pt x="134604" y="162883"/>
                  </a:lnTo>
                  <a:cubicBezTo>
                    <a:pt x="165473" y="162883"/>
                    <a:pt x="173061" y="155548"/>
                    <a:pt x="173061" y="134799"/>
                  </a:cubicBezTo>
                  <a:cubicBezTo>
                    <a:pt x="173061" y="128727"/>
                    <a:pt x="173061" y="128218"/>
                    <a:pt x="172053" y="121392"/>
                  </a:cubicBezTo>
                  <a:cubicBezTo>
                    <a:pt x="172053" y="119876"/>
                    <a:pt x="171799" y="118098"/>
                    <a:pt x="171799" y="116836"/>
                  </a:cubicBezTo>
                  <a:cubicBezTo>
                    <a:pt x="171799" y="115574"/>
                    <a:pt x="172561" y="113805"/>
                    <a:pt x="174839" y="113805"/>
                  </a:cubicBezTo>
                  <a:cubicBezTo>
                    <a:pt x="177617" y="113805"/>
                    <a:pt x="177871" y="115321"/>
                    <a:pt x="178379" y="120123"/>
                  </a:cubicBezTo>
                  <a:lnTo>
                    <a:pt x="183435" y="163898"/>
                  </a:lnTo>
                  <a:cubicBezTo>
                    <a:pt x="184197" y="170732"/>
                    <a:pt x="182935" y="170732"/>
                    <a:pt x="176609" y="170732"/>
                  </a:cubicBezTo>
                  <a:lnTo>
                    <a:pt x="48832" y="170732"/>
                  </a:lnTo>
                  <a:cubicBezTo>
                    <a:pt x="43775" y="170732"/>
                    <a:pt x="41243" y="170732"/>
                    <a:pt x="41243" y="165669"/>
                  </a:cubicBezTo>
                  <a:cubicBezTo>
                    <a:pt x="41243" y="162883"/>
                    <a:pt x="43521" y="162883"/>
                    <a:pt x="48331" y="162883"/>
                  </a:cubicBezTo>
                  <a:cubicBezTo>
                    <a:pt x="57690" y="162883"/>
                    <a:pt x="64778" y="162883"/>
                    <a:pt x="64778" y="158334"/>
                  </a:cubicBezTo>
                  <a:cubicBezTo>
                    <a:pt x="64778" y="157317"/>
                    <a:pt x="64778" y="156810"/>
                    <a:pt x="63508" y="152262"/>
                  </a:cubicBezTo>
                  <a:lnTo>
                    <a:pt x="30115" y="18411"/>
                  </a:lnTo>
                  <a:cubicBezTo>
                    <a:pt x="27582" y="8545"/>
                    <a:pt x="27075" y="6522"/>
                    <a:pt x="7088" y="6522"/>
                  </a:cubicBezTo>
                  <a:cubicBezTo>
                    <a:pt x="2786" y="6522"/>
                    <a:pt x="0" y="6522"/>
                    <a:pt x="0" y="1719"/>
                  </a:cubicBezTo>
                  <a:cubicBezTo>
                    <a:pt x="0" y="-1321"/>
                    <a:pt x="2278" y="-1321"/>
                    <a:pt x="7088" y="-1321"/>
                  </a:cubicBezTo>
                  <a:lnTo>
                    <a:pt x="138398" y="-1321"/>
                  </a:lnTo>
                  <a:cubicBezTo>
                    <a:pt x="144224" y="-1321"/>
                    <a:pt x="144470" y="-1067"/>
                    <a:pt x="146248" y="2981"/>
                  </a:cubicBezTo>
                  <a:lnTo>
                    <a:pt x="169521" y="57630"/>
                  </a:lnTo>
                  <a:close/>
                </a:path>
              </a:pathLst>
            </a:custGeom>
            <a:solidFill>
              <a:srgbClr val="000000"/>
            </a:solidFill>
            <a:ln w="25400" cap="flat">
              <a:noFill/>
              <a:prstDash val="solid"/>
              <a:miter/>
            </a:ln>
          </p:spPr>
          <p:txBody>
            <a:bodyPr/>
            <a:lstStyle/>
            <a:p>
              <a:endParaRPr lang="en-US"/>
            </a:p>
          </p:txBody>
        </p:sp>
        <p:sp>
          <p:nvSpPr>
            <p:cNvPr id="13" name="Freeform: Shape 12">
              <a:extLst>
                <a:ext uri="{FF2B5EF4-FFF2-40B4-BE49-F238E27FC236}">
                  <a16:creationId xmlns:a16="http://schemas.microsoft.com/office/drawing/2014/main" id="{936B8D2D-165C-8499-6653-6A7D8C7ACC66}"/>
                </a:ext>
              </a:extLst>
            </p:cNvPr>
            <p:cNvSpPr/>
            <p:nvPr>
              <p:custDataLst>
                <p:tags r:id="rId8"/>
              </p:custDataLst>
            </p:nvPr>
          </p:nvSpPr>
          <p:spPr>
            <a:xfrm flipV="1">
              <a:off x="8340209" y="-14645174"/>
              <a:ext cx="454695" cy="124722"/>
            </a:xfrm>
            <a:custGeom>
              <a:avLst/>
              <a:gdLst>
                <a:gd name="csX0" fmla="*/ 26575 w 454695"/>
                <a:gd name="csY0" fmla="*/ 123406 h 124722"/>
                <a:gd name="csX1" fmla="*/ 0 w 454695"/>
                <a:gd name="csY1" fmla="*/ 121461 h 124722"/>
                <a:gd name="csX2" fmla="*/ 0 w 454695"/>
                <a:gd name="csY2" fmla="*/ 115080 h 124722"/>
                <a:gd name="csX3" fmla="*/ 13288 w 454695"/>
                <a:gd name="csY3" fmla="*/ 105158 h 124722"/>
                <a:gd name="csX4" fmla="*/ 13288 w 454695"/>
                <a:gd name="csY4" fmla="*/ 14449 h 124722"/>
                <a:gd name="csX5" fmla="*/ 0 w 454695"/>
                <a:gd name="csY5" fmla="*/ 6835 h 124722"/>
                <a:gd name="csX6" fmla="*/ 0 w 454695"/>
                <a:gd name="csY6" fmla="*/ 454 h 124722"/>
                <a:gd name="csX7" fmla="*/ 19844 w 454695"/>
                <a:gd name="csY7" fmla="*/ 1161 h 124722"/>
                <a:gd name="csX8" fmla="*/ 39862 w 454695"/>
                <a:gd name="csY8" fmla="*/ 454 h 124722"/>
                <a:gd name="csX9" fmla="*/ 39862 w 454695"/>
                <a:gd name="csY9" fmla="*/ 6835 h 124722"/>
                <a:gd name="csX10" fmla="*/ 26575 w 454695"/>
                <a:gd name="csY10" fmla="*/ 14449 h 124722"/>
                <a:gd name="csX11" fmla="*/ 26575 w 454695"/>
                <a:gd name="csY11" fmla="*/ 123406 h 124722"/>
                <a:gd name="csX12" fmla="*/ 126381 w 454695"/>
                <a:gd name="csY12" fmla="*/ 47937 h 124722"/>
                <a:gd name="csX13" fmla="*/ 118229 w 454695"/>
                <a:gd name="csY13" fmla="*/ 70614 h 124722"/>
                <a:gd name="csX14" fmla="*/ 92011 w 454695"/>
                <a:gd name="csY14" fmla="*/ 79473 h 124722"/>
                <a:gd name="csX15" fmla="*/ 63309 w 454695"/>
                <a:gd name="csY15" fmla="*/ 62288 h 124722"/>
                <a:gd name="csX16" fmla="*/ 71811 w 454695"/>
                <a:gd name="csY16" fmla="*/ 53603 h 124722"/>
                <a:gd name="csX17" fmla="*/ 80137 w 454695"/>
                <a:gd name="csY17" fmla="*/ 61930 h 124722"/>
                <a:gd name="csX18" fmla="*/ 73938 w 454695"/>
                <a:gd name="csY18" fmla="*/ 70082 h 124722"/>
                <a:gd name="csX19" fmla="*/ 91654 w 454695"/>
                <a:gd name="csY19" fmla="*/ 74512 h 124722"/>
                <a:gd name="csX20" fmla="*/ 112379 w 454695"/>
                <a:gd name="csY20" fmla="*/ 53071 h 124722"/>
                <a:gd name="csX21" fmla="*/ 112379 w 454695"/>
                <a:gd name="csY21" fmla="*/ 47578 h 124722"/>
                <a:gd name="csX22" fmla="*/ 78010 w 454695"/>
                <a:gd name="csY22" fmla="*/ 41912 h 124722"/>
                <a:gd name="csX23" fmla="*/ 57110 w 454695"/>
                <a:gd name="csY23" fmla="*/ 18345 h 124722"/>
                <a:gd name="csX24" fmla="*/ 88114 w 454695"/>
                <a:gd name="csY24" fmla="*/ -1316 h 124722"/>
                <a:gd name="csX25" fmla="*/ 114332 w 454695"/>
                <a:gd name="csY25" fmla="*/ 13567 h 124722"/>
                <a:gd name="csX26" fmla="*/ 127976 w 454695"/>
                <a:gd name="csY26" fmla="*/ -436 h 124722"/>
                <a:gd name="csX27" fmla="*/ 145510 w 454695"/>
                <a:gd name="csY27" fmla="*/ 16400 h 124722"/>
                <a:gd name="csX28" fmla="*/ 145510 w 454695"/>
                <a:gd name="csY28" fmla="*/ 26139 h 124722"/>
                <a:gd name="csX29" fmla="*/ 139486 w 454695"/>
                <a:gd name="csY29" fmla="*/ 26139 h 124722"/>
                <a:gd name="csX30" fmla="*/ 139486 w 454695"/>
                <a:gd name="csY30" fmla="*/ 16576 h 124722"/>
                <a:gd name="csX31" fmla="*/ 132937 w 454695"/>
                <a:gd name="csY31" fmla="*/ 6303 h 124722"/>
                <a:gd name="csX32" fmla="*/ 126381 w 454695"/>
                <a:gd name="csY32" fmla="*/ 16932 h 124722"/>
                <a:gd name="csX33" fmla="*/ 126381 w 454695"/>
                <a:gd name="csY33" fmla="*/ 47937 h 124722"/>
                <a:gd name="csX34" fmla="*/ 112379 w 454695"/>
                <a:gd name="csY34" fmla="*/ 25434 h 124722"/>
                <a:gd name="csX35" fmla="*/ 89527 w 454695"/>
                <a:gd name="csY35" fmla="*/ 3645 h 124722"/>
                <a:gd name="csX36" fmla="*/ 71986 w 454695"/>
                <a:gd name="csY36" fmla="*/ 18345 h 124722"/>
                <a:gd name="csX37" fmla="*/ 112379 w 454695"/>
                <a:gd name="csY37" fmla="*/ 42976 h 124722"/>
                <a:gd name="csX38" fmla="*/ 112379 w 454695"/>
                <a:gd name="csY38" fmla="*/ 25434 h 124722"/>
                <a:gd name="csX39" fmla="*/ 212201 w 454695"/>
                <a:gd name="csY39" fmla="*/ 76639 h 124722"/>
                <a:gd name="csX40" fmla="*/ 212201 w 454695"/>
                <a:gd name="csY40" fmla="*/ 70256 h 124722"/>
                <a:gd name="csX41" fmla="*/ 225489 w 454695"/>
                <a:gd name="csY41" fmla="*/ 60334 h 124722"/>
                <a:gd name="csX42" fmla="*/ 225489 w 454695"/>
                <a:gd name="csY42" fmla="*/ 30037 h 124722"/>
                <a:gd name="csX43" fmla="*/ 201922 w 454695"/>
                <a:gd name="csY43" fmla="*/ 3645 h 124722"/>
                <a:gd name="csX44" fmla="*/ 185095 w 454695"/>
                <a:gd name="csY44" fmla="*/ 20298 h 124722"/>
                <a:gd name="csX45" fmla="*/ 185095 w 454695"/>
                <a:gd name="csY45" fmla="*/ 78583 h 124722"/>
                <a:gd name="csX46" fmla="*/ 157805 w 454695"/>
                <a:gd name="csY46" fmla="*/ 76639 h 124722"/>
                <a:gd name="csX47" fmla="*/ 157805 w 454695"/>
                <a:gd name="csY47" fmla="*/ 70256 h 124722"/>
                <a:gd name="csX48" fmla="*/ 171093 w 454695"/>
                <a:gd name="csY48" fmla="*/ 53961 h 124722"/>
                <a:gd name="csX49" fmla="*/ 171093 w 454695"/>
                <a:gd name="csY49" fmla="*/ 27386 h 124722"/>
                <a:gd name="csX50" fmla="*/ 200684 w 454695"/>
                <a:gd name="csY50" fmla="*/ -1316 h 124722"/>
                <a:gd name="csX51" fmla="*/ 226013 w 454695"/>
                <a:gd name="csY51" fmla="*/ 13567 h 124722"/>
                <a:gd name="csX52" fmla="*/ 226195 w 454695"/>
                <a:gd name="csY52" fmla="*/ 13567 h 124722"/>
                <a:gd name="csX53" fmla="*/ 226195 w 454695"/>
                <a:gd name="csY53" fmla="*/ -1316 h 124722"/>
                <a:gd name="csX54" fmla="*/ 252770 w 454695"/>
                <a:gd name="csY54" fmla="*/ 454 h 124722"/>
                <a:gd name="csX55" fmla="*/ 252770 w 454695"/>
                <a:gd name="csY55" fmla="*/ 6835 h 124722"/>
                <a:gd name="csX56" fmla="*/ 239482 w 454695"/>
                <a:gd name="csY56" fmla="*/ 16749 h 124722"/>
                <a:gd name="csX57" fmla="*/ 239482 w 454695"/>
                <a:gd name="csY57" fmla="*/ 78583 h 124722"/>
                <a:gd name="csX58" fmla="*/ 212201 w 454695"/>
                <a:gd name="csY58" fmla="*/ 76639 h 124722"/>
                <a:gd name="csX59" fmla="*/ 351251 w 454695"/>
                <a:gd name="csY59" fmla="*/ 54135 h 124722"/>
                <a:gd name="csX60" fmla="*/ 324678 w 454695"/>
                <a:gd name="csY60" fmla="*/ 78583 h 124722"/>
                <a:gd name="csX61" fmla="*/ 295801 w 454695"/>
                <a:gd name="csY61" fmla="*/ 61398 h 124722"/>
                <a:gd name="csX62" fmla="*/ 295618 w 454695"/>
                <a:gd name="csY62" fmla="*/ 61398 h 124722"/>
                <a:gd name="csX63" fmla="*/ 295618 w 454695"/>
                <a:gd name="csY63" fmla="*/ 78583 h 124722"/>
                <a:gd name="csX64" fmla="*/ 269575 w 454695"/>
                <a:gd name="csY64" fmla="*/ 76639 h 124722"/>
                <a:gd name="csX65" fmla="*/ 269575 w 454695"/>
                <a:gd name="csY65" fmla="*/ 70256 h 124722"/>
                <a:gd name="csX66" fmla="*/ 282862 w 454695"/>
                <a:gd name="csY66" fmla="*/ 60334 h 124722"/>
                <a:gd name="csX67" fmla="*/ 282862 w 454695"/>
                <a:gd name="csY67" fmla="*/ 14449 h 124722"/>
                <a:gd name="csX68" fmla="*/ 269575 w 454695"/>
                <a:gd name="csY68" fmla="*/ 6835 h 124722"/>
                <a:gd name="csX69" fmla="*/ 269575 w 454695"/>
                <a:gd name="csY69" fmla="*/ 454 h 124722"/>
                <a:gd name="csX70" fmla="*/ 289776 w 454695"/>
                <a:gd name="csY70" fmla="*/ 1161 h 124722"/>
                <a:gd name="csX71" fmla="*/ 310152 w 454695"/>
                <a:gd name="csY71" fmla="*/ 454 h 124722"/>
                <a:gd name="csX72" fmla="*/ 310152 w 454695"/>
                <a:gd name="csY72" fmla="*/ 6835 h 124722"/>
                <a:gd name="csX73" fmla="*/ 296865 w 454695"/>
                <a:gd name="csY73" fmla="*/ 14449 h 124722"/>
                <a:gd name="csX74" fmla="*/ 296865 w 454695"/>
                <a:gd name="csY74" fmla="*/ 46341 h 124722"/>
                <a:gd name="csX75" fmla="*/ 323258 w 454695"/>
                <a:gd name="csY75" fmla="*/ 73622 h 124722"/>
                <a:gd name="csX76" fmla="*/ 337258 w 454695"/>
                <a:gd name="csY76" fmla="*/ 54842 h 124722"/>
                <a:gd name="csX77" fmla="*/ 337258 w 454695"/>
                <a:gd name="csY77" fmla="*/ 14449 h 124722"/>
                <a:gd name="csX78" fmla="*/ 323972 w 454695"/>
                <a:gd name="csY78" fmla="*/ 6835 h 124722"/>
                <a:gd name="csX79" fmla="*/ 323972 w 454695"/>
                <a:gd name="csY79" fmla="*/ 454 h 124722"/>
                <a:gd name="csX80" fmla="*/ 344165 w 454695"/>
                <a:gd name="csY80" fmla="*/ 1161 h 124722"/>
                <a:gd name="csX81" fmla="*/ 364541 w 454695"/>
                <a:gd name="csY81" fmla="*/ 454 h 124722"/>
                <a:gd name="csX82" fmla="*/ 364541 w 454695"/>
                <a:gd name="csY82" fmla="*/ 6835 h 124722"/>
                <a:gd name="csX83" fmla="*/ 351251 w 454695"/>
                <a:gd name="csY83" fmla="*/ 14449 h 124722"/>
                <a:gd name="csX84" fmla="*/ 351251 w 454695"/>
                <a:gd name="csY84" fmla="*/ 54135 h 124722"/>
                <a:gd name="csX85" fmla="*/ 440695 w 454695"/>
                <a:gd name="csY85" fmla="*/ 71146 h 124722"/>
                <a:gd name="csX86" fmla="*/ 435742 w 454695"/>
                <a:gd name="csY86" fmla="*/ 63351 h 124722"/>
                <a:gd name="csX87" fmla="*/ 444068 w 454695"/>
                <a:gd name="csY87" fmla="*/ 55024 h 124722"/>
                <a:gd name="csX88" fmla="*/ 452569 w 454695"/>
                <a:gd name="csY88" fmla="*/ 63700 h 124722"/>
                <a:gd name="csX89" fmla="*/ 422978 w 454695"/>
                <a:gd name="csY89" fmla="*/ 79473 h 124722"/>
                <a:gd name="csX90" fmla="*/ 379933 w 454695"/>
                <a:gd name="csY90" fmla="*/ 38722 h 124722"/>
                <a:gd name="csX91" fmla="*/ 422097 w 454695"/>
                <a:gd name="csY91" fmla="*/ -1316 h 124722"/>
                <a:gd name="csX92" fmla="*/ 454695 w 454695"/>
                <a:gd name="csY92" fmla="*/ 21710 h 124722"/>
                <a:gd name="csX93" fmla="*/ 451680 w 454695"/>
                <a:gd name="csY93" fmla="*/ 23837 h 124722"/>
                <a:gd name="csX94" fmla="*/ 448315 w 454695"/>
                <a:gd name="csY94" fmla="*/ 20830 h 124722"/>
                <a:gd name="csX95" fmla="*/ 424223 w 454695"/>
                <a:gd name="csY95" fmla="*/ 4352 h 124722"/>
                <a:gd name="csX96" fmla="*/ 396054 w 454695"/>
                <a:gd name="csY96" fmla="*/ 38895 h 124722"/>
                <a:gd name="csX97" fmla="*/ 423509 w 454695"/>
                <a:gd name="csY97" fmla="*/ 73797 h 124722"/>
                <a:gd name="csX98" fmla="*/ 440695 w 454695"/>
                <a:gd name="csY98" fmla="*/ 71146 h 124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Lst>
              <a:rect l="l" t="t" r="r" b="b"/>
              <a:pathLst>
                <a:path w="454695" h="124722">
                  <a:moveTo>
                    <a:pt x="26575" y="123406"/>
                  </a:moveTo>
                  <a:lnTo>
                    <a:pt x="0" y="121461"/>
                  </a:lnTo>
                  <a:lnTo>
                    <a:pt x="0" y="115080"/>
                  </a:lnTo>
                  <a:cubicBezTo>
                    <a:pt x="11867" y="115080"/>
                    <a:pt x="13288" y="113841"/>
                    <a:pt x="13288" y="105158"/>
                  </a:cubicBezTo>
                  <a:lnTo>
                    <a:pt x="13288" y="14449"/>
                  </a:lnTo>
                  <a:cubicBezTo>
                    <a:pt x="13288" y="6835"/>
                    <a:pt x="11518" y="6835"/>
                    <a:pt x="0" y="6835"/>
                  </a:cubicBezTo>
                  <a:lnTo>
                    <a:pt x="0" y="454"/>
                  </a:lnTo>
                  <a:cubicBezTo>
                    <a:pt x="357" y="454"/>
                    <a:pt x="12756" y="1161"/>
                    <a:pt x="19844" y="1161"/>
                  </a:cubicBezTo>
                  <a:cubicBezTo>
                    <a:pt x="26575" y="1161"/>
                    <a:pt x="33131" y="986"/>
                    <a:pt x="39862" y="454"/>
                  </a:cubicBezTo>
                  <a:lnTo>
                    <a:pt x="39862" y="6835"/>
                  </a:lnTo>
                  <a:cubicBezTo>
                    <a:pt x="28345" y="6835"/>
                    <a:pt x="26575" y="6835"/>
                    <a:pt x="26575" y="14449"/>
                  </a:cubicBezTo>
                  <a:lnTo>
                    <a:pt x="26575" y="123406"/>
                  </a:lnTo>
                  <a:close/>
                  <a:moveTo>
                    <a:pt x="126381" y="47937"/>
                  </a:moveTo>
                  <a:cubicBezTo>
                    <a:pt x="126381" y="57327"/>
                    <a:pt x="126381" y="64058"/>
                    <a:pt x="118229" y="70614"/>
                  </a:cubicBezTo>
                  <a:cubicBezTo>
                    <a:pt x="110966" y="76639"/>
                    <a:pt x="102465" y="79473"/>
                    <a:pt x="92011" y="79473"/>
                  </a:cubicBezTo>
                  <a:cubicBezTo>
                    <a:pt x="75176" y="79473"/>
                    <a:pt x="63309" y="73090"/>
                    <a:pt x="63309" y="62288"/>
                  </a:cubicBezTo>
                  <a:cubicBezTo>
                    <a:pt x="63309" y="56612"/>
                    <a:pt x="67207" y="53603"/>
                    <a:pt x="71811" y="53603"/>
                  </a:cubicBezTo>
                  <a:cubicBezTo>
                    <a:pt x="76597" y="53603"/>
                    <a:pt x="80137" y="57144"/>
                    <a:pt x="80137" y="61930"/>
                  </a:cubicBezTo>
                  <a:cubicBezTo>
                    <a:pt x="80137" y="64939"/>
                    <a:pt x="78724" y="68661"/>
                    <a:pt x="73938" y="70082"/>
                  </a:cubicBezTo>
                  <a:cubicBezTo>
                    <a:pt x="80320" y="74512"/>
                    <a:pt x="90591" y="74512"/>
                    <a:pt x="91654" y="74512"/>
                  </a:cubicBezTo>
                  <a:cubicBezTo>
                    <a:pt x="101576" y="74512"/>
                    <a:pt x="112379" y="67954"/>
                    <a:pt x="112379" y="53071"/>
                  </a:cubicBezTo>
                  <a:lnTo>
                    <a:pt x="112379" y="47578"/>
                  </a:lnTo>
                  <a:cubicBezTo>
                    <a:pt x="102640" y="47222"/>
                    <a:pt x="90948" y="46698"/>
                    <a:pt x="78010" y="41912"/>
                  </a:cubicBezTo>
                  <a:cubicBezTo>
                    <a:pt x="62071" y="36061"/>
                    <a:pt x="57110" y="26322"/>
                    <a:pt x="57110" y="18345"/>
                  </a:cubicBezTo>
                  <a:cubicBezTo>
                    <a:pt x="57110" y="3113"/>
                    <a:pt x="75533" y="-1316"/>
                    <a:pt x="88114" y="-1316"/>
                  </a:cubicBezTo>
                  <a:cubicBezTo>
                    <a:pt x="102283" y="-1316"/>
                    <a:pt x="110609" y="6654"/>
                    <a:pt x="114332" y="13567"/>
                  </a:cubicBezTo>
                  <a:cubicBezTo>
                    <a:pt x="115038" y="6303"/>
                    <a:pt x="119824" y="-436"/>
                    <a:pt x="127976" y="-436"/>
                  </a:cubicBezTo>
                  <a:cubicBezTo>
                    <a:pt x="128326" y="-436"/>
                    <a:pt x="145510" y="-436"/>
                    <a:pt x="145510" y="16400"/>
                  </a:cubicBezTo>
                  <a:lnTo>
                    <a:pt x="145510" y="26139"/>
                  </a:lnTo>
                  <a:lnTo>
                    <a:pt x="139486" y="26139"/>
                  </a:lnTo>
                  <a:lnTo>
                    <a:pt x="139486" y="16576"/>
                  </a:lnTo>
                  <a:cubicBezTo>
                    <a:pt x="139486" y="14805"/>
                    <a:pt x="139486" y="6303"/>
                    <a:pt x="132937" y="6303"/>
                  </a:cubicBezTo>
                  <a:cubicBezTo>
                    <a:pt x="126381" y="6303"/>
                    <a:pt x="126381" y="14630"/>
                    <a:pt x="126381" y="16932"/>
                  </a:cubicBezTo>
                  <a:lnTo>
                    <a:pt x="126381" y="47937"/>
                  </a:lnTo>
                  <a:close/>
                  <a:moveTo>
                    <a:pt x="112379" y="25434"/>
                  </a:moveTo>
                  <a:cubicBezTo>
                    <a:pt x="112379" y="8423"/>
                    <a:pt x="97504" y="3645"/>
                    <a:pt x="89527" y="3645"/>
                  </a:cubicBezTo>
                  <a:cubicBezTo>
                    <a:pt x="80494" y="3645"/>
                    <a:pt x="71986" y="9669"/>
                    <a:pt x="71986" y="18345"/>
                  </a:cubicBezTo>
                  <a:cubicBezTo>
                    <a:pt x="71986" y="28093"/>
                    <a:pt x="80494" y="41737"/>
                    <a:pt x="112379" y="42976"/>
                  </a:cubicBezTo>
                  <a:lnTo>
                    <a:pt x="112379" y="25434"/>
                  </a:lnTo>
                  <a:close/>
                  <a:moveTo>
                    <a:pt x="212201" y="76639"/>
                  </a:moveTo>
                  <a:lnTo>
                    <a:pt x="212201" y="70256"/>
                  </a:lnTo>
                  <a:cubicBezTo>
                    <a:pt x="224068" y="70256"/>
                    <a:pt x="225489" y="69019"/>
                    <a:pt x="225489" y="60334"/>
                  </a:cubicBezTo>
                  <a:lnTo>
                    <a:pt x="225489" y="30037"/>
                  </a:lnTo>
                  <a:cubicBezTo>
                    <a:pt x="225489" y="14449"/>
                    <a:pt x="215384" y="3645"/>
                    <a:pt x="201922" y="3645"/>
                  </a:cubicBezTo>
                  <a:cubicBezTo>
                    <a:pt x="185801" y="3645"/>
                    <a:pt x="185095" y="11264"/>
                    <a:pt x="185095" y="20298"/>
                  </a:cubicBezTo>
                  <a:lnTo>
                    <a:pt x="185095" y="78583"/>
                  </a:lnTo>
                  <a:lnTo>
                    <a:pt x="157805" y="76639"/>
                  </a:lnTo>
                  <a:lnTo>
                    <a:pt x="157805" y="70256"/>
                  </a:lnTo>
                  <a:cubicBezTo>
                    <a:pt x="171093" y="70256"/>
                    <a:pt x="171093" y="69724"/>
                    <a:pt x="171093" y="53961"/>
                  </a:cubicBezTo>
                  <a:lnTo>
                    <a:pt x="171093" y="27386"/>
                  </a:lnTo>
                  <a:cubicBezTo>
                    <a:pt x="171093" y="15162"/>
                    <a:pt x="171093" y="-1316"/>
                    <a:pt x="200684" y="-1316"/>
                  </a:cubicBezTo>
                  <a:cubicBezTo>
                    <a:pt x="204581" y="-1316"/>
                    <a:pt x="217512" y="-1316"/>
                    <a:pt x="226013" y="13567"/>
                  </a:cubicBezTo>
                  <a:lnTo>
                    <a:pt x="226195" y="13567"/>
                  </a:lnTo>
                  <a:lnTo>
                    <a:pt x="226195" y="-1316"/>
                  </a:lnTo>
                  <a:lnTo>
                    <a:pt x="252770" y="454"/>
                  </a:lnTo>
                  <a:lnTo>
                    <a:pt x="252770" y="6835"/>
                  </a:lnTo>
                  <a:cubicBezTo>
                    <a:pt x="240895" y="6835"/>
                    <a:pt x="239482" y="8074"/>
                    <a:pt x="239482" y="16749"/>
                  </a:cubicBezTo>
                  <a:lnTo>
                    <a:pt x="239482" y="78583"/>
                  </a:lnTo>
                  <a:lnTo>
                    <a:pt x="212201" y="76639"/>
                  </a:lnTo>
                  <a:close/>
                  <a:moveTo>
                    <a:pt x="351251" y="54135"/>
                  </a:moveTo>
                  <a:cubicBezTo>
                    <a:pt x="351251" y="69551"/>
                    <a:pt x="343631" y="78583"/>
                    <a:pt x="324678" y="78583"/>
                  </a:cubicBezTo>
                  <a:cubicBezTo>
                    <a:pt x="310152" y="78583"/>
                    <a:pt x="300761" y="70614"/>
                    <a:pt x="295801" y="61398"/>
                  </a:cubicBezTo>
                  <a:lnTo>
                    <a:pt x="295618" y="61398"/>
                  </a:lnTo>
                  <a:lnTo>
                    <a:pt x="295618" y="78583"/>
                  </a:lnTo>
                  <a:lnTo>
                    <a:pt x="269575" y="76639"/>
                  </a:lnTo>
                  <a:lnTo>
                    <a:pt x="269575" y="70256"/>
                  </a:lnTo>
                  <a:cubicBezTo>
                    <a:pt x="281450" y="70256"/>
                    <a:pt x="282862" y="69019"/>
                    <a:pt x="282862" y="60334"/>
                  </a:cubicBezTo>
                  <a:lnTo>
                    <a:pt x="282862" y="14449"/>
                  </a:lnTo>
                  <a:cubicBezTo>
                    <a:pt x="282862" y="6835"/>
                    <a:pt x="281094" y="6835"/>
                    <a:pt x="269575" y="6835"/>
                  </a:cubicBezTo>
                  <a:lnTo>
                    <a:pt x="269575" y="454"/>
                  </a:lnTo>
                  <a:cubicBezTo>
                    <a:pt x="269933" y="454"/>
                    <a:pt x="282331" y="1161"/>
                    <a:pt x="289776" y="1161"/>
                  </a:cubicBezTo>
                  <a:cubicBezTo>
                    <a:pt x="296334" y="1161"/>
                    <a:pt x="308556" y="629"/>
                    <a:pt x="310152" y="454"/>
                  </a:cubicBezTo>
                  <a:lnTo>
                    <a:pt x="310152" y="6835"/>
                  </a:lnTo>
                  <a:cubicBezTo>
                    <a:pt x="298635" y="6835"/>
                    <a:pt x="296865" y="6835"/>
                    <a:pt x="296865" y="14449"/>
                  </a:cubicBezTo>
                  <a:lnTo>
                    <a:pt x="296865" y="46341"/>
                  </a:lnTo>
                  <a:cubicBezTo>
                    <a:pt x="296865" y="64939"/>
                    <a:pt x="311564" y="73622"/>
                    <a:pt x="323258" y="73622"/>
                  </a:cubicBezTo>
                  <a:cubicBezTo>
                    <a:pt x="335663" y="73622"/>
                    <a:pt x="337258" y="63883"/>
                    <a:pt x="337258" y="54842"/>
                  </a:cubicBezTo>
                  <a:lnTo>
                    <a:pt x="337258" y="14449"/>
                  </a:lnTo>
                  <a:cubicBezTo>
                    <a:pt x="337258" y="6835"/>
                    <a:pt x="335480" y="6835"/>
                    <a:pt x="323972" y="6835"/>
                  </a:cubicBezTo>
                  <a:lnTo>
                    <a:pt x="323972" y="454"/>
                  </a:lnTo>
                  <a:cubicBezTo>
                    <a:pt x="324320" y="454"/>
                    <a:pt x="336728" y="1161"/>
                    <a:pt x="344165" y="1161"/>
                  </a:cubicBezTo>
                  <a:cubicBezTo>
                    <a:pt x="350720" y="1161"/>
                    <a:pt x="362945" y="629"/>
                    <a:pt x="364541" y="454"/>
                  </a:cubicBezTo>
                  <a:lnTo>
                    <a:pt x="364541" y="6835"/>
                  </a:lnTo>
                  <a:cubicBezTo>
                    <a:pt x="353021" y="6835"/>
                    <a:pt x="351251" y="6835"/>
                    <a:pt x="351251" y="14449"/>
                  </a:cubicBezTo>
                  <a:lnTo>
                    <a:pt x="351251" y="54135"/>
                  </a:lnTo>
                  <a:close/>
                  <a:moveTo>
                    <a:pt x="440695" y="71146"/>
                  </a:moveTo>
                  <a:cubicBezTo>
                    <a:pt x="437512" y="69724"/>
                    <a:pt x="435742" y="66890"/>
                    <a:pt x="435742" y="63351"/>
                  </a:cubicBezTo>
                  <a:cubicBezTo>
                    <a:pt x="435742" y="58565"/>
                    <a:pt x="439107" y="55024"/>
                    <a:pt x="444068" y="55024"/>
                  </a:cubicBezTo>
                  <a:cubicBezTo>
                    <a:pt x="448845" y="55024"/>
                    <a:pt x="452569" y="58032"/>
                    <a:pt x="452569" y="63700"/>
                  </a:cubicBezTo>
                  <a:cubicBezTo>
                    <a:pt x="452569" y="79473"/>
                    <a:pt x="427939" y="79473"/>
                    <a:pt x="422978" y="79473"/>
                  </a:cubicBezTo>
                  <a:cubicBezTo>
                    <a:pt x="396402" y="79473"/>
                    <a:pt x="379933" y="59096"/>
                    <a:pt x="379933" y="38722"/>
                  </a:cubicBezTo>
                  <a:cubicBezTo>
                    <a:pt x="379933" y="16400"/>
                    <a:pt x="398887" y="-1316"/>
                    <a:pt x="422097" y="-1316"/>
                  </a:cubicBezTo>
                  <a:cubicBezTo>
                    <a:pt x="448498" y="-1316"/>
                    <a:pt x="454695" y="19591"/>
                    <a:pt x="454695" y="21710"/>
                  </a:cubicBezTo>
                  <a:cubicBezTo>
                    <a:pt x="454695" y="23837"/>
                    <a:pt x="452394" y="23837"/>
                    <a:pt x="451680" y="23837"/>
                  </a:cubicBezTo>
                  <a:cubicBezTo>
                    <a:pt x="449376" y="23837"/>
                    <a:pt x="449204" y="23306"/>
                    <a:pt x="448315" y="20830"/>
                  </a:cubicBezTo>
                  <a:cubicBezTo>
                    <a:pt x="444416" y="9844"/>
                    <a:pt x="435025" y="4352"/>
                    <a:pt x="424223" y="4352"/>
                  </a:cubicBezTo>
                  <a:cubicBezTo>
                    <a:pt x="412000" y="4352"/>
                    <a:pt x="396054" y="13384"/>
                    <a:pt x="396054" y="38895"/>
                  </a:cubicBezTo>
                  <a:cubicBezTo>
                    <a:pt x="396054" y="61398"/>
                    <a:pt x="407040" y="73797"/>
                    <a:pt x="423509" y="73797"/>
                  </a:cubicBezTo>
                  <a:cubicBezTo>
                    <a:pt x="425818" y="73797"/>
                    <a:pt x="434319" y="73797"/>
                    <a:pt x="440695" y="71146"/>
                  </a:cubicBezTo>
                  <a:close/>
                </a:path>
              </a:pathLst>
            </a:custGeom>
            <a:solidFill>
              <a:srgbClr val="000000"/>
            </a:solidFill>
            <a:ln w="25400" cap="flat">
              <a:noFill/>
              <a:prstDash val="solid"/>
              <a:miter/>
            </a:ln>
          </p:spPr>
          <p:txBody>
            <a:bodyPr/>
            <a:lstStyle/>
            <a:p>
              <a:endParaRPr lang="en-US"/>
            </a:p>
          </p:txBody>
        </p:sp>
        <p:sp>
          <p:nvSpPr>
            <p:cNvPr id="14" name="Freeform: Shape 13">
              <a:extLst>
                <a:ext uri="{FF2B5EF4-FFF2-40B4-BE49-F238E27FC236}">
                  <a16:creationId xmlns:a16="http://schemas.microsoft.com/office/drawing/2014/main" id="{6555BE8A-5DEC-836C-41A2-B382E8458613}"/>
                </a:ext>
              </a:extLst>
            </p:cNvPr>
            <p:cNvSpPr/>
            <p:nvPr>
              <p:custDataLst>
                <p:tags r:id="rId9"/>
              </p:custDataLst>
            </p:nvPr>
          </p:nvSpPr>
          <p:spPr>
            <a:xfrm flipV="1">
              <a:off x="8805750" y="-14645174"/>
              <a:ext cx="94963" cy="122952"/>
            </a:xfrm>
            <a:custGeom>
              <a:avLst/>
              <a:gdLst>
                <a:gd name="csX0" fmla="*/ 81676 w 94963"/>
                <a:gd name="csY0" fmla="*/ 52364 h 122952"/>
                <a:gd name="csX1" fmla="*/ 55101 w 94963"/>
                <a:gd name="csY1" fmla="*/ 76812 h 122952"/>
                <a:gd name="csX2" fmla="*/ 26757 w 94963"/>
                <a:gd name="csY2" fmla="*/ 60691 h 122952"/>
                <a:gd name="csX3" fmla="*/ 26574 w 94963"/>
                <a:gd name="csY3" fmla="*/ 60691 h 122952"/>
                <a:gd name="csX4" fmla="*/ 26574 w 94963"/>
                <a:gd name="csY4" fmla="*/ 121636 h 122952"/>
                <a:gd name="csX5" fmla="*/ 0 w 94963"/>
                <a:gd name="csY5" fmla="*/ 119690 h 122952"/>
                <a:gd name="csX6" fmla="*/ 0 w 94963"/>
                <a:gd name="csY6" fmla="*/ 113309 h 122952"/>
                <a:gd name="csX7" fmla="*/ 13287 w 94963"/>
                <a:gd name="csY7" fmla="*/ 103387 h 122952"/>
                <a:gd name="csX8" fmla="*/ 13287 w 94963"/>
                <a:gd name="csY8" fmla="*/ 12678 h 122952"/>
                <a:gd name="csX9" fmla="*/ 0 w 94963"/>
                <a:gd name="csY9" fmla="*/ 5065 h 122952"/>
                <a:gd name="csX10" fmla="*/ 0 w 94963"/>
                <a:gd name="csY10" fmla="*/ -1316 h 122952"/>
                <a:gd name="csX11" fmla="*/ 20201 w 94963"/>
                <a:gd name="csY11" fmla="*/ -609 h 122952"/>
                <a:gd name="csX12" fmla="*/ 40577 w 94963"/>
                <a:gd name="csY12" fmla="*/ -1316 h 122952"/>
                <a:gd name="csX13" fmla="*/ 40577 w 94963"/>
                <a:gd name="csY13" fmla="*/ 5065 h 122952"/>
                <a:gd name="csX14" fmla="*/ 27287 w 94963"/>
                <a:gd name="csY14" fmla="*/ 12678 h 122952"/>
                <a:gd name="csX15" fmla="*/ 27287 w 94963"/>
                <a:gd name="csY15" fmla="*/ 44571 h 122952"/>
                <a:gd name="csX16" fmla="*/ 53680 w 94963"/>
                <a:gd name="csY16" fmla="*/ 71851 h 122952"/>
                <a:gd name="csX17" fmla="*/ 67683 w 94963"/>
                <a:gd name="csY17" fmla="*/ 53071 h 122952"/>
                <a:gd name="csX18" fmla="*/ 67683 w 94963"/>
                <a:gd name="csY18" fmla="*/ 12678 h 122952"/>
                <a:gd name="csX19" fmla="*/ 54394 w 94963"/>
                <a:gd name="csY19" fmla="*/ 5065 h 122952"/>
                <a:gd name="csX20" fmla="*/ 54394 w 94963"/>
                <a:gd name="csY20" fmla="*/ -1316 h 122952"/>
                <a:gd name="csX21" fmla="*/ 74587 w 94963"/>
                <a:gd name="csY21" fmla="*/ -609 h 122952"/>
                <a:gd name="csX22" fmla="*/ 94963 w 94963"/>
                <a:gd name="csY22" fmla="*/ -1316 h 122952"/>
                <a:gd name="csX23" fmla="*/ 94963 w 94963"/>
                <a:gd name="csY23" fmla="*/ 5065 h 122952"/>
                <a:gd name="csX24" fmla="*/ 81676 w 94963"/>
                <a:gd name="csY24" fmla="*/ 12678 h 122952"/>
                <a:gd name="csX25" fmla="*/ 81676 w 94963"/>
                <a:gd name="csY25" fmla="*/ 52364 h 1229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94963" h="122952">
                  <a:moveTo>
                    <a:pt x="81676" y="52364"/>
                  </a:moveTo>
                  <a:cubicBezTo>
                    <a:pt x="81676" y="67780"/>
                    <a:pt x="74056" y="76812"/>
                    <a:pt x="55101" y="76812"/>
                  </a:cubicBezTo>
                  <a:cubicBezTo>
                    <a:pt x="39329" y="76812"/>
                    <a:pt x="30653" y="67422"/>
                    <a:pt x="26757" y="60691"/>
                  </a:cubicBezTo>
                  <a:lnTo>
                    <a:pt x="26574" y="60691"/>
                  </a:lnTo>
                  <a:lnTo>
                    <a:pt x="26574" y="121636"/>
                  </a:lnTo>
                  <a:lnTo>
                    <a:pt x="0" y="119690"/>
                  </a:lnTo>
                  <a:lnTo>
                    <a:pt x="0" y="113309"/>
                  </a:lnTo>
                  <a:cubicBezTo>
                    <a:pt x="11874" y="113309"/>
                    <a:pt x="13287" y="112071"/>
                    <a:pt x="13287" y="103387"/>
                  </a:cubicBezTo>
                  <a:lnTo>
                    <a:pt x="13287" y="12678"/>
                  </a:lnTo>
                  <a:cubicBezTo>
                    <a:pt x="13287" y="5065"/>
                    <a:pt x="11516" y="5065"/>
                    <a:pt x="0" y="5065"/>
                  </a:cubicBezTo>
                  <a:lnTo>
                    <a:pt x="0" y="-1316"/>
                  </a:lnTo>
                  <a:cubicBezTo>
                    <a:pt x="356" y="-1316"/>
                    <a:pt x="12756" y="-609"/>
                    <a:pt x="20201" y="-609"/>
                  </a:cubicBezTo>
                  <a:cubicBezTo>
                    <a:pt x="26757" y="-609"/>
                    <a:pt x="38981" y="-1141"/>
                    <a:pt x="40577" y="-1316"/>
                  </a:cubicBezTo>
                  <a:lnTo>
                    <a:pt x="40577" y="5065"/>
                  </a:lnTo>
                  <a:cubicBezTo>
                    <a:pt x="29058" y="5065"/>
                    <a:pt x="27287" y="5065"/>
                    <a:pt x="27287" y="12678"/>
                  </a:cubicBezTo>
                  <a:lnTo>
                    <a:pt x="27287" y="44571"/>
                  </a:lnTo>
                  <a:cubicBezTo>
                    <a:pt x="27287" y="63168"/>
                    <a:pt x="41989" y="71851"/>
                    <a:pt x="53680" y="71851"/>
                  </a:cubicBezTo>
                  <a:cubicBezTo>
                    <a:pt x="66086" y="71851"/>
                    <a:pt x="67683" y="62112"/>
                    <a:pt x="67683" y="53071"/>
                  </a:cubicBezTo>
                  <a:lnTo>
                    <a:pt x="67683" y="12678"/>
                  </a:lnTo>
                  <a:cubicBezTo>
                    <a:pt x="67683" y="5065"/>
                    <a:pt x="65906" y="5065"/>
                    <a:pt x="54394" y="5065"/>
                  </a:cubicBezTo>
                  <a:lnTo>
                    <a:pt x="54394" y="-1316"/>
                  </a:lnTo>
                  <a:cubicBezTo>
                    <a:pt x="54745" y="-1316"/>
                    <a:pt x="67150" y="-609"/>
                    <a:pt x="74587" y="-609"/>
                  </a:cubicBezTo>
                  <a:cubicBezTo>
                    <a:pt x="81145" y="-609"/>
                    <a:pt x="93368" y="-1141"/>
                    <a:pt x="94963" y="-1316"/>
                  </a:cubicBezTo>
                  <a:lnTo>
                    <a:pt x="94963" y="5065"/>
                  </a:lnTo>
                  <a:cubicBezTo>
                    <a:pt x="83447" y="5065"/>
                    <a:pt x="81676" y="5065"/>
                    <a:pt x="81676" y="12678"/>
                  </a:cubicBezTo>
                  <a:lnTo>
                    <a:pt x="81676" y="52364"/>
                  </a:lnTo>
                  <a:close/>
                </a:path>
              </a:pathLst>
            </a:custGeom>
            <a:solidFill>
              <a:srgbClr val="000000"/>
            </a:solidFill>
            <a:ln w="25400" cap="flat">
              <a:noFill/>
              <a:prstDash val="solid"/>
              <a:miter/>
            </a:ln>
          </p:spPr>
          <p:txBody>
            <a:bodyPr/>
            <a:lstStyle/>
            <a:p>
              <a:endParaRPr lang="en-US"/>
            </a:p>
          </p:txBody>
        </p:sp>
        <p:sp>
          <p:nvSpPr>
            <p:cNvPr id="15" name="Freeform: Shape 14">
              <a:extLst>
                <a:ext uri="{FF2B5EF4-FFF2-40B4-BE49-F238E27FC236}">
                  <a16:creationId xmlns:a16="http://schemas.microsoft.com/office/drawing/2014/main" id="{394FEDF9-0B9A-66E1-B036-029792D12FD6}"/>
                </a:ext>
              </a:extLst>
            </p:cNvPr>
            <p:cNvSpPr/>
            <p:nvPr>
              <p:custDataLst>
                <p:tags r:id="rId10"/>
              </p:custDataLst>
            </p:nvPr>
          </p:nvSpPr>
          <p:spPr>
            <a:xfrm flipV="1">
              <a:off x="9005363" y="-14653021"/>
              <a:ext cx="168259" cy="59205"/>
            </a:xfrm>
            <a:custGeom>
              <a:avLst/>
              <a:gdLst>
                <a:gd name="csX0" fmla="*/ 159655 w 168259"/>
                <a:gd name="csY0" fmla="*/ 47766 h 59205"/>
                <a:gd name="csX1" fmla="*/ 168259 w 168259"/>
                <a:gd name="csY1" fmla="*/ 52829 h 59205"/>
                <a:gd name="csX2" fmla="*/ 159909 w 168259"/>
                <a:gd name="csY2" fmla="*/ 57886 h 59205"/>
                <a:gd name="csX3" fmla="*/ 8350 w 168259"/>
                <a:gd name="csY3" fmla="*/ 57886 h 59205"/>
                <a:gd name="csX4" fmla="*/ 0 w 168259"/>
                <a:gd name="csY4" fmla="*/ 52829 h 59205"/>
                <a:gd name="csX5" fmla="*/ 8604 w 168259"/>
                <a:gd name="csY5" fmla="*/ 47766 h 59205"/>
                <a:gd name="csX6" fmla="*/ 159655 w 168259"/>
                <a:gd name="csY6" fmla="*/ 47766 h 59205"/>
                <a:gd name="csX7" fmla="*/ 159909 w 168259"/>
                <a:gd name="csY7" fmla="*/ -1319 h 59205"/>
                <a:gd name="csX8" fmla="*/ 168259 w 168259"/>
                <a:gd name="csY8" fmla="*/ 3744 h 59205"/>
                <a:gd name="csX9" fmla="*/ 159655 w 168259"/>
                <a:gd name="csY9" fmla="*/ 8809 h 59205"/>
                <a:gd name="csX10" fmla="*/ 8604 w 168259"/>
                <a:gd name="csY10" fmla="*/ 8809 h 59205"/>
                <a:gd name="csX11" fmla="*/ 0 w 168259"/>
                <a:gd name="csY11" fmla="*/ 3744 h 59205"/>
                <a:gd name="csX12" fmla="*/ 8350 w 168259"/>
                <a:gd name="csY12" fmla="*/ -1319 h 59205"/>
                <a:gd name="csX13" fmla="*/ 159909 w 168259"/>
                <a:gd name="csY13" fmla="*/ -1319 h 592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68259" h="59205">
                  <a:moveTo>
                    <a:pt x="159655" y="47766"/>
                  </a:moveTo>
                  <a:cubicBezTo>
                    <a:pt x="163449" y="47766"/>
                    <a:pt x="168259" y="47766"/>
                    <a:pt x="168259" y="52829"/>
                  </a:cubicBezTo>
                  <a:cubicBezTo>
                    <a:pt x="168259" y="57886"/>
                    <a:pt x="163449" y="57886"/>
                    <a:pt x="159909" y="57886"/>
                  </a:cubicBezTo>
                  <a:lnTo>
                    <a:pt x="8350" y="57886"/>
                  </a:lnTo>
                  <a:cubicBezTo>
                    <a:pt x="4810" y="57886"/>
                    <a:pt x="0" y="57886"/>
                    <a:pt x="0" y="52829"/>
                  </a:cubicBezTo>
                  <a:cubicBezTo>
                    <a:pt x="0" y="47766"/>
                    <a:pt x="4810" y="47766"/>
                    <a:pt x="8604" y="47766"/>
                  </a:cubicBezTo>
                  <a:lnTo>
                    <a:pt x="159655" y="47766"/>
                  </a:lnTo>
                  <a:close/>
                  <a:moveTo>
                    <a:pt x="159909" y="-1319"/>
                  </a:moveTo>
                  <a:cubicBezTo>
                    <a:pt x="163449" y="-1319"/>
                    <a:pt x="168259" y="-1319"/>
                    <a:pt x="168259" y="3744"/>
                  </a:cubicBezTo>
                  <a:cubicBezTo>
                    <a:pt x="168259" y="8809"/>
                    <a:pt x="163449" y="8809"/>
                    <a:pt x="159655" y="8809"/>
                  </a:cubicBezTo>
                  <a:lnTo>
                    <a:pt x="8604" y="8809"/>
                  </a:lnTo>
                  <a:cubicBezTo>
                    <a:pt x="4810" y="8809"/>
                    <a:pt x="0" y="8809"/>
                    <a:pt x="0" y="3744"/>
                  </a:cubicBezTo>
                  <a:cubicBezTo>
                    <a:pt x="0" y="-1319"/>
                    <a:pt x="4810" y="-1319"/>
                    <a:pt x="8350" y="-1319"/>
                  </a:cubicBezTo>
                  <a:lnTo>
                    <a:pt x="159909" y="-1319"/>
                  </a:lnTo>
                  <a:close/>
                </a:path>
              </a:pathLst>
            </a:custGeom>
            <a:solidFill>
              <a:srgbClr val="000000"/>
            </a:solidFill>
            <a:ln w="25400" cap="flat">
              <a:noFill/>
              <a:prstDash val="solid"/>
              <a:miter/>
            </a:ln>
          </p:spPr>
          <p:txBody>
            <a:bodyPr/>
            <a:lstStyle/>
            <a:p>
              <a:endParaRPr lang="en-US"/>
            </a:p>
          </p:txBody>
        </p:sp>
        <p:sp>
          <p:nvSpPr>
            <p:cNvPr id="16" name="Freeform: Shape 15">
              <a:extLst>
                <a:ext uri="{FF2B5EF4-FFF2-40B4-BE49-F238E27FC236}">
                  <a16:creationId xmlns:a16="http://schemas.microsoft.com/office/drawing/2014/main" id="{F1495272-D81B-C9C6-A34E-DE971C53D5DC}"/>
                </a:ext>
              </a:extLst>
            </p:cNvPr>
            <p:cNvSpPr/>
            <p:nvPr>
              <p:custDataLst>
                <p:tags r:id="rId11"/>
              </p:custDataLst>
            </p:nvPr>
          </p:nvSpPr>
          <p:spPr>
            <a:xfrm flipV="1">
              <a:off x="9267913" y="-14732221"/>
              <a:ext cx="183633" cy="172053"/>
            </a:xfrm>
            <a:custGeom>
              <a:avLst/>
              <a:gdLst>
                <a:gd name="csX0" fmla="*/ 169521 w 183633"/>
                <a:gd name="csY0" fmla="*/ 57630 h 172053"/>
                <a:gd name="csX1" fmla="*/ 170791 w 183633"/>
                <a:gd name="csY1" fmla="*/ 61171 h 172053"/>
                <a:gd name="csX2" fmla="*/ 167751 w 183633"/>
                <a:gd name="csY2" fmla="*/ 63957 h 172053"/>
                <a:gd name="csX3" fmla="*/ 164465 w 183633"/>
                <a:gd name="csY3" fmla="*/ 60917 h 172053"/>
                <a:gd name="csX4" fmla="*/ 95385 w 183633"/>
                <a:gd name="csY4" fmla="*/ 6522 h 172053"/>
                <a:gd name="csX5" fmla="*/ 58451 w 183633"/>
                <a:gd name="csY5" fmla="*/ 6522 h 172053"/>
                <a:gd name="csX6" fmla="*/ 52879 w 183633"/>
                <a:gd name="csY6" fmla="*/ 6774 h 172053"/>
                <a:gd name="csX7" fmla="*/ 49593 w 183633"/>
                <a:gd name="csY7" fmla="*/ 9308 h 172053"/>
                <a:gd name="csX8" fmla="*/ 50855 w 183633"/>
                <a:gd name="csY8" fmla="*/ 15126 h 172053"/>
                <a:gd name="csX9" fmla="*/ 68064 w 183633"/>
                <a:gd name="csY9" fmla="*/ 84198 h 172053"/>
                <a:gd name="csX10" fmla="*/ 93115 w 183633"/>
                <a:gd name="csY10" fmla="*/ 84198 h 172053"/>
                <a:gd name="csX11" fmla="*/ 114617 w 183633"/>
                <a:gd name="csY11" fmla="*/ 72561 h 172053"/>
                <a:gd name="csX12" fmla="*/ 112847 w 183633"/>
                <a:gd name="csY12" fmla="*/ 60163 h 172053"/>
                <a:gd name="csX13" fmla="*/ 112085 w 183633"/>
                <a:gd name="csY13" fmla="*/ 57378 h 172053"/>
                <a:gd name="csX14" fmla="*/ 115379 w 183633"/>
                <a:gd name="csY14" fmla="*/ 54598 h 172053"/>
                <a:gd name="csX15" fmla="*/ 119173 w 183633"/>
                <a:gd name="csY15" fmla="*/ 59655 h 172053"/>
                <a:gd name="csX16" fmla="*/ 133596 w 183633"/>
                <a:gd name="csY16" fmla="*/ 118861 h 172053"/>
                <a:gd name="csX17" fmla="*/ 130556 w 183633"/>
                <a:gd name="csY17" fmla="*/ 121646 h 172053"/>
                <a:gd name="csX18" fmla="*/ 127016 w 183633"/>
                <a:gd name="csY18" fmla="*/ 117090 h 172053"/>
                <a:gd name="csX19" fmla="*/ 93869 w 183633"/>
                <a:gd name="csY19" fmla="*/ 92039 h 172053"/>
                <a:gd name="csX20" fmla="*/ 70088 w 183633"/>
                <a:gd name="csY20" fmla="*/ 92039 h 172053"/>
                <a:gd name="csX21" fmla="*/ 85265 w 183633"/>
                <a:gd name="csY21" fmla="*/ 153015 h 172053"/>
                <a:gd name="csX22" fmla="*/ 98933 w 183633"/>
                <a:gd name="csY22" fmla="*/ 162883 h 172053"/>
                <a:gd name="csX23" fmla="*/ 134604 w 183633"/>
                <a:gd name="csY23" fmla="*/ 162883 h 172053"/>
                <a:gd name="csX24" fmla="*/ 173061 w 183633"/>
                <a:gd name="csY24" fmla="*/ 134799 h 172053"/>
                <a:gd name="csX25" fmla="*/ 172053 w 183633"/>
                <a:gd name="csY25" fmla="*/ 121392 h 172053"/>
                <a:gd name="csX26" fmla="*/ 171799 w 183633"/>
                <a:gd name="csY26" fmla="*/ 116836 h 172053"/>
                <a:gd name="csX27" fmla="*/ 174839 w 183633"/>
                <a:gd name="csY27" fmla="*/ 113805 h 172053"/>
                <a:gd name="csX28" fmla="*/ 178379 w 183633"/>
                <a:gd name="csY28" fmla="*/ 120123 h 172053"/>
                <a:gd name="csX29" fmla="*/ 183435 w 183633"/>
                <a:gd name="csY29" fmla="*/ 163898 h 172053"/>
                <a:gd name="csX30" fmla="*/ 176609 w 183633"/>
                <a:gd name="csY30" fmla="*/ 170732 h 172053"/>
                <a:gd name="csX31" fmla="*/ 48832 w 183633"/>
                <a:gd name="csY31" fmla="*/ 170732 h 172053"/>
                <a:gd name="csX32" fmla="*/ 41243 w 183633"/>
                <a:gd name="csY32" fmla="*/ 165669 h 172053"/>
                <a:gd name="csX33" fmla="*/ 48331 w 183633"/>
                <a:gd name="csY33" fmla="*/ 162883 h 172053"/>
                <a:gd name="csX34" fmla="*/ 64778 w 183633"/>
                <a:gd name="csY34" fmla="*/ 158334 h 172053"/>
                <a:gd name="csX35" fmla="*/ 63508 w 183633"/>
                <a:gd name="csY35" fmla="*/ 152262 h 172053"/>
                <a:gd name="csX36" fmla="*/ 30114 w 183633"/>
                <a:gd name="csY36" fmla="*/ 18411 h 172053"/>
                <a:gd name="csX37" fmla="*/ 7088 w 183633"/>
                <a:gd name="csY37" fmla="*/ 6522 h 172053"/>
                <a:gd name="csX38" fmla="*/ 0 w 183633"/>
                <a:gd name="csY38" fmla="*/ 1719 h 172053"/>
                <a:gd name="csX39" fmla="*/ 7088 w 183633"/>
                <a:gd name="csY39" fmla="*/ -1321 h 172053"/>
                <a:gd name="csX40" fmla="*/ 138398 w 183633"/>
                <a:gd name="csY40" fmla="*/ -1321 h 172053"/>
                <a:gd name="csX41" fmla="*/ 146248 w 183633"/>
                <a:gd name="csY41" fmla="*/ 2981 h 172053"/>
                <a:gd name="csX42" fmla="*/ 169521 w 183633"/>
                <a:gd name="csY42" fmla="*/ 57630 h 1720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83633" h="172053">
                  <a:moveTo>
                    <a:pt x="169521" y="57630"/>
                  </a:moveTo>
                  <a:cubicBezTo>
                    <a:pt x="170029" y="58892"/>
                    <a:pt x="170791" y="60670"/>
                    <a:pt x="170791" y="61171"/>
                  </a:cubicBezTo>
                  <a:cubicBezTo>
                    <a:pt x="170791" y="61425"/>
                    <a:pt x="170791" y="63957"/>
                    <a:pt x="167751" y="63957"/>
                  </a:cubicBezTo>
                  <a:cubicBezTo>
                    <a:pt x="165473" y="63957"/>
                    <a:pt x="164965" y="62441"/>
                    <a:pt x="164465" y="60917"/>
                  </a:cubicBezTo>
                  <a:cubicBezTo>
                    <a:pt x="148018" y="23476"/>
                    <a:pt x="138652" y="6522"/>
                    <a:pt x="95385" y="6522"/>
                  </a:cubicBezTo>
                  <a:lnTo>
                    <a:pt x="58451" y="6522"/>
                  </a:lnTo>
                  <a:cubicBezTo>
                    <a:pt x="54904" y="6522"/>
                    <a:pt x="54403" y="6522"/>
                    <a:pt x="52879" y="6774"/>
                  </a:cubicBezTo>
                  <a:cubicBezTo>
                    <a:pt x="50355" y="7029"/>
                    <a:pt x="49593" y="7283"/>
                    <a:pt x="49593" y="9308"/>
                  </a:cubicBezTo>
                  <a:cubicBezTo>
                    <a:pt x="49593" y="10061"/>
                    <a:pt x="49593" y="10570"/>
                    <a:pt x="50855" y="15126"/>
                  </a:cubicBezTo>
                  <a:lnTo>
                    <a:pt x="68064" y="84198"/>
                  </a:lnTo>
                  <a:lnTo>
                    <a:pt x="93115" y="84198"/>
                  </a:lnTo>
                  <a:cubicBezTo>
                    <a:pt x="114617" y="84198"/>
                    <a:pt x="114617" y="78888"/>
                    <a:pt x="114617" y="72561"/>
                  </a:cubicBezTo>
                  <a:cubicBezTo>
                    <a:pt x="114617" y="70791"/>
                    <a:pt x="114617" y="67751"/>
                    <a:pt x="112847" y="60163"/>
                  </a:cubicBezTo>
                  <a:cubicBezTo>
                    <a:pt x="112339" y="58892"/>
                    <a:pt x="112085" y="58139"/>
                    <a:pt x="112085" y="57378"/>
                  </a:cubicBezTo>
                  <a:cubicBezTo>
                    <a:pt x="112085" y="56114"/>
                    <a:pt x="113101" y="54598"/>
                    <a:pt x="115379" y="54598"/>
                  </a:cubicBezTo>
                  <a:cubicBezTo>
                    <a:pt x="117404" y="54598"/>
                    <a:pt x="118158" y="55861"/>
                    <a:pt x="119173" y="59655"/>
                  </a:cubicBezTo>
                  <a:lnTo>
                    <a:pt x="133596" y="118861"/>
                  </a:lnTo>
                  <a:cubicBezTo>
                    <a:pt x="133596" y="120377"/>
                    <a:pt x="132326" y="121646"/>
                    <a:pt x="130556" y="121646"/>
                  </a:cubicBezTo>
                  <a:cubicBezTo>
                    <a:pt x="128278" y="121646"/>
                    <a:pt x="127777" y="120123"/>
                    <a:pt x="127016" y="117090"/>
                  </a:cubicBezTo>
                  <a:cubicBezTo>
                    <a:pt x="121705" y="97859"/>
                    <a:pt x="117149" y="92039"/>
                    <a:pt x="93869" y="92039"/>
                  </a:cubicBezTo>
                  <a:lnTo>
                    <a:pt x="70088" y="92039"/>
                  </a:lnTo>
                  <a:lnTo>
                    <a:pt x="85265" y="153015"/>
                  </a:lnTo>
                  <a:cubicBezTo>
                    <a:pt x="87542" y="161873"/>
                    <a:pt x="87797" y="162883"/>
                    <a:pt x="98933" y="162883"/>
                  </a:cubicBezTo>
                  <a:lnTo>
                    <a:pt x="134604" y="162883"/>
                  </a:lnTo>
                  <a:cubicBezTo>
                    <a:pt x="165473" y="162883"/>
                    <a:pt x="173061" y="155548"/>
                    <a:pt x="173061" y="134799"/>
                  </a:cubicBezTo>
                  <a:cubicBezTo>
                    <a:pt x="173061" y="128727"/>
                    <a:pt x="173061" y="128218"/>
                    <a:pt x="172053" y="121392"/>
                  </a:cubicBezTo>
                  <a:cubicBezTo>
                    <a:pt x="172053" y="119876"/>
                    <a:pt x="171799" y="118098"/>
                    <a:pt x="171799" y="116836"/>
                  </a:cubicBezTo>
                  <a:cubicBezTo>
                    <a:pt x="171799" y="115574"/>
                    <a:pt x="172561" y="113805"/>
                    <a:pt x="174839" y="113805"/>
                  </a:cubicBezTo>
                  <a:cubicBezTo>
                    <a:pt x="177617" y="113805"/>
                    <a:pt x="177871" y="115321"/>
                    <a:pt x="178379" y="120123"/>
                  </a:cubicBezTo>
                  <a:lnTo>
                    <a:pt x="183435" y="163898"/>
                  </a:lnTo>
                  <a:cubicBezTo>
                    <a:pt x="184197" y="170732"/>
                    <a:pt x="182935" y="170732"/>
                    <a:pt x="176609" y="170732"/>
                  </a:cubicBezTo>
                  <a:lnTo>
                    <a:pt x="48832" y="170732"/>
                  </a:lnTo>
                  <a:cubicBezTo>
                    <a:pt x="43775" y="170732"/>
                    <a:pt x="41243" y="170732"/>
                    <a:pt x="41243" y="165669"/>
                  </a:cubicBezTo>
                  <a:cubicBezTo>
                    <a:pt x="41243" y="162883"/>
                    <a:pt x="43521" y="162883"/>
                    <a:pt x="48331" y="162883"/>
                  </a:cubicBezTo>
                  <a:cubicBezTo>
                    <a:pt x="57690" y="162883"/>
                    <a:pt x="64778" y="162883"/>
                    <a:pt x="64778" y="158334"/>
                  </a:cubicBezTo>
                  <a:cubicBezTo>
                    <a:pt x="64778" y="157317"/>
                    <a:pt x="64778" y="156810"/>
                    <a:pt x="63508" y="152262"/>
                  </a:cubicBezTo>
                  <a:lnTo>
                    <a:pt x="30114" y="18411"/>
                  </a:lnTo>
                  <a:cubicBezTo>
                    <a:pt x="27583" y="8545"/>
                    <a:pt x="27075" y="6522"/>
                    <a:pt x="7088" y="6522"/>
                  </a:cubicBezTo>
                  <a:cubicBezTo>
                    <a:pt x="2786" y="6522"/>
                    <a:pt x="0" y="6522"/>
                    <a:pt x="0" y="1719"/>
                  </a:cubicBezTo>
                  <a:cubicBezTo>
                    <a:pt x="0" y="-1321"/>
                    <a:pt x="2278" y="-1321"/>
                    <a:pt x="7088" y="-1321"/>
                  </a:cubicBezTo>
                  <a:lnTo>
                    <a:pt x="138398" y="-1321"/>
                  </a:lnTo>
                  <a:cubicBezTo>
                    <a:pt x="144224" y="-1321"/>
                    <a:pt x="144470" y="-1067"/>
                    <a:pt x="146248" y="2981"/>
                  </a:cubicBezTo>
                  <a:lnTo>
                    <a:pt x="169521" y="57630"/>
                  </a:lnTo>
                  <a:close/>
                </a:path>
              </a:pathLst>
            </a:custGeom>
            <a:solidFill>
              <a:srgbClr val="000000"/>
            </a:solidFill>
            <a:ln w="25400" cap="flat">
              <a:noFill/>
              <a:prstDash val="solid"/>
              <a:miter/>
            </a:ln>
          </p:spPr>
          <p:txBody>
            <a:bodyPr/>
            <a:lstStyle/>
            <a:p>
              <a:endParaRPr lang="en-US"/>
            </a:p>
          </p:txBody>
        </p:sp>
        <p:sp>
          <p:nvSpPr>
            <p:cNvPr id="17" name="Freeform: Shape 16">
              <a:extLst>
                <a:ext uri="{FF2B5EF4-FFF2-40B4-BE49-F238E27FC236}">
                  <a16:creationId xmlns:a16="http://schemas.microsoft.com/office/drawing/2014/main" id="{98B1C900-0837-A4FE-6DAA-3F601A4AB9DE}"/>
                </a:ext>
              </a:extLst>
            </p:cNvPr>
            <p:cNvSpPr/>
            <p:nvPr>
              <p:custDataLst>
                <p:tags r:id="rId12"/>
              </p:custDataLst>
            </p:nvPr>
          </p:nvSpPr>
          <p:spPr>
            <a:xfrm flipV="1">
              <a:off x="9454333" y="-14639855"/>
              <a:ext cx="82200" cy="121173"/>
            </a:xfrm>
            <a:custGeom>
              <a:avLst/>
              <a:gdLst>
                <a:gd name="csX0" fmla="*/ 82201 w 82200"/>
                <a:gd name="csY0" fmla="*/ 58739 h 121173"/>
                <a:gd name="csX1" fmla="*/ 71747 w 82200"/>
                <a:gd name="csY1" fmla="*/ 104626 h 121173"/>
                <a:gd name="csX2" fmla="*/ 41101 w 82200"/>
                <a:gd name="csY2" fmla="*/ 119858 h 121173"/>
                <a:gd name="csX3" fmla="*/ 0 w 82200"/>
                <a:gd name="csY3" fmla="*/ 58739 h 121173"/>
                <a:gd name="csX4" fmla="*/ 41101 w 82200"/>
                <a:gd name="csY4" fmla="*/ -1316 h 121173"/>
                <a:gd name="csX5" fmla="*/ 82201 w 82200"/>
                <a:gd name="csY5" fmla="*/ 58739 h 121173"/>
                <a:gd name="csX6" fmla="*/ 41101 w 82200"/>
                <a:gd name="csY6" fmla="*/ 3645 h 121173"/>
                <a:gd name="csX7" fmla="*/ 18598 w 82200"/>
                <a:gd name="csY7" fmla="*/ 22949 h 121173"/>
                <a:gd name="csX8" fmla="*/ 16121 w 82200"/>
                <a:gd name="csY8" fmla="*/ 61041 h 121173"/>
                <a:gd name="csX9" fmla="*/ 18780 w 82200"/>
                <a:gd name="csY9" fmla="*/ 97190 h 121173"/>
                <a:gd name="csX10" fmla="*/ 41101 w 82200"/>
                <a:gd name="csY10" fmla="*/ 114905 h 121173"/>
                <a:gd name="csX11" fmla="*/ 63072 w 82200"/>
                <a:gd name="csY11" fmla="*/ 98777 h 121173"/>
                <a:gd name="csX12" fmla="*/ 66080 w 82200"/>
                <a:gd name="csY12" fmla="*/ 61041 h 121173"/>
                <a:gd name="csX13" fmla="*/ 63778 w 82200"/>
                <a:gd name="csY13" fmla="*/ 23664 h 121173"/>
                <a:gd name="csX14" fmla="*/ 41101 w 82200"/>
                <a:gd name="csY14" fmla="*/ 3645 h 1211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82200" h="121173">
                  <a:moveTo>
                    <a:pt x="82201" y="58739"/>
                  </a:moveTo>
                  <a:cubicBezTo>
                    <a:pt x="82201" y="78226"/>
                    <a:pt x="79899" y="92229"/>
                    <a:pt x="71747" y="104626"/>
                  </a:cubicBezTo>
                  <a:cubicBezTo>
                    <a:pt x="66254" y="112778"/>
                    <a:pt x="55269" y="119858"/>
                    <a:pt x="41101" y="119858"/>
                  </a:cubicBezTo>
                  <a:cubicBezTo>
                    <a:pt x="0" y="119858"/>
                    <a:pt x="0" y="71495"/>
                    <a:pt x="0" y="58739"/>
                  </a:cubicBezTo>
                  <a:cubicBezTo>
                    <a:pt x="0" y="45985"/>
                    <a:pt x="0" y="-1316"/>
                    <a:pt x="41101" y="-1316"/>
                  </a:cubicBezTo>
                  <a:cubicBezTo>
                    <a:pt x="82201" y="-1316"/>
                    <a:pt x="82201" y="45985"/>
                    <a:pt x="82201" y="58739"/>
                  </a:cubicBezTo>
                  <a:close/>
                  <a:moveTo>
                    <a:pt x="41101" y="3645"/>
                  </a:moveTo>
                  <a:cubicBezTo>
                    <a:pt x="32949" y="3645"/>
                    <a:pt x="22146" y="8425"/>
                    <a:pt x="18598" y="22949"/>
                  </a:cubicBezTo>
                  <a:cubicBezTo>
                    <a:pt x="16121" y="33403"/>
                    <a:pt x="16121" y="47937"/>
                    <a:pt x="16121" y="61041"/>
                  </a:cubicBezTo>
                  <a:cubicBezTo>
                    <a:pt x="16121" y="73980"/>
                    <a:pt x="16121" y="87441"/>
                    <a:pt x="18780" y="97190"/>
                  </a:cubicBezTo>
                  <a:cubicBezTo>
                    <a:pt x="22495" y="111183"/>
                    <a:pt x="33838" y="114905"/>
                    <a:pt x="41101" y="114905"/>
                  </a:cubicBezTo>
                  <a:cubicBezTo>
                    <a:pt x="50665" y="114905"/>
                    <a:pt x="59880" y="109056"/>
                    <a:pt x="63072" y="98777"/>
                  </a:cubicBezTo>
                  <a:cubicBezTo>
                    <a:pt x="65905" y="89212"/>
                    <a:pt x="66080" y="76456"/>
                    <a:pt x="66080" y="61041"/>
                  </a:cubicBezTo>
                  <a:cubicBezTo>
                    <a:pt x="66080" y="47937"/>
                    <a:pt x="66080" y="34824"/>
                    <a:pt x="63778" y="23664"/>
                  </a:cubicBezTo>
                  <a:cubicBezTo>
                    <a:pt x="60230" y="7542"/>
                    <a:pt x="48189" y="3645"/>
                    <a:pt x="41101" y="3645"/>
                  </a:cubicBezTo>
                  <a:close/>
                </a:path>
              </a:pathLst>
            </a:custGeom>
            <a:solidFill>
              <a:srgbClr val="000000"/>
            </a:solidFill>
            <a:ln w="25400" cap="flat">
              <a:noFill/>
              <a:prstDash val="solid"/>
              <a:miter/>
            </a:ln>
          </p:spPr>
          <p:txBody>
            <a:bodyPr/>
            <a:lstStyle/>
            <a:p>
              <a:endParaRPr lang="en-US"/>
            </a:p>
          </p:txBody>
        </p:sp>
        <p:sp>
          <p:nvSpPr>
            <p:cNvPr id="18" name="Freeform: Shape 17">
              <a:extLst>
                <a:ext uri="{FF2B5EF4-FFF2-40B4-BE49-F238E27FC236}">
                  <a16:creationId xmlns:a16="http://schemas.microsoft.com/office/drawing/2014/main" id="{9D00E3CF-A4B5-1FA6-C310-918C5CB3E90B}"/>
                </a:ext>
              </a:extLst>
            </p:cNvPr>
            <p:cNvSpPr/>
            <p:nvPr>
              <p:custDataLst>
                <p:tags r:id="rId13"/>
              </p:custDataLst>
            </p:nvPr>
          </p:nvSpPr>
          <p:spPr>
            <a:xfrm flipV="1">
              <a:off x="9609145" y="-14729435"/>
              <a:ext cx="297115" cy="172053"/>
            </a:xfrm>
            <a:custGeom>
              <a:avLst/>
              <a:gdLst>
                <a:gd name="csX0" fmla="*/ 44275 w 297115"/>
                <a:gd name="csY0" fmla="*/ 50550 h 172053"/>
                <a:gd name="csX1" fmla="*/ 70588 w 297115"/>
                <a:gd name="csY1" fmla="*/ 27269 h 172053"/>
                <a:gd name="csX2" fmla="*/ 41997 w 297115"/>
                <a:gd name="csY2" fmla="*/ 4251 h 172053"/>
                <a:gd name="csX3" fmla="*/ 6834 w 297115"/>
                <a:gd name="csY3" fmla="*/ 40176 h 172053"/>
                <a:gd name="csX4" fmla="*/ 3286 w 297115"/>
                <a:gd name="csY4" fmla="*/ 44478 h 172053"/>
                <a:gd name="csX5" fmla="*/ 0 w 297115"/>
                <a:gd name="csY5" fmla="*/ 38153 h 172053"/>
                <a:gd name="csX6" fmla="*/ 0 w 297115"/>
                <a:gd name="csY6" fmla="*/ 4751 h 172053"/>
                <a:gd name="csX7" fmla="*/ 2786 w 297115"/>
                <a:gd name="csY7" fmla="*/ -1321 h 172053"/>
                <a:gd name="csX8" fmla="*/ 9104 w 297115"/>
                <a:gd name="csY8" fmla="*/ 3742 h 172053"/>
                <a:gd name="csX9" fmla="*/ 14169 w 297115"/>
                <a:gd name="csY9" fmla="*/ 9560 h 172053"/>
                <a:gd name="csX10" fmla="*/ 41997 w 297115"/>
                <a:gd name="csY10" fmla="*/ -1321 h 172053"/>
                <a:gd name="csX11" fmla="*/ 82733 w 297115"/>
                <a:gd name="csY11" fmla="*/ 33850 h 172053"/>
                <a:gd name="csX12" fmla="*/ 72112 w 297115"/>
                <a:gd name="csY12" fmla="*/ 57885 h 172053"/>
                <a:gd name="csX13" fmla="*/ 43268 w 297115"/>
                <a:gd name="csY13" fmla="*/ 70030 h 172053"/>
                <a:gd name="csX14" fmla="*/ 12145 w 297115"/>
                <a:gd name="csY14" fmla="*/ 90777 h 172053"/>
                <a:gd name="csX15" fmla="*/ 40481 w 297115"/>
                <a:gd name="csY15" fmla="*/ 110010 h 172053"/>
                <a:gd name="csX16" fmla="*/ 70088 w 297115"/>
                <a:gd name="csY16" fmla="*/ 79395 h 172053"/>
                <a:gd name="csX17" fmla="*/ 73120 w 297115"/>
                <a:gd name="csY17" fmla="*/ 77118 h 172053"/>
                <a:gd name="csX18" fmla="*/ 76406 w 297115"/>
                <a:gd name="csY18" fmla="*/ 83190 h 172053"/>
                <a:gd name="csX19" fmla="*/ 76406 w 297115"/>
                <a:gd name="csY19" fmla="*/ 108740 h 172053"/>
                <a:gd name="csX20" fmla="*/ 73628 w 297115"/>
                <a:gd name="csY20" fmla="*/ 114813 h 172053"/>
                <a:gd name="csX21" fmla="*/ 68564 w 297115"/>
                <a:gd name="csY21" fmla="*/ 111781 h 172053"/>
                <a:gd name="csX22" fmla="*/ 64262 w 297115"/>
                <a:gd name="csY22" fmla="*/ 107733 h 172053"/>
                <a:gd name="csX23" fmla="*/ 40481 w 297115"/>
                <a:gd name="csY23" fmla="*/ 114813 h 172053"/>
                <a:gd name="csX24" fmla="*/ 0 w 297115"/>
                <a:gd name="csY24" fmla="*/ 83697 h 172053"/>
                <a:gd name="csX25" fmla="*/ 10882 w 297115"/>
                <a:gd name="csY25" fmla="*/ 62187 h 172053"/>
                <a:gd name="csX26" fmla="*/ 44275 w 297115"/>
                <a:gd name="csY26" fmla="*/ 50550 h 172053"/>
                <a:gd name="csX27" fmla="*/ 136235 w 297115"/>
                <a:gd name="csY27" fmla="*/ 113297 h 172053"/>
                <a:gd name="csX28" fmla="*/ 100811 w 297115"/>
                <a:gd name="csY28" fmla="*/ 110519 h 172053"/>
                <a:gd name="csX29" fmla="*/ 100811 w 297115"/>
                <a:gd name="csY29" fmla="*/ 102668 h 172053"/>
                <a:gd name="csX30" fmla="*/ 119535 w 297115"/>
                <a:gd name="csY30" fmla="*/ 88754 h 172053"/>
                <a:gd name="csX31" fmla="*/ 119535 w 297115"/>
                <a:gd name="csY31" fmla="*/ 20698 h 172053"/>
                <a:gd name="csX32" fmla="*/ 99802 w 297115"/>
                <a:gd name="csY32" fmla="*/ 9308 h 172053"/>
                <a:gd name="csX33" fmla="*/ 99802 w 297115"/>
                <a:gd name="csY33" fmla="*/ 1465 h 172053"/>
                <a:gd name="csX34" fmla="*/ 127631 w 297115"/>
                <a:gd name="csY34" fmla="*/ 2228 h 172053"/>
                <a:gd name="csX35" fmla="*/ 153944 w 297115"/>
                <a:gd name="csY35" fmla="*/ 1465 h 172053"/>
                <a:gd name="csX36" fmla="*/ 153944 w 297115"/>
                <a:gd name="csY36" fmla="*/ 9308 h 172053"/>
                <a:gd name="csX37" fmla="*/ 136235 w 297115"/>
                <a:gd name="csY37" fmla="*/ 20444 h 172053"/>
                <a:gd name="csX38" fmla="*/ 136235 w 297115"/>
                <a:gd name="csY38" fmla="*/ 113297 h 172053"/>
                <a:gd name="csX39" fmla="*/ 137251 w 297115"/>
                <a:gd name="csY39" fmla="*/ 157325 h 172053"/>
                <a:gd name="csX40" fmla="*/ 123837 w 297115"/>
                <a:gd name="csY40" fmla="*/ 170732 h 172053"/>
                <a:gd name="csX41" fmla="*/ 110430 w 297115"/>
                <a:gd name="csY41" fmla="*/ 157325 h 172053"/>
                <a:gd name="csX42" fmla="*/ 123837 w 297115"/>
                <a:gd name="csY42" fmla="*/ 143912 h 172053"/>
                <a:gd name="csX43" fmla="*/ 137251 w 297115"/>
                <a:gd name="csY43" fmla="*/ 157325 h 172053"/>
                <a:gd name="csX44" fmla="*/ 189577 w 297115"/>
                <a:gd name="csY44" fmla="*/ 88500 h 172053"/>
                <a:gd name="csX45" fmla="*/ 189577 w 297115"/>
                <a:gd name="csY45" fmla="*/ 20698 h 172053"/>
                <a:gd name="csX46" fmla="*/ 169845 w 297115"/>
                <a:gd name="csY46" fmla="*/ 9308 h 172053"/>
                <a:gd name="csX47" fmla="*/ 169845 w 297115"/>
                <a:gd name="csY47" fmla="*/ 1465 h 172053"/>
                <a:gd name="csX48" fmla="*/ 198436 w 297115"/>
                <a:gd name="csY48" fmla="*/ 2228 h 172053"/>
                <a:gd name="csX49" fmla="*/ 226773 w 297115"/>
                <a:gd name="csY49" fmla="*/ 1465 h 172053"/>
                <a:gd name="csX50" fmla="*/ 226773 w 297115"/>
                <a:gd name="csY50" fmla="*/ 9308 h 172053"/>
                <a:gd name="csX51" fmla="*/ 207040 w 297115"/>
                <a:gd name="csY51" fmla="*/ 20698 h 172053"/>
                <a:gd name="csX52" fmla="*/ 207040 w 297115"/>
                <a:gd name="csY52" fmla="*/ 67252 h 172053"/>
                <a:gd name="csX53" fmla="*/ 241195 w 297115"/>
                <a:gd name="csY53" fmla="*/ 107733 h 172053"/>
                <a:gd name="csX54" fmla="*/ 259920 w 297115"/>
                <a:gd name="csY54" fmla="*/ 79649 h 172053"/>
                <a:gd name="csX55" fmla="*/ 259920 w 297115"/>
                <a:gd name="csY55" fmla="*/ 20698 h 172053"/>
                <a:gd name="csX56" fmla="*/ 240187 w 297115"/>
                <a:gd name="csY56" fmla="*/ 9308 h 172053"/>
                <a:gd name="csX57" fmla="*/ 240187 w 297115"/>
                <a:gd name="csY57" fmla="*/ 1465 h 172053"/>
                <a:gd name="csX58" fmla="*/ 268777 w 297115"/>
                <a:gd name="csY58" fmla="*/ 2228 h 172053"/>
                <a:gd name="csX59" fmla="*/ 297116 w 297115"/>
                <a:gd name="csY59" fmla="*/ 1465 h 172053"/>
                <a:gd name="csX60" fmla="*/ 297116 w 297115"/>
                <a:gd name="csY60" fmla="*/ 9308 h 172053"/>
                <a:gd name="csX61" fmla="*/ 277375 w 297115"/>
                <a:gd name="csY61" fmla="*/ 16895 h 172053"/>
                <a:gd name="csX62" fmla="*/ 277375 w 297115"/>
                <a:gd name="csY62" fmla="*/ 65227 h 172053"/>
                <a:gd name="csX63" fmla="*/ 269532 w 297115"/>
                <a:gd name="csY63" fmla="*/ 103938 h 172053"/>
                <a:gd name="csX64" fmla="*/ 242965 w 297115"/>
                <a:gd name="csY64" fmla="*/ 113297 h 172053"/>
                <a:gd name="csX65" fmla="*/ 205524 w 297115"/>
                <a:gd name="csY65" fmla="*/ 86729 h 172053"/>
                <a:gd name="csX66" fmla="*/ 205524 w 297115"/>
                <a:gd name="csY66" fmla="*/ 113297 h 172053"/>
                <a:gd name="csX67" fmla="*/ 169845 w 297115"/>
                <a:gd name="csY67" fmla="*/ 110519 h 172053"/>
                <a:gd name="csX68" fmla="*/ 169845 w 297115"/>
                <a:gd name="csY68" fmla="*/ 102668 h 172053"/>
                <a:gd name="csX69" fmla="*/ 189577 w 297115"/>
                <a:gd name="csY69" fmla="*/ 88500 h 1720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Lst>
              <a:rect l="l" t="t" r="r" b="b"/>
              <a:pathLst>
                <a:path w="297115" h="172053">
                  <a:moveTo>
                    <a:pt x="44275" y="50550"/>
                  </a:moveTo>
                  <a:cubicBezTo>
                    <a:pt x="49840" y="49535"/>
                    <a:pt x="70588" y="45487"/>
                    <a:pt x="70588" y="27269"/>
                  </a:cubicBezTo>
                  <a:cubicBezTo>
                    <a:pt x="70588" y="14371"/>
                    <a:pt x="61738" y="4251"/>
                    <a:pt x="41997" y="4251"/>
                  </a:cubicBezTo>
                  <a:cubicBezTo>
                    <a:pt x="20749" y="4251"/>
                    <a:pt x="11636" y="18673"/>
                    <a:pt x="6834" y="40176"/>
                  </a:cubicBezTo>
                  <a:cubicBezTo>
                    <a:pt x="6072" y="43462"/>
                    <a:pt x="5818" y="44478"/>
                    <a:pt x="3286" y="44478"/>
                  </a:cubicBezTo>
                  <a:cubicBezTo>
                    <a:pt x="0" y="44478"/>
                    <a:pt x="0" y="42709"/>
                    <a:pt x="0" y="38153"/>
                  </a:cubicBezTo>
                  <a:lnTo>
                    <a:pt x="0" y="4751"/>
                  </a:lnTo>
                  <a:cubicBezTo>
                    <a:pt x="0" y="449"/>
                    <a:pt x="0" y="-1321"/>
                    <a:pt x="2786" y="-1321"/>
                  </a:cubicBezTo>
                  <a:cubicBezTo>
                    <a:pt x="4048" y="-1321"/>
                    <a:pt x="4302" y="-1067"/>
                    <a:pt x="9104" y="3742"/>
                  </a:cubicBezTo>
                  <a:cubicBezTo>
                    <a:pt x="9612" y="4251"/>
                    <a:pt x="9612" y="4751"/>
                    <a:pt x="14169" y="9560"/>
                  </a:cubicBezTo>
                  <a:cubicBezTo>
                    <a:pt x="25297" y="-1067"/>
                    <a:pt x="36687" y="-1321"/>
                    <a:pt x="41997" y="-1321"/>
                  </a:cubicBezTo>
                  <a:cubicBezTo>
                    <a:pt x="71096" y="-1321"/>
                    <a:pt x="82733" y="15633"/>
                    <a:pt x="82733" y="33850"/>
                  </a:cubicBezTo>
                  <a:cubicBezTo>
                    <a:pt x="82733" y="47264"/>
                    <a:pt x="75145" y="54852"/>
                    <a:pt x="72112" y="57885"/>
                  </a:cubicBezTo>
                  <a:cubicBezTo>
                    <a:pt x="63762" y="65980"/>
                    <a:pt x="53888" y="68005"/>
                    <a:pt x="43268" y="70030"/>
                  </a:cubicBezTo>
                  <a:cubicBezTo>
                    <a:pt x="29099" y="72816"/>
                    <a:pt x="12145" y="76101"/>
                    <a:pt x="12145" y="90777"/>
                  </a:cubicBezTo>
                  <a:cubicBezTo>
                    <a:pt x="12145" y="99636"/>
                    <a:pt x="18725" y="110010"/>
                    <a:pt x="40481" y="110010"/>
                  </a:cubicBezTo>
                  <a:cubicBezTo>
                    <a:pt x="68310" y="110010"/>
                    <a:pt x="69580" y="87238"/>
                    <a:pt x="70088" y="79395"/>
                  </a:cubicBezTo>
                  <a:cubicBezTo>
                    <a:pt x="70334" y="77118"/>
                    <a:pt x="72612" y="77118"/>
                    <a:pt x="73120" y="77118"/>
                  </a:cubicBezTo>
                  <a:cubicBezTo>
                    <a:pt x="76406" y="77118"/>
                    <a:pt x="76406" y="78380"/>
                    <a:pt x="76406" y="83190"/>
                  </a:cubicBezTo>
                  <a:lnTo>
                    <a:pt x="76406" y="108740"/>
                  </a:lnTo>
                  <a:cubicBezTo>
                    <a:pt x="76406" y="113043"/>
                    <a:pt x="76406" y="114813"/>
                    <a:pt x="73628" y="114813"/>
                  </a:cubicBezTo>
                  <a:cubicBezTo>
                    <a:pt x="72358" y="114813"/>
                    <a:pt x="71858" y="114813"/>
                    <a:pt x="68564" y="111781"/>
                  </a:cubicBezTo>
                  <a:cubicBezTo>
                    <a:pt x="67810" y="110764"/>
                    <a:pt x="65278" y="108494"/>
                    <a:pt x="64262" y="107733"/>
                  </a:cubicBezTo>
                  <a:cubicBezTo>
                    <a:pt x="54650" y="114813"/>
                    <a:pt x="44275" y="114813"/>
                    <a:pt x="40481" y="114813"/>
                  </a:cubicBezTo>
                  <a:cubicBezTo>
                    <a:pt x="9612" y="114813"/>
                    <a:pt x="0" y="97865"/>
                    <a:pt x="0" y="83697"/>
                  </a:cubicBezTo>
                  <a:cubicBezTo>
                    <a:pt x="0" y="74839"/>
                    <a:pt x="4048" y="67751"/>
                    <a:pt x="10882" y="62187"/>
                  </a:cubicBezTo>
                  <a:cubicBezTo>
                    <a:pt x="18979" y="55607"/>
                    <a:pt x="26059" y="54091"/>
                    <a:pt x="44275" y="50550"/>
                  </a:cubicBezTo>
                  <a:close/>
                  <a:moveTo>
                    <a:pt x="136235" y="113297"/>
                  </a:moveTo>
                  <a:lnTo>
                    <a:pt x="100811" y="110519"/>
                  </a:lnTo>
                  <a:lnTo>
                    <a:pt x="100811" y="102668"/>
                  </a:lnTo>
                  <a:cubicBezTo>
                    <a:pt x="117257" y="102668"/>
                    <a:pt x="119535" y="101152"/>
                    <a:pt x="119535" y="88754"/>
                  </a:cubicBezTo>
                  <a:lnTo>
                    <a:pt x="119535" y="20698"/>
                  </a:lnTo>
                  <a:cubicBezTo>
                    <a:pt x="119535" y="9308"/>
                    <a:pt x="116757" y="9308"/>
                    <a:pt x="99802" y="9308"/>
                  </a:cubicBezTo>
                  <a:lnTo>
                    <a:pt x="99802" y="1465"/>
                  </a:lnTo>
                  <a:cubicBezTo>
                    <a:pt x="107898" y="1719"/>
                    <a:pt x="121559" y="2228"/>
                    <a:pt x="127631" y="2228"/>
                  </a:cubicBezTo>
                  <a:cubicBezTo>
                    <a:pt x="136489" y="2228"/>
                    <a:pt x="145348" y="1719"/>
                    <a:pt x="153944" y="1465"/>
                  </a:cubicBezTo>
                  <a:lnTo>
                    <a:pt x="153944" y="9308"/>
                  </a:lnTo>
                  <a:cubicBezTo>
                    <a:pt x="137251" y="9308"/>
                    <a:pt x="136235" y="10577"/>
                    <a:pt x="136235" y="20444"/>
                  </a:cubicBezTo>
                  <a:lnTo>
                    <a:pt x="136235" y="113297"/>
                  </a:lnTo>
                  <a:close/>
                  <a:moveTo>
                    <a:pt x="137251" y="157325"/>
                  </a:moveTo>
                  <a:cubicBezTo>
                    <a:pt x="137251" y="165422"/>
                    <a:pt x="130925" y="170732"/>
                    <a:pt x="123837" y="170732"/>
                  </a:cubicBezTo>
                  <a:cubicBezTo>
                    <a:pt x="115995" y="170732"/>
                    <a:pt x="110430" y="163898"/>
                    <a:pt x="110430" y="157325"/>
                  </a:cubicBezTo>
                  <a:cubicBezTo>
                    <a:pt x="110430" y="150491"/>
                    <a:pt x="115995" y="143912"/>
                    <a:pt x="123837" y="143912"/>
                  </a:cubicBezTo>
                  <a:cubicBezTo>
                    <a:pt x="130925" y="143912"/>
                    <a:pt x="137251" y="149229"/>
                    <a:pt x="137251" y="157325"/>
                  </a:cubicBezTo>
                  <a:close/>
                  <a:moveTo>
                    <a:pt x="189577" y="88500"/>
                  </a:moveTo>
                  <a:lnTo>
                    <a:pt x="189577" y="20698"/>
                  </a:lnTo>
                  <a:cubicBezTo>
                    <a:pt x="189577" y="9308"/>
                    <a:pt x="186799" y="9308"/>
                    <a:pt x="169845" y="9308"/>
                  </a:cubicBezTo>
                  <a:lnTo>
                    <a:pt x="169845" y="1465"/>
                  </a:lnTo>
                  <a:cubicBezTo>
                    <a:pt x="178703" y="1719"/>
                    <a:pt x="191601" y="2228"/>
                    <a:pt x="198436" y="2228"/>
                  </a:cubicBezTo>
                  <a:cubicBezTo>
                    <a:pt x="205016" y="2228"/>
                    <a:pt x="218168" y="1719"/>
                    <a:pt x="226773" y="1465"/>
                  </a:cubicBezTo>
                  <a:lnTo>
                    <a:pt x="226773" y="9308"/>
                  </a:lnTo>
                  <a:cubicBezTo>
                    <a:pt x="209818" y="9308"/>
                    <a:pt x="207040" y="9308"/>
                    <a:pt x="207040" y="20698"/>
                  </a:cubicBezTo>
                  <a:lnTo>
                    <a:pt x="207040" y="67252"/>
                  </a:lnTo>
                  <a:cubicBezTo>
                    <a:pt x="207040" y="93563"/>
                    <a:pt x="225003" y="107733"/>
                    <a:pt x="241195" y="107733"/>
                  </a:cubicBezTo>
                  <a:cubicBezTo>
                    <a:pt x="257134" y="107733"/>
                    <a:pt x="259920" y="94072"/>
                    <a:pt x="259920" y="79649"/>
                  </a:cubicBezTo>
                  <a:lnTo>
                    <a:pt x="259920" y="20698"/>
                  </a:lnTo>
                  <a:cubicBezTo>
                    <a:pt x="259920" y="9308"/>
                    <a:pt x="257134" y="9308"/>
                    <a:pt x="240187" y="9308"/>
                  </a:cubicBezTo>
                  <a:lnTo>
                    <a:pt x="240187" y="1465"/>
                  </a:lnTo>
                  <a:cubicBezTo>
                    <a:pt x="249036" y="1719"/>
                    <a:pt x="261944" y="2228"/>
                    <a:pt x="268777" y="2228"/>
                  </a:cubicBezTo>
                  <a:cubicBezTo>
                    <a:pt x="275351" y="2228"/>
                    <a:pt x="288510" y="1719"/>
                    <a:pt x="297116" y="1465"/>
                  </a:cubicBezTo>
                  <a:lnTo>
                    <a:pt x="297116" y="9308"/>
                  </a:lnTo>
                  <a:cubicBezTo>
                    <a:pt x="283954" y="9308"/>
                    <a:pt x="277629" y="9308"/>
                    <a:pt x="277375" y="16895"/>
                  </a:cubicBezTo>
                  <a:lnTo>
                    <a:pt x="277375" y="65227"/>
                  </a:lnTo>
                  <a:cubicBezTo>
                    <a:pt x="277375" y="86984"/>
                    <a:pt x="277375" y="94825"/>
                    <a:pt x="269532" y="103938"/>
                  </a:cubicBezTo>
                  <a:cubicBezTo>
                    <a:pt x="265991" y="108240"/>
                    <a:pt x="257642" y="113297"/>
                    <a:pt x="242965" y="113297"/>
                  </a:cubicBezTo>
                  <a:cubicBezTo>
                    <a:pt x="224494" y="113297"/>
                    <a:pt x="212604" y="102414"/>
                    <a:pt x="205524" y="86729"/>
                  </a:cubicBezTo>
                  <a:lnTo>
                    <a:pt x="205524" y="113297"/>
                  </a:lnTo>
                  <a:lnTo>
                    <a:pt x="169845" y="110519"/>
                  </a:lnTo>
                  <a:lnTo>
                    <a:pt x="169845" y="102668"/>
                  </a:lnTo>
                  <a:cubicBezTo>
                    <a:pt x="187553" y="102668"/>
                    <a:pt x="189577" y="100898"/>
                    <a:pt x="189577" y="88500"/>
                  </a:cubicBezTo>
                  <a:close/>
                </a:path>
              </a:pathLst>
            </a:custGeom>
            <a:solidFill>
              <a:srgbClr val="000000"/>
            </a:solidFill>
            <a:ln w="25400" cap="flat">
              <a:noFill/>
              <a:prstDash val="solid"/>
              <a:miter/>
            </a:ln>
          </p:spPr>
          <p:txBody>
            <a:bodyPr/>
            <a:lstStyle/>
            <a:p>
              <a:endParaRPr lang="en-US"/>
            </a:p>
          </p:txBody>
        </p:sp>
        <p:sp>
          <p:nvSpPr>
            <p:cNvPr id="19" name="Freeform: Shape 18">
              <a:extLst>
                <a:ext uri="{FF2B5EF4-FFF2-40B4-BE49-F238E27FC236}">
                  <a16:creationId xmlns:a16="http://schemas.microsoft.com/office/drawing/2014/main" id="{9F409600-D7C4-7F91-876D-20B3839DD25D}"/>
                </a:ext>
              </a:extLst>
            </p:cNvPr>
            <p:cNvSpPr/>
            <p:nvPr>
              <p:custDataLst>
                <p:tags r:id="rId14"/>
              </p:custDataLst>
            </p:nvPr>
          </p:nvSpPr>
          <p:spPr>
            <a:xfrm flipV="1">
              <a:off x="9966330" y="-14672000"/>
              <a:ext cx="143962" cy="166989"/>
            </a:xfrm>
            <a:custGeom>
              <a:avLst/>
              <a:gdLst>
                <a:gd name="csX0" fmla="*/ 30361 w 143962"/>
                <a:gd name="csY0" fmla="*/ 10828 h 166989"/>
                <a:gd name="csX1" fmla="*/ 29099 w 143962"/>
                <a:gd name="csY1" fmla="*/ 5771 h 166989"/>
                <a:gd name="csX2" fmla="*/ 36433 w 143962"/>
                <a:gd name="csY2" fmla="*/ -1317 h 166989"/>
                <a:gd name="csX3" fmla="*/ 45791 w 143962"/>
                <a:gd name="csY3" fmla="*/ 5264 h 166989"/>
                <a:gd name="csX4" fmla="*/ 54650 w 143962"/>
                <a:gd name="csY4" fmla="*/ 51564 h 166989"/>
                <a:gd name="csX5" fmla="*/ 63000 w 143962"/>
                <a:gd name="csY5" fmla="*/ 51055 h 166989"/>
                <a:gd name="csX6" fmla="*/ 143963 w 143962"/>
                <a:gd name="csY6" fmla="*/ 130756 h 166989"/>
                <a:gd name="csX7" fmla="*/ 115117 w 143962"/>
                <a:gd name="csY7" fmla="*/ 165673 h 166989"/>
                <a:gd name="csX8" fmla="*/ 48070 w 143962"/>
                <a:gd name="csY8" fmla="*/ 67248 h 166989"/>
                <a:gd name="csX9" fmla="*/ 6580 w 143962"/>
                <a:gd name="csY9" fmla="*/ 104697 h 166989"/>
                <a:gd name="csX10" fmla="*/ 27575 w 143962"/>
                <a:gd name="csY10" fmla="*/ 157069 h 166989"/>
                <a:gd name="csX11" fmla="*/ 29599 w 143962"/>
                <a:gd name="csY11" fmla="*/ 160362 h 166989"/>
                <a:gd name="csX12" fmla="*/ 26567 w 143962"/>
                <a:gd name="csY12" fmla="*/ 162895 h 166989"/>
                <a:gd name="csX13" fmla="*/ 0 w 143962"/>
                <a:gd name="csY13" fmla="*/ 101911 h 166989"/>
                <a:gd name="csX14" fmla="*/ 43767 w 143962"/>
                <a:gd name="csY14" fmla="*/ 53333 h 166989"/>
                <a:gd name="csX15" fmla="*/ 30361 w 143962"/>
                <a:gd name="csY15" fmla="*/ 10828 h 166989"/>
                <a:gd name="csX16" fmla="*/ 65278 w 143962"/>
                <a:gd name="csY16" fmla="*/ 65732 h 166989"/>
                <a:gd name="csX17" fmla="*/ 60722 w 143962"/>
                <a:gd name="csY17" fmla="*/ 65986 h 166989"/>
                <a:gd name="csX18" fmla="*/ 57436 w 143962"/>
                <a:gd name="csY18" fmla="*/ 67002 h 166989"/>
                <a:gd name="csX19" fmla="*/ 62492 w 143962"/>
                <a:gd name="csY19" fmla="*/ 94322 h 166989"/>
                <a:gd name="csX20" fmla="*/ 112594 w 143962"/>
                <a:gd name="csY20" fmla="*/ 150996 h 166989"/>
                <a:gd name="csX21" fmla="*/ 136882 w 143962"/>
                <a:gd name="csY21" fmla="*/ 125192 h 166989"/>
                <a:gd name="csX22" fmla="*/ 65278 w 143962"/>
                <a:gd name="csY22" fmla="*/ 65732 h 1669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43962" h="166989">
                  <a:moveTo>
                    <a:pt x="30361" y="10828"/>
                  </a:moveTo>
                  <a:cubicBezTo>
                    <a:pt x="29345" y="7542"/>
                    <a:pt x="29099" y="7033"/>
                    <a:pt x="29099" y="5771"/>
                  </a:cubicBezTo>
                  <a:cubicBezTo>
                    <a:pt x="29099" y="199"/>
                    <a:pt x="33901" y="-1317"/>
                    <a:pt x="36433" y="-1317"/>
                  </a:cubicBezTo>
                  <a:cubicBezTo>
                    <a:pt x="37695" y="-1317"/>
                    <a:pt x="43267" y="-554"/>
                    <a:pt x="45791" y="5264"/>
                  </a:cubicBezTo>
                  <a:cubicBezTo>
                    <a:pt x="46553" y="7287"/>
                    <a:pt x="47815" y="15639"/>
                    <a:pt x="54650" y="51564"/>
                  </a:cubicBezTo>
                  <a:cubicBezTo>
                    <a:pt x="56928" y="51310"/>
                    <a:pt x="58698" y="51055"/>
                    <a:pt x="63000" y="51055"/>
                  </a:cubicBezTo>
                  <a:cubicBezTo>
                    <a:pt x="104997" y="51055"/>
                    <a:pt x="143963" y="90782"/>
                    <a:pt x="143963" y="130756"/>
                  </a:cubicBezTo>
                  <a:cubicBezTo>
                    <a:pt x="143963" y="150496"/>
                    <a:pt x="134096" y="165673"/>
                    <a:pt x="115117" y="165673"/>
                  </a:cubicBezTo>
                  <a:cubicBezTo>
                    <a:pt x="78430" y="165673"/>
                    <a:pt x="63254" y="116588"/>
                    <a:pt x="48070" y="67248"/>
                  </a:cubicBezTo>
                  <a:cubicBezTo>
                    <a:pt x="20749" y="72311"/>
                    <a:pt x="6580" y="86481"/>
                    <a:pt x="6580" y="104697"/>
                  </a:cubicBezTo>
                  <a:cubicBezTo>
                    <a:pt x="6580" y="111785"/>
                    <a:pt x="12398" y="139614"/>
                    <a:pt x="27575" y="157069"/>
                  </a:cubicBezTo>
                  <a:cubicBezTo>
                    <a:pt x="29599" y="159346"/>
                    <a:pt x="29599" y="159855"/>
                    <a:pt x="29599" y="160362"/>
                  </a:cubicBezTo>
                  <a:cubicBezTo>
                    <a:pt x="29599" y="161371"/>
                    <a:pt x="29099" y="162895"/>
                    <a:pt x="26567" y="162895"/>
                  </a:cubicBezTo>
                  <a:cubicBezTo>
                    <a:pt x="19479" y="162895"/>
                    <a:pt x="0" y="126207"/>
                    <a:pt x="0" y="101911"/>
                  </a:cubicBezTo>
                  <a:cubicBezTo>
                    <a:pt x="0" y="78130"/>
                    <a:pt x="16701" y="59659"/>
                    <a:pt x="43767" y="53333"/>
                  </a:cubicBezTo>
                  <a:lnTo>
                    <a:pt x="30361" y="10828"/>
                  </a:lnTo>
                  <a:close/>
                  <a:moveTo>
                    <a:pt x="65278" y="65732"/>
                  </a:moveTo>
                  <a:cubicBezTo>
                    <a:pt x="63254" y="65732"/>
                    <a:pt x="62746" y="65732"/>
                    <a:pt x="60722" y="65986"/>
                  </a:cubicBezTo>
                  <a:cubicBezTo>
                    <a:pt x="57690" y="65986"/>
                    <a:pt x="57436" y="66239"/>
                    <a:pt x="57436" y="67002"/>
                  </a:cubicBezTo>
                  <a:cubicBezTo>
                    <a:pt x="57436" y="67502"/>
                    <a:pt x="61738" y="90529"/>
                    <a:pt x="62492" y="94322"/>
                  </a:cubicBezTo>
                  <a:cubicBezTo>
                    <a:pt x="70334" y="126708"/>
                    <a:pt x="90075" y="150996"/>
                    <a:pt x="112594" y="150996"/>
                  </a:cubicBezTo>
                  <a:cubicBezTo>
                    <a:pt x="130048" y="150996"/>
                    <a:pt x="136882" y="137335"/>
                    <a:pt x="136882" y="125192"/>
                  </a:cubicBezTo>
                  <a:cubicBezTo>
                    <a:pt x="136882" y="96601"/>
                    <a:pt x="104243" y="65732"/>
                    <a:pt x="65278" y="65732"/>
                  </a:cubicBezTo>
                  <a:close/>
                </a:path>
              </a:pathLst>
            </a:custGeom>
            <a:solidFill>
              <a:srgbClr val="000000"/>
            </a:solidFill>
            <a:ln w="25400" cap="flat">
              <a:noFill/>
              <a:prstDash val="solid"/>
              <a:miter/>
            </a:ln>
          </p:spPr>
          <p:txBody>
            <a:bodyPr/>
            <a:lstStyle/>
            <a:p>
              <a:endParaRPr lang="en-US"/>
            </a:p>
          </p:txBody>
        </p:sp>
      </p:grpSp>
      <p:grpSp>
        <p:nvGrpSpPr>
          <p:cNvPr id="28" name="Group 27" descr="\documentclass{article}&#10;\usepackage{amsmath}&#10;\pagestyle{empty}&#10;\begin{document}&#10;&#10;&#10;$E_0 = 75 \text{MV/m}$&#10;&#10;\end{document}" title="IguanaTex Shape Display">
            <a:extLst>
              <a:ext uri="{FF2B5EF4-FFF2-40B4-BE49-F238E27FC236}">
                <a16:creationId xmlns:a16="http://schemas.microsoft.com/office/drawing/2014/main" id="{CA2FFEDA-42E6-64BA-E5A2-7F5A67157517}"/>
              </a:ext>
            </a:extLst>
          </p:cNvPr>
          <p:cNvGrpSpPr>
            <a:grpSpLocks noChangeAspect="1"/>
          </p:cNvGrpSpPr>
          <p:nvPr>
            <p:custDataLst>
              <p:tags r:id="rId2"/>
            </p:custDataLst>
          </p:nvPr>
        </p:nvGrpSpPr>
        <p:grpSpPr>
          <a:xfrm>
            <a:off x="8641965" y="5535346"/>
            <a:ext cx="2438940" cy="377395"/>
            <a:chOff x="11254496" y="-15844808"/>
            <a:chExt cx="1635126" cy="253015"/>
          </a:xfrm>
        </p:grpSpPr>
        <p:sp>
          <p:nvSpPr>
            <p:cNvPr id="24" name="Freeform: Shape 23">
              <a:extLst>
                <a:ext uri="{FF2B5EF4-FFF2-40B4-BE49-F238E27FC236}">
                  <a16:creationId xmlns:a16="http://schemas.microsoft.com/office/drawing/2014/main" id="{423EA5CC-5901-B10F-F4AF-2388D19C5022}"/>
                </a:ext>
              </a:extLst>
            </p:cNvPr>
            <p:cNvSpPr/>
            <p:nvPr>
              <p:custDataLst>
                <p:tags r:id="rId3"/>
              </p:custDataLst>
            </p:nvPr>
          </p:nvSpPr>
          <p:spPr>
            <a:xfrm flipV="1">
              <a:off x="11254496" y="-15827099"/>
              <a:ext cx="183633" cy="172053"/>
            </a:xfrm>
            <a:custGeom>
              <a:avLst/>
              <a:gdLst>
                <a:gd name="csX0" fmla="*/ 169521 w 183633"/>
                <a:gd name="csY0" fmla="*/ 57630 h 172053"/>
                <a:gd name="csX1" fmla="*/ 170791 w 183633"/>
                <a:gd name="csY1" fmla="*/ 61171 h 172053"/>
                <a:gd name="csX2" fmla="*/ 167751 w 183633"/>
                <a:gd name="csY2" fmla="*/ 63957 h 172053"/>
                <a:gd name="csX3" fmla="*/ 164465 w 183633"/>
                <a:gd name="csY3" fmla="*/ 60917 h 172053"/>
                <a:gd name="csX4" fmla="*/ 95385 w 183633"/>
                <a:gd name="csY4" fmla="*/ 6522 h 172053"/>
                <a:gd name="csX5" fmla="*/ 58451 w 183633"/>
                <a:gd name="csY5" fmla="*/ 6522 h 172053"/>
                <a:gd name="csX6" fmla="*/ 52879 w 183633"/>
                <a:gd name="csY6" fmla="*/ 6774 h 172053"/>
                <a:gd name="csX7" fmla="*/ 49593 w 183633"/>
                <a:gd name="csY7" fmla="*/ 9308 h 172053"/>
                <a:gd name="csX8" fmla="*/ 50855 w 183633"/>
                <a:gd name="csY8" fmla="*/ 15126 h 172053"/>
                <a:gd name="csX9" fmla="*/ 68064 w 183633"/>
                <a:gd name="csY9" fmla="*/ 84198 h 172053"/>
                <a:gd name="csX10" fmla="*/ 93114 w 183633"/>
                <a:gd name="csY10" fmla="*/ 84198 h 172053"/>
                <a:gd name="csX11" fmla="*/ 114617 w 183633"/>
                <a:gd name="csY11" fmla="*/ 72561 h 172053"/>
                <a:gd name="csX12" fmla="*/ 112847 w 183633"/>
                <a:gd name="csY12" fmla="*/ 60163 h 172053"/>
                <a:gd name="csX13" fmla="*/ 112085 w 183633"/>
                <a:gd name="csY13" fmla="*/ 57378 h 172053"/>
                <a:gd name="csX14" fmla="*/ 115379 w 183633"/>
                <a:gd name="csY14" fmla="*/ 54598 h 172053"/>
                <a:gd name="csX15" fmla="*/ 119173 w 183633"/>
                <a:gd name="csY15" fmla="*/ 59655 h 172053"/>
                <a:gd name="csX16" fmla="*/ 133596 w 183633"/>
                <a:gd name="csY16" fmla="*/ 118861 h 172053"/>
                <a:gd name="csX17" fmla="*/ 130556 w 183633"/>
                <a:gd name="csY17" fmla="*/ 121646 h 172053"/>
                <a:gd name="csX18" fmla="*/ 127016 w 183633"/>
                <a:gd name="csY18" fmla="*/ 117090 h 172053"/>
                <a:gd name="csX19" fmla="*/ 93869 w 183633"/>
                <a:gd name="csY19" fmla="*/ 92039 h 172053"/>
                <a:gd name="csX20" fmla="*/ 70088 w 183633"/>
                <a:gd name="csY20" fmla="*/ 92039 h 172053"/>
                <a:gd name="csX21" fmla="*/ 85265 w 183633"/>
                <a:gd name="csY21" fmla="*/ 153015 h 172053"/>
                <a:gd name="csX22" fmla="*/ 98933 w 183633"/>
                <a:gd name="csY22" fmla="*/ 162883 h 172053"/>
                <a:gd name="csX23" fmla="*/ 134604 w 183633"/>
                <a:gd name="csY23" fmla="*/ 162883 h 172053"/>
                <a:gd name="csX24" fmla="*/ 173061 w 183633"/>
                <a:gd name="csY24" fmla="*/ 134799 h 172053"/>
                <a:gd name="csX25" fmla="*/ 172053 w 183633"/>
                <a:gd name="csY25" fmla="*/ 121392 h 172053"/>
                <a:gd name="csX26" fmla="*/ 171799 w 183633"/>
                <a:gd name="csY26" fmla="*/ 116836 h 172053"/>
                <a:gd name="csX27" fmla="*/ 174839 w 183633"/>
                <a:gd name="csY27" fmla="*/ 113805 h 172053"/>
                <a:gd name="csX28" fmla="*/ 178379 w 183633"/>
                <a:gd name="csY28" fmla="*/ 120123 h 172053"/>
                <a:gd name="csX29" fmla="*/ 183435 w 183633"/>
                <a:gd name="csY29" fmla="*/ 163898 h 172053"/>
                <a:gd name="csX30" fmla="*/ 176609 w 183633"/>
                <a:gd name="csY30" fmla="*/ 170732 h 172053"/>
                <a:gd name="csX31" fmla="*/ 48832 w 183633"/>
                <a:gd name="csY31" fmla="*/ 170732 h 172053"/>
                <a:gd name="csX32" fmla="*/ 41243 w 183633"/>
                <a:gd name="csY32" fmla="*/ 165669 h 172053"/>
                <a:gd name="csX33" fmla="*/ 48331 w 183633"/>
                <a:gd name="csY33" fmla="*/ 162883 h 172053"/>
                <a:gd name="csX34" fmla="*/ 64778 w 183633"/>
                <a:gd name="csY34" fmla="*/ 158334 h 172053"/>
                <a:gd name="csX35" fmla="*/ 63508 w 183633"/>
                <a:gd name="csY35" fmla="*/ 152262 h 172053"/>
                <a:gd name="csX36" fmla="*/ 30115 w 183633"/>
                <a:gd name="csY36" fmla="*/ 18411 h 172053"/>
                <a:gd name="csX37" fmla="*/ 7088 w 183633"/>
                <a:gd name="csY37" fmla="*/ 6522 h 172053"/>
                <a:gd name="csX38" fmla="*/ 0 w 183633"/>
                <a:gd name="csY38" fmla="*/ 1719 h 172053"/>
                <a:gd name="csX39" fmla="*/ 7088 w 183633"/>
                <a:gd name="csY39" fmla="*/ -1321 h 172053"/>
                <a:gd name="csX40" fmla="*/ 138398 w 183633"/>
                <a:gd name="csY40" fmla="*/ -1321 h 172053"/>
                <a:gd name="csX41" fmla="*/ 146248 w 183633"/>
                <a:gd name="csY41" fmla="*/ 2981 h 172053"/>
                <a:gd name="csX42" fmla="*/ 169521 w 183633"/>
                <a:gd name="csY42" fmla="*/ 57630 h 1720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83633" h="172053">
                  <a:moveTo>
                    <a:pt x="169521" y="57630"/>
                  </a:moveTo>
                  <a:cubicBezTo>
                    <a:pt x="170029" y="58892"/>
                    <a:pt x="170791" y="60670"/>
                    <a:pt x="170791" y="61171"/>
                  </a:cubicBezTo>
                  <a:cubicBezTo>
                    <a:pt x="170791" y="61425"/>
                    <a:pt x="170791" y="63957"/>
                    <a:pt x="167751" y="63957"/>
                  </a:cubicBezTo>
                  <a:cubicBezTo>
                    <a:pt x="165473" y="63957"/>
                    <a:pt x="164965" y="62441"/>
                    <a:pt x="164465" y="60917"/>
                  </a:cubicBezTo>
                  <a:cubicBezTo>
                    <a:pt x="148018" y="23476"/>
                    <a:pt x="138652" y="6522"/>
                    <a:pt x="95385" y="6522"/>
                  </a:cubicBezTo>
                  <a:lnTo>
                    <a:pt x="58451" y="6522"/>
                  </a:lnTo>
                  <a:cubicBezTo>
                    <a:pt x="54904" y="6522"/>
                    <a:pt x="54403" y="6522"/>
                    <a:pt x="52879" y="6774"/>
                  </a:cubicBezTo>
                  <a:cubicBezTo>
                    <a:pt x="50355" y="7029"/>
                    <a:pt x="49593" y="7283"/>
                    <a:pt x="49593" y="9308"/>
                  </a:cubicBezTo>
                  <a:cubicBezTo>
                    <a:pt x="49593" y="10061"/>
                    <a:pt x="49593" y="10570"/>
                    <a:pt x="50855" y="15126"/>
                  </a:cubicBezTo>
                  <a:lnTo>
                    <a:pt x="68064" y="84198"/>
                  </a:lnTo>
                  <a:lnTo>
                    <a:pt x="93114" y="84198"/>
                  </a:lnTo>
                  <a:cubicBezTo>
                    <a:pt x="114617" y="84198"/>
                    <a:pt x="114617" y="78888"/>
                    <a:pt x="114617" y="72561"/>
                  </a:cubicBezTo>
                  <a:cubicBezTo>
                    <a:pt x="114617" y="70791"/>
                    <a:pt x="114617" y="67751"/>
                    <a:pt x="112847" y="60163"/>
                  </a:cubicBezTo>
                  <a:cubicBezTo>
                    <a:pt x="112339" y="58892"/>
                    <a:pt x="112085" y="58139"/>
                    <a:pt x="112085" y="57378"/>
                  </a:cubicBezTo>
                  <a:cubicBezTo>
                    <a:pt x="112085" y="56114"/>
                    <a:pt x="113101" y="54598"/>
                    <a:pt x="115379" y="54598"/>
                  </a:cubicBezTo>
                  <a:cubicBezTo>
                    <a:pt x="117403" y="54598"/>
                    <a:pt x="118158" y="55861"/>
                    <a:pt x="119173" y="59655"/>
                  </a:cubicBezTo>
                  <a:lnTo>
                    <a:pt x="133596" y="118861"/>
                  </a:lnTo>
                  <a:cubicBezTo>
                    <a:pt x="133596" y="120377"/>
                    <a:pt x="132326" y="121646"/>
                    <a:pt x="130556" y="121646"/>
                  </a:cubicBezTo>
                  <a:cubicBezTo>
                    <a:pt x="128278" y="121646"/>
                    <a:pt x="127777" y="120123"/>
                    <a:pt x="127016" y="117090"/>
                  </a:cubicBezTo>
                  <a:cubicBezTo>
                    <a:pt x="121705" y="97859"/>
                    <a:pt x="117149" y="92039"/>
                    <a:pt x="93869" y="92039"/>
                  </a:cubicBezTo>
                  <a:lnTo>
                    <a:pt x="70088" y="92039"/>
                  </a:lnTo>
                  <a:lnTo>
                    <a:pt x="85265" y="153015"/>
                  </a:lnTo>
                  <a:cubicBezTo>
                    <a:pt x="87543" y="161873"/>
                    <a:pt x="87797" y="162883"/>
                    <a:pt x="98933" y="162883"/>
                  </a:cubicBezTo>
                  <a:lnTo>
                    <a:pt x="134604" y="162883"/>
                  </a:lnTo>
                  <a:cubicBezTo>
                    <a:pt x="165473" y="162883"/>
                    <a:pt x="173061" y="155548"/>
                    <a:pt x="173061" y="134799"/>
                  </a:cubicBezTo>
                  <a:cubicBezTo>
                    <a:pt x="173061" y="128727"/>
                    <a:pt x="173061" y="128218"/>
                    <a:pt x="172053" y="121392"/>
                  </a:cubicBezTo>
                  <a:cubicBezTo>
                    <a:pt x="172053" y="119876"/>
                    <a:pt x="171799" y="118098"/>
                    <a:pt x="171799" y="116836"/>
                  </a:cubicBezTo>
                  <a:cubicBezTo>
                    <a:pt x="171799" y="115574"/>
                    <a:pt x="172561" y="113805"/>
                    <a:pt x="174839" y="113805"/>
                  </a:cubicBezTo>
                  <a:cubicBezTo>
                    <a:pt x="177617" y="113805"/>
                    <a:pt x="177871" y="115321"/>
                    <a:pt x="178379" y="120123"/>
                  </a:cubicBezTo>
                  <a:lnTo>
                    <a:pt x="183435" y="163898"/>
                  </a:lnTo>
                  <a:cubicBezTo>
                    <a:pt x="184197" y="170732"/>
                    <a:pt x="182935" y="170732"/>
                    <a:pt x="176609" y="170732"/>
                  </a:cubicBezTo>
                  <a:lnTo>
                    <a:pt x="48832" y="170732"/>
                  </a:lnTo>
                  <a:cubicBezTo>
                    <a:pt x="43775" y="170732"/>
                    <a:pt x="41243" y="170732"/>
                    <a:pt x="41243" y="165669"/>
                  </a:cubicBezTo>
                  <a:cubicBezTo>
                    <a:pt x="41243" y="162883"/>
                    <a:pt x="43521" y="162883"/>
                    <a:pt x="48331" y="162883"/>
                  </a:cubicBezTo>
                  <a:cubicBezTo>
                    <a:pt x="57690" y="162883"/>
                    <a:pt x="64778" y="162883"/>
                    <a:pt x="64778" y="158334"/>
                  </a:cubicBezTo>
                  <a:cubicBezTo>
                    <a:pt x="64778" y="157317"/>
                    <a:pt x="64778" y="156810"/>
                    <a:pt x="63508" y="152262"/>
                  </a:cubicBezTo>
                  <a:lnTo>
                    <a:pt x="30115" y="18411"/>
                  </a:lnTo>
                  <a:cubicBezTo>
                    <a:pt x="27582" y="8545"/>
                    <a:pt x="27075" y="6522"/>
                    <a:pt x="7088" y="6522"/>
                  </a:cubicBezTo>
                  <a:cubicBezTo>
                    <a:pt x="2786" y="6522"/>
                    <a:pt x="0" y="6522"/>
                    <a:pt x="0" y="1719"/>
                  </a:cubicBezTo>
                  <a:cubicBezTo>
                    <a:pt x="0" y="-1321"/>
                    <a:pt x="2278" y="-1321"/>
                    <a:pt x="7088" y="-1321"/>
                  </a:cubicBezTo>
                  <a:lnTo>
                    <a:pt x="138398" y="-1321"/>
                  </a:lnTo>
                  <a:cubicBezTo>
                    <a:pt x="144224" y="-1321"/>
                    <a:pt x="144470" y="-1067"/>
                    <a:pt x="146248" y="2981"/>
                  </a:cubicBezTo>
                  <a:lnTo>
                    <a:pt x="169521" y="57630"/>
                  </a:lnTo>
                  <a:close/>
                </a:path>
              </a:pathLst>
            </a:custGeom>
            <a:solidFill>
              <a:srgbClr val="000000"/>
            </a:solidFill>
            <a:ln w="25400" cap="flat">
              <a:noFill/>
              <a:prstDash val="solid"/>
              <a:miter/>
            </a:ln>
          </p:spPr>
          <p:txBody>
            <a:bodyPr/>
            <a:lstStyle/>
            <a:p>
              <a:endParaRPr lang="en-US"/>
            </a:p>
          </p:txBody>
        </p:sp>
        <p:sp>
          <p:nvSpPr>
            <p:cNvPr id="25" name="Freeform: Shape 24">
              <a:extLst>
                <a:ext uri="{FF2B5EF4-FFF2-40B4-BE49-F238E27FC236}">
                  <a16:creationId xmlns:a16="http://schemas.microsoft.com/office/drawing/2014/main" id="{226FDF81-146E-32C5-7214-D299F6E94DC6}"/>
                </a:ext>
              </a:extLst>
            </p:cNvPr>
            <p:cNvSpPr/>
            <p:nvPr>
              <p:custDataLst>
                <p:tags r:id="rId4"/>
              </p:custDataLst>
            </p:nvPr>
          </p:nvSpPr>
          <p:spPr>
            <a:xfrm flipV="1">
              <a:off x="11440916" y="-15734733"/>
              <a:ext cx="82200" cy="121173"/>
            </a:xfrm>
            <a:custGeom>
              <a:avLst/>
              <a:gdLst>
                <a:gd name="csX0" fmla="*/ 82201 w 82200"/>
                <a:gd name="csY0" fmla="*/ 58739 h 121173"/>
                <a:gd name="csX1" fmla="*/ 71747 w 82200"/>
                <a:gd name="csY1" fmla="*/ 104626 h 121173"/>
                <a:gd name="csX2" fmla="*/ 41101 w 82200"/>
                <a:gd name="csY2" fmla="*/ 119858 h 121173"/>
                <a:gd name="csX3" fmla="*/ 0 w 82200"/>
                <a:gd name="csY3" fmla="*/ 58739 h 121173"/>
                <a:gd name="csX4" fmla="*/ 41101 w 82200"/>
                <a:gd name="csY4" fmla="*/ -1316 h 121173"/>
                <a:gd name="csX5" fmla="*/ 82201 w 82200"/>
                <a:gd name="csY5" fmla="*/ 58739 h 121173"/>
                <a:gd name="csX6" fmla="*/ 41101 w 82200"/>
                <a:gd name="csY6" fmla="*/ 3645 h 121173"/>
                <a:gd name="csX7" fmla="*/ 18598 w 82200"/>
                <a:gd name="csY7" fmla="*/ 22949 h 121173"/>
                <a:gd name="csX8" fmla="*/ 16121 w 82200"/>
                <a:gd name="csY8" fmla="*/ 61041 h 121173"/>
                <a:gd name="csX9" fmla="*/ 18780 w 82200"/>
                <a:gd name="csY9" fmla="*/ 97190 h 121173"/>
                <a:gd name="csX10" fmla="*/ 41101 w 82200"/>
                <a:gd name="csY10" fmla="*/ 114905 h 121173"/>
                <a:gd name="csX11" fmla="*/ 63072 w 82200"/>
                <a:gd name="csY11" fmla="*/ 98777 h 121173"/>
                <a:gd name="csX12" fmla="*/ 66080 w 82200"/>
                <a:gd name="csY12" fmla="*/ 61041 h 121173"/>
                <a:gd name="csX13" fmla="*/ 63778 w 82200"/>
                <a:gd name="csY13" fmla="*/ 23664 h 121173"/>
                <a:gd name="csX14" fmla="*/ 41101 w 82200"/>
                <a:gd name="csY14" fmla="*/ 3645 h 1211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82200" h="121173">
                  <a:moveTo>
                    <a:pt x="82201" y="58739"/>
                  </a:moveTo>
                  <a:cubicBezTo>
                    <a:pt x="82201" y="78226"/>
                    <a:pt x="79899" y="92229"/>
                    <a:pt x="71747" y="104626"/>
                  </a:cubicBezTo>
                  <a:cubicBezTo>
                    <a:pt x="66254" y="112778"/>
                    <a:pt x="55269" y="119858"/>
                    <a:pt x="41101" y="119858"/>
                  </a:cubicBezTo>
                  <a:cubicBezTo>
                    <a:pt x="0" y="119858"/>
                    <a:pt x="0" y="71495"/>
                    <a:pt x="0" y="58739"/>
                  </a:cubicBezTo>
                  <a:cubicBezTo>
                    <a:pt x="0" y="45985"/>
                    <a:pt x="0" y="-1316"/>
                    <a:pt x="41101" y="-1316"/>
                  </a:cubicBezTo>
                  <a:cubicBezTo>
                    <a:pt x="82201" y="-1316"/>
                    <a:pt x="82201" y="45985"/>
                    <a:pt x="82201" y="58739"/>
                  </a:cubicBezTo>
                  <a:close/>
                  <a:moveTo>
                    <a:pt x="41101" y="3645"/>
                  </a:moveTo>
                  <a:cubicBezTo>
                    <a:pt x="32949" y="3645"/>
                    <a:pt x="22146" y="8425"/>
                    <a:pt x="18598" y="22949"/>
                  </a:cubicBezTo>
                  <a:cubicBezTo>
                    <a:pt x="16121" y="33403"/>
                    <a:pt x="16121" y="47937"/>
                    <a:pt x="16121" y="61041"/>
                  </a:cubicBezTo>
                  <a:cubicBezTo>
                    <a:pt x="16121" y="73980"/>
                    <a:pt x="16121" y="87441"/>
                    <a:pt x="18780" y="97190"/>
                  </a:cubicBezTo>
                  <a:cubicBezTo>
                    <a:pt x="22495" y="111183"/>
                    <a:pt x="33838" y="114905"/>
                    <a:pt x="41101" y="114905"/>
                  </a:cubicBezTo>
                  <a:cubicBezTo>
                    <a:pt x="50665" y="114905"/>
                    <a:pt x="59880" y="109056"/>
                    <a:pt x="63072" y="98777"/>
                  </a:cubicBezTo>
                  <a:cubicBezTo>
                    <a:pt x="65905" y="89212"/>
                    <a:pt x="66080" y="76456"/>
                    <a:pt x="66080" y="61041"/>
                  </a:cubicBezTo>
                  <a:cubicBezTo>
                    <a:pt x="66080" y="47937"/>
                    <a:pt x="66080" y="34824"/>
                    <a:pt x="63778" y="23664"/>
                  </a:cubicBezTo>
                  <a:cubicBezTo>
                    <a:pt x="60230" y="7542"/>
                    <a:pt x="48189" y="3645"/>
                    <a:pt x="41101" y="3645"/>
                  </a:cubicBezTo>
                  <a:close/>
                </a:path>
              </a:pathLst>
            </a:custGeom>
            <a:solidFill>
              <a:srgbClr val="000000"/>
            </a:solidFill>
            <a:ln w="25400" cap="flat">
              <a:noFill/>
              <a:prstDash val="solid"/>
              <a:miter/>
            </a:ln>
          </p:spPr>
          <p:txBody>
            <a:bodyPr/>
            <a:lstStyle/>
            <a:p>
              <a:endParaRPr lang="en-US"/>
            </a:p>
          </p:txBody>
        </p:sp>
        <p:sp>
          <p:nvSpPr>
            <p:cNvPr id="26" name="Freeform: Shape 25">
              <a:extLst>
                <a:ext uri="{FF2B5EF4-FFF2-40B4-BE49-F238E27FC236}">
                  <a16:creationId xmlns:a16="http://schemas.microsoft.com/office/drawing/2014/main" id="{047B6CF1-B631-7102-6F63-E5FB7C0C5F12}"/>
                </a:ext>
              </a:extLst>
            </p:cNvPr>
            <p:cNvSpPr/>
            <p:nvPr>
              <p:custDataLst>
                <p:tags r:id="rId5"/>
              </p:custDataLst>
            </p:nvPr>
          </p:nvSpPr>
          <p:spPr>
            <a:xfrm flipV="1">
              <a:off x="11629665" y="-15747899"/>
              <a:ext cx="168259" cy="59205"/>
            </a:xfrm>
            <a:custGeom>
              <a:avLst/>
              <a:gdLst>
                <a:gd name="csX0" fmla="*/ 159655 w 168259"/>
                <a:gd name="csY0" fmla="*/ 47766 h 59205"/>
                <a:gd name="csX1" fmla="*/ 168259 w 168259"/>
                <a:gd name="csY1" fmla="*/ 52829 h 59205"/>
                <a:gd name="csX2" fmla="*/ 159909 w 168259"/>
                <a:gd name="csY2" fmla="*/ 57886 h 59205"/>
                <a:gd name="csX3" fmla="*/ 8350 w 168259"/>
                <a:gd name="csY3" fmla="*/ 57886 h 59205"/>
                <a:gd name="csX4" fmla="*/ 0 w 168259"/>
                <a:gd name="csY4" fmla="*/ 52829 h 59205"/>
                <a:gd name="csX5" fmla="*/ 8605 w 168259"/>
                <a:gd name="csY5" fmla="*/ 47766 h 59205"/>
                <a:gd name="csX6" fmla="*/ 159655 w 168259"/>
                <a:gd name="csY6" fmla="*/ 47766 h 59205"/>
                <a:gd name="csX7" fmla="*/ 159909 w 168259"/>
                <a:gd name="csY7" fmla="*/ -1319 h 59205"/>
                <a:gd name="csX8" fmla="*/ 168259 w 168259"/>
                <a:gd name="csY8" fmla="*/ 3744 h 59205"/>
                <a:gd name="csX9" fmla="*/ 159655 w 168259"/>
                <a:gd name="csY9" fmla="*/ 8809 h 59205"/>
                <a:gd name="csX10" fmla="*/ 8605 w 168259"/>
                <a:gd name="csY10" fmla="*/ 8809 h 59205"/>
                <a:gd name="csX11" fmla="*/ 0 w 168259"/>
                <a:gd name="csY11" fmla="*/ 3744 h 59205"/>
                <a:gd name="csX12" fmla="*/ 8350 w 168259"/>
                <a:gd name="csY12" fmla="*/ -1319 h 59205"/>
                <a:gd name="csX13" fmla="*/ 159909 w 168259"/>
                <a:gd name="csY13" fmla="*/ -1319 h 592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68259" h="59205">
                  <a:moveTo>
                    <a:pt x="159655" y="47766"/>
                  </a:moveTo>
                  <a:cubicBezTo>
                    <a:pt x="163449" y="47766"/>
                    <a:pt x="168259" y="47766"/>
                    <a:pt x="168259" y="52829"/>
                  </a:cubicBezTo>
                  <a:cubicBezTo>
                    <a:pt x="168259" y="57886"/>
                    <a:pt x="163449" y="57886"/>
                    <a:pt x="159909" y="57886"/>
                  </a:cubicBezTo>
                  <a:lnTo>
                    <a:pt x="8350" y="57886"/>
                  </a:lnTo>
                  <a:cubicBezTo>
                    <a:pt x="4810" y="57886"/>
                    <a:pt x="0" y="57886"/>
                    <a:pt x="0" y="52829"/>
                  </a:cubicBezTo>
                  <a:cubicBezTo>
                    <a:pt x="0" y="47766"/>
                    <a:pt x="4810" y="47766"/>
                    <a:pt x="8605" y="47766"/>
                  </a:cubicBezTo>
                  <a:lnTo>
                    <a:pt x="159655" y="47766"/>
                  </a:lnTo>
                  <a:close/>
                  <a:moveTo>
                    <a:pt x="159909" y="-1319"/>
                  </a:moveTo>
                  <a:cubicBezTo>
                    <a:pt x="163449" y="-1319"/>
                    <a:pt x="168259" y="-1319"/>
                    <a:pt x="168259" y="3744"/>
                  </a:cubicBezTo>
                  <a:cubicBezTo>
                    <a:pt x="168259" y="8809"/>
                    <a:pt x="163449" y="8809"/>
                    <a:pt x="159655" y="8809"/>
                  </a:cubicBezTo>
                  <a:lnTo>
                    <a:pt x="8605" y="8809"/>
                  </a:lnTo>
                  <a:cubicBezTo>
                    <a:pt x="4810" y="8809"/>
                    <a:pt x="0" y="8809"/>
                    <a:pt x="0" y="3744"/>
                  </a:cubicBezTo>
                  <a:cubicBezTo>
                    <a:pt x="0" y="-1319"/>
                    <a:pt x="4810" y="-1319"/>
                    <a:pt x="8350" y="-1319"/>
                  </a:cubicBezTo>
                  <a:lnTo>
                    <a:pt x="159909" y="-1319"/>
                  </a:lnTo>
                  <a:close/>
                </a:path>
              </a:pathLst>
            </a:custGeom>
            <a:solidFill>
              <a:srgbClr val="000000"/>
            </a:solidFill>
            <a:ln w="25400" cap="flat">
              <a:noFill/>
              <a:prstDash val="solid"/>
              <a:miter/>
            </a:ln>
          </p:spPr>
          <p:txBody>
            <a:bodyPr/>
            <a:lstStyle/>
            <a:p>
              <a:endParaRPr lang="en-US"/>
            </a:p>
          </p:txBody>
        </p:sp>
        <p:sp>
          <p:nvSpPr>
            <p:cNvPr id="27" name="Freeform: Shape 26">
              <a:extLst>
                <a:ext uri="{FF2B5EF4-FFF2-40B4-BE49-F238E27FC236}">
                  <a16:creationId xmlns:a16="http://schemas.microsoft.com/office/drawing/2014/main" id="{57EDEB14-D842-1B5C-03AF-B67EDE47BEB9}"/>
                </a:ext>
              </a:extLst>
            </p:cNvPr>
            <p:cNvSpPr/>
            <p:nvPr>
              <p:custDataLst>
                <p:tags r:id="rId6"/>
              </p:custDataLst>
            </p:nvPr>
          </p:nvSpPr>
          <p:spPr>
            <a:xfrm flipV="1">
              <a:off x="11896762" y="-15844808"/>
              <a:ext cx="992860" cy="253015"/>
            </a:xfrm>
            <a:custGeom>
              <a:avLst/>
              <a:gdLst>
                <a:gd name="csX0" fmla="*/ 106269 w 992860"/>
                <a:gd name="csY0" fmla="*/ 216018 h 253015"/>
                <a:gd name="csX1" fmla="*/ 108547 w 992860"/>
                <a:gd name="csY1" fmla="*/ 224875 h 253015"/>
                <a:gd name="csX2" fmla="*/ 47064 w 992860"/>
                <a:gd name="csY2" fmla="*/ 224875 h 253015"/>
                <a:gd name="csX3" fmla="*/ 14679 w 992860"/>
                <a:gd name="csY3" fmla="*/ 232972 h 253015"/>
                <a:gd name="csX4" fmla="*/ 8352 w 992860"/>
                <a:gd name="csY4" fmla="*/ 232972 h 253015"/>
                <a:gd name="csX5" fmla="*/ 0 w 992860"/>
                <a:gd name="csY5" fmla="*/ 180854 h 253015"/>
                <a:gd name="csX6" fmla="*/ 6327 w 992860"/>
                <a:gd name="csY6" fmla="*/ 180854 h 253015"/>
                <a:gd name="csX7" fmla="*/ 12654 w 992860"/>
                <a:gd name="csY7" fmla="*/ 203873 h 253015"/>
                <a:gd name="csX8" fmla="*/ 37450 w 992860"/>
                <a:gd name="csY8" fmla="*/ 205397 h 253015"/>
                <a:gd name="csX9" fmla="*/ 89822 w 992860"/>
                <a:gd name="csY9" fmla="*/ 205397 h 253015"/>
                <a:gd name="csX10" fmla="*/ 61486 w 992860"/>
                <a:gd name="csY10" fmla="*/ 165415 h 253015"/>
                <a:gd name="csX11" fmla="*/ 30363 w 992860"/>
                <a:gd name="csY11" fmla="*/ 70284 h 253015"/>
                <a:gd name="csX12" fmla="*/ 41999 w 992860"/>
                <a:gd name="csY12" fmla="*/ 56370 h 253015"/>
                <a:gd name="csX13" fmla="*/ 53642 w 992860"/>
                <a:gd name="csY13" fmla="*/ 70284 h 253015"/>
                <a:gd name="csX14" fmla="*/ 53642 w 992860"/>
                <a:gd name="csY14" fmla="*/ 83190 h 253015"/>
                <a:gd name="csX15" fmla="*/ 56421 w 992860"/>
                <a:gd name="csY15" fmla="*/ 124681 h 253015"/>
                <a:gd name="csX16" fmla="*/ 72113 w 992860"/>
                <a:gd name="csY16" fmla="*/ 167948 h 253015"/>
                <a:gd name="csX17" fmla="*/ 106269 w 992860"/>
                <a:gd name="csY17" fmla="*/ 216018 h 253015"/>
                <a:gd name="csX18" fmla="*/ 225959 w 992860"/>
                <a:gd name="csY18" fmla="*/ 112790 h 253015"/>
                <a:gd name="csX19" fmla="*/ 177889 w 992860"/>
                <a:gd name="csY19" fmla="*/ 168202 h 253015"/>
                <a:gd name="csX20" fmla="*/ 145758 w 992860"/>
                <a:gd name="csY20" fmla="*/ 155294 h 253015"/>
                <a:gd name="csX21" fmla="*/ 145758 w 992860"/>
                <a:gd name="csY21" fmla="*/ 204634 h 253015"/>
                <a:gd name="csX22" fmla="*/ 167259 w 992860"/>
                <a:gd name="csY22" fmla="*/ 201349 h 253015"/>
                <a:gd name="csX23" fmla="*/ 216091 w 992860"/>
                <a:gd name="csY23" fmla="*/ 227662 h 253015"/>
                <a:gd name="csX24" fmla="*/ 213561 w 992860"/>
                <a:gd name="csY24" fmla="*/ 230440 h 253015"/>
                <a:gd name="csX25" fmla="*/ 211536 w 992860"/>
                <a:gd name="csY25" fmla="*/ 229685 h 253015"/>
                <a:gd name="csX26" fmla="*/ 177127 w 992860"/>
                <a:gd name="csY26" fmla="*/ 222343 h 253015"/>
                <a:gd name="csX27" fmla="*/ 143480 w 992860"/>
                <a:gd name="csY27" fmla="*/ 229431 h 253015"/>
                <a:gd name="csX28" fmla="*/ 140439 w 992860"/>
                <a:gd name="csY28" fmla="*/ 230186 h 253015"/>
                <a:gd name="csX29" fmla="*/ 137907 w 992860"/>
                <a:gd name="csY29" fmla="*/ 224113 h 253015"/>
                <a:gd name="csX30" fmla="*/ 137907 w 992860"/>
                <a:gd name="csY30" fmla="*/ 149223 h 253015"/>
                <a:gd name="csX31" fmla="*/ 141455 w 992860"/>
                <a:gd name="csY31" fmla="*/ 142642 h 253015"/>
                <a:gd name="csX32" fmla="*/ 144742 w 992860"/>
                <a:gd name="csY32" fmla="*/ 144921 h 253015"/>
                <a:gd name="csX33" fmla="*/ 177381 w 992860"/>
                <a:gd name="csY33" fmla="*/ 162638 h 253015"/>
                <a:gd name="csX34" fmla="*/ 198892 w 992860"/>
                <a:gd name="csY34" fmla="*/ 146445 h 253015"/>
                <a:gd name="csX35" fmla="*/ 203439 w 992860"/>
                <a:gd name="csY35" fmla="*/ 114560 h 253015"/>
                <a:gd name="csX36" fmla="*/ 197368 w 992860"/>
                <a:gd name="csY36" fmla="*/ 79897 h 253015"/>
                <a:gd name="csX37" fmla="*/ 170300 w 992860"/>
                <a:gd name="csY37" fmla="*/ 63450 h 253015"/>
                <a:gd name="csX38" fmla="*/ 133106 w 992860"/>
                <a:gd name="csY38" fmla="*/ 91786 h 253015"/>
                <a:gd name="csX39" fmla="*/ 137406 w 992860"/>
                <a:gd name="csY39" fmla="*/ 91287 h 253015"/>
                <a:gd name="csX40" fmla="*/ 150061 w 992860"/>
                <a:gd name="csY40" fmla="*/ 103685 h 253015"/>
                <a:gd name="csX41" fmla="*/ 137406 w 992860"/>
                <a:gd name="csY41" fmla="*/ 116076 h 253015"/>
                <a:gd name="csX42" fmla="*/ 125009 w 992860"/>
                <a:gd name="csY42" fmla="*/ 102670 h 253015"/>
                <a:gd name="csX43" fmla="*/ 170800 w 992860"/>
                <a:gd name="csY43" fmla="*/ 56370 h 253015"/>
                <a:gd name="csX44" fmla="*/ 225959 w 992860"/>
                <a:gd name="csY44" fmla="*/ 112790 h 253015"/>
                <a:gd name="csX45" fmla="*/ 299857 w 992860"/>
                <a:gd name="csY45" fmla="*/ 229177 h 253015"/>
                <a:gd name="csX46" fmla="*/ 290998 w 992860"/>
                <a:gd name="csY46" fmla="*/ 234742 h 253015"/>
                <a:gd name="csX47" fmla="*/ 248240 w 992860"/>
                <a:gd name="csY47" fmla="*/ 234742 h 253015"/>
                <a:gd name="csX48" fmla="*/ 248240 w 992860"/>
                <a:gd name="csY48" fmla="*/ 226899 h 253015"/>
                <a:gd name="csX49" fmla="*/ 254310 w 992860"/>
                <a:gd name="csY49" fmla="*/ 226899 h 253015"/>
                <a:gd name="csX50" fmla="*/ 274305 w 992860"/>
                <a:gd name="csY50" fmla="*/ 215008 h 253015"/>
                <a:gd name="csX51" fmla="*/ 274305 w 992860"/>
                <a:gd name="csY51" fmla="*/ 88501 h 253015"/>
                <a:gd name="csX52" fmla="*/ 248240 w 992860"/>
                <a:gd name="csY52" fmla="*/ 69777 h 253015"/>
                <a:gd name="csX53" fmla="*/ 248240 w 992860"/>
                <a:gd name="csY53" fmla="*/ 61934 h 253015"/>
                <a:gd name="csX54" fmla="*/ 277846 w 992860"/>
                <a:gd name="csY54" fmla="*/ 62697 h 253015"/>
                <a:gd name="csX55" fmla="*/ 307444 w 992860"/>
                <a:gd name="csY55" fmla="*/ 61934 h 253015"/>
                <a:gd name="csX56" fmla="*/ 307444 w 992860"/>
                <a:gd name="csY56" fmla="*/ 69777 h 253015"/>
                <a:gd name="csX57" fmla="*/ 281386 w 992860"/>
                <a:gd name="csY57" fmla="*/ 88501 h 253015"/>
                <a:gd name="csX58" fmla="*/ 281386 w 992860"/>
                <a:gd name="csY58" fmla="*/ 224875 h 253015"/>
                <a:gd name="csX59" fmla="*/ 281641 w 992860"/>
                <a:gd name="csY59" fmla="*/ 224875 h 253015"/>
                <a:gd name="csX60" fmla="*/ 342616 w 992860"/>
                <a:gd name="csY60" fmla="*/ 67498 h 253015"/>
                <a:gd name="csX61" fmla="*/ 347680 w 992860"/>
                <a:gd name="csY61" fmla="*/ 61934 h 253015"/>
                <a:gd name="csX62" fmla="*/ 352227 w 992860"/>
                <a:gd name="csY62" fmla="*/ 66745 h 253015"/>
                <a:gd name="csX63" fmla="*/ 414475 w 992860"/>
                <a:gd name="csY63" fmla="*/ 226899 h 253015"/>
                <a:gd name="csX64" fmla="*/ 414729 w 992860"/>
                <a:gd name="csY64" fmla="*/ 226899 h 253015"/>
                <a:gd name="csX65" fmla="*/ 414729 w 992860"/>
                <a:gd name="csY65" fmla="*/ 81666 h 253015"/>
                <a:gd name="csX66" fmla="*/ 394741 w 992860"/>
                <a:gd name="csY66" fmla="*/ 69777 h 253015"/>
                <a:gd name="csX67" fmla="*/ 388669 w 992860"/>
                <a:gd name="csY67" fmla="*/ 69777 h 253015"/>
                <a:gd name="csX68" fmla="*/ 388669 w 992860"/>
                <a:gd name="csY68" fmla="*/ 61934 h 253015"/>
                <a:gd name="csX69" fmla="*/ 425102 w 992860"/>
                <a:gd name="csY69" fmla="*/ 62697 h 253015"/>
                <a:gd name="csX70" fmla="*/ 461282 w 992860"/>
                <a:gd name="csY70" fmla="*/ 61934 h 253015"/>
                <a:gd name="csX71" fmla="*/ 461282 w 992860"/>
                <a:gd name="csY71" fmla="*/ 69777 h 253015"/>
                <a:gd name="csX72" fmla="*/ 455209 w 992860"/>
                <a:gd name="csY72" fmla="*/ 69777 h 253015"/>
                <a:gd name="csX73" fmla="*/ 435222 w 992860"/>
                <a:gd name="csY73" fmla="*/ 81666 h 253015"/>
                <a:gd name="csX74" fmla="*/ 435222 w 992860"/>
                <a:gd name="csY74" fmla="*/ 215008 h 253015"/>
                <a:gd name="csX75" fmla="*/ 455209 w 992860"/>
                <a:gd name="csY75" fmla="*/ 226899 h 253015"/>
                <a:gd name="csX76" fmla="*/ 461282 w 992860"/>
                <a:gd name="csY76" fmla="*/ 226899 h 253015"/>
                <a:gd name="csX77" fmla="*/ 461282 w 992860"/>
                <a:gd name="csY77" fmla="*/ 234742 h 253015"/>
                <a:gd name="csX78" fmla="*/ 418521 w 992860"/>
                <a:gd name="csY78" fmla="*/ 234742 h 253015"/>
                <a:gd name="csX79" fmla="*/ 410172 w 992860"/>
                <a:gd name="csY79" fmla="*/ 229939 h 253015"/>
                <a:gd name="csX80" fmla="*/ 354759 w 992860"/>
                <a:gd name="csY80" fmla="*/ 87484 h 253015"/>
                <a:gd name="csX81" fmla="*/ 299857 w 992860"/>
                <a:gd name="csY81" fmla="*/ 229177 h 253015"/>
                <a:gd name="csX82" fmla="*/ 627972 w 992860"/>
                <a:gd name="csY82" fmla="*/ 209945 h 253015"/>
                <a:gd name="csX83" fmla="*/ 655549 w 992860"/>
                <a:gd name="csY83" fmla="*/ 226899 h 253015"/>
                <a:gd name="csX84" fmla="*/ 655549 w 992860"/>
                <a:gd name="csY84" fmla="*/ 234742 h 253015"/>
                <a:gd name="csX85" fmla="*/ 631005 w 992860"/>
                <a:gd name="csY85" fmla="*/ 233987 h 253015"/>
                <a:gd name="csX86" fmla="*/ 602168 w 992860"/>
                <a:gd name="csY86" fmla="*/ 234742 h 253015"/>
                <a:gd name="csX87" fmla="*/ 602168 w 992860"/>
                <a:gd name="csY87" fmla="*/ 226899 h 253015"/>
                <a:gd name="csX88" fmla="*/ 620639 w 992860"/>
                <a:gd name="csY88" fmla="*/ 214247 h 253015"/>
                <a:gd name="csX89" fmla="*/ 619369 w 992860"/>
                <a:gd name="csY89" fmla="*/ 209190 h 253015"/>
                <a:gd name="csX90" fmla="*/ 573070 w 992860"/>
                <a:gd name="csY90" fmla="*/ 87239 h 253015"/>
                <a:gd name="csX91" fmla="*/ 524746 w 992860"/>
                <a:gd name="csY91" fmla="*/ 215008 h 253015"/>
                <a:gd name="csX92" fmla="*/ 523222 w 992860"/>
                <a:gd name="csY92" fmla="*/ 219565 h 253015"/>
                <a:gd name="csX93" fmla="*/ 543969 w 992860"/>
                <a:gd name="csY93" fmla="*/ 226899 h 253015"/>
                <a:gd name="csX94" fmla="*/ 543969 w 992860"/>
                <a:gd name="csY94" fmla="*/ 234742 h 253015"/>
                <a:gd name="csX95" fmla="*/ 507792 w 992860"/>
                <a:gd name="csY95" fmla="*/ 233987 h 253015"/>
                <a:gd name="csX96" fmla="*/ 475661 w 992860"/>
                <a:gd name="csY96" fmla="*/ 234742 h 253015"/>
                <a:gd name="csX97" fmla="*/ 475661 w 992860"/>
                <a:gd name="csY97" fmla="*/ 226899 h 253015"/>
                <a:gd name="csX98" fmla="*/ 500449 w 992860"/>
                <a:gd name="csY98" fmla="*/ 217287 h 253015"/>
                <a:gd name="csX99" fmla="*/ 559156 w 992860"/>
                <a:gd name="csY99" fmla="*/ 61934 h 253015"/>
                <a:gd name="csX100" fmla="*/ 565480 w 992860"/>
                <a:gd name="csY100" fmla="*/ 56370 h 253015"/>
                <a:gd name="csX101" fmla="*/ 571554 w 992860"/>
                <a:gd name="csY101" fmla="*/ 61173 h 253015"/>
                <a:gd name="csX102" fmla="*/ 627972 w 992860"/>
                <a:gd name="csY102" fmla="*/ 209945 h 253015"/>
                <a:gd name="csX103" fmla="*/ 771459 w 992860"/>
                <a:gd name="csY103" fmla="*/ 242084 h 253015"/>
                <a:gd name="csX104" fmla="*/ 772721 w 992860"/>
                <a:gd name="csY104" fmla="*/ 246631 h 253015"/>
                <a:gd name="csX105" fmla="*/ 767664 w 992860"/>
                <a:gd name="csY105" fmla="*/ 251696 h 253015"/>
                <a:gd name="csX106" fmla="*/ 762346 w 992860"/>
                <a:gd name="csY106" fmla="*/ 246631 h 253015"/>
                <a:gd name="csX107" fmla="*/ 676067 w 992860"/>
                <a:gd name="csY107" fmla="*/ 8292 h 253015"/>
                <a:gd name="csX108" fmla="*/ 674805 w 992860"/>
                <a:gd name="csY108" fmla="*/ 3744 h 253015"/>
                <a:gd name="csX109" fmla="*/ 679869 w 992860"/>
                <a:gd name="csY109" fmla="*/ -1319 h 253015"/>
                <a:gd name="csX110" fmla="*/ 685178 w 992860"/>
                <a:gd name="csY110" fmla="*/ 3744 h 253015"/>
                <a:gd name="csX111" fmla="*/ 771459 w 992860"/>
                <a:gd name="csY111" fmla="*/ 242084 h 253015"/>
                <a:gd name="csX112" fmla="*/ 814987 w 992860"/>
                <a:gd name="csY112" fmla="*/ 148969 h 253015"/>
                <a:gd name="csX113" fmla="*/ 814987 w 992860"/>
                <a:gd name="csY113" fmla="*/ 81167 h 253015"/>
                <a:gd name="csX114" fmla="*/ 795257 w 992860"/>
                <a:gd name="csY114" fmla="*/ 69777 h 253015"/>
                <a:gd name="csX115" fmla="*/ 795257 w 992860"/>
                <a:gd name="csY115" fmla="*/ 61934 h 253015"/>
                <a:gd name="csX116" fmla="*/ 823847 w 992860"/>
                <a:gd name="csY116" fmla="*/ 62697 h 253015"/>
                <a:gd name="csX117" fmla="*/ 852183 w 992860"/>
                <a:gd name="csY117" fmla="*/ 61934 h 253015"/>
                <a:gd name="csX118" fmla="*/ 852183 w 992860"/>
                <a:gd name="csY118" fmla="*/ 69777 h 253015"/>
                <a:gd name="csX119" fmla="*/ 832450 w 992860"/>
                <a:gd name="csY119" fmla="*/ 81167 h 253015"/>
                <a:gd name="csX120" fmla="*/ 832450 w 992860"/>
                <a:gd name="csY120" fmla="*/ 127721 h 253015"/>
                <a:gd name="csX121" fmla="*/ 866605 w 992860"/>
                <a:gd name="csY121" fmla="*/ 168202 h 253015"/>
                <a:gd name="csX122" fmla="*/ 885330 w 992860"/>
                <a:gd name="csY122" fmla="*/ 140118 h 253015"/>
                <a:gd name="csX123" fmla="*/ 885330 w 992860"/>
                <a:gd name="csY123" fmla="*/ 81167 h 253015"/>
                <a:gd name="csX124" fmla="*/ 865596 w 992860"/>
                <a:gd name="csY124" fmla="*/ 69777 h 253015"/>
                <a:gd name="csX125" fmla="*/ 865596 w 992860"/>
                <a:gd name="csY125" fmla="*/ 61934 h 253015"/>
                <a:gd name="csX126" fmla="*/ 894189 w 992860"/>
                <a:gd name="csY126" fmla="*/ 62697 h 253015"/>
                <a:gd name="csX127" fmla="*/ 922526 w 992860"/>
                <a:gd name="csY127" fmla="*/ 61934 h 253015"/>
                <a:gd name="csX128" fmla="*/ 922526 w 992860"/>
                <a:gd name="csY128" fmla="*/ 69777 h 253015"/>
                <a:gd name="csX129" fmla="*/ 902785 w 992860"/>
                <a:gd name="csY129" fmla="*/ 81167 h 253015"/>
                <a:gd name="csX130" fmla="*/ 902785 w 992860"/>
                <a:gd name="csY130" fmla="*/ 127721 h 253015"/>
                <a:gd name="csX131" fmla="*/ 936948 w 992860"/>
                <a:gd name="csY131" fmla="*/ 168202 h 253015"/>
                <a:gd name="csX132" fmla="*/ 955665 w 992860"/>
                <a:gd name="csY132" fmla="*/ 140118 h 253015"/>
                <a:gd name="csX133" fmla="*/ 955665 w 992860"/>
                <a:gd name="csY133" fmla="*/ 81167 h 253015"/>
                <a:gd name="csX134" fmla="*/ 935932 w 992860"/>
                <a:gd name="csY134" fmla="*/ 69777 h 253015"/>
                <a:gd name="csX135" fmla="*/ 935932 w 992860"/>
                <a:gd name="csY135" fmla="*/ 61934 h 253015"/>
                <a:gd name="csX136" fmla="*/ 964522 w 992860"/>
                <a:gd name="csY136" fmla="*/ 62697 h 253015"/>
                <a:gd name="csX137" fmla="*/ 992861 w 992860"/>
                <a:gd name="csY137" fmla="*/ 61934 h 253015"/>
                <a:gd name="csX138" fmla="*/ 992861 w 992860"/>
                <a:gd name="csY138" fmla="*/ 69777 h 253015"/>
                <a:gd name="csX139" fmla="*/ 973127 w 992860"/>
                <a:gd name="csY139" fmla="*/ 77364 h 253015"/>
                <a:gd name="csX140" fmla="*/ 973127 w 992860"/>
                <a:gd name="csY140" fmla="*/ 125696 h 253015"/>
                <a:gd name="csX141" fmla="*/ 965284 w 992860"/>
                <a:gd name="csY141" fmla="*/ 164407 h 253015"/>
                <a:gd name="csX142" fmla="*/ 938718 w 992860"/>
                <a:gd name="csY142" fmla="*/ 173766 h 253015"/>
                <a:gd name="csX143" fmla="*/ 902030 w 992860"/>
                <a:gd name="csY143" fmla="*/ 148969 h 253015"/>
                <a:gd name="csX144" fmla="*/ 868375 w 992860"/>
                <a:gd name="csY144" fmla="*/ 173766 h 253015"/>
                <a:gd name="csX145" fmla="*/ 830936 w 992860"/>
                <a:gd name="csY145" fmla="*/ 147199 h 253015"/>
                <a:gd name="csX146" fmla="*/ 830936 w 992860"/>
                <a:gd name="csY146" fmla="*/ 173766 h 253015"/>
                <a:gd name="csX147" fmla="*/ 795257 w 992860"/>
                <a:gd name="csY147" fmla="*/ 170988 h 253015"/>
                <a:gd name="csX148" fmla="*/ 795257 w 992860"/>
                <a:gd name="csY148" fmla="*/ 163137 h 253015"/>
                <a:gd name="csX149" fmla="*/ 814987 w 992860"/>
                <a:gd name="csY149" fmla="*/ 148969 h 2530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Lst>
              <a:rect l="l" t="t" r="r" b="b"/>
              <a:pathLst>
                <a:path w="992860" h="253015">
                  <a:moveTo>
                    <a:pt x="106269" y="216018"/>
                  </a:moveTo>
                  <a:cubicBezTo>
                    <a:pt x="108547" y="219058"/>
                    <a:pt x="108547" y="219565"/>
                    <a:pt x="108547" y="224875"/>
                  </a:cubicBezTo>
                  <a:lnTo>
                    <a:pt x="47064" y="224875"/>
                  </a:lnTo>
                  <a:cubicBezTo>
                    <a:pt x="16193" y="224875"/>
                    <a:pt x="15685" y="228161"/>
                    <a:pt x="14679" y="232972"/>
                  </a:cubicBezTo>
                  <a:lnTo>
                    <a:pt x="8352" y="232972"/>
                  </a:lnTo>
                  <a:lnTo>
                    <a:pt x="0" y="180854"/>
                  </a:lnTo>
                  <a:lnTo>
                    <a:pt x="6327" y="180854"/>
                  </a:lnTo>
                  <a:cubicBezTo>
                    <a:pt x="7089" y="184902"/>
                    <a:pt x="9360" y="200840"/>
                    <a:pt x="12654" y="203873"/>
                  </a:cubicBezTo>
                  <a:cubicBezTo>
                    <a:pt x="14425" y="205397"/>
                    <a:pt x="34156" y="205397"/>
                    <a:pt x="37450" y="205397"/>
                  </a:cubicBezTo>
                  <a:lnTo>
                    <a:pt x="89822" y="205397"/>
                  </a:lnTo>
                  <a:cubicBezTo>
                    <a:pt x="87036" y="201349"/>
                    <a:pt x="67049" y="173766"/>
                    <a:pt x="61486" y="165415"/>
                  </a:cubicBezTo>
                  <a:cubicBezTo>
                    <a:pt x="38712" y="131260"/>
                    <a:pt x="30363" y="96089"/>
                    <a:pt x="30363" y="70284"/>
                  </a:cubicBezTo>
                  <a:cubicBezTo>
                    <a:pt x="30363" y="67752"/>
                    <a:pt x="30363" y="56370"/>
                    <a:pt x="41999" y="56370"/>
                  </a:cubicBezTo>
                  <a:cubicBezTo>
                    <a:pt x="53642" y="56370"/>
                    <a:pt x="53642" y="67752"/>
                    <a:pt x="53642" y="70284"/>
                  </a:cubicBezTo>
                  <a:lnTo>
                    <a:pt x="53642" y="83190"/>
                  </a:lnTo>
                  <a:cubicBezTo>
                    <a:pt x="53642" y="97106"/>
                    <a:pt x="54397" y="111019"/>
                    <a:pt x="56421" y="124681"/>
                  </a:cubicBezTo>
                  <a:cubicBezTo>
                    <a:pt x="57437" y="130499"/>
                    <a:pt x="60978" y="152263"/>
                    <a:pt x="72113" y="167948"/>
                  </a:cubicBezTo>
                  <a:lnTo>
                    <a:pt x="106269" y="216018"/>
                  </a:lnTo>
                  <a:close/>
                  <a:moveTo>
                    <a:pt x="225959" y="112790"/>
                  </a:moveTo>
                  <a:cubicBezTo>
                    <a:pt x="225959" y="142897"/>
                    <a:pt x="205209" y="168202"/>
                    <a:pt x="177889" y="168202"/>
                  </a:cubicBezTo>
                  <a:cubicBezTo>
                    <a:pt x="165745" y="168202"/>
                    <a:pt x="154861" y="164153"/>
                    <a:pt x="145758" y="155294"/>
                  </a:cubicBezTo>
                  <a:lnTo>
                    <a:pt x="145758" y="204634"/>
                  </a:lnTo>
                  <a:cubicBezTo>
                    <a:pt x="150813" y="203119"/>
                    <a:pt x="159164" y="201349"/>
                    <a:pt x="167259" y="201349"/>
                  </a:cubicBezTo>
                  <a:cubicBezTo>
                    <a:pt x="198384" y="201349"/>
                    <a:pt x="216091" y="224368"/>
                    <a:pt x="216091" y="227662"/>
                  </a:cubicBezTo>
                  <a:cubicBezTo>
                    <a:pt x="216091" y="229177"/>
                    <a:pt x="215329" y="230440"/>
                    <a:pt x="213561" y="230440"/>
                  </a:cubicBezTo>
                  <a:cubicBezTo>
                    <a:pt x="213307" y="230440"/>
                    <a:pt x="212806" y="230440"/>
                    <a:pt x="211536" y="229685"/>
                  </a:cubicBezTo>
                  <a:cubicBezTo>
                    <a:pt x="206479" y="227408"/>
                    <a:pt x="194082" y="222343"/>
                    <a:pt x="177127" y="222343"/>
                  </a:cubicBezTo>
                  <a:cubicBezTo>
                    <a:pt x="167008" y="222343"/>
                    <a:pt x="155369" y="224113"/>
                    <a:pt x="143480" y="229431"/>
                  </a:cubicBezTo>
                  <a:cubicBezTo>
                    <a:pt x="141455" y="230186"/>
                    <a:pt x="140947" y="230186"/>
                    <a:pt x="140439" y="230186"/>
                  </a:cubicBezTo>
                  <a:cubicBezTo>
                    <a:pt x="137907" y="230186"/>
                    <a:pt x="137907" y="228161"/>
                    <a:pt x="137907" y="224113"/>
                  </a:cubicBezTo>
                  <a:lnTo>
                    <a:pt x="137907" y="149223"/>
                  </a:lnTo>
                  <a:cubicBezTo>
                    <a:pt x="137907" y="144667"/>
                    <a:pt x="137907" y="142642"/>
                    <a:pt x="141455" y="142642"/>
                  </a:cubicBezTo>
                  <a:cubicBezTo>
                    <a:pt x="143226" y="142642"/>
                    <a:pt x="143733" y="143405"/>
                    <a:pt x="144742" y="144921"/>
                  </a:cubicBezTo>
                  <a:cubicBezTo>
                    <a:pt x="147528" y="148969"/>
                    <a:pt x="156886" y="162638"/>
                    <a:pt x="177381" y="162638"/>
                  </a:cubicBezTo>
                  <a:cubicBezTo>
                    <a:pt x="190541" y="162638"/>
                    <a:pt x="196868" y="150992"/>
                    <a:pt x="198892" y="146445"/>
                  </a:cubicBezTo>
                  <a:cubicBezTo>
                    <a:pt x="202938" y="137078"/>
                    <a:pt x="203439" y="127212"/>
                    <a:pt x="203439" y="114560"/>
                  </a:cubicBezTo>
                  <a:cubicBezTo>
                    <a:pt x="203439" y="105710"/>
                    <a:pt x="203439" y="90525"/>
                    <a:pt x="197368" y="79897"/>
                  </a:cubicBezTo>
                  <a:cubicBezTo>
                    <a:pt x="191295" y="70030"/>
                    <a:pt x="181938" y="63450"/>
                    <a:pt x="170300" y="63450"/>
                  </a:cubicBezTo>
                  <a:cubicBezTo>
                    <a:pt x="151829" y="63450"/>
                    <a:pt x="137406" y="76865"/>
                    <a:pt x="133106" y="91786"/>
                  </a:cubicBezTo>
                  <a:cubicBezTo>
                    <a:pt x="133858" y="91534"/>
                    <a:pt x="134620" y="91287"/>
                    <a:pt x="137406" y="91287"/>
                  </a:cubicBezTo>
                  <a:cubicBezTo>
                    <a:pt x="145758" y="91287"/>
                    <a:pt x="150061" y="97614"/>
                    <a:pt x="150061" y="103685"/>
                  </a:cubicBezTo>
                  <a:cubicBezTo>
                    <a:pt x="150061" y="109757"/>
                    <a:pt x="145758" y="116076"/>
                    <a:pt x="137406" y="116076"/>
                  </a:cubicBezTo>
                  <a:cubicBezTo>
                    <a:pt x="133858" y="116076"/>
                    <a:pt x="125009" y="114306"/>
                    <a:pt x="125009" y="102670"/>
                  </a:cubicBezTo>
                  <a:cubicBezTo>
                    <a:pt x="125009" y="80913"/>
                    <a:pt x="142464" y="56370"/>
                    <a:pt x="170800" y="56370"/>
                  </a:cubicBezTo>
                  <a:cubicBezTo>
                    <a:pt x="200152" y="56370"/>
                    <a:pt x="225959" y="80658"/>
                    <a:pt x="225959" y="112790"/>
                  </a:cubicBezTo>
                  <a:close/>
                  <a:moveTo>
                    <a:pt x="299857" y="229177"/>
                  </a:moveTo>
                  <a:cubicBezTo>
                    <a:pt x="297579" y="234742"/>
                    <a:pt x="296825" y="234742"/>
                    <a:pt x="290998" y="234742"/>
                  </a:cubicBezTo>
                  <a:lnTo>
                    <a:pt x="248240" y="234742"/>
                  </a:lnTo>
                  <a:lnTo>
                    <a:pt x="248240" y="226899"/>
                  </a:lnTo>
                  <a:lnTo>
                    <a:pt x="254310" y="226899"/>
                  </a:lnTo>
                  <a:cubicBezTo>
                    <a:pt x="273797" y="226899"/>
                    <a:pt x="274305" y="224113"/>
                    <a:pt x="274305" y="215008"/>
                  </a:cubicBezTo>
                  <a:lnTo>
                    <a:pt x="274305" y="88501"/>
                  </a:lnTo>
                  <a:cubicBezTo>
                    <a:pt x="274305" y="81666"/>
                    <a:pt x="274305" y="69777"/>
                    <a:pt x="248240" y="69777"/>
                  </a:cubicBezTo>
                  <a:lnTo>
                    <a:pt x="248240" y="61934"/>
                  </a:lnTo>
                  <a:cubicBezTo>
                    <a:pt x="257096" y="62188"/>
                    <a:pt x="269494" y="62697"/>
                    <a:pt x="277846" y="62697"/>
                  </a:cubicBezTo>
                  <a:cubicBezTo>
                    <a:pt x="286195" y="62697"/>
                    <a:pt x="298595" y="62188"/>
                    <a:pt x="307444" y="61934"/>
                  </a:cubicBezTo>
                  <a:lnTo>
                    <a:pt x="307444" y="69777"/>
                  </a:lnTo>
                  <a:cubicBezTo>
                    <a:pt x="281386" y="69777"/>
                    <a:pt x="281386" y="81666"/>
                    <a:pt x="281386" y="88501"/>
                  </a:cubicBezTo>
                  <a:lnTo>
                    <a:pt x="281386" y="224875"/>
                  </a:lnTo>
                  <a:lnTo>
                    <a:pt x="281641" y="224875"/>
                  </a:lnTo>
                  <a:lnTo>
                    <a:pt x="342616" y="67498"/>
                  </a:lnTo>
                  <a:cubicBezTo>
                    <a:pt x="343878" y="64211"/>
                    <a:pt x="345148" y="61934"/>
                    <a:pt x="347680" y="61934"/>
                  </a:cubicBezTo>
                  <a:cubicBezTo>
                    <a:pt x="350457" y="61934"/>
                    <a:pt x="351219" y="63959"/>
                    <a:pt x="352227" y="66745"/>
                  </a:cubicBezTo>
                  <a:lnTo>
                    <a:pt x="414475" y="226899"/>
                  </a:lnTo>
                  <a:lnTo>
                    <a:pt x="414729" y="226899"/>
                  </a:lnTo>
                  <a:lnTo>
                    <a:pt x="414729" y="81666"/>
                  </a:lnTo>
                  <a:cubicBezTo>
                    <a:pt x="414729" y="72563"/>
                    <a:pt x="414221" y="69777"/>
                    <a:pt x="394741" y="69777"/>
                  </a:cubicBezTo>
                  <a:lnTo>
                    <a:pt x="388669" y="69777"/>
                  </a:lnTo>
                  <a:lnTo>
                    <a:pt x="388669" y="61934"/>
                  </a:lnTo>
                  <a:cubicBezTo>
                    <a:pt x="398028" y="62697"/>
                    <a:pt x="415237" y="62697"/>
                    <a:pt x="425102" y="62697"/>
                  </a:cubicBezTo>
                  <a:cubicBezTo>
                    <a:pt x="434968" y="62697"/>
                    <a:pt x="451922" y="62697"/>
                    <a:pt x="461282" y="61934"/>
                  </a:cubicBezTo>
                  <a:lnTo>
                    <a:pt x="461282" y="69777"/>
                  </a:lnTo>
                  <a:lnTo>
                    <a:pt x="455209" y="69777"/>
                  </a:lnTo>
                  <a:cubicBezTo>
                    <a:pt x="435722" y="69777"/>
                    <a:pt x="435222" y="72563"/>
                    <a:pt x="435222" y="81666"/>
                  </a:cubicBezTo>
                  <a:lnTo>
                    <a:pt x="435222" y="215008"/>
                  </a:lnTo>
                  <a:cubicBezTo>
                    <a:pt x="435222" y="224113"/>
                    <a:pt x="435722" y="226899"/>
                    <a:pt x="455209" y="226899"/>
                  </a:cubicBezTo>
                  <a:lnTo>
                    <a:pt x="461282" y="226899"/>
                  </a:lnTo>
                  <a:lnTo>
                    <a:pt x="461282" y="234742"/>
                  </a:lnTo>
                  <a:lnTo>
                    <a:pt x="418521" y="234742"/>
                  </a:lnTo>
                  <a:cubicBezTo>
                    <a:pt x="411942" y="234742"/>
                    <a:pt x="411942" y="234488"/>
                    <a:pt x="410172" y="229939"/>
                  </a:cubicBezTo>
                  <a:lnTo>
                    <a:pt x="354759" y="87484"/>
                  </a:lnTo>
                  <a:lnTo>
                    <a:pt x="299857" y="229177"/>
                  </a:lnTo>
                  <a:close/>
                  <a:moveTo>
                    <a:pt x="627972" y="209945"/>
                  </a:moveTo>
                  <a:cubicBezTo>
                    <a:pt x="631513" y="219311"/>
                    <a:pt x="638348" y="226645"/>
                    <a:pt x="655549" y="226899"/>
                  </a:cubicBezTo>
                  <a:lnTo>
                    <a:pt x="655549" y="234742"/>
                  </a:lnTo>
                  <a:cubicBezTo>
                    <a:pt x="647705" y="234234"/>
                    <a:pt x="637586" y="233987"/>
                    <a:pt x="631005" y="233987"/>
                  </a:cubicBezTo>
                  <a:cubicBezTo>
                    <a:pt x="623418" y="233987"/>
                    <a:pt x="608739" y="234488"/>
                    <a:pt x="602168" y="234742"/>
                  </a:cubicBezTo>
                  <a:lnTo>
                    <a:pt x="602168" y="226899"/>
                  </a:lnTo>
                  <a:cubicBezTo>
                    <a:pt x="615320" y="226645"/>
                    <a:pt x="620639" y="220065"/>
                    <a:pt x="620639" y="214247"/>
                  </a:cubicBezTo>
                  <a:cubicBezTo>
                    <a:pt x="620639" y="212223"/>
                    <a:pt x="619877" y="210706"/>
                    <a:pt x="619369" y="209190"/>
                  </a:cubicBezTo>
                  <a:lnTo>
                    <a:pt x="573070" y="87239"/>
                  </a:lnTo>
                  <a:lnTo>
                    <a:pt x="524746" y="215008"/>
                  </a:lnTo>
                  <a:cubicBezTo>
                    <a:pt x="523222" y="218549"/>
                    <a:pt x="523222" y="219058"/>
                    <a:pt x="523222" y="219565"/>
                  </a:cubicBezTo>
                  <a:cubicBezTo>
                    <a:pt x="523222" y="226899"/>
                    <a:pt x="537644" y="226899"/>
                    <a:pt x="543969" y="226899"/>
                  </a:cubicBezTo>
                  <a:lnTo>
                    <a:pt x="543969" y="234742"/>
                  </a:lnTo>
                  <a:cubicBezTo>
                    <a:pt x="534866" y="233987"/>
                    <a:pt x="517403" y="233987"/>
                    <a:pt x="507792" y="233987"/>
                  </a:cubicBezTo>
                  <a:cubicBezTo>
                    <a:pt x="495646" y="233987"/>
                    <a:pt x="484764" y="234488"/>
                    <a:pt x="475661" y="234742"/>
                  </a:cubicBezTo>
                  <a:lnTo>
                    <a:pt x="475661" y="226899"/>
                  </a:lnTo>
                  <a:cubicBezTo>
                    <a:pt x="492107" y="226899"/>
                    <a:pt x="496908" y="226899"/>
                    <a:pt x="500449" y="217287"/>
                  </a:cubicBezTo>
                  <a:lnTo>
                    <a:pt x="559156" y="61934"/>
                  </a:lnTo>
                  <a:cubicBezTo>
                    <a:pt x="560924" y="57123"/>
                    <a:pt x="562186" y="56370"/>
                    <a:pt x="565480" y="56370"/>
                  </a:cubicBezTo>
                  <a:cubicBezTo>
                    <a:pt x="569775" y="56370"/>
                    <a:pt x="570283" y="57632"/>
                    <a:pt x="571554" y="61173"/>
                  </a:cubicBezTo>
                  <a:lnTo>
                    <a:pt x="627972" y="209945"/>
                  </a:lnTo>
                  <a:close/>
                  <a:moveTo>
                    <a:pt x="771459" y="242084"/>
                  </a:moveTo>
                  <a:cubicBezTo>
                    <a:pt x="772721" y="245369"/>
                    <a:pt x="772721" y="246132"/>
                    <a:pt x="772721" y="246631"/>
                  </a:cubicBezTo>
                  <a:cubicBezTo>
                    <a:pt x="772721" y="249417"/>
                    <a:pt x="770443" y="251696"/>
                    <a:pt x="767664" y="251696"/>
                  </a:cubicBezTo>
                  <a:cubicBezTo>
                    <a:pt x="764116" y="251696"/>
                    <a:pt x="763108" y="249164"/>
                    <a:pt x="762346" y="246631"/>
                  </a:cubicBezTo>
                  <a:lnTo>
                    <a:pt x="676067" y="8292"/>
                  </a:lnTo>
                  <a:cubicBezTo>
                    <a:pt x="674805" y="5006"/>
                    <a:pt x="674805" y="4245"/>
                    <a:pt x="674805" y="3744"/>
                  </a:cubicBezTo>
                  <a:cubicBezTo>
                    <a:pt x="674805" y="958"/>
                    <a:pt x="677083" y="-1319"/>
                    <a:pt x="679869" y="-1319"/>
                  </a:cubicBezTo>
                  <a:cubicBezTo>
                    <a:pt x="683408" y="-1319"/>
                    <a:pt x="684416" y="1212"/>
                    <a:pt x="685178" y="3744"/>
                  </a:cubicBezTo>
                  <a:lnTo>
                    <a:pt x="771459" y="242084"/>
                  </a:lnTo>
                  <a:close/>
                  <a:moveTo>
                    <a:pt x="814987" y="148969"/>
                  </a:moveTo>
                  <a:lnTo>
                    <a:pt x="814987" y="81167"/>
                  </a:lnTo>
                  <a:cubicBezTo>
                    <a:pt x="814987" y="69777"/>
                    <a:pt x="812211" y="69777"/>
                    <a:pt x="795257" y="69777"/>
                  </a:cubicBezTo>
                  <a:lnTo>
                    <a:pt x="795257" y="61934"/>
                  </a:lnTo>
                  <a:cubicBezTo>
                    <a:pt x="804113" y="62188"/>
                    <a:pt x="817011" y="62697"/>
                    <a:pt x="823847" y="62697"/>
                  </a:cubicBezTo>
                  <a:cubicBezTo>
                    <a:pt x="830428" y="62697"/>
                    <a:pt x="843580" y="62188"/>
                    <a:pt x="852183" y="61934"/>
                  </a:cubicBezTo>
                  <a:lnTo>
                    <a:pt x="852183" y="69777"/>
                  </a:lnTo>
                  <a:cubicBezTo>
                    <a:pt x="835229" y="69777"/>
                    <a:pt x="832450" y="69777"/>
                    <a:pt x="832450" y="81167"/>
                  </a:cubicBezTo>
                  <a:lnTo>
                    <a:pt x="832450" y="127721"/>
                  </a:lnTo>
                  <a:cubicBezTo>
                    <a:pt x="832450" y="154032"/>
                    <a:pt x="850412" y="168202"/>
                    <a:pt x="866605" y="168202"/>
                  </a:cubicBezTo>
                  <a:cubicBezTo>
                    <a:pt x="882543" y="168202"/>
                    <a:pt x="885330" y="154541"/>
                    <a:pt x="885330" y="140118"/>
                  </a:cubicBezTo>
                  <a:lnTo>
                    <a:pt x="885330" y="81167"/>
                  </a:lnTo>
                  <a:cubicBezTo>
                    <a:pt x="885330" y="69777"/>
                    <a:pt x="882543" y="69777"/>
                    <a:pt x="865596" y="69777"/>
                  </a:cubicBezTo>
                  <a:lnTo>
                    <a:pt x="865596" y="61934"/>
                  </a:lnTo>
                  <a:cubicBezTo>
                    <a:pt x="874449" y="62188"/>
                    <a:pt x="887354" y="62697"/>
                    <a:pt x="894189" y="62697"/>
                  </a:cubicBezTo>
                  <a:cubicBezTo>
                    <a:pt x="900760" y="62697"/>
                    <a:pt x="913920" y="62188"/>
                    <a:pt x="922526" y="61934"/>
                  </a:cubicBezTo>
                  <a:lnTo>
                    <a:pt x="922526" y="69777"/>
                  </a:lnTo>
                  <a:cubicBezTo>
                    <a:pt x="905571" y="69777"/>
                    <a:pt x="902785" y="69777"/>
                    <a:pt x="902785" y="81167"/>
                  </a:cubicBezTo>
                  <a:lnTo>
                    <a:pt x="902785" y="127721"/>
                  </a:lnTo>
                  <a:cubicBezTo>
                    <a:pt x="902785" y="154032"/>
                    <a:pt x="920748" y="168202"/>
                    <a:pt x="936948" y="168202"/>
                  </a:cubicBezTo>
                  <a:cubicBezTo>
                    <a:pt x="952886" y="168202"/>
                    <a:pt x="955665" y="154541"/>
                    <a:pt x="955665" y="140118"/>
                  </a:cubicBezTo>
                  <a:lnTo>
                    <a:pt x="955665" y="81167"/>
                  </a:lnTo>
                  <a:cubicBezTo>
                    <a:pt x="955665" y="69777"/>
                    <a:pt x="952886" y="69777"/>
                    <a:pt x="935932" y="69777"/>
                  </a:cubicBezTo>
                  <a:lnTo>
                    <a:pt x="935932" y="61934"/>
                  </a:lnTo>
                  <a:cubicBezTo>
                    <a:pt x="944791" y="62188"/>
                    <a:pt x="957689" y="62697"/>
                    <a:pt x="964522" y="62697"/>
                  </a:cubicBezTo>
                  <a:cubicBezTo>
                    <a:pt x="971103" y="62697"/>
                    <a:pt x="984255" y="62188"/>
                    <a:pt x="992861" y="61934"/>
                  </a:cubicBezTo>
                  <a:lnTo>
                    <a:pt x="992861" y="69777"/>
                  </a:lnTo>
                  <a:cubicBezTo>
                    <a:pt x="979706" y="69777"/>
                    <a:pt x="973381" y="69777"/>
                    <a:pt x="973127" y="77364"/>
                  </a:cubicBezTo>
                  <a:lnTo>
                    <a:pt x="973127" y="125696"/>
                  </a:lnTo>
                  <a:cubicBezTo>
                    <a:pt x="973127" y="147453"/>
                    <a:pt x="973127" y="155294"/>
                    <a:pt x="965284" y="164407"/>
                  </a:cubicBezTo>
                  <a:cubicBezTo>
                    <a:pt x="961736" y="168709"/>
                    <a:pt x="953387" y="173766"/>
                    <a:pt x="938718" y="173766"/>
                  </a:cubicBezTo>
                  <a:cubicBezTo>
                    <a:pt x="917461" y="173766"/>
                    <a:pt x="906333" y="158589"/>
                    <a:pt x="902030" y="148969"/>
                  </a:cubicBezTo>
                  <a:cubicBezTo>
                    <a:pt x="898482" y="170988"/>
                    <a:pt x="879767" y="173766"/>
                    <a:pt x="868375" y="173766"/>
                  </a:cubicBezTo>
                  <a:cubicBezTo>
                    <a:pt x="849904" y="173766"/>
                    <a:pt x="838015" y="162883"/>
                    <a:pt x="830936" y="147199"/>
                  </a:cubicBezTo>
                  <a:lnTo>
                    <a:pt x="830936" y="173766"/>
                  </a:lnTo>
                  <a:lnTo>
                    <a:pt x="795257" y="170988"/>
                  </a:lnTo>
                  <a:lnTo>
                    <a:pt x="795257" y="163137"/>
                  </a:lnTo>
                  <a:cubicBezTo>
                    <a:pt x="812965" y="163137"/>
                    <a:pt x="814987" y="161367"/>
                    <a:pt x="814987" y="148969"/>
                  </a:cubicBezTo>
                  <a:close/>
                </a:path>
              </a:pathLst>
            </a:custGeom>
            <a:solidFill>
              <a:srgbClr val="000000"/>
            </a:solidFill>
            <a:ln w="25400" cap="flat">
              <a:noFill/>
              <a:prstDash val="solid"/>
              <a:miter/>
            </a:ln>
          </p:spPr>
          <p:txBody>
            <a:bodyPr/>
            <a:lstStyle/>
            <a:p>
              <a:endParaRPr lang="en-US"/>
            </a:p>
          </p:txBody>
        </p:sp>
      </p:grpSp>
      <p:pic>
        <p:nvPicPr>
          <p:cNvPr id="38" name="Picture 37">
            <a:extLst>
              <a:ext uri="{FF2B5EF4-FFF2-40B4-BE49-F238E27FC236}">
                <a16:creationId xmlns:a16="http://schemas.microsoft.com/office/drawing/2014/main" id="{4159F1E0-65BA-3D5D-758B-8F8678E5DEE0}"/>
              </a:ext>
            </a:extLst>
          </p:cNvPr>
          <p:cNvPicPr>
            <a:picLocks noChangeAspect="1"/>
          </p:cNvPicPr>
          <p:nvPr/>
        </p:nvPicPr>
        <p:blipFill>
          <a:blip r:embed="rId18"/>
          <a:stretch>
            <a:fillRect/>
          </a:stretch>
        </p:blipFill>
        <p:spPr>
          <a:xfrm>
            <a:off x="73263" y="1649011"/>
            <a:ext cx="7138377" cy="4119194"/>
          </a:xfrm>
          <a:prstGeom prst="rect">
            <a:avLst/>
          </a:prstGeom>
        </p:spPr>
      </p:pic>
    </p:spTree>
    <p:extLst>
      <p:ext uri="{BB962C8B-B14F-4D97-AF65-F5344CB8AC3E}">
        <p14:creationId xmlns:p14="http://schemas.microsoft.com/office/powerpoint/2010/main" val="1256857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47E4-DA4F-914A-1748-513098D19FBF}"/>
              </a:ext>
            </a:extLst>
          </p:cNvPr>
          <p:cNvSpPr>
            <a:spLocks noGrp="1"/>
          </p:cNvSpPr>
          <p:nvPr>
            <p:ph type="title"/>
          </p:nvPr>
        </p:nvSpPr>
        <p:spPr/>
        <p:txBody>
          <a:bodyPr>
            <a:normAutofit fontScale="90000"/>
          </a:bodyPr>
          <a:lstStyle/>
          <a:p>
            <a:r>
              <a:rPr lang="en-US" dirty="0"/>
              <a:t>Negative Phase Dynamics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877B7A1-FE2B-3AF9-1828-9B8BA0C6D9D1}"/>
                  </a:ext>
                </a:extLst>
              </p:cNvPr>
              <p:cNvSpPr>
                <a:spLocks noGrp="1"/>
              </p:cNvSpPr>
              <p:nvPr>
                <p:ph idx="1"/>
              </p:nvPr>
            </p:nvSpPr>
            <p:spPr>
              <a:xfrm>
                <a:off x="0" y="849013"/>
                <a:ext cx="7466426" cy="2252243"/>
              </a:xfrm>
            </p:spPr>
            <p:txBody>
              <a:bodyPr>
                <a:normAutofit/>
              </a:bodyPr>
              <a:lstStyle/>
              <a:p>
                <a:r>
                  <a:rPr lang="en-US" dirty="0"/>
                  <a:t>Sufficient longitudinal momentum allows electrons to overcome the decelerating field</a:t>
                </a:r>
              </a:p>
              <a:p>
                <a:pPr lvl="1"/>
                <a:r>
                  <a:rPr lang="en-US" dirty="0"/>
                  <a:t>Integrate Lorentz force to calculate minimum kinetic energy needed,</a:t>
                </a:r>
                <a:r>
                  <a:rPr lang="en-US" dirty="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𝐾</m:t>
                        </m:r>
                      </m:e>
                      <m:sub>
                        <m:r>
                          <a:rPr lang="en-US" i="1">
                            <a:latin typeface="Cambria Math" panose="02040503050406030204" pitchFamily="18" charset="0"/>
                            <a:ea typeface="Cambria Math" panose="02040503050406030204" pitchFamily="18" charset="0"/>
                          </a:rPr>
                          <m:t>∥</m:t>
                        </m:r>
                        <m:r>
                          <m:rPr>
                            <m:nor/>
                          </m:rPr>
                          <a:rPr lang="en-US">
                            <a:latin typeface="Cambria Math" panose="02040503050406030204" pitchFamily="18" charset="0"/>
                            <a:ea typeface="Cambria Math" panose="02040503050406030204" pitchFamily="18" charset="0"/>
                          </a:rPr>
                          <m:t>,</m:t>
                        </m:r>
                        <m:r>
                          <m:rPr>
                            <m:nor/>
                          </m:rPr>
                          <a:rPr lang="en-US">
                            <a:latin typeface="Cambria Math" panose="02040503050406030204" pitchFamily="18" charset="0"/>
                            <a:ea typeface="Cambria Math" panose="02040503050406030204" pitchFamily="18" charset="0"/>
                          </a:rPr>
                          <m:t>min</m:t>
                        </m:r>
                      </m:sub>
                    </m:sSub>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4877B7A1-FE2B-3AF9-1828-9B8BA0C6D9D1}"/>
                  </a:ext>
                </a:extLst>
              </p:cNvPr>
              <p:cNvSpPr>
                <a:spLocks noGrp="1" noRot="1" noChangeAspect="1" noMove="1" noResize="1" noEditPoints="1" noAdjustHandles="1" noChangeArrowheads="1" noChangeShapeType="1" noTextEdit="1"/>
              </p:cNvSpPr>
              <p:nvPr>
                <p:ph idx="1"/>
              </p:nvPr>
            </p:nvSpPr>
            <p:spPr>
              <a:xfrm>
                <a:off x="0" y="849013"/>
                <a:ext cx="7466426" cy="2252243"/>
              </a:xfrm>
              <a:blipFill>
                <a:blip r:embed="rId10"/>
                <a:stretch>
                  <a:fillRect l="-1388" t="-459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91B7BDC-07D2-5D25-F1E4-667559D1F4B9}"/>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6BFFCC95-701C-9B19-3F19-476806ADAB74}"/>
              </a:ext>
            </a:extLst>
          </p:cNvPr>
          <p:cNvSpPr>
            <a:spLocks noGrp="1"/>
          </p:cNvSpPr>
          <p:nvPr>
            <p:ph type="sldNum" sz="quarter" idx="12"/>
          </p:nvPr>
        </p:nvSpPr>
        <p:spPr/>
        <p:txBody>
          <a:bodyPr/>
          <a:lstStyle/>
          <a:p>
            <a:fld id="{00B0EFD5-3880-4F16-9559-E3049808D55D}" type="slidenum">
              <a:rPr lang="en-US" smtClean="0"/>
              <a:pPr/>
              <a:t>12</a:t>
            </a:fld>
            <a:endParaRPr lang="en-US" dirty="0"/>
          </a:p>
        </p:txBody>
      </p:sp>
      <p:pic>
        <p:nvPicPr>
          <p:cNvPr id="6" name="Picture 5">
            <a:extLst>
              <a:ext uri="{FF2B5EF4-FFF2-40B4-BE49-F238E27FC236}">
                <a16:creationId xmlns:a16="http://schemas.microsoft.com/office/drawing/2014/main" id="{AE129C31-776B-EA16-6BA3-FDC69098245D}"/>
              </a:ext>
            </a:extLst>
          </p:cNvPr>
          <p:cNvPicPr>
            <a:picLocks noChangeAspect="1"/>
          </p:cNvPicPr>
          <p:nvPr/>
        </p:nvPicPr>
        <p:blipFill>
          <a:blip r:embed="rId11"/>
          <a:stretch>
            <a:fillRect/>
          </a:stretch>
        </p:blipFill>
        <p:spPr>
          <a:xfrm>
            <a:off x="764485" y="2452688"/>
            <a:ext cx="5179115" cy="3962400"/>
          </a:xfrm>
          <a:prstGeom prst="rect">
            <a:avLst/>
          </a:prstGeom>
        </p:spPr>
      </p:pic>
      <p:pic>
        <p:nvPicPr>
          <p:cNvPr id="7" name="Picture 6">
            <a:extLst>
              <a:ext uri="{FF2B5EF4-FFF2-40B4-BE49-F238E27FC236}">
                <a16:creationId xmlns:a16="http://schemas.microsoft.com/office/drawing/2014/main" id="{8E878471-F535-9E68-458D-72CAB7B89231}"/>
              </a:ext>
            </a:extLst>
          </p:cNvPr>
          <p:cNvPicPr>
            <a:picLocks noChangeAspect="1"/>
          </p:cNvPicPr>
          <p:nvPr/>
        </p:nvPicPr>
        <p:blipFill>
          <a:blip r:embed="rId12"/>
          <a:stretch>
            <a:fillRect/>
          </a:stretch>
        </p:blipFill>
        <p:spPr>
          <a:xfrm>
            <a:off x="7359925" y="1719438"/>
            <a:ext cx="4785650" cy="4681362"/>
          </a:xfrm>
          <a:prstGeom prst="rect">
            <a:avLst/>
          </a:prstGeom>
        </p:spPr>
      </p:pic>
      <p:grpSp>
        <p:nvGrpSpPr>
          <p:cNvPr id="8" name="Group 7" descr="\documentclass{article}&#10;\usepackage{amsmath}&#10;\pagestyle{empty}&#10;\begin{document}&#10;&#10;&#10;$\varphi_0 = -3^{\circ}$&#10;&#10;\end{document}" title="IguanaTex Shape Display">
            <a:extLst>
              <a:ext uri="{FF2B5EF4-FFF2-40B4-BE49-F238E27FC236}">
                <a16:creationId xmlns:a16="http://schemas.microsoft.com/office/drawing/2014/main" id="{6B387FD4-8F1F-996A-35A4-FBC01F71320C}"/>
              </a:ext>
            </a:extLst>
          </p:cNvPr>
          <p:cNvGrpSpPr>
            <a:grpSpLocks noChangeAspect="1"/>
          </p:cNvGrpSpPr>
          <p:nvPr>
            <p:custDataLst>
              <p:tags r:id="rId1"/>
            </p:custDataLst>
          </p:nvPr>
        </p:nvGrpSpPr>
        <p:grpSpPr>
          <a:xfrm>
            <a:off x="8372255" y="2141304"/>
            <a:ext cx="1380495" cy="311384"/>
            <a:chOff x="14508909" y="-15666477"/>
            <a:chExt cx="1016968" cy="229387"/>
          </a:xfrm>
        </p:grpSpPr>
        <p:sp>
          <p:nvSpPr>
            <p:cNvPr id="9" name="Freeform: Shape 8">
              <a:extLst>
                <a:ext uri="{FF2B5EF4-FFF2-40B4-BE49-F238E27FC236}">
                  <a16:creationId xmlns:a16="http://schemas.microsoft.com/office/drawing/2014/main" id="{43FB7BFB-D238-F555-0FD5-E444BB5E739D}"/>
                </a:ext>
              </a:extLst>
            </p:cNvPr>
            <p:cNvSpPr/>
            <p:nvPr>
              <p:custDataLst>
                <p:tags r:id="rId2"/>
              </p:custDataLst>
            </p:nvPr>
          </p:nvSpPr>
          <p:spPr>
            <a:xfrm flipV="1">
              <a:off x="14508909" y="-15604079"/>
              <a:ext cx="143962" cy="166989"/>
            </a:xfrm>
            <a:custGeom>
              <a:avLst/>
              <a:gdLst>
                <a:gd name="csX0" fmla="*/ 30361 w 143962"/>
                <a:gd name="csY0" fmla="*/ 10828 h 166989"/>
                <a:gd name="csX1" fmla="*/ 29099 w 143962"/>
                <a:gd name="csY1" fmla="*/ 5771 h 166989"/>
                <a:gd name="csX2" fmla="*/ 36433 w 143962"/>
                <a:gd name="csY2" fmla="*/ -1317 h 166989"/>
                <a:gd name="csX3" fmla="*/ 45792 w 143962"/>
                <a:gd name="csY3" fmla="*/ 5264 h 166989"/>
                <a:gd name="csX4" fmla="*/ 54650 w 143962"/>
                <a:gd name="csY4" fmla="*/ 51564 h 166989"/>
                <a:gd name="csX5" fmla="*/ 63000 w 143962"/>
                <a:gd name="csY5" fmla="*/ 51055 h 166989"/>
                <a:gd name="csX6" fmla="*/ 143963 w 143962"/>
                <a:gd name="csY6" fmla="*/ 130756 h 166989"/>
                <a:gd name="csX7" fmla="*/ 115118 w 143962"/>
                <a:gd name="csY7" fmla="*/ 165673 h 166989"/>
                <a:gd name="csX8" fmla="*/ 48070 w 143962"/>
                <a:gd name="csY8" fmla="*/ 67248 h 166989"/>
                <a:gd name="csX9" fmla="*/ 6580 w 143962"/>
                <a:gd name="csY9" fmla="*/ 104697 h 166989"/>
                <a:gd name="csX10" fmla="*/ 27575 w 143962"/>
                <a:gd name="csY10" fmla="*/ 157069 h 166989"/>
                <a:gd name="csX11" fmla="*/ 29599 w 143962"/>
                <a:gd name="csY11" fmla="*/ 160362 h 166989"/>
                <a:gd name="csX12" fmla="*/ 26567 w 143962"/>
                <a:gd name="csY12" fmla="*/ 162895 h 166989"/>
                <a:gd name="csX13" fmla="*/ 0 w 143962"/>
                <a:gd name="csY13" fmla="*/ 101911 h 166989"/>
                <a:gd name="csX14" fmla="*/ 43767 w 143962"/>
                <a:gd name="csY14" fmla="*/ 53333 h 166989"/>
                <a:gd name="csX15" fmla="*/ 30361 w 143962"/>
                <a:gd name="csY15" fmla="*/ 10828 h 166989"/>
                <a:gd name="csX16" fmla="*/ 65278 w 143962"/>
                <a:gd name="csY16" fmla="*/ 65732 h 166989"/>
                <a:gd name="csX17" fmla="*/ 60722 w 143962"/>
                <a:gd name="csY17" fmla="*/ 65986 h 166989"/>
                <a:gd name="csX18" fmla="*/ 57436 w 143962"/>
                <a:gd name="csY18" fmla="*/ 67002 h 166989"/>
                <a:gd name="csX19" fmla="*/ 62492 w 143962"/>
                <a:gd name="csY19" fmla="*/ 94322 h 166989"/>
                <a:gd name="csX20" fmla="*/ 112594 w 143962"/>
                <a:gd name="csY20" fmla="*/ 150996 h 166989"/>
                <a:gd name="csX21" fmla="*/ 136882 w 143962"/>
                <a:gd name="csY21" fmla="*/ 125192 h 166989"/>
                <a:gd name="csX22" fmla="*/ 65278 w 143962"/>
                <a:gd name="csY22" fmla="*/ 65732 h 1669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43962" h="166989">
                  <a:moveTo>
                    <a:pt x="30361" y="10828"/>
                  </a:moveTo>
                  <a:cubicBezTo>
                    <a:pt x="29345" y="7542"/>
                    <a:pt x="29099" y="7033"/>
                    <a:pt x="29099" y="5771"/>
                  </a:cubicBezTo>
                  <a:cubicBezTo>
                    <a:pt x="29099" y="199"/>
                    <a:pt x="33901" y="-1317"/>
                    <a:pt x="36433" y="-1317"/>
                  </a:cubicBezTo>
                  <a:cubicBezTo>
                    <a:pt x="37695" y="-1317"/>
                    <a:pt x="43268" y="-554"/>
                    <a:pt x="45792" y="5264"/>
                  </a:cubicBezTo>
                  <a:cubicBezTo>
                    <a:pt x="46554" y="7287"/>
                    <a:pt x="47816" y="15639"/>
                    <a:pt x="54650" y="51564"/>
                  </a:cubicBezTo>
                  <a:cubicBezTo>
                    <a:pt x="56928" y="51310"/>
                    <a:pt x="58698" y="51055"/>
                    <a:pt x="63000" y="51055"/>
                  </a:cubicBezTo>
                  <a:cubicBezTo>
                    <a:pt x="104997" y="51055"/>
                    <a:pt x="143963" y="90782"/>
                    <a:pt x="143963" y="130756"/>
                  </a:cubicBezTo>
                  <a:cubicBezTo>
                    <a:pt x="143963" y="150496"/>
                    <a:pt x="134096" y="165673"/>
                    <a:pt x="115118" y="165673"/>
                  </a:cubicBezTo>
                  <a:cubicBezTo>
                    <a:pt x="78430" y="165673"/>
                    <a:pt x="63254" y="116588"/>
                    <a:pt x="48070" y="67248"/>
                  </a:cubicBezTo>
                  <a:cubicBezTo>
                    <a:pt x="20749" y="72311"/>
                    <a:pt x="6580" y="86481"/>
                    <a:pt x="6580" y="104697"/>
                  </a:cubicBezTo>
                  <a:cubicBezTo>
                    <a:pt x="6580" y="111785"/>
                    <a:pt x="12398" y="139614"/>
                    <a:pt x="27575" y="157069"/>
                  </a:cubicBezTo>
                  <a:cubicBezTo>
                    <a:pt x="29599" y="159346"/>
                    <a:pt x="29599" y="159855"/>
                    <a:pt x="29599" y="160362"/>
                  </a:cubicBezTo>
                  <a:cubicBezTo>
                    <a:pt x="29599" y="161371"/>
                    <a:pt x="29099" y="162895"/>
                    <a:pt x="26567" y="162895"/>
                  </a:cubicBezTo>
                  <a:cubicBezTo>
                    <a:pt x="19479" y="162895"/>
                    <a:pt x="0" y="126207"/>
                    <a:pt x="0" y="101911"/>
                  </a:cubicBezTo>
                  <a:cubicBezTo>
                    <a:pt x="0" y="78130"/>
                    <a:pt x="16701" y="59659"/>
                    <a:pt x="43767" y="53333"/>
                  </a:cubicBezTo>
                  <a:lnTo>
                    <a:pt x="30361" y="10828"/>
                  </a:lnTo>
                  <a:close/>
                  <a:moveTo>
                    <a:pt x="65278" y="65732"/>
                  </a:moveTo>
                  <a:cubicBezTo>
                    <a:pt x="63254" y="65732"/>
                    <a:pt x="62746" y="65732"/>
                    <a:pt x="60722" y="65986"/>
                  </a:cubicBezTo>
                  <a:cubicBezTo>
                    <a:pt x="57690" y="65986"/>
                    <a:pt x="57436" y="66239"/>
                    <a:pt x="57436" y="67002"/>
                  </a:cubicBezTo>
                  <a:cubicBezTo>
                    <a:pt x="57436" y="67502"/>
                    <a:pt x="61738" y="90529"/>
                    <a:pt x="62492" y="94322"/>
                  </a:cubicBezTo>
                  <a:cubicBezTo>
                    <a:pt x="70334" y="126708"/>
                    <a:pt x="90075" y="150996"/>
                    <a:pt x="112594" y="150996"/>
                  </a:cubicBezTo>
                  <a:cubicBezTo>
                    <a:pt x="130048" y="150996"/>
                    <a:pt x="136882" y="137335"/>
                    <a:pt x="136882" y="125192"/>
                  </a:cubicBezTo>
                  <a:cubicBezTo>
                    <a:pt x="136882" y="96601"/>
                    <a:pt x="104243" y="65732"/>
                    <a:pt x="65278" y="65732"/>
                  </a:cubicBezTo>
                  <a:close/>
                </a:path>
              </a:pathLst>
            </a:custGeom>
            <a:solidFill>
              <a:srgbClr val="000000"/>
            </a:solidFill>
            <a:ln w="25400" cap="flat">
              <a:noFill/>
              <a:prstDash val="solid"/>
              <a:miter/>
            </a:ln>
          </p:spPr>
          <p:txBody>
            <a:bodyPr/>
            <a:lstStyle/>
            <a:p>
              <a:endParaRPr lang="en-US"/>
            </a:p>
          </p:txBody>
        </p:sp>
        <p:sp>
          <p:nvSpPr>
            <p:cNvPr id="10" name="Freeform: Shape 9">
              <a:extLst>
                <a:ext uri="{FF2B5EF4-FFF2-40B4-BE49-F238E27FC236}">
                  <a16:creationId xmlns:a16="http://schemas.microsoft.com/office/drawing/2014/main" id="{4D0EC273-6EEF-4888-3C1B-9BED876778BB}"/>
                </a:ext>
              </a:extLst>
            </p:cNvPr>
            <p:cNvSpPr/>
            <p:nvPr>
              <p:custDataLst>
                <p:tags r:id="rId3"/>
              </p:custDataLst>
            </p:nvPr>
          </p:nvSpPr>
          <p:spPr>
            <a:xfrm flipV="1">
              <a:off x="14671030" y="-15571934"/>
              <a:ext cx="82200" cy="121173"/>
            </a:xfrm>
            <a:custGeom>
              <a:avLst/>
              <a:gdLst>
                <a:gd name="csX0" fmla="*/ 82201 w 82200"/>
                <a:gd name="csY0" fmla="*/ 58739 h 121173"/>
                <a:gd name="csX1" fmla="*/ 71747 w 82200"/>
                <a:gd name="csY1" fmla="*/ 104626 h 121173"/>
                <a:gd name="csX2" fmla="*/ 41101 w 82200"/>
                <a:gd name="csY2" fmla="*/ 119858 h 121173"/>
                <a:gd name="csX3" fmla="*/ 0 w 82200"/>
                <a:gd name="csY3" fmla="*/ 58739 h 121173"/>
                <a:gd name="csX4" fmla="*/ 41101 w 82200"/>
                <a:gd name="csY4" fmla="*/ -1316 h 121173"/>
                <a:gd name="csX5" fmla="*/ 82201 w 82200"/>
                <a:gd name="csY5" fmla="*/ 58739 h 121173"/>
                <a:gd name="csX6" fmla="*/ 41101 w 82200"/>
                <a:gd name="csY6" fmla="*/ 3645 h 121173"/>
                <a:gd name="csX7" fmla="*/ 18598 w 82200"/>
                <a:gd name="csY7" fmla="*/ 22949 h 121173"/>
                <a:gd name="csX8" fmla="*/ 16121 w 82200"/>
                <a:gd name="csY8" fmla="*/ 61041 h 121173"/>
                <a:gd name="csX9" fmla="*/ 18780 w 82200"/>
                <a:gd name="csY9" fmla="*/ 97190 h 121173"/>
                <a:gd name="csX10" fmla="*/ 41101 w 82200"/>
                <a:gd name="csY10" fmla="*/ 114905 h 121173"/>
                <a:gd name="csX11" fmla="*/ 63071 w 82200"/>
                <a:gd name="csY11" fmla="*/ 98777 h 121173"/>
                <a:gd name="csX12" fmla="*/ 66080 w 82200"/>
                <a:gd name="csY12" fmla="*/ 61041 h 121173"/>
                <a:gd name="csX13" fmla="*/ 63778 w 82200"/>
                <a:gd name="csY13" fmla="*/ 23664 h 121173"/>
                <a:gd name="csX14" fmla="*/ 41101 w 82200"/>
                <a:gd name="csY14" fmla="*/ 3645 h 1211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82200" h="121173">
                  <a:moveTo>
                    <a:pt x="82201" y="58739"/>
                  </a:moveTo>
                  <a:cubicBezTo>
                    <a:pt x="82201" y="78226"/>
                    <a:pt x="79899" y="92229"/>
                    <a:pt x="71747" y="104626"/>
                  </a:cubicBezTo>
                  <a:cubicBezTo>
                    <a:pt x="66254" y="112778"/>
                    <a:pt x="55269" y="119858"/>
                    <a:pt x="41101" y="119858"/>
                  </a:cubicBezTo>
                  <a:cubicBezTo>
                    <a:pt x="0" y="119858"/>
                    <a:pt x="0" y="71495"/>
                    <a:pt x="0" y="58739"/>
                  </a:cubicBezTo>
                  <a:cubicBezTo>
                    <a:pt x="0" y="45985"/>
                    <a:pt x="0" y="-1316"/>
                    <a:pt x="41101" y="-1316"/>
                  </a:cubicBezTo>
                  <a:cubicBezTo>
                    <a:pt x="82201" y="-1316"/>
                    <a:pt x="82201" y="45985"/>
                    <a:pt x="82201" y="58739"/>
                  </a:cubicBezTo>
                  <a:close/>
                  <a:moveTo>
                    <a:pt x="41101" y="3645"/>
                  </a:moveTo>
                  <a:cubicBezTo>
                    <a:pt x="32949" y="3645"/>
                    <a:pt x="22146" y="8425"/>
                    <a:pt x="18598" y="22949"/>
                  </a:cubicBezTo>
                  <a:cubicBezTo>
                    <a:pt x="16121" y="33403"/>
                    <a:pt x="16121" y="47937"/>
                    <a:pt x="16121" y="61041"/>
                  </a:cubicBezTo>
                  <a:cubicBezTo>
                    <a:pt x="16121" y="73980"/>
                    <a:pt x="16121" y="87441"/>
                    <a:pt x="18780" y="97190"/>
                  </a:cubicBezTo>
                  <a:cubicBezTo>
                    <a:pt x="22495" y="111183"/>
                    <a:pt x="33837" y="114905"/>
                    <a:pt x="41101" y="114905"/>
                  </a:cubicBezTo>
                  <a:cubicBezTo>
                    <a:pt x="50665" y="114905"/>
                    <a:pt x="59880" y="109056"/>
                    <a:pt x="63071" y="98777"/>
                  </a:cubicBezTo>
                  <a:cubicBezTo>
                    <a:pt x="65905" y="89212"/>
                    <a:pt x="66080" y="76456"/>
                    <a:pt x="66080" y="61041"/>
                  </a:cubicBezTo>
                  <a:cubicBezTo>
                    <a:pt x="66080" y="47937"/>
                    <a:pt x="66080" y="34824"/>
                    <a:pt x="63778" y="23664"/>
                  </a:cubicBezTo>
                  <a:cubicBezTo>
                    <a:pt x="60230" y="7542"/>
                    <a:pt x="48189" y="3645"/>
                    <a:pt x="41101" y="3645"/>
                  </a:cubicBezTo>
                  <a:close/>
                </a:path>
              </a:pathLst>
            </a:custGeom>
            <a:solidFill>
              <a:srgbClr val="000000"/>
            </a:solidFill>
            <a:ln w="25400" cap="flat">
              <a:noFill/>
              <a:prstDash val="solid"/>
              <a:miter/>
            </a:ln>
          </p:spPr>
          <p:txBody>
            <a:bodyPr/>
            <a:lstStyle/>
            <a:p>
              <a:endParaRPr lang="en-US"/>
            </a:p>
          </p:txBody>
        </p:sp>
        <p:sp>
          <p:nvSpPr>
            <p:cNvPr id="11" name="Freeform: Shape 10">
              <a:extLst>
                <a:ext uri="{FF2B5EF4-FFF2-40B4-BE49-F238E27FC236}">
                  <a16:creationId xmlns:a16="http://schemas.microsoft.com/office/drawing/2014/main" id="{611C443C-2A3F-DDA6-442E-32415C07100F}"/>
                </a:ext>
              </a:extLst>
            </p:cNvPr>
            <p:cNvSpPr/>
            <p:nvPr>
              <p:custDataLst>
                <p:tags r:id="rId4"/>
              </p:custDataLst>
            </p:nvPr>
          </p:nvSpPr>
          <p:spPr>
            <a:xfrm flipV="1">
              <a:off x="14859776" y="-15585100"/>
              <a:ext cx="168259" cy="59205"/>
            </a:xfrm>
            <a:custGeom>
              <a:avLst/>
              <a:gdLst>
                <a:gd name="csX0" fmla="*/ 159655 w 168259"/>
                <a:gd name="csY0" fmla="*/ 47766 h 59205"/>
                <a:gd name="csX1" fmla="*/ 168259 w 168259"/>
                <a:gd name="csY1" fmla="*/ 52829 h 59205"/>
                <a:gd name="csX2" fmla="*/ 159909 w 168259"/>
                <a:gd name="csY2" fmla="*/ 57886 h 59205"/>
                <a:gd name="csX3" fmla="*/ 8350 w 168259"/>
                <a:gd name="csY3" fmla="*/ 57886 h 59205"/>
                <a:gd name="csX4" fmla="*/ 0 w 168259"/>
                <a:gd name="csY4" fmla="*/ 52829 h 59205"/>
                <a:gd name="csX5" fmla="*/ 8604 w 168259"/>
                <a:gd name="csY5" fmla="*/ 47766 h 59205"/>
                <a:gd name="csX6" fmla="*/ 159655 w 168259"/>
                <a:gd name="csY6" fmla="*/ 47766 h 59205"/>
                <a:gd name="csX7" fmla="*/ 159909 w 168259"/>
                <a:gd name="csY7" fmla="*/ -1319 h 59205"/>
                <a:gd name="csX8" fmla="*/ 168259 w 168259"/>
                <a:gd name="csY8" fmla="*/ 3744 h 59205"/>
                <a:gd name="csX9" fmla="*/ 159655 w 168259"/>
                <a:gd name="csY9" fmla="*/ 8809 h 59205"/>
                <a:gd name="csX10" fmla="*/ 8604 w 168259"/>
                <a:gd name="csY10" fmla="*/ 8809 h 59205"/>
                <a:gd name="csX11" fmla="*/ 0 w 168259"/>
                <a:gd name="csY11" fmla="*/ 3744 h 59205"/>
                <a:gd name="csX12" fmla="*/ 8350 w 168259"/>
                <a:gd name="csY12" fmla="*/ -1319 h 59205"/>
                <a:gd name="csX13" fmla="*/ 159909 w 168259"/>
                <a:gd name="csY13" fmla="*/ -1319 h 592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68259" h="59205">
                  <a:moveTo>
                    <a:pt x="159655" y="47766"/>
                  </a:moveTo>
                  <a:cubicBezTo>
                    <a:pt x="163449" y="47766"/>
                    <a:pt x="168259" y="47766"/>
                    <a:pt x="168259" y="52829"/>
                  </a:cubicBezTo>
                  <a:cubicBezTo>
                    <a:pt x="168259" y="57886"/>
                    <a:pt x="163449" y="57886"/>
                    <a:pt x="159909" y="57886"/>
                  </a:cubicBezTo>
                  <a:lnTo>
                    <a:pt x="8350" y="57886"/>
                  </a:lnTo>
                  <a:cubicBezTo>
                    <a:pt x="4810" y="57886"/>
                    <a:pt x="0" y="57886"/>
                    <a:pt x="0" y="52829"/>
                  </a:cubicBezTo>
                  <a:cubicBezTo>
                    <a:pt x="0" y="47766"/>
                    <a:pt x="4810" y="47766"/>
                    <a:pt x="8604" y="47766"/>
                  </a:cubicBezTo>
                  <a:lnTo>
                    <a:pt x="159655" y="47766"/>
                  </a:lnTo>
                  <a:close/>
                  <a:moveTo>
                    <a:pt x="159909" y="-1319"/>
                  </a:moveTo>
                  <a:cubicBezTo>
                    <a:pt x="163449" y="-1319"/>
                    <a:pt x="168259" y="-1319"/>
                    <a:pt x="168259" y="3744"/>
                  </a:cubicBezTo>
                  <a:cubicBezTo>
                    <a:pt x="168259" y="8809"/>
                    <a:pt x="163449" y="8809"/>
                    <a:pt x="159655" y="8809"/>
                  </a:cubicBezTo>
                  <a:lnTo>
                    <a:pt x="8604" y="8809"/>
                  </a:lnTo>
                  <a:cubicBezTo>
                    <a:pt x="4810" y="8809"/>
                    <a:pt x="0" y="8809"/>
                    <a:pt x="0" y="3744"/>
                  </a:cubicBezTo>
                  <a:cubicBezTo>
                    <a:pt x="0" y="-1319"/>
                    <a:pt x="4810" y="-1319"/>
                    <a:pt x="8350" y="-1319"/>
                  </a:cubicBezTo>
                  <a:lnTo>
                    <a:pt x="159909" y="-1319"/>
                  </a:lnTo>
                  <a:close/>
                </a:path>
              </a:pathLst>
            </a:custGeom>
            <a:solidFill>
              <a:srgbClr val="000000"/>
            </a:solidFill>
            <a:ln w="25400" cap="flat">
              <a:noFill/>
              <a:prstDash val="solid"/>
              <a:miter/>
            </a:ln>
          </p:spPr>
          <p:txBody>
            <a:bodyPr/>
            <a:lstStyle/>
            <a:p>
              <a:endParaRPr lang="en-US"/>
            </a:p>
          </p:txBody>
        </p:sp>
        <p:sp>
          <p:nvSpPr>
            <p:cNvPr id="12" name="Freeform: Shape 11">
              <a:extLst>
                <a:ext uri="{FF2B5EF4-FFF2-40B4-BE49-F238E27FC236}">
                  <a16:creationId xmlns:a16="http://schemas.microsoft.com/office/drawing/2014/main" id="{C225A357-E368-F536-A317-4F9AB01ECF69}"/>
                </a:ext>
              </a:extLst>
            </p:cNvPr>
            <p:cNvSpPr/>
            <p:nvPr>
              <p:custDataLst>
                <p:tags r:id="rId5"/>
              </p:custDataLst>
            </p:nvPr>
          </p:nvSpPr>
          <p:spPr>
            <a:xfrm flipV="1">
              <a:off x="15133716" y="-15560558"/>
              <a:ext cx="154590" cy="10120"/>
            </a:xfrm>
            <a:custGeom>
              <a:avLst/>
              <a:gdLst>
                <a:gd name="csX0" fmla="*/ 145733 w 154590"/>
                <a:gd name="csY0" fmla="*/ -1319 h 10120"/>
                <a:gd name="csX1" fmla="*/ 154591 w 154590"/>
                <a:gd name="csY1" fmla="*/ 3744 h 10120"/>
                <a:gd name="csX2" fmla="*/ 145733 w 154590"/>
                <a:gd name="csY2" fmla="*/ 8801 h 10120"/>
                <a:gd name="csX3" fmla="*/ 8851 w 154590"/>
                <a:gd name="csY3" fmla="*/ 8801 h 10120"/>
                <a:gd name="csX4" fmla="*/ 0 w 154590"/>
                <a:gd name="csY4" fmla="*/ 3744 h 10120"/>
                <a:gd name="csX5" fmla="*/ 8851 w 154590"/>
                <a:gd name="csY5" fmla="*/ -1319 h 10120"/>
                <a:gd name="csX6" fmla="*/ 145733 w 154590"/>
                <a:gd name="csY6" fmla="*/ -1319 h 101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4590" h="10120">
                  <a:moveTo>
                    <a:pt x="145733" y="-1319"/>
                  </a:moveTo>
                  <a:cubicBezTo>
                    <a:pt x="150035" y="-1319"/>
                    <a:pt x="154591" y="-1319"/>
                    <a:pt x="154591" y="3744"/>
                  </a:cubicBezTo>
                  <a:cubicBezTo>
                    <a:pt x="154591" y="8801"/>
                    <a:pt x="150035" y="8801"/>
                    <a:pt x="145733" y="8801"/>
                  </a:cubicBezTo>
                  <a:lnTo>
                    <a:pt x="8851" y="8801"/>
                  </a:lnTo>
                  <a:cubicBezTo>
                    <a:pt x="4549" y="8801"/>
                    <a:pt x="0" y="8801"/>
                    <a:pt x="0" y="3744"/>
                  </a:cubicBezTo>
                  <a:cubicBezTo>
                    <a:pt x="0" y="-1319"/>
                    <a:pt x="4549" y="-1319"/>
                    <a:pt x="8851" y="-1319"/>
                  </a:cubicBezTo>
                  <a:lnTo>
                    <a:pt x="145733" y="-1319"/>
                  </a:lnTo>
                  <a:close/>
                </a:path>
              </a:pathLst>
            </a:custGeom>
            <a:solidFill>
              <a:srgbClr val="000000"/>
            </a:solidFill>
            <a:ln w="25400" cap="flat">
              <a:noFill/>
              <a:prstDash val="solid"/>
              <a:miter/>
            </a:ln>
          </p:spPr>
          <p:txBody>
            <a:bodyPr/>
            <a:lstStyle/>
            <a:p>
              <a:endParaRPr lang="en-US"/>
            </a:p>
          </p:txBody>
        </p:sp>
        <p:sp>
          <p:nvSpPr>
            <p:cNvPr id="13" name="Freeform: Shape 12">
              <a:extLst>
                <a:ext uri="{FF2B5EF4-FFF2-40B4-BE49-F238E27FC236}">
                  <a16:creationId xmlns:a16="http://schemas.microsoft.com/office/drawing/2014/main" id="{65FA780A-FCD0-FC0E-D942-5042C7AAC24A}"/>
                </a:ext>
              </a:extLst>
            </p:cNvPr>
            <p:cNvSpPr/>
            <p:nvPr>
              <p:custDataLst>
                <p:tags r:id="rId6"/>
              </p:custDataLst>
            </p:nvPr>
          </p:nvSpPr>
          <p:spPr>
            <a:xfrm flipV="1">
              <a:off x="15320167" y="-15660753"/>
              <a:ext cx="104997" cy="174069"/>
            </a:xfrm>
            <a:custGeom>
              <a:avLst/>
              <a:gdLst>
                <a:gd name="csX0" fmla="*/ 62746 w 104997"/>
                <a:gd name="csY0" fmla="*/ 93301 h 174069"/>
                <a:gd name="csX1" fmla="*/ 98171 w 104997"/>
                <a:gd name="csY1" fmla="*/ 137832 h 174069"/>
                <a:gd name="csX2" fmla="*/ 51610 w 104997"/>
                <a:gd name="csY2" fmla="*/ 172749 h 174069"/>
                <a:gd name="csX3" fmla="*/ 6826 w 104997"/>
                <a:gd name="csY3" fmla="*/ 138339 h 174069"/>
                <a:gd name="csX4" fmla="*/ 19733 w 104997"/>
                <a:gd name="csY4" fmla="*/ 125186 h 174069"/>
                <a:gd name="csX5" fmla="*/ 32639 w 104997"/>
                <a:gd name="csY5" fmla="*/ 138085 h 174069"/>
                <a:gd name="csX6" fmla="*/ 16946 w 104997"/>
                <a:gd name="csY6" fmla="*/ 150738 h 174069"/>
                <a:gd name="csX7" fmla="*/ 50602 w 104997"/>
                <a:gd name="csY7" fmla="*/ 166422 h 174069"/>
                <a:gd name="csX8" fmla="*/ 74890 w 104997"/>
                <a:gd name="csY8" fmla="*/ 138085 h 174069"/>
                <a:gd name="csX9" fmla="*/ 67810 w 104997"/>
                <a:gd name="csY9" fmla="*/ 109240 h 174069"/>
                <a:gd name="csX10" fmla="*/ 45291 w 104997"/>
                <a:gd name="csY10" fmla="*/ 96089 h 174069"/>
                <a:gd name="csX11" fmla="*/ 35417 w 104997"/>
                <a:gd name="csY11" fmla="*/ 95326 h 174069"/>
                <a:gd name="csX12" fmla="*/ 31623 w 104997"/>
                <a:gd name="csY12" fmla="*/ 92294 h 174069"/>
                <a:gd name="csX13" fmla="*/ 37695 w 104997"/>
                <a:gd name="csY13" fmla="*/ 89508 h 174069"/>
                <a:gd name="csX14" fmla="*/ 48832 w 104997"/>
                <a:gd name="csY14" fmla="*/ 89508 h 174069"/>
                <a:gd name="csX15" fmla="*/ 78938 w 104997"/>
                <a:gd name="csY15" fmla="*/ 47510 h 174069"/>
                <a:gd name="csX16" fmla="*/ 50347 w 104997"/>
                <a:gd name="csY16" fmla="*/ 5759 h 174069"/>
                <a:gd name="csX17" fmla="*/ 11636 w 104997"/>
                <a:gd name="csY17" fmla="*/ 24992 h 174069"/>
                <a:gd name="csX18" fmla="*/ 28337 w 104997"/>
                <a:gd name="csY18" fmla="*/ 38906 h 174069"/>
                <a:gd name="csX19" fmla="*/ 14169 w 104997"/>
                <a:gd name="csY19" fmla="*/ 53074 h 174069"/>
                <a:gd name="csX20" fmla="*/ 0 w 104997"/>
                <a:gd name="csY20" fmla="*/ 38398 h 174069"/>
                <a:gd name="csX21" fmla="*/ 51109 w 104997"/>
                <a:gd name="csY21" fmla="*/ -1321 h 174069"/>
                <a:gd name="csX22" fmla="*/ 104997 w 104997"/>
                <a:gd name="csY22" fmla="*/ 47510 h 174069"/>
                <a:gd name="csX23" fmla="*/ 62746 w 104997"/>
                <a:gd name="csY23" fmla="*/ 93301 h 1740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04997" h="174069">
                  <a:moveTo>
                    <a:pt x="62746" y="93301"/>
                  </a:moveTo>
                  <a:cubicBezTo>
                    <a:pt x="83495" y="100136"/>
                    <a:pt x="98171" y="117845"/>
                    <a:pt x="98171" y="137832"/>
                  </a:cubicBezTo>
                  <a:cubicBezTo>
                    <a:pt x="98171" y="158579"/>
                    <a:pt x="75906" y="172749"/>
                    <a:pt x="51610" y="172749"/>
                  </a:cubicBezTo>
                  <a:cubicBezTo>
                    <a:pt x="26058" y="172749"/>
                    <a:pt x="6826" y="157572"/>
                    <a:pt x="6826" y="138339"/>
                  </a:cubicBezTo>
                  <a:cubicBezTo>
                    <a:pt x="6826" y="129989"/>
                    <a:pt x="12398" y="125186"/>
                    <a:pt x="19733" y="125186"/>
                  </a:cubicBezTo>
                  <a:cubicBezTo>
                    <a:pt x="27575" y="125186"/>
                    <a:pt x="32639" y="130752"/>
                    <a:pt x="32639" y="138085"/>
                  </a:cubicBezTo>
                  <a:cubicBezTo>
                    <a:pt x="32639" y="150738"/>
                    <a:pt x="20748" y="150738"/>
                    <a:pt x="16946" y="150738"/>
                  </a:cubicBezTo>
                  <a:cubicBezTo>
                    <a:pt x="24797" y="163136"/>
                    <a:pt x="41489" y="166422"/>
                    <a:pt x="50602" y="166422"/>
                  </a:cubicBezTo>
                  <a:cubicBezTo>
                    <a:pt x="60976" y="166422"/>
                    <a:pt x="74890" y="160858"/>
                    <a:pt x="74890" y="138085"/>
                  </a:cubicBezTo>
                  <a:cubicBezTo>
                    <a:pt x="74890" y="135054"/>
                    <a:pt x="74382" y="120377"/>
                    <a:pt x="67810" y="109240"/>
                  </a:cubicBezTo>
                  <a:cubicBezTo>
                    <a:pt x="60214" y="97096"/>
                    <a:pt x="51610" y="96341"/>
                    <a:pt x="45291" y="96089"/>
                  </a:cubicBezTo>
                  <a:cubicBezTo>
                    <a:pt x="43267" y="95834"/>
                    <a:pt x="37195" y="95326"/>
                    <a:pt x="35417" y="95326"/>
                  </a:cubicBezTo>
                  <a:cubicBezTo>
                    <a:pt x="33393" y="95072"/>
                    <a:pt x="31623" y="94827"/>
                    <a:pt x="31623" y="92294"/>
                  </a:cubicBezTo>
                  <a:cubicBezTo>
                    <a:pt x="31623" y="89508"/>
                    <a:pt x="33393" y="89508"/>
                    <a:pt x="37695" y="89508"/>
                  </a:cubicBezTo>
                  <a:lnTo>
                    <a:pt x="48832" y="89508"/>
                  </a:lnTo>
                  <a:cubicBezTo>
                    <a:pt x="69580" y="89508"/>
                    <a:pt x="78938" y="72307"/>
                    <a:pt x="78938" y="47510"/>
                  </a:cubicBezTo>
                  <a:cubicBezTo>
                    <a:pt x="78938" y="13101"/>
                    <a:pt x="61484" y="5759"/>
                    <a:pt x="50347" y="5759"/>
                  </a:cubicBezTo>
                  <a:cubicBezTo>
                    <a:pt x="39465" y="5759"/>
                    <a:pt x="20494" y="10061"/>
                    <a:pt x="11636" y="24992"/>
                  </a:cubicBezTo>
                  <a:cubicBezTo>
                    <a:pt x="20494" y="23723"/>
                    <a:pt x="28337" y="29294"/>
                    <a:pt x="28337" y="38906"/>
                  </a:cubicBezTo>
                  <a:cubicBezTo>
                    <a:pt x="28337" y="48019"/>
                    <a:pt x="21503" y="53074"/>
                    <a:pt x="14169" y="53074"/>
                  </a:cubicBezTo>
                  <a:cubicBezTo>
                    <a:pt x="8096" y="53074"/>
                    <a:pt x="0" y="49535"/>
                    <a:pt x="0" y="38398"/>
                  </a:cubicBezTo>
                  <a:cubicBezTo>
                    <a:pt x="0" y="15379"/>
                    <a:pt x="23527" y="-1321"/>
                    <a:pt x="51109" y="-1321"/>
                  </a:cubicBezTo>
                  <a:cubicBezTo>
                    <a:pt x="81978" y="-1321"/>
                    <a:pt x="104997" y="21698"/>
                    <a:pt x="104997" y="47510"/>
                  </a:cubicBezTo>
                  <a:cubicBezTo>
                    <a:pt x="104997" y="68259"/>
                    <a:pt x="89059" y="87991"/>
                    <a:pt x="62746" y="93301"/>
                  </a:cubicBezTo>
                  <a:close/>
                </a:path>
              </a:pathLst>
            </a:custGeom>
            <a:solidFill>
              <a:srgbClr val="000000"/>
            </a:solidFill>
            <a:ln w="25400" cap="flat">
              <a:noFill/>
              <a:prstDash val="solid"/>
              <a:miter/>
            </a:ln>
          </p:spPr>
          <p:txBody>
            <a:bodyPr/>
            <a:lstStyle/>
            <a:p>
              <a:endParaRPr lang="en-US"/>
            </a:p>
          </p:txBody>
        </p:sp>
        <p:sp>
          <p:nvSpPr>
            <p:cNvPr id="14" name="Freeform: Shape 13">
              <a:extLst>
                <a:ext uri="{FF2B5EF4-FFF2-40B4-BE49-F238E27FC236}">
                  <a16:creationId xmlns:a16="http://schemas.microsoft.com/office/drawing/2014/main" id="{576EBAFA-080C-4AF5-A189-033F4F2F20AB}"/>
                </a:ext>
              </a:extLst>
            </p:cNvPr>
            <p:cNvSpPr/>
            <p:nvPr>
              <p:custDataLst>
                <p:tags r:id="rId7"/>
              </p:custDataLst>
            </p:nvPr>
          </p:nvSpPr>
          <p:spPr>
            <a:xfrm flipV="1">
              <a:off x="15449701" y="-15666477"/>
              <a:ext cx="76176" cy="76001"/>
            </a:xfrm>
            <a:custGeom>
              <a:avLst/>
              <a:gdLst>
                <a:gd name="csX0" fmla="*/ 76176 w 76176"/>
                <a:gd name="csY0" fmla="*/ 36586 h 76001"/>
                <a:gd name="csX1" fmla="*/ 38084 w 76176"/>
                <a:gd name="csY1" fmla="*/ 74676 h 76001"/>
                <a:gd name="csX2" fmla="*/ 0 w 76176"/>
                <a:gd name="csY2" fmla="*/ 36759 h 76001"/>
                <a:gd name="csX3" fmla="*/ 38084 w 76176"/>
                <a:gd name="csY3" fmla="*/ -1325 h 76001"/>
                <a:gd name="csX4" fmla="*/ 76176 w 76176"/>
                <a:gd name="csY4" fmla="*/ 36586 h 76001"/>
                <a:gd name="csX5" fmla="*/ 38084 w 76176"/>
                <a:gd name="csY5" fmla="*/ 7352 h 76001"/>
                <a:gd name="csX6" fmla="*/ 8676 w 76176"/>
                <a:gd name="csY6" fmla="*/ 36586 h 76001"/>
                <a:gd name="csX7" fmla="*/ 38084 w 76176"/>
                <a:gd name="csY7" fmla="*/ 65993 h 76001"/>
                <a:gd name="csX8" fmla="*/ 67501 w 76176"/>
                <a:gd name="csY8" fmla="*/ 36759 h 76001"/>
                <a:gd name="csX9" fmla="*/ 38084 w 76176"/>
                <a:gd name="csY9" fmla="*/ 7352 h 760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76176" h="76001">
                  <a:moveTo>
                    <a:pt x="76176" y="36586"/>
                  </a:moveTo>
                  <a:cubicBezTo>
                    <a:pt x="76176" y="58025"/>
                    <a:pt x="58992" y="74676"/>
                    <a:pt x="38084" y="74676"/>
                  </a:cubicBezTo>
                  <a:cubicBezTo>
                    <a:pt x="16828" y="74676"/>
                    <a:pt x="0" y="57493"/>
                    <a:pt x="0" y="36759"/>
                  </a:cubicBezTo>
                  <a:cubicBezTo>
                    <a:pt x="0" y="15328"/>
                    <a:pt x="17185" y="-1325"/>
                    <a:pt x="38084" y="-1325"/>
                  </a:cubicBezTo>
                  <a:cubicBezTo>
                    <a:pt x="59349" y="-1325"/>
                    <a:pt x="76176" y="15860"/>
                    <a:pt x="76176" y="36586"/>
                  </a:cubicBezTo>
                  <a:close/>
                  <a:moveTo>
                    <a:pt x="38084" y="7352"/>
                  </a:moveTo>
                  <a:cubicBezTo>
                    <a:pt x="21432" y="7352"/>
                    <a:pt x="8676" y="20821"/>
                    <a:pt x="8676" y="36586"/>
                  </a:cubicBezTo>
                  <a:cubicBezTo>
                    <a:pt x="8676" y="53064"/>
                    <a:pt x="21789" y="65993"/>
                    <a:pt x="38084" y="65993"/>
                  </a:cubicBezTo>
                  <a:cubicBezTo>
                    <a:pt x="54745" y="65993"/>
                    <a:pt x="67501" y="52532"/>
                    <a:pt x="67501" y="36759"/>
                  </a:cubicBezTo>
                  <a:cubicBezTo>
                    <a:pt x="67501" y="20289"/>
                    <a:pt x="54388" y="7352"/>
                    <a:pt x="38084" y="7352"/>
                  </a:cubicBezTo>
                  <a:close/>
                </a:path>
              </a:pathLst>
            </a:custGeom>
            <a:solidFill>
              <a:srgbClr val="000000"/>
            </a:solidFill>
            <a:ln w="25400" cap="flat">
              <a:noFill/>
              <a:prstDash val="solid"/>
              <a:miter/>
            </a:ln>
          </p:spPr>
          <p:txBody>
            <a:bodyPr/>
            <a:lstStyle/>
            <a:p>
              <a:endParaRPr lang="en-US"/>
            </a:p>
          </p:txBody>
        </p:sp>
      </p:gr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779B1C3-C9AC-55A6-557A-35C352DAB126}"/>
                  </a:ext>
                </a:extLst>
              </p:cNvPr>
              <p:cNvSpPr txBox="1"/>
              <p:nvPr/>
            </p:nvSpPr>
            <p:spPr>
              <a:xfrm>
                <a:off x="2296928" y="2911062"/>
                <a:ext cx="3303638" cy="18471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𝐾</m:t>
                          </m:r>
                        </m:e>
                        <m:sub>
                          <m:r>
                            <a:rPr lang="en-US" sz="2400" i="1" smtClean="0">
                              <a:latin typeface="Cambria Math" panose="02040503050406030204" pitchFamily="18" charset="0"/>
                              <a:ea typeface="Cambria Math" panose="02040503050406030204" pitchFamily="18" charset="0"/>
                            </a:rPr>
                            <m:t>∥</m:t>
                          </m:r>
                          <m:r>
                            <m:rPr>
                              <m:nor/>
                            </m:rPr>
                            <a:rPr lang="en-US" sz="2400" b="0" i="0" smtClean="0">
                              <a:latin typeface="Cambria Math" panose="02040503050406030204" pitchFamily="18" charset="0"/>
                              <a:ea typeface="Cambria Math" panose="02040503050406030204" pitchFamily="18" charset="0"/>
                            </a:rPr>
                            <m:t>,</m:t>
                          </m:r>
                          <m:r>
                            <m:rPr>
                              <m:nor/>
                            </m:rPr>
                            <a:rPr lang="en-US" sz="2400" b="0" i="0" smtClean="0">
                              <a:latin typeface="Cambria Math" panose="02040503050406030204" pitchFamily="18" charset="0"/>
                              <a:ea typeface="Cambria Math" panose="02040503050406030204" pitchFamily="18" charset="0"/>
                            </a:rPr>
                            <m:t>min</m:t>
                          </m:r>
                        </m:sub>
                      </m:sSub>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9</m:t>
                          </m:r>
                        </m:den>
                      </m:f>
                      <m:r>
                        <a:rPr lang="en-US" sz="2400" b="0" i="1" smtClean="0">
                          <a:latin typeface="Cambria Math" panose="02040503050406030204" pitchFamily="18" charset="0"/>
                          <a:ea typeface="Cambria Math" panose="02040503050406030204" pitchFamily="18" charset="0"/>
                        </a:rPr>
                        <m:t>𝑚</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𝑐</m:t>
                          </m:r>
                        </m:e>
                        <m:sup>
                          <m:r>
                            <a:rPr lang="en-US" sz="2400" b="0" i="1" smtClean="0">
                              <a:latin typeface="Cambria Math" panose="02040503050406030204" pitchFamily="18" charset="0"/>
                              <a:ea typeface="Cambria Math" panose="02040503050406030204" pitchFamily="18" charset="0"/>
                            </a:rPr>
                            <m:t>2</m:t>
                          </m:r>
                        </m:sup>
                      </m:sSup>
                      <m:sSup>
                        <m:sSupPr>
                          <m:ctrlPr>
                            <a:rPr lang="en-US" sz="2400" i="1">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𝛼</m:t>
                          </m:r>
                        </m:e>
                        <m:sup>
                          <m:r>
                            <a:rPr lang="en-US" sz="2400" i="1">
                              <a:latin typeface="Cambria Math" panose="02040503050406030204" pitchFamily="18" charset="0"/>
                              <a:ea typeface="Cambria Math" panose="02040503050406030204" pitchFamily="18" charset="0"/>
                            </a:rPr>
                            <m:t>2</m:t>
                          </m:r>
                        </m:sup>
                      </m:sSup>
                      <m:sSubSup>
                        <m:sSubSupPr>
                          <m:ctrlPr>
                            <a:rPr lang="en-US" sz="2400" i="1" smtClean="0">
                              <a:latin typeface="Cambria Math" panose="02040503050406030204" pitchFamily="18" charset="0"/>
                              <a:ea typeface="Cambria Math" panose="02040503050406030204" pitchFamily="18" charset="0"/>
                            </a:rPr>
                          </m:ctrlPr>
                        </m:sSubSupPr>
                        <m:e>
                          <m:r>
                            <a:rPr lang="en-US" sz="2400" i="1" ker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0</m:t>
                          </m:r>
                        </m:sub>
                        <m:sup>
                          <m:r>
                            <a:rPr lang="en-US" sz="2400" b="0" i="1" smtClean="0">
                              <a:latin typeface="Cambria Math" panose="02040503050406030204" pitchFamily="18" charset="0"/>
                              <a:ea typeface="Cambria Math" panose="02040503050406030204" pitchFamily="18" charset="0"/>
                            </a:rPr>
                            <m:t>4</m:t>
                          </m:r>
                        </m:sup>
                      </m:sSubSup>
                    </m:oMath>
                  </m:oMathPara>
                </a14:m>
                <a:endParaRPr lang="en-US" sz="2400" dirty="0"/>
              </a:p>
              <a:p>
                <a:pPr marL="0" indent="0">
                  <a:buNone/>
                </a:pPr>
                <a:endParaRPr lang="en-US" sz="2400" dirty="0"/>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𝛼</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𝑒</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𝐸</m:t>
                              </m:r>
                            </m:e>
                            <m:sub>
                              <m:r>
                                <a:rPr lang="en-US" sz="2400" b="0" i="1" smtClean="0">
                                  <a:latin typeface="Cambria Math" panose="02040503050406030204" pitchFamily="18" charset="0"/>
                                  <a:ea typeface="Cambria Math" panose="02040503050406030204" pitchFamily="18" charset="0"/>
                                </a:rPr>
                                <m:t>0</m:t>
                              </m:r>
                            </m:sub>
                          </m:sSub>
                        </m:num>
                        <m:den>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𝑚𝑐</m:t>
                          </m:r>
                          <m:r>
                            <a:rPr lang="en-US" sz="2400" b="0" i="1" smtClean="0">
                              <a:latin typeface="Cambria Math" panose="02040503050406030204" pitchFamily="18" charset="0"/>
                              <a:ea typeface="Cambria Math" panose="02040503050406030204" pitchFamily="18" charset="0"/>
                            </a:rPr>
                            <m:t>𝜔</m:t>
                          </m:r>
                        </m:den>
                      </m:f>
                      <m:r>
                        <a:rPr lang="en-US" sz="2400" b="0" i="1" smtClean="0">
                          <a:latin typeface="Cambria Math" panose="02040503050406030204" pitchFamily="18" charset="0"/>
                          <a:ea typeface="Cambria Math" panose="02040503050406030204" pitchFamily="18" charset="0"/>
                        </a:rPr>
                        <m:t>=1.22</m:t>
                      </m:r>
                    </m:oMath>
                  </m:oMathPara>
                </a14:m>
                <a:endParaRPr lang="en-US" sz="2400" dirty="0"/>
              </a:p>
            </p:txBody>
          </p:sp>
        </mc:Choice>
        <mc:Fallback>
          <p:sp>
            <p:nvSpPr>
              <p:cNvPr id="15" name="TextBox 14">
                <a:extLst>
                  <a:ext uri="{FF2B5EF4-FFF2-40B4-BE49-F238E27FC236}">
                    <a16:creationId xmlns:a16="http://schemas.microsoft.com/office/drawing/2014/main" id="{7779B1C3-C9AC-55A6-557A-35C352DAB126}"/>
                  </a:ext>
                </a:extLst>
              </p:cNvPr>
              <p:cNvSpPr txBox="1">
                <a:spLocks noRot="1" noChangeAspect="1" noMove="1" noResize="1" noEditPoints="1" noAdjustHandles="1" noChangeArrowheads="1" noChangeShapeType="1" noTextEdit="1"/>
              </p:cNvSpPr>
              <p:nvPr/>
            </p:nvSpPr>
            <p:spPr>
              <a:xfrm>
                <a:off x="2296928" y="2911062"/>
                <a:ext cx="3303638" cy="184710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F379F82-40CF-3838-7308-EC1B3F7362A2}"/>
                  </a:ext>
                </a:extLst>
              </p:cNvPr>
              <p:cNvSpPr txBox="1"/>
              <p:nvPr/>
            </p:nvSpPr>
            <p:spPr>
              <a:xfrm>
                <a:off x="6163566" y="820154"/>
                <a:ext cx="6762410" cy="7935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𝑑</m:t>
                          </m:r>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ea typeface="Cambria Math" panose="02040503050406030204" pitchFamily="18" charset="0"/>
                                </a:rPr>
                                <m:t>∥</m:t>
                              </m:r>
                            </m:sub>
                          </m:sSub>
                        </m:num>
                        <m:den>
                          <m:r>
                            <a:rPr lang="en-US" sz="2400" i="1">
                              <a:latin typeface="Cambria Math" panose="02040503050406030204" pitchFamily="18" charset="0"/>
                            </a:rPr>
                            <m:t>𝑑𝑡</m:t>
                          </m:r>
                        </m:den>
                      </m:f>
                      <m:r>
                        <a:rPr lang="en-US" sz="2400" i="1">
                          <a:latin typeface="Cambria Math" panose="02040503050406030204" pitchFamily="18" charset="0"/>
                        </a:rPr>
                        <m:t>=</m:t>
                      </m:r>
                      <m:r>
                        <a:rPr lang="en-US" sz="2400" i="1">
                          <a:latin typeface="Cambria Math" panose="02040503050406030204" pitchFamily="18" charset="0"/>
                        </a:rPr>
                        <m:t>𝑒</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r>
                            <a:rPr lang="en-US" sz="2400" i="1">
                              <a:latin typeface="Cambria Math" panose="02040503050406030204" pitchFamily="18" charset="0"/>
                              <a:ea typeface="Cambria Math" panose="02040503050406030204" pitchFamily="18" charset="0"/>
                            </a:rPr>
                            <m:t>0</m:t>
                          </m:r>
                        </m:sub>
                      </m:sSub>
                      <m:func>
                        <m:funcPr>
                          <m:ctrlPr>
                            <a:rPr lang="en-US" sz="2400" i="1" kern="0">
                              <a:latin typeface="Cambria Math" panose="02040503050406030204" pitchFamily="18" charset="0"/>
                            </a:rPr>
                          </m:ctrlPr>
                        </m:funcPr>
                        <m:fName>
                          <m:r>
                            <m:rPr>
                              <m:sty m:val="p"/>
                            </m:rPr>
                            <a:rPr lang="en-US" sz="2400" kern="0">
                              <a:latin typeface="Cambria Math" panose="02040503050406030204" pitchFamily="18" charset="0"/>
                            </a:rPr>
                            <m:t>sin</m:t>
                          </m:r>
                        </m:fName>
                        <m:e>
                          <m:r>
                            <a:rPr lang="en-US" sz="2400" i="1" kern="0">
                              <a:latin typeface="Cambria Math" panose="02040503050406030204" pitchFamily="18" charset="0"/>
                            </a:rPr>
                            <m:t>(</m:t>
                          </m:r>
                          <m:r>
                            <a:rPr lang="en-US" sz="2400" i="1" kern="0">
                              <a:latin typeface="Cambria Math" panose="02040503050406030204" pitchFamily="18" charset="0"/>
                              <a:ea typeface="Cambria Math" panose="02040503050406030204" pitchFamily="18" charset="0"/>
                            </a:rPr>
                            <m:t>𝜔</m:t>
                          </m:r>
                          <m:r>
                            <a:rPr lang="en-US" sz="2400" i="1" kern="0">
                              <a:latin typeface="Cambria Math" panose="02040503050406030204" pitchFamily="18" charset="0"/>
                              <a:ea typeface="Cambria Math" panose="02040503050406030204" pitchFamily="18" charset="0"/>
                            </a:rPr>
                            <m:t>𝑡</m:t>
                          </m:r>
                          <m:r>
                            <a:rPr lang="en-US" sz="2400" i="1" ker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kern="0">
                                  <a:latin typeface="Cambria Math" panose="02040503050406030204" pitchFamily="18" charset="0"/>
                                  <a:ea typeface="Cambria Math" panose="02040503050406030204" pitchFamily="18" charset="0"/>
                                </a:rPr>
                                <m:t>𝜑</m:t>
                              </m:r>
                            </m:e>
                            <m:sub>
                              <m:r>
                                <a:rPr lang="en-US" sz="2400" i="1">
                                  <a:latin typeface="Cambria Math" panose="02040503050406030204" pitchFamily="18" charset="0"/>
                                  <a:ea typeface="Cambria Math" panose="02040503050406030204" pitchFamily="18" charset="0"/>
                                </a:rPr>
                                <m:t>0</m:t>
                              </m:r>
                            </m:sub>
                          </m:sSub>
                          <m:r>
                            <a:rPr lang="en-US" sz="2400" i="1" kern="0">
                              <a:latin typeface="Cambria Math" panose="02040503050406030204" pitchFamily="18" charset="0"/>
                              <a:ea typeface="Cambria Math" panose="02040503050406030204" pitchFamily="18" charset="0"/>
                            </a:rPr>
                            <m:t>)</m:t>
                          </m:r>
                        </m:e>
                      </m:func>
                    </m:oMath>
                  </m:oMathPara>
                </a14:m>
                <a:endParaRPr lang="en-US" sz="2400" dirty="0"/>
              </a:p>
            </p:txBody>
          </p:sp>
        </mc:Choice>
        <mc:Fallback xmlns="">
          <p:sp>
            <p:nvSpPr>
              <p:cNvPr id="17" name="TextBox 16">
                <a:extLst>
                  <a:ext uri="{FF2B5EF4-FFF2-40B4-BE49-F238E27FC236}">
                    <a16:creationId xmlns:a16="http://schemas.microsoft.com/office/drawing/2014/main" id="{DF379F82-40CF-3838-7308-EC1B3F7362A2}"/>
                  </a:ext>
                </a:extLst>
              </p:cNvPr>
              <p:cNvSpPr txBox="1">
                <a:spLocks noRot="1" noChangeAspect="1" noMove="1" noResize="1" noEditPoints="1" noAdjustHandles="1" noChangeArrowheads="1" noChangeShapeType="1" noTextEdit="1"/>
              </p:cNvSpPr>
              <p:nvPr/>
            </p:nvSpPr>
            <p:spPr>
              <a:xfrm>
                <a:off x="6163566" y="820154"/>
                <a:ext cx="6762410" cy="793551"/>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225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1F9977-EE7F-2359-B05B-4C6550201468}"/>
              </a:ext>
            </a:extLst>
          </p:cNvPr>
          <p:cNvPicPr>
            <a:picLocks noChangeAspect="1"/>
          </p:cNvPicPr>
          <p:nvPr/>
        </p:nvPicPr>
        <p:blipFill>
          <a:blip r:embed="rId3"/>
          <a:stretch>
            <a:fillRect/>
          </a:stretch>
        </p:blipFill>
        <p:spPr>
          <a:xfrm>
            <a:off x="6017946" y="990600"/>
            <a:ext cx="6085202" cy="5283276"/>
          </a:xfrm>
          <a:prstGeom prst="rect">
            <a:avLst/>
          </a:prstGeom>
        </p:spPr>
      </p:pic>
      <p:sp>
        <p:nvSpPr>
          <p:cNvPr id="2" name="Title 1">
            <a:extLst>
              <a:ext uri="{FF2B5EF4-FFF2-40B4-BE49-F238E27FC236}">
                <a16:creationId xmlns:a16="http://schemas.microsoft.com/office/drawing/2014/main" id="{A2B67DEE-2615-B5E7-3410-267BF3974320}"/>
              </a:ext>
            </a:extLst>
          </p:cNvPr>
          <p:cNvSpPr>
            <a:spLocks noGrp="1"/>
          </p:cNvSpPr>
          <p:nvPr>
            <p:ph type="title"/>
          </p:nvPr>
        </p:nvSpPr>
        <p:spPr/>
        <p:txBody>
          <a:bodyPr>
            <a:normAutofit fontScale="90000"/>
          </a:bodyPr>
          <a:lstStyle/>
          <a:p>
            <a:r>
              <a:rPr lang="en-US" dirty="0"/>
              <a:t>Mean Longitudinal Energy</a:t>
            </a:r>
          </a:p>
        </p:txBody>
      </p:sp>
      <p:sp>
        <p:nvSpPr>
          <p:cNvPr id="3" name="Content Placeholder 2">
            <a:extLst>
              <a:ext uri="{FF2B5EF4-FFF2-40B4-BE49-F238E27FC236}">
                <a16:creationId xmlns:a16="http://schemas.microsoft.com/office/drawing/2014/main" id="{EC5010CF-2B16-E77B-DC06-86EFAAB5D668}"/>
              </a:ext>
            </a:extLst>
          </p:cNvPr>
          <p:cNvSpPr>
            <a:spLocks noGrp="1"/>
          </p:cNvSpPr>
          <p:nvPr>
            <p:ph idx="1"/>
          </p:nvPr>
        </p:nvSpPr>
        <p:spPr>
          <a:xfrm>
            <a:off x="76200" y="1371601"/>
            <a:ext cx="5867400" cy="3124200"/>
          </a:xfrm>
        </p:spPr>
        <p:txBody>
          <a:bodyPr/>
          <a:lstStyle/>
          <a:p>
            <a:r>
              <a:rPr lang="en-US" dirty="0"/>
              <a:t>Applying this mapping to the phase scan generates the cumulative distribution function (CDF) for the longitudinal energy of the electrons</a:t>
            </a:r>
          </a:p>
          <a:p>
            <a:r>
              <a:rPr lang="en-US" dirty="0"/>
              <a:t>The expected value integral gives the Mean Longitudinal Energy (MLE)</a:t>
            </a:r>
          </a:p>
        </p:txBody>
      </p:sp>
      <p:sp>
        <p:nvSpPr>
          <p:cNvPr id="4" name="Date Placeholder 3">
            <a:extLst>
              <a:ext uri="{FF2B5EF4-FFF2-40B4-BE49-F238E27FC236}">
                <a16:creationId xmlns:a16="http://schemas.microsoft.com/office/drawing/2014/main" id="{DA994F4A-E71F-2744-A15E-7FD2808CA866}"/>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52684104-06A0-2ED1-4B89-EDECA8B23EE8}"/>
              </a:ext>
            </a:extLst>
          </p:cNvPr>
          <p:cNvSpPr>
            <a:spLocks noGrp="1"/>
          </p:cNvSpPr>
          <p:nvPr>
            <p:ph type="sldNum" sz="quarter" idx="12"/>
          </p:nvPr>
        </p:nvSpPr>
        <p:spPr/>
        <p:txBody>
          <a:bodyPr/>
          <a:lstStyle/>
          <a:p>
            <a:fld id="{00B0EFD5-3880-4F16-9559-E3049808D55D}" type="slidenum">
              <a:rPr lang="en-US" smtClean="0"/>
              <a:pPr/>
              <a:t>13</a:t>
            </a:fld>
            <a:endParaRPr lang="en-US" dirty="0"/>
          </a:p>
        </p:txBody>
      </p:sp>
      <p:pic>
        <p:nvPicPr>
          <p:cNvPr id="15" name="Picture 14">
            <a:extLst>
              <a:ext uri="{FF2B5EF4-FFF2-40B4-BE49-F238E27FC236}">
                <a16:creationId xmlns:a16="http://schemas.microsoft.com/office/drawing/2014/main" id="{8E631A88-EF6E-42AD-E76C-81D50200AD02}"/>
              </a:ext>
            </a:extLst>
          </p:cNvPr>
          <p:cNvPicPr>
            <a:picLocks noChangeAspect="1"/>
          </p:cNvPicPr>
          <p:nvPr/>
        </p:nvPicPr>
        <p:blipFill>
          <a:blip r:embed="rId4"/>
          <a:stretch>
            <a:fillRect/>
          </a:stretch>
        </p:blipFill>
        <p:spPr>
          <a:xfrm>
            <a:off x="76200" y="4403727"/>
            <a:ext cx="6085202" cy="838200"/>
          </a:xfrm>
          <a:prstGeom prst="rect">
            <a:avLst/>
          </a:prstGeom>
        </p:spPr>
      </p:pic>
    </p:spTree>
    <p:extLst>
      <p:ext uri="{BB962C8B-B14F-4D97-AF65-F5344CB8AC3E}">
        <p14:creationId xmlns:p14="http://schemas.microsoft.com/office/powerpoint/2010/main" val="2874811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36CD-187E-CB4F-50AC-B41D1452766B}"/>
              </a:ext>
            </a:extLst>
          </p:cNvPr>
          <p:cNvSpPr>
            <a:spLocks noGrp="1"/>
          </p:cNvSpPr>
          <p:nvPr>
            <p:ph type="title"/>
          </p:nvPr>
        </p:nvSpPr>
        <p:spPr/>
        <p:txBody>
          <a:bodyPr>
            <a:normAutofit fontScale="90000"/>
          </a:bodyPr>
          <a:lstStyle/>
          <a:p>
            <a:r>
              <a:rPr lang="en-US" dirty="0"/>
              <a:t>Indirect Measure of Pulse Length</a:t>
            </a:r>
          </a:p>
        </p:txBody>
      </p:sp>
      <p:sp>
        <p:nvSpPr>
          <p:cNvPr id="3" name="Content Placeholder 2">
            <a:extLst>
              <a:ext uri="{FF2B5EF4-FFF2-40B4-BE49-F238E27FC236}">
                <a16:creationId xmlns:a16="http://schemas.microsoft.com/office/drawing/2014/main" id="{8BBCA5A3-1BDC-8CF2-8257-D612376CDEBC}"/>
              </a:ext>
            </a:extLst>
          </p:cNvPr>
          <p:cNvSpPr>
            <a:spLocks noGrp="1"/>
          </p:cNvSpPr>
          <p:nvPr>
            <p:ph idx="1"/>
          </p:nvPr>
        </p:nvSpPr>
        <p:spPr>
          <a:xfrm>
            <a:off x="0" y="838200"/>
            <a:ext cx="7921978" cy="5143500"/>
          </a:xfrm>
        </p:spPr>
        <p:txBody>
          <a:bodyPr>
            <a:normAutofit/>
          </a:bodyPr>
          <a:lstStyle/>
          <a:p>
            <a:r>
              <a:rPr lang="en-US" dirty="0"/>
              <a:t>The energy of the electron beam leaving the RF gun is correlated with the launch phase</a:t>
            </a:r>
          </a:p>
          <a:p>
            <a:pPr lvl="1"/>
            <a:r>
              <a:rPr lang="en-US" dirty="0"/>
              <a:t>A longer pulse will sample many different energies, especially at high phase, resulting in a larger energy spread</a:t>
            </a:r>
          </a:p>
        </p:txBody>
      </p:sp>
      <p:sp>
        <p:nvSpPr>
          <p:cNvPr id="4" name="Date Placeholder 3">
            <a:extLst>
              <a:ext uri="{FF2B5EF4-FFF2-40B4-BE49-F238E27FC236}">
                <a16:creationId xmlns:a16="http://schemas.microsoft.com/office/drawing/2014/main" id="{35282E81-FCD3-99C4-CDE8-7FBD6EA28494}"/>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C0A975A4-489B-892B-A837-DCA1BB8D82D2}"/>
              </a:ext>
            </a:extLst>
          </p:cNvPr>
          <p:cNvSpPr>
            <a:spLocks noGrp="1"/>
          </p:cNvSpPr>
          <p:nvPr>
            <p:ph type="sldNum" sz="quarter" idx="12"/>
          </p:nvPr>
        </p:nvSpPr>
        <p:spPr/>
        <p:txBody>
          <a:bodyPr/>
          <a:lstStyle/>
          <a:p>
            <a:fld id="{00B0EFD5-3880-4F16-9559-E3049808D55D}" type="slidenum">
              <a:rPr lang="en-US" smtClean="0"/>
              <a:pPr/>
              <a:t>14</a:t>
            </a:fld>
            <a:endParaRPr lang="en-US" dirty="0"/>
          </a:p>
        </p:txBody>
      </p:sp>
      <p:pic>
        <p:nvPicPr>
          <p:cNvPr id="11" name="Picture 10">
            <a:extLst>
              <a:ext uri="{FF2B5EF4-FFF2-40B4-BE49-F238E27FC236}">
                <a16:creationId xmlns:a16="http://schemas.microsoft.com/office/drawing/2014/main" id="{ACEA9F69-80BA-388E-D83D-F8A21D06E721}"/>
              </a:ext>
            </a:extLst>
          </p:cNvPr>
          <p:cNvPicPr>
            <a:picLocks noChangeAspect="1"/>
          </p:cNvPicPr>
          <p:nvPr/>
        </p:nvPicPr>
        <p:blipFill>
          <a:blip r:embed="rId3"/>
          <a:stretch>
            <a:fillRect/>
          </a:stretch>
        </p:blipFill>
        <p:spPr>
          <a:xfrm>
            <a:off x="8156721" y="1143001"/>
            <a:ext cx="3959079" cy="4823460"/>
          </a:xfrm>
          <a:prstGeom prst="rect">
            <a:avLst/>
          </a:prstGeom>
        </p:spPr>
      </p:pic>
      <p:pic>
        <p:nvPicPr>
          <p:cNvPr id="20" name="Picture 19">
            <a:extLst>
              <a:ext uri="{FF2B5EF4-FFF2-40B4-BE49-F238E27FC236}">
                <a16:creationId xmlns:a16="http://schemas.microsoft.com/office/drawing/2014/main" id="{A094AD3E-DBE7-4FFF-C119-568AE9DBF564}"/>
              </a:ext>
            </a:extLst>
          </p:cNvPr>
          <p:cNvPicPr>
            <a:picLocks noChangeAspect="1"/>
          </p:cNvPicPr>
          <p:nvPr/>
        </p:nvPicPr>
        <p:blipFill>
          <a:blip r:embed="rId4"/>
          <a:srcRect t="8779" r="3635"/>
          <a:stretch>
            <a:fillRect/>
          </a:stretch>
        </p:blipFill>
        <p:spPr>
          <a:xfrm>
            <a:off x="76199" y="2743200"/>
            <a:ext cx="7959197" cy="3733800"/>
          </a:xfrm>
          <a:prstGeom prst="rect">
            <a:avLst/>
          </a:prstGeom>
        </p:spPr>
      </p:pic>
      <p:sp>
        <p:nvSpPr>
          <p:cNvPr id="21" name="Rectangle 20">
            <a:extLst>
              <a:ext uri="{FF2B5EF4-FFF2-40B4-BE49-F238E27FC236}">
                <a16:creationId xmlns:a16="http://schemas.microsoft.com/office/drawing/2014/main" id="{620034A8-B566-F38B-85C6-F4E228B18924}"/>
              </a:ext>
            </a:extLst>
          </p:cNvPr>
          <p:cNvSpPr/>
          <p:nvPr/>
        </p:nvSpPr>
        <p:spPr>
          <a:xfrm>
            <a:off x="4038600" y="2743200"/>
            <a:ext cx="4004703" cy="373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C3B4-47B4-E13E-C197-B465E784770B}"/>
              </a:ext>
            </a:extLst>
          </p:cNvPr>
          <p:cNvSpPr>
            <a:spLocks noGrp="1"/>
          </p:cNvSpPr>
          <p:nvPr>
            <p:ph type="title"/>
          </p:nvPr>
        </p:nvSpPr>
        <p:spPr/>
        <p:txBody>
          <a:bodyPr>
            <a:normAutofit fontScale="90000"/>
          </a:bodyPr>
          <a:lstStyle/>
          <a:p>
            <a:r>
              <a:rPr lang="en-US" dirty="0"/>
              <a:t>Time Response vs. Wavelength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93705E3-104A-688A-62D1-28AF40637E63}"/>
                  </a:ext>
                </a:extLst>
              </p:cNvPr>
              <p:cNvSpPr>
                <a:spLocks noGrp="1"/>
              </p:cNvSpPr>
              <p:nvPr>
                <p:ph idx="1"/>
              </p:nvPr>
            </p:nvSpPr>
            <p:spPr>
              <a:xfrm>
                <a:off x="4495800" y="914400"/>
                <a:ext cx="7696200" cy="4648200"/>
              </a:xfrm>
            </p:spPr>
            <p:txBody>
              <a:bodyPr>
                <a:normAutofit/>
              </a:bodyPr>
              <a:lstStyle/>
              <a:p>
                <a:r>
                  <a:rPr lang="en-US" dirty="0"/>
                  <a:t>The FWHM (</a:t>
                </a:r>
                <a14:m>
                  <m:oMath xmlns:m="http://schemas.openxmlformats.org/officeDocument/2006/math">
                    <m:r>
                      <a:rPr lang="en-US" b="0" i="1" smtClean="0">
                        <a:latin typeface="Cambria Math" panose="02040503050406030204" pitchFamily="18" charset="0"/>
                      </a:rPr>
                      <m:t>       </m:t>
                    </m:r>
                  </m:oMath>
                </a14:m>
                <a:r>
                  <a:rPr lang="en-US" dirty="0"/>
                  <a:t>) of the electron beam emitted at each wavelength is fit using GPT simulations to calculate the time response (         )</a:t>
                </a:r>
              </a:p>
              <a:p>
                <a:r>
                  <a:rPr lang="en-US" dirty="0"/>
                  <a:t>Temporal broadening near threshold transitions to prompt emission when nonlinear</a:t>
                </a:r>
              </a:p>
            </p:txBody>
          </p:sp>
        </mc:Choice>
        <mc:Fallback>
          <p:sp>
            <p:nvSpPr>
              <p:cNvPr id="3" name="Content Placeholder 2">
                <a:extLst>
                  <a:ext uri="{FF2B5EF4-FFF2-40B4-BE49-F238E27FC236}">
                    <a16:creationId xmlns:a16="http://schemas.microsoft.com/office/drawing/2014/main" id="{E93705E3-104A-688A-62D1-28AF40637E63}"/>
                  </a:ext>
                </a:extLst>
              </p:cNvPr>
              <p:cNvSpPr>
                <a:spLocks noGrp="1" noRot="1" noChangeAspect="1" noMove="1" noResize="1" noEditPoints="1" noAdjustHandles="1" noChangeArrowheads="1" noChangeShapeType="1" noTextEdit="1"/>
              </p:cNvSpPr>
              <p:nvPr>
                <p:ph idx="1"/>
              </p:nvPr>
            </p:nvSpPr>
            <p:spPr>
              <a:xfrm>
                <a:off x="4495800" y="914400"/>
                <a:ext cx="7696200" cy="4648200"/>
              </a:xfrm>
              <a:blipFill>
                <a:blip r:embed="rId3"/>
                <a:stretch>
                  <a:fillRect l="-1426" t="-2228" r="-47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941DF01-6819-A05A-A9DA-3C38A3D70DB0}"/>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FA77190F-8459-5FED-4A4C-435868335770}"/>
              </a:ext>
            </a:extLst>
          </p:cNvPr>
          <p:cNvSpPr>
            <a:spLocks noGrp="1"/>
          </p:cNvSpPr>
          <p:nvPr>
            <p:ph type="sldNum" sz="quarter" idx="12"/>
          </p:nvPr>
        </p:nvSpPr>
        <p:spPr/>
        <p:txBody>
          <a:bodyPr/>
          <a:lstStyle/>
          <a:p>
            <a:fld id="{00B0EFD5-3880-4F16-9559-E3049808D55D}" type="slidenum">
              <a:rPr lang="en-US" smtClean="0"/>
              <a:pPr/>
              <a:t>15</a:t>
            </a:fld>
            <a:endParaRPr lang="en-US" dirty="0"/>
          </a:p>
        </p:txBody>
      </p:sp>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669B36EA-48B8-518F-23EF-937AB578ED9E}"/>
                  </a:ext>
                </a:extLst>
              </p:cNvPr>
              <p:cNvGraphicFramePr>
                <a:graphicFrameLocks noGrp="1"/>
              </p:cNvGraphicFramePr>
              <p:nvPr>
                <p:extLst>
                  <p:ext uri="{D42A27DB-BD31-4B8C-83A1-F6EECF244321}">
                    <p14:modId xmlns:p14="http://schemas.microsoft.com/office/powerpoint/2010/main" val="2518903886"/>
                  </p:ext>
                </p:extLst>
              </p:nvPr>
            </p:nvGraphicFramePr>
            <p:xfrm>
              <a:off x="4495800" y="4547078"/>
              <a:ext cx="7543800" cy="17373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186768832"/>
                        </a:ext>
                      </a:extLst>
                    </a:gridCol>
                    <a:gridCol w="1804147">
                      <a:extLst>
                        <a:ext uri="{9D8B030D-6E8A-4147-A177-3AD203B41FA5}">
                          <a16:colId xmlns:a16="http://schemas.microsoft.com/office/drawing/2014/main" val="3289230606"/>
                        </a:ext>
                      </a:extLst>
                    </a:gridCol>
                    <a:gridCol w="2144806">
                      <a:extLst>
                        <a:ext uri="{9D8B030D-6E8A-4147-A177-3AD203B41FA5}">
                          <a16:colId xmlns:a16="http://schemas.microsoft.com/office/drawing/2014/main" val="282089130"/>
                        </a:ext>
                      </a:extLst>
                    </a:gridCol>
                    <a:gridCol w="2070847">
                      <a:extLst>
                        <a:ext uri="{9D8B030D-6E8A-4147-A177-3AD203B41FA5}">
                          <a16:colId xmlns:a16="http://schemas.microsoft.com/office/drawing/2014/main" val="1748062514"/>
                        </a:ext>
                      </a:extLst>
                    </a:gridCol>
                  </a:tblGrid>
                  <a:tr h="0">
                    <a:tc>
                      <a:txBody>
                        <a:bodyPr/>
                        <a:lstStyle/>
                        <a:p>
                          <a:pPr algn="ctr"/>
                          <a:r>
                            <a:rPr lang="en-US" sz="1800" dirty="0"/>
                            <a:t>Wavelength (nm)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tc>
                      <a:txBody>
                        <a:bodyPr/>
                        <a:lstStyle/>
                        <a:p>
                          <a:pPr marL="0" marR="0" lvl="0" indent="0" algn="ctr" defTabSz="514324" rtl="0" eaLnBrk="1" fontAlgn="auto" latinLnBrk="0" hangingPunct="1">
                            <a:lnSpc>
                              <a:spcPct val="100000"/>
                            </a:lnSpc>
                            <a:spcBef>
                              <a:spcPts val="0"/>
                            </a:spcBef>
                            <a:spcAft>
                              <a:spcPts val="0"/>
                            </a:spcAft>
                            <a:buClrTx/>
                            <a:buSzTx/>
                            <a:buFontTx/>
                            <a:buNone/>
                            <a:tabLst/>
                            <a:defRPr/>
                          </a:pPr>
                          <a:r>
                            <a:rPr lang="en-US" sz="1800" dirty="0"/>
                            <a:t>Laser Pulse Length (fs)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tc>
                      <a:txBody>
                        <a:bodyPr/>
                        <a:lstStyle/>
                        <a:p>
                          <a:pPr marL="0" marR="0" lvl="0" indent="0" algn="ctr" defTabSz="514324" rtl="0" eaLnBrk="1" fontAlgn="auto" latinLnBrk="0" hangingPunct="1">
                            <a:lnSpc>
                              <a:spcPct val="100000"/>
                            </a:lnSpc>
                            <a:spcBef>
                              <a:spcPts val="0"/>
                            </a:spcBef>
                            <a:spcAft>
                              <a:spcPts val="0"/>
                            </a:spcAft>
                            <a:buClrTx/>
                            <a:buSzTx/>
                            <a:buFontTx/>
                            <a:buNone/>
                            <a:tabLst/>
                            <a:defRPr/>
                          </a:pPr>
                          <a:r>
                            <a:rPr lang="en-US" sz="1800" dirty="0"/>
                            <a:t>Electron Pulse Length (fs)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tc>
                      <a:txBody>
                        <a:bodyPr/>
                        <a:lstStyle/>
                        <a:p>
                          <a:pPr marL="0" marR="0" lvl="0" indent="0" algn="ctr" defTabSz="514324" rtl="0" eaLnBrk="1" fontAlgn="auto" latinLnBrk="0" hangingPunct="1">
                            <a:lnSpc>
                              <a:spcPct val="100000"/>
                            </a:lnSpc>
                            <a:spcBef>
                              <a:spcPts val="0"/>
                            </a:spcBef>
                            <a:spcAft>
                              <a:spcPts val="0"/>
                            </a:spcAft>
                            <a:buClrTx/>
                            <a:buSzTx/>
                            <a:buFontTx/>
                            <a:buNone/>
                            <a:tabLst/>
                            <a:defRPr/>
                          </a:pPr>
                          <a:r>
                            <a:rPr lang="en-US" sz="1800" dirty="0"/>
                            <a:t>Time Response (fs)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extLst>
                      <a:ext uri="{0D108BD9-81ED-4DB2-BD59-A6C34878D82A}">
                        <a16:rowId xmlns:a16="http://schemas.microsoft.com/office/drawing/2014/main" val="3051617935"/>
                      </a:ext>
                    </a:extLst>
                  </a:tr>
                  <a:tr h="339724">
                    <a:tc>
                      <a:txBody>
                        <a:bodyPr/>
                        <a:lstStyle/>
                        <a:p>
                          <a:pPr algn="ctr"/>
                          <a:r>
                            <a:rPr lang="en-US" sz="1800" dirty="0"/>
                            <a:t>260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100</m:t>
                                </m:r>
                                <m:r>
                                  <a:rPr lang="en-US" sz="1800" b="0" i="1" smtClean="0">
                                    <a:latin typeface="Cambria Math" panose="02040503050406030204" pitchFamily="18" charset="0"/>
                                    <a:ea typeface="Cambria Math" panose="02040503050406030204" pitchFamily="18" charset="0"/>
                                  </a:rPr>
                                  <m:t>±10</m:t>
                                </m:r>
                              </m:oMath>
                            </m:oMathPara>
                          </a14:m>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450</m:t>
                                </m:r>
                                <m:r>
                                  <a:rPr lang="en-US" sz="1800" b="0" i="1" smtClean="0">
                                    <a:latin typeface="Cambria Math" panose="02040503050406030204" pitchFamily="18" charset="0"/>
                                    <a:ea typeface="Cambria Math" panose="02040503050406030204" pitchFamily="18" charset="0"/>
                                  </a:rPr>
                                  <m:t>±20</m:t>
                                </m:r>
                              </m:oMath>
                            </m:oMathPara>
                          </a14:m>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mn-ea"/>
                                  </a:rPr>
                                  <m:t>460</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40</m:t>
                                </m:r>
                              </m:oMath>
                            </m:oMathPara>
                          </a14:m>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8318020"/>
                      </a:ext>
                    </a:extLst>
                  </a:tr>
                  <a:tr h="339724">
                    <a:tc>
                      <a:txBody>
                        <a:bodyPr/>
                        <a:lstStyle/>
                        <a:p>
                          <a:pPr algn="ctr"/>
                          <a:r>
                            <a:rPr lang="en-US" sz="1800" dirty="0"/>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50</m:t>
                                </m:r>
                                <m:r>
                                  <a:rPr lang="en-US" sz="1800" b="0" i="1" smtClean="0">
                                    <a:latin typeface="Cambria Math" panose="02040503050406030204" pitchFamily="18" charset="0"/>
                                    <a:ea typeface="Cambria Math" panose="02040503050406030204" pitchFamily="18" charset="0"/>
                                  </a:rPr>
                                  <m:t>±20</m:t>
                                </m:r>
                              </m:oMath>
                            </m:oMathPara>
                          </a14:m>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1000</m:t>
                                </m:r>
                                <m:r>
                                  <a:rPr lang="en-US" sz="1800" b="0" i="1" smtClean="0">
                                    <a:latin typeface="Cambria Math" panose="02040503050406030204" pitchFamily="18" charset="0"/>
                                    <a:ea typeface="Cambria Math" panose="02040503050406030204" pitchFamily="18" charset="0"/>
                                  </a:rPr>
                                  <m:t>±200</m:t>
                                </m:r>
                              </m:oMath>
                            </m:oMathPara>
                          </a14:m>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985</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12</m:t>
                                </m:r>
                                <m:r>
                                  <a:rPr lang="en-US" sz="1800" b="0" i="1" smtClean="0">
                                    <a:latin typeface="Cambria Math" panose="02040503050406030204" pitchFamily="18" charset="0"/>
                                    <a:ea typeface="Cambria Math" panose="02040503050406030204" pitchFamily="18" charset="0"/>
                                  </a:rPr>
                                  <m:t>0</m:t>
                                </m:r>
                              </m:oMath>
                            </m:oMathPara>
                          </a14:m>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6659310"/>
                      </a:ext>
                    </a:extLst>
                  </a:tr>
                  <a:tr h="339724">
                    <a:tc>
                      <a:txBody>
                        <a:bodyPr/>
                        <a:lstStyle/>
                        <a:p>
                          <a:pPr algn="ctr"/>
                          <a:r>
                            <a:rPr lang="en-US" sz="1800" dirty="0"/>
                            <a:t>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50</m:t>
                                </m:r>
                                <m:r>
                                  <a:rPr lang="en-US" sz="1800" b="0" i="1" smtClean="0">
                                    <a:latin typeface="Cambria Math" panose="02040503050406030204" pitchFamily="18" charset="0"/>
                                    <a:ea typeface="Cambria Math" panose="02040503050406030204" pitchFamily="18" charset="0"/>
                                  </a:rPr>
                                  <m:t>±20</m:t>
                                </m:r>
                              </m:oMath>
                            </m:oMathPara>
                          </a14:m>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300−700</m:t>
                                </m:r>
                              </m:oMath>
                            </m:oMathPara>
                          </a14:m>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3</m:t>
                                </m:r>
                                <m:r>
                                  <a:rPr lang="en-US" sz="1800" b="0" i="1" smtClean="0">
                                    <a:latin typeface="Cambria Math" panose="02040503050406030204" pitchFamily="18" charset="0"/>
                                  </a:rPr>
                                  <m:t>50−</m:t>
                                </m:r>
                                <m:r>
                                  <a:rPr lang="en-US" sz="1800" b="0" i="1" smtClean="0">
                                    <a:latin typeface="Cambria Math" panose="02040503050406030204" pitchFamily="18" charset="0"/>
                                  </a:rPr>
                                  <m:t>7</m:t>
                                </m:r>
                                <m:r>
                                  <a:rPr lang="en-US" sz="1800" b="0" i="1" smtClean="0">
                                    <a:latin typeface="Cambria Math" panose="02040503050406030204" pitchFamily="18" charset="0"/>
                                  </a:rPr>
                                  <m:t>00</m:t>
                                </m:r>
                              </m:oMath>
                            </m:oMathPara>
                          </a14:m>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4440429"/>
                      </a:ext>
                    </a:extLst>
                  </a:tr>
                </a:tbl>
              </a:graphicData>
            </a:graphic>
          </p:graphicFrame>
        </mc:Choice>
        <mc:Fallback>
          <p:graphicFrame>
            <p:nvGraphicFramePr>
              <p:cNvPr id="12" name="Table 11">
                <a:extLst>
                  <a:ext uri="{FF2B5EF4-FFF2-40B4-BE49-F238E27FC236}">
                    <a16:creationId xmlns:a16="http://schemas.microsoft.com/office/drawing/2014/main" id="{669B36EA-48B8-518F-23EF-937AB578ED9E}"/>
                  </a:ext>
                </a:extLst>
              </p:cNvPr>
              <p:cNvGraphicFramePr>
                <a:graphicFrameLocks noGrp="1"/>
              </p:cNvGraphicFramePr>
              <p:nvPr>
                <p:extLst>
                  <p:ext uri="{D42A27DB-BD31-4B8C-83A1-F6EECF244321}">
                    <p14:modId xmlns:p14="http://schemas.microsoft.com/office/powerpoint/2010/main" val="2518903886"/>
                  </p:ext>
                </p:extLst>
              </p:nvPr>
            </p:nvGraphicFramePr>
            <p:xfrm>
              <a:off x="4495800" y="4547078"/>
              <a:ext cx="7543800" cy="17373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186768832"/>
                        </a:ext>
                      </a:extLst>
                    </a:gridCol>
                    <a:gridCol w="1804147">
                      <a:extLst>
                        <a:ext uri="{9D8B030D-6E8A-4147-A177-3AD203B41FA5}">
                          <a16:colId xmlns:a16="http://schemas.microsoft.com/office/drawing/2014/main" val="3289230606"/>
                        </a:ext>
                      </a:extLst>
                    </a:gridCol>
                    <a:gridCol w="2144806">
                      <a:extLst>
                        <a:ext uri="{9D8B030D-6E8A-4147-A177-3AD203B41FA5}">
                          <a16:colId xmlns:a16="http://schemas.microsoft.com/office/drawing/2014/main" val="282089130"/>
                        </a:ext>
                      </a:extLst>
                    </a:gridCol>
                    <a:gridCol w="2070847">
                      <a:extLst>
                        <a:ext uri="{9D8B030D-6E8A-4147-A177-3AD203B41FA5}">
                          <a16:colId xmlns:a16="http://schemas.microsoft.com/office/drawing/2014/main" val="1748062514"/>
                        </a:ext>
                      </a:extLst>
                    </a:gridCol>
                  </a:tblGrid>
                  <a:tr h="640080">
                    <a:tc>
                      <a:txBody>
                        <a:bodyPr/>
                        <a:lstStyle/>
                        <a:p>
                          <a:pPr algn="ctr"/>
                          <a:r>
                            <a:rPr lang="en-US" sz="1800" dirty="0"/>
                            <a:t>Wavelength (nm)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tc>
                      <a:txBody>
                        <a:bodyPr/>
                        <a:lstStyle/>
                        <a:p>
                          <a:pPr marL="0" marR="0" lvl="0" indent="0" algn="ctr" defTabSz="514324" rtl="0" eaLnBrk="1" fontAlgn="auto" latinLnBrk="0" hangingPunct="1">
                            <a:lnSpc>
                              <a:spcPct val="100000"/>
                            </a:lnSpc>
                            <a:spcBef>
                              <a:spcPts val="0"/>
                            </a:spcBef>
                            <a:spcAft>
                              <a:spcPts val="0"/>
                            </a:spcAft>
                            <a:buClrTx/>
                            <a:buSzTx/>
                            <a:buFontTx/>
                            <a:buNone/>
                            <a:tabLst/>
                            <a:defRPr/>
                          </a:pPr>
                          <a:r>
                            <a:rPr lang="en-US" sz="1800" dirty="0"/>
                            <a:t>Laser Pulse Length (fs)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tc>
                      <a:txBody>
                        <a:bodyPr/>
                        <a:lstStyle/>
                        <a:p>
                          <a:pPr marL="0" marR="0" lvl="0" indent="0" algn="ctr" defTabSz="514324" rtl="0" eaLnBrk="1" fontAlgn="auto" latinLnBrk="0" hangingPunct="1">
                            <a:lnSpc>
                              <a:spcPct val="100000"/>
                            </a:lnSpc>
                            <a:spcBef>
                              <a:spcPts val="0"/>
                            </a:spcBef>
                            <a:spcAft>
                              <a:spcPts val="0"/>
                            </a:spcAft>
                            <a:buClrTx/>
                            <a:buSzTx/>
                            <a:buFontTx/>
                            <a:buNone/>
                            <a:tabLst/>
                            <a:defRPr/>
                          </a:pPr>
                          <a:r>
                            <a:rPr lang="en-US" sz="1800" dirty="0"/>
                            <a:t>Electron Pulse Length (fs)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tc>
                      <a:txBody>
                        <a:bodyPr/>
                        <a:lstStyle/>
                        <a:p>
                          <a:pPr marL="0" marR="0" lvl="0" indent="0" algn="ctr" defTabSz="514324" rtl="0" eaLnBrk="1" fontAlgn="auto" latinLnBrk="0" hangingPunct="1">
                            <a:lnSpc>
                              <a:spcPct val="100000"/>
                            </a:lnSpc>
                            <a:spcBef>
                              <a:spcPts val="0"/>
                            </a:spcBef>
                            <a:spcAft>
                              <a:spcPts val="0"/>
                            </a:spcAft>
                            <a:buClrTx/>
                            <a:buSzTx/>
                            <a:buFontTx/>
                            <a:buNone/>
                            <a:tabLst/>
                            <a:defRPr/>
                          </a:pPr>
                          <a:r>
                            <a:rPr lang="en-US" sz="1800" dirty="0"/>
                            <a:t>Time Response (fs)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extLst>
                      <a:ext uri="{0D108BD9-81ED-4DB2-BD59-A6C34878D82A}">
                        <a16:rowId xmlns:a16="http://schemas.microsoft.com/office/drawing/2014/main" val="3051617935"/>
                      </a:ext>
                    </a:extLst>
                  </a:tr>
                  <a:tr h="365760">
                    <a:tc>
                      <a:txBody>
                        <a:bodyPr/>
                        <a:lstStyle/>
                        <a:p>
                          <a:pPr algn="ctr"/>
                          <a:r>
                            <a:rPr lang="en-US" sz="1800" dirty="0"/>
                            <a:t>260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4797" t="-178689" r="-234797" b="-22459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5398" t="-178689" r="-97443" b="-22459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64412" t="-178689" r="-882" b="-224590"/>
                          </a:stretch>
                        </a:blipFill>
                      </a:tcPr>
                    </a:tc>
                    <a:extLst>
                      <a:ext uri="{0D108BD9-81ED-4DB2-BD59-A6C34878D82A}">
                        <a16:rowId xmlns:a16="http://schemas.microsoft.com/office/drawing/2014/main" val="1268318020"/>
                      </a:ext>
                    </a:extLst>
                  </a:tr>
                  <a:tr h="365760">
                    <a:tc>
                      <a:txBody>
                        <a:bodyPr/>
                        <a:lstStyle/>
                        <a:p>
                          <a:pPr algn="ctr"/>
                          <a:r>
                            <a:rPr lang="en-US" sz="1800" dirty="0"/>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4797" t="-283333" r="-234797" b="-12833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5398" t="-283333" r="-97443" b="-12833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64412" t="-283333" r="-882" b="-128333"/>
                          </a:stretch>
                        </a:blipFill>
                      </a:tcPr>
                    </a:tc>
                    <a:extLst>
                      <a:ext uri="{0D108BD9-81ED-4DB2-BD59-A6C34878D82A}">
                        <a16:rowId xmlns:a16="http://schemas.microsoft.com/office/drawing/2014/main" val="1216659310"/>
                      </a:ext>
                    </a:extLst>
                  </a:tr>
                  <a:tr h="365760">
                    <a:tc>
                      <a:txBody>
                        <a:bodyPr/>
                        <a:lstStyle/>
                        <a:p>
                          <a:pPr algn="ctr"/>
                          <a:r>
                            <a:rPr lang="en-US" sz="1800" dirty="0"/>
                            <a:t>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4797" t="-383333" r="-234797" b="-2833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5398" t="-383333" r="-97443" b="-2833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64412" t="-383333" r="-882" b="-28333"/>
                          </a:stretch>
                        </a:blipFill>
                      </a:tcPr>
                    </a:tc>
                    <a:extLst>
                      <a:ext uri="{0D108BD9-81ED-4DB2-BD59-A6C34878D82A}">
                        <a16:rowId xmlns:a16="http://schemas.microsoft.com/office/drawing/2014/main" val="2054440429"/>
                      </a:ext>
                    </a:extLst>
                  </a:tr>
                </a:tbl>
              </a:graphicData>
            </a:graphic>
          </p:graphicFrame>
        </mc:Fallback>
      </mc:AlternateContent>
      <p:pic>
        <p:nvPicPr>
          <p:cNvPr id="7" name="Picture 6">
            <a:extLst>
              <a:ext uri="{FF2B5EF4-FFF2-40B4-BE49-F238E27FC236}">
                <a16:creationId xmlns:a16="http://schemas.microsoft.com/office/drawing/2014/main" id="{0096E5D5-DEB1-6A4B-28F9-A654314543C7}"/>
              </a:ext>
            </a:extLst>
          </p:cNvPr>
          <p:cNvPicPr>
            <a:picLocks noChangeAspect="1"/>
          </p:cNvPicPr>
          <p:nvPr/>
        </p:nvPicPr>
        <p:blipFill>
          <a:blip r:embed="rId5"/>
          <a:srcRect l="48234" t="6522" r="3681"/>
          <a:stretch>
            <a:fillRect/>
          </a:stretch>
        </p:blipFill>
        <p:spPr>
          <a:xfrm>
            <a:off x="76200" y="1447800"/>
            <a:ext cx="4276072" cy="4995542"/>
          </a:xfrm>
          <a:prstGeom prst="rect">
            <a:avLst/>
          </a:prstGeom>
        </p:spPr>
      </p:pic>
      <p:pic>
        <p:nvPicPr>
          <p:cNvPr id="9" name="Picture 8">
            <a:extLst>
              <a:ext uri="{FF2B5EF4-FFF2-40B4-BE49-F238E27FC236}">
                <a16:creationId xmlns:a16="http://schemas.microsoft.com/office/drawing/2014/main" id="{51AEE2D2-6825-A100-0F96-1B46683AE84D}"/>
              </a:ext>
            </a:extLst>
          </p:cNvPr>
          <p:cNvPicPr>
            <a:picLocks noChangeAspect="1"/>
          </p:cNvPicPr>
          <p:nvPr/>
        </p:nvPicPr>
        <p:blipFill>
          <a:blip r:embed="rId6"/>
          <a:stretch>
            <a:fillRect/>
          </a:stretch>
        </p:blipFill>
        <p:spPr>
          <a:xfrm>
            <a:off x="5867400" y="3170656"/>
            <a:ext cx="4109720" cy="1037968"/>
          </a:xfrm>
          <a:prstGeom prst="rect">
            <a:avLst/>
          </a:prstGeom>
        </p:spPr>
      </p:pic>
      <p:pic>
        <p:nvPicPr>
          <p:cNvPr id="13" name="Picture 12">
            <a:extLst>
              <a:ext uri="{FF2B5EF4-FFF2-40B4-BE49-F238E27FC236}">
                <a16:creationId xmlns:a16="http://schemas.microsoft.com/office/drawing/2014/main" id="{D6C41EAC-2D73-3B6A-019C-4FB1C3693556}"/>
              </a:ext>
            </a:extLst>
          </p:cNvPr>
          <p:cNvPicPr>
            <a:picLocks noChangeAspect="1"/>
          </p:cNvPicPr>
          <p:nvPr/>
        </p:nvPicPr>
        <p:blipFill>
          <a:blip r:embed="rId6"/>
          <a:srcRect l="7016" t="33918" r="78949" b="21697"/>
          <a:stretch>
            <a:fillRect/>
          </a:stretch>
        </p:blipFill>
        <p:spPr>
          <a:xfrm>
            <a:off x="6781800" y="965283"/>
            <a:ext cx="457200" cy="365174"/>
          </a:xfrm>
          <a:prstGeom prst="rect">
            <a:avLst/>
          </a:prstGeom>
        </p:spPr>
      </p:pic>
      <p:pic>
        <p:nvPicPr>
          <p:cNvPr id="16" name="Picture 15">
            <a:extLst>
              <a:ext uri="{FF2B5EF4-FFF2-40B4-BE49-F238E27FC236}">
                <a16:creationId xmlns:a16="http://schemas.microsoft.com/office/drawing/2014/main" id="{EF41DEAE-0923-DA51-C712-71DFB04C6E85}"/>
              </a:ext>
            </a:extLst>
          </p:cNvPr>
          <p:cNvPicPr>
            <a:picLocks noChangeAspect="1"/>
          </p:cNvPicPr>
          <p:nvPr/>
        </p:nvPicPr>
        <p:blipFill>
          <a:blip r:embed="rId7"/>
          <a:stretch>
            <a:fillRect/>
          </a:stretch>
        </p:blipFill>
        <p:spPr>
          <a:xfrm>
            <a:off x="9672320" y="1767631"/>
            <a:ext cx="609600" cy="361244"/>
          </a:xfrm>
          <a:prstGeom prst="rect">
            <a:avLst/>
          </a:prstGeom>
        </p:spPr>
      </p:pic>
    </p:spTree>
    <p:extLst>
      <p:ext uri="{BB962C8B-B14F-4D97-AF65-F5344CB8AC3E}">
        <p14:creationId xmlns:p14="http://schemas.microsoft.com/office/powerpoint/2010/main" val="610393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E799-359A-8618-FA7B-053B3A662627}"/>
              </a:ext>
            </a:extLst>
          </p:cNvPr>
          <p:cNvSpPr>
            <a:spLocks noGrp="1"/>
          </p:cNvSpPr>
          <p:nvPr>
            <p:ph type="title"/>
          </p:nvPr>
        </p:nvSpPr>
        <p:spPr/>
        <p:txBody>
          <a:bodyPr>
            <a:normAutofit fontScale="90000"/>
          </a:bodyPr>
          <a:lstStyle/>
          <a:p>
            <a:r>
              <a:rPr lang="en-US" dirty="0"/>
              <a:t>Conclusion &amp; Outlook</a:t>
            </a:r>
          </a:p>
        </p:txBody>
      </p:sp>
      <p:sp>
        <p:nvSpPr>
          <p:cNvPr id="3" name="Content Placeholder 2">
            <a:extLst>
              <a:ext uri="{FF2B5EF4-FFF2-40B4-BE49-F238E27FC236}">
                <a16:creationId xmlns:a16="http://schemas.microsoft.com/office/drawing/2014/main" id="{5E1F6FF7-033E-7BD2-E764-1D16A83BEF07}"/>
              </a:ext>
            </a:extLst>
          </p:cNvPr>
          <p:cNvSpPr>
            <a:spLocks noGrp="1"/>
          </p:cNvSpPr>
          <p:nvPr>
            <p:ph idx="1"/>
          </p:nvPr>
        </p:nvSpPr>
        <p:spPr>
          <a:xfrm>
            <a:off x="304800" y="1066800"/>
            <a:ext cx="7620000" cy="5170076"/>
          </a:xfrm>
        </p:spPr>
        <p:txBody>
          <a:bodyPr>
            <a:normAutofit/>
          </a:bodyPr>
          <a:lstStyle/>
          <a:p>
            <a:r>
              <a:rPr lang="en-US" dirty="0"/>
              <a:t>We have demonstrated the capability to perform a 6D spectral characterization of the photocathode in high gradient gun</a:t>
            </a:r>
          </a:p>
          <a:p>
            <a:r>
              <a:rPr lang="en-US" dirty="0"/>
              <a:t>The relative trend of QE and MTE of Cs-</a:t>
            </a:r>
            <a:r>
              <a:rPr lang="en-US" dirty="0" err="1"/>
              <a:t>Te</a:t>
            </a:r>
            <a:r>
              <a:rPr lang="en-US" dirty="0"/>
              <a:t> measured show promise of improved performance at FEL user facilities</a:t>
            </a:r>
          </a:p>
          <a:p>
            <a:r>
              <a:rPr lang="en-US" dirty="0"/>
              <a:t>Future experiments will apply these techniques to fresh Cs</a:t>
            </a:r>
            <a:r>
              <a:rPr lang="en-US" baseline="-25000" dirty="0"/>
              <a:t>3</a:t>
            </a:r>
            <a:r>
              <a:rPr lang="en-US" dirty="0"/>
              <a:t>Sb, K</a:t>
            </a:r>
            <a:r>
              <a:rPr lang="en-US" baseline="-25000" dirty="0"/>
              <a:t>2</a:t>
            </a:r>
            <a:r>
              <a:rPr lang="en-US" dirty="0"/>
              <a:t>CsSb &amp; Cs</a:t>
            </a:r>
            <a:r>
              <a:rPr lang="en-US" baseline="-25000" dirty="0"/>
              <a:t>2</a:t>
            </a:r>
            <a:r>
              <a:rPr lang="en-US" dirty="0"/>
              <a:t>Te cathodes grown at ASU &amp; SLAC</a:t>
            </a:r>
          </a:p>
          <a:p>
            <a:pPr lvl="1"/>
            <a:r>
              <a:rPr lang="en-US" dirty="0"/>
              <a:t>Growth on a substate compatible INFN plug will allow for smoother cathodes</a:t>
            </a:r>
          </a:p>
        </p:txBody>
      </p:sp>
      <p:sp>
        <p:nvSpPr>
          <p:cNvPr id="4" name="Date Placeholder 3">
            <a:extLst>
              <a:ext uri="{FF2B5EF4-FFF2-40B4-BE49-F238E27FC236}">
                <a16:creationId xmlns:a16="http://schemas.microsoft.com/office/drawing/2014/main" id="{516012B7-A066-B575-14EE-F956FE6703E2}"/>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3CF8F15D-F699-EF37-4551-B86F9083E070}"/>
              </a:ext>
            </a:extLst>
          </p:cNvPr>
          <p:cNvSpPr>
            <a:spLocks noGrp="1"/>
          </p:cNvSpPr>
          <p:nvPr>
            <p:ph type="sldNum" sz="quarter" idx="12"/>
          </p:nvPr>
        </p:nvSpPr>
        <p:spPr/>
        <p:txBody>
          <a:bodyPr/>
          <a:lstStyle/>
          <a:p>
            <a:fld id="{00B0EFD5-3880-4F16-9559-E3049808D55D}" type="slidenum">
              <a:rPr lang="en-US" smtClean="0"/>
              <a:pPr/>
              <a:t>16</a:t>
            </a:fld>
            <a:endParaRPr lang="en-US" dirty="0"/>
          </a:p>
        </p:txBody>
      </p:sp>
      <p:pic>
        <p:nvPicPr>
          <p:cNvPr id="8" name="Picture 7">
            <a:extLst>
              <a:ext uri="{FF2B5EF4-FFF2-40B4-BE49-F238E27FC236}">
                <a16:creationId xmlns:a16="http://schemas.microsoft.com/office/drawing/2014/main" id="{2550222B-68AC-F961-AF98-0451C57A6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56684"/>
            <a:ext cx="6928899" cy="4179476"/>
          </a:xfrm>
          <a:prstGeom prst="rect">
            <a:avLst/>
          </a:prstGeom>
        </p:spPr>
      </p:pic>
    </p:spTree>
    <p:extLst>
      <p:ext uri="{BB962C8B-B14F-4D97-AF65-F5344CB8AC3E}">
        <p14:creationId xmlns:p14="http://schemas.microsoft.com/office/powerpoint/2010/main" val="93653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5CC940-1703-D44F-52E9-1A1209EE7437}"/>
              </a:ext>
            </a:extLst>
          </p:cNvPr>
          <p:cNvSpPr>
            <a:spLocks noGrp="1"/>
          </p:cNvSpPr>
          <p:nvPr>
            <p:ph idx="4294967295"/>
          </p:nvPr>
        </p:nvSpPr>
        <p:spPr>
          <a:xfrm>
            <a:off x="0" y="838200"/>
            <a:ext cx="5682378" cy="5338763"/>
          </a:xfrm>
        </p:spPr>
        <p:txBody>
          <a:bodyPr/>
          <a:lstStyle/>
          <a:p>
            <a:r>
              <a:rPr lang="en-US" dirty="0"/>
              <a:t>PBPL</a:t>
            </a:r>
          </a:p>
          <a:p>
            <a:pPr lvl="1"/>
            <a:r>
              <a:rPr lang="en-US" dirty="0"/>
              <a:t>Advisor: Pietro Musumeci</a:t>
            </a:r>
          </a:p>
          <a:p>
            <a:pPr lvl="1"/>
            <a:r>
              <a:rPr lang="en-US" dirty="0"/>
              <a:t>Support from post docs &amp; students</a:t>
            </a:r>
          </a:p>
          <a:p>
            <a:r>
              <a:rPr lang="en-US" dirty="0"/>
              <a:t>Collaborators who have or will grow cathodes for testing at UCLA</a:t>
            </a:r>
          </a:p>
          <a:p>
            <a:pPr lvl="1"/>
            <a:r>
              <a:rPr lang="en-US" dirty="0"/>
              <a:t>SLAC: T. Vecchione &amp; G. Adhikari</a:t>
            </a:r>
          </a:p>
          <a:p>
            <a:pPr lvl="1"/>
            <a:r>
              <a:rPr lang="en-US" dirty="0"/>
              <a:t>Cornell: Maxson Lab</a:t>
            </a:r>
          </a:p>
          <a:p>
            <a:pPr lvl="1"/>
            <a:r>
              <a:rPr lang="en-US" dirty="0"/>
              <a:t>ASU: Karkare Lab</a:t>
            </a:r>
          </a:p>
          <a:p>
            <a:r>
              <a:rPr lang="en-US" dirty="0"/>
              <a:t>Funding</a:t>
            </a:r>
          </a:p>
          <a:p>
            <a:pPr lvl="1"/>
            <a:r>
              <a:rPr lang="en-US" dirty="0"/>
              <a:t>CBB/NSF</a:t>
            </a:r>
          </a:p>
          <a:p>
            <a:pPr lvl="1"/>
            <a:r>
              <a:rPr lang="en-US" dirty="0"/>
              <a:t>DOE</a:t>
            </a:r>
          </a:p>
        </p:txBody>
      </p:sp>
      <p:sp>
        <p:nvSpPr>
          <p:cNvPr id="5" name="Title 4">
            <a:extLst>
              <a:ext uri="{FF2B5EF4-FFF2-40B4-BE49-F238E27FC236}">
                <a16:creationId xmlns:a16="http://schemas.microsoft.com/office/drawing/2014/main" id="{C9E53235-C0C8-E48C-B139-BE95DA782E62}"/>
              </a:ext>
            </a:extLst>
          </p:cNvPr>
          <p:cNvSpPr>
            <a:spLocks noGrp="1"/>
          </p:cNvSpPr>
          <p:nvPr>
            <p:ph type="title"/>
          </p:nvPr>
        </p:nvSpPr>
        <p:spPr/>
        <p:txBody>
          <a:bodyPr>
            <a:normAutofit fontScale="90000"/>
          </a:bodyPr>
          <a:lstStyle/>
          <a:p>
            <a:r>
              <a:rPr lang="en-US" dirty="0"/>
              <a:t>Acknowledgments</a:t>
            </a:r>
          </a:p>
        </p:txBody>
      </p:sp>
      <p:sp>
        <p:nvSpPr>
          <p:cNvPr id="15" name="Date Placeholder 14">
            <a:extLst>
              <a:ext uri="{FF2B5EF4-FFF2-40B4-BE49-F238E27FC236}">
                <a16:creationId xmlns:a16="http://schemas.microsoft.com/office/drawing/2014/main" id="{584EF2CC-12A8-D3AA-86F9-CED26DE6527D}"/>
              </a:ext>
            </a:extLst>
          </p:cNvPr>
          <p:cNvSpPr>
            <a:spLocks noGrp="1"/>
          </p:cNvSpPr>
          <p:nvPr>
            <p:ph type="dt" sz="half" idx="10"/>
          </p:nvPr>
        </p:nvSpPr>
        <p:spPr/>
        <p:txBody>
          <a:bodyPr/>
          <a:lstStyle/>
          <a:p>
            <a:r>
              <a:rPr lang="en-US"/>
              <a:t>2026/07/09</a:t>
            </a:r>
            <a:endParaRPr lang="en-US" dirty="0"/>
          </a:p>
        </p:txBody>
      </p:sp>
      <p:sp>
        <p:nvSpPr>
          <p:cNvPr id="16" name="Slide Number Placeholder 15">
            <a:extLst>
              <a:ext uri="{FF2B5EF4-FFF2-40B4-BE49-F238E27FC236}">
                <a16:creationId xmlns:a16="http://schemas.microsoft.com/office/drawing/2014/main" id="{3A4138FF-3F56-4315-B488-4BB8F308E61D}"/>
              </a:ext>
            </a:extLst>
          </p:cNvPr>
          <p:cNvSpPr>
            <a:spLocks noGrp="1"/>
          </p:cNvSpPr>
          <p:nvPr>
            <p:ph type="sldNum" sz="quarter" idx="12"/>
          </p:nvPr>
        </p:nvSpPr>
        <p:spPr/>
        <p:txBody>
          <a:bodyPr/>
          <a:lstStyle/>
          <a:p>
            <a:fld id="{00B0EFD5-3880-4F16-9559-E3049808D55D}" type="slidenum">
              <a:rPr lang="en-US" smtClean="0"/>
              <a:pPr/>
              <a:t>17</a:t>
            </a:fld>
            <a:endParaRPr lang="en-US" dirty="0"/>
          </a:p>
        </p:txBody>
      </p:sp>
      <p:pic>
        <p:nvPicPr>
          <p:cNvPr id="17" name="Picture 2" descr="SLAC National Accelerator Laboratory primary logo">
            <a:extLst>
              <a:ext uri="{FF2B5EF4-FFF2-40B4-BE49-F238E27FC236}">
                <a16:creationId xmlns:a16="http://schemas.microsoft.com/office/drawing/2014/main" id="{39704854-FE76-81C8-68FE-7AA5AF88DC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10" b="31997"/>
          <a:stretch>
            <a:fillRect/>
          </a:stretch>
        </p:blipFill>
        <p:spPr bwMode="auto">
          <a:xfrm>
            <a:off x="6390409" y="1100148"/>
            <a:ext cx="4810991" cy="11874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D2BD6236-508D-6ACE-374A-3D39C0AEF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632" y="2286000"/>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95E49095-EEE8-6471-248A-0626E1E4A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0316" y="2400300"/>
            <a:ext cx="2857500" cy="1600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F2A8D0F-B26C-FD49-385A-73D549B0A61F}"/>
              </a:ext>
            </a:extLst>
          </p:cNvPr>
          <p:cNvGrpSpPr/>
          <p:nvPr/>
        </p:nvGrpSpPr>
        <p:grpSpPr>
          <a:xfrm>
            <a:off x="8192707" y="4652150"/>
            <a:ext cx="3161093" cy="1355203"/>
            <a:chOff x="5291611" y="4969397"/>
            <a:chExt cx="3090389" cy="1279003"/>
          </a:xfrm>
        </p:grpSpPr>
        <p:pic>
          <p:nvPicPr>
            <p:cNvPr id="4" name="Picture 2" descr="the cbb banner reduced in size">
              <a:extLst>
                <a:ext uri="{FF2B5EF4-FFF2-40B4-BE49-F238E27FC236}">
                  <a16:creationId xmlns:a16="http://schemas.microsoft.com/office/drawing/2014/main" id="{54B45363-AA95-2908-54F4-B8A43A73517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357"/>
            <a:stretch>
              <a:fillRect/>
            </a:stretch>
          </p:blipFill>
          <p:spPr bwMode="auto">
            <a:xfrm>
              <a:off x="6639898" y="4972050"/>
              <a:ext cx="1742102" cy="1276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ainbow colored circular design&#10;&#10;AI-generated content may be incorrect.">
              <a:extLst>
                <a:ext uri="{FF2B5EF4-FFF2-40B4-BE49-F238E27FC236}">
                  <a16:creationId xmlns:a16="http://schemas.microsoft.com/office/drawing/2014/main" id="{2BEE119A-DD5A-2DC3-056D-16A43C5AB079}"/>
                </a:ext>
              </a:extLst>
            </p:cNvPr>
            <p:cNvPicPr>
              <a:picLocks noChangeAspect="1"/>
            </p:cNvPicPr>
            <p:nvPr/>
          </p:nvPicPr>
          <p:blipFill>
            <a:blip r:embed="rId6"/>
            <a:stretch>
              <a:fillRect/>
            </a:stretch>
          </p:blipFill>
          <p:spPr>
            <a:xfrm>
              <a:off x="5291611" y="4969397"/>
              <a:ext cx="1310247" cy="1276350"/>
            </a:xfrm>
            <a:prstGeom prst="rect">
              <a:avLst/>
            </a:prstGeom>
          </p:spPr>
        </p:pic>
      </p:grpSp>
      <p:pic>
        <p:nvPicPr>
          <p:cNvPr id="7" name="Picture 2">
            <a:extLst>
              <a:ext uri="{FF2B5EF4-FFF2-40B4-BE49-F238E27FC236}">
                <a16:creationId xmlns:a16="http://schemas.microsoft.com/office/drawing/2014/main" id="{783417FB-EFD9-63ED-10B3-00B3933D9F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4493989"/>
            <a:ext cx="159983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E Logo with seal full color">
            <a:extLst>
              <a:ext uri="{FF2B5EF4-FFF2-40B4-BE49-F238E27FC236}">
                <a16:creationId xmlns:a16="http://schemas.microsoft.com/office/drawing/2014/main" id="{B8380370-7E3B-829C-D3C6-42773BAC86C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72032"/>
          <a:stretch>
            <a:fillRect/>
          </a:stretch>
        </p:blipFill>
        <p:spPr bwMode="auto">
          <a:xfrm>
            <a:off x="4724400" y="4518122"/>
            <a:ext cx="1518021" cy="155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888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564B-11CB-8E16-4A02-7B65F2E7D97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5EDC562-24C9-7A98-A7E0-9556FF6FC308}"/>
              </a:ext>
            </a:extLst>
          </p:cNvPr>
          <p:cNvPicPr>
            <a:picLocks noChangeAspect="1"/>
          </p:cNvPicPr>
          <p:nvPr/>
        </p:nvPicPr>
        <p:blipFill>
          <a:blip r:embed="rId3"/>
          <a:stretch>
            <a:fillRect/>
          </a:stretch>
        </p:blipFill>
        <p:spPr>
          <a:xfrm>
            <a:off x="3048000" y="922930"/>
            <a:ext cx="9144000" cy="5140656"/>
          </a:xfrm>
          <a:prstGeom prst="rect">
            <a:avLst/>
          </a:prstGeom>
        </p:spPr>
      </p:pic>
      <p:sp>
        <p:nvSpPr>
          <p:cNvPr id="2" name="Title 1">
            <a:extLst>
              <a:ext uri="{FF2B5EF4-FFF2-40B4-BE49-F238E27FC236}">
                <a16:creationId xmlns:a16="http://schemas.microsoft.com/office/drawing/2014/main" id="{4FAD297D-F488-1755-3CD1-0FBF4E047F7D}"/>
              </a:ext>
            </a:extLst>
          </p:cNvPr>
          <p:cNvSpPr>
            <a:spLocks noGrp="1"/>
          </p:cNvSpPr>
          <p:nvPr>
            <p:ph type="title"/>
          </p:nvPr>
        </p:nvSpPr>
        <p:spPr/>
        <p:txBody>
          <a:bodyPr>
            <a:normAutofit fontScale="90000"/>
          </a:bodyPr>
          <a:lstStyle/>
          <a:p>
            <a:r>
              <a:rPr lang="en-US" dirty="0"/>
              <a:t>Lifetime &amp; QE Maps</a:t>
            </a:r>
          </a:p>
        </p:txBody>
      </p:sp>
      <p:sp>
        <p:nvSpPr>
          <p:cNvPr id="3" name="Content Placeholder 2">
            <a:extLst>
              <a:ext uri="{FF2B5EF4-FFF2-40B4-BE49-F238E27FC236}">
                <a16:creationId xmlns:a16="http://schemas.microsoft.com/office/drawing/2014/main" id="{EA154F94-F92C-8612-3923-0CE172D87BF5}"/>
              </a:ext>
            </a:extLst>
          </p:cNvPr>
          <p:cNvSpPr>
            <a:spLocks noGrp="1"/>
          </p:cNvSpPr>
          <p:nvPr>
            <p:ph idx="1"/>
          </p:nvPr>
        </p:nvSpPr>
        <p:spPr>
          <a:xfrm>
            <a:off x="0" y="838200"/>
            <a:ext cx="3290711" cy="5486400"/>
          </a:xfrm>
        </p:spPr>
        <p:txBody>
          <a:bodyPr/>
          <a:lstStyle/>
          <a:p>
            <a:r>
              <a:rPr lang="en-US" dirty="0"/>
              <a:t>Mapping the rejuvenated cathode at increasing launch field shows regions of varying enhancement</a:t>
            </a:r>
          </a:p>
          <a:p>
            <a:pPr lvl="1"/>
            <a:r>
              <a:rPr lang="en-US" dirty="0"/>
              <a:t>Shown in log space you can see the decayed region of the cathode</a:t>
            </a:r>
          </a:p>
        </p:txBody>
      </p:sp>
      <p:sp>
        <p:nvSpPr>
          <p:cNvPr id="4" name="Date Placeholder 3">
            <a:extLst>
              <a:ext uri="{FF2B5EF4-FFF2-40B4-BE49-F238E27FC236}">
                <a16:creationId xmlns:a16="http://schemas.microsoft.com/office/drawing/2014/main" id="{69AF1846-ABC6-7203-4FF8-AA969A95CB62}"/>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1F29A4E3-48DB-172D-881A-651F5E01D854}"/>
              </a:ext>
            </a:extLst>
          </p:cNvPr>
          <p:cNvSpPr>
            <a:spLocks noGrp="1"/>
          </p:cNvSpPr>
          <p:nvPr>
            <p:ph type="sldNum" sz="quarter" idx="12"/>
          </p:nvPr>
        </p:nvSpPr>
        <p:spPr/>
        <p:txBody>
          <a:bodyPr/>
          <a:lstStyle/>
          <a:p>
            <a:fld id="{00B0EFD5-3880-4F16-9559-E3049808D55D}" type="slidenum">
              <a:rPr lang="en-US" smtClean="0"/>
              <a:pPr/>
              <a:t>18</a:t>
            </a:fld>
            <a:endParaRPr lang="en-US" dirty="0"/>
          </a:p>
        </p:txBody>
      </p:sp>
    </p:spTree>
    <p:extLst>
      <p:ext uri="{BB962C8B-B14F-4D97-AF65-F5344CB8AC3E}">
        <p14:creationId xmlns:p14="http://schemas.microsoft.com/office/powerpoint/2010/main" val="1112675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39EB1-9BF7-42F4-E030-F221067208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0C734-2E6D-DE28-1417-61777D97A70E}"/>
              </a:ext>
            </a:extLst>
          </p:cNvPr>
          <p:cNvSpPr>
            <a:spLocks noGrp="1"/>
          </p:cNvSpPr>
          <p:nvPr>
            <p:ph type="title"/>
          </p:nvPr>
        </p:nvSpPr>
        <p:spPr/>
        <p:txBody>
          <a:bodyPr>
            <a:normAutofit fontScale="90000"/>
          </a:bodyPr>
          <a:lstStyle/>
          <a:p>
            <a:r>
              <a:rPr lang="en-US" dirty="0"/>
              <a:t>Comparison to Published Literature</a:t>
            </a:r>
          </a:p>
        </p:txBody>
      </p:sp>
      <p:sp>
        <p:nvSpPr>
          <p:cNvPr id="3" name="Content Placeholder 2">
            <a:extLst>
              <a:ext uri="{FF2B5EF4-FFF2-40B4-BE49-F238E27FC236}">
                <a16:creationId xmlns:a16="http://schemas.microsoft.com/office/drawing/2014/main" id="{B8207608-3004-D6FE-9265-4D3F07704B94}"/>
              </a:ext>
            </a:extLst>
          </p:cNvPr>
          <p:cNvSpPr>
            <a:spLocks noGrp="1"/>
          </p:cNvSpPr>
          <p:nvPr>
            <p:ph idx="1"/>
          </p:nvPr>
        </p:nvSpPr>
        <p:spPr>
          <a:xfrm>
            <a:off x="76200" y="838200"/>
            <a:ext cx="6144763" cy="2793329"/>
          </a:xfrm>
        </p:spPr>
        <p:txBody>
          <a:bodyPr>
            <a:normAutofit/>
          </a:bodyPr>
          <a:lstStyle/>
          <a:p>
            <a:r>
              <a:rPr lang="en-US" dirty="0"/>
              <a:t>Cs-</a:t>
            </a:r>
            <a:r>
              <a:rPr lang="en-US" dirty="0" err="1"/>
              <a:t>Te</a:t>
            </a:r>
            <a:r>
              <a:rPr lang="en-US" dirty="0"/>
              <a:t> has been measured to have low MTE in low field diagnostics</a:t>
            </a:r>
          </a:p>
          <a:p>
            <a:r>
              <a:rPr lang="en-US" dirty="0"/>
              <a:t>Other facilities have reported better emittance at 260nm even at high gradients</a:t>
            </a:r>
          </a:p>
        </p:txBody>
      </p:sp>
      <p:sp>
        <p:nvSpPr>
          <p:cNvPr id="4" name="Date Placeholder 3">
            <a:extLst>
              <a:ext uri="{FF2B5EF4-FFF2-40B4-BE49-F238E27FC236}">
                <a16:creationId xmlns:a16="http://schemas.microsoft.com/office/drawing/2014/main" id="{46E33A80-B4B6-EB22-C5DB-F7110899D0C5}"/>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DE226BE2-7F5B-9B89-08CD-EF60084C002F}"/>
              </a:ext>
            </a:extLst>
          </p:cNvPr>
          <p:cNvSpPr>
            <a:spLocks noGrp="1"/>
          </p:cNvSpPr>
          <p:nvPr>
            <p:ph type="sldNum" sz="quarter" idx="12"/>
          </p:nvPr>
        </p:nvSpPr>
        <p:spPr/>
        <p:txBody>
          <a:bodyPr/>
          <a:lstStyle/>
          <a:p>
            <a:fld id="{00B0EFD5-3880-4F16-9559-E3049808D55D}" type="slidenum">
              <a:rPr lang="en-US" smtClean="0"/>
              <a:pPr/>
              <a:t>19</a:t>
            </a:fld>
            <a:endParaRPr lang="en-US" dirty="0"/>
          </a:p>
        </p:txBody>
      </p:sp>
      <p:graphicFrame>
        <p:nvGraphicFramePr>
          <p:cNvPr id="21" name="Table 20">
            <a:extLst>
              <a:ext uri="{FF2B5EF4-FFF2-40B4-BE49-F238E27FC236}">
                <a16:creationId xmlns:a16="http://schemas.microsoft.com/office/drawing/2014/main" id="{6DAEC09C-9BD9-08DA-C3DD-7A89A03EE606}"/>
              </a:ext>
            </a:extLst>
          </p:cNvPr>
          <p:cNvGraphicFramePr>
            <a:graphicFrameLocks noGrp="1"/>
          </p:cNvGraphicFramePr>
          <p:nvPr>
            <p:extLst>
              <p:ext uri="{D42A27DB-BD31-4B8C-83A1-F6EECF244321}">
                <p14:modId xmlns:p14="http://schemas.microsoft.com/office/powerpoint/2010/main" val="4233057372"/>
              </p:ext>
            </p:extLst>
          </p:nvPr>
        </p:nvGraphicFramePr>
        <p:xfrm>
          <a:off x="6548982" y="941319"/>
          <a:ext cx="5364661" cy="1996561"/>
        </p:xfrm>
        <a:graphic>
          <a:graphicData uri="http://schemas.openxmlformats.org/drawingml/2006/table">
            <a:tbl>
              <a:tblPr firstRow="1" bandRow="1">
                <a:tableStyleId>{5C22544A-7EE6-4342-B048-85BDC9FD1C3A}</a:tableStyleId>
              </a:tblPr>
              <a:tblGrid>
                <a:gridCol w="1735995">
                  <a:extLst>
                    <a:ext uri="{9D8B030D-6E8A-4147-A177-3AD203B41FA5}">
                      <a16:colId xmlns:a16="http://schemas.microsoft.com/office/drawing/2014/main" val="2186768832"/>
                    </a:ext>
                  </a:extLst>
                </a:gridCol>
                <a:gridCol w="2370338">
                  <a:extLst>
                    <a:ext uri="{9D8B030D-6E8A-4147-A177-3AD203B41FA5}">
                      <a16:colId xmlns:a16="http://schemas.microsoft.com/office/drawing/2014/main" val="3289230606"/>
                    </a:ext>
                  </a:extLst>
                </a:gridCol>
                <a:gridCol w="1258328">
                  <a:extLst>
                    <a:ext uri="{9D8B030D-6E8A-4147-A177-3AD203B41FA5}">
                      <a16:colId xmlns:a16="http://schemas.microsoft.com/office/drawing/2014/main" val="282089130"/>
                    </a:ext>
                  </a:extLst>
                </a:gridCol>
              </a:tblGrid>
              <a:tr h="533521">
                <a:tc>
                  <a:txBody>
                    <a:bodyPr/>
                    <a:lstStyle/>
                    <a:p>
                      <a:pPr algn="ctr"/>
                      <a:r>
                        <a:rPr lang="en-US" sz="1800" dirty="0"/>
                        <a:t>Facility</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tc>
                  <a:txBody>
                    <a:bodyPr/>
                    <a:lstStyle/>
                    <a:p>
                      <a:pPr marL="0" marR="0" lvl="0" indent="0" algn="ctr" defTabSz="514324" rtl="0" eaLnBrk="1" fontAlgn="auto" latinLnBrk="0" hangingPunct="1">
                        <a:lnSpc>
                          <a:spcPct val="100000"/>
                        </a:lnSpc>
                        <a:spcBef>
                          <a:spcPts val="0"/>
                        </a:spcBef>
                        <a:spcAft>
                          <a:spcPts val="0"/>
                        </a:spcAft>
                        <a:buClrTx/>
                        <a:buSzTx/>
                        <a:buFontTx/>
                        <a:buNone/>
                        <a:tabLst/>
                        <a:defRPr/>
                      </a:pPr>
                      <a:r>
                        <a:rPr lang="en-US" sz="1800" dirty="0"/>
                        <a:t>Launch Field (MV/m)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tc>
                  <a:txBody>
                    <a:bodyPr/>
                    <a:lstStyle/>
                    <a:p>
                      <a:pPr marL="0" marR="0" lvl="0" indent="0" algn="ctr" defTabSz="514324" rtl="0" eaLnBrk="1" fontAlgn="auto" latinLnBrk="0" hangingPunct="1">
                        <a:lnSpc>
                          <a:spcPct val="100000"/>
                        </a:lnSpc>
                        <a:spcBef>
                          <a:spcPts val="0"/>
                        </a:spcBef>
                        <a:spcAft>
                          <a:spcPts val="0"/>
                        </a:spcAft>
                        <a:buClrTx/>
                        <a:buSzTx/>
                        <a:buFontTx/>
                        <a:buNone/>
                        <a:tabLst/>
                        <a:defRPr/>
                      </a:pPr>
                      <a:r>
                        <a:rPr lang="en-US" sz="1800" dirty="0"/>
                        <a:t>MTE (eV)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96"/>
                    </a:solidFill>
                  </a:tcPr>
                </a:tc>
                <a:extLst>
                  <a:ext uri="{0D108BD9-81ED-4DB2-BD59-A6C34878D82A}">
                    <a16:rowId xmlns:a16="http://schemas.microsoft.com/office/drawing/2014/main" val="3051617935"/>
                  </a:ext>
                </a:extLst>
              </a:tr>
              <a:tr h="339724">
                <a:tc>
                  <a:txBody>
                    <a:bodyPr/>
                    <a:lstStyle/>
                    <a:p>
                      <a:pPr algn="ctr"/>
                      <a:r>
                        <a:rPr lang="en-US" sz="1800" dirty="0"/>
                        <a:t>UCLA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0.7-1.0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8318020"/>
                  </a:ext>
                </a:extLst>
              </a:tr>
              <a:tr h="339724">
                <a:tc>
                  <a:txBody>
                    <a:bodyPr/>
                    <a:lstStyle/>
                    <a:p>
                      <a:pPr algn="ctr"/>
                      <a:r>
                        <a:rPr lang="en-US" sz="1800" dirty="0"/>
                        <a:t>LBNL (APEX)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0.29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6659310"/>
                  </a:ext>
                </a:extLst>
              </a:tr>
              <a:tr h="339724">
                <a:tc>
                  <a:txBody>
                    <a:bodyPr/>
                    <a:lstStyle/>
                    <a:p>
                      <a:pPr algn="ctr"/>
                      <a:r>
                        <a:rPr lang="en-US" sz="1800" dirty="0"/>
                        <a:t>DESY PITZ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17-40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4440429"/>
                  </a:ext>
                </a:extLst>
              </a:tr>
              <a:tr h="339724">
                <a:tc>
                  <a:txBody>
                    <a:bodyPr/>
                    <a:lstStyle/>
                    <a:p>
                      <a:pPr algn="ctr"/>
                      <a:r>
                        <a:rPr lang="en-US" sz="1800" dirty="0"/>
                        <a:t>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50-76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7013540"/>
                  </a:ext>
                </a:extLst>
              </a:tr>
            </a:tbl>
          </a:graphicData>
        </a:graphic>
      </p:graphicFrame>
      <p:grpSp>
        <p:nvGrpSpPr>
          <p:cNvPr id="18" name="Group 17">
            <a:extLst>
              <a:ext uri="{FF2B5EF4-FFF2-40B4-BE49-F238E27FC236}">
                <a16:creationId xmlns:a16="http://schemas.microsoft.com/office/drawing/2014/main" id="{3509E38B-E4FD-9068-B103-A282CBFC394A}"/>
              </a:ext>
            </a:extLst>
          </p:cNvPr>
          <p:cNvGrpSpPr>
            <a:grpSpLocks noChangeAspect="1"/>
          </p:cNvGrpSpPr>
          <p:nvPr/>
        </p:nvGrpSpPr>
        <p:grpSpPr>
          <a:xfrm>
            <a:off x="4936095" y="3124200"/>
            <a:ext cx="7236855" cy="3372179"/>
            <a:chOff x="5573940" y="914400"/>
            <a:chExt cx="6541860" cy="3048330"/>
          </a:xfrm>
        </p:grpSpPr>
        <p:pic>
          <p:nvPicPr>
            <p:cNvPr id="14" name="Picture 13">
              <a:extLst>
                <a:ext uri="{FF2B5EF4-FFF2-40B4-BE49-F238E27FC236}">
                  <a16:creationId xmlns:a16="http://schemas.microsoft.com/office/drawing/2014/main" id="{CDAED87A-0D98-674E-EDA8-64E163638220}"/>
                </a:ext>
              </a:extLst>
            </p:cNvPr>
            <p:cNvPicPr>
              <a:picLocks noChangeAspect="1"/>
            </p:cNvPicPr>
            <p:nvPr/>
          </p:nvPicPr>
          <p:blipFill>
            <a:blip r:embed="rId3"/>
            <a:srcRect r="4600"/>
            <a:stretch>
              <a:fillRect/>
            </a:stretch>
          </p:blipFill>
          <p:spPr>
            <a:xfrm>
              <a:off x="5642287" y="914400"/>
              <a:ext cx="6321113" cy="623027"/>
            </a:xfrm>
            <a:prstGeom prst="rect">
              <a:avLst/>
            </a:prstGeom>
          </p:spPr>
        </p:pic>
        <p:pic>
          <p:nvPicPr>
            <p:cNvPr id="7" name="Picture 6">
              <a:extLst>
                <a:ext uri="{FF2B5EF4-FFF2-40B4-BE49-F238E27FC236}">
                  <a16:creationId xmlns:a16="http://schemas.microsoft.com/office/drawing/2014/main" id="{8215B9C5-F168-6BFE-A830-DA6580075797}"/>
                </a:ext>
              </a:extLst>
            </p:cNvPr>
            <p:cNvPicPr>
              <a:picLocks noChangeAspect="1"/>
            </p:cNvPicPr>
            <p:nvPr/>
          </p:nvPicPr>
          <p:blipFill>
            <a:blip r:embed="rId4"/>
            <a:stretch>
              <a:fillRect/>
            </a:stretch>
          </p:blipFill>
          <p:spPr>
            <a:xfrm>
              <a:off x="5796843" y="1546934"/>
              <a:ext cx="6026313" cy="2049489"/>
            </a:xfrm>
            <a:prstGeom prst="rect">
              <a:avLst/>
            </a:prstGeom>
          </p:spPr>
        </p:pic>
        <p:pic>
          <p:nvPicPr>
            <p:cNvPr id="9" name="Picture 8">
              <a:extLst>
                <a:ext uri="{FF2B5EF4-FFF2-40B4-BE49-F238E27FC236}">
                  <a16:creationId xmlns:a16="http://schemas.microsoft.com/office/drawing/2014/main" id="{49484404-5180-255D-31D4-3DE9F46432C6}"/>
                </a:ext>
              </a:extLst>
            </p:cNvPr>
            <p:cNvPicPr>
              <a:picLocks noChangeAspect="1"/>
            </p:cNvPicPr>
            <p:nvPr/>
          </p:nvPicPr>
          <p:blipFill>
            <a:blip r:embed="rId5"/>
            <a:stretch>
              <a:fillRect/>
            </a:stretch>
          </p:blipFill>
          <p:spPr>
            <a:xfrm>
              <a:off x="11834446" y="1600200"/>
              <a:ext cx="281354" cy="1828800"/>
            </a:xfrm>
            <a:prstGeom prst="rect">
              <a:avLst/>
            </a:prstGeom>
          </p:spPr>
        </p:pic>
        <p:pic>
          <p:nvPicPr>
            <p:cNvPr id="12" name="Picture 11">
              <a:extLst>
                <a:ext uri="{FF2B5EF4-FFF2-40B4-BE49-F238E27FC236}">
                  <a16:creationId xmlns:a16="http://schemas.microsoft.com/office/drawing/2014/main" id="{4AE0B67E-3741-5BED-6FF4-1027BAD52C0C}"/>
                </a:ext>
              </a:extLst>
            </p:cNvPr>
            <p:cNvPicPr>
              <a:picLocks noChangeAspect="1"/>
            </p:cNvPicPr>
            <p:nvPr/>
          </p:nvPicPr>
          <p:blipFill>
            <a:blip r:embed="rId6"/>
            <a:stretch>
              <a:fillRect/>
            </a:stretch>
          </p:blipFill>
          <p:spPr>
            <a:xfrm>
              <a:off x="5573940" y="1149559"/>
              <a:ext cx="247024" cy="2438709"/>
            </a:xfrm>
            <a:prstGeom prst="rect">
              <a:avLst/>
            </a:prstGeom>
          </p:spPr>
        </p:pic>
        <p:pic>
          <p:nvPicPr>
            <p:cNvPr id="17" name="Picture 16">
              <a:extLst>
                <a:ext uri="{FF2B5EF4-FFF2-40B4-BE49-F238E27FC236}">
                  <a16:creationId xmlns:a16="http://schemas.microsoft.com/office/drawing/2014/main" id="{90CA6838-6DE9-67AD-9E59-608EFC753631}"/>
                </a:ext>
              </a:extLst>
            </p:cNvPr>
            <p:cNvPicPr>
              <a:picLocks noChangeAspect="1"/>
            </p:cNvPicPr>
            <p:nvPr/>
          </p:nvPicPr>
          <p:blipFill>
            <a:blip r:embed="rId7"/>
            <a:stretch>
              <a:fillRect/>
            </a:stretch>
          </p:blipFill>
          <p:spPr>
            <a:xfrm>
              <a:off x="6130476" y="3558967"/>
              <a:ext cx="5416776" cy="403763"/>
            </a:xfrm>
            <a:prstGeom prst="rect">
              <a:avLst/>
            </a:prstGeom>
          </p:spPr>
        </p:pic>
      </p:grpSp>
      <p:pic>
        <p:nvPicPr>
          <p:cNvPr id="8" name="Picture 7">
            <a:extLst>
              <a:ext uri="{FF2B5EF4-FFF2-40B4-BE49-F238E27FC236}">
                <a16:creationId xmlns:a16="http://schemas.microsoft.com/office/drawing/2014/main" id="{B1591D0E-1B0C-047A-5F14-ABDA1567386D}"/>
              </a:ext>
            </a:extLst>
          </p:cNvPr>
          <p:cNvPicPr>
            <a:picLocks noChangeAspect="1"/>
          </p:cNvPicPr>
          <p:nvPr/>
        </p:nvPicPr>
        <p:blipFill>
          <a:blip r:embed="rId8"/>
          <a:stretch>
            <a:fillRect/>
          </a:stretch>
        </p:blipFill>
        <p:spPr>
          <a:xfrm>
            <a:off x="92506" y="3124200"/>
            <a:ext cx="4875320" cy="3372179"/>
          </a:xfrm>
          <a:prstGeom prst="rect">
            <a:avLst/>
          </a:prstGeom>
        </p:spPr>
      </p:pic>
    </p:spTree>
    <p:extLst>
      <p:ext uri="{BB962C8B-B14F-4D97-AF65-F5344CB8AC3E}">
        <p14:creationId xmlns:p14="http://schemas.microsoft.com/office/powerpoint/2010/main" val="3891896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8A21-C77D-82DC-45AF-5963265A3EEC}"/>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D817C192-38D1-181F-9A4F-C0E09A28CEE4}"/>
              </a:ext>
            </a:extLst>
          </p:cNvPr>
          <p:cNvSpPr>
            <a:spLocks noGrp="1"/>
          </p:cNvSpPr>
          <p:nvPr>
            <p:ph idx="1"/>
          </p:nvPr>
        </p:nvSpPr>
        <p:spPr>
          <a:xfrm>
            <a:off x="533400" y="1371600"/>
            <a:ext cx="11201400" cy="4953000"/>
          </a:xfrm>
        </p:spPr>
        <p:txBody>
          <a:bodyPr>
            <a:normAutofit/>
          </a:bodyPr>
          <a:lstStyle/>
          <a:p>
            <a:r>
              <a:rPr lang="en-US" dirty="0"/>
              <a:t>Motivation</a:t>
            </a:r>
          </a:p>
          <a:p>
            <a:r>
              <a:rPr lang="en-US" dirty="0"/>
              <a:t>Intro to photoemission</a:t>
            </a:r>
          </a:p>
          <a:p>
            <a:r>
              <a:rPr lang="en-US" dirty="0"/>
              <a:t>Photocathodes transported to UCLA</a:t>
            </a:r>
          </a:p>
          <a:p>
            <a:r>
              <a:rPr lang="en-US" dirty="0"/>
              <a:t>Pegasus RF gun, drive laser &amp; photocathode exchange system</a:t>
            </a:r>
          </a:p>
          <a:p>
            <a:r>
              <a:rPr lang="en-US" dirty="0"/>
              <a:t>Characterization of Cs-</a:t>
            </a:r>
            <a:r>
              <a:rPr lang="en-US" dirty="0" err="1"/>
              <a:t>Te</a:t>
            </a:r>
            <a:endParaRPr lang="en-US" dirty="0"/>
          </a:p>
          <a:p>
            <a:pPr lvl="1"/>
            <a:r>
              <a:rPr lang="en-US" dirty="0"/>
              <a:t>Qunatum efficiency (QE) &amp; mean transverse energy (MTE)</a:t>
            </a:r>
          </a:p>
          <a:p>
            <a:pPr lvl="1"/>
            <a:r>
              <a:rPr lang="en-US" dirty="0"/>
              <a:t>Mean longitudinal energy (MLE)</a:t>
            </a:r>
          </a:p>
          <a:p>
            <a:pPr lvl="1"/>
            <a:r>
              <a:rPr lang="en-US" dirty="0"/>
              <a:t>Time response</a:t>
            </a:r>
          </a:p>
          <a:p>
            <a:r>
              <a:rPr lang="en-US" dirty="0"/>
              <a:t>Conclusion &amp; outlook</a:t>
            </a:r>
          </a:p>
        </p:txBody>
      </p:sp>
      <p:sp>
        <p:nvSpPr>
          <p:cNvPr id="4" name="Date Placeholder 3">
            <a:extLst>
              <a:ext uri="{FF2B5EF4-FFF2-40B4-BE49-F238E27FC236}">
                <a16:creationId xmlns:a16="http://schemas.microsoft.com/office/drawing/2014/main" id="{C4ACB6FD-9ECA-1513-3BAE-E74F6F14E345}"/>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36965F95-BB97-8884-205D-E05EF65C250C}"/>
              </a:ext>
            </a:extLst>
          </p:cNvPr>
          <p:cNvSpPr>
            <a:spLocks noGrp="1"/>
          </p:cNvSpPr>
          <p:nvPr>
            <p:ph type="sldNum" sz="quarter" idx="12"/>
          </p:nvPr>
        </p:nvSpPr>
        <p:spPr/>
        <p:txBody>
          <a:bodyPr/>
          <a:lstStyle/>
          <a:p>
            <a:fld id="{00B0EFD5-3880-4F16-9559-E3049808D55D}" type="slidenum">
              <a:rPr lang="en-US" smtClean="0"/>
              <a:pPr/>
              <a:t>2</a:t>
            </a:fld>
            <a:endParaRPr lang="en-US" dirty="0"/>
          </a:p>
        </p:txBody>
      </p:sp>
    </p:spTree>
    <p:extLst>
      <p:ext uri="{BB962C8B-B14F-4D97-AF65-F5344CB8AC3E}">
        <p14:creationId xmlns:p14="http://schemas.microsoft.com/office/powerpoint/2010/main" val="1230280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D44C-168C-7FF0-72BD-CE6E918629BD}"/>
              </a:ext>
            </a:extLst>
          </p:cNvPr>
          <p:cNvSpPr>
            <a:spLocks noGrp="1"/>
          </p:cNvSpPr>
          <p:nvPr>
            <p:ph type="title"/>
          </p:nvPr>
        </p:nvSpPr>
        <p:spPr/>
        <p:txBody>
          <a:bodyPr>
            <a:normAutofit fontScale="90000"/>
          </a:bodyPr>
          <a:lstStyle/>
          <a:p>
            <a:r>
              <a:rPr lang="en-US" dirty="0" err="1"/>
              <a:t>Boersch</a:t>
            </a:r>
            <a:r>
              <a:rPr lang="en-US" dirty="0"/>
              <a:t> Effect</a:t>
            </a:r>
          </a:p>
        </p:txBody>
      </p:sp>
      <p:sp>
        <p:nvSpPr>
          <p:cNvPr id="3" name="Content Placeholder 2">
            <a:extLst>
              <a:ext uri="{FF2B5EF4-FFF2-40B4-BE49-F238E27FC236}">
                <a16:creationId xmlns:a16="http://schemas.microsoft.com/office/drawing/2014/main" id="{665C7514-1478-D432-3814-E934932866C9}"/>
              </a:ext>
            </a:extLst>
          </p:cNvPr>
          <p:cNvSpPr>
            <a:spLocks noGrp="1"/>
          </p:cNvSpPr>
          <p:nvPr>
            <p:ph idx="1"/>
          </p:nvPr>
        </p:nvSpPr>
        <p:spPr>
          <a:xfrm>
            <a:off x="540653" y="838200"/>
            <a:ext cx="11110694" cy="2438400"/>
          </a:xfrm>
        </p:spPr>
        <p:txBody>
          <a:bodyPr/>
          <a:lstStyle/>
          <a:p>
            <a:r>
              <a:rPr lang="en-US" dirty="0"/>
              <a:t>Coulomb repulsion of the electron beam will increase the energy spread if too dense</a:t>
            </a:r>
          </a:p>
          <a:p>
            <a:pPr lvl="1"/>
            <a:r>
              <a:rPr lang="en-US" dirty="0"/>
              <a:t>Correlation plots show this effect becomes negligible as the beam is stretched</a:t>
            </a:r>
          </a:p>
        </p:txBody>
      </p:sp>
      <p:sp>
        <p:nvSpPr>
          <p:cNvPr id="4" name="Date Placeholder 3">
            <a:extLst>
              <a:ext uri="{FF2B5EF4-FFF2-40B4-BE49-F238E27FC236}">
                <a16:creationId xmlns:a16="http://schemas.microsoft.com/office/drawing/2014/main" id="{90A09682-590E-C75B-60FC-0BEF6B1C365E}"/>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F2A3FC15-4A52-F1C0-8EAA-E0B261C62351}"/>
              </a:ext>
            </a:extLst>
          </p:cNvPr>
          <p:cNvSpPr>
            <a:spLocks noGrp="1"/>
          </p:cNvSpPr>
          <p:nvPr>
            <p:ph type="sldNum" sz="quarter" idx="12"/>
          </p:nvPr>
        </p:nvSpPr>
        <p:spPr/>
        <p:txBody>
          <a:bodyPr/>
          <a:lstStyle/>
          <a:p>
            <a:fld id="{00B0EFD5-3880-4F16-9559-E3049808D55D}" type="slidenum">
              <a:rPr lang="en-US" smtClean="0"/>
              <a:pPr/>
              <a:t>20</a:t>
            </a:fld>
            <a:endParaRPr lang="en-US" dirty="0"/>
          </a:p>
        </p:txBody>
      </p:sp>
      <p:pic>
        <p:nvPicPr>
          <p:cNvPr id="11" name="Picture 10">
            <a:extLst>
              <a:ext uri="{FF2B5EF4-FFF2-40B4-BE49-F238E27FC236}">
                <a16:creationId xmlns:a16="http://schemas.microsoft.com/office/drawing/2014/main" id="{2E4D05C1-DBE1-B374-1AD7-1C9F2D05079D}"/>
              </a:ext>
            </a:extLst>
          </p:cNvPr>
          <p:cNvPicPr>
            <a:picLocks noChangeAspect="1"/>
          </p:cNvPicPr>
          <p:nvPr/>
        </p:nvPicPr>
        <p:blipFill>
          <a:blip r:embed="rId2"/>
          <a:srcRect t="7260"/>
          <a:stretch>
            <a:fillRect/>
          </a:stretch>
        </p:blipFill>
        <p:spPr>
          <a:xfrm>
            <a:off x="1171222" y="2057400"/>
            <a:ext cx="10091872" cy="4343932"/>
          </a:xfrm>
          <a:prstGeom prst="rect">
            <a:avLst/>
          </a:prstGeom>
        </p:spPr>
      </p:pic>
    </p:spTree>
    <p:extLst>
      <p:ext uri="{BB962C8B-B14F-4D97-AF65-F5344CB8AC3E}">
        <p14:creationId xmlns:p14="http://schemas.microsoft.com/office/powerpoint/2010/main" val="3044050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A32C-13A9-EC5B-E514-876B1D76CB93}"/>
              </a:ext>
            </a:extLst>
          </p:cNvPr>
          <p:cNvSpPr>
            <a:spLocks noGrp="1"/>
          </p:cNvSpPr>
          <p:nvPr>
            <p:ph type="title"/>
          </p:nvPr>
        </p:nvSpPr>
        <p:spPr/>
        <p:txBody>
          <a:bodyPr>
            <a:normAutofit fontScale="90000"/>
          </a:bodyPr>
          <a:lstStyle/>
          <a:p>
            <a:r>
              <a:rPr lang="en-US" dirty="0"/>
              <a:t>Dark Current &amp; Thermal Current</a:t>
            </a:r>
          </a:p>
        </p:txBody>
      </p:sp>
      <p:sp>
        <p:nvSpPr>
          <p:cNvPr id="3" name="Content Placeholder 2">
            <a:extLst>
              <a:ext uri="{FF2B5EF4-FFF2-40B4-BE49-F238E27FC236}">
                <a16:creationId xmlns:a16="http://schemas.microsoft.com/office/drawing/2014/main" id="{E63289CA-EB2F-4B35-6C0F-4CA59F392BB4}"/>
              </a:ext>
            </a:extLst>
          </p:cNvPr>
          <p:cNvSpPr>
            <a:spLocks noGrp="1"/>
          </p:cNvSpPr>
          <p:nvPr>
            <p:ph idx="1"/>
          </p:nvPr>
        </p:nvSpPr>
        <p:spPr>
          <a:xfrm>
            <a:off x="304800" y="1143000"/>
            <a:ext cx="6210300" cy="2438399"/>
          </a:xfrm>
        </p:spPr>
        <p:txBody>
          <a:bodyPr/>
          <a:lstStyle/>
          <a:p>
            <a:r>
              <a:rPr lang="en-US" dirty="0"/>
              <a:t>Large accelerating gradient leads to field emission (dark current)</a:t>
            </a:r>
          </a:p>
          <a:p>
            <a:r>
              <a:rPr lang="en-US" dirty="0"/>
              <a:t>High laser pulse energy can heat the cathode and cause thermal emission</a:t>
            </a:r>
          </a:p>
          <a:p>
            <a:pPr lvl="1"/>
            <a:r>
              <a:rPr lang="en-US" dirty="0"/>
              <a:t>~0.3 µJ pulse of 350 nm light</a:t>
            </a:r>
          </a:p>
        </p:txBody>
      </p:sp>
      <p:sp>
        <p:nvSpPr>
          <p:cNvPr id="4" name="Date Placeholder 3">
            <a:extLst>
              <a:ext uri="{FF2B5EF4-FFF2-40B4-BE49-F238E27FC236}">
                <a16:creationId xmlns:a16="http://schemas.microsoft.com/office/drawing/2014/main" id="{8C9ABBE4-BF13-B2A7-027D-8713D98A6064}"/>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B9FB28D9-87F1-5DD4-9A5A-925D24F53E53}"/>
              </a:ext>
            </a:extLst>
          </p:cNvPr>
          <p:cNvSpPr>
            <a:spLocks noGrp="1"/>
          </p:cNvSpPr>
          <p:nvPr>
            <p:ph type="sldNum" sz="quarter" idx="12"/>
          </p:nvPr>
        </p:nvSpPr>
        <p:spPr/>
        <p:txBody>
          <a:bodyPr/>
          <a:lstStyle/>
          <a:p>
            <a:fld id="{00B0EFD5-3880-4F16-9559-E3049808D55D}" type="slidenum">
              <a:rPr lang="en-US" smtClean="0"/>
              <a:pPr/>
              <a:t>21</a:t>
            </a:fld>
            <a:endParaRPr lang="en-US" dirty="0"/>
          </a:p>
        </p:txBody>
      </p:sp>
      <p:pic>
        <p:nvPicPr>
          <p:cNvPr id="8" name="Picture 7" descr="A group of fish swimming in a blue water&#10;&#10;AI-generated content may be incorrect.">
            <a:extLst>
              <a:ext uri="{FF2B5EF4-FFF2-40B4-BE49-F238E27FC236}">
                <a16:creationId xmlns:a16="http://schemas.microsoft.com/office/drawing/2014/main" id="{DC595EC5-E050-92DE-B9ED-356EED7C8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825876"/>
            <a:ext cx="6649225" cy="2083590"/>
          </a:xfrm>
          <a:prstGeom prst="rect">
            <a:avLst/>
          </a:prstGeom>
        </p:spPr>
      </p:pic>
      <p:pic>
        <p:nvPicPr>
          <p:cNvPr id="12" name="Picture 11">
            <a:extLst>
              <a:ext uri="{FF2B5EF4-FFF2-40B4-BE49-F238E27FC236}">
                <a16:creationId xmlns:a16="http://schemas.microsoft.com/office/drawing/2014/main" id="{3753E609-2111-1AB8-2A03-49246527F505}"/>
              </a:ext>
            </a:extLst>
          </p:cNvPr>
          <p:cNvPicPr>
            <a:picLocks noChangeAspect="1"/>
          </p:cNvPicPr>
          <p:nvPr/>
        </p:nvPicPr>
        <p:blipFill>
          <a:blip r:embed="rId4"/>
          <a:stretch>
            <a:fillRect/>
          </a:stretch>
        </p:blipFill>
        <p:spPr>
          <a:xfrm>
            <a:off x="7391400" y="914400"/>
            <a:ext cx="4642338" cy="5486400"/>
          </a:xfrm>
          <a:prstGeom prst="rect">
            <a:avLst/>
          </a:prstGeom>
        </p:spPr>
      </p:pic>
    </p:spTree>
    <p:extLst>
      <p:ext uri="{BB962C8B-B14F-4D97-AF65-F5344CB8AC3E}">
        <p14:creationId xmlns:p14="http://schemas.microsoft.com/office/powerpoint/2010/main" val="303357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screenshot, design, diagram&#10;&#10;Description automatically generated">
            <a:extLst>
              <a:ext uri="{FF2B5EF4-FFF2-40B4-BE49-F238E27FC236}">
                <a16:creationId xmlns:a16="http://schemas.microsoft.com/office/drawing/2014/main" id="{C00EDEF9-8135-48D2-9037-88C1F1FF84F1}"/>
              </a:ext>
            </a:extLst>
          </p:cNvPr>
          <p:cNvPicPr>
            <a:picLocks noChangeAspect="1"/>
          </p:cNvPicPr>
          <p:nvPr/>
        </p:nvPicPr>
        <p:blipFill>
          <a:blip r:embed="rId3"/>
          <a:srcRect t="1994" r="6621" b="1"/>
          <a:stretch>
            <a:fillRect/>
          </a:stretch>
        </p:blipFill>
        <p:spPr>
          <a:xfrm>
            <a:off x="6697568" y="3625972"/>
            <a:ext cx="5420980" cy="2851028"/>
          </a:xfrm>
          <a:prstGeom prst="rect">
            <a:avLst/>
          </a:prstGeom>
        </p:spPr>
      </p:pic>
      <p:pic>
        <p:nvPicPr>
          <p:cNvPr id="13" name="Picture 12">
            <a:extLst>
              <a:ext uri="{FF2B5EF4-FFF2-40B4-BE49-F238E27FC236}">
                <a16:creationId xmlns:a16="http://schemas.microsoft.com/office/drawing/2014/main" id="{1EF8F7F5-BCA6-BF41-EC68-F9761A6039A4}"/>
              </a:ext>
            </a:extLst>
          </p:cNvPr>
          <p:cNvPicPr>
            <a:picLocks noChangeAspect="1"/>
          </p:cNvPicPr>
          <p:nvPr/>
        </p:nvPicPr>
        <p:blipFill>
          <a:blip r:embed="rId4"/>
          <a:srcRect l="1713" r="4193"/>
          <a:stretch>
            <a:fillRect/>
          </a:stretch>
        </p:blipFill>
        <p:spPr>
          <a:xfrm>
            <a:off x="6705330" y="1283576"/>
            <a:ext cx="5420980" cy="1535824"/>
          </a:xfrm>
          <a:prstGeom prst="rect">
            <a:avLst/>
          </a:prstGeom>
        </p:spPr>
      </p:pic>
      <p:sp>
        <p:nvSpPr>
          <p:cNvPr id="2" name="Title 1">
            <a:extLst>
              <a:ext uri="{FF2B5EF4-FFF2-40B4-BE49-F238E27FC236}">
                <a16:creationId xmlns:a16="http://schemas.microsoft.com/office/drawing/2014/main" id="{2DEE30E2-54CF-900C-C14C-96BB2384D844}"/>
              </a:ext>
            </a:extLst>
          </p:cNvPr>
          <p:cNvSpPr>
            <a:spLocks noGrp="1"/>
          </p:cNvSpPr>
          <p:nvPr>
            <p:ph type="title"/>
          </p:nvPr>
        </p:nvSpPr>
        <p:spPr/>
        <p:txBody>
          <a:bodyPr>
            <a:normAutofit fontScale="90000"/>
          </a:bodyPr>
          <a:lstStyle/>
          <a:p>
            <a:r>
              <a:rPr lang="en-US" dirty="0"/>
              <a:t>Motivation</a:t>
            </a:r>
          </a:p>
        </p:txBody>
      </p:sp>
      <p:sp>
        <p:nvSpPr>
          <p:cNvPr id="3" name="Content Placeholder 2">
            <a:extLst>
              <a:ext uri="{FF2B5EF4-FFF2-40B4-BE49-F238E27FC236}">
                <a16:creationId xmlns:a16="http://schemas.microsoft.com/office/drawing/2014/main" id="{923B6DB7-2FA4-0FF1-E50B-D6C155955C4F}"/>
              </a:ext>
            </a:extLst>
          </p:cNvPr>
          <p:cNvSpPr>
            <a:spLocks noGrp="1"/>
          </p:cNvSpPr>
          <p:nvPr>
            <p:ph idx="1"/>
          </p:nvPr>
        </p:nvSpPr>
        <p:spPr>
          <a:xfrm>
            <a:off x="18107" y="1283576"/>
            <a:ext cx="7068493" cy="5041024"/>
          </a:xfrm>
        </p:spPr>
        <p:txBody>
          <a:bodyPr>
            <a:normAutofit/>
          </a:bodyPr>
          <a:lstStyle/>
          <a:p>
            <a:r>
              <a:rPr lang="en-US" dirty="0"/>
              <a:t>Performance of accelerator applications benefit from increased beam brightness</a:t>
            </a:r>
          </a:p>
          <a:p>
            <a:pPr lvl="1"/>
            <a:r>
              <a:rPr lang="en-US" u="sng" dirty="0"/>
              <a:t>FEL</a:t>
            </a:r>
            <a:r>
              <a:rPr lang="en-US" dirty="0"/>
              <a:t>: Low transverse emittance permits lasing at harder x-rays</a:t>
            </a:r>
          </a:p>
          <a:p>
            <a:pPr lvl="1"/>
            <a:r>
              <a:rPr lang="en-US" u="sng" dirty="0"/>
              <a:t>UED/UEM</a:t>
            </a:r>
            <a:r>
              <a:rPr lang="en-US" dirty="0"/>
              <a:t>: Increased temporal &amp; spatial and resolution from short &amp; low emittance bunches </a:t>
            </a:r>
          </a:p>
          <a:p>
            <a:r>
              <a:rPr lang="en-US" dirty="0"/>
              <a:t>State of the art FEL facilities use Cs</a:t>
            </a:r>
            <a:r>
              <a:rPr lang="en-US" baseline="-25000" dirty="0"/>
              <a:t>2</a:t>
            </a:r>
            <a:r>
              <a:rPr lang="en-US" dirty="0"/>
              <a:t>Te photocathodes because they:</a:t>
            </a:r>
          </a:p>
          <a:p>
            <a:pPr lvl="1"/>
            <a:r>
              <a:rPr lang="en-US" dirty="0"/>
              <a:t>Emit many electrons when illuminated with UV light (high QE)</a:t>
            </a:r>
          </a:p>
          <a:p>
            <a:pPr lvl="1"/>
            <a:r>
              <a:rPr lang="en-US" dirty="0"/>
              <a:t>Survive operation in an RF photoinjector</a:t>
            </a:r>
          </a:p>
        </p:txBody>
      </p:sp>
      <p:sp>
        <p:nvSpPr>
          <p:cNvPr id="4" name="Date Placeholder 3">
            <a:extLst>
              <a:ext uri="{FF2B5EF4-FFF2-40B4-BE49-F238E27FC236}">
                <a16:creationId xmlns:a16="http://schemas.microsoft.com/office/drawing/2014/main" id="{C05CF7A4-09D7-0B1E-3425-3D55311CBCB1}"/>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1ADF0CE1-4F7C-F45B-145C-5AD512EA01B4}"/>
              </a:ext>
            </a:extLst>
          </p:cNvPr>
          <p:cNvSpPr>
            <a:spLocks noGrp="1"/>
          </p:cNvSpPr>
          <p:nvPr>
            <p:ph type="sldNum" sz="quarter" idx="12"/>
          </p:nvPr>
        </p:nvSpPr>
        <p:spPr/>
        <p:txBody>
          <a:bodyPr/>
          <a:lstStyle/>
          <a:p>
            <a:fld id="{00B0EFD5-3880-4F16-9559-E3049808D55D}" type="slidenum">
              <a:rPr lang="en-US" smtClean="0"/>
              <a:pPr/>
              <a:t>3</a:t>
            </a:fld>
            <a:endParaRPr lang="en-US" dirty="0"/>
          </a:p>
        </p:txBody>
      </p:sp>
    </p:spTree>
    <p:extLst>
      <p:ext uri="{BB962C8B-B14F-4D97-AF65-F5344CB8AC3E}">
        <p14:creationId xmlns:p14="http://schemas.microsoft.com/office/powerpoint/2010/main" val="2827026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153">
            <a:extLst>
              <a:ext uri="{FF2B5EF4-FFF2-40B4-BE49-F238E27FC236}">
                <a16:creationId xmlns:a16="http://schemas.microsoft.com/office/drawing/2014/main" id="{23806AED-7D5D-97E6-59AA-346087479255}"/>
              </a:ext>
            </a:extLst>
          </p:cNvPr>
          <p:cNvPicPr>
            <a:picLocks noChangeAspect="1"/>
          </p:cNvPicPr>
          <p:nvPr/>
        </p:nvPicPr>
        <p:blipFill>
          <a:blip r:embed="rId21"/>
          <a:stretch>
            <a:fillRect/>
          </a:stretch>
        </p:blipFill>
        <p:spPr>
          <a:xfrm>
            <a:off x="8325347" y="1287817"/>
            <a:ext cx="3182089" cy="1167875"/>
          </a:xfrm>
          <a:prstGeom prst="rect">
            <a:avLst/>
          </a:prstGeom>
        </p:spPr>
      </p:pic>
      <p:pic>
        <p:nvPicPr>
          <p:cNvPr id="156" name="Picture 155">
            <a:extLst>
              <a:ext uri="{FF2B5EF4-FFF2-40B4-BE49-F238E27FC236}">
                <a16:creationId xmlns:a16="http://schemas.microsoft.com/office/drawing/2014/main" id="{BE93C493-BD58-79CF-D520-D1FBEC7311B2}"/>
              </a:ext>
            </a:extLst>
          </p:cNvPr>
          <p:cNvPicPr>
            <a:picLocks noChangeAspect="1"/>
          </p:cNvPicPr>
          <p:nvPr/>
        </p:nvPicPr>
        <p:blipFill>
          <a:blip r:embed="rId22"/>
          <a:stretch>
            <a:fillRect/>
          </a:stretch>
        </p:blipFill>
        <p:spPr>
          <a:xfrm>
            <a:off x="7967010" y="2263512"/>
            <a:ext cx="3842981" cy="725091"/>
          </a:xfrm>
          <a:prstGeom prst="rect">
            <a:avLst/>
          </a:prstGeom>
        </p:spPr>
      </p:pic>
      <p:pic>
        <p:nvPicPr>
          <p:cNvPr id="149" name="Picture 148">
            <a:extLst>
              <a:ext uri="{FF2B5EF4-FFF2-40B4-BE49-F238E27FC236}">
                <a16:creationId xmlns:a16="http://schemas.microsoft.com/office/drawing/2014/main" id="{9638B329-5DB4-9546-D04F-8351E27D9212}"/>
              </a:ext>
            </a:extLst>
          </p:cNvPr>
          <p:cNvPicPr>
            <a:picLocks noChangeAspect="1"/>
          </p:cNvPicPr>
          <p:nvPr/>
        </p:nvPicPr>
        <p:blipFill>
          <a:blip r:embed="rId23"/>
          <a:stretch>
            <a:fillRect/>
          </a:stretch>
        </p:blipFill>
        <p:spPr>
          <a:xfrm>
            <a:off x="76200" y="3083544"/>
            <a:ext cx="9416528" cy="3393456"/>
          </a:xfrm>
          <a:prstGeom prst="rect">
            <a:avLst/>
          </a:prstGeom>
        </p:spPr>
      </p:pic>
      <p:sp>
        <p:nvSpPr>
          <p:cNvPr id="2" name="Title 1">
            <a:extLst>
              <a:ext uri="{FF2B5EF4-FFF2-40B4-BE49-F238E27FC236}">
                <a16:creationId xmlns:a16="http://schemas.microsoft.com/office/drawing/2014/main" id="{75A2ACBC-63D7-A9A1-CD17-421985152846}"/>
              </a:ext>
            </a:extLst>
          </p:cNvPr>
          <p:cNvSpPr>
            <a:spLocks noGrp="1"/>
          </p:cNvSpPr>
          <p:nvPr>
            <p:ph type="title"/>
          </p:nvPr>
        </p:nvSpPr>
        <p:spPr/>
        <p:txBody>
          <a:bodyPr>
            <a:normAutofit fontScale="90000"/>
          </a:bodyPr>
          <a:lstStyle/>
          <a:p>
            <a:r>
              <a:rPr lang="en-US" dirty="0"/>
              <a:t>Photoemission</a:t>
            </a:r>
          </a:p>
        </p:txBody>
      </p:sp>
      <p:sp>
        <p:nvSpPr>
          <p:cNvPr id="3" name="Content Placeholder 2">
            <a:extLst>
              <a:ext uri="{FF2B5EF4-FFF2-40B4-BE49-F238E27FC236}">
                <a16:creationId xmlns:a16="http://schemas.microsoft.com/office/drawing/2014/main" id="{07C5C873-F58A-90DE-9A27-0DA922841DD0}"/>
              </a:ext>
            </a:extLst>
          </p:cNvPr>
          <p:cNvSpPr>
            <a:spLocks noGrp="1"/>
          </p:cNvSpPr>
          <p:nvPr>
            <p:ph idx="1"/>
          </p:nvPr>
        </p:nvSpPr>
        <p:spPr>
          <a:xfrm>
            <a:off x="81481" y="914400"/>
            <a:ext cx="7690919" cy="2267748"/>
          </a:xfrm>
        </p:spPr>
        <p:txBody>
          <a:bodyPr>
            <a:normAutofit fontScale="92500" lnSpcReduction="10000"/>
          </a:bodyPr>
          <a:lstStyle/>
          <a:p>
            <a:r>
              <a:rPr lang="en-US" dirty="0"/>
              <a:t>3 step photoemission model:</a:t>
            </a:r>
          </a:p>
          <a:p>
            <a:pPr marL="914400" lvl="1" indent="-457200">
              <a:buFont typeface="+mj-lt"/>
              <a:buAutoNum type="arabicPeriod"/>
            </a:pPr>
            <a:r>
              <a:rPr lang="en-US" dirty="0"/>
              <a:t>Electron inside the material absorbs 1 or more photon</a:t>
            </a:r>
          </a:p>
          <a:p>
            <a:pPr marL="914400" lvl="1" indent="-457200">
              <a:buFont typeface="+mj-lt"/>
              <a:buAutoNum type="arabicPeriod"/>
            </a:pPr>
            <a:r>
              <a:rPr lang="en-US" dirty="0"/>
              <a:t>Electron is transported to the surface of the material</a:t>
            </a:r>
          </a:p>
          <a:p>
            <a:pPr marL="914400" lvl="1" indent="-457200">
              <a:buFont typeface="+mj-lt"/>
              <a:buAutoNum type="arabicPeriod"/>
            </a:pPr>
            <a:r>
              <a:rPr lang="en-US" dirty="0"/>
              <a:t>Electron escapes into vacuum</a:t>
            </a:r>
          </a:p>
          <a:p>
            <a:r>
              <a:rPr lang="en-US" dirty="0"/>
              <a:t>Schottky Effect: Applied RF accelerating field lowers the potential barrier</a:t>
            </a:r>
          </a:p>
        </p:txBody>
      </p:sp>
      <p:sp>
        <p:nvSpPr>
          <p:cNvPr id="4" name="Date Placeholder 3">
            <a:extLst>
              <a:ext uri="{FF2B5EF4-FFF2-40B4-BE49-F238E27FC236}">
                <a16:creationId xmlns:a16="http://schemas.microsoft.com/office/drawing/2014/main" id="{09CC4DD6-CBAD-EECB-FCBA-4F43E3068592}"/>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FC83E958-26F9-6473-B70F-0C0F193735F9}"/>
              </a:ext>
            </a:extLst>
          </p:cNvPr>
          <p:cNvSpPr>
            <a:spLocks noGrp="1"/>
          </p:cNvSpPr>
          <p:nvPr>
            <p:ph type="sldNum" sz="quarter" idx="12"/>
          </p:nvPr>
        </p:nvSpPr>
        <p:spPr/>
        <p:txBody>
          <a:bodyPr/>
          <a:lstStyle/>
          <a:p>
            <a:fld id="{00B0EFD5-3880-4F16-9559-E3049808D55D}" type="slidenum">
              <a:rPr lang="en-US" smtClean="0"/>
              <a:pPr/>
              <a:t>4</a:t>
            </a:fld>
            <a:endParaRPr lang="en-US" dirty="0"/>
          </a:p>
        </p:txBody>
      </p:sp>
      <p:sp>
        <p:nvSpPr>
          <p:cNvPr id="10" name="Oval 9">
            <a:extLst>
              <a:ext uri="{FF2B5EF4-FFF2-40B4-BE49-F238E27FC236}">
                <a16:creationId xmlns:a16="http://schemas.microsoft.com/office/drawing/2014/main" id="{438E2CFA-3F42-01E0-9BAC-229065EF9747}"/>
              </a:ext>
            </a:extLst>
          </p:cNvPr>
          <p:cNvSpPr/>
          <p:nvPr/>
        </p:nvSpPr>
        <p:spPr>
          <a:xfrm>
            <a:off x="2743200" y="5548128"/>
            <a:ext cx="152400" cy="157072"/>
          </a:xfrm>
          <a:prstGeom prst="ellipse">
            <a:avLst/>
          </a:prstGeom>
          <a:solidFill>
            <a:srgbClr val="FFCF0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noAutofit/>
          </a:bodyPr>
          <a:lstStyle/>
          <a:p>
            <a:pPr algn="ctr"/>
            <a:r>
              <a:rPr lang="en-US" sz="900" dirty="0">
                <a:solidFill>
                  <a:schemeClr val="tx1"/>
                </a:solidFill>
              </a:rPr>
              <a:t>e</a:t>
            </a:r>
            <a:r>
              <a:rPr lang="en-US" sz="900" baseline="30000" dirty="0">
                <a:solidFill>
                  <a:schemeClr val="tx1"/>
                </a:solidFill>
              </a:rPr>
              <a:t>-</a:t>
            </a:r>
          </a:p>
        </p:txBody>
      </p:sp>
      <p:sp>
        <p:nvSpPr>
          <p:cNvPr id="12" name="Oval 11">
            <a:extLst>
              <a:ext uri="{FF2B5EF4-FFF2-40B4-BE49-F238E27FC236}">
                <a16:creationId xmlns:a16="http://schemas.microsoft.com/office/drawing/2014/main" id="{ED9DA2E2-12BA-A538-48FF-44EAE757B76D}"/>
              </a:ext>
            </a:extLst>
          </p:cNvPr>
          <p:cNvSpPr/>
          <p:nvPr/>
        </p:nvSpPr>
        <p:spPr>
          <a:xfrm>
            <a:off x="3200400" y="5548128"/>
            <a:ext cx="152400" cy="157072"/>
          </a:xfrm>
          <a:prstGeom prst="ellipse">
            <a:avLst/>
          </a:prstGeom>
          <a:solidFill>
            <a:srgbClr val="FFCF0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noAutofit/>
          </a:bodyPr>
          <a:lstStyle/>
          <a:p>
            <a:pPr algn="ctr"/>
            <a:r>
              <a:rPr lang="en-US" sz="900" dirty="0">
                <a:solidFill>
                  <a:schemeClr val="tx1"/>
                </a:solidFill>
              </a:rPr>
              <a:t>e</a:t>
            </a:r>
            <a:r>
              <a:rPr lang="en-US" sz="900" baseline="30000" dirty="0">
                <a:solidFill>
                  <a:schemeClr val="tx1"/>
                </a:solidFill>
              </a:rPr>
              <a:t>-</a:t>
            </a:r>
          </a:p>
        </p:txBody>
      </p:sp>
      <p:sp>
        <p:nvSpPr>
          <p:cNvPr id="14" name="Oval 13">
            <a:extLst>
              <a:ext uri="{FF2B5EF4-FFF2-40B4-BE49-F238E27FC236}">
                <a16:creationId xmlns:a16="http://schemas.microsoft.com/office/drawing/2014/main" id="{D36501DC-5067-B8EB-8BF8-6E4CADDDAEB0}"/>
              </a:ext>
            </a:extLst>
          </p:cNvPr>
          <p:cNvSpPr/>
          <p:nvPr/>
        </p:nvSpPr>
        <p:spPr>
          <a:xfrm>
            <a:off x="2746746" y="3385767"/>
            <a:ext cx="152400" cy="157072"/>
          </a:xfrm>
          <a:prstGeom prst="ellipse">
            <a:avLst/>
          </a:prstGeom>
          <a:solidFill>
            <a:srgbClr val="FFCF0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noAutofit/>
          </a:bodyPr>
          <a:lstStyle/>
          <a:p>
            <a:pPr algn="ctr"/>
            <a:r>
              <a:rPr lang="en-US" sz="900" dirty="0">
                <a:solidFill>
                  <a:schemeClr val="tx1"/>
                </a:solidFill>
              </a:rPr>
              <a:t>e</a:t>
            </a:r>
            <a:r>
              <a:rPr lang="en-US" sz="900" baseline="30000" dirty="0">
                <a:solidFill>
                  <a:schemeClr val="tx1"/>
                </a:solidFill>
              </a:rPr>
              <a:t>-</a:t>
            </a:r>
          </a:p>
        </p:txBody>
      </p:sp>
      <p:sp>
        <p:nvSpPr>
          <p:cNvPr id="16" name="Oval 15">
            <a:extLst>
              <a:ext uri="{FF2B5EF4-FFF2-40B4-BE49-F238E27FC236}">
                <a16:creationId xmlns:a16="http://schemas.microsoft.com/office/drawing/2014/main" id="{1BA16409-3934-5F11-2486-8CBA028A5400}"/>
              </a:ext>
            </a:extLst>
          </p:cNvPr>
          <p:cNvSpPr/>
          <p:nvPr/>
        </p:nvSpPr>
        <p:spPr>
          <a:xfrm>
            <a:off x="2743200" y="4470540"/>
            <a:ext cx="152400" cy="157072"/>
          </a:xfrm>
          <a:prstGeom prst="ellipse">
            <a:avLst/>
          </a:prstGeom>
          <a:solidFill>
            <a:srgbClr val="FFCF0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noAutofit/>
          </a:bodyPr>
          <a:lstStyle/>
          <a:p>
            <a:pPr algn="ctr"/>
            <a:r>
              <a:rPr lang="en-US" sz="900" dirty="0">
                <a:solidFill>
                  <a:schemeClr val="tx1"/>
                </a:solidFill>
              </a:rPr>
              <a:t>e</a:t>
            </a:r>
            <a:r>
              <a:rPr lang="en-US" sz="900" baseline="30000" dirty="0">
                <a:solidFill>
                  <a:schemeClr val="tx1"/>
                </a:solidFill>
              </a:rPr>
              <a:t>-</a:t>
            </a:r>
          </a:p>
        </p:txBody>
      </p:sp>
      <p:sp>
        <p:nvSpPr>
          <p:cNvPr id="18" name="Oval 17">
            <a:extLst>
              <a:ext uri="{FF2B5EF4-FFF2-40B4-BE49-F238E27FC236}">
                <a16:creationId xmlns:a16="http://schemas.microsoft.com/office/drawing/2014/main" id="{81153A68-859B-5779-E117-F4E1199B706C}"/>
              </a:ext>
            </a:extLst>
          </p:cNvPr>
          <p:cNvSpPr/>
          <p:nvPr/>
        </p:nvSpPr>
        <p:spPr>
          <a:xfrm>
            <a:off x="3200400" y="4033928"/>
            <a:ext cx="152400" cy="157072"/>
          </a:xfrm>
          <a:prstGeom prst="ellipse">
            <a:avLst/>
          </a:prstGeom>
          <a:solidFill>
            <a:srgbClr val="FFCF0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noAutofit/>
          </a:bodyPr>
          <a:lstStyle/>
          <a:p>
            <a:pPr algn="ctr"/>
            <a:r>
              <a:rPr lang="en-US" sz="900" dirty="0">
                <a:solidFill>
                  <a:schemeClr val="tx1"/>
                </a:solidFill>
              </a:rPr>
              <a:t>e</a:t>
            </a:r>
            <a:r>
              <a:rPr lang="en-US" sz="900" baseline="30000" dirty="0">
                <a:solidFill>
                  <a:schemeClr val="tx1"/>
                </a:solidFill>
              </a:rPr>
              <a:t>-</a:t>
            </a:r>
          </a:p>
        </p:txBody>
      </p:sp>
      <p:cxnSp>
        <p:nvCxnSpPr>
          <p:cNvPr id="22" name="Straight Arrow Connector 21">
            <a:extLst>
              <a:ext uri="{FF2B5EF4-FFF2-40B4-BE49-F238E27FC236}">
                <a16:creationId xmlns:a16="http://schemas.microsoft.com/office/drawing/2014/main" id="{463EC3D5-0163-9570-115A-787EA93B8864}"/>
              </a:ext>
            </a:extLst>
          </p:cNvPr>
          <p:cNvCxnSpPr>
            <a:cxnSpLocks/>
            <a:stCxn id="12" idx="0"/>
            <a:endCxn id="18" idx="4"/>
          </p:cNvCxnSpPr>
          <p:nvPr/>
        </p:nvCxnSpPr>
        <p:spPr>
          <a:xfrm flipV="1">
            <a:off x="3276600" y="4191000"/>
            <a:ext cx="0" cy="1357128"/>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B90CFE0-A71F-B3F4-77BB-ADD9641B290C}"/>
              </a:ext>
            </a:extLst>
          </p:cNvPr>
          <p:cNvCxnSpPr>
            <a:cxnSpLocks/>
            <a:stCxn id="10" idx="0"/>
            <a:endCxn id="16" idx="4"/>
          </p:cNvCxnSpPr>
          <p:nvPr/>
        </p:nvCxnSpPr>
        <p:spPr>
          <a:xfrm flipV="1">
            <a:off x="2819400" y="4627612"/>
            <a:ext cx="0" cy="920516"/>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07D99E5-FBBB-6974-692B-BFF89817E980}"/>
              </a:ext>
            </a:extLst>
          </p:cNvPr>
          <p:cNvPicPr>
            <a:picLocks noChangeAspect="1"/>
          </p:cNvPicPr>
          <p:nvPr/>
        </p:nvPicPr>
        <p:blipFill>
          <a:blip r:embed="rId24"/>
          <a:srcRect l="28451"/>
          <a:stretch>
            <a:fillRect/>
          </a:stretch>
        </p:blipFill>
        <p:spPr>
          <a:xfrm>
            <a:off x="10070704" y="3774618"/>
            <a:ext cx="1899805" cy="1128475"/>
          </a:xfrm>
          <a:prstGeom prst="rect">
            <a:avLst/>
          </a:prstGeom>
        </p:spPr>
      </p:pic>
      <p:grpSp>
        <p:nvGrpSpPr>
          <p:cNvPr id="45" name="Group 44" descr="\documentclass{article}&#10;\usepackage{amsmath}&#10;\pagestyle{empty}&#10;\begin{document}&#10;&#10;&#10;$E_{\text{ex}} = \hbar \omega - \phi_{\text{eff}}$&#10;&#10;\end{document}" title="IguanaTex Shape Display">
            <a:extLst>
              <a:ext uri="{FF2B5EF4-FFF2-40B4-BE49-F238E27FC236}">
                <a16:creationId xmlns:a16="http://schemas.microsoft.com/office/drawing/2014/main" id="{F4215FD7-5D35-D7DC-CCA1-75A622253B6F}"/>
              </a:ext>
            </a:extLst>
          </p:cNvPr>
          <p:cNvGrpSpPr>
            <a:grpSpLocks noChangeAspect="1"/>
          </p:cNvGrpSpPr>
          <p:nvPr>
            <p:custDataLst>
              <p:tags r:id="rId1"/>
            </p:custDataLst>
          </p:nvPr>
        </p:nvGrpSpPr>
        <p:grpSpPr>
          <a:xfrm>
            <a:off x="8598225" y="1037581"/>
            <a:ext cx="2511311" cy="333541"/>
            <a:chOff x="13450445" y="-14141268"/>
            <a:chExt cx="1712639" cy="227465"/>
          </a:xfrm>
        </p:grpSpPr>
        <p:sp>
          <p:nvSpPr>
            <p:cNvPr id="37" name="Freeform: Shape 36">
              <a:extLst>
                <a:ext uri="{FF2B5EF4-FFF2-40B4-BE49-F238E27FC236}">
                  <a16:creationId xmlns:a16="http://schemas.microsoft.com/office/drawing/2014/main" id="{28AC90B0-BA54-C463-6B20-82A14D081AD1}"/>
                </a:ext>
              </a:extLst>
            </p:cNvPr>
            <p:cNvSpPr/>
            <p:nvPr>
              <p:custDataLst>
                <p:tags r:id="rId11"/>
              </p:custDataLst>
            </p:nvPr>
          </p:nvSpPr>
          <p:spPr>
            <a:xfrm flipV="1">
              <a:off x="13450445" y="-14137727"/>
              <a:ext cx="183633" cy="172053"/>
            </a:xfrm>
            <a:custGeom>
              <a:avLst/>
              <a:gdLst>
                <a:gd name="csX0" fmla="*/ 169521 w 183633"/>
                <a:gd name="csY0" fmla="*/ 57630 h 172053"/>
                <a:gd name="csX1" fmla="*/ 170791 w 183633"/>
                <a:gd name="csY1" fmla="*/ 61171 h 172053"/>
                <a:gd name="csX2" fmla="*/ 167751 w 183633"/>
                <a:gd name="csY2" fmla="*/ 63957 h 172053"/>
                <a:gd name="csX3" fmla="*/ 164465 w 183633"/>
                <a:gd name="csY3" fmla="*/ 60917 h 172053"/>
                <a:gd name="csX4" fmla="*/ 95385 w 183633"/>
                <a:gd name="csY4" fmla="*/ 6522 h 172053"/>
                <a:gd name="csX5" fmla="*/ 58451 w 183633"/>
                <a:gd name="csY5" fmla="*/ 6522 h 172053"/>
                <a:gd name="csX6" fmla="*/ 52879 w 183633"/>
                <a:gd name="csY6" fmla="*/ 6774 h 172053"/>
                <a:gd name="csX7" fmla="*/ 49593 w 183633"/>
                <a:gd name="csY7" fmla="*/ 9308 h 172053"/>
                <a:gd name="csX8" fmla="*/ 50855 w 183633"/>
                <a:gd name="csY8" fmla="*/ 15126 h 172053"/>
                <a:gd name="csX9" fmla="*/ 68064 w 183633"/>
                <a:gd name="csY9" fmla="*/ 84198 h 172053"/>
                <a:gd name="csX10" fmla="*/ 93114 w 183633"/>
                <a:gd name="csY10" fmla="*/ 84198 h 172053"/>
                <a:gd name="csX11" fmla="*/ 114617 w 183633"/>
                <a:gd name="csY11" fmla="*/ 72561 h 172053"/>
                <a:gd name="csX12" fmla="*/ 112847 w 183633"/>
                <a:gd name="csY12" fmla="*/ 60163 h 172053"/>
                <a:gd name="csX13" fmla="*/ 112085 w 183633"/>
                <a:gd name="csY13" fmla="*/ 57378 h 172053"/>
                <a:gd name="csX14" fmla="*/ 115379 w 183633"/>
                <a:gd name="csY14" fmla="*/ 54598 h 172053"/>
                <a:gd name="csX15" fmla="*/ 119173 w 183633"/>
                <a:gd name="csY15" fmla="*/ 59655 h 172053"/>
                <a:gd name="csX16" fmla="*/ 133596 w 183633"/>
                <a:gd name="csY16" fmla="*/ 118861 h 172053"/>
                <a:gd name="csX17" fmla="*/ 130556 w 183633"/>
                <a:gd name="csY17" fmla="*/ 121646 h 172053"/>
                <a:gd name="csX18" fmla="*/ 127016 w 183633"/>
                <a:gd name="csY18" fmla="*/ 117090 h 172053"/>
                <a:gd name="csX19" fmla="*/ 93869 w 183633"/>
                <a:gd name="csY19" fmla="*/ 92039 h 172053"/>
                <a:gd name="csX20" fmla="*/ 70088 w 183633"/>
                <a:gd name="csY20" fmla="*/ 92039 h 172053"/>
                <a:gd name="csX21" fmla="*/ 85265 w 183633"/>
                <a:gd name="csY21" fmla="*/ 153015 h 172053"/>
                <a:gd name="csX22" fmla="*/ 98933 w 183633"/>
                <a:gd name="csY22" fmla="*/ 162883 h 172053"/>
                <a:gd name="csX23" fmla="*/ 134604 w 183633"/>
                <a:gd name="csY23" fmla="*/ 162883 h 172053"/>
                <a:gd name="csX24" fmla="*/ 173061 w 183633"/>
                <a:gd name="csY24" fmla="*/ 134799 h 172053"/>
                <a:gd name="csX25" fmla="*/ 172053 w 183633"/>
                <a:gd name="csY25" fmla="*/ 121392 h 172053"/>
                <a:gd name="csX26" fmla="*/ 171799 w 183633"/>
                <a:gd name="csY26" fmla="*/ 116836 h 172053"/>
                <a:gd name="csX27" fmla="*/ 174839 w 183633"/>
                <a:gd name="csY27" fmla="*/ 113805 h 172053"/>
                <a:gd name="csX28" fmla="*/ 178379 w 183633"/>
                <a:gd name="csY28" fmla="*/ 120123 h 172053"/>
                <a:gd name="csX29" fmla="*/ 183435 w 183633"/>
                <a:gd name="csY29" fmla="*/ 163898 h 172053"/>
                <a:gd name="csX30" fmla="*/ 176609 w 183633"/>
                <a:gd name="csY30" fmla="*/ 170732 h 172053"/>
                <a:gd name="csX31" fmla="*/ 48832 w 183633"/>
                <a:gd name="csY31" fmla="*/ 170732 h 172053"/>
                <a:gd name="csX32" fmla="*/ 41243 w 183633"/>
                <a:gd name="csY32" fmla="*/ 165669 h 172053"/>
                <a:gd name="csX33" fmla="*/ 48331 w 183633"/>
                <a:gd name="csY33" fmla="*/ 162883 h 172053"/>
                <a:gd name="csX34" fmla="*/ 64778 w 183633"/>
                <a:gd name="csY34" fmla="*/ 158334 h 172053"/>
                <a:gd name="csX35" fmla="*/ 63508 w 183633"/>
                <a:gd name="csY35" fmla="*/ 152262 h 172053"/>
                <a:gd name="csX36" fmla="*/ 30115 w 183633"/>
                <a:gd name="csY36" fmla="*/ 18411 h 172053"/>
                <a:gd name="csX37" fmla="*/ 7088 w 183633"/>
                <a:gd name="csY37" fmla="*/ 6522 h 172053"/>
                <a:gd name="csX38" fmla="*/ 0 w 183633"/>
                <a:gd name="csY38" fmla="*/ 1719 h 172053"/>
                <a:gd name="csX39" fmla="*/ 7088 w 183633"/>
                <a:gd name="csY39" fmla="*/ -1321 h 172053"/>
                <a:gd name="csX40" fmla="*/ 138398 w 183633"/>
                <a:gd name="csY40" fmla="*/ -1321 h 172053"/>
                <a:gd name="csX41" fmla="*/ 146248 w 183633"/>
                <a:gd name="csY41" fmla="*/ 2981 h 172053"/>
                <a:gd name="csX42" fmla="*/ 169521 w 183633"/>
                <a:gd name="csY42" fmla="*/ 57630 h 1720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83633" h="172053">
                  <a:moveTo>
                    <a:pt x="169521" y="57630"/>
                  </a:moveTo>
                  <a:cubicBezTo>
                    <a:pt x="170029" y="58892"/>
                    <a:pt x="170791" y="60670"/>
                    <a:pt x="170791" y="61171"/>
                  </a:cubicBezTo>
                  <a:cubicBezTo>
                    <a:pt x="170791" y="61425"/>
                    <a:pt x="170791" y="63957"/>
                    <a:pt x="167751" y="63957"/>
                  </a:cubicBezTo>
                  <a:cubicBezTo>
                    <a:pt x="165473" y="63957"/>
                    <a:pt x="164965" y="62441"/>
                    <a:pt x="164465" y="60917"/>
                  </a:cubicBezTo>
                  <a:cubicBezTo>
                    <a:pt x="148018" y="23476"/>
                    <a:pt x="138652" y="6522"/>
                    <a:pt x="95385" y="6522"/>
                  </a:cubicBezTo>
                  <a:lnTo>
                    <a:pt x="58451" y="6522"/>
                  </a:lnTo>
                  <a:cubicBezTo>
                    <a:pt x="54904" y="6522"/>
                    <a:pt x="54403" y="6522"/>
                    <a:pt x="52879" y="6774"/>
                  </a:cubicBezTo>
                  <a:cubicBezTo>
                    <a:pt x="50355" y="7029"/>
                    <a:pt x="49593" y="7283"/>
                    <a:pt x="49593" y="9308"/>
                  </a:cubicBezTo>
                  <a:cubicBezTo>
                    <a:pt x="49593" y="10061"/>
                    <a:pt x="49593" y="10570"/>
                    <a:pt x="50855" y="15126"/>
                  </a:cubicBezTo>
                  <a:lnTo>
                    <a:pt x="68064" y="84198"/>
                  </a:lnTo>
                  <a:lnTo>
                    <a:pt x="93114" y="84198"/>
                  </a:lnTo>
                  <a:cubicBezTo>
                    <a:pt x="114617" y="84198"/>
                    <a:pt x="114617" y="78888"/>
                    <a:pt x="114617" y="72561"/>
                  </a:cubicBezTo>
                  <a:cubicBezTo>
                    <a:pt x="114617" y="70791"/>
                    <a:pt x="114617" y="67751"/>
                    <a:pt x="112847" y="60163"/>
                  </a:cubicBezTo>
                  <a:cubicBezTo>
                    <a:pt x="112339" y="58892"/>
                    <a:pt x="112085" y="58139"/>
                    <a:pt x="112085" y="57378"/>
                  </a:cubicBezTo>
                  <a:cubicBezTo>
                    <a:pt x="112085" y="56114"/>
                    <a:pt x="113101" y="54598"/>
                    <a:pt x="115379" y="54598"/>
                  </a:cubicBezTo>
                  <a:cubicBezTo>
                    <a:pt x="117403" y="54598"/>
                    <a:pt x="118158" y="55861"/>
                    <a:pt x="119173" y="59655"/>
                  </a:cubicBezTo>
                  <a:lnTo>
                    <a:pt x="133596" y="118861"/>
                  </a:lnTo>
                  <a:cubicBezTo>
                    <a:pt x="133596" y="120377"/>
                    <a:pt x="132326" y="121646"/>
                    <a:pt x="130556" y="121646"/>
                  </a:cubicBezTo>
                  <a:cubicBezTo>
                    <a:pt x="128278" y="121646"/>
                    <a:pt x="127777" y="120123"/>
                    <a:pt x="127016" y="117090"/>
                  </a:cubicBezTo>
                  <a:cubicBezTo>
                    <a:pt x="121705" y="97859"/>
                    <a:pt x="117149" y="92039"/>
                    <a:pt x="93869" y="92039"/>
                  </a:cubicBezTo>
                  <a:lnTo>
                    <a:pt x="70088" y="92039"/>
                  </a:lnTo>
                  <a:lnTo>
                    <a:pt x="85265" y="153015"/>
                  </a:lnTo>
                  <a:cubicBezTo>
                    <a:pt x="87543" y="161873"/>
                    <a:pt x="87797" y="162883"/>
                    <a:pt x="98933" y="162883"/>
                  </a:cubicBezTo>
                  <a:lnTo>
                    <a:pt x="134604" y="162883"/>
                  </a:lnTo>
                  <a:cubicBezTo>
                    <a:pt x="165473" y="162883"/>
                    <a:pt x="173061" y="155548"/>
                    <a:pt x="173061" y="134799"/>
                  </a:cubicBezTo>
                  <a:cubicBezTo>
                    <a:pt x="173061" y="128727"/>
                    <a:pt x="173061" y="128218"/>
                    <a:pt x="172053" y="121392"/>
                  </a:cubicBezTo>
                  <a:cubicBezTo>
                    <a:pt x="172053" y="119876"/>
                    <a:pt x="171799" y="118098"/>
                    <a:pt x="171799" y="116836"/>
                  </a:cubicBezTo>
                  <a:cubicBezTo>
                    <a:pt x="171799" y="115574"/>
                    <a:pt x="172561" y="113805"/>
                    <a:pt x="174839" y="113805"/>
                  </a:cubicBezTo>
                  <a:cubicBezTo>
                    <a:pt x="177617" y="113805"/>
                    <a:pt x="177871" y="115321"/>
                    <a:pt x="178379" y="120123"/>
                  </a:cubicBezTo>
                  <a:lnTo>
                    <a:pt x="183435" y="163898"/>
                  </a:lnTo>
                  <a:cubicBezTo>
                    <a:pt x="184197" y="170732"/>
                    <a:pt x="182935" y="170732"/>
                    <a:pt x="176609" y="170732"/>
                  </a:cubicBezTo>
                  <a:lnTo>
                    <a:pt x="48832" y="170732"/>
                  </a:lnTo>
                  <a:cubicBezTo>
                    <a:pt x="43775" y="170732"/>
                    <a:pt x="41243" y="170732"/>
                    <a:pt x="41243" y="165669"/>
                  </a:cubicBezTo>
                  <a:cubicBezTo>
                    <a:pt x="41243" y="162883"/>
                    <a:pt x="43521" y="162883"/>
                    <a:pt x="48331" y="162883"/>
                  </a:cubicBezTo>
                  <a:cubicBezTo>
                    <a:pt x="57690" y="162883"/>
                    <a:pt x="64778" y="162883"/>
                    <a:pt x="64778" y="158334"/>
                  </a:cubicBezTo>
                  <a:cubicBezTo>
                    <a:pt x="64778" y="157317"/>
                    <a:pt x="64778" y="156810"/>
                    <a:pt x="63508" y="152262"/>
                  </a:cubicBezTo>
                  <a:lnTo>
                    <a:pt x="30115" y="18411"/>
                  </a:lnTo>
                  <a:cubicBezTo>
                    <a:pt x="27582" y="8545"/>
                    <a:pt x="27075" y="6522"/>
                    <a:pt x="7088" y="6522"/>
                  </a:cubicBezTo>
                  <a:cubicBezTo>
                    <a:pt x="2786" y="6522"/>
                    <a:pt x="0" y="6522"/>
                    <a:pt x="0" y="1719"/>
                  </a:cubicBezTo>
                  <a:cubicBezTo>
                    <a:pt x="0" y="-1321"/>
                    <a:pt x="2278" y="-1321"/>
                    <a:pt x="7088" y="-1321"/>
                  </a:cubicBezTo>
                  <a:lnTo>
                    <a:pt x="138398" y="-1321"/>
                  </a:lnTo>
                  <a:cubicBezTo>
                    <a:pt x="144224" y="-1321"/>
                    <a:pt x="144470" y="-1067"/>
                    <a:pt x="146248" y="2981"/>
                  </a:cubicBezTo>
                  <a:lnTo>
                    <a:pt x="169521" y="57630"/>
                  </a:lnTo>
                  <a:close/>
                </a:path>
              </a:pathLst>
            </a:custGeom>
            <a:solidFill>
              <a:srgbClr val="000000"/>
            </a:solidFill>
            <a:ln w="25400" cap="flat">
              <a:noFill/>
              <a:prstDash val="solid"/>
              <a:miter/>
            </a:ln>
          </p:spPr>
          <p:txBody>
            <a:bodyPr/>
            <a:lstStyle/>
            <a:p>
              <a:endParaRPr lang="en-US"/>
            </a:p>
          </p:txBody>
        </p:sp>
        <p:sp>
          <p:nvSpPr>
            <p:cNvPr id="38" name="Freeform: Shape 37">
              <a:extLst>
                <a:ext uri="{FF2B5EF4-FFF2-40B4-BE49-F238E27FC236}">
                  <a16:creationId xmlns:a16="http://schemas.microsoft.com/office/drawing/2014/main" id="{842BBC0B-3246-BB12-4EC0-C73D9AFDADCE}"/>
                </a:ext>
              </a:extLst>
            </p:cNvPr>
            <p:cNvSpPr/>
            <p:nvPr>
              <p:custDataLst>
                <p:tags r:id="rId12"/>
              </p:custDataLst>
            </p:nvPr>
          </p:nvSpPr>
          <p:spPr>
            <a:xfrm flipV="1">
              <a:off x="13634556" y="-14006746"/>
              <a:ext cx="184755" cy="80788"/>
            </a:xfrm>
            <a:custGeom>
              <a:avLst/>
              <a:gdLst>
                <a:gd name="csX0" fmla="*/ 71048 w 184755"/>
                <a:gd name="csY0" fmla="*/ 40850 h 80788"/>
                <a:gd name="csX1" fmla="*/ 76009 w 184755"/>
                <a:gd name="csY1" fmla="*/ 44746 h 80788"/>
                <a:gd name="csX2" fmla="*/ 40925 w 184755"/>
                <a:gd name="csY2" fmla="*/ 79474 h 80788"/>
                <a:gd name="csX3" fmla="*/ 0 w 184755"/>
                <a:gd name="csY3" fmla="*/ 39254 h 80788"/>
                <a:gd name="csX4" fmla="*/ 43235 w 184755"/>
                <a:gd name="csY4" fmla="*/ -1315 h 80788"/>
                <a:gd name="csX5" fmla="*/ 76009 w 184755"/>
                <a:gd name="csY5" fmla="*/ 21712 h 80788"/>
                <a:gd name="csX6" fmla="*/ 72993 w 184755"/>
                <a:gd name="csY6" fmla="*/ 24197 h 80788"/>
                <a:gd name="csX7" fmla="*/ 69810 w 184755"/>
                <a:gd name="csY7" fmla="*/ 21363 h 80788"/>
                <a:gd name="csX8" fmla="*/ 44474 w 184755"/>
                <a:gd name="csY8" fmla="*/ 4353 h 80788"/>
                <a:gd name="csX9" fmla="*/ 22860 w 184755"/>
                <a:gd name="csY9" fmla="*/ 14807 h 80788"/>
                <a:gd name="csX10" fmla="*/ 16129 w 184755"/>
                <a:gd name="csY10" fmla="*/ 40850 h 80788"/>
                <a:gd name="csX11" fmla="*/ 71048 w 184755"/>
                <a:gd name="csY11" fmla="*/ 40850 h 80788"/>
                <a:gd name="csX12" fmla="*/ 16304 w 184755"/>
                <a:gd name="csY12" fmla="*/ 45453 h 80788"/>
                <a:gd name="csX13" fmla="*/ 40925 w 184755"/>
                <a:gd name="csY13" fmla="*/ 74513 h 80788"/>
                <a:gd name="csX14" fmla="*/ 63603 w 184755"/>
                <a:gd name="csY14" fmla="*/ 45453 h 80788"/>
                <a:gd name="csX15" fmla="*/ 16304 w 184755"/>
                <a:gd name="csY15" fmla="*/ 45453 h 80788"/>
                <a:gd name="csX16" fmla="*/ 143115 w 184755"/>
                <a:gd name="csY16" fmla="*/ 40143 h 80788"/>
                <a:gd name="csX17" fmla="*/ 141702 w 184755"/>
                <a:gd name="csY17" fmla="*/ 41914 h 80788"/>
                <a:gd name="csX18" fmla="*/ 154990 w 184755"/>
                <a:gd name="csY18" fmla="*/ 56614 h 80788"/>
                <a:gd name="csX19" fmla="*/ 181390 w 184755"/>
                <a:gd name="csY19" fmla="*/ 70433 h 80788"/>
                <a:gd name="csX20" fmla="*/ 181390 w 184755"/>
                <a:gd name="csY20" fmla="*/ 76814 h 80788"/>
                <a:gd name="csX21" fmla="*/ 166507 w 184755"/>
                <a:gd name="csY21" fmla="*/ 76109 h 80788"/>
                <a:gd name="csX22" fmla="*/ 148965 w 184755"/>
                <a:gd name="csY22" fmla="*/ 76814 h 80788"/>
                <a:gd name="csX23" fmla="*/ 148965 w 184755"/>
                <a:gd name="csY23" fmla="*/ 70433 h 80788"/>
                <a:gd name="csX24" fmla="*/ 152505 w 184755"/>
                <a:gd name="csY24" fmla="*/ 66360 h 80788"/>
                <a:gd name="csX25" fmla="*/ 149854 w 184755"/>
                <a:gd name="csY25" fmla="*/ 60336 h 80788"/>
                <a:gd name="csX26" fmla="*/ 137447 w 184755"/>
                <a:gd name="csY26" fmla="*/ 46343 h 80788"/>
                <a:gd name="csX27" fmla="*/ 122747 w 184755"/>
                <a:gd name="csY27" fmla="*/ 63170 h 80788"/>
                <a:gd name="csX28" fmla="*/ 120795 w 184755"/>
                <a:gd name="csY28" fmla="*/ 66719 h 80788"/>
                <a:gd name="csX29" fmla="*/ 125581 w 184755"/>
                <a:gd name="csY29" fmla="*/ 70433 h 80788"/>
                <a:gd name="csX30" fmla="*/ 125581 w 184755"/>
                <a:gd name="csY30" fmla="*/ 76814 h 80788"/>
                <a:gd name="csX31" fmla="*/ 105737 w 184755"/>
                <a:gd name="csY31" fmla="*/ 76109 h 80788"/>
                <a:gd name="csX32" fmla="*/ 88553 w 184755"/>
                <a:gd name="csY32" fmla="*/ 76814 h 80788"/>
                <a:gd name="csX33" fmla="*/ 88553 w 184755"/>
                <a:gd name="csY33" fmla="*/ 70433 h 80788"/>
                <a:gd name="csX34" fmla="*/ 105912 w 184755"/>
                <a:gd name="csY34" fmla="*/ 65123 h 80788"/>
                <a:gd name="csX35" fmla="*/ 128057 w 184755"/>
                <a:gd name="csY35" fmla="*/ 39612 h 80788"/>
                <a:gd name="csX36" fmla="*/ 129479 w 184755"/>
                <a:gd name="csY36" fmla="*/ 37841 h 80788"/>
                <a:gd name="csX37" fmla="*/ 114421 w 184755"/>
                <a:gd name="csY37" fmla="*/ 20831 h 80788"/>
                <a:gd name="csX38" fmla="*/ 87664 w 184755"/>
                <a:gd name="csY38" fmla="*/ 6837 h 80788"/>
                <a:gd name="csX39" fmla="*/ 87664 w 184755"/>
                <a:gd name="csY39" fmla="*/ 456 h 80788"/>
                <a:gd name="csX40" fmla="*/ 102372 w 184755"/>
                <a:gd name="csY40" fmla="*/ 1163 h 80788"/>
                <a:gd name="csX41" fmla="*/ 120088 w 184755"/>
                <a:gd name="csY41" fmla="*/ 456 h 80788"/>
                <a:gd name="csX42" fmla="*/ 120088 w 184755"/>
                <a:gd name="csY42" fmla="*/ 6837 h 80788"/>
                <a:gd name="csX43" fmla="*/ 116540 w 184755"/>
                <a:gd name="csY43" fmla="*/ 10910 h 80788"/>
                <a:gd name="csX44" fmla="*/ 121326 w 184755"/>
                <a:gd name="csY44" fmla="*/ 19593 h 80788"/>
                <a:gd name="csX45" fmla="*/ 133733 w 184755"/>
                <a:gd name="csY45" fmla="*/ 33229 h 80788"/>
                <a:gd name="csX46" fmla="*/ 149139 w 184755"/>
                <a:gd name="csY46" fmla="*/ 15695 h 80788"/>
                <a:gd name="csX47" fmla="*/ 152505 w 184755"/>
                <a:gd name="csY47" fmla="*/ 10553 h 80788"/>
                <a:gd name="csX48" fmla="*/ 147727 w 184755"/>
                <a:gd name="csY48" fmla="*/ 6837 h 80788"/>
                <a:gd name="csX49" fmla="*/ 147727 w 184755"/>
                <a:gd name="csY49" fmla="*/ 456 h 80788"/>
                <a:gd name="csX50" fmla="*/ 167745 w 184755"/>
                <a:gd name="csY50" fmla="*/ 1163 h 80788"/>
                <a:gd name="csX51" fmla="*/ 184755 w 184755"/>
                <a:gd name="csY51" fmla="*/ 456 h 80788"/>
                <a:gd name="csX52" fmla="*/ 184755 w 184755"/>
                <a:gd name="csY52" fmla="*/ 6837 h 80788"/>
                <a:gd name="csX53" fmla="*/ 167388 w 184755"/>
                <a:gd name="csY53" fmla="*/ 12505 h 80788"/>
                <a:gd name="csX54" fmla="*/ 143115 w 184755"/>
                <a:gd name="csY54" fmla="*/ 40143 h 807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184755" h="80788">
                  <a:moveTo>
                    <a:pt x="71048" y="40850"/>
                  </a:moveTo>
                  <a:cubicBezTo>
                    <a:pt x="74771" y="40850"/>
                    <a:pt x="76009" y="40850"/>
                    <a:pt x="76009" y="44746"/>
                  </a:cubicBezTo>
                  <a:cubicBezTo>
                    <a:pt x="76009" y="60336"/>
                    <a:pt x="67326" y="79474"/>
                    <a:pt x="40925" y="79474"/>
                  </a:cubicBezTo>
                  <a:cubicBezTo>
                    <a:pt x="17716" y="79474"/>
                    <a:pt x="0" y="61043"/>
                    <a:pt x="0" y="39254"/>
                  </a:cubicBezTo>
                  <a:cubicBezTo>
                    <a:pt x="0" y="16751"/>
                    <a:pt x="19669" y="-1315"/>
                    <a:pt x="43235" y="-1315"/>
                  </a:cubicBezTo>
                  <a:cubicBezTo>
                    <a:pt x="67151" y="-1315"/>
                    <a:pt x="76009" y="17815"/>
                    <a:pt x="76009" y="21712"/>
                  </a:cubicBezTo>
                  <a:cubicBezTo>
                    <a:pt x="76009" y="22427"/>
                    <a:pt x="75652" y="24197"/>
                    <a:pt x="72993" y="24197"/>
                  </a:cubicBezTo>
                  <a:cubicBezTo>
                    <a:pt x="70691" y="24197"/>
                    <a:pt x="70342" y="23134"/>
                    <a:pt x="69810" y="21363"/>
                  </a:cubicBezTo>
                  <a:cubicBezTo>
                    <a:pt x="64317" y="7012"/>
                    <a:pt x="50848" y="4353"/>
                    <a:pt x="44474" y="4353"/>
                  </a:cubicBezTo>
                  <a:cubicBezTo>
                    <a:pt x="36147" y="4353"/>
                    <a:pt x="28170" y="8076"/>
                    <a:pt x="22860" y="14807"/>
                  </a:cubicBezTo>
                  <a:cubicBezTo>
                    <a:pt x="16304" y="23134"/>
                    <a:pt x="16129" y="33936"/>
                    <a:pt x="16129" y="40850"/>
                  </a:cubicBezTo>
                  <a:lnTo>
                    <a:pt x="71048" y="40850"/>
                  </a:lnTo>
                  <a:close/>
                  <a:moveTo>
                    <a:pt x="16304" y="45453"/>
                  </a:moveTo>
                  <a:cubicBezTo>
                    <a:pt x="18248" y="70433"/>
                    <a:pt x="34194" y="74513"/>
                    <a:pt x="40925" y="74513"/>
                  </a:cubicBezTo>
                  <a:cubicBezTo>
                    <a:pt x="62722" y="74513"/>
                    <a:pt x="63428" y="49882"/>
                    <a:pt x="63603" y="45453"/>
                  </a:cubicBezTo>
                  <a:lnTo>
                    <a:pt x="16304" y="45453"/>
                  </a:lnTo>
                  <a:close/>
                  <a:moveTo>
                    <a:pt x="143115" y="40143"/>
                  </a:moveTo>
                  <a:cubicBezTo>
                    <a:pt x="142941" y="40319"/>
                    <a:pt x="141702" y="41739"/>
                    <a:pt x="141702" y="41914"/>
                  </a:cubicBezTo>
                  <a:cubicBezTo>
                    <a:pt x="141702" y="42446"/>
                    <a:pt x="153394" y="55026"/>
                    <a:pt x="154990" y="56614"/>
                  </a:cubicBezTo>
                  <a:cubicBezTo>
                    <a:pt x="161189" y="63526"/>
                    <a:pt x="167388" y="70258"/>
                    <a:pt x="181390" y="70433"/>
                  </a:cubicBezTo>
                  <a:lnTo>
                    <a:pt x="181390" y="76814"/>
                  </a:lnTo>
                  <a:cubicBezTo>
                    <a:pt x="176429" y="76457"/>
                    <a:pt x="171285" y="76109"/>
                    <a:pt x="166507" y="76109"/>
                  </a:cubicBezTo>
                  <a:cubicBezTo>
                    <a:pt x="161189" y="76109"/>
                    <a:pt x="154283" y="76282"/>
                    <a:pt x="148965" y="76814"/>
                  </a:cubicBezTo>
                  <a:lnTo>
                    <a:pt x="148965" y="70433"/>
                  </a:lnTo>
                  <a:cubicBezTo>
                    <a:pt x="151973" y="69901"/>
                    <a:pt x="152505" y="67956"/>
                    <a:pt x="152505" y="66360"/>
                  </a:cubicBezTo>
                  <a:cubicBezTo>
                    <a:pt x="152505" y="66004"/>
                    <a:pt x="152505" y="63353"/>
                    <a:pt x="149854" y="60336"/>
                  </a:cubicBezTo>
                  <a:lnTo>
                    <a:pt x="137447" y="46343"/>
                  </a:lnTo>
                  <a:lnTo>
                    <a:pt x="122747" y="63170"/>
                  </a:lnTo>
                  <a:cubicBezTo>
                    <a:pt x="120969" y="65123"/>
                    <a:pt x="120795" y="66004"/>
                    <a:pt x="120795" y="66719"/>
                  </a:cubicBezTo>
                  <a:cubicBezTo>
                    <a:pt x="120795" y="69370"/>
                    <a:pt x="123279" y="70433"/>
                    <a:pt x="125581" y="70433"/>
                  </a:cubicBezTo>
                  <a:lnTo>
                    <a:pt x="125581" y="76814"/>
                  </a:lnTo>
                  <a:cubicBezTo>
                    <a:pt x="119025" y="76282"/>
                    <a:pt x="112294" y="76109"/>
                    <a:pt x="105737" y="76109"/>
                  </a:cubicBezTo>
                  <a:cubicBezTo>
                    <a:pt x="100419" y="76109"/>
                    <a:pt x="93688" y="76282"/>
                    <a:pt x="88553" y="76814"/>
                  </a:cubicBezTo>
                  <a:lnTo>
                    <a:pt x="88553" y="70433"/>
                  </a:lnTo>
                  <a:cubicBezTo>
                    <a:pt x="96705" y="70433"/>
                    <a:pt x="101308" y="70433"/>
                    <a:pt x="105912" y="65123"/>
                  </a:cubicBezTo>
                  <a:lnTo>
                    <a:pt x="128057" y="39612"/>
                  </a:lnTo>
                  <a:cubicBezTo>
                    <a:pt x="128240" y="39429"/>
                    <a:pt x="129479" y="38016"/>
                    <a:pt x="129479" y="37841"/>
                  </a:cubicBezTo>
                  <a:cubicBezTo>
                    <a:pt x="129479" y="37309"/>
                    <a:pt x="116191" y="22775"/>
                    <a:pt x="114421" y="20831"/>
                  </a:cubicBezTo>
                  <a:cubicBezTo>
                    <a:pt x="107864" y="13743"/>
                    <a:pt x="101840" y="7187"/>
                    <a:pt x="87664" y="6837"/>
                  </a:cubicBezTo>
                  <a:lnTo>
                    <a:pt x="87664" y="456"/>
                  </a:lnTo>
                  <a:cubicBezTo>
                    <a:pt x="92982" y="812"/>
                    <a:pt x="96879" y="1163"/>
                    <a:pt x="102372" y="1163"/>
                  </a:cubicBezTo>
                  <a:cubicBezTo>
                    <a:pt x="107682" y="1163"/>
                    <a:pt x="114770" y="988"/>
                    <a:pt x="120088" y="456"/>
                  </a:cubicBezTo>
                  <a:lnTo>
                    <a:pt x="120088" y="6837"/>
                  </a:lnTo>
                  <a:cubicBezTo>
                    <a:pt x="117961" y="7187"/>
                    <a:pt x="116540" y="8424"/>
                    <a:pt x="116540" y="10910"/>
                  </a:cubicBezTo>
                  <a:cubicBezTo>
                    <a:pt x="116540" y="14275"/>
                    <a:pt x="118493" y="16577"/>
                    <a:pt x="121326" y="19593"/>
                  </a:cubicBezTo>
                  <a:lnTo>
                    <a:pt x="133733" y="33229"/>
                  </a:lnTo>
                  <a:lnTo>
                    <a:pt x="149139" y="15695"/>
                  </a:lnTo>
                  <a:cubicBezTo>
                    <a:pt x="152505" y="11973"/>
                    <a:pt x="152505" y="11616"/>
                    <a:pt x="152505" y="10553"/>
                  </a:cubicBezTo>
                  <a:cubicBezTo>
                    <a:pt x="152505" y="7012"/>
                    <a:pt x="148433" y="6837"/>
                    <a:pt x="147727" y="6837"/>
                  </a:cubicBezTo>
                  <a:lnTo>
                    <a:pt x="147727" y="456"/>
                  </a:lnTo>
                  <a:cubicBezTo>
                    <a:pt x="149322" y="631"/>
                    <a:pt x="162078" y="1163"/>
                    <a:pt x="167745" y="1163"/>
                  </a:cubicBezTo>
                  <a:cubicBezTo>
                    <a:pt x="173412" y="1163"/>
                    <a:pt x="179080" y="988"/>
                    <a:pt x="184755" y="456"/>
                  </a:cubicBezTo>
                  <a:lnTo>
                    <a:pt x="184755" y="6837"/>
                  </a:lnTo>
                  <a:cubicBezTo>
                    <a:pt x="172881" y="6837"/>
                    <a:pt x="171468" y="7893"/>
                    <a:pt x="167388" y="12505"/>
                  </a:cubicBezTo>
                  <a:lnTo>
                    <a:pt x="143115" y="40143"/>
                  </a:lnTo>
                  <a:close/>
                </a:path>
              </a:pathLst>
            </a:custGeom>
            <a:solidFill>
              <a:srgbClr val="000000"/>
            </a:solidFill>
            <a:ln w="25400" cap="flat">
              <a:noFill/>
              <a:prstDash val="solid"/>
              <a:miter/>
            </a:ln>
          </p:spPr>
          <p:txBody>
            <a:bodyPr/>
            <a:lstStyle/>
            <a:p>
              <a:endParaRPr lang="en-US"/>
            </a:p>
          </p:txBody>
        </p:sp>
        <p:sp>
          <p:nvSpPr>
            <p:cNvPr id="39" name="Freeform: Shape 38">
              <a:extLst>
                <a:ext uri="{FF2B5EF4-FFF2-40B4-BE49-F238E27FC236}">
                  <a16:creationId xmlns:a16="http://schemas.microsoft.com/office/drawing/2014/main" id="{392EB953-1D81-1F20-1715-991625F7FDD2}"/>
                </a:ext>
              </a:extLst>
            </p:cNvPr>
            <p:cNvSpPr/>
            <p:nvPr>
              <p:custDataLst>
                <p:tags r:id="rId13"/>
              </p:custDataLst>
            </p:nvPr>
          </p:nvSpPr>
          <p:spPr>
            <a:xfrm flipV="1">
              <a:off x="13921040" y="-14058527"/>
              <a:ext cx="168259" cy="59205"/>
            </a:xfrm>
            <a:custGeom>
              <a:avLst/>
              <a:gdLst>
                <a:gd name="csX0" fmla="*/ 159655 w 168259"/>
                <a:gd name="csY0" fmla="*/ 47766 h 59205"/>
                <a:gd name="csX1" fmla="*/ 168259 w 168259"/>
                <a:gd name="csY1" fmla="*/ 52829 h 59205"/>
                <a:gd name="csX2" fmla="*/ 159909 w 168259"/>
                <a:gd name="csY2" fmla="*/ 57886 h 59205"/>
                <a:gd name="csX3" fmla="*/ 8350 w 168259"/>
                <a:gd name="csY3" fmla="*/ 57886 h 59205"/>
                <a:gd name="csX4" fmla="*/ 0 w 168259"/>
                <a:gd name="csY4" fmla="*/ 52829 h 59205"/>
                <a:gd name="csX5" fmla="*/ 8604 w 168259"/>
                <a:gd name="csY5" fmla="*/ 47766 h 59205"/>
                <a:gd name="csX6" fmla="*/ 159655 w 168259"/>
                <a:gd name="csY6" fmla="*/ 47766 h 59205"/>
                <a:gd name="csX7" fmla="*/ 159909 w 168259"/>
                <a:gd name="csY7" fmla="*/ -1319 h 59205"/>
                <a:gd name="csX8" fmla="*/ 168259 w 168259"/>
                <a:gd name="csY8" fmla="*/ 3744 h 59205"/>
                <a:gd name="csX9" fmla="*/ 159655 w 168259"/>
                <a:gd name="csY9" fmla="*/ 8809 h 59205"/>
                <a:gd name="csX10" fmla="*/ 8604 w 168259"/>
                <a:gd name="csY10" fmla="*/ 8809 h 59205"/>
                <a:gd name="csX11" fmla="*/ 0 w 168259"/>
                <a:gd name="csY11" fmla="*/ 3744 h 59205"/>
                <a:gd name="csX12" fmla="*/ 8350 w 168259"/>
                <a:gd name="csY12" fmla="*/ -1319 h 59205"/>
                <a:gd name="csX13" fmla="*/ 159909 w 168259"/>
                <a:gd name="csY13" fmla="*/ -1319 h 592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68259" h="59205">
                  <a:moveTo>
                    <a:pt x="159655" y="47766"/>
                  </a:moveTo>
                  <a:cubicBezTo>
                    <a:pt x="163449" y="47766"/>
                    <a:pt x="168259" y="47766"/>
                    <a:pt x="168259" y="52829"/>
                  </a:cubicBezTo>
                  <a:cubicBezTo>
                    <a:pt x="168259" y="57886"/>
                    <a:pt x="163449" y="57886"/>
                    <a:pt x="159909" y="57886"/>
                  </a:cubicBezTo>
                  <a:lnTo>
                    <a:pt x="8350" y="57886"/>
                  </a:lnTo>
                  <a:cubicBezTo>
                    <a:pt x="4810" y="57886"/>
                    <a:pt x="0" y="57886"/>
                    <a:pt x="0" y="52829"/>
                  </a:cubicBezTo>
                  <a:cubicBezTo>
                    <a:pt x="0" y="47766"/>
                    <a:pt x="4810" y="47766"/>
                    <a:pt x="8604" y="47766"/>
                  </a:cubicBezTo>
                  <a:lnTo>
                    <a:pt x="159655" y="47766"/>
                  </a:lnTo>
                  <a:close/>
                  <a:moveTo>
                    <a:pt x="159909" y="-1319"/>
                  </a:moveTo>
                  <a:cubicBezTo>
                    <a:pt x="163449" y="-1319"/>
                    <a:pt x="168259" y="-1319"/>
                    <a:pt x="168259" y="3744"/>
                  </a:cubicBezTo>
                  <a:cubicBezTo>
                    <a:pt x="168259" y="8809"/>
                    <a:pt x="163449" y="8809"/>
                    <a:pt x="159655" y="8809"/>
                  </a:cubicBezTo>
                  <a:lnTo>
                    <a:pt x="8604" y="8809"/>
                  </a:lnTo>
                  <a:cubicBezTo>
                    <a:pt x="4810" y="8809"/>
                    <a:pt x="0" y="8809"/>
                    <a:pt x="0" y="3744"/>
                  </a:cubicBezTo>
                  <a:cubicBezTo>
                    <a:pt x="0" y="-1319"/>
                    <a:pt x="4810" y="-1319"/>
                    <a:pt x="8350" y="-1319"/>
                  </a:cubicBezTo>
                  <a:lnTo>
                    <a:pt x="159909" y="-1319"/>
                  </a:lnTo>
                  <a:close/>
                </a:path>
              </a:pathLst>
            </a:custGeom>
            <a:solidFill>
              <a:srgbClr val="000000"/>
            </a:solidFill>
            <a:ln w="25400" cap="flat">
              <a:noFill/>
              <a:prstDash val="solid"/>
              <a:miter/>
            </a:ln>
          </p:spPr>
          <p:txBody>
            <a:bodyPr/>
            <a:lstStyle/>
            <a:p>
              <a:endParaRPr lang="en-US"/>
            </a:p>
          </p:txBody>
        </p:sp>
        <p:sp>
          <p:nvSpPr>
            <p:cNvPr id="40" name="Freeform: Shape 39">
              <a:extLst>
                <a:ext uri="{FF2B5EF4-FFF2-40B4-BE49-F238E27FC236}">
                  <a16:creationId xmlns:a16="http://schemas.microsoft.com/office/drawing/2014/main" id="{E55DAE6D-F1B9-472C-95A4-3AD38A27B2DA}"/>
                </a:ext>
              </a:extLst>
            </p:cNvPr>
            <p:cNvSpPr/>
            <p:nvPr>
              <p:custDataLst>
                <p:tags r:id="rId14"/>
              </p:custDataLst>
            </p:nvPr>
          </p:nvSpPr>
          <p:spPr>
            <a:xfrm flipV="1">
              <a:off x="14191426" y="-14114955"/>
              <a:ext cx="91343" cy="7842"/>
            </a:xfrm>
            <a:custGeom>
              <a:avLst/>
              <a:gdLst>
                <a:gd name="csX0" fmla="*/ 91344 w 91343"/>
                <a:gd name="csY0" fmla="*/ -1326 h 7842"/>
                <a:gd name="csX1" fmla="*/ 91344 w 91343"/>
                <a:gd name="csY1" fmla="*/ 6517 h 7842"/>
                <a:gd name="csX2" fmla="*/ 0 w 91343"/>
                <a:gd name="csY2" fmla="*/ 6517 h 7842"/>
                <a:gd name="csX3" fmla="*/ 0 w 91343"/>
                <a:gd name="csY3" fmla="*/ -1326 h 7842"/>
                <a:gd name="csX4" fmla="*/ 91344 w 91343"/>
                <a:gd name="csY4" fmla="*/ -1326 h 7842"/>
              </a:gdLst>
              <a:ahLst/>
              <a:cxnLst>
                <a:cxn ang="0">
                  <a:pos x="csX0" y="csY0"/>
                </a:cxn>
                <a:cxn ang="0">
                  <a:pos x="csX1" y="csY1"/>
                </a:cxn>
                <a:cxn ang="0">
                  <a:pos x="csX2" y="csY2"/>
                </a:cxn>
                <a:cxn ang="0">
                  <a:pos x="csX3" y="csY3"/>
                </a:cxn>
                <a:cxn ang="0">
                  <a:pos x="csX4" y="csY4"/>
                </a:cxn>
              </a:cxnLst>
              <a:rect l="l" t="t" r="r" b="b"/>
              <a:pathLst>
                <a:path w="91343" h="7842">
                  <a:moveTo>
                    <a:pt x="91344" y="-1326"/>
                  </a:moveTo>
                  <a:lnTo>
                    <a:pt x="91344" y="6517"/>
                  </a:lnTo>
                  <a:lnTo>
                    <a:pt x="0" y="6517"/>
                  </a:lnTo>
                  <a:lnTo>
                    <a:pt x="0" y="-1326"/>
                  </a:lnTo>
                  <a:lnTo>
                    <a:pt x="91344" y="-1326"/>
                  </a:lnTo>
                  <a:close/>
                </a:path>
              </a:pathLst>
            </a:custGeom>
            <a:solidFill>
              <a:srgbClr val="000000"/>
            </a:solidFill>
            <a:ln w="25400" cap="flat">
              <a:noFill/>
              <a:prstDash val="solid"/>
              <a:miter/>
            </a:ln>
          </p:spPr>
          <p:txBody>
            <a:bodyPr/>
            <a:lstStyle/>
            <a:p>
              <a:endParaRPr lang="en-US"/>
            </a:p>
          </p:txBody>
        </p:sp>
        <p:sp>
          <p:nvSpPr>
            <p:cNvPr id="41" name="Freeform: Shape 40">
              <a:extLst>
                <a:ext uri="{FF2B5EF4-FFF2-40B4-BE49-F238E27FC236}">
                  <a16:creationId xmlns:a16="http://schemas.microsoft.com/office/drawing/2014/main" id="{D1513457-F227-DA5A-75E1-5B18B5CFEBCC}"/>
                </a:ext>
              </a:extLst>
            </p:cNvPr>
            <p:cNvSpPr/>
            <p:nvPr>
              <p:custDataLst>
                <p:tags r:id="rId15"/>
              </p:custDataLst>
            </p:nvPr>
          </p:nvSpPr>
          <p:spPr>
            <a:xfrm flipV="1">
              <a:off x="14187892" y="-14141268"/>
              <a:ext cx="284965" cy="178379"/>
            </a:xfrm>
            <a:custGeom>
              <a:avLst/>
              <a:gdLst>
                <a:gd name="csX0" fmla="*/ 58698 w 284965"/>
                <a:gd name="csY0" fmla="*/ 174273 h 178379"/>
                <a:gd name="csX1" fmla="*/ 55412 w 284965"/>
                <a:gd name="csY1" fmla="*/ 177059 h 178379"/>
                <a:gd name="csX2" fmla="*/ 24543 w 284965"/>
                <a:gd name="csY2" fmla="*/ 174525 h 178379"/>
                <a:gd name="csX3" fmla="*/ 19733 w 284965"/>
                <a:gd name="csY3" fmla="*/ 169470 h 178379"/>
                <a:gd name="csX4" fmla="*/ 25813 w 284965"/>
                <a:gd name="csY4" fmla="*/ 166430 h 178379"/>
                <a:gd name="csX5" fmla="*/ 38457 w 284965"/>
                <a:gd name="csY5" fmla="*/ 162128 h 178379"/>
                <a:gd name="csX6" fmla="*/ 37703 w 284965"/>
                <a:gd name="csY6" fmla="*/ 157072 h 178379"/>
                <a:gd name="csX7" fmla="*/ 1016 w 284965"/>
                <a:gd name="csY7" fmla="*/ 11331 h 178379"/>
                <a:gd name="csX8" fmla="*/ 0 w 284965"/>
                <a:gd name="csY8" fmla="*/ 5767 h 178379"/>
                <a:gd name="csX9" fmla="*/ 7342 w 284965"/>
                <a:gd name="csY9" fmla="*/ -1321 h 178379"/>
                <a:gd name="csX10" fmla="*/ 16701 w 284965"/>
                <a:gd name="csY10" fmla="*/ 5258 h 178379"/>
                <a:gd name="csX11" fmla="*/ 21511 w 284965"/>
                <a:gd name="csY11" fmla="*/ 24491 h 178379"/>
                <a:gd name="csX12" fmla="*/ 27075 w 284965"/>
                <a:gd name="csY12" fmla="*/ 47263 h 178379"/>
                <a:gd name="csX13" fmla="*/ 31377 w 284965"/>
                <a:gd name="csY13" fmla="*/ 64211 h 178379"/>
                <a:gd name="csX14" fmla="*/ 34155 w 284965"/>
                <a:gd name="csY14" fmla="*/ 75601 h 178379"/>
                <a:gd name="csX15" fmla="*/ 51364 w 284965"/>
                <a:gd name="csY15" fmla="*/ 98874 h 178379"/>
                <a:gd name="csX16" fmla="*/ 75652 w 284965"/>
                <a:gd name="csY16" fmla="*/ 107733 h 178379"/>
                <a:gd name="csX17" fmla="*/ 89313 w 284965"/>
                <a:gd name="csY17" fmla="*/ 90024 h 178379"/>
                <a:gd name="csX18" fmla="*/ 73628 w 284965"/>
                <a:gd name="csY18" fmla="*/ 33342 h 178379"/>
                <a:gd name="csX19" fmla="*/ 70342 w 284965"/>
                <a:gd name="csY19" fmla="*/ 19428 h 178379"/>
                <a:gd name="csX20" fmla="*/ 91083 w 284965"/>
                <a:gd name="csY20" fmla="*/ -1321 h 178379"/>
                <a:gd name="csX21" fmla="*/ 124230 w 284965"/>
                <a:gd name="csY21" fmla="*/ 37644 h 178379"/>
                <a:gd name="csX22" fmla="*/ 121198 w 284965"/>
                <a:gd name="csY22" fmla="*/ 40175 h 178379"/>
                <a:gd name="csX23" fmla="*/ 117403 w 284965"/>
                <a:gd name="csY23" fmla="*/ 35619 h 178379"/>
                <a:gd name="csX24" fmla="*/ 91591 w 284965"/>
                <a:gd name="csY24" fmla="*/ 4250 h 178379"/>
                <a:gd name="csX25" fmla="*/ 85518 w 284965"/>
                <a:gd name="csY25" fmla="*/ 12600 h 178379"/>
                <a:gd name="csX26" fmla="*/ 90075 w 284965"/>
                <a:gd name="csY26" fmla="*/ 30564 h 178379"/>
                <a:gd name="csX27" fmla="*/ 105505 w 284965"/>
                <a:gd name="csY27" fmla="*/ 86221 h 178379"/>
                <a:gd name="csX28" fmla="*/ 76414 w 284965"/>
                <a:gd name="csY28" fmla="*/ 113297 h 178379"/>
                <a:gd name="csX29" fmla="*/ 38965 w 284965"/>
                <a:gd name="csY29" fmla="*/ 93817 h 178379"/>
                <a:gd name="csX30" fmla="*/ 58698 w 284965"/>
                <a:gd name="csY30" fmla="*/ 174273 h 178379"/>
                <a:gd name="csX31" fmla="*/ 284966 w 284965"/>
                <a:gd name="csY31" fmla="*/ 95588 h 178379"/>
                <a:gd name="csX32" fmla="*/ 274846 w 284965"/>
                <a:gd name="csY32" fmla="*/ 113297 h 178379"/>
                <a:gd name="csX33" fmla="*/ 261432 w 284965"/>
                <a:gd name="csY33" fmla="*/ 101406 h 178379"/>
                <a:gd name="csX34" fmla="*/ 265232 w 284965"/>
                <a:gd name="csY34" fmla="*/ 93817 h 178379"/>
                <a:gd name="csX35" fmla="*/ 274084 w 284965"/>
                <a:gd name="csY35" fmla="*/ 72561 h 178379"/>
                <a:gd name="csX36" fmla="*/ 261432 w 284965"/>
                <a:gd name="csY36" fmla="*/ 36382 h 178379"/>
                <a:gd name="csX37" fmla="*/ 232594 w 284965"/>
                <a:gd name="csY37" fmla="*/ 16895 h 178379"/>
                <a:gd name="csX38" fmla="*/ 208052 w 284965"/>
                <a:gd name="csY38" fmla="*/ 39668 h 178379"/>
                <a:gd name="csX39" fmla="*/ 216648 w 284965"/>
                <a:gd name="csY39" fmla="*/ 69529 h 178379"/>
                <a:gd name="csX40" fmla="*/ 212100 w 284965"/>
                <a:gd name="csY40" fmla="*/ 75093 h 178379"/>
                <a:gd name="csX41" fmla="*/ 205265 w 284965"/>
                <a:gd name="csY41" fmla="*/ 70791 h 178379"/>
                <a:gd name="csX42" fmla="*/ 199448 w 284965"/>
                <a:gd name="csY42" fmla="*/ 40175 h 178379"/>
                <a:gd name="csX43" fmla="*/ 165038 w 284965"/>
                <a:gd name="csY43" fmla="*/ 16895 h 178379"/>
                <a:gd name="csX44" fmla="*/ 143028 w 284965"/>
                <a:gd name="csY44" fmla="*/ 45994 h 178379"/>
                <a:gd name="csX45" fmla="*/ 168833 w 284965"/>
                <a:gd name="csY45" fmla="*/ 107478 h 178379"/>
                <a:gd name="csX46" fmla="*/ 164022 w 284965"/>
                <a:gd name="csY46" fmla="*/ 112287 h 178379"/>
                <a:gd name="csX47" fmla="*/ 157442 w 284965"/>
                <a:gd name="csY47" fmla="*/ 106716 h 178379"/>
                <a:gd name="csX48" fmla="*/ 134931 w 284965"/>
                <a:gd name="csY48" fmla="*/ 34866 h 178379"/>
                <a:gd name="csX49" fmla="*/ 161491 w 284965"/>
                <a:gd name="csY49" fmla="*/ -1321 h 178379"/>
                <a:gd name="csX50" fmla="*/ 200456 w 284965"/>
                <a:gd name="csY50" fmla="*/ 25246 h 178379"/>
                <a:gd name="csX51" fmla="*/ 228292 w 284965"/>
                <a:gd name="csY51" fmla="*/ -1321 h 178379"/>
                <a:gd name="csX52" fmla="*/ 269281 w 284965"/>
                <a:gd name="csY52" fmla="*/ 33087 h 178379"/>
                <a:gd name="csX53" fmla="*/ 284966 w 284965"/>
                <a:gd name="csY53" fmla="*/ 95588 h 178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284965" h="178379">
                  <a:moveTo>
                    <a:pt x="58698" y="174273"/>
                  </a:moveTo>
                  <a:cubicBezTo>
                    <a:pt x="58698" y="174525"/>
                    <a:pt x="58698" y="177059"/>
                    <a:pt x="55412" y="177059"/>
                  </a:cubicBezTo>
                  <a:cubicBezTo>
                    <a:pt x="49593" y="177059"/>
                    <a:pt x="31123" y="175034"/>
                    <a:pt x="24543" y="174525"/>
                  </a:cubicBezTo>
                  <a:cubicBezTo>
                    <a:pt x="22519" y="174273"/>
                    <a:pt x="19733" y="174018"/>
                    <a:pt x="19733" y="169470"/>
                  </a:cubicBezTo>
                  <a:cubicBezTo>
                    <a:pt x="19733" y="166430"/>
                    <a:pt x="22011" y="166430"/>
                    <a:pt x="25813" y="166430"/>
                  </a:cubicBezTo>
                  <a:cubicBezTo>
                    <a:pt x="37957" y="166430"/>
                    <a:pt x="38457" y="164659"/>
                    <a:pt x="38457" y="162128"/>
                  </a:cubicBezTo>
                  <a:lnTo>
                    <a:pt x="37703" y="157072"/>
                  </a:lnTo>
                  <a:lnTo>
                    <a:pt x="1016" y="11331"/>
                  </a:lnTo>
                  <a:cubicBezTo>
                    <a:pt x="0" y="7791"/>
                    <a:pt x="0" y="7283"/>
                    <a:pt x="0" y="5767"/>
                  </a:cubicBezTo>
                  <a:cubicBezTo>
                    <a:pt x="0" y="-52"/>
                    <a:pt x="5064" y="-1321"/>
                    <a:pt x="7342" y="-1321"/>
                  </a:cubicBezTo>
                  <a:cubicBezTo>
                    <a:pt x="11390" y="-1321"/>
                    <a:pt x="15438" y="1719"/>
                    <a:pt x="16701" y="5258"/>
                  </a:cubicBezTo>
                  <a:lnTo>
                    <a:pt x="21511" y="24491"/>
                  </a:lnTo>
                  <a:lnTo>
                    <a:pt x="27075" y="47263"/>
                  </a:lnTo>
                  <a:cubicBezTo>
                    <a:pt x="28591" y="52829"/>
                    <a:pt x="30107" y="58393"/>
                    <a:pt x="31377" y="64211"/>
                  </a:cubicBezTo>
                  <a:cubicBezTo>
                    <a:pt x="31885" y="65727"/>
                    <a:pt x="33909" y="74077"/>
                    <a:pt x="34155" y="75601"/>
                  </a:cubicBezTo>
                  <a:cubicBezTo>
                    <a:pt x="34917" y="77879"/>
                    <a:pt x="42759" y="92048"/>
                    <a:pt x="51364" y="98874"/>
                  </a:cubicBezTo>
                  <a:cubicBezTo>
                    <a:pt x="56928" y="102922"/>
                    <a:pt x="64770" y="107733"/>
                    <a:pt x="75652" y="107733"/>
                  </a:cubicBezTo>
                  <a:cubicBezTo>
                    <a:pt x="86535" y="107733"/>
                    <a:pt x="89313" y="99128"/>
                    <a:pt x="89313" y="90024"/>
                  </a:cubicBezTo>
                  <a:cubicBezTo>
                    <a:pt x="89313" y="76355"/>
                    <a:pt x="79701" y="48780"/>
                    <a:pt x="73628" y="33342"/>
                  </a:cubicBezTo>
                  <a:cubicBezTo>
                    <a:pt x="71604" y="27523"/>
                    <a:pt x="70342" y="24491"/>
                    <a:pt x="70342" y="19428"/>
                  </a:cubicBezTo>
                  <a:cubicBezTo>
                    <a:pt x="70342" y="7537"/>
                    <a:pt x="79192" y="-1321"/>
                    <a:pt x="91083" y="-1321"/>
                  </a:cubicBezTo>
                  <a:cubicBezTo>
                    <a:pt x="114872" y="-1321"/>
                    <a:pt x="124230" y="35619"/>
                    <a:pt x="124230" y="37644"/>
                  </a:cubicBezTo>
                  <a:cubicBezTo>
                    <a:pt x="124230" y="40175"/>
                    <a:pt x="121952" y="40175"/>
                    <a:pt x="121198" y="40175"/>
                  </a:cubicBezTo>
                  <a:cubicBezTo>
                    <a:pt x="118666" y="40175"/>
                    <a:pt x="118666" y="39414"/>
                    <a:pt x="117403" y="35619"/>
                  </a:cubicBezTo>
                  <a:cubicBezTo>
                    <a:pt x="113602" y="22214"/>
                    <a:pt x="105505" y="4250"/>
                    <a:pt x="91591" y="4250"/>
                  </a:cubicBezTo>
                  <a:cubicBezTo>
                    <a:pt x="87288" y="4250"/>
                    <a:pt x="85518" y="6774"/>
                    <a:pt x="85518" y="12600"/>
                  </a:cubicBezTo>
                  <a:cubicBezTo>
                    <a:pt x="85518" y="18919"/>
                    <a:pt x="87797" y="24992"/>
                    <a:pt x="90075" y="30564"/>
                  </a:cubicBezTo>
                  <a:cubicBezTo>
                    <a:pt x="94123" y="41437"/>
                    <a:pt x="105505" y="71553"/>
                    <a:pt x="105505" y="86221"/>
                  </a:cubicBezTo>
                  <a:cubicBezTo>
                    <a:pt x="105505" y="102668"/>
                    <a:pt x="95385" y="113297"/>
                    <a:pt x="76414" y="113297"/>
                  </a:cubicBezTo>
                  <a:cubicBezTo>
                    <a:pt x="60476" y="113297"/>
                    <a:pt x="48323" y="105454"/>
                    <a:pt x="38965" y="93817"/>
                  </a:cubicBezTo>
                  <a:lnTo>
                    <a:pt x="58698" y="174273"/>
                  </a:lnTo>
                  <a:close/>
                  <a:moveTo>
                    <a:pt x="284966" y="95588"/>
                  </a:moveTo>
                  <a:cubicBezTo>
                    <a:pt x="284966" y="106970"/>
                    <a:pt x="280409" y="113297"/>
                    <a:pt x="274846" y="113297"/>
                  </a:cubicBezTo>
                  <a:cubicBezTo>
                    <a:pt x="268265" y="113297"/>
                    <a:pt x="261432" y="107224"/>
                    <a:pt x="261432" y="101406"/>
                  </a:cubicBezTo>
                  <a:cubicBezTo>
                    <a:pt x="261432" y="98874"/>
                    <a:pt x="262703" y="96096"/>
                    <a:pt x="265232" y="93817"/>
                  </a:cubicBezTo>
                  <a:cubicBezTo>
                    <a:pt x="269528" y="90024"/>
                    <a:pt x="274084" y="83190"/>
                    <a:pt x="274084" y="72561"/>
                  </a:cubicBezTo>
                  <a:cubicBezTo>
                    <a:pt x="274084" y="62441"/>
                    <a:pt x="269281" y="48018"/>
                    <a:pt x="261432" y="36382"/>
                  </a:cubicBezTo>
                  <a:cubicBezTo>
                    <a:pt x="253843" y="25499"/>
                    <a:pt x="244486" y="16895"/>
                    <a:pt x="232594" y="16895"/>
                  </a:cubicBezTo>
                  <a:cubicBezTo>
                    <a:pt x="218172" y="16895"/>
                    <a:pt x="210330" y="26007"/>
                    <a:pt x="208052" y="39668"/>
                  </a:cubicBezTo>
                  <a:cubicBezTo>
                    <a:pt x="210830" y="46248"/>
                    <a:pt x="216648" y="62441"/>
                    <a:pt x="216648" y="69529"/>
                  </a:cubicBezTo>
                  <a:cubicBezTo>
                    <a:pt x="216648" y="72561"/>
                    <a:pt x="215386" y="75093"/>
                    <a:pt x="212100" y="75093"/>
                  </a:cubicBezTo>
                  <a:cubicBezTo>
                    <a:pt x="210076" y="75093"/>
                    <a:pt x="207290" y="74586"/>
                    <a:pt x="205265" y="70791"/>
                  </a:cubicBezTo>
                  <a:cubicBezTo>
                    <a:pt x="202480" y="65727"/>
                    <a:pt x="199448" y="49288"/>
                    <a:pt x="199448" y="40175"/>
                  </a:cubicBezTo>
                  <a:cubicBezTo>
                    <a:pt x="191097" y="28286"/>
                    <a:pt x="180977" y="16895"/>
                    <a:pt x="165038" y="16895"/>
                  </a:cubicBezTo>
                  <a:cubicBezTo>
                    <a:pt x="148338" y="16895"/>
                    <a:pt x="143028" y="31826"/>
                    <a:pt x="143028" y="45994"/>
                  </a:cubicBezTo>
                  <a:cubicBezTo>
                    <a:pt x="143028" y="77626"/>
                    <a:pt x="168833" y="104192"/>
                    <a:pt x="168833" y="107478"/>
                  </a:cubicBezTo>
                  <a:cubicBezTo>
                    <a:pt x="168833" y="110264"/>
                    <a:pt x="166808" y="112287"/>
                    <a:pt x="164022" y="112287"/>
                  </a:cubicBezTo>
                  <a:cubicBezTo>
                    <a:pt x="160736" y="112287"/>
                    <a:pt x="158966" y="108994"/>
                    <a:pt x="157442" y="106716"/>
                  </a:cubicBezTo>
                  <a:cubicBezTo>
                    <a:pt x="144544" y="87999"/>
                    <a:pt x="134931" y="57884"/>
                    <a:pt x="134931" y="34866"/>
                  </a:cubicBezTo>
                  <a:cubicBezTo>
                    <a:pt x="134931" y="17403"/>
                    <a:pt x="140750" y="-1321"/>
                    <a:pt x="161491" y="-1321"/>
                  </a:cubicBezTo>
                  <a:cubicBezTo>
                    <a:pt x="179461" y="-1321"/>
                    <a:pt x="191351" y="11331"/>
                    <a:pt x="200456" y="25246"/>
                  </a:cubicBezTo>
                  <a:cubicBezTo>
                    <a:pt x="202734" y="10577"/>
                    <a:pt x="212600" y="-1321"/>
                    <a:pt x="228292" y="-1321"/>
                  </a:cubicBezTo>
                  <a:cubicBezTo>
                    <a:pt x="248024" y="-1321"/>
                    <a:pt x="260170" y="14117"/>
                    <a:pt x="269281" y="33087"/>
                  </a:cubicBezTo>
                  <a:cubicBezTo>
                    <a:pt x="275354" y="45487"/>
                    <a:pt x="284966" y="79903"/>
                    <a:pt x="284966" y="95588"/>
                  </a:cubicBezTo>
                  <a:close/>
                </a:path>
              </a:pathLst>
            </a:custGeom>
            <a:solidFill>
              <a:srgbClr val="000000"/>
            </a:solidFill>
            <a:ln w="25400" cap="flat">
              <a:noFill/>
              <a:prstDash val="solid"/>
              <a:miter/>
            </a:ln>
          </p:spPr>
          <p:txBody>
            <a:bodyPr/>
            <a:lstStyle/>
            <a:p>
              <a:endParaRPr lang="en-US"/>
            </a:p>
          </p:txBody>
        </p:sp>
        <p:sp>
          <p:nvSpPr>
            <p:cNvPr id="42" name="Freeform: Shape 41">
              <a:extLst>
                <a:ext uri="{FF2B5EF4-FFF2-40B4-BE49-F238E27FC236}">
                  <a16:creationId xmlns:a16="http://schemas.microsoft.com/office/drawing/2014/main" id="{5A64C3E3-2C41-DB5B-4031-76721838F9E0}"/>
                </a:ext>
              </a:extLst>
            </p:cNvPr>
            <p:cNvSpPr/>
            <p:nvPr>
              <p:custDataLst>
                <p:tags r:id="rId16"/>
              </p:custDataLst>
            </p:nvPr>
          </p:nvSpPr>
          <p:spPr>
            <a:xfrm flipV="1">
              <a:off x="14563612" y="-14033985"/>
              <a:ext cx="154590" cy="10120"/>
            </a:xfrm>
            <a:custGeom>
              <a:avLst/>
              <a:gdLst>
                <a:gd name="csX0" fmla="*/ 145733 w 154590"/>
                <a:gd name="csY0" fmla="*/ -1319 h 10120"/>
                <a:gd name="csX1" fmla="*/ 154591 w 154590"/>
                <a:gd name="csY1" fmla="*/ 3744 h 10120"/>
                <a:gd name="csX2" fmla="*/ 145733 w 154590"/>
                <a:gd name="csY2" fmla="*/ 8801 h 10120"/>
                <a:gd name="csX3" fmla="*/ 8850 w 154590"/>
                <a:gd name="csY3" fmla="*/ 8801 h 10120"/>
                <a:gd name="csX4" fmla="*/ 0 w 154590"/>
                <a:gd name="csY4" fmla="*/ 3744 h 10120"/>
                <a:gd name="csX5" fmla="*/ 8850 w 154590"/>
                <a:gd name="csY5" fmla="*/ -1319 h 10120"/>
                <a:gd name="csX6" fmla="*/ 145733 w 154590"/>
                <a:gd name="csY6" fmla="*/ -1319 h 101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4590" h="10120">
                  <a:moveTo>
                    <a:pt x="145733" y="-1319"/>
                  </a:moveTo>
                  <a:cubicBezTo>
                    <a:pt x="150035" y="-1319"/>
                    <a:pt x="154591" y="-1319"/>
                    <a:pt x="154591" y="3744"/>
                  </a:cubicBezTo>
                  <a:cubicBezTo>
                    <a:pt x="154591" y="8801"/>
                    <a:pt x="150035" y="8801"/>
                    <a:pt x="145733" y="8801"/>
                  </a:cubicBezTo>
                  <a:lnTo>
                    <a:pt x="8850" y="8801"/>
                  </a:lnTo>
                  <a:cubicBezTo>
                    <a:pt x="4548" y="8801"/>
                    <a:pt x="0" y="8801"/>
                    <a:pt x="0" y="3744"/>
                  </a:cubicBezTo>
                  <a:cubicBezTo>
                    <a:pt x="0" y="-1319"/>
                    <a:pt x="4548" y="-1319"/>
                    <a:pt x="8850" y="-1319"/>
                  </a:cubicBezTo>
                  <a:lnTo>
                    <a:pt x="145733" y="-1319"/>
                  </a:lnTo>
                  <a:close/>
                </a:path>
              </a:pathLst>
            </a:custGeom>
            <a:solidFill>
              <a:srgbClr val="000000"/>
            </a:solidFill>
            <a:ln w="25400" cap="flat">
              <a:noFill/>
              <a:prstDash val="solid"/>
              <a:miter/>
            </a:ln>
          </p:spPr>
          <p:txBody>
            <a:bodyPr/>
            <a:lstStyle/>
            <a:p>
              <a:endParaRPr lang="en-US"/>
            </a:p>
          </p:txBody>
        </p:sp>
        <p:sp>
          <p:nvSpPr>
            <p:cNvPr id="43" name="Freeform: Shape 42">
              <a:extLst>
                <a:ext uri="{FF2B5EF4-FFF2-40B4-BE49-F238E27FC236}">
                  <a16:creationId xmlns:a16="http://schemas.microsoft.com/office/drawing/2014/main" id="{08B8DB78-427D-5EAF-C6AC-AB3612541383}"/>
                </a:ext>
              </a:extLst>
            </p:cNvPr>
            <p:cNvSpPr/>
            <p:nvPr>
              <p:custDataLst>
                <p:tags r:id="rId17"/>
              </p:custDataLst>
            </p:nvPr>
          </p:nvSpPr>
          <p:spPr>
            <a:xfrm flipV="1">
              <a:off x="14808067" y="-14141268"/>
              <a:ext cx="132580" cy="227465"/>
            </a:xfrm>
            <a:custGeom>
              <a:avLst/>
              <a:gdLst>
                <a:gd name="csX0" fmla="*/ 98171 w 132580"/>
                <a:gd name="csY0" fmla="*/ 220073 h 227465"/>
                <a:gd name="csX1" fmla="*/ 98925 w 132580"/>
                <a:gd name="csY1" fmla="*/ 223613 h 227465"/>
                <a:gd name="csX2" fmla="*/ 95893 w 132580"/>
                <a:gd name="csY2" fmla="*/ 226146 h 227465"/>
                <a:gd name="csX3" fmla="*/ 92099 w 132580"/>
                <a:gd name="csY3" fmla="*/ 221081 h 227465"/>
                <a:gd name="csX4" fmla="*/ 77422 w 132580"/>
                <a:gd name="csY4" fmla="*/ 162638 h 227465"/>
                <a:gd name="csX5" fmla="*/ 0 w 132580"/>
                <a:gd name="csY5" fmla="*/ 93312 h 227465"/>
                <a:gd name="csX6" fmla="*/ 48578 w 132580"/>
                <a:gd name="csY6" fmla="*/ 47512 h 227465"/>
                <a:gd name="csX7" fmla="*/ 42759 w 132580"/>
                <a:gd name="csY7" fmla="*/ 23732 h 227465"/>
                <a:gd name="csX8" fmla="*/ 37195 w 132580"/>
                <a:gd name="csY8" fmla="*/ 1467 h 227465"/>
                <a:gd name="csX9" fmla="*/ 40227 w 132580"/>
                <a:gd name="csY9" fmla="*/ -1319 h 227465"/>
                <a:gd name="csX10" fmla="*/ 42759 w 132580"/>
                <a:gd name="csY10" fmla="*/ -304 h 227465"/>
                <a:gd name="csX11" fmla="*/ 45546 w 132580"/>
                <a:gd name="csY11" fmla="*/ 9816 h 227465"/>
                <a:gd name="csX12" fmla="*/ 55157 w 132580"/>
                <a:gd name="csY12" fmla="*/ 47512 h 227465"/>
                <a:gd name="csX13" fmla="*/ 132580 w 132580"/>
                <a:gd name="csY13" fmla="*/ 116838 h 227465"/>
                <a:gd name="csX14" fmla="*/ 84003 w 132580"/>
                <a:gd name="csY14" fmla="*/ 162638 h 227465"/>
                <a:gd name="csX15" fmla="*/ 98171 w 132580"/>
                <a:gd name="csY15" fmla="*/ 220073 h 227465"/>
                <a:gd name="csX16" fmla="*/ 49840 w 132580"/>
                <a:gd name="csY16" fmla="*/ 53084 h 227465"/>
                <a:gd name="csX17" fmla="*/ 16447 w 132580"/>
                <a:gd name="csY17" fmla="*/ 88001 h 227465"/>
                <a:gd name="csX18" fmla="*/ 75906 w 132580"/>
                <a:gd name="csY18" fmla="*/ 157073 h 227465"/>
                <a:gd name="csX19" fmla="*/ 49840 w 132580"/>
                <a:gd name="csY19" fmla="*/ 53084 h 227465"/>
                <a:gd name="csX20" fmla="*/ 82479 w 132580"/>
                <a:gd name="csY20" fmla="*/ 157073 h 227465"/>
                <a:gd name="csX21" fmla="*/ 116134 w 132580"/>
                <a:gd name="csY21" fmla="*/ 122157 h 227465"/>
                <a:gd name="csX22" fmla="*/ 56420 w 132580"/>
                <a:gd name="csY22" fmla="*/ 53084 h 227465"/>
                <a:gd name="csX23" fmla="*/ 82479 w 132580"/>
                <a:gd name="csY23" fmla="*/ 157073 h 2274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32580" h="227465">
                  <a:moveTo>
                    <a:pt x="98171" y="220073"/>
                  </a:moveTo>
                  <a:cubicBezTo>
                    <a:pt x="98171" y="220582"/>
                    <a:pt x="98925" y="223360"/>
                    <a:pt x="98925" y="223613"/>
                  </a:cubicBezTo>
                  <a:cubicBezTo>
                    <a:pt x="98925" y="223867"/>
                    <a:pt x="98925" y="226146"/>
                    <a:pt x="95893" y="226146"/>
                  </a:cubicBezTo>
                  <a:cubicBezTo>
                    <a:pt x="93361" y="226146"/>
                    <a:pt x="93107" y="225383"/>
                    <a:pt x="92099" y="221081"/>
                  </a:cubicBezTo>
                  <a:lnTo>
                    <a:pt x="77422" y="162638"/>
                  </a:lnTo>
                  <a:cubicBezTo>
                    <a:pt x="37195" y="161375"/>
                    <a:pt x="0" y="127721"/>
                    <a:pt x="0" y="93312"/>
                  </a:cubicBezTo>
                  <a:cubicBezTo>
                    <a:pt x="0" y="69276"/>
                    <a:pt x="17709" y="49290"/>
                    <a:pt x="48578" y="47512"/>
                  </a:cubicBezTo>
                  <a:cubicBezTo>
                    <a:pt x="46553" y="39670"/>
                    <a:pt x="44783" y="31573"/>
                    <a:pt x="42759" y="23732"/>
                  </a:cubicBezTo>
                  <a:cubicBezTo>
                    <a:pt x="39719" y="11841"/>
                    <a:pt x="37195" y="2229"/>
                    <a:pt x="37195" y="1467"/>
                  </a:cubicBezTo>
                  <a:cubicBezTo>
                    <a:pt x="37195" y="-1065"/>
                    <a:pt x="38965" y="-1319"/>
                    <a:pt x="40227" y="-1319"/>
                  </a:cubicBezTo>
                  <a:cubicBezTo>
                    <a:pt x="41497" y="-1319"/>
                    <a:pt x="41997" y="-1065"/>
                    <a:pt x="42759" y="-304"/>
                  </a:cubicBezTo>
                  <a:cubicBezTo>
                    <a:pt x="43268" y="205"/>
                    <a:pt x="44783" y="6277"/>
                    <a:pt x="45546" y="9816"/>
                  </a:cubicBezTo>
                  <a:lnTo>
                    <a:pt x="55157" y="47512"/>
                  </a:lnTo>
                  <a:cubicBezTo>
                    <a:pt x="95893" y="48781"/>
                    <a:pt x="132580" y="82938"/>
                    <a:pt x="132580" y="116838"/>
                  </a:cubicBezTo>
                  <a:cubicBezTo>
                    <a:pt x="132580" y="136832"/>
                    <a:pt x="119166" y="160105"/>
                    <a:pt x="84003" y="162638"/>
                  </a:cubicBezTo>
                  <a:lnTo>
                    <a:pt x="98171" y="220073"/>
                  </a:lnTo>
                  <a:close/>
                  <a:moveTo>
                    <a:pt x="49840" y="53084"/>
                  </a:moveTo>
                  <a:cubicBezTo>
                    <a:pt x="34663" y="53839"/>
                    <a:pt x="16447" y="62697"/>
                    <a:pt x="16447" y="88001"/>
                  </a:cubicBezTo>
                  <a:cubicBezTo>
                    <a:pt x="16447" y="118362"/>
                    <a:pt x="38203" y="153780"/>
                    <a:pt x="75906" y="157073"/>
                  </a:cubicBezTo>
                  <a:lnTo>
                    <a:pt x="49840" y="53084"/>
                  </a:lnTo>
                  <a:close/>
                  <a:moveTo>
                    <a:pt x="82479" y="157073"/>
                  </a:moveTo>
                  <a:cubicBezTo>
                    <a:pt x="101711" y="156057"/>
                    <a:pt x="116134" y="144421"/>
                    <a:pt x="116134" y="122157"/>
                  </a:cubicBezTo>
                  <a:cubicBezTo>
                    <a:pt x="116134" y="92303"/>
                    <a:pt x="94377" y="56116"/>
                    <a:pt x="56420" y="53084"/>
                  </a:cubicBezTo>
                  <a:lnTo>
                    <a:pt x="82479" y="157073"/>
                  </a:lnTo>
                  <a:close/>
                </a:path>
              </a:pathLst>
            </a:custGeom>
            <a:solidFill>
              <a:srgbClr val="000000"/>
            </a:solidFill>
            <a:ln w="25400" cap="flat">
              <a:noFill/>
              <a:prstDash val="solid"/>
              <a:miter/>
            </a:ln>
          </p:spPr>
          <p:txBody>
            <a:bodyPr/>
            <a:lstStyle/>
            <a:p>
              <a:endParaRPr lang="en-US"/>
            </a:p>
          </p:txBody>
        </p:sp>
        <p:sp>
          <p:nvSpPr>
            <p:cNvPr id="44" name="Freeform: Shape 43">
              <a:extLst>
                <a:ext uri="{FF2B5EF4-FFF2-40B4-BE49-F238E27FC236}">
                  <a16:creationId xmlns:a16="http://schemas.microsoft.com/office/drawing/2014/main" id="{A80482EC-7779-1C91-F8C9-69FBE1338DEF}"/>
                </a:ext>
              </a:extLst>
            </p:cNvPr>
            <p:cNvSpPr/>
            <p:nvPr>
              <p:custDataLst>
                <p:tags r:id="rId18"/>
              </p:custDataLst>
            </p:nvPr>
          </p:nvSpPr>
          <p:spPr>
            <a:xfrm flipV="1">
              <a:off x="14953350" y="-14052450"/>
              <a:ext cx="209734" cy="126493"/>
            </a:xfrm>
            <a:custGeom>
              <a:avLst/>
              <a:gdLst>
                <a:gd name="csX0" fmla="*/ 71048 w 209734"/>
                <a:gd name="csY0" fmla="*/ 40849 h 126493"/>
                <a:gd name="csX1" fmla="*/ 76009 w 209734"/>
                <a:gd name="csY1" fmla="*/ 44744 h 126493"/>
                <a:gd name="csX2" fmla="*/ 40925 w 209734"/>
                <a:gd name="csY2" fmla="*/ 79473 h 126493"/>
                <a:gd name="csX3" fmla="*/ 0 w 209734"/>
                <a:gd name="csY3" fmla="*/ 39252 h 126493"/>
                <a:gd name="csX4" fmla="*/ 43235 w 209734"/>
                <a:gd name="csY4" fmla="*/ -1316 h 126493"/>
                <a:gd name="csX5" fmla="*/ 76009 w 209734"/>
                <a:gd name="csY5" fmla="*/ 21710 h 126493"/>
                <a:gd name="csX6" fmla="*/ 72993 w 209734"/>
                <a:gd name="csY6" fmla="*/ 24195 h 126493"/>
                <a:gd name="csX7" fmla="*/ 69810 w 209734"/>
                <a:gd name="csY7" fmla="*/ 21361 h 126493"/>
                <a:gd name="csX8" fmla="*/ 44474 w 209734"/>
                <a:gd name="csY8" fmla="*/ 4352 h 126493"/>
                <a:gd name="csX9" fmla="*/ 22860 w 209734"/>
                <a:gd name="csY9" fmla="*/ 14805 h 126493"/>
                <a:gd name="csX10" fmla="*/ 16129 w 209734"/>
                <a:gd name="csY10" fmla="*/ 40849 h 126493"/>
                <a:gd name="csX11" fmla="*/ 71048 w 209734"/>
                <a:gd name="csY11" fmla="*/ 40849 h 126493"/>
                <a:gd name="csX12" fmla="*/ 16303 w 209734"/>
                <a:gd name="csY12" fmla="*/ 45451 h 126493"/>
                <a:gd name="csX13" fmla="*/ 40925 w 209734"/>
                <a:gd name="csY13" fmla="*/ 74512 h 126493"/>
                <a:gd name="csX14" fmla="*/ 63603 w 209734"/>
                <a:gd name="csY14" fmla="*/ 45451 h 126493"/>
                <a:gd name="csX15" fmla="*/ 16303 w 209734"/>
                <a:gd name="csY15" fmla="*/ 45451 h 126493"/>
                <a:gd name="csX16" fmla="*/ 175540 w 209734"/>
                <a:gd name="csY16" fmla="*/ 70431 h 126493"/>
                <a:gd name="csX17" fmla="*/ 197860 w 209734"/>
                <a:gd name="csY17" fmla="*/ 70431 h 126493"/>
                <a:gd name="csX18" fmla="*/ 197860 w 209734"/>
                <a:gd name="csY18" fmla="*/ 76812 h 126493"/>
                <a:gd name="csX19" fmla="*/ 174833 w 209734"/>
                <a:gd name="csY19" fmla="*/ 76812 h 126493"/>
                <a:gd name="csX20" fmla="*/ 174833 w 209734"/>
                <a:gd name="csY20" fmla="*/ 96656 h 126493"/>
                <a:gd name="csX21" fmla="*/ 192193 w 209734"/>
                <a:gd name="csY21" fmla="*/ 120214 h 126493"/>
                <a:gd name="csX22" fmla="*/ 197328 w 209734"/>
                <a:gd name="csY22" fmla="*/ 119334 h 126493"/>
                <a:gd name="csX23" fmla="*/ 193431 w 209734"/>
                <a:gd name="csY23" fmla="*/ 112246 h 126493"/>
                <a:gd name="csX24" fmla="*/ 201583 w 209734"/>
                <a:gd name="csY24" fmla="*/ 104094 h 126493"/>
                <a:gd name="csX25" fmla="*/ 209734 w 209734"/>
                <a:gd name="csY25" fmla="*/ 112246 h 126493"/>
                <a:gd name="csX26" fmla="*/ 192367 w 209734"/>
                <a:gd name="csY26" fmla="*/ 125177 h 126493"/>
                <a:gd name="csX27" fmla="*/ 171817 w 209734"/>
                <a:gd name="csY27" fmla="*/ 117738 h 126493"/>
                <a:gd name="csX28" fmla="*/ 148608 w 209734"/>
                <a:gd name="csY28" fmla="*/ 125177 h 126493"/>
                <a:gd name="csX29" fmla="*/ 105031 w 209734"/>
                <a:gd name="csY29" fmla="*/ 96299 h 126493"/>
                <a:gd name="csX30" fmla="*/ 105031 w 209734"/>
                <a:gd name="csY30" fmla="*/ 76812 h 126493"/>
                <a:gd name="csX31" fmla="*/ 89791 w 209734"/>
                <a:gd name="csY31" fmla="*/ 76812 h 126493"/>
                <a:gd name="csX32" fmla="*/ 89791 w 209734"/>
                <a:gd name="csY32" fmla="*/ 70431 h 126493"/>
                <a:gd name="csX33" fmla="*/ 105031 w 209734"/>
                <a:gd name="csY33" fmla="*/ 70431 h 126493"/>
                <a:gd name="csX34" fmla="*/ 105031 w 209734"/>
                <a:gd name="csY34" fmla="*/ 14449 h 126493"/>
                <a:gd name="csX35" fmla="*/ 91743 w 209734"/>
                <a:gd name="csY35" fmla="*/ 6835 h 126493"/>
                <a:gd name="csX36" fmla="*/ 91743 w 209734"/>
                <a:gd name="csY36" fmla="*/ 454 h 126493"/>
                <a:gd name="csX37" fmla="*/ 111587 w 209734"/>
                <a:gd name="csY37" fmla="*/ 1161 h 126493"/>
                <a:gd name="csX38" fmla="*/ 131606 w 209734"/>
                <a:gd name="csY38" fmla="*/ 454 h 126493"/>
                <a:gd name="csX39" fmla="*/ 131606 w 209734"/>
                <a:gd name="csY39" fmla="*/ 6835 h 126493"/>
                <a:gd name="csX40" fmla="*/ 118318 w 209734"/>
                <a:gd name="csY40" fmla="*/ 14449 h 126493"/>
                <a:gd name="csX41" fmla="*/ 118318 w 209734"/>
                <a:gd name="csY41" fmla="*/ 70431 h 126493"/>
                <a:gd name="csX42" fmla="*/ 162252 w 209734"/>
                <a:gd name="csY42" fmla="*/ 70431 h 126493"/>
                <a:gd name="csX43" fmla="*/ 162252 w 209734"/>
                <a:gd name="csY43" fmla="*/ 14449 h 126493"/>
                <a:gd name="csX44" fmla="*/ 148965 w 209734"/>
                <a:gd name="csY44" fmla="*/ 6835 h 126493"/>
                <a:gd name="csX45" fmla="*/ 148965 w 209734"/>
                <a:gd name="csY45" fmla="*/ 454 h 126493"/>
                <a:gd name="csX46" fmla="*/ 169166 w 209734"/>
                <a:gd name="csY46" fmla="*/ 1161 h 126493"/>
                <a:gd name="csX47" fmla="*/ 192193 w 209734"/>
                <a:gd name="csY47" fmla="*/ 454 h 126493"/>
                <a:gd name="csX48" fmla="*/ 192193 w 209734"/>
                <a:gd name="csY48" fmla="*/ 6835 h 126493"/>
                <a:gd name="csX49" fmla="*/ 188652 w 209734"/>
                <a:gd name="csY49" fmla="*/ 6835 h 126493"/>
                <a:gd name="csX50" fmla="*/ 175540 w 209734"/>
                <a:gd name="csY50" fmla="*/ 14805 h 126493"/>
                <a:gd name="csX51" fmla="*/ 175540 w 209734"/>
                <a:gd name="csY51" fmla="*/ 70431 h 126493"/>
                <a:gd name="csX52" fmla="*/ 117604 w 209734"/>
                <a:gd name="csY52" fmla="*/ 76812 h 126493"/>
                <a:gd name="csX53" fmla="*/ 117604 w 209734"/>
                <a:gd name="csY53" fmla="*/ 96124 h 126493"/>
                <a:gd name="csX54" fmla="*/ 148076 w 209734"/>
                <a:gd name="csY54" fmla="*/ 120214 h 126493"/>
                <a:gd name="csX55" fmla="*/ 163141 w 209734"/>
                <a:gd name="csY55" fmla="*/ 117382 h 126493"/>
                <a:gd name="csX56" fmla="*/ 158180 w 209734"/>
                <a:gd name="csY56" fmla="*/ 109761 h 126493"/>
                <a:gd name="csX57" fmla="*/ 162609 w 209734"/>
                <a:gd name="csY57" fmla="*/ 102499 h 126493"/>
                <a:gd name="csX58" fmla="*/ 162252 w 209734"/>
                <a:gd name="csY58" fmla="*/ 96656 h 126493"/>
                <a:gd name="csX59" fmla="*/ 162252 w 209734"/>
                <a:gd name="csY59" fmla="*/ 76812 h 126493"/>
                <a:gd name="csX60" fmla="*/ 117604 w 209734"/>
                <a:gd name="csY60" fmla="*/ 76812 h 126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209734" h="126493">
                  <a:moveTo>
                    <a:pt x="71048" y="40849"/>
                  </a:moveTo>
                  <a:cubicBezTo>
                    <a:pt x="74771" y="40849"/>
                    <a:pt x="76009" y="40849"/>
                    <a:pt x="76009" y="44744"/>
                  </a:cubicBezTo>
                  <a:cubicBezTo>
                    <a:pt x="76009" y="60334"/>
                    <a:pt x="67326" y="79473"/>
                    <a:pt x="40925" y="79473"/>
                  </a:cubicBezTo>
                  <a:cubicBezTo>
                    <a:pt x="17716" y="79473"/>
                    <a:pt x="0" y="61041"/>
                    <a:pt x="0" y="39252"/>
                  </a:cubicBezTo>
                  <a:cubicBezTo>
                    <a:pt x="0" y="16749"/>
                    <a:pt x="19669" y="-1316"/>
                    <a:pt x="43235" y="-1316"/>
                  </a:cubicBezTo>
                  <a:cubicBezTo>
                    <a:pt x="67151" y="-1316"/>
                    <a:pt x="76009" y="17813"/>
                    <a:pt x="76009" y="21710"/>
                  </a:cubicBezTo>
                  <a:cubicBezTo>
                    <a:pt x="76009" y="22425"/>
                    <a:pt x="75652" y="24195"/>
                    <a:pt x="72993" y="24195"/>
                  </a:cubicBezTo>
                  <a:cubicBezTo>
                    <a:pt x="70691" y="24195"/>
                    <a:pt x="70342" y="23132"/>
                    <a:pt x="69810" y="21361"/>
                  </a:cubicBezTo>
                  <a:cubicBezTo>
                    <a:pt x="64317" y="7010"/>
                    <a:pt x="50848" y="4352"/>
                    <a:pt x="44474" y="4352"/>
                  </a:cubicBezTo>
                  <a:cubicBezTo>
                    <a:pt x="36147" y="4352"/>
                    <a:pt x="28170" y="8074"/>
                    <a:pt x="22860" y="14805"/>
                  </a:cubicBezTo>
                  <a:cubicBezTo>
                    <a:pt x="16303" y="23132"/>
                    <a:pt x="16129" y="33934"/>
                    <a:pt x="16129" y="40849"/>
                  </a:cubicBezTo>
                  <a:lnTo>
                    <a:pt x="71048" y="40849"/>
                  </a:lnTo>
                  <a:close/>
                  <a:moveTo>
                    <a:pt x="16303" y="45451"/>
                  </a:moveTo>
                  <a:cubicBezTo>
                    <a:pt x="18248" y="70431"/>
                    <a:pt x="34194" y="74512"/>
                    <a:pt x="40925" y="74512"/>
                  </a:cubicBezTo>
                  <a:cubicBezTo>
                    <a:pt x="62722" y="74512"/>
                    <a:pt x="63428" y="49881"/>
                    <a:pt x="63603" y="45451"/>
                  </a:cubicBezTo>
                  <a:lnTo>
                    <a:pt x="16303" y="45451"/>
                  </a:lnTo>
                  <a:close/>
                  <a:moveTo>
                    <a:pt x="175540" y="70431"/>
                  </a:moveTo>
                  <a:lnTo>
                    <a:pt x="197860" y="70431"/>
                  </a:lnTo>
                  <a:lnTo>
                    <a:pt x="197860" y="76812"/>
                  </a:lnTo>
                  <a:lnTo>
                    <a:pt x="174833" y="76812"/>
                  </a:lnTo>
                  <a:lnTo>
                    <a:pt x="174833" y="96656"/>
                  </a:lnTo>
                  <a:cubicBezTo>
                    <a:pt x="174833" y="112602"/>
                    <a:pt x="184223" y="120214"/>
                    <a:pt x="192193" y="120214"/>
                  </a:cubicBezTo>
                  <a:cubicBezTo>
                    <a:pt x="193788" y="120214"/>
                    <a:pt x="195558" y="119865"/>
                    <a:pt x="197328" y="119334"/>
                  </a:cubicBezTo>
                  <a:cubicBezTo>
                    <a:pt x="194852" y="117914"/>
                    <a:pt x="193431" y="115080"/>
                    <a:pt x="193431" y="112246"/>
                  </a:cubicBezTo>
                  <a:cubicBezTo>
                    <a:pt x="193431" y="107460"/>
                    <a:pt x="196796" y="104094"/>
                    <a:pt x="201583" y="104094"/>
                  </a:cubicBezTo>
                  <a:cubicBezTo>
                    <a:pt x="206369" y="104094"/>
                    <a:pt x="209734" y="107460"/>
                    <a:pt x="209734" y="112246"/>
                  </a:cubicBezTo>
                  <a:cubicBezTo>
                    <a:pt x="209734" y="119865"/>
                    <a:pt x="202114" y="125177"/>
                    <a:pt x="192367" y="125177"/>
                  </a:cubicBezTo>
                  <a:cubicBezTo>
                    <a:pt x="185993" y="125177"/>
                    <a:pt x="178198" y="123231"/>
                    <a:pt x="171817" y="117738"/>
                  </a:cubicBezTo>
                  <a:cubicBezTo>
                    <a:pt x="165975" y="124112"/>
                    <a:pt x="155521" y="125177"/>
                    <a:pt x="148608" y="125177"/>
                  </a:cubicBezTo>
                  <a:cubicBezTo>
                    <a:pt x="129304" y="125177"/>
                    <a:pt x="105031" y="116318"/>
                    <a:pt x="105031" y="96299"/>
                  </a:cubicBezTo>
                  <a:lnTo>
                    <a:pt x="105031" y="76812"/>
                  </a:lnTo>
                  <a:lnTo>
                    <a:pt x="89791" y="76812"/>
                  </a:lnTo>
                  <a:lnTo>
                    <a:pt x="89791" y="70431"/>
                  </a:lnTo>
                  <a:lnTo>
                    <a:pt x="105031" y="70431"/>
                  </a:lnTo>
                  <a:lnTo>
                    <a:pt x="105031" y="14449"/>
                  </a:lnTo>
                  <a:cubicBezTo>
                    <a:pt x="105031" y="6835"/>
                    <a:pt x="103253" y="6835"/>
                    <a:pt x="91743" y="6835"/>
                  </a:cubicBezTo>
                  <a:lnTo>
                    <a:pt x="91743" y="454"/>
                  </a:lnTo>
                  <a:cubicBezTo>
                    <a:pt x="92092" y="454"/>
                    <a:pt x="104499" y="1161"/>
                    <a:pt x="111587" y="1161"/>
                  </a:cubicBezTo>
                  <a:cubicBezTo>
                    <a:pt x="118318" y="1161"/>
                    <a:pt x="124875" y="986"/>
                    <a:pt x="131606" y="454"/>
                  </a:cubicBezTo>
                  <a:lnTo>
                    <a:pt x="131606" y="6835"/>
                  </a:lnTo>
                  <a:cubicBezTo>
                    <a:pt x="120088" y="6835"/>
                    <a:pt x="118318" y="6835"/>
                    <a:pt x="118318" y="14449"/>
                  </a:cubicBezTo>
                  <a:lnTo>
                    <a:pt x="118318" y="70431"/>
                  </a:lnTo>
                  <a:lnTo>
                    <a:pt x="162252" y="70431"/>
                  </a:lnTo>
                  <a:lnTo>
                    <a:pt x="162252" y="14449"/>
                  </a:lnTo>
                  <a:cubicBezTo>
                    <a:pt x="162252" y="6835"/>
                    <a:pt x="160482" y="6835"/>
                    <a:pt x="148965" y="6835"/>
                  </a:cubicBezTo>
                  <a:lnTo>
                    <a:pt x="148965" y="454"/>
                  </a:lnTo>
                  <a:cubicBezTo>
                    <a:pt x="149854" y="454"/>
                    <a:pt x="161895" y="1161"/>
                    <a:pt x="169166" y="1161"/>
                  </a:cubicBezTo>
                  <a:cubicBezTo>
                    <a:pt x="176778" y="1161"/>
                    <a:pt x="184572" y="811"/>
                    <a:pt x="192193" y="454"/>
                  </a:cubicBezTo>
                  <a:lnTo>
                    <a:pt x="192193" y="6835"/>
                  </a:lnTo>
                  <a:lnTo>
                    <a:pt x="188652" y="6835"/>
                  </a:lnTo>
                  <a:cubicBezTo>
                    <a:pt x="175540" y="6835"/>
                    <a:pt x="175540" y="8781"/>
                    <a:pt x="175540" y="14805"/>
                  </a:cubicBezTo>
                  <a:lnTo>
                    <a:pt x="175540" y="70431"/>
                  </a:lnTo>
                  <a:close/>
                  <a:moveTo>
                    <a:pt x="117604" y="76812"/>
                  </a:moveTo>
                  <a:lnTo>
                    <a:pt x="117604" y="96124"/>
                  </a:lnTo>
                  <a:cubicBezTo>
                    <a:pt x="117604" y="113309"/>
                    <a:pt x="134971" y="120214"/>
                    <a:pt x="148076" y="120214"/>
                  </a:cubicBezTo>
                  <a:cubicBezTo>
                    <a:pt x="149671" y="120214"/>
                    <a:pt x="157291" y="120214"/>
                    <a:pt x="163141" y="117382"/>
                  </a:cubicBezTo>
                  <a:cubicBezTo>
                    <a:pt x="161189" y="116675"/>
                    <a:pt x="158180" y="114373"/>
                    <a:pt x="158180" y="109761"/>
                  </a:cubicBezTo>
                  <a:cubicBezTo>
                    <a:pt x="158180" y="107285"/>
                    <a:pt x="159062" y="104276"/>
                    <a:pt x="162609" y="102499"/>
                  </a:cubicBezTo>
                  <a:cubicBezTo>
                    <a:pt x="162252" y="100729"/>
                    <a:pt x="162252" y="98426"/>
                    <a:pt x="162252" y="96656"/>
                  </a:cubicBezTo>
                  <a:lnTo>
                    <a:pt x="162252" y="76812"/>
                  </a:lnTo>
                  <a:lnTo>
                    <a:pt x="117604" y="76812"/>
                  </a:lnTo>
                  <a:close/>
                </a:path>
              </a:pathLst>
            </a:custGeom>
            <a:solidFill>
              <a:srgbClr val="000000"/>
            </a:solidFill>
            <a:ln w="25400" cap="flat">
              <a:noFill/>
              <a:prstDash val="solid"/>
              <a:miter/>
            </a:ln>
          </p:spPr>
          <p:txBody>
            <a:bodyPr/>
            <a:lstStyle/>
            <a:p>
              <a:endParaRPr lang="en-US" dirty="0"/>
            </a:p>
          </p:txBody>
        </p:sp>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4BC6F3A-0251-A231-624F-FDC9D7A2AEAD}"/>
                  </a:ext>
                </a:extLst>
              </p:cNvPr>
              <p:cNvSpPr txBox="1"/>
              <p:nvPr/>
            </p:nvSpPr>
            <p:spPr>
              <a:xfrm>
                <a:off x="9633770" y="5036266"/>
                <a:ext cx="2558230" cy="8971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ctrlPr>
                        </m:sSubPr>
                        <m:e>
                          <m:r>
                            <m:rPr>
                              <m:sty m:val="p"/>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B</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4</m:t>
                          </m:r>
                          <m:r>
                            <m:rPr>
                              <m:sty m:val="p"/>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D</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ctrlPr>
                        </m:fPr>
                        <m:num>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ctrlPr>
                            </m:sSubPr>
                            <m:e>
                              <m:r>
                                <m:rPr>
                                  <m:sty m:val="p"/>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Q</m:t>
                              </m:r>
                            </m:e>
                            <m:sub>
                              <m:r>
                                <m:rPr>
                                  <m:nor/>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rPr>
                                <m:t>bunch</m:t>
                              </m:r>
                            </m:sub>
                          </m:sSub>
                        </m:num>
                        <m:den>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ea typeface="Cambria Math" panose="02040503050406030204" pitchFamily="18" charset="0"/>
                                </a:rPr>
                                <m:t>𝜀</m:t>
                              </m:r>
                            </m:e>
                            <m:sub>
                              <m:r>
                                <m:rPr>
                                  <m:sty m:val="p"/>
                                </m:rPr>
                                <a:rPr lang="en-US" sz="2400" i="1">
                                  <a:solidFill>
                                    <a:prstClr val="black"/>
                                  </a:solidFill>
                                  <a:latin typeface="Cambria Math" panose="02040503050406030204" pitchFamily="18" charset="0"/>
                                </a:rPr>
                                <m:t>n</m:t>
                              </m:r>
                              <m:r>
                                <a:rPr lang="en-US" sz="2400" i="1">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𝑥</m:t>
                              </m:r>
                            </m:sub>
                          </m:sSub>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ea typeface="Cambria Math" panose="02040503050406030204" pitchFamily="18" charset="0"/>
                                </a:rPr>
                                <m:t>𝜀</m:t>
                              </m:r>
                            </m:e>
                            <m:sub>
                              <m:r>
                                <m:rPr>
                                  <m:sty m:val="p"/>
                                </m:rPr>
                                <a:rPr lang="en-US" sz="2400" i="1">
                                  <a:solidFill>
                                    <a:prstClr val="black"/>
                                  </a:solidFill>
                                  <a:latin typeface="Cambria Math" panose="02040503050406030204" pitchFamily="18" charset="0"/>
                                </a:rPr>
                                <m:t>n</m:t>
                              </m:r>
                              <m:r>
                                <a:rPr lang="en-US" sz="2400" i="1">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𝑦</m:t>
                              </m:r>
                            </m:sub>
                          </m:sSub>
                        </m:den>
                      </m:f>
                    </m:oMath>
                  </m:oMathPara>
                </a14:m>
                <a:endParaRPr lang="en-US" sz="2400" dirty="0"/>
              </a:p>
            </p:txBody>
          </p:sp>
        </mc:Choice>
        <mc:Fallback xmlns="">
          <p:sp>
            <p:nvSpPr>
              <p:cNvPr id="53" name="TextBox 52">
                <a:extLst>
                  <a:ext uri="{FF2B5EF4-FFF2-40B4-BE49-F238E27FC236}">
                    <a16:creationId xmlns:a16="http://schemas.microsoft.com/office/drawing/2014/main" id="{F4BC6F3A-0251-A231-624F-FDC9D7A2AEAD}"/>
                  </a:ext>
                </a:extLst>
              </p:cNvPr>
              <p:cNvSpPr txBox="1">
                <a:spLocks noRot="1" noChangeAspect="1" noMove="1" noResize="1" noEditPoints="1" noAdjustHandles="1" noChangeArrowheads="1" noChangeShapeType="1" noTextEdit="1"/>
              </p:cNvSpPr>
              <p:nvPr/>
            </p:nvSpPr>
            <p:spPr>
              <a:xfrm>
                <a:off x="9633770" y="5036266"/>
                <a:ext cx="2558230" cy="897169"/>
              </a:xfrm>
              <a:prstGeom prst="rect">
                <a:avLst/>
              </a:prstGeom>
              <a:blipFill>
                <a:blip r:embed="rId25"/>
                <a:stretch>
                  <a:fillRect/>
                </a:stretch>
              </a:blipFill>
            </p:spPr>
            <p:txBody>
              <a:bodyPr/>
              <a:lstStyle/>
              <a:p>
                <a:r>
                  <a:rPr lang="en-US">
                    <a:noFill/>
                  </a:rPr>
                  <a:t> </a:t>
                </a:r>
              </a:p>
            </p:txBody>
          </p:sp>
        </mc:Fallback>
      </mc:AlternateContent>
      <p:grpSp>
        <p:nvGrpSpPr>
          <p:cNvPr id="487" name="Group 486" descr="\documentclass{article}&#10;\usepackage{amsmath}&#10;\pagestyle{empty}&#10;\begin{document}&#10;&#10;&#10;$\varepsilon_n = \sigma_x \sigma_{p_x}$&#10;&#10;\end{document}" title="IguanaTex Shape Display">
            <a:extLst>
              <a:ext uri="{FF2B5EF4-FFF2-40B4-BE49-F238E27FC236}">
                <a16:creationId xmlns:a16="http://schemas.microsoft.com/office/drawing/2014/main" id="{485EAE92-65BB-7040-0330-D7F2AA7C2077}"/>
              </a:ext>
            </a:extLst>
          </p:cNvPr>
          <p:cNvGrpSpPr>
            <a:grpSpLocks noChangeAspect="1"/>
          </p:cNvGrpSpPr>
          <p:nvPr>
            <p:custDataLst>
              <p:tags r:id="rId2"/>
            </p:custDataLst>
          </p:nvPr>
        </p:nvGrpSpPr>
        <p:grpSpPr>
          <a:xfrm>
            <a:off x="9601200" y="3429000"/>
            <a:ext cx="2059257" cy="322455"/>
            <a:chOff x="13347579" y="-13423302"/>
            <a:chExt cx="1193795" cy="186934"/>
          </a:xfrm>
        </p:grpSpPr>
        <p:sp>
          <p:nvSpPr>
            <p:cNvPr id="479" name="Freeform: Shape 478">
              <a:extLst>
                <a:ext uri="{FF2B5EF4-FFF2-40B4-BE49-F238E27FC236}">
                  <a16:creationId xmlns:a16="http://schemas.microsoft.com/office/drawing/2014/main" id="{5161D862-5EB6-5555-4185-9D01CF9DBCD8}"/>
                </a:ext>
              </a:extLst>
            </p:cNvPr>
            <p:cNvSpPr/>
            <p:nvPr>
              <p:custDataLst>
                <p:tags r:id="rId3"/>
              </p:custDataLst>
            </p:nvPr>
          </p:nvSpPr>
          <p:spPr>
            <a:xfrm flipV="1">
              <a:off x="13347579" y="-13423302"/>
              <a:ext cx="101965" cy="120181"/>
            </a:xfrm>
            <a:custGeom>
              <a:avLst/>
              <a:gdLst>
                <a:gd name="csX0" fmla="*/ 29099 w 101965"/>
                <a:gd name="csY0" fmla="*/ 61680 h 120181"/>
                <a:gd name="csX1" fmla="*/ 50856 w 101965"/>
                <a:gd name="csY1" fmla="*/ 58141 h 120181"/>
                <a:gd name="csX2" fmla="*/ 71350 w 101965"/>
                <a:gd name="csY2" fmla="*/ 65983 h 120181"/>
                <a:gd name="csX3" fmla="*/ 52880 w 101965"/>
                <a:gd name="csY3" fmla="*/ 72810 h 120181"/>
                <a:gd name="csX4" fmla="*/ 29345 w 101965"/>
                <a:gd name="csY4" fmla="*/ 68007 h 120181"/>
                <a:gd name="csX5" fmla="*/ 19225 w 101965"/>
                <a:gd name="csY5" fmla="*/ 82684 h 120181"/>
                <a:gd name="csX6" fmla="*/ 66794 w 101965"/>
                <a:gd name="csY6" fmla="*/ 107219 h 120181"/>
                <a:gd name="csX7" fmla="*/ 90075 w 101965"/>
                <a:gd name="csY7" fmla="*/ 100139 h 120181"/>
                <a:gd name="csX8" fmla="*/ 95131 w 101965"/>
                <a:gd name="csY8" fmla="*/ 97605 h 120181"/>
                <a:gd name="csX9" fmla="*/ 101965 w 101965"/>
                <a:gd name="csY9" fmla="*/ 104441 h 120181"/>
                <a:gd name="csX10" fmla="*/ 69326 w 101965"/>
                <a:gd name="csY10" fmla="*/ 118863 h 120181"/>
                <a:gd name="csX11" fmla="*/ 12898 w 101965"/>
                <a:gd name="csY11" fmla="*/ 82684 h 120181"/>
                <a:gd name="csX12" fmla="*/ 23019 w 101965"/>
                <a:gd name="csY12" fmla="*/ 64713 h 120181"/>
                <a:gd name="csX13" fmla="*/ 0 w 101965"/>
                <a:gd name="csY13" fmla="*/ 30558 h 120181"/>
                <a:gd name="csX14" fmla="*/ 41243 w 101965"/>
                <a:gd name="csY14" fmla="*/ -1319 h 120181"/>
                <a:gd name="csX15" fmla="*/ 88805 w 101965"/>
                <a:gd name="csY15" fmla="*/ 24740 h 120181"/>
                <a:gd name="csX16" fmla="*/ 86027 w 101965"/>
                <a:gd name="csY16" fmla="*/ 27272 h 120181"/>
                <a:gd name="csX17" fmla="*/ 83495 w 101965"/>
                <a:gd name="csY17" fmla="*/ 25501 h 120181"/>
                <a:gd name="csX18" fmla="*/ 43514 w 101965"/>
                <a:gd name="csY18" fmla="*/ 10318 h 120181"/>
                <a:gd name="csX19" fmla="*/ 6580 w 101965"/>
                <a:gd name="csY19" fmla="*/ 32075 h 120181"/>
                <a:gd name="csX20" fmla="*/ 29099 w 101965"/>
                <a:gd name="csY20" fmla="*/ 61680 h 120181"/>
                <a:gd name="csX21" fmla="*/ 37441 w 101965"/>
                <a:gd name="csY21" fmla="*/ 64967 h 120181"/>
                <a:gd name="csX22" fmla="*/ 52880 w 101965"/>
                <a:gd name="csY22" fmla="*/ 67244 h 120181"/>
                <a:gd name="csX23" fmla="*/ 64770 w 101965"/>
                <a:gd name="csY23" fmla="*/ 65730 h 120181"/>
                <a:gd name="csX24" fmla="*/ 50856 w 101965"/>
                <a:gd name="csY24" fmla="*/ 63705 h 120181"/>
                <a:gd name="csX25" fmla="*/ 37441 w 101965"/>
                <a:gd name="csY25" fmla="*/ 64967 h 1201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101965" h="120181">
                  <a:moveTo>
                    <a:pt x="29099" y="61680"/>
                  </a:moveTo>
                  <a:cubicBezTo>
                    <a:pt x="37441" y="58141"/>
                    <a:pt x="44784" y="58141"/>
                    <a:pt x="50856" y="58141"/>
                  </a:cubicBezTo>
                  <a:cubicBezTo>
                    <a:pt x="57436" y="58141"/>
                    <a:pt x="71350" y="58141"/>
                    <a:pt x="71350" y="65983"/>
                  </a:cubicBezTo>
                  <a:cubicBezTo>
                    <a:pt x="71350" y="72055"/>
                    <a:pt x="62492" y="72810"/>
                    <a:pt x="52880" y="72810"/>
                  </a:cubicBezTo>
                  <a:cubicBezTo>
                    <a:pt x="47561" y="72810"/>
                    <a:pt x="38711" y="72309"/>
                    <a:pt x="29345" y="68007"/>
                  </a:cubicBezTo>
                  <a:cubicBezTo>
                    <a:pt x="23527" y="71040"/>
                    <a:pt x="19225" y="75850"/>
                    <a:pt x="19225" y="82684"/>
                  </a:cubicBezTo>
                  <a:cubicBezTo>
                    <a:pt x="19225" y="98114"/>
                    <a:pt x="44021" y="107219"/>
                    <a:pt x="66794" y="107219"/>
                  </a:cubicBezTo>
                  <a:cubicBezTo>
                    <a:pt x="70842" y="107219"/>
                    <a:pt x="79954" y="107219"/>
                    <a:pt x="90075" y="100139"/>
                  </a:cubicBezTo>
                  <a:cubicBezTo>
                    <a:pt x="92853" y="98114"/>
                    <a:pt x="93361" y="97605"/>
                    <a:pt x="95131" y="97605"/>
                  </a:cubicBezTo>
                  <a:cubicBezTo>
                    <a:pt x="98417" y="97605"/>
                    <a:pt x="101965" y="100900"/>
                    <a:pt x="101965" y="104441"/>
                  </a:cubicBezTo>
                  <a:cubicBezTo>
                    <a:pt x="101965" y="109242"/>
                    <a:pt x="86527" y="118863"/>
                    <a:pt x="69326" y="118863"/>
                  </a:cubicBezTo>
                  <a:cubicBezTo>
                    <a:pt x="40227" y="118863"/>
                    <a:pt x="12898" y="101909"/>
                    <a:pt x="12898" y="82684"/>
                  </a:cubicBezTo>
                  <a:cubicBezTo>
                    <a:pt x="12898" y="71801"/>
                    <a:pt x="22011" y="65476"/>
                    <a:pt x="23019" y="64713"/>
                  </a:cubicBezTo>
                  <a:cubicBezTo>
                    <a:pt x="8096" y="56363"/>
                    <a:pt x="0" y="42195"/>
                    <a:pt x="0" y="30558"/>
                  </a:cubicBezTo>
                  <a:cubicBezTo>
                    <a:pt x="0" y="14111"/>
                    <a:pt x="14422" y="-1319"/>
                    <a:pt x="41243" y="-1319"/>
                  </a:cubicBezTo>
                  <a:cubicBezTo>
                    <a:pt x="74637" y="-1319"/>
                    <a:pt x="88805" y="20947"/>
                    <a:pt x="88805" y="24740"/>
                  </a:cubicBezTo>
                  <a:cubicBezTo>
                    <a:pt x="88805" y="26256"/>
                    <a:pt x="87543" y="27272"/>
                    <a:pt x="86027" y="27272"/>
                  </a:cubicBezTo>
                  <a:cubicBezTo>
                    <a:pt x="84757" y="27272"/>
                    <a:pt x="84003" y="26256"/>
                    <a:pt x="83495" y="25501"/>
                  </a:cubicBezTo>
                  <a:cubicBezTo>
                    <a:pt x="79954" y="19675"/>
                    <a:pt x="73882" y="10318"/>
                    <a:pt x="43514" y="10318"/>
                  </a:cubicBezTo>
                  <a:cubicBezTo>
                    <a:pt x="28083" y="10318"/>
                    <a:pt x="6580" y="14111"/>
                    <a:pt x="6580" y="32075"/>
                  </a:cubicBezTo>
                  <a:cubicBezTo>
                    <a:pt x="6580" y="40679"/>
                    <a:pt x="13660" y="54093"/>
                    <a:pt x="29099" y="61680"/>
                  </a:cubicBezTo>
                  <a:close/>
                  <a:moveTo>
                    <a:pt x="37441" y="64967"/>
                  </a:moveTo>
                  <a:cubicBezTo>
                    <a:pt x="43268" y="66992"/>
                    <a:pt x="48578" y="67244"/>
                    <a:pt x="52880" y="67244"/>
                  </a:cubicBezTo>
                  <a:cubicBezTo>
                    <a:pt x="59206" y="67244"/>
                    <a:pt x="60214" y="66992"/>
                    <a:pt x="64770" y="65730"/>
                  </a:cubicBezTo>
                  <a:cubicBezTo>
                    <a:pt x="60976" y="63959"/>
                    <a:pt x="60468" y="63705"/>
                    <a:pt x="50856" y="63705"/>
                  </a:cubicBezTo>
                  <a:cubicBezTo>
                    <a:pt x="45291" y="63705"/>
                    <a:pt x="42251" y="63705"/>
                    <a:pt x="37441" y="64967"/>
                  </a:cubicBezTo>
                  <a:close/>
                </a:path>
              </a:pathLst>
            </a:custGeom>
            <a:solidFill>
              <a:srgbClr val="000000"/>
            </a:solidFill>
            <a:ln w="25400" cap="flat">
              <a:noFill/>
              <a:prstDash val="solid"/>
              <a:miter/>
            </a:ln>
          </p:spPr>
          <p:txBody>
            <a:bodyPr/>
            <a:lstStyle/>
            <a:p>
              <a:endParaRPr lang="en-US"/>
            </a:p>
          </p:txBody>
        </p:sp>
        <p:sp>
          <p:nvSpPr>
            <p:cNvPr id="480" name="Freeform: Shape 479">
              <a:extLst>
                <a:ext uri="{FF2B5EF4-FFF2-40B4-BE49-F238E27FC236}">
                  <a16:creationId xmlns:a16="http://schemas.microsoft.com/office/drawing/2014/main" id="{081D0852-36E4-9054-45F7-4CDFB250F430}"/>
                </a:ext>
              </a:extLst>
            </p:cNvPr>
            <p:cNvSpPr/>
            <p:nvPr>
              <p:custDataLst>
                <p:tags r:id="rId4"/>
              </p:custDataLst>
            </p:nvPr>
          </p:nvSpPr>
          <p:spPr>
            <a:xfrm flipV="1">
              <a:off x="13467335" y="-13348866"/>
              <a:ext cx="108251" cy="79898"/>
            </a:xfrm>
            <a:custGeom>
              <a:avLst/>
              <a:gdLst>
                <a:gd name="csX0" fmla="*/ 13288 w 108251"/>
                <a:gd name="csY0" fmla="*/ 11617 h 79898"/>
                <a:gd name="csX1" fmla="*/ 11518 w 108251"/>
                <a:gd name="csY1" fmla="*/ 4353 h 79898"/>
                <a:gd name="csX2" fmla="*/ 17542 w 108251"/>
                <a:gd name="csY2" fmla="*/ -1314 h 79898"/>
                <a:gd name="csX3" fmla="*/ 24448 w 108251"/>
                <a:gd name="csY3" fmla="*/ 2583 h 79898"/>
                <a:gd name="csX4" fmla="*/ 27638 w 108251"/>
                <a:gd name="csY4" fmla="*/ 13568 h 79898"/>
                <a:gd name="csX5" fmla="*/ 31536 w 108251"/>
                <a:gd name="csY5" fmla="*/ 29507 h 79898"/>
                <a:gd name="csX6" fmla="*/ 34544 w 108251"/>
                <a:gd name="csY6" fmla="*/ 41382 h 79898"/>
                <a:gd name="csX7" fmla="*/ 41990 w 108251"/>
                <a:gd name="csY7" fmla="*/ 57328 h 79898"/>
                <a:gd name="csX8" fmla="*/ 68564 w 108251"/>
                <a:gd name="csY8" fmla="*/ 73624 h 79898"/>
                <a:gd name="csX9" fmla="*/ 79018 w 108251"/>
                <a:gd name="csY9" fmla="*/ 61226 h 79898"/>
                <a:gd name="csX10" fmla="*/ 68564 w 108251"/>
                <a:gd name="csY10" fmla="*/ 23490 h 79898"/>
                <a:gd name="csX11" fmla="*/ 65905 w 108251"/>
                <a:gd name="csY11" fmla="*/ 13917 h 79898"/>
                <a:gd name="csX12" fmla="*/ 82733 w 108251"/>
                <a:gd name="csY12" fmla="*/ -1314 h 79898"/>
                <a:gd name="csX13" fmla="*/ 108252 w 108251"/>
                <a:gd name="csY13" fmla="*/ 25792 h 79898"/>
                <a:gd name="csX14" fmla="*/ 105410 w 108251"/>
                <a:gd name="csY14" fmla="*/ 28095 h 79898"/>
                <a:gd name="csX15" fmla="*/ 102045 w 108251"/>
                <a:gd name="csY15" fmla="*/ 25078 h 79898"/>
                <a:gd name="csX16" fmla="*/ 83264 w 108251"/>
                <a:gd name="csY16" fmla="*/ 3646 h 79898"/>
                <a:gd name="csX17" fmla="*/ 78836 w 108251"/>
                <a:gd name="csY17" fmla="*/ 9846 h 79898"/>
                <a:gd name="csX18" fmla="*/ 82915 w 108251"/>
                <a:gd name="csY18" fmla="*/ 24197 h 79898"/>
                <a:gd name="csX19" fmla="*/ 92305 w 108251"/>
                <a:gd name="csY19" fmla="*/ 58392 h 79898"/>
                <a:gd name="csX20" fmla="*/ 69271 w 108251"/>
                <a:gd name="csY20" fmla="*/ 78585 h 79898"/>
                <a:gd name="csX21" fmla="*/ 39331 w 108251"/>
                <a:gd name="csY21" fmla="*/ 62463 h 79898"/>
                <a:gd name="csX22" fmla="*/ 20376 w 108251"/>
                <a:gd name="csY22" fmla="*/ 78585 h 79898"/>
                <a:gd name="csX23" fmla="*/ 6382 w 108251"/>
                <a:gd name="csY23" fmla="*/ 69021 h 79898"/>
                <a:gd name="csX24" fmla="*/ 0 w 108251"/>
                <a:gd name="csY24" fmla="*/ 51478 h 79898"/>
                <a:gd name="csX25" fmla="*/ 3008 w 108251"/>
                <a:gd name="csY25" fmla="*/ 49177 h 79898"/>
                <a:gd name="csX26" fmla="*/ 6914 w 108251"/>
                <a:gd name="csY26" fmla="*/ 54495 h 79898"/>
                <a:gd name="csX27" fmla="*/ 19844 w 108251"/>
                <a:gd name="csY27" fmla="*/ 73624 h 79898"/>
                <a:gd name="csX28" fmla="*/ 25686 w 108251"/>
                <a:gd name="csY28" fmla="*/ 64940 h 79898"/>
                <a:gd name="csX29" fmla="*/ 22852 w 108251"/>
                <a:gd name="csY29" fmla="*/ 50241 h 79898"/>
                <a:gd name="csX30" fmla="*/ 18955 w 108251"/>
                <a:gd name="csY30" fmla="*/ 34293 h 79898"/>
                <a:gd name="csX31" fmla="*/ 13288 w 108251"/>
                <a:gd name="csY31" fmla="*/ 11617 h 798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08251" h="79898">
                  <a:moveTo>
                    <a:pt x="13288" y="11617"/>
                  </a:moveTo>
                  <a:cubicBezTo>
                    <a:pt x="12581" y="9314"/>
                    <a:pt x="11518" y="4885"/>
                    <a:pt x="11518" y="4353"/>
                  </a:cubicBezTo>
                  <a:cubicBezTo>
                    <a:pt x="11518" y="456"/>
                    <a:pt x="14708" y="-1314"/>
                    <a:pt x="17542" y="-1314"/>
                  </a:cubicBezTo>
                  <a:cubicBezTo>
                    <a:pt x="20725" y="-1314"/>
                    <a:pt x="23566" y="988"/>
                    <a:pt x="24448" y="2583"/>
                  </a:cubicBezTo>
                  <a:cubicBezTo>
                    <a:pt x="25336" y="4178"/>
                    <a:pt x="26749" y="9846"/>
                    <a:pt x="27638" y="13568"/>
                  </a:cubicBezTo>
                  <a:cubicBezTo>
                    <a:pt x="28527" y="16934"/>
                    <a:pt x="30472" y="25078"/>
                    <a:pt x="31536" y="29507"/>
                  </a:cubicBezTo>
                  <a:cubicBezTo>
                    <a:pt x="32600" y="33412"/>
                    <a:pt x="33663" y="37310"/>
                    <a:pt x="34544" y="41382"/>
                  </a:cubicBezTo>
                  <a:cubicBezTo>
                    <a:pt x="36497" y="48644"/>
                    <a:pt x="36854" y="50065"/>
                    <a:pt x="41990" y="57328"/>
                  </a:cubicBezTo>
                  <a:cubicBezTo>
                    <a:pt x="46951" y="64416"/>
                    <a:pt x="55277" y="73624"/>
                    <a:pt x="68564" y="73624"/>
                  </a:cubicBezTo>
                  <a:cubicBezTo>
                    <a:pt x="78836" y="73624"/>
                    <a:pt x="79018" y="64590"/>
                    <a:pt x="79018" y="61226"/>
                  </a:cubicBezTo>
                  <a:cubicBezTo>
                    <a:pt x="79018" y="50597"/>
                    <a:pt x="71398" y="30929"/>
                    <a:pt x="68564" y="23490"/>
                  </a:cubicBezTo>
                  <a:cubicBezTo>
                    <a:pt x="66611" y="18529"/>
                    <a:pt x="65905" y="16934"/>
                    <a:pt x="65905" y="13917"/>
                  </a:cubicBezTo>
                  <a:cubicBezTo>
                    <a:pt x="65905" y="4529"/>
                    <a:pt x="73700" y="-1314"/>
                    <a:pt x="82733" y="-1314"/>
                  </a:cubicBezTo>
                  <a:cubicBezTo>
                    <a:pt x="100449" y="-1314"/>
                    <a:pt x="108252" y="23134"/>
                    <a:pt x="108252" y="25792"/>
                  </a:cubicBezTo>
                  <a:cubicBezTo>
                    <a:pt x="108252" y="28095"/>
                    <a:pt x="105942" y="28095"/>
                    <a:pt x="105410" y="28095"/>
                  </a:cubicBezTo>
                  <a:cubicBezTo>
                    <a:pt x="102934" y="28095"/>
                    <a:pt x="102759" y="27031"/>
                    <a:pt x="102045" y="25078"/>
                  </a:cubicBezTo>
                  <a:cubicBezTo>
                    <a:pt x="97973" y="10910"/>
                    <a:pt x="90353" y="3646"/>
                    <a:pt x="83264" y="3646"/>
                  </a:cubicBezTo>
                  <a:cubicBezTo>
                    <a:pt x="79549" y="3646"/>
                    <a:pt x="78836" y="6124"/>
                    <a:pt x="78836" y="9846"/>
                  </a:cubicBezTo>
                  <a:cubicBezTo>
                    <a:pt x="78836" y="13917"/>
                    <a:pt x="79724" y="16219"/>
                    <a:pt x="82915" y="24197"/>
                  </a:cubicBezTo>
                  <a:cubicBezTo>
                    <a:pt x="85042" y="29690"/>
                    <a:pt x="92305" y="48470"/>
                    <a:pt x="92305" y="58392"/>
                  </a:cubicBezTo>
                  <a:cubicBezTo>
                    <a:pt x="92305" y="75577"/>
                    <a:pt x="78661" y="78585"/>
                    <a:pt x="69271" y="78585"/>
                  </a:cubicBezTo>
                  <a:cubicBezTo>
                    <a:pt x="54570" y="78585"/>
                    <a:pt x="44648" y="69553"/>
                    <a:pt x="39331" y="62463"/>
                  </a:cubicBezTo>
                  <a:cubicBezTo>
                    <a:pt x="38092" y="74687"/>
                    <a:pt x="27638" y="78585"/>
                    <a:pt x="20376" y="78585"/>
                  </a:cubicBezTo>
                  <a:cubicBezTo>
                    <a:pt x="12756" y="78585"/>
                    <a:pt x="8684" y="73092"/>
                    <a:pt x="6382" y="69021"/>
                  </a:cubicBezTo>
                  <a:cubicBezTo>
                    <a:pt x="2484" y="62463"/>
                    <a:pt x="0" y="52368"/>
                    <a:pt x="0" y="51478"/>
                  </a:cubicBezTo>
                  <a:cubicBezTo>
                    <a:pt x="0" y="49177"/>
                    <a:pt x="2484" y="49177"/>
                    <a:pt x="3008" y="49177"/>
                  </a:cubicBezTo>
                  <a:cubicBezTo>
                    <a:pt x="5493" y="49177"/>
                    <a:pt x="5667" y="49709"/>
                    <a:pt x="6914" y="54495"/>
                  </a:cubicBezTo>
                  <a:cubicBezTo>
                    <a:pt x="9565" y="64940"/>
                    <a:pt x="12930" y="73624"/>
                    <a:pt x="19844" y="73624"/>
                  </a:cubicBezTo>
                  <a:cubicBezTo>
                    <a:pt x="24448" y="73624"/>
                    <a:pt x="25686" y="69726"/>
                    <a:pt x="25686" y="64940"/>
                  </a:cubicBezTo>
                  <a:cubicBezTo>
                    <a:pt x="25686" y="61575"/>
                    <a:pt x="24098" y="55026"/>
                    <a:pt x="22852" y="50241"/>
                  </a:cubicBezTo>
                  <a:cubicBezTo>
                    <a:pt x="21614" y="45453"/>
                    <a:pt x="19844" y="38190"/>
                    <a:pt x="18955" y="34293"/>
                  </a:cubicBezTo>
                  <a:lnTo>
                    <a:pt x="13288" y="11617"/>
                  </a:lnTo>
                  <a:close/>
                </a:path>
              </a:pathLst>
            </a:custGeom>
            <a:solidFill>
              <a:srgbClr val="000000"/>
            </a:solidFill>
            <a:ln w="25400" cap="flat">
              <a:noFill/>
              <a:prstDash val="solid"/>
              <a:miter/>
            </a:ln>
          </p:spPr>
          <p:txBody>
            <a:bodyPr/>
            <a:lstStyle/>
            <a:p>
              <a:endParaRPr lang="en-US"/>
            </a:p>
          </p:txBody>
        </p:sp>
        <p:sp>
          <p:nvSpPr>
            <p:cNvPr id="481" name="Freeform: Shape 480">
              <a:extLst>
                <a:ext uri="{FF2B5EF4-FFF2-40B4-BE49-F238E27FC236}">
                  <a16:creationId xmlns:a16="http://schemas.microsoft.com/office/drawing/2014/main" id="{C9088E41-B1F9-0B47-DD81-5AF9CBD9B394}"/>
                </a:ext>
              </a:extLst>
            </p:cNvPr>
            <p:cNvSpPr/>
            <p:nvPr>
              <p:custDataLst>
                <p:tags r:id="rId5"/>
              </p:custDataLst>
            </p:nvPr>
          </p:nvSpPr>
          <p:spPr>
            <a:xfrm flipV="1">
              <a:off x="13681202" y="-13401537"/>
              <a:ext cx="168259" cy="59205"/>
            </a:xfrm>
            <a:custGeom>
              <a:avLst/>
              <a:gdLst>
                <a:gd name="csX0" fmla="*/ 159655 w 168259"/>
                <a:gd name="csY0" fmla="*/ 47766 h 59205"/>
                <a:gd name="csX1" fmla="*/ 168259 w 168259"/>
                <a:gd name="csY1" fmla="*/ 52829 h 59205"/>
                <a:gd name="csX2" fmla="*/ 159909 w 168259"/>
                <a:gd name="csY2" fmla="*/ 57886 h 59205"/>
                <a:gd name="csX3" fmla="*/ 8350 w 168259"/>
                <a:gd name="csY3" fmla="*/ 57886 h 59205"/>
                <a:gd name="csX4" fmla="*/ 0 w 168259"/>
                <a:gd name="csY4" fmla="*/ 52829 h 59205"/>
                <a:gd name="csX5" fmla="*/ 8604 w 168259"/>
                <a:gd name="csY5" fmla="*/ 47766 h 59205"/>
                <a:gd name="csX6" fmla="*/ 159655 w 168259"/>
                <a:gd name="csY6" fmla="*/ 47766 h 59205"/>
                <a:gd name="csX7" fmla="*/ 159909 w 168259"/>
                <a:gd name="csY7" fmla="*/ -1319 h 59205"/>
                <a:gd name="csX8" fmla="*/ 168259 w 168259"/>
                <a:gd name="csY8" fmla="*/ 3744 h 59205"/>
                <a:gd name="csX9" fmla="*/ 159655 w 168259"/>
                <a:gd name="csY9" fmla="*/ 8809 h 59205"/>
                <a:gd name="csX10" fmla="*/ 8604 w 168259"/>
                <a:gd name="csY10" fmla="*/ 8809 h 59205"/>
                <a:gd name="csX11" fmla="*/ 0 w 168259"/>
                <a:gd name="csY11" fmla="*/ 3744 h 59205"/>
                <a:gd name="csX12" fmla="*/ 8350 w 168259"/>
                <a:gd name="csY12" fmla="*/ -1319 h 59205"/>
                <a:gd name="csX13" fmla="*/ 159909 w 168259"/>
                <a:gd name="csY13" fmla="*/ -1319 h 592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68259" h="59205">
                  <a:moveTo>
                    <a:pt x="159655" y="47766"/>
                  </a:moveTo>
                  <a:cubicBezTo>
                    <a:pt x="163449" y="47766"/>
                    <a:pt x="168259" y="47766"/>
                    <a:pt x="168259" y="52829"/>
                  </a:cubicBezTo>
                  <a:cubicBezTo>
                    <a:pt x="168259" y="57886"/>
                    <a:pt x="163449" y="57886"/>
                    <a:pt x="159909" y="57886"/>
                  </a:cubicBezTo>
                  <a:lnTo>
                    <a:pt x="8350" y="57886"/>
                  </a:lnTo>
                  <a:cubicBezTo>
                    <a:pt x="4810" y="57886"/>
                    <a:pt x="0" y="57886"/>
                    <a:pt x="0" y="52829"/>
                  </a:cubicBezTo>
                  <a:cubicBezTo>
                    <a:pt x="0" y="47766"/>
                    <a:pt x="4810" y="47766"/>
                    <a:pt x="8604" y="47766"/>
                  </a:cubicBezTo>
                  <a:lnTo>
                    <a:pt x="159655" y="47766"/>
                  </a:lnTo>
                  <a:close/>
                  <a:moveTo>
                    <a:pt x="159909" y="-1319"/>
                  </a:moveTo>
                  <a:cubicBezTo>
                    <a:pt x="163449" y="-1319"/>
                    <a:pt x="168259" y="-1319"/>
                    <a:pt x="168259" y="3744"/>
                  </a:cubicBezTo>
                  <a:cubicBezTo>
                    <a:pt x="168259" y="8809"/>
                    <a:pt x="163449" y="8809"/>
                    <a:pt x="159655" y="8809"/>
                  </a:cubicBezTo>
                  <a:lnTo>
                    <a:pt x="8604" y="8809"/>
                  </a:lnTo>
                  <a:cubicBezTo>
                    <a:pt x="4810" y="8809"/>
                    <a:pt x="0" y="8809"/>
                    <a:pt x="0" y="3744"/>
                  </a:cubicBezTo>
                  <a:cubicBezTo>
                    <a:pt x="0" y="-1319"/>
                    <a:pt x="4810" y="-1319"/>
                    <a:pt x="8350" y="-1319"/>
                  </a:cubicBezTo>
                  <a:lnTo>
                    <a:pt x="159909" y="-1319"/>
                  </a:lnTo>
                  <a:close/>
                </a:path>
              </a:pathLst>
            </a:custGeom>
            <a:solidFill>
              <a:srgbClr val="000000"/>
            </a:solidFill>
            <a:ln w="25400" cap="flat">
              <a:noFill/>
              <a:prstDash val="solid"/>
              <a:miter/>
            </a:ln>
          </p:spPr>
          <p:txBody>
            <a:bodyPr/>
            <a:lstStyle/>
            <a:p>
              <a:endParaRPr lang="en-US"/>
            </a:p>
          </p:txBody>
        </p:sp>
        <p:sp>
          <p:nvSpPr>
            <p:cNvPr id="482" name="Freeform: Shape 481">
              <a:extLst>
                <a:ext uri="{FF2B5EF4-FFF2-40B4-BE49-F238E27FC236}">
                  <a16:creationId xmlns:a16="http://schemas.microsoft.com/office/drawing/2014/main" id="{B79F229D-A533-A6C1-21DF-8AEA21780101}"/>
                </a:ext>
              </a:extLst>
            </p:cNvPr>
            <p:cNvSpPr/>
            <p:nvPr>
              <p:custDataLst>
                <p:tags r:id="rId6"/>
              </p:custDataLst>
            </p:nvPr>
          </p:nvSpPr>
          <p:spPr>
            <a:xfrm flipV="1">
              <a:off x="13943752" y="-13417738"/>
              <a:ext cx="133849" cy="111839"/>
            </a:xfrm>
            <a:custGeom>
              <a:avLst/>
              <a:gdLst>
                <a:gd name="csX0" fmla="*/ 121452 w 133849"/>
                <a:gd name="csY0" fmla="*/ 95844 h 111839"/>
                <a:gd name="csX1" fmla="*/ 133850 w 133849"/>
                <a:gd name="csY1" fmla="*/ 104441 h 111839"/>
                <a:gd name="csX2" fmla="*/ 123975 w 133849"/>
                <a:gd name="csY2" fmla="*/ 110521 h 111839"/>
                <a:gd name="csX3" fmla="*/ 66294 w 133849"/>
                <a:gd name="csY3" fmla="*/ 110521 h 111839"/>
                <a:gd name="csX4" fmla="*/ 0 w 133849"/>
                <a:gd name="csY4" fmla="*/ 38662 h 111839"/>
                <a:gd name="csX5" fmla="*/ 37957 w 133849"/>
                <a:gd name="csY5" fmla="*/ -1319 h 111839"/>
                <a:gd name="csX6" fmla="*/ 101465 w 133849"/>
                <a:gd name="csY6" fmla="*/ 68262 h 111839"/>
                <a:gd name="csX7" fmla="*/ 93615 w 133849"/>
                <a:gd name="csY7" fmla="*/ 95844 h 111839"/>
                <a:gd name="csX8" fmla="*/ 121452 w 133849"/>
                <a:gd name="csY8" fmla="*/ 95844 h 111839"/>
                <a:gd name="csX9" fmla="*/ 38211 w 133849"/>
                <a:gd name="csY9" fmla="*/ 4253 h 111839"/>
                <a:gd name="csX10" fmla="*/ 15692 w 133849"/>
                <a:gd name="csY10" fmla="*/ 31574 h 111839"/>
                <a:gd name="csX11" fmla="*/ 27582 w 133849"/>
                <a:gd name="csY11" fmla="*/ 74841 h 111839"/>
                <a:gd name="csX12" fmla="*/ 61992 w 133849"/>
                <a:gd name="csY12" fmla="*/ 95844 h 111839"/>
                <a:gd name="csX13" fmla="*/ 85265 w 133849"/>
                <a:gd name="csY13" fmla="*/ 71302 h 111839"/>
                <a:gd name="csX14" fmla="*/ 71604 w 133849"/>
                <a:gd name="csY14" fmla="*/ 25756 h 111839"/>
                <a:gd name="csX15" fmla="*/ 38211 w 133849"/>
                <a:gd name="csY15" fmla="*/ 4253 h 1118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33849" h="111839">
                  <a:moveTo>
                    <a:pt x="121452" y="95844"/>
                  </a:moveTo>
                  <a:cubicBezTo>
                    <a:pt x="124737" y="95844"/>
                    <a:pt x="133850" y="95844"/>
                    <a:pt x="133850" y="104441"/>
                  </a:cubicBezTo>
                  <a:cubicBezTo>
                    <a:pt x="133850" y="110521"/>
                    <a:pt x="128532" y="110521"/>
                    <a:pt x="123975" y="110521"/>
                  </a:cubicBezTo>
                  <a:lnTo>
                    <a:pt x="66294" y="110521"/>
                  </a:lnTo>
                  <a:cubicBezTo>
                    <a:pt x="28091" y="110521"/>
                    <a:pt x="0" y="68770"/>
                    <a:pt x="0" y="38662"/>
                  </a:cubicBezTo>
                  <a:cubicBezTo>
                    <a:pt x="0" y="16398"/>
                    <a:pt x="14930" y="-1319"/>
                    <a:pt x="37957" y="-1319"/>
                  </a:cubicBezTo>
                  <a:cubicBezTo>
                    <a:pt x="67810" y="-1319"/>
                    <a:pt x="101465" y="29297"/>
                    <a:pt x="101465" y="68262"/>
                  </a:cubicBezTo>
                  <a:cubicBezTo>
                    <a:pt x="101465" y="72564"/>
                    <a:pt x="101465" y="84709"/>
                    <a:pt x="93615" y="95844"/>
                  </a:cubicBezTo>
                  <a:lnTo>
                    <a:pt x="121452" y="95844"/>
                  </a:lnTo>
                  <a:close/>
                  <a:moveTo>
                    <a:pt x="38211" y="4253"/>
                  </a:moveTo>
                  <a:cubicBezTo>
                    <a:pt x="25813" y="4253"/>
                    <a:pt x="15692" y="13358"/>
                    <a:pt x="15692" y="31574"/>
                  </a:cubicBezTo>
                  <a:cubicBezTo>
                    <a:pt x="15692" y="39170"/>
                    <a:pt x="18724" y="59912"/>
                    <a:pt x="27582" y="74841"/>
                  </a:cubicBezTo>
                  <a:cubicBezTo>
                    <a:pt x="38211" y="92296"/>
                    <a:pt x="53387" y="95844"/>
                    <a:pt x="61992" y="95844"/>
                  </a:cubicBezTo>
                  <a:cubicBezTo>
                    <a:pt x="83240" y="95844"/>
                    <a:pt x="85265" y="79143"/>
                    <a:pt x="85265" y="71302"/>
                  </a:cubicBezTo>
                  <a:cubicBezTo>
                    <a:pt x="85265" y="59411"/>
                    <a:pt x="80208" y="38662"/>
                    <a:pt x="71604" y="25756"/>
                  </a:cubicBezTo>
                  <a:cubicBezTo>
                    <a:pt x="61738" y="10826"/>
                    <a:pt x="48077" y="4253"/>
                    <a:pt x="38211" y="4253"/>
                  </a:cubicBezTo>
                  <a:close/>
                </a:path>
              </a:pathLst>
            </a:custGeom>
            <a:solidFill>
              <a:srgbClr val="000000"/>
            </a:solidFill>
            <a:ln w="25400" cap="flat">
              <a:noFill/>
              <a:prstDash val="solid"/>
              <a:miter/>
            </a:ln>
          </p:spPr>
          <p:txBody>
            <a:bodyPr/>
            <a:lstStyle/>
            <a:p>
              <a:endParaRPr lang="en-US"/>
            </a:p>
          </p:txBody>
        </p:sp>
        <p:sp>
          <p:nvSpPr>
            <p:cNvPr id="483" name="Freeform: Shape 482">
              <a:extLst>
                <a:ext uri="{FF2B5EF4-FFF2-40B4-BE49-F238E27FC236}">
                  <a16:creationId xmlns:a16="http://schemas.microsoft.com/office/drawing/2014/main" id="{FA742745-993B-9CDB-D096-4F28C43B5340}"/>
                </a:ext>
              </a:extLst>
            </p:cNvPr>
            <p:cNvSpPr/>
            <p:nvPr>
              <p:custDataLst>
                <p:tags r:id="rId7"/>
              </p:custDataLst>
            </p:nvPr>
          </p:nvSpPr>
          <p:spPr>
            <a:xfrm flipV="1">
              <a:off x="14087244" y="-13348866"/>
              <a:ext cx="94789" cy="79898"/>
            </a:xfrm>
            <a:custGeom>
              <a:avLst/>
              <a:gdLst>
                <a:gd name="csX0" fmla="*/ 35616 w 94789"/>
                <a:gd name="csY0" fmla="*/ 19236 h 79898"/>
                <a:gd name="csX1" fmla="*/ 18963 w 94789"/>
                <a:gd name="csY1" fmla="*/ 3646 h 79898"/>
                <a:gd name="csX2" fmla="*/ 9390 w 94789"/>
                <a:gd name="csY2" fmla="*/ 6124 h 79898"/>
                <a:gd name="csX3" fmla="*/ 17185 w 94789"/>
                <a:gd name="csY3" fmla="*/ 15871 h 79898"/>
                <a:gd name="csX4" fmla="*/ 10104 w 94789"/>
                <a:gd name="csY4" fmla="*/ 22427 h 79898"/>
                <a:gd name="csX5" fmla="*/ 0 w 94789"/>
                <a:gd name="csY5" fmla="*/ 11617 h 79898"/>
                <a:gd name="csX6" fmla="*/ 18605 w 94789"/>
                <a:gd name="csY6" fmla="*/ -1314 h 79898"/>
                <a:gd name="csX7" fmla="*/ 38449 w 94789"/>
                <a:gd name="csY7" fmla="*/ 11266 h 79898"/>
                <a:gd name="csX8" fmla="*/ 59531 w 94789"/>
                <a:gd name="csY8" fmla="*/ -1314 h 79898"/>
                <a:gd name="csX9" fmla="*/ 90710 w 94789"/>
                <a:gd name="csY9" fmla="*/ 25792 h 79898"/>
                <a:gd name="csX10" fmla="*/ 87876 w 94789"/>
                <a:gd name="csY10" fmla="*/ 28095 h 79898"/>
                <a:gd name="csX11" fmla="*/ 84510 w 94789"/>
                <a:gd name="csY11" fmla="*/ 25078 h 79898"/>
                <a:gd name="csX12" fmla="*/ 60238 w 94789"/>
                <a:gd name="csY12" fmla="*/ 3646 h 79898"/>
                <a:gd name="csX13" fmla="*/ 49435 w 94789"/>
                <a:gd name="csY13" fmla="*/ 15164 h 79898"/>
                <a:gd name="csX14" fmla="*/ 58642 w 94789"/>
                <a:gd name="csY14" fmla="*/ 55558 h 79898"/>
                <a:gd name="csX15" fmla="*/ 76009 w 94789"/>
                <a:gd name="csY15" fmla="*/ 73624 h 79898"/>
                <a:gd name="csX16" fmla="*/ 85574 w 94789"/>
                <a:gd name="csY16" fmla="*/ 71148 h 79898"/>
                <a:gd name="csX17" fmla="*/ 77779 w 94789"/>
                <a:gd name="csY17" fmla="*/ 61400 h 79898"/>
                <a:gd name="csX18" fmla="*/ 84868 w 94789"/>
                <a:gd name="csY18" fmla="*/ 54843 h 79898"/>
                <a:gd name="csX19" fmla="*/ 94790 w 94789"/>
                <a:gd name="csY19" fmla="*/ 65655 h 79898"/>
                <a:gd name="csX20" fmla="*/ 76359 w 94789"/>
                <a:gd name="csY20" fmla="*/ 78585 h 79898"/>
                <a:gd name="csX21" fmla="*/ 56515 w 94789"/>
                <a:gd name="csY21" fmla="*/ 66004 h 79898"/>
                <a:gd name="csX22" fmla="*/ 35258 w 94789"/>
                <a:gd name="csY22" fmla="*/ 78585 h 79898"/>
                <a:gd name="csX23" fmla="*/ 4080 w 94789"/>
                <a:gd name="csY23" fmla="*/ 51478 h 79898"/>
                <a:gd name="csX24" fmla="*/ 7088 w 94789"/>
                <a:gd name="csY24" fmla="*/ 49177 h 79898"/>
                <a:gd name="csX25" fmla="*/ 10454 w 94789"/>
                <a:gd name="csY25" fmla="*/ 52185 h 79898"/>
                <a:gd name="csX26" fmla="*/ 34727 w 94789"/>
                <a:gd name="csY26" fmla="*/ 73624 h 79898"/>
                <a:gd name="csX27" fmla="*/ 45355 w 94789"/>
                <a:gd name="csY27" fmla="*/ 61931 h 79898"/>
                <a:gd name="csX28" fmla="*/ 41640 w 94789"/>
                <a:gd name="csY28" fmla="*/ 43509 h 79898"/>
                <a:gd name="csX29" fmla="*/ 35616 w 94789"/>
                <a:gd name="csY29" fmla="*/ 19236 h 798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94789" h="79898">
                  <a:moveTo>
                    <a:pt x="35616" y="19236"/>
                  </a:moveTo>
                  <a:cubicBezTo>
                    <a:pt x="33837" y="13212"/>
                    <a:pt x="27996" y="3646"/>
                    <a:pt x="18963" y="3646"/>
                  </a:cubicBezTo>
                  <a:cubicBezTo>
                    <a:pt x="18431" y="3646"/>
                    <a:pt x="13113" y="3646"/>
                    <a:pt x="9390" y="6124"/>
                  </a:cubicBezTo>
                  <a:cubicBezTo>
                    <a:pt x="16653" y="8424"/>
                    <a:pt x="17185" y="14807"/>
                    <a:pt x="17185" y="15871"/>
                  </a:cubicBezTo>
                  <a:cubicBezTo>
                    <a:pt x="17185" y="19768"/>
                    <a:pt x="14176" y="22427"/>
                    <a:pt x="10104" y="22427"/>
                  </a:cubicBezTo>
                  <a:cubicBezTo>
                    <a:pt x="5143" y="22427"/>
                    <a:pt x="0" y="18173"/>
                    <a:pt x="0" y="11617"/>
                  </a:cubicBezTo>
                  <a:cubicBezTo>
                    <a:pt x="0" y="2758"/>
                    <a:pt x="9922" y="-1314"/>
                    <a:pt x="18605" y="-1314"/>
                  </a:cubicBezTo>
                  <a:cubicBezTo>
                    <a:pt x="26757" y="-1314"/>
                    <a:pt x="34020" y="3822"/>
                    <a:pt x="38449" y="11266"/>
                  </a:cubicBezTo>
                  <a:cubicBezTo>
                    <a:pt x="42696" y="1876"/>
                    <a:pt x="52443" y="-1314"/>
                    <a:pt x="59531" y="-1314"/>
                  </a:cubicBezTo>
                  <a:cubicBezTo>
                    <a:pt x="79907" y="-1314"/>
                    <a:pt x="90710" y="20831"/>
                    <a:pt x="90710" y="25792"/>
                  </a:cubicBezTo>
                  <a:cubicBezTo>
                    <a:pt x="90710" y="28095"/>
                    <a:pt x="88408" y="28095"/>
                    <a:pt x="87876" y="28095"/>
                  </a:cubicBezTo>
                  <a:cubicBezTo>
                    <a:pt x="85399" y="28095"/>
                    <a:pt x="85217" y="27205"/>
                    <a:pt x="84510" y="25078"/>
                  </a:cubicBezTo>
                  <a:cubicBezTo>
                    <a:pt x="80788" y="12854"/>
                    <a:pt x="70160" y="3646"/>
                    <a:pt x="60238" y="3646"/>
                  </a:cubicBezTo>
                  <a:cubicBezTo>
                    <a:pt x="53149" y="3646"/>
                    <a:pt x="49435" y="8424"/>
                    <a:pt x="49435" y="15164"/>
                  </a:cubicBezTo>
                  <a:cubicBezTo>
                    <a:pt x="49435" y="19768"/>
                    <a:pt x="53681" y="35889"/>
                    <a:pt x="58642" y="55558"/>
                  </a:cubicBezTo>
                  <a:cubicBezTo>
                    <a:pt x="62190" y="69194"/>
                    <a:pt x="70160" y="73624"/>
                    <a:pt x="76009" y="73624"/>
                  </a:cubicBezTo>
                  <a:cubicBezTo>
                    <a:pt x="76359" y="73624"/>
                    <a:pt x="81851" y="73624"/>
                    <a:pt x="85574" y="71148"/>
                  </a:cubicBezTo>
                  <a:cubicBezTo>
                    <a:pt x="79907" y="69553"/>
                    <a:pt x="77779" y="64590"/>
                    <a:pt x="77779" y="61400"/>
                  </a:cubicBezTo>
                  <a:cubicBezTo>
                    <a:pt x="77779" y="57502"/>
                    <a:pt x="80788" y="54843"/>
                    <a:pt x="84868" y="54843"/>
                  </a:cubicBezTo>
                  <a:cubicBezTo>
                    <a:pt x="88940" y="54843"/>
                    <a:pt x="94790" y="58209"/>
                    <a:pt x="94790" y="65655"/>
                  </a:cubicBezTo>
                  <a:cubicBezTo>
                    <a:pt x="94790" y="75577"/>
                    <a:pt x="83447" y="78585"/>
                    <a:pt x="76359" y="78585"/>
                  </a:cubicBezTo>
                  <a:cubicBezTo>
                    <a:pt x="67501" y="78585"/>
                    <a:pt x="60412" y="72743"/>
                    <a:pt x="56515" y="66004"/>
                  </a:cubicBezTo>
                  <a:cubicBezTo>
                    <a:pt x="53332" y="73275"/>
                    <a:pt x="45180" y="78585"/>
                    <a:pt x="35258" y="78585"/>
                  </a:cubicBezTo>
                  <a:cubicBezTo>
                    <a:pt x="15415" y="78585"/>
                    <a:pt x="4080" y="56797"/>
                    <a:pt x="4080" y="51478"/>
                  </a:cubicBezTo>
                  <a:cubicBezTo>
                    <a:pt x="4080" y="49177"/>
                    <a:pt x="6556" y="49177"/>
                    <a:pt x="7088" y="49177"/>
                  </a:cubicBezTo>
                  <a:cubicBezTo>
                    <a:pt x="9390" y="49177"/>
                    <a:pt x="9573" y="49882"/>
                    <a:pt x="10454" y="52185"/>
                  </a:cubicBezTo>
                  <a:cubicBezTo>
                    <a:pt x="14883" y="66004"/>
                    <a:pt x="26043" y="73624"/>
                    <a:pt x="34727" y="73624"/>
                  </a:cubicBezTo>
                  <a:cubicBezTo>
                    <a:pt x="40576" y="73624"/>
                    <a:pt x="45355" y="70433"/>
                    <a:pt x="45355" y="61931"/>
                  </a:cubicBezTo>
                  <a:cubicBezTo>
                    <a:pt x="45355" y="58392"/>
                    <a:pt x="43228" y="49534"/>
                    <a:pt x="41640" y="43509"/>
                  </a:cubicBezTo>
                  <a:lnTo>
                    <a:pt x="35616" y="19236"/>
                  </a:lnTo>
                  <a:close/>
                </a:path>
              </a:pathLst>
            </a:custGeom>
            <a:solidFill>
              <a:srgbClr val="000000"/>
            </a:solidFill>
            <a:ln w="25400" cap="flat">
              <a:noFill/>
              <a:prstDash val="solid"/>
              <a:miter/>
            </a:ln>
          </p:spPr>
          <p:txBody>
            <a:bodyPr/>
            <a:lstStyle/>
            <a:p>
              <a:endParaRPr lang="en-US"/>
            </a:p>
          </p:txBody>
        </p:sp>
        <p:sp>
          <p:nvSpPr>
            <p:cNvPr id="484" name="Freeform: Shape 483">
              <a:extLst>
                <a:ext uri="{FF2B5EF4-FFF2-40B4-BE49-F238E27FC236}">
                  <a16:creationId xmlns:a16="http://schemas.microsoft.com/office/drawing/2014/main" id="{56D8E67F-410E-E5C0-8A94-359292CA293A}"/>
                </a:ext>
              </a:extLst>
            </p:cNvPr>
            <p:cNvSpPr/>
            <p:nvPr>
              <p:custDataLst>
                <p:tags r:id="rId8"/>
              </p:custDataLst>
            </p:nvPr>
          </p:nvSpPr>
          <p:spPr>
            <a:xfrm flipV="1">
              <a:off x="14215761" y="-13417738"/>
              <a:ext cx="133849" cy="111839"/>
            </a:xfrm>
            <a:custGeom>
              <a:avLst/>
              <a:gdLst>
                <a:gd name="csX0" fmla="*/ 121452 w 133849"/>
                <a:gd name="csY0" fmla="*/ 95844 h 111839"/>
                <a:gd name="csX1" fmla="*/ 133850 w 133849"/>
                <a:gd name="csY1" fmla="*/ 104441 h 111839"/>
                <a:gd name="csX2" fmla="*/ 123976 w 133849"/>
                <a:gd name="csY2" fmla="*/ 110521 h 111839"/>
                <a:gd name="csX3" fmla="*/ 66294 w 133849"/>
                <a:gd name="csY3" fmla="*/ 110521 h 111839"/>
                <a:gd name="csX4" fmla="*/ 0 w 133849"/>
                <a:gd name="csY4" fmla="*/ 38662 h 111839"/>
                <a:gd name="csX5" fmla="*/ 37957 w 133849"/>
                <a:gd name="csY5" fmla="*/ -1319 h 111839"/>
                <a:gd name="csX6" fmla="*/ 101465 w 133849"/>
                <a:gd name="csY6" fmla="*/ 68262 h 111839"/>
                <a:gd name="csX7" fmla="*/ 93615 w 133849"/>
                <a:gd name="csY7" fmla="*/ 95844 h 111839"/>
                <a:gd name="csX8" fmla="*/ 121452 w 133849"/>
                <a:gd name="csY8" fmla="*/ 95844 h 111839"/>
                <a:gd name="csX9" fmla="*/ 38211 w 133849"/>
                <a:gd name="csY9" fmla="*/ 4253 h 111839"/>
                <a:gd name="csX10" fmla="*/ 15692 w 133849"/>
                <a:gd name="csY10" fmla="*/ 31574 h 111839"/>
                <a:gd name="csX11" fmla="*/ 27583 w 133849"/>
                <a:gd name="csY11" fmla="*/ 74841 h 111839"/>
                <a:gd name="csX12" fmla="*/ 61992 w 133849"/>
                <a:gd name="csY12" fmla="*/ 95844 h 111839"/>
                <a:gd name="csX13" fmla="*/ 85265 w 133849"/>
                <a:gd name="csY13" fmla="*/ 71302 h 111839"/>
                <a:gd name="csX14" fmla="*/ 71604 w 133849"/>
                <a:gd name="csY14" fmla="*/ 25756 h 111839"/>
                <a:gd name="csX15" fmla="*/ 38211 w 133849"/>
                <a:gd name="csY15" fmla="*/ 4253 h 1118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33849" h="111839">
                  <a:moveTo>
                    <a:pt x="121452" y="95844"/>
                  </a:moveTo>
                  <a:cubicBezTo>
                    <a:pt x="124738" y="95844"/>
                    <a:pt x="133850" y="95844"/>
                    <a:pt x="133850" y="104441"/>
                  </a:cubicBezTo>
                  <a:cubicBezTo>
                    <a:pt x="133850" y="110521"/>
                    <a:pt x="128532" y="110521"/>
                    <a:pt x="123976" y="110521"/>
                  </a:cubicBezTo>
                  <a:lnTo>
                    <a:pt x="66294" y="110521"/>
                  </a:lnTo>
                  <a:cubicBezTo>
                    <a:pt x="28091" y="110521"/>
                    <a:pt x="0" y="68770"/>
                    <a:pt x="0" y="38662"/>
                  </a:cubicBezTo>
                  <a:cubicBezTo>
                    <a:pt x="0" y="16398"/>
                    <a:pt x="14930" y="-1319"/>
                    <a:pt x="37957" y="-1319"/>
                  </a:cubicBezTo>
                  <a:cubicBezTo>
                    <a:pt x="67810" y="-1319"/>
                    <a:pt x="101465" y="29297"/>
                    <a:pt x="101465" y="68262"/>
                  </a:cubicBezTo>
                  <a:cubicBezTo>
                    <a:pt x="101465" y="72564"/>
                    <a:pt x="101465" y="84709"/>
                    <a:pt x="93615" y="95844"/>
                  </a:cubicBezTo>
                  <a:lnTo>
                    <a:pt x="121452" y="95844"/>
                  </a:lnTo>
                  <a:close/>
                  <a:moveTo>
                    <a:pt x="38211" y="4253"/>
                  </a:moveTo>
                  <a:cubicBezTo>
                    <a:pt x="25813" y="4253"/>
                    <a:pt x="15692" y="13358"/>
                    <a:pt x="15692" y="31574"/>
                  </a:cubicBezTo>
                  <a:cubicBezTo>
                    <a:pt x="15692" y="39170"/>
                    <a:pt x="18724" y="59912"/>
                    <a:pt x="27583" y="74841"/>
                  </a:cubicBezTo>
                  <a:cubicBezTo>
                    <a:pt x="38211" y="92296"/>
                    <a:pt x="53388" y="95844"/>
                    <a:pt x="61992" y="95844"/>
                  </a:cubicBezTo>
                  <a:cubicBezTo>
                    <a:pt x="83241" y="95844"/>
                    <a:pt x="85265" y="79143"/>
                    <a:pt x="85265" y="71302"/>
                  </a:cubicBezTo>
                  <a:cubicBezTo>
                    <a:pt x="85265" y="59411"/>
                    <a:pt x="80209" y="38662"/>
                    <a:pt x="71604" y="25756"/>
                  </a:cubicBezTo>
                  <a:cubicBezTo>
                    <a:pt x="61738" y="10826"/>
                    <a:pt x="48078" y="4253"/>
                    <a:pt x="38211" y="4253"/>
                  </a:cubicBezTo>
                  <a:close/>
                </a:path>
              </a:pathLst>
            </a:custGeom>
            <a:solidFill>
              <a:srgbClr val="000000"/>
            </a:solidFill>
            <a:ln w="25400" cap="flat">
              <a:noFill/>
              <a:prstDash val="solid"/>
              <a:miter/>
            </a:ln>
          </p:spPr>
          <p:txBody>
            <a:bodyPr/>
            <a:lstStyle/>
            <a:p>
              <a:endParaRPr lang="en-US"/>
            </a:p>
          </p:txBody>
        </p:sp>
        <p:sp>
          <p:nvSpPr>
            <p:cNvPr id="485" name="Freeform: Shape 484">
              <a:extLst>
                <a:ext uri="{FF2B5EF4-FFF2-40B4-BE49-F238E27FC236}">
                  <a16:creationId xmlns:a16="http://schemas.microsoft.com/office/drawing/2014/main" id="{A1B30211-9581-4FE5-1456-C714F0F2E33A}"/>
                </a:ext>
              </a:extLst>
            </p:cNvPr>
            <p:cNvSpPr/>
            <p:nvPr>
              <p:custDataLst>
                <p:tags r:id="rId9"/>
              </p:custDataLst>
            </p:nvPr>
          </p:nvSpPr>
          <p:spPr>
            <a:xfrm flipV="1">
              <a:off x="14350576" y="-13348866"/>
              <a:ext cx="98853" cy="112498"/>
            </a:xfrm>
            <a:custGeom>
              <a:avLst/>
              <a:gdLst>
                <a:gd name="csX0" fmla="*/ 13462 w 98853"/>
                <a:gd name="csY0" fmla="*/ 11443 h 112498"/>
                <a:gd name="csX1" fmla="*/ 4778 w 98853"/>
                <a:gd name="csY1" fmla="*/ 5062 h 112498"/>
                <a:gd name="csX2" fmla="*/ 0 w 98853"/>
                <a:gd name="csY2" fmla="*/ 1347 h 112498"/>
                <a:gd name="csX3" fmla="*/ 2476 w 98853"/>
                <a:gd name="csY3" fmla="*/ -1313 h 112498"/>
                <a:gd name="csX4" fmla="*/ 17716 w 98853"/>
                <a:gd name="csY4" fmla="*/ -606 h 112498"/>
                <a:gd name="csX5" fmla="*/ 36314 w 98853"/>
                <a:gd name="csY5" fmla="*/ -1313 h 112498"/>
                <a:gd name="csX6" fmla="*/ 39862 w 98853"/>
                <a:gd name="csY6" fmla="*/ 2584 h 112498"/>
                <a:gd name="csX7" fmla="*/ 35250 w 98853"/>
                <a:gd name="csY7" fmla="*/ 5062 h 112498"/>
                <a:gd name="csX8" fmla="*/ 26575 w 98853"/>
                <a:gd name="csY8" fmla="*/ 7189 h 112498"/>
                <a:gd name="csX9" fmla="*/ 28519 w 98853"/>
                <a:gd name="csY9" fmla="*/ 15340 h 112498"/>
                <a:gd name="csX10" fmla="*/ 35076 w 98853"/>
                <a:gd name="csY10" fmla="*/ 41740 h 112498"/>
                <a:gd name="csX11" fmla="*/ 53324 w 98853"/>
                <a:gd name="csY11" fmla="*/ 31286 h 112498"/>
                <a:gd name="csX12" fmla="*/ 98854 w 98853"/>
                <a:gd name="csY12" fmla="*/ 81603 h 112498"/>
                <a:gd name="csX13" fmla="*/ 72279 w 98853"/>
                <a:gd name="csY13" fmla="*/ 111185 h 112498"/>
                <a:gd name="csX14" fmla="*/ 47125 w 98853"/>
                <a:gd name="csY14" fmla="*/ 98788 h 112498"/>
                <a:gd name="csX15" fmla="*/ 28877 w 98853"/>
                <a:gd name="csY15" fmla="*/ 111185 h 112498"/>
                <a:gd name="csX16" fmla="*/ 14883 w 98853"/>
                <a:gd name="csY16" fmla="*/ 101795 h 112498"/>
                <a:gd name="csX17" fmla="*/ 8501 w 98853"/>
                <a:gd name="csY17" fmla="*/ 84078 h 112498"/>
                <a:gd name="csX18" fmla="*/ 11509 w 98853"/>
                <a:gd name="csY18" fmla="*/ 81778 h 112498"/>
                <a:gd name="csX19" fmla="*/ 15415 w 98853"/>
                <a:gd name="csY19" fmla="*/ 87095 h 112498"/>
                <a:gd name="csX20" fmla="*/ 28345 w 98853"/>
                <a:gd name="csY20" fmla="*/ 106224 h 112498"/>
                <a:gd name="csX21" fmla="*/ 34187 w 98853"/>
                <a:gd name="csY21" fmla="*/ 97541 h 112498"/>
                <a:gd name="csX22" fmla="*/ 33655 w 98853"/>
                <a:gd name="csY22" fmla="*/ 92231 h 112498"/>
                <a:gd name="csX23" fmla="*/ 13462 w 98853"/>
                <a:gd name="csY23" fmla="*/ 11443 h 112498"/>
                <a:gd name="csX24" fmla="*/ 46942 w 98853"/>
                <a:gd name="csY24" fmla="*/ 89929 h 112498"/>
                <a:gd name="csX25" fmla="*/ 71747 w 98853"/>
                <a:gd name="csY25" fmla="*/ 106224 h 112498"/>
                <a:gd name="csX26" fmla="*/ 84685 w 98853"/>
                <a:gd name="csY26" fmla="*/ 89039 h 112498"/>
                <a:gd name="csX27" fmla="*/ 75469 w 98853"/>
                <a:gd name="csY27" fmla="*/ 53432 h 112498"/>
                <a:gd name="csX28" fmla="*/ 53324 w 98853"/>
                <a:gd name="csY28" fmla="*/ 36247 h 112498"/>
                <a:gd name="csX29" fmla="*/ 37560 w 98853"/>
                <a:gd name="csY29" fmla="*/ 51662 h 112498"/>
                <a:gd name="csX30" fmla="*/ 38084 w 98853"/>
                <a:gd name="csY30" fmla="*/ 54313 h 112498"/>
                <a:gd name="csX31" fmla="*/ 46942 w 98853"/>
                <a:gd name="csY31" fmla="*/ 89929 h 1124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98853" h="112498">
                  <a:moveTo>
                    <a:pt x="13462" y="11443"/>
                  </a:moveTo>
                  <a:cubicBezTo>
                    <a:pt x="12224" y="6482"/>
                    <a:pt x="11866" y="5062"/>
                    <a:pt x="4778" y="5062"/>
                  </a:cubicBezTo>
                  <a:cubicBezTo>
                    <a:pt x="2476" y="5062"/>
                    <a:pt x="0" y="5062"/>
                    <a:pt x="0" y="1347"/>
                  </a:cubicBezTo>
                  <a:cubicBezTo>
                    <a:pt x="0" y="-606"/>
                    <a:pt x="1595" y="-1313"/>
                    <a:pt x="2476" y="-1313"/>
                  </a:cubicBezTo>
                  <a:cubicBezTo>
                    <a:pt x="7080" y="-1313"/>
                    <a:pt x="12930" y="-606"/>
                    <a:pt x="17716" y="-606"/>
                  </a:cubicBezTo>
                  <a:cubicBezTo>
                    <a:pt x="23741" y="-606"/>
                    <a:pt x="30472" y="-1313"/>
                    <a:pt x="36314" y="-1313"/>
                  </a:cubicBezTo>
                  <a:cubicBezTo>
                    <a:pt x="37909" y="-1313"/>
                    <a:pt x="39862" y="-781"/>
                    <a:pt x="39862" y="2584"/>
                  </a:cubicBezTo>
                  <a:cubicBezTo>
                    <a:pt x="39862" y="5062"/>
                    <a:pt x="37378" y="5062"/>
                    <a:pt x="35250" y="5062"/>
                  </a:cubicBezTo>
                  <a:cubicBezTo>
                    <a:pt x="31353" y="5062"/>
                    <a:pt x="26575" y="5062"/>
                    <a:pt x="26575" y="7189"/>
                  </a:cubicBezTo>
                  <a:cubicBezTo>
                    <a:pt x="26575" y="8077"/>
                    <a:pt x="27813" y="12681"/>
                    <a:pt x="28519" y="15340"/>
                  </a:cubicBezTo>
                  <a:cubicBezTo>
                    <a:pt x="30647" y="24730"/>
                    <a:pt x="33131" y="34295"/>
                    <a:pt x="35076" y="41740"/>
                  </a:cubicBezTo>
                  <a:cubicBezTo>
                    <a:pt x="37203" y="38193"/>
                    <a:pt x="42696" y="31286"/>
                    <a:pt x="53324" y="31286"/>
                  </a:cubicBezTo>
                  <a:cubicBezTo>
                    <a:pt x="74938" y="31286"/>
                    <a:pt x="98854" y="55203"/>
                    <a:pt x="98854" y="81603"/>
                  </a:cubicBezTo>
                  <a:cubicBezTo>
                    <a:pt x="98854" y="102327"/>
                    <a:pt x="84503" y="111185"/>
                    <a:pt x="72279" y="111185"/>
                  </a:cubicBezTo>
                  <a:cubicBezTo>
                    <a:pt x="61293" y="111185"/>
                    <a:pt x="51903" y="103749"/>
                    <a:pt x="47125" y="98788"/>
                  </a:cubicBezTo>
                  <a:cubicBezTo>
                    <a:pt x="44109" y="108883"/>
                    <a:pt x="34187" y="111185"/>
                    <a:pt x="28877" y="111185"/>
                  </a:cubicBezTo>
                  <a:cubicBezTo>
                    <a:pt x="21963" y="111185"/>
                    <a:pt x="17716" y="106581"/>
                    <a:pt x="14883" y="101795"/>
                  </a:cubicBezTo>
                  <a:cubicBezTo>
                    <a:pt x="11335" y="95771"/>
                    <a:pt x="8501" y="85142"/>
                    <a:pt x="8501" y="84078"/>
                  </a:cubicBezTo>
                  <a:cubicBezTo>
                    <a:pt x="8501" y="81778"/>
                    <a:pt x="10985" y="81778"/>
                    <a:pt x="11509" y="81778"/>
                  </a:cubicBezTo>
                  <a:cubicBezTo>
                    <a:pt x="13994" y="81778"/>
                    <a:pt x="14168" y="82310"/>
                    <a:pt x="15415" y="87095"/>
                  </a:cubicBezTo>
                  <a:cubicBezTo>
                    <a:pt x="18066" y="97366"/>
                    <a:pt x="21431" y="106224"/>
                    <a:pt x="28345" y="106224"/>
                  </a:cubicBezTo>
                  <a:cubicBezTo>
                    <a:pt x="32948" y="106224"/>
                    <a:pt x="34187" y="102327"/>
                    <a:pt x="34187" y="97541"/>
                  </a:cubicBezTo>
                  <a:cubicBezTo>
                    <a:pt x="34187" y="95596"/>
                    <a:pt x="33837" y="93295"/>
                    <a:pt x="33655" y="92231"/>
                  </a:cubicBezTo>
                  <a:lnTo>
                    <a:pt x="13462" y="11443"/>
                  </a:lnTo>
                  <a:close/>
                  <a:moveTo>
                    <a:pt x="46942" y="89929"/>
                  </a:moveTo>
                  <a:cubicBezTo>
                    <a:pt x="57221" y="103566"/>
                    <a:pt x="66079" y="106224"/>
                    <a:pt x="71747" y="106224"/>
                  </a:cubicBezTo>
                  <a:cubicBezTo>
                    <a:pt x="78661" y="106224"/>
                    <a:pt x="84685" y="101088"/>
                    <a:pt x="84685" y="89039"/>
                  </a:cubicBezTo>
                  <a:cubicBezTo>
                    <a:pt x="84685" y="81778"/>
                    <a:pt x="80788" y="63703"/>
                    <a:pt x="75469" y="53432"/>
                  </a:cubicBezTo>
                  <a:cubicBezTo>
                    <a:pt x="71041" y="44749"/>
                    <a:pt x="62357" y="36247"/>
                    <a:pt x="53324" y="36247"/>
                  </a:cubicBezTo>
                  <a:cubicBezTo>
                    <a:pt x="40743" y="36247"/>
                    <a:pt x="37560" y="49884"/>
                    <a:pt x="37560" y="51662"/>
                  </a:cubicBezTo>
                  <a:cubicBezTo>
                    <a:pt x="37560" y="52369"/>
                    <a:pt x="37909" y="53607"/>
                    <a:pt x="38084" y="54313"/>
                  </a:cubicBezTo>
                  <a:lnTo>
                    <a:pt x="46942" y="89929"/>
                  </a:lnTo>
                  <a:close/>
                </a:path>
              </a:pathLst>
            </a:custGeom>
            <a:solidFill>
              <a:srgbClr val="000000"/>
            </a:solidFill>
            <a:ln w="25400" cap="flat">
              <a:noFill/>
              <a:prstDash val="solid"/>
              <a:miter/>
            </a:ln>
          </p:spPr>
          <p:txBody>
            <a:bodyPr/>
            <a:lstStyle/>
            <a:p>
              <a:endParaRPr lang="en-US"/>
            </a:p>
          </p:txBody>
        </p:sp>
        <p:sp>
          <p:nvSpPr>
            <p:cNvPr id="486" name="Freeform: Shape 485">
              <a:extLst>
                <a:ext uri="{FF2B5EF4-FFF2-40B4-BE49-F238E27FC236}">
                  <a16:creationId xmlns:a16="http://schemas.microsoft.com/office/drawing/2014/main" id="{B8331E60-2876-C000-F554-6682DE66FA9C}"/>
                </a:ext>
              </a:extLst>
            </p:cNvPr>
            <p:cNvSpPr/>
            <p:nvPr>
              <p:custDataLst>
                <p:tags r:id="rId10"/>
              </p:custDataLst>
            </p:nvPr>
          </p:nvSpPr>
          <p:spPr>
            <a:xfrm flipV="1">
              <a:off x="14466841" y="-13301374"/>
              <a:ext cx="74533" cy="57325"/>
            </a:xfrm>
            <a:custGeom>
              <a:avLst/>
              <a:gdLst>
                <a:gd name="csX0" fmla="*/ 66818 w 74533"/>
                <a:gd name="csY0" fmla="*/ 49687 h 57325"/>
                <a:gd name="csX1" fmla="*/ 60992 w 74533"/>
                <a:gd name="csY1" fmla="*/ 42217 h 57325"/>
                <a:gd name="csX2" fmla="*/ 66691 w 74533"/>
                <a:gd name="csY2" fmla="*/ 37027 h 57325"/>
                <a:gd name="csX3" fmla="*/ 74533 w 74533"/>
                <a:gd name="csY3" fmla="*/ 45631 h 57325"/>
                <a:gd name="csX4" fmla="*/ 59475 w 74533"/>
                <a:gd name="csY4" fmla="*/ 56014 h 57325"/>
                <a:gd name="csX5" fmla="*/ 43402 w 74533"/>
                <a:gd name="csY5" fmla="*/ 47409 h 57325"/>
                <a:gd name="csX6" fmla="*/ 26574 w 74533"/>
                <a:gd name="csY6" fmla="*/ 56014 h 57325"/>
                <a:gd name="csX7" fmla="*/ 1770 w 74533"/>
                <a:gd name="csY7" fmla="*/ 36401 h 57325"/>
                <a:gd name="csX8" fmla="*/ 4429 w 74533"/>
                <a:gd name="csY8" fmla="*/ 34623 h 57325"/>
                <a:gd name="csX9" fmla="*/ 7080 w 74533"/>
                <a:gd name="csY9" fmla="*/ 36147 h 57325"/>
                <a:gd name="csX10" fmla="*/ 26067 w 74533"/>
                <a:gd name="csY10" fmla="*/ 51711 h 57325"/>
                <a:gd name="csX11" fmla="*/ 35052 w 74533"/>
                <a:gd name="csY11" fmla="*/ 43234 h 57325"/>
                <a:gd name="csX12" fmla="*/ 28472 w 74533"/>
                <a:gd name="csY12" fmla="*/ 14500 h 57325"/>
                <a:gd name="csX13" fmla="*/ 15311 w 74533"/>
                <a:gd name="csY13" fmla="*/ 2990 h 57325"/>
                <a:gd name="csX14" fmla="*/ 7715 w 74533"/>
                <a:gd name="csY14" fmla="*/ 5015 h 57325"/>
                <a:gd name="csX15" fmla="*/ 13414 w 74533"/>
                <a:gd name="csY15" fmla="*/ 12350 h 57325"/>
                <a:gd name="csX16" fmla="*/ 7842 w 74533"/>
                <a:gd name="csY16" fmla="*/ 17667 h 57325"/>
                <a:gd name="csX17" fmla="*/ 0 w 74533"/>
                <a:gd name="csY17" fmla="*/ 9063 h 57325"/>
                <a:gd name="csX18" fmla="*/ 15057 w 74533"/>
                <a:gd name="csY18" fmla="*/ -1312 h 57325"/>
                <a:gd name="csX19" fmla="*/ 30750 w 74533"/>
                <a:gd name="csY19" fmla="*/ 7294 h 57325"/>
                <a:gd name="csX20" fmla="*/ 47831 w 74533"/>
                <a:gd name="csY20" fmla="*/ -1312 h 57325"/>
                <a:gd name="csX21" fmla="*/ 72763 w 74533"/>
                <a:gd name="csY21" fmla="*/ 18303 h 57325"/>
                <a:gd name="csX22" fmla="*/ 70104 w 74533"/>
                <a:gd name="csY22" fmla="*/ 20073 h 57325"/>
                <a:gd name="csX23" fmla="*/ 67318 w 74533"/>
                <a:gd name="csY23" fmla="*/ 18176 h 57325"/>
                <a:gd name="csX24" fmla="*/ 48339 w 74533"/>
                <a:gd name="csY24" fmla="*/ 2990 h 57325"/>
                <a:gd name="csX25" fmla="*/ 39354 w 74533"/>
                <a:gd name="csY25" fmla="*/ 11469 h 57325"/>
                <a:gd name="csX26" fmla="*/ 40362 w 74533"/>
                <a:gd name="csY26" fmla="*/ 18176 h 57325"/>
                <a:gd name="csX27" fmla="*/ 46942 w 74533"/>
                <a:gd name="csY27" fmla="*/ 43354 h 57325"/>
                <a:gd name="csX28" fmla="*/ 59222 w 74533"/>
                <a:gd name="csY28" fmla="*/ 51711 h 57325"/>
                <a:gd name="csX29" fmla="*/ 66818 w 74533"/>
                <a:gd name="csY29" fmla="*/ 49687 h 573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4533" h="57325">
                  <a:moveTo>
                    <a:pt x="66818" y="49687"/>
                  </a:moveTo>
                  <a:cubicBezTo>
                    <a:pt x="60992" y="47910"/>
                    <a:pt x="60992" y="42345"/>
                    <a:pt x="60992" y="42217"/>
                  </a:cubicBezTo>
                  <a:cubicBezTo>
                    <a:pt x="60992" y="40067"/>
                    <a:pt x="62508" y="37027"/>
                    <a:pt x="66691" y="37027"/>
                  </a:cubicBezTo>
                  <a:cubicBezTo>
                    <a:pt x="70231" y="37027"/>
                    <a:pt x="74533" y="40067"/>
                    <a:pt x="74533" y="45631"/>
                  </a:cubicBezTo>
                  <a:cubicBezTo>
                    <a:pt x="74533" y="53101"/>
                    <a:pt x="66183" y="56014"/>
                    <a:pt x="59475" y="56014"/>
                  </a:cubicBezTo>
                  <a:cubicBezTo>
                    <a:pt x="51252" y="56014"/>
                    <a:pt x="45934" y="50696"/>
                    <a:pt x="43402" y="47409"/>
                  </a:cubicBezTo>
                  <a:cubicBezTo>
                    <a:pt x="39227" y="54617"/>
                    <a:pt x="31131" y="56014"/>
                    <a:pt x="26574" y="56014"/>
                  </a:cubicBezTo>
                  <a:cubicBezTo>
                    <a:pt x="10755" y="56014"/>
                    <a:pt x="1770" y="41075"/>
                    <a:pt x="1770" y="36401"/>
                  </a:cubicBezTo>
                  <a:cubicBezTo>
                    <a:pt x="1770" y="34623"/>
                    <a:pt x="3794" y="34623"/>
                    <a:pt x="4429" y="34623"/>
                  </a:cubicBezTo>
                  <a:cubicBezTo>
                    <a:pt x="5564" y="34623"/>
                    <a:pt x="6580" y="34750"/>
                    <a:pt x="7080" y="36147"/>
                  </a:cubicBezTo>
                  <a:cubicBezTo>
                    <a:pt x="10882" y="48544"/>
                    <a:pt x="21256" y="51711"/>
                    <a:pt x="26067" y="51711"/>
                  </a:cubicBezTo>
                  <a:cubicBezTo>
                    <a:pt x="30242" y="51711"/>
                    <a:pt x="35052" y="49933"/>
                    <a:pt x="35052" y="43234"/>
                  </a:cubicBezTo>
                  <a:cubicBezTo>
                    <a:pt x="35052" y="40067"/>
                    <a:pt x="32774" y="31336"/>
                    <a:pt x="28472" y="14500"/>
                  </a:cubicBezTo>
                  <a:cubicBezTo>
                    <a:pt x="26574" y="7294"/>
                    <a:pt x="20748" y="2990"/>
                    <a:pt x="15311" y="2990"/>
                  </a:cubicBezTo>
                  <a:cubicBezTo>
                    <a:pt x="14422" y="2990"/>
                    <a:pt x="10755" y="2990"/>
                    <a:pt x="7715" y="5015"/>
                  </a:cubicBezTo>
                  <a:cubicBezTo>
                    <a:pt x="13414" y="7040"/>
                    <a:pt x="13414" y="11849"/>
                    <a:pt x="13414" y="12350"/>
                  </a:cubicBezTo>
                  <a:cubicBezTo>
                    <a:pt x="13414" y="16025"/>
                    <a:pt x="10628" y="17667"/>
                    <a:pt x="7842" y="17667"/>
                  </a:cubicBezTo>
                  <a:cubicBezTo>
                    <a:pt x="4683" y="17667"/>
                    <a:pt x="0" y="15135"/>
                    <a:pt x="0" y="9063"/>
                  </a:cubicBezTo>
                  <a:cubicBezTo>
                    <a:pt x="0" y="1341"/>
                    <a:pt x="8604" y="-1312"/>
                    <a:pt x="15057" y="-1312"/>
                  </a:cubicBezTo>
                  <a:cubicBezTo>
                    <a:pt x="22018" y="-1312"/>
                    <a:pt x="27710" y="2738"/>
                    <a:pt x="30750" y="7294"/>
                  </a:cubicBezTo>
                  <a:cubicBezTo>
                    <a:pt x="35814" y="-302"/>
                    <a:pt x="43910" y="-1312"/>
                    <a:pt x="47831" y="-1312"/>
                  </a:cubicBezTo>
                  <a:cubicBezTo>
                    <a:pt x="63778" y="-1312"/>
                    <a:pt x="72763" y="13746"/>
                    <a:pt x="72763" y="18303"/>
                  </a:cubicBezTo>
                  <a:cubicBezTo>
                    <a:pt x="72763" y="20073"/>
                    <a:pt x="70612" y="20073"/>
                    <a:pt x="70104" y="20073"/>
                  </a:cubicBezTo>
                  <a:cubicBezTo>
                    <a:pt x="67953" y="20073"/>
                    <a:pt x="67699" y="19310"/>
                    <a:pt x="67318" y="18176"/>
                  </a:cubicBezTo>
                  <a:cubicBezTo>
                    <a:pt x="63651" y="6786"/>
                    <a:pt x="53903" y="2990"/>
                    <a:pt x="48339" y="2990"/>
                  </a:cubicBezTo>
                  <a:cubicBezTo>
                    <a:pt x="44545" y="2990"/>
                    <a:pt x="39354" y="4379"/>
                    <a:pt x="39354" y="11469"/>
                  </a:cubicBezTo>
                  <a:cubicBezTo>
                    <a:pt x="39354" y="12985"/>
                    <a:pt x="39354" y="13873"/>
                    <a:pt x="40362" y="18176"/>
                  </a:cubicBezTo>
                  <a:cubicBezTo>
                    <a:pt x="42513" y="27034"/>
                    <a:pt x="45934" y="41075"/>
                    <a:pt x="46942" y="43354"/>
                  </a:cubicBezTo>
                  <a:cubicBezTo>
                    <a:pt x="48593" y="46647"/>
                    <a:pt x="52768" y="51711"/>
                    <a:pt x="59222" y="51711"/>
                  </a:cubicBezTo>
                  <a:cubicBezTo>
                    <a:pt x="59603" y="51711"/>
                    <a:pt x="63905" y="51711"/>
                    <a:pt x="66818" y="49687"/>
                  </a:cubicBezTo>
                  <a:close/>
                </a:path>
              </a:pathLst>
            </a:custGeom>
            <a:solidFill>
              <a:srgbClr val="000000"/>
            </a:solidFill>
            <a:ln w="25400" cap="flat">
              <a:noFill/>
              <a:prstDash val="solid"/>
              <a:miter/>
            </a:ln>
          </p:spPr>
          <p:txBody>
            <a:bodyPr/>
            <a:lstStyle/>
            <a:p>
              <a:endParaRPr lang="en-US"/>
            </a:p>
          </p:txBody>
        </p:sp>
      </p:grpSp>
      <p:cxnSp>
        <p:nvCxnSpPr>
          <p:cNvPr id="152" name="Straight Arrow Connector 151">
            <a:extLst>
              <a:ext uri="{FF2B5EF4-FFF2-40B4-BE49-F238E27FC236}">
                <a16:creationId xmlns:a16="http://schemas.microsoft.com/office/drawing/2014/main" id="{2D50132E-7C60-A6EC-D228-0780439FC33B}"/>
              </a:ext>
            </a:extLst>
          </p:cNvPr>
          <p:cNvCxnSpPr>
            <a:cxnSpLocks/>
          </p:cNvCxnSpPr>
          <p:nvPr/>
        </p:nvCxnSpPr>
        <p:spPr>
          <a:xfrm flipV="1">
            <a:off x="2819400" y="3545234"/>
            <a:ext cx="0" cy="920516"/>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B674ABE0-BC3A-6311-C254-18DC47F5F980}"/>
              </a:ext>
            </a:extLst>
          </p:cNvPr>
          <p:cNvSpPr/>
          <p:nvPr/>
        </p:nvSpPr>
        <p:spPr>
          <a:xfrm>
            <a:off x="7956782" y="914401"/>
            <a:ext cx="3842981" cy="2116952"/>
          </a:xfrm>
          <a:prstGeom prst="rect">
            <a:avLst/>
          </a:prstGeom>
          <a:noFill/>
          <a:ln w="50800">
            <a:solidFill>
              <a:srgbClr val="000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E30BD4-1768-6C50-CDD1-DDDA97EB8EE3}"/>
              </a:ext>
            </a:extLst>
          </p:cNvPr>
          <p:cNvSpPr/>
          <p:nvPr/>
        </p:nvSpPr>
        <p:spPr>
          <a:xfrm>
            <a:off x="9492728" y="3182148"/>
            <a:ext cx="2623072" cy="2854739"/>
          </a:xfrm>
          <a:prstGeom prst="rect">
            <a:avLst/>
          </a:prstGeom>
          <a:noFill/>
          <a:ln w="50800">
            <a:solidFill>
              <a:srgbClr val="000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4FDD16F7-5A18-D7DF-C4AE-A463D4E3B021}"/>
              </a:ext>
            </a:extLst>
          </p:cNvPr>
          <p:cNvCxnSpPr>
            <a:cxnSpLocks/>
          </p:cNvCxnSpPr>
          <p:nvPr/>
        </p:nvCxnSpPr>
        <p:spPr>
          <a:xfrm>
            <a:off x="3352800" y="4112464"/>
            <a:ext cx="45720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4E92C6D-F751-4CD8-7EBF-6CEA88CA416F}"/>
              </a:ext>
            </a:extLst>
          </p:cNvPr>
          <p:cNvCxnSpPr>
            <a:cxnSpLocks/>
          </p:cNvCxnSpPr>
          <p:nvPr/>
        </p:nvCxnSpPr>
        <p:spPr>
          <a:xfrm>
            <a:off x="2895600" y="3458581"/>
            <a:ext cx="82575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53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BF78-7BA0-45A5-3525-1416F1D69131}"/>
              </a:ext>
            </a:extLst>
          </p:cNvPr>
          <p:cNvSpPr>
            <a:spLocks noGrp="1"/>
          </p:cNvSpPr>
          <p:nvPr>
            <p:ph type="title"/>
          </p:nvPr>
        </p:nvSpPr>
        <p:spPr/>
        <p:txBody>
          <a:bodyPr>
            <a:normAutofit fontScale="90000"/>
          </a:bodyPr>
          <a:lstStyle/>
          <a:p>
            <a:r>
              <a:rPr lang="en-US" dirty="0"/>
              <a:t>Semiconductor Photocathodes</a:t>
            </a:r>
          </a:p>
        </p:txBody>
      </p:sp>
      <p:sp>
        <p:nvSpPr>
          <p:cNvPr id="3" name="Content Placeholder 2">
            <a:extLst>
              <a:ext uri="{FF2B5EF4-FFF2-40B4-BE49-F238E27FC236}">
                <a16:creationId xmlns:a16="http://schemas.microsoft.com/office/drawing/2014/main" id="{B0060924-448A-A407-2E38-388BD8E53BFE}"/>
              </a:ext>
            </a:extLst>
          </p:cNvPr>
          <p:cNvSpPr>
            <a:spLocks noGrp="1"/>
          </p:cNvSpPr>
          <p:nvPr>
            <p:ph idx="1"/>
          </p:nvPr>
        </p:nvSpPr>
        <p:spPr>
          <a:xfrm>
            <a:off x="76201" y="820068"/>
            <a:ext cx="7316162" cy="5199731"/>
          </a:xfrm>
        </p:spPr>
        <p:txBody>
          <a:bodyPr>
            <a:normAutofit/>
          </a:bodyPr>
          <a:lstStyle/>
          <a:p>
            <a:r>
              <a:rPr lang="en-US" dirty="0"/>
              <a:t>Last year we presented results from Cs</a:t>
            </a:r>
            <a:r>
              <a:rPr lang="en-US" baseline="-25000" dirty="0"/>
              <a:t>3</a:t>
            </a:r>
            <a:r>
              <a:rPr lang="en-US" dirty="0"/>
              <a:t>Sb but did not look at the Cs-</a:t>
            </a:r>
            <a:r>
              <a:rPr lang="en-US" dirty="0" err="1"/>
              <a:t>Te</a:t>
            </a:r>
            <a:r>
              <a:rPr lang="en-US" dirty="0"/>
              <a:t> cathode</a:t>
            </a:r>
          </a:p>
        </p:txBody>
      </p:sp>
      <p:sp>
        <p:nvSpPr>
          <p:cNvPr id="4" name="Date Placeholder 3">
            <a:extLst>
              <a:ext uri="{FF2B5EF4-FFF2-40B4-BE49-F238E27FC236}">
                <a16:creationId xmlns:a16="http://schemas.microsoft.com/office/drawing/2014/main" id="{A29DDC74-9689-DBE7-9FF3-7C9B76FF8E32}"/>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682B02C9-AE69-E493-D55E-EA87563A1D24}"/>
              </a:ext>
            </a:extLst>
          </p:cNvPr>
          <p:cNvSpPr>
            <a:spLocks noGrp="1"/>
          </p:cNvSpPr>
          <p:nvPr>
            <p:ph type="sldNum" sz="quarter" idx="12"/>
          </p:nvPr>
        </p:nvSpPr>
        <p:spPr/>
        <p:txBody>
          <a:bodyPr/>
          <a:lstStyle/>
          <a:p>
            <a:fld id="{00B0EFD5-3880-4F16-9559-E3049808D55D}" type="slidenum">
              <a:rPr lang="en-US" smtClean="0"/>
              <a:pPr/>
              <a:t>5</a:t>
            </a:fld>
            <a:endParaRPr lang="en-US" dirty="0"/>
          </a:p>
        </p:txBody>
      </p:sp>
      <p:pic>
        <p:nvPicPr>
          <p:cNvPr id="6" name="Picture 5" descr="A machine with a black background&#10;&#10;AI-generated content may be incorrect.">
            <a:extLst>
              <a:ext uri="{FF2B5EF4-FFF2-40B4-BE49-F238E27FC236}">
                <a16:creationId xmlns:a16="http://schemas.microsoft.com/office/drawing/2014/main" id="{24A14E40-E5FA-65E1-8D9F-4F8C8809C9C3}"/>
              </a:ext>
            </a:extLst>
          </p:cNvPr>
          <p:cNvPicPr>
            <a:picLocks noChangeAspect="1"/>
          </p:cNvPicPr>
          <p:nvPr/>
        </p:nvPicPr>
        <p:blipFill>
          <a:blip r:embed="rId3">
            <a:extLst>
              <a:ext uri="{28A0092B-C50C-407E-A947-70E740481C1C}">
                <a14:useLocalDpi xmlns:a14="http://schemas.microsoft.com/office/drawing/2010/main" val="0"/>
              </a:ext>
            </a:extLst>
          </a:blip>
          <a:srcRect l="13989" t="7553" r="22652" b="9533"/>
          <a:stretch/>
        </p:blipFill>
        <p:spPr>
          <a:xfrm>
            <a:off x="6426945" y="2568605"/>
            <a:ext cx="5688855" cy="3908395"/>
          </a:xfrm>
          <a:prstGeom prst="rect">
            <a:avLst/>
          </a:prstGeom>
        </p:spPr>
      </p:pic>
      <p:cxnSp>
        <p:nvCxnSpPr>
          <p:cNvPr id="7" name="Straight Arrow Connector 6">
            <a:extLst>
              <a:ext uri="{FF2B5EF4-FFF2-40B4-BE49-F238E27FC236}">
                <a16:creationId xmlns:a16="http://schemas.microsoft.com/office/drawing/2014/main" id="{51089A38-1CF9-322E-A9D8-7440E4D74E85}"/>
              </a:ext>
            </a:extLst>
          </p:cNvPr>
          <p:cNvCxnSpPr>
            <a:cxnSpLocks/>
          </p:cNvCxnSpPr>
          <p:nvPr/>
        </p:nvCxnSpPr>
        <p:spPr>
          <a:xfrm>
            <a:off x="6959965" y="3363587"/>
            <a:ext cx="1354777" cy="1614119"/>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A7E0CFD-FFDF-9967-A1CB-7E1F024D1E07}"/>
              </a:ext>
            </a:extLst>
          </p:cNvPr>
          <p:cNvCxnSpPr>
            <a:cxnSpLocks/>
          </p:cNvCxnSpPr>
          <p:nvPr/>
        </p:nvCxnSpPr>
        <p:spPr>
          <a:xfrm>
            <a:off x="8601764" y="2366739"/>
            <a:ext cx="105121" cy="2489581"/>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9DEF220-8D03-4E11-161D-0E546F99367B}"/>
              </a:ext>
            </a:extLst>
          </p:cNvPr>
          <p:cNvCxnSpPr>
            <a:cxnSpLocks/>
          </p:cNvCxnSpPr>
          <p:nvPr/>
        </p:nvCxnSpPr>
        <p:spPr>
          <a:xfrm flipH="1">
            <a:off x="9264775" y="2316121"/>
            <a:ext cx="1327627" cy="2381535"/>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99D9D699-BC1B-B6F3-43EC-6062B044F00C}"/>
              </a:ext>
            </a:extLst>
          </p:cNvPr>
          <p:cNvSpPr txBox="1">
            <a:spLocks/>
          </p:cNvSpPr>
          <p:nvPr/>
        </p:nvSpPr>
        <p:spPr>
          <a:xfrm>
            <a:off x="5552534" y="1820303"/>
            <a:ext cx="1905839" cy="399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mj-lt"/>
              </a:rPr>
              <a:t>UC03: Cs</a:t>
            </a:r>
            <a:r>
              <a:rPr lang="en-US" sz="2000" baseline="-25000" dirty="0">
                <a:latin typeface="+mj-lt"/>
              </a:rPr>
              <a:t>3</a:t>
            </a:r>
            <a:r>
              <a:rPr lang="en-US" sz="2000" dirty="0">
                <a:latin typeface="+mj-lt"/>
              </a:rPr>
              <a:t>Sb</a:t>
            </a:r>
          </a:p>
        </p:txBody>
      </p:sp>
      <p:pic>
        <p:nvPicPr>
          <p:cNvPr id="11" name="Picture 10" descr="A close up of a metal object&#10;&#10;AI-generated content may be incorrect.">
            <a:extLst>
              <a:ext uri="{FF2B5EF4-FFF2-40B4-BE49-F238E27FC236}">
                <a16:creationId xmlns:a16="http://schemas.microsoft.com/office/drawing/2014/main" id="{494D2586-596E-EE94-95BA-68EE109AC499}"/>
              </a:ext>
            </a:extLst>
          </p:cNvPr>
          <p:cNvPicPr>
            <a:picLocks noChangeAspect="1"/>
          </p:cNvPicPr>
          <p:nvPr/>
        </p:nvPicPr>
        <p:blipFill>
          <a:blip r:embed="rId4"/>
          <a:stretch>
            <a:fillRect/>
          </a:stretch>
        </p:blipFill>
        <p:spPr>
          <a:xfrm>
            <a:off x="7984156" y="1393994"/>
            <a:ext cx="1314046" cy="1314046"/>
          </a:xfrm>
          <a:prstGeom prst="rect">
            <a:avLst/>
          </a:prstGeom>
          <a:ln w="57150">
            <a:solidFill>
              <a:schemeClr val="tx1"/>
            </a:solidFill>
          </a:ln>
        </p:spPr>
      </p:pic>
      <p:pic>
        <p:nvPicPr>
          <p:cNvPr id="12" name="Picture 11" descr="A close-up of a metal object&#10;&#10;AI-generated content may be incorrect.">
            <a:extLst>
              <a:ext uri="{FF2B5EF4-FFF2-40B4-BE49-F238E27FC236}">
                <a16:creationId xmlns:a16="http://schemas.microsoft.com/office/drawing/2014/main" id="{830EA1B2-F14D-38C8-4F91-D0FD95230262}"/>
              </a:ext>
            </a:extLst>
          </p:cNvPr>
          <p:cNvPicPr>
            <a:picLocks noChangeAspect="1"/>
          </p:cNvPicPr>
          <p:nvPr/>
        </p:nvPicPr>
        <p:blipFill>
          <a:blip r:embed="rId5"/>
          <a:stretch>
            <a:fillRect/>
          </a:stretch>
        </p:blipFill>
        <p:spPr>
          <a:xfrm>
            <a:off x="10210800" y="1233196"/>
            <a:ext cx="1314046" cy="1314046"/>
          </a:xfrm>
          <a:prstGeom prst="rect">
            <a:avLst/>
          </a:prstGeom>
          <a:ln w="57150">
            <a:solidFill>
              <a:schemeClr val="tx1"/>
            </a:solidFill>
          </a:ln>
        </p:spPr>
      </p:pic>
      <p:pic>
        <p:nvPicPr>
          <p:cNvPr id="13" name="Picture 12" descr="A close up of a camera lens&#10;&#10;AI-generated content may be incorrect.">
            <a:extLst>
              <a:ext uri="{FF2B5EF4-FFF2-40B4-BE49-F238E27FC236}">
                <a16:creationId xmlns:a16="http://schemas.microsoft.com/office/drawing/2014/main" id="{56D14499-1409-E3E3-EE2E-18893E3096CA}"/>
              </a:ext>
            </a:extLst>
          </p:cNvPr>
          <p:cNvPicPr>
            <a:picLocks noChangeAspect="1"/>
          </p:cNvPicPr>
          <p:nvPr/>
        </p:nvPicPr>
        <p:blipFill>
          <a:blip r:embed="rId6"/>
          <a:stretch>
            <a:fillRect/>
          </a:stretch>
        </p:blipFill>
        <p:spPr>
          <a:xfrm>
            <a:off x="5848431" y="2250044"/>
            <a:ext cx="1314046" cy="1314046"/>
          </a:xfrm>
          <a:prstGeom prst="rect">
            <a:avLst/>
          </a:prstGeom>
          <a:ln w="57150">
            <a:solidFill>
              <a:schemeClr val="tx1"/>
            </a:solidFill>
          </a:ln>
        </p:spPr>
      </p:pic>
      <p:sp>
        <p:nvSpPr>
          <p:cNvPr id="14" name="Content Placeholder 2">
            <a:extLst>
              <a:ext uri="{FF2B5EF4-FFF2-40B4-BE49-F238E27FC236}">
                <a16:creationId xmlns:a16="http://schemas.microsoft.com/office/drawing/2014/main" id="{FC1CCF5B-D84C-4F04-9583-6436156C4387}"/>
              </a:ext>
            </a:extLst>
          </p:cNvPr>
          <p:cNvSpPr txBox="1">
            <a:spLocks/>
          </p:cNvSpPr>
          <p:nvPr/>
        </p:nvSpPr>
        <p:spPr>
          <a:xfrm>
            <a:off x="9935937" y="820068"/>
            <a:ext cx="1905839" cy="399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mj-lt"/>
              </a:rPr>
              <a:t>UC04: Cs</a:t>
            </a:r>
            <a:r>
              <a:rPr lang="en-US" sz="2000" baseline="-25000" dirty="0">
                <a:latin typeface="+mj-lt"/>
              </a:rPr>
              <a:t>3</a:t>
            </a:r>
            <a:r>
              <a:rPr lang="en-US" sz="2000" dirty="0">
                <a:latin typeface="+mj-lt"/>
              </a:rPr>
              <a:t>Sb</a:t>
            </a:r>
          </a:p>
        </p:txBody>
      </p:sp>
      <p:sp>
        <p:nvSpPr>
          <p:cNvPr id="15" name="Content Placeholder 2">
            <a:extLst>
              <a:ext uri="{FF2B5EF4-FFF2-40B4-BE49-F238E27FC236}">
                <a16:creationId xmlns:a16="http://schemas.microsoft.com/office/drawing/2014/main" id="{8CBC1827-86AA-5CA3-8BB5-20A1FF6C2BCE}"/>
              </a:ext>
            </a:extLst>
          </p:cNvPr>
          <p:cNvSpPr txBox="1">
            <a:spLocks/>
          </p:cNvSpPr>
          <p:nvPr/>
        </p:nvSpPr>
        <p:spPr>
          <a:xfrm>
            <a:off x="7753966" y="1026704"/>
            <a:ext cx="1905839" cy="399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mj-lt"/>
              </a:rPr>
              <a:t>UC01: Cs-</a:t>
            </a:r>
            <a:r>
              <a:rPr lang="en-US" sz="2000" dirty="0" err="1">
                <a:latin typeface="+mj-lt"/>
              </a:rPr>
              <a:t>Te</a:t>
            </a:r>
            <a:endParaRPr lang="en-US" sz="2000" dirty="0">
              <a:latin typeface="+mj-lt"/>
            </a:endParaRPr>
          </a:p>
        </p:txBody>
      </p:sp>
      <p:grpSp>
        <p:nvGrpSpPr>
          <p:cNvPr id="19" name="Group 18">
            <a:extLst>
              <a:ext uri="{FF2B5EF4-FFF2-40B4-BE49-F238E27FC236}">
                <a16:creationId xmlns:a16="http://schemas.microsoft.com/office/drawing/2014/main" id="{56A9E39B-2000-A1DE-B075-3B7E6876CF15}"/>
              </a:ext>
            </a:extLst>
          </p:cNvPr>
          <p:cNvGrpSpPr/>
          <p:nvPr/>
        </p:nvGrpSpPr>
        <p:grpSpPr>
          <a:xfrm>
            <a:off x="624229" y="1676400"/>
            <a:ext cx="4040474" cy="4791181"/>
            <a:chOff x="624229" y="1676400"/>
            <a:chExt cx="4040474" cy="4791181"/>
          </a:xfrm>
        </p:grpSpPr>
        <p:pic>
          <p:nvPicPr>
            <p:cNvPr id="17" name="Picture 16">
              <a:extLst>
                <a:ext uri="{FF2B5EF4-FFF2-40B4-BE49-F238E27FC236}">
                  <a16:creationId xmlns:a16="http://schemas.microsoft.com/office/drawing/2014/main" id="{4AB5B048-5574-A32D-D8B4-C545AC8EB400}"/>
                </a:ext>
              </a:extLst>
            </p:cNvPr>
            <p:cNvPicPr>
              <a:picLocks noChangeAspect="1"/>
            </p:cNvPicPr>
            <p:nvPr/>
          </p:nvPicPr>
          <p:blipFill>
            <a:blip r:embed="rId7"/>
            <a:srcRect b="12941"/>
            <a:stretch>
              <a:fillRect/>
            </a:stretch>
          </p:blipFill>
          <p:spPr>
            <a:xfrm>
              <a:off x="624229" y="1676400"/>
              <a:ext cx="4032581" cy="2238395"/>
            </a:xfrm>
            <a:prstGeom prst="rect">
              <a:avLst/>
            </a:prstGeom>
          </p:spPr>
        </p:pic>
        <p:pic>
          <p:nvPicPr>
            <p:cNvPr id="18" name="Picture 17">
              <a:extLst>
                <a:ext uri="{FF2B5EF4-FFF2-40B4-BE49-F238E27FC236}">
                  <a16:creationId xmlns:a16="http://schemas.microsoft.com/office/drawing/2014/main" id="{4D84CEF3-168B-FA0D-527F-C338D7C689DC}"/>
                </a:ext>
              </a:extLst>
            </p:cNvPr>
            <p:cNvPicPr>
              <a:picLocks noChangeAspect="1"/>
            </p:cNvPicPr>
            <p:nvPr/>
          </p:nvPicPr>
          <p:blipFill>
            <a:blip r:embed="rId8"/>
            <a:stretch>
              <a:fillRect/>
            </a:stretch>
          </p:blipFill>
          <p:spPr>
            <a:xfrm>
              <a:off x="681631" y="3914795"/>
              <a:ext cx="3983072" cy="2552786"/>
            </a:xfrm>
            <a:prstGeom prst="rect">
              <a:avLst/>
            </a:prstGeom>
          </p:spPr>
        </p:pic>
      </p:grpSp>
    </p:spTree>
    <p:extLst>
      <p:ext uri="{BB962C8B-B14F-4D97-AF65-F5344CB8AC3E}">
        <p14:creationId xmlns:p14="http://schemas.microsoft.com/office/powerpoint/2010/main" val="2735710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B5F-8CB0-6FA6-42A1-5BE299DECEC6}"/>
              </a:ext>
            </a:extLst>
          </p:cNvPr>
          <p:cNvSpPr>
            <a:spLocks noGrp="1"/>
          </p:cNvSpPr>
          <p:nvPr>
            <p:ph type="title"/>
          </p:nvPr>
        </p:nvSpPr>
        <p:spPr/>
        <p:txBody>
          <a:bodyPr>
            <a:normAutofit fontScale="90000"/>
          </a:bodyPr>
          <a:lstStyle/>
          <a:p>
            <a:r>
              <a:rPr lang="en-US" dirty="0"/>
              <a:t>Pegasus S-band Gun</a:t>
            </a:r>
          </a:p>
        </p:txBody>
      </p:sp>
      <p:sp>
        <p:nvSpPr>
          <p:cNvPr id="3" name="Content Placeholder 2">
            <a:extLst>
              <a:ext uri="{FF2B5EF4-FFF2-40B4-BE49-F238E27FC236}">
                <a16:creationId xmlns:a16="http://schemas.microsoft.com/office/drawing/2014/main" id="{21D4779D-6459-C3EB-0F2A-9CF458870638}"/>
              </a:ext>
            </a:extLst>
          </p:cNvPr>
          <p:cNvSpPr>
            <a:spLocks noGrp="1"/>
          </p:cNvSpPr>
          <p:nvPr>
            <p:ph idx="1"/>
          </p:nvPr>
        </p:nvSpPr>
        <p:spPr>
          <a:xfrm>
            <a:off x="7565600" y="1523999"/>
            <a:ext cx="4612188" cy="4923001"/>
          </a:xfrm>
        </p:spPr>
        <p:txBody>
          <a:bodyPr>
            <a:normAutofit/>
          </a:bodyPr>
          <a:lstStyle/>
          <a:p>
            <a:r>
              <a:rPr lang="en-US" dirty="0"/>
              <a:t>OPA produces a short pulse tunable through the visible and UV spectrum</a:t>
            </a:r>
          </a:p>
          <a:p>
            <a:r>
              <a:rPr lang="en-US" dirty="0"/>
              <a:t>Photoelectrons accelerated to 3MeV focused using solenoid</a:t>
            </a:r>
          </a:p>
          <a:p>
            <a:r>
              <a:rPr lang="en-US" dirty="0"/>
              <a:t>Charge,  laser energy &amp; transverse distribution at both the cathode &amp; YAG screen are recorded</a:t>
            </a:r>
          </a:p>
        </p:txBody>
      </p:sp>
      <p:sp>
        <p:nvSpPr>
          <p:cNvPr id="4" name="Date Placeholder 3">
            <a:extLst>
              <a:ext uri="{FF2B5EF4-FFF2-40B4-BE49-F238E27FC236}">
                <a16:creationId xmlns:a16="http://schemas.microsoft.com/office/drawing/2014/main" id="{3BC40DF2-C382-86CC-D69D-E26635B719A5}"/>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CA8F3F7C-E3B2-8493-F30E-29C9194D1D51}"/>
              </a:ext>
            </a:extLst>
          </p:cNvPr>
          <p:cNvSpPr>
            <a:spLocks noGrp="1"/>
          </p:cNvSpPr>
          <p:nvPr>
            <p:ph type="sldNum" sz="quarter" idx="12"/>
          </p:nvPr>
        </p:nvSpPr>
        <p:spPr/>
        <p:txBody>
          <a:bodyPr/>
          <a:lstStyle/>
          <a:p>
            <a:fld id="{00B0EFD5-3880-4F16-9559-E3049808D55D}" type="slidenum">
              <a:rPr lang="en-US" smtClean="0"/>
              <a:pPr/>
              <a:t>6</a:t>
            </a:fld>
            <a:endParaRPr lang="en-US" dirty="0"/>
          </a:p>
        </p:txBody>
      </p:sp>
      <p:pic>
        <p:nvPicPr>
          <p:cNvPr id="8" name="Picture 6 1" descr="A machine with a black background&#10;&#10;AI-generated content may be incorrect.">
            <a:extLst>
              <a:ext uri="{FF2B5EF4-FFF2-40B4-BE49-F238E27FC236}">
                <a16:creationId xmlns:a16="http://schemas.microsoft.com/office/drawing/2014/main" id="{6D9B7EAC-2D5B-63B2-DA7C-84365C513A1A}"/>
              </a:ext>
            </a:extLst>
          </p:cNvPr>
          <p:cNvPicPr>
            <a:picLocks noChangeAspect="1"/>
          </p:cNvPicPr>
          <p:nvPr/>
        </p:nvPicPr>
        <p:blipFill>
          <a:blip r:embed="rId21">
            <a:extLst>
              <a:ext uri="{28A0092B-C50C-407E-A947-70E740481C1C}">
                <a14:useLocalDpi xmlns:a14="http://schemas.microsoft.com/office/drawing/2010/main" val="0"/>
              </a:ext>
            </a:extLst>
          </a:blip>
          <a:srcRect l="19271" t="8578" r="20964" b="7077"/>
          <a:stretch>
            <a:fillRect/>
          </a:stretch>
        </p:blipFill>
        <p:spPr>
          <a:xfrm>
            <a:off x="227366" y="1036318"/>
            <a:ext cx="7534315" cy="5410683"/>
          </a:xfrm>
          <a:prstGeom prst="rect">
            <a:avLst/>
          </a:prstGeom>
        </p:spPr>
      </p:pic>
      <p:pic>
        <p:nvPicPr>
          <p:cNvPr id="9" name="Picture 6 2">
            <a:extLst>
              <a:ext uri="{FF2B5EF4-FFF2-40B4-BE49-F238E27FC236}">
                <a16:creationId xmlns:a16="http://schemas.microsoft.com/office/drawing/2014/main" id="{280F12E5-A69C-6001-CF28-9F369B09A37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67721" y="4443187"/>
            <a:ext cx="624244" cy="46192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C0A2F6E5-502D-4F03-8DCB-3F7EA42A2070}"/>
              </a:ext>
            </a:extLst>
          </p:cNvPr>
          <p:cNvSpPr/>
          <p:nvPr>
            <p:custDataLst>
              <p:tags r:id="rId1"/>
            </p:custDataLst>
          </p:nvPr>
        </p:nvSpPr>
        <p:spPr>
          <a:xfrm flipV="1">
            <a:off x="76200" y="6051898"/>
            <a:ext cx="302331" cy="162555"/>
          </a:xfrm>
          <a:custGeom>
            <a:avLst/>
            <a:gdLst>
              <a:gd name="connsiteX0" fmla="*/ 28689 w 199049"/>
              <a:gd name="connsiteY0" fmla="*/ 55605 h 107023"/>
              <a:gd name="connsiteX1" fmla="*/ 28689 w 199049"/>
              <a:gd name="connsiteY1" fmla="*/ 94924 h 107023"/>
              <a:gd name="connsiteX2" fmla="*/ 32028 w 199049"/>
              <a:gd name="connsiteY2" fmla="*/ 100691 h 107023"/>
              <a:gd name="connsiteX3" fmla="*/ 40986 w 199049"/>
              <a:gd name="connsiteY3" fmla="*/ 100996 h 107023"/>
              <a:gd name="connsiteX4" fmla="*/ 71652 w 199049"/>
              <a:gd name="connsiteY4" fmla="*/ 78379 h 107023"/>
              <a:gd name="connsiteX5" fmla="*/ 45539 w 199049"/>
              <a:gd name="connsiteY5" fmla="*/ 55605 h 107023"/>
              <a:gd name="connsiteX6" fmla="*/ 28689 w 199049"/>
              <a:gd name="connsiteY6" fmla="*/ 55605 h 107023"/>
              <a:gd name="connsiteX7" fmla="*/ 60722 w 199049"/>
              <a:gd name="connsiteY7" fmla="*/ 53634 h 107023"/>
              <a:gd name="connsiteX8" fmla="*/ 87287 w 199049"/>
              <a:gd name="connsiteY8" fmla="*/ 78379 h 107023"/>
              <a:gd name="connsiteX9" fmla="*/ 47668 w 199049"/>
              <a:gd name="connsiteY9" fmla="*/ 105702 h 107023"/>
              <a:gd name="connsiteX10" fmla="*/ 0 w 199049"/>
              <a:gd name="connsiteY10" fmla="*/ 105702 h 107023"/>
              <a:gd name="connsiteX11" fmla="*/ 0 w 199049"/>
              <a:gd name="connsiteY11" fmla="*/ 100996 h 107023"/>
              <a:gd name="connsiteX12" fmla="*/ 3643 w 199049"/>
              <a:gd name="connsiteY12" fmla="*/ 100996 h 107023"/>
              <a:gd name="connsiteX13" fmla="*/ 15635 w 199049"/>
              <a:gd name="connsiteY13" fmla="*/ 93862 h 107023"/>
              <a:gd name="connsiteX14" fmla="*/ 15635 w 199049"/>
              <a:gd name="connsiteY14" fmla="*/ 13857 h 107023"/>
              <a:gd name="connsiteX15" fmla="*/ 3643 w 199049"/>
              <a:gd name="connsiteY15" fmla="*/ 6723 h 107023"/>
              <a:gd name="connsiteX16" fmla="*/ 0 w 199049"/>
              <a:gd name="connsiteY16" fmla="*/ 6723 h 107023"/>
              <a:gd name="connsiteX17" fmla="*/ 0 w 199049"/>
              <a:gd name="connsiteY17" fmla="*/ 2017 h 107023"/>
              <a:gd name="connsiteX18" fmla="*/ 22165 w 199049"/>
              <a:gd name="connsiteY18" fmla="*/ 2475 h 107023"/>
              <a:gd name="connsiteX19" fmla="*/ 44325 w 199049"/>
              <a:gd name="connsiteY19" fmla="*/ 2017 h 107023"/>
              <a:gd name="connsiteX20" fmla="*/ 44325 w 199049"/>
              <a:gd name="connsiteY20" fmla="*/ 6723 h 107023"/>
              <a:gd name="connsiteX21" fmla="*/ 40681 w 199049"/>
              <a:gd name="connsiteY21" fmla="*/ 6723 h 107023"/>
              <a:gd name="connsiteX22" fmla="*/ 28689 w 199049"/>
              <a:gd name="connsiteY22" fmla="*/ 13857 h 107023"/>
              <a:gd name="connsiteX23" fmla="*/ 28689 w 199049"/>
              <a:gd name="connsiteY23" fmla="*/ 52266 h 107023"/>
              <a:gd name="connsiteX24" fmla="*/ 46149 w 199049"/>
              <a:gd name="connsiteY24" fmla="*/ 52266 h 107023"/>
              <a:gd name="connsiteX25" fmla="*/ 60265 w 199049"/>
              <a:gd name="connsiteY25" fmla="*/ 47104 h 107023"/>
              <a:gd name="connsiteX26" fmla="*/ 66037 w 199049"/>
              <a:gd name="connsiteY26" fmla="*/ 26764 h 107023"/>
              <a:gd name="connsiteX27" fmla="*/ 72261 w 199049"/>
              <a:gd name="connsiteY27" fmla="*/ 5056 h 107023"/>
              <a:gd name="connsiteX28" fmla="*/ 91388 w 199049"/>
              <a:gd name="connsiteY28" fmla="*/ -1321 h 107023"/>
              <a:gd name="connsiteX29" fmla="*/ 105808 w 199049"/>
              <a:gd name="connsiteY29" fmla="*/ 15377 h 107023"/>
              <a:gd name="connsiteX30" fmla="*/ 103837 w 199049"/>
              <a:gd name="connsiteY30" fmla="*/ 17958 h 107023"/>
              <a:gd name="connsiteX31" fmla="*/ 102013 w 199049"/>
              <a:gd name="connsiteY31" fmla="*/ 15528 h 107023"/>
              <a:gd name="connsiteX32" fmla="*/ 91993 w 199049"/>
              <a:gd name="connsiteY32" fmla="*/ 2017 h 107023"/>
              <a:gd name="connsiteX33" fmla="*/ 81215 w 199049"/>
              <a:gd name="connsiteY33" fmla="*/ 23877 h 107023"/>
              <a:gd name="connsiteX34" fmla="*/ 79243 w 199049"/>
              <a:gd name="connsiteY34" fmla="*/ 36022 h 107023"/>
              <a:gd name="connsiteX35" fmla="*/ 60722 w 199049"/>
              <a:gd name="connsiteY35" fmla="*/ 53634 h 107023"/>
              <a:gd name="connsiteX36" fmla="*/ 194800 w 199049"/>
              <a:gd name="connsiteY36" fmla="*/ 105249 h 107023"/>
              <a:gd name="connsiteX37" fmla="*/ 111457 w 199049"/>
              <a:gd name="connsiteY37" fmla="*/ 105249 h 107023"/>
              <a:gd name="connsiteX38" fmla="*/ 111457 w 199049"/>
              <a:gd name="connsiteY38" fmla="*/ 100540 h 107023"/>
              <a:gd name="connsiteX39" fmla="*/ 115100 w 199049"/>
              <a:gd name="connsiteY39" fmla="*/ 100540 h 107023"/>
              <a:gd name="connsiteX40" fmla="*/ 127092 w 199049"/>
              <a:gd name="connsiteY40" fmla="*/ 93405 h 107023"/>
              <a:gd name="connsiteX41" fmla="*/ 127092 w 199049"/>
              <a:gd name="connsiteY41" fmla="*/ 13857 h 107023"/>
              <a:gd name="connsiteX42" fmla="*/ 115100 w 199049"/>
              <a:gd name="connsiteY42" fmla="*/ 6723 h 107023"/>
              <a:gd name="connsiteX43" fmla="*/ 111457 w 199049"/>
              <a:gd name="connsiteY43" fmla="*/ 6723 h 107023"/>
              <a:gd name="connsiteX44" fmla="*/ 111457 w 199049"/>
              <a:gd name="connsiteY44" fmla="*/ 2017 h 107023"/>
              <a:gd name="connsiteX45" fmla="*/ 134531 w 199049"/>
              <a:gd name="connsiteY45" fmla="*/ 2475 h 107023"/>
              <a:gd name="connsiteX46" fmla="*/ 160035 w 199049"/>
              <a:gd name="connsiteY46" fmla="*/ 2017 h 107023"/>
              <a:gd name="connsiteX47" fmla="*/ 160035 w 199049"/>
              <a:gd name="connsiteY47" fmla="*/ 6723 h 107023"/>
              <a:gd name="connsiteX48" fmla="*/ 155024 w 199049"/>
              <a:gd name="connsiteY48" fmla="*/ 6723 h 107023"/>
              <a:gd name="connsiteX49" fmla="*/ 140603 w 199049"/>
              <a:gd name="connsiteY49" fmla="*/ 14009 h 107023"/>
              <a:gd name="connsiteX50" fmla="*/ 140603 w 199049"/>
              <a:gd name="connsiteY50" fmla="*/ 51357 h 107023"/>
              <a:gd name="connsiteX51" fmla="*/ 153657 w 199049"/>
              <a:gd name="connsiteY51" fmla="*/ 51357 h 107023"/>
              <a:gd name="connsiteX52" fmla="*/ 169750 w 199049"/>
              <a:gd name="connsiteY52" fmla="*/ 33593 h 107023"/>
              <a:gd name="connsiteX53" fmla="*/ 173545 w 199049"/>
              <a:gd name="connsiteY53" fmla="*/ 33593 h 107023"/>
              <a:gd name="connsiteX54" fmla="*/ 173545 w 199049"/>
              <a:gd name="connsiteY54" fmla="*/ 73821 h 107023"/>
              <a:gd name="connsiteX55" fmla="*/ 169750 w 199049"/>
              <a:gd name="connsiteY55" fmla="*/ 73821 h 107023"/>
              <a:gd name="connsiteX56" fmla="*/ 153657 w 199049"/>
              <a:gd name="connsiteY56" fmla="*/ 56062 h 107023"/>
              <a:gd name="connsiteX57" fmla="*/ 140603 w 199049"/>
              <a:gd name="connsiteY57" fmla="*/ 56062 h 107023"/>
              <a:gd name="connsiteX58" fmla="*/ 140603 w 199049"/>
              <a:gd name="connsiteY58" fmla="*/ 94468 h 107023"/>
              <a:gd name="connsiteX59" fmla="*/ 148042 w 199049"/>
              <a:gd name="connsiteY59" fmla="*/ 100540 h 107023"/>
              <a:gd name="connsiteX60" fmla="*/ 166259 w 199049"/>
              <a:gd name="connsiteY60" fmla="*/ 100540 h 107023"/>
              <a:gd name="connsiteX61" fmla="*/ 195253 w 199049"/>
              <a:gd name="connsiteY61" fmla="*/ 71093 h 107023"/>
              <a:gd name="connsiteX62" fmla="*/ 199049 w 199049"/>
              <a:gd name="connsiteY62" fmla="*/ 71093 h 107023"/>
              <a:gd name="connsiteX63" fmla="*/ 194800 w 199049"/>
              <a:gd name="connsiteY63" fmla="*/ 105249 h 10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99049" h="107023">
                <a:moveTo>
                  <a:pt x="28689" y="55605"/>
                </a:moveTo>
                <a:lnTo>
                  <a:pt x="28689" y="94924"/>
                </a:lnTo>
                <a:cubicBezTo>
                  <a:pt x="28689" y="98415"/>
                  <a:pt x="28689" y="100239"/>
                  <a:pt x="32028" y="100691"/>
                </a:cubicBezTo>
                <a:cubicBezTo>
                  <a:pt x="33547" y="100996"/>
                  <a:pt x="37952" y="100996"/>
                  <a:pt x="40986" y="100996"/>
                </a:cubicBezTo>
                <a:cubicBezTo>
                  <a:pt x="54650" y="100996"/>
                  <a:pt x="71652" y="100392"/>
                  <a:pt x="71652" y="78379"/>
                </a:cubicBezTo>
                <a:cubicBezTo>
                  <a:pt x="71652" y="67902"/>
                  <a:pt x="68008" y="55605"/>
                  <a:pt x="45539" y="55605"/>
                </a:cubicBezTo>
                <a:lnTo>
                  <a:pt x="28689" y="55605"/>
                </a:lnTo>
                <a:close/>
                <a:moveTo>
                  <a:pt x="60722" y="53634"/>
                </a:moveTo>
                <a:cubicBezTo>
                  <a:pt x="75447" y="57276"/>
                  <a:pt x="87287" y="66535"/>
                  <a:pt x="87287" y="78379"/>
                </a:cubicBezTo>
                <a:cubicBezTo>
                  <a:pt x="87287" y="92952"/>
                  <a:pt x="69980" y="105702"/>
                  <a:pt x="47668" y="105702"/>
                </a:cubicBezTo>
                <a:lnTo>
                  <a:pt x="0" y="105702"/>
                </a:lnTo>
                <a:lnTo>
                  <a:pt x="0" y="100996"/>
                </a:lnTo>
                <a:lnTo>
                  <a:pt x="3643" y="100996"/>
                </a:lnTo>
                <a:cubicBezTo>
                  <a:pt x="15330" y="100996"/>
                  <a:pt x="15635" y="99325"/>
                  <a:pt x="15635" y="93862"/>
                </a:cubicBezTo>
                <a:lnTo>
                  <a:pt x="15635" y="13857"/>
                </a:lnTo>
                <a:cubicBezTo>
                  <a:pt x="15635" y="8395"/>
                  <a:pt x="15330" y="6723"/>
                  <a:pt x="3643" y="6723"/>
                </a:cubicBezTo>
                <a:lnTo>
                  <a:pt x="0" y="6723"/>
                </a:lnTo>
                <a:lnTo>
                  <a:pt x="0" y="2017"/>
                </a:lnTo>
                <a:cubicBezTo>
                  <a:pt x="5462" y="2475"/>
                  <a:pt x="16240" y="2475"/>
                  <a:pt x="22165" y="2475"/>
                </a:cubicBezTo>
                <a:cubicBezTo>
                  <a:pt x="28084" y="2475"/>
                  <a:pt x="38862" y="2475"/>
                  <a:pt x="44325" y="2017"/>
                </a:cubicBezTo>
                <a:lnTo>
                  <a:pt x="44325" y="6723"/>
                </a:lnTo>
                <a:lnTo>
                  <a:pt x="40681" y="6723"/>
                </a:lnTo>
                <a:cubicBezTo>
                  <a:pt x="28994" y="6723"/>
                  <a:pt x="28689" y="8395"/>
                  <a:pt x="28689" y="13857"/>
                </a:cubicBezTo>
                <a:lnTo>
                  <a:pt x="28689" y="52266"/>
                </a:lnTo>
                <a:lnTo>
                  <a:pt x="46149" y="52266"/>
                </a:lnTo>
                <a:cubicBezTo>
                  <a:pt x="48578" y="52266"/>
                  <a:pt x="54955" y="52266"/>
                  <a:pt x="60265" y="47104"/>
                </a:cubicBezTo>
                <a:cubicBezTo>
                  <a:pt x="66037" y="41641"/>
                  <a:pt x="66037" y="36931"/>
                  <a:pt x="66037" y="26764"/>
                </a:cubicBezTo>
                <a:cubicBezTo>
                  <a:pt x="66037" y="16896"/>
                  <a:pt x="66037" y="10823"/>
                  <a:pt x="72261" y="5056"/>
                </a:cubicBezTo>
                <a:cubicBezTo>
                  <a:pt x="78481" y="-411"/>
                  <a:pt x="86835" y="-1321"/>
                  <a:pt x="91388" y="-1321"/>
                </a:cubicBezTo>
                <a:cubicBezTo>
                  <a:pt x="103227" y="-1321"/>
                  <a:pt x="105808" y="11128"/>
                  <a:pt x="105808" y="15377"/>
                </a:cubicBezTo>
                <a:cubicBezTo>
                  <a:pt x="105808" y="16286"/>
                  <a:pt x="105808" y="17958"/>
                  <a:pt x="103837" y="17958"/>
                </a:cubicBezTo>
                <a:cubicBezTo>
                  <a:pt x="102165" y="17958"/>
                  <a:pt x="102165" y="16590"/>
                  <a:pt x="102013" y="15528"/>
                </a:cubicBezTo>
                <a:cubicBezTo>
                  <a:pt x="101103" y="4751"/>
                  <a:pt x="95788" y="2017"/>
                  <a:pt x="91993" y="2017"/>
                </a:cubicBezTo>
                <a:cubicBezTo>
                  <a:pt x="84558" y="2017"/>
                  <a:pt x="83344" y="9761"/>
                  <a:pt x="81215" y="23877"/>
                </a:cubicBezTo>
                <a:lnTo>
                  <a:pt x="79243" y="36022"/>
                </a:lnTo>
                <a:cubicBezTo>
                  <a:pt x="76510" y="45737"/>
                  <a:pt x="69071" y="50747"/>
                  <a:pt x="60722" y="53634"/>
                </a:cubicBezTo>
                <a:close/>
                <a:moveTo>
                  <a:pt x="194800" y="105249"/>
                </a:moveTo>
                <a:lnTo>
                  <a:pt x="111457" y="105249"/>
                </a:lnTo>
                <a:lnTo>
                  <a:pt x="111457" y="100540"/>
                </a:lnTo>
                <a:lnTo>
                  <a:pt x="115100" y="100540"/>
                </a:lnTo>
                <a:cubicBezTo>
                  <a:pt x="126787" y="100540"/>
                  <a:pt x="127092" y="98872"/>
                  <a:pt x="127092" y="93405"/>
                </a:cubicBezTo>
                <a:lnTo>
                  <a:pt x="127092" y="13857"/>
                </a:lnTo>
                <a:cubicBezTo>
                  <a:pt x="127092" y="8395"/>
                  <a:pt x="126787" y="6723"/>
                  <a:pt x="115100" y="6723"/>
                </a:cubicBezTo>
                <a:lnTo>
                  <a:pt x="111457" y="6723"/>
                </a:lnTo>
                <a:lnTo>
                  <a:pt x="111457" y="2017"/>
                </a:lnTo>
                <a:cubicBezTo>
                  <a:pt x="116772" y="2475"/>
                  <a:pt x="128611" y="2475"/>
                  <a:pt x="134531" y="2475"/>
                </a:cubicBezTo>
                <a:cubicBezTo>
                  <a:pt x="140756" y="2475"/>
                  <a:pt x="154571" y="2475"/>
                  <a:pt x="160035" y="2017"/>
                </a:cubicBezTo>
                <a:lnTo>
                  <a:pt x="160035" y="6723"/>
                </a:lnTo>
                <a:lnTo>
                  <a:pt x="155024" y="6723"/>
                </a:lnTo>
                <a:cubicBezTo>
                  <a:pt x="140603" y="6723"/>
                  <a:pt x="140603" y="8699"/>
                  <a:pt x="140603" y="14009"/>
                </a:cubicBezTo>
                <a:lnTo>
                  <a:pt x="140603" y="51357"/>
                </a:lnTo>
                <a:lnTo>
                  <a:pt x="153657" y="51357"/>
                </a:lnTo>
                <a:cubicBezTo>
                  <a:pt x="168231" y="51357"/>
                  <a:pt x="169750" y="46499"/>
                  <a:pt x="169750" y="33593"/>
                </a:cubicBezTo>
                <a:lnTo>
                  <a:pt x="173545" y="33593"/>
                </a:lnTo>
                <a:lnTo>
                  <a:pt x="173545" y="73821"/>
                </a:lnTo>
                <a:lnTo>
                  <a:pt x="169750" y="73821"/>
                </a:lnTo>
                <a:cubicBezTo>
                  <a:pt x="169750" y="61072"/>
                  <a:pt x="168231" y="56062"/>
                  <a:pt x="153657" y="56062"/>
                </a:cubicBezTo>
                <a:lnTo>
                  <a:pt x="140603" y="56062"/>
                </a:lnTo>
                <a:lnTo>
                  <a:pt x="140603" y="94468"/>
                </a:lnTo>
                <a:cubicBezTo>
                  <a:pt x="140603" y="99477"/>
                  <a:pt x="140908" y="100540"/>
                  <a:pt x="148042" y="100540"/>
                </a:cubicBezTo>
                <a:lnTo>
                  <a:pt x="166259" y="100540"/>
                </a:lnTo>
                <a:cubicBezTo>
                  <a:pt x="189029" y="100540"/>
                  <a:pt x="192824" y="92038"/>
                  <a:pt x="195253" y="71093"/>
                </a:cubicBezTo>
                <a:lnTo>
                  <a:pt x="199049" y="71093"/>
                </a:lnTo>
                <a:lnTo>
                  <a:pt x="194800" y="105249"/>
                </a:lnTo>
                <a:close/>
              </a:path>
            </a:pathLst>
          </a:custGeom>
          <a:solidFill>
            <a:srgbClr val="000000"/>
          </a:solidFill>
          <a:ln w="1523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E58BC6D-6AC4-F1D8-3741-DDA0E978CCBD}"/>
              </a:ext>
            </a:extLst>
          </p:cNvPr>
          <p:cNvSpPr/>
          <p:nvPr>
            <p:custDataLst>
              <p:tags r:id="rId2"/>
            </p:custDataLst>
          </p:nvPr>
        </p:nvSpPr>
        <p:spPr>
          <a:xfrm flipV="1">
            <a:off x="471559" y="6104930"/>
            <a:ext cx="360336" cy="151950"/>
          </a:xfrm>
          <a:custGeom>
            <a:avLst/>
            <a:gdLst>
              <a:gd name="connsiteX0" fmla="*/ 29447 w 237238"/>
              <a:gd name="connsiteY0" fmla="*/ 56067 h 100041"/>
              <a:gd name="connsiteX1" fmla="*/ 16241 w 237238"/>
              <a:gd name="connsiteY1" fmla="*/ 74735 h 100041"/>
              <a:gd name="connsiteX2" fmla="*/ 18671 w 237238"/>
              <a:gd name="connsiteY2" fmla="*/ 87490 h 100041"/>
              <a:gd name="connsiteX3" fmla="*/ 29447 w 237238"/>
              <a:gd name="connsiteY3" fmla="*/ 93562 h 100041"/>
              <a:gd name="connsiteX4" fmla="*/ 42658 w 237238"/>
              <a:gd name="connsiteY4" fmla="*/ 74888 h 100041"/>
              <a:gd name="connsiteX5" fmla="*/ 40229 w 237238"/>
              <a:gd name="connsiteY5" fmla="*/ 62139 h 100041"/>
              <a:gd name="connsiteX6" fmla="*/ 29447 w 237238"/>
              <a:gd name="connsiteY6" fmla="*/ 56067 h 100041"/>
              <a:gd name="connsiteX7" fmla="*/ 11840 w 237238"/>
              <a:gd name="connsiteY7" fmla="*/ 50142 h 100041"/>
              <a:gd name="connsiteX8" fmla="*/ 14422 w 237238"/>
              <a:gd name="connsiteY8" fmla="*/ 57281 h 100041"/>
              <a:gd name="connsiteX9" fmla="*/ 29447 w 237238"/>
              <a:gd name="connsiteY9" fmla="*/ 52576 h 100041"/>
              <a:gd name="connsiteX10" fmla="*/ 54041 w 237238"/>
              <a:gd name="connsiteY10" fmla="*/ 74735 h 100041"/>
              <a:gd name="connsiteX11" fmla="*/ 47817 w 237238"/>
              <a:gd name="connsiteY11" fmla="*/ 89462 h 100041"/>
              <a:gd name="connsiteX12" fmla="*/ 61480 w 237238"/>
              <a:gd name="connsiteY12" fmla="*/ 95386 h 100041"/>
              <a:gd name="connsiteX13" fmla="*/ 62999 w 237238"/>
              <a:gd name="connsiteY13" fmla="*/ 95233 h 100041"/>
              <a:gd name="connsiteX14" fmla="*/ 60570 w 237238"/>
              <a:gd name="connsiteY14" fmla="*/ 91133 h 100041"/>
              <a:gd name="connsiteX15" fmla="*/ 64971 w 237238"/>
              <a:gd name="connsiteY15" fmla="*/ 86733 h 100041"/>
              <a:gd name="connsiteX16" fmla="*/ 69376 w 237238"/>
              <a:gd name="connsiteY16" fmla="*/ 91285 h 100041"/>
              <a:gd name="connsiteX17" fmla="*/ 61632 w 237238"/>
              <a:gd name="connsiteY17" fmla="*/ 98724 h 100041"/>
              <a:gd name="connsiteX18" fmla="*/ 45540 w 237238"/>
              <a:gd name="connsiteY18" fmla="*/ 91590 h 100041"/>
              <a:gd name="connsiteX19" fmla="*/ 29447 w 237238"/>
              <a:gd name="connsiteY19" fmla="*/ 97053 h 100041"/>
              <a:gd name="connsiteX20" fmla="*/ 4859 w 237238"/>
              <a:gd name="connsiteY20" fmla="*/ 74888 h 100041"/>
              <a:gd name="connsiteX21" fmla="*/ 11993 w 237238"/>
              <a:gd name="connsiteY21" fmla="*/ 59252 h 100041"/>
              <a:gd name="connsiteX22" fmla="*/ 7288 w 237238"/>
              <a:gd name="connsiteY22" fmla="*/ 46651 h 100041"/>
              <a:gd name="connsiteX23" fmla="*/ 13964 w 237238"/>
              <a:gd name="connsiteY23" fmla="*/ 33140 h 100041"/>
              <a:gd name="connsiteX24" fmla="*/ 0 w 237238"/>
              <a:gd name="connsiteY24" fmla="*/ 17962 h 100041"/>
              <a:gd name="connsiteX25" fmla="*/ 33548 w 237238"/>
              <a:gd name="connsiteY25" fmla="*/ -1317 h 100041"/>
              <a:gd name="connsiteX26" fmla="*/ 67253 w 237238"/>
              <a:gd name="connsiteY26" fmla="*/ 18267 h 100041"/>
              <a:gd name="connsiteX27" fmla="*/ 57385 w 237238"/>
              <a:gd name="connsiteY27" fmla="*/ 35569 h 100041"/>
              <a:gd name="connsiteX28" fmla="*/ 31271 w 237238"/>
              <a:gd name="connsiteY28" fmla="*/ 39822 h 100041"/>
              <a:gd name="connsiteX29" fmla="*/ 19884 w 237238"/>
              <a:gd name="connsiteY29" fmla="*/ 39975 h 100041"/>
              <a:gd name="connsiteX30" fmla="*/ 11840 w 237238"/>
              <a:gd name="connsiteY30" fmla="*/ 50142 h 100041"/>
              <a:gd name="connsiteX31" fmla="*/ 33700 w 237238"/>
              <a:gd name="connsiteY31" fmla="*/ 2174 h 100041"/>
              <a:gd name="connsiteX32" fmla="*/ 7893 w 237238"/>
              <a:gd name="connsiteY32" fmla="*/ 17962 h 100041"/>
              <a:gd name="connsiteX33" fmla="*/ 20341 w 237238"/>
              <a:gd name="connsiteY33" fmla="*/ 31016 h 100041"/>
              <a:gd name="connsiteX34" fmla="*/ 29301 w 237238"/>
              <a:gd name="connsiteY34" fmla="*/ 31016 h 100041"/>
              <a:gd name="connsiteX35" fmla="*/ 59355 w 237238"/>
              <a:gd name="connsiteY35" fmla="*/ 17962 h 100041"/>
              <a:gd name="connsiteX36" fmla="*/ 33700 w 237238"/>
              <a:gd name="connsiteY36" fmla="*/ 2174 h 100041"/>
              <a:gd name="connsiteX37" fmla="*/ 131017 w 237238"/>
              <a:gd name="connsiteY37" fmla="*/ 41946 h 100041"/>
              <a:gd name="connsiteX38" fmla="*/ 131017 w 237238"/>
              <a:gd name="connsiteY38" fmla="*/ 28282 h 100041"/>
              <a:gd name="connsiteX39" fmla="*/ 152882 w 237238"/>
              <a:gd name="connsiteY39" fmla="*/ 29954 h 100041"/>
              <a:gd name="connsiteX40" fmla="*/ 152882 w 237238"/>
              <a:gd name="connsiteY40" fmla="*/ 34659 h 100041"/>
              <a:gd name="connsiteX41" fmla="*/ 141037 w 237238"/>
              <a:gd name="connsiteY41" fmla="*/ 43160 h 100041"/>
              <a:gd name="connsiteX42" fmla="*/ 141037 w 237238"/>
              <a:gd name="connsiteY42" fmla="*/ 97053 h 100041"/>
              <a:gd name="connsiteX43" fmla="*/ 118726 w 237238"/>
              <a:gd name="connsiteY43" fmla="*/ 95386 h 100041"/>
              <a:gd name="connsiteX44" fmla="*/ 118726 w 237238"/>
              <a:gd name="connsiteY44" fmla="*/ 90676 h 100041"/>
              <a:gd name="connsiteX45" fmla="*/ 130564 w 237238"/>
              <a:gd name="connsiteY45" fmla="*/ 82175 h 100041"/>
              <a:gd name="connsiteX46" fmla="*/ 130564 w 237238"/>
              <a:gd name="connsiteY46" fmla="*/ 55152 h 100041"/>
              <a:gd name="connsiteX47" fmla="*/ 112195 w 237238"/>
              <a:gd name="connsiteY47" fmla="*/ 31625 h 100041"/>
              <a:gd name="connsiteX48" fmla="*/ 98838 w 237238"/>
              <a:gd name="connsiteY48" fmla="*/ 46651 h 100041"/>
              <a:gd name="connsiteX49" fmla="*/ 98838 w 237238"/>
              <a:gd name="connsiteY49" fmla="*/ 97053 h 100041"/>
              <a:gd name="connsiteX50" fmla="*/ 76520 w 237238"/>
              <a:gd name="connsiteY50" fmla="*/ 95386 h 100041"/>
              <a:gd name="connsiteX51" fmla="*/ 76520 w 237238"/>
              <a:gd name="connsiteY51" fmla="*/ 90676 h 100041"/>
              <a:gd name="connsiteX52" fmla="*/ 88360 w 237238"/>
              <a:gd name="connsiteY52" fmla="*/ 76712 h 100041"/>
              <a:gd name="connsiteX53" fmla="*/ 88360 w 237238"/>
              <a:gd name="connsiteY53" fmla="*/ 53937 h 100041"/>
              <a:gd name="connsiteX54" fmla="*/ 111433 w 237238"/>
              <a:gd name="connsiteY54" fmla="*/ 28282 h 100041"/>
              <a:gd name="connsiteX55" fmla="*/ 131017 w 237238"/>
              <a:gd name="connsiteY55" fmla="*/ 41946 h 100041"/>
              <a:gd name="connsiteX56" fmla="*/ 172715 w 237238"/>
              <a:gd name="connsiteY56" fmla="*/ 82175 h 100041"/>
              <a:gd name="connsiteX57" fmla="*/ 172715 w 237238"/>
              <a:gd name="connsiteY57" fmla="*/ 41493 h 100041"/>
              <a:gd name="connsiteX58" fmla="*/ 160875 w 237238"/>
              <a:gd name="connsiteY58" fmla="*/ 34659 h 100041"/>
              <a:gd name="connsiteX59" fmla="*/ 160875 w 237238"/>
              <a:gd name="connsiteY59" fmla="*/ 29954 h 100041"/>
              <a:gd name="connsiteX60" fmla="*/ 178031 w 237238"/>
              <a:gd name="connsiteY60" fmla="*/ 30411 h 100041"/>
              <a:gd name="connsiteX61" fmla="*/ 195033 w 237238"/>
              <a:gd name="connsiteY61" fmla="*/ 29954 h 100041"/>
              <a:gd name="connsiteX62" fmla="*/ 195033 w 237238"/>
              <a:gd name="connsiteY62" fmla="*/ 34659 h 100041"/>
              <a:gd name="connsiteX63" fmla="*/ 183193 w 237238"/>
              <a:gd name="connsiteY63" fmla="*/ 41493 h 100041"/>
              <a:gd name="connsiteX64" fmla="*/ 183193 w 237238"/>
              <a:gd name="connsiteY64" fmla="*/ 69426 h 100041"/>
              <a:gd name="connsiteX65" fmla="*/ 203686 w 237238"/>
              <a:gd name="connsiteY65" fmla="*/ 93714 h 100041"/>
              <a:gd name="connsiteX66" fmla="*/ 214921 w 237238"/>
              <a:gd name="connsiteY66" fmla="*/ 76864 h 100041"/>
              <a:gd name="connsiteX67" fmla="*/ 214921 w 237238"/>
              <a:gd name="connsiteY67" fmla="*/ 41493 h 100041"/>
              <a:gd name="connsiteX68" fmla="*/ 203081 w 237238"/>
              <a:gd name="connsiteY68" fmla="*/ 34659 h 100041"/>
              <a:gd name="connsiteX69" fmla="*/ 203081 w 237238"/>
              <a:gd name="connsiteY69" fmla="*/ 29954 h 100041"/>
              <a:gd name="connsiteX70" fmla="*/ 220235 w 237238"/>
              <a:gd name="connsiteY70" fmla="*/ 30411 h 100041"/>
              <a:gd name="connsiteX71" fmla="*/ 237238 w 237238"/>
              <a:gd name="connsiteY71" fmla="*/ 29954 h 100041"/>
              <a:gd name="connsiteX72" fmla="*/ 237238 w 237238"/>
              <a:gd name="connsiteY72" fmla="*/ 34659 h 100041"/>
              <a:gd name="connsiteX73" fmla="*/ 225394 w 237238"/>
              <a:gd name="connsiteY73" fmla="*/ 39212 h 100041"/>
              <a:gd name="connsiteX74" fmla="*/ 225394 w 237238"/>
              <a:gd name="connsiteY74" fmla="*/ 68211 h 100041"/>
              <a:gd name="connsiteX75" fmla="*/ 220687 w 237238"/>
              <a:gd name="connsiteY75" fmla="*/ 91437 h 100041"/>
              <a:gd name="connsiteX76" fmla="*/ 204748 w 237238"/>
              <a:gd name="connsiteY76" fmla="*/ 97053 h 100041"/>
              <a:gd name="connsiteX77" fmla="*/ 182283 w 237238"/>
              <a:gd name="connsiteY77" fmla="*/ 81112 h 100041"/>
              <a:gd name="connsiteX78" fmla="*/ 182283 w 237238"/>
              <a:gd name="connsiteY78" fmla="*/ 97053 h 100041"/>
              <a:gd name="connsiteX79" fmla="*/ 160875 w 237238"/>
              <a:gd name="connsiteY79" fmla="*/ 95386 h 100041"/>
              <a:gd name="connsiteX80" fmla="*/ 160875 w 237238"/>
              <a:gd name="connsiteY80" fmla="*/ 90676 h 100041"/>
              <a:gd name="connsiteX81" fmla="*/ 172715 w 237238"/>
              <a:gd name="connsiteY81" fmla="*/ 82175 h 1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37238" h="100041">
                <a:moveTo>
                  <a:pt x="29447" y="56067"/>
                </a:moveTo>
                <a:cubicBezTo>
                  <a:pt x="16241" y="56067"/>
                  <a:pt x="16241" y="71244"/>
                  <a:pt x="16241" y="74735"/>
                </a:cubicBezTo>
                <a:cubicBezTo>
                  <a:pt x="16241" y="78836"/>
                  <a:pt x="16394" y="83694"/>
                  <a:pt x="18671" y="87490"/>
                </a:cubicBezTo>
                <a:cubicBezTo>
                  <a:pt x="19884" y="89309"/>
                  <a:pt x="23375" y="93562"/>
                  <a:pt x="29447" y="93562"/>
                </a:cubicBezTo>
                <a:cubicBezTo>
                  <a:pt x="42658" y="93562"/>
                  <a:pt x="42658" y="78379"/>
                  <a:pt x="42658" y="74888"/>
                </a:cubicBezTo>
                <a:cubicBezTo>
                  <a:pt x="42658" y="70792"/>
                  <a:pt x="42506" y="65935"/>
                  <a:pt x="40229" y="62139"/>
                </a:cubicBezTo>
                <a:cubicBezTo>
                  <a:pt x="39016" y="60315"/>
                  <a:pt x="35520" y="56067"/>
                  <a:pt x="29447" y="56067"/>
                </a:cubicBezTo>
                <a:close/>
                <a:moveTo>
                  <a:pt x="11840" y="50142"/>
                </a:moveTo>
                <a:cubicBezTo>
                  <a:pt x="11840" y="50752"/>
                  <a:pt x="11840" y="54242"/>
                  <a:pt x="14422" y="57281"/>
                </a:cubicBezTo>
                <a:cubicBezTo>
                  <a:pt x="20341" y="53028"/>
                  <a:pt x="26567" y="52576"/>
                  <a:pt x="29447" y="52576"/>
                </a:cubicBezTo>
                <a:cubicBezTo>
                  <a:pt x="43568" y="52576"/>
                  <a:pt x="54041" y="63048"/>
                  <a:pt x="54041" y="74735"/>
                </a:cubicBezTo>
                <a:cubicBezTo>
                  <a:pt x="54041" y="80355"/>
                  <a:pt x="51612" y="85970"/>
                  <a:pt x="47817" y="89462"/>
                </a:cubicBezTo>
                <a:cubicBezTo>
                  <a:pt x="53284" y="94624"/>
                  <a:pt x="58746" y="95386"/>
                  <a:pt x="61480" y="95386"/>
                </a:cubicBezTo>
                <a:cubicBezTo>
                  <a:pt x="61785" y="95386"/>
                  <a:pt x="62542" y="95386"/>
                  <a:pt x="62999" y="95233"/>
                </a:cubicBezTo>
                <a:cubicBezTo>
                  <a:pt x="61327" y="94624"/>
                  <a:pt x="60570" y="92952"/>
                  <a:pt x="60570" y="91133"/>
                </a:cubicBezTo>
                <a:cubicBezTo>
                  <a:pt x="60570" y="88552"/>
                  <a:pt x="62542" y="86733"/>
                  <a:pt x="64971" y="86733"/>
                </a:cubicBezTo>
                <a:cubicBezTo>
                  <a:pt x="66491" y="86733"/>
                  <a:pt x="69376" y="87794"/>
                  <a:pt x="69376" y="91285"/>
                </a:cubicBezTo>
                <a:cubicBezTo>
                  <a:pt x="69376" y="93866"/>
                  <a:pt x="67553" y="98724"/>
                  <a:pt x="61632" y="98724"/>
                </a:cubicBezTo>
                <a:cubicBezTo>
                  <a:pt x="58599" y="98724"/>
                  <a:pt x="51917" y="97815"/>
                  <a:pt x="45540" y="91590"/>
                </a:cubicBezTo>
                <a:cubicBezTo>
                  <a:pt x="39167" y="96600"/>
                  <a:pt x="32791" y="97053"/>
                  <a:pt x="29447" y="97053"/>
                </a:cubicBezTo>
                <a:cubicBezTo>
                  <a:pt x="15332" y="97053"/>
                  <a:pt x="4859" y="86580"/>
                  <a:pt x="4859" y="74888"/>
                </a:cubicBezTo>
                <a:cubicBezTo>
                  <a:pt x="4859" y="68211"/>
                  <a:pt x="8198" y="62439"/>
                  <a:pt x="11993" y="59252"/>
                </a:cubicBezTo>
                <a:cubicBezTo>
                  <a:pt x="10016" y="56976"/>
                  <a:pt x="7288" y="51966"/>
                  <a:pt x="7288" y="46651"/>
                </a:cubicBezTo>
                <a:cubicBezTo>
                  <a:pt x="7288" y="41946"/>
                  <a:pt x="9258" y="36178"/>
                  <a:pt x="13964" y="33140"/>
                </a:cubicBezTo>
                <a:cubicBezTo>
                  <a:pt x="4859" y="30563"/>
                  <a:pt x="0" y="24034"/>
                  <a:pt x="0" y="17962"/>
                </a:cubicBezTo>
                <a:cubicBezTo>
                  <a:pt x="0" y="7032"/>
                  <a:pt x="15027" y="-1317"/>
                  <a:pt x="33548" y="-1317"/>
                </a:cubicBezTo>
                <a:cubicBezTo>
                  <a:pt x="51459" y="-1317"/>
                  <a:pt x="67253" y="6422"/>
                  <a:pt x="67253" y="18267"/>
                </a:cubicBezTo>
                <a:cubicBezTo>
                  <a:pt x="67253" y="23576"/>
                  <a:pt x="65124" y="31320"/>
                  <a:pt x="57385" y="35569"/>
                </a:cubicBezTo>
                <a:cubicBezTo>
                  <a:pt x="49335" y="39822"/>
                  <a:pt x="40529" y="39822"/>
                  <a:pt x="31271" y="39822"/>
                </a:cubicBezTo>
                <a:cubicBezTo>
                  <a:pt x="27476" y="39822"/>
                  <a:pt x="20946" y="39822"/>
                  <a:pt x="19884" y="39975"/>
                </a:cubicBezTo>
                <a:cubicBezTo>
                  <a:pt x="15027" y="40579"/>
                  <a:pt x="11840" y="45284"/>
                  <a:pt x="11840" y="50142"/>
                </a:cubicBezTo>
                <a:close/>
                <a:moveTo>
                  <a:pt x="33700" y="2174"/>
                </a:moveTo>
                <a:cubicBezTo>
                  <a:pt x="18370" y="2174"/>
                  <a:pt x="7893" y="9913"/>
                  <a:pt x="7893" y="17962"/>
                </a:cubicBezTo>
                <a:cubicBezTo>
                  <a:pt x="7893" y="24944"/>
                  <a:pt x="13660" y="30563"/>
                  <a:pt x="20341" y="31016"/>
                </a:cubicBezTo>
                <a:lnTo>
                  <a:pt x="29301" y="31016"/>
                </a:lnTo>
                <a:cubicBezTo>
                  <a:pt x="42353" y="31016"/>
                  <a:pt x="59355" y="31016"/>
                  <a:pt x="59355" y="17962"/>
                </a:cubicBezTo>
                <a:cubicBezTo>
                  <a:pt x="59355" y="9765"/>
                  <a:pt x="48578" y="2174"/>
                  <a:pt x="33700" y="2174"/>
                </a:cubicBezTo>
                <a:close/>
                <a:moveTo>
                  <a:pt x="131017" y="41946"/>
                </a:moveTo>
                <a:lnTo>
                  <a:pt x="131017" y="28282"/>
                </a:lnTo>
                <a:lnTo>
                  <a:pt x="152882" y="29954"/>
                </a:lnTo>
                <a:lnTo>
                  <a:pt x="152882" y="34659"/>
                </a:lnTo>
                <a:cubicBezTo>
                  <a:pt x="142252" y="34659"/>
                  <a:pt x="141037" y="35721"/>
                  <a:pt x="141037" y="43160"/>
                </a:cubicBezTo>
                <a:lnTo>
                  <a:pt x="141037" y="97053"/>
                </a:lnTo>
                <a:lnTo>
                  <a:pt x="118726" y="95386"/>
                </a:lnTo>
                <a:lnTo>
                  <a:pt x="118726" y="90676"/>
                </a:lnTo>
                <a:cubicBezTo>
                  <a:pt x="129351" y="90676"/>
                  <a:pt x="130564" y="89613"/>
                  <a:pt x="130564" y="82175"/>
                </a:cubicBezTo>
                <a:lnTo>
                  <a:pt x="130564" y="55152"/>
                </a:lnTo>
                <a:cubicBezTo>
                  <a:pt x="130564" y="41946"/>
                  <a:pt x="123278" y="31625"/>
                  <a:pt x="112195" y="31625"/>
                </a:cubicBezTo>
                <a:cubicBezTo>
                  <a:pt x="99443" y="31625"/>
                  <a:pt x="98838" y="38760"/>
                  <a:pt x="98838" y="46651"/>
                </a:cubicBezTo>
                <a:lnTo>
                  <a:pt x="98838" y="97053"/>
                </a:lnTo>
                <a:lnTo>
                  <a:pt x="76520" y="95386"/>
                </a:lnTo>
                <a:lnTo>
                  <a:pt x="76520" y="90676"/>
                </a:lnTo>
                <a:cubicBezTo>
                  <a:pt x="88360" y="90676"/>
                  <a:pt x="88360" y="90224"/>
                  <a:pt x="88360" y="76712"/>
                </a:cubicBezTo>
                <a:lnTo>
                  <a:pt x="88360" y="53937"/>
                </a:lnTo>
                <a:cubicBezTo>
                  <a:pt x="88360" y="42098"/>
                  <a:pt x="88360" y="28282"/>
                  <a:pt x="111433" y="28282"/>
                </a:cubicBezTo>
                <a:cubicBezTo>
                  <a:pt x="119940" y="28282"/>
                  <a:pt x="126617" y="32535"/>
                  <a:pt x="131017" y="41946"/>
                </a:cubicBezTo>
                <a:close/>
                <a:moveTo>
                  <a:pt x="172715" y="82175"/>
                </a:moveTo>
                <a:lnTo>
                  <a:pt x="172715" y="41493"/>
                </a:lnTo>
                <a:cubicBezTo>
                  <a:pt x="172715" y="34659"/>
                  <a:pt x="171048" y="34659"/>
                  <a:pt x="160875" y="34659"/>
                </a:cubicBezTo>
                <a:lnTo>
                  <a:pt x="160875" y="29954"/>
                </a:lnTo>
                <a:cubicBezTo>
                  <a:pt x="166191" y="30106"/>
                  <a:pt x="173930" y="30411"/>
                  <a:pt x="178031" y="30411"/>
                </a:cubicBezTo>
                <a:cubicBezTo>
                  <a:pt x="181978" y="30411"/>
                  <a:pt x="189869" y="30106"/>
                  <a:pt x="195033" y="29954"/>
                </a:cubicBezTo>
                <a:lnTo>
                  <a:pt x="195033" y="34659"/>
                </a:lnTo>
                <a:cubicBezTo>
                  <a:pt x="184860" y="34659"/>
                  <a:pt x="183193" y="34659"/>
                  <a:pt x="183193" y="41493"/>
                </a:cubicBezTo>
                <a:lnTo>
                  <a:pt x="183193" y="69426"/>
                </a:lnTo>
                <a:cubicBezTo>
                  <a:pt x="183193" y="85213"/>
                  <a:pt x="193970" y="93714"/>
                  <a:pt x="203686" y="93714"/>
                </a:cubicBezTo>
                <a:cubicBezTo>
                  <a:pt x="213249" y="93714"/>
                  <a:pt x="214921" y="85518"/>
                  <a:pt x="214921" y="76864"/>
                </a:cubicBezTo>
                <a:lnTo>
                  <a:pt x="214921" y="41493"/>
                </a:lnTo>
                <a:cubicBezTo>
                  <a:pt x="214921" y="34659"/>
                  <a:pt x="213249" y="34659"/>
                  <a:pt x="203081" y="34659"/>
                </a:cubicBezTo>
                <a:lnTo>
                  <a:pt x="203081" y="29954"/>
                </a:lnTo>
                <a:cubicBezTo>
                  <a:pt x="208392" y="30106"/>
                  <a:pt x="216135" y="30411"/>
                  <a:pt x="220235" y="30411"/>
                </a:cubicBezTo>
                <a:cubicBezTo>
                  <a:pt x="224179" y="30411"/>
                  <a:pt x="232075" y="30106"/>
                  <a:pt x="237238" y="29954"/>
                </a:cubicBezTo>
                <a:lnTo>
                  <a:pt x="237238" y="34659"/>
                </a:lnTo>
                <a:cubicBezTo>
                  <a:pt x="229341" y="34659"/>
                  <a:pt x="225546" y="34659"/>
                  <a:pt x="225394" y="39212"/>
                </a:cubicBezTo>
                <a:lnTo>
                  <a:pt x="225394" y="68211"/>
                </a:lnTo>
                <a:cubicBezTo>
                  <a:pt x="225394" y="81265"/>
                  <a:pt x="225394" y="85970"/>
                  <a:pt x="220687" y="91437"/>
                </a:cubicBezTo>
                <a:cubicBezTo>
                  <a:pt x="218565" y="94019"/>
                  <a:pt x="213554" y="97053"/>
                  <a:pt x="204748" y="97053"/>
                </a:cubicBezTo>
                <a:cubicBezTo>
                  <a:pt x="193665" y="97053"/>
                  <a:pt x="186532" y="90523"/>
                  <a:pt x="182283" y="81112"/>
                </a:cubicBezTo>
                <a:lnTo>
                  <a:pt x="182283" y="97053"/>
                </a:lnTo>
                <a:lnTo>
                  <a:pt x="160875" y="95386"/>
                </a:lnTo>
                <a:lnTo>
                  <a:pt x="160875" y="90676"/>
                </a:lnTo>
                <a:cubicBezTo>
                  <a:pt x="171500" y="90676"/>
                  <a:pt x="172715" y="89613"/>
                  <a:pt x="172715" y="82175"/>
                </a:cubicBezTo>
                <a:close/>
              </a:path>
            </a:pathLst>
          </a:custGeom>
          <a:solidFill>
            <a:srgbClr val="000000"/>
          </a:solidFill>
          <a:ln w="15237" cap="flat">
            <a:noFill/>
            <a:prstDash val="solid"/>
            <a:miter/>
          </a:ln>
        </p:spPr>
        <p:txBody>
          <a:bodyPr rtlCol="0" anchor="ctr"/>
          <a:lstStyle/>
          <a:p>
            <a:endParaRPr lang="en-US" dirty="0"/>
          </a:p>
        </p:txBody>
      </p:sp>
      <p:sp>
        <p:nvSpPr>
          <p:cNvPr id="12" name="Graphic 31" descr="\documentclass{article}&#10;\usepackage{amsmath}&#10;\pagestyle{empty}&#10;\begin{document}&#10;&#10;&#10;Solenoid&#10;&#10;\end{document}" title="IguanaTex Shape Display">
            <a:extLst>
              <a:ext uri="{FF2B5EF4-FFF2-40B4-BE49-F238E27FC236}">
                <a16:creationId xmlns:a16="http://schemas.microsoft.com/office/drawing/2014/main" id="{C68EE836-296D-09B8-C7FA-DD3AAE1D3852}"/>
              </a:ext>
            </a:extLst>
          </p:cNvPr>
          <p:cNvSpPr>
            <a:spLocks noChangeAspect="1"/>
          </p:cNvSpPr>
          <p:nvPr>
            <p:custDataLst>
              <p:tags r:id="rId3"/>
            </p:custDataLst>
          </p:nvPr>
        </p:nvSpPr>
        <p:spPr>
          <a:xfrm flipV="1">
            <a:off x="3443471" y="5388182"/>
            <a:ext cx="739940" cy="150153"/>
          </a:xfrm>
          <a:custGeom>
            <a:avLst/>
            <a:gdLst>
              <a:gd name="connsiteX0" fmla="*/ 74136 w 906455"/>
              <a:gd name="connsiteY0" fmla="*/ 102413 h 183943"/>
              <a:gd name="connsiteX1" fmla="*/ 41751 w 906455"/>
              <a:gd name="connsiteY1" fmla="*/ 110256 h 183943"/>
              <a:gd name="connsiteX2" fmla="*/ 16192 w 906455"/>
              <a:gd name="connsiteY2" fmla="*/ 142388 h 183943"/>
              <a:gd name="connsiteX3" fmla="*/ 49593 w 906455"/>
              <a:gd name="connsiteY3" fmla="*/ 175535 h 183943"/>
              <a:gd name="connsiteX4" fmla="*/ 98933 w 906455"/>
              <a:gd name="connsiteY4" fmla="*/ 122654 h 183943"/>
              <a:gd name="connsiteX5" fmla="*/ 101965 w 906455"/>
              <a:gd name="connsiteY5" fmla="*/ 119614 h 183943"/>
              <a:gd name="connsiteX6" fmla="*/ 105251 w 906455"/>
              <a:gd name="connsiteY6" fmla="*/ 125686 h 183943"/>
              <a:gd name="connsiteX7" fmla="*/ 105251 w 906455"/>
              <a:gd name="connsiteY7" fmla="*/ 176542 h 183943"/>
              <a:gd name="connsiteX8" fmla="*/ 102473 w 906455"/>
              <a:gd name="connsiteY8" fmla="*/ 182623 h 183943"/>
              <a:gd name="connsiteX9" fmla="*/ 98679 w 906455"/>
              <a:gd name="connsiteY9" fmla="*/ 179328 h 183943"/>
              <a:gd name="connsiteX10" fmla="*/ 89821 w 906455"/>
              <a:gd name="connsiteY10" fmla="*/ 164906 h 183943"/>
              <a:gd name="connsiteX11" fmla="*/ 49340 w 906455"/>
              <a:gd name="connsiteY11" fmla="*/ 182623 h 183943"/>
              <a:gd name="connsiteX12" fmla="*/ 0 w 906455"/>
              <a:gd name="connsiteY12" fmla="*/ 133537 h 183943"/>
              <a:gd name="connsiteX13" fmla="*/ 33147 w 906455"/>
              <a:gd name="connsiteY13" fmla="*/ 87230 h 183943"/>
              <a:gd name="connsiteX14" fmla="*/ 66540 w 906455"/>
              <a:gd name="connsiteY14" fmla="*/ 78878 h 183943"/>
              <a:gd name="connsiteX15" fmla="*/ 88050 w 906455"/>
              <a:gd name="connsiteY15" fmla="*/ 65980 h 183943"/>
              <a:gd name="connsiteX16" fmla="*/ 95893 w 906455"/>
              <a:gd name="connsiteY16" fmla="*/ 42699 h 183943"/>
              <a:gd name="connsiteX17" fmla="*/ 61992 w 906455"/>
              <a:gd name="connsiteY17" fmla="*/ 6520 h 183943"/>
              <a:gd name="connsiteX18" fmla="*/ 22011 w 906455"/>
              <a:gd name="connsiteY18" fmla="*/ 20181 h 183943"/>
              <a:gd name="connsiteX19" fmla="*/ 6326 w 906455"/>
              <a:gd name="connsiteY19" fmla="*/ 59146 h 183943"/>
              <a:gd name="connsiteX20" fmla="*/ 3286 w 906455"/>
              <a:gd name="connsiteY20" fmla="*/ 61678 h 183943"/>
              <a:gd name="connsiteX21" fmla="*/ 0 w 906455"/>
              <a:gd name="connsiteY21" fmla="*/ 55353 h 183943"/>
              <a:gd name="connsiteX22" fmla="*/ 0 w 906455"/>
              <a:gd name="connsiteY22" fmla="*/ 4751 h 183943"/>
              <a:gd name="connsiteX23" fmla="*/ 2786 w 906455"/>
              <a:gd name="connsiteY23" fmla="*/ -1321 h 183943"/>
              <a:gd name="connsiteX24" fmla="*/ 6580 w 906455"/>
              <a:gd name="connsiteY24" fmla="*/ 1965 h 183943"/>
              <a:gd name="connsiteX25" fmla="*/ 15684 w 906455"/>
              <a:gd name="connsiteY25" fmla="*/ 16388 h 183943"/>
              <a:gd name="connsiteX26" fmla="*/ 62246 w 906455"/>
              <a:gd name="connsiteY26" fmla="*/ -1321 h 183943"/>
              <a:gd name="connsiteX27" fmla="*/ 112085 w 906455"/>
              <a:gd name="connsiteY27" fmla="*/ 51305 h 183943"/>
              <a:gd name="connsiteX28" fmla="*/ 74136 w 906455"/>
              <a:gd name="connsiteY28" fmla="*/ 102413 h 183943"/>
              <a:gd name="connsiteX29" fmla="*/ 245598 w 906455"/>
              <a:gd name="connsiteY29" fmla="*/ 58385 h 183943"/>
              <a:gd name="connsiteX30" fmla="*/ 189679 w 906455"/>
              <a:gd name="connsiteY30" fmla="*/ 117591 h 183943"/>
              <a:gd name="connsiteX31" fmla="*/ 133513 w 906455"/>
              <a:gd name="connsiteY31" fmla="*/ 58385 h 183943"/>
              <a:gd name="connsiteX32" fmla="*/ 189424 w 906455"/>
              <a:gd name="connsiteY32" fmla="*/ 1457 h 183943"/>
              <a:gd name="connsiteX33" fmla="*/ 245598 w 906455"/>
              <a:gd name="connsiteY33" fmla="*/ 58385 h 183943"/>
              <a:gd name="connsiteX34" fmla="*/ 189679 w 906455"/>
              <a:gd name="connsiteY34" fmla="*/ 7784 h 183943"/>
              <a:gd name="connsiteX35" fmla="*/ 160834 w 906455"/>
              <a:gd name="connsiteY35" fmla="*/ 24738 h 183943"/>
              <a:gd name="connsiteX36" fmla="*/ 154507 w 906455"/>
              <a:gd name="connsiteY36" fmla="*/ 60408 h 183943"/>
              <a:gd name="connsiteX37" fmla="*/ 160580 w 906455"/>
              <a:gd name="connsiteY37" fmla="*/ 95071 h 183943"/>
              <a:gd name="connsiteX38" fmla="*/ 189424 w 906455"/>
              <a:gd name="connsiteY38" fmla="*/ 112027 h 183943"/>
              <a:gd name="connsiteX39" fmla="*/ 218015 w 906455"/>
              <a:gd name="connsiteY39" fmla="*/ 95580 h 183943"/>
              <a:gd name="connsiteX40" fmla="*/ 224596 w 906455"/>
              <a:gd name="connsiteY40" fmla="*/ 60408 h 183943"/>
              <a:gd name="connsiteX41" fmla="*/ 219031 w 906455"/>
              <a:gd name="connsiteY41" fmla="*/ 26508 h 183943"/>
              <a:gd name="connsiteX42" fmla="*/ 189679 w 906455"/>
              <a:gd name="connsiteY42" fmla="*/ 7784 h 183943"/>
              <a:gd name="connsiteX43" fmla="*/ 297731 w 906455"/>
              <a:gd name="connsiteY43" fmla="*/ 179837 h 183943"/>
              <a:gd name="connsiteX44" fmla="*/ 261298 w 906455"/>
              <a:gd name="connsiteY44" fmla="*/ 177051 h 183943"/>
              <a:gd name="connsiteX45" fmla="*/ 261298 w 906455"/>
              <a:gd name="connsiteY45" fmla="*/ 169208 h 183943"/>
              <a:gd name="connsiteX46" fmla="*/ 281031 w 906455"/>
              <a:gd name="connsiteY46" fmla="*/ 155040 h 183943"/>
              <a:gd name="connsiteX47" fmla="*/ 281031 w 906455"/>
              <a:gd name="connsiteY47" fmla="*/ 23476 h 183943"/>
              <a:gd name="connsiteX48" fmla="*/ 261298 w 906455"/>
              <a:gd name="connsiteY48" fmla="*/ 12086 h 183943"/>
              <a:gd name="connsiteX49" fmla="*/ 261298 w 906455"/>
              <a:gd name="connsiteY49" fmla="*/ 4243 h 183943"/>
              <a:gd name="connsiteX50" fmla="*/ 289382 w 906455"/>
              <a:gd name="connsiteY50" fmla="*/ 5005 h 183943"/>
              <a:gd name="connsiteX51" fmla="*/ 317465 w 906455"/>
              <a:gd name="connsiteY51" fmla="*/ 4243 h 183943"/>
              <a:gd name="connsiteX52" fmla="*/ 317465 w 906455"/>
              <a:gd name="connsiteY52" fmla="*/ 12086 h 183943"/>
              <a:gd name="connsiteX53" fmla="*/ 297731 w 906455"/>
              <a:gd name="connsiteY53" fmla="*/ 23476 h 183943"/>
              <a:gd name="connsiteX54" fmla="*/ 297731 w 906455"/>
              <a:gd name="connsiteY54" fmla="*/ 179837 h 183943"/>
              <a:gd name="connsiteX55" fmla="*/ 351582 w 906455"/>
              <a:gd name="connsiteY55" fmla="*/ 68005 h 183943"/>
              <a:gd name="connsiteX56" fmla="*/ 382958 w 906455"/>
              <a:gd name="connsiteY56" fmla="*/ 112027 h 183943"/>
              <a:gd name="connsiteX57" fmla="*/ 411549 w 906455"/>
              <a:gd name="connsiteY57" fmla="*/ 68005 h 183943"/>
              <a:gd name="connsiteX58" fmla="*/ 351582 w 906455"/>
              <a:gd name="connsiteY58" fmla="*/ 68005 h 183943"/>
              <a:gd name="connsiteX59" fmla="*/ 351328 w 906455"/>
              <a:gd name="connsiteY59" fmla="*/ 62687 h 183943"/>
              <a:gd name="connsiteX60" fmla="*/ 421925 w 906455"/>
              <a:gd name="connsiteY60" fmla="*/ 62687 h 183943"/>
              <a:gd name="connsiteX61" fmla="*/ 428242 w 906455"/>
              <a:gd name="connsiteY61" fmla="*/ 68005 h 183943"/>
              <a:gd name="connsiteX62" fmla="*/ 382958 w 906455"/>
              <a:gd name="connsiteY62" fmla="*/ 117591 h 183943"/>
              <a:gd name="connsiteX63" fmla="*/ 330332 w 906455"/>
              <a:gd name="connsiteY63" fmla="*/ 59909 h 183943"/>
              <a:gd name="connsiteX64" fmla="*/ 385991 w 906455"/>
              <a:gd name="connsiteY64" fmla="*/ 1457 h 183943"/>
              <a:gd name="connsiteX65" fmla="*/ 428242 w 906455"/>
              <a:gd name="connsiteY65" fmla="*/ 34349 h 183943"/>
              <a:gd name="connsiteX66" fmla="*/ 424955 w 906455"/>
              <a:gd name="connsiteY66" fmla="*/ 37390 h 183943"/>
              <a:gd name="connsiteX67" fmla="*/ 421671 w 906455"/>
              <a:gd name="connsiteY67" fmla="*/ 33842 h 183943"/>
              <a:gd name="connsiteX68" fmla="*/ 387508 w 906455"/>
              <a:gd name="connsiteY68" fmla="*/ 7784 h 183943"/>
              <a:gd name="connsiteX69" fmla="*/ 358925 w 906455"/>
              <a:gd name="connsiteY69" fmla="*/ 24738 h 183943"/>
              <a:gd name="connsiteX70" fmla="*/ 351328 w 906455"/>
              <a:gd name="connsiteY70" fmla="*/ 62687 h 183943"/>
              <a:gd name="connsiteX71" fmla="*/ 463528 w 906455"/>
              <a:gd name="connsiteY71" fmla="*/ 91278 h 183943"/>
              <a:gd name="connsiteX72" fmla="*/ 463528 w 906455"/>
              <a:gd name="connsiteY72" fmla="*/ 23476 h 183943"/>
              <a:gd name="connsiteX73" fmla="*/ 443797 w 906455"/>
              <a:gd name="connsiteY73" fmla="*/ 12086 h 183943"/>
              <a:gd name="connsiteX74" fmla="*/ 443797 w 906455"/>
              <a:gd name="connsiteY74" fmla="*/ 4243 h 183943"/>
              <a:gd name="connsiteX75" fmla="*/ 472387 w 906455"/>
              <a:gd name="connsiteY75" fmla="*/ 5005 h 183943"/>
              <a:gd name="connsiteX76" fmla="*/ 500723 w 906455"/>
              <a:gd name="connsiteY76" fmla="*/ 4243 h 183943"/>
              <a:gd name="connsiteX77" fmla="*/ 500723 w 906455"/>
              <a:gd name="connsiteY77" fmla="*/ 12086 h 183943"/>
              <a:gd name="connsiteX78" fmla="*/ 480990 w 906455"/>
              <a:gd name="connsiteY78" fmla="*/ 23476 h 183943"/>
              <a:gd name="connsiteX79" fmla="*/ 480990 w 906455"/>
              <a:gd name="connsiteY79" fmla="*/ 70029 h 183943"/>
              <a:gd name="connsiteX80" fmla="*/ 515145 w 906455"/>
              <a:gd name="connsiteY80" fmla="*/ 110511 h 183943"/>
              <a:gd name="connsiteX81" fmla="*/ 533870 w 906455"/>
              <a:gd name="connsiteY81" fmla="*/ 82427 h 183943"/>
              <a:gd name="connsiteX82" fmla="*/ 533870 w 906455"/>
              <a:gd name="connsiteY82" fmla="*/ 23476 h 183943"/>
              <a:gd name="connsiteX83" fmla="*/ 514137 w 906455"/>
              <a:gd name="connsiteY83" fmla="*/ 12086 h 183943"/>
              <a:gd name="connsiteX84" fmla="*/ 514137 w 906455"/>
              <a:gd name="connsiteY84" fmla="*/ 4243 h 183943"/>
              <a:gd name="connsiteX85" fmla="*/ 542730 w 906455"/>
              <a:gd name="connsiteY85" fmla="*/ 5005 h 183943"/>
              <a:gd name="connsiteX86" fmla="*/ 571066 w 906455"/>
              <a:gd name="connsiteY86" fmla="*/ 4243 h 183943"/>
              <a:gd name="connsiteX87" fmla="*/ 571066 w 906455"/>
              <a:gd name="connsiteY87" fmla="*/ 12086 h 183943"/>
              <a:gd name="connsiteX88" fmla="*/ 551325 w 906455"/>
              <a:gd name="connsiteY88" fmla="*/ 19673 h 183943"/>
              <a:gd name="connsiteX89" fmla="*/ 551325 w 906455"/>
              <a:gd name="connsiteY89" fmla="*/ 68005 h 183943"/>
              <a:gd name="connsiteX90" fmla="*/ 543482 w 906455"/>
              <a:gd name="connsiteY90" fmla="*/ 106716 h 183943"/>
              <a:gd name="connsiteX91" fmla="*/ 516916 w 906455"/>
              <a:gd name="connsiteY91" fmla="*/ 116075 h 183943"/>
              <a:gd name="connsiteX92" fmla="*/ 479473 w 906455"/>
              <a:gd name="connsiteY92" fmla="*/ 89507 h 183943"/>
              <a:gd name="connsiteX93" fmla="*/ 479473 w 906455"/>
              <a:gd name="connsiteY93" fmla="*/ 116075 h 183943"/>
              <a:gd name="connsiteX94" fmla="*/ 443797 w 906455"/>
              <a:gd name="connsiteY94" fmla="*/ 113297 h 183943"/>
              <a:gd name="connsiteX95" fmla="*/ 443797 w 906455"/>
              <a:gd name="connsiteY95" fmla="*/ 105446 h 183943"/>
              <a:gd name="connsiteX96" fmla="*/ 463528 w 906455"/>
              <a:gd name="connsiteY96" fmla="*/ 91278 h 183943"/>
              <a:gd name="connsiteX97" fmla="*/ 695465 w 906455"/>
              <a:gd name="connsiteY97" fmla="*/ 58385 h 183943"/>
              <a:gd name="connsiteX98" fmla="*/ 639547 w 906455"/>
              <a:gd name="connsiteY98" fmla="*/ 117591 h 183943"/>
              <a:gd name="connsiteX99" fmla="*/ 583380 w 906455"/>
              <a:gd name="connsiteY99" fmla="*/ 58385 h 183943"/>
              <a:gd name="connsiteX100" fmla="*/ 639293 w 906455"/>
              <a:gd name="connsiteY100" fmla="*/ 1457 h 183943"/>
              <a:gd name="connsiteX101" fmla="*/ 695465 w 906455"/>
              <a:gd name="connsiteY101" fmla="*/ 58385 h 183943"/>
              <a:gd name="connsiteX102" fmla="*/ 639547 w 906455"/>
              <a:gd name="connsiteY102" fmla="*/ 7784 h 183943"/>
              <a:gd name="connsiteX103" fmla="*/ 610703 w 906455"/>
              <a:gd name="connsiteY103" fmla="*/ 24738 h 183943"/>
              <a:gd name="connsiteX104" fmla="*/ 604376 w 906455"/>
              <a:gd name="connsiteY104" fmla="*/ 60408 h 183943"/>
              <a:gd name="connsiteX105" fmla="*/ 610449 w 906455"/>
              <a:gd name="connsiteY105" fmla="*/ 95071 h 183943"/>
              <a:gd name="connsiteX106" fmla="*/ 639293 w 906455"/>
              <a:gd name="connsiteY106" fmla="*/ 112027 h 183943"/>
              <a:gd name="connsiteX107" fmla="*/ 667883 w 906455"/>
              <a:gd name="connsiteY107" fmla="*/ 95580 h 183943"/>
              <a:gd name="connsiteX108" fmla="*/ 674464 w 906455"/>
              <a:gd name="connsiteY108" fmla="*/ 60408 h 183943"/>
              <a:gd name="connsiteX109" fmla="*/ 668899 w 906455"/>
              <a:gd name="connsiteY109" fmla="*/ 26508 h 183943"/>
              <a:gd name="connsiteX110" fmla="*/ 639547 w 906455"/>
              <a:gd name="connsiteY110" fmla="*/ 7784 h 183943"/>
              <a:gd name="connsiteX111" fmla="*/ 747599 w 906455"/>
              <a:gd name="connsiteY111" fmla="*/ 116075 h 183943"/>
              <a:gd name="connsiteX112" fmla="*/ 712176 w 906455"/>
              <a:gd name="connsiteY112" fmla="*/ 113297 h 183943"/>
              <a:gd name="connsiteX113" fmla="*/ 712176 w 906455"/>
              <a:gd name="connsiteY113" fmla="*/ 105446 h 183943"/>
              <a:gd name="connsiteX114" fmla="*/ 730898 w 906455"/>
              <a:gd name="connsiteY114" fmla="*/ 91532 h 183943"/>
              <a:gd name="connsiteX115" fmla="*/ 730898 w 906455"/>
              <a:gd name="connsiteY115" fmla="*/ 23476 h 183943"/>
              <a:gd name="connsiteX116" fmla="*/ 711167 w 906455"/>
              <a:gd name="connsiteY116" fmla="*/ 12086 h 183943"/>
              <a:gd name="connsiteX117" fmla="*/ 711167 w 906455"/>
              <a:gd name="connsiteY117" fmla="*/ 4243 h 183943"/>
              <a:gd name="connsiteX118" fmla="*/ 738996 w 906455"/>
              <a:gd name="connsiteY118" fmla="*/ 5005 h 183943"/>
              <a:gd name="connsiteX119" fmla="*/ 765307 w 906455"/>
              <a:gd name="connsiteY119" fmla="*/ 4243 h 183943"/>
              <a:gd name="connsiteX120" fmla="*/ 765307 w 906455"/>
              <a:gd name="connsiteY120" fmla="*/ 12086 h 183943"/>
              <a:gd name="connsiteX121" fmla="*/ 747599 w 906455"/>
              <a:gd name="connsiteY121" fmla="*/ 23221 h 183943"/>
              <a:gd name="connsiteX122" fmla="*/ 747599 w 906455"/>
              <a:gd name="connsiteY122" fmla="*/ 116075 h 183943"/>
              <a:gd name="connsiteX123" fmla="*/ 748614 w 906455"/>
              <a:gd name="connsiteY123" fmla="*/ 160103 h 183943"/>
              <a:gd name="connsiteX124" fmla="*/ 735201 w 906455"/>
              <a:gd name="connsiteY124" fmla="*/ 173510 h 183943"/>
              <a:gd name="connsiteX125" fmla="*/ 721795 w 906455"/>
              <a:gd name="connsiteY125" fmla="*/ 160103 h 183943"/>
              <a:gd name="connsiteX126" fmla="*/ 735201 w 906455"/>
              <a:gd name="connsiteY126" fmla="*/ 146690 h 183943"/>
              <a:gd name="connsiteX127" fmla="*/ 748614 w 906455"/>
              <a:gd name="connsiteY127" fmla="*/ 160103 h 183943"/>
              <a:gd name="connsiteX128" fmla="*/ 869259 w 906455"/>
              <a:gd name="connsiteY128" fmla="*/ 18157 h 183943"/>
              <a:gd name="connsiteX129" fmla="*/ 869259 w 906455"/>
              <a:gd name="connsiteY129" fmla="*/ 1457 h 183943"/>
              <a:gd name="connsiteX130" fmla="*/ 906455 w 906455"/>
              <a:gd name="connsiteY130" fmla="*/ 4243 h 183943"/>
              <a:gd name="connsiteX131" fmla="*/ 906455 w 906455"/>
              <a:gd name="connsiteY131" fmla="*/ 12086 h 183943"/>
              <a:gd name="connsiteX132" fmla="*/ 886714 w 906455"/>
              <a:gd name="connsiteY132" fmla="*/ 26254 h 183943"/>
              <a:gd name="connsiteX133" fmla="*/ 886714 w 906455"/>
              <a:gd name="connsiteY133" fmla="*/ 179837 h 183943"/>
              <a:gd name="connsiteX134" fmla="*/ 850281 w 906455"/>
              <a:gd name="connsiteY134" fmla="*/ 177051 h 183943"/>
              <a:gd name="connsiteX135" fmla="*/ 850281 w 906455"/>
              <a:gd name="connsiteY135" fmla="*/ 169208 h 183943"/>
              <a:gd name="connsiteX136" fmla="*/ 870014 w 906455"/>
              <a:gd name="connsiteY136" fmla="*/ 155040 h 183943"/>
              <a:gd name="connsiteX137" fmla="*/ 870014 w 906455"/>
              <a:gd name="connsiteY137" fmla="*/ 100390 h 183943"/>
              <a:gd name="connsiteX138" fmla="*/ 838137 w 906455"/>
              <a:gd name="connsiteY138" fmla="*/ 116075 h 183943"/>
              <a:gd name="connsiteX139" fmla="*/ 781716 w 906455"/>
              <a:gd name="connsiteY139" fmla="*/ 58638 h 183943"/>
              <a:gd name="connsiteX140" fmla="*/ 835350 w 906455"/>
              <a:gd name="connsiteY140" fmla="*/ 1457 h 183943"/>
              <a:gd name="connsiteX141" fmla="*/ 869259 w 906455"/>
              <a:gd name="connsiteY141" fmla="*/ 18157 h 183943"/>
              <a:gd name="connsiteX142" fmla="*/ 869259 w 906455"/>
              <a:gd name="connsiteY142" fmla="*/ 85968 h 183943"/>
              <a:gd name="connsiteX143" fmla="*/ 869259 w 906455"/>
              <a:gd name="connsiteY143" fmla="*/ 34095 h 183943"/>
              <a:gd name="connsiteX144" fmla="*/ 866473 w 906455"/>
              <a:gd name="connsiteY144" fmla="*/ 24738 h 183943"/>
              <a:gd name="connsiteX145" fmla="*/ 836620 w 906455"/>
              <a:gd name="connsiteY145" fmla="*/ 7029 h 183943"/>
              <a:gd name="connsiteX146" fmla="*/ 810054 w 906455"/>
              <a:gd name="connsiteY146" fmla="*/ 23221 h 183943"/>
              <a:gd name="connsiteX147" fmla="*/ 802711 w 906455"/>
              <a:gd name="connsiteY147" fmla="*/ 58385 h 183943"/>
              <a:gd name="connsiteX148" fmla="*/ 810563 w 906455"/>
              <a:gd name="connsiteY148" fmla="*/ 94318 h 183943"/>
              <a:gd name="connsiteX149" fmla="*/ 839153 w 906455"/>
              <a:gd name="connsiteY149" fmla="*/ 110511 h 183943"/>
              <a:gd name="connsiteX150" fmla="*/ 866473 w 906455"/>
              <a:gd name="connsiteY150" fmla="*/ 95326 h 183943"/>
              <a:gd name="connsiteX151" fmla="*/ 869259 w 906455"/>
              <a:gd name="connsiteY151" fmla="*/ 85968 h 18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06455" h="183943">
                <a:moveTo>
                  <a:pt x="74136" y="102413"/>
                </a:moveTo>
                <a:lnTo>
                  <a:pt x="41751" y="110256"/>
                </a:lnTo>
                <a:cubicBezTo>
                  <a:pt x="26059" y="114050"/>
                  <a:pt x="16192" y="127711"/>
                  <a:pt x="16192" y="142388"/>
                </a:cubicBezTo>
                <a:cubicBezTo>
                  <a:pt x="16192" y="160103"/>
                  <a:pt x="29853" y="175535"/>
                  <a:pt x="49593" y="175535"/>
                </a:cubicBezTo>
                <a:cubicBezTo>
                  <a:pt x="91845" y="175535"/>
                  <a:pt x="97409" y="134036"/>
                  <a:pt x="98933" y="122654"/>
                </a:cubicBezTo>
                <a:cubicBezTo>
                  <a:pt x="99179" y="121138"/>
                  <a:pt x="99179" y="119614"/>
                  <a:pt x="101965" y="119614"/>
                </a:cubicBezTo>
                <a:cubicBezTo>
                  <a:pt x="105251" y="119614"/>
                  <a:pt x="105251" y="120885"/>
                  <a:pt x="105251" y="125686"/>
                </a:cubicBezTo>
                <a:lnTo>
                  <a:pt x="105251" y="176542"/>
                </a:lnTo>
                <a:cubicBezTo>
                  <a:pt x="105251" y="180844"/>
                  <a:pt x="105251" y="182623"/>
                  <a:pt x="102473" y="182623"/>
                </a:cubicBezTo>
                <a:cubicBezTo>
                  <a:pt x="100703" y="182623"/>
                  <a:pt x="100449" y="182368"/>
                  <a:pt x="98679" y="179328"/>
                </a:cubicBezTo>
                <a:lnTo>
                  <a:pt x="89821" y="164906"/>
                </a:lnTo>
                <a:cubicBezTo>
                  <a:pt x="82233" y="172248"/>
                  <a:pt x="71858" y="182623"/>
                  <a:pt x="49340" y="182623"/>
                </a:cubicBezTo>
                <a:cubicBezTo>
                  <a:pt x="21257" y="182623"/>
                  <a:pt x="0" y="160349"/>
                  <a:pt x="0" y="133537"/>
                </a:cubicBezTo>
                <a:cubicBezTo>
                  <a:pt x="0" y="112534"/>
                  <a:pt x="13407" y="94064"/>
                  <a:pt x="33147" y="87230"/>
                </a:cubicBezTo>
                <a:cubicBezTo>
                  <a:pt x="35925" y="86221"/>
                  <a:pt x="48832" y="83181"/>
                  <a:pt x="66540" y="78878"/>
                </a:cubicBezTo>
                <a:cubicBezTo>
                  <a:pt x="73374" y="77110"/>
                  <a:pt x="80963" y="75339"/>
                  <a:pt x="88050" y="65980"/>
                </a:cubicBezTo>
                <a:cubicBezTo>
                  <a:pt x="93361" y="59401"/>
                  <a:pt x="95893" y="51051"/>
                  <a:pt x="95893" y="42699"/>
                </a:cubicBezTo>
                <a:cubicBezTo>
                  <a:pt x="95893" y="24738"/>
                  <a:pt x="83241" y="6520"/>
                  <a:pt x="61992" y="6520"/>
                </a:cubicBezTo>
                <a:cubicBezTo>
                  <a:pt x="54650" y="6520"/>
                  <a:pt x="35425" y="7784"/>
                  <a:pt x="22011" y="20181"/>
                </a:cubicBezTo>
                <a:cubicBezTo>
                  <a:pt x="7334" y="33842"/>
                  <a:pt x="6580" y="50041"/>
                  <a:pt x="6326" y="59146"/>
                </a:cubicBezTo>
                <a:cubicBezTo>
                  <a:pt x="6072" y="61678"/>
                  <a:pt x="4048" y="61678"/>
                  <a:pt x="3286" y="61678"/>
                </a:cubicBezTo>
                <a:cubicBezTo>
                  <a:pt x="0" y="61678"/>
                  <a:pt x="0" y="59909"/>
                  <a:pt x="0" y="55353"/>
                </a:cubicBezTo>
                <a:lnTo>
                  <a:pt x="0" y="4751"/>
                </a:lnTo>
                <a:cubicBezTo>
                  <a:pt x="0" y="449"/>
                  <a:pt x="0" y="-1321"/>
                  <a:pt x="2786" y="-1321"/>
                </a:cubicBezTo>
                <a:cubicBezTo>
                  <a:pt x="4556" y="-1321"/>
                  <a:pt x="4810" y="-822"/>
                  <a:pt x="6580" y="1965"/>
                </a:cubicBezTo>
                <a:cubicBezTo>
                  <a:pt x="6580" y="2218"/>
                  <a:pt x="7334" y="2981"/>
                  <a:pt x="15684" y="16388"/>
                </a:cubicBezTo>
                <a:cubicBezTo>
                  <a:pt x="23535" y="7784"/>
                  <a:pt x="39727" y="-1321"/>
                  <a:pt x="62246" y="-1321"/>
                </a:cubicBezTo>
                <a:cubicBezTo>
                  <a:pt x="91845" y="-1321"/>
                  <a:pt x="112085" y="23476"/>
                  <a:pt x="112085" y="51305"/>
                </a:cubicBezTo>
                <a:cubicBezTo>
                  <a:pt x="112085" y="76609"/>
                  <a:pt x="95385" y="97350"/>
                  <a:pt x="74136" y="102413"/>
                </a:cubicBezTo>
                <a:close/>
                <a:moveTo>
                  <a:pt x="245598" y="58385"/>
                </a:moveTo>
                <a:cubicBezTo>
                  <a:pt x="245598" y="90777"/>
                  <a:pt x="220294" y="117591"/>
                  <a:pt x="189679" y="117591"/>
                </a:cubicBezTo>
                <a:cubicBezTo>
                  <a:pt x="158047" y="117591"/>
                  <a:pt x="133513" y="90016"/>
                  <a:pt x="133513" y="58385"/>
                </a:cubicBezTo>
                <a:cubicBezTo>
                  <a:pt x="133513" y="25745"/>
                  <a:pt x="159826" y="1457"/>
                  <a:pt x="189424" y="1457"/>
                </a:cubicBezTo>
                <a:cubicBezTo>
                  <a:pt x="220039" y="1457"/>
                  <a:pt x="245598" y="26254"/>
                  <a:pt x="245598" y="58385"/>
                </a:cubicBezTo>
                <a:close/>
                <a:moveTo>
                  <a:pt x="189679" y="7784"/>
                </a:moveTo>
                <a:cubicBezTo>
                  <a:pt x="178796" y="7784"/>
                  <a:pt x="167668" y="13101"/>
                  <a:pt x="160834" y="24738"/>
                </a:cubicBezTo>
                <a:cubicBezTo>
                  <a:pt x="154507" y="35866"/>
                  <a:pt x="154507" y="51305"/>
                  <a:pt x="154507" y="60408"/>
                </a:cubicBezTo>
                <a:cubicBezTo>
                  <a:pt x="154507" y="70282"/>
                  <a:pt x="154507" y="83943"/>
                  <a:pt x="160580" y="95071"/>
                </a:cubicBezTo>
                <a:cubicBezTo>
                  <a:pt x="167414" y="106716"/>
                  <a:pt x="179304" y="112027"/>
                  <a:pt x="189424" y="112027"/>
                </a:cubicBezTo>
                <a:cubicBezTo>
                  <a:pt x="200561" y="112027"/>
                  <a:pt x="211435" y="106461"/>
                  <a:pt x="218015" y="95580"/>
                </a:cubicBezTo>
                <a:cubicBezTo>
                  <a:pt x="224596" y="84704"/>
                  <a:pt x="224596" y="70029"/>
                  <a:pt x="224596" y="60408"/>
                </a:cubicBezTo>
                <a:cubicBezTo>
                  <a:pt x="224596" y="51305"/>
                  <a:pt x="224596" y="37644"/>
                  <a:pt x="219031" y="26508"/>
                </a:cubicBezTo>
                <a:cubicBezTo>
                  <a:pt x="213459" y="15126"/>
                  <a:pt x="202331" y="7784"/>
                  <a:pt x="189679" y="7784"/>
                </a:cubicBezTo>
                <a:close/>
                <a:moveTo>
                  <a:pt x="297731" y="179837"/>
                </a:moveTo>
                <a:lnTo>
                  <a:pt x="261298" y="177051"/>
                </a:lnTo>
                <a:lnTo>
                  <a:pt x="261298" y="169208"/>
                </a:lnTo>
                <a:cubicBezTo>
                  <a:pt x="279007" y="169208"/>
                  <a:pt x="281031" y="167437"/>
                  <a:pt x="281031" y="155040"/>
                </a:cubicBezTo>
                <a:lnTo>
                  <a:pt x="281031" y="23476"/>
                </a:lnTo>
                <a:cubicBezTo>
                  <a:pt x="281031" y="12086"/>
                  <a:pt x="278252" y="12086"/>
                  <a:pt x="261298" y="12086"/>
                </a:cubicBezTo>
                <a:lnTo>
                  <a:pt x="261298" y="4243"/>
                </a:lnTo>
                <a:cubicBezTo>
                  <a:pt x="269649" y="4497"/>
                  <a:pt x="283055" y="5005"/>
                  <a:pt x="289382" y="5005"/>
                </a:cubicBezTo>
                <a:cubicBezTo>
                  <a:pt x="295707" y="5005"/>
                  <a:pt x="308105" y="4497"/>
                  <a:pt x="317465" y="4243"/>
                </a:cubicBezTo>
                <a:lnTo>
                  <a:pt x="317465" y="12086"/>
                </a:lnTo>
                <a:cubicBezTo>
                  <a:pt x="300518" y="12086"/>
                  <a:pt x="297731" y="12086"/>
                  <a:pt x="297731" y="23476"/>
                </a:cubicBezTo>
                <a:lnTo>
                  <a:pt x="297731" y="179837"/>
                </a:lnTo>
                <a:close/>
                <a:moveTo>
                  <a:pt x="351582" y="68005"/>
                </a:moveTo>
                <a:cubicBezTo>
                  <a:pt x="353098" y="105700"/>
                  <a:pt x="374355" y="112027"/>
                  <a:pt x="382958" y="112027"/>
                </a:cubicBezTo>
                <a:cubicBezTo>
                  <a:pt x="409017" y="112027"/>
                  <a:pt x="411549" y="77871"/>
                  <a:pt x="411549" y="68005"/>
                </a:cubicBezTo>
                <a:lnTo>
                  <a:pt x="351582" y="68005"/>
                </a:lnTo>
                <a:close/>
                <a:moveTo>
                  <a:pt x="351328" y="62687"/>
                </a:moveTo>
                <a:lnTo>
                  <a:pt x="421925" y="62687"/>
                </a:lnTo>
                <a:cubicBezTo>
                  <a:pt x="427487" y="62687"/>
                  <a:pt x="428242" y="62687"/>
                  <a:pt x="428242" y="68005"/>
                </a:cubicBezTo>
                <a:cubicBezTo>
                  <a:pt x="428242" y="93048"/>
                  <a:pt x="414582" y="117591"/>
                  <a:pt x="382958" y="117591"/>
                </a:cubicBezTo>
                <a:cubicBezTo>
                  <a:pt x="353606" y="117591"/>
                  <a:pt x="330332" y="91532"/>
                  <a:pt x="330332" y="59909"/>
                </a:cubicBezTo>
                <a:cubicBezTo>
                  <a:pt x="330332" y="26000"/>
                  <a:pt x="356893" y="1457"/>
                  <a:pt x="385991" y="1457"/>
                </a:cubicBezTo>
                <a:cubicBezTo>
                  <a:pt x="416860" y="1457"/>
                  <a:pt x="428242" y="29548"/>
                  <a:pt x="428242" y="34349"/>
                </a:cubicBezTo>
                <a:cubicBezTo>
                  <a:pt x="428242" y="36883"/>
                  <a:pt x="426217" y="37390"/>
                  <a:pt x="424955" y="37390"/>
                </a:cubicBezTo>
                <a:cubicBezTo>
                  <a:pt x="422679" y="37390"/>
                  <a:pt x="422168" y="35866"/>
                  <a:pt x="421671" y="33842"/>
                </a:cubicBezTo>
                <a:cubicBezTo>
                  <a:pt x="412811" y="7784"/>
                  <a:pt x="390040" y="7784"/>
                  <a:pt x="387508" y="7784"/>
                </a:cubicBezTo>
                <a:cubicBezTo>
                  <a:pt x="374864" y="7784"/>
                  <a:pt x="364742" y="15378"/>
                  <a:pt x="358925" y="24738"/>
                </a:cubicBezTo>
                <a:cubicBezTo>
                  <a:pt x="351328" y="36883"/>
                  <a:pt x="351328" y="53582"/>
                  <a:pt x="351328" y="62687"/>
                </a:cubicBezTo>
                <a:close/>
                <a:moveTo>
                  <a:pt x="463528" y="91278"/>
                </a:moveTo>
                <a:lnTo>
                  <a:pt x="463528" y="23476"/>
                </a:lnTo>
                <a:cubicBezTo>
                  <a:pt x="463528" y="12086"/>
                  <a:pt x="460751" y="12086"/>
                  <a:pt x="443797" y="12086"/>
                </a:cubicBezTo>
                <a:lnTo>
                  <a:pt x="443797" y="4243"/>
                </a:lnTo>
                <a:cubicBezTo>
                  <a:pt x="452654" y="4497"/>
                  <a:pt x="465552" y="5005"/>
                  <a:pt x="472387" y="5005"/>
                </a:cubicBezTo>
                <a:cubicBezTo>
                  <a:pt x="478965" y="5005"/>
                  <a:pt x="492120" y="4497"/>
                  <a:pt x="500723" y="4243"/>
                </a:cubicBezTo>
                <a:lnTo>
                  <a:pt x="500723" y="12086"/>
                </a:lnTo>
                <a:cubicBezTo>
                  <a:pt x="483769" y="12086"/>
                  <a:pt x="480990" y="12086"/>
                  <a:pt x="480990" y="23476"/>
                </a:cubicBezTo>
                <a:lnTo>
                  <a:pt x="480990" y="70029"/>
                </a:lnTo>
                <a:cubicBezTo>
                  <a:pt x="480990" y="96341"/>
                  <a:pt x="498953" y="110511"/>
                  <a:pt x="515145" y="110511"/>
                </a:cubicBezTo>
                <a:cubicBezTo>
                  <a:pt x="531084" y="110511"/>
                  <a:pt x="533870" y="96849"/>
                  <a:pt x="533870" y="82427"/>
                </a:cubicBezTo>
                <a:lnTo>
                  <a:pt x="533870" y="23476"/>
                </a:lnTo>
                <a:cubicBezTo>
                  <a:pt x="533870" y="12086"/>
                  <a:pt x="531084" y="12086"/>
                  <a:pt x="514137" y="12086"/>
                </a:cubicBezTo>
                <a:lnTo>
                  <a:pt x="514137" y="4243"/>
                </a:lnTo>
                <a:cubicBezTo>
                  <a:pt x="522989" y="4497"/>
                  <a:pt x="535894" y="5005"/>
                  <a:pt x="542730" y="5005"/>
                </a:cubicBezTo>
                <a:cubicBezTo>
                  <a:pt x="549301" y="5005"/>
                  <a:pt x="562460" y="4497"/>
                  <a:pt x="571066" y="4243"/>
                </a:cubicBezTo>
                <a:lnTo>
                  <a:pt x="571066" y="12086"/>
                </a:lnTo>
                <a:cubicBezTo>
                  <a:pt x="557906" y="12086"/>
                  <a:pt x="551579" y="12086"/>
                  <a:pt x="551325" y="19673"/>
                </a:cubicBezTo>
                <a:lnTo>
                  <a:pt x="551325" y="68005"/>
                </a:lnTo>
                <a:cubicBezTo>
                  <a:pt x="551325" y="89762"/>
                  <a:pt x="551325" y="97603"/>
                  <a:pt x="543482" y="106716"/>
                </a:cubicBezTo>
                <a:cubicBezTo>
                  <a:pt x="539943" y="111018"/>
                  <a:pt x="531592" y="116075"/>
                  <a:pt x="516916" y="116075"/>
                </a:cubicBezTo>
                <a:cubicBezTo>
                  <a:pt x="498445" y="116075"/>
                  <a:pt x="486555" y="105192"/>
                  <a:pt x="479473" y="89507"/>
                </a:cubicBezTo>
                <a:lnTo>
                  <a:pt x="479473" y="116075"/>
                </a:lnTo>
                <a:lnTo>
                  <a:pt x="443797" y="113297"/>
                </a:lnTo>
                <a:lnTo>
                  <a:pt x="443797" y="105446"/>
                </a:lnTo>
                <a:cubicBezTo>
                  <a:pt x="461503" y="105446"/>
                  <a:pt x="463528" y="103675"/>
                  <a:pt x="463528" y="91278"/>
                </a:cubicBezTo>
                <a:close/>
                <a:moveTo>
                  <a:pt x="695465" y="58385"/>
                </a:moveTo>
                <a:cubicBezTo>
                  <a:pt x="695465" y="90777"/>
                  <a:pt x="670161" y="117591"/>
                  <a:pt x="639547" y="117591"/>
                </a:cubicBezTo>
                <a:cubicBezTo>
                  <a:pt x="607916" y="117591"/>
                  <a:pt x="583380" y="90016"/>
                  <a:pt x="583380" y="58385"/>
                </a:cubicBezTo>
                <a:cubicBezTo>
                  <a:pt x="583380" y="25745"/>
                  <a:pt x="609694" y="1457"/>
                  <a:pt x="639293" y="1457"/>
                </a:cubicBezTo>
                <a:cubicBezTo>
                  <a:pt x="669908" y="1457"/>
                  <a:pt x="695465" y="26254"/>
                  <a:pt x="695465" y="58385"/>
                </a:cubicBezTo>
                <a:close/>
                <a:moveTo>
                  <a:pt x="639547" y="7784"/>
                </a:moveTo>
                <a:cubicBezTo>
                  <a:pt x="628663" y="7784"/>
                  <a:pt x="617535" y="13101"/>
                  <a:pt x="610703" y="24738"/>
                </a:cubicBezTo>
                <a:cubicBezTo>
                  <a:pt x="604376" y="35866"/>
                  <a:pt x="604376" y="51305"/>
                  <a:pt x="604376" y="60408"/>
                </a:cubicBezTo>
                <a:cubicBezTo>
                  <a:pt x="604376" y="70282"/>
                  <a:pt x="604376" y="83943"/>
                  <a:pt x="610449" y="95071"/>
                </a:cubicBezTo>
                <a:cubicBezTo>
                  <a:pt x="617281" y="106716"/>
                  <a:pt x="629171" y="112027"/>
                  <a:pt x="639293" y="112027"/>
                </a:cubicBezTo>
                <a:cubicBezTo>
                  <a:pt x="650428" y="112027"/>
                  <a:pt x="661302" y="106461"/>
                  <a:pt x="667883" y="95580"/>
                </a:cubicBezTo>
                <a:cubicBezTo>
                  <a:pt x="674464" y="84704"/>
                  <a:pt x="674464" y="70029"/>
                  <a:pt x="674464" y="60408"/>
                </a:cubicBezTo>
                <a:cubicBezTo>
                  <a:pt x="674464" y="51305"/>
                  <a:pt x="674464" y="37644"/>
                  <a:pt x="668899" y="26508"/>
                </a:cubicBezTo>
                <a:cubicBezTo>
                  <a:pt x="663326" y="15126"/>
                  <a:pt x="652199" y="7784"/>
                  <a:pt x="639547" y="7784"/>
                </a:cubicBezTo>
                <a:close/>
                <a:moveTo>
                  <a:pt x="747599" y="116075"/>
                </a:moveTo>
                <a:lnTo>
                  <a:pt x="712176" y="113297"/>
                </a:lnTo>
                <a:lnTo>
                  <a:pt x="712176" y="105446"/>
                </a:lnTo>
                <a:cubicBezTo>
                  <a:pt x="728622" y="105446"/>
                  <a:pt x="730898" y="103930"/>
                  <a:pt x="730898" y="91532"/>
                </a:cubicBezTo>
                <a:lnTo>
                  <a:pt x="730898" y="23476"/>
                </a:lnTo>
                <a:cubicBezTo>
                  <a:pt x="730898" y="12086"/>
                  <a:pt x="728122" y="12086"/>
                  <a:pt x="711167" y="12086"/>
                </a:cubicBezTo>
                <a:lnTo>
                  <a:pt x="711167" y="4243"/>
                </a:lnTo>
                <a:cubicBezTo>
                  <a:pt x="719262" y="4497"/>
                  <a:pt x="732922" y="5005"/>
                  <a:pt x="738996" y="5005"/>
                </a:cubicBezTo>
                <a:cubicBezTo>
                  <a:pt x="747852" y="5005"/>
                  <a:pt x="756712" y="4497"/>
                  <a:pt x="765307" y="4243"/>
                </a:cubicBezTo>
                <a:lnTo>
                  <a:pt x="765307" y="12086"/>
                </a:lnTo>
                <a:cubicBezTo>
                  <a:pt x="748614" y="12086"/>
                  <a:pt x="747599" y="13355"/>
                  <a:pt x="747599" y="23221"/>
                </a:cubicBezTo>
                <a:lnTo>
                  <a:pt x="747599" y="116075"/>
                </a:lnTo>
                <a:close/>
                <a:moveTo>
                  <a:pt x="748614" y="160103"/>
                </a:moveTo>
                <a:cubicBezTo>
                  <a:pt x="748614" y="168200"/>
                  <a:pt x="742290" y="173510"/>
                  <a:pt x="735201" y="173510"/>
                </a:cubicBezTo>
                <a:cubicBezTo>
                  <a:pt x="727360" y="173510"/>
                  <a:pt x="721795" y="166676"/>
                  <a:pt x="721795" y="160103"/>
                </a:cubicBezTo>
                <a:cubicBezTo>
                  <a:pt x="721795" y="153269"/>
                  <a:pt x="727360" y="146690"/>
                  <a:pt x="735201" y="146690"/>
                </a:cubicBezTo>
                <a:cubicBezTo>
                  <a:pt x="742290" y="146690"/>
                  <a:pt x="748614" y="152007"/>
                  <a:pt x="748614" y="160103"/>
                </a:cubicBezTo>
                <a:close/>
                <a:moveTo>
                  <a:pt x="869259" y="18157"/>
                </a:moveTo>
                <a:lnTo>
                  <a:pt x="869259" y="1457"/>
                </a:lnTo>
                <a:lnTo>
                  <a:pt x="906455" y="4243"/>
                </a:lnTo>
                <a:lnTo>
                  <a:pt x="906455" y="12086"/>
                </a:lnTo>
                <a:cubicBezTo>
                  <a:pt x="888739" y="12086"/>
                  <a:pt x="886714" y="13855"/>
                  <a:pt x="886714" y="26254"/>
                </a:cubicBezTo>
                <a:lnTo>
                  <a:pt x="886714" y="179837"/>
                </a:lnTo>
                <a:lnTo>
                  <a:pt x="850281" y="177051"/>
                </a:lnTo>
                <a:lnTo>
                  <a:pt x="850281" y="169208"/>
                </a:lnTo>
                <a:cubicBezTo>
                  <a:pt x="867989" y="169208"/>
                  <a:pt x="870014" y="167437"/>
                  <a:pt x="870014" y="155040"/>
                </a:cubicBezTo>
                <a:lnTo>
                  <a:pt x="870014" y="100390"/>
                </a:lnTo>
                <a:cubicBezTo>
                  <a:pt x="862678" y="109494"/>
                  <a:pt x="851797" y="116075"/>
                  <a:pt x="838137" y="116075"/>
                </a:cubicBezTo>
                <a:cubicBezTo>
                  <a:pt x="808284" y="116075"/>
                  <a:pt x="781716" y="91278"/>
                  <a:pt x="781716" y="58638"/>
                </a:cubicBezTo>
                <a:cubicBezTo>
                  <a:pt x="781716" y="26508"/>
                  <a:pt x="806514" y="1457"/>
                  <a:pt x="835350" y="1457"/>
                </a:cubicBezTo>
                <a:cubicBezTo>
                  <a:pt x="851550" y="1457"/>
                  <a:pt x="862932" y="10061"/>
                  <a:pt x="869259" y="18157"/>
                </a:cubicBezTo>
                <a:close/>
                <a:moveTo>
                  <a:pt x="869259" y="85968"/>
                </a:moveTo>
                <a:lnTo>
                  <a:pt x="869259" y="34095"/>
                </a:lnTo>
                <a:cubicBezTo>
                  <a:pt x="869259" y="29548"/>
                  <a:pt x="869259" y="29040"/>
                  <a:pt x="866473" y="24738"/>
                </a:cubicBezTo>
                <a:cubicBezTo>
                  <a:pt x="858886" y="12593"/>
                  <a:pt x="847502" y="7029"/>
                  <a:pt x="836620" y="7029"/>
                </a:cubicBezTo>
                <a:cubicBezTo>
                  <a:pt x="825231" y="7029"/>
                  <a:pt x="816125" y="13602"/>
                  <a:pt x="810054" y="23221"/>
                </a:cubicBezTo>
                <a:cubicBezTo>
                  <a:pt x="803473" y="33596"/>
                  <a:pt x="802711" y="48018"/>
                  <a:pt x="802711" y="58385"/>
                </a:cubicBezTo>
                <a:cubicBezTo>
                  <a:pt x="802711" y="67750"/>
                  <a:pt x="803219" y="82928"/>
                  <a:pt x="810563" y="94318"/>
                </a:cubicBezTo>
                <a:cubicBezTo>
                  <a:pt x="815871" y="102159"/>
                  <a:pt x="825485" y="110511"/>
                  <a:pt x="839153" y="110511"/>
                </a:cubicBezTo>
                <a:cubicBezTo>
                  <a:pt x="848002" y="110511"/>
                  <a:pt x="858632" y="106716"/>
                  <a:pt x="866473" y="95326"/>
                </a:cubicBezTo>
                <a:cubicBezTo>
                  <a:pt x="869259" y="91023"/>
                  <a:pt x="869259" y="90523"/>
                  <a:pt x="869259" y="85968"/>
                </a:cubicBezTo>
                <a:close/>
              </a:path>
            </a:pathLst>
          </a:custGeom>
          <a:solidFill>
            <a:srgbClr val="000000"/>
          </a:solidFill>
          <a:ln w="2540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58E9417-A3F6-1225-78FA-42717F0945FF}"/>
              </a:ext>
            </a:extLst>
          </p:cNvPr>
          <p:cNvSpPr/>
          <p:nvPr>
            <p:custDataLst>
              <p:tags r:id="rId4"/>
            </p:custDataLst>
          </p:nvPr>
        </p:nvSpPr>
        <p:spPr>
          <a:xfrm flipV="1">
            <a:off x="6802191" y="5027689"/>
            <a:ext cx="530847" cy="122594"/>
          </a:xfrm>
          <a:custGeom>
            <a:avLst/>
            <a:gdLst>
              <a:gd name="connsiteX0" fmla="*/ 184018 w 947723"/>
              <a:gd name="connsiteY0" fmla="*/ 184222 h 218867"/>
              <a:gd name="connsiteX1" fmla="*/ 217333 w 947723"/>
              <a:gd name="connsiteY1" fmla="*/ 204705 h 218867"/>
              <a:gd name="connsiteX2" fmla="*/ 217333 w 947723"/>
              <a:gd name="connsiteY2" fmla="*/ 214181 h 218867"/>
              <a:gd name="connsiteX3" fmla="*/ 187681 w 947723"/>
              <a:gd name="connsiteY3" fmla="*/ 213269 h 218867"/>
              <a:gd name="connsiteX4" fmla="*/ 152842 w 947723"/>
              <a:gd name="connsiteY4" fmla="*/ 214181 h 218867"/>
              <a:gd name="connsiteX5" fmla="*/ 152842 w 947723"/>
              <a:gd name="connsiteY5" fmla="*/ 204705 h 218867"/>
              <a:gd name="connsiteX6" fmla="*/ 175157 w 947723"/>
              <a:gd name="connsiteY6" fmla="*/ 189420 h 218867"/>
              <a:gd name="connsiteX7" fmla="*/ 173623 w 947723"/>
              <a:gd name="connsiteY7" fmla="*/ 183310 h 218867"/>
              <a:gd name="connsiteX8" fmla="*/ 117685 w 947723"/>
              <a:gd name="connsiteY8" fmla="*/ 35974 h 218867"/>
              <a:gd name="connsiteX9" fmla="*/ 59303 w 947723"/>
              <a:gd name="connsiteY9" fmla="*/ 190339 h 218867"/>
              <a:gd name="connsiteX10" fmla="*/ 57462 w 947723"/>
              <a:gd name="connsiteY10" fmla="*/ 195844 h 218867"/>
              <a:gd name="connsiteX11" fmla="*/ 82529 w 947723"/>
              <a:gd name="connsiteY11" fmla="*/ 204705 h 218867"/>
              <a:gd name="connsiteX12" fmla="*/ 82529 w 947723"/>
              <a:gd name="connsiteY12" fmla="*/ 214181 h 218867"/>
              <a:gd name="connsiteX13" fmla="*/ 38819 w 947723"/>
              <a:gd name="connsiteY13" fmla="*/ 213269 h 218867"/>
              <a:gd name="connsiteX14" fmla="*/ 0 w 947723"/>
              <a:gd name="connsiteY14" fmla="*/ 214181 h 218867"/>
              <a:gd name="connsiteX15" fmla="*/ 0 w 947723"/>
              <a:gd name="connsiteY15" fmla="*/ 204705 h 218867"/>
              <a:gd name="connsiteX16" fmla="*/ 29948 w 947723"/>
              <a:gd name="connsiteY16" fmla="*/ 193093 h 218867"/>
              <a:gd name="connsiteX17" fmla="*/ 100874 w 947723"/>
              <a:gd name="connsiteY17" fmla="*/ 5401 h 218867"/>
              <a:gd name="connsiteX18" fmla="*/ 108518 w 947723"/>
              <a:gd name="connsiteY18" fmla="*/ -1321 h 218867"/>
              <a:gd name="connsiteX19" fmla="*/ 115854 w 947723"/>
              <a:gd name="connsiteY19" fmla="*/ 4481 h 218867"/>
              <a:gd name="connsiteX20" fmla="*/ 184018 w 947723"/>
              <a:gd name="connsiteY20" fmla="*/ 184222 h 218867"/>
              <a:gd name="connsiteX21" fmla="*/ 277585 w 947723"/>
              <a:gd name="connsiteY21" fmla="*/ 140512 h 218867"/>
              <a:gd name="connsiteX22" fmla="*/ 234786 w 947723"/>
              <a:gd name="connsiteY22" fmla="*/ 137155 h 218867"/>
              <a:gd name="connsiteX23" fmla="*/ 234786 w 947723"/>
              <a:gd name="connsiteY23" fmla="*/ 127671 h 218867"/>
              <a:gd name="connsiteX24" fmla="*/ 257408 w 947723"/>
              <a:gd name="connsiteY24" fmla="*/ 110860 h 218867"/>
              <a:gd name="connsiteX25" fmla="*/ 257408 w 947723"/>
              <a:gd name="connsiteY25" fmla="*/ 28637 h 218867"/>
              <a:gd name="connsiteX26" fmla="*/ 233568 w 947723"/>
              <a:gd name="connsiteY26" fmla="*/ 14877 h 218867"/>
              <a:gd name="connsiteX27" fmla="*/ 233568 w 947723"/>
              <a:gd name="connsiteY27" fmla="*/ 5401 h 218867"/>
              <a:gd name="connsiteX28" fmla="*/ 267190 w 947723"/>
              <a:gd name="connsiteY28" fmla="*/ 6323 h 218867"/>
              <a:gd name="connsiteX29" fmla="*/ 298980 w 947723"/>
              <a:gd name="connsiteY29" fmla="*/ 5401 h 218867"/>
              <a:gd name="connsiteX30" fmla="*/ 298980 w 947723"/>
              <a:gd name="connsiteY30" fmla="*/ 14877 h 218867"/>
              <a:gd name="connsiteX31" fmla="*/ 277585 w 947723"/>
              <a:gd name="connsiteY31" fmla="*/ 28330 h 218867"/>
              <a:gd name="connsiteX32" fmla="*/ 277585 w 947723"/>
              <a:gd name="connsiteY32" fmla="*/ 140512 h 218867"/>
              <a:gd name="connsiteX33" fmla="*/ 278813 w 947723"/>
              <a:gd name="connsiteY33" fmla="*/ 193705 h 218867"/>
              <a:gd name="connsiteX34" fmla="*/ 262606 w 947723"/>
              <a:gd name="connsiteY34" fmla="*/ 209903 h 218867"/>
              <a:gd name="connsiteX35" fmla="*/ 246409 w 947723"/>
              <a:gd name="connsiteY35" fmla="*/ 193705 h 218867"/>
              <a:gd name="connsiteX36" fmla="*/ 262606 w 947723"/>
              <a:gd name="connsiteY36" fmla="*/ 177500 h 218867"/>
              <a:gd name="connsiteX37" fmla="*/ 278813 w 947723"/>
              <a:gd name="connsiteY37" fmla="*/ 193705 h 218867"/>
              <a:gd name="connsiteX38" fmla="*/ 359455 w 947723"/>
              <a:gd name="connsiteY38" fmla="*/ 106890 h 218867"/>
              <a:gd name="connsiteX39" fmla="*/ 359455 w 947723"/>
              <a:gd name="connsiteY39" fmla="*/ 140512 h 218867"/>
              <a:gd name="connsiteX40" fmla="*/ 316971 w 947723"/>
              <a:gd name="connsiteY40" fmla="*/ 137155 h 218867"/>
              <a:gd name="connsiteX41" fmla="*/ 316971 w 947723"/>
              <a:gd name="connsiteY41" fmla="*/ 127671 h 218867"/>
              <a:gd name="connsiteX42" fmla="*/ 340812 w 947723"/>
              <a:gd name="connsiteY42" fmla="*/ 110553 h 218867"/>
              <a:gd name="connsiteX43" fmla="*/ 340812 w 947723"/>
              <a:gd name="connsiteY43" fmla="*/ 28637 h 218867"/>
              <a:gd name="connsiteX44" fmla="*/ 316971 w 947723"/>
              <a:gd name="connsiteY44" fmla="*/ 14877 h 218867"/>
              <a:gd name="connsiteX45" fmla="*/ 316971 w 947723"/>
              <a:gd name="connsiteY45" fmla="*/ 5401 h 218867"/>
              <a:gd name="connsiteX46" fmla="*/ 351814 w 947723"/>
              <a:gd name="connsiteY46" fmla="*/ 6323 h 218867"/>
              <a:gd name="connsiteX47" fmla="*/ 390642 w 947723"/>
              <a:gd name="connsiteY47" fmla="*/ 5401 h 218867"/>
              <a:gd name="connsiteX48" fmla="*/ 390642 w 947723"/>
              <a:gd name="connsiteY48" fmla="*/ 14877 h 218867"/>
              <a:gd name="connsiteX49" fmla="*/ 384216 w 947723"/>
              <a:gd name="connsiteY49" fmla="*/ 14877 h 218867"/>
              <a:gd name="connsiteX50" fmla="*/ 360989 w 947723"/>
              <a:gd name="connsiteY50" fmla="*/ 29241 h 218867"/>
              <a:gd name="connsiteX51" fmla="*/ 360989 w 947723"/>
              <a:gd name="connsiteY51" fmla="*/ 76318 h 218867"/>
              <a:gd name="connsiteX52" fmla="*/ 397056 w 947723"/>
              <a:gd name="connsiteY52" fmla="*/ 133790 h 218867"/>
              <a:gd name="connsiteX53" fmla="*/ 400422 w 947723"/>
              <a:gd name="connsiteY53" fmla="*/ 133483 h 218867"/>
              <a:gd name="connsiteX54" fmla="*/ 393395 w 947723"/>
              <a:gd name="connsiteY54" fmla="*/ 121563 h 218867"/>
              <a:gd name="connsiteX55" fmla="*/ 406532 w 947723"/>
              <a:gd name="connsiteY55" fmla="*/ 108414 h 218867"/>
              <a:gd name="connsiteX56" fmla="*/ 419679 w 947723"/>
              <a:gd name="connsiteY56" fmla="*/ 121868 h 218867"/>
              <a:gd name="connsiteX57" fmla="*/ 397056 w 947723"/>
              <a:gd name="connsiteY57" fmla="*/ 140512 h 218867"/>
              <a:gd name="connsiteX58" fmla="*/ 359455 w 947723"/>
              <a:gd name="connsiteY58" fmla="*/ 106890 h 218867"/>
              <a:gd name="connsiteX59" fmla="*/ 481050 w 947723"/>
              <a:gd name="connsiteY59" fmla="*/ 127671 h 218867"/>
              <a:gd name="connsiteX60" fmla="*/ 524758 w 947723"/>
              <a:gd name="connsiteY60" fmla="*/ 127671 h 218867"/>
              <a:gd name="connsiteX61" fmla="*/ 524758 w 947723"/>
              <a:gd name="connsiteY61" fmla="*/ 137155 h 218867"/>
              <a:gd name="connsiteX62" fmla="*/ 481050 w 947723"/>
              <a:gd name="connsiteY62" fmla="*/ 137155 h 218867"/>
              <a:gd name="connsiteX63" fmla="*/ 481050 w 947723"/>
              <a:gd name="connsiteY63" fmla="*/ 193400 h 218867"/>
              <a:gd name="connsiteX64" fmla="*/ 473406 w 947723"/>
              <a:gd name="connsiteY64" fmla="*/ 193400 h 218867"/>
              <a:gd name="connsiteX65" fmla="*/ 433973 w 947723"/>
              <a:gd name="connsiteY65" fmla="*/ 134402 h 218867"/>
              <a:gd name="connsiteX66" fmla="*/ 433973 w 947723"/>
              <a:gd name="connsiteY66" fmla="*/ 127671 h 218867"/>
              <a:gd name="connsiteX67" fmla="*/ 459952 w 947723"/>
              <a:gd name="connsiteY67" fmla="*/ 127671 h 218867"/>
              <a:gd name="connsiteX68" fmla="*/ 459952 w 947723"/>
              <a:gd name="connsiteY68" fmla="*/ 43309 h 218867"/>
              <a:gd name="connsiteX69" fmla="*/ 499386 w 947723"/>
              <a:gd name="connsiteY69" fmla="*/ 2035 h 218867"/>
              <a:gd name="connsiteX70" fmla="*/ 529649 w 947723"/>
              <a:gd name="connsiteY70" fmla="*/ 43309 h 218867"/>
              <a:gd name="connsiteX71" fmla="*/ 529649 w 947723"/>
              <a:gd name="connsiteY71" fmla="*/ 60733 h 218867"/>
              <a:gd name="connsiteX72" fmla="*/ 522008 w 947723"/>
              <a:gd name="connsiteY72" fmla="*/ 60733 h 218867"/>
              <a:gd name="connsiteX73" fmla="*/ 522008 w 947723"/>
              <a:gd name="connsiteY73" fmla="*/ 43914 h 218867"/>
              <a:gd name="connsiteX74" fmla="*/ 501525 w 947723"/>
              <a:gd name="connsiteY74" fmla="*/ 9679 h 218867"/>
              <a:gd name="connsiteX75" fmla="*/ 481050 w 947723"/>
              <a:gd name="connsiteY75" fmla="*/ 42696 h 218867"/>
              <a:gd name="connsiteX76" fmla="*/ 481050 w 947723"/>
              <a:gd name="connsiteY76" fmla="*/ 127671 h 218867"/>
              <a:gd name="connsiteX77" fmla="*/ 666576 w 947723"/>
              <a:gd name="connsiteY77" fmla="*/ 29548 h 218867"/>
              <a:gd name="connsiteX78" fmla="*/ 666576 w 947723"/>
              <a:gd name="connsiteY78" fmla="*/ 2035 h 218867"/>
              <a:gd name="connsiteX79" fmla="*/ 710603 w 947723"/>
              <a:gd name="connsiteY79" fmla="*/ 5401 h 218867"/>
              <a:gd name="connsiteX80" fmla="*/ 710603 w 947723"/>
              <a:gd name="connsiteY80" fmla="*/ 14877 h 218867"/>
              <a:gd name="connsiteX81" fmla="*/ 686753 w 947723"/>
              <a:gd name="connsiteY81" fmla="*/ 31994 h 218867"/>
              <a:gd name="connsiteX82" fmla="*/ 686753 w 947723"/>
              <a:gd name="connsiteY82" fmla="*/ 140512 h 218867"/>
              <a:gd name="connsiteX83" fmla="*/ 641824 w 947723"/>
              <a:gd name="connsiteY83" fmla="*/ 137155 h 218867"/>
              <a:gd name="connsiteX84" fmla="*/ 641824 w 947723"/>
              <a:gd name="connsiteY84" fmla="*/ 127671 h 218867"/>
              <a:gd name="connsiteX85" fmla="*/ 665665 w 947723"/>
              <a:gd name="connsiteY85" fmla="*/ 110553 h 218867"/>
              <a:gd name="connsiteX86" fmla="*/ 665665 w 947723"/>
              <a:gd name="connsiteY86" fmla="*/ 56141 h 218867"/>
              <a:gd name="connsiteX87" fmla="*/ 628677 w 947723"/>
              <a:gd name="connsiteY87" fmla="*/ 8767 h 218867"/>
              <a:gd name="connsiteX88" fmla="*/ 601777 w 947723"/>
              <a:gd name="connsiteY88" fmla="*/ 39023 h 218867"/>
              <a:gd name="connsiteX89" fmla="*/ 601777 w 947723"/>
              <a:gd name="connsiteY89" fmla="*/ 140512 h 218867"/>
              <a:gd name="connsiteX90" fmla="*/ 556838 w 947723"/>
              <a:gd name="connsiteY90" fmla="*/ 137155 h 218867"/>
              <a:gd name="connsiteX91" fmla="*/ 556838 w 947723"/>
              <a:gd name="connsiteY91" fmla="*/ 127671 h 218867"/>
              <a:gd name="connsiteX92" fmla="*/ 580679 w 947723"/>
              <a:gd name="connsiteY92" fmla="*/ 99553 h 218867"/>
              <a:gd name="connsiteX93" fmla="*/ 580679 w 947723"/>
              <a:gd name="connsiteY93" fmla="*/ 53695 h 218867"/>
              <a:gd name="connsiteX94" fmla="*/ 627143 w 947723"/>
              <a:gd name="connsiteY94" fmla="*/ 2035 h 218867"/>
              <a:gd name="connsiteX95" fmla="*/ 666576 w 947723"/>
              <a:gd name="connsiteY95" fmla="*/ 29548 h 218867"/>
              <a:gd name="connsiteX96" fmla="*/ 818711 w 947723"/>
              <a:gd name="connsiteY96" fmla="*/ 28637 h 218867"/>
              <a:gd name="connsiteX97" fmla="*/ 842552 w 947723"/>
              <a:gd name="connsiteY97" fmla="*/ 3569 h 218867"/>
              <a:gd name="connsiteX98" fmla="*/ 867620 w 947723"/>
              <a:gd name="connsiteY98" fmla="*/ 32606 h 218867"/>
              <a:gd name="connsiteX99" fmla="*/ 867620 w 947723"/>
              <a:gd name="connsiteY99" fmla="*/ 49726 h 218867"/>
              <a:gd name="connsiteX100" fmla="*/ 859976 w 947723"/>
              <a:gd name="connsiteY100" fmla="*/ 49726 h 218867"/>
              <a:gd name="connsiteX101" fmla="*/ 859976 w 947723"/>
              <a:gd name="connsiteY101" fmla="*/ 32606 h 218867"/>
              <a:gd name="connsiteX102" fmla="*/ 848969 w 947723"/>
              <a:gd name="connsiteY102" fmla="*/ 13045 h 218867"/>
              <a:gd name="connsiteX103" fmla="*/ 837661 w 947723"/>
              <a:gd name="connsiteY103" fmla="*/ 28330 h 218867"/>
              <a:gd name="connsiteX104" fmla="*/ 837661 w 947723"/>
              <a:gd name="connsiteY104" fmla="*/ 89465 h 218867"/>
              <a:gd name="connsiteX105" fmla="*/ 826653 w 947723"/>
              <a:gd name="connsiteY105" fmla="*/ 125532 h 218867"/>
              <a:gd name="connsiteX106" fmla="*/ 784774 w 947723"/>
              <a:gd name="connsiteY106" fmla="*/ 142344 h 218867"/>
              <a:gd name="connsiteX107" fmla="*/ 738617 w 947723"/>
              <a:gd name="connsiteY107" fmla="*/ 107800 h 218867"/>
              <a:gd name="connsiteX108" fmla="*/ 752675 w 947723"/>
              <a:gd name="connsiteY108" fmla="*/ 93436 h 218867"/>
              <a:gd name="connsiteX109" fmla="*/ 766745 w 947723"/>
              <a:gd name="connsiteY109" fmla="*/ 107504 h 218867"/>
              <a:gd name="connsiteX110" fmla="*/ 751153 w 947723"/>
              <a:gd name="connsiteY110" fmla="*/ 121563 h 218867"/>
              <a:gd name="connsiteX111" fmla="*/ 784169 w 947723"/>
              <a:gd name="connsiteY111" fmla="*/ 135621 h 218867"/>
              <a:gd name="connsiteX112" fmla="*/ 816572 w 947723"/>
              <a:gd name="connsiteY112" fmla="*/ 96494 h 218867"/>
              <a:gd name="connsiteX113" fmla="*/ 816572 w 947723"/>
              <a:gd name="connsiteY113" fmla="*/ 85187 h 218867"/>
              <a:gd name="connsiteX114" fmla="*/ 760319 w 947723"/>
              <a:gd name="connsiteY114" fmla="*/ 74180 h 218867"/>
              <a:gd name="connsiteX115" fmla="*/ 729758 w 947723"/>
              <a:gd name="connsiteY115" fmla="*/ 34438 h 218867"/>
              <a:gd name="connsiteX116" fmla="*/ 778664 w 947723"/>
              <a:gd name="connsiteY116" fmla="*/ 2035 h 218867"/>
              <a:gd name="connsiteX117" fmla="*/ 818711 w 947723"/>
              <a:gd name="connsiteY117" fmla="*/ 28637 h 218867"/>
              <a:gd name="connsiteX118" fmla="*/ 816572 w 947723"/>
              <a:gd name="connsiteY118" fmla="*/ 78763 h 218867"/>
              <a:gd name="connsiteX119" fmla="*/ 816572 w 947723"/>
              <a:gd name="connsiteY119" fmla="*/ 48201 h 218867"/>
              <a:gd name="connsiteX120" fmla="*/ 780803 w 947723"/>
              <a:gd name="connsiteY120" fmla="*/ 8767 h 218867"/>
              <a:gd name="connsiteX121" fmla="*/ 753289 w 947723"/>
              <a:gd name="connsiteY121" fmla="*/ 34745 h 218867"/>
              <a:gd name="connsiteX122" fmla="*/ 816572 w 947723"/>
              <a:gd name="connsiteY122" fmla="*/ 78763 h 218867"/>
              <a:gd name="connsiteX123" fmla="*/ 923882 w 947723"/>
              <a:gd name="connsiteY123" fmla="*/ 217547 h 218867"/>
              <a:gd name="connsiteX124" fmla="*/ 879864 w 947723"/>
              <a:gd name="connsiteY124" fmla="*/ 214181 h 218867"/>
              <a:gd name="connsiteX125" fmla="*/ 879864 w 947723"/>
              <a:gd name="connsiteY125" fmla="*/ 204705 h 218867"/>
              <a:gd name="connsiteX126" fmla="*/ 903705 w 947723"/>
              <a:gd name="connsiteY126" fmla="*/ 187588 h 218867"/>
              <a:gd name="connsiteX127" fmla="*/ 903705 w 947723"/>
              <a:gd name="connsiteY127" fmla="*/ 28637 h 218867"/>
              <a:gd name="connsiteX128" fmla="*/ 879864 w 947723"/>
              <a:gd name="connsiteY128" fmla="*/ 14877 h 218867"/>
              <a:gd name="connsiteX129" fmla="*/ 879864 w 947723"/>
              <a:gd name="connsiteY129" fmla="*/ 5401 h 218867"/>
              <a:gd name="connsiteX130" fmla="*/ 913796 w 947723"/>
              <a:gd name="connsiteY130" fmla="*/ 6323 h 218867"/>
              <a:gd name="connsiteX131" fmla="*/ 947723 w 947723"/>
              <a:gd name="connsiteY131" fmla="*/ 5401 h 218867"/>
              <a:gd name="connsiteX132" fmla="*/ 947723 w 947723"/>
              <a:gd name="connsiteY132" fmla="*/ 14877 h 218867"/>
              <a:gd name="connsiteX133" fmla="*/ 923882 w 947723"/>
              <a:gd name="connsiteY133" fmla="*/ 28637 h 218867"/>
              <a:gd name="connsiteX134" fmla="*/ 923882 w 947723"/>
              <a:gd name="connsiteY134" fmla="*/ 217547 h 21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947723" h="218867">
                <a:moveTo>
                  <a:pt x="184018" y="184222"/>
                </a:moveTo>
                <a:cubicBezTo>
                  <a:pt x="188295" y="195537"/>
                  <a:pt x="196552" y="204398"/>
                  <a:pt x="217333" y="204705"/>
                </a:cubicBezTo>
                <a:lnTo>
                  <a:pt x="217333" y="214181"/>
                </a:lnTo>
                <a:cubicBezTo>
                  <a:pt x="207858" y="213566"/>
                  <a:pt x="195631" y="213269"/>
                  <a:pt x="187681" y="213269"/>
                </a:cubicBezTo>
                <a:cubicBezTo>
                  <a:pt x="178513" y="213269"/>
                  <a:pt x="160782" y="213874"/>
                  <a:pt x="152842" y="214181"/>
                </a:cubicBezTo>
                <a:lnTo>
                  <a:pt x="152842" y="204705"/>
                </a:lnTo>
                <a:cubicBezTo>
                  <a:pt x="168732" y="204398"/>
                  <a:pt x="175157" y="196449"/>
                  <a:pt x="175157" y="189420"/>
                </a:cubicBezTo>
                <a:cubicBezTo>
                  <a:pt x="175157" y="186974"/>
                  <a:pt x="174236" y="185142"/>
                  <a:pt x="173623" y="183310"/>
                </a:cubicBezTo>
                <a:lnTo>
                  <a:pt x="117685" y="35974"/>
                </a:lnTo>
                <a:lnTo>
                  <a:pt x="59303" y="190339"/>
                </a:lnTo>
                <a:cubicBezTo>
                  <a:pt x="57462" y="194617"/>
                  <a:pt x="57462" y="195232"/>
                  <a:pt x="57462" y="195844"/>
                </a:cubicBezTo>
                <a:cubicBezTo>
                  <a:pt x="57462" y="204705"/>
                  <a:pt x="74886" y="204705"/>
                  <a:pt x="82529" y="204705"/>
                </a:cubicBezTo>
                <a:lnTo>
                  <a:pt x="82529" y="214181"/>
                </a:lnTo>
                <a:cubicBezTo>
                  <a:pt x="71530" y="213269"/>
                  <a:pt x="50432" y="213269"/>
                  <a:pt x="38819" y="213269"/>
                </a:cubicBezTo>
                <a:cubicBezTo>
                  <a:pt x="24147" y="213269"/>
                  <a:pt x="10999" y="213874"/>
                  <a:pt x="0" y="214181"/>
                </a:cubicBezTo>
                <a:lnTo>
                  <a:pt x="0" y="204705"/>
                </a:lnTo>
                <a:cubicBezTo>
                  <a:pt x="19870" y="204705"/>
                  <a:pt x="25672" y="204705"/>
                  <a:pt x="29948" y="193093"/>
                </a:cubicBezTo>
                <a:lnTo>
                  <a:pt x="100874" y="5401"/>
                </a:lnTo>
                <a:cubicBezTo>
                  <a:pt x="103013" y="-411"/>
                  <a:pt x="104538" y="-1321"/>
                  <a:pt x="108518" y="-1321"/>
                </a:cubicBezTo>
                <a:cubicBezTo>
                  <a:pt x="113706" y="-1321"/>
                  <a:pt x="114320" y="203"/>
                  <a:pt x="115854" y="4481"/>
                </a:cubicBezTo>
                <a:lnTo>
                  <a:pt x="184018" y="184222"/>
                </a:lnTo>
                <a:close/>
                <a:moveTo>
                  <a:pt x="277585" y="140512"/>
                </a:moveTo>
                <a:lnTo>
                  <a:pt x="234786" y="137155"/>
                </a:lnTo>
                <a:lnTo>
                  <a:pt x="234786" y="127671"/>
                </a:lnTo>
                <a:cubicBezTo>
                  <a:pt x="254656" y="127671"/>
                  <a:pt x="257408" y="125839"/>
                  <a:pt x="257408" y="110860"/>
                </a:cubicBezTo>
                <a:lnTo>
                  <a:pt x="257408" y="28637"/>
                </a:lnTo>
                <a:cubicBezTo>
                  <a:pt x="257408" y="14877"/>
                  <a:pt x="254052" y="14877"/>
                  <a:pt x="233568" y="14877"/>
                </a:cubicBezTo>
                <a:lnTo>
                  <a:pt x="233568" y="5401"/>
                </a:lnTo>
                <a:cubicBezTo>
                  <a:pt x="243350" y="5708"/>
                  <a:pt x="259854" y="6323"/>
                  <a:pt x="267190" y="6323"/>
                </a:cubicBezTo>
                <a:cubicBezTo>
                  <a:pt x="277892" y="6323"/>
                  <a:pt x="288594" y="5708"/>
                  <a:pt x="298980" y="5401"/>
                </a:cubicBezTo>
                <a:lnTo>
                  <a:pt x="298980" y="14877"/>
                </a:lnTo>
                <a:cubicBezTo>
                  <a:pt x="278813" y="14877"/>
                  <a:pt x="277585" y="16411"/>
                  <a:pt x="277585" y="28330"/>
                </a:cubicBezTo>
                <a:lnTo>
                  <a:pt x="277585" y="140512"/>
                </a:lnTo>
                <a:close/>
                <a:moveTo>
                  <a:pt x="278813" y="193705"/>
                </a:moveTo>
                <a:cubicBezTo>
                  <a:pt x="278813" y="203488"/>
                  <a:pt x="271170" y="209903"/>
                  <a:pt x="262606" y="209903"/>
                </a:cubicBezTo>
                <a:cubicBezTo>
                  <a:pt x="253131" y="209903"/>
                  <a:pt x="246409" y="201647"/>
                  <a:pt x="246409" y="193705"/>
                </a:cubicBezTo>
                <a:cubicBezTo>
                  <a:pt x="246409" y="185449"/>
                  <a:pt x="253131" y="177500"/>
                  <a:pt x="262606" y="177500"/>
                </a:cubicBezTo>
                <a:cubicBezTo>
                  <a:pt x="271170" y="177500"/>
                  <a:pt x="278813" y="183924"/>
                  <a:pt x="278813" y="193705"/>
                </a:cubicBezTo>
                <a:close/>
                <a:moveTo>
                  <a:pt x="359455" y="106890"/>
                </a:moveTo>
                <a:lnTo>
                  <a:pt x="359455" y="140512"/>
                </a:lnTo>
                <a:lnTo>
                  <a:pt x="316971" y="137155"/>
                </a:lnTo>
                <a:lnTo>
                  <a:pt x="316971" y="127671"/>
                </a:lnTo>
                <a:cubicBezTo>
                  <a:pt x="338367" y="127671"/>
                  <a:pt x="340812" y="125532"/>
                  <a:pt x="340812" y="110553"/>
                </a:cubicBezTo>
                <a:lnTo>
                  <a:pt x="340812" y="28637"/>
                </a:lnTo>
                <a:cubicBezTo>
                  <a:pt x="340812" y="14877"/>
                  <a:pt x="337446" y="14877"/>
                  <a:pt x="316971" y="14877"/>
                </a:cubicBezTo>
                <a:lnTo>
                  <a:pt x="316971" y="5401"/>
                </a:lnTo>
                <a:cubicBezTo>
                  <a:pt x="328893" y="5708"/>
                  <a:pt x="343258" y="6323"/>
                  <a:pt x="351814" y="6323"/>
                </a:cubicBezTo>
                <a:cubicBezTo>
                  <a:pt x="364039" y="6323"/>
                  <a:pt x="378413" y="6323"/>
                  <a:pt x="390642" y="5401"/>
                </a:cubicBezTo>
                <a:lnTo>
                  <a:pt x="390642" y="14877"/>
                </a:lnTo>
                <a:lnTo>
                  <a:pt x="384216" y="14877"/>
                </a:lnTo>
                <a:cubicBezTo>
                  <a:pt x="361594" y="14877"/>
                  <a:pt x="360989" y="18242"/>
                  <a:pt x="360989" y="29241"/>
                </a:cubicBezTo>
                <a:lnTo>
                  <a:pt x="360989" y="76318"/>
                </a:lnTo>
                <a:cubicBezTo>
                  <a:pt x="360989" y="106582"/>
                  <a:pt x="373820" y="133790"/>
                  <a:pt x="397056" y="133790"/>
                </a:cubicBezTo>
                <a:cubicBezTo>
                  <a:pt x="399195" y="133790"/>
                  <a:pt x="399809" y="133790"/>
                  <a:pt x="400422" y="133483"/>
                </a:cubicBezTo>
                <a:cubicBezTo>
                  <a:pt x="399502" y="133175"/>
                  <a:pt x="393395" y="129512"/>
                  <a:pt x="393395" y="121563"/>
                </a:cubicBezTo>
                <a:cubicBezTo>
                  <a:pt x="393395" y="112997"/>
                  <a:pt x="399809" y="108414"/>
                  <a:pt x="406532" y="108414"/>
                </a:cubicBezTo>
                <a:cubicBezTo>
                  <a:pt x="412037" y="108414"/>
                  <a:pt x="419679" y="112087"/>
                  <a:pt x="419679" y="121868"/>
                </a:cubicBezTo>
                <a:cubicBezTo>
                  <a:pt x="419679" y="131651"/>
                  <a:pt x="410206" y="140512"/>
                  <a:pt x="397056" y="140512"/>
                </a:cubicBezTo>
                <a:cubicBezTo>
                  <a:pt x="374740" y="140512"/>
                  <a:pt x="363742" y="120027"/>
                  <a:pt x="359455" y="106890"/>
                </a:cubicBezTo>
                <a:close/>
                <a:moveTo>
                  <a:pt x="481050" y="127671"/>
                </a:moveTo>
                <a:lnTo>
                  <a:pt x="524758" y="127671"/>
                </a:lnTo>
                <a:lnTo>
                  <a:pt x="524758" y="137155"/>
                </a:lnTo>
                <a:lnTo>
                  <a:pt x="481050" y="137155"/>
                </a:lnTo>
                <a:lnTo>
                  <a:pt x="481050" y="193400"/>
                </a:lnTo>
                <a:lnTo>
                  <a:pt x="473406" y="193400"/>
                </a:lnTo>
                <a:cubicBezTo>
                  <a:pt x="473099" y="168332"/>
                  <a:pt x="463920" y="135621"/>
                  <a:pt x="433973" y="134402"/>
                </a:cubicBezTo>
                <a:lnTo>
                  <a:pt x="433973" y="127671"/>
                </a:lnTo>
                <a:lnTo>
                  <a:pt x="459952" y="127671"/>
                </a:lnTo>
                <a:lnTo>
                  <a:pt x="459952" y="43309"/>
                </a:lnTo>
                <a:cubicBezTo>
                  <a:pt x="459952" y="5708"/>
                  <a:pt x="488384" y="2035"/>
                  <a:pt x="499386" y="2035"/>
                </a:cubicBezTo>
                <a:cubicBezTo>
                  <a:pt x="521088" y="2035"/>
                  <a:pt x="529649" y="23747"/>
                  <a:pt x="529649" y="43309"/>
                </a:cubicBezTo>
                <a:lnTo>
                  <a:pt x="529649" y="60733"/>
                </a:lnTo>
                <a:lnTo>
                  <a:pt x="522008" y="60733"/>
                </a:lnTo>
                <a:lnTo>
                  <a:pt x="522008" y="43914"/>
                </a:lnTo>
                <a:cubicBezTo>
                  <a:pt x="522008" y="21301"/>
                  <a:pt x="512839" y="9679"/>
                  <a:pt x="501525" y="9679"/>
                </a:cubicBezTo>
                <a:cubicBezTo>
                  <a:pt x="481050" y="9679"/>
                  <a:pt x="481050" y="37499"/>
                  <a:pt x="481050" y="42696"/>
                </a:cubicBezTo>
                <a:lnTo>
                  <a:pt x="481050" y="127671"/>
                </a:lnTo>
                <a:close/>
                <a:moveTo>
                  <a:pt x="666576" y="29548"/>
                </a:moveTo>
                <a:lnTo>
                  <a:pt x="666576" y="2035"/>
                </a:lnTo>
                <a:lnTo>
                  <a:pt x="710603" y="5401"/>
                </a:lnTo>
                <a:lnTo>
                  <a:pt x="710603" y="14877"/>
                </a:lnTo>
                <a:cubicBezTo>
                  <a:pt x="689198" y="14877"/>
                  <a:pt x="686753" y="17014"/>
                  <a:pt x="686753" y="31994"/>
                </a:cubicBezTo>
                <a:lnTo>
                  <a:pt x="686753" y="140512"/>
                </a:lnTo>
                <a:lnTo>
                  <a:pt x="641824" y="137155"/>
                </a:lnTo>
                <a:lnTo>
                  <a:pt x="641824" y="127671"/>
                </a:lnTo>
                <a:cubicBezTo>
                  <a:pt x="663219" y="127671"/>
                  <a:pt x="665665" y="125532"/>
                  <a:pt x="665665" y="110553"/>
                </a:cubicBezTo>
                <a:lnTo>
                  <a:pt x="665665" y="56141"/>
                </a:lnTo>
                <a:cubicBezTo>
                  <a:pt x="665665" y="29548"/>
                  <a:pt x="650993" y="8767"/>
                  <a:pt x="628677" y="8767"/>
                </a:cubicBezTo>
                <a:cubicBezTo>
                  <a:pt x="602995" y="8767"/>
                  <a:pt x="601777" y="23133"/>
                  <a:pt x="601777" y="39023"/>
                </a:cubicBezTo>
                <a:lnTo>
                  <a:pt x="601777" y="140512"/>
                </a:lnTo>
                <a:lnTo>
                  <a:pt x="556838" y="137155"/>
                </a:lnTo>
                <a:lnTo>
                  <a:pt x="556838" y="127671"/>
                </a:lnTo>
                <a:cubicBezTo>
                  <a:pt x="580679" y="127671"/>
                  <a:pt x="580679" y="126760"/>
                  <a:pt x="580679" y="99553"/>
                </a:cubicBezTo>
                <a:lnTo>
                  <a:pt x="580679" y="53695"/>
                </a:lnTo>
                <a:cubicBezTo>
                  <a:pt x="580679" y="29855"/>
                  <a:pt x="580679" y="2035"/>
                  <a:pt x="627143" y="2035"/>
                </a:cubicBezTo>
                <a:cubicBezTo>
                  <a:pt x="644269" y="2035"/>
                  <a:pt x="657713" y="10599"/>
                  <a:pt x="666576" y="29548"/>
                </a:cubicBezTo>
                <a:close/>
                <a:moveTo>
                  <a:pt x="818711" y="28637"/>
                </a:moveTo>
                <a:cubicBezTo>
                  <a:pt x="819929" y="16411"/>
                  <a:pt x="828187" y="3569"/>
                  <a:pt x="842552" y="3569"/>
                </a:cubicBezTo>
                <a:cubicBezTo>
                  <a:pt x="848969" y="3569"/>
                  <a:pt x="867620" y="7847"/>
                  <a:pt x="867620" y="32606"/>
                </a:cubicBezTo>
                <a:lnTo>
                  <a:pt x="867620" y="49726"/>
                </a:lnTo>
                <a:lnTo>
                  <a:pt x="859976" y="49726"/>
                </a:lnTo>
                <a:lnTo>
                  <a:pt x="859976" y="32606"/>
                </a:lnTo>
                <a:cubicBezTo>
                  <a:pt x="859976" y="14877"/>
                  <a:pt x="852332" y="13045"/>
                  <a:pt x="848969" y="13045"/>
                </a:cubicBezTo>
                <a:cubicBezTo>
                  <a:pt x="838878" y="13045"/>
                  <a:pt x="837661" y="26796"/>
                  <a:pt x="837661" y="28330"/>
                </a:cubicBezTo>
                <a:lnTo>
                  <a:pt x="837661" y="89465"/>
                </a:lnTo>
                <a:cubicBezTo>
                  <a:pt x="837661" y="102306"/>
                  <a:pt x="837661" y="114226"/>
                  <a:pt x="826653" y="125532"/>
                </a:cubicBezTo>
                <a:cubicBezTo>
                  <a:pt x="814731" y="137451"/>
                  <a:pt x="799446" y="142344"/>
                  <a:pt x="784774" y="142344"/>
                </a:cubicBezTo>
                <a:cubicBezTo>
                  <a:pt x="759715" y="142344"/>
                  <a:pt x="738617" y="127978"/>
                  <a:pt x="738617" y="107800"/>
                </a:cubicBezTo>
                <a:cubicBezTo>
                  <a:pt x="738617" y="98633"/>
                  <a:pt x="744736" y="93436"/>
                  <a:pt x="752675" y="93436"/>
                </a:cubicBezTo>
                <a:cubicBezTo>
                  <a:pt x="761240" y="93436"/>
                  <a:pt x="766745" y="99553"/>
                  <a:pt x="766745" y="107504"/>
                </a:cubicBezTo>
                <a:cubicBezTo>
                  <a:pt x="766745" y="111168"/>
                  <a:pt x="765211" y="121256"/>
                  <a:pt x="751153" y="121563"/>
                </a:cubicBezTo>
                <a:cubicBezTo>
                  <a:pt x="759408" y="132254"/>
                  <a:pt x="774386" y="135621"/>
                  <a:pt x="784169" y="135621"/>
                </a:cubicBezTo>
                <a:cubicBezTo>
                  <a:pt x="799148" y="135621"/>
                  <a:pt x="816572" y="123700"/>
                  <a:pt x="816572" y="96494"/>
                </a:cubicBezTo>
                <a:lnTo>
                  <a:pt x="816572" y="85187"/>
                </a:lnTo>
                <a:cubicBezTo>
                  <a:pt x="800980" y="84268"/>
                  <a:pt x="779585" y="83346"/>
                  <a:pt x="760319" y="74180"/>
                </a:cubicBezTo>
                <a:cubicBezTo>
                  <a:pt x="737399" y="63784"/>
                  <a:pt x="729758" y="47894"/>
                  <a:pt x="729758" y="34438"/>
                </a:cubicBezTo>
                <a:cubicBezTo>
                  <a:pt x="729758" y="9679"/>
                  <a:pt x="759408" y="2035"/>
                  <a:pt x="778664" y="2035"/>
                </a:cubicBezTo>
                <a:cubicBezTo>
                  <a:pt x="798841" y="2035"/>
                  <a:pt x="812899" y="14262"/>
                  <a:pt x="818711" y="28637"/>
                </a:cubicBezTo>
                <a:close/>
                <a:moveTo>
                  <a:pt x="816572" y="78763"/>
                </a:moveTo>
                <a:lnTo>
                  <a:pt x="816572" y="48201"/>
                </a:lnTo>
                <a:cubicBezTo>
                  <a:pt x="816572" y="19153"/>
                  <a:pt x="794554" y="8767"/>
                  <a:pt x="780803" y="8767"/>
                </a:cubicBezTo>
                <a:cubicBezTo>
                  <a:pt x="765824" y="8767"/>
                  <a:pt x="753289" y="19460"/>
                  <a:pt x="753289" y="34745"/>
                </a:cubicBezTo>
                <a:cubicBezTo>
                  <a:pt x="753289" y="51557"/>
                  <a:pt x="766132" y="76931"/>
                  <a:pt x="816572" y="78763"/>
                </a:cubicBezTo>
                <a:close/>
                <a:moveTo>
                  <a:pt x="923882" y="217547"/>
                </a:moveTo>
                <a:lnTo>
                  <a:pt x="879864" y="214181"/>
                </a:lnTo>
                <a:lnTo>
                  <a:pt x="879864" y="204705"/>
                </a:lnTo>
                <a:cubicBezTo>
                  <a:pt x="901260" y="204705"/>
                  <a:pt x="903705" y="202566"/>
                  <a:pt x="903705" y="187588"/>
                </a:cubicBezTo>
                <a:lnTo>
                  <a:pt x="903705" y="28637"/>
                </a:lnTo>
                <a:cubicBezTo>
                  <a:pt x="903705" y="14877"/>
                  <a:pt x="900348" y="14877"/>
                  <a:pt x="879864" y="14877"/>
                </a:cubicBezTo>
                <a:lnTo>
                  <a:pt x="879864" y="5401"/>
                </a:lnTo>
                <a:cubicBezTo>
                  <a:pt x="889955" y="5708"/>
                  <a:pt x="906151" y="6323"/>
                  <a:pt x="913796" y="6323"/>
                </a:cubicBezTo>
                <a:cubicBezTo>
                  <a:pt x="921437" y="6323"/>
                  <a:pt x="936415" y="5708"/>
                  <a:pt x="947723" y="5401"/>
                </a:cubicBezTo>
                <a:lnTo>
                  <a:pt x="947723" y="14877"/>
                </a:lnTo>
                <a:cubicBezTo>
                  <a:pt x="927249" y="14877"/>
                  <a:pt x="923882" y="14877"/>
                  <a:pt x="923882" y="28637"/>
                </a:cubicBezTo>
                <a:lnTo>
                  <a:pt x="923882" y="217547"/>
                </a:ln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13">
            <a:extLst>
              <a:ext uri="{FF2B5EF4-FFF2-40B4-BE49-F238E27FC236}">
                <a16:creationId xmlns:a16="http://schemas.microsoft.com/office/drawing/2014/main" id="{EE2DEA77-D5A8-196F-4D9A-98B35FAF4521}"/>
              </a:ext>
            </a:extLst>
          </p:cNvPr>
          <p:cNvSpPr/>
          <p:nvPr>
            <p:custDataLst>
              <p:tags r:id="rId5"/>
            </p:custDataLst>
          </p:nvPr>
        </p:nvSpPr>
        <p:spPr>
          <a:xfrm flipV="1">
            <a:off x="6808523" y="5231295"/>
            <a:ext cx="442093" cy="124479"/>
          </a:xfrm>
          <a:custGeom>
            <a:avLst/>
            <a:gdLst>
              <a:gd name="connsiteX0" fmla="*/ 0 w 789271"/>
              <a:gd name="connsiteY0" fmla="*/ 109972 h 222233"/>
              <a:gd name="connsiteX1" fmla="*/ 106379 w 789271"/>
              <a:gd name="connsiteY1" fmla="*/ -1297 h 222233"/>
              <a:gd name="connsiteX2" fmla="*/ 186157 w 789271"/>
              <a:gd name="connsiteY2" fmla="*/ 76648 h 222233"/>
              <a:gd name="connsiteX3" fmla="*/ 182187 w 789271"/>
              <a:gd name="connsiteY3" fmla="*/ 81845 h 222233"/>
              <a:gd name="connsiteX4" fmla="*/ 178523 w 789271"/>
              <a:gd name="connsiteY4" fmla="*/ 76955 h 222233"/>
              <a:gd name="connsiteX5" fmla="*/ 110043 w 789271"/>
              <a:gd name="connsiteY5" fmla="*/ 8176 h 222233"/>
              <a:gd name="connsiteX6" fmla="*/ 31483 w 789271"/>
              <a:gd name="connsiteY6" fmla="*/ 109665 h 222233"/>
              <a:gd name="connsiteX7" fmla="*/ 109736 w 789271"/>
              <a:gd name="connsiteY7" fmla="*/ 211451 h 222233"/>
              <a:gd name="connsiteX8" fmla="*/ 176375 w 789271"/>
              <a:gd name="connsiteY8" fmla="*/ 139011 h 222233"/>
              <a:gd name="connsiteX9" fmla="*/ 181266 w 789271"/>
              <a:gd name="connsiteY9" fmla="*/ 133813 h 222233"/>
              <a:gd name="connsiteX10" fmla="*/ 186157 w 789271"/>
              <a:gd name="connsiteY10" fmla="*/ 141148 h 222233"/>
              <a:gd name="connsiteX11" fmla="*/ 186157 w 789271"/>
              <a:gd name="connsiteY11" fmla="*/ 213590 h 222233"/>
              <a:gd name="connsiteX12" fmla="*/ 182800 w 789271"/>
              <a:gd name="connsiteY12" fmla="*/ 220936 h 222233"/>
              <a:gd name="connsiteX13" fmla="*/ 177909 w 789271"/>
              <a:gd name="connsiteY13" fmla="*/ 217263 h 222233"/>
              <a:gd name="connsiteX14" fmla="*/ 162623 w 789271"/>
              <a:gd name="connsiteY14" fmla="*/ 194641 h 222233"/>
              <a:gd name="connsiteX15" fmla="*/ 106379 w 789271"/>
              <a:gd name="connsiteY15" fmla="*/ 220936 h 222233"/>
              <a:gd name="connsiteX16" fmla="*/ 0 w 789271"/>
              <a:gd name="connsiteY16" fmla="*/ 109972 h 222233"/>
              <a:gd name="connsiteX17" fmla="*/ 305469 w 789271"/>
              <a:gd name="connsiteY17" fmla="*/ 28661 h 222233"/>
              <a:gd name="connsiteX18" fmla="*/ 329310 w 789271"/>
              <a:gd name="connsiteY18" fmla="*/ 3593 h 222233"/>
              <a:gd name="connsiteX19" fmla="*/ 354378 w 789271"/>
              <a:gd name="connsiteY19" fmla="*/ 32630 h 222233"/>
              <a:gd name="connsiteX20" fmla="*/ 354378 w 789271"/>
              <a:gd name="connsiteY20" fmla="*/ 49749 h 222233"/>
              <a:gd name="connsiteX21" fmla="*/ 346734 w 789271"/>
              <a:gd name="connsiteY21" fmla="*/ 49749 h 222233"/>
              <a:gd name="connsiteX22" fmla="*/ 346734 w 789271"/>
              <a:gd name="connsiteY22" fmla="*/ 32630 h 222233"/>
              <a:gd name="connsiteX23" fmla="*/ 335727 w 789271"/>
              <a:gd name="connsiteY23" fmla="*/ 13069 h 222233"/>
              <a:gd name="connsiteX24" fmla="*/ 324418 w 789271"/>
              <a:gd name="connsiteY24" fmla="*/ 28354 h 222233"/>
              <a:gd name="connsiteX25" fmla="*/ 324418 w 789271"/>
              <a:gd name="connsiteY25" fmla="*/ 89489 h 222233"/>
              <a:gd name="connsiteX26" fmla="*/ 313411 w 789271"/>
              <a:gd name="connsiteY26" fmla="*/ 125555 h 222233"/>
              <a:gd name="connsiteX27" fmla="*/ 271532 w 789271"/>
              <a:gd name="connsiteY27" fmla="*/ 142367 h 222233"/>
              <a:gd name="connsiteX28" fmla="*/ 225376 w 789271"/>
              <a:gd name="connsiteY28" fmla="*/ 107824 h 222233"/>
              <a:gd name="connsiteX29" fmla="*/ 239435 w 789271"/>
              <a:gd name="connsiteY29" fmla="*/ 93460 h 222233"/>
              <a:gd name="connsiteX30" fmla="*/ 253503 w 789271"/>
              <a:gd name="connsiteY30" fmla="*/ 107528 h 222233"/>
              <a:gd name="connsiteX31" fmla="*/ 237911 w 789271"/>
              <a:gd name="connsiteY31" fmla="*/ 121587 h 222233"/>
              <a:gd name="connsiteX32" fmla="*/ 270928 w 789271"/>
              <a:gd name="connsiteY32" fmla="*/ 135643 h 222233"/>
              <a:gd name="connsiteX33" fmla="*/ 303333 w 789271"/>
              <a:gd name="connsiteY33" fmla="*/ 96518 h 222233"/>
              <a:gd name="connsiteX34" fmla="*/ 303333 w 789271"/>
              <a:gd name="connsiteY34" fmla="*/ 85211 h 222233"/>
              <a:gd name="connsiteX35" fmla="*/ 247078 w 789271"/>
              <a:gd name="connsiteY35" fmla="*/ 74203 h 222233"/>
              <a:gd name="connsiteX36" fmla="*/ 216516 w 789271"/>
              <a:gd name="connsiteY36" fmla="*/ 34462 h 222233"/>
              <a:gd name="connsiteX37" fmla="*/ 265423 w 789271"/>
              <a:gd name="connsiteY37" fmla="*/ 2059 h 222233"/>
              <a:gd name="connsiteX38" fmla="*/ 305469 w 789271"/>
              <a:gd name="connsiteY38" fmla="*/ 28661 h 222233"/>
              <a:gd name="connsiteX39" fmla="*/ 303333 w 789271"/>
              <a:gd name="connsiteY39" fmla="*/ 78787 h 222233"/>
              <a:gd name="connsiteX40" fmla="*/ 303333 w 789271"/>
              <a:gd name="connsiteY40" fmla="*/ 48223 h 222233"/>
              <a:gd name="connsiteX41" fmla="*/ 267562 w 789271"/>
              <a:gd name="connsiteY41" fmla="*/ 8791 h 222233"/>
              <a:gd name="connsiteX42" fmla="*/ 240049 w 789271"/>
              <a:gd name="connsiteY42" fmla="*/ 34769 h 222233"/>
              <a:gd name="connsiteX43" fmla="*/ 303333 w 789271"/>
              <a:gd name="connsiteY43" fmla="*/ 78787 h 222233"/>
              <a:gd name="connsiteX44" fmla="*/ 409422 w 789271"/>
              <a:gd name="connsiteY44" fmla="*/ 127694 h 222233"/>
              <a:gd name="connsiteX45" fmla="*/ 453133 w 789271"/>
              <a:gd name="connsiteY45" fmla="*/ 127694 h 222233"/>
              <a:gd name="connsiteX46" fmla="*/ 453133 w 789271"/>
              <a:gd name="connsiteY46" fmla="*/ 137179 h 222233"/>
              <a:gd name="connsiteX47" fmla="*/ 409422 w 789271"/>
              <a:gd name="connsiteY47" fmla="*/ 137179 h 222233"/>
              <a:gd name="connsiteX48" fmla="*/ 409422 w 789271"/>
              <a:gd name="connsiteY48" fmla="*/ 193422 h 222233"/>
              <a:gd name="connsiteX49" fmla="*/ 401781 w 789271"/>
              <a:gd name="connsiteY49" fmla="*/ 193422 h 222233"/>
              <a:gd name="connsiteX50" fmla="*/ 362348 w 789271"/>
              <a:gd name="connsiteY50" fmla="*/ 134426 h 222233"/>
              <a:gd name="connsiteX51" fmla="*/ 362348 w 789271"/>
              <a:gd name="connsiteY51" fmla="*/ 127694 h 222233"/>
              <a:gd name="connsiteX52" fmla="*/ 388325 w 789271"/>
              <a:gd name="connsiteY52" fmla="*/ 127694 h 222233"/>
              <a:gd name="connsiteX53" fmla="*/ 388325 w 789271"/>
              <a:gd name="connsiteY53" fmla="*/ 43333 h 222233"/>
              <a:gd name="connsiteX54" fmla="*/ 427758 w 789271"/>
              <a:gd name="connsiteY54" fmla="*/ 2059 h 222233"/>
              <a:gd name="connsiteX55" fmla="*/ 458025 w 789271"/>
              <a:gd name="connsiteY55" fmla="*/ 43333 h 222233"/>
              <a:gd name="connsiteX56" fmla="*/ 458025 w 789271"/>
              <a:gd name="connsiteY56" fmla="*/ 60757 h 222233"/>
              <a:gd name="connsiteX57" fmla="*/ 450381 w 789271"/>
              <a:gd name="connsiteY57" fmla="*/ 60757 h 222233"/>
              <a:gd name="connsiteX58" fmla="*/ 450381 w 789271"/>
              <a:gd name="connsiteY58" fmla="*/ 43937 h 222233"/>
              <a:gd name="connsiteX59" fmla="*/ 429896 w 789271"/>
              <a:gd name="connsiteY59" fmla="*/ 9701 h 222233"/>
              <a:gd name="connsiteX60" fmla="*/ 409422 w 789271"/>
              <a:gd name="connsiteY60" fmla="*/ 42720 h 222233"/>
              <a:gd name="connsiteX61" fmla="*/ 409422 w 789271"/>
              <a:gd name="connsiteY61" fmla="*/ 127694 h 222233"/>
              <a:gd name="connsiteX62" fmla="*/ 509055 w 789271"/>
              <a:gd name="connsiteY62" fmla="*/ 28661 h 222233"/>
              <a:gd name="connsiteX63" fmla="*/ 485214 w 789271"/>
              <a:gd name="connsiteY63" fmla="*/ 14900 h 222233"/>
              <a:gd name="connsiteX64" fmla="*/ 485214 w 789271"/>
              <a:gd name="connsiteY64" fmla="*/ 5425 h 222233"/>
              <a:gd name="connsiteX65" fmla="*/ 519755 w 789271"/>
              <a:gd name="connsiteY65" fmla="*/ 6344 h 222233"/>
              <a:gd name="connsiteX66" fmla="*/ 553993 w 789271"/>
              <a:gd name="connsiteY66" fmla="*/ 5425 h 222233"/>
              <a:gd name="connsiteX67" fmla="*/ 553993 w 789271"/>
              <a:gd name="connsiteY67" fmla="*/ 14900 h 222233"/>
              <a:gd name="connsiteX68" fmla="*/ 530152 w 789271"/>
              <a:gd name="connsiteY68" fmla="*/ 28661 h 222233"/>
              <a:gd name="connsiteX69" fmla="*/ 530152 w 789271"/>
              <a:gd name="connsiteY69" fmla="*/ 84906 h 222233"/>
              <a:gd name="connsiteX70" fmla="*/ 571417 w 789271"/>
              <a:gd name="connsiteY70" fmla="*/ 133813 h 222233"/>
              <a:gd name="connsiteX71" fmla="*/ 594040 w 789271"/>
              <a:gd name="connsiteY71" fmla="*/ 99884 h 222233"/>
              <a:gd name="connsiteX72" fmla="*/ 594040 w 789271"/>
              <a:gd name="connsiteY72" fmla="*/ 28661 h 222233"/>
              <a:gd name="connsiteX73" fmla="*/ 570199 w 789271"/>
              <a:gd name="connsiteY73" fmla="*/ 14900 h 222233"/>
              <a:gd name="connsiteX74" fmla="*/ 570199 w 789271"/>
              <a:gd name="connsiteY74" fmla="*/ 5425 h 222233"/>
              <a:gd name="connsiteX75" fmla="*/ 604740 w 789271"/>
              <a:gd name="connsiteY75" fmla="*/ 6344 h 222233"/>
              <a:gd name="connsiteX76" fmla="*/ 638975 w 789271"/>
              <a:gd name="connsiteY76" fmla="*/ 5425 h 222233"/>
              <a:gd name="connsiteX77" fmla="*/ 638975 w 789271"/>
              <a:gd name="connsiteY77" fmla="*/ 14900 h 222233"/>
              <a:gd name="connsiteX78" fmla="*/ 615125 w 789271"/>
              <a:gd name="connsiteY78" fmla="*/ 24067 h 222233"/>
              <a:gd name="connsiteX79" fmla="*/ 615125 w 789271"/>
              <a:gd name="connsiteY79" fmla="*/ 82460 h 222233"/>
              <a:gd name="connsiteX80" fmla="*/ 605652 w 789271"/>
              <a:gd name="connsiteY80" fmla="*/ 129228 h 222233"/>
              <a:gd name="connsiteX81" fmla="*/ 573556 w 789271"/>
              <a:gd name="connsiteY81" fmla="*/ 140536 h 222233"/>
              <a:gd name="connsiteX82" fmla="*/ 529231 w 789271"/>
              <a:gd name="connsiteY82" fmla="*/ 110577 h 222233"/>
              <a:gd name="connsiteX83" fmla="*/ 529231 w 789271"/>
              <a:gd name="connsiteY83" fmla="*/ 217570 h 222233"/>
              <a:gd name="connsiteX84" fmla="*/ 485214 w 789271"/>
              <a:gd name="connsiteY84" fmla="*/ 214203 h 222233"/>
              <a:gd name="connsiteX85" fmla="*/ 485214 w 789271"/>
              <a:gd name="connsiteY85" fmla="*/ 204729 h 222233"/>
              <a:gd name="connsiteX86" fmla="*/ 509055 w 789271"/>
              <a:gd name="connsiteY86" fmla="*/ 187612 h 222233"/>
              <a:gd name="connsiteX87" fmla="*/ 509055 w 789271"/>
              <a:gd name="connsiteY87" fmla="*/ 28661 h 222233"/>
              <a:gd name="connsiteX88" fmla="*/ 789272 w 789271"/>
              <a:gd name="connsiteY88" fmla="*/ 70836 h 222233"/>
              <a:gd name="connsiteX89" fmla="*/ 721711 w 789271"/>
              <a:gd name="connsiteY89" fmla="*/ 142367 h 222233"/>
              <a:gd name="connsiteX90" fmla="*/ 653855 w 789271"/>
              <a:gd name="connsiteY90" fmla="*/ 70836 h 222233"/>
              <a:gd name="connsiteX91" fmla="*/ 721404 w 789271"/>
              <a:gd name="connsiteY91" fmla="*/ 2059 h 222233"/>
              <a:gd name="connsiteX92" fmla="*/ 789272 w 789271"/>
              <a:gd name="connsiteY92" fmla="*/ 70836 h 222233"/>
              <a:gd name="connsiteX93" fmla="*/ 721711 w 789271"/>
              <a:gd name="connsiteY93" fmla="*/ 9701 h 222233"/>
              <a:gd name="connsiteX94" fmla="*/ 686862 w 789271"/>
              <a:gd name="connsiteY94" fmla="*/ 30186 h 222233"/>
              <a:gd name="connsiteX95" fmla="*/ 679218 w 789271"/>
              <a:gd name="connsiteY95" fmla="*/ 73282 h 222233"/>
              <a:gd name="connsiteX96" fmla="*/ 686556 w 789271"/>
              <a:gd name="connsiteY96" fmla="*/ 115160 h 222233"/>
              <a:gd name="connsiteX97" fmla="*/ 721404 w 789271"/>
              <a:gd name="connsiteY97" fmla="*/ 135643 h 222233"/>
              <a:gd name="connsiteX98" fmla="*/ 755946 w 789271"/>
              <a:gd name="connsiteY98" fmla="*/ 115775 h 222233"/>
              <a:gd name="connsiteX99" fmla="*/ 763897 w 789271"/>
              <a:gd name="connsiteY99" fmla="*/ 73282 h 222233"/>
              <a:gd name="connsiteX100" fmla="*/ 757173 w 789271"/>
              <a:gd name="connsiteY100" fmla="*/ 32325 h 222233"/>
              <a:gd name="connsiteX101" fmla="*/ 721711 w 789271"/>
              <a:gd name="connsiteY101" fmla="*/ 9701 h 2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89271" h="222233">
                <a:moveTo>
                  <a:pt x="0" y="109972"/>
                </a:moveTo>
                <a:cubicBezTo>
                  <a:pt x="0" y="46689"/>
                  <a:pt x="49522" y="-1297"/>
                  <a:pt x="106379" y="-1297"/>
                </a:cubicBezTo>
                <a:cubicBezTo>
                  <a:pt x="156208" y="-1297"/>
                  <a:pt x="186157" y="41184"/>
                  <a:pt x="186157" y="76648"/>
                </a:cubicBezTo>
                <a:cubicBezTo>
                  <a:pt x="186157" y="79706"/>
                  <a:pt x="186157" y="81845"/>
                  <a:pt x="182187" y="81845"/>
                </a:cubicBezTo>
                <a:cubicBezTo>
                  <a:pt x="178821" y="81845"/>
                  <a:pt x="178821" y="80013"/>
                  <a:pt x="178523" y="76955"/>
                </a:cubicBezTo>
                <a:cubicBezTo>
                  <a:pt x="176078" y="33245"/>
                  <a:pt x="143367" y="8176"/>
                  <a:pt x="110043" y="8176"/>
                </a:cubicBezTo>
                <a:cubicBezTo>
                  <a:pt x="91400" y="8176"/>
                  <a:pt x="31483" y="18571"/>
                  <a:pt x="31483" y="109665"/>
                </a:cubicBezTo>
                <a:cubicBezTo>
                  <a:pt x="31483" y="201065"/>
                  <a:pt x="91093" y="211451"/>
                  <a:pt x="109736" y="211451"/>
                </a:cubicBezTo>
                <a:cubicBezTo>
                  <a:pt x="143060" y="211451"/>
                  <a:pt x="170267" y="183641"/>
                  <a:pt x="176375" y="139011"/>
                </a:cubicBezTo>
                <a:cubicBezTo>
                  <a:pt x="176989" y="134733"/>
                  <a:pt x="176989" y="133813"/>
                  <a:pt x="181266" y="133813"/>
                </a:cubicBezTo>
                <a:cubicBezTo>
                  <a:pt x="186157" y="133813"/>
                  <a:pt x="186157" y="134733"/>
                  <a:pt x="186157" y="141148"/>
                </a:cubicBezTo>
                <a:lnTo>
                  <a:pt x="186157" y="213590"/>
                </a:lnTo>
                <a:cubicBezTo>
                  <a:pt x="186157" y="218788"/>
                  <a:pt x="186157" y="220936"/>
                  <a:pt x="182800" y="220936"/>
                </a:cubicBezTo>
                <a:cubicBezTo>
                  <a:pt x="181573" y="220936"/>
                  <a:pt x="180355" y="220936"/>
                  <a:pt x="177909" y="217263"/>
                </a:cubicBezTo>
                <a:lnTo>
                  <a:pt x="162623" y="194641"/>
                </a:lnTo>
                <a:cubicBezTo>
                  <a:pt x="151317" y="205649"/>
                  <a:pt x="135724" y="220936"/>
                  <a:pt x="106379" y="220936"/>
                </a:cubicBezTo>
                <a:cubicBezTo>
                  <a:pt x="49215" y="220936"/>
                  <a:pt x="0" y="172324"/>
                  <a:pt x="0" y="109972"/>
                </a:cubicBezTo>
                <a:close/>
                <a:moveTo>
                  <a:pt x="305469" y="28661"/>
                </a:moveTo>
                <a:cubicBezTo>
                  <a:pt x="306687" y="16434"/>
                  <a:pt x="314945" y="3593"/>
                  <a:pt x="329310" y="3593"/>
                </a:cubicBezTo>
                <a:cubicBezTo>
                  <a:pt x="335727" y="3593"/>
                  <a:pt x="354378" y="7871"/>
                  <a:pt x="354378" y="32630"/>
                </a:cubicBezTo>
                <a:lnTo>
                  <a:pt x="354378" y="49749"/>
                </a:lnTo>
                <a:lnTo>
                  <a:pt x="346734" y="49749"/>
                </a:lnTo>
                <a:lnTo>
                  <a:pt x="346734" y="32630"/>
                </a:lnTo>
                <a:cubicBezTo>
                  <a:pt x="346734" y="14900"/>
                  <a:pt x="339093" y="13069"/>
                  <a:pt x="335727" y="13069"/>
                </a:cubicBezTo>
                <a:cubicBezTo>
                  <a:pt x="325637" y="13069"/>
                  <a:pt x="324418" y="26820"/>
                  <a:pt x="324418" y="28354"/>
                </a:cubicBezTo>
                <a:lnTo>
                  <a:pt x="324418" y="89489"/>
                </a:lnTo>
                <a:cubicBezTo>
                  <a:pt x="324418" y="102330"/>
                  <a:pt x="324418" y="114250"/>
                  <a:pt x="313411" y="125555"/>
                </a:cubicBezTo>
                <a:cubicBezTo>
                  <a:pt x="301492" y="137475"/>
                  <a:pt x="286204" y="142367"/>
                  <a:pt x="271532" y="142367"/>
                </a:cubicBezTo>
                <a:cubicBezTo>
                  <a:pt x="246474" y="142367"/>
                  <a:pt x="225376" y="128002"/>
                  <a:pt x="225376" y="107824"/>
                </a:cubicBezTo>
                <a:cubicBezTo>
                  <a:pt x="225376" y="98657"/>
                  <a:pt x="231495" y="93460"/>
                  <a:pt x="239435" y="93460"/>
                </a:cubicBezTo>
                <a:cubicBezTo>
                  <a:pt x="247999" y="93460"/>
                  <a:pt x="253503" y="99577"/>
                  <a:pt x="253503" y="107528"/>
                </a:cubicBezTo>
                <a:cubicBezTo>
                  <a:pt x="253503" y="111189"/>
                  <a:pt x="251969" y="121279"/>
                  <a:pt x="237911" y="121587"/>
                </a:cubicBezTo>
                <a:cubicBezTo>
                  <a:pt x="246167" y="132278"/>
                  <a:pt x="261146" y="135643"/>
                  <a:pt x="270928" y="135643"/>
                </a:cubicBezTo>
                <a:cubicBezTo>
                  <a:pt x="285907" y="135643"/>
                  <a:pt x="303333" y="123724"/>
                  <a:pt x="303333" y="96518"/>
                </a:cubicBezTo>
                <a:lnTo>
                  <a:pt x="303333" y="85211"/>
                </a:lnTo>
                <a:cubicBezTo>
                  <a:pt x="287739" y="84291"/>
                  <a:pt x="266344" y="83370"/>
                  <a:pt x="247078" y="74203"/>
                </a:cubicBezTo>
                <a:cubicBezTo>
                  <a:pt x="224158" y="63808"/>
                  <a:pt x="216516" y="47918"/>
                  <a:pt x="216516" y="34462"/>
                </a:cubicBezTo>
                <a:cubicBezTo>
                  <a:pt x="216516" y="9701"/>
                  <a:pt x="246167" y="2059"/>
                  <a:pt x="265423" y="2059"/>
                </a:cubicBezTo>
                <a:cubicBezTo>
                  <a:pt x="285600" y="2059"/>
                  <a:pt x="299660" y="14286"/>
                  <a:pt x="305469" y="28661"/>
                </a:cubicBezTo>
                <a:close/>
                <a:moveTo>
                  <a:pt x="303333" y="78787"/>
                </a:moveTo>
                <a:lnTo>
                  <a:pt x="303333" y="48223"/>
                </a:lnTo>
                <a:cubicBezTo>
                  <a:pt x="303333" y="19176"/>
                  <a:pt x="281314" y="8791"/>
                  <a:pt x="267562" y="8791"/>
                </a:cubicBezTo>
                <a:cubicBezTo>
                  <a:pt x="252583" y="8791"/>
                  <a:pt x="240049" y="19484"/>
                  <a:pt x="240049" y="34769"/>
                </a:cubicBezTo>
                <a:cubicBezTo>
                  <a:pt x="240049" y="51581"/>
                  <a:pt x="252889" y="76955"/>
                  <a:pt x="303333" y="78787"/>
                </a:cubicBezTo>
                <a:close/>
                <a:moveTo>
                  <a:pt x="409422" y="127694"/>
                </a:moveTo>
                <a:lnTo>
                  <a:pt x="453133" y="127694"/>
                </a:lnTo>
                <a:lnTo>
                  <a:pt x="453133" y="137179"/>
                </a:lnTo>
                <a:lnTo>
                  <a:pt x="409422" y="137179"/>
                </a:lnTo>
                <a:lnTo>
                  <a:pt x="409422" y="193422"/>
                </a:lnTo>
                <a:lnTo>
                  <a:pt x="401781" y="193422"/>
                </a:lnTo>
                <a:cubicBezTo>
                  <a:pt x="401474" y="168355"/>
                  <a:pt x="392295" y="135643"/>
                  <a:pt x="362348" y="134426"/>
                </a:cubicBezTo>
                <a:lnTo>
                  <a:pt x="362348" y="127694"/>
                </a:lnTo>
                <a:lnTo>
                  <a:pt x="388325" y="127694"/>
                </a:lnTo>
                <a:lnTo>
                  <a:pt x="388325" y="43333"/>
                </a:lnTo>
                <a:cubicBezTo>
                  <a:pt x="388325" y="5732"/>
                  <a:pt x="416759" y="2059"/>
                  <a:pt x="427758" y="2059"/>
                </a:cubicBezTo>
                <a:cubicBezTo>
                  <a:pt x="449460" y="2059"/>
                  <a:pt x="458025" y="23769"/>
                  <a:pt x="458025" y="43333"/>
                </a:cubicBezTo>
                <a:lnTo>
                  <a:pt x="458025" y="60757"/>
                </a:lnTo>
                <a:lnTo>
                  <a:pt x="450381" y="60757"/>
                </a:lnTo>
                <a:lnTo>
                  <a:pt x="450381" y="43937"/>
                </a:lnTo>
                <a:cubicBezTo>
                  <a:pt x="450381" y="21325"/>
                  <a:pt x="441214" y="9701"/>
                  <a:pt x="429896" y="9701"/>
                </a:cubicBezTo>
                <a:cubicBezTo>
                  <a:pt x="409422" y="9701"/>
                  <a:pt x="409422" y="37522"/>
                  <a:pt x="409422" y="42720"/>
                </a:cubicBezTo>
                <a:lnTo>
                  <a:pt x="409422" y="127694"/>
                </a:lnTo>
                <a:close/>
                <a:moveTo>
                  <a:pt x="509055" y="28661"/>
                </a:moveTo>
                <a:cubicBezTo>
                  <a:pt x="509055" y="14900"/>
                  <a:pt x="505697" y="14900"/>
                  <a:pt x="485214" y="14900"/>
                </a:cubicBezTo>
                <a:lnTo>
                  <a:pt x="485214" y="5425"/>
                </a:lnTo>
                <a:cubicBezTo>
                  <a:pt x="495917" y="5732"/>
                  <a:pt x="511500" y="6344"/>
                  <a:pt x="519755" y="6344"/>
                </a:cubicBezTo>
                <a:cubicBezTo>
                  <a:pt x="527706" y="6344"/>
                  <a:pt x="543596" y="5732"/>
                  <a:pt x="553993" y="5425"/>
                </a:cubicBezTo>
                <a:lnTo>
                  <a:pt x="553993" y="14900"/>
                </a:lnTo>
                <a:cubicBezTo>
                  <a:pt x="533509" y="14900"/>
                  <a:pt x="530152" y="14900"/>
                  <a:pt x="530152" y="28661"/>
                </a:cubicBezTo>
                <a:lnTo>
                  <a:pt x="530152" y="84906"/>
                </a:lnTo>
                <a:cubicBezTo>
                  <a:pt x="530152" y="116694"/>
                  <a:pt x="551854" y="133813"/>
                  <a:pt x="571417" y="133813"/>
                </a:cubicBezTo>
                <a:cubicBezTo>
                  <a:pt x="590673" y="133813"/>
                  <a:pt x="594040" y="117309"/>
                  <a:pt x="594040" y="99884"/>
                </a:cubicBezTo>
                <a:lnTo>
                  <a:pt x="594040" y="28661"/>
                </a:lnTo>
                <a:cubicBezTo>
                  <a:pt x="594040" y="14900"/>
                  <a:pt x="590673" y="14900"/>
                  <a:pt x="570199" y="14900"/>
                </a:cubicBezTo>
                <a:lnTo>
                  <a:pt x="570199" y="5425"/>
                </a:lnTo>
                <a:cubicBezTo>
                  <a:pt x="580890" y="5732"/>
                  <a:pt x="596483" y="6344"/>
                  <a:pt x="604740" y="6344"/>
                </a:cubicBezTo>
                <a:cubicBezTo>
                  <a:pt x="612682" y="6344"/>
                  <a:pt x="628581" y="5732"/>
                  <a:pt x="638975" y="5425"/>
                </a:cubicBezTo>
                <a:lnTo>
                  <a:pt x="638975" y="14900"/>
                </a:lnTo>
                <a:cubicBezTo>
                  <a:pt x="623076" y="14900"/>
                  <a:pt x="615432" y="14900"/>
                  <a:pt x="615125" y="24067"/>
                </a:cubicBezTo>
                <a:lnTo>
                  <a:pt x="615125" y="82460"/>
                </a:lnTo>
                <a:cubicBezTo>
                  <a:pt x="615125" y="108745"/>
                  <a:pt x="615125" y="118219"/>
                  <a:pt x="605652" y="129228"/>
                </a:cubicBezTo>
                <a:cubicBezTo>
                  <a:pt x="601374" y="134426"/>
                  <a:pt x="591287" y="140536"/>
                  <a:pt x="573556" y="140536"/>
                </a:cubicBezTo>
                <a:cubicBezTo>
                  <a:pt x="547883" y="140536"/>
                  <a:pt x="534430" y="122199"/>
                  <a:pt x="529231" y="110577"/>
                </a:cubicBezTo>
                <a:lnTo>
                  <a:pt x="529231" y="217570"/>
                </a:lnTo>
                <a:lnTo>
                  <a:pt x="485214" y="214203"/>
                </a:lnTo>
                <a:lnTo>
                  <a:pt x="485214" y="204729"/>
                </a:lnTo>
                <a:cubicBezTo>
                  <a:pt x="506608" y="204729"/>
                  <a:pt x="509055" y="202590"/>
                  <a:pt x="509055" y="187612"/>
                </a:cubicBezTo>
                <a:lnTo>
                  <a:pt x="509055" y="28661"/>
                </a:lnTo>
                <a:close/>
                <a:moveTo>
                  <a:pt x="789272" y="70836"/>
                </a:moveTo>
                <a:cubicBezTo>
                  <a:pt x="789272" y="109972"/>
                  <a:pt x="758698" y="142367"/>
                  <a:pt x="721711" y="142367"/>
                </a:cubicBezTo>
                <a:cubicBezTo>
                  <a:pt x="683496" y="142367"/>
                  <a:pt x="653855" y="109052"/>
                  <a:pt x="653855" y="70836"/>
                </a:cubicBezTo>
                <a:cubicBezTo>
                  <a:pt x="653855" y="31403"/>
                  <a:pt x="685644" y="2059"/>
                  <a:pt x="721404" y="2059"/>
                </a:cubicBezTo>
                <a:cubicBezTo>
                  <a:pt x="758391" y="2059"/>
                  <a:pt x="789272" y="32018"/>
                  <a:pt x="789272" y="70836"/>
                </a:cubicBezTo>
                <a:close/>
                <a:moveTo>
                  <a:pt x="721711" y="9701"/>
                </a:moveTo>
                <a:cubicBezTo>
                  <a:pt x="708564" y="9701"/>
                  <a:pt x="695120" y="16127"/>
                  <a:pt x="686862" y="30186"/>
                </a:cubicBezTo>
                <a:cubicBezTo>
                  <a:pt x="679218" y="43630"/>
                  <a:pt x="679218" y="62282"/>
                  <a:pt x="679218" y="73282"/>
                </a:cubicBezTo>
                <a:cubicBezTo>
                  <a:pt x="679218" y="85211"/>
                  <a:pt x="679218" y="101716"/>
                  <a:pt x="686556" y="115160"/>
                </a:cubicBezTo>
                <a:cubicBezTo>
                  <a:pt x="694814" y="129228"/>
                  <a:pt x="709178" y="135643"/>
                  <a:pt x="721404" y="135643"/>
                </a:cubicBezTo>
                <a:cubicBezTo>
                  <a:pt x="734860" y="135643"/>
                  <a:pt x="747998" y="128921"/>
                  <a:pt x="755946" y="115775"/>
                </a:cubicBezTo>
                <a:cubicBezTo>
                  <a:pt x="763897" y="102635"/>
                  <a:pt x="763897" y="84906"/>
                  <a:pt x="763897" y="73282"/>
                </a:cubicBezTo>
                <a:cubicBezTo>
                  <a:pt x="763897" y="62282"/>
                  <a:pt x="763897" y="45779"/>
                  <a:pt x="757173" y="32325"/>
                </a:cubicBezTo>
                <a:cubicBezTo>
                  <a:pt x="750443" y="18571"/>
                  <a:pt x="736996" y="9701"/>
                  <a:pt x="721711" y="9701"/>
                </a:cubicBez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14">
            <a:extLst>
              <a:ext uri="{FF2B5EF4-FFF2-40B4-BE49-F238E27FC236}">
                <a16:creationId xmlns:a16="http://schemas.microsoft.com/office/drawing/2014/main" id="{9F207671-0C47-DB6A-4D43-49874541F186}"/>
              </a:ext>
            </a:extLst>
          </p:cNvPr>
          <p:cNvSpPr/>
          <p:nvPr>
            <p:custDataLst>
              <p:tags r:id="rId6"/>
            </p:custDataLst>
          </p:nvPr>
        </p:nvSpPr>
        <p:spPr>
          <a:xfrm flipV="1">
            <a:off x="7266063" y="5233180"/>
            <a:ext cx="160373" cy="120714"/>
          </a:xfrm>
          <a:custGeom>
            <a:avLst/>
            <a:gdLst>
              <a:gd name="connsiteX0" fmla="*/ 105763 w 286314"/>
              <a:gd name="connsiteY0" fmla="*/ 18879 h 215511"/>
              <a:gd name="connsiteX1" fmla="*/ 105763 w 286314"/>
              <a:gd name="connsiteY1" fmla="*/ -1297 h 215511"/>
              <a:gd name="connsiteX2" fmla="*/ 150702 w 286314"/>
              <a:gd name="connsiteY2" fmla="*/ 2068 h 215511"/>
              <a:gd name="connsiteX3" fmla="*/ 150702 w 286314"/>
              <a:gd name="connsiteY3" fmla="*/ 11544 h 215511"/>
              <a:gd name="connsiteX4" fmla="*/ 126852 w 286314"/>
              <a:gd name="connsiteY4" fmla="*/ 28661 h 215511"/>
              <a:gd name="connsiteX5" fmla="*/ 126852 w 286314"/>
              <a:gd name="connsiteY5" fmla="*/ 214214 h 215511"/>
              <a:gd name="connsiteX6" fmla="*/ 82837 w 286314"/>
              <a:gd name="connsiteY6" fmla="*/ 210846 h 215511"/>
              <a:gd name="connsiteX7" fmla="*/ 82837 w 286314"/>
              <a:gd name="connsiteY7" fmla="*/ 201373 h 215511"/>
              <a:gd name="connsiteX8" fmla="*/ 106675 w 286314"/>
              <a:gd name="connsiteY8" fmla="*/ 184255 h 215511"/>
              <a:gd name="connsiteX9" fmla="*/ 106675 w 286314"/>
              <a:gd name="connsiteY9" fmla="*/ 118230 h 215511"/>
              <a:gd name="connsiteX10" fmla="*/ 68162 w 286314"/>
              <a:gd name="connsiteY10" fmla="*/ 137179 h 215511"/>
              <a:gd name="connsiteX11" fmla="*/ 0 w 286314"/>
              <a:gd name="connsiteY11" fmla="*/ 67786 h 215511"/>
              <a:gd name="connsiteX12" fmla="*/ 64796 w 286314"/>
              <a:gd name="connsiteY12" fmla="*/ -1297 h 215511"/>
              <a:gd name="connsiteX13" fmla="*/ 105763 w 286314"/>
              <a:gd name="connsiteY13" fmla="*/ 18879 h 215511"/>
              <a:gd name="connsiteX14" fmla="*/ 105763 w 286314"/>
              <a:gd name="connsiteY14" fmla="*/ 100806 h 215511"/>
              <a:gd name="connsiteX15" fmla="*/ 105763 w 286314"/>
              <a:gd name="connsiteY15" fmla="*/ 38135 h 215511"/>
              <a:gd name="connsiteX16" fmla="*/ 102400 w 286314"/>
              <a:gd name="connsiteY16" fmla="*/ 26830 h 215511"/>
              <a:gd name="connsiteX17" fmla="*/ 66330 w 286314"/>
              <a:gd name="connsiteY17" fmla="*/ 5434 h 215511"/>
              <a:gd name="connsiteX18" fmla="*/ 34235 w 286314"/>
              <a:gd name="connsiteY18" fmla="*/ 24998 h 215511"/>
              <a:gd name="connsiteX19" fmla="*/ 25363 w 286314"/>
              <a:gd name="connsiteY19" fmla="*/ 67479 h 215511"/>
              <a:gd name="connsiteX20" fmla="*/ 34848 w 286314"/>
              <a:gd name="connsiteY20" fmla="*/ 110894 h 215511"/>
              <a:gd name="connsiteX21" fmla="*/ 69390 w 286314"/>
              <a:gd name="connsiteY21" fmla="*/ 130457 h 215511"/>
              <a:gd name="connsiteX22" fmla="*/ 102400 w 286314"/>
              <a:gd name="connsiteY22" fmla="*/ 112111 h 215511"/>
              <a:gd name="connsiteX23" fmla="*/ 105763 w 286314"/>
              <a:gd name="connsiteY23" fmla="*/ 100806 h 215511"/>
              <a:gd name="connsiteX24" fmla="*/ 193698 w 286314"/>
              <a:gd name="connsiteY24" fmla="*/ 79103 h 215511"/>
              <a:gd name="connsiteX25" fmla="*/ 231606 w 286314"/>
              <a:gd name="connsiteY25" fmla="*/ 132287 h 215511"/>
              <a:gd name="connsiteX26" fmla="*/ 266150 w 286314"/>
              <a:gd name="connsiteY26" fmla="*/ 79103 h 215511"/>
              <a:gd name="connsiteX27" fmla="*/ 193698 w 286314"/>
              <a:gd name="connsiteY27" fmla="*/ 79103 h 215511"/>
              <a:gd name="connsiteX28" fmla="*/ 193391 w 286314"/>
              <a:gd name="connsiteY28" fmla="*/ 72677 h 215511"/>
              <a:gd name="connsiteX29" fmla="*/ 278683 w 286314"/>
              <a:gd name="connsiteY29" fmla="*/ 72677 h 215511"/>
              <a:gd name="connsiteX30" fmla="*/ 286315 w 286314"/>
              <a:gd name="connsiteY30" fmla="*/ 79103 h 215511"/>
              <a:gd name="connsiteX31" fmla="*/ 231606 w 286314"/>
              <a:gd name="connsiteY31" fmla="*/ 139011 h 215511"/>
              <a:gd name="connsiteX32" fmla="*/ 168025 w 286314"/>
              <a:gd name="connsiteY32" fmla="*/ 69322 h 215511"/>
              <a:gd name="connsiteX33" fmla="*/ 235270 w 286314"/>
              <a:gd name="connsiteY33" fmla="*/ -1297 h 215511"/>
              <a:gd name="connsiteX34" fmla="*/ 286315 w 286314"/>
              <a:gd name="connsiteY34" fmla="*/ 38442 h 215511"/>
              <a:gd name="connsiteX35" fmla="*/ 282347 w 286314"/>
              <a:gd name="connsiteY35" fmla="*/ 42115 h 215511"/>
              <a:gd name="connsiteX36" fmla="*/ 278376 w 286314"/>
              <a:gd name="connsiteY36" fmla="*/ 37828 h 215511"/>
              <a:gd name="connsiteX37" fmla="*/ 237102 w 286314"/>
              <a:gd name="connsiteY37" fmla="*/ 6344 h 215511"/>
              <a:gd name="connsiteX38" fmla="*/ 202569 w 286314"/>
              <a:gd name="connsiteY38" fmla="*/ 26830 h 215511"/>
              <a:gd name="connsiteX39" fmla="*/ 193391 w 286314"/>
              <a:gd name="connsiteY39" fmla="*/ 72677 h 21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6314" h="215511">
                <a:moveTo>
                  <a:pt x="105763" y="18879"/>
                </a:moveTo>
                <a:lnTo>
                  <a:pt x="105763" y="-1297"/>
                </a:lnTo>
                <a:lnTo>
                  <a:pt x="150702" y="2068"/>
                </a:lnTo>
                <a:lnTo>
                  <a:pt x="150702" y="11544"/>
                </a:lnTo>
                <a:cubicBezTo>
                  <a:pt x="129297" y="11544"/>
                  <a:pt x="126852" y="13681"/>
                  <a:pt x="126852" y="28661"/>
                </a:cubicBezTo>
                <a:lnTo>
                  <a:pt x="126852" y="214214"/>
                </a:lnTo>
                <a:lnTo>
                  <a:pt x="82837" y="210846"/>
                </a:lnTo>
                <a:lnTo>
                  <a:pt x="82837" y="201373"/>
                </a:lnTo>
                <a:cubicBezTo>
                  <a:pt x="104229" y="201373"/>
                  <a:pt x="106675" y="199234"/>
                  <a:pt x="106675" y="184255"/>
                </a:cubicBezTo>
                <a:lnTo>
                  <a:pt x="106675" y="118230"/>
                </a:lnTo>
                <a:cubicBezTo>
                  <a:pt x="97816" y="129228"/>
                  <a:pt x="84666" y="137179"/>
                  <a:pt x="68162" y="137179"/>
                </a:cubicBezTo>
                <a:cubicBezTo>
                  <a:pt x="32096" y="137179"/>
                  <a:pt x="0" y="107221"/>
                  <a:pt x="0" y="67786"/>
                </a:cubicBezTo>
                <a:cubicBezTo>
                  <a:pt x="0" y="28968"/>
                  <a:pt x="29957" y="-1297"/>
                  <a:pt x="64796" y="-1297"/>
                </a:cubicBezTo>
                <a:cubicBezTo>
                  <a:pt x="84371" y="-1297"/>
                  <a:pt x="98122" y="9098"/>
                  <a:pt x="105763" y="18879"/>
                </a:cubicBezTo>
                <a:close/>
                <a:moveTo>
                  <a:pt x="105763" y="100806"/>
                </a:moveTo>
                <a:lnTo>
                  <a:pt x="105763" y="38135"/>
                </a:lnTo>
                <a:cubicBezTo>
                  <a:pt x="105763" y="32641"/>
                  <a:pt x="105763" y="32027"/>
                  <a:pt x="102400" y="26830"/>
                </a:cubicBezTo>
                <a:cubicBezTo>
                  <a:pt x="93231" y="12156"/>
                  <a:pt x="79480" y="5434"/>
                  <a:pt x="66330" y="5434"/>
                </a:cubicBezTo>
                <a:cubicBezTo>
                  <a:pt x="52570" y="5434"/>
                  <a:pt x="41572" y="13374"/>
                  <a:pt x="34235" y="24998"/>
                </a:cubicBezTo>
                <a:cubicBezTo>
                  <a:pt x="26283" y="37532"/>
                  <a:pt x="25363" y="54956"/>
                  <a:pt x="25363" y="67479"/>
                </a:cubicBezTo>
                <a:cubicBezTo>
                  <a:pt x="25363" y="78796"/>
                  <a:pt x="25977" y="97133"/>
                  <a:pt x="34848" y="110894"/>
                </a:cubicBezTo>
                <a:cubicBezTo>
                  <a:pt x="41265" y="120367"/>
                  <a:pt x="52877" y="130457"/>
                  <a:pt x="69390" y="130457"/>
                </a:cubicBezTo>
                <a:cubicBezTo>
                  <a:pt x="80084" y="130457"/>
                  <a:pt x="92924" y="125872"/>
                  <a:pt x="102400" y="112111"/>
                </a:cubicBezTo>
                <a:cubicBezTo>
                  <a:pt x="105763" y="106913"/>
                  <a:pt x="105763" y="106308"/>
                  <a:pt x="105763" y="100806"/>
                </a:cubicBezTo>
                <a:close/>
                <a:moveTo>
                  <a:pt x="193698" y="79103"/>
                </a:moveTo>
                <a:cubicBezTo>
                  <a:pt x="195530" y="124645"/>
                  <a:pt x="221212" y="132287"/>
                  <a:pt x="231606" y="132287"/>
                </a:cubicBezTo>
                <a:cubicBezTo>
                  <a:pt x="263091" y="132287"/>
                  <a:pt x="266150" y="91023"/>
                  <a:pt x="266150" y="79103"/>
                </a:cubicBezTo>
                <a:lnTo>
                  <a:pt x="193698" y="79103"/>
                </a:lnTo>
                <a:close/>
                <a:moveTo>
                  <a:pt x="193391" y="72677"/>
                </a:moveTo>
                <a:lnTo>
                  <a:pt x="278683" y="72677"/>
                </a:lnTo>
                <a:cubicBezTo>
                  <a:pt x="285404" y="72677"/>
                  <a:pt x="286315" y="72677"/>
                  <a:pt x="286315" y="79103"/>
                </a:cubicBezTo>
                <a:cubicBezTo>
                  <a:pt x="286315" y="109360"/>
                  <a:pt x="269811" y="139011"/>
                  <a:pt x="231606" y="139011"/>
                </a:cubicBezTo>
                <a:cubicBezTo>
                  <a:pt x="196144" y="139011"/>
                  <a:pt x="168025" y="107528"/>
                  <a:pt x="168025" y="69322"/>
                </a:cubicBezTo>
                <a:cubicBezTo>
                  <a:pt x="168025" y="28354"/>
                  <a:pt x="200114" y="-1297"/>
                  <a:pt x="235270" y="-1297"/>
                </a:cubicBezTo>
                <a:cubicBezTo>
                  <a:pt x="272564" y="-1297"/>
                  <a:pt x="286315" y="32641"/>
                  <a:pt x="286315" y="38442"/>
                </a:cubicBezTo>
                <a:cubicBezTo>
                  <a:pt x="286315" y="41501"/>
                  <a:pt x="283872" y="42115"/>
                  <a:pt x="282347" y="42115"/>
                </a:cubicBezTo>
                <a:cubicBezTo>
                  <a:pt x="279595" y="42115"/>
                  <a:pt x="278981" y="40274"/>
                  <a:pt x="278376" y="37828"/>
                </a:cubicBezTo>
                <a:cubicBezTo>
                  <a:pt x="267673" y="6344"/>
                  <a:pt x="240161" y="6344"/>
                  <a:pt x="237102" y="6344"/>
                </a:cubicBezTo>
                <a:cubicBezTo>
                  <a:pt x="221826" y="6344"/>
                  <a:pt x="209597" y="15522"/>
                  <a:pt x="202569" y="26830"/>
                </a:cubicBezTo>
                <a:cubicBezTo>
                  <a:pt x="193391" y="41501"/>
                  <a:pt x="193391" y="61679"/>
                  <a:pt x="193391" y="72677"/>
                </a:cubicBez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15">
            <a:extLst>
              <a:ext uri="{FF2B5EF4-FFF2-40B4-BE49-F238E27FC236}">
                <a16:creationId xmlns:a16="http://schemas.microsoft.com/office/drawing/2014/main" id="{2FF56B69-91B9-2CDA-FAAB-3DF1828B689C}"/>
              </a:ext>
            </a:extLst>
          </p:cNvPr>
          <p:cNvSpPr/>
          <p:nvPr>
            <p:custDataLst>
              <p:tags r:id="rId7"/>
            </p:custDataLst>
          </p:nvPr>
        </p:nvSpPr>
        <p:spPr>
          <a:xfrm flipV="1">
            <a:off x="6808523" y="5436789"/>
            <a:ext cx="569994" cy="124479"/>
          </a:xfrm>
          <a:custGeom>
            <a:avLst/>
            <a:gdLst>
              <a:gd name="connsiteX0" fmla="*/ 0 w 1017612"/>
              <a:gd name="connsiteY0" fmla="*/ 109998 h 222233"/>
              <a:gd name="connsiteX1" fmla="*/ 106379 w 1017612"/>
              <a:gd name="connsiteY1" fmla="*/ -1273 h 222233"/>
              <a:gd name="connsiteX2" fmla="*/ 186157 w 1017612"/>
              <a:gd name="connsiteY2" fmla="*/ 76673 h 222233"/>
              <a:gd name="connsiteX3" fmla="*/ 182187 w 1017612"/>
              <a:gd name="connsiteY3" fmla="*/ 81871 h 222233"/>
              <a:gd name="connsiteX4" fmla="*/ 178523 w 1017612"/>
              <a:gd name="connsiteY4" fmla="*/ 76981 h 222233"/>
              <a:gd name="connsiteX5" fmla="*/ 110043 w 1017612"/>
              <a:gd name="connsiteY5" fmla="*/ 8202 h 222233"/>
              <a:gd name="connsiteX6" fmla="*/ 31483 w 1017612"/>
              <a:gd name="connsiteY6" fmla="*/ 109691 h 222233"/>
              <a:gd name="connsiteX7" fmla="*/ 109736 w 1017612"/>
              <a:gd name="connsiteY7" fmla="*/ 211477 h 222233"/>
              <a:gd name="connsiteX8" fmla="*/ 176375 w 1017612"/>
              <a:gd name="connsiteY8" fmla="*/ 139035 h 222233"/>
              <a:gd name="connsiteX9" fmla="*/ 181266 w 1017612"/>
              <a:gd name="connsiteY9" fmla="*/ 133837 h 222233"/>
              <a:gd name="connsiteX10" fmla="*/ 186157 w 1017612"/>
              <a:gd name="connsiteY10" fmla="*/ 141174 h 222233"/>
              <a:gd name="connsiteX11" fmla="*/ 186157 w 1017612"/>
              <a:gd name="connsiteY11" fmla="*/ 213614 h 222233"/>
              <a:gd name="connsiteX12" fmla="*/ 182800 w 1017612"/>
              <a:gd name="connsiteY12" fmla="*/ 220960 h 222233"/>
              <a:gd name="connsiteX13" fmla="*/ 177909 w 1017612"/>
              <a:gd name="connsiteY13" fmla="*/ 217287 h 222233"/>
              <a:gd name="connsiteX14" fmla="*/ 162623 w 1017612"/>
              <a:gd name="connsiteY14" fmla="*/ 194665 h 222233"/>
              <a:gd name="connsiteX15" fmla="*/ 106379 w 1017612"/>
              <a:gd name="connsiteY15" fmla="*/ 220960 h 222233"/>
              <a:gd name="connsiteX16" fmla="*/ 0 w 1017612"/>
              <a:gd name="connsiteY16" fmla="*/ 109998 h 222233"/>
              <a:gd name="connsiteX17" fmla="*/ 305469 w 1017612"/>
              <a:gd name="connsiteY17" fmla="*/ 28685 h 222233"/>
              <a:gd name="connsiteX18" fmla="*/ 329310 w 1017612"/>
              <a:gd name="connsiteY18" fmla="*/ 3619 h 222233"/>
              <a:gd name="connsiteX19" fmla="*/ 354378 w 1017612"/>
              <a:gd name="connsiteY19" fmla="*/ 32656 h 222233"/>
              <a:gd name="connsiteX20" fmla="*/ 354378 w 1017612"/>
              <a:gd name="connsiteY20" fmla="*/ 49773 h 222233"/>
              <a:gd name="connsiteX21" fmla="*/ 346734 w 1017612"/>
              <a:gd name="connsiteY21" fmla="*/ 49773 h 222233"/>
              <a:gd name="connsiteX22" fmla="*/ 346734 w 1017612"/>
              <a:gd name="connsiteY22" fmla="*/ 32656 h 222233"/>
              <a:gd name="connsiteX23" fmla="*/ 335727 w 1017612"/>
              <a:gd name="connsiteY23" fmla="*/ 13092 h 222233"/>
              <a:gd name="connsiteX24" fmla="*/ 324418 w 1017612"/>
              <a:gd name="connsiteY24" fmla="*/ 28378 h 222233"/>
              <a:gd name="connsiteX25" fmla="*/ 324418 w 1017612"/>
              <a:gd name="connsiteY25" fmla="*/ 89513 h 222233"/>
              <a:gd name="connsiteX26" fmla="*/ 313411 w 1017612"/>
              <a:gd name="connsiteY26" fmla="*/ 125581 h 222233"/>
              <a:gd name="connsiteX27" fmla="*/ 271532 w 1017612"/>
              <a:gd name="connsiteY27" fmla="*/ 142391 h 222233"/>
              <a:gd name="connsiteX28" fmla="*/ 225376 w 1017612"/>
              <a:gd name="connsiteY28" fmla="*/ 107849 h 222233"/>
              <a:gd name="connsiteX29" fmla="*/ 239435 w 1017612"/>
              <a:gd name="connsiteY29" fmla="*/ 93484 h 222233"/>
              <a:gd name="connsiteX30" fmla="*/ 253503 w 1017612"/>
              <a:gd name="connsiteY30" fmla="*/ 107552 h 222233"/>
              <a:gd name="connsiteX31" fmla="*/ 237911 w 1017612"/>
              <a:gd name="connsiteY31" fmla="*/ 121610 h 222233"/>
              <a:gd name="connsiteX32" fmla="*/ 270928 w 1017612"/>
              <a:gd name="connsiteY32" fmla="*/ 135669 h 222233"/>
              <a:gd name="connsiteX33" fmla="*/ 303333 w 1017612"/>
              <a:gd name="connsiteY33" fmla="*/ 96542 h 222233"/>
              <a:gd name="connsiteX34" fmla="*/ 303333 w 1017612"/>
              <a:gd name="connsiteY34" fmla="*/ 85237 h 222233"/>
              <a:gd name="connsiteX35" fmla="*/ 247078 w 1017612"/>
              <a:gd name="connsiteY35" fmla="*/ 74227 h 222233"/>
              <a:gd name="connsiteX36" fmla="*/ 216516 w 1017612"/>
              <a:gd name="connsiteY36" fmla="*/ 34488 h 222233"/>
              <a:gd name="connsiteX37" fmla="*/ 265423 w 1017612"/>
              <a:gd name="connsiteY37" fmla="*/ 2083 h 222233"/>
              <a:gd name="connsiteX38" fmla="*/ 305469 w 1017612"/>
              <a:gd name="connsiteY38" fmla="*/ 28685 h 222233"/>
              <a:gd name="connsiteX39" fmla="*/ 303333 w 1017612"/>
              <a:gd name="connsiteY39" fmla="*/ 78812 h 222233"/>
              <a:gd name="connsiteX40" fmla="*/ 303333 w 1017612"/>
              <a:gd name="connsiteY40" fmla="*/ 48249 h 222233"/>
              <a:gd name="connsiteX41" fmla="*/ 267562 w 1017612"/>
              <a:gd name="connsiteY41" fmla="*/ 8816 h 222233"/>
              <a:gd name="connsiteX42" fmla="*/ 240049 w 1017612"/>
              <a:gd name="connsiteY42" fmla="*/ 34795 h 222233"/>
              <a:gd name="connsiteX43" fmla="*/ 303333 w 1017612"/>
              <a:gd name="connsiteY43" fmla="*/ 78812 h 222233"/>
              <a:gd name="connsiteX44" fmla="*/ 390156 w 1017612"/>
              <a:gd name="connsiteY44" fmla="*/ 110601 h 222233"/>
              <a:gd name="connsiteX45" fmla="*/ 390156 w 1017612"/>
              <a:gd name="connsiteY45" fmla="*/ 28685 h 222233"/>
              <a:gd name="connsiteX46" fmla="*/ 366319 w 1017612"/>
              <a:gd name="connsiteY46" fmla="*/ 14924 h 222233"/>
              <a:gd name="connsiteX47" fmla="*/ 366319 w 1017612"/>
              <a:gd name="connsiteY47" fmla="*/ 5451 h 222233"/>
              <a:gd name="connsiteX48" fmla="*/ 400860 w 1017612"/>
              <a:gd name="connsiteY48" fmla="*/ 6370 h 222233"/>
              <a:gd name="connsiteX49" fmla="*/ 435095 w 1017612"/>
              <a:gd name="connsiteY49" fmla="*/ 5451 h 222233"/>
              <a:gd name="connsiteX50" fmla="*/ 435095 w 1017612"/>
              <a:gd name="connsiteY50" fmla="*/ 14924 h 222233"/>
              <a:gd name="connsiteX51" fmla="*/ 411254 w 1017612"/>
              <a:gd name="connsiteY51" fmla="*/ 28685 h 222233"/>
              <a:gd name="connsiteX52" fmla="*/ 411254 w 1017612"/>
              <a:gd name="connsiteY52" fmla="*/ 84930 h 222233"/>
              <a:gd name="connsiteX53" fmla="*/ 452519 w 1017612"/>
              <a:gd name="connsiteY53" fmla="*/ 133837 h 222233"/>
              <a:gd name="connsiteX54" fmla="*/ 475142 w 1017612"/>
              <a:gd name="connsiteY54" fmla="*/ 99910 h 222233"/>
              <a:gd name="connsiteX55" fmla="*/ 475142 w 1017612"/>
              <a:gd name="connsiteY55" fmla="*/ 28685 h 222233"/>
              <a:gd name="connsiteX56" fmla="*/ 451301 w 1017612"/>
              <a:gd name="connsiteY56" fmla="*/ 14924 h 222233"/>
              <a:gd name="connsiteX57" fmla="*/ 451301 w 1017612"/>
              <a:gd name="connsiteY57" fmla="*/ 5451 h 222233"/>
              <a:gd name="connsiteX58" fmla="*/ 485846 w 1017612"/>
              <a:gd name="connsiteY58" fmla="*/ 6370 h 222233"/>
              <a:gd name="connsiteX59" fmla="*/ 520081 w 1017612"/>
              <a:gd name="connsiteY59" fmla="*/ 5451 h 222233"/>
              <a:gd name="connsiteX60" fmla="*/ 520081 w 1017612"/>
              <a:gd name="connsiteY60" fmla="*/ 14924 h 222233"/>
              <a:gd name="connsiteX61" fmla="*/ 496230 w 1017612"/>
              <a:gd name="connsiteY61" fmla="*/ 28685 h 222233"/>
              <a:gd name="connsiteX62" fmla="*/ 496230 w 1017612"/>
              <a:gd name="connsiteY62" fmla="*/ 84930 h 222233"/>
              <a:gd name="connsiteX63" fmla="*/ 537505 w 1017612"/>
              <a:gd name="connsiteY63" fmla="*/ 133837 h 222233"/>
              <a:gd name="connsiteX64" fmla="*/ 560118 w 1017612"/>
              <a:gd name="connsiteY64" fmla="*/ 99910 h 222233"/>
              <a:gd name="connsiteX65" fmla="*/ 560118 w 1017612"/>
              <a:gd name="connsiteY65" fmla="*/ 28685 h 222233"/>
              <a:gd name="connsiteX66" fmla="*/ 536277 w 1017612"/>
              <a:gd name="connsiteY66" fmla="*/ 14924 h 222233"/>
              <a:gd name="connsiteX67" fmla="*/ 536277 w 1017612"/>
              <a:gd name="connsiteY67" fmla="*/ 5451 h 222233"/>
              <a:gd name="connsiteX68" fmla="*/ 570819 w 1017612"/>
              <a:gd name="connsiteY68" fmla="*/ 6370 h 222233"/>
              <a:gd name="connsiteX69" fmla="*/ 605053 w 1017612"/>
              <a:gd name="connsiteY69" fmla="*/ 5451 h 222233"/>
              <a:gd name="connsiteX70" fmla="*/ 605053 w 1017612"/>
              <a:gd name="connsiteY70" fmla="*/ 14924 h 222233"/>
              <a:gd name="connsiteX71" fmla="*/ 581215 w 1017612"/>
              <a:gd name="connsiteY71" fmla="*/ 24093 h 222233"/>
              <a:gd name="connsiteX72" fmla="*/ 581215 w 1017612"/>
              <a:gd name="connsiteY72" fmla="*/ 82485 h 222233"/>
              <a:gd name="connsiteX73" fmla="*/ 571739 w 1017612"/>
              <a:gd name="connsiteY73" fmla="*/ 129254 h 222233"/>
              <a:gd name="connsiteX74" fmla="*/ 539644 w 1017612"/>
              <a:gd name="connsiteY74" fmla="*/ 140560 h 222233"/>
              <a:gd name="connsiteX75" fmla="*/ 495319 w 1017612"/>
              <a:gd name="connsiteY75" fmla="*/ 110601 h 222233"/>
              <a:gd name="connsiteX76" fmla="*/ 454658 w 1017612"/>
              <a:gd name="connsiteY76" fmla="*/ 140560 h 222233"/>
              <a:gd name="connsiteX77" fmla="*/ 409422 w 1017612"/>
              <a:gd name="connsiteY77" fmla="*/ 108464 h 222233"/>
              <a:gd name="connsiteX78" fmla="*/ 409422 w 1017612"/>
              <a:gd name="connsiteY78" fmla="*/ 140560 h 222233"/>
              <a:gd name="connsiteX79" fmla="*/ 366319 w 1017612"/>
              <a:gd name="connsiteY79" fmla="*/ 137203 h 222233"/>
              <a:gd name="connsiteX80" fmla="*/ 366319 w 1017612"/>
              <a:gd name="connsiteY80" fmla="*/ 127720 h 222233"/>
              <a:gd name="connsiteX81" fmla="*/ 390156 w 1017612"/>
              <a:gd name="connsiteY81" fmla="*/ 110601 h 222233"/>
              <a:gd name="connsiteX82" fmla="*/ 645530 w 1017612"/>
              <a:gd name="connsiteY82" fmla="*/ 82485 h 222233"/>
              <a:gd name="connsiteX83" fmla="*/ 683438 w 1017612"/>
              <a:gd name="connsiteY83" fmla="*/ 135669 h 222233"/>
              <a:gd name="connsiteX84" fmla="*/ 717982 w 1017612"/>
              <a:gd name="connsiteY84" fmla="*/ 82485 h 222233"/>
              <a:gd name="connsiteX85" fmla="*/ 645530 w 1017612"/>
              <a:gd name="connsiteY85" fmla="*/ 82485 h 222233"/>
              <a:gd name="connsiteX86" fmla="*/ 645223 w 1017612"/>
              <a:gd name="connsiteY86" fmla="*/ 76059 h 222233"/>
              <a:gd name="connsiteX87" fmla="*/ 730515 w 1017612"/>
              <a:gd name="connsiteY87" fmla="*/ 76059 h 222233"/>
              <a:gd name="connsiteX88" fmla="*/ 738147 w 1017612"/>
              <a:gd name="connsiteY88" fmla="*/ 82485 h 222233"/>
              <a:gd name="connsiteX89" fmla="*/ 683438 w 1017612"/>
              <a:gd name="connsiteY89" fmla="*/ 142391 h 222233"/>
              <a:gd name="connsiteX90" fmla="*/ 619860 w 1017612"/>
              <a:gd name="connsiteY90" fmla="*/ 72703 h 222233"/>
              <a:gd name="connsiteX91" fmla="*/ 687102 w 1017612"/>
              <a:gd name="connsiteY91" fmla="*/ 2083 h 222233"/>
              <a:gd name="connsiteX92" fmla="*/ 738147 w 1017612"/>
              <a:gd name="connsiteY92" fmla="*/ 41824 h 222233"/>
              <a:gd name="connsiteX93" fmla="*/ 734179 w 1017612"/>
              <a:gd name="connsiteY93" fmla="*/ 45497 h 222233"/>
              <a:gd name="connsiteX94" fmla="*/ 730208 w 1017612"/>
              <a:gd name="connsiteY94" fmla="*/ 41210 h 222233"/>
              <a:gd name="connsiteX95" fmla="*/ 688934 w 1017612"/>
              <a:gd name="connsiteY95" fmla="*/ 9727 h 222233"/>
              <a:gd name="connsiteX96" fmla="*/ 654401 w 1017612"/>
              <a:gd name="connsiteY96" fmla="*/ 30210 h 222233"/>
              <a:gd name="connsiteX97" fmla="*/ 645223 w 1017612"/>
              <a:gd name="connsiteY97" fmla="*/ 76059 h 222233"/>
              <a:gd name="connsiteX98" fmla="*/ 798205 w 1017612"/>
              <a:gd name="connsiteY98" fmla="*/ 106937 h 222233"/>
              <a:gd name="connsiteX99" fmla="*/ 798205 w 1017612"/>
              <a:gd name="connsiteY99" fmla="*/ 140560 h 222233"/>
              <a:gd name="connsiteX100" fmla="*/ 755721 w 1017612"/>
              <a:gd name="connsiteY100" fmla="*/ 137203 h 222233"/>
              <a:gd name="connsiteX101" fmla="*/ 755721 w 1017612"/>
              <a:gd name="connsiteY101" fmla="*/ 127720 h 222233"/>
              <a:gd name="connsiteX102" fmla="*/ 779562 w 1017612"/>
              <a:gd name="connsiteY102" fmla="*/ 110601 h 222233"/>
              <a:gd name="connsiteX103" fmla="*/ 779562 w 1017612"/>
              <a:gd name="connsiteY103" fmla="*/ 28685 h 222233"/>
              <a:gd name="connsiteX104" fmla="*/ 755721 w 1017612"/>
              <a:gd name="connsiteY104" fmla="*/ 14924 h 222233"/>
              <a:gd name="connsiteX105" fmla="*/ 755721 w 1017612"/>
              <a:gd name="connsiteY105" fmla="*/ 5451 h 222233"/>
              <a:gd name="connsiteX106" fmla="*/ 790561 w 1017612"/>
              <a:gd name="connsiteY106" fmla="*/ 6370 h 222233"/>
              <a:gd name="connsiteX107" fmla="*/ 829389 w 1017612"/>
              <a:gd name="connsiteY107" fmla="*/ 5451 h 222233"/>
              <a:gd name="connsiteX108" fmla="*/ 829389 w 1017612"/>
              <a:gd name="connsiteY108" fmla="*/ 14924 h 222233"/>
              <a:gd name="connsiteX109" fmla="*/ 822967 w 1017612"/>
              <a:gd name="connsiteY109" fmla="*/ 14924 h 222233"/>
              <a:gd name="connsiteX110" fmla="*/ 799739 w 1017612"/>
              <a:gd name="connsiteY110" fmla="*/ 29290 h 222233"/>
              <a:gd name="connsiteX111" fmla="*/ 799739 w 1017612"/>
              <a:gd name="connsiteY111" fmla="*/ 76366 h 222233"/>
              <a:gd name="connsiteX112" fmla="*/ 835806 w 1017612"/>
              <a:gd name="connsiteY112" fmla="*/ 133837 h 222233"/>
              <a:gd name="connsiteX113" fmla="*/ 839173 w 1017612"/>
              <a:gd name="connsiteY113" fmla="*/ 133530 h 222233"/>
              <a:gd name="connsiteX114" fmla="*/ 832142 w 1017612"/>
              <a:gd name="connsiteY114" fmla="*/ 121610 h 222233"/>
              <a:gd name="connsiteX115" fmla="*/ 845279 w 1017612"/>
              <a:gd name="connsiteY115" fmla="*/ 108464 h 222233"/>
              <a:gd name="connsiteX116" fmla="*/ 858429 w 1017612"/>
              <a:gd name="connsiteY116" fmla="*/ 121918 h 222233"/>
              <a:gd name="connsiteX117" fmla="*/ 835806 w 1017612"/>
              <a:gd name="connsiteY117" fmla="*/ 140560 h 222233"/>
              <a:gd name="connsiteX118" fmla="*/ 798205 w 1017612"/>
              <a:gd name="connsiteY118" fmla="*/ 106937 h 222233"/>
              <a:gd name="connsiteX119" fmla="*/ 968706 w 1017612"/>
              <a:gd name="connsiteY119" fmla="*/ 28685 h 222233"/>
              <a:gd name="connsiteX120" fmla="*/ 992544 w 1017612"/>
              <a:gd name="connsiteY120" fmla="*/ 3619 h 222233"/>
              <a:gd name="connsiteX121" fmla="*/ 1017613 w 1017612"/>
              <a:gd name="connsiteY121" fmla="*/ 32656 h 222233"/>
              <a:gd name="connsiteX122" fmla="*/ 1017613 w 1017612"/>
              <a:gd name="connsiteY122" fmla="*/ 49773 h 222233"/>
              <a:gd name="connsiteX123" fmla="*/ 1009971 w 1017612"/>
              <a:gd name="connsiteY123" fmla="*/ 49773 h 222233"/>
              <a:gd name="connsiteX124" fmla="*/ 1009971 w 1017612"/>
              <a:gd name="connsiteY124" fmla="*/ 32656 h 222233"/>
              <a:gd name="connsiteX125" fmla="*/ 998961 w 1017612"/>
              <a:gd name="connsiteY125" fmla="*/ 13092 h 222233"/>
              <a:gd name="connsiteX126" fmla="*/ 987656 w 1017612"/>
              <a:gd name="connsiteY126" fmla="*/ 28378 h 222233"/>
              <a:gd name="connsiteX127" fmla="*/ 987656 w 1017612"/>
              <a:gd name="connsiteY127" fmla="*/ 89513 h 222233"/>
              <a:gd name="connsiteX128" fmla="*/ 976645 w 1017612"/>
              <a:gd name="connsiteY128" fmla="*/ 125581 h 222233"/>
              <a:gd name="connsiteX129" fmla="*/ 934766 w 1017612"/>
              <a:gd name="connsiteY129" fmla="*/ 142391 h 222233"/>
              <a:gd name="connsiteX130" fmla="*/ 888613 w 1017612"/>
              <a:gd name="connsiteY130" fmla="*/ 107849 h 222233"/>
              <a:gd name="connsiteX131" fmla="*/ 902671 w 1017612"/>
              <a:gd name="connsiteY131" fmla="*/ 93484 h 222233"/>
              <a:gd name="connsiteX132" fmla="*/ 916738 w 1017612"/>
              <a:gd name="connsiteY132" fmla="*/ 107552 h 222233"/>
              <a:gd name="connsiteX133" fmla="*/ 901145 w 1017612"/>
              <a:gd name="connsiteY133" fmla="*/ 121610 h 222233"/>
              <a:gd name="connsiteX134" fmla="*/ 934162 w 1017612"/>
              <a:gd name="connsiteY134" fmla="*/ 135669 h 222233"/>
              <a:gd name="connsiteX135" fmla="*/ 966568 w 1017612"/>
              <a:gd name="connsiteY135" fmla="*/ 96542 h 222233"/>
              <a:gd name="connsiteX136" fmla="*/ 966568 w 1017612"/>
              <a:gd name="connsiteY136" fmla="*/ 85237 h 222233"/>
              <a:gd name="connsiteX137" fmla="*/ 910315 w 1017612"/>
              <a:gd name="connsiteY137" fmla="*/ 74227 h 222233"/>
              <a:gd name="connsiteX138" fmla="*/ 879750 w 1017612"/>
              <a:gd name="connsiteY138" fmla="*/ 34488 h 222233"/>
              <a:gd name="connsiteX139" fmla="*/ 928660 w 1017612"/>
              <a:gd name="connsiteY139" fmla="*/ 2083 h 222233"/>
              <a:gd name="connsiteX140" fmla="*/ 968706 w 1017612"/>
              <a:gd name="connsiteY140" fmla="*/ 28685 h 222233"/>
              <a:gd name="connsiteX141" fmla="*/ 966568 w 1017612"/>
              <a:gd name="connsiteY141" fmla="*/ 78812 h 222233"/>
              <a:gd name="connsiteX142" fmla="*/ 966568 w 1017612"/>
              <a:gd name="connsiteY142" fmla="*/ 48249 h 222233"/>
              <a:gd name="connsiteX143" fmla="*/ 930798 w 1017612"/>
              <a:gd name="connsiteY143" fmla="*/ 8816 h 222233"/>
              <a:gd name="connsiteX144" fmla="*/ 903284 w 1017612"/>
              <a:gd name="connsiteY144" fmla="*/ 34795 h 222233"/>
              <a:gd name="connsiteX145" fmla="*/ 966568 w 1017612"/>
              <a:gd name="connsiteY145" fmla="*/ 78812 h 2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17612" h="222233">
                <a:moveTo>
                  <a:pt x="0" y="109998"/>
                </a:moveTo>
                <a:cubicBezTo>
                  <a:pt x="0" y="46715"/>
                  <a:pt x="49522" y="-1273"/>
                  <a:pt x="106379" y="-1273"/>
                </a:cubicBezTo>
                <a:cubicBezTo>
                  <a:pt x="156208" y="-1273"/>
                  <a:pt x="186157" y="41210"/>
                  <a:pt x="186157" y="76673"/>
                </a:cubicBezTo>
                <a:cubicBezTo>
                  <a:pt x="186157" y="79732"/>
                  <a:pt x="186157" y="81871"/>
                  <a:pt x="182187" y="81871"/>
                </a:cubicBezTo>
                <a:cubicBezTo>
                  <a:pt x="178821" y="81871"/>
                  <a:pt x="178821" y="80039"/>
                  <a:pt x="178523" y="76981"/>
                </a:cubicBezTo>
                <a:cubicBezTo>
                  <a:pt x="176078" y="33270"/>
                  <a:pt x="143367" y="8202"/>
                  <a:pt x="110043" y="8202"/>
                </a:cubicBezTo>
                <a:cubicBezTo>
                  <a:pt x="91400" y="8202"/>
                  <a:pt x="31483" y="18597"/>
                  <a:pt x="31483" y="109691"/>
                </a:cubicBezTo>
                <a:cubicBezTo>
                  <a:pt x="31483" y="201091"/>
                  <a:pt x="91093" y="211477"/>
                  <a:pt x="109736" y="211477"/>
                </a:cubicBezTo>
                <a:cubicBezTo>
                  <a:pt x="143060" y="211477"/>
                  <a:pt x="170267" y="183667"/>
                  <a:pt x="176375" y="139035"/>
                </a:cubicBezTo>
                <a:cubicBezTo>
                  <a:pt x="176989" y="134759"/>
                  <a:pt x="176989" y="133837"/>
                  <a:pt x="181266" y="133837"/>
                </a:cubicBezTo>
                <a:cubicBezTo>
                  <a:pt x="186157" y="133837"/>
                  <a:pt x="186157" y="134759"/>
                  <a:pt x="186157" y="141174"/>
                </a:cubicBezTo>
                <a:lnTo>
                  <a:pt x="186157" y="213614"/>
                </a:lnTo>
                <a:cubicBezTo>
                  <a:pt x="186157" y="218812"/>
                  <a:pt x="186157" y="220960"/>
                  <a:pt x="182800" y="220960"/>
                </a:cubicBezTo>
                <a:cubicBezTo>
                  <a:pt x="181573" y="220960"/>
                  <a:pt x="180355" y="220960"/>
                  <a:pt x="177909" y="217287"/>
                </a:cubicBezTo>
                <a:lnTo>
                  <a:pt x="162623" y="194665"/>
                </a:lnTo>
                <a:cubicBezTo>
                  <a:pt x="151317" y="205674"/>
                  <a:pt x="135724" y="220960"/>
                  <a:pt x="106379" y="220960"/>
                </a:cubicBezTo>
                <a:cubicBezTo>
                  <a:pt x="49215" y="220960"/>
                  <a:pt x="0" y="172350"/>
                  <a:pt x="0" y="109998"/>
                </a:cubicBezTo>
                <a:close/>
                <a:moveTo>
                  <a:pt x="305469" y="28685"/>
                </a:moveTo>
                <a:cubicBezTo>
                  <a:pt x="306687" y="16458"/>
                  <a:pt x="314945" y="3619"/>
                  <a:pt x="329310" y="3619"/>
                </a:cubicBezTo>
                <a:cubicBezTo>
                  <a:pt x="335727" y="3619"/>
                  <a:pt x="354378" y="7895"/>
                  <a:pt x="354378" y="32656"/>
                </a:cubicBezTo>
                <a:lnTo>
                  <a:pt x="354378" y="49773"/>
                </a:lnTo>
                <a:lnTo>
                  <a:pt x="346734" y="49773"/>
                </a:lnTo>
                <a:lnTo>
                  <a:pt x="346734" y="32656"/>
                </a:lnTo>
                <a:cubicBezTo>
                  <a:pt x="346734" y="14924"/>
                  <a:pt x="339093" y="13092"/>
                  <a:pt x="335727" y="13092"/>
                </a:cubicBezTo>
                <a:cubicBezTo>
                  <a:pt x="325637" y="13092"/>
                  <a:pt x="324418" y="26844"/>
                  <a:pt x="324418" y="28378"/>
                </a:cubicBezTo>
                <a:lnTo>
                  <a:pt x="324418" y="89513"/>
                </a:lnTo>
                <a:cubicBezTo>
                  <a:pt x="324418" y="102354"/>
                  <a:pt x="324418" y="114274"/>
                  <a:pt x="313411" y="125581"/>
                </a:cubicBezTo>
                <a:cubicBezTo>
                  <a:pt x="301492" y="137501"/>
                  <a:pt x="286204" y="142391"/>
                  <a:pt x="271532" y="142391"/>
                </a:cubicBezTo>
                <a:cubicBezTo>
                  <a:pt x="246474" y="142391"/>
                  <a:pt x="225376" y="128025"/>
                  <a:pt x="225376" y="107849"/>
                </a:cubicBezTo>
                <a:cubicBezTo>
                  <a:pt x="225376" y="98681"/>
                  <a:pt x="231495" y="93484"/>
                  <a:pt x="239435" y="93484"/>
                </a:cubicBezTo>
                <a:cubicBezTo>
                  <a:pt x="247999" y="93484"/>
                  <a:pt x="253503" y="99603"/>
                  <a:pt x="253503" y="107552"/>
                </a:cubicBezTo>
                <a:cubicBezTo>
                  <a:pt x="253503" y="111215"/>
                  <a:pt x="251969" y="121303"/>
                  <a:pt x="237911" y="121610"/>
                </a:cubicBezTo>
                <a:cubicBezTo>
                  <a:pt x="246167" y="132303"/>
                  <a:pt x="261146" y="135669"/>
                  <a:pt x="270928" y="135669"/>
                </a:cubicBezTo>
                <a:cubicBezTo>
                  <a:pt x="285907" y="135669"/>
                  <a:pt x="303333" y="123749"/>
                  <a:pt x="303333" y="96542"/>
                </a:cubicBezTo>
                <a:lnTo>
                  <a:pt x="303333" y="85237"/>
                </a:lnTo>
                <a:cubicBezTo>
                  <a:pt x="287739" y="84317"/>
                  <a:pt x="266344" y="83396"/>
                  <a:pt x="247078" y="74227"/>
                </a:cubicBezTo>
                <a:cubicBezTo>
                  <a:pt x="224158" y="63832"/>
                  <a:pt x="216516" y="47942"/>
                  <a:pt x="216516" y="34488"/>
                </a:cubicBezTo>
                <a:cubicBezTo>
                  <a:pt x="216516" y="9727"/>
                  <a:pt x="246167" y="2083"/>
                  <a:pt x="265423" y="2083"/>
                </a:cubicBezTo>
                <a:cubicBezTo>
                  <a:pt x="285600" y="2083"/>
                  <a:pt x="299660" y="14310"/>
                  <a:pt x="305469" y="28685"/>
                </a:cubicBezTo>
                <a:close/>
                <a:moveTo>
                  <a:pt x="303333" y="78812"/>
                </a:moveTo>
                <a:lnTo>
                  <a:pt x="303333" y="48249"/>
                </a:lnTo>
                <a:cubicBezTo>
                  <a:pt x="303333" y="19202"/>
                  <a:pt x="281314" y="8816"/>
                  <a:pt x="267562" y="8816"/>
                </a:cubicBezTo>
                <a:cubicBezTo>
                  <a:pt x="252583" y="8816"/>
                  <a:pt x="240049" y="19507"/>
                  <a:pt x="240049" y="34795"/>
                </a:cubicBezTo>
                <a:cubicBezTo>
                  <a:pt x="240049" y="51605"/>
                  <a:pt x="252889" y="76981"/>
                  <a:pt x="303333" y="78812"/>
                </a:cubicBezTo>
                <a:close/>
                <a:moveTo>
                  <a:pt x="390156" y="110601"/>
                </a:moveTo>
                <a:lnTo>
                  <a:pt x="390156" y="28685"/>
                </a:lnTo>
                <a:cubicBezTo>
                  <a:pt x="390156" y="14924"/>
                  <a:pt x="386802" y="14924"/>
                  <a:pt x="366319" y="14924"/>
                </a:cubicBezTo>
                <a:lnTo>
                  <a:pt x="366319" y="5451"/>
                </a:lnTo>
                <a:cubicBezTo>
                  <a:pt x="377019" y="5756"/>
                  <a:pt x="392603" y="6370"/>
                  <a:pt x="400860" y="6370"/>
                </a:cubicBezTo>
                <a:cubicBezTo>
                  <a:pt x="408808" y="6370"/>
                  <a:pt x="424701" y="5756"/>
                  <a:pt x="435095" y="5451"/>
                </a:cubicBezTo>
                <a:lnTo>
                  <a:pt x="435095" y="14924"/>
                </a:lnTo>
                <a:cubicBezTo>
                  <a:pt x="414611" y="14924"/>
                  <a:pt x="411254" y="14924"/>
                  <a:pt x="411254" y="28685"/>
                </a:cubicBezTo>
                <a:lnTo>
                  <a:pt x="411254" y="84930"/>
                </a:lnTo>
                <a:cubicBezTo>
                  <a:pt x="411254" y="116720"/>
                  <a:pt x="432956" y="133837"/>
                  <a:pt x="452519" y="133837"/>
                </a:cubicBezTo>
                <a:cubicBezTo>
                  <a:pt x="471775" y="133837"/>
                  <a:pt x="475142" y="117334"/>
                  <a:pt x="475142" y="99910"/>
                </a:cubicBezTo>
                <a:lnTo>
                  <a:pt x="475142" y="28685"/>
                </a:lnTo>
                <a:cubicBezTo>
                  <a:pt x="475142" y="14924"/>
                  <a:pt x="471775" y="14924"/>
                  <a:pt x="451301" y="14924"/>
                </a:cubicBezTo>
                <a:lnTo>
                  <a:pt x="451301" y="5451"/>
                </a:lnTo>
                <a:cubicBezTo>
                  <a:pt x="461995" y="5756"/>
                  <a:pt x="477588" y="6370"/>
                  <a:pt x="485846" y="6370"/>
                </a:cubicBezTo>
                <a:cubicBezTo>
                  <a:pt x="493784" y="6370"/>
                  <a:pt x="509683" y="5756"/>
                  <a:pt x="520081" y="5451"/>
                </a:cubicBezTo>
                <a:lnTo>
                  <a:pt x="520081" y="14924"/>
                </a:lnTo>
                <a:cubicBezTo>
                  <a:pt x="499596" y="14924"/>
                  <a:pt x="496230" y="14924"/>
                  <a:pt x="496230" y="28685"/>
                </a:cubicBezTo>
                <a:lnTo>
                  <a:pt x="496230" y="84930"/>
                </a:lnTo>
                <a:cubicBezTo>
                  <a:pt x="496230" y="116720"/>
                  <a:pt x="517932" y="133837"/>
                  <a:pt x="537505" y="133837"/>
                </a:cubicBezTo>
                <a:cubicBezTo>
                  <a:pt x="556761" y="133837"/>
                  <a:pt x="560118" y="117334"/>
                  <a:pt x="560118" y="99910"/>
                </a:cubicBezTo>
                <a:lnTo>
                  <a:pt x="560118" y="28685"/>
                </a:lnTo>
                <a:cubicBezTo>
                  <a:pt x="560118" y="14924"/>
                  <a:pt x="556761" y="14924"/>
                  <a:pt x="536277" y="14924"/>
                </a:cubicBezTo>
                <a:lnTo>
                  <a:pt x="536277" y="5451"/>
                </a:lnTo>
                <a:cubicBezTo>
                  <a:pt x="546978" y="5756"/>
                  <a:pt x="562564" y="6370"/>
                  <a:pt x="570819" y="6370"/>
                </a:cubicBezTo>
                <a:cubicBezTo>
                  <a:pt x="578770" y="6370"/>
                  <a:pt x="594660" y="5756"/>
                  <a:pt x="605053" y="5451"/>
                </a:cubicBezTo>
                <a:lnTo>
                  <a:pt x="605053" y="14924"/>
                </a:lnTo>
                <a:cubicBezTo>
                  <a:pt x="589163" y="14924"/>
                  <a:pt x="581522" y="14924"/>
                  <a:pt x="581215" y="24093"/>
                </a:cubicBezTo>
                <a:lnTo>
                  <a:pt x="581215" y="82485"/>
                </a:lnTo>
                <a:cubicBezTo>
                  <a:pt x="581215" y="108769"/>
                  <a:pt x="581215" y="118245"/>
                  <a:pt x="571739" y="129254"/>
                </a:cubicBezTo>
                <a:cubicBezTo>
                  <a:pt x="567452" y="134452"/>
                  <a:pt x="557365" y="140560"/>
                  <a:pt x="539644" y="140560"/>
                </a:cubicBezTo>
                <a:cubicBezTo>
                  <a:pt x="513961" y="140560"/>
                  <a:pt x="500517" y="122225"/>
                  <a:pt x="495319" y="110601"/>
                </a:cubicBezTo>
                <a:cubicBezTo>
                  <a:pt x="491032" y="137203"/>
                  <a:pt x="468418" y="140560"/>
                  <a:pt x="454658" y="140560"/>
                </a:cubicBezTo>
                <a:cubicBezTo>
                  <a:pt x="432343" y="140560"/>
                  <a:pt x="417978" y="127413"/>
                  <a:pt x="409422" y="108464"/>
                </a:cubicBezTo>
                <a:lnTo>
                  <a:pt x="409422" y="140560"/>
                </a:lnTo>
                <a:lnTo>
                  <a:pt x="366319" y="137203"/>
                </a:lnTo>
                <a:lnTo>
                  <a:pt x="366319" y="127720"/>
                </a:lnTo>
                <a:cubicBezTo>
                  <a:pt x="387711" y="127720"/>
                  <a:pt x="390156" y="125581"/>
                  <a:pt x="390156" y="110601"/>
                </a:cubicBezTo>
                <a:close/>
                <a:moveTo>
                  <a:pt x="645530" y="82485"/>
                </a:moveTo>
                <a:cubicBezTo>
                  <a:pt x="647362" y="128025"/>
                  <a:pt x="673044" y="135669"/>
                  <a:pt x="683438" y="135669"/>
                </a:cubicBezTo>
                <a:cubicBezTo>
                  <a:pt x="714923" y="135669"/>
                  <a:pt x="717982" y="94405"/>
                  <a:pt x="717982" y="82485"/>
                </a:cubicBezTo>
                <a:lnTo>
                  <a:pt x="645530" y="82485"/>
                </a:lnTo>
                <a:close/>
                <a:moveTo>
                  <a:pt x="645223" y="76059"/>
                </a:moveTo>
                <a:lnTo>
                  <a:pt x="730515" y="76059"/>
                </a:lnTo>
                <a:cubicBezTo>
                  <a:pt x="737239" y="76059"/>
                  <a:pt x="738147" y="76059"/>
                  <a:pt x="738147" y="82485"/>
                </a:cubicBezTo>
                <a:cubicBezTo>
                  <a:pt x="738147" y="112740"/>
                  <a:pt x="721644" y="142391"/>
                  <a:pt x="683438" y="142391"/>
                </a:cubicBezTo>
                <a:cubicBezTo>
                  <a:pt x="647976" y="142391"/>
                  <a:pt x="619860" y="110908"/>
                  <a:pt x="619860" y="72703"/>
                </a:cubicBezTo>
                <a:cubicBezTo>
                  <a:pt x="619860" y="31734"/>
                  <a:pt x="651946" y="2083"/>
                  <a:pt x="687102" y="2083"/>
                </a:cubicBezTo>
                <a:cubicBezTo>
                  <a:pt x="724396" y="2083"/>
                  <a:pt x="738147" y="36022"/>
                  <a:pt x="738147" y="41824"/>
                </a:cubicBezTo>
                <a:cubicBezTo>
                  <a:pt x="738147" y="44883"/>
                  <a:pt x="735704" y="45497"/>
                  <a:pt x="734179" y="45497"/>
                </a:cubicBezTo>
                <a:cubicBezTo>
                  <a:pt x="731427" y="45497"/>
                  <a:pt x="730813" y="43656"/>
                  <a:pt x="730208" y="41210"/>
                </a:cubicBezTo>
                <a:cubicBezTo>
                  <a:pt x="719505" y="9727"/>
                  <a:pt x="691993" y="9727"/>
                  <a:pt x="688934" y="9727"/>
                </a:cubicBezTo>
                <a:cubicBezTo>
                  <a:pt x="673658" y="9727"/>
                  <a:pt x="661429" y="18904"/>
                  <a:pt x="654401" y="30210"/>
                </a:cubicBezTo>
                <a:cubicBezTo>
                  <a:pt x="645223" y="44883"/>
                  <a:pt x="645223" y="65061"/>
                  <a:pt x="645223" y="76059"/>
                </a:cubicBezTo>
                <a:close/>
                <a:moveTo>
                  <a:pt x="798205" y="106937"/>
                </a:moveTo>
                <a:lnTo>
                  <a:pt x="798205" y="140560"/>
                </a:lnTo>
                <a:lnTo>
                  <a:pt x="755721" y="137203"/>
                </a:lnTo>
                <a:lnTo>
                  <a:pt x="755721" y="127720"/>
                </a:lnTo>
                <a:cubicBezTo>
                  <a:pt x="777117" y="127720"/>
                  <a:pt x="779562" y="125581"/>
                  <a:pt x="779562" y="110601"/>
                </a:cubicBezTo>
                <a:lnTo>
                  <a:pt x="779562" y="28685"/>
                </a:lnTo>
                <a:cubicBezTo>
                  <a:pt x="779562" y="14924"/>
                  <a:pt x="776196" y="14924"/>
                  <a:pt x="755721" y="14924"/>
                </a:cubicBezTo>
                <a:lnTo>
                  <a:pt x="755721" y="5451"/>
                </a:lnTo>
                <a:cubicBezTo>
                  <a:pt x="767641" y="5756"/>
                  <a:pt x="782009" y="6370"/>
                  <a:pt x="790561" y="6370"/>
                </a:cubicBezTo>
                <a:cubicBezTo>
                  <a:pt x="802790" y="6370"/>
                  <a:pt x="817164" y="6370"/>
                  <a:pt x="829389" y="5451"/>
                </a:cubicBezTo>
                <a:lnTo>
                  <a:pt x="829389" y="14924"/>
                </a:lnTo>
                <a:lnTo>
                  <a:pt x="822967" y="14924"/>
                </a:lnTo>
                <a:cubicBezTo>
                  <a:pt x="800344" y="14924"/>
                  <a:pt x="799739" y="18290"/>
                  <a:pt x="799739" y="29290"/>
                </a:cubicBezTo>
                <a:lnTo>
                  <a:pt x="799739" y="76366"/>
                </a:lnTo>
                <a:cubicBezTo>
                  <a:pt x="799739" y="106632"/>
                  <a:pt x="812570" y="133837"/>
                  <a:pt x="835806" y="133837"/>
                </a:cubicBezTo>
                <a:cubicBezTo>
                  <a:pt x="837945" y="133837"/>
                  <a:pt x="838559" y="133837"/>
                  <a:pt x="839173" y="133530"/>
                </a:cubicBezTo>
                <a:cubicBezTo>
                  <a:pt x="838252" y="133225"/>
                  <a:pt x="832142" y="129561"/>
                  <a:pt x="832142" y="121610"/>
                </a:cubicBezTo>
                <a:cubicBezTo>
                  <a:pt x="832142" y="113047"/>
                  <a:pt x="838559" y="108464"/>
                  <a:pt x="845279" y="108464"/>
                </a:cubicBezTo>
                <a:cubicBezTo>
                  <a:pt x="850785" y="108464"/>
                  <a:pt x="858429" y="112137"/>
                  <a:pt x="858429" y="121918"/>
                </a:cubicBezTo>
                <a:cubicBezTo>
                  <a:pt x="858429" y="131698"/>
                  <a:pt x="848952" y="140560"/>
                  <a:pt x="835806" y="140560"/>
                </a:cubicBezTo>
                <a:cubicBezTo>
                  <a:pt x="813490" y="140560"/>
                  <a:pt x="802492" y="120076"/>
                  <a:pt x="798205" y="106937"/>
                </a:cubicBezTo>
                <a:close/>
                <a:moveTo>
                  <a:pt x="968706" y="28685"/>
                </a:moveTo>
                <a:cubicBezTo>
                  <a:pt x="969925" y="16458"/>
                  <a:pt x="978180" y="3619"/>
                  <a:pt x="992544" y="3619"/>
                </a:cubicBezTo>
                <a:cubicBezTo>
                  <a:pt x="998961" y="3619"/>
                  <a:pt x="1017613" y="7895"/>
                  <a:pt x="1017613" y="32656"/>
                </a:cubicBezTo>
                <a:lnTo>
                  <a:pt x="1017613" y="49773"/>
                </a:lnTo>
                <a:lnTo>
                  <a:pt x="1009971" y="49773"/>
                </a:lnTo>
                <a:lnTo>
                  <a:pt x="1009971" y="32656"/>
                </a:lnTo>
                <a:cubicBezTo>
                  <a:pt x="1009971" y="14924"/>
                  <a:pt x="1002327" y="13092"/>
                  <a:pt x="998961" y="13092"/>
                </a:cubicBezTo>
                <a:cubicBezTo>
                  <a:pt x="988874" y="13092"/>
                  <a:pt x="987656" y="26844"/>
                  <a:pt x="987656" y="28378"/>
                </a:cubicBezTo>
                <a:lnTo>
                  <a:pt x="987656" y="89513"/>
                </a:lnTo>
                <a:cubicBezTo>
                  <a:pt x="987656" y="102354"/>
                  <a:pt x="987656" y="114274"/>
                  <a:pt x="976645" y="125581"/>
                </a:cubicBezTo>
                <a:cubicBezTo>
                  <a:pt x="964726" y="137501"/>
                  <a:pt x="949441" y="142391"/>
                  <a:pt x="934766" y="142391"/>
                </a:cubicBezTo>
                <a:cubicBezTo>
                  <a:pt x="909710" y="142391"/>
                  <a:pt x="888613" y="128025"/>
                  <a:pt x="888613" y="107849"/>
                </a:cubicBezTo>
                <a:cubicBezTo>
                  <a:pt x="888613" y="98681"/>
                  <a:pt x="894729" y="93484"/>
                  <a:pt x="902671" y="93484"/>
                </a:cubicBezTo>
                <a:cubicBezTo>
                  <a:pt x="911235" y="93484"/>
                  <a:pt x="916738" y="99603"/>
                  <a:pt x="916738" y="107552"/>
                </a:cubicBezTo>
                <a:cubicBezTo>
                  <a:pt x="916738" y="111215"/>
                  <a:pt x="915203" y="121303"/>
                  <a:pt x="901145" y="121610"/>
                </a:cubicBezTo>
                <a:cubicBezTo>
                  <a:pt x="909404" y="132303"/>
                  <a:pt x="924382" y="135669"/>
                  <a:pt x="934162" y="135669"/>
                </a:cubicBezTo>
                <a:cubicBezTo>
                  <a:pt x="949143" y="135669"/>
                  <a:pt x="966568" y="123749"/>
                  <a:pt x="966568" y="96542"/>
                </a:cubicBezTo>
                <a:lnTo>
                  <a:pt x="966568" y="85237"/>
                </a:lnTo>
                <a:cubicBezTo>
                  <a:pt x="950975" y="84317"/>
                  <a:pt x="929580" y="83396"/>
                  <a:pt x="910315" y="74227"/>
                </a:cubicBezTo>
                <a:cubicBezTo>
                  <a:pt x="887394" y="63832"/>
                  <a:pt x="879750" y="47942"/>
                  <a:pt x="879750" y="34488"/>
                </a:cubicBezTo>
                <a:cubicBezTo>
                  <a:pt x="879750" y="9727"/>
                  <a:pt x="909404" y="2083"/>
                  <a:pt x="928660" y="2083"/>
                </a:cubicBezTo>
                <a:cubicBezTo>
                  <a:pt x="948837" y="2083"/>
                  <a:pt x="962895" y="14310"/>
                  <a:pt x="968706" y="28685"/>
                </a:cubicBezTo>
                <a:close/>
                <a:moveTo>
                  <a:pt x="966568" y="78812"/>
                </a:moveTo>
                <a:lnTo>
                  <a:pt x="966568" y="48249"/>
                </a:lnTo>
                <a:cubicBezTo>
                  <a:pt x="966568" y="19202"/>
                  <a:pt x="944549" y="8816"/>
                  <a:pt x="930798" y="8816"/>
                </a:cubicBezTo>
                <a:cubicBezTo>
                  <a:pt x="915817" y="8816"/>
                  <a:pt x="903284" y="19507"/>
                  <a:pt x="903284" y="34795"/>
                </a:cubicBezTo>
                <a:cubicBezTo>
                  <a:pt x="903284" y="51605"/>
                  <a:pt x="916124" y="76981"/>
                  <a:pt x="966568" y="78812"/>
                </a:cubicBez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Freeform: Shape 16">
            <a:extLst>
              <a:ext uri="{FF2B5EF4-FFF2-40B4-BE49-F238E27FC236}">
                <a16:creationId xmlns:a16="http://schemas.microsoft.com/office/drawing/2014/main" id="{B5496B3B-8EBE-DA59-DB6C-7024787203AB}"/>
              </a:ext>
            </a:extLst>
          </p:cNvPr>
          <p:cNvSpPr/>
          <p:nvPr>
            <p:custDataLst>
              <p:tags r:id="rId8"/>
            </p:custDataLst>
          </p:nvPr>
        </p:nvSpPr>
        <p:spPr>
          <a:xfrm flipV="1">
            <a:off x="4760271" y="2649039"/>
            <a:ext cx="180216" cy="141782"/>
          </a:xfrm>
          <a:custGeom>
            <a:avLst/>
            <a:gdLst>
              <a:gd name="connsiteX0" fmla="*/ 49840 w 219652"/>
              <a:gd name="connsiteY0" fmla="*/ 151753 h 172808"/>
              <a:gd name="connsiteX1" fmla="*/ 70588 w 219652"/>
              <a:gd name="connsiteY1" fmla="*/ 163644 h 172808"/>
              <a:gd name="connsiteX2" fmla="*/ 77169 w 219652"/>
              <a:gd name="connsiteY2" fmla="*/ 163644 h 172808"/>
              <a:gd name="connsiteX3" fmla="*/ 77169 w 219652"/>
              <a:gd name="connsiteY3" fmla="*/ 171487 h 172808"/>
              <a:gd name="connsiteX4" fmla="*/ 38712 w 219652"/>
              <a:gd name="connsiteY4" fmla="*/ 170732 h 172808"/>
              <a:gd name="connsiteX5" fmla="*/ 0 w 219652"/>
              <a:gd name="connsiteY5" fmla="*/ 171487 h 172808"/>
              <a:gd name="connsiteX6" fmla="*/ 0 w 219652"/>
              <a:gd name="connsiteY6" fmla="*/ 163644 h 172808"/>
              <a:gd name="connsiteX7" fmla="*/ 6572 w 219652"/>
              <a:gd name="connsiteY7" fmla="*/ 163644 h 172808"/>
              <a:gd name="connsiteX8" fmla="*/ 27321 w 219652"/>
              <a:gd name="connsiteY8" fmla="*/ 151753 h 172808"/>
              <a:gd name="connsiteX9" fmla="*/ 27321 w 219652"/>
              <a:gd name="connsiteY9" fmla="*/ 18411 h 172808"/>
              <a:gd name="connsiteX10" fmla="*/ 6572 w 219652"/>
              <a:gd name="connsiteY10" fmla="*/ 6522 h 172808"/>
              <a:gd name="connsiteX11" fmla="*/ 0 w 219652"/>
              <a:gd name="connsiteY11" fmla="*/ 6522 h 172808"/>
              <a:gd name="connsiteX12" fmla="*/ 0 w 219652"/>
              <a:gd name="connsiteY12" fmla="*/ -1321 h 172808"/>
              <a:gd name="connsiteX13" fmla="*/ 38457 w 219652"/>
              <a:gd name="connsiteY13" fmla="*/ -559 h 172808"/>
              <a:gd name="connsiteX14" fmla="*/ 77169 w 219652"/>
              <a:gd name="connsiteY14" fmla="*/ -1321 h 172808"/>
              <a:gd name="connsiteX15" fmla="*/ 77169 w 219652"/>
              <a:gd name="connsiteY15" fmla="*/ 6522 h 172808"/>
              <a:gd name="connsiteX16" fmla="*/ 70588 w 219652"/>
              <a:gd name="connsiteY16" fmla="*/ 6522 h 172808"/>
              <a:gd name="connsiteX17" fmla="*/ 49840 w 219652"/>
              <a:gd name="connsiteY17" fmla="*/ 18411 h 172808"/>
              <a:gd name="connsiteX18" fmla="*/ 49840 w 219652"/>
              <a:gd name="connsiteY18" fmla="*/ 151753 h 172808"/>
              <a:gd name="connsiteX19" fmla="*/ 112115 w 219652"/>
              <a:gd name="connsiteY19" fmla="*/ 85714 h 172808"/>
              <a:gd name="connsiteX20" fmla="*/ 112115 w 219652"/>
              <a:gd name="connsiteY20" fmla="*/ 17912 h 172808"/>
              <a:gd name="connsiteX21" fmla="*/ 92383 w 219652"/>
              <a:gd name="connsiteY21" fmla="*/ 6522 h 172808"/>
              <a:gd name="connsiteX22" fmla="*/ 92383 w 219652"/>
              <a:gd name="connsiteY22" fmla="*/ -1321 h 172808"/>
              <a:gd name="connsiteX23" fmla="*/ 120974 w 219652"/>
              <a:gd name="connsiteY23" fmla="*/ -559 h 172808"/>
              <a:gd name="connsiteX24" fmla="*/ 149310 w 219652"/>
              <a:gd name="connsiteY24" fmla="*/ -1321 h 172808"/>
              <a:gd name="connsiteX25" fmla="*/ 149310 w 219652"/>
              <a:gd name="connsiteY25" fmla="*/ 6522 h 172808"/>
              <a:gd name="connsiteX26" fmla="*/ 129578 w 219652"/>
              <a:gd name="connsiteY26" fmla="*/ 17912 h 172808"/>
              <a:gd name="connsiteX27" fmla="*/ 129578 w 219652"/>
              <a:gd name="connsiteY27" fmla="*/ 64465 h 172808"/>
              <a:gd name="connsiteX28" fmla="*/ 163733 w 219652"/>
              <a:gd name="connsiteY28" fmla="*/ 104947 h 172808"/>
              <a:gd name="connsiteX29" fmla="*/ 182457 w 219652"/>
              <a:gd name="connsiteY29" fmla="*/ 76863 h 172808"/>
              <a:gd name="connsiteX30" fmla="*/ 182457 w 219652"/>
              <a:gd name="connsiteY30" fmla="*/ 17912 h 172808"/>
              <a:gd name="connsiteX31" fmla="*/ 162725 w 219652"/>
              <a:gd name="connsiteY31" fmla="*/ 6522 h 172808"/>
              <a:gd name="connsiteX32" fmla="*/ 162725 w 219652"/>
              <a:gd name="connsiteY32" fmla="*/ -1321 h 172808"/>
              <a:gd name="connsiteX33" fmla="*/ 191315 w 219652"/>
              <a:gd name="connsiteY33" fmla="*/ -559 h 172808"/>
              <a:gd name="connsiteX34" fmla="*/ 219652 w 219652"/>
              <a:gd name="connsiteY34" fmla="*/ -1321 h 172808"/>
              <a:gd name="connsiteX35" fmla="*/ 219652 w 219652"/>
              <a:gd name="connsiteY35" fmla="*/ 6522 h 172808"/>
              <a:gd name="connsiteX36" fmla="*/ 199912 w 219652"/>
              <a:gd name="connsiteY36" fmla="*/ 14109 h 172808"/>
              <a:gd name="connsiteX37" fmla="*/ 199912 w 219652"/>
              <a:gd name="connsiteY37" fmla="*/ 62441 h 172808"/>
              <a:gd name="connsiteX38" fmla="*/ 192070 w 219652"/>
              <a:gd name="connsiteY38" fmla="*/ 101152 h 172808"/>
              <a:gd name="connsiteX39" fmla="*/ 165503 w 219652"/>
              <a:gd name="connsiteY39" fmla="*/ 110511 h 172808"/>
              <a:gd name="connsiteX40" fmla="*/ 128062 w 219652"/>
              <a:gd name="connsiteY40" fmla="*/ 83943 h 172808"/>
              <a:gd name="connsiteX41" fmla="*/ 128062 w 219652"/>
              <a:gd name="connsiteY41" fmla="*/ 110511 h 172808"/>
              <a:gd name="connsiteX42" fmla="*/ 92383 w 219652"/>
              <a:gd name="connsiteY42" fmla="*/ 107733 h 172808"/>
              <a:gd name="connsiteX43" fmla="*/ 92383 w 219652"/>
              <a:gd name="connsiteY43" fmla="*/ 99882 h 172808"/>
              <a:gd name="connsiteX44" fmla="*/ 112115 w 219652"/>
              <a:gd name="connsiteY44" fmla="*/ 85714 h 17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9652" h="172808">
                <a:moveTo>
                  <a:pt x="49840" y="151753"/>
                </a:moveTo>
                <a:cubicBezTo>
                  <a:pt x="49840" y="160858"/>
                  <a:pt x="50602" y="163644"/>
                  <a:pt x="70588" y="163644"/>
                </a:cubicBezTo>
                <a:lnTo>
                  <a:pt x="77169" y="163644"/>
                </a:lnTo>
                <a:lnTo>
                  <a:pt x="77169" y="171487"/>
                </a:lnTo>
                <a:cubicBezTo>
                  <a:pt x="68310" y="170732"/>
                  <a:pt x="48323" y="170732"/>
                  <a:pt x="38712" y="170732"/>
                </a:cubicBezTo>
                <a:cubicBezTo>
                  <a:pt x="28837" y="170732"/>
                  <a:pt x="8851" y="170732"/>
                  <a:pt x="0" y="171487"/>
                </a:cubicBezTo>
                <a:lnTo>
                  <a:pt x="0" y="163644"/>
                </a:lnTo>
                <a:lnTo>
                  <a:pt x="6572" y="163644"/>
                </a:lnTo>
                <a:cubicBezTo>
                  <a:pt x="26559" y="163644"/>
                  <a:pt x="27321" y="160858"/>
                  <a:pt x="27321" y="151753"/>
                </a:cubicBezTo>
                <a:lnTo>
                  <a:pt x="27321" y="18411"/>
                </a:lnTo>
                <a:cubicBezTo>
                  <a:pt x="27321" y="9308"/>
                  <a:pt x="26559" y="6522"/>
                  <a:pt x="6572" y="6522"/>
                </a:cubicBezTo>
                <a:lnTo>
                  <a:pt x="0" y="6522"/>
                </a:lnTo>
                <a:lnTo>
                  <a:pt x="0" y="-1321"/>
                </a:lnTo>
                <a:cubicBezTo>
                  <a:pt x="8851" y="-559"/>
                  <a:pt x="28837" y="-559"/>
                  <a:pt x="38457" y="-559"/>
                </a:cubicBezTo>
                <a:cubicBezTo>
                  <a:pt x="48323" y="-559"/>
                  <a:pt x="68310" y="-559"/>
                  <a:pt x="77169" y="-1321"/>
                </a:cubicBezTo>
                <a:lnTo>
                  <a:pt x="77169" y="6522"/>
                </a:lnTo>
                <a:lnTo>
                  <a:pt x="70588" y="6522"/>
                </a:lnTo>
                <a:cubicBezTo>
                  <a:pt x="50602" y="6522"/>
                  <a:pt x="49840" y="9308"/>
                  <a:pt x="49840" y="18411"/>
                </a:cubicBezTo>
                <a:lnTo>
                  <a:pt x="49840" y="151753"/>
                </a:lnTo>
                <a:close/>
                <a:moveTo>
                  <a:pt x="112115" y="85714"/>
                </a:moveTo>
                <a:lnTo>
                  <a:pt x="112115" y="17912"/>
                </a:lnTo>
                <a:cubicBezTo>
                  <a:pt x="112115" y="6522"/>
                  <a:pt x="109337" y="6522"/>
                  <a:pt x="92383" y="6522"/>
                </a:cubicBezTo>
                <a:lnTo>
                  <a:pt x="92383" y="-1321"/>
                </a:lnTo>
                <a:cubicBezTo>
                  <a:pt x="101241" y="-1067"/>
                  <a:pt x="114139" y="-559"/>
                  <a:pt x="120974" y="-559"/>
                </a:cubicBezTo>
                <a:cubicBezTo>
                  <a:pt x="127554" y="-559"/>
                  <a:pt x="140706" y="-1067"/>
                  <a:pt x="149310" y="-1321"/>
                </a:cubicBezTo>
                <a:lnTo>
                  <a:pt x="149310" y="6522"/>
                </a:lnTo>
                <a:cubicBezTo>
                  <a:pt x="132356" y="6522"/>
                  <a:pt x="129578" y="6522"/>
                  <a:pt x="129578" y="17912"/>
                </a:cubicBezTo>
                <a:lnTo>
                  <a:pt x="129578" y="64465"/>
                </a:lnTo>
                <a:cubicBezTo>
                  <a:pt x="129578" y="90777"/>
                  <a:pt x="147540" y="104947"/>
                  <a:pt x="163733" y="104947"/>
                </a:cubicBezTo>
                <a:cubicBezTo>
                  <a:pt x="179672" y="104947"/>
                  <a:pt x="182457" y="91285"/>
                  <a:pt x="182457" y="76863"/>
                </a:cubicBezTo>
                <a:lnTo>
                  <a:pt x="182457" y="17912"/>
                </a:lnTo>
                <a:cubicBezTo>
                  <a:pt x="182457" y="6522"/>
                  <a:pt x="179672" y="6522"/>
                  <a:pt x="162725" y="6522"/>
                </a:cubicBezTo>
                <a:lnTo>
                  <a:pt x="162725" y="-1321"/>
                </a:lnTo>
                <a:cubicBezTo>
                  <a:pt x="171575" y="-1067"/>
                  <a:pt x="184481" y="-559"/>
                  <a:pt x="191315" y="-559"/>
                </a:cubicBezTo>
                <a:cubicBezTo>
                  <a:pt x="197888" y="-559"/>
                  <a:pt x="211048" y="-1067"/>
                  <a:pt x="219652" y="-1321"/>
                </a:cubicBezTo>
                <a:lnTo>
                  <a:pt x="219652" y="6522"/>
                </a:lnTo>
                <a:cubicBezTo>
                  <a:pt x="206492" y="6522"/>
                  <a:pt x="200166" y="6522"/>
                  <a:pt x="199912" y="14109"/>
                </a:cubicBezTo>
                <a:lnTo>
                  <a:pt x="199912" y="62441"/>
                </a:lnTo>
                <a:cubicBezTo>
                  <a:pt x="199912" y="84198"/>
                  <a:pt x="199912" y="92039"/>
                  <a:pt x="192070" y="101152"/>
                </a:cubicBezTo>
                <a:cubicBezTo>
                  <a:pt x="188530" y="105454"/>
                  <a:pt x="180180" y="110511"/>
                  <a:pt x="165503" y="110511"/>
                </a:cubicBezTo>
                <a:cubicBezTo>
                  <a:pt x="147032" y="110511"/>
                  <a:pt x="135142" y="99628"/>
                  <a:pt x="128062" y="83943"/>
                </a:cubicBezTo>
                <a:lnTo>
                  <a:pt x="128062" y="110511"/>
                </a:lnTo>
                <a:lnTo>
                  <a:pt x="92383" y="107733"/>
                </a:lnTo>
                <a:lnTo>
                  <a:pt x="92383" y="99882"/>
                </a:lnTo>
                <a:cubicBezTo>
                  <a:pt x="110091" y="99882"/>
                  <a:pt x="112115" y="98111"/>
                  <a:pt x="112115" y="85714"/>
                </a:cubicBez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reeform: Shape 17">
            <a:extLst>
              <a:ext uri="{FF2B5EF4-FFF2-40B4-BE49-F238E27FC236}">
                <a16:creationId xmlns:a16="http://schemas.microsoft.com/office/drawing/2014/main" id="{1D82DB1D-5503-972F-442E-A83B52CD18AC}"/>
              </a:ext>
            </a:extLst>
          </p:cNvPr>
          <p:cNvSpPr/>
          <p:nvPr>
            <p:custDataLst>
              <p:tags r:id="rId9"/>
            </p:custDataLst>
          </p:nvPr>
        </p:nvSpPr>
        <p:spPr>
          <a:xfrm flipV="1">
            <a:off x="4942832" y="2646753"/>
            <a:ext cx="740409" cy="186828"/>
          </a:xfrm>
          <a:custGeom>
            <a:avLst/>
            <a:gdLst>
              <a:gd name="connsiteX0" fmla="*/ 38965 w 902430"/>
              <a:gd name="connsiteY0" fmla="*/ 152002 h 227711"/>
              <a:gd name="connsiteX1" fmla="*/ 75145 w 902430"/>
              <a:gd name="connsiteY1" fmla="*/ 152002 h 227711"/>
              <a:gd name="connsiteX2" fmla="*/ 75145 w 902430"/>
              <a:gd name="connsiteY2" fmla="*/ 159852 h 227711"/>
              <a:gd name="connsiteX3" fmla="*/ 38965 w 902430"/>
              <a:gd name="connsiteY3" fmla="*/ 159852 h 227711"/>
              <a:gd name="connsiteX4" fmla="*/ 38965 w 902430"/>
              <a:gd name="connsiteY4" fmla="*/ 206406 h 227711"/>
              <a:gd name="connsiteX5" fmla="*/ 32638 w 902430"/>
              <a:gd name="connsiteY5" fmla="*/ 206406 h 227711"/>
              <a:gd name="connsiteX6" fmla="*/ 0 w 902430"/>
              <a:gd name="connsiteY6" fmla="*/ 157573 h 227711"/>
              <a:gd name="connsiteX7" fmla="*/ 0 w 902430"/>
              <a:gd name="connsiteY7" fmla="*/ 152002 h 227711"/>
              <a:gd name="connsiteX8" fmla="*/ 21503 w 902430"/>
              <a:gd name="connsiteY8" fmla="*/ 152002 h 227711"/>
              <a:gd name="connsiteX9" fmla="*/ 21503 w 902430"/>
              <a:gd name="connsiteY9" fmla="*/ 82175 h 227711"/>
              <a:gd name="connsiteX10" fmla="*/ 54142 w 902430"/>
              <a:gd name="connsiteY10" fmla="*/ 48013 h 227711"/>
              <a:gd name="connsiteX11" fmla="*/ 79191 w 902430"/>
              <a:gd name="connsiteY11" fmla="*/ 82175 h 227711"/>
              <a:gd name="connsiteX12" fmla="*/ 79191 w 902430"/>
              <a:gd name="connsiteY12" fmla="*/ 96597 h 227711"/>
              <a:gd name="connsiteX13" fmla="*/ 72867 w 902430"/>
              <a:gd name="connsiteY13" fmla="*/ 96597 h 227711"/>
              <a:gd name="connsiteX14" fmla="*/ 72867 w 902430"/>
              <a:gd name="connsiteY14" fmla="*/ 82676 h 227711"/>
              <a:gd name="connsiteX15" fmla="*/ 55912 w 902430"/>
              <a:gd name="connsiteY15" fmla="*/ 54339 h 227711"/>
              <a:gd name="connsiteX16" fmla="*/ 38965 w 902430"/>
              <a:gd name="connsiteY16" fmla="*/ 81668 h 227711"/>
              <a:gd name="connsiteX17" fmla="*/ 38965 w 902430"/>
              <a:gd name="connsiteY17" fmla="*/ 152002 h 227711"/>
              <a:gd name="connsiteX18" fmla="*/ 121937 w 902430"/>
              <a:gd name="connsiteY18" fmla="*/ 114560 h 227711"/>
              <a:gd name="connsiteX19" fmla="*/ 153314 w 902430"/>
              <a:gd name="connsiteY19" fmla="*/ 158583 h 227711"/>
              <a:gd name="connsiteX20" fmla="*/ 181906 w 902430"/>
              <a:gd name="connsiteY20" fmla="*/ 114560 h 227711"/>
              <a:gd name="connsiteX21" fmla="*/ 121937 w 902430"/>
              <a:gd name="connsiteY21" fmla="*/ 114560 h 227711"/>
              <a:gd name="connsiteX22" fmla="*/ 121683 w 902430"/>
              <a:gd name="connsiteY22" fmla="*/ 109243 h 227711"/>
              <a:gd name="connsiteX23" fmla="*/ 192280 w 902430"/>
              <a:gd name="connsiteY23" fmla="*/ 109243 h 227711"/>
              <a:gd name="connsiteX24" fmla="*/ 198600 w 902430"/>
              <a:gd name="connsiteY24" fmla="*/ 114560 h 227711"/>
              <a:gd name="connsiteX25" fmla="*/ 153314 w 902430"/>
              <a:gd name="connsiteY25" fmla="*/ 164147 h 227711"/>
              <a:gd name="connsiteX26" fmla="*/ 100690 w 902430"/>
              <a:gd name="connsiteY26" fmla="*/ 106465 h 227711"/>
              <a:gd name="connsiteX27" fmla="*/ 156347 w 902430"/>
              <a:gd name="connsiteY27" fmla="*/ 48013 h 227711"/>
              <a:gd name="connsiteX28" fmla="*/ 198600 w 902430"/>
              <a:gd name="connsiteY28" fmla="*/ 80905 h 227711"/>
              <a:gd name="connsiteX29" fmla="*/ 195313 w 902430"/>
              <a:gd name="connsiteY29" fmla="*/ 83945 h 227711"/>
              <a:gd name="connsiteX30" fmla="*/ 192026 w 902430"/>
              <a:gd name="connsiteY30" fmla="*/ 80398 h 227711"/>
              <a:gd name="connsiteX31" fmla="*/ 157863 w 902430"/>
              <a:gd name="connsiteY31" fmla="*/ 54339 h 227711"/>
              <a:gd name="connsiteX32" fmla="*/ 129280 w 902430"/>
              <a:gd name="connsiteY32" fmla="*/ 71293 h 227711"/>
              <a:gd name="connsiteX33" fmla="*/ 121683 w 902430"/>
              <a:gd name="connsiteY33" fmla="*/ 109243 h 227711"/>
              <a:gd name="connsiteX34" fmla="*/ 262221 w 902430"/>
              <a:gd name="connsiteY34" fmla="*/ 94320 h 227711"/>
              <a:gd name="connsiteX35" fmla="*/ 240210 w 902430"/>
              <a:gd name="connsiteY35" fmla="*/ 125434 h 227711"/>
              <a:gd name="connsiteX36" fmla="*/ 244258 w 902430"/>
              <a:gd name="connsiteY36" fmla="*/ 146692 h 227711"/>
              <a:gd name="connsiteX37" fmla="*/ 262221 w 902430"/>
              <a:gd name="connsiteY37" fmla="*/ 156812 h 227711"/>
              <a:gd name="connsiteX38" fmla="*/ 284240 w 902430"/>
              <a:gd name="connsiteY38" fmla="*/ 125688 h 227711"/>
              <a:gd name="connsiteX39" fmla="*/ 280192 w 902430"/>
              <a:gd name="connsiteY39" fmla="*/ 104440 h 227711"/>
              <a:gd name="connsiteX40" fmla="*/ 262221 w 902430"/>
              <a:gd name="connsiteY40" fmla="*/ 94320 h 227711"/>
              <a:gd name="connsiteX41" fmla="*/ 232876 w 902430"/>
              <a:gd name="connsiteY41" fmla="*/ 84446 h 227711"/>
              <a:gd name="connsiteX42" fmla="*/ 237179 w 902430"/>
              <a:gd name="connsiteY42" fmla="*/ 96344 h 227711"/>
              <a:gd name="connsiteX43" fmla="*/ 262221 w 902430"/>
              <a:gd name="connsiteY43" fmla="*/ 88502 h 227711"/>
              <a:gd name="connsiteX44" fmla="*/ 303209 w 902430"/>
              <a:gd name="connsiteY44" fmla="*/ 125434 h 227711"/>
              <a:gd name="connsiteX45" fmla="*/ 292836 w 902430"/>
              <a:gd name="connsiteY45" fmla="*/ 149978 h 227711"/>
              <a:gd name="connsiteX46" fmla="*/ 315609 w 902430"/>
              <a:gd name="connsiteY46" fmla="*/ 159852 h 227711"/>
              <a:gd name="connsiteX47" fmla="*/ 318142 w 902430"/>
              <a:gd name="connsiteY47" fmla="*/ 159598 h 227711"/>
              <a:gd name="connsiteX48" fmla="*/ 314093 w 902430"/>
              <a:gd name="connsiteY48" fmla="*/ 152764 h 227711"/>
              <a:gd name="connsiteX49" fmla="*/ 321426 w 902430"/>
              <a:gd name="connsiteY49" fmla="*/ 145430 h 227711"/>
              <a:gd name="connsiteX50" fmla="*/ 328769 w 902430"/>
              <a:gd name="connsiteY50" fmla="*/ 153017 h 227711"/>
              <a:gd name="connsiteX51" fmla="*/ 315864 w 902430"/>
              <a:gd name="connsiteY51" fmla="*/ 165416 h 227711"/>
              <a:gd name="connsiteX52" fmla="*/ 289041 w 902430"/>
              <a:gd name="connsiteY52" fmla="*/ 153525 h 227711"/>
              <a:gd name="connsiteX53" fmla="*/ 262221 w 902430"/>
              <a:gd name="connsiteY53" fmla="*/ 162630 h 227711"/>
              <a:gd name="connsiteX54" fmla="*/ 221241 w 902430"/>
              <a:gd name="connsiteY54" fmla="*/ 125688 h 227711"/>
              <a:gd name="connsiteX55" fmla="*/ 233131 w 902430"/>
              <a:gd name="connsiteY55" fmla="*/ 99630 h 227711"/>
              <a:gd name="connsiteX56" fmla="*/ 225287 w 902430"/>
              <a:gd name="connsiteY56" fmla="*/ 78628 h 227711"/>
              <a:gd name="connsiteX57" fmla="*/ 236417 w 902430"/>
              <a:gd name="connsiteY57" fmla="*/ 56108 h 227711"/>
              <a:gd name="connsiteX58" fmla="*/ 213144 w 902430"/>
              <a:gd name="connsiteY58" fmla="*/ 30812 h 227711"/>
              <a:gd name="connsiteX59" fmla="*/ 269056 w 902430"/>
              <a:gd name="connsiteY59" fmla="*/ -1319 h 227711"/>
              <a:gd name="connsiteX60" fmla="*/ 325229 w 902430"/>
              <a:gd name="connsiteY60" fmla="*/ 31321 h 227711"/>
              <a:gd name="connsiteX61" fmla="*/ 308782 w 902430"/>
              <a:gd name="connsiteY61" fmla="*/ 60158 h 227711"/>
              <a:gd name="connsiteX62" fmla="*/ 265262 w 902430"/>
              <a:gd name="connsiteY62" fmla="*/ 67245 h 227711"/>
              <a:gd name="connsiteX63" fmla="*/ 246283 w 902430"/>
              <a:gd name="connsiteY63" fmla="*/ 67500 h 227711"/>
              <a:gd name="connsiteX64" fmla="*/ 232876 w 902430"/>
              <a:gd name="connsiteY64" fmla="*/ 84446 h 227711"/>
              <a:gd name="connsiteX65" fmla="*/ 269310 w 902430"/>
              <a:gd name="connsiteY65" fmla="*/ 4499 h 227711"/>
              <a:gd name="connsiteX66" fmla="*/ 226295 w 902430"/>
              <a:gd name="connsiteY66" fmla="*/ 30812 h 227711"/>
              <a:gd name="connsiteX67" fmla="*/ 247045 w 902430"/>
              <a:gd name="connsiteY67" fmla="*/ 52569 h 227711"/>
              <a:gd name="connsiteX68" fmla="*/ 261975 w 902430"/>
              <a:gd name="connsiteY68" fmla="*/ 52569 h 227711"/>
              <a:gd name="connsiteX69" fmla="*/ 312069 w 902430"/>
              <a:gd name="connsiteY69" fmla="*/ 30812 h 227711"/>
              <a:gd name="connsiteX70" fmla="*/ 269310 w 902430"/>
              <a:gd name="connsiteY70" fmla="*/ 4499 h 227711"/>
              <a:gd name="connsiteX71" fmla="*/ 374830 w 902430"/>
              <a:gd name="connsiteY71" fmla="*/ 134801 h 227711"/>
              <a:gd name="connsiteX72" fmla="*/ 374830 w 902430"/>
              <a:gd name="connsiteY72" fmla="*/ 162630 h 227711"/>
              <a:gd name="connsiteX73" fmla="*/ 339668 w 902430"/>
              <a:gd name="connsiteY73" fmla="*/ 159852 h 227711"/>
              <a:gd name="connsiteX74" fmla="*/ 339668 w 902430"/>
              <a:gd name="connsiteY74" fmla="*/ 152002 h 227711"/>
              <a:gd name="connsiteX75" fmla="*/ 359399 w 902430"/>
              <a:gd name="connsiteY75" fmla="*/ 137833 h 227711"/>
              <a:gd name="connsiteX76" fmla="*/ 359399 w 902430"/>
              <a:gd name="connsiteY76" fmla="*/ 70031 h 227711"/>
              <a:gd name="connsiteX77" fmla="*/ 339668 w 902430"/>
              <a:gd name="connsiteY77" fmla="*/ 58641 h 227711"/>
              <a:gd name="connsiteX78" fmla="*/ 339668 w 902430"/>
              <a:gd name="connsiteY78" fmla="*/ 50798 h 227711"/>
              <a:gd name="connsiteX79" fmla="*/ 368505 w 902430"/>
              <a:gd name="connsiteY79" fmla="*/ 51561 h 227711"/>
              <a:gd name="connsiteX80" fmla="*/ 400644 w 902430"/>
              <a:gd name="connsiteY80" fmla="*/ 50798 h 227711"/>
              <a:gd name="connsiteX81" fmla="*/ 400644 w 902430"/>
              <a:gd name="connsiteY81" fmla="*/ 58641 h 227711"/>
              <a:gd name="connsiteX82" fmla="*/ 395325 w 902430"/>
              <a:gd name="connsiteY82" fmla="*/ 58641 h 227711"/>
              <a:gd name="connsiteX83" fmla="*/ 376100 w 902430"/>
              <a:gd name="connsiteY83" fmla="*/ 70531 h 227711"/>
              <a:gd name="connsiteX84" fmla="*/ 376100 w 902430"/>
              <a:gd name="connsiteY84" fmla="*/ 109497 h 227711"/>
              <a:gd name="connsiteX85" fmla="*/ 405952 w 902430"/>
              <a:gd name="connsiteY85" fmla="*/ 157066 h 227711"/>
              <a:gd name="connsiteX86" fmla="*/ 408739 w 902430"/>
              <a:gd name="connsiteY86" fmla="*/ 156812 h 227711"/>
              <a:gd name="connsiteX87" fmla="*/ 402922 w 902430"/>
              <a:gd name="connsiteY87" fmla="*/ 146946 h 227711"/>
              <a:gd name="connsiteX88" fmla="*/ 413796 w 902430"/>
              <a:gd name="connsiteY88" fmla="*/ 136063 h 227711"/>
              <a:gd name="connsiteX89" fmla="*/ 424677 w 902430"/>
              <a:gd name="connsiteY89" fmla="*/ 147199 h 227711"/>
              <a:gd name="connsiteX90" fmla="*/ 405952 w 902430"/>
              <a:gd name="connsiteY90" fmla="*/ 162630 h 227711"/>
              <a:gd name="connsiteX91" fmla="*/ 374830 w 902430"/>
              <a:gd name="connsiteY91" fmla="*/ 134801 h 227711"/>
              <a:gd name="connsiteX92" fmla="*/ 515955 w 902430"/>
              <a:gd name="connsiteY92" fmla="*/ 70031 h 227711"/>
              <a:gd name="connsiteX93" fmla="*/ 535688 w 902430"/>
              <a:gd name="connsiteY93" fmla="*/ 49282 h 227711"/>
              <a:gd name="connsiteX94" fmla="*/ 556437 w 902430"/>
              <a:gd name="connsiteY94" fmla="*/ 73316 h 227711"/>
              <a:gd name="connsiteX95" fmla="*/ 556437 w 902430"/>
              <a:gd name="connsiteY95" fmla="*/ 87486 h 227711"/>
              <a:gd name="connsiteX96" fmla="*/ 550110 w 902430"/>
              <a:gd name="connsiteY96" fmla="*/ 87486 h 227711"/>
              <a:gd name="connsiteX97" fmla="*/ 550110 w 902430"/>
              <a:gd name="connsiteY97" fmla="*/ 73316 h 227711"/>
              <a:gd name="connsiteX98" fmla="*/ 540999 w 902430"/>
              <a:gd name="connsiteY98" fmla="*/ 57125 h 227711"/>
              <a:gd name="connsiteX99" fmla="*/ 531639 w 902430"/>
              <a:gd name="connsiteY99" fmla="*/ 69777 h 227711"/>
              <a:gd name="connsiteX100" fmla="*/ 531639 w 902430"/>
              <a:gd name="connsiteY100" fmla="*/ 120379 h 227711"/>
              <a:gd name="connsiteX101" fmla="*/ 522528 w 902430"/>
              <a:gd name="connsiteY101" fmla="*/ 150231 h 227711"/>
              <a:gd name="connsiteX102" fmla="*/ 487865 w 902430"/>
              <a:gd name="connsiteY102" fmla="*/ 164147 h 227711"/>
              <a:gd name="connsiteX103" fmla="*/ 449661 w 902430"/>
              <a:gd name="connsiteY103" fmla="*/ 135554 h 227711"/>
              <a:gd name="connsiteX104" fmla="*/ 461299 w 902430"/>
              <a:gd name="connsiteY104" fmla="*/ 123665 h 227711"/>
              <a:gd name="connsiteX105" fmla="*/ 472942 w 902430"/>
              <a:gd name="connsiteY105" fmla="*/ 135310 h 227711"/>
              <a:gd name="connsiteX106" fmla="*/ 460037 w 902430"/>
              <a:gd name="connsiteY106" fmla="*/ 146946 h 227711"/>
              <a:gd name="connsiteX107" fmla="*/ 487364 w 902430"/>
              <a:gd name="connsiteY107" fmla="*/ 158583 h 227711"/>
              <a:gd name="connsiteX108" fmla="*/ 514184 w 902430"/>
              <a:gd name="connsiteY108" fmla="*/ 126197 h 227711"/>
              <a:gd name="connsiteX109" fmla="*/ 514184 w 902430"/>
              <a:gd name="connsiteY109" fmla="*/ 116838 h 227711"/>
              <a:gd name="connsiteX110" fmla="*/ 467623 w 902430"/>
              <a:gd name="connsiteY110" fmla="*/ 107727 h 227711"/>
              <a:gd name="connsiteX111" fmla="*/ 442328 w 902430"/>
              <a:gd name="connsiteY111" fmla="*/ 74833 h 227711"/>
              <a:gd name="connsiteX112" fmla="*/ 482808 w 902430"/>
              <a:gd name="connsiteY112" fmla="*/ 48013 h 227711"/>
              <a:gd name="connsiteX113" fmla="*/ 515955 w 902430"/>
              <a:gd name="connsiteY113" fmla="*/ 70031 h 227711"/>
              <a:gd name="connsiteX114" fmla="*/ 514184 w 902430"/>
              <a:gd name="connsiteY114" fmla="*/ 111520 h 227711"/>
              <a:gd name="connsiteX115" fmla="*/ 514184 w 902430"/>
              <a:gd name="connsiteY115" fmla="*/ 86224 h 227711"/>
              <a:gd name="connsiteX116" fmla="*/ 484578 w 902430"/>
              <a:gd name="connsiteY116" fmla="*/ 53584 h 227711"/>
              <a:gd name="connsiteX117" fmla="*/ 461807 w 902430"/>
              <a:gd name="connsiteY117" fmla="*/ 75087 h 227711"/>
              <a:gd name="connsiteX118" fmla="*/ 514184 w 902430"/>
              <a:gd name="connsiteY118" fmla="*/ 111520 h 227711"/>
              <a:gd name="connsiteX119" fmla="*/ 601997 w 902430"/>
              <a:gd name="connsiteY119" fmla="*/ 152002 h 227711"/>
              <a:gd name="connsiteX120" fmla="*/ 638177 w 902430"/>
              <a:gd name="connsiteY120" fmla="*/ 152002 h 227711"/>
              <a:gd name="connsiteX121" fmla="*/ 638177 w 902430"/>
              <a:gd name="connsiteY121" fmla="*/ 159852 h 227711"/>
              <a:gd name="connsiteX122" fmla="*/ 601997 w 902430"/>
              <a:gd name="connsiteY122" fmla="*/ 159852 h 227711"/>
              <a:gd name="connsiteX123" fmla="*/ 601997 w 902430"/>
              <a:gd name="connsiteY123" fmla="*/ 206406 h 227711"/>
              <a:gd name="connsiteX124" fmla="*/ 595673 w 902430"/>
              <a:gd name="connsiteY124" fmla="*/ 206406 h 227711"/>
              <a:gd name="connsiteX125" fmla="*/ 563033 w 902430"/>
              <a:gd name="connsiteY125" fmla="*/ 157573 h 227711"/>
              <a:gd name="connsiteX126" fmla="*/ 563033 w 902430"/>
              <a:gd name="connsiteY126" fmla="*/ 152002 h 227711"/>
              <a:gd name="connsiteX127" fmla="*/ 584535 w 902430"/>
              <a:gd name="connsiteY127" fmla="*/ 152002 h 227711"/>
              <a:gd name="connsiteX128" fmla="*/ 584535 w 902430"/>
              <a:gd name="connsiteY128" fmla="*/ 82175 h 227711"/>
              <a:gd name="connsiteX129" fmla="*/ 617174 w 902430"/>
              <a:gd name="connsiteY129" fmla="*/ 48013 h 227711"/>
              <a:gd name="connsiteX130" fmla="*/ 642226 w 902430"/>
              <a:gd name="connsiteY130" fmla="*/ 82175 h 227711"/>
              <a:gd name="connsiteX131" fmla="*/ 642226 w 902430"/>
              <a:gd name="connsiteY131" fmla="*/ 96597 h 227711"/>
              <a:gd name="connsiteX132" fmla="*/ 635898 w 902430"/>
              <a:gd name="connsiteY132" fmla="*/ 96597 h 227711"/>
              <a:gd name="connsiteX133" fmla="*/ 635898 w 902430"/>
              <a:gd name="connsiteY133" fmla="*/ 82676 h 227711"/>
              <a:gd name="connsiteX134" fmla="*/ 618944 w 902430"/>
              <a:gd name="connsiteY134" fmla="*/ 54339 h 227711"/>
              <a:gd name="connsiteX135" fmla="*/ 601997 w 902430"/>
              <a:gd name="connsiteY135" fmla="*/ 81668 h 227711"/>
              <a:gd name="connsiteX136" fmla="*/ 601997 w 902430"/>
              <a:gd name="connsiteY136" fmla="*/ 152002 h 227711"/>
              <a:gd name="connsiteX137" fmla="*/ 684971 w 902430"/>
              <a:gd name="connsiteY137" fmla="*/ 114560 h 227711"/>
              <a:gd name="connsiteX138" fmla="*/ 716348 w 902430"/>
              <a:gd name="connsiteY138" fmla="*/ 158583 h 227711"/>
              <a:gd name="connsiteX139" fmla="*/ 744938 w 902430"/>
              <a:gd name="connsiteY139" fmla="*/ 114560 h 227711"/>
              <a:gd name="connsiteX140" fmla="*/ 684971 w 902430"/>
              <a:gd name="connsiteY140" fmla="*/ 114560 h 227711"/>
              <a:gd name="connsiteX141" fmla="*/ 684717 w 902430"/>
              <a:gd name="connsiteY141" fmla="*/ 109243 h 227711"/>
              <a:gd name="connsiteX142" fmla="*/ 755312 w 902430"/>
              <a:gd name="connsiteY142" fmla="*/ 109243 h 227711"/>
              <a:gd name="connsiteX143" fmla="*/ 761631 w 902430"/>
              <a:gd name="connsiteY143" fmla="*/ 114560 h 227711"/>
              <a:gd name="connsiteX144" fmla="*/ 716348 w 902430"/>
              <a:gd name="connsiteY144" fmla="*/ 164147 h 227711"/>
              <a:gd name="connsiteX145" fmla="*/ 663722 w 902430"/>
              <a:gd name="connsiteY145" fmla="*/ 106465 h 227711"/>
              <a:gd name="connsiteX146" fmla="*/ 719381 w 902430"/>
              <a:gd name="connsiteY146" fmla="*/ 48013 h 227711"/>
              <a:gd name="connsiteX147" fmla="*/ 761631 w 902430"/>
              <a:gd name="connsiteY147" fmla="*/ 80905 h 227711"/>
              <a:gd name="connsiteX148" fmla="*/ 758344 w 902430"/>
              <a:gd name="connsiteY148" fmla="*/ 83945 h 227711"/>
              <a:gd name="connsiteX149" fmla="*/ 755057 w 902430"/>
              <a:gd name="connsiteY149" fmla="*/ 80398 h 227711"/>
              <a:gd name="connsiteX150" fmla="*/ 720894 w 902430"/>
              <a:gd name="connsiteY150" fmla="*/ 54339 h 227711"/>
              <a:gd name="connsiteX151" fmla="*/ 692312 w 902430"/>
              <a:gd name="connsiteY151" fmla="*/ 71293 h 227711"/>
              <a:gd name="connsiteX152" fmla="*/ 684717 w 902430"/>
              <a:gd name="connsiteY152" fmla="*/ 109243 h 227711"/>
              <a:gd name="connsiteX153" fmla="*/ 865235 w 902430"/>
              <a:gd name="connsiteY153" fmla="*/ 64712 h 227711"/>
              <a:gd name="connsiteX154" fmla="*/ 865235 w 902430"/>
              <a:gd name="connsiteY154" fmla="*/ 48013 h 227711"/>
              <a:gd name="connsiteX155" fmla="*/ 902431 w 902430"/>
              <a:gd name="connsiteY155" fmla="*/ 50798 h 227711"/>
              <a:gd name="connsiteX156" fmla="*/ 902431 w 902430"/>
              <a:gd name="connsiteY156" fmla="*/ 58641 h 227711"/>
              <a:gd name="connsiteX157" fmla="*/ 882690 w 902430"/>
              <a:gd name="connsiteY157" fmla="*/ 72809 h 227711"/>
              <a:gd name="connsiteX158" fmla="*/ 882690 w 902430"/>
              <a:gd name="connsiteY158" fmla="*/ 226392 h 227711"/>
              <a:gd name="connsiteX159" fmla="*/ 846256 w 902430"/>
              <a:gd name="connsiteY159" fmla="*/ 223606 h 227711"/>
              <a:gd name="connsiteX160" fmla="*/ 846256 w 902430"/>
              <a:gd name="connsiteY160" fmla="*/ 215764 h 227711"/>
              <a:gd name="connsiteX161" fmla="*/ 865989 w 902430"/>
              <a:gd name="connsiteY161" fmla="*/ 201595 h 227711"/>
              <a:gd name="connsiteX162" fmla="*/ 865989 w 902430"/>
              <a:gd name="connsiteY162" fmla="*/ 146946 h 227711"/>
              <a:gd name="connsiteX163" fmla="*/ 834112 w 902430"/>
              <a:gd name="connsiteY163" fmla="*/ 162630 h 227711"/>
              <a:gd name="connsiteX164" fmla="*/ 777691 w 902430"/>
              <a:gd name="connsiteY164" fmla="*/ 105194 h 227711"/>
              <a:gd name="connsiteX165" fmla="*/ 831326 w 902430"/>
              <a:gd name="connsiteY165" fmla="*/ 48013 h 227711"/>
              <a:gd name="connsiteX166" fmla="*/ 865235 w 902430"/>
              <a:gd name="connsiteY166" fmla="*/ 64712 h 227711"/>
              <a:gd name="connsiteX167" fmla="*/ 865235 w 902430"/>
              <a:gd name="connsiteY167" fmla="*/ 132524 h 227711"/>
              <a:gd name="connsiteX168" fmla="*/ 865235 w 902430"/>
              <a:gd name="connsiteY168" fmla="*/ 80651 h 227711"/>
              <a:gd name="connsiteX169" fmla="*/ 862449 w 902430"/>
              <a:gd name="connsiteY169" fmla="*/ 71293 h 227711"/>
              <a:gd name="connsiteX170" fmla="*/ 832596 w 902430"/>
              <a:gd name="connsiteY170" fmla="*/ 53584 h 227711"/>
              <a:gd name="connsiteX171" fmla="*/ 806030 w 902430"/>
              <a:gd name="connsiteY171" fmla="*/ 69777 h 227711"/>
              <a:gd name="connsiteX172" fmla="*/ 798687 w 902430"/>
              <a:gd name="connsiteY172" fmla="*/ 104941 h 227711"/>
              <a:gd name="connsiteX173" fmla="*/ 806538 w 902430"/>
              <a:gd name="connsiteY173" fmla="*/ 140874 h 227711"/>
              <a:gd name="connsiteX174" fmla="*/ 835129 w 902430"/>
              <a:gd name="connsiteY174" fmla="*/ 157066 h 227711"/>
              <a:gd name="connsiteX175" fmla="*/ 862449 w 902430"/>
              <a:gd name="connsiteY175" fmla="*/ 141881 h 227711"/>
              <a:gd name="connsiteX176" fmla="*/ 865235 w 902430"/>
              <a:gd name="connsiteY176" fmla="*/ 132524 h 22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902430" h="227711">
                <a:moveTo>
                  <a:pt x="38965" y="152002"/>
                </a:moveTo>
                <a:lnTo>
                  <a:pt x="75145" y="152002"/>
                </a:lnTo>
                <a:lnTo>
                  <a:pt x="75145" y="159852"/>
                </a:lnTo>
                <a:lnTo>
                  <a:pt x="38965" y="159852"/>
                </a:lnTo>
                <a:lnTo>
                  <a:pt x="38965" y="206406"/>
                </a:lnTo>
                <a:lnTo>
                  <a:pt x="32638" y="206406"/>
                </a:lnTo>
                <a:cubicBezTo>
                  <a:pt x="32384" y="185657"/>
                  <a:pt x="24790" y="158583"/>
                  <a:pt x="0" y="157573"/>
                </a:cubicBezTo>
                <a:lnTo>
                  <a:pt x="0" y="152002"/>
                </a:lnTo>
                <a:lnTo>
                  <a:pt x="21503" y="152002"/>
                </a:lnTo>
                <a:lnTo>
                  <a:pt x="21503" y="82175"/>
                </a:lnTo>
                <a:cubicBezTo>
                  <a:pt x="21503" y="51053"/>
                  <a:pt x="45039" y="48013"/>
                  <a:pt x="54142" y="48013"/>
                </a:cubicBezTo>
                <a:cubicBezTo>
                  <a:pt x="72105" y="48013"/>
                  <a:pt x="79191" y="65984"/>
                  <a:pt x="79191" y="82175"/>
                </a:cubicBezTo>
                <a:lnTo>
                  <a:pt x="79191" y="96597"/>
                </a:lnTo>
                <a:lnTo>
                  <a:pt x="72867" y="96597"/>
                </a:lnTo>
                <a:lnTo>
                  <a:pt x="72867" y="82676"/>
                </a:lnTo>
                <a:cubicBezTo>
                  <a:pt x="72867" y="63959"/>
                  <a:pt x="65277" y="54339"/>
                  <a:pt x="55912" y="54339"/>
                </a:cubicBezTo>
                <a:cubicBezTo>
                  <a:pt x="38965" y="54339"/>
                  <a:pt x="38965" y="77366"/>
                  <a:pt x="38965" y="81668"/>
                </a:cubicBezTo>
                <a:lnTo>
                  <a:pt x="38965" y="152002"/>
                </a:lnTo>
                <a:close/>
                <a:moveTo>
                  <a:pt x="121937" y="114560"/>
                </a:moveTo>
                <a:cubicBezTo>
                  <a:pt x="123453" y="152256"/>
                  <a:pt x="144711" y="158583"/>
                  <a:pt x="153314" y="158583"/>
                </a:cubicBezTo>
                <a:cubicBezTo>
                  <a:pt x="179374" y="158583"/>
                  <a:pt x="181906" y="124426"/>
                  <a:pt x="181906" y="114560"/>
                </a:cubicBezTo>
                <a:lnTo>
                  <a:pt x="121937" y="114560"/>
                </a:lnTo>
                <a:close/>
                <a:moveTo>
                  <a:pt x="121683" y="109243"/>
                </a:moveTo>
                <a:lnTo>
                  <a:pt x="192280" y="109243"/>
                </a:lnTo>
                <a:cubicBezTo>
                  <a:pt x="197845" y="109243"/>
                  <a:pt x="198600" y="109243"/>
                  <a:pt x="198600" y="114560"/>
                </a:cubicBezTo>
                <a:cubicBezTo>
                  <a:pt x="198600" y="139604"/>
                  <a:pt x="184937" y="164147"/>
                  <a:pt x="153314" y="164147"/>
                </a:cubicBezTo>
                <a:cubicBezTo>
                  <a:pt x="123961" y="164147"/>
                  <a:pt x="100690" y="138088"/>
                  <a:pt x="100690" y="106465"/>
                </a:cubicBezTo>
                <a:cubicBezTo>
                  <a:pt x="100690" y="72555"/>
                  <a:pt x="127248" y="48013"/>
                  <a:pt x="156347" y="48013"/>
                </a:cubicBezTo>
                <a:cubicBezTo>
                  <a:pt x="187215" y="48013"/>
                  <a:pt x="198600" y="76104"/>
                  <a:pt x="198600" y="80905"/>
                </a:cubicBezTo>
                <a:cubicBezTo>
                  <a:pt x="198600" y="83438"/>
                  <a:pt x="196575" y="83945"/>
                  <a:pt x="195313" y="83945"/>
                </a:cubicBezTo>
                <a:cubicBezTo>
                  <a:pt x="193034" y="83945"/>
                  <a:pt x="192526" y="82421"/>
                  <a:pt x="192026" y="80398"/>
                </a:cubicBezTo>
                <a:cubicBezTo>
                  <a:pt x="183169" y="54339"/>
                  <a:pt x="160395" y="54339"/>
                  <a:pt x="157863" y="54339"/>
                </a:cubicBezTo>
                <a:cubicBezTo>
                  <a:pt x="145219" y="54339"/>
                  <a:pt x="135100" y="61934"/>
                  <a:pt x="129280" y="71293"/>
                </a:cubicBezTo>
                <a:cubicBezTo>
                  <a:pt x="121683" y="83438"/>
                  <a:pt x="121683" y="100138"/>
                  <a:pt x="121683" y="109243"/>
                </a:cubicBezTo>
                <a:close/>
                <a:moveTo>
                  <a:pt x="262221" y="94320"/>
                </a:moveTo>
                <a:cubicBezTo>
                  <a:pt x="240210" y="94320"/>
                  <a:pt x="240210" y="119616"/>
                  <a:pt x="240210" y="125434"/>
                </a:cubicBezTo>
                <a:cubicBezTo>
                  <a:pt x="240210" y="132269"/>
                  <a:pt x="240464" y="140365"/>
                  <a:pt x="244258" y="146692"/>
                </a:cubicBezTo>
                <a:cubicBezTo>
                  <a:pt x="246283" y="149724"/>
                  <a:pt x="252102" y="156812"/>
                  <a:pt x="262221" y="156812"/>
                </a:cubicBezTo>
                <a:cubicBezTo>
                  <a:pt x="284240" y="156812"/>
                  <a:pt x="284240" y="131507"/>
                  <a:pt x="284240" y="125688"/>
                </a:cubicBezTo>
                <a:cubicBezTo>
                  <a:pt x="284240" y="118862"/>
                  <a:pt x="283987" y="110767"/>
                  <a:pt x="280192" y="104440"/>
                </a:cubicBezTo>
                <a:cubicBezTo>
                  <a:pt x="278168" y="101400"/>
                  <a:pt x="272341" y="94320"/>
                  <a:pt x="262221" y="94320"/>
                </a:cubicBezTo>
                <a:close/>
                <a:moveTo>
                  <a:pt x="232876" y="84446"/>
                </a:moveTo>
                <a:cubicBezTo>
                  <a:pt x="232876" y="85461"/>
                  <a:pt x="232876" y="91280"/>
                  <a:pt x="237179" y="96344"/>
                </a:cubicBezTo>
                <a:cubicBezTo>
                  <a:pt x="247045" y="89255"/>
                  <a:pt x="257418" y="88502"/>
                  <a:pt x="262221" y="88502"/>
                </a:cubicBezTo>
                <a:cubicBezTo>
                  <a:pt x="285757" y="88502"/>
                  <a:pt x="303209" y="105956"/>
                  <a:pt x="303209" y="125434"/>
                </a:cubicBezTo>
                <a:cubicBezTo>
                  <a:pt x="303209" y="134801"/>
                  <a:pt x="299163" y="144159"/>
                  <a:pt x="292836" y="149978"/>
                </a:cubicBezTo>
                <a:cubicBezTo>
                  <a:pt x="301949" y="158583"/>
                  <a:pt x="311053" y="159852"/>
                  <a:pt x="315609" y="159852"/>
                </a:cubicBezTo>
                <a:cubicBezTo>
                  <a:pt x="316118" y="159852"/>
                  <a:pt x="317380" y="159852"/>
                  <a:pt x="318142" y="159598"/>
                </a:cubicBezTo>
                <a:cubicBezTo>
                  <a:pt x="315356" y="158583"/>
                  <a:pt x="314093" y="155795"/>
                  <a:pt x="314093" y="152764"/>
                </a:cubicBezTo>
                <a:cubicBezTo>
                  <a:pt x="314093" y="148462"/>
                  <a:pt x="317380" y="145430"/>
                  <a:pt x="321426" y="145430"/>
                </a:cubicBezTo>
                <a:cubicBezTo>
                  <a:pt x="323959" y="145430"/>
                  <a:pt x="328769" y="147199"/>
                  <a:pt x="328769" y="153017"/>
                </a:cubicBezTo>
                <a:cubicBezTo>
                  <a:pt x="328769" y="157319"/>
                  <a:pt x="325729" y="165416"/>
                  <a:pt x="315864" y="165416"/>
                </a:cubicBezTo>
                <a:cubicBezTo>
                  <a:pt x="310806" y="165416"/>
                  <a:pt x="299671" y="163900"/>
                  <a:pt x="289041" y="153525"/>
                </a:cubicBezTo>
                <a:cubicBezTo>
                  <a:pt x="278421" y="161875"/>
                  <a:pt x="267794" y="162630"/>
                  <a:pt x="262221" y="162630"/>
                </a:cubicBezTo>
                <a:cubicBezTo>
                  <a:pt x="238693" y="162630"/>
                  <a:pt x="221241" y="145176"/>
                  <a:pt x="221241" y="125688"/>
                </a:cubicBezTo>
                <a:cubicBezTo>
                  <a:pt x="221241" y="114560"/>
                  <a:pt x="226804" y="104941"/>
                  <a:pt x="233131" y="99630"/>
                </a:cubicBezTo>
                <a:cubicBezTo>
                  <a:pt x="229836" y="95836"/>
                  <a:pt x="225287" y="87486"/>
                  <a:pt x="225287" y="78628"/>
                </a:cubicBezTo>
                <a:cubicBezTo>
                  <a:pt x="225287" y="70785"/>
                  <a:pt x="228574" y="61173"/>
                  <a:pt x="236417" y="56108"/>
                </a:cubicBezTo>
                <a:cubicBezTo>
                  <a:pt x="221241" y="51814"/>
                  <a:pt x="213144" y="40932"/>
                  <a:pt x="213144" y="30812"/>
                </a:cubicBezTo>
                <a:cubicBezTo>
                  <a:pt x="213144" y="12596"/>
                  <a:pt x="238185" y="-1319"/>
                  <a:pt x="269056" y="-1319"/>
                </a:cubicBezTo>
                <a:cubicBezTo>
                  <a:pt x="298909" y="-1319"/>
                  <a:pt x="325229" y="11579"/>
                  <a:pt x="325229" y="31321"/>
                </a:cubicBezTo>
                <a:cubicBezTo>
                  <a:pt x="325229" y="40170"/>
                  <a:pt x="321680" y="53076"/>
                  <a:pt x="308782" y="60158"/>
                </a:cubicBezTo>
                <a:cubicBezTo>
                  <a:pt x="295368" y="67245"/>
                  <a:pt x="280692" y="67245"/>
                  <a:pt x="265262" y="67245"/>
                </a:cubicBezTo>
                <a:cubicBezTo>
                  <a:pt x="258935" y="67245"/>
                  <a:pt x="248053" y="67245"/>
                  <a:pt x="246283" y="67500"/>
                </a:cubicBezTo>
                <a:cubicBezTo>
                  <a:pt x="238185" y="68507"/>
                  <a:pt x="232876" y="76349"/>
                  <a:pt x="232876" y="84446"/>
                </a:cubicBezTo>
                <a:close/>
                <a:moveTo>
                  <a:pt x="269310" y="4499"/>
                </a:moveTo>
                <a:cubicBezTo>
                  <a:pt x="243758" y="4499"/>
                  <a:pt x="226295" y="17397"/>
                  <a:pt x="226295" y="30812"/>
                </a:cubicBezTo>
                <a:cubicBezTo>
                  <a:pt x="226295" y="42449"/>
                  <a:pt x="235909" y="51814"/>
                  <a:pt x="247045" y="52569"/>
                </a:cubicBezTo>
                <a:lnTo>
                  <a:pt x="261975" y="52569"/>
                </a:lnTo>
                <a:cubicBezTo>
                  <a:pt x="283733" y="52569"/>
                  <a:pt x="312069" y="52569"/>
                  <a:pt x="312069" y="30812"/>
                </a:cubicBezTo>
                <a:cubicBezTo>
                  <a:pt x="312069" y="17151"/>
                  <a:pt x="294106" y="4499"/>
                  <a:pt x="269310" y="4499"/>
                </a:cubicBezTo>
                <a:close/>
                <a:moveTo>
                  <a:pt x="374830" y="134801"/>
                </a:moveTo>
                <a:lnTo>
                  <a:pt x="374830" y="162630"/>
                </a:lnTo>
                <a:lnTo>
                  <a:pt x="339668" y="159852"/>
                </a:lnTo>
                <a:lnTo>
                  <a:pt x="339668" y="152002"/>
                </a:lnTo>
                <a:cubicBezTo>
                  <a:pt x="357375" y="152002"/>
                  <a:pt x="359399" y="150231"/>
                  <a:pt x="359399" y="137833"/>
                </a:cubicBezTo>
                <a:lnTo>
                  <a:pt x="359399" y="70031"/>
                </a:lnTo>
                <a:cubicBezTo>
                  <a:pt x="359399" y="58641"/>
                  <a:pt x="356613" y="58641"/>
                  <a:pt x="339668" y="58641"/>
                </a:cubicBezTo>
                <a:lnTo>
                  <a:pt x="339668" y="50798"/>
                </a:lnTo>
                <a:cubicBezTo>
                  <a:pt x="349534" y="51053"/>
                  <a:pt x="361424" y="51561"/>
                  <a:pt x="368505" y="51561"/>
                </a:cubicBezTo>
                <a:cubicBezTo>
                  <a:pt x="378625" y="51561"/>
                  <a:pt x="390522" y="51561"/>
                  <a:pt x="400644" y="50798"/>
                </a:cubicBezTo>
                <a:lnTo>
                  <a:pt x="400644" y="58641"/>
                </a:lnTo>
                <a:lnTo>
                  <a:pt x="395325" y="58641"/>
                </a:lnTo>
                <a:cubicBezTo>
                  <a:pt x="376600" y="58641"/>
                  <a:pt x="376100" y="61427"/>
                  <a:pt x="376100" y="70531"/>
                </a:cubicBezTo>
                <a:lnTo>
                  <a:pt x="376100" y="109497"/>
                </a:lnTo>
                <a:cubicBezTo>
                  <a:pt x="376100" y="134547"/>
                  <a:pt x="386722" y="157066"/>
                  <a:pt x="405952" y="157066"/>
                </a:cubicBezTo>
                <a:cubicBezTo>
                  <a:pt x="407723" y="157066"/>
                  <a:pt x="408231" y="157066"/>
                  <a:pt x="408739" y="156812"/>
                </a:cubicBezTo>
                <a:cubicBezTo>
                  <a:pt x="407977" y="156558"/>
                  <a:pt x="402922" y="153525"/>
                  <a:pt x="402922" y="146946"/>
                </a:cubicBezTo>
                <a:cubicBezTo>
                  <a:pt x="402922" y="139857"/>
                  <a:pt x="408231" y="136063"/>
                  <a:pt x="413796" y="136063"/>
                </a:cubicBezTo>
                <a:cubicBezTo>
                  <a:pt x="418352" y="136063"/>
                  <a:pt x="424677" y="139103"/>
                  <a:pt x="424677" y="147199"/>
                </a:cubicBezTo>
                <a:cubicBezTo>
                  <a:pt x="424677" y="155296"/>
                  <a:pt x="416836" y="162630"/>
                  <a:pt x="405952" y="162630"/>
                </a:cubicBezTo>
                <a:cubicBezTo>
                  <a:pt x="387484" y="162630"/>
                  <a:pt x="378378" y="145675"/>
                  <a:pt x="374830" y="134801"/>
                </a:cubicBezTo>
                <a:close/>
                <a:moveTo>
                  <a:pt x="515955" y="70031"/>
                </a:moveTo>
                <a:cubicBezTo>
                  <a:pt x="516963" y="59911"/>
                  <a:pt x="523798" y="49282"/>
                  <a:pt x="535688" y="49282"/>
                </a:cubicBezTo>
                <a:cubicBezTo>
                  <a:pt x="540999" y="49282"/>
                  <a:pt x="556437" y="52823"/>
                  <a:pt x="556437" y="73316"/>
                </a:cubicBezTo>
                <a:lnTo>
                  <a:pt x="556437" y="87486"/>
                </a:lnTo>
                <a:lnTo>
                  <a:pt x="550110" y="87486"/>
                </a:lnTo>
                <a:lnTo>
                  <a:pt x="550110" y="73316"/>
                </a:lnTo>
                <a:cubicBezTo>
                  <a:pt x="550110" y="58641"/>
                  <a:pt x="543785" y="57125"/>
                  <a:pt x="540999" y="57125"/>
                </a:cubicBezTo>
                <a:cubicBezTo>
                  <a:pt x="532647" y="57125"/>
                  <a:pt x="531639" y="68507"/>
                  <a:pt x="531639" y="69777"/>
                </a:cubicBezTo>
                <a:lnTo>
                  <a:pt x="531639" y="120379"/>
                </a:lnTo>
                <a:cubicBezTo>
                  <a:pt x="531639" y="131007"/>
                  <a:pt x="531639" y="140874"/>
                  <a:pt x="522528" y="150231"/>
                </a:cubicBezTo>
                <a:cubicBezTo>
                  <a:pt x="512660" y="160097"/>
                  <a:pt x="500009" y="164147"/>
                  <a:pt x="487865" y="164147"/>
                </a:cubicBezTo>
                <a:cubicBezTo>
                  <a:pt x="467123" y="164147"/>
                  <a:pt x="449661" y="152256"/>
                  <a:pt x="449661" y="135554"/>
                </a:cubicBezTo>
                <a:cubicBezTo>
                  <a:pt x="449661" y="127967"/>
                  <a:pt x="454725" y="123665"/>
                  <a:pt x="461299" y="123665"/>
                </a:cubicBezTo>
                <a:cubicBezTo>
                  <a:pt x="468385" y="123665"/>
                  <a:pt x="472942" y="128729"/>
                  <a:pt x="472942" y="135310"/>
                </a:cubicBezTo>
                <a:cubicBezTo>
                  <a:pt x="472942" y="138342"/>
                  <a:pt x="471672" y="146692"/>
                  <a:pt x="460037" y="146946"/>
                </a:cubicBezTo>
                <a:cubicBezTo>
                  <a:pt x="466869" y="155795"/>
                  <a:pt x="479269" y="158583"/>
                  <a:pt x="487364" y="158583"/>
                </a:cubicBezTo>
                <a:cubicBezTo>
                  <a:pt x="499762" y="158583"/>
                  <a:pt x="514184" y="148715"/>
                  <a:pt x="514184" y="126197"/>
                </a:cubicBezTo>
                <a:lnTo>
                  <a:pt x="514184" y="116838"/>
                </a:lnTo>
                <a:cubicBezTo>
                  <a:pt x="501278" y="116077"/>
                  <a:pt x="483570" y="115314"/>
                  <a:pt x="467623" y="107727"/>
                </a:cubicBezTo>
                <a:cubicBezTo>
                  <a:pt x="448652" y="99123"/>
                  <a:pt x="442328" y="85970"/>
                  <a:pt x="442328" y="74833"/>
                </a:cubicBezTo>
                <a:cubicBezTo>
                  <a:pt x="442328" y="54339"/>
                  <a:pt x="466869" y="48013"/>
                  <a:pt x="482808" y="48013"/>
                </a:cubicBezTo>
                <a:cubicBezTo>
                  <a:pt x="499508" y="48013"/>
                  <a:pt x="511146" y="58133"/>
                  <a:pt x="515955" y="70031"/>
                </a:cubicBezTo>
                <a:close/>
                <a:moveTo>
                  <a:pt x="514184" y="111520"/>
                </a:moveTo>
                <a:lnTo>
                  <a:pt x="514184" y="86224"/>
                </a:lnTo>
                <a:cubicBezTo>
                  <a:pt x="514184" y="62181"/>
                  <a:pt x="495960" y="53584"/>
                  <a:pt x="484578" y="53584"/>
                </a:cubicBezTo>
                <a:cubicBezTo>
                  <a:pt x="472180" y="53584"/>
                  <a:pt x="461807" y="62435"/>
                  <a:pt x="461807" y="75087"/>
                </a:cubicBezTo>
                <a:cubicBezTo>
                  <a:pt x="461807" y="89002"/>
                  <a:pt x="472434" y="110004"/>
                  <a:pt x="514184" y="111520"/>
                </a:cubicBezTo>
                <a:close/>
                <a:moveTo>
                  <a:pt x="601997" y="152002"/>
                </a:moveTo>
                <a:lnTo>
                  <a:pt x="638177" y="152002"/>
                </a:lnTo>
                <a:lnTo>
                  <a:pt x="638177" y="159852"/>
                </a:lnTo>
                <a:lnTo>
                  <a:pt x="601997" y="159852"/>
                </a:lnTo>
                <a:lnTo>
                  <a:pt x="601997" y="206406"/>
                </a:lnTo>
                <a:lnTo>
                  <a:pt x="595673" y="206406"/>
                </a:lnTo>
                <a:cubicBezTo>
                  <a:pt x="595418" y="185657"/>
                  <a:pt x="587822" y="158583"/>
                  <a:pt x="563033" y="157573"/>
                </a:cubicBezTo>
                <a:lnTo>
                  <a:pt x="563033" y="152002"/>
                </a:lnTo>
                <a:lnTo>
                  <a:pt x="584535" y="152002"/>
                </a:lnTo>
                <a:lnTo>
                  <a:pt x="584535" y="82175"/>
                </a:lnTo>
                <a:cubicBezTo>
                  <a:pt x="584535" y="51053"/>
                  <a:pt x="608070" y="48013"/>
                  <a:pt x="617174" y="48013"/>
                </a:cubicBezTo>
                <a:cubicBezTo>
                  <a:pt x="635136" y="48013"/>
                  <a:pt x="642226" y="65984"/>
                  <a:pt x="642226" y="82175"/>
                </a:cubicBezTo>
                <a:lnTo>
                  <a:pt x="642226" y="96597"/>
                </a:lnTo>
                <a:lnTo>
                  <a:pt x="635898" y="96597"/>
                </a:lnTo>
                <a:lnTo>
                  <a:pt x="635898" y="82676"/>
                </a:lnTo>
                <a:cubicBezTo>
                  <a:pt x="635898" y="63959"/>
                  <a:pt x="628312" y="54339"/>
                  <a:pt x="618944" y="54339"/>
                </a:cubicBezTo>
                <a:cubicBezTo>
                  <a:pt x="601997" y="54339"/>
                  <a:pt x="601997" y="77366"/>
                  <a:pt x="601997" y="81668"/>
                </a:cubicBezTo>
                <a:lnTo>
                  <a:pt x="601997" y="152002"/>
                </a:lnTo>
                <a:close/>
                <a:moveTo>
                  <a:pt x="684971" y="114560"/>
                </a:moveTo>
                <a:cubicBezTo>
                  <a:pt x="686488" y="152256"/>
                  <a:pt x="707742" y="158583"/>
                  <a:pt x="716348" y="158583"/>
                </a:cubicBezTo>
                <a:cubicBezTo>
                  <a:pt x="742406" y="158583"/>
                  <a:pt x="744938" y="124426"/>
                  <a:pt x="744938" y="114560"/>
                </a:cubicBezTo>
                <a:lnTo>
                  <a:pt x="684971" y="114560"/>
                </a:lnTo>
                <a:close/>
                <a:moveTo>
                  <a:pt x="684717" y="109243"/>
                </a:moveTo>
                <a:lnTo>
                  <a:pt x="755312" y="109243"/>
                </a:lnTo>
                <a:cubicBezTo>
                  <a:pt x="760877" y="109243"/>
                  <a:pt x="761631" y="109243"/>
                  <a:pt x="761631" y="114560"/>
                </a:cubicBezTo>
                <a:cubicBezTo>
                  <a:pt x="761631" y="139604"/>
                  <a:pt x="747971" y="164147"/>
                  <a:pt x="716348" y="164147"/>
                </a:cubicBezTo>
                <a:cubicBezTo>
                  <a:pt x="686996" y="164147"/>
                  <a:pt x="663722" y="138088"/>
                  <a:pt x="663722" y="106465"/>
                </a:cubicBezTo>
                <a:cubicBezTo>
                  <a:pt x="663722" y="72555"/>
                  <a:pt x="690280" y="48013"/>
                  <a:pt x="719381" y="48013"/>
                </a:cubicBezTo>
                <a:cubicBezTo>
                  <a:pt x="750249" y="48013"/>
                  <a:pt x="761631" y="76104"/>
                  <a:pt x="761631" y="80905"/>
                </a:cubicBezTo>
                <a:cubicBezTo>
                  <a:pt x="761631" y="83438"/>
                  <a:pt x="759607" y="83945"/>
                  <a:pt x="758344" y="83945"/>
                </a:cubicBezTo>
                <a:cubicBezTo>
                  <a:pt x="756066" y="83945"/>
                  <a:pt x="755558" y="82421"/>
                  <a:pt x="755057" y="80398"/>
                </a:cubicBezTo>
                <a:cubicBezTo>
                  <a:pt x="746201" y="54339"/>
                  <a:pt x="723427" y="54339"/>
                  <a:pt x="720894" y="54339"/>
                </a:cubicBezTo>
                <a:cubicBezTo>
                  <a:pt x="708250" y="54339"/>
                  <a:pt x="698131" y="61934"/>
                  <a:pt x="692312" y="71293"/>
                </a:cubicBezTo>
                <a:cubicBezTo>
                  <a:pt x="684717" y="83438"/>
                  <a:pt x="684717" y="100138"/>
                  <a:pt x="684717" y="109243"/>
                </a:cubicBezTo>
                <a:close/>
                <a:moveTo>
                  <a:pt x="865235" y="64712"/>
                </a:moveTo>
                <a:lnTo>
                  <a:pt x="865235" y="48013"/>
                </a:lnTo>
                <a:lnTo>
                  <a:pt x="902431" y="50798"/>
                </a:lnTo>
                <a:lnTo>
                  <a:pt x="902431" y="58641"/>
                </a:lnTo>
                <a:cubicBezTo>
                  <a:pt x="884714" y="58641"/>
                  <a:pt x="882690" y="60410"/>
                  <a:pt x="882690" y="72809"/>
                </a:cubicBezTo>
                <a:lnTo>
                  <a:pt x="882690" y="226392"/>
                </a:lnTo>
                <a:lnTo>
                  <a:pt x="846256" y="223606"/>
                </a:lnTo>
                <a:lnTo>
                  <a:pt x="846256" y="215764"/>
                </a:lnTo>
                <a:cubicBezTo>
                  <a:pt x="863965" y="215764"/>
                  <a:pt x="865989" y="213993"/>
                  <a:pt x="865989" y="201595"/>
                </a:cubicBezTo>
                <a:lnTo>
                  <a:pt x="865989" y="146946"/>
                </a:lnTo>
                <a:cubicBezTo>
                  <a:pt x="858654" y="156049"/>
                  <a:pt x="847773" y="162630"/>
                  <a:pt x="834112" y="162630"/>
                </a:cubicBezTo>
                <a:cubicBezTo>
                  <a:pt x="804260" y="162630"/>
                  <a:pt x="777691" y="137833"/>
                  <a:pt x="777691" y="105194"/>
                </a:cubicBezTo>
                <a:cubicBezTo>
                  <a:pt x="777691" y="73064"/>
                  <a:pt x="802489" y="48013"/>
                  <a:pt x="831326" y="48013"/>
                </a:cubicBezTo>
                <a:cubicBezTo>
                  <a:pt x="847526" y="48013"/>
                  <a:pt x="858908" y="56617"/>
                  <a:pt x="865235" y="64712"/>
                </a:cubicBezTo>
                <a:close/>
                <a:moveTo>
                  <a:pt x="865235" y="132524"/>
                </a:moveTo>
                <a:lnTo>
                  <a:pt x="865235" y="80651"/>
                </a:lnTo>
                <a:cubicBezTo>
                  <a:pt x="865235" y="76104"/>
                  <a:pt x="865235" y="75595"/>
                  <a:pt x="862449" y="71293"/>
                </a:cubicBezTo>
                <a:cubicBezTo>
                  <a:pt x="854862" y="59148"/>
                  <a:pt x="843478" y="53584"/>
                  <a:pt x="832596" y="53584"/>
                </a:cubicBezTo>
                <a:cubicBezTo>
                  <a:pt x="821207" y="53584"/>
                  <a:pt x="812101" y="60158"/>
                  <a:pt x="806030" y="69777"/>
                </a:cubicBezTo>
                <a:cubicBezTo>
                  <a:pt x="799449" y="80152"/>
                  <a:pt x="798687" y="94574"/>
                  <a:pt x="798687" y="104941"/>
                </a:cubicBezTo>
                <a:cubicBezTo>
                  <a:pt x="798687" y="114306"/>
                  <a:pt x="799195" y="129484"/>
                  <a:pt x="806538" y="140874"/>
                </a:cubicBezTo>
                <a:cubicBezTo>
                  <a:pt x="811847" y="148715"/>
                  <a:pt x="821461" y="157066"/>
                  <a:pt x="835129" y="157066"/>
                </a:cubicBezTo>
                <a:cubicBezTo>
                  <a:pt x="843978" y="157066"/>
                  <a:pt x="854608" y="153271"/>
                  <a:pt x="862449" y="141881"/>
                </a:cubicBezTo>
                <a:cubicBezTo>
                  <a:pt x="865235" y="137579"/>
                  <a:pt x="865235" y="137078"/>
                  <a:pt x="865235" y="132524"/>
                </a:cubicBez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14B550E1-FA8E-6785-5B0B-046AD2275631}"/>
              </a:ext>
            </a:extLst>
          </p:cNvPr>
          <p:cNvSpPr/>
          <p:nvPr>
            <p:custDataLst>
              <p:tags r:id="rId10"/>
            </p:custDataLst>
          </p:nvPr>
        </p:nvSpPr>
        <p:spPr>
          <a:xfrm flipV="1">
            <a:off x="4766080" y="2893605"/>
            <a:ext cx="619641" cy="150918"/>
          </a:xfrm>
          <a:custGeom>
            <a:avLst/>
            <a:gdLst>
              <a:gd name="connsiteX0" fmla="*/ 0 w 755234"/>
              <a:gd name="connsiteY0" fmla="*/ 90801 h 183943"/>
              <a:gd name="connsiteX1" fmla="*/ 88051 w 755234"/>
              <a:gd name="connsiteY1" fmla="*/ -1297 h 183943"/>
              <a:gd name="connsiteX2" fmla="*/ 154083 w 755234"/>
              <a:gd name="connsiteY2" fmla="*/ 63218 h 183943"/>
              <a:gd name="connsiteX3" fmla="*/ 150797 w 755234"/>
              <a:gd name="connsiteY3" fmla="*/ 67520 h 183943"/>
              <a:gd name="connsiteX4" fmla="*/ 147765 w 755234"/>
              <a:gd name="connsiteY4" fmla="*/ 63472 h 183943"/>
              <a:gd name="connsiteX5" fmla="*/ 91083 w 755234"/>
              <a:gd name="connsiteY5" fmla="*/ 6544 h 183943"/>
              <a:gd name="connsiteX6" fmla="*/ 26059 w 755234"/>
              <a:gd name="connsiteY6" fmla="*/ 90547 h 183943"/>
              <a:gd name="connsiteX7" fmla="*/ 90829 w 755234"/>
              <a:gd name="connsiteY7" fmla="*/ 174796 h 183943"/>
              <a:gd name="connsiteX8" fmla="*/ 145986 w 755234"/>
              <a:gd name="connsiteY8" fmla="*/ 114837 h 183943"/>
              <a:gd name="connsiteX9" fmla="*/ 150035 w 755234"/>
              <a:gd name="connsiteY9" fmla="*/ 110535 h 183943"/>
              <a:gd name="connsiteX10" fmla="*/ 154083 w 755234"/>
              <a:gd name="connsiteY10" fmla="*/ 116605 h 183943"/>
              <a:gd name="connsiteX11" fmla="*/ 154083 w 755234"/>
              <a:gd name="connsiteY11" fmla="*/ 176566 h 183943"/>
              <a:gd name="connsiteX12" fmla="*/ 151305 w 755234"/>
              <a:gd name="connsiteY12" fmla="*/ 182646 h 183943"/>
              <a:gd name="connsiteX13" fmla="*/ 147257 w 755234"/>
              <a:gd name="connsiteY13" fmla="*/ 179606 h 183943"/>
              <a:gd name="connsiteX14" fmla="*/ 134604 w 755234"/>
              <a:gd name="connsiteY14" fmla="*/ 160882 h 183943"/>
              <a:gd name="connsiteX15" fmla="*/ 88051 w 755234"/>
              <a:gd name="connsiteY15" fmla="*/ 182646 h 183943"/>
              <a:gd name="connsiteX16" fmla="*/ 0 w 755234"/>
              <a:gd name="connsiteY16" fmla="*/ 90801 h 183943"/>
              <a:gd name="connsiteX17" fmla="*/ 267507 w 755234"/>
              <a:gd name="connsiteY17" fmla="*/ 24253 h 183943"/>
              <a:gd name="connsiteX18" fmla="*/ 267507 w 755234"/>
              <a:gd name="connsiteY18" fmla="*/ 1481 h 183943"/>
              <a:gd name="connsiteX19" fmla="*/ 303948 w 755234"/>
              <a:gd name="connsiteY19" fmla="*/ 4267 h 183943"/>
              <a:gd name="connsiteX20" fmla="*/ 303948 w 755234"/>
              <a:gd name="connsiteY20" fmla="*/ 12110 h 183943"/>
              <a:gd name="connsiteX21" fmla="*/ 284207 w 755234"/>
              <a:gd name="connsiteY21" fmla="*/ 26278 h 183943"/>
              <a:gd name="connsiteX22" fmla="*/ 284207 w 755234"/>
              <a:gd name="connsiteY22" fmla="*/ 116099 h 183943"/>
              <a:gd name="connsiteX23" fmla="*/ 247022 w 755234"/>
              <a:gd name="connsiteY23" fmla="*/ 113320 h 183943"/>
              <a:gd name="connsiteX24" fmla="*/ 247022 w 755234"/>
              <a:gd name="connsiteY24" fmla="*/ 105470 h 183943"/>
              <a:gd name="connsiteX25" fmla="*/ 266755 w 755234"/>
              <a:gd name="connsiteY25" fmla="*/ 91302 h 183943"/>
              <a:gd name="connsiteX26" fmla="*/ 266755 w 755234"/>
              <a:gd name="connsiteY26" fmla="*/ 46264 h 183943"/>
              <a:gd name="connsiteX27" fmla="*/ 236139 w 755234"/>
              <a:gd name="connsiteY27" fmla="*/ 7053 h 183943"/>
              <a:gd name="connsiteX28" fmla="*/ 213874 w 755234"/>
              <a:gd name="connsiteY28" fmla="*/ 32096 h 183943"/>
              <a:gd name="connsiteX29" fmla="*/ 213874 w 755234"/>
              <a:gd name="connsiteY29" fmla="*/ 116099 h 183943"/>
              <a:gd name="connsiteX30" fmla="*/ 176679 w 755234"/>
              <a:gd name="connsiteY30" fmla="*/ 113320 h 183943"/>
              <a:gd name="connsiteX31" fmla="*/ 176679 w 755234"/>
              <a:gd name="connsiteY31" fmla="*/ 105470 h 183943"/>
              <a:gd name="connsiteX32" fmla="*/ 196412 w 755234"/>
              <a:gd name="connsiteY32" fmla="*/ 82197 h 183943"/>
              <a:gd name="connsiteX33" fmla="*/ 196412 w 755234"/>
              <a:gd name="connsiteY33" fmla="*/ 44239 h 183943"/>
              <a:gd name="connsiteX34" fmla="*/ 234869 w 755234"/>
              <a:gd name="connsiteY34" fmla="*/ 1481 h 183943"/>
              <a:gd name="connsiteX35" fmla="*/ 267507 w 755234"/>
              <a:gd name="connsiteY35" fmla="*/ 24253 h 183943"/>
              <a:gd name="connsiteX36" fmla="*/ 351426 w 755234"/>
              <a:gd name="connsiteY36" fmla="*/ 88269 h 183943"/>
              <a:gd name="connsiteX37" fmla="*/ 351426 w 755234"/>
              <a:gd name="connsiteY37" fmla="*/ 116099 h 183943"/>
              <a:gd name="connsiteX38" fmla="*/ 316265 w 755234"/>
              <a:gd name="connsiteY38" fmla="*/ 113320 h 183943"/>
              <a:gd name="connsiteX39" fmla="*/ 316265 w 755234"/>
              <a:gd name="connsiteY39" fmla="*/ 105470 h 183943"/>
              <a:gd name="connsiteX40" fmla="*/ 335995 w 755234"/>
              <a:gd name="connsiteY40" fmla="*/ 91302 h 183943"/>
              <a:gd name="connsiteX41" fmla="*/ 335995 w 755234"/>
              <a:gd name="connsiteY41" fmla="*/ 23500 h 183943"/>
              <a:gd name="connsiteX42" fmla="*/ 316265 w 755234"/>
              <a:gd name="connsiteY42" fmla="*/ 12110 h 183943"/>
              <a:gd name="connsiteX43" fmla="*/ 316265 w 755234"/>
              <a:gd name="connsiteY43" fmla="*/ 4267 h 183943"/>
              <a:gd name="connsiteX44" fmla="*/ 345101 w 755234"/>
              <a:gd name="connsiteY44" fmla="*/ 5028 h 183943"/>
              <a:gd name="connsiteX45" fmla="*/ 377240 w 755234"/>
              <a:gd name="connsiteY45" fmla="*/ 4267 h 183943"/>
              <a:gd name="connsiteX46" fmla="*/ 377240 w 755234"/>
              <a:gd name="connsiteY46" fmla="*/ 12110 h 183943"/>
              <a:gd name="connsiteX47" fmla="*/ 371921 w 755234"/>
              <a:gd name="connsiteY47" fmla="*/ 12110 h 183943"/>
              <a:gd name="connsiteX48" fmla="*/ 352696 w 755234"/>
              <a:gd name="connsiteY48" fmla="*/ 23999 h 183943"/>
              <a:gd name="connsiteX49" fmla="*/ 352696 w 755234"/>
              <a:gd name="connsiteY49" fmla="*/ 62964 h 183943"/>
              <a:gd name="connsiteX50" fmla="*/ 382551 w 755234"/>
              <a:gd name="connsiteY50" fmla="*/ 110535 h 183943"/>
              <a:gd name="connsiteX51" fmla="*/ 385335 w 755234"/>
              <a:gd name="connsiteY51" fmla="*/ 110280 h 183943"/>
              <a:gd name="connsiteX52" fmla="*/ 379518 w 755234"/>
              <a:gd name="connsiteY52" fmla="*/ 100414 h 183943"/>
              <a:gd name="connsiteX53" fmla="*/ 390392 w 755234"/>
              <a:gd name="connsiteY53" fmla="*/ 89531 h 183943"/>
              <a:gd name="connsiteX54" fmla="*/ 401273 w 755234"/>
              <a:gd name="connsiteY54" fmla="*/ 100667 h 183943"/>
              <a:gd name="connsiteX55" fmla="*/ 382551 w 755234"/>
              <a:gd name="connsiteY55" fmla="*/ 116099 h 183943"/>
              <a:gd name="connsiteX56" fmla="*/ 351426 w 755234"/>
              <a:gd name="connsiteY56" fmla="*/ 88269 h 183943"/>
              <a:gd name="connsiteX57" fmla="*/ 450547 w 755234"/>
              <a:gd name="connsiteY57" fmla="*/ 88269 h 183943"/>
              <a:gd name="connsiteX58" fmla="*/ 450547 w 755234"/>
              <a:gd name="connsiteY58" fmla="*/ 116099 h 183943"/>
              <a:gd name="connsiteX59" fmla="*/ 415383 w 755234"/>
              <a:gd name="connsiteY59" fmla="*/ 113320 h 183943"/>
              <a:gd name="connsiteX60" fmla="*/ 415383 w 755234"/>
              <a:gd name="connsiteY60" fmla="*/ 105470 h 183943"/>
              <a:gd name="connsiteX61" fmla="*/ 435116 w 755234"/>
              <a:gd name="connsiteY61" fmla="*/ 91302 h 183943"/>
              <a:gd name="connsiteX62" fmla="*/ 435116 w 755234"/>
              <a:gd name="connsiteY62" fmla="*/ 23500 h 183943"/>
              <a:gd name="connsiteX63" fmla="*/ 415383 w 755234"/>
              <a:gd name="connsiteY63" fmla="*/ 12110 h 183943"/>
              <a:gd name="connsiteX64" fmla="*/ 415383 w 755234"/>
              <a:gd name="connsiteY64" fmla="*/ 4267 h 183943"/>
              <a:gd name="connsiteX65" fmla="*/ 444220 w 755234"/>
              <a:gd name="connsiteY65" fmla="*/ 5028 h 183943"/>
              <a:gd name="connsiteX66" fmla="*/ 476358 w 755234"/>
              <a:gd name="connsiteY66" fmla="*/ 4267 h 183943"/>
              <a:gd name="connsiteX67" fmla="*/ 476358 w 755234"/>
              <a:gd name="connsiteY67" fmla="*/ 12110 h 183943"/>
              <a:gd name="connsiteX68" fmla="*/ 471042 w 755234"/>
              <a:gd name="connsiteY68" fmla="*/ 12110 h 183943"/>
              <a:gd name="connsiteX69" fmla="*/ 451817 w 755234"/>
              <a:gd name="connsiteY69" fmla="*/ 23999 h 183943"/>
              <a:gd name="connsiteX70" fmla="*/ 451817 w 755234"/>
              <a:gd name="connsiteY70" fmla="*/ 62964 h 183943"/>
              <a:gd name="connsiteX71" fmla="*/ 481669 w 755234"/>
              <a:gd name="connsiteY71" fmla="*/ 110535 h 183943"/>
              <a:gd name="connsiteX72" fmla="*/ 484456 w 755234"/>
              <a:gd name="connsiteY72" fmla="*/ 110280 h 183943"/>
              <a:gd name="connsiteX73" fmla="*/ 478637 w 755234"/>
              <a:gd name="connsiteY73" fmla="*/ 100414 h 183943"/>
              <a:gd name="connsiteX74" fmla="*/ 489513 w 755234"/>
              <a:gd name="connsiteY74" fmla="*/ 89531 h 183943"/>
              <a:gd name="connsiteX75" fmla="*/ 500394 w 755234"/>
              <a:gd name="connsiteY75" fmla="*/ 100667 h 183943"/>
              <a:gd name="connsiteX76" fmla="*/ 481669 w 755234"/>
              <a:gd name="connsiteY76" fmla="*/ 116099 h 183943"/>
              <a:gd name="connsiteX77" fmla="*/ 450547 w 755234"/>
              <a:gd name="connsiteY77" fmla="*/ 88269 h 183943"/>
              <a:gd name="connsiteX78" fmla="*/ 535751 w 755234"/>
              <a:gd name="connsiteY78" fmla="*/ 68029 h 183943"/>
              <a:gd name="connsiteX79" fmla="*/ 567128 w 755234"/>
              <a:gd name="connsiteY79" fmla="*/ 112049 h 183943"/>
              <a:gd name="connsiteX80" fmla="*/ 595721 w 755234"/>
              <a:gd name="connsiteY80" fmla="*/ 68029 h 183943"/>
              <a:gd name="connsiteX81" fmla="*/ 535751 w 755234"/>
              <a:gd name="connsiteY81" fmla="*/ 68029 h 183943"/>
              <a:gd name="connsiteX82" fmla="*/ 535497 w 755234"/>
              <a:gd name="connsiteY82" fmla="*/ 62710 h 183943"/>
              <a:gd name="connsiteX83" fmla="*/ 606094 w 755234"/>
              <a:gd name="connsiteY83" fmla="*/ 62710 h 183943"/>
              <a:gd name="connsiteX84" fmla="*/ 612411 w 755234"/>
              <a:gd name="connsiteY84" fmla="*/ 68029 h 183943"/>
              <a:gd name="connsiteX85" fmla="*/ 567128 w 755234"/>
              <a:gd name="connsiteY85" fmla="*/ 117615 h 183943"/>
              <a:gd name="connsiteX86" fmla="*/ 514504 w 755234"/>
              <a:gd name="connsiteY86" fmla="*/ 59933 h 183943"/>
              <a:gd name="connsiteX87" fmla="*/ 570161 w 755234"/>
              <a:gd name="connsiteY87" fmla="*/ 1481 h 183943"/>
              <a:gd name="connsiteX88" fmla="*/ 612411 w 755234"/>
              <a:gd name="connsiteY88" fmla="*/ 34373 h 183943"/>
              <a:gd name="connsiteX89" fmla="*/ 609127 w 755234"/>
              <a:gd name="connsiteY89" fmla="*/ 37413 h 183943"/>
              <a:gd name="connsiteX90" fmla="*/ 605840 w 755234"/>
              <a:gd name="connsiteY90" fmla="*/ 33865 h 183943"/>
              <a:gd name="connsiteX91" fmla="*/ 571677 w 755234"/>
              <a:gd name="connsiteY91" fmla="*/ 7806 h 183943"/>
              <a:gd name="connsiteX92" fmla="*/ 543094 w 755234"/>
              <a:gd name="connsiteY92" fmla="*/ 24762 h 183943"/>
              <a:gd name="connsiteX93" fmla="*/ 535497 w 755234"/>
              <a:gd name="connsiteY93" fmla="*/ 62710 h 183943"/>
              <a:gd name="connsiteX94" fmla="*/ 647699 w 755234"/>
              <a:gd name="connsiteY94" fmla="*/ 91302 h 183943"/>
              <a:gd name="connsiteX95" fmla="*/ 647699 w 755234"/>
              <a:gd name="connsiteY95" fmla="*/ 23500 h 183943"/>
              <a:gd name="connsiteX96" fmla="*/ 627966 w 755234"/>
              <a:gd name="connsiteY96" fmla="*/ 12110 h 183943"/>
              <a:gd name="connsiteX97" fmla="*/ 627966 w 755234"/>
              <a:gd name="connsiteY97" fmla="*/ 4267 h 183943"/>
              <a:gd name="connsiteX98" fmla="*/ 656556 w 755234"/>
              <a:gd name="connsiteY98" fmla="*/ 5028 h 183943"/>
              <a:gd name="connsiteX99" fmla="*/ 684892 w 755234"/>
              <a:gd name="connsiteY99" fmla="*/ 4267 h 183943"/>
              <a:gd name="connsiteX100" fmla="*/ 684892 w 755234"/>
              <a:gd name="connsiteY100" fmla="*/ 12110 h 183943"/>
              <a:gd name="connsiteX101" fmla="*/ 665162 w 755234"/>
              <a:gd name="connsiteY101" fmla="*/ 23500 h 183943"/>
              <a:gd name="connsiteX102" fmla="*/ 665162 w 755234"/>
              <a:gd name="connsiteY102" fmla="*/ 70053 h 183943"/>
              <a:gd name="connsiteX103" fmla="*/ 699317 w 755234"/>
              <a:gd name="connsiteY103" fmla="*/ 110535 h 183943"/>
              <a:gd name="connsiteX104" fmla="*/ 718039 w 755234"/>
              <a:gd name="connsiteY104" fmla="*/ 82451 h 183943"/>
              <a:gd name="connsiteX105" fmla="*/ 718039 w 755234"/>
              <a:gd name="connsiteY105" fmla="*/ 23500 h 183943"/>
              <a:gd name="connsiteX106" fmla="*/ 698309 w 755234"/>
              <a:gd name="connsiteY106" fmla="*/ 12110 h 183943"/>
              <a:gd name="connsiteX107" fmla="*/ 698309 w 755234"/>
              <a:gd name="connsiteY107" fmla="*/ 4267 h 183943"/>
              <a:gd name="connsiteX108" fmla="*/ 726899 w 755234"/>
              <a:gd name="connsiteY108" fmla="*/ 5028 h 183943"/>
              <a:gd name="connsiteX109" fmla="*/ 755235 w 755234"/>
              <a:gd name="connsiteY109" fmla="*/ 4267 h 183943"/>
              <a:gd name="connsiteX110" fmla="*/ 755235 w 755234"/>
              <a:gd name="connsiteY110" fmla="*/ 12110 h 183943"/>
              <a:gd name="connsiteX111" fmla="*/ 735494 w 755234"/>
              <a:gd name="connsiteY111" fmla="*/ 19697 h 183943"/>
              <a:gd name="connsiteX112" fmla="*/ 735494 w 755234"/>
              <a:gd name="connsiteY112" fmla="*/ 68029 h 183943"/>
              <a:gd name="connsiteX113" fmla="*/ 727653 w 755234"/>
              <a:gd name="connsiteY113" fmla="*/ 106739 h 183943"/>
              <a:gd name="connsiteX114" fmla="*/ 701085 w 755234"/>
              <a:gd name="connsiteY114" fmla="*/ 116099 h 183943"/>
              <a:gd name="connsiteX115" fmla="*/ 663645 w 755234"/>
              <a:gd name="connsiteY115" fmla="*/ 89531 h 183943"/>
              <a:gd name="connsiteX116" fmla="*/ 663645 w 755234"/>
              <a:gd name="connsiteY116" fmla="*/ 116099 h 183943"/>
              <a:gd name="connsiteX117" fmla="*/ 627966 w 755234"/>
              <a:gd name="connsiteY117" fmla="*/ 113320 h 183943"/>
              <a:gd name="connsiteX118" fmla="*/ 627966 w 755234"/>
              <a:gd name="connsiteY118" fmla="*/ 105470 h 183943"/>
              <a:gd name="connsiteX119" fmla="*/ 647699 w 755234"/>
              <a:gd name="connsiteY119" fmla="*/ 91302 h 18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755234" h="183943">
                <a:moveTo>
                  <a:pt x="0" y="90801"/>
                </a:moveTo>
                <a:cubicBezTo>
                  <a:pt x="0" y="38421"/>
                  <a:pt x="40989" y="-1297"/>
                  <a:pt x="88051" y="-1297"/>
                </a:cubicBezTo>
                <a:cubicBezTo>
                  <a:pt x="129294" y="-1297"/>
                  <a:pt x="154083" y="33865"/>
                  <a:pt x="154083" y="63218"/>
                </a:cubicBezTo>
                <a:cubicBezTo>
                  <a:pt x="154083" y="65750"/>
                  <a:pt x="154083" y="67520"/>
                  <a:pt x="150797" y="67520"/>
                </a:cubicBezTo>
                <a:cubicBezTo>
                  <a:pt x="148011" y="67520"/>
                  <a:pt x="148011" y="66004"/>
                  <a:pt x="147765" y="63472"/>
                </a:cubicBezTo>
                <a:cubicBezTo>
                  <a:pt x="145741" y="27293"/>
                  <a:pt x="118666" y="6544"/>
                  <a:pt x="91083" y="6544"/>
                </a:cubicBezTo>
                <a:cubicBezTo>
                  <a:pt x="75652" y="6544"/>
                  <a:pt x="26059" y="15148"/>
                  <a:pt x="26059" y="90547"/>
                </a:cubicBezTo>
                <a:cubicBezTo>
                  <a:pt x="26059" y="166199"/>
                  <a:pt x="75399" y="174796"/>
                  <a:pt x="90829" y="174796"/>
                </a:cubicBezTo>
                <a:cubicBezTo>
                  <a:pt x="118412" y="174796"/>
                  <a:pt x="140931" y="151777"/>
                  <a:pt x="145986" y="114837"/>
                </a:cubicBezTo>
                <a:cubicBezTo>
                  <a:pt x="146495" y="111296"/>
                  <a:pt x="146495" y="110535"/>
                  <a:pt x="150035" y="110535"/>
                </a:cubicBezTo>
                <a:cubicBezTo>
                  <a:pt x="154083" y="110535"/>
                  <a:pt x="154083" y="111296"/>
                  <a:pt x="154083" y="116605"/>
                </a:cubicBezTo>
                <a:lnTo>
                  <a:pt x="154083" y="176566"/>
                </a:lnTo>
                <a:cubicBezTo>
                  <a:pt x="154083" y="180868"/>
                  <a:pt x="154083" y="182646"/>
                  <a:pt x="151305" y="182646"/>
                </a:cubicBezTo>
                <a:cubicBezTo>
                  <a:pt x="150289" y="182646"/>
                  <a:pt x="149281" y="182646"/>
                  <a:pt x="147257" y="179606"/>
                </a:cubicBezTo>
                <a:lnTo>
                  <a:pt x="134604" y="160882"/>
                </a:lnTo>
                <a:cubicBezTo>
                  <a:pt x="125246" y="169993"/>
                  <a:pt x="112340" y="182646"/>
                  <a:pt x="88051" y="182646"/>
                </a:cubicBezTo>
                <a:cubicBezTo>
                  <a:pt x="40736" y="182646"/>
                  <a:pt x="0" y="142410"/>
                  <a:pt x="0" y="90801"/>
                </a:cubicBezTo>
                <a:close/>
                <a:moveTo>
                  <a:pt x="267507" y="24253"/>
                </a:moveTo>
                <a:lnTo>
                  <a:pt x="267507" y="1481"/>
                </a:lnTo>
                <a:lnTo>
                  <a:pt x="303948" y="4267"/>
                </a:lnTo>
                <a:lnTo>
                  <a:pt x="303948" y="12110"/>
                </a:lnTo>
                <a:cubicBezTo>
                  <a:pt x="286232" y="12110"/>
                  <a:pt x="284207" y="13878"/>
                  <a:pt x="284207" y="26278"/>
                </a:cubicBezTo>
                <a:lnTo>
                  <a:pt x="284207" y="116099"/>
                </a:lnTo>
                <a:lnTo>
                  <a:pt x="247022" y="113320"/>
                </a:lnTo>
                <a:lnTo>
                  <a:pt x="247022" y="105470"/>
                </a:lnTo>
                <a:cubicBezTo>
                  <a:pt x="264731" y="105470"/>
                  <a:pt x="266755" y="103699"/>
                  <a:pt x="266755" y="91302"/>
                </a:cubicBezTo>
                <a:lnTo>
                  <a:pt x="266755" y="46264"/>
                </a:lnTo>
                <a:cubicBezTo>
                  <a:pt x="266755" y="24253"/>
                  <a:pt x="254608" y="7053"/>
                  <a:pt x="236139" y="7053"/>
                </a:cubicBezTo>
                <a:cubicBezTo>
                  <a:pt x="214882" y="7053"/>
                  <a:pt x="213874" y="18943"/>
                  <a:pt x="213874" y="32096"/>
                </a:cubicBezTo>
                <a:lnTo>
                  <a:pt x="213874" y="116099"/>
                </a:lnTo>
                <a:lnTo>
                  <a:pt x="176679" y="113320"/>
                </a:lnTo>
                <a:lnTo>
                  <a:pt x="176679" y="105470"/>
                </a:lnTo>
                <a:cubicBezTo>
                  <a:pt x="196412" y="105470"/>
                  <a:pt x="196412" y="104715"/>
                  <a:pt x="196412" y="82197"/>
                </a:cubicBezTo>
                <a:lnTo>
                  <a:pt x="196412" y="44239"/>
                </a:lnTo>
                <a:cubicBezTo>
                  <a:pt x="196412" y="24507"/>
                  <a:pt x="196412" y="1481"/>
                  <a:pt x="234869" y="1481"/>
                </a:cubicBezTo>
                <a:cubicBezTo>
                  <a:pt x="249046" y="1481"/>
                  <a:pt x="260174" y="8569"/>
                  <a:pt x="267507" y="24253"/>
                </a:cubicBezTo>
                <a:close/>
                <a:moveTo>
                  <a:pt x="351426" y="88269"/>
                </a:moveTo>
                <a:lnTo>
                  <a:pt x="351426" y="116099"/>
                </a:lnTo>
                <a:lnTo>
                  <a:pt x="316265" y="113320"/>
                </a:lnTo>
                <a:lnTo>
                  <a:pt x="316265" y="105470"/>
                </a:lnTo>
                <a:cubicBezTo>
                  <a:pt x="333973" y="105470"/>
                  <a:pt x="335995" y="103699"/>
                  <a:pt x="335995" y="91302"/>
                </a:cubicBezTo>
                <a:lnTo>
                  <a:pt x="335995" y="23500"/>
                </a:lnTo>
                <a:cubicBezTo>
                  <a:pt x="335995" y="12110"/>
                  <a:pt x="333211" y="12110"/>
                  <a:pt x="316265" y="12110"/>
                </a:cubicBezTo>
                <a:lnTo>
                  <a:pt x="316265" y="4267"/>
                </a:lnTo>
                <a:cubicBezTo>
                  <a:pt x="326130" y="4521"/>
                  <a:pt x="338020" y="5028"/>
                  <a:pt x="345101" y="5028"/>
                </a:cubicBezTo>
                <a:cubicBezTo>
                  <a:pt x="355221" y="5028"/>
                  <a:pt x="367121" y="5028"/>
                  <a:pt x="377240" y="4267"/>
                </a:cubicBezTo>
                <a:lnTo>
                  <a:pt x="377240" y="12110"/>
                </a:lnTo>
                <a:lnTo>
                  <a:pt x="371921" y="12110"/>
                </a:lnTo>
                <a:cubicBezTo>
                  <a:pt x="353196" y="12110"/>
                  <a:pt x="352696" y="14895"/>
                  <a:pt x="352696" y="23999"/>
                </a:cubicBezTo>
                <a:lnTo>
                  <a:pt x="352696" y="62964"/>
                </a:lnTo>
                <a:cubicBezTo>
                  <a:pt x="352696" y="88015"/>
                  <a:pt x="363318" y="110535"/>
                  <a:pt x="382551" y="110535"/>
                </a:cubicBezTo>
                <a:cubicBezTo>
                  <a:pt x="384319" y="110535"/>
                  <a:pt x="384827" y="110535"/>
                  <a:pt x="385335" y="110280"/>
                </a:cubicBezTo>
                <a:cubicBezTo>
                  <a:pt x="384573" y="110026"/>
                  <a:pt x="379518" y="106994"/>
                  <a:pt x="379518" y="100414"/>
                </a:cubicBezTo>
                <a:cubicBezTo>
                  <a:pt x="379518" y="93325"/>
                  <a:pt x="384827" y="89531"/>
                  <a:pt x="390392" y="89531"/>
                </a:cubicBezTo>
                <a:cubicBezTo>
                  <a:pt x="394949" y="89531"/>
                  <a:pt x="401273" y="92571"/>
                  <a:pt x="401273" y="100667"/>
                </a:cubicBezTo>
                <a:cubicBezTo>
                  <a:pt x="401273" y="108764"/>
                  <a:pt x="393433" y="116099"/>
                  <a:pt x="382551" y="116099"/>
                </a:cubicBezTo>
                <a:cubicBezTo>
                  <a:pt x="364080" y="116099"/>
                  <a:pt x="354974" y="99143"/>
                  <a:pt x="351426" y="88269"/>
                </a:cubicBezTo>
                <a:close/>
                <a:moveTo>
                  <a:pt x="450547" y="88269"/>
                </a:moveTo>
                <a:lnTo>
                  <a:pt x="450547" y="116099"/>
                </a:lnTo>
                <a:lnTo>
                  <a:pt x="415383" y="113320"/>
                </a:lnTo>
                <a:lnTo>
                  <a:pt x="415383" y="105470"/>
                </a:lnTo>
                <a:cubicBezTo>
                  <a:pt x="433092" y="105470"/>
                  <a:pt x="435116" y="103699"/>
                  <a:pt x="435116" y="91302"/>
                </a:cubicBezTo>
                <a:lnTo>
                  <a:pt x="435116" y="23500"/>
                </a:lnTo>
                <a:cubicBezTo>
                  <a:pt x="435116" y="12110"/>
                  <a:pt x="432330" y="12110"/>
                  <a:pt x="415383" y="12110"/>
                </a:cubicBezTo>
                <a:lnTo>
                  <a:pt x="415383" y="4267"/>
                </a:lnTo>
                <a:cubicBezTo>
                  <a:pt x="425251" y="4521"/>
                  <a:pt x="437141" y="5028"/>
                  <a:pt x="444220" y="5028"/>
                </a:cubicBezTo>
                <a:cubicBezTo>
                  <a:pt x="454342" y="5028"/>
                  <a:pt x="466239" y="5028"/>
                  <a:pt x="476358" y="4267"/>
                </a:cubicBezTo>
                <a:lnTo>
                  <a:pt x="476358" y="12110"/>
                </a:lnTo>
                <a:lnTo>
                  <a:pt x="471042" y="12110"/>
                </a:lnTo>
                <a:cubicBezTo>
                  <a:pt x="452317" y="12110"/>
                  <a:pt x="451817" y="14895"/>
                  <a:pt x="451817" y="23999"/>
                </a:cubicBezTo>
                <a:lnTo>
                  <a:pt x="451817" y="62964"/>
                </a:lnTo>
                <a:cubicBezTo>
                  <a:pt x="451817" y="88015"/>
                  <a:pt x="462437" y="110535"/>
                  <a:pt x="481669" y="110535"/>
                </a:cubicBezTo>
                <a:cubicBezTo>
                  <a:pt x="483440" y="110535"/>
                  <a:pt x="483948" y="110535"/>
                  <a:pt x="484456" y="110280"/>
                </a:cubicBezTo>
                <a:cubicBezTo>
                  <a:pt x="483694" y="110026"/>
                  <a:pt x="478637" y="106994"/>
                  <a:pt x="478637" y="100414"/>
                </a:cubicBezTo>
                <a:cubicBezTo>
                  <a:pt x="478637" y="93325"/>
                  <a:pt x="483948" y="89531"/>
                  <a:pt x="489513" y="89531"/>
                </a:cubicBezTo>
                <a:cubicBezTo>
                  <a:pt x="494067" y="89531"/>
                  <a:pt x="500394" y="92571"/>
                  <a:pt x="500394" y="100667"/>
                </a:cubicBezTo>
                <a:cubicBezTo>
                  <a:pt x="500394" y="108764"/>
                  <a:pt x="492551" y="116099"/>
                  <a:pt x="481669" y="116099"/>
                </a:cubicBezTo>
                <a:cubicBezTo>
                  <a:pt x="463198" y="116099"/>
                  <a:pt x="454095" y="99143"/>
                  <a:pt x="450547" y="88269"/>
                </a:cubicBezTo>
                <a:close/>
                <a:moveTo>
                  <a:pt x="535751" y="68029"/>
                </a:moveTo>
                <a:cubicBezTo>
                  <a:pt x="537268" y="105724"/>
                  <a:pt x="558525" y="112049"/>
                  <a:pt x="567128" y="112049"/>
                </a:cubicBezTo>
                <a:cubicBezTo>
                  <a:pt x="593188" y="112049"/>
                  <a:pt x="595721" y="77895"/>
                  <a:pt x="595721" y="68029"/>
                </a:cubicBezTo>
                <a:lnTo>
                  <a:pt x="535751" y="68029"/>
                </a:lnTo>
                <a:close/>
                <a:moveTo>
                  <a:pt x="535497" y="62710"/>
                </a:moveTo>
                <a:lnTo>
                  <a:pt x="606094" y="62710"/>
                </a:lnTo>
                <a:cubicBezTo>
                  <a:pt x="611659" y="62710"/>
                  <a:pt x="612411" y="62710"/>
                  <a:pt x="612411" y="68029"/>
                </a:cubicBezTo>
                <a:cubicBezTo>
                  <a:pt x="612411" y="93072"/>
                  <a:pt x="598751" y="117615"/>
                  <a:pt x="567128" y="117615"/>
                </a:cubicBezTo>
                <a:cubicBezTo>
                  <a:pt x="537775" y="117615"/>
                  <a:pt x="514504" y="91556"/>
                  <a:pt x="514504" y="59933"/>
                </a:cubicBezTo>
                <a:cubicBezTo>
                  <a:pt x="514504" y="26023"/>
                  <a:pt x="541062" y="1481"/>
                  <a:pt x="570161" y="1481"/>
                </a:cubicBezTo>
                <a:cubicBezTo>
                  <a:pt x="601029" y="1481"/>
                  <a:pt x="612411" y="29572"/>
                  <a:pt x="612411" y="34373"/>
                </a:cubicBezTo>
                <a:cubicBezTo>
                  <a:pt x="612411" y="36905"/>
                  <a:pt x="610389" y="37413"/>
                  <a:pt x="609127" y="37413"/>
                </a:cubicBezTo>
                <a:cubicBezTo>
                  <a:pt x="606848" y="37413"/>
                  <a:pt x="606340" y="35890"/>
                  <a:pt x="605840" y="33865"/>
                </a:cubicBezTo>
                <a:cubicBezTo>
                  <a:pt x="596980" y="7806"/>
                  <a:pt x="574209" y="7806"/>
                  <a:pt x="571677" y="7806"/>
                </a:cubicBezTo>
                <a:cubicBezTo>
                  <a:pt x="559033" y="7806"/>
                  <a:pt x="548911" y="15402"/>
                  <a:pt x="543094" y="24762"/>
                </a:cubicBezTo>
                <a:cubicBezTo>
                  <a:pt x="535497" y="36905"/>
                  <a:pt x="535497" y="53606"/>
                  <a:pt x="535497" y="62710"/>
                </a:cubicBezTo>
                <a:close/>
                <a:moveTo>
                  <a:pt x="647699" y="91302"/>
                </a:moveTo>
                <a:lnTo>
                  <a:pt x="647699" y="23500"/>
                </a:lnTo>
                <a:cubicBezTo>
                  <a:pt x="647699" y="12110"/>
                  <a:pt x="644920" y="12110"/>
                  <a:pt x="627966" y="12110"/>
                </a:cubicBezTo>
                <a:lnTo>
                  <a:pt x="627966" y="4267"/>
                </a:lnTo>
                <a:cubicBezTo>
                  <a:pt x="636823" y="4521"/>
                  <a:pt x="649724" y="5028"/>
                  <a:pt x="656556" y="5028"/>
                </a:cubicBezTo>
                <a:cubicBezTo>
                  <a:pt x="663137" y="5028"/>
                  <a:pt x="676289" y="4521"/>
                  <a:pt x="684892" y="4267"/>
                </a:cubicBezTo>
                <a:lnTo>
                  <a:pt x="684892" y="12110"/>
                </a:lnTo>
                <a:cubicBezTo>
                  <a:pt x="667938" y="12110"/>
                  <a:pt x="665162" y="12110"/>
                  <a:pt x="665162" y="23500"/>
                </a:cubicBezTo>
                <a:lnTo>
                  <a:pt x="665162" y="70053"/>
                </a:lnTo>
                <a:cubicBezTo>
                  <a:pt x="665162" y="96365"/>
                  <a:pt x="683125" y="110535"/>
                  <a:pt x="699317" y="110535"/>
                </a:cubicBezTo>
                <a:cubicBezTo>
                  <a:pt x="715256" y="110535"/>
                  <a:pt x="718039" y="96873"/>
                  <a:pt x="718039" y="82451"/>
                </a:cubicBezTo>
                <a:lnTo>
                  <a:pt x="718039" y="23500"/>
                </a:lnTo>
                <a:cubicBezTo>
                  <a:pt x="718039" y="12110"/>
                  <a:pt x="715256" y="12110"/>
                  <a:pt x="698309" y="12110"/>
                </a:cubicBezTo>
                <a:lnTo>
                  <a:pt x="698309" y="4267"/>
                </a:lnTo>
                <a:cubicBezTo>
                  <a:pt x="707158" y="4521"/>
                  <a:pt x="720064" y="5028"/>
                  <a:pt x="726899" y="5028"/>
                </a:cubicBezTo>
                <a:cubicBezTo>
                  <a:pt x="733470" y="5028"/>
                  <a:pt x="746632" y="4521"/>
                  <a:pt x="755235" y="4267"/>
                </a:cubicBezTo>
                <a:lnTo>
                  <a:pt x="755235" y="12110"/>
                </a:lnTo>
                <a:cubicBezTo>
                  <a:pt x="742075" y="12110"/>
                  <a:pt x="735748" y="12110"/>
                  <a:pt x="735494" y="19697"/>
                </a:cubicBezTo>
                <a:lnTo>
                  <a:pt x="735494" y="68029"/>
                </a:lnTo>
                <a:cubicBezTo>
                  <a:pt x="735494" y="89785"/>
                  <a:pt x="735494" y="97627"/>
                  <a:pt x="727653" y="106739"/>
                </a:cubicBezTo>
                <a:cubicBezTo>
                  <a:pt x="724112" y="111041"/>
                  <a:pt x="715763" y="116099"/>
                  <a:pt x="701085" y="116099"/>
                </a:cubicBezTo>
                <a:cubicBezTo>
                  <a:pt x="682617" y="116099"/>
                  <a:pt x="670724" y="105215"/>
                  <a:pt x="663645" y="89531"/>
                </a:cubicBezTo>
                <a:lnTo>
                  <a:pt x="663645" y="116099"/>
                </a:lnTo>
                <a:lnTo>
                  <a:pt x="627966" y="113320"/>
                </a:lnTo>
                <a:lnTo>
                  <a:pt x="627966" y="105470"/>
                </a:lnTo>
                <a:cubicBezTo>
                  <a:pt x="645675" y="105470"/>
                  <a:pt x="647699" y="103699"/>
                  <a:pt x="647699" y="91302"/>
                </a:cubicBez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DBEC254B-1833-AF19-563F-29C2360E1A48}"/>
              </a:ext>
            </a:extLst>
          </p:cNvPr>
          <p:cNvSpPr/>
          <p:nvPr>
            <p:custDataLst>
              <p:tags r:id="rId11"/>
            </p:custDataLst>
          </p:nvPr>
        </p:nvSpPr>
        <p:spPr>
          <a:xfrm flipV="1">
            <a:off x="5388037" y="2912291"/>
            <a:ext cx="64974" cy="129954"/>
          </a:xfrm>
          <a:custGeom>
            <a:avLst/>
            <a:gdLst>
              <a:gd name="connsiteX0" fmla="*/ 38966 w 79192"/>
              <a:gd name="connsiteY0" fmla="*/ 102692 h 158391"/>
              <a:gd name="connsiteX1" fmla="*/ 75143 w 79192"/>
              <a:gd name="connsiteY1" fmla="*/ 102692 h 158391"/>
              <a:gd name="connsiteX2" fmla="*/ 75143 w 79192"/>
              <a:gd name="connsiteY2" fmla="*/ 110543 h 158391"/>
              <a:gd name="connsiteX3" fmla="*/ 38966 w 79192"/>
              <a:gd name="connsiteY3" fmla="*/ 110543 h 158391"/>
              <a:gd name="connsiteX4" fmla="*/ 38966 w 79192"/>
              <a:gd name="connsiteY4" fmla="*/ 157095 h 158391"/>
              <a:gd name="connsiteX5" fmla="*/ 32639 w 79192"/>
              <a:gd name="connsiteY5" fmla="*/ 157095 h 158391"/>
              <a:gd name="connsiteX6" fmla="*/ 0 w 79192"/>
              <a:gd name="connsiteY6" fmla="*/ 108264 h 158391"/>
              <a:gd name="connsiteX7" fmla="*/ 0 w 79192"/>
              <a:gd name="connsiteY7" fmla="*/ 102692 h 158391"/>
              <a:gd name="connsiteX8" fmla="*/ 21504 w 79192"/>
              <a:gd name="connsiteY8" fmla="*/ 102692 h 158391"/>
              <a:gd name="connsiteX9" fmla="*/ 21504 w 79192"/>
              <a:gd name="connsiteY9" fmla="*/ 32866 h 158391"/>
              <a:gd name="connsiteX10" fmla="*/ 54143 w 79192"/>
              <a:gd name="connsiteY10" fmla="*/ -1297 h 158391"/>
              <a:gd name="connsiteX11" fmla="*/ 79192 w 79192"/>
              <a:gd name="connsiteY11" fmla="*/ 32866 h 158391"/>
              <a:gd name="connsiteX12" fmla="*/ 79192 w 79192"/>
              <a:gd name="connsiteY12" fmla="*/ 47288 h 158391"/>
              <a:gd name="connsiteX13" fmla="*/ 72868 w 79192"/>
              <a:gd name="connsiteY13" fmla="*/ 47288 h 158391"/>
              <a:gd name="connsiteX14" fmla="*/ 72868 w 79192"/>
              <a:gd name="connsiteY14" fmla="*/ 33366 h 158391"/>
              <a:gd name="connsiteX15" fmla="*/ 55913 w 79192"/>
              <a:gd name="connsiteY15" fmla="*/ 5029 h 158391"/>
              <a:gd name="connsiteX16" fmla="*/ 38966 w 79192"/>
              <a:gd name="connsiteY16" fmla="*/ 32359 h 158391"/>
              <a:gd name="connsiteX17" fmla="*/ 38966 w 79192"/>
              <a:gd name="connsiteY17" fmla="*/ 102692 h 15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192" h="158391">
                <a:moveTo>
                  <a:pt x="38966" y="102692"/>
                </a:moveTo>
                <a:lnTo>
                  <a:pt x="75143" y="102692"/>
                </a:lnTo>
                <a:lnTo>
                  <a:pt x="75143" y="110543"/>
                </a:lnTo>
                <a:lnTo>
                  <a:pt x="38966" y="110543"/>
                </a:lnTo>
                <a:lnTo>
                  <a:pt x="38966" y="157095"/>
                </a:lnTo>
                <a:lnTo>
                  <a:pt x="32639" y="157095"/>
                </a:lnTo>
                <a:cubicBezTo>
                  <a:pt x="32385" y="136348"/>
                  <a:pt x="24788" y="109272"/>
                  <a:pt x="0" y="108264"/>
                </a:cubicBezTo>
                <a:lnTo>
                  <a:pt x="0" y="102692"/>
                </a:lnTo>
                <a:lnTo>
                  <a:pt x="21504" y="102692"/>
                </a:lnTo>
                <a:lnTo>
                  <a:pt x="21504" y="32866"/>
                </a:lnTo>
                <a:cubicBezTo>
                  <a:pt x="21504" y="1744"/>
                  <a:pt x="45037" y="-1297"/>
                  <a:pt x="54143" y="-1297"/>
                </a:cubicBezTo>
                <a:cubicBezTo>
                  <a:pt x="72106" y="-1297"/>
                  <a:pt x="79192" y="16673"/>
                  <a:pt x="79192" y="32866"/>
                </a:cubicBezTo>
                <a:lnTo>
                  <a:pt x="79192" y="47288"/>
                </a:lnTo>
                <a:lnTo>
                  <a:pt x="72868" y="47288"/>
                </a:lnTo>
                <a:lnTo>
                  <a:pt x="72868" y="33366"/>
                </a:lnTo>
                <a:cubicBezTo>
                  <a:pt x="72868" y="14650"/>
                  <a:pt x="65278" y="5029"/>
                  <a:pt x="55913" y="5029"/>
                </a:cubicBezTo>
                <a:cubicBezTo>
                  <a:pt x="38966" y="5029"/>
                  <a:pt x="38966" y="28057"/>
                  <a:pt x="38966" y="32359"/>
                </a:cubicBezTo>
                <a:lnTo>
                  <a:pt x="38966" y="102692"/>
                </a:ln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007CA4E6-6860-F22D-3DED-3747E258D3C9}"/>
              </a:ext>
            </a:extLst>
          </p:cNvPr>
          <p:cNvSpPr/>
          <p:nvPr>
            <p:custDataLst>
              <p:tags r:id="rId12"/>
            </p:custDataLst>
          </p:nvPr>
        </p:nvSpPr>
        <p:spPr>
          <a:xfrm flipV="1">
            <a:off x="4761932" y="3148561"/>
            <a:ext cx="134722" cy="140537"/>
          </a:xfrm>
          <a:custGeom>
            <a:avLst/>
            <a:gdLst>
              <a:gd name="connsiteX0" fmla="*/ 159393 w 164203"/>
              <a:gd name="connsiteY0" fmla="*/ 170017 h 171290"/>
              <a:gd name="connsiteX1" fmla="*/ 4802 w 164203"/>
              <a:gd name="connsiteY1" fmla="*/ 170017 h 171290"/>
              <a:gd name="connsiteX2" fmla="*/ 0 w 164203"/>
              <a:gd name="connsiteY2" fmla="*/ 113090 h 171290"/>
              <a:gd name="connsiteX3" fmla="*/ 6318 w 164203"/>
              <a:gd name="connsiteY3" fmla="*/ 113090 h 171290"/>
              <a:gd name="connsiteX4" fmla="*/ 51864 w 164203"/>
              <a:gd name="connsiteY4" fmla="*/ 162176 h 171290"/>
              <a:gd name="connsiteX5" fmla="*/ 65524 w 164203"/>
              <a:gd name="connsiteY5" fmla="*/ 161667 h 171290"/>
              <a:gd name="connsiteX6" fmla="*/ 70842 w 164203"/>
              <a:gd name="connsiteY6" fmla="*/ 152055 h 171290"/>
              <a:gd name="connsiteX7" fmla="*/ 70842 w 164203"/>
              <a:gd name="connsiteY7" fmla="*/ 18713 h 171290"/>
              <a:gd name="connsiteX8" fmla="*/ 44275 w 164203"/>
              <a:gd name="connsiteY8" fmla="*/ 6568 h 171290"/>
              <a:gd name="connsiteX9" fmla="*/ 34155 w 164203"/>
              <a:gd name="connsiteY9" fmla="*/ 6568 h 171290"/>
              <a:gd name="connsiteX10" fmla="*/ 34155 w 164203"/>
              <a:gd name="connsiteY10" fmla="*/ -1273 h 171290"/>
              <a:gd name="connsiteX11" fmla="*/ 81971 w 164203"/>
              <a:gd name="connsiteY11" fmla="*/ -512 h 171290"/>
              <a:gd name="connsiteX12" fmla="*/ 130048 w 164203"/>
              <a:gd name="connsiteY12" fmla="*/ -1273 h 171290"/>
              <a:gd name="connsiteX13" fmla="*/ 130048 w 164203"/>
              <a:gd name="connsiteY13" fmla="*/ 6568 h 171290"/>
              <a:gd name="connsiteX14" fmla="*/ 119928 w 164203"/>
              <a:gd name="connsiteY14" fmla="*/ 6568 h 171290"/>
              <a:gd name="connsiteX15" fmla="*/ 93361 w 164203"/>
              <a:gd name="connsiteY15" fmla="*/ 18713 h 171290"/>
              <a:gd name="connsiteX16" fmla="*/ 93361 w 164203"/>
              <a:gd name="connsiteY16" fmla="*/ 152055 h 171290"/>
              <a:gd name="connsiteX17" fmla="*/ 97917 w 164203"/>
              <a:gd name="connsiteY17" fmla="*/ 161667 h 171290"/>
              <a:gd name="connsiteX18" fmla="*/ 112332 w 164203"/>
              <a:gd name="connsiteY18" fmla="*/ 162176 h 171290"/>
              <a:gd name="connsiteX19" fmla="*/ 157877 w 164203"/>
              <a:gd name="connsiteY19" fmla="*/ 113090 h 171290"/>
              <a:gd name="connsiteX20" fmla="*/ 164203 w 164203"/>
              <a:gd name="connsiteY20" fmla="*/ 113090 h 171290"/>
              <a:gd name="connsiteX21" fmla="*/ 159393 w 164203"/>
              <a:gd name="connsiteY21" fmla="*/ 170017 h 17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203" h="171290">
                <a:moveTo>
                  <a:pt x="159393" y="170017"/>
                </a:moveTo>
                <a:lnTo>
                  <a:pt x="4802" y="170017"/>
                </a:lnTo>
                <a:lnTo>
                  <a:pt x="0" y="113090"/>
                </a:lnTo>
                <a:lnTo>
                  <a:pt x="6318" y="113090"/>
                </a:lnTo>
                <a:cubicBezTo>
                  <a:pt x="9866" y="153824"/>
                  <a:pt x="13660" y="162176"/>
                  <a:pt x="51864" y="162176"/>
                </a:cubicBezTo>
                <a:cubicBezTo>
                  <a:pt x="56419" y="162176"/>
                  <a:pt x="63000" y="162176"/>
                  <a:pt x="65524" y="161667"/>
                </a:cubicBezTo>
                <a:cubicBezTo>
                  <a:pt x="70842" y="160659"/>
                  <a:pt x="70842" y="157873"/>
                  <a:pt x="70842" y="152055"/>
                </a:cubicBezTo>
                <a:lnTo>
                  <a:pt x="70842" y="18713"/>
                </a:lnTo>
                <a:cubicBezTo>
                  <a:pt x="70842" y="10109"/>
                  <a:pt x="70842" y="6568"/>
                  <a:pt x="44275" y="6568"/>
                </a:cubicBezTo>
                <a:lnTo>
                  <a:pt x="34155" y="6568"/>
                </a:lnTo>
                <a:lnTo>
                  <a:pt x="34155" y="-1273"/>
                </a:lnTo>
                <a:cubicBezTo>
                  <a:pt x="44529" y="-512"/>
                  <a:pt x="70334" y="-512"/>
                  <a:pt x="81971" y="-512"/>
                </a:cubicBezTo>
                <a:cubicBezTo>
                  <a:pt x="93615" y="-512"/>
                  <a:pt x="119673" y="-512"/>
                  <a:pt x="130048" y="-1273"/>
                </a:cubicBezTo>
                <a:lnTo>
                  <a:pt x="130048" y="6568"/>
                </a:lnTo>
                <a:lnTo>
                  <a:pt x="119928" y="6568"/>
                </a:lnTo>
                <a:cubicBezTo>
                  <a:pt x="93361" y="6568"/>
                  <a:pt x="93361" y="10109"/>
                  <a:pt x="93361" y="18713"/>
                </a:cubicBezTo>
                <a:lnTo>
                  <a:pt x="93361" y="152055"/>
                </a:lnTo>
                <a:cubicBezTo>
                  <a:pt x="93361" y="157111"/>
                  <a:pt x="93361" y="160659"/>
                  <a:pt x="97917" y="161667"/>
                </a:cubicBezTo>
                <a:cubicBezTo>
                  <a:pt x="100695" y="162176"/>
                  <a:pt x="107529" y="162176"/>
                  <a:pt x="112332" y="162176"/>
                </a:cubicBezTo>
                <a:cubicBezTo>
                  <a:pt x="150543" y="162176"/>
                  <a:pt x="154337" y="153824"/>
                  <a:pt x="157877" y="113090"/>
                </a:cubicBezTo>
                <a:lnTo>
                  <a:pt x="164203" y="113090"/>
                </a:lnTo>
                <a:lnTo>
                  <a:pt x="159393" y="170017"/>
                </a:ln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a:extLst>
              <a:ext uri="{FF2B5EF4-FFF2-40B4-BE49-F238E27FC236}">
                <a16:creationId xmlns:a16="http://schemas.microsoft.com/office/drawing/2014/main" id="{AD1A7D6A-5180-12C3-F07F-3D8DCAA6BE85}"/>
              </a:ext>
            </a:extLst>
          </p:cNvPr>
          <p:cNvSpPr/>
          <p:nvPr>
            <p:custDataLst>
              <p:tags r:id="rId13"/>
            </p:custDataLst>
          </p:nvPr>
        </p:nvSpPr>
        <p:spPr>
          <a:xfrm flipV="1">
            <a:off x="4892904" y="3142746"/>
            <a:ext cx="965966" cy="148639"/>
          </a:xfrm>
          <a:custGeom>
            <a:avLst/>
            <a:gdLst>
              <a:gd name="connsiteX0" fmla="*/ 35163 w 1177344"/>
              <a:gd name="connsiteY0" fmla="*/ 85515 h 181165"/>
              <a:gd name="connsiteX1" fmla="*/ 35163 w 1177344"/>
              <a:gd name="connsiteY1" fmla="*/ 113344 h 181165"/>
              <a:gd name="connsiteX2" fmla="*/ 0 w 1177344"/>
              <a:gd name="connsiteY2" fmla="*/ 110566 h 181165"/>
              <a:gd name="connsiteX3" fmla="*/ 0 w 1177344"/>
              <a:gd name="connsiteY3" fmla="*/ 102717 h 181165"/>
              <a:gd name="connsiteX4" fmla="*/ 19733 w 1177344"/>
              <a:gd name="connsiteY4" fmla="*/ 88547 h 181165"/>
              <a:gd name="connsiteX5" fmla="*/ 19733 w 1177344"/>
              <a:gd name="connsiteY5" fmla="*/ 20745 h 181165"/>
              <a:gd name="connsiteX6" fmla="*/ 0 w 1177344"/>
              <a:gd name="connsiteY6" fmla="*/ 9355 h 181165"/>
              <a:gd name="connsiteX7" fmla="*/ 0 w 1177344"/>
              <a:gd name="connsiteY7" fmla="*/ 1514 h 181165"/>
              <a:gd name="connsiteX8" fmla="*/ 28837 w 1177344"/>
              <a:gd name="connsiteY8" fmla="*/ 2275 h 181165"/>
              <a:gd name="connsiteX9" fmla="*/ 60976 w 1177344"/>
              <a:gd name="connsiteY9" fmla="*/ 1514 h 181165"/>
              <a:gd name="connsiteX10" fmla="*/ 60976 w 1177344"/>
              <a:gd name="connsiteY10" fmla="*/ 9355 h 181165"/>
              <a:gd name="connsiteX11" fmla="*/ 55658 w 1177344"/>
              <a:gd name="connsiteY11" fmla="*/ 9355 h 181165"/>
              <a:gd name="connsiteX12" fmla="*/ 36433 w 1177344"/>
              <a:gd name="connsiteY12" fmla="*/ 21246 h 181165"/>
              <a:gd name="connsiteX13" fmla="*/ 36433 w 1177344"/>
              <a:gd name="connsiteY13" fmla="*/ 60211 h 181165"/>
              <a:gd name="connsiteX14" fmla="*/ 66286 w 1177344"/>
              <a:gd name="connsiteY14" fmla="*/ 107780 h 181165"/>
              <a:gd name="connsiteX15" fmla="*/ 69072 w 1177344"/>
              <a:gd name="connsiteY15" fmla="*/ 107526 h 181165"/>
              <a:gd name="connsiteX16" fmla="*/ 63254 w 1177344"/>
              <a:gd name="connsiteY16" fmla="*/ 97660 h 181165"/>
              <a:gd name="connsiteX17" fmla="*/ 74128 w 1177344"/>
              <a:gd name="connsiteY17" fmla="*/ 86778 h 181165"/>
              <a:gd name="connsiteX18" fmla="*/ 85011 w 1177344"/>
              <a:gd name="connsiteY18" fmla="*/ 97914 h 181165"/>
              <a:gd name="connsiteX19" fmla="*/ 66286 w 1177344"/>
              <a:gd name="connsiteY19" fmla="*/ 113344 h 181165"/>
              <a:gd name="connsiteX20" fmla="*/ 35163 w 1177344"/>
              <a:gd name="connsiteY20" fmla="*/ 85515 h 181165"/>
              <a:gd name="connsiteX21" fmla="*/ 176288 w 1177344"/>
              <a:gd name="connsiteY21" fmla="*/ 20745 h 181165"/>
              <a:gd name="connsiteX22" fmla="*/ 196021 w 1177344"/>
              <a:gd name="connsiteY22" fmla="*/ -2 h 181165"/>
              <a:gd name="connsiteX23" fmla="*/ 216770 w 1177344"/>
              <a:gd name="connsiteY23" fmla="*/ 24032 h 181165"/>
              <a:gd name="connsiteX24" fmla="*/ 216770 w 1177344"/>
              <a:gd name="connsiteY24" fmla="*/ 38200 h 181165"/>
              <a:gd name="connsiteX25" fmla="*/ 210443 w 1177344"/>
              <a:gd name="connsiteY25" fmla="*/ 38200 h 181165"/>
              <a:gd name="connsiteX26" fmla="*/ 210443 w 1177344"/>
              <a:gd name="connsiteY26" fmla="*/ 24032 h 181165"/>
              <a:gd name="connsiteX27" fmla="*/ 201332 w 1177344"/>
              <a:gd name="connsiteY27" fmla="*/ 7839 h 181165"/>
              <a:gd name="connsiteX28" fmla="*/ 191972 w 1177344"/>
              <a:gd name="connsiteY28" fmla="*/ 20491 h 181165"/>
              <a:gd name="connsiteX29" fmla="*/ 191972 w 1177344"/>
              <a:gd name="connsiteY29" fmla="*/ 71093 h 181165"/>
              <a:gd name="connsiteX30" fmla="*/ 182861 w 1177344"/>
              <a:gd name="connsiteY30" fmla="*/ 100947 h 181165"/>
              <a:gd name="connsiteX31" fmla="*/ 148198 w 1177344"/>
              <a:gd name="connsiteY31" fmla="*/ 114860 h 181165"/>
              <a:gd name="connsiteX32" fmla="*/ 109994 w 1177344"/>
              <a:gd name="connsiteY32" fmla="*/ 86270 h 181165"/>
              <a:gd name="connsiteX33" fmla="*/ 121629 w 1177344"/>
              <a:gd name="connsiteY33" fmla="*/ 74379 h 181165"/>
              <a:gd name="connsiteX34" fmla="*/ 133275 w 1177344"/>
              <a:gd name="connsiteY34" fmla="*/ 86023 h 181165"/>
              <a:gd name="connsiteX35" fmla="*/ 120369 w 1177344"/>
              <a:gd name="connsiteY35" fmla="*/ 97660 h 181165"/>
              <a:gd name="connsiteX36" fmla="*/ 147697 w 1177344"/>
              <a:gd name="connsiteY36" fmla="*/ 109296 h 181165"/>
              <a:gd name="connsiteX37" fmla="*/ 174517 w 1177344"/>
              <a:gd name="connsiteY37" fmla="*/ 76911 h 181165"/>
              <a:gd name="connsiteX38" fmla="*/ 174517 w 1177344"/>
              <a:gd name="connsiteY38" fmla="*/ 67553 h 181165"/>
              <a:gd name="connsiteX39" fmla="*/ 127957 w 1177344"/>
              <a:gd name="connsiteY39" fmla="*/ 58441 h 181165"/>
              <a:gd name="connsiteX40" fmla="*/ 102660 w 1177344"/>
              <a:gd name="connsiteY40" fmla="*/ 25548 h 181165"/>
              <a:gd name="connsiteX41" fmla="*/ 143140 w 1177344"/>
              <a:gd name="connsiteY41" fmla="*/ -1274 h 181165"/>
              <a:gd name="connsiteX42" fmla="*/ 176288 w 1177344"/>
              <a:gd name="connsiteY42" fmla="*/ 20745 h 181165"/>
              <a:gd name="connsiteX43" fmla="*/ 174517 w 1177344"/>
              <a:gd name="connsiteY43" fmla="*/ 62236 h 181165"/>
              <a:gd name="connsiteX44" fmla="*/ 174517 w 1177344"/>
              <a:gd name="connsiteY44" fmla="*/ 36938 h 181165"/>
              <a:gd name="connsiteX45" fmla="*/ 144911 w 1177344"/>
              <a:gd name="connsiteY45" fmla="*/ 4300 h 181165"/>
              <a:gd name="connsiteX46" fmla="*/ 122137 w 1177344"/>
              <a:gd name="connsiteY46" fmla="*/ 25802 h 181165"/>
              <a:gd name="connsiteX47" fmla="*/ 174517 w 1177344"/>
              <a:gd name="connsiteY47" fmla="*/ 62236 h 181165"/>
              <a:gd name="connsiteX48" fmla="*/ 246384 w 1177344"/>
              <a:gd name="connsiteY48" fmla="*/ 88547 h 181165"/>
              <a:gd name="connsiteX49" fmla="*/ 246384 w 1177344"/>
              <a:gd name="connsiteY49" fmla="*/ 20745 h 181165"/>
              <a:gd name="connsiteX50" fmla="*/ 226651 w 1177344"/>
              <a:gd name="connsiteY50" fmla="*/ 9355 h 181165"/>
              <a:gd name="connsiteX51" fmla="*/ 226651 w 1177344"/>
              <a:gd name="connsiteY51" fmla="*/ 1514 h 181165"/>
              <a:gd name="connsiteX52" fmla="*/ 255243 w 1177344"/>
              <a:gd name="connsiteY52" fmla="*/ 2275 h 181165"/>
              <a:gd name="connsiteX53" fmla="*/ 283580 w 1177344"/>
              <a:gd name="connsiteY53" fmla="*/ 1514 h 181165"/>
              <a:gd name="connsiteX54" fmla="*/ 283580 w 1177344"/>
              <a:gd name="connsiteY54" fmla="*/ 9355 h 181165"/>
              <a:gd name="connsiteX55" fmla="*/ 263846 w 1177344"/>
              <a:gd name="connsiteY55" fmla="*/ 20745 h 181165"/>
              <a:gd name="connsiteX56" fmla="*/ 263846 w 1177344"/>
              <a:gd name="connsiteY56" fmla="*/ 67299 h 181165"/>
              <a:gd name="connsiteX57" fmla="*/ 298002 w 1177344"/>
              <a:gd name="connsiteY57" fmla="*/ 107780 h 181165"/>
              <a:gd name="connsiteX58" fmla="*/ 316727 w 1177344"/>
              <a:gd name="connsiteY58" fmla="*/ 79698 h 181165"/>
              <a:gd name="connsiteX59" fmla="*/ 316727 w 1177344"/>
              <a:gd name="connsiteY59" fmla="*/ 20745 h 181165"/>
              <a:gd name="connsiteX60" fmla="*/ 296994 w 1177344"/>
              <a:gd name="connsiteY60" fmla="*/ 9355 h 181165"/>
              <a:gd name="connsiteX61" fmla="*/ 296994 w 1177344"/>
              <a:gd name="connsiteY61" fmla="*/ 1514 h 181165"/>
              <a:gd name="connsiteX62" fmla="*/ 325584 w 1177344"/>
              <a:gd name="connsiteY62" fmla="*/ 2275 h 181165"/>
              <a:gd name="connsiteX63" fmla="*/ 353923 w 1177344"/>
              <a:gd name="connsiteY63" fmla="*/ 1514 h 181165"/>
              <a:gd name="connsiteX64" fmla="*/ 353923 w 1177344"/>
              <a:gd name="connsiteY64" fmla="*/ 9355 h 181165"/>
              <a:gd name="connsiteX65" fmla="*/ 334182 w 1177344"/>
              <a:gd name="connsiteY65" fmla="*/ 16944 h 181165"/>
              <a:gd name="connsiteX66" fmla="*/ 334182 w 1177344"/>
              <a:gd name="connsiteY66" fmla="*/ 65276 h 181165"/>
              <a:gd name="connsiteX67" fmla="*/ 326338 w 1177344"/>
              <a:gd name="connsiteY67" fmla="*/ 103987 h 181165"/>
              <a:gd name="connsiteX68" fmla="*/ 299772 w 1177344"/>
              <a:gd name="connsiteY68" fmla="*/ 113344 h 181165"/>
              <a:gd name="connsiteX69" fmla="*/ 262330 w 1177344"/>
              <a:gd name="connsiteY69" fmla="*/ 86778 h 181165"/>
              <a:gd name="connsiteX70" fmla="*/ 262330 w 1177344"/>
              <a:gd name="connsiteY70" fmla="*/ 113344 h 181165"/>
              <a:gd name="connsiteX71" fmla="*/ 226651 w 1177344"/>
              <a:gd name="connsiteY71" fmla="*/ 110566 h 181165"/>
              <a:gd name="connsiteX72" fmla="*/ 226651 w 1177344"/>
              <a:gd name="connsiteY72" fmla="*/ 102717 h 181165"/>
              <a:gd name="connsiteX73" fmla="*/ 246384 w 1177344"/>
              <a:gd name="connsiteY73" fmla="*/ 88547 h 181165"/>
              <a:gd name="connsiteX74" fmla="*/ 411773 w 1177344"/>
              <a:gd name="connsiteY74" fmla="*/ 50599 h 181165"/>
              <a:gd name="connsiteX75" fmla="*/ 438085 w 1177344"/>
              <a:gd name="connsiteY75" fmla="*/ 27318 h 181165"/>
              <a:gd name="connsiteX76" fmla="*/ 409495 w 1177344"/>
              <a:gd name="connsiteY76" fmla="*/ 4300 h 181165"/>
              <a:gd name="connsiteX77" fmla="*/ 374331 w 1177344"/>
              <a:gd name="connsiteY77" fmla="*/ 40225 h 181165"/>
              <a:gd name="connsiteX78" fmla="*/ 370786 w 1177344"/>
              <a:gd name="connsiteY78" fmla="*/ 44527 h 181165"/>
              <a:gd name="connsiteX79" fmla="*/ 367499 w 1177344"/>
              <a:gd name="connsiteY79" fmla="*/ 38200 h 181165"/>
              <a:gd name="connsiteX80" fmla="*/ 367499 w 1177344"/>
              <a:gd name="connsiteY80" fmla="*/ 4799 h 181165"/>
              <a:gd name="connsiteX81" fmla="*/ 370285 w 1177344"/>
              <a:gd name="connsiteY81" fmla="*/ -1274 h 181165"/>
              <a:gd name="connsiteX82" fmla="*/ 376602 w 1177344"/>
              <a:gd name="connsiteY82" fmla="*/ 3791 h 181165"/>
              <a:gd name="connsiteX83" fmla="*/ 381667 w 1177344"/>
              <a:gd name="connsiteY83" fmla="*/ 9609 h 181165"/>
              <a:gd name="connsiteX84" fmla="*/ 409495 w 1177344"/>
              <a:gd name="connsiteY84" fmla="*/ -1274 h 181165"/>
              <a:gd name="connsiteX85" fmla="*/ 450232 w 1177344"/>
              <a:gd name="connsiteY85" fmla="*/ 33898 h 181165"/>
              <a:gd name="connsiteX86" fmla="*/ 439609 w 1177344"/>
              <a:gd name="connsiteY86" fmla="*/ 57934 h 181165"/>
              <a:gd name="connsiteX87" fmla="*/ 410765 w 1177344"/>
              <a:gd name="connsiteY87" fmla="*/ 70077 h 181165"/>
              <a:gd name="connsiteX88" fmla="*/ 379642 w 1177344"/>
              <a:gd name="connsiteY88" fmla="*/ 90826 h 181165"/>
              <a:gd name="connsiteX89" fmla="*/ 407979 w 1177344"/>
              <a:gd name="connsiteY89" fmla="*/ 110059 h 181165"/>
              <a:gd name="connsiteX90" fmla="*/ 437588 w 1177344"/>
              <a:gd name="connsiteY90" fmla="*/ 79444 h 181165"/>
              <a:gd name="connsiteX91" fmla="*/ 440618 w 1177344"/>
              <a:gd name="connsiteY91" fmla="*/ 77165 h 181165"/>
              <a:gd name="connsiteX92" fmla="*/ 443905 w 1177344"/>
              <a:gd name="connsiteY92" fmla="*/ 83238 h 181165"/>
              <a:gd name="connsiteX93" fmla="*/ 443905 w 1177344"/>
              <a:gd name="connsiteY93" fmla="*/ 108788 h 181165"/>
              <a:gd name="connsiteX94" fmla="*/ 441126 w 1177344"/>
              <a:gd name="connsiteY94" fmla="*/ 114860 h 181165"/>
              <a:gd name="connsiteX95" fmla="*/ 436064 w 1177344"/>
              <a:gd name="connsiteY95" fmla="*/ 111828 h 181165"/>
              <a:gd name="connsiteX96" fmla="*/ 431761 w 1177344"/>
              <a:gd name="connsiteY96" fmla="*/ 107780 h 181165"/>
              <a:gd name="connsiteX97" fmla="*/ 407979 w 1177344"/>
              <a:gd name="connsiteY97" fmla="*/ 114860 h 181165"/>
              <a:gd name="connsiteX98" fmla="*/ 367499 w 1177344"/>
              <a:gd name="connsiteY98" fmla="*/ 83746 h 181165"/>
              <a:gd name="connsiteX99" fmla="*/ 378380 w 1177344"/>
              <a:gd name="connsiteY99" fmla="*/ 62236 h 181165"/>
              <a:gd name="connsiteX100" fmla="*/ 411773 w 1177344"/>
              <a:gd name="connsiteY100" fmla="*/ 50599 h 181165"/>
              <a:gd name="connsiteX101" fmla="*/ 503226 w 1177344"/>
              <a:gd name="connsiteY101" fmla="*/ 110566 h 181165"/>
              <a:gd name="connsiteX102" fmla="*/ 503226 w 1177344"/>
              <a:gd name="connsiteY102" fmla="*/ 139912 h 181165"/>
              <a:gd name="connsiteX103" fmla="*/ 526505 w 1177344"/>
              <a:gd name="connsiteY103" fmla="*/ 174320 h 181165"/>
              <a:gd name="connsiteX104" fmla="*/ 534857 w 1177344"/>
              <a:gd name="connsiteY104" fmla="*/ 172550 h 181165"/>
              <a:gd name="connsiteX105" fmla="*/ 527260 w 1177344"/>
              <a:gd name="connsiteY105" fmla="*/ 161923 h 181165"/>
              <a:gd name="connsiteX106" fmla="*/ 538144 w 1177344"/>
              <a:gd name="connsiteY106" fmla="*/ 151047 h 181165"/>
              <a:gd name="connsiteX107" fmla="*/ 549279 w 1177344"/>
              <a:gd name="connsiteY107" fmla="*/ 162177 h 181165"/>
              <a:gd name="connsiteX108" fmla="*/ 526505 w 1177344"/>
              <a:gd name="connsiteY108" fmla="*/ 179892 h 181165"/>
              <a:gd name="connsiteX109" fmla="*/ 487288 w 1177344"/>
              <a:gd name="connsiteY109" fmla="*/ 139657 h 181165"/>
              <a:gd name="connsiteX110" fmla="*/ 487288 w 1177344"/>
              <a:gd name="connsiteY110" fmla="*/ 110566 h 181165"/>
              <a:gd name="connsiteX111" fmla="*/ 467301 w 1177344"/>
              <a:gd name="connsiteY111" fmla="*/ 110566 h 181165"/>
              <a:gd name="connsiteX112" fmla="*/ 467301 w 1177344"/>
              <a:gd name="connsiteY112" fmla="*/ 102717 h 181165"/>
              <a:gd name="connsiteX113" fmla="*/ 487288 w 1177344"/>
              <a:gd name="connsiteY113" fmla="*/ 102717 h 181165"/>
              <a:gd name="connsiteX114" fmla="*/ 487288 w 1177344"/>
              <a:gd name="connsiteY114" fmla="*/ 20745 h 181165"/>
              <a:gd name="connsiteX115" fmla="*/ 467554 w 1177344"/>
              <a:gd name="connsiteY115" fmla="*/ 9355 h 181165"/>
              <a:gd name="connsiteX116" fmla="*/ 467554 w 1177344"/>
              <a:gd name="connsiteY116" fmla="*/ 1514 h 181165"/>
              <a:gd name="connsiteX117" fmla="*/ 496399 w 1177344"/>
              <a:gd name="connsiteY117" fmla="*/ 2275 h 181165"/>
              <a:gd name="connsiteX118" fmla="*/ 528530 w 1177344"/>
              <a:gd name="connsiteY118" fmla="*/ 1514 h 181165"/>
              <a:gd name="connsiteX119" fmla="*/ 528530 w 1177344"/>
              <a:gd name="connsiteY119" fmla="*/ 9355 h 181165"/>
              <a:gd name="connsiteX120" fmla="*/ 523213 w 1177344"/>
              <a:gd name="connsiteY120" fmla="*/ 9355 h 181165"/>
              <a:gd name="connsiteX121" fmla="*/ 503988 w 1177344"/>
              <a:gd name="connsiteY121" fmla="*/ 21246 h 181165"/>
              <a:gd name="connsiteX122" fmla="*/ 503988 w 1177344"/>
              <a:gd name="connsiteY122" fmla="*/ 102717 h 181165"/>
              <a:gd name="connsiteX123" fmla="*/ 532833 w 1177344"/>
              <a:gd name="connsiteY123" fmla="*/ 102717 h 181165"/>
              <a:gd name="connsiteX124" fmla="*/ 532833 w 1177344"/>
              <a:gd name="connsiteY124" fmla="*/ 110566 h 181165"/>
              <a:gd name="connsiteX125" fmla="*/ 503226 w 1177344"/>
              <a:gd name="connsiteY125" fmla="*/ 110566 h 181165"/>
              <a:gd name="connsiteX126" fmla="*/ 655456 w 1177344"/>
              <a:gd name="connsiteY126" fmla="*/ 55655 h 181165"/>
              <a:gd name="connsiteX127" fmla="*/ 599536 w 1177344"/>
              <a:gd name="connsiteY127" fmla="*/ 114860 h 181165"/>
              <a:gd name="connsiteX128" fmla="*/ 543368 w 1177344"/>
              <a:gd name="connsiteY128" fmla="*/ 55655 h 181165"/>
              <a:gd name="connsiteX129" fmla="*/ 599281 w 1177344"/>
              <a:gd name="connsiteY129" fmla="*/ -1274 h 181165"/>
              <a:gd name="connsiteX130" fmla="*/ 655456 w 1177344"/>
              <a:gd name="connsiteY130" fmla="*/ 55655 h 181165"/>
              <a:gd name="connsiteX131" fmla="*/ 599536 w 1177344"/>
              <a:gd name="connsiteY131" fmla="*/ 5053 h 181165"/>
              <a:gd name="connsiteX132" fmla="*/ 570691 w 1177344"/>
              <a:gd name="connsiteY132" fmla="*/ 22007 h 181165"/>
              <a:gd name="connsiteX133" fmla="*/ 564364 w 1177344"/>
              <a:gd name="connsiteY133" fmla="*/ 57679 h 181165"/>
              <a:gd name="connsiteX134" fmla="*/ 570437 w 1177344"/>
              <a:gd name="connsiteY134" fmla="*/ 92342 h 181165"/>
              <a:gd name="connsiteX135" fmla="*/ 599281 w 1177344"/>
              <a:gd name="connsiteY135" fmla="*/ 109296 h 181165"/>
              <a:gd name="connsiteX136" fmla="*/ 627872 w 1177344"/>
              <a:gd name="connsiteY136" fmla="*/ 92849 h 181165"/>
              <a:gd name="connsiteX137" fmla="*/ 634453 w 1177344"/>
              <a:gd name="connsiteY137" fmla="*/ 57679 h 181165"/>
              <a:gd name="connsiteX138" fmla="*/ 628888 w 1177344"/>
              <a:gd name="connsiteY138" fmla="*/ 23778 h 181165"/>
              <a:gd name="connsiteX139" fmla="*/ 599536 w 1177344"/>
              <a:gd name="connsiteY139" fmla="*/ 5053 h 181165"/>
              <a:gd name="connsiteX140" fmla="*/ 705057 w 1177344"/>
              <a:gd name="connsiteY140" fmla="*/ 85515 h 181165"/>
              <a:gd name="connsiteX141" fmla="*/ 705057 w 1177344"/>
              <a:gd name="connsiteY141" fmla="*/ 113344 h 181165"/>
              <a:gd name="connsiteX142" fmla="*/ 669893 w 1177344"/>
              <a:gd name="connsiteY142" fmla="*/ 110566 h 181165"/>
              <a:gd name="connsiteX143" fmla="*/ 669893 w 1177344"/>
              <a:gd name="connsiteY143" fmla="*/ 102717 h 181165"/>
              <a:gd name="connsiteX144" fmla="*/ 689627 w 1177344"/>
              <a:gd name="connsiteY144" fmla="*/ 88547 h 181165"/>
              <a:gd name="connsiteX145" fmla="*/ 689627 w 1177344"/>
              <a:gd name="connsiteY145" fmla="*/ 20745 h 181165"/>
              <a:gd name="connsiteX146" fmla="*/ 669893 w 1177344"/>
              <a:gd name="connsiteY146" fmla="*/ 9355 h 181165"/>
              <a:gd name="connsiteX147" fmla="*/ 669893 w 1177344"/>
              <a:gd name="connsiteY147" fmla="*/ 1514 h 181165"/>
              <a:gd name="connsiteX148" fmla="*/ 698730 w 1177344"/>
              <a:gd name="connsiteY148" fmla="*/ 2275 h 181165"/>
              <a:gd name="connsiteX149" fmla="*/ 730869 w 1177344"/>
              <a:gd name="connsiteY149" fmla="*/ 1514 h 181165"/>
              <a:gd name="connsiteX150" fmla="*/ 730869 w 1177344"/>
              <a:gd name="connsiteY150" fmla="*/ 9355 h 181165"/>
              <a:gd name="connsiteX151" fmla="*/ 725550 w 1177344"/>
              <a:gd name="connsiteY151" fmla="*/ 9355 h 181165"/>
              <a:gd name="connsiteX152" fmla="*/ 706327 w 1177344"/>
              <a:gd name="connsiteY152" fmla="*/ 21246 h 181165"/>
              <a:gd name="connsiteX153" fmla="*/ 706327 w 1177344"/>
              <a:gd name="connsiteY153" fmla="*/ 60211 h 181165"/>
              <a:gd name="connsiteX154" fmla="*/ 736180 w 1177344"/>
              <a:gd name="connsiteY154" fmla="*/ 107780 h 181165"/>
              <a:gd name="connsiteX155" fmla="*/ 738966 w 1177344"/>
              <a:gd name="connsiteY155" fmla="*/ 107526 h 181165"/>
              <a:gd name="connsiteX156" fmla="*/ 733147 w 1177344"/>
              <a:gd name="connsiteY156" fmla="*/ 97660 h 181165"/>
              <a:gd name="connsiteX157" fmla="*/ 744021 w 1177344"/>
              <a:gd name="connsiteY157" fmla="*/ 86778 h 181165"/>
              <a:gd name="connsiteX158" fmla="*/ 754905 w 1177344"/>
              <a:gd name="connsiteY158" fmla="*/ 97914 h 181165"/>
              <a:gd name="connsiteX159" fmla="*/ 736180 w 1177344"/>
              <a:gd name="connsiteY159" fmla="*/ 113344 h 181165"/>
              <a:gd name="connsiteX160" fmla="*/ 705057 w 1177344"/>
              <a:gd name="connsiteY160" fmla="*/ 85515 h 181165"/>
              <a:gd name="connsiteX161" fmla="*/ 789753 w 1177344"/>
              <a:gd name="connsiteY161" fmla="*/ 88547 h 181165"/>
              <a:gd name="connsiteX162" fmla="*/ 789753 w 1177344"/>
              <a:gd name="connsiteY162" fmla="*/ 20745 h 181165"/>
              <a:gd name="connsiteX163" fmla="*/ 770020 w 1177344"/>
              <a:gd name="connsiteY163" fmla="*/ 9355 h 181165"/>
              <a:gd name="connsiteX164" fmla="*/ 770020 w 1177344"/>
              <a:gd name="connsiteY164" fmla="*/ 1514 h 181165"/>
              <a:gd name="connsiteX165" fmla="*/ 798613 w 1177344"/>
              <a:gd name="connsiteY165" fmla="*/ 2275 h 181165"/>
              <a:gd name="connsiteX166" fmla="*/ 826949 w 1177344"/>
              <a:gd name="connsiteY166" fmla="*/ 1514 h 181165"/>
              <a:gd name="connsiteX167" fmla="*/ 826949 w 1177344"/>
              <a:gd name="connsiteY167" fmla="*/ 9355 h 181165"/>
              <a:gd name="connsiteX168" fmla="*/ 807216 w 1177344"/>
              <a:gd name="connsiteY168" fmla="*/ 20745 h 181165"/>
              <a:gd name="connsiteX169" fmla="*/ 807216 w 1177344"/>
              <a:gd name="connsiteY169" fmla="*/ 67299 h 181165"/>
              <a:gd name="connsiteX170" fmla="*/ 841372 w 1177344"/>
              <a:gd name="connsiteY170" fmla="*/ 107780 h 181165"/>
              <a:gd name="connsiteX171" fmla="*/ 860096 w 1177344"/>
              <a:gd name="connsiteY171" fmla="*/ 79698 h 181165"/>
              <a:gd name="connsiteX172" fmla="*/ 860096 w 1177344"/>
              <a:gd name="connsiteY172" fmla="*/ 20745 h 181165"/>
              <a:gd name="connsiteX173" fmla="*/ 840363 w 1177344"/>
              <a:gd name="connsiteY173" fmla="*/ 9355 h 181165"/>
              <a:gd name="connsiteX174" fmla="*/ 840363 w 1177344"/>
              <a:gd name="connsiteY174" fmla="*/ 1514 h 181165"/>
              <a:gd name="connsiteX175" fmla="*/ 868953 w 1177344"/>
              <a:gd name="connsiteY175" fmla="*/ 2275 h 181165"/>
              <a:gd name="connsiteX176" fmla="*/ 897292 w 1177344"/>
              <a:gd name="connsiteY176" fmla="*/ 1514 h 181165"/>
              <a:gd name="connsiteX177" fmla="*/ 897292 w 1177344"/>
              <a:gd name="connsiteY177" fmla="*/ 9355 h 181165"/>
              <a:gd name="connsiteX178" fmla="*/ 877551 w 1177344"/>
              <a:gd name="connsiteY178" fmla="*/ 20745 h 181165"/>
              <a:gd name="connsiteX179" fmla="*/ 877551 w 1177344"/>
              <a:gd name="connsiteY179" fmla="*/ 67299 h 181165"/>
              <a:gd name="connsiteX180" fmla="*/ 911714 w 1177344"/>
              <a:gd name="connsiteY180" fmla="*/ 107780 h 181165"/>
              <a:gd name="connsiteX181" fmla="*/ 930429 w 1177344"/>
              <a:gd name="connsiteY181" fmla="*/ 79698 h 181165"/>
              <a:gd name="connsiteX182" fmla="*/ 930429 w 1177344"/>
              <a:gd name="connsiteY182" fmla="*/ 20745 h 181165"/>
              <a:gd name="connsiteX183" fmla="*/ 910698 w 1177344"/>
              <a:gd name="connsiteY183" fmla="*/ 9355 h 181165"/>
              <a:gd name="connsiteX184" fmla="*/ 910698 w 1177344"/>
              <a:gd name="connsiteY184" fmla="*/ 1514 h 181165"/>
              <a:gd name="connsiteX185" fmla="*/ 939288 w 1177344"/>
              <a:gd name="connsiteY185" fmla="*/ 2275 h 181165"/>
              <a:gd name="connsiteX186" fmla="*/ 967625 w 1177344"/>
              <a:gd name="connsiteY186" fmla="*/ 1514 h 181165"/>
              <a:gd name="connsiteX187" fmla="*/ 967625 w 1177344"/>
              <a:gd name="connsiteY187" fmla="*/ 9355 h 181165"/>
              <a:gd name="connsiteX188" fmla="*/ 947891 w 1177344"/>
              <a:gd name="connsiteY188" fmla="*/ 16944 h 181165"/>
              <a:gd name="connsiteX189" fmla="*/ 947891 w 1177344"/>
              <a:gd name="connsiteY189" fmla="*/ 65276 h 181165"/>
              <a:gd name="connsiteX190" fmla="*/ 940050 w 1177344"/>
              <a:gd name="connsiteY190" fmla="*/ 103987 h 181165"/>
              <a:gd name="connsiteX191" fmla="*/ 913485 w 1177344"/>
              <a:gd name="connsiteY191" fmla="*/ 113344 h 181165"/>
              <a:gd name="connsiteX192" fmla="*/ 876797 w 1177344"/>
              <a:gd name="connsiteY192" fmla="*/ 88547 h 181165"/>
              <a:gd name="connsiteX193" fmla="*/ 843142 w 1177344"/>
              <a:gd name="connsiteY193" fmla="*/ 113344 h 181165"/>
              <a:gd name="connsiteX194" fmla="*/ 805700 w 1177344"/>
              <a:gd name="connsiteY194" fmla="*/ 86778 h 181165"/>
              <a:gd name="connsiteX195" fmla="*/ 805700 w 1177344"/>
              <a:gd name="connsiteY195" fmla="*/ 113344 h 181165"/>
              <a:gd name="connsiteX196" fmla="*/ 770020 w 1177344"/>
              <a:gd name="connsiteY196" fmla="*/ 110566 h 181165"/>
              <a:gd name="connsiteX197" fmla="*/ 770020 w 1177344"/>
              <a:gd name="connsiteY197" fmla="*/ 102717 h 181165"/>
              <a:gd name="connsiteX198" fmla="*/ 789753 w 1177344"/>
              <a:gd name="connsiteY198" fmla="*/ 88547 h 181165"/>
              <a:gd name="connsiteX199" fmla="*/ 1001127 w 1177344"/>
              <a:gd name="connsiteY199" fmla="*/ 65276 h 181165"/>
              <a:gd name="connsiteX200" fmla="*/ 1032504 w 1177344"/>
              <a:gd name="connsiteY200" fmla="*/ 109296 h 181165"/>
              <a:gd name="connsiteX201" fmla="*/ 1061094 w 1177344"/>
              <a:gd name="connsiteY201" fmla="*/ 65276 h 181165"/>
              <a:gd name="connsiteX202" fmla="*/ 1001127 w 1177344"/>
              <a:gd name="connsiteY202" fmla="*/ 65276 h 181165"/>
              <a:gd name="connsiteX203" fmla="*/ 1000873 w 1177344"/>
              <a:gd name="connsiteY203" fmla="*/ 59957 h 181165"/>
              <a:gd name="connsiteX204" fmla="*/ 1071470 w 1177344"/>
              <a:gd name="connsiteY204" fmla="*/ 59957 h 181165"/>
              <a:gd name="connsiteX205" fmla="*/ 1077787 w 1177344"/>
              <a:gd name="connsiteY205" fmla="*/ 65276 h 181165"/>
              <a:gd name="connsiteX206" fmla="*/ 1032504 w 1177344"/>
              <a:gd name="connsiteY206" fmla="*/ 114860 h 181165"/>
              <a:gd name="connsiteX207" fmla="*/ 979877 w 1177344"/>
              <a:gd name="connsiteY207" fmla="*/ 57179 h 181165"/>
              <a:gd name="connsiteX208" fmla="*/ 1035536 w 1177344"/>
              <a:gd name="connsiteY208" fmla="*/ -1274 h 181165"/>
              <a:gd name="connsiteX209" fmla="*/ 1077787 w 1177344"/>
              <a:gd name="connsiteY209" fmla="*/ 31621 h 181165"/>
              <a:gd name="connsiteX210" fmla="*/ 1074503 w 1177344"/>
              <a:gd name="connsiteY210" fmla="*/ 34661 h 181165"/>
              <a:gd name="connsiteX211" fmla="*/ 1071216 w 1177344"/>
              <a:gd name="connsiteY211" fmla="*/ 31112 h 181165"/>
              <a:gd name="connsiteX212" fmla="*/ 1037053 w 1177344"/>
              <a:gd name="connsiteY212" fmla="*/ 5053 h 181165"/>
              <a:gd name="connsiteX213" fmla="*/ 1008470 w 1177344"/>
              <a:gd name="connsiteY213" fmla="*/ 22007 h 181165"/>
              <a:gd name="connsiteX214" fmla="*/ 1000873 w 1177344"/>
              <a:gd name="connsiteY214" fmla="*/ 59957 h 181165"/>
              <a:gd name="connsiteX215" fmla="*/ 1127497 w 1177344"/>
              <a:gd name="connsiteY215" fmla="*/ 85515 h 181165"/>
              <a:gd name="connsiteX216" fmla="*/ 1127497 w 1177344"/>
              <a:gd name="connsiteY216" fmla="*/ 113344 h 181165"/>
              <a:gd name="connsiteX217" fmla="*/ 1092333 w 1177344"/>
              <a:gd name="connsiteY217" fmla="*/ 110566 h 181165"/>
              <a:gd name="connsiteX218" fmla="*/ 1092333 w 1177344"/>
              <a:gd name="connsiteY218" fmla="*/ 102717 h 181165"/>
              <a:gd name="connsiteX219" fmla="*/ 1112067 w 1177344"/>
              <a:gd name="connsiteY219" fmla="*/ 88547 h 181165"/>
              <a:gd name="connsiteX220" fmla="*/ 1112067 w 1177344"/>
              <a:gd name="connsiteY220" fmla="*/ 20745 h 181165"/>
              <a:gd name="connsiteX221" fmla="*/ 1092333 w 1177344"/>
              <a:gd name="connsiteY221" fmla="*/ 9355 h 181165"/>
              <a:gd name="connsiteX222" fmla="*/ 1092333 w 1177344"/>
              <a:gd name="connsiteY222" fmla="*/ 1514 h 181165"/>
              <a:gd name="connsiteX223" fmla="*/ 1121170 w 1177344"/>
              <a:gd name="connsiteY223" fmla="*/ 2275 h 181165"/>
              <a:gd name="connsiteX224" fmla="*/ 1153309 w 1177344"/>
              <a:gd name="connsiteY224" fmla="*/ 1514 h 181165"/>
              <a:gd name="connsiteX225" fmla="*/ 1153309 w 1177344"/>
              <a:gd name="connsiteY225" fmla="*/ 9355 h 181165"/>
              <a:gd name="connsiteX226" fmla="*/ 1147990 w 1177344"/>
              <a:gd name="connsiteY226" fmla="*/ 9355 h 181165"/>
              <a:gd name="connsiteX227" fmla="*/ 1128767 w 1177344"/>
              <a:gd name="connsiteY227" fmla="*/ 21246 h 181165"/>
              <a:gd name="connsiteX228" fmla="*/ 1128767 w 1177344"/>
              <a:gd name="connsiteY228" fmla="*/ 60211 h 181165"/>
              <a:gd name="connsiteX229" fmla="*/ 1158620 w 1177344"/>
              <a:gd name="connsiteY229" fmla="*/ 107780 h 181165"/>
              <a:gd name="connsiteX230" fmla="*/ 1161406 w 1177344"/>
              <a:gd name="connsiteY230" fmla="*/ 107526 h 181165"/>
              <a:gd name="connsiteX231" fmla="*/ 1155587 w 1177344"/>
              <a:gd name="connsiteY231" fmla="*/ 97660 h 181165"/>
              <a:gd name="connsiteX232" fmla="*/ 1166461 w 1177344"/>
              <a:gd name="connsiteY232" fmla="*/ 86778 h 181165"/>
              <a:gd name="connsiteX233" fmla="*/ 1177345 w 1177344"/>
              <a:gd name="connsiteY233" fmla="*/ 97914 h 181165"/>
              <a:gd name="connsiteX234" fmla="*/ 1158620 w 1177344"/>
              <a:gd name="connsiteY234" fmla="*/ 113344 h 181165"/>
              <a:gd name="connsiteX235" fmla="*/ 1127497 w 1177344"/>
              <a:gd name="connsiteY235" fmla="*/ 85515 h 18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77344" h="181165">
                <a:moveTo>
                  <a:pt x="35163" y="85515"/>
                </a:moveTo>
                <a:lnTo>
                  <a:pt x="35163" y="113344"/>
                </a:lnTo>
                <a:lnTo>
                  <a:pt x="0" y="110566"/>
                </a:lnTo>
                <a:lnTo>
                  <a:pt x="0" y="102717"/>
                </a:lnTo>
                <a:cubicBezTo>
                  <a:pt x="17709" y="102717"/>
                  <a:pt x="19733" y="100947"/>
                  <a:pt x="19733" y="88547"/>
                </a:cubicBezTo>
                <a:lnTo>
                  <a:pt x="19733" y="20745"/>
                </a:lnTo>
                <a:cubicBezTo>
                  <a:pt x="19733" y="9355"/>
                  <a:pt x="16947" y="9355"/>
                  <a:pt x="0" y="9355"/>
                </a:cubicBezTo>
                <a:lnTo>
                  <a:pt x="0" y="1514"/>
                </a:lnTo>
                <a:cubicBezTo>
                  <a:pt x="9866" y="1767"/>
                  <a:pt x="21757" y="2275"/>
                  <a:pt x="28837" y="2275"/>
                </a:cubicBezTo>
                <a:cubicBezTo>
                  <a:pt x="38957" y="2275"/>
                  <a:pt x="50855" y="2275"/>
                  <a:pt x="60976" y="1514"/>
                </a:cubicBezTo>
                <a:lnTo>
                  <a:pt x="60976" y="9355"/>
                </a:lnTo>
                <a:lnTo>
                  <a:pt x="55658" y="9355"/>
                </a:lnTo>
                <a:cubicBezTo>
                  <a:pt x="36933" y="9355"/>
                  <a:pt x="36433" y="12141"/>
                  <a:pt x="36433" y="21246"/>
                </a:cubicBezTo>
                <a:lnTo>
                  <a:pt x="36433" y="60211"/>
                </a:lnTo>
                <a:cubicBezTo>
                  <a:pt x="36433" y="85262"/>
                  <a:pt x="47054" y="107780"/>
                  <a:pt x="66286" y="107780"/>
                </a:cubicBezTo>
                <a:cubicBezTo>
                  <a:pt x="68056" y="107780"/>
                  <a:pt x="68564" y="107780"/>
                  <a:pt x="69072" y="107526"/>
                </a:cubicBezTo>
                <a:cubicBezTo>
                  <a:pt x="68310" y="107273"/>
                  <a:pt x="63254" y="104241"/>
                  <a:pt x="63254" y="97660"/>
                </a:cubicBezTo>
                <a:cubicBezTo>
                  <a:pt x="63254" y="90572"/>
                  <a:pt x="68564" y="86778"/>
                  <a:pt x="74128" y="86778"/>
                </a:cubicBezTo>
                <a:cubicBezTo>
                  <a:pt x="78684" y="86778"/>
                  <a:pt x="85011" y="89819"/>
                  <a:pt x="85011" y="97914"/>
                </a:cubicBezTo>
                <a:cubicBezTo>
                  <a:pt x="85011" y="106010"/>
                  <a:pt x="77169" y="113344"/>
                  <a:pt x="66286" y="113344"/>
                </a:cubicBezTo>
                <a:cubicBezTo>
                  <a:pt x="47816" y="113344"/>
                  <a:pt x="38711" y="96390"/>
                  <a:pt x="35163" y="85515"/>
                </a:cubicBezTo>
                <a:close/>
                <a:moveTo>
                  <a:pt x="176288" y="20745"/>
                </a:moveTo>
                <a:cubicBezTo>
                  <a:pt x="177296" y="10625"/>
                  <a:pt x="184131" y="-2"/>
                  <a:pt x="196021" y="-2"/>
                </a:cubicBezTo>
                <a:cubicBezTo>
                  <a:pt x="201332" y="-2"/>
                  <a:pt x="216770" y="3537"/>
                  <a:pt x="216770" y="24032"/>
                </a:cubicBezTo>
                <a:lnTo>
                  <a:pt x="216770" y="38200"/>
                </a:lnTo>
                <a:lnTo>
                  <a:pt x="210443" y="38200"/>
                </a:lnTo>
                <a:lnTo>
                  <a:pt x="210443" y="24032"/>
                </a:lnTo>
                <a:cubicBezTo>
                  <a:pt x="210443" y="9355"/>
                  <a:pt x="204116" y="7839"/>
                  <a:pt x="201332" y="7839"/>
                </a:cubicBezTo>
                <a:cubicBezTo>
                  <a:pt x="192980" y="7839"/>
                  <a:pt x="191972" y="19221"/>
                  <a:pt x="191972" y="20491"/>
                </a:cubicBezTo>
                <a:lnTo>
                  <a:pt x="191972" y="71093"/>
                </a:lnTo>
                <a:cubicBezTo>
                  <a:pt x="191972" y="81721"/>
                  <a:pt x="191972" y="91587"/>
                  <a:pt x="182861" y="100947"/>
                </a:cubicBezTo>
                <a:cubicBezTo>
                  <a:pt x="172993" y="110813"/>
                  <a:pt x="160341" y="114860"/>
                  <a:pt x="148198" y="114860"/>
                </a:cubicBezTo>
                <a:cubicBezTo>
                  <a:pt x="127456" y="114860"/>
                  <a:pt x="109994" y="102970"/>
                  <a:pt x="109994" y="86270"/>
                </a:cubicBezTo>
                <a:cubicBezTo>
                  <a:pt x="109994" y="78681"/>
                  <a:pt x="115058" y="74379"/>
                  <a:pt x="121629" y="74379"/>
                </a:cubicBezTo>
                <a:cubicBezTo>
                  <a:pt x="128719" y="74379"/>
                  <a:pt x="133275" y="79444"/>
                  <a:pt x="133275" y="86023"/>
                </a:cubicBezTo>
                <a:cubicBezTo>
                  <a:pt x="133275" y="89056"/>
                  <a:pt x="132005" y="97406"/>
                  <a:pt x="120369" y="97660"/>
                </a:cubicBezTo>
                <a:cubicBezTo>
                  <a:pt x="127202" y="106511"/>
                  <a:pt x="139600" y="109296"/>
                  <a:pt x="147697" y="109296"/>
                </a:cubicBezTo>
                <a:cubicBezTo>
                  <a:pt x="160095" y="109296"/>
                  <a:pt x="174517" y="99430"/>
                  <a:pt x="174517" y="76911"/>
                </a:cubicBezTo>
                <a:lnTo>
                  <a:pt x="174517" y="67553"/>
                </a:lnTo>
                <a:cubicBezTo>
                  <a:pt x="161611" y="66792"/>
                  <a:pt x="143902" y="66029"/>
                  <a:pt x="127957" y="58441"/>
                </a:cubicBezTo>
                <a:cubicBezTo>
                  <a:pt x="108985" y="49836"/>
                  <a:pt x="102660" y="36684"/>
                  <a:pt x="102660" y="25548"/>
                </a:cubicBezTo>
                <a:cubicBezTo>
                  <a:pt x="102660" y="5053"/>
                  <a:pt x="127202" y="-1274"/>
                  <a:pt x="143140" y="-1274"/>
                </a:cubicBezTo>
                <a:cubicBezTo>
                  <a:pt x="159841" y="-1274"/>
                  <a:pt x="171477" y="8847"/>
                  <a:pt x="176288" y="20745"/>
                </a:cubicBezTo>
                <a:close/>
                <a:moveTo>
                  <a:pt x="174517" y="62236"/>
                </a:moveTo>
                <a:lnTo>
                  <a:pt x="174517" y="36938"/>
                </a:lnTo>
                <a:cubicBezTo>
                  <a:pt x="174517" y="12896"/>
                  <a:pt x="156293" y="4300"/>
                  <a:pt x="144911" y="4300"/>
                </a:cubicBezTo>
                <a:cubicBezTo>
                  <a:pt x="132513" y="4300"/>
                  <a:pt x="122137" y="13149"/>
                  <a:pt x="122137" y="25802"/>
                </a:cubicBezTo>
                <a:cubicBezTo>
                  <a:pt x="122137" y="39716"/>
                  <a:pt x="132767" y="60720"/>
                  <a:pt x="174517" y="62236"/>
                </a:cubicBezTo>
                <a:close/>
                <a:moveTo>
                  <a:pt x="246384" y="88547"/>
                </a:moveTo>
                <a:lnTo>
                  <a:pt x="246384" y="20745"/>
                </a:lnTo>
                <a:cubicBezTo>
                  <a:pt x="246384" y="9355"/>
                  <a:pt x="243605" y="9355"/>
                  <a:pt x="226651" y="9355"/>
                </a:cubicBezTo>
                <a:lnTo>
                  <a:pt x="226651" y="1514"/>
                </a:lnTo>
                <a:cubicBezTo>
                  <a:pt x="235510" y="1767"/>
                  <a:pt x="248408" y="2275"/>
                  <a:pt x="255243" y="2275"/>
                </a:cubicBezTo>
                <a:cubicBezTo>
                  <a:pt x="261822" y="2275"/>
                  <a:pt x="274974" y="1767"/>
                  <a:pt x="283580" y="1514"/>
                </a:cubicBezTo>
                <a:lnTo>
                  <a:pt x="283580" y="9355"/>
                </a:lnTo>
                <a:cubicBezTo>
                  <a:pt x="266625" y="9355"/>
                  <a:pt x="263846" y="9355"/>
                  <a:pt x="263846" y="20745"/>
                </a:cubicBezTo>
                <a:lnTo>
                  <a:pt x="263846" y="67299"/>
                </a:lnTo>
                <a:cubicBezTo>
                  <a:pt x="263846" y="93612"/>
                  <a:pt x="281809" y="107780"/>
                  <a:pt x="298002" y="107780"/>
                </a:cubicBezTo>
                <a:cubicBezTo>
                  <a:pt x="313940" y="107780"/>
                  <a:pt x="316727" y="94121"/>
                  <a:pt x="316727" y="79698"/>
                </a:cubicBezTo>
                <a:lnTo>
                  <a:pt x="316727" y="20745"/>
                </a:lnTo>
                <a:cubicBezTo>
                  <a:pt x="316727" y="9355"/>
                  <a:pt x="313940" y="9355"/>
                  <a:pt x="296994" y="9355"/>
                </a:cubicBezTo>
                <a:lnTo>
                  <a:pt x="296994" y="1514"/>
                </a:lnTo>
                <a:cubicBezTo>
                  <a:pt x="305843" y="1767"/>
                  <a:pt x="318751" y="2275"/>
                  <a:pt x="325584" y="2275"/>
                </a:cubicBezTo>
                <a:cubicBezTo>
                  <a:pt x="332157" y="2275"/>
                  <a:pt x="345317" y="1767"/>
                  <a:pt x="353923" y="1514"/>
                </a:cubicBezTo>
                <a:lnTo>
                  <a:pt x="353923" y="9355"/>
                </a:lnTo>
                <a:cubicBezTo>
                  <a:pt x="340760" y="9355"/>
                  <a:pt x="334435" y="9355"/>
                  <a:pt x="334182" y="16944"/>
                </a:cubicBezTo>
                <a:lnTo>
                  <a:pt x="334182" y="65276"/>
                </a:lnTo>
                <a:cubicBezTo>
                  <a:pt x="334182" y="87031"/>
                  <a:pt x="334182" y="94874"/>
                  <a:pt x="326338" y="103987"/>
                </a:cubicBezTo>
                <a:cubicBezTo>
                  <a:pt x="322797" y="108289"/>
                  <a:pt x="314448" y="113344"/>
                  <a:pt x="299772" y="113344"/>
                </a:cubicBezTo>
                <a:cubicBezTo>
                  <a:pt x="281301" y="113344"/>
                  <a:pt x="269411" y="102463"/>
                  <a:pt x="262330" y="86778"/>
                </a:cubicBezTo>
                <a:lnTo>
                  <a:pt x="262330" y="113344"/>
                </a:lnTo>
                <a:lnTo>
                  <a:pt x="226651" y="110566"/>
                </a:lnTo>
                <a:lnTo>
                  <a:pt x="226651" y="102717"/>
                </a:lnTo>
                <a:cubicBezTo>
                  <a:pt x="244360" y="102717"/>
                  <a:pt x="246384" y="100947"/>
                  <a:pt x="246384" y="88547"/>
                </a:cubicBezTo>
                <a:close/>
                <a:moveTo>
                  <a:pt x="411773" y="50599"/>
                </a:moveTo>
                <a:cubicBezTo>
                  <a:pt x="417338" y="49582"/>
                  <a:pt x="438085" y="45534"/>
                  <a:pt x="438085" y="27318"/>
                </a:cubicBezTo>
                <a:cubicBezTo>
                  <a:pt x="438085" y="14420"/>
                  <a:pt x="429236" y="4300"/>
                  <a:pt x="409495" y="4300"/>
                </a:cubicBezTo>
                <a:cubicBezTo>
                  <a:pt x="388248" y="4300"/>
                  <a:pt x="379135" y="18722"/>
                  <a:pt x="374331" y="40225"/>
                </a:cubicBezTo>
                <a:cubicBezTo>
                  <a:pt x="373569" y="43510"/>
                  <a:pt x="373315" y="44527"/>
                  <a:pt x="370786" y="44527"/>
                </a:cubicBezTo>
                <a:cubicBezTo>
                  <a:pt x="367499" y="44527"/>
                  <a:pt x="367499" y="42756"/>
                  <a:pt x="367499" y="38200"/>
                </a:cubicBezTo>
                <a:lnTo>
                  <a:pt x="367499" y="4799"/>
                </a:lnTo>
                <a:cubicBezTo>
                  <a:pt x="367499" y="497"/>
                  <a:pt x="367499" y="-1274"/>
                  <a:pt x="370285" y="-1274"/>
                </a:cubicBezTo>
                <a:cubicBezTo>
                  <a:pt x="371547" y="-1274"/>
                  <a:pt x="371801" y="-1019"/>
                  <a:pt x="376602" y="3791"/>
                </a:cubicBezTo>
                <a:cubicBezTo>
                  <a:pt x="377110" y="4300"/>
                  <a:pt x="377110" y="4799"/>
                  <a:pt x="381667" y="9609"/>
                </a:cubicBezTo>
                <a:cubicBezTo>
                  <a:pt x="392795" y="-1019"/>
                  <a:pt x="404187" y="-1274"/>
                  <a:pt x="409495" y="-1274"/>
                </a:cubicBezTo>
                <a:cubicBezTo>
                  <a:pt x="438593" y="-1274"/>
                  <a:pt x="450232" y="15682"/>
                  <a:pt x="450232" y="33898"/>
                </a:cubicBezTo>
                <a:cubicBezTo>
                  <a:pt x="450232" y="47313"/>
                  <a:pt x="442642" y="54901"/>
                  <a:pt x="439609" y="57934"/>
                </a:cubicBezTo>
                <a:cubicBezTo>
                  <a:pt x="431261" y="66029"/>
                  <a:pt x="421385" y="68052"/>
                  <a:pt x="410765" y="70077"/>
                </a:cubicBezTo>
                <a:cubicBezTo>
                  <a:pt x="396597" y="72863"/>
                  <a:pt x="379642" y="76150"/>
                  <a:pt x="379642" y="90826"/>
                </a:cubicBezTo>
                <a:cubicBezTo>
                  <a:pt x="379642" y="99685"/>
                  <a:pt x="386224" y="110059"/>
                  <a:pt x="407979" y="110059"/>
                </a:cubicBezTo>
                <a:cubicBezTo>
                  <a:pt x="435809" y="110059"/>
                  <a:pt x="437080" y="87285"/>
                  <a:pt x="437588" y="79444"/>
                </a:cubicBezTo>
                <a:cubicBezTo>
                  <a:pt x="437831" y="77165"/>
                  <a:pt x="440110" y="77165"/>
                  <a:pt x="440618" y="77165"/>
                </a:cubicBezTo>
                <a:cubicBezTo>
                  <a:pt x="443905" y="77165"/>
                  <a:pt x="443905" y="78427"/>
                  <a:pt x="443905" y="83238"/>
                </a:cubicBezTo>
                <a:lnTo>
                  <a:pt x="443905" y="108788"/>
                </a:lnTo>
                <a:cubicBezTo>
                  <a:pt x="443905" y="113090"/>
                  <a:pt x="443905" y="114860"/>
                  <a:pt x="441126" y="114860"/>
                </a:cubicBezTo>
                <a:cubicBezTo>
                  <a:pt x="439856" y="114860"/>
                  <a:pt x="439355" y="114860"/>
                  <a:pt x="436064" y="111828"/>
                </a:cubicBezTo>
                <a:cubicBezTo>
                  <a:pt x="435309" y="110813"/>
                  <a:pt x="432777" y="108543"/>
                  <a:pt x="431761" y="107780"/>
                </a:cubicBezTo>
                <a:cubicBezTo>
                  <a:pt x="422147" y="114860"/>
                  <a:pt x="411773" y="114860"/>
                  <a:pt x="407979" y="114860"/>
                </a:cubicBezTo>
                <a:cubicBezTo>
                  <a:pt x="377110" y="114860"/>
                  <a:pt x="367499" y="97914"/>
                  <a:pt x="367499" y="83746"/>
                </a:cubicBezTo>
                <a:cubicBezTo>
                  <a:pt x="367499" y="74888"/>
                  <a:pt x="371547" y="67800"/>
                  <a:pt x="378380" y="62236"/>
                </a:cubicBezTo>
                <a:cubicBezTo>
                  <a:pt x="386478" y="55655"/>
                  <a:pt x="393557" y="54139"/>
                  <a:pt x="411773" y="50599"/>
                </a:cubicBezTo>
                <a:close/>
                <a:moveTo>
                  <a:pt x="503226" y="110566"/>
                </a:moveTo>
                <a:lnTo>
                  <a:pt x="503226" y="139912"/>
                </a:lnTo>
                <a:cubicBezTo>
                  <a:pt x="503226" y="162177"/>
                  <a:pt x="515370" y="174320"/>
                  <a:pt x="526505" y="174320"/>
                </a:cubicBezTo>
                <a:cubicBezTo>
                  <a:pt x="527260" y="174320"/>
                  <a:pt x="531062" y="174320"/>
                  <a:pt x="534857" y="172550"/>
                </a:cubicBezTo>
                <a:cubicBezTo>
                  <a:pt x="531816" y="171542"/>
                  <a:pt x="527260" y="168248"/>
                  <a:pt x="527260" y="161923"/>
                </a:cubicBezTo>
                <a:cubicBezTo>
                  <a:pt x="527260" y="156104"/>
                  <a:pt x="531316" y="151047"/>
                  <a:pt x="538144" y="151047"/>
                </a:cubicBezTo>
                <a:cubicBezTo>
                  <a:pt x="545484" y="151047"/>
                  <a:pt x="549279" y="156104"/>
                  <a:pt x="549279" y="162177"/>
                </a:cubicBezTo>
                <a:cubicBezTo>
                  <a:pt x="549279" y="171542"/>
                  <a:pt x="539914" y="179892"/>
                  <a:pt x="526505" y="179892"/>
                </a:cubicBezTo>
                <a:cubicBezTo>
                  <a:pt x="508799" y="179892"/>
                  <a:pt x="487288" y="166477"/>
                  <a:pt x="487288" y="139657"/>
                </a:cubicBezTo>
                <a:lnTo>
                  <a:pt x="487288" y="110566"/>
                </a:lnTo>
                <a:lnTo>
                  <a:pt x="467301" y="110566"/>
                </a:lnTo>
                <a:lnTo>
                  <a:pt x="467301" y="102717"/>
                </a:lnTo>
                <a:lnTo>
                  <a:pt x="487288" y="102717"/>
                </a:lnTo>
                <a:lnTo>
                  <a:pt x="487288" y="20745"/>
                </a:lnTo>
                <a:cubicBezTo>
                  <a:pt x="487288" y="9355"/>
                  <a:pt x="484501" y="9355"/>
                  <a:pt x="467554" y="9355"/>
                </a:cubicBezTo>
                <a:lnTo>
                  <a:pt x="467554" y="1514"/>
                </a:lnTo>
                <a:cubicBezTo>
                  <a:pt x="477420" y="1767"/>
                  <a:pt x="489312" y="2275"/>
                  <a:pt x="496399" y="2275"/>
                </a:cubicBezTo>
                <a:cubicBezTo>
                  <a:pt x="506521" y="2275"/>
                  <a:pt x="518410" y="2275"/>
                  <a:pt x="528530" y="1514"/>
                </a:cubicBezTo>
                <a:lnTo>
                  <a:pt x="528530" y="9355"/>
                </a:lnTo>
                <a:lnTo>
                  <a:pt x="523213" y="9355"/>
                </a:lnTo>
                <a:cubicBezTo>
                  <a:pt x="504496" y="9355"/>
                  <a:pt x="503988" y="12141"/>
                  <a:pt x="503988" y="21246"/>
                </a:cubicBezTo>
                <a:lnTo>
                  <a:pt x="503988" y="102717"/>
                </a:lnTo>
                <a:lnTo>
                  <a:pt x="532833" y="102717"/>
                </a:lnTo>
                <a:lnTo>
                  <a:pt x="532833" y="110566"/>
                </a:lnTo>
                <a:lnTo>
                  <a:pt x="503226" y="110566"/>
                </a:lnTo>
                <a:close/>
                <a:moveTo>
                  <a:pt x="655456" y="55655"/>
                </a:moveTo>
                <a:cubicBezTo>
                  <a:pt x="655456" y="88048"/>
                  <a:pt x="630150" y="114860"/>
                  <a:pt x="599536" y="114860"/>
                </a:cubicBezTo>
                <a:cubicBezTo>
                  <a:pt x="567905" y="114860"/>
                  <a:pt x="543368" y="87285"/>
                  <a:pt x="543368" y="55655"/>
                </a:cubicBezTo>
                <a:cubicBezTo>
                  <a:pt x="543368" y="23016"/>
                  <a:pt x="569683" y="-1274"/>
                  <a:pt x="599281" y="-1274"/>
                </a:cubicBezTo>
                <a:cubicBezTo>
                  <a:pt x="629896" y="-1274"/>
                  <a:pt x="655456" y="23523"/>
                  <a:pt x="655456" y="55655"/>
                </a:cubicBezTo>
                <a:close/>
                <a:moveTo>
                  <a:pt x="599536" y="5053"/>
                </a:moveTo>
                <a:cubicBezTo>
                  <a:pt x="588654" y="5053"/>
                  <a:pt x="577524" y="10371"/>
                  <a:pt x="570691" y="22007"/>
                </a:cubicBezTo>
                <a:cubicBezTo>
                  <a:pt x="564364" y="33137"/>
                  <a:pt x="564364" y="48575"/>
                  <a:pt x="564364" y="57679"/>
                </a:cubicBezTo>
                <a:cubicBezTo>
                  <a:pt x="564364" y="67553"/>
                  <a:pt x="564364" y="81214"/>
                  <a:pt x="570437" y="92342"/>
                </a:cubicBezTo>
                <a:cubicBezTo>
                  <a:pt x="577270" y="103987"/>
                  <a:pt x="589162" y="109296"/>
                  <a:pt x="599281" y="109296"/>
                </a:cubicBezTo>
                <a:cubicBezTo>
                  <a:pt x="610417" y="109296"/>
                  <a:pt x="621293" y="103732"/>
                  <a:pt x="627872" y="92849"/>
                </a:cubicBezTo>
                <a:cubicBezTo>
                  <a:pt x="634453" y="81976"/>
                  <a:pt x="634453" y="67299"/>
                  <a:pt x="634453" y="57679"/>
                </a:cubicBezTo>
                <a:cubicBezTo>
                  <a:pt x="634453" y="48575"/>
                  <a:pt x="634453" y="34915"/>
                  <a:pt x="628888" y="23778"/>
                </a:cubicBezTo>
                <a:cubicBezTo>
                  <a:pt x="623315" y="12395"/>
                  <a:pt x="612187" y="5053"/>
                  <a:pt x="599536" y="5053"/>
                </a:cubicBezTo>
                <a:close/>
                <a:moveTo>
                  <a:pt x="705057" y="85515"/>
                </a:moveTo>
                <a:lnTo>
                  <a:pt x="705057" y="113344"/>
                </a:lnTo>
                <a:lnTo>
                  <a:pt x="669893" y="110566"/>
                </a:lnTo>
                <a:lnTo>
                  <a:pt x="669893" y="102717"/>
                </a:lnTo>
                <a:cubicBezTo>
                  <a:pt x="687602" y="102717"/>
                  <a:pt x="689627" y="100947"/>
                  <a:pt x="689627" y="88547"/>
                </a:cubicBezTo>
                <a:lnTo>
                  <a:pt x="689627" y="20745"/>
                </a:lnTo>
                <a:cubicBezTo>
                  <a:pt x="689627" y="9355"/>
                  <a:pt x="686840" y="9355"/>
                  <a:pt x="669893" y="9355"/>
                </a:cubicBezTo>
                <a:lnTo>
                  <a:pt x="669893" y="1514"/>
                </a:lnTo>
                <a:cubicBezTo>
                  <a:pt x="679759" y="1767"/>
                  <a:pt x="691651" y="2275"/>
                  <a:pt x="698730" y="2275"/>
                </a:cubicBezTo>
                <a:cubicBezTo>
                  <a:pt x="708849" y="2275"/>
                  <a:pt x="720749" y="2275"/>
                  <a:pt x="730869" y="1514"/>
                </a:cubicBezTo>
                <a:lnTo>
                  <a:pt x="730869" y="9355"/>
                </a:lnTo>
                <a:lnTo>
                  <a:pt x="725550" y="9355"/>
                </a:lnTo>
                <a:cubicBezTo>
                  <a:pt x="706827" y="9355"/>
                  <a:pt x="706327" y="12141"/>
                  <a:pt x="706327" y="21246"/>
                </a:cubicBezTo>
                <a:lnTo>
                  <a:pt x="706327" y="60211"/>
                </a:lnTo>
                <a:cubicBezTo>
                  <a:pt x="706327" y="85262"/>
                  <a:pt x="716947" y="107780"/>
                  <a:pt x="736180" y="107780"/>
                </a:cubicBezTo>
                <a:cubicBezTo>
                  <a:pt x="737950" y="107780"/>
                  <a:pt x="738458" y="107780"/>
                  <a:pt x="738966" y="107526"/>
                </a:cubicBezTo>
                <a:cubicBezTo>
                  <a:pt x="738204" y="107273"/>
                  <a:pt x="733147" y="104241"/>
                  <a:pt x="733147" y="97660"/>
                </a:cubicBezTo>
                <a:cubicBezTo>
                  <a:pt x="733147" y="90572"/>
                  <a:pt x="738458" y="86778"/>
                  <a:pt x="744021" y="86778"/>
                </a:cubicBezTo>
                <a:cubicBezTo>
                  <a:pt x="748578" y="86778"/>
                  <a:pt x="754905" y="89819"/>
                  <a:pt x="754905" y="97914"/>
                </a:cubicBezTo>
                <a:cubicBezTo>
                  <a:pt x="754905" y="106010"/>
                  <a:pt x="747061" y="113344"/>
                  <a:pt x="736180" y="113344"/>
                </a:cubicBezTo>
                <a:cubicBezTo>
                  <a:pt x="717709" y="113344"/>
                  <a:pt x="708606" y="96390"/>
                  <a:pt x="705057" y="85515"/>
                </a:cubicBezTo>
                <a:close/>
                <a:moveTo>
                  <a:pt x="789753" y="88547"/>
                </a:moveTo>
                <a:lnTo>
                  <a:pt x="789753" y="20745"/>
                </a:lnTo>
                <a:cubicBezTo>
                  <a:pt x="789753" y="9355"/>
                  <a:pt x="786975" y="9355"/>
                  <a:pt x="770020" y="9355"/>
                </a:cubicBezTo>
                <a:lnTo>
                  <a:pt x="770020" y="1514"/>
                </a:lnTo>
                <a:cubicBezTo>
                  <a:pt x="778880" y="1767"/>
                  <a:pt x="791778" y="2275"/>
                  <a:pt x="798613" y="2275"/>
                </a:cubicBezTo>
                <a:cubicBezTo>
                  <a:pt x="805192" y="2275"/>
                  <a:pt x="818344" y="1767"/>
                  <a:pt x="826949" y="1514"/>
                </a:cubicBezTo>
                <a:lnTo>
                  <a:pt x="826949" y="9355"/>
                </a:lnTo>
                <a:cubicBezTo>
                  <a:pt x="809995" y="9355"/>
                  <a:pt x="807216" y="9355"/>
                  <a:pt x="807216" y="20745"/>
                </a:cubicBezTo>
                <a:lnTo>
                  <a:pt x="807216" y="67299"/>
                </a:lnTo>
                <a:cubicBezTo>
                  <a:pt x="807216" y="93612"/>
                  <a:pt x="825179" y="107780"/>
                  <a:pt x="841372" y="107780"/>
                </a:cubicBezTo>
                <a:cubicBezTo>
                  <a:pt x="857310" y="107780"/>
                  <a:pt x="860096" y="94121"/>
                  <a:pt x="860096" y="79698"/>
                </a:cubicBezTo>
                <a:lnTo>
                  <a:pt x="860096" y="20745"/>
                </a:lnTo>
                <a:cubicBezTo>
                  <a:pt x="860096" y="9355"/>
                  <a:pt x="857310" y="9355"/>
                  <a:pt x="840363" y="9355"/>
                </a:cubicBezTo>
                <a:lnTo>
                  <a:pt x="840363" y="1514"/>
                </a:lnTo>
                <a:cubicBezTo>
                  <a:pt x="849212" y="1767"/>
                  <a:pt x="862121" y="2275"/>
                  <a:pt x="868953" y="2275"/>
                </a:cubicBezTo>
                <a:cubicBezTo>
                  <a:pt x="875527" y="2275"/>
                  <a:pt x="888686" y="1767"/>
                  <a:pt x="897292" y="1514"/>
                </a:cubicBezTo>
                <a:lnTo>
                  <a:pt x="897292" y="9355"/>
                </a:lnTo>
                <a:cubicBezTo>
                  <a:pt x="880337" y="9355"/>
                  <a:pt x="877551" y="9355"/>
                  <a:pt x="877551" y="20745"/>
                </a:cubicBezTo>
                <a:lnTo>
                  <a:pt x="877551" y="67299"/>
                </a:lnTo>
                <a:cubicBezTo>
                  <a:pt x="877551" y="93612"/>
                  <a:pt x="895514" y="107780"/>
                  <a:pt x="911714" y="107780"/>
                </a:cubicBezTo>
                <a:cubicBezTo>
                  <a:pt x="927653" y="107780"/>
                  <a:pt x="930429" y="94121"/>
                  <a:pt x="930429" y="79698"/>
                </a:cubicBezTo>
                <a:lnTo>
                  <a:pt x="930429" y="20745"/>
                </a:lnTo>
                <a:cubicBezTo>
                  <a:pt x="930429" y="9355"/>
                  <a:pt x="927653" y="9355"/>
                  <a:pt x="910698" y="9355"/>
                </a:cubicBezTo>
                <a:lnTo>
                  <a:pt x="910698" y="1514"/>
                </a:lnTo>
                <a:cubicBezTo>
                  <a:pt x="919555" y="1767"/>
                  <a:pt x="932453" y="2275"/>
                  <a:pt x="939288" y="2275"/>
                </a:cubicBezTo>
                <a:cubicBezTo>
                  <a:pt x="945869" y="2275"/>
                  <a:pt x="959022" y="1767"/>
                  <a:pt x="967625" y="1514"/>
                </a:cubicBezTo>
                <a:lnTo>
                  <a:pt x="967625" y="9355"/>
                </a:lnTo>
                <a:cubicBezTo>
                  <a:pt x="954472" y="9355"/>
                  <a:pt x="948145" y="9355"/>
                  <a:pt x="947891" y="16944"/>
                </a:cubicBezTo>
                <a:lnTo>
                  <a:pt x="947891" y="65276"/>
                </a:lnTo>
                <a:cubicBezTo>
                  <a:pt x="947891" y="87031"/>
                  <a:pt x="947891" y="94874"/>
                  <a:pt x="940050" y="103987"/>
                </a:cubicBezTo>
                <a:cubicBezTo>
                  <a:pt x="936502" y="108289"/>
                  <a:pt x="928153" y="113344"/>
                  <a:pt x="913485" y="113344"/>
                </a:cubicBezTo>
                <a:cubicBezTo>
                  <a:pt x="892227" y="113344"/>
                  <a:pt x="881099" y="98168"/>
                  <a:pt x="876797" y="88547"/>
                </a:cubicBezTo>
                <a:cubicBezTo>
                  <a:pt x="873248" y="110566"/>
                  <a:pt x="854531" y="113344"/>
                  <a:pt x="843142" y="113344"/>
                </a:cubicBezTo>
                <a:cubicBezTo>
                  <a:pt x="824671" y="113344"/>
                  <a:pt x="812781" y="102463"/>
                  <a:pt x="805700" y="86778"/>
                </a:cubicBezTo>
                <a:lnTo>
                  <a:pt x="805700" y="113344"/>
                </a:lnTo>
                <a:lnTo>
                  <a:pt x="770020" y="110566"/>
                </a:lnTo>
                <a:lnTo>
                  <a:pt x="770020" y="102717"/>
                </a:lnTo>
                <a:cubicBezTo>
                  <a:pt x="787729" y="102717"/>
                  <a:pt x="789753" y="100947"/>
                  <a:pt x="789753" y="88547"/>
                </a:cubicBezTo>
                <a:close/>
                <a:moveTo>
                  <a:pt x="1001127" y="65276"/>
                </a:moveTo>
                <a:cubicBezTo>
                  <a:pt x="1002643" y="102970"/>
                  <a:pt x="1023901" y="109296"/>
                  <a:pt x="1032504" y="109296"/>
                </a:cubicBezTo>
                <a:cubicBezTo>
                  <a:pt x="1058562" y="109296"/>
                  <a:pt x="1061094" y="75142"/>
                  <a:pt x="1061094" y="65276"/>
                </a:cubicBezTo>
                <a:lnTo>
                  <a:pt x="1001127" y="65276"/>
                </a:lnTo>
                <a:close/>
                <a:moveTo>
                  <a:pt x="1000873" y="59957"/>
                </a:moveTo>
                <a:lnTo>
                  <a:pt x="1071470" y="59957"/>
                </a:lnTo>
                <a:cubicBezTo>
                  <a:pt x="1077033" y="59957"/>
                  <a:pt x="1077787" y="59957"/>
                  <a:pt x="1077787" y="65276"/>
                </a:cubicBezTo>
                <a:cubicBezTo>
                  <a:pt x="1077787" y="90318"/>
                  <a:pt x="1064127" y="114860"/>
                  <a:pt x="1032504" y="114860"/>
                </a:cubicBezTo>
                <a:cubicBezTo>
                  <a:pt x="1003152" y="114860"/>
                  <a:pt x="979877" y="88802"/>
                  <a:pt x="979877" y="57179"/>
                </a:cubicBezTo>
                <a:cubicBezTo>
                  <a:pt x="979877" y="23269"/>
                  <a:pt x="1006438" y="-1274"/>
                  <a:pt x="1035536" y="-1274"/>
                </a:cubicBezTo>
                <a:cubicBezTo>
                  <a:pt x="1066405" y="-1274"/>
                  <a:pt x="1077787" y="26818"/>
                  <a:pt x="1077787" y="31621"/>
                </a:cubicBezTo>
                <a:cubicBezTo>
                  <a:pt x="1077787" y="34152"/>
                  <a:pt x="1075763" y="34661"/>
                  <a:pt x="1074503" y="34661"/>
                </a:cubicBezTo>
                <a:cubicBezTo>
                  <a:pt x="1072225" y="34661"/>
                  <a:pt x="1071716" y="33137"/>
                  <a:pt x="1071216" y="31112"/>
                </a:cubicBezTo>
                <a:cubicBezTo>
                  <a:pt x="1062357" y="5053"/>
                  <a:pt x="1039585" y="5053"/>
                  <a:pt x="1037053" y="5053"/>
                </a:cubicBezTo>
                <a:cubicBezTo>
                  <a:pt x="1024409" y="5053"/>
                  <a:pt x="1014287" y="12650"/>
                  <a:pt x="1008470" y="22007"/>
                </a:cubicBezTo>
                <a:cubicBezTo>
                  <a:pt x="1000873" y="34152"/>
                  <a:pt x="1000873" y="50853"/>
                  <a:pt x="1000873" y="59957"/>
                </a:cubicBezTo>
                <a:close/>
                <a:moveTo>
                  <a:pt x="1127497" y="85515"/>
                </a:moveTo>
                <a:lnTo>
                  <a:pt x="1127497" y="113344"/>
                </a:lnTo>
                <a:lnTo>
                  <a:pt x="1092333" y="110566"/>
                </a:lnTo>
                <a:lnTo>
                  <a:pt x="1092333" y="102717"/>
                </a:lnTo>
                <a:cubicBezTo>
                  <a:pt x="1110042" y="102717"/>
                  <a:pt x="1112067" y="100947"/>
                  <a:pt x="1112067" y="88547"/>
                </a:cubicBezTo>
                <a:lnTo>
                  <a:pt x="1112067" y="20745"/>
                </a:lnTo>
                <a:cubicBezTo>
                  <a:pt x="1112067" y="9355"/>
                  <a:pt x="1109280" y="9355"/>
                  <a:pt x="1092333" y="9355"/>
                </a:cubicBezTo>
                <a:lnTo>
                  <a:pt x="1092333" y="1514"/>
                </a:lnTo>
                <a:cubicBezTo>
                  <a:pt x="1102199" y="1767"/>
                  <a:pt x="1114089" y="2275"/>
                  <a:pt x="1121170" y="2275"/>
                </a:cubicBezTo>
                <a:cubicBezTo>
                  <a:pt x="1131290" y="2275"/>
                  <a:pt x="1143190" y="2275"/>
                  <a:pt x="1153309" y="1514"/>
                </a:cubicBezTo>
                <a:lnTo>
                  <a:pt x="1153309" y="9355"/>
                </a:lnTo>
                <a:lnTo>
                  <a:pt x="1147990" y="9355"/>
                </a:lnTo>
                <a:cubicBezTo>
                  <a:pt x="1129265" y="9355"/>
                  <a:pt x="1128767" y="12141"/>
                  <a:pt x="1128767" y="21246"/>
                </a:cubicBezTo>
                <a:lnTo>
                  <a:pt x="1128767" y="60211"/>
                </a:lnTo>
                <a:cubicBezTo>
                  <a:pt x="1128767" y="85262"/>
                  <a:pt x="1139387" y="107780"/>
                  <a:pt x="1158620" y="107780"/>
                </a:cubicBezTo>
                <a:cubicBezTo>
                  <a:pt x="1160390" y="107780"/>
                  <a:pt x="1160898" y="107780"/>
                  <a:pt x="1161406" y="107526"/>
                </a:cubicBezTo>
                <a:cubicBezTo>
                  <a:pt x="1160644" y="107273"/>
                  <a:pt x="1155587" y="104241"/>
                  <a:pt x="1155587" y="97660"/>
                </a:cubicBezTo>
                <a:cubicBezTo>
                  <a:pt x="1155587" y="90572"/>
                  <a:pt x="1160898" y="86778"/>
                  <a:pt x="1166461" y="86778"/>
                </a:cubicBezTo>
                <a:cubicBezTo>
                  <a:pt x="1171018" y="86778"/>
                  <a:pt x="1177345" y="89819"/>
                  <a:pt x="1177345" y="97914"/>
                </a:cubicBezTo>
                <a:cubicBezTo>
                  <a:pt x="1177345" y="106010"/>
                  <a:pt x="1169501" y="113344"/>
                  <a:pt x="1158620" y="113344"/>
                </a:cubicBezTo>
                <a:cubicBezTo>
                  <a:pt x="1140149" y="113344"/>
                  <a:pt x="1131043" y="96390"/>
                  <a:pt x="1127497" y="85515"/>
                </a:cubicBez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Graphic 106" descr="\documentclass{article}&#10;\usepackage{amsmath}&#10;\pagestyle{empty}&#10;\begin{document}&#10;&#10;&#10;300-700nm&#10;&#10;\end{document}" title="IguanaTex Shape Display">
            <a:extLst>
              <a:ext uri="{FF2B5EF4-FFF2-40B4-BE49-F238E27FC236}">
                <a16:creationId xmlns:a16="http://schemas.microsoft.com/office/drawing/2014/main" id="{08226CDC-ACE7-7B93-91BF-674B0EA14BF6}"/>
              </a:ext>
            </a:extLst>
          </p:cNvPr>
          <p:cNvSpPr>
            <a:spLocks noChangeAspect="1"/>
          </p:cNvSpPr>
          <p:nvPr>
            <p:custDataLst>
              <p:tags r:id="rId14"/>
            </p:custDataLst>
          </p:nvPr>
        </p:nvSpPr>
        <p:spPr>
          <a:xfrm flipV="1">
            <a:off x="5269030" y="5498744"/>
            <a:ext cx="894248" cy="133932"/>
          </a:xfrm>
          <a:custGeom>
            <a:avLst/>
            <a:gdLst>
              <a:gd name="connsiteX0" fmla="*/ 62746 w 1179146"/>
              <a:gd name="connsiteY0" fmla="*/ 93301 h 176601"/>
              <a:gd name="connsiteX1" fmla="*/ 98171 w 1179146"/>
              <a:gd name="connsiteY1" fmla="*/ 137832 h 176601"/>
              <a:gd name="connsiteX2" fmla="*/ 51610 w 1179146"/>
              <a:gd name="connsiteY2" fmla="*/ 172749 h 176601"/>
              <a:gd name="connsiteX3" fmla="*/ 6826 w 1179146"/>
              <a:gd name="connsiteY3" fmla="*/ 138339 h 176601"/>
              <a:gd name="connsiteX4" fmla="*/ 19733 w 1179146"/>
              <a:gd name="connsiteY4" fmla="*/ 125186 h 176601"/>
              <a:gd name="connsiteX5" fmla="*/ 32639 w 1179146"/>
              <a:gd name="connsiteY5" fmla="*/ 138084 h 176601"/>
              <a:gd name="connsiteX6" fmla="*/ 16947 w 1179146"/>
              <a:gd name="connsiteY6" fmla="*/ 150738 h 176601"/>
              <a:gd name="connsiteX7" fmla="*/ 50602 w 1179146"/>
              <a:gd name="connsiteY7" fmla="*/ 166422 h 176601"/>
              <a:gd name="connsiteX8" fmla="*/ 74890 w 1179146"/>
              <a:gd name="connsiteY8" fmla="*/ 138084 h 176601"/>
              <a:gd name="connsiteX9" fmla="*/ 67810 w 1179146"/>
              <a:gd name="connsiteY9" fmla="*/ 109240 h 176601"/>
              <a:gd name="connsiteX10" fmla="*/ 45291 w 1179146"/>
              <a:gd name="connsiteY10" fmla="*/ 96089 h 176601"/>
              <a:gd name="connsiteX11" fmla="*/ 35417 w 1179146"/>
              <a:gd name="connsiteY11" fmla="*/ 95326 h 176601"/>
              <a:gd name="connsiteX12" fmla="*/ 31623 w 1179146"/>
              <a:gd name="connsiteY12" fmla="*/ 92293 h 176601"/>
              <a:gd name="connsiteX13" fmla="*/ 37695 w 1179146"/>
              <a:gd name="connsiteY13" fmla="*/ 89508 h 176601"/>
              <a:gd name="connsiteX14" fmla="*/ 48832 w 1179146"/>
              <a:gd name="connsiteY14" fmla="*/ 89508 h 176601"/>
              <a:gd name="connsiteX15" fmla="*/ 78939 w 1179146"/>
              <a:gd name="connsiteY15" fmla="*/ 47510 h 176601"/>
              <a:gd name="connsiteX16" fmla="*/ 50347 w 1179146"/>
              <a:gd name="connsiteY16" fmla="*/ 5759 h 176601"/>
              <a:gd name="connsiteX17" fmla="*/ 11636 w 1179146"/>
              <a:gd name="connsiteY17" fmla="*/ 24992 h 176601"/>
              <a:gd name="connsiteX18" fmla="*/ 28337 w 1179146"/>
              <a:gd name="connsiteY18" fmla="*/ 38906 h 176601"/>
              <a:gd name="connsiteX19" fmla="*/ 14169 w 1179146"/>
              <a:gd name="connsiteY19" fmla="*/ 53074 h 176601"/>
              <a:gd name="connsiteX20" fmla="*/ 0 w 1179146"/>
              <a:gd name="connsiteY20" fmla="*/ 38398 h 176601"/>
              <a:gd name="connsiteX21" fmla="*/ 51109 w 1179146"/>
              <a:gd name="connsiteY21" fmla="*/ -1321 h 176601"/>
              <a:gd name="connsiteX22" fmla="*/ 104997 w 1179146"/>
              <a:gd name="connsiteY22" fmla="*/ 47510 h 176601"/>
              <a:gd name="connsiteX23" fmla="*/ 62746 w 1179146"/>
              <a:gd name="connsiteY23" fmla="*/ 93301 h 176601"/>
              <a:gd name="connsiteX24" fmla="*/ 232283 w 1179146"/>
              <a:gd name="connsiteY24" fmla="*/ 85206 h 176601"/>
              <a:gd name="connsiteX25" fmla="*/ 222163 w 1179146"/>
              <a:gd name="connsiteY25" fmla="*/ 144411 h 176601"/>
              <a:gd name="connsiteX26" fmla="*/ 179149 w 1179146"/>
              <a:gd name="connsiteY26" fmla="*/ 172749 h 176601"/>
              <a:gd name="connsiteX27" fmla="*/ 135128 w 1179146"/>
              <a:gd name="connsiteY27" fmla="*/ 142641 h 176601"/>
              <a:gd name="connsiteX28" fmla="*/ 125762 w 1179146"/>
              <a:gd name="connsiteY28" fmla="*/ 85206 h 176601"/>
              <a:gd name="connsiteX29" fmla="*/ 137152 w 1179146"/>
              <a:gd name="connsiteY29" fmla="*/ 24229 h 176601"/>
              <a:gd name="connsiteX30" fmla="*/ 178895 w 1179146"/>
              <a:gd name="connsiteY30" fmla="*/ -1321 h 176601"/>
              <a:gd name="connsiteX31" fmla="*/ 222925 w 1179146"/>
              <a:gd name="connsiteY31" fmla="*/ 28025 h 176601"/>
              <a:gd name="connsiteX32" fmla="*/ 232283 w 1179146"/>
              <a:gd name="connsiteY32" fmla="*/ 85206 h 176601"/>
              <a:gd name="connsiteX33" fmla="*/ 178895 w 1179146"/>
              <a:gd name="connsiteY33" fmla="*/ 4243 h 176601"/>
              <a:gd name="connsiteX34" fmla="*/ 149542 w 1179146"/>
              <a:gd name="connsiteY34" fmla="*/ 34858 h 176601"/>
              <a:gd name="connsiteX35" fmla="*/ 146764 w 1179146"/>
              <a:gd name="connsiteY35" fmla="*/ 88246 h 176601"/>
              <a:gd name="connsiteX36" fmla="*/ 148789 w 1179146"/>
              <a:gd name="connsiteY36" fmla="*/ 134799 h 176601"/>
              <a:gd name="connsiteX37" fmla="*/ 178895 w 1179146"/>
              <a:gd name="connsiteY37" fmla="*/ 167183 h 176601"/>
              <a:gd name="connsiteX38" fmla="*/ 208748 w 1179146"/>
              <a:gd name="connsiteY38" fmla="*/ 137585 h 176601"/>
              <a:gd name="connsiteX39" fmla="*/ 211281 w 1179146"/>
              <a:gd name="connsiteY39" fmla="*/ 88246 h 176601"/>
              <a:gd name="connsiteX40" fmla="*/ 208502 w 1179146"/>
              <a:gd name="connsiteY40" fmla="*/ 35866 h 176601"/>
              <a:gd name="connsiteX41" fmla="*/ 178895 w 1179146"/>
              <a:gd name="connsiteY41" fmla="*/ 4243 h 176601"/>
              <a:gd name="connsiteX42" fmla="*/ 358808 w 1179146"/>
              <a:gd name="connsiteY42" fmla="*/ 85206 h 176601"/>
              <a:gd name="connsiteX43" fmla="*/ 348686 w 1179146"/>
              <a:gd name="connsiteY43" fmla="*/ 144411 h 176601"/>
              <a:gd name="connsiteX44" fmla="*/ 305673 w 1179146"/>
              <a:gd name="connsiteY44" fmla="*/ 172749 h 176601"/>
              <a:gd name="connsiteX45" fmla="*/ 261653 w 1179146"/>
              <a:gd name="connsiteY45" fmla="*/ 142641 h 176601"/>
              <a:gd name="connsiteX46" fmla="*/ 252285 w 1179146"/>
              <a:gd name="connsiteY46" fmla="*/ 85206 h 176601"/>
              <a:gd name="connsiteX47" fmla="*/ 263677 w 1179146"/>
              <a:gd name="connsiteY47" fmla="*/ 24229 h 176601"/>
              <a:gd name="connsiteX48" fmla="*/ 305419 w 1179146"/>
              <a:gd name="connsiteY48" fmla="*/ -1321 h 176601"/>
              <a:gd name="connsiteX49" fmla="*/ 349448 w 1179146"/>
              <a:gd name="connsiteY49" fmla="*/ 28025 h 176601"/>
              <a:gd name="connsiteX50" fmla="*/ 358808 w 1179146"/>
              <a:gd name="connsiteY50" fmla="*/ 85206 h 176601"/>
              <a:gd name="connsiteX51" fmla="*/ 305419 w 1179146"/>
              <a:gd name="connsiteY51" fmla="*/ 4243 h 176601"/>
              <a:gd name="connsiteX52" fmla="*/ 276067 w 1179146"/>
              <a:gd name="connsiteY52" fmla="*/ 34858 h 176601"/>
              <a:gd name="connsiteX53" fmla="*/ 273288 w 1179146"/>
              <a:gd name="connsiteY53" fmla="*/ 88246 h 176601"/>
              <a:gd name="connsiteX54" fmla="*/ 275313 w 1179146"/>
              <a:gd name="connsiteY54" fmla="*/ 134799 h 176601"/>
              <a:gd name="connsiteX55" fmla="*/ 305419 w 1179146"/>
              <a:gd name="connsiteY55" fmla="*/ 167183 h 176601"/>
              <a:gd name="connsiteX56" fmla="*/ 335272 w 1179146"/>
              <a:gd name="connsiteY56" fmla="*/ 137585 h 176601"/>
              <a:gd name="connsiteX57" fmla="*/ 337804 w 1179146"/>
              <a:gd name="connsiteY57" fmla="*/ 88246 h 176601"/>
              <a:gd name="connsiteX58" fmla="*/ 335026 w 1179146"/>
              <a:gd name="connsiteY58" fmla="*/ 35866 h 176601"/>
              <a:gd name="connsiteX59" fmla="*/ 305419 w 1179146"/>
              <a:gd name="connsiteY59" fmla="*/ 4243 h 176601"/>
              <a:gd name="connsiteX60" fmla="*/ 438777 w 1179146"/>
              <a:gd name="connsiteY60" fmla="*/ 51558 h 176601"/>
              <a:gd name="connsiteX61" fmla="*/ 438777 w 1179146"/>
              <a:gd name="connsiteY61" fmla="*/ 66235 h 176601"/>
              <a:gd name="connsiteX62" fmla="*/ 371728 w 1179146"/>
              <a:gd name="connsiteY62" fmla="*/ 66235 h 176601"/>
              <a:gd name="connsiteX63" fmla="*/ 371728 w 1179146"/>
              <a:gd name="connsiteY63" fmla="*/ 51558 h 176601"/>
              <a:gd name="connsiteX64" fmla="*/ 438777 w 1179146"/>
              <a:gd name="connsiteY64" fmla="*/ 51558 h 176601"/>
              <a:gd name="connsiteX65" fmla="*/ 573720 w 1179146"/>
              <a:gd name="connsiteY65" fmla="*/ 158327 h 176601"/>
              <a:gd name="connsiteX66" fmla="*/ 575995 w 1179146"/>
              <a:gd name="connsiteY66" fmla="*/ 167183 h 176601"/>
              <a:gd name="connsiteX67" fmla="*/ 514512 w 1179146"/>
              <a:gd name="connsiteY67" fmla="*/ 167183 h 176601"/>
              <a:gd name="connsiteX68" fmla="*/ 482127 w 1179146"/>
              <a:gd name="connsiteY68" fmla="*/ 175281 h 176601"/>
              <a:gd name="connsiteX69" fmla="*/ 475802 w 1179146"/>
              <a:gd name="connsiteY69" fmla="*/ 175281 h 176601"/>
              <a:gd name="connsiteX70" fmla="*/ 467451 w 1179146"/>
              <a:gd name="connsiteY70" fmla="*/ 123163 h 176601"/>
              <a:gd name="connsiteX71" fmla="*/ 473778 w 1179146"/>
              <a:gd name="connsiteY71" fmla="*/ 123163 h 176601"/>
              <a:gd name="connsiteX72" fmla="*/ 480103 w 1179146"/>
              <a:gd name="connsiteY72" fmla="*/ 146182 h 176601"/>
              <a:gd name="connsiteX73" fmla="*/ 504901 w 1179146"/>
              <a:gd name="connsiteY73" fmla="*/ 147706 h 176601"/>
              <a:gd name="connsiteX74" fmla="*/ 557273 w 1179146"/>
              <a:gd name="connsiteY74" fmla="*/ 147706 h 176601"/>
              <a:gd name="connsiteX75" fmla="*/ 528934 w 1179146"/>
              <a:gd name="connsiteY75" fmla="*/ 107724 h 176601"/>
              <a:gd name="connsiteX76" fmla="*/ 497811 w 1179146"/>
              <a:gd name="connsiteY76" fmla="*/ 12593 h 176601"/>
              <a:gd name="connsiteX77" fmla="*/ 509447 w 1179146"/>
              <a:gd name="connsiteY77" fmla="*/ -1321 h 176601"/>
              <a:gd name="connsiteX78" fmla="*/ 521093 w 1179146"/>
              <a:gd name="connsiteY78" fmla="*/ 12593 h 176601"/>
              <a:gd name="connsiteX79" fmla="*/ 521093 w 1179146"/>
              <a:gd name="connsiteY79" fmla="*/ 25499 h 176601"/>
              <a:gd name="connsiteX80" fmla="*/ 523872 w 1179146"/>
              <a:gd name="connsiteY80" fmla="*/ 66990 h 176601"/>
              <a:gd name="connsiteX81" fmla="*/ 539564 w 1179146"/>
              <a:gd name="connsiteY81" fmla="*/ 110257 h 176601"/>
              <a:gd name="connsiteX82" fmla="*/ 573720 w 1179146"/>
              <a:gd name="connsiteY82" fmla="*/ 158327 h 176601"/>
              <a:gd name="connsiteX83" fmla="*/ 696193 w 1179146"/>
              <a:gd name="connsiteY83" fmla="*/ 85206 h 176601"/>
              <a:gd name="connsiteX84" fmla="*/ 686074 w 1179146"/>
              <a:gd name="connsiteY84" fmla="*/ 144411 h 176601"/>
              <a:gd name="connsiteX85" fmla="*/ 643062 w 1179146"/>
              <a:gd name="connsiteY85" fmla="*/ 172749 h 176601"/>
              <a:gd name="connsiteX86" fmla="*/ 599038 w 1179146"/>
              <a:gd name="connsiteY86" fmla="*/ 142641 h 176601"/>
              <a:gd name="connsiteX87" fmla="*/ 589673 w 1179146"/>
              <a:gd name="connsiteY87" fmla="*/ 85206 h 176601"/>
              <a:gd name="connsiteX88" fmla="*/ 601063 w 1179146"/>
              <a:gd name="connsiteY88" fmla="*/ 24229 h 176601"/>
              <a:gd name="connsiteX89" fmla="*/ 642808 w 1179146"/>
              <a:gd name="connsiteY89" fmla="*/ -1321 h 176601"/>
              <a:gd name="connsiteX90" fmla="*/ 686836 w 1179146"/>
              <a:gd name="connsiteY90" fmla="*/ 28025 h 176601"/>
              <a:gd name="connsiteX91" fmla="*/ 696193 w 1179146"/>
              <a:gd name="connsiteY91" fmla="*/ 85206 h 176601"/>
              <a:gd name="connsiteX92" fmla="*/ 642808 w 1179146"/>
              <a:gd name="connsiteY92" fmla="*/ 4243 h 176601"/>
              <a:gd name="connsiteX93" fmla="*/ 613453 w 1179146"/>
              <a:gd name="connsiteY93" fmla="*/ 34858 h 176601"/>
              <a:gd name="connsiteX94" fmla="*/ 610677 w 1179146"/>
              <a:gd name="connsiteY94" fmla="*/ 88246 h 176601"/>
              <a:gd name="connsiteX95" fmla="*/ 612698 w 1179146"/>
              <a:gd name="connsiteY95" fmla="*/ 134799 h 176601"/>
              <a:gd name="connsiteX96" fmla="*/ 642808 w 1179146"/>
              <a:gd name="connsiteY96" fmla="*/ 167183 h 176601"/>
              <a:gd name="connsiteX97" fmla="*/ 672660 w 1179146"/>
              <a:gd name="connsiteY97" fmla="*/ 137585 h 176601"/>
              <a:gd name="connsiteX98" fmla="*/ 675193 w 1179146"/>
              <a:gd name="connsiteY98" fmla="*/ 88246 h 176601"/>
              <a:gd name="connsiteX99" fmla="*/ 672414 w 1179146"/>
              <a:gd name="connsiteY99" fmla="*/ 35866 h 176601"/>
              <a:gd name="connsiteX100" fmla="*/ 642808 w 1179146"/>
              <a:gd name="connsiteY100" fmla="*/ 4243 h 176601"/>
              <a:gd name="connsiteX101" fmla="*/ 822718 w 1179146"/>
              <a:gd name="connsiteY101" fmla="*/ 85206 h 176601"/>
              <a:gd name="connsiteX102" fmla="*/ 812597 w 1179146"/>
              <a:gd name="connsiteY102" fmla="*/ 144411 h 176601"/>
              <a:gd name="connsiteX103" fmla="*/ 769584 w 1179146"/>
              <a:gd name="connsiteY103" fmla="*/ 172749 h 176601"/>
              <a:gd name="connsiteX104" fmla="*/ 725563 w 1179146"/>
              <a:gd name="connsiteY104" fmla="*/ 142641 h 176601"/>
              <a:gd name="connsiteX105" fmla="*/ 716196 w 1179146"/>
              <a:gd name="connsiteY105" fmla="*/ 85206 h 176601"/>
              <a:gd name="connsiteX106" fmla="*/ 727588 w 1179146"/>
              <a:gd name="connsiteY106" fmla="*/ 24229 h 176601"/>
              <a:gd name="connsiteX107" fmla="*/ 769330 w 1179146"/>
              <a:gd name="connsiteY107" fmla="*/ -1321 h 176601"/>
              <a:gd name="connsiteX108" fmla="*/ 813359 w 1179146"/>
              <a:gd name="connsiteY108" fmla="*/ 28025 h 176601"/>
              <a:gd name="connsiteX109" fmla="*/ 822718 w 1179146"/>
              <a:gd name="connsiteY109" fmla="*/ 85206 h 176601"/>
              <a:gd name="connsiteX110" fmla="*/ 769330 w 1179146"/>
              <a:gd name="connsiteY110" fmla="*/ 4243 h 176601"/>
              <a:gd name="connsiteX111" fmla="*/ 739978 w 1179146"/>
              <a:gd name="connsiteY111" fmla="*/ 34858 h 176601"/>
              <a:gd name="connsiteX112" fmla="*/ 737199 w 1179146"/>
              <a:gd name="connsiteY112" fmla="*/ 88246 h 176601"/>
              <a:gd name="connsiteX113" fmla="*/ 739224 w 1179146"/>
              <a:gd name="connsiteY113" fmla="*/ 134799 h 176601"/>
              <a:gd name="connsiteX114" fmla="*/ 769330 w 1179146"/>
              <a:gd name="connsiteY114" fmla="*/ 167183 h 176601"/>
              <a:gd name="connsiteX115" fmla="*/ 799183 w 1179146"/>
              <a:gd name="connsiteY115" fmla="*/ 137585 h 176601"/>
              <a:gd name="connsiteX116" fmla="*/ 801715 w 1179146"/>
              <a:gd name="connsiteY116" fmla="*/ 88246 h 176601"/>
              <a:gd name="connsiteX117" fmla="*/ 798936 w 1179146"/>
              <a:gd name="connsiteY117" fmla="*/ 35866 h 176601"/>
              <a:gd name="connsiteX118" fmla="*/ 769330 w 1179146"/>
              <a:gd name="connsiteY118" fmla="*/ 4243 h 176601"/>
              <a:gd name="connsiteX119" fmla="*/ 860684 w 1179146"/>
              <a:gd name="connsiteY119" fmla="*/ 91278 h 176601"/>
              <a:gd name="connsiteX120" fmla="*/ 860684 w 1179146"/>
              <a:gd name="connsiteY120" fmla="*/ 23476 h 176601"/>
              <a:gd name="connsiteX121" fmla="*/ 840950 w 1179146"/>
              <a:gd name="connsiteY121" fmla="*/ 12086 h 176601"/>
              <a:gd name="connsiteX122" fmla="*/ 840950 w 1179146"/>
              <a:gd name="connsiteY122" fmla="*/ 4243 h 176601"/>
              <a:gd name="connsiteX123" fmla="*/ 869541 w 1179146"/>
              <a:gd name="connsiteY123" fmla="*/ 5006 h 176601"/>
              <a:gd name="connsiteX124" fmla="*/ 897877 w 1179146"/>
              <a:gd name="connsiteY124" fmla="*/ 4243 h 176601"/>
              <a:gd name="connsiteX125" fmla="*/ 897877 w 1179146"/>
              <a:gd name="connsiteY125" fmla="*/ 12086 h 176601"/>
              <a:gd name="connsiteX126" fmla="*/ 878146 w 1179146"/>
              <a:gd name="connsiteY126" fmla="*/ 23476 h 176601"/>
              <a:gd name="connsiteX127" fmla="*/ 878146 w 1179146"/>
              <a:gd name="connsiteY127" fmla="*/ 70030 h 176601"/>
              <a:gd name="connsiteX128" fmla="*/ 912302 w 1179146"/>
              <a:gd name="connsiteY128" fmla="*/ 110511 h 176601"/>
              <a:gd name="connsiteX129" fmla="*/ 931024 w 1179146"/>
              <a:gd name="connsiteY129" fmla="*/ 82427 h 176601"/>
              <a:gd name="connsiteX130" fmla="*/ 931024 w 1179146"/>
              <a:gd name="connsiteY130" fmla="*/ 23476 h 176601"/>
              <a:gd name="connsiteX131" fmla="*/ 911293 w 1179146"/>
              <a:gd name="connsiteY131" fmla="*/ 12086 h 176601"/>
              <a:gd name="connsiteX132" fmla="*/ 911293 w 1179146"/>
              <a:gd name="connsiteY132" fmla="*/ 4243 h 176601"/>
              <a:gd name="connsiteX133" fmla="*/ 939883 w 1179146"/>
              <a:gd name="connsiteY133" fmla="*/ 5006 h 176601"/>
              <a:gd name="connsiteX134" fmla="*/ 968220 w 1179146"/>
              <a:gd name="connsiteY134" fmla="*/ 4243 h 176601"/>
              <a:gd name="connsiteX135" fmla="*/ 968220 w 1179146"/>
              <a:gd name="connsiteY135" fmla="*/ 12086 h 176601"/>
              <a:gd name="connsiteX136" fmla="*/ 948479 w 1179146"/>
              <a:gd name="connsiteY136" fmla="*/ 19673 h 176601"/>
              <a:gd name="connsiteX137" fmla="*/ 948479 w 1179146"/>
              <a:gd name="connsiteY137" fmla="*/ 68005 h 176601"/>
              <a:gd name="connsiteX138" fmla="*/ 940638 w 1179146"/>
              <a:gd name="connsiteY138" fmla="*/ 106716 h 176601"/>
              <a:gd name="connsiteX139" fmla="*/ 914069 w 1179146"/>
              <a:gd name="connsiteY139" fmla="*/ 116075 h 176601"/>
              <a:gd name="connsiteX140" fmla="*/ 876630 w 1179146"/>
              <a:gd name="connsiteY140" fmla="*/ 89508 h 176601"/>
              <a:gd name="connsiteX141" fmla="*/ 876630 w 1179146"/>
              <a:gd name="connsiteY141" fmla="*/ 116075 h 176601"/>
              <a:gd name="connsiteX142" fmla="*/ 840950 w 1179146"/>
              <a:gd name="connsiteY142" fmla="*/ 113297 h 176601"/>
              <a:gd name="connsiteX143" fmla="*/ 840950 w 1179146"/>
              <a:gd name="connsiteY143" fmla="*/ 105446 h 176601"/>
              <a:gd name="connsiteX144" fmla="*/ 860684 w 1179146"/>
              <a:gd name="connsiteY144" fmla="*/ 91278 h 176601"/>
              <a:gd name="connsiteX145" fmla="*/ 1001275 w 1179146"/>
              <a:gd name="connsiteY145" fmla="*/ 91278 h 176601"/>
              <a:gd name="connsiteX146" fmla="*/ 1001275 w 1179146"/>
              <a:gd name="connsiteY146" fmla="*/ 23476 h 176601"/>
              <a:gd name="connsiteX147" fmla="*/ 981544 w 1179146"/>
              <a:gd name="connsiteY147" fmla="*/ 12086 h 176601"/>
              <a:gd name="connsiteX148" fmla="*/ 981544 w 1179146"/>
              <a:gd name="connsiteY148" fmla="*/ 4243 h 176601"/>
              <a:gd name="connsiteX149" fmla="*/ 1010135 w 1179146"/>
              <a:gd name="connsiteY149" fmla="*/ 5006 h 176601"/>
              <a:gd name="connsiteX150" fmla="*/ 1038471 w 1179146"/>
              <a:gd name="connsiteY150" fmla="*/ 4243 h 176601"/>
              <a:gd name="connsiteX151" fmla="*/ 1038471 w 1179146"/>
              <a:gd name="connsiteY151" fmla="*/ 12086 h 176601"/>
              <a:gd name="connsiteX152" fmla="*/ 1018738 w 1179146"/>
              <a:gd name="connsiteY152" fmla="*/ 23476 h 176601"/>
              <a:gd name="connsiteX153" fmla="*/ 1018738 w 1179146"/>
              <a:gd name="connsiteY153" fmla="*/ 70030 h 176601"/>
              <a:gd name="connsiteX154" fmla="*/ 1052893 w 1179146"/>
              <a:gd name="connsiteY154" fmla="*/ 110511 h 176601"/>
              <a:gd name="connsiteX155" fmla="*/ 1071618 w 1179146"/>
              <a:gd name="connsiteY155" fmla="*/ 82427 h 176601"/>
              <a:gd name="connsiteX156" fmla="*/ 1071618 w 1179146"/>
              <a:gd name="connsiteY156" fmla="*/ 23476 h 176601"/>
              <a:gd name="connsiteX157" fmla="*/ 1051885 w 1179146"/>
              <a:gd name="connsiteY157" fmla="*/ 12086 h 176601"/>
              <a:gd name="connsiteX158" fmla="*/ 1051885 w 1179146"/>
              <a:gd name="connsiteY158" fmla="*/ 4243 h 176601"/>
              <a:gd name="connsiteX159" fmla="*/ 1080478 w 1179146"/>
              <a:gd name="connsiteY159" fmla="*/ 5006 h 176601"/>
              <a:gd name="connsiteX160" fmla="*/ 1108814 w 1179146"/>
              <a:gd name="connsiteY160" fmla="*/ 4243 h 176601"/>
              <a:gd name="connsiteX161" fmla="*/ 1108814 w 1179146"/>
              <a:gd name="connsiteY161" fmla="*/ 12086 h 176601"/>
              <a:gd name="connsiteX162" fmla="*/ 1089073 w 1179146"/>
              <a:gd name="connsiteY162" fmla="*/ 23476 h 176601"/>
              <a:gd name="connsiteX163" fmla="*/ 1089073 w 1179146"/>
              <a:gd name="connsiteY163" fmla="*/ 70030 h 176601"/>
              <a:gd name="connsiteX164" fmla="*/ 1123236 w 1179146"/>
              <a:gd name="connsiteY164" fmla="*/ 110511 h 176601"/>
              <a:gd name="connsiteX165" fmla="*/ 1141953 w 1179146"/>
              <a:gd name="connsiteY165" fmla="*/ 82427 h 176601"/>
              <a:gd name="connsiteX166" fmla="*/ 1141953 w 1179146"/>
              <a:gd name="connsiteY166" fmla="*/ 23476 h 176601"/>
              <a:gd name="connsiteX167" fmla="*/ 1122220 w 1179146"/>
              <a:gd name="connsiteY167" fmla="*/ 12086 h 176601"/>
              <a:gd name="connsiteX168" fmla="*/ 1122220 w 1179146"/>
              <a:gd name="connsiteY168" fmla="*/ 4243 h 176601"/>
              <a:gd name="connsiteX169" fmla="*/ 1150810 w 1179146"/>
              <a:gd name="connsiteY169" fmla="*/ 5006 h 176601"/>
              <a:gd name="connsiteX170" fmla="*/ 1179146 w 1179146"/>
              <a:gd name="connsiteY170" fmla="*/ 4243 h 176601"/>
              <a:gd name="connsiteX171" fmla="*/ 1179146 w 1179146"/>
              <a:gd name="connsiteY171" fmla="*/ 12086 h 176601"/>
              <a:gd name="connsiteX172" fmla="*/ 1159416 w 1179146"/>
              <a:gd name="connsiteY172" fmla="*/ 19673 h 176601"/>
              <a:gd name="connsiteX173" fmla="*/ 1159416 w 1179146"/>
              <a:gd name="connsiteY173" fmla="*/ 68005 h 176601"/>
              <a:gd name="connsiteX174" fmla="*/ 1151572 w 1179146"/>
              <a:gd name="connsiteY174" fmla="*/ 106716 h 176601"/>
              <a:gd name="connsiteX175" fmla="*/ 1125006 w 1179146"/>
              <a:gd name="connsiteY175" fmla="*/ 116075 h 176601"/>
              <a:gd name="connsiteX176" fmla="*/ 1088319 w 1179146"/>
              <a:gd name="connsiteY176" fmla="*/ 91278 h 176601"/>
              <a:gd name="connsiteX177" fmla="*/ 1054664 w 1179146"/>
              <a:gd name="connsiteY177" fmla="*/ 116075 h 176601"/>
              <a:gd name="connsiteX178" fmla="*/ 1017221 w 1179146"/>
              <a:gd name="connsiteY178" fmla="*/ 89508 h 176601"/>
              <a:gd name="connsiteX179" fmla="*/ 1017221 w 1179146"/>
              <a:gd name="connsiteY179" fmla="*/ 116075 h 176601"/>
              <a:gd name="connsiteX180" fmla="*/ 981544 w 1179146"/>
              <a:gd name="connsiteY180" fmla="*/ 113297 h 176601"/>
              <a:gd name="connsiteX181" fmla="*/ 981544 w 1179146"/>
              <a:gd name="connsiteY181" fmla="*/ 105446 h 176601"/>
              <a:gd name="connsiteX182" fmla="*/ 1001275 w 1179146"/>
              <a:gd name="connsiteY182" fmla="*/ 91278 h 17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179146" h="176601">
                <a:moveTo>
                  <a:pt x="62746" y="93301"/>
                </a:moveTo>
                <a:cubicBezTo>
                  <a:pt x="83495" y="100136"/>
                  <a:pt x="98171" y="117845"/>
                  <a:pt x="98171" y="137832"/>
                </a:cubicBezTo>
                <a:cubicBezTo>
                  <a:pt x="98171" y="158579"/>
                  <a:pt x="75906" y="172749"/>
                  <a:pt x="51610" y="172749"/>
                </a:cubicBezTo>
                <a:cubicBezTo>
                  <a:pt x="26059" y="172749"/>
                  <a:pt x="6826" y="157572"/>
                  <a:pt x="6826" y="138339"/>
                </a:cubicBezTo>
                <a:cubicBezTo>
                  <a:pt x="6826" y="129989"/>
                  <a:pt x="12398" y="125186"/>
                  <a:pt x="19733" y="125186"/>
                </a:cubicBezTo>
                <a:cubicBezTo>
                  <a:pt x="27575" y="125186"/>
                  <a:pt x="32639" y="130752"/>
                  <a:pt x="32639" y="138084"/>
                </a:cubicBezTo>
                <a:cubicBezTo>
                  <a:pt x="32639" y="150738"/>
                  <a:pt x="20749" y="150738"/>
                  <a:pt x="16947" y="150738"/>
                </a:cubicBezTo>
                <a:cubicBezTo>
                  <a:pt x="24797" y="163136"/>
                  <a:pt x="41489" y="166422"/>
                  <a:pt x="50602" y="166422"/>
                </a:cubicBezTo>
                <a:cubicBezTo>
                  <a:pt x="60976" y="166422"/>
                  <a:pt x="74890" y="160858"/>
                  <a:pt x="74890" y="138084"/>
                </a:cubicBezTo>
                <a:cubicBezTo>
                  <a:pt x="74890" y="135054"/>
                  <a:pt x="74382" y="120377"/>
                  <a:pt x="67810" y="109240"/>
                </a:cubicBezTo>
                <a:cubicBezTo>
                  <a:pt x="60214" y="97096"/>
                  <a:pt x="51610" y="96341"/>
                  <a:pt x="45291" y="96089"/>
                </a:cubicBezTo>
                <a:cubicBezTo>
                  <a:pt x="43267" y="95834"/>
                  <a:pt x="37195" y="95326"/>
                  <a:pt x="35417" y="95326"/>
                </a:cubicBezTo>
                <a:cubicBezTo>
                  <a:pt x="33393" y="95072"/>
                  <a:pt x="31623" y="94827"/>
                  <a:pt x="31623" y="92293"/>
                </a:cubicBezTo>
                <a:cubicBezTo>
                  <a:pt x="31623" y="89508"/>
                  <a:pt x="33393" y="89508"/>
                  <a:pt x="37695" y="89508"/>
                </a:cubicBezTo>
                <a:lnTo>
                  <a:pt x="48832" y="89508"/>
                </a:lnTo>
                <a:cubicBezTo>
                  <a:pt x="69580" y="89508"/>
                  <a:pt x="78939" y="72307"/>
                  <a:pt x="78939" y="47510"/>
                </a:cubicBezTo>
                <a:cubicBezTo>
                  <a:pt x="78939" y="13101"/>
                  <a:pt x="61484" y="5759"/>
                  <a:pt x="50347" y="5759"/>
                </a:cubicBezTo>
                <a:cubicBezTo>
                  <a:pt x="39465" y="5759"/>
                  <a:pt x="20494" y="10061"/>
                  <a:pt x="11636" y="24992"/>
                </a:cubicBezTo>
                <a:cubicBezTo>
                  <a:pt x="20494" y="23722"/>
                  <a:pt x="28337" y="29294"/>
                  <a:pt x="28337" y="38906"/>
                </a:cubicBezTo>
                <a:cubicBezTo>
                  <a:pt x="28337" y="48019"/>
                  <a:pt x="21503" y="53074"/>
                  <a:pt x="14169" y="53074"/>
                </a:cubicBezTo>
                <a:cubicBezTo>
                  <a:pt x="8096" y="53074"/>
                  <a:pt x="0" y="49535"/>
                  <a:pt x="0" y="38398"/>
                </a:cubicBezTo>
                <a:cubicBezTo>
                  <a:pt x="0" y="15379"/>
                  <a:pt x="23527" y="-1321"/>
                  <a:pt x="51109" y="-1321"/>
                </a:cubicBezTo>
                <a:cubicBezTo>
                  <a:pt x="81979" y="-1321"/>
                  <a:pt x="104997" y="21698"/>
                  <a:pt x="104997" y="47510"/>
                </a:cubicBezTo>
                <a:cubicBezTo>
                  <a:pt x="104997" y="68259"/>
                  <a:pt x="89059" y="87991"/>
                  <a:pt x="62746" y="93301"/>
                </a:cubicBezTo>
                <a:close/>
                <a:moveTo>
                  <a:pt x="232283" y="85206"/>
                </a:moveTo>
                <a:cubicBezTo>
                  <a:pt x="232283" y="105446"/>
                  <a:pt x="231021" y="125687"/>
                  <a:pt x="222163" y="144411"/>
                </a:cubicBezTo>
                <a:cubicBezTo>
                  <a:pt x="210526" y="168700"/>
                  <a:pt x="189778" y="172749"/>
                  <a:pt x="179149" y="172749"/>
                </a:cubicBezTo>
                <a:cubicBezTo>
                  <a:pt x="163965" y="172749"/>
                  <a:pt x="145494" y="166176"/>
                  <a:pt x="135128" y="142641"/>
                </a:cubicBezTo>
                <a:cubicBezTo>
                  <a:pt x="127032" y="125186"/>
                  <a:pt x="125762" y="105446"/>
                  <a:pt x="125762" y="85206"/>
                </a:cubicBezTo>
                <a:cubicBezTo>
                  <a:pt x="125762" y="66235"/>
                  <a:pt x="126778" y="43462"/>
                  <a:pt x="137152" y="24229"/>
                </a:cubicBezTo>
                <a:cubicBezTo>
                  <a:pt x="148027" y="3735"/>
                  <a:pt x="166497" y="-1321"/>
                  <a:pt x="178895" y="-1321"/>
                </a:cubicBezTo>
                <a:cubicBezTo>
                  <a:pt x="192556" y="-1321"/>
                  <a:pt x="211788" y="3989"/>
                  <a:pt x="222925" y="28025"/>
                </a:cubicBezTo>
                <a:cubicBezTo>
                  <a:pt x="231021" y="45487"/>
                  <a:pt x="232283" y="65219"/>
                  <a:pt x="232283" y="85206"/>
                </a:cubicBezTo>
                <a:close/>
                <a:moveTo>
                  <a:pt x="178895" y="4243"/>
                </a:moveTo>
                <a:cubicBezTo>
                  <a:pt x="169029" y="4243"/>
                  <a:pt x="154099" y="10570"/>
                  <a:pt x="149542" y="34858"/>
                </a:cubicBezTo>
                <a:cubicBezTo>
                  <a:pt x="146764" y="50042"/>
                  <a:pt x="146764" y="73315"/>
                  <a:pt x="146764" y="88246"/>
                </a:cubicBezTo>
                <a:cubicBezTo>
                  <a:pt x="146764" y="104438"/>
                  <a:pt x="146764" y="121138"/>
                  <a:pt x="148789" y="134799"/>
                </a:cubicBezTo>
                <a:cubicBezTo>
                  <a:pt x="153598" y="164906"/>
                  <a:pt x="172569" y="167183"/>
                  <a:pt x="178895" y="167183"/>
                </a:cubicBezTo>
                <a:cubicBezTo>
                  <a:pt x="187246" y="167183"/>
                  <a:pt x="203946" y="162627"/>
                  <a:pt x="208748" y="137585"/>
                </a:cubicBezTo>
                <a:cubicBezTo>
                  <a:pt x="211281" y="123417"/>
                  <a:pt x="211281" y="104184"/>
                  <a:pt x="211281" y="88246"/>
                </a:cubicBezTo>
                <a:cubicBezTo>
                  <a:pt x="211281" y="69267"/>
                  <a:pt x="211281" y="52066"/>
                  <a:pt x="208502" y="35866"/>
                </a:cubicBezTo>
                <a:cubicBezTo>
                  <a:pt x="204700" y="11832"/>
                  <a:pt x="190286" y="4243"/>
                  <a:pt x="178895" y="4243"/>
                </a:cubicBezTo>
                <a:close/>
                <a:moveTo>
                  <a:pt x="358808" y="85206"/>
                </a:moveTo>
                <a:cubicBezTo>
                  <a:pt x="358808" y="105446"/>
                  <a:pt x="357545" y="125687"/>
                  <a:pt x="348686" y="144411"/>
                </a:cubicBezTo>
                <a:cubicBezTo>
                  <a:pt x="337050" y="168700"/>
                  <a:pt x="316301" y="172749"/>
                  <a:pt x="305673" y="172749"/>
                </a:cubicBezTo>
                <a:cubicBezTo>
                  <a:pt x="290489" y="172749"/>
                  <a:pt x="272018" y="166176"/>
                  <a:pt x="261653" y="142641"/>
                </a:cubicBezTo>
                <a:cubicBezTo>
                  <a:pt x="253555" y="125186"/>
                  <a:pt x="252285" y="105446"/>
                  <a:pt x="252285" y="85206"/>
                </a:cubicBezTo>
                <a:cubicBezTo>
                  <a:pt x="252285" y="66235"/>
                  <a:pt x="253301" y="43462"/>
                  <a:pt x="263677" y="24229"/>
                </a:cubicBezTo>
                <a:cubicBezTo>
                  <a:pt x="274551" y="3735"/>
                  <a:pt x="293022" y="-1321"/>
                  <a:pt x="305419" y="-1321"/>
                </a:cubicBezTo>
                <a:cubicBezTo>
                  <a:pt x="319079" y="-1321"/>
                  <a:pt x="338312" y="3989"/>
                  <a:pt x="349448" y="28025"/>
                </a:cubicBezTo>
                <a:cubicBezTo>
                  <a:pt x="357545" y="45487"/>
                  <a:pt x="358808" y="65219"/>
                  <a:pt x="358808" y="85206"/>
                </a:cubicBezTo>
                <a:close/>
                <a:moveTo>
                  <a:pt x="305419" y="4243"/>
                </a:moveTo>
                <a:cubicBezTo>
                  <a:pt x="295554" y="4243"/>
                  <a:pt x="280621" y="10570"/>
                  <a:pt x="276067" y="34858"/>
                </a:cubicBezTo>
                <a:cubicBezTo>
                  <a:pt x="273288" y="50042"/>
                  <a:pt x="273288" y="73315"/>
                  <a:pt x="273288" y="88246"/>
                </a:cubicBezTo>
                <a:cubicBezTo>
                  <a:pt x="273288" y="104438"/>
                  <a:pt x="273288" y="121138"/>
                  <a:pt x="275313" y="134799"/>
                </a:cubicBezTo>
                <a:cubicBezTo>
                  <a:pt x="280124" y="164906"/>
                  <a:pt x="299092" y="167183"/>
                  <a:pt x="305419" y="167183"/>
                </a:cubicBezTo>
                <a:cubicBezTo>
                  <a:pt x="313768" y="167183"/>
                  <a:pt x="330469" y="162627"/>
                  <a:pt x="335272" y="137585"/>
                </a:cubicBezTo>
                <a:cubicBezTo>
                  <a:pt x="337804" y="123417"/>
                  <a:pt x="337804" y="104184"/>
                  <a:pt x="337804" y="88246"/>
                </a:cubicBezTo>
                <a:cubicBezTo>
                  <a:pt x="337804" y="69267"/>
                  <a:pt x="337804" y="52066"/>
                  <a:pt x="335026" y="35866"/>
                </a:cubicBezTo>
                <a:cubicBezTo>
                  <a:pt x="331223" y="11832"/>
                  <a:pt x="316809" y="4243"/>
                  <a:pt x="305419" y="4243"/>
                </a:cubicBezTo>
                <a:close/>
                <a:moveTo>
                  <a:pt x="438777" y="51558"/>
                </a:moveTo>
                <a:lnTo>
                  <a:pt x="438777" y="66235"/>
                </a:lnTo>
                <a:lnTo>
                  <a:pt x="371728" y="66235"/>
                </a:lnTo>
                <a:lnTo>
                  <a:pt x="371728" y="51558"/>
                </a:lnTo>
                <a:lnTo>
                  <a:pt x="438777" y="51558"/>
                </a:lnTo>
                <a:close/>
                <a:moveTo>
                  <a:pt x="573720" y="158327"/>
                </a:moveTo>
                <a:cubicBezTo>
                  <a:pt x="575995" y="161367"/>
                  <a:pt x="575995" y="161874"/>
                  <a:pt x="575995" y="167183"/>
                </a:cubicBezTo>
                <a:lnTo>
                  <a:pt x="514512" y="167183"/>
                </a:lnTo>
                <a:cubicBezTo>
                  <a:pt x="483643" y="167183"/>
                  <a:pt x="483136" y="170470"/>
                  <a:pt x="482127" y="175281"/>
                </a:cubicBezTo>
                <a:lnTo>
                  <a:pt x="475802" y="175281"/>
                </a:lnTo>
                <a:lnTo>
                  <a:pt x="467451" y="123163"/>
                </a:lnTo>
                <a:lnTo>
                  <a:pt x="473778" y="123163"/>
                </a:lnTo>
                <a:cubicBezTo>
                  <a:pt x="474540" y="127211"/>
                  <a:pt x="476809" y="143149"/>
                  <a:pt x="480103" y="146182"/>
                </a:cubicBezTo>
                <a:cubicBezTo>
                  <a:pt x="481873" y="147706"/>
                  <a:pt x="501606" y="147706"/>
                  <a:pt x="504901" y="147706"/>
                </a:cubicBezTo>
                <a:lnTo>
                  <a:pt x="557273" y="147706"/>
                </a:lnTo>
                <a:cubicBezTo>
                  <a:pt x="554487" y="143658"/>
                  <a:pt x="534500" y="116075"/>
                  <a:pt x="528934" y="107724"/>
                </a:cubicBezTo>
                <a:cubicBezTo>
                  <a:pt x="506163" y="73569"/>
                  <a:pt x="497811" y="38398"/>
                  <a:pt x="497811" y="12593"/>
                </a:cubicBezTo>
                <a:cubicBezTo>
                  <a:pt x="497811" y="10061"/>
                  <a:pt x="497811" y="-1321"/>
                  <a:pt x="509447" y="-1321"/>
                </a:cubicBezTo>
                <a:cubicBezTo>
                  <a:pt x="521093" y="-1321"/>
                  <a:pt x="521093" y="10061"/>
                  <a:pt x="521093" y="12593"/>
                </a:cubicBezTo>
                <a:lnTo>
                  <a:pt x="521093" y="25499"/>
                </a:lnTo>
                <a:cubicBezTo>
                  <a:pt x="521093" y="39415"/>
                  <a:pt x="521848" y="53328"/>
                  <a:pt x="523872" y="66990"/>
                </a:cubicBezTo>
                <a:cubicBezTo>
                  <a:pt x="524888" y="72808"/>
                  <a:pt x="528426" y="94572"/>
                  <a:pt x="539564" y="110257"/>
                </a:cubicBezTo>
                <a:lnTo>
                  <a:pt x="573720" y="158327"/>
                </a:lnTo>
                <a:close/>
                <a:moveTo>
                  <a:pt x="696193" y="85206"/>
                </a:moveTo>
                <a:cubicBezTo>
                  <a:pt x="696193" y="105446"/>
                  <a:pt x="694931" y="125687"/>
                  <a:pt x="686074" y="144411"/>
                </a:cubicBezTo>
                <a:cubicBezTo>
                  <a:pt x="674438" y="168700"/>
                  <a:pt x="653689" y="172749"/>
                  <a:pt x="643062" y="172749"/>
                </a:cubicBezTo>
                <a:cubicBezTo>
                  <a:pt x="627875" y="172749"/>
                  <a:pt x="609407" y="166176"/>
                  <a:pt x="599038" y="142641"/>
                </a:cubicBezTo>
                <a:cubicBezTo>
                  <a:pt x="590943" y="125186"/>
                  <a:pt x="589673" y="105446"/>
                  <a:pt x="589673" y="85206"/>
                </a:cubicBezTo>
                <a:cubicBezTo>
                  <a:pt x="589673" y="66235"/>
                  <a:pt x="590689" y="43462"/>
                  <a:pt x="601063" y="24229"/>
                </a:cubicBezTo>
                <a:cubicBezTo>
                  <a:pt x="611936" y="3735"/>
                  <a:pt x="630407" y="-1321"/>
                  <a:pt x="642808" y="-1321"/>
                </a:cubicBezTo>
                <a:cubicBezTo>
                  <a:pt x="656468" y="-1321"/>
                  <a:pt x="675701" y="3989"/>
                  <a:pt x="686836" y="28025"/>
                </a:cubicBezTo>
                <a:cubicBezTo>
                  <a:pt x="694931" y="45487"/>
                  <a:pt x="696193" y="65219"/>
                  <a:pt x="696193" y="85206"/>
                </a:cubicBezTo>
                <a:close/>
                <a:moveTo>
                  <a:pt x="642808" y="4243"/>
                </a:moveTo>
                <a:cubicBezTo>
                  <a:pt x="632940" y="4243"/>
                  <a:pt x="618010" y="10570"/>
                  <a:pt x="613453" y="34858"/>
                </a:cubicBezTo>
                <a:cubicBezTo>
                  <a:pt x="610677" y="50042"/>
                  <a:pt x="610677" y="73315"/>
                  <a:pt x="610677" y="88246"/>
                </a:cubicBezTo>
                <a:cubicBezTo>
                  <a:pt x="610677" y="104438"/>
                  <a:pt x="610677" y="121138"/>
                  <a:pt x="612698" y="134799"/>
                </a:cubicBezTo>
                <a:cubicBezTo>
                  <a:pt x="617509" y="164906"/>
                  <a:pt x="636481" y="167183"/>
                  <a:pt x="642808" y="167183"/>
                </a:cubicBezTo>
                <a:cubicBezTo>
                  <a:pt x="651156" y="167183"/>
                  <a:pt x="667857" y="162627"/>
                  <a:pt x="672660" y="137585"/>
                </a:cubicBezTo>
                <a:cubicBezTo>
                  <a:pt x="675193" y="123417"/>
                  <a:pt x="675193" y="104184"/>
                  <a:pt x="675193" y="88246"/>
                </a:cubicBezTo>
                <a:cubicBezTo>
                  <a:pt x="675193" y="69267"/>
                  <a:pt x="675193" y="52066"/>
                  <a:pt x="672414" y="35866"/>
                </a:cubicBezTo>
                <a:cubicBezTo>
                  <a:pt x="668612" y="11832"/>
                  <a:pt x="654197" y="4243"/>
                  <a:pt x="642808" y="4243"/>
                </a:cubicBezTo>
                <a:close/>
                <a:moveTo>
                  <a:pt x="822718" y="85206"/>
                </a:moveTo>
                <a:cubicBezTo>
                  <a:pt x="822718" y="105446"/>
                  <a:pt x="821456" y="125687"/>
                  <a:pt x="812597" y="144411"/>
                </a:cubicBezTo>
                <a:cubicBezTo>
                  <a:pt x="800961" y="168700"/>
                  <a:pt x="780211" y="172749"/>
                  <a:pt x="769584" y="172749"/>
                </a:cubicBezTo>
                <a:cubicBezTo>
                  <a:pt x="754400" y="172749"/>
                  <a:pt x="735929" y="166176"/>
                  <a:pt x="725563" y="142641"/>
                </a:cubicBezTo>
                <a:cubicBezTo>
                  <a:pt x="717466" y="125186"/>
                  <a:pt x="716196" y="105446"/>
                  <a:pt x="716196" y="85206"/>
                </a:cubicBezTo>
                <a:cubicBezTo>
                  <a:pt x="716196" y="66235"/>
                  <a:pt x="717212" y="43462"/>
                  <a:pt x="727588" y="24229"/>
                </a:cubicBezTo>
                <a:cubicBezTo>
                  <a:pt x="738462" y="3735"/>
                  <a:pt x="756932" y="-1321"/>
                  <a:pt x="769330" y="-1321"/>
                </a:cubicBezTo>
                <a:cubicBezTo>
                  <a:pt x="782990" y="-1321"/>
                  <a:pt x="802223" y="3989"/>
                  <a:pt x="813359" y="28025"/>
                </a:cubicBezTo>
                <a:cubicBezTo>
                  <a:pt x="821456" y="45487"/>
                  <a:pt x="822718" y="65219"/>
                  <a:pt x="822718" y="85206"/>
                </a:cubicBezTo>
                <a:close/>
                <a:moveTo>
                  <a:pt x="769330" y="4243"/>
                </a:moveTo>
                <a:cubicBezTo>
                  <a:pt x="759465" y="4243"/>
                  <a:pt x="744534" y="10570"/>
                  <a:pt x="739978" y="34858"/>
                </a:cubicBezTo>
                <a:cubicBezTo>
                  <a:pt x="737199" y="50042"/>
                  <a:pt x="737199" y="73315"/>
                  <a:pt x="737199" y="88246"/>
                </a:cubicBezTo>
                <a:cubicBezTo>
                  <a:pt x="737199" y="104438"/>
                  <a:pt x="737199" y="121138"/>
                  <a:pt x="739224" y="134799"/>
                </a:cubicBezTo>
                <a:cubicBezTo>
                  <a:pt x="744034" y="164906"/>
                  <a:pt x="763003" y="167183"/>
                  <a:pt x="769330" y="167183"/>
                </a:cubicBezTo>
                <a:cubicBezTo>
                  <a:pt x="777682" y="167183"/>
                  <a:pt x="794382" y="162627"/>
                  <a:pt x="799183" y="137585"/>
                </a:cubicBezTo>
                <a:cubicBezTo>
                  <a:pt x="801715" y="123417"/>
                  <a:pt x="801715" y="104184"/>
                  <a:pt x="801715" y="88246"/>
                </a:cubicBezTo>
                <a:cubicBezTo>
                  <a:pt x="801715" y="69267"/>
                  <a:pt x="801715" y="52066"/>
                  <a:pt x="798936" y="35866"/>
                </a:cubicBezTo>
                <a:cubicBezTo>
                  <a:pt x="795134" y="11832"/>
                  <a:pt x="780719" y="4243"/>
                  <a:pt x="769330" y="4243"/>
                </a:cubicBezTo>
                <a:close/>
                <a:moveTo>
                  <a:pt x="860684" y="91278"/>
                </a:moveTo>
                <a:lnTo>
                  <a:pt x="860684" y="23476"/>
                </a:lnTo>
                <a:cubicBezTo>
                  <a:pt x="860684" y="12086"/>
                  <a:pt x="857905" y="12086"/>
                  <a:pt x="840950" y="12086"/>
                </a:cubicBezTo>
                <a:lnTo>
                  <a:pt x="840950" y="4243"/>
                </a:lnTo>
                <a:cubicBezTo>
                  <a:pt x="849807" y="4497"/>
                  <a:pt x="862708" y="5006"/>
                  <a:pt x="869541" y="5006"/>
                </a:cubicBezTo>
                <a:cubicBezTo>
                  <a:pt x="876122" y="5006"/>
                  <a:pt x="889274" y="4497"/>
                  <a:pt x="897877" y="4243"/>
                </a:cubicBezTo>
                <a:lnTo>
                  <a:pt x="897877" y="12086"/>
                </a:lnTo>
                <a:cubicBezTo>
                  <a:pt x="880922" y="12086"/>
                  <a:pt x="878146" y="12086"/>
                  <a:pt x="878146" y="23476"/>
                </a:cubicBezTo>
                <a:lnTo>
                  <a:pt x="878146" y="70030"/>
                </a:lnTo>
                <a:cubicBezTo>
                  <a:pt x="878146" y="96341"/>
                  <a:pt x="896109" y="110511"/>
                  <a:pt x="912302" y="110511"/>
                </a:cubicBezTo>
                <a:cubicBezTo>
                  <a:pt x="928240" y="110511"/>
                  <a:pt x="931024" y="96850"/>
                  <a:pt x="931024" y="82427"/>
                </a:cubicBezTo>
                <a:lnTo>
                  <a:pt x="931024" y="23476"/>
                </a:lnTo>
                <a:cubicBezTo>
                  <a:pt x="931024" y="12086"/>
                  <a:pt x="928240" y="12086"/>
                  <a:pt x="911293" y="12086"/>
                </a:cubicBezTo>
                <a:lnTo>
                  <a:pt x="911293" y="4243"/>
                </a:lnTo>
                <a:cubicBezTo>
                  <a:pt x="920143" y="4497"/>
                  <a:pt x="933048" y="5006"/>
                  <a:pt x="939883" y="5006"/>
                </a:cubicBezTo>
                <a:cubicBezTo>
                  <a:pt x="946454" y="5006"/>
                  <a:pt x="959617" y="4497"/>
                  <a:pt x="968220" y="4243"/>
                </a:cubicBezTo>
                <a:lnTo>
                  <a:pt x="968220" y="12086"/>
                </a:lnTo>
                <a:cubicBezTo>
                  <a:pt x="955060" y="12086"/>
                  <a:pt x="948733" y="12086"/>
                  <a:pt x="948479" y="19673"/>
                </a:cubicBezTo>
                <a:lnTo>
                  <a:pt x="948479" y="68005"/>
                </a:lnTo>
                <a:cubicBezTo>
                  <a:pt x="948479" y="89762"/>
                  <a:pt x="948479" y="97603"/>
                  <a:pt x="940638" y="106716"/>
                </a:cubicBezTo>
                <a:cubicBezTo>
                  <a:pt x="937097" y="111018"/>
                  <a:pt x="928748" y="116075"/>
                  <a:pt x="914069" y="116075"/>
                </a:cubicBezTo>
                <a:cubicBezTo>
                  <a:pt x="895601" y="116075"/>
                  <a:pt x="883709" y="105192"/>
                  <a:pt x="876630" y="89508"/>
                </a:cubicBezTo>
                <a:lnTo>
                  <a:pt x="876630" y="116075"/>
                </a:lnTo>
                <a:lnTo>
                  <a:pt x="840950" y="113297"/>
                </a:lnTo>
                <a:lnTo>
                  <a:pt x="840950" y="105446"/>
                </a:lnTo>
                <a:cubicBezTo>
                  <a:pt x="858659" y="105446"/>
                  <a:pt x="860684" y="103676"/>
                  <a:pt x="860684" y="91278"/>
                </a:cubicBezTo>
                <a:close/>
                <a:moveTo>
                  <a:pt x="1001275" y="91278"/>
                </a:moveTo>
                <a:lnTo>
                  <a:pt x="1001275" y="23476"/>
                </a:lnTo>
                <a:cubicBezTo>
                  <a:pt x="1001275" y="12086"/>
                  <a:pt x="998499" y="12086"/>
                  <a:pt x="981544" y="12086"/>
                </a:cubicBezTo>
                <a:lnTo>
                  <a:pt x="981544" y="4243"/>
                </a:lnTo>
                <a:cubicBezTo>
                  <a:pt x="990402" y="4497"/>
                  <a:pt x="1003300" y="5006"/>
                  <a:pt x="1010135" y="5006"/>
                </a:cubicBezTo>
                <a:cubicBezTo>
                  <a:pt x="1016713" y="5006"/>
                  <a:pt x="1029868" y="4497"/>
                  <a:pt x="1038471" y="4243"/>
                </a:cubicBezTo>
                <a:lnTo>
                  <a:pt x="1038471" y="12086"/>
                </a:lnTo>
                <a:cubicBezTo>
                  <a:pt x="1021516" y="12086"/>
                  <a:pt x="1018738" y="12086"/>
                  <a:pt x="1018738" y="23476"/>
                </a:cubicBezTo>
                <a:lnTo>
                  <a:pt x="1018738" y="70030"/>
                </a:lnTo>
                <a:cubicBezTo>
                  <a:pt x="1018738" y="96341"/>
                  <a:pt x="1036701" y="110511"/>
                  <a:pt x="1052893" y="110511"/>
                </a:cubicBezTo>
                <a:cubicBezTo>
                  <a:pt x="1068832" y="110511"/>
                  <a:pt x="1071618" y="96850"/>
                  <a:pt x="1071618" y="82427"/>
                </a:cubicBezTo>
                <a:lnTo>
                  <a:pt x="1071618" y="23476"/>
                </a:lnTo>
                <a:cubicBezTo>
                  <a:pt x="1071618" y="12086"/>
                  <a:pt x="1068832" y="12086"/>
                  <a:pt x="1051885" y="12086"/>
                </a:cubicBezTo>
                <a:lnTo>
                  <a:pt x="1051885" y="4243"/>
                </a:lnTo>
                <a:cubicBezTo>
                  <a:pt x="1060736" y="4497"/>
                  <a:pt x="1073642" y="5006"/>
                  <a:pt x="1080478" y="5006"/>
                </a:cubicBezTo>
                <a:cubicBezTo>
                  <a:pt x="1087048" y="5006"/>
                  <a:pt x="1100208" y="4497"/>
                  <a:pt x="1108814" y="4243"/>
                </a:cubicBezTo>
                <a:lnTo>
                  <a:pt x="1108814" y="12086"/>
                </a:lnTo>
                <a:cubicBezTo>
                  <a:pt x="1091859" y="12086"/>
                  <a:pt x="1089073" y="12086"/>
                  <a:pt x="1089073" y="23476"/>
                </a:cubicBezTo>
                <a:lnTo>
                  <a:pt x="1089073" y="70030"/>
                </a:lnTo>
                <a:cubicBezTo>
                  <a:pt x="1089073" y="96341"/>
                  <a:pt x="1107036" y="110511"/>
                  <a:pt x="1123236" y="110511"/>
                </a:cubicBezTo>
                <a:cubicBezTo>
                  <a:pt x="1139174" y="110511"/>
                  <a:pt x="1141953" y="96850"/>
                  <a:pt x="1141953" y="82427"/>
                </a:cubicBezTo>
                <a:lnTo>
                  <a:pt x="1141953" y="23476"/>
                </a:lnTo>
                <a:cubicBezTo>
                  <a:pt x="1141953" y="12086"/>
                  <a:pt x="1139174" y="12086"/>
                  <a:pt x="1122220" y="12086"/>
                </a:cubicBezTo>
                <a:lnTo>
                  <a:pt x="1122220" y="4243"/>
                </a:lnTo>
                <a:cubicBezTo>
                  <a:pt x="1131077" y="4497"/>
                  <a:pt x="1143978" y="5006"/>
                  <a:pt x="1150810" y="5006"/>
                </a:cubicBezTo>
                <a:cubicBezTo>
                  <a:pt x="1157391" y="5006"/>
                  <a:pt x="1170543" y="4497"/>
                  <a:pt x="1179146" y="4243"/>
                </a:cubicBezTo>
                <a:lnTo>
                  <a:pt x="1179146" y="12086"/>
                </a:lnTo>
                <a:cubicBezTo>
                  <a:pt x="1165994" y="12086"/>
                  <a:pt x="1159670" y="12086"/>
                  <a:pt x="1159416" y="19673"/>
                </a:cubicBezTo>
                <a:lnTo>
                  <a:pt x="1159416" y="68005"/>
                </a:lnTo>
                <a:cubicBezTo>
                  <a:pt x="1159416" y="89762"/>
                  <a:pt x="1159416" y="97603"/>
                  <a:pt x="1151572" y="106716"/>
                </a:cubicBezTo>
                <a:cubicBezTo>
                  <a:pt x="1148024" y="111018"/>
                  <a:pt x="1139675" y="116075"/>
                  <a:pt x="1125006" y="116075"/>
                </a:cubicBezTo>
                <a:cubicBezTo>
                  <a:pt x="1103749" y="116075"/>
                  <a:pt x="1092621" y="100898"/>
                  <a:pt x="1088319" y="91278"/>
                </a:cubicBezTo>
                <a:cubicBezTo>
                  <a:pt x="1084770" y="113297"/>
                  <a:pt x="1066053" y="116075"/>
                  <a:pt x="1054664" y="116075"/>
                </a:cubicBezTo>
                <a:cubicBezTo>
                  <a:pt x="1036193" y="116075"/>
                  <a:pt x="1024303" y="105192"/>
                  <a:pt x="1017221" y="89508"/>
                </a:cubicBezTo>
                <a:lnTo>
                  <a:pt x="1017221" y="116075"/>
                </a:lnTo>
                <a:lnTo>
                  <a:pt x="981544" y="113297"/>
                </a:lnTo>
                <a:lnTo>
                  <a:pt x="981544" y="105446"/>
                </a:lnTo>
                <a:cubicBezTo>
                  <a:pt x="999251" y="105446"/>
                  <a:pt x="1001275" y="103676"/>
                  <a:pt x="1001275" y="91278"/>
                </a:cubicBezTo>
                <a:close/>
              </a:path>
            </a:pathLst>
          </a:custGeom>
          <a:solidFill>
            <a:srgbClr val="000000"/>
          </a:solidFill>
          <a:ln w="2540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86BCEAB-42CE-A121-00B8-832A9452C9FF}"/>
              </a:ext>
            </a:extLst>
          </p:cNvPr>
          <p:cNvSpPr/>
          <p:nvPr>
            <p:custDataLst>
              <p:tags r:id="rId15"/>
            </p:custDataLst>
          </p:nvPr>
        </p:nvSpPr>
        <p:spPr>
          <a:xfrm flipV="1">
            <a:off x="6458722" y="2564760"/>
            <a:ext cx="142382" cy="133769"/>
          </a:xfrm>
          <a:custGeom>
            <a:avLst/>
            <a:gdLst>
              <a:gd name="connsiteX0" fmla="*/ 151551 w 183935"/>
              <a:gd name="connsiteY0" fmla="*/ 147197 h 172808"/>
              <a:gd name="connsiteX1" fmla="*/ 183936 w 183935"/>
              <a:gd name="connsiteY1" fmla="*/ 163644 h 172808"/>
              <a:gd name="connsiteX2" fmla="*/ 183936 w 183935"/>
              <a:gd name="connsiteY2" fmla="*/ 171487 h 172808"/>
              <a:gd name="connsiteX3" fmla="*/ 159147 w 183935"/>
              <a:gd name="connsiteY3" fmla="*/ 170732 h 172808"/>
              <a:gd name="connsiteX4" fmla="*/ 130048 w 183935"/>
              <a:gd name="connsiteY4" fmla="*/ 171487 h 172808"/>
              <a:gd name="connsiteX5" fmla="*/ 130048 w 183935"/>
              <a:gd name="connsiteY5" fmla="*/ 163644 h 172808"/>
              <a:gd name="connsiteX6" fmla="*/ 144471 w 183935"/>
              <a:gd name="connsiteY6" fmla="*/ 153778 h 172808"/>
              <a:gd name="connsiteX7" fmla="*/ 141938 w 183935"/>
              <a:gd name="connsiteY7" fmla="*/ 146189 h 172808"/>
              <a:gd name="connsiteX8" fmla="*/ 100187 w 183935"/>
              <a:gd name="connsiteY8" fmla="*/ 78379 h 172808"/>
              <a:gd name="connsiteX9" fmla="*/ 54396 w 183935"/>
              <a:gd name="connsiteY9" fmla="*/ 153015 h 172808"/>
              <a:gd name="connsiteX10" fmla="*/ 52625 w 183935"/>
              <a:gd name="connsiteY10" fmla="*/ 157317 h 172808"/>
              <a:gd name="connsiteX11" fmla="*/ 70334 w 183935"/>
              <a:gd name="connsiteY11" fmla="*/ 163644 h 172808"/>
              <a:gd name="connsiteX12" fmla="*/ 70334 w 183935"/>
              <a:gd name="connsiteY12" fmla="*/ 171487 h 172808"/>
              <a:gd name="connsiteX13" fmla="*/ 32893 w 183935"/>
              <a:gd name="connsiteY13" fmla="*/ 170732 h 172808"/>
              <a:gd name="connsiteX14" fmla="*/ 0 w 183935"/>
              <a:gd name="connsiteY14" fmla="*/ 171487 h 172808"/>
              <a:gd name="connsiteX15" fmla="*/ 0 w 183935"/>
              <a:gd name="connsiteY15" fmla="*/ 163644 h 172808"/>
              <a:gd name="connsiteX16" fmla="*/ 4548 w 183935"/>
              <a:gd name="connsiteY16" fmla="*/ 163644 h 172808"/>
              <a:gd name="connsiteX17" fmla="*/ 27829 w 183935"/>
              <a:gd name="connsiteY17" fmla="*/ 154286 h 172808"/>
              <a:gd name="connsiteX18" fmla="*/ 80963 w 183935"/>
              <a:gd name="connsiteY18" fmla="*/ 67750 h 172808"/>
              <a:gd name="connsiteX19" fmla="*/ 80963 w 183935"/>
              <a:gd name="connsiteY19" fmla="*/ 18411 h 172808"/>
              <a:gd name="connsiteX20" fmla="*/ 60976 w 183935"/>
              <a:gd name="connsiteY20" fmla="*/ 6522 h 172808"/>
              <a:gd name="connsiteX21" fmla="*/ 54904 w 183935"/>
              <a:gd name="connsiteY21" fmla="*/ 6522 h 172808"/>
              <a:gd name="connsiteX22" fmla="*/ 54904 w 183935"/>
              <a:gd name="connsiteY22" fmla="*/ -1321 h 172808"/>
              <a:gd name="connsiteX23" fmla="*/ 91845 w 183935"/>
              <a:gd name="connsiteY23" fmla="*/ -559 h 172808"/>
              <a:gd name="connsiteX24" fmla="*/ 128778 w 183935"/>
              <a:gd name="connsiteY24" fmla="*/ -1321 h 172808"/>
              <a:gd name="connsiteX25" fmla="*/ 128778 w 183935"/>
              <a:gd name="connsiteY25" fmla="*/ 6522 h 172808"/>
              <a:gd name="connsiteX26" fmla="*/ 122960 w 183935"/>
              <a:gd name="connsiteY26" fmla="*/ 6522 h 172808"/>
              <a:gd name="connsiteX27" fmla="*/ 102719 w 183935"/>
              <a:gd name="connsiteY27" fmla="*/ 18919 h 172808"/>
              <a:gd name="connsiteX28" fmla="*/ 102719 w 183935"/>
              <a:gd name="connsiteY28" fmla="*/ 67750 h 172808"/>
              <a:gd name="connsiteX29" fmla="*/ 151551 w 183935"/>
              <a:gd name="connsiteY29" fmla="*/ 147197 h 17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3935" h="172808">
                <a:moveTo>
                  <a:pt x="151551" y="147197"/>
                </a:moveTo>
                <a:cubicBezTo>
                  <a:pt x="160917" y="162636"/>
                  <a:pt x="175840" y="163644"/>
                  <a:pt x="183936" y="163644"/>
                </a:cubicBezTo>
                <a:lnTo>
                  <a:pt x="183936" y="171487"/>
                </a:lnTo>
                <a:cubicBezTo>
                  <a:pt x="176094" y="170978"/>
                  <a:pt x="165973" y="170732"/>
                  <a:pt x="159147" y="170732"/>
                </a:cubicBezTo>
                <a:cubicBezTo>
                  <a:pt x="151297" y="170732"/>
                  <a:pt x="136628" y="171233"/>
                  <a:pt x="130048" y="171487"/>
                </a:cubicBezTo>
                <a:lnTo>
                  <a:pt x="130048" y="163644"/>
                </a:lnTo>
                <a:cubicBezTo>
                  <a:pt x="140422" y="163644"/>
                  <a:pt x="144471" y="158833"/>
                  <a:pt x="144471" y="153778"/>
                </a:cubicBezTo>
                <a:cubicBezTo>
                  <a:pt x="144471" y="150992"/>
                  <a:pt x="142954" y="147705"/>
                  <a:pt x="141938" y="146189"/>
                </a:cubicBezTo>
                <a:lnTo>
                  <a:pt x="100187" y="78379"/>
                </a:lnTo>
                <a:lnTo>
                  <a:pt x="54396" y="153015"/>
                </a:lnTo>
                <a:cubicBezTo>
                  <a:pt x="52625" y="155548"/>
                  <a:pt x="52625" y="156055"/>
                  <a:pt x="52625" y="157317"/>
                </a:cubicBezTo>
                <a:cubicBezTo>
                  <a:pt x="52625" y="162636"/>
                  <a:pt x="58952" y="163644"/>
                  <a:pt x="70334" y="163644"/>
                </a:cubicBezTo>
                <a:lnTo>
                  <a:pt x="70334" y="171487"/>
                </a:lnTo>
                <a:cubicBezTo>
                  <a:pt x="61230" y="170732"/>
                  <a:pt x="42759" y="170732"/>
                  <a:pt x="32893" y="170732"/>
                </a:cubicBezTo>
                <a:cubicBezTo>
                  <a:pt x="22265" y="170732"/>
                  <a:pt x="10620" y="170978"/>
                  <a:pt x="0" y="171487"/>
                </a:cubicBezTo>
                <a:lnTo>
                  <a:pt x="0" y="163644"/>
                </a:lnTo>
                <a:lnTo>
                  <a:pt x="4548" y="163644"/>
                </a:lnTo>
                <a:cubicBezTo>
                  <a:pt x="21757" y="163644"/>
                  <a:pt x="23781" y="160858"/>
                  <a:pt x="27829" y="154286"/>
                </a:cubicBezTo>
                <a:lnTo>
                  <a:pt x="80963" y="67750"/>
                </a:lnTo>
                <a:lnTo>
                  <a:pt x="80963" y="18411"/>
                </a:lnTo>
                <a:cubicBezTo>
                  <a:pt x="80963" y="9308"/>
                  <a:pt x="80455" y="6522"/>
                  <a:pt x="60976" y="6522"/>
                </a:cubicBezTo>
                <a:lnTo>
                  <a:pt x="54904" y="6522"/>
                </a:lnTo>
                <a:lnTo>
                  <a:pt x="54904" y="-1321"/>
                </a:lnTo>
                <a:cubicBezTo>
                  <a:pt x="64008" y="-559"/>
                  <a:pt x="81971" y="-559"/>
                  <a:pt x="91845" y="-559"/>
                </a:cubicBezTo>
                <a:cubicBezTo>
                  <a:pt x="101711" y="-559"/>
                  <a:pt x="119674" y="-559"/>
                  <a:pt x="128778" y="-1321"/>
                </a:cubicBezTo>
                <a:lnTo>
                  <a:pt x="128778" y="6522"/>
                </a:lnTo>
                <a:lnTo>
                  <a:pt x="122960" y="6522"/>
                </a:lnTo>
                <a:cubicBezTo>
                  <a:pt x="103481" y="6522"/>
                  <a:pt x="102719" y="9053"/>
                  <a:pt x="102719" y="18919"/>
                </a:cubicBezTo>
                <a:lnTo>
                  <a:pt x="102719" y="67750"/>
                </a:lnTo>
                <a:lnTo>
                  <a:pt x="151551" y="147197"/>
                </a:ln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Shape 24">
            <a:extLst>
              <a:ext uri="{FF2B5EF4-FFF2-40B4-BE49-F238E27FC236}">
                <a16:creationId xmlns:a16="http://schemas.microsoft.com/office/drawing/2014/main" id="{B26CFB04-4AEB-C661-27D8-CBA8704F924C}"/>
              </a:ext>
            </a:extLst>
          </p:cNvPr>
          <p:cNvSpPr/>
          <p:nvPr>
            <p:custDataLst>
              <p:tags r:id="rId16"/>
            </p:custDataLst>
          </p:nvPr>
        </p:nvSpPr>
        <p:spPr>
          <a:xfrm flipV="1">
            <a:off x="6593423" y="2558296"/>
            <a:ext cx="134161" cy="140232"/>
          </a:xfrm>
          <a:custGeom>
            <a:avLst/>
            <a:gdLst>
              <a:gd name="connsiteX0" fmla="*/ 92606 w 173315"/>
              <a:gd name="connsiteY0" fmla="*/ 174779 h 181157"/>
              <a:gd name="connsiteX1" fmla="*/ 86780 w 173315"/>
              <a:gd name="connsiteY1" fmla="*/ 179836 h 181157"/>
              <a:gd name="connsiteX2" fmla="*/ 80709 w 173315"/>
              <a:gd name="connsiteY2" fmla="*/ 174779 h 181157"/>
              <a:gd name="connsiteX3" fmla="*/ 28337 w 173315"/>
              <a:gd name="connsiteY3" fmla="*/ 23475 h 181157"/>
              <a:gd name="connsiteX4" fmla="*/ 0 w 173315"/>
              <a:gd name="connsiteY4" fmla="*/ 6521 h 181157"/>
              <a:gd name="connsiteX5" fmla="*/ 0 w 173315"/>
              <a:gd name="connsiteY5" fmla="*/ -1322 h 181157"/>
              <a:gd name="connsiteX6" fmla="*/ 25805 w 173315"/>
              <a:gd name="connsiteY6" fmla="*/ -559 h 181157"/>
              <a:gd name="connsiteX7" fmla="*/ 54904 w 173315"/>
              <a:gd name="connsiteY7" fmla="*/ -1322 h 181157"/>
              <a:gd name="connsiteX8" fmla="*/ 54904 w 173315"/>
              <a:gd name="connsiteY8" fmla="*/ 6521 h 181157"/>
              <a:gd name="connsiteX9" fmla="*/ 35925 w 173315"/>
              <a:gd name="connsiteY9" fmla="*/ 19428 h 181157"/>
              <a:gd name="connsiteX10" fmla="*/ 36433 w 173315"/>
              <a:gd name="connsiteY10" fmla="*/ 23221 h 181157"/>
              <a:gd name="connsiteX11" fmla="*/ 48070 w 173315"/>
              <a:gd name="connsiteY11" fmla="*/ 56368 h 181157"/>
              <a:gd name="connsiteX12" fmla="*/ 110569 w 173315"/>
              <a:gd name="connsiteY12" fmla="*/ 56368 h 181157"/>
              <a:gd name="connsiteX13" fmla="*/ 123975 w 173315"/>
              <a:gd name="connsiteY13" fmla="*/ 17657 h 181157"/>
              <a:gd name="connsiteX14" fmla="*/ 124737 w 173315"/>
              <a:gd name="connsiteY14" fmla="*/ 14108 h 181157"/>
              <a:gd name="connsiteX15" fmla="*/ 103734 w 173315"/>
              <a:gd name="connsiteY15" fmla="*/ 6521 h 181157"/>
              <a:gd name="connsiteX16" fmla="*/ 103734 w 173315"/>
              <a:gd name="connsiteY16" fmla="*/ -1322 h 181157"/>
              <a:gd name="connsiteX17" fmla="*/ 140168 w 173315"/>
              <a:gd name="connsiteY17" fmla="*/ -559 h 181157"/>
              <a:gd name="connsiteX18" fmla="*/ 173315 w 173315"/>
              <a:gd name="connsiteY18" fmla="*/ -1322 h 181157"/>
              <a:gd name="connsiteX19" fmla="*/ 173315 w 173315"/>
              <a:gd name="connsiteY19" fmla="*/ 6521 h 181157"/>
              <a:gd name="connsiteX20" fmla="*/ 168758 w 173315"/>
              <a:gd name="connsiteY20" fmla="*/ 6521 h 181157"/>
              <a:gd name="connsiteX21" fmla="*/ 147257 w 173315"/>
              <a:gd name="connsiteY21" fmla="*/ 16642 h 181157"/>
              <a:gd name="connsiteX22" fmla="*/ 92606 w 173315"/>
              <a:gd name="connsiteY22" fmla="*/ 174779 h 181157"/>
              <a:gd name="connsiteX23" fmla="*/ 79193 w 173315"/>
              <a:gd name="connsiteY23" fmla="*/ 146443 h 181157"/>
              <a:gd name="connsiteX24" fmla="*/ 107783 w 173315"/>
              <a:gd name="connsiteY24" fmla="*/ 64211 h 181157"/>
              <a:gd name="connsiteX25" fmla="*/ 50855 w 173315"/>
              <a:gd name="connsiteY25" fmla="*/ 64211 h 181157"/>
              <a:gd name="connsiteX26" fmla="*/ 79193 w 173315"/>
              <a:gd name="connsiteY26" fmla="*/ 146443 h 18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3315" h="181157">
                <a:moveTo>
                  <a:pt x="92606" y="174779"/>
                </a:moveTo>
                <a:cubicBezTo>
                  <a:pt x="91336" y="178066"/>
                  <a:pt x="90829" y="179836"/>
                  <a:pt x="86780" y="179836"/>
                </a:cubicBezTo>
                <a:cubicBezTo>
                  <a:pt x="82733" y="179836"/>
                  <a:pt x="81979" y="178320"/>
                  <a:pt x="80709" y="174779"/>
                </a:cubicBezTo>
                <a:lnTo>
                  <a:pt x="28337" y="23475"/>
                </a:lnTo>
                <a:cubicBezTo>
                  <a:pt x="23781" y="10569"/>
                  <a:pt x="13660" y="6774"/>
                  <a:pt x="0" y="6521"/>
                </a:cubicBezTo>
                <a:lnTo>
                  <a:pt x="0" y="-1322"/>
                </a:lnTo>
                <a:cubicBezTo>
                  <a:pt x="5818" y="-1067"/>
                  <a:pt x="16701" y="-559"/>
                  <a:pt x="25805" y="-559"/>
                </a:cubicBezTo>
                <a:cubicBezTo>
                  <a:pt x="33655" y="-559"/>
                  <a:pt x="46808" y="-1067"/>
                  <a:pt x="54904" y="-1322"/>
                </a:cubicBezTo>
                <a:lnTo>
                  <a:pt x="54904" y="6521"/>
                </a:lnTo>
                <a:cubicBezTo>
                  <a:pt x="42251" y="6521"/>
                  <a:pt x="35925" y="12847"/>
                  <a:pt x="35925" y="19428"/>
                </a:cubicBezTo>
                <a:cubicBezTo>
                  <a:pt x="35925" y="20181"/>
                  <a:pt x="36179" y="22713"/>
                  <a:pt x="36433" y="23221"/>
                </a:cubicBezTo>
                <a:lnTo>
                  <a:pt x="48070" y="56368"/>
                </a:lnTo>
                <a:lnTo>
                  <a:pt x="110569" y="56368"/>
                </a:lnTo>
                <a:lnTo>
                  <a:pt x="123975" y="17657"/>
                </a:lnTo>
                <a:cubicBezTo>
                  <a:pt x="124230" y="16642"/>
                  <a:pt x="124737" y="15125"/>
                  <a:pt x="124737" y="14108"/>
                </a:cubicBezTo>
                <a:cubicBezTo>
                  <a:pt x="124737" y="6521"/>
                  <a:pt x="110569" y="6521"/>
                  <a:pt x="103734" y="6521"/>
                </a:cubicBezTo>
                <a:lnTo>
                  <a:pt x="103734" y="-1322"/>
                </a:lnTo>
                <a:cubicBezTo>
                  <a:pt x="112848" y="-559"/>
                  <a:pt x="130557" y="-559"/>
                  <a:pt x="140168" y="-559"/>
                </a:cubicBezTo>
                <a:cubicBezTo>
                  <a:pt x="151052" y="-559"/>
                  <a:pt x="162688" y="-813"/>
                  <a:pt x="173315" y="-1322"/>
                </a:cubicBezTo>
                <a:lnTo>
                  <a:pt x="173315" y="6521"/>
                </a:lnTo>
                <a:lnTo>
                  <a:pt x="168758" y="6521"/>
                </a:lnTo>
                <a:cubicBezTo>
                  <a:pt x="153582" y="6521"/>
                  <a:pt x="150036" y="8290"/>
                  <a:pt x="147257" y="16642"/>
                </a:cubicBezTo>
                <a:lnTo>
                  <a:pt x="92606" y="174779"/>
                </a:lnTo>
                <a:close/>
                <a:moveTo>
                  <a:pt x="79193" y="146443"/>
                </a:moveTo>
                <a:lnTo>
                  <a:pt x="107783" y="64211"/>
                </a:lnTo>
                <a:lnTo>
                  <a:pt x="50855" y="64211"/>
                </a:lnTo>
                <a:lnTo>
                  <a:pt x="79193" y="146443"/>
                </a:ln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823F9923-B666-A71F-74DE-6EAB2CB5CF44}"/>
              </a:ext>
            </a:extLst>
          </p:cNvPr>
          <p:cNvSpPr/>
          <p:nvPr>
            <p:custDataLst>
              <p:tags r:id="rId17"/>
            </p:custDataLst>
          </p:nvPr>
        </p:nvSpPr>
        <p:spPr>
          <a:xfrm flipV="1">
            <a:off x="6739490" y="2560446"/>
            <a:ext cx="132987" cy="142388"/>
          </a:xfrm>
          <a:custGeom>
            <a:avLst/>
            <a:gdLst>
              <a:gd name="connsiteX0" fmla="*/ 135865 w 171798"/>
              <a:gd name="connsiteY0" fmla="*/ 20181 h 183943"/>
              <a:gd name="connsiteX1" fmla="*/ 152057 w 171798"/>
              <a:gd name="connsiteY1" fmla="*/ 4497 h 183943"/>
              <a:gd name="connsiteX2" fmla="*/ 154336 w 171798"/>
              <a:gd name="connsiteY2" fmla="*/ 10315 h 183943"/>
              <a:gd name="connsiteX3" fmla="*/ 154336 w 171798"/>
              <a:gd name="connsiteY3" fmla="*/ 54336 h 183943"/>
              <a:gd name="connsiteX4" fmla="*/ 171798 w 171798"/>
              <a:gd name="connsiteY4" fmla="*/ 65473 h 183943"/>
              <a:gd name="connsiteX5" fmla="*/ 171798 w 171798"/>
              <a:gd name="connsiteY5" fmla="*/ 73314 h 183943"/>
              <a:gd name="connsiteX6" fmla="*/ 140929 w 171798"/>
              <a:gd name="connsiteY6" fmla="*/ 72553 h 183943"/>
              <a:gd name="connsiteX7" fmla="*/ 100195 w 171798"/>
              <a:gd name="connsiteY7" fmla="*/ 73314 h 183943"/>
              <a:gd name="connsiteX8" fmla="*/ 100195 w 171798"/>
              <a:gd name="connsiteY8" fmla="*/ 65473 h 183943"/>
              <a:gd name="connsiteX9" fmla="*/ 108290 w 171798"/>
              <a:gd name="connsiteY9" fmla="*/ 65473 h 183943"/>
              <a:gd name="connsiteX10" fmla="*/ 131818 w 171798"/>
              <a:gd name="connsiteY10" fmla="*/ 53328 h 183943"/>
              <a:gd name="connsiteX11" fmla="*/ 131818 w 171798"/>
              <a:gd name="connsiteY11" fmla="*/ 37135 h 183943"/>
              <a:gd name="connsiteX12" fmla="*/ 92606 w 171798"/>
              <a:gd name="connsiteY12" fmla="*/ 6520 h 183943"/>
              <a:gd name="connsiteX13" fmla="*/ 26058 w 171798"/>
              <a:gd name="connsiteY13" fmla="*/ 90777 h 183943"/>
              <a:gd name="connsiteX14" fmla="*/ 91082 w 171798"/>
              <a:gd name="connsiteY14" fmla="*/ 174772 h 183943"/>
              <a:gd name="connsiteX15" fmla="*/ 146240 w 171798"/>
              <a:gd name="connsiteY15" fmla="*/ 114813 h 183943"/>
              <a:gd name="connsiteX16" fmla="*/ 150289 w 171798"/>
              <a:gd name="connsiteY16" fmla="*/ 110511 h 183943"/>
              <a:gd name="connsiteX17" fmla="*/ 154336 w 171798"/>
              <a:gd name="connsiteY17" fmla="*/ 116582 h 183943"/>
              <a:gd name="connsiteX18" fmla="*/ 154336 w 171798"/>
              <a:gd name="connsiteY18" fmla="*/ 176542 h 183943"/>
              <a:gd name="connsiteX19" fmla="*/ 151559 w 171798"/>
              <a:gd name="connsiteY19" fmla="*/ 182623 h 183943"/>
              <a:gd name="connsiteX20" fmla="*/ 147510 w 171798"/>
              <a:gd name="connsiteY20" fmla="*/ 179582 h 183943"/>
              <a:gd name="connsiteX21" fmla="*/ 134859 w 171798"/>
              <a:gd name="connsiteY21" fmla="*/ 160858 h 183943"/>
              <a:gd name="connsiteX22" fmla="*/ 88049 w 171798"/>
              <a:gd name="connsiteY22" fmla="*/ 182623 h 183943"/>
              <a:gd name="connsiteX23" fmla="*/ 0 w 171798"/>
              <a:gd name="connsiteY23" fmla="*/ 90777 h 183943"/>
              <a:gd name="connsiteX24" fmla="*/ 88557 w 171798"/>
              <a:gd name="connsiteY24" fmla="*/ -1321 h 183943"/>
              <a:gd name="connsiteX25" fmla="*/ 135865 w 171798"/>
              <a:gd name="connsiteY25" fmla="*/ 20181 h 18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1798" h="183943">
                <a:moveTo>
                  <a:pt x="135865" y="20181"/>
                </a:moveTo>
                <a:cubicBezTo>
                  <a:pt x="139159" y="14617"/>
                  <a:pt x="149281" y="4497"/>
                  <a:pt x="152057" y="4497"/>
                </a:cubicBezTo>
                <a:cubicBezTo>
                  <a:pt x="154336" y="4497"/>
                  <a:pt x="154336" y="6520"/>
                  <a:pt x="154336" y="10315"/>
                </a:cubicBezTo>
                <a:lnTo>
                  <a:pt x="154336" y="54336"/>
                </a:lnTo>
                <a:cubicBezTo>
                  <a:pt x="154336" y="64211"/>
                  <a:pt x="155351" y="65473"/>
                  <a:pt x="171798" y="65473"/>
                </a:cubicBezTo>
                <a:lnTo>
                  <a:pt x="171798" y="73314"/>
                </a:lnTo>
                <a:cubicBezTo>
                  <a:pt x="162433" y="73060"/>
                  <a:pt x="148519" y="72553"/>
                  <a:pt x="140929" y="72553"/>
                </a:cubicBezTo>
                <a:cubicBezTo>
                  <a:pt x="130810" y="72553"/>
                  <a:pt x="109299" y="72553"/>
                  <a:pt x="100195" y="73314"/>
                </a:cubicBezTo>
                <a:lnTo>
                  <a:pt x="100195" y="65473"/>
                </a:lnTo>
                <a:lnTo>
                  <a:pt x="108290" y="65473"/>
                </a:lnTo>
                <a:cubicBezTo>
                  <a:pt x="131064" y="65473"/>
                  <a:pt x="131818" y="62687"/>
                  <a:pt x="131818" y="53328"/>
                </a:cubicBezTo>
                <a:lnTo>
                  <a:pt x="131818" y="37135"/>
                </a:lnTo>
                <a:cubicBezTo>
                  <a:pt x="131818" y="8799"/>
                  <a:pt x="99687" y="6520"/>
                  <a:pt x="92606" y="6520"/>
                </a:cubicBezTo>
                <a:cubicBezTo>
                  <a:pt x="76159" y="6520"/>
                  <a:pt x="26058" y="15378"/>
                  <a:pt x="26058" y="90777"/>
                </a:cubicBezTo>
                <a:cubicBezTo>
                  <a:pt x="26058" y="166422"/>
                  <a:pt x="75905" y="174772"/>
                  <a:pt x="91082" y="174772"/>
                </a:cubicBezTo>
                <a:cubicBezTo>
                  <a:pt x="118158" y="174772"/>
                  <a:pt x="141183" y="152007"/>
                  <a:pt x="146240" y="114813"/>
                </a:cubicBezTo>
                <a:cubicBezTo>
                  <a:pt x="146748" y="111272"/>
                  <a:pt x="146748" y="110511"/>
                  <a:pt x="150289" y="110511"/>
                </a:cubicBezTo>
                <a:cubicBezTo>
                  <a:pt x="154336" y="110511"/>
                  <a:pt x="154336" y="111272"/>
                  <a:pt x="154336" y="116582"/>
                </a:cubicBezTo>
                <a:lnTo>
                  <a:pt x="154336" y="176542"/>
                </a:lnTo>
                <a:cubicBezTo>
                  <a:pt x="154336" y="180844"/>
                  <a:pt x="154336" y="182623"/>
                  <a:pt x="151559" y="182623"/>
                </a:cubicBezTo>
                <a:cubicBezTo>
                  <a:pt x="150543" y="182623"/>
                  <a:pt x="149535" y="182623"/>
                  <a:pt x="147510" y="179582"/>
                </a:cubicBezTo>
                <a:lnTo>
                  <a:pt x="134859" y="160858"/>
                </a:lnTo>
                <a:cubicBezTo>
                  <a:pt x="126761" y="168954"/>
                  <a:pt x="113101" y="182623"/>
                  <a:pt x="88049" y="182623"/>
                </a:cubicBezTo>
                <a:cubicBezTo>
                  <a:pt x="40988" y="182623"/>
                  <a:pt x="0" y="142641"/>
                  <a:pt x="0" y="90777"/>
                </a:cubicBezTo>
                <a:cubicBezTo>
                  <a:pt x="0" y="38906"/>
                  <a:pt x="40480" y="-1321"/>
                  <a:pt x="88557" y="-1321"/>
                </a:cubicBezTo>
                <a:cubicBezTo>
                  <a:pt x="107028" y="-1321"/>
                  <a:pt x="127269" y="5258"/>
                  <a:pt x="135865" y="20181"/>
                </a:cubicBez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26">
            <a:extLst>
              <a:ext uri="{FF2B5EF4-FFF2-40B4-BE49-F238E27FC236}">
                <a16:creationId xmlns:a16="http://schemas.microsoft.com/office/drawing/2014/main" id="{3D0C6126-19F8-15C1-4855-91A057217597}"/>
              </a:ext>
            </a:extLst>
          </p:cNvPr>
          <p:cNvSpPr/>
          <p:nvPr>
            <p:custDataLst>
              <p:tags r:id="rId18"/>
            </p:custDataLst>
          </p:nvPr>
        </p:nvSpPr>
        <p:spPr>
          <a:xfrm flipV="1">
            <a:off x="6467533" y="2795504"/>
            <a:ext cx="540526" cy="142388"/>
          </a:xfrm>
          <a:custGeom>
            <a:avLst/>
            <a:gdLst>
              <a:gd name="connsiteX0" fmla="*/ 74136 w 698272"/>
              <a:gd name="connsiteY0" fmla="*/ 102437 h 183943"/>
              <a:gd name="connsiteX1" fmla="*/ 41751 w 698272"/>
              <a:gd name="connsiteY1" fmla="*/ 110280 h 183943"/>
              <a:gd name="connsiteX2" fmla="*/ 16192 w 698272"/>
              <a:gd name="connsiteY2" fmla="*/ 142410 h 183943"/>
              <a:gd name="connsiteX3" fmla="*/ 49593 w 698272"/>
              <a:gd name="connsiteY3" fmla="*/ 175559 h 183943"/>
              <a:gd name="connsiteX4" fmla="*/ 98933 w 698272"/>
              <a:gd name="connsiteY4" fmla="*/ 122678 h 183943"/>
              <a:gd name="connsiteX5" fmla="*/ 101965 w 698272"/>
              <a:gd name="connsiteY5" fmla="*/ 119638 h 183943"/>
              <a:gd name="connsiteX6" fmla="*/ 105251 w 698272"/>
              <a:gd name="connsiteY6" fmla="*/ 125710 h 183943"/>
              <a:gd name="connsiteX7" fmla="*/ 105251 w 698272"/>
              <a:gd name="connsiteY7" fmla="*/ 176566 h 183943"/>
              <a:gd name="connsiteX8" fmla="*/ 102473 w 698272"/>
              <a:gd name="connsiteY8" fmla="*/ 182646 h 183943"/>
              <a:gd name="connsiteX9" fmla="*/ 98679 w 698272"/>
              <a:gd name="connsiteY9" fmla="*/ 179352 h 183943"/>
              <a:gd name="connsiteX10" fmla="*/ 89821 w 698272"/>
              <a:gd name="connsiteY10" fmla="*/ 164930 h 183943"/>
              <a:gd name="connsiteX11" fmla="*/ 49340 w 698272"/>
              <a:gd name="connsiteY11" fmla="*/ 182646 h 183943"/>
              <a:gd name="connsiteX12" fmla="*/ 0 w 698272"/>
              <a:gd name="connsiteY12" fmla="*/ 133561 h 183943"/>
              <a:gd name="connsiteX13" fmla="*/ 33147 w 698272"/>
              <a:gd name="connsiteY13" fmla="*/ 87252 h 183943"/>
              <a:gd name="connsiteX14" fmla="*/ 66540 w 698272"/>
              <a:gd name="connsiteY14" fmla="*/ 78902 h 183943"/>
              <a:gd name="connsiteX15" fmla="*/ 88051 w 698272"/>
              <a:gd name="connsiteY15" fmla="*/ 66004 h 183943"/>
              <a:gd name="connsiteX16" fmla="*/ 95893 w 698272"/>
              <a:gd name="connsiteY16" fmla="*/ 42723 h 183943"/>
              <a:gd name="connsiteX17" fmla="*/ 61992 w 698272"/>
              <a:gd name="connsiteY17" fmla="*/ 6544 h 183943"/>
              <a:gd name="connsiteX18" fmla="*/ 22011 w 698272"/>
              <a:gd name="connsiteY18" fmla="*/ 20205 h 183943"/>
              <a:gd name="connsiteX19" fmla="*/ 6326 w 698272"/>
              <a:gd name="connsiteY19" fmla="*/ 59170 h 183943"/>
              <a:gd name="connsiteX20" fmla="*/ 3286 w 698272"/>
              <a:gd name="connsiteY20" fmla="*/ 61702 h 183943"/>
              <a:gd name="connsiteX21" fmla="*/ 0 w 698272"/>
              <a:gd name="connsiteY21" fmla="*/ 55377 h 183943"/>
              <a:gd name="connsiteX22" fmla="*/ 0 w 698272"/>
              <a:gd name="connsiteY22" fmla="*/ 4775 h 183943"/>
              <a:gd name="connsiteX23" fmla="*/ 2786 w 698272"/>
              <a:gd name="connsiteY23" fmla="*/ -1297 h 183943"/>
              <a:gd name="connsiteX24" fmla="*/ 6580 w 698272"/>
              <a:gd name="connsiteY24" fmla="*/ 1988 h 183943"/>
              <a:gd name="connsiteX25" fmla="*/ 15685 w 698272"/>
              <a:gd name="connsiteY25" fmla="*/ 16412 h 183943"/>
              <a:gd name="connsiteX26" fmla="*/ 62246 w 698272"/>
              <a:gd name="connsiteY26" fmla="*/ -1297 h 183943"/>
              <a:gd name="connsiteX27" fmla="*/ 112086 w 698272"/>
              <a:gd name="connsiteY27" fmla="*/ 51327 h 183943"/>
              <a:gd name="connsiteX28" fmla="*/ 74136 w 698272"/>
              <a:gd name="connsiteY28" fmla="*/ 102437 h 183943"/>
              <a:gd name="connsiteX29" fmla="*/ 156024 w 698272"/>
              <a:gd name="connsiteY29" fmla="*/ 59425 h 183943"/>
              <a:gd name="connsiteX30" fmla="*/ 190187 w 698272"/>
              <a:gd name="connsiteY30" fmla="*/ 111296 h 183943"/>
              <a:gd name="connsiteX31" fmla="*/ 217253 w 698272"/>
              <a:gd name="connsiteY31" fmla="*/ 101929 h 183943"/>
              <a:gd name="connsiteX32" fmla="*/ 205363 w 698272"/>
              <a:gd name="connsiteY32" fmla="*/ 90292 h 183943"/>
              <a:gd name="connsiteX33" fmla="*/ 217008 w 698272"/>
              <a:gd name="connsiteY33" fmla="*/ 78657 h 183943"/>
              <a:gd name="connsiteX34" fmla="*/ 228644 w 698272"/>
              <a:gd name="connsiteY34" fmla="*/ 90547 h 183943"/>
              <a:gd name="connsiteX35" fmla="*/ 189933 w 698272"/>
              <a:gd name="connsiteY35" fmla="*/ 117615 h 183943"/>
              <a:gd name="connsiteX36" fmla="*/ 135029 w 698272"/>
              <a:gd name="connsiteY36" fmla="*/ 58916 h 183943"/>
              <a:gd name="connsiteX37" fmla="*/ 189424 w 698272"/>
              <a:gd name="connsiteY37" fmla="*/ 1481 h 183943"/>
              <a:gd name="connsiteX38" fmla="*/ 231422 w 698272"/>
              <a:gd name="connsiteY38" fmla="*/ 34373 h 183943"/>
              <a:gd name="connsiteX39" fmla="*/ 228136 w 698272"/>
              <a:gd name="connsiteY39" fmla="*/ 36905 h 183943"/>
              <a:gd name="connsiteX40" fmla="*/ 224850 w 698272"/>
              <a:gd name="connsiteY40" fmla="*/ 34373 h 183943"/>
              <a:gd name="connsiteX41" fmla="*/ 191703 w 698272"/>
              <a:gd name="connsiteY41" fmla="*/ 7806 h 183943"/>
              <a:gd name="connsiteX42" fmla="*/ 156024 w 698272"/>
              <a:gd name="connsiteY42" fmla="*/ 59425 h 183943"/>
              <a:gd name="connsiteX43" fmla="*/ 281131 w 698272"/>
              <a:gd name="connsiteY43" fmla="*/ 88269 h 183943"/>
              <a:gd name="connsiteX44" fmla="*/ 281131 w 698272"/>
              <a:gd name="connsiteY44" fmla="*/ 116099 h 183943"/>
              <a:gd name="connsiteX45" fmla="*/ 245968 w 698272"/>
              <a:gd name="connsiteY45" fmla="*/ 113320 h 183943"/>
              <a:gd name="connsiteX46" fmla="*/ 245968 w 698272"/>
              <a:gd name="connsiteY46" fmla="*/ 105470 h 183943"/>
              <a:gd name="connsiteX47" fmla="*/ 265701 w 698272"/>
              <a:gd name="connsiteY47" fmla="*/ 91302 h 183943"/>
              <a:gd name="connsiteX48" fmla="*/ 265701 w 698272"/>
              <a:gd name="connsiteY48" fmla="*/ 23500 h 183943"/>
              <a:gd name="connsiteX49" fmla="*/ 245968 w 698272"/>
              <a:gd name="connsiteY49" fmla="*/ 12110 h 183943"/>
              <a:gd name="connsiteX50" fmla="*/ 245968 w 698272"/>
              <a:gd name="connsiteY50" fmla="*/ 4267 h 183943"/>
              <a:gd name="connsiteX51" fmla="*/ 274804 w 698272"/>
              <a:gd name="connsiteY51" fmla="*/ 5028 h 183943"/>
              <a:gd name="connsiteX52" fmla="*/ 306943 w 698272"/>
              <a:gd name="connsiteY52" fmla="*/ 4267 h 183943"/>
              <a:gd name="connsiteX53" fmla="*/ 306943 w 698272"/>
              <a:gd name="connsiteY53" fmla="*/ 12110 h 183943"/>
              <a:gd name="connsiteX54" fmla="*/ 301624 w 698272"/>
              <a:gd name="connsiteY54" fmla="*/ 12110 h 183943"/>
              <a:gd name="connsiteX55" fmla="*/ 282401 w 698272"/>
              <a:gd name="connsiteY55" fmla="*/ 23999 h 183943"/>
              <a:gd name="connsiteX56" fmla="*/ 282401 w 698272"/>
              <a:gd name="connsiteY56" fmla="*/ 62964 h 183943"/>
              <a:gd name="connsiteX57" fmla="*/ 312254 w 698272"/>
              <a:gd name="connsiteY57" fmla="*/ 110535 h 183943"/>
              <a:gd name="connsiteX58" fmla="*/ 315040 w 698272"/>
              <a:gd name="connsiteY58" fmla="*/ 110280 h 183943"/>
              <a:gd name="connsiteX59" fmla="*/ 309221 w 698272"/>
              <a:gd name="connsiteY59" fmla="*/ 100414 h 183943"/>
              <a:gd name="connsiteX60" fmla="*/ 320095 w 698272"/>
              <a:gd name="connsiteY60" fmla="*/ 89531 h 183943"/>
              <a:gd name="connsiteX61" fmla="*/ 330979 w 698272"/>
              <a:gd name="connsiteY61" fmla="*/ 100667 h 183943"/>
              <a:gd name="connsiteX62" fmla="*/ 312254 w 698272"/>
              <a:gd name="connsiteY62" fmla="*/ 116099 h 183943"/>
              <a:gd name="connsiteX63" fmla="*/ 281131 w 698272"/>
              <a:gd name="connsiteY63" fmla="*/ 88269 h 183943"/>
              <a:gd name="connsiteX64" fmla="*/ 366336 w 698272"/>
              <a:gd name="connsiteY64" fmla="*/ 68029 h 183943"/>
              <a:gd name="connsiteX65" fmla="*/ 397712 w 698272"/>
              <a:gd name="connsiteY65" fmla="*/ 112049 h 183943"/>
              <a:gd name="connsiteX66" fmla="*/ 426303 w 698272"/>
              <a:gd name="connsiteY66" fmla="*/ 68029 h 183943"/>
              <a:gd name="connsiteX67" fmla="*/ 366336 w 698272"/>
              <a:gd name="connsiteY67" fmla="*/ 68029 h 183943"/>
              <a:gd name="connsiteX68" fmla="*/ 366082 w 698272"/>
              <a:gd name="connsiteY68" fmla="*/ 62710 h 183943"/>
              <a:gd name="connsiteX69" fmla="*/ 436678 w 698272"/>
              <a:gd name="connsiteY69" fmla="*/ 62710 h 183943"/>
              <a:gd name="connsiteX70" fmla="*/ 442995 w 698272"/>
              <a:gd name="connsiteY70" fmla="*/ 68029 h 183943"/>
              <a:gd name="connsiteX71" fmla="*/ 397712 w 698272"/>
              <a:gd name="connsiteY71" fmla="*/ 117615 h 183943"/>
              <a:gd name="connsiteX72" fmla="*/ 345086 w 698272"/>
              <a:gd name="connsiteY72" fmla="*/ 59933 h 183943"/>
              <a:gd name="connsiteX73" fmla="*/ 400745 w 698272"/>
              <a:gd name="connsiteY73" fmla="*/ 1481 h 183943"/>
              <a:gd name="connsiteX74" fmla="*/ 442995 w 698272"/>
              <a:gd name="connsiteY74" fmla="*/ 34373 h 183943"/>
              <a:gd name="connsiteX75" fmla="*/ 439709 w 698272"/>
              <a:gd name="connsiteY75" fmla="*/ 37413 h 183943"/>
              <a:gd name="connsiteX76" fmla="*/ 436425 w 698272"/>
              <a:gd name="connsiteY76" fmla="*/ 33865 h 183943"/>
              <a:gd name="connsiteX77" fmla="*/ 402262 w 698272"/>
              <a:gd name="connsiteY77" fmla="*/ 7806 h 183943"/>
              <a:gd name="connsiteX78" fmla="*/ 373679 w 698272"/>
              <a:gd name="connsiteY78" fmla="*/ 24762 h 183943"/>
              <a:gd name="connsiteX79" fmla="*/ 366082 w 698272"/>
              <a:gd name="connsiteY79" fmla="*/ 62710 h 183943"/>
              <a:gd name="connsiteX80" fmla="*/ 478789 w 698272"/>
              <a:gd name="connsiteY80" fmla="*/ 68029 h 183943"/>
              <a:gd name="connsiteX81" fmla="*/ 510168 w 698272"/>
              <a:gd name="connsiteY81" fmla="*/ 112049 h 183943"/>
              <a:gd name="connsiteX82" fmla="*/ 538759 w 698272"/>
              <a:gd name="connsiteY82" fmla="*/ 68029 h 183943"/>
              <a:gd name="connsiteX83" fmla="*/ 478789 w 698272"/>
              <a:gd name="connsiteY83" fmla="*/ 68029 h 183943"/>
              <a:gd name="connsiteX84" fmla="*/ 478535 w 698272"/>
              <a:gd name="connsiteY84" fmla="*/ 62710 h 183943"/>
              <a:gd name="connsiteX85" fmla="*/ 549132 w 698272"/>
              <a:gd name="connsiteY85" fmla="*/ 62710 h 183943"/>
              <a:gd name="connsiteX86" fmla="*/ 555451 w 698272"/>
              <a:gd name="connsiteY86" fmla="*/ 68029 h 183943"/>
              <a:gd name="connsiteX87" fmla="*/ 510168 w 698272"/>
              <a:gd name="connsiteY87" fmla="*/ 117615 h 183943"/>
              <a:gd name="connsiteX88" fmla="*/ 457542 w 698272"/>
              <a:gd name="connsiteY88" fmla="*/ 59933 h 183943"/>
              <a:gd name="connsiteX89" fmla="*/ 513199 w 698272"/>
              <a:gd name="connsiteY89" fmla="*/ 1481 h 183943"/>
              <a:gd name="connsiteX90" fmla="*/ 555451 w 698272"/>
              <a:gd name="connsiteY90" fmla="*/ 34373 h 183943"/>
              <a:gd name="connsiteX91" fmla="*/ 552165 w 698272"/>
              <a:gd name="connsiteY91" fmla="*/ 37413 h 183943"/>
              <a:gd name="connsiteX92" fmla="*/ 548878 w 698272"/>
              <a:gd name="connsiteY92" fmla="*/ 33865 h 183943"/>
              <a:gd name="connsiteX93" fmla="*/ 514715 w 698272"/>
              <a:gd name="connsiteY93" fmla="*/ 7806 h 183943"/>
              <a:gd name="connsiteX94" fmla="*/ 486132 w 698272"/>
              <a:gd name="connsiteY94" fmla="*/ 24762 h 183943"/>
              <a:gd name="connsiteX95" fmla="*/ 478535 w 698272"/>
              <a:gd name="connsiteY95" fmla="*/ 62710 h 183943"/>
              <a:gd name="connsiteX96" fmla="*/ 590737 w 698272"/>
              <a:gd name="connsiteY96" fmla="*/ 91302 h 183943"/>
              <a:gd name="connsiteX97" fmla="*/ 590737 w 698272"/>
              <a:gd name="connsiteY97" fmla="*/ 23500 h 183943"/>
              <a:gd name="connsiteX98" fmla="*/ 571004 w 698272"/>
              <a:gd name="connsiteY98" fmla="*/ 12110 h 183943"/>
              <a:gd name="connsiteX99" fmla="*/ 571004 w 698272"/>
              <a:gd name="connsiteY99" fmla="*/ 4267 h 183943"/>
              <a:gd name="connsiteX100" fmla="*/ 599594 w 698272"/>
              <a:gd name="connsiteY100" fmla="*/ 5028 h 183943"/>
              <a:gd name="connsiteX101" fmla="*/ 627933 w 698272"/>
              <a:gd name="connsiteY101" fmla="*/ 4267 h 183943"/>
              <a:gd name="connsiteX102" fmla="*/ 627933 w 698272"/>
              <a:gd name="connsiteY102" fmla="*/ 12110 h 183943"/>
              <a:gd name="connsiteX103" fmla="*/ 608200 w 698272"/>
              <a:gd name="connsiteY103" fmla="*/ 23500 h 183943"/>
              <a:gd name="connsiteX104" fmla="*/ 608200 w 698272"/>
              <a:gd name="connsiteY104" fmla="*/ 70053 h 183943"/>
              <a:gd name="connsiteX105" fmla="*/ 642355 w 698272"/>
              <a:gd name="connsiteY105" fmla="*/ 110535 h 183943"/>
              <a:gd name="connsiteX106" fmla="*/ 661080 w 698272"/>
              <a:gd name="connsiteY106" fmla="*/ 82451 h 183943"/>
              <a:gd name="connsiteX107" fmla="*/ 661080 w 698272"/>
              <a:gd name="connsiteY107" fmla="*/ 23500 h 183943"/>
              <a:gd name="connsiteX108" fmla="*/ 641347 w 698272"/>
              <a:gd name="connsiteY108" fmla="*/ 12110 h 183943"/>
              <a:gd name="connsiteX109" fmla="*/ 641347 w 698272"/>
              <a:gd name="connsiteY109" fmla="*/ 4267 h 183943"/>
              <a:gd name="connsiteX110" fmla="*/ 669937 w 698272"/>
              <a:gd name="connsiteY110" fmla="*/ 5028 h 183943"/>
              <a:gd name="connsiteX111" fmla="*/ 698273 w 698272"/>
              <a:gd name="connsiteY111" fmla="*/ 4267 h 183943"/>
              <a:gd name="connsiteX112" fmla="*/ 698273 w 698272"/>
              <a:gd name="connsiteY112" fmla="*/ 12110 h 183943"/>
              <a:gd name="connsiteX113" fmla="*/ 678532 w 698272"/>
              <a:gd name="connsiteY113" fmla="*/ 19697 h 183943"/>
              <a:gd name="connsiteX114" fmla="*/ 678532 w 698272"/>
              <a:gd name="connsiteY114" fmla="*/ 68029 h 183943"/>
              <a:gd name="connsiteX115" fmla="*/ 670691 w 698272"/>
              <a:gd name="connsiteY115" fmla="*/ 106739 h 183943"/>
              <a:gd name="connsiteX116" fmla="*/ 644125 w 698272"/>
              <a:gd name="connsiteY116" fmla="*/ 116099 h 183943"/>
              <a:gd name="connsiteX117" fmla="*/ 606683 w 698272"/>
              <a:gd name="connsiteY117" fmla="*/ 89531 h 183943"/>
              <a:gd name="connsiteX118" fmla="*/ 606683 w 698272"/>
              <a:gd name="connsiteY118" fmla="*/ 116099 h 183943"/>
              <a:gd name="connsiteX119" fmla="*/ 571004 w 698272"/>
              <a:gd name="connsiteY119" fmla="*/ 113320 h 183943"/>
              <a:gd name="connsiteX120" fmla="*/ 571004 w 698272"/>
              <a:gd name="connsiteY120" fmla="*/ 105470 h 183943"/>
              <a:gd name="connsiteX121" fmla="*/ 590737 w 698272"/>
              <a:gd name="connsiteY121" fmla="*/ 91302 h 18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98272" h="183943">
                <a:moveTo>
                  <a:pt x="74136" y="102437"/>
                </a:moveTo>
                <a:lnTo>
                  <a:pt x="41751" y="110280"/>
                </a:lnTo>
                <a:cubicBezTo>
                  <a:pt x="26059" y="114074"/>
                  <a:pt x="16192" y="127734"/>
                  <a:pt x="16192" y="142410"/>
                </a:cubicBezTo>
                <a:cubicBezTo>
                  <a:pt x="16192" y="160127"/>
                  <a:pt x="29853" y="175559"/>
                  <a:pt x="49593" y="175559"/>
                </a:cubicBezTo>
                <a:cubicBezTo>
                  <a:pt x="91845" y="175559"/>
                  <a:pt x="97409" y="134060"/>
                  <a:pt x="98933" y="122678"/>
                </a:cubicBezTo>
                <a:cubicBezTo>
                  <a:pt x="99179" y="121162"/>
                  <a:pt x="99179" y="119638"/>
                  <a:pt x="101965" y="119638"/>
                </a:cubicBezTo>
                <a:cubicBezTo>
                  <a:pt x="105251" y="119638"/>
                  <a:pt x="105251" y="120908"/>
                  <a:pt x="105251" y="125710"/>
                </a:cubicBezTo>
                <a:lnTo>
                  <a:pt x="105251" y="176566"/>
                </a:lnTo>
                <a:cubicBezTo>
                  <a:pt x="105251" y="180868"/>
                  <a:pt x="105251" y="182646"/>
                  <a:pt x="102473" y="182646"/>
                </a:cubicBezTo>
                <a:cubicBezTo>
                  <a:pt x="100703" y="182646"/>
                  <a:pt x="100449" y="182392"/>
                  <a:pt x="98679" y="179352"/>
                </a:cubicBezTo>
                <a:lnTo>
                  <a:pt x="89821" y="164930"/>
                </a:lnTo>
                <a:cubicBezTo>
                  <a:pt x="82233" y="172272"/>
                  <a:pt x="71858" y="182646"/>
                  <a:pt x="49340" y="182646"/>
                </a:cubicBezTo>
                <a:cubicBezTo>
                  <a:pt x="21257" y="182646"/>
                  <a:pt x="0" y="160373"/>
                  <a:pt x="0" y="133561"/>
                </a:cubicBezTo>
                <a:cubicBezTo>
                  <a:pt x="0" y="112558"/>
                  <a:pt x="13407" y="94088"/>
                  <a:pt x="33147" y="87252"/>
                </a:cubicBezTo>
                <a:cubicBezTo>
                  <a:pt x="35925" y="86245"/>
                  <a:pt x="48832" y="83204"/>
                  <a:pt x="66540" y="78902"/>
                </a:cubicBezTo>
                <a:cubicBezTo>
                  <a:pt x="73374" y="77134"/>
                  <a:pt x="80963" y="75363"/>
                  <a:pt x="88051" y="66004"/>
                </a:cubicBezTo>
                <a:cubicBezTo>
                  <a:pt x="93361" y="59425"/>
                  <a:pt x="95893" y="51075"/>
                  <a:pt x="95893" y="42723"/>
                </a:cubicBezTo>
                <a:cubicBezTo>
                  <a:pt x="95893" y="24762"/>
                  <a:pt x="83241" y="6544"/>
                  <a:pt x="61992" y="6544"/>
                </a:cubicBezTo>
                <a:cubicBezTo>
                  <a:pt x="54650" y="6544"/>
                  <a:pt x="35425" y="7806"/>
                  <a:pt x="22011" y="20205"/>
                </a:cubicBezTo>
                <a:cubicBezTo>
                  <a:pt x="7334" y="33865"/>
                  <a:pt x="6580" y="50065"/>
                  <a:pt x="6326" y="59170"/>
                </a:cubicBezTo>
                <a:cubicBezTo>
                  <a:pt x="6072" y="61702"/>
                  <a:pt x="4048" y="61702"/>
                  <a:pt x="3286" y="61702"/>
                </a:cubicBezTo>
                <a:cubicBezTo>
                  <a:pt x="0" y="61702"/>
                  <a:pt x="0" y="59933"/>
                  <a:pt x="0" y="55377"/>
                </a:cubicBezTo>
                <a:lnTo>
                  <a:pt x="0" y="4775"/>
                </a:lnTo>
                <a:cubicBezTo>
                  <a:pt x="0" y="473"/>
                  <a:pt x="0" y="-1297"/>
                  <a:pt x="2786" y="-1297"/>
                </a:cubicBezTo>
                <a:cubicBezTo>
                  <a:pt x="4556" y="-1297"/>
                  <a:pt x="4810" y="-798"/>
                  <a:pt x="6580" y="1988"/>
                </a:cubicBezTo>
                <a:cubicBezTo>
                  <a:pt x="6580" y="2242"/>
                  <a:pt x="7334" y="3005"/>
                  <a:pt x="15685" y="16412"/>
                </a:cubicBezTo>
                <a:cubicBezTo>
                  <a:pt x="23535" y="7806"/>
                  <a:pt x="39727" y="-1297"/>
                  <a:pt x="62246" y="-1297"/>
                </a:cubicBezTo>
                <a:cubicBezTo>
                  <a:pt x="91845" y="-1297"/>
                  <a:pt x="112086" y="23500"/>
                  <a:pt x="112086" y="51327"/>
                </a:cubicBezTo>
                <a:cubicBezTo>
                  <a:pt x="112086" y="76633"/>
                  <a:pt x="95385" y="97374"/>
                  <a:pt x="74136" y="102437"/>
                </a:cubicBezTo>
                <a:close/>
                <a:moveTo>
                  <a:pt x="156024" y="59425"/>
                </a:moveTo>
                <a:cubicBezTo>
                  <a:pt x="156024" y="100667"/>
                  <a:pt x="176772" y="111296"/>
                  <a:pt x="190187" y="111296"/>
                </a:cubicBezTo>
                <a:cubicBezTo>
                  <a:pt x="192465" y="111296"/>
                  <a:pt x="208403" y="111042"/>
                  <a:pt x="217253" y="101929"/>
                </a:cubicBezTo>
                <a:cubicBezTo>
                  <a:pt x="206887" y="101168"/>
                  <a:pt x="205363" y="93579"/>
                  <a:pt x="205363" y="90292"/>
                </a:cubicBezTo>
                <a:cubicBezTo>
                  <a:pt x="205363" y="83713"/>
                  <a:pt x="209919" y="78657"/>
                  <a:pt x="217008" y="78657"/>
                </a:cubicBezTo>
                <a:cubicBezTo>
                  <a:pt x="223580" y="78657"/>
                  <a:pt x="228644" y="82952"/>
                  <a:pt x="228644" y="90547"/>
                </a:cubicBezTo>
                <a:cubicBezTo>
                  <a:pt x="228644" y="107747"/>
                  <a:pt x="209411" y="117615"/>
                  <a:pt x="189933" y="117615"/>
                </a:cubicBezTo>
                <a:cubicBezTo>
                  <a:pt x="158302" y="117615"/>
                  <a:pt x="135029" y="90292"/>
                  <a:pt x="135029" y="58916"/>
                </a:cubicBezTo>
                <a:cubicBezTo>
                  <a:pt x="135029" y="26532"/>
                  <a:pt x="160072" y="1481"/>
                  <a:pt x="189424" y="1481"/>
                </a:cubicBezTo>
                <a:cubicBezTo>
                  <a:pt x="223326" y="1481"/>
                  <a:pt x="231422" y="31842"/>
                  <a:pt x="231422" y="34373"/>
                </a:cubicBezTo>
                <a:cubicBezTo>
                  <a:pt x="231422" y="36905"/>
                  <a:pt x="228898" y="36905"/>
                  <a:pt x="228136" y="36905"/>
                </a:cubicBezTo>
                <a:cubicBezTo>
                  <a:pt x="225858" y="36905"/>
                  <a:pt x="225350" y="35890"/>
                  <a:pt x="224850" y="34373"/>
                </a:cubicBezTo>
                <a:cubicBezTo>
                  <a:pt x="217507" y="10846"/>
                  <a:pt x="201061" y="7806"/>
                  <a:pt x="191703" y="7806"/>
                </a:cubicBezTo>
                <a:cubicBezTo>
                  <a:pt x="178296" y="7806"/>
                  <a:pt x="156024" y="18689"/>
                  <a:pt x="156024" y="59425"/>
                </a:cubicBezTo>
                <a:close/>
                <a:moveTo>
                  <a:pt x="281131" y="88269"/>
                </a:moveTo>
                <a:lnTo>
                  <a:pt x="281131" y="116099"/>
                </a:lnTo>
                <a:lnTo>
                  <a:pt x="245968" y="113320"/>
                </a:lnTo>
                <a:lnTo>
                  <a:pt x="245968" y="105470"/>
                </a:lnTo>
                <a:cubicBezTo>
                  <a:pt x="263677" y="105470"/>
                  <a:pt x="265701" y="103699"/>
                  <a:pt x="265701" y="91302"/>
                </a:cubicBezTo>
                <a:lnTo>
                  <a:pt x="265701" y="23500"/>
                </a:lnTo>
                <a:cubicBezTo>
                  <a:pt x="265701" y="12110"/>
                  <a:pt x="262915" y="12110"/>
                  <a:pt x="245968" y="12110"/>
                </a:cubicBezTo>
                <a:lnTo>
                  <a:pt x="245968" y="4267"/>
                </a:lnTo>
                <a:cubicBezTo>
                  <a:pt x="255833" y="4521"/>
                  <a:pt x="267725" y="5028"/>
                  <a:pt x="274804" y="5028"/>
                </a:cubicBezTo>
                <a:cubicBezTo>
                  <a:pt x="284924" y="5028"/>
                  <a:pt x="296823" y="5028"/>
                  <a:pt x="306943" y="4267"/>
                </a:cubicBezTo>
                <a:lnTo>
                  <a:pt x="306943" y="12110"/>
                </a:lnTo>
                <a:lnTo>
                  <a:pt x="301624" y="12110"/>
                </a:lnTo>
                <a:cubicBezTo>
                  <a:pt x="282902" y="12110"/>
                  <a:pt x="282401" y="14895"/>
                  <a:pt x="282401" y="23999"/>
                </a:cubicBezTo>
                <a:lnTo>
                  <a:pt x="282401" y="62964"/>
                </a:lnTo>
                <a:cubicBezTo>
                  <a:pt x="282401" y="88015"/>
                  <a:pt x="293021" y="110535"/>
                  <a:pt x="312254" y="110535"/>
                </a:cubicBezTo>
                <a:cubicBezTo>
                  <a:pt x="314024" y="110535"/>
                  <a:pt x="314532" y="110535"/>
                  <a:pt x="315040" y="110280"/>
                </a:cubicBezTo>
                <a:cubicBezTo>
                  <a:pt x="314279" y="110026"/>
                  <a:pt x="309221" y="106994"/>
                  <a:pt x="309221" y="100414"/>
                </a:cubicBezTo>
                <a:cubicBezTo>
                  <a:pt x="309221" y="93325"/>
                  <a:pt x="314532" y="89531"/>
                  <a:pt x="320095" y="89531"/>
                </a:cubicBezTo>
                <a:cubicBezTo>
                  <a:pt x="324652" y="89531"/>
                  <a:pt x="330979" y="92571"/>
                  <a:pt x="330979" y="100667"/>
                </a:cubicBezTo>
                <a:cubicBezTo>
                  <a:pt x="330979" y="108764"/>
                  <a:pt x="323135" y="116099"/>
                  <a:pt x="312254" y="116099"/>
                </a:cubicBezTo>
                <a:cubicBezTo>
                  <a:pt x="293783" y="116099"/>
                  <a:pt x="284680" y="99143"/>
                  <a:pt x="281131" y="88269"/>
                </a:cubicBezTo>
                <a:close/>
                <a:moveTo>
                  <a:pt x="366336" y="68029"/>
                </a:moveTo>
                <a:cubicBezTo>
                  <a:pt x="367852" y="105724"/>
                  <a:pt x="389109" y="112049"/>
                  <a:pt x="397712" y="112049"/>
                </a:cubicBezTo>
                <a:cubicBezTo>
                  <a:pt x="423770" y="112049"/>
                  <a:pt x="426303" y="77895"/>
                  <a:pt x="426303" y="68029"/>
                </a:cubicBezTo>
                <a:lnTo>
                  <a:pt x="366336" y="68029"/>
                </a:lnTo>
                <a:close/>
                <a:moveTo>
                  <a:pt x="366082" y="62710"/>
                </a:moveTo>
                <a:lnTo>
                  <a:pt x="436678" y="62710"/>
                </a:lnTo>
                <a:cubicBezTo>
                  <a:pt x="442241" y="62710"/>
                  <a:pt x="442995" y="62710"/>
                  <a:pt x="442995" y="68029"/>
                </a:cubicBezTo>
                <a:cubicBezTo>
                  <a:pt x="442995" y="93072"/>
                  <a:pt x="429335" y="117615"/>
                  <a:pt x="397712" y="117615"/>
                </a:cubicBezTo>
                <a:cubicBezTo>
                  <a:pt x="368360" y="117615"/>
                  <a:pt x="345086" y="91556"/>
                  <a:pt x="345086" y="59933"/>
                </a:cubicBezTo>
                <a:cubicBezTo>
                  <a:pt x="345086" y="26023"/>
                  <a:pt x="371647" y="1481"/>
                  <a:pt x="400745" y="1481"/>
                </a:cubicBezTo>
                <a:cubicBezTo>
                  <a:pt x="431614" y="1481"/>
                  <a:pt x="442995" y="29572"/>
                  <a:pt x="442995" y="34373"/>
                </a:cubicBezTo>
                <a:cubicBezTo>
                  <a:pt x="442995" y="36905"/>
                  <a:pt x="440971" y="37413"/>
                  <a:pt x="439709" y="37413"/>
                </a:cubicBezTo>
                <a:cubicBezTo>
                  <a:pt x="437433" y="37413"/>
                  <a:pt x="436925" y="35890"/>
                  <a:pt x="436425" y="33865"/>
                </a:cubicBezTo>
                <a:cubicBezTo>
                  <a:pt x="427565" y="7806"/>
                  <a:pt x="404794" y="7806"/>
                  <a:pt x="402262" y="7806"/>
                </a:cubicBezTo>
                <a:cubicBezTo>
                  <a:pt x="389617" y="7806"/>
                  <a:pt x="379495" y="15402"/>
                  <a:pt x="373679" y="24762"/>
                </a:cubicBezTo>
                <a:cubicBezTo>
                  <a:pt x="366082" y="36905"/>
                  <a:pt x="366082" y="53606"/>
                  <a:pt x="366082" y="62710"/>
                </a:cubicBezTo>
                <a:close/>
                <a:moveTo>
                  <a:pt x="478789" y="68029"/>
                </a:moveTo>
                <a:cubicBezTo>
                  <a:pt x="480306" y="105724"/>
                  <a:pt x="501563" y="112049"/>
                  <a:pt x="510168" y="112049"/>
                </a:cubicBezTo>
                <a:cubicBezTo>
                  <a:pt x="536226" y="112049"/>
                  <a:pt x="538759" y="77895"/>
                  <a:pt x="538759" y="68029"/>
                </a:cubicBezTo>
                <a:lnTo>
                  <a:pt x="478789" y="68029"/>
                </a:lnTo>
                <a:close/>
                <a:moveTo>
                  <a:pt x="478535" y="62710"/>
                </a:moveTo>
                <a:lnTo>
                  <a:pt x="549132" y="62710"/>
                </a:lnTo>
                <a:cubicBezTo>
                  <a:pt x="554697" y="62710"/>
                  <a:pt x="555451" y="62710"/>
                  <a:pt x="555451" y="68029"/>
                </a:cubicBezTo>
                <a:cubicBezTo>
                  <a:pt x="555451" y="93072"/>
                  <a:pt x="541791" y="117615"/>
                  <a:pt x="510168" y="117615"/>
                </a:cubicBezTo>
                <a:cubicBezTo>
                  <a:pt x="480813" y="117615"/>
                  <a:pt x="457542" y="91556"/>
                  <a:pt x="457542" y="59933"/>
                </a:cubicBezTo>
                <a:cubicBezTo>
                  <a:pt x="457542" y="26023"/>
                  <a:pt x="484100" y="1481"/>
                  <a:pt x="513199" y="1481"/>
                </a:cubicBezTo>
                <a:cubicBezTo>
                  <a:pt x="544067" y="1481"/>
                  <a:pt x="555451" y="29572"/>
                  <a:pt x="555451" y="34373"/>
                </a:cubicBezTo>
                <a:cubicBezTo>
                  <a:pt x="555451" y="36905"/>
                  <a:pt x="553427" y="37413"/>
                  <a:pt x="552165" y="37413"/>
                </a:cubicBezTo>
                <a:cubicBezTo>
                  <a:pt x="549886" y="37413"/>
                  <a:pt x="549378" y="35890"/>
                  <a:pt x="548878" y="33865"/>
                </a:cubicBezTo>
                <a:cubicBezTo>
                  <a:pt x="540021" y="7806"/>
                  <a:pt x="517247" y="7806"/>
                  <a:pt x="514715" y="7806"/>
                </a:cubicBezTo>
                <a:cubicBezTo>
                  <a:pt x="502071" y="7806"/>
                  <a:pt x="491951" y="15402"/>
                  <a:pt x="486132" y="24762"/>
                </a:cubicBezTo>
                <a:cubicBezTo>
                  <a:pt x="478535" y="36905"/>
                  <a:pt x="478535" y="53606"/>
                  <a:pt x="478535" y="62710"/>
                </a:cubicBezTo>
                <a:close/>
                <a:moveTo>
                  <a:pt x="590737" y="91302"/>
                </a:moveTo>
                <a:lnTo>
                  <a:pt x="590737" y="23500"/>
                </a:lnTo>
                <a:cubicBezTo>
                  <a:pt x="590737" y="12110"/>
                  <a:pt x="587958" y="12110"/>
                  <a:pt x="571004" y="12110"/>
                </a:cubicBezTo>
                <a:lnTo>
                  <a:pt x="571004" y="4267"/>
                </a:lnTo>
                <a:cubicBezTo>
                  <a:pt x="579863" y="4521"/>
                  <a:pt x="592762" y="5028"/>
                  <a:pt x="599594" y="5028"/>
                </a:cubicBezTo>
                <a:cubicBezTo>
                  <a:pt x="606175" y="5028"/>
                  <a:pt x="619327" y="4521"/>
                  <a:pt x="627933" y="4267"/>
                </a:cubicBezTo>
                <a:lnTo>
                  <a:pt x="627933" y="12110"/>
                </a:lnTo>
                <a:cubicBezTo>
                  <a:pt x="610978" y="12110"/>
                  <a:pt x="608200" y="12110"/>
                  <a:pt x="608200" y="23500"/>
                </a:cubicBezTo>
                <a:lnTo>
                  <a:pt x="608200" y="70053"/>
                </a:lnTo>
                <a:cubicBezTo>
                  <a:pt x="608200" y="96365"/>
                  <a:pt x="626163" y="110535"/>
                  <a:pt x="642355" y="110535"/>
                </a:cubicBezTo>
                <a:cubicBezTo>
                  <a:pt x="658294" y="110535"/>
                  <a:pt x="661080" y="96873"/>
                  <a:pt x="661080" y="82451"/>
                </a:cubicBezTo>
                <a:lnTo>
                  <a:pt x="661080" y="23500"/>
                </a:lnTo>
                <a:cubicBezTo>
                  <a:pt x="661080" y="12110"/>
                  <a:pt x="658294" y="12110"/>
                  <a:pt x="641347" y="12110"/>
                </a:cubicBezTo>
                <a:lnTo>
                  <a:pt x="641347" y="4267"/>
                </a:lnTo>
                <a:cubicBezTo>
                  <a:pt x="650196" y="4521"/>
                  <a:pt x="663102" y="5028"/>
                  <a:pt x="669937" y="5028"/>
                </a:cubicBezTo>
                <a:cubicBezTo>
                  <a:pt x="676510" y="5028"/>
                  <a:pt x="689670" y="4521"/>
                  <a:pt x="698273" y="4267"/>
                </a:cubicBezTo>
                <a:lnTo>
                  <a:pt x="698273" y="12110"/>
                </a:lnTo>
                <a:cubicBezTo>
                  <a:pt x="685113" y="12110"/>
                  <a:pt x="678786" y="12110"/>
                  <a:pt x="678532" y="19697"/>
                </a:cubicBezTo>
                <a:lnTo>
                  <a:pt x="678532" y="68029"/>
                </a:lnTo>
                <a:cubicBezTo>
                  <a:pt x="678532" y="89785"/>
                  <a:pt x="678532" y="97627"/>
                  <a:pt x="670691" y="106739"/>
                </a:cubicBezTo>
                <a:cubicBezTo>
                  <a:pt x="667150" y="111042"/>
                  <a:pt x="658801" y="116099"/>
                  <a:pt x="644125" y="116099"/>
                </a:cubicBezTo>
                <a:cubicBezTo>
                  <a:pt x="625654" y="116099"/>
                  <a:pt x="613762" y="105216"/>
                  <a:pt x="606683" y="89531"/>
                </a:cubicBezTo>
                <a:lnTo>
                  <a:pt x="606683" y="116099"/>
                </a:lnTo>
                <a:lnTo>
                  <a:pt x="571004" y="113320"/>
                </a:lnTo>
                <a:lnTo>
                  <a:pt x="571004" y="105470"/>
                </a:lnTo>
                <a:cubicBezTo>
                  <a:pt x="588713" y="105470"/>
                  <a:pt x="590737" y="103699"/>
                  <a:pt x="590737" y="91302"/>
                </a:cubicBezTo>
                <a:close/>
              </a:path>
            </a:pathLst>
          </a:custGeom>
          <a:solidFill>
            <a:srgbClr val="000000"/>
          </a:solid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Rectangle 27">
            <a:extLst>
              <a:ext uri="{FF2B5EF4-FFF2-40B4-BE49-F238E27FC236}">
                <a16:creationId xmlns:a16="http://schemas.microsoft.com/office/drawing/2014/main" id="{140715DB-16C1-6F54-8F4C-A33E410F488C}"/>
              </a:ext>
            </a:extLst>
          </p:cNvPr>
          <p:cNvSpPr/>
          <p:nvPr/>
        </p:nvSpPr>
        <p:spPr>
          <a:xfrm rot="15376973">
            <a:off x="2828127" y="2813808"/>
            <a:ext cx="100584" cy="3977640"/>
          </a:xfrm>
          <a:prstGeom prst="rect">
            <a:avLst/>
          </a:prstGeom>
          <a:gradFill flip="none" rotWithShape="1">
            <a:gsLst>
              <a:gs pos="0">
                <a:srgbClr val="FF0000">
                  <a:alpha val="70000"/>
                </a:srgbClr>
              </a:gs>
              <a:gs pos="16000">
                <a:srgbClr val="FFC000">
                  <a:alpha val="70000"/>
                </a:srgbClr>
              </a:gs>
              <a:gs pos="33000">
                <a:srgbClr val="FFFF00">
                  <a:lumMod val="100000"/>
                  <a:alpha val="70000"/>
                </a:srgbClr>
              </a:gs>
              <a:gs pos="50000">
                <a:srgbClr val="00B050">
                  <a:alpha val="70000"/>
                </a:srgbClr>
              </a:gs>
              <a:gs pos="66000">
                <a:srgbClr val="00B0F0">
                  <a:alpha val="70000"/>
                </a:srgbClr>
              </a:gs>
              <a:gs pos="100000">
                <a:srgbClr val="7030A0">
                  <a:alpha val="70000"/>
                </a:srgbClr>
              </a:gs>
              <a:gs pos="83000">
                <a:srgbClr val="0070C0">
                  <a:alpha val="70000"/>
                </a:srgbClr>
              </a:gs>
            </a:gsLst>
            <a:lin ang="0" scaled="0"/>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5CECC96-6058-37B6-08F7-E30D4B65E628}"/>
              </a:ext>
            </a:extLst>
          </p:cNvPr>
          <p:cNvSpPr/>
          <p:nvPr/>
        </p:nvSpPr>
        <p:spPr>
          <a:xfrm rot="18185264">
            <a:off x="5504578" y="3932453"/>
            <a:ext cx="100584" cy="1828800"/>
          </a:xfrm>
          <a:prstGeom prst="rect">
            <a:avLst/>
          </a:prstGeom>
          <a:gradFill flip="none" rotWithShape="1">
            <a:gsLst>
              <a:gs pos="0">
                <a:srgbClr val="FF0000">
                  <a:alpha val="70000"/>
                </a:srgbClr>
              </a:gs>
              <a:gs pos="16000">
                <a:srgbClr val="FFC000">
                  <a:alpha val="70000"/>
                </a:srgbClr>
              </a:gs>
              <a:gs pos="33000">
                <a:srgbClr val="FFFF00">
                  <a:lumMod val="100000"/>
                  <a:alpha val="70000"/>
                </a:srgbClr>
              </a:gs>
              <a:gs pos="50000">
                <a:srgbClr val="00B050">
                  <a:alpha val="70000"/>
                </a:srgbClr>
              </a:gs>
              <a:gs pos="66000">
                <a:srgbClr val="00B0F0">
                  <a:alpha val="70000"/>
                </a:srgbClr>
              </a:gs>
              <a:gs pos="100000">
                <a:srgbClr val="7030A0">
                  <a:alpha val="70000"/>
                </a:srgbClr>
              </a:gs>
              <a:gs pos="83000">
                <a:srgbClr val="0070C0">
                  <a:alpha val="70000"/>
                </a:srgbClr>
              </a:gs>
            </a:gsLst>
            <a:lin ang="0" scaled="0"/>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633C1D-2889-7262-3009-54E83088C109}"/>
              </a:ext>
            </a:extLst>
          </p:cNvPr>
          <p:cNvSpPr/>
          <p:nvPr/>
        </p:nvSpPr>
        <p:spPr>
          <a:xfrm rot="15376973">
            <a:off x="6255196" y="4236214"/>
            <a:ext cx="100584" cy="1188720"/>
          </a:xfrm>
          <a:prstGeom prst="rect">
            <a:avLst/>
          </a:prstGeom>
          <a:gradFill flip="none" rotWithShape="1">
            <a:gsLst>
              <a:gs pos="0">
                <a:srgbClr val="FF0000">
                  <a:alpha val="70000"/>
                </a:srgbClr>
              </a:gs>
              <a:gs pos="16000">
                <a:srgbClr val="FFC000">
                  <a:alpha val="70000"/>
                </a:srgbClr>
              </a:gs>
              <a:gs pos="33000">
                <a:srgbClr val="FFFF00">
                  <a:lumMod val="100000"/>
                  <a:alpha val="70000"/>
                </a:srgbClr>
              </a:gs>
              <a:gs pos="50000">
                <a:srgbClr val="00B050">
                  <a:alpha val="70000"/>
                </a:srgbClr>
              </a:gs>
              <a:gs pos="66000">
                <a:srgbClr val="00B0F0">
                  <a:alpha val="70000"/>
                </a:srgbClr>
              </a:gs>
              <a:gs pos="100000">
                <a:srgbClr val="7030A0">
                  <a:alpha val="70000"/>
                </a:srgbClr>
              </a:gs>
              <a:gs pos="83000">
                <a:srgbClr val="0070C0">
                  <a:alpha val="70000"/>
                </a:srgbClr>
              </a:gs>
            </a:gsLst>
            <a:lin ang="0" scaled="0"/>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5889ABF-B6FF-5719-4111-3EBC02366F52}"/>
              </a:ext>
            </a:extLst>
          </p:cNvPr>
          <p:cNvCxnSpPr>
            <a:cxnSpLocks/>
          </p:cNvCxnSpPr>
          <p:nvPr/>
        </p:nvCxnSpPr>
        <p:spPr>
          <a:xfrm flipH="1">
            <a:off x="5716154" y="4751338"/>
            <a:ext cx="47394" cy="390225"/>
          </a:xfrm>
          <a:prstGeom prst="line">
            <a:avLst/>
          </a:prstGeom>
          <a:ln w="38100">
            <a:solidFill>
              <a:schemeClr val="tx1">
                <a:alpha val="8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4D6DE6C-30BB-02AD-1928-0B89D22B4CDD}"/>
              </a:ext>
            </a:extLst>
          </p:cNvPr>
          <p:cNvCxnSpPr>
            <a:cxnSpLocks/>
          </p:cNvCxnSpPr>
          <p:nvPr/>
        </p:nvCxnSpPr>
        <p:spPr>
          <a:xfrm flipV="1">
            <a:off x="621816" y="2455677"/>
            <a:ext cx="210079" cy="283785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17D33D3-1B53-3785-80DE-1B44EA9E1173}"/>
              </a:ext>
            </a:extLst>
          </p:cNvPr>
          <p:cNvCxnSpPr>
            <a:cxnSpLocks/>
          </p:cNvCxnSpPr>
          <p:nvPr/>
        </p:nvCxnSpPr>
        <p:spPr>
          <a:xfrm flipH="1">
            <a:off x="956140" y="2471628"/>
            <a:ext cx="1976266" cy="275966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pic>
        <p:nvPicPr>
          <p:cNvPr id="38" name="Picture 37" descr="A close-up of a machine&#10;&#10;AI-generated content may be incorrect.">
            <a:extLst>
              <a:ext uri="{FF2B5EF4-FFF2-40B4-BE49-F238E27FC236}">
                <a16:creationId xmlns:a16="http://schemas.microsoft.com/office/drawing/2014/main" id="{FCD7CDA4-3778-0EAB-C72A-4D3762AF6B6C}"/>
              </a:ext>
            </a:extLst>
          </p:cNvPr>
          <p:cNvPicPr>
            <a:picLocks noChangeAspect="1"/>
          </p:cNvPicPr>
          <p:nvPr/>
        </p:nvPicPr>
        <p:blipFill>
          <a:blip r:embed="rId23" cstate="print">
            <a:extLst>
              <a:ext uri="{28A0092B-C50C-407E-A947-70E740481C1C}">
                <a14:useLocalDpi xmlns:a14="http://schemas.microsoft.com/office/drawing/2010/main" val="0"/>
              </a:ext>
            </a:extLst>
          </a:blip>
          <a:srcRect t="16237" r="41834" b="8824"/>
          <a:stretch>
            <a:fillRect/>
          </a:stretch>
        </p:blipFill>
        <p:spPr>
          <a:xfrm>
            <a:off x="831895" y="990600"/>
            <a:ext cx="2201568" cy="1571050"/>
          </a:xfrm>
          <a:prstGeom prst="rect">
            <a:avLst/>
          </a:prstGeom>
          <a:ln w="31750">
            <a:solidFill>
              <a:schemeClr val="tx1"/>
            </a:solidFill>
          </a:ln>
        </p:spPr>
      </p:pic>
    </p:spTree>
    <p:extLst>
      <p:ext uri="{BB962C8B-B14F-4D97-AF65-F5344CB8AC3E}">
        <p14:creationId xmlns:p14="http://schemas.microsoft.com/office/powerpoint/2010/main" val="37120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CE10D-2F00-2204-470A-E984788EFA40}"/>
              </a:ext>
            </a:extLst>
          </p:cNvPr>
          <p:cNvSpPr>
            <a:spLocks noGrp="1"/>
          </p:cNvSpPr>
          <p:nvPr>
            <p:ph type="title"/>
          </p:nvPr>
        </p:nvSpPr>
        <p:spPr/>
        <p:txBody>
          <a:bodyPr>
            <a:normAutofit fontScale="90000"/>
          </a:bodyPr>
          <a:lstStyle/>
          <a:p>
            <a:r>
              <a:rPr lang="en-US" dirty="0"/>
              <a:t>Lifetime &amp; QE Maps</a:t>
            </a:r>
          </a:p>
        </p:txBody>
      </p:sp>
      <p:sp>
        <p:nvSpPr>
          <p:cNvPr id="3" name="Content Placeholder 2">
            <a:extLst>
              <a:ext uri="{FF2B5EF4-FFF2-40B4-BE49-F238E27FC236}">
                <a16:creationId xmlns:a16="http://schemas.microsoft.com/office/drawing/2014/main" id="{E3E458C9-6684-AA47-D299-292066E6EBE9}"/>
              </a:ext>
            </a:extLst>
          </p:cNvPr>
          <p:cNvSpPr>
            <a:spLocks noGrp="1"/>
          </p:cNvSpPr>
          <p:nvPr>
            <p:ph idx="1"/>
          </p:nvPr>
        </p:nvSpPr>
        <p:spPr>
          <a:xfrm>
            <a:off x="152400" y="914400"/>
            <a:ext cx="11963400" cy="3352800"/>
          </a:xfrm>
        </p:spPr>
        <p:txBody>
          <a:bodyPr/>
          <a:lstStyle/>
          <a:p>
            <a:r>
              <a:rPr lang="en-US" dirty="0"/>
              <a:t>Cathode arrived to UCLA with a QE of 3% at 260nm, around 6 months later the QE decayed to &lt; 0.1%</a:t>
            </a:r>
          </a:p>
          <a:p>
            <a:r>
              <a:rPr lang="en-US" dirty="0"/>
              <a:t>Cathode showed signs of rejuvenation through laser cleaning</a:t>
            </a:r>
          </a:p>
        </p:txBody>
      </p:sp>
      <p:sp>
        <p:nvSpPr>
          <p:cNvPr id="4" name="Date Placeholder 3">
            <a:extLst>
              <a:ext uri="{FF2B5EF4-FFF2-40B4-BE49-F238E27FC236}">
                <a16:creationId xmlns:a16="http://schemas.microsoft.com/office/drawing/2014/main" id="{FFCCD69A-7C86-59BC-5660-BE9E498D9233}"/>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F177E195-6962-B8C7-4020-3F502D7EF345}"/>
              </a:ext>
            </a:extLst>
          </p:cNvPr>
          <p:cNvSpPr>
            <a:spLocks noGrp="1"/>
          </p:cNvSpPr>
          <p:nvPr>
            <p:ph type="sldNum" sz="quarter" idx="12"/>
          </p:nvPr>
        </p:nvSpPr>
        <p:spPr/>
        <p:txBody>
          <a:bodyPr/>
          <a:lstStyle/>
          <a:p>
            <a:fld id="{00B0EFD5-3880-4F16-9559-E3049808D55D}" type="slidenum">
              <a:rPr lang="en-US" smtClean="0"/>
              <a:pPr/>
              <a:t>7</a:t>
            </a:fld>
            <a:endParaRPr lang="en-US" dirty="0"/>
          </a:p>
        </p:txBody>
      </p:sp>
      <p:pic>
        <p:nvPicPr>
          <p:cNvPr id="15" name="Picture 14">
            <a:extLst>
              <a:ext uri="{FF2B5EF4-FFF2-40B4-BE49-F238E27FC236}">
                <a16:creationId xmlns:a16="http://schemas.microsoft.com/office/drawing/2014/main" id="{F1A0897C-634B-8688-429D-BDC13F89662D}"/>
              </a:ext>
            </a:extLst>
          </p:cNvPr>
          <p:cNvPicPr>
            <a:picLocks noChangeAspect="1"/>
          </p:cNvPicPr>
          <p:nvPr/>
        </p:nvPicPr>
        <p:blipFill>
          <a:blip r:embed="rId3"/>
          <a:stretch>
            <a:fillRect/>
          </a:stretch>
        </p:blipFill>
        <p:spPr>
          <a:xfrm>
            <a:off x="609600" y="2300767"/>
            <a:ext cx="4990326" cy="4100033"/>
          </a:xfrm>
          <a:prstGeom prst="rect">
            <a:avLst/>
          </a:prstGeom>
        </p:spPr>
      </p:pic>
      <p:pic>
        <p:nvPicPr>
          <p:cNvPr id="17" name="Picture 16">
            <a:extLst>
              <a:ext uri="{FF2B5EF4-FFF2-40B4-BE49-F238E27FC236}">
                <a16:creationId xmlns:a16="http://schemas.microsoft.com/office/drawing/2014/main" id="{4AC021C6-14CF-45E5-6FC9-94BD73128439}"/>
              </a:ext>
            </a:extLst>
          </p:cNvPr>
          <p:cNvPicPr>
            <a:picLocks noChangeAspect="1"/>
          </p:cNvPicPr>
          <p:nvPr/>
        </p:nvPicPr>
        <p:blipFill>
          <a:blip r:embed="rId4"/>
          <a:stretch>
            <a:fillRect/>
          </a:stretch>
        </p:blipFill>
        <p:spPr>
          <a:xfrm>
            <a:off x="6324600" y="2274973"/>
            <a:ext cx="4724400" cy="4202027"/>
          </a:xfrm>
          <a:prstGeom prst="rect">
            <a:avLst/>
          </a:prstGeom>
        </p:spPr>
      </p:pic>
    </p:spTree>
    <p:extLst>
      <p:ext uri="{BB962C8B-B14F-4D97-AF65-F5344CB8AC3E}">
        <p14:creationId xmlns:p14="http://schemas.microsoft.com/office/powerpoint/2010/main" val="60170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EB21D-1929-0651-DEED-3FE5D02DF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E2F49-FA83-1060-9517-C88E110046E8}"/>
              </a:ext>
            </a:extLst>
          </p:cNvPr>
          <p:cNvSpPr>
            <a:spLocks noGrp="1"/>
          </p:cNvSpPr>
          <p:nvPr>
            <p:ph type="title"/>
          </p:nvPr>
        </p:nvSpPr>
        <p:spPr/>
        <p:txBody>
          <a:bodyPr>
            <a:normAutofit fontScale="90000"/>
          </a:bodyPr>
          <a:lstStyle/>
          <a:p>
            <a:r>
              <a:rPr lang="en-US" dirty="0"/>
              <a:t>Lifetime &amp; QE Maps</a:t>
            </a:r>
          </a:p>
        </p:txBody>
      </p:sp>
      <p:sp>
        <p:nvSpPr>
          <p:cNvPr id="3" name="Content Placeholder 2">
            <a:extLst>
              <a:ext uri="{FF2B5EF4-FFF2-40B4-BE49-F238E27FC236}">
                <a16:creationId xmlns:a16="http://schemas.microsoft.com/office/drawing/2014/main" id="{5D4CCE50-1B18-9EB1-B8CE-2504649655FA}"/>
              </a:ext>
            </a:extLst>
          </p:cNvPr>
          <p:cNvSpPr>
            <a:spLocks noGrp="1"/>
          </p:cNvSpPr>
          <p:nvPr>
            <p:ph idx="1"/>
          </p:nvPr>
        </p:nvSpPr>
        <p:spPr>
          <a:xfrm>
            <a:off x="152400" y="1066800"/>
            <a:ext cx="11963400" cy="3200400"/>
          </a:xfrm>
        </p:spPr>
        <p:txBody>
          <a:bodyPr/>
          <a:lstStyle/>
          <a:p>
            <a:r>
              <a:rPr lang="en-US" dirty="0"/>
              <a:t>Mapping the rejuvenated cathode at increasing launch field shows regions of increased enhancement, attributed to physical roughness</a:t>
            </a:r>
          </a:p>
        </p:txBody>
      </p:sp>
      <p:sp>
        <p:nvSpPr>
          <p:cNvPr id="4" name="Date Placeholder 3">
            <a:extLst>
              <a:ext uri="{FF2B5EF4-FFF2-40B4-BE49-F238E27FC236}">
                <a16:creationId xmlns:a16="http://schemas.microsoft.com/office/drawing/2014/main" id="{5144B224-8FA6-EDF6-9EC0-E8327D2AD7A3}"/>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EFF00EBB-1B00-B9EE-46E0-6559D9CB01D0}"/>
              </a:ext>
            </a:extLst>
          </p:cNvPr>
          <p:cNvSpPr>
            <a:spLocks noGrp="1"/>
          </p:cNvSpPr>
          <p:nvPr>
            <p:ph type="sldNum" sz="quarter" idx="12"/>
          </p:nvPr>
        </p:nvSpPr>
        <p:spPr/>
        <p:txBody>
          <a:bodyPr/>
          <a:lstStyle/>
          <a:p>
            <a:fld id="{00B0EFD5-3880-4F16-9559-E3049808D55D}" type="slidenum">
              <a:rPr lang="en-US" smtClean="0"/>
              <a:pPr/>
              <a:t>8</a:t>
            </a:fld>
            <a:endParaRPr lang="en-US" dirty="0"/>
          </a:p>
        </p:txBody>
      </p:sp>
      <p:pic>
        <p:nvPicPr>
          <p:cNvPr id="7" name="Picture 6">
            <a:extLst>
              <a:ext uri="{FF2B5EF4-FFF2-40B4-BE49-F238E27FC236}">
                <a16:creationId xmlns:a16="http://schemas.microsoft.com/office/drawing/2014/main" id="{665AE5A1-DA2D-55E6-1F83-50FA29137902}"/>
              </a:ext>
            </a:extLst>
          </p:cNvPr>
          <p:cNvPicPr>
            <a:picLocks noChangeAspect="1"/>
          </p:cNvPicPr>
          <p:nvPr/>
        </p:nvPicPr>
        <p:blipFill>
          <a:blip r:embed="rId3"/>
          <a:srcRect t="6381"/>
          <a:stretch>
            <a:fillRect/>
          </a:stretch>
        </p:blipFill>
        <p:spPr>
          <a:xfrm>
            <a:off x="38100" y="2336475"/>
            <a:ext cx="12001500" cy="3898577"/>
          </a:xfrm>
          <a:prstGeom prst="rect">
            <a:avLst/>
          </a:prstGeom>
        </p:spPr>
      </p:pic>
    </p:spTree>
    <p:extLst>
      <p:ext uri="{BB962C8B-B14F-4D97-AF65-F5344CB8AC3E}">
        <p14:creationId xmlns:p14="http://schemas.microsoft.com/office/powerpoint/2010/main" val="135842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F086F-F7A3-F44E-8FD4-A0686547691B}"/>
              </a:ext>
            </a:extLst>
          </p:cNvPr>
          <p:cNvSpPr>
            <a:spLocks noGrp="1"/>
          </p:cNvSpPr>
          <p:nvPr>
            <p:ph type="title"/>
          </p:nvPr>
        </p:nvSpPr>
        <p:spPr/>
        <p:txBody>
          <a:bodyPr>
            <a:normAutofit fontScale="90000"/>
          </a:bodyPr>
          <a:lstStyle/>
          <a:p>
            <a:r>
              <a:rPr lang="en-US" dirty="0"/>
              <a:t>Charge Scans &amp; QE</a:t>
            </a:r>
          </a:p>
        </p:txBody>
      </p:sp>
      <p:sp>
        <p:nvSpPr>
          <p:cNvPr id="3" name="Content Placeholder 2">
            <a:extLst>
              <a:ext uri="{FF2B5EF4-FFF2-40B4-BE49-F238E27FC236}">
                <a16:creationId xmlns:a16="http://schemas.microsoft.com/office/drawing/2014/main" id="{5B42193F-E9B1-FC3B-868F-000020548476}"/>
              </a:ext>
            </a:extLst>
          </p:cNvPr>
          <p:cNvSpPr>
            <a:spLocks noGrp="1"/>
          </p:cNvSpPr>
          <p:nvPr>
            <p:ph idx="1"/>
          </p:nvPr>
        </p:nvSpPr>
        <p:spPr>
          <a:xfrm>
            <a:off x="18788" y="940856"/>
            <a:ext cx="7601211" cy="3089731"/>
          </a:xfrm>
        </p:spPr>
        <p:txBody>
          <a:bodyPr/>
          <a:lstStyle/>
          <a:p>
            <a:r>
              <a:rPr lang="en-US" dirty="0"/>
              <a:t>Short pulse laser shows nonlinear emission at 350nm, which becomes linear when the laser pulse is stretched and the launch field is increased</a:t>
            </a:r>
          </a:p>
        </p:txBody>
      </p:sp>
      <p:sp>
        <p:nvSpPr>
          <p:cNvPr id="4" name="Date Placeholder 3">
            <a:extLst>
              <a:ext uri="{FF2B5EF4-FFF2-40B4-BE49-F238E27FC236}">
                <a16:creationId xmlns:a16="http://schemas.microsoft.com/office/drawing/2014/main" id="{C438042A-B4EA-E099-D5BB-40245C0275C6}"/>
              </a:ext>
            </a:extLst>
          </p:cNvPr>
          <p:cNvSpPr>
            <a:spLocks noGrp="1"/>
          </p:cNvSpPr>
          <p:nvPr>
            <p:ph type="dt" sz="half" idx="10"/>
          </p:nvPr>
        </p:nvSpPr>
        <p:spPr/>
        <p:txBody>
          <a:bodyPr/>
          <a:lstStyle/>
          <a:p>
            <a:r>
              <a:rPr lang="en-US"/>
              <a:t>2026/07/09</a:t>
            </a:r>
            <a:endParaRPr lang="en-US" dirty="0"/>
          </a:p>
        </p:txBody>
      </p:sp>
      <p:sp>
        <p:nvSpPr>
          <p:cNvPr id="5" name="Slide Number Placeholder 4">
            <a:extLst>
              <a:ext uri="{FF2B5EF4-FFF2-40B4-BE49-F238E27FC236}">
                <a16:creationId xmlns:a16="http://schemas.microsoft.com/office/drawing/2014/main" id="{32A002A8-DCAE-8778-B004-210D0EA6527A}"/>
              </a:ext>
            </a:extLst>
          </p:cNvPr>
          <p:cNvSpPr>
            <a:spLocks noGrp="1"/>
          </p:cNvSpPr>
          <p:nvPr>
            <p:ph type="sldNum" sz="quarter" idx="12"/>
          </p:nvPr>
        </p:nvSpPr>
        <p:spPr/>
        <p:txBody>
          <a:bodyPr/>
          <a:lstStyle/>
          <a:p>
            <a:fld id="{00B0EFD5-3880-4F16-9559-E3049808D55D}" type="slidenum">
              <a:rPr lang="en-US" smtClean="0"/>
              <a:pPr/>
              <a:t>9</a:t>
            </a:fld>
            <a:endParaRPr lang="en-US" dirty="0"/>
          </a:p>
        </p:txBody>
      </p:sp>
      <p:pic>
        <p:nvPicPr>
          <p:cNvPr id="17" name="Picture 16">
            <a:extLst>
              <a:ext uri="{FF2B5EF4-FFF2-40B4-BE49-F238E27FC236}">
                <a16:creationId xmlns:a16="http://schemas.microsoft.com/office/drawing/2014/main" id="{63F07018-FC18-8D1E-EAF1-0116C6AFEE28}"/>
              </a:ext>
            </a:extLst>
          </p:cNvPr>
          <p:cNvPicPr>
            <a:picLocks noChangeAspect="1"/>
          </p:cNvPicPr>
          <p:nvPr/>
        </p:nvPicPr>
        <p:blipFill>
          <a:blip r:embed="rId3"/>
          <a:stretch>
            <a:fillRect/>
          </a:stretch>
        </p:blipFill>
        <p:spPr>
          <a:xfrm>
            <a:off x="7467600" y="1047098"/>
            <a:ext cx="4471285" cy="5132907"/>
          </a:xfrm>
          <a:prstGeom prst="rect">
            <a:avLst/>
          </a:prstGeom>
        </p:spPr>
      </p:pic>
      <p:pic>
        <p:nvPicPr>
          <p:cNvPr id="7" name="Picture 6">
            <a:extLst>
              <a:ext uri="{FF2B5EF4-FFF2-40B4-BE49-F238E27FC236}">
                <a16:creationId xmlns:a16="http://schemas.microsoft.com/office/drawing/2014/main" id="{1284C278-DA0B-0010-FEDE-A81BE1127A15}"/>
              </a:ext>
            </a:extLst>
          </p:cNvPr>
          <p:cNvPicPr>
            <a:picLocks noChangeAspect="1"/>
          </p:cNvPicPr>
          <p:nvPr/>
        </p:nvPicPr>
        <p:blipFill>
          <a:blip r:embed="rId4"/>
          <a:stretch>
            <a:fillRect/>
          </a:stretch>
        </p:blipFill>
        <p:spPr>
          <a:xfrm>
            <a:off x="457200" y="2667000"/>
            <a:ext cx="6086066" cy="3814092"/>
          </a:xfrm>
          <a:prstGeom prst="rect">
            <a:avLst/>
          </a:prstGeom>
        </p:spPr>
      </p:pic>
    </p:spTree>
    <p:extLst>
      <p:ext uri="{BB962C8B-B14F-4D97-AF65-F5344CB8AC3E}">
        <p14:creationId xmlns:p14="http://schemas.microsoft.com/office/powerpoint/2010/main" val="18540383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 8.955315"/>
  <p:tag name="ORIGINALWIDTH" val=" 67.42673"/>
  <p:tag name="OUTPUTTYPE" val="SVG"/>
  <p:tag name="IGUANATEXVERSION" val="162"/>
  <p:tag name="LATEXADDIN" val="\documentclass{article}&#10;\usepackage{amsmath}&#10;\pagestyle{empty}&#10;\begin{document}&#10;&#10;&#10;$E_{\text{ex}} = \hbar \omega - \phi_{\text{eff}}$&#10;&#10;\end{document}"/>
  <p:tag name="IGUANATEXSIZE" val="20"/>
  <p:tag name="IGUANATEXCURSOR" val="131"/>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 2.25689"/>
  <p:tag name="ORIGINALWIDTH" val=" 2.93437"/>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 6.77374"/>
  <p:tag name="ORIGINALWIDTH" val=" 7.229646"/>
  <p:tag name="LATEXADDIN" val="\documentclass{article}&#10;\usepackage{amsmath}&#10;\pagestyle{empty}&#10;\begin{document}&#10;&#10;&#10;$E_{\text{ex}} = \hbar \omega - \phi_{\text{eff}}$&#10;&#10;\end{document}"/>
  <p:tag name="IGUANATEXSIZE" val="20"/>
  <p:tag name="IGUANATEXCURSOR" val="131"/>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 3.18063"/>
  <p:tag name="ORIGINALWIDTH" val=" 7.273819"/>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 2.330905"/>
  <p:tag name="ORIGINALWIDTH" val=" 6.62437"/>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 .3087402"/>
  <p:tag name="ORIGINALWIDTH" val=" 3.596181"/>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 7.022795"/>
  <p:tag name="ORIGINALWIDTH" val=" 11.21909"/>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 .3984252"/>
  <p:tag name="ORIGINALWIDTH" val=" 6.08622"/>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 8.955315"/>
  <p:tag name="ORIGINALWIDTH" val=" 5.219685"/>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 4.98004"/>
  <p:tag name="ORIGINALWIDTH" val=" 8.257244"/>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 7.022506"/>
  <p:tag name="ORIGINALWIDTH" val=" 13.06096"/>
  <p:tag name="LATEXADDIN" val="\documentclass{article}&#10;\usepackage{amsmath}&#10;\pagestyle{empty}&#10;\begin{document}&#10;&#10;&#10;RF gun&#10;&#10;\end{document}"/>
  <p:tag name="IGUANATEXSIZE" val="12"/>
  <p:tag name="IGUANATEXCURSOR" val="88"/>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 7.359606"/>
  <p:tag name="ORIGINALWIDTH" val=" 46.9998"/>
  <p:tag name="OUTPUTTYPE" val="SVG"/>
  <p:tag name="IGUANATEXVERSION" val="162"/>
  <p:tag name="LATEXADDIN" val="\documentclass{article}&#10;\usepackage{amsmath}&#10;\pagestyle{empty}&#10;\begin{document}&#10;&#10;&#10;$\varepsilon_n = \sigma_x \sigma_{p_x}$&#10;&#10;\end{document}"/>
  <p:tag name="IGUANATEXSIZE" val="20"/>
  <p:tag name="IGUANATEXCURSOR" val="87"/>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20.xml><?xml version="1.0" encoding="utf-8"?>
<p:tagLst xmlns:a="http://schemas.openxmlformats.org/drawingml/2006/main" xmlns:r="http://schemas.openxmlformats.org/officeDocument/2006/relationships" xmlns:p="http://schemas.openxmlformats.org/presentationml/2006/main">
  <p:tag name="ORIGINALHEIGHT" val=" 6.56437"/>
  <p:tag name="ORIGINALWIDTH" val=" 15.5668"/>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 7.24185"/>
  <p:tag name="ORIGINALWIDTH" val=" 35.68721"/>
  <p:tag name="OUTPUTTYPE" val="SVG"/>
  <p:tag name="IGUANATEXVERSION" val="162"/>
  <p:tag name="LATEXADDIN" val="\documentclass{article}&#10;\usepackage{amsmath}&#10;\pagestyle{empty}&#10;\begin{document}&#10;&#10;&#10;Solenoid&#10;&#10;\end{document}"/>
  <p:tag name="IGUANATEXSIZE" val="20"/>
  <p:tag name="IGUANATEXCURSOR" val="83"/>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22.xml><?xml version="1.0" encoding="utf-8"?>
<p:tagLst xmlns:a="http://schemas.openxmlformats.org/drawingml/2006/main" xmlns:r="http://schemas.openxmlformats.org/officeDocument/2006/relationships" xmlns:p="http://schemas.openxmlformats.org/presentationml/2006/main">
  <p:tag name="ORIGINALHEIGHT" val=" 7.132179"/>
  <p:tag name="ORIGINALWIDTH" val=" 30.88328"/>
  <p:tag name="LATEXADDIN" val="\documentclass{article}&#10;\usepackage{amsmath}&#10;\pagestyle{empty}&#10;\begin{document}&#10;&#10;\noindent&#10;Virtual \\&#10;Cathode \\&#10;Camera&#10;&#10;\end{document}"/>
  <p:tag name="IGUANATEXSIZE" val="20"/>
  <p:tag name="IGUANATEXCURSOR" val="119"/>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 7.241866"/>
  <p:tag name="ORIGINALWIDTH" val=" 25.71983"/>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 7.022818"/>
  <p:tag name="ORIGINALWIDTH" val=" 9.330063"/>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 7.241866"/>
  <p:tag name="ORIGINALWIDTH" val=" 33.16074"/>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 6.803466"/>
  <p:tag name="ORIGINALWIDTH" val=" 8.647717"/>
  <p:tag name="LATEXADDIN" val="\documentclass{article}&#10;\usepackage{amsmath}&#10;\pagestyle{empty}&#10;\begin{document}&#10;&#10;\noindent&#10;Integrated \\&#10;Current \\&#10;Transformer&#10;&#10;\end{document}"/>
  <p:tag name="IGUANATEXSIZE" val="20"/>
  <p:tag name="IGUANATEXCURSOR" val="90"/>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 8.965002"/>
  <p:tag name="ORIGINALWIDTH" val=" 35.52874"/>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 7.241852"/>
  <p:tag name="ORIGINALWIDTH" val=" 29.73362"/>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 6.235867"/>
  <p:tag name="ORIGINALWIDTH" val=" 3.117795"/>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 4.731535"/>
  <p:tag name="ORIGINALWIDTH" val=" 4.01437"/>
  <p:tag name="LATEXADDIN" val="\documentclass{article}&#10;\usepackage{amsmath}&#10;\pagestyle{empty}&#10;\begin{document}&#10;&#10;&#10;$\varepsilon_n = \sigma_x \sigma_{p_x}$&#10;&#10;\end{document}"/>
  <p:tag name="IGUANATEXSIZE" val="20"/>
  <p:tag name="IGUANATEXCURSOR" val="87"/>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30.xml><?xml version="1.0" encoding="utf-8"?>
<p:tagLst xmlns:a="http://schemas.openxmlformats.org/drawingml/2006/main" xmlns:r="http://schemas.openxmlformats.org/officeDocument/2006/relationships" xmlns:p="http://schemas.openxmlformats.org/presentationml/2006/main">
  <p:tag name="ORIGINALHEIGHT" val=" 6.743702"/>
  <p:tag name="ORIGINALWIDTH" val=" 6.464685"/>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 7.132482"/>
  <p:tag name="ORIGINALWIDTH" val=" 46.35213"/>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 6.952796"/>
  <p:tag name="ORIGINALWIDTH" val=" 46.42307"/>
  <p:tag name="OUTPUTTYPE" val="SVG"/>
  <p:tag name="IGUANATEXVERSION" val="162"/>
  <p:tag name="LATEXADDIN" val="\documentclass{article}&#10;\usepackage{amsmath}&#10;\pagestyle{empty}&#10;\begin{document}&#10;&#10;&#10;300-700nm&#10;&#10;\end{document}"/>
  <p:tag name="IGUANATEXSIZE" val="20"/>
  <p:tag name="IGUANATEXCURSOR" val="91"/>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33.xml><?xml version="1.0" encoding="utf-8"?>
<p:tagLst xmlns:a="http://schemas.openxmlformats.org/drawingml/2006/main" xmlns:r="http://schemas.openxmlformats.org/officeDocument/2006/relationships" xmlns:p="http://schemas.openxmlformats.org/presentationml/2006/main">
  <p:tag name="ORIGINALHEIGHT" val=" 6.803463"/>
  <p:tag name="ORIGINALWIDTH" val=" 7.241536"/>
  <p:tag name="LATEXADDIN" val="\documentclass{article}&#10;\usepackage{amsmath}&#10;\pagestyle{empty}&#10;\begin{document}&#10;&#10;\noindent&#10;YAG \\&#10;Screen&#10;&#10;\end{document}"/>
  <p:tag name="IGUANATEXSIZE" val="20"/>
  <p:tag name="IGUANATEXCURSOR" val="90"/>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 7.132164"/>
  <p:tag name="ORIGINALWIDTH" val=" 6.823425"/>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 7.241849"/>
  <p:tag name="ORIGINALWIDTH" val=" 6.763701"/>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 7.241849"/>
  <p:tag name="ORIGINALWIDTH" val=" 27.49102"/>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 8.945275"/>
  <p:tag name="ORIGINALWIDTH" val=" 77.05551"/>
  <p:tag name="OUTPUTTYPE" val="SVG"/>
  <p:tag name="IGUANATEXVERSION" val="162"/>
  <p:tag name="LATEXADDIN" val="\documentclass{article}&#10;\usepackage{amsmath}&#10;\pagestyle{empty}&#10;\begin{document}&#10;&#10;&#10;$E_\text{launch} = E_0 \sin{\varphi}$&#10;&#10;\end{document}"/>
  <p:tag name="IGUANATEXSIZE" val="20"/>
  <p:tag name="IGUANATEXCURSOR" val="118"/>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38.xml><?xml version="1.0" encoding="utf-8"?>
<p:tagLst xmlns:a="http://schemas.openxmlformats.org/drawingml/2006/main" xmlns:r="http://schemas.openxmlformats.org/officeDocument/2006/relationships" xmlns:p="http://schemas.openxmlformats.org/presentationml/2006/main">
  <p:tag name="ORIGINALHEIGHT" val=" 9.961221"/>
  <p:tag name="ORIGINALWIDTH" val=" 64.37504"/>
  <p:tag name="OUTPUTTYPE" val="SVG"/>
  <p:tag name="IGUANATEXVERSION" val="162"/>
  <p:tag name="LATEXADDIN" val="\documentclass{article}&#10;\usepackage{amsmath}&#10;\pagestyle{empty}&#10;\begin{document}&#10;&#10;&#10;$E_0 = 75 \text{MV/m}$&#10;&#10;\end{document}"/>
  <p:tag name="IGUANATEXSIZE" val="20"/>
  <p:tag name="IGUANATEXCURSOR" val="103"/>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39.xml><?xml version="1.0" encoding="utf-8"?>
<p:tagLst xmlns:a="http://schemas.openxmlformats.org/drawingml/2006/main" xmlns:r="http://schemas.openxmlformats.org/officeDocument/2006/relationships" xmlns:p="http://schemas.openxmlformats.org/presentationml/2006/main">
  <p:tag name="ORIGINALHEIGHT" val=" 6.77374"/>
  <p:tag name="ORIGINALWIDTH" val=" 7.229646"/>
  <p:tag name="LATEXADDIN" val="\documentclass{article}&#10;\usepackage{amsmath}&#10;\pagestyle{empty}&#10;\begin{document}&#10;&#10;&#10;$E_0 = 75 \text{MV/m}$&#10;&#10;\end{document}"/>
  <p:tag name="IGUANATEXSIZE" val="20"/>
  <p:tag name="IGUANATEXCURSOR" val="103"/>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 3.145591"/>
  <p:tag name="ORIGINALWIDTH" val=" 4.26185"/>
  <p:tag name="EMFCHILD" val="True"/>
</p:tagLst>
</file>

<file path=ppt/tags/tag40.xml><?xml version="1.0" encoding="utf-8"?>
<p:tagLst xmlns:a="http://schemas.openxmlformats.org/drawingml/2006/main" xmlns:r="http://schemas.openxmlformats.org/officeDocument/2006/relationships" xmlns:p="http://schemas.openxmlformats.org/presentationml/2006/main">
  <p:tag name="ORIGINALHEIGHT" val=" 4.770591"/>
  <p:tag name="ORIGINALWIDTH" val=" 3.23622"/>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 2.330905"/>
  <p:tag name="ORIGINALWIDTH" val=" 6.62437"/>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 9.961221"/>
  <p:tag name="ORIGINALWIDTH" val=" 39.08898"/>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 6.77374"/>
  <p:tag name="ORIGINALWIDTH" val=" 7.229646"/>
  <p:tag name="LATEXADDIN" val="\documentclass{article}&#10;\usepackage{amsmath}&#10;\pagestyle{empty}&#10;\begin{document}&#10;&#10;&#10;$E_\text{launch} = E_0 \sin{\varphi}$&#10;&#10;\end{document}"/>
  <p:tag name="IGUANATEXSIZE" val="20"/>
  <p:tag name="IGUANATEXCURSOR" val="118"/>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 4.910315"/>
  <p:tag name="ORIGINALWIDTH" val=" 17.90138"/>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 4.84063"/>
  <p:tag name="ORIGINALWIDTH" val=" 3.738701"/>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 2.330905"/>
  <p:tag name="ORIGINALWIDTH" val=" 6.62437"/>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 6.77374"/>
  <p:tag name="ORIGINALWIDTH" val=" 7.229646"/>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 4.770591"/>
  <p:tag name="ORIGINALWIDTH" val=" 3.23622"/>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 6.77374"/>
  <p:tag name="ORIGINALWIDTH" val=" 11.69744"/>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 2.330905"/>
  <p:tag name="ORIGINALWIDTH" val=" 6.62437"/>
  <p:tag name="EMFCHILD" val="True"/>
</p:tagLst>
</file>

<file path=ppt/tags/tag50.xml><?xml version="1.0" encoding="utf-8"?>
<p:tagLst xmlns:a="http://schemas.openxmlformats.org/drawingml/2006/main" xmlns:r="http://schemas.openxmlformats.org/officeDocument/2006/relationships" xmlns:p="http://schemas.openxmlformats.org/presentationml/2006/main">
  <p:tag name="ORIGINALHEIGHT" val=" 6.57437"/>
  <p:tag name="ORIGINALWIDTH" val=" 5.667795"/>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 9.030984"/>
  <p:tag name="ORIGINALWIDTH" val=" 40.03811"/>
  <p:tag name="OUTPUTTYPE" val="SVG"/>
  <p:tag name="IGUANATEXVERSION" val="162"/>
  <p:tag name="LATEXADDIN" val="\documentclass{article}&#10;\usepackage{amsmath}&#10;\pagestyle{empty}&#10;\begin{document}&#10;&#10;&#10;$\varphi_0 = -3^{\circ}$&#10;&#10;\end{document}"/>
  <p:tag name="IGUANATEXSIZE" val="20"/>
  <p:tag name="IGUANATEXCURSOR" val="85"/>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52.xml><?xml version="1.0" encoding="utf-8"?>
<p:tagLst xmlns:a="http://schemas.openxmlformats.org/drawingml/2006/main" xmlns:r="http://schemas.openxmlformats.org/officeDocument/2006/relationships" xmlns:p="http://schemas.openxmlformats.org/presentationml/2006/main">
  <p:tag name="ORIGINALHEIGHT" val=" 6.57437"/>
  <p:tag name="ORIGINALWIDTH" val=" 5.667796"/>
  <p:tag name="LATEXADDIN" val="\documentclass{article}&#10;\usepackage{amsmath}&#10;\pagestyle{empty}&#10;\begin{document}&#10;&#10;&#10;$\varphi_0 = -3^{\circ}$&#10;&#10;\end{document}"/>
  <p:tag name="IGUANATEXSIZE" val="20"/>
  <p:tag name="IGUANATEXCURSOR" val="85"/>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 4.770591"/>
  <p:tag name="ORIGINALWIDTH" val=" 3.236221"/>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 2.330905"/>
  <p:tag name="ORIGINALWIDTH" val=" 6.624371"/>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 .3984252"/>
  <p:tag name="ORIGINALWIDTH" val=" 6.086221"/>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 6.85311"/>
  <p:tag name="ORIGINALWIDTH" val=" 4.13374"/>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 2.992165"/>
  <p:tag name="ORIGINALWIDTH" val=" 2.999055"/>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 4.40311"/>
  <p:tag name="ORIGINALWIDTH" val=" 5.269646"/>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 3.145591"/>
  <p:tag name="ORIGINALWIDTH" val=" 3.73185"/>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 4.40311"/>
  <p:tag name="ORIGINALWIDTH" val=" 5.269646"/>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 4.429055"/>
  <p:tag name="ORIGINALWIDTH" val=" 3.89185"/>
  <p:tag name="EMFCHILD" val="Tru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99638</TotalTime>
  <Words>3811</Words>
  <Application>Microsoft Office PowerPoint</Application>
  <PresentationFormat>Widescreen</PresentationFormat>
  <Paragraphs>236</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Adobe Fan Heiti Std B</vt:lpstr>
      <vt:lpstr>Aptos</vt:lpstr>
      <vt:lpstr>Aptos Display</vt:lpstr>
      <vt:lpstr>Arial</vt:lpstr>
      <vt:lpstr>Cambria Math</vt:lpstr>
      <vt:lpstr>Wingdings</vt:lpstr>
      <vt:lpstr>Office Theme</vt:lpstr>
      <vt:lpstr>Characterization of Cs-Te in a High Gradient Gun</vt:lpstr>
      <vt:lpstr>Outline</vt:lpstr>
      <vt:lpstr>Motivation</vt:lpstr>
      <vt:lpstr>Photoemission</vt:lpstr>
      <vt:lpstr>Semiconductor Photocathodes</vt:lpstr>
      <vt:lpstr>Pegasus S-band Gun</vt:lpstr>
      <vt:lpstr>Lifetime &amp; QE Maps</vt:lpstr>
      <vt:lpstr>Lifetime &amp; QE Maps</vt:lpstr>
      <vt:lpstr>Charge Scans &amp; QE</vt:lpstr>
      <vt:lpstr>Transverse Emittance &amp; MTE</vt:lpstr>
      <vt:lpstr>Phase Scans</vt:lpstr>
      <vt:lpstr>Negative Phase Dynamics</vt:lpstr>
      <vt:lpstr>Mean Longitudinal Energy</vt:lpstr>
      <vt:lpstr>Indirect Measure of Pulse Length</vt:lpstr>
      <vt:lpstr>Time Response vs. Wavelength</vt:lpstr>
      <vt:lpstr>Conclusion &amp; Outlook</vt:lpstr>
      <vt:lpstr>Acknowledgments</vt:lpstr>
      <vt:lpstr>Lifetime &amp; QE Maps</vt:lpstr>
      <vt:lpstr>Comparison to Published Literature</vt:lpstr>
      <vt:lpstr>Boersch Effect</vt:lpstr>
      <vt:lpstr>Dark Current &amp; Thermal Current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DLA-NLSE</dc:title>
  <dc:creator>David Cesar</dc:creator>
  <cp:lastModifiedBy>David Garcia</cp:lastModifiedBy>
  <cp:revision>248</cp:revision>
  <dcterms:created xsi:type="dcterms:W3CDTF">2016-10-05T16:28:34Z</dcterms:created>
  <dcterms:modified xsi:type="dcterms:W3CDTF">2026-07-09T03:30:24Z</dcterms:modified>
</cp:coreProperties>
</file>