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93" r:id="rId2"/>
  </p:sldMasterIdLst>
  <p:notesMasterIdLst>
    <p:notesMasterId r:id="rId27"/>
  </p:notesMasterIdLst>
  <p:sldIdLst>
    <p:sldId id="307" r:id="rId3"/>
    <p:sldId id="405" r:id="rId4"/>
    <p:sldId id="406" r:id="rId5"/>
    <p:sldId id="374" r:id="rId6"/>
    <p:sldId id="322" r:id="rId7"/>
    <p:sldId id="325" r:id="rId8"/>
    <p:sldId id="351" r:id="rId9"/>
    <p:sldId id="391" r:id="rId10"/>
    <p:sldId id="767" r:id="rId11"/>
    <p:sldId id="760" r:id="rId12"/>
    <p:sldId id="266" r:id="rId13"/>
    <p:sldId id="267" r:id="rId14"/>
    <p:sldId id="761" r:id="rId15"/>
    <p:sldId id="270" r:id="rId16"/>
    <p:sldId id="763" r:id="rId17"/>
    <p:sldId id="764" r:id="rId18"/>
    <p:sldId id="765" r:id="rId19"/>
    <p:sldId id="323" r:id="rId20"/>
    <p:sldId id="294" r:id="rId21"/>
    <p:sldId id="766" r:id="rId22"/>
    <p:sldId id="365" r:id="rId23"/>
    <p:sldId id="369" r:id="rId24"/>
    <p:sldId id="371" r:id="rId25"/>
    <p:sldId id="754" r:id="rId26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0B8"/>
    <a:srgbClr val="0D98AB"/>
    <a:srgbClr val="6A7741"/>
    <a:srgbClr val="EB0F1E"/>
    <a:srgbClr val="000F7E"/>
    <a:srgbClr val="09198D"/>
    <a:srgbClr val="FF9129"/>
    <a:srgbClr val="00AA64"/>
    <a:srgbClr val="0A197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9"/>
    <p:restoredTop sz="94953"/>
  </p:normalViewPr>
  <p:slideViewPr>
    <p:cSldViewPr snapToGrid="0" snapToObjects="1" showGuides="1">
      <p:cViewPr varScale="1">
        <p:scale>
          <a:sx n="84" d="100"/>
          <a:sy n="84" d="100"/>
        </p:scale>
        <p:origin x="720" y="56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B3F264E-8066-E947-B6B5-B5BD434D7B6B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2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2/24/2026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870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81800" y="4686300"/>
            <a:ext cx="19939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0E0FC3A-E0AE-4A5A-9681-53DE21001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18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171450" indent="-163116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344091" indent="-172641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515541" indent="-17145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159669" indent="-130969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8853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2/24/2026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E9668F-554A-0F4B-80F7-13B7BAD0A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2143" t="9719" r="31261" b="20370"/>
          <a:stretch/>
        </p:blipFill>
        <p:spPr>
          <a:xfrm>
            <a:off x="4572000" y="345440"/>
            <a:ext cx="4572000" cy="479806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2/24/2026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2/24/2026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C4B54-5885-0F4D-A67B-4761A905B25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09" r:id="rId15"/>
    <p:sldLayoutId id="2147483710" r:id="rId16"/>
    <p:sldLayoutId id="2147483711" r:id="rId17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1A740-AF18-3546-8642-379282099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2/24/2026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8" r:id="rId2"/>
    <p:sldLayoutId id="2147483694" r:id="rId3"/>
    <p:sldLayoutId id="2147483705" r:id="rId4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11" Type="http://schemas.openxmlformats.org/officeDocument/2006/relationships/image" Target="../media/image51.emf"/><Relationship Id="rId5" Type="http://schemas.openxmlformats.org/officeDocument/2006/relationships/image" Target="../media/image45.png"/><Relationship Id="rId10" Type="http://schemas.openxmlformats.org/officeDocument/2006/relationships/image" Target="../media/image50.emf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406A23-C489-B947-95B8-7103B2EB7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899" y="1381862"/>
            <a:ext cx="7653164" cy="1169551"/>
          </a:xfrm>
        </p:spPr>
        <p:txBody>
          <a:bodyPr/>
          <a:lstStyle/>
          <a:p>
            <a:r>
              <a:rPr lang="en-US" dirty="0"/>
              <a:t>Development of C-band high gradient accelerator structures at LANL and potential applications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2B937D6-B72A-BF46-B2FB-5C6208FB5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671308"/>
            <a:ext cx="7482468" cy="1113292"/>
          </a:xfrm>
        </p:spPr>
        <p:txBody>
          <a:bodyPr>
            <a:normAutofit/>
          </a:bodyPr>
          <a:lstStyle/>
          <a:p>
            <a:r>
              <a:rPr lang="en-US" dirty="0"/>
              <a:t>Evgenya Simakov, Yuri Batygin, Wonjin Choi, W. Brian Haynes, Dongsung Kim, Sergey </a:t>
            </a:r>
            <a:r>
              <a:rPr lang="en-US" dirty="0" err="1"/>
              <a:t>Kurennoy</a:t>
            </a:r>
            <a:r>
              <a:rPr lang="en-US" dirty="0"/>
              <a:t>, Haoran Xu, and MD Zuboraj</a:t>
            </a:r>
          </a:p>
          <a:p>
            <a:endParaRPr lang="en-US" dirty="0"/>
          </a:p>
          <a:p>
            <a:r>
              <a:rPr lang="en-US" dirty="0"/>
              <a:t>Los Alamos National Laboratory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26EAD2-9939-0641-ADA2-7BC0DD57C2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024390"/>
            <a:ext cx="2714105" cy="243609"/>
          </a:xfrm>
        </p:spPr>
        <p:txBody>
          <a:bodyPr/>
          <a:lstStyle/>
          <a:p>
            <a:r>
              <a:rPr lang="en-US" dirty="0"/>
              <a:t>2/25/2026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F7C7E-E968-2445-9DAD-8F129886F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5F4B6B-D3FE-3144-AB8B-F13CFE1EE013}"/>
              </a:ext>
            </a:extLst>
          </p:cNvPr>
          <p:cNvSpPr txBox="1"/>
          <p:nvPr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258145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CARIE vault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380432" y="1029330"/>
            <a:ext cx="85316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C-band Canon klystron with 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Scandinova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modulator is conditioned to 35 MW of the output power, 1.5 µs pulse width, 50 Hz rep rate (limited by the cooling system).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7FC251-D2ED-16A1-C9B4-0332A4630618}"/>
              </a:ext>
            </a:extLst>
          </p:cNvPr>
          <p:cNvSpPr/>
          <p:nvPr/>
        </p:nvSpPr>
        <p:spPr>
          <a:xfrm>
            <a:off x="380431" y="805086"/>
            <a:ext cx="85316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CARIE vault can accommodate a 20 kW electron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8AD0F82F-3F3A-4AE3-2BDA-19D38891F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93" y="2269172"/>
            <a:ext cx="3326009" cy="2494981"/>
          </a:xfrm>
          <a:prstGeom prst="rect">
            <a:avLst/>
          </a:prstGeom>
        </p:spPr>
      </p:pic>
      <p:pic>
        <p:nvPicPr>
          <p:cNvPr id="3" name="Picture 2" descr="A machine in a room&#10;&#10;Description automatically generated">
            <a:extLst>
              <a:ext uri="{FF2B5EF4-FFF2-40B4-BE49-F238E27FC236}">
                <a16:creationId xmlns:a16="http://schemas.microsoft.com/office/drawing/2014/main" id="{EF256BB4-3EAE-37A9-79DE-EA0594312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411" y="2269172"/>
            <a:ext cx="3387095" cy="25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59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3413B4-AB36-8942-CD1D-E3412D16B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CARIE vault facility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4249E0-787E-2402-D927-E996D8AD4D45}"/>
              </a:ext>
            </a:extLst>
          </p:cNvPr>
          <p:cNvGrpSpPr/>
          <p:nvPr/>
        </p:nvGrpSpPr>
        <p:grpSpPr>
          <a:xfrm>
            <a:off x="1324991" y="1362625"/>
            <a:ext cx="6605661" cy="3232859"/>
            <a:chOff x="675176" y="2240756"/>
            <a:chExt cx="8485569" cy="41529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7560FE-DC58-85B7-854E-DCF22B1A6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1" y="2240756"/>
              <a:ext cx="6550450" cy="41529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B3D11F-3F8D-3867-7CBB-5C67E9D02B21}"/>
                </a:ext>
              </a:extLst>
            </p:cNvPr>
            <p:cNvSpPr txBox="1"/>
            <p:nvPr/>
          </p:nvSpPr>
          <p:spPr>
            <a:xfrm>
              <a:off x="675176" y="4163317"/>
              <a:ext cx="1229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Photoinjector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18C037D-F6AC-09C2-3275-8ED092C0E5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84750" y="4471094"/>
              <a:ext cx="701250" cy="847428"/>
            </a:xfrm>
            <a:prstGeom prst="straightConnector1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C4046A-5176-FD72-D434-A03CFA9C4A3A}"/>
                </a:ext>
              </a:extLst>
            </p:cNvPr>
            <p:cNvSpPr txBox="1"/>
            <p:nvPr/>
          </p:nvSpPr>
          <p:spPr>
            <a:xfrm>
              <a:off x="7383663" y="2250353"/>
              <a:ext cx="1149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High-power </a:t>
              </a:r>
              <a:br>
                <a:rPr lang="en-US" sz="1400" dirty="0"/>
              </a:br>
              <a:r>
                <a:rPr lang="en-US" sz="1400" dirty="0"/>
                <a:t>circulator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E5D5425-1017-9702-797D-D6EEC95D952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850588" y="2544469"/>
              <a:ext cx="533076" cy="195694"/>
            </a:xfrm>
            <a:prstGeom prst="straightConnector1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31E7B2-4E6F-6E1B-774A-23065104226C}"/>
                </a:ext>
              </a:extLst>
            </p:cNvPr>
            <p:cNvSpPr txBox="1"/>
            <p:nvPr/>
          </p:nvSpPr>
          <p:spPr>
            <a:xfrm>
              <a:off x="8011071" y="3114513"/>
              <a:ext cx="11496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Modulator &amp;</a:t>
              </a:r>
            </a:p>
            <a:p>
              <a:pPr algn="ctr"/>
              <a:r>
                <a:rPr lang="en-US" sz="1400" dirty="0"/>
                <a:t>klystron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7DE72B5-A1AD-24EC-4948-7DB03C5C6B6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862972" y="3556932"/>
              <a:ext cx="251283" cy="537092"/>
            </a:xfrm>
            <a:prstGeom prst="straightConnector1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EAF6EB-36FC-71E9-8013-17D53F69F332}"/>
                </a:ext>
              </a:extLst>
            </p:cNvPr>
            <p:cNvSpPr/>
            <p:nvPr/>
          </p:nvSpPr>
          <p:spPr bwMode="auto">
            <a:xfrm>
              <a:off x="2057400" y="3429000"/>
              <a:ext cx="2822328" cy="2819400"/>
            </a:xfrm>
            <a:prstGeom prst="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06" tIns="45704" rIns="91406" bIns="45704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2A34F7-AE4E-E6D3-00D2-B7C8A9E37C73}"/>
                </a:ext>
              </a:extLst>
            </p:cNvPr>
            <p:cNvSpPr txBox="1"/>
            <p:nvPr/>
          </p:nvSpPr>
          <p:spPr>
            <a:xfrm>
              <a:off x="2130311" y="3429000"/>
              <a:ext cx="1338828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Concrete vault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0994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90440A-7D50-9A4E-0A34-970AA2E2A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Photographs of the installation</a:t>
            </a:r>
          </a:p>
        </p:txBody>
      </p:sp>
      <p:pic>
        <p:nvPicPr>
          <p:cNvPr id="9" name="Picture 8" descr="A picture containing cart&#10;&#10;Description automatically generated">
            <a:extLst>
              <a:ext uri="{FF2B5EF4-FFF2-40B4-BE49-F238E27FC236}">
                <a16:creationId xmlns:a16="http://schemas.microsoft.com/office/drawing/2014/main" id="{19E7DD0D-C0CD-7945-A1FE-CB327B684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14" y="2983967"/>
            <a:ext cx="3290371" cy="18508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D4E96B5-FE0B-0811-A0D3-5CA59306673E}"/>
              </a:ext>
            </a:extLst>
          </p:cNvPr>
          <p:cNvGrpSpPr/>
          <p:nvPr/>
        </p:nvGrpSpPr>
        <p:grpSpPr>
          <a:xfrm>
            <a:off x="265471" y="1051480"/>
            <a:ext cx="3771113" cy="1860916"/>
            <a:chOff x="265471" y="1051480"/>
            <a:chExt cx="3771113" cy="1860916"/>
          </a:xfrm>
        </p:grpSpPr>
        <p:pic>
          <p:nvPicPr>
            <p:cNvPr id="5" name="Picture 4" descr="A picture containing text, warehouse&#10;&#10;Description automatically generated">
              <a:extLst>
                <a:ext uri="{FF2B5EF4-FFF2-40B4-BE49-F238E27FC236}">
                  <a16:creationId xmlns:a16="http://schemas.microsoft.com/office/drawing/2014/main" id="{8283C80E-8142-2410-3975-D97D1BE28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345" y="1061562"/>
              <a:ext cx="3291840" cy="185083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CAEF78-2ADE-0608-91C7-564E1EC45732}"/>
                </a:ext>
              </a:extLst>
            </p:cNvPr>
            <p:cNvSpPr txBox="1"/>
            <p:nvPr/>
          </p:nvSpPr>
          <p:spPr>
            <a:xfrm>
              <a:off x="265471" y="1061562"/>
              <a:ext cx="6527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Chiller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55AB9E-9447-25E4-2B22-7F97E383B680}"/>
                </a:ext>
              </a:extLst>
            </p:cNvPr>
            <p:cNvSpPr txBox="1"/>
            <p:nvPr/>
          </p:nvSpPr>
          <p:spPr>
            <a:xfrm>
              <a:off x="1160088" y="1061562"/>
              <a:ext cx="112704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Modulator &amp;</a:t>
              </a:r>
            </a:p>
            <a:p>
              <a:pPr algn="ctr"/>
              <a:r>
                <a:rPr lang="en-US" sz="1400" dirty="0"/>
                <a:t>Klystron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ED86543-4957-B75C-6E70-1A9A477F75AC}"/>
                </a:ext>
              </a:extLst>
            </p:cNvPr>
            <p:cNvCxnSpPr/>
            <p:nvPr/>
          </p:nvCxnSpPr>
          <p:spPr>
            <a:xfrm>
              <a:off x="761017" y="1369339"/>
              <a:ext cx="76691" cy="766227"/>
            </a:xfrm>
            <a:prstGeom prst="straightConnector1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A4BEAF7-2563-37E8-61B8-4925D3A56BE9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1723608" y="1584782"/>
              <a:ext cx="0" cy="402197"/>
            </a:xfrm>
            <a:prstGeom prst="straightConnector1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475A6D-AB77-6913-EFEA-B24B2B1A0085}"/>
                </a:ext>
              </a:extLst>
            </p:cNvPr>
            <p:cNvSpPr txBox="1"/>
            <p:nvPr/>
          </p:nvSpPr>
          <p:spPr>
            <a:xfrm>
              <a:off x="2968856" y="1051480"/>
              <a:ext cx="10677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Control rack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6B5F63E-B525-9CBD-F2C4-E19FBE552D4B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 flipH="1">
              <a:off x="3368797" y="1359257"/>
              <a:ext cx="133923" cy="305843"/>
            </a:xfrm>
            <a:prstGeom prst="straightConnector1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D0E482-5293-C015-B139-31AB0CE1922B}"/>
              </a:ext>
            </a:extLst>
          </p:cNvPr>
          <p:cNvGrpSpPr/>
          <p:nvPr/>
        </p:nvGrpSpPr>
        <p:grpSpPr>
          <a:xfrm>
            <a:off x="4182642" y="1061562"/>
            <a:ext cx="3290372" cy="1850834"/>
            <a:chOff x="4182642" y="1061562"/>
            <a:chExt cx="3290372" cy="1850834"/>
          </a:xfrm>
        </p:grpSpPr>
        <p:pic>
          <p:nvPicPr>
            <p:cNvPr id="7" name="Picture 6" descr="A picture containing text, metal, grill&#10;&#10;Description automatically generated">
              <a:extLst>
                <a:ext uri="{FF2B5EF4-FFF2-40B4-BE49-F238E27FC236}">
                  <a16:creationId xmlns:a16="http://schemas.microsoft.com/office/drawing/2014/main" id="{E64914C6-9CFD-EE71-0AFE-BAA16F93E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2642" y="1061562"/>
              <a:ext cx="3290372" cy="185083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75A8CA-BCF0-58CC-69C5-CCB92D4F1477}"/>
                </a:ext>
              </a:extLst>
            </p:cNvPr>
            <p:cNvSpPr txBox="1"/>
            <p:nvPr/>
          </p:nvSpPr>
          <p:spPr>
            <a:xfrm>
              <a:off x="4942974" y="1061562"/>
              <a:ext cx="17697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High-power circulator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7A27D79-68B3-804A-CA6C-4CB90E7F8F26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5827830" y="1369339"/>
              <a:ext cx="2" cy="819322"/>
            </a:xfrm>
            <a:prstGeom prst="straightConnector1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605113-A841-3676-1480-938C82D8DA36}"/>
              </a:ext>
            </a:extLst>
          </p:cNvPr>
          <p:cNvGrpSpPr/>
          <p:nvPr/>
        </p:nvGrpSpPr>
        <p:grpSpPr>
          <a:xfrm>
            <a:off x="4180331" y="2983967"/>
            <a:ext cx="3292683" cy="1850834"/>
            <a:chOff x="4180331" y="2983967"/>
            <a:chExt cx="3292683" cy="1850834"/>
          </a:xfrm>
        </p:grpSpPr>
        <p:pic>
          <p:nvPicPr>
            <p:cNvPr id="11" name="Picture 10" descr="A picture containing metal&#10;&#10;Description automatically generated">
              <a:extLst>
                <a:ext uri="{FF2B5EF4-FFF2-40B4-BE49-F238E27FC236}">
                  <a16:creationId xmlns:a16="http://schemas.microsoft.com/office/drawing/2014/main" id="{CF6EBAD0-9669-B56E-4982-6EEEF5203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2642" y="2983967"/>
              <a:ext cx="3290372" cy="185083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AE3712-B747-4B0C-E340-DE8EFD9ACC27}"/>
                </a:ext>
              </a:extLst>
            </p:cNvPr>
            <p:cNvSpPr txBox="1"/>
            <p:nvPr/>
          </p:nvSpPr>
          <p:spPr>
            <a:xfrm>
              <a:off x="4180331" y="3280552"/>
              <a:ext cx="11644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Into the vault</a:t>
              </a:r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AD2DC0CC-8BCF-A399-24EF-79B5FC93FCB3}"/>
                </a:ext>
              </a:extLst>
            </p:cNvPr>
            <p:cNvSpPr/>
            <p:nvPr/>
          </p:nvSpPr>
          <p:spPr>
            <a:xfrm>
              <a:off x="5043948" y="3588329"/>
              <a:ext cx="176981" cy="56043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7488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A69A-00D8-B75D-DBCC-AD0DA927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 MW power circulator for CARIE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03FB19-6B61-FF4A-94E7-93D646AECFC3}"/>
              </a:ext>
            </a:extLst>
          </p:cNvPr>
          <p:cNvSpPr/>
          <p:nvPr/>
        </p:nvSpPr>
        <p:spPr>
          <a:xfrm>
            <a:off x="380431" y="790338"/>
            <a:ext cx="45974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Fabricated by Microwave Techniques LLC.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Received at LANL in January,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Designed to operate at 50 MW of power, 1 µs pulse, 100 Hz repetition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Must be filled with SF6 at 55 psi.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Problem: CML WR187 windows are designed for 40 psi, Microwave Techniques WR187 windows are designed for 35 psi.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Microwave Techniques states that if filled to 30 psi, should operate up to 10 MW of power.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 gradient conditioning of the circulator was done in November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machine in a factory&#10;&#10;Description automatically generated">
            <a:extLst>
              <a:ext uri="{FF2B5EF4-FFF2-40B4-BE49-F238E27FC236}">
                <a16:creationId xmlns:a16="http://schemas.microsoft.com/office/drawing/2014/main" id="{A6C6179A-5764-DDC5-EBD9-C1F2513CD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022" y="1160236"/>
            <a:ext cx="3639851" cy="273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63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A6A1FD-2AD1-8BE2-AB81-6CD69D5DC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Photographs of the installation inside the vault (prior to injector installation)</a:t>
            </a:r>
          </a:p>
        </p:txBody>
      </p:sp>
      <p:pic>
        <p:nvPicPr>
          <p:cNvPr id="9" name="Picture 8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8CAB0067-212F-381F-8C1A-16CB80DD1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97" y="1617085"/>
            <a:ext cx="5171768" cy="2909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B3CCBA-27D0-673F-4D75-18FE9344DD82}"/>
              </a:ext>
            </a:extLst>
          </p:cNvPr>
          <p:cNvSpPr txBox="1"/>
          <p:nvPr/>
        </p:nvSpPr>
        <p:spPr>
          <a:xfrm>
            <a:off x="5372820" y="1963352"/>
            <a:ext cx="14704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From the klystron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F03E2-45C9-03EB-19DC-57E1DCFFFA66}"/>
              </a:ext>
            </a:extLst>
          </p:cNvPr>
          <p:cNvSpPr txBox="1"/>
          <p:nvPr/>
        </p:nvSpPr>
        <p:spPr>
          <a:xfrm>
            <a:off x="3854509" y="3708577"/>
            <a:ext cx="7216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RF load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DA635A-21BE-41CA-5EBB-0960DAE73641}"/>
              </a:ext>
            </a:extLst>
          </p:cNvPr>
          <p:cNvCxnSpPr/>
          <p:nvPr/>
        </p:nvCxnSpPr>
        <p:spPr>
          <a:xfrm flipH="1" flipV="1">
            <a:off x="3234813" y="3762977"/>
            <a:ext cx="580103" cy="12781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011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3CCEDD-65B8-D823-223B-069A8D7782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All-copper RF photoinjector 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617534-4E3B-CB32-7D15-3D159B6960E7}"/>
              </a:ext>
            </a:extLst>
          </p:cNvPr>
          <p:cNvGrpSpPr/>
          <p:nvPr/>
        </p:nvGrpSpPr>
        <p:grpSpPr>
          <a:xfrm>
            <a:off x="809602" y="2256579"/>
            <a:ext cx="2344707" cy="2802249"/>
            <a:chOff x="6946489" y="2318926"/>
            <a:chExt cx="4230722" cy="4038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BB0630-9ABC-8B52-5BB2-B921DC824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6489" y="2318926"/>
              <a:ext cx="3950159" cy="403833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06FAC0-50F6-883B-B0C1-95A1BDCB8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37656" y="2418736"/>
              <a:ext cx="339555" cy="22320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ED080B-0A24-56C8-2AB4-4FD8DFB0D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7751" y="2418736"/>
              <a:ext cx="387545" cy="2230868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5EFC465-05F4-7B6A-17A4-604F909A6889}"/>
              </a:ext>
            </a:extLst>
          </p:cNvPr>
          <p:cNvSpPr/>
          <p:nvPr/>
        </p:nvSpPr>
        <p:spPr>
          <a:xfrm>
            <a:off x="356008" y="888423"/>
            <a:ext cx="769721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start with an all-copper injector with no cathode plug.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1.6 cell photoinjector. Two waveguides couple the half-cell and the full cell with 180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phase advance.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cath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240 MV/m is about 8 MW.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F7B35-1558-7488-1FD9-7CA2860C8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796" y="2256579"/>
            <a:ext cx="2972367" cy="2487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E5948C-657D-C728-9008-A4AF2B3AB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291" y="2146445"/>
            <a:ext cx="1471441" cy="265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99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3CCEDD-65B8-D823-223B-069A8D7782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RF photoinjector cold testing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EFC465-05F4-7B6A-17A4-604F909A6889}"/>
              </a:ext>
            </a:extLst>
          </p:cNvPr>
          <p:cNvSpPr/>
          <p:nvPr/>
        </p:nvSpPr>
        <p:spPr>
          <a:xfrm>
            <a:off x="356008" y="1013904"/>
            <a:ext cx="4884386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Tuning of the photoinjector was successful.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D15CA7-ED49-0803-20F7-3E8A6A66F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179" y="995208"/>
            <a:ext cx="3224552" cy="1457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42E-304B-F1EC-59E3-5FE26CD47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8148" r="8148" b="15741"/>
          <a:stretch/>
        </p:blipFill>
        <p:spPr>
          <a:xfrm rot="5400000">
            <a:off x="6870158" y="2928834"/>
            <a:ext cx="2288681" cy="1716511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F6D832A7-A1CE-C1EB-E674-6FE9FBA5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04" y="2571750"/>
            <a:ext cx="3861709" cy="243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522E98-0ACA-5E3F-194A-799290AEAB24}"/>
              </a:ext>
            </a:extLst>
          </p:cNvPr>
          <p:cNvSpPr/>
          <p:nvPr/>
        </p:nvSpPr>
        <p:spPr>
          <a:xfrm>
            <a:off x="356008" y="1447620"/>
            <a:ext cx="265920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Tuned frequency 5710.53 MHz in air (5712.15 MHz in vacuum).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Measured Q-factor 11869 (computed Q-factor 11934).</a:t>
            </a:r>
          </a:p>
        </p:txBody>
      </p:sp>
    </p:spTree>
    <p:extLst>
      <p:ext uri="{BB962C8B-B14F-4D97-AF65-F5344CB8AC3E}">
        <p14:creationId xmlns:p14="http://schemas.microsoft.com/office/powerpoint/2010/main" val="409306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4F23A-7053-C62B-A77F-4ABF047C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B96085-D0D7-7AC9-CB43-B10D4EAB94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RF photoinjector installation on the waveguide 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3C8BA5-714B-F1DE-E3EA-0540B0DB23DF}"/>
              </a:ext>
            </a:extLst>
          </p:cNvPr>
          <p:cNvSpPr/>
          <p:nvPr/>
        </p:nvSpPr>
        <p:spPr>
          <a:xfrm>
            <a:off x="356008" y="1057700"/>
            <a:ext cx="381801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RF injector with a copper cathode was installed at the end of the waveguide line in September of 2025.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are working to resolve shielding issues.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power testing is expected to start soon.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D5FEA-5648-FFD5-90D2-6CB8BBC91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89" y="1126356"/>
            <a:ext cx="2545080" cy="3430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424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8364AD-BEEE-DD68-4A51-DE73F589912D}"/>
              </a:ext>
            </a:extLst>
          </p:cNvPr>
          <p:cNvSpPr/>
          <p:nvPr/>
        </p:nvSpPr>
        <p:spPr>
          <a:xfrm>
            <a:off x="186946" y="1159825"/>
            <a:ext cx="818076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5281" indent="-345281">
              <a:spcBef>
                <a:spcPts val="675"/>
              </a:spcBef>
              <a:buClr>
                <a:srgbClr val="13104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0000"/>
                </a:solidFill>
                <a:latin typeface="Arial"/>
                <a:cs typeface="Arial"/>
              </a:rPr>
              <a:t>What: </a:t>
            </a:r>
            <a:r>
              <a:rPr lang="en-US" sz="1350" dirty="0">
                <a:solidFill>
                  <a:srgbClr val="3C3C3B"/>
                </a:solidFill>
                <a:latin typeface="Arial"/>
                <a:cs typeface="Arial"/>
              </a:rPr>
              <a:t>High-gradient (HG) linear accelerator (linac) after the existing LANSCE linac to increase the proton beam energy from 800 MeV to 3 GeV.</a:t>
            </a:r>
          </a:p>
          <a:p>
            <a:pPr marL="345281" indent="-345281">
              <a:spcBef>
                <a:spcPts val="975"/>
              </a:spcBef>
              <a:buClr>
                <a:srgbClr val="13104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0000"/>
                </a:solidFill>
                <a:latin typeface="Arial"/>
                <a:cs typeface="Arial"/>
              </a:rPr>
              <a:t>Why: </a:t>
            </a:r>
            <a:r>
              <a:rPr lang="en-US" sz="1350" dirty="0">
                <a:solidFill>
                  <a:srgbClr val="3C3C3B"/>
                </a:solidFill>
                <a:latin typeface="Arial"/>
                <a:cs typeface="Arial"/>
              </a:rPr>
              <a:t>This increases proton radiography (pRad) resolution 10 times.</a:t>
            </a:r>
          </a:p>
          <a:p>
            <a:pPr marL="345281" indent="-345281">
              <a:spcBef>
                <a:spcPts val="975"/>
              </a:spcBef>
              <a:buClr>
                <a:srgbClr val="13104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0000"/>
                </a:solidFill>
                <a:latin typeface="Arial"/>
                <a:cs typeface="Arial"/>
              </a:rPr>
              <a:t>How: </a:t>
            </a:r>
            <a:r>
              <a:rPr lang="en-US" sz="1350" dirty="0">
                <a:solidFill>
                  <a:srgbClr val="3C3C3B"/>
                </a:solidFill>
                <a:latin typeface="Arial"/>
                <a:cs typeface="Arial"/>
              </a:rPr>
              <a:t>Compact 3-GeV high-gradient pRad booster</a:t>
            </a:r>
            <a:r>
              <a:rPr lang="en-US" sz="1350" dirty="0">
                <a:solidFill>
                  <a:srgbClr val="3C3C3B"/>
                </a:solidFill>
                <a:latin typeface="Arial"/>
              </a:rPr>
              <a:t>:</a:t>
            </a:r>
          </a:p>
          <a:p>
            <a:pPr marL="475060" lvl="1" indent="-345281">
              <a:spcBef>
                <a:spcPts val="975"/>
              </a:spcBef>
              <a:buClr>
                <a:srgbClr val="131043"/>
              </a:buClr>
              <a:buSzPct val="60000"/>
              <a:buFont typeface="Lucida Grande" panose="020B0600040502020204" pitchFamily="34" charset="0"/>
              <a:buChar char="▶"/>
            </a:pPr>
            <a:r>
              <a:rPr lang="en-US" sz="1200" dirty="0">
                <a:latin typeface="Arial"/>
              </a:rPr>
              <a:t>Will be based on S- &amp; C-band HG structures adapted for protons (v/c = 0.84 – 0.97). Prototype high-gradient proton C-band cavities will be tested at LANL. </a:t>
            </a:r>
          </a:p>
          <a:p>
            <a:pPr marL="475060" lvl="1" indent="-345281">
              <a:spcBef>
                <a:spcPts val="975"/>
              </a:spcBef>
              <a:buClr>
                <a:srgbClr val="131043"/>
              </a:buClr>
              <a:buSzPct val="60000"/>
              <a:buFont typeface="Lucida Grande" panose="020B0600040502020204" pitchFamily="34" charset="0"/>
              <a:buChar char="▶"/>
            </a:pPr>
            <a:r>
              <a:rPr lang="en-US" sz="1200" dirty="0">
                <a:latin typeface="Arial"/>
              </a:rPr>
              <a:t>Will have an optimal beam-physics design based on front-to-end modeling.</a:t>
            </a:r>
          </a:p>
          <a:p>
            <a:pPr marL="475060" lvl="1" indent="-345281">
              <a:spcBef>
                <a:spcPts val="975"/>
              </a:spcBef>
              <a:buClr>
                <a:srgbClr val="131043"/>
              </a:buClr>
              <a:buSzPct val="60000"/>
              <a:buFont typeface="Lucida Grande" panose="020B0600040502020204" pitchFamily="34" charset="0"/>
              <a:buChar char="▶"/>
            </a:pPr>
            <a:r>
              <a:rPr lang="en-US" sz="1200" dirty="0">
                <a:latin typeface="Arial"/>
              </a:rPr>
              <a:t>Fits the site and can be used in parallel with the existing 800-MeV pRad.</a:t>
            </a:r>
          </a:p>
          <a:p>
            <a:pPr marL="475060" lvl="1" indent="-345281">
              <a:spcBef>
                <a:spcPts val="975"/>
              </a:spcBef>
              <a:buClr>
                <a:srgbClr val="131043"/>
              </a:buClr>
              <a:buSzPct val="60000"/>
              <a:buFont typeface="Lucida Grande" panose="020B0600040502020204" pitchFamily="34" charset="0"/>
              <a:buChar char="▶"/>
            </a:pPr>
            <a:r>
              <a:rPr lang="en-US" sz="1200" dirty="0">
                <a:latin typeface="Arial"/>
              </a:rPr>
              <a:t>Can be the first-ever high-gradient normal-conducting proton linear accelerator.</a:t>
            </a:r>
            <a:endParaRPr lang="en-US" sz="1350" b="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95B0AE-084F-04BE-918B-6A1CEA8BC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62" y="3847711"/>
            <a:ext cx="4942376" cy="1028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D0A694-06EB-9CEE-2435-985D6701486A}"/>
              </a:ext>
            </a:extLst>
          </p:cNvPr>
          <p:cNvSpPr txBox="1">
            <a:spLocks/>
          </p:cNvSpPr>
          <p:nvPr/>
        </p:nvSpPr>
        <p:spPr>
          <a:xfrm>
            <a:off x="266700" y="354143"/>
            <a:ext cx="8724900" cy="66751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High gradient technology application: compact high-gradient booster for Enhanced Proton Radiography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8588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76FE92-355B-2044-8D1B-056ACDA41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8" y="278303"/>
            <a:ext cx="7419975" cy="424440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CCCF9D-7E7C-DAFE-B1F0-B24CA8825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855543"/>
              </p:ext>
            </p:extLst>
          </p:nvPr>
        </p:nvGraphicFramePr>
        <p:xfrm>
          <a:off x="488258" y="2047970"/>
          <a:ext cx="4407593" cy="1933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0701">
                  <a:extLst>
                    <a:ext uri="{9D8B030D-6E8A-4147-A177-3AD203B41FA5}">
                      <a16:colId xmlns:a16="http://schemas.microsoft.com/office/drawing/2014/main" val="53080389"/>
                    </a:ext>
                  </a:extLst>
                </a:gridCol>
                <a:gridCol w="690887">
                  <a:extLst>
                    <a:ext uri="{9D8B030D-6E8A-4147-A177-3AD203B41FA5}">
                      <a16:colId xmlns:a16="http://schemas.microsoft.com/office/drawing/2014/main" val="2369407093"/>
                    </a:ext>
                  </a:extLst>
                </a:gridCol>
                <a:gridCol w="647249">
                  <a:extLst>
                    <a:ext uri="{9D8B030D-6E8A-4147-A177-3AD203B41FA5}">
                      <a16:colId xmlns:a16="http://schemas.microsoft.com/office/drawing/2014/main" val="955585123"/>
                    </a:ext>
                  </a:extLst>
                </a:gridCol>
                <a:gridCol w="728156">
                  <a:extLst>
                    <a:ext uri="{9D8B030D-6E8A-4147-A177-3AD203B41FA5}">
                      <a16:colId xmlns:a16="http://schemas.microsoft.com/office/drawing/2014/main" val="119760967"/>
                    </a:ext>
                  </a:extLst>
                </a:gridCol>
                <a:gridCol w="809063">
                  <a:extLst>
                    <a:ext uri="{9D8B030D-6E8A-4147-A177-3AD203B41FA5}">
                      <a16:colId xmlns:a16="http://schemas.microsoft.com/office/drawing/2014/main" val="2139007867"/>
                    </a:ext>
                  </a:extLst>
                </a:gridCol>
                <a:gridCol w="831537">
                  <a:extLst>
                    <a:ext uri="{9D8B030D-6E8A-4147-A177-3AD203B41FA5}">
                      <a16:colId xmlns:a16="http://schemas.microsoft.com/office/drawing/2014/main" val="3058441730"/>
                    </a:ext>
                  </a:extLst>
                </a:gridCol>
              </a:tblGrid>
              <a:tr h="761148"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Area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Rep. Rate (Hz)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Pulse Length (</a:t>
                      </a:r>
                      <a:r>
                        <a:rPr lang="el-GR" sz="1100" dirty="0">
                          <a:effectLst/>
                        </a:rPr>
                        <a:t>μ</a:t>
                      </a:r>
                      <a:r>
                        <a:rPr lang="en-US" sz="1100" dirty="0">
                          <a:effectLst/>
                        </a:rPr>
                        <a:t>s)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Current / bunch </a:t>
                      </a:r>
                      <a:r>
                        <a:rPr lang="en-US" sz="1100" baseline="-25000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(mA)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Average current</a:t>
                      </a:r>
                    </a:p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</a:t>
                      </a:r>
                      <a:r>
                        <a:rPr lang="el-GR" sz="1100" dirty="0">
                          <a:effectLst/>
                        </a:rPr>
                        <a:t>μ</a:t>
                      </a:r>
                      <a:r>
                        <a:rPr lang="en-US" sz="1100" dirty="0">
                          <a:effectLst/>
                        </a:rPr>
                        <a:t>A)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Average power</a:t>
                      </a:r>
                    </a:p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(kW)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175306493"/>
                  </a:ext>
                </a:extLst>
              </a:tr>
              <a:tr h="234466"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Lujan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625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883262098"/>
                  </a:ext>
                </a:extLst>
              </a:tr>
              <a:tr h="234466"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IPF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625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230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77938391"/>
                  </a:ext>
                </a:extLst>
              </a:tr>
              <a:tr h="234466"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WNR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625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4.5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3.6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377377395"/>
                  </a:ext>
                </a:extLst>
              </a:tr>
              <a:tr h="234466"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pRad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625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&lt;1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&lt;1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936728583"/>
                  </a:ext>
                </a:extLst>
              </a:tr>
              <a:tr h="234466"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UCN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625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4445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</a:t>
                      </a:r>
                      <a:endParaRPr lang="en-US" sz="1100" dirty="0">
                        <a:effectLst/>
                        <a:latin typeface="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258999033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7515E-0EC9-B94A-B8E9-422760DEA10F}"/>
              </a:ext>
            </a:extLst>
          </p:cNvPr>
          <p:cNvSpPr txBox="1">
            <a:spLocks/>
          </p:cNvSpPr>
          <p:nvPr/>
        </p:nvSpPr>
        <p:spPr>
          <a:xfrm>
            <a:off x="742951" y="4398883"/>
            <a:ext cx="7467600" cy="330280"/>
          </a:xfrm>
          <a:prstGeom prst="rect">
            <a:avLst/>
          </a:prstGeom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7" lvl="1" indent="0">
              <a:buNone/>
            </a:pPr>
            <a:r>
              <a:rPr lang="en-US" sz="1200" dirty="0">
                <a:solidFill>
                  <a:srgbClr val="1A70B8"/>
                </a:solidFill>
              </a:rPr>
              <a:t>Beam’s relative energy spread scales with beam’s momentum as ~1/</a:t>
            </a:r>
            <a:r>
              <a:rPr lang="en-US" sz="1200" i="1" dirty="0">
                <a:solidFill>
                  <a:srgbClr val="1A70B8"/>
                </a:solidFill>
              </a:rPr>
              <a:t>p, </a:t>
            </a:r>
            <a:r>
              <a:rPr lang="en-US" sz="1200" dirty="0">
                <a:solidFill>
                  <a:srgbClr val="1A70B8"/>
                </a:solidFill>
              </a:rPr>
              <a:t>the higher energy results in better resolution of </a:t>
            </a:r>
            <a:r>
              <a:rPr lang="en-US" sz="1200" dirty="0" err="1">
                <a:solidFill>
                  <a:srgbClr val="1A70B8"/>
                </a:solidFill>
              </a:rPr>
              <a:t>pRad</a:t>
            </a:r>
            <a:r>
              <a:rPr lang="en-US" sz="1200" dirty="0">
                <a:solidFill>
                  <a:srgbClr val="1A70B8"/>
                </a:solidFill>
              </a:rPr>
              <a:t>: </a:t>
            </a:r>
          </a:p>
          <a:p>
            <a:pPr marL="230187" lvl="1" indent="0">
              <a:buNone/>
            </a:pPr>
            <a:r>
              <a:rPr lang="el-GR" sz="1200" dirty="0">
                <a:solidFill>
                  <a:srgbClr val="1A70B8"/>
                </a:solidFill>
              </a:rPr>
              <a:t>Δ</a:t>
            </a:r>
            <a:r>
              <a:rPr lang="en-US" sz="1200" i="1" dirty="0">
                <a:solidFill>
                  <a:srgbClr val="1A70B8"/>
                </a:solidFill>
              </a:rPr>
              <a:t>p</a:t>
            </a:r>
            <a:r>
              <a:rPr lang="en-US" sz="1200" dirty="0">
                <a:solidFill>
                  <a:srgbClr val="1A70B8"/>
                </a:solidFill>
              </a:rPr>
              <a:t>/</a:t>
            </a:r>
            <a:r>
              <a:rPr lang="en-US" sz="1200" i="1" dirty="0">
                <a:solidFill>
                  <a:srgbClr val="1A70B8"/>
                </a:solidFill>
              </a:rPr>
              <a:t>p</a:t>
            </a:r>
            <a:r>
              <a:rPr lang="en-US" sz="1200" dirty="0">
                <a:solidFill>
                  <a:srgbClr val="1A70B8"/>
                </a:solidFill>
              </a:rPr>
              <a:t> = 10</a:t>
            </a:r>
            <a:r>
              <a:rPr lang="en-US" sz="1200" baseline="30000" dirty="0">
                <a:solidFill>
                  <a:srgbClr val="1A70B8"/>
                </a:solidFill>
              </a:rPr>
              <a:t>-3</a:t>
            </a:r>
            <a:r>
              <a:rPr lang="en-US" sz="1200" dirty="0">
                <a:solidFill>
                  <a:srgbClr val="1A70B8"/>
                </a:solidFill>
              </a:rPr>
              <a:t> at 800 MeV → 3.3∙10</a:t>
            </a:r>
            <a:r>
              <a:rPr lang="en-US" sz="1200" baseline="30000" dirty="0">
                <a:solidFill>
                  <a:srgbClr val="1A70B8"/>
                </a:solidFill>
              </a:rPr>
              <a:t>-4</a:t>
            </a:r>
            <a:r>
              <a:rPr lang="en-US" sz="1200" dirty="0">
                <a:solidFill>
                  <a:srgbClr val="1A70B8"/>
                </a:solidFill>
              </a:rPr>
              <a:t> at 3 GeV.</a:t>
            </a:r>
          </a:p>
        </p:txBody>
      </p:sp>
    </p:spTree>
    <p:extLst>
      <p:ext uri="{BB962C8B-B14F-4D97-AF65-F5344CB8AC3E}">
        <p14:creationId xmlns:p14="http://schemas.microsoft.com/office/powerpoint/2010/main" val="187264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talk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58954" y="1196728"/>
            <a:ext cx="8516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and LANL C-band research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LANL C-band Engineering Research Facility CERF-NM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LANL C-band electron beam test facility CARIE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C-band accelerator research at LANL in response to 2026 Laboratory 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 and near-term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03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7D0A694-06EB-9CEE-2435-985D6701486A}"/>
              </a:ext>
            </a:extLst>
          </p:cNvPr>
          <p:cNvSpPr txBox="1">
            <a:spLocks/>
          </p:cNvSpPr>
          <p:nvPr/>
        </p:nvSpPr>
        <p:spPr>
          <a:xfrm>
            <a:off x="399358" y="251045"/>
            <a:ext cx="5993892" cy="37827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R&amp;D needs for the </a:t>
            </a:r>
            <a:r>
              <a:rPr lang="en-US" dirty="0" err="1"/>
              <a:t>pRad</a:t>
            </a:r>
            <a:r>
              <a:rPr lang="en-US" dirty="0"/>
              <a:t> booster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3906158-F8E4-F6B1-7F45-055E1C668040}"/>
              </a:ext>
            </a:extLst>
          </p:cNvPr>
          <p:cNvSpPr txBox="1">
            <a:spLocks/>
          </p:cNvSpPr>
          <p:nvPr/>
        </p:nvSpPr>
        <p:spPr>
          <a:xfrm>
            <a:off x="427360" y="689053"/>
            <a:ext cx="8388028" cy="2743201"/>
          </a:xfrm>
          <a:prstGeom prst="rect">
            <a:avLst/>
          </a:prstGeom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Beam physics requirements:</a:t>
            </a:r>
          </a:p>
          <a:p>
            <a:pPr lvl="1"/>
            <a:r>
              <a:rPr lang="en-US" sz="1200" dirty="0"/>
              <a:t>1 to 20 </a:t>
            </a:r>
            <a:r>
              <a:rPr lang="en-US" sz="1200" u="sng" dirty="0"/>
              <a:t>short beam pulses </a:t>
            </a:r>
            <a:r>
              <a:rPr lang="en-US" sz="1200" dirty="0"/>
              <a:t>(&lt;80 ns) separated by variable intervals of 0.2-2 µs. Each short beam pulse contains proton bunches following at 5 ns (</a:t>
            </a:r>
            <a:r>
              <a:rPr lang="en-US" sz="1200" i="1" dirty="0"/>
              <a:t>f</a:t>
            </a:r>
            <a:r>
              <a:rPr lang="en-US" sz="1200" baseline="-25000" dirty="0"/>
              <a:t>b</a:t>
            </a:r>
            <a:r>
              <a:rPr lang="en-US" sz="1200" dirty="0"/>
              <a:t> = 201.25 MHz bunch repetition frequency) and produces one radiograph.</a:t>
            </a:r>
          </a:p>
          <a:p>
            <a:pPr lvl="1"/>
            <a:r>
              <a:rPr lang="en-US" sz="1200" u="sng" dirty="0"/>
              <a:t>very low duty</a:t>
            </a:r>
            <a:r>
              <a:rPr lang="en-US" sz="1200" dirty="0"/>
              <a:t>: one pulse train per event; a few events per day. </a:t>
            </a:r>
            <a:endParaRPr lang="en-US" sz="1200" u="sng" dirty="0"/>
          </a:p>
          <a:p>
            <a:r>
              <a:rPr lang="en-US" sz="1350" dirty="0"/>
              <a:t>Accelerator structure requirements: </a:t>
            </a:r>
          </a:p>
          <a:p>
            <a:pPr lvl="1"/>
            <a:r>
              <a:rPr lang="en-US" sz="1200" dirty="0"/>
              <a:t>HG structures have only been developed for electrons -&gt; adapt for protons.</a:t>
            </a:r>
          </a:p>
          <a:p>
            <a:pPr lvl="1"/>
            <a:r>
              <a:rPr lang="en-US" sz="1200" dirty="0"/>
              <a:t>Gradients &gt; 40 MV/m to fit in available footprint</a:t>
            </a:r>
          </a:p>
          <a:p>
            <a:pPr lvl="1"/>
            <a:r>
              <a:rPr lang="en-US" sz="1200" dirty="0"/>
              <a:t>beam magnetic focusing scheme defines minimal allowable cavity apertures. </a:t>
            </a:r>
          </a:p>
          <a:p>
            <a:pPr lvl="1"/>
            <a:r>
              <a:rPr lang="en-US" sz="1200" u="sng" dirty="0"/>
              <a:t>standing-wave accelerator structures with distributed coupling </a:t>
            </a:r>
            <a:r>
              <a:rPr lang="en-US" sz="1200" dirty="0"/>
              <a:t>are chosen. </a:t>
            </a:r>
          </a:p>
          <a:p>
            <a:r>
              <a:rPr lang="en-US" sz="1350" dirty="0"/>
              <a:t>RF sources requirements: </a:t>
            </a:r>
          </a:p>
          <a:p>
            <a:pPr lvl="1"/>
            <a:r>
              <a:rPr lang="en-US" sz="1200" dirty="0"/>
              <a:t>High peak power (~10s MW) RF sources (klystrons). </a:t>
            </a:r>
          </a:p>
          <a:p>
            <a:pPr lvl="1"/>
            <a:r>
              <a:rPr lang="en-US" sz="1200" dirty="0"/>
              <a:t>Variable </a:t>
            </a:r>
            <a:r>
              <a:rPr lang="en-US" sz="1200" u="sng" dirty="0">
                <a:solidFill>
                  <a:srgbClr val="FF0000"/>
                </a:solidFill>
              </a:rPr>
              <a:t>single</a:t>
            </a:r>
            <a:r>
              <a:rPr lang="en-US" sz="1200" dirty="0"/>
              <a:t> RF pulse up to 50 µs.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6F61F3-1713-B856-F9A5-1AB342873C0F}"/>
              </a:ext>
            </a:extLst>
          </p:cNvPr>
          <p:cNvGrpSpPr/>
          <p:nvPr/>
        </p:nvGrpSpPr>
        <p:grpSpPr>
          <a:xfrm>
            <a:off x="2622493" y="3432254"/>
            <a:ext cx="4275740" cy="1585649"/>
            <a:chOff x="2177855" y="4559808"/>
            <a:chExt cx="5700986" cy="21141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8A6089-08BC-6309-6484-1B406A669987}"/>
                </a:ext>
              </a:extLst>
            </p:cNvPr>
            <p:cNvSpPr/>
            <p:nvPr/>
          </p:nvSpPr>
          <p:spPr>
            <a:xfrm>
              <a:off x="3378767" y="5023104"/>
              <a:ext cx="103632" cy="9875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2286DE-2035-3997-1CE7-A369B684ADF1}"/>
                </a:ext>
              </a:extLst>
            </p:cNvPr>
            <p:cNvSpPr/>
            <p:nvPr/>
          </p:nvSpPr>
          <p:spPr>
            <a:xfrm>
              <a:off x="3698807" y="5023104"/>
              <a:ext cx="103632" cy="9875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D3717F-8CA5-C629-6435-3B8B4D101284}"/>
                </a:ext>
              </a:extLst>
            </p:cNvPr>
            <p:cNvSpPr/>
            <p:nvPr/>
          </p:nvSpPr>
          <p:spPr>
            <a:xfrm>
              <a:off x="4018847" y="5023104"/>
              <a:ext cx="103632" cy="9875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A140FD-AF41-3AD1-8083-A9802BFC88DD}"/>
                </a:ext>
              </a:extLst>
            </p:cNvPr>
            <p:cNvSpPr/>
            <p:nvPr/>
          </p:nvSpPr>
          <p:spPr>
            <a:xfrm>
              <a:off x="5225855" y="5023104"/>
              <a:ext cx="103632" cy="9875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761D2E-5378-9658-BCD5-85F7E73C8711}"/>
                </a:ext>
              </a:extLst>
            </p:cNvPr>
            <p:cNvSpPr/>
            <p:nvPr/>
          </p:nvSpPr>
          <p:spPr>
            <a:xfrm>
              <a:off x="4366319" y="5943600"/>
              <a:ext cx="60960" cy="67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2668A02-6654-ED33-DF87-05D9177EDCE8}"/>
                </a:ext>
              </a:extLst>
            </p:cNvPr>
            <p:cNvSpPr/>
            <p:nvPr/>
          </p:nvSpPr>
          <p:spPr>
            <a:xfrm>
              <a:off x="4543103" y="5943600"/>
              <a:ext cx="60960" cy="67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05E366-7843-C508-D667-3742CB0F2FC3}"/>
                </a:ext>
              </a:extLst>
            </p:cNvPr>
            <p:cNvSpPr/>
            <p:nvPr/>
          </p:nvSpPr>
          <p:spPr>
            <a:xfrm>
              <a:off x="4719887" y="5940552"/>
              <a:ext cx="60960" cy="67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C31557A-0468-037F-1D9D-DB4ED7FB07D5}"/>
                </a:ext>
              </a:extLst>
            </p:cNvPr>
            <p:cNvCxnSpPr/>
            <p:nvPr/>
          </p:nvCxnSpPr>
          <p:spPr>
            <a:xfrm>
              <a:off x="3378767" y="6065520"/>
              <a:ext cx="32004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684E3CA-C7D6-4D3D-1E53-DE671D57013E}"/>
                </a:ext>
              </a:extLst>
            </p:cNvPr>
            <p:cNvCxnSpPr/>
            <p:nvPr/>
          </p:nvCxnSpPr>
          <p:spPr>
            <a:xfrm>
              <a:off x="3750623" y="6065520"/>
              <a:ext cx="32004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1AB7EA-E9C0-A7EC-428F-D23F01F8908C}"/>
                </a:ext>
              </a:extLst>
            </p:cNvPr>
            <p:cNvSpPr txBox="1"/>
            <p:nvPr/>
          </p:nvSpPr>
          <p:spPr>
            <a:xfrm>
              <a:off x="3271167" y="6046986"/>
              <a:ext cx="1808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0.2-2 µs intervals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D936C55-864A-637E-26A0-4E5EB7157924}"/>
                </a:ext>
              </a:extLst>
            </p:cNvPr>
            <p:cNvCxnSpPr/>
            <p:nvPr/>
          </p:nvCxnSpPr>
          <p:spPr>
            <a:xfrm>
              <a:off x="3973889" y="4956048"/>
              <a:ext cx="19354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0FCC5D-9733-7926-1CFC-42100BA2AF30}"/>
                </a:ext>
              </a:extLst>
            </p:cNvPr>
            <p:cNvSpPr txBox="1"/>
            <p:nvPr/>
          </p:nvSpPr>
          <p:spPr>
            <a:xfrm>
              <a:off x="3767327" y="4657936"/>
              <a:ext cx="746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ns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665CFA8-E89B-1CC6-AB35-314A8E58DA20}"/>
                </a:ext>
              </a:extLst>
            </p:cNvPr>
            <p:cNvCxnSpPr/>
            <p:nvPr/>
          </p:nvCxnSpPr>
          <p:spPr>
            <a:xfrm>
              <a:off x="2177855" y="6010656"/>
              <a:ext cx="65227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A96D97-EC3D-8AF5-76F5-4C4F1F2AD7D0}"/>
                </a:ext>
              </a:extLst>
            </p:cNvPr>
            <p:cNvCxnSpPr/>
            <p:nvPr/>
          </p:nvCxnSpPr>
          <p:spPr>
            <a:xfrm>
              <a:off x="3206555" y="4559808"/>
              <a:ext cx="223266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39D207D-92D9-62C1-1C40-3B9E1EB6488F}"/>
                </a:ext>
              </a:extLst>
            </p:cNvPr>
            <p:cNvCxnSpPr/>
            <p:nvPr/>
          </p:nvCxnSpPr>
          <p:spPr>
            <a:xfrm flipV="1">
              <a:off x="5750111" y="6007608"/>
              <a:ext cx="731520" cy="304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280C3CF-DFE5-4820-A656-215D05BA61A7}"/>
                </a:ext>
              </a:extLst>
            </p:cNvPr>
            <p:cNvCxnSpPr/>
            <p:nvPr/>
          </p:nvCxnSpPr>
          <p:spPr>
            <a:xfrm flipV="1">
              <a:off x="2830127" y="4559808"/>
              <a:ext cx="376428" cy="145084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2F8D232-1062-2E15-01BF-88AF89D2244F}"/>
                </a:ext>
              </a:extLst>
            </p:cNvPr>
            <p:cNvCxnSpPr/>
            <p:nvPr/>
          </p:nvCxnSpPr>
          <p:spPr>
            <a:xfrm flipH="1" flipV="1">
              <a:off x="5439215" y="4559808"/>
              <a:ext cx="313564" cy="145084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B12D7C-2908-39A8-8862-993B474D0CF1}"/>
                </a:ext>
              </a:extLst>
            </p:cNvPr>
            <p:cNvSpPr txBox="1"/>
            <p:nvPr/>
          </p:nvSpPr>
          <p:spPr>
            <a:xfrm>
              <a:off x="5738939" y="5635526"/>
              <a:ext cx="2139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 pulse up to 50 µs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17326B1-BD3F-A2F1-FBD2-A853E8AA099D}"/>
                </a:ext>
              </a:extLst>
            </p:cNvPr>
            <p:cNvSpPr txBox="1"/>
            <p:nvPr/>
          </p:nvSpPr>
          <p:spPr>
            <a:xfrm>
              <a:off x="3395443" y="6304674"/>
              <a:ext cx="1870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1-20 beam pulses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173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57D5-D5D8-074C-858D-ED8F62100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825" y="235378"/>
            <a:ext cx="6172200" cy="335565"/>
          </a:xfrm>
        </p:spPr>
        <p:txBody>
          <a:bodyPr>
            <a:noAutofit/>
          </a:bodyPr>
          <a:lstStyle/>
          <a:p>
            <a:r>
              <a:rPr lang="en-US" sz="2400" dirty="0"/>
              <a:t>Layout of 3-GeV Booster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02F3B-1E8C-B145-8A25-6692A6E3A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62" y="650807"/>
            <a:ext cx="5608502" cy="21070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9CA36A-4812-0B40-92B5-1398F06E614F}"/>
              </a:ext>
            </a:extLst>
          </p:cNvPr>
          <p:cNvSpPr txBox="1"/>
          <p:nvPr/>
        </p:nvSpPr>
        <p:spPr>
          <a:xfrm>
            <a:off x="2291331" y="3604270"/>
            <a:ext cx="2830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Evolution of Longitudinal Phase Space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068F7AA-89F1-9D4F-87CB-B04C47F65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591" y="2920576"/>
            <a:ext cx="1046409" cy="6721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C3EFA3-A12E-969B-61B5-06388E276202}"/>
              </a:ext>
            </a:extLst>
          </p:cNvPr>
          <p:cNvGrpSpPr/>
          <p:nvPr/>
        </p:nvGrpSpPr>
        <p:grpSpPr>
          <a:xfrm>
            <a:off x="1200444" y="2740834"/>
            <a:ext cx="6743113" cy="888839"/>
            <a:chOff x="60373" y="4512909"/>
            <a:chExt cx="8990817" cy="118511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DD5982-970F-0443-A91B-01999B72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3656" y="4751329"/>
              <a:ext cx="1297547" cy="84205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E61A252-01E3-D04F-855E-1FCEC30B4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1203" y="4775670"/>
              <a:ext cx="1319428" cy="91635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8873F6-4D51-3640-898E-3E8143448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70631" y="4788131"/>
              <a:ext cx="1183772" cy="8062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3B6B202-13A3-B742-BD07-4F0180236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6798" y="4788131"/>
              <a:ext cx="1328271" cy="86069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41A8F0-B589-BB46-8026-0ABF5A6F9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4403" y="4751329"/>
              <a:ext cx="1428070" cy="9466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A3A623-5476-CE45-B27B-7EE34E22D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73" y="4788131"/>
              <a:ext cx="1293283" cy="8199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391E6A-B6B5-B34F-A179-8D6C6C21B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0614" y="4512909"/>
              <a:ext cx="812800" cy="22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60BC4DB-E288-A041-A262-ADCC9D4C0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71690" y="4512909"/>
              <a:ext cx="1079500" cy="22860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5FABF8A-94FB-AEDF-BAE8-9DABC306D415}"/>
              </a:ext>
            </a:extLst>
          </p:cNvPr>
          <p:cNvSpPr/>
          <p:nvPr/>
        </p:nvSpPr>
        <p:spPr>
          <a:xfrm>
            <a:off x="2191415" y="4057503"/>
            <a:ext cx="26190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The booster with reduced gradients can fit into existing buildings!</a:t>
            </a:r>
            <a:endParaRPr lang="en-US" sz="1200" dirty="0">
              <a:solidFill>
                <a:srgbClr val="0070C0"/>
              </a:solidFill>
              <a:latin typeface="Arial" panose="020B06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D9D715-F308-D24D-3AFC-8F7B333CD2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27" y="3672637"/>
            <a:ext cx="2144833" cy="139242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5858189-DBF5-A81F-8F74-D727573A7A53}"/>
              </a:ext>
            </a:extLst>
          </p:cNvPr>
          <p:cNvSpPr/>
          <p:nvPr/>
        </p:nvSpPr>
        <p:spPr>
          <a:xfrm>
            <a:off x="4765894" y="4249428"/>
            <a:ext cx="161093" cy="87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034D15-DA36-94BC-629D-CF60563BC16B}"/>
              </a:ext>
            </a:extLst>
          </p:cNvPr>
          <p:cNvSpPr/>
          <p:nvPr/>
        </p:nvSpPr>
        <p:spPr>
          <a:xfrm flipV="1">
            <a:off x="7080264" y="2692469"/>
            <a:ext cx="916959" cy="250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973372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BD29-F264-3521-A21D-CB1FE4D1D5CA}"/>
              </a:ext>
            </a:extLst>
          </p:cNvPr>
          <p:cNvSpPr txBox="1">
            <a:spLocks/>
          </p:cNvSpPr>
          <p:nvPr/>
        </p:nvSpPr>
        <p:spPr>
          <a:xfrm>
            <a:off x="232316" y="273402"/>
            <a:ext cx="6481763" cy="37827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Multi-cell accelerating structure design</a:t>
            </a:r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B29611BB-9229-F03A-C83A-A159A5F8D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889" y="2943167"/>
            <a:ext cx="2141633" cy="205740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9A7B620-E613-26D7-1851-E7380A23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15154"/>
            <a:ext cx="4114800" cy="1117934"/>
          </a:xfrm>
          <a:prstGeom prst="rect">
            <a:avLst/>
          </a:prstGeom>
        </p:spPr>
      </p:pic>
      <p:pic>
        <p:nvPicPr>
          <p:cNvPr id="11" name="Picture 10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909CBCF-DF27-6433-F72C-43876B6B4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331" y="2943167"/>
            <a:ext cx="2059319" cy="2057400"/>
          </a:xfrm>
          <a:prstGeom prst="rect">
            <a:avLst/>
          </a:prstGeom>
        </p:spPr>
      </p:pic>
      <p:pic>
        <p:nvPicPr>
          <p:cNvPr id="13" name="Picture 1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65AB8AB-2C59-3C5B-94D9-3A7A819CC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320" y="1705204"/>
            <a:ext cx="4114800" cy="11094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3FBA2B9-3021-0FEE-6F47-7C5F242B45FA}"/>
              </a:ext>
            </a:extLst>
          </p:cNvPr>
          <p:cNvSpPr/>
          <p:nvPr/>
        </p:nvSpPr>
        <p:spPr>
          <a:xfrm>
            <a:off x="5021330" y="1048534"/>
            <a:ext cx="37559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Electric field in the </a:t>
            </a:r>
            <a:r>
              <a:rPr lang="el-GR" sz="1200" i="1" dirty="0"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1200" dirty="0"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-mode at 5.635 GHz</a:t>
            </a:r>
            <a:endParaRPr lang="en-US" sz="1200" dirty="0"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77B135-E311-F70F-B232-5E0708CE91A1}"/>
              </a:ext>
            </a:extLst>
          </p:cNvPr>
          <p:cNvSpPr/>
          <p:nvPr/>
        </p:nvSpPr>
        <p:spPr>
          <a:xfrm>
            <a:off x="266014" y="1048534"/>
            <a:ext cx="41148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C-band multi-cell structure modeling (</a:t>
            </a:r>
            <a:r>
              <a:rPr lang="el-GR" sz="1350" i="1" dirty="0"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1350" dirty="0"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 = 0.93, 1.6 GeV protons)</a:t>
            </a:r>
            <a:endParaRPr lang="en-US" sz="135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14315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F3143-7C08-6FBF-1BE8-54DACA3C7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C596-0FFF-60E7-DE24-F1D976E82365}"/>
              </a:ext>
            </a:extLst>
          </p:cNvPr>
          <p:cNvSpPr txBox="1">
            <a:spLocks/>
          </p:cNvSpPr>
          <p:nvPr/>
        </p:nvSpPr>
        <p:spPr>
          <a:xfrm>
            <a:off x="244823" y="320544"/>
            <a:ext cx="7084665" cy="37827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 High gradient test structure: limited to 4 cells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77757C-7639-C545-4EAB-53DC5815B8CE}"/>
              </a:ext>
            </a:extLst>
          </p:cNvPr>
          <p:cNvSpPr/>
          <p:nvPr/>
        </p:nvSpPr>
        <p:spPr>
          <a:xfrm>
            <a:off x="345912" y="959338"/>
            <a:ext cx="8250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Two 4-cell test structures will be fabricated and tested at liquid nitrogen temperatures: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2.856 GHz structure will be tested at </a:t>
            </a:r>
            <a:r>
              <a:rPr lang="en-US" sz="1200" dirty="0" err="1"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RadiaBeam</a:t>
            </a:r>
            <a:r>
              <a:rPr lang="en-US" sz="1200" dirty="0"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/>
                <a:cs typeface="Times New Roman" panose="02020603050405020304" pitchFamily="18" charset="0"/>
              </a:rPr>
              <a:t>5.712 GHz structure will be tested at LANL.</a:t>
            </a:r>
            <a:endParaRPr lang="en-US" sz="1200" dirty="0">
              <a:latin typeface="Arial" panose="020B0604020202020204"/>
            </a:endParaRPr>
          </a:p>
        </p:txBody>
      </p:sp>
      <p:pic>
        <p:nvPicPr>
          <p:cNvPr id="4" name="Picture 3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21E749B8-0EB7-310F-B62B-17A7C7FF9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34" y="1838131"/>
            <a:ext cx="3429000" cy="2977729"/>
          </a:xfrm>
          <a:prstGeom prst="rect">
            <a:avLst/>
          </a:prstGeom>
        </p:spPr>
      </p:pic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278954AF-472B-0A30-CC18-070BCA3331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25" r="16389"/>
          <a:stretch>
            <a:fillRect/>
          </a:stretch>
        </p:blipFill>
        <p:spPr>
          <a:xfrm>
            <a:off x="5131448" y="1633688"/>
            <a:ext cx="2421294" cy="1371600"/>
          </a:xfrm>
          <a:prstGeom prst="rect">
            <a:avLst/>
          </a:prstGeom>
        </p:spPr>
      </p:pic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D98EDF6F-0B9D-836F-D9A9-A061BDD6D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448" y="3172267"/>
            <a:ext cx="2743200" cy="1100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4156CE-31C7-7E8E-A2B2-917748CF84F6}"/>
              </a:ext>
            </a:extLst>
          </p:cNvPr>
          <p:cNvSpPr txBox="1"/>
          <p:nvPr/>
        </p:nvSpPr>
        <p:spPr>
          <a:xfrm>
            <a:off x="5015204" y="1838131"/>
            <a:ext cx="34989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71541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20D4C-F749-1725-B7C0-0565906A4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1A074-BCF3-6138-D8C5-F1DFDB88470D}"/>
              </a:ext>
            </a:extLst>
          </p:cNvPr>
          <p:cNvSpPr>
            <a:spLocks/>
          </p:cNvSpPr>
          <p:nvPr/>
        </p:nvSpPr>
        <p:spPr bwMode="auto">
          <a:xfrm>
            <a:off x="409906" y="402382"/>
            <a:ext cx="8208314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sz="2400" b="1" dirty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and future plans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D4B11-FAC1-2041-E4F3-6C5663595763}"/>
              </a:ext>
            </a:extLst>
          </p:cNvPr>
          <p:cNvSpPr txBox="1"/>
          <p:nvPr/>
        </p:nvSpPr>
        <p:spPr>
          <a:xfrm>
            <a:off x="223316" y="1179218"/>
            <a:ext cx="8510778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 Body"/>
              </a:rPr>
              <a:t>LANL plans to perform high gradient testing of the two-cell structure with </a:t>
            </a:r>
            <a:r>
              <a:rPr lang="en-US" sz="1600" dirty="0" err="1">
                <a:latin typeface="Calibri Body"/>
              </a:rPr>
              <a:t>NiCr</a:t>
            </a:r>
            <a:r>
              <a:rPr lang="en-US" sz="1600" dirty="0">
                <a:latin typeface="Calibri Body"/>
              </a:rPr>
              <a:t> absorbers in 2026.</a:t>
            </a:r>
          </a:p>
          <a:p>
            <a:pPr marL="214313" indent="-2143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 Body"/>
              </a:rPr>
              <a:t>Conditioning of the waveguide line at CARIE is complete.</a:t>
            </a:r>
          </a:p>
          <a:p>
            <a:pPr marL="214313" indent="-2143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 Body"/>
              </a:rPr>
              <a:t>All-copper RF injector is installed on the waveguide line.</a:t>
            </a:r>
          </a:p>
          <a:p>
            <a:pPr marL="214313" indent="-2143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 Body"/>
              </a:rPr>
              <a:t>All-copper RF injector high-power testing will happen in 2026.</a:t>
            </a:r>
          </a:p>
          <a:p>
            <a:pPr marL="214313" indent="-2143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 Body"/>
              </a:rPr>
              <a:t>Starting in 2026, LANL C-band high gradient research is focused on proton structures for the </a:t>
            </a:r>
            <a:r>
              <a:rPr lang="en-US" sz="1600" dirty="0" err="1">
                <a:latin typeface="Calibri Body"/>
              </a:rPr>
              <a:t>pRad</a:t>
            </a:r>
            <a:r>
              <a:rPr lang="en-US" sz="1600" dirty="0">
                <a:latin typeface="Calibri Body"/>
              </a:rPr>
              <a:t> booster.</a:t>
            </a:r>
          </a:p>
          <a:p>
            <a:pPr marL="214313" indent="-2143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 Body"/>
              </a:rPr>
              <a:t>Test structure is limited to 4 cells due to available power and is currently under design.</a:t>
            </a:r>
          </a:p>
          <a:p>
            <a:pPr marL="214313" indent="-214313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 Body"/>
              </a:rPr>
              <a:t>4-cell proton C-band structure will be tested at CARIE.</a:t>
            </a:r>
          </a:p>
          <a:p>
            <a:pPr marL="214313" indent="-214313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1600" dirty="0">
              <a:latin typeface="Calibri Body"/>
            </a:endParaRPr>
          </a:p>
        </p:txBody>
      </p:sp>
    </p:spTree>
    <p:extLst>
      <p:ext uri="{BB962C8B-B14F-4D97-AF65-F5344CB8AC3E}">
        <p14:creationId xmlns:p14="http://schemas.microsoft.com/office/powerpoint/2010/main" val="383338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LANL High Gradient C-band research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58954" y="1196728"/>
            <a:ext cx="85167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goals for LANL’s high gradient project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are evolving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build a C-band (5.712 GHz) high gradient rf breakdown study facility (2019-2022).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build a C-band cryo-cooled photoinjector study facility (2022-2025).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conduct research relevant to LANL applications and Laboratory Agenda (2025 – forward).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 Alamos National Laboratory internal funding comes from LANL Laboratory Directed Research and Development (LDRD) program, LANL Internal Infrastructure Investments, and Technology Evaluation and Development (TED) funds.</a:t>
            </a:r>
          </a:p>
        </p:txBody>
      </p:sp>
    </p:spTree>
    <p:extLst>
      <p:ext uri="{BB962C8B-B14F-4D97-AF65-F5344CB8AC3E}">
        <p14:creationId xmlns:p14="http://schemas.microsoft.com/office/powerpoint/2010/main" val="926351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8402AB-C075-C74B-9783-E3AF572C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34"/>
            <a:ext cx="8229600" cy="666276"/>
          </a:xfrm>
        </p:spPr>
        <p:txBody>
          <a:bodyPr>
            <a:normAutofit/>
          </a:bodyPr>
          <a:lstStyle/>
          <a:p>
            <a:r>
              <a:rPr lang="en-US" dirty="0"/>
              <a:t>LANL C-band Engineering Research Facility (CERF-NM)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3" y="2755902"/>
            <a:ext cx="2941905" cy="1915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16664" r="17334" b="18418"/>
          <a:stretch/>
        </p:blipFill>
        <p:spPr>
          <a:xfrm rot="5400000">
            <a:off x="3409786" y="1659557"/>
            <a:ext cx="3457529" cy="2369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079" y="806741"/>
            <a:ext cx="3715947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CERF-NM was built with $3M of LANL’s internal infrastructure investment.</a:t>
            </a:r>
          </a:p>
          <a:p>
            <a:endParaRPr lang="en-US" sz="9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Powered with a C-band Canon klystron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Conditioned to 50 MW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Frequency 5.712 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300 ns – 1 µs pulse length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Rep rate up to 200 Hz (typical 100 Hz)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Nominal bandwidth 5.707-5.717 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F813F562-EAA1-4FF6-93FF-EC1488186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494" y="1547507"/>
            <a:ext cx="3457529" cy="259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98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of CERF-NM test stand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77" y="1451383"/>
            <a:ext cx="5235120" cy="30179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580884" y="2495142"/>
            <a:ext cx="102803" cy="199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04912" y="212581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FC1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713445" y="2277003"/>
            <a:ext cx="522128" cy="7033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83878" y="1541028"/>
            <a:ext cx="171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Ion pump and ion gauge</a:t>
            </a:r>
          </a:p>
        </p:txBody>
      </p:sp>
      <p:cxnSp>
        <p:nvCxnSpPr>
          <p:cNvPr id="10" name="Straight Arrow Connector 9"/>
          <p:cNvCxnSpPr>
            <a:stCxn id="11" idx="0"/>
          </p:cNvCxnSpPr>
          <p:nvPr/>
        </p:nvCxnSpPr>
        <p:spPr>
          <a:xfrm flipV="1">
            <a:off x="1036479" y="3169569"/>
            <a:ext cx="14162" cy="347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6137" y="351724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FC2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713445" y="3517249"/>
            <a:ext cx="522128" cy="226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83878" y="3744064"/>
            <a:ext cx="1712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Dir coupler (FWD, REV)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44014" y="2164683"/>
            <a:ext cx="159453" cy="678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8042" y="1795351"/>
            <a:ext cx="915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Cavity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55149" y="2880619"/>
            <a:ext cx="288865" cy="1215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367" y="2252695"/>
            <a:ext cx="133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Mode launcher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95" y="1877391"/>
            <a:ext cx="3700050" cy="27567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31144" y="1065490"/>
            <a:ext cx="3387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Radiologically certified for dark currents up to 5 MeV and 10 </a:t>
            </a:r>
            <a:r>
              <a:rPr lang="el-GR" dirty="0"/>
              <a:t>μ</a:t>
            </a:r>
            <a:r>
              <a:rPr lang="en-US" dirty="0"/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3906317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F9B697-34E1-4BEE-ABAE-8A3341A6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116" y="1760682"/>
            <a:ext cx="4036484" cy="2785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first two high gradient cavities were tested at CERF-NM in FY21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347" y="2380430"/>
            <a:ext cx="2431846" cy="1823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9C2521-4779-46DB-8BD1-1D1FFE33D42B}"/>
              </a:ext>
            </a:extLst>
          </p:cNvPr>
          <p:cNvSpPr txBox="1"/>
          <p:nvPr/>
        </p:nvSpPr>
        <p:spPr>
          <a:xfrm>
            <a:off x="312564" y="1264001"/>
            <a:ext cx="8037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C-band high gradient test facility is nationally unique. The first cavities tested at CERF-NM were manufactured at SLAC.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B19B6-325D-4680-979E-07BE9E675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9873" y="2082432"/>
            <a:ext cx="2943436" cy="22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95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Peak surface electric fields in excess of 300 MV/m demonstrated in high gradient tests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EB0F1E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3653A80-36A7-4E9D-83E1-A9FFE75E7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33" y="1440976"/>
            <a:ext cx="8733734" cy="3439689"/>
          </a:xfrm>
        </p:spPr>
        <p:txBody>
          <a:bodyPr>
            <a:normAutofit/>
          </a:bodyPr>
          <a:lstStyle/>
          <a:p>
            <a:pPr marL="7938" indent="0">
              <a:spcAft>
                <a:spcPts val="1000"/>
              </a:spcAft>
              <a:buNone/>
            </a:pPr>
            <a:r>
              <a:rPr lang="en-US" sz="1600" dirty="0"/>
              <a:t>Breakdown probabilities were recorded for three different pulse lengths for copper and copper-silver cavities.</a:t>
            </a:r>
            <a:endParaRPr lang="en-US" sz="1600" u="sng" dirty="0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EAFACD7-69BC-46FA-974E-52ABAA99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1" y="2068842"/>
            <a:ext cx="3141134" cy="2355850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7533ACD5-5E63-45B2-873E-2D4BEAE72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600" y="2108200"/>
            <a:ext cx="3141133" cy="235585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916A3001-31EA-4109-9099-48670AE63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073" y="2094020"/>
            <a:ext cx="3141134" cy="23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0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131F-5ED2-0204-C2F6-05E157F7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6527924" cy="666276"/>
          </a:xfrm>
        </p:spPr>
        <p:txBody>
          <a:bodyPr>
            <a:normAutofit fontScale="90000"/>
          </a:bodyPr>
          <a:lstStyle/>
          <a:p>
            <a:r>
              <a:rPr lang="en-US" dirty="0"/>
              <a:t>Prototype booster cell for LANSCE upgrade tested in FY23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B3192-A516-DB94-A942-D57056BCB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862" y="2118677"/>
            <a:ext cx="1940110" cy="2920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E5153-8340-5AC7-0335-3E196298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48" y="1948486"/>
            <a:ext cx="2100687" cy="2660678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8D755DF-9DED-26F9-34A4-DCDAF2B8F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028" y="1288806"/>
            <a:ext cx="5629640" cy="3439689"/>
          </a:xfrm>
        </p:spPr>
        <p:txBody>
          <a:bodyPr>
            <a:normAutofit/>
          </a:bodyPr>
          <a:lstStyle/>
          <a:p>
            <a:pPr marL="7938" indent="0">
              <a:spcAft>
                <a:spcPts val="1000"/>
              </a:spcAft>
              <a:buNone/>
            </a:pPr>
            <a:r>
              <a:rPr lang="en-US" sz="1600" dirty="0"/>
              <a:t>The goal of this experiment was to measure the breakdown rates at accelerating gradients up to 100 MV/m.</a:t>
            </a:r>
            <a:endParaRPr lang="en-US" sz="1600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22F17-B67F-D878-5B35-B6A1E2FF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802" y="298465"/>
            <a:ext cx="2037380" cy="1650021"/>
          </a:xfrm>
          <a:prstGeom prst="rect">
            <a:avLst/>
          </a:prstGeom>
        </p:spPr>
      </p:pic>
      <p:pic>
        <p:nvPicPr>
          <p:cNvPr id="4" name="Picture 3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8868A931-3BC8-3BB1-1D1A-E87F4BBB7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468" y="1824376"/>
            <a:ext cx="4172468" cy="266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9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8515D-26B0-552D-F0F3-CFB382CE4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2135-876B-E789-A476-9090A6A4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6527924" cy="666276"/>
          </a:xfrm>
        </p:spPr>
        <p:txBody>
          <a:bodyPr>
            <a:normAutofit/>
          </a:bodyPr>
          <a:lstStyle/>
          <a:p>
            <a:r>
              <a:rPr lang="en-US" dirty="0"/>
              <a:t>Current installation at CERF-NM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2652B64-1AB5-E7B6-3E00-C7014EDB4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064" y="1198319"/>
            <a:ext cx="8163872" cy="3439689"/>
          </a:xfrm>
        </p:spPr>
        <p:txBody>
          <a:bodyPr>
            <a:normAutofit/>
          </a:bodyPr>
          <a:lstStyle/>
          <a:p>
            <a:pPr marL="7938" indent="0">
              <a:spcAft>
                <a:spcPts val="1000"/>
              </a:spcAft>
              <a:buNone/>
            </a:pPr>
            <a:r>
              <a:rPr lang="en-US" sz="1600" dirty="0"/>
              <a:t>We are testing a two-cell structure with higher order mode absorbers made with </a:t>
            </a:r>
            <a:r>
              <a:rPr lang="en-US" sz="1600" dirty="0" err="1"/>
              <a:t>NiCr</a:t>
            </a:r>
            <a:r>
              <a:rPr lang="en-US" sz="1600" dirty="0"/>
              <a:t>.</a:t>
            </a:r>
            <a:endParaRPr lang="en-US" sz="1600" u="sng" dirty="0"/>
          </a:p>
        </p:txBody>
      </p:sp>
      <p:pic>
        <p:nvPicPr>
          <p:cNvPr id="6" name="Picture 5" descr="A picture containing miller&#10;&#10;AI-generated content may be incorrect.">
            <a:extLst>
              <a:ext uri="{FF2B5EF4-FFF2-40B4-BE49-F238E27FC236}">
                <a16:creationId xmlns:a16="http://schemas.microsoft.com/office/drawing/2014/main" id="{9DE45960-1DA3-671B-1E5F-66E6F4F5B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24" y="1709737"/>
            <a:ext cx="4052889" cy="3039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D4F87-13CF-A5F1-6A61-864BAFAA0187}"/>
              </a:ext>
            </a:extLst>
          </p:cNvPr>
          <p:cNvSpPr txBox="1"/>
          <p:nvPr/>
        </p:nvSpPr>
        <p:spPr>
          <a:xfrm>
            <a:off x="6729413" y="1997273"/>
            <a:ext cx="16935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Directional coupler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34D635-AA20-9F33-1E44-8757BDACAB72}"/>
              </a:ext>
            </a:extLst>
          </p:cNvPr>
          <p:cNvCxnSpPr>
            <a:cxnSpLocks/>
          </p:cNvCxnSpPr>
          <p:nvPr/>
        </p:nvCxnSpPr>
        <p:spPr>
          <a:xfrm flipH="1">
            <a:off x="5595938" y="2195513"/>
            <a:ext cx="1133475" cy="109537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5D7F5B6-995D-4D4B-19F6-CAF499872615}"/>
              </a:ext>
            </a:extLst>
          </p:cNvPr>
          <p:cNvSpPr txBox="1"/>
          <p:nvPr/>
        </p:nvSpPr>
        <p:spPr>
          <a:xfrm>
            <a:off x="4811093" y="4232041"/>
            <a:ext cx="169351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Test structure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428546-E2C2-AECB-F4EC-212F807BEEE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4200525" y="3406981"/>
            <a:ext cx="1457326" cy="82506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BD510E-9A31-0856-E2DD-8134612C902F}"/>
              </a:ext>
            </a:extLst>
          </p:cNvPr>
          <p:cNvSpPr txBox="1"/>
          <p:nvPr/>
        </p:nvSpPr>
        <p:spPr>
          <a:xfrm>
            <a:off x="2730562" y="2394943"/>
            <a:ext cx="990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Faraday cups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34C415-672B-29A9-4105-BCEA386CC07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225862" y="2918163"/>
            <a:ext cx="265051" cy="445947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12DA1A1-010B-73C6-B7A5-C5E0D5458A69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225862" y="2918163"/>
            <a:ext cx="1585231" cy="413975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019637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34478</TotalTime>
  <Words>1291</Words>
  <Application>Microsoft Office PowerPoint</Application>
  <PresentationFormat>On-screen Show (16:9)</PresentationFormat>
  <Paragraphs>187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Acumin Pro</vt:lpstr>
      <vt:lpstr>Arial</vt:lpstr>
      <vt:lpstr>Calibri</vt:lpstr>
      <vt:lpstr>Calibri Body</vt:lpstr>
      <vt:lpstr>Lucida Grande</vt:lpstr>
      <vt:lpstr>System Font Regular</vt:lpstr>
      <vt:lpstr>Times</vt:lpstr>
      <vt:lpstr>Wingdings</vt:lpstr>
      <vt:lpstr>Main</vt:lpstr>
      <vt:lpstr>Custom Design</vt:lpstr>
      <vt:lpstr>Development of C-band high gradient accelerator structures at LANL and potential applications</vt:lpstr>
      <vt:lpstr>Outline of this talk</vt:lpstr>
      <vt:lpstr>LANL High Gradient C-band research</vt:lpstr>
      <vt:lpstr>LANL C-band Engineering Research Facility (CERF-NM)</vt:lpstr>
      <vt:lpstr>Schematic of CERF-NM test stand</vt:lpstr>
      <vt:lpstr>The first two high gradient cavities were tested at CERF-NM in FY21</vt:lpstr>
      <vt:lpstr>Peak surface electric fields in excess of 300 MV/m demonstrated in high gradient tests </vt:lpstr>
      <vt:lpstr>Prototype booster cell for LANSCE upgrade tested in FY23</vt:lpstr>
      <vt:lpstr>Current installation at CERF-NM</vt:lpstr>
      <vt:lpstr>CARIE vault</vt:lpstr>
      <vt:lpstr>PowerPoint Presentation</vt:lpstr>
      <vt:lpstr>PowerPoint Presentation</vt:lpstr>
      <vt:lpstr>50 MW power circulator for CARIE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Layout of 3-GeV Booster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Simakov, Evgenya Ivanovna</cp:lastModifiedBy>
  <cp:revision>283</cp:revision>
  <cp:lastPrinted>2026-02-20T00:19:56Z</cp:lastPrinted>
  <dcterms:created xsi:type="dcterms:W3CDTF">2020-12-17T00:35:24Z</dcterms:created>
  <dcterms:modified xsi:type="dcterms:W3CDTF">2026-02-25T01:35:21Z</dcterms:modified>
</cp:coreProperties>
</file>