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6" r:id="rId3"/>
    <p:sldId id="300" r:id="rId4"/>
    <p:sldId id="277" r:id="rId5"/>
    <p:sldId id="302" r:id="rId6"/>
    <p:sldId id="304" r:id="rId7"/>
    <p:sldId id="317" r:id="rId8"/>
    <p:sldId id="321" r:id="rId9"/>
    <p:sldId id="301" r:id="rId10"/>
    <p:sldId id="314" r:id="rId11"/>
    <p:sldId id="320" r:id="rId12"/>
    <p:sldId id="315" r:id="rId13"/>
    <p:sldId id="322" r:id="rId14"/>
    <p:sldId id="323" r:id="rId15"/>
    <p:sldId id="324" r:id="rId16"/>
    <p:sldId id="274" r:id="rId17"/>
    <p:sldId id="325" r:id="rId18"/>
    <p:sldId id="269" r:id="rId19"/>
    <p:sldId id="272" r:id="rId20"/>
    <p:sldId id="31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50C"/>
    <a:srgbClr val="047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1184"/>
  </p:normalViewPr>
  <p:slideViewPr>
    <p:cSldViewPr snapToGrid="0" snapToObjects="1">
      <p:cViewPr varScale="1">
        <p:scale>
          <a:sx n="117" d="100"/>
          <a:sy n="117" d="100"/>
        </p:scale>
        <p:origin x="206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C9D30-F937-4946-BF68-C2E8F399033D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57A40-3F5B-2746-BCA8-8E2C028FF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8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Problem, Solution, More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Test: Confirmed slow X-ray signal measurement, no amplifier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31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Test: How well does our TWT output preserve input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51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Proposed Test (not measured/</a:t>
            </a:r>
            <a:r>
              <a:rPr lang="en-US" dirty="0" err="1"/>
              <a:t>simmed</a:t>
            </a:r>
            <a:r>
              <a:rPr lang="en-US" dirty="0"/>
              <a:t>): Can APD resolve sinusoidally varying X-ray intensity from our modulated beam?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40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Proposed Test (not measured/</a:t>
            </a:r>
            <a:r>
              <a:rPr lang="en-US" dirty="0" err="1"/>
              <a:t>simmed</a:t>
            </a:r>
            <a:r>
              <a:rPr lang="en-US" dirty="0"/>
              <a:t>): Use OOK with our set-up, determine limitations.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10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Direct </a:t>
            </a:r>
            <a:r>
              <a:rPr lang="en-US" dirty="0" err="1"/>
              <a:t>Appraoch</a:t>
            </a:r>
            <a:r>
              <a:rPr lang="en-US" dirty="0"/>
              <a:t>: modulate beam at the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96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HELAC basic principles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92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679EC-87C2-876E-2B5F-C0BCF1CEB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D1C720-19F8-1918-925E-8EB9EA820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B8D79D-2E36-F3D2-E18A-0E500EC3B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HELAC basic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52096-981B-B80F-2C29-3EB2C6C6A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4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 Production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9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SOTA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Solution: Use a TWT as the transmitter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 fast X-ray detector: use an APD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7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components together to get full system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system figure up with real internals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70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 out to see the externals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34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 efficiency is awful, so for accessibility we leverage 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57A40-3F5B-2746-BCA8-8E2C028FFD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5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C996-1AF1-15C1-70FE-615DF9CBF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917" y="903391"/>
            <a:ext cx="6250685" cy="2106570"/>
          </a:xfrm>
        </p:spPr>
        <p:txBody>
          <a:bodyPr rIns="91440">
            <a:normAutofit/>
          </a:bodyPr>
          <a:lstStyle>
            <a:lvl1pPr>
              <a:defRPr sz="36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>
                <a:effectLst/>
              </a:rPr>
              <a:t>Insert slide title in title or sentence case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917" y="3218871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AB265-C0D2-A543-B156-B0221787B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33907"/>
            <a:ext cx="9144000" cy="1124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17" y="3519489"/>
            <a:ext cx="6250685" cy="701877"/>
          </a:xfr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pPr lvl="0"/>
            <a:r>
              <a:rPr lang="en-US" dirty="0"/>
              <a:t>Insert subtitle, date,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17" y="5953913"/>
            <a:ext cx="7733559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name, position, department/unit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UW–Madison logo with white text on black background">
            <a:extLst>
              <a:ext uri="{FF2B5EF4-FFF2-40B4-BE49-F238E27FC236}">
                <a16:creationId xmlns:a16="http://schemas.microsoft.com/office/drawing/2014/main" id="{5AC3464E-EAD7-2F46-80F6-DC8D4A387F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5444" y="2986084"/>
            <a:ext cx="2633112" cy="885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2FCC8-1D08-BC50-5775-78B866D9A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13139"/>
            <a:ext cx="8001000" cy="203200"/>
          </a:xfrm>
        </p:spPr>
        <p:txBody>
          <a:bodyPr/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Black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31482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1C6F3-8D05-7245-98E0-6A89EF37B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733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E0C0CF-9F78-455B-D981-3DC0727F34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917" y="905689"/>
            <a:ext cx="6250685" cy="2106570"/>
          </a:xfrm>
        </p:spPr>
        <p:txBody>
          <a:bodyPr rIns="9144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/>
              </a:rPr>
              <a:t>Insert slide title in title or sentence case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917" y="3218871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17" y="3519489"/>
            <a:ext cx="6250685" cy="701877"/>
          </a:xfr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tx1">
                    <a:lumMod val="25000"/>
                    <a:lumOff val="75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pPr lvl="0"/>
            <a:r>
              <a:rPr lang="en-US" dirty="0"/>
              <a:t>Insert subtitle, date,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17" y="5953913"/>
            <a:ext cx="7733559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name, position, department/unit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797619-8B01-0549-8F5E-787C3097DC7B}"/>
              </a:ext>
            </a:extLst>
          </p:cNvPr>
          <p:cNvSpPr/>
          <p:nvPr userDrawn="1"/>
        </p:nvSpPr>
        <p:spPr>
          <a:xfrm>
            <a:off x="8530683" y="0"/>
            <a:ext cx="528175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5686C4D-738C-8049-8292-137F1F10E4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9280" y="222227"/>
            <a:ext cx="456123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EAA1-5370-00EF-9A69-09341B248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021" y="457200"/>
            <a:ext cx="8001000" cy="1066800"/>
          </a:xfrm>
        </p:spPr>
        <p:txBody>
          <a:bodyPr rIns="91440"/>
          <a:lstStyle>
            <a:lvl1pPr>
              <a:defRPr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>
                <a:effectLst/>
              </a:rPr>
              <a:t>Insert slide title in title or sentence case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1476" y="1625704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14425" y="1840448"/>
            <a:ext cx="7258050" cy="444605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tabLst/>
              <a:defRPr sz="2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575"/>
            </a:lvl2pPr>
            <a:lvl3pPr>
              <a:defRPr sz="1575"/>
            </a:lvl3pPr>
            <a:lvl4pPr>
              <a:defRPr sz="1575"/>
            </a:lvl4pPr>
            <a:lvl5pPr>
              <a:defRPr sz="1575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42306"/>
            <a:ext cx="6697346" cy="352084"/>
          </a:xfrm>
          <a:solidFill>
            <a:schemeClr val="accent1"/>
          </a:solidFill>
          <a:ln>
            <a:noFill/>
          </a:ln>
        </p:spPr>
        <p:txBody>
          <a:bodyPr wrap="none" lIns="274320" tIns="64008" rIns="18288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Insert presentation topic or department/unit name (text box will expand to fit)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23CF-2C75-F2A9-1F84-F23AB1A22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91440"/>
          <a:lstStyle>
            <a:lvl1pPr>
              <a:defRPr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>
                <a:effectLst/>
              </a:rPr>
              <a:t>Insert slide title in title or sentence case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1476" y="1625704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14425" y="1840448"/>
            <a:ext cx="3361911" cy="444605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tabLst/>
              <a:defRPr sz="1950">
                <a:solidFill>
                  <a:schemeClr val="tx1"/>
                </a:solidFill>
              </a:defRPr>
            </a:lvl1pPr>
            <a:lvl2pPr>
              <a:defRPr sz="1575"/>
            </a:lvl2pPr>
            <a:lvl3pPr>
              <a:defRPr sz="1575"/>
            </a:lvl3pPr>
            <a:lvl4pPr>
              <a:defRPr sz="1575"/>
            </a:lvl4pPr>
            <a:lvl5pPr>
              <a:defRPr sz="1575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37038"/>
            <a:ext cx="6697346" cy="352084"/>
          </a:xfrm>
          <a:solidFill>
            <a:schemeClr val="accent1"/>
          </a:solidFill>
          <a:ln>
            <a:noFill/>
          </a:ln>
        </p:spPr>
        <p:txBody>
          <a:bodyPr wrap="none" lIns="274320" tIns="64008" rIns="18288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Insert presentation topic or department/unit name (text box will expand to fit)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0DEE38D-2FF0-2A49-A7D1-AF607FA3A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67665" y="1840448"/>
            <a:ext cx="3704810" cy="444605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tabLst/>
              <a:defRPr sz="1950">
                <a:solidFill>
                  <a:schemeClr val="tx1"/>
                </a:solidFill>
              </a:defRPr>
            </a:lvl1pPr>
            <a:lvl2pPr>
              <a:defRPr sz="1575"/>
            </a:lvl2pPr>
            <a:lvl3pPr>
              <a:defRPr sz="1575"/>
            </a:lvl3pPr>
            <a:lvl4pPr>
              <a:defRPr sz="1575"/>
            </a:lvl4pPr>
            <a:lvl5pPr>
              <a:defRPr sz="1575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374076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A194C-A4B8-2148-8BE0-5451BAAC5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8372475" cy="5825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4425" y="4226929"/>
            <a:ext cx="3948113" cy="35445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>
              <a:defRPr sz="1575"/>
            </a:lvl2pPr>
            <a:lvl3pPr>
              <a:defRPr sz="1575"/>
            </a:lvl3pPr>
            <a:lvl4pPr>
              <a:defRPr sz="1575"/>
            </a:lvl4pPr>
            <a:lvl5pPr>
              <a:defRPr sz="1575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A8E911-3157-1444-8D3E-B3404B047192}"/>
              </a:ext>
            </a:extLst>
          </p:cNvPr>
          <p:cNvSpPr/>
          <p:nvPr userDrawn="1"/>
        </p:nvSpPr>
        <p:spPr>
          <a:xfrm>
            <a:off x="6535674" y="1024128"/>
            <a:ext cx="1836801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B6C9F2-5465-8D47-8351-B6B681C45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4426" y="4007404"/>
            <a:ext cx="353642" cy="9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1266FC-2449-334F-9B22-0937AD6B1315}"/>
              </a:ext>
            </a:extLst>
          </p:cNvPr>
          <p:cNvSpPr/>
          <p:nvPr userDrawn="1"/>
        </p:nvSpPr>
        <p:spPr>
          <a:xfrm>
            <a:off x="8530101" y="10026"/>
            <a:ext cx="528175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9BAB6-56DA-7C3C-9319-C5F490DF8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4425" y="2506366"/>
            <a:ext cx="6209402" cy="1375519"/>
          </a:xfrm>
        </p:spPr>
        <p:txBody>
          <a:bodyPr rIns="91440"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/>
              </a:rPr>
              <a:t>Insert section header slide title</a:t>
            </a:r>
            <a:endParaRPr lang="en-US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E0B867E-4626-0B46-8BD3-B9D962EC3C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8698" y="232253"/>
            <a:ext cx="456123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CEB0E-880C-6049-9B69-BA2FEE345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8372475" cy="5833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4425" y="4226929"/>
            <a:ext cx="3948113" cy="35445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  <a:lvl2pPr>
              <a:defRPr sz="1575"/>
            </a:lvl2pPr>
            <a:lvl3pPr>
              <a:defRPr sz="1575"/>
            </a:lvl3pPr>
            <a:lvl4pPr>
              <a:defRPr sz="1575"/>
            </a:lvl4pPr>
            <a:lvl5pPr>
              <a:defRPr sz="1575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E94CE-F71B-1944-B826-00353C87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4426" y="4007404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F968CE-35E2-E543-8D71-1D8778441684}"/>
              </a:ext>
            </a:extLst>
          </p:cNvPr>
          <p:cNvSpPr/>
          <p:nvPr userDrawn="1"/>
        </p:nvSpPr>
        <p:spPr>
          <a:xfrm>
            <a:off x="6535674" y="1024128"/>
            <a:ext cx="1836801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743335-BCFE-4F42-9A19-F9110C930604}"/>
              </a:ext>
            </a:extLst>
          </p:cNvPr>
          <p:cNvSpPr/>
          <p:nvPr userDrawn="1"/>
        </p:nvSpPr>
        <p:spPr>
          <a:xfrm>
            <a:off x="8529632" y="4133"/>
            <a:ext cx="528175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A7CB55A-D1C4-764D-A70A-997226326E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8229" y="226360"/>
            <a:ext cx="456123" cy="716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F3196-1D5F-5590-1845-46B46A3EC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4425" y="2514600"/>
            <a:ext cx="6209402" cy="1367564"/>
          </a:xfrm>
        </p:spPr>
        <p:txBody>
          <a:bodyPr rIns="91440"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/>
              </a:rPr>
              <a:t>Insert section header slide 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1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457200"/>
            <a:ext cx="8001000" cy="1066800"/>
          </a:xfrm>
        </p:spPr>
        <p:txBody>
          <a:bodyPr/>
          <a:lstStyle>
            <a:lvl1pPr>
              <a:defRPr b="1" i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2D08E-EF69-07CC-EDB4-C1B4E820D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35280"/>
            <a:ext cx="8001000" cy="313932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UW–Madison logo with white text on red background">
            <a:extLst>
              <a:ext uri="{FF2B5EF4-FFF2-40B4-BE49-F238E27FC236}">
                <a16:creationId xmlns:a16="http://schemas.microsoft.com/office/drawing/2014/main" id="{30C90E4E-BFE2-F24A-BEE4-72198F097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5444" y="2976145"/>
            <a:ext cx="2633112" cy="8858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4FD8238-1613-B6D1-CBB4-54E43A2B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13140"/>
            <a:ext cx="8001000" cy="203200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Red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58312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1B1986-83A7-3542-BAD9-60B6AA5AD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30683" y="0"/>
            <a:ext cx="528175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 descr="UW–Madison red crest logo">
            <a:extLst>
              <a:ext uri="{FF2B5EF4-FFF2-40B4-BE49-F238E27FC236}">
                <a16:creationId xmlns:a16="http://schemas.microsoft.com/office/drawing/2014/main" id="{AE3C76A7-671B-A440-9E04-764EF15815E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569280" y="222227"/>
            <a:ext cx="456123" cy="7167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457200"/>
            <a:ext cx="8001000" cy="1066800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5" y="1828800"/>
            <a:ext cx="7258050" cy="445770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5610"/>
            <a:ext cx="795440" cy="313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64008" rIns="91440" bIns="64008" rtlCol="0" anchor="ctr">
            <a:spAutoFit/>
          </a:bodyPr>
          <a:lstStyle>
            <a:lvl1pPr algn="ctr">
              <a:defRPr sz="1200" b="0" i="0">
                <a:solidFill>
                  <a:schemeClr val="bg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4" r:id="rId4"/>
    <p:sldLayoutId id="2147483663" r:id="rId5"/>
    <p:sldLayoutId id="2147483673" r:id="rId6"/>
    <p:sldLayoutId id="2147483666" r:id="rId7"/>
    <p:sldLayoutId id="2147483667" r:id="rId8"/>
    <p:sldLayoutId id="2147483676" r:id="rId9"/>
    <p:sldLayoutId id="214748367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Red Hat Display" panose="02010303040201060303" pitchFamily="2" charset="0"/>
          <a:ea typeface="Red Hat Display" panose="02010303040201060303" pitchFamily="2" charset="0"/>
          <a:cs typeface="Red Hat Display" panose="02010303040201060303" pitchFamily="2" charset="0"/>
        </a:defRPr>
      </a:lvl1pPr>
    </p:titleStyle>
    <p:bodyStyle>
      <a:lvl1pPr marL="132160" indent="-13216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2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1pPr>
      <a:lvl2pPr marL="476250" indent="-1333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2pPr>
      <a:lvl3pPr marL="819150" indent="-1333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3pPr>
      <a:lvl4pPr marL="1157288" indent="-1285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4pPr>
      <a:lvl5pPr marL="1501379" indent="-12977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54" userDrawn="1">
          <p15:clr>
            <a:srgbClr val="F26B43"/>
          </p15:clr>
        </p15:guide>
        <p15:guide id="3" pos="5706" userDrawn="1">
          <p15:clr>
            <a:srgbClr val="F26B43"/>
          </p15:clr>
        </p15:guide>
        <p15:guide id="4" pos="234" userDrawn="1">
          <p15:clr>
            <a:srgbClr val="F26B43"/>
          </p15:clr>
        </p15:guide>
        <p15:guide id="5" pos="5436" userDrawn="1">
          <p15:clr>
            <a:srgbClr val="F26B43"/>
          </p15:clr>
        </p15:guide>
        <p15:guide id="6" orient="horz" pos="4248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960" userDrawn="1">
          <p15:clr>
            <a:srgbClr val="F26B43"/>
          </p15:clr>
        </p15:guide>
        <p15:guide id="9" pos="5274" userDrawn="1">
          <p15:clr>
            <a:srgbClr val="F26B43"/>
          </p15:clr>
        </p15:guide>
        <p15:guide id="10" pos="702" userDrawn="1">
          <p15:clr>
            <a:srgbClr val="F26B43"/>
          </p15:clr>
        </p15:guide>
        <p15:guide id="11" orient="horz" pos="1152" userDrawn="1">
          <p15:clr>
            <a:srgbClr val="F26B43"/>
          </p15:clr>
        </p15:guide>
        <p15:guide id="12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F34C-CB0D-33C3-1BF8-854D1458F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17" y="903391"/>
            <a:ext cx="7019183" cy="2106570"/>
          </a:xfrm>
        </p:spPr>
        <p:txBody>
          <a:bodyPr/>
          <a:lstStyle/>
          <a:p>
            <a:r>
              <a:rPr lang="en-US" dirty="0"/>
              <a:t>Rapid Density-Modulated Electron Beam Sources</a:t>
            </a:r>
            <a:br>
              <a:rPr lang="en-US" dirty="0"/>
            </a:br>
            <a:r>
              <a:rPr lang="en-US" dirty="0"/>
              <a:t>for Next-Generation X-ray Communications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033F8-E036-7080-4E88-91BAAFCD16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917" y="3519489"/>
            <a:ext cx="7733559" cy="2106570"/>
          </a:xfrm>
        </p:spPr>
        <p:txBody>
          <a:bodyPr/>
          <a:lstStyle/>
          <a:p>
            <a:pPr algn="ctr">
              <a:spcBef>
                <a:spcPts val="300"/>
              </a:spcBef>
            </a:pPr>
            <a:r>
              <a:rPr lang="en-US" b="1" dirty="0"/>
              <a:t>Brandon E.J. Cortez</a:t>
            </a:r>
            <a:r>
              <a:rPr lang="en-US" dirty="0"/>
              <a:t>, Halil Topözlü, Melisa Bozdemir, John Lambrecht, John H. Booske, Nader Behdad</a:t>
            </a:r>
          </a:p>
          <a:p>
            <a:pPr algn="ctr">
              <a:spcBef>
                <a:spcPts val="300"/>
              </a:spcBef>
            </a:pPr>
            <a:r>
              <a:rPr lang="en-US" dirty="0"/>
              <a:t>Department of Electrical &amp; Computer Engineering</a:t>
            </a:r>
          </a:p>
          <a:p>
            <a:pPr algn="ctr">
              <a:spcBef>
                <a:spcPts val="300"/>
              </a:spcBef>
            </a:pPr>
            <a:r>
              <a:rPr lang="en-US" dirty="0"/>
              <a:t>University of Wisconsin-Madison</a:t>
            </a:r>
          </a:p>
          <a:p>
            <a:pPr algn="ctr"/>
            <a:r>
              <a:rPr lang="en-US" i="1" dirty="0"/>
              <a:t>2026 AFOSR + NSF Scientific Opportunities with Compact, High Intensity Accelerators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87F65-2A7E-7537-BC82-4845953237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917" y="5954609"/>
            <a:ext cx="7733559" cy="800521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en-US" sz="4800" b="0" dirty="0">
                <a:latin typeface="Helvetica" pitchFamily="2" charset="0"/>
              </a:rPr>
              <a:t>This material is based upon work supported by the Air Force Office of Scientific Research under AFOSR awards FA9550-21-1-0367 and FA9550-18-1-0062 and by the National Science Foundation Graduate Research Fellowship for Brandon Cortez. 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655860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6EF24-5911-B9EC-6DF5-15265758C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A0CB-0212-4365-E981-52967EAE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57200"/>
            <a:ext cx="4828169" cy="1066800"/>
          </a:xfrm>
        </p:spPr>
        <p:txBody>
          <a:bodyPr/>
          <a:lstStyle/>
          <a:p>
            <a:r>
              <a:rPr lang="en-US" dirty="0"/>
              <a:t>Leveraging Titanium Characteristic X-rays</a:t>
            </a:r>
          </a:p>
        </p:txBody>
      </p:sp>
      <p:pic>
        <p:nvPicPr>
          <p:cNvPr id="14" name="Picture 13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766DAA1-CEBC-3C6B-6552-09680B7B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644" y="1097068"/>
            <a:ext cx="3873016" cy="56004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965CB1-B08A-C3F6-D79C-CD7A6C38D6C6}"/>
              </a:ext>
            </a:extLst>
          </p:cNvPr>
          <p:cNvSpPr txBox="1"/>
          <p:nvPr/>
        </p:nvSpPr>
        <p:spPr>
          <a:xfrm>
            <a:off x="5868365" y="557513"/>
            <a:ext cx="263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Simulation of Ti/Mo target X-ray production</a:t>
            </a:r>
          </a:p>
        </p:txBody>
      </p:sp>
      <p:pic>
        <p:nvPicPr>
          <p:cNvPr id="5" name="Picture 4" descr="A graph of energy and energy&#10;&#10;Description automatically generated">
            <a:extLst>
              <a:ext uri="{FF2B5EF4-FFF2-40B4-BE49-F238E27FC236}">
                <a16:creationId xmlns:a16="http://schemas.microsoft.com/office/drawing/2014/main" id="{CCFC1630-4BD4-5881-9AD4-2386A2BC8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27" y="2242381"/>
            <a:ext cx="5090317" cy="3736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E5F20-E2D7-ABAF-ABF6-5758C3B1BD47}"/>
              </a:ext>
            </a:extLst>
          </p:cNvPr>
          <p:cNvSpPr txBox="1"/>
          <p:nvPr/>
        </p:nvSpPr>
        <p:spPr>
          <a:xfrm>
            <a:off x="1116993" y="1943401"/>
            <a:ext cx="307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Ti/Tungsten Target Spectra</a:t>
            </a:r>
          </a:p>
        </p:txBody>
      </p:sp>
    </p:spTree>
    <p:extLst>
      <p:ext uri="{BB962C8B-B14F-4D97-AF65-F5344CB8AC3E}">
        <p14:creationId xmlns:p14="http://schemas.microsoft.com/office/powerpoint/2010/main" val="431480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F59E7-9689-A24D-29B2-65FF9E6AD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223B7-8296-63D0-41D4-CE169EA5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Performed Test: 50 us Pulse Measurement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5CDEA-2508-A7CC-ADFE-F866403B28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 b="6155"/>
          <a:stretch/>
        </p:blipFill>
        <p:spPr bwMode="auto">
          <a:xfrm>
            <a:off x="283200" y="2313414"/>
            <a:ext cx="8577599" cy="3330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80351D-701A-7995-1EB2-4B00E0CC4CD0}"/>
              </a:ext>
            </a:extLst>
          </p:cNvPr>
          <p:cNvSpPr txBox="1"/>
          <p:nvPr/>
        </p:nvSpPr>
        <p:spPr>
          <a:xfrm>
            <a:off x="1240969" y="1717052"/>
            <a:ext cx="3015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Simulation:</a:t>
            </a:r>
          </a:p>
          <a:p>
            <a:pPr algn="ctr"/>
            <a:r>
              <a:rPr lang="en-US" dirty="0"/>
              <a:t>Al-Filtered X-ray Spectra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D02C4C-4D83-742B-A015-DADB36F246D5}"/>
              </a:ext>
            </a:extLst>
          </p:cNvPr>
          <p:cNvSpPr txBox="1"/>
          <p:nvPr/>
        </p:nvSpPr>
        <p:spPr>
          <a:xfrm>
            <a:off x="5486399" y="1717052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Measurement: </a:t>
            </a:r>
          </a:p>
          <a:p>
            <a:pPr algn="ctr"/>
            <a:r>
              <a:rPr lang="en-US" dirty="0"/>
              <a:t>50 us X-ray Pulse</a:t>
            </a:r>
          </a:p>
        </p:txBody>
      </p:sp>
    </p:spTree>
    <p:extLst>
      <p:ext uri="{BB962C8B-B14F-4D97-AF65-F5344CB8AC3E}">
        <p14:creationId xmlns:p14="http://schemas.microsoft.com/office/powerpoint/2010/main" val="962380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2A6B-4E89-F2CF-38B6-BD745F21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Measured Electron Beam Modulation:</a:t>
            </a:r>
            <a:br>
              <a:rPr lang="en-US" dirty="0"/>
            </a:br>
            <a:r>
              <a:rPr lang="en-US" dirty="0"/>
              <a:t>575 MHz Carrier, 125 MHz On-Off Keying</a:t>
            </a:r>
          </a:p>
        </p:txBody>
      </p:sp>
      <p:pic>
        <p:nvPicPr>
          <p:cNvPr id="6" name="Content Placeholder 5" descr="A graph of a signal&#10;&#10;AI-generated content may be incorrect.">
            <a:extLst>
              <a:ext uri="{FF2B5EF4-FFF2-40B4-BE49-F238E27FC236}">
                <a16:creationId xmlns:a16="http://schemas.microsoft.com/office/drawing/2014/main" id="{4D89D82E-5F10-D705-EB76-8B54ACD405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54244" y="1724166"/>
            <a:ext cx="6235511" cy="4676634"/>
          </a:xfrm>
        </p:spPr>
      </p:pic>
    </p:spTree>
    <p:extLst>
      <p:ext uri="{BB962C8B-B14F-4D97-AF65-F5344CB8AC3E}">
        <p14:creationId xmlns:p14="http://schemas.microsoft.com/office/powerpoint/2010/main" val="1639221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E1C0-BA1A-AE96-818B-84DBF065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3A7E3-AE98-0D01-254C-4159CB13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Proposed</a:t>
            </a:r>
            <a:r>
              <a:rPr lang="en-US" dirty="0"/>
              <a:t> Test: Sinusoidally Modulated X-rays</a:t>
            </a:r>
          </a:p>
        </p:txBody>
      </p:sp>
      <p:pic>
        <p:nvPicPr>
          <p:cNvPr id="22" name="Picture 21" descr="A diagram of a graph&#10;&#10;AI-generated content may be incorrect.">
            <a:extLst>
              <a:ext uri="{FF2B5EF4-FFF2-40B4-BE49-F238E27FC236}">
                <a16:creationId xmlns:a16="http://schemas.microsoft.com/office/drawing/2014/main" id="{A6C9573C-E1E1-4502-C64C-5B1A05B9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885" y="1902372"/>
            <a:ext cx="5264230" cy="47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24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4F6A9-DE02-9AFA-998B-AC7612768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4977-15DC-B977-989B-2952B6ABA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Proposed</a:t>
            </a:r>
            <a:r>
              <a:rPr lang="en-US" dirty="0"/>
              <a:t> Test: Amplitude Modulation</a:t>
            </a:r>
          </a:p>
        </p:txBody>
      </p:sp>
      <p:pic>
        <p:nvPicPr>
          <p:cNvPr id="20" name="Picture 19" descr="A screenshot of a graph&#10;&#10;AI-generated content may be incorrect.">
            <a:extLst>
              <a:ext uri="{FF2B5EF4-FFF2-40B4-BE49-F238E27FC236}">
                <a16:creationId xmlns:a16="http://schemas.microsoft.com/office/drawing/2014/main" id="{227BCC32-AB75-333B-8F8A-F8FBAA049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487" y="1836454"/>
            <a:ext cx="5307025" cy="47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2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3395AA-8130-062E-C5D8-EC91AA2CDD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4425" y="4226929"/>
            <a:ext cx="5338927" cy="354459"/>
          </a:xfrm>
        </p:spPr>
        <p:txBody>
          <a:bodyPr/>
          <a:lstStyle/>
          <a:p>
            <a:r>
              <a:rPr lang="en-US" dirty="0"/>
              <a:t>The Hot Electron Light Assisted Cathode (HELAC)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8F272-5B20-8830-55CB-9CF4D5AD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Direct Approach</a:t>
            </a:r>
          </a:p>
        </p:txBody>
      </p:sp>
    </p:spTree>
    <p:extLst>
      <p:ext uri="{BB962C8B-B14F-4D97-AF65-F5344CB8AC3E}">
        <p14:creationId xmlns:p14="http://schemas.microsoft.com/office/powerpoint/2010/main" val="4217699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B2E2D4-E90B-7CF3-E917-69ABE711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Electron Light Assisted Cathode</a:t>
            </a:r>
          </a:p>
        </p:txBody>
      </p:sp>
      <p:pic>
        <p:nvPicPr>
          <p:cNvPr id="6" name="Picture 5" descr="A graph of energy and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85A2888-61D3-FAF2-1DEB-1B79FAD39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28"/>
          <a:stretch/>
        </p:blipFill>
        <p:spPr>
          <a:xfrm>
            <a:off x="149801" y="2773353"/>
            <a:ext cx="4917499" cy="26044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33D24A-144D-52C5-AC8E-1FE7893774A4}"/>
              </a:ext>
            </a:extLst>
          </p:cNvPr>
          <p:cNvSpPr txBox="1"/>
          <p:nvPr/>
        </p:nvSpPr>
        <p:spPr>
          <a:xfrm>
            <a:off x="1439516" y="6171820"/>
            <a:ext cx="62649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F4DA1"/>
                </a:solidFill>
                <a:effectLst/>
                <a:latin typeface="Helvetica" pitchFamily="2" charset="0"/>
              </a:rPr>
              <a:t>A. </a:t>
            </a:r>
            <a:r>
              <a:rPr lang="en-US" sz="1400" dirty="0" err="1">
                <a:solidFill>
                  <a:srgbClr val="1F4DA1"/>
                </a:solidFill>
                <a:effectLst/>
                <a:latin typeface="Helvetica" pitchFamily="2" charset="0"/>
              </a:rPr>
              <a:t>Priyoti</a:t>
            </a:r>
            <a:r>
              <a:rPr lang="en-US" sz="1400" dirty="0">
                <a:solidFill>
                  <a:srgbClr val="1F4DA1"/>
                </a:solidFill>
                <a:effectLst/>
                <a:latin typeface="Helvetica" pitchFamily="2" charset="0"/>
              </a:rPr>
              <a:t>, et al, https://</a:t>
            </a:r>
            <a:r>
              <a:rPr lang="en-US" sz="1400" dirty="0" err="1">
                <a:solidFill>
                  <a:srgbClr val="1F4DA1"/>
                </a:solidFill>
                <a:effectLst/>
                <a:latin typeface="Helvetica" pitchFamily="2" charset="0"/>
              </a:rPr>
              <a:t>doi.org</a:t>
            </a:r>
            <a:r>
              <a:rPr lang="en-US" sz="1400" dirty="0">
                <a:solidFill>
                  <a:srgbClr val="1F4DA1"/>
                </a:solidFill>
                <a:effectLst/>
                <a:latin typeface="Helvetica" pitchFamily="2" charset="0"/>
              </a:rPr>
              <a:t>/10.1021/acsphotonics.3c01383</a:t>
            </a:r>
          </a:p>
        </p:txBody>
      </p:sp>
      <p:pic>
        <p:nvPicPr>
          <p:cNvPr id="13" name="Content Placeholder 12" descr="A graph of an emission current&#10;&#10;AI-generated content may be incorrect.">
            <a:extLst>
              <a:ext uri="{FF2B5EF4-FFF2-40B4-BE49-F238E27FC236}">
                <a16:creationId xmlns:a16="http://schemas.microsoft.com/office/drawing/2014/main" id="{15E1A16D-CF00-7A9D-EFE9-45DF1A4BF54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/>
          <a:stretch>
            <a:fillRect/>
          </a:stretch>
        </p:blipFill>
        <p:spPr>
          <a:xfrm>
            <a:off x="5067300" y="2123372"/>
            <a:ext cx="3705225" cy="39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4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77CDB-A8EC-E0A7-0277-B555562CC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914B45-ECB3-CA7F-B5C7-56B5CE7B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Electron Light Assisted Cathode</a:t>
            </a:r>
          </a:p>
        </p:txBody>
      </p:sp>
      <p:pic>
        <p:nvPicPr>
          <p:cNvPr id="7" name="Content Placeholder 6" descr="Diagram of an electrical diagram&#10;&#10;Description automatically generated">
            <a:extLst>
              <a:ext uri="{FF2B5EF4-FFF2-40B4-BE49-F238E27FC236}">
                <a16:creationId xmlns:a16="http://schemas.microsoft.com/office/drawing/2014/main" id="{15BC78CF-2AC3-F84D-C432-D22DDA9AE8A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3"/>
          <a:srcRect r="9381" b="9069"/>
          <a:stretch/>
        </p:blipFill>
        <p:spPr>
          <a:xfrm>
            <a:off x="1840536" y="1990661"/>
            <a:ext cx="5062877" cy="37144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58AD26-BDB8-4B79-ECA1-6CD3714AC59C}"/>
              </a:ext>
            </a:extLst>
          </p:cNvPr>
          <p:cNvSpPr txBox="1"/>
          <p:nvPr/>
        </p:nvSpPr>
        <p:spPr>
          <a:xfrm>
            <a:off x="1439516" y="6171820"/>
            <a:ext cx="62649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F4DA1"/>
                </a:solidFill>
                <a:effectLst/>
                <a:latin typeface="Helvetica" pitchFamily="2" charset="0"/>
              </a:rPr>
              <a:t>A. </a:t>
            </a:r>
            <a:r>
              <a:rPr lang="en-US" sz="1400" dirty="0" err="1">
                <a:solidFill>
                  <a:srgbClr val="1F4DA1"/>
                </a:solidFill>
                <a:effectLst/>
                <a:latin typeface="Helvetica" pitchFamily="2" charset="0"/>
              </a:rPr>
              <a:t>Priyoti</a:t>
            </a:r>
            <a:r>
              <a:rPr lang="en-US" sz="1400" dirty="0">
                <a:solidFill>
                  <a:srgbClr val="1F4DA1"/>
                </a:solidFill>
                <a:effectLst/>
                <a:latin typeface="Helvetica" pitchFamily="2" charset="0"/>
              </a:rPr>
              <a:t>, et al, https://</a:t>
            </a:r>
            <a:r>
              <a:rPr lang="en-US" sz="1400" dirty="0" err="1">
                <a:solidFill>
                  <a:srgbClr val="1F4DA1"/>
                </a:solidFill>
                <a:effectLst/>
                <a:latin typeface="Helvetica" pitchFamily="2" charset="0"/>
              </a:rPr>
              <a:t>doi.org</a:t>
            </a:r>
            <a:r>
              <a:rPr lang="en-US" sz="1400" dirty="0">
                <a:solidFill>
                  <a:srgbClr val="1F4DA1"/>
                </a:solidFill>
                <a:effectLst/>
                <a:latin typeface="Helvetica" pitchFamily="2" charset="0"/>
              </a:rPr>
              <a:t>/10.1021/acsphotonics.3c01383</a:t>
            </a:r>
          </a:p>
        </p:txBody>
      </p:sp>
    </p:spTree>
    <p:extLst>
      <p:ext uri="{BB962C8B-B14F-4D97-AF65-F5344CB8AC3E}">
        <p14:creationId xmlns:p14="http://schemas.microsoft.com/office/powerpoint/2010/main" val="78459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155D-A4D1-88E4-1D11-C73ED815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HELAC Testing Fixture</a:t>
            </a:r>
          </a:p>
        </p:txBody>
      </p:sp>
      <p:pic>
        <p:nvPicPr>
          <p:cNvPr id="10" name="Picture 9" descr="A small round object with tape&#10;&#10;AI-generated content may be incorrect.">
            <a:extLst>
              <a:ext uri="{FF2B5EF4-FFF2-40B4-BE49-F238E27FC236}">
                <a16:creationId xmlns:a16="http://schemas.microsoft.com/office/drawing/2014/main" id="{DCC9DEF9-6BD0-BD0C-754E-101B4EB8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58" t="13553" r="36058" b="25061"/>
          <a:stretch/>
        </p:blipFill>
        <p:spPr>
          <a:xfrm rot="5400000">
            <a:off x="704758" y="2309356"/>
            <a:ext cx="2961266" cy="3278525"/>
          </a:xfrm>
          <a:prstGeom prst="rect">
            <a:avLst/>
          </a:prstGeom>
        </p:spPr>
      </p:pic>
      <p:pic>
        <p:nvPicPr>
          <p:cNvPr id="12" name="Picture 11" descr="Close-up of a metal piece&#10;&#10;AI-generated content may be incorrect.">
            <a:extLst>
              <a:ext uri="{FF2B5EF4-FFF2-40B4-BE49-F238E27FC236}">
                <a16:creationId xmlns:a16="http://schemas.microsoft.com/office/drawing/2014/main" id="{4B2E707D-8398-4002-53A6-633F5A2DE2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184"/>
          <a:stretch/>
        </p:blipFill>
        <p:spPr>
          <a:xfrm rot="5400000">
            <a:off x="5376729" y="1480817"/>
            <a:ext cx="2106655" cy="45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65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6B24A1-1B2C-4076-A3C0-6DD1EAC41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Thermally Enhanced Quantum Efficiency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6485FC-8E56-2F03-E83D-6482F28F0308}"/>
              </a:ext>
            </a:extLst>
          </p:cNvPr>
          <p:cNvGrpSpPr/>
          <p:nvPr/>
        </p:nvGrpSpPr>
        <p:grpSpPr>
          <a:xfrm>
            <a:off x="586309" y="2203795"/>
            <a:ext cx="7971382" cy="3524342"/>
            <a:chOff x="586309" y="2203795"/>
            <a:chExt cx="7971382" cy="35243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29116A3-D763-7AEB-EB48-4B146D3BD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09" y="2312275"/>
              <a:ext cx="7971382" cy="3415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396FB1-A13A-8CDF-C682-BF890C6F6412}"/>
                </a:ext>
              </a:extLst>
            </p:cNvPr>
            <p:cNvSpPr/>
            <p:nvPr/>
          </p:nvSpPr>
          <p:spPr>
            <a:xfrm>
              <a:off x="1613712" y="2203795"/>
              <a:ext cx="6584590" cy="3258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Emission/Device Currents v. Temperature (With Varied Device Bias)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269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92BE90-BCCB-F0F7-3EFF-F3FF1857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57200"/>
            <a:ext cx="8001000" cy="1066800"/>
          </a:xfrm>
        </p:spPr>
        <p:txBody>
          <a:bodyPr/>
          <a:lstStyle/>
          <a:p>
            <a:r>
              <a:rPr lang="en-US" dirty="0"/>
              <a:t>Motivation for X-ray Communications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B1279F-DD08-7986-1934-A1D0F3BC77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1840448"/>
            <a:ext cx="4104861" cy="4696590"/>
          </a:xfrm>
        </p:spPr>
        <p:txBody>
          <a:bodyPr>
            <a:normAutofit/>
          </a:bodyPr>
          <a:lstStyle/>
          <a:p>
            <a:r>
              <a:rPr lang="en-US" sz="2400" dirty="0"/>
              <a:t>Hypersonic vehicles develop plasma sheaths</a:t>
            </a:r>
          </a:p>
          <a:p>
            <a:r>
              <a:rPr lang="en-US" sz="2400" dirty="0"/>
              <a:t>Plasma sheaths repel RF/microwave </a:t>
            </a:r>
            <a:r>
              <a:rPr lang="en-US" sz="2400" dirty="0">
                <a:sym typeface="Wingdings" panose="05000000000000000000" pitchFamily="2" charset="2"/>
              </a:rPr>
              <a:t> comms blackout</a:t>
            </a:r>
            <a:endParaRPr lang="en-US" sz="2400" dirty="0"/>
          </a:p>
          <a:p>
            <a:r>
              <a:rPr lang="en-US" sz="2400" dirty="0"/>
              <a:t>X-rays can penetrate plasma sheaths</a:t>
            </a:r>
          </a:p>
          <a:p>
            <a:r>
              <a:rPr lang="en-US" sz="2400" dirty="0"/>
              <a:t>X-ray Communications (XCOM)</a:t>
            </a:r>
          </a:p>
          <a:p>
            <a:r>
              <a:rPr lang="en-US" sz="2400" dirty="0"/>
              <a:t>Potential benefits</a:t>
            </a:r>
          </a:p>
          <a:p>
            <a:pPr lvl="1"/>
            <a:r>
              <a:rPr lang="en-US" sz="2200" dirty="0"/>
              <a:t>Penetrative</a:t>
            </a:r>
          </a:p>
          <a:p>
            <a:pPr lvl="1"/>
            <a:r>
              <a:rPr lang="en-US" sz="2200" dirty="0"/>
              <a:t>Security</a:t>
            </a:r>
          </a:p>
          <a:p>
            <a:pPr lvl="1"/>
            <a:r>
              <a:rPr lang="en-US" sz="2200" dirty="0"/>
              <a:t>Ultra fast data rate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354D15-F0F2-97EB-A21E-84F8F2DD480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rcRect l="28234" r="17187" b="2"/>
          <a:stretch/>
        </p:blipFill>
        <p:spPr>
          <a:xfrm>
            <a:off x="5067715" y="1840448"/>
            <a:ext cx="3704810" cy="4446053"/>
          </a:xfrm>
          <a:noFill/>
        </p:spPr>
      </p:pic>
    </p:spTree>
    <p:extLst>
      <p:ext uri="{BB962C8B-B14F-4D97-AF65-F5344CB8AC3E}">
        <p14:creationId xmlns:p14="http://schemas.microsoft.com/office/powerpoint/2010/main" val="181830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A446-D53B-243E-51A6-3A05F7D90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CF505-15BD-0BA9-F48C-030D60497A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021" y="1840448"/>
            <a:ext cx="8002454" cy="4446053"/>
          </a:xfrm>
        </p:spPr>
        <p:txBody>
          <a:bodyPr/>
          <a:lstStyle/>
          <a:p>
            <a:r>
              <a:rPr lang="en-US" dirty="0"/>
              <a:t>Takeaways:</a:t>
            </a:r>
          </a:p>
          <a:p>
            <a:pPr lvl="1"/>
            <a:r>
              <a:rPr lang="en-US" sz="2000" dirty="0"/>
              <a:t>XCOM-TWT: Proof-of-concept for much higher modulation rates</a:t>
            </a:r>
          </a:p>
          <a:p>
            <a:pPr lvl="1"/>
            <a:r>
              <a:rPr lang="en-US" sz="2000" dirty="0"/>
              <a:t>HELAC: Novel thermally-enhanced photo-gated cathode</a:t>
            </a:r>
          </a:p>
          <a:p>
            <a:pPr marL="342900" lvl="1" indent="0">
              <a:buNone/>
            </a:pPr>
            <a:endParaRPr lang="en-US" sz="2000" dirty="0"/>
          </a:p>
          <a:p>
            <a:r>
              <a:rPr lang="en-US" dirty="0"/>
              <a:t>Our next steps:</a:t>
            </a:r>
          </a:p>
          <a:p>
            <a:pPr lvl="1"/>
            <a:r>
              <a:rPr lang="en-US" sz="2000" dirty="0"/>
              <a:t>XCOM-TWT: Reduce EMI beam coupling; Explore modulation schemes</a:t>
            </a:r>
          </a:p>
          <a:p>
            <a:pPr lvl="1"/>
            <a:r>
              <a:rPr lang="en-US" sz="2000" dirty="0"/>
              <a:t>HELAC: Develop NIR-sensitive HELAC-based e-gun for XCOM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3CF94-DD14-CEA9-11CD-364C1CDF30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3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4C4C-8E09-2293-0575-311B9149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57200"/>
            <a:ext cx="3818560" cy="1066800"/>
          </a:xfrm>
        </p:spPr>
        <p:txBody>
          <a:bodyPr/>
          <a:lstStyle/>
          <a:p>
            <a:r>
              <a:rPr lang="en-US" dirty="0"/>
              <a:t>X-ray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AD950-3760-AF13-2945-1A72ABA2D1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2778471"/>
            <a:ext cx="4104861" cy="3967458"/>
          </a:xfrm>
        </p:spPr>
        <p:txBody>
          <a:bodyPr>
            <a:normAutofit/>
          </a:bodyPr>
          <a:lstStyle/>
          <a:p>
            <a:r>
              <a:rPr lang="en-US" sz="2400" dirty="0"/>
              <a:t>Kramer’s Law for Bremsstrahlung</a:t>
            </a:r>
          </a:p>
          <a:p>
            <a:pPr lvl="1"/>
            <a:r>
              <a:rPr lang="en-US" sz="2200" dirty="0"/>
              <a:t>X-ray intensity at energy E, I(E) </a:t>
            </a:r>
          </a:p>
          <a:p>
            <a:pPr lvl="1"/>
            <a:r>
              <a:rPr lang="en-US" sz="2200" dirty="0"/>
              <a:t>Atomic number (Z)</a:t>
            </a:r>
          </a:p>
          <a:p>
            <a:pPr lvl="1"/>
            <a:r>
              <a:rPr lang="en-US" sz="2200" dirty="0"/>
              <a:t>Beam current (I</a:t>
            </a:r>
            <a:r>
              <a:rPr lang="en-US" sz="2200" baseline="-25000" dirty="0"/>
              <a:t>0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Electron energy (E</a:t>
            </a:r>
            <a:r>
              <a:rPr lang="en-US" sz="2200" baseline="-25000" dirty="0"/>
              <a:t>0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X-ray energy (E)</a:t>
            </a:r>
          </a:p>
          <a:p>
            <a:r>
              <a:rPr lang="en-US" sz="2400" dirty="0"/>
              <a:t>Characteristic X-rays</a:t>
            </a:r>
          </a:p>
          <a:p>
            <a:r>
              <a:rPr lang="en-US" sz="2400" dirty="0"/>
              <a:t>X-ray spectra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A black and white text&#10;&#10;Description automatically generated">
            <a:extLst>
              <a:ext uri="{FF2B5EF4-FFF2-40B4-BE49-F238E27FC236}">
                <a16:creationId xmlns:a16="http://schemas.microsoft.com/office/drawing/2014/main" id="{FAC834A1-4511-4C6C-2D7C-B74D7661BDF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358775" y="1824573"/>
            <a:ext cx="2890124" cy="781273"/>
          </a:xfrm>
        </p:spPr>
      </p:pic>
      <p:grpSp>
        <p:nvGrpSpPr>
          <p:cNvPr id="10" name="Group 20">
            <a:extLst>
              <a:ext uri="{FF2B5EF4-FFF2-40B4-BE49-F238E27FC236}">
                <a16:creationId xmlns:a16="http://schemas.microsoft.com/office/drawing/2014/main" id="{02E044FE-0E84-3262-4232-D79063B623F6}"/>
              </a:ext>
            </a:extLst>
          </p:cNvPr>
          <p:cNvGrpSpPr>
            <a:grpSpLocks/>
          </p:cNvGrpSpPr>
          <p:nvPr/>
        </p:nvGrpSpPr>
        <p:grpSpPr bwMode="auto">
          <a:xfrm>
            <a:off x="5027931" y="286711"/>
            <a:ext cx="3189461" cy="2018222"/>
            <a:chOff x="760" y="2672"/>
            <a:chExt cx="2360" cy="1344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EF68AC1D-37F8-F2F4-27F4-C8487925DC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688"/>
              <a:ext cx="2352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AA2D713F-6C92-88F0-209D-F63FBC5B9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" y="2672"/>
              <a:ext cx="2352" cy="1344"/>
            </a:xfrm>
            <a:prstGeom prst="rect">
              <a:avLst/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4" name="Picture 13" descr="Diagram of a diagram of a nuclear reaction&#10;&#10;Description automatically generated">
            <a:extLst>
              <a:ext uri="{FF2B5EF4-FFF2-40B4-BE49-F238E27FC236}">
                <a16:creationId xmlns:a16="http://schemas.microsoft.com/office/drawing/2014/main" id="{EC81D653-21C9-7C1E-F8D7-758AD846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449"/>
          <a:stretch/>
        </p:blipFill>
        <p:spPr>
          <a:xfrm>
            <a:off x="5027931" y="2354146"/>
            <a:ext cx="3601792" cy="2408054"/>
          </a:xfrm>
          <a:prstGeom prst="rect">
            <a:avLst/>
          </a:prstGeom>
        </p:spPr>
      </p:pic>
      <p:pic>
        <p:nvPicPr>
          <p:cNvPr id="16" name="Picture 15" descr="A blue graph with black text&#10;&#10;Description automatically generated">
            <a:extLst>
              <a:ext uri="{FF2B5EF4-FFF2-40B4-BE49-F238E27FC236}">
                <a16:creationId xmlns:a16="http://schemas.microsoft.com/office/drawing/2014/main" id="{D70C770A-1590-A933-B60A-7F698D753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678" y="4839123"/>
            <a:ext cx="3601793" cy="201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3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CD6F-2296-B190-7C03-6CB113AA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57200"/>
            <a:ext cx="8001000" cy="1066800"/>
          </a:xfrm>
        </p:spPr>
        <p:txBody>
          <a:bodyPr anchor="b">
            <a:normAutofit/>
          </a:bodyPr>
          <a:lstStyle/>
          <a:p>
            <a:r>
              <a:rPr lang="en-US" dirty="0"/>
              <a:t>State of the Art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8D3439-CC31-2BD1-77BA-0185152B07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1840448"/>
            <a:ext cx="4703445" cy="487263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Red Hat Text" panose="02010303040201060303"/>
              </a:rPr>
              <a:t>XCOM proposed in 2007 by Gendreau, et al</a:t>
            </a:r>
          </a:p>
          <a:p>
            <a:r>
              <a:rPr lang="en-US" sz="2200" dirty="0">
                <a:latin typeface="Red Hat Text" panose="02010303040201060303"/>
              </a:rPr>
              <a:t>2015 Gendreau, et al awarded patent for </a:t>
            </a:r>
            <a:r>
              <a:rPr lang="en-US" sz="2200" dirty="0">
                <a:solidFill>
                  <a:srgbClr val="1B1B1B"/>
                </a:solidFill>
                <a:latin typeface="Red Hat Text" panose="02010303040201060303"/>
              </a:rPr>
              <a:t>m</a:t>
            </a:r>
            <a:r>
              <a:rPr lang="en-US" sz="2200" i="0" dirty="0">
                <a:solidFill>
                  <a:srgbClr val="1B1B1B"/>
                </a:solidFill>
                <a:effectLst/>
                <a:latin typeface="Red Hat Text" panose="02010303040201060303"/>
              </a:rPr>
              <a:t>iniaturized high-speed modulated x-ray source</a:t>
            </a:r>
            <a:endParaRPr lang="en-US" sz="2200" dirty="0">
              <a:solidFill>
                <a:srgbClr val="1B1B1B"/>
              </a:solidFill>
              <a:latin typeface="Red Hat Text" panose="02010303040201060303"/>
            </a:endParaRPr>
          </a:p>
          <a:p>
            <a:r>
              <a:rPr lang="en-US" sz="2200" b="0" i="0" dirty="0">
                <a:solidFill>
                  <a:srgbClr val="1B1B1B"/>
                </a:solidFill>
                <a:effectLst/>
                <a:latin typeface="Red Hat Text" panose="02010303040201060303"/>
              </a:rPr>
              <a:t>Grid voltage modulation [Chen, et al 2021]</a:t>
            </a:r>
          </a:p>
          <a:p>
            <a:r>
              <a:rPr lang="en-US" sz="2200" dirty="0">
                <a:solidFill>
                  <a:srgbClr val="1B1B1B"/>
                </a:solidFill>
                <a:latin typeface="Red Hat Text" panose="02010303040201060303"/>
              </a:rPr>
              <a:t>Photocathodes [Li, et al 2025]</a:t>
            </a:r>
            <a:endParaRPr lang="en-US" sz="2200" b="0" i="0" dirty="0">
              <a:solidFill>
                <a:srgbClr val="1B1B1B"/>
              </a:solidFill>
              <a:effectLst/>
              <a:latin typeface="Red Hat Text" panose="02010303040201060303"/>
            </a:endParaRPr>
          </a:p>
          <a:p>
            <a:r>
              <a:rPr lang="en-US" sz="2200" b="0" i="0" dirty="0">
                <a:solidFill>
                  <a:srgbClr val="1B1B1B"/>
                </a:solidFill>
                <a:effectLst/>
                <a:latin typeface="Red Hat Text" panose="02010303040201060303"/>
              </a:rPr>
              <a:t>Magnetic deflection to leverage characteristic x-rays [Jin, et al 2021]</a:t>
            </a:r>
          </a:p>
          <a:p>
            <a:r>
              <a:rPr lang="en-US" sz="2200" b="0" i="0" dirty="0">
                <a:solidFill>
                  <a:srgbClr val="1B1B1B"/>
                </a:solidFill>
                <a:effectLst/>
                <a:latin typeface="Red Hat Text" panose="02010303040201060303"/>
              </a:rPr>
              <a:t>Demonstrated only up to </a:t>
            </a:r>
            <a:r>
              <a:rPr lang="en-US" sz="2200" b="0" i="0" dirty="0">
                <a:solidFill>
                  <a:srgbClr val="1B1B1B"/>
                </a:solidFill>
                <a:effectLst/>
                <a:latin typeface="ACADEMY ENGRAVED LET PLAIN:1.0" panose="02000000000000000000" pitchFamily="2" charset="0"/>
              </a:rPr>
              <a:t>~</a:t>
            </a:r>
            <a:r>
              <a:rPr lang="en-US" sz="2200" b="0" i="0" dirty="0">
                <a:solidFill>
                  <a:srgbClr val="1B1B1B"/>
                </a:solidFill>
                <a:effectLst/>
                <a:latin typeface="Red Hat Text" panose="02010303040201060303"/>
              </a:rPr>
              <a:t>10 MHz modulation rates</a:t>
            </a:r>
          </a:p>
          <a:p>
            <a:endParaRPr lang="en-US" sz="2200" b="0" i="0" dirty="0">
              <a:solidFill>
                <a:srgbClr val="1B1B1B"/>
              </a:solidFill>
              <a:effectLst/>
              <a:latin typeface="Red Hat Text" panose="02010303040201060303"/>
            </a:endParaRPr>
          </a:p>
          <a:p>
            <a:endParaRPr lang="en-US" sz="2000" b="0" i="0" dirty="0">
              <a:solidFill>
                <a:srgbClr val="1B1B1B"/>
              </a:solidFill>
              <a:effectLst/>
              <a:latin typeface="Red Hat Text" panose="02010303040201060303"/>
            </a:endParaRPr>
          </a:p>
        </p:txBody>
      </p:sp>
      <p:pic>
        <p:nvPicPr>
          <p:cNvPr id="7" name="Content Placeholder 6" descr="A diagram of a machine&#10;&#10;Description automatically generated">
            <a:extLst>
              <a:ext uri="{FF2B5EF4-FFF2-40B4-BE49-F238E27FC236}">
                <a16:creationId xmlns:a16="http://schemas.microsoft.com/office/drawing/2014/main" id="{CADE583E-24B6-EE0C-FC15-50758B10953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 rot="16200000">
            <a:off x="5293568" y="3303574"/>
            <a:ext cx="4317121" cy="2594491"/>
          </a:xfrm>
          <a:noFill/>
        </p:spPr>
      </p:pic>
      <p:pic>
        <p:nvPicPr>
          <p:cNvPr id="9" name="Picture 8" descr="Diagram of a cylindrical object with arrows&#10;&#10;Description automatically generated">
            <a:extLst>
              <a:ext uri="{FF2B5EF4-FFF2-40B4-BE49-F238E27FC236}">
                <a16:creationId xmlns:a16="http://schemas.microsoft.com/office/drawing/2014/main" id="{4A7B496D-593F-67FA-4533-0A2E13D424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123"/>
          <a:stretch/>
        </p:blipFill>
        <p:spPr>
          <a:xfrm>
            <a:off x="6552073" y="289114"/>
            <a:ext cx="1701887" cy="20261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625F49-4DAC-711F-673A-2F2D6C2E9214}"/>
              </a:ext>
            </a:extLst>
          </p:cNvPr>
          <p:cNvSpPr/>
          <p:nvPr/>
        </p:nvSpPr>
        <p:spPr>
          <a:xfrm>
            <a:off x="6315233" y="77165"/>
            <a:ext cx="682906" cy="677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6BC28-BE2D-A3BC-2D6B-B4BCF841C7D3}"/>
              </a:ext>
            </a:extLst>
          </p:cNvPr>
          <p:cNvSpPr/>
          <p:nvPr/>
        </p:nvSpPr>
        <p:spPr>
          <a:xfrm>
            <a:off x="7856104" y="1377149"/>
            <a:ext cx="575697" cy="315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3280E-49F1-64BE-8ABE-8199D15BA007}"/>
              </a:ext>
            </a:extLst>
          </p:cNvPr>
          <p:cNvSpPr/>
          <p:nvPr/>
        </p:nvSpPr>
        <p:spPr>
          <a:xfrm>
            <a:off x="6374232" y="1198290"/>
            <a:ext cx="575697" cy="315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4223-1782-A5A2-DEDB-3E310E66A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7C08-2B2F-1FDD-6C67-AC70AC2F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57200"/>
            <a:ext cx="3895162" cy="1066800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TWT Beam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A2F80-77FE-EFEF-977F-87BBA26CE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1840448"/>
            <a:ext cx="4022759" cy="4560352"/>
          </a:xfrm>
        </p:spPr>
        <p:txBody>
          <a:bodyPr>
            <a:normAutofit/>
          </a:bodyPr>
          <a:lstStyle/>
          <a:p>
            <a:r>
              <a:rPr lang="en-US" sz="2400" dirty="0"/>
              <a:t>Slow-wave circuits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wave-particle energy exchange</a:t>
            </a:r>
          </a:p>
          <a:p>
            <a:r>
              <a:rPr lang="en-US" sz="2400" dirty="0"/>
              <a:t>Wideband helix Traveling Wave Tube (TWT)</a:t>
            </a:r>
          </a:p>
          <a:p>
            <a:pPr lvl="1"/>
            <a:r>
              <a:rPr lang="en-US" sz="2200" dirty="0"/>
              <a:t>0.2 – 1 GHz frequency range</a:t>
            </a:r>
          </a:p>
          <a:p>
            <a:r>
              <a:rPr lang="en-US" sz="2400" dirty="0"/>
              <a:t>Modulated RF signal into TWT </a:t>
            </a:r>
            <a:r>
              <a:rPr lang="en-US" sz="2400" dirty="0">
                <a:sym typeface="Wingdings" panose="05000000000000000000" pitchFamily="2" charset="2"/>
              </a:rPr>
              <a:t> output density-modulated electron beam (spent beam)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 descr="Diagram of a diagram of a device&#10;&#10;Description automatically generated">
            <a:extLst>
              <a:ext uri="{FF2B5EF4-FFF2-40B4-BE49-F238E27FC236}">
                <a16:creationId xmlns:a16="http://schemas.microsoft.com/office/drawing/2014/main" id="{49CE2AA0-7CF2-6D50-B9EC-CE2EC1CE6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580" y="990600"/>
            <a:ext cx="3895162" cy="2336370"/>
          </a:xfrm>
          <a:prstGeom prst="rect">
            <a:avLst/>
          </a:prstGeom>
        </p:spPr>
      </p:pic>
      <p:pic>
        <p:nvPicPr>
          <p:cNvPr id="10" name="Picture 9" descr="A wooden box with a metal handle&#10;&#10;Description automatically generated with medium confidence">
            <a:extLst>
              <a:ext uri="{FF2B5EF4-FFF2-40B4-BE49-F238E27FC236}">
                <a16:creationId xmlns:a16="http://schemas.microsoft.com/office/drawing/2014/main" id="{DAAD1777-95C6-909D-9816-5AF8AFDCD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62" y="5523675"/>
            <a:ext cx="8925435" cy="1193573"/>
          </a:xfrm>
          <a:prstGeom prst="rect">
            <a:avLst/>
          </a:prstGeom>
        </p:spPr>
      </p:pic>
      <p:pic>
        <p:nvPicPr>
          <p:cNvPr id="12" name="Picture 11" descr="A diagram of a blue circle&#10;&#10;Description automatically generated">
            <a:extLst>
              <a:ext uri="{FF2B5EF4-FFF2-40B4-BE49-F238E27FC236}">
                <a16:creationId xmlns:a16="http://schemas.microsoft.com/office/drawing/2014/main" id="{0C84AE28-5A8A-D34C-E480-E76174B94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758" y="3428653"/>
            <a:ext cx="2274806" cy="19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7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7FBB-1A49-4F57-B234-DF433512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X-ray Detector: </a:t>
            </a:r>
            <a:br>
              <a:rPr lang="en-US" dirty="0"/>
            </a:br>
            <a:r>
              <a:rPr lang="en-US" dirty="0"/>
              <a:t>Avalanche Photodiode (APD)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0935F-D536-2382-317F-71CC826DD2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6" y="1840448"/>
            <a:ext cx="3105650" cy="4446053"/>
          </a:xfrm>
        </p:spPr>
        <p:txBody>
          <a:bodyPr>
            <a:normAutofit/>
          </a:bodyPr>
          <a:lstStyle/>
          <a:p>
            <a:r>
              <a:rPr lang="en-US" sz="2400" dirty="0"/>
              <a:t>APD used to detect soft X-ray intensity</a:t>
            </a:r>
          </a:p>
          <a:p>
            <a:r>
              <a:rPr lang="en-US" sz="2400" dirty="0"/>
              <a:t>Avalanche effect </a:t>
            </a:r>
            <a:r>
              <a:rPr lang="en-US" sz="2400" dirty="0">
                <a:sym typeface="Wingdings" panose="05000000000000000000" pitchFamily="2" charset="2"/>
              </a:rPr>
              <a:t> high gain  highly sensitive</a:t>
            </a:r>
          </a:p>
          <a:p>
            <a:r>
              <a:rPr lang="en-US" sz="2400" dirty="0">
                <a:sym typeface="Wingdings" panose="05000000000000000000" pitchFamily="2" charset="2"/>
              </a:rPr>
              <a:t>X-rays ionize to create even more electron-hole pairs</a:t>
            </a:r>
          </a:p>
          <a:p>
            <a:r>
              <a:rPr lang="en-US" sz="2400" dirty="0">
                <a:sym typeface="Wingdings" panose="05000000000000000000" pitchFamily="2" charset="2"/>
              </a:rPr>
              <a:t>APD’s can be very fast</a:t>
            </a:r>
            <a:endParaRPr lang="en-US" sz="2400" dirty="0"/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A943679A-3885-4E66-908F-245270007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74" t="9503" r="19922" b="14448"/>
          <a:stretch/>
        </p:blipFill>
        <p:spPr>
          <a:xfrm>
            <a:off x="4875713" y="1829725"/>
            <a:ext cx="3012673" cy="1681472"/>
          </a:xfrm>
          <a:prstGeom prst="rect">
            <a:avLst/>
          </a:prstGeom>
        </p:spPr>
      </p:pic>
      <p:pic>
        <p:nvPicPr>
          <p:cNvPr id="14" name="Picture 13" descr="A graph of a graph&#10;&#10;Description automatically generated">
            <a:extLst>
              <a:ext uri="{FF2B5EF4-FFF2-40B4-BE49-F238E27FC236}">
                <a16:creationId xmlns:a16="http://schemas.microsoft.com/office/drawing/2014/main" id="{8FA74811-1E90-0635-7FD8-125F0796D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145" y="3511197"/>
            <a:ext cx="3965179" cy="322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C13C8-0FAA-0CFB-EAB6-098AD8BB6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2B1B-EBC0-09B0-2F1D-7C497A2E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57200"/>
            <a:ext cx="7629524" cy="1066800"/>
          </a:xfrm>
        </p:spPr>
        <p:txBody>
          <a:bodyPr>
            <a:normAutofit/>
          </a:bodyPr>
          <a:lstStyle/>
          <a:p>
            <a:r>
              <a:rPr lang="en-US" dirty="0"/>
              <a:t>Experimental Configuration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9FDC7-AF95-0B50-A6BE-E3AFE6F42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15" y="2023660"/>
            <a:ext cx="6506370" cy="3851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119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7E48D-BA61-B4C0-F7B6-9998917C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B073-D320-5B75-B7B5-FBB7D0D5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57200"/>
            <a:ext cx="3895162" cy="1066800"/>
          </a:xfrm>
        </p:spPr>
        <p:txBody>
          <a:bodyPr>
            <a:normAutofit/>
          </a:bodyPr>
          <a:lstStyle/>
          <a:p>
            <a:r>
              <a:rPr lang="en-US" dirty="0"/>
              <a:t>Internal Set-up </a:t>
            </a:r>
          </a:p>
        </p:txBody>
      </p:sp>
      <p:pic>
        <p:nvPicPr>
          <p:cNvPr id="4" name="Picture 3" descr="A person in blue gloves holding a piece of metal&#10;&#10;AI-generated content may be incorrect.">
            <a:extLst>
              <a:ext uri="{FF2B5EF4-FFF2-40B4-BE49-F238E27FC236}">
                <a16:creationId xmlns:a16="http://schemas.microsoft.com/office/drawing/2014/main" id="{237BCE5E-76DA-44AF-83C5-43168395B7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79" t="24616" r="27438" b="18099"/>
          <a:stretch/>
        </p:blipFill>
        <p:spPr>
          <a:xfrm rot="5400000">
            <a:off x="4360050" y="1921086"/>
            <a:ext cx="4997028" cy="396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2979A-D341-FA92-5E47-0121E87F800E}"/>
              </a:ext>
            </a:extLst>
          </p:cNvPr>
          <p:cNvSpPr txBox="1"/>
          <p:nvPr/>
        </p:nvSpPr>
        <p:spPr>
          <a:xfrm>
            <a:off x="6491688" y="1821141"/>
            <a:ext cx="10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Target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EC571-84D9-0F19-5E28-56798C998E6C}"/>
              </a:ext>
            </a:extLst>
          </p:cNvPr>
          <p:cNvSpPr txBox="1"/>
          <p:nvPr/>
        </p:nvSpPr>
        <p:spPr>
          <a:xfrm>
            <a:off x="6906907" y="4323615"/>
            <a:ext cx="12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Shielded APD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56C98C-06D0-44B4-1056-7E4E41A93821}"/>
              </a:ext>
            </a:extLst>
          </p:cNvPr>
          <p:cNvCxnSpPr>
            <a:cxnSpLocks/>
          </p:cNvCxnSpPr>
          <p:nvPr/>
        </p:nvCxnSpPr>
        <p:spPr>
          <a:xfrm>
            <a:off x="6706868" y="2564524"/>
            <a:ext cx="659615" cy="1468703"/>
          </a:xfrm>
          <a:prstGeom prst="straightConnector1">
            <a:avLst/>
          </a:prstGeom>
          <a:ln w="88900">
            <a:solidFill>
              <a:srgbClr val="00B05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01F011-4524-ADEE-1187-689DEC339000}"/>
              </a:ext>
            </a:extLst>
          </p:cNvPr>
          <p:cNvCxnSpPr>
            <a:cxnSpLocks/>
          </p:cNvCxnSpPr>
          <p:nvPr/>
        </p:nvCxnSpPr>
        <p:spPr>
          <a:xfrm>
            <a:off x="6706868" y="2564524"/>
            <a:ext cx="1270341" cy="1151663"/>
          </a:xfrm>
          <a:prstGeom prst="straightConnector1">
            <a:avLst/>
          </a:prstGeom>
          <a:ln w="88900">
            <a:solidFill>
              <a:srgbClr val="00B05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E139130-9A56-AB9B-E865-D6A924692CB6}"/>
              </a:ext>
            </a:extLst>
          </p:cNvPr>
          <p:cNvCxnSpPr>
            <a:cxnSpLocks/>
          </p:cNvCxnSpPr>
          <p:nvPr/>
        </p:nvCxnSpPr>
        <p:spPr>
          <a:xfrm>
            <a:off x="6632027" y="2607842"/>
            <a:ext cx="2039007" cy="566282"/>
          </a:xfrm>
          <a:prstGeom prst="straightConnector1">
            <a:avLst/>
          </a:prstGeom>
          <a:ln w="88900">
            <a:solidFill>
              <a:srgbClr val="00B05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1B7EA4-B0D4-5A82-BF2B-3A5CB5F09999}"/>
              </a:ext>
            </a:extLst>
          </p:cNvPr>
          <p:cNvCxnSpPr/>
          <p:nvPr/>
        </p:nvCxnSpPr>
        <p:spPr>
          <a:xfrm flipV="1">
            <a:off x="6621517" y="2564524"/>
            <a:ext cx="0" cy="3678621"/>
          </a:xfrm>
          <a:prstGeom prst="straightConnector1">
            <a:avLst/>
          </a:prstGeom>
          <a:ln w="88900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25AD081-F9A1-71CA-4B1F-65CF6F8179CC}"/>
              </a:ext>
            </a:extLst>
          </p:cNvPr>
          <p:cNvSpPr txBox="1"/>
          <p:nvPr/>
        </p:nvSpPr>
        <p:spPr>
          <a:xfrm>
            <a:off x="5744077" y="4764260"/>
            <a:ext cx="10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E-beam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81F05-4E58-C99E-31D5-56B74264995B}"/>
              </a:ext>
            </a:extLst>
          </p:cNvPr>
          <p:cNvSpPr txBox="1"/>
          <p:nvPr/>
        </p:nvSpPr>
        <p:spPr>
          <a:xfrm>
            <a:off x="7694491" y="3662498"/>
            <a:ext cx="10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X-rays</a:t>
            </a:r>
          </a:p>
        </p:txBody>
      </p:sp>
      <p:pic>
        <p:nvPicPr>
          <p:cNvPr id="26" name="Picture 25" descr="A metal piece of metal with screws on a wooden surface&#10;&#10;AI-generated content may be incorrect.">
            <a:extLst>
              <a:ext uri="{FF2B5EF4-FFF2-40B4-BE49-F238E27FC236}">
                <a16:creationId xmlns:a16="http://schemas.microsoft.com/office/drawing/2014/main" id="{1698FA5E-D4F4-E0F0-F4F4-45183077EE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940" b="10153"/>
          <a:stretch>
            <a:fillRect/>
          </a:stretch>
        </p:blipFill>
        <p:spPr>
          <a:xfrm rot="16200000">
            <a:off x="282777" y="2091602"/>
            <a:ext cx="4330657" cy="42877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220B53-03DE-07F5-621C-7C17281BADA6}"/>
              </a:ext>
            </a:extLst>
          </p:cNvPr>
          <p:cNvSpPr txBox="1"/>
          <p:nvPr/>
        </p:nvSpPr>
        <p:spPr>
          <a:xfrm>
            <a:off x="2659118" y="5631141"/>
            <a:ext cx="10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Target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287640-DF11-145A-73E5-8C9C81F092BC}"/>
              </a:ext>
            </a:extLst>
          </p:cNvPr>
          <p:cNvSpPr txBox="1"/>
          <p:nvPr/>
        </p:nvSpPr>
        <p:spPr>
          <a:xfrm>
            <a:off x="1197079" y="3662498"/>
            <a:ext cx="149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Shielded APD</a:t>
            </a:r>
          </a:p>
        </p:txBody>
      </p:sp>
    </p:spTree>
    <p:extLst>
      <p:ext uri="{BB962C8B-B14F-4D97-AF65-F5344CB8AC3E}">
        <p14:creationId xmlns:p14="http://schemas.microsoft.com/office/powerpoint/2010/main" val="2238469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21CA-6D74-60D9-EE30-581BEC00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2D805-6DB7-3CA2-0E8D-5989AB2E0F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1865440"/>
            <a:ext cx="8001000" cy="1464908"/>
          </a:xfrm>
        </p:spPr>
        <p:txBody>
          <a:bodyPr>
            <a:normAutofit/>
          </a:bodyPr>
          <a:lstStyle/>
          <a:p>
            <a:r>
              <a:rPr lang="en-US" dirty="0"/>
              <a:t>LaB</a:t>
            </a:r>
            <a:r>
              <a:rPr lang="en-US" baseline="-25000" dirty="0"/>
              <a:t>6 </a:t>
            </a:r>
            <a:r>
              <a:rPr lang="en-US" dirty="0"/>
              <a:t>thermionic cathode on externally adjustable track</a:t>
            </a:r>
          </a:p>
          <a:p>
            <a:r>
              <a:rPr lang="en-US" dirty="0"/>
              <a:t>20 kV/650 mA power supply; pulse generator and HV switch pulses cathode negative; chamber, anode are grounded</a:t>
            </a:r>
          </a:p>
          <a:p>
            <a:r>
              <a:rPr lang="en-US" dirty="0"/>
              <a:t>500 Gauss axial magnetic field confines beam</a:t>
            </a:r>
          </a:p>
          <a:p>
            <a:endParaRPr lang="en-US" dirty="0"/>
          </a:p>
        </p:txBody>
      </p:sp>
      <p:pic>
        <p:nvPicPr>
          <p:cNvPr id="7" name="Content Placeholder 6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577CED42-DFA5-734A-8CA8-FF2668B1037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051064" y="3484985"/>
            <a:ext cx="7129222" cy="315832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EEC187-76D7-C6F4-0E2D-45B0A5F95FF2}"/>
              </a:ext>
            </a:extLst>
          </p:cNvPr>
          <p:cNvSpPr txBox="1"/>
          <p:nvPr/>
        </p:nvSpPr>
        <p:spPr>
          <a:xfrm>
            <a:off x="6878325" y="4884234"/>
            <a:ext cx="1022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Magnet Power Supply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475D9-95BD-3B15-EDA3-8597DBF331BE}"/>
              </a:ext>
            </a:extLst>
          </p:cNvPr>
          <p:cNvSpPr txBox="1"/>
          <p:nvPr/>
        </p:nvSpPr>
        <p:spPr>
          <a:xfrm>
            <a:off x="5614520" y="3621620"/>
            <a:ext cx="102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Magnets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9615D-A5AC-92C1-AE03-88621C119548}"/>
              </a:ext>
            </a:extLst>
          </p:cNvPr>
          <p:cNvSpPr txBox="1"/>
          <p:nvPr/>
        </p:nvSpPr>
        <p:spPr>
          <a:xfrm>
            <a:off x="3034871" y="5200780"/>
            <a:ext cx="102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O’scope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D30B9-E741-44C7-EA38-46A7AD65612C}"/>
              </a:ext>
            </a:extLst>
          </p:cNvPr>
          <p:cNvSpPr txBox="1"/>
          <p:nvPr/>
        </p:nvSpPr>
        <p:spPr>
          <a:xfrm>
            <a:off x="1040554" y="5907542"/>
            <a:ext cx="160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High Voltage Power Supply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B64A5-2D22-2CB4-FEA8-6814A588192A}"/>
              </a:ext>
            </a:extLst>
          </p:cNvPr>
          <p:cNvSpPr txBox="1"/>
          <p:nvPr/>
        </p:nvSpPr>
        <p:spPr>
          <a:xfrm>
            <a:off x="2523660" y="3895546"/>
            <a:ext cx="1022422" cy="646331"/>
          </a:xfrm>
          <a:prstGeom prst="rect">
            <a:avLst/>
          </a:prstGeom>
          <a:solidFill>
            <a:schemeClr val="tx2">
              <a:alpha val="2925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Electron Gun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BA45B-722D-3B91-44DA-EF25187C2374}"/>
              </a:ext>
            </a:extLst>
          </p:cNvPr>
          <p:cNvSpPr txBox="1"/>
          <p:nvPr/>
        </p:nvSpPr>
        <p:spPr>
          <a:xfrm>
            <a:off x="4613432" y="4279987"/>
            <a:ext cx="64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TWT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109E7-25B2-F1E1-3B70-541BEFCE29A5}"/>
              </a:ext>
            </a:extLst>
          </p:cNvPr>
          <p:cNvSpPr txBox="1"/>
          <p:nvPr/>
        </p:nvSpPr>
        <p:spPr>
          <a:xfrm>
            <a:off x="5496855" y="4202624"/>
            <a:ext cx="159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XCOM Components</a:t>
            </a:r>
          </a:p>
        </p:txBody>
      </p:sp>
    </p:spTree>
    <p:extLst>
      <p:ext uri="{BB962C8B-B14F-4D97-AF65-F5344CB8AC3E}">
        <p14:creationId xmlns:p14="http://schemas.microsoft.com/office/powerpoint/2010/main" val="2883657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28D17817-231D-4F86-A922-9BA3C98937B8}" vid="{3206E1C2-465D-4D92-866C-0EE15A42E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TextDriven_UW_4x3</Template>
  <TotalTime>1108</TotalTime>
  <Words>697</Words>
  <Application>Microsoft Macintosh PowerPoint</Application>
  <PresentationFormat>On-screen Show (4:3)</PresentationFormat>
  <Paragraphs>120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ACADEMY ENGRAVED LET PLAIN:1.0</vt:lpstr>
      <vt:lpstr>Arial</vt:lpstr>
      <vt:lpstr>Calibri</vt:lpstr>
      <vt:lpstr>Helvetica</vt:lpstr>
      <vt:lpstr>Red Hat Display</vt:lpstr>
      <vt:lpstr>Red Hat Text</vt:lpstr>
      <vt:lpstr>Wingdings</vt:lpstr>
      <vt:lpstr>Office Theme</vt:lpstr>
      <vt:lpstr>Rapid Density-Modulated Electron Beam Sources for Next-Generation X-ray Communications </vt:lpstr>
      <vt:lpstr>Motivation for X-ray Communications</vt:lpstr>
      <vt:lpstr>X-ray Production</vt:lpstr>
      <vt:lpstr>State of the Art</vt:lpstr>
      <vt:lpstr> TWT Beam Modulation</vt:lpstr>
      <vt:lpstr>Fast X-ray Detector:  Avalanche Photodiode (APD)</vt:lpstr>
      <vt:lpstr>Experimental Configuration</vt:lpstr>
      <vt:lpstr>Internal Set-up </vt:lpstr>
      <vt:lpstr>External Set-up</vt:lpstr>
      <vt:lpstr>Leveraging Titanium Characteristic X-rays</vt:lpstr>
      <vt:lpstr>Performed Test: 50 us Pulse Measurement</vt:lpstr>
      <vt:lpstr>Measured Electron Beam Modulation: 575 MHz Carrier, 125 MHz On-Off Keying</vt:lpstr>
      <vt:lpstr>Proposed Test: Sinusoidally Modulated X-rays</vt:lpstr>
      <vt:lpstr>Proposed Test: Amplitude Modulation</vt:lpstr>
      <vt:lpstr>The Direct Approach</vt:lpstr>
      <vt:lpstr>Hot Electron Light Assisted Cathode</vt:lpstr>
      <vt:lpstr>Hot Electron Light Assisted Cathode</vt:lpstr>
      <vt:lpstr>HELAC Testing Fixture</vt:lpstr>
      <vt:lpstr>Thermally Enhanced Quantum Efficiency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BRANDON ELIAS JOSHUA CORTEZ</dc:creator>
  <cp:lastModifiedBy>Brandon EJ Cortez</cp:lastModifiedBy>
  <cp:revision>8</cp:revision>
  <dcterms:created xsi:type="dcterms:W3CDTF">2025-04-15T06:36:25Z</dcterms:created>
  <dcterms:modified xsi:type="dcterms:W3CDTF">2026-02-25T08:42:59Z</dcterms:modified>
</cp:coreProperties>
</file>