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2" r:id="rId3"/>
  </p:sldMasterIdLst>
  <p:notesMasterIdLst>
    <p:notesMasterId r:id="rId25"/>
  </p:notesMasterIdLst>
  <p:sldIdLst>
    <p:sldId id="374" r:id="rId4"/>
    <p:sldId id="1485" r:id="rId5"/>
    <p:sldId id="376" r:id="rId6"/>
    <p:sldId id="406" r:id="rId7"/>
    <p:sldId id="377" r:id="rId8"/>
    <p:sldId id="379" r:id="rId9"/>
    <p:sldId id="380" r:id="rId10"/>
    <p:sldId id="382" r:id="rId11"/>
    <p:sldId id="383" r:id="rId12"/>
    <p:sldId id="385" r:id="rId13"/>
    <p:sldId id="1556" r:id="rId14"/>
    <p:sldId id="408" r:id="rId15"/>
    <p:sldId id="411" r:id="rId16"/>
    <p:sldId id="417" r:id="rId17"/>
    <p:sldId id="419" r:id="rId18"/>
    <p:sldId id="421" r:id="rId19"/>
    <p:sldId id="1557" r:id="rId20"/>
    <p:sldId id="449" r:id="rId21"/>
    <p:sldId id="1558" r:id="rId22"/>
    <p:sldId id="424" r:id="rId23"/>
    <p:sldId id="155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ed M. Maxson" initials="JMM" lastIdx="1" clrIdx="0">
    <p:extLst>
      <p:ext uri="{19B8F6BF-5375-455C-9EA6-DF929625EA0E}">
        <p15:presenceInfo xmlns:p15="http://schemas.microsoft.com/office/powerpoint/2012/main" userId="S-1-5-21-2179408770-2122141910-427656088-14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54" autoAdjust="0"/>
    <p:restoredTop sz="94792"/>
  </p:normalViewPr>
  <p:slideViewPr>
    <p:cSldViewPr snapToGrid="0" showGuides="1">
      <p:cViewPr>
        <p:scale>
          <a:sx n="77" d="100"/>
          <a:sy n="77" d="100"/>
        </p:scale>
        <p:origin x="1024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876" y="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25E821-D116-4818-9795-BE88A373FDD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58CC22-4D65-42B3-B22D-3256AC012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8CC22-4D65-42B3-B22D-3256AC0123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E669-244B-45D4-9187-7357048B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827967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8216-A8BA-471B-BFE0-8180445BE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9B0F-0397-4218-813F-33790544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88AC-4A9E-5345-B70E-FC900C97E9DB}" type="datetime1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B399E-B754-42F1-B081-7D65DFB9D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5210"/>
            <a:ext cx="4114800" cy="365125"/>
          </a:xfrm>
        </p:spPr>
        <p:txBody>
          <a:bodyPr/>
          <a:lstStyle/>
          <a:p>
            <a:r>
              <a:rPr lang="en-US"/>
              <a:t>Strategic Planning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C687-1001-4924-9CA0-5C833A83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7"/>
            <a:ext cx="2743200" cy="365125"/>
          </a:xfrm>
        </p:spPr>
        <p:txBody>
          <a:bodyPr/>
          <a:lstStyle/>
          <a:p>
            <a:fld id="{0C01040D-2FE6-4C8D-BF21-B5EF12AB3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8897" y="3429000"/>
            <a:ext cx="5023104" cy="3429000"/>
          </a:xfrm>
          <a:noFill/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7168896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6" y="0"/>
            <a:ext cx="5023104" cy="3429000"/>
          </a:xfrm>
          <a:noFill/>
          <a:ln>
            <a:noFill/>
          </a:ln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146" y="5894428"/>
            <a:ext cx="2007005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12" y="6412312"/>
            <a:ext cx="1383109" cy="2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00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4001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760" y="1524001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2011680"/>
            <a:ext cx="5120640" cy="4046357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1760" y="2011680"/>
            <a:ext cx="5120640" cy="4046357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17719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9600" y="1524000"/>
            <a:ext cx="4913376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693920"/>
            <a:ext cx="4913376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5120640"/>
            <a:ext cx="491337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328160"/>
            <a:ext cx="491337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669024" y="1524000"/>
            <a:ext cx="4913376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9024" y="4693920"/>
            <a:ext cx="4913376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69024" y="5120640"/>
            <a:ext cx="491337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9024" y="4328160"/>
            <a:ext cx="491337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988467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524000"/>
            <a:ext cx="3324376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36533" y="1524000"/>
            <a:ext cx="3328416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7989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47989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47988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51489" y="1524000"/>
            <a:ext cx="3328416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65036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66176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64089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82751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>
          <p15:clr>
            <a:srgbClr val="FBAE40"/>
          </p15:clr>
        </p15:guide>
        <p15:guide id="2" pos="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09600" y="1524000"/>
            <a:ext cx="2438400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9600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467947" y="1524000"/>
            <a:ext cx="2438400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67947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467947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467947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6312747" y="1524000"/>
            <a:ext cx="2438400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2747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12747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12747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9144000" y="1524000"/>
            <a:ext cx="2438400" cy="2706624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44000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44000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44000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741794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1524000"/>
            <a:ext cx="10972800" cy="4141621"/>
          </a:xfrm>
        </p:spPr>
        <p:txBody>
          <a:bodyPr/>
          <a:lstStyle>
            <a:lvl1pPr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5862323"/>
            <a:ext cx="10972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109514" y="1"/>
            <a:ext cx="754145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109514" y="1332324"/>
            <a:ext cx="754145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109514" y="2714922"/>
            <a:ext cx="754145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109514" y="4097521"/>
            <a:ext cx="754145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2379527" y="-953888"/>
            <a:ext cx="2024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812573" y="-3329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812573" y="1316423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812573" y="2711591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812573" y="4106758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109514" y="5541578"/>
            <a:ext cx="754145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812573" y="5550815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784921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267200"/>
          </a:xfrm>
        </p:spPr>
        <p:txBody>
          <a:bodyPr/>
          <a:lstStyle>
            <a:lvl1pPr marL="304792" indent="-289977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611702" indent="-306910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916494" indent="-304792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2061582" indent="-23282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9091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28B5D-E36B-5F4E-91C8-409A24767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8B596-3DDB-364C-9359-9CF16C622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BEB4-7572-9E45-9E0A-4EF5B81B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096A-FAA6-E24B-BA01-80D1BE18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222CD4-133C-AE4E-AA0F-1E75B3AD2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687" y="64928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AEFA4CF-8C58-5D49-AAF1-515765E6A7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1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1057" y="2"/>
            <a:ext cx="12193057" cy="5979885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-1057" y="0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69" y="6289695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651685"/>
            <a:ext cx="11163868" cy="464888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414" y="253920"/>
            <a:ext cx="11740585" cy="660408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832" y="1981872"/>
            <a:ext cx="5107093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561746"/>
            <a:ext cx="5107093" cy="646853"/>
          </a:xfrm>
        </p:spPr>
        <p:txBody>
          <a:bodyPr lIns="0" tIns="0" rIns="0" bIns="0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77831"/>
            <a:ext cx="4441952" cy="203967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396170"/>
            <a:ext cx="3618807" cy="324812"/>
          </a:xfrm>
        </p:spPr>
        <p:txBody>
          <a:bodyPr lIns="0" tIns="0" rIns="0" bIns="0"/>
          <a:lstStyle>
            <a:lvl1pPr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11606785" y="646549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76553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2/25/26</a:t>
            </a:fld>
            <a:endParaRPr lang="en-US" sz="933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520163"/>
            <a:ext cx="3462867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333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536" y="6335201"/>
            <a:ext cx="797465" cy="3661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24910" y="6479877"/>
            <a:ext cx="5184345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3806137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12700"/>
            <a:ext cx="11163868" cy="113321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355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51685"/>
            <a:ext cx="5364480" cy="467605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51685"/>
            <a:ext cx="5364480" cy="4661767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7743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72683"/>
            <a:ext cx="5486400" cy="40174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72683"/>
            <a:ext cx="5486400" cy="40174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651685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651685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1568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8" y="1890495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8" y="4271088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7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5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493608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5008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8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3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30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4188849"/>
            <a:ext cx="5463447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469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50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5475819"/>
            <a:ext cx="5463447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20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7020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6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31607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7" y="0"/>
            <a:ext cx="502310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504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62146" y="5894428"/>
            <a:ext cx="2006751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29833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695"/>
            <a:ext cx="11246069" cy="1448440"/>
          </a:xfrm>
          <a:noFill/>
        </p:spPr>
        <p:txBody>
          <a:bodyPr lIns="0" tIns="91440"/>
          <a:lstStyle>
            <a:lvl1pPr>
              <a:defRPr sz="2667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667">
                <a:solidFill>
                  <a:srgbClr val="000000"/>
                </a:solidFill>
              </a:defRPr>
            </a:lvl4pPr>
            <a:lvl5pPr>
              <a:defRPr sz="26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33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7804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451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651684"/>
            <a:ext cx="11163868" cy="426828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5196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7091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1057" y="2"/>
            <a:ext cx="12193057" cy="5979884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1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69" y="6289695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4277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69" y="6289695"/>
            <a:ext cx="4064932" cy="291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/>
        </p:blipFill>
        <p:spPr>
          <a:xfrm>
            <a:off x="6484965" y="1694687"/>
            <a:ext cx="5707035" cy="27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1057" y="2"/>
            <a:ext cx="12193057" cy="5960533"/>
          </a:xfrm>
          <a:prstGeom prst="rect">
            <a:avLst/>
          </a:prstGeom>
        </p:spPr>
      </p:pic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969" y="6060003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-1059" y="-44546"/>
            <a:ext cx="12192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69" y="6289695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969" y="109775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2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69" y="6289695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7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969" y="227511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69" y="6289695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 marL="613818" indent="-306910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219170" indent="-302676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104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56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590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679181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9330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666479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67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896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9CF8-78C5-2B1B-C7CB-0FC617F8E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74EC5-210B-B10D-9771-977EED3DB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A790-4878-0763-B86A-0BE8936B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E9F4-FAC5-47FF-B61A-DE929AF85F67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B8B47-B131-FE84-B886-A795C458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11A5-7A1D-8FD9-5CDA-F3CBD551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A8B-B89E-4A9D-9363-1434AC451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8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4086577" y="-188728"/>
            <a:ext cx="8105424" cy="704672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3999"/>
            <a:ext cx="10968072" cy="4267200"/>
          </a:xfrm>
        </p:spPr>
        <p:txBody>
          <a:bodyPr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11606785" y="6461336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10765536" y="6461760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2/25/26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51668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24001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0848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475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7" y="0"/>
            <a:ext cx="5023103" cy="6858000"/>
          </a:xfrm>
          <a:noFill/>
          <a:ln>
            <a:noFill/>
          </a:ln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7168896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62146" y="5894428"/>
            <a:ext cx="2007005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12" y="6412312"/>
            <a:ext cx="1383109" cy="2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70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8898" y="3429000"/>
            <a:ext cx="5023103" cy="3429000"/>
          </a:xfrm>
          <a:noFill/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6" y="0"/>
            <a:ext cx="5023104" cy="3429000"/>
          </a:xfrm>
          <a:noFill/>
          <a:ln>
            <a:noFill/>
          </a:ln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146" y="5894428"/>
            <a:ext cx="2007005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0467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image" Target="../media/image1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27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8CF66-DE6C-C44B-BE3A-5E4104828887}" type="datetime1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Strategic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</a:t>
            </a:r>
            <a:fld id="{1F21CD82-BDED-4C07-86B6-72E09620D2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120460" y="93084"/>
            <a:ext cx="11963856" cy="6252840"/>
          </a:xfrm>
          <a:prstGeom prst="roundRect">
            <a:avLst>
              <a:gd name="adj" fmla="val 2735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407175" y="6068759"/>
            <a:ext cx="3153403" cy="478051"/>
            <a:chOff x="633099" y="5931464"/>
            <a:chExt cx="3153402" cy="478051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633099" y="5931464"/>
              <a:ext cx="3153402" cy="478051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65" descr="CHESS_2line_4c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15" y="5941889"/>
              <a:ext cx="2841171" cy="457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/>
          <a:stretch/>
        </p:blipFill>
        <p:spPr>
          <a:xfrm>
            <a:off x="10791380" y="0"/>
            <a:ext cx="1432547" cy="1763212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838200" y="1423851"/>
            <a:ext cx="92354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LASSE">
            <a:extLst>
              <a:ext uri="{FF2B5EF4-FFF2-40B4-BE49-F238E27FC236}">
                <a16:creationId xmlns:a16="http://schemas.microsoft.com/office/drawing/2014/main" id="{36F54436-B4C0-7541-61FB-26736D5758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0" y="6059486"/>
            <a:ext cx="1885175" cy="487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986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11610910" y="6461336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769181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2/25/26</a:t>
            </a:fld>
            <a:endParaRPr lang="en-US" sz="93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38913" y="6415196"/>
            <a:ext cx="1377695" cy="2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1" r:id="rId16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6910" indent="-296326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13818" indent="-30691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tabLst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8610" indent="-309026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19170" indent="-30267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5320" y="6399990"/>
            <a:ext cx="1034357" cy="37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"/>
            <a:ext cx="11163868" cy="11519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6449547"/>
            <a:ext cx="2984619" cy="2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C044D-8315-4B81-23C9-9CC5C852FFE6}"/>
              </a:ext>
            </a:extLst>
          </p:cNvPr>
          <p:cNvSpPr/>
          <p:nvPr/>
        </p:nvSpPr>
        <p:spPr>
          <a:xfrm>
            <a:off x="737937" y="1106905"/>
            <a:ext cx="9785684" cy="609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258;p119">
            <a:extLst>
              <a:ext uri="{FF2B5EF4-FFF2-40B4-BE49-F238E27FC236}">
                <a16:creationId xmlns:a16="http://schemas.microsoft.com/office/drawing/2014/main" id="{4F5BB0C6-DEDD-2E80-421A-34E98D5429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125" y="4196766"/>
            <a:ext cx="5530305" cy="14279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5AA93-FBD7-E104-D0FA-891A33967748}"/>
              </a:ext>
            </a:extLst>
          </p:cNvPr>
          <p:cNvSpPr txBox="1"/>
          <p:nvPr/>
        </p:nvSpPr>
        <p:spPr>
          <a:xfrm>
            <a:off x="4263690" y="3965933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Distributed coupling </a:t>
            </a:r>
          </a:p>
          <a:p>
            <a:pPr algn="ctr"/>
            <a:r>
              <a:rPr lang="en-US" sz="1200" dirty="0"/>
              <a:t>structure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5BF98B-9D8A-EDD4-D6E9-1553CF10378F}"/>
              </a:ext>
            </a:extLst>
          </p:cNvPr>
          <p:cNvGrpSpPr/>
          <p:nvPr/>
        </p:nvGrpSpPr>
        <p:grpSpPr>
          <a:xfrm>
            <a:off x="8908871" y="2290677"/>
            <a:ext cx="3423243" cy="3143250"/>
            <a:chOff x="379659" y="2394809"/>
            <a:chExt cx="3423243" cy="3143250"/>
          </a:xfrm>
        </p:grpSpPr>
        <p:pic>
          <p:nvPicPr>
            <p:cNvPr id="2" name="Picture 1" descr="A circular object with a wire around it&#10;&#10;AI-generated content may be incorrect.">
              <a:extLst>
                <a:ext uri="{FF2B5EF4-FFF2-40B4-BE49-F238E27FC236}">
                  <a16:creationId xmlns:a16="http://schemas.microsoft.com/office/drawing/2014/main" id="{722C761E-E2DE-D7D9-56A1-A7A320DA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659" y="2394809"/>
              <a:ext cx="2907202" cy="3143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2547B-1510-8A3A-6929-68B956EE3A8C}"/>
                </a:ext>
              </a:extLst>
            </p:cNvPr>
            <p:cNvSpPr txBox="1"/>
            <p:nvPr/>
          </p:nvSpPr>
          <p:spPr>
            <a:xfrm>
              <a:off x="1059702" y="4657910"/>
              <a:ext cx="2743200" cy="3657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>
                  <a:cs typeface="Arial"/>
                </a:rPr>
                <a:t>CHESS</a:t>
              </a:r>
              <a:endParaRPr lang="en-US" b="1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BC521D2-D88F-6384-2871-953B3027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96" y="532816"/>
            <a:ext cx="10099938" cy="28655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/>
              <a:t>High gradient linacs for Cornell accelerator upgrades</a:t>
            </a:r>
            <a:br>
              <a:rPr lang="en-US" dirty="0"/>
            </a:br>
            <a:br>
              <a:rPr lang="en-US" dirty="0"/>
            </a:br>
            <a:br>
              <a:rPr lang="en-US" sz="3600" b="0" dirty="0"/>
            </a:br>
            <a:endParaRPr lang="en-US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AF000-3582-81D1-1CD8-D11E8FC10653}"/>
              </a:ext>
            </a:extLst>
          </p:cNvPr>
          <p:cNvSpPr txBox="1"/>
          <p:nvPr/>
        </p:nvSpPr>
        <p:spPr>
          <a:xfrm>
            <a:off x="853722" y="2441828"/>
            <a:ext cx="7524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/>
              <a:t>Jared Maxson </a:t>
            </a:r>
            <a:br>
              <a:rPr lang="en-US" sz="3200" b="0" dirty="0"/>
            </a:br>
            <a:r>
              <a:rPr lang="en-US" sz="3200" b="0" dirty="0"/>
              <a:t>CHESS and CLASSE, Cornell University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762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106433" y="1609754"/>
            <a:ext cx="302259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1979: Cornell Electron Storage ring, CESR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Electron-positron collisions, </a:t>
            </a:r>
          </a:p>
          <a:p>
            <a:r>
              <a:rPr lang="en-US" dirty="0"/>
              <a:t>And more than 2 decades of elementary particle physics.</a:t>
            </a:r>
          </a:p>
          <a:p>
            <a:endParaRPr lang="en-US" dirty="0"/>
          </a:p>
          <a:p>
            <a:r>
              <a:rPr lang="en-US" dirty="0"/>
              <a:t>Since inception, CESR has also driven CHESS, running concurrently with the particle physics program.</a:t>
            </a:r>
          </a:p>
          <a:p>
            <a:endParaRPr lang="en-US" dirty="0"/>
          </a:p>
          <a:p>
            <a:r>
              <a:rPr lang="en-US" dirty="0"/>
              <a:t>CHESS is now the single use of CESR.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B5B22-4817-95D0-A18D-4A250F966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038" y="1659450"/>
            <a:ext cx="4912982" cy="4351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A30C1-D961-45FA-AD2E-B07260244E4E}"/>
              </a:ext>
            </a:extLst>
          </p:cNvPr>
          <p:cNvSpPr txBox="1"/>
          <p:nvPr/>
        </p:nvSpPr>
        <p:spPr>
          <a:xfrm>
            <a:off x="5527663" y="5998904"/>
            <a:ext cx="2398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Boyce McDaniel with CESR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FF92CC-C1BA-946F-D644-B666A2363700}"/>
              </a:ext>
            </a:extLst>
          </p:cNvPr>
          <p:cNvSpPr txBox="1"/>
          <p:nvPr/>
        </p:nvSpPr>
        <p:spPr>
          <a:xfrm>
            <a:off x="257992" y="3429000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Remains the booster</a:t>
            </a:r>
          </a:p>
          <a:p>
            <a:r>
              <a:rPr lang="en-US" i="1" dirty="0"/>
              <a:t>for CESR to this day.</a:t>
            </a:r>
          </a:p>
        </p:txBody>
      </p:sp>
    </p:spTree>
    <p:extLst>
      <p:ext uri="{BB962C8B-B14F-4D97-AF65-F5344CB8AC3E}">
        <p14:creationId xmlns:p14="http://schemas.microsoft.com/office/powerpoint/2010/main" val="34390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516F-12E3-3FA6-C2A8-E6A2F6E3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9349154" cy="1325563"/>
          </a:xfrm>
        </p:spPr>
        <p:txBody>
          <a:bodyPr/>
          <a:lstStyle/>
          <a:p>
            <a:r>
              <a:rPr lang="en-US" dirty="0"/>
              <a:t>Future-proofing CESR + CHESS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82302-52E8-371D-A60E-97C1D380F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39" y="1462086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r>
              <a:rPr lang="en-US" sz="2400" dirty="0"/>
              <a:t>We plan to run the facility for decades to come.</a:t>
            </a:r>
          </a:p>
          <a:p>
            <a:endParaRPr lang="en-US" sz="2400" dirty="0"/>
          </a:p>
          <a:p>
            <a:r>
              <a:rPr lang="en-US" sz="2400" dirty="0"/>
              <a:t>The linac and booster synchrotron (inner ring) are natural first places to look to consider accelerator upgrades for future-proofing.</a:t>
            </a:r>
          </a:p>
          <a:p>
            <a:endParaRPr lang="en-US" sz="2400" dirty="0"/>
          </a:p>
          <a:p>
            <a:r>
              <a:rPr lang="en-US" sz="2400" dirty="0"/>
              <a:t>This is not to say that CESR upgrades aren’t appropriate or necessary. </a:t>
            </a:r>
          </a:p>
          <a:p>
            <a:pPr lvl="1"/>
            <a:r>
              <a:rPr lang="en-US" sz="2000" dirty="0"/>
              <a:t>These can be more adiabatic, as CESR is much more modular (as demonstrated by CHESS-U).</a:t>
            </a:r>
          </a:p>
          <a:p>
            <a:endParaRPr lang="en-US" sz="2400" dirty="0"/>
          </a:p>
          <a:p>
            <a:r>
              <a:rPr lang="en-US" sz="2400" dirty="0"/>
              <a:t>High gradient </a:t>
            </a:r>
            <a:r>
              <a:rPr lang="en-US" sz="2400" dirty="0" err="1"/>
              <a:t>linacs</a:t>
            </a:r>
            <a:r>
              <a:rPr lang="en-US" sz="2400" dirty="0"/>
              <a:t> offer one path for an upgrade, certainly not the only. Currently this is our “target” option.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DFB9B-C419-3589-9D65-0978CDDB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2C3F-EA1F-B2D1-9000-3704BDF8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960706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RF Cavity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A9983-14A5-C674-CF2A-DAA239168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78" y="1462086"/>
            <a:ext cx="10515600" cy="4351338"/>
          </a:xfrm>
        </p:spPr>
        <p:txBody>
          <a:bodyPr/>
          <a:lstStyle/>
          <a:p>
            <a:r>
              <a:rPr lang="en-US" dirty="0"/>
              <a:t>The linac and synch booster accelerate with conventional normal conducting RF cavities.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6C10-50FD-D6C9-DB44-50FC6EB7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12</a:t>
            </a:fld>
            <a:endParaRPr lang="en-US"/>
          </a:p>
        </p:txBody>
      </p:sp>
      <p:pic>
        <p:nvPicPr>
          <p:cNvPr id="6" name="gfx15">
            <a:hlinkClick r:id="" action="ppaction://media"/>
            <a:extLst>
              <a:ext uri="{FF2B5EF4-FFF2-40B4-BE49-F238E27FC236}">
                <a16:creationId xmlns:a16="http://schemas.microsoft.com/office/drawing/2014/main" id="{9F09C15B-76D9-1E00-4580-671192281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7669" y="2434056"/>
            <a:ext cx="5061131" cy="3289735"/>
          </a:xfrm>
          <a:prstGeom prst="rect">
            <a:avLst/>
          </a:prstGeom>
        </p:spPr>
      </p:pic>
      <p:pic>
        <p:nvPicPr>
          <p:cNvPr id="7" name="Picture 6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19D741C2-F57F-D966-C1CF-6F9047769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9336"/>
            <a:ext cx="2666590" cy="3159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B8708A-AB79-9E75-F7AA-C046B2B87441}"/>
              </a:ext>
            </a:extLst>
          </p:cNvPr>
          <p:cNvSpPr txBox="1"/>
          <p:nvPr/>
        </p:nvSpPr>
        <p:spPr>
          <a:xfrm>
            <a:off x="9675195" y="2499336"/>
            <a:ext cx="22382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Accelerating Fields</a:t>
            </a:r>
          </a:p>
          <a:p>
            <a:r>
              <a:rPr lang="en-US" dirty="0"/>
              <a:t>In CESR Linac:</a:t>
            </a:r>
          </a:p>
          <a:p>
            <a:r>
              <a:rPr lang="en-US" b="1" i="1" dirty="0"/>
              <a:t>~10 MeV/m</a:t>
            </a:r>
          </a:p>
          <a:p>
            <a:endParaRPr lang="en-US" b="1" i="1" dirty="0"/>
          </a:p>
          <a:p>
            <a:endParaRPr lang="en-US" b="1" i="1" dirty="0"/>
          </a:p>
          <a:p>
            <a:r>
              <a:rPr lang="en-US" dirty="0"/>
              <a:t>Beam completes </a:t>
            </a:r>
          </a:p>
          <a:p>
            <a:r>
              <a:rPr lang="en-US" dirty="0"/>
              <a:t>&gt;3,000 revolutions in synch before reaching 6 GeV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FE97E-78B9-7219-CC01-32E3EF0C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136523"/>
            <a:ext cx="1043939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Target upgrade tech: distributed coupling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F976F-DCEE-B57E-E608-12C1E58C9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45" y="1437997"/>
            <a:ext cx="1133409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Leverage a lovely new cavity geometry developed by SLAC, and now also ASU: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Examples: two manifolds, or even more: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87B31-D84D-49D6-CFFB-D7F71EB1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13</a:t>
            </a:fld>
            <a:endParaRPr lang="en-US"/>
          </a:p>
        </p:txBody>
      </p:sp>
      <p:pic>
        <p:nvPicPr>
          <p:cNvPr id="11" name="Google Shape;1258;p119">
            <a:extLst>
              <a:ext uri="{FF2B5EF4-FFF2-40B4-BE49-F238E27FC236}">
                <a16:creationId xmlns:a16="http://schemas.microsoft.com/office/drawing/2014/main" id="{82CE0E59-8B39-1171-302B-B97DC78AE38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17770" y="1864738"/>
            <a:ext cx="7100104" cy="183332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E1F72A-3844-E8D8-44CA-DFA5E56A3F37}"/>
              </a:ext>
            </a:extLst>
          </p:cNvPr>
          <p:cNvSpPr txBox="1"/>
          <p:nvPr/>
        </p:nvSpPr>
        <p:spPr>
          <a:xfrm>
            <a:off x="4441038" y="2200969"/>
            <a:ext cx="246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“Bus” Waveguide feed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7D516-F5FE-18DC-EC63-CF8932049B11}"/>
              </a:ext>
            </a:extLst>
          </p:cNvPr>
          <p:cNvSpPr txBox="1"/>
          <p:nvPr/>
        </p:nvSpPr>
        <p:spPr>
          <a:xfrm>
            <a:off x="4441038" y="3279107"/>
            <a:ext cx="246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“Bus” Waveguide feed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A33A6F-6E9D-AA19-1EE8-1529E6C275C9}"/>
              </a:ext>
            </a:extLst>
          </p:cNvPr>
          <p:cNvSpPr txBox="1"/>
          <p:nvPr/>
        </p:nvSpPr>
        <p:spPr>
          <a:xfrm>
            <a:off x="6337555" y="4091167"/>
            <a:ext cx="448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even optimize the cell-to-cell phase!</a:t>
            </a:r>
          </a:p>
        </p:txBody>
      </p:sp>
      <p:pic>
        <p:nvPicPr>
          <p:cNvPr id="15" name="Google Shape;1086;p107">
            <a:extLst>
              <a:ext uri="{FF2B5EF4-FFF2-40B4-BE49-F238E27FC236}">
                <a16:creationId xmlns:a16="http://schemas.microsoft.com/office/drawing/2014/main" id="{7A6223B1-968B-EFBC-3E7B-62D110D5EB5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81" y="4100717"/>
            <a:ext cx="4215005" cy="172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A4D51-5F2D-A0E3-0093-5E7F4A8C9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519" y="4460499"/>
            <a:ext cx="6266023" cy="1039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780EC-37D2-8466-64F5-DADC2CABD13D}"/>
              </a:ext>
            </a:extLst>
          </p:cNvPr>
          <p:cNvSpPr txBox="1"/>
          <p:nvPr/>
        </p:nvSpPr>
        <p:spPr>
          <a:xfrm>
            <a:off x="6315783" y="5587108"/>
            <a:ext cx="448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Sami and Emilio’s talk for even more advanced designs</a:t>
            </a:r>
          </a:p>
        </p:txBody>
      </p:sp>
    </p:spTree>
    <p:extLst>
      <p:ext uri="{BB962C8B-B14F-4D97-AF65-F5344CB8AC3E}">
        <p14:creationId xmlns:p14="http://schemas.microsoft.com/office/powerpoint/2010/main" val="1850208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308D-0561-3A31-20F6-E014A912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it take to develop a 6 GeV linac for CHESS?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25A0F-C919-AC1E-95C7-15A044153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45" y="14872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Strong synergy with ESRF COLD project; delighted to be collaborating with them.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08447-7871-DFA1-F97E-9EF91B821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 descr="Cornell High Energy Synchrotron Source (CHESS) | Cornell Research">
            <a:extLst>
              <a:ext uri="{FF2B5EF4-FFF2-40B4-BE49-F238E27FC236}">
                <a16:creationId xmlns:a16="http://schemas.microsoft.com/office/drawing/2014/main" id="{B51EB48C-9E20-6FD9-8984-040DB34A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01" y="2265710"/>
            <a:ext cx="6578472" cy="34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506CB-0BF7-583B-BF3A-8E49519F6C16}"/>
              </a:ext>
            </a:extLst>
          </p:cNvPr>
          <p:cNvSpPr txBox="1"/>
          <p:nvPr/>
        </p:nvSpPr>
        <p:spPr>
          <a:xfrm>
            <a:off x="8595360" y="3068364"/>
            <a:ext cx="3145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energy injection at 6 GeV would</a:t>
            </a:r>
          </a:p>
          <a:p>
            <a:r>
              <a:rPr lang="en-US" sz="2400" dirty="0"/>
              <a:t>Require ~50 meters of active linac. </a:t>
            </a:r>
          </a:p>
          <a:p>
            <a:endParaRPr lang="en-US" sz="2400" dirty="0"/>
          </a:p>
          <a:p>
            <a:r>
              <a:rPr lang="en-US" sz="2400" dirty="0"/>
              <a:t>Order 100 m of floorplan</a:t>
            </a:r>
          </a:p>
        </p:txBody>
      </p:sp>
    </p:spTree>
    <p:extLst>
      <p:ext uri="{BB962C8B-B14F-4D97-AF65-F5344CB8AC3E}">
        <p14:creationId xmlns:p14="http://schemas.microsoft.com/office/powerpoint/2010/main" val="1663422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4A945-AB74-A6DF-BB92-9871F7E7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3"/>
            <a:ext cx="9690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could full energy injection offer?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AE66-FAC0-75DB-7980-11CDB11CA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67" y="1564368"/>
            <a:ext cx="11239502" cy="4351338"/>
          </a:xfrm>
        </p:spPr>
        <p:txBody>
          <a:bodyPr/>
          <a:lstStyle/>
          <a:p>
            <a:r>
              <a:rPr lang="en-US" dirty="0"/>
              <a:t>We envision that CESR operation would look quite similar with a new injector, but with several new benefits (assuming e- in CESR)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linac could provide enough charge to fill up CESR in seconds. Much higher brightness than existing synch.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i="1" dirty="0"/>
              <a:t>Very</a:t>
            </a:r>
            <a:r>
              <a:rPr lang="en-US" dirty="0"/>
              <a:t> rapid top-off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Opportunities for x-ray generation from the linac itself—including free electron laser operating </a:t>
            </a:r>
            <a:r>
              <a:rPr lang="en-US" i="1" dirty="0"/>
              <a:t>parasitically. (</a:t>
            </a:r>
            <a:r>
              <a:rPr lang="en-US" i="1" dirty="0" err="1"/>
              <a:t>cf</a:t>
            </a:r>
            <a:r>
              <a:rPr lang="en-US" i="1" dirty="0"/>
              <a:t> SACLA, CXFEL, UCXFEL—see later today).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6920C-D5F1-0CA5-0A15-E51D165D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8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4A945-AB74-A6DF-BB92-9871F7E7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3"/>
            <a:ext cx="9690463" cy="1325563"/>
          </a:xfrm>
        </p:spPr>
        <p:txBody>
          <a:bodyPr/>
          <a:lstStyle/>
          <a:p>
            <a:r>
              <a:rPr lang="en-US" dirty="0"/>
              <a:t>Linac Development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6920C-D5F1-0CA5-0A15-E51D165D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E409C-BE70-BB09-52C7-A4B022E596B4}"/>
              </a:ext>
            </a:extLst>
          </p:cNvPr>
          <p:cNvGrpSpPr/>
          <p:nvPr/>
        </p:nvGrpSpPr>
        <p:grpSpPr>
          <a:xfrm>
            <a:off x="1455872" y="1571814"/>
            <a:ext cx="9505974" cy="4172403"/>
            <a:chOff x="1955596" y="1845585"/>
            <a:chExt cx="9505974" cy="41724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E2A9AD-4486-ECBC-ADA1-7D41178A0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596" y="1845585"/>
              <a:ext cx="8069834" cy="41724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39946E-46C2-6646-0D82-223AFFFA42FB}"/>
                </a:ext>
              </a:extLst>
            </p:cNvPr>
            <p:cNvSpPr txBox="1"/>
            <p:nvPr/>
          </p:nvSpPr>
          <p:spPr>
            <a:xfrm>
              <a:off x="3578590" y="5449779"/>
              <a:ext cx="7882980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Testing area is 40 meters across, our existing linac tunnel is &gt;50 m long.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80E0DF-2E6A-C200-E747-CC18066C75C4}"/>
                </a:ext>
              </a:extLst>
            </p:cNvPr>
            <p:cNvSpPr/>
            <p:nvPr/>
          </p:nvSpPr>
          <p:spPr>
            <a:xfrm>
              <a:off x="6897189" y="3213463"/>
              <a:ext cx="2952205" cy="17112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ED00DF-E99C-1798-FBF3-D447DD76EABE}"/>
                </a:ext>
              </a:extLst>
            </p:cNvPr>
            <p:cNvSpPr/>
            <p:nvPr/>
          </p:nvSpPr>
          <p:spPr>
            <a:xfrm>
              <a:off x="6897189" y="3352800"/>
              <a:ext cx="2952205" cy="1524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10261AA-99A5-A798-8D32-FF57D4109F3B}"/>
              </a:ext>
            </a:extLst>
          </p:cNvPr>
          <p:cNvSpPr txBox="1"/>
          <p:nvPr/>
        </p:nvSpPr>
        <p:spPr>
          <a:xfrm>
            <a:off x="7300269" y="4019053"/>
            <a:ext cx="114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A6FEB-9B7A-DBA3-E124-91E7BEAED246}"/>
              </a:ext>
            </a:extLst>
          </p:cNvPr>
          <p:cNvSpPr txBox="1"/>
          <p:nvPr/>
        </p:nvSpPr>
        <p:spPr>
          <a:xfrm>
            <a:off x="4344193" y="1641441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Linac Tunnel</a:t>
            </a:r>
          </a:p>
        </p:txBody>
      </p:sp>
    </p:spTree>
    <p:extLst>
      <p:ext uri="{BB962C8B-B14F-4D97-AF65-F5344CB8AC3E}">
        <p14:creationId xmlns:p14="http://schemas.microsoft.com/office/powerpoint/2010/main" val="369018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BE9-4BCE-AFAB-5F91-FD8BB2E0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area: upgrades and plans (subject to evolution!)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A2385-F59D-EEDD-2FA4-4D996B12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73CD9-C927-946C-5717-9FAA7607F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88" y="1632858"/>
            <a:ext cx="8294290" cy="4957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CCE862-10ED-B971-2887-7379B60151D6}"/>
              </a:ext>
            </a:extLst>
          </p:cNvPr>
          <p:cNvSpPr txBox="1"/>
          <p:nvPr/>
        </p:nvSpPr>
        <p:spPr>
          <a:xfrm>
            <a:off x="8751031" y="1610536"/>
            <a:ext cx="2743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 m x 20 m bunker adjacent to CHESS</a:t>
            </a:r>
          </a:p>
          <a:p>
            <a:endParaRPr lang="en-US" dirty="0"/>
          </a:p>
          <a:p>
            <a:r>
              <a:rPr lang="en-US" dirty="0"/>
              <a:t>Upper section will remain dedicated to ERL/SRF research.</a:t>
            </a:r>
          </a:p>
          <a:p>
            <a:endParaRPr lang="en-US" dirty="0"/>
          </a:p>
          <a:p>
            <a:r>
              <a:rPr lang="en-US" dirty="0"/>
              <a:t>Decommissioning the CBETA loop now.</a:t>
            </a:r>
          </a:p>
          <a:p>
            <a:endParaRPr lang="en-US" dirty="0"/>
          </a:p>
          <a:p>
            <a:r>
              <a:rPr lang="en-US" dirty="0"/>
              <a:t>Proposed DURIP to fund high power 6 GHz (50 MW) klystron for high gradient, high frequency development</a:t>
            </a:r>
          </a:p>
          <a:p>
            <a:r>
              <a:rPr lang="en-US" i="1" dirty="0"/>
              <a:t>Selected for funding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B2C1AB-AF02-85A4-3D4D-239ADC98633F}"/>
              </a:ext>
            </a:extLst>
          </p:cNvPr>
          <p:cNvSpPr/>
          <p:nvPr/>
        </p:nvSpPr>
        <p:spPr>
          <a:xfrm>
            <a:off x="1828800" y="4664527"/>
            <a:ext cx="5987143" cy="11212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Gradient, High Power Test Beamline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533AB-B36D-A781-6FF8-FE1DC90988EE}"/>
              </a:ext>
            </a:extLst>
          </p:cNvPr>
          <p:cNvSpPr/>
          <p:nvPr/>
        </p:nvSpPr>
        <p:spPr>
          <a:xfrm>
            <a:off x="1121228" y="3630156"/>
            <a:ext cx="1415143" cy="11212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Common Laser Room</a:t>
            </a:r>
          </a:p>
        </p:txBody>
      </p:sp>
    </p:spTree>
    <p:extLst>
      <p:ext uri="{BB962C8B-B14F-4D97-AF65-F5344CB8AC3E}">
        <p14:creationId xmlns:p14="http://schemas.microsoft.com/office/powerpoint/2010/main" val="8627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BA5B-6159-E382-1F4E-8D318EE1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57" y="136523"/>
            <a:ext cx="10116273" cy="1325563"/>
          </a:xfrm>
        </p:spPr>
        <p:txBody>
          <a:bodyPr/>
          <a:lstStyle/>
          <a:p>
            <a:r>
              <a:rPr lang="en-US" dirty="0"/>
              <a:t>High Frequency Accelerator Testing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0EDB4-20E8-96A0-11F4-E74C394F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18</a:t>
            </a:fld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470D485-FD92-586A-07C0-238AB4770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388F953-A94D-76ED-F4AE-F925F9DE15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39B683C-19C0-D283-83D9-2366E6398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1930" y="1917328"/>
            <a:ext cx="4140765" cy="43529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56C6D-989C-92B9-D85A-5A8AD70FC90F}"/>
              </a:ext>
            </a:extLst>
          </p:cNvPr>
          <p:cNvSpPr txBox="1"/>
          <p:nvPr/>
        </p:nvSpPr>
        <p:spPr>
          <a:xfrm>
            <a:off x="326569" y="1440771"/>
            <a:ext cx="9862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AFRL has interest in compact accelerators, RF sources from ~10 GHz – ~100 GHz.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Our proposed platform would allow tests of prototypes at C-band (6 GHz), with beam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gradient gun desired—can begin with existing Cornell DC guns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6984A8-4D2A-BD4D-50D2-59459776F25A}"/>
              </a:ext>
            </a:extLst>
          </p:cNvPr>
          <p:cNvSpPr txBox="1"/>
          <p:nvPr/>
        </p:nvSpPr>
        <p:spPr>
          <a:xfrm>
            <a:off x="326569" y="2631192"/>
            <a:ext cx="78507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Distributed coupling structures to be provided by SLAC (thank you!)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Excitation studies of high frequency structures using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Pulse compression, RF source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Example: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C4F8B3-E00D-4E69-8505-3AF1F0CEE5D5}"/>
              </a:ext>
            </a:extLst>
          </p:cNvPr>
          <p:cNvSpPr txBox="1"/>
          <p:nvPr/>
        </p:nvSpPr>
        <p:spPr>
          <a:xfrm>
            <a:off x="5832022" y="5724440"/>
            <a:ext cx="207007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Wish to work with all of you to build this out!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02855-898D-2E41-4120-F7CDDCE60481}"/>
              </a:ext>
            </a:extLst>
          </p:cNvPr>
          <p:cNvSpPr txBox="1"/>
          <p:nvPr/>
        </p:nvSpPr>
        <p:spPr>
          <a:xfrm>
            <a:off x="509305" y="5539774"/>
            <a:ext cx="6152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Toufexis</a:t>
            </a:r>
            <a:r>
              <a:rPr lang="en-US" dirty="0"/>
              <a:t> et al., IPAC2019, Melbourne, Australia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73F69-6432-B97A-C8FC-BEAEE8A2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607" y="3892256"/>
            <a:ext cx="2510393" cy="1628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4DFB3E-0ED3-E552-A2CB-81485CF0A7B8}"/>
              </a:ext>
            </a:extLst>
          </p:cNvPr>
          <p:cNvSpPr txBox="1"/>
          <p:nvPr/>
        </p:nvSpPr>
        <p:spPr>
          <a:xfrm>
            <a:off x="938900" y="4429073"/>
            <a:ext cx="207007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W-band Power Extraction Structure</a:t>
            </a:r>
          </a:p>
        </p:txBody>
      </p:sp>
    </p:spTree>
    <p:extLst>
      <p:ext uri="{BB962C8B-B14F-4D97-AF65-F5344CB8AC3E}">
        <p14:creationId xmlns:p14="http://schemas.microsoft.com/office/powerpoint/2010/main" val="6780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1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92B4-29AE-3D51-9449-39448E0F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opportunities/Upgrades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026D0-DC0F-6CFC-F1DD-12D94DFEB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3482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With this platform, one can imagine upgrading to a user facility providing:</a:t>
            </a:r>
          </a:p>
          <a:p>
            <a:pPr lvl="1"/>
            <a:r>
              <a:rPr lang="en-US" sz="2000" dirty="0"/>
              <a:t>Cryogenic accelerator testing (cold copper) for higher performance </a:t>
            </a:r>
          </a:p>
          <a:p>
            <a:pPr lvl="1"/>
            <a:r>
              <a:rPr lang="en-US" sz="2000" dirty="0"/>
              <a:t>X-ray generation with inverse Compton scattering </a:t>
            </a:r>
          </a:p>
          <a:p>
            <a:pPr lvl="1"/>
            <a:r>
              <a:rPr lang="en-US" sz="2000" dirty="0"/>
              <a:t>MeV Ultrafast electron diffraction (beyond-state of the art!)</a:t>
            </a:r>
          </a:p>
          <a:p>
            <a:pPr lvl="1"/>
            <a:r>
              <a:rPr lang="en-US" sz="2000" dirty="0"/>
              <a:t>VHEE and FLASH cancer therapy studies (Cornell Vet School)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4483-10FE-CB1D-D730-B9AFB4A4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4570A-7ED3-E7F0-A526-A3DD8EF98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5" r="861"/>
          <a:stretch>
            <a:fillRect/>
          </a:stretch>
        </p:blipFill>
        <p:spPr>
          <a:xfrm>
            <a:off x="6166862" y="3429000"/>
            <a:ext cx="5902023" cy="291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7BB948-EF1A-3408-BCFD-93DC297D5B5F}"/>
              </a:ext>
            </a:extLst>
          </p:cNvPr>
          <p:cNvSpPr txBox="1"/>
          <p:nvPr/>
        </p:nvSpPr>
        <p:spPr>
          <a:xfrm>
            <a:off x="304800" y="3461657"/>
            <a:ext cx="598517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Upgrades fit within portfolio of NSF MRI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Synergies with ASU, LANL, SLAC, UCLA, Rochester LLE, more…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Offer proving ground for upgrade strategies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All the while, we’d like this facility will be open to AFRL researchers for beam and RF tests.</a:t>
            </a:r>
          </a:p>
        </p:txBody>
      </p:sp>
    </p:spTree>
    <p:extLst>
      <p:ext uri="{BB962C8B-B14F-4D97-AF65-F5344CB8AC3E}">
        <p14:creationId xmlns:p14="http://schemas.microsoft.com/office/powerpoint/2010/main" val="205120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B138-EF29-3BB9-CA02-6CFF3E17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8225B-D1BC-C161-D365-A4E5F2E29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494"/>
            <a:ext cx="10515600" cy="4351338"/>
          </a:xfrm>
        </p:spPr>
        <p:txBody>
          <a:bodyPr/>
          <a:lstStyle/>
          <a:p>
            <a:r>
              <a:rPr lang="en-US" dirty="0"/>
              <a:t>Cornell’s 6 GeV light source, CHESS, is growing.  </a:t>
            </a:r>
          </a:p>
          <a:p>
            <a:r>
              <a:rPr lang="en-US" dirty="0"/>
              <a:t>We have been interested in high gradient linac technology as an upgrade path and an R+D platform for some 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are partnering with AFOSR to develop a high peak intensity system to study the limits of performance of high frequency (6-100 GHz) acceleration systems.</a:t>
            </a:r>
          </a:p>
          <a:p>
            <a:r>
              <a:rPr lang="en-US" dirty="0"/>
              <a:t>Lots of opportunities for user science in DE, NSF materials, cancer therapy, and more from this facility.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1FCDD-6484-DE6A-EC6B-F950C047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94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7F50-7F81-A4F3-78DD-9FFDFD08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9C5CD-8D25-106C-CEEA-613E04BF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16" y="15729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Cornell’s accelerator laboratory is gearing up to test high gradient RF structures in a new laboratory.</a:t>
            </a:r>
          </a:p>
          <a:p>
            <a:r>
              <a:rPr lang="en-US" dirty="0"/>
              <a:t>Significant potential upside for CHESS—full energy injection. </a:t>
            </a:r>
          </a:p>
          <a:p>
            <a:pPr lvl="1"/>
            <a:r>
              <a:rPr lang="en-US" dirty="0"/>
              <a:t>Strongly synergistic with other efforts, especially ESRF COLD project.</a:t>
            </a:r>
          </a:p>
          <a:p>
            <a:pPr lvl="1"/>
            <a:r>
              <a:rPr lang="en-US" dirty="0"/>
              <a:t>Opportunities for compact x-ray generation—UCXFEL, for example.</a:t>
            </a:r>
          </a:p>
          <a:p>
            <a:r>
              <a:rPr lang="en-US" dirty="0"/>
              <a:t>The beamline we develop will prioritize AFOSR HERMES topics including high frequency, high intensity accelerator tests.</a:t>
            </a:r>
          </a:p>
          <a:p>
            <a:r>
              <a:rPr lang="en-US" dirty="0"/>
              <a:t>Potential for significant scientific expansion, both for AFRL and NSF topics, and more (X-rays, UED, cancer therapy).</a:t>
            </a:r>
          </a:p>
          <a:p>
            <a:r>
              <a:rPr lang="en-US" dirty="0"/>
              <a:t>Seeking your partnership!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D379F-F8EE-3769-9B64-B38057B8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2567F-D2DB-F645-9981-DA53EF69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628A-E56F-968D-3DDE-0A49E41AA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684110"/>
            <a:ext cx="11636828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Thanks to our CLASSE and CHESS leadership, Nigel Lockyer and Joel Brock, for support.</a:t>
            </a:r>
          </a:p>
          <a:p>
            <a:r>
              <a:rPr lang="en-US" dirty="0"/>
              <a:t>Thanks to Matthew </a:t>
            </a:r>
            <a:r>
              <a:rPr lang="en-US" dirty="0" err="1"/>
              <a:t>Andorf</a:t>
            </a:r>
            <a:r>
              <a:rPr lang="en-US" dirty="0"/>
              <a:t> for continuous technical leadership</a:t>
            </a:r>
          </a:p>
          <a:p>
            <a:r>
              <a:rPr lang="en-US" dirty="0"/>
              <a:t>Thanks to our close collaborators and their teams: Emilio Nanni, James Rosenzweig, Sami Tantawi, </a:t>
            </a:r>
            <a:r>
              <a:rPr lang="en-US" dirty="0" err="1"/>
              <a:t>Evgenya</a:t>
            </a:r>
            <a:r>
              <a:rPr lang="en-US" dirty="0"/>
              <a:t> </a:t>
            </a:r>
            <a:r>
              <a:rPr lang="en-US" dirty="0" err="1"/>
              <a:t>Simakov</a:t>
            </a:r>
            <a:r>
              <a:rPr lang="en-US" dirty="0"/>
              <a:t>, Pietro Musumeci, Joel England</a:t>
            </a:r>
          </a:p>
          <a:p>
            <a:r>
              <a:rPr lang="en-US" dirty="0"/>
              <a:t>Thanks to our DOE BES+HEP, and NSF CBB for funding studies leading up to these developments.</a:t>
            </a:r>
          </a:p>
          <a:p>
            <a:r>
              <a:rPr lang="en-US" dirty="0"/>
              <a:t>Thanks to AFRL and AFOSR folks for new partnerships: Joel Bixler, John </a:t>
            </a:r>
            <a:r>
              <a:rPr lang="en-US" dirty="0" err="1"/>
              <a:t>Luginsland</a:t>
            </a:r>
            <a:r>
              <a:rPr lang="en-US" dirty="0"/>
              <a:t>, Daniel </a:t>
            </a:r>
            <a:r>
              <a:rPr lang="en-US" dirty="0" err="1"/>
              <a:t>Enderich</a:t>
            </a:r>
            <a:r>
              <a:rPr lang="en-US" dirty="0"/>
              <a:t>, and their teams.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508CB-CC22-CF35-FE5D-067ADDEA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9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Our light source, CHESS, is growing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7" y="1560449"/>
            <a:ext cx="1125815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We’re presently in a period of growth at CHESS.</a:t>
            </a:r>
          </a:p>
          <a:p>
            <a:pPr lvl="1"/>
            <a:r>
              <a:rPr lang="en-US" sz="2000" dirty="0"/>
              <a:t>CHESS-U Upgrade (2018): Multi-bend achromat lattice in South</a:t>
            </a:r>
          </a:p>
          <a:p>
            <a:pPr lvl="1"/>
            <a:r>
              <a:rPr lang="en-US" sz="2000" dirty="0"/>
              <a:t>Partner Model: NSF, AFOSR, NIH, Cornell: broad engagement of federal funding agencies.</a:t>
            </a:r>
          </a:p>
          <a:p>
            <a:pPr lvl="1"/>
            <a:r>
              <a:rPr lang="en-US" sz="2000" dirty="0"/>
              <a:t>New facilities: High Magnetic Field Beamline, XLEAP Plan sciences beamline, and more.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 descr="HMF Beamline">
            <a:extLst>
              <a:ext uri="{FF2B5EF4-FFF2-40B4-BE49-F238E27FC236}">
                <a16:creationId xmlns:a16="http://schemas.microsoft.com/office/drawing/2014/main" id="{828CA079-A732-DAEE-9429-03FAF2E5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3" y="3295618"/>
            <a:ext cx="4018555" cy="22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p of CHESS beamlines">
            <a:extLst>
              <a:ext uri="{FF2B5EF4-FFF2-40B4-BE49-F238E27FC236}">
                <a16:creationId xmlns:a16="http://schemas.microsoft.com/office/drawing/2014/main" id="{8DA5716D-4F9B-8F6C-3922-D457CFCDF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1"/>
          <a:stretch/>
        </p:blipFill>
        <p:spPr bwMode="auto">
          <a:xfrm>
            <a:off x="3897521" y="3295618"/>
            <a:ext cx="2438400" cy="23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ircular object with a wire around it&#10;&#10;AI-generated content may be incorrect.">
            <a:extLst>
              <a:ext uri="{FF2B5EF4-FFF2-40B4-BE49-F238E27FC236}">
                <a16:creationId xmlns:a16="http://schemas.microsoft.com/office/drawing/2014/main" id="{0D28B2DC-7A3D-AD6A-B70A-975F793EB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74" y="3234280"/>
            <a:ext cx="2269027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7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9827B-3D4D-998D-C314-F434510FF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08" y="1906014"/>
            <a:ext cx="5465092" cy="4191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5ADD0-7F15-A9FC-FAE0-49575C403F95}"/>
              </a:ext>
            </a:extLst>
          </p:cNvPr>
          <p:cNvSpPr txBox="1"/>
          <p:nvPr/>
        </p:nvSpPr>
        <p:spPr>
          <a:xfrm>
            <a:off x="8741664" y="2615184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MeV Synchrotron,</a:t>
            </a:r>
          </a:p>
          <a:p>
            <a:r>
              <a:rPr lang="en-US" dirty="0"/>
              <a:t>1949</a:t>
            </a:r>
          </a:p>
        </p:txBody>
      </p:sp>
    </p:spTree>
    <p:extLst>
      <p:ext uri="{BB962C8B-B14F-4D97-AF65-F5344CB8AC3E}">
        <p14:creationId xmlns:p14="http://schemas.microsoft.com/office/powerpoint/2010/main" val="30240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89B27B-02C0-0033-37C0-D7A2B5E8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50" y="1593231"/>
            <a:ext cx="5795074" cy="4417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902324" y="2660904"/>
            <a:ext cx="302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1952:</a:t>
            </a:r>
          </a:p>
          <a:p>
            <a:endParaRPr lang="en-US" dirty="0"/>
          </a:p>
          <a:p>
            <a:r>
              <a:rPr lang="en-US" dirty="0"/>
              <a:t>1.3 GeV, strong focusing synchrotron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4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Expanding to fill the space…</a:t>
            </a:r>
          </a:p>
          <a:p>
            <a:endParaRPr lang="en-US" dirty="0"/>
          </a:p>
          <a:p>
            <a:r>
              <a:rPr lang="en-US" dirty="0"/>
              <a:t>1963: 2.2 GeV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8601C4-A66D-57AE-694F-842ED65B9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57"/>
          <a:stretch/>
        </p:blipFill>
        <p:spPr>
          <a:xfrm>
            <a:off x="3060969" y="1612565"/>
            <a:ext cx="5466557" cy="42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Outgrowing the Newman Laboratory:</a:t>
            </a:r>
          </a:p>
          <a:p>
            <a:endParaRPr lang="en-US" dirty="0"/>
          </a:p>
          <a:p>
            <a:r>
              <a:rPr lang="en-US" dirty="0"/>
              <a:t>1967: 12 GeV Synchrotron</a:t>
            </a:r>
          </a:p>
          <a:p>
            <a:endParaRPr lang="en-US" dirty="0"/>
          </a:p>
        </p:txBody>
      </p:sp>
      <p:pic>
        <p:nvPicPr>
          <p:cNvPr id="2050" name="Picture 2" descr="History | CHESS">
            <a:extLst>
              <a:ext uri="{FF2B5EF4-FFF2-40B4-BE49-F238E27FC236}">
                <a16:creationId xmlns:a16="http://schemas.microsoft.com/office/drawing/2014/main" id="{63DC165D-8F2F-8D10-4C29-460A3CE4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21" y="2042539"/>
            <a:ext cx="5987021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111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Outgrowing the Newman Laboratory:</a:t>
            </a:r>
          </a:p>
          <a:p>
            <a:endParaRPr lang="en-US" dirty="0"/>
          </a:p>
          <a:p>
            <a:r>
              <a:rPr lang="en-US" dirty="0"/>
              <a:t>1967: 12 GeV Synchrotron</a:t>
            </a:r>
          </a:p>
          <a:p>
            <a:endParaRPr lang="en-US" dirty="0"/>
          </a:p>
        </p:txBody>
      </p:sp>
      <p:pic>
        <p:nvPicPr>
          <p:cNvPr id="6" name="Picture 2" descr="Cornell High Energy Synchrotron Source (CHESS) | Cornell Research">
            <a:extLst>
              <a:ext uri="{FF2B5EF4-FFF2-40B4-BE49-F238E27FC236}">
                <a16:creationId xmlns:a16="http://schemas.microsoft.com/office/drawing/2014/main" id="{97183496-7321-16DE-4806-C280AD60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25" y="2121599"/>
            <a:ext cx="7201358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2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Outgrowing the Newman Laboratory:</a:t>
            </a:r>
          </a:p>
          <a:p>
            <a:endParaRPr lang="en-US" dirty="0"/>
          </a:p>
          <a:p>
            <a:r>
              <a:rPr lang="en-US" dirty="0"/>
              <a:t>1967: 12 GeV Synchrotron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image of a man on a bike in a tunnel">
            <a:extLst>
              <a:ext uri="{FF2B5EF4-FFF2-40B4-BE49-F238E27FC236}">
                <a16:creationId xmlns:a16="http://schemas.microsoft.com/office/drawing/2014/main" id="{C3482709-0CD7-F899-4893-363B38A5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17" y="1869189"/>
            <a:ext cx="5263799" cy="40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84EBD-9471-CBB4-61E1-4BAED55FA540}"/>
              </a:ext>
            </a:extLst>
          </p:cNvPr>
          <p:cNvSpPr txBox="1"/>
          <p:nvPr/>
        </p:nvSpPr>
        <p:spPr>
          <a:xfrm>
            <a:off x="5616962" y="5949403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Wilson in the tunnel, 1968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60425-0033-87AC-2454-DFDD6158A6BF}"/>
              </a:ext>
            </a:extLst>
          </p:cNvPr>
          <p:cNvSpPr txBox="1"/>
          <p:nvPr/>
        </p:nvSpPr>
        <p:spPr>
          <a:xfrm>
            <a:off x="8719443" y="3796865"/>
            <a:ext cx="3022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Wilsonian synchrotron:</a:t>
            </a:r>
          </a:p>
          <a:p>
            <a:r>
              <a:rPr lang="en-US" i="1" dirty="0"/>
              <a:t>In-vacuum magnets</a:t>
            </a:r>
          </a:p>
          <a:p>
            <a:r>
              <a:rPr lang="en-US" i="1" dirty="0"/>
              <a:t>(</a:t>
            </a:r>
            <a:r>
              <a:rPr lang="en-US" dirty="0"/>
              <a:t>60 Hz 150 MeV-</a:t>
            </a:r>
          </a:p>
          <a:p>
            <a:r>
              <a:rPr lang="en-US" dirty="0"/>
              <a:t>&gt;10 GeV</a:t>
            </a:r>
            <a:r>
              <a:rPr lang="en-US" i="1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462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22220</TotalTime>
  <Words>1189</Words>
  <Application>Microsoft Macintosh PowerPoint</Application>
  <PresentationFormat>Widescreen</PresentationFormat>
  <Paragraphs>186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Acumin Pro</vt:lpstr>
      <vt:lpstr>Arial</vt:lpstr>
      <vt:lpstr>Calibri</vt:lpstr>
      <vt:lpstr>Wingdings</vt:lpstr>
      <vt:lpstr>1_Office Theme</vt:lpstr>
      <vt:lpstr>Main</vt:lpstr>
      <vt:lpstr>presentation_16x9</vt:lpstr>
      <vt:lpstr>High gradient linacs for Cornell accelerator upgrades   </vt:lpstr>
      <vt:lpstr>Outline</vt:lpstr>
      <vt:lpstr>Our light source, CHESS, is growing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Future-proofing CESR + CHESS</vt:lpstr>
      <vt:lpstr>RF Cavity Technology</vt:lpstr>
      <vt:lpstr>Target upgrade tech: distributed coupling cavities</vt:lpstr>
      <vt:lpstr>What would it take to develop a 6 GeV linac for CHESS?</vt:lpstr>
      <vt:lpstr>What could full energy injection offer?</vt:lpstr>
      <vt:lpstr>Linac Development Space</vt:lpstr>
      <vt:lpstr>Test area: upgrades and plans (subject to evolution!)</vt:lpstr>
      <vt:lpstr>High Frequency Accelerator Testing</vt:lpstr>
      <vt:lpstr>Other opportunities/Upgrades</vt:lpstr>
      <vt:lpstr>Conclusion</vt:lpstr>
      <vt:lpstr>Thank you</vt:lpstr>
    </vt:vector>
  </TitlesOfParts>
  <Company>CLASSE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Brock</dc:creator>
  <cp:lastModifiedBy>Jared Michael Maxson</cp:lastModifiedBy>
  <cp:revision>242</cp:revision>
  <cp:lastPrinted>2022-05-04T18:40:32Z</cp:lastPrinted>
  <dcterms:created xsi:type="dcterms:W3CDTF">2022-04-18T15:06:16Z</dcterms:created>
  <dcterms:modified xsi:type="dcterms:W3CDTF">2026-02-26T12:33:41Z</dcterms:modified>
</cp:coreProperties>
</file>