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0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662" r:id="rId4"/>
    <p:sldMasterId id="2147483681" r:id="rId5"/>
    <p:sldMasterId id="2147483698" r:id="rId6"/>
    <p:sldMasterId id="2147483696" r:id="rId7"/>
    <p:sldMasterId id="2147483684" r:id="rId8"/>
    <p:sldMasterId id="2147483664" r:id="rId9"/>
    <p:sldMasterId id="2147483692" r:id="rId10"/>
    <p:sldMasterId id="2147483701" r:id="rId11"/>
    <p:sldMasterId id="2147483713" r:id="rId12"/>
    <p:sldMasterId id="2147483727" r:id="rId13"/>
  </p:sldMasterIdLst>
  <p:notesMasterIdLst>
    <p:notesMasterId r:id="rId39"/>
  </p:notesMasterIdLst>
  <p:sldIdLst>
    <p:sldId id="660" r:id="rId14"/>
    <p:sldId id="715" r:id="rId15"/>
    <p:sldId id="708" r:id="rId16"/>
    <p:sldId id="707" r:id="rId17"/>
    <p:sldId id="717" r:id="rId18"/>
    <p:sldId id="718" r:id="rId19"/>
    <p:sldId id="563" r:id="rId20"/>
    <p:sldId id="621" r:id="rId21"/>
    <p:sldId id="711" r:id="rId22"/>
    <p:sldId id="713" r:id="rId23"/>
    <p:sldId id="595" r:id="rId24"/>
    <p:sldId id="261" r:id="rId25"/>
    <p:sldId id="714" r:id="rId26"/>
    <p:sldId id="594" r:id="rId27"/>
    <p:sldId id="558" r:id="rId28"/>
    <p:sldId id="591" r:id="rId29"/>
    <p:sldId id="436" r:id="rId30"/>
    <p:sldId id="628" r:id="rId31"/>
    <p:sldId id="655" r:id="rId32"/>
    <p:sldId id="691" r:id="rId33"/>
    <p:sldId id="542" r:id="rId34"/>
    <p:sldId id="256" r:id="rId35"/>
    <p:sldId id="716" r:id="rId36"/>
    <p:sldId id="546" r:id="rId37"/>
    <p:sldId id="31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F7E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0"/>
    <p:restoredTop sz="92415"/>
  </p:normalViewPr>
  <p:slideViewPr>
    <p:cSldViewPr snapToGrid="0">
      <p:cViewPr>
        <p:scale>
          <a:sx n="93" d="100"/>
          <a:sy n="93" d="100"/>
        </p:scale>
        <p:origin x="85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D5904-3242-C542-9613-9AB6FFA5157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2987D-A26F-7F45-BF1A-01C2DC2D2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3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6D194-96DA-C899-E6E5-559DB28F9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5709E-0E74-BDEC-2620-792EC95AB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A4FBF-6C7D-A311-EF8B-A37552A84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case you’re not familiar with CHESS we are located in NY state, right on the Cornell campus, the synchrotron ring is 5 stories underground, below the track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a 6 GeV ring which gives us access to high energies- hence our name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7CC4C-0D59-D994-BCE5-6D09C8707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2C735-A4B9-4D43-9EA3-56FEF2393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84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Aluminum fatigue crack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2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Workhorse &amp; Core Capabilities - not really such a thing as a “standard”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C3C69-6808-6A4D-82EF-9392808AE5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39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woll-msnc-update-UM-2021-FINAL.pptx in MSN-C </a:t>
            </a:r>
            <a:r>
              <a:rPr lang="en-US" dirty="0" err="1"/>
              <a:t>SharePoint:Documents</a:t>
            </a:r>
            <a:r>
              <a:rPr lang="en-US" dirty="0"/>
              <a:t>/Presentations/</a:t>
            </a:r>
          </a:p>
          <a:p>
            <a:r>
              <a:rPr lang="en-US" dirty="0"/>
              <a:t>Saturday Feb 20</a:t>
            </a:r>
            <a:r>
              <a:rPr lang="en-US" baseline="30000" dirty="0"/>
              <a:t>th</a:t>
            </a:r>
            <a:r>
              <a:rPr lang="en-US" dirty="0"/>
              <a:t>, United Airlines Flight 328, Denver to Honolulu:</a:t>
            </a:r>
          </a:p>
          <a:p>
            <a:r>
              <a:rPr lang="en-US" dirty="0"/>
              <a:t>Boeing 777-200 N772UA (26 years old), 231 passengers 10 crew)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=q5Wler87pwY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29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SMB was a little ambitious (or delivery dates were unkind to the scientists) but both polychromatic and monochromatic experiments received a serious upgrade with new world-class detector systems. Along with the commissioning, the team converted to their new fully automated workflows for strain/texture mapping in both systems – enabling a major milestone for the program: Being able to return refined analysis data within 1 week of data collection to an industrial collaborator. As always – it takes an extraordinary team to pull this off and here are the faces of the major contributors who made it happen.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8A25-4E4C-6D46-A08D-EA4E06635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07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866AA-02B0-174C-9EBC-67BD51107F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3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866AA-02B0-174C-9EBC-67BD51107F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9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0BC9E-BD0D-70E9-9FB0-5DC144625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53525-A499-E9CC-DE33-8512D51A0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BC4B6-4418-C556-C76B-5B8B93083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way of visualizing time forms a map – a conceptual tool for thinking and reasoning about how the world works, and where to look for new phenomena. It is a scaffolding for thinking and reasoning about these time scales.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7530E-1026-F236-F81A-B3AB7DB9E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CECAC-1234-234B-898E-93787E2D7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33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271AA-56AC-F7EF-14DF-D95BF7E6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4364D-88B3-B70F-A3D0-859EED71B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93B43-CF67-9EF4-AF0F-3CADA2265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Idea: put some scientists’ faces next to each hutch for extra context.</a:t>
            </a:r>
          </a:p>
          <a:p>
            <a:endParaRPr lang="en-US" dirty="0"/>
          </a:p>
          <a:p>
            <a:r>
              <a:rPr lang="en-US" dirty="0"/>
              <a:t>ALSO: can we say anything about Nozomi &amp; Steve’s Astera work??</a:t>
            </a:r>
          </a:p>
          <a:p>
            <a:endParaRPr lang="en-US" dirty="0"/>
          </a:p>
          <a:p>
            <a:r>
              <a:rPr lang="en-US" dirty="0"/>
              <a:t>How about Lila?</a:t>
            </a:r>
          </a:p>
          <a:p>
            <a:endParaRPr lang="en-US" dirty="0"/>
          </a:p>
          <a:p>
            <a:r>
              <a:rPr lang="en-US" dirty="0"/>
              <a:t>Well over 100,000 square feed of laboratory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E0C27-E0AA-B945-5528-58AEAC617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CECAC-1234-234B-898E-93787E2D7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78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866AA-02B0-174C-9EBC-67BD51107F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D74F-0285-23FA-90F2-2C174DA7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F66BF-260F-C278-FC40-2D718E8B5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6C8F3C-6030-C7DA-1769-6DB7542BF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7F937-9535-C791-5145-E1863C0B3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AFAF8-AA5D-464A-8817-EECEE2A2DD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06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5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D586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DoD maximizes the application of techniques to a broad range of problems, facilitating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586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industry access on a per-measurement basis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586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Strategy increases impact of materials problems addressed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D586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across defense services and industries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5860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2987D-A26F-7F45-BF1A-01C2DC2D2E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0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66408-4916-F27B-5365-CC123A79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7F0B3-BFBF-5CB5-72E0-8063A7D61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8A6A1-E9DF-3E71-2AB4-A5D7BD11E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Clarify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25E57-80CA-22F6-3D93-0898CC808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28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 Louisa’s affiliation somehow? Think about organization? MSN-C, FMB, SMB.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900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A866AA-02B0-174C-9EBC-67BD51107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5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C50-1E9C-1971-DAE8-75A96FBC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A0D44-A0E8-FB75-D830-00505A90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55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8A26-7DA8-51E9-524B-037628207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558799"/>
          </a:xfrm>
          <a:prstGeom prst="rect">
            <a:avLst/>
          </a:prstGeom>
          <a:solidFill>
            <a:srgbClr val="223F7E"/>
          </a:solidFill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5781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76C565-8532-5D49-BE60-FA70208AE978}"/>
              </a:ext>
            </a:extLst>
          </p:cNvPr>
          <p:cNvSpPr/>
          <p:nvPr userDrawn="1"/>
        </p:nvSpPr>
        <p:spPr>
          <a:xfrm>
            <a:off x="0" y="6495834"/>
            <a:ext cx="12192000" cy="3725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bg1"/>
                </a:solidFill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C93CC-4E13-8B46-9030-56F40875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72"/>
            <a:ext cx="10515600" cy="5228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0B7F8-CC21-8606-DA8E-3FC0FC4096AC}"/>
              </a:ext>
            </a:extLst>
          </p:cNvPr>
          <p:cNvSpPr/>
          <p:nvPr userDrawn="1"/>
        </p:nvSpPr>
        <p:spPr>
          <a:xfrm>
            <a:off x="9789459" y="20772"/>
            <a:ext cx="2402541" cy="522816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83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tx1"/>
                </a:solidFill>
              </a:rPr>
              <a:pPr algn="r"/>
              <a:t>‹#›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31A4B-D26C-4849-B5CC-E4CDCA5ED196}"/>
              </a:ext>
            </a:extLst>
          </p:cNvPr>
          <p:cNvSpPr/>
          <p:nvPr userDrawn="1"/>
        </p:nvSpPr>
        <p:spPr>
          <a:xfrm>
            <a:off x="9956800" y="110689"/>
            <a:ext cx="2133600" cy="365788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8854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76C565-8532-5D49-BE60-FA70208AE978}"/>
              </a:ext>
            </a:extLst>
          </p:cNvPr>
          <p:cNvSpPr/>
          <p:nvPr userDrawn="1"/>
        </p:nvSpPr>
        <p:spPr>
          <a:xfrm>
            <a:off x="0" y="6495834"/>
            <a:ext cx="12192000" cy="372533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bg1"/>
                </a:solidFill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A51DA-D71C-254A-86CE-FFA6BF521D3F}"/>
              </a:ext>
            </a:extLst>
          </p:cNvPr>
          <p:cNvSpPr txBox="1"/>
          <p:nvPr userDrawn="1"/>
        </p:nvSpPr>
        <p:spPr>
          <a:xfrm>
            <a:off x="3334871" y="27216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7D019D-34F8-2143-B829-AC2461515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125" y="3602038"/>
            <a:ext cx="11026588" cy="165576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C330A1E-105E-4747-9BF9-4583F3D9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25" y="1678193"/>
            <a:ext cx="11026588" cy="1768710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504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76C565-8532-5D49-BE60-FA70208AE978}"/>
              </a:ext>
            </a:extLst>
          </p:cNvPr>
          <p:cNvSpPr/>
          <p:nvPr userDrawn="1"/>
        </p:nvSpPr>
        <p:spPr>
          <a:xfrm>
            <a:off x="0" y="6495834"/>
            <a:ext cx="12192000" cy="372533"/>
          </a:xfrm>
          <a:prstGeom prst="rect">
            <a:avLst/>
          </a:prstGeom>
          <a:solidFill>
            <a:srgbClr val="224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bg1"/>
                </a:solidFill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C93CC-4E13-8B46-9030-56F40875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72"/>
            <a:ext cx="10515600" cy="5228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0B7F8-CC21-8606-DA8E-3FC0FC4096AC}"/>
              </a:ext>
            </a:extLst>
          </p:cNvPr>
          <p:cNvSpPr/>
          <p:nvPr userDrawn="1"/>
        </p:nvSpPr>
        <p:spPr>
          <a:xfrm>
            <a:off x="9789459" y="20772"/>
            <a:ext cx="2402541" cy="522816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6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tx1"/>
                </a:solidFill>
              </a:rPr>
              <a:pPr algn="r"/>
              <a:t>‹#›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31A4B-D26C-4849-B5CC-E4CDCA5ED196}"/>
              </a:ext>
            </a:extLst>
          </p:cNvPr>
          <p:cNvSpPr/>
          <p:nvPr userDrawn="1"/>
        </p:nvSpPr>
        <p:spPr>
          <a:xfrm>
            <a:off x="9956800" y="110689"/>
            <a:ext cx="2133600" cy="365788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13734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76C565-8532-5D49-BE60-FA70208AE978}"/>
              </a:ext>
            </a:extLst>
          </p:cNvPr>
          <p:cNvSpPr/>
          <p:nvPr userDrawn="1"/>
        </p:nvSpPr>
        <p:spPr>
          <a:xfrm>
            <a:off x="0" y="6495834"/>
            <a:ext cx="12192000" cy="372533"/>
          </a:xfrm>
          <a:prstGeom prst="rect">
            <a:avLst/>
          </a:prstGeom>
          <a:solidFill>
            <a:srgbClr val="224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DB846-3078-564D-BBCB-D279F8B07101}"/>
              </a:ext>
            </a:extLst>
          </p:cNvPr>
          <p:cNvSpPr txBox="1"/>
          <p:nvPr userDrawn="1"/>
        </p:nvSpPr>
        <p:spPr>
          <a:xfrm>
            <a:off x="3519602" y="6532473"/>
            <a:ext cx="5152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MSN-C WORKSHOP – 9/26-27,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bg1"/>
                </a:solidFill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A51DA-D71C-254A-86CE-FFA6BF521D3F}"/>
              </a:ext>
            </a:extLst>
          </p:cNvPr>
          <p:cNvSpPr txBox="1"/>
          <p:nvPr userDrawn="1"/>
        </p:nvSpPr>
        <p:spPr>
          <a:xfrm>
            <a:off x="3334871" y="27216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67D019D-34F8-2143-B829-AC2461515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125" y="3602038"/>
            <a:ext cx="11026588" cy="165576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C330A1E-105E-4747-9BF9-4583F3D9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25" y="1678193"/>
            <a:ext cx="11026588" cy="1768710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05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68A5-4ACC-B049-FB11-715583BC3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10951-AAA0-830E-C99D-1A3404C9A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AAF2C-B7BE-5269-53DF-BD2A1CA8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D71D1-1725-4169-3266-B84EF65A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183D9-C0B0-ED45-CA33-11D32652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5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C335-2085-2046-AA4D-E69550B1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1BCF6-560A-219B-F99D-96680E951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70146-9D4F-502F-672E-1DCF4AAC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599ED-0814-CA61-E788-2FB13EDF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8964F-ECC6-62C0-142F-52D0C43E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3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0740-5974-5831-8D85-D40E724C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1D3B5-72A5-8338-947C-F80EC7E5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B22A6-D600-6DC5-6B5C-BF3D0393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3FDA8-9B21-42F0-B3C5-5D05C8F6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D6CD-28F5-7669-5DAD-E0EAECB3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7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C50-1E9C-1971-DAE8-75A96FBC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A0D44-A0E8-FB75-D830-00505A90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9D1E136-F69A-08DF-EBA6-DC04701DF5B6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63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D996-52CE-8904-FC4F-92C73CE4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754E-84C7-1B17-842B-71D43E7C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4A16F-1A4B-6BE6-1379-3BF15113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16C6D-2FF9-C177-9972-37D8742E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B5C87-9853-D020-CEDD-061D3822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828DC-FBAA-67E2-4A32-C96168C1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3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281D-8157-1935-5CB2-F035BFA2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C9499-01AB-3ABE-C592-C4AFE858C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DD590-C28F-60D1-69B9-3A8C61CCA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326CD-AD3B-A6A4-F64B-855924036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95658-615B-1E30-7972-DA072A01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AA7A1-5E3A-ABB8-0259-C7F7C4CC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3A504-8826-EFF8-283F-E5A1FAF96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FB81-A64A-0A8C-1A27-5BD55E03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5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E737-07F2-9576-F56F-F2C7EF2D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0DB8B-FBCE-6B09-367C-6ED96581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FF6A4-7C9D-DCEB-A16A-A0E86D71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95F47-8644-9A8D-619D-9743DAB3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5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FF815-E7CA-0AC4-E8B0-C2A1CD595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683E7-86BF-73FC-C143-F934CA1A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5F49E-7BFC-2361-CBAD-ECFC14DF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95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A9D1-9B95-1838-DEC6-89BFF8DB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EEA69-71F6-6C3E-760C-2F2015609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3DA84-BB4A-D1B8-7E31-AB253E8A3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C5F96-371D-5950-2286-74330E41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1B4AA-51CC-7454-BF6A-81DDEE8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545C4-26FE-5474-4481-72DC340F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2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AABE8-9713-A3DE-A464-E1B53D6F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01857-5EBC-296F-A4E4-25E16C330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B5AE7-11A4-E0B0-C097-F88536FAD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A75C-A21D-D4CE-A147-DAA654EB5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78CFB-7FBC-34D0-94CE-BB82FA68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A3965-3116-6D26-5DC0-39909A9A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1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A900-90D5-DF0D-2787-38E38199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DA01D-9AEF-3850-8E0A-FBAF2E5C3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2AC65-B2DF-17D3-E8B6-09F17076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9A403-C888-FA5F-010F-651256A3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59ADD-047B-82A8-25C3-6CBAAB8E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00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657D1-29A9-B05D-6175-FD6D4EDE0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1036C-00CD-D5E5-EEEE-5F33B8D15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AF528-37E9-D36A-3053-F4A5E698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7C4DC-3D64-7A3E-ECF5-51C17644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B10A7-C5BD-E643-54A6-E0547502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6B91-8809-9B58-9113-BF3A8ABF1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3D9B0-F6F1-3982-8DBE-7DBED82A9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8D84A-09FF-665A-24FE-6615F2F6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1B4E-0677-941A-74C9-34AAE682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4A5AB-ABBE-A51C-25FA-06CF6698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2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73AC-6A46-9538-819D-1ECA857B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201F7-025C-AAB9-5650-79186E6B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405E1-6948-E70E-90BF-597C5D40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D1730-DF7D-1FB7-CA17-79EBA6C8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C08B3-A2D2-4B7F-BB2A-F885DD5E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8A26-7DA8-51E9-524B-037628207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558799"/>
          </a:xfrm>
          <a:solidFill>
            <a:srgbClr val="223F7E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ABE9F2-7918-C866-F567-D3FFBA63EBA8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36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D7B2-E072-894C-2279-F7DFC884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9235-E873-BD97-E908-CD12207AB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B5C09-BC73-1B70-253A-8626A4EE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4B15B-8BFF-FB10-26D5-F986E0AB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8664E-551A-D9CE-9307-995AE361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43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83D87-EC12-0612-7697-825EDFB1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4440-BDEC-4AC6-F879-D187B7BFF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52B92-C735-B4EE-4712-8C190FE9F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4806C-F395-5A8F-0BD9-E92BF74EA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4C86B-AB20-7886-857E-C0BA1635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ECEFD-148A-A931-32A4-113627D4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31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0FED-17C4-B7B1-DA94-63341CFD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3961B-4537-6B9D-47BB-33CDEFECA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79109-1255-14E7-3B04-D3E00F43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70647-15DB-D8EB-0278-07C0B0B11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AA414-79CD-09F9-3F43-EC8CEDFF1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CEF8A-6CAC-81BC-C276-0B54C297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33F611-8C95-8D72-2DAD-8DBC51A0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6474BD-A58E-5661-24D0-0AD48F25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08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A688-29F8-4564-D8D2-357C0243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FB86A-E93F-0D7C-3A67-A008DC15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72FBA-5098-4785-64F7-E675439F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777E1-6961-6287-C24F-25CC780D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8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31B6B-40B1-6A55-A259-AB718CA9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99613-78AA-3E33-DC0C-400FBF66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9EBE-A887-EFCD-2621-FD25E8FE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55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58A7-5A17-B77D-B0B4-F9F29BD1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13B0A-8DCB-BBF2-4FBA-E7BDA6F4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44057-C2A1-C303-050E-248CE3D3A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80647-1176-6C0A-FC72-CA2C819D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AFCF5-F5A0-7402-2BC8-F18E4306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19298-E086-4826-E9C4-FC386FCE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04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D9C9-0C96-CB0D-5F33-F1D3825C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545EA-10A3-7B37-C6CB-36749E375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C10D7-6495-7626-2540-CB0B37AE9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0C003-CE27-59A6-7EC0-8CC57AB0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24DE-20C0-4F5E-9E9E-ABA826C6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FE470-991E-761D-9451-92694B10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99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4603-4ACA-2A88-A400-AD54372A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19893-0EE4-6CEE-EE03-8A8932D55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56AD9-73AC-537B-0951-AE611586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B785F-BB49-42F4-4CE2-721A9C9E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5C877-6854-4156-DFE3-77E5248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9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1D066B-B690-3F17-D2B1-49F80E399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776A9-4D0C-72D5-A2B8-FC5CC323E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7426A-B980-5848-FE74-BD79F7626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B8533-B9A6-A114-A9A3-FCDD47DE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F09BA-05E3-20CA-AC7E-FC8B7464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06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S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79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C0E426-8F5D-D94D-B73D-16F66733136C}"/>
              </a:ext>
            </a:extLst>
          </p:cNvPr>
          <p:cNvSpPr txBox="1"/>
          <p:nvPr userDrawn="1"/>
        </p:nvSpPr>
        <p:spPr>
          <a:xfrm>
            <a:off x="11165305" y="6492389"/>
            <a:ext cx="101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B54F5191-7D55-7D43-8625-C39D27509146}" type="slidenum">
              <a:rPr lang="en-US" sz="1600" smtClean="0">
                <a:solidFill>
                  <a:schemeClr val="tx1"/>
                </a:solidFill>
              </a:rPr>
              <a:pPr algn="r"/>
              <a:t>‹#›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C93CC-4E13-8B46-9030-56F40875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72"/>
            <a:ext cx="10515600" cy="5228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31A4B-D26C-4849-B5CC-E4CDCA5ED196}"/>
              </a:ext>
            </a:extLst>
          </p:cNvPr>
          <p:cNvSpPr/>
          <p:nvPr userDrawn="1"/>
        </p:nvSpPr>
        <p:spPr>
          <a:xfrm>
            <a:off x="9956800" y="110689"/>
            <a:ext cx="2133600" cy="365788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82957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C50-1E9C-1971-DAE8-75A96FBC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A0D44-A0E8-FB75-D830-00505A90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146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294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66"/>
            <a:ext cx="10972800" cy="69329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0857"/>
            <a:ext cx="10972800" cy="51153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2DDC6-F291-2C46-8DE3-0B1AE9A50367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5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C50-1E9C-1971-DAE8-75A96FBC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A0D44-A0E8-FB75-D830-00505A90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12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8A26-7DA8-51E9-524B-037628207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558799"/>
          </a:xfrm>
          <a:solidFill>
            <a:srgbClr val="223F7E"/>
          </a:solidFill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7477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C50-1E9C-1971-DAE8-75A96FBC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A0D44-A0E8-FB75-D830-00505A90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3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8A26-7DA8-51E9-524B-037628207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558799"/>
          </a:xfrm>
          <a:solidFill>
            <a:srgbClr val="223F7E"/>
          </a:solidFill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164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C50-1E9C-1971-DAE8-75A96FBC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A0D44-A0E8-FB75-D830-00505A905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868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and green hexagons&#10;&#10;Description automatically generated">
            <a:extLst>
              <a:ext uri="{FF2B5EF4-FFF2-40B4-BE49-F238E27FC236}">
                <a16:creationId xmlns:a16="http://schemas.microsoft.com/office/drawing/2014/main" id="{15A458EF-A2AD-74DC-9B39-621A4AB85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160"/>
            <a:ext cx="12192000" cy="687832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51B9A1BC-E149-C7D3-CD9F-00823F6C51BA}"/>
              </a:ext>
            </a:extLst>
          </p:cNvPr>
          <p:cNvSpPr/>
          <p:nvPr userDrawn="1"/>
        </p:nvSpPr>
        <p:spPr>
          <a:xfrm>
            <a:off x="-1905" y="5773420"/>
            <a:ext cx="12193905" cy="1108982"/>
          </a:xfrm>
          <a:custGeom>
            <a:avLst/>
            <a:gdLst>
              <a:gd name="connsiteX0" fmla="*/ 0 w 12211050"/>
              <a:gd name="connsiteY0" fmla="*/ 0 h 1104900"/>
              <a:gd name="connsiteX1" fmla="*/ 12211050 w 12211050"/>
              <a:gd name="connsiteY1" fmla="*/ 0 h 1104900"/>
              <a:gd name="connsiteX2" fmla="*/ 12211050 w 12211050"/>
              <a:gd name="connsiteY2" fmla="*/ 1104900 h 1104900"/>
              <a:gd name="connsiteX3" fmla="*/ 0 w 12211050"/>
              <a:gd name="connsiteY3" fmla="*/ 1104900 h 1104900"/>
              <a:gd name="connsiteX4" fmla="*/ 0 w 12211050"/>
              <a:gd name="connsiteY4" fmla="*/ 0 h 1104900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58 h 1105258"/>
              <a:gd name="connsiteX1" fmla="*/ 6030383 w 12211050"/>
              <a:gd name="connsiteY1" fmla="*/ 578062 h 1105258"/>
              <a:gd name="connsiteX2" fmla="*/ 12211050 w 12211050"/>
              <a:gd name="connsiteY2" fmla="*/ 358 h 1105258"/>
              <a:gd name="connsiteX3" fmla="*/ 12211050 w 12211050"/>
              <a:gd name="connsiteY3" fmla="*/ 1105258 h 1105258"/>
              <a:gd name="connsiteX4" fmla="*/ 0 w 12211050"/>
              <a:gd name="connsiteY4" fmla="*/ 1105258 h 1105258"/>
              <a:gd name="connsiteX5" fmla="*/ 0 w 12211050"/>
              <a:gd name="connsiteY5" fmla="*/ 358 h 1105258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05" h="1108982">
                <a:moveTo>
                  <a:pt x="0" y="518282"/>
                </a:moveTo>
                <a:cubicBezTo>
                  <a:pt x="1411161" y="572384"/>
                  <a:pt x="4099939" y="547003"/>
                  <a:pt x="6091616" y="562223"/>
                </a:cubicBezTo>
                <a:cubicBezTo>
                  <a:pt x="8083293" y="577443"/>
                  <a:pt x="10753443" y="464953"/>
                  <a:pt x="12193905" y="0"/>
                </a:cubicBezTo>
                <a:lnTo>
                  <a:pt x="12193905" y="1104900"/>
                </a:lnTo>
                <a:lnTo>
                  <a:pt x="3266" y="1108982"/>
                </a:lnTo>
                <a:cubicBezTo>
                  <a:pt x="2177" y="912082"/>
                  <a:pt x="1089" y="715182"/>
                  <a:pt x="0" y="518282"/>
                </a:cubicBezTo>
                <a:close/>
              </a:path>
            </a:pathLst>
          </a:custGeom>
          <a:solidFill>
            <a:srgbClr val="223F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47B3603-525C-713B-659B-984BE580666E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87797-515C-704F-30E2-2B67A3D106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79264" y="6062847"/>
            <a:ext cx="1957136" cy="815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519E2-C388-A609-F9C1-5924B6894B1F}"/>
              </a:ext>
            </a:extLst>
          </p:cNvPr>
          <p:cNvSpPr txBox="1"/>
          <p:nvPr userDrawn="1"/>
        </p:nvSpPr>
        <p:spPr>
          <a:xfrm>
            <a:off x="60008" y="6480637"/>
            <a:ext cx="9757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F7F7F7"/>
                </a:solidFill>
                <a:latin typeface="Arial Black" panose="020B0A04020102020204"/>
              </a:rPr>
              <a:t>2026 AFOSR - NSF Accelerator Workshop, Feb 24-26</a:t>
            </a:r>
          </a:p>
        </p:txBody>
      </p:sp>
    </p:spTree>
    <p:extLst>
      <p:ext uri="{BB962C8B-B14F-4D97-AF65-F5344CB8AC3E}">
        <p14:creationId xmlns:p14="http://schemas.microsoft.com/office/powerpoint/2010/main" val="345810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885F6-D3E3-31C6-4F1C-0F9BD7C0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0AC11-2FC9-5676-D83E-E3F37FBF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64F5-0FB7-E59A-7D9A-47E75EE7C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BFCF57-5B50-1649-BD2B-768A767CF794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4C441-9D6E-1E7F-4DBD-F39968393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7B211-2548-F914-2E99-CDB820665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B71740-6FCC-1F43-9641-23CE330B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3D03A1-40FC-C99C-4B31-2B4E873E5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7" r="1"/>
          <a:stretch/>
        </p:blipFill>
        <p:spPr>
          <a:xfrm>
            <a:off x="-18839" y="5773420"/>
            <a:ext cx="12230624" cy="11049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47B3603-525C-713B-659B-984BE580666E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87797-515C-704F-30E2-2B67A3D10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79264" y="6062847"/>
            <a:ext cx="1957136" cy="8154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16508-3A96-9348-8B46-5C344DB0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329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D6B3232-ADC2-8597-3F66-8BCAD2FFE895}"/>
              </a:ext>
            </a:extLst>
          </p:cNvPr>
          <p:cNvSpPr/>
          <p:nvPr userDrawn="1"/>
        </p:nvSpPr>
        <p:spPr>
          <a:xfrm>
            <a:off x="-1905" y="5773420"/>
            <a:ext cx="12193905" cy="1108982"/>
          </a:xfrm>
          <a:custGeom>
            <a:avLst/>
            <a:gdLst>
              <a:gd name="connsiteX0" fmla="*/ 0 w 12211050"/>
              <a:gd name="connsiteY0" fmla="*/ 0 h 1104900"/>
              <a:gd name="connsiteX1" fmla="*/ 12211050 w 12211050"/>
              <a:gd name="connsiteY1" fmla="*/ 0 h 1104900"/>
              <a:gd name="connsiteX2" fmla="*/ 12211050 w 12211050"/>
              <a:gd name="connsiteY2" fmla="*/ 1104900 h 1104900"/>
              <a:gd name="connsiteX3" fmla="*/ 0 w 12211050"/>
              <a:gd name="connsiteY3" fmla="*/ 1104900 h 1104900"/>
              <a:gd name="connsiteX4" fmla="*/ 0 w 12211050"/>
              <a:gd name="connsiteY4" fmla="*/ 0 h 1104900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58 h 1105258"/>
              <a:gd name="connsiteX1" fmla="*/ 6030383 w 12211050"/>
              <a:gd name="connsiteY1" fmla="*/ 578062 h 1105258"/>
              <a:gd name="connsiteX2" fmla="*/ 12211050 w 12211050"/>
              <a:gd name="connsiteY2" fmla="*/ 358 h 1105258"/>
              <a:gd name="connsiteX3" fmla="*/ 12211050 w 12211050"/>
              <a:gd name="connsiteY3" fmla="*/ 1105258 h 1105258"/>
              <a:gd name="connsiteX4" fmla="*/ 0 w 12211050"/>
              <a:gd name="connsiteY4" fmla="*/ 1105258 h 1105258"/>
              <a:gd name="connsiteX5" fmla="*/ 0 w 12211050"/>
              <a:gd name="connsiteY5" fmla="*/ 358 h 1105258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05" h="1108982">
                <a:moveTo>
                  <a:pt x="0" y="518282"/>
                </a:moveTo>
                <a:cubicBezTo>
                  <a:pt x="1411161" y="572384"/>
                  <a:pt x="4099939" y="547003"/>
                  <a:pt x="6091616" y="562223"/>
                </a:cubicBezTo>
                <a:cubicBezTo>
                  <a:pt x="8083293" y="577443"/>
                  <a:pt x="10753443" y="464953"/>
                  <a:pt x="12193905" y="0"/>
                </a:cubicBezTo>
                <a:lnTo>
                  <a:pt x="12193905" y="1104900"/>
                </a:lnTo>
                <a:lnTo>
                  <a:pt x="3266" y="1108982"/>
                </a:lnTo>
                <a:cubicBezTo>
                  <a:pt x="2177" y="912082"/>
                  <a:pt x="1089" y="715182"/>
                  <a:pt x="0" y="518282"/>
                </a:cubicBezTo>
                <a:close/>
              </a:path>
            </a:pathLst>
          </a:custGeom>
          <a:solidFill>
            <a:srgbClr val="223F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16508-3A96-9348-8B46-5C344DB0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A9D42-480D-95C5-B6BF-70B9EBDFBE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79264" y="6062847"/>
            <a:ext cx="1957136" cy="8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7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0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C32939-E007-91AD-5293-EA479159585A}"/>
              </a:ext>
            </a:extLst>
          </p:cNvPr>
          <p:cNvSpPr/>
          <p:nvPr userDrawn="1"/>
        </p:nvSpPr>
        <p:spPr>
          <a:xfrm>
            <a:off x="-1905" y="5773420"/>
            <a:ext cx="12193905" cy="1108982"/>
          </a:xfrm>
          <a:custGeom>
            <a:avLst/>
            <a:gdLst>
              <a:gd name="connsiteX0" fmla="*/ 0 w 12211050"/>
              <a:gd name="connsiteY0" fmla="*/ 0 h 1104900"/>
              <a:gd name="connsiteX1" fmla="*/ 12211050 w 12211050"/>
              <a:gd name="connsiteY1" fmla="*/ 0 h 1104900"/>
              <a:gd name="connsiteX2" fmla="*/ 12211050 w 12211050"/>
              <a:gd name="connsiteY2" fmla="*/ 1104900 h 1104900"/>
              <a:gd name="connsiteX3" fmla="*/ 0 w 12211050"/>
              <a:gd name="connsiteY3" fmla="*/ 1104900 h 1104900"/>
              <a:gd name="connsiteX4" fmla="*/ 0 w 12211050"/>
              <a:gd name="connsiteY4" fmla="*/ 0 h 1104900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58 h 1105258"/>
              <a:gd name="connsiteX1" fmla="*/ 6030383 w 12211050"/>
              <a:gd name="connsiteY1" fmla="*/ 578062 h 1105258"/>
              <a:gd name="connsiteX2" fmla="*/ 12211050 w 12211050"/>
              <a:gd name="connsiteY2" fmla="*/ 358 h 1105258"/>
              <a:gd name="connsiteX3" fmla="*/ 12211050 w 12211050"/>
              <a:gd name="connsiteY3" fmla="*/ 1105258 h 1105258"/>
              <a:gd name="connsiteX4" fmla="*/ 0 w 12211050"/>
              <a:gd name="connsiteY4" fmla="*/ 1105258 h 1105258"/>
              <a:gd name="connsiteX5" fmla="*/ 0 w 12211050"/>
              <a:gd name="connsiteY5" fmla="*/ 358 h 1105258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05" h="1108982">
                <a:moveTo>
                  <a:pt x="0" y="518282"/>
                </a:moveTo>
                <a:cubicBezTo>
                  <a:pt x="1411161" y="572384"/>
                  <a:pt x="4099939" y="547003"/>
                  <a:pt x="6091616" y="562223"/>
                </a:cubicBezTo>
                <a:cubicBezTo>
                  <a:pt x="8083293" y="577443"/>
                  <a:pt x="10753443" y="464953"/>
                  <a:pt x="12193905" y="0"/>
                </a:cubicBezTo>
                <a:lnTo>
                  <a:pt x="12193905" y="1104900"/>
                </a:lnTo>
                <a:lnTo>
                  <a:pt x="3266" y="1108982"/>
                </a:lnTo>
                <a:cubicBezTo>
                  <a:pt x="2177" y="912082"/>
                  <a:pt x="1089" y="715182"/>
                  <a:pt x="0" y="518282"/>
                </a:cubicBezTo>
                <a:close/>
              </a:path>
            </a:pathLst>
          </a:custGeom>
          <a:solidFill>
            <a:srgbClr val="223F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47B3603-525C-713B-659B-984BE580666E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87797-515C-704F-30E2-2B67A3D106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79264" y="6062847"/>
            <a:ext cx="1957136" cy="8154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16508-3A96-9348-8B46-5C344DB0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10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2EC72-D44F-CAAC-12D2-7878CB57F7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50000"/>
          <a:stretch>
            <a:fillRect/>
          </a:stretch>
        </p:blipFill>
        <p:spPr>
          <a:xfrm>
            <a:off x="0" y="6291667"/>
            <a:ext cx="12192000" cy="57031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47B3603-525C-713B-659B-984BE580666E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16508-3A96-9348-8B46-5C344DB0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983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23E75D-179E-3AB8-8457-298F70868419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558799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C32939-E007-91AD-5293-EA479159585A}"/>
              </a:ext>
            </a:extLst>
          </p:cNvPr>
          <p:cNvSpPr/>
          <p:nvPr userDrawn="1"/>
        </p:nvSpPr>
        <p:spPr>
          <a:xfrm>
            <a:off x="-1905" y="5773420"/>
            <a:ext cx="12193905" cy="1108982"/>
          </a:xfrm>
          <a:custGeom>
            <a:avLst/>
            <a:gdLst>
              <a:gd name="connsiteX0" fmla="*/ 0 w 12211050"/>
              <a:gd name="connsiteY0" fmla="*/ 0 h 1104900"/>
              <a:gd name="connsiteX1" fmla="*/ 12211050 w 12211050"/>
              <a:gd name="connsiteY1" fmla="*/ 0 h 1104900"/>
              <a:gd name="connsiteX2" fmla="*/ 12211050 w 12211050"/>
              <a:gd name="connsiteY2" fmla="*/ 1104900 h 1104900"/>
              <a:gd name="connsiteX3" fmla="*/ 0 w 12211050"/>
              <a:gd name="connsiteY3" fmla="*/ 1104900 h 1104900"/>
              <a:gd name="connsiteX4" fmla="*/ 0 w 12211050"/>
              <a:gd name="connsiteY4" fmla="*/ 0 h 1104900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19 h 1105219"/>
              <a:gd name="connsiteX1" fmla="*/ 6030383 w 12211050"/>
              <a:gd name="connsiteY1" fmla="*/ 578023 h 1105219"/>
              <a:gd name="connsiteX2" fmla="*/ 12211050 w 12211050"/>
              <a:gd name="connsiteY2" fmla="*/ 319 h 1105219"/>
              <a:gd name="connsiteX3" fmla="*/ 12211050 w 12211050"/>
              <a:gd name="connsiteY3" fmla="*/ 1105219 h 1105219"/>
              <a:gd name="connsiteX4" fmla="*/ 0 w 12211050"/>
              <a:gd name="connsiteY4" fmla="*/ 1105219 h 1105219"/>
              <a:gd name="connsiteX5" fmla="*/ 0 w 12211050"/>
              <a:gd name="connsiteY5" fmla="*/ 319 h 1105219"/>
              <a:gd name="connsiteX0" fmla="*/ 0 w 12211050"/>
              <a:gd name="connsiteY0" fmla="*/ 358 h 1105258"/>
              <a:gd name="connsiteX1" fmla="*/ 6030383 w 12211050"/>
              <a:gd name="connsiteY1" fmla="*/ 578062 h 1105258"/>
              <a:gd name="connsiteX2" fmla="*/ 12211050 w 12211050"/>
              <a:gd name="connsiteY2" fmla="*/ 358 h 1105258"/>
              <a:gd name="connsiteX3" fmla="*/ 12211050 w 12211050"/>
              <a:gd name="connsiteY3" fmla="*/ 1105258 h 1105258"/>
              <a:gd name="connsiteX4" fmla="*/ 0 w 12211050"/>
              <a:gd name="connsiteY4" fmla="*/ 1105258 h 1105258"/>
              <a:gd name="connsiteX5" fmla="*/ 0 w 12211050"/>
              <a:gd name="connsiteY5" fmla="*/ 358 h 1105258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77704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894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894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6030383 w 12211050"/>
              <a:gd name="connsiteY1" fmla="*/ 509971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0 w 12211050"/>
              <a:gd name="connsiteY0" fmla="*/ 338667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0 w 12211050"/>
              <a:gd name="connsiteY5" fmla="*/ 338667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5716875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3063 w 12211050"/>
              <a:gd name="connsiteY0" fmla="*/ 4039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3063 w 12211050"/>
              <a:gd name="connsiteY5" fmla="*/ 4039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17145 w 12211050"/>
              <a:gd name="connsiteY0" fmla="*/ 518282 h 1104900"/>
              <a:gd name="connsiteX1" fmla="*/ 6108761 w 12211050"/>
              <a:gd name="connsiteY1" fmla="*/ 562223 h 1104900"/>
              <a:gd name="connsiteX2" fmla="*/ 12211050 w 12211050"/>
              <a:gd name="connsiteY2" fmla="*/ 0 h 1104900"/>
              <a:gd name="connsiteX3" fmla="*/ 12211050 w 12211050"/>
              <a:gd name="connsiteY3" fmla="*/ 1104900 h 1104900"/>
              <a:gd name="connsiteX4" fmla="*/ 0 w 12211050"/>
              <a:gd name="connsiteY4" fmla="*/ 1104900 h 1104900"/>
              <a:gd name="connsiteX5" fmla="*/ 17145 w 12211050"/>
              <a:gd name="connsiteY5" fmla="*/ 518282 h 1104900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  <a:gd name="connsiteX0" fmla="*/ 0 w 12193905"/>
              <a:gd name="connsiteY0" fmla="*/ 518282 h 1108982"/>
              <a:gd name="connsiteX1" fmla="*/ 6091616 w 12193905"/>
              <a:gd name="connsiteY1" fmla="*/ 562223 h 1108982"/>
              <a:gd name="connsiteX2" fmla="*/ 12193905 w 12193905"/>
              <a:gd name="connsiteY2" fmla="*/ 0 h 1108982"/>
              <a:gd name="connsiteX3" fmla="*/ 12193905 w 12193905"/>
              <a:gd name="connsiteY3" fmla="*/ 1104900 h 1108982"/>
              <a:gd name="connsiteX4" fmla="*/ 3266 w 12193905"/>
              <a:gd name="connsiteY4" fmla="*/ 1108982 h 1108982"/>
              <a:gd name="connsiteX5" fmla="*/ 0 w 12193905"/>
              <a:gd name="connsiteY5" fmla="*/ 518282 h 110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05" h="1108982">
                <a:moveTo>
                  <a:pt x="0" y="518282"/>
                </a:moveTo>
                <a:cubicBezTo>
                  <a:pt x="1411161" y="572384"/>
                  <a:pt x="4099939" y="547003"/>
                  <a:pt x="6091616" y="562223"/>
                </a:cubicBezTo>
                <a:cubicBezTo>
                  <a:pt x="8083293" y="577443"/>
                  <a:pt x="10753443" y="464953"/>
                  <a:pt x="12193905" y="0"/>
                </a:cubicBezTo>
                <a:lnTo>
                  <a:pt x="12193905" y="1104900"/>
                </a:lnTo>
                <a:lnTo>
                  <a:pt x="3266" y="1108982"/>
                </a:lnTo>
                <a:cubicBezTo>
                  <a:pt x="2177" y="912082"/>
                  <a:pt x="1089" y="715182"/>
                  <a:pt x="0" y="518282"/>
                </a:cubicBezTo>
                <a:close/>
              </a:path>
            </a:pathLst>
          </a:custGeom>
          <a:solidFill>
            <a:srgbClr val="223F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47B3603-525C-713B-659B-984BE580666E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87797-515C-704F-30E2-2B67A3D10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9264" y="6062847"/>
            <a:ext cx="1957136" cy="8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3270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47B3603-525C-713B-659B-984BE580666E}"/>
              </a:ext>
            </a:extLst>
          </p:cNvPr>
          <p:cNvSpPr txBox="1">
            <a:spLocks/>
          </p:cNvSpPr>
          <p:nvPr userDrawn="1"/>
        </p:nvSpPr>
        <p:spPr>
          <a:xfrm>
            <a:off x="9326880" y="6484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38A18-BB5C-E549-949A-5C38DC0E74D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706710D-DB3D-42DE-94BE-78191EE2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75"/>
            <a:ext cx="12192000" cy="558800"/>
          </a:xfrm>
          <a:prstGeom prst="rect">
            <a:avLst/>
          </a:prstGeom>
          <a:solidFill>
            <a:srgbClr val="223F7E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6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624DC-4E2A-4940-A1C4-E585F003DF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7"/>
            <a:ext cx="12192000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ctr" defTabSz="2330999" rtl="0" eaLnBrk="1" latinLnBrk="0" hangingPunct="1">
        <a:lnSpc>
          <a:spcPct val="90000"/>
        </a:lnSpc>
        <a:spcBef>
          <a:spcPct val="0"/>
        </a:spcBef>
        <a:buNone/>
        <a:defRPr sz="3733" b="1" i="0" kern="1200">
          <a:solidFill>
            <a:schemeClr val="bg1"/>
          </a:solidFill>
          <a:latin typeface="Myriad Pro Black" panose="020B0703030403020204" pitchFamily="34" charset="0"/>
          <a:ea typeface="+mj-ea"/>
          <a:cs typeface="+mj-cs"/>
        </a:defRPr>
      </a:lvl1pPr>
    </p:titleStyle>
    <p:bodyStyle>
      <a:lvl1pPr marL="582749" indent="-582749" algn="l" defTabSz="2330999" rtl="0" eaLnBrk="1" latinLnBrk="0" hangingPunct="1">
        <a:lnSpc>
          <a:spcPct val="90000"/>
        </a:lnSpc>
        <a:spcBef>
          <a:spcPts val="2555"/>
        </a:spcBef>
        <a:buFont typeface="Arial" panose="020B0604020202020204" pitchFamily="34" charset="0"/>
        <a:buChar char="•"/>
        <a:defRPr sz="7133" kern="1200">
          <a:solidFill>
            <a:schemeClr val="tx1"/>
          </a:solidFill>
          <a:latin typeface="+mn-lt"/>
          <a:ea typeface="+mn-ea"/>
          <a:cs typeface="+mn-cs"/>
        </a:defRPr>
      </a:lvl1pPr>
      <a:lvl2pPr marL="1748250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6123" kern="1200">
          <a:solidFill>
            <a:schemeClr val="tx1"/>
          </a:solidFill>
          <a:latin typeface="+mn-lt"/>
          <a:ea typeface="+mn-ea"/>
          <a:cs typeface="+mn-cs"/>
        </a:defRPr>
      </a:lvl2pPr>
      <a:lvl3pPr marL="2913759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4079259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4pPr>
      <a:lvl5pPr marL="5244748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5pPr>
      <a:lvl6pPr marL="6410258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6pPr>
      <a:lvl7pPr marL="7575747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7pPr>
      <a:lvl8pPr marL="8741257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8pPr>
      <a:lvl9pPr marL="9906756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1pPr>
      <a:lvl2pPr marL="1165510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2pPr>
      <a:lvl3pPr marL="2330999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3pPr>
      <a:lvl4pPr marL="3496498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4pPr>
      <a:lvl5pPr marL="4661998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5pPr>
      <a:lvl6pPr marL="582749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6pPr>
      <a:lvl7pPr marL="699299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7pPr>
      <a:lvl8pPr marL="815850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8pPr>
      <a:lvl9pPr marL="932400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44">
          <p15:clr>
            <a:srgbClr val="FBAE40"/>
          </p15:clr>
        </p15:guide>
        <p15:guide id="3" pos="5616">
          <p15:clr>
            <a:srgbClr val="FBAE4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624DC-4E2A-4940-A1C4-E585F003DF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7"/>
            <a:ext cx="12192000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1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ctr" defTabSz="2330999" rtl="0" eaLnBrk="1" latinLnBrk="0" hangingPunct="1">
        <a:lnSpc>
          <a:spcPct val="90000"/>
        </a:lnSpc>
        <a:spcBef>
          <a:spcPct val="0"/>
        </a:spcBef>
        <a:buNone/>
        <a:defRPr sz="3733" b="1" i="0" kern="1200">
          <a:solidFill>
            <a:schemeClr val="bg1"/>
          </a:solidFill>
          <a:latin typeface="Myriad Pro Black" panose="020B0703030403020204" pitchFamily="34" charset="0"/>
          <a:ea typeface="+mj-ea"/>
          <a:cs typeface="+mj-cs"/>
        </a:defRPr>
      </a:lvl1pPr>
    </p:titleStyle>
    <p:bodyStyle>
      <a:lvl1pPr marL="582749" indent="-582749" algn="l" defTabSz="2330999" rtl="0" eaLnBrk="1" latinLnBrk="0" hangingPunct="1">
        <a:lnSpc>
          <a:spcPct val="90000"/>
        </a:lnSpc>
        <a:spcBef>
          <a:spcPts val="2555"/>
        </a:spcBef>
        <a:buFont typeface="Arial" panose="020B0604020202020204" pitchFamily="34" charset="0"/>
        <a:buChar char="•"/>
        <a:defRPr sz="7133" kern="1200">
          <a:solidFill>
            <a:schemeClr val="tx1"/>
          </a:solidFill>
          <a:latin typeface="+mn-lt"/>
          <a:ea typeface="+mn-ea"/>
          <a:cs typeface="+mn-cs"/>
        </a:defRPr>
      </a:lvl1pPr>
      <a:lvl2pPr marL="1748250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6123" kern="1200">
          <a:solidFill>
            <a:schemeClr val="tx1"/>
          </a:solidFill>
          <a:latin typeface="+mn-lt"/>
          <a:ea typeface="+mn-ea"/>
          <a:cs typeface="+mn-cs"/>
        </a:defRPr>
      </a:lvl2pPr>
      <a:lvl3pPr marL="2913759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4079259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4pPr>
      <a:lvl5pPr marL="5244748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5pPr>
      <a:lvl6pPr marL="6410258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6pPr>
      <a:lvl7pPr marL="7575747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7pPr>
      <a:lvl8pPr marL="8741257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8pPr>
      <a:lvl9pPr marL="9906756" indent="-582749" algn="l" defTabSz="2330999" rtl="0" eaLnBrk="1" latinLnBrk="0" hangingPunct="1">
        <a:lnSpc>
          <a:spcPct val="90000"/>
        </a:lnSpc>
        <a:spcBef>
          <a:spcPts val="1272"/>
        </a:spcBef>
        <a:buFont typeface="Arial" panose="020B0604020202020204" pitchFamily="34" charset="0"/>
        <a:buChar char="•"/>
        <a:defRPr sz="45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1pPr>
      <a:lvl2pPr marL="1165510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2pPr>
      <a:lvl3pPr marL="2330999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3pPr>
      <a:lvl4pPr marL="3496498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4pPr>
      <a:lvl5pPr marL="4661998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5pPr>
      <a:lvl6pPr marL="582749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6pPr>
      <a:lvl7pPr marL="699299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7pPr>
      <a:lvl8pPr marL="815850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8pPr>
      <a:lvl9pPr marL="9324007" algn="l" defTabSz="2330999" rtl="0" eaLnBrk="1" latinLnBrk="0" hangingPunct="1">
        <a:defRPr sz="45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44">
          <p15:clr>
            <a:srgbClr val="FBAE40"/>
          </p15:clr>
        </p15:guide>
        <p15:guide id="3" pos="5616">
          <p15:clr>
            <a:srgbClr val="FBAE40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A76D7-A33E-4184-4679-F017220E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A936-B3D4-66E6-97E9-1F3E104DC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79589-85A7-BB6E-C3B9-F28688278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F79BEB-A560-E54A-9E60-584BC9C75638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E99A-A693-9A59-A95B-353A4D023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AC64-82A4-CAC0-6A97-30D139CBC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0E07B5-E3B4-4740-8C61-1EF6D0751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1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0.png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13" Type="http://schemas.openxmlformats.org/officeDocument/2006/relationships/image" Target="../media/image48.jpeg"/><Relationship Id="rId18" Type="http://schemas.openxmlformats.org/officeDocument/2006/relationships/image" Target="../media/image60.jpeg"/><Relationship Id="rId3" Type="http://schemas.openxmlformats.org/officeDocument/2006/relationships/image" Target="../media/image49.tiff"/><Relationship Id="rId7" Type="http://schemas.openxmlformats.org/officeDocument/2006/relationships/image" Target="../media/image52.jpeg"/><Relationship Id="rId12" Type="http://schemas.openxmlformats.org/officeDocument/2006/relationships/image" Target="../media/image47.tiff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pn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20.tiff"/><Relationship Id="rId15" Type="http://schemas.openxmlformats.org/officeDocument/2006/relationships/image" Target="../media/image58.png"/><Relationship Id="rId10" Type="http://schemas.openxmlformats.org/officeDocument/2006/relationships/image" Target="../media/image55.jpeg"/><Relationship Id="rId19" Type="http://schemas.openxmlformats.org/officeDocument/2006/relationships/image" Target="../media/image61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Relationship Id="rId1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12" Type="http://schemas.openxmlformats.org/officeDocument/2006/relationships/image" Target="../media/image6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11" Type="http://schemas.openxmlformats.org/officeDocument/2006/relationships/image" Target="../media/image68.emf"/><Relationship Id="rId5" Type="http://schemas.openxmlformats.org/officeDocument/2006/relationships/image" Target="../media/image63.png"/><Relationship Id="rId10" Type="http://schemas.openxmlformats.org/officeDocument/2006/relationships/image" Target="../media/image6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openxmlformats.org/officeDocument/2006/relationships/image" Target="../media/image78.gif"/><Relationship Id="rId10" Type="http://schemas.openxmlformats.org/officeDocument/2006/relationships/image" Target="../media/image82.png"/><Relationship Id="rId4" Type="http://schemas.openxmlformats.org/officeDocument/2006/relationships/image" Target="../media/image77.emf"/><Relationship Id="rId9" Type="http://schemas.microsoft.com/office/2007/relationships/hdphoto" Target="../media/hdphoto2.wdp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tiff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824D-8D5E-769E-6C47-4F3816E1E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89724"/>
            <a:ext cx="12192000" cy="1465183"/>
          </a:xfrm>
        </p:spPr>
        <p:txBody>
          <a:bodyPr/>
          <a:lstStyle/>
          <a:p>
            <a:r>
              <a:rPr lang="en-US" sz="4800" b="1" dirty="0">
                <a:latin typeface="Corbel" panose="020B0503020204020204" pitchFamily="34" charset="0"/>
                <a:cs typeface="Arial" panose="020B0604020202020204" pitchFamily="34" charset="0"/>
              </a:rPr>
              <a:t>The Materials Solutions Network at CHESS: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36D28-0B12-5E48-C69E-5243419AB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19" y="2954907"/>
            <a:ext cx="11209362" cy="2040173"/>
          </a:xfrm>
        </p:spPr>
        <p:txBody>
          <a:bodyPr/>
          <a:lstStyle/>
          <a:p>
            <a:r>
              <a:rPr lang="en-US" sz="4000" i="1" dirty="0">
                <a:latin typeface="Corbel" panose="020B0503020204020204" pitchFamily="34" charset="0"/>
                <a:cs typeface="Arial" panose="020B0604020202020204" pitchFamily="34" charset="0"/>
              </a:rPr>
              <a:t>an AFRL-sponsored sub-facility of the </a:t>
            </a:r>
          </a:p>
          <a:p>
            <a:r>
              <a:rPr lang="en-US" sz="4000" i="1" dirty="0">
                <a:latin typeface="Corbel" panose="020B0503020204020204" pitchFamily="34" charset="0"/>
                <a:cs typeface="Arial" panose="020B0604020202020204" pitchFamily="34" charset="0"/>
              </a:rPr>
              <a:t>Cornell High Energy Synchrotron Source  </a:t>
            </a:r>
          </a:p>
          <a:p>
            <a:r>
              <a:rPr lang="en-US" sz="2800" dirty="0">
                <a:latin typeface="Corbel" panose="020B0503020204020204" pitchFamily="34" charset="0"/>
              </a:rPr>
              <a:t>Arthur Woll, Director, MSN-C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0B395E-1C01-3BA8-6795-C465E52E4928}"/>
              </a:ext>
            </a:extLst>
          </p:cNvPr>
          <p:cNvGrpSpPr/>
          <p:nvPr/>
        </p:nvGrpSpPr>
        <p:grpSpPr>
          <a:xfrm>
            <a:off x="141078" y="121736"/>
            <a:ext cx="5030529" cy="1164290"/>
            <a:chOff x="141078" y="338836"/>
            <a:chExt cx="5030529" cy="1164290"/>
          </a:xfrm>
        </p:grpSpPr>
        <p:pic>
          <p:nvPicPr>
            <p:cNvPr id="8" name="Picture 7" descr="A black and red logo&#10;&#10;Description automatically generated">
              <a:extLst>
                <a:ext uri="{FF2B5EF4-FFF2-40B4-BE49-F238E27FC236}">
                  <a16:creationId xmlns:a16="http://schemas.microsoft.com/office/drawing/2014/main" id="{9AA2273D-DF73-3A34-F40E-5ADA8DE95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078" y="338836"/>
              <a:ext cx="2364160" cy="1153404"/>
            </a:xfrm>
            <a:prstGeom prst="rect">
              <a:avLst/>
            </a:prstGeom>
          </p:spPr>
        </p:pic>
        <p:pic>
          <p:nvPicPr>
            <p:cNvPr id="9" name="Picture 8" descr="A blue and black logo&#10;&#10;Description automatically generated">
              <a:extLst>
                <a:ext uri="{FF2B5EF4-FFF2-40B4-BE49-F238E27FC236}">
                  <a16:creationId xmlns:a16="http://schemas.microsoft.com/office/drawing/2014/main" id="{AE90B4C2-D284-BB9F-771C-D98DB867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3240" y="499624"/>
              <a:ext cx="2488367" cy="80457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EBCFF9-E3AA-C6AB-1707-5B5F8D95F09A}"/>
                </a:ext>
              </a:extLst>
            </p:cNvPr>
            <p:cNvCxnSpPr/>
            <p:nvPr/>
          </p:nvCxnSpPr>
          <p:spPr>
            <a:xfrm>
              <a:off x="2559668" y="349722"/>
              <a:ext cx="0" cy="115340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204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93108-B3C2-A113-15ED-ECBF85D65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0090C47-E5BB-A27D-B473-1453D3B3D0D1}"/>
              </a:ext>
            </a:extLst>
          </p:cNvPr>
          <p:cNvSpPr txBox="1"/>
          <p:nvPr/>
        </p:nvSpPr>
        <p:spPr>
          <a:xfrm>
            <a:off x="2820857" y="6470070"/>
            <a:ext cx="655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Science Drivers at</a:t>
            </a:r>
            <a:r>
              <a:rPr lang="en-US" dirty="0">
                <a:solidFill>
                  <a:srgbClr val="0E2841"/>
                </a:solidFill>
                <a:latin typeface="Aptos" panose="0211000402020202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XBIO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CAEB7-5014-BA6A-D624-D51DFE8A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00"/>
          <a:stretch>
            <a:fillRect/>
          </a:stretch>
        </p:blipFill>
        <p:spPr>
          <a:xfrm>
            <a:off x="2199169" y="943301"/>
            <a:ext cx="3820951" cy="354425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E8E95E6-3800-4E2F-4AE6-AFF16CA3C8D2}"/>
              </a:ext>
            </a:extLst>
          </p:cNvPr>
          <p:cNvGrpSpPr/>
          <p:nvPr/>
        </p:nvGrpSpPr>
        <p:grpSpPr>
          <a:xfrm>
            <a:off x="5891106" y="984241"/>
            <a:ext cx="3865247" cy="3579515"/>
            <a:chOff x="6096000" y="1327855"/>
            <a:chExt cx="3660354" cy="33897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EE2421-E6C9-08E3-A83E-44623E6DF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6786"/>
            <a:stretch>
              <a:fillRect/>
            </a:stretch>
          </p:blipFill>
          <p:spPr>
            <a:xfrm>
              <a:off x="6096000" y="1327855"/>
              <a:ext cx="3660354" cy="33897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72CE80-1678-50FF-57A4-FC5C0CFCC559}"/>
                </a:ext>
              </a:extLst>
            </p:cNvPr>
            <p:cNvSpPr/>
            <p:nvPr/>
          </p:nvSpPr>
          <p:spPr>
            <a:xfrm>
              <a:off x="6405331" y="4280545"/>
              <a:ext cx="3222438" cy="324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BioSAXS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Beamline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1A0E4EC-962A-F18D-3A98-09C0D3C3F1BC}"/>
              </a:ext>
            </a:extLst>
          </p:cNvPr>
          <p:cNvSpPr/>
          <p:nvPr/>
        </p:nvSpPr>
        <p:spPr>
          <a:xfrm>
            <a:off x="2557827" y="4088956"/>
            <a:ext cx="3222438" cy="3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MX Beamline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FECC66-D7A8-F2C3-58BF-43BA686DB9B0}"/>
              </a:ext>
            </a:extLst>
          </p:cNvPr>
          <p:cNvSpPr txBox="1"/>
          <p:nvPr/>
        </p:nvSpPr>
        <p:spPr>
          <a:xfrm>
            <a:off x="5380714" y="292404"/>
            <a:ext cx="6376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Biology in Extreme Conditions (XBIO)</a:t>
            </a:r>
          </a:p>
        </p:txBody>
      </p:sp>
      <p:pic>
        <p:nvPicPr>
          <p:cNvPr id="23" name="Picture 22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056DB86-0133-9F0B-8E3A-64F70E8E7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3704" r="3299" b="39307"/>
          <a:stretch/>
        </p:blipFill>
        <p:spPr>
          <a:xfrm>
            <a:off x="119427" y="164727"/>
            <a:ext cx="4876800" cy="7785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6803FC-C039-AA19-DC08-523D751135C1}"/>
              </a:ext>
            </a:extLst>
          </p:cNvPr>
          <p:cNvSpPr txBox="1"/>
          <p:nvPr/>
        </p:nvSpPr>
        <p:spPr>
          <a:xfrm>
            <a:off x="2070155" y="4467272"/>
            <a:ext cx="382095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56082">
                    <a:lumMod val="50000"/>
                  </a:srgbClr>
                </a:solidFill>
                <a:latin typeface="Aptos" panose="02110004020202020204"/>
              </a:rPr>
              <a:t>Macromolecular Crystallography (MX),  Serial Crystallography, High Pressure MX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9FCFD8-35C8-347F-E257-5929B1015714}"/>
              </a:ext>
            </a:extLst>
          </p:cNvPr>
          <p:cNvSpPr txBox="1"/>
          <p:nvPr/>
        </p:nvSpPr>
        <p:spPr>
          <a:xfrm>
            <a:off x="5891106" y="4665965"/>
            <a:ext cx="38209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156082">
                    <a:lumMod val="50000"/>
                  </a:srgbClr>
                </a:solidFill>
                <a:latin typeface="Aptos" panose="02110004020202020204"/>
              </a:rPr>
              <a:t>Biomolecular structure from solution, High Pressure biophysics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06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CFF15485-27BA-474F-A748-207557BD51C4}"/>
              </a:ext>
            </a:extLst>
          </p:cNvPr>
          <p:cNvSpPr txBox="1">
            <a:spLocks/>
          </p:cNvSpPr>
          <p:nvPr/>
        </p:nvSpPr>
        <p:spPr>
          <a:xfrm>
            <a:off x="111074" y="501373"/>
            <a:ext cx="5207375" cy="57289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582749" indent="-582749" algn="l" defTabSz="2330999" rtl="0" eaLnBrk="1" latinLnBrk="0" hangingPunct="1">
              <a:lnSpc>
                <a:spcPct val="90000"/>
              </a:lnSpc>
              <a:spcBef>
                <a:spcPts val="2555"/>
              </a:spcBef>
              <a:buFont typeface="Arial" panose="020B0604020202020204" pitchFamily="34" charset="0"/>
              <a:buChar char="•"/>
              <a:defRPr sz="7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48250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6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13759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79259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45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44748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45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10258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45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575747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45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41257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45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06756" indent="-582749" algn="l" defTabSz="2330999" rtl="0" eaLnBrk="1" latinLnBrk="0" hangingPunct="1">
              <a:lnSpc>
                <a:spcPct val="9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sz="45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marR="0" lvl="0" indent="0" algn="l" defTabSz="2330999" rtl="0" eaLnBrk="1" fontAlgn="auto" latinLnBrk="0" hangingPunct="1">
              <a:lnSpc>
                <a:spcPct val="90000"/>
              </a:lnSpc>
              <a:spcBef>
                <a:spcPts val="25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contrast to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CHEXS, XBIO, and most other synchrotron facilities: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0" algn="l" defTabSz="2330999" rtl="0" eaLnBrk="1" fontAlgn="auto" latinLnBrk="0" hangingPunct="1">
              <a:lnSpc>
                <a:spcPct val="90000"/>
              </a:lnSpc>
              <a:spcBef>
                <a:spcPts val="25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anose="020B0604020202020204"/>
              </a:rPr>
              <a:t>1.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Beamtime allocation is controlled by AFRL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permitting balance between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applied materials problems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fundamental research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228600" marR="0" lvl="0" indent="0" algn="l" defTabSz="2330999" rtl="0" eaLnBrk="1" fontAlgn="auto" latinLnBrk="0" hangingPunct="1">
              <a:lnSpc>
                <a:spcPct val="90000"/>
              </a:lnSpc>
              <a:spcBef>
                <a:spcPts val="25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MSN-C serves non-X-ray specialists by </a:t>
            </a:r>
            <a:r>
              <a:rPr lang="en-US" sz="2400" dirty="0">
                <a:solidFill>
                  <a:srgbClr val="000000"/>
                </a:solidFill>
                <a:latin typeface="Arial" panose="020B0604020202020204"/>
              </a:rPr>
              <a:t>providing interpretable information, not x-ray data.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228600" marR="0" lvl="0" indent="0" algn="l" defTabSz="2330999" rtl="0" eaLnBrk="1" fontAlgn="auto" latinLnBrk="0" hangingPunct="1">
              <a:lnSpc>
                <a:spcPct val="90000"/>
              </a:lnSpc>
              <a:spcBef>
                <a:spcPts val="25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MSN-C has established protocols to handle ITAR components and data.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7A167D-4BC6-2548-B47D-1E4B685685AF}"/>
              </a:ext>
            </a:extLst>
          </p:cNvPr>
          <p:cNvSpPr txBox="1">
            <a:spLocks/>
          </p:cNvSpPr>
          <p:nvPr/>
        </p:nvSpPr>
        <p:spPr>
          <a:xfrm>
            <a:off x="1937816" y="-24713"/>
            <a:ext cx="3967599" cy="604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 Regular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LiSong Pro" panose="02020300000000000000" pitchFamily="18" charset="-120"/>
                <a:cs typeface="Oswald Regular"/>
              </a:rPr>
              <a:t>What is MSN-C?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CDA55-B3A4-1FA9-305B-1CEE1979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LiSong Pro" panose="02020300000000000000" pitchFamily="18" charset="-120"/>
                <a:cs typeface="Oswald Regular"/>
              </a:rPr>
              <a:t>MSN-C Mission &amp; Key Features</a:t>
            </a:r>
            <a:endParaRPr lang="en-US" sz="2800" dirty="0"/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69BA6968-6A94-F7C6-5DE4-A64DAE8C1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7059" y="1679511"/>
            <a:ext cx="6338802" cy="36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F051A4-692D-9732-435B-82B406090ECE}"/>
              </a:ext>
            </a:extLst>
          </p:cNvPr>
          <p:cNvSpPr txBox="1"/>
          <p:nvPr/>
        </p:nvSpPr>
        <p:spPr>
          <a:xfrm>
            <a:off x="102143" y="754795"/>
            <a:ext cx="111439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MSN-C Mission: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To advance critical materials solutions for DoD researchers and 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industry partners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through dedicated access to world-leading non-destructive measurements and analysis</a:t>
            </a:r>
          </a:p>
        </p:txBody>
      </p:sp>
      <p:pic>
        <p:nvPicPr>
          <p:cNvPr id="4" name="Picture 3" descr="A diagram of a company's solution&#10;&#10;AI-generated content may be incorrect.">
            <a:extLst>
              <a:ext uri="{FF2B5EF4-FFF2-40B4-BE49-F238E27FC236}">
                <a16:creationId xmlns:a16="http://schemas.microsoft.com/office/drawing/2014/main" id="{C421EB03-DB31-6CF9-8E37-3EA76BC30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" b="7295"/>
          <a:stretch>
            <a:fillRect/>
          </a:stretch>
        </p:blipFill>
        <p:spPr>
          <a:xfrm>
            <a:off x="1220767" y="1562484"/>
            <a:ext cx="9667335" cy="450416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E94A621-E147-200C-0F50-C200E153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MSN-C, DoD, and Industry</a:t>
            </a:r>
          </a:p>
        </p:txBody>
      </p:sp>
    </p:spTree>
    <p:extLst>
      <p:ext uri="{BB962C8B-B14F-4D97-AF65-F5344CB8AC3E}">
        <p14:creationId xmlns:p14="http://schemas.microsoft.com/office/powerpoint/2010/main" val="223618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7EC98-0B2C-0851-4FB8-C086BE9C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662C90A-5CE7-9397-48DA-5517378A4ECB}"/>
              </a:ext>
            </a:extLst>
          </p:cNvPr>
          <p:cNvSpPr txBox="1">
            <a:spLocks/>
          </p:cNvSpPr>
          <p:nvPr/>
        </p:nvSpPr>
        <p:spPr>
          <a:xfrm>
            <a:off x="4112200" y="-24713"/>
            <a:ext cx="3967599" cy="604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 Regular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LiSong Pro" panose="02020300000000000000" pitchFamily="18" charset="-120"/>
                <a:cs typeface="Oswald Regular"/>
              </a:rPr>
              <a:t>MSN-C Access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8FA3C-1987-45E7-C2B3-7EAE9C62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MSN-C Access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0A8B824-61F9-88C4-C8F9-71CB9CCF4D4C}"/>
              </a:ext>
            </a:extLst>
          </p:cNvPr>
          <p:cNvGrpSpPr/>
          <p:nvPr/>
        </p:nvGrpSpPr>
        <p:grpSpPr>
          <a:xfrm>
            <a:off x="3114115" y="483467"/>
            <a:ext cx="8928732" cy="2471555"/>
            <a:chOff x="3114115" y="704611"/>
            <a:chExt cx="8928732" cy="2471555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E975C8D-EE11-295A-0AB1-62B6BCCD8273}"/>
                </a:ext>
              </a:extLst>
            </p:cNvPr>
            <p:cNvSpPr/>
            <p:nvPr/>
          </p:nvSpPr>
          <p:spPr>
            <a:xfrm>
              <a:off x="3114115" y="1452711"/>
              <a:ext cx="2211826" cy="1148970"/>
            </a:xfrm>
            <a:prstGeom prst="roundRect">
              <a:avLst/>
            </a:prstGeom>
            <a:solidFill>
              <a:srgbClr val="001F60"/>
            </a:solidFill>
            <a:ln>
              <a:solidFill>
                <a:srgbClr val="223F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Submission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6F4D00-E3CB-127C-31A1-D13827F8A7C2}"/>
                </a:ext>
              </a:extLst>
            </p:cNvPr>
            <p:cNvGrpSpPr/>
            <p:nvPr/>
          </p:nvGrpSpPr>
          <p:grpSpPr>
            <a:xfrm>
              <a:off x="6470597" y="704611"/>
              <a:ext cx="2104515" cy="2471555"/>
              <a:chOff x="5046551" y="2174487"/>
              <a:chExt cx="2355277" cy="2766052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B5507E11-273E-A2A4-64DC-30A63F88171D}"/>
                  </a:ext>
                </a:extLst>
              </p:cNvPr>
              <p:cNvSpPr/>
              <p:nvPr/>
            </p:nvSpPr>
            <p:spPr>
              <a:xfrm>
                <a:off x="5046554" y="2174487"/>
                <a:ext cx="2355274" cy="1285875"/>
              </a:xfrm>
              <a:prstGeom prst="roundRect">
                <a:avLst/>
              </a:prstGeom>
              <a:solidFill>
                <a:srgbClr val="001F60"/>
              </a:solidFill>
              <a:ln>
                <a:solidFill>
                  <a:srgbClr val="223F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External Review</a:t>
                </a:r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99F9D8F-649B-4676-38BF-4BD34D993611}"/>
                  </a:ext>
                </a:extLst>
              </p:cNvPr>
              <p:cNvSpPr/>
              <p:nvPr/>
            </p:nvSpPr>
            <p:spPr>
              <a:xfrm>
                <a:off x="5046551" y="3654664"/>
                <a:ext cx="2355275" cy="1285875"/>
              </a:xfrm>
              <a:prstGeom prst="roundRect">
                <a:avLst/>
              </a:prstGeom>
              <a:solidFill>
                <a:srgbClr val="001F60"/>
              </a:solidFill>
              <a:ln>
                <a:solidFill>
                  <a:srgbClr val="223F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Safety</a:t>
                </a:r>
              </a:p>
            </p:txBody>
          </p:sp>
        </p:grp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062957C-F98B-3450-9DE2-1EE72E8F03A5}"/>
                </a:ext>
              </a:extLst>
            </p:cNvPr>
            <p:cNvSpPr/>
            <p:nvPr/>
          </p:nvSpPr>
          <p:spPr>
            <a:xfrm>
              <a:off x="9619516" y="1452711"/>
              <a:ext cx="2423331" cy="1148970"/>
            </a:xfrm>
            <a:prstGeom prst="roundRect">
              <a:avLst/>
            </a:prstGeom>
            <a:solidFill>
              <a:srgbClr val="001F60"/>
            </a:solidFill>
            <a:ln>
              <a:solidFill>
                <a:srgbClr val="223F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Allocation, Scheduling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9621E15E-682A-9282-8EBF-10905C0C7666}"/>
                </a:ext>
              </a:extLst>
            </p:cNvPr>
            <p:cNvSpPr/>
            <p:nvPr/>
          </p:nvSpPr>
          <p:spPr>
            <a:xfrm>
              <a:off x="5578698" y="1552219"/>
              <a:ext cx="787076" cy="913887"/>
            </a:xfrm>
            <a:prstGeom prst="rightArrow">
              <a:avLst>
                <a:gd name="adj1" fmla="val 63299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C5E8F9C3-6C02-1C11-0776-1584687FF4E1}"/>
                </a:ext>
              </a:extLst>
            </p:cNvPr>
            <p:cNvSpPr/>
            <p:nvPr/>
          </p:nvSpPr>
          <p:spPr>
            <a:xfrm>
              <a:off x="8751075" y="1552218"/>
              <a:ext cx="787076" cy="913887"/>
            </a:xfrm>
            <a:prstGeom prst="rightArrow">
              <a:avLst>
                <a:gd name="adj1" fmla="val 63299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DC05F53-8485-1160-0693-4D12D850C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26" t="2955" b="1"/>
          <a:stretch>
            <a:fillRect/>
          </a:stretch>
        </p:blipFill>
        <p:spPr>
          <a:xfrm>
            <a:off x="320033" y="579292"/>
            <a:ext cx="2424546" cy="131839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BE1708D-FAD1-2B41-BAB5-7399139ED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79" r="29708" b="32329"/>
          <a:stretch/>
        </p:blipFill>
        <p:spPr>
          <a:xfrm>
            <a:off x="320033" y="1862217"/>
            <a:ext cx="2528790" cy="58482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B28D436-804B-26C0-BE7A-7829EA8053C5}"/>
              </a:ext>
            </a:extLst>
          </p:cNvPr>
          <p:cNvGrpSpPr/>
          <p:nvPr/>
        </p:nvGrpSpPr>
        <p:grpSpPr>
          <a:xfrm>
            <a:off x="320033" y="4428337"/>
            <a:ext cx="11722815" cy="2391409"/>
            <a:chOff x="320033" y="4099953"/>
            <a:chExt cx="11722815" cy="2391409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67E9E18-6143-93A4-90F8-B4E3BA7DCB2A}"/>
                </a:ext>
              </a:extLst>
            </p:cNvPr>
            <p:cNvSpPr/>
            <p:nvPr/>
          </p:nvSpPr>
          <p:spPr>
            <a:xfrm>
              <a:off x="3114115" y="4665728"/>
              <a:ext cx="2211826" cy="1131548"/>
            </a:xfrm>
            <a:prstGeom prst="roundRect">
              <a:avLst/>
            </a:prstGeom>
            <a:solidFill>
              <a:srgbClr val="001F60"/>
            </a:solidFill>
            <a:ln>
              <a:solidFill>
                <a:srgbClr val="223F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Submission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DACB411-BB5F-442E-563C-DB52A193F128}"/>
                </a:ext>
              </a:extLst>
            </p:cNvPr>
            <p:cNvGrpSpPr/>
            <p:nvPr/>
          </p:nvGrpSpPr>
          <p:grpSpPr>
            <a:xfrm>
              <a:off x="6497794" y="4099953"/>
              <a:ext cx="2077319" cy="2391409"/>
              <a:chOff x="5104157" y="2368789"/>
              <a:chExt cx="2360636" cy="2717562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E03BAB43-9C3B-F512-C5A2-79C4A2C22CE5}"/>
                  </a:ext>
                </a:extLst>
              </p:cNvPr>
              <p:cNvSpPr/>
              <p:nvPr/>
            </p:nvSpPr>
            <p:spPr>
              <a:xfrm>
                <a:off x="5104157" y="2368789"/>
                <a:ext cx="2360634" cy="1285875"/>
              </a:xfrm>
              <a:prstGeom prst="roundRect">
                <a:avLst/>
              </a:prstGeom>
              <a:solidFill>
                <a:srgbClr val="001F60"/>
              </a:solidFill>
              <a:ln>
                <a:solidFill>
                  <a:srgbClr val="223F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Review, </a:t>
                </a:r>
              </a:p>
              <a:p>
                <a:pPr algn="ctr"/>
                <a:r>
                  <a:rPr lang="en-US" sz="2800" dirty="0"/>
                  <a:t>DoD (AFRL)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9D20E62-BA26-1C4C-0852-D3500D7F734E}"/>
                  </a:ext>
                </a:extLst>
              </p:cNvPr>
              <p:cNvSpPr/>
              <p:nvPr/>
            </p:nvSpPr>
            <p:spPr>
              <a:xfrm>
                <a:off x="5109518" y="3800476"/>
                <a:ext cx="2355275" cy="1285875"/>
              </a:xfrm>
              <a:prstGeom prst="roundRect">
                <a:avLst/>
              </a:prstGeom>
              <a:solidFill>
                <a:srgbClr val="001F60"/>
              </a:solidFill>
              <a:ln>
                <a:solidFill>
                  <a:srgbClr val="223F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Safety</a:t>
                </a:r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42EBA5C-99C2-1E5D-B337-B8202C94C602}"/>
                </a:ext>
              </a:extLst>
            </p:cNvPr>
            <p:cNvSpPr/>
            <p:nvPr/>
          </p:nvSpPr>
          <p:spPr>
            <a:xfrm>
              <a:off x="9656264" y="4665728"/>
              <a:ext cx="2386584" cy="1131548"/>
            </a:xfrm>
            <a:prstGeom prst="roundRect">
              <a:avLst/>
            </a:prstGeom>
            <a:solidFill>
              <a:srgbClr val="001F60"/>
            </a:solidFill>
            <a:ln>
              <a:solidFill>
                <a:srgbClr val="223F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Allocation, Scheduling</a:t>
              </a: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54654893-C091-36CB-52E1-4051CA98A480}"/>
                </a:ext>
              </a:extLst>
            </p:cNvPr>
            <p:cNvSpPr/>
            <p:nvPr/>
          </p:nvSpPr>
          <p:spPr>
            <a:xfrm>
              <a:off x="5584665" y="4763726"/>
              <a:ext cx="775142" cy="900030"/>
            </a:xfrm>
            <a:prstGeom prst="rightArrow">
              <a:avLst>
                <a:gd name="adj1" fmla="val 63299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1359EC43-1D70-595A-F0DF-7A217531A46A}"/>
                </a:ext>
              </a:extLst>
            </p:cNvPr>
            <p:cNvSpPr/>
            <p:nvPr/>
          </p:nvSpPr>
          <p:spPr>
            <a:xfrm>
              <a:off x="8757042" y="4763725"/>
              <a:ext cx="775142" cy="900030"/>
            </a:xfrm>
            <a:prstGeom prst="rightArrow">
              <a:avLst>
                <a:gd name="adj1" fmla="val 63299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black and red logo&#10;&#10;Description automatically generated">
              <a:extLst>
                <a:ext uri="{FF2B5EF4-FFF2-40B4-BE49-F238E27FC236}">
                  <a16:creationId xmlns:a16="http://schemas.microsoft.com/office/drawing/2014/main" id="{9C040BC1-6E24-C4A2-6C0F-D05565E77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33" y="4510351"/>
              <a:ext cx="2364160" cy="1153404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CE4E481-EC89-AC10-C6A2-C10E65673B7A}"/>
              </a:ext>
            </a:extLst>
          </p:cNvPr>
          <p:cNvGrpSpPr/>
          <p:nvPr/>
        </p:nvGrpSpPr>
        <p:grpSpPr>
          <a:xfrm>
            <a:off x="1473426" y="2816029"/>
            <a:ext cx="6077301" cy="2160468"/>
            <a:chOff x="1473426" y="2816029"/>
            <a:chExt cx="6077301" cy="216046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2199344-84D5-4636-A811-1D23E377214D}"/>
                </a:ext>
              </a:extLst>
            </p:cNvPr>
            <p:cNvGrpSpPr/>
            <p:nvPr/>
          </p:nvGrpSpPr>
          <p:grpSpPr>
            <a:xfrm>
              <a:off x="1473426" y="2816029"/>
              <a:ext cx="2186264" cy="2160468"/>
              <a:chOff x="1673748" y="2816029"/>
              <a:chExt cx="2186264" cy="2160468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804B47F0-0620-648E-BA06-E71B8F7D9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9221" y="2816029"/>
                <a:ext cx="1279589" cy="1506806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B9834A-92FD-E94A-6B0F-BDFAEAE312B2}"/>
                  </a:ext>
                </a:extLst>
              </p:cNvPr>
              <p:cNvSpPr txBox="1"/>
              <p:nvPr/>
            </p:nvSpPr>
            <p:spPr>
              <a:xfrm>
                <a:off x="1673748" y="4330166"/>
                <a:ext cx="21862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Paul Shade, AFRL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Program Manager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A6A64A8-371A-2224-1A3A-ACB2C0C3D34D}"/>
                </a:ext>
              </a:extLst>
            </p:cNvPr>
            <p:cNvGrpSpPr/>
            <p:nvPr/>
          </p:nvGrpSpPr>
          <p:grpSpPr>
            <a:xfrm>
              <a:off x="4188047" y="2823931"/>
              <a:ext cx="1789735" cy="2152566"/>
              <a:chOff x="4094935" y="2823931"/>
              <a:chExt cx="1789735" cy="215256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556FE7CD-DCF4-0707-9575-B672E3C9B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12733" y="2823931"/>
                <a:ext cx="1303527" cy="1506804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58EF275-3AAF-FEBC-EA4D-48082BAABFF0}"/>
                  </a:ext>
                </a:extLst>
              </p:cNvPr>
              <p:cNvSpPr txBox="1"/>
              <p:nvPr/>
            </p:nvSpPr>
            <p:spPr>
              <a:xfrm>
                <a:off x="4094935" y="4330166"/>
                <a:ext cx="17897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Hilmar Koerner,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AFRL, FMB Lead</a:t>
                </a:r>
              </a:p>
            </p:txBody>
          </p:sp>
        </p:grp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07C84C4-5B36-C70A-22DF-F7BBA3FCF6F8}"/>
                </a:ext>
              </a:extLst>
            </p:cNvPr>
            <p:cNvSpPr/>
            <p:nvPr/>
          </p:nvSpPr>
          <p:spPr>
            <a:xfrm>
              <a:off x="5680364" y="3768436"/>
              <a:ext cx="1870363" cy="651164"/>
            </a:xfrm>
            <a:custGeom>
              <a:avLst/>
              <a:gdLst>
                <a:gd name="csX0" fmla="*/ 1870363 w 1870363"/>
                <a:gd name="csY0" fmla="*/ 651164 h 651164"/>
                <a:gd name="csX1" fmla="*/ 1870363 w 1870363"/>
                <a:gd name="csY1" fmla="*/ 0 h 651164"/>
                <a:gd name="csX2" fmla="*/ 0 w 1870363"/>
                <a:gd name="csY2" fmla="*/ 0 h 651164"/>
                <a:gd name="csX3" fmla="*/ 0 w 1870363"/>
                <a:gd name="csY3" fmla="*/ 13855 h 6511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70363" h="651164">
                  <a:moveTo>
                    <a:pt x="1870363" y="651164"/>
                  </a:moveTo>
                  <a:lnTo>
                    <a:pt x="1870363" y="0"/>
                  </a:lnTo>
                  <a:lnTo>
                    <a:pt x="0" y="0"/>
                  </a:lnTo>
                  <a:lnTo>
                    <a:pt x="0" y="13855"/>
                  </a:lnTo>
                </a:path>
              </a:pathLst>
            </a:custGeom>
            <a:noFill/>
            <a:ln w="79375">
              <a:solidFill>
                <a:srgbClr val="223F7E"/>
              </a:solidFill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BBD190A-7B0F-448A-A776-61CBD977F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8488" y="3768436"/>
              <a:ext cx="1161077" cy="0"/>
            </a:xfrm>
            <a:prstGeom prst="straightConnector1">
              <a:avLst/>
            </a:prstGeom>
            <a:ln w="79375">
              <a:solidFill>
                <a:srgbClr val="223F7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1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19FF-2E90-B342-857A-C356382D457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cs typeface="Oswald Regular"/>
              </a:rPr>
              <a:t>Acknowledgemetns</a:t>
            </a:r>
            <a:r>
              <a:rPr lang="en-US" dirty="0">
                <a:solidFill>
                  <a:schemeClr val="bg1"/>
                </a:solidFill>
                <a:cs typeface="Oswald Regular"/>
              </a:rPr>
              <a:t> - MSN-C Personnel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069709-4881-E1AC-2D01-76850EDF8460}"/>
              </a:ext>
            </a:extLst>
          </p:cNvPr>
          <p:cNvGrpSpPr/>
          <p:nvPr/>
        </p:nvGrpSpPr>
        <p:grpSpPr>
          <a:xfrm>
            <a:off x="4823396" y="1557667"/>
            <a:ext cx="1280009" cy="1871334"/>
            <a:chOff x="5312288" y="1557666"/>
            <a:chExt cx="1405955" cy="20554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1FEB75-7BF6-D84A-AC2A-150DAAD4D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227" y="1557666"/>
              <a:ext cx="1227238" cy="131547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1FCC95-12D6-494A-99B2-F6ED23762DDC}"/>
                </a:ext>
              </a:extLst>
            </p:cNvPr>
            <p:cNvSpPr txBox="1"/>
            <p:nvPr/>
          </p:nvSpPr>
          <p:spPr>
            <a:xfrm>
              <a:off x="5312288" y="2936021"/>
              <a:ext cx="14059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Zhongwu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Wang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High Pressure (FMB)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D84C28-85BA-CE53-EFBF-3006DB28C6DC}"/>
              </a:ext>
            </a:extLst>
          </p:cNvPr>
          <p:cNvGrpSpPr/>
          <p:nvPr/>
        </p:nvGrpSpPr>
        <p:grpSpPr>
          <a:xfrm>
            <a:off x="1430438" y="1581631"/>
            <a:ext cx="1378266" cy="2017640"/>
            <a:chOff x="1501332" y="1581630"/>
            <a:chExt cx="1513880" cy="22161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7D7BBD-7DF9-664B-9586-D448C920F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1116" y="1581630"/>
              <a:ext cx="1248989" cy="1286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D58E06-D0EC-524E-A60B-F1203BB00B1F}"/>
                </a:ext>
              </a:extLst>
            </p:cNvPr>
            <p:cNvSpPr txBox="1"/>
            <p:nvPr/>
          </p:nvSpPr>
          <p:spPr>
            <a:xfrm>
              <a:off x="1501332" y="2936021"/>
              <a:ext cx="151388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Peter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Ko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Instrumentation,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Tw Cen MT"/>
                </a:rPr>
                <a:t>Electrochemistry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(FMB) 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ADF71B8-54C9-354C-A16F-B2C6F669AA19}"/>
              </a:ext>
            </a:extLst>
          </p:cNvPr>
          <p:cNvCxnSpPr>
            <a:cxnSpLocks/>
          </p:cNvCxnSpPr>
          <p:nvPr/>
        </p:nvCxnSpPr>
        <p:spPr>
          <a:xfrm flipH="1">
            <a:off x="0" y="3962974"/>
            <a:ext cx="120015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5B3C890-8B1C-4D49-BCCC-DCAB3349486F}"/>
              </a:ext>
            </a:extLst>
          </p:cNvPr>
          <p:cNvSpPr txBox="1"/>
          <p:nvPr/>
        </p:nvSpPr>
        <p:spPr>
          <a:xfrm flipH="1">
            <a:off x="0" y="992113"/>
            <a:ext cx="6096000" cy="4663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Staff Scientists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CEB472-D682-A672-D3F7-C29D3E4CBDA9}"/>
              </a:ext>
            </a:extLst>
          </p:cNvPr>
          <p:cNvGrpSpPr/>
          <p:nvPr/>
        </p:nvGrpSpPr>
        <p:grpSpPr>
          <a:xfrm>
            <a:off x="188899" y="1599153"/>
            <a:ext cx="1356752" cy="2001688"/>
            <a:chOff x="123145" y="1599152"/>
            <a:chExt cx="1490249" cy="21986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36C001-E32C-A444-83AB-1BD6EC67F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457" y="1599152"/>
              <a:ext cx="1315937" cy="12846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CBC8FA-5A50-104E-8B2D-4C0C37899F84}"/>
                </a:ext>
              </a:extLst>
            </p:cNvPr>
            <p:cNvSpPr txBox="1"/>
            <p:nvPr/>
          </p:nvSpPr>
          <p:spPr>
            <a:xfrm>
              <a:off x="123145" y="2936021"/>
              <a:ext cx="14902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Kelly Nygren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Metals, HEDM, Diffraction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(SMB)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1BE0FE7-158B-1245-89A7-B8BE85A5AD9E}"/>
              </a:ext>
            </a:extLst>
          </p:cNvPr>
          <p:cNvSpPr txBox="1"/>
          <p:nvPr/>
        </p:nvSpPr>
        <p:spPr>
          <a:xfrm>
            <a:off x="1442698" y="5890688"/>
            <a:ext cx="142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Arthur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Woll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3E4BC-669F-6D4D-BE32-14E17A61CE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11" y="4370494"/>
            <a:ext cx="1179661" cy="15115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5AC2EB3-3BE3-9443-8E3C-74299318D7EF}"/>
              </a:ext>
            </a:extLst>
          </p:cNvPr>
          <p:cNvSpPr txBox="1"/>
          <p:nvPr/>
        </p:nvSpPr>
        <p:spPr>
          <a:xfrm>
            <a:off x="99486" y="5890688"/>
            <a:ext cx="144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Matt Miller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PI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CC74C8-C43D-7EDD-4C8E-0B407B5FE6FC}"/>
              </a:ext>
            </a:extLst>
          </p:cNvPr>
          <p:cNvGrpSpPr/>
          <p:nvPr/>
        </p:nvGrpSpPr>
        <p:grpSpPr>
          <a:xfrm>
            <a:off x="8709679" y="1581629"/>
            <a:ext cx="1195847" cy="1847354"/>
            <a:chOff x="9716419" y="1581629"/>
            <a:chExt cx="1315050" cy="20315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92A44A-8FB1-F04D-9BD1-F783015ADF56}"/>
                </a:ext>
              </a:extLst>
            </p:cNvPr>
            <p:cNvSpPr txBox="1"/>
            <p:nvPr/>
          </p:nvSpPr>
          <p:spPr>
            <a:xfrm>
              <a:off x="9720991" y="2936021"/>
              <a:ext cx="131047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Chris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Budrow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Metals (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Budrow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Consulting)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F9AD95-F1B1-8D48-957E-02C6F27DC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419" y="1581629"/>
              <a:ext cx="1169803" cy="1300986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ACAC46A-E1E9-9144-9B20-152217CDED3A}"/>
              </a:ext>
            </a:extLst>
          </p:cNvPr>
          <p:cNvSpPr txBox="1"/>
          <p:nvPr/>
        </p:nvSpPr>
        <p:spPr>
          <a:xfrm flipH="1">
            <a:off x="8681967" y="996804"/>
            <a:ext cx="348232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Visiting Scientists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61E89-44BA-A643-9ED5-81BA72C08800}"/>
              </a:ext>
            </a:extLst>
          </p:cNvPr>
          <p:cNvSpPr txBox="1"/>
          <p:nvPr/>
        </p:nvSpPr>
        <p:spPr>
          <a:xfrm>
            <a:off x="5983184" y="5890688"/>
            <a:ext cx="20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Mark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Obstalecki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(AFRL)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2545A0-E0AB-4A4D-B1D0-2CC8B0065D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573" y="4370302"/>
            <a:ext cx="1244599" cy="146092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0809792-2224-444F-8AB6-C40CA47A538F}"/>
              </a:ext>
            </a:extLst>
          </p:cNvPr>
          <p:cNvSpPr txBox="1"/>
          <p:nvPr/>
        </p:nvSpPr>
        <p:spPr>
          <a:xfrm flipH="1">
            <a:off x="6212723" y="997065"/>
            <a:ext cx="112481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PostDoc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E1F8F6-4403-EF48-B551-FC4E6FCB0320}"/>
              </a:ext>
            </a:extLst>
          </p:cNvPr>
          <p:cNvSpPr txBox="1"/>
          <p:nvPr/>
        </p:nvSpPr>
        <p:spPr>
          <a:xfrm>
            <a:off x="7792407" y="5890688"/>
            <a:ext cx="153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Joe Crum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Mech. Eng.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EAEE45E-AE5E-FD47-A2EA-EC90DB6D2C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444" y="4370302"/>
            <a:ext cx="1279589" cy="14597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2BE8984-0473-0146-8FAB-1DC72203E2B1}"/>
              </a:ext>
            </a:extLst>
          </p:cNvPr>
          <p:cNvSpPr txBox="1"/>
          <p:nvPr/>
        </p:nvSpPr>
        <p:spPr>
          <a:xfrm>
            <a:off x="9144147" y="5890688"/>
            <a:ext cx="1699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Keara Soloway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Programmer</a:t>
            </a:r>
          </a:p>
        </p:txBody>
      </p:sp>
      <p:pic>
        <p:nvPicPr>
          <p:cNvPr id="29" name="Picture 28" descr="A picture containing person, clothing, indoor&#10;&#10;Description automatically generated">
            <a:extLst>
              <a:ext uri="{FF2B5EF4-FFF2-40B4-BE49-F238E27FC236}">
                <a16:creationId xmlns:a16="http://schemas.microsoft.com/office/drawing/2014/main" id="{A9B7B9C3-FADA-D84E-85FC-34E58F3DD5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4134" y="4376205"/>
            <a:ext cx="1179358" cy="145362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7C2076C-EF06-F84B-8275-41D7F57F57CF}"/>
              </a:ext>
            </a:extLst>
          </p:cNvPr>
          <p:cNvSpPr txBox="1"/>
          <p:nvPr/>
        </p:nvSpPr>
        <p:spPr>
          <a:xfrm>
            <a:off x="10709528" y="5890688"/>
            <a:ext cx="144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Rolf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Verberg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Programmer</a:t>
            </a:r>
          </a:p>
        </p:txBody>
      </p:sp>
      <p:pic>
        <p:nvPicPr>
          <p:cNvPr id="31" name="Picture 3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2E2FFD41-552E-B04A-A015-246B0E6BE0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6869" y="4376203"/>
            <a:ext cx="1125720" cy="14536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69408E2-660F-BAC7-AFBB-79EA5472A20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654" y="4376551"/>
            <a:ext cx="1279589" cy="150680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9A76BE0-62E4-3266-2BA0-7203C8F243AA}"/>
              </a:ext>
            </a:extLst>
          </p:cNvPr>
          <p:cNvSpPr txBox="1"/>
          <p:nvPr/>
        </p:nvSpPr>
        <p:spPr>
          <a:xfrm>
            <a:off x="2585181" y="5890688"/>
            <a:ext cx="218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Paul Shade, AFRL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Program Manager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B396D1C-A1BE-B2E4-BE0B-517804C7DA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9307" y="4384453"/>
            <a:ext cx="1303527" cy="150680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CD0B173-3A81-2B33-7183-53C0589484D3}"/>
              </a:ext>
            </a:extLst>
          </p:cNvPr>
          <p:cNvSpPr txBox="1"/>
          <p:nvPr/>
        </p:nvSpPr>
        <p:spPr>
          <a:xfrm>
            <a:off x="4521509" y="5890688"/>
            <a:ext cx="178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Hilmar Koerner,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AFRL, FMB Lead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A09407-EC02-2099-E59F-101AF739DE39}"/>
              </a:ext>
            </a:extLst>
          </p:cNvPr>
          <p:cNvGrpSpPr/>
          <p:nvPr/>
        </p:nvGrpSpPr>
        <p:grpSpPr>
          <a:xfrm>
            <a:off x="9869759" y="1581749"/>
            <a:ext cx="1006250" cy="1847245"/>
            <a:chOff x="10948044" y="1581749"/>
            <a:chExt cx="1106554" cy="203138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08B4F1A-C238-CA4C-9D54-83B381DDDDB6}"/>
                </a:ext>
              </a:extLst>
            </p:cNvPr>
            <p:cNvSpPr txBox="1"/>
            <p:nvPr/>
          </p:nvSpPr>
          <p:spPr>
            <a:xfrm>
              <a:off x="10948044" y="2936021"/>
              <a:ext cx="104867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Kirt Page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Soft Matter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Tw Cen MT"/>
                </a:rPr>
                <a:t>(UES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, AFRL)</a:t>
              </a:r>
            </a:p>
          </p:txBody>
        </p:sp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466FCE61-CB14-DF18-1706-219902E43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8045" y="1581749"/>
              <a:ext cx="1106553" cy="130795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858D4B-44B0-F910-E249-5194A344B91C}"/>
              </a:ext>
            </a:extLst>
          </p:cNvPr>
          <p:cNvGrpSpPr/>
          <p:nvPr/>
        </p:nvGrpSpPr>
        <p:grpSpPr>
          <a:xfrm>
            <a:off x="6145850" y="1581629"/>
            <a:ext cx="1191689" cy="1875342"/>
            <a:chOff x="6846894" y="1581629"/>
            <a:chExt cx="1310478" cy="20622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CEF2A9-948C-0DA6-BB75-703B7292FFA4}"/>
                </a:ext>
              </a:extLst>
            </p:cNvPr>
            <p:cNvSpPr txBox="1"/>
            <p:nvPr/>
          </p:nvSpPr>
          <p:spPr>
            <a:xfrm>
              <a:off x="6846894" y="2936021"/>
              <a:ext cx="1310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Sven Gustafson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Metals (SMB)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99914C-01E1-1134-9F2D-D9B9F51DF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0434" y="1581629"/>
              <a:ext cx="1163398" cy="130561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AC73DE-84D9-A093-BFF8-CDAAF56B14B4}"/>
              </a:ext>
            </a:extLst>
          </p:cNvPr>
          <p:cNvGrpSpPr/>
          <p:nvPr/>
        </p:nvGrpSpPr>
        <p:grpSpPr>
          <a:xfrm>
            <a:off x="3561327" y="1599276"/>
            <a:ext cx="1578945" cy="1833451"/>
            <a:chOff x="2693685" y="1599276"/>
            <a:chExt cx="1734305" cy="20138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1839A6-2445-D248-B1CE-02D19E0FB96C}"/>
                </a:ext>
              </a:extLst>
            </p:cNvPr>
            <p:cNvSpPr txBox="1"/>
            <p:nvPr/>
          </p:nvSpPr>
          <p:spPr>
            <a:xfrm>
              <a:off x="2693685" y="2936021"/>
              <a:ext cx="173430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Louisa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Smieska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Scan-probe, XRF, (XLEAP, FMB) </a:t>
              </a:r>
            </a:p>
          </p:txBody>
        </p:sp>
        <p:pic>
          <p:nvPicPr>
            <p:cNvPr id="19" name="Picture 18" descr="A person wearing glasses and a jacket&#10;&#10;Description automatically generated">
              <a:extLst>
                <a:ext uri="{FF2B5EF4-FFF2-40B4-BE49-F238E27FC236}">
                  <a16:creationId xmlns:a16="http://schemas.microsoft.com/office/drawing/2014/main" id="{34D5EAD5-152B-3AAE-2A8A-F5413D784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0719" y="1599276"/>
              <a:ext cx="1105075" cy="12915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D52156-0C20-9947-2E1B-9E1AF5BD00A9}"/>
              </a:ext>
            </a:extLst>
          </p:cNvPr>
          <p:cNvGrpSpPr/>
          <p:nvPr/>
        </p:nvGrpSpPr>
        <p:grpSpPr>
          <a:xfrm>
            <a:off x="2611438" y="1580384"/>
            <a:ext cx="1320573" cy="1850651"/>
            <a:chOff x="4039279" y="1580384"/>
            <a:chExt cx="1450510" cy="2032745"/>
          </a:xfrm>
        </p:grpSpPr>
        <p:pic>
          <p:nvPicPr>
            <p:cNvPr id="25" name="Picture 24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279F5AE9-F713-6C63-1367-18FBA69F7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3395" y="1580384"/>
              <a:ext cx="1176394" cy="132695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B1397A-A6C0-1007-FB1B-79CC0596D7C5}"/>
                </a:ext>
              </a:extLst>
            </p:cNvPr>
            <p:cNvSpPr txBox="1"/>
            <p:nvPr/>
          </p:nvSpPr>
          <p:spPr>
            <a:xfrm>
              <a:off x="4039279" y="2936021"/>
              <a:ext cx="145051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Amlan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Das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Metals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(SMB / FAST) </a:t>
              </a:r>
            </a:p>
          </p:txBody>
        </p:sp>
      </p:grpSp>
      <p:pic>
        <p:nvPicPr>
          <p:cNvPr id="11" name="Picture 10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77998081-7623-DAD1-6932-3294FF3C72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194" y="4370302"/>
            <a:ext cx="1260397" cy="15060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DA5171-9D83-10AF-D2B4-6D93CDB5B8AF}"/>
              </a:ext>
            </a:extLst>
          </p:cNvPr>
          <p:cNvSpPr txBox="1"/>
          <p:nvPr/>
        </p:nvSpPr>
        <p:spPr>
          <a:xfrm flipH="1">
            <a:off x="7419527" y="992113"/>
            <a:ext cx="110345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Grad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247FC4-D93D-7DB2-458A-A1AF111A451E}"/>
              </a:ext>
            </a:extLst>
          </p:cNvPr>
          <p:cNvGrpSpPr/>
          <p:nvPr/>
        </p:nvGrpSpPr>
        <p:grpSpPr>
          <a:xfrm>
            <a:off x="7373317" y="1571067"/>
            <a:ext cx="1191689" cy="1707828"/>
            <a:chOff x="8264055" y="1571067"/>
            <a:chExt cx="1310478" cy="1878066"/>
          </a:xfrm>
        </p:grpSpPr>
        <p:pic>
          <p:nvPicPr>
            <p:cNvPr id="10" name="Picture 9" descr="A person with red hair and beard smiling&#10;&#10;Description automatically generated">
              <a:extLst>
                <a:ext uri="{FF2B5EF4-FFF2-40B4-BE49-F238E27FC236}">
                  <a16:creationId xmlns:a16="http://schemas.microsoft.com/office/drawing/2014/main" id="{DDB825E4-C846-FA5E-7886-3E98D0F15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10265" y="1571067"/>
              <a:ext cx="1218058" cy="131547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0D3525-A7A3-4713-B27E-AD5DE47B6A5F}"/>
                </a:ext>
              </a:extLst>
            </p:cNvPr>
            <p:cNvSpPr txBox="1"/>
            <p:nvPr/>
          </p:nvSpPr>
          <p:spPr>
            <a:xfrm>
              <a:off x="8264055" y="2956690"/>
              <a:ext cx="13104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Wiley Kirks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Metals (SMB)</a:t>
              </a:r>
            </a:p>
          </p:txBody>
        </p:sp>
      </p:grpSp>
      <p:pic>
        <p:nvPicPr>
          <p:cNvPr id="37" name="Picture 4" descr="Diwakar Naragani">
            <a:extLst>
              <a:ext uri="{FF2B5EF4-FFF2-40B4-BE49-F238E27FC236}">
                <a16:creationId xmlns:a16="http://schemas.microsoft.com/office/drawing/2014/main" id="{82BB5F25-D5C2-93B5-DB6F-8FDFF7030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r="13287" b="13196"/>
          <a:stretch>
            <a:fillRect/>
          </a:stretch>
        </p:blipFill>
        <p:spPr bwMode="auto">
          <a:xfrm>
            <a:off x="10975264" y="1567677"/>
            <a:ext cx="1117302" cy="12034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FC2DF13-892B-87A2-F2EC-6961625E4DE2}"/>
              </a:ext>
            </a:extLst>
          </p:cNvPr>
          <p:cNvSpPr txBox="1"/>
          <p:nvPr/>
        </p:nvSpPr>
        <p:spPr>
          <a:xfrm>
            <a:off x="10975264" y="2839491"/>
            <a:ext cx="111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Diwakar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Naragani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Metals</a:t>
            </a:r>
          </a:p>
        </p:txBody>
      </p:sp>
    </p:spTree>
    <p:extLst>
      <p:ext uri="{BB962C8B-B14F-4D97-AF65-F5344CB8AC3E}">
        <p14:creationId xmlns:p14="http://schemas.microsoft.com/office/powerpoint/2010/main" val="314550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CCEF45-0E36-D9B1-377E-BE850E55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LiSong Pro" panose="02020300000000000000" pitchFamily="18" charset="-120"/>
                <a:cs typeface="Oswald Regular"/>
              </a:rPr>
              <a:t>MSN-C</a:t>
            </a:r>
            <a:r>
              <a:rPr lang="en-US" dirty="0">
                <a:solidFill>
                  <a:srgbClr val="FFFFFF"/>
                </a:solidFill>
                <a:latin typeface="Arial Regular"/>
                <a:ea typeface="LiSong Pro" panose="02020300000000000000" pitchFamily="18" charset="-120"/>
                <a:cs typeface="Oswald Regular"/>
              </a:rPr>
              <a:t> Beamlines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8308FA-9234-CD4F-B475-8D32FB6177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78936"/>
            <a:ext cx="6386652" cy="245006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Monochromatic mode: </a:t>
            </a:r>
            <a:r>
              <a:rPr lang="en-US" sz="2000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40-90 keV</a:t>
            </a:r>
          </a:p>
          <a:p>
            <a:pPr lvl="1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White Beam: </a:t>
            </a:r>
            <a:r>
              <a:rPr lang="en-US" sz="2000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(50-200 </a:t>
            </a:r>
            <a:r>
              <a:rPr lang="en-US" sz="2000" dirty="0" err="1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keV</a:t>
            </a:r>
            <a:r>
              <a:rPr lang="en-US" sz="2000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Methods: </a:t>
            </a:r>
            <a:r>
              <a:rPr lang="en-US" sz="2000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Diffraction Microscopy, Powder Diffraction, Tomography, Energy-Dispersive Diffraction </a:t>
            </a:r>
          </a:p>
          <a:p>
            <a:pPr lvl="1">
              <a:lnSpc>
                <a:spcPct val="110000"/>
              </a:lnSpc>
            </a:pPr>
            <a:r>
              <a:rPr lang="en-US" sz="2000" b="1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Applications: </a:t>
            </a:r>
            <a:r>
              <a:rPr lang="en-US" sz="2000" dirty="0">
                <a:solidFill>
                  <a:srgbClr val="000000"/>
                </a:solidFill>
                <a:latin typeface="District Pro Thin" panose="02000506040000020004" pitchFamily="2" charset="77"/>
                <a:ea typeface="LiSong Pro" panose="02020300000000000000" pitchFamily="18" charset="-120"/>
              </a:rPr>
              <a:t>In-situ and Ex situ characterization of processing and performance or metals and alloys.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58A4B5-A42D-DC40-BEE4-37DBE86A7817}"/>
              </a:ext>
            </a:extLst>
          </p:cNvPr>
          <p:cNvSpPr txBox="1">
            <a:spLocks/>
          </p:cNvSpPr>
          <p:nvPr/>
        </p:nvSpPr>
        <p:spPr>
          <a:xfrm>
            <a:off x="1943254" y="-12356"/>
            <a:ext cx="3967599" cy="60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 Regular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egular"/>
              <a:ea typeface="LiSong Pro" panose="02020300000000000000" pitchFamily="18" charset="-120"/>
              <a:cs typeface="Oswald Regula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82CA3F-C293-AF42-779D-A2018868ECBC}"/>
              </a:ext>
            </a:extLst>
          </p:cNvPr>
          <p:cNvGrpSpPr/>
          <p:nvPr/>
        </p:nvGrpSpPr>
        <p:grpSpPr>
          <a:xfrm>
            <a:off x="6468297" y="690763"/>
            <a:ext cx="5328632" cy="5416895"/>
            <a:chOff x="6386652" y="690763"/>
            <a:chExt cx="5328632" cy="54168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866649-3C71-0947-BF42-82384F16BD96}"/>
                </a:ext>
              </a:extLst>
            </p:cNvPr>
            <p:cNvSpPr txBox="1"/>
            <p:nvPr/>
          </p:nvSpPr>
          <p:spPr>
            <a:xfrm>
              <a:off x="7866451" y="5707548"/>
              <a:ext cx="27656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X-ray Energy (keV)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0035ED1-2E6C-C044-98B1-84C32DDCA0B7}"/>
                </a:ext>
              </a:extLst>
            </p:cNvPr>
            <p:cNvGrpSpPr/>
            <p:nvPr/>
          </p:nvGrpSpPr>
          <p:grpSpPr>
            <a:xfrm>
              <a:off x="6386652" y="5439981"/>
              <a:ext cx="5328632" cy="400110"/>
              <a:chOff x="6712026" y="5852642"/>
              <a:chExt cx="4731744" cy="40011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6B61F0-A4AA-174B-9F7F-CBDDC14640EE}"/>
                  </a:ext>
                </a:extLst>
              </p:cNvPr>
              <p:cNvSpPr txBox="1"/>
              <p:nvPr/>
            </p:nvSpPr>
            <p:spPr>
              <a:xfrm>
                <a:off x="6712026" y="5852642"/>
                <a:ext cx="589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46ECCE6-12B6-4545-8FDF-098518145077}"/>
                  </a:ext>
                </a:extLst>
              </p:cNvPr>
              <p:cNvSpPr txBox="1"/>
              <p:nvPr/>
            </p:nvSpPr>
            <p:spPr>
              <a:xfrm>
                <a:off x="7747611" y="5852642"/>
                <a:ext cx="589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81F0A6-EB92-9A45-95C3-DEE7CD742374}"/>
                  </a:ext>
                </a:extLst>
              </p:cNvPr>
              <p:cNvSpPr txBox="1"/>
              <p:nvPr/>
            </p:nvSpPr>
            <p:spPr>
              <a:xfrm>
                <a:off x="8783196" y="5852642"/>
                <a:ext cx="589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6C0413-43C0-4D48-85C0-A9607B11F7A3}"/>
                  </a:ext>
                </a:extLst>
              </p:cNvPr>
              <p:cNvSpPr txBox="1"/>
              <p:nvPr/>
            </p:nvSpPr>
            <p:spPr>
              <a:xfrm>
                <a:off x="9818781" y="5852642"/>
                <a:ext cx="589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150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424198-21A2-8D43-B8AB-742A52EE58F0}"/>
                  </a:ext>
                </a:extLst>
              </p:cNvPr>
              <p:cNvSpPr txBox="1"/>
              <p:nvPr/>
            </p:nvSpPr>
            <p:spPr>
              <a:xfrm>
                <a:off x="10854367" y="5852642"/>
                <a:ext cx="589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200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D325B3-1D00-794B-9072-348D73F4EDDE}"/>
                </a:ext>
              </a:extLst>
            </p:cNvPr>
            <p:cNvSpPr/>
            <p:nvPr/>
          </p:nvSpPr>
          <p:spPr>
            <a:xfrm>
              <a:off x="6625181" y="1803414"/>
              <a:ext cx="613308" cy="3474912"/>
            </a:xfrm>
            <a:prstGeom prst="rect">
              <a:avLst/>
            </a:prstGeom>
            <a:solidFill>
              <a:srgbClr val="223F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FMB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BC3CFE-DEDE-8C49-828E-A867FF1FC89C}"/>
                </a:ext>
              </a:extLst>
            </p:cNvPr>
            <p:cNvSpPr/>
            <p:nvPr/>
          </p:nvSpPr>
          <p:spPr>
            <a:xfrm>
              <a:off x="7477017" y="3618324"/>
              <a:ext cx="1363461" cy="1660002"/>
            </a:xfrm>
            <a:prstGeom prst="rect">
              <a:avLst/>
            </a:prstGeom>
            <a:solidFill>
              <a:srgbClr val="223F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SMB, mono-chromatic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8F47F5-C4F4-E546-93D0-D624438752CC}"/>
                </a:ext>
              </a:extLst>
            </p:cNvPr>
            <p:cNvSpPr/>
            <p:nvPr/>
          </p:nvSpPr>
          <p:spPr>
            <a:xfrm>
              <a:off x="7477017" y="1803414"/>
              <a:ext cx="3943565" cy="1625586"/>
            </a:xfrm>
            <a:prstGeom prst="rect">
              <a:avLst/>
            </a:prstGeom>
            <a:solidFill>
              <a:srgbClr val="223F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SMB, white-beam mode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2F9E26-4650-FF41-9D43-0D21FFD24A4A}"/>
                </a:ext>
              </a:extLst>
            </p:cNvPr>
            <p:cNvGrpSpPr/>
            <p:nvPr/>
          </p:nvGrpSpPr>
          <p:grpSpPr>
            <a:xfrm>
              <a:off x="6400692" y="5221682"/>
              <a:ext cx="5314592" cy="224125"/>
              <a:chOff x="6129178" y="5634343"/>
              <a:chExt cx="5314592" cy="22412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49B6191E-012F-4644-B3A6-9A92E9DE6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5202" y="5816906"/>
                <a:ext cx="5288568" cy="0"/>
              </a:xfrm>
              <a:prstGeom prst="straightConnector1">
                <a:avLst/>
              </a:prstGeom>
              <a:ln w="19050">
                <a:headEnd w="lg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9B478CC-3392-E347-91C6-59F6D96AC9E0}"/>
                  </a:ext>
                </a:extLst>
              </p:cNvPr>
              <p:cNvGrpSpPr/>
              <p:nvPr/>
            </p:nvGrpSpPr>
            <p:grpSpPr>
              <a:xfrm>
                <a:off x="6410227" y="5634343"/>
                <a:ext cx="4738841" cy="182562"/>
                <a:chOff x="6410227" y="5634343"/>
                <a:chExt cx="4738841" cy="182562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2432934-FCF5-F64C-9014-FD790B2F9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0227" y="5634343"/>
                  <a:ext cx="0" cy="18256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4E3A6B7-80BC-BE49-A005-A90676AF9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49068" y="5634343"/>
                  <a:ext cx="0" cy="18256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63F9F04-7149-1E4E-9C2B-712F615B61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94937" y="5634343"/>
                  <a:ext cx="0" cy="18256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5340D2-167F-2A42-9DFB-1E3EADED9D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4358" y="5634343"/>
                  <a:ext cx="0" cy="18256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3FC01B0-D27F-E847-93D9-E3DDD1D1E1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9648" y="5634343"/>
                  <a:ext cx="0" cy="18256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6D06A8-FA39-9B40-8880-581ADFA9AA20}"/>
                  </a:ext>
                </a:extLst>
              </p:cNvPr>
              <p:cNvGrpSpPr/>
              <p:nvPr/>
            </p:nvGrpSpPr>
            <p:grpSpPr>
              <a:xfrm>
                <a:off x="6678838" y="5753595"/>
                <a:ext cx="633351" cy="67887"/>
                <a:chOff x="6678838" y="5729271"/>
                <a:chExt cx="633351" cy="92211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64434DF-1999-9B4F-8EE0-2ECEB2A0B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95514" y="5729271"/>
                  <a:ext cx="0" cy="92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8077DFB-3359-C346-9B4E-E55FEDF43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8838" y="5729271"/>
                  <a:ext cx="0" cy="92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6B62E56-3B9F-2540-9440-35CF7449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2189" y="5729271"/>
                  <a:ext cx="0" cy="9221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5B34F4E-CF69-9446-B319-383D986C28F1}"/>
                  </a:ext>
                </a:extLst>
              </p:cNvPr>
              <p:cNvSpPr/>
              <p:nvPr/>
            </p:nvSpPr>
            <p:spPr>
              <a:xfrm>
                <a:off x="6129178" y="5775341"/>
                <a:ext cx="83127" cy="8312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EC678B-4B77-DD4B-8DA9-2AAF0373FA60}"/>
                </a:ext>
              </a:extLst>
            </p:cNvPr>
            <p:cNvGrpSpPr/>
            <p:nvPr/>
          </p:nvGrpSpPr>
          <p:grpSpPr>
            <a:xfrm>
              <a:off x="6625181" y="690763"/>
              <a:ext cx="4758226" cy="1048721"/>
              <a:chOff x="6353667" y="892884"/>
              <a:chExt cx="4758226" cy="1048721"/>
            </a:xfrm>
          </p:grpSpPr>
          <p:sp>
            <p:nvSpPr>
              <p:cNvPr id="16" name="Left-Right Arrow 15">
                <a:extLst>
                  <a:ext uri="{FF2B5EF4-FFF2-40B4-BE49-F238E27FC236}">
                    <a16:creationId xmlns:a16="http://schemas.microsoft.com/office/drawing/2014/main" id="{C8F3EC58-5A0C-724E-9261-77AE67F01261}"/>
                  </a:ext>
                </a:extLst>
              </p:cNvPr>
              <p:cNvSpPr/>
              <p:nvPr/>
            </p:nvSpPr>
            <p:spPr>
              <a:xfrm>
                <a:off x="6353667" y="892884"/>
                <a:ext cx="4758226" cy="1048721"/>
              </a:xfrm>
              <a:prstGeom prst="leftRightArrow">
                <a:avLst>
                  <a:gd name="adj1" fmla="val 72567"/>
                  <a:gd name="adj2" fmla="val 50000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15B7B9-5A6B-B04A-9AAC-67C3E5E4C64D}"/>
                  </a:ext>
                </a:extLst>
              </p:cNvPr>
              <p:cNvSpPr txBox="1"/>
              <p:nvPr/>
            </p:nvSpPr>
            <p:spPr>
              <a:xfrm>
                <a:off x="9177285" y="1109750"/>
                <a:ext cx="18067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thicker / higher density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2822C6-D67D-0F40-A44A-8EF812FAD570}"/>
                  </a:ext>
                </a:extLst>
              </p:cNvPr>
              <p:cNvSpPr txBox="1"/>
              <p:nvPr/>
            </p:nvSpPr>
            <p:spPr>
              <a:xfrm>
                <a:off x="6778892" y="1098150"/>
                <a:ext cx="18067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thinner / lower density</a:t>
                </a: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E391986-F3C8-2F47-BDE2-654BFD5646DA}"/>
              </a:ext>
            </a:extLst>
          </p:cNvPr>
          <p:cNvSpPr/>
          <p:nvPr/>
        </p:nvSpPr>
        <p:spPr>
          <a:xfrm>
            <a:off x="-10877" y="625506"/>
            <a:ext cx="5974738" cy="385362"/>
          </a:xfrm>
          <a:prstGeom prst="rect">
            <a:avLst/>
          </a:prstGeom>
          <a:solidFill>
            <a:srgbClr val="223F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Structural Materials Beamline (SMB / ID1A3)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386213-FE03-E34C-A469-93D82B21C8DB}"/>
              </a:ext>
            </a:extLst>
          </p:cNvPr>
          <p:cNvSpPr/>
          <p:nvPr/>
        </p:nvSpPr>
        <p:spPr>
          <a:xfrm>
            <a:off x="-10877" y="3424574"/>
            <a:ext cx="5974737" cy="385362"/>
          </a:xfrm>
          <a:prstGeom prst="rect">
            <a:avLst/>
          </a:prstGeom>
          <a:solidFill>
            <a:srgbClr val="223F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Functional Materials Beamline (FMB / ID3B)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6D7AC1E9-F964-B7C3-57AD-C609AD2C5C88}"/>
              </a:ext>
            </a:extLst>
          </p:cNvPr>
          <p:cNvSpPr txBox="1">
            <a:spLocks/>
          </p:cNvSpPr>
          <p:nvPr/>
        </p:nvSpPr>
        <p:spPr>
          <a:xfrm>
            <a:off x="-10878" y="3845432"/>
            <a:ext cx="6186845" cy="25821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Energies: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 9-30 keV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Methods: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 Bulk &amp;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microbeam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 SAXS/WAXS,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GISAXS/GIWAXS,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Radiographic and Phase-Contrast Imaging.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Applications: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In-situ &amp; ex situ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strict Pro Thin" panose="02000506040000020004" pitchFamily="2" charset="77"/>
                <a:ea typeface="LiSong Pro" panose="02020300000000000000" pitchFamily="18" charset="-120"/>
                <a:cs typeface="+mn-cs"/>
              </a:rPr>
              <a:t>characterization of polymers, composites, thin film structure and processing; </a:t>
            </a:r>
          </a:p>
        </p:txBody>
      </p:sp>
    </p:spTree>
    <p:extLst>
      <p:ext uri="{BB962C8B-B14F-4D97-AF65-F5344CB8AC3E}">
        <p14:creationId xmlns:p14="http://schemas.microsoft.com/office/powerpoint/2010/main" val="135229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564F7B5-CF23-9BBC-3E9C-C77E76C37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5391"/>
              </p:ext>
            </p:extLst>
          </p:nvPr>
        </p:nvGraphicFramePr>
        <p:xfrm>
          <a:off x="6168120" y="2244960"/>
          <a:ext cx="5942779" cy="42406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64106">
                  <a:extLst>
                    <a:ext uri="{9D8B030D-6E8A-4147-A177-3AD203B41FA5}">
                      <a16:colId xmlns:a16="http://schemas.microsoft.com/office/drawing/2014/main" val="67242103"/>
                    </a:ext>
                  </a:extLst>
                </a:gridCol>
                <a:gridCol w="1578673">
                  <a:extLst>
                    <a:ext uri="{9D8B030D-6E8A-4147-A177-3AD203B41FA5}">
                      <a16:colId xmlns:a16="http://schemas.microsoft.com/office/drawing/2014/main" val="1020614000"/>
                    </a:ext>
                  </a:extLst>
                </a:gridCol>
              </a:tblGrid>
              <a:tr h="45090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Project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Institution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5635034"/>
                  </a:ext>
                </a:extLst>
              </a:tr>
              <a:tr h="676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Covalent Organic Framework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Materials Development using GISAXS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Air Force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354668"/>
                  </a:ext>
                </a:extLst>
              </a:tr>
              <a:tr h="4953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Zwitterionic Block Polymer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Phase Behavior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ASU, Army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468348"/>
                  </a:ext>
                </a:extLst>
              </a:tr>
              <a:tr h="652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Autonomous, AI-based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Inorganic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Materials Discovery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Cornell, AFOSR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84432306"/>
                  </a:ext>
                </a:extLst>
              </a:tr>
              <a:tr h="676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Residual Stresses from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Laser Shock Peening (LSP)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Air Force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4486080"/>
                  </a:ext>
                </a:extLst>
              </a:tr>
              <a:tr h="4925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situ studies of polymer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3D printing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AFRL, Industry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053137"/>
                  </a:ext>
                </a:extLst>
              </a:tr>
              <a:tr h="652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Liquid Formulation Phase Diagrams using AI- Driven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Automated Experimentation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NIST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594803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F5FB3D-656C-AF66-5B64-A184D86B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LiSong Pro" panose="02020300000000000000" pitchFamily="18" charset="-120"/>
                <a:cs typeface="Oswald Regular"/>
              </a:rPr>
              <a:t>What needs does MSN-C serve? Example Projects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D9F35-E742-F041-84F1-C48D2BB14213}"/>
              </a:ext>
            </a:extLst>
          </p:cNvPr>
          <p:cNvSpPr/>
          <p:nvPr/>
        </p:nvSpPr>
        <p:spPr>
          <a:xfrm>
            <a:off x="68038" y="808928"/>
            <a:ext cx="5942778" cy="1339233"/>
          </a:xfrm>
          <a:prstGeom prst="rect">
            <a:avLst/>
          </a:prstGeom>
          <a:solidFill>
            <a:srgbClr val="223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Current</a:t>
            </a:r>
            <a:r>
              <a:rPr lang="en-US" sz="2800" dirty="0">
                <a:solidFill>
                  <a:schemeClr val="bg1"/>
                </a:solidFill>
                <a:latin typeface="Tw Cen MT"/>
              </a:rPr>
              <a:t> Materials and Processing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Tw Cen MT"/>
              </a:rPr>
              <a:t>Used in Existing Manufacturing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F4FF521-B97A-8356-F180-2E67AD8A4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408331"/>
              </p:ext>
            </p:extLst>
          </p:nvPr>
        </p:nvGraphicFramePr>
        <p:xfrm>
          <a:off x="68037" y="2257991"/>
          <a:ext cx="5942779" cy="42276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11362">
                  <a:extLst>
                    <a:ext uri="{9D8B030D-6E8A-4147-A177-3AD203B41FA5}">
                      <a16:colId xmlns:a16="http://schemas.microsoft.com/office/drawing/2014/main" val="67242103"/>
                    </a:ext>
                  </a:extLst>
                </a:gridCol>
                <a:gridCol w="1631417">
                  <a:extLst>
                    <a:ext uri="{9D8B030D-6E8A-4147-A177-3AD203B41FA5}">
                      <a16:colId xmlns:a16="http://schemas.microsoft.com/office/drawing/2014/main" val="1020614000"/>
                    </a:ext>
                  </a:extLst>
                </a:gridCol>
              </a:tblGrid>
              <a:tr h="44044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Project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Institution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5635034"/>
                  </a:ext>
                </a:extLst>
              </a:tr>
              <a:tr h="66066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Validation of </a:t>
                      </a:r>
                      <a:r>
                        <a:rPr lang="en-US" sz="1800" b="1" dirty="0"/>
                        <a:t>Welding </a:t>
                      </a:r>
                      <a:r>
                        <a:rPr lang="en-US" sz="1800" dirty="0"/>
                        <a:t>Model for Thick Steel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Navy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354668"/>
                  </a:ext>
                </a:extLst>
              </a:tr>
              <a:tr h="66066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Residual Stress due to </a:t>
                      </a:r>
                      <a:r>
                        <a:rPr lang="en-US" sz="1800" b="1" dirty="0"/>
                        <a:t>Cold Hole Expansion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Air Force, Industry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468348"/>
                  </a:ext>
                </a:extLst>
              </a:tr>
              <a:tr h="483836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Residual Strain in damaged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</a:rPr>
                        <a:t>Ti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</a:rPr>
                        <a:t> Fan Blade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Air Force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4432306"/>
                  </a:ext>
                </a:extLst>
              </a:tr>
              <a:tr h="660665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Residual Stress in Damaged Armor Components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Army, Navy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4486080"/>
                  </a:ext>
                </a:extLst>
              </a:tr>
              <a:tr h="6606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Residual Stress in Pt Films for UV Gratings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Penn State, NASA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053137"/>
                  </a:ext>
                </a:extLst>
              </a:tr>
              <a:tr h="6606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SAXS/WAXS Mapping of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</a:rPr>
                        <a:t>Polymer-Matrix Composites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Air Force, Industry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594803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0FB5013-151C-46AF-0AA9-4982A1554A5E}"/>
              </a:ext>
            </a:extLst>
          </p:cNvPr>
          <p:cNvSpPr/>
          <p:nvPr/>
        </p:nvSpPr>
        <p:spPr>
          <a:xfrm>
            <a:off x="6136945" y="811032"/>
            <a:ext cx="5973953" cy="1335024"/>
          </a:xfrm>
          <a:prstGeom prst="rect">
            <a:avLst/>
          </a:prstGeom>
          <a:solidFill>
            <a:srgbClr val="223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Future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Materials and Processing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Next-Generation Manufacturing</a:t>
            </a:r>
          </a:p>
        </p:txBody>
      </p:sp>
    </p:spTree>
    <p:extLst>
      <p:ext uri="{BB962C8B-B14F-4D97-AF65-F5344CB8AC3E}">
        <p14:creationId xmlns:p14="http://schemas.microsoft.com/office/powerpoint/2010/main" val="3089406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7499-B8C3-8F4A-966A-C597A9CD1052}"/>
              </a:ext>
            </a:extLst>
          </p:cNvPr>
          <p:cNvSpPr txBox="1">
            <a:spLocks/>
          </p:cNvSpPr>
          <p:nvPr/>
        </p:nvSpPr>
        <p:spPr>
          <a:xfrm>
            <a:off x="2361906" y="-49348"/>
            <a:ext cx="7337679" cy="6568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LiSong Pro" panose="02020300000000000000" pitchFamily="18" charset="-120"/>
                <a:cs typeface="Arial" panose="020B0604020202020204" pitchFamily="34" charset="0"/>
              </a:rPr>
              <a:t>FMB Core Capabilities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F99FC9-83CC-F509-0A47-784DABFA30F6}"/>
              </a:ext>
            </a:extLst>
          </p:cNvPr>
          <p:cNvGrpSpPr/>
          <p:nvPr/>
        </p:nvGrpSpPr>
        <p:grpSpPr>
          <a:xfrm>
            <a:off x="4197010" y="1072406"/>
            <a:ext cx="3552655" cy="5055433"/>
            <a:chOff x="4197010" y="1207234"/>
            <a:chExt cx="3552655" cy="5055433"/>
          </a:xfrm>
        </p:grpSpPr>
        <p:sp>
          <p:nvSpPr>
            <p:cNvPr id="139" name="Rectangle 138"/>
            <p:cNvSpPr/>
            <p:nvPr/>
          </p:nvSpPr>
          <p:spPr>
            <a:xfrm>
              <a:off x="4206844" y="1228008"/>
              <a:ext cx="3542821" cy="4001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7406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Full field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17406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Imaging</a:t>
              </a: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496511" y="3302232"/>
              <a:ext cx="3039259" cy="785483"/>
              <a:chOff x="97675" y="1740168"/>
              <a:chExt cx="6223519" cy="796389"/>
            </a:xfrm>
          </p:grpSpPr>
          <p:grpSp>
            <p:nvGrpSpPr>
              <p:cNvPr id="141" name="Group 140"/>
              <p:cNvGrpSpPr>
                <a:grpSpLocks noChangeAspect="1"/>
              </p:cNvGrpSpPr>
              <p:nvPr/>
            </p:nvGrpSpPr>
            <p:grpSpPr>
              <a:xfrm>
                <a:off x="97675" y="1792428"/>
                <a:ext cx="5926733" cy="719600"/>
                <a:chOff x="302544" y="1977410"/>
                <a:chExt cx="4934846" cy="599170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53DEA76D-B903-F349-BECC-B23F5A6111A3}"/>
                    </a:ext>
                  </a:extLst>
                </p:cNvPr>
                <p:cNvSpPr/>
                <p:nvPr/>
              </p:nvSpPr>
              <p:spPr>
                <a:xfrm rot="16200000">
                  <a:off x="4189259" y="2089680"/>
                  <a:ext cx="599170" cy="374630"/>
                </a:xfrm>
                <a:prstGeom prst="rect">
                  <a:avLst/>
                </a:prstGeom>
                <a:solidFill>
                  <a:schemeClr val="accent1"/>
                </a:solidFill>
                <a:ln w="19050" cmpd="sng">
                  <a:solidFill>
                    <a:srgbClr val="00009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 w="19050" cmpd="sng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ight Arrow 143"/>
                <p:cNvSpPr/>
                <p:nvPr/>
              </p:nvSpPr>
              <p:spPr>
                <a:xfrm>
                  <a:off x="302544" y="2014464"/>
                  <a:ext cx="405424" cy="516112"/>
                </a:xfrm>
                <a:prstGeom prst="rightArrow">
                  <a:avLst/>
                </a:prstGeom>
                <a:solidFill>
                  <a:srgbClr val="F9A132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499428" y="2097712"/>
                  <a:ext cx="3802009" cy="371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/>
                <p:cNvCxnSpPr/>
                <p:nvPr/>
              </p:nvCxnSpPr>
              <p:spPr>
                <a:xfrm>
                  <a:off x="552893" y="2157672"/>
                  <a:ext cx="679031" cy="0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/>
                <p:cNvCxnSpPr>
                  <a:endCxn id="182" idx="6"/>
                </p:cNvCxnSpPr>
                <p:nvPr/>
              </p:nvCxnSpPr>
              <p:spPr>
                <a:xfrm flipV="1">
                  <a:off x="552893" y="2275745"/>
                  <a:ext cx="504537" cy="1847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Arrow Connector 147"/>
                <p:cNvCxnSpPr/>
                <p:nvPr/>
              </p:nvCxnSpPr>
              <p:spPr>
                <a:xfrm flipV="1">
                  <a:off x="552985" y="2218187"/>
                  <a:ext cx="702835" cy="0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Arrow Connector 148"/>
                <p:cNvCxnSpPr>
                  <a:endCxn id="182" idx="7"/>
                </p:cNvCxnSpPr>
                <p:nvPr/>
              </p:nvCxnSpPr>
              <p:spPr>
                <a:xfrm>
                  <a:off x="551203" y="2337552"/>
                  <a:ext cx="540265" cy="0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Arrow Connector 172"/>
                <p:cNvCxnSpPr/>
                <p:nvPr/>
              </p:nvCxnSpPr>
              <p:spPr>
                <a:xfrm flipV="1">
                  <a:off x="551203" y="2395539"/>
                  <a:ext cx="622441" cy="0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Arrow Connector 173"/>
                <p:cNvCxnSpPr/>
                <p:nvPr/>
              </p:nvCxnSpPr>
              <p:spPr>
                <a:xfrm>
                  <a:off x="551295" y="2457474"/>
                  <a:ext cx="3748544" cy="0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Arrow Connector 174"/>
                <p:cNvCxnSpPr>
                  <a:stCxn id="144" idx="2"/>
                </p:cNvCxnSpPr>
                <p:nvPr/>
              </p:nvCxnSpPr>
              <p:spPr>
                <a:xfrm flipV="1">
                  <a:off x="505256" y="2519498"/>
                  <a:ext cx="3794491" cy="11078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Arrow Connector 175"/>
                <p:cNvCxnSpPr/>
                <p:nvPr/>
              </p:nvCxnSpPr>
              <p:spPr>
                <a:xfrm flipV="1">
                  <a:off x="504184" y="2032113"/>
                  <a:ext cx="3794491" cy="11078"/>
                </a:xfrm>
                <a:prstGeom prst="straightConnector1">
                  <a:avLst/>
                </a:prstGeom>
                <a:ln>
                  <a:solidFill>
                    <a:srgbClr val="F9A132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Arrow Connector 176"/>
                <p:cNvCxnSpPr/>
                <p:nvPr/>
              </p:nvCxnSpPr>
              <p:spPr>
                <a:xfrm flipV="1">
                  <a:off x="1285102" y="2181459"/>
                  <a:ext cx="3017593" cy="36728"/>
                </a:xfrm>
                <a:prstGeom prst="straightConnector1">
                  <a:avLst/>
                </a:prstGeom>
                <a:ln>
                  <a:solidFill>
                    <a:srgbClr val="C51DC6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/>
                <p:cNvCxnSpPr>
                  <a:stCxn id="182" idx="2"/>
                  <a:endCxn id="143" idx="0"/>
                </p:cNvCxnSpPr>
                <p:nvPr/>
              </p:nvCxnSpPr>
              <p:spPr>
                <a:xfrm>
                  <a:off x="1289858" y="2275745"/>
                  <a:ext cx="3011671" cy="1250"/>
                </a:xfrm>
                <a:prstGeom prst="straightConnector1">
                  <a:avLst/>
                </a:prstGeom>
                <a:ln>
                  <a:solidFill>
                    <a:srgbClr val="C51DC6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Arrow Connector 178"/>
                <p:cNvCxnSpPr/>
                <p:nvPr/>
              </p:nvCxnSpPr>
              <p:spPr>
                <a:xfrm>
                  <a:off x="1280346" y="2337551"/>
                  <a:ext cx="3022349" cy="30553"/>
                </a:xfrm>
                <a:prstGeom prst="straightConnector1">
                  <a:avLst/>
                </a:prstGeom>
                <a:ln>
                  <a:solidFill>
                    <a:srgbClr val="C51DC6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/>
                <p:cNvCxnSpPr/>
                <p:nvPr/>
              </p:nvCxnSpPr>
              <p:spPr>
                <a:xfrm>
                  <a:off x="1170790" y="2395539"/>
                  <a:ext cx="3127885" cy="91538"/>
                </a:xfrm>
                <a:prstGeom prst="straightConnector1">
                  <a:avLst/>
                </a:prstGeom>
                <a:ln>
                  <a:solidFill>
                    <a:srgbClr val="C51DC6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Arrow Connector 180"/>
                <p:cNvCxnSpPr/>
                <p:nvPr/>
              </p:nvCxnSpPr>
              <p:spPr>
                <a:xfrm flipV="1">
                  <a:off x="1173644" y="2069171"/>
                  <a:ext cx="3127885" cy="91538"/>
                </a:xfrm>
                <a:prstGeom prst="straightConnector1">
                  <a:avLst/>
                </a:prstGeom>
                <a:ln>
                  <a:solidFill>
                    <a:srgbClr val="C51DC6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FBCB2759-2A17-AA4C-A2E4-EF9E97A686B8}"/>
                    </a:ext>
                  </a:extLst>
                </p:cNvPr>
                <p:cNvSpPr/>
                <p:nvPr/>
              </p:nvSpPr>
              <p:spPr>
                <a:xfrm rot="10800000">
                  <a:off x="1057430" y="2160709"/>
                  <a:ext cx="232428" cy="230073"/>
                </a:xfrm>
                <a:prstGeom prst="ellipse">
                  <a:avLst/>
                </a:prstGeom>
                <a:solidFill>
                  <a:srgbClr val="101CC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698314" y="2043190"/>
                  <a:ext cx="539076" cy="483253"/>
                </a:xfrm>
                <a:prstGeom prst="rect">
                  <a:avLst/>
                </a:prstGeom>
              </p:spPr>
            </p:pic>
          </p:grpSp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5779701" y="1995064"/>
                <a:ext cx="796389" cy="286597"/>
              </a:xfrm>
              <a:prstGeom prst="rect">
                <a:avLst/>
              </a:prstGeom>
            </p:spPr>
          </p:pic>
        </p:grpSp>
        <p:sp>
          <p:nvSpPr>
            <p:cNvPr id="185" name="Rounded Rectangle 184"/>
            <p:cNvSpPr/>
            <p:nvPr/>
          </p:nvSpPr>
          <p:spPr>
            <a:xfrm>
              <a:off x="4197010" y="1207234"/>
              <a:ext cx="3552655" cy="5055433"/>
            </a:xfrm>
            <a:prstGeom prst="roundRect">
              <a:avLst>
                <a:gd name="adj" fmla="val 0"/>
              </a:avLst>
            </a:prstGeom>
            <a:noFill/>
            <a:ln w="28575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504356" y="1880835"/>
              <a:ext cx="288647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image rate: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50 Hz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field of  view: 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~2x2 mm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resolution: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 µm (absorption)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5-6 µm (phase contrast)</a:t>
              </a:r>
            </a:p>
          </p:txBody>
        </p:sp>
        <p:pic>
          <p:nvPicPr>
            <p:cNvPr id="66" name="Copy of clogging_sic10to2_movie_z0_p10_2_ANDOR2_001">
              <a:hlinkClick r:id="" action="ppaction://media"/>
              <a:extLst>
                <a:ext uri="{FF2B5EF4-FFF2-40B4-BE49-F238E27FC236}">
                  <a16:creationId xmlns:a16="http://schemas.microsoft.com/office/drawing/2014/main" id="{4F204539-F3F0-BE40-B722-DAED2F45FDF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8"/>
            <a:srcRect l="12734" t="1795" r="13404"/>
            <a:stretch/>
          </p:blipFill>
          <p:spPr>
            <a:xfrm>
              <a:off x="5089435" y="4222020"/>
              <a:ext cx="1686667" cy="1858074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2FE45FF-02ED-43B8-B7F6-727AF3DF8602}"/>
              </a:ext>
            </a:extLst>
          </p:cNvPr>
          <p:cNvGrpSpPr/>
          <p:nvPr/>
        </p:nvGrpSpPr>
        <p:grpSpPr>
          <a:xfrm>
            <a:off x="342294" y="4212624"/>
            <a:ext cx="1980582" cy="182031"/>
            <a:chOff x="4097573" y="1822530"/>
            <a:chExt cx="3615510" cy="34817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2D8E786-C1C2-433F-94EE-339ED6E83D6A}"/>
                </a:ext>
              </a:extLst>
            </p:cNvPr>
            <p:cNvSpPr/>
            <p:nvPr/>
          </p:nvSpPr>
          <p:spPr>
            <a:xfrm>
              <a:off x="4097573" y="1822530"/>
              <a:ext cx="516970" cy="34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4ECF22E-FDA8-426E-8F38-512F2B445245}"/>
                </a:ext>
              </a:extLst>
            </p:cNvPr>
            <p:cNvSpPr/>
            <p:nvPr/>
          </p:nvSpPr>
          <p:spPr>
            <a:xfrm>
              <a:off x="7026284" y="1822530"/>
              <a:ext cx="686799" cy="34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</p:grpSp>
      <p:sp>
        <p:nvSpPr>
          <p:cNvPr id="138" name="Rectangle 137"/>
          <p:cNvSpPr/>
          <p:nvPr/>
        </p:nvSpPr>
        <p:spPr>
          <a:xfrm>
            <a:off x="119236" y="1136507"/>
            <a:ext cx="3922305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406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SAXS/WAXS microbeam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7406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Mapping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4212" y="1093180"/>
            <a:ext cx="3921341" cy="5034659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8A2405B-F6EA-4A47-A0BD-332F4CA88F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465" y="4169935"/>
            <a:ext cx="1748243" cy="1866180"/>
          </a:xfrm>
          <a:prstGeom prst="rect">
            <a:avLst/>
          </a:prstGeom>
        </p:spPr>
      </p:pic>
      <p:sp>
        <p:nvSpPr>
          <p:cNvPr id="67" name="Right Arrow 66">
            <a:extLst>
              <a:ext uri="{FF2B5EF4-FFF2-40B4-BE49-F238E27FC236}">
                <a16:creationId xmlns:a16="http://schemas.microsoft.com/office/drawing/2014/main" id="{11F7E780-5CB0-584B-B55A-E4EA5AC8C0E6}"/>
              </a:ext>
            </a:extLst>
          </p:cNvPr>
          <p:cNvSpPr/>
          <p:nvPr/>
        </p:nvSpPr>
        <p:spPr>
          <a:xfrm>
            <a:off x="1694215" y="4633249"/>
            <a:ext cx="466222" cy="925830"/>
          </a:xfrm>
          <a:prstGeom prst="rightArrow">
            <a:avLst>
              <a:gd name="adj1" fmla="val 6728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2E697-3A48-3698-9576-AFA096D99D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42" y="4178041"/>
            <a:ext cx="1442394" cy="1796666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CBC4D0DA-FF1E-8D43-B6BE-E4F9B355F6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09" y="2620381"/>
            <a:ext cx="3719712" cy="1616207"/>
          </a:xfrm>
          <a:prstGeom prst="rect">
            <a:avLst/>
          </a:prstGeom>
        </p:spPr>
      </p:pic>
      <p:sp>
        <p:nvSpPr>
          <p:cNvPr id="238" name="Rectangle 237">
            <a:extLst>
              <a:ext uri="{FF2B5EF4-FFF2-40B4-BE49-F238E27FC236}">
                <a16:creationId xmlns:a16="http://schemas.microsoft.com/office/drawing/2014/main" id="{DB683F26-274C-90E5-2FBC-88A01F216B96}"/>
              </a:ext>
            </a:extLst>
          </p:cNvPr>
          <p:cNvSpPr/>
          <p:nvPr/>
        </p:nvSpPr>
        <p:spPr>
          <a:xfrm>
            <a:off x="294488" y="1603659"/>
            <a:ext cx="288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rate: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/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field of  view: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unlimted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resolution: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µm (absorption)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807C0-919F-FCA6-BE8C-7C4F8F34CC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2107" y="1345002"/>
            <a:ext cx="1524000" cy="49530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6588C50-37D0-8AFD-ABB6-0474E72FB9BB}"/>
              </a:ext>
            </a:extLst>
          </p:cNvPr>
          <p:cNvSpPr txBox="1"/>
          <p:nvPr/>
        </p:nvSpPr>
        <p:spPr>
          <a:xfrm>
            <a:off x="7857294" y="1060493"/>
            <a:ext cx="4251493" cy="400110"/>
          </a:xfrm>
          <a:prstGeom prst="rect">
            <a:avLst/>
          </a:prstGeom>
          <a:solidFill>
            <a:srgbClr val="B3DEF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Length &amp; Time scales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A1EDE6C-0B80-E7D5-585C-8D9A360F8CA6}"/>
              </a:ext>
            </a:extLst>
          </p:cNvPr>
          <p:cNvSpPr/>
          <p:nvPr/>
        </p:nvSpPr>
        <p:spPr>
          <a:xfrm>
            <a:off x="9241864" y="5505066"/>
            <a:ext cx="2621023" cy="490569"/>
          </a:xfrm>
          <a:prstGeom prst="rect">
            <a:avLst/>
          </a:prstGeom>
          <a:solidFill>
            <a:srgbClr val="223F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WAXS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888FA70-401B-7A56-36B6-5DCF609D1E0A}"/>
              </a:ext>
            </a:extLst>
          </p:cNvPr>
          <p:cNvSpPr/>
          <p:nvPr/>
        </p:nvSpPr>
        <p:spPr>
          <a:xfrm>
            <a:off x="9128178" y="2599944"/>
            <a:ext cx="2880272" cy="365125"/>
          </a:xfrm>
          <a:prstGeom prst="rect">
            <a:avLst/>
          </a:prstGeom>
          <a:solidFill>
            <a:srgbClr val="223F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Typical SAXS/WAXS beamsize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A5608A9-DE06-D0D7-92F7-568C22DF8411}"/>
              </a:ext>
            </a:extLst>
          </p:cNvPr>
          <p:cNvSpPr/>
          <p:nvPr/>
        </p:nvSpPr>
        <p:spPr>
          <a:xfrm>
            <a:off x="9241864" y="4590231"/>
            <a:ext cx="2621023" cy="859398"/>
          </a:xfrm>
          <a:prstGeom prst="rect">
            <a:avLst/>
          </a:prstGeom>
          <a:solidFill>
            <a:srgbClr val="223F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SAXS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982BE0-30EC-47CA-6448-D728B502EF37}"/>
              </a:ext>
            </a:extLst>
          </p:cNvPr>
          <p:cNvGrpSpPr/>
          <p:nvPr/>
        </p:nvGrpSpPr>
        <p:grpSpPr>
          <a:xfrm>
            <a:off x="9241864" y="2054224"/>
            <a:ext cx="2621023" cy="1783078"/>
            <a:chOff x="9241864" y="2189052"/>
            <a:chExt cx="2621023" cy="1783078"/>
          </a:xfrm>
          <a:solidFill>
            <a:srgbClr val="223F7E"/>
          </a:solidFill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664E146-3359-A6BE-02CE-35D071B3EB51}"/>
                </a:ext>
              </a:extLst>
            </p:cNvPr>
            <p:cNvSpPr/>
            <p:nvPr/>
          </p:nvSpPr>
          <p:spPr>
            <a:xfrm>
              <a:off x="9241864" y="2197881"/>
              <a:ext cx="1388868" cy="177424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SAXS/WAXS mapping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(hours/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image)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CB6FA18-AF78-260D-3653-B143B1E09CD6}"/>
                </a:ext>
              </a:extLst>
            </p:cNvPr>
            <p:cNvSpPr/>
            <p:nvPr/>
          </p:nvSpPr>
          <p:spPr>
            <a:xfrm>
              <a:off x="10782771" y="2189052"/>
              <a:ext cx="1080116" cy="177424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Full-Field Imaging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(50 Hz)</a:t>
              </a:r>
            </a:p>
          </p:txBody>
        </p:sp>
      </p:grpSp>
      <p:sp>
        <p:nvSpPr>
          <p:cNvPr id="239" name="Rounded Rectangle 238">
            <a:extLst>
              <a:ext uri="{FF2B5EF4-FFF2-40B4-BE49-F238E27FC236}">
                <a16:creationId xmlns:a16="http://schemas.microsoft.com/office/drawing/2014/main" id="{AA53B79E-9F45-A353-9630-782D97F7EBD3}"/>
              </a:ext>
            </a:extLst>
          </p:cNvPr>
          <p:cNvSpPr/>
          <p:nvPr/>
        </p:nvSpPr>
        <p:spPr>
          <a:xfrm>
            <a:off x="7875223" y="1072406"/>
            <a:ext cx="4233564" cy="5055433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955AEF-7D80-5638-4F5C-D266DA1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FMB Core Capabilities</a:t>
            </a:r>
          </a:p>
        </p:txBody>
      </p:sp>
    </p:spTree>
    <p:extLst>
      <p:ext uri="{BB962C8B-B14F-4D97-AF65-F5344CB8AC3E}">
        <p14:creationId xmlns:p14="http://schemas.microsoft.com/office/powerpoint/2010/main" val="27722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083D4C-8CAD-522A-FE0B-6CE824DB5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9" y="773735"/>
            <a:ext cx="3848507" cy="2164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C1921A-B7E1-2588-F374-7DE37D58A505}"/>
              </a:ext>
            </a:extLst>
          </p:cNvPr>
          <p:cNvSpPr txBox="1"/>
          <p:nvPr/>
        </p:nvSpPr>
        <p:spPr>
          <a:xfrm>
            <a:off x="4360467" y="1434913"/>
            <a:ext cx="138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February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24D7B-30ED-A036-3801-DFFEC048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FMB Program – 3D printing of high strength polymers &amp; composites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59172-2928-AD1B-96FF-723E2E1A12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7799" y="994568"/>
            <a:ext cx="6408449" cy="142561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A64DF3D-57BE-289E-3ABA-60868EA68809}"/>
              </a:ext>
            </a:extLst>
          </p:cNvPr>
          <p:cNvGrpSpPr/>
          <p:nvPr/>
        </p:nvGrpSpPr>
        <p:grpSpPr>
          <a:xfrm>
            <a:off x="-248698" y="3358160"/>
            <a:ext cx="5479511" cy="2742816"/>
            <a:chOff x="6775989" y="3153455"/>
            <a:chExt cx="5479511" cy="27428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C94981-7370-7544-64E1-4FF50864092F}"/>
                </a:ext>
              </a:extLst>
            </p:cNvPr>
            <p:cNvSpPr txBox="1"/>
            <p:nvPr/>
          </p:nvSpPr>
          <p:spPr>
            <a:xfrm>
              <a:off x="6775989" y="4241508"/>
              <a:ext cx="1387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/>
                </a:rPr>
                <a:t>March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2025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3DD7E9-B876-5738-EF80-F57E27BE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5184" y="3153455"/>
              <a:ext cx="4390316" cy="274281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93FB94-A07A-1F70-15A8-82F62741A0EF}"/>
              </a:ext>
            </a:extLst>
          </p:cNvPr>
          <p:cNvGrpSpPr/>
          <p:nvPr/>
        </p:nvGrpSpPr>
        <p:grpSpPr>
          <a:xfrm>
            <a:off x="5655080" y="3468407"/>
            <a:ext cx="6187251" cy="2790633"/>
            <a:chOff x="317321" y="3468407"/>
            <a:chExt cx="6187251" cy="27906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1697C1-98B0-ECE4-B773-459396504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628" y="3824603"/>
              <a:ext cx="2952750" cy="990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9E96FE9-BF8A-4704-AC7E-1E847D1C3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321" y="4815203"/>
              <a:ext cx="3203575" cy="10482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ABA2614-8923-A4E4-7531-44AFCF04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237"/>
            <a:stretch>
              <a:fillRect/>
            </a:stretch>
          </p:blipFill>
          <p:spPr>
            <a:xfrm>
              <a:off x="3888653" y="3468407"/>
              <a:ext cx="2615919" cy="2790633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81A278-7802-6C8D-7D58-359994E0ABA3}"/>
              </a:ext>
            </a:extLst>
          </p:cNvPr>
          <p:cNvCxnSpPr/>
          <p:nvPr/>
        </p:nvCxnSpPr>
        <p:spPr>
          <a:xfrm>
            <a:off x="0" y="3129473"/>
            <a:ext cx="12192000" cy="0"/>
          </a:xfrm>
          <a:prstGeom prst="line">
            <a:avLst/>
          </a:prstGeom>
          <a:ln w="666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05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00FA-2ECF-DACF-ACF7-94AA1657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SMB Core Capabilities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2B83B59-1296-0BAA-0D34-17C5BFCBBF8F}"/>
              </a:ext>
            </a:extLst>
          </p:cNvPr>
          <p:cNvSpPr/>
          <p:nvPr/>
        </p:nvSpPr>
        <p:spPr bwMode="auto">
          <a:xfrm rot="2135614">
            <a:off x="6467110" y="5162836"/>
            <a:ext cx="201556" cy="142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498D2B48-D463-8A84-9B2B-88710F8026D8}"/>
              </a:ext>
            </a:extLst>
          </p:cNvPr>
          <p:cNvSpPr txBox="1">
            <a:spLocks/>
          </p:cNvSpPr>
          <p:nvPr/>
        </p:nvSpPr>
        <p:spPr>
          <a:xfrm>
            <a:off x="6219419" y="1271952"/>
            <a:ext cx="3014364" cy="4410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/>
                <a:uLnTx/>
                <a:uFillTx/>
                <a:latin typeface="Oswald" panose="02000503000000000000" pitchFamily="2" charset="0"/>
                <a:ea typeface="LiSong Pro" panose="02020300000000000000" pitchFamily="18" charset="-120"/>
                <a:cs typeface="+mj-cs"/>
              </a:rPr>
              <a:t>Absorption Tomography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03DE9B-015D-395F-665D-D19E8432260B}"/>
              </a:ext>
            </a:extLst>
          </p:cNvPr>
          <p:cNvSpPr/>
          <p:nvPr/>
        </p:nvSpPr>
        <p:spPr>
          <a:xfrm>
            <a:off x="6219420" y="1274911"/>
            <a:ext cx="3014364" cy="527284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B44C973-4EB3-07D6-5B14-23C4F7A6414E}"/>
              </a:ext>
            </a:extLst>
          </p:cNvPr>
          <p:cNvGrpSpPr/>
          <p:nvPr/>
        </p:nvGrpSpPr>
        <p:grpSpPr>
          <a:xfrm>
            <a:off x="6416981" y="2434152"/>
            <a:ext cx="1392800" cy="2140137"/>
            <a:chOff x="209261" y="1166472"/>
            <a:chExt cx="2229139" cy="342523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81CAED7-D1B3-6A8C-BD2E-4030AE801726}"/>
                </a:ext>
              </a:extLst>
            </p:cNvPr>
            <p:cNvSpPr/>
            <p:nvPr/>
          </p:nvSpPr>
          <p:spPr>
            <a:xfrm>
              <a:off x="233917" y="1166472"/>
              <a:ext cx="2204483" cy="262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11FF406-F217-2902-9C0B-DB033950CD36}"/>
                </a:ext>
              </a:extLst>
            </p:cNvPr>
            <p:cNvSpPr/>
            <p:nvPr/>
          </p:nvSpPr>
          <p:spPr>
            <a:xfrm>
              <a:off x="209261" y="4261503"/>
              <a:ext cx="2204483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10C4D66-A49D-104E-1A6D-94CBCB012D97}"/>
              </a:ext>
            </a:extLst>
          </p:cNvPr>
          <p:cNvSpPr/>
          <p:nvPr/>
        </p:nvSpPr>
        <p:spPr>
          <a:xfrm>
            <a:off x="6366334" y="5840781"/>
            <a:ext cx="139098" cy="140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AC79D8-5C28-37C0-BB22-5DBD480480F9}"/>
              </a:ext>
            </a:extLst>
          </p:cNvPr>
          <p:cNvSpPr txBox="1"/>
          <p:nvPr/>
        </p:nvSpPr>
        <p:spPr>
          <a:xfrm>
            <a:off x="7794376" y="5142632"/>
            <a:ext cx="13168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 is rotated 180° and a series of projection images are obtained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321838B-3641-654C-7C5F-692A5247037C}"/>
              </a:ext>
            </a:extLst>
          </p:cNvPr>
          <p:cNvGrpSpPr/>
          <p:nvPr/>
        </p:nvGrpSpPr>
        <p:grpSpPr>
          <a:xfrm>
            <a:off x="8032329" y="3810442"/>
            <a:ext cx="1050313" cy="1115769"/>
            <a:chOff x="2470864" y="4033655"/>
            <a:chExt cx="1478554" cy="157069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3C3B244-2E3A-9C02-4B69-606F135DE116}"/>
                </a:ext>
              </a:extLst>
            </p:cNvPr>
            <p:cNvGrpSpPr/>
            <p:nvPr/>
          </p:nvGrpSpPr>
          <p:grpSpPr>
            <a:xfrm>
              <a:off x="3126458" y="4033655"/>
              <a:ext cx="822960" cy="824844"/>
              <a:chOff x="4196707" y="3736582"/>
              <a:chExt cx="822960" cy="824844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81FF586-E5BC-A155-7BE6-D73F3170C283}"/>
                  </a:ext>
                </a:extLst>
              </p:cNvPr>
              <p:cNvSpPr/>
              <p:nvPr/>
            </p:nvSpPr>
            <p:spPr bwMode="auto">
              <a:xfrm>
                <a:off x="4196707" y="3736582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918B84F-94F7-A43D-5B4D-3C8ADEB87462}"/>
                  </a:ext>
                </a:extLst>
              </p:cNvPr>
              <p:cNvSpPr/>
              <p:nvPr/>
            </p:nvSpPr>
            <p:spPr bwMode="auto">
              <a:xfrm>
                <a:off x="4333867" y="3738466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C4B5893-C1DC-C218-4575-45B0D5246AF1}"/>
                </a:ext>
              </a:extLst>
            </p:cNvPr>
            <p:cNvGrpSpPr/>
            <p:nvPr/>
          </p:nvGrpSpPr>
          <p:grpSpPr>
            <a:xfrm>
              <a:off x="2962561" y="4173790"/>
              <a:ext cx="822960" cy="822960"/>
              <a:chOff x="3142622" y="3696810"/>
              <a:chExt cx="822960" cy="82296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424AA7D-F1CC-0147-F21C-E0C3DB0881E1}"/>
                  </a:ext>
                </a:extLst>
              </p:cNvPr>
              <p:cNvSpPr/>
              <p:nvPr/>
            </p:nvSpPr>
            <p:spPr bwMode="auto">
              <a:xfrm>
                <a:off x="3142622" y="3699090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121CEED-4B15-5C32-0FA8-C211C22B31A1}"/>
                  </a:ext>
                </a:extLst>
              </p:cNvPr>
              <p:cNvSpPr/>
              <p:nvPr/>
            </p:nvSpPr>
            <p:spPr bwMode="auto">
              <a:xfrm>
                <a:off x="3282021" y="3696810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F3ADCE0-E09C-42FD-9DBE-BD18A392D0F1}"/>
                </a:ext>
              </a:extLst>
            </p:cNvPr>
            <p:cNvGrpSpPr/>
            <p:nvPr/>
          </p:nvGrpSpPr>
          <p:grpSpPr>
            <a:xfrm>
              <a:off x="2798662" y="4327916"/>
              <a:ext cx="822960" cy="822961"/>
              <a:chOff x="2199818" y="3696810"/>
              <a:chExt cx="822960" cy="82296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970F5E2-5DB7-A1C1-BE25-38D307C5933E}"/>
                  </a:ext>
                </a:extLst>
              </p:cNvPr>
              <p:cNvSpPr/>
              <p:nvPr/>
            </p:nvSpPr>
            <p:spPr bwMode="auto">
              <a:xfrm>
                <a:off x="2199818" y="3699091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457E7A4-60ED-9C56-D332-A2E946F6BE6B}"/>
                  </a:ext>
                </a:extLst>
              </p:cNvPr>
              <p:cNvSpPr/>
              <p:nvPr/>
            </p:nvSpPr>
            <p:spPr bwMode="auto">
              <a:xfrm>
                <a:off x="2363716" y="3696810"/>
                <a:ext cx="537741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08A133A-75EB-08E1-532D-2FF3DCBE0341}"/>
                </a:ext>
              </a:extLst>
            </p:cNvPr>
            <p:cNvGrpSpPr/>
            <p:nvPr/>
          </p:nvGrpSpPr>
          <p:grpSpPr>
            <a:xfrm>
              <a:off x="2634763" y="4532778"/>
              <a:ext cx="822960" cy="823677"/>
              <a:chOff x="1284925" y="3696094"/>
              <a:chExt cx="822960" cy="82367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973A7BA-97AA-71D7-0657-DB086F2CD1BB}"/>
                  </a:ext>
                </a:extLst>
              </p:cNvPr>
              <p:cNvSpPr/>
              <p:nvPr/>
            </p:nvSpPr>
            <p:spPr bwMode="auto">
              <a:xfrm>
                <a:off x="1284925" y="3699091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B27EFA9-F979-14EC-E644-E5007EF9649F}"/>
                  </a:ext>
                </a:extLst>
              </p:cNvPr>
              <p:cNvSpPr/>
              <p:nvPr/>
            </p:nvSpPr>
            <p:spPr bwMode="auto">
              <a:xfrm>
                <a:off x="1424324" y="3696094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844BAD2-770F-8CE3-FD92-9DA7C33191BB}"/>
                </a:ext>
              </a:extLst>
            </p:cNvPr>
            <p:cNvGrpSpPr/>
            <p:nvPr/>
          </p:nvGrpSpPr>
          <p:grpSpPr>
            <a:xfrm>
              <a:off x="2470864" y="4781394"/>
              <a:ext cx="822960" cy="822960"/>
              <a:chOff x="437321" y="3677961"/>
              <a:chExt cx="822960" cy="82296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0E67E15-9E78-698D-E6C3-F3EB16474E80}"/>
                  </a:ext>
                </a:extLst>
              </p:cNvPr>
              <p:cNvSpPr/>
              <p:nvPr/>
            </p:nvSpPr>
            <p:spPr bwMode="auto">
              <a:xfrm>
                <a:off x="437321" y="3680241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11E038A-5BA0-4FB8-A975-BCE0636C0F5A}"/>
                  </a:ext>
                </a:extLst>
              </p:cNvPr>
              <p:cNvSpPr/>
              <p:nvPr/>
            </p:nvSpPr>
            <p:spPr bwMode="auto">
              <a:xfrm>
                <a:off x="583921" y="3677961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399418A-7715-7DC0-28C2-2EC882085C46}"/>
              </a:ext>
            </a:extLst>
          </p:cNvPr>
          <p:cNvSpPr/>
          <p:nvPr/>
        </p:nvSpPr>
        <p:spPr>
          <a:xfrm>
            <a:off x="6316952" y="1783384"/>
            <a:ext cx="2854909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PROVIDES: Density </a:t>
            </a:r>
            <a:r>
              <a:rPr lang="en-US" sz="1400" b="1" dirty="0">
                <a:solidFill>
                  <a:prstClr val="black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ariatios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due to porosity or cracks;</a:t>
            </a:r>
            <a:r>
              <a:rPr lang="en-US" sz="1400" b="1" dirty="0">
                <a:solidFill>
                  <a:prstClr val="black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Phase Contrast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723726E-FB33-677C-C4FE-E172571C7F3B}"/>
              </a:ext>
            </a:extLst>
          </p:cNvPr>
          <p:cNvGrpSpPr/>
          <p:nvPr/>
        </p:nvGrpSpPr>
        <p:grpSpPr>
          <a:xfrm>
            <a:off x="3178926" y="1263065"/>
            <a:ext cx="3014364" cy="5275989"/>
            <a:chOff x="0" y="1213959"/>
            <a:chExt cx="3795165" cy="4968357"/>
          </a:xfrm>
        </p:grpSpPr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3928D88D-DA79-9DE6-1948-650E1A78047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213959"/>
              <a:ext cx="3795165" cy="4410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>
                  <a:solidFill>
                    <a:schemeClr val="tx1"/>
                  </a:solidFill>
                  <a:latin typeface="Oswald" panose="02000503000000000000" pitchFamily="2" charset="0"/>
                  <a:ea typeface="LiSong Pro" panose="02020300000000000000" pitchFamily="18" charset="-120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25000"/>
                    </a:srgbClr>
                  </a:solidFill>
                  <a:effectLst/>
                  <a:uLnTx/>
                  <a:uFillTx/>
                  <a:latin typeface="Oswald" panose="02000503000000000000" pitchFamily="2" charset="0"/>
                  <a:ea typeface="LiSong Pro" panose="02020300000000000000" pitchFamily="18" charset="-120"/>
                  <a:cs typeface="+mj-cs"/>
                </a:rPr>
                <a:t>Transmission Powder Diffraction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062AB84-1DE5-9865-CD41-F55BA330B238}"/>
                </a:ext>
              </a:extLst>
            </p:cNvPr>
            <p:cNvSpPr/>
            <p:nvPr/>
          </p:nvSpPr>
          <p:spPr>
            <a:xfrm>
              <a:off x="0" y="1216918"/>
              <a:ext cx="3795165" cy="4965398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6569EFF-F4C2-3E2C-2C96-06B4486325F5}"/>
                </a:ext>
              </a:extLst>
            </p:cNvPr>
            <p:cNvGrpSpPr/>
            <p:nvPr/>
          </p:nvGrpSpPr>
          <p:grpSpPr>
            <a:xfrm>
              <a:off x="197562" y="2376159"/>
              <a:ext cx="1392800" cy="2140137"/>
              <a:chOff x="209261" y="1166472"/>
              <a:chExt cx="2229139" cy="342523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BD8666-A4BC-3A3F-8773-7121431C154D}"/>
                  </a:ext>
                </a:extLst>
              </p:cNvPr>
              <p:cNvSpPr/>
              <p:nvPr/>
            </p:nvSpPr>
            <p:spPr>
              <a:xfrm>
                <a:off x="233917" y="1166472"/>
                <a:ext cx="2204483" cy="262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19D127E-87B0-09F0-810B-CE03F573F78E}"/>
                  </a:ext>
                </a:extLst>
              </p:cNvPr>
              <p:cNvSpPr/>
              <p:nvPr/>
            </p:nvSpPr>
            <p:spPr>
              <a:xfrm>
                <a:off x="209261" y="4261503"/>
                <a:ext cx="2204483" cy="330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E2E4409-EF00-4D39-8B65-858281B1CC58}"/>
                </a:ext>
              </a:extLst>
            </p:cNvPr>
            <p:cNvSpPr/>
            <p:nvPr/>
          </p:nvSpPr>
          <p:spPr>
            <a:xfrm>
              <a:off x="146915" y="5782788"/>
              <a:ext cx="139098" cy="14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B6594C6-C69D-34A1-5686-31A93BA6DFEC}"/>
              </a:ext>
            </a:extLst>
          </p:cNvPr>
          <p:cNvGrpSpPr/>
          <p:nvPr/>
        </p:nvGrpSpPr>
        <p:grpSpPr>
          <a:xfrm>
            <a:off x="-29071" y="1263065"/>
            <a:ext cx="3256911" cy="5278947"/>
            <a:chOff x="-33545" y="1213959"/>
            <a:chExt cx="2838968" cy="5278947"/>
          </a:xfrm>
        </p:grpSpPr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25943B6B-3E13-E0E2-036F-F31E13416740}"/>
                </a:ext>
              </a:extLst>
            </p:cNvPr>
            <p:cNvSpPr txBox="1">
              <a:spLocks/>
            </p:cNvSpPr>
            <p:nvPr/>
          </p:nvSpPr>
          <p:spPr>
            <a:xfrm>
              <a:off x="-33545" y="1213959"/>
              <a:ext cx="2838968" cy="4410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>
                  <a:solidFill>
                    <a:schemeClr val="tx1"/>
                  </a:solidFill>
                  <a:latin typeface="Oswald" panose="02000503000000000000" pitchFamily="2" charset="0"/>
                  <a:ea typeface="LiSong Pro" panose="02020300000000000000" pitchFamily="18" charset="-120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swald" panose="02000503000000000000" pitchFamily="2" charset="0"/>
                  <a:ea typeface="LiSong Pro" panose="02020300000000000000" pitchFamily="18" charset="-120"/>
                  <a:cs typeface="+mj-cs"/>
                </a:rPr>
                <a:t>High Energy X-ray Diffraction Microscopy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1CC92C7-06E5-62CA-AC59-1C8B7D933581}"/>
                </a:ext>
              </a:extLst>
            </p:cNvPr>
            <p:cNvSpPr/>
            <p:nvPr/>
          </p:nvSpPr>
          <p:spPr>
            <a:xfrm>
              <a:off x="1" y="1216917"/>
              <a:ext cx="2740009" cy="5275989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5974A92-B1FD-9704-EAE3-BDA1855D7DF8}"/>
                </a:ext>
              </a:extLst>
            </p:cNvPr>
            <p:cNvGrpSpPr/>
            <p:nvPr/>
          </p:nvGrpSpPr>
          <p:grpSpPr>
            <a:xfrm>
              <a:off x="197562" y="2376159"/>
              <a:ext cx="1392800" cy="2140137"/>
              <a:chOff x="209261" y="1166472"/>
              <a:chExt cx="2229139" cy="3425231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8D0C886-934B-63AC-F2E7-F0CB382F7EEC}"/>
                  </a:ext>
                </a:extLst>
              </p:cNvPr>
              <p:cNvSpPr/>
              <p:nvPr/>
            </p:nvSpPr>
            <p:spPr>
              <a:xfrm>
                <a:off x="233917" y="1166472"/>
                <a:ext cx="2204483" cy="262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7B05CA2-8F7A-9695-9612-2D31827843D8}"/>
                  </a:ext>
                </a:extLst>
              </p:cNvPr>
              <p:cNvSpPr/>
              <p:nvPr/>
            </p:nvSpPr>
            <p:spPr>
              <a:xfrm>
                <a:off x="209261" y="4261503"/>
                <a:ext cx="2204483" cy="330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3619981-7FA1-22B5-2239-79499DD501A4}"/>
                </a:ext>
              </a:extLst>
            </p:cNvPr>
            <p:cNvSpPr/>
            <p:nvPr/>
          </p:nvSpPr>
          <p:spPr>
            <a:xfrm>
              <a:off x="146915" y="5782788"/>
              <a:ext cx="139098" cy="14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89" name="Rectangle 21">
            <a:extLst>
              <a:ext uri="{FF2B5EF4-FFF2-40B4-BE49-F238E27FC236}">
                <a16:creationId xmlns:a16="http://schemas.microsoft.com/office/drawing/2014/main" id="{088CB3ED-86B6-DF0B-121B-378FF3335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07" y="1783384"/>
            <a:ext cx="280503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PROVIDES: 1D, 2D stress/strain distributions</a:t>
            </a:r>
          </a:p>
        </p:txBody>
      </p:sp>
      <p:sp>
        <p:nvSpPr>
          <p:cNvPr id="94" name="Rectangle 30">
            <a:extLst>
              <a:ext uri="{FF2B5EF4-FFF2-40B4-BE49-F238E27FC236}">
                <a16:creationId xmlns:a16="http://schemas.microsoft.com/office/drawing/2014/main" id="{D11E6E54-DAD8-8EBE-FB69-783ECA650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722" y="4111734"/>
            <a:ext cx="279876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PROVIDES: Texture pole figures;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Strain pole figures</a:t>
            </a:r>
          </a:p>
        </p:txBody>
      </p:sp>
      <p:sp>
        <p:nvSpPr>
          <p:cNvPr id="98" name="Rectangle 30">
            <a:extLst>
              <a:ext uri="{FF2B5EF4-FFF2-40B4-BE49-F238E27FC236}">
                <a16:creationId xmlns:a16="http://schemas.microsoft.com/office/drawing/2014/main" id="{86828C00-9C19-962B-52AB-AC9E88837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97" y="4111734"/>
            <a:ext cx="2942732" cy="52322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PROVIDES: Spatial orientation maps of grains; Grain morphology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F6F48A6-B8CF-6773-BE09-3CB311DD92C3}"/>
              </a:ext>
            </a:extLst>
          </p:cNvPr>
          <p:cNvGrpSpPr/>
          <p:nvPr/>
        </p:nvGrpSpPr>
        <p:grpSpPr>
          <a:xfrm>
            <a:off x="1091484" y="4718706"/>
            <a:ext cx="1975130" cy="1669676"/>
            <a:chOff x="6001936" y="4586428"/>
            <a:chExt cx="2827716" cy="223212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5BD0672-25EF-6BB8-863F-102735E00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1936" y="4586428"/>
              <a:ext cx="2827716" cy="2232122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3856622-DB73-7C53-FBBC-9182D4200608}"/>
                </a:ext>
              </a:extLst>
            </p:cNvPr>
            <p:cNvSpPr/>
            <p:nvPr/>
          </p:nvSpPr>
          <p:spPr>
            <a:xfrm>
              <a:off x="6944264" y="6512943"/>
              <a:ext cx="1885388" cy="305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02" name="Rectangle 21">
            <a:extLst>
              <a:ext uri="{FF2B5EF4-FFF2-40B4-BE49-F238E27FC236}">
                <a16:creationId xmlns:a16="http://schemas.microsoft.com/office/drawing/2014/main" id="{CA4BB31B-09EF-2101-DF3F-95056BB7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78" y="1783384"/>
            <a:ext cx="2917837" cy="52322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PROVIDES: Grain centroid,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Grain strain tensor, Grain orientations </a:t>
            </a:r>
          </a:p>
        </p:txBody>
      </p:sp>
      <p:pic>
        <p:nvPicPr>
          <p:cNvPr id="103" name="Picture 45">
            <a:extLst>
              <a:ext uri="{FF2B5EF4-FFF2-40B4-BE49-F238E27FC236}">
                <a16:creationId xmlns:a16="http://schemas.microsoft.com/office/drawing/2014/main" id="{69F7B517-BC4A-F15D-ECB3-16FD3B8C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7314" r="76488"/>
          <a:stretch>
            <a:fillRect/>
          </a:stretch>
        </p:blipFill>
        <p:spPr bwMode="auto">
          <a:xfrm>
            <a:off x="1927558" y="2772213"/>
            <a:ext cx="660173" cy="86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335499D-6C69-1B34-79B3-576853FED208}"/>
              </a:ext>
            </a:extLst>
          </p:cNvPr>
          <p:cNvGrpSpPr/>
          <p:nvPr/>
        </p:nvGrpSpPr>
        <p:grpSpPr>
          <a:xfrm>
            <a:off x="229319" y="2551758"/>
            <a:ext cx="1611286" cy="1370775"/>
            <a:chOff x="2306830" y="1105089"/>
            <a:chExt cx="3733800" cy="3176468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101D3187-9C5C-73F3-D48B-6D482DCE2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6830" y="1510077"/>
              <a:ext cx="3733800" cy="277148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A95B2B72-A4F3-512C-4BA6-22DE772B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7509" y="1105089"/>
              <a:ext cx="558935" cy="978136"/>
            </a:xfrm>
            <a:prstGeom prst="rect">
              <a:avLst/>
            </a:prstGeom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07" name="Rectangle 24">
            <a:extLst>
              <a:ext uri="{FF2B5EF4-FFF2-40B4-BE49-F238E27FC236}">
                <a16:creationId xmlns:a16="http://schemas.microsoft.com/office/drawing/2014/main" id="{3880BE41-A540-AB00-BA08-E84B14FAC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751" y="2359237"/>
            <a:ext cx="9396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Far-Field</a:t>
            </a:r>
          </a:p>
        </p:txBody>
      </p:sp>
      <p:sp>
        <p:nvSpPr>
          <p:cNvPr id="108" name="Rectangle 24">
            <a:extLst>
              <a:ext uri="{FF2B5EF4-FFF2-40B4-BE49-F238E27FC236}">
                <a16:creationId xmlns:a16="http://schemas.microsoft.com/office/drawing/2014/main" id="{44C2AD33-0326-9474-8021-11771651F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90" y="4779619"/>
            <a:ext cx="105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Near-Field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8B77CC7A-4580-50A6-B7AE-7F5021BD93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768" y="2437632"/>
            <a:ext cx="2440291" cy="1599518"/>
          </a:xfrm>
          <a:prstGeom prst="rect">
            <a:avLst/>
          </a:prstGeom>
        </p:spPr>
      </p:pic>
      <p:pic>
        <p:nvPicPr>
          <p:cNvPr id="110" name="Picture 2" descr="https://www.badking.com.au/site/wp-content/uploads/2014/11/Crack_Alpha_Set_00v0-700x394.jpg">
            <a:extLst>
              <a:ext uri="{FF2B5EF4-FFF2-40B4-BE49-F238E27FC236}">
                <a16:creationId xmlns:a16="http://schemas.microsoft.com/office/drawing/2014/main" id="{0E4C145B-5505-FF85-95CC-E5625729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993" y="4698885"/>
            <a:ext cx="2837370" cy="159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D998B4E-147A-3806-36F6-D74F16916A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278" y="2665577"/>
            <a:ext cx="2565310" cy="1879446"/>
          </a:xfrm>
          <a:prstGeom prst="rect">
            <a:avLst/>
          </a:prstGeom>
        </p:spPr>
      </p:pic>
      <p:pic>
        <p:nvPicPr>
          <p:cNvPr id="112" name="Picture 6" descr="Scilab users - Mailing Lists Archives - Plotting functions of ...">
            <a:extLst>
              <a:ext uri="{FF2B5EF4-FFF2-40B4-BE49-F238E27FC236}">
                <a16:creationId xmlns:a16="http://schemas.microsoft.com/office/drawing/2014/main" id="{590C6DC8-66A8-5C40-B88E-0836AE3D3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9339" y="4816584"/>
            <a:ext cx="1424947" cy="14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Oval 112">
            <a:extLst>
              <a:ext uri="{FF2B5EF4-FFF2-40B4-BE49-F238E27FC236}">
                <a16:creationId xmlns:a16="http://schemas.microsoft.com/office/drawing/2014/main" id="{CE9EC9E9-61CE-0C19-2567-232273B1EEFF}"/>
              </a:ext>
            </a:extLst>
          </p:cNvPr>
          <p:cNvSpPr/>
          <p:nvPr/>
        </p:nvSpPr>
        <p:spPr bwMode="auto">
          <a:xfrm rot="2135614">
            <a:off x="9446332" y="5162836"/>
            <a:ext cx="201556" cy="142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20573826-0DE2-3096-4242-B1B9A203E4BC}"/>
              </a:ext>
            </a:extLst>
          </p:cNvPr>
          <p:cNvSpPr txBox="1">
            <a:spLocks/>
          </p:cNvSpPr>
          <p:nvPr/>
        </p:nvSpPr>
        <p:spPr>
          <a:xfrm>
            <a:off x="9198641" y="1271952"/>
            <a:ext cx="3014364" cy="4410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/>
                <a:uLnTx/>
                <a:uFillTx/>
                <a:latin typeface="Oswald" panose="02000503000000000000" pitchFamily="2" charset="0"/>
                <a:ea typeface="LiSong Pro" panose="02020300000000000000" pitchFamily="18" charset="-120"/>
                <a:cs typeface="+mj-cs"/>
              </a:rPr>
              <a:t>Energy Dispersive Diffraction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88AA8D6-5E82-EC28-1758-605B8E406837}"/>
              </a:ext>
            </a:extLst>
          </p:cNvPr>
          <p:cNvSpPr/>
          <p:nvPr/>
        </p:nvSpPr>
        <p:spPr>
          <a:xfrm>
            <a:off x="9232508" y="1274911"/>
            <a:ext cx="2944080" cy="527284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1B6792D-8F48-3B63-A3DF-9C2611685462}"/>
              </a:ext>
            </a:extLst>
          </p:cNvPr>
          <p:cNvGrpSpPr/>
          <p:nvPr/>
        </p:nvGrpSpPr>
        <p:grpSpPr>
          <a:xfrm>
            <a:off x="9396203" y="2434152"/>
            <a:ext cx="1392800" cy="2140137"/>
            <a:chOff x="209261" y="1166472"/>
            <a:chExt cx="2229139" cy="3425231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F93C9D80-8B5C-AC38-FE2F-715A0D076B92}"/>
                </a:ext>
              </a:extLst>
            </p:cNvPr>
            <p:cNvSpPr/>
            <p:nvPr/>
          </p:nvSpPr>
          <p:spPr>
            <a:xfrm>
              <a:off x="233917" y="1166472"/>
              <a:ext cx="2204483" cy="262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2EA7E3A-376B-AC61-2FD3-AEC26929DC8F}"/>
                </a:ext>
              </a:extLst>
            </p:cNvPr>
            <p:cNvSpPr/>
            <p:nvPr/>
          </p:nvSpPr>
          <p:spPr>
            <a:xfrm>
              <a:off x="209261" y="4261503"/>
              <a:ext cx="2204483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0DE96E1-451C-C6D3-2110-23F7C2DD334B}"/>
              </a:ext>
            </a:extLst>
          </p:cNvPr>
          <p:cNvSpPr/>
          <p:nvPr/>
        </p:nvSpPr>
        <p:spPr>
          <a:xfrm>
            <a:off x="9345556" y="5840781"/>
            <a:ext cx="139098" cy="140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84F98F0-155F-6E57-175F-7910AC31626B}"/>
              </a:ext>
            </a:extLst>
          </p:cNvPr>
          <p:cNvSpPr/>
          <p:nvPr/>
        </p:nvSpPr>
        <p:spPr>
          <a:xfrm>
            <a:off x="9293110" y="1783384"/>
            <a:ext cx="2823067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PROVIDES: High-throughput, spatially-resolved distributions of strain / texture in large volumes (cm)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A175C5D1-409C-BE1E-610E-E94E2C616C78}"/>
              </a:ext>
            </a:extLst>
          </p:cNvPr>
          <p:cNvPicPr/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2508" y="5296149"/>
            <a:ext cx="2883668" cy="1093548"/>
          </a:xfrm>
          <a:prstGeom prst="rect">
            <a:avLst/>
          </a:prstGeom>
          <a:noFill/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2FD5671-3F50-A94D-87D4-2F644F3C4C46}"/>
              </a:ext>
            </a:extLst>
          </p:cNvPr>
          <p:cNvGrpSpPr/>
          <p:nvPr/>
        </p:nvGrpSpPr>
        <p:grpSpPr>
          <a:xfrm>
            <a:off x="9680935" y="2843664"/>
            <a:ext cx="2435241" cy="2089844"/>
            <a:chOff x="118353" y="63535"/>
            <a:chExt cx="5862977" cy="4521032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A119C96-9F5A-D669-FBC3-C2566A86ACE3}"/>
                </a:ext>
              </a:extLst>
            </p:cNvPr>
            <p:cNvGrpSpPr/>
            <p:nvPr/>
          </p:nvGrpSpPr>
          <p:grpSpPr>
            <a:xfrm>
              <a:off x="118353" y="63535"/>
              <a:ext cx="5862977" cy="4521032"/>
              <a:chOff x="118353" y="63535"/>
              <a:chExt cx="5862977" cy="4521032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4E77FDE1-B8B8-059E-43CE-7BF65CFD2E8E}"/>
                  </a:ext>
                </a:extLst>
              </p:cNvPr>
              <p:cNvPicPr/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8353" y="63535"/>
                <a:ext cx="5862976" cy="4521032"/>
              </a:xfrm>
              <a:prstGeom prst="rect">
                <a:avLst/>
              </a:prstGeom>
              <a:noFill/>
            </p:spPr>
          </p:pic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7AA720A-2958-674D-002F-5C8A01E4D7BE}"/>
                  </a:ext>
                </a:extLst>
              </p:cNvPr>
              <p:cNvSpPr/>
              <p:nvPr/>
            </p:nvSpPr>
            <p:spPr>
              <a:xfrm>
                <a:off x="3488988" y="63535"/>
                <a:ext cx="2492342" cy="2494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06A281A-9664-4C51-82DA-6BF6D1A55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6378" y="2344697"/>
              <a:ext cx="622570" cy="91406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4F97B15F-DBF9-0DFE-2CE3-46566D8CFCFF}"/>
              </a:ext>
            </a:extLst>
          </p:cNvPr>
          <p:cNvSpPr txBox="1">
            <a:spLocks/>
          </p:cNvSpPr>
          <p:nvPr/>
        </p:nvSpPr>
        <p:spPr>
          <a:xfrm>
            <a:off x="9414" y="590061"/>
            <a:ext cx="9189227" cy="6292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iSong Pro" panose="02020300000000000000" pitchFamily="18" charset="-120"/>
                <a:cs typeface="Arial" panose="020B0604020202020204" pitchFamily="34" charset="0"/>
              </a:rPr>
              <a:t>Monochromatic Mode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E6444D6B-3BF4-FF90-3AB4-419CD34EC0F9}"/>
              </a:ext>
            </a:extLst>
          </p:cNvPr>
          <p:cNvSpPr txBox="1">
            <a:spLocks/>
          </p:cNvSpPr>
          <p:nvPr/>
        </p:nvSpPr>
        <p:spPr>
          <a:xfrm>
            <a:off x="9293111" y="590061"/>
            <a:ext cx="2823066" cy="6195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iSong Pro" panose="02020300000000000000" pitchFamily="18" charset="-120"/>
                <a:cs typeface="Arial" panose="020B0604020202020204" pitchFamily="34" charset="0"/>
              </a:rPr>
              <a:t>White-Beam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iSong Pro" panose="020203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59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6C8B0-8648-DDD3-16A9-981619EDB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22680D-5E44-2C62-C7CD-C69BB3E73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91" y="827653"/>
            <a:ext cx="12067309" cy="5202694"/>
          </a:xfrm>
        </p:spPr>
        <p:txBody>
          <a:bodyPr/>
          <a:lstStyle/>
          <a:p>
            <a:r>
              <a:rPr lang="en-US" sz="3600" b="1" dirty="0"/>
              <a:t>Key Points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/>
              <a:t>MSN-C enables DoD scientists and its industry partners to leverage synchrotron radiation for both fundamental research and practical challenges related to manufacture and processing.</a:t>
            </a:r>
          </a:p>
          <a:p>
            <a:pPr marL="514350" indent="-514350" algn="l">
              <a:buFont typeface="+mj-lt"/>
              <a:buAutoNum type="arabicPeriod"/>
            </a:pPr>
            <a:endParaRPr lang="en-US" sz="3200" dirty="0"/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/>
              <a:t>This value is built on its access model, key capabilities, and sustained support for R&amp;D.</a:t>
            </a:r>
          </a:p>
          <a:p>
            <a:pPr marL="514350" indent="-514350" algn="l">
              <a:buFont typeface="+mj-lt"/>
              <a:buAutoNum type="arabicPeriod"/>
            </a:pPr>
            <a:endParaRPr lang="en-US" sz="3200" dirty="0"/>
          </a:p>
          <a:p>
            <a:pPr marL="514350" indent="-514350" algn="l">
              <a:buFont typeface="+mj-lt"/>
              <a:buAutoNum type="arabicPeriod"/>
            </a:pPr>
            <a:r>
              <a:rPr lang="en-US" sz="3200" dirty="0"/>
              <a:t>MSN-C’s future relies on thriving R&amp;D across the facility to maintain existing capability and ensure future relevance.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E62BB2-7244-22A0-3E9E-AFF91BCF6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04374"/>
          </a:xfrm>
        </p:spPr>
        <p:txBody>
          <a:bodyPr/>
          <a:lstStyle/>
          <a:p>
            <a:r>
              <a:rPr lang="en-US" sz="4800" b="1" dirty="0">
                <a:latin typeface="Corbel" panose="020B0503020204020204" pitchFamily="34" charset="0"/>
                <a:cs typeface="Arial" panose="020B0604020202020204" pitchFamily="34" charset="0"/>
              </a:rPr>
              <a:t>The Materials Solutions Network at CHESS</a:t>
            </a:r>
          </a:p>
        </p:txBody>
      </p:sp>
    </p:spTree>
    <p:extLst>
      <p:ext uri="{BB962C8B-B14F-4D97-AF65-F5344CB8AC3E}">
        <p14:creationId xmlns:p14="http://schemas.microsoft.com/office/powerpoint/2010/main" val="276567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tists at CHESS and the RAMS Four system">
            <a:extLst>
              <a:ext uri="{FF2B5EF4-FFF2-40B4-BE49-F238E27FC236}">
                <a16:creationId xmlns:a16="http://schemas.microsoft.com/office/drawing/2014/main" id="{CB678807-281C-7386-0170-AACEA8C0A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9270"/>
          <a:stretch>
            <a:fillRect/>
          </a:stretch>
        </p:blipFill>
        <p:spPr bwMode="auto">
          <a:xfrm>
            <a:off x="0" y="402838"/>
            <a:ext cx="7187878" cy="59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lly Nygren of CHESS loads a sample into RAMS">
            <a:extLst>
              <a:ext uri="{FF2B5EF4-FFF2-40B4-BE49-F238E27FC236}">
                <a16:creationId xmlns:a16="http://schemas.microsoft.com/office/drawing/2014/main" id="{852712B9-E914-7ACF-00CB-12050589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5723" r="22612" b="1981"/>
          <a:stretch>
            <a:fillRect/>
          </a:stretch>
        </p:blipFill>
        <p:spPr bwMode="auto">
          <a:xfrm>
            <a:off x="7382109" y="985023"/>
            <a:ext cx="4551266" cy="48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86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48311-23C6-3B49-B12F-612523C0D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6" t="45095" r="52518" b="19544"/>
          <a:stretch>
            <a:fillRect/>
          </a:stretch>
        </p:blipFill>
        <p:spPr>
          <a:xfrm>
            <a:off x="289560" y="330200"/>
            <a:ext cx="6197600" cy="6197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B4E46F-4DC4-69D5-EEDA-84BC6904582C}"/>
              </a:ext>
            </a:extLst>
          </p:cNvPr>
          <p:cNvGrpSpPr/>
          <p:nvPr/>
        </p:nvGrpSpPr>
        <p:grpSpPr>
          <a:xfrm>
            <a:off x="7401019" y="269650"/>
            <a:ext cx="4069342" cy="6318699"/>
            <a:chOff x="8336478" y="1155320"/>
            <a:chExt cx="2766951" cy="4296402"/>
          </a:xfrm>
        </p:grpSpPr>
        <p:pic>
          <p:nvPicPr>
            <p:cNvPr id="5" name="Picture 4" descr="A close-up of a computer&#10;&#10;Description automatically generated">
              <a:extLst>
                <a:ext uri="{FF2B5EF4-FFF2-40B4-BE49-F238E27FC236}">
                  <a16:creationId xmlns:a16="http://schemas.microsoft.com/office/drawing/2014/main" id="{6012D641-4738-9764-209E-5513308FD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6478" y="1155320"/>
              <a:ext cx="2766951" cy="2117725"/>
            </a:xfrm>
            <a:prstGeom prst="rect">
              <a:avLst/>
            </a:prstGeom>
          </p:spPr>
        </p:pic>
        <p:pic>
          <p:nvPicPr>
            <p:cNvPr id="6" name="Picture 5" descr="A close-up of a computer&#10;&#10;Description automatically generated">
              <a:extLst>
                <a:ext uri="{FF2B5EF4-FFF2-40B4-BE49-F238E27FC236}">
                  <a16:creationId xmlns:a16="http://schemas.microsoft.com/office/drawing/2014/main" id="{BCBBCE58-EBE8-3E59-5B46-6F0220D7B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6478" y="3333997"/>
              <a:ext cx="2766951" cy="211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813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811364-E738-D52C-0C74-FA28ABB4B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08"/>
          <a:stretch>
            <a:fillRect/>
          </a:stretch>
        </p:blipFill>
        <p:spPr>
          <a:xfrm>
            <a:off x="36892" y="1361462"/>
            <a:ext cx="3786078" cy="5097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74C2A-94CA-72DF-BC7B-603E37F8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916" t="10684" r="583" b="11805"/>
          <a:stretch>
            <a:fillRect/>
          </a:stretch>
        </p:blipFill>
        <p:spPr>
          <a:xfrm>
            <a:off x="3343758" y="1318140"/>
            <a:ext cx="2784085" cy="3004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C8E51-B7A2-027F-0EF0-7D665C112FC2}"/>
              </a:ext>
            </a:extLst>
          </p:cNvPr>
          <p:cNvSpPr txBox="1"/>
          <p:nvPr/>
        </p:nvSpPr>
        <p:spPr>
          <a:xfrm>
            <a:off x="950976" y="795119"/>
            <a:ext cx="4261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CF9B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t>Dectris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CF9B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t>CdTe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t> Eiger2 X 16M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27866-9972-907E-734B-166E8C6ECF13}"/>
              </a:ext>
            </a:extLst>
          </p:cNvPr>
          <p:cNvSpPr txBox="1"/>
          <p:nvPr/>
        </p:nvSpPr>
        <p:spPr>
          <a:xfrm>
            <a:off x="7171325" y="672008"/>
            <a:ext cx="44647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7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t>Custom toroidal slit 23-element energy dispersive detector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F4BE3-621C-387B-DAC6-71F7CFABDF44}"/>
              </a:ext>
            </a:extLst>
          </p:cNvPr>
          <p:cNvSpPr txBox="1"/>
          <p:nvPr/>
        </p:nvSpPr>
        <p:spPr>
          <a:xfrm>
            <a:off x="3225236" y="4991771"/>
            <a:ext cx="3021128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Higher Dynamic Range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–see microstructure in real materials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Smaller pixel size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- more sensitive to strains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Faster data collection times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1A0BB-C5C5-EBB8-0A38-AA572E03CCF3}"/>
              </a:ext>
            </a:extLst>
          </p:cNvPr>
          <p:cNvSpPr txBox="1"/>
          <p:nvPr/>
        </p:nvSpPr>
        <p:spPr>
          <a:xfrm>
            <a:off x="7303826" y="5846101"/>
            <a:ext cx="4851281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23-strain components simultaneously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(vs. 1 strain component) More readily produce tensors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Faster data collection times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323859-E6BB-017E-C9F1-B375BD8B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84"/>
            <a:ext cx="12192000" cy="558799"/>
          </a:xfrm>
        </p:spPr>
        <p:txBody>
          <a:bodyPr/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Sustained Investment in Equipment and Capability Development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5E95DE-79A7-C23D-4F88-8FD0E1A8258B}"/>
              </a:ext>
            </a:extLst>
          </p:cNvPr>
          <p:cNvGrpSpPr/>
          <p:nvPr/>
        </p:nvGrpSpPr>
        <p:grpSpPr>
          <a:xfrm>
            <a:off x="7098833" y="1060704"/>
            <a:ext cx="4916383" cy="4533270"/>
            <a:chOff x="7098833" y="1060704"/>
            <a:chExt cx="4916383" cy="4533270"/>
          </a:xfrm>
        </p:grpSpPr>
        <p:pic>
          <p:nvPicPr>
            <p:cNvPr id="11" name="Picture 10" descr="A collage of different types of equipment&#10;&#10;AI-generated content may be incorrect.">
              <a:extLst>
                <a:ext uri="{FF2B5EF4-FFF2-40B4-BE49-F238E27FC236}">
                  <a16:creationId xmlns:a16="http://schemas.microsoft.com/office/drawing/2014/main" id="{786C8E8C-4560-013F-7CA0-6D9C1CE9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2" r="52205" b="52440"/>
            <a:stretch>
              <a:fillRect/>
            </a:stretch>
          </p:blipFill>
          <p:spPr>
            <a:xfrm>
              <a:off x="7098833" y="1060704"/>
              <a:ext cx="4916383" cy="453327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EE7F79-51FD-A75E-C36E-66F5953DE904}"/>
                </a:ext>
              </a:extLst>
            </p:cNvPr>
            <p:cNvGrpSpPr/>
            <p:nvPr/>
          </p:nvGrpSpPr>
          <p:grpSpPr>
            <a:xfrm>
              <a:off x="8014597" y="1408081"/>
              <a:ext cx="1998462" cy="999119"/>
              <a:chOff x="8014597" y="1408081"/>
              <a:chExt cx="1998462" cy="9991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548E19-8B59-6A85-44D9-ED07D06A6422}"/>
                  </a:ext>
                </a:extLst>
              </p:cNvPr>
              <p:cNvSpPr/>
              <p:nvPr/>
            </p:nvSpPr>
            <p:spPr>
              <a:xfrm>
                <a:off x="8014597" y="1408081"/>
                <a:ext cx="1998462" cy="707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0CF9B">
                      <a:lumMod val="7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A8E3BC-C9D3-47AB-9D20-C44622CF8CD2}"/>
                  </a:ext>
                </a:extLst>
              </p:cNvPr>
              <p:cNvSpPr/>
              <p:nvPr/>
            </p:nvSpPr>
            <p:spPr>
              <a:xfrm>
                <a:off x="8478982" y="2063068"/>
                <a:ext cx="1078042" cy="3441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0CF9B">
                      <a:lumMod val="7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5174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9A2313B-FE18-4072-81AA-62BBE942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Critical Moments in </a:t>
            </a:r>
            <a:r>
              <a:rPr lang="en-US" dirty="0"/>
              <a:t>CHESS’s History</a:t>
            </a:r>
            <a:endParaRPr lang="en-US" b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BF3B4C-5A9E-A5F3-A162-BD9786F317AD}"/>
              </a:ext>
            </a:extLst>
          </p:cNvPr>
          <p:cNvSpPr txBox="1">
            <a:spLocks/>
          </p:cNvSpPr>
          <p:nvPr/>
        </p:nvSpPr>
        <p:spPr>
          <a:xfrm>
            <a:off x="0" y="581589"/>
            <a:ext cx="12192000" cy="6223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1969: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 Construction of Wilson Laboratory for fixed-target particle physics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1980: 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Construction of the Cornell Electron Storage Ring (CESR): </a:t>
            </a:r>
            <a:r>
              <a:rPr lang="en-US" sz="2600" i="1" dirty="0">
                <a:solidFill>
                  <a:sysClr val="windowText" lastClr="000000"/>
                </a:solidFill>
                <a:latin typeface="Calibri" panose="020F0502020204030204"/>
              </a:rPr>
              <a:t>Counter-circulating electrons &amp; positrons,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 foundation of the CHESS national user facility.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1990, 2000</a:t>
            </a:r>
            <a:r>
              <a:rPr lang="en-US" sz="2600" b="1" dirty="0">
                <a:solidFill>
                  <a:sysClr val="windowText" lastClr="000000"/>
                </a:solidFill>
                <a:latin typeface="Calibri" panose="020F0502020204030204"/>
              </a:rPr>
              <a:t>: 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Major Expansions of CHESS to 10 beamlines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600" b="1" dirty="0">
                <a:solidFill>
                  <a:sysClr val="windowText" lastClr="000000"/>
                </a:solidFill>
                <a:latin typeface="Calibri" panose="020F0502020204030204"/>
              </a:rPr>
              <a:t>2000: 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Energy Recovery Linac Project – Critical Rejuvenation of Accelerator R&amp;D Faculty and technical staff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600" b="1" dirty="0">
                <a:solidFill>
                  <a:sysClr val="windowText" lastClr="000000"/>
                </a:solidFill>
                <a:latin typeface="Calibri" panose="020F0502020204030204"/>
              </a:rPr>
              <a:t>2003, 2008: 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Nobel Prizes awarded to Rod McKinnon, Ada </a:t>
            </a:r>
            <a:r>
              <a:rPr lang="en-US" sz="2600" dirty="0" err="1">
                <a:solidFill>
                  <a:sysClr val="windowText" lastClr="000000"/>
                </a:solidFill>
                <a:latin typeface="Calibri" panose="020F0502020204030204"/>
              </a:rPr>
              <a:t>Yonath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 for the structures of potassium ion channels, </a:t>
            </a:r>
            <a:r>
              <a:rPr lang="en-US" sz="2600" dirty="0" err="1">
                <a:solidFill>
                  <a:sysClr val="windowText" lastClr="000000"/>
                </a:solidFill>
                <a:latin typeface="Calibri" panose="020F0502020204030204"/>
              </a:rPr>
              <a:t>ribozomes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, respectively, performed partly at CHESS.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600" b="1" dirty="0">
                <a:solidFill>
                  <a:sysClr val="windowText" lastClr="000000"/>
                </a:solidFill>
                <a:latin typeface="Calibri" panose="020F0502020204030204"/>
              </a:rPr>
              <a:t>2019: 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$15M CHESS-U project (NYSTAR): Conversion to positron-only operation: Re-build of 1/6th of CESR; tear-down / rebuild of most beamlines; BEGIN partner sponsor program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600" b="1" dirty="0">
                <a:solidFill>
                  <a:sysClr val="windowText" lastClr="000000"/>
                </a:solidFill>
                <a:latin typeface="Calibri" panose="020F0502020204030204"/>
              </a:rPr>
              <a:t>????: </a:t>
            </a:r>
            <a:r>
              <a:rPr lang="en-US" sz="2600" dirty="0">
                <a:solidFill>
                  <a:sysClr val="windowText" lastClr="000000"/>
                </a:solidFill>
                <a:latin typeface="Calibri" panose="020F0502020204030204"/>
              </a:rPr>
              <a:t>Future Upgrades Required, including replacement of original (ca 1970) synchrotron, which functions as the CESR booster ring</a:t>
            </a:r>
          </a:p>
        </p:txBody>
      </p:sp>
    </p:spTree>
    <p:extLst>
      <p:ext uri="{BB962C8B-B14F-4D97-AF65-F5344CB8AC3E}">
        <p14:creationId xmlns:p14="http://schemas.microsoft.com/office/powerpoint/2010/main" val="3446447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BE431A6-65BA-B04A-80BA-5417E81D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9600"/>
            <a:ext cx="12192000" cy="558799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Oswald Regular"/>
              </a:rPr>
              <a:t>END</a:t>
            </a:r>
            <a:endParaRPr lang="en-US" sz="3000" b="1" dirty="0">
              <a:solidFill>
                <a:schemeClr val="tx1"/>
              </a:solidFill>
              <a:cs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8859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ADB2-9E45-25C4-A7D3-33CDD06F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9F1DAC-FE60-A205-9979-236CA8046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142" y="2063348"/>
            <a:ext cx="1666342" cy="1161121"/>
          </a:xfrm>
          <a:prstGeom prst="rect">
            <a:avLst/>
          </a:prstGeom>
        </p:spPr>
      </p:pic>
      <p:pic>
        <p:nvPicPr>
          <p:cNvPr id="28" name="Picture 2" descr="Drawing the human eye tutorial by chandito on DeviantArt">
            <a:extLst>
              <a:ext uri="{FF2B5EF4-FFF2-40B4-BE49-F238E27FC236}">
                <a16:creationId xmlns:a16="http://schemas.microsoft.com/office/drawing/2014/main" id="{37B369AC-697C-3808-FC56-BC9B342E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734" y="3630713"/>
            <a:ext cx="1357901" cy="7740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hotograph of Earth taken by the Apollo 17 mission. The Arabian peninsula, Africa and Madagascar lie in the upper half of the disc, whereas Antarctica is at the bottom.">
            <a:extLst>
              <a:ext uri="{FF2B5EF4-FFF2-40B4-BE49-F238E27FC236}">
                <a16:creationId xmlns:a16="http://schemas.microsoft.com/office/drawing/2014/main" id="{B2B1F0E3-658B-E2C1-A21F-7E8F9313E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329" y="1377008"/>
            <a:ext cx="1276538" cy="12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llustration of big bang">
            <a:extLst>
              <a:ext uri="{FF2B5EF4-FFF2-40B4-BE49-F238E27FC236}">
                <a16:creationId xmlns:a16="http://schemas.microsoft.com/office/drawing/2014/main" id="{F841BD75-A734-9781-BE66-47E07138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8140" y="136215"/>
            <a:ext cx="1910352" cy="10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41A932E-2ABD-062A-0544-DF1D4443B303}"/>
              </a:ext>
            </a:extLst>
          </p:cNvPr>
          <p:cNvSpPr txBox="1"/>
          <p:nvPr/>
        </p:nvSpPr>
        <p:spPr>
          <a:xfrm>
            <a:off x="7751854" y="2651780"/>
            <a:ext cx="150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100 years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8A4325-7C43-9DAD-4BB2-4589F826D8DC}"/>
              </a:ext>
            </a:extLst>
          </p:cNvPr>
          <p:cNvSpPr txBox="1"/>
          <p:nvPr/>
        </p:nvSpPr>
        <p:spPr>
          <a:xfrm>
            <a:off x="6445840" y="2651780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hour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A21952B-D87D-6789-8455-3495DF68CCC5}"/>
              </a:ext>
            </a:extLst>
          </p:cNvPr>
          <p:cNvSpPr txBox="1"/>
          <p:nvPr/>
        </p:nvSpPr>
        <p:spPr>
          <a:xfrm>
            <a:off x="7743944" y="3482036"/>
            <a:ext cx="107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year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24BA77F-EFD6-1257-9392-DB3DCCE21D01}"/>
              </a:ext>
            </a:extLst>
          </p:cNvPr>
          <p:cNvCxnSpPr>
            <a:cxnSpLocks/>
            <a:stCxn id="91" idx="2"/>
          </p:cNvCxnSpPr>
          <p:nvPr/>
        </p:nvCxnSpPr>
        <p:spPr>
          <a:xfrm>
            <a:off x="10539082" y="4117575"/>
            <a:ext cx="401139" cy="743786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CD2DA3-B986-C0FF-9E41-95C820EDF54E}"/>
              </a:ext>
            </a:extLst>
          </p:cNvPr>
          <p:cNvCxnSpPr>
            <a:cxnSpLocks/>
          </p:cNvCxnSpPr>
          <p:nvPr/>
        </p:nvCxnSpPr>
        <p:spPr>
          <a:xfrm>
            <a:off x="4754904" y="3284494"/>
            <a:ext cx="0" cy="1807459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B987B4-ED98-76E0-142F-8F60DBBDE030}"/>
              </a:ext>
            </a:extLst>
          </p:cNvPr>
          <p:cNvSpPr txBox="1"/>
          <p:nvPr/>
        </p:nvSpPr>
        <p:spPr>
          <a:xfrm>
            <a:off x="3233592" y="5838022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83D3CC-55DC-4893-18A5-D607BD819075}"/>
              </a:ext>
            </a:extLst>
          </p:cNvPr>
          <p:cNvSpPr txBox="1"/>
          <p:nvPr/>
        </p:nvSpPr>
        <p:spPr>
          <a:xfrm>
            <a:off x="4236093" y="5838022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839DAD-9C0D-5CD5-589B-8EB8703ACC97}"/>
              </a:ext>
            </a:extLst>
          </p:cNvPr>
          <p:cNvSpPr txBox="1"/>
          <p:nvPr/>
        </p:nvSpPr>
        <p:spPr>
          <a:xfrm>
            <a:off x="5444363" y="5838022"/>
            <a:ext cx="56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7479DB-310A-0A44-897C-86E275310D3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676578" y="4431603"/>
            <a:ext cx="48657" cy="653085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378B3B-0043-DEEE-8A60-5D1118C30089}"/>
              </a:ext>
            </a:extLst>
          </p:cNvPr>
          <p:cNvCxnSpPr>
            <a:cxnSpLocks/>
          </p:cNvCxnSpPr>
          <p:nvPr/>
        </p:nvCxnSpPr>
        <p:spPr>
          <a:xfrm>
            <a:off x="39611" y="5354286"/>
            <a:ext cx="12067045" cy="0"/>
          </a:xfrm>
          <a:prstGeom prst="line">
            <a:avLst/>
          </a:prstGeom>
          <a:ln w="31750"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B84884AD-0234-9C35-7DFD-0E476BAFAEEA}"/>
              </a:ext>
            </a:extLst>
          </p:cNvPr>
          <p:cNvSpPr/>
          <p:nvPr/>
        </p:nvSpPr>
        <p:spPr>
          <a:xfrm rot="5400000">
            <a:off x="5268395" y="4311633"/>
            <a:ext cx="494931" cy="1099557"/>
          </a:xfrm>
          <a:prstGeom prst="leftBrace">
            <a:avLst>
              <a:gd name="adj1" fmla="val 26478"/>
              <a:gd name="adj2" fmla="val 50000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E2E325-69D1-6AE7-6BC5-30B73BFAB8AA}"/>
              </a:ext>
            </a:extLst>
          </p:cNvPr>
          <p:cNvCxnSpPr>
            <a:cxnSpLocks/>
          </p:cNvCxnSpPr>
          <p:nvPr/>
        </p:nvCxnSpPr>
        <p:spPr>
          <a:xfrm flipV="1">
            <a:off x="3720834" y="5106811"/>
            <a:ext cx="0" cy="4949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48AC28-8BC4-02A0-BE53-54C20B137F9F}"/>
              </a:ext>
            </a:extLst>
          </p:cNvPr>
          <p:cNvCxnSpPr>
            <a:cxnSpLocks/>
          </p:cNvCxnSpPr>
          <p:nvPr/>
        </p:nvCxnSpPr>
        <p:spPr>
          <a:xfrm flipV="1">
            <a:off x="4720099" y="5106811"/>
            <a:ext cx="0" cy="49495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26F312-8BF3-835A-BA34-F8D213649B66}"/>
              </a:ext>
            </a:extLst>
          </p:cNvPr>
          <p:cNvCxnSpPr>
            <a:cxnSpLocks/>
          </p:cNvCxnSpPr>
          <p:nvPr/>
        </p:nvCxnSpPr>
        <p:spPr>
          <a:xfrm flipV="1">
            <a:off x="5719365" y="5106811"/>
            <a:ext cx="0" cy="4949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B761C0-B724-1AF2-D53D-A4175B1C5D27}"/>
              </a:ext>
            </a:extLst>
          </p:cNvPr>
          <p:cNvCxnSpPr>
            <a:cxnSpLocks/>
          </p:cNvCxnSpPr>
          <p:nvPr/>
        </p:nvCxnSpPr>
        <p:spPr>
          <a:xfrm flipV="1">
            <a:off x="5411464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446864-C6D1-1FE1-4046-0333FB5645E2}"/>
              </a:ext>
            </a:extLst>
          </p:cNvPr>
          <p:cNvCxnSpPr>
            <a:cxnSpLocks/>
          </p:cNvCxnSpPr>
          <p:nvPr/>
        </p:nvCxnSpPr>
        <p:spPr>
          <a:xfrm flipV="1">
            <a:off x="5061783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B53373-158A-489E-D1FE-4E25D8F22899}"/>
              </a:ext>
            </a:extLst>
          </p:cNvPr>
          <p:cNvCxnSpPr>
            <a:cxnSpLocks/>
          </p:cNvCxnSpPr>
          <p:nvPr/>
        </p:nvCxnSpPr>
        <p:spPr>
          <a:xfrm flipV="1">
            <a:off x="6040169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E14B6E-8509-5327-340E-8ED52FF26D2A}"/>
              </a:ext>
            </a:extLst>
          </p:cNvPr>
          <p:cNvCxnSpPr>
            <a:cxnSpLocks/>
          </p:cNvCxnSpPr>
          <p:nvPr/>
        </p:nvCxnSpPr>
        <p:spPr>
          <a:xfrm flipV="1">
            <a:off x="4391012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570F6A9-7A62-C06F-C7BB-6ED8531E123E}"/>
              </a:ext>
            </a:extLst>
          </p:cNvPr>
          <p:cNvCxnSpPr>
            <a:cxnSpLocks/>
          </p:cNvCxnSpPr>
          <p:nvPr/>
        </p:nvCxnSpPr>
        <p:spPr>
          <a:xfrm flipV="1">
            <a:off x="4041331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E8DC07-3AD8-EF0E-6019-A435DC9EA3E4}"/>
              </a:ext>
            </a:extLst>
          </p:cNvPr>
          <p:cNvCxnSpPr>
            <a:cxnSpLocks/>
          </p:cNvCxnSpPr>
          <p:nvPr/>
        </p:nvCxnSpPr>
        <p:spPr>
          <a:xfrm flipV="1">
            <a:off x="2686839" y="5106811"/>
            <a:ext cx="0" cy="49495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7C748-4D33-15D0-7175-59D9B3E338EB}"/>
              </a:ext>
            </a:extLst>
          </p:cNvPr>
          <p:cNvCxnSpPr>
            <a:cxnSpLocks/>
          </p:cNvCxnSpPr>
          <p:nvPr/>
        </p:nvCxnSpPr>
        <p:spPr>
          <a:xfrm flipV="1">
            <a:off x="3378205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7ED7A9-D8DD-BCF6-E194-E73B8CBE3F69}"/>
              </a:ext>
            </a:extLst>
          </p:cNvPr>
          <p:cNvCxnSpPr>
            <a:cxnSpLocks/>
          </p:cNvCxnSpPr>
          <p:nvPr/>
        </p:nvCxnSpPr>
        <p:spPr>
          <a:xfrm flipV="1">
            <a:off x="3028524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60E688-0E83-1614-5106-935EBC66178B}"/>
              </a:ext>
            </a:extLst>
          </p:cNvPr>
          <p:cNvCxnSpPr>
            <a:cxnSpLocks/>
          </p:cNvCxnSpPr>
          <p:nvPr/>
        </p:nvCxnSpPr>
        <p:spPr>
          <a:xfrm flipV="1">
            <a:off x="2357752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9A9B47-F3AB-E3FD-A418-112098624A67}"/>
              </a:ext>
            </a:extLst>
          </p:cNvPr>
          <p:cNvCxnSpPr>
            <a:cxnSpLocks/>
          </p:cNvCxnSpPr>
          <p:nvPr/>
        </p:nvCxnSpPr>
        <p:spPr>
          <a:xfrm flipV="1">
            <a:off x="2008070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B552E7-7DBD-9E6C-D3DF-5727F0D90BD7}"/>
              </a:ext>
            </a:extLst>
          </p:cNvPr>
          <p:cNvSpPr txBox="1"/>
          <p:nvPr/>
        </p:nvSpPr>
        <p:spPr>
          <a:xfrm>
            <a:off x="2196005" y="5838022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265BD68-6AED-2538-94E8-FFB2CBC95600}"/>
              </a:ext>
            </a:extLst>
          </p:cNvPr>
          <p:cNvCxnSpPr>
            <a:cxnSpLocks/>
          </p:cNvCxnSpPr>
          <p:nvPr/>
        </p:nvCxnSpPr>
        <p:spPr>
          <a:xfrm flipV="1">
            <a:off x="7790998" y="5098045"/>
            <a:ext cx="0" cy="4949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12E2ED-7907-08C4-E846-7D48A21988EB}"/>
              </a:ext>
            </a:extLst>
          </p:cNvPr>
          <p:cNvCxnSpPr>
            <a:cxnSpLocks/>
          </p:cNvCxnSpPr>
          <p:nvPr/>
        </p:nvCxnSpPr>
        <p:spPr>
          <a:xfrm flipV="1">
            <a:off x="8790264" y="5098045"/>
            <a:ext cx="0" cy="49495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3E623B-E40E-475B-6192-638DC4AE0051}"/>
              </a:ext>
            </a:extLst>
          </p:cNvPr>
          <p:cNvCxnSpPr>
            <a:cxnSpLocks/>
          </p:cNvCxnSpPr>
          <p:nvPr/>
        </p:nvCxnSpPr>
        <p:spPr>
          <a:xfrm flipV="1">
            <a:off x="9789530" y="5098045"/>
            <a:ext cx="0" cy="4949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7AAB9A-5AE9-58F8-D0BA-2CE9536218E8}"/>
              </a:ext>
            </a:extLst>
          </p:cNvPr>
          <p:cNvCxnSpPr>
            <a:cxnSpLocks/>
          </p:cNvCxnSpPr>
          <p:nvPr/>
        </p:nvCxnSpPr>
        <p:spPr>
          <a:xfrm flipV="1">
            <a:off x="9481629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DAF3176-D977-07AC-7617-795A2F66B276}"/>
              </a:ext>
            </a:extLst>
          </p:cNvPr>
          <p:cNvCxnSpPr>
            <a:cxnSpLocks/>
          </p:cNvCxnSpPr>
          <p:nvPr/>
        </p:nvCxnSpPr>
        <p:spPr>
          <a:xfrm flipV="1">
            <a:off x="9131948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99F044-1737-B418-4A4D-7374511696D5}"/>
              </a:ext>
            </a:extLst>
          </p:cNvPr>
          <p:cNvCxnSpPr>
            <a:cxnSpLocks/>
          </p:cNvCxnSpPr>
          <p:nvPr/>
        </p:nvCxnSpPr>
        <p:spPr>
          <a:xfrm flipV="1">
            <a:off x="10110333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668F14-7FCE-5798-08FE-7840C3ED884B}"/>
              </a:ext>
            </a:extLst>
          </p:cNvPr>
          <p:cNvCxnSpPr>
            <a:cxnSpLocks/>
          </p:cNvCxnSpPr>
          <p:nvPr/>
        </p:nvCxnSpPr>
        <p:spPr>
          <a:xfrm flipV="1">
            <a:off x="8461176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BE878F-9BDA-B4CF-1D24-DFE0FD1D741E}"/>
              </a:ext>
            </a:extLst>
          </p:cNvPr>
          <p:cNvCxnSpPr>
            <a:cxnSpLocks/>
          </p:cNvCxnSpPr>
          <p:nvPr/>
        </p:nvCxnSpPr>
        <p:spPr>
          <a:xfrm flipV="1">
            <a:off x="8111495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01BBF78-764D-3759-5AC9-4BA84282BFDC}"/>
              </a:ext>
            </a:extLst>
          </p:cNvPr>
          <p:cNvCxnSpPr>
            <a:cxnSpLocks/>
          </p:cNvCxnSpPr>
          <p:nvPr/>
        </p:nvCxnSpPr>
        <p:spPr>
          <a:xfrm flipV="1">
            <a:off x="6757004" y="5098045"/>
            <a:ext cx="0" cy="49495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3772D3-F29E-F4FA-0E9D-D4C8C87C258C}"/>
              </a:ext>
            </a:extLst>
          </p:cNvPr>
          <p:cNvCxnSpPr>
            <a:cxnSpLocks/>
          </p:cNvCxnSpPr>
          <p:nvPr/>
        </p:nvCxnSpPr>
        <p:spPr>
          <a:xfrm flipV="1">
            <a:off x="7448370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5DC5210-B358-645E-DBC3-79A825281360}"/>
              </a:ext>
            </a:extLst>
          </p:cNvPr>
          <p:cNvCxnSpPr>
            <a:cxnSpLocks/>
          </p:cNvCxnSpPr>
          <p:nvPr/>
        </p:nvCxnSpPr>
        <p:spPr>
          <a:xfrm flipV="1">
            <a:off x="7098689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966E94-4AE5-689E-A4E3-B06B4123660F}"/>
              </a:ext>
            </a:extLst>
          </p:cNvPr>
          <p:cNvCxnSpPr>
            <a:cxnSpLocks/>
          </p:cNvCxnSpPr>
          <p:nvPr/>
        </p:nvCxnSpPr>
        <p:spPr>
          <a:xfrm flipV="1">
            <a:off x="6427916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79E56D0-F52E-4BB9-370B-8008B88DA5C6}"/>
              </a:ext>
            </a:extLst>
          </p:cNvPr>
          <p:cNvSpPr txBox="1"/>
          <p:nvPr/>
        </p:nvSpPr>
        <p:spPr>
          <a:xfrm>
            <a:off x="8364669" y="583802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C74708-F6C3-FC7A-4C21-01C92E3E31F1}"/>
              </a:ext>
            </a:extLst>
          </p:cNvPr>
          <p:cNvSpPr txBox="1"/>
          <p:nvPr/>
        </p:nvSpPr>
        <p:spPr>
          <a:xfrm>
            <a:off x="9333489" y="5838022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01212F-48C8-9018-53E1-C2A8DEE6DEB0}"/>
              </a:ext>
            </a:extLst>
          </p:cNvPr>
          <p:cNvSpPr txBox="1"/>
          <p:nvPr/>
        </p:nvSpPr>
        <p:spPr>
          <a:xfrm>
            <a:off x="6307987" y="583802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115EC4-2A6B-FF49-50E9-F44EAD29203E}"/>
              </a:ext>
            </a:extLst>
          </p:cNvPr>
          <p:cNvSpPr txBox="1"/>
          <p:nvPr/>
        </p:nvSpPr>
        <p:spPr>
          <a:xfrm>
            <a:off x="7310488" y="583802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8A7FDA-A478-4104-657B-A819C3D442CE}"/>
              </a:ext>
            </a:extLst>
          </p:cNvPr>
          <p:cNvCxnSpPr>
            <a:cxnSpLocks/>
          </p:cNvCxnSpPr>
          <p:nvPr/>
        </p:nvCxnSpPr>
        <p:spPr>
          <a:xfrm flipV="1">
            <a:off x="10779547" y="5106811"/>
            <a:ext cx="0" cy="4949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6758F20-F363-3FE1-BEDC-06E8C86040DA}"/>
              </a:ext>
            </a:extLst>
          </p:cNvPr>
          <p:cNvCxnSpPr>
            <a:cxnSpLocks/>
          </p:cNvCxnSpPr>
          <p:nvPr/>
        </p:nvCxnSpPr>
        <p:spPr>
          <a:xfrm flipV="1">
            <a:off x="10471645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5D8455B-114D-4F3F-1191-FD19EC443EFB}"/>
              </a:ext>
            </a:extLst>
          </p:cNvPr>
          <p:cNvCxnSpPr>
            <a:cxnSpLocks/>
          </p:cNvCxnSpPr>
          <p:nvPr/>
        </p:nvCxnSpPr>
        <p:spPr>
          <a:xfrm flipV="1">
            <a:off x="11100350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1EA2F59-94A1-CD09-DB03-04318583D673}"/>
              </a:ext>
            </a:extLst>
          </p:cNvPr>
          <p:cNvSpPr txBox="1"/>
          <p:nvPr/>
        </p:nvSpPr>
        <p:spPr>
          <a:xfrm>
            <a:off x="10296785" y="5838022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27C6F1A-268F-01C0-2F85-419EC1D6716F}"/>
              </a:ext>
            </a:extLst>
          </p:cNvPr>
          <p:cNvCxnSpPr>
            <a:cxnSpLocks/>
            <a:stCxn id="10242" idx="2"/>
          </p:cNvCxnSpPr>
          <p:nvPr/>
        </p:nvCxnSpPr>
        <p:spPr>
          <a:xfrm>
            <a:off x="10948326" y="2653546"/>
            <a:ext cx="560232" cy="2641070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C77A67B-3738-5B6F-21AB-30C8B5B96A64}"/>
              </a:ext>
            </a:extLst>
          </p:cNvPr>
          <p:cNvCxnSpPr>
            <a:cxnSpLocks/>
          </p:cNvCxnSpPr>
          <p:nvPr/>
        </p:nvCxnSpPr>
        <p:spPr>
          <a:xfrm>
            <a:off x="11610845" y="1274372"/>
            <a:ext cx="0" cy="4020244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6640EE-129F-9D9E-2D40-145068BF2B8D}"/>
              </a:ext>
            </a:extLst>
          </p:cNvPr>
          <p:cNvCxnSpPr>
            <a:cxnSpLocks/>
          </p:cNvCxnSpPr>
          <p:nvPr/>
        </p:nvCxnSpPr>
        <p:spPr>
          <a:xfrm>
            <a:off x="8964289" y="3118187"/>
            <a:ext cx="0" cy="1958788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2C44EBC-8525-D572-088B-3A154EE8B21C}"/>
              </a:ext>
            </a:extLst>
          </p:cNvPr>
          <p:cNvCxnSpPr>
            <a:cxnSpLocks/>
          </p:cNvCxnSpPr>
          <p:nvPr/>
        </p:nvCxnSpPr>
        <p:spPr>
          <a:xfrm flipV="1">
            <a:off x="11734758" y="5098045"/>
            <a:ext cx="0" cy="4949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B334768-87F9-CF74-AE1D-08B29496D8AB}"/>
              </a:ext>
            </a:extLst>
          </p:cNvPr>
          <p:cNvCxnSpPr>
            <a:cxnSpLocks/>
          </p:cNvCxnSpPr>
          <p:nvPr/>
        </p:nvCxnSpPr>
        <p:spPr>
          <a:xfrm flipV="1">
            <a:off x="11426857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2ECA2D8-AD0E-AA86-A910-690B4CE4D98D}"/>
              </a:ext>
            </a:extLst>
          </p:cNvPr>
          <p:cNvCxnSpPr>
            <a:cxnSpLocks/>
          </p:cNvCxnSpPr>
          <p:nvPr/>
        </p:nvCxnSpPr>
        <p:spPr>
          <a:xfrm>
            <a:off x="6975793" y="3118187"/>
            <a:ext cx="0" cy="1958788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222DFA2-4335-2A78-3A0A-92469C077017}"/>
              </a:ext>
            </a:extLst>
          </p:cNvPr>
          <p:cNvCxnSpPr>
            <a:cxnSpLocks/>
          </p:cNvCxnSpPr>
          <p:nvPr/>
        </p:nvCxnSpPr>
        <p:spPr>
          <a:xfrm>
            <a:off x="8297902" y="3953435"/>
            <a:ext cx="0" cy="1138518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Left Brace 89">
            <a:extLst>
              <a:ext uri="{FF2B5EF4-FFF2-40B4-BE49-F238E27FC236}">
                <a16:creationId xmlns:a16="http://schemas.microsoft.com/office/drawing/2014/main" id="{F65F741E-EC31-547A-096F-22F9CFFA6C7F}"/>
              </a:ext>
            </a:extLst>
          </p:cNvPr>
          <p:cNvSpPr/>
          <p:nvPr/>
        </p:nvSpPr>
        <p:spPr>
          <a:xfrm rot="5400000">
            <a:off x="10826835" y="4896259"/>
            <a:ext cx="226773" cy="164615"/>
          </a:xfrm>
          <a:prstGeom prst="leftBrace">
            <a:avLst>
              <a:gd name="adj1" fmla="val 19278"/>
              <a:gd name="adj2" fmla="val 50000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Left Brace 95">
            <a:extLst>
              <a:ext uri="{FF2B5EF4-FFF2-40B4-BE49-F238E27FC236}">
                <a16:creationId xmlns:a16="http://schemas.microsoft.com/office/drawing/2014/main" id="{C2966140-26A5-110E-764B-4B782D1B3A3F}"/>
              </a:ext>
            </a:extLst>
          </p:cNvPr>
          <p:cNvSpPr/>
          <p:nvPr/>
        </p:nvSpPr>
        <p:spPr>
          <a:xfrm rot="5400000">
            <a:off x="9995112" y="4896104"/>
            <a:ext cx="327376" cy="355756"/>
          </a:xfrm>
          <a:prstGeom prst="leftBrace">
            <a:avLst>
              <a:gd name="adj1" fmla="val 16588"/>
              <a:gd name="adj2" fmla="val 50000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DC2137-C601-9A16-EB97-BF133179A607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9196682" y="2269224"/>
            <a:ext cx="962118" cy="2641070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6" descr="Chart showing other animals from Pulanesaura's day, many of which relied on front legs to gather food rather than using a long, flexible neck.">
            <a:extLst>
              <a:ext uri="{FF2B5EF4-FFF2-40B4-BE49-F238E27FC236}">
                <a16:creationId xmlns:a16="http://schemas.microsoft.com/office/drawing/2014/main" id="{01F51051-D1CA-2ECB-B9A8-A3649A329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2004" y="3143851"/>
            <a:ext cx="1734155" cy="9737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ossil find complicates theory of human evolution | Baptist Press">
            <a:extLst>
              <a:ext uri="{FF2B5EF4-FFF2-40B4-BE49-F238E27FC236}">
                <a16:creationId xmlns:a16="http://schemas.microsoft.com/office/drawing/2014/main" id="{4C9FE49F-880E-0915-7478-F516CBEEF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46" y="1463559"/>
            <a:ext cx="2418505" cy="792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4BDFD3D-578F-C33B-CBAE-838210613686}"/>
              </a:ext>
            </a:extLst>
          </p:cNvPr>
          <p:cNvCxnSpPr>
            <a:cxnSpLocks/>
          </p:cNvCxnSpPr>
          <p:nvPr/>
        </p:nvCxnSpPr>
        <p:spPr>
          <a:xfrm flipV="1">
            <a:off x="1668807" y="5106811"/>
            <a:ext cx="0" cy="49495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B43EC9-2F70-B683-BCDF-4AC6FD712985}"/>
              </a:ext>
            </a:extLst>
          </p:cNvPr>
          <p:cNvCxnSpPr>
            <a:cxnSpLocks/>
          </p:cNvCxnSpPr>
          <p:nvPr/>
        </p:nvCxnSpPr>
        <p:spPr>
          <a:xfrm flipV="1">
            <a:off x="1339720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849E063-64F8-177B-31A2-22D32BEFB89F}"/>
              </a:ext>
            </a:extLst>
          </p:cNvPr>
          <p:cNvCxnSpPr>
            <a:cxnSpLocks/>
          </p:cNvCxnSpPr>
          <p:nvPr/>
        </p:nvCxnSpPr>
        <p:spPr>
          <a:xfrm flipV="1">
            <a:off x="990038" y="5190597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6A8332D-B950-BF2B-10F4-485F39FBF134}"/>
              </a:ext>
            </a:extLst>
          </p:cNvPr>
          <p:cNvCxnSpPr>
            <a:cxnSpLocks/>
          </p:cNvCxnSpPr>
          <p:nvPr/>
        </p:nvCxnSpPr>
        <p:spPr>
          <a:xfrm flipV="1">
            <a:off x="662967" y="5106811"/>
            <a:ext cx="0" cy="49495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43B5D75-226B-E5AA-9215-5CDB47CE7D6E}"/>
              </a:ext>
            </a:extLst>
          </p:cNvPr>
          <p:cNvSpPr txBox="1"/>
          <p:nvPr/>
        </p:nvSpPr>
        <p:spPr>
          <a:xfrm>
            <a:off x="1169022" y="5838022"/>
            <a:ext cx="999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CCEC966-309A-AE97-5117-809E4CA0726B}"/>
              </a:ext>
            </a:extLst>
          </p:cNvPr>
          <p:cNvSpPr txBox="1"/>
          <p:nvPr/>
        </p:nvSpPr>
        <p:spPr>
          <a:xfrm>
            <a:off x="153957" y="5838022"/>
            <a:ext cx="999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8C769DF-F934-F02B-9278-4C572D0B7BE7}"/>
              </a:ext>
            </a:extLst>
          </p:cNvPr>
          <p:cNvSpPr txBox="1"/>
          <p:nvPr/>
        </p:nvSpPr>
        <p:spPr>
          <a:xfrm>
            <a:off x="11245068" y="5838022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A6A124E-78A2-AF6A-EF06-5AA9955B6236}"/>
              </a:ext>
            </a:extLst>
          </p:cNvPr>
          <p:cNvCxnSpPr>
            <a:cxnSpLocks/>
            <a:stCxn id="63" idx="1"/>
          </p:cNvCxnSpPr>
          <p:nvPr/>
        </p:nvCxnSpPr>
        <p:spPr>
          <a:xfrm>
            <a:off x="3227354" y="2408893"/>
            <a:ext cx="150851" cy="2772938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E1A6133-1851-C371-690E-9CCB7BD4B5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25044" y="3412318"/>
            <a:ext cx="1903068" cy="1019285"/>
          </a:xfrm>
          <a:prstGeom prst="rect">
            <a:avLst/>
          </a:prstGeom>
        </p:spPr>
      </p:pic>
      <p:sp>
        <p:nvSpPr>
          <p:cNvPr id="115" name="Left Brace 114">
            <a:extLst>
              <a:ext uri="{FF2B5EF4-FFF2-40B4-BE49-F238E27FC236}">
                <a16:creationId xmlns:a16="http://schemas.microsoft.com/office/drawing/2014/main" id="{A55BBDE3-AAD4-DBA2-4322-2B596BF42547}"/>
              </a:ext>
            </a:extLst>
          </p:cNvPr>
          <p:cNvSpPr/>
          <p:nvPr/>
        </p:nvSpPr>
        <p:spPr>
          <a:xfrm rot="5400000">
            <a:off x="3245463" y="3720771"/>
            <a:ext cx="494931" cy="2270359"/>
          </a:xfrm>
          <a:prstGeom prst="leftBrace">
            <a:avLst>
              <a:gd name="adj1" fmla="val 26478"/>
              <a:gd name="adj2" fmla="val 85978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13E1A-8D17-C221-5203-C968A6DC91F6}"/>
              </a:ext>
            </a:extLst>
          </p:cNvPr>
          <p:cNvSpPr txBox="1"/>
          <p:nvPr/>
        </p:nvSpPr>
        <p:spPr>
          <a:xfrm>
            <a:off x="1435348" y="2366213"/>
            <a:ext cx="1258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protein motion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E6A6A3-0BE6-D2E4-3FD4-8E1769B58CC8}"/>
              </a:ext>
            </a:extLst>
          </p:cNvPr>
          <p:cNvCxnSpPr>
            <a:cxnSpLocks/>
            <a:endCxn id="115" idx="1"/>
          </p:cNvCxnSpPr>
          <p:nvPr/>
        </p:nvCxnSpPr>
        <p:spPr>
          <a:xfrm>
            <a:off x="2041960" y="3320948"/>
            <a:ext cx="634139" cy="1287537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0BBE0E-411F-DF7E-C64E-E8DB9F7EAAB9}"/>
              </a:ext>
            </a:extLst>
          </p:cNvPr>
          <p:cNvSpPr txBox="1"/>
          <p:nvPr/>
        </p:nvSpPr>
        <p:spPr>
          <a:xfrm>
            <a:off x="171355" y="1623867"/>
            <a:ext cx="154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shortest x-ray pulses ever made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4A878-2207-3564-2087-98217E72EE22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26378" y="3562859"/>
            <a:ext cx="517618" cy="1579357"/>
          </a:xfrm>
          <a:prstGeom prst="straightConnector1">
            <a:avLst/>
          </a:prstGeom>
          <a:ln w="38100"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01E4779-DE9F-AC4D-08B5-AC6FF090CCCB}"/>
              </a:ext>
            </a:extLst>
          </p:cNvPr>
          <p:cNvGrpSpPr/>
          <p:nvPr/>
        </p:nvGrpSpPr>
        <p:grpSpPr>
          <a:xfrm>
            <a:off x="2237970" y="126741"/>
            <a:ext cx="1958877" cy="2282151"/>
            <a:chOff x="1009475" y="1164188"/>
            <a:chExt cx="2966228" cy="34557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EB135F-5786-70EF-CD2C-E94B02A5862B}"/>
                </a:ext>
              </a:extLst>
            </p:cNvPr>
            <p:cNvGrpSpPr/>
            <p:nvPr/>
          </p:nvGrpSpPr>
          <p:grpSpPr>
            <a:xfrm>
              <a:off x="1009475" y="1164188"/>
              <a:ext cx="2966228" cy="2935369"/>
              <a:chOff x="5998080" y="899216"/>
              <a:chExt cx="4234304" cy="419025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367762F-CF83-CCC9-8B3F-EDAB3532F710}"/>
                  </a:ext>
                </a:extLst>
              </p:cNvPr>
              <p:cNvSpPr/>
              <p:nvPr/>
            </p:nvSpPr>
            <p:spPr>
              <a:xfrm>
                <a:off x="6096000" y="1028239"/>
                <a:ext cx="4041058" cy="4041058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A8579C7-759E-1EF7-7B4C-49F11CBE4C27}"/>
                  </a:ext>
                </a:extLst>
              </p:cNvPr>
              <p:cNvGrpSpPr/>
              <p:nvPr/>
            </p:nvGrpSpPr>
            <p:grpSpPr>
              <a:xfrm>
                <a:off x="5998080" y="899216"/>
                <a:ext cx="4234304" cy="4190252"/>
                <a:chOff x="5998080" y="899216"/>
                <a:chExt cx="4234304" cy="4190252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5F5B751-1139-C074-0E8E-6217837229F2}"/>
                    </a:ext>
                  </a:extLst>
                </p:cNvPr>
                <p:cNvSpPr/>
                <p:nvPr/>
              </p:nvSpPr>
              <p:spPr>
                <a:xfrm>
                  <a:off x="7987506" y="899216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EEDFC14-0D0E-7E92-F406-2F12F7E755EE}"/>
                    </a:ext>
                  </a:extLst>
                </p:cNvPr>
                <p:cNvSpPr/>
                <p:nvPr/>
              </p:nvSpPr>
              <p:spPr>
                <a:xfrm rot="19201892">
                  <a:off x="6689587" y="1371215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0459808-EB89-5D45-F91E-7003AD57D6FC}"/>
                    </a:ext>
                  </a:extLst>
                </p:cNvPr>
                <p:cNvSpPr/>
                <p:nvPr/>
              </p:nvSpPr>
              <p:spPr>
                <a:xfrm rot="16803947">
                  <a:off x="5998080" y="2566599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671FBC1E-1DF4-3D71-52B9-630A4443E3BC}"/>
                    </a:ext>
                  </a:extLst>
                </p:cNvPr>
                <p:cNvSpPr/>
                <p:nvPr/>
              </p:nvSpPr>
              <p:spPr>
                <a:xfrm rot="14399624">
                  <a:off x="6237788" y="3930201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EEB355E2-6AC3-5A63-23C2-72D55121B981}"/>
                    </a:ext>
                  </a:extLst>
                </p:cNvPr>
                <p:cNvSpPr/>
                <p:nvPr/>
              </p:nvSpPr>
              <p:spPr>
                <a:xfrm rot="12004268">
                  <a:off x="7294088" y="4817561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48D1AAF-9149-315D-D131-1C60902DCAF2}"/>
                    </a:ext>
                  </a:extLst>
                </p:cNvPr>
                <p:cNvSpPr/>
                <p:nvPr/>
              </p:nvSpPr>
              <p:spPr>
                <a:xfrm rot="9601127">
                  <a:off x="8677946" y="4831422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A7F297E-4CB5-AF57-B3C7-FE326DB0F0DD}"/>
                    </a:ext>
                  </a:extLst>
                </p:cNvPr>
                <p:cNvSpPr/>
                <p:nvPr/>
              </p:nvSpPr>
              <p:spPr>
                <a:xfrm rot="7202631">
                  <a:off x="9733503" y="3943115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3BE2C46-4BC6-9132-8638-B15DF5E32672}"/>
                    </a:ext>
                  </a:extLst>
                </p:cNvPr>
                <p:cNvSpPr/>
                <p:nvPr/>
              </p:nvSpPr>
              <p:spPr>
                <a:xfrm rot="4800578">
                  <a:off x="9974338" y="2590990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2EE372F4-28AA-01F0-FC81-009663E69021}"/>
                    </a:ext>
                  </a:extLst>
                </p:cNvPr>
                <p:cNvSpPr/>
                <p:nvPr/>
              </p:nvSpPr>
              <p:spPr>
                <a:xfrm rot="2406467">
                  <a:off x="9286126" y="1395234"/>
                  <a:ext cx="258046" cy="258046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73B91FDA-CDFA-052A-3CF2-B9C9548A9906}"/>
                </a:ext>
              </a:extLst>
            </p:cNvPr>
            <p:cNvSpPr/>
            <p:nvPr/>
          </p:nvSpPr>
          <p:spPr>
            <a:xfrm rot="16200000">
              <a:off x="2260183" y="3908313"/>
              <a:ext cx="494931" cy="928308"/>
            </a:xfrm>
            <a:prstGeom prst="leftBrace">
              <a:avLst>
                <a:gd name="adj1" fmla="val 26520"/>
                <a:gd name="adj2" fmla="val 50000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2AA75C86-A0FB-42B9-1BC3-98C7E42BC21D}"/>
              </a:ext>
            </a:extLst>
          </p:cNvPr>
          <p:cNvSpPr txBox="1"/>
          <p:nvPr/>
        </p:nvSpPr>
        <p:spPr>
          <a:xfrm>
            <a:off x="3339631" y="6359789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3C3A84D-723A-40BB-B70A-444E7EC8B106}"/>
              </a:ext>
            </a:extLst>
          </p:cNvPr>
          <p:cNvSpPr txBox="1"/>
          <p:nvPr/>
        </p:nvSpPr>
        <p:spPr>
          <a:xfrm>
            <a:off x="4297247" y="6359789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5160B88-5198-1B8D-8259-B7CC5168C3AE}"/>
              </a:ext>
            </a:extLst>
          </p:cNvPr>
          <p:cNvSpPr txBox="1"/>
          <p:nvPr/>
        </p:nvSpPr>
        <p:spPr>
          <a:xfrm>
            <a:off x="5464641" y="6359789"/>
            <a:ext cx="56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00B4B32-FC7D-C9AB-D547-D8CD1E4B387C}"/>
              </a:ext>
            </a:extLst>
          </p:cNvPr>
          <p:cNvSpPr txBox="1"/>
          <p:nvPr/>
        </p:nvSpPr>
        <p:spPr>
          <a:xfrm>
            <a:off x="2303647" y="6359789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ns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09B376A-510F-FD4D-0B8E-F476EB22A757}"/>
              </a:ext>
            </a:extLst>
          </p:cNvPr>
          <p:cNvSpPr txBox="1"/>
          <p:nvPr/>
        </p:nvSpPr>
        <p:spPr>
          <a:xfrm>
            <a:off x="1321837" y="6359789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2E523F6-8248-1ADD-FE42-D581F32E42DA}"/>
              </a:ext>
            </a:extLst>
          </p:cNvPr>
          <p:cNvSpPr txBox="1"/>
          <p:nvPr/>
        </p:nvSpPr>
        <p:spPr>
          <a:xfrm>
            <a:off x="348802" y="6359789"/>
            <a:ext cx="65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 fs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940FA4C-D248-2DF6-CB14-59AF55E89413}"/>
              </a:ext>
            </a:extLst>
          </p:cNvPr>
          <p:cNvCxnSpPr>
            <a:cxnSpLocks/>
          </p:cNvCxnSpPr>
          <p:nvPr/>
        </p:nvCxnSpPr>
        <p:spPr>
          <a:xfrm flipV="1">
            <a:off x="354752" y="5181831"/>
            <a:ext cx="0" cy="327378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4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0D7BB-633F-49D7-D7B0-90E2954CE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403B9-1822-19C9-04E5-00843F959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12" r="23906"/>
          <a:stretch>
            <a:fillRect/>
          </a:stretch>
        </p:blipFill>
        <p:spPr>
          <a:xfrm>
            <a:off x="5964858" y="3122340"/>
            <a:ext cx="6186760" cy="3392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83A23-E3F9-EFD5-C967-0A54F08FA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5" t="14764" r="1350" b="3322"/>
          <a:stretch/>
        </p:blipFill>
        <p:spPr>
          <a:xfrm>
            <a:off x="8106282" y="138567"/>
            <a:ext cx="3810699" cy="319253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89FEE-76B7-58EA-79AA-F4C34E0BBCCC}"/>
              </a:ext>
            </a:extLst>
          </p:cNvPr>
          <p:cNvSpPr txBox="1"/>
          <p:nvPr/>
        </p:nvSpPr>
        <p:spPr>
          <a:xfrm>
            <a:off x="275019" y="104049"/>
            <a:ext cx="6320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CHESS: Cornell High Energy Synchrotron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92112-A6D1-AB44-4F38-12A3C045D9C0}"/>
              </a:ext>
            </a:extLst>
          </p:cNvPr>
          <p:cNvSpPr txBox="1"/>
          <p:nvPr/>
        </p:nvSpPr>
        <p:spPr>
          <a:xfrm>
            <a:off x="275019" y="1259479"/>
            <a:ext cx="519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Located on Cornell University Campus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7357A0-E3C0-FFDA-3724-6CCE80E9267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987A0-0EC4-3B4D-985F-4F1FB8282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E44E9-D0AF-EDC0-E485-E983E8C01FE7}"/>
              </a:ext>
            </a:extLst>
          </p:cNvPr>
          <p:cNvSpPr txBox="1"/>
          <p:nvPr/>
        </p:nvSpPr>
        <p:spPr>
          <a:xfrm>
            <a:off x="275019" y="1691670"/>
            <a:ext cx="51985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7 beamlines in routine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 beamline in commissioning (HMF)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 beamline in construction (XLEAP)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Annual Operating Budget: $45M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AFRL to-date investment: $48M</a:t>
            </a:r>
          </a:p>
          <a:p>
            <a:endParaRPr lang="en-US" sz="2200" dirty="0"/>
          </a:p>
          <a:p>
            <a:r>
              <a:rPr lang="en-US" sz="2400" i="1" dirty="0"/>
              <a:t>CHESS</a:t>
            </a:r>
            <a:r>
              <a:rPr lang="en-US" sz="2400" dirty="0"/>
              <a:t> is based on </a:t>
            </a:r>
            <a:r>
              <a:rPr lang="en-US" sz="2400" b="1" dirty="0"/>
              <a:t>CESR: </a:t>
            </a:r>
            <a:r>
              <a:rPr lang="en-US" sz="2400" dirty="0"/>
              <a:t>the </a:t>
            </a:r>
            <a:r>
              <a:rPr lang="en-US" sz="2400" u="sng" dirty="0"/>
              <a:t>C</a:t>
            </a:r>
            <a:r>
              <a:rPr lang="en-US" sz="2400" dirty="0"/>
              <a:t>ornell </a:t>
            </a:r>
            <a:r>
              <a:rPr lang="en-US" sz="2400" u="sng" dirty="0"/>
              <a:t>E</a:t>
            </a:r>
            <a:r>
              <a:rPr lang="en-US" sz="2400" dirty="0"/>
              <a:t>lectron </a:t>
            </a:r>
            <a:r>
              <a:rPr lang="en-US" sz="2400" u="sng" dirty="0"/>
              <a:t>S</a:t>
            </a:r>
            <a:r>
              <a:rPr lang="en-US" sz="2400" dirty="0"/>
              <a:t>torage </a:t>
            </a:r>
            <a:r>
              <a:rPr lang="en-US" sz="2400" u="sng" dirty="0"/>
              <a:t>R</a:t>
            </a:r>
            <a:r>
              <a:rPr lang="en-US" sz="2400" dirty="0"/>
              <a:t>ing</a:t>
            </a:r>
            <a:r>
              <a:rPr lang="en-US" sz="2400" b="1" dirty="0"/>
              <a:t>: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6 GeV – one of only 6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Legacy of innovation and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768 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145 mA operating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8588678-09CE-8906-61D4-650F3D1BBC02}"/>
              </a:ext>
            </a:extLst>
          </p:cNvPr>
          <p:cNvSpPr/>
          <p:nvPr/>
        </p:nvSpPr>
        <p:spPr>
          <a:xfrm rot="12072014">
            <a:off x="5984786" y="5526957"/>
            <a:ext cx="2315440" cy="766877"/>
          </a:xfrm>
          <a:prstGeom prst="parallelogram">
            <a:avLst>
              <a:gd name="adj" fmla="val 75058"/>
            </a:avLst>
          </a:prstGeom>
          <a:solidFill>
            <a:schemeClr val="bg1">
              <a:lumMod val="85000"/>
              <a:alpha val="61328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9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D2A961-4B80-6C7E-1905-2ECED20B77F1}"/>
              </a:ext>
            </a:extLst>
          </p:cNvPr>
          <p:cNvGrpSpPr/>
          <p:nvPr/>
        </p:nvGrpSpPr>
        <p:grpSpPr>
          <a:xfrm>
            <a:off x="1192175" y="3300047"/>
            <a:ext cx="2762250" cy="2475131"/>
            <a:chOff x="1084194" y="1379955"/>
            <a:chExt cx="2762250" cy="247513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4A790262-24BB-FB7D-4FF8-815FEDD60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194" y="1749287"/>
              <a:ext cx="276225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AAADC7-1FC0-5C14-C8F2-B8B1828D2D1A}"/>
                </a:ext>
              </a:extLst>
            </p:cNvPr>
            <p:cNvSpPr txBox="1"/>
            <p:nvPr/>
          </p:nvSpPr>
          <p:spPr>
            <a:xfrm>
              <a:off x="1757208" y="3578087"/>
              <a:ext cx="1416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http://www.anl.gov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ABE09C-AD1E-363A-4F5C-0F3E64B1B4EF}"/>
                </a:ext>
              </a:extLst>
            </p:cNvPr>
            <p:cNvSpPr txBox="1"/>
            <p:nvPr/>
          </p:nvSpPr>
          <p:spPr>
            <a:xfrm>
              <a:off x="1816746" y="1379955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APS: Illinois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371EAC-608A-CF43-EE7B-3D0ECE61CF42}"/>
              </a:ext>
            </a:extLst>
          </p:cNvPr>
          <p:cNvGrpSpPr/>
          <p:nvPr/>
        </p:nvGrpSpPr>
        <p:grpSpPr>
          <a:xfrm>
            <a:off x="4818711" y="780574"/>
            <a:ext cx="2560320" cy="2485070"/>
            <a:chOff x="5014705" y="1399005"/>
            <a:chExt cx="2560320" cy="248507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39329351-AFBF-AA00-47D5-7D97B6FF3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705" y="1768337"/>
              <a:ext cx="256032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75DC3E-B909-0420-1BCE-BB492E50C76D}"/>
                </a:ext>
              </a:extLst>
            </p:cNvPr>
            <p:cNvSpPr txBox="1"/>
            <p:nvPr/>
          </p:nvSpPr>
          <p:spPr>
            <a:xfrm>
              <a:off x="5579188" y="3607076"/>
              <a:ext cx="1431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http://www.riken.jp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214E9-9E9B-6524-3320-F7B63FDC1A82}"/>
                </a:ext>
              </a:extLst>
            </p:cNvPr>
            <p:cNvSpPr txBox="1"/>
            <p:nvPr/>
          </p:nvSpPr>
          <p:spPr>
            <a:xfrm>
              <a:off x="5473166" y="1399005"/>
              <a:ext cx="164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SPring-8: Japan</a:t>
              </a: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18FA10B3-6B51-C412-90E6-62A11D1F1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8957" r="8957" b="24792"/>
          <a:stretch>
            <a:fillRect/>
          </a:stretch>
        </p:blipFill>
        <p:spPr bwMode="auto">
          <a:xfrm>
            <a:off x="8553848" y="1149203"/>
            <a:ext cx="2753400" cy="182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9E2B20-5622-3B03-CB1C-99BAE473E96D}"/>
              </a:ext>
            </a:extLst>
          </p:cNvPr>
          <p:cNvSpPr txBox="1"/>
          <p:nvPr/>
        </p:nvSpPr>
        <p:spPr>
          <a:xfrm>
            <a:off x="9236736" y="780575"/>
            <a:ext cx="13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ESRF: France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518E6-9577-4734-3201-C6B6F35FB695}"/>
              </a:ext>
            </a:extLst>
          </p:cNvPr>
          <p:cNvSpPr txBox="1"/>
          <p:nvPr/>
        </p:nvSpPr>
        <p:spPr>
          <a:xfrm>
            <a:off x="9226894" y="2978707"/>
            <a:ext cx="1407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http://www.esrf.eu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2468D0-EE09-ABA6-5E1F-9E406F606FD7}"/>
              </a:ext>
            </a:extLst>
          </p:cNvPr>
          <p:cNvGrpSpPr/>
          <p:nvPr/>
        </p:nvGrpSpPr>
        <p:grpSpPr>
          <a:xfrm>
            <a:off x="1237986" y="780574"/>
            <a:ext cx="2670629" cy="2488636"/>
            <a:chOff x="5324186" y="3949401"/>
            <a:chExt cx="2670629" cy="2488636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B8D41B6E-63E8-FE7A-F7D2-3D64E4AB1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186" y="4318733"/>
              <a:ext cx="2670629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D0B959-2CD3-DEEF-4FC5-C63D7CE34957}"/>
                </a:ext>
              </a:extLst>
            </p:cNvPr>
            <p:cNvSpPr txBox="1"/>
            <p:nvPr/>
          </p:nvSpPr>
          <p:spPr>
            <a:xfrm>
              <a:off x="5692796" y="3949401"/>
              <a:ext cx="1933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Petra-III: Germany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5C9D72-026B-B109-3A69-8D03ADE29274}"/>
                </a:ext>
              </a:extLst>
            </p:cNvPr>
            <p:cNvSpPr txBox="1"/>
            <p:nvPr/>
          </p:nvSpPr>
          <p:spPr>
            <a:xfrm>
              <a:off x="5377033" y="6161038"/>
              <a:ext cx="256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http://http://photon-science.desy.de</a:t>
              </a:r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F1B64103-EFD5-00D0-8895-E5CAF71B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CHESS is 1 of only 6 High Energy X-ray Sources worldwide (&gt;3 GeV)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864F70-659C-110E-D229-380A344E4572}"/>
              </a:ext>
            </a:extLst>
          </p:cNvPr>
          <p:cNvSpPr txBox="1"/>
          <p:nvPr/>
        </p:nvSpPr>
        <p:spPr>
          <a:xfrm>
            <a:off x="8932518" y="3348038"/>
            <a:ext cx="199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/>
              </a:rPr>
              <a:t>HEPS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China (2025)</a:t>
            </a:r>
          </a:p>
        </p:txBody>
      </p:sp>
      <p:pic>
        <p:nvPicPr>
          <p:cNvPr id="25" name="Picture 24" descr="A circular road with a circular structure in the middle of a green field&#10;&#10;AI-generated content may be incorrect.">
            <a:extLst>
              <a:ext uri="{FF2B5EF4-FFF2-40B4-BE49-F238E27FC236}">
                <a16:creationId xmlns:a16="http://schemas.microsoft.com/office/drawing/2014/main" id="{A45C4D75-C6D0-13DF-D7D3-859DE339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813" t="35984" r="23631" b="16908"/>
          <a:stretch>
            <a:fillRect/>
          </a:stretch>
        </p:blipFill>
        <p:spPr>
          <a:xfrm>
            <a:off x="8367434" y="3754481"/>
            <a:ext cx="3126228" cy="1828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47F2BBD-62A4-1047-1FCB-4E2844185D1B}"/>
              </a:ext>
            </a:extLst>
          </p:cNvPr>
          <p:cNvSpPr txBox="1"/>
          <p:nvPr/>
        </p:nvSpPr>
        <p:spPr>
          <a:xfrm>
            <a:off x="8659783" y="5600214"/>
            <a:ext cx="254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/>
              </a:rPr>
              <a:t>english.ihep.cas.cn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/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/>
              </a:rPr>
              <a:t>heps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/nae/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8ED0D6-2EA5-EA46-F056-9EDE4BC741B3}"/>
              </a:ext>
            </a:extLst>
          </p:cNvPr>
          <p:cNvGrpSpPr/>
          <p:nvPr/>
        </p:nvGrpSpPr>
        <p:grpSpPr>
          <a:xfrm>
            <a:off x="4530246" y="3348038"/>
            <a:ext cx="3131507" cy="2529175"/>
            <a:chOff x="4530246" y="3348038"/>
            <a:chExt cx="3131507" cy="2529175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4D963CB7-5D2A-68E0-2254-E87D6767B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246" y="3738437"/>
              <a:ext cx="313150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1BFE0E-A8F7-B42F-F538-42A9C7673EDD}"/>
                </a:ext>
              </a:extLst>
            </p:cNvPr>
            <p:cNvSpPr txBox="1"/>
            <p:nvPr/>
          </p:nvSpPr>
          <p:spPr>
            <a:xfrm>
              <a:off x="5193126" y="3348038"/>
              <a:ext cx="1805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CHESS: New York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B26798-B17F-7FC9-4C47-8D9F90F1F94D}"/>
                </a:ext>
              </a:extLst>
            </p:cNvPr>
            <p:cNvSpPr txBox="1"/>
            <p:nvPr/>
          </p:nvSpPr>
          <p:spPr>
            <a:xfrm>
              <a:off x="5010573" y="5600214"/>
              <a:ext cx="21708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/>
                </a:rPr>
                <a:t>https://</a:t>
              </a:r>
              <a:r>
                <a:rPr lang="en-US" sz="1200" dirty="0" err="1">
                  <a:solidFill>
                    <a:srgbClr val="000000"/>
                  </a:solidFill>
                  <a:latin typeface="Calibri" panose="020F0502020204030204"/>
                </a:rPr>
                <a:t>www.chess.cornell.edu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87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F47E0-A4AE-AF77-C484-C14DBBD47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AD8D64C-7B45-1BCD-9FC8-7EBD8E85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CHESS is 1 of only 6 High Energy X-ray Sources worldwide (&gt;3 GeV)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93073-F971-1E00-EE05-3F3A87248553}"/>
              </a:ext>
            </a:extLst>
          </p:cNvPr>
          <p:cNvSpPr txBox="1"/>
          <p:nvPr/>
        </p:nvSpPr>
        <p:spPr>
          <a:xfrm>
            <a:off x="8520538" y="2535381"/>
            <a:ext cx="3607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High Particle Energy enables high flux at high X-ray energy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27A744-1997-63D7-08D7-C76772401F09}"/>
              </a:ext>
            </a:extLst>
          </p:cNvPr>
          <p:cNvGrpSpPr/>
          <p:nvPr/>
        </p:nvGrpSpPr>
        <p:grpSpPr>
          <a:xfrm>
            <a:off x="64126" y="584090"/>
            <a:ext cx="8239881" cy="5709399"/>
            <a:chOff x="258096" y="584090"/>
            <a:chExt cx="8239881" cy="57093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594245A-1C88-F4A2-9DD7-0018DC65B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096" y="584090"/>
              <a:ext cx="8239881" cy="57093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A48128-2859-E4A8-701A-4C9A425FCE0D}"/>
                </a:ext>
              </a:extLst>
            </p:cNvPr>
            <p:cNvSpPr/>
            <p:nvPr/>
          </p:nvSpPr>
          <p:spPr>
            <a:xfrm>
              <a:off x="8132618" y="2858501"/>
              <a:ext cx="207818" cy="2059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F3D4E1B-BBE7-5D74-E787-7477DF6BD52B}"/>
              </a:ext>
            </a:extLst>
          </p:cNvPr>
          <p:cNvSpPr/>
          <p:nvPr/>
        </p:nvSpPr>
        <p:spPr>
          <a:xfrm>
            <a:off x="7938648" y="2833210"/>
            <a:ext cx="443346" cy="1551709"/>
          </a:xfrm>
          <a:prstGeom prst="rightBrace">
            <a:avLst>
              <a:gd name="adj1" fmla="val 36458"/>
              <a:gd name="adj2" fmla="val 50000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FE0DE1-9322-2D2A-5232-A89539BB5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557" y="4480922"/>
            <a:ext cx="3857558" cy="7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600B3-6564-51FF-FAC8-9381282FB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5AA597D-29E6-770A-FD79-E725B49B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Thanks to CESR, CHESS has near-unique flexibility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C2C231-DFF6-931A-8C06-9CB6AAB0AC56}"/>
              </a:ext>
            </a:extLst>
          </p:cNvPr>
          <p:cNvGrpSpPr/>
          <p:nvPr/>
        </p:nvGrpSpPr>
        <p:grpSpPr>
          <a:xfrm>
            <a:off x="1014230" y="2055586"/>
            <a:ext cx="4512996" cy="4141991"/>
            <a:chOff x="6647274" y="1324201"/>
            <a:chExt cx="4736231" cy="434687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C148BE3-E52E-A39A-1F7C-2BD5DE0815A0}"/>
                </a:ext>
              </a:extLst>
            </p:cNvPr>
            <p:cNvSpPr/>
            <p:nvPr/>
          </p:nvSpPr>
          <p:spPr>
            <a:xfrm>
              <a:off x="7157818" y="1332854"/>
              <a:ext cx="4225687" cy="4200945"/>
            </a:xfrm>
            <a:prstGeom prst="ellipse">
              <a:avLst/>
            </a:prstGeom>
            <a:noFill/>
            <a:ln w="2159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7C319C9E-6CEC-05B8-3067-57BE873DADB3}"/>
                </a:ext>
              </a:extLst>
            </p:cNvPr>
            <p:cNvSpPr/>
            <p:nvPr/>
          </p:nvSpPr>
          <p:spPr>
            <a:xfrm rot="5400000">
              <a:off x="7862284" y="4164207"/>
              <a:ext cx="291858" cy="2721878"/>
            </a:xfrm>
            <a:prstGeom prst="trapezoid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DE6C8B-0257-EABF-2374-E92573CC7B00}"/>
                </a:ext>
              </a:extLst>
            </p:cNvPr>
            <p:cNvSpPr/>
            <p:nvPr/>
          </p:nvSpPr>
          <p:spPr>
            <a:xfrm>
              <a:off x="7157817" y="1324201"/>
              <a:ext cx="4225687" cy="4200945"/>
            </a:xfrm>
            <a:prstGeom prst="ellipse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A4B3BE-50C2-3A0B-B514-DF4B53C6D9DD}"/>
              </a:ext>
            </a:extLst>
          </p:cNvPr>
          <p:cNvSpPr txBox="1"/>
          <p:nvPr/>
        </p:nvSpPr>
        <p:spPr>
          <a:xfrm>
            <a:off x="881709" y="660422"/>
            <a:ext cx="47780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“normal” times: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CHESS looks continuous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FC91D8-0212-84E2-A47E-634C62BBA374}"/>
              </a:ext>
            </a:extLst>
          </p:cNvPr>
          <p:cNvGrpSpPr/>
          <p:nvPr/>
        </p:nvGrpSpPr>
        <p:grpSpPr>
          <a:xfrm>
            <a:off x="6900859" y="558799"/>
            <a:ext cx="4904024" cy="6082865"/>
            <a:chOff x="6900859" y="558799"/>
            <a:chExt cx="4904024" cy="6082865"/>
          </a:xfrm>
        </p:grpSpPr>
        <p:pic>
          <p:nvPicPr>
            <p:cNvPr id="8" name="Picture 7" descr="A circle of red dots&#10;&#10;AI-generated content may be incorrect.">
              <a:extLst>
                <a:ext uri="{FF2B5EF4-FFF2-40B4-BE49-F238E27FC236}">
                  <a16:creationId xmlns:a16="http://schemas.microsoft.com/office/drawing/2014/main" id="{2F94B89A-B73B-4FDC-0A3A-C82AF5E6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0859" y="1737640"/>
              <a:ext cx="4904024" cy="49040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49232B-628D-B442-D2F5-B3098E49EDBB}"/>
                </a:ext>
              </a:extLst>
            </p:cNvPr>
            <p:cNvSpPr txBox="1"/>
            <p:nvPr/>
          </p:nvSpPr>
          <p:spPr>
            <a:xfrm>
              <a:off x="7105197" y="558799"/>
              <a:ext cx="44533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At VERY short times: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CHESS is a strobe-light: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2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0F76-14B3-CDC3-4A5D-0181FEB22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0CB0E5CF-3F44-27C2-E4B4-DF3805283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0" b="4233"/>
          <a:stretch>
            <a:fillRect/>
          </a:stretch>
        </p:blipFill>
        <p:spPr>
          <a:xfrm>
            <a:off x="20933" y="278643"/>
            <a:ext cx="12167662" cy="657935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32CB0E9-E082-96B4-43C4-618BD897EA62}"/>
              </a:ext>
            </a:extLst>
          </p:cNvPr>
          <p:cNvGrpSpPr/>
          <p:nvPr/>
        </p:nvGrpSpPr>
        <p:grpSpPr>
          <a:xfrm>
            <a:off x="7765396" y="263270"/>
            <a:ext cx="2531520" cy="1992795"/>
            <a:chOff x="8138418" y="210717"/>
            <a:chExt cx="2531520" cy="199279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275085-0E3E-FD06-7EF8-FDD81ED95D8C}"/>
                </a:ext>
              </a:extLst>
            </p:cNvPr>
            <p:cNvGrpSpPr/>
            <p:nvPr/>
          </p:nvGrpSpPr>
          <p:grpSpPr>
            <a:xfrm>
              <a:off x="9413964" y="226091"/>
              <a:ext cx="1255974" cy="1972330"/>
              <a:chOff x="9427885" y="18769"/>
              <a:chExt cx="1075452" cy="168884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65ABB1E-8A13-B055-6D06-83562FC26A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85" r="10233"/>
              <a:stretch>
                <a:fillRect/>
              </a:stretch>
            </p:blipFill>
            <p:spPr>
              <a:xfrm>
                <a:off x="9482625" y="18769"/>
                <a:ext cx="959412" cy="116953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BEE09D-E602-8F30-3F56-B339EC48F7E7}"/>
                  </a:ext>
                </a:extLst>
              </p:cNvPr>
              <p:cNvSpPr txBox="1"/>
              <p:nvPr/>
            </p:nvSpPr>
            <p:spPr>
              <a:xfrm>
                <a:off x="9427885" y="1184395"/>
                <a:ext cx="1075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Kelly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Nygren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6552DB-EC8C-ADE7-1988-E196583D82C1}"/>
                </a:ext>
              </a:extLst>
            </p:cNvPr>
            <p:cNvGrpSpPr/>
            <p:nvPr/>
          </p:nvGrpSpPr>
          <p:grpSpPr>
            <a:xfrm>
              <a:off x="8138418" y="210717"/>
              <a:ext cx="1235524" cy="1992795"/>
              <a:chOff x="8235488" y="1245"/>
              <a:chExt cx="1057942" cy="170637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1046F-4D1E-A0F8-7D2B-DCF3AD6AA610}"/>
                  </a:ext>
                </a:extLst>
              </p:cNvPr>
              <p:cNvSpPr txBox="1"/>
              <p:nvPr/>
            </p:nvSpPr>
            <p:spPr>
              <a:xfrm>
                <a:off x="8235488" y="1184395"/>
                <a:ext cx="1057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Sven Gustafson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12BEE94-9B28-9584-EC9B-C15FF0B15F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35489" y="1245"/>
                <a:ext cx="1057941" cy="118726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3D1C90-B647-E4E0-E25F-5E47A9DC25A1}"/>
              </a:ext>
            </a:extLst>
          </p:cNvPr>
          <p:cNvGrpSpPr/>
          <p:nvPr/>
        </p:nvGrpSpPr>
        <p:grpSpPr>
          <a:xfrm>
            <a:off x="4605037" y="271869"/>
            <a:ext cx="2538103" cy="1938349"/>
            <a:chOff x="5337576" y="251616"/>
            <a:chExt cx="2538103" cy="19383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6FEE021-DB6A-C00A-0C94-E5CC6355FD51}"/>
                </a:ext>
              </a:extLst>
            </p:cNvPr>
            <p:cNvGrpSpPr/>
            <p:nvPr/>
          </p:nvGrpSpPr>
          <p:grpSpPr>
            <a:xfrm>
              <a:off x="6698976" y="251617"/>
              <a:ext cx="1176703" cy="1938348"/>
              <a:chOff x="7085126" y="47866"/>
              <a:chExt cx="1007576" cy="1659749"/>
            </a:xfrm>
          </p:grpSpPr>
          <p:pic>
            <p:nvPicPr>
              <p:cNvPr id="13" name="Picture 12" descr="A person in a suit and tie&#10;&#10;Description automatically generated">
                <a:extLst>
                  <a:ext uri="{FF2B5EF4-FFF2-40B4-BE49-F238E27FC236}">
                    <a16:creationId xmlns:a16="http://schemas.microsoft.com/office/drawing/2014/main" id="{ECF576D9-58D1-3B1A-9EB4-301A40E8F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5126" y="47866"/>
                <a:ext cx="1007576" cy="113652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0B0717-4B15-86D4-6D1F-F2E7408EB2A7}"/>
                  </a:ext>
                </a:extLst>
              </p:cNvPr>
              <p:cNvSpPr txBox="1"/>
              <p:nvPr/>
            </p:nvSpPr>
            <p:spPr>
              <a:xfrm>
                <a:off x="7128855" y="1184395"/>
                <a:ext cx="9201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Amlan Das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0B63A40-488C-C978-4331-9C7A5AFC8BCB}"/>
                </a:ext>
              </a:extLst>
            </p:cNvPr>
            <p:cNvGrpSpPr/>
            <p:nvPr/>
          </p:nvGrpSpPr>
          <p:grpSpPr>
            <a:xfrm>
              <a:off x="5337576" y="251616"/>
              <a:ext cx="1273669" cy="1938347"/>
              <a:chOff x="5609272" y="47867"/>
              <a:chExt cx="1090604" cy="165974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81C4E90-A383-3A62-6B5D-6446F0D3BA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34" t="5564" r="61640" b="15647"/>
              <a:stretch>
                <a:fillRect/>
              </a:stretch>
            </p:blipFill>
            <p:spPr>
              <a:xfrm>
                <a:off x="5609272" y="47867"/>
                <a:ext cx="1090604" cy="1140436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514573-E95F-76BE-50BC-2DBDDB3A8AEC}"/>
                  </a:ext>
                </a:extLst>
              </p:cNvPr>
              <p:cNvSpPr txBox="1"/>
              <p:nvPr/>
            </p:nvSpPr>
            <p:spPr>
              <a:xfrm>
                <a:off x="5704554" y="1184395"/>
                <a:ext cx="900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Kate Shanks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BE2BD90-D01F-BD34-89A0-08144E2123CC}"/>
              </a:ext>
            </a:extLst>
          </p:cNvPr>
          <p:cNvSpPr txBox="1"/>
          <p:nvPr/>
        </p:nvSpPr>
        <p:spPr>
          <a:xfrm>
            <a:off x="4822972" y="6270152"/>
            <a:ext cx="1051117" cy="61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Louise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Debefve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B250E7-EA3A-CEBF-40E1-7493B288654A}"/>
              </a:ext>
            </a:extLst>
          </p:cNvPr>
          <p:cNvGrpSpPr/>
          <p:nvPr/>
        </p:nvGrpSpPr>
        <p:grpSpPr>
          <a:xfrm>
            <a:off x="6104764" y="3835789"/>
            <a:ext cx="1219382" cy="1861281"/>
            <a:chOff x="3942959" y="-405817"/>
            <a:chExt cx="1219382" cy="18612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E9CFAF-5F8F-F887-51FC-CCD33FFE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25" t="7527" r="74583" b="32386"/>
            <a:stretch>
              <a:fillRect/>
            </a:stretch>
          </p:blipFill>
          <p:spPr>
            <a:xfrm>
              <a:off x="4106655" y="123600"/>
              <a:ext cx="1055686" cy="13318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37058D-023A-0BF6-2584-6928A937E4EA}"/>
                </a:ext>
              </a:extLst>
            </p:cNvPr>
            <p:cNvSpPr txBox="1"/>
            <p:nvPr/>
          </p:nvSpPr>
          <p:spPr>
            <a:xfrm>
              <a:off x="3942959" y="-405817"/>
              <a:ext cx="915106" cy="61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Suchi Sarkar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9F2145-9C54-6A2F-35FD-60CA3A468AF7}"/>
              </a:ext>
            </a:extLst>
          </p:cNvPr>
          <p:cNvGrpSpPr/>
          <p:nvPr/>
        </p:nvGrpSpPr>
        <p:grpSpPr>
          <a:xfrm>
            <a:off x="10718323" y="263270"/>
            <a:ext cx="1120455" cy="1956816"/>
            <a:chOff x="371373" y="32053"/>
            <a:chExt cx="959412" cy="16755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CD3E2B-BD67-FD24-08C8-2FE1FD76A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64" t="7105" r="58150" b="6418"/>
            <a:stretch>
              <a:fillRect/>
            </a:stretch>
          </p:blipFill>
          <p:spPr>
            <a:xfrm>
              <a:off x="371373" y="32053"/>
              <a:ext cx="959412" cy="115624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F7721B-B0D4-7E31-43E9-F140A1332082}"/>
                </a:ext>
              </a:extLst>
            </p:cNvPr>
            <p:cNvSpPr txBox="1"/>
            <p:nvPr/>
          </p:nvSpPr>
          <p:spPr>
            <a:xfrm>
              <a:off x="423792" y="1184395"/>
              <a:ext cx="854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Chris Pollock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5F7D90-D808-9FE5-E9F1-2822907BE39B}"/>
              </a:ext>
            </a:extLst>
          </p:cNvPr>
          <p:cNvSpPr txBox="1"/>
          <p:nvPr/>
        </p:nvSpPr>
        <p:spPr>
          <a:xfrm>
            <a:off x="205359" y="1700783"/>
            <a:ext cx="998020" cy="61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Estella Yee</a:t>
            </a:r>
          </a:p>
        </p:txBody>
      </p:sp>
      <p:pic>
        <p:nvPicPr>
          <p:cNvPr id="1026" name="Picture 2" descr="Estella Yee">
            <a:extLst>
              <a:ext uri="{FF2B5EF4-FFF2-40B4-BE49-F238E27FC236}">
                <a16:creationId xmlns:a16="http://schemas.microsoft.com/office/drawing/2014/main" id="{EAC52D22-FDFE-92A2-140C-0048F7FD5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5573" r="15538" b="6068"/>
          <a:stretch>
            <a:fillRect/>
          </a:stretch>
        </p:blipFill>
        <p:spPr bwMode="auto">
          <a:xfrm>
            <a:off x="168763" y="2307343"/>
            <a:ext cx="1040906" cy="13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10BD8B8-0A24-ABF6-3C89-1C3743497F4F}"/>
              </a:ext>
            </a:extLst>
          </p:cNvPr>
          <p:cNvGrpSpPr/>
          <p:nvPr/>
        </p:nvGrpSpPr>
        <p:grpSpPr>
          <a:xfrm>
            <a:off x="2821933" y="2514684"/>
            <a:ext cx="1142069" cy="1850522"/>
            <a:chOff x="2815746" y="-374465"/>
            <a:chExt cx="1142069" cy="18505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227239-B581-EE73-BD1A-3809C94EC776}"/>
                </a:ext>
              </a:extLst>
            </p:cNvPr>
            <p:cNvSpPr txBox="1"/>
            <p:nvPr/>
          </p:nvSpPr>
          <p:spPr>
            <a:xfrm>
              <a:off x="2815746" y="-374465"/>
              <a:ext cx="1068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Louisa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Smieska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28" name="Picture 4" descr="Louisa Smieska">
              <a:extLst>
                <a:ext uri="{FF2B5EF4-FFF2-40B4-BE49-F238E27FC236}">
                  <a16:creationId xmlns:a16="http://schemas.microsoft.com/office/drawing/2014/main" id="{61233D1A-7B4B-FDBC-DC60-349D04A99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4" t="2573" r="38032" b="56269"/>
            <a:stretch>
              <a:fillRect/>
            </a:stretch>
          </p:blipFill>
          <p:spPr bwMode="auto">
            <a:xfrm>
              <a:off x="2815746" y="148755"/>
              <a:ext cx="1142069" cy="1327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Peter Ko">
            <a:extLst>
              <a:ext uri="{FF2B5EF4-FFF2-40B4-BE49-F238E27FC236}">
                <a16:creationId xmlns:a16="http://schemas.microsoft.com/office/drawing/2014/main" id="{1FF27CC5-6947-4175-4445-5DDA93C21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5" r="14692" b="13124"/>
          <a:stretch>
            <a:fillRect/>
          </a:stretch>
        </p:blipFill>
        <p:spPr bwMode="auto">
          <a:xfrm>
            <a:off x="7859381" y="5507207"/>
            <a:ext cx="1042919" cy="133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uise Debefve">
            <a:extLst>
              <a:ext uri="{FF2B5EF4-FFF2-40B4-BE49-F238E27FC236}">
                <a16:creationId xmlns:a16="http://schemas.microsoft.com/office/drawing/2014/main" id="{7EF22343-3844-04BA-014F-D934B5FCF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t="9564" r="26638" b="37534"/>
          <a:stretch>
            <a:fillRect/>
          </a:stretch>
        </p:blipFill>
        <p:spPr bwMode="auto">
          <a:xfrm>
            <a:off x="3808638" y="5418710"/>
            <a:ext cx="1112812" cy="132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vid_J_Schuller">
            <a:extLst>
              <a:ext uri="{FF2B5EF4-FFF2-40B4-BE49-F238E27FC236}">
                <a16:creationId xmlns:a16="http://schemas.microsoft.com/office/drawing/2014/main" id="{C36891F6-47D3-5A94-9DDC-C9F1C6CB6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r="15594" b="5419"/>
          <a:stretch>
            <a:fillRect/>
          </a:stretch>
        </p:blipFill>
        <p:spPr bwMode="auto">
          <a:xfrm>
            <a:off x="58515" y="5157217"/>
            <a:ext cx="988162" cy="13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ingqiu Huang">
            <a:extLst>
              <a:ext uri="{FF2B5EF4-FFF2-40B4-BE49-F238E27FC236}">
                <a16:creationId xmlns:a16="http://schemas.microsoft.com/office/drawing/2014/main" id="{7845E40F-84F5-6535-CF89-ED71C29BD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5841" b="16141"/>
          <a:stretch>
            <a:fillRect/>
          </a:stretch>
        </p:blipFill>
        <p:spPr bwMode="auto">
          <a:xfrm>
            <a:off x="1203379" y="5153357"/>
            <a:ext cx="1170219" cy="13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8C6230A-54DE-EE1C-DB42-CA5F280459EC}"/>
              </a:ext>
            </a:extLst>
          </p:cNvPr>
          <p:cNvSpPr txBox="1"/>
          <p:nvPr/>
        </p:nvSpPr>
        <p:spPr>
          <a:xfrm>
            <a:off x="6906742" y="6606036"/>
            <a:ext cx="1051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Peter Ko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B59972-1CDE-8105-BA05-E37AA3C1A6EA}"/>
              </a:ext>
            </a:extLst>
          </p:cNvPr>
          <p:cNvSpPr txBox="1"/>
          <p:nvPr/>
        </p:nvSpPr>
        <p:spPr>
          <a:xfrm>
            <a:off x="91707" y="4633997"/>
            <a:ext cx="99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Schuller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1C0A6B-29BE-2C0C-11DF-BDA34F6CF900}"/>
              </a:ext>
            </a:extLst>
          </p:cNvPr>
          <p:cNvSpPr txBox="1"/>
          <p:nvPr/>
        </p:nvSpPr>
        <p:spPr>
          <a:xfrm>
            <a:off x="1289478" y="4633997"/>
            <a:ext cx="99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Qingqiu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Huang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1407F7-38C1-4D8F-4A91-E873EE1BD827}"/>
              </a:ext>
            </a:extLst>
          </p:cNvPr>
          <p:cNvCxnSpPr>
            <a:cxnSpLocks/>
          </p:cNvCxnSpPr>
          <p:nvPr/>
        </p:nvCxnSpPr>
        <p:spPr>
          <a:xfrm>
            <a:off x="5787430" y="2381584"/>
            <a:ext cx="3496032" cy="2576209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Brace 10">
            <a:extLst>
              <a:ext uri="{FF2B5EF4-FFF2-40B4-BE49-F238E27FC236}">
                <a16:creationId xmlns:a16="http://schemas.microsoft.com/office/drawing/2014/main" id="{605B58CB-25AE-C170-3B13-ECA0649DC0A2}"/>
              </a:ext>
            </a:extLst>
          </p:cNvPr>
          <p:cNvSpPr/>
          <p:nvPr/>
        </p:nvSpPr>
        <p:spPr>
          <a:xfrm rot="16200000">
            <a:off x="5659318" y="1134158"/>
            <a:ext cx="256225" cy="2238626"/>
          </a:xfrm>
          <a:prstGeom prst="leftBrace">
            <a:avLst>
              <a:gd name="adj1" fmla="val 44210"/>
              <a:gd name="adj2" fmla="val 50000"/>
            </a:avLst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C6ABAA-FCAA-98C4-12D9-27BAB10995DC}"/>
              </a:ext>
            </a:extLst>
          </p:cNvPr>
          <p:cNvCxnSpPr>
            <a:cxnSpLocks/>
          </p:cNvCxnSpPr>
          <p:nvPr/>
        </p:nvCxnSpPr>
        <p:spPr>
          <a:xfrm>
            <a:off x="9122596" y="2453021"/>
            <a:ext cx="1174320" cy="3144781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AD08A27A-8E4D-6E49-044F-A2B3C6B45B62}"/>
              </a:ext>
            </a:extLst>
          </p:cNvPr>
          <p:cNvSpPr/>
          <p:nvPr/>
        </p:nvSpPr>
        <p:spPr>
          <a:xfrm rot="16200000">
            <a:off x="8994484" y="1205595"/>
            <a:ext cx="256225" cy="2238626"/>
          </a:xfrm>
          <a:prstGeom prst="leftBrace">
            <a:avLst>
              <a:gd name="adj1" fmla="val 44210"/>
              <a:gd name="adj2" fmla="val 50000"/>
            </a:avLst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8ECDBA-EB62-404E-5077-72BAFB9E33CF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0718323" y="2220086"/>
            <a:ext cx="560228" cy="2413911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20A9B0-B225-4023-E9C4-5F580EF18592}"/>
              </a:ext>
            </a:extLst>
          </p:cNvPr>
          <p:cNvSpPr txBox="1"/>
          <p:nvPr/>
        </p:nvSpPr>
        <p:spPr>
          <a:xfrm>
            <a:off x="247502" y="271869"/>
            <a:ext cx="34383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9 Beamlines </a:t>
            </a:r>
          </a:p>
          <a:p>
            <a:r>
              <a:rPr lang="en-US" sz="2800" dirty="0"/>
              <a:t>~1500 users/year</a:t>
            </a:r>
          </a:p>
        </p:txBody>
      </p:sp>
    </p:spTree>
    <p:extLst>
      <p:ext uri="{BB962C8B-B14F-4D97-AF65-F5344CB8AC3E}">
        <p14:creationId xmlns:p14="http://schemas.microsoft.com/office/powerpoint/2010/main" val="30942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9A2313B-FE18-4072-81AA-62BBE942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The CHESS Partnership Model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BF3B4C-5A9E-A5F3-A162-BD9786F317AD}"/>
              </a:ext>
            </a:extLst>
          </p:cNvPr>
          <p:cNvSpPr txBox="1">
            <a:spLocks/>
          </p:cNvSpPr>
          <p:nvPr/>
        </p:nvSpPr>
        <p:spPr>
          <a:xfrm>
            <a:off x="1909368" y="780369"/>
            <a:ext cx="10282631" cy="5520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NSF: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for High Energy X-ray Science (CHEXS) at CHESS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Four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Beamlines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Topics: Chemistry, quantum materials, additive manufacturing, biology at extreme pressure &amp; the origins of life.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AFRL: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 Solutions Network at CHESS (MSN-C)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Two Beamlines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Topics: Metal Alloy Structure, Residual Stress, Dynamics under Load, Failure, Additive Manufacturing, etc.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MacCHESS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fontAlgn="auto"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One Beamline</a:t>
            </a:r>
          </a:p>
          <a:p>
            <a:pPr marL="800100" marR="0" lvl="1" indent="-342900" fontAlgn="auto"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Atomic structure and function of proteins, viruses, drug molecules, etc.</a:t>
            </a:r>
          </a:p>
          <a:p>
            <a:pPr marL="457200" marR="0" lvl="1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6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NYSTAR: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Matching award for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MacCHESS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National Institutes of Health (NIH) - Turning Discovery into Health">
            <a:extLst>
              <a:ext uri="{FF2B5EF4-FFF2-40B4-BE49-F238E27FC236}">
                <a16:creationId xmlns:a16="http://schemas.microsoft.com/office/drawing/2014/main" id="{BDEC4954-04F5-7B92-651C-1A0FA5762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15"/>
          <a:stretch/>
        </p:blipFill>
        <p:spPr bwMode="auto">
          <a:xfrm>
            <a:off x="495888" y="4164761"/>
            <a:ext cx="1059833" cy="6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0D303-05D6-35D6-5BF3-89E4E7BE3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4" y="2438836"/>
            <a:ext cx="1595620" cy="715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5F65C-7FCA-234C-5D65-FE8C2A899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1" y="738336"/>
            <a:ext cx="1212987" cy="1219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C8371-9414-B212-262B-98A355301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5504227"/>
            <a:ext cx="1767129" cy="7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63791-8E1E-07FB-577C-D380AB6D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48339-4F1C-7975-1526-33B774357B72}"/>
              </a:ext>
            </a:extLst>
          </p:cNvPr>
          <p:cNvSpPr txBox="1"/>
          <p:nvPr/>
        </p:nvSpPr>
        <p:spPr>
          <a:xfrm>
            <a:off x="2820857" y="6435345"/>
            <a:ext cx="655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Science Drivers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@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CHEXS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36B2C-97F0-DAAA-8F5D-6837AC82D0B9}"/>
              </a:ext>
            </a:extLst>
          </p:cNvPr>
          <p:cNvGrpSpPr/>
          <p:nvPr/>
        </p:nvGrpSpPr>
        <p:grpSpPr>
          <a:xfrm>
            <a:off x="0" y="1650322"/>
            <a:ext cx="12207578" cy="4165525"/>
            <a:chOff x="0" y="1821772"/>
            <a:chExt cx="12207578" cy="41655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D5AB00-6F82-7C0A-687C-3049BBBB3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54" t="2252" r="6058" b="28506"/>
            <a:stretch>
              <a:fillRect/>
            </a:stretch>
          </p:blipFill>
          <p:spPr>
            <a:xfrm>
              <a:off x="0" y="2078333"/>
              <a:ext cx="3020697" cy="26873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E4683E-1CAD-B5A6-4640-51CA9A593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828" b="4526"/>
            <a:stretch/>
          </p:blipFill>
          <p:spPr>
            <a:xfrm>
              <a:off x="9010958" y="1943141"/>
              <a:ext cx="3196620" cy="36710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DE1EF2-A14E-78A2-B433-AB39FDE8D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2640"/>
            <a:stretch>
              <a:fillRect/>
            </a:stretch>
          </p:blipFill>
          <p:spPr>
            <a:xfrm>
              <a:off x="6137392" y="2025356"/>
              <a:ext cx="3004595" cy="2776291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BBA3D7-B4CD-9AA2-22AD-7579E93761DD}"/>
                </a:ext>
              </a:extLst>
            </p:cNvPr>
            <p:cNvGrpSpPr/>
            <p:nvPr/>
          </p:nvGrpSpPr>
          <p:grpSpPr>
            <a:xfrm>
              <a:off x="3061360" y="1821772"/>
              <a:ext cx="3167657" cy="4006772"/>
              <a:chOff x="2969735" y="1650322"/>
              <a:chExt cx="3167657" cy="400677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E9C27B-2644-F4BF-8A7B-181DE382D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969735" y="1650322"/>
                <a:ext cx="3167657" cy="400677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BECFEE-910B-92C0-84C7-A01040246F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0473" t="65507" b="26906"/>
              <a:stretch/>
            </p:blipFill>
            <p:spPr>
              <a:xfrm>
                <a:off x="3796894" y="4290310"/>
                <a:ext cx="1885624" cy="30396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611BF1-34A8-51C2-C3A4-140D14F69477}"/>
                  </a:ext>
                </a:extLst>
              </p:cNvPr>
              <p:cNvSpPr/>
              <p:nvPr/>
            </p:nvSpPr>
            <p:spPr>
              <a:xfrm>
                <a:off x="3086838" y="4203707"/>
                <a:ext cx="3004595" cy="1147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XBIO Beamline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Structural Biology in Extreme Environments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33782B-6064-9F6E-F296-33509D3FD8BB}"/>
                </a:ext>
              </a:extLst>
            </p:cNvPr>
            <p:cNvSpPr txBox="1"/>
            <p:nvPr/>
          </p:nvSpPr>
          <p:spPr>
            <a:xfrm>
              <a:off x="21247" y="4917613"/>
              <a:ext cx="308076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Catalysis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Functional Materials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712EEF-4EE3-C907-1EE2-B7DCF771817A}"/>
                </a:ext>
              </a:extLst>
            </p:cNvPr>
            <p:cNvSpPr txBox="1"/>
            <p:nvPr/>
          </p:nvSpPr>
          <p:spPr>
            <a:xfrm>
              <a:off x="3042051" y="4868529"/>
              <a:ext cx="3217762" cy="1061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Biomolecules in extremes (Pressure, Temperature, pH, anoxic, etc.)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10013C-0CB5-5C0C-F2A0-CC2DB9345919}"/>
                </a:ext>
              </a:extLst>
            </p:cNvPr>
            <p:cNvSpPr txBox="1"/>
            <p:nvPr/>
          </p:nvSpPr>
          <p:spPr>
            <a:xfrm>
              <a:off x="6269667" y="5026598"/>
              <a:ext cx="26795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Novel Quantum Materials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E7ACBC-CA6B-8596-0633-4438F035C33A}"/>
                </a:ext>
              </a:extLst>
            </p:cNvPr>
            <p:cNvSpPr txBox="1"/>
            <p:nvPr/>
          </p:nvSpPr>
          <p:spPr>
            <a:xfrm>
              <a:off x="8949166" y="4833135"/>
              <a:ext cx="3217762" cy="1154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Manufacturing Processes &amp; Materials Performance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E7387A-8C46-CAD1-6FE2-544B05538B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895" t="2955"/>
          <a:stretch>
            <a:fillRect/>
          </a:stretch>
        </p:blipFill>
        <p:spPr>
          <a:xfrm>
            <a:off x="2247900" y="-64955"/>
            <a:ext cx="6359332" cy="20289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C6871A-5EB1-70CB-1F43-E98A57810CF6}"/>
              </a:ext>
            </a:extLst>
          </p:cNvPr>
          <p:cNvGrpSpPr/>
          <p:nvPr/>
        </p:nvGrpSpPr>
        <p:grpSpPr>
          <a:xfrm>
            <a:off x="9366153" y="99023"/>
            <a:ext cx="2479482" cy="1469231"/>
            <a:chOff x="3997773" y="123599"/>
            <a:chExt cx="2479482" cy="14692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5063F8-AD32-C88B-E78A-A663F1E5B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25" t="7527" r="74583" b="32386"/>
            <a:stretch>
              <a:fillRect/>
            </a:stretch>
          </p:blipFill>
          <p:spPr>
            <a:xfrm>
              <a:off x="3997773" y="123599"/>
              <a:ext cx="1164568" cy="14692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C88ECB-A4AA-7117-1FDC-0D8B2CCE449E}"/>
                </a:ext>
              </a:extLst>
            </p:cNvPr>
            <p:cNvSpPr txBox="1"/>
            <p:nvPr/>
          </p:nvSpPr>
          <p:spPr>
            <a:xfrm>
              <a:off x="5148382" y="123600"/>
              <a:ext cx="13288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see Suchi Sarkar’s talk!  tomorrow at 1:15 PM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1CED4C-B6CD-7600-E736-34EB3B8692A8}"/>
              </a:ext>
            </a:extLst>
          </p:cNvPr>
          <p:cNvCxnSpPr/>
          <p:nvPr/>
        </p:nvCxnSpPr>
        <p:spPr>
          <a:xfrm flipH="1">
            <a:off x="8478982" y="1568254"/>
            <a:ext cx="887171" cy="8147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896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Title_Below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CLASSE">
      <a:dk1>
        <a:srgbClr val="000000"/>
      </a:dk1>
      <a:lt1>
        <a:srgbClr val="FFFFFF"/>
      </a:lt1>
      <a:dk2>
        <a:srgbClr val="222222"/>
      </a:dk2>
      <a:lt2>
        <a:srgbClr val="F7F7F7"/>
      </a:lt2>
      <a:accent1>
        <a:srgbClr val="B31B1B"/>
      </a:accent1>
      <a:accent2>
        <a:srgbClr val="6EB33F"/>
      </a:accent2>
      <a:accent3>
        <a:srgbClr val="F8981D"/>
      </a:accent3>
      <a:accent4>
        <a:srgbClr val="073849"/>
      </a:accent4>
      <a:accent5>
        <a:srgbClr val="A2998B"/>
      </a:accent5>
      <a:accent6>
        <a:srgbClr val="9FAD9F"/>
      </a:accent6>
      <a:hlink>
        <a:srgbClr val="006699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C3D464-E7FE-2A49-82C2-4E74F8BA9688}" vid="{7AC3030C-7AAE-A845-8AC8-E4C8B661A0BC}"/>
    </a:ext>
  </a:extLst>
</a:theme>
</file>

<file path=ppt/theme/theme8.xml><?xml version="1.0" encoding="utf-8"?>
<a:theme xmlns:a="http://schemas.openxmlformats.org/drawingml/2006/main" name="7_Office Theme">
  <a:themeElements>
    <a:clrScheme name="CLASSE">
      <a:dk1>
        <a:srgbClr val="000000"/>
      </a:dk1>
      <a:lt1>
        <a:srgbClr val="FFFFFF"/>
      </a:lt1>
      <a:dk2>
        <a:srgbClr val="222222"/>
      </a:dk2>
      <a:lt2>
        <a:srgbClr val="F7F7F7"/>
      </a:lt2>
      <a:accent1>
        <a:srgbClr val="B31B1B"/>
      </a:accent1>
      <a:accent2>
        <a:srgbClr val="6EB33F"/>
      </a:accent2>
      <a:accent3>
        <a:srgbClr val="F8981D"/>
      </a:accent3>
      <a:accent4>
        <a:srgbClr val="073849"/>
      </a:accent4>
      <a:accent5>
        <a:srgbClr val="A2998B"/>
      </a:accent5>
      <a:accent6>
        <a:srgbClr val="9FAD9F"/>
      </a:accent6>
      <a:hlink>
        <a:srgbClr val="006699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C3D464-E7FE-2A49-82C2-4E74F8BA9688}" vid="{7AC3030C-7AAE-A845-8AC8-E4C8B661A0BC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0F4A7F932A24DBD2BEDB67F03116A" ma:contentTypeVersion="19" ma:contentTypeDescription="Create a new document." ma:contentTypeScope="" ma:versionID="2bca8103402cd09f9610d3d8d66370b1">
  <xsd:schema xmlns:xsd="http://www.w3.org/2001/XMLSchema" xmlns:xs="http://www.w3.org/2001/XMLSchema" xmlns:p="http://schemas.microsoft.com/office/2006/metadata/properties" xmlns:ns2="f1d57858-5ef4-4699-adae-e1fa1470f64d" xmlns:ns3="1a9b126b-7466-4a52-b110-923fbd24ca87" targetNamespace="http://schemas.microsoft.com/office/2006/metadata/properties" ma:root="true" ma:fieldsID="4e242f62d95113b94df04ecca298218e" ns2:_="" ns3:_="">
    <xsd:import namespace="f1d57858-5ef4-4699-adae-e1fa1470f64d"/>
    <xsd:import namespace="1a9b126b-7466-4a52-b110-923fbd24ca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Project" minOccurs="0"/>
                <xsd:element ref="ns2:DocumentType" minOccurs="0"/>
                <xsd:element ref="ns2:Date" minOccurs="0"/>
                <xsd:element ref="ns2:Year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57858-5ef4-4699-adae-e1fa1470f6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roject" ma:index="10" nillable="true" ma:displayName="Project" ma:format="Dropdown" ma:internalName="Proje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RRCH"/>
                    <xsd:enumeration value="Matt_Arthur"/>
                    <xsd:enumeration value="PI_Meeting"/>
                    <xsd:enumeration value="Paul_Arthur"/>
                    <xsd:enumeration value="MSNC_CHESS"/>
                    <xsd:enumeration value="Katie_Arthur"/>
                    <xsd:enumeration value="MSN-C"/>
                    <xsd:enumeration value="APS_LANL Workshop"/>
                    <xsd:enumeration value="SummerPrograms"/>
                    <xsd:enumeration value="MAI"/>
                    <xsd:enumeration value="Renewal"/>
                    <xsd:enumeration value="Ops_Directors"/>
                    <xsd:enumeration value="TDG"/>
                    <xsd:enumeration value="StaffSci"/>
                  </xsd:restriction>
                </xsd:simpleType>
              </xsd:element>
            </xsd:sequence>
          </xsd:extension>
        </xsd:complexContent>
      </xsd:complexType>
    </xsd:element>
    <xsd:element name="DocumentType" ma:index="11" nillable="true" ma:displayName="Document Type" ma:format="Dropdown" ma:internalName="DocumentType">
      <xsd:simpleType>
        <xsd:restriction base="dms:Choice">
          <xsd:enumeration value="Agenda"/>
          <xsd:enumeration value="Minutes"/>
          <xsd:enumeration value="Presentation"/>
          <xsd:enumeration value="Reference"/>
          <xsd:enumeration value="Proposal"/>
          <xsd:enumeration value="Planning"/>
          <xsd:enumeration value="Proposal Call"/>
          <xsd:enumeration value="Report"/>
          <xsd:enumeration value="Highlight"/>
          <xsd:enumeration value="Coop"/>
          <xsd:enumeration value="Budget"/>
          <xsd:enumeration value="Announcement"/>
          <xsd:enumeration value="Memo"/>
          <xsd:enumeration value="Log"/>
        </xsd:restriction>
      </xsd:simpleType>
    </xsd:element>
    <xsd:element name="Date" ma:index="12" nillable="true" ma:displayName="Date" ma:format="DateOnly" ma:internalName="Date">
      <xsd:simpleType>
        <xsd:restriction base="dms:DateTime"/>
      </xsd:simpleType>
    </xsd:element>
    <xsd:element name="Year" ma:index="13" nillable="true" ma:displayName="Year" ma:format="Dropdown" ma:internalName="Year" ma:percentage="FALSE">
      <xsd:simpleType>
        <xsd:restriction base="dms:Number">
          <xsd:maxInclusive value="2100"/>
          <xsd:minInclusive value="2000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b126b-7466-4a52-b110-923fbd24ca87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1C31B8-3CA5-40F9-B79C-AD334BA958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F5AEBF-5901-48D6-A743-C15FABA84A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57858-5ef4-4699-adae-e1fa1470f64d"/>
    <ds:schemaRef ds:uri="1a9b126b-7466-4a52-b110-923fbd24ca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11056</TotalTime>
  <Words>1887</Words>
  <Application>Microsoft Macintosh PowerPoint</Application>
  <PresentationFormat>Widescreen</PresentationFormat>
  <Paragraphs>337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Aptos</vt:lpstr>
      <vt:lpstr>Aptos Display</vt:lpstr>
      <vt:lpstr>Arial</vt:lpstr>
      <vt:lpstr>Arial Black</vt:lpstr>
      <vt:lpstr>Arial Regular</vt:lpstr>
      <vt:lpstr>Calibri</vt:lpstr>
      <vt:lpstr>Corbel</vt:lpstr>
      <vt:lpstr>District Pro Thin</vt:lpstr>
      <vt:lpstr>Franklin Gothic Book</vt:lpstr>
      <vt:lpstr>Helvetica</vt:lpstr>
      <vt:lpstr>Helvetica Neue Condensed</vt:lpstr>
      <vt:lpstr>Myriad Pro Black</vt:lpstr>
      <vt:lpstr>Oswald</vt:lpstr>
      <vt:lpstr>Oswald Regular</vt:lpstr>
      <vt:lpstr>Source Sans Pro</vt:lpstr>
      <vt:lpstr>Tw Cen MT</vt:lpstr>
      <vt:lpstr>1_Office Theme</vt:lpstr>
      <vt:lpstr>2_Office Theme</vt:lpstr>
      <vt:lpstr>4_Office Theme</vt:lpstr>
      <vt:lpstr>6_Office Theme</vt:lpstr>
      <vt:lpstr>3_Title_Below</vt:lpstr>
      <vt:lpstr>5_Office Theme</vt:lpstr>
      <vt:lpstr>3_Office Theme</vt:lpstr>
      <vt:lpstr>7_Office Theme</vt:lpstr>
      <vt:lpstr>8_Office Theme</vt:lpstr>
      <vt:lpstr>Office Theme</vt:lpstr>
      <vt:lpstr>9_Office Theme</vt:lpstr>
      <vt:lpstr>The Materials Solutions Network at CHESS:</vt:lpstr>
      <vt:lpstr>The Materials Solutions Network at CHESS</vt:lpstr>
      <vt:lpstr>PowerPoint Presentation</vt:lpstr>
      <vt:lpstr>CHESS is 1 of only 6 High Energy X-ray Sources worldwide (&gt;3 GeV) </vt:lpstr>
      <vt:lpstr>CHESS is 1 of only 6 High Energy X-ray Sources worldwide (&gt;3 GeV) </vt:lpstr>
      <vt:lpstr>Thanks to CESR, CHESS has near-unique flexibility</vt:lpstr>
      <vt:lpstr>PowerPoint Presentation</vt:lpstr>
      <vt:lpstr>The CHESS Partnership Model</vt:lpstr>
      <vt:lpstr>PowerPoint Presentation</vt:lpstr>
      <vt:lpstr>PowerPoint Presentation</vt:lpstr>
      <vt:lpstr>MSN-C Mission &amp; Key Features</vt:lpstr>
      <vt:lpstr>MSN-C, DoD, and Industry</vt:lpstr>
      <vt:lpstr>MSN-C Access</vt:lpstr>
      <vt:lpstr>Acknowledgemetns - MSN-C Personnel</vt:lpstr>
      <vt:lpstr>MSN-C Beamlines</vt:lpstr>
      <vt:lpstr>What needs does MSN-C serve? Example Projects</vt:lpstr>
      <vt:lpstr>FMB Core Capabilities</vt:lpstr>
      <vt:lpstr>FMB Program – 3D printing of high strength polymers &amp; composites</vt:lpstr>
      <vt:lpstr>SMB Core Capabilities</vt:lpstr>
      <vt:lpstr>PowerPoint Presentation</vt:lpstr>
      <vt:lpstr>PowerPoint Presentation</vt:lpstr>
      <vt:lpstr>Sustained Investment in Equipment and Capability Development</vt:lpstr>
      <vt:lpstr>Critical Moments in CHESS’s History</vt:lpstr>
      <vt:lpstr>END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Ryan</dc:creator>
  <cp:lastModifiedBy>Arthur R. Woll</cp:lastModifiedBy>
  <cp:revision>143</cp:revision>
  <dcterms:created xsi:type="dcterms:W3CDTF">2024-05-09T15:49:24Z</dcterms:created>
  <dcterms:modified xsi:type="dcterms:W3CDTF">2026-02-24T18:31:14Z</dcterms:modified>
</cp:coreProperties>
</file>