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1" r:id="rId2"/>
    <p:sldId id="266" r:id="rId3"/>
    <p:sldId id="400" r:id="rId4"/>
    <p:sldId id="413" r:id="rId5"/>
    <p:sldId id="411" r:id="rId6"/>
    <p:sldId id="326" r:id="rId7"/>
    <p:sldId id="402" r:id="rId8"/>
    <p:sldId id="328" r:id="rId9"/>
    <p:sldId id="422" r:id="rId10"/>
    <p:sldId id="425" r:id="rId11"/>
    <p:sldId id="423" r:id="rId12"/>
    <p:sldId id="357" r:id="rId13"/>
    <p:sldId id="379" r:id="rId14"/>
    <p:sldId id="398" r:id="rId15"/>
    <p:sldId id="381" r:id="rId16"/>
    <p:sldId id="414" r:id="rId17"/>
    <p:sldId id="415" r:id="rId18"/>
    <p:sldId id="335" r:id="rId19"/>
    <p:sldId id="421" r:id="rId20"/>
    <p:sldId id="420" r:id="rId21"/>
    <p:sldId id="406" r:id="rId22"/>
    <p:sldId id="419" r:id="rId23"/>
    <p:sldId id="354" r:id="rId24"/>
    <p:sldId id="418" r:id="rId25"/>
    <p:sldId id="3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4" autoAdjust="0"/>
    <p:restoredTop sz="87254" autoAdjust="0"/>
  </p:normalViewPr>
  <p:slideViewPr>
    <p:cSldViewPr snapToGrid="0">
      <p:cViewPr varScale="1">
        <p:scale>
          <a:sx n="90" d="100"/>
          <a:sy n="90" d="100"/>
        </p:scale>
        <p:origin x="450" y="27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127" y="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9F39C-A139-4A8C-A37D-73E06B27499E}"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9299C-888B-4624-B41C-8A900F5AB0F4}" type="slidenum">
              <a:rPr lang="en-US" smtClean="0"/>
              <a:t>‹#›</a:t>
            </a:fld>
            <a:endParaRPr lang="en-US"/>
          </a:p>
        </p:txBody>
      </p:sp>
    </p:spTree>
    <p:extLst>
      <p:ext uri="{BB962C8B-B14F-4D97-AF65-F5344CB8AC3E}">
        <p14:creationId xmlns:p14="http://schemas.microsoft.com/office/powerpoint/2010/main" val="103754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how adoption of conventional and advanced accelerator concepts has tremendously increased the scientific reach of this technique, with many opportunities for further improvements still available</a:t>
            </a:r>
          </a:p>
        </p:txBody>
      </p:sp>
      <p:sp>
        <p:nvSpPr>
          <p:cNvPr id="4" name="Slide Number Placeholder 3"/>
          <p:cNvSpPr>
            <a:spLocks noGrp="1"/>
          </p:cNvSpPr>
          <p:nvPr>
            <p:ph type="sldNum" sz="quarter" idx="5"/>
          </p:nvPr>
        </p:nvSpPr>
        <p:spPr/>
        <p:txBody>
          <a:bodyPr/>
          <a:lstStyle/>
          <a:p>
            <a:fld id="{FE69299C-888B-4624-B41C-8A900F5AB0F4}" type="slidenum">
              <a:rPr lang="en-US" smtClean="0"/>
              <a:t>1</a:t>
            </a:fld>
            <a:endParaRPr lang="en-US"/>
          </a:p>
        </p:txBody>
      </p:sp>
    </p:spTree>
    <p:extLst>
      <p:ext uri="{BB962C8B-B14F-4D97-AF65-F5344CB8AC3E}">
        <p14:creationId xmlns:p14="http://schemas.microsoft.com/office/powerpoint/2010/main" val="63584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it or not, I have been updating this slide.</a:t>
            </a:r>
            <a:r>
              <a:rPr lang="en-US" baseline="0" dirty="0"/>
              <a:t> Which means we are doing a good job. </a:t>
            </a:r>
            <a:endParaRPr lang="en-US" dirty="0"/>
          </a:p>
        </p:txBody>
      </p:sp>
      <p:sp>
        <p:nvSpPr>
          <p:cNvPr id="4" name="Slide Number Placeholder 3"/>
          <p:cNvSpPr>
            <a:spLocks noGrp="1"/>
          </p:cNvSpPr>
          <p:nvPr>
            <p:ph type="sldNum" sz="quarter" idx="10"/>
          </p:nvPr>
        </p:nvSpPr>
        <p:spPr/>
        <p:txBody>
          <a:bodyPr/>
          <a:lstStyle/>
          <a:p>
            <a:fld id="{FE69299C-888B-4624-B41C-8A900F5AB0F4}" type="slidenum">
              <a:rPr lang="en-US" smtClean="0"/>
              <a:t>13</a:t>
            </a:fld>
            <a:endParaRPr lang="en-US"/>
          </a:p>
        </p:txBody>
      </p:sp>
    </p:spTree>
    <p:extLst>
      <p:ext uri="{BB962C8B-B14F-4D97-AF65-F5344CB8AC3E}">
        <p14:creationId xmlns:p14="http://schemas.microsoft.com/office/powerpoint/2010/main" val="30167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give you an example of what</a:t>
            </a:r>
            <a:r>
              <a:rPr lang="en-US" baseline="0" dirty="0"/>
              <a:t> I am taking about with respect to advanced photocathode research. </a:t>
            </a:r>
            <a:endParaRPr lang="en-US" dirty="0"/>
          </a:p>
        </p:txBody>
      </p:sp>
      <p:sp>
        <p:nvSpPr>
          <p:cNvPr id="4" name="Slide Number Placeholder 3"/>
          <p:cNvSpPr>
            <a:spLocks noGrp="1"/>
          </p:cNvSpPr>
          <p:nvPr>
            <p:ph type="sldNum" sz="quarter" idx="10"/>
          </p:nvPr>
        </p:nvSpPr>
        <p:spPr/>
        <p:txBody>
          <a:bodyPr/>
          <a:lstStyle/>
          <a:p>
            <a:fld id="{FE69299C-888B-4624-B41C-8A900F5AB0F4}" type="slidenum">
              <a:rPr lang="en-US" smtClean="0"/>
              <a:t>15</a:t>
            </a:fld>
            <a:endParaRPr lang="en-US"/>
          </a:p>
        </p:txBody>
      </p:sp>
    </p:spTree>
    <p:extLst>
      <p:ext uri="{BB962C8B-B14F-4D97-AF65-F5344CB8AC3E}">
        <p14:creationId xmlns:p14="http://schemas.microsoft.com/office/powerpoint/2010/main" val="174112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24640e95c1_3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24640e95c1_3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57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perfect Ph.D.</a:t>
            </a:r>
            <a:r>
              <a:rPr lang="en-US" baseline="0" dirty="0"/>
              <a:t> come up with idea and then demonstrate it few years later. </a:t>
            </a:r>
            <a:endParaRPr lang="en-US" dirty="0"/>
          </a:p>
        </p:txBody>
      </p:sp>
      <p:sp>
        <p:nvSpPr>
          <p:cNvPr id="4" name="Slide Number Placeholder 3"/>
          <p:cNvSpPr>
            <a:spLocks noGrp="1"/>
          </p:cNvSpPr>
          <p:nvPr>
            <p:ph type="sldNum" sz="quarter" idx="10"/>
          </p:nvPr>
        </p:nvSpPr>
        <p:spPr/>
        <p:txBody>
          <a:bodyPr/>
          <a:lstStyle/>
          <a:p>
            <a:fld id="{FE69299C-888B-4624-B41C-8A900F5AB0F4}" type="slidenum">
              <a:rPr lang="en-US" smtClean="0"/>
              <a:t>18</a:t>
            </a:fld>
            <a:endParaRPr lang="en-US"/>
          </a:p>
        </p:txBody>
      </p:sp>
    </p:spTree>
    <p:extLst>
      <p:ext uri="{BB962C8B-B14F-4D97-AF65-F5344CB8AC3E}">
        <p14:creationId xmlns:p14="http://schemas.microsoft.com/office/powerpoint/2010/main" val="61768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Stability, much improved thanks to digital</a:t>
            </a:r>
            <a:r>
              <a:rPr lang="en-US" baseline="0" dirty="0"/>
              <a:t> RF and fast electronics feedback. </a:t>
            </a:r>
            <a:endParaRPr lang="en-US" dirty="0"/>
          </a:p>
        </p:txBody>
      </p:sp>
      <p:sp>
        <p:nvSpPr>
          <p:cNvPr id="4" name="Slide Number Placeholder 3"/>
          <p:cNvSpPr>
            <a:spLocks noGrp="1"/>
          </p:cNvSpPr>
          <p:nvPr>
            <p:ph type="sldNum" sz="quarter" idx="10"/>
          </p:nvPr>
        </p:nvSpPr>
        <p:spPr/>
        <p:txBody>
          <a:bodyPr/>
          <a:lstStyle/>
          <a:p>
            <a:fld id="{DE689B66-AAB7-4F67-A661-BB9ECBD9429C}" type="slidenum">
              <a:rPr lang="en-US" smtClean="0"/>
              <a:pPr/>
              <a:t>19</a:t>
            </a:fld>
            <a:endParaRPr lang="en-US"/>
          </a:p>
        </p:txBody>
      </p:sp>
    </p:spTree>
    <p:extLst>
      <p:ext uri="{BB962C8B-B14F-4D97-AF65-F5344CB8AC3E}">
        <p14:creationId xmlns:p14="http://schemas.microsoft.com/office/powerpoint/2010/main" val="61175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26D083-767A-4C4C-9D01-6DFA75E86175}" type="slidenum">
              <a:rPr lang="en-US" smtClean="0"/>
              <a:pPr/>
              <a:t>23</a:t>
            </a:fld>
            <a:endParaRPr lang="en-US"/>
          </a:p>
        </p:txBody>
      </p:sp>
    </p:spTree>
    <p:extLst>
      <p:ext uri="{BB962C8B-B14F-4D97-AF65-F5344CB8AC3E}">
        <p14:creationId xmlns:p14="http://schemas.microsoft.com/office/powerpoint/2010/main" val="272733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technique involves firing a beam of ultrafast electrons at a sample and then measuring the pattern of electrons that are scattered by the sample.</a:t>
            </a:r>
          </a:p>
          <a:p>
            <a:r>
              <a:rPr lang="en-US" sz="1200" b="0" i="0" kern="1200" dirty="0">
                <a:solidFill>
                  <a:schemeClr val="tx1"/>
                </a:solidFill>
                <a:effectLst/>
                <a:latin typeface="+mn-lt"/>
                <a:ea typeface="+mn-ea"/>
                <a:cs typeface="+mn-cs"/>
              </a:rPr>
              <a:t>In UED, the ultrafast electron beam is typically generated by a laser-based system that produces femtosecond pulses of electrons. The electron beam is then focused onto the sample, and the scattered electrons are detected and the pattern of scattered electrons provides information about the structural properties of the sample, such as the spacing of atoms and the arrangement of molecules. The same laser pulse is used to deposit</a:t>
            </a:r>
            <a:r>
              <a:rPr lang="en-US" sz="1200" b="0" i="0" kern="1200" baseline="0" dirty="0">
                <a:solidFill>
                  <a:schemeClr val="tx1"/>
                </a:solidFill>
                <a:effectLst/>
                <a:latin typeface="+mn-lt"/>
                <a:ea typeface="+mn-ea"/>
                <a:cs typeface="+mn-cs"/>
              </a:rPr>
              <a:t> energy into a sample so that b</a:t>
            </a:r>
            <a:r>
              <a:rPr lang="en-US" sz="1200" b="0" i="0" kern="1200" dirty="0">
                <a:solidFill>
                  <a:schemeClr val="tx1"/>
                </a:solidFill>
                <a:effectLst/>
                <a:latin typeface="+mn-lt"/>
                <a:ea typeface="+mn-ea"/>
                <a:cs typeface="+mn-cs"/>
              </a:rPr>
              <a:t>y using a series of carefully delayed synchronized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femtosecond electron pulses, UED can also capture snapshots the dynamics of materials on ultrafast timescales, such as the motions of atoms and molecules during a </a:t>
            </a:r>
            <a:r>
              <a:rPr lang="en-US" sz="1200" b="0" i="0" kern="1200" baseline="0" dirty="0">
                <a:solidFill>
                  <a:schemeClr val="tx1"/>
                </a:solidFill>
                <a:effectLst/>
                <a:latin typeface="+mn-lt"/>
                <a:ea typeface="+mn-ea"/>
                <a:cs typeface="+mn-cs"/>
              </a:rPr>
              <a:t>phase transition or a chemical reaction.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69299C-888B-4624-B41C-8A900F5AB0F4}" type="slidenum">
              <a:rPr lang="en-US" smtClean="0"/>
              <a:t>3</a:t>
            </a:fld>
            <a:endParaRPr lang="en-US" dirty="0"/>
          </a:p>
        </p:txBody>
      </p:sp>
    </p:spTree>
    <p:extLst>
      <p:ext uri="{BB962C8B-B14F-4D97-AF65-F5344CB8AC3E}">
        <p14:creationId xmlns:p14="http://schemas.microsoft.com/office/powerpoint/2010/main" val="265756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if you want to probe matter at its fundamental scale, you don’ </a:t>
            </a:r>
            <a:r>
              <a:rPr lang="en-US" baseline="0" dirty="0" err="1"/>
              <a:t>thave</a:t>
            </a:r>
            <a:r>
              <a:rPr lang="en-US" baseline="0" dirty="0"/>
              <a:t> to do this with electrons and in fact this pump and probe technique is very well developed in </a:t>
            </a:r>
            <a:r>
              <a:rPr lang="en-US" baseline="0" dirty="0" err="1"/>
              <a:t>xsray</a:t>
            </a:r>
            <a:r>
              <a:rPr lang="en-US" baseline="0" dirty="0"/>
              <a:t> as well. So it is useful to understand the differences between using x-rays and electrons.</a:t>
            </a:r>
            <a:r>
              <a:rPr lang="en-US" dirty="0"/>
              <a:t> Parallel but smaller scale cousin of XFEL</a:t>
            </a:r>
          </a:p>
        </p:txBody>
      </p:sp>
      <p:sp>
        <p:nvSpPr>
          <p:cNvPr id="4" name="Slide Number Placeholder 3"/>
          <p:cNvSpPr>
            <a:spLocks noGrp="1"/>
          </p:cNvSpPr>
          <p:nvPr>
            <p:ph type="sldNum" sz="quarter" idx="10"/>
          </p:nvPr>
        </p:nvSpPr>
        <p:spPr/>
        <p:txBody>
          <a:bodyPr/>
          <a:lstStyle/>
          <a:p>
            <a:fld id="{FE69299C-888B-4624-B41C-8A900F5AB0F4}" type="slidenum">
              <a:rPr lang="en-US" smtClean="0"/>
              <a:t>4</a:t>
            </a:fld>
            <a:endParaRPr lang="en-US"/>
          </a:p>
        </p:txBody>
      </p:sp>
    </p:spTree>
    <p:extLst>
      <p:ext uri="{BB962C8B-B14F-4D97-AF65-F5344CB8AC3E}">
        <p14:creationId xmlns:p14="http://schemas.microsoft.com/office/powerpoint/2010/main" val="414761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 important early contributions from giants in the field. Remember that XFELs</a:t>
            </a:r>
            <a:r>
              <a:rPr lang="en-US" baseline="0" dirty="0"/>
              <a:t> have actually been around in the last 15 years or so. Fs X-ray pulses before then were hard to come by, not intense at few </a:t>
            </a:r>
            <a:r>
              <a:rPr lang="en-US" baseline="0" dirty="0" err="1"/>
              <a:t>femtoslicing</a:t>
            </a:r>
            <a:r>
              <a:rPr lang="en-US" baseline="0" dirty="0"/>
              <a:t> synchrotrons. While electrons much easier to come around as many people recognize. </a:t>
            </a:r>
            <a:endParaRPr lang="en-US" dirty="0"/>
          </a:p>
        </p:txBody>
      </p:sp>
      <p:sp>
        <p:nvSpPr>
          <p:cNvPr id="4" name="Slide Number Placeholder 3"/>
          <p:cNvSpPr>
            <a:spLocks noGrp="1"/>
          </p:cNvSpPr>
          <p:nvPr>
            <p:ph type="sldNum" sz="quarter" idx="10"/>
          </p:nvPr>
        </p:nvSpPr>
        <p:spPr/>
        <p:txBody>
          <a:bodyPr/>
          <a:lstStyle/>
          <a:p>
            <a:fld id="{FE69299C-888B-4624-B41C-8A900F5AB0F4}" type="slidenum">
              <a:rPr lang="en-US" smtClean="0"/>
              <a:t>5</a:t>
            </a:fld>
            <a:endParaRPr lang="en-US"/>
          </a:p>
        </p:txBody>
      </p:sp>
    </p:spTree>
    <p:extLst>
      <p:ext uri="{BB962C8B-B14F-4D97-AF65-F5344CB8AC3E}">
        <p14:creationId xmlns:p14="http://schemas.microsoft.com/office/powerpoint/2010/main" val="188469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3B7748D-A9A0-4DCB-9107-0E68564BB4EA}" type="slidenum">
              <a:rPr lang="en-US"/>
              <a:pPr/>
              <a:t>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5212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obviously</a:t>
            </a:r>
            <a:r>
              <a:rPr lang="en-US" baseline="0" dirty="0"/>
              <a:t> the </a:t>
            </a:r>
            <a:r>
              <a:rPr lang="en-US" baseline="0" dirty="0" err="1"/>
              <a:t>momemntum</a:t>
            </a:r>
            <a:r>
              <a:rPr lang="en-US" baseline="0" dirty="0"/>
              <a:t> is higher and so the wavelength shorter. Well below a pm. </a:t>
            </a:r>
            <a:endParaRPr lang="en-US" dirty="0"/>
          </a:p>
        </p:txBody>
      </p:sp>
      <p:sp>
        <p:nvSpPr>
          <p:cNvPr id="4" name="Slide Number Placeholder 3"/>
          <p:cNvSpPr>
            <a:spLocks noGrp="1"/>
          </p:cNvSpPr>
          <p:nvPr>
            <p:ph type="sldNum" sz="quarter" idx="10"/>
          </p:nvPr>
        </p:nvSpPr>
        <p:spPr/>
        <p:txBody>
          <a:bodyPr/>
          <a:lstStyle/>
          <a:p>
            <a:fld id="{FE69299C-888B-4624-B41C-8A900F5AB0F4}" type="slidenum">
              <a:rPr lang="en-US" smtClean="0"/>
              <a:t>7</a:t>
            </a:fld>
            <a:endParaRPr lang="en-US"/>
          </a:p>
        </p:txBody>
      </p:sp>
    </p:spTree>
    <p:extLst>
      <p:ext uri="{BB962C8B-B14F-4D97-AF65-F5344CB8AC3E}">
        <p14:creationId xmlns:p14="http://schemas.microsoft.com/office/powerpoint/2010/main" val="336513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B5C0CCB-3769-4478-959C-8C4417990538}"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a:t>Spend</a:t>
            </a:r>
            <a:r>
              <a:rPr lang="en-US" baseline="0" dirty="0"/>
              <a:t> lot of time here. </a:t>
            </a:r>
            <a:r>
              <a:rPr lang="en-US" baseline="0" dirty="0" err="1"/>
              <a:t>dOE</a:t>
            </a:r>
            <a:r>
              <a:rPr lang="en-US" baseline="0" dirty="0"/>
              <a:t> recognized this opportunity few years back. We have heard recently of significant efforts in the UK. Really the beginning of use of MeV electrons should be traced back to this paper from </a:t>
            </a:r>
            <a:r>
              <a:rPr lang="en-US" baseline="0" dirty="0" err="1"/>
              <a:t>Xijie</a:t>
            </a:r>
            <a:r>
              <a:rPr lang="en-US" baseline="0" dirty="0"/>
              <a:t> where he observed a fundamental properties of RF </a:t>
            </a:r>
            <a:r>
              <a:rPr lang="en-US" baseline="0" dirty="0" err="1"/>
              <a:t>photoinjector</a:t>
            </a:r>
            <a:r>
              <a:rPr lang="en-US" baseline="0" dirty="0"/>
              <a:t> and was pressed by referees to discuss applications. Early </a:t>
            </a:r>
            <a:r>
              <a:rPr lang="en-US" baseline="0" dirty="0" err="1"/>
              <a:t>efforst</a:t>
            </a:r>
            <a:r>
              <a:rPr lang="en-US" baseline="0" dirty="0"/>
              <a:t> here at SLAC by Jerry Hastings at the gun test facility (just before LCLS was born). </a:t>
            </a:r>
            <a:endParaRPr lang="en-US" dirty="0"/>
          </a:p>
        </p:txBody>
      </p:sp>
    </p:spTree>
    <p:extLst>
      <p:ext uri="{BB962C8B-B14F-4D97-AF65-F5344CB8AC3E}">
        <p14:creationId xmlns:p14="http://schemas.microsoft.com/office/powerpoint/2010/main" val="332596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WSe</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/MoSe</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heterobilayers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Photoinduced twist and untwist of moiré superlattices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Light-induced charge density wave in LaTe</a:t>
            </a:r>
            <a:r>
              <a:rPr lang="en-US" sz="1200" b="1" i="0" kern="1200" baseline="-25000" dirty="0">
                <a:solidFill>
                  <a:schemeClr val="tx1"/>
                </a:solidFill>
                <a:effectLst/>
                <a:latin typeface="+mn-lt"/>
                <a:ea typeface="+mn-ea"/>
                <a:cs typeface="+mn-cs"/>
              </a:rPr>
              <a:t>3</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69299C-888B-4624-B41C-8A900F5AB0F4}" type="slidenum">
              <a:rPr lang="en-US" smtClean="0"/>
              <a:t>9</a:t>
            </a:fld>
            <a:endParaRPr lang="en-US"/>
          </a:p>
        </p:txBody>
      </p:sp>
    </p:spTree>
    <p:extLst>
      <p:ext uri="{BB962C8B-B14F-4D97-AF65-F5344CB8AC3E}">
        <p14:creationId xmlns:p14="http://schemas.microsoft.com/office/powerpoint/2010/main" val="257476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70F8-CAA5-45DC-9F6B-6B487D8A6281}" type="slidenum">
              <a:rPr lang="en-US" smtClean="0"/>
              <a:t>12</a:t>
            </a:fld>
            <a:endParaRPr lang="en-US"/>
          </a:p>
        </p:txBody>
      </p:sp>
    </p:spTree>
    <p:extLst>
      <p:ext uri="{BB962C8B-B14F-4D97-AF65-F5344CB8AC3E}">
        <p14:creationId xmlns:p14="http://schemas.microsoft.com/office/powerpoint/2010/main" val="347907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F50C7C-1D2A-45CD-9B3F-4E5B6EF17548}"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3226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50C7C-1D2A-45CD-9B3F-4E5B6EF17548}"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376730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50C7C-1D2A-45CD-9B3F-4E5B6EF17548}"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1508416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C1BD3F-F785-4403-9E75-AEA38E1BED72}" type="slidenum">
              <a:rPr lang="en-US"/>
              <a:pPr>
                <a:defRPr/>
              </a:pPr>
              <a:t>‹#›</a:t>
            </a:fld>
            <a:endParaRPr lang="en-US"/>
          </a:p>
        </p:txBody>
      </p:sp>
    </p:spTree>
    <p:extLst>
      <p:ext uri="{BB962C8B-B14F-4D97-AF65-F5344CB8AC3E}">
        <p14:creationId xmlns:p14="http://schemas.microsoft.com/office/powerpoint/2010/main" val="1432697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689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Slide - 1 Column">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1654"/>
            <a:ext cx="10553700" cy="632152"/>
          </a:xfrm>
          <a:prstGeom prst="rect">
            <a:avLst/>
          </a:prstGeom>
        </p:spPr>
        <p:txBody>
          <a:bodyPr vert="horz" lIns="0" tIns="45720" rIns="91440" bIns="45720" rtlCol="0" anchor="b">
            <a:normAutofit/>
          </a:bodyPr>
          <a:lstStyle>
            <a:lvl1pPr algn="ctr">
              <a:defRPr sz="2800"/>
            </a:lvl1pPr>
          </a:lstStyle>
          <a:p>
            <a:r>
              <a:rPr lang="en-US" dirty="0"/>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1634490" y="688599"/>
            <a:ext cx="9719310" cy="0"/>
          </a:xfrm>
          <a:prstGeom prst="line">
            <a:avLst/>
          </a:prstGeom>
          <a:ln w="349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926310"/>
            <a:ext cx="10553700" cy="5131590"/>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07D5798C-8E10-C74E-AF93-6DB41CB88422}"/>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pic>
        <p:nvPicPr>
          <p:cNvPr id="13" name="Picture 2">
            <a:extLst>
              <a:ext uri="{FF2B5EF4-FFF2-40B4-BE49-F238E27FC236}">
                <a16:creationId xmlns:a16="http://schemas.microsoft.com/office/drawing/2014/main" id="{A1C76DBC-F2D0-68F2-9B45-157F86C8DC5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4759"/>
          <a:stretch/>
        </p:blipFill>
        <p:spPr bwMode="auto">
          <a:xfrm>
            <a:off x="141335" y="436263"/>
            <a:ext cx="1427372" cy="49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96298"/>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50C7C-1D2A-45CD-9B3F-4E5B6EF17548}"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414605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F50C7C-1D2A-45CD-9B3F-4E5B6EF17548}"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341934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F50C7C-1D2A-45CD-9B3F-4E5B6EF17548}"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161718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F50C7C-1D2A-45CD-9B3F-4E5B6EF17548}" type="datetimeFigureOut">
              <a:rPr lang="en-US" smtClean="0"/>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1609629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F50C7C-1D2A-45CD-9B3F-4E5B6EF17548}" type="datetimeFigureOut">
              <a:rPr lang="en-US" smtClean="0"/>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173000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50C7C-1D2A-45CD-9B3F-4E5B6EF17548}" type="datetimeFigureOut">
              <a:rPr lang="en-US" smtClean="0"/>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57129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50C7C-1D2A-45CD-9B3F-4E5B6EF17548}"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89246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50C7C-1D2A-45CD-9B3F-4E5B6EF17548}"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57A5D-C621-47A0-AFBE-28DD1A1B65A6}" type="slidenum">
              <a:rPr lang="en-US" smtClean="0"/>
              <a:t>‹#›</a:t>
            </a:fld>
            <a:endParaRPr lang="en-US"/>
          </a:p>
        </p:txBody>
      </p:sp>
    </p:spTree>
    <p:extLst>
      <p:ext uri="{BB962C8B-B14F-4D97-AF65-F5344CB8AC3E}">
        <p14:creationId xmlns:p14="http://schemas.microsoft.com/office/powerpoint/2010/main" val="127864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0C7C-1D2A-45CD-9B3F-4E5B6EF17548}" type="datetimeFigureOut">
              <a:rPr lang="en-US" smtClean="0"/>
              <a:t>2/23/2026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57A5D-C621-47A0-AFBE-28DD1A1B65A6}" type="slidenum">
              <a:rPr lang="en-US" smtClean="0"/>
              <a:t>‹#›</a:t>
            </a:fld>
            <a:endParaRPr lang="en-US"/>
          </a:p>
        </p:txBody>
      </p:sp>
      <p:sp>
        <p:nvSpPr>
          <p:cNvPr id="7" name="Rectangle 6"/>
          <p:cNvSpPr/>
          <p:nvPr userDrawn="1"/>
        </p:nvSpPr>
        <p:spPr>
          <a:xfrm>
            <a:off x="0" y="0"/>
            <a:ext cx="12192000" cy="6858000"/>
          </a:xfrm>
          <a:prstGeom prst="rect">
            <a:avLst/>
          </a:prstGeom>
          <a:gradFill flip="none" rotWithShape="1">
            <a:gsLst>
              <a:gs pos="58000">
                <a:schemeClr val="accent1">
                  <a:lumMod val="5000"/>
                  <a:lumOff val="95000"/>
                </a:schemeClr>
              </a:gs>
              <a:gs pos="88000">
                <a:schemeClr val="accent1">
                  <a:lumMod val="45000"/>
                  <a:lumOff val="55000"/>
                </a:schemeClr>
              </a:gs>
              <a:gs pos="97000">
                <a:schemeClr val="accent1">
                  <a:lumMod val="45000"/>
                  <a:lumOff val="55000"/>
                </a:schemeClr>
              </a:gs>
              <a:gs pos="76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005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3.png"/><Relationship Id="rId11" Type="http://schemas.microsoft.com/office/2007/relationships/hdphoto" Target="../media/hdphoto1.wdp"/><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hyperlink" Target="https://ultrafast.stanford.edu/people/todd-martinez"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hyperlink" Target="https://arxiv.org/abs/2508.03946" TargetMode="External"/><Relationship Id="rId5" Type="http://schemas.openxmlformats.org/officeDocument/2006/relationships/image" Target="../media/image63.emf"/><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561" y="520461"/>
            <a:ext cx="9396413" cy="2387600"/>
          </a:xfrm>
        </p:spPr>
        <p:txBody>
          <a:bodyPr>
            <a:normAutofit fontScale="90000"/>
          </a:bodyPr>
          <a:lstStyle/>
          <a:p>
            <a:r>
              <a:rPr lang="en-US" dirty="0"/>
              <a:t>Perspective and outlook for MeV Ultrafast Electron Diffraction</a:t>
            </a:r>
          </a:p>
        </p:txBody>
      </p:sp>
      <p:sp>
        <p:nvSpPr>
          <p:cNvPr id="3" name="Subtitle 2"/>
          <p:cNvSpPr>
            <a:spLocks noGrp="1"/>
          </p:cNvSpPr>
          <p:nvPr>
            <p:ph type="subTitle" idx="1"/>
          </p:nvPr>
        </p:nvSpPr>
        <p:spPr>
          <a:xfrm>
            <a:off x="1524000" y="3769975"/>
            <a:ext cx="9144000" cy="1291123"/>
          </a:xfrm>
        </p:spPr>
        <p:txBody>
          <a:bodyPr/>
          <a:lstStyle/>
          <a:p>
            <a:r>
              <a:rPr lang="en-US" dirty="0"/>
              <a:t>P. Musumeci</a:t>
            </a:r>
          </a:p>
          <a:p>
            <a:r>
              <a:rPr lang="en-US" dirty="0"/>
              <a:t>UCLA Department of Physics and Astronomy</a:t>
            </a:r>
          </a:p>
        </p:txBody>
      </p:sp>
      <p:pic>
        <p:nvPicPr>
          <p:cNvPr id="4" name="Picture 3"/>
          <p:cNvPicPr>
            <a:picLocks noChangeAspect="1"/>
          </p:cNvPicPr>
          <p:nvPr/>
        </p:nvPicPr>
        <p:blipFill>
          <a:blip r:embed="rId3"/>
          <a:stretch>
            <a:fillRect/>
          </a:stretch>
        </p:blipFill>
        <p:spPr>
          <a:xfrm>
            <a:off x="10668000" y="6092695"/>
            <a:ext cx="1432792" cy="661933"/>
          </a:xfrm>
          <a:prstGeom prst="rect">
            <a:avLst/>
          </a:prstGeom>
        </p:spPr>
      </p:pic>
      <p:sp>
        <p:nvSpPr>
          <p:cNvPr id="5" name="TextBox 4"/>
          <p:cNvSpPr txBox="1"/>
          <p:nvPr/>
        </p:nvSpPr>
        <p:spPr>
          <a:xfrm>
            <a:off x="163875" y="6092695"/>
            <a:ext cx="10087574" cy="646331"/>
          </a:xfrm>
          <a:prstGeom prst="rect">
            <a:avLst/>
          </a:prstGeom>
          <a:noFill/>
        </p:spPr>
        <p:txBody>
          <a:bodyPr wrap="square" rtlCol="0">
            <a:spAutoFit/>
          </a:bodyPr>
          <a:lstStyle/>
          <a:p>
            <a:r>
              <a:rPr lang="en-US" i="1" dirty="0"/>
              <a:t>The main focus of the talk is to discuss development of the </a:t>
            </a:r>
            <a:r>
              <a:rPr lang="en-US" i="1" u="sng" dirty="0"/>
              <a:t>UED science and technology</a:t>
            </a:r>
            <a:r>
              <a:rPr lang="en-US" i="1" dirty="0"/>
              <a:t>, starting from where the field is now and then moving on to what could be the next steps</a:t>
            </a:r>
          </a:p>
        </p:txBody>
      </p:sp>
    </p:spTree>
    <p:extLst>
      <p:ext uri="{BB962C8B-B14F-4D97-AF65-F5344CB8AC3E}">
        <p14:creationId xmlns:p14="http://schemas.microsoft.com/office/powerpoint/2010/main" val="3833483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D2A8-760A-110F-DC9A-C057F240C5B5}"/>
              </a:ext>
            </a:extLst>
          </p:cNvPr>
          <p:cNvSpPr>
            <a:spLocks noGrp="1"/>
          </p:cNvSpPr>
          <p:nvPr>
            <p:ph type="title"/>
          </p:nvPr>
        </p:nvSpPr>
        <p:spPr>
          <a:xfrm>
            <a:off x="85166" y="177799"/>
            <a:ext cx="10515600" cy="776381"/>
          </a:xfrm>
        </p:spPr>
        <p:txBody>
          <a:bodyPr/>
          <a:lstStyle/>
          <a:p>
            <a:r>
              <a:rPr lang="en-US" dirty="0"/>
              <a:t>Diffuse scattering</a:t>
            </a:r>
          </a:p>
        </p:txBody>
      </p:sp>
      <p:sp>
        <p:nvSpPr>
          <p:cNvPr id="3" name="Content Placeholder 2">
            <a:extLst>
              <a:ext uri="{FF2B5EF4-FFF2-40B4-BE49-F238E27FC236}">
                <a16:creationId xmlns:a16="http://schemas.microsoft.com/office/drawing/2014/main" id="{194C48DD-FC92-5197-FC3B-B82436D567C0}"/>
              </a:ext>
            </a:extLst>
          </p:cNvPr>
          <p:cNvSpPr>
            <a:spLocks noGrp="1"/>
          </p:cNvSpPr>
          <p:nvPr>
            <p:ph idx="1"/>
          </p:nvPr>
        </p:nvSpPr>
        <p:spPr>
          <a:xfrm>
            <a:off x="508329" y="954180"/>
            <a:ext cx="7630459" cy="4351338"/>
          </a:xfrm>
        </p:spPr>
        <p:txBody>
          <a:bodyPr/>
          <a:lstStyle/>
          <a:p>
            <a:r>
              <a:rPr lang="en-US" dirty="0"/>
              <a:t>Scattering intensity in-between Bragg peaks carries information on phonon distribution</a:t>
            </a:r>
          </a:p>
          <a:p>
            <a:r>
              <a:rPr lang="en-US" dirty="0"/>
              <a:t>A view on dynamic disorder</a:t>
            </a:r>
          </a:p>
          <a:p>
            <a:r>
              <a:rPr lang="en-US" dirty="0"/>
              <a:t>“Heat” dissipation at the fundamental scale</a:t>
            </a:r>
          </a:p>
          <a:p>
            <a:r>
              <a:rPr lang="en-US" dirty="0"/>
              <a:t>Extreme sensitivity for very small diffraction intensities required ( high rep-rate, detectors, signal-to-noise)</a:t>
            </a:r>
          </a:p>
          <a:p>
            <a:r>
              <a:rPr lang="en-US" dirty="0"/>
              <a:t>MeV energy advantage to ensure kinematic scattering condition in ‘thin’ samples.  </a:t>
            </a:r>
          </a:p>
        </p:txBody>
      </p:sp>
      <p:pic>
        <p:nvPicPr>
          <p:cNvPr id="4" name="Content Placeholder 5">
            <a:extLst>
              <a:ext uri="{FF2B5EF4-FFF2-40B4-BE49-F238E27FC236}">
                <a16:creationId xmlns:a16="http://schemas.microsoft.com/office/drawing/2014/main" id="{8E63177F-A12C-17C7-E51F-ADF4AF77F88F}"/>
              </a:ext>
            </a:extLst>
          </p:cNvPr>
          <p:cNvPicPr>
            <a:picLocks noChangeAspect="1"/>
          </p:cNvPicPr>
          <p:nvPr/>
        </p:nvPicPr>
        <p:blipFill rotWithShape="1">
          <a:blip r:embed="rId2"/>
          <a:srcRect l="24682" t="400" r="50479" b="52845"/>
          <a:stretch>
            <a:fillRect/>
          </a:stretch>
        </p:blipFill>
        <p:spPr>
          <a:xfrm>
            <a:off x="8179336" y="398928"/>
            <a:ext cx="3622698" cy="3030072"/>
          </a:xfrm>
          <a:prstGeom prst="rect">
            <a:avLst/>
          </a:prstGeom>
        </p:spPr>
      </p:pic>
      <p:pic>
        <p:nvPicPr>
          <p:cNvPr id="5" name="Content Placeholder 5">
            <a:extLst>
              <a:ext uri="{FF2B5EF4-FFF2-40B4-BE49-F238E27FC236}">
                <a16:creationId xmlns:a16="http://schemas.microsoft.com/office/drawing/2014/main" id="{A951F913-00CD-1863-34AE-1E6748B8FBBA}"/>
              </a:ext>
            </a:extLst>
          </p:cNvPr>
          <p:cNvPicPr>
            <a:picLocks noChangeAspect="1"/>
          </p:cNvPicPr>
          <p:nvPr/>
        </p:nvPicPr>
        <p:blipFill rotWithShape="1">
          <a:blip r:embed="rId2"/>
          <a:srcRect l="49223" t="401" r="26203" b="49866"/>
          <a:stretch>
            <a:fillRect/>
          </a:stretch>
        </p:blipFill>
        <p:spPr>
          <a:xfrm>
            <a:off x="8200131" y="3561689"/>
            <a:ext cx="3665470" cy="3296311"/>
          </a:xfrm>
          <a:prstGeom prst="rect">
            <a:avLst/>
          </a:prstGeom>
        </p:spPr>
      </p:pic>
      <p:sp>
        <p:nvSpPr>
          <p:cNvPr id="7" name="TextBox 6">
            <a:extLst>
              <a:ext uri="{FF2B5EF4-FFF2-40B4-BE49-F238E27FC236}">
                <a16:creationId xmlns:a16="http://schemas.microsoft.com/office/drawing/2014/main" id="{C66431A9-4946-8C92-D31A-B10D23A01E32}"/>
              </a:ext>
            </a:extLst>
          </p:cNvPr>
          <p:cNvSpPr txBox="1"/>
          <p:nvPr/>
        </p:nvSpPr>
        <p:spPr>
          <a:xfrm>
            <a:off x="565852" y="5305518"/>
            <a:ext cx="7240494" cy="1323439"/>
          </a:xfrm>
          <a:prstGeom prst="rect">
            <a:avLst/>
          </a:prstGeom>
          <a:noFill/>
        </p:spPr>
        <p:txBody>
          <a:bodyPr wrap="square">
            <a:spAutoFit/>
          </a:bodyPr>
          <a:lstStyle/>
          <a:p>
            <a:pPr algn="l">
              <a:buNone/>
            </a:pPr>
            <a:r>
              <a:rPr lang="en-US" sz="1600" i="0" dirty="0">
                <a:effectLst/>
              </a:rPr>
              <a:t>L. P. Rene de </a:t>
            </a:r>
            <a:r>
              <a:rPr lang="en-US" sz="1600" i="0" dirty="0" err="1">
                <a:effectLst/>
              </a:rPr>
              <a:t>Cotret</a:t>
            </a:r>
            <a:r>
              <a:rPr lang="en-US" sz="1600" i="0" dirty="0">
                <a:effectLst/>
              </a:rPr>
              <a:t> et al., Phys. Rev. B 100, 214115 (2019). Time- and momentum-resolved phonon population dynamics with ultrafast electron diffuse scattering</a:t>
            </a:r>
          </a:p>
          <a:p>
            <a:pPr algn="l">
              <a:buNone/>
            </a:pPr>
            <a:endParaRPr lang="en-US" sz="1600" b="0" i="0" dirty="0">
              <a:solidFill>
                <a:srgbClr val="000000"/>
              </a:solidFill>
              <a:effectLst/>
            </a:endParaRPr>
          </a:p>
          <a:p>
            <a:r>
              <a:rPr lang="en-US" sz="1600" dirty="0"/>
              <a:t>Y. Cheng, et al. , Nature Physics 20, 54 (2024). Ultrafast formation of topological defects in a two-dimensional charge density wave</a:t>
            </a:r>
          </a:p>
        </p:txBody>
      </p:sp>
    </p:spTree>
    <p:extLst>
      <p:ext uri="{BB962C8B-B14F-4D97-AF65-F5344CB8AC3E}">
        <p14:creationId xmlns:p14="http://schemas.microsoft.com/office/powerpoint/2010/main" val="412860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AC07-17DA-4385-E2D2-A025D8754E8A}"/>
              </a:ext>
            </a:extLst>
          </p:cNvPr>
          <p:cNvSpPr>
            <a:spLocks noGrp="1"/>
          </p:cNvSpPr>
          <p:nvPr>
            <p:ph type="title"/>
          </p:nvPr>
        </p:nvSpPr>
        <p:spPr>
          <a:xfrm>
            <a:off x="255011" y="89265"/>
            <a:ext cx="10515600" cy="1045322"/>
          </a:xfrm>
        </p:spPr>
        <p:txBody>
          <a:bodyPr/>
          <a:lstStyle/>
          <a:p>
            <a:r>
              <a:rPr lang="en-US" dirty="0"/>
              <a:t>High energy density</a:t>
            </a:r>
          </a:p>
        </p:txBody>
      </p:sp>
      <p:sp>
        <p:nvSpPr>
          <p:cNvPr id="3" name="Content Placeholder 2">
            <a:extLst>
              <a:ext uri="{FF2B5EF4-FFF2-40B4-BE49-F238E27FC236}">
                <a16:creationId xmlns:a16="http://schemas.microsoft.com/office/drawing/2014/main" id="{A6F79125-513F-14DE-C754-D1EBF374BAFB}"/>
              </a:ext>
            </a:extLst>
          </p:cNvPr>
          <p:cNvSpPr>
            <a:spLocks noGrp="1"/>
          </p:cNvSpPr>
          <p:nvPr>
            <p:ph idx="1"/>
          </p:nvPr>
        </p:nvSpPr>
        <p:spPr>
          <a:xfrm>
            <a:off x="604613" y="1207616"/>
            <a:ext cx="6417235" cy="4351338"/>
          </a:xfrm>
        </p:spPr>
        <p:txBody>
          <a:bodyPr/>
          <a:lstStyle/>
          <a:p>
            <a:r>
              <a:rPr lang="en-US" dirty="0"/>
              <a:t>Leverage single-shot capabilities of MeV-UED</a:t>
            </a:r>
          </a:p>
          <a:p>
            <a:r>
              <a:rPr lang="en-US" dirty="0"/>
              <a:t>“Diffract and destroy” modality</a:t>
            </a:r>
          </a:p>
          <a:p>
            <a:r>
              <a:rPr lang="en-US" dirty="0"/>
              <a:t>Irreversible processes</a:t>
            </a:r>
          </a:p>
          <a:p>
            <a:r>
              <a:rPr lang="en-US" dirty="0"/>
              <a:t>Ultrafast phase transitions</a:t>
            </a:r>
          </a:p>
          <a:p>
            <a:r>
              <a:rPr lang="en-US" dirty="0"/>
              <a:t>High pump laser intensities to explore HEDP: warm dense matter, high pressure shock physics</a:t>
            </a:r>
          </a:p>
          <a:p>
            <a:pPr marL="0" indent="0">
              <a:buNone/>
            </a:pPr>
            <a:endParaRPr lang="en-US" dirty="0"/>
          </a:p>
        </p:txBody>
      </p:sp>
      <p:pic>
        <p:nvPicPr>
          <p:cNvPr id="4" name="Picture 3">
            <a:extLst>
              <a:ext uri="{FF2B5EF4-FFF2-40B4-BE49-F238E27FC236}">
                <a16:creationId xmlns:a16="http://schemas.microsoft.com/office/drawing/2014/main" id="{957F07FF-7387-BC7A-6223-108DABB2A16C}"/>
              </a:ext>
            </a:extLst>
          </p:cNvPr>
          <p:cNvPicPr>
            <a:picLocks noChangeAspect="1"/>
          </p:cNvPicPr>
          <p:nvPr/>
        </p:nvPicPr>
        <p:blipFill rotWithShape="1">
          <a:blip r:embed="rId2"/>
          <a:srcRect l="21965" t="2411" r="25588" b="40531"/>
          <a:stretch/>
        </p:blipFill>
        <p:spPr>
          <a:xfrm>
            <a:off x="7344073" y="416581"/>
            <a:ext cx="4718640" cy="1790138"/>
          </a:xfrm>
          <a:prstGeom prst="rect">
            <a:avLst/>
          </a:prstGeom>
        </p:spPr>
      </p:pic>
      <p:sp>
        <p:nvSpPr>
          <p:cNvPr id="6" name="TextBox 5">
            <a:extLst>
              <a:ext uri="{FF2B5EF4-FFF2-40B4-BE49-F238E27FC236}">
                <a16:creationId xmlns:a16="http://schemas.microsoft.com/office/drawing/2014/main" id="{01632AD9-AC07-9659-7B9C-3E8216F26EF4}"/>
              </a:ext>
            </a:extLst>
          </p:cNvPr>
          <p:cNvSpPr txBox="1"/>
          <p:nvPr/>
        </p:nvSpPr>
        <p:spPr>
          <a:xfrm>
            <a:off x="463078" y="5383740"/>
            <a:ext cx="11528156" cy="1384995"/>
          </a:xfrm>
          <a:prstGeom prst="rect">
            <a:avLst/>
          </a:prstGeom>
          <a:noFill/>
        </p:spPr>
        <p:txBody>
          <a:bodyPr wrap="square">
            <a:spAutoFit/>
          </a:bodyPr>
          <a:lstStyle/>
          <a:p>
            <a:r>
              <a:rPr lang="en-US" dirty="0"/>
              <a:t>Mo, </a:t>
            </a:r>
            <a:r>
              <a:rPr lang="en-US" dirty="0" err="1"/>
              <a:t>Mianzhen</a:t>
            </a:r>
            <a:r>
              <a:rPr lang="en-US" dirty="0"/>
              <a:t>, et al. "Ultrafast visualization of incipient plasticity in dynamically compressed matter." </a:t>
            </a:r>
            <a:r>
              <a:rPr lang="en-US" i="1" dirty="0"/>
              <a:t>Nature communications</a:t>
            </a:r>
            <a:r>
              <a:rPr lang="en-US" dirty="0"/>
              <a:t> 13.1 (2022): 1055.</a:t>
            </a:r>
          </a:p>
          <a:p>
            <a:endParaRPr lang="en-US" sz="1600" b="0" i="0" dirty="0">
              <a:solidFill>
                <a:srgbClr val="222222"/>
              </a:solidFill>
              <a:effectLst/>
              <a:latin typeface="Arial" panose="020B0604020202020204" pitchFamily="34" charset="0"/>
            </a:endParaRPr>
          </a:p>
          <a:p>
            <a:r>
              <a:rPr lang="en-US" sz="1600" b="0" i="0" dirty="0">
                <a:solidFill>
                  <a:srgbClr val="222222"/>
                </a:solidFill>
                <a:effectLst/>
                <a:latin typeface="Arial" panose="020B0604020202020204" pitchFamily="34" charset="0"/>
              </a:rPr>
              <a:t>Ofori-Okai, Benjamin K., et al. "Unveiling structural effects on the DC conductivity of warm dense matter via terahertz spectroscopy and ultrafast electron diffraction." </a:t>
            </a:r>
            <a:r>
              <a:rPr lang="en-US" sz="1600" b="0" i="1" dirty="0">
                <a:solidFill>
                  <a:srgbClr val="222222"/>
                </a:solidFill>
                <a:effectLst/>
                <a:latin typeface="Arial" panose="020B0604020202020204" pitchFamily="34" charset="0"/>
              </a:rPr>
              <a:t>Nature Communications</a:t>
            </a:r>
            <a:r>
              <a:rPr lang="en-US" sz="1600" b="0" i="0" dirty="0">
                <a:solidFill>
                  <a:srgbClr val="222222"/>
                </a:solidFill>
                <a:effectLst/>
                <a:latin typeface="Arial" panose="020B0604020202020204" pitchFamily="34" charset="0"/>
              </a:rPr>
              <a:t> 16.1 (2025): 10541.</a:t>
            </a:r>
            <a:endParaRPr lang="en-US" sz="1600" dirty="0"/>
          </a:p>
        </p:txBody>
      </p:sp>
      <p:pic>
        <p:nvPicPr>
          <p:cNvPr id="1026" name="Picture 2" descr="figure 1">
            <a:extLst>
              <a:ext uri="{FF2B5EF4-FFF2-40B4-BE49-F238E27FC236}">
                <a16:creationId xmlns:a16="http://schemas.microsoft.com/office/drawing/2014/main" id="{D1B6B0DB-6B81-61BB-6106-E84288E8B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745" y="2803430"/>
            <a:ext cx="4605428" cy="191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0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3CC2-7D7C-9106-AA13-D3DA22739603}"/>
              </a:ext>
            </a:extLst>
          </p:cNvPr>
          <p:cNvSpPr>
            <a:spLocks noGrp="1"/>
          </p:cNvSpPr>
          <p:nvPr>
            <p:ph type="title"/>
          </p:nvPr>
        </p:nvSpPr>
        <p:spPr/>
        <p:txBody>
          <a:bodyPr/>
          <a:lstStyle/>
          <a:p>
            <a:r>
              <a:rPr lang="en-US" dirty="0"/>
              <a:t>Prediction Challenge: Cyclobutanone Photochemistry</a:t>
            </a:r>
          </a:p>
        </p:txBody>
      </p:sp>
      <p:sp>
        <p:nvSpPr>
          <p:cNvPr id="6" name="TextBox 5">
            <a:extLst>
              <a:ext uri="{FF2B5EF4-FFF2-40B4-BE49-F238E27FC236}">
                <a16:creationId xmlns:a16="http://schemas.microsoft.com/office/drawing/2014/main" id="{F1D07CA8-18C5-0DAF-635E-E0F74BEDA680}"/>
              </a:ext>
            </a:extLst>
          </p:cNvPr>
          <p:cNvSpPr txBox="1"/>
          <p:nvPr/>
        </p:nvSpPr>
        <p:spPr>
          <a:xfrm>
            <a:off x="139909" y="1058315"/>
            <a:ext cx="5173096" cy="5355312"/>
          </a:xfrm>
          <a:prstGeom prst="rect">
            <a:avLst/>
          </a:prstGeom>
          <a:noFill/>
        </p:spPr>
        <p:txBody>
          <a:bodyPr wrap="square" rtlCol="0">
            <a:spAutoFit/>
          </a:bodyPr>
          <a:lstStyle/>
          <a:p>
            <a:pPr algn="l"/>
            <a:r>
              <a:rPr lang="en-US" dirty="0"/>
              <a:t>S</a:t>
            </a:r>
            <a:r>
              <a:rPr lang="en-US" sz="1800" dirty="0"/>
              <a:t>pecial issue in Journal of Chemical Physics</a:t>
            </a:r>
          </a:p>
          <a:p>
            <a:pPr marL="285750" indent="-285750">
              <a:buFont typeface="Arial" panose="020B0604020202020204" pitchFamily="34" charset="0"/>
              <a:buChar char="•"/>
            </a:pPr>
            <a:r>
              <a:rPr lang="en-US" sz="1800" b="1" dirty="0"/>
              <a:t>Goal: Benchmark predictive power of state-of-the-art nonadiabatic dynamics </a:t>
            </a:r>
          </a:p>
          <a:p>
            <a:pPr marL="285750" indent="-285750">
              <a:buFont typeface="Arial" panose="020B0604020202020204" pitchFamily="34" charset="0"/>
              <a:buChar char="•"/>
            </a:pPr>
            <a:r>
              <a:rPr lang="en-US" b="1" dirty="0"/>
              <a:t>S</a:t>
            </a:r>
            <a:r>
              <a:rPr lang="en-US" sz="1800" b="1" dirty="0"/>
              <a:t>imulations exploit the ease of access to the UED observable</a:t>
            </a:r>
          </a:p>
          <a:p>
            <a:pPr algn="l"/>
            <a:endParaRPr lang="en-US" sz="1800" dirty="0"/>
          </a:p>
          <a:p>
            <a:pPr marL="285750" indent="-285750" algn="l">
              <a:buFont typeface="Arial" panose="020B0604020202020204" pitchFamily="34" charset="0"/>
              <a:buChar char="•"/>
            </a:pPr>
            <a:r>
              <a:rPr lang="en-US" sz="1800" dirty="0"/>
              <a:t>Target: Norrish type-I reaction in cyclobutanone</a:t>
            </a:r>
          </a:p>
          <a:p>
            <a:pPr algn="l"/>
            <a:endParaRPr lang="en-US" sz="1800" dirty="0"/>
          </a:p>
          <a:p>
            <a:endParaRPr lang="en-US" sz="1800" dirty="0"/>
          </a:p>
          <a:p>
            <a:pPr marL="285750" indent="-285750">
              <a:buFont typeface="Arial" panose="020B0604020202020204" pitchFamily="34" charset="0"/>
              <a:buChar char="•"/>
            </a:pPr>
            <a:r>
              <a:rPr lang="en-US" sz="1800" dirty="0"/>
              <a:t>Independent publication in the same issue:</a:t>
            </a:r>
          </a:p>
          <a:p>
            <a:pPr marL="517525" lvl="1" indent="-288925">
              <a:buFont typeface="Arial" panose="020B0604020202020204" pitchFamily="34" charset="0"/>
              <a:buChar char="•"/>
            </a:pPr>
            <a:r>
              <a:rPr lang="en-US" sz="1800" dirty="0"/>
              <a:t>Experimental results on the photochemical dynamics of cyclobutanone from MeV-UED </a:t>
            </a:r>
          </a:p>
          <a:p>
            <a:pPr marL="517525" lvl="1" indent="-288925">
              <a:buFont typeface="Arial" panose="020B0604020202020204" pitchFamily="34" charset="0"/>
              <a:buChar char="•"/>
            </a:pPr>
            <a:r>
              <a:rPr lang="en-US" sz="1800" b="1" dirty="0"/>
              <a:t>15 Independent Simulations</a:t>
            </a:r>
            <a:r>
              <a:rPr lang="en-US" sz="1800" dirty="0"/>
              <a:t> of the photochemical dynamics of cyclobutanone including the UED observable (submitted by deadline 02/15/2024)</a:t>
            </a:r>
          </a:p>
          <a:p>
            <a:pPr marL="517525" lvl="1" indent="-288925">
              <a:buFont typeface="Arial" panose="020B0604020202020204" pitchFamily="34" charset="0"/>
              <a:buChar char="•"/>
            </a:pPr>
            <a:r>
              <a:rPr lang="en-US" b="1" dirty="0"/>
              <a:t>2 Experimental Studies</a:t>
            </a:r>
            <a:r>
              <a:rPr lang="en-US" dirty="0"/>
              <a:t>, one from SLAC MeV-UED and one from Shanghai SHINE MeV-UED</a:t>
            </a:r>
            <a:endParaRPr lang="en-US" sz="1800" dirty="0"/>
          </a:p>
          <a:p>
            <a:pPr marL="517525" lvl="1" indent="-288925">
              <a:buFont typeface="Arial" panose="020B0604020202020204" pitchFamily="34" charset="0"/>
              <a:buChar char="•"/>
            </a:pPr>
            <a:endParaRPr lang="en-US" sz="1800" dirty="0"/>
          </a:p>
        </p:txBody>
      </p:sp>
      <p:grpSp>
        <p:nvGrpSpPr>
          <p:cNvPr id="7" name="Group 6">
            <a:extLst>
              <a:ext uri="{FF2B5EF4-FFF2-40B4-BE49-F238E27FC236}">
                <a16:creationId xmlns:a16="http://schemas.microsoft.com/office/drawing/2014/main" id="{05F0370D-0DA7-9426-5919-16BEE664FD50}"/>
              </a:ext>
            </a:extLst>
          </p:cNvPr>
          <p:cNvGrpSpPr/>
          <p:nvPr/>
        </p:nvGrpSpPr>
        <p:grpSpPr>
          <a:xfrm>
            <a:off x="5433970" y="1468656"/>
            <a:ext cx="2890627" cy="1217757"/>
            <a:chOff x="7881900" y="2510809"/>
            <a:chExt cx="2890627" cy="1217757"/>
          </a:xfrm>
        </p:grpSpPr>
        <p:pic>
          <p:nvPicPr>
            <p:cNvPr id="8" name="Picture 7">
              <a:extLst>
                <a:ext uri="{FF2B5EF4-FFF2-40B4-BE49-F238E27FC236}">
                  <a16:creationId xmlns:a16="http://schemas.microsoft.com/office/drawing/2014/main" id="{FECCF830-8378-30CE-0E5F-D1A0A0898F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81900" y="2510809"/>
              <a:ext cx="1005423" cy="1094194"/>
            </a:xfrm>
            <a:prstGeom prst="rect">
              <a:avLst/>
            </a:prstGeom>
          </p:spPr>
        </p:pic>
        <p:pic>
          <p:nvPicPr>
            <p:cNvPr id="9" name="Picture 8">
              <a:extLst>
                <a:ext uri="{FF2B5EF4-FFF2-40B4-BE49-F238E27FC236}">
                  <a16:creationId xmlns:a16="http://schemas.microsoft.com/office/drawing/2014/main" id="{EB061930-72DB-BF27-52C4-635C3201AE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19858" y="2559833"/>
              <a:ext cx="652669" cy="1168733"/>
            </a:xfrm>
            <a:prstGeom prst="rect">
              <a:avLst/>
            </a:prstGeom>
          </p:spPr>
        </p:pic>
        <p:cxnSp>
          <p:nvCxnSpPr>
            <p:cNvPr id="10" name="Straight Arrow Connector 9">
              <a:extLst>
                <a:ext uri="{FF2B5EF4-FFF2-40B4-BE49-F238E27FC236}">
                  <a16:creationId xmlns:a16="http://schemas.microsoft.com/office/drawing/2014/main" id="{3A445117-5AAC-0998-4FE8-2F8DA03F20E9}"/>
                </a:ext>
              </a:extLst>
            </p:cNvPr>
            <p:cNvCxnSpPr/>
            <p:nvPr/>
          </p:nvCxnSpPr>
          <p:spPr>
            <a:xfrm>
              <a:off x="9071955" y="3143631"/>
              <a:ext cx="110818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589339-D78E-4A21-18BB-319E0201EF09}"/>
                </a:ext>
              </a:extLst>
            </p:cNvPr>
            <p:cNvSpPr txBox="1"/>
            <p:nvPr/>
          </p:nvSpPr>
          <p:spPr>
            <a:xfrm>
              <a:off x="9407137" y="2774299"/>
              <a:ext cx="429926" cy="369332"/>
            </a:xfrm>
            <a:prstGeom prst="rect">
              <a:avLst/>
            </a:prstGeom>
            <a:noFill/>
          </p:spPr>
          <p:txBody>
            <a:bodyPr wrap="none" rtlCol="0">
              <a:spAutoFit/>
            </a:bodyPr>
            <a:lstStyle/>
            <a:p>
              <a:pPr algn="l"/>
              <a:r>
                <a:rPr lang="en-US" sz="1800" dirty="0">
                  <a:solidFill>
                    <a:srgbClr val="0070C0"/>
                  </a:solidFill>
                </a:rPr>
                <a:t>h𝜈</a:t>
              </a:r>
            </a:p>
          </p:txBody>
        </p:sp>
      </p:grpSp>
      <p:grpSp>
        <p:nvGrpSpPr>
          <p:cNvPr id="13" name="Group 12">
            <a:extLst>
              <a:ext uri="{FF2B5EF4-FFF2-40B4-BE49-F238E27FC236}">
                <a16:creationId xmlns:a16="http://schemas.microsoft.com/office/drawing/2014/main" id="{410A6332-750C-18BA-7662-49141F6D896D}"/>
              </a:ext>
            </a:extLst>
          </p:cNvPr>
          <p:cNvGrpSpPr/>
          <p:nvPr/>
        </p:nvGrpSpPr>
        <p:grpSpPr>
          <a:xfrm>
            <a:off x="8539270" y="2220739"/>
            <a:ext cx="3495946" cy="3873040"/>
            <a:chOff x="9016999" y="910499"/>
            <a:chExt cx="3175001" cy="3608918"/>
          </a:xfrm>
        </p:grpSpPr>
        <p:pic>
          <p:nvPicPr>
            <p:cNvPr id="12" name="Picture 2" descr="The Journal of Chemical Physics is proud to be celebratin its 80th year as  the leadin and most cited journal in chemical physics">
              <a:extLst>
                <a:ext uri="{FF2B5EF4-FFF2-40B4-BE49-F238E27FC236}">
                  <a16:creationId xmlns:a16="http://schemas.microsoft.com/office/drawing/2014/main" id="{134B70AA-756A-ADAA-C466-24FAEFFC2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6999" y="910499"/>
              <a:ext cx="3175000"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ABC7F8-E709-A5C8-1415-663496396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0" y="1344417"/>
              <a:ext cx="3175000" cy="3175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a:extLst>
              <a:ext uri="{FF2B5EF4-FFF2-40B4-BE49-F238E27FC236}">
                <a16:creationId xmlns:a16="http://schemas.microsoft.com/office/drawing/2014/main" id="{AC388FA1-1ECB-9339-1907-B489EBE86C35}"/>
              </a:ext>
            </a:extLst>
          </p:cNvPr>
          <p:cNvSpPr>
            <a:spLocks noGrp="1"/>
          </p:cNvSpPr>
          <p:nvPr>
            <p:ph type="sldNum" sz="quarter" idx="4"/>
          </p:nvPr>
        </p:nvSpPr>
        <p:spPr/>
        <p:txBody>
          <a:bodyPr/>
          <a:lstStyle/>
          <a:p>
            <a:fld id="{52B60363-7E9F-BF4A-894A-A30319D3939A}" type="slidenum">
              <a:rPr lang="en-US" smtClean="0"/>
              <a:pPr/>
              <a:t>12</a:t>
            </a:fld>
            <a:endParaRPr lang="en-US" dirty="0"/>
          </a:p>
        </p:txBody>
      </p:sp>
      <p:pic>
        <p:nvPicPr>
          <p:cNvPr id="4" name="Picture 3" descr="A person wearing glasses and smiling&#10;&#10;Description automatically generated">
            <a:extLst>
              <a:ext uri="{FF2B5EF4-FFF2-40B4-BE49-F238E27FC236}">
                <a16:creationId xmlns:a16="http://schemas.microsoft.com/office/drawing/2014/main" id="{F8392A95-0948-DEF6-CF3E-DBBC7DFD71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2583" y="811845"/>
            <a:ext cx="1305373" cy="1305373"/>
          </a:xfrm>
          <a:prstGeom prst="rect">
            <a:avLst/>
          </a:prstGeom>
        </p:spPr>
      </p:pic>
      <p:pic>
        <p:nvPicPr>
          <p:cNvPr id="15" name="Picture 14" descr="A person wearing glasses smiling&#10;&#10;Description automatically generated">
            <a:extLst>
              <a:ext uri="{FF2B5EF4-FFF2-40B4-BE49-F238E27FC236}">
                <a16:creationId xmlns:a16="http://schemas.microsoft.com/office/drawing/2014/main" id="{AF31149B-20A2-6265-8D46-643B16B6C47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7082" t="4633" r="8245" b="6102"/>
          <a:stretch/>
        </p:blipFill>
        <p:spPr>
          <a:xfrm>
            <a:off x="10110658" y="806666"/>
            <a:ext cx="1243142" cy="1310557"/>
          </a:xfrm>
          <a:prstGeom prst="rect">
            <a:avLst/>
          </a:prstGeom>
        </p:spPr>
      </p:pic>
      <p:pic>
        <p:nvPicPr>
          <p:cNvPr id="14" name="Picture 13">
            <a:extLst>
              <a:ext uri="{FF2B5EF4-FFF2-40B4-BE49-F238E27FC236}">
                <a16:creationId xmlns:a16="http://schemas.microsoft.com/office/drawing/2014/main" id="{7C8E3D2B-C78C-761D-2D55-7517781FEE1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5313005" y="3557593"/>
            <a:ext cx="2942212" cy="2536186"/>
          </a:xfrm>
          <a:prstGeom prst="rect">
            <a:avLst/>
          </a:prstGeom>
        </p:spPr>
      </p:pic>
    </p:spTree>
    <p:extLst>
      <p:ext uri="{BB962C8B-B14F-4D97-AF65-F5344CB8AC3E}">
        <p14:creationId xmlns:p14="http://schemas.microsoft.com/office/powerpoint/2010/main" val="3367035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7" y="69107"/>
            <a:ext cx="12047572" cy="841634"/>
          </a:xfrm>
        </p:spPr>
        <p:txBody>
          <a:bodyPr>
            <a:normAutofit fontScale="90000"/>
          </a:bodyPr>
          <a:lstStyle/>
          <a:p>
            <a:r>
              <a:rPr lang="en-US" dirty="0"/>
              <a:t>What is next for MeV UED? A wish-list for the next 5 years</a:t>
            </a:r>
          </a:p>
        </p:txBody>
      </p:sp>
      <p:graphicFrame>
        <p:nvGraphicFramePr>
          <p:cNvPr id="4" name="Table 3"/>
          <p:cNvGraphicFramePr>
            <a:graphicFrameLocks noGrp="1"/>
          </p:cNvGraphicFramePr>
          <p:nvPr>
            <p:extLst>
              <p:ext uri="{D42A27DB-BD31-4B8C-83A1-F6EECF244321}">
                <p14:modId xmlns:p14="http://schemas.microsoft.com/office/powerpoint/2010/main" val="3244347918"/>
              </p:ext>
            </p:extLst>
          </p:nvPr>
        </p:nvGraphicFramePr>
        <p:xfrm>
          <a:off x="442485" y="960980"/>
          <a:ext cx="11187952" cy="5219954"/>
        </p:xfrm>
        <a:graphic>
          <a:graphicData uri="http://schemas.openxmlformats.org/drawingml/2006/table">
            <a:tbl>
              <a:tblPr firstRow="1" bandRow="1">
                <a:tableStyleId>{5C22544A-7EE6-4342-B048-85BDC9FD1C3A}</a:tableStyleId>
              </a:tblPr>
              <a:tblGrid>
                <a:gridCol w="2796988">
                  <a:extLst>
                    <a:ext uri="{9D8B030D-6E8A-4147-A177-3AD203B41FA5}">
                      <a16:colId xmlns:a16="http://schemas.microsoft.com/office/drawing/2014/main" val="20000"/>
                    </a:ext>
                  </a:extLst>
                </a:gridCol>
                <a:gridCol w="2796988">
                  <a:extLst>
                    <a:ext uri="{9D8B030D-6E8A-4147-A177-3AD203B41FA5}">
                      <a16:colId xmlns:a16="http://schemas.microsoft.com/office/drawing/2014/main" val="20001"/>
                    </a:ext>
                  </a:extLst>
                </a:gridCol>
                <a:gridCol w="2796988">
                  <a:extLst>
                    <a:ext uri="{9D8B030D-6E8A-4147-A177-3AD203B41FA5}">
                      <a16:colId xmlns:a16="http://schemas.microsoft.com/office/drawing/2014/main" val="20002"/>
                    </a:ext>
                  </a:extLst>
                </a:gridCol>
                <a:gridCol w="2796988">
                  <a:extLst>
                    <a:ext uri="{9D8B030D-6E8A-4147-A177-3AD203B41FA5}">
                      <a16:colId xmlns:a16="http://schemas.microsoft.com/office/drawing/2014/main" val="20003"/>
                    </a:ext>
                  </a:extLst>
                </a:gridCol>
              </a:tblGrid>
              <a:tr h="702686">
                <a:tc>
                  <a:txBody>
                    <a:bodyPr/>
                    <a:lstStyle/>
                    <a:p>
                      <a:r>
                        <a:rPr lang="en-US" dirty="0"/>
                        <a:t>Instrument</a:t>
                      </a:r>
                      <a:r>
                        <a:rPr lang="en-US" baseline="0" dirty="0"/>
                        <a:t> characteristic</a:t>
                      </a:r>
                      <a:endParaRPr lang="en-US" dirty="0"/>
                    </a:p>
                  </a:txBody>
                  <a:tcPr/>
                </a:tc>
                <a:tc>
                  <a:txBody>
                    <a:bodyPr/>
                    <a:lstStyle/>
                    <a:p>
                      <a:r>
                        <a:rPr lang="en-US" dirty="0"/>
                        <a:t>State-of-the-art</a:t>
                      </a:r>
                    </a:p>
                  </a:txBody>
                  <a:tcPr/>
                </a:tc>
                <a:tc>
                  <a:txBody>
                    <a:bodyPr/>
                    <a:lstStyle/>
                    <a:p>
                      <a:r>
                        <a:rPr lang="en-US" dirty="0"/>
                        <a:t>Need to improve</a:t>
                      </a:r>
                    </a:p>
                  </a:txBody>
                  <a:tcPr/>
                </a:tc>
                <a:tc>
                  <a:txBody>
                    <a:bodyPr/>
                    <a:lstStyle/>
                    <a:p>
                      <a:r>
                        <a:rPr lang="en-US" dirty="0"/>
                        <a:t>Why</a:t>
                      </a:r>
                    </a:p>
                  </a:txBody>
                  <a:tcPr/>
                </a:tc>
                <a:extLst>
                  <a:ext uri="{0D108BD9-81ED-4DB2-BD59-A6C34878D82A}">
                    <a16:rowId xmlns:a16="http://schemas.microsoft.com/office/drawing/2014/main" val="10000"/>
                  </a:ext>
                </a:extLst>
              </a:tr>
              <a:tr h="702686">
                <a:tc>
                  <a:txBody>
                    <a:bodyPr/>
                    <a:lstStyle/>
                    <a:p>
                      <a:pPr algn="ctr"/>
                      <a:r>
                        <a:rPr lang="en-US" dirty="0"/>
                        <a:t>Spatial</a:t>
                      </a:r>
                      <a:r>
                        <a:rPr lang="en-US" baseline="0" dirty="0"/>
                        <a:t> resolution</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r>
                        <a:rPr lang="en-US" dirty="0"/>
                        <a:t>5</a:t>
                      </a:r>
                      <a:r>
                        <a:rPr lang="en-US" baseline="0" dirty="0"/>
                        <a:t> um</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Smaller spot sizes at</a:t>
                      </a:r>
                      <a:r>
                        <a:rPr lang="en-US" baseline="0" dirty="0"/>
                        <a:t> sample plane</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Heterogeneous</a:t>
                      </a:r>
                      <a:r>
                        <a:rPr lang="en-US" baseline="0" dirty="0"/>
                        <a:t> materials</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1"/>
                  </a:ext>
                </a:extLst>
              </a:tr>
              <a:tr h="702686">
                <a:tc>
                  <a:txBody>
                    <a:bodyPr/>
                    <a:lstStyle/>
                    <a:p>
                      <a:pPr algn="ctr"/>
                      <a:r>
                        <a:rPr lang="en-US" dirty="0"/>
                        <a:t>Absolute and Relative coherence length</a:t>
                      </a:r>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r>
                        <a:rPr lang="en-US" baseline="0" dirty="0"/>
                        <a:t>10 nm / 100 um</a:t>
                      </a:r>
                    </a:p>
                    <a:p>
                      <a:pPr algn="ctr"/>
                      <a:r>
                        <a:rPr lang="en-US" baseline="0" dirty="0"/>
                        <a:t>&lt; 1e-4</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Higher transverse brightness</a:t>
                      </a:r>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Larger unit cells, proteins</a:t>
                      </a:r>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2"/>
                  </a:ext>
                </a:extLst>
              </a:tr>
              <a:tr h="702686">
                <a:tc>
                  <a:txBody>
                    <a:bodyPr/>
                    <a:lstStyle/>
                    <a:p>
                      <a:pPr algn="ctr"/>
                      <a:r>
                        <a:rPr lang="en-US" dirty="0"/>
                        <a:t>Temporal</a:t>
                      </a:r>
                      <a:r>
                        <a:rPr lang="en-US" baseline="0" dirty="0"/>
                        <a:t> resolution </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r>
                        <a:rPr lang="en-US" dirty="0"/>
                        <a:t>&lt;50 fs</a:t>
                      </a:r>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Shorter</a:t>
                      </a:r>
                      <a:r>
                        <a:rPr lang="en-US" baseline="0" dirty="0"/>
                        <a:t> bunch length, jitter</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r>
                        <a:rPr lang="en-US" dirty="0"/>
                        <a:t>Hard</a:t>
                      </a:r>
                      <a:r>
                        <a:rPr lang="en-US" baseline="0" dirty="0"/>
                        <a:t> phonons, faster processes</a:t>
                      </a:r>
                      <a:endParaRPr lang="en-US" dirty="0"/>
                    </a:p>
                  </a:txBody>
                  <a:tcPr anchor="ctr">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3"/>
                  </a:ext>
                </a:extLst>
              </a:tr>
              <a:tr h="1003838">
                <a:tc>
                  <a:txBody>
                    <a:bodyPr/>
                    <a:lstStyle/>
                    <a:p>
                      <a:pPr algn="ctr"/>
                      <a:r>
                        <a:rPr lang="en-US" dirty="0"/>
                        <a:t>Signal-to-noise</a:t>
                      </a:r>
                      <a:r>
                        <a:rPr lang="en-US" baseline="0" dirty="0"/>
                        <a:t> ratio</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pPr algn="ctr"/>
                      <a:r>
                        <a:rPr lang="en-US" dirty="0"/>
                        <a:t>1 A</a:t>
                      </a:r>
                      <a:r>
                        <a:rPr lang="en-US" baseline="0" dirty="0"/>
                        <a:t> / </a:t>
                      </a:r>
                      <a:r>
                        <a:rPr lang="en-US" dirty="0"/>
                        <a:t>10</a:t>
                      </a:r>
                      <a:r>
                        <a:rPr lang="en-US" baseline="0" dirty="0"/>
                        <a:t> </a:t>
                      </a:r>
                      <a:r>
                        <a:rPr lang="en-US" dirty="0" err="1"/>
                        <a:t>nA</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Peak and average electron</a:t>
                      </a:r>
                      <a:r>
                        <a:rPr lang="en-US" baseline="0" dirty="0"/>
                        <a:t> current (repetition rate)</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Weaker</a:t>
                      </a:r>
                      <a:r>
                        <a:rPr lang="en-US" baseline="0" dirty="0"/>
                        <a:t> signals for reversible/irreversible processes</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extLst>
                  <a:ext uri="{0D108BD9-81ED-4DB2-BD59-A6C34878D82A}">
                    <a16:rowId xmlns:a16="http://schemas.microsoft.com/office/drawing/2014/main" val="10004"/>
                  </a:ext>
                </a:extLst>
              </a:tr>
              <a:tr h="702686">
                <a:tc>
                  <a:txBody>
                    <a:bodyPr/>
                    <a:lstStyle/>
                    <a:p>
                      <a:pPr algn="ctr"/>
                      <a:r>
                        <a:rPr lang="en-US" dirty="0"/>
                        <a:t>Stability</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pPr algn="ctr"/>
                      <a:r>
                        <a:rPr lang="en-US" dirty="0"/>
                        <a:t>50 ppm </a:t>
                      </a:r>
                    </a:p>
                    <a:p>
                      <a:pPr algn="ctr"/>
                      <a:r>
                        <a:rPr lang="en-US" dirty="0"/>
                        <a:t>0.02⁰ of RF</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Low level</a:t>
                      </a:r>
                      <a:r>
                        <a:rPr lang="en-US" baseline="0" dirty="0"/>
                        <a:t> and high power RF. Laser system</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Repeatability</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extLst>
                  <a:ext uri="{0D108BD9-81ED-4DB2-BD59-A6C34878D82A}">
                    <a16:rowId xmlns:a16="http://schemas.microsoft.com/office/drawing/2014/main" val="10005"/>
                  </a:ext>
                </a:extLst>
              </a:tr>
              <a:tr h="702686">
                <a:tc>
                  <a:txBody>
                    <a:bodyPr/>
                    <a:lstStyle/>
                    <a:p>
                      <a:pPr algn="ctr"/>
                      <a:r>
                        <a:rPr lang="en-US" dirty="0"/>
                        <a:t>Pump</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pPr algn="ctr"/>
                      <a:r>
                        <a:rPr lang="en-US" dirty="0"/>
                        <a:t>IR, NIR, THz, </a:t>
                      </a:r>
                      <a:r>
                        <a:rPr lang="en-US" b="1" u="sng" dirty="0"/>
                        <a:t>X-rays</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Synchronized pumps</a:t>
                      </a:r>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tc>
                  <a:txBody>
                    <a:bodyPr/>
                    <a:lstStyle/>
                    <a:p>
                      <a:r>
                        <a:rPr lang="en-US" dirty="0"/>
                        <a:t>Different excitation</a:t>
                      </a:r>
                      <a:r>
                        <a:rPr lang="en-US" baseline="0" dirty="0"/>
                        <a:t> mechanisms</a:t>
                      </a:r>
                      <a:endParaRPr lang="en-US" dirty="0"/>
                    </a:p>
                  </a:txBody>
                  <a:tcPr anchor="ctr">
                    <a:gradFill flip="none" rotWithShape="1">
                      <a:gsLst>
                        <a:gs pos="0">
                          <a:schemeClr val="accent6">
                            <a:lumMod val="0"/>
                            <a:lumOff val="100000"/>
                          </a:schemeClr>
                        </a:gs>
                        <a:gs pos="35000">
                          <a:schemeClr val="accent6">
                            <a:lumMod val="0"/>
                            <a:lumOff val="100000"/>
                          </a:schemeClr>
                        </a:gs>
                        <a:gs pos="100000">
                          <a:schemeClr val="accent6">
                            <a:lumMod val="40000"/>
                            <a:lumOff val="60000"/>
                          </a:schemeClr>
                        </a:gs>
                      </a:gsLst>
                      <a:lin ang="2700000" scaled="1"/>
                      <a:tileRect/>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33129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7737" y="841730"/>
            <a:ext cx="11262240" cy="2154436"/>
          </a:xfrm>
          <a:prstGeom prst="rect">
            <a:avLst/>
          </a:prstGeom>
        </p:spPr>
        <p:txBody>
          <a:bodyPr wrap="square">
            <a:spAutoFit/>
          </a:bodyPr>
          <a:lstStyle/>
          <a:p>
            <a:pPr marL="342900" indent="-342900">
              <a:buFont typeface="Wingdings" panose="05000000000000000000" pitchFamily="2" charset="2"/>
              <a:buChar char="Ø"/>
            </a:pPr>
            <a:r>
              <a:rPr lang="en-US" sz="2000" dirty="0"/>
              <a:t>Better understanding of photocathode physics (condensed matter and material science advances) </a:t>
            </a:r>
          </a:p>
          <a:p>
            <a:pPr marL="342900" indent="-342900">
              <a:buFont typeface="Wingdings" panose="05000000000000000000" pitchFamily="2" charset="2"/>
              <a:buChar char="Ø"/>
            </a:pPr>
            <a:r>
              <a:rPr lang="en-US" sz="2000" dirty="0"/>
              <a:t>Improved gun technology </a:t>
            </a:r>
          </a:p>
          <a:p>
            <a:pPr marL="800100" lvl="1" indent="-342900">
              <a:buFont typeface="Calibri" panose="020F0502020204030204" pitchFamily="34" charset="0"/>
              <a:buChar char="–"/>
            </a:pPr>
            <a:r>
              <a:rPr lang="en-US" dirty="0"/>
              <a:t>higher injection fields</a:t>
            </a:r>
          </a:p>
          <a:p>
            <a:pPr marL="342900" indent="-342900">
              <a:buFont typeface="Wingdings" panose="05000000000000000000" pitchFamily="2" charset="2"/>
              <a:buChar char="Ø"/>
            </a:pPr>
            <a:r>
              <a:rPr lang="en-US" sz="2000" dirty="0"/>
              <a:t>Better computation tools</a:t>
            </a:r>
          </a:p>
          <a:p>
            <a:pPr marL="742950" lvl="1" indent="-285750">
              <a:buFont typeface="Calibri" panose="020F0502020204030204" pitchFamily="34" charset="0"/>
              <a:buChar char="–"/>
            </a:pPr>
            <a:r>
              <a:rPr lang="en-US" dirty="0" err="1"/>
              <a:t>Multiobjective</a:t>
            </a:r>
            <a:r>
              <a:rPr lang="en-US" dirty="0"/>
              <a:t> optimization</a:t>
            </a:r>
          </a:p>
          <a:p>
            <a:pPr marL="742950" lvl="1" indent="-285750">
              <a:buFont typeface="Calibri" panose="020F0502020204030204" pitchFamily="34" charset="0"/>
              <a:buChar char="–"/>
            </a:pPr>
            <a:r>
              <a:rPr lang="en-US" dirty="0"/>
              <a:t>3D electromagnetic solvers</a:t>
            </a:r>
          </a:p>
          <a:p>
            <a:pPr marL="742950" lvl="1" indent="-285750">
              <a:buFont typeface="Calibri" panose="020F0502020204030204" pitchFamily="34" charset="0"/>
              <a:buChar char="–"/>
            </a:pPr>
            <a:r>
              <a:rPr lang="en-US" dirty="0"/>
              <a:t>Point-to-point space charge algorithms</a:t>
            </a:r>
          </a:p>
        </p:txBody>
      </p:sp>
      <p:pic>
        <p:nvPicPr>
          <p:cNvPr id="4" name="Picture 3"/>
          <p:cNvPicPr>
            <a:picLocks noChangeAspect="1"/>
          </p:cNvPicPr>
          <p:nvPr/>
        </p:nvPicPr>
        <p:blipFill>
          <a:blip r:embed="rId2"/>
          <a:stretch>
            <a:fillRect/>
          </a:stretch>
        </p:blipFill>
        <p:spPr>
          <a:xfrm>
            <a:off x="39089" y="3886500"/>
            <a:ext cx="8834001" cy="2971500"/>
          </a:xfrm>
          <a:prstGeom prst="rect">
            <a:avLst/>
          </a:prstGeom>
        </p:spPr>
      </p:pic>
      <p:sp>
        <p:nvSpPr>
          <p:cNvPr id="5" name="Title 1"/>
          <p:cNvSpPr txBox="1">
            <a:spLocks/>
          </p:cNvSpPr>
          <p:nvPr/>
        </p:nvSpPr>
        <p:spPr>
          <a:xfrm>
            <a:off x="1443867" y="127145"/>
            <a:ext cx="9144000" cy="7305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High brightness electron sources</a:t>
            </a:r>
          </a:p>
        </p:txBody>
      </p:sp>
      <p:pic>
        <p:nvPicPr>
          <p:cNvPr id="6" name="Picture 5"/>
          <p:cNvPicPr>
            <a:picLocks noChangeAspect="1"/>
          </p:cNvPicPr>
          <p:nvPr/>
        </p:nvPicPr>
        <p:blipFill>
          <a:blip r:embed="rId3"/>
          <a:stretch>
            <a:fillRect/>
          </a:stretch>
        </p:blipFill>
        <p:spPr>
          <a:xfrm>
            <a:off x="9162678" y="2933251"/>
            <a:ext cx="2850380" cy="3788729"/>
          </a:xfrm>
          <a:prstGeom prst="rect">
            <a:avLst/>
          </a:prstGeom>
        </p:spPr>
      </p:pic>
      <p:sp>
        <p:nvSpPr>
          <p:cNvPr id="7" name="TextBox 6"/>
          <p:cNvSpPr txBox="1"/>
          <p:nvPr/>
        </p:nvSpPr>
        <p:spPr>
          <a:xfrm>
            <a:off x="9041073" y="2375757"/>
            <a:ext cx="3093589" cy="461665"/>
          </a:xfrm>
          <a:prstGeom prst="rect">
            <a:avLst/>
          </a:prstGeom>
          <a:noFill/>
        </p:spPr>
        <p:txBody>
          <a:bodyPr wrap="square" rtlCol="0">
            <a:spAutoFit/>
          </a:bodyPr>
          <a:lstStyle/>
          <a:p>
            <a:r>
              <a:rPr lang="en-US" sz="1200" dirty="0"/>
              <a:t>https://science.energy.gov/bes/community-resources/reports/</a:t>
            </a:r>
          </a:p>
        </p:txBody>
      </p:sp>
      <p:pic>
        <p:nvPicPr>
          <p:cNvPr id="2" name="Picture 1"/>
          <p:cNvPicPr>
            <a:picLocks noChangeAspect="1"/>
          </p:cNvPicPr>
          <p:nvPr/>
        </p:nvPicPr>
        <p:blipFill>
          <a:blip r:embed="rId4"/>
          <a:stretch>
            <a:fillRect/>
          </a:stretch>
        </p:blipFill>
        <p:spPr>
          <a:xfrm>
            <a:off x="6065154" y="2606589"/>
            <a:ext cx="2010970" cy="464070"/>
          </a:xfrm>
          <a:prstGeom prst="rect">
            <a:avLst/>
          </a:prstGeom>
        </p:spPr>
      </p:pic>
      <p:sp>
        <p:nvSpPr>
          <p:cNvPr id="3" name="TextBox 2"/>
          <p:cNvSpPr txBox="1"/>
          <p:nvPr/>
        </p:nvSpPr>
        <p:spPr>
          <a:xfrm>
            <a:off x="5718219" y="2218902"/>
            <a:ext cx="2612446" cy="369332"/>
          </a:xfrm>
          <a:prstGeom prst="rect">
            <a:avLst/>
          </a:prstGeom>
          <a:noFill/>
        </p:spPr>
        <p:txBody>
          <a:bodyPr wrap="none" rtlCol="0">
            <a:spAutoFit/>
          </a:bodyPr>
          <a:lstStyle/>
          <a:p>
            <a:r>
              <a:rPr lang="en-US" dirty="0"/>
              <a:t>Relative coherence length</a:t>
            </a:r>
          </a:p>
        </p:txBody>
      </p:sp>
      <p:sp>
        <p:nvSpPr>
          <p:cNvPr id="9" name="TextBox 8"/>
          <p:cNvSpPr txBox="1"/>
          <p:nvPr/>
        </p:nvSpPr>
        <p:spPr>
          <a:xfrm>
            <a:off x="260372" y="3361066"/>
            <a:ext cx="817822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t>Great potential for breakthrough advances as time resolved electron scattering requires operation in “very low charge” regime</a:t>
            </a:r>
          </a:p>
        </p:txBody>
      </p:sp>
    </p:spTree>
    <p:extLst>
      <p:ext uri="{BB962C8B-B14F-4D97-AF65-F5344CB8AC3E}">
        <p14:creationId xmlns:p14="http://schemas.microsoft.com/office/powerpoint/2010/main" val="324167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44" y="122527"/>
            <a:ext cx="10515600" cy="791077"/>
          </a:xfrm>
        </p:spPr>
        <p:txBody>
          <a:bodyPr>
            <a:normAutofit/>
          </a:bodyPr>
          <a:lstStyle/>
          <a:p>
            <a:r>
              <a:rPr lang="en-US" dirty="0"/>
              <a:t>Advanced photocathode research</a:t>
            </a:r>
          </a:p>
        </p:txBody>
      </p:sp>
      <p:sp>
        <p:nvSpPr>
          <p:cNvPr id="4" name="Content Placeholder 3"/>
          <p:cNvSpPr>
            <a:spLocks noGrp="1"/>
          </p:cNvSpPr>
          <p:nvPr>
            <p:ph sz="half" idx="2"/>
          </p:nvPr>
        </p:nvSpPr>
        <p:spPr>
          <a:xfrm>
            <a:off x="540030" y="908190"/>
            <a:ext cx="9351681" cy="5314898"/>
          </a:xfrm>
        </p:spPr>
        <p:txBody>
          <a:bodyPr>
            <a:normAutofit/>
          </a:bodyPr>
          <a:lstStyle/>
          <a:p>
            <a:r>
              <a:rPr lang="en-US" sz="2000" dirty="0"/>
              <a:t>Typical operation of Cu cathodes yields Mean Transverse Energies of few 100 </a:t>
            </a:r>
            <a:r>
              <a:rPr lang="en-US" sz="2000" dirty="0" err="1"/>
              <a:t>meV</a:t>
            </a:r>
            <a:endParaRPr lang="en-US" sz="2000" dirty="0"/>
          </a:p>
          <a:p>
            <a:r>
              <a:rPr lang="en-US" sz="2000" dirty="0"/>
              <a:t>6 </a:t>
            </a:r>
            <a:r>
              <a:rPr lang="en-US" sz="2000" dirty="0" err="1"/>
              <a:t>meV</a:t>
            </a:r>
            <a:r>
              <a:rPr lang="en-US" sz="2000" dirty="0"/>
              <a:t> measured from cooled single crystal Cu…very low QE ~ 10-8. Laser heating when trying to extract more power</a:t>
            </a:r>
          </a:p>
          <a:p>
            <a:r>
              <a:rPr lang="en-US" sz="2000" dirty="0"/>
              <a:t>Semiconductor photocathodes show much promise with potentially more than one order of magnitude increase in coherence length of beam at sample. </a:t>
            </a:r>
          </a:p>
          <a:p>
            <a:r>
              <a:rPr lang="en-US" sz="2000" dirty="0"/>
              <a:t>Need </a:t>
            </a:r>
            <a:r>
              <a:rPr lang="en-US" sz="2000" dirty="0" err="1"/>
              <a:t>loadlock</a:t>
            </a:r>
            <a:r>
              <a:rPr lang="en-US" sz="2000" dirty="0"/>
              <a:t> system and excellent operating vacuum &lt; 1e-9 (@ 10 Hz) </a:t>
            </a:r>
          </a:p>
          <a:p>
            <a:endParaRPr lang="en-US" sz="20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1729" b="5468"/>
          <a:stretch/>
        </p:blipFill>
        <p:spPr>
          <a:xfrm>
            <a:off x="8080721" y="115510"/>
            <a:ext cx="3991155" cy="611188"/>
          </a:xfrm>
          <a:prstGeom prst="rect">
            <a:avLst/>
          </a:prstGeom>
        </p:spPr>
      </p:pic>
      <p:pic>
        <p:nvPicPr>
          <p:cNvPr id="3" name="Picture 2"/>
          <p:cNvPicPr>
            <a:picLocks noChangeAspect="1"/>
          </p:cNvPicPr>
          <p:nvPr/>
        </p:nvPicPr>
        <p:blipFill>
          <a:blip r:embed="rId4"/>
          <a:stretch>
            <a:fillRect/>
          </a:stretch>
        </p:blipFill>
        <p:spPr>
          <a:xfrm>
            <a:off x="1188846" y="3282941"/>
            <a:ext cx="4317986" cy="3351221"/>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228" y="3345503"/>
            <a:ext cx="4384879" cy="3288659"/>
          </a:xfrm>
          <a:prstGeom prst="rect">
            <a:avLst/>
          </a:prstGeom>
        </p:spPr>
      </p:pic>
    </p:spTree>
    <p:extLst>
      <p:ext uri="{BB962C8B-B14F-4D97-AF65-F5344CB8AC3E}">
        <p14:creationId xmlns:p14="http://schemas.microsoft.com/office/powerpoint/2010/main" val="2916954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4373-3F4F-2B4F-B624-2985D165F796}"/>
              </a:ext>
            </a:extLst>
          </p:cNvPr>
          <p:cNvSpPr>
            <a:spLocks noGrp="1"/>
          </p:cNvSpPr>
          <p:nvPr>
            <p:ph type="title"/>
          </p:nvPr>
        </p:nvSpPr>
        <p:spPr>
          <a:xfrm>
            <a:off x="576394" y="216810"/>
            <a:ext cx="10515600" cy="497510"/>
          </a:xfrm>
        </p:spPr>
        <p:txBody>
          <a:bodyPr>
            <a:normAutofit fontScale="90000"/>
          </a:bodyPr>
          <a:lstStyle/>
          <a:p>
            <a:r>
              <a:rPr lang="en-US" dirty="0"/>
              <a:t>Transverse collimation</a:t>
            </a:r>
          </a:p>
        </p:txBody>
      </p:sp>
      <p:pic>
        <p:nvPicPr>
          <p:cNvPr id="5" name="Picture 4">
            <a:extLst>
              <a:ext uri="{FF2B5EF4-FFF2-40B4-BE49-F238E27FC236}">
                <a16:creationId xmlns:a16="http://schemas.microsoft.com/office/drawing/2014/main" id="{8A4CE227-C3BE-E44A-9C85-874C5FEDB2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06" t="6044"/>
          <a:stretch/>
        </p:blipFill>
        <p:spPr>
          <a:xfrm>
            <a:off x="-506753" y="1047379"/>
            <a:ext cx="7265103" cy="2850044"/>
          </a:xfrm>
          <a:prstGeom prst="rect">
            <a:avLst/>
          </a:prstGeom>
        </p:spPr>
      </p:pic>
      <p:pic>
        <p:nvPicPr>
          <p:cNvPr id="8" name="Picture 7" descr="2017-09-26 16.47.51.jpg">
            <a:extLst>
              <a:ext uri="{FF2B5EF4-FFF2-40B4-BE49-F238E27FC236}">
                <a16:creationId xmlns:a16="http://schemas.microsoft.com/office/drawing/2014/main" id="{28695142-8941-884E-82A2-B432FD7F81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715401" y="2356031"/>
            <a:ext cx="1481129" cy="1395231"/>
          </a:xfrm>
          <a:prstGeom prst="rect">
            <a:avLst/>
          </a:prstGeom>
        </p:spPr>
      </p:pic>
      <p:pic>
        <p:nvPicPr>
          <p:cNvPr id="9" name="Picture 8">
            <a:extLst>
              <a:ext uri="{FF2B5EF4-FFF2-40B4-BE49-F238E27FC236}">
                <a16:creationId xmlns:a16="http://schemas.microsoft.com/office/drawing/2014/main" id="{E0157CFA-D88E-4A49-88C2-BE2192B387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34400" y="762000"/>
            <a:ext cx="3648700" cy="2726574"/>
          </a:xfrm>
          <a:prstGeom prst="rect">
            <a:avLst/>
          </a:prstGeom>
        </p:spPr>
      </p:pic>
      <p:pic>
        <p:nvPicPr>
          <p:cNvPr id="11" name="Picture 10">
            <a:extLst>
              <a:ext uri="{FF2B5EF4-FFF2-40B4-BE49-F238E27FC236}">
                <a16:creationId xmlns:a16="http://schemas.microsoft.com/office/drawing/2014/main" id="{0FE429EA-C150-4D49-9D28-CD93F07C93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922" y="857051"/>
            <a:ext cx="2268661" cy="1328787"/>
          </a:xfrm>
          <a:prstGeom prst="rect">
            <a:avLst/>
          </a:prstGeom>
        </p:spPr>
      </p:pic>
      <p:sp>
        <p:nvSpPr>
          <p:cNvPr id="16" name="TextBox 15">
            <a:extLst>
              <a:ext uri="{FF2B5EF4-FFF2-40B4-BE49-F238E27FC236}">
                <a16:creationId xmlns:a16="http://schemas.microsoft.com/office/drawing/2014/main" id="{49BDB7D3-4A62-0347-87C6-F2B978F29978}"/>
              </a:ext>
            </a:extLst>
          </p:cNvPr>
          <p:cNvSpPr txBox="1"/>
          <p:nvPr/>
        </p:nvSpPr>
        <p:spPr>
          <a:xfrm>
            <a:off x="5426470" y="4831200"/>
            <a:ext cx="6544300"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With collimation:</a:t>
            </a:r>
          </a:p>
          <a:p>
            <a:pPr marL="285750" indent="-285750">
              <a:buFont typeface="Arial" panose="020B0604020202020204" pitchFamily="34" charset="0"/>
              <a:buChar char="•"/>
            </a:pPr>
            <a:r>
              <a:rPr lang="en-US" dirty="0"/>
              <a:t>Generally brightness stays constant !</a:t>
            </a:r>
          </a:p>
          <a:p>
            <a:pPr marL="742950" lvl="1" indent="-285750">
              <a:buFont typeface="Arial" panose="020B0604020202020204" pitchFamily="34" charset="0"/>
              <a:buChar char="•"/>
            </a:pPr>
            <a:r>
              <a:rPr lang="en-US" dirty="0"/>
              <a:t>Charge decreases with the square of the collimation radius</a:t>
            </a:r>
          </a:p>
          <a:p>
            <a:pPr marL="742950" lvl="1" indent="-285750">
              <a:buFont typeface="Arial" panose="020B0604020202020204" pitchFamily="34" charset="0"/>
              <a:buChar char="•"/>
            </a:pPr>
            <a:r>
              <a:rPr lang="en-US" dirty="0"/>
              <a:t>Emittance decreases linearly with the collimation radius</a:t>
            </a:r>
          </a:p>
          <a:p>
            <a:pPr marL="742950" lvl="1" indent="-285750">
              <a:buFont typeface="Arial" panose="020B0604020202020204" pitchFamily="34" charset="0"/>
              <a:buChar char="•"/>
            </a:pPr>
            <a:r>
              <a:rPr lang="en-US" dirty="0"/>
              <a:t>It may get slightly better when collimation is used to select core emittance</a:t>
            </a:r>
          </a:p>
        </p:txBody>
      </p:sp>
      <p:sp>
        <p:nvSpPr>
          <p:cNvPr id="3" name="Rectangle 2"/>
          <p:cNvSpPr/>
          <p:nvPr/>
        </p:nvSpPr>
        <p:spPr>
          <a:xfrm>
            <a:off x="279632" y="3990910"/>
            <a:ext cx="4973685" cy="2585323"/>
          </a:xfrm>
          <a:prstGeom prst="rect">
            <a:avLst/>
          </a:prstGeom>
        </p:spPr>
        <p:txBody>
          <a:bodyPr wrap="square">
            <a:spAutoFit/>
          </a:bodyPr>
          <a:lstStyle/>
          <a:p>
            <a:r>
              <a:rPr lang="en-US" dirty="0"/>
              <a:t>Very small spot sizes and low emittances possible by sacrificing number of electrons per pulse</a:t>
            </a:r>
          </a:p>
          <a:p>
            <a:endParaRPr lang="en-US" dirty="0"/>
          </a:p>
          <a:p>
            <a:r>
              <a:rPr lang="en-US" dirty="0"/>
              <a:t>Compensated by high repetition rate to keep number of electrons per second</a:t>
            </a:r>
          </a:p>
          <a:p>
            <a:endParaRPr lang="en-US" dirty="0"/>
          </a:p>
          <a:p>
            <a:r>
              <a:rPr lang="en-US" dirty="0"/>
              <a:t>Sub-nm scale emittance in combination strong electron lenses for tight focusing </a:t>
            </a:r>
          </a:p>
          <a:p>
            <a:r>
              <a:rPr lang="en-US" dirty="0"/>
              <a:t>at sample plane</a:t>
            </a:r>
          </a:p>
        </p:txBody>
      </p:sp>
      <p:sp>
        <p:nvSpPr>
          <p:cNvPr id="17" name="TextBox 16"/>
          <p:cNvSpPr txBox="1"/>
          <p:nvPr/>
        </p:nvSpPr>
        <p:spPr>
          <a:xfrm>
            <a:off x="6758350" y="3821633"/>
            <a:ext cx="5318631" cy="584775"/>
          </a:xfrm>
          <a:prstGeom prst="rect">
            <a:avLst/>
          </a:prstGeom>
          <a:noFill/>
        </p:spPr>
        <p:txBody>
          <a:bodyPr wrap="square" rtlCol="0">
            <a:spAutoFit/>
          </a:bodyPr>
          <a:lstStyle/>
          <a:p>
            <a:r>
              <a:rPr lang="en-US" sz="1600" dirty="0"/>
              <a:t>F. Ji, D. </a:t>
            </a:r>
            <a:r>
              <a:rPr lang="en-US" sz="1600" dirty="0" err="1"/>
              <a:t>Filippetto</a:t>
            </a:r>
            <a:r>
              <a:rPr lang="en-US" sz="1600" dirty="0"/>
              <a:t> et al. </a:t>
            </a:r>
            <a:r>
              <a:rPr lang="fr-FR" sz="1600" dirty="0"/>
              <a:t>Communications </a:t>
            </a:r>
            <a:r>
              <a:rPr lang="fr-FR" sz="1600" dirty="0" err="1"/>
              <a:t>Physics</a:t>
            </a:r>
            <a:r>
              <a:rPr lang="fr-FR" sz="1600" dirty="0"/>
              <a:t> 2.1 (2019)</a:t>
            </a:r>
          </a:p>
          <a:p>
            <a:r>
              <a:rPr lang="en-US" sz="1600" dirty="0"/>
              <a:t>Li, W. H., et al.  </a:t>
            </a:r>
            <a:r>
              <a:rPr lang="en-US" sz="1600" i="1" dirty="0"/>
              <a:t>PRAB</a:t>
            </a:r>
            <a:r>
              <a:rPr lang="en-US" sz="1600" dirty="0"/>
              <a:t> 27:084401 (2024)</a:t>
            </a:r>
          </a:p>
        </p:txBody>
      </p:sp>
    </p:spTree>
    <p:extLst>
      <p:ext uri="{BB962C8B-B14F-4D97-AF65-F5344CB8AC3E}">
        <p14:creationId xmlns:p14="http://schemas.microsoft.com/office/powerpoint/2010/main" val="396457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6997" y="2461611"/>
            <a:ext cx="5235486" cy="2473205"/>
          </a:xfrm>
          <a:prstGeom prst="rect">
            <a:avLst/>
          </a:prstGeom>
        </p:spPr>
      </p:pic>
      <p:sp>
        <p:nvSpPr>
          <p:cNvPr id="672" name="Google Shape;672;p48"/>
          <p:cNvSpPr txBox="1"/>
          <p:nvPr/>
        </p:nvSpPr>
        <p:spPr>
          <a:xfrm>
            <a:off x="-396816" y="4853652"/>
            <a:ext cx="6239299" cy="523180"/>
          </a:xfrm>
          <a:prstGeom prst="rect">
            <a:avLst/>
          </a:prstGeom>
          <a:noFill/>
          <a:ln>
            <a:noFill/>
          </a:ln>
        </p:spPr>
        <p:txBody>
          <a:bodyPr spcFirstLastPara="1" wrap="square" lIns="121900" tIns="121900" rIns="121900" bIns="121900" anchor="t" anchorCtr="0">
            <a:spAutoFit/>
          </a:bodyPr>
          <a:lstStyle/>
          <a:p>
            <a:pPr algn="ctr"/>
            <a:r>
              <a:rPr lang="en" dirty="0">
                <a:solidFill>
                  <a:schemeClr val="dk1"/>
                </a:solidFill>
              </a:rPr>
              <a:t>Angular magnification telescope</a:t>
            </a:r>
            <a:endParaRPr dirty="0"/>
          </a:p>
        </p:txBody>
      </p:sp>
      <p:sp>
        <p:nvSpPr>
          <p:cNvPr id="673" name="Google Shape;673;p48"/>
          <p:cNvSpPr txBox="1"/>
          <p:nvPr/>
        </p:nvSpPr>
        <p:spPr>
          <a:xfrm>
            <a:off x="282642" y="-40838"/>
            <a:ext cx="11809771" cy="738609"/>
          </a:xfrm>
          <a:prstGeom prst="rect">
            <a:avLst/>
          </a:prstGeom>
          <a:noFill/>
          <a:ln>
            <a:noFill/>
          </a:ln>
        </p:spPr>
        <p:txBody>
          <a:bodyPr spcFirstLastPara="1" wrap="square" lIns="121900" tIns="60933" rIns="121900" bIns="60933" anchor="t" anchorCtr="0">
            <a:spAutoFit/>
          </a:bodyPr>
          <a:lstStyle/>
          <a:p>
            <a:pPr>
              <a:buSzPts val="1100"/>
            </a:pPr>
            <a:r>
              <a:rPr lang="en" sz="4000" dirty="0">
                <a:solidFill>
                  <a:schemeClr val="dk1"/>
                </a:solidFill>
                <a:latin typeface="Calibri"/>
                <a:ea typeface="Calibri"/>
                <a:cs typeface="Calibri"/>
                <a:sym typeface="Calibri"/>
              </a:rPr>
              <a:t>Improving reciprocal space resolution</a:t>
            </a:r>
            <a:endParaRPr sz="4000" dirty="0">
              <a:solidFill>
                <a:schemeClr val="dk1"/>
              </a:solidFill>
              <a:latin typeface="Calibri"/>
              <a:ea typeface="Calibri"/>
              <a:cs typeface="Calibri"/>
              <a:sym typeface="Calibri"/>
            </a:endParaRPr>
          </a:p>
        </p:txBody>
      </p:sp>
      <p:pic>
        <p:nvPicPr>
          <p:cNvPr id="36" name="Picture 35"/>
          <p:cNvPicPr/>
          <p:nvPr/>
        </p:nvPicPr>
        <p:blipFill>
          <a:blip r:embed="rId4">
            <a:extLst>
              <a:ext uri="{28A0092B-C50C-407E-A947-70E740481C1C}">
                <a14:useLocalDpi xmlns:a14="http://schemas.microsoft.com/office/drawing/2010/main" val="0"/>
              </a:ext>
            </a:extLst>
          </a:blip>
          <a:srcRect/>
          <a:stretch>
            <a:fillRect/>
          </a:stretch>
        </p:blipFill>
        <p:spPr bwMode="auto">
          <a:xfrm>
            <a:off x="6958013" y="1308196"/>
            <a:ext cx="4876800" cy="3187604"/>
          </a:xfrm>
          <a:prstGeom prst="rect">
            <a:avLst/>
          </a:prstGeom>
          <a:noFill/>
        </p:spPr>
      </p:pic>
      <p:sp>
        <p:nvSpPr>
          <p:cNvPr id="6" name="Rectangle 5"/>
          <p:cNvSpPr/>
          <p:nvPr/>
        </p:nvSpPr>
        <p:spPr>
          <a:xfrm>
            <a:off x="164453" y="611708"/>
            <a:ext cx="8077200" cy="2031325"/>
          </a:xfrm>
          <a:prstGeom prst="rect">
            <a:avLst/>
          </a:prstGeom>
        </p:spPr>
        <p:txBody>
          <a:bodyPr wrap="square">
            <a:spAutoFit/>
          </a:bodyPr>
          <a:lstStyle/>
          <a:p>
            <a:pPr marL="285750" indent="-285750">
              <a:lnSpc>
                <a:spcPct val="150000"/>
              </a:lnSpc>
              <a:buSzPts val="1100"/>
              <a:buFont typeface="Arial" panose="020B0604020202020204" pitchFamily="34" charset="0"/>
              <a:buChar char="•"/>
            </a:pPr>
            <a:r>
              <a:rPr lang="en-US" dirty="0">
                <a:solidFill>
                  <a:schemeClr val="dk1"/>
                </a:solidFill>
                <a:latin typeface="Calibri"/>
                <a:ea typeface="Calibri"/>
                <a:cs typeface="Calibri"/>
                <a:sym typeface="Calibri"/>
              </a:rPr>
              <a:t>“Zoom in” on diffraction features adding magnetic lenses after the sample </a:t>
            </a:r>
          </a:p>
          <a:p>
            <a:pPr marL="285750" indent="-285750">
              <a:lnSpc>
                <a:spcPct val="150000"/>
              </a:lnSpc>
              <a:buSzPts val="1100"/>
              <a:buFont typeface="Arial" panose="020B0604020202020204" pitchFamily="34" charset="0"/>
              <a:buChar char="•"/>
            </a:pPr>
            <a:r>
              <a:rPr lang="en-US" dirty="0">
                <a:solidFill>
                  <a:schemeClr val="dk1"/>
                </a:solidFill>
                <a:latin typeface="Calibri"/>
                <a:ea typeface="Calibri"/>
                <a:cs typeface="Calibri"/>
                <a:sym typeface="Calibri"/>
              </a:rPr>
              <a:t>Telescope configuration for angular magnification   ( </a:t>
            </a:r>
            <a:r>
              <a:rPr lang="en-US" i="1" dirty="0">
                <a:solidFill>
                  <a:schemeClr val="dk1"/>
                </a:solidFill>
                <a:latin typeface="Calibri"/>
                <a:ea typeface="Calibri"/>
                <a:cs typeface="Calibri"/>
                <a:sym typeface="Calibri"/>
              </a:rPr>
              <a:t>m = f</a:t>
            </a:r>
            <a:r>
              <a:rPr lang="en-US" i="1" baseline="-25000" dirty="0">
                <a:solidFill>
                  <a:schemeClr val="dk1"/>
                </a:solidFill>
                <a:latin typeface="Calibri"/>
                <a:ea typeface="Calibri"/>
                <a:cs typeface="Calibri"/>
                <a:sym typeface="Calibri"/>
              </a:rPr>
              <a:t>0</a:t>
            </a:r>
            <a:r>
              <a:rPr lang="en-US" i="1" dirty="0">
                <a:solidFill>
                  <a:schemeClr val="dk1"/>
                </a:solidFill>
                <a:latin typeface="Calibri"/>
                <a:ea typeface="Calibri"/>
                <a:cs typeface="Calibri"/>
                <a:sym typeface="Calibri"/>
              </a:rPr>
              <a:t>/</a:t>
            </a:r>
            <a:r>
              <a:rPr lang="en-US" i="1" dirty="0" err="1">
                <a:solidFill>
                  <a:schemeClr val="dk1"/>
                </a:solidFill>
                <a:latin typeface="Calibri"/>
                <a:ea typeface="Calibri"/>
                <a:cs typeface="Calibri"/>
                <a:sym typeface="Calibri"/>
              </a:rPr>
              <a:t>f</a:t>
            </a:r>
            <a:r>
              <a:rPr lang="en-US" i="1" baseline="-25000" dirty="0" err="1">
                <a:solidFill>
                  <a:schemeClr val="dk1"/>
                </a:solidFill>
                <a:latin typeface="Calibri"/>
                <a:ea typeface="Calibri"/>
                <a:cs typeface="Calibri"/>
                <a:sym typeface="Calibri"/>
              </a:rPr>
              <a:t>e</a:t>
            </a:r>
            <a:r>
              <a:rPr lang="en-US" baseline="-25000"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t>
            </a:r>
          </a:p>
          <a:p>
            <a:pPr marL="285750" indent="-285750">
              <a:lnSpc>
                <a:spcPct val="150000"/>
              </a:lnSpc>
              <a:buSzPts val="1100"/>
              <a:buFont typeface="Arial" panose="020B0604020202020204" pitchFamily="34" charset="0"/>
              <a:buChar char="•"/>
            </a:pPr>
            <a:r>
              <a:rPr lang="en-US" dirty="0">
                <a:solidFill>
                  <a:schemeClr val="dk1"/>
                </a:solidFill>
                <a:latin typeface="Calibri"/>
                <a:ea typeface="Calibri"/>
                <a:cs typeface="Calibri"/>
                <a:sym typeface="Calibri"/>
              </a:rPr>
              <a:t>Could tune for variable diffraction camera length</a:t>
            </a:r>
          </a:p>
          <a:p>
            <a:pPr marL="285750" indent="-285750">
              <a:lnSpc>
                <a:spcPct val="150000"/>
              </a:lnSpc>
              <a:buSzPts val="1100"/>
              <a:buFont typeface="Arial" panose="020B0604020202020204" pitchFamily="34" charset="0"/>
              <a:buChar char="•"/>
            </a:pPr>
            <a:r>
              <a:rPr lang="en-US" dirty="0">
                <a:solidFill>
                  <a:schemeClr val="dk1"/>
                </a:solidFill>
                <a:latin typeface="Calibri"/>
                <a:ea typeface="Calibri"/>
                <a:cs typeface="Calibri"/>
                <a:sym typeface="Calibri"/>
              </a:rPr>
              <a:t>Enables high energy MeV UED </a:t>
            </a:r>
          </a:p>
          <a:p>
            <a:pPr>
              <a:buSzPts val="1100"/>
            </a:pPr>
            <a:endParaRPr lang="en-US" b="1" dirty="0">
              <a:latin typeface="Calibri"/>
              <a:ea typeface="Calibri"/>
              <a:cs typeface="Calibri"/>
              <a:sym typeface="Calibri"/>
            </a:endParaRPr>
          </a:p>
        </p:txBody>
      </p:sp>
      <p:pic>
        <p:nvPicPr>
          <p:cNvPr id="7" name="Picture 6"/>
          <p:cNvPicPr>
            <a:picLocks noChangeAspect="1"/>
          </p:cNvPicPr>
          <p:nvPr/>
        </p:nvPicPr>
        <p:blipFill>
          <a:blip r:embed="rId5"/>
          <a:stretch>
            <a:fillRect/>
          </a:stretch>
        </p:blipFill>
        <p:spPr>
          <a:xfrm>
            <a:off x="4870399" y="4791422"/>
            <a:ext cx="3952663" cy="1785436"/>
          </a:xfrm>
          <a:prstGeom prst="rect">
            <a:avLst/>
          </a:prstGeom>
        </p:spPr>
      </p:pic>
      <p:pic>
        <p:nvPicPr>
          <p:cNvPr id="2" name="Picture 1"/>
          <p:cNvPicPr>
            <a:picLocks noChangeAspect="1"/>
          </p:cNvPicPr>
          <p:nvPr/>
        </p:nvPicPr>
        <p:blipFill>
          <a:blip r:embed="rId6"/>
          <a:stretch>
            <a:fillRect/>
          </a:stretch>
        </p:blipFill>
        <p:spPr>
          <a:xfrm>
            <a:off x="8991599" y="4767387"/>
            <a:ext cx="3157881" cy="1734174"/>
          </a:xfrm>
          <a:prstGeom prst="rect">
            <a:avLst/>
          </a:prstGeom>
        </p:spPr>
      </p:pic>
      <p:sp>
        <p:nvSpPr>
          <p:cNvPr id="5" name="TextBox 4">
            <a:extLst>
              <a:ext uri="{FF2B5EF4-FFF2-40B4-BE49-F238E27FC236}">
                <a16:creationId xmlns:a16="http://schemas.microsoft.com/office/drawing/2014/main" id="{703A5683-2921-4994-9471-37C205B2349C}"/>
              </a:ext>
            </a:extLst>
          </p:cNvPr>
          <p:cNvSpPr txBox="1"/>
          <p:nvPr/>
        </p:nvSpPr>
        <p:spPr>
          <a:xfrm>
            <a:off x="164453" y="5653528"/>
            <a:ext cx="6354792" cy="769441"/>
          </a:xfrm>
          <a:prstGeom prst="rect">
            <a:avLst/>
          </a:prstGeom>
          <a:noFill/>
        </p:spPr>
        <p:txBody>
          <a:bodyPr wrap="square">
            <a:spAutoFit/>
          </a:bodyPr>
          <a:lstStyle/>
          <a:p>
            <a:endParaRPr lang="en-US" sz="1400" b="0" i="0" dirty="0">
              <a:solidFill>
                <a:srgbClr val="222222"/>
              </a:solidFill>
              <a:effectLst/>
              <a:latin typeface="Arial" panose="020B0604020202020204" pitchFamily="34" charset="0"/>
            </a:endParaRPr>
          </a:p>
          <a:p>
            <a:r>
              <a:rPr lang="en-US" sz="1400" b="0" i="0" dirty="0">
                <a:solidFill>
                  <a:srgbClr val="222222"/>
                </a:solidFill>
                <a:effectLst/>
                <a:latin typeface="Arial" panose="020B0604020202020204" pitchFamily="34" charset="0"/>
              </a:rPr>
              <a:t>Xu, </a:t>
            </a:r>
            <a:r>
              <a:rPr lang="en-US" sz="1400" b="0" i="0" dirty="0" err="1">
                <a:solidFill>
                  <a:srgbClr val="222222"/>
                </a:solidFill>
                <a:effectLst/>
                <a:latin typeface="Arial" panose="020B0604020202020204" pitchFamily="34" charset="0"/>
              </a:rPr>
              <a:t>Tianzhe</a:t>
            </a:r>
            <a:r>
              <a:rPr lang="en-US" sz="1400" b="0" i="0" dirty="0">
                <a:solidFill>
                  <a:srgbClr val="222222"/>
                </a:solidFill>
                <a:effectLst/>
                <a:latin typeface="Arial" panose="020B0604020202020204" pitchFamily="34" charset="0"/>
              </a:rPr>
              <a:t>, et al. PRAB 28.8 (2025): 082401.</a:t>
            </a:r>
          </a:p>
          <a:p>
            <a:r>
              <a:rPr lang="en-US" sz="1600" dirty="0"/>
              <a:t>Denham, P., et al. , </a:t>
            </a:r>
            <a:r>
              <a:rPr lang="en-US" sz="1600" i="1" dirty="0"/>
              <a:t>Structural Dynamics</a:t>
            </a:r>
            <a:r>
              <a:rPr lang="en-US" sz="1600" dirty="0"/>
              <a:t> 11.2 (2024).</a:t>
            </a:r>
            <a:endParaRPr lang="en-US" sz="1200" dirty="0"/>
          </a:p>
        </p:txBody>
      </p:sp>
      <p:pic>
        <p:nvPicPr>
          <p:cNvPr id="8" name="Picture 7">
            <a:extLst>
              <a:ext uri="{FF2B5EF4-FFF2-40B4-BE49-F238E27FC236}">
                <a16:creationId xmlns:a16="http://schemas.microsoft.com/office/drawing/2014/main" id="{6C262E9F-66FC-09D6-2D3F-BAB6FB1477BD}"/>
              </a:ext>
            </a:extLst>
          </p:cNvPr>
          <p:cNvPicPr>
            <a:picLocks noChangeAspect="1"/>
          </p:cNvPicPr>
          <p:nvPr/>
        </p:nvPicPr>
        <p:blipFill>
          <a:blip r:embed="rId7"/>
          <a:stretch>
            <a:fillRect/>
          </a:stretch>
        </p:blipFill>
        <p:spPr>
          <a:xfrm>
            <a:off x="10492987" y="1316753"/>
            <a:ext cx="1341826" cy="448490"/>
          </a:xfrm>
          <a:prstGeom prst="rect">
            <a:avLst/>
          </a:prstGeom>
        </p:spPr>
      </p:pic>
    </p:spTree>
    <p:extLst>
      <p:ext uri="{BB962C8B-B14F-4D97-AF65-F5344CB8AC3E}">
        <p14:creationId xmlns:p14="http://schemas.microsoft.com/office/powerpoint/2010/main" val="1275711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436" y="110088"/>
            <a:ext cx="10515600" cy="860295"/>
          </a:xfrm>
        </p:spPr>
        <p:txBody>
          <a:bodyPr/>
          <a:lstStyle/>
          <a:p>
            <a:r>
              <a:rPr lang="en-US" dirty="0"/>
              <a:t>RF compression</a:t>
            </a:r>
          </a:p>
        </p:txBody>
      </p:sp>
      <p:sp>
        <p:nvSpPr>
          <p:cNvPr id="3" name="Content Placeholder 2"/>
          <p:cNvSpPr>
            <a:spLocks noGrp="1"/>
          </p:cNvSpPr>
          <p:nvPr>
            <p:ph idx="1"/>
          </p:nvPr>
        </p:nvSpPr>
        <p:spPr>
          <a:xfrm>
            <a:off x="788436" y="917444"/>
            <a:ext cx="10515600" cy="4351338"/>
          </a:xfrm>
        </p:spPr>
        <p:txBody>
          <a:bodyPr>
            <a:normAutofit/>
          </a:bodyPr>
          <a:lstStyle/>
          <a:p>
            <a:r>
              <a:rPr lang="en-US" sz="2000" dirty="0"/>
              <a:t>Standard technique in accelerator and beam physics</a:t>
            </a:r>
          </a:p>
          <a:p>
            <a:r>
              <a:rPr lang="en-US" sz="2000" dirty="0"/>
              <a:t>Introduced to compensate longitudinal expansion first in keV sources</a:t>
            </a:r>
          </a:p>
          <a:p>
            <a:r>
              <a:rPr lang="en-US" sz="2000" dirty="0"/>
              <a:t>Clearly can also be applied to MeV beams</a:t>
            </a:r>
          </a:p>
          <a:p>
            <a:r>
              <a:rPr lang="en-US" sz="2000" dirty="0"/>
              <a:t>High harmonic linearization for even shorter bunches</a:t>
            </a:r>
          </a:p>
          <a:p>
            <a:r>
              <a:rPr lang="en-US" sz="2000" dirty="0"/>
              <a:t>Suffers from timing jitter</a:t>
            </a:r>
          </a:p>
          <a:p>
            <a:r>
              <a:rPr lang="en-US" sz="2000" dirty="0"/>
              <a:t>Laser-based THz compression to synchronize</a:t>
            </a:r>
          </a:p>
        </p:txBody>
      </p:sp>
      <p:pic>
        <p:nvPicPr>
          <p:cNvPr id="5" name="Picture 4"/>
          <p:cNvPicPr>
            <a:picLocks noChangeAspect="1"/>
          </p:cNvPicPr>
          <p:nvPr/>
        </p:nvPicPr>
        <p:blipFill>
          <a:blip r:embed="rId3"/>
          <a:stretch>
            <a:fillRect/>
          </a:stretch>
        </p:blipFill>
        <p:spPr>
          <a:xfrm>
            <a:off x="1035760" y="3444056"/>
            <a:ext cx="4686671" cy="1820112"/>
          </a:xfrm>
          <a:prstGeom prst="rect">
            <a:avLst/>
          </a:prstGeom>
        </p:spPr>
      </p:pic>
      <p:sp>
        <p:nvSpPr>
          <p:cNvPr id="6" name="TextBox 5"/>
          <p:cNvSpPr txBox="1"/>
          <p:nvPr/>
        </p:nvSpPr>
        <p:spPr>
          <a:xfrm>
            <a:off x="709422" y="5506688"/>
            <a:ext cx="5441240" cy="1015663"/>
          </a:xfrm>
          <a:prstGeom prst="rect">
            <a:avLst/>
          </a:prstGeom>
          <a:noFill/>
        </p:spPr>
        <p:txBody>
          <a:bodyPr wrap="square" rtlCol="0">
            <a:spAutoFit/>
          </a:bodyPr>
          <a:lstStyle/>
          <a:p>
            <a:r>
              <a:rPr lang="nl-NL" sz="1200" i="1" dirty="0"/>
              <a:t>T. van Oudheusden, E. F. de Jong, S.B. van der Geer, W.P.E.M. Op ’t Root, B. J. Siwick, O. J. Luiten, J. </a:t>
            </a:r>
            <a:r>
              <a:rPr lang="en-US" sz="1200" i="1" dirty="0"/>
              <a:t>Appl. Phys. </a:t>
            </a:r>
            <a:r>
              <a:rPr lang="en-US" sz="1200" b="1" i="1" dirty="0"/>
              <a:t>102</a:t>
            </a:r>
            <a:r>
              <a:rPr lang="en-US" sz="1200" i="1" dirty="0"/>
              <a:t>, 093501 (2007).</a:t>
            </a:r>
          </a:p>
          <a:p>
            <a:r>
              <a:rPr lang="nl-NL" sz="1200" i="1" dirty="0"/>
              <a:t>T. van Oudheusden, P. L. E. M. Pasmans, S. B. van der Geer, M. J. de Loos, M. J. van der Wiel, and O. J. Luiten Phys. Rev. Lett. </a:t>
            </a:r>
            <a:r>
              <a:rPr lang="nl-NL" sz="1200" b="1" i="1" dirty="0"/>
              <a:t>105</a:t>
            </a:r>
            <a:r>
              <a:rPr lang="nl-NL" sz="1200" i="1" dirty="0"/>
              <a:t>, 264801 (2010)</a:t>
            </a:r>
          </a:p>
          <a:p>
            <a:endParaRPr lang="en-US" sz="1200" i="1" dirty="0"/>
          </a:p>
        </p:txBody>
      </p:sp>
      <p:pic>
        <p:nvPicPr>
          <p:cNvPr id="9" name="Picture 8">
            <a:extLst>
              <a:ext uri="{FF2B5EF4-FFF2-40B4-BE49-F238E27FC236}">
                <a16:creationId xmlns:a16="http://schemas.microsoft.com/office/drawing/2014/main" id="{DBFB0EA8-5A72-4020-BC67-939CE17B3DE4}"/>
              </a:ext>
            </a:extLst>
          </p:cNvPr>
          <p:cNvPicPr>
            <a:picLocks noChangeAspect="1"/>
          </p:cNvPicPr>
          <p:nvPr/>
        </p:nvPicPr>
        <p:blipFill rotWithShape="1">
          <a:blip r:embed="rId4"/>
          <a:srcRect l="11029" t="20160" r="14185" b="-461"/>
          <a:stretch/>
        </p:blipFill>
        <p:spPr>
          <a:xfrm>
            <a:off x="6502048" y="3330592"/>
            <a:ext cx="4510087" cy="1362074"/>
          </a:xfrm>
          <a:prstGeom prst="rect">
            <a:avLst/>
          </a:prstGeom>
        </p:spPr>
      </p:pic>
      <p:pic>
        <p:nvPicPr>
          <p:cNvPr id="10" name="Picture 9">
            <a:extLst>
              <a:ext uri="{FF2B5EF4-FFF2-40B4-BE49-F238E27FC236}">
                <a16:creationId xmlns:a16="http://schemas.microsoft.com/office/drawing/2014/main" id="{C3BC72AE-B31C-426C-922A-8ACAEED4CC94}"/>
              </a:ext>
            </a:extLst>
          </p:cNvPr>
          <p:cNvPicPr>
            <a:picLocks noChangeAspect="1"/>
          </p:cNvPicPr>
          <p:nvPr/>
        </p:nvPicPr>
        <p:blipFill>
          <a:blip r:embed="rId5"/>
          <a:stretch>
            <a:fillRect/>
          </a:stretch>
        </p:blipFill>
        <p:spPr>
          <a:xfrm>
            <a:off x="6817017" y="4885493"/>
            <a:ext cx="2298283" cy="1972507"/>
          </a:xfrm>
          <a:prstGeom prst="rect">
            <a:avLst/>
          </a:prstGeom>
        </p:spPr>
      </p:pic>
      <p:sp>
        <p:nvSpPr>
          <p:cNvPr id="11" name="Title 5"/>
          <p:cNvSpPr txBox="1">
            <a:spLocks/>
          </p:cNvSpPr>
          <p:nvPr/>
        </p:nvSpPr>
        <p:spPr>
          <a:xfrm>
            <a:off x="9305405" y="5285786"/>
            <a:ext cx="2767460" cy="472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50" dirty="0" err="1">
                <a:sym typeface="Wingdings" panose="05000000000000000000" pitchFamily="2" charset="2"/>
              </a:rPr>
              <a:t>Maxson</a:t>
            </a:r>
            <a:r>
              <a:rPr lang="en-US" sz="1050" dirty="0">
                <a:sym typeface="Wingdings" panose="05000000000000000000" pitchFamily="2" charset="2"/>
              </a:rPr>
              <a:t> et al., PRL 118, 154802 (2017)</a:t>
            </a:r>
            <a:endParaRPr lang="en-US" sz="1050" dirty="0"/>
          </a:p>
          <a:p>
            <a:r>
              <a:rPr lang="en-US" sz="1050" dirty="0"/>
              <a:t>L. Zhao. Phys. Rev. X 8, 021061 (2018)</a:t>
            </a:r>
          </a:p>
        </p:txBody>
      </p:sp>
    </p:spTree>
    <p:extLst>
      <p:ext uri="{BB962C8B-B14F-4D97-AF65-F5344CB8AC3E}">
        <p14:creationId xmlns:p14="http://schemas.microsoft.com/office/powerpoint/2010/main" val="141399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40" y="163564"/>
            <a:ext cx="8229600" cy="762000"/>
          </a:xfrm>
        </p:spPr>
        <p:txBody>
          <a:bodyPr>
            <a:normAutofit/>
          </a:bodyPr>
          <a:lstStyle/>
          <a:p>
            <a:r>
              <a:rPr lang="en-US" dirty="0"/>
              <a:t>Temporal resolution</a:t>
            </a:r>
          </a:p>
        </p:txBody>
      </p:sp>
      <p:sp>
        <p:nvSpPr>
          <p:cNvPr id="5" name="TextBox 4"/>
          <p:cNvSpPr txBox="1"/>
          <p:nvPr/>
        </p:nvSpPr>
        <p:spPr>
          <a:xfrm>
            <a:off x="2219820" y="1066800"/>
            <a:ext cx="7381380" cy="369332"/>
          </a:xfrm>
          <a:prstGeom prst="rect">
            <a:avLst/>
          </a:prstGeom>
          <a:noFill/>
        </p:spPr>
        <p:txBody>
          <a:bodyPr wrap="none" rtlCol="0">
            <a:spAutoFit/>
          </a:bodyPr>
          <a:lstStyle/>
          <a:p>
            <a:r>
              <a:rPr lang="en-US" dirty="0"/>
              <a:t>For a typical pump and probe experiment the temporal resolution is given by</a:t>
            </a:r>
          </a:p>
        </p:txBody>
      </p:sp>
      <p:sp>
        <p:nvSpPr>
          <p:cNvPr id="7" name="TextBox 6"/>
          <p:cNvSpPr txBox="1"/>
          <p:nvPr/>
        </p:nvSpPr>
        <p:spPr>
          <a:xfrm>
            <a:off x="2057400" y="3352800"/>
            <a:ext cx="237566" cy="369332"/>
          </a:xfrm>
          <a:prstGeom prst="rect">
            <a:avLst/>
          </a:prstGeom>
          <a:noFill/>
        </p:spPr>
        <p:txBody>
          <a:bodyPr wrap="none" rtlCol="0">
            <a:spAutoFit/>
          </a:bodyPr>
          <a:lstStyle/>
          <a:p>
            <a:r>
              <a:rPr lang="en-US" dirty="0"/>
              <a:t> </a:t>
            </a:r>
          </a:p>
        </p:txBody>
      </p:sp>
      <p:sp>
        <p:nvSpPr>
          <p:cNvPr id="8" name="TextBox 7"/>
          <p:cNvSpPr txBox="1"/>
          <p:nvPr/>
        </p:nvSpPr>
        <p:spPr>
          <a:xfrm>
            <a:off x="2039957" y="2401946"/>
            <a:ext cx="1933286" cy="646331"/>
          </a:xfrm>
          <a:prstGeom prst="rect">
            <a:avLst/>
          </a:prstGeom>
          <a:noFill/>
        </p:spPr>
        <p:txBody>
          <a:bodyPr wrap="none" rtlCol="0">
            <a:spAutoFit/>
          </a:bodyPr>
          <a:lstStyle/>
          <a:p>
            <a:r>
              <a:rPr lang="en-US" dirty="0">
                <a:solidFill>
                  <a:srgbClr val="0070C0"/>
                </a:solidFill>
              </a:rPr>
              <a:t>Pump pulse length</a:t>
            </a:r>
          </a:p>
          <a:p>
            <a:r>
              <a:rPr lang="en-US" dirty="0">
                <a:solidFill>
                  <a:srgbClr val="0070C0"/>
                </a:solidFill>
              </a:rPr>
              <a:t>≈ 10s fs</a:t>
            </a:r>
          </a:p>
        </p:txBody>
      </p:sp>
      <p:sp>
        <p:nvSpPr>
          <p:cNvPr id="9" name="TextBox 8"/>
          <p:cNvSpPr txBox="1"/>
          <p:nvPr/>
        </p:nvSpPr>
        <p:spPr>
          <a:xfrm>
            <a:off x="3954277" y="2748633"/>
            <a:ext cx="5105400" cy="646331"/>
          </a:xfrm>
          <a:prstGeom prst="rect">
            <a:avLst/>
          </a:prstGeom>
          <a:noFill/>
        </p:spPr>
        <p:txBody>
          <a:bodyPr wrap="square" rtlCol="0">
            <a:spAutoFit/>
          </a:bodyPr>
          <a:lstStyle/>
          <a:p>
            <a:r>
              <a:rPr lang="en-US" dirty="0">
                <a:solidFill>
                  <a:srgbClr val="FF0000"/>
                </a:solidFill>
              </a:rPr>
              <a:t>Duration of probe</a:t>
            </a:r>
          </a:p>
          <a:p>
            <a:r>
              <a:rPr lang="en-US" dirty="0">
                <a:solidFill>
                  <a:srgbClr val="FF0000"/>
                </a:solidFill>
              </a:rPr>
              <a:t>relativistic electrons ≈ 10 fs</a:t>
            </a:r>
          </a:p>
        </p:txBody>
      </p:sp>
      <p:sp>
        <p:nvSpPr>
          <p:cNvPr id="10" name="TextBox 9"/>
          <p:cNvSpPr txBox="1"/>
          <p:nvPr/>
        </p:nvSpPr>
        <p:spPr>
          <a:xfrm>
            <a:off x="5491041" y="3703766"/>
            <a:ext cx="4876800" cy="1200329"/>
          </a:xfrm>
          <a:prstGeom prst="rect">
            <a:avLst/>
          </a:prstGeom>
          <a:noFill/>
        </p:spPr>
        <p:txBody>
          <a:bodyPr wrap="square" rtlCol="0">
            <a:spAutoFit/>
          </a:bodyPr>
          <a:lstStyle/>
          <a:p>
            <a:r>
              <a:rPr lang="en-US" dirty="0">
                <a:solidFill>
                  <a:srgbClr val="00B050"/>
                </a:solidFill>
              </a:rPr>
              <a:t>Velocity mismatch</a:t>
            </a:r>
          </a:p>
          <a:p>
            <a:r>
              <a:rPr lang="en-US" dirty="0">
                <a:solidFill>
                  <a:srgbClr val="00B050"/>
                </a:solidFill>
              </a:rPr>
              <a:t>Depends on the geometry of interaction.</a:t>
            </a:r>
          </a:p>
          <a:p>
            <a:r>
              <a:rPr lang="en-US" dirty="0">
                <a:solidFill>
                  <a:srgbClr val="00B050"/>
                </a:solidFill>
              </a:rPr>
              <a:t>Spot sizes and angles of pump and probe beams.</a:t>
            </a:r>
          </a:p>
          <a:p>
            <a:r>
              <a:rPr lang="en-US" dirty="0">
                <a:solidFill>
                  <a:srgbClr val="00B050"/>
                </a:solidFill>
              </a:rPr>
              <a:t>For 5⁰ and 50 </a:t>
            </a:r>
            <a:r>
              <a:rPr lang="en-US" dirty="0">
                <a:solidFill>
                  <a:srgbClr val="00B050"/>
                </a:solidFill>
                <a:latin typeface="Symbol" pitchFamily="18" charset="2"/>
              </a:rPr>
              <a:t>m</a:t>
            </a:r>
            <a:r>
              <a:rPr lang="en-US" dirty="0">
                <a:solidFill>
                  <a:srgbClr val="00B050"/>
                </a:solidFill>
              </a:rPr>
              <a:t>m spot size </a:t>
            </a:r>
            <a:r>
              <a:rPr lang="en-US" dirty="0" err="1">
                <a:solidFill>
                  <a:srgbClr val="00B050"/>
                </a:solidFill>
                <a:latin typeface="Symbol" pitchFamily="18" charset="2"/>
              </a:rPr>
              <a:t>D</a:t>
            </a:r>
            <a:r>
              <a:rPr lang="en-US" dirty="0" err="1">
                <a:solidFill>
                  <a:srgbClr val="00B050"/>
                </a:solidFill>
              </a:rPr>
              <a:t>t</a:t>
            </a:r>
            <a:r>
              <a:rPr lang="en-US" baseline="-25000" dirty="0" err="1">
                <a:solidFill>
                  <a:srgbClr val="00B050"/>
                </a:solidFill>
              </a:rPr>
              <a:t>vm</a:t>
            </a:r>
            <a:r>
              <a:rPr lang="en-US" dirty="0">
                <a:solidFill>
                  <a:srgbClr val="00B050"/>
                </a:solidFill>
              </a:rPr>
              <a:t>≈ 10 fs</a:t>
            </a:r>
          </a:p>
        </p:txBody>
      </p:sp>
      <p:sp>
        <p:nvSpPr>
          <p:cNvPr id="11" name="TextBox 10"/>
          <p:cNvSpPr txBox="1"/>
          <p:nvPr/>
        </p:nvSpPr>
        <p:spPr>
          <a:xfrm>
            <a:off x="8153400" y="2362201"/>
            <a:ext cx="2362200" cy="1200329"/>
          </a:xfrm>
          <a:prstGeom prst="rect">
            <a:avLst/>
          </a:prstGeom>
          <a:noFill/>
        </p:spPr>
        <p:txBody>
          <a:bodyPr wrap="square" rtlCol="0">
            <a:spAutoFit/>
          </a:bodyPr>
          <a:lstStyle/>
          <a:p>
            <a:r>
              <a:rPr lang="en-US" dirty="0">
                <a:solidFill>
                  <a:srgbClr val="7030A0"/>
                </a:solidFill>
              </a:rPr>
              <a:t>Timing jitter</a:t>
            </a:r>
          </a:p>
          <a:p>
            <a:r>
              <a:rPr lang="en-US" dirty="0">
                <a:solidFill>
                  <a:srgbClr val="7030A0"/>
                </a:solidFill>
              </a:rPr>
              <a:t>Synchronization and time of arrival fluctuations</a:t>
            </a:r>
          </a:p>
        </p:txBody>
      </p:sp>
      <p:pic>
        <p:nvPicPr>
          <p:cNvPr id="3075" name="Picture 3"/>
          <p:cNvPicPr>
            <a:picLocks noChangeAspect="1" noChangeArrowheads="1"/>
          </p:cNvPicPr>
          <p:nvPr/>
        </p:nvPicPr>
        <p:blipFill>
          <a:blip r:embed="rId3" cstate="print"/>
          <a:srcRect/>
          <a:stretch>
            <a:fillRect/>
          </a:stretch>
        </p:blipFill>
        <p:spPr bwMode="auto">
          <a:xfrm>
            <a:off x="2514600" y="1828800"/>
            <a:ext cx="6103620" cy="411480"/>
          </a:xfrm>
          <a:prstGeom prst="rect">
            <a:avLst/>
          </a:prstGeom>
          <a:noFill/>
          <a:ln w="9525">
            <a:noFill/>
            <a:miter lim="800000"/>
            <a:headEnd/>
            <a:tailEnd/>
          </a:ln>
        </p:spPr>
      </p:pic>
      <p:sp>
        <p:nvSpPr>
          <p:cNvPr id="13" name="TextBox 12"/>
          <p:cNvSpPr txBox="1"/>
          <p:nvPr/>
        </p:nvSpPr>
        <p:spPr>
          <a:xfrm>
            <a:off x="3056961" y="5388927"/>
            <a:ext cx="5911490" cy="646331"/>
          </a:xfrm>
          <a:prstGeom prst="rect">
            <a:avLst/>
          </a:prstGeom>
          <a:noFill/>
          <a:ln w="12700" cap="flat" cmpd="dbl">
            <a:solidFill>
              <a:schemeClr val="tx2">
                <a:lumMod val="60000"/>
                <a:lumOff val="40000"/>
              </a:schemeClr>
            </a:solidFill>
            <a:miter lim="800000"/>
          </a:ln>
        </p:spPr>
        <p:txBody>
          <a:bodyPr wrap="none" rtlCol="0">
            <a:spAutoFit/>
          </a:bodyPr>
          <a:lstStyle/>
          <a:p>
            <a:pPr algn="ctr"/>
            <a:r>
              <a:rPr lang="en-US" i="1" dirty="0"/>
              <a:t>In early days the probe length was the limiting factor.</a:t>
            </a:r>
          </a:p>
          <a:p>
            <a:pPr algn="ctr"/>
            <a:r>
              <a:rPr lang="en-US" i="1" dirty="0"/>
              <a:t>But will we able to take really advantage of  shorter probes?</a:t>
            </a:r>
          </a:p>
        </p:txBody>
      </p:sp>
      <p:sp>
        <p:nvSpPr>
          <p:cNvPr id="14" name="Oval 13"/>
          <p:cNvSpPr/>
          <p:nvPr/>
        </p:nvSpPr>
        <p:spPr>
          <a:xfrm>
            <a:off x="3657600" y="1676400"/>
            <a:ext cx="1447800" cy="6096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96200" y="1676400"/>
            <a:ext cx="990600" cy="6096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00800" y="1676400"/>
            <a:ext cx="1066800" cy="609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81600" y="1676400"/>
            <a:ext cx="9144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88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91" y="184821"/>
            <a:ext cx="10515600" cy="1063625"/>
          </a:xfrm>
        </p:spPr>
        <p:txBody>
          <a:bodyPr/>
          <a:lstStyle/>
          <a:p>
            <a:r>
              <a:rPr lang="en-US" dirty="0"/>
              <a:t>Outline</a:t>
            </a:r>
          </a:p>
        </p:txBody>
      </p:sp>
      <p:sp>
        <p:nvSpPr>
          <p:cNvPr id="3" name="Content Placeholder 2"/>
          <p:cNvSpPr>
            <a:spLocks noGrp="1"/>
          </p:cNvSpPr>
          <p:nvPr>
            <p:ph idx="1"/>
          </p:nvPr>
        </p:nvSpPr>
        <p:spPr>
          <a:xfrm>
            <a:off x="825907" y="1248446"/>
            <a:ext cx="10267950" cy="4261269"/>
          </a:xfrm>
        </p:spPr>
        <p:txBody>
          <a:bodyPr>
            <a:normAutofit/>
          </a:bodyPr>
          <a:lstStyle/>
          <a:p>
            <a:r>
              <a:rPr lang="en-US" dirty="0"/>
              <a:t>Development of MeV UED</a:t>
            </a:r>
          </a:p>
          <a:p>
            <a:r>
              <a:rPr lang="en-US" dirty="0"/>
              <a:t>Spatial and reciprocal space resolution</a:t>
            </a:r>
          </a:p>
          <a:p>
            <a:r>
              <a:rPr lang="en-US" dirty="0"/>
              <a:t>Sub-10 fs temporal resolution </a:t>
            </a:r>
          </a:p>
          <a:p>
            <a:r>
              <a:rPr lang="en-US" dirty="0"/>
              <a:t>Advanced modalities </a:t>
            </a:r>
          </a:p>
          <a:p>
            <a:r>
              <a:rPr lang="en-US" dirty="0"/>
              <a:t>Conclusions</a:t>
            </a:r>
          </a:p>
        </p:txBody>
      </p:sp>
      <p:pic>
        <p:nvPicPr>
          <p:cNvPr id="4" name="Picture 3"/>
          <p:cNvPicPr>
            <a:picLocks noChangeAspect="1"/>
          </p:cNvPicPr>
          <p:nvPr/>
        </p:nvPicPr>
        <p:blipFill>
          <a:blip r:embed="rId2"/>
          <a:stretch>
            <a:fillRect/>
          </a:stretch>
        </p:blipFill>
        <p:spPr>
          <a:xfrm>
            <a:off x="6398746" y="2468600"/>
            <a:ext cx="4877023" cy="3634653"/>
          </a:xfrm>
          <a:prstGeom prst="rect">
            <a:avLst/>
          </a:prstGeom>
          <a:ln>
            <a:solidFill>
              <a:schemeClr val="accent1"/>
            </a:solidFill>
          </a:ln>
        </p:spPr>
      </p:pic>
      <p:sp>
        <p:nvSpPr>
          <p:cNvPr id="5" name="TextBox 4"/>
          <p:cNvSpPr txBox="1"/>
          <p:nvPr/>
        </p:nvSpPr>
        <p:spPr>
          <a:xfrm>
            <a:off x="6666855" y="6204008"/>
            <a:ext cx="4564135" cy="369332"/>
          </a:xfrm>
          <a:prstGeom prst="rect">
            <a:avLst/>
          </a:prstGeom>
          <a:noFill/>
        </p:spPr>
        <p:txBody>
          <a:bodyPr wrap="none" rtlCol="0">
            <a:spAutoFit/>
          </a:bodyPr>
          <a:lstStyle/>
          <a:p>
            <a:pPr lvl="0"/>
            <a:r>
              <a:rPr lang="en-US" dirty="0"/>
              <a:t>Review of Modern Physics, 94, 045004 (2022)</a:t>
            </a:r>
          </a:p>
        </p:txBody>
      </p:sp>
    </p:spTree>
    <p:extLst>
      <p:ext uri="{BB962C8B-B14F-4D97-AF65-F5344CB8AC3E}">
        <p14:creationId xmlns:p14="http://schemas.microsoft.com/office/powerpoint/2010/main" val="18011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86"/>
            <a:ext cx="10515600" cy="792163"/>
          </a:xfrm>
        </p:spPr>
        <p:txBody>
          <a:bodyPr/>
          <a:lstStyle/>
          <a:p>
            <a:r>
              <a:rPr lang="en-US" dirty="0"/>
              <a:t>Time stamping</a:t>
            </a:r>
          </a:p>
        </p:txBody>
      </p:sp>
      <p:sp>
        <p:nvSpPr>
          <p:cNvPr id="5" name="Content Placeholder 4"/>
          <p:cNvSpPr>
            <a:spLocks noGrp="1"/>
          </p:cNvSpPr>
          <p:nvPr>
            <p:ph sz="half" idx="1"/>
          </p:nvPr>
        </p:nvSpPr>
        <p:spPr>
          <a:xfrm>
            <a:off x="8214500" y="880352"/>
            <a:ext cx="5181600" cy="4351338"/>
          </a:xfrm>
        </p:spPr>
        <p:txBody>
          <a:bodyPr/>
          <a:lstStyle/>
          <a:p>
            <a:pPr marL="0" indent="0">
              <a:buNone/>
            </a:pPr>
            <a:r>
              <a:rPr lang="en-US" dirty="0"/>
              <a:t>Software based</a:t>
            </a:r>
          </a:p>
        </p:txBody>
      </p:sp>
      <p:sp>
        <p:nvSpPr>
          <p:cNvPr id="6" name="Content Placeholder 5"/>
          <p:cNvSpPr>
            <a:spLocks noGrp="1"/>
          </p:cNvSpPr>
          <p:nvPr>
            <p:ph sz="half" idx="2"/>
          </p:nvPr>
        </p:nvSpPr>
        <p:spPr>
          <a:xfrm>
            <a:off x="4208621" y="926412"/>
            <a:ext cx="5181600" cy="4351338"/>
          </a:xfrm>
        </p:spPr>
        <p:txBody>
          <a:bodyPr/>
          <a:lstStyle/>
          <a:p>
            <a:pPr marL="0" indent="0">
              <a:buNone/>
            </a:pPr>
            <a:r>
              <a:rPr lang="en-US" dirty="0"/>
              <a:t>Laser based</a:t>
            </a:r>
          </a:p>
        </p:txBody>
      </p:sp>
      <p:sp>
        <p:nvSpPr>
          <p:cNvPr id="11" name="Rectangle 10"/>
          <p:cNvSpPr/>
          <p:nvPr/>
        </p:nvSpPr>
        <p:spPr>
          <a:xfrm>
            <a:off x="3953852" y="1479326"/>
            <a:ext cx="3942858" cy="1759456"/>
          </a:xfrm>
          <a:prstGeom prst="rect">
            <a:avLst/>
          </a:prstGeom>
        </p:spPr>
        <p:txBody>
          <a:bodyPr wrap="square">
            <a:spAutoFit/>
          </a:bodyPr>
          <a:lstStyle/>
          <a:p>
            <a:pPr marL="285750" indent="-285750">
              <a:spcBef>
                <a:spcPts val="1000"/>
              </a:spcBef>
              <a:buFont typeface="Arial" panose="020B0604020202020204" pitchFamily="34" charset="0"/>
              <a:buChar char="•"/>
            </a:pPr>
            <a:r>
              <a:rPr lang="en-US" sz="2000" dirty="0"/>
              <a:t>EOS or e-beam induced index of refraction changes</a:t>
            </a:r>
          </a:p>
          <a:p>
            <a:pPr marL="285750" indent="-285750">
              <a:spcBef>
                <a:spcPts val="1000"/>
              </a:spcBef>
              <a:buFont typeface="Arial" panose="020B0604020202020204" pitchFamily="34" charset="0"/>
              <a:buChar char="•"/>
            </a:pPr>
            <a:r>
              <a:rPr lang="en-US" sz="2000" dirty="0"/>
              <a:t>Laser-generated THz can be used to measured time-of-arrival (and bunch length at the same time)</a:t>
            </a:r>
          </a:p>
        </p:txBody>
      </p:sp>
      <p:sp>
        <p:nvSpPr>
          <p:cNvPr id="12" name="Rectangle 11"/>
          <p:cNvSpPr/>
          <p:nvPr/>
        </p:nvSpPr>
        <p:spPr>
          <a:xfrm>
            <a:off x="4284322" y="5389747"/>
            <a:ext cx="3816287" cy="1107996"/>
          </a:xfrm>
          <a:prstGeom prst="rect">
            <a:avLst/>
          </a:prstGeom>
        </p:spPr>
        <p:txBody>
          <a:bodyPr wrap="square">
            <a:spAutoFit/>
          </a:bodyPr>
          <a:lstStyle/>
          <a:p>
            <a:r>
              <a:rPr lang="en-US" altLang="zh-CN" sz="1300" dirty="0"/>
              <a:t>J. </a:t>
            </a:r>
            <a:r>
              <a:rPr lang="en-US" altLang="zh-CN" sz="1300" dirty="0" err="1"/>
              <a:t>Fabiańska</a:t>
            </a:r>
            <a:r>
              <a:rPr lang="en-US" altLang="zh-CN" sz="1300" dirty="0"/>
              <a:t> et al., Scientific Reports, 4 5645 (2014)</a:t>
            </a:r>
            <a:endParaRPr lang="en-US" sz="1300" dirty="0"/>
          </a:p>
          <a:p>
            <a:r>
              <a:rPr lang="en-US" sz="1300" dirty="0"/>
              <a:t>C. </a:t>
            </a:r>
            <a:r>
              <a:rPr lang="en-US" sz="1300" dirty="0" err="1"/>
              <a:t>Kealhofer</a:t>
            </a:r>
            <a:r>
              <a:rPr lang="en-US" sz="1300" dirty="0"/>
              <a:t> et al., Science 352, 429 (2016). </a:t>
            </a:r>
          </a:p>
          <a:p>
            <a:r>
              <a:rPr lang="en-US" sz="1300" dirty="0"/>
              <a:t>L. Zhao. Phys. Rev. X 8, 021061 (2018)</a:t>
            </a:r>
          </a:p>
          <a:p>
            <a:r>
              <a:rPr lang="en-US" sz="1300" dirty="0"/>
              <a:t>R. K. Li, Phys. Rev. </a:t>
            </a:r>
            <a:r>
              <a:rPr lang="en-US" sz="1300" dirty="0" err="1"/>
              <a:t>Accel</a:t>
            </a:r>
            <a:r>
              <a:rPr lang="en-US" sz="1300" dirty="0"/>
              <a:t>. Beams </a:t>
            </a:r>
            <a:r>
              <a:rPr lang="en-US" sz="1300" b="1" dirty="0"/>
              <a:t>22</a:t>
            </a:r>
            <a:r>
              <a:rPr lang="en-US" sz="1300" dirty="0"/>
              <a:t>, 012803 (2019)</a:t>
            </a:r>
          </a:p>
          <a:p>
            <a:r>
              <a:rPr lang="en-US" sz="1300" b="0" i="0" dirty="0">
                <a:effectLst/>
              </a:rPr>
              <a:t>X. Shen et al., </a:t>
            </a:r>
            <a:r>
              <a:rPr lang="en-US" sz="1400" dirty="0"/>
              <a:t>AIP Advances </a:t>
            </a:r>
            <a:r>
              <a:rPr lang="en-US" sz="1400" b="1" dirty="0"/>
              <a:t>9</a:t>
            </a:r>
            <a:r>
              <a:rPr lang="en-US" sz="1400" dirty="0"/>
              <a:t>, 085209 (2019)</a:t>
            </a:r>
            <a:endParaRPr lang="en-US" sz="1300" b="0" i="0" dirty="0">
              <a:effectLst/>
            </a:endParaRPr>
          </a:p>
        </p:txBody>
      </p:sp>
      <p:pic>
        <p:nvPicPr>
          <p:cNvPr id="13" name="Picture 12"/>
          <p:cNvPicPr>
            <a:picLocks noChangeAspect="1"/>
          </p:cNvPicPr>
          <p:nvPr/>
        </p:nvPicPr>
        <p:blipFill>
          <a:blip r:embed="rId2"/>
          <a:stretch>
            <a:fillRect/>
          </a:stretch>
        </p:blipFill>
        <p:spPr>
          <a:xfrm>
            <a:off x="4208621" y="3284459"/>
            <a:ext cx="3891988" cy="2013934"/>
          </a:xfrm>
          <a:prstGeom prst="rect">
            <a:avLst/>
          </a:prstGeom>
        </p:spPr>
      </p:pic>
      <p:grpSp>
        <p:nvGrpSpPr>
          <p:cNvPr id="10" name="Group 9">
            <a:extLst>
              <a:ext uri="{FF2B5EF4-FFF2-40B4-BE49-F238E27FC236}">
                <a16:creationId xmlns:a16="http://schemas.microsoft.com/office/drawing/2014/main" id="{ACFA244A-00BE-120B-FC20-D02B855B3C28}"/>
              </a:ext>
            </a:extLst>
          </p:cNvPr>
          <p:cNvGrpSpPr/>
          <p:nvPr/>
        </p:nvGrpSpPr>
        <p:grpSpPr>
          <a:xfrm>
            <a:off x="8216067" y="1342685"/>
            <a:ext cx="4023575" cy="5312977"/>
            <a:chOff x="174650" y="1516856"/>
            <a:chExt cx="4023575" cy="5312977"/>
          </a:xfrm>
        </p:grpSpPr>
        <p:sp>
          <p:nvSpPr>
            <p:cNvPr id="9" name="Content Placeholder 2"/>
            <p:cNvSpPr txBox="1">
              <a:spLocks/>
            </p:cNvSpPr>
            <p:nvPr/>
          </p:nvSpPr>
          <p:spPr>
            <a:xfrm>
              <a:off x="174650" y="1516856"/>
              <a:ext cx="4023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Measure all accelerator parameters</a:t>
              </a:r>
            </a:p>
            <a:p>
              <a:r>
                <a:rPr lang="en-US" sz="2000" dirty="0"/>
                <a:t>Tag each shot with reconstructed time-of-arrival information</a:t>
              </a:r>
            </a:p>
            <a:p>
              <a:r>
                <a:rPr lang="en-US" sz="2000" dirty="0"/>
                <a:t>Train neural network to predict time of arrival using data from independent diagnostics</a:t>
              </a:r>
            </a:p>
            <a:p>
              <a:r>
                <a:rPr lang="en-US" sz="2000" dirty="0"/>
                <a:t>Demonstrated at LBNL to perform at 150 fs level, better than conventional feedback systems on similar time-scales.</a:t>
              </a:r>
            </a:p>
            <a:p>
              <a:endParaRPr lang="en-US" sz="2000" dirty="0"/>
            </a:p>
          </p:txBody>
        </p:sp>
        <p:pic>
          <p:nvPicPr>
            <p:cNvPr id="14" name="Content Placeholder 9" descr="Chart&#10;&#10;Description automatically generated">
              <a:extLst>
                <a:ext uri="{FF2B5EF4-FFF2-40B4-BE49-F238E27FC236}">
                  <a16:creationId xmlns:a16="http://schemas.microsoft.com/office/drawing/2014/main" id="{B5E1D6FC-547F-CDE4-28EB-AE926A34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78" b="50484"/>
            <a:stretch/>
          </p:blipFill>
          <p:spPr>
            <a:xfrm>
              <a:off x="382384" y="5021782"/>
              <a:ext cx="3603751" cy="1808051"/>
            </a:xfrm>
            <a:prstGeom prst="rect">
              <a:avLst/>
            </a:prstGeom>
          </p:spPr>
        </p:pic>
        <p:sp>
          <p:nvSpPr>
            <p:cNvPr id="15" name="Rectangle 14"/>
            <p:cNvSpPr/>
            <p:nvPr/>
          </p:nvSpPr>
          <p:spPr>
            <a:xfrm>
              <a:off x="2299787" y="5040769"/>
              <a:ext cx="1686348" cy="523220"/>
            </a:xfrm>
            <a:prstGeom prst="rect">
              <a:avLst/>
            </a:prstGeom>
          </p:spPr>
          <p:txBody>
            <a:bodyPr wrap="square">
              <a:spAutoFit/>
            </a:bodyPr>
            <a:lstStyle/>
            <a:p>
              <a:r>
                <a:rPr lang="en-US" altLang="zh-CN" sz="1400" dirty="0"/>
                <a:t>F. </a:t>
              </a:r>
              <a:r>
                <a:rPr lang="en-US" altLang="zh-CN" sz="1400" dirty="0" err="1"/>
                <a:t>Cropp</a:t>
              </a:r>
              <a:r>
                <a:rPr lang="en-US" altLang="zh-CN" sz="1400" dirty="0"/>
                <a:t> et al., PRAB, 26, 052801(2023)</a:t>
              </a:r>
              <a:endParaRPr lang="en-US" sz="1400" dirty="0"/>
            </a:p>
          </p:txBody>
        </p:sp>
      </p:grpSp>
      <p:grpSp>
        <p:nvGrpSpPr>
          <p:cNvPr id="16" name="Group 15">
            <a:extLst>
              <a:ext uri="{FF2B5EF4-FFF2-40B4-BE49-F238E27FC236}">
                <a16:creationId xmlns:a16="http://schemas.microsoft.com/office/drawing/2014/main" id="{218633A2-ED76-8747-0B90-D4E0E7592634}"/>
              </a:ext>
            </a:extLst>
          </p:cNvPr>
          <p:cNvGrpSpPr/>
          <p:nvPr/>
        </p:nvGrpSpPr>
        <p:grpSpPr>
          <a:xfrm>
            <a:off x="181574" y="880352"/>
            <a:ext cx="3927813" cy="5900492"/>
            <a:chOff x="8223391" y="929341"/>
            <a:chExt cx="3927813" cy="5900492"/>
          </a:xfrm>
        </p:grpSpPr>
        <p:sp>
          <p:nvSpPr>
            <p:cNvPr id="3" name="Content Placeholder 5">
              <a:extLst>
                <a:ext uri="{FF2B5EF4-FFF2-40B4-BE49-F238E27FC236}">
                  <a16:creationId xmlns:a16="http://schemas.microsoft.com/office/drawing/2014/main" id="{598A9BB3-BF27-3407-5561-63A7D48E4DE2}"/>
                </a:ext>
              </a:extLst>
            </p:cNvPr>
            <p:cNvSpPr txBox="1">
              <a:spLocks/>
            </p:cNvSpPr>
            <p:nvPr/>
          </p:nvSpPr>
          <p:spPr>
            <a:xfrm>
              <a:off x="8292760" y="929341"/>
              <a:ext cx="33564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Electronics based</a:t>
              </a:r>
            </a:p>
          </p:txBody>
        </p:sp>
        <p:pic>
          <p:nvPicPr>
            <p:cNvPr id="4" name="Picture 3">
              <a:extLst>
                <a:ext uri="{FF2B5EF4-FFF2-40B4-BE49-F238E27FC236}">
                  <a16:creationId xmlns:a16="http://schemas.microsoft.com/office/drawing/2014/main" id="{8FECF5E6-CF4E-BB7C-32AE-70DEED6774A8}"/>
                </a:ext>
              </a:extLst>
            </p:cNvPr>
            <p:cNvPicPr>
              <a:picLocks noChangeAspect="1"/>
            </p:cNvPicPr>
            <p:nvPr/>
          </p:nvPicPr>
          <p:blipFill>
            <a:blip r:embed="rId4"/>
            <a:stretch>
              <a:fillRect/>
            </a:stretch>
          </p:blipFill>
          <p:spPr>
            <a:xfrm>
              <a:off x="8453165" y="5232447"/>
              <a:ext cx="3356451" cy="1597386"/>
            </a:xfrm>
            <a:prstGeom prst="rect">
              <a:avLst/>
            </a:prstGeom>
          </p:spPr>
        </p:pic>
        <p:sp>
          <p:nvSpPr>
            <p:cNvPr id="7" name="Rectangle 6">
              <a:extLst>
                <a:ext uri="{FF2B5EF4-FFF2-40B4-BE49-F238E27FC236}">
                  <a16:creationId xmlns:a16="http://schemas.microsoft.com/office/drawing/2014/main" id="{4A24DE83-1EED-90DA-0E67-2F52EF03FEE2}"/>
                </a:ext>
              </a:extLst>
            </p:cNvPr>
            <p:cNvSpPr/>
            <p:nvPr/>
          </p:nvSpPr>
          <p:spPr>
            <a:xfrm>
              <a:off x="8223391" y="1427606"/>
              <a:ext cx="3927813" cy="3683060"/>
            </a:xfrm>
            <a:prstGeom prst="rect">
              <a:avLst/>
            </a:prstGeom>
          </p:spPr>
          <p:txBody>
            <a:bodyPr wrap="square">
              <a:spAutoFit/>
            </a:bodyPr>
            <a:lstStyle/>
            <a:p>
              <a:pPr marL="285750" indent="-285750">
                <a:spcBef>
                  <a:spcPts val="1000"/>
                </a:spcBef>
                <a:buFont typeface="Arial" panose="020B0604020202020204" pitchFamily="34" charset="0"/>
                <a:buChar char="•"/>
              </a:pPr>
              <a:r>
                <a:rPr lang="en-US" sz="2000" dirty="0"/>
                <a:t>Exceptional signal to noise is exceptional (&lt; 0.5 </a:t>
              </a:r>
              <a:r>
                <a:rPr lang="en-US" sz="2000" dirty="0" err="1"/>
                <a:t>fC</a:t>
              </a:r>
              <a:r>
                <a:rPr lang="en-US" sz="2000" dirty="0"/>
                <a:t>. Non destructive) </a:t>
              </a:r>
            </a:p>
            <a:p>
              <a:pPr marL="285750" indent="-285750">
                <a:spcBef>
                  <a:spcPts val="1000"/>
                </a:spcBef>
                <a:buFont typeface="Arial" panose="020B0604020202020204" pitchFamily="34" charset="0"/>
                <a:buChar char="•"/>
              </a:pPr>
              <a:r>
                <a:rPr lang="en-US" sz="2000" dirty="0"/>
                <a:t>Timing potentially &lt; 50 fs</a:t>
              </a:r>
            </a:p>
            <a:p>
              <a:pPr marL="285750" indent="-285750">
                <a:spcBef>
                  <a:spcPts val="1000"/>
                </a:spcBef>
                <a:buFont typeface="Arial" panose="020B0604020202020204" pitchFamily="34" charset="0"/>
                <a:buChar char="•"/>
              </a:pPr>
              <a:r>
                <a:rPr lang="en-US" sz="2000" b="1" dirty="0"/>
                <a:t>Advanced digital signal processing </a:t>
              </a:r>
              <a:r>
                <a:rPr lang="en-US" sz="2000" dirty="0"/>
                <a:t>methods to enhance the measurement resolution and enable fast feedback </a:t>
              </a:r>
            </a:p>
            <a:p>
              <a:pPr marL="285750" indent="-285750">
                <a:spcBef>
                  <a:spcPts val="1000"/>
                </a:spcBef>
                <a:buFont typeface="Arial" panose="020B0604020202020204" pitchFamily="34" charset="0"/>
                <a:buChar char="•"/>
              </a:pPr>
              <a:endParaRPr lang="en-US" sz="2000" dirty="0"/>
            </a:p>
            <a:p>
              <a:pPr marL="285750" indent="-285750">
                <a:spcBef>
                  <a:spcPts val="1000"/>
                </a:spcBef>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339589A6-1FCC-C1D5-6433-26DEEE5791EB}"/>
                </a:ext>
              </a:extLst>
            </p:cNvPr>
            <p:cNvPicPr>
              <a:picLocks noChangeAspect="1"/>
            </p:cNvPicPr>
            <p:nvPr/>
          </p:nvPicPr>
          <p:blipFill>
            <a:blip r:embed="rId5"/>
            <a:stretch>
              <a:fillRect/>
            </a:stretch>
          </p:blipFill>
          <p:spPr>
            <a:xfrm>
              <a:off x="8976184" y="4219736"/>
              <a:ext cx="2546969" cy="900714"/>
            </a:xfrm>
            <a:prstGeom prst="rect">
              <a:avLst/>
            </a:prstGeom>
          </p:spPr>
        </p:pic>
      </p:grpSp>
    </p:spTree>
    <p:extLst>
      <p:ext uri="{BB962C8B-B14F-4D97-AF65-F5344CB8AC3E}">
        <p14:creationId xmlns:p14="http://schemas.microsoft.com/office/powerpoint/2010/main" val="7806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17" y="214749"/>
            <a:ext cx="10515600" cy="806852"/>
          </a:xfrm>
        </p:spPr>
        <p:txBody>
          <a:bodyPr/>
          <a:lstStyle/>
          <a:p>
            <a:r>
              <a:rPr lang="en-US" dirty="0"/>
              <a:t>Magnetic compression</a:t>
            </a:r>
          </a:p>
        </p:txBody>
      </p:sp>
      <p:sp>
        <p:nvSpPr>
          <p:cNvPr id="3" name="Content Placeholder 2"/>
          <p:cNvSpPr>
            <a:spLocks noGrp="1"/>
          </p:cNvSpPr>
          <p:nvPr>
            <p:ph idx="1"/>
          </p:nvPr>
        </p:nvSpPr>
        <p:spPr>
          <a:xfrm>
            <a:off x="608742" y="1012315"/>
            <a:ext cx="7652896" cy="2015499"/>
          </a:xfrm>
        </p:spPr>
        <p:txBody>
          <a:bodyPr>
            <a:normAutofit fontScale="92500" lnSpcReduction="10000"/>
          </a:bodyPr>
          <a:lstStyle/>
          <a:p>
            <a:r>
              <a:rPr lang="en-US" sz="2400" dirty="0"/>
              <a:t>Fully passive system</a:t>
            </a:r>
          </a:p>
          <a:p>
            <a:r>
              <a:rPr lang="en-US" sz="2400" dirty="0"/>
              <a:t>Relies on space charge and gun induced chirp</a:t>
            </a:r>
          </a:p>
          <a:p>
            <a:r>
              <a:rPr lang="en-US" sz="2400" dirty="0"/>
              <a:t>Multi bend </a:t>
            </a:r>
            <a:r>
              <a:rPr lang="en-US" sz="2400" dirty="0" err="1"/>
              <a:t>achromat</a:t>
            </a:r>
            <a:r>
              <a:rPr lang="en-US" sz="2400" dirty="0"/>
              <a:t> or alpha magnets</a:t>
            </a:r>
          </a:p>
          <a:p>
            <a:r>
              <a:rPr lang="en-US" sz="2400" dirty="0"/>
              <a:t>Non </a:t>
            </a:r>
            <a:r>
              <a:rPr lang="en-US" sz="2400" dirty="0" err="1"/>
              <a:t>linearities</a:t>
            </a:r>
            <a:r>
              <a:rPr lang="en-US" sz="2400" dirty="0"/>
              <a:t> can be managed</a:t>
            </a:r>
          </a:p>
          <a:p>
            <a:r>
              <a:rPr lang="en-US" sz="2400" dirty="0"/>
              <a:t>Record temporal resolution demonstrated</a:t>
            </a:r>
          </a:p>
          <a:p>
            <a:pPr marL="0" indent="0">
              <a:buNone/>
            </a:pPr>
            <a:endParaRPr lang="en-US" sz="2400" dirty="0"/>
          </a:p>
        </p:txBody>
      </p:sp>
      <p:pic>
        <p:nvPicPr>
          <p:cNvPr id="4" name="Picture 3"/>
          <p:cNvPicPr>
            <a:picLocks noChangeAspect="1"/>
          </p:cNvPicPr>
          <p:nvPr/>
        </p:nvPicPr>
        <p:blipFill>
          <a:blip r:embed="rId2"/>
          <a:stretch>
            <a:fillRect/>
          </a:stretch>
        </p:blipFill>
        <p:spPr>
          <a:xfrm>
            <a:off x="7114131" y="214749"/>
            <a:ext cx="3939286" cy="2580232"/>
          </a:xfrm>
          <a:prstGeom prst="rect">
            <a:avLst/>
          </a:prstGeom>
        </p:spPr>
      </p:pic>
      <p:pic>
        <p:nvPicPr>
          <p:cNvPr id="5124" name="Picture 4"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743" y="4083716"/>
            <a:ext cx="3625335" cy="2619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68938" y="3266575"/>
            <a:ext cx="1493550" cy="369332"/>
          </a:xfrm>
          <a:prstGeom prst="rect">
            <a:avLst/>
          </a:prstGeom>
          <a:noFill/>
        </p:spPr>
        <p:txBody>
          <a:bodyPr wrap="none" rtlCol="0">
            <a:spAutoFit/>
          </a:bodyPr>
          <a:lstStyle/>
          <a:p>
            <a:r>
              <a:rPr lang="en-US" dirty="0"/>
              <a:t>THz streaking </a:t>
            </a:r>
          </a:p>
        </p:txBody>
      </p:sp>
      <p:pic>
        <p:nvPicPr>
          <p:cNvPr id="9" name="Picture 8"/>
          <p:cNvPicPr>
            <a:picLocks noChangeAspect="1"/>
          </p:cNvPicPr>
          <p:nvPr/>
        </p:nvPicPr>
        <p:blipFill rotWithShape="1">
          <a:blip r:embed="rId4"/>
          <a:srcRect l="4367" t="835"/>
          <a:stretch/>
        </p:blipFill>
        <p:spPr>
          <a:xfrm>
            <a:off x="5719544" y="4317964"/>
            <a:ext cx="5925779" cy="2385520"/>
          </a:xfrm>
          <a:prstGeom prst="rect">
            <a:avLst/>
          </a:prstGeom>
        </p:spPr>
      </p:pic>
      <p:pic>
        <p:nvPicPr>
          <p:cNvPr id="10" name="Picture 9"/>
          <p:cNvPicPr>
            <a:picLocks noChangeAspect="1"/>
          </p:cNvPicPr>
          <p:nvPr/>
        </p:nvPicPr>
        <p:blipFill>
          <a:blip r:embed="rId5"/>
          <a:stretch>
            <a:fillRect/>
          </a:stretch>
        </p:blipFill>
        <p:spPr>
          <a:xfrm>
            <a:off x="9646575" y="3266575"/>
            <a:ext cx="2545425" cy="1152406"/>
          </a:xfrm>
          <a:prstGeom prst="rect">
            <a:avLst/>
          </a:prstGeom>
        </p:spPr>
      </p:pic>
      <p:sp>
        <p:nvSpPr>
          <p:cNvPr id="13" name="Rectangle 12">
            <a:extLst>
              <a:ext uri="{FF2B5EF4-FFF2-40B4-BE49-F238E27FC236}">
                <a16:creationId xmlns:a16="http://schemas.microsoft.com/office/drawing/2014/main" id="{24C4C6F2-6D83-10AD-B67B-36974C68B28B}"/>
              </a:ext>
            </a:extLst>
          </p:cNvPr>
          <p:cNvSpPr/>
          <p:nvPr/>
        </p:nvSpPr>
        <p:spPr>
          <a:xfrm>
            <a:off x="3734256" y="5502826"/>
            <a:ext cx="334003" cy="1241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85CA52-6500-33C5-8223-235443818C0A}"/>
              </a:ext>
            </a:extLst>
          </p:cNvPr>
          <p:cNvSpPr/>
          <p:nvPr/>
        </p:nvSpPr>
        <p:spPr>
          <a:xfrm>
            <a:off x="3763635" y="3475623"/>
            <a:ext cx="167737" cy="1615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95875" y="3083909"/>
            <a:ext cx="6831376" cy="830997"/>
          </a:xfrm>
          <a:prstGeom prst="rect">
            <a:avLst/>
          </a:prstGeom>
          <a:noFill/>
        </p:spPr>
        <p:txBody>
          <a:bodyPr wrap="square" rtlCol="0">
            <a:spAutoFit/>
          </a:bodyPr>
          <a:lstStyle/>
          <a:p>
            <a:r>
              <a:rPr lang="en-US" sz="1600" i="1" dirty="0"/>
              <a:t>H. W. Kim et al., Nat. Phot., 14, 245 (2020)</a:t>
            </a:r>
          </a:p>
          <a:p>
            <a:r>
              <a:rPr lang="en-US" sz="1600" i="1" dirty="0"/>
              <a:t>F. Qi et al., Phys. Rev. Lett. 124, 134803 (2020).</a:t>
            </a:r>
          </a:p>
          <a:p>
            <a:r>
              <a:rPr lang="en-US" sz="1600" dirty="0"/>
              <a:t>Y. Yang et al. </a:t>
            </a:r>
            <a:r>
              <a:rPr lang="en-US" sz="1600" dirty="0">
                <a:hlinkClick r:id="rId6"/>
              </a:rPr>
              <a:t>https://arxiv.org/abs/2508.03946</a:t>
            </a:r>
            <a:r>
              <a:rPr lang="en-US" sz="1600" dirty="0"/>
              <a:t> (2025)</a:t>
            </a:r>
          </a:p>
        </p:txBody>
      </p:sp>
    </p:spTree>
    <p:extLst>
      <p:ext uri="{BB962C8B-B14F-4D97-AF65-F5344CB8AC3E}">
        <p14:creationId xmlns:p14="http://schemas.microsoft.com/office/powerpoint/2010/main" val="402938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2239"/>
            <a:ext cx="10515600" cy="768350"/>
          </a:xfrm>
        </p:spPr>
        <p:txBody>
          <a:bodyPr/>
          <a:lstStyle/>
          <a:p>
            <a:r>
              <a:rPr lang="en-US" dirty="0"/>
              <a:t>Detectors</a:t>
            </a:r>
          </a:p>
        </p:txBody>
      </p:sp>
      <p:sp>
        <p:nvSpPr>
          <p:cNvPr id="3" name="Content Placeholder 2"/>
          <p:cNvSpPr>
            <a:spLocks noGrp="1"/>
          </p:cNvSpPr>
          <p:nvPr>
            <p:ph idx="1"/>
          </p:nvPr>
        </p:nvSpPr>
        <p:spPr>
          <a:xfrm>
            <a:off x="723399" y="994517"/>
            <a:ext cx="7281864" cy="4351338"/>
          </a:xfrm>
        </p:spPr>
        <p:txBody>
          <a:bodyPr>
            <a:normAutofit/>
          </a:bodyPr>
          <a:lstStyle/>
          <a:p>
            <a:r>
              <a:rPr lang="en-US" sz="2400" dirty="0"/>
              <a:t>Free-space or fiber-coupled screen + intensified camera</a:t>
            </a:r>
          </a:p>
          <a:p>
            <a:pPr lvl="1"/>
            <a:r>
              <a:rPr lang="en-US" sz="2000" dirty="0"/>
              <a:t>Sensitivity vs. resolution</a:t>
            </a:r>
          </a:p>
          <a:p>
            <a:r>
              <a:rPr lang="en-US" sz="2400" dirty="0"/>
              <a:t>Direct electron detection</a:t>
            </a:r>
          </a:p>
          <a:p>
            <a:pPr lvl="1"/>
            <a:r>
              <a:rPr lang="en-US" sz="2000" dirty="0"/>
              <a:t>&gt; 80 % DQE, large dynamic range, electron counting mode</a:t>
            </a:r>
          </a:p>
          <a:p>
            <a:r>
              <a:rPr lang="en-US" sz="2400" dirty="0"/>
              <a:t>Central hole for direct beam diagnostics (charge, time-stamping, energy, pointing)</a:t>
            </a:r>
          </a:p>
          <a:p>
            <a:r>
              <a:rPr lang="en-US" sz="2400" b="1" dirty="0"/>
              <a:t>High repetition rate </a:t>
            </a:r>
            <a:r>
              <a:rPr lang="en-US" sz="2400" dirty="0"/>
              <a:t>readout for laser on/off contrast improvement.</a:t>
            </a:r>
          </a:p>
          <a:p>
            <a:pPr lvl="1"/>
            <a:r>
              <a:rPr lang="en-US" sz="2000" dirty="0"/>
              <a:t>Need high rep-rate source</a:t>
            </a:r>
          </a:p>
          <a:p>
            <a:endParaRPr lang="en-US" sz="2400" dirty="0"/>
          </a:p>
        </p:txBody>
      </p:sp>
      <p:pic>
        <p:nvPicPr>
          <p:cNvPr id="8" name="Picture 7"/>
          <p:cNvPicPr>
            <a:picLocks noChangeAspect="1"/>
          </p:cNvPicPr>
          <p:nvPr/>
        </p:nvPicPr>
        <p:blipFill>
          <a:blip r:embed="rId2"/>
          <a:stretch>
            <a:fillRect/>
          </a:stretch>
        </p:blipFill>
        <p:spPr>
          <a:xfrm>
            <a:off x="8332876" y="994517"/>
            <a:ext cx="3248026" cy="4297388"/>
          </a:xfrm>
          <a:prstGeom prst="rect">
            <a:avLst/>
          </a:prstGeom>
        </p:spPr>
      </p:pic>
    </p:spTree>
    <p:extLst>
      <p:ext uri="{BB962C8B-B14F-4D97-AF65-F5344CB8AC3E}">
        <p14:creationId xmlns:p14="http://schemas.microsoft.com/office/powerpoint/2010/main" val="258023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837" y="748597"/>
            <a:ext cx="10797694" cy="3352800"/>
          </a:xfrm>
        </p:spPr>
        <p:txBody>
          <a:bodyPr>
            <a:normAutofit/>
          </a:bodyPr>
          <a:lstStyle/>
          <a:p>
            <a:r>
              <a:rPr lang="en-US" sz="1800" dirty="0"/>
              <a:t>Capture entire history of ultrafast process in one shot (full movie in single exposure) </a:t>
            </a:r>
          </a:p>
          <a:p>
            <a:r>
              <a:rPr lang="en-US" sz="1800" dirty="0"/>
              <a:t>RF streak camera based electron diffraction (from </a:t>
            </a:r>
            <a:r>
              <a:rPr lang="en-US" sz="1800" dirty="0" err="1"/>
              <a:t>Mourou</a:t>
            </a:r>
            <a:r>
              <a:rPr lang="en-US" sz="1800" dirty="0"/>
              <a:t>-Williamson original paper on UED)</a:t>
            </a:r>
          </a:p>
          <a:p>
            <a:r>
              <a:rPr lang="en-US" sz="1800" dirty="0"/>
              <a:t>Use RF deflecting cavity as a streak camera to time-resolve a relatively long (10s of ps) electron beam after its interaction with the diffraction sample. </a:t>
            </a:r>
          </a:p>
          <a:p>
            <a:r>
              <a:rPr lang="en-US" sz="1800" dirty="0"/>
              <a:t>Three significant advantages</a:t>
            </a:r>
          </a:p>
          <a:p>
            <a:pPr lvl="1"/>
            <a:r>
              <a:rPr lang="en-US" sz="1800" dirty="0">
                <a:solidFill>
                  <a:srgbClr val="FF0000"/>
                </a:solidFill>
              </a:rPr>
              <a:t>Free UED by the limitation due to the length of the electron beam. </a:t>
            </a:r>
          </a:p>
          <a:p>
            <a:pPr lvl="1"/>
            <a:r>
              <a:rPr lang="en-US" sz="1800" dirty="0">
                <a:solidFill>
                  <a:srgbClr val="0070C0"/>
                </a:solidFill>
              </a:rPr>
              <a:t>Improve significantly the temporal resolution of the technique.</a:t>
            </a:r>
          </a:p>
          <a:p>
            <a:pPr lvl="1"/>
            <a:r>
              <a:rPr lang="en-US" sz="1800" dirty="0"/>
              <a:t>Yield true single-shot structural change studies revolutionizing the approach of the conventional pump-probe experimental procedure. </a:t>
            </a:r>
          </a:p>
        </p:txBody>
      </p:sp>
      <p:sp>
        <p:nvSpPr>
          <p:cNvPr id="157" name="Title 1"/>
          <p:cNvSpPr txBox="1">
            <a:spLocks/>
          </p:cNvSpPr>
          <p:nvPr/>
        </p:nvSpPr>
        <p:spPr>
          <a:xfrm>
            <a:off x="156808" y="44698"/>
            <a:ext cx="10515600" cy="866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Streaked MeV UED</a:t>
            </a:r>
          </a:p>
        </p:txBody>
      </p:sp>
      <p:pic>
        <p:nvPicPr>
          <p:cNvPr id="2" name="Picture 1"/>
          <p:cNvPicPr>
            <a:picLocks noChangeAspect="1"/>
          </p:cNvPicPr>
          <p:nvPr/>
        </p:nvPicPr>
        <p:blipFill>
          <a:blip r:embed="rId3"/>
          <a:stretch>
            <a:fillRect/>
          </a:stretch>
        </p:blipFill>
        <p:spPr>
          <a:xfrm>
            <a:off x="7040615" y="3605679"/>
            <a:ext cx="5053815" cy="2028965"/>
          </a:xfrm>
          <a:prstGeom prst="rect">
            <a:avLst/>
          </a:prstGeom>
        </p:spPr>
      </p:pic>
      <p:pic>
        <p:nvPicPr>
          <p:cNvPr id="152" name="Picture 151"/>
          <p:cNvPicPr>
            <a:picLocks noChangeAspect="1"/>
          </p:cNvPicPr>
          <p:nvPr/>
        </p:nvPicPr>
        <p:blipFill>
          <a:blip r:embed="rId4"/>
          <a:stretch>
            <a:fillRect/>
          </a:stretch>
        </p:blipFill>
        <p:spPr>
          <a:xfrm>
            <a:off x="156808" y="3664067"/>
            <a:ext cx="6946900" cy="2282458"/>
          </a:xfrm>
          <a:prstGeom prst="rect">
            <a:avLst/>
          </a:prstGeom>
        </p:spPr>
      </p:pic>
      <p:sp>
        <p:nvSpPr>
          <p:cNvPr id="158" name="TextBox 157"/>
          <p:cNvSpPr txBox="1"/>
          <p:nvPr/>
        </p:nvSpPr>
        <p:spPr>
          <a:xfrm>
            <a:off x="8449181" y="5634644"/>
            <a:ext cx="3742819" cy="584775"/>
          </a:xfrm>
          <a:prstGeom prst="rect">
            <a:avLst/>
          </a:prstGeom>
          <a:noFill/>
        </p:spPr>
        <p:txBody>
          <a:bodyPr wrap="none" rtlCol="0">
            <a:spAutoFit/>
          </a:bodyPr>
          <a:lstStyle/>
          <a:p>
            <a:r>
              <a:rPr lang="en-US" sz="1600" dirty="0"/>
              <a:t>C. M. </a:t>
            </a:r>
            <a:r>
              <a:rPr lang="en-US" sz="1600" dirty="0" err="1"/>
              <a:t>Scoby</a:t>
            </a:r>
            <a:r>
              <a:rPr lang="en-US" sz="1600" dirty="0"/>
              <a:t> et al., APL, 102, 023506 (2013)</a:t>
            </a:r>
          </a:p>
          <a:p>
            <a:r>
              <a:rPr lang="en-US" sz="1600" dirty="0"/>
              <a:t>P. Musumeci et al. JAP, 108, 114513 (2010)</a:t>
            </a:r>
          </a:p>
        </p:txBody>
      </p:sp>
      <p:sp>
        <p:nvSpPr>
          <p:cNvPr id="5" name="TextBox 4">
            <a:extLst>
              <a:ext uri="{FF2B5EF4-FFF2-40B4-BE49-F238E27FC236}">
                <a16:creationId xmlns:a16="http://schemas.microsoft.com/office/drawing/2014/main" id="{562E7D53-DADA-4ACF-9CC3-E7F5C1D0B1D4}"/>
              </a:ext>
            </a:extLst>
          </p:cNvPr>
          <p:cNvSpPr txBox="1"/>
          <p:nvPr/>
        </p:nvSpPr>
        <p:spPr>
          <a:xfrm>
            <a:off x="314357" y="6109403"/>
            <a:ext cx="6116326"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t>Smart (ML/AI) image processing algorithms and masks can greatly help 2d reconstruction. See </a:t>
            </a:r>
            <a:r>
              <a:rPr lang="en-US" sz="1600" dirty="0">
                <a:solidFill>
                  <a:srgbClr val="555555"/>
                </a:solidFill>
              </a:rPr>
              <a:t>D. Qi et al. </a:t>
            </a:r>
            <a:r>
              <a:rPr lang="en-US" sz="1600" b="1" u="sng" dirty="0">
                <a:solidFill>
                  <a:srgbClr val="555555"/>
                </a:solidFill>
              </a:rPr>
              <a:t>Phys. Rev. Applied 10, 054061 (2018)</a:t>
            </a:r>
          </a:p>
        </p:txBody>
      </p:sp>
    </p:spTree>
    <p:extLst>
      <p:ext uri="{BB962C8B-B14F-4D97-AF65-F5344CB8AC3E}">
        <p14:creationId xmlns:p14="http://schemas.microsoft.com/office/powerpoint/2010/main" val="38149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35098"/>
            <a:ext cx="10515600" cy="820357"/>
          </a:xfrm>
        </p:spPr>
        <p:txBody>
          <a:bodyPr>
            <a:normAutofit fontScale="90000"/>
          </a:bodyPr>
          <a:lstStyle/>
          <a:p>
            <a:r>
              <a:rPr lang="en-US" dirty="0"/>
              <a:t>Combining UED with other capabilities/modalities</a:t>
            </a:r>
          </a:p>
        </p:txBody>
      </p:sp>
      <p:sp>
        <p:nvSpPr>
          <p:cNvPr id="3" name="Content Placeholder 2"/>
          <p:cNvSpPr>
            <a:spLocks noGrp="1"/>
          </p:cNvSpPr>
          <p:nvPr>
            <p:ph idx="1"/>
          </p:nvPr>
        </p:nvSpPr>
        <p:spPr>
          <a:xfrm>
            <a:off x="389377" y="950817"/>
            <a:ext cx="7796213" cy="4351338"/>
          </a:xfrm>
        </p:spPr>
        <p:txBody>
          <a:bodyPr>
            <a:normAutofit/>
          </a:bodyPr>
          <a:lstStyle/>
          <a:p>
            <a:r>
              <a:rPr lang="en-US" sz="2600" dirty="0"/>
              <a:t>FEL pump / UED probe experiments at FERMI FEL</a:t>
            </a:r>
          </a:p>
          <a:p>
            <a:r>
              <a:rPr lang="en-US" sz="2600" dirty="0"/>
              <a:t>THz pump / UED probe</a:t>
            </a:r>
          </a:p>
          <a:p>
            <a:r>
              <a:rPr lang="en-US" sz="2600" dirty="0"/>
              <a:t>Electron beam pumping ? </a:t>
            </a:r>
          </a:p>
          <a:p>
            <a:r>
              <a:rPr lang="en-US" sz="2600" dirty="0"/>
              <a:t>Use </a:t>
            </a:r>
            <a:r>
              <a:rPr lang="en-US" sz="2600" dirty="0" err="1"/>
              <a:t>postsample</a:t>
            </a:r>
            <a:r>
              <a:rPr lang="en-US" sz="2600" dirty="0"/>
              <a:t> optics for real space imaging of grain boundaries (microscopy)</a:t>
            </a:r>
          </a:p>
          <a:p>
            <a:r>
              <a:rPr lang="en-US" sz="2600" dirty="0"/>
              <a:t>Energy analyze diffraction patterns for momentum resolved EELS. </a:t>
            </a:r>
          </a:p>
        </p:txBody>
      </p:sp>
      <p:pic>
        <p:nvPicPr>
          <p:cNvPr id="6146" name="Picture 2" descr="Fig. 1.  Schematic of q-EELS measurement using an omega energy filter as an analyz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389" y="4034074"/>
            <a:ext cx="2813050" cy="2588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36914" y="6234085"/>
            <a:ext cx="1524263" cy="307777"/>
          </a:xfrm>
          <a:prstGeom prst="rect">
            <a:avLst/>
          </a:prstGeom>
          <a:noFill/>
        </p:spPr>
        <p:txBody>
          <a:bodyPr wrap="none" rtlCol="0">
            <a:spAutoFit/>
          </a:bodyPr>
          <a:lstStyle/>
          <a:p>
            <a:r>
              <a:rPr lang="en-US" sz="1400" dirty="0"/>
              <a:t>from JEOL website</a:t>
            </a:r>
          </a:p>
        </p:txBody>
      </p:sp>
      <p:pic>
        <p:nvPicPr>
          <p:cNvPr id="6148" name="Picture 4" descr="https://media.springernature.com/lw685/springer-static/image/art%3A10.1038%2Fs41570-023-00469-y/MediaObjects/41570_2023_469_Figa_HT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437" y="4192411"/>
            <a:ext cx="4862157" cy="234945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6">
            <a:extLst>
              <a:ext uri="{FF2B5EF4-FFF2-40B4-BE49-F238E27FC236}">
                <a16:creationId xmlns:a16="http://schemas.microsoft.com/office/drawing/2014/main" id="{F6C12E75-1FD4-6D5D-26FC-4AF15DE6CD34}"/>
              </a:ext>
            </a:extLst>
          </p:cNvPr>
          <p:cNvPicPr>
            <a:picLocks noChangeAspect="1"/>
          </p:cNvPicPr>
          <p:nvPr/>
        </p:nvPicPr>
        <p:blipFill>
          <a:blip r:embed="rId4"/>
          <a:stretch>
            <a:fillRect/>
          </a:stretch>
        </p:blipFill>
        <p:spPr>
          <a:xfrm>
            <a:off x="8915537" y="799709"/>
            <a:ext cx="3104871" cy="2989876"/>
          </a:xfrm>
          <a:prstGeom prst="rect">
            <a:avLst/>
          </a:prstGeom>
          <a:ln>
            <a:solidFill>
              <a:schemeClr val="tx1"/>
            </a:solidFill>
          </a:ln>
          <a:effectLst>
            <a:outerShdw blurRad="50800" dist="38100" dir="8100000" algn="tr" rotWithShape="0">
              <a:prstClr val="black">
                <a:alpha val="40000"/>
              </a:prstClr>
            </a:outerShdw>
          </a:effectLst>
        </p:spPr>
      </p:pic>
      <p:sp>
        <p:nvSpPr>
          <p:cNvPr id="6" name="TextBox 5"/>
          <p:cNvSpPr txBox="1"/>
          <p:nvPr/>
        </p:nvSpPr>
        <p:spPr>
          <a:xfrm>
            <a:off x="9335824" y="3811090"/>
            <a:ext cx="2388795" cy="261610"/>
          </a:xfrm>
          <a:prstGeom prst="rect">
            <a:avLst/>
          </a:prstGeom>
          <a:noFill/>
        </p:spPr>
        <p:txBody>
          <a:bodyPr wrap="none" rtlCol="0">
            <a:spAutoFit/>
          </a:bodyPr>
          <a:lstStyle/>
          <a:p>
            <a:r>
              <a:rPr lang="en-US" sz="1100" i="1" dirty="0"/>
              <a:t>Courtesy of E. </a:t>
            </a:r>
            <a:r>
              <a:rPr lang="en-US" sz="1100" i="1" dirty="0" err="1"/>
              <a:t>Principi</a:t>
            </a:r>
            <a:r>
              <a:rPr lang="en-US" sz="1100" i="1" dirty="0"/>
              <a:t> and L. </a:t>
            </a:r>
            <a:r>
              <a:rPr lang="en-US" sz="1100" i="1" dirty="0" err="1"/>
              <a:t>Giannessi</a:t>
            </a:r>
            <a:endParaRPr lang="en-US" sz="1100" i="1" dirty="0"/>
          </a:p>
        </p:txBody>
      </p:sp>
    </p:spTree>
    <p:extLst>
      <p:ext uri="{BB962C8B-B14F-4D97-AF65-F5344CB8AC3E}">
        <p14:creationId xmlns:p14="http://schemas.microsoft.com/office/powerpoint/2010/main" val="141479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86" y="149453"/>
            <a:ext cx="10515600" cy="892175"/>
          </a:xfrm>
        </p:spPr>
        <p:txBody>
          <a:bodyPr/>
          <a:lstStyle/>
          <a:p>
            <a:r>
              <a:rPr lang="en-US" dirty="0"/>
              <a:t>Conclusions and outlook</a:t>
            </a:r>
          </a:p>
        </p:txBody>
      </p:sp>
      <p:sp>
        <p:nvSpPr>
          <p:cNvPr id="3" name="Content Placeholder 2"/>
          <p:cNvSpPr>
            <a:spLocks noGrp="1"/>
          </p:cNvSpPr>
          <p:nvPr>
            <p:ph idx="1"/>
          </p:nvPr>
        </p:nvSpPr>
        <p:spPr>
          <a:xfrm>
            <a:off x="881741" y="1162051"/>
            <a:ext cx="10856967" cy="4312753"/>
          </a:xfrm>
        </p:spPr>
        <p:txBody>
          <a:bodyPr>
            <a:normAutofit/>
          </a:bodyPr>
          <a:lstStyle/>
          <a:p>
            <a:pPr>
              <a:lnSpc>
                <a:spcPct val="100000"/>
              </a:lnSpc>
            </a:pPr>
            <a:r>
              <a:rPr lang="en-US" sz="2200" dirty="0"/>
              <a:t>Ultrafast electron sources (MeV </a:t>
            </a:r>
            <a:r>
              <a:rPr lang="en-US" sz="2200" u="sng" dirty="0"/>
              <a:t>and</a:t>
            </a:r>
            <a:r>
              <a:rPr lang="en-US" sz="2200" dirty="0"/>
              <a:t> keV) are pushing the boundary of spatial and temporal resolution in structural dynamics</a:t>
            </a:r>
          </a:p>
          <a:p>
            <a:pPr>
              <a:lnSpc>
                <a:spcPct val="100000"/>
              </a:lnSpc>
            </a:pPr>
            <a:r>
              <a:rPr lang="en-US" sz="2200" dirty="0"/>
              <a:t>Advanced photocathodes and high gradient RF can improve beam brightness</a:t>
            </a:r>
          </a:p>
          <a:p>
            <a:pPr lvl="1">
              <a:lnSpc>
                <a:spcPct val="100000"/>
              </a:lnSpc>
            </a:pPr>
            <a:r>
              <a:rPr lang="en-US" sz="1800" dirty="0"/>
              <a:t>Longer coherence lengths, </a:t>
            </a:r>
            <a:r>
              <a:rPr lang="en-US" sz="1800" dirty="0" err="1"/>
              <a:t>nanodiffraction</a:t>
            </a:r>
            <a:r>
              <a:rPr lang="en-US" sz="1800" dirty="0"/>
              <a:t>, diffuse scattering</a:t>
            </a:r>
          </a:p>
          <a:p>
            <a:pPr>
              <a:lnSpc>
                <a:spcPct val="100000"/>
              </a:lnSpc>
            </a:pPr>
            <a:r>
              <a:rPr lang="en-US" sz="2200" dirty="0"/>
              <a:t>Towards sub-10 fs temporal resolution </a:t>
            </a:r>
          </a:p>
          <a:p>
            <a:pPr lvl="1">
              <a:lnSpc>
                <a:spcPct val="100000"/>
              </a:lnSpc>
            </a:pPr>
            <a:r>
              <a:rPr lang="en-US" sz="1800" dirty="0"/>
              <a:t>Magnetic compression, phase space linearization, high frequency compression, time stamping</a:t>
            </a:r>
          </a:p>
          <a:p>
            <a:pPr>
              <a:lnSpc>
                <a:spcPct val="100000"/>
              </a:lnSpc>
            </a:pPr>
            <a:r>
              <a:rPr lang="en-US" sz="2200" dirty="0"/>
              <a:t>Streaked electron diffraction </a:t>
            </a:r>
          </a:p>
          <a:p>
            <a:pPr lvl="1">
              <a:lnSpc>
                <a:spcPct val="100000"/>
              </a:lnSpc>
            </a:pPr>
            <a:r>
              <a:rPr lang="en-US" sz="1800" dirty="0"/>
              <a:t>Highest temporal resolution, no jitter problems, truly single shot, image reconstruction algorithms</a:t>
            </a:r>
          </a:p>
          <a:p>
            <a:pPr>
              <a:lnSpc>
                <a:spcPct val="100000"/>
              </a:lnSpc>
            </a:pPr>
            <a:r>
              <a:rPr lang="en-US" sz="2200" dirty="0"/>
              <a:t>Multimodal UED</a:t>
            </a:r>
          </a:p>
          <a:p>
            <a:pPr lvl="1">
              <a:lnSpc>
                <a:spcPct val="100000"/>
              </a:lnSpc>
            </a:pPr>
            <a:r>
              <a:rPr lang="en-US" sz="1800" dirty="0"/>
              <a:t>Imaging, Spectroscopy, X-rays, THz.  </a:t>
            </a:r>
          </a:p>
          <a:p>
            <a:pPr lvl="1">
              <a:lnSpc>
                <a:spcPct val="100000"/>
              </a:lnSpc>
            </a:pPr>
            <a:endParaRPr lang="en-US" sz="1800" dirty="0"/>
          </a:p>
          <a:p>
            <a:pPr lvl="2">
              <a:lnSpc>
                <a:spcPct val="120000"/>
              </a:lnSpc>
            </a:pPr>
            <a:endParaRPr lang="en-US" sz="1800" dirty="0"/>
          </a:p>
          <a:p>
            <a:pPr lvl="2">
              <a:lnSpc>
                <a:spcPct val="120000"/>
              </a:lnSpc>
            </a:pPr>
            <a:endParaRPr lang="en-US" sz="1800" dirty="0"/>
          </a:p>
          <a:p>
            <a:endParaRPr lang="en-US" sz="2000" dirty="0"/>
          </a:p>
        </p:txBody>
      </p:sp>
    </p:spTree>
    <p:extLst>
      <p:ext uri="{BB962C8B-B14F-4D97-AF65-F5344CB8AC3E}">
        <p14:creationId xmlns:p14="http://schemas.microsoft.com/office/powerpoint/2010/main" val="300789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3809" y="823423"/>
            <a:ext cx="8232959" cy="4234209"/>
          </a:xfrm>
          <a:prstGeom prst="rect">
            <a:avLst/>
          </a:prstGeom>
          <a:ln>
            <a:solidFill>
              <a:schemeClr val="tx1"/>
            </a:solidFill>
          </a:ln>
        </p:spPr>
      </p:pic>
      <p:sp>
        <p:nvSpPr>
          <p:cNvPr id="5" name="TextBox 4"/>
          <p:cNvSpPr txBox="1"/>
          <p:nvPr/>
        </p:nvSpPr>
        <p:spPr>
          <a:xfrm>
            <a:off x="3001088" y="115537"/>
            <a:ext cx="6240619" cy="707886"/>
          </a:xfrm>
          <a:prstGeom prst="rect">
            <a:avLst/>
          </a:prstGeom>
          <a:noFill/>
        </p:spPr>
        <p:txBody>
          <a:bodyPr wrap="none" rtlCol="0">
            <a:spAutoFit/>
          </a:bodyPr>
          <a:lstStyle/>
          <a:p>
            <a:r>
              <a:rPr lang="en-US" sz="4000" dirty="0"/>
              <a:t>Ultrafast Electron Diffraction </a:t>
            </a:r>
          </a:p>
        </p:txBody>
      </p:sp>
      <p:sp>
        <p:nvSpPr>
          <p:cNvPr id="6" name="TextBox 5"/>
          <p:cNvSpPr txBox="1"/>
          <p:nvPr/>
        </p:nvSpPr>
        <p:spPr>
          <a:xfrm>
            <a:off x="6723851" y="5272018"/>
            <a:ext cx="5225067" cy="1477328"/>
          </a:xfrm>
          <a:prstGeom prst="rect">
            <a:avLst/>
          </a:prstGeom>
          <a:noFill/>
        </p:spPr>
        <p:txBody>
          <a:bodyPr wrap="square" rtlCol="0">
            <a:spAutoFit/>
          </a:bodyPr>
          <a:lstStyle/>
          <a:p>
            <a:r>
              <a:rPr lang="en-US" dirty="0"/>
              <a:t>Some possible variations on the theme:</a:t>
            </a:r>
          </a:p>
          <a:p>
            <a:r>
              <a:rPr lang="en-US" dirty="0"/>
              <a:t>Electron beam energy</a:t>
            </a:r>
          </a:p>
          <a:p>
            <a:r>
              <a:rPr lang="en-US" dirty="0"/>
              <a:t>Excitation and probe pulse parameters</a:t>
            </a:r>
          </a:p>
          <a:p>
            <a:r>
              <a:rPr lang="en-US" dirty="0"/>
              <a:t>Sample phase</a:t>
            </a:r>
          </a:p>
          <a:p>
            <a:r>
              <a:rPr lang="en-US" dirty="0"/>
              <a:t>Repetition rate</a:t>
            </a:r>
          </a:p>
        </p:txBody>
      </p:sp>
    </p:spTree>
    <p:extLst>
      <p:ext uri="{BB962C8B-B14F-4D97-AF65-F5344CB8AC3E}">
        <p14:creationId xmlns:p14="http://schemas.microsoft.com/office/powerpoint/2010/main" val="406169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662739" y="1610785"/>
            <a:ext cx="3623988" cy="2485629"/>
          </a:xfrm>
          <a:prstGeom prst="rect">
            <a:avLst/>
          </a:prstGeom>
        </p:spPr>
      </p:pic>
      <p:sp>
        <p:nvSpPr>
          <p:cNvPr id="2" name="Title 1"/>
          <p:cNvSpPr>
            <a:spLocks noGrp="1"/>
          </p:cNvSpPr>
          <p:nvPr>
            <p:ph type="title"/>
          </p:nvPr>
        </p:nvSpPr>
        <p:spPr>
          <a:xfrm>
            <a:off x="452438" y="351311"/>
            <a:ext cx="10871464" cy="837833"/>
          </a:xfrm>
        </p:spPr>
        <p:txBody>
          <a:bodyPr>
            <a:noAutofit/>
          </a:bodyPr>
          <a:lstStyle/>
          <a:p>
            <a:pPr algn="ctr"/>
            <a:r>
              <a:rPr lang="en-US" sz="3600" dirty="0"/>
              <a:t>Probing matter at its fundamental time and spatial scales </a:t>
            </a:r>
            <a:br>
              <a:rPr lang="en-US" sz="3600" dirty="0"/>
            </a:br>
            <a:r>
              <a:rPr lang="en-US" sz="3600" dirty="0"/>
              <a:t>photons vs. electrons</a:t>
            </a:r>
          </a:p>
        </p:txBody>
      </p:sp>
      <p:sp>
        <p:nvSpPr>
          <p:cNvPr id="4" name="Slide Number Placeholder 3"/>
          <p:cNvSpPr>
            <a:spLocks noGrp="1"/>
          </p:cNvSpPr>
          <p:nvPr>
            <p:ph type="sldNum" sz="quarter" idx="12"/>
          </p:nvPr>
        </p:nvSpPr>
        <p:spPr/>
        <p:txBody>
          <a:bodyPr/>
          <a:lstStyle/>
          <a:p>
            <a:fld id="{D260E43B-7F43-FA45-AAB7-E054FD6CC4E3}" type="slidenum">
              <a:rPr lang="en-US" smtClean="0"/>
              <a:t>4</a:t>
            </a:fld>
            <a:endParaRPr lang="en-US" dirty="0"/>
          </a:p>
        </p:txBody>
      </p:sp>
      <p:sp>
        <p:nvSpPr>
          <p:cNvPr id="6" name="TextBox 5"/>
          <p:cNvSpPr txBox="1">
            <a:spLocks noChangeArrowheads="1"/>
          </p:cNvSpPr>
          <p:nvPr/>
        </p:nvSpPr>
        <p:spPr bwMode="auto">
          <a:xfrm>
            <a:off x="6662738" y="1454490"/>
            <a:ext cx="838200" cy="369888"/>
          </a:xfrm>
          <a:prstGeom prst="rect">
            <a:avLst/>
          </a:prstGeom>
          <a:solidFill>
            <a:srgbClr val="FFFF00"/>
          </a:solidFill>
          <a:ln w="9525">
            <a:solidFill>
              <a:schemeClr val="tx1"/>
            </a:solidFill>
            <a:miter lim="800000"/>
            <a:headEnd/>
            <a:tailEnd/>
          </a:ln>
        </p:spPr>
        <p:txBody>
          <a:bodyPr>
            <a:prstTxWarp prst="textNoShape">
              <a:avLst/>
            </a:prstTxWarp>
            <a:spAutoFit/>
          </a:bodyPr>
          <a:lstStyle/>
          <a:p>
            <a:r>
              <a:rPr lang="en-US" dirty="0"/>
              <a:t>X-FEL</a:t>
            </a: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9750" y="1695119"/>
            <a:ext cx="4038600" cy="2189163"/>
          </a:xfrm>
          <a:prstGeom prst="rect">
            <a:avLst/>
          </a:prstGeom>
          <a:noFill/>
          <a:ln w="9525">
            <a:noFill/>
            <a:miter lim="800000"/>
            <a:headEnd/>
            <a:tailEnd/>
          </a:ln>
        </p:spPr>
      </p:pic>
      <p:sp>
        <p:nvSpPr>
          <p:cNvPr id="8" name="TextBox 7"/>
          <p:cNvSpPr txBox="1"/>
          <p:nvPr/>
        </p:nvSpPr>
        <p:spPr>
          <a:xfrm>
            <a:off x="5064125" y="1438626"/>
            <a:ext cx="784225" cy="369888"/>
          </a:xfrm>
          <a:prstGeom prst="rect">
            <a:avLst/>
          </a:prstGeom>
          <a:solidFill>
            <a:srgbClr val="CCFFCC"/>
          </a:solidFill>
          <a:ln>
            <a:solidFill>
              <a:schemeClr val="accent1">
                <a:shade val="95000"/>
                <a:satMod val="105000"/>
              </a:schemeClr>
            </a:solidFill>
          </a:ln>
        </p:spPr>
        <p:txBody>
          <a:bodyPr>
            <a:prstTxWarp prst="textNoShape">
              <a:avLst/>
            </a:prstTxWarp>
            <a:spAutoFit/>
          </a:bodyPr>
          <a:lstStyle/>
          <a:p>
            <a:pPr>
              <a:defRPr/>
            </a:pPr>
            <a:r>
              <a:rPr lang="en-US" dirty="0">
                <a:latin typeface="Arial" pitchFamily="-109" charset="0"/>
                <a:ea typeface="ＭＳ Ｐゴシック" pitchFamily="-109" charset="-128"/>
                <a:cs typeface="ＭＳ Ｐゴシック" pitchFamily="-109" charset="-128"/>
              </a:rPr>
              <a:t>UED</a:t>
            </a:r>
          </a:p>
        </p:txBody>
      </p:sp>
      <p:sp>
        <p:nvSpPr>
          <p:cNvPr id="9" name="TextBox 8"/>
          <p:cNvSpPr txBox="1"/>
          <p:nvPr/>
        </p:nvSpPr>
        <p:spPr>
          <a:xfrm>
            <a:off x="1938337" y="4096414"/>
            <a:ext cx="1338828" cy="369332"/>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none">
            <a:prstTxWarp prst="textNoShape">
              <a:avLst/>
            </a:prstTxWarp>
            <a:spAutoFit/>
          </a:bodyPr>
          <a:lstStyle/>
          <a:p>
            <a:pPr>
              <a:defRPr/>
            </a:pPr>
            <a:r>
              <a:rPr lang="en-US" dirty="0">
                <a:latin typeface="Arial" pitchFamily="-109" charset="0"/>
                <a:ea typeface="ＭＳ Ｐゴシック" pitchFamily="-109" charset="-128"/>
                <a:cs typeface="ＭＳ Ｐゴシック" pitchFamily="-109" charset="-128"/>
              </a:rPr>
              <a:t>Rutherford </a:t>
            </a:r>
          </a:p>
        </p:txBody>
      </p:sp>
      <p:sp>
        <p:nvSpPr>
          <p:cNvPr id="10" name="TextBox 9"/>
          <p:cNvSpPr txBox="1"/>
          <p:nvPr/>
        </p:nvSpPr>
        <p:spPr>
          <a:xfrm>
            <a:off x="6747435" y="4028681"/>
            <a:ext cx="1146468" cy="369332"/>
          </a:xfrm>
          <a:prstGeom prst="rect">
            <a:avLst/>
          </a:prstGeom>
          <a:noFill/>
          <a:ln>
            <a:gradFill flip="none" rotWithShape="1">
              <a:gsLst>
                <a:gs pos="0">
                  <a:srgbClr val="FFF200"/>
                </a:gs>
                <a:gs pos="45000">
                  <a:srgbClr val="FF7A00"/>
                </a:gs>
                <a:gs pos="70000">
                  <a:srgbClr val="FF0300"/>
                </a:gs>
                <a:gs pos="100000">
                  <a:srgbClr val="4D0808"/>
                </a:gs>
              </a:gsLst>
              <a:lin ang="16200000" scaled="1"/>
              <a:tileRect/>
            </a:gradFill>
          </a:ln>
        </p:spPr>
        <p:txBody>
          <a:bodyPr wrap="none">
            <a:prstTxWarp prst="textNoShape">
              <a:avLst/>
            </a:prstTxWarp>
            <a:spAutoFit/>
          </a:bodyPr>
          <a:lstStyle/>
          <a:p>
            <a:pPr>
              <a:defRPr/>
            </a:pPr>
            <a:r>
              <a:rPr lang="en-US" dirty="0">
                <a:latin typeface="Arial" pitchFamily="-109" charset="0"/>
                <a:ea typeface="ＭＳ Ｐゴシック" pitchFamily="-109" charset="-128"/>
                <a:cs typeface="ＭＳ Ｐゴシック" pitchFamily="-109" charset="-128"/>
              </a:rPr>
              <a:t>Thomson</a:t>
            </a:r>
          </a:p>
        </p:txBody>
      </p:sp>
      <p:cxnSp>
        <p:nvCxnSpPr>
          <p:cNvPr id="11" name="Straight Arrow Connector 10"/>
          <p:cNvCxnSpPr/>
          <p:nvPr/>
        </p:nvCxnSpPr>
        <p:spPr>
          <a:xfrm flipV="1">
            <a:off x="8186737" y="2559087"/>
            <a:ext cx="1905000" cy="1295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4"/>
          <p:cNvSpPr txBox="1">
            <a:spLocks noChangeArrowheads="1"/>
          </p:cNvSpPr>
          <p:nvPr/>
        </p:nvSpPr>
        <p:spPr bwMode="auto">
          <a:xfrm>
            <a:off x="8567737" y="3473487"/>
            <a:ext cx="1005403" cy="369332"/>
          </a:xfrm>
          <a:prstGeom prst="rect">
            <a:avLst/>
          </a:prstGeom>
          <a:noFill/>
          <a:ln w="9525">
            <a:noFill/>
            <a:miter lim="800000"/>
            <a:headEnd/>
            <a:tailEnd/>
          </a:ln>
        </p:spPr>
        <p:txBody>
          <a:bodyPr wrap="none">
            <a:prstTxWarp prst="textNoShape">
              <a:avLst/>
            </a:prstTxWarp>
            <a:spAutoFit/>
          </a:bodyPr>
          <a:lstStyle/>
          <a:p>
            <a:r>
              <a:rPr lang="en-US" dirty="0"/>
              <a:t>Km size</a:t>
            </a:r>
          </a:p>
        </p:txBody>
      </p:sp>
      <p:sp>
        <p:nvSpPr>
          <p:cNvPr id="13" name="TextBox 15"/>
          <p:cNvSpPr txBox="1">
            <a:spLocks noChangeArrowheads="1"/>
          </p:cNvSpPr>
          <p:nvPr/>
        </p:nvSpPr>
        <p:spPr bwMode="auto">
          <a:xfrm>
            <a:off x="1709738" y="3654026"/>
            <a:ext cx="851515" cy="369332"/>
          </a:xfrm>
          <a:prstGeom prst="rect">
            <a:avLst/>
          </a:prstGeom>
          <a:noFill/>
          <a:ln w="9525">
            <a:noFill/>
            <a:miter lim="800000"/>
            <a:headEnd/>
            <a:tailEnd/>
          </a:ln>
        </p:spPr>
        <p:txBody>
          <a:bodyPr wrap="none">
            <a:prstTxWarp prst="textNoShape">
              <a:avLst/>
            </a:prstTxWarp>
            <a:spAutoFit/>
          </a:bodyPr>
          <a:lstStyle/>
          <a:p>
            <a:r>
              <a:rPr lang="en-US" dirty="0"/>
              <a:t>m size</a:t>
            </a:r>
          </a:p>
        </p:txBody>
      </p:sp>
      <p:cxnSp>
        <p:nvCxnSpPr>
          <p:cNvPr id="14" name="Straight Arrow Connector 13"/>
          <p:cNvCxnSpPr/>
          <p:nvPr/>
        </p:nvCxnSpPr>
        <p:spPr>
          <a:xfrm>
            <a:off x="1938337" y="3501626"/>
            <a:ext cx="2667000" cy="762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9"/>
          <p:cNvSpPr txBox="1">
            <a:spLocks noChangeArrowheads="1"/>
          </p:cNvSpPr>
          <p:nvPr/>
        </p:nvSpPr>
        <p:spPr bwMode="auto">
          <a:xfrm>
            <a:off x="1634067" y="5396039"/>
            <a:ext cx="8864070" cy="923330"/>
          </a:xfrm>
          <a:prstGeom prst="rect">
            <a:avLst/>
          </a:prstGeom>
          <a:noFill/>
          <a:ln w="9525">
            <a:noFill/>
            <a:miter lim="800000"/>
            <a:headEnd/>
            <a:tailEnd/>
          </a:ln>
        </p:spPr>
        <p:txBody>
          <a:bodyPr wrap="square">
            <a:prstTxWarp prst="textNoShape">
              <a:avLst/>
            </a:prstTxWarp>
            <a:spAutoFit/>
          </a:bodyPr>
          <a:lstStyle/>
          <a:p>
            <a:pPr marL="285750" indent="-285750">
              <a:buFont typeface="Arial"/>
              <a:buChar char="•"/>
            </a:pPr>
            <a:r>
              <a:rPr lang="en-US" dirty="0">
                <a:latin typeface="Avenir Light"/>
                <a:cs typeface="Avenir Light"/>
              </a:rPr>
              <a:t>Electrons provide direct access to structural information with compact tools</a:t>
            </a:r>
          </a:p>
          <a:p>
            <a:pPr marL="285750" indent="-285750">
              <a:buFont typeface="Arial"/>
              <a:buChar char="•"/>
            </a:pPr>
            <a:r>
              <a:rPr lang="en-US" dirty="0">
                <a:latin typeface="Avenir Light"/>
                <a:cs typeface="Avenir Light"/>
              </a:rPr>
              <a:t>Probing with electrons can be better for surfaces, thin films, gas phase</a:t>
            </a:r>
          </a:p>
          <a:p>
            <a:pPr marL="285750" indent="-285750">
              <a:buFont typeface="Arial"/>
              <a:buChar char="•"/>
            </a:pPr>
            <a:r>
              <a:rPr lang="en-US" dirty="0">
                <a:latin typeface="Avenir Light"/>
                <a:cs typeface="Avenir Light"/>
              </a:rPr>
              <a:t>Less damage to biological samples (400-1000 times)</a:t>
            </a:r>
          </a:p>
        </p:txBody>
      </p:sp>
      <p:pic>
        <p:nvPicPr>
          <p:cNvPr id="16" name="Picture 17" descr="latex-image-1.pd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1163" y="4549884"/>
            <a:ext cx="4295775" cy="601662"/>
          </a:xfrm>
          <a:prstGeom prst="rect">
            <a:avLst/>
          </a:prstGeom>
          <a:solidFill>
            <a:srgbClr val="CCFFCC"/>
          </a:solidFill>
          <a:ln w="9525">
            <a:noFill/>
            <a:miter lim="800000"/>
            <a:headEnd/>
            <a:tailEnd/>
          </a:ln>
        </p:spPr>
      </p:pic>
      <p:pic>
        <p:nvPicPr>
          <p:cNvPr id="17" name="Picture 19" descr="latex-image-1.pd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62738" y="4566817"/>
            <a:ext cx="3819525" cy="601662"/>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410948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78" y="69735"/>
            <a:ext cx="11812933" cy="772073"/>
          </a:xfrm>
        </p:spPr>
        <p:txBody>
          <a:bodyPr>
            <a:normAutofit/>
          </a:bodyPr>
          <a:lstStyle/>
          <a:p>
            <a:r>
              <a:rPr lang="en-US" dirty="0"/>
              <a:t>Early days of UED: non relativistic electrons</a:t>
            </a:r>
          </a:p>
        </p:txBody>
      </p:sp>
      <p:sp>
        <p:nvSpPr>
          <p:cNvPr id="4" name="Rounded Rectangle 3"/>
          <p:cNvSpPr/>
          <p:nvPr/>
        </p:nvSpPr>
        <p:spPr>
          <a:xfrm>
            <a:off x="139974" y="884252"/>
            <a:ext cx="3893765" cy="57975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5" name="Rounded Rectangle 4"/>
          <p:cNvSpPr/>
          <p:nvPr/>
        </p:nvSpPr>
        <p:spPr>
          <a:xfrm>
            <a:off x="4252266" y="900921"/>
            <a:ext cx="3829243" cy="576419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ounded Rectangle 5"/>
          <p:cNvSpPr/>
          <p:nvPr/>
        </p:nvSpPr>
        <p:spPr>
          <a:xfrm>
            <a:off x="8209488" y="917591"/>
            <a:ext cx="3744387" cy="57641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347662" y="1138238"/>
            <a:ext cx="1409700" cy="1409700"/>
          </a:xfrm>
          <a:prstGeom prst="rect">
            <a:avLst/>
          </a:prstGeom>
        </p:spPr>
      </p:pic>
      <p:sp>
        <p:nvSpPr>
          <p:cNvPr id="11" name="TextBox 10"/>
          <p:cNvSpPr txBox="1"/>
          <p:nvPr/>
        </p:nvSpPr>
        <p:spPr>
          <a:xfrm>
            <a:off x="4401132" y="2610346"/>
            <a:ext cx="3435711" cy="1200329"/>
          </a:xfrm>
          <a:prstGeom prst="rect">
            <a:avLst/>
          </a:prstGeom>
          <a:noFill/>
        </p:spPr>
        <p:txBody>
          <a:bodyPr wrap="square" rtlCol="0">
            <a:spAutoFit/>
          </a:bodyPr>
          <a:lstStyle/>
          <a:p>
            <a:r>
              <a:rPr lang="en-US" dirty="0"/>
              <a:t>Nobel prize for </a:t>
            </a:r>
            <a:r>
              <a:rPr lang="en-US" dirty="0" err="1"/>
              <a:t>femtochemistry</a:t>
            </a:r>
            <a:endParaRPr lang="en-US" dirty="0"/>
          </a:p>
          <a:p>
            <a:r>
              <a:rPr lang="en-US" dirty="0"/>
              <a:t>Realized that short wavelength probes like electrons are needed for structural dynamics</a:t>
            </a:r>
          </a:p>
        </p:txBody>
      </p:sp>
      <p:pic>
        <p:nvPicPr>
          <p:cNvPr id="13" name="Picture 12"/>
          <p:cNvPicPr>
            <a:picLocks noChangeAspect="1"/>
          </p:cNvPicPr>
          <p:nvPr/>
        </p:nvPicPr>
        <p:blipFill>
          <a:blip r:embed="rId4"/>
          <a:stretch>
            <a:fillRect/>
          </a:stretch>
        </p:blipFill>
        <p:spPr>
          <a:xfrm>
            <a:off x="4420903" y="1138238"/>
            <a:ext cx="1504950" cy="1409700"/>
          </a:xfrm>
          <a:prstGeom prst="rect">
            <a:avLst/>
          </a:prstGeom>
        </p:spPr>
      </p:pic>
      <p:sp>
        <p:nvSpPr>
          <p:cNvPr id="14" name="TextBox 13"/>
          <p:cNvSpPr txBox="1"/>
          <p:nvPr/>
        </p:nvSpPr>
        <p:spPr>
          <a:xfrm>
            <a:off x="270363" y="2664042"/>
            <a:ext cx="3611076" cy="1200329"/>
          </a:xfrm>
          <a:prstGeom prst="rect">
            <a:avLst/>
          </a:prstGeom>
          <a:noFill/>
        </p:spPr>
        <p:txBody>
          <a:bodyPr wrap="square" rtlCol="0">
            <a:spAutoFit/>
          </a:bodyPr>
          <a:lstStyle/>
          <a:p>
            <a:r>
              <a:rPr lang="en-US" dirty="0"/>
              <a:t>Developed CPA for ultrafast lasers</a:t>
            </a:r>
          </a:p>
          <a:p>
            <a:r>
              <a:rPr lang="en-US" dirty="0"/>
              <a:t>Pioneered use of electrons generated by short laser pulses for time-resolved material study</a:t>
            </a:r>
          </a:p>
        </p:txBody>
      </p:sp>
      <p:pic>
        <p:nvPicPr>
          <p:cNvPr id="16" name="Picture 15"/>
          <p:cNvPicPr>
            <a:picLocks noChangeAspect="1"/>
          </p:cNvPicPr>
          <p:nvPr/>
        </p:nvPicPr>
        <p:blipFill rotWithShape="1">
          <a:blip r:embed="rId5"/>
          <a:srcRect l="21926" t="2027" r="12910" b="-6419"/>
          <a:stretch/>
        </p:blipFill>
        <p:spPr>
          <a:xfrm>
            <a:off x="8491538" y="1163563"/>
            <a:ext cx="1514475" cy="1471613"/>
          </a:xfrm>
          <a:prstGeom prst="rect">
            <a:avLst/>
          </a:prstGeom>
        </p:spPr>
      </p:pic>
      <p:sp>
        <p:nvSpPr>
          <p:cNvPr id="17" name="TextBox 16"/>
          <p:cNvSpPr txBox="1"/>
          <p:nvPr/>
        </p:nvSpPr>
        <p:spPr>
          <a:xfrm>
            <a:off x="8371666" y="2580558"/>
            <a:ext cx="3434572" cy="1477328"/>
          </a:xfrm>
          <a:prstGeom prst="rect">
            <a:avLst/>
          </a:prstGeom>
          <a:noFill/>
        </p:spPr>
        <p:txBody>
          <a:bodyPr wrap="square" rtlCol="0">
            <a:spAutoFit/>
          </a:bodyPr>
          <a:lstStyle/>
          <a:p>
            <a:r>
              <a:rPr lang="en-US" dirty="0"/>
              <a:t>Developed concept of molecular movie </a:t>
            </a:r>
          </a:p>
          <a:p>
            <a:r>
              <a:rPr lang="en-US" dirty="0"/>
              <a:t>Investigated space charge effects and limits in temporal resolution for </a:t>
            </a:r>
            <a:r>
              <a:rPr lang="en-US" dirty="0" err="1"/>
              <a:t>keV</a:t>
            </a:r>
            <a:r>
              <a:rPr lang="en-US" dirty="0"/>
              <a:t> UED</a:t>
            </a:r>
          </a:p>
        </p:txBody>
      </p:sp>
      <p:pic>
        <p:nvPicPr>
          <p:cNvPr id="19" name="Picture 18"/>
          <p:cNvPicPr>
            <a:picLocks noChangeAspect="1"/>
          </p:cNvPicPr>
          <p:nvPr/>
        </p:nvPicPr>
        <p:blipFill>
          <a:blip r:embed="rId6"/>
          <a:stretch>
            <a:fillRect/>
          </a:stretch>
        </p:blipFill>
        <p:spPr>
          <a:xfrm>
            <a:off x="774231" y="3980475"/>
            <a:ext cx="2505075" cy="1828800"/>
          </a:xfrm>
          <a:prstGeom prst="rect">
            <a:avLst/>
          </a:prstGeom>
        </p:spPr>
      </p:pic>
      <p:sp>
        <p:nvSpPr>
          <p:cNvPr id="20" name="TextBox 19"/>
          <p:cNvSpPr txBox="1"/>
          <p:nvPr/>
        </p:nvSpPr>
        <p:spPr>
          <a:xfrm>
            <a:off x="10133992" y="1233355"/>
            <a:ext cx="1587812" cy="830997"/>
          </a:xfrm>
          <a:prstGeom prst="rect">
            <a:avLst/>
          </a:prstGeom>
          <a:noFill/>
        </p:spPr>
        <p:txBody>
          <a:bodyPr wrap="square" rtlCol="0">
            <a:spAutoFit/>
          </a:bodyPr>
          <a:lstStyle/>
          <a:p>
            <a:r>
              <a:rPr lang="en-US" sz="2400" dirty="0"/>
              <a:t>D. Miller </a:t>
            </a:r>
          </a:p>
          <a:p>
            <a:endParaRPr lang="en-US" sz="2400" dirty="0"/>
          </a:p>
        </p:txBody>
      </p:sp>
      <p:sp>
        <p:nvSpPr>
          <p:cNvPr id="21" name="TextBox 20"/>
          <p:cNvSpPr txBox="1"/>
          <p:nvPr/>
        </p:nvSpPr>
        <p:spPr>
          <a:xfrm>
            <a:off x="470327" y="5951684"/>
            <a:ext cx="3411112" cy="646331"/>
          </a:xfrm>
          <a:prstGeom prst="rect">
            <a:avLst/>
          </a:prstGeom>
          <a:noFill/>
        </p:spPr>
        <p:txBody>
          <a:bodyPr wrap="square" rtlCol="0">
            <a:spAutoFit/>
          </a:bodyPr>
          <a:lstStyle/>
          <a:p>
            <a:r>
              <a:rPr lang="en-US" sz="1200" dirty="0" err="1"/>
              <a:t>Mourou</a:t>
            </a:r>
            <a:r>
              <a:rPr lang="en-US" sz="1200" dirty="0"/>
              <a:t>, Gerard, and Steve Williamson. "Picosecond electron diffraction." </a:t>
            </a:r>
            <a:r>
              <a:rPr lang="en-US" sz="1200" i="1" dirty="0"/>
              <a:t>Applied Physics Letters</a:t>
            </a:r>
            <a:r>
              <a:rPr lang="en-US" sz="1200" dirty="0"/>
              <a:t> 41.1 (1982): 44-45. </a:t>
            </a:r>
          </a:p>
        </p:txBody>
      </p:sp>
      <p:sp>
        <p:nvSpPr>
          <p:cNvPr id="22" name="Rectangle 21"/>
          <p:cNvSpPr/>
          <p:nvPr/>
        </p:nvSpPr>
        <p:spPr>
          <a:xfrm>
            <a:off x="4617581" y="5997851"/>
            <a:ext cx="3398904" cy="646331"/>
          </a:xfrm>
          <a:prstGeom prst="rect">
            <a:avLst/>
          </a:prstGeom>
        </p:spPr>
        <p:txBody>
          <a:bodyPr wrap="square">
            <a:spAutoFit/>
          </a:bodyPr>
          <a:lstStyle/>
          <a:p>
            <a:r>
              <a:rPr lang="en-US" sz="1200" dirty="0" err="1"/>
              <a:t>Zewail</a:t>
            </a:r>
            <a:r>
              <a:rPr lang="en-US" sz="1200" dirty="0"/>
              <a:t>, Ahmed H. "4D ultrafast electron diffraction, crystallography, and microscopy." </a:t>
            </a:r>
            <a:r>
              <a:rPr lang="en-US" sz="1200" i="1" dirty="0" err="1"/>
              <a:t>Annu</a:t>
            </a:r>
            <a:r>
              <a:rPr lang="en-US" sz="1200" i="1" dirty="0"/>
              <a:t>. Rev. Phys. Chem.</a:t>
            </a:r>
            <a:r>
              <a:rPr lang="en-US" sz="1200" dirty="0"/>
              <a:t> 57.1 (2006): 65-103.</a:t>
            </a:r>
          </a:p>
        </p:txBody>
      </p:sp>
      <p:sp>
        <p:nvSpPr>
          <p:cNvPr id="23" name="Rectangle 22"/>
          <p:cNvSpPr/>
          <p:nvPr/>
        </p:nvSpPr>
        <p:spPr>
          <a:xfrm>
            <a:off x="13496294" y="10745917"/>
            <a:ext cx="4237920" cy="1200329"/>
          </a:xfrm>
          <a:prstGeom prst="rect">
            <a:avLst/>
          </a:prstGeom>
        </p:spPr>
        <p:txBody>
          <a:bodyPr wrap="square">
            <a:spAutoFit/>
          </a:bodyPr>
          <a:lstStyle/>
          <a:p>
            <a:r>
              <a:rPr lang="en-US" dirty="0" err="1"/>
              <a:t>Siwick</a:t>
            </a:r>
            <a:r>
              <a:rPr lang="en-US" dirty="0"/>
              <a:t>, Bradley J., et al. "An atomic-level view of melting using femtosecond electron diffraction." </a:t>
            </a:r>
            <a:r>
              <a:rPr lang="en-US" i="1" dirty="0"/>
              <a:t>Science</a:t>
            </a:r>
            <a:r>
              <a:rPr lang="en-US" dirty="0"/>
              <a:t> 302.5649 (2003): 1382-1385.</a:t>
            </a:r>
          </a:p>
        </p:txBody>
      </p:sp>
      <p:sp>
        <p:nvSpPr>
          <p:cNvPr id="24" name="TextBox 23"/>
          <p:cNvSpPr txBox="1"/>
          <p:nvPr/>
        </p:nvSpPr>
        <p:spPr>
          <a:xfrm>
            <a:off x="1901621" y="1190559"/>
            <a:ext cx="1834885" cy="830997"/>
          </a:xfrm>
          <a:prstGeom prst="rect">
            <a:avLst/>
          </a:prstGeom>
          <a:noFill/>
        </p:spPr>
        <p:txBody>
          <a:bodyPr wrap="square" rtlCol="0">
            <a:spAutoFit/>
          </a:bodyPr>
          <a:lstStyle/>
          <a:p>
            <a:r>
              <a:rPr lang="en-US" sz="2400" dirty="0"/>
              <a:t>G. </a:t>
            </a:r>
            <a:r>
              <a:rPr lang="en-US" sz="2400" dirty="0" err="1"/>
              <a:t>Mourou</a:t>
            </a:r>
            <a:r>
              <a:rPr lang="en-US" sz="2400" dirty="0"/>
              <a:t> </a:t>
            </a:r>
          </a:p>
          <a:p>
            <a:endParaRPr lang="en-US" sz="2400" dirty="0"/>
          </a:p>
        </p:txBody>
      </p:sp>
      <p:sp>
        <p:nvSpPr>
          <p:cNvPr id="25" name="TextBox 24"/>
          <p:cNvSpPr txBox="1"/>
          <p:nvPr/>
        </p:nvSpPr>
        <p:spPr>
          <a:xfrm>
            <a:off x="6166887" y="1163563"/>
            <a:ext cx="1587812" cy="830997"/>
          </a:xfrm>
          <a:prstGeom prst="rect">
            <a:avLst/>
          </a:prstGeom>
          <a:noFill/>
        </p:spPr>
        <p:txBody>
          <a:bodyPr wrap="square" rtlCol="0">
            <a:spAutoFit/>
          </a:bodyPr>
          <a:lstStyle/>
          <a:p>
            <a:r>
              <a:rPr lang="en-US" sz="2400" dirty="0"/>
              <a:t>A. </a:t>
            </a:r>
            <a:r>
              <a:rPr lang="en-US" sz="2400" dirty="0" err="1"/>
              <a:t>Zewail</a:t>
            </a:r>
            <a:r>
              <a:rPr lang="en-US" sz="2400" dirty="0"/>
              <a:t> </a:t>
            </a:r>
          </a:p>
          <a:p>
            <a:endParaRPr lang="en-US" sz="2400" dirty="0"/>
          </a:p>
        </p:txBody>
      </p:sp>
      <p:pic>
        <p:nvPicPr>
          <p:cNvPr id="27" name="Picture 26"/>
          <p:cNvPicPr>
            <a:picLocks noChangeAspect="1"/>
          </p:cNvPicPr>
          <p:nvPr/>
        </p:nvPicPr>
        <p:blipFill>
          <a:blip r:embed="rId7"/>
          <a:stretch>
            <a:fillRect/>
          </a:stretch>
        </p:blipFill>
        <p:spPr>
          <a:xfrm>
            <a:off x="9953905" y="4052171"/>
            <a:ext cx="1852333" cy="1701930"/>
          </a:xfrm>
          <a:prstGeom prst="rect">
            <a:avLst/>
          </a:prstGeom>
        </p:spPr>
      </p:pic>
      <p:pic>
        <p:nvPicPr>
          <p:cNvPr id="4108" name="Picture 12" descr="Saudi Aramco World : The World's Fastest Scient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9981" y="3687314"/>
            <a:ext cx="3413928" cy="25873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8434540" y="5945301"/>
            <a:ext cx="3398904" cy="646331"/>
          </a:xfrm>
          <a:prstGeom prst="rect">
            <a:avLst/>
          </a:prstGeom>
        </p:spPr>
        <p:txBody>
          <a:bodyPr wrap="square">
            <a:spAutoFit/>
          </a:bodyPr>
          <a:lstStyle/>
          <a:p>
            <a:r>
              <a:rPr lang="en-US" sz="1200" dirty="0" err="1"/>
              <a:t>Siwick</a:t>
            </a:r>
            <a:r>
              <a:rPr lang="en-US" sz="1200" dirty="0"/>
              <a:t>, Bradley J., et al. "An atomic-level view of melting using femtosecond electron diffraction." Science 302.5649 (2003): 1382-1385.</a:t>
            </a:r>
          </a:p>
        </p:txBody>
      </p:sp>
    </p:spTree>
    <p:extLst>
      <p:ext uri="{BB962C8B-B14F-4D97-AF65-F5344CB8AC3E}">
        <p14:creationId xmlns:p14="http://schemas.microsoft.com/office/powerpoint/2010/main" val="160961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51355" y="22521"/>
            <a:ext cx="8382000" cy="868392"/>
          </a:xfrm>
        </p:spPr>
        <p:txBody>
          <a:bodyPr>
            <a:normAutofit/>
          </a:bodyPr>
          <a:lstStyle/>
          <a:p>
            <a:pPr algn="ctr" eaLnBrk="1" hangingPunct="1">
              <a:defRPr/>
            </a:pPr>
            <a:r>
              <a:rPr lang="en-US" sz="3600" b="1" dirty="0">
                <a:effectLst>
                  <a:outerShdw blurRad="38100" dist="38100" dir="2700000" algn="tl">
                    <a:srgbClr val="C0C0C0"/>
                  </a:outerShdw>
                </a:effectLst>
              </a:rPr>
              <a:t>High energy ultrafast electron scattering</a:t>
            </a:r>
          </a:p>
        </p:txBody>
      </p:sp>
      <p:graphicFrame>
        <p:nvGraphicFramePr>
          <p:cNvPr id="11" name="Group 179"/>
          <p:cNvGraphicFramePr>
            <a:graphicFrameLocks/>
          </p:cNvGraphicFramePr>
          <p:nvPr>
            <p:extLst>
              <p:ext uri="{D42A27DB-BD31-4B8C-83A1-F6EECF244321}">
                <p14:modId xmlns:p14="http://schemas.microsoft.com/office/powerpoint/2010/main" val="560160656"/>
              </p:ext>
            </p:extLst>
          </p:nvPr>
        </p:nvGraphicFramePr>
        <p:xfrm>
          <a:off x="5667798" y="1496330"/>
          <a:ext cx="6026220" cy="3481975"/>
        </p:xfrm>
        <a:graphic>
          <a:graphicData uri="http://schemas.openxmlformats.org/drawingml/2006/table">
            <a:tbl>
              <a:tblPr/>
              <a:tblGrid>
                <a:gridCol w="3068330">
                  <a:extLst>
                    <a:ext uri="{9D8B030D-6E8A-4147-A177-3AD203B41FA5}">
                      <a16:colId xmlns:a16="http://schemas.microsoft.com/office/drawing/2014/main" val="20000"/>
                    </a:ext>
                  </a:extLst>
                </a:gridCol>
                <a:gridCol w="1591832">
                  <a:extLst>
                    <a:ext uri="{9D8B030D-6E8A-4147-A177-3AD203B41FA5}">
                      <a16:colId xmlns:a16="http://schemas.microsoft.com/office/drawing/2014/main" val="20001"/>
                    </a:ext>
                  </a:extLst>
                </a:gridCol>
                <a:gridCol w="1366058">
                  <a:extLst>
                    <a:ext uri="{9D8B030D-6E8A-4147-A177-3AD203B41FA5}">
                      <a16:colId xmlns:a16="http://schemas.microsoft.com/office/drawing/2014/main" val="20002"/>
                    </a:ext>
                  </a:extLst>
                </a:gridCol>
              </a:tblGrid>
              <a:tr h="441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8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Palatino Linotype" pitchFamily="18" charset="0"/>
                          <a:cs typeface="Times New Roman" pitchFamily="18" charset="0"/>
                        </a:rPr>
                        <a:t> UED</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8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err="1">
                          <a:ln>
                            <a:noFill/>
                          </a:ln>
                          <a:solidFill>
                            <a:srgbClr val="FFFFFF"/>
                          </a:solidFill>
                          <a:effectLst/>
                          <a:latin typeface="Palatino Linotype" pitchFamily="18" charset="0"/>
                          <a:cs typeface="Times New Roman" pitchFamily="18" charset="0"/>
                        </a:rPr>
                        <a:t>MeV</a:t>
                      </a:r>
                      <a:r>
                        <a:rPr kumimoji="0" lang="en-US" sz="1600" b="1" i="1" u="none" strike="noStrike" cap="none" normalizeH="0" baseline="0" dirty="0">
                          <a:ln>
                            <a:noFill/>
                          </a:ln>
                          <a:solidFill>
                            <a:srgbClr val="FFFFFF"/>
                          </a:solidFill>
                          <a:effectLst/>
                          <a:latin typeface="Palatino Linotype" pitchFamily="18" charset="0"/>
                          <a:cs typeface="Times New Roman" pitchFamily="18" charset="0"/>
                        </a:rPr>
                        <a:t> ED</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80"/>
                    </a:solidFill>
                  </a:tcPr>
                </a:tc>
                <a:extLst>
                  <a:ext uri="{0D108BD9-81ED-4DB2-BD59-A6C34878D82A}">
                    <a16:rowId xmlns:a16="http://schemas.microsoft.com/office/drawing/2014/main" val="10000"/>
                  </a:ext>
                </a:extLst>
              </a:tr>
              <a:tr h="35935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Energy</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20-100 </a:t>
                      </a:r>
                      <a:r>
                        <a:rPr kumimoji="0" lang="en-US" sz="1600" b="0" i="0" u="none" strike="noStrike" cap="none" normalizeH="0" baseline="0" dirty="0" err="1">
                          <a:ln>
                            <a:noFill/>
                          </a:ln>
                          <a:solidFill>
                            <a:srgbClr val="000000"/>
                          </a:solidFill>
                          <a:effectLst/>
                          <a:latin typeface="Palatino Linotype" pitchFamily="18" charset="0"/>
                          <a:cs typeface="Times New Roman" pitchFamily="18" charset="0"/>
                        </a:rPr>
                        <a:t>KeV</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Palatino Linotype" pitchFamily="18" charset="0"/>
                          <a:cs typeface="Times New Roman" pitchFamily="18" charset="0"/>
                        </a:rPr>
                        <a:t>3-5 MeV</a:t>
                      </a:r>
                      <a:endParaRPr kumimoji="0" lang="en-US" sz="16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1"/>
                  </a:ext>
                </a:extLst>
              </a:tr>
              <a:tr h="42904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Accelerating  field</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10 MV/m </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100 MV/m</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2"/>
                  </a:ext>
                </a:extLst>
              </a:tr>
              <a:tr h="44118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 particles</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10</a:t>
                      </a:r>
                      <a:r>
                        <a:rPr kumimoji="0" lang="en-US" sz="1600" b="0" i="0" u="none" strike="noStrike" cap="none" normalizeH="0" baseline="30000" dirty="0">
                          <a:ln>
                            <a:noFill/>
                          </a:ln>
                          <a:solidFill>
                            <a:srgbClr val="000000"/>
                          </a:solidFill>
                          <a:effectLst/>
                          <a:latin typeface="Palatino Linotype" pitchFamily="18" charset="0"/>
                          <a:cs typeface="Times New Roman" pitchFamily="18" charset="0"/>
                        </a:rPr>
                        <a:t>4 </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10</a:t>
                      </a:r>
                      <a:r>
                        <a:rPr kumimoji="0" lang="en-US" sz="1600" b="0" i="0" u="none" strike="noStrike" cap="none" normalizeH="0" baseline="30000" dirty="0">
                          <a:ln>
                            <a:noFill/>
                          </a:ln>
                          <a:solidFill>
                            <a:srgbClr val="000000"/>
                          </a:solidFill>
                          <a:effectLst/>
                          <a:latin typeface="Palatino Linotype" pitchFamily="18" charset="0"/>
                          <a:cs typeface="Times New Roman" pitchFamily="18" charset="0"/>
                        </a:rPr>
                        <a:t>7 </a:t>
                      </a: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 10</a:t>
                      </a:r>
                      <a:r>
                        <a:rPr kumimoji="0" lang="en-US" sz="1600" b="0" i="0" u="none" strike="noStrike" cap="none" normalizeH="0" baseline="30000" dirty="0">
                          <a:ln>
                            <a:noFill/>
                          </a:ln>
                          <a:solidFill>
                            <a:srgbClr val="000000"/>
                          </a:solidFill>
                          <a:effectLst/>
                          <a:latin typeface="Palatino Linotype" pitchFamily="18" charset="0"/>
                          <a:cs typeface="Times New Roman" pitchFamily="18" charset="0"/>
                        </a:rPr>
                        <a:t>8</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3"/>
                  </a:ext>
                </a:extLst>
              </a:tr>
              <a:tr h="35935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Pulse length</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~200 fs</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50 fs</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4"/>
                  </a:ext>
                </a:extLst>
              </a:tr>
              <a:tr h="35935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Bragg angle</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Palatino Linotype" pitchFamily="18" charset="0"/>
                          <a:cs typeface="Times New Roman" pitchFamily="18" charset="0"/>
                        </a:rPr>
                        <a:t>10 mrad</a:t>
                      </a:r>
                      <a:endParaRPr kumimoji="0" lang="en-US" sz="16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0.5 </a:t>
                      </a:r>
                      <a:r>
                        <a:rPr kumimoji="0" lang="en-US" sz="1600" b="0" i="0" u="none" strike="noStrike" cap="none" normalizeH="0" baseline="0" dirty="0" err="1">
                          <a:ln>
                            <a:noFill/>
                          </a:ln>
                          <a:solidFill>
                            <a:srgbClr val="000000"/>
                          </a:solidFill>
                          <a:effectLst/>
                          <a:latin typeface="Palatino Linotype" pitchFamily="18" charset="0"/>
                          <a:cs typeface="Times New Roman" pitchFamily="18" charset="0"/>
                        </a:rPr>
                        <a:t>mrad</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5"/>
                  </a:ext>
                </a:extLst>
              </a:tr>
              <a:tr h="373792">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Elastic mean free path (Al)</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20 nm</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200 nm</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6"/>
                  </a:ext>
                </a:extLst>
              </a:tr>
              <a:tr h="35935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Normalized emittance</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Palatino Linotype" pitchFamily="18" charset="0"/>
                          <a:cs typeface="Times New Roman" pitchFamily="18" charset="0"/>
                        </a:rPr>
                        <a:t>50 nm</a:t>
                      </a:r>
                      <a:endParaRPr kumimoji="0" lang="en-US" sz="16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50 nm</a:t>
                      </a:r>
                      <a:endParaRPr kumimoji="0" lang="en-US" sz="1600" b="0" i="0" u="none" strike="noStrike" cap="none" normalizeH="0" baseline="0" dirty="0">
                        <a:ln>
                          <a:noFill/>
                        </a:ln>
                        <a:solidFill>
                          <a:schemeClr val="tx1"/>
                        </a:solidFill>
                        <a:effectLst/>
                        <a:latin typeface="Palatino Linotype" panose="02040502050505030304"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7"/>
                  </a:ext>
                </a:extLst>
              </a:tr>
              <a:tr h="35935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Palatino Linotype" pitchFamily="18" charset="0"/>
                          <a:cs typeface="Times New Roman" pitchFamily="18" charset="0"/>
                        </a:rPr>
                        <a:t>Energy spread</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&lt;0.01 %</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Palatino Linotype" pitchFamily="18" charset="0"/>
                          <a:cs typeface="Times New Roman" pitchFamily="18" charset="0"/>
                        </a:rPr>
                        <a:t>&lt; 0.1 %</a:t>
                      </a:r>
                      <a:endParaRPr kumimoji="0" lang="en-US" sz="16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8"/>
                  </a:ext>
                </a:extLst>
              </a:tr>
            </a:tbl>
          </a:graphicData>
        </a:graphic>
      </p:graphicFrame>
      <p:sp>
        <p:nvSpPr>
          <p:cNvPr id="12" name="Content Placeholder 7"/>
          <p:cNvSpPr txBox="1">
            <a:spLocks/>
          </p:cNvSpPr>
          <p:nvPr/>
        </p:nvSpPr>
        <p:spPr>
          <a:xfrm>
            <a:off x="632239" y="1431583"/>
            <a:ext cx="4580990" cy="5080481"/>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defRPr/>
            </a:pPr>
            <a:r>
              <a:rPr lang="en-US" sz="2000" dirty="0">
                <a:solidFill>
                  <a:srgbClr val="002060"/>
                </a:solidFill>
              </a:rPr>
              <a:t>Single shot diffraction patterns capability</a:t>
            </a:r>
          </a:p>
          <a:p>
            <a:pPr marL="742950" lvl="1" indent="-285750">
              <a:spcBef>
                <a:spcPct val="20000"/>
              </a:spcBef>
              <a:buFont typeface="Arial" pitchFamily="34" charset="0"/>
              <a:buChar char="–"/>
              <a:defRPr/>
            </a:pPr>
            <a:r>
              <a:rPr lang="en-US" sz="2000" dirty="0">
                <a:solidFill>
                  <a:srgbClr val="002060"/>
                </a:solidFill>
              </a:rPr>
              <a:t>Irreversible processes</a:t>
            </a:r>
          </a:p>
          <a:p>
            <a:pPr marL="742950" lvl="1" indent="-285750">
              <a:spcBef>
                <a:spcPct val="20000"/>
              </a:spcBef>
              <a:buFont typeface="Arial" pitchFamily="34" charset="0"/>
              <a:buChar char="–"/>
              <a:defRPr/>
            </a:pPr>
            <a:r>
              <a:rPr lang="en-US" sz="2000" dirty="0">
                <a:solidFill>
                  <a:srgbClr val="002060"/>
                </a:solidFill>
              </a:rPr>
              <a:t>Low repetition rate processes</a:t>
            </a:r>
          </a:p>
          <a:p>
            <a:pPr marL="342900" indent="-342900">
              <a:spcBef>
                <a:spcPct val="20000"/>
              </a:spcBef>
              <a:buFont typeface="Wingdings" pitchFamily="2" charset="2"/>
              <a:buChar char="Ø"/>
              <a:defRPr/>
            </a:pPr>
            <a:r>
              <a:rPr lang="en-US" sz="2000" dirty="0">
                <a:solidFill>
                  <a:srgbClr val="002060"/>
                </a:solidFill>
              </a:rPr>
              <a:t>Near speed-of-light probe</a:t>
            </a:r>
          </a:p>
          <a:p>
            <a:pPr marL="742950" lvl="1" indent="-285750">
              <a:spcBef>
                <a:spcPct val="20000"/>
              </a:spcBef>
              <a:buFont typeface="Arial" pitchFamily="34" charset="0"/>
              <a:buChar char="–"/>
              <a:defRPr/>
            </a:pPr>
            <a:r>
              <a:rPr lang="en-US" sz="2000" dirty="0">
                <a:solidFill>
                  <a:srgbClr val="002060"/>
                </a:solidFill>
              </a:rPr>
              <a:t>No velocity mismatch (gas, plasma)</a:t>
            </a:r>
          </a:p>
          <a:p>
            <a:pPr marL="342900" indent="-342900">
              <a:spcBef>
                <a:spcPct val="20000"/>
              </a:spcBef>
              <a:buFont typeface="Wingdings" pitchFamily="2" charset="2"/>
              <a:buChar char="Ø"/>
              <a:defRPr/>
            </a:pPr>
            <a:r>
              <a:rPr lang="en-US" sz="2000" dirty="0">
                <a:solidFill>
                  <a:srgbClr val="002060"/>
                </a:solidFill>
              </a:rPr>
              <a:t>High penetration depth.</a:t>
            </a:r>
          </a:p>
          <a:p>
            <a:pPr marL="742950" lvl="1" indent="-285750">
              <a:spcBef>
                <a:spcPct val="20000"/>
              </a:spcBef>
              <a:buFont typeface="Arial" pitchFamily="34" charset="0"/>
              <a:buChar char="–"/>
              <a:defRPr/>
            </a:pPr>
            <a:r>
              <a:rPr lang="en-US" sz="2000" dirty="0">
                <a:solidFill>
                  <a:srgbClr val="002060"/>
                </a:solidFill>
              </a:rPr>
              <a:t>Kinematic diffraction</a:t>
            </a:r>
          </a:p>
          <a:p>
            <a:pPr marL="742950" lvl="1" indent="-285750">
              <a:spcBef>
                <a:spcPct val="20000"/>
              </a:spcBef>
              <a:buFont typeface="Arial" pitchFamily="34" charset="0"/>
              <a:buChar char="–"/>
              <a:defRPr/>
            </a:pPr>
            <a:r>
              <a:rPr lang="en-US" sz="2000" dirty="0">
                <a:solidFill>
                  <a:srgbClr val="002060"/>
                </a:solidFill>
              </a:rPr>
              <a:t>Thick samples, liquid phases.</a:t>
            </a:r>
          </a:p>
          <a:p>
            <a:pPr marL="285750" indent="-285750">
              <a:spcBef>
                <a:spcPct val="20000"/>
              </a:spcBef>
              <a:buFont typeface="Wingdings" panose="05000000000000000000" pitchFamily="2" charset="2"/>
              <a:buChar char="Ø"/>
              <a:defRPr/>
            </a:pPr>
            <a:r>
              <a:rPr lang="en-US" sz="2000" dirty="0">
                <a:solidFill>
                  <a:srgbClr val="002060"/>
                </a:solidFill>
              </a:rPr>
              <a:t>RF compression. Bunch lengths can be shorter than 10 fs !</a:t>
            </a:r>
          </a:p>
          <a:p>
            <a:pPr marL="742950" lvl="1" indent="-285750">
              <a:spcBef>
                <a:spcPct val="20000"/>
              </a:spcBef>
              <a:buFont typeface="Arial" pitchFamily="34" charset="0"/>
              <a:buChar char="–"/>
              <a:defRPr/>
            </a:pPr>
            <a:endParaRPr lang="en-US" sz="2000" dirty="0">
              <a:solidFill>
                <a:srgbClr val="002060"/>
              </a:solidFill>
            </a:endParaRPr>
          </a:p>
        </p:txBody>
      </p:sp>
      <p:sp>
        <p:nvSpPr>
          <p:cNvPr id="13" name="TextBox 12"/>
          <p:cNvSpPr txBox="1"/>
          <p:nvPr/>
        </p:nvSpPr>
        <p:spPr>
          <a:xfrm>
            <a:off x="346087" y="976582"/>
            <a:ext cx="3946204" cy="369332"/>
          </a:xfrm>
          <a:prstGeom prst="rect">
            <a:avLst/>
          </a:prstGeom>
          <a:noFill/>
        </p:spPr>
        <p:txBody>
          <a:bodyPr wrap="square" rtlCol="0">
            <a:spAutoFit/>
          </a:bodyPr>
          <a:lstStyle/>
          <a:p>
            <a:pPr algn="ctr"/>
            <a:r>
              <a:rPr lang="en-US" b="1" dirty="0">
                <a:solidFill>
                  <a:srgbClr val="002060"/>
                </a:solidFill>
              </a:rPr>
              <a:t>Unique advantages for MeV electrons </a:t>
            </a:r>
          </a:p>
        </p:txBody>
      </p:sp>
    </p:spTree>
    <p:extLst>
      <p:ext uri="{BB962C8B-B14F-4D97-AF65-F5344CB8AC3E}">
        <p14:creationId xmlns:p14="http://schemas.microsoft.com/office/powerpoint/2010/main" val="53965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417218"/>
            <a:ext cx="6344992" cy="1911328"/>
          </a:xfrm>
        </p:spPr>
        <p:txBody>
          <a:bodyPr>
            <a:normAutofit fontScale="90000"/>
          </a:bodyPr>
          <a:lstStyle/>
          <a:p>
            <a:br>
              <a:rPr lang="en-US" dirty="0"/>
            </a:br>
            <a:br>
              <a:rPr lang="en-US" dirty="0"/>
            </a:br>
            <a:r>
              <a:rPr lang="en-US" dirty="0"/>
              <a:t>Highlight two important differences for MeV electrons </a:t>
            </a:r>
            <a:br>
              <a:rPr lang="en-US" dirty="0"/>
            </a:br>
            <a:br>
              <a:rPr lang="en-US" dirty="0"/>
            </a:br>
            <a:r>
              <a:rPr lang="en-US" sz="3600" dirty="0"/>
              <a:t>Sensitivity to higher order Bragg reflections</a:t>
            </a:r>
            <a:br>
              <a:rPr lang="en-US" sz="3600" dirty="0"/>
            </a:br>
            <a:br>
              <a:rPr lang="en-US" sz="3600" dirty="0"/>
            </a:br>
            <a:r>
              <a:rPr lang="en-US" sz="3600" dirty="0"/>
              <a:t>Energy dependence of cross-section</a:t>
            </a:r>
          </a:p>
        </p:txBody>
      </p:sp>
      <p:pic>
        <p:nvPicPr>
          <p:cNvPr id="4" name="Picture 3"/>
          <p:cNvPicPr>
            <a:picLocks noChangeAspect="1"/>
          </p:cNvPicPr>
          <p:nvPr/>
        </p:nvPicPr>
        <p:blipFill>
          <a:blip r:embed="rId3"/>
          <a:stretch>
            <a:fillRect/>
          </a:stretch>
        </p:blipFill>
        <p:spPr>
          <a:xfrm>
            <a:off x="6894725" y="227023"/>
            <a:ext cx="4770089" cy="4153267"/>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188987" y="4486275"/>
            <a:ext cx="8475370" cy="2273966"/>
          </a:xfrm>
          <a:prstGeom prst="rect">
            <a:avLst/>
          </a:prstGeom>
          <a:ln>
            <a:solidFill>
              <a:schemeClr val="accent1"/>
            </a:solidFill>
          </a:ln>
        </p:spPr>
      </p:pic>
      <p:graphicFrame>
        <p:nvGraphicFramePr>
          <p:cNvPr id="6" name="Object 34"/>
          <p:cNvGraphicFramePr>
            <a:graphicFrameLocks noChangeAspect="1"/>
          </p:cNvGraphicFramePr>
          <p:nvPr>
            <p:extLst>
              <p:ext uri="{D42A27DB-BD31-4B8C-83A1-F6EECF244321}">
                <p14:modId xmlns:p14="http://schemas.microsoft.com/office/powerpoint/2010/main" val="3637495425"/>
              </p:ext>
            </p:extLst>
          </p:nvPr>
        </p:nvGraphicFramePr>
        <p:xfrm>
          <a:off x="3209730" y="2355409"/>
          <a:ext cx="1106487" cy="401638"/>
        </p:xfrm>
        <a:graphic>
          <a:graphicData uri="http://schemas.openxmlformats.org/presentationml/2006/ole">
            <mc:AlternateContent xmlns:mc="http://schemas.openxmlformats.org/markup-compatibility/2006">
              <mc:Choice xmlns:v="urn:schemas-microsoft-com:vml" Requires="v">
                <p:oleObj name="Equation" r:id="rId5" imgW="558720" imgH="203040" progId="">
                  <p:embed/>
                </p:oleObj>
              </mc:Choice>
              <mc:Fallback>
                <p:oleObj name="Equation" r:id="rId5" imgW="558720" imgH="203040" progId="">
                  <p:embed/>
                  <p:pic>
                    <p:nvPicPr>
                      <p:cNvPr id="7" name="Object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730" y="2355409"/>
                        <a:ext cx="1106487"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7"/>
          <a:stretch>
            <a:fillRect/>
          </a:stretch>
        </p:blipFill>
        <p:spPr>
          <a:xfrm>
            <a:off x="1856188" y="3683285"/>
            <a:ext cx="3351715" cy="697005"/>
          </a:xfrm>
          <a:prstGeom prst="rect">
            <a:avLst/>
          </a:prstGeom>
          <a:ln>
            <a:solidFill>
              <a:schemeClr val="tx1"/>
            </a:solidFill>
          </a:ln>
        </p:spPr>
      </p:pic>
    </p:spTree>
    <p:extLst>
      <p:ext uri="{BB962C8B-B14F-4D97-AF65-F5344CB8AC3E}">
        <p14:creationId xmlns:p14="http://schemas.microsoft.com/office/powerpoint/2010/main" val="83561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43969" y="79614"/>
            <a:ext cx="9530794" cy="1143000"/>
          </a:xfrm>
        </p:spPr>
        <p:txBody>
          <a:bodyPr>
            <a:noAutofit/>
          </a:bodyPr>
          <a:lstStyle/>
          <a:p>
            <a:pPr algn="l"/>
            <a:r>
              <a:rPr lang="en-US" sz="3600" b="1" dirty="0">
                <a:effectLst>
                  <a:outerShdw blurRad="38100" dist="38100" dir="2700000" algn="tl">
                    <a:srgbClr val="000000">
                      <a:alpha val="43137"/>
                    </a:srgbClr>
                  </a:outerShdw>
                </a:effectLst>
              </a:rPr>
              <a:t>RF photoinjector based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ultrafast MeV electron diffraction</a:t>
            </a:r>
          </a:p>
        </p:txBody>
      </p:sp>
      <p:sp>
        <p:nvSpPr>
          <p:cNvPr id="3" name="TextBox 2"/>
          <p:cNvSpPr txBox="1"/>
          <p:nvPr/>
        </p:nvSpPr>
        <p:spPr>
          <a:xfrm>
            <a:off x="452702" y="1210280"/>
            <a:ext cx="7579784" cy="1938992"/>
          </a:xfrm>
          <a:prstGeom prst="rect">
            <a:avLst/>
          </a:prstGeom>
          <a:noFill/>
        </p:spPr>
        <p:txBody>
          <a:bodyPr wrap="square" rtlCol="0">
            <a:spAutoFit/>
          </a:bodyPr>
          <a:lstStyle/>
          <a:p>
            <a:r>
              <a:rPr lang="en-US" sz="2000" dirty="0"/>
              <a:t>MeV electron diffraction is a very active and growing field with activities in many national laboratories and universities.</a:t>
            </a:r>
          </a:p>
          <a:p>
            <a:endParaRPr lang="en-US" sz="2000" dirty="0"/>
          </a:p>
          <a:p>
            <a:r>
              <a:rPr lang="en-US" sz="2000" dirty="0"/>
              <a:t>Efforts at SLAC, BNL, UCLA, LBNL</a:t>
            </a:r>
          </a:p>
          <a:p>
            <a:r>
              <a:rPr lang="en-US" sz="2000" dirty="0"/>
              <a:t>DESY, Shanghai Jiao Tong, Tsinghua, Japan, Korea, UK, Berlin, etc.</a:t>
            </a:r>
          </a:p>
          <a:p>
            <a:endParaRPr lang="en-US" sz="2000" dirty="0"/>
          </a:p>
        </p:txBody>
      </p:sp>
      <p:pic>
        <p:nvPicPr>
          <p:cNvPr id="4098" name="Picture 2" descr="https://www6.slac.stanford.edu/sites/www6.slac.stanford.edu/files/styles/wysiwyg_original/public/UED-Science-2.jpg?itok=NeGyDR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94" y="3512335"/>
            <a:ext cx="3326265" cy="2096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190" y="5751233"/>
            <a:ext cx="4572000" cy="646331"/>
          </a:xfrm>
          <a:prstGeom prst="rect">
            <a:avLst/>
          </a:prstGeom>
        </p:spPr>
        <p:txBody>
          <a:bodyPr>
            <a:spAutoFit/>
          </a:bodyPr>
          <a:lstStyle/>
          <a:p>
            <a:r>
              <a:rPr lang="en-US" sz="1200" i="1" dirty="0">
                <a:solidFill>
                  <a:srgbClr val="474748"/>
                </a:solidFill>
                <a:latin typeface="Arial" panose="020B0604020202020204" pitchFamily="34" charset="0"/>
              </a:rPr>
              <a:t>Ultrafast electron diffraction patterns of single-crystal gold (left) and nitrogen gas (right) obtained with SLAC’s new experimental setup. From Weathersby et al. RSI 2015</a:t>
            </a:r>
            <a:endParaRPr lang="en-US" sz="1200" dirty="0"/>
          </a:p>
        </p:txBody>
      </p:sp>
      <p:grpSp>
        <p:nvGrpSpPr>
          <p:cNvPr id="9" name="Group 8"/>
          <p:cNvGrpSpPr/>
          <p:nvPr/>
        </p:nvGrpSpPr>
        <p:grpSpPr>
          <a:xfrm>
            <a:off x="5009366" y="4106015"/>
            <a:ext cx="3962400" cy="2682875"/>
            <a:chOff x="4329031" y="4245080"/>
            <a:chExt cx="3962400" cy="2682875"/>
          </a:xfrm>
        </p:grpSpPr>
        <p:grpSp>
          <p:nvGrpSpPr>
            <p:cNvPr id="13" name="Group 12"/>
            <p:cNvGrpSpPr/>
            <p:nvPr/>
          </p:nvGrpSpPr>
          <p:grpSpPr>
            <a:xfrm>
              <a:off x="4329031" y="4245080"/>
              <a:ext cx="3962400" cy="2682875"/>
              <a:chOff x="685800" y="3581400"/>
              <a:chExt cx="3962400" cy="2682875"/>
            </a:xfrm>
            <a:solidFill>
              <a:schemeClr val="bg1"/>
            </a:solidFill>
          </p:grpSpPr>
          <p:grpSp>
            <p:nvGrpSpPr>
              <p:cNvPr id="14" name="Group 13"/>
              <p:cNvGrpSpPr/>
              <p:nvPr/>
            </p:nvGrpSpPr>
            <p:grpSpPr>
              <a:xfrm>
                <a:off x="685800" y="3581400"/>
                <a:ext cx="3962400" cy="2682875"/>
                <a:chOff x="685800" y="3810000"/>
                <a:chExt cx="3962400" cy="2682875"/>
              </a:xfrm>
              <a:grpFill/>
            </p:grpSpPr>
            <p:pic>
              <p:nvPicPr>
                <p:cNvPr id="16" name="Picture 15" descr="free-vector-world-map.gif"/>
                <p:cNvPicPr>
                  <a:picLocks noChangeAspect="1"/>
                </p:cNvPicPr>
                <p:nvPr/>
              </p:nvPicPr>
              <p:blipFill>
                <a:blip r:embed="rId4" cstate="print"/>
                <a:stretch>
                  <a:fillRect/>
                </a:stretch>
              </p:blipFill>
              <p:spPr>
                <a:xfrm>
                  <a:off x="685800" y="3810000"/>
                  <a:ext cx="3962400" cy="2682875"/>
                </a:xfrm>
                <a:prstGeom prst="rect">
                  <a:avLst/>
                </a:prstGeom>
                <a:grpFill/>
              </p:spPr>
            </p:pic>
            <p:sp>
              <p:nvSpPr>
                <p:cNvPr id="17" name="Oval 16"/>
                <p:cNvSpPr/>
                <p:nvPr/>
              </p:nvSpPr>
              <p:spPr>
                <a:xfrm>
                  <a:off x="2590800" y="44196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47800" y="45720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76000" y="46482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905000" y="45720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67000" y="44196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62400" y="46482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852000" y="46260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708920" y="451602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00000" y="44460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a:off x="3760446" y="4495800"/>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a:off x="5131459" y="4991537"/>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5"/>
          <a:stretch>
            <a:fillRect/>
          </a:stretch>
        </p:blipFill>
        <p:spPr>
          <a:xfrm>
            <a:off x="3993739" y="2939684"/>
            <a:ext cx="6467401" cy="1166331"/>
          </a:xfrm>
          <a:prstGeom prst="rect">
            <a:avLst/>
          </a:prstGeom>
        </p:spPr>
      </p:pic>
      <p:sp>
        <p:nvSpPr>
          <p:cNvPr id="12" name="Content Placeholder 2"/>
          <p:cNvSpPr>
            <a:spLocks noGrp="1"/>
          </p:cNvSpPr>
          <p:nvPr>
            <p:ph idx="1"/>
          </p:nvPr>
        </p:nvSpPr>
        <p:spPr>
          <a:xfrm>
            <a:off x="9054942" y="4004691"/>
            <a:ext cx="3137058" cy="2967217"/>
          </a:xfrm>
        </p:spPr>
        <p:txBody>
          <a:bodyPr>
            <a:noAutofit/>
          </a:bodyPr>
          <a:lstStyle/>
          <a:p>
            <a:pPr marL="0" indent="0">
              <a:spcBef>
                <a:spcPts val="300"/>
              </a:spcBef>
              <a:buNone/>
            </a:pPr>
            <a:r>
              <a:rPr lang="en-US" sz="1100" i="1" dirty="0"/>
              <a:t>J. Hastings et al. Appl. </a:t>
            </a:r>
            <a:r>
              <a:rPr lang="nn-NO" sz="1100" i="1" dirty="0"/>
              <a:t>Phys. Lett. 89, 184109 (2006).</a:t>
            </a:r>
          </a:p>
          <a:p>
            <a:pPr marL="0" indent="0">
              <a:spcBef>
                <a:spcPts val="300"/>
              </a:spcBef>
              <a:buNone/>
            </a:pPr>
            <a:r>
              <a:rPr lang="en-US" sz="1100" i="1" dirty="0"/>
              <a:t>P. Musumeci et al., Applied Physics Letters 97, 063502 (2010).</a:t>
            </a:r>
          </a:p>
          <a:p>
            <a:pPr marL="0" indent="0">
              <a:spcBef>
                <a:spcPts val="300"/>
              </a:spcBef>
              <a:buNone/>
            </a:pPr>
            <a:r>
              <a:rPr lang="en-US" sz="1100" i="1" dirty="0"/>
              <a:t>R. Li et al., Rev. Sci. </a:t>
            </a:r>
            <a:r>
              <a:rPr lang="en-US" sz="1100" i="1" dirty="0" err="1"/>
              <a:t>Instrum</a:t>
            </a:r>
            <a:r>
              <a:rPr lang="en-US" sz="1100" i="1" dirty="0"/>
              <a:t>. 81, 036110 (2010).</a:t>
            </a:r>
          </a:p>
          <a:p>
            <a:pPr marL="0" indent="0">
              <a:spcBef>
                <a:spcPts val="300"/>
              </a:spcBef>
              <a:buNone/>
            </a:pPr>
            <a:r>
              <a:rPr lang="en-US" sz="1100" i="1" dirty="0"/>
              <a:t>Y. </a:t>
            </a:r>
            <a:r>
              <a:rPr lang="en-US" sz="1100" i="1" dirty="0" err="1"/>
              <a:t>Murooka</a:t>
            </a:r>
            <a:r>
              <a:rPr lang="en-US" sz="1100" i="1" dirty="0"/>
              <a:t> et al., Appl. Phys. Lett. 98, 251903 (2011).</a:t>
            </a:r>
          </a:p>
          <a:p>
            <a:pPr marL="0" indent="0">
              <a:spcBef>
                <a:spcPts val="300"/>
              </a:spcBef>
              <a:buNone/>
            </a:pPr>
            <a:r>
              <a:rPr lang="en-US" sz="1100" i="1" dirty="0"/>
              <a:t>P. Zhu et al., New J. Phys. 17, 063004 (2015).</a:t>
            </a:r>
          </a:p>
          <a:p>
            <a:pPr marL="0" indent="0">
              <a:spcBef>
                <a:spcPts val="300"/>
              </a:spcBef>
              <a:buNone/>
            </a:pPr>
            <a:r>
              <a:rPr lang="en-US" sz="1100" i="1" dirty="0"/>
              <a:t>S. Weathersby et al., Rev. Sci. </a:t>
            </a:r>
            <a:r>
              <a:rPr lang="en-US" sz="1100" i="1" dirty="0" err="1"/>
              <a:t>Instrum</a:t>
            </a:r>
            <a:r>
              <a:rPr lang="en-US" sz="1100" i="1" dirty="0"/>
              <a:t>. 86, 073702 (2015).</a:t>
            </a:r>
          </a:p>
          <a:p>
            <a:pPr marL="0" indent="0">
              <a:spcBef>
                <a:spcPts val="300"/>
              </a:spcBef>
              <a:buNone/>
            </a:pPr>
            <a:r>
              <a:rPr lang="en-US" sz="1100" i="1" dirty="0"/>
              <a:t>S. </a:t>
            </a:r>
            <a:r>
              <a:rPr lang="en-US" sz="1100" i="1" dirty="0" err="1"/>
              <a:t>Manz</a:t>
            </a:r>
            <a:r>
              <a:rPr lang="en-US" sz="1100" i="1" dirty="0"/>
              <a:t> et al., Faraday Discuss. 177, 467 (2015)</a:t>
            </a:r>
          </a:p>
          <a:p>
            <a:pPr marL="0" indent="0">
              <a:spcBef>
                <a:spcPts val="300"/>
              </a:spcBef>
              <a:buNone/>
            </a:pPr>
            <a:r>
              <a:rPr lang="en-US" sz="1100" i="1" dirty="0" err="1"/>
              <a:t>D.Filippetto</a:t>
            </a:r>
            <a:r>
              <a:rPr lang="en-US" sz="1100" i="1" dirty="0"/>
              <a:t> and H. Qian, J. Atom. and Mol. And Opt.  Phys. 49, (2016)</a:t>
            </a:r>
          </a:p>
          <a:p>
            <a:pPr marL="0" indent="0">
              <a:spcBef>
                <a:spcPts val="300"/>
              </a:spcBef>
              <a:buNone/>
            </a:pPr>
            <a:r>
              <a:rPr lang="en-US" sz="1100" i="1" dirty="0"/>
              <a:t>F. Qi et al, Phys. Rev. Lett. 124, 134803 (2020).</a:t>
            </a:r>
          </a:p>
          <a:p>
            <a:pPr marL="0" indent="0">
              <a:spcBef>
                <a:spcPts val="300"/>
              </a:spcBef>
              <a:buNone/>
            </a:pPr>
            <a:r>
              <a:rPr lang="en-US" sz="1100" i="1" dirty="0"/>
              <a:t>H. W. Kim et al., Nature photonics 14, 245 (2020)</a:t>
            </a:r>
          </a:p>
        </p:txBody>
      </p:sp>
      <p:sp>
        <p:nvSpPr>
          <p:cNvPr id="27" name="Oval 26"/>
          <p:cNvSpPr/>
          <p:nvPr/>
        </p:nvSpPr>
        <p:spPr>
          <a:xfrm>
            <a:off x="6157887" y="4679376"/>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6"/>
          <a:srcRect l="21091" t="1368" r="17636" b="1639"/>
          <a:stretch/>
        </p:blipFill>
        <p:spPr>
          <a:xfrm>
            <a:off x="10301288" y="2472405"/>
            <a:ext cx="1454592" cy="15322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85966" y="136159"/>
            <a:ext cx="2226930" cy="2881911"/>
          </a:xfrm>
          <a:prstGeom prst="rect">
            <a:avLst/>
          </a:prstGeom>
        </p:spPr>
      </p:pic>
    </p:spTree>
    <p:extLst>
      <p:ext uri="{BB962C8B-B14F-4D97-AF65-F5344CB8AC3E}">
        <p14:creationId xmlns:p14="http://schemas.microsoft.com/office/powerpoint/2010/main" val="131429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D69AE-E3C6-2EF1-20E1-A2C46FC59A46}"/>
              </a:ext>
            </a:extLst>
          </p:cNvPr>
          <p:cNvSpPr>
            <a:spLocks noGrp="1"/>
          </p:cNvSpPr>
          <p:nvPr>
            <p:ph idx="1"/>
          </p:nvPr>
        </p:nvSpPr>
        <p:spPr>
          <a:xfrm>
            <a:off x="254795" y="1295831"/>
            <a:ext cx="5631648" cy="4351338"/>
          </a:xfrm>
        </p:spPr>
        <p:txBody>
          <a:bodyPr>
            <a:normAutofit/>
          </a:bodyPr>
          <a:lstStyle/>
          <a:p>
            <a:r>
              <a:rPr lang="en-US" sz="2200" dirty="0"/>
              <a:t>UED can reveal transient states induced by light which do not exist in equilibrium conditions</a:t>
            </a:r>
          </a:p>
          <a:p>
            <a:r>
              <a:rPr lang="en-US" sz="2200" dirty="0"/>
              <a:t>These might or might not have spectroscopic signatures. Interplay between lattice and electronic degrees of freedom</a:t>
            </a:r>
          </a:p>
        </p:txBody>
      </p:sp>
      <p:pic>
        <p:nvPicPr>
          <p:cNvPr id="5" name="Picture 4">
            <a:extLst>
              <a:ext uri="{FF2B5EF4-FFF2-40B4-BE49-F238E27FC236}">
                <a16:creationId xmlns:a16="http://schemas.microsoft.com/office/drawing/2014/main" id="{49605E48-2067-FC58-C675-0595C244121A}"/>
              </a:ext>
            </a:extLst>
          </p:cNvPr>
          <p:cNvPicPr>
            <a:picLocks noChangeAspect="1"/>
          </p:cNvPicPr>
          <p:nvPr/>
        </p:nvPicPr>
        <p:blipFill>
          <a:blip r:embed="rId3"/>
          <a:stretch>
            <a:fillRect/>
          </a:stretch>
        </p:blipFill>
        <p:spPr>
          <a:xfrm>
            <a:off x="1510014" y="3740735"/>
            <a:ext cx="4823012" cy="1256701"/>
          </a:xfrm>
          <a:prstGeom prst="rect">
            <a:avLst/>
          </a:prstGeom>
        </p:spPr>
      </p:pic>
      <p:pic>
        <p:nvPicPr>
          <p:cNvPr id="7" name="Picture 6">
            <a:extLst>
              <a:ext uri="{FF2B5EF4-FFF2-40B4-BE49-F238E27FC236}">
                <a16:creationId xmlns:a16="http://schemas.microsoft.com/office/drawing/2014/main" id="{9B16124C-0662-57AF-AA64-E346FB0AACE2}"/>
              </a:ext>
            </a:extLst>
          </p:cNvPr>
          <p:cNvPicPr>
            <a:picLocks noChangeAspect="1"/>
          </p:cNvPicPr>
          <p:nvPr/>
        </p:nvPicPr>
        <p:blipFill>
          <a:blip r:embed="rId4"/>
          <a:stretch>
            <a:fillRect/>
          </a:stretch>
        </p:blipFill>
        <p:spPr>
          <a:xfrm>
            <a:off x="57826" y="4970616"/>
            <a:ext cx="6275200" cy="1860213"/>
          </a:xfrm>
          <a:prstGeom prst="rect">
            <a:avLst/>
          </a:prstGeom>
        </p:spPr>
      </p:pic>
      <p:pic>
        <p:nvPicPr>
          <p:cNvPr id="9" name="Picture 8">
            <a:extLst>
              <a:ext uri="{FF2B5EF4-FFF2-40B4-BE49-F238E27FC236}">
                <a16:creationId xmlns:a16="http://schemas.microsoft.com/office/drawing/2014/main" id="{EB779979-19DC-3F5C-0870-FE684759789C}"/>
              </a:ext>
            </a:extLst>
          </p:cNvPr>
          <p:cNvPicPr>
            <a:picLocks noChangeAspect="1"/>
          </p:cNvPicPr>
          <p:nvPr/>
        </p:nvPicPr>
        <p:blipFill>
          <a:blip r:embed="rId5"/>
          <a:srcRect l="1832" t="947"/>
          <a:stretch>
            <a:fillRect/>
          </a:stretch>
        </p:blipFill>
        <p:spPr>
          <a:xfrm>
            <a:off x="6462675" y="884664"/>
            <a:ext cx="5114765" cy="3077735"/>
          </a:xfrm>
          <a:prstGeom prst="rect">
            <a:avLst/>
          </a:prstGeom>
        </p:spPr>
      </p:pic>
      <p:sp>
        <p:nvSpPr>
          <p:cNvPr id="12" name="Title 1">
            <a:extLst>
              <a:ext uri="{FF2B5EF4-FFF2-40B4-BE49-F238E27FC236}">
                <a16:creationId xmlns:a16="http://schemas.microsoft.com/office/drawing/2014/main" id="{B63E2A05-5A07-A67B-70D6-6C3CBD601804}"/>
              </a:ext>
            </a:extLst>
          </p:cNvPr>
          <p:cNvSpPr>
            <a:spLocks noGrp="1"/>
          </p:cNvSpPr>
          <p:nvPr>
            <p:ph type="title"/>
          </p:nvPr>
        </p:nvSpPr>
        <p:spPr>
          <a:xfrm>
            <a:off x="254795" y="21516"/>
            <a:ext cx="11562883" cy="1325563"/>
          </a:xfrm>
          <a:noFill/>
          <a:ln>
            <a:noFill/>
          </a:ln>
        </p:spPr>
        <p:style>
          <a:lnRef idx="2">
            <a:schemeClr val="dk1"/>
          </a:lnRef>
          <a:fillRef idx="1">
            <a:schemeClr val="lt1"/>
          </a:fillRef>
          <a:effectRef idx="0">
            <a:schemeClr val="dk1"/>
          </a:effectRef>
          <a:fontRef idx="minor">
            <a:schemeClr val="dk1"/>
          </a:fontRef>
        </p:style>
        <p:txBody>
          <a:bodyPr/>
          <a:lstStyle/>
          <a:p>
            <a:r>
              <a:rPr lang="en-US" sz="4400" dirty="0">
                <a:solidFill>
                  <a:srgbClr val="000000"/>
                </a:solidFill>
                <a:effectLst/>
                <a:latin typeface="Calibri Light" panose="020F0302020204030204" pitchFamily="34" charset="0"/>
              </a:rPr>
              <a:t>Photoinduced ordering phenomena in quantum materials</a:t>
            </a:r>
            <a:endParaRPr lang="en-US" dirty="0"/>
          </a:p>
        </p:txBody>
      </p:sp>
      <p:sp>
        <p:nvSpPr>
          <p:cNvPr id="14" name="TextBox 13">
            <a:extLst>
              <a:ext uri="{FF2B5EF4-FFF2-40B4-BE49-F238E27FC236}">
                <a16:creationId xmlns:a16="http://schemas.microsoft.com/office/drawing/2014/main" id="{ABBC3A62-9CAC-96FA-3549-952050F69967}"/>
              </a:ext>
            </a:extLst>
          </p:cNvPr>
          <p:cNvSpPr txBox="1"/>
          <p:nvPr/>
        </p:nvSpPr>
        <p:spPr>
          <a:xfrm>
            <a:off x="6572938" y="3962398"/>
            <a:ext cx="4688461" cy="338554"/>
          </a:xfrm>
          <a:prstGeom prst="rect">
            <a:avLst/>
          </a:prstGeom>
          <a:noFill/>
        </p:spPr>
        <p:txBody>
          <a:bodyPr wrap="square">
            <a:spAutoFit/>
          </a:bodyPr>
          <a:lstStyle/>
          <a:p>
            <a:r>
              <a:rPr lang="en-US" sz="1600" dirty="0"/>
              <a:t>A. Kogar et al. </a:t>
            </a:r>
            <a:r>
              <a:rPr lang="en-US" sz="1600" b="0" i="0" u="none" strike="noStrike" baseline="0" dirty="0"/>
              <a:t>Nature Physics, 16, 159 (2020) </a:t>
            </a:r>
            <a:endParaRPr lang="en-US" sz="4400" dirty="0"/>
          </a:p>
        </p:txBody>
      </p:sp>
      <p:sp>
        <p:nvSpPr>
          <p:cNvPr id="17" name="TextBox 16">
            <a:extLst>
              <a:ext uri="{FF2B5EF4-FFF2-40B4-BE49-F238E27FC236}">
                <a16:creationId xmlns:a16="http://schemas.microsoft.com/office/drawing/2014/main" id="{C279B103-01B9-A0A5-5725-6031E0DE2AD6}"/>
              </a:ext>
            </a:extLst>
          </p:cNvPr>
          <p:cNvSpPr txBox="1"/>
          <p:nvPr/>
        </p:nvSpPr>
        <p:spPr>
          <a:xfrm>
            <a:off x="57826" y="3471500"/>
            <a:ext cx="4040094" cy="338554"/>
          </a:xfrm>
          <a:prstGeom prst="rect">
            <a:avLst/>
          </a:prstGeom>
          <a:noFill/>
        </p:spPr>
        <p:txBody>
          <a:bodyPr wrap="square" rtlCol="0">
            <a:spAutoFit/>
          </a:bodyPr>
          <a:lstStyle/>
          <a:p>
            <a:r>
              <a:rPr lang="en-US" sz="1600" dirty="0"/>
              <a:t>C. Duncan et al. Nature, 647, 8090 (2025)</a:t>
            </a:r>
          </a:p>
        </p:txBody>
      </p:sp>
      <p:sp>
        <p:nvSpPr>
          <p:cNvPr id="20" name="TextBox 19">
            <a:extLst>
              <a:ext uri="{FF2B5EF4-FFF2-40B4-BE49-F238E27FC236}">
                <a16:creationId xmlns:a16="http://schemas.microsoft.com/office/drawing/2014/main" id="{89068FB2-6260-036D-B3B1-1ABCFA02E12D}"/>
              </a:ext>
            </a:extLst>
          </p:cNvPr>
          <p:cNvSpPr txBox="1"/>
          <p:nvPr/>
        </p:nvSpPr>
        <p:spPr>
          <a:xfrm>
            <a:off x="6563466" y="4432812"/>
            <a:ext cx="5194378" cy="1785104"/>
          </a:xfrm>
          <a:prstGeom prst="rect">
            <a:avLst/>
          </a:prstGeom>
          <a:noFill/>
        </p:spPr>
        <p:txBody>
          <a:bodyPr wrap="square">
            <a:spAutoFit/>
          </a:bodyPr>
          <a:lstStyle/>
          <a:p>
            <a:pPr marL="285750" indent="-285750">
              <a:buFont typeface="Arial" panose="020B0604020202020204" pitchFamily="34" charset="0"/>
              <a:buChar char="•"/>
            </a:pPr>
            <a:r>
              <a:rPr lang="en-US" sz="2200" dirty="0"/>
              <a:t>Typically revealed as small intensity changes of superlattice diffraction signatures (</a:t>
            </a:r>
            <a:r>
              <a:rPr lang="en-US" sz="2200" dirty="0" err="1"/>
              <a:t>Moire</a:t>
            </a:r>
            <a:r>
              <a:rPr lang="en-US" sz="2200" dirty="0"/>
              <a:t>’, CDW)</a:t>
            </a:r>
          </a:p>
          <a:p>
            <a:pPr marL="285750" indent="-285750">
              <a:buFont typeface="Arial" panose="020B0604020202020204" pitchFamily="34" charset="0"/>
              <a:buChar char="•"/>
            </a:pPr>
            <a:r>
              <a:rPr lang="en-US" sz="2200" dirty="0"/>
              <a:t>Evolution characteristic time scales can be below &lt; 1 </a:t>
            </a:r>
            <a:r>
              <a:rPr lang="en-US" sz="2200" dirty="0" err="1"/>
              <a:t>ps</a:t>
            </a:r>
            <a:endParaRPr lang="en-US" sz="2200" dirty="0"/>
          </a:p>
        </p:txBody>
      </p:sp>
    </p:spTree>
    <p:extLst>
      <p:ext uri="{BB962C8B-B14F-4D97-AF65-F5344CB8AC3E}">
        <p14:creationId xmlns:p14="http://schemas.microsoft.com/office/powerpoint/2010/main" val="2072963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24813</TotalTime>
  <Words>2986</Words>
  <Application>Microsoft Office PowerPoint</Application>
  <PresentationFormat>Widescreen</PresentationFormat>
  <Paragraphs>326</Paragraphs>
  <Slides>25</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Avenir Light</vt:lpstr>
      <vt:lpstr>Calibri</vt:lpstr>
      <vt:lpstr>Calibri Light</vt:lpstr>
      <vt:lpstr>Lato</vt:lpstr>
      <vt:lpstr>Palatino Linotype</vt:lpstr>
      <vt:lpstr>Symbol</vt:lpstr>
      <vt:lpstr>Wingdings</vt:lpstr>
      <vt:lpstr>Office Theme</vt:lpstr>
      <vt:lpstr>Equation</vt:lpstr>
      <vt:lpstr>Perspective and outlook for MeV Ultrafast Electron Diffraction</vt:lpstr>
      <vt:lpstr>Outline</vt:lpstr>
      <vt:lpstr>PowerPoint Presentation</vt:lpstr>
      <vt:lpstr>Probing matter at its fundamental time and spatial scales  photons vs. electrons</vt:lpstr>
      <vt:lpstr>Early days of UED: non relativistic electrons</vt:lpstr>
      <vt:lpstr>High energy ultrafast electron scattering</vt:lpstr>
      <vt:lpstr>  Highlight two important differences for MeV electrons   Sensitivity to higher order Bragg reflections  Energy dependence of cross-section</vt:lpstr>
      <vt:lpstr>RF photoinjector based  ultrafast MeV electron diffraction</vt:lpstr>
      <vt:lpstr>Photoinduced ordering phenomena in quantum materials</vt:lpstr>
      <vt:lpstr>Diffuse scattering</vt:lpstr>
      <vt:lpstr>High energy density</vt:lpstr>
      <vt:lpstr>Prediction Challenge: Cyclobutanone Photochemistry</vt:lpstr>
      <vt:lpstr>What is next for MeV UED? A wish-list for the next 5 years</vt:lpstr>
      <vt:lpstr>PowerPoint Presentation</vt:lpstr>
      <vt:lpstr>Advanced photocathode research</vt:lpstr>
      <vt:lpstr>Transverse collimation</vt:lpstr>
      <vt:lpstr>PowerPoint Presentation</vt:lpstr>
      <vt:lpstr>RF compression</vt:lpstr>
      <vt:lpstr>Temporal resolution</vt:lpstr>
      <vt:lpstr>Time stamping</vt:lpstr>
      <vt:lpstr>Magnetic compression</vt:lpstr>
      <vt:lpstr>Detectors</vt:lpstr>
      <vt:lpstr>PowerPoint Presentation</vt:lpstr>
      <vt:lpstr>Combining UED with other capabilities/modalities</vt:lpstr>
      <vt:lpstr>Conclusions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Symplectic camels and their implications for beam dynamics</dc:title>
  <dc:creator>pietro musumeci</dc:creator>
  <cp:lastModifiedBy>Pietro Musumeci</cp:lastModifiedBy>
  <cp:revision>249</cp:revision>
  <dcterms:created xsi:type="dcterms:W3CDTF">2018-08-22T18:54:41Z</dcterms:created>
  <dcterms:modified xsi:type="dcterms:W3CDTF">2026-02-26T18:07:34Z</dcterms:modified>
</cp:coreProperties>
</file>