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62" r:id="rId2"/>
    <p:sldId id="257" r:id="rId3"/>
    <p:sldId id="305" r:id="rId4"/>
    <p:sldId id="306" r:id="rId5"/>
    <p:sldId id="263" r:id="rId6"/>
    <p:sldId id="314" r:id="rId7"/>
    <p:sldId id="313" r:id="rId8"/>
    <p:sldId id="266" r:id="rId9"/>
    <p:sldId id="267" r:id="rId10"/>
    <p:sldId id="316" r:id="rId11"/>
    <p:sldId id="317" r:id="rId12"/>
    <p:sldId id="309" r:id="rId13"/>
    <p:sldId id="315" r:id="rId14"/>
    <p:sldId id="310" r:id="rId15"/>
    <p:sldId id="318" r:id="rId16"/>
    <p:sldId id="259" r:id="rId17"/>
    <p:sldId id="311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" roundtripDataSignature="AMtx7mhTvNSyzhYU9AJEDj6Ehuk+Rmap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3"/>
    <p:restoredTop sz="94670"/>
  </p:normalViewPr>
  <p:slideViewPr>
    <p:cSldViewPr snapToGrid="0">
      <p:cViewPr varScale="1">
        <p:scale>
          <a:sx n="118" d="100"/>
          <a:sy n="118" d="100"/>
        </p:scale>
        <p:origin x="240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6" d="100"/>
          <a:sy n="96" d="100"/>
        </p:scale>
        <p:origin x="556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900" cy="40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3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503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7058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3223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5942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239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8855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730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147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2965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0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200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7298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5240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5833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4874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22800" cy="4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85800"/>
            <a:ext cx="5981700" cy="336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045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slide white background">
  <p:cSld name="1_Text slide white background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473529" y="1284289"/>
            <a:ext cx="11244900" cy="45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1" name="Google Shape;51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95288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body" idx="2"/>
          </p:nvPr>
        </p:nvSpPr>
        <p:spPr>
          <a:xfrm>
            <a:off x="1817688" y="196622"/>
            <a:ext cx="85566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Swoosh Background">
  <p:cSld name="Text Slide Swoosh 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1181" y="-770"/>
            <a:ext cx="12294361" cy="692327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1605757" y="250371"/>
            <a:ext cx="89805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F497D"/>
              </a:buClr>
              <a:buSzPts val="2800"/>
              <a:buChar char="o"/>
              <a:defRPr sz="2800" b="1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6" name="Google Shape;86;p13"/>
          <p:cNvCxnSpPr/>
          <p:nvPr/>
        </p:nvCxnSpPr>
        <p:spPr>
          <a:xfrm>
            <a:off x="0" y="6143740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87" name="Google Shape;87;p13"/>
          <p:cNvSpPr txBox="1">
            <a:spLocks noGrp="1"/>
          </p:cNvSpPr>
          <p:nvPr>
            <p:ph type="body" idx="2"/>
          </p:nvPr>
        </p:nvSpPr>
        <p:spPr>
          <a:xfrm>
            <a:off x="549275" y="1414463"/>
            <a:ext cx="11093400" cy="41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o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9" name="Google Shape;89;p13"/>
          <p:cNvGrpSpPr/>
          <p:nvPr/>
        </p:nvGrpSpPr>
        <p:grpSpPr>
          <a:xfrm>
            <a:off x="1768068" y="6230825"/>
            <a:ext cx="5260264" cy="548640"/>
            <a:chOff x="1898697" y="6230825"/>
            <a:chExt cx="5260264" cy="548640"/>
          </a:xfrm>
        </p:grpSpPr>
        <p:pic>
          <p:nvPicPr>
            <p:cNvPr id="90" name="Google Shape;90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80637" y="6356393"/>
              <a:ext cx="2278324" cy="3402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" name="Google Shape;92;p13" title="Color seal- White lettering - Stacked horizontal co-bran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8675" y="6364208"/>
            <a:ext cx="2039112" cy="306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two">
  <p:cSld name="Title Slide two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1181" y="-770"/>
            <a:ext cx="12294361" cy="692327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1605757" y="1992086"/>
            <a:ext cx="8980500" cy="12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E template" userDrawn="1">
  <p:cSld name="DOE templat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one">
  <p:cSld name="Title slide one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1181" y="-770"/>
            <a:ext cx="12294362" cy="692327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2"/>
          <p:cNvSpPr txBox="1">
            <a:spLocks noGrp="1"/>
          </p:cNvSpPr>
          <p:nvPr>
            <p:ph type="body" idx="1"/>
          </p:nvPr>
        </p:nvSpPr>
        <p:spPr>
          <a:xfrm>
            <a:off x="1605757" y="1992086"/>
            <a:ext cx="8980487" cy="127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90" name="Google Shape;90;p12"/>
          <p:cNvGrpSpPr/>
          <p:nvPr/>
        </p:nvGrpSpPr>
        <p:grpSpPr>
          <a:xfrm>
            <a:off x="354485" y="5457944"/>
            <a:ext cx="11265317" cy="859967"/>
            <a:chOff x="309790" y="5457944"/>
            <a:chExt cx="11265317" cy="859967"/>
          </a:xfrm>
        </p:grpSpPr>
        <p:pic>
          <p:nvPicPr>
            <p:cNvPr id="91" name="Google Shape;91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9790" y="5457944"/>
              <a:ext cx="3160486" cy="859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58104" y="5668971"/>
              <a:ext cx="3568700" cy="53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14621" y="5627915"/>
              <a:ext cx="3160486" cy="53283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8067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196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533523" y="1297142"/>
            <a:ext cx="10979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2" name="Google Shape;12;p7"/>
          <p:cNvGrpSpPr/>
          <p:nvPr/>
        </p:nvGrpSpPr>
        <p:grpSpPr>
          <a:xfrm>
            <a:off x="-211604" y="-142629"/>
            <a:ext cx="12596322" cy="7137977"/>
            <a:chOff x="-158707" y="-142629"/>
            <a:chExt cx="9447478" cy="7137977"/>
          </a:xfrm>
        </p:grpSpPr>
        <p:grpSp>
          <p:nvGrpSpPr>
            <p:cNvPr id="13" name="Google Shape;13;p7"/>
            <p:cNvGrpSpPr/>
            <p:nvPr/>
          </p:nvGrpSpPr>
          <p:grpSpPr>
            <a:xfrm>
              <a:off x="467806" y="6873248"/>
              <a:ext cx="8217866" cy="122100"/>
              <a:chOff x="467806" y="6873248"/>
              <a:chExt cx="8217866" cy="122100"/>
            </a:xfrm>
          </p:grpSpPr>
          <p:cxnSp>
            <p:nvCxnSpPr>
              <p:cNvPr id="14" name="Google Shape;14;p7"/>
              <p:cNvCxnSpPr/>
              <p:nvPr/>
            </p:nvCxnSpPr>
            <p:spPr>
              <a:xfrm>
                <a:off x="467806" y="6873248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" name="Google Shape;15;p7"/>
              <p:cNvCxnSpPr/>
              <p:nvPr/>
            </p:nvCxnSpPr>
            <p:spPr>
              <a:xfrm>
                <a:off x="8685672" y="6873248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6" name="Google Shape;16;p7"/>
              <p:cNvGrpSpPr/>
              <p:nvPr/>
            </p:nvGrpSpPr>
            <p:grpSpPr>
              <a:xfrm>
                <a:off x="5715000" y="6873248"/>
                <a:ext cx="457200" cy="122100"/>
                <a:chOff x="5715000" y="6873248"/>
                <a:chExt cx="457200" cy="122100"/>
              </a:xfrm>
            </p:grpSpPr>
            <p:cxnSp>
              <p:nvCxnSpPr>
                <p:cNvPr id="17" name="Google Shape;17;p7"/>
                <p:cNvCxnSpPr/>
                <p:nvPr/>
              </p:nvCxnSpPr>
              <p:spPr>
                <a:xfrm>
                  <a:off x="6172200" y="6873248"/>
                  <a:ext cx="0" cy="12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" name="Google Shape;18;p7"/>
                <p:cNvCxnSpPr/>
                <p:nvPr/>
              </p:nvCxnSpPr>
              <p:spPr>
                <a:xfrm>
                  <a:off x="5715000" y="6873248"/>
                  <a:ext cx="0" cy="12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" name="Google Shape;19;p7"/>
              <p:cNvGrpSpPr/>
              <p:nvPr/>
            </p:nvGrpSpPr>
            <p:grpSpPr>
              <a:xfrm>
                <a:off x="2971800" y="6873248"/>
                <a:ext cx="457200" cy="122100"/>
                <a:chOff x="5715000" y="6873248"/>
                <a:chExt cx="457200" cy="122100"/>
              </a:xfrm>
            </p:grpSpPr>
            <p:cxnSp>
              <p:nvCxnSpPr>
                <p:cNvPr id="20" name="Google Shape;20;p7"/>
                <p:cNvCxnSpPr/>
                <p:nvPr/>
              </p:nvCxnSpPr>
              <p:spPr>
                <a:xfrm>
                  <a:off x="6172200" y="6873248"/>
                  <a:ext cx="0" cy="12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" name="Google Shape;21;p7"/>
                <p:cNvCxnSpPr/>
                <p:nvPr/>
              </p:nvCxnSpPr>
              <p:spPr>
                <a:xfrm>
                  <a:off x="5715000" y="6873248"/>
                  <a:ext cx="0" cy="12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22" name="Google Shape;22;p7"/>
            <p:cNvGrpSpPr/>
            <p:nvPr/>
          </p:nvGrpSpPr>
          <p:grpSpPr>
            <a:xfrm>
              <a:off x="467806" y="-142629"/>
              <a:ext cx="8217866" cy="122100"/>
              <a:chOff x="467806" y="6873248"/>
              <a:chExt cx="8217866" cy="122100"/>
            </a:xfrm>
          </p:grpSpPr>
          <p:cxnSp>
            <p:nvCxnSpPr>
              <p:cNvPr id="23" name="Google Shape;23;p7"/>
              <p:cNvCxnSpPr/>
              <p:nvPr/>
            </p:nvCxnSpPr>
            <p:spPr>
              <a:xfrm>
                <a:off x="467806" y="6873248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" name="Google Shape;24;p7"/>
              <p:cNvCxnSpPr/>
              <p:nvPr/>
            </p:nvCxnSpPr>
            <p:spPr>
              <a:xfrm>
                <a:off x="8685672" y="6873248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5" name="Google Shape;25;p7"/>
              <p:cNvGrpSpPr/>
              <p:nvPr/>
            </p:nvGrpSpPr>
            <p:grpSpPr>
              <a:xfrm>
                <a:off x="5715000" y="6873248"/>
                <a:ext cx="457200" cy="122100"/>
                <a:chOff x="5715000" y="6873248"/>
                <a:chExt cx="457200" cy="122100"/>
              </a:xfrm>
            </p:grpSpPr>
            <p:cxnSp>
              <p:nvCxnSpPr>
                <p:cNvPr id="26" name="Google Shape;26;p7"/>
                <p:cNvCxnSpPr/>
                <p:nvPr/>
              </p:nvCxnSpPr>
              <p:spPr>
                <a:xfrm>
                  <a:off x="6172200" y="6873248"/>
                  <a:ext cx="0" cy="12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7" name="Google Shape;27;p7"/>
                <p:cNvCxnSpPr/>
                <p:nvPr/>
              </p:nvCxnSpPr>
              <p:spPr>
                <a:xfrm>
                  <a:off x="5715000" y="6873248"/>
                  <a:ext cx="0" cy="12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8" name="Google Shape;28;p7"/>
              <p:cNvGrpSpPr/>
              <p:nvPr/>
            </p:nvGrpSpPr>
            <p:grpSpPr>
              <a:xfrm>
                <a:off x="2971800" y="6873248"/>
                <a:ext cx="457200" cy="122100"/>
                <a:chOff x="5715000" y="6873248"/>
                <a:chExt cx="457200" cy="122100"/>
              </a:xfrm>
            </p:grpSpPr>
            <p:cxnSp>
              <p:nvCxnSpPr>
                <p:cNvPr id="29" name="Google Shape;29;p7"/>
                <p:cNvCxnSpPr/>
                <p:nvPr/>
              </p:nvCxnSpPr>
              <p:spPr>
                <a:xfrm>
                  <a:off x="6172200" y="6873248"/>
                  <a:ext cx="0" cy="12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" name="Google Shape;30;p7"/>
                <p:cNvCxnSpPr/>
                <p:nvPr/>
              </p:nvCxnSpPr>
              <p:spPr>
                <a:xfrm>
                  <a:off x="5715000" y="6873248"/>
                  <a:ext cx="0" cy="12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1" name="Google Shape;31;p7"/>
            <p:cNvGrpSpPr/>
            <p:nvPr/>
          </p:nvGrpSpPr>
          <p:grpSpPr>
            <a:xfrm>
              <a:off x="-158707" y="1082007"/>
              <a:ext cx="122100" cy="5151234"/>
              <a:chOff x="-158707" y="1082008"/>
              <a:chExt cx="122100" cy="5151234"/>
            </a:xfrm>
          </p:grpSpPr>
          <p:cxnSp>
            <p:nvCxnSpPr>
              <p:cNvPr id="32" name="Google Shape;32;p7"/>
              <p:cNvCxnSpPr/>
              <p:nvPr/>
            </p:nvCxnSpPr>
            <p:spPr>
              <a:xfrm>
                <a:off x="-97662" y="1082008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" name="Google Shape;33;p7"/>
              <p:cNvCxnSpPr/>
              <p:nvPr/>
            </p:nvCxnSpPr>
            <p:spPr>
              <a:xfrm>
                <a:off x="-97662" y="1539143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" name="Google Shape;34;p7"/>
              <p:cNvCxnSpPr/>
              <p:nvPr/>
            </p:nvCxnSpPr>
            <p:spPr>
              <a:xfrm>
                <a:off x="-97662" y="6111142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" name="Google Shape;35;p7"/>
              <p:cNvCxnSpPr/>
              <p:nvPr/>
            </p:nvCxnSpPr>
            <p:spPr>
              <a:xfrm rot="10800000">
                <a:off x="-158707" y="4075647"/>
                <a:ext cx="12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" name="Google Shape;36;p7"/>
              <p:cNvCxnSpPr/>
              <p:nvPr/>
            </p:nvCxnSpPr>
            <p:spPr>
              <a:xfrm rot="10800000">
                <a:off x="-158707" y="3679446"/>
                <a:ext cx="12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7" name="Google Shape;37;p7"/>
              <p:cNvCxnSpPr/>
              <p:nvPr/>
            </p:nvCxnSpPr>
            <p:spPr>
              <a:xfrm rot="10800000">
                <a:off x="-158707" y="5773880"/>
                <a:ext cx="12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8" name="Google Shape;38;p7"/>
            <p:cNvGrpSpPr/>
            <p:nvPr/>
          </p:nvGrpSpPr>
          <p:grpSpPr>
            <a:xfrm>
              <a:off x="9166671" y="1082007"/>
              <a:ext cx="122100" cy="5151234"/>
              <a:chOff x="-158707" y="1082008"/>
              <a:chExt cx="122100" cy="5151234"/>
            </a:xfrm>
          </p:grpSpPr>
          <p:cxnSp>
            <p:nvCxnSpPr>
              <p:cNvPr id="39" name="Google Shape;39;p7"/>
              <p:cNvCxnSpPr/>
              <p:nvPr/>
            </p:nvCxnSpPr>
            <p:spPr>
              <a:xfrm>
                <a:off x="-97662" y="1082008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0" name="Google Shape;40;p7"/>
              <p:cNvCxnSpPr/>
              <p:nvPr/>
            </p:nvCxnSpPr>
            <p:spPr>
              <a:xfrm>
                <a:off x="-97662" y="1539143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" name="Google Shape;41;p7"/>
              <p:cNvCxnSpPr/>
              <p:nvPr/>
            </p:nvCxnSpPr>
            <p:spPr>
              <a:xfrm>
                <a:off x="-97662" y="6111142"/>
                <a:ext cx="0" cy="122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2" name="Google Shape;42;p7"/>
              <p:cNvCxnSpPr/>
              <p:nvPr/>
            </p:nvCxnSpPr>
            <p:spPr>
              <a:xfrm rot="10800000">
                <a:off x="-158707" y="4075647"/>
                <a:ext cx="12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3" name="Google Shape;43;p7"/>
              <p:cNvCxnSpPr/>
              <p:nvPr/>
            </p:nvCxnSpPr>
            <p:spPr>
              <a:xfrm rot="10800000">
                <a:off x="-158707" y="3679446"/>
                <a:ext cx="12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" name="Google Shape;44;p7"/>
              <p:cNvCxnSpPr/>
              <p:nvPr/>
            </p:nvCxnSpPr>
            <p:spPr>
              <a:xfrm rot="10800000">
                <a:off x="-158707" y="5773880"/>
                <a:ext cx="12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49" r:id="rId4"/>
    <p:sldLayoutId id="214748365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90800"/>
            <a:ext cx="12192000" cy="207264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"/>
          <p:cNvSpPr txBox="1"/>
          <p:nvPr/>
        </p:nvSpPr>
        <p:spPr>
          <a:xfrm>
            <a:off x="11897353" y="6511365"/>
            <a:ext cx="269577" cy="27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7;p1">
            <a:extLst>
              <a:ext uri="{FF2B5EF4-FFF2-40B4-BE49-F238E27FC236}">
                <a16:creationId xmlns:a16="http://schemas.microsoft.com/office/drawing/2014/main" id="{424DE97A-2E7B-684E-9E99-E783E4231482}"/>
              </a:ext>
            </a:extLst>
          </p:cNvPr>
          <p:cNvSpPr txBox="1">
            <a:spLocks/>
          </p:cNvSpPr>
          <p:nvPr/>
        </p:nvSpPr>
        <p:spPr>
          <a:xfrm>
            <a:off x="381000" y="76200"/>
            <a:ext cx="11516353" cy="998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0"/>
              <a:t>State of the Art Performance and Applications of Plasma Accelerators</a:t>
            </a:r>
            <a:endParaRPr lang="en-US" b="0" dirty="0"/>
          </a:p>
        </p:txBody>
      </p:sp>
      <p:sp>
        <p:nvSpPr>
          <p:cNvPr id="10" name="Google Shape;109;p1">
            <a:extLst>
              <a:ext uri="{FF2B5EF4-FFF2-40B4-BE49-F238E27FC236}">
                <a16:creationId xmlns:a16="http://schemas.microsoft.com/office/drawing/2014/main" id="{C3925BC5-12AF-A148-8D8B-741BF178BEF2}"/>
              </a:ext>
            </a:extLst>
          </p:cNvPr>
          <p:cNvSpPr txBox="1"/>
          <p:nvPr/>
        </p:nvSpPr>
        <p:spPr>
          <a:xfrm>
            <a:off x="571499" y="1524833"/>
            <a:ext cx="1089660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Sam Barber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Lawrence Berkeley National Lab </a:t>
            </a:r>
            <a:endParaRPr sz="2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1;p1">
            <a:extLst>
              <a:ext uri="{FF2B5EF4-FFF2-40B4-BE49-F238E27FC236}">
                <a16:creationId xmlns:a16="http://schemas.microsoft.com/office/drawing/2014/main" id="{FF80BE00-F5C9-A444-ADF4-E7A4BF79A647}"/>
              </a:ext>
            </a:extLst>
          </p:cNvPr>
          <p:cNvSpPr txBox="1"/>
          <p:nvPr/>
        </p:nvSpPr>
        <p:spPr>
          <a:xfrm>
            <a:off x="762000" y="4994613"/>
            <a:ext cx="107061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AFOSR+NSF Workshop: </a:t>
            </a:r>
            <a:r>
              <a:rPr lang="en-US" sz="1600" dirty="0">
                <a:solidFill>
                  <a:schemeClr val="lt1"/>
                </a:solidFill>
                <a:latin typeface="Libre Franklin"/>
              </a:rPr>
              <a:t>Scientific Opportunities with Compact, High Intensity Accelerators</a:t>
            </a:r>
            <a:endParaRPr sz="1600" dirty="0">
              <a:solidFill>
                <a:schemeClr val="lt1"/>
              </a:solidFill>
              <a:latin typeface="Libre Frankl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February 24, 2026</a:t>
            </a:r>
            <a:endParaRPr sz="1600" dirty="0">
              <a:solidFill>
                <a:schemeClr val="dk2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528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body" idx="2"/>
          </p:nvPr>
        </p:nvSpPr>
        <p:spPr>
          <a:xfrm>
            <a:off x="925974" y="0"/>
            <a:ext cx="10417216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Applications: plasma accelerators as drivers of compact free electron lasers</a:t>
            </a:r>
            <a:endParaRPr dirty="0"/>
          </a:p>
        </p:txBody>
      </p:sp>
      <p:sp>
        <p:nvSpPr>
          <p:cNvPr id="113" name="Google Shape;113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BE53F1-4F32-4C40-87B5-17498C06D210}"/>
              </a:ext>
            </a:extLst>
          </p:cNvPr>
          <p:cNvGrpSpPr/>
          <p:nvPr/>
        </p:nvGrpSpPr>
        <p:grpSpPr>
          <a:xfrm>
            <a:off x="1157469" y="1716546"/>
            <a:ext cx="4935070" cy="2485064"/>
            <a:chOff x="729205" y="1681822"/>
            <a:chExt cx="4935070" cy="248506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3C5259B-77EB-D84D-9C2E-E264A707625A}"/>
                </a:ext>
              </a:extLst>
            </p:cNvPr>
            <p:cNvGrpSpPr/>
            <p:nvPr/>
          </p:nvGrpSpPr>
          <p:grpSpPr>
            <a:xfrm>
              <a:off x="860201" y="1717689"/>
              <a:ext cx="4669060" cy="2203922"/>
              <a:chOff x="7047035" y="970679"/>
              <a:chExt cx="4669060" cy="220392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83748F0-C5E5-F24B-A746-7FB68B70DC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7384" b="58145"/>
              <a:stretch/>
            </p:blipFill>
            <p:spPr>
              <a:xfrm>
                <a:off x="7047035" y="970679"/>
                <a:ext cx="4669060" cy="54630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442681B-8D93-3549-92E8-E038E7458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73884" y="1589751"/>
                <a:ext cx="3261134" cy="1584850"/>
              </a:xfrm>
              <a:prstGeom prst="rect">
                <a:avLst/>
              </a:prstGeom>
            </p:spPr>
          </p:pic>
        </p:grpSp>
        <p:sp>
          <p:nvSpPr>
            <p:cNvPr id="17" name="Google Shape;356;p9">
              <a:extLst>
                <a:ext uri="{FF2B5EF4-FFF2-40B4-BE49-F238E27FC236}">
                  <a16:creationId xmlns:a16="http://schemas.microsoft.com/office/drawing/2014/main" id="{FB3EF39A-832E-C945-A478-0C719AC35791}"/>
                </a:ext>
              </a:extLst>
            </p:cNvPr>
            <p:cNvSpPr/>
            <p:nvPr/>
          </p:nvSpPr>
          <p:spPr>
            <a:xfrm>
              <a:off x="729205" y="1681822"/>
              <a:ext cx="4935070" cy="2485064"/>
            </a:xfrm>
            <a:prstGeom prst="rect">
              <a:avLst/>
            </a:prstGeom>
            <a:noFill/>
            <a:ln w="38100" cap="flat" cmpd="sng">
              <a:solidFill>
                <a:srgbClr val="4C84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6FEE64-454E-464E-AEFF-22DA5FF1BD32}"/>
              </a:ext>
            </a:extLst>
          </p:cNvPr>
          <p:cNvGrpSpPr/>
          <p:nvPr/>
        </p:nvGrpSpPr>
        <p:grpSpPr>
          <a:xfrm>
            <a:off x="1152527" y="4274376"/>
            <a:ext cx="4944127" cy="2485064"/>
            <a:chOff x="724263" y="4239652"/>
            <a:chExt cx="4944127" cy="24850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EAB9562-D3E6-C94B-B2CA-F316CC376668}"/>
                </a:ext>
              </a:extLst>
            </p:cNvPr>
            <p:cNvGrpSpPr/>
            <p:nvPr/>
          </p:nvGrpSpPr>
          <p:grpSpPr>
            <a:xfrm>
              <a:off x="828027" y="4340502"/>
              <a:ext cx="4840363" cy="1782509"/>
              <a:chOff x="6732702" y="4014117"/>
              <a:chExt cx="4840363" cy="178250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DAF5A48-96D8-8547-9D8F-854E851BA9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62515"/>
              <a:stretch/>
            </p:blipFill>
            <p:spPr>
              <a:xfrm>
                <a:off x="6938741" y="4014117"/>
                <a:ext cx="4634324" cy="59380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016390C-034A-C844-AB18-950FFEE84E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32702" y="4769556"/>
                <a:ext cx="4713987" cy="1027070"/>
              </a:xfrm>
              <a:prstGeom prst="rect">
                <a:avLst/>
              </a:prstGeom>
            </p:spPr>
          </p:pic>
        </p:grpSp>
        <p:sp>
          <p:nvSpPr>
            <p:cNvPr id="18" name="Google Shape;356;p9">
              <a:extLst>
                <a:ext uri="{FF2B5EF4-FFF2-40B4-BE49-F238E27FC236}">
                  <a16:creationId xmlns:a16="http://schemas.microsoft.com/office/drawing/2014/main" id="{88FFB1AC-DA17-034A-8ACC-73FA35CE32DF}"/>
                </a:ext>
              </a:extLst>
            </p:cNvPr>
            <p:cNvSpPr/>
            <p:nvPr/>
          </p:nvSpPr>
          <p:spPr>
            <a:xfrm>
              <a:off x="724263" y="4239652"/>
              <a:ext cx="4935070" cy="2485064"/>
            </a:xfrm>
            <a:prstGeom prst="rect">
              <a:avLst/>
            </a:prstGeom>
            <a:noFill/>
            <a:ln w="38100" cap="flat" cmpd="sng">
              <a:solidFill>
                <a:srgbClr val="4C84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AB5A33-E031-EF4B-B941-D68F75867D7B}"/>
              </a:ext>
            </a:extLst>
          </p:cNvPr>
          <p:cNvGrpSpPr/>
          <p:nvPr/>
        </p:nvGrpSpPr>
        <p:grpSpPr>
          <a:xfrm>
            <a:off x="6246929" y="1716546"/>
            <a:ext cx="4935070" cy="2485064"/>
            <a:chOff x="6303649" y="1681822"/>
            <a:chExt cx="4935070" cy="248506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B103183-D215-FC48-91EA-96571900D3A3}"/>
                </a:ext>
              </a:extLst>
            </p:cNvPr>
            <p:cNvGrpSpPr/>
            <p:nvPr/>
          </p:nvGrpSpPr>
          <p:grpSpPr>
            <a:xfrm>
              <a:off x="6442400" y="1746884"/>
              <a:ext cx="4263606" cy="2050496"/>
              <a:chOff x="816033" y="4670299"/>
              <a:chExt cx="4263606" cy="205049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BD547CD-DBF4-4A42-AC3C-F75DCAA863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8644" r="13001"/>
              <a:stretch/>
            </p:blipFill>
            <p:spPr>
              <a:xfrm>
                <a:off x="816033" y="4670299"/>
                <a:ext cx="4077835" cy="61794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A1FD49D-B12C-4248-BAE2-E28FD1625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2751" y="5182017"/>
                <a:ext cx="4216888" cy="1538778"/>
              </a:xfrm>
              <a:prstGeom prst="rect">
                <a:avLst/>
              </a:prstGeom>
            </p:spPr>
          </p:pic>
        </p:grpSp>
        <p:sp>
          <p:nvSpPr>
            <p:cNvPr id="19" name="Google Shape;356;p9">
              <a:extLst>
                <a:ext uri="{FF2B5EF4-FFF2-40B4-BE49-F238E27FC236}">
                  <a16:creationId xmlns:a16="http://schemas.microsoft.com/office/drawing/2014/main" id="{1F1E1A01-1AEF-5545-91D9-F5F7D2B1CAA6}"/>
                </a:ext>
              </a:extLst>
            </p:cNvPr>
            <p:cNvSpPr/>
            <p:nvPr/>
          </p:nvSpPr>
          <p:spPr>
            <a:xfrm>
              <a:off x="6303649" y="1681822"/>
              <a:ext cx="4935070" cy="2485064"/>
            </a:xfrm>
            <a:prstGeom prst="rect">
              <a:avLst/>
            </a:prstGeom>
            <a:noFill/>
            <a:ln w="38100" cap="flat" cmpd="sng">
              <a:solidFill>
                <a:srgbClr val="4C84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70C70AE-DEEE-6C43-8442-2EFF0F9AEB66}"/>
              </a:ext>
            </a:extLst>
          </p:cNvPr>
          <p:cNvGrpSpPr/>
          <p:nvPr/>
        </p:nvGrpSpPr>
        <p:grpSpPr>
          <a:xfrm>
            <a:off x="6246929" y="4276034"/>
            <a:ext cx="4944127" cy="2485064"/>
            <a:chOff x="6303649" y="4239652"/>
            <a:chExt cx="4944127" cy="248506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9C825B8-1F62-5D4A-BB1D-91FB709723B5}"/>
                </a:ext>
              </a:extLst>
            </p:cNvPr>
            <p:cNvGrpSpPr/>
            <p:nvPr/>
          </p:nvGrpSpPr>
          <p:grpSpPr>
            <a:xfrm>
              <a:off x="6312706" y="4265951"/>
              <a:ext cx="4935070" cy="2170633"/>
              <a:chOff x="6312706" y="4265951"/>
              <a:chExt cx="4935070" cy="217063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114B87B-4760-9D49-8985-7BC8CD81C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11048" y="4802772"/>
                <a:ext cx="3524829" cy="1633812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46A1022-F870-6D4A-927F-A63848B779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8118" t="38573" r="13964" b="38570"/>
              <a:stretch/>
            </p:blipFill>
            <p:spPr>
              <a:xfrm>
                <a:off x="6312706" y="4265951"/>
                <a:ext cx="4935070" cy="506392"/>
              </a:xfrm>
              <a:prstGeom prst="rect">
                <a:avLst/>
              </a:prstGeom>
            </p:spPr>
          </p:pic>
        </p:grpSp>
        <p:sp>
          <p:nvSpPr>
            <p:cNvPr id="20" name="Google Shape;356;p9">
              <a:extLst>
                <a:ext uri="{FF2B5EF4-FFF2-40B4-BE49-F238E27FC236}">
                  <a16:creationId xmlns:a16="http://schemas.microsoft.com/office/drawing/2014/main" id="{7D58A894-B6DB-A340-8111-0EB89A3ED3C7}"/>
                </a:ext>
              </a:extLst>
            </p:cNvPr>
            <p:cNvSpPr/>
            <p:nvPr/>
          </p:nvSpPr>
          <p:spPr>
            <a:xfrm>
              <a:off x="6303649" y="4239652"/>
              <a:ext cx="4935070" cy="2485064"/>
            </a:xfrm>
            <a:prstGeom prst="rect">
              <a:avLst/>
            </a:prstGeom>
            <a:noFill/>
            <a:ln w="38100" cap="flat" cmpd="sng">
              <a:solidFill>
                <a:srgbClr val="4C84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75662C5-C6B4-5C49-965A-A1BA2C309E1D}"/>
              </a:ext>
            </a:extLst>
          </p:cNvPr>
          <p:cNvSpPr txBox="1"/>
          <p:nvPr/>
        </p:nvSpPr>
        <p:spPr>
          <a:xfrm>
            <a:off x="6228612" y="6499313"/>
            <a:ext cx="3884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Barber et al., </a:t>
            </a:r>
            <a:r>
              <a:rPr lang="en-US" sz="1200" i="1" dirty="0"/>
              <a:t>Phys. Rev. Lett. </a:t>
            </a:r>
            <a:r>
              <a:rPr lang="en-US" sz="1200" dirty="0"/>
              <a:t>(2025)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15D986-CD66-3B42-80CD-767B37C84495}"/>
              </a:ext>
            </a:extLst>
          </p:cNvPr>
          <p:cNvSpPr txBox="1"/>
          <p:nvPr/>
        </p:nvSpPr>
        <p:spPr>
          <a:xfrm>
            <a:off x="1191659" y="3934022"/>
            <a:ext cx="3884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Wang et al., </a:t>
            </a:r>
            <a:r>
              <a:rPr lang="en-US" sz="1200" i="1" dirty="0"/>
              <a:t>Nature</a:t>
            </a:r>
            <a:r>
              <a:rPr lang="en-US" sz="1200" dirty="0"/>
              <a:t> (2021)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0D3AF6-BF1C-4E47-AAE3-DD03B057A7EB}"/>
              </a:ext>
            </a:extLst>
          </p:cNvPr>
          <p:cNvSpPr txBox="1"/>
          <p:nvPr/>
        </p:nvSpPr>
        <p:spPr>
          <a:xfrm>
            <a:off x="1143470" y="6482441"/>
            <a:ext cx="3884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Pompili</a:t>
            </a:r>
            <a:r>
              <a:rPr lang="en-US" sz="1200" dirty="0"/>
              <a:t> et al., </a:t>
            </a:r>
            <a:r>
              <a:rPr lang="en-US" sz="1200" i="1" dirty="0"/>
              <a:t>Nature</a:t>
            </a:r>
            <a:r>
              <a:rPr lang="en-US" sz="1200" dirty="0"/>
              <a:t> (2022)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6D8DF0-EA13-6840-BDAE-D2EF94BE9528}"/>
              </a:ext>
            </a:extLst>
          </p:cNvPr>
          <p:cNvSpPr txBox="1"/>
          <p:nvPr/>
        </p:nvSpPr>
        <p:spPr>
          <a:xfrm>
            <a:off x="6239718" y="3916531"/>
            <a:ext cx="3884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Labat</a:t>
            </a:r>
            <a:r>
              <a:rPr lang="en-US" sz="1200" dirty="0"/>
              <a:t> et al., </a:t>
            </a:r>
            <a:r>
              <a:rPr lang="en-US" sz="1200" i="1" dirty="0"/>
              <a:t>Nature Photonics</a:t>
            </a:r>
            <a:r>
              <a:rPr lang="en-US" sz="1200" dirty="0"/>
              <a:t> (2023)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A88A6C-AC75-DB48-B9F9-FFC350DB08EC}"/>
              </a:ext>
            </a:extLst>
          </p:cNvPr>
          <p:cNvSpPr txBox="1"/>
          <p:nvPr/>
        </p:nvSpPr>
        <p:spPr>
          <a:xfrm>
            <a:off x="378842" y="992100"/>
            <a:ext cx="1172827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High brightness, high energy beams from compact plasma accelerators offer the potential to extend the reach of XFEL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4 results from international community demonstrating FEL lasing using plasma accelerators</a:t>
            </a:r>
          </a:p>
        </p:txBody>
      </p:sp>
    </p:spTree>
    <p:extLst>
      <p:ext uri="{BB962C8B-B14F-4D97-AF65-F5344CB8AC3E}">
        <p14:creationId xmlns:p14="http://schemas.microsoft.com/office/powerpoint/2010/main" val="3079622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body" idx="2"/>
          </p:nvPr>
        </p:nvSpPr>
        <p:spPr>
          <a:xfrm>
            <a:off x="925974" y="0"/>
            <a:ext cx="10417216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Applications: several large scale ambitious projects in development</a:t>
            </a:r>
            <a:endParaRPr dirty="0"/>
          </a:p>
        </p:txBody>
      </p:sp>
      <p:sp>
        <p:nvSpPr>
          <p:cNvPr id="113" name="Google Shape;113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8CF37E-5565-4345-9F7A-9BAA5930538B}"/>
              </a:ext>
            </a:extLst>
          </p:cNvPr>
          <p:cNvGrpSpPr/>
          <p:nvPr/>
        </p:nvGrpSpPr>
        <p:grpSpPr>
          <a:xfrm>
            <a:off x="490388" y="1136394"/>
            <a:ext cx="4706531" cy="2303251"/>
            <a:chOff x="462455" y="1291384"/>
            <a:chExt cx="4706531" cy="230325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B34043-7A1F-B348-95E9-0E88C6213143}"/>
                </a:ext>
              </a:extLst>
            </p:cNvPr>
            <p:cNvSpPr txBox="1"/>
            <p:nvPr/>
          </p:nvSpPr>
          <p:spPr>
            <a:xfrm>
              <a:off x="462455" y="2394306"/>
              <a:ext cx="47065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Develop a compact, plasma-based accelerator</a:t>
              </a:r>
              <a:r>
                <a:rPr lang="en-US" dirty="0"/>
                <a:t> for scientific and industrial applications.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Enable versatile research opportunities</a:t>
              </a:r>
              <a:r>
                <a:rPr lang="en-US" dirty="0"/>
                <a:t> in free-electron lasers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0B050"/>
                  </a:solidFill>
                </a:rPr>
                <a:t>300 million euro project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93A397-EC88-0946-9619-E8D3CE7CF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257" y="1291384"/>
              <a:ext cx="2997724" cy="108456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A41D7A-84B1-9D4F-A8CD-7EDF01001F7D}"/>
              </a:ext>
            </a:extLst>
          </p:cNvPr>
          <p:cNvGrpSpPr/>
          <p:nvPr/>
        </p:nvGrpSpPr>
        <p:grpSpPr>
          <a:xfrm>
            <a:off x="5966723" y="954940"/>
            <a:ext cx="6056143" cy="2917320"/>
            <a:chOff x="5456641" y="1123700"/>
            <a:chExt cx="6056143" cy="291732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1262340-724F-EA4F-B3F7-138B1AC81F67}"/>
                </a:ext>
              </a:extLst>
            </p:cNvPr>
            <p:cNvGrpSpPr/>
            <p:nvPr/>
          </p:nvGrpSpPr>
          <p:grpSpPr>
            <a:xfrm>
              <a:off x="5456641" y="1123700"/>
              <a:ext cx="6056143" cy="2917320"/>
              <a:chOff x="4591193" y="1346582"/>
              <a:chExt cx="5168310" cy="242420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89D372F-AAF5-0940-8205-3E7664E70A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42991"/>
              <a:stretch/>
            </p:blipFill>
            <p:spPr>
              <a:xfrm rot="21361958">
                <a:off x="4926846" y="1632829"/>
                <a:ext cx="4589112" cy="1668310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828BCFF-49E8-B24D-B4A5-7506A9A44DE7}"/>
                  </a:ext>
                </a:extLst>
              </p:cNvPr>
              <p:cNvSpPr/>
              <p:nvPr/>
            </p:nvSpPr>
            <p:spPr>
              <a:xfrm>
                <a:off x="4874630" y="1346582"/>
                <a:ext cx="4693544" cy="5124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CF7AA0D-36E0-3441-9979-F5DD3A6E720B}"/>
                  </a:ext>
                </a:extLst>
              </p:cNvPr>
              <p:cNvSpPr/>
              <p:nvPr/>
            </p:nvSpPr>
            <p:spPr>
              <a:xfrm>
                <a:off x="4913560" y="3297411"/>
                <a:ext cx="4693544" cy="3209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635A7E7-FC11-6B43-8E46-B4D44E58FC43}"/>
                  </a:ext>
                </a:extLst>
              </p:cNvPr>
              <p:cNvSpPr/>
              <p:nvPr/>
            </p:nvSpPr>
            <p:spPr>
              <a:xfrm>
                <a:off x="9407470" y="1501481"/>
                <a:ext cx="352033" cy="2269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01676C3-735C-C74F-80C7-52375DB8861F}"/>
                  </a:ext>
                </a:extLst>
              </p:cNvPr>
              <p:cNvSpPr/>
              <p:nvPr/>
            </p:nvSpPr>
            <p:spPr>
              <a:xfrm rot="21343309">
                <a:off x="4591193" y="2183523"/>
                <a:ext cx="404151" cy="11305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FB53C7-1F19-274B-81EE-089C00A0495C}"/>
                </a:ext>
              </a:extLst>
            </p:cNvPr>
            <p:cNvSpPr txBox="1"/>
            <p:nvPr/>
          </p:nvSpPr>
          <p:spPr>
            <a:xfrm>
              <a:off x="7116432" y="1400519"/>
              <a:ext cx="29899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China Compact Free-Electron laser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361FB28-920B-4540-BB51-BE1F94097AAD}"/>
                </a:ext>
              </a:extLst>
            </p:cNvPr>
            <p:cNvSpPr txBox="1"/>
            <p:nvPr/>
          </p:nvSpPr>
          <p:spPr>
            <a:xfrm>
              <a:off x="7117213" y="3625623"/>
              <a:ext cx="3983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0B050"/>
                  </a:solidFill>
                </a:rPr>
                <a:t>~700 million yuan project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F785AA36-21D5-8245-B52B-E7110EC9A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297" y="4252219"/>
            <a:ext cx="4943941" cy="1944822"/>
          </a:xfrm>
          <a:prstGeom prst="rect">
            <a:avLst/>
          </a:prstGeom>
        </p:spPr>
      </p:pic>
      <p:sp>
        <p:nvSpPr>
          <p:cNvPr id="44" name="Google Shape;356;p9">
            <a:extLst>
              <a:ext uri="{FF2B5EF4-FFF2-40B4-BE49-F238E27FC236}">
                <a16:creationId xmlns:a16="http://schemas.microsoft.com/office/drawing/2014/main" id="{56CEB80D-8B0C-DF46-990D-6248A69D8B87}"/>
              </a:ext>
            </a:extLst>
          </p:cNvPr>
          <p:cNvSpPr/>
          <p:nvPr/>
        </p:nvSpPr>
        <p:spPr>
          <a:xfrm>
            <a:off x="3147713" y="4168972"/>
            <a:ext cx="5454792" cy="2382911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D8F2D2-691D-294C-A2B5-EFF5BE6A3A5C}"/>
              </a:ext>
            </a:extLst>
          </p:cNvPr>
          <p:cNvSpPr txBox="1"/>
          <p:nvPr/>
        </p:nvSpPr>
        <p:spPr>
          <a:xfrm>
            <a:off x="3230877" y="6213329"/>
            <a:ext cx="5154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See A. Maier talk tomorrow</a:t>
            </a:r>
          </a:p>
        </p:txBody>
      </p:sp>
      <p:sp>
        <p:nvSpPr>
          <p:cNvPr id="46" name="Google Shape;356;p9">
            <a:extLst>
              <a:ext uri="{FF2B5EF4-FFF2-40B4-BE49-F238E27FC236}">
                <a16:creationId xmlns:a16="http://schemas.microsoft.com/office/drawing/2014/main" id="{6F3070DE-6999-2C4B-A808-9DCFC786B7D8}"/>
              </a:ext>
            </a:extLst>
          </p:cNvPr>
          <p:cNvSpPr/>
          <p:nvPr/>
        </p:nvSpPr>
        <p:spPr>
          <a:xfrm>
            <a:off x="80382" y="1002003"/>
            <a:ext cx="5657674" cy="2870257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7" name="Google Shape;356;p9">
            <a:extLst>
              <a:ext uri="{FF2B5EF4-FFF2-40B4-BE49-F238E27FC236}">
                <a16:creationId xmlns:a16="http://schemas.microsoft.com/office/drawing/2014/main" id="{756C8202-3530-5C4E-8E11-EB0CED93149B}"/>
              </a:ext>
            </a:extLst>
          </p:cNvPr>
          <p:cNvSpPr/>
          <p:nvPr/>
        </p:nvSpPr>
        <p:spPr>
          <a:xfrm>
            <a:off x="6072699" y="1002003"/>
            <a:ext cx="5771587" cy="2870257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1456526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body" idx="2"/>
          </p:nvPr>
        </p:nvSpPr>
        <p:spPr>
          <a:xfrm>
            <a:off x="1267485" y="0"/>
            <a:ext cx="956046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Applications: </a:t>
            </a:r>
            <a:r>
              <a:rPr lang="en-US" dirty="0" err="1"/>
              <a:t>Betatron</a:t>
            </a:r>
            <a:r>
              <a:rPr lang="en-US" dirty="0"/>
              <a:t> radiation and inverse Compton scattering</a:t>
            </a:r>
            <a:endParaRPr dirty="0"/>
          </a:p>
        </p:txBody>
      </p:sp>
      <p:sp>
        <p:nvSpPr>
          <p:cNvPr id="113" name="Google Shape;113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5FA12-EB0E-6A41-AC11-03EC82DB0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31"/>
          <a:stretch/>
        </p:blipFill>
        <p:spPr>
          <a:xfrm>
            <a:off x="842828" y="2342562"/>
            <a:ext cx="4830536" cy="2250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54CC2D-A6E0-B94C-8060-512733EBA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515" y="2652185"/>
            <a:ext cx="5116286" cy="1550390"/>
          </a:xfrm>
          <a:prstGeom prst="rect">
            <a:avLst/>
          </a:prstGeom>
        </p:spPr>
      </p:pic>
      <p:sp>
        <p:nvSpPr>
          <p:cNvPr id="12" name="Google Shape;356;p9">
            <a:extLst>
              <a:ext uri="{FF2B5EF4-FFF2-40B4-BE49-F238E27FC236}">
                <a16:creationId xmlns:a16="http://schemas.microsoft.com/office/drawing/2014/main" id="{BB0148AB-3ED8-BC4F-8B48-91D15D770B0B}"/>
              </a:ext>
            </a:extLst>
          </p:cNvPr>
          <p:cNvSpPr/>
          <p:nvPr/>
        </p:nvSpPr>
        <p:spPr>
          <a:xfrm>
            <a:off x="370114" y="1099457"/>
            <a:ext cx="11495315" cy="3875313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" name="Google Shape;356;p9">
            <a:extLst>
              <a:ext uri="{FF2B5EF4-FFF2-40B4-BE49-F238E27FC236}">
                <a16:creationId xmlns:a16="http://schemas.microsoft.com/office/drawing/2014/main" id="{6B3D1104-6909-1248-AA08-BFC97906A866}"/>
              </a:ext>
            </a:extLst>
          </p:cNvPr>
          <p:cNvSpPr/>
          <p:nvPr/>
        </p:nvSpPr>
        <p:spPr>
          <a:xfrm>
            <a:off x="370114" y="5085077"/>
            <a:ext cx="11495315" cy="1576636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ED3297-613A-E848-AB74-A8AD042CCB7B}"/>
              </a:ext>
            </a:extLst>
          </p:cNvPr>
          <p:cNvSpPr txBox="1"/>
          <p:nvPr/>
        </p:nvSpPr>
        <p:spPr>
          <a:xfrm>
            <a:off x="370114" y="4703770"/>
            <a:ext cx="3884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Balcazar</a:t>
            </a:r>
            <a:r>
              <a:rPr lang="en-US" sz="1200" dirty="0"/>
              <a:t> et al., </a:t>
            </a:r>
            <a:r>
              <a:rPr lang="en-US" sz="1200" i="1" dirty="0"/>
              <a:t>Nat. Comm. </a:t>
            </a:r>
            <a:r>
              <a:rPr lang="en-US" sz="1200" dirty="0"/>
              <a:t>(2025)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9CC0C3-56CA-5441-A035-BC7300B6E005}"/>
              </a:ext>
            </a:extLst>
          </p:cNvPr>
          <p:cNvSpPr txBox="1"/>
          <p:nvPr/>
        </p:nvSpPr>
        <p:spPr>
          <a:xfrm>
            <a:off x="1267485" y="1270398"/>
            <a:ext cx="10746222" cy="71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Betatron</a:t>
            </a:r>
            <a:r>
              <a:rPr lang="en-US" sz="1600" dirty="0"/>
              <a:t> x-rays generated during plasma acceleration are ultrafast, with small source size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Recently used to probe dense matter hydrodynamics of laser induce shock in water jet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FD400F-7677-F04F-908F-AF606BE4714B}"/>
              </a:ext>
            </a:extLst>
          </p:cNvPr>
          <p:cNvSpPr txBox="1"/>
          <p:nvPr/>
        </p:nvSpPr>
        <p:spPr>
          <a:xfrm>
            <a:off x="587519" y="5421070"/>
            <a:ext cx="499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Tunable, mono-energetic gammas through laser-LPA Thomson scattering enabling applications like tomographic </a:t>
            </a:r>
            <a:r>
              <a:rPr lang="en-US" sz="1600" dirty="0" err="1"/>
              <a:t>imaging</a:t>
            </a:r>
            <a:r>
              <a:rPr lang="en-US" sz="1600" baseline="30000" dirty="0" err="1"/>
              <a:t>a</a:t>
            </a:r>
            <a:r>
              <a:rPr lang="en-US" sz="1600" dirty="0"/>
              <a:t> and gamma ray </a:t>
            </a:r>
            <a:r>
              <a:rPr lang="en-US" sz="1600" dirty="0" err="1"/>
              <a:t>lidar</a:t>
            </a:r>
            <a:r>
              <a:rPr lang="en-US" sz="1600" baseline="30000" dirty="0" err="1"/>
              <a:t>b</a:t>
            </a:r>
            <a:endParaRPr lang="en-US" sz="1600" baseline="30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23D0432-AF81-8A40-BFA3-26B49B2EC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771" y="5182992"/>
            <a:ext cx="1320768" cy="13071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DDBAAD-0E40-6F4E-9167-30ADC90C4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5624" y="5182992"/>
            <a:ext cx="1280201" cy="13071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1D6064-5C26-7B43-A666-2D1B340422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773" t="28913" r="34088" b="25044"/>
          <a:stretch/>
        </p:blipFill>
        <p:spPr>
          <a:xfrm>
            <a:off x="9485188" y="5218622"/>
            <a:ext cx="1638776" cy="13206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6B4F0C-DBA9-B546-8E9A-2007C7A86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47941" y="5373592"/>
            <a:ext cx="1016165" cy="7138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B1F698-CB14-0545-BFC3-8B4140742F54}"/>
              </a:ext>
            </a:extLst>
          </p:cNvPr>
          <p:cNvSpPr txBox="1"/>
          <p:nvPr/>
        </p:nvSpPr>
        <p:spPr>
          <a:xfrm>
            <a:off x="6074230" y="6252067"/>
            <a:ext cx="3916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343D99-73A6-CA40-8FF0-C652EAF300A0}"/>
              </a:ext>
            </a:extLst>
          </p:cNvPr>
          <p:cNvSpPr txBox="1"/>
          <p:nvPr/>
        </p:nvSpPr>
        <p:spPr>
          <a:xfrm>
            <a:off x="9485188" y="6183939"/>
            <a:ext cx="3916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07126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body" idx="2"/>
          </p:nvPr>
        </p:nvSpPr>
        <p:spPr>
          <a:xfrm>
            <a:off x="1267485" y="0"/>
            <a:ext cx="956046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Applications: compact source of high energy directed muon beams</a:t>
            </a:r>
            <a:endParaRPr dirty="0"/>
          </a:p>
        </p:txBody>
      </p:sp>
      <p:sp>
        <p:nvSpPr>
          <p:cNvPr id="113" name="Google Shape;113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127432-8954-FB4B-AE84-1C3251B98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16" y="2414473"/>
            <a:ext cx="6451176" cy="2376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88CB29-11F6-F948-BDA6-99F6D91BB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755" y="2453892"/>
            <a:ext cx="2969449" cy="4043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D0C5BD-C341-CC4F-98AF-03B2C5CE9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21" y="4755584"/>
            <a:ext cx="3064820" cy="1921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089646-7E9F-7C4F-890D-41DA55B2E898}"/>
              </a:ext>
            </a:extLst>
          </p:cNvPr>
          <p:cNvSpPr txBox="1"/>
          <p:nvPr/>
        </p:nvSpPr>
        <p:spPr>
          <a:xfrm>
            <a:off x="3516333" y="4871413"/>
            <a:ext cx="3614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Fitting all the data collected by the scintillators with an exponential distribution + a </a:t>
            </a:r>
            <a:r>
              <a:rPr lang="en-US" dirty="0">
                <a:solidFill>
                  <a:srgbClr val="0037FF"/>
                </a:solidFill>
                <a:latin typeface="+mn-lt"/>
              </a:rPr>
              <a:t>constant background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10C5E1-1126-4F4B-9CBF-66343BB603B4}"/>
                  </a:ext>
                </a:extLst>
              </p:cNvPr>
              <p:cNvSpPr txBox="1"/>
              <p:nvPr/>
            </p:nvSpPr>
            <p:spPr>
              <a:xfrm>
                <a:off x="3391641" y="5713528"/>
                <a:ext cx="3783956" cy="307777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Data consistent with muon decay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≃2.2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)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10C5E1-1126-4F4B-9CBF-66343BB60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641" y="5713528"/>
                <a:ext cx="3783956" cy="307777"/>
              </a:xfrm>
              <a:prstGeom prst="rect">
                <a:avLst/>
              </a:prstGeom>
              <a:blipFill>
                <a:blip r:embed="rId6"/>
                <a:stretch>
                  <a:fillRect b="-14815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4062A4AC-80F1-1E43-A420-718F9ED3056C}"/>
              </a:ext>
            </a:extLst>
          </p:cNvPr>
          <p:cNvSpPr/>
          <p:nvPr/>
        </p:nvSpPr>
        <p:spPr>
          <a:xfrm>
            <a:off x="3636917" y="6413572"/>
            <a:ext cx="36725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 err="1">
                <a:solidFill>
                  <a:schemeClr val="tx1"/>
                </a:solidFill>
              </a:rPr>
              <a:t>Terzani</a:t>
            </a:r>
            <a:r>
              <a:rPr lang="en-US" sz="1200" dirty="0">
                <a:solidFill>
                  <a:schemeClr val="tx1"/>
                </a:solidFill>
              </a:rPr>
              <a:t> et al., </a:t>
            </a:r>
            <a:r>
              <a:rPr lang="en-US" sz="1200" i="1" dirty="0">
                <a:solidFill>
                  <a:schemeClr val="tx1"/>
                </a:solidFill>
              </a:rPr>
              <a:t>Phys. Rev. Accel. Beams </a:t>
            </a:r>
            <a:r>
              <a:rPr lang="en-US" sz="1200" dirty="0">
                <a:solidFill>
                  <a:schemeClr val="tx1"/>
                </a:solidFill>
              </a:rPr>
              <a:t>(2025).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0BB4F0-A63C-C641-94B8-A509D76A65B9}"/>
              </a:ext>
            </a:extLst>
          </p:cNvPr>
          <p:cNvSpPr/>
          <p:nvPr/>
        </p:nvSpPr>
        <p:spPr>
          <a:xfrm>
            <a:off x="7489621" y="6410570"/>
            <a:ext cx="24424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</a:rPr>
              <a:t>Zhang et al., </a:t>
            </a:r>
            <a:r>
              <a:rPr lang="en-US" sz="1200" i="1" dirty="0">
                <a:solidFill>
                  <a:schemeClr val="tx1"/>
                </a:solidFill>
              </a:rPr>
              <a:t>Nat. Phys. </a:t>
            </a:r>
            <a:r>
              <a:rPr lang="en-US" sz="1200" dirty="0">
                <a:solidFill>
                  <a:schemeClr val="tx1"/>
                </a:solidFill>
              </a:rPr>
              <a:t>(2025).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CD76B-4ED5-B14C-850E-F1CA317D4079}"/>
              </a:ext>
            </a:extLst>
          </p:cNvPr>
          <p:cNvSpPr txBox="1"/>
          <p:nvPr/>
        </p:nvSpPr>
        <p:spPr>
          <a:xfrm>
            <a:off x="1397427" y="1033232"/>
            <a:ext cx="9379432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Laser–plasma accelerators can generate electron beams capable of producing GeV-scale muons with advantages over cosmic-ray backgrounds.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These compact, directional, high-yield muon sources could dramatically enhance muon imaging by reducing exposure times by orders of magnitude.</a:t>
            </a:r>
          </a:p>
          <a:p>
            <a:endParaRPr lang="en-US" dirty="0"/>
          </a:p>
        </p:txBody>
      </p:sp>
      <p:sp>
        <p:nvSpPr>
          <p:cNvPr id="12" name="Google Shape;356;p9">
            <a:extLst>
              <a:ext uri="{FF2B5EF4-FFF2-40B4-BE49-F238E27FC236}">
                <a16:creationId xmlns:a16="http://schemas.microsoft.com/office/drawing/2014/main" id="{4F36BBA2-AE63-0443-A76E-25A684E1EB0E}"/>
              </a:ext>
            </a:extLst>
          </p:cNvPr>
          <p:cNvSpPr/>
          <p:nvPr/>
        </p:nvSpPr>
        <p:spPr>
          <a:xfrm>
            <a:off x="195944" y="2321445"/>
            <a:ext cx="7162800" cy="4362384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" name="Google Shape;356;p9">
            <a:extLst>
              <a:ext uri="{FF2B5EF4-FFF2-40B4-BE49-F238E27FC236}">
                <a16:creationId xmlns:a16="http://schemas.microsoft.com/office/drawing/2014/main" id="{E51258FE-EFF5-F44A-BD97-B6AFE8E6BC4A}"/>
              </a:ext>
            </a:extLst>
          </p:cNvPr>
          <p:cNvSpPr/>
          <p:nvPr/>
        </p:nvSpPr>
        <p:spPr>
          <a:xfrm>
            <a:off x="7479629" y="2318657"/>
            <a:ext cx="4439979" cy="4362384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301293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body" idx="2"/>
          </p:nvPr>
        </p:nvSpPr>
        <p:spPr>
          <a:xfrm>
            <a:off x="1267485" y="0"/>
            <a:ext cx="956046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Applications: cancer therapy using laser plasma accelerated proton beams</a:t>
            </a:r>
            <a:endParaRPr dirty="0"/>
          </a:p>
        </p:txBody>
      </p:sp>
      <p:sp>
        <p:nvSpPr>
          <p:cNvPr id="113" name="Google Shape;113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7DE9A4-4BF7-8D48-A80A-E84CDA52B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537" y="2267868"/>
            <a:ext cx="8574634" cy="3451522"/>
          </a:xfrm>
          <a:prstGeom prst="rect">
            <a:avLst/>
          </a:prstGeom>
        </p:spPr>
      </p:pic>
      <p:pic>
        <p:nvPicPr>
          <p:cNvPr id="5" name="Picture 58">
            <a:extLst>
              <a:ext uri="{FF2B5EF4-FFF2-40B4-BE49-F238E27FC236}">
                <a16:creationId xmlns:a16="http://schemas.microsoft.com/office/drawing/2014/main" id="{D0600437-E30F-9A4E-A8BC-5F93BE5B4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9699171" y="2622799"/>
            <a:ext cx="1451271" cy="964393"/>
          </a:xfrm>
          <a:prstGeom prst="rect">
            <a:avLst/>
          </a:prstGeom>
          <a:ln w="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341766-07A5-A34F-8426-8FB3CFFAAC21}"/>
              </a:ext>
            </a:extLst>
          </p:cNvPr>
          <p:cNvSpPr/>
          <p:nvPr/>
        </p:nvSpPr>
        <p:spPr>
          <a:xfrm>
            <a:off x="1267485" y="5772073"/>
            <a:ext cx="2576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</a:rPr>
              <a:t>Kroll et al., </a:t>
            </a:r>
            <a:r>
              <a:rPr lang="en-US" sz="1200" i="1" dirty="0">
                <a:solidFill>
                  <a:schemeClr val="tx1"/>
                </a:solidFill>
              </a:rPr>
              <a:t>Nat. Phys. </a:t>
            </a:r>
            <a:r>
              <a:rPr lang="en-US" sz="1200" dirty="0">
                <a:solidFill>
                  <a:schemeClr val="tx1"/>
                </a:solidFill>
              </a:rPr>
              <a:t>(2022).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CF684-0590-714F-B5C8-3754F821613F}"/>
              </a:ext>
            </a:extLst>
          </p:cNvPr>
          <p:cNvSpPr txBox="1"/>
          <p:nvPr/>
        </p:nvSpPr>
        <p:spPr>
          <a:xfrm>
            <a:off x="643621" y="1051524"/>
            <a:ext cx="10904757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Laser-accelerated proton beams are ultra short compared to conventional sources; gives access to FLASH effect*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Multiple experiments performed at several labs have demonstrated beneficial effects (delayed tumor growth, preferential sparing of healthy tissue) on in vivo samples (e.g. mice)</a:t>
            </a:r>
          </a:p>
        </p:txBody>
      </p:sp>
      <p:sp>
        <p:nvSpPr>
          <p:cNvPr id="12" name="TextBox 56">
            <a:extLst>
              <a:ext uri="{FF2B5EF4-FFF2-40B4-BE49-F238E27FC236}">
                <a16:creationId xmlns:a16="http://schemas.microsoft.com/office/drawing/2014/main" id="{B64F95DE-3B12-D541-B64D-5E7BB6673F2F}"/>
              </a:ext>
            </a:extLst>
          </p:cNvPr>
          <p:cNvSpPr/>
          <p:nvPr/>
        </p:nvSpPr>
        <p:spPr>
          <a:xfrm>
            <a:off x="595336" y="6294615"/>
            <a:ext cx="10904758" cy="3832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0" algn="l"/>
              </a:tabLst>
            </a:pPr>
            <a:r>
              <a:rPr lang="en-US" sz="1900" b="1" spc="-1" dirty="0">
                <a:solidFill>
                  <a:srgbClr val="44546A"/>
                </a:solidFill>
                <a:latin typeface="Arial"/>
                <a:ea typeface="DejaVu Sans"/>
              </a:rPr>
              <a:t>*FLASH effect</a:t>
            </a:r>
            <a:r>
              <a:rPr lang="en-US" sz="1900" spc="-1" dirty="0">
                <a:solidFill>
                  <a:srgbClr val="44546A"/>
                </a:solidFill>
                <a:latin typeface="Arial"/>
                <a:ea typeface="DejaVu Sans"/>
              </a:rPr>
              <a:t>: the differential </a:t>
            </a:r>
            <a:r>
              <a:rPr lang="en-US" sz="1900" b="1" spc="-1" dirty="0">
                <a:solidFill>
                  <a:srgbClr val="44546A"/>
                </a:solidFill>
                <a:latin typeface="Arial"/>
                <a:ea typeface="DejaVu Sans"/>
              </a:rPr>
              <a:t>sparing of healthy tissue</a:t>
            </a:r>
            <a:r>
              <a:rPr lang="en-US" sz="1900" spc="-1" dirty="0">
                <a:solidFill>
                  <a:srgbClr val="44546A"/>
                </a:solidFill>
                <a:latin typeface="Arial"/>
                <a:ea typeface="DejaVu Sans"/>
              </a:rPr>
              <a:t> under irradiation at </a:t>
            </a:r>
            <a:r>
              <a:rPr lang="en-US" sz="1900" b="1" spc="-1" dirty="0">
                <a:solidFill>
                  <a:srgbClr val="44546A"/>
                </a:solidFill>
                <a:latin typeface="Arial"/>
                <a:ea typeface="DejaVu Sans"/>
              </a:rPr>
              <a:t>ultra-high dose rates</a:t>
            </a:r>
            <a:endParaRPr lang="en-US" sz="1900" spc="-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9655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body" idx="2"/>
          </p:nvPr>
        </p:nvSpPr>
        <p:spPr>
          <a:xfrm>
            <a:off x="1267485" y="0"/>
            <a:ext cx="956046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Applications: the list is growing; ultrafast electron diffraction, nuclear photonics etc.</a:t>
            </a:r>
            <a:endParaRPr dirty="0"/>
          </a:p>
        </p:txBody>
      </p:sp>
      <p:sp>
        <p:nvSpPr>
          <p:cNvPr id="113" name="Google Shape;113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9FC418-D8DF-F247-BB6B-FAAC304C8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80" y="2235899"/>
            <a:ext cx="4635329" cy="3148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AAD137-7A2A-4149-94E8-5A17D5E1755D}"/>
              </a:ext>
            </a:extLst>
          </p:cNvPr>
          <p:cNvSpPr txBox="1"/>
          <p:nvPr/>
        </p:nvSpPr>
        <p:spPr>
          <a:xfrm>
            <a:off x="149615" y="5343174"/>
            <a:ext cx="3884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Monzac</a:t>
            </a:r>
            <a:r>
              <a:rPr lang="en-US" sz="1200" dirty="0"/>
              <a:t> et al., </a:t>
            </a:r>
            <a:r>
              <a:rPr lang="en-US" sz="1200" i="1" dirty="0" err="1"/>
              <a:t>arXiv</a:t>
            </a:r>
            <a:r>
              <a:rPr lang="en-US" sz="1200" dirty="0"/>
              <a:t> (2026)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6B5394-35F6-1C4D-B1FC-9C29D98BF00D}"/>
              </a:ext>
            </a:extLst>
          </p:cNvPr>
          <p:cNvSpPr txBox="1"/>
          <p:nvPr/>
        </p:nvSpPr>
        <p:spPr>
          <a:xfrm>
            <a:off x="116939" y="1045750"/>
            <a:ext cx="5768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 dirty="0"/>
              <a:t>First (?) electron diffraction experiments with LPA beams</a:t>
            </a:r>
          </a:p>
        </p:txBody>
      </p:sp>
      <p:sp>
        <p:nvSpPr>
          <p:cNvPr id="7" name="Google Shape;356;p9">
            <a:extLst>
              <a:ext uri="{FF2B5EF4-FFF2-40B4-BE49-F238E27FC236}">
                <a16:creationId xmlns:a16="http://schemas.microsoft.com/office/drawing/2014/main" id="{37E748DD-7C84-334D-A1A3-F15D7FA96981}"/>
              </a:ext>
            </a:extLst>
          </p:cNvPr>
          <p:cNvSpPr/>
          <p:nvPr/>
        </p:nvSpPr>
        <p:spPr>
          <a:xfrm>
            <a:off x="136183" y="1338944"/>
            <a:ext cx="5897530" cy="4278718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" name="Google Shape;356;p9">
            <a:extLst>
              <a:ext uri="{FF2B5EF4-FFF2-40B4-BE49-F238E27FC236}">
                <a16:creationId xmlns:a16="http://schemas.microsoft.com/office/drawing/2014/main" id="{90DE03BE-E89A-604B-9787-B54D66C7A74B}"/>
              </a:ext>
            </a:extLst>
          </p:cNvPr>
          <p:cNvSpPr/>
          <p:nvPr/>
        </p:nvSpPr>
        <p:spPr>
          <a:xfrm>
            <a:off x="6177531" y="1338944"/>
            <a:ext cx="5897530" cy="4278718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850482-0539-3B4B-B21B-D5E9B157BC4F}"/>
              </a:ext>
            </a:extLst>
          </p:cNvPr>
          <p:cNvSpPr txBox="1"/>
          <p:nvPr/>
        </p:nvSpPr>
        <p:spPr>
          <a:xfrm>
            <a:off x="136181" y="1593734"/>
            <a:ext cx="5959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Leveraging low normalized emittance (100 nm), high repetition rate (kHz) LPA, encouraging UED results achieved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51DBDF-2075-404B-86F5-2F2EC5062EE6}"/>
              </a:ext>
            </a:extLst>
          </p:cNvPr>
          <p:cNvSpPr txBox="1"/>
          <p:nvPr/>
        </p:nvSpPr>
        <p:spPr>
          <a:xfrm>
            <a:off x="6158289" y="1031166"/>
            <a:ext cx="5768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 dirty="0"/>
              <a:t>‘Decay on Demand’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2F17A0-486E-9844-8E55-221D36E9FC36}"/>
              </a:ext>
            </a:extLst>
          </p:cNvPr>
          <p:cNvSpPr txBox="1"/>
          <p:nvPr/>
        </p:nvSpPr>
        <p:spPr>
          <a:xfrm>
            <a:off x="6158289" y="1517338"/>
            <a:ext cx="5916772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Useful radioisotopes locked up in long actinide decay chains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Ability to directly alter long lived nuclear states with short pulse LPA beams demonstrated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277C5B-8D55-724C-B192-14E700D36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861" y="2861929"/>
            <a:ext cx="4224920" cy="24787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D1855F-6428-9B46-9BCF-ED78E667C106}"/>
              </a:ext>
            </a:extLst>
          </p:cNvPr>
          <p:cNvSpPr txBox="1"/>
          <p:nvPr/>
        </p:nvSpPr>
        <p:spPr>
          <a:xfrm>
            <a:off x="6177531" y="5340662"/>
            <a:ext cx="3884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Jacob et al., </a:t>
            </a:r>
            <a:r>
              <a:rPr lang="en-US" sz="1200" i="1" dirty="0"/>
              <a:t>Phys. Rev. Lett.</a:t>
            </a:r>
            <a:r>
              <a:rPr lang="en-US" sz="1200" dirty="0"/>
              <a:t> (2025)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CB50F-A398-3C45-A05F-E64D183E5AD9}"/>
              </a:ext>
            </a:extLst>
          </p:cNvPr>
          <p:cNvSpPr txBox="1"/>
          <p:nvPr/>
        </p:nvSpPr>
        <p:spPr>
          <a:xfrm>
            <a:off x="2519917" y="5791110"/>
            <a:ext cx="7734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Commercialization efforts for plasma accelerators underway in US (e.g. Tau Systems, Inversion Semiconductor) and collaborating with National Labs, Universities etc.</a:t>
            </a:r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1066892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/>
          <p:nvPr/>
        </p:nvSpPr>
        <p:spPr>
          <a:xfrm>
            <a:off x="7038974" y="2589084"/>
            <a:ext cx="5219701" cy="1029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body" idx="2"/>
          </p:nvPr>
        </p:nvSpPr>
        <p:spPr>
          <a:xfrm>
            <a:off x="1267485" y="0"/>
            <a:ext cx="956046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Scale: GV/cm gradients well established, total energy gain greater than 10 GeV</a:t>
            </a:r>
            <a:endParaRPr dirty="0"/>
          </a:p>
        </p:txBody>
      </p:sp>
      <p:sp>
        <p:nvSpPr>
          <p:cNvPr id="113" name="Google Shape;113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B17259-8D3F-DD47-A8D0-59E5D349DE48}"/>
              </a:ext>
            </a:extLst>
          </p:cNvPr>
          <p:cNvGrpSpPr/>
          <p:nvPr/>
        </p:nvGrpSpPr>
        <p:grpSpPr>
          <a:xfrm>
            <a:off x="8508217" y="2288612"/>
            <a:ext cx="2319728" cy="1140388"/>
            <a:chOff x="9370726" y="1198735"/>
            <a:chExt cx="2319728" cy="11403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DA66C2-9D5A-6B46-B87A-EA378749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70726" y="1198735"/>
              <a:ext cx="2319728" cy="7302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73A4FF-5AC1-3540-9772-EB80B817C2D3}"/>
                </a:ext>
              </a:extLst>
            </p:cNvPr>
            <p:cNvSpPr txBox="1"/>
            <p:nvPr/>
          </p:nvSpPr>
          <p:spPr>
            <a:xfrm>
              <a:off x="10437852" y="2031346"/>
              <a:ext cx="792205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4">
                      <a:lumMod val="75000"/>
                    </a:schemeClr>
                  </a:solidFill>
                </a:rPr>
                <a:t>10 GeV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3ACDC68-C5AD-5540-BAFB-4C25AD7FD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92" y="1016443"/>
            <a:ext cx="11404906" cy="554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6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body" idx="2"/>
          </p:nvPr>
        </p:nvSpPr>
        <p:spPr>
          <a:xfrm>
            <a:off x="1817688" y="196622"/>
            <a:ext cx="85566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Outline</a:t>
            </a:r>
            <a:endParaRPr dirty="0"/>
          </a:p>
        </p:txBody>
      </p:sp>
      <p:sp>
        <p:nvSpPr>
          <p:cNvPr id="113" name="Google Shape;113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E1257-D13F-B341-9896-80B138AF2BF5}"/>
              </a:ext>
            </a:extLst>
          </p:cNvPr>
          <p:cNvSpPr txBox="1"/>
          <p:nvPr/>
        </p:nvSpPr>
        <p:spPr>
          <a:xfrm>
            <a:off x="2424807" y="2138903"/>
            <a:ext cx="7342361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Brief intro to plasma accelerators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Some useful metrics for state of the art particle accelerators; discuss progress of plasma accelerators </a:t>
            </a:r>
            <a:r>
              <a:rPr lang="en-US" sz="2000" dirty="0" err="1">
                <a:solidFill>
                  <a:schemeClr val="tx2"/>
                </a:solidFill>
              </a:rPr>
              <a:t>wrt</a:t>
            </a:r>
            <a:r>
              <a:rPr lang="en-US" sz="2000" dirty="0">
                <a:solidFill>
                  <a:schemeClr val="tx2"/>
                </a:solidFill>
              </a:rPr>
              <a:t> to these metrics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Applications: Light sources, muon beams, nuclear photonics, cancer therapy, UED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 txBox="1">
            <a:spLocks noGrp="1"/>
          </p:cNvSpPr>
          <p:nvPr>
            <p:ph type="body" idx="2"/>
          </p:nvPr>
        </p:nvSpPr>
        <p:spPr>
          <a:xfrm>
            <a:off x="0" y="26142"/>
            <a:ext cx="12191984" cy="859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Plasma Accelerators offer path towards extreme acceleration gradients, compactification </a:t>
            </a:r>
            <a:endParaRPr sz="24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grpSp>
        <p:nvGrpSpPr>
          <p:cNvPr id="6" name="Group 76">
            <a:extLst>
              <a:ext uri="{FF2B5EF4-FFF2-40B4-BE49-F238E27FC236}">
                <a16:creationId xmlns:a16="http://schemas.microsoft.com/office/drawing/2014/main" id="{87A76022-0F1D-FF40-82BC-35A7EBB33E58}"/>
              </a:ext>
            </a:extLst>
          </p:cNvPr>
          <p:cNvGrpSpPr/>
          <p:nvPr/>
        </p:nvGrpSpPr>
        <p:grpSpPr>
          <a:xfrm>
            <a:off x="248992" y="2181533"/>
            <a:ext cx="10824858" cy="3277753"/>
            <a:chOff x="-1659278" y="2701142"/>
            <a:chExt cx="9434291" cy="3259678"/>
          </a:xfrm>
        </p:grpSpPr>
        <p:grpSp>
          <p:nvGrpSpPr>
            <p:cNvPr id="7" name="Group 72">
              <a:extLst>
                <a:ext uri="{FF2B5EF4-FFF2-40B4-BE49-F238E27FC236}">
                  <a16:creationId xmlns:a16="http://schemas.microsoft.com/office/drawing/2014/main" id="{AF94469A-955F-4140-B541-68507D825BE2}"/>
                </a:ext>
              </a:extLst>
            </p:cNvPr>
            <p:cNvGrpSpPr/>
            <p:nvPr/>
          </p:nvGrpSpPr>
          <p:grpSpPr>
            <a:xfrm>
              <a:off x="461807" y="2701142"/>
              <a:ext cx="7313206" cy="3259678"/>
              <a:chOff x="461807" y="2710023"/>
              <a:chExt cx="7313206" cy="3259678"/>
            </a:xfrm>
          </p:grpSpPr>
          <p:pic>
            <p:nvPicPr>
              <p:cNvPr id="10" name="Picture 5">
                <a:extLst>
                  <a:ext uri="{FF2B5EF4-FFF2-40B4-BE49-F238E27FC236}">
                    <a16:creationId xmlns:a16="http://schemas.microsoft.com/office/drawing/2014/main" id="{D7264372-C271-644C-9293-54DD38889C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63761" y="2710023"/>
                <a:ext cx="5745303" cy="32596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1" name="Straight Arrow Connector 7">
                <a:extLst>
                  <a:ext uri="{FF2B5EF4-FFF2-40B4-BE49-F238E27FC236}">
                    <a16:creationId xmlns:a16="http://schemas.microsoft.com/office/drawing/2014/main" id="{F76AB7DD-1E01-8348-8E63-FB0F811A567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461807" y="4403106"/>
                <a:ext cx="1598562" cy="401267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2" name="Text Box 8">
                <a:extLst>
                  <a:ext uri="{FF2B5EF4-FFF2-40B4-BE49-F238E27FC236}">
                    <a16:creationId xmlns:a16="http://schemas.microsoft.com/office/drawing/2014/main" id="{550551BE-7BB2-374F-9E05-603ADDBD6F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12800" y="4804373"/>
                <a:ext cx="2462213" cy="27622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200" dirty="0">
                    <a:latin typeface="Times New Roman" charset="0"/>
                  </a:rPr>
                  <a:t>B.A. </a:t>
                </a:r>
                <a:r>
                  <a:rPr lang="en-US" sz="1200" dirty="0" err="1">
                    <a:latin typeface="Times New Roman" charset="0"/>
                  </a:rPr>
                  <a:t>Shadwick</a:t>
                </a:r>
                <a:r>
                  <a:rPr lang="en-US" sz="1200" dirty="0">
                    <a:latin typeface="Times New Roman" charset="0"/>
                  </a:rPr>
                  <a:t> et al., IEEE PS. 2002</a:t>
                </a:r>
              </a:p>
            </p:txBody>
          </p:sp>
        </p:grpSp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C1BBD667-A593-8047-A9F2-EEDE43598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0369" y="3836069"/>
              <a:ext cx="793812" cy="797932"/>
            </a:xfrm>
            <a:prstGeom prst="ellipse">
              <a:avLst/>
            </a:prstGeom>
            <a:gradFill rotWithShape="0">
              <a:gsLst>
                <a:gs pos="19000">
                  <a:srgbClr val="FF0000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EB613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0DB5F0-C269-AF44-91D1-B357D7F4732B}"/>
                </a:ext>
              </a:extLst>
            </p:cNvPr>
            <p:cNvSpPr txBox="1"/>
            <p:nvPr/>
          </p:nvSpPr>
          <p:spPr>
            <a:xfrm>
              <a:off x="-1659278" y="4226524"/>
              <a:ext cx="2519215" cy="459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Laser/particle beam</a:t>
              </a:r>
            </a:p>
          </p:txBody>
        </p: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9C4111D1-41C6-1B46-A083-64B27D8CF8F5}"/>
              </a:ext>
            </a:extLst>
          </p:cNvPr>
          <p:cNvSpPr txBox="1">
            <a:spLocks noChangeArrowheads="1"/>
          </p:cNvSpPr>
          <p:nvPr/>
        </p:nvSpPr>
        <p:spPr>
          <a:xfrm>
            <a:off x="1005539" y="1151906"/>
            <a:ext cx="9740128" cy="2322641"/>
          </a:xfrm>
          <a:prstGeom prst="rect">
            <a:avLst/>
          </a:prstGeom>
        </p:spPr>
        <p:txBody>
          <a:bodyPr>
            <a:normAutofit/>
          </a:bodyPr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defTabSz="914400">
              <a:buFont typeface="Wingdings" charset="2"/>
              <a:buChar char="§"/>
            </a:pPr>
            <a:r>
              <a:rPr lang="en-US" sz="1800" kern="0" dirty="0"/>
              <a:t>Ponderomotive force keeps pushing electrons away </a:t>
            </a:r>
            <a:r>
              <a:rPr lang="en-US" sz="1800" kern="0" dirty="0">
                <a:sym typeface="Wingdings"/>
              </a:rPr>
              <a:t> charge separation</a:t>
            </a:r>
          </a:p>
          <a:p>
            <a:pPr defTabSz="914400">
              <a:buFont typeface="Wingdings" charset="2"/>
              <a:buChar char="§"/>
            </a:pPr>
            <a:r>
              <a:rPr lang="en-US" sz="1800" kern="0" dirty="0">
                <a:sym typeface="Wingdings"/>
              </a:rPr>
              <a:t>Ions pull back electrons (time scale ~ 10-100 fs)</a:t>
            </a:r>
          </a:p>
          <a:p>
            <a:pPr defTabSz="914400">
              <a:buFont typeface="Wingdings" charset="2"/>
              <a:buChar char="§"/>
            </a:pPr>
            <a:r>
              <a:rPr lang="en-US" sz="1800" kern="0" dirty="0"/>
              <a:t>Ultra-high axial electric fields co-propagate with laser at 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D33000-EA57-6B4A-844C-BCB651148B07}"/>
              </a:ext>
            </a:extLst>
          </p:cNvPr>
          <p:cNvSpPr/>
          <p:nvPr/>
        </p:nvSpPr>
        <p:spPr>
          <a:xfrm>
            <a:off x="1451869" y="2735309"/>
            <a:ext cx="3991940" cy="464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prstClr val="black"/>
                </a:solidFill>
              </a:rPr>
              <a:t>T. Tajima and </a:t>
            </a:r>
            <a:r>
              <a:rPr lang="en-US" altLang="ja-JP" sz="1200" dirty="0" err="1">
                <a:solidFill>
                  <a:prstClr val="black"/>
                </a:solidFill>
              </a:rPr>
              <a:t>J.Dawson</a:t>
            </a:r>
            <a:r>
              <a:rPr lang="en-US" altLang="ja-JP" sz="1200" dirty="0">
                <a:solidFill>
                  <a:prstClr val="black"/>
                </a:solidFill>
              </a:rPr>
              <a:t>, </a:t>
            </a:r>
            <a:r>
              <a:rPr lang="en-US" altLang="ja-JP" sz="1200" i="1" dirty="0">
                <a:solidFill>
                  <a:prstClr val="black"/>
                </a:solidFill>
              </a:rPr>
              <a:t>PRL</a:t>
            </a:r>
            <a:r>
              <a:rPr lang="en-US" altLang="ja-JP" sz="1200" dirty="0">
                <a:solidFill>
                  <a:prstClr val="black"/>
                </a:solidFill>
              </a:rPr>
              <a:t>, 43, 267 (1979) </a:t>
            </a:r>
          </a:p>
          <a:p>
            <a:r>
              <a:rPr lang="en-US" sz="1200" dirty="0">
                <a:solidFill>
                  <a:prstClr val="black"/>
                </a:solidFill>
              </a:rPr>
              <a:t>Esarey et al., RMP 81, 1229 (2009)</a:t>
            </a:r>
          </a:p>
        </p:txBody>
      </p:sp>
      <p:grpSp>
        <p:nvGrpSpPr>
          <p:cNvPr id="17" name="Group 31">
            <a:extLst>
              <a:ext uri="{FF2B5EF4-FFF2-40B4-BE49-F238E27FC236}">
                <a16:creationId xmlns:a16="http://schemas.microsoft.com/office/drawing/2014/main" id="{0ABA5674-D67A-4447-9F5C-933DF5CBD885}"/>
              </a:ext>
            </a:extLst>
          </p:cNvPr>
          <p:cNvGrpSpPr/>
          <p:nvPr/>
        </p:nvGrpSpPr>
        <p:grpSpPr>
          <a:xfrm flipH="1">
            <a:off x="6627511" y="5514854"/>
            <a:ext cx="1833886" cy="1248090"/>
            <a:chOff x="5337414" y="1098226"/>
            <a:chExt cx="1884523" cy="1081934"/>
          </a:xfrm>
        </p:grpSpPr>
        <p:grpSp>
          <p:nvGrpSpPr>
            <p:cNvPr id="20" name="Group 63">
              <a:extLst>
                <a:ext uri="{FF2B5EF4-FFF2-40B4-BE49-F238E27FC236}">
                  <a16:creationId xmlns:a16="http://schemas.microsoft.com/office/drawing/2014/main" id="{6EA0BA03-2BEB-D646-A7A3-EEFB7AA39EC6}"/>
                </a:ext>
              </a:extLst>
            </p:cNvPr>
            <p:cNvGrpSpPr/>
            <p:nvPr/>
          </p:nvGrpSpPr>
          <p:grpSpPr>
            <a:xfrm>
              <a:off x="5337414" y="1098226"/>
              <a:ext cx="1879148" cy="1081934"/>
              <a:chOff x="4669700" y="3169282"/>
              <a:chExt cx="2635253" cy="2688341"/>
            </a:xfrm>
          </p:grpSpPr>
          <p:pic>
            <p:nvPicPr>
              <p:cNvPr id="22" name="Picture 4">
                <a:extLst>
                  <a:ext uri="{FF2B5EF4-FFF2-40B4-BE49-F238E27FC236}">
                    <a16:creationId xmlns:a16="http://schemas.microsoft.com/office/drawing/2014/main" id="{F1ABF874-59FB-EE45-BEB4-6DA3CF4141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 l="11482" t="11062" r="11667" b="9835"/>
              <a:stretch>
                <a:fillRect/>
              </a:stretch>
            </p:blipFill>
            <p:spPr bwMode="auto">
              <a:xfrm>
                <a:off x="4669700" y="3169282"/>
                <a:ext cx="2635246" cy="268834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pic>
            <p:nvPicPr>
              <p:cNvPr id="23" name="Picture 6">
                <a:extLst>
                  <a:ext uri="{FF2B5EF4-FFF2-40B4-BE49-F238E27FC236}">
                    <a16:creationId xmlns:a16="http://schemas.microsoft.com/office/drawing/2014/main" id="{560168BA-A0AE-4941-8F04-BC0AB9D5A1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l="30962" t="14818" r="23445" b="16150"/>
              <a:stretch>
                <a:fillRect/>
              </a:stretch>
            </p:blipFill>
            <p:spPr bwMode="auto">
              <a:xfrm>
                <a:off x="4829316" y="3372192"/>
                <a:ext cx="2166935" cy="239552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24" name="Oval 9">
                <a:extLst>
                  <a:ext uri="{FF2B5EF4-FFF2-40B4-BE49-F238E27FC236}">
                    <a16:creationId xmlns:a16="http://schemas.microsoft.com/office/drawing/2014/main" id="{220EE51E-FDE1-4E4A-A722-9BCFD5AF2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5948" y="3728079"/>
                <a:ext cx="636586" cy="1471606"/>
              </a:xfrm>
              <a:prstGeom prst="ellipse">
                <a:avLst/>
              </a:prstGeom>
              <a:gradFill rotWithShape="0">
                <a:gsLst>
                  <a:gs pos="1900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EB613D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Line 15">
                <a:extLst>
                  <a:ext uri="{FF2B5EF4-FFF2-40B4-BE49-F238E27FC236}">
                    <a16:creationId xmlns:a16="http://schemas.microsoft.com/office/drawing/2014/main" id="{75ED7461-A196-1C47-9C25-10764897F6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42394" y="3256531"/>
                <a:ext cx="1587" cy="406398"/>
              </a:xfrm>
              <a:prstGeom prst="line">
                <a:avLst/>
              </a:prstGeom>
              <a:noFill/>
              <a:ln w="18360">
                <a:solidFill>
                  <a:srgbClr val="FF66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Line 16">
                <a:extLst>
                  <a:ext uri="{FF2B5EF4-FFF2-40B4-BE49-F238E27FC236}">
                    <a16:creationId xmlns:a16="http://schemas.microsoft.com/office/drawing/2014/main" id="{558F793B-4013-164B-8C9E-D2DBAF5403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512207" y="3332731"/>
                <a:ext cx="87313" cy="420685"/>
              </a:xfrm>
              <a:prstGeom prst="line">
                <a:avLst/>
              </a:prstGeom>
              <a:noFill/>
              <a:ln w="18360">
                <a:solidFill>
                  <a:srgbClr val="FF66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Line 17">
                <a:extLst>
                  <a:ext uri="{FF2B5EF4-FFF2-40B4-BE49-F238E27FC236}">
                    <a16:creationId xmlns:a16="http://schemas.microsoft.com/office/drawing/2014/main" id="{7C6DFD22-5313-FD43-A416-B1FA43FD8F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10669" y="3332731"/>
                <a:ext cx="84137" cy="420685"/>
              </a:xfrm>
              <a:prstGeom prst="line">
                <a:avLst/>
              </a:prstGeom>
              <a:noFill/>
              <a:ln w="18360">
                <a:solidFill>
                  <a:srgbClr val="FF66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Line 18">
                <a:extLst>
                  <a:ext uri="{FF2B5EF4-FFF2-40B4-BE49-F238E27FC236}">
                    <a16:creationId xmlns:a16="http://schemas.microsoft.com/office/drawing/2014/main" id="{EA284913-A297-974C-8E72-CC11E9789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18619" y="3521642"/>
                <a:ext cx="212725" cy="280986"/>
              </a:xfrm>
              <a:prstGeom prst="line">
                <a:avLst/>
              </a:prstGeom>
              <a:noFill/>
              <a:ln w="18360">
                <a:solidFill>
                  <a:srgbClr val="FF66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Line 19">
                <a:extLst>
                  <a:ext uri="{FF2B5EF4-FFF2-40B4-BE49-F238E27FC236}">
                    <a16:creationId xmlns:a16="http://schemas.microsoft.com/office/drawing/2014/main" id="{EBDF7D2A-D458-0C48-9AE5-E0BF2C1449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226457" y="3521641"/>
                <a:ext cx="215900" cy="280986"/>
              </a:xfrm>
              <a:prstGeom prst="line">
                <a:avLst/>
              </a:prstGeom>
              <a:noFill/>
              <a:ln w="18360">
                <a:solidFill>
                  <a:srgbClr val="FF66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20">
                <a:extLst>
                  <a:ext uri="{FF2B5EF4-FFF2-40B4-BE49-F238E27FC236}">
                    <a16:creationId xmlns:a16="http://schemas.microsoft.com/office/drawing/2014/main" id="{9F35184C-F8C7-7D47-B1F4-DEE5CE19E1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42394" y="5239879"/>
                <a:ext cx="1587" cy="403222"/>
              </a:xfrm>
              <a:prstGeom prst="line">
                <a:avLst/>
              </a:prstGeom>
              <a:noFill/>
              <a:ln w="18360">
                <a:solidFill>
                  <a:srgbClr val="FF66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21">
                <a:extLst>
                  <a:ext uri="{FF2B5EF4-FFF2-40B4-BE49-F238E27FC236}">
                    <a16:creationId xmlns:a16="http://schemas.microsoft.com/office/drawing/2014/main" id="{A8D47429-7CA7-AE4B-8ADD-652BD4C19E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12207" y="5203219"/>
                <a:ext cx="87313" cy="417510"/>
              </a:xfrm>
              <a:prstGeom prst="line">
                <a:avLst/>
              </a:prstGeom>
              <a:noFill/>
              <a:ln w="18360">
                <a:solidFill>
                  <a:srgbClr val="FF66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Line 22">
                <a:extLst>
                  <a:ext uri="{FF2B5EF4-FFF2-40B4-BE49-F238E27FC236}">
                    <a16:creationId xmlns:a16="http://schemas.microsoft.com/office/drawing/2014/main" id="{F3B82A5B-9F85-9A40-9659-D0804C4EE4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8600" y="5193272"/>
                <a:ext cx="84137" cy="417510"/>
              </a:xfrm>
              <a:prstGeom prst="line">
                <a:avLst/>
              </a:prstGeom>
              <a:noFill/>
              <a:ln w="18360">
                <a:solidFill>
                  <a:srgbClr val="FF66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Line 23">
                <a:extLst>
                  <a:ext uri="{FF2B5EF4-FFF2-40B4-BE49-F238E27FC236}">
                    <a16:creationId xmlns:a16="http://schemas.microsoft.com/office/drawing/2014/main" id="{95A9156F-CE05-6840-A19A-F256358346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00147" y="5100971"/>
                <a:ext cx="212725" cy="277812"/>
              </a:xfrm>
              <a:prstGeom prst="line">
                <a:avLst/>
              </a:prstGeom>
              <a:noFill/>
              <a:ln w="18360">
                <a:solidFill>
                  <a:srgbClr val="FF66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24">
                <a:extLst>
                  <a:ext uri="{FF2B5EF4-FFF2-40B4-BE49-F238E27FC236}">
                    <a16:creationId xmlns:a16="http://schemas.microsoft.com/office/drawing/2014/main" id="{FB9F2745-6E19-4745-BCF3-B26DD20ED1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244929" y="5044766"/>
                <a:ext cx="215900" cy="277812"/>
              </a:xfrm>
              <a:prstGeom prst="line">
                <a:avLst/>
              </a:prstGeom>
              <a:noFill/>
              <a:ln w="18360">
                <a:solidFill>
                  <a:srgbClr val="FF66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Line 25">
                <a:extLst>
                  <a:ext uri="{FF2B5EF4-FFF2-40B4-BE49-F238E27FC236}">
                    <a16:creationId xmlns:a16="http://schemas.microsoft.com/office/drawing/2014/main" id="{DEBF7898-5361-7A4A-8BB0-B1D71F701E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52541" y="4947993"/>
                <a:ext cx="252412" cy="88899"/>
              </a:xfrm>
              <a:prstGeom prst="line">
                <a:avLst/>
              </a:prstGeom>
              <a:noFill/>
              <a:ln w="18360">
                <a:solidFill>
                  <a:srgbClr val="FF6633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FA75F73-9E25-B54F-8C1A-20DE3B5C73F8}"/>
                </a:ext>
              </a:extLst>
            </p:cNvPr>
            <p:cNvCxnSpPr/>
            <p:nvPr/>
          </p:nvCxnSpPr>
          <p:spPr bwMode="auto">
            <a:xfrm>
              <a:off x="6976443" y="1640512"/>
              <a:ext cx="245494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D68623F-0993-4941-8CF2-CC617396A461}"/>
              </a:ext>
            </a:extLst>
          </p:cNvPr>
          <p:cNvCxnSpPr>
            <a:cxnSpLocks noChangeAspect="1"/>
          </p:cNvCxnSpPr>
          <p:nvPr/>
        </p:nvCxnSpPr>
        <p:spPr bwMode="auto">
          <a:xfrm flipV="1">
            <a:off x="6627511" y="2685431"/>
            <a:ext cx="919694" cy="1555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28C878B-806C-6747-9FEA-0BB6054E209E}"/>
              </a:ext>
            </a:extLst>
          </p:cNvPr>
          <p:cNvCxnSpPr>
            <a:cxnSpLocks/>
          </p:cNvCxnSpPr>
          <p:nvPr/>
        </p:nvCxnSpPr>
        <p:spPr bwMode="auto">
          <a:xfrm rot="16200000" flipV="1">
            <a:off x="6805722" y="3027500"/>
            <a:ext cx="653661" cy="6801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9EF9579-E2CD-224F-8322-45AFDA31754A}"/>
              </a:ext>
            </a:extLst>
          </p:cNvPr>
          <p:cNvSpPr txBox="1"/>
          <p:nvPr/>
        </p:nvSpPr>
        <p:spPr>
          <a:xfrm>
            <a:off x="6877318" y="2696632"/>
            <a:ext cx="657105" cy="27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30μm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AA7460-382C-D747-A47E-025AF8B4E01F}"/>
              </a:ext>
            </a:extLst>
          </p:cNvPr>
          <p:cNvSpPr txBox="1"/>
          <p:nvPr/>
        </p:nvSpPr>
        <p:spPr>
          <a:xfrm>
            <a:off x="7408697" y="3561479"/>
            <a:ext cx="657105" cy="27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30μm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DA14FC4-B240-8E4D-B592-054756BA3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79" y="5548095"/>
            <a:ext cx="2656205" cy="1233747"/>
          </a:xfrm>
          <a:prstGeom prst="rect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D1ED7EC9-CEE4-A848-9696-22907F26CF21}"/>
              </a:ext>
            </a:extLst>
          </p:cNvPr>
          <p:cNvGrpSpPr/>
          <p:nvPr/>
        </p:nvGrpSpPr>
        <p:grpSpPr>
          <a:xfrm>
            <a:off x="2926246" y="5539829"/>
            <a:ext cx="1943379" cy="1460462"/>
            <a:chOff x="3018303" y="5347774"/>
            <a:chExt cx="1943379" cy="146046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2A0E90F-06B5-DC4A-BA0F-F29E43205066}"/>
                </a:ext>
              </a:extLst>
            </p:cNvPr>
            <p:cNvSpPr/>
            <p:nvPr/>
          </p:nvSpPr>
          <p:spPr>
            <a:xfrm>
              <a:off x="3060028" y="5347774"/>
              <a:ext cx="1834183" cy="12480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7E43036-87FB-3B4C-8160-682DFA2B2A4B}"/>
                </a:ext>
              </a:extLst>
            </p:cNvPr>
            <p:cNvSpPr txBox="1"/>
            <p:nvPr/>
          </p:nvSpPr>
          <p:spPr>
            <a:xfrm>
              <a:off x="3018303" y="5361686"/>
              <a:ext cx="194337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Franklin Gothic Book"/>
                </a:rPr>
                <a:t>Conventional structure: </a:t>
              </a:r>
            </a:p>
            <a:p>
              <a:pPr algn="ctr"/>
              <a:r>
                <a:rPr lang="en-US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Franklin Gothic Book"/>
                </a:rPr>
                <a:t>~&lt; 100 MV/m</a:t>
              </a:r>
            </a:p>
            <a:p>
              <a:endParaRPr lang="en-US" sz="22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22BA82C-B0F3-A849-80E0-597BA7613816}"/>
              </a:ext>
            </a:extLst>
          </p:cNvPr>
          <p:cNvGrpSpPr/>
          <p:nvPr/>
        </p:nvGrpSpPr>
        <p:grpSpPr>
          <a:xfrm>
            <a:off x="8328563" y="5514853"/>
            <a:ext cx="3269273" cy="1489723"/>
            <a:chOff x="9012946" y="5318313"/>
            <a:chExt cx="3269273" cy="148972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CACFD38-69F7-914F-9C16-A53B1280085F}"/>
                </a:ext>
              </a:extLst>
            </p:cNvPr>
            <p:cNvSpPr/>
            <p:nvPr/>
          </p:nvSpPr>
          <p:spPr>
            <a:xfrm>
              <a:off x="9206270" y="5318313"/>
              <a:ext cx="2850668" cy="12480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AB5CFBF-45DA-5E48-B24C-F2070782E7CD}"/>
                </a:ext>
              </a:extLst>
            </p:cNvPr>
            <p:cNvSpPr txBox="1"/>
            <p:nvPr/>
          </p:nvSpPr>
          <p:spPr>
            <a:xfrm>
              <a:off x="9012946" y="5361486"/>
              <a:ext cx="326927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Franklin Gothic Book"/>
                </a:rPr>
                <a:t>(Laser -driven) plasma structure: </a:t>
              </a:r>
            </a:p>
            <a:p>
              <a:pPr algn="ctr"/>
              <a:r>
                <a:rPr lang="en-US" sz="2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Franklin Gothic Book"/>
                </a:rPr>
                <a:t>~&lt; 100 GV/m</a:t>
              </a:r>
            </a:p>
            <a:p>
              <a:endParaRPr lang="en-US" sz="2200" dirty="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C718224-9AD3-4749-AF0E-BDA35F0356A1}"/>
              </a:ext>
            </a:extLst>
          </p:cNvPr>
          <p:cNvSpPr txBox="1"/>
          <p:nvPr/>
        </p:nvSpPr>
        <p:spPr>
          <a:xfrm>
            <a:off x="5302550" y="5900441"/>
            <a:ext cx="9701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1000x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1CCBA12-D07E-0248-835D-C76B78F2367A}"/>
              </a:ext>
            </a:extLst>
          </p:cNvPr>
          <p:cNvCxnSpPr>
            <a:cxnSpLocks/>
          </p:cNvCxnSpPr>
          <p:nvPr/>
        </p:nvCxnSpPr>
        <p:spPr>
          <a:xfrm>
            <a:off x="4962613" y="6277016"/>
            <a:ext cx="151567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54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42" name="slac to bella 3">
            <a:hlinkClick r:id="" action="ppaction://media"/>
            <a:extLst>
              <a:ext uri="{FF2B5EF4-FFF2-40B4-BE49-F238E27FC236}">
                <a16:creationId xmlns:a16="http://schemas.microsoft.com/office/drawing/2014/main" id="{FE9777F3-9F83-514B-A8AC-BB4F4BCA8F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4792" y="1275618"/>
            <a:ext cx="6532004" cy="367425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2469D0CD-0BBB-C34F-9CFC-5C1732AE83AA}"/>
              </a:ext>
            </a:extLst>
          </p:cNvPr>
          <p:cNvGrpSpPr/>
          <p:nvPr/>
        </p:nvGrpSpPr>
        <p:grpSpPr>
          <a:xfrm>
            <a:off x="6281962" y="2163859"/>
            <a:ext cx="5910022" cy="4337804"/>
            <a:chOff x="6281962" y="2163859"/>
            <a:chExt cx="5910022" cy="4337804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8588E01-970D-F44A-A6BD-F6FA940E9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72998" y="4496735"/>
              <a:ext cx="2339786" cy="1543263"/>
            </a:xfrm>
            <a:prstGeom prst="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55EABE7-5B0A-4E46-8713-94BA044CD3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81962" y="2163859"/>
              <a:ext cx="2769613" cy="27268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38E075F-0E8E-1348-BB8F-3A6D8F9BB774}"/>
                </a:ext>
              </a:extLst>
            </p:cNvPr>
            <p:cNvSpPr txBox="1"/>
            <p:nvPr/>
          </p:nvSpPr>
          <p:spPr>
            <a:xfrm>
              <a:off x="8167607" y="6039998"/>
              <a:ext cx="40243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~10 GeV electrons in 30 cm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C33C8D-7E7B-8148-8908-98FC97A46A07}"/>
              </a:ext>
            </a:extLst>
          </p:cNvPr>
          <p:cNvGrpSpPr/>
          <p:nvPr/>
        </p:nvGrpSpPr>
        <p:grpSpPr>
          <a:xfrm>
            <a:off x="679215" y="3416245"/>
            <a:ext cx="6341279" cy="2607197"/>
            <a:chOff x="679215" y="3416245"/>
            <a:chExt cx="6341279" cy="260719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F711282-7B62-824A-93D5-9CA93A931427}"/>
                </a:ext>
              </a:extLst>
            </p:cNvPr>
            <p:cNvSpPr txBox="1"/>
            <p:nvPr/>
          </p:nvSpPr>
          <p:spPr>
            <a:xfrm>
              <a:off x="679215" y="5561777"/>
              <a:ext cx="39702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~10 GeV electrons in 1 km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A9ACD9F-8A91-0E43-BCF2-74B540572B11}"/>
                </a:ext>
              </a:extLst>
            </p:cNvPr>
            <p:cNvSpPr/>
            <p:nvPr/>
          </p:nvSpPr>
          <p:spPr>
            <a:xfrm rot="21287592">
              <a:off x="2939291" y="3416245"/>
              <a:ext cx="4081203" cy="47822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46AD643-4E29-9149-AEA8-44EC4B966423}"/>
                </a:ext>
              </a:extLst>
            </p:cNvPr>
            <p:cNvCxnSpPr>
              <a:cxnSpLocks/>
              <a:stCxn id="46" idx="0"/>
            </p:cNvCxnSpPr>
            <p:nvPr/>
          </p:nvCxnSpPr>
          <p:spPr>
            <a:xfrm flipV="1">
              <a:off x="2664354" y="3924063"/>
              <a:ext cx="1783660" cy="16377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7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body" idx="2"/>
          </p:nvPr>
        </p:nvSpPr>
        <p:spPr>
          <a:xfrm>
            <a:off x="1267485" y="0"/>
            <a:ext cx="956046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Defining some metrics for particle accelerators to benchmark plasma accelerators</a:t>
            </a:r>
            <a:endParaRPr dirty="0"/>
          </a:p>
        </p:txBody>
      </p:sp>
      <p:sp>
        <p:nvSpPr>
          <p:cNvPr id="113" name="Google Shape;113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E1257-D13F-B341-9896-80B138AF2BF5}"/>
              </a:ext>
            </a:extLst>
          </p:cNvPr>
          <p:cNvSpPr txBox="1"/>
          <p:nvPr/>
        </p:nvSpPr>
        <p:spPr>
          <a:xfrm>
            <a:off x="3031927" y="2574920"/>
            <a:ext cx="597627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Scale: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gradient and total energy gain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Quality:</a:t>
            </a:r>
            <a:r>
              <a:rPr lang="en-US" sz="2000" dirty="0">
                <a:solidFill>
                  <a:schemeClr val="tx2"/>
                </a:solidFill>
              </a:rPr>
              <a:t> emittance, energy spread, brightness</a:t>
            </a:r>
            <a:endParaRPr lang="en-US" sz="2000" b="1" dirty="0">
              <a:solidFill>
                <a:schemeClr val="tx2"/>
              </a:solidFill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+mj-lt"/>
              </a:rPr>
              <a:t>Control: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stability, reliability, tunability, jitter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  <a:latin typeface="+mj-lt"/>
              </a:rPr>
              <a:t>Throughput: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total charge, repetition rate</a:t>
            </a:r>
          </a:p>
        </p:txBody>
      </p:sp>
    </p:spTree>
    <p:extLst>
      <p:ext uri="{BB962C8B-B14F-4D97-AF65-F5344CB8AC3E}">
        <p14:creationId xmlns:p14="http://schemas.microsoft.com/office/powerpoint/2010/main" val="3446901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body" idx="2"/>
          </p:nvPr>
        </p:nvSpPr>
        <p:spPr>
          <a:xfrm>
            <a:off x="914400" y="0"/>
            <a:ext cx="1019991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Scale: &gt;100 GeV/m gradients well established, total energy gain greater than 10 GeV recently demonstrated</a:t>
            </a:r>
            <a:endParaRPr dirty="0"/>
          </a:p>
        </p:txBody>
      </p:sp>
      <p:sp>
        <p:nvSpPr>
          <p:cNvPr id="113" name="Google Shape;113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56;p9">
            <a:extLst>
              <a:ext uri="{FF2B5EF4-FFF2-40B4-BE49-F238E27FC236}">
                <a16:creationId xmlns:a16="http://schemas.microsoft.com/office/drawing/2014/main" id="{CA1C3F1C-C806-CF4C-9D67-21BDDD3E6DD1}"/>
              </a:ext>
            </a:extLst>
          </p:cNvPr>
          <p:cNvSpPr/>
          <p:nvPr/>
        </p:nvSpPr>
        <p:spPr>
          <a:xfrm>
            <a:off x="106119" y="1392413"/>
            <a:ext cx="5935870" cy="5093836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" name="Google Shape;356;p9">
            <a:extLst>
              <a:ext uri="{FF2B5EF4-FFF2-40B4-BE49-F238E27FC236}">
                <a16:creationId xmlns:a16="http://schemas.microsoft.com/office/drawing/2014/main" id="{CFF65C83-3296-8A44-A629-0D52D93F2BE2}"/>
              </a:ext>
            </a:extLst>
          </p:cNvPr>
          <p:cNvSpPr/>
          <p:nvPr/>
        </p:nvSpPr>
        <p:spPr>
          <a:xfrm>
            <a:off x="6153875" y="1392413"/>
            <a:ext cx="5935870" cy="5093836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B4691F-2EC0-1948-8BCA-53ADC436F0C8}"/>
              </a:ext>
            </a:extLst>
          </p:cNvPr>
          <p:cNvSpPr txBox="1"/>
          <p:nvPr/>
        </p:nvSpPr>
        <p:spPr>
          <a:xfrm>
            <a:off x="102255" y="1084637"/>
            <a:ext cx="4014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Acceleration of 10 GeV electron beam in LPA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5E5DC7-48E5-B641-85AD-70AC3ABF0BC6}"/>
              </a:ext>
            </a:extLst>
          </p:cNvPr>
          <p:cNvSpPr txBox="1"/>
          <p:nvPr/>
        </p:nvSpPr>
        <p:spPr>
          <a:xfrm>
            <a:off x="6150013" y="1084636"/>
            <a:ext cx="4288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Acceleration of ~25 GeV electron beam in PWFA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CB1BC-1190-354B-A4F7-2F429F113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76" y="4138594"/>
            <a:ext cx="3319331" cy="14418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A9FEF-A8F2-944E-9CB9-C25DC5800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958" y="3984798"/>
            <a:ext cx="2506459" cy="2185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B5D1B3-9133-4544-BF3B-89874AE3F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651" y="3715474"/>
            <a:ext cx="5734630" cy="23626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C0B96C7-DE4A-B64D-BE5B-0809588BF645}"/>
              </a:ext>
            </a:extLst>
          </p:cNvPr>
          <p:cNvSpPr txBox="1"/>
          <p:nvPr/>
        </p:nvSpPr>
        <p:spPr>
          <a:xfrm>
            <a:off x="102255" y="6216777"/>
            <a:ext cx="2739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Picksley</a:t>
            </a:r>
            <a:r>
              <a:rPr lang="en-US" sz="1200" dirty="0"/>
              <a:t> et al. </a:t>
            </a:r>
            <a:r>
              <a:rPr lang="en-US" sz="1200" i="1" dirty="0"/>
              <a:t>Phys. Rev. Lett.</a:t>
            </a:r>
            <a:r>
              <a:rPr lang="en-US" sz="1200" dirty="0"/>
              <a:t> (2024)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7801CF-2C0C-D542-9100-187D71D10151}"/>
              </a:ext>
            </a:extLst>
          </p:cNvPr>
          <p:cNvSpPr txBox="1"/>
          <p:nvPr/>
        </p:nvSpPr>
        <p:spPr>
          <a:xfrm>
            <a:off x="6153875" y="6216776"/>
            <a:ext cx="2345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Zhang et al. </a:t>
            </a:r>
            <a:r>
              <a:rPr lang="en-US" sz="1200" i="1" dirty="0"/>
              <a:t>Nat. Comm.</a:t>
            </a:r>
            <a:r>
              <a:rPr lang="en-US" sz="1200" dirty="0"/>
              <a:t> (2025)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B7A57A-586E-6D4D-8844-EE05FFD2D4C1}"/>
              </a:ext>
            </a:extLst>
          </p:cNvPr>
          <p:cNvSpPr txBox="1"/>
          <p:nvPr/>
        </p:nvSpPr>
        <p:spPr>
          <a:xfrm>
            <a:off x="102255" y="1671078"/>
            <a:ext cx="5935870" cy="207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Numerous experiments demonstrate over the years demonstrate peak acceleration &gt;100 GeV/m, but with limited total energy gain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Used dual-laser, channel-guided plasma to sustain ultrahigh accelerating gradient.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Achieved ~10 GeV e-beams in ~30 cm acceleration length at BELLA (~30-35 GeV/m) using only 20J laser energy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AF554-47DA-974D-B8B0-4944986881D6}"/>
              </a:ext>
            </a:extLst>
          </p:cNvPr>
          <p:cNvSpPr txBox="1"/>
          <p:nvPr/>
        </p:nvSpPr>
        <p:spPr>
          <a:xfrm>
            <a:off x="6157737" y="1687384"/>
            <a:ext cx="5935870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Injected and accelerated electrons to 25 GeV+ in 2.5 meters using a 10 GeV drive beam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Demonstrated energy transformer ratio &gt;2, boosting acceleration efficiency</a:t>
            </a:r>
          </a:p>
        </p:txBody>
      </p:sp>
    </p:spTree>
    <p:extLst>
      <p:ext uri="{BB962C8B-B14F-4D97-AF65-F5344CB8AC3E}">
        <p14:creationId xmlns:p14="http://schemas.microsoft.com/office/powerpoint/2010/main" val="2383914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body" idx="2"/>
          </p:nvPr>
        </p:nvSpPr>
        <p:spPr>
          <a:xfrm>
            <a:off x="1267485" y="0"/>
            <a:ext cx="956046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Quality: Sub micron normalized emittances, sub percent energy spread and greater than 10 kA currents measured</a:t>
            </a:r>
            <a:endParaRPr dirty="0"/>
          </a:p>
        </p:txBody>
      </p:sp>
      <p:sp>
        <p:nvSpPr>
          <p:cNvPr id="113" name="Google Shape;113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56;p9">
            <a:extLst>
              <a:ext uri="{FF2B5EF4-FFF2-40B4-BE49-F238E27FC236}">
                <a16:creationId xmlns:a16="http://schemas.microsoft.com/office/drawing/2014/main" id="{C34BA0DF-F80C-D644-B2C4-8EC36AC18F5E}"/>
              </a:ext>
            </a:extLst>
          </p:cNvPr>
          <p:cNvSpPr/>
          <p:nvPr/>
        </p:nvSpPr>
        <p:spPr>
          <a:xfrm>
            <a:off x="190640" y="1361029"/>
            <a:ext cx="3884788" cy="5352287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7C0CA1-DE1D-534C-8C4C-A86868E0DC92}"/>
              </a:ext>
            </a:extLst>
          </p:cNvPr>
          <p:cNvSpPr txBox="1"/>
          <p:nvPr/>
        </p:nvSpPr>
        <p:spPr>
          <a:xfrm>
            <a:off x="190640" y="1053253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emittance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F10D3-2139-824F-95F8-CAB914569823}"/>
              </a:ext>
            </a:extLst>
          </p:cNvPr>
          <p:cNvSpPr txBox="1"/>
          <p:nvPr/>
        </p:nvSpPr>
        <p:spPr>
          <a:xfrm>
            <a:off x="4165953" y="1053253"/>
            <a:ext cx="1814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energy spread</a:t>
            </a:r>
          </a:p>
        </p:txBody>
      </p:sp>
      <p:sp>
        <p:nvSpPr>
          <p:cNvPr id="10" name="Google Shape;356;p9">
            <a:extLst>
              <a:ext uri="{FF2B5EF4-FFF2-40B4-BE49-F238E27FC236}">
                <a16:creationId xmlns:a16="http://schemas.microsoft.com/office/drawing/2014/main" id="{34513A39-46E8-DB42-B336-DFA15DE98562}"/>
              </a:ext>
            </a:extLst>
          </p:cNvPr>
          <p:cNvSpPr/>
          <p:nvPr/>
        </p:nvSpPr>
        <p:spPr>
          <a:xfrm>
            <a:off x="4153606" y="1361029"/>
            <a:ext cx="3884788" cy="5352287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" name="Google Shape;356;p9">
            <a:extLst>
              <a:ext uri="{FF2B5EF4-FFF2-40B4-BE49-F238E27FC236}">
                <a16:creationId xmlns:a16="http://schemas.microsoft.com/office/drawing/2014/main" id="{D20977E9-6087-A241-8448-B539997FCE19}"/>
              </a:ext>
            </a:extLst>
          </p:cNvPr>
          <p:cNvSpPr/>
          <p:nvPr/>
        </p:nvSpPr>
        <p:spPr>
          <a:xfrm>
            <a:off x="8116572" y="1361029"/>
            <a:ext cx="3884788" cy="5352287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94DE11-10F4-4247-B18E-5E43C95CD592}"/>
              </a:ext>
            </a:extLst>
          </p:cNvPr>
          <p:cNvSpPr txBox="1"/>
          <p:nvPr/>
        </p:nvSpPr>
        <p:spPr>
          <a:xfrm>
            <a:off x="8128919" y="1053253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current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4F8A3B-C282-C048-B998-C2F60F5E163A}"/>
              </a:ext>
            </a:extLst>
          </p:cNvPr>
          <p:cNvSpPr txBox="1"/>
          <p:nvPr/>
        </p:nvSpPr>
        <p:spPr>
          <a:xfrm>
            <a:off x="151347" y="1645019"/>
            <a:ext cx="3884788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Sub-micron normalized emittance measured by numerous groups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Emittance characterized for beams with few MeV to multi-GeV energies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D57E6D-998C-594D-8735-03D6FAAE4B21}"/>
              </a:ext>
            </a:extLst>
          </p:cNvPr>
          <p:cNvSpPr txBox="1"/>
          <p:nvPr/>
        </p:nvSpPr>
        <p:spPr>
          <a:xfrm>
            <a:off x="160747" y="5520118"/>
            <a:ext cx="3884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Weingartner</a:t>
            </a:r>
            <a:r>
              <a:rPr lang="en-US" sz="1200" dirty="0"/>
              <a:t>, </a:t>
            </a:r>
            <a:r>
              <a:rPr lang="en-US" sz="1200" i="1" dirty="0"/>
              <a:t>Phys. Rev. ST Accel. Beams.</a:t>
            </a:r>
            <a:r>
              <a:rPr lang="en-US" sz="1200" dirty="0"/>
              <a:t> (2012)</a:t>
            </a:r>
          </a:p>
          <a:p>
            <a:r>
              <a:rPr lang="en-US" sz="1200" dirty="0"/>
              <a:t>Plateau, </a:t>
            </a:r>
            <a:r>
              <a:rPr lang="en-US" sz="1200" i="1" dirty="0"/>
              <a:t>Phys. Rev. Lett.</a:t>
            </a:r>
            <a:r>
              <a:rPr lang="en-US" sz="1200" dirty="0"/>
              <a:t> (2012)</a:t>
            </a:r>
          </a:p>
          <a:p>
            <a:r>
              <a:rPr lang="en-US" sz="1200" baseline="30000" dirty="0"/>
              <a:t>1</a:t>
            </a:r>
            <a:r>
              <a:rPr lang="en-US" sz="1200" dirty="0"/>
              <a:t>Barber, </a:t>
            </a:r>
            <a:r>
              <a:rPr lang="en-US" sz="1200" i="1" dirty="0"/>
              <a:t>Phys. Rev. Lett. </a:t>
            </a:r>
            <a:r>
              <a:rPr lang="en-US" sz="1200" dirty="0"/>
              <a:t>(2017)</a:t>
            </a:r>
          </a:p>
          <a:p>
            <a:r>
              <a:rPr lang="en-US" sz="1200" dirty="0"/>
              <a:t>Jiang, </a:t>
            </a:r>
            <a:r>
              <a:rPr lang="en-US" sz="1200" i="1" dirty="0"/>
              <a:t>HPL</a:t>
            </a:r>
            <a:r>
              <a:rPr lang="en-US" sz="1200" dirty="0"/>
              <a:t>. (2023)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Monzac, </a:t>
            </a:r>
            <a:r>
              <a:rPr lang="en-US" sz="1200" dirty="0" err="1"/>
              <a:t>arXiv</a:t>
            </a:r>
            <a:r>
              <a:rPr lang="en-US" sz="1200" dirty="0"/>
              <a:t> (2026)</a:t>
            </a:r>
          </a:p>
          <a:p>
            <a:r>
              <a:rPr lang="en-US" sz="1200" dirty="0"/>
              <a:t>And many more…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139834-8D0A-E645-ADC8-CB569227A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126" y="3374597"/>
            <a:ext cx="2217574" cy="12152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055A9AD-E16E-EF4F-A3DC-B115CDB7C8CC}"/>
              </a:ext>
            </a:extLst>
          </p:cNvPr>
          <p:cNvSpPr txBox="1"/>
          <p:nvPr/>
        </p:nvSpPr>
        <p:spPr>
          <a:xfrm>
            <a:off x="8155864" y="6232928"/>
            <a:ext cx="388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4</a:t>
            </a:r>
            <a:r>
              <a:rPr lang="en-US" sz="1200" dirty="0"/>
              <a:t>Zarini, </a:t>
            </a:r>
            <a:r>
              <a:rPr lang="en-US" sz="1200" i="1" dirty="0"/>
              <a:t>Phys. Rev. Accel. Beams.</a:t>
            </a:r>
            <a:r>
              <a:rPr lang="en-US" sz="1200" dirty="0"/>
              <a:t> (2022)</a:t>
            </a:r>
          </a:p>
          <a:p>
            <a:r>
              <a:rPr lang="en-US" sz="1200" baseline="30000" dirty="0"/>
              <a:t>5</a:t>
            </a:r>
            <a:r>
              <a:rPr lang="en-US" sz="1200" dirty="0"/>
              <a:t>Emma, </a:t>
            </a:r>
            <a:r>
              <a:rPr lang="en-US" sz="1200" i="1" dirty="0"/>
              <a:t>Phys. Rev. Lett. </a:t>
            </a:r>
            <a:r>
              <a:rPr lang="en-US" sz="1200" dirty="0"/>
              <a:t>(2025)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BD4F8A6-4984-574A-9F8B-3D5D0D21C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2962" y="4651459"/>
            <a:ext cx="2097738" cy="15198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BCA16E-BC8F-3341-A9FB-E7C45850ED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456"/>
          <a:stretch/>
        </p:blipFill>
        <p:spPr>
          <a:xfrm>
            <a:off x="249457" y="3791342"/>
            <a:ext cx="2073631" cy="10883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8C100DD-BFC3-A444-A535-187F2EA7F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8535" y="3555227"/>
            <a:ext cx="1554447" cy="1487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572F3E-A10B-F64A-9797-CE6E2357C214}"/>
              </a:ext>
            </a:extLst>
          </p:cNvPr>
          <p:cNvSpPr txBox="1"/>
          <p:nvPr/>
        </p:nvSpPr>
        <p:spPr>
          <a:xfrm>
            <a:off x="544403" y="3846736"/>
            <a:ext cx="2696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D4C49-6DD3-7743-A472-35F868237AC9}"/>
              </a:ext>
            </a:extLst>
          </p:cNvPr>
          <p:cNvSpPr txBox="1"/>
          <p:nvPr/>
        </p:nvSpPr>
        <p:spPr>
          <a:xfrm>
            <a:off x="2675160" y="3712252"/>
            <a:ext cx="2840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AF89A2-DFFE-CF42-B7D6-3F88FD133A96}"/>
              </a:ext>
            </a:extLst>
          </p:cNvPr>
          <p:cNvSpPr txBox="1"/>
          <p:nvPr/>
        </p:nvSpPr>
        <p:spPr>
          <a:xfrm>
            <a:off x="4153605" y="6394531"/>
            <a:ext cx="3884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3</a:t>
            </a:r>
            <a:r>
              <a:rPr lang="en-US" sz="1200" dirty="0"/>
              <a:t>Ke, </a:t>
            </a:r>
            <a:r>
              <a:rPr lang="en-US" sz="1200" i="1" dirty="0"/>
              <a:t>Phys. Rev. Lett.</a:t>
            </a:r>
            <a:r>
              <a:rPr lang="en-US" sz="1200" dirty="0"/>
              <a:t> (2021)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A375D6-1C69-D44D-B911-B7603B8E4B29}"/>
              </a:ext>
            </a:extLst>
          </p:cNvPr>
          <p:cNvGrpSpPr/>
          <p:nvPr/>
        </p:nvGrpSpPr>
        <p:grpSpPr>
          <a:xfrm>
            <a:off x="4497439" y="3459834"/>
            <a:ext cx="3283032" cy="2391100"/>
            <a:chOff x="4323267" y="3332537"/>
            <a:chExt cx="2380986" cy="186785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BA8E398-C299-D241-B117-5043E1E2A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3217"/>
            <a:stretch/>
          </p:blipFill>
          <p:spPr>
            <a:xfrm>
              <a:off x="4342053" y="3397511"/>
              <a:ext cx="2362200" cy="180287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6E31A85-D85D-2F4E-83AE-58309FB3BB34}"/>
                </a:ext>
              </a:extLst>
            </p:cNvPr>
            <p:cNvSpPr txBox="1"/>
            <p:nvPr/>
          </p:nvSpPr>
          <p:spPr>
            <a:xfrm>
              <a:off x="4323267" y="3358056"/>
              <a:ext cx="28405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2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9DF1EF6-1125-2E46-990F-D672B7C77A6B}"/>
                </a:ext>
              </a:extLst>
            </p:cNvPr>
            <p:cNvSpPr txBox="1"/>
            <p:nvPr/>
          </p:nvSpPr>
          <p:spPr>
            <a:xfrm>
              <a:off x="4543471" y="3332537"/>
              <a:ext cx="28405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3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5A565B6-FBD1-0F46-B06F-CA9FFF4DC763}"/>
              </a:ext>
            </a:extLst>
          </p:cNvPr>
          <p:cNvSpPr txBox="1"/>
          <p:nvPr/>
        </p:nvSpPr>
        <p:spPr>
          <a:xfrm>
            <a:off x="4153606" y="1521909"/>
            <a:ext cx="3884788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 early experiments, 100% energy spread was common. 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Percent and sub-percent energy spread is the new frontier with many groups reliable achieving 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BF68B4-3DF7-7E48-B358-4D0CD6D6FB8D}"/>
              </a:ext>
            </a:extLst>
          </p:cNvPr>
          <p:cNvSpPr txBox="1"/>
          <p:nvPr/>
        </p:nvSpPr>
        <p:spPr>
          <a:xfrm>
            <a:off x="8128919" y="1459963"/>
            <a:ext cx="3884788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Physical size of plasma accelerating structures naturally produces ultra-short, high current bunches &gt;10 kA</a:t>
            </a:r>
            <a:r>
              <a:rPr lang="en-US" sz="1600" baseline="30000" dirty="0"/>
              <a:t>4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Also produce phase space characteristics ripe for manipulation even higher current (mega amp)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BC1BA6-CD78-F241-849F-62F18B460891}"/>
              </a:ext>
            </a:extLst>
          </p:cNvPr>
          <p:cNvSpPr txBox="1"/>
          <p:nvPr/>
        </p:nvSpPr>
        <p:spPr>
          <a:xfrm>
            <a:off x="9321007" y="3429000"/>
            <a:ext cx="3916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EF1E13-BE48-F944-A6D7-55B2EF0D8566}"/>
              </a:ext>
            </a:extLst>
          </p:cNvPr>
          <p:cNvSpPr txBox="1"/>
          <p:nvPr/>
        </p:nvSpPr>
        <p:spPr>
          <a:xfrm>
            <a:off x="9117902" y="4668060"/>
            <a:ext cx="3916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50992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body" idx="2"/>
          </p:nvPr>
        </p:nvSpPr>
        <p:spPr>
          <a:xfrm>
            <a:off x="1267485" y="0"/>
            <a:ext cx="956046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Control: Shot to shot parameter jitter still a challenge for plasma accelerators, but major advances are being made  </a:t>
            </a:r>
            <a:endParaRPr dirty="0"/>
          </a:p>
        </p:txBody>
      </p:sp>
      <p:sp>
        <p:nvSpPr>
          <p:cNvPr id="113" name="Google Shape;113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20473-44BE-8E49-B083-4455B1479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17" y="4671354"/>
            <a:ext cx="4364733" cy="1421357"/>
          </a:xfrm>
          <a:prstGeom prst="rect">
            <a:avLst/>
          </a:prstGeom>
        </p:spPr>
      </p:pic>
      <p:sp>
        <p:nvSpPr>
          <p:cNvPr id="6" name="Google Shape;356;p9">
            <a:extLst>
              <a:ext uri="{FF2B5EF4-FFF2-40B4-BE49-F238E27FC236}">
                <a16:creationId xmlns:a16="http://schemas.microsoft.com/office/drawing/2014/main" id="{EA73405E-D947-6145-B68A-B6B1591D8840}"/>
              </a:ext>
            </a:extLst>
          </p:cNvPr>
          <p:cNvSpPr/>
          <p:nvPr/>
        </p:nvSpPr>
        <p:spPr>
          <a:xfrm>
            <a:off x="6153875" y="1392413"/>
            <a:ext cx="5935870" cy="5320903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" name="Google Shape;356;p9">
            <a:extLst>
              <a:ext uri="{FF2B5EF4-FFF2-40B4-BE49-F238E27FC236}">
                <a16:creationId xmlns:a16="http://schemas.microsoft.com/office/drawing/2014/main" id="{5D1DBA4A-0DBE-9042-AFB7-47EEC9E642CE}"/>
              </a:ext>
            </a:extLst>
          </p:cNvPr>
          <p:cNvSpPr/>
          <p:nvPr/>
        </p:nvSpPr>
        <p:spPr>
          <a:xfrm>
            <a:off x="106119" y="1392413"/>
            <a:ext cx="5935870" cy="5320903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9D155-CB52-234D-A6F9-9B60778DA9EB}"/>
              </a:ext>
            </a:extLst>
          </p:cNvPr>
          <p:cNvSpPr txBox="1"/>
          <p:nvPr/>
        </p:nvSpPr>
        <p:spPr>
          <a:xfrm>
            <a:off x="102255" y="1084637"/>
            <a:ext cx="2521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Active energy compression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33018D-56E7-B244-AFC8-C43EF2DE8867}"/>
              </a:ext>
            </a:extLst>
          </p:cNvPr>
          <p:cNvSpPr txBox="1"/>
          <p:nvPr/>
        </p:nvSpPr>
        <p:spPr>
          <a:xfrm>
            <a:off x="6150013" y="1084636"/>
            <a:ext cx="4432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Laser stabilization for improved LPA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DFC75-86B3-3546-90A7-3DC1E558B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176" y="2940858"/>
            <a:ext cx="3866744" cy="1476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F57D8E-FB3B-444D-BC95-147BF3D3966E}"/>
              </a:ext>
            </a:extLst>
          </p:cNvPr>
          <p:cNvSpPr txBox="1"/>
          <p:nvPr/>
        </p:nvSpPr>
        <p:spPr>
          <a:xfrm>
            <a:off x="102255" y="6274276"/>
            <a:ext cx="388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Maier, </a:t>
            </a:r>
            <a:r>
              <a:rPr lang="en-US" sz="1200" i="1" dirty="0"/>
              <a:t>Phys. Rev. X</a:t>
            </a:r>
            <a:r>
              <a:rPr lang="en-US" sz="1200" dirty="0"/>
              <a:t> (2020)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Winkler, </a:t>
            </a:r>
            <a:r>
              <a:rPr lang="en-US" sz="1200" i="1" dirty="0"/>
              <a:t>Nature</a:t>
            </a:r>
            <a:r>
              <a:rPr lang="en-US" sz="1200" dirty="0"/>
              <a:t> (2025)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8876EA-FC23-C544-BA40-B4C6475FE4FF}"/>
              </a:ext>
            </a:extLst>
          </p:cNvPr>
          <p:cNvSpPr txBox="1"/>
          <p:nvPr/>
        </p:nvSpPr>
        <p:spPr>
          <a:xfrm>
            <a:off x="6150013" y="6285846"/>
            <a:ext cx="388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3</a:t>
            </a:r>
            <a:r>
              <a:rPr lang="en-US" sz="1200" dirty="0"/>
              <a:t>Huijts, </a:t>
            </a:r>
            <a:r>
              <a:rPr lang="en-US" sz="1200" i="1" dirty="0"/>
              <a:t>Phys. Rev. X</a:t>
            </a:r>
            <a:r>
              <a:rPr lang="en-US" sz="1200" dirty="0"/>
              <a:t> (2022)</a:t>
            </a:r>
          </a:p>
          <a:p>
            <a:r>
              <a:rPr lang="en-US" sz="1200" baseline="30000" dirty="0"/>
              <a:t>4</a:t>
            </a:r>
            <a:r>
              <a:rPr lang="en-US" sz="1200" dirty="0"/>
              <a:t>Jensen, </a:t>
            </a:r>
            <a:r>
              <a:rPr lang="en-US" sz="1200" i="1" dirty="0"/>
              <a:t>Phys. Rev. Accel. Beam. </a:t>
            </a:r>
            <a:r>
              <a:rPr lang="en-US" sz="1200" dirty="0"/>
              <a:t>(2025)</a:t>
            </a:r>
            <a:endParaRPr lang="en-US" sz="1200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D34A44-69F6-CA4C-BAB8-CA94EDBDD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218" y="2080257"/>
            <a:ext cx="4364733" cy="16359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1E95C1-813C-A24A-A1E8-A169FE3864F9}"/>
              </a:ext>
            </a:extLst>
          </p:cNvPr>
          <p:cNvSpPr txBox="1"/>
          <p:nvPr/>
        </p:nvSpPr>
        <p:spPr>
          <a:xfrm>
            <a:off x="128196" y="1475967"/>
            <a:ext cx="5886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Long term stability of LPA performance now well established (e.g. 24 hour continuous running)</a:t>
            </a:r>
            <a:r>
              <a:rPr lang="en-US" sz="1600" baseline="30000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DB1455-161F-B042-AD49-0A973E41CC55}"/>
              </a:ext>
            </a:extLst>
          </p:cNvPr>
          <p:cNvSpPr txBox="1"/>
          <p:nvPr/>
        </p:nvSpPr>
        <p:spPr>
          <a:xfrm>
            <a:off x="68954" y="3783924"/>
            <a:ext cx="5886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Has enabled development of novel techniques like active energy compression which was used to reduce central energy jitter and </a:t>
            </a:r>
            <a:r>
              <a:rPr lang="en-US" sz="1600" dirty="0" err="1"/>
              <a:t>rms</a:t>
            </a:r>
            <a:r>
              <a:rPr lang="en-US" sz="1600" dirty="0"/>
              <a:t> energy spread to below 0.1%</a:t>
            </a:r>
            <a:r>
              <a:rPr lang="en-US" sz="1600" baseline="30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03F09E-DD24-C646-BEA1-BAA45B20F8CB}"/>
              </a:ext>
            </a:extLst>
          </p:cNvPr>
          <p:cNvSpPr txBox="1"/>
          <p:nvPr/>
        </p:nvSpPr>
        <p:spPr>
          <a:xfrm>
            <a:off x="6173163" y="1489179"/>
            <a:ext cx="5886779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Many sources of instability/jitter can be traceable to intrinsic variations in the drive laser. For example:</a:t>
            </a: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For single cycle laser drivers, carrier envelope phase has been tied to pointing variations and has been successfully stabilized to improve performance</a:t>
            </a:r>
            <a:r>
              <a:rPr lang="en-US" sz="1600" baseline="30000" dirty="0"/>
              <a:t>3</a:t>
            </a:r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5F2A4A-DF39-6848-B655-259CA5A56497}"/>
              </a:ext>
            </a:extLst>
          </p:cNvPr>
          <p:cNvSpPr txBox="1"/>
          <p:nvPr/>
        </p:nvSpPr>
        <p:spPr>
          <a:xfrm>
            <a:off x="6142932" y="4551963"/>
            <a:ext cx="5886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Longitudinal focal stabilization can reduce e-beam jitter</a:t>
            </a:r>
            <a:r>
              <a:rPr lang="en-US" sz="1600" baseline="30000" dirty="0"/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89AF8F-9E84-4847-A0EF-0B627FAC0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860" y="5049865"/>
            <a:ext cx="4537384" cy="116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74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 txBox="1">
            <a:spLocks noGrp="1"/>
          </p:cNvSpPr>
          <p:nvPr>
            <p:ph type="body" idx="2"/>
          </p:nvPr>
        </p:nvSpPr>
        <p:spPr>
          <a:xfrm>
            <a:off x="659756" y="0"/>
            <a:ext cx="1103067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Throughput: different repetition rates for different regimes; new technologies to enable higher throughput under active development </a:t>
            </a:r>
            <a:endParaRPr dirty="0"/>
          </a:p>
        </p:txBody>
      </p:sp>
      <p:sp>
        <p:nvSpPr>
          <p:cNvPr id="113" name="Google Shape;113;p2"/>
          <p:cNvSpPr txBox="1">
            <a:spLocks noGrp="1"/>
          </p:cNvSpPr>
          <p:nvPr>
            <p:ph type="sldNum" idx="12"/>
          </p:nvPr>
        </p:nvSpPr>
        <p:spPr>
          <a:xfrm>
            <a:off x="11512784" y="6486249"/>
            <a:ext cx="67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56;p9">
            <a:extLst>
              <a:ext uri="{FF2B5EF4-FFF2-40B4-BE49-F238E27FC236}">
                <a16:creationId xmlns:a16="http://schemas.microsoft.com/office/drawing/2014/main" id="{1D3403B7-ACC5-6640-B372-197B4492F9CA}"/>
              </a:ext>
            </a:extLst>
          </p:cNvPr>
          <p:cNvSpPr/>
          <p:nvPr/>
        </p:nvSpPr>
        <p:spPr>
          <a:xfrm>
            <a:off x="6153875" y="1392413"/>
            <a:ext cx="5935870" cy="5182007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" name="Google Shape;356;p9">
            <a:extLst>
              <a:ext uri="{FF2B5EF4-FFF2-40B4-BE49-F238E27FC236}">
                <a16:creationId xmlns:a16="http://schemas.microsoft.com/office/drawing/2014/main" id="{DDB6DDDE-3F04-564A-9203-0F7BDCAB8B7B}"/>
              </a:ext>
            </a:extLst>
          </p:cNvPr>
          <p:cNvSpPr/>
          <p:nvPr/>
        </p:nvSpPr>
        <p:spPr>
          <a:xfrm>
            <a:off x="106119" y="1392413"/>
            <a:ext cx="5935870" cy="5182007"/>
          </a:xfrm>
          <a:prstGeom prst="rect">
            <a:avLst/>
          </a:prstGeom>
          <a:noFill/>
          <a:ln w="38100" cap="flat" cmpd="sng">
            <a:solidFill>
              <a:srgbClr val="4C84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03486-FA17-B745-9D04-66CC3272B869}"/>
              </a:ext>
            </a:extLst>
          </p:cNvPr>
          <p:cNvSpPr txBox="1"/>
          <p:nvPr/>
        </p:nvSpPr>
        <p:spPr>
          <a:xfrm>
            <a:off x="102255" y="1084636"/>
            <a:ext cx="4788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Laser plasma accelerators limited by laser technology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CECA3-CE01-5846-8370-6E44A35320CA}"/>
              </a:ext>
            </a:extLst>
          </p:cNvPr>
          <p:cNvSpPr txBox="1"/>
          <p:nvPr/>
        </p:nvSpPr>
        <p:spPr>
          <a:xfrm>
            <a:off x="189685" y="1911980"/>
            <a:ext cx="584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Ti:Sapph</a:t>
            </a:r>
            <a:r>
              <a:rPr lang="en-US" sz="1600" dirty="0"/>
              <a:t> is the dominate format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CE09E-DB6A-B54B-82B3-60C4D2382661}"/>
              </a:ext>
            </a:extLst>
          </p:cNvPr>
          <p:cNvSpPr txBox="1"/>
          <p:nvPr/>
        </p:nvSpPr>
        <p:spPr>
          <a:xfrm>
            <a:off x="102255" y="6592044"/>
            <a:ext cx="4791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*Beam driven plasma accelerators limited by </a:t>
            </a:r>
            <a:r>
              <a:rPr lang="en-US" dirty="0" err="1"/>
              <a:t>rf</a:t>
            </a:r>
            <a:r>
              <a:rPr lang="en-US" dirty="0"/>
              <a:t> technology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6BAC49-7C46-C74E-B0CA-0E3981F4D702}"/>
              </a:ext>
            </a:extLst>
          </p:cNvPr>
          <p:cNvSpPr txBox="1"/>
          <p:nvPr/>
        </p:nvSpPr>
        <p:spPr>
          <a:xfrm>
            <a:off x="737544" y="2341572"/>
            <a:ext cx="43463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6" indent="-285750">
              <a:buFont typeface="Wingdings" pitchFamily="2" charset="2"/>
              <a:buChar char="Ø"/>
            </a:pPr>
            <a:r>
              <a:rPr lang="en-US" dirty="0"/>
              <a:t>~10 GeV class, requires ~ 1 PW (~ 1-10Hz)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1 GeV class, requires ~0.1 PW (~1-100Hz)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Few MeV class, requires ~0.01 PW (~1kHz)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62BC7A-66EB-3043-B0EB-8183651C8DBF}"/>
              </a:ext>
            </a:extLst>
          </p:cNvPr>
          <p:cNvSpPr txBox="1"/>
          <p:nvPr/>
        </p:nvSpPr>
        <p:spPr>
          <a:xfrm>
            <a:off x="193549" y="3264903"/>
            <a:ext cx="584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Ti:Sapph</a:t>
            </a:r>
            <a:r>
              <a:rPr lang="en-US" sz="1600" dirty="0"/>
              <a:t> is nearing its ultimate limits because of energy efficiency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6FAC7-EC5E-4147-B514-2853CA0F881D}"/>
              </a:ext>
            </a:extLst>
          </p:cNvPr>
          <p:cNvSpPr txBox="1"/>
          <p:nvPr/>
        </p:nvSpPr>
        <p:spPr>
          <a:xfrm>
            <a:off x="6175092" y="1079897"/>
            <a:ext cx="3890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Scalable laser technologies in development</a:t>
            </a:r>
          </a:p>
        </p:txBody>
      </p:sp>
      <p:pic>
        <p:nvPicPr>
          <p:cNvPr id="16" name="Picture 2" descr="Appendix E: Petawatt-Class Lasers Summary | Opportunities in Intense  Ultrafast Lasers: Reaching for the Brightest Light |The National Academies  Press">
            <a:extLst>
              <a:ext uri="{FF2B5EF4-FFF2-40B4-BE49-F238E27FC236}">
                <a16:creationId xmlns:a16="http://schemas.microsoft.com/office/drawing/2014/main" id="{897B13B9-85A1-9B4B-A6A2-3CA751C6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9" y="4550675"/>
            <a:ext cx="2908265" cy="1778217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1932A5-2ED0-9C45-B118-0F6DDFD9A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192" y="4537276"/>
            <a:ext cx="2908265" cy="179161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4A4965-4B5C-D043-A6FE-5E64844285CB}"/>
              </a:ext>
            </a:extLst>
          </p:cNvPr>
          <p:cNvSpPr txBox="1"/>
          <p:nvPr/>
        </p:nvSpPr>
        <p:spPr>
          <a:xfrm>
            <a:off x="208422" y="4599746"/>
            <a:ext cx="1675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6"/>
            <a:r>
              <a:rPr lang="en-US" dirty="0"/>
              <a:t>1 PW, 1Hz laser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6A307F-2003-314C-A640-FB4492180E1F}"/>
              </a:ext>
            </a:extLst>
          </p:cNvPr>
          <p:cNvSpPr txBox="1"/>
          <p:nvPr/>
        </p:nvSpPr>
        <p:spPr>
          <a:xfrm>
            <a:off x="3165675" y="4584916"/>
            <a:ext cx="19299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6"/>
            <a:r>
              <a:rPr lang="en-US" dirty="0"/>
              <a:t>100 TW, 5Hz laser</a:t>
            </a:r>
          </a:p>
        </p:txBody>
      </p:sp>
      <p:sp>
        <p:nvSpPr>
          <p:cNvPr id="503" name="TextBox 502">
            <a:extLst>
              <a:ext uri="{FF2B5EF4-FFF2-40B4-BE49-F238E27FC236}">
                <a16:creationId xmlns:a16="http://schemas.microsoft.com/office/drawing/2014/main" id="{245D77AD-97A7-DA46-AD8A-19575CD53E7A}"/>
              </a:ext>
            </a:extLst>
          </p:cNvPr>
          <p:cNvSpPr txBox="1"/>
          <p:nvPr/>
        </p:nvSpPr>
        <p:spPr>
          <a:xfrm>
            <a:off x="6177752" y="1614976"/>
            <a:ext cx="58136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Use high efficiency, high average power fiber lasers, and add them coherently for high pulse energy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Use spatial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, spectral</a:t>
            </a:r>
            <a:r>
              <a:rPr lang="en-US" sz="1600" baseline="30000" dirty="0">
                <a:solidFill>
                  <a:schemeClr val="tx1"/>
                </a:solidFill>
              </a:rPr>
              <a:t>2</a:t>
            </a:r>
            <a:r>
              <a:rPr lang="en-US" sz="1600" dirty="0">
                <a:solidFill>
                  <a:schemeClr val="tx1"/>
                </a:solidFill>
              </a:rPr>
              <a:t>, and temporal</a:t>
            </a:r>
            <a:r>
              <a:rPr lang="en-US" sz="1600" baseline="30000" dirty="0">
                <a:solidFill>
                  <a:schemeClr val="tx1"/>
                </a:solidFill>
              </a:rPr>
              <a:t>3</a:t>
            </a:r>
            <a:r>
              <a:rPr lang="en-US" sz="1600" dirty="0">
                <a:solidFill>
                  <a:schemeClr val="tx1"/>
                </a:solidFill>
              </a:rPr>
              <a:t> combining to achieve J-class pulse energy, sub 100 fs pulse duration at up to 100kW average power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5" name="Picture 504">
            <a:extLst>
              <a:ext uri="{FF2B5EF4-FFF2-40B4-BE49-F238E27FC236}">
                <a16:creationId xmlns:a16="http://schemas.microsoft.com/office/drawing/2014/main" id="{6A9F5B8A-A4E8-9A47-8AEE-3E1ECBE4E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251" y="2987610"/>
            <a:ext cx="5528133" cy="3459935"/>
          </a:xfrm>
          <a:prstGeom prst="rect">
            <a:avLst/>
          </a:prstGeom>
        </p:spPr>
      </p:pic>
      <p:sp>
        <p:nvSpPr>
          <p:cNvPr id="507" name="TextBox 506">
            <a:extLst>
              <a:ext uri="{FF2B5EF4-FFF2-40B4-BE49-F238E27FC236}">
                <a16:creationId xmlns:a16="http://schemas.microsoft.com/office/drawing/2014/main" id="{A7906BEB-AA2C-E644-A08F-8C3F5FC2C345}"/>
              </a:ext>
            </a:extLst>
          </p:cNvPr>
          <p:cNvSpPr txBox="1"/>
          <p:nvPr/>
        </p:nvSpPr>
        <p:spPr>
          <a:xfrm>
            <a:off x="6239719" y="5928089"/>
            <a:ext cx="3884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Zhou, </a:t>
            </a:r>
            <a:r>
              <a:rPr lang="en-US" sz="1200" i="1" dirty="0"/>
              <a:t>Optics Letters</a:t>
            </a:r>
            <a:r>
              <a:rPr lang="en-US" sz="1200" dirty="0"/>
              <a:t> (2017)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Chen, </a:t>
            </a:r>
            <a:r>
              <a:rPr lang="en-US" sz="1200" i="1" dirty="0"/>
              <a:t>Optics Express</a:t>
            </a:r>
            <a:r>
              <a:rPr lang="en-US" sz="1200" dirty="0"/>
              <a:t> (2023)</a:t>
            </a:r>
          </a:p>
          <a:p>
            <a:r>
              <a:rPr lang="en-US" sz="1200" baseline="30000" dirty="0"/>
              <a:t>3</a:t>
            </a:r>
            <a:r>
              <a:rPr lang="en-US" sz="1200" dirty="0"/>
              <a:t>Zhou </a:t>
            </a:r>
            <a:r>
              <a:rPr lang="en-US" sz="1200" i="1" dirty="0"/>
              <a:t>Optics Express</a:t>
            </a:r>
            <a:r>
              <a:rPr lang="en-US" sz="1200" dirty="0"/>
              <a:t> (2015)</a:t>
            </a:r>
          </a:p>
        </p:txBody>
      </p:sp>
    </p:spTree>
    <p:extLst>
      <p:ext uri="{BB962C8B-B14F-4D97-AF65-F5344CB8AC3E}">
        <p14:creationId xmlns:p14="http://schemas.microsoft.com/office/powerpoint/2010/main" val="2540081834"/>
      </p:ext>
    </p:extLst>
  </p:cSld>
  <p:clrMapOvr>
    <a:masterClrMapping/>
  </p:clrMapOvr>
</p:sld>
</file>

<file path=ppt/theme/theme1.xml><?xml version="1.0" encoding="utf-8"?>
<a:theme xmlns:a="http://schemas.openxmlformats.org/drawingml/2006/main" name="4_ATAP Blue Footer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10041</TotalTime>
  <Words>1439</Words>
  <Application>Microsoft Macintosh PowerPoint</Application>
  <PresentationFormat>Widescreen</PresentationFormat>
  <Paragraphs>157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Cambria Math</vt:lpstr>
      <vt:lpstr>Courier New</vt:lpstr>
      <vt:lpstr>Franklin Gothic Book</vt:lpstr>
      <vt:lpstr>Libre Franklin</vt:lpstr>
      <vt:lpstr>Libre Franklin Medium</vt:lpstr>
      <vt:lpstr>Times New Roman</vt:lpstr>
      <vt:lpstr>Wingdings</vt:lpstr>
      <vt:lpstr>4_ATAP Blue Footer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Russell</dc:creator>
  <cp:lastModifiedBy>Microsoft Office User</cp:lastModifiedBy>
  <cp:revision>68</cp:revision>
  <dcterms:created xsi:type="dcterms:W3CDTF">2025-12-06T00:28:12Z</dcterms:created>
  <dcterms:modified xsi:type="dcterms:W3CDTF">2026-02-24T17:46:47Z</dcterms:modified>
</cp:coreProperties>
</file>