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5" r:id="rId3"/>
    <p:sldMasterId id="2147483713" r:id="rId4"/>
  </p:sldMasterIdLst>
  <p:notesMasterIdLst>
    <p:notesMasterId r:id="rId55"/>
  </p:notesMasterIdLst>
  <p:sldIdLst>
    <p:sldId id="256" r:id="rId5"/>
    <p:sldId id="11186" r:id="rId6"/>
    <p:sldId id="301" r:id="rId7"/>
    <p:sldId id="1446" r:id="rId8"/>
    <p:sldId id="11227" r:id="rId9"/>
    <p:sldId id="11225" r:id="rId10"/>
    <p:sldId id="266" r:id="rId11"/>
    <p:sldId id="267" r:id="rId12"/>
    <p:sldId id="1470" r:id="rId13"/>
    <p:sldId id="11181" r:id="rId14"/>
    <p:sldId id="11226" r:id="rId15"/>
    <p:sldId id="11187" r:id="rId16"/>
    <p:sldId id="260" r:id="rId17"/>
    <p:sldId id="258" r:id="rId18"/>
    <p:sldId id="11219" r:id="rId19"/>
    <p:sldId id="11221" r:id="rId20"/>
    <p:sldId id="270" r:id="rId21"/>
    <p:sldId id="11224" r:id="rId22"/>
    <p:sldId id="11223" r:id="rId23"/>
    <p:sldId id="11197" r:id="rId24"/>
    <p:sldId id="298" r:id="rId25"/>
    <p:sldId id="378" r:id="rId26"/>
    <p:sldId id="416" r:id="rId27"/>
    <p:sldId id="410" r:id="rId28"/>
    <p:sldId id="458" r:id="rId29"/>
    <p:sldId id="269" r:id="rId30"/>
    <p:sldId id="11220" r:id="rId31"/>
    <p:sldId id="264" r:id="rId32"/>
    <p:sldId id="288" r:id="rId33"/>
    <p:sldId id="289" r:id="rId34"/>
    <p:sldId id="290" r:id="rId35"/>
    <p:sldId id="11199" r:id="rId36"/>
    <p:sldId id="291" r:id="rId37"/>
    <p:sldId id="279" r:id="rId38"/>
    <p:sldId id="280" r:id="rId39"/>
    <p:sldId id="420" r:id="rId40"/>
    <p:sldId id="11215" r:id="rId41"/>
    <p:sldId id="453" r:id="rId42"/>
    <p:sldId id="11202" r:id="rId43"/>
    <p:sldId id="11207" r:id="rId44"/>
    <p:sldId id="11208" r:id="rId45"/>
    <p:sldId id="11209" r:id="rId46"/>
    <p:sldId id="11205" r:id="rId47"/>
    <p:sldId id="11206" r:id="rId48"/>
    <p:sldId id="11210" r:id="rId49"/>
    <p:sldId id="11203" r:id="rId50"/>
    <p:sldId id="277" r:id="rId51"/>
    <p:sldId id="5880" r:id="rId52"/>
    <p:sldId id="11204" r:id="rId53"/>
    <p:sldId id="5884" r:id="rId54"/>
  </p:sldIdLst>
  <p:sldSz cx="12192000" cy="6858000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Noto Sans Symbols" pitchFamily="2" charset="0"/>
      <p:regular r:id="rId61"/>
      <p:bold r:id="rId62"/>
      <p:italic r:id="rId63"/>
      <p:boldItalic r:id="rId64"/>
    </p:embeddedFont>
    <p:embeddedFont>
      <p:font typeface="Times" panose="020B06060202020A0204" pitchFamily="34" charset="0"/>
      <p:regular r:id="rId65"/>
      <p:bold r:id="rId65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FE992C-9870-4056-857F-50C83DADAF09}">
  <a:tblStyle styleId="{73FE992C-9870-4056-857F-50C83DADAF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4"/>
    <p:restoredTop sz="94084" autoAdjust="0"/>
  </p:normalViewPr>
  <p:slideViewPr>
    <p:cSldViewPr snapToGrid="0">
      <p:cViewPr varScale="1">
        <p:scale>
          <a:sx n="95" d="100"/>
          <a:sy n="95" d="100"/>
        </p:scale>
        <p:origin x="1192" y="47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fa3bfa17a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fa3bfa17a_1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2" name="Google Shape;472;gcfa3bfa17a_1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Effects of 167 GY/s (15-Gy in 90-ms) electron beam treatment of a 3.5-cm skin tumor in the first FLASH-RT of a human subject. Top: Day 0, bottom: ~ Day 150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95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14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>
          <a:extLst>
            <a:ext uri="{FF2B5EF4-FFF2-40B4-BE49-F238E27FC236}">
              <a16:creationId xmlns:a16="http://schemas.microsoft.com/office/drawing/2014/main" id="{64860A6F-3EFC-328A-3C01-23D478A68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1:notes">
            <a:extLst>
              <a:ext uri="{FF2B5EF4-FFF2-40B4-BE49-F238E27FC236}">
                <a16:creationId xmlns:a16="http://schemas.microsoft.com/office/drawing/2014/main" id="{DD85DA81-6154-305B-8135-7B224D4174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31:notes">
            <a:extLst>
              <a:ext uri="{FF2B5EF4-FFF2-40B4-BE49-F238E27FC236}">
                <a16:creationId xmlns:a16="http://schemas.microsoft.com/office/drawing/2014/main" id="{0145B6DA-976E-F709-15B0-6AD081435E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489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>
          <a:extLst>
            <a:ext uri="{FF2B5EF4-FFF2-40B4-BE49-F238E27FC236}">
              <a16:creationId xmlns:a16="http://schemas.microsoft.com/office/drawing/2014/main" id="{366CBF10-EB63-B7E7-BA98-60B65020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23fe914d42_0_164:notes">
            <a:extLst>
              <a:ext uri="{FF2B5EF4-FFF2-40B4-BE49-F238E27FC236}">
                <a16:creationId xmlns:a16="http://schemas.microsoft.com/office/drawing/2014/main" id="{9F923466-03DB-C73A-82DC-9279A174E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23fe914d42_0_164:notes">
            <a:extLst>
              <a:ext uri="{FF2B5EF4-FFF2-40B4-BE49-F238E27FC236}">
                <a16:creationId xmlns:a16="http://schemas.microsoft.com/office/drawing/2014/main" id="{5EA50B8C-F072-6A20-1007-0A8A2509BE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123fe914d42_0_164:notes">
            <a:extLst>
              <a:ext uri="{FF2B5EF4-FFF2-40B4-BE49-F238E27FC236}">
                <a16:creationId xmlns:a16="http://schemas.microsoft.com/office/drawing/2014/main" id="{D1A4DB05-7C97-7612-3D3D-177504F760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891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7" name="Google Shape;113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38" name="Google Shape;1138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324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8C501C6E-D81C-0229-5CC1-6FCD7BA11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AC51AC5A-C84A-275F-F899-10E98652C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B783ED1E-C02E-7C1A-5B7C-DFB95CFCB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98A18CCF-2956-CD1A-1F14-3DD8DBF4BD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4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>
          <a:extLst>
            <a:ext uri="{FF2B5EF4-FFF2-40B4-BE49-F238E27FC236}">
              <a16:creationId xmlns:a16="http://schemas.microsoft.com/office/drawing/2014/main" id="{28423A93-27BC-7164-CF13-C94ADDEE2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43:notes">
            <a:extLst>
              <a:ext uri="{FF2B5EF4-FFF2-40B4-BE49-F238E27FC236}">
                <a16:creationId xmlns:a16="http://schemas.microsoft.com/office/drawing/2014/main" id="{5464ABFD-8966-9E11-62C2-A4A611FA9A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7" name="Google Shape;1137;p43:notes">
            <a:extLst>
              <a:ext uri="{FF2B5EF4-FFF2-40B4-BE49-F238E27FC236}">
                <a16:creationId xmlns:a16="http://schemas.microsoft.com/office/drawing/2014/main" id="{FF30B5AE-B9BE-6577-04E6-20BEB5662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Sustainability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lcws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talk and paper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38" name="Google Shape;1138;p43:notes">
            <a:extLst>
              <a:ext uri="{FF2B5EF4-FFF2-40B4-BE49-F238E27FC236}">
                <a16:creationId xmlns:a16="http://schemas.microsoft.com/office/drawing/2014/main" id="{658A5066-AB5F-B801-3702-071EB17884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794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39" name="Google Shape;43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3fe914d42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3fe914d42_0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8" name="Google Shape;878;g123fe914d42_0_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983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21b40b3f2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21b40b3f22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g121b40b3f22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21b40b3f2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21b40b3f22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121b40b3f22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6" name="Google Shape;96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37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23fe914d42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23fe914d42_0_5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g123fe914d42_0_5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28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23fe914d42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23fe914d42_0_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123fe914d42_0_4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040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23fe914d42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123fe914d42_0_4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g123fe914d42_0_4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3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8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34a3f1059d9_0_2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3" name="Google Shape;1863;g34a3f1059d9_0_27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4" name="Google Shape;1864;g34a3f1059d9_0_27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757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846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>
          <a:extLst>
            <a:ext uri="{FF2B5EF4-FFF2-40B4-BE49-F238E27FC236}">
              <a16:creationId xmlns:a16="http://schemas.microsoft.com/office/drawing/2014/main" id="{6ACF8F9B-5366-8747-1ACA-07B2D18D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21b40b3f22_0_138:notes">
            <a:extLst>
              <a:ext uri="{FF2B5EF4-FFF2-40B4-BE49-F238E27FC236}">
                <a16:creationId xmlns:a16="http://schemas.microsoft.com/office/drawing/2014/main" id="{040B41BD-2A17-2C21-4793-8132649BD0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21b40b3f22_0_138:notes">
            <a:extLst>
              <a:ext uri="{FF2B5EF4-FFF2-40B4-BE49-F238E27FC236}">
                <a16:creationId xmlns:a16="http://schemas.microsoft.com/office/drawing/2014/main" id="{D425F95C-3A80-5F0C-87E0-43A287233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121b40b3f22_0_138:notes">
            <a:extLst>
              <a:ext uri="{FF2B5EF4-FFF2-40B4-BE49-F238E27FC236}">
                <a16:creationId xmlns:a16="http://schemas.microsoft.com/office/drawing/2014/main" id="{C43C249D-B68E-24E7-7698-9F3815DF81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922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1E58A0AA-758B-1807-B5AC-15AA5D45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A12A5808-1CFF-6476-5F43-9B6543C183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728EA89F-9AD0-DC62-BED6-CC5853A7D2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3B86F7C5-F8ED-78BF-D100-7F5BDD309D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717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046D18AA-936C-40DD-9E57-EE1888D99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BA786CA1-6EBA-479D-5961-53CCB2F861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22F500D0-83E9-9DF7-E408-576EDDA2F0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A26A2843-C0BA-3119-B4B5-8A344B2080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194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A73F42F9-C24D-8191-7543-B9025A00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92177601-1953-92F5-32C5-1F89EED307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9F510E2B-8F0B-1DF3-31B1-36546BA6F3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4E1EA699-CA04-4E4A-4C09-2F75ED0F1F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1288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215ACD65-28E2-8BDB-3548-F996EAF4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16D2ACA8-0C22-5CFC-2AA9-3DF779BC6E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26F24235-E0E0-1C26-3D42-1BC95882A1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65F14445-9082-523D-8F0F-4DE6FBF423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9775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E826C769-80BF-BBA1-D9BA-706F991A3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A2EEC1AB-1BCD-7824-B0C3-08B2F43FF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2A496610-A02A-F52F-AE36-21D4B919D1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BDA86D83-C60C-97CF-E50B-566BEDE8AE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498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A3E0BEB6-E261-84BC-63AA-2D768D07D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>
            <a:extLst>
              <a:ext uri="{FF2B5EF4-FFF2-40B4-BE49-F238E27FC236}">
                <a16:creationId xmlns:a16="http://schemas.microsoft.com/office/drawing/2014/main" id="{BBCF0099-E951-817A-D6D1-A7A884B10A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>
            <a:extLst>
              <a:ext uri="{FF2B5EF4-FFF2-40B4-BE49-F238E27FC236}">
                <a16:creationId xmlns:a16="http://schemas.microsoft.com/office/drawing/2014/main" id="{82E11C71-B156-CF54-2CE5-5A3755440A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>
            <a:extLst>
              <a:ext uri="{FF2B5EF4-FFF2-40B4-BE49-F238E27FC236}">
                <a16:creationId xmlns:a16="http://schemas.microsoft.com/office/drawing/2014/main" id="{505BB3C7-4B6B-4F12-90D7-5330D79B2A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692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2ED80EA-E9DC-4F46-A13A-0C2EA4FB89B5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46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29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>
          <a:extLst>
            <a:ext uri="{FF2B5EF4-FFF2-40B4-BE49-F238E27FC236}">
              <a16:creationId xmlns:a16="http://schemas.microsoft.com/office/drawing/2014/main" id="{912EC309-ADC4-E565-A024-EA163761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23fe914d42_0_164:notes">
            <a:extLst>
              <a:ext uri="{FF2B5EF4-FFF2-40B4-BE49-F238E27FC236}">
                <a16:creationId xmlns:a16="http://schemas.microsoft.com/office/drawing/2014/main" id="{9DAE75DB-0350-25FD-1261-FC96EF0140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23fe914d42_0_164:notes">
            <a:extLst>
              <a:ext uri="{FF2B5EF4-FFF2-40B4-BE49-F238E27FC236}">
                <a16:creationId xmlns:a16="http://schemas.microsoft.com/office/drawing/2014/main" id="{FE69C5C5-0032-0DE5-37DB-85E1507330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123fe914d42_0_164:notes">
            <a:extLst>
              <a:ext uri="{FF2B5EF4-FFF2-40B4-BE49-F238E27FC236}">
                <a16:creationId xmlns:a16="http://schemas.microsoft.com/office/drawing/2014/main" id="{C7AFFC6C-61A9-6E20-CEFA-E80A7D8E67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461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2ED80EA-E9DC-4F46-A13A-0C2EA4FB89B5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47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2897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3CDCE-9EB6-1B2A-DC98-B625B8BF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>
            <a:extLst>
              <a:ext uri="{FF2B5EF4-FFF2-40B4-BE49-F238E27FC236}">
                <a16:creationId xmlns:a16="http://schemas.microsoft.com/office/drawing/2014/main" id="{A8C047C9-DEB8-9AAE-DAAF-0F2613D0A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>
            <a:extLst>
              <a:ext uri="{FF2B5EF4-FFF2-40B4-BE49-F238E27FC236}">
                <a16:creationId xmlns:a16="http://schemas.microsoft.com/office/drawing/2014/main" id="{E88D4B0D-90B8-C97D-AE23-FD8A27FA9E4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7" name="PlaceHolder 3">
            <a:extLst>
              <a:ext uri="{FF2B5EF4-FFF2-40B4-BE49-F238E27FC236}">
                <a16:creationId xmlns:a16="http://schemas.microsoft.com/office/drawing/2014/main" id="{F1338776-70AA-3487-C4A5-03F5288B9313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2ED80EA-E9DC-4F46-A13A-0C2EA4FB89B5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48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55129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51B8-8E5E-650D-85F6-E5115CC73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>
            <a:extLst>
              <a:ext uri="{FF2B5EF4-FFF2-40B4-BE49-F238E27FC236}">
                <a16:creationId xmlns:a16="http://schemas.microsoft.com/office/drawing/2014/main" id="{65B8E082-86A1-6E30-7BD5-23F373B50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>
            <a:extLst>
              <a:ext uri="{FF2B5EF4-FFF2-40B4-BE49-F238E27FC236}">
                <a16:creationId xmlns:a16="http://schemas.microsoft.com/office/drawing/2014/main" id="{29B913A7-F8C3-4589-C05A-38921A1AD10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7" name="PlaceHolder 3">
            <a:extLst>
              <a:ext uri="{FF2B5EF4-FFF2-40B4-BE49-F238E27FC236}">
                <a16:creationId xmlns:a16="http://schemas.microsoft.com/office/drawing/2014/main" id="{4A0CAE38-D12F-5DDC-E78E-4571798F6289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2ED80EA-E9DC-4F46-A13A-0C2EA4FB89B5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49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891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EA5A9-5B52-4E4C-330F-03AD61E7B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>
            <a:extLst>
              <a:ext uri="{FF2B5EF4-FFF2-40B4-BE49-F238E27FC236}">
                <a16:creationId xmlns:a16="http://schemas.microsoft.com/office/drawing/2014/main" id="{7D4CEB54-7EFF-433E-2D44-179772958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>
            <a:extLst>
              <a:ext uri="{FF2B5EF4-FFF2-40B4-BE49-F238E27FC236}">
                <a16:creationId xmlns:a16="http://schemas.microsoft.com/office/drawing/2014/main" id="{563FCF96-9AC6-3A7D-35BF-7D1BE25431B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7" name="PlaceHolder 3">
            <a:extLst>
              <a:ext uri="{FF2B5EF4-FFF2-40B4-BE49-F238E27FC236}">
                <a16:creationId xmlns:a16="http://schemas.microsoft.com/office/drawing/2014/main" id="{2B0FBD8D-9D27-3B21-BA87-78120563D6F9}"/>
              </a:ext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82ED80EA-E9DC-4F46-A13A-0C2EA4FB89B5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50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367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23fe914d4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23fe914d42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123fe914d42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53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23fe914d4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23fe914d42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23fe914d42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10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4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51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10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●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●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7"/>
          </p:nvPr>
        </p:nvSpPr>
        <p:spPr>
          <a:xfrm>
            <a:off x="816727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ubTitle" idx="8"/>
          </p:nvPr>
        </p:nvSpPr>
        <p:spPr>
          <a:xfrm>
            <a:off x="806372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ubTitle" idx="9"/>
          </p:nvPr>
        </p:nvSpPr>
        <p:spPr>
          <a:xfrm>
            <a:off x="821884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ubTitle" idx="13"/>
          </p:nvPr>
        </p:nvSpPr>
        <p:spPr>
          <a:xfrm>
            <a:off x="811528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4"/>
          </p:nvPr>
        </p:nvSpPr>
        <p:spPr>
          <a:xfrm>
            <a:off x="4350359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5"/>
          </p:nvPr>
        </p:nvSpPr>
        <p:spPr>
          <a:xfrm>
            <a:off x="4340003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6"/>
          </p:nvPr>
        </p:nvSpPr>
        <p:spPr>
          <a:xfrm>
            <a:off x="4355515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7"/>
          </p:nvPr>
        </p:nvSpPr>
        <p:spPr>
          <a:xfrm>
            <a:off x="4345160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8"/>
          </p:nvPr>
        </p:nvSpPr>
        <p:spPr>
          <a:xfrm>
            <a:off x="7999241" y="213259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9"/>
          </p:nvPr>
        </p:nvSpPr>
        <p:spPr>
          <a:xfrm>
            <a:off x="7988886" y="2743204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20"/>
          </p:nvPr>
        </p:nvSpPr>
        <p:spPr>
          <a:xfrm>
            <a:off x="8004398" y="4349035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1"/>
          </p:nvPr>
        </p:nvSpPr>
        <p:spPr>
          <a:xfrm>
            <a:off x="7994042" y="495964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" name="Google Shape;153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None/>
              <a:defRPr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9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59472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A picture containing ocean floor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 Layout">
  <p:cSld name="CUSTOM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6" name="Google Shape;226;p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2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26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6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2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5" name="Google Shape;265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2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30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3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717979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725470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4715230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72272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717980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472547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8349608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8336879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9"/>
          </p:nvPr>
        </p:nvSpPr>
        <p:spPr>
          <a:xfrm>
            <a:off x="8346858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3"/>
          </p:nvPr>
        </p:nvSpPr>
        <p:spPr>
          <a:xfrm>
            <a:off x="833413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4"/>
          </p:nvPr>
        </p:nvSpPr>
        <p:spPr>
          <a:xfrm>
            <a:off x="8349608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5"/>
          </p:nvPr>
        </p:nvSpPr>
        <p:spPr>
          <a:xfrm>
            <a:off x="833688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7" name="Google Shape;357;p39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8" name="Google Shape;358;p3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0" name="Google Shape;360;p3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39"/>
          <p:cNvSpPr txBox="1">
            <a:spLocks noGrp="1"/>
          </p:cNvSpPr>
          <p:nvPr>
            <p:ph type="subTitle" idx="1"/>
          </p:nvPr>
        </p:nvSpPr>
        <p:spPr>
          <a:xfrm>
            <a:off x="790216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9"/>
          <p:cNvSpPr txBox="1">
            <a:spLocks noGrp="1"/>
          </p:cNvSpPr>
          <p:nvPr>
            <p:ph type="subTitle" idx="4"/>
          </p:nvPr>
        </p:nvSpPr>
        <p:spPr>
          <a:xfrm>
            <a:off x="6220275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9"/>
          <p:cNvSpPr txBox="1">
            <a:spLocks noGrp="1"/>
          </p:cNvSpPr>
          <p:nvPr>
            <p:ph type="subTitle" idx="5"/>
          </p:nvPr>
        </p:nvSpPr>
        <p:spPr>
          <a:xfrm>
            <a:off x="790211" y="4959550"/>
            <a:ext cx="5143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4" name="Google Shape;364;p39"/>
          <p:cNvSpPr txBox="1">
            <a:spLocks noGrp="1"/>
          </p:cNvSpPr>
          <p:nvPr>
            <p:ph type="subTitle" idx="6"/>
          </p:nvPr>
        </p:nvSpPr>
        <p:spPr>
          <a:xfrm>
            <a:off x="6217326" y="4959550"/>
            <a:ext cx="5179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subTitle" idx="7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0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40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4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2" name="Google Shape;372;p4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40"/>
          <p:cNvSpPr txBox="1">
            <a:spLocks noGrp="1"/>
          </p:cNvSpPr>
          <p:nvPr>
            <p:ph type="subTitle" idx="1"/>
          </p:nvPr>
        </p:nvSpPr>
        <p:spPr>
          <a:xfrm>
            <a:off x="790200" y="4584350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4" name="Google Shape;374;p40"/>
          <p:cNvSpPr txBox="1">
            <a:spLocks noGrp="1"/>
          </p:cNvSpPr>
          <p:nvPr>
            <p:ph type="subTitle" idx="5"/>
          </p:nvPr>
        </p:nvSpPr>
        <p:spPr>
          <a:xfrm>
            <a:off x="790222" y="4103000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subTitle" idx="6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7"/>
          </p:nvPr>
        </p:nvSpPr>
        <p:spPr>
          <a:xfrm>
            <a:off x="4389406" y="4584344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subTitle" idx="8"/>
          </p:nvPr>
        </p:nvSpPr>
        <p:spPr>
          <a:xfrm>
            <a:off x="4389428" y="4102994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9"/>
          </p:nvPr>
        </p:nvSpPr>
        <p:spPr>
          <a:xfrm>
            <a:off x="7993222" y="4584338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13"/>
          </p:nvPr>
        </p:nvSpPr>
        <p:spPr>
          <a:xfrm>
            <a:off x="7993243" y="4102988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title" idx="2"/>
          </p:nvPr>
        </p:nvSpPr>
        <p:spPr>
          <a:xfrm>
            <a:off x="6306050" y="8923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subTitle" idx="1"/>
          </p:nvPr>
        </p:nvSpPr>
        <p:spPr>
          <a:xfrm>
            <a:off x="6306050" y="12367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 idx="3"/>
          </p:nvPr>
        </p:nvSpPr>
        <p:spPr>
          <a:xfrm>
            <a:off x="6306050" y="17305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subTitle" idx="4"/>
          </p:nvPr>
        </p:nvSpPr>
        <p:spPr>
          <a:xfrm>
            <a:off x="6306050" y="20749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41"/>
          <p:cNvSpPr txBox="1">
            <a:spLocks noGrp="1"/>
          </p:cNvSpPr>
          <p:nvPr>
            <p:ph type="title" idx="5"/>
          </p:nvPr>
        </p:nvSpPr>
        <p:spPr>
          <a:xfrm>
            <a:off x="6306050" y="25687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41"/>
          <p:cNvSpPr txBox="1">
            <a:spLocks noGrp="1"/>
          </p:cNvSpPr>
          <p:nvPr>
            <p:ph type="subTitle" idx="6"/>
          </p:nvPr>
        </p:nvSpPr>
        <p:spPr>
          <a:xfrm>
            <a:off x="6306050" y="29131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41"/>
          <p:cNvSpPr txBox="1">
            <a:spLocks noGrp="1"/>
          </p:cNvSpPr>
          <p:nvPr>
            <p:ph type="subTitle" idx="7"/>
          </p:nvPr>
        </p:nvSpPr>
        <p:spPr>
          <a:xfrm>
            <a:off x="4516396" y="929691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41"/>
          <p:cNvSpPr txBox="1">
            <a:spLocks noGrp="1"/>
          </p:cNvSpPr>
          <p:nvPr>
            <p:ph type="subTitle" idx="8"/>
          </p:nvPr>
        </p:nvSpPr>
        <p:spPr>
          <a:xfrm>
            <a:off x="4516396" y="17669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subTitle" idx="9"/>
          </p:nvPr>
        </p:nvSpPr>
        <p:spPr>
          <a:xfrm>
            <a:off x="4517133" y="25970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title" idx="13"/>
          </p:nvPr>
        </p:nvSpPr>
        <p:spPr>
          <a:xfrm>
            <a:off x="6306797" y="34053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subTitle" idx="14"/>
          </p:nvPr>
        </p:nvSpPr>
        <p:spPr>
          <a:xfrm>
            <a:off x="6306797" y="37496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1"/>
          <p:cNvSpPr txBox="1">
            <a:spLocks noGrp="1"/>
          </p:cNvSpPr>
          <p:nvPr>
            <p:ph type="title" idx="15"/>
          </p:nvPr>
        </p:nvSpPr>
        <p:spPr>
          <a:xfrm>
            <a:off x="6306797" y="4243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16"/>
          </p:nvPr>
        </p:nvSpPr>
        <p:spPr>
          <a:xfrm>
            <a:off x="6306797" y="45878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1"/>
          <p:cNvSpPr txBox="1">
            <a:spLocks noGrp="1"/>
          </p:cNvSpPr>
          <p:nvPr>
            <p:ph type="title" idx="17"/>
          </p:nvPr>
        </p:nvSpPr>
        <p:spPr>
          <a:xfrm>
            <a:off x="6306797" y="50817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8"/>
          </p:nvPr>
        </p:nvSpPr>
        <p:spPr>
          <a:xfrm>
            <a:off x="6306797" y="54260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41"/>
          <p:cNvSpPr txBox="1">
            <a:spLocks noGrp="1"/>
          </p:cNvSpPr>
          <p:nvPr>
            <p:ph type="subTitle" idx="19"/>
          </p:nvPr>
        </p:nvSpPr>
        <p:spPr>
          <a:xfrm>
            <a:off x="4517143" y="3442634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subTitle" idx="20"/>
          </p:nvPr>
        </p:nvSpPr>
        <p:spPr>
          <a:xfrm>
            <a:off x="4517143" y="42799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1"/>
          <p:cNvSpPr txBox="1">
            <a:spLocks noGrp="1"/>
          </p:cNvSpPr>
          <p:nvPr>
            <p:ph type="subTitle" idx="21"/>
          </p:nvPr>
        </p:nvSpPr>
        <p:spPr>
          <a:xfrm>
            <a:off x="4517880" y="51100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2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06" name="Google Shape;406;p42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7" name="Google Shape;407;p4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42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0" name="Google Shape;410;p4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p42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2" name="Google Shape;412;p42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42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4" name="Google Shape;414;p42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title" idx="7"/>
          </p:nvPr>
        </p:nvSpPr>
        <p:spPr>
          <a:xfrm>
            <a:off x="800100" y="2103977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8"/>
          </p:nvPr>
        </p:nvSpPr>
        <p:spPr>
          <a:xfrm>
            <a:off x="800100" y="27199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title" idx="9"/>
          </p:nvPr>
        </p:nvSpPr>
        <p:spPr>
          <a:xfrm>
            <a:off x="4356800" y="21041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13"/>
          </p:nvPr>
        </p:nvSpPr>
        <p:spPr>
          <a:xfrm>
            <a:off x="4356800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title" idx="14"/>
          </p:nvPr>
        </p:nvSpPr>
        <p:spPr>
          <a:xfrm>
            <a:off x="8005525" y="210413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15"/>
          </p:nvPr>
        </p:nvSpPr>
        <p:spPr>
          <a:xfrm>
            <a:off x="8005525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title" idx="16"/>
          </p:nvPr>
        </p:nvSpPr>
        <p:spPr>
          <a:xfrm>
            <a:off x="800100" y="433421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2"/>
          <p:cNvSpPr txBox="1">
            <a:spLocks noGrp="1"/>
          </p:cNvSpPr>
          <p:nvPr>
            <p:ph type="subTitle" idx="17"/>
          </p:nvPr>
        </p:nvSpPr>
        <p:spPr>
          <a:xfrm>
            <a:off x="800100" y="4950174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title" idx="18"/>
          </p:nvPr>
        </p:nvSpPr>
        <p:spPr>
          <a:xfrm>
            <a:off x="4356800" y="433423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subTitle" idx="19"/>
          </p:nvPr>
        </p:nvSpPr>
        <p:spPr>
          <a:xfrm>
            <a:off x="4356800" y="495019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42"/>
          <p:cNvSpPr txBox="1">
            <a:spLocks noGrp="1"/>
          </p:cNvSpPr>
          <p:nvPr>
            <p:ph type="title" idx="20"/>
          </p:nvPr>
        </p:nvSpPr>
        <p:spPr>
          <a:xfrm>
            <a:off x="8005525" y="433423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subTitle" idx="21"/>
          </p:nvPr>
        </p:nvSpPr>
        <p:spPr>
          <a:xfrm>
            <a:off x="8005525" y="495019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1" name="Google Shape;431;p4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p4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4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8" name="Google Shape;438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p4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4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4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4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4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2" name="Google Shape;452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4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p4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800100" y="1512061"/>
            <a:ext cx="48993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4"/>
          </p:nvPr>
        </p:nvSpPr>
        <p:spPr>
          <a:xfrm>
            <a:off x="6235825" y="1512061"/>
            <a:ext cx="5174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465" name="Google Shape;465;p48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p48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" name="Google Shape;468;p4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6EAB28-93CB-4397-93D7-BF61725C36B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614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2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89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341;p3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3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3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37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subTitle" idx="4"/>
          </p:nvPr>
        </p:nvSpPr>
        <p:spPr>
          <a:xfrm>
            <a:off x="7966259" y="1566969"/>
            <a:ext cx="3427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147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for importing slides">
  <p:cSld name="Use for importing slides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3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83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83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609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">
  <p:cSld name="Cover page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136" descr="logo_couv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440" y="1484784"/>
            <a:ext cx="9061347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350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37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7"/>
          <p:cNvSpPr txBox="1">
            <a:spLocks noGrp="1"/>
          </p:cNvSpPr>
          <p:nvPr>
            <p:ph type="body" idx="1"/>
          </p:nvPr>
        </p:nvSpPr>
        <p:spPr>
          <a:xfrm>
            <a:off x="4468800" y="1098000"/>
            <a:ext cx="7483200" cy="4563248"/>
          </a:xfrm>
          <a:prstGeom prst="rect">
            <a:avLst/>
          </a:prstGeom>
          <a:solidFill>
            <a:srgbClr val="4E5B99"/>
          </a:solidFill>
          <a:ln>
            <a:noFill/>
          </a:ln>
        </p:spPr>
        <p:txBody>
          <a:bodyPr spcFirstLastPara="1" wrap="square" lIns="216000" tIns="25200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 i="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137"/>
          <p:cNvSpPr>
            <a:spLocks noGrp="1"/>
          </p:cNvSpPr>
          <p:nvPr>
            <p:ph type="pic" idx="2"/>
          </p:nvPr>
        </p:nvSpPr>
        <p:spPr>
          <a:xfrm>
            <a:off x="969600" y="1098000"/>
            <a:ext cx="3432000" cy="4563248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137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1" name="Google Shape;671;p137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341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38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8"/>
          <p:cNvSpPr txBox="1">
            <a:spLocks noGrp="1"/>
          </p:cNvSpPr>
          <p:nvPr>
            <p:ph type="body" idx="1"/>
          </p:nvPr>
        </p:nvSpPr>
        <p:spPr>
          <a:xfrm>
            <a:off x="970251" y="764704"/>
            <a:ext cx="109824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spcBef>
                <a:spcPts val="300"/>
              </a:spcBef>
              <a:spcAft>
                <a:spcPts val="0"/>
              </a:spcAft>
              <a:buSzPts val="1200"/>
              <a:buChar char="&gt;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38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6" name="Google Shape;676;p138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629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palette">
  <p:cSld name="colour palette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39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9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39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81" name="Google Shape;681;p139"/>
          <p:cNvGrpSpPr/>
          <p:nvPr/>
        </p:nvGrpSpPr>
        <p:grpSpPr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82" name="Google Shape;682;p139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9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9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9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9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9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9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9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9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9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9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9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R019G037B119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9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R237G119B003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R244G163B000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9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R255G221B000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9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R081G160B038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9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R000G152B212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9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R175G000B124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9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ESRF blue 75%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9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ESRF blue 50%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9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R183G185B186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9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R209G210B212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9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R244G244B244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3"/>
          </p:nvPr>
        </p:nvSpPr>
        <p:spPr>
          <a:xfrm>
            <a:off x="7972244" y="1551587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for importing slides">
  <p:cSld name="1_Use for importing slide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40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40"/>
          <p:cNvSpPr txBox="1">
            <a:spLocks noGrp="1"/>
          </p:cNvSpPr>
          <p:nvPr>
            <p:ph type="dt" idx="10"/>
          </p:nvPr>
        </p:nvSpPr>
        <p:spPr>
          <a:xfrm>
            <a:off x="0" y="6705364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78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800100" y="3042888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3"/>
          </p:nvPr>
        </p:nvSpPr>
        <p:spPr>
          <a:xfrm>
            <a:off x="810444" y="349057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4"/>
          </p:nvPr>
        </p:nvSpPr>
        <p:spPr>
          <a:xfrm>
            <a:off x="8044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ubTitle" idx="5"/>
          </p:nvPr>
        </p:nvSpPr>
        <p:spPr>
          <a:xfrm>
            <a:off x="7897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ubTitle" idx="6"/>
          </p:nvPr>
        </p:nvSpPr>
        <p:spPr>
          <a:xfrm>
            <a:off x="62349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ubTitle" idx="7"/>
          </p:nvPr>
        </p:nvSpPr>
        <p:spPr>
          <a:xfrm>
            <a:off x="62202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5"/>
          </p:nvPr>
        </p:nvSpPr>
        <p:spPr>
          <a:xfrm>
            <a:off x="790000" y="4531069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6"/>
          </p:nvPr>
        </p:nvSpPr>
        <p:spPr>
          <a:xfrm>
            <a:off x="789766" y="4069676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7"/>
          </p:nvPr>
        </p:nvSpPr>
        <p:spPr>
          <a:xfrm>
            <a:off x="4399913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8"/>
          </p:nvPr>
        </p:nvSpPr>
        <p:spPr>
          <a:xfrm>
            <a:off x="4389569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9"/>
          </p:nvPr>
        </p:nvSpPr>
        <p:spPr>
          <a:xfrm>
            <a:off x="8013197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3"/>
          </p:nvPr>
        </p:nvSpPr>
        <p:spPr>
          <a:xfrm>
            <a:off x="8002853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 idx="2"/>
          </p:nvPr>
        </p:nvSpPr>
        <p:spPr>
          <a:xfrm>
            <a:off x="6306050" y="872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1"/>
          </p:nvPr>
        </p:nvSpPr>
        <p:spPr>
          <a:xfrm>
            <a:off x="6306050" y="1216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title" idx="3"/>
          </p:nvPr>
        </p:nvSpPr>
        <p:spPr>
          <a:xfrm>
            <a:off x="6306050" y="17103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4"/>
          </p:nvPr>
        </p:nvSpPr>
        <p:spPr>
          <a:xfrm>
            <a:off x="6306050" y="20547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 idx="5"/>
          </p:nvPr>
        </p:nvSpPr>
        <p:spPr>
          <a:xfrm>
            <a:off x="6306050" y="25485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6"/>
          </p:nvPr>
        </p:nvSpPr>
        <p:spPr>
          <a:xfrm>
            <a:off x="6306050" y="28929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title" idx="7"/>
          </p:nvPr>
        </p:nvSpPr>
        <p:spPr>
          <a:xfrm>
            <a:off x="6306050" y="33867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ubTitle" idx="8"/>
          </p:nvPr>
        </p:nvSpPr>
        <p:spPr>
          <a:xfrm>
            <a:off x="6306050" y="37311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 idx="9"/>
          </p:nvPr>
        </p:nvSpPr>
        <p:spPr>
          <a:xfrm>
            <a:off x="6306050" y="42249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3"/>
          </p:nvPr>
        </p:nvSpPr>
        <p:spPr>
          <a:xfrm>
            <a:off x="6306050" y="45693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14"/>
          </p:nvPr>
        </p:nvSpPr>
        <p:spPr>
          <a:xfrm>
            <a:off x="6306050" y="5063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subTitle" idx="15"/>
          </p:nvPr>
        </p:nvSpPr>
        <p:spPr>
          <a:xfrm>
            <a:off x="6306050" y="5407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 idx="16"/>
          </p:nvPr>
        </p:nvSpPr>
        <p:spPr>
          <a:xfrm>
            <a:off x="4496300" y="88702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title" idx="17"/>
          </p:nvPr>
        </p:nvSpPr>
        <p:spPr>
          <a:xfrm>
            <a:off x="4496350" y="2559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18"/>
          </p:nvPr>
        </p:nvSpPr>
        <p:spPr>
          <a:xfrm>
            <a:off x="4505875" y="33962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19"/>
          </p:nvPr>
        </p:nvSpPr>
        <p:spPr>
          <a:xfrm>
            <a:off x="4505925" y="423232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 idx="20"/>
          </p:nvPr>
        </p:nvSpPr>
        <p:spPr>
          <a:xfrm>
            <a:off x="4505925" y="506837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21"/>
          </p:nvPr>
        </p:nvSpPr>
        <p:spPr>
          <a:xfrm>
            <a:off x="4496300" y="171034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7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06" r:id="rId12"/>
    <p:sldLayoutId id="2147483709" r:id="rId13"/>
    <p:sldLayoutId id="2147483712" r:id="rId14"/>
    <p:sldLayoutId id="214748372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82" descr="logo_text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2000" y="6210000"/>
            <a:ext cx="2634592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2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4" name="Google Shape;654;p82"/>
          <p:cNvSpPr txBox="1">
            <a:spLocks noGrp="1"/>
          </p:cNvSpPr>
          <p:nvPr>
            <p:ph type="body" idx="1"/>
          </p:nvPr>
        </p:nvSpPr>
        <p:spPr>
          <a:xfrm>
            <a:off x="969600" y="764704"/>
            <a:ext cx="109824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Google Shape;655;p82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Google Shape;656;p82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" name="Google Shape;657;p82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82" descr="logo_text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2000" y="6210000"/>
            <a:ext cx="2634592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2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207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51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pos="604">
          <p15:clr>
            <a:srgbClr val="F26B43"/>
          </p15:clr>
        </p15:guide>
        <p15:guide id="5" pos="7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lac.stanford.edu/event/10356/contributions/14184/attachments/6201/15842/NCRF_needs_ForBES_20260120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1.061301" TargetMode="External"/><Relationship Id="rId3" Type="http://schemas.openxmlformats.org/officeDocument/2006/relationships/image" Target="../media/image59.png"/><Relationship Id="rId7" Type="http://schemas.openxmlformats.org/officeDocument/2006/relationships/hyperlink" Target="https://journals.aps.org/prab/abstract/10.1103/PhysRevAccelBeams.24.0634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doi.org/10.1103/PhysRevAccelBeams.22.023403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s://www.jacow.org/ipac2024/doi/jacow-ipac2024-mopr32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doi.org/10.1103/PhysRevAccelBeams.25.083402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lac.stanford.edu/c3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indico.slac.stanford.edu/event/10359/page/301-subtopic-workshops-other-referenc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jp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594/contributions/57486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eow.elettra.eu/81/doi/jacow-ipac25-tupm107/index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13" Type="http://schemas.openxmlformats.org/officeDocument/2006/relationships/image" Target="../media/image107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12" Type="http://schemas.openxmlformats.org/officeDocument/2006/relationships/hyperlink" Target="https://arxiv.org/pdf/2307.0798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1.png"/><Relationship Id="rId11" Type="http://schemas.openxmlformats.org/officeDocument/2006/relationships/image" Target="../media/image106.jp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indico.cern.ch/event/1101548/contributions/4635964/attachments/2363439/4034986/CLIC_PM_13_12_2021.pd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hyperlink" Target="https://accelconf.web.cern.ch/ipac2024/doi/jacow-ipac2024-tupr14/" TargetMode="External"/><Relationship Id="rId7" Type="http://schemas.openxmlformats.org/officeDocument/2006/relationships/image" Target="../media/image1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9.png"/><Relationship Id="rId5" Type="http://schemas.openxmlformats.org/officeDocument/2006/relationships/image" Target="../media/image116.png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8.png"/><Relationship Id="rId7" Type="http://schemas.openxmlformats.org/officeDocument/2006/relationships/image" Target="../media/image12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0.png"/><Relationship Id="rId39" Type="http://schemas.openxmlformats.org/officeDocument/2006/relationships/image" Target="../media/image980.png"/><Relationship Id="rId3" Type="http://schemas.openxmlformats.org/officeDocument/2006/relationships/image" Target="../media/image131.png"/><Relationship Id="rId34" Type="http://schemas.openxmlformats.org/officeDocument/2006/relationships/image" Target="../media/image930.png"/><Relationship Id="rId42" Type="http://schemas.openxmlformats.org/officeDocument/2006/relationships/image" Target="../media/image1010.png"/><Relationship Id="rId25" Type="http://schemas.openxmlformats.org/officeDocument/2006/relationships/image" Target="../media/image132.png"/><Relationship Id="rId33" Type="http://schemas.openxmlformats.org/officeDocument/2006/relationships/image" Target="../media/image920.png"/><Relationship Id="rId38" Type="http://schemas.openxmlformats.org/officeDocument/2006/relationships/image" Target="../media/image970.png"/><Relationship Id="rId46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29" Type="http://schemas.openxmlformats.org/officeDocument/2006/relationships/image" Target="../media/image880.png"/><Relationship Id="rId41" Type="http://schemas.openxmlformats.org/officeDocument/2006/relationships/image" Target="../media/image1000.png"/><Relationship Id="rId1" Type="http://schemas.openxmlformats.org/officeDocument/2006/relationships/slideLayout" Target="../slideLayouts/slideLayout30.xml"/><Relationship Id="rId24" Type="http://schemas.openxmlformats.org/officeDocument/2006/relationships/image" Target="../media/image840.png"/><Relationship Id="rId32" Type="http://schemas.openxmlformats.org/officeDocument/2006/relationships/image" Target="../media/image910.png"/><Relationship Id="rId37" Type="http://schemas.openxmlformats.org/officeDocument/2006/relationships/image" Target="../media/image960.png"/><Relationship Id="rId40" Type="http://schemas.openxmlformats.org/officeDocument/2006/relationships/image" Target="../media/image990.png"/><Relationship Id="rId45" Type="http://schemas.openxmlformats.org/officeDocument/2006/relationships/image" Target="../media/image134.png"/><Relationship Id="rId28" Type="http://schemas.openxmlformats.org/officeDocument/2006/relationships/image" Target="../media/image870.png"/><Relationship Id="rId36" Type="http://schemas.openxmlformats.org/officeDocument/2006/relationships/image" Target="../media/image950.png"/><Relationship Id="rId31" Type="http://schemas.openxmlformats.org/officeDocument/2006/relationships/image" Target="../media/image900.png"/><Relationship Id="rId44" Type="http://schemas.openxmlformats.org/officeDocument/2006/relationships/image" Target="../media/image133.png"/><Relationship Id="rId27" Type="http://schemas.openxmlformats.org/officeDocument/2006/relationships/image" Target="../media/image860.png"/><Relationship Id="rId30" Type="http://schemas.openxmlformats.org/officeDocument/2006/relationships/image" Target="../media/image890.png"/><Relationship Id="rId35" Type="http://schemas.openxmlformats.org/officeDocument/2006/relationships/image" Target="../media/image940.png"/><Relationship Id="rId43" Type="http://schemas.openxmlformats.org/officeDocument/2006/relationships/image" Target="../media/image6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5.png"/><Relationship Id="rId4" Type="http://schemas.openxmlformats.org/officeDocument/2006/relationships/hyperlink" Target="https://link.springer.com/article/10.1007/JHEP04(2025)113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</a:rPr>
              <a:t>Emilio Nanni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75" name="Google Shape;475;p4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1056375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AFOSR + NSF Scientific Opportunities with Compact, High Intensity Accelerators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2/24/2026</a:t>
            </a:r>
            <a:endParaRPr dirty="0"/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/>
          </p:nvPr>
        </p:nvSpPr>
        <p:spPr>
          <a:xfrm>
            <a:off x="772724" y="349100"/>
            <a:ext cx="8425064" cy="30799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1"/>
                </a:solidFill>
              </a:rPr>
              <a:t>New Applications Enabled by High Gradient RF Accelerators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B3BD1A-123E-7E09-EAA3-6DBE3D4B3F52}"/>
              </a:ext>
            </a:extLst>
          </p:cNvPr>
          <p:cNvGrpSpPr/>
          <p:nvPr/>
        </p:nvGrpSpPr>
        <p:grpSpPr>
          <a:xfrm>
            <a:off x="722007" y="1733653"/>
            <a:ext cx="5477055" cy="4107791"/>
            <a:chOff x="722007" y="1733653"/>
            <a:chExt cx="5477055" cy="41077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587DB2-B8B2-6D44-C806-9A097898E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07" y="1733653"/>
              <a:ext cx="5477055" cy="41077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63A7AF-7752-D23A-75E3-14ADA4E65632}"/>
                </a:ext>
              </a:extLst>
            </p:cNvPr>
            <p:cNvSpPr txBox="1"/>
            <p:nvPr/>
          </p:nvSpPr>
          <p:spPr>
            <a:xfrm>
              <a:off x="2912686" y="2363918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Cu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FB53E8-CE1F-74DD-1246-C8105045DA68}"/>
                </a:ext>
              </a:extLst>
            </p:cNvPr>
            <p:cNvCxnSpPr>
              <a:cxnSpLocks/>
            </p:cNvCxnSpPr>
            <p:nvPr/>
          </p:nvCxnSpPr>
          <p:spPr>
            <a:xfrm>
              <a:off x="3432863" y="2764028"/>
              <a:ext cx="423735" cy="7636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7BA431-B1AC-E4B0-7099-6377C14088B1}"/>
                </a:ext>
              </a:extLst>
            </p:cNvPr>
            <p:cNvSpPr txBox="1"/>
            <p:nvPr/>
          </p:nvSpPr>
          <p:spPr>
            <a:xfrm>
              <a:off x="4587000" y="4428245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CuAg</a:t>
              </a:r>
              <a:endParaRPr lang="en-US" sz="2000" b="1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79D8F9-F648-045B-B737-E57E304837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87000" y="3787548"/>
              <a:ext cx="425649" cy="640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23A1721-A749-6040-30DE-3F341BE77136}"/>
                    </a:ext>
                  </a:extLst>
                </p:cNvPr>
                <p:cNvSpPr txBox="1"/>
                <p:nvPr/>
              </p:nvSpPr>
              <p:spPr>
                <a:xfrm>
                  <a:off x="1566161" y="2163863"/>
                  <a:ext cx="68961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1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23A1721-A749-6040-30DE-3F341BE77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6161" y="2163863"/>
                  <a:ext cx="689612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9091" t="-909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1" name="Google Shape;621;p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Breakdown Rates and Pulse Lengths for 200+ MeV/m</a:t>
            </a:r>
            <a:endParaRPr baseline="30000" dirty="0"/>
          </a:p>
        </p:txBody>
      </p:sp>
      <p:sp>
        <p:nvSpPr>
          <p:cNvPr id="622" name="Google Shape;622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623" name="Google Shape;623;p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624" name="Google Shape;624;p9"/>
          <p:cNvSpPr txBox="1">
            <a:spLocks noGrp="1"/>
          </p:cNvSpPr>
          <p:nvPr>
            <p:ph type="body" idx="2"/>
          </p:nvPr>
        </p:nvSpPr>
        <p:spPr>
          <a:xfrm>
            <a:off x="800100" y="1104900"/>
            <a:ext cx="10553700" cy="517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Long flat top allows for multi-bunch operation</a:t>
            </a:r>
            <a:endParaRPr sz="2000" dirty="0"/>
          </a:p>
        </p:txBody>
      </p:sp>
      <p:pic>
        <p:nvPicPr>
          <p:cNvPr id="625" name="Google Shape;625;p9" descr="A comparison of graphs with numbers&#10;&#10;Description automatically generated with medium confidenc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48"/>
          <a:stretch>
            <a:fillRect/>
          </a:stretch>
        </p:blipFill>
        <p:spPr>
          <a:xfrm>
            <a:off x="6010996" y="1663923"/>
            <a:ext cx="4776209" cy="4253801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9"/>
          <p:cNvSpPr txBox="1"/>
          <p:nvPr/>
        </p:nvSpPr>
        <p:spPr>
          <a:xfrm>
            <a:off x="9212738" y="3911974"/>
            <a:ext cx="12706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 MeV/m</a:t>
            </a:r>
            <a:endParaRPr dirty="0"/>
          </a:p>
        </p:txBody>
      </p:sp>
      <p:sp>
        <p:nvSpPr>
          <p:cNvPr id="627" name="Google Shape;627;p9"/>
          <p:cNvSpPr txBox="1"/>
          <p:nvPr/>
        </p:nvSpPr>
        <p:spPr>
          <a:xfrm>
            <a:off x="9151564" y="3060416"/>
            <a:ext cx="13930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 MeV/m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E93ED3-9A61-01DE-BFA0-DEC023B2A016}"/>
              </a:ext>
            </a:extLst>
          </p:cNvPr>
          <p:cNvSpPr/>
          <p:nvPr/>
        </p:nvSpPr>
        <p:spPr>
          <a:xfrm>
            <a:off x="7176739" y="4219710"/>
            <a:ext cx="2037601" cy="1229688"/>
          </a:xfrm>
          <a:prstGeom prst="rect">
            <a:avLst/>
          </a:prstGeom>
          <a:solidFill>
            <a:srgbClr val="4472C4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07017B-A4F1-BF06-A623-46DA9731F495}"/>
              </a:ext>
            </a:extLst>
          </p:cNvPr>
          <p:cNvSpPr/>
          <p:nvPr/>
        </p:nvSpPr>
        <p:spPr>
          <a:xfrm>
            <a:off x="7465025" y="3362395"/>
            <a:ext cx="1393021" cy="2095945"/>
          </a:xfrm>
          <a:prstGeom prst="rect">
            <a:avLst/>
          </a:prstGeom>
          <a:solidFill>
            <a:srgbClr val="7030A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626;p9">
            <a:extLst>
              <a:ext uri="{FF2B5EF4-FFF2-40B4-BE49-F238E27FC236}">
                <a16:creationId xmlns:a16="http://schemas.microsoft.com/office/drawing/2014/main" id="{DE5A95EA-7CD9-1FB8-254A-A16CAF3351D7}"/>
              </a:ext>
            </a:extLst>
          </p:cNvPr>
          <p:cNvSpPr txBox="1"/>
          <p:nvPr/>
        </p:nvSpPr>
        <p:spPr>
          <a:xfrm>
            <a:off x="9169255" y="5187828"/>
            <a:ext cx="87075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125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ns</a:t>
            </a:r>
            <a:endParaRPr sz="1100" dirty="0"/>
          </a:p>
        </p:txBody>
      </p:sp>
      <p:sp>
        <p:nvSpPr>
          <p:cNvPr id="5" name="Google Shape;626;p9">
            <a:extLst>
              <a:ext uri="{FF2B5EF4-FFF2-40B4-BE49-F238E27FC236}">
                <a16:creationId xmlns:a16="http://schemas.microsoft.com/office/drawing/2014/main" id="{CEE321BB-1452-AE44-EB0F-E6C43852678A}"/>
              </a:ext>
            </a:extLst>
          </p:cNvPr>
          <p:cNvSpPr txBox="1"/>
          <p:nvPr/>
        </p:nvSpPr>
        <p:spPr>
          <a:xfrm>
            <a:off x="8936139" y="3335987"/>
            <a:ext cx="87075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100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ns</a:t>
            </a:r>
            <a:endParaRPr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9F21F-5910-E188-C5AB-EDBFCDBBFD41}"/>
              </a:ext>
            </a:extLst>
          </p:cNvPr>
          <p:cNvSpPr/>
          <p:nvPr/>
        </p:nvSpPr>
        <p:spPr>
          <a:xfrm>
            <a:off x="7808797" y="2773393"/>
            <a:ext cx="791664" cy="2697354"/>
          </a:xfrm>
          <a:prstGeom prst="rect">
            <a:avLst/>
          </a:prstGeom>
          <a:solidFill>
            <a:srgbClr val="92D05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627;p9">
            <a:extLst>
              <a:ext uri="{FF2B5EF4-FFF2-40B4-BE49-F238E27FC236}">
                <a16:creationId xmlns:a16="http://schemas.microsoft.com/office/drawing/2014/main" id="{CFC53096-583A-B4AA-A4ED-7060EE18010E}"/>
              </a:ext>
            </a:extLst>
          </p:cNvPr>
          <p:cNvSpPr txBox="1"/>
          <p:nvPr/>
        </p:nvSpPr>
        <p:spPr>
          <a:xfrm>
            <a:off x="9151564" y="2443852"/>
            <a:ext cx="13930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155 MeV/m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84072-193C-71C8-5C1F-FEFF8D9E5BB3}"/>
              </a:ext>
            </a:extLst>
          </p:cNvPr>
          <p:cNvSpPr txBox="1"/>
          <p:nvPr/>
        </p:nvSpPr>
        <p:spPr>
          <a:xfrm>
            <a:off x="6932469" y="6465374"/>
            <a:ext cx="6099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/>
              <a:t>A. Diego, M. Schneider, M. Boyce and A. Dhar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6AB0B4-E8DC-3B49-FACB-6A11997A57AC}"/>
              </a:ext>
            </a:extLst>
          </p:cNvPr>
          <p:cNvCxnSpPr/>
          <p:nvPr/>
        </p:nvCxnSpPr>
        <p:spPr>
          <a:xfrm>
            <a:off x="6668086" y="2764028"/>
            <a:ext cx="3931976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626;p9">
            <a:extLst>
              <a:ext uri="{FF2B5EF4-FFF2-40B4-BE49-F238E27FC236}">
                <a16:creationId xmlns:a16="http://schemas.microsoft.com/office/drawing/2014/main" id="{A938A88D-46FA-39D8-405F-A99F54DE7414}"/>
              </a:ext>
            </a:extLst>
          </p:cNvPr>
          <p:cNvSpPr txBox="1"/>
          <p:nvPr/>
        </p:nvSpPr>
        <p:spPr>
          <a:xfrm>
            <a:off x="7898912" y="2517381"/>
            <a:ext cx="87075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50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ns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5885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A7CA72-253B-7794-0111-58655FC5F68F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7A04E-BE1B-7ED0-C6B3-845E2E2A9FB5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2CF82-D139-6B8A-008C-8D49A2BC46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716AA-AC56-BBCA-C4A8-D24BDD13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F78DF43-BA1A-9909-EA8F-436629E8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CE7287B-D279-099A-F217-6F03B5A1FC61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5313433-5D1F-39F5-0E98-C8B33454905D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57D60BB-13AF-531F-493B-715C09592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B1610B9-A8F9-29CE-EE3C-1A3E09195760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0F5C3-F032-C3FE-645F-60EAC585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" y="0"/>
            <a:ext cx="1218226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2F8F08-59E9-9FB2-C6A2-60147C57B683}"/>
              </a:ext>
            </a:extLst>
          </p:cNvPr>
          <p:cNvSpPr txBox="1"/>
          <p:nvPr/>
        </p:nvSpPr>
        <p:spPr>
          <a:xfrm>
            <a:off x="2713840" y="6064861"/>
            <a:ext cx="62038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Slide: Philippe Piot </a:t>
            </a:r>
            <a:r>
              <a:rPr lang="en-US" dirty="0">
                <a:hlinkClick r:id="rId3"/>
              </a:rPr>
              <a:t>https://indico.slac.stanford.edu/event/10356/contributions/14184/attachments/6201/15842/NCRF_needs_ForBES_20260120.pdf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2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Medical Accelerators </a:t>
            </a:r>
            <a:endParaRPr/>
          </a:p>
        </p:txBody>
      </p:sp>
      <p:sp>
        <p:nvSpPr>
          <p:cNvPr id="373" name="Google Shape;373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74" name="Google Shape;374;p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75" name="Google Shape;375;p7"/>
          <p:cNvSpPr txBox="1">
            <a:spLocks noGrp="1"/>
          </p:cNvSpPr>
          <p:nvPr>
            <p:ph type="body" idx="2"/>
          </p:nvPr>
        </p:nvSpPr>
        <p:spPr>
          <a:xfrm>
            <a:off x="800100" y="1042394"/>
            <a:ext cx="7472802" cy="177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dirty="0"/>
              <a:t>Present systems limited by achievable beam energy dose</a:t>
            </a:r>
            <a:endParaRPr sz="2100" dirty="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dirty="0"/>
              <a:t>Workhorse accelerators in the commercial sector with stringent requirements on precision and reliability</a:t>
            </a:r>
            <a:endParaRPr dirty="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dirty="0"/>
              <a:t>Cutting edge research in high dose rate radiation therapy</a:t>
            </a:r>
            <a:endParaRPr sz="2100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100" dirty="0"/>
          </a:p>
        </p:txBody>
      </p:sp>
      <p:sp>
        <p:nvSpPr>
          <p:cNvPr id="376" name="Google Shape;376;p7"/>
          <p:cNvSpPr txBox="1"/>
          <p:nvPr/>
        </p:nvSpPr>
        <p:spPr>
          <a:xfrm>
            <a:off x="2231765" y="3142305"/>
            <a:ext cx="2074416" cy="400110"/>
          </a:xfrm>
          <a:prstGeom prst="rect">
            <a:avLst/>
          </a:prstGeom>
          <a:solidFill>
            <a:srgbClr val="E1EFD8"/>
          </a:solidFill>
          <a:ln w="1905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FLASH Therapy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"/>
          <p:cNvSpPr txBox="1"/>
          <p:nvPr/>
        </p:nvSpPr>
        <p:spPr>
          <a:xfrm>
            <a:off x="334838" y="5208877"/>
            <a:ext cx="1703501" cy="707886"/>
          </a:xfrm>
          <a:prstGeom prst="rect">
            <a:avLst/>
          </a:prstGeom>
          <a:solidFill>
            <a:srgbClr val="E1EFD8"/>
          </a:solidFill>
          <a:ln w="1905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Motion 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"/>
          <p:cNvSpPr txBox="1"/>
          <p:nvPr/>
        </p:nvSpPr>
        <p:spPr>
          <a:xfrm>
            <a:off x="4386700" y="3070818"/>
            <a:ext cx="3886202" cy="191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Sub-second treatment time appears to improve healthy tissue sparing with comparable tumor control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Demonstrated in preclinical setting with photons, electrons, and protons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Requires high dose rate &gt;40 Gy/L/s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79" name="Google Shape;379;p7"/>
          <p:cNvGrpSpPr/>
          <p:nvPr/>
        </p:nvGrpSpPr>
        <p:grpSpPr>
          <a:xfrm>
            <a:off x="405586" y="3370789"/>
            <a:ext cx="1594121" cy="1782709"/>
            <a:chOff x="609600" y="1224203"/>
            <a:chExt cx="2321121" cy="2519410"/>
          </a:xfrm>
        </p:grpSpPr>
        <p:pic>
          <p:nvPicPr>
            <p:cNvPr id="380" name="Google Shape;380;p7"/>
            <p:cNvPicPr preferRelativeResize="0"/>
            <p:nvPr/>
          </p:nvPicPr>
          <p:blipFill rotWithShape="1">
            <a:blip r:embed="rId3">
              <a:alphaModFix/>
            </a:blip>
            <a:srcRect r="11378"/>
            <a:stretch/>
          </p:blipFill>
          <p:spPr>
            <a:xfrm>
              <a:off x="609600" y="1224203"/>
              <a:ext cx="2321121" cy="2519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7"/>
            <p:cNvSpPr txBox="1"/>
            <p:nvPr/>
          </p:nvSpPr>
          <p:spPr>
            <a:xfrm>
              <a:off x="656991" y="1243253"/>
              <a:ext cx="13716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Respiratory gating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2" name="Google Shape;3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2667" y="3625729"/>
            <a:ext cx="1973080" cy="211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7"/>
          <p:cNvSpPr txBox="1"/>
          <p:nvPr/>
        </p:nvSpPr>
        <p:spPr>
          <a:xfrm>
            <a:off x="2162478" y="5708645"/>
            <a:ext cx="24426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Vozenin, M.C., et al. "The advantage of FLASH radiotherapy confirmed in mini-pig and cat-cancer patients." </a:t>
            </a:r>
            <a:r>
              <a:rPr lang="en-US" sz="10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Clinical Cancer Research</a:t>
            </a:r>
            <a:r>
              <a:rPr lang="en-US"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 25.1 (2019): 35-42.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7"/>
          <p:cNvSpPr/>
          <p:nvPr/>
        </p:nvSpPr>
        <p:spPr>
          <a:xfrm>
            <a:off x="4546422" y="6276518"/>
            <a:ext cx="37264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Bourhis, Jean, et al. "Treatment of a first patient with FLASH-radiotherapy." </a:t>
            </a:r>
            <a:r>
              <a:rPr lang="en-US" sz="1000" b="0" i="1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Radiotherapy and oncology</a:t>
            </a:r>
            <a:r>
              <a:rPr lang="en-US" sz="1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 139 (2019).</a:t>
            </a:r>
            <a:endParaRPr sz="1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5" name="Google Shape;385;p7"/>
          <p:cNvPicPr preferRelativeResize="0"/>
          <p:nvPr/>
        </p:nvPicPr>
        <p:blipFill rotWithShape="1">
          <a:blip r:embed="rId5">
            <a:alphaModFix/>
          </a:blip>
          <a:srcRect l="12277" r="55226" b="50950"/>
          <a:stretch/>
        </p:blipFill>
        <p:spPr>
          <a:xfrm>
            <a:off x="4704264" y="4900472"/>
            <a:ext cx="1495563" cy="1376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7"/>
          <p:cNvGrpSpPr/>
          <p:nvPr/>
        </p:nvGrpSpPr>
        <p:grpSpPr>
          <a:xfrm>
            <a:off x="6390793" y="4891327"/>
            <a:ext cx="1372596" cy="1344530"/>
            <a:chOff x="7381938" y="3582576"/>
            <a:chExt cx="1486609" cy="1590322"/>
          </a:xfrm>
        </p:grpSpPr>
        <p:pic>
          <p:nvPicPr>
            <p:cNvPr id="387" name="Google Shape;387;p7"/>
            <p:cNvPicPr preferRelativeResize="0"/>
            <p:nvPr/>
          </p:nvPicPr>
          <p:blipFill rotWithShape="1">
            <a:blip r:embed="rId5">
              <a:alphaModFix/>
            </a:blip>
            <a:srcRect l="38091" t="50448" r="33842" b="-392"/>
            <a:stretch/>
          </p:blipFill>
          <p:spPr>
            <a:xfrm>
              <a:off x="7381938" y="3582576"/>
              <a:ext cx="1486609" cy="158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7"/>
            <p:cNvSpPr txBox="1"/>
            <p:nvPr/>
          </p:nvSpPr>
          <p:spPr>
            <a:xfrm>
              <a:off x="7593685" y="4803566"/>
              <a:ext cx="125983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5 months</a:t>
              </a:r>
              <a:endParaRPr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89" name="Google Shape;389;p7"/>
          <p:cNvGrpSpPr/>
          <p:nvPr/>
        </p:nvGrpSpPr>
        <p:grpSpPr>
          <a:xfrm>
            <a:off x="8570675" y="3357215"/>
            <a:ext cx="3637722" cy="3486150"/>
            <a:chOff x="0" y="1657350"/>
            <a:chExt cx="3637722" cy="3486150"/>
          </a:xfrm>
        </p:grpSpPr>
        <p:pic>
          <p:nvPicPr>
            <p:cNvPr id="390" name="Google Shape;390;p7" descr="https://ars.els-cdn.com/content/image/1-s2.0-S0166218X18302361-gr1_lrg.jpg"/>
            <p:cNvPicPr preferRelativeResize="0"/>
            <p:nvPr/>
          </p:nvPicPr>
          <p:blipFill rotWithShape="1">
            <a:blip r:embed="rId6">
              <a:alphaModFix/>
            </a:blip>
            <a:srcRect l="49345" r="4281"/>
            <a:stretch/>
          </p:blipFill>
          <p:spPr>
            <a:xfrm>
              <a:off x="0" y="1657350"/>
              <a:ext cx="3637722" cy="3486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7"/>
            <p:cNvSpPr txBox="1"/>
            <p:nvPr/>
          </p:nvSpPr>
          <p:spPr>
            <a:xfrm>
              <a:off x="2500531" y="1733550"/>
              <a:ext cx="113719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 courtesy of Varian Medical Systems, Inc. All rights reserved.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7"/>
          <p:cNvSpPr/>
          <p:nvPr/>
        </p:nvSpPr>
        <p:spPr>
          <a:xfrm>
            <a:off x="3133850" y="4247640"/>
            <a:ext cx="381000" cy="17289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3" name="Google Shape;393;p7"/>
          <p:cNvGrpSpPr/>
          <p:nvPr/>
        </p:nvGrpSpPr>
        <p:grpSpPr>
          <a:xfrm>
            <a:off x="8570675" y="1019862"/>
            <a:ext cx="3528117" cy="2299253"/>
            <a:chOff x="78104" y="964393"/>
            <a:chExt cx="3846196" cy="2543070"/>
          </a:xfrm>
        </p:grpSpPr>
        <p:pic>
          <p:nvPicPr>
            <p:cNvPr id="394" name="Google Shape;394;p7" descr="A picture containing ch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104" y="964393"/>
              <a:ext cx="3846196" cy="254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7"/>
            <p:cNvSpPr txBox="1"/>
            <p:nvPr/>
          </p:nvSpPr>
          <p:spPr>
            <a:xfrm>
              <a:off x="2327985" y="2512418"/>
              <a:ext cx="1542126" cy="340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Lawrence, </a:t>
              </a:r>
              <a:r>
                <a:rPr lang="en-US"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 al.</a:t>
              </a:r>
              <a:r>
                <a:rPr lang="en-US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in </a:t>
              </a:r>
              <a:r>
                <a:rPr lang="en-US"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Princ Pract Oncol</a:t>
              </a:r>
              <a:r>
                <a:rPr lang="en-US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DeVita, </a:t>
              </a:r>
              <a:r>
                <a:rPr lang="en-US" sz="7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 al.</a:t>
              </a:r>
              <a:r>
                <a:rPr lang="en-US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ed. 2008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F0000E-CB27-B5EA-B236-09B2CD6495CC}"/>
              </a:ext>
            </a:extLst>
          </p:cNvPr>
          <p:cNvSpPr txBox="1"/>
          <p:nvPr/>
        </p:nvSpPr>
        <p:spPr>
          <a:xfrm>
            <a:off x="1615938" y="6467317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 Snively</a:t>
            </a:r>
          </a:p>
        </p:txBody>
      </p:sp>
    </p:spTree>
    <p:extLst>
      <p:ext uri="{BB962C8B-B14F-4D97-AF65-F5344CB8AC3E}">
        <p14:creationId xmlns:p14="http://schemas.microsoft.com/office/powerpoint/2010/main" val="190393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"/>
          <p:cNvSpPr txBox="1">
            <a:spLocks noGrp="1"/>
          </p:cNvSpPr>
          <p:nvPr>
            <p:ph type="body" idx="1"/>
          </p:nvPr>
        </p:nvSpPr>
        <p:spPr>
          <a:xfrm>
            <a:off x="800100" y="862390"/>
            <a:ext cx="11073032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-US" dirty="0"/>
              <a:t>Ongoing work at UCLA is looking to achieve higher photo-injector gradients for brighter beams</a:t>
            </a:r>
          </a:p>
        </p:txBody>
      </p:sp>
      <p:sp>
        <p:nvSpPr>
          <p:cNvPr id="373" name="Google Shape;373;p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lvl="0"/>
            <a:r>
              <a:rPr lang="en-US" dirty="0"/>
              <a:t>Ongoing Development for Cryogenic RF Photo-Injectors</a:t>
            </a:r>
            <a:endParaRPr dirty="0"/>
          </a:p>
        </p:txBody>
      </p:sp>
      <p:sp>
        <p:nvSpPr>
          <p:cNvPr id="374" name="Google Shape;374;p5"/>
          <p:cNvSpPr txBox="1">
            <a:spLocks noGrp="1"/>
          </p:cNvSpPr>
          <p:nvPr>
            <p:ph type="body" idx="2"/>
          </p:nvPr>
        </p:nvSpPr>
        <p:spPr>
          <a:xfrm>
            <a:off x="800100" y="1336705"/>
            <a:ext cx="107751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800" dirty="0"/>
              <a:t>C-band gun uses a mechanical chiller instead of liquid nitrogen to achieve this</a:t>
            </a:r>
          </a:p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800" dirty="0"/>
              <a:t>Higher gradient would allow for lower emittance beams, benefiting current and future light sources</a:t>
            </a:r>
            <a:endParaRPr sz="1800" dirty="0"/>
          </a:p>
          <a:p>
            <a:pPr marL="342900" lvl="0" indent="-2667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Arial"/>
              <a:buNone/>
            </a:pPr>
            <a:endParaRPr sz="1800" dirty="0"/>
          </a:p>
        </p:txBody>
      </p:sp>
      <p:sp>
        <p:nvSpPr>
          <p:cNvPr id="378" name="Google Shape;378;p5"/>
          <p:cNvSpPr txBox="1"/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</a:p>
        </p:txBody>
      </p:sp>
      <p:sp>
        <p:nvSpPr>
          <p:cNvPr id="380" name="Google Shape;380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13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pic>
        <p:nvPicPr>
          <p:cNvPr id="328" name="Google Shape;328;g2e147c6732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49" y="2446099"/>
            <a:ext cx="3452926" cy="2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e147c67328_0_8"/>
          <p:cNvPicPr preferRelativeResize="0"/>
          <p:nvPr/>
        </p:nvPicPr>
        <p:blipFill rotWithShape="1">
          <a:blip r:embed="rId4">
            <a:alphaModFix/>
          </a:blip>
          <a:srcRect b="10201"/>
          <a:stretch/>
        </p:blipFill>
        <p:spPr>
          <a:xfrm>
            <a:off x="3993849" y="2476758"/>
            <a:ext cx="4204301" cy="25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e147c67328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0324" y="2446102"/>
            <a:ext cx="4204299" cy="31861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e147c67328_0_8"/>
          <p:cNvSpPr txBox="1"/>
          <p:nvPr/>
        </p:nvSpPr>
        <p:spPr>
          <a:xfrm>
            <a:off x="1689611" y="5359424"/>
            <a:ext cx="927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Rosenzweig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 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 22, 2019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Robles,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 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 24, 2021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Cahill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 21, 2018.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Lawler et al., Proc. IPAC’24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94830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 txBox="1">
            <a:spLocks noGrp="1"/>
          </p:cNvSpPr>
          <p:nvPr>
            <p:ph type="title"/>
          </p:nvPr>
        </p:nvSpPr>
        <p:spPr>
          <a:xfrm>
            <a:off x="800101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b" anchorCtr="0">
            <a:normAutofit/>
          </a:bodyPr>
          <a:lstStyle/>
          <a:p>
            <a:r>
              <a:rPr lang="en-US"/>
              <a:t>Higher Brightness through High Gradient</a:t>
            </a:r>
            <a:endParaRPr/>
          </a:p>
        </p:txBody>
      </p:sp>
      <p:sp>
        <p:nvSpPr>
          <p:cNvPr id="319" name="Google Shape;319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0" bIns="45700" anchor="ctr" anchorCtr="0">
            <a:noAutofit/>
          </a:bodyPr>
          <a:lstStyle/>
          <a:p>
            <a:pPr>
              <a:buSzPts val="800"/>
            </a:pPr>
            <a:fld id="{00000000-1234-1234-1234-123412341234}" type="slidenum">
              <a:rPr lang="en-US"/>
              <a:pPr>
                <a:buSzPts val="800"/>
              </a:pPr>
              <a:t>14</a:t>
            </a:fld>
            <a:endParaRPr/>
          </a:p>
        </p:txBody>
      </p:sp>
      <p:sp>
        <p:nvSpPr>
          <p:cNvPr id="320" name="Google Shape;320;p4"/>
          <p:cNvSpPr txBox="1"/>
          <p:nvPr/>
        </p:nvSpPr>
        <p:spPr>
          <a:xfrm>
            <a:off x="800051" y="981500"/>
            <a:ext cx="10553700" cy="1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>
              <a:buSzPts val="1275"/>
            </a:pPr>
            <a:r>
              <a:rPr lang="en-US" sz="17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Previous work at Argonne Wakefield Accelerator (AWA) used ultrashort (&lt;20 ns) RF pulses to achieve surface fields &lt;400 MV/m for a 10X improvement in beam brightness and very low dark current.</a:t>
            </a:r>
            <a:endParaRPr sz="170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1" name="Google Shape;3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2014" y="2100463"/>
            <a:ext cx="3197151" cy="32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8688" y="2825665"/>
            <a:ext cx="4923624" cy="23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"/>
          <p:cNvSpPr txBox="1"/>
          <p:nvPr/>
        </p:nvSpPr>
        <p:spPr>
          <a:xfrm>
            <a:off x="3489013" y="2100440"/>
            <a:ext cx="5343000" cy="7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buSzPts val="1275"/>
            </a:pPr>
            <a:r>
              <a:rPr lang="en-US" sz="1700" b="1">
                <a:latin typeface="Lato"/>
                <a:ea typeface="Lato"/>
                <a:cs typeface="Lato"/>
                <a:sym typeface="Lato"/>
              </a:rPr>
              <a:t>AWA Approach: Requires Stand Alone High-Charge Linac and Power Extraction Transfer Structure (PETS)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4"/>
          <p:cNvPicPr preferRelativeResize="0"/>
          <p:nvPr/>
        </p:nvPicPr>
        <p:blipFill rotWithShape="1">
          <a:blip r:embed="rId5">
            <a:alphaModFix/>
          </a:blip>
          <a:srcRect t="7416" r="3491" b="6240"/>
          <a:stretch/>
        </p:blipFill>
        <p:spPr>
          <a:xfrm>
            <a:off x="337239" y="2174846"/>
            <a:ext cx="3421051" cy="295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"/>
          <p:cNvSpPr txBox="1"/>
          <p:nvPr/>
        </p:nvSpPr>
        <p:spPr>
          <a:xfrm>
            <a:off x="1670551" y="6188339"/>
            <a:ext cx="944820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228594" indent="-228594">
              <a:spcBef>
                <a:spcPts val="1800"/>
              </a:spcBef>
              <a:spcAft>
                <a:spcPts val="1800"/>
              </a:spcAft>
              <a:buSzPts val="900"/>
            </a:pPr>
            <a:r>
              <a:rPr lang="en-US" sz="1200" u="sng">
                <a:solidFill>
                  <a:srgbClr val="0563C1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 et al., </a:t>
            </a:r>
            <a:r>
              <a:rPr lang="en-US" sz="1200" i="1" u="sng">
                <a:solidFill>
                  <a:srgbClr val="0563C1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PRAB 25</a:t>
            </a:r>
            <a:r>
              <a:rPr lang="en-US" sz="1200" u="sng">
                <a:solidFill>
                  <a:srgbClr val="0563C1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4"/>
          <p:cNvSpPr txBox="1"/>
          <p:nvPr/>
        </p:nvSpPr>
        <p:spPr>
          <a:xfrm>
            <a:off x="9226699" y="1643702"/>
            <a:ext cx="2407800" cy="4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buSzPts val="1275"/>
            </a:pPr>
            <a:r>
              <a:rPr lang="en-US" sz="1700" b="1">
                <a:latin typeface="Lato"/>
                <a:ea typeface="Lato"/>
                <a:cs typeface="Lato"/>
                <a:sym typeface="Lato"/>
              </a:rPr>
              <a:t>Ultrashort RF Pulses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4"/>
          <p:cNvSpPr txBox="1"/>
          <p:nvPr/>
        </p:nvSpPr>
        <p:spPr>
          <a:xfrm>
            <a:off x="9163251" y="5321526"/>
            <a:ext cx="2534700" cy="4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buSzPts val="1275"/>
            </a:pPr>
            <a:r>
              <a:rPr lang="en-US" sz="1700" b="1">
                <a:latin typeface="Lato"/>
                <a:ea typeface="Lato"/>
                <a:cs typeface="Lato"/>
                <a:sym typeface="Lato"/>
              </a:rPr>
              <a:t>Increased Surface Fields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"/>
          <p:cNvSpPr txBox="1">
            <a:spLocks noGrp="1"/>
          </p:cNvSpPr>
          <p:nvPr>
            <p:ph type="title"/>
          </p:nvPr>
        </p:nvSpPr>
        <p:spPr>
          <a:xfrm>
            <a:off x="800101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b" anchorCtr="0">
            <a:normAutofit/>
          </a:bodyPr>
          <a:lstStyle/>
          <a:p>
            <a:r>
              <a:rPr lang="en-US" dirty="0"/>
              <a:t>RF Pulse Compression Network at SLAC</a:t>
            </a:r>
            <a:endParaRPr dirty="0"/>
          </a:p>
        </p:txBody>
      </p:sp>
      <p:pic>
        <p:nvPicPr>
          <p:cNvPr id="345" name="Google Shape;3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5257" y="1110216"/>
            <a:ext cx="4697875" cy="264255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"/>
          <p:cNvSpPr txBox="1"/>
          <p:nvPr/>
        </p:nvSpPr>
        <p:spPr>
          <a:xfrm>
            <a:off x="7338028" y="6190998"/>
            <a:ext cx="462577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buSzPts val="1200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Examples of compressed RF pulses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47" name="Google Shape;347;p6"/>
          <p:cNvGrpSpPr/>
          <p:nvPr/>
        </p:nvGrpSpPr>
        <p:grpSpPr>
          <a:xfrm>
            <a:off x="2045673" y="976417"/>
            <a:ext cx="3617520" cy="3059107"/>
            <a:chOff x="295675" y="2898620"/>
            <a:chExt cx="3214151" cy="2592802"/>
          </a:xfrm>
        </p:grpSpPr>
        <p:grpSp>
          <p:nvGrpSpPr>
            <p:cNvPr id="348" name="Google Shape;348;p6"/>
            <p:cNvGrpSpPr/>
            <p:nvPr/>
          </p:nvGrpSpPr>
          <p:grpSpPr>
            <a:xfrm>
              <a:off x="295675" y="2898620"/>
              <a:ext cx="2728691" cy="2592802"/>
              <a:chOff x="295675" y="2898620"/>
              <a:chExt cx="2728691" cy="2592802"/>
            </a:xfrm>
          </p:grpSpPr>
          <p:sp>
            <p:nvSpPr>
              <p:cNvPr id="349" name="Google Shape;349;p6"/>
              <p:cNvSpPr/>
              <p:nvPr/>
            </p:nvSpPr>
            <p:spPr>
              <a:xfrm>
                <a:off x="2678197" y="2902612"/>
                <a:ext cx="44098" cy="325414"/>
              </a:xfrm>
              <a:prstGeom prst="rect">
                <a:avLst/>
              </a:prstGeom>
              <a:solidFill>
                <a:schemeClr val="accent5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594840" y="2898620"/>
                <a:ext cx="44098" cy="325414"/>
              </a:xfrm>
              <a:prstGeom prst="rect">
                <a:avLst/>
              </a:prstGeom>
              <a:solidFill>
                <a:schemeClr val="accent5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38533" y="3986465"/>
                <a:ext cx="169764" cy="16113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295675" y="3119200"/>
                <a:ext cx="650847" cy="914400"/>
              </a:xfrm>
              <a:prstGeom prst="rect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algn="ctr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50 MW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XL-4 klystron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1397405" y="3548568"/>
                <a:ext cx="73529" cy="325414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947510" y="3285899"/>
                <a:ext cx="523425" cy="139653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1872403" y="3285899"/>
                <a:ext cx="523425" cy="139653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1302221" y="3173177"/>
                <a:ext cx="773185" cy="439231"/>
              </a:xfrm>
              <a:prstGeom prst="rect">
                <a:avLst/>
              </a:prstGeom>
              <a:solidFill>
                <a:schemeClr val="accent6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indent="91438" algn="ctr">
                  <a:buSzPts val="675"/>
                </a:pPr>
                <a:r>
                  <a:rPr lang="en-US" sz="900" b="1">
                    <a:solidFill>
                      <a:srgbClr val="FFFFFF"/>
                    </a:solidFill>
                  </a:rPr>
                  <a:t>High Power Hybrid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1159531" y="3752243"/>
                <a:ext cx="508928" cy="339323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algn="ctr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RF Load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1742637" y="3612407"/>
                <a:ext cx="135460" cy="1680836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1434169" y="5166008"/>
                <a:ext cx="705573" cy="325414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algn="just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RF Load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 rot="5400000">
                <a:off x="1488234" y="4367290"/>
                <a:ext cx="803090" cy="409103"/>
              </a:xfrm>
              <a:prstGeom prst="rect">
                <a:avLst/>
              </a:prstGeom>
              <a:solidFill>
                <a:schemeClr val="accent6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algn="ctr">
                  <a:buSzPts val="675"/>
                </a:pPr>
                <a:r>
                  <a:rPr lang="en-US" sz="900" b="1">
                    <a:solidFill>
                      <a:srgbClr val="FFFFFF"/>
                    </a:solidFill>
                  </a:rPr>
                  <a:t>High Power hybrid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2593315" y="4013488"/>
                <a:ext cx="169764" cy="161134"/>
              </a:xfrm>
              <a:prstGeom prst="rect">
                <a:avLst/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2094333" y="4372331"/>
                <a:ext cx="121956" cy="40282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101294" y="4718589"/>
                <a:ext cx="121956" cy="40282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64" name="Google Shape;364;p6"/>
              <p:cNvGrpSpPr/>
              <p:nvPr/>
            </p:nvGrpSpPr>
            <p:grpSpPr>
              <a:xfrm>
                <a:off x="2151741" y="4218781"/>
                <a:ext cx="395971" cy="681476"/>
                <a:chOff x="2151741" y="4218781"/>
                <a:chExt cx="444115" cy="997861"/>
              </a:xfrm>
            </p:grpSpPr>
            <p:sp>
              <p:nvSpPr>
                <p:cNvPr id="365" name="Google Shape;365;p6"/>
                <p:cNvSpPr/>
                <p:nvPr/>
              </p:nvSpPr>
              <p:spPr>
                <a:xfrm>
                  <a:off x="2151741" y="4218781"/>
                  <a:ext cx="444115" cy="473035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>
                    <a:buSzPts val="1050"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6" name="Google Shape;366;p6"/>
                <p:cNvSpPr/>
                <p:nvPr/>
              </p:nvSpPr>
              <p:spPr>
                <a:xfrm>
                  <a:off x="2151741" y="4743607"/>
                  <a:ext cx="444115" cy="473035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>
                    <a:buSzPts val="1050"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67" name="Google Shape;367;p6"/>
              <p:cNvSpPr/>
              <p:nvPr/>
            </p:nvSpPr>
            <p:spPr>
              <a:xfrm>
                <a:off x="1593187" y="4124771"/>
                <a:ext cx="1003970" cy="899851"/>
              </a:xfrm>
              <a:prstGeom prst="rect">
                <a:avLst/>
              </a:prstGeom>
              <a:solidFill>
                <a:srgbClr val="00FF00">
                  <a:alpha val="2745"/>
                </a:srgbClr>
              </a:solidFill>
              <a:ln w="25400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>
                  <a:buSzPts val="1050"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2373519" y="3123193"/>
                <a:ext cx="650847" cy="914400"/>
              </a:xfrm>
              <a:prstGeom prst="rect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algn="ctr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50 MW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>
                  <a:buSzPts val="750"/>
                </a:pPr>
                <a:r>
                  <a:rPr lang="en-US" sz="1000" b="1">
                    <a:solidFill>
                      <a:srgbClr val="FFFFFF"/>
                    </a:solidFill>
                  </a:rPr>
                  <a:t>XL-4 Klystron</a:t>
                </a:r>
                <a:endParaRPr sz="11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369" name="Google Shape;369;p6"/>
            <p:cNvCxnSpPr/>
            <p:nvPr/>
          </p:nvCxnSpPr>
          <p:spPr>
            <a:xfrm rot="10800000">
              <a:off x="1021044" y="3361633"/>
              <a:ext cx="2743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triangle" w="sm" len="sm"/>
              <a:tailEnd type="none" w="sm" len="sm"/>
            </a:ln>
          </p:spPr>
        </p:cxnSp>
        <p:cxnSp>
          <p:nvCxnSpPr>
            <p:cNvPr id="370" name="Google Shape;370;p6"/>
            <p:cNvCxnSpPr/>
            <p:nvPr/>
          </p:nvCxnSpPr>
          <p:spPr>
            <a:xfrm>
              <a:off x="2092343" y="3350257"/>
              <a:ext cx="2743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triangle" w="sm" len="sm"/>
              <a:tailEnd type="none" w="sm" len="sm"/>
            </a:ln>
          </p:spPr>
        </p:cxnSp>
        <p:cxnSp>
          <p:nvCxnSpPr>
            <p:cNvPr id="371" name="Google Shape;371;p6"/>
            <p:cNvCxnSpPr/>
            <p:nvPr/>
          </p:nvCxnSpPr>
          <p:spPr>
            <a:xfrm rot="-5400000">
              <a:off x="1672390" y="3895049"/>
              <a:ext cx="2743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triangle" w="sm" len="sm"/>
              <a:tailEnd type="none" w="sm" len="sm"/>
            </a:ln>
          </p:spPr>
        </p:cxnSp>
        <p:sp>
          <p:nvSpPr>
            <p:cNvPr id="372" name="Google Shape;372;p6"/>
            <p:cNvSpPr txBox="1"/>
            <p:nvPr/>
          </p:nvSpPr>
          <p:spPr>
            <a:xfrm>
              <a:off x="2677742" y="5022174"/>
              <a:ext cx="832084" cy="413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indent="118742" algn="just">
                <a:buSzPts val="825"/>
              </a:pPr>
              <a:r>
                <a:rPr lang="en-US" sz="1100" i="1">
                  <a:latin typeface="Calibri"/>
                  <a:ea typeface="Calibri"/>
                  <a:cs typeface="Calibri"/>
                  <a:sym typeface="Calibri"/>
                </a:rPr>
                <a:t>Spherical cavities</a:t>
              </a:r>
              <a:endParaRPr sz="11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490566" y="4823055"/>
              <a:ext cx="174327" cy="389931"/>
            </a:xfrm>
            <a:custGeom>
              <a:avLst/>
              <a:gdLst/>
              <a:ahLst/>
              <a:cxnLst/>
              <a:rect l="l" t="t" r="r" b="b"/>
              <a:pathLst>
                <a:path w="82550" h="381000" extrusionOk="0">
                  <a:moveTo>
                    <a:pt x="82550" y="381000"/>
                  </a:moveTo>
                  <a:cubicBezTo>
                    <a:pt x="48683" y="378354"/>
                    <a:pt x="14817" y="375708"/>
                    <a:pt x="12700" y="330200"/>
                  </a:cubicBezTo>
                  <a:cubicBezTo>
                    <a:pt x="10583" y="284692"/>
                    <a:pt x="71967" y="162983"/>
                    <a:pt x="69850" y="107950"/>
                  </a:cubicBezTo>
                  <a:cubicBezTo>
                    <a:pt x="67733" y="52917"/>
                    <a:pt x="33866" y="26458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061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>
                <a:buSzPts val="1050"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2502565" y="4455942"/>
              <a:ext cx="229880" cy="763394"/>
            </a:xfrm>
            <a:custGeom>
              <a:avLst/>
              <a:gdLst/>
              <a:ahLst/>
              <a:cxnLst/>
              <a:rect l="l" t="t" r="r" b="b"/>
              <a:pathLst>
                <a:path w="143752" h="723900" extrusionOk="0">
                  <a:moveTo>
                    <a:pt x="127000" y="723900"/>
                  </a:moveTo>
                  <a:cubicBezTo>
                    <a:pt x="116416" y="674158"/>
                    <a:pt x="105833" y="624417"/>
                    <a:pt x="107950" y="533400"/>
                  </a:cubicBezTo>
                  <a:cubicBezTo>
                    <a:pt x="110067" y="442383"/>
                    <a:pt x="157692" y="266700"/>
                    <a:pt x="139700" y="177800"/>
                  </a:cubicBezTo>
                  <a:cubicBezTo>
                    <a:pt x="121708" y="88900"/>
                    <a:pt x="60854" y="44450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061C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>
                <a:buSzPts val="1050"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375" name="Google Shape;3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5257" y="3840812"/>
            <a:ext cx="4697875" cy="26425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6"/>
          <p:cNvGrpSpPr/>
          <p:nvPr/>
        </p:nvGrpSpPr>
        <p:grpSpPr>
          <a:xfrm>
            <a:off x="7542420" y="1068802"/>
            <a:ext cx="3811883" cy="5544021"/>
            <a:chOff x="1633577" y="1281847"/>
            <a:chExt cx="4150181" cy="5527199"/>
          </a:xfrm>
        </p:grpSpPr>
        <p:pic>
          <p:nvPicPr>
            <p:cNvPr id="377" name="Google Shape;377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3577" y="1281847"/>
              <a:ext cx="4150181" cy="5527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6"/>
            <p:cNvSpPr txBox="1"/>
            <p:nvPr/>
          </p:nvSpPr>
          <p:spPr>
            <a:xfrm>
              <a:off x="4515288" y="4150787"/>
              <a:ext cx="1217974" cy="409134"/>
            </a:xfrm>
            <a:prstGeom prst="rect">
              <a:avLst/>
            </a:prstGeom>
            <a:solidFill>
              <a:srgbClr val="080808">
                <a:alpha val="29019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SzPts val="1400"/>
              </a:pPr>
              <a:r>
                <a:rPr lang="en-US" sz="1867">
                  <a:solidFill>
                    <a:schemeClr val="lt1"/>
                  </a:solidFill>
                </a:rPr>
                <a:t>Klystron</a:t>
              </a:r>
              <a:endParaRPr sz="1867"/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2627180" y="1357304"/>
              <a:ext cx="1503879" cy="695584"/>
            </a:xfrm>
            <a:prstGeom prst="rect">
              <a:avLst/>
            </a:prstGeom>
            <a:solidFill>
              <a:srgbClr val="080808">
                <a:alpha val="29019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SzPts val="1400"/>
              </a:pPr>
              <a:r>
                <a:rPr lang="en-US" sz="1867">
                  <a:solidFill>
                    <a:schemeClr val="lt1"/>
                  </a:solidFill>
                </a:rPr>
                <a:t>Directional </a:t>
              </a:r>
              <a:br>
                <a:rPr lang="en-US" sz="1867">
                  <a:solidFill>
                    <a:schemeClr val="lt1"/>
                  </a:solidFill>
                </a:rPr>
              </a:br>
              <a:r>
                <a:rPr lang="en-US" sz="1867">
                  <a:solidFill>
                    <a:schemeClr val="lt1"/>
                  </a:solidFill>
                </a:rPr>
                <a:t>Coupler</a:t>
              </a:r>
              <a:endParaRPr sz="1867"/>
            </a:p>
          </p:txBody>
        </p:sp>
        <p:sp>
          <p:nvSpPr>
            <p:cNvPr id="380" name="Google Shape;380;p6"/>
            <p:cNvSpPr txBox="1"/>
            <p:nvPr/>
          </p:nvSpPr>
          <p:spPr>
            <a:xfrm>
              <a:off x="2730536" y="2967334"/>
              <a:ext cx="1007220" cy="409134"/>
            </a:xfrm>
            <a:prstGeom prst="rect">
              <a:avLst/>
            </a:prstGeom>
            <a:solidFill>
              <a:srgbClr val="080808">
                <a:alpha val="29019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SzPts val="1400"/>
              </a:pPr>
              <a:r>
                <a:rPr lang="en-US" sz="1867">
                  <a:solidFill>
                    <a:schemeClr val="lt1"/>
                  </a:solidFill>
                </a:rPr>
                <a:t>SLED</a:t>
              </a:r>
              <a:endParaRPr sz="1867"/>
            </a:p>
          </p:txBody>
        </p:sp>
        <p:sp>
          <p:nvSpPr>
            <p:cNvPr id="381" name="Google Shape;381;p6"/>
            <p:cNvSpPr txBox="1"/>
            <p:nvPr/>
          </p:nvSpPr>
          <p:spPr>
            <a:xfrm>
              <a:off x="3096930" y="5391486"/>
              <a:ext cx="922658" cy="409134"/>
            </a:xfrm>
            <a:prstGeom prst="rect">
              <a:avLst/>
            </a:prstGeom>
            <a:solidFill>
              <a:srgbClr val="080808">
                <a:alpha val="29019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SzPts val="1400"/>
              </a:pPr>
              <a:r>
                <a:rPr lang="en-US" sz="1867" dirty="0">
                  <a:solidFill>
                    <a:schemeClr val="lt1"/>
                  </a:solidFill>
                </a:rPr>
                <a:t>Load</a:t>
              </a:r>
              <a:endParaRPr sz="1867" dirty="0"/>
            </a:p>
          </p:txBody>
        </p:sp>
        <p:cxnSp>
          <p:nvCxnSpPr>
            <p:cNvPr id="382" name="Google Shape;382;p6"/>
            <p:cNvCxnSpPr/>
            <p:nvPr/>
          </p:nvCxnSpPr>
          <p:spPr>
            <a:xfrm flipH="1">
              <a:off x="2730536" y="3429000"/>
              <a:ext cx="328819" cy="887898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83" name="Google Shape;383;p6"/>
            <p:cNvCxnSpPr/>
            <p:nvPr/>
          </p:nvCxnSpPr>
          <p:spPr>
            <a:xfrm flipH="1">
              <a:off x="2314701" y="5760818"/>
              <a:ext cx="1318646" cy="472335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84" name="Google Shape;384;p6"/>
            <p:cNvCxnSpPr/>
            <p:nvPr/>
          </p:nvCxnSpPr>
          <p:spPr>
            <a:xfrm>
              <a:off x="3966008" y="1679353"/>
              <a:ext cx="658408" cy="122073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385" name="Google Shape;385;p6"/>
          <p:cNvSpPr txBox="1"/>
          <p:nvPr/>
        </p:nvSpPr>
        <p:spPr>
          <a:xfrm>
            <a:off x="1138118" y="4133803"/>
            <a:ext cx="5943383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t" anchorCtr="0">
            <a:noAutofit/>
          </a:bodyPr>
          <a:lstStyle/>
          <a:p>
            <a:pPr marL="380990" indent="-380990">
              <a:lnSpc>
                <a:spcPct val="120000"/>
              </a:lnSpc>
              <a:buClr>
                <a:srgbClr val="B83A4B"/>
              </a:buClr>
              <a:buSzPts val="1600"/>
              <a:buFont typeface="Arial"/>
              <a:buChar char="•"/>
            </a:pPr>
            <a:r>
              <a:rPr lang="en-US" sz="1733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SLAC-built RF pulse compression system recently used to compress pulses from 50 megawatts over 1 µs to 317 megawatts over 2 ns.</a:t>
            </a:r>
            <a:endParaRPr sz="1867" dirty="0"/>
          </a:p>
          <a:p>
            <a:pPr marL="380990" indent="-380990">
              <a:lnSpc>
                <a:spcPct val="120000"/>
              </a:lnSpc>
              <a:buClr>
                <a:srgbClr val="B83A4B"/>
              </a:buClr>
              <a:buSzPts val="1600"/>
              <a:buFont typeface="Arial"/>
              <a:buChar char="•"/>
            </a:pPr>
            <a:r>
              <a:rPr lang="en-US" sz="1733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Further development power combining two 50 MW klystrons has produced up to 510 MW.</a:t>
            </a:r>
            <a:endParaRPr sz="1867" dirty="0"/>
          </a:p>
          <a:p>
            <a:pPr marL="380990" indent="-380990">
              <a:lnSpc>
                <a:spcPct val="120000"/>
              </a:lnSpc>
              <a:buClr>
                <a:srgbClr val="B83A4B"/>
              </a:buClr>
              <a:buSzPts val="1600"/>
              <a:buFont typeface="Arial"/>
              <a:buChar char="•"/>
            </a:pPr>
            <a:r>
              <a:rPr lang="en-US" sz="1733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System currently high power testing CUPID cavities</a:t>
            </a:r>
            <a:endParaRPr sz="1867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3CE9F-1A87-F435-7220-87749E9E4193}"/>
              </a:ext>
            </a:extLst>
          </p:cNvPr>
          <p:cNvSpPr txBox="1"/>
          <p:nvPr/>
        </p:nvSpPr>
        <p:spPr>
          <a:xfrm>
            <a:off x="1615938" y="6467317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A. Dhar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>
            <a:spLocks noGrp="1"/>
          </p:cNvSpPr>
          <p:nvPr>
            <p:ph type="title"/>
          </p:nvPr>
        </p:nvSpPr>
        <p:spPr>
          <a:xfrm>
            <a:off x="800101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b" anchorCtr="0">
            <a:normAutofit/>
          </a:bodyPr>
          <a:lstStyle/>
          <a:p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Design of Photo-Injector based on CUPID</a:t>
            </a:r>
            <a:endParaRPr/>
          </a:p>
        </p:txBody>
      </p:sp>
      <p:sp>
        <p:nvSpPr>
          <p:cNvPr id="526" name="Google Shape;526;p30"/>
          <p:cNvSpPr txBox="1"/>
          <p:nvPr/>
        </p:nvSpPr>
        <p:spPr>
          <a:xfrm>
            <a:off x="5258700" y="3802293"/>
            <a:ext cx="6933200" cy="274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SzPts val="1650"/>
            </a:pPr>
            <a:r>
              <a:rPr lang="en-US" sz="2200" b="1">
                <a:latin typeface="Lato"/>
                <a:ea typeface="Lato"/>
                <a:cs typeface="Lato"/>
                <a:sym typeface="Lato"/>
              </a:rPr>
              <a:t>Research Details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511162" lvl="1" indent="-285744">
              <a:spcBef>
                <a:spcPts val="100"/>
              </a:spcBef>
              <a:buSzPts val="2000"/>
              <a:buFont typeface="Arial"/>
              <a:buChar char="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Simulations with realistic beamline components shows promising results, with final emittance down to 60 nm.</a:t>
            </a:r>
            <a:endParaRPr sz="1867"/>
          </a:p>
          <a:p>
            <a:pPr marL="511162" lvl="1" indent="-285744">
              <a:spcBef>
                <a:spcPts val="100"/>
              </a:spcBef>
              <a:buSzPts val="2000"/>
              <a:buFont typeface="Arial"/>
              <a:buChar char="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5D brightness reaches 10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16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 A/m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2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511162" lvl="1" indent="-285744">
              <a:spcBef>
                <a:spcPts val="100"/>
              </a:spcBef>
              <a:buSzPts val="2000"/>
              <a:buFont typeface="Arial"/>
              <a:buChar char="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This meets the requirements for enabling higher X-ray pulse and photon energies at LCLS </a:t>
            </a:r>
            <a:endParaRPr sz="1867"/>
          </a:p>
          <a:p>
            <a:pPr marL="511162" lvl="1" indent="-285744">
              <a:spcBef>
                <a:spcPts val="100"/>
              </a:spcBef>
              <a:buSzPts val="2000"/>
              <a:buFont typeface="Arial"/>
              <a:buChar char="•"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Ongoing work includes designing specific beamline components required to reach these brighter electron beams.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511162" lvl="1" indent="-158747">
              <a:spcBef>
                <a:spcPts val="100"/>
              </a:spcBef>
              <a:buSzPts val="1500"/>
            </a:pPr>
            <a:endParaRPr sz="2000" b="1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27" name="Google Shape;527;p30"/>
          <p:cNvGrpSpPr/>
          <p:nvPr/>
        </p:nvGrpSpPr>
        <p:grpSpPr>
          <a:xfrm>
            <a:off x="2534393" y="1118159"/>
            <a:ext cx="1810467" cy="2464827"/>
            <a:chOff x="3148378" y="3846806"/>
            <a:chExt cx="2282100" cy="2773624"/>
          </a:xfrm>
        </p:grpSpPr>
        <p:grpSp>
          <p:nvGrpSpPr>
            <p:cNvPr id="528" name="Google Shape;528;p30"/>
            <p:cNvGrpSpPr/>
            <p:nvPr/>
          </p:nvGrpSpPr>
          <p:grpSpPr>
            <a:xfrm>
              <a:off x="3366739" y="4356986"/>
              <a:ext cx="1354671" cy="2263444"/>
              <a:chOff x="3366739" y="4356986"/>
              <a:chExt cx="1354671" cy="2263444"/>
            </a:xfrm>
          </p:grpSpPr>
          <p:grpSp>
            <p:nvGrpSpPr>
              <p:cNvPr id="529" name="Google Shape;529;p30"/>
              <p:cNvGrpSpPr/>
              <p:nvPr/>
            </p:nvGrpSpPr>
            <p:grpSpPr>
              <a:xfrm>
                <a:off x="3366741" y="4356986"/>
                <a:ext cx="1354669" cy="729323"/>
                <a:chOff x="3496731" y="4356986"/>
                <a:chExt cx="1354669" cy="729323"/>
              </a:xfrm>
            </p:grpSpPr>
            <p:sp>
              <p:nvSpPr>
                <p:cNvPr id="530" name="Google Shape;530;p30"/>
                <p:cNvSpPr/>
                <p:nvPr/>
              </p:nvSpPr>
              <p:spPr>
                <a:xfrm>
                  <a:off x="3496733" y="4360333"/>
                  <a:ext cx="1354667" cy="725976"/>
                </a:xfrm>
                <a:prstGeom prst="rect">
                  <a:avLst/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1" name="Google Shape;531;p30"/>
                <p:cNvSpPr/>
                <p:nvPr/>
              </p:nvSpPr>
              <p:spPr>
                <a:xfrm>
                  <a:off x="3496732" y="4719727"/>
                  <a:ext cx="1354667" cy="366582"/>
                </a:xfrm>
                <a:prstGeom prst="triangle">
                  <a:avLst>
                    <a:gd name="adj" fmla="val 50000"/>
                  </a:avLst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2" name="Google Shape;532;p30"/>
                <p:cNvSpPr/>
                <p:nvPr/>
              </p:nvSpPr>
              <p:spPr>
                <a:xfrm rot="10800000">
                  <a:off x="3496731" y="4356986"/>
                  <a:ext cx="1354667" cy="366582"/>
                </a:xfrm>
                <a:prstGeom prst="triangle">
                  <a:avLst>
                    <a:gd name="adj" fmla="val 50000"/>
                  </a:avLst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33" name="Google Shape;533;p30"/>
              <p:cNvGrpSpPr/>
              <p:nvPr/>
            </p:nvGrpSpPr>
            <p:grpSpPr>
              <a:xfrm>
                <a:off x="3366739" y="5891107"/>
                <a:ext cx="1354669" cy="729323"/>
                <a:chOff x="3496731" y="4356986"/>
                <a:chExt cx="1354669" cy="729323"/>
              </a:xfrm>
            </p:grpSpPr>
            <p:sp>
              <p:nvSpPr>
                <p:cNvPr id="534" name="Google Shape;534;p30"/>
                <p:cNvSpPr/>
                <p:nvPr/>
              </p:nvSpPr>
              <p:spPr>
                <a:xfrm>
                  <a:off x="3496733" y="4360333"/>
                  <a:ext cx="1354667" cy="725976"/>
                </a:xfrm>
                <a:prstGeom prst="rect">
                  <a:avLst/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5" name="Google Shape;535;p30"/>
                <p:cNvSpPr/>
                <p:nvPr/>
              </p:nvSpPr>
              <p:spPr>
                <a:xfrm>
                  <a:off x="3496732" y="4719727"/>
                  <a:ext cx="1354667" cy="366582"/>
                </a:xfrm>
                <a:prstGeom prst="triangle">
                  <a:avLst>
                    <a:gd name="adj" fmla="val 50000"/>
                  </a:avLst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6" name="Google Shape;536;p30"/>
                <p:cNvSpPr/>
                <p:nvPr/>
              </p:nvSpPr>
              <p:spPr>
                <a:xfrm rot="10800000">
                  <a:off x="3496731" y="4356986"/>
                  <a:ext cx="1354667" cy="366582"/>
                </a:xfrm>
                <a:prstGeom prst="triangle">
                  <a:avLst>
                    <a:gd name="adj" fmla="val 50000"/>
                  </a:avLst>
                </a:prstGeom>
                <a:noFill/>
                <a:ln w="25400" cap="flat" cmpd="sng">
                  <a:solidFill>
                    <a:srgbClr val="4E5E5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00" tIns="45700" rIns="91400" bIns="45700" anchor="ctr" anchorCtr="0">
                  <a:noAutofit/>
                </a:bodyPr>
                <a:lstStyle/>
                <a:p>
                  <a:pPr algn="ctr">
                    <a:buSzPts val="2700"/>
                  </a:pPr>
                  <a:endParaRPr sz="36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37" name="Google Shape;537;p30"/>
            <p:cNvSpPr txBox="1"/>
            <p:nvPr/>
          </p:nvSpPr>
          <p:spPr>
            <a:xfrm>
              <a:off x="3148378" y="3846806"/>
              <a:ext cx="2282100" cy="519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>
                <a:buSzPts val="1800"/>
              </a:pPr>
              <a:r>
                <a:rPr lang="en-US" sz="2400">
                  <a:latin typeface="Lato"/>
                  <a:ea typeface="Lato"/>
                  <a:cs typeface="Lato"/>
                  <a:sym typeface="Lato"/>
                </a:rPr>
                <a:t>Solenoid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38" name="Google Shape;538;p30" descr="A blue rectangle with white squar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5228" t="30597" r="51296" b="25300"/>
          <a:stretch/>
        </p:blipFill>
        <p:spPr>
          <a:xfrm>
            <a:off x="92501" y="1889905"/>
            <a:ext cx="2525544" cy="1148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30"/>
          <p:cNvGrpSpPr/>
          <p:nvPr/>
        </p:nvGrpSpPr>
        <p:grpSpPr>
          <a:xfrm>
            <a:off x="3847185" y="1993367"/>
            <a:ext cx="3195003" cy="846109"/>
            <a:chOff x="2301876" y="2209800"/>
            <a:chExt cx="2422525" cy="385715"/>
          </a:xfrm>
        </p:grpSpPr>
        <p:sp>
          <p:nvSpPr>
            <p:cNvPr id="540" name="Google Shape;540;p30"/>
            <p:cNvSpPr/>
            <p:nvPr/>
          </p:nvSpPr>
          <p:spPr>
            <a:xfrm flipH="1">
              <a:off x="4468813" y="2439972"/>
              <a:ext cx="119063" cy="153970"/>
            </a:xfrm>
            <a:prstGeom prst="round1Rect">
              <a:avLst>
                <a:gd name="adj" fmla="val 35306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 rot="10800000">
              <a:off x="4468813" y="2209801"/>
              <a:ext cx="119063" cy="153971"/>
            </a:xfrm>
            <a:prstGeom prst="round1Rect">
              <a:avLst>
                <a:gd name="adj" fmla="val 35306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4587876" y="2303454"/>
              <a:ext cx="136525" cy="60318"/>
            </a:xfrm>
            <a:prstGeom prst="rect">
              <a:avLst/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4587876" y="2439972"/>
              <a:ext cx="136525" cy="60318"/>
            </a:xfrm>
            <a:prstGeom prst="rect">
              <a:avLst/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2643188" y="24399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 rot="10800000">
              <a:off x="2643188" y="2209800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2438401" y="2439972"/>
              <a:ext cx="119062" cy="153971"/>
            </a:xfrm>
            <a:prstGeom prst="round1Rect">
              <a:avLst>
                <a:gd name="adj" fmla="val 35306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0"/>
            <p:cNvSpPr/>
            <p:nvPr/>
          </p:nvSpPr>
          <p:spPr>
            <a:xfrm rot="10800000" flipH="1">
              <a:off x="2438401" y="2209801"/>
              <a:ext cx="119062" cy="153971"/>
            </a:xfrm>
            <a:prstGeom prst="round1Rect">
              <a:avLst>
                <a:gd name="adj" fmla="val 35306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2301876" y="2303454"/>
              <a:ext cx="136525" cy="60318"/>
            </a:xfrm>
            <a:prstGeom prst="rect">
              <a:avLst/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2301876" y="2439972"/>
              <a:ext cx="136525" cy="60318"/>
            </a:xfrm>
            <a:prstGeom prst="rect">
              <a:avLst/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853696" y="24399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0"/>
            <p:cNvSpPr/>
            <p:nvPr/>
          </p:nvSpPr>
          <p:spPr>
            <a:xfrm rot="10800000">
              <a:off x="2853696" y="2209800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3051176" y="2438401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 rot="10800000">
              <a:off x="3051176" y="2209800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3261685" y="2438401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 rot="10800000">
              <a:off x="3261685" y="2209800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3469315" y="2441544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0"/>
            <p:cNvSpPr/>
            <p:nvPr/>
          </p:nvSpPr>
          <p:spPr>
            <a:xfrm rot="10800000">
              <a:off x="3469315" y="22113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3679825" y="2441544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0"/>
            <p:cNvSpPr/>
            <p:nvPr/>
          </p:nvSpPr>
          <p:spPr>
            <a:xfrm rot="10800000">
              <a:off x="3679825" y="22113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3877304" y="2439973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 rot="10800000">
              <a:off x="3877304" y="22113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4087812" y="2439973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0"/>
            <p:cNvSpPr/>
            <p:nvPr/>
          </p:nvSpPr>
          <p:spPr>
            <a:xfrm rot="10800000">
              <a:off x="4087812" y="22113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283075" y="2439973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0"/>
            <p:cNvSpPr/>
            <p:nvPr/>
          </p:nvSpPr>
          <p:spPr>
            <a:xfrm rot="10800000">
              <a:off x="4283075" y="2211372"/>
              <a:ext cx="119063" cy="153971"/>
            </a:xfrm>
            <a:prstGeom prst="round2SameRect">
              <a:avLst>
                <a:gd name="adj1" fmla="val 37483"/>
                <a:gd name="adj2" fmla="val 0"/>
              </a:avLst>
            </a:prstGeom>
            <a:solidFill>
              <a:srgbClr val="333399"/>
            </a:solidFill>
            <a:ln w="25400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>
                <a:buSzPts val="135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6" name="Google Shape;566;p30"/>
            <p:cNvCxnSpPr>
              <a:stCxn id="547" idx="2"/>
              <a:endCxn id="541" idx="2"/>
            </p:cNvCxnSpPr>
            <p:nvPr/>
          </p:nvCxnSpPr>
          <p:spPr>
            <a:xfrm>
              <a:off x="2497932" y="2209801"/>
              <a:ext cx="2030400" cy="0"/>
            </a:xfrm>
            <a:prstGeom prst="straightConnector1">
              <a:avLst/>
            </a:prstGeom>
            <a:noFill/>
            <a:ln w="28575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7" name="Google Shape;567;p30"/>
            <p:cNvCxnSpPr>
              <a:stCxn id="546" idx="2"/>
              <a:endCxn id="540" idx="2"/>
            </p:cNvCxnSpPr>
            <p:nvPr/>
          </p:nvCxnSpPr>
          <p:spPr>
            <a:xfrm>
              <a:off x="2497932" y="2593943"/>
              <a:ext cx="2030400" cy="0"/>
            </a:xfrm>
            <a:prstGeom prst="straightConnector1">
              <a:avLst/>
            </a:prstGeom>
            <a:noFill/>
            <a:ln w="28575" cap="flat" cmpd="sng">
              <a:solidFill>
                <a:srgbClr val="33339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8" name="Google Shape;568;p30"/>
          <p:cNvSpPr txBox="1"/>
          <p:nvPr/>
        </p:nvSpPr>
        <p:spPr>
          <a:xfrm>
            <a:off x="4268400" y="1094734"/>
            <a:ext cx="31950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SzPts val="1800"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1 meter S-band </a:t>
            </a:r>
            <a:br>
              <a:rPr lang="en-US" sz="2400">
                <a:latin typeface="Lato"/>
                <a:ea typeface="Lato"/>
                <a:cs typeface="Lato"/>
                <a:sym typeface="Lato"/>
              </a:rPr>
            </a:br>
            <a:r>
              <a:rPr lang="en-US" sz="2400">
                <a:latin typeface="Lato"/>
                <a:ea typeface="Lato"/>
                <a:cs typeface="Lato"/>
                <a:sym typeface="Lato"/>
              </a:rPr>
              <a:t>(2.856 GHz) linac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9" name="Google Shape;569;p30" title="250926_slice_en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468" y="3726763"/>
            <a:ext cx="4848665" cy="269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 title="250926_en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2467" y="1028223"/>
            <a:ext cx="4848667" cy="264472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0"/>
          <p:cNvSpPr txBox="1"/>
          <p:nvPr/>
        </p:nvSpPr>
        <p:spPr>
          <a:xfrm flipH="1">
            <a:off x="92500" y="1094817"/>
            <a:ext cx="2332400" cy="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1200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Cathode thermal emittance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SzPts val="1200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0.9 μm/mm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BA2A8-F13E-C5C7-563A-3D32B2EDC705}"/>
              </a:ext>
            </a:extLst>
          </p:cNvPr>
          <p:cNvSpPr txBox="1"/>
          <p:nvPr/>
        </p:nvSpPr>
        <p:spPr>
          <a:xfrm>
            <a:off x="1525846" y="6347459"/>
            <a:ext cx="609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arXiv:2511.07592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(2025)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1"/>
          <p:cNvSpPr txBox="1">
            <a:spLocks noGrp="1"/>
          </p:cNvSpPr>
          <p:nvPr>
            <p:ph type="title"/>
          </p:nvPr>
        </p:nvSpPr>
        <p:spPr>
          <a:xfrm>
            <a:off x="800101" y="266702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b" anchorCtr="0">
            <a:normAutofit/>
          </a:bodyPr>
          <a:lstStyle/>
          <a:p>
            <a:r>
              <a:rPr lang="en-US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LCLS FEL performance Studies</a:t>
            </a:r>
            <a:endParaRPr dirty="0"/>
          </a:p>
        </p:txBody>
      </p:sp>
      <p:sp>
        <p:nvSpPr>
          <p:cNvPr id="577" name="Google Shape;577;p31"/>
          <p:cNvSpPr txBox="1">
            <a:spLocks noGrp="1"/>
          </p:cNvSpPr>
          <p:nvPr>
            <p:ph type="sldNum" idx="12"/>
          </p:nvPr>
        </p:nvSpPr>
        <p:spPr>
          <a:xfrm>
            <a:off x="8610600" y="62828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0" bIns="45700" anchor="ctr" anchorCtr="0">
            <a:noAutofit/>
          </a:bodyPr>
          <a:lstStyle/>
          <a:p>
            <a:pPr>
              <a:buSzPts val="800"/>
            </a:pPr>
            <a:fld id="{00000000-1234-1234-1234-123412341234}" type="slidenum">
              <a:rPr lang="en-US"/>
              <a:pPr>
                <a:buSzPts val="800"/>
              </a:pPr>
              <a:t>17</a:t>
            </a:fld>
            <a:endParaRPr/>
          </a:p>
        </p:txBody>
      </p:sp>
      <p:sp>
        <p:nvSpPr>
          <p:cNvPr id="578" name="Google Shape;578;p31"/>
          <p:cNvSpPr txBox="1">
            <a:spLocks noGrp="1"/>
          </p:cNvSpPr>
          <p:nvPr>
            <p:ph type="body" idx="2"/>
          </p:nvPr>
        </p:nvSpPr>
        <p:spPr>
          <a:xfrm>
            <a:off x="800100" y="962501"/>
            <a:ext cx="3887200" cy="50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t" anchorCtr="0">
            <a:noAutofit/>
          </a:bodyPr>
          <a:lstStyle/>
          <a:p>
            <a:pPr marL="0" indent="0"/>
            <a:r>
              <a:rPr lang="en-US" sz="2033"/>
              <a:t>Drop-in FEL performance gain for LCLS with CUPID injector based on beam dynamics studies using ELEGANT and Ming-Xie analysis</a:t>
            </a:r>
            <a:endParaRPr sz="2033"/>
          </a:p>
          <a:p>
            <a:pPr marL="457189" indent="-357708">
              <a:buSzPts val="2100"/>
              <a:buChar char="●"/>
            </a:pPr>
            <a:r>
              <a:rPr lang="en-US" sz="2033"/>
              <a:t>current LCLS-I injector: 50% of 250pC beam core at 400 nm emittance</a:t>
            </a:r>
            <a:endParaRPr sz="1867"/>
          </a:p>
          <a:p>
            <a:pPr marL="457189" indent="-357707">
              <a:buSzPts val="2100"/>
              <a:buChar char="●"/>
            </a:pPr>
            <a:r>
              <a:rPr lang="en-US" sz="2033"/>
              <a:t>CUPID: 84% of 100pC beam core at 75nm emittance</a:t>
            </a:r>
            <a:endParaRPr sz="2033"/>
          </a:p>
          <a:p>
            <a:pPr marL="0" indent="0"/>
            <a:r>
              <a:rPr lang="en-US" sz="2033"/>
              <a:t>Further performance gain can be achieved with newer beam manipulation techniques</a:t>
            </a:r>
            <a:endParaRPr sz="2033"/>
          </a:p>
        </p:txBody>
      </p:sp>
      <p:sp>
        <p:nvSpPr>
          <p:cNvPr id="579" name="Google Shape;579;p31"/>
          <p:cNvSpPr/>
          <p:nvPr/>
        </p:nvSpPr>
        <p:spPr>
          <a:xfrm>
            <a:off x="6309733" y="1140900"/>
            <a:ext cx="1319600" cy="63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400"/>
            </a:pPr>
            <a:r>
              <a:rPr lang="en-US" sz="1867">
                <a:latin typeface="Lato"/>
                <a:ea typeface="Lato"/>
                <a:cs typeface="Lato"/>
                <a:sym typeface="Lato"/>
              </a:rPr>
              <a:t>CUPID</a:t>
            </a:r>
            <a:endParaRPr sz="1867">
              <a:latin typeface="Lato"/>
              <a:ea typeface="Lato"/>
              <a:cs typeface="Lato"/>
              <a:sym typeface="Lato"/>
            </a:endParaRPr>
          </a:p>
          <a:p>
            <a:pPr algn="ctr">
              <a:buSzPts val="1400"/>
            </a:pPr>
            <a:r>
              <a:rPr lang="en-US" sz="1867">
                <a:latin typeface="Lato"/>
                <a:ea typeface="Lato"/>
                <a:cs typeface="Lato"/>
                <a:sym typeface="Lato"/>
              </a:rPr>
              <a:t>injector</a:t>
            </a:r>
            <a:endParaRPr sz="1867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7739567" y="1140900"/>
            <a:ext cx="2538000" cy="63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400"/>
            </a:pPr>
            <a:r>
              <a:rPr lang="en-US" sz="1867">
                <a:latin typeface="Lato"/>
                <a:ea typeface="Lato"/>
                <a:cs typeface="Lato"/>
                <a:sym typeface="Lato"/>
              </a:rPr>
              <a:t>LCLS</a:t>
            </a:r>
            <a:endParaRPr sz="1867">
              <a:latin typeface="Lato"/>
              <a:ea typeface="Lato"/>
              <a:cs typeface="Lato"/>
              <a:sym typeface="Lato"/>
            </a:endParaRPr>
          </a:p>
          <a:p>
            <a:pPr algn="ctr">
              <a:buSzPts val="1400"/>
            </a:pPr>
            <a:r>
              <a:rPr lang="en-US" sz="1867">
                <a:latin typeface="Lato"/>
                <a:ea typeface="Lato"/>
                <a:cs typeface="Lato"/>
                <a:sym typeface="Lato"/>
              </a:rPr>
              <a:t>accelerator</a:t>
            </a:r>
            <a:endParaRPr sz="1867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1" name="Google Shape;581;p31" title="250926_mingxie_energ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34" y="2434836"/>
            <a:ext cx="5460367" cy="29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50D8A0-E4B1-FF90-5B35-527A65687974}"/>
              </a:ext>
            </a:extLst>
          </p:cNvPr>
          <p:cNvSpPr txBox="1"/>
          <p:nvPr/>
        </p:nvSpPr>
        <p:spPr>
          <a:xfrm>
            <a:off x="1525846" y="6347459"/>
            <a:ext cx="609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arXiv:2511.07592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(2025)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Highlighting Use-Inspired Basic Research</a:t>
            </a:r>
            <a:endParaRPr/>
          </a:p>
        </p:txBody>
      </p:sp>
      <p:graphicFrame>
        <p:nvGraphicFramePr>
          <p:cNvPr id="339" name="Google Shape;339;p6"/>
          <p:cNvGraphicFramePr/>
          <p:nvPr/>
        </p:nvGraphicFramePr>
        <p:xfrm>
          <a:off x="516467" y="1034870"/>
          <a:ext cx="111506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3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0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Energy &amp; Environment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Medicine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Industry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Security &amp; Defense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Discovery Science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BB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40" name="Google Shape;340;p6"/>
          <p:cNvGrpSpPr/>
          <p:nvPr/>
        </p:nvGrpSpPr>
        <p:grpSpPr>
          <a:xfrm>
            <a:off x="2901920" y="3833111"/>
            <a:ext cx="3958092" cy="2518918"/>
            <a:chOff x="3307950" y="1517318"/>
            <a:chExt cx="4511675" cy="2871216"/>
          </a:xfrm>
        </p:grpSpPr>
        <p:sp>
          <p:nvSpPr>
            <p:cNvPr id="341" name="Google Shape;341;p6"/>
            <p:cNvSpPr/>
            <p:nvPr/>
          </p:nvSpPr>
          <p:spPr>
            <a:xfrm>
              <a:off x="3307951" y="1517318"/>
              <a:ext cx="4511674" cy="28712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42" name="Google Shape;34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3946" y="2045431"/>
              <a:ext cx="4319685" cy="2285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6"/>
            <p:cNvSpPr txBox="1"/>
            <p:nvPr/>
          </p:nvSpPr>
          <p:spPr>
            <a:xfrm>
              <a:off x="3307950" y="1536095"/>
              <a:ext cx="4511674" cy="526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Development of a Scalable 1.3 GHz High Efficiency IOT for High Average Power Accelerators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6"/>
          <p:cNvGrpSpPr/>
          <p:nvPr/>
        </p:nvGrpSpPr>
        <p:grpSpPr>
          <a:xfrm>
            <a:off x="6211753" y="1471579"/>
            <a:ext cx="3958123" cy="2279968"/>
            <a:chOff x="3777599" y="3730017"/>
            <a:chExt cx="4511673" cy="2598825"/>
          </a:xfrm>
        </p:grpSpPr>
        <p:sp>
          <p:nvSpPr>
            <p:cNvPr id="345" name="Google Shape;345;p6"/>
            <p:cNvSpPr/>
            <p:nvPr/>
          </p:nvSpPr>
          <p:spPr>
            <a:xfrm>
              <a:off x="3777599" y="3730017"/>
              <a:ext cx="4511673" cy="259882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6" name="Google Shape;346;p6"/>
            <p:cNvSpPr txBox="1"/>
            <p:nvPr/>
          </p:nvSpPr>
          <p:spPr>
            <a:xfrm>
              <a:off x="3907082" y="3743100"/>
              <a:ext cx="4252707" cy="526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High Efficiency Tunable Energy Traveling Wave Linac for Medical and Security Applications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7" name="Google Shape;347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30905" y="4197670"/>
              <a:ext cx="4422815" cy="2100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8" name="Google Shape;348;p6"/>
          <p:cNvGrpSpPr/>
          <p:nvPr/>
        </p:nvGrpSpPr>
        <p:grpSpPr>
          <a:xfrm>
            <a:off x="781196" y="1471578"/>
            <a:ext cx="5022042" cy="2279969"/>
            <a:chOff x="7169958" y="1919236"/>
            <a:chExt cx="5022042" cy="2279969"/>
          </a:xfrm>
        </p:grpSpPr>
        <p:sp>
          <p:nvSpPr>
            <p:cNvPr id="349" name="Google Shape;349;p6"/>
            <p:cNvSpPr/>
            <p:nvPr/>
          </p:nvSpPr>
          <p:spPr>
            <a:xfrm>
              <a:off x="7235698" y="1919236"/>
              <a:ext cx="4873961" cy="227996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0154656" y="3173315"/>
              <a:ext cx="147634" cy="18236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1" name="Google Shape;351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89169" y="2312497"/>
              <a:ext cx="4113736" cy="1118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6"/>
            <p:cNvPicPr preferRelativeResize="0"/>
            <p:nvPr/>
          </p:nvPicPr>
          <p:blipFill rotWithShape="1">
            <a:blip r:embed="rId6">
              <a:alphaModFix/>
            </a:blip>
            <a:srcRect r="41935" b="21290"/>
            <a:stretch/>
          </p:blipFill>
          <p:spPr>
            <a:xfrm>
              <a:off x="8597584" y="3544759"/>
              <a:ext cx="2566886" cy="6265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3" name="Google Shape;353;p6"/>
            <p:cNvCxnSpPr/>
            <p:nvPr/>
          </p:nvCxnSpPr>
          <p:spPr>
            <a:xfrm>
              <a:off x="8556639" y="3458464"/>
              <a:ext cx="486353" cy="4910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4" name="Google Shape;354;p6"/>
            <p:cNvCxnSpPr/>
            <p:nvPr/>
          </p:nvCxnSpPr>
          <p:spPr>
            <a:xfrm rot="10800000">
              <a:off x="8556639" y="3307016"/>
              <a:ext cx="0" cy="15144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5" name="Google Shape;355;p6"/>
            <p:cNvCxnSpPr/>
            <p:nvPr/>
          </p:nvCxnSpPr>
          <p:spPr>
            <a:xfrm rot="10800000">
              <a:off x="11594230" y="3300836"/>
              <a:ext cx="0" cy="15144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6" name="Google Shape;356;p6"/>
            <p:cNvCxnSpPr/>
            <p:nvPr/>
          </p:nvCxnSpPr>
          <p:spPr>
            <a:xfrm flipH="1">
              <a:off x="10038648" y="3452285"/>
              <a:ext cx="1555582" cy="5528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p6"/>
            <p:cNvCxnSpPr/>
            <p:nvPr/>
          </p:nvCxnSpPr>
          <p:spPr>
            <a:xfrm rot="10800000">
              <a:off x="10038648" y="3508529"/>
              <a:ext cx="0" cy="3623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6"/>
            <p:cNvCxnSpPr/>
            <p:nvPr/>
          </p:nvCxnSpPr>
          <p:spPr>
            <a:xfrm rot="10800000">
              <a:off x="9042992" y="3507568"/>
              <a:ext cx="0" cy="3623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9" name="Google Shape;359;p6"/>
            <p:cNvSpPr txBox="1"/>
            <p:nvPr/>
          </p:nvSpPr>
          <p:spPr>
            <a:xfrm>
              <a:off x="7169958" y="1942215"/>
              <a:ext cx="502204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Normal Conducting RF Linac with Optimal Phase Advance to Generate CW, 1 MeV, 1 MW, Electron Beams for Industrial Applications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p6"/>
            <p:cNvPicPr preferRelativeResize="0"/>
            <p:nvPr/>
          </p:nvPicPr>
          <p:blipFill rotWithShape="1">
            <a:blip r:embed="rId6">
              <a:alphaModFix/>
            </a:blip>
            <a:srcRect l="46331" t="80216" r="41935" b="2879"/>
            <a:stretch/>
          </p:blipFill>
          <p:spPr>
            <a:xfrm>
              <a:off x="11230210" y="4016358"/>
              <a:ext cx="532129" cy="1434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1" name="Google Shape;361;p6"/>
          <p:cNvGrpSpPr/>
          <p:nvPr/>
        </p:nvGrpSpPr>
        <p:grpSpPr>
          <a:xfrm>
            <a:off x="8064610" y="3833111"/>
            <a:ext cx="2874842" cy="2518822"/>
            <a:chOff x="7965612" y="4007209"/>
            <a:chExt cx="2874842" cy="2445933"/>
          </a:xfrm>
        </p:grpSpPr>
        <p:sp>
          <p:nvSpPr>
            <p:cNvPr id="362" name="Google Shape;362;p6"/>
            <p:cNvSpPr/>
            <p:nvPr/>
          </p:nvSpPr>
          <p:spPr>
            <a:xfrm>
              <a:off x="7965612" y="4007209"/>
              <a:ext cx="2874842" cy="244593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6"/>
            <p:cNvSpPr txBox="1"/>
            <p:nvPr/>
          </p:nvSpPr>
          <p:spPr>
            <a:xfrm>
              <a:off x="8079207" y="4018688"/>
              <a:ext cx="2676900" cy="44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From Theory to Practical High Brightness Photocathodes</a:t>
              </a:r>
              <a:endParaRPr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64" name="Google Shape;364;p6"/>
            <p:cNvPicPr preferRelativeResize="0"/>
            <p:nvPr/>
          </p:nvPicPr>
          <p:blipFill rotWithShape="1">
            <a:blip r:embed="rId7">
              <a:alphaModFix/>
            </a:blip>
            <a:srcRect l="7634" t="4615" b="5628"/>
            <a:stretch/>
          </p:blipFill>
          <p:spPr>
            <a:xfrm>
              <a:off x="8054607" y="4480353"/>
              <a:ext cx="2111480" cy="1888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6"/>
            <p:cNvSpPr txBox="1"/>
            <p:nvPr/>
          </p:nvSpPr>
          <p:spPr>
            <a:xfrm>
              <a:off x="9511200" y="4738053"/>
              <a:ext cx="11229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Fermi surface of cubic DyP</a:t>
              </a:r>
              <a:endParaRPr sz="1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6" name="Google Shape;366;p6"/>
            <p:cNvSpPr txBox="1"/>
            <p:nvPr/>
          </p:nvSpPr>
          <p:spPr>
            <a:xfrm>
              <a:off x="9520991" y="5848727"/>
              <a:ext cx="1319400" cy="41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preferred (001) emission direction</a:t>
              </a:r>
              <a:endParaRPr sz="1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26" name="Picture 2" descr="United States Department of Energy - Wikipedia">
            <a:extLst>
              <a:ext uri="{FF2B5EF4-FFF2-40B4-BE49-F238E27FC236}">
                <a16:creationId xmlns:a16="http://schemas.microsoft.com/office/drawing/2014/main" id="{1733DE39-D8B1-55AE-89B6-46C07708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1" y="5016705"/>
            <a:ext cx="1167349" cy="11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6ED34-8EA4-86F1-D28C-D1429A6CF252}"/>
              </a:ext>
            </a:extLst>
          </p:cNvPr>
          <p:cNvSpPr txBox="1"/>
          <p:nvPr/>
        </p:nvSpPr>
        <p:spPr>
          <a:xfrm>
            <a:off x="175569" y="4404577"/>
            <a:ext cx="124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Accelerator</a:t>
            </a:r>
          </a:p>
          <a:p>
            <a:pPr algn="ctr"/>
            <a:r>
              <a:rPr lang="en-US" b="1" dirty="0"/>
              <a:t>Stewardship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>
          <a:extLst>
            <a:ext uri="{FF2B5EF4-FFF2-40B4-BE49-F238E27FC236}">
              <a16:creationId xmlns:a16="http://schemas.microsoft.com/office/drawing/2014/main" id="{E7CC30A0-63E2-F5E6-3898-0EAB5E7A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1">
            <a:extLst>
              <a:ext uri="{FF2B5EF4-FFF2-40B4-BE49-F238E27FC236}">
                <a16:creationId xmlns:a16="http://schemas.microsoft.com/office/drawing/2014/main" id="{1FAF5D25-A43A-C73E-F926-889B34EC34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1" y="266702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b" anchorCtr="0">
            <a:normAutofit/>
          </a:bodyPr>
          <a:lstStyle/>
          <a:p>
            <a:r>
              <a:rPr lang="en-US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Realizing the Full Impact of High Gradient RF</a:t>
            </a:r>
            <a:endParaRPr dirty="0"/>
          </a:p>
        </p:txBody>
      </p:sp>
      <p:sp>
        <p:nvSpPr>
          <p:cNvPr id="577" name="Google Shape;577;p31">
            <a:extLst>
              <a:ext uri="{FF2B5EF4-FFF2-40B4-BE49-F238E27FC236}">
                <a16:creationId xmlns:a16="http://schemas.microsoft.com/office/drawing/2014/main" id="{7CC3B92C-C492-28F2-15A2-9A2D9E100D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0" bIns="45700" anchor="ctr" anchorCtr="0">
            <a:noAutofit/>
          </a:bodyPr>
          <a:lstStyle/>
          <a:p>
            <a:pPr>
              <a:buSzPts val="800"/>
            </a:pPr>
            <a:fld id="{00000000-1234-1234-1234-123412341234}" type="slidenum">
              <a:rPr lang="en-US"/>
              <a:pPr>
                <a:buSzPts val="800"/>
              </a:pPr>
              <a:t>19</a:t>
            </a:fld>
            <a:endParaRPr/>
          </a:p>
        </p:txBody>
      </p:sp>
      <p:sp>
        <p:nvSpPr>
          <p:cNvPr id="578" name="Google Shape;578;p31">
            <a:extLst>
              <a:ext uri="{FF2B5EF4-FFF2-40B4-BE49-F238E27FC236}">
                <a16:creationId xmlns:a16="http://schemas.microsoft.com/office/drawing/2014/main" id="{27308165-36F1-84E2-BA43-F950CD106AD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099" y="759655"/>
            <a:ext cx="4390880" cy="522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t" anchorCtr="0">
            <a:noAutofit/>
          </a:bodyPr>
          <a:lstStyle/>
          <a:p>
            <a:pPr marL="0" indent="0"/>
            <a:r>
              <a:rPr lang="en-US" sz="2000" dirty="0"/>
              <a:t>Potential: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beam brightness 10-100X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gradients over conventional &gt;10X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rf to gradient efficiency 10X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beam loading to 50-90+%</a:t>
            </a:r>
          </a:p>
          <a:p>
            <a:pPr marL="0" indent="0"/>
            <a:r>
              <a:rPr lang="en-US" sz="2000" dirty="0"/>
              <a:t>Need: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Technology development that transitions smoothly in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Broad base of scientific and non-scientific applications</a:t>
            </a:r>
          </a:p>
          <a:p>
            <a:pPr marL="0" indent="0"/>
            <a:endParaRPr lang="en-US" sz="2000" dirty="0"/>
          </a:p>
          <a:p>
            <a:pPr marL="0" indent="0"/>
            <a:endParaRPr sz="2000" dirty="0"/>
          </a:p>
        </p:txBody>
      </p:sp>
      <p:pic>
        <p:nvPicPr>
          <p:cNvPr id="4" name="Google Shape;384;p6">
            <a:extLst>
              <a:ext uri="{FF2B5EF4-FFF2-40B4-BE49-F238E27FC236}">
                <a16:creationId xmlns:a16="http://schemas.microsoft.com/office/drawing/2014/main" id="{4B5FB0A9-A019-BDDF-437E-F02B0D1A55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452" y="1842257"/>
            <a:ext cx="6902548" cy="4205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95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B9BE97B2-6277-F164-6296-6307CB2C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135DE9C0-B2A1-B5FA-40C6-28046427B3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Acknowledgments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8CFD54CD-A4D1-FA04-C9C0-E4DC5B977B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9B9DC00E-2EE2-C409-D33C-5B11A8729365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4" name="Google Shape;808;p20">
            <a:extLst>
              <a:ext uri="{FF2B5EF4-FFF2-40B4-BE49-F238E27FC236}">
                <a16:creationId xmlns:a16="http://schemas.microsoft.com/office/drawing/2014/main" id="{38F4838A-CC0F-7B12-522A-0772D7D1503A}"/>
              </a:ext>
            </a:extLst>
          </p:cNvPr>
          <p:cNvSpPr txBox="1"/>
          <p:nvPr/>
        </p:nvSpPr>
        <p:spPr>
          <a:xfrm>
            <a:off x="886968" y="1109779"/>
            <a:ext cx="2447076" cy="445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SLAC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Brandon Weatherford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Zenghai Li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Nantista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Emma Snively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Mohamed Othman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Muhammad Shumail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Annika Gabriel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Valery Dolgashev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Mamdouh Nasr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</a:rPr>
              <a:t>Ankur Dhar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Caterina Vernieri</a:t>
            </a: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Andy Haase</a:t>
            </a: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11;p20">
            <a:extLst>
              <a:ext uri="{FF2B5EF4-FFF2-40B4-BE49-F238E27FC236}">
                <a16:creationId xmlns:a16="http://schemas.microsoft.com/office/drawing/2014/main" id="{5812F90A-B6C5-E3A1-B4D3-1910BA55CFEB}"/>
              </a:ext>
            </a:extLst>
          </p:cNvPr>
          <p:cNvSpPr txBox="1"/>
          <p:nvPr/>
        </p:nvSpPr>
        <p:spPr>
          <a:xfrm>
            <a:off x="6334213" y="1109779"/>
            <a:ext cx="2447076" cy="270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Argonne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Ali Nassiri</a:t>
            </a:r>
          </a:p>
          <a:p>
            <a:pPr lvl="0">
              <a:buClr>
                <a:srgbClr val="981E32"/>
              </a:buClr>
              <a:buSzPts val="1500"/>
            </a:pPr>
            <a:endParaRPr lang="en-US" sz="1800" b="1" dirty="0">
              <a:solidFill>
                <a:schemeClr val="dk1"/>
              </a:solidFill>
            </a:endParaRPr>
          </a:p>
          <a:p>
            <a:pPr lvl="0"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Stanford University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Billy W. Loo Jr. 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endParaRPr lang="en-US" sz="1800" dirty="0">
              <a:solidFill>
                <a:schemeClr val="dk1"/>
              </a:solidFill>
            </a:endParaRP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Indiana University 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Peter Maxim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endParaRPr lang="en-US" sz="1800" dirty="0">
              <a:solidFill>
                <a:schemeClr val="dk1"/>
              </a:solidFill>
            </a:endParaRP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Loma Linda University 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Reinhard Schulte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endParaRPr lang="en-US" sz="1800" dirty="0">
              <a:solidFill>
                <a:schemeClr val="dk1"/>
              </a:solidFill>
            </a:endParaRP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UCSF 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Bruce </a:t>
            </a:r>
            <a:r>
              <a:rPr lang="en-US" sz="1800" dirty="0" err="1">
                <a:solidFill>
                  <a:schemeClr val="dk1"/>
                </a:solidFill>
              </a:rPr>
              <a:t>Faddegon</a:t>
            </a:r>
            <a:r>
              <a:rPr lang="en-US" sz="1800" dirty="0">
                <a:solidFill>
                  <a:schemeClr val="dk1"/>
                </a:solidFill>
              </a:rPr>
              <a:t>  </a:t>
            </a: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Jose Mendez </a:t>
            </a:r>
          </a:p>
        </p:txBody>
      </p:sp>
      <p:sp>
        <p:nvSpPr>
          <p:cNvPr id="2" name="Google Shape;474;p2">
            <a:extLst>
              <a:ext uri="{FF2B5EF4-FFF2-40B4-BE49-F238E27FC236}">
                <a16:creationId xmlns:a16="http://schemas.microsoft.com/office/drawing/2014/main" id="{A5BB4EAF-0263-3D1E-60E3-14EC4D8FE8E4}"/>
              </a:ext>
            </a:extLst>
          </p:cNvPr>
          <p:cNvSpPr txBox="1"/>
          <p:nvPr/>
        </p:nvSpPr>
        <p:spPr>
          <a:xfrm>
            <a:off x="3173900" y="6067037"/>
            <a:ext cx="55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References and Presentations: </a:t>
            </a:r>
            <a:endParaRPr sz="18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sng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https://web.slac.stanford.edu/c3/</a:t>
            </a:r>
            <a:endParaRPr sz="18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3" name="Google Shape;808;p20">
            <a:extLst>
              <a:ext uri="{FF2B5EF4-FFF2-40B4-BE49-F238E27FC236}">
                <a16:creationId xmlns:a16="http://schemas.microsoft.com/office/drawing/2014/main" id="{B173C346-721E-0D52-2FC1-FD088D1E1D95}"/>
              </a:ext>
            </a:extLst>
          </p:cNvPr>
          <p:cNvSpPr txBox="1"/>
          <p:nvPr/>
        </p:nvSpPr>
        <p:spPr>
          <a:xfrm>
            <a:off x="3610590" y="1109779"/>
            <a:ext cx="2447077" cy="445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Mitchell Schneider</a:t>
            </a:r>
            <a:endParaRPr lang="en-US" sz="1800" dirty="0"/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Valery </a:t>
            </a:r>
            <a:r>
              <a:rPr lang="en-US" sz="1800" dirty="0" err="1">
                <a:solidFill>
                  <a:schemeClr val="dk1"/>
                </a:solidFill>
              </a:rPr>
              <a:t>Borzenets</a:t>
            </a:r>
            <a:endParaRPr lang="en-US" sz="1800" dirty="0">
              <a:solidFill>
                <a:schemeClr val="dk1"/>
              </a:solidFill>
            </a:endParaRP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Galen Aymar</a:t>
            </a: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Martin Breidenbach</a:t>
            </a:r>
          </a:p>
          <a:p>
            <a:pPr lvl="0">
              <a:spcBef>
                <a:spcPts val="300"/>
              </a:spcBef>
              <a:buClr>
                <a:srgbClr val="981E32"/>
              </a:buClr>
              <a:buSzPts val="1500"/>
            </a:pPr>
            <a:endParaRPr lang="en-US" sz="1800" dirty="0">
              <a:solidFill>
                <a:schemeClr val="dk1"/>
              </a:solidFill>
            </a:endParaRPr>
          </a:p>
          <a:p>
            <a:pPr lvl="0"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Cornell 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Jared Maxson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Nigel Lockyer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Matt Andorf</a:t>
            </a:r>
          </a:p>
          <a:p>
            <a:pPr lvl="0">
              <a:buClr>
                <a:srgbClr val="981E32"/>
              </a:buClr>
              <a:buSzPts val="1500"/>
            </a:pPr>
            <a:endParaRPr lang="en-US" sz="1800" b="1" dirty="0">
              <a:solidFill>
                <a:schemeClr val="dk1"/>
              </a:solidFill>
            </a:endParaRPr>
          </a:p>
          <a:p>
            <a:pPr lvl="0"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ASU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Sami Tantawi</a:t>
            </a:r>
          </a:p>
          <a:p>
            <a:pPr lvl="0">
              <a:buClr>
                <a:srgbClr val="981E32"/>
              </a:buClr>
              <a:buSzPts val="1500"/>
            </a:pPr>
            <a:endParaRPr lang="en-US" sz="1800" b="1" dirty="0">
              <a:solidFill>
                <a:schemeClr val="dk1"/>
              </a:solidFill>
            </a:endParaRPr>
          </a:p>
          <a:p>
            <a:pPr lvl="0">
              <a:buClr>
                <a:srgbClr val="981E32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</a:rPr>
              <a:t>Radiabeam</a:t>
            </a: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Alex </a:t>
            </a:r>
            <a:r>
              <a:rPr lang="en-US" sz="1800" dirty="0" err="1">
                <a:solidFill>
                  <a:schemeClr val="dk1"/>
                </a:solidFill>
              </a:rPr>
              <a:t>Murokh</a:t>
            </a:r>
            <a:endParaRPr lang="en-US" sz="1800" dirty="0">
              <a:solidFill>
                <a:schemeClr val="dk1"/>
              </a:solidFill>
            </a:endParaRPr>
          </a:p>
          <a:p>
            <a:pPr lvl="0">
              <a:buClr>
                <a:srgbClr val="981E32"/>
              </a:buClr>
              <a:buSzPts val="1500"/>
            </a:pPr>
            <a:r>
              <a:rPr lang="en-US" sz="1800" dirty="0">
                <a:solidFill>
                  <a:schemeClr val="dk1"/>
                </a:solidFill>
              </a:rPr>
              <a:t>Ron Agustsson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046D0-1D1D-6F3E-FF1F-A07C8F1C270B}"/>
              </a:ext>
            </a:extLst>
          </p:cNvPr>
          <p:cNvSpPr txBox="1"/>
          <p:nvPr/>
        </p:nvSpPr>
        <p:spPr>
          <a:xfrm>
            <a:off x="9057835" y="1109779"/>
            <a:ext cx="2521634" cy="2854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NIU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Xueying Lu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NIKEF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/>
              <a:t>Harry Van Der Graaf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n-US" sz="1800" b="1" dirty="0">
                <a:solidFill>
                  <a:schemeClr val="dk1"/>
                </a:solidFill>
              </a:rPr>
              <a:t>RF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Simone Liuzzo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5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1800" dirty="0">
                <a:solidFill>
                  <a:schemeClr val="dk1"/>
                </a:solidFill>
              </a:rPr>
              <a:t>COLD Project Team</a:t>
            </a: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20F36C-2527-F2A8-9804-DA6FBD7E40A7}"/>
              </a:ext>
            </a:extLst>
          </p:cNvPr>
          <p:cNvSpPr txBox="1"/>
          <p:nvPr/>
        </p:nvSpPr>
        <p:spPr>
          <a:xfrm>
            <a:off x="8530297" y="4156748"/>
            <a:ext cx="33569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Recent Survey of RF Accelerator R&amp;D Neds and Opportunities: </a:t>
            </a:r>
          </a:p>
          <a:p>
            <a:r>
              <a:rPr lang="en-US" dirty="0">
                <a:hlinkClick r:id="rId4"/>
              </a:rPr>
              <a:t>DOE GARD RF Roadmap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4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6A43EB47-0396-6060-F76F-CC0EC411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7">
            <a:extLst>
              <a:ext uri="{FF2B5EF4-FFF2-40B4-BE49-F238E27FC236}">
                <a16:creationId xmlns:a16="http://schemas.microsoft.com/office/drawing/2014/main" id="{1BD32980-B11F-FB55-5928-FC1498F266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Development of Distributed Coupling and Cold-Copper as a Platform for Compact, Hight Intensity Accelerators</a:t>
            </a:r>
            <a:endParaRPr b="1" dirty="0"/>
          </a:p>
        </p:txBody>
      </p:sp>
      <p:sp>
        <p:nvSpPr>
          <p:cNvPr id="574" name="Google Shape;574;p57">
            <a:extLst>
              <a:ext uri="{FF2B5EF4-FFF2-40B4-BE49-F238E27FC236}">
                <a16:creationId xmlns:a16="http://schemas.microsoft.com/office/drawing/2014/main" id="{955F92C1-A052-AA2D-D9BB-BEAB175FFC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662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Distributed Coupling and Cold-Copper Development Plan</a:t>
            </a:r>
            <a:endParaRPr dirty="0"/>
          </a:p>
        </p:txBody>
      </p:sp>
      <p:sp>
        <p:nvSpPr>
          <p:cNvPr id="1141" name="Google Shape;1141;p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sp>
        <p:nvSpPr>
          <p:cNvPr id="1142" name="Google Shape;1142;p4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3" name="Google Shape;1143;p43"/>
          <p:cNvSpPr txBox="1">
            <a:spLocks noGrp="1"/>
          </p:cNvSpPr>
          <p:nvPr>
            <p:ph type="body" idx="2"/>
          </p:nvPr>
        </p:nvSpPr>
        <p:spPr>
          <a:xfrm>
            <a:off x="800099" y="1047750"/>
            <a:ext cx="10890153" cy="288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Staged approach opening new applications scaling in energy</a:t>
            </a:r>
            <a:endParaRPr sz="1200" dirty="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Multi-institutional collaboration to address technical challenges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Common platform with customizable features and flexibility to handle diverse beam formats</a:t>
            </a:r>
            <a:endParaRPr sz="2000" dirty="0"/>
          </a:p>
          <a:p>
            <a: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FF4E4-7B75-3427-FCD0-FAC9FCA9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95"/>
          <a:stretch/>
        </p:blipFill>
        <p:spPr>
          <a:xfrm>
            <a:off x="7399606" y="3249705"/>
            <a:ext cx="4713437" cy="2842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0854-174B-68E3-8CB2-2B6DEC66F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7" y="2823575"/>
            <a:ext cx="7109365" cy="39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object with a handle&#10;&#10;AI-generated content may be incorrect.">
            <a:extLst>
              <a:ext uri="{FF2B5EF4-FFF2-40B4-BE49-F238E27FC236}">
                <a16:creationId xmlns:a16="http://schemas.microsoft.com/office/drawing/2014/main" id="{1B2167E5-473F-4B85-5B66-F109C469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14" y="1992149"/>
            <a:ext cx="6269715" cy="15463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EC94D9E-D4F1-CF9E-DDCE-78D711EF1236}"/>
              </a:ext>
            </a:extLst>
          </p:cNvPr>
          <p:cNvSpPr txBox="1"/>
          <p:nvPr/>
        </p:nvSpPr>
        <p:spPr>
          <a:xfrm>
            <a:off x="7159154" y="3505147"/>
            <a:ext cx="405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1-m structure: 40-cell with damping slots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96D2C3-144E-A84B-A5D0-E29B9430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C-Band RF Geometry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A675F0-89C8-EB5A-F99B-9B0163EAFF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111250"/>
            <a:ext cx="5122394" cy="4182645"/>
          </a:xfrm>
        </p:spPr>
        <p:txBody>
          <a:bodyPr/>
          <a:lstStyle/>
          <a:p>
            <a:r>
              <a:rPr lang="en-US" dirty="0"/>
              <a:t>Incorporates latest designs for minimizing fields, maximizing efficiency, extremely high quality beams 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i="1" dirty="0"/>
              <a:t>40 cells with pair wise side to side distributed coupling</a:t>
            </a:r>
          </a:p>
          <a:p>
            <a:pPr lvl="1"/>
            <a:r>
              <a:rPr lang="en-US" i="1" dirty="0"/>
              <a:t>Cell Balancing features</a:t>
            </a:r>
          </a:p>
          <a:p>
            <a:pPr lvl="1"/>
            <a:r>
              <a:rPr lang="en-US" i="1" dirty="0"/>
              <a:t>4 damping slots extending to the beam center line (4 part open cells and iris)</a:t>
            </a:r>
          </a:p>
          <a:p>
            <a:pPr marL="572008" lvl="1" indent="0">
              <a:buNone/>
            </a:pPr>
            <a:endParaRPr lang="en-US" i="1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F1168-A698-609F-F4A0-E926EF352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75CD6-E0AE-92A1-5FE9-52392BD8BA9B}"/>
              </a:ext>
            </a:extLst>
          </p:cNvPr>
          <p:cNvGrpSpPr>
            <a:grpSpLocks noChangeAspect="1"/>
          </p:cNvGrpSpPr>
          <p:nvPr/>
        </p:nvGrpSpPr>
        <p:grpSpPr>
          <a:xfrm>
            <a:off x="2292350" y="4436671"/>
            <a:ext cx="2300628" cy="2211851"/>
            <a:chOff x="1337110" y="2795855"/>
            <a:chExt cx="3673179" cy="3531438"/>
          </a:xfrm>
        </p:grpSpPr>
        <p:pic>
          <p:nvPicPr>
            <p:cNvPr id="12" name="Picture 11" descr="A green object with a square and a square in the middle&#10;&#10;AI-generated content may be incorrect.">
              <a:extLst>
                <a:ext uri="{FF2B5EF4-FFF2-40B4-BE49-F238E27FC236}">
                  <a16:creationId xmlns:a16="http://schemas.microsoft.com/office/drawing/2014/main" id="{2D84DD98-1B63-EFFB-7E9D-73BF0324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7110" y="2795855"/>
              <a:ext cx="2987160" cy="281841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E10997-4975-C435-19D6-AEEE454E6051}"/>
                </a:ext>
              </a:extLst>
            </p:cNvPr>
            <p:cNvCxnSpPr/>
            <p:nvPr/>
          </p:nvCxnSpPr>
          <p:spPr>
            <a:xfrm>
              <a:off x="3113314" y="5268686"/>
              <a:ext cx="0" cy="19594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254CE30-9D74-E29C-D4A2-21AF5824FD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3313" y="5490546"/>
              <a:ext cx="1" cy="30957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C69F04-3568-8545-E01D-F61FCA3BF41D}"/>
                </a:ext>
              </a:extLst>
            </p:cNvPr>
            <p:cNvSpPr txBox="1"/>
            <p:nvPr/>
          </p:nvSpPr>
          <p:spPr>
            <a:xfrm flipH="1">
              <a:off x="2930431" y="4985451"/>
              <a:ext cx="901326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0.3mm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6BF2C8-59B8-A1B8-78B1-C52BDE5B7FAA}"/>
                </a:ext>
              </a:extLst>
            </p:cNvPr>
            <p:cNvCxnSpPr/>
            <p:nvPr/>
          </p:nvCxnSpPr>
          <p:spPr>
            <a:xfrm>
              <a:off x="4291847" y="5283961"/>
              <a:ext cx="0" cy="19594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5FC27E-6ED9-CCF6-10E7-7D096C391C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1846" y="5484049"/>
              <a:ext cx="1" cy="14108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3B3BD9-8718-B06D-B253-E0D00ADE4C13}"/>
                </a:ext>
              </a:extLst>
            </p:cNvPr>
            <p:cNvSpPr txBox="1"/>
            <p:nvPr/>
          </p:nvSpPr>
          <p:spPr>
            <a:xfrm flipH="1">
              <a:off x="4108963" y="4989838"/>
              <a:ext cx="901326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0.1mm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EE9DCE-CFDF-3D9D-D36E-3A7689C41B1C}"/>
                </a:ext>
              </a:extLst>
            </p:cNvPr>
            <p:cNvCxnSpPr/>
            <p:nvPr/>
          </p:nvCxnSpPr>
          <p:spPr>
            <a:xfrm>
              <a:off x="1730828" y="5490546"/>
              <a:ext cx="0" cy="605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80D2F8-8D30-CB64-D11D-D78FC6ED5D5E}"/>
                </a:ext>
              </a:extLst>
            </p:cNvPr>
            <p:cNvCxnSpPr/>
            <p:nvPr/>
          </p:nvCxnSpPr>
          <p:spPr>
            <a:xfrm>
              <a:off x="4291846" y="5490546"/>
              <a:ext cx="0" cy="605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8B92456-E7EA-D956-DA30-4F893194A8EE}"/>
                </a:ext>
              </a:extLst>
            </p:cNvPr>
            <p:cNvCxnSpPr/>
            <p:nvPr/>
          </p:nvCxnSpPr>
          <p:spPr>
            <a:xfrm>
              <a:off x="1730828" y="5960630"/>
              <a:ext cx="256101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C4106D-24D3-DC52-932F-ED21A0D741F9}"/>
                </a:ext>
              </a:extLst>
            </p:cNvPr>
            <p:cNvSpPr txBox="1"/>
            <p:nvPr/>
          </p:nvSpPr>
          <p:spPr>
            <a:xfrm flipH="1">
              <a:off x="2269828" y="5934177"/>
              <a:ext cx="1810254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42.020 mm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E524B65-2575-25DE-962F-A97E51B7AD87}"/>
                </a:ext>
              </a:extLst>
            </p:cNvPr>
            <p:cNvCxnSpPr>
              <a:cxnSpLocks/>
            </p:cNvCxnSpPr>
            <p:nvPr/>
          </p:nvCxnSpPr>
          <p:spPr>
            <a:xfrm>
              <a:off x="1730828" y="5645335"/>
              <a:ext cx="138248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A08D45-6343-64FD-8E07-B5548AC09D38}"/>
                </a:ext>
              </a:extLst>
            </p:cNvPr>
            <p:cNvSpPr txBox="1"/>
            <p:nvPr/>
          </p:nvSpPr>
          <p:spPr>
            <a:xfrm flipH="1">
              <a:off x="1849853" y="5580430"/>
              <a:ext cx="1453950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21.010 mm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B87A78-6FA0-15D5-B076-176C1D12BE41}"/>
              </a:ext>
            </a:extLst>
          </p:cNvPr>
          <p:cNvSpPr txBox="1"/>
          <p:nvPr/>
        </p:nvSpPr>
        <p:spPr>
          <a:xfrm>
            <a:off x="3738389" y="6444335"/>
            <a:ext cx="156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Damping slot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4877D-B433-F127-BB4D-A0F73D43C5AA}"/>
              </a:ext>
            </a:extLst>
          </p:cNvPr>
          <p:cNvGrpSpPr/>
          <p:nvPr/>
        </p:nvGrpSpPr>
        <p:grpSpPr>
          <a:xfrm>
            <a:off x="4615718" y="4339833"/>
            <a:ext cx="2082530" cy="2125550"/>
            <a:chOff x="4739729" y="3648938"/>
            <a:chExt cx="2758548" cy="2552317"/>
          </a:xfrm>
        </p:grpSpPr>
        <p:pic>
          <p:nvPicPr>
            <p:cNvPr id="27" name="Picture 26" descr="A green machine with a few parts&#10;&#10;AI-generated content may be incorrect.">
              <a:extLst>
                <a:ext uri="{FF2B5EF4-FFF2-40B4-BE49-F238E27FC236}">
                  <a16:creationId xmlns:a16="http://schemas.microsoft.com/office/drawing/2014/main" id="{E45349D1-1188-01DE-4E8A-2B0C68B7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729" y="3648938"/>
              <a:ext cx="2758548" cy="2145886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95CB85F-C1C4-2A77-503A-2A69730E4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9262" y="5399745"/>
              <a:ext cx="222329" cy="49775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1BAC2E8-8C81-C599-E618-18A3F696E8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5930" y="4594302"/>
              <a:ext cx="314508" cy="132884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D4532C-FE03-F3CD-B7AD-83A045D326A9}"/>
                </a:ext>
              </a:extLst>
            </p:cNvPr>
            <p:cNvSpPr txBox="1"/>
            <p:nvPr/>
          </p:nvSpPr>
          <p:spPr>
            <a:xfrm>
              <a:off x="5242729" y="5887119"/>
              <a:ext cx="1643905" cy="314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0.25 mm rounding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71811-F1F9-3D4F-B010-1161BF185D93}"/>
              </a:ext>
            </a:extLst>
          </p:cNvPr>
          <p:cNvGrpSpPr>
            <a:grpSpLocks noChangeAspect="1"/>
          </p:cNvGrpSpPr>
          <p:nvPr/>
        </p:nvGrpSpPr>
        <p:grpSpPr>
          <a:xfrm>
            <a:off x="8235425" y="4504236"/>
            <a:ext cx="2477756" cy="1729541"/>
            <a:chOff x="8611246" y="3647655"/>
            <a:chExt cx="3074216" cy="2145886"/>
          </a:xfrm>
        </p:grpSpPr>
        <p:pic>
          <p:nvPicPr>
            <p:cNvPr id="32" name="Picture 31" descr="A green object with a white background&#10;&#10;AI-generated content may be incorrect.">
              <a:extLst>
                <a:ext uri="{FF2B5EF4-FFF2-40B4-BE49-F238E27FC236}">
                  <a16:creationId xmlns:a16="http://schemas.microsoft.com/office/drawing/2014/main" id="{6221C4EB-7D56-D818-DDA9-2F0DE57BE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1246" y="3647655"/>
              <a:ext cx="3074216" cy="21458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76A9B2-261D-B4D6-7E3B-F11C25A3945C}"/>
                </a:ext>
              </a:extLst>
            </p:cNvPr>
            <p:cNvSpPr txBox="1"/>
            <p:nvPr/>
          </p:nvSpPr>
          <p:spPr>
            <a:xfrm>
              <a:off x="10472035" y="5255729"/>
              <a:ext cx="736286" cy="343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R2mm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1A835A6-CDE5-9006-A2C1-8D53455341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1922" y="4594302"/>
              <a:ext cx="670112" cy="862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8A7A7-085B-A837-7B4A-B623B9E29281}"/>
              </a:ext>
            </a:extLst>
          </p:cNvPr>
          <p:cNvSpPr txBox="1"/>
          <p:nvPr/>
        </p:nvSpPr>
        <p:spPr>
          <a:xfrm>
            <a:off x="7917736" y="6444335"/>
            <a:ext cx="27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Waveguide corner rounding</a:t>
            </a:r>
          </a:p>
        </p:txBody>
      </p:sp>
    </p:spTree>
    <p:extLst>
      <p:ext uri="{BB962C8B-B14F-4D97-AF65-F5344CB8AC3E}">
        <p14:creationId xmlns:p14="http://schemas.microsoft.com/office/powerpoint/2010/main" val="16930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883A-B8D3-F610-B721-9489F5E8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C484217-D957-0F06-F2CC-1E5F1F5EE976}"/>
              </a:ext>
            </a:extLst>
          </p:cNvPr>
          <p:cNvGrpSpPr>
            <a:grpSpLocks noChangeAspect="1"/>
          </p:cNvGrpSpPr>
          <p:nvPr/>
        </p:nvGrpSpPr>
        <p:grpSpPr>
          <a:xfrm>
            <a:off x="1934397" y="3530580"/>
            <a:ext cx="3759271" cy="2622046"/>
            <a:chOff x="1962458" y="3112178"/>
            <a:chExt cx="3759271" cy="262204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4B9C36-FDE2-8664-C810-CFD1D3CE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083" t="8471" r="40589" b="20256"/>
            <a:stretch>
              <a:fillRect/>
            </a:stretch>
          </p:blipFill>
          <p:spPr>
            <a:xfrm>
              <a:off x="1962458" y="3260414"/>
              <a:ext cx="1821894" cy="247381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63DE6-DEC4-7C97-BAAE-71504F09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019" t="15478" r="30746" b="20260"/>
            <a:stretch>
              <a:fillRect/>
            </a:stretch>
          </p:blipFill>
          <p:spPr>
            <a:xfrm>
              <a:off x="3981829" y="3112178"/>
              <a:ext cx="1739900" cy="2230515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D75036-3D7B-E813-5A11-BE2D9171A4F6}"/>
                </a:ext>
              </a:extLst>
            </p:cNvPr>
            <p:cNvCxnSpPr/>
            <p:nvPr/>
          </p:nvCxnSpPr>
          <p:spPr>
            <a:xfrm>
              <a:off x="3784352" y="3260414"/>
              <a:ext cx="0" cy="228313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7E53602-893B-873A-D435-9141E4ECC868}"/>
                </a:ext>
              </a:extLst>
            </p:cNvPr>
            <p:cNvCxnSpPr/>
            <p:nvPr/>
          </p:nvCxnSpPr>
          <p:spPr>
            <a:xfrm>
              <a:off x="3981829" y="3203275"/>
              <a:ext cx="0" cy="228313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AED278B-26C4-BF31-25A4-69313856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Braze Steps and Features for &lt;10 micron Precision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7521B-AD15-3AB7-2A92-6D663E225B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23776"/>
            <a:ext cx="6061614" cy="4934124"/>
          </a:xfrm>
        </p:spPr>
        <p:txBody>
          <a:bodyPr/>
          <a:lstStyle/>
          <a:p>
            <a:pPr algn="r"/>
            <a:r>
              <a:rPr lang="en-US"/>
              <a:t>3 critical “perimeter” joints (2 vacuum, 1 mechanical)	</a:t>
            </a:r>
          </a:p>
          <a:p>
            <a:pPr algn="r"/>
            <a:r>
              <a:rPr lang="en-US"/>
              <a:t>During braze, the braze joints are held by external clamps and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compression bolts</a:t>
            </a:r>
            <a:r>
              <a:rPr lang="en-US"/>
              <a:t>.</a:t>
            </a:r>
          </a:p>
          <a:p>
            <a:r>
              <a:rPr lang="en-US"/>
              <a:t>At assembly, alignment is achieved with a pin and slot arrangement, using stainless steel inserts to prevent deformation of the hole and slot (Exterior flat surfaces may also be used)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DFEB-279F-AAD4-D297-92AC7E285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F129E5-85E3-479B-B805-B34A466EB3C8}"/>
              </a:ext>
            </a:extLst>
          </p:cNvPr>
          <p:cNvGrpSpPr>
            <a:grpSpLocks noChangeAspect="1"/>
          </p:cNvGrpSpPr>
          <p:nvPr/>
        </p:nvGrpSpPr>
        <p:grpSpPr>
          <a:xfrm>
            <a:off x="6827965" y="1194874"/>
            <a:ext cx="3634959" cy="5052477"/>
            <a:chOff x="4124565" y="1334710"/>
            <a:chExt cx="3691219" cy="51306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F1F402-3F66-8D87-EE8D-748CEB7F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321" r="29403" b="9206"/>
            <a:stretch>
              <a:fillRect/>
            </a:stretch>
          </p:blipFill>
          <p:spPr>
            <a:xfrm>
              <a:off x="4124565" y="1334710"/>
              <a:ext cx="3691219" cy="513067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F967F5-8E35-1486-0083-C20224BEAF14}"/>
                </a:ext>
              </a:extLst>
            </p:cNvPr>
            <p:cNvCxnSpPr/>
            <p:nvPr/>
          </p:nvCxnSpPr>
          <p:spPr>
            <a:xfrm>
              <a:off x="5376863" y="2705100"/>
              <a:ext cx="0" cy="219075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3649A8-85E8-5A50-9F70-14C1038B8250}"/>
                </a:ext>
              </a:extLst>
            </p:cNvPr>
            <p:cNvCxnSpPr>
              <a:cxnSpLocks/>
            </p:cNvCxnSpPr>
            <p:nvPr/>
          </p:nvCxnSpPr>
          <p:spPr>
            <a:xfrm>
              <a:off x="5376863" y="1862138"/>
              <a:ext cx="0" cy="2786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DB4B2E-3C6D-DA6C-876A-33CDB43918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0294" y="4188618"/>
              <a:ext cx="269081" cy="6905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3C91AFCC-C09C-7CF0-14B5-BBB68B85ECC5}"/>
                </a:ext>
              </a:extLst>
            </p:cNvPr>
            <p:cNvSpPr/>
            <p:nvPr/>
          </p:nvSpPr>
          <p:spPr>
            <a:xfrm rot="6283677">
              <a:off x="5852770" y="1884597"/>
              <a:ext cx="269081" cy="437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C914F2FC-C2C7-CEF8-F267-DFCB41BAB4AB}"/>
                </a:ext>
              </a:extLst>
            </p:cNvPr>
            <p:cNvSpPr/>
            <p:nvPr/>
          </p:nvSpPr>
          <p:spPr>
            <a:xfrm rot="6283677">
              <a:off x="6092985" y="2826018"/>
              <a:ext cx="269081" cy="462655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E8147D14-252B-AD7D-39B1-B140A013BD06}"/>
                </a:ext>
              </a:extLst>
            </p:cNvPr>
            <p:cNvSpPr/>
            <p:nvPr/>
          </p:nvSpPr>
          <p:spPr>
            <a:xfrm>
              <a:off x="6160292" y="3358738"/>
              <a:ext cx="269081" cy="43459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7776E4B-A83D-86D2-A3C2-D5029D1F304C}"/>
                </a:ext>
              </a:extLst>
            </p:cNvPr>
            <p:cNvSpPr/>
            <p:nvPr/>
          </p:nvSpPr>
          <p:spPr>
            <a:xfrm rot="10800000">
              <a:off x="6151656" y="4652963"/>
              <a:ext cx="269081" cy="43459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6C17BA70-8182-784C-42A0-3B6C6AB138AE}"/>
                </a:ext>
              </a:extLst>
            </p:cNvPr>
            <p:cNvSpPr/>
            <p:nvPr/>
          </p:nvSpPr>
          <p:spPr>
            <a:xfrm rot="17040795">
              <a:off x="4423190" y="2361138"/>
              <a:ext cx="269081" cy="462655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4312CF87-B2BE-E8A6-B980-179FBD5F0659}"/>
                </a:ext>
              </a:extLst>
            </p:cNvPr>
            <p:cNvSpPr/>
            <p:nvPr/>
          </p:nvSpPr>
          <p:spPr>
            <a:xfrm rot="17040795">
              <a:off x="4613133" y="1580548"/>
              <a:ext cx="269081" cy="46265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5A971C-B802-A7F7-BD7D-9EAF0D9FBC6B}"/>
              </a:ext>
            </a:extLst>
          </p:cNvPr>
          <p:cNvCxnSpPr>
            <a:cxnSpLocks/>
          </p:cNvCxnSpPr>
          <p:nvPr/>
        </p:nvCxnSpPr>
        <p:spPr>
          <a:xfrm>
            <a:off x="2197811" y="3721112"/>
            <a:ext cx="215189" cy="6667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4DC6A6-E0B4-2DC2-0F30-95EBD6DAC5E9}"/>
              </a:ext>
            </a:extLst>
          </p:cNvPr>
          <p:cNvCxnSpPr>
            <a:cxnSpLocks/>
          </p:cNvCxnSpPr>
          <p:nvPr/>
        </p:nvCxnSpPr>
        <p:spPr>
          <a:xfrm>
            <a:off x="4325537" y="3381946"/>
            <a:ext cx="213513" cy="4671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1">
            <a:extLst>
              <a:ext uri="{FF2B5EF4-FFF2-40B4-BE49-F238E27FC236}">
                <a16:creationId xmlns:a16="http://schemas.microsoft.com/office/drawing/2014/main" id="{D75ED769-0425-6041-9E75-F905CDD61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05" y="6229228"/>
            <a:ext cx="9427832" cy="420564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prstClr val="black"/>
                </a:solidFill>
              </a:rPr>
              <a:t>Production of 4 structures planned – first units to ESRF and Cornell</a:t>
            </a:r>
          </a:p>
        </p:txBody>
      </p:sp>
    </p:spTree>
    <p:extLst>
      <p:ext uri="{BB962C8B-B14F-4D97-AF65-F5344CB8AC3E}">
        <p14:creationId xmlns:p14="http://schemas.microsoft.com/office/powerpoint/2010/main" val="32036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9D38283-D20A-46D1-B8EE-459812639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1861" t="3245" r="25587" b="4187"/>
          <a:stretch>
            <a:fillRect/>
          </a:stretch>
        </p:blipFill>
        <p:spPr>
          <a:xfrm>
            <a:off x="6126956" y="1933331"/>
            <a:ext cx="6042852" cy="49336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926046-40E0-6E7A-103B-B850520F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Features – Alignment and Fiducials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C09FF-6653-1BBF-B025-330817C9A4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76479"/>
            <a:ext cx="10553700" cy="9363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Very high precision structures, piezo 5 DOF stage, raft with 5 DOF stepper adjustment, Rasnik alignment feedback, beam position monitor.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4C30-5C9A-A4C7-AC46-13C0F1175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47ABC-9822-B174-F8A6-BB209EBEB791}"/>
              </a:ext>
            </a:extLst>
          </p:cNvPr>
          <p:cNvGrpSpPr/>
          <p:nvPr/>
        </p:nvGrpSpPr>
        <p:grpSpPr>
          <a:xfrm rot="1834401">
            <a:off x="8731113" y="2926161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88CA8F3-C201-CD3D-91DE-29CEAB6E96AC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400F8D-0B13-5967-1D1D-15D44EA6100B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F7503E-2459-7F03-5F19-E16661732EAE}"/>
              </a:ext>
            </a:extLst>
          </p:cNvPr>
          <p:cNvGrpSpPr/>
          <p:nvPr/>
        </p:nvGrpSpPr>
        <p:grpSpPr>
          <a:xfrm rot="1834401">
            <a:off x="10613061" y="2397523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817083-27DB-A71B-37A4-0135FEC51DA5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1EF504-9E26-A390-55BA-4FBC7F851840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27545-7D77-70C5-1966-B8A354AE4AC8}"/>
              </a:ext>
            </a:extLst>
          </p:cNvPr>
          <p:cNvGrpSpPr/>
          <p:nvPr/>
        </p:nvGrpSpPr>
        <p:grpSpPr>
          <a:xfrm rot="185238">
            <a:off x="7508487" y="4405075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A055CA-0DCC-A995-06E1-D71038E44C02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DC5AA1-13CB-E310-9EDF-743C892ABE53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A7CC3F-8C60-DDC0-5FBB-B2ED99187C2C}"/>
              </a:ext>
            </a:extLst>
          </p:cNvPr>
          <p:cNvGrpSpPr/>
          <p:nvPr/>
        </p:nvGrpSpPr>
        <p:grpSpPr>
          <a:xfrm rot="167986">
            <a:off x="8720384" y="4422894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7051FA-1C9B-7D6A-A552-02D7FE029AC4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A6EB15-7E79-29AD-5A5A-C4B38A05D8EE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5A3628-CE01-36CE-6BC0-1D61E9B3C621}"/>
              </a:ext>
            </a:extLst>
          </p:cNvPr>
          <p:cNvGrpSpPr/>
          <p:nvPr/>
        </p:nvGrpSpPr>
        <p:grpSpPr>
          <a:xfrm rot="3673638">
            <a:off x="8227831" y="4859609"/>
            <a:ext cx="187597" cy="153594"/>
            <a:chOff x="5603081" y="2549129"/>
            <a:chExt cx="190500" cy="155971"/>
          </a:xfrm>
          <a:solidFill>
            <a:srgbClr val="1DA4FF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0FFA55-7C51-AF7B-5F27-9EC0062C2043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186719-109B-CAA7-220D-F984AC9938C0}"/>
                </a:ext>
              </a:extLst>
            </p:cNvPr>
            <p:cNvSpPr/>
            <p:nvPr/>
          </p:nvSpPr>
          <p:spPr>
            <a:xfrm rot="16127931">
              <a:off x="5634038" y="2552699"/>
              <a:ext cx="121442" cy="114301"/>
            </a:xfrm>
            <a:prstGeom prst="ellipse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11D7F0-237D-F9EE-CD06-465D735BEF49}"/>
              </a:ext>
            </a:extLst>
          </p:cNvPr>
          <p:cNvGrpSpPr/>
          <p:nvPr/>
        </p:nvGrpSpPr>
        <p:grpSpPr>
          <a:xfrm>
            <a:off x="7870462" y="5122756"/>
            <a:ext cx="245579" cy="215737"/>
            <a:chOff x="7729968" y="4813193"/>
            <a:chExt cx="245579" cy="21573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E2B007-5844-D1B8-5AEF-3F6EAD82D016}"/>
                </a:ext>
              </a:extLst>
            </p:cNvPr>
            <p:cNvSpPr/>
            <p:nvPr/>
          </p:nvSpPr>
          <p:spPr>
            <a:xfrm>
              <a:off x="7766844" y="4848368"/>
              <a:ext cx="149203" cy="1453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BA7F99-753F-1113-BE4B-A6B3EEEC5E2D}"/>
                </a:ext>
              </a:extLst>
            </p:cNvPr>
            <p:cNvCxnSpPr>
              <a:cxnSpLocks/>
            </p:cNvCxnSpPr>
            <p:nvPr/>
          </p:nvCxnSpPr>
          <p:spPr>
            <a:xfrm>
              <a:off x="7841446" y="4813193"/>
              <a:ext cx="0" cy="2157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109908-72E9-048B-3886-253D26237FFF}"/>
                </a:ext>
              </a:extLst>
            </p:cNvPr>
            <p:cNvCxnSpPr>
              <a:cxnSpLocks/>
            </p:cNvCxnSpPr>
            <p:nvPr/>
          </p:nvCxnSpPr>
          <p:spPr>
            <a:xfrm>
              <a:off x="7729968" y="4921052"/>
              <a:ext cx="2455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D655A2C-9624-FC30-0654-F7929291B961}"/>
              </a:ext>
            </a:extLst>
          </p:cNvPr>
          <p:cNvSpPr txBox="1">
            <a:spLocks/>
          </p:cNvSpPr>
          <p:nvPr/>
        </p:nvSpPr>
        <p:spPr>
          <a:xfrm>
            <a:off x="784853" y="1912861"/>
            <a:ext cx="5357351" cy="458745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400" dirty="0"/>
              <a:t>Option 1: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CMM alignment of accelerators to </a:t>
            </a:r>
            <a:r>
              <a:rPr lang="en-US" sz="1400" dirty="0">
                <a:solidFill>
                  <a:srgbClr val="007E39"/>
                </a:solidFill>
              </a:rPr>
              <a:t>laser nests on the raft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Laser alignment of laser nests on the raft to </a:t>
            </a:r>
            <a:r>
              <a:rPr lang="en-US" sz="1400" dirty="0">
                <a:solidFill>
                  <a:srgbClr val="007E39"/>
                </a:solidFill>
              </a:rPr>
              <a:t>laser nests on the QCM external face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Survey </a:t>
            </a:r>
            <a:r>
              <a:rPr lang="en-US" sz="1400" dirty="0">
                <a:solidFill>
                  <a:srgbClr val="007E39"/>
                </a:solidFill>
              </a:rPr>
              <a:t>QCM external lasers nests </a:t>
            </a:r>
            <a:r>
              <a:rPr lang="en-US" sz="1400" dirty="0"/>
              <a:t>for alignment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Option 2: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CMM alignment of </a:t>
            </a:r>
            <a:r>
              <a:rPr lang="en-US" sz="1400" dirty="0">
                <a:solidFill>
                  <a:srgbClr val="FF0000"/>
                </a:solidFill>
              </a:rPr>
              <a:t>beam tunnel </a:t>
            </a:r>
            <a:r>
              <a:rPr lang="en-US" sz="1400" dirty="0"/>
              <a:t>to </a:t>
            </a:r>
            <a:r>
              <a:rPr lang="en-US" sz="1400" dirty="0">
                <a:solidFill>
                  <a:srgbClr val="1DA4FF"/>
                </a:solidFill>
              </a:rPr>
              <a:t>laser nests on the structure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(visible through view ports)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Calibration of </a:t>
            </a:r>
            <a:r>
              <a:rPr lang="en-US" sz="1400" dirty="0">
                <a:solidFill>
                  <a:srgbClr val="1DA4FF"/>
                </a:solidFill>
              </a:rPr>
              <a:t>laser nests on structure </a:t>
            </a:r>
            <a:r>
              <a:rPr lang="en-US" sz="1400" dirty="0"/>
              <a:t>through windows and LN2 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 dirty="0"/>
              <a:t>Survey </a:t>
            </a:r>
            <a:r>
              <a:rPr lang="en-US" sz="1400" dirty="0">
                <a:solidFill>
                  <a:srgbClr val="1DA4FF"/>
                </a:solidFill>
              </a:rPr>
              <a:t>laser nests on structure </a:t>
            </a:r>
            <a:r>
              <a:rPr lang="en-US" sz="1400" dirty="0"/>
              <a:t>to do alignment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629EC5-A50E-0FEB-4407-F6A22C4B00F3}"/>
              </a:ext>
            </a:extLst>
          </p:cNvPr>
          <p:cNvGrpSpPr/>
          <p:nvPr/>
        </p:nvGrpSpPr>
        <p:grpSpPr>
          <a:xfrm rot="21296072">
            <a:off x="8421643" y="4780827"/>
            <a:ext cx="3710676" cy="378121"/>
            <a:chOff x="8353813" y="4916750"/>
            <a:chExt cx="3033383" cy="29086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0C83F1-9927-B762-6534-7FC594F138C4}"/>
                </a:ext>
              </a:extLst>
            </p:cNvPr>
            <p:cNvCxnSpPr>
              <a:cxnSpLocks/>
            </p:cNvCxnSpPr>
            <p:nvPr/>
          </p:nvCxnSpPr>
          <p:spPr>
            <a:xfrm rot="303928">
              <a:off x="9453562" y="5117263"/>
              <a:ext cx="1933634" cy="9035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21001C9-DA3E-A119-ADF5-42F5A1E27CCC}"/>
                </a:ext>
              </a:extLst>
            </p:cNvPr>
            <p:cNvCxnSpPr>
              <a:cxnSpLocks/>
            </p:cNvCxnSpPr>
            <p:nvPr/>
          </p:nvCxnSpPr>
          <p:spPr>
            <a:xfrm rot="220562">
              <a:off x="8353813" y="4916750"/>
              <a:ext cx="706180" cy="4924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2515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>
          <a:extLst>
            <a:ext uri="{FF2B5EF4-FFF2-40B4-BE49-F238E27FC236}">
              <a16:creationId xmlns:a16="http://schemas.microsoft.com/office/drawing/2014/main" id="{7C440CDE-D286-4F3C-388E-DBD4FA28B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">
            <a:extLst>
              <a:ext uri="{FF2B5EF4-FFF2-40B4-BE49-F238E27FC236}">
                <a16:creationId xmlns:a16="http://schemas.microsoft.com/office/drawing/2014/main" id="{F4D4D8AD-EA72-AEB5-4310-64B211CD34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Auxiliary Systems: LLRF and Alignment</a:t>
            </a:r>
            <a:endParaRPr dirty="0"/>
          </a:p>
        </p:txBody>
      </p:sp>
      <p:sp>
        <p:nvSpPr>
          <p:cNvPr id="1141" name="Google Shape;1141;p43">
            <a:extLst>
              <a:ext uri="{FF2B5EF4-FFF2-40B4-BE49-F238E27FC236}">
                <a16:creationId xmlns:a16="http://schemas.microsoft.com/office/drawing/2014/main" id="{19DE587B-A3C7-2C90-69D1-4A7F739641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  <p:sp>
        <p:nvSpPr>
          <p:cNvPr id="1142" name="Google Shape;1142;p43">
            <a:extLst>
              <a:ext uri="{FF2B5EF4-FFF2-40B4-BE49-F238E27FC236}">
                <a16:creationId xmlns:a16="http://schemas.microsoft.com/office/drawing/2014/main" id="{69E260AF-ABF8-7882-EF68-5369510AB0DC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indent="0"/>
            <a:r>
              <a:rPr lang="en-US" dirty="0"/>
              <a:t> </a:t>
            </a:r>
          </a:p>
        </p:txBody>
      </p:sp>
      <p:sp>
        <p:nvSpPr>
          <p:cNvPr id="1143" name="Google Shape;1143;p43">
            <a:extLst>
              <a:ext uri="{FF2B5EF4-FFF2-40B4-BE49-F238E27FC236}">
                <a16:creationId xmlns:a16="http://schemas.microsoft.com/office/drawing/2014/main" id="{C1D8055F-0994-0BD7-7559-A5236C1B6DD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100" y="1047750"/>
            <a:ext cx="6072188" cy="288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NG-LLRF in development based on </a:t>
            </a:r>
            <a:r>
              <a:rPr lang="en-US" sz="2000" dirty="0" err="1"/>
              <a:t>RFSoC</a:t>
            </a:r>
            <a:endParaRPr lang="en-US" sz="2000" dirty="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Demonstrated high-precision LLRF requirements in high power test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/>
              <a:t>Initial thoughts to system implementation</a:t>
            </a:r>
            <a:endParaRPr sz="2000" dirty="0"/>
          </a:p>
          <a:p>
            <a: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 sz="2000" dirty="0"/>
          </a:p>
        </p:txBody>
      </p:sp>
      <p:sp>
        <p:nvSpPr>
          <p:cNvPr id="13" name="Google Shape;1143;p43">
            <a:extLst>
              <a:ext uri="{FF2B5EF4-FFF2-40B4-BE49-F238E27FC236}">
                <a16:creationId xmlns:a16="http://schemas.microsoft.com/office/drawing/2014/main" id="{FC4DB2F0-C2A0-9558-D5B4-1482106B2A8A}"/>
              </a:ext>
            </a:extLst>
          </p:cNvPr>
          <p:cNvSpPr txBox="1">
            <a:spLocks/>
          </p:cNvSpPr>
          <p:nvPr/>
        </p:nvSpPr>
        <p:spPr>
          <a:xfrm>
            <a:off x="6814764" y="1025731"/>
            <a:ext cx="6072188" cy="288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0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-323850">
              <a:buSzPts val="1500"/>
              <a:buFont typeface="Lato"/>
              <a:buChar char="●"/>
            </a:pPr>
            <a:r>
              <a:rPr lang="en-US" sz="2000" dirty="0" err="1"/>
              <a:t>Rasnik</a:t>
            </a:r>
            <a:r>
              <a:rPr lang="en-US" sz="2000" dirty="0"/>
              <a:t> alignment system </a:t>
            </a:r>
          </a:p>
          <a:p>
            <a:pPr>
              <a:buSzPts val="1500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4F608-71F3-611F-2945-49F1DB43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60" y="1505751"/>
            <a:ext cx="4221423" cy="2840054"/>
          </a:xfrm>
          <a:prstGeom prst="rect">
            <a:avLst/>
          </a:prstGeom>
        </p:spPr>
      </p:pic>
      <p:pic>
        <p:nvPicPr>
          <p:cNvPr id="4" name="Content Placeholder 4" descr="A white box with many ports&#10;&#10;AI-generated content may be incorrect.">
            <a:extLst>
              <a:ext uri="{FF2B5EF4-FFF2-40B4-BE49-F238E27FC236}">
                <a16:creationId xmlns:a16="http://schemas.microsoft.com/office/drawing/2014/main" id="{F9541FDA-1FD2-3336-4F8A-2BF3EC2A1C03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98" y="4356418"/>
            <a:ext cx="3155798" cy="2366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A066A-CE61-3C37-A8C1-0D06AB66F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8" y="3073619"/>
            <a:ext cx="5297324" cy="2241700"/>
          </a:xfrm>
          <a:prstGeom prst="rect">
            <a:avLst/>
          </a:prstGeom>
        </p:spPr>
      </p:pic>
      <p:pic>
        <p:nvPicPr>
          <p:cNvPr id="7" name="Picture 6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2AD4186E-2C0C-9859-C5EE-158A29511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33061" y="3309889"/>
            <a:ext cx="1956700" cy="1467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8F19B2-7AB9-674E-7FA3-86E68B4AD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818" y="4421147"/>
            <a:ext cx="3069492" cy="2302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E1F3B6-7DBA-7ABE-5F1B-44C5DFAD9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900" y="4638319"/>
            <a:ext cx="2273971" cy="1276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CD2D3-7D08-5A90-DF3C-3588198AFDA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6179"/>
          <a:stretch>
            <a:fillRect/>
          </a:stretch>
        </p:blipFill>
        <p:spPr>
          <a:xfrm>
            <a:off x="9753900" y="4638319"/>
            <a:ext cx="2273971" cy="560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2D6BE8-CD29-CEAA-875D-A3DF2A4426DD}"/>
              </a:ext>
            </a:extLst>
          </p:cNvPr>
          <p:cNvSpPr txBox="1"/>
          <p:nvPr/>
        </p:nvSpPr>
        <p:spPr>
          <a:xfrm>
            <a:off x="9713639" y="5198360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0087FF-067F-2F80-524A-8256623F64A1}"/>
              </a:ext>
            </a:extLst>
          </p:cNvPr>
          <p:cNvSpPr txBox="1"/>
          <p:nvPr/>
        </p:nvSpPr>
        <p:spPr>
          <a:xfrm>
            <a:off x="9713639" y="4898214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AIR</a:t>
            </a:r>
          </a:p>
        </p:txBody>
      </p:sp>
      <p:pic>
        <p:nvPicPr>
          <p:cNvPr id="2" name="Google Shape;972;p33">
            <a:extLst>
              <a:ext uri="{FF2B5EF4-FFF2-40B4-BE49-F238E27FC236}">
                <a16:creationId xmlns:a16="http://schemas.microsoft.com/office/drawing/2014/main" id="{A1561B50-E261-7BC5-D923-62C14546403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9396" y="1855455"/>
            <a:ext cx="1777575" cy="8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93;p33">
            <a:extLst>
              <a:ext uri="{FF2B5EF4-FFF2-40B4-BE49-F238E27FC236}">
                <a16:creationId xmlns:a16="http://schemas.microsoft.com/office/drawing/2014/main" id="{276C49FA-BAFE-F305-80D4-8A805C8F5E2C}"/>
              </a:ext>
            </a:extLst>
          </p:cNvPr>
          <p:cNvSpPr txBox="1"/>
          <p:nvPr/>
        </p:nvSpPr>
        <p:spPr>
          <a:xfrm>
            <a:off x="10742371" y="1652009"/>
            <a:ext cx="1285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H. Van Der Graaf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37781-1579-6427-F23D-32399F28DB1F}"/>
              </a:ext>
            </a:extLst>
          </p:cNvPr>
          <p:cNvSpPr txBox="1"/>
          <p:nvPr/>
        </p:nvSpPr>
        <p:spPr>
          <a:xfrm>
            <a:off x="70818" y="5352248"/>
            <a:ext cx="2910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Liu, C., et al.,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Review of Scientific Instruments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96.4 (2025).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9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9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dirty="0">
                <a:latin typeface="Lato" panose="020F0502020204030203" pitchFamily="34" charset="0"/>
              </a:rPr>
              <a:t>COOL COPPER OPERATION LINAC DEMONSTRATOR (COLD) AT ESRF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643" name="Google Shape;1643;p9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577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 Linac upgrade, INFN-LNF visit summary l 27th February 2025 l S.Liuzzo et al.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9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577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577"/>
                </a:buClr>
                <a:buSzPts val="800"/>
                <a:buFont typeface="Arial"/>
                <a:buNone/>
                <a:tabLst/>
                <a:defRPr/>
              </a:pPr>
              <a:t>26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9"/>
          <p:cNvSpPr/>
          <p:nvPr/>
        </p:nvSpPr>
        <p:spPr>
          <a:xfrm>
            <a:off x="2561077" y="611929"/>
            <a:ext cx="20056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INFN: could be S-band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646" name="Google Shape;1646;p9"/>
          <p:cNvCxnSpPr>
            <a:stCxn id="1645" idx="2"/>
          </p:cNvCxnSpPr>
          <p:nvPr/>
        </p:nvCxnSpPr>
        <p:spPr>
          <a:xfrm flipH="1">
            <a:off x="2698416" y="919706"/>
            <a:ext cx="865500" cy="419100"/>
          </a:xfrm>
          <a:prstGeom prst="straightConnector1">
            <a:avLst/>
          </a:prstGeom>
          <a:noFill/>
          <a:ln w="9525" cap="flat" cmpd="sng">
            <a:solidFill>
              <a:srgbClr val="0F2276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647" name="Google Shape;1647;p9"/>
          <p:cNvGrpSpPr/>
          <p:nvPr/>
        </p:nvGrpSpPr>
        <p:grpSpPr>
          <a:xfrm>
            <a:off x="239349" y="854689"/>
            <a:ext cx="9301451" cy="5693679"/>
            <a:chOff x="239349" y="828651"/>
            <a:chExt cx="9301451" cy="5693679"/>
          </a:xfrm>
        </p:grpSpPr>
        <p:sp>
          <p:nvSpPr>
            <p:cNvPr id="1648" name="Google Shape;1648;p9"/>
            <p:cNvSpPr/>
            <p:nvPr/>
          </p:nvSpPr>
          <p:spPr>
            <a:xfrm>
              <a:off x="8582870" y="6110609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5688764" y="6076683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7616409" y="5528106"/>
              <a:ext cx="190500" cy="41715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4611923" y="5528106"/>
              <a:ext cx="1276350" cy="2095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9"/>
            <p:cNvSpPr/>
            <p:nvPr/>
          </p:nvSpPr>
          <p:spPr>
            <a:xfrm rot="10800000">
              <a:off x="5898651" y="5375993"/>
              <a:ext cx="184150" cy="3619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9"/>
            <p:cNvSpPr/>
            <p:nvPr/>
          </p:nvSpPr>
          <p:spPr>
            <a:xfrm rot="5400000">
              <a:off x="7478813" y="4873659"/>
              <a:ext cx="439522" cy="2611275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456637" y="3982212"/>
              <a:ext cx="664212" cy="637442"/>
            </a:xfrm>
            <a:prstGeom prst="ellipse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pulse compressor?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9"/>
            <p:cNvSpPr/>
            <p:nvPr/>
          </p:nvSpPr>
          <p:spPr>
            <a:xfrm rot="10800000">
              <a:off x="6127251" y="4537793"/>
              <a:ext cx="184150" cy="5270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9"/>
            <p:cNvSpPr/>
            <p:nvPr/>
          </p:nvSpPr>
          <p:spPr>
            <a:xfrm rot="10800000">
              <a:off x="6127251" y="5375993"/>
              <a:ext cx="171450" cy="3619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9"/>
            <p:cNvSpPr/>
            <p:nvPr/>
          </p:nvSpPr>
          <p:spPr>
            <a:xfrm rot="10800000">
              <a:off x="5885951" y="4550493"/>
              <a:ext cx="184150" cy="5270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9"/>
            <p:cNvSpPr/>
            <p:nvPr/>
          </p:nvSpPr>
          <p:spPr>
            <a:xfrm rot="-8509226">
              <a:off x="6024493" y="5017462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4992980" y="4011656"/>
              <a:ext cx="1046150" cy="519896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4434123" y="5528106"/>
              <a:ext cx="177800" cy="41715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9"/>
            <p:cNvSpPr txBox="1"/>
            <p:nvPr/>
          </p:nvSpPr>
          <p:spPr>
            <a:xfrm>
              <a:off x="3745103" y="6034569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9"/>
            <p:cNvSpPr txBox="1"/>
            <p:nvPr/>
          </p:nvSpPr>
          <p:spPr>
            <a:xfrm>
              <a:off x="6952975" y="6002750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9"/>
            <p:cNvSpPr/>
            <p:nvPr/>
          </p:nvSpPr>
          <p:spPr>
            <a:xfrm rot="8200144">
              <a:off x="6029939" y="5006355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903834" y="2725493"/>
              <a:ext cx="7136382" cy="214596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WALL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346494" y="3154150"/>
              <a:ext cx="977900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9"/>
            <p:cNvSpPr/>
            <p:nvPr/>
          </p:nvSpPr>
          <p:spPr>
            <a:xfrm rot="10800000">
              <a:off x="1350902" y="3712280"/>
              <a:ext cx="406400" cy="16510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9"/>
            <p:cNvSpPr/>
            <p:nvPr/>
          </p:nvSpPr>
          <p:spPr>
            <a:xfrm rot="10800000">
              <a:off x="1720281" y="4454750"/>
              <a:ext cx="171449" cy="64748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9"/>
            <p:cNvSpPr/>
            <p:nvPr/>
          </p:nvSpPr>
          <p:spPr>
            <a:xfrm rot="5400000" flipH="1">
              <a:off x="627433" y="852659"/>
              <a:ext cx="728141" cy="680125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6E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9"/>
            <p:cNvSpPr txBox="1"/>
            <p:nvPr/>
          </p:nvSpPr>
          <p:spPr>
            <a:xfrm>
              <a:off x="1408488" y="5182493"/>
              <a:ext cx="6976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GUN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9"/>
            <p:cNvSpPr txBox="1"/>
            <p:nvPr/>
          </p:nvSpPr>
          <p:spPr>
            <a:xfrm>
              <a:off x="1949845" y="3641569"/>
              <a:ext cx="176041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Isolator (critical in C-band)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9"/>
            <p:cNvSpPr txBox="1"/>
            <p:nvPr/>
          </p:nvSpPr>
          <p:spPr>
            <a:xfrm>
              <a:off x="2081026" y="4294168"/>
              <a:ext cx="68800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72" name="Google Shape;1672;p9"/>
            <p:cNvGrpSpPr/>
            <p:nvPr/>
          </p:nvGrpSpPr>
          <p:grpSpPr>
            <a:xfrm>
              <a:off x="672531" y="4246268"/>
              <a:ext cx="1037652" cy="876773"/>
              <a:chOff x="2336963" y="2648495"/>
              <a:chExt cx="1037652" cy="876773"/>
            </a:xfrm>
          </p:grpSpPr>
          <p:sp>
            <p:nvSpPr>
              <p:cNvPr id="1673" name="Google Shape;1673;p9"/>
              <p:cNvSpPr/>
              <p:nvPr/>
            </p:nvSpPr>
            <p:spPr>
              <a:xfrm>
                <a:off x="2423592" y="3040857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9"/>
              <p:cNvSpPr/>
              <p:nvPr/>
            </p:nvSpPr>
            <p:spPr>
              <a:xfrm>
                <a:off x="2336963" y="2844123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50"/>
                  <a:buFont typeface="Arial"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IP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9"/>
              <p:cNvSpPr/>
              <p:nvPr/>
            </p:nvSpPr>
            <p:spPr>
              <a:xfrm>
                <a:off x="2757922" y="2648495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9"/>
              <p:cNvSpPr/>
              <p:nvPr/>
            </p:nvSpPr>
            <p:spPr>
              <a:xfrm>
                <a:off x="2764314" y="3265451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9"/>
              <p:cNvSpPr/>
              <p:nvPr/>
            </p:nvSpPr>
            <p:spPr>
              <a:xfrm rot="-5400000">
                <a:off x="2727251" y="3055230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8" name="Google Shape;1678;p9"/>
            <p:cNvSpPr/>
            <p:nvPr/>
          </p:nvSpPr>
          <p:spPr>
            <a:xfrm rot="10800000">
              <a:off x="6121679" y="1980957"/>
              <a:ext cx="189393" cy="2212888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79" name="Google Shape;1679;p9"/>
            <p:cNvCxnSpPr/>
            <p:nvPr/>
          </p:nvCxnSpPr>
          <p:spPr>
            <a:xfrm>
              <a:off x="5972631" y="3041592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0" name="Google Shape;1680;p9"/>
            <p:cNvSpPr txBox="1"/>
            <p:nvPr/>
          </p:nvSpPr>
          <p:spPr>
            <a:xfrm>
              <a:off x="6411757" y="3418209"/>
              <a:ext cx="68800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9"/>
            <p:cNvSpPr/>
            <p:nvPr/>
          </p:nvSpPr>
          <p:spPr>
            <a:xfrm>
              <a:off x="5166550" y="3600395"/>
              <a:ext cx="951023" cy="100112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9"/>
            <p:cNvSpPr/>
            <p:nvPr/>
          </p:nvSpPr>
          <p:spPr>
            <a:xfrm>
              <a:off x="5079921" y="3403661"/>
              <a:ext cx="360040" cy="49636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Arial"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IP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9"/>
            <p:cNvSpPr/>
            <p:nvPr/>
          </p:nvSpPr>
          <p:spPr>
            <a:xfrm>
              <a:off x="5500880" y="3208033"/>
              <a:ext cx="385750" cy="259817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9"/>
            <p:cNvSpPr/>
            <p:nvPr/>
          </p:nvSpPr>
          <p:spPr>
            <a:xfrm>
              <a:off x="5507272" y="3824989"/>
              <a:ext cx="385750" cy="259817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"/>
                <a:buFont typeface="Arial"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valve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9"/>
            <p:cNvSpPr/>
            <p:nvPr/>
          </p:nvSpPr>
          <p:spPr>
            <a:xfrm rot="-5400000">
              <a:off x="5470209" y="3614768"/>
              <a:ext cx="470657" cy="74154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9"/>
            <p:cNvSpPr/>
            <p:nvPr/>
          </p:nvSpPr>
          <p:spPr>
            <a:xfrm rot="8200144">
              <a:off x="6251052" y="4066317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9"/>
            <p:cNvSpPr/>
            <p:nvPr/>
          </p:nvSpPr>
          <p:spPr>
            <a:xfrm rot="-7812387">
              <a:off x="6260200" y="4258954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88" name="Google Shape;1688;p9"/>
            <p:cNvCxnSpPr/>
            <p:nvPr/>
          </p:nvCxnSpPr>
          <p:spPr>
            <a:xfrm>
              <a:off x="5816070" y="4737744"/>
              <a:ext cx="273342" cy="0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9" name="Google Shape;1689;p9"/>
            <p:cNvSpPr txBox="1"/>
            <p:nvPr/>
          </p:nvSpPr>
          <p:spPr>
            <a:xfrm>
              <a:off x="5153880" y="4601614"/>
              <a:ext cx="68800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50MW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9"/>
            <p:cNvSpPr/>
            <p:nvPr/>
          </p:nvSpPr>
          <p:spPr>
            <a:xfrm>
              <a:off x="6319380" y="5528106"/>
              <a:ext cx="1276350" cy="2095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1" name="Google Shape;1691;p9"/>
            <p:cNvGrpSpPr/>
            <p:nvPr/>
          </p:nvGrpSpPr>
          <p:grpSpPr>
            <a:xfrm rot="5400000">
              <a:off x="7448469" y="4862025"/>
              <a:ext cx="719532" cy="607976"/>
              <a:chOff x="3401063" y="3622739"/>
              <a:chExt cx="1037653" cy="876775"/>
            </a:xfrm>
          </p:grpSpPr>
          <p:sp>
            <p:nvSpPr>
              <p:cNvPr id="1692" name="Google Shape;1692;p9"/>
              <p:cNvSpPr/>
              <p:nvPr/>
            </p:nvSpPr>
            <p:spPr>
              <a:xfrm>
                <a:off x="3487693" y="4015100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9"/>
              <p:cNvSpPr/>
              <p:nvPr/>
            </p:nvSpPr>
            <p:spPr>
              <a:xfrm>
                <a:off x="3401063" y="3818368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9"/>
              <p:cNvSpPr/>
              <p:nvPr/>
            </p:nvSpPr>
            <p:spPr>
              <a:xfrm>
                <a:off x="3822023" y="3622739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9"/>
              <p:cNvSpPr/>
              <p:nvPr/>
            </p:nvSpPr>
            <p:spPr>
              <a:xfrm>
                <a:off x="3828417" y="4239697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9"/>
              <p:cNvSpPr/>
              <p:nvPr/>
            </p:nvSpPr>
            <p:spPr>
              <a:xfrm rot="-5400000">
                <a:off x="3791355" y="4029478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7" name="Google Shape;1697;p9"/>
            <p:cNvSpPr txBox="1"/>
            <p:nvPr/>
          </p:nvSpPr>
          <p:spPr>
            <a:xfrm>
              <a:off x="6400061" y="3280924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9"/>
            <p:cNvSpPr txBox="1"/>
            <p:nvPr/>
          </p:nvSpPr>
          <p:spPr>
            <a:xfrm>
              <a:off x="6382296" y="4638054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9"/>
            <p:cNvSpPr txBox="1"/>
            <p:nvPr/>
          </p:nvSpPr>
          <p:spPr>
            <a:xfrm>
              <a:off x="6257351" y="5078875"/>
              <a:ext cx="93647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Planar hybrid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9"/>
            <p:cNvGrpSpPr/>
            <p:nvPr/>
          </p:nvGrpSpPr>
          <p:grpSpPr>
            <a:xfrm rot="5400000">
              <a:off x="4106166" y="4859512"/>
              <a:ext cx="719530" cy="607973"/>
              <a:chOff x="3408751" y="4548708"/>
              <a:chExt cx="1037650" cy="876771"/>
            </a:xfrm>
          </p:grpSpPr>
          <p:sp>
            <p:nvSpPr>
              <p:cNvPr id="1701" name="Google Shape;1701;p9"/>
              <p:cNvSpPr/>
              <p:nvPr/>
            </p:nvSpPr>
            <p:spPr>
              <a:xfrm>
                <a:off x="3495378" y="4941069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9"/>
              <p:cNvSpPr/>
              <p:nvPr/>
            </p:nvSpPr>
            <p:spPr>
              <a:xfrm>
                <a:off x="3408751" y="4744334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9"/>
              <p:cNvSpPr/>
              <p:nvPr/>
            </p:nvSpPr>
            <p:spPr>
              <a:xfrm>
                <a:off x="3829714" y="454870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9"/>
              <p:cNvSpPr/>
              <p:nvPr/>
            </p:nvSpPr>
            <p:spPr>
              <a:xfrm>
                <a:off x="3836102" y="516566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9"/>
              <p:cNvSpPr/>
              <p:nvPr/>
            </p:nvSpPr>
            <p:spPr>
              <a:xfrm rot="-5400000">
                <a:off x="3799038" y="4955438"/>
                <a:ext cx="470658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706" name="Google Shape;1706;p9"/>
            <p:cNvCxnSpPr/>
            <p:nvPr/>
          </p:nvCxnSpPr>
          <p:spPr>
            <a:xfrm>
              <a:off x="5485022" y="5375993"/>
              <a:ext cx="0" cy="419175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07" name="Google Shape;1707;p9"/>
            <p:cNvCxnSpPr/>
            <p:nvPr/>
          </p:nvCxnSpPr>
          <p:spPr>
            <a:xfrm>
              <a:off x="6690600" y="5385813"/>
              <a:ext cx="0" cy="419175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08" name="Google Shape;1708;p9"/>
            <p:cNvSpPr txBox="1"/>
            <p:nvPr/>
          </p:nvSpPr>
          <p:spPr>
            <a:xfrm>
              <a:off x="5261133" y="5016784"/>
              <a:ext cx="68800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25MW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09" name="Google Shape;1709;p9"/>
            <p:cNvGrpSpPr/>
            <p:nvPr/>
          </p:nvGrpSpPr>
          <p:grpSpPr>
            <a:xfrm rot="5400000">
              <a:off x="2182042" y="5424438"/>
              <a:ext cx="719531" cy="607974"/>
              <a:chOff x="3401065" y="4049742"/>
              <a:chExt cx="1037652" cy="876773"/>
            </a:xfrm>
          </p:grpSpPr>
          <p:sp>
            <p:nvSpPr>
              <p:cNvPr id="1710" name="Google Shape;1710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9"/>
            <p:cNvSpPr/>
            <p:nvPr/>
          </p:nvSpPr>
          <p:spPr>
            <a:xfrm>
              <a:off x="2336228" y="6077322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9"/>
            <p:cNvSpPr/>
            <p:nvPr/>
          </p:nvSpPr>
          <p:spPr>
            <a:xfrm rot="5400000">
              <a:off x="4346993" y="4865778"/>
              <a:ext cx="439522" cy="2611275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9"/>
            <p:cNvSpPr/>
            <p:nvPr/>
          </p:nvSpPr>
          <p:spPr>
            <a:xfrm>
              <a:off x="2946183" y="5828186"/>
              <a:ext cx="6335797" cy="694144"/>
            </a:xfrm>
            <a:prstGeom prst="rect">
              <a:avLst/>
            </a:prstGeom>
            <a:noFill/>
            <a:ln w="25400" cap="flat" cmpd="sng">
              <a:solidFill>
                <a:srgbClr val="C3E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8" name="Google Shape;1718;p9"/>
            <p:cNvGrpSpPr/>
            <p:nvPr/>
          </p:nvGrpSpPr>
          <p:grpSpPr>
            <a:xfrm>
              <a:off x="4263446" y="3959150"/>
              <a:ext cx="719531" cy="607974"/>
              <a:chOff x="3401065" y="4049742"/>
              <a:chExt cx="1037652" cy="876773"/>
            </a:xfrm>
          </p:grpSpPr>
          <p:sp>
            <p:nvSpPr>
              <p:cNvPr id="1719" name="Google Shape;1719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4" name="Google Shape;1724;p9"/>
            <p:cNvGrpSpPr/>
            <p:nvPr/>
          </p:nvGrpSpPr>
          <p:grpSpPr>
            <a:xfrm rot="5400000">
              <a:off x="183571" y="2620683"/>
              <a:ext cx="719531" cy="607974"/>
              <a:chOff x="3401065" y="4049742"/>
              <a:chExt cx="1037652" cy="876773"/>
            </a:xfrm>
          </p:grpSpPr>
          <p:sp>
            <p:nvSpPr>
              <p:cNvPr id="1725" name="Google Shape;1725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30" name="Google Shape;1730;p9"/>
            <p:cNvSpPr/>
            <p:nvPr/>
          </p:nvSpPr>
          <p:spPr>
            <a:xfrm>
              <a:off x="1919288" y="4073934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9"/>
            <p:cNvSpPr txBox="1"/>
            <p:nvPr/>
          </p:nvSpPr>
          <p:spPr>
            <a:xfrm>
              <a:off x="1963945" y="4012013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926546" y="3420006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9"/>
            <p:cNvSpPr txBox="1"/>
            <p:nvPr/>
          </p:nvSpPr>
          <p:spPr>
            <a:xfrm>
              <a:off x="1972830" y="3339462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6335819" y="3351692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6328798" y="4699390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9"/>
            <p:cNvSpPr/>
            <p:nvPr/>
          </p:nvSpPr>
          <p:spPr>
            <a:xfrm rot="-5400000">
              <a:off x="6440749" y="5397287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9"/>
            <p:cNvSpPr/>
            <p:nvPr/>
          </p:nvSpPr>
          <p:spPr>
            <a:xfrm rot="-5400000">
              <a:off x="5689707" y="5394575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4788819" y="5333565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attenuator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7205097" y="5315353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attenuator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6844922" y="5314997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Phase shifter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41" name="Google Shape;1741;p9"/>
            <p:cNvCxnSpPr/>
            <p:nvPr/>
          </p:nvCxnSpPr>
          <p:spPr>
            <a:xfrm>
              <a:off x="1444876" y="1220452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2" name="Google Shape;1742;p9"/>
            <p:cNvCxnSpPr/>
            <p:nvPr/>
          </p:nvCxnSpPr>
          <p:spPr>
            <a:xfrm>
              <a:off x="1634174" y="856381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3" name="Google Shape;1743;p9"/>
            <p:cNvCxnSpPr/>
            <p:nvPr/>
          </p:nvCxnSpPr>
          <p:spPr>
            <a:xfrm>
              <a:off x="1634174" y="856381"/>
              <a:ext cx="575471" cy="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4" name="Google Shape;1744;p9"/>
            <p:cNvCxnSpPr/>
            <p:nvPr/>
          </p:nvCxnSpPr>
          <p:spPr>
            <a:xfrm>
              <a:off x="2202133" y="1217466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5" name="Google Shape;1745;p9"/>
            <p:cNvCxnSpPr/>
            <p:nvPr/>
          </p:nvCxnSpPr>
          <p:spPr>
            <a:xfrm>
              <a:off x="2202134" y="856380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46" name="Google Shape;1746;p9"/>
            <p:cNvSpPr/>
            <p:nvPr/>
          </p:nvSpPr>
          <p:spPr>
            <a:xfrm>
              <a:off x="1576651" y="828651"/>
              <a:ext cx="21668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35 MW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4-6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4Hz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S-band (--&gt; C-band)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9"/>
            <p:cNvSpPr/>
            <p:nvPr/>
          </p:nvSpPr>
          <p:spPr>
            <a:xfrm rot="5400000" flipH="1">
              <a:off x="4912688" y="887483"/>
              <a:ext cx="728141" cy="680125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6E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48" name="Google Shape;1748;p9"/>
            <p:cNvCxnSpPr/>
            <p:nvPr/>
          </p:nvCxnSpPr>
          <p:spPr>
            <a:xfrm>
              <a:off x="5748003" y="1238471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9" name="Google Shape;1749;p9"/>
            <p:cNvCxnSpPr/>
            <p:nvPr/>
          </p:nvCxnSpPr>
          <p:spPr>
            <a:xfrm>
              <a:off x="5937301" y="874400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0" name="Google Shape;1750;p9"/>
            <p:cNvCxnSpPr/>
            <p:nvPr/>
          </p:nvCxnSpPr>
          <p:spPr>
            <a:xfrm>
              <a:off x="5937301" y="874400"/>
              <a:ext cx="575471" cy="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1" name="Google Shape;1751;p9"/>
            <p:cNvCxnSpPr/>
            <p:nvPr/>
          </p:nvCxnSpPr>
          <p:spPr>
            <a:xfrm>
              <a:off x="6505260" y="1235485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2" name="Google Shape;1752;p9"/>
            <p:cNvCxnSpPr/>
            <p:nvPr/>
          </p:nvCxnSpPr>
          <p:spPr>
            <a:xfrm>
              <a:off x="6505261" y="874399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53" name="Google Shape;1753;p9"/>
            <p:cNvSpPr/>
            <p:nvPr/>
          </p:nvSpPr>
          <p:spPr>
            <a:xfrm>
              <a:off x="5906960" y="854164"/>
              <a:ext cx="21668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50 MW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0.5-10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 Symbols"/>
                  <a:ea typeface="Noto Sans Symbols"/>
                  <a:cs typeface="Noto Sans Symbols"/>
                  <a:sym typeface="Noto Sans Symbols"/>
                </a:rPr>
                <a:t> μ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4-10Hz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C-band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9"/>
            <p:cNvSpPr/>
            <p:nvPr/>
          </p:nvSpPr>
          <p:spPr>
            <a:xfrm rot="10800000">
              <a:off x="1727981" y="2110140"/>
              <a:ext cx="169261" cy="92978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9"/>
            <p:cNvSpPr/>
            <p:nvPr/>
          </p:nvSpPr>
          <p:spPr>
            <a:xfrm rot="5400000">
              <a:off x="1945322" y="2160536"/>
              <a:ext cx="169261" cy="276454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6" name="Google Shape;1756;p9"/>
            <p:cNvGrpSpPr/>
            <p:nvPr/>
          </p:nvGrpSpPr>
          <p:grpSpPr>
            <a:xfrm>
              <a:off x="1008451" y="2028008"/>
              <a:ext cx="719531" cy="607974"/>
              <a:chOff x="3401065" y="4049742"/>
              <a:chExt cx="1037652" cy="876773"/>
            </a:xfrm>
          </p:grpSpPr>
          <p:sp>
            <p:nvSpPr>
              <p:cNvPr id="1757" name="Google Shape;1757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2" name="Google Shape;1762;p9"/>
            <p:cNvSpPr/>
            <p:nvPr/>
          </p:nvSpPr>
          <p:spPr>
            <a:xfrm flipH="1">
              <a:off x="2168180" y="1679634"/>
              <a:ext cx="1027672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9"/>
            <p:cNvSpPr/>
            <p:nvPr/>
          </p:nvSpPr>
          <p:spPr>
            <a:xfrm rot="10800000">
              <a:off x="1725219" y="3048749"/>
              <a:ext cx="169261" cy="1381331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64" name="Google Shape;1764;p9"/>
            <p:cNvCxnSpPr/>
            <p:nvPr/>
          </p:nvCxnSpPr>
          <p:spPr>
            <a:xfrm>
              <a:off x="1570609" y="3048750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65" name="Google Shape;1765;p9"/>
            <p:cNvSpPr/>
            <p:nvPr/>
          </p:nvSpPr>
          <p:spPr>
            <a:xfrm>
              <a:off x="1607672" y="3600395"/>
              <a:ext cx="410114" cy="425323"/>
            </a:xfrm>
            <a:prstGeom prst="ellipse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66" name="Google Shape;1766;p9"/>
            <p:cNvCxnSpPr/>
            <p:nvPr/>
          </p:nvCxnSpPr>
          <p:spPr>
            <a:xfrm>
              <a:off x="1566388" y="4437855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67" name="Google Shape;1767;p9"/>
            <p:cNvSpPr txBox="1"/>
            <p:nvPr/>
          </p:nvSpPr>
          <p:spPr>
            <a:xfrm>
              <a:off x="3291453" y="2159536"/>
              <a:ext cx="13204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Independent test of modulators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9"/>
            <p:cNvSpPr/>
            <p:nvPr/>
          </p:nvSpPr>
          <p:spPr>
            <a:xfrm rot="5400000">
              <a:off x="6372955" y="2189205"/>
              <a:ext cx="169261" cy="276454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9" name="Google Shape;1769;p9"/>
            <p:cNvGrpSpPr/>
            <p:nvPr/>
          </p:nvGrpSpPr>
          <p:grpSpPr>
            <a:xfrm>
              <a:off x="5436084" y="2056677"/>
              <a:ext cx="719531" cy="607974"/>
              <a:chOff x="3401065" y="4049742"/>
              <a:chExt cx="1037652" cy="876773"/>
            </a:xfrm>
          </p:grpSpPr>
          <p:sp>
            <p:nvSpPr>
              <p:cNvPr id="1770" name="Google Shape;1770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  <a:tabLst/>
                  <a:defRPr/>
                </a:pPr>
                <a:r>
                  <a:rPr kumimoji="0" lang="en-US" sz="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700"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5" name="Google Shape;1775;p9"/>
            <p:cNvSpPr/>
            <p:nvPr/>
          </p:nvSpPr>
          <p:spPr>
            <a:xfrm flipH="1">
              <a:off x="6595813" y="1708303"/>
              <a:ext cx="1027672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9"/>
            <p:cNvSpPr txBox="1"/>
            <p:nvPr/>
          </p:nvSpPr>
          <p:spPr>
            <a:xfrm>
              <a:off x="6257351" y="2393003"/>
              <a:ext cx="7970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WG switch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77" name="Google Shape;1777;p9"/>
            <p:cNvCxnSpPr/>
            <p:nvPr/>
          </p:nvCxnSpPr>
          <p:spPr>
            <a:xfrm>
              <a:off x="6277808" y="2208171"/>
              <a:ext cx="44294" cy="198632"/>
            </a:xfrm>
            <a:prstGeom prst="straightConnector1">
              <a:avLst/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78" name="Google Shape;1778;p9"/>
            <p:cNvSpPr txBox="1"/>
            <p:nvPr/>
          </p:nvSpPr>
          <p:spPr>
            <a:xfrm>
              <a:off x="1839857" y="2377912"/>
              <a:ext cx="7970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WG switch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79" name="Google Shape;1779;p9"/>
            <p:cNvCxnSpPr/>
            <p:nvPr/>
          </p:nvCxnSpPr>
          <p:spPr>
            <a:xfrm>
              <a:off x="1860314" y="2193080"/>
              <a:ext cx="44294" cy="198632"/>
            </a:xfrm>
            <a:prstGeom prst="straightConnector1">
              <a:avLst/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80" name="Google Shape;1780;p9"/>
            <p:cNvCxnSpPr>
              <a:endCxn id="1754" idx="2"/>
            </p:cNvCxnSpPr>
            <p:nvPr/>
          </p:nvCxnSpPr>
          <p:spPr>
            <a:xfrm>
              <a:off x="1812612" y="1547040"/>
              <a:ext cx="0" cy="56310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81" name="Google Shape;1781;p9"/>
            <p:cNvCxnSpPr/>
            <p:nvPr/>
          </p:nvCxnSpPr>
          <p:spPr>
            <a:xfrm>
              <a:off x="6211727" y="1523693"/>
              <a:ext cx="0" cy="457264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782" name="Google Shape;1782;p9"/>
            <p:cNvSpPr txBox="1"/>
            <p:nvPr/>
          </p:nvSpPr>
          <p:spPr>
            <a:xfrm>
              <a:off x="3788024" y="5975740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3" name="Google Shape;1783;p9"/>
          <p:cNvSpPr txBox="1"/>
          <p:nvPr/>
        </p:nvSpPr>
        <p:spPr>
          <a:xfrm>
            <a:off x="139472" y="5307069"/>
            <a:ext cx="1302579" cy="1176281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006E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Collaborators: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SLAC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CORNELL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9"/>
          <p:cNvSpPr txBox="1"/>
          <p:nvPr/>
        </p:nvSpPr>
        <p:spPr>
          <a:xfrm>
            <a:off x="8218379" y="644546"/>
            <a:ext cx="3973621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577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OBJECTIVES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Test C-band 77K high gradient technology: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Acc. Gradient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Breakdowns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Dark currents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Reliability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Maintainability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Gain experience: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C-band structures / modulators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Laser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Cryogenics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Evaluate potential to extend to 6GeV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8D4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8D4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388;p6">
            <a:extLst>
              <a:ext uri="{FF2B5EF4-FFF2-40B4-BE49-F238E27FC236}">
                <a16:creationId xmlns:a16="http://schemas.microsoft.com/office/drawing/2014/main" id="{CF946549-A806-5388-DEB6-1C98262CB35C}"/>
              </a:ext>
            </a:extLst>
          </p:cNvPr>
          <p:cNvSpPr txBox="1">
            <a:spLocks/>
          </p:cNvSpPr>
          <p:nvPr/>
        </p:nvSpPr>
        <p:spPr>
          <a:xfrm>
            <a:off x="10019733" y="6044546"/>
            <a:ext cx="972802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3"/>
              </a:rPr>
              <a:t>LCWS 2025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DD17F6C1-E830-68D5-F9DF-7F2F38B0A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3274" r="16814"/>
          <a:stretch/>
        </p:blipFill>
        <p:spPr bwMode="gray">
          <a:xfrm>
            <a:off x="5951984" y="941446"/>
            <a:ext cx="6000016" cy="5222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4BBA0-31A4-A84C-AD31-9127BB06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</a:rPr>
              <a:t>COLD Project Phases and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1733-0F5E-FE4C-B7C0-4DFCE9A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38" y="873016"/>
            <a:ext cx="5628115" cy="5400000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2025</a:t>
            </a:r>
            <a:r>
              <a:rPr lang="en-US" sz="1600" dirty="0">
                <a:latin typeface="Lato" panose="020F0502020204030203" pitchFamily="34" charset="0"/>
              </a:rPr>
              <a:t> S-band RF-unit for photo-gun (usable for </a:t>
            </a:r>
            <a:br>
              <a:rPr lang="en-US" sz="1600" dirty="0">
                <a:latin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</a:rPr>
              <a:t>	present linac)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2026</a:t>
            </a:r>
            <a:r>
              <a:rPr lang="en-US" sz="1600" dirty="0">
                <a:latin typeface="Lato" panose="020F0502020204030203" pitchFamily="34" charset="0"/>
              </a:rPr>
              <a:t> 2x C-band RF-unit for Cryomodules</a:t>
            </a:r>
          </a:p>
          <a:p>
            <a:r>
              <a:rPr lang="en-US" sz="1600" dirty="0">
                <a:latin typeface="Lato" panose="020F0502020204030203" pitchFamily="34" charset="0"/>
              </a:rPr>
              <a:t>        	diagnostics for Linac refurbishment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2027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Lato" panose="020F0502020204030203" pitchFamily="34" charset="0"/>
              </a:rPr>
              <a:t>RF test </a:t>
            </a:r>
            <a:r>
              <a:rPr lang="en-US" sz="1600" dirty="0">
                <a:latin typeface="Lato" panose="020F0502020204030203" pitchFamily="34" charset="0"/>
              </a:rPr>
              <a:t>of 77K C-band </a:t>
            </a:r>
            <a:r>
              <a:rPr lang="en-US" sz="1600" dirty="0" err="1">
                <a:latin typeface="Lato" panose="020F0502020204030203" pitchFamily="34" charset="0"/>
              </a:rPr>
              <a:t>acc.struc</a:t>
            </a:r>
            <a:r>
              <a:rPr lang="en-US" sz="1600" dirty="0">
                <a:latin typeface="Lato" panose="020F0502020204030203" pitchFamily="34" charset="0"/>
              </a:rPr>
              <a:t>. +dark currents +laser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2028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</a:rPr>
              <a:t>photogun</a:t>
            </a:r>
            <a:r>
              <a:rPr lang="en-US" sz="1600" dirty="0">
                <a:latin typeface="Lato" panose="020F0502020204030203" pitchFamily="34" charset="0"/>
              </a:rPr>
              <a:t>, diagnostics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2029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Lato" panose="020F0502020204030203" pitchFamily="34" charset="0"/>
              </a:rPr>
              <a:t>beam measurements</a:t>
            </a:r>
          </a:p>
          <a:p>
            <a:r>
              <a:rPr lang="en-US" sz="1600" dirty="0">
                <a:latin typeface="Lato" panose="020F0502020204030203" pitchFamily="34" charset="0"/>
              </a:rPr>
              <a:t>       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2030</a:t>
            </a:r>
            <a:r>
              <a:rPr lang="en-US" sz="1600" dirty="0">
                <a:latin typeface="Lato" panose="020F0502020204030203" pitchFamily="34" charset="0"/>
              </a:rPr>
              <a:t> + 2xC-band accelerating structures for: pulse compression, phasing studies, EU cryomodule development and/or: install undulators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2031</a:t>
            </a:r>
            <a:r>
              <a:rPr lang="en-US" sz="1600" dirty="0">
                <a:latin typeface="Lato" panose="020F0502020204030203" pitchFamily="34" charset="0"/>
              </a:rPr>
              <a:t> COLD as ~300-350MeV alternate </a:t>
            </a: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operation injector for ESRF</a:t>
            </a:r>
            <a:r>
              <a:rPr lang="en-US" sz="1600" dirty="0">
                <a:latin typeface="Lato" panose="020F0502020204030203" pitchFamily="34" charset="0"/>
              </a:rPr>
              <a:t>. (Two injector linacs will be operational)</a:t>
            </a:r>
          </a:p>
          <a:p>
            <a:endParaRPr lang="en-US" sz="16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2032</a:t>
            </a:r>
            <a:r>
              <a:rPr lang="en-US" sz="1600" dirty="0">
                <a:latin typeface="Lato" panose="020F0502020204030203" pitchFamily="34" charset="0"/>
              </a:rPr>
              <a:t>: new 12x100 m tunnel construction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2033: </a:t>
            </a:r>
            <a:r>
              <a:rPr lang="en-US" sz="1600" dirty="0">
                <a:latin typeface="Lato" panose="020F0502020204030203" pitchFamily="34" charset="0"/>
              </a:rPr>
              <a:t>install and commission 6GeV Linac 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2034:</a:t>
            </a:r>
            <a:r>
              <a:rPr lang="en-US" sz="1600" dirty="0">
                <a:latin typeface="Lato" panose="020F0502020204030203" pitchFamily="34" charset="0"/>
              </a:rPr>
              <a:t> decommission booster, installation of transfer line 6GeV linac to SR </a:t>
            </a:r>
            <a:r>
              <a:rPr lang="en-US" sz="1400" dirty="0">
                <a:latin typeface="Lato" panose="020F0502020204030203" pitchFamily="34" charset="0"/>
              </a:rPr>
              <a:t>(~2 months dark time)</a:t>
            </a:r>
            <a:endParaRPr lang="en-US" sz="1600" dirty="0">
              <a:latin typeface="Lato" panose="020F0502020204030203" pitchFamily="34" charset="0"/>
            </a:endParaRPr>
          </a:p>
          <a:p>
            <a:endParaRPr lang="en-US" sz="1600" dirty="0">
              <a:latin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A7A9-FF2A-D34D-8087-EBA656558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</a:t>
            </a:r>
            <a:fld id="{733122C9-A0B9-462F-8757-0847AD287B63}" type="slidenum">
              <a:rPr kumimoji="0" lang="fr-FR" sz="800" b="1" i="0" u="none" strike="noStrike" kern="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lang="fr-FR" sz="8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C7E2FB-A7D5-7F41-91DC-E5B52C317975}"/>
              </a:ext>
            </a:extLst>
          </p:cNvPr>
          <p:cNvCxnSpPr>
            <a:cxnSpLocks/>
          </p:cNvCxnSpPr>
          <p:nvPr/>
        </p:nvCxnSpPr>
        <p:spPr>
          <a:xfrm>
            <a:off x="104907" y="2805471"/>
            <a:ext cx="5991093" cy="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20319E-741D-2B40-AA52-5D88AA306D08}"/>
              </a:ext>
            </a:extLst>
          </p:cNvPr>
          <p:cNvSpPr txBox="1"/>
          <p:nvPr/>
        </p:nvSpPr>
        <p:spPr>
          <a:xfrm rot="16200000">
            <a:off x="-6488" y="1627307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Arial"/>
                <a:sym typeface="Arial"/>
              </a:rPr>
              <a:t>Phase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3AAB02-0F8C-3544-993C-5AF3817FAE6F}"/>
              </a:ext>
            </a:extLst>
          </p:cNvPr>
          <p:cNvSpPr txBox="1"/>
          <p:nvPr/>
        </p:nvSpPr>
        <p:spPr>
          <a:xfrm rot="16200000">
            <a:off x="-6489" y="326891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Arial"/>
                <a:sym typeface="Arial"/>
              </a:rPr>
              <a:t>Phase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64AFDE-7982-9C47-893D-C7AB44E41E75}"/>
              </a:ext>
            </a:extLst>
          </p:cNvPr>
          <p:cNvSpPr txBox="1"/>
          <p:nvPr/>
        </p:nvSpPr>
        <p:spPr>
          <a:xfrm>
            <a:off x="830414" y="5937276"/>
            <a:ext cx="3302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Lato" panose="020F0502020204030203" pitchFamily="34" charset="0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Liuzzo, et al.,Proc. IPAC'25,TUPM107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Lato" panose="020F0502020204030203" pitchFamily="34" charset="0"/>
              <a:cs typeface="Arial"/>
              <a:sym typeface="Arial"/>
            </a:endParaRPr>
          </a:p>
        </p:txBody>
      </p:sp>
      <p:sp>
        <p:nvSpPr>
          <p:cNvPr id="37" name="Rounded Rectangle 231">
            <a:extLst>
              <a:ext uri="{FF2B5EF4-FFF2-40B4-BE49-F238E27FC236}">
                <a16:creationId xmlns:a16="http://schemas.microsoft.com/office/drawing/2014/main" id="{98B248DE-2A81-D831-95EC-3DB0B5DD7335}"/>
              </a:ext>
            </a:extLst>
          </p:cNvPr>
          <p:cNvSpPr/>
          <p:nvPr/>
        </p:nvSpPr>
        <p:spPr>
          <a:xfrm rot="21199339">
            <a:off x="7817544" y="2709950"/>
            <a:ext cx="1964520" cy="20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6GeV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Linac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3437235E-8A6C-C5F3-5112-5139C43B734B}"/>
              </a:ext>
            </a:extLst>
          </p:cNvPr>
          <p:cNvSpPr/>
          <p:nvPr/>
        </p:nvSpPr>
        <p:spPr>
          <a:xfrm>
            <a:off x="9336360" y="2658616"/>
            <a:ext cx="1440160" cy="914400"/>
          </a:xfrm>
          <a:prstGeom prst="arc">
            <a:avLst>
              <a:gd name="adj1" fmla="val 14239716"/>
              <a:gd name="adj2" fmla="val 2117093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9659583-91EE-201F-7912-A63BD1F87C65}"/>
              </a:ext>
            </a:extLst>
          </p:cNvPr>
          <p:cNvSpPr txBox="1"/>
          <p:nvPr/>
        </p:nvSpPr>
        <p:spPr>
          <a:xfrm rot="16200000">
            <a:off x="-2482" y="475197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Arial"/>
                <a:sym typeface="Arial"/>
              </a:rPr>
              <a:t>Beyond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5C50696-65B9-88B5-87B4-75EB123B393C}"/>
              </a:ext>
            </a:extLst>
          </p:cNvPr>
          <p:cNvCxnSpPr>
            <a:cxnSpLocks/>
          </p:cNvCxnSpPr>
          <p:nvPr/>
        </p:nvCxnSpPr>
        <p:spPr>
          <a:xfrm>
            <a:off x="95659" y="4199817"/>
            <a:ext cx="6080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6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9"/>
          <p:cNvPicPr preferRelativeResize="0"/>
          <p:nvPr/>
        </p:nvPicPr>
        <p:blipFill rotWithShape="1">
          <a:blip r:embed="rId3">
            <a:alphaModFix/>
          </a:blip>
          <a:srcRect l="27369" r="25108" b="5204"/>
          <a:stretch/>
        </p:blipFill>
        <p:spPr>
          <a:xfrm>
            <a:off x="248734" y="3341756"/>
            <a:ext cx="1974301" cy="252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"/>
          <p:cNvSpPr txBox="1">
            <a:spLocks noGrp="1"/>
          </p:cNvSpPr>
          <p:nvPr>
            <p:ph type="body" idx="1"/>
          </p:nvPr>
        </p:nvSpPr>
        <p:spPr>
          <a:xfrm>
            <a:off x="800100" y="882159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 dirty="0"/>
              <a:t>NCRF Accelerator Technology Required for all Near-Term Collider Concepts</a:t>
            </a:r>
            <a:endParaRPr dirty="0"/>
          </a:p>
        </p:txBody>
      </p:sp>
      <p:sp>
        <p:nvSpPr>
          <p:cNvPr id="443" name="Google Shape;443;p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Synergies with Future Colliders</a:t>
            </a:r>
            <a:endParaRPr/>
          </a:p>
        </p:txBody>
      </p:sp>
      <p:sp>
        <p:nvSpPr>
          <p:cNvPr id="444" name="Google Shape;444;p9"/>
          <p:cNvSpPr txBox="1">
            <a:spLocks noGrp="1"/>
          </p:cNvSpPr>
          <p:nvPr>
            <p:ph type="body" idx="2"/>
          </p:nvPr>
        </p:nvSpPr>
        <p:spPr>
          <a:xfrm>
            <a:off x="800100" y="1205534"/>
            <a:ext cx="114396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Cold copper technology is positioned to contribute synergistically or directly to all near-term collider concepts</a:t>
            </a:r>
            <a:endParaRPr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b="1" dirty="0"/>
              <a:t>FCC-ee - common electron and positron High Energy linac from 6 to 20 GeV</a:t>
            </a:r>
            <a:endParaRPr b="1"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dirty="0"/>
              <a:t>Muon Collider - high gradient cryogenic copper cavities in muon cooling channel</a:t>
            </a:r>
            <a:endParaRPr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dirty="0"/>
              <a:t>AAC - SLAC Beam Test facility proposal utilized for staging,  multi-TeV energy upgrade reutilizing tunnel, 𝛾𝛾 colliders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b="1" dirty="0"/>
          </a:p>
        </p:txBody>
      </p:sp>
      <p:sp>
        <p:nvSpPr>
          <p:cNvPr id="445" name="Google Shape;445;p9"/>
          <p:cNvSpPr txBox="1">
            <a:spLocks noGrp="1"/>
          </p:cNvSpPr>
          <p:nvPr>
            <p:ph type="sldNum" idx="12"/>
          </p:nvPr>
        </p:nvSpPr>
        <p:spPr>
          <a:xfrm>
            <a:off x="8610600" y="586461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28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46" name="Google Shape;446;p9"/>
          <p:cNvSpPr txBox="1">
            <a:spLocks noGrp="1"/>
          </p:cNvSpPr>
          <p:nvPr>
            <p:ph type="body" idx="2"/>
          </p:nvPr>
        </p:nvSpPr>
        <p:spPr>
          <a:xfrm>
            <a:off x="2073068" y="3429000"/>
            <a:ext cx="4433239" cy="1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61431" lvl="0" indent="-3556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Goal is high RF efficiency for a set gradient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Shunt impedance at 300 K: 58.5 MΩ/m</a:t>
            </a:r>
            <a:endParaRPr dirty="0"/>
          </a:p>
          <a:p>
            <a:pPr marL="1071016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At 77 K: 152 MΩ/m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Gradient: 22.5 MeV/m 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Baseline design: 3.5 MW/m, 3 μs</a:t>
            </a:r>
            <a:endParaRPr dirty="0"/>
          </a:p>
          <a:p>
            <a:pPr marL="461431" lvl="0" indent="-3556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Pulse compressed version should be</a:t>
            </a:r>
            <a:br>
              <a:rPr lang="en" dirty="0"/>
            </a:br>
            <a:r>
              <a:rPr lang="en" dirty="0"/>
              <a:t>even more efficient in terms of RF power</a:t>
            </a:r>
            <a:endParaRPr dirty="0"/>
          </a:p>
        </p:txBody>
      </p:sp>
      <p:graphicFrame>
        <p:nvGraphicFramePr>
          <p:cNvPr id="447" name="Google Shape;447;p9"/>
          <p:cNvGraphicFramePr/>
          <p:nvPr/>
        </p:nvGraphicFramePr>
        <p:xfrm>
          <a:off x="6571206" y="3114776"/>
          <a:ext cx="4602400" cy="2976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0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7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HE-Linac Requirements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Charge (nC)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0-5.5 nC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Number Bunches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min. 4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Bunch Spacing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 ns spacing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Initial Energy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6 GeV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Final Energy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20 GeV</a:t>
                      </a:r>
                      <a:endParaRPr sz="21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8" name="Google Shape;448;p9"/>
          <p:cNvSpPr txBox="1"/>
          <p:nvPr/>
        </p:nvSpPr>
        <p:spPr>
          <a:xfrm>
            <a:off x="398683" y="3010801"/>
            <a:ext cx="1674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Single Cavity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9"/>
          <p:cNvSpPr txBox="1"/>
          <p:nvPr/>
        </p:nvSpPr>
        <p:spPr>
          <a:xfrm>
            <a:off x="2508969" y="3114776"/>
            <a:ext cx="345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Design Study: FCC HE-Linac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881" name="Google Shape;881;p8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882" name="Google Shape;882;p8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884" name="Google Shape;884;p81"/>
          <p:cNvSpPr txBox="1">
            <a:spLocks noGrp="1"/>
          </p:cNvSpPr>
          <p:nvPr>
            <p:ph type="body" idx="2"/>
          </p:nvPr>
        </p:nvSpPr>
        <p:spPr>
          <a:xfrm>
            <a:off x="800098" y="1115400"/>
            <a:ext cx="11002695" cy="4846125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Distributed coupling provides a versatile platform for optimizing rf accelerators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Cold-copper provides distinct advantages for applications requiring compactness and high gradient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Short-pulse operation opening new possibilities for extreme gradients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Major challenges: scaling of this technology to higher energy; generating and preserving high brightness beams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Future work: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Structure design could improve efficiency or relax alignment tolerances</a:t>
            </a:r>
          </a:p>
          <a:p>
            <a:pPr marL="342900" lvl="0" indent="-3429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Opportunities to consider more exotic – hybrid NCRF/SRF – could further improve the performance of linacs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Technology industrialization proceeding in parallel through applications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55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Particle Accelerators Drive Scientific Discovery </a:t>
            </a:r>
            <a:endParaRPr baseline="30000"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18" name="Picture 2" descr="C:\Users\nanni\Downloads\UED-ElectronGun.jpg">
            <a:extLst>
              <a:ext uri="{FF2B5EF4-FFF2-40B4-BE49-F238E27FC236}">
                <a16:creationId xmlns:a16="http://schemas.microsoft.com/office/drawing/2014/main" id="{6C8746F2-E26B-F249-AFBC-5400AF30C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8061" y="1759860"/>
            <a:ext cx="4984168" cy="3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ages.iop.org/objects/ccr/cern/50/10/14/CCfel3_10_10.jpg">
            <a:extLst>
              <a:ext uri="{FF2B5EF4-FFF2-40B4-BE49-F238E27FC236}">
                <a16:creationId xmlns:a16="http://schemas.microsoft.com/office/drawing/2014/main" id="{7432AD1B-E30A-DA46-BA84-7B8FDF35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62" y="1759861"/>
            <a:ext cx="4984167" cy="368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21">
            <a:extLst>
              <a:ext uri="{FF2B5EF4-FFF2-40B4-BE49-F238E27FC236}">
                <a16:creationId xmlns:a16="http://schemas.microsoft.com/office/drawing/2014/main" id="{300948A6-8DD6-664B-A4EE-DCC8368E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45" y="1179156"/>
            <a:ext cx="4998183" cy="420564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33" dirty="0">
                <a:solidFill>
                  <a:prstClr val="black"/>
                </a:solidFill>
              </a:rPr>
              <a:t>Coherent X-rays from LCLS (2009)</a:t>
            </a:r>
          </a:p>
        </p:txBody>
      </p:sp>
      <p:sp>
        <p:nvSpPr>
          <p:cNvPr id="21" name="TextBox 121">
            <a:extLst>
              <a:ext uri="{FF2B5EF4-FFF2-40B4-BE49-F238E27FC236}">
                <a16:creationId xmlns:a16="http://schemas.microsoft.com/office/drawing/2014/main" id="{229F9A91-1F36-BD49-A5EF-2A1BC06C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44" y="5681660"/>
            <a:ext cx="10571085" cy="420564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prstClr val="black"/>
                </a:solidFill>
              </a:rPr>
              <a:t>What new science is enabled by the next generation of accelerator technology?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9B6D8290-E71E-4344-BD23-9F34D261B536}"/>
              </a:ext>
            </a:extLst>
          </p:cNvPr>
          <p:cNvSpPr/>
          <p:nvPr/>
        </p:nvSpPr>
        <p:spPr bwMode="auto">
          <a:xfrm>
            <a:off x="5618945" y="4066768"/>
            <a:ext cx="914400" cy="1510523"/>
          </a:xfrm>
          <a:prstGeom prst="downArrow">
            <a:avLst/>
          </a:prstGeom>
          <a:solidFill>
            <a:srgbClr val="993333">
              <a:lumMod val="20000"/>
              <a:lumOff val="80000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3200" dirty="0">
              <a:latin typeface="Times" pitchFamily="18" charset="0"/>
            </a:endParaRPr>
          </a:p>
        </p:txBody>
      </p:sp>
      <p:sp>
        <p:nvSpPr>
          <p:cNvPr id="23" name="TextBox 121">
            <a:extLst>
              <a:ext uri="{FF2B5EF4-FFF2-40B4-BE49-F238E27FC236}">
                <a16:creationId xmlns:a16="http://schemas.microsoft.com/office/drawing/2014/main" id="{AE824C28-B1F5-774C-A363-2EABB8EA0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0" y="1150260"/>
            <a:ext cx="4975789" cy="420564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33" dirty="0">
                <a:solidFill>
                  <a:prstClr val="black"/>
                </a:solidFill>
              </a:rPr>
              <a:t>Ultrafast Electron Diffraction (2015)</a:t>
            </a:r>
          </a:p>
        </p:txBody>
      </p:sp>
    </p:spTree>
    <p:extLst>
      <p:ext uri="{BB962C8B-B14F-4D97-AF65-F5344CB8AC3E}">
        <p14:creationId xmlns:p14="http://schemas.microsoft.com/office/powerpoint/2010/main" val="253614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Questions?</a:t>
            </a:r>
            <a:endParaRPr b="1"/>
          </a:p>
        </p:txBody>
      </p:sp>
      <p:sp>
        <p:nvSpPr>
          <p:cNvPr id="893" name="Google Shape;893;p8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Backup</a:t>
            </a:r>
            <a:endParaRPr b="1"/>
          </a:p>
        </p:txBody>
      </p:sp>
      <p:sp>
        <p:nvSpPr>
          <p:cNvPr id="900" name="Google Shape;900;p8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3"/>
          <p:cNvSpPr txBox="1">
            <a:spLocks noGrp="1"/>
          </p:cNvSpPr>
          <p:nvPr>
            <p:ph type="body" idx="1"/>
          </p:nvPr>
        </p:nvSpPr>
        <p:spPr>
          <a:xfrm>
            <a:off x="800100" y="101878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System level optimization essential for achieving performance</a:t>
            </a:r>
            <a:endParaRPr dirty="0"/>
          </a:p>
        </p:txBody>
      </p:sp>
      <p:sp>
        <p:nvSpPr>
          <p:cNvPr id="969" name="Google Shape;969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Alignment and Vibrations for Bright Beams</a:t>
            </a:r>
            <a:endParaRPr dirty="0"/>
          </a:p>
        </p:txBody>
      </p:sp>
      <p:sp>
        <p:nvSpPr>
          <p:cNvPr id="970" name="Google Shape;970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dirty="0"/>
          </a:p>
        </p:txBody>
      </p:sp>
      <p:sp>
        <p:nvSpPr>
          <p:cNvPr id="971" name="Google Shape;971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</a:p>
        </p:txBody>
      </p:sp>
      <p:pic>
        <p:nvPicPr>
          <p:cNvPr id="972" name="Google Shape;9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2150" y="3756621"/>
            <a:ext cx="1777575" cy="8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200" y="1720054"/>
            <a:ext cx="1777575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33"/>
          <p:cNvSpPr txBox="1"/>
          <p:nvPr/>
        </p:nvSpPr>
        <p:spPr>
          <a:xfrm>
            <a:off x="1252875" y="1443450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RF Structure Optimization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75" name="Google Shape;975;p33"/>
          <p:cNvSpPr txBox="1"/>
          <p:nvPr/>
        </p:nvSpPr>
        <p:spPr>
          <a:xfrm>
            <a:off x="610156" y="4024772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Main Linac Beam Dynamics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976" name="Google Shape;97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0975" y="1751138"/>
            <a:ext cx="1724240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33"/>
          <p:cNvSpPr txBox="1"/>
          <p:nvPr/>
        </p:nvSpPr>
        <p:spPr>
          <a:xfrm>
            <a:off x="4450751" y="1517323"/>
            <a:ext cx="336300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Vibration Measurements and Analysis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78" name="Google Shape;978;p33"/>
          <p:cNvSpPr txBox="1"/>
          <p:nvPr/>
        </p:nvSpPr>
        <p:spPr>
          <a:xfrm>
            <a:off x="8610600" y="938688"/>
            <a:ext cx="2430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Two-Phase Fluid Simulations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79" name="Google Shape;979;p33"/>
          <p:cNvSpPr txBox="1"/>
          <p:nvPr/>
        </p:nvSpPr>
        <p:spPr>
          <a:xfrm>
            <a:off x="8973950" y="3230663"/>
            <a:ext cx="243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Precision Short and Long Range Alignment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980" name="Google Shape;98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8934" y="1338894"/>
            <a:ext cx="1028894" cy="12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609" y="4285408"/>
            <a:ext cx="3152266" cy="16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33"/>
          <p:cNvSpPr txBox="1"/>
          <p:nvPr/>
        </p:nvSpPr>
        <p:spPr>
          <a:xfrm>
            <a:off x="975702" y="2397138"/>
            <a:ext cx="24309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3.55 mm iris radius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2.0=E</a:t>
            </a:r>
            <a:r>
              <a:rPr lang="en-US" sz="1200" u="none" strike="noStrike" cap="none" baseline="-25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max</a:t>
            </a: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/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</a:t>
            </a:r>
            <a:r>
              <a:rPr lang="en-US" sz="1200" u="none" strike="noStrike" cap="none" baseline="-250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acc</a:t>
            </a:r>
            <a:endParaRPr sz="1200" u="none" strike="noStrike" cap="none" baseline="-25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1.23=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</a:t>
            </a:r>
            <a:r>
              <a:rPr lang="en-US" sz="1200" u="none" strike="noStrike" cap="none" baseline="-250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coup</a:t>
            </a: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/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</a:t>
            </a:r>
            <a:r>
              <a:rPr lang="en-US" sz="1200" u="none" strike="noStrike" cap="none" baseline="-250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wall</a:t>
            </a:r>
            <a:endParaRPr sz="1200" u="none" strike="noStrike" cap="none" baseline="-25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85" name="Google Shape;985;p33"/>
          <p:cNvSpPr txBox="1"/>
          <p:nvPr/>
        </p:nvSpPr>
        <p:spPr>
          <a:xfrm>
            <a:off x="199409" y="5947158"/>
            <a:ext cx="243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White (C</a:t>
            </a:r>
            <a:r>
              <a:rPr lang="en-US" sz="1200" u="none" strike="noStrike" cap="none" baseline="30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3</a:t>
            </a: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), Schulte (CLIC)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graphicFrame>
        <p:nvGraphicFramePr>
          <p:cNvPr id="986" name="Google Shape;986;p33"/>
          <p:cNvGraphicFramePr/>
          <p:nvPr/>
        </p:nvGraphicFramePr>
        <p:xfrm>
          <a:off x="3848215" y="3951894"/>
          <a:ext cx="4255885" cy="27600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94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FFFFF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Alignment Parameters</a:t>
                      </a:r>
                      <a:endParaRPr sz="1600" b="0" i="0" u="none" strike="noStrike" cap="none" dirty="0">
                        <a:solidFill>
                          <a:srgbClr val="FFFFFF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FFFFF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Units</a:t>
                      </a:r>
                      <a:endParaRPr sz="1600" b="0" i="0" u="none" strike="noStrike" cap="none" dirty="0">
                        <a:solidFill>
                          <a:srgbClr val="FFFFFF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FFFFF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Value</a:t>
                      </a:r>
                      <a:endParaRPr sz="1600" b="0" i="0" u="none" strike="noStrike" cap="none" dirty="0">
                        <a:solidFill>
                          <a:srgbClr val="FFFFFF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Raft Components 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5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Short Range (~10m)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30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Long Range (&gt;200m)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1000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Structure Vert. Vibration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9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Quad Vert. Vibration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nm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15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BPM Resolution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0.1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BPM-Quad Alignment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 err="1">
                          <a:solidFill>
                            <a:schemeClr val="dk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μm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i="0" u="none" strike="noStrike" cap="none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"/>
                        </a:rPr>
                        <a:t>2</a:t>
                      </a:r>
                      <a:endParaRPr sz="1600" b="0" i="0" u="none" strike="noStrike" cap="non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87" name="Google Shape;987;p33"/>
          <p:cNvSpPr txBox="1"/>
          <p:nvPr/>
        </p:nvSpPr>
        <p:spPr>
          <a:xfrm>
            <a:off x="388937" y="3351500"/>
            <a:ext cx="14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Electric Field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88" name="Google Shape;988;p33"/>
          <p:cNvSpPr txBox="1"/>
          <p:nvPr/>
        </p:nvSpPr>
        <p:spPr>
          <a:xfrm>
            <a:off x="2611137" y="3427700"/>
            <a:ext cx="14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Magnetic Field</a:t>
            </a:r>
            <a:endParaRPr sz="14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89" name="Google Shape;989;p33"/>
          <p:cNvSpPr txBox="1"/>
          <p:nvPr/>
        </p:nvSpPr>
        <p:spPr>
          <a:xfrm>
            <a:off x="621325" y="3632163"/>
            <a:ext cx="243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M. 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Shumail</a:t>
            </a: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Z. Li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990" name="Google Shape;990;p33"/>
          <p:cNvPicPr preferRelativeResize="0"/>
          <p:nvPr/>
        </p:nvPicPr>
        <p:blipFill rotWithShape="1">
          <a:blip r:embed="rId8">
            <a:alphaModFix/>
          </a:blip>
          <a:srcRect l="20263" t="34820" r="26856" b="7888"/>
          <a:stretch/>
        </p:blipFill>
        <p:spPr>
          <a:xfrm>
            <a:off x="8966655" y="1554300"/>
            <a:ext cx="1666995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33"/>
          <p:cNvSpPr txBox="1"/>
          <p:nvPr/>
        </p:nvSpPr>
        <p:spPr>
          <a:xfrm>
            <a:off x="10848923" y="2568125"/>
            <a:ext cx="9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K. 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Shoele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992" name="Google Shape;992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10603" y="5073875"/>
            <a:ext cx="3528812" cy="1090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33"/>
          <p:cNvSpPr txBox="1"/>
          <p:nvPr/>
        </p:nvSpPr>
        <p:spPr>
          <a:xfrm>
            <a:off x="10925125" y="3553175"/>
            <a:ext cx="1285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H. Van Der Graaf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94" name="Google Shape;994;p33"/>
          <p:cNvSpPr txBox="1"/>
          <p:nvPr/>
        </p:nvSpPr>
        <p:spPr>
          <a:xfrm>
            <a:off x="4450751" y="3549841"/>
            <a:ext cx="316331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Z. George, V. </a:t>
            </a:r>
            <a:r>
              <a:rPr lang="en-US" sz="120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Borzenets</a:t>
            </a: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A. Dhar, D. Palmer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sp>
        <p:nvSpPr>
          <p:cNvPr id="995" name="Google Shape;995;p33"/>
          <p:cNvSpPr txBox="1"/>
          <p:nvPr/>
        </p:nvSpPr>
        <p:spPr>
          <a:xfrm>
            <a:off x="9905489" y="4608888"/>
            <a:ext cx="24309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100 nm resolution</a:t>
            </a: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Approved effort to test cold</a:t>
            </a:r>
            <a:endParaRPr sz="1200" u="none" strike="noStrike" cap="none" baseline="-25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996" name="Google Shape;996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76575" y="3280005"/>
            <a:ext cx="1125200" cy="32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27063" y="3896846"/>
            <a:ext cx="1420745" cy="1187529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33"/>
          <p:cNvSpPr txBox="1"/>
          <p:nvPr/>
        </p:nvSpPr>
        <p:spPr>
          <a:xfrm>
            <a:off x="8897076" y="6017337"/>
            <a:ext cx="6228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https://arxiv.org/pdf/2307.07981.pdf</a:t>
            </a:r>
            <a:r>
              <a:rPr lang="en-US" sz="140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99" name="Google Shape;999;p33" descr="A graph of a bar cha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83027" y="1929241"/>
            <a:ext cx="2430900" cy="1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86837" y="1866082"/>
            <a:ext cx="2196187" cy="1272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34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RF Power Requirements</a:t>
            </a:r>
            <a:endParaRPr/>
          </a:p>
        </p:txBody>
      </p:sp>
      <p:sp>
        <p:nvSpPr>
          <p:cNvPr id="907" name="Google Shape;907;p8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908" name="Google Shape;908;p8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909" name="Google Shape;909;p8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50" y="3730425"/>
            <a:ext cx="8014152" cy="308357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84"/>
          <p:cNvSpPr txBox="1">
            <a:spLocks noGrp="1"/>
          </p:cNvSpPr>
          <p:nvPr>
            <p:ph type="body" idx="2"/>
          </p:nvPr>
        </p:nvSpPr>
        <p:spPr>
          <a:xfrm>
            <a:off x="800100" y="1033000"/>
            <a:ext cx="7319100" cy="4954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/>
              <a:t>70 MeV/m 250 ns Flattop (extendible to &gt;100 ns)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/>
              <a:t>~1 microsecond rf pulse, ~30 MW/m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/>
              <a:t>Conservative 2.3X enhancement from </a:t>
            </a:r>
            <a:r>
              <a:rPr lang="en-US" sz="2200" dirty="0" err="1"/>
              <a:t>cryo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No pulse compression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/>
              <a:t>Ramp power to reduce reflected power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/>
              <a:t>Flip phase at output to reduce thermals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1" name="Google Shape;911;p8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574" y="1033000"/>
            <a:ext cx="3414024" cy="25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84"/>
          <p:cNvSpPr txBox="1">
            <a:spLocks noGrp="1"/>
          </p:cNvSpPr>
          <p:nvPr>
            <p:ph type="body" idx="2"/>
          </p:nvPr>
        </p:nvSpPr>
        <p:spPr>
          <a:xfrm>
            <a:off x="800100" y="3507850"/>
            <a:ext cx="3548700" cy="2027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One 65 MW klystron every two meters -&gt; Matches CLIC-k rf module power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84"/>
          <p:cNvSpPr txBox="1"/>
          <p:nvPr/>
        </p:nvSpPr>
        <p:spPr>
          <a:xfrm>
            <a:off x="10063650" y="4084875"/>
            <a:ext cx="141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Gradient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4" name="Google Shape;914;p84"/>
          <p:cNvSpPr txBox="1"/>
          <p:nvPr/>
        </p:nvSpPr>
        <p:spPr>
          <a:xfrm>
            <a:off x="5493425" y="4306150"/>
            <a:ext cx="328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Thermals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5" name="Google Shape;915;p84"/>
          <p:cNvSpPr txBox="1"/>
          <p:nvPr/>
        </p:nvSpPr>
        <p:spPr>
          <a:xfrm>
            <a:off x="8610600" y="1551900"/>
            <a:ext cx="274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RF Power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3940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RF Sources Available vs. Near Term Industrial Efforts</a:t>
            </a:r>
            <a:endParaRPr/>
          </a:p>
        </p:txBody>
      </p:sp>
      <p:sp>
        <p:nvSpPr>
          <p:cNvPr id="776" name="Google Shape;776;p7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777" name="Google Shape;777;p7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778" name="Google Shape;778;p72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RF sources and modulators capable of powering CCC-250 commercially available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72"/>
          <p:cNvSpPr txBox="1">
            <a:spLocks noGrp="1"/>
          </p:cNvSpPr>
          <p:nvPr>
            <p:ph type="body" idx="2"/>
          </p:nvPr>
        </p:nvSpPr>
        <p:spPr>
          <a:xfrm>
            <a:off x="800100" y="1534625"/>
            <a:ext cx="58872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Plan to leverage significant developments in performance (HEIKA) of high power rf sources – requires industrialization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780" name="Google Shape;780;p7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2639350"/>
            <a:ext cx="4103550" cy="35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900" y="2639350"/>
            <a:ext cx="4531625" cy="39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88" y="1432424"/>
            <a:ext cx="3858162" cy="194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49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Efficiency Klystrons </a:t>
            </a:r>
            <a:endParaRPr/>
          </a:p>
        </p:txBody>
      </p:sp>
      <p:sp>
        <p:nvSpPr>
          <p:cNvPr id="789" name="Google Shape;789;p7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790" name="Google Shape;790;p7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791" name="Google Shape;791;p7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/>
              <a:t>Please See I. Syratchev’s Talk for Many Great Examples from Designs to Prototypes</a:t>
            </a:r>
            <a:endParaRPr i="1"/>
          </a:p>
        </p:txBody>
      </p:sp>
      <p:pic>
        <p:nvPicPr>
          <p:cNvPr id="792" name="Google Shape;792;p7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1608833"/>
            <a:ext cx="8069383" cy="4543363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73"/>
          <p:cNvSpPr txBox="1"/>
          <p:nvPr/>
        </p:nvSpPr>
        <p:spPr>
          <a:xfrm>
            <a:off x="9037400" y="18669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https://indico.cern.ch/event/1101548/contributions/4635964/attachments/2363439/4034986/CLIC_PM_13_12_2021.pdf</a:t>
            </a:r>
            <a:r>
              <a:rPr lang="en-US"/>
              <a:t>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039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B50060-6F07-32DD-47C6-C312CFBA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18785"/>
          <a:stretch>
            <a:fillRect/>
          </a:stretch>
        </p:blipFill>
        <p:spPr>
          <a:xfrm>
            <a:off x="2150483" y="955343"/>
            <a:ext cx="8500634" cy="58344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DB705-D927-4433-8E51-8AB9CFC085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10216"/>
            <a:ext cx="5600700" cy="4947684"/>
          </a:xfrm>
        </p:spPr>
        <p:txBody>
          <a:bodyPr/>
          <a:lstStyle/>
          <a:p>
            <a:r>
              <a:rPr lang="en-US" dirty="0"/>
              <a:t>Entire structure (raft with two accelerator structures) is installed into the QCM from one end riding on vertically adjustable shafts.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855B6C-FC97-E437-8A84-D13139A8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QCM Accelerator Installation Fixture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0E4B7-B73E-4CF8-35C6-422DDF500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8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34a3f1059d9_0_2781"/>
          <p:cNvSpPr txBox="1">
            <a:spLocks noGrp="1"/>
          </p:cNvSpPr>
          <p:nvPr>
            <p:ph type="body" idx="1"/>
          </p:nvPr>
        </p:nvSpPr>
        <p:spPr>
          <a:xfrm>
            <a:off x="800100" y="93877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/>
            <a:r>
              <a:rPr lang="en-US" dirty="0"/>
              <a:t>Cold Copper technology benefits from collaboration with several other NCRF Developments</a:t>
            </a:r>
            <a:endParaRPr dirty="0"/>
          </a:p>
        </p:txBody>
      </p:sp>
      <p:sp>
        <p:nvSpPr>
          <p:cNvPr id="1868" name="Google Shape;1868;g34a3f1059d9_0_278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Synergies with NCRF Developments</a:t>
            </a:r>
            <a:endParaRPr dirty="0"/>
          </a:p>
        </p:txBody>
      </p:sp>
      <p:sp>
        <p:nvSpPr>
          <p:cNvPr id="1869" name="Google Shape;1869;g34a3f1059d9_0_2781"/>
          <p:cNvSpPr txBox="1">
            <a:spLocks noGrp="1"/>
          </p:cNvSpPr>
          <p:nvPr>
            <p:ph type="body" idx="2"/>
          </p:nvPr>
        </p:nvSpPr>
        <p:spPr>
          <a:xfrm>
            <a:off x="752400" y="1465514"/>
            <a:ext cx="7386409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indent="-330200">
              <a:spcBef>
                <a:spcPts val="0"/>
              </a:spcBef>
              <a:buFont typeface="Lato"/>
              <a:buChar char="●"/>
            </a:pPr>
            <a:r>
              <a:rPr lang="en-US" dirty="0"/>
              <a:t>Distributed Coupling: Directly benefits and motivated further development in high gradient RF design for NCRF structures</a:t>
            </a:r>
          </a:p>
          <a:p>
            <a:pPr indent="-330200">
              <a:spcBef>
                <a:spcPts val="0"/>
              </a:spcBef>
              <a:buFont typeface="Lato"/>
              <a:buChar char="●"/>
            </a:pPr>
            <a:r>
              <a:rPr lang="en-US" dirty="0"/>
              <a:t>ACE3P: Allows for rapid iteration on new designs and accurate benchmarking of fabricated structures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Future BES accelerators: Cold copper can provide high energy electron beams for hard X-ray FELs or synchrotrons which operate at 6 GeV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Industrial linacs: Cryo-cooled medical accelerators can provide high energy beams with a compact form factor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Short pulse: Both cold copper and short pulse RF can reach higher gradients, combining the two could provide even better peak power handling</a:t>
            </a: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endParaRPr lang="en-US" dirty="0"/>
          </a:p>
        </p:txBody>
      </p:sp>
      <p:sp>
        <p:nvSpPr>
          <p:cNvPr id="5" name="Google Shape;337;p3">
            <a:extLst>
              <a:ext uri="{FF2B5EF4-FFF2-40B4-BE49-F238E27FC236}">
                <a16:creationId xmlns:a16="http://schemas.microsoft.com/office/drawing/2014/main" id="{44E4218E-459A-24DF-0790-BB7CEA3D92E5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BBD181-7A20-E270-31A0-17AE34E79D42}"/>
              </a:ext>
            </a:extLst>
          </p:cNvPr>
          <p:cNvGrpSpPr/>
          <p:nvPr/>
        </p:nvGrpSpPr>
        <p:grpSpPr>
          <a:xfrm>
            <a:off x="8210145" y="1465514"/>
            <a:ext cx="2885485" cy="2751644"/>
            <a:chOff x="5951984" y="941446"/>
            <a:chExt cx="6000016" cy="5222346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3EB09D68-54D9-5C42-7997-ABEB414AA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6" t="3274" r="16814"/>
            <a:stretch/>
          </p:blipFill>
          <p:spPr bwMode="gray">
            <a:xfrm>
              <a:off x="5951984" y="941446"/>
              <a:ext cx="6000016" cy="5222346"/>
            </a:xfrm>
            <a:prstGeom prst="rect">
              <a:avLst/>
            </a:prstGeom>
          </p:spPr>
        </p:pic>
        <p:sp>
          <p:nvSpPr>
            <p:cNvPr id="7" name="Rounded Rectangle 231">
              <a:extLst>
                <a:ext uri="{FF2B5EF4-FFF2-40B4-BE49-F238E27FC236}">
                  <a16:creationId xmlns:a16="http://schemas.microsoft.com/office/drawing/2014/main" id="{CAEBDE83-E820-6F9A-88C8-5CB0727B6D66}"/>
                </a:ext>
              </a:extLst>
            </p:cNvPr>
            <p:cNvSpPr/>
            <p:nvPr/>
          </p:nvSpPr>
          <p:spPr>
            <a:xfrm rot="21199339">
              <a:off x="7817544" y="2709950"/>
              <a:ext cx="1964520" cy="2017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6GeV </a:t>
              </a:r>
              <a:r>
                <a:rPr lang="en-US" sz="1100" dirty="0" err="1"/>
                <a:t>Linac</a:t>
              </a:r>
              <a:endParaRPr lang="en-US" sz="1100" dirty="0"/>
            </a:p>
          </p:txBody>
        </p:sp>
      </p:grpSp>
      <p:pic>
        <p:nvPicPr>
          <p:cNvPr id="9" name="Google Shape;460;p10">
            <a:extLst>
              <a:ext uri="{FF2B5EF4-FFF2-40B4-BE49-F238E27FC236}">
                <a16:creationId xmlns:a16="http://schemas.microsoft.com/office/drawing/2014/main" id="{508AB95D-65A7-E669-1333-0AA49C1AAB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17" r="2934"/>
          <a:stretch/>
        </p:blipFill>
        <p:spPr>
          <a:xfrm>
            <a:off x="906247" y="4518879"/>
            <a:ext cx="4477795" cy="158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CE1EE-2903-EA0B-94A2-B8C56AA15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27" y="4407832"/>
            <a:ext cx="4728083" cy="24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61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"/>
          <p:cNvSpPr txBox="1">
            <a:spLocks noGrp="1"/>
          </p:cNvSpPr>
          <p:nvPr>
            <p:ph type="body" idx="1"/>
          </p:nvPr>
        </p:nvSpPr>
        <p:spPr>
          <a:xfrm>
            <a:off x="800100" y="835697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S-Band linac developed for efficient acceleration of high charge bunches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456" name="Google Shape;456;p1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" dirty="0"/>
              <a:t>Distributed-Coupling based Large Aperture Injector Linac</a:t>
            </a:r>
            <a:endParaRPr dirty="0"/>
          </a:p>
        </p:txBody>
      </p:sp>
      <p:sp>
        <p:nvSpPr>
          <p:cNvPr id="457" name="Google Shape;457;p10"/>
          <p:cNvSpPr txBox="1">
            <a:spLocks noGrp="1"/>
          </p:cNvSpPr>
          <p:nvPr>
            <p:ph type="body" idx="2"/>
          </p:nvPr>
        </p:nvSpPr>
        <p:spPr>
          <a:xfrm>
            <a:off x="800099" y="1301449"/>
            <a:ext cx="106509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867" dirty="0"/>
              <a:t>Prototype structure tuning utilized iterative measurements and simulation in ACE3P</a:t>
            </a:r>
            <a:endParaRPr dirty="0"/>
          </a:p>
          <a:p>
            <a:pPr marL="457200" lvl="0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●"/>
            </a:pPr>
            <a:r>
              <a:rPr lang="en" sz="1867" dirty="0"/>
              <a:t>Current design would preserve emittance for up to 14 nC bunches with 18 MV/m gradient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Power draw would only be 5 MW for a meter-long 20 cavity linac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Large aperture design (14.12 mm) for reduced wakefields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Designed based on requirements for Electron Ion Collider (EIC) </a:t>
            </a:r>
            <a:endParaRPr dirty="0"/>
          </a:p>
          <a:p>
            <a:pPr marL="457200" lvl="0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●"/>
            </a:pPr>
            <a:r>
              <a:rPr lang="en" sz="1867" dirty="0"/>
              <a:t>Operating cold enables even higher gradients/RF efficiency</a:t>
            </a:r>
            <a:endParaRPr dirty="0"/>
          </a:p>
          <a:p>
            <a:pPr marL="914400" lvl="1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600" dirty="0"/>
              <a:t>Up to 80 MV/m with 35 MW per structure</a:t>
            </a:r>
            <a:endParaRPr dirty="0"/>
          </a:p>
          <a:p>
            <a:pPr marL="914400" lvl="1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600" dirty="0"/>
              <a:t>Alternatively, 1.8 MW/m for the EIC target gradient</a:t>
            </a:r>
            <a:endParaRPr sz="1867" dirty="0"/>
          </a:p>
          <a:p>
            <a:pPr marL="0" lvl="0" indent="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</a:pPr>
            <a:endParaRPr sz="1200" dirty="0"/>
          </a:p>
        </p:txBody>
      </p:sp>
      <p:sp>
        <p:nvSpPr>
          <p:cNvPr id="458" name="Google Shape;458;p10"/>
          <p:cNvSpPr txBox="1">
            <a:spLocks noGrp="1"/>
          </p:cNvSpPr>
          <p:nvPr>
            <p:ph type="subTitle" idx="3"/>
          </p:nvPr>
        </p:nvSpPr>
        <p:spPr>
          <a:xfrm>
            <a:off x="1634333" y="6026540"/>
            <a:ext cx="5972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</a:pPr>
            <a:r>
              <a:rPr lang="en" sz="1200" b="1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IPAC2024  p. TUPR14</a:t>
            </a:r>
            <a:endParaRPr sz="1200" b="1" u="sng">
              <a:solidFill>
                <a:schemeClr val="accent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59" name="Google Shape;4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6432" y="4111527"/>
            <a:ext cx="2890849" cy="202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0"/>
          <p:cNvPicPr preferRelativeResize="0"/>
          <p:nvPr/>
        </p:nvPicPr>
        <p:blipFill rotWithShape="1">
          <a:blip r:embed="rId5">
            <a:alphaModFix/>
          </a:blip>
          <a:srcRect l="3317" r="2934"/>
          <a:stretch/>
        </p:blipFill>
        <p:spPr>
          <a:xfrm>
            <a:off x="0" y="4184471"/>
            <a:ext cx="3950433" cy="137913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0"/>
          <p:cNvSpPr txBox="1"/>
          <p:nvPr/>
        </p:nvSpPr>
        <p:spPr>
          <a:xfrm>
            <a:off x="443392" y="3774071"/>
            <a:ext cx="4210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Simulated tuning in ACE3P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0"/>
          <p:cNvSpPr txBox="1"/>
          <p:nvPr/>
        </p:nvSpPr>
        <p:spPr>
          <a:xfrm>
            <a:off x="5131288" y="3744746"/>
            <a:ext cx="4210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Prototype Linac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4002" y="2231307"/>
            <a:ext cx="2336167" cy="181170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"/>
          <p:cNvSpPr txBox="1"/>
          <p:nvPr/>
        </p:nvSpPr>
        <p:spPr>
          <a:xfrm>
            <a:off x="9694001" y="1967081"/>
            <a:ext cx="421055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Emittance Comparison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10"/>
          <p:cNvPicPr preferRelativeResize="0"/>
          <p:nvPr/>
        </p:nvPicPr>
        <p:blipFill rotWithShape="1">
          <a:blip r:embed="rId7">
            <a:alphaModFix/>
          </a:blip>
          <a:srcRect l="8608" t="5277" b="31653"/>
          <a:stretch/>
        </p:blipFill>
        <p:spPr>
          <a:xfrm>
            <a:off x="4343775" y="4142762"/>
            <a:ext cx="3466350" cy="179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0"/>
          <p:cNvPicPr preferRelativeResize="0"/>
          <p:nvPr/>
        </p:nvPicPr>
        <p:blipFill rotWithShape="1">
          <a:blip r:embed="rId8">
            <a:alphaModFix/>
          </a:blip>
          <a:srcRect l="11237" t="12480" r="13996"/>
          <a:stretch/>
        </p:blipFill>
        <p:spPr>
          <a:xfrm>
            <a:off x="7606325" y="2231300"/>
            <a:ext cx="2063549" cy="181172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38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69" name="Google Shape;469;p10"/>
          <p:cNvSpPr txBox="1"/>
          <p:nvPr/>
        </p:nvSpPr>
        <p:spPr>
          <a:xfrm>
            <a:off x="4517028" y="6152365"/>
            <a:ext cx="6438188" cy="656077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Distributed coupling and cold copper technology can be applied to injector linacs and other high beam power applications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37;p3">
            <a:extLst>
              <a:ext uri="{FF2B5EF4-FFF2-40B4-BE49-F238E27FC236}">
                <a16:creationId xmlns:a16="http://schemas.microsoft.com/office/drawing/2014/main" id="{09B048D8-D2C6-4D74-4C7F-49F03328634A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1903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>
          <a:extLst>
            <a:ext uri="{FF2B5EF4-FFF2-40B4-BE49-F238E27FC236}">
              <a16:creationId xmlns:a16="http://schemas.microsoft.com/office/drawing/2014/main" id="{C9ED5762-54AC-82B0-9F4A-21A9BFF3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7">
            <a:extLst>
              <a:ext uri="{FF2B5EF4-FFF2-40B4-BE49-F238E27FC236}">
                <a16:creationId xmlns:a16="http://schemas.microsoft.com/office/drawing/2014/main" id="{13E9DC11-F5B8-03F9-4550-AB15F03727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Future R&amp;D Directions</a:t>
            </a:r>
            <a:endParaRPr b="1" dirty="0"/>
          </a:p>
        </p:txBody>
      </p:sp>
      <p:sp>
        <p:nvSpPr>
          <p:cNvPr id="844" name="Google Shape;844;p77">
            <a:extLst>
              <a:ext uri="{FF2B5EF4-FFF2-40B4-BE49-F238E27FC236}">
                <a16:creationId xmlns:a16="http://schemas.microsoft.com/office/drawing/2014/main" id="{61A6FFD4-335B-AD37-5E1C-D106304849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72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C35A3A-CA91-0343-8320-D4A5D8F29B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67A85-A256-6940-A2CB-5111F0AE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Impact and Reach of Accelerator Physics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483D12-A2F8-A64A-B2C1-64C4E315E7F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DFE4D-4210-774D-9B12-6BB002621C9E}"/>
              </a:ext>
            </a:extLst>
          </p:cNvPr>
          <p:cNvSpPr/>
          <p:nvPr/>
        </p:nvSpPr>
        <p:spPr>
          <a:xfrm>
            <a:off x="-101599" y="4067440"/>
            <a:ext cx="5816625" cy="2849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aphicFrame>
        <p:nvGraphicFramePr>
          <p:cNvPr id="9" name="Content Placeholder 10">
            <a:extLst>
              <a:ext uri="{FF2B5EF4-FFF2-40B4-BE49-F238E27FC236}">
                <a16:creationId xmlns:a16="http://schemas.microsoft.com/office/drawing/2014/main" id="{B94B09E9-BF59-B24D-8242-C413C34816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214921"/>
              </p:ext>
            </p:extLst>
          </p:nvPr>
        </p:nvGraphicFramePr>
        <p:xfrm>
          <a:off x="0" y="1243583"/>
          <a:ext cx="12192000" cy="5614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7209">
                <a:tc>
                  <a:txBody>
                    <a:bodyPr/>
                    <a:lstStyle/>
                    <a:p>
                      <a:endParaRPr lang="en-US" sz="1900" b="0" dirty="0"/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``</a:t>
                      </a:r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720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85F4462-C27A-CF41-9C7C-353E65201240}"/>
              </a:ext>
            </a:extLst>
          </p:cNvPr>
          <p:cNvGrpSpPr/>
          <p:nvPr/>
        </p:nvGrpSpPr>
        <p:grpSpPr>
          <a:xfrm>
            <a:off x="-15739" y="1236058"/>
            <a:ext cx="12223477" cy="5808493"/>
            <a:chOff x="-11804" y="927043"/>
            <a:chExt cx="9167608" cy="43563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DE6DF-60D2-4F4B-92ED-571D6C90E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1483" y="2313773"/>
              <a:ext cx="930212" cy="6974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4F503E-927F-5740-BF4B-EF9172B0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726" y="1973271"/>
              <a:ext cx="1927526" cy="10505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F14277-11A0-4947-A58B-E877249829BC}"/>
                </a:ext>
              </a:extLst>
            </p:cNvPr>
            <p:cNvSpPr txBox="1"/>
            <p:nvPr/>
          </p:nvSpPr>
          <p:spPr>
            <a:xfrm>
              <a:off x="0" y="939594"/>
              <a:ext cx="3048000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Advanced Concepts in  Accelerator Physics (DOE)</a:t>
              </a:r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91E60B-FDC2-D641-9CBE-8447D5B5430C}"/>
                </a:ext>
              </a:extLst>
            </p:cNvPr>
            <p:cNvSpPr txBox="1"/>
            <p:nvPr/>
          </p:nvSpPr>
          <p:spPr>
            <a:xfrm>
              <a:off x="-11804" y="3057366"/>
              <a:ext cx="3048000" cy="900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Compact and Efficient High-Avg. Power X-Ray and VHEE Source</a:t>
              </a:r>
            </a:p>
            <a:p>
              <a:pPr algn="ctr">
                <a:defRPr/>
              </a:pPr>
              <a:r>
                <a:rPr lang="en-US" sz="1867" b="1" i="1" dirty="0"/>
                <a:t>(Stanford Medical/DHS/DOE/NIH)</a:t>
              </a:r>
            </a:p>
            <a:p>
              <a:pPr algn="ctr" defTabSz="609585"/>
              <a:endParaRPr lang="en-US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1E7249-D223-244C-B7A9-C8FD541F4EE4}"/>
                </a:ext>
              </a:extLst>
            </p:cNvPr>
            <p:cNvSpPr txBox="1"/>
            <p:nvPr/>
          </p:nvSpPr>
          <p:spPr>
            <a:xfrm>
              <a:off x="3066760" y="927043"/>
              <a:ext cx="3048000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High-Brightness Injectors</a:t>
              </a:r>
            </a:p>
            <a:p>
              <a:pPr algn="ctr">
                <a:defRPr/>
              </a:pPr>
              <a:r>
                <a:rPr lang="en-US" sz="1867" b="1" i="1" dirty="0"/>
                <a:t>(NSF,DOE)</a:t>
              </a:r>
            </a:p>
            <a:p>
              <a:pPr algn="ctr">
                <a:defRPr/>
              </a:pPr>
              <a:endParaRPr lang="en-US" sz="1867" b="1" i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7529-28DC-534D-B93C-3404774C4E8A}"/>
                </a:ext>
              </a:extLst>
            </p:cNvPr>
            <p:cNvSpPr txBox="1"/>
            <p:nvPr/>
          </p:nvSpPr>
          <p:spPr>
            <a:xfrm>
              <a:off x="-11804" y="3736836"/>
              <a:ext cx="163986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X-ray sources with advanced cost-capabilities for nuclear interdiction, cargo scanning and medical therapy</a:t>
              </a:r>
            </a:p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2D66CF-965A-1048-864C-6BA2A4F2F827}"/>
                </a:ext>
              </a:extLst>
            </p:cNvPr>
            <p:cNvSpPr txBox="1"/>
            <p:nvPr/>
          </p:nvSpPr>
          <p:spPr>
            <a:xfrm>
              <a:off x="3057900" y="1379468"/>
              <a:ext cx="30480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High potential impact of ultra-high gradient (0.1-1 GV/m) acceleration to increase electron beam brightness</a:t>
              </a:r>
              <a:endParaRPr lang="en-US" sz="1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D8F278-252B-5244-A2B6-C1F9989260A1}"/>
                </a:ext>
              </a:extLst>
            </p:cNvPr>
            <p:cNvSpPr txBox="1"/>
            <p:nvPr/>
          </p:nvSpPr>
          <p:spPr>
            <a:xfrm>
              <a:off x="3081805" y="3013285"/>
              <a:ext cx="3048000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Accelerators Deployed on Satellites (NSF/DOE)</a:t>
              </a:r>
            </a:p>
            <a:p>
              <a:pPr algn="ctr" defTabSz="609585"/>
              <a:endParaRPr lang="en-US" sz="16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198853-E7E1-C044-B10A-C3371E559AD8}"/>
                </a:ext>
              </a:extLst>
            </p:cNvPr>
            <p:cNvSpPr txBox="1"/>
            <p:nvPr/>
          </p:nvSpPr>
          <p:spPr>
            <a:xfrm>
              <a:off x="6104860" y="927043"/>
              <a:ext cx="3048000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Compact Light Sources</a:t>
              </a:r>
            </a:p>
            <a:p>
              <a:pPr algn="ctr" defTabSz="609585"/>
              <a:r>
                <a:rPr lang="en-US" sz="1867" b="1" i="1" dirty="0"/>
                <a:t>(NSF)</a:t>
              </a:r>
            </a:p>
            <a:p>
              <a:pPr algn="ctr" defTabSz="609585"/>
              <a:endParaRPr lang="en-US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1708E-E95C-6049-B399-B6648427452E}"/>
                </a:ext>
              </a:extLst>
            </p:cNvPr>
            <p:cNvSpPr txBox="1"/>
            <p:nvPr/>
          </p:nvSpPr>
          <p:spPr>
            <a:xfrm>
              <a:off x="6096000" y="3028950"/>
              <a:ext cx="3048000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67" b="1" i="1" dirty="0"/>
                <a:t>Accelerator Based RF Power (DOE)</a:t>
              </a:r>
            </a:p>
            <a:p>
              <a:pPr algn="ctr" defTabSz="609585"/>
              <a:endParaRPr lang="en-US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53A160-8345-E64D-B42B-C2D48EC265BE}"/>
                </a:ext>
              </a:extLst>
            </p:cNvPr>
            <p:cNvSpPr txBox="1"/>
            <p:nvPr/>
          </p:nvSpPr>
          <p:spPr>
            <a:xfrm>
              <a:off x="6104860" y="1384243"/>
              <a:ext cx="30480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Exploring new beam manipulation techniques to enable compact and coherent x-ray sources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18EC65-06A8-A942-A85C-FD48F3D6384E}"/>
                </a:ext>
              </a:extLst>
            </p:cNvPr>
            <p:cNvSpPr txBox="1"/>
            <p:nvPr/>
          </p:nvSpPr>
          <p:spPr>
            <a:xfrm>
              <a:off x="6107804" y="3481375"/>
              <a:ext cx="304800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Ultra-high peak power rf pulses</a:t>
              </a:r>
            </a:p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Microwave + mm-Wave sources</a:t>
              </a:r>
            </a:p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MWs to GWs</a:t>
              </a:r>
            </a:p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endParaRPr lang="en-U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017339-ABBB-C846-ADC7-A1C8DD7E18AF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8061" y="3881853"/>
              <a:ext cx="1283410" cy="114507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701C11-081F-2843-9AED-70909B5D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621" y="1872271"/>
              <a:ext cx="614523" cy="48159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73D614-ACF8-7340-BCE9-24D0DDDE1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5054" y="2633319"/>
              <a:ext cx="503824" cy="33527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786D23C-DEB4-AD41-8EFA-D6F53EF82784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86"/>
            <a:stretch/>
          </p:blipFill>
          <p:spPr>
            <a:xfrm>
              <a:off x="4286269" y="2313789"/>
              <a:ext cx="269139" cy="5921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76BB6A-6196-654C-9418-A6C389936BE0}"/>
                </a:ext>
              </a:extLst>
            </p:cNvPr>
            <p:cNvSpPr txBox="1"/>
            <p:nvPr/>
          </p:nvSpPr>
          <p:spPr>
            <a:xfrm>
              <a:off x="3066760" y="1945647"/>
              <a:ext cx="284761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6629" indent="-156629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C00000"/>
                  </a:solidFill>
                </a:rPr>
                <a:t>Enormous impact both x-ray and electron scattering instruments</a:t>
              </a:r>
              <a:endParaRPr lang="en-US" sz="16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D765715-9DF6-6B44-B993-33F005671D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84" y="3114982"/>
            <a:ext cx="1482329" cy="8662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C16346D-14A8-724D-8C89-241899500955}"/>
              </a:ext>
            </a:extLst>
          </p:cNvPr>
          <p:cNvSpPr txBox="1"/>
          <p:nvPr/>
        </p:nvSpPr>
        <p:spPr>
          <a:xfrm>
            <a:off x="4195268" y="3081129"/>
            <a:ext cx="1265776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1" dirty="0"/>
              <a:t>J. B. </a:t>
            </a:r>
            <a:r>
              <a:rPr lang="en-US" sz="1051" dirty="0" err="1"/>
              <a:t>Rosenzweig</a:t>
            </a:r>
            <a:r>
              <a:rPr lang="en-US" sz="1051" dirty="0"/>
              <a:t>, et al. ARXIV, 2016</a:t>
            </a:r>
            <a:endParaRPr lang="en-US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7F5BAD-FDF6-3841-A9BA-04D1A1CE84E5}"/>
              </a:ext>
            </a:extLst>
          </p:cNvPr>
          <p:cNvSpPr txBox="1"/>
          <p:nvPr/>
        </p:nvSpPr>
        <p:spPr>
          <a:xfrm>
            <a:off x="4597039" y="4481486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DA100B-DEAA-2242-8AD8-C547098CD14A}"/>
              </a:ext>
            </a:extLst>
          </p:cNvPr>
          <p:cNvSpPr txBox="1"/>
          <p:nvPr/>
        </p:nvSpPr>
        <p:spPr>
          <a:xfrm>
            <a:off x="4095968" y="4686159"/>
            <a:ext cx="3736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2" indent="-117472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Requires extremely efficient and compact accelerator to produce MeV beams</a:t>
            </a:r>
            <a:endParaRPr lang="en-US" dirty="0"/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C41BC796-3A0B-EA41-9494-D9841D96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358" y="5375607"/>
            <a:ext cx="1772812" cy="133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CCC7EAA-7F41-5544-A320-911F879E6AC9}"/>
              </a:ext>
            </a:extLst>
          </p:cNvPr>
          <p:cNvSpPr txBox="1"/>
          <p:nvPr/>
        </p:nvSpPr>
        <p:spPr>
          <a:xfrm>
            <a:off x="4673240" y="5579355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Daily Mail, 2015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A56C4EF-F29D-8346-96AB-5D021EE0F4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925" y="5360566"/>
            <a:ext cx="1033960" cy="13610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99CF0D-7603-8B4E-A9CF-9364367892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472" y="5552255"/>
            <a:ext cx="740379" cy="9532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E78EEE9-DE46-1355-F84A-850CA29A3520}"/>
              </a:ext>
            </a:extLst>
          </p:cNvPr>
          <p:cNvSpPr txBox="1"/>
          <p:nvPr/>
        </p:nvSpPr>
        <p:spPr>
          <a:xfrm>
            <a:off x="50026" y="1898642"/>
            <a:ext cx="40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6629" indent="-156629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C00000"/>
                </a:solidFill>
              </a:rPr>
              <a:t>Novel linac designs for improved gradient and efficiency</a:t>
            </a:r>
          </a:p>
          <a:p>
            <a:pPr marL="156629" indent="-156629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C00000"/>
                </a:solidFill>
              </a:rPr>
              <a:t>Material and physics studies</a:t>
            </a:r>
          </a:p>
          <a:p>
            <a:pPr marL="156629" indent="-156629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C00000"/>
                </a:solidFill>
              </a:rPr>
              <a:t>Beam manipulation</a:t>
            </a:r>
          </a:p>
          <a:p>
            <a:pPr marL="156629" indent="-156629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C00000"/>
                </a:solidFill>
              </a:rPr>
              <a:t>RF Compression</a:t>
            </a:r>
          </a:p>
        </p:txBody>
      </p:sp>
      <p:pic>
        <p:nvPicPr>
          <p:cNvPr id="45" name="Google Shape;428;p9">
            <a:extLst>
              <a:ext uri="{FF2B5EF4-FFF2-40B4-BE49-F238E27FC236}">
                <a16:creationId xmlns:a16="http://schemas.microsoft.com/office/drawing/2014/main" id="{F2C44C6A-1343-C5A9-7293-8E2119A966C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756" y="3368995"/>
            <a:ext cx="3913943" cy="56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94;p7">
            <a:extLst>
              <a:ext uri="{FF2B5EF4-FFF2-40B4-BE49-F238E27FC236}">
                <a16:creationId xmlns:a16="http://schemas.microsoft.com/office/drawing/2014/main" id="{E61CF8DF-11F9-0406-A55A-E8453BE43DC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26149" y="2987662"/>
            <a:ext cx="2078455" cy="7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A diagram of a cell&#10;&#10;AI-generated content may be incorrect.">
            <a:extLst>
              <a:ext uri="{FF2B5EF4-FFF2-40B4-BE49-F238E27FC236}">
                <a16:creationId xmlns:a16="http://schemas.microsoft.com/office/drawing/2014/main" id="{46ECF82C-A4E6-BA6C-1C0E-12DB7E0FA4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8926" y="5143828"/>
            <a:ext cx="2013792" cy="1672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9C04B-CC76-A05E-BC82-4AFC2A8BAA21}"/>
              </a:ext>
            </a:extLst>
          </p:cNvPr>
          <p:cNvSpPr txBox="1"/>
          <p:nvPr/>
        </p:nvSpPr>
        <p:spPr>
          <a:xfrm>
            <a:off x="5987422" y="3757097"/>
            <a:ext cx="2320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PRAB</a:t>
            </a:r>
            <a:r>
              <a:rPr lang="en-US" dirty="0"/>
              <a:t> 25, 121301 (2022)</a:t>
            </a:r>
          </a:p>
        </p:txBody>
      </p:sp>
      <p:pic>
        <p:nvPicPr>
          <p:cNvPr id="26" name="Picture 25" descr="A green and yellow gradient with white text&#10;&#10;AI-generated content may be incorrect.">
            <a:extLst>
              <a:ext uri="{FF2B5EF4-FFF2-40B4-BE49-F238E27FC236}">
                <a16:creationId xmlns:a16="http://schemas.microsoft.com/office/drawing/2014/main" id="{CDBC54FD-640D-D23E-3453-7190A442D1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0048" y="3128719"/>
            <a:ext cx="1219211" cy="6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8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D250DBDC-DA3C-53B0-9CD2-7AE7F2D7E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717F2535-7149-EB1E-8717-C44254B07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Max Shunt Impedance with 135 deg Phase Advance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1B74863A-D453-66FD-DC6F-D4321D6C40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064EB929-6572-27A3-F3E8-172E1D1D10EB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E01809-FEE8-3493-489F-AC10028AFBD0}"/>
                  </a:ext>
                </a:extLst>
              </p:cNvPr>
              <p:cNvSpPr txBox="1"/>
              <p:nvPr/>
            </p:nvSpPr>
            <p:spPr>
              <a:xfrm>
                <a:off x="318697" y="2231939"/>
                <a:ext cx="94275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Quality factor, aperture size, and gap distance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=114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and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i="1">
                        <a:latin typeface="Cambria Math" panose="02040503050406030204" pitchFamily="18" charset="0"/>
                      </a:rPr>
                      <m:t>Es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sz="2000" i="1">
                        <a:latin typeface="Cambria Math" panose="02040503050406030204" pitchFamily="18" charset="0"/>
                      </a:rPr>
                      <m:t>Ea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E01809-FEE8-3493-489F-AC10028AF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97" y="2231939"/>
                <a:ext cx="9427517" cy="400110"/>
              </a:xfrm>
              <a:prstGeom prst="rect">
                <a:avLst/>
              </a:prstGeom>
              <a:blipFill>
                <a:blip r:embed="rId3"/>
                <a:stretch>
                  <a:fillRect l="-538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:a16="http://schemas.microsoft.com/office/drawing/2014/main" id="{34697E6B-440E-2BDF-EF12-A35AAF61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0421" y="2885645"/>
            <a:ext cx="4053840" cy="2438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9C60F52-D030-76C1-45C3-D6435AF74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4261" y="2882484"/>
            <a:ext cx="4053840" cy="24993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3D0657-339D-E26A-246F-30F7FCFE7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001" y="2728310"/>
            <a:ext cx="2667000" cy="22402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1122B1-1CA2-0D6B-ED1B-2641207622B2}"/>
              </a:ext>
            </a:extLst>
          </p:cNvPr>
          <p:cNvCxnSpPr>
            <a:cxnSpLocks/>
          </p:cNvCxnSpPr>
          <p:nvPr/>
        </p:nvCxnSpPr>
        <p:spPr>
          <a:xfrm flipH="1">
            <a:off x="9793958" y="2728310"/>
            <a:ext cx="227866" cy="285144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3FDCB45-7B92-1735-AEC7-B05AAA1EE534}"/>
              </a:ext>
            </a:extLst>
          </p:cNvPr>
          <p:cNvSpPr txBox="1"/>
          <p:nvPr/>
        </p:nvSpPr>
        <p:spPr>
          <a:xfrm>
            <a:off x="318697" y="1507886"/>
            <a:ext cx="11699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432FF"/>
                </a:solidFill>
              </a:rPr>
              <a:t>Achieve Same Efficiency with a Larger Aperture  (compared with 180 deg cell)  (Muhammad Shumail)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0748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432FCFE0-4242-2132-67BC-271C184AA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41B27CDC-8D14-9333-F4EE-3FA1DA3D2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1551124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lvl="0"/>
            <a:r>
              <a:rPr lang="en-US" dirty="0"/>
              <a:t>Cavity (with two different coupler implementations) Parameters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EEAD13DF-BF0E-8A6D-B63F-4042E86414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50193647-DDFD-79B9-BC74-50473D3C8C8D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C9719-FEE8-2B78-AF91-56293577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78" y="1032583"/>
            <a:ext cx="2055971" cy="3129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BB34E-E6F5-27F4-25A9-1C3F3762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" y="1358490"/>
            <a:ext cx="1988393" cy="2828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7">
                <a:extLst>
                  <a:ext uri="{FF2B5EF4-FFF2-40B4-BE49-F238E27FC236}">
                    <a16:creationId xmlns:a16="http://schemas.microsoft.com/office/drawing/2014/main" id="{8EEBFB8F-2FF7-5C71-F821-5BD6BFF3B5B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333786" y="1225254"/>
              <a:ext cx="6746058" cy="26799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7658">
                      <a:extLst>
                        <a:ext uri="{9D8B030D-6E8A-4147-A177-3AD203B41FA5}">
                          <a16:colId xmlns:a16="http://schemas.microsoft.com/office/drawing/2014/main" val="3762345230"/>
                        </a:ext>
                      </a:extLst>
                    </a:gridCol>
                    <a:gridCol w="1592417">
                      <a:extLst>
                        <a:ext uri="{9D8B030D-6E8A-4147-A177-3AD203B41FA5}">
                          <a16:colId xmlns:a16="http://schemas.microsoft.com/office/drawing/2014/main" val="3070112139"/>
                        </a:ext>
                      </a:extLst>
                    </a:gridCol>
                    <a:gridCol w="1585983">
                      <a:extLst>
                        <a:ext uri="{9D8B030D-6E8A-4147-A177-3AD203B41FA5}">
                          <a16:colId xmlns:a16="http://schemas.microsoft.com/office/drawing/2014/main" val="52469018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Parameters@ 77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Cavity Left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Cavity Right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65661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Resonant</a:t>
                          </a:r>
                          <a:r>
                            <a:rPr lang="en-US" baseline="0" dirty="0"/>
                            <a:t> F</a:t>
                          </a:r>
                          <a:r>
                            <a:rPr lang="en-US" dirty="0"/>
                            <a:t>requency,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 (GHz)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225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Coupling Coefficient,</a:t>
                          </a:r>
                          <a:r>
                            <a:rPr lang="en-US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1.8625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1.8634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132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Reflection Coefficient,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117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Shunt Impedance,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(M</a:t>
                          </a:r>
                          <a:r>
                            <a:rPr lang="el-GR" dirty="0"/>
                            <a:t>Ω</a:t>
                          </a:r>
                          <a:r>
                            <a:rPr lang="en-US" dirty="0"/>
                            <a:t>/m)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317.22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317.22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6999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𝑠𝑢𝑟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𝑝𝑒𝑎𝑘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𝐺𝑟𝑎𝑑𝑖𝑒𝑛𝑡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46072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Quality Factor,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30124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30122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1425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7">
                <a:extLst>
                  <a:ext uri="{FF2B5EF4-FFF2-40B4-BE49-F238E27FC236}">
                    <a16:creationId xmlns:a16="http://schemas.microsoft.com/office/drawing/2014/main" id="{8EEBFB8F-2FF7-5C71-F821-5BD6BFF3B5B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333786" y="1225254"/>
              <a:ext cx="6746058" cy="26799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7658">
                      <a:extLst>
                        <a:ext uri="{9D8B030D-6E8A-4147-A177-3AD203B41FA5}">
                          <a16:colId xmlns:a16="http://schemas.microsoft.com/office/drawing/2014/main" val="3762345230"/>
                        </a:ext>
                      </a:extLst>
                    </a:gridCol>
                    <a:gridCol w="1592417">
                      <a:extLst>
                        <a:ext uri="{9D8B030D-6E8A-4147-A177-3AD203B41FA5}">
                          <a16:colId xmlns:a16="http://schemas.microsoft.com/office/drawing/2014/main" val="3070112139"/>
                        </a:ext>
                      </a:extLst>
                    </a:gridCol>
                    <a:gridCol w="1585983">
                      <a:extLst>
                        <a:ext uri="{9D8B030D-6E8A-4147-A177-3AD203B41FA5}">
                          <a16:colId xmlns:a16="http://schemas.microsoft.com/office/drawing/2014/main" val="52469018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Parameters@ 77 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Cavity Left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Cavity Right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65661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86207" r="-89716" b="-5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7225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80000" r="-89716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1.8625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1.8634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132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289655" r="-89716" b="-3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1171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389655" r="-89716" b="-2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317.22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317.22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6999500"/>
                      </a:ext>
                    </a:extLst>
                  </a:tr>
                  <a:tr h="5209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338095" r="-89716" b="-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46072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634483" r="-8971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30124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30122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14252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E4159B-E5D2-0594-8864-157C112EEFC0}"/>
              </a:ext>
            </a:extLst>
          </p:cNvPr>
          <p:cNvCxnSpPr>
            <a:cxnSpLocks/>
          </p:cNvCxnSpPr>
          <p:nvPr/>
        </p:nvCxnSpPr>
        <p:spPr>
          <a:xfrm flipH="1">
            <a:off x="1583767" y="2823645"/>
            <a:ext cx="15251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F5E6B4-5A37-A354-136E-E8E0ED01A2CA}"/>
              </a:ext>
            </a:extLst>
          </p:cNvPr>
          <p:cNvCxnSpPr/>
          <p:nvPr/>
        </p:nvCxnSpPr>
        <p:spPr>
          <a:xfrm flipH="1">
            <a:off x="1583767" y="3116253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11383D-E468-9ACA-C307-DAA7FD4FB723}"/>
              </a:ext>
            </a:extLst>
          </p:cNvPr>
          <p:cNvCxnSpPr>
            <a:cxnSpLocks/>
          </p:cNvCxnSpPr>
          <p:nvPr/>
        </p:nvCxnSpPr>
        <p:spPr>
          <a:xfrm>
            <a:off x="2543466" y="2524173"/>
            <a:ext cx="0" cy="29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4504F1-0D6F-661F-0E2E-5D6D79ADF79E}"/>
              </a:ext>
            </a:extLst>
          </p:cNvPr>
          <p:cNvCxnSpPr>
            <a:cxnSpLocks/>
          </p:cNvCxnSpPr>
          <p:nvPr/>
        </p:nvCxnSpPr>
        <p:spPr>
          <a:xfrm flipV="1">
            <a:off x="2543466" y="3116253"/>
            <a:ext cx="0" cy="312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CD9DF9-FE6C-AFBD-3944-2168FDBA7B30}"/>
                  </a:ext>
                </a:extLst>
              </p:cNvPr>
              <p:cNvSpPr txBox="1"/>
              <p:nvPr/>
            </p:nvSpPr>
            <p:spPr>
              <a:xfrm>
                <a:off x="1982293" y="2173111"/>
                <a:ext cx="1180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7.1 mm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CD9DF9-FE6C-AFBD-3944-2168FDBA7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293" y="2173111"/>
                <a:ext cx="11802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E5D12A0-5203-8C45-574C-D0B234265C57}"/>
              </a:ext>
            </a:extLst>
          </p:cNvPr>
          <p:cNvSpPr txBox="1"/>
          <p:nvPr/>
        </p:nvSpPr>
        <p:spPr>
          <a:xfrm>
            <a:off x="9636873" y="4079780"/>
            <a:ext cx="2442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432FF"/>
                </a:solidFill>
              </a:rPr>
              <a:t>(Muhammad </a:t>
            </a:r>
            <a:r>
              <a:rPr lang="en-US" sz="1800" b="0" dirty="0" err="1">
                <a:solidFill>
                  <a:srgbClr val="0432FF"/>
                </a:solidFill>
              </a:rPr>
              <a:t>Shumail</a:t>
            </a:r>
            <a:r>
              <a:rPr lang="en-US" sz="1800" b="0" dirty="0">
                <a:solidFill>
                  <a:srgbClr val="0432FF"/>
                </a:solidFill>
              </a:rPr>
              <a:t>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0E345-9F4C-792B-F28C-B9FD4C449384}"/>
              </a:ext>
            </a:extLst>
          </p:cNvPr>
          <p:cNvSpPr txBox="1"/>
          <p:nvPr/>
        </p:nvSpPr>
        <p:spPr>
          <a:xfrm>
            <a:off x="316778" y="4598900"/>
            <a:ext cx="116768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135/deg vs 180/deg Design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3π/4 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phase 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Aperture radius of 3.55 mm,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same shunt impedance (300 MΩ/m (77K) and the peak E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432FF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With 35% larger aperture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, rf structure is much more resilient to both short-range and long-range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wakefield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effects.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PI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phase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Aperture radius of 2.624 mm,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shunt impedance 300 MΩ/m (77K)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12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9C469E92-E348-DF11-6CFB-DEE5E207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8D516E15-503C-C0DC-1651-52B84E7E79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lvl="0"/>
            <a:r>
              <a:rPr lang="en-US" dirty="0"/>
              <a:t>Distributed coupling for 135 deg Design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BA64FBD7-69DB-9C1F-E4DE-A89007C7E2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71E3DDEB-5CE0-4201-8C86-6D4A42487F86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1DC4F0-ACFA-8EE8-EE24-3FC4CE2E0503}"/>
              </a:ext>
            </a:extLst>
          </p:cNvPr>
          <p:cNvGrpSpPr/>
          <p:nvPr/>
        </p:nvGrpSpPr>
        <p:grpSpPr>
          <a:xfrm>
            <a:off x="139251" y="1167219"/>
            <a:ext cx="10856945" cy="2297460"/>
            <a:chOff x="139251" y="1167219"/>
            <a:chExt cx="10856945" cy="229746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00EAB3B-60AB-83CF-36DA-FBEE5B4E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39251" y="1536365"/>
              <a:ext cx="89495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905C40-1F6A-EF7C-F7F2-FE05BC8865F7}"/>
                </a:ext>
              </a:extLst>
            </p:cNvPr>
            <p:cNvSpPr txBox="1"/>
            <p:nvPr/>
          </p:nvSpPr>
          <p:spPr>
            <a:xfrm>
              <a:off x="9234175" y="1286122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3806AD-46A8-2EB3-02E1-3283D9B8EFD5}"/>
                </a:ext>
              </a:extLst>
            </p:cNvPr>
            <p:cNvSpPr txBox="1"/>
            <p:nvPr/>
          </p:nvSpPr>
          <p:spPr>
            <a:xfrm>
              <a:off x="3616456" y="1167219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Equivalent phases and Feeding Scheme: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37721C-CD4C-2D22-4F65-2DABD5A3BB25}"/>
                </a:ext>
              </a:extLst>
            </p:cNvPr>
            <p:cNvGrpSpPr/>
            <p:nvPr/>
          </p:nvGrpSpPr>
          <p:grpSpPr>
            <a:xfrm>
              <a:off x="191775" y="1591709"/>
              <a:ext cx="10516590" cy="1465743"/>
              <a:chOff x="133481" y="3426023"/>
              <a:chExt cx="11805430" cy="221199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3724A87-8FF5-50AE-9388-F7A81A09A4B2}"/>
                  </a:ext>
                </a:extLst>
              </p:cNvPr>
              <p:cNvGrpSpPr/>
              <p:nvPr/>
            </p:nvGrpSpPr>
            <p:grpSpPr>
              <a:xfrm>
                <a:off x="867874" y="4808873"/>
                <a:ext cx="11071037" cy="829141"/>
                <a:chOff x="867874" y="4800600"/>
                <a:chExt cx="11071037" cy="829141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FBB1B5E-4FF9-2E43-24D3-0E9DACDC3B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5324"/>
                <a:stretch/>
              </p:blipFill>
              <p:spPr>
                <a:xfrm flipV="1">
                  <a:off x="867874" y="4800600"/>
                  <a:ext cx="11071037" cy="53339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34C36B02-9814-4A05-B7AC-65345780D9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23892" y="5246550"/>
                      <a:ext cx="9142445" cy="3831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0</a:t>
                      </a:r>
                      <a:r>
                        <a:rPr lang="en-US" sz="1050" dirty="0">
                          <a:latin typeface="Cambria Math" panose="02040503050406030204" pitchFamily="18" charset="0"/>
                        </a:rPr>
                        <a:t>°		                      18</a:t>
                      </a:r>
                      <a:r>
                        <a:rPr lang="en-US" sz="1050" dirty="0"/>
                        <a:t>0</a:t>
                      </a:r>
                      <a14:m>
                        <m:oMath xmlns:m="http://schemas.openxmlformats.org/officeDocument/2006/math"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°</m:t>
                          </m:r>
                        </m:oMath>
                      </a14:m>
                      <a:r>
                        <a:rPr lang="en-US" sz="1050" dirty="0"/>
                        <a:t>			 0</a:t>
                      </a:r>
                      <a:r>
                        <a:rPr lang="en-US" sz="1050" dirty="0">
                          <a:latin typeface="Cambria Math" panose="02040503050406030204" pitchFamily="18" charset="0"/>
                        </a:rPr>
                        <a:t>°		                      18</a:t>
                      </a:r>
                      <a:r>
                        <a:rPr lang="en-US" sz="1050" dirty="0"/>
                        <a:t>0</a:t>
                      </a:r>
                      <a14:m>
                        <m:oMath xmlns:m="http://schemas.openxmlformats.org/officeDocument/2006/math"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°</m:t>
                          </m:r>
                        </m:oMath>
                      </a14:m>
                      <a:endParaRPr lang="en-US" sz="1050" dirty="0"/>
                    </a:p>
                  </p:txBody>
                </p:sp>
              </mc:Choice>
              <mc:Fallback xmlns="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AA3178D-11AB-F3FA-E632-A05FC87F64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23892" y="5246550"/>
                      <a:ext cx="9142445" cy="383191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1AFECEF-D767-F9CA-3A32-F3F5A175C770}"/>
                  </a:ext>
                </a:extLst>
              </p:cNvPr>
              <p:cNvGrpSpPr/>
              <p:nvPr/>
            </p:nvGrpSpPr>
            <p:grpSpPr>
              <a:xfrm>
                <a:off x="133481" y="3426023"/>
                <a:ext cx="11021537" cy="798217"/>
                <a:chOff x="133481" y="3426023"/>
                <a:chExt cx="11021537" cy="79821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8C9FFF2-E309-C616-5637-49D60EF53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14179" t="8907" r="29571" b="16052"/>
                <a:stretch/>
              </p:blipFill>
              <p:spPr>
                <a:xfrm>
                  <a:off x="133481" y="3625323"/>
                  <a:ext cx="11021537" cy="59891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71BE72F6-ADF2-2411-2B95-5541E8B21C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75415" y="3426023"/>
                      <a:ext cx="9142445" cy="3831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0</a:t>
                      </a:r>
                      <a:r>
                        <a:rPr lang="en-US" sz="1050" dirty="0">
                          <a:latin typeface="Cambria Math" panose="02040503050406030204" pitchFamily="18" charset="0"/>
                        </a:rPr>
                        <a:t>°		                      18</a:t>
                      </a:r>
                      <a:r>
                        <a:rPr lang="en-US" sz="1050" dirty="0"/>
                        <a:t>0</a:t>
                      </a:r>
                      <a14:m>
                        <m:oMath xmlns:m="http://schemas.openxmlformats.org/officeDocument/2006/math"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°</m:t>
                          </m:r>
                        </m:oMath>
                      </a14:m>
                      <a:r>
                        <a:rPr lang="en-US" sz="1050" dirty="0"/>
                        <a:t>			 0</a:t>
                      </a:r>
                      <a:r>
                        <a:rPr lang="en-US" sz="1050" dirty="0">
                          <a:latin typeface="Cambria Math" panose="02040503050406030204" pitchFamily="18" charset="0"/>
                        </a:rPr>
                        <a:t>°		                      18</a:t>
                      </a:r>
                      <a:r>
                        <a:rPr lang="en-US" sz="1050" dirty="0"/>
                        <a:t>0</a:t>
                      </a:r>
                      <a14:m>
                        <m:oMath xmlns:m="http://schemas.openxmlformats.org/officeDocument/2006/math"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°</m:t>
                          </m:r>
                        </m:oMath>
                      </a14:m>
                      <a:endParaRPr lang="en-US" sz="1050" dirty="0"/>
                    </a:p>
                  </p:txBody>
                </p:sp>
              </mc:Choice>
              <mc:Fallback xmlns="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50E7BA76-CF83-BA3E-5519-C48DCE4761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75415" y="3426023"/>
                      <a:ext cx="9142445" cy="383191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193C0695-DA8A-4B9A-276C-7F9A28744A86}"/>
                      </a:ext>
                    </a:extLst>
                  </p:cNvPr>
                  <p:cNvSpPr/>
                  <p:nvPr/>
                </p:nvSpPr>
                <p:spPr>
                  <a:xfrm>
                    <a:off x="881783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B794DC79-3D9D-36AD-9614-C9EBC26830E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1783" y="4190999"/>
                    <a:ext cx="685800" cy="609600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50CD22C1-F2D5-B1A0-E1DD-0BF4DB74766C}"/>
                      </a:ext>
                    </a:extLst>
                  </p:cNvPr>
                  <p:cNvSpPr/>
                  <p:nvPr/>
                </p:nvSpPr>
                <p:spPr>
                  <a:xfrm>
                    <a:off x="1577042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  <a:p>
                    <a:pPr algn="ctr"/>
                    <a:endParaRPr lang="en-US" sz="1050" dirty="0"/>
                  </a:p>
                  <a:p>
                    <a:pPr algn="ctr"/>
                    <a:r>
                      <a:rPr lang="en-US" sz="1050" dirty="0"/>
                      <a:t>+0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ED00A05A-CA1A-3ECB-7020-910F47B0E9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7042" y="4190999"/>
                    <a:ext cx="685800" cy="60960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7448EFE-4D1D-EF0D-274F-30F7A3FF48AD}"/>
                      </a:ext>
                    </a:extLst>
                  </p:cNvPr>
                  <p:cNvSpPr/>
                  <p:nvPr/>
                </p:nvSpPr>
                <p:spPr>
                  <a:xfrm>
                    <a:off x="2253383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90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FDE34217-2943-2B78-B501-FA590BCA8F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3383" y="4190999"/>
                    <a:ext cx="685800" cy="609600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4279625D-865B-E1F3-06E1-410608CC8004}"/>
                      </a:ext>
                    </a:extLst>
                  </p:cNvPr>
                  <p:cNvSpPr/>
                  <p:nvPr/>
                </p:nvSpPr>
                <p:spPr>
                  <a:xfrm>
                    <a:off x="2948642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  <a:p>
                    <a:pPr algn="ctr"/>
                    <a:endParaRPr lang="en-US" sz="1050" dirty="0"/>
                  </a:p>
                  <a:p>
                    <a:pPr algn="ctr"/>
                    <a:r>
                      <a:rPr lang="en-US" sz="1050" dirty="0"/>
                      <a:t>+90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DC7FD505-C39B-84E3-63AB-C25666B8486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8642" y="4190999"/>
                    <a:ext cx="685800" cy="609600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94DC4013-A117-46D6-E8B3-98FB24571829}"/>
                      </a:ext>
                    </a:extLst>
                  </p:cNvPr>
                  <p:cNvSpPr/>
                  <p:nvPr/>
                </p:nvSpPr>
                <p:spPr>
                  <a:xfrm>
                    <a:off x="3634968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180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BCF8714A-5FC2-39C2-D5C5-0A48069B94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4968" y="4190999"/>
                    <a:ext cx="685800" cy="609600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C18D371C-359D-6BF1-7914-7F9D708DF5B1}"/>
                      </a:ext>
                    </a:extLst>
                  </p:cNvPr>
                  <p:cNvSpPr/>
                  <p:nvPr/>
                </p:nvSpPr>
                <p:spPr>
                  <a:xfrm>
                    <a:off x="4330227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+180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085F862B-280F-C851-6D41-5D96022BF8B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0227" y="4190999"/>
                    <a:ext cx="685800" cy="609600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8B0BBE1-C43F-9515-7875-A083DBF82E50}"/>
                      </a:ext>
                    </a:extLst>
                  </p:cNvPr>
                  <p:cNvSpPr/>
                  <p:nvPr/>
                </p:nvSpPr>
                <p:spPr>
                  <a:xfrm>
                    <a:off x="5006568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-90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242927B4-FFEC-CB8C-2BCF-EC059F51CAE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6568" y="4190999"/>
                    <a:ext cx="685800" cy="609600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D55FABE6-7BF5-EB50-C78B-E09315EFA4B7}"/>
                      </a:ext>
                    </a:extLst>
                  </p:cNvPr>
                  <p:cNvSpPr/>
                  <p:nvPr/>
                </p:nvSpPr>
                <p:spPr>
                  <a:xfrm>
                    <a:off x="5701827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-90</a:t>
                    </a:r>
                  </a:p>
                </p:txBody>
              </p:sp>
            </mc:Choice>
            <mc:Fallback xmlns="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0A70DA4C-4532-7E9D-4074-F27FF907A4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1827" y="4190999"/>
                    <a:ext cx="685800" cy="609600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D1B19AB-56C0-39E6-F81A-34E37BDC7A60}"/>
                      </a:ext>
                    </a:extLst>
                  </p:cNvPr>
                  <p:cNvSpPr/>
                  <p:nvPr/>
                </p:nvSpPr>
                <p:spPr>
                  <a:xfrm>
                    <a:off x="6403393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109DBF88-0340-CC88-64D6-EDCCEB0C85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3393" y="4190999"/>
                    <a:ext cx="685800" cy="609600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34722EC7-EE30-C075-0CE0-43831088F7E7}"/>
                      </a:ext>
                    </a:extLst>
                  </p:cNvPr>
                  <p:cNvSpPr/>
                  <p:nvPr/>
                </p:nvSpPr>
                <p:spPr>
                  <a:xfrm>
                    <a:off x="7098652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  <a:p>
                    <a:pPr algn="ctr"/>
                    <a:endParaRPr lang="en-US" sz="1050" dirty="0"/>
                  </a:p>
                  <a:p>
                    <a:pPr algn="ctr"/>
                    <a:r>
                      <a:rPr lang="en-US" sz="1050" dirty="0"/>
                      <a:t>+0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0B23530-22B7-1EE5-544F-2990900A2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8652" y="4190999"/>
                    <a:ext cx="685800" cy="609600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E05F1703-B5A0-4735-5828-A4A2333E121A}"/>
                      </a:ext>
                    </a:extLst>
                  </p:cNvPr>
                  <p:cNvSpPr/>
                  <p:nvPr/>
                </p:nvSpPr>
                <p:spPr>
                  <a:xfrm>
                    <a:off x="7774993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b="0" dirty="0"/>
                      <a:t>90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381E0B9C-BCD3-329C-3473-FC87DE9DC9F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74993" y="4190999"/>
                    <a:ext cx="685800" cy="609600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B4CE0C88-371E-CF54-4BC7-684183BACB1F}"/>
                      </a:ext>
                    </a:extLst>
                  </p:cNvPr>
                  <p:cNvSpPr/>
                  <p:nvPr/>
                </p:nvSpPr>
                <p:spPr>
                  <a:xfrm>
                    <a:off x="8470252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/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  <a:p>
                    <a:pPr algn="ctr"/>
                    <a:endParaRPr lang="en-US" sz="1050" dirty="0"/>
                  </a:p>
                  <a:p>
                    <a:pPr algn="ctr"/>
                    <a:r>
                      <a:rPr lang="en-US" sz="1050" dirty="0"/>
                      <a:t>+90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442A224-DE2F-0ACA-4BBA-A5DEF3924F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70252" y="4190999"/>
                    <a:ext cx="685800" cy="609600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C20E555-0A01-8B15-5B16-9CE16AFB3FA6}"/>
                      </a:ext>
                    </a:extLst>
                  </p:cNvPr>
                  <p:cNvSpPr/>
                  <p:nvPr/>
                </p:nvSpPr>
                <p:spPr>
                  <a:xfrm>
                    <a:off x="9156578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180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3F5578C5-A934-D3ED-36F7-031B293F9A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56578" y="4190999"/>
                    <a:ext cx="685800" cy="609600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1050E61B-5C9F-1F46-F917-F8A6B32103F3}"/>
                      </a:ext>
                    </a:extLst>
                  </p:cNvPr>
                  <p:cNvSpPr/>
                  <p:nvPr/>
                </p:nvSpPr>
                <p:spPr>
                  <a:xfrm>
                    <a:off x="9851837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+180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B4B4E47-B711-7BCC-936C-6E4F8503240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51837" y="4190999"/>
                    <a:ext cx="685800" cy="609600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A877F922-6464-C67E-1881-C3CDCC1670EA}"/>
                      </a:ext>
                    </a:extLst>
                  </p:cNvPr>
                  <p:cNvSpPr/>
                  <p:nvPr/>
                </p:nvSpPr>
                <p:spPr>
                  <a:xfrm>
                    <a:off x="10528178" y="4190999"/>
                    <a:ext cx="685800" cy="609600"/>
                  </a:xfrm>
                  <a:prstGeom prst="rect">
                    <a:avLst/>
                  </a:prstGeom>
                  <a:solidFill>
                    <a:srgbClr val="008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-90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22E56939-E4C8-6975-5022-987418D999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8178" y="4190999"/>
                    <a:ext cx="685800" cy="609600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5136AA9-F2B9-7BED-D5D8-39F1FCEFD810}"/>
                      </a:ext>
                    </a:extLst>
                  </p:cNvPr>
                  <p:cNvSpPr/>
                  <p:nvPr/>
                </p:nvSpPr>
                <p:spPr>
                  <a:xfrm>
                    <a:off x="11223437" y="4190999"/>
                    <a:ext cx="685800" cy="609600"/>
                  </a:xfrm>
                  <a:prstGeom prst="rect">
                    <a:avLst/>
                  </a:prstGeom>
                  <a:solidFill>
                    <a:srgbClr val="8FAF8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-135</a:t>
                    </a:r>
                    <a14:m>
                      <m:oMath xmlns:m="http://schemas.openxmlformats.org/officeDocument/2006/math">
                        <m:r>
                          <a:rPr lang="en-US" sz="10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oMath>
                    </a14:m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sz="1050" dirty="0">
                        <a:solidFill>
                          <a:schemeClr val="tx1"/>
                        </a:solidFill>
                      </a:rPr>
                      <a:t>-90</a:t>
                    </a:r>
                  </a:p>
                </p:txBody>
              </p:sp>
            </mc:Choice>
            <mc:Fallback xmlns="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7BACC4BB-043B-D0B9-B859-E9E00A7978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3437" y="4190999"/>
                    <a:ext cx="685800" cy="609600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t="-17647" b="-235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6C40DC9-CAF9-F4E8-943F-BA4B5ECB06C4}"/>
                    </a:ext>
                  </a:extLst>
                </p:cNvPr>
                <p:cNvSpPr txBox="1"/>
                <p:nvPr/>
              </p:nvSpPr>
              <p:spPr>
                <a:xfrm>
                  <a:off x="1306816" y="3095347"/>
                  <a:ext cx="9551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There has to be a phase difference of 135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dirty="0"/>
                    <a:t> between the upper and lower rf feeding manifold.</a:t>
                  </a: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DD4FCD2E-6117-3BFA-29E8-991CD28A3F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816" y="3095347"/>
                  <a:ext cx="9551654" cy="369332"/>
                </a:xfrm>
                <a:prstGeom prst="rect">
                  <a:avLst/>
                </a:prstGeom>
                <a:blipFill>
                  <a:blip r:embed="rId43"/>
                  <a:stretch>
                    <a:fillRect l="-531" t="-6667" r="-26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040D4D9-DF71-F26C-843C-5BBE14B5B85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189014" y="1250443"/>
            <a:ext cx="819369" cy="2178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A689F7-4DBA-8318-2510-DF68E4802829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534"/>
          <a:stretch/>
        </p:blipFill>
        <p:spPr>
          <a:xfrm>
            <a:off x="2837802" y="4265745"/>
            <a:ext cx="3095784" cy="12776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4E8EE7-0B35-8277-863E-AE7B86572324}"/>
              </a:ext>
            </a:extLst>
          </p:cNvPr>
          <p:cNvSpPr txBox="1"/>
          <p:nvPr/>
        </p:nvSpPr>
        <p:spPr>
          <a:xfrm>
            <a:off x="310874" y="399651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T-junction </a:t>
            </a:r>
          </a:p>
          <a:p>
            <a:r>
              <a:rPr lang="en-US" dirty="0"/>
              <a:t>with power splitter</a:t>
            </a:r>
          </a:p>
        </p:txBody>
      </p:sp>
      <p:pic>
        <p:nvPicPr>
          <p:cNvPr id="33" name="Picture 32" descr="A green pipes with a white background&#10;&#10;Description automatically generated">
            <a:extLst>
              <a:ext uri="{FF2B5EF4-FFF2-40B4-BE49-F238E27FC236}">
                <a16:creationId xmlns:a16="http://schemas.microsoft.com/office/drawing/2014/main" id="{557A6B2F-9D8D-C682-193B-43F78D8F93B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49144" y="3851943"/>
            <a:ext cx="1373850" cy="24663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76E779E-30F7-8005-AFF5-500C198EA7A8}"/>
              </a:ext>
            </a:extLst>
          </p:cNvPr>
          <p:cNvSpPr txBox="1"/>
          <p:nvPr/>
        </p:nvSpPr>
        <p:spPr>
          <a:xfrm>
            <a:off x="6707873" y="3942444"/>
            <a:ext cx="2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1-period of 135 deg distributed coupling structure</a:t>
            </a:r>
          </a:p>
        </p:txBody>
      </p:sp>
    </p:spTree>
    <p:extLst>
      <p:ext uri="{BB962C8B-B14F-4D97-AF65-F5344CB8AC3E}">
        <p14:creationId xmlns:p14="http://schemas.microsoft.com/office/powerpoint/2010/main" val="2089745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A9A18B6E-9B84-1D2C-1FAA-6E29DF50C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7DAAE124-759C-7FD5-97BD-7F7E8CB3FD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lvl="0"/>
            <a:r>
              <a:rPr lang="en-US" dirty="0"/>
              <a:t>Response of Cavities Through the Manifold for Tuning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6383754A-F35F-F1D3-79E7-F36BA91BD5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FE8CA2D3-691E-1A99-F5EA-4F29D6ECBF93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97B46EB4-0741-8F2E-A338-0644178B66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6600" y="1254370"/>
                <a:ext cx="8915401" cy="120193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82880"/>
                <a:r>
                  <a:rPr lang="en-US" sz="1600" dirty="0"/>
                  <a:t>When all cavities in the manifold are detuned except, possibly, those connected to port 3 and/or 4 of one of the four-port unit networks then the reflection coefficient at Port 2 of that network is 1.</a:t>
                </a:r>
              </a:p>
              <a:p>
                <a:pPr marL="182880"/>
                <a:r>
                  <a:rPr lang="en-US" sz="1600" dirty="0"/>
                  <a:t>The graphs below show the response of the cavities as seen through Port 1 when one or none of them are detuned for various values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97B46EB4-0741-8F2E-A338-0644178B6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254370"/>
                <a:ext cx="8915401" cy="1201937"/>
              </a:xfrm>
              <a:prstGeom prst="rect">
                <a:avLst/>
              </a:prstGeom>
              <a:blipFill>
                <a:blip r:embed="rId3"/>
                <a:stretch>
                  <a:fillRect t="-1042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F1381D1-2846-B85B-90F1-7403A0B2F08C}"/>
              </a:ext>
            </a:extLst>
          </p:cNvPr>
          <p:cNvGrpSpPr/>
          <p:nvPr/>
        </p:nvGrpSpPr>
        <p:grpSpPr>
          <a:xfrm>
            <a:off x="-23352" y="1254370"/>
            <a:ext cx="3355722" cy="1201937"/>
            <a:chOff x="8815848" y="1254370"/>
            <a:chExt cx="3355722" cy="12019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847561-4864-1703-2E99-2884D606EBA0}"/>
                </a:ext>
              </a:extLst>
            </p:cNvPr>
            <p:cNvSpPr/>
            <p:nvPr/>
          </p:nvSpPr>
          <p:spPr>
            <a:xfrm>
              <a:off x="8839199" y="1254370"/>
              <a:ext cx="3276601" cy="1201937"/>
            </a:xfrm>
            <a:prstGeom prst="rect">
              <a:avLst/>
            </a:pr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35DACC-DDF5-8C3D-0042-3CE6E753C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4"/>
            <a:stretch/>
          </p:blipFill>
          <p:spPr>
            <a:xfrm>
              <a:off x="9284995" y="1291746"/>
              <a:ext cx="2224467" cy="9180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0F5662-334A-841E-CF74-4FB16F918C82}"/>
                </a:ext>
              </a:extLst>
            </p:cNvPr>
            <p:cNvSpPr txBox="1"/>
            <p:nvPr/>
          </p:nvSpPr>
          <p:spPr>
            <a:xfrm>
              <a:off x="8815848" y="1289645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Port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5E2835-C2EF-F7BA-0DE0-3DAB7C19647B}"/>
                </a:ext>
              </a:extLst>
            </p:cNvPr>
            <p:cNvSpPr txBox="1"/>
            <p:nvPr/>
          </p:nvSpPr>
          <p:spPr>
            <a:xfrm>
              <a:off x="11438677" y="1291746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Port 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CDEAA6-4E20-7956-1755-5D183AEBB702}"/>
                </a:ext>
              </a:extLst>
            </p:cNvPr>
            <p:cNvSpPr txBox="1"/>
            <p:nvPr/>
          </p:nvSpPr>
          <p:spPr>
            <a:xfrm>
              <a:off x="9633381" y="2117753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Port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3EE73-103B-CDA6-7507-3CC8717074C7}"/>
                </a:ext>
              </a:extLst>
            </p:cNvPr>
            <p:cNvSpPr txBox="1"/>
            <p:nvPr/>
          </p:nvSpPr>
          <p:spPr>
            <a:xfrm>
              <a:off x="10682779" y="2114822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Port 4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62866311-48F3-AC44-0F17-799AC9F33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" y="2447925"/>
            <a:ext cx="10287000" cy="3343275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7574856-18F0-0A05-853C-77A0EA0557A3}"/>
              </a:ext>
            </a:extLst>
          </p:cNvPr>
          <p:cNvSpPr txBox="1">
            <a:spLocks/>
          </p:cNvSpPr>
          <p:nvPr/>
        </p:nvSpPr>
        <p:spPr>
          <a:xfrm>
            <a:off x="2670262" y="5909210"/>
            <a:ext cx="7429393" cy="94879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70C0"/>
                </a:solidFill>
              </a:rPr>
              <a:t>-- Blue</a:t>
            </a:r>
            <a:r>
              <a:rPr lang="en-US" sz="1600" dirty="0"/>
              <a:t>: 	 Response of cavity at port 3 when cavity at port 4 is detuned</a:t>
            </a:r>
          </a:p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-- Orange</a:t>
            </a:r>
            <a:r>
              <a:rPr lang="en-US" sz="1600" dirty="0"/>
              <a:t>: Response of cavity at port 4 when cavity at port 3 is detuned</a:t>
            </a:r>
          </a:p>
          <a:p>
            <a:r>
              <a:rPr lang="en-US" sz="1600" dirty="0">
                <a:solidFill>
                  <a:srgbClr val="4F8E1E"/>
                </a:solidFill>
              </a:rPr>
              <a:t>-- Green</a:t>
            </a:r>
            <a:r>
              <a:rPr lang="en-US" sz="1600" dirty="0"/>
              <a:t>:	 Response of both cavities at port 3 and port 4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5989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CC7BBBE6-E0EF-F0ED-A838-31CB91CA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7BDEB5E0-E6C6-FC95-75DB-8CD2A7C68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lvl="0"/>
            <a:r>
              <a:rPr lang="en-US" dirty="0"/>
              <a:t>Example of Manifold -&gt; Right Going 7x2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BBB81D2E-5FC5-CFF8-16A1-B43D358988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559C7159-430D-AFC0-DF25-555E791CCD93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" name="Content Placeholder 5" descr="A blue and black text&#10;&#10;Description automatically generated">
            <a:extLst>
              <a:ext uri="{FF2B5EF4-FFF2-40B4-BE49-F238E27FC236}">
                <a16:creationId xmlns:a16="http://schemas.microsoft.com/office/drawing/2014/main" id="{3A5B7BE8-0F34-B2DB-7A5A-58F256EBD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2"/>
          <a:stretch/>
        </p:blipFill>
        <p:spPr>
          <a:xfrm>
            <a:off x="689768" y="1371600"/>
            <a:ext cx="10812463" cy="189522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BFB1A28-0269-B12E-E4B9-D5AA2C52C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5200" y="3229356"/>
            <a:ext cx="4295775" cy="3619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184B3-D77C-3D77-728E-2C1FB22F9BE4}"/>
              </a:ext>
            </a:extLst>
          </p:cNvPr>
          <p:cNvSpPr txBox="1">
            <a:spLocks/>
          </p:cNvSpPr>
          <p:nvPr/>
        </p:nvSpPr>
        <p:spPr>
          <a:xfrm>
            <a:off x="42652" y="1872344"/>
            <a:ext cx="647116" cy="3583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-41 dB</a:t>
            </a:r>
          </a:p>
        </p:txBody>
      </p:sp>
    </p:spTree>
    <p:extLst>
      <p:ext uri="{BB962C8B-B14F-4D97-AF65-F5344CB8AC3E}">
        <p14:creationId xmlns:p14="http://schemas.microsoft.com/office/powerpoint/2010/main" val="1210535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E38D8F3B-B2A6-8A02-5CC4-2A33763CA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>
            <a:extLst>
              <a:ext uri="{FF2B5EF4-FFF2-40B4-BE49-F238E27FC236}">
                <a16:creationId xmlns:a16="http://schemas.microsoft.com/office/drawing/2014/main" id="{587C9BE2-C281-4BE8-5790-4A0B6A834A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lvl="0"/>
            <a:r>
              <a:rPr lang="en-US" dirty="0"/>
              <a:t>135 deg Standing Wave Structure with 2 Feed Waveguide</a:t>
            </a:r>
            <a:endParaRPr baseline="30000" dirty="0"/>
          </a:p>
        </p:txBody>
      </p:sp>
      <p:sp>
        <p:nvSpPr>
          <p:cNvPr id="509" name="Google Shape;509;p52">
            <a:extLst>
              <a:ext uri="{FF2B5EF4-FFF2-40B4-BE49-F238E27FC236}">
                <a16:creationId xmlns:a16="http://schemas.microsoft.com/office/drawing/2014/main" id="{035E3DF7-B826-16E4-CC2F-403678E3BF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510" name="Google Shape;510;p52">
            <a:extLst>
              <a:ext uri="{FF2B5EF4-FFF2-40B4-BE49-F238E27FC236}">
                <a16:creationId xmlns:a16="http://schemas.microsoft.com/office/drawing/2014/main" id="{BF42872F-91DE-3AA9-589B-8DCB249CC482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" name="Picture 1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7DE7124F-6933-4EF2-C22B-1F242B1D5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42" y="1391323"/>
            <a:ext cx="11850316" cy="1883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2C50A4-9B9C-B1E7-B31A-84579B2C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122" y="3429000"/>
            <a:ext cx="1202409" cy="3159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F4A9E-AE68-F98B-E603-B0B10C98BA86}"/>
              </a:ext>
            </a:extLst>
          </p:cNvPr>
          <p:cNvSpPr txBox="1"/>
          <p:nvPr/>
        </p:nvSpPr>
        <p:spPr>
          <a:xfrm>
            <a:off x="4571641" y="4269899"/>
            <a:ext cx="37436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waveguides need to be 135 deg difference in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power splitter to isolate the two feed 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56 cell, one meter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1ADC15E1-8D47-353A-7A90-E57FA5A9B6F0}"/>
              </a:ext>
            </a:extLst>
          </p:cNvPr>
          <p:cNvSpPr/>
          <p:nvPr/>
        </p:nvSpPr>
        <p:spPr>
          <a:xfrm>
            <a:off x="3283860" y="3346049"/>
            <a:ext cx="71988" cy="3944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8599E7C-5C30-FFBD-6138-A38FF5021564}"/>
              </a:ext>
            </a:extLst>
          </p:cNvPr>
          <p:cNvSpPr/>
          <p:nvPr/>
        </p:nvSpPr>
        <p:spPr>
          <a:xfrm rot="10800000">
            <a:off x="3544824" y="3820194"/>
            <a:ext cx="91440" cy="2618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B0C6774-7A84-D01F-C93D-11A01EF8CC55}"/>
              </a:ext>
            </a:extLst>
          </p:cNvPr>
          <p:cNvSpPr/>
          <p:nvPr/>
        </p:nvSpPr>
        <p:spPr>
          <a:xfrm rot="10800000">
            <a:off x="3247284" y="3817795"/>
            <a:ext cx="91440" cy="2618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7DDEC-F74D-2116-CE3F-87D8C345AD68}"/>
              </a:ext>
            </a:extLst>
          </p:cNvPr>
          <p:cNvSpPr/>
          <p:nvPr/>
        </p:nvSpPr>
        <p:spPr>
          <a:xfrm>
            <a:off x="5815584" y="1280160"/>
            <a:ext cx="795528" cy="2093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9B2A41-8842-821E-6B24-CA65DE4C730A}"/>
              </a:ext>
            </a:extLst>
          </p:cNvPr>
          <p:cNvCxnSpPr/>
          <p:nvPr/>
        </p:nvCxnSpPr>
        <p:spPr>
          <a:xfrm flipV="1">
            <a:off x="3636264" y="3373481"/>
            <a:ext cx="2179320" cy="896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514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FB113B-AE48-1F87-E053-EF9AD02A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56" y="4226062"/>
            <a:ext cx="4122778" cy="2520215"/>
          </a:xfrm>
          <a:prstGeom prst="rect">
            <a:avLst/>
          </a:prstGeom>
        </p:spPr>
      </p:pic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</a:rPr>
              <a:t>High </a:t>
            </a:r>
            <a:r>
              <a:rPr lang="en-US" sz="3200" spc="-1" dirty="0">
                <a:solidFill>
                  <a:srgbClr val="A4001D"/>
                </a:solidFill>
                <a:latin typeface="Lato"/>
              </a:rPr>
              <a:t>Temperature Superconductors with RF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800279" y="1089720"/>
            <a:ext cx="4869001" cy="51930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200" b="0" strike="noStrike" spc="-1" dirty="0">
                <a:solidFill>
                  <a:srgbClr val="3F3F3F"/>
                </a:solidFill>
                <a:latin typeface="Lato"/>
                <a:ea typeface="Lato"/>
              </a:rPr>
              <a:t>The main material of choice is Yttrium Barium Copper Oxide (YBCO) though other Rare Earths (REBCO) may be used to similar effect.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200" b="0" strike="noStrike" spc="-1" dirty="0">
                <a:solidFill>
                  <a:srgbClr val="3F3F3F"/>
                </a:solidFill>
                <a:latin typeface="Lato"/>
                <a:ea typeface="Lato"/>
              </a:rPr>
              <a:t>The most mature for</a:t>
            </a:r>
            <a:r>
              <a:rPr lang="en-US" sz="2200" spc="-1" dirty="0">
                <a:solidFill>
                  <a:srgbClr val="3F3F3F"/>
                </a:solidFill>
                <a:latin typeface="Lato"/>
                <a:ea typeface="Lato"/>
              </a:rPr>
              <a:t>m of this technology are tapes optimized for high conductivity along one axis, though experiments are ongoing with film growth on other substrates.</a:t>
            </a:r>
          </a:p>
          <a:p>
            <a:pPr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200" b="0" strike="noStrike" spc="-1" dirty="0">
                <a:solidFill>
                  <a:srgbClr val="3F3F3F"/>
                </a:solidFill>
                <a:latin typeface="Lato"/>
                <a:ea typeface="Lato"/>
              </a:rPr>
              <a:t>Primarily used for low power high Q applications like axion cavities.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200" b="0" strike="noStrike" spc="-1" dirty="0">
              <a:solidFill>
                <a:srgbClr val="3F3F3F"/>
              </a:solidFill>
              <a:latin typeface="Lato"/>
              <a:ea typeface="Lato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1CFE6650-FA8D-30E8-0B84-032297503906}"/>
              </a:ext>
            </a:extLst>
          </p:cNvPr>
          <p:cNvSpPr txBox="1">
            <a:spLocks/>
          </p:cNvSpPr>
          <p:nvPr/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A8A8A8"/>
                </a:solidFill>
                <a:latin typeface="Lato"/>
                <a:ea typeface="Arial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080DF-CCB7-4DEA-A8BA-90730DF2550F}" type="slidenum">
              <a:rPr kumimoji="0" lang="en-US" sz="1100" b="0" i="0" u="none" strike="noStrike" kern="1200" cap="none" spc="-1" normalizeH="0" baseline="0" noProof="0" smtClean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-1" normalizeH="0" baseline="0" noProof="0">
              <a:ln>
                <a:noFill/>
              </a:ln>
              <a:solidFill>
                <a:srgbClr val="A8A8A8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3792F-8F68-2F1E-5A0E-81619CB5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644" y="6310991"/>
            <a:ext cx="6330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Ahyoune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 et al.,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JHEP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, vol. 2025, Apr. 2025,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doi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cs typeface="Lato" panose="020F0502020204030203" pitchFamily="34" charset="0"/>
                <a:hlinkClick r:id="rId4"/>
              </a:rPr>
              <a:t>10.1007/JHEP04(2025)113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F97F9-FEAA-D507-F0B4-AE6269BDE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99150"/>
            <a:ext cx="5439448" cy="31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09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image001.png">
            <a:extLst>
              <a:ext uri="{FF2B5EF4-FFF2-40B4-BE49-F238E27FC236}">
                <a16:creationId xmlns:a16="http://schemas.microsoft.com/office/drawing/2014/main" id="{44F5B6BE-43D4-ACDE-13D2-D4983E400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1" b="93159" l="7799" r="93208">
                        <a14:foregroundMark x1="68679" y1="9025" x2="68679" y2="9025"/>
                        <a14:foregroundMark x1="93333" y1="41776" x2="93333" y2="41776"/>
                        <a14:foregroundMark x1="10818" y1="55313" x2="10818" y2="55313"/>
                        <a14:foregroundMark x1="7799" y1="56332" x2="7799" y2="56332"/>
                        <a14:foregroundMark x1="13333" y1="62882" x2="13333" y2="62882"/>
                        <a14:foregroundMark x1="28302" y1="85444" x2="28302" y2="85444"/>
                        <a14:foregroundMark x1="36352" y1="93159" x2="36352" y2="93159"/>
                        <a14:foregroundMark x1="32830" y1="91557" x2="32830" y2="91557"/>
                        <a14:foregroundMark x1="66792" y1="42504" x2="66792" y2="42504"/>
                        <a14:foregroundMark x1="66289" y1="42504" x2="66289" y2="42504"/>
                        <a14:foregroundMark x1="66289" y1="42504" x2="66289" y2="42504"/>
                        <a14:foregroundMark x1="69811" y1="5531" x2="69811" y2="5531"/>
                        <a14:foregroundMark x1="66918" y1="41921" x2="66918" y2="41921"/>
                        <a14:foregroundMark x1="66918" y1="41921" x2="66918" y2="41921"/>
                        <a14:foregroundMark x1="87547" y1="55604" x2="87547" y2="55604"/>
                        <a14:foregroundMark x1="87547" y1="55604" x2="87547" y2="5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10" y="2771358"/>
            <a:ext cx="4063366" cy="3511362"/>
          </a:xfrm>
          <a:prstGeom prst="rect">
            <a:avLst/>
          </a:prstGeom>
        </p:spPr>
      </p:pic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A4001D"/>
                </a:solidFill>
                <a:latin typeface="Lato"/>
              </a:rPr>
              <a:t>Applying HTS to RF design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800280" y="1089719"/>
            <a:ext cx="10757736" cy="4282381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3F3F3F"/>
                </a:solidFill>
                <a:latin typeface="Lato"/>
              </a:rPr>
              <a:t>As a first potential application, a pulse compressor cavity utilizing the TM010 mode has been built. It will be tested in a second cryostat designed for testing accelerator cavities.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spc="-1" dirty="0">
                <a:solidFill>
                  <a:srgbClr val="3F3F3F"/>
                </a:solidFill>
                <a:latin typeface="Lato"/>
              </a:rPr>
              <a:t>This cavity</a:t>
            </a:r>
            <a:r>
              <a:rPr lang="en-US" sz="2000" b="0" strike="noStrike" spc="-1" dirty="0">
                <a:solidFill>
                  <a:srgbClr val="3F3F3F"/>
                </a:solidFill>
                <a:latin typeface="Lato"/>
              </a:rPr>
              <a:t> is built from 8 facets with soldered YBCO tapes, allowing surface current to run along the axis of maximum conductivity. 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1CFE6650-FA8D-30E8-0B84-032297503906}"/>
              </a:ext>
            </a:extLst>
          </p:cNvPr>
          <p:cNvSpPr txBox="1">
            <a:spLocks/>
          </p:cNvSpPr>
          <p:nvPr/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A8A8A8"/>
                </a:solidFill>
                <a:latin typeface="Lato"/>
                <a:ea typeface="Arial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080DF-CCB7-4DEA-A8BA-90730DF2550F}" type="slidenum">
              <a:rPr kumimoji="0" lang="en-US" sz="1100" b="0" i="0" u="none" strike="noStrike" kern="1200" cap="none" spc="-1" normalizeH="0" baseline="0" noProof="0" smtClean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0" u="none" strike="noStrike" kern="1200" cap="none" spc="-1" normalizeH="0" baseline="0" noProof="0" dirty="0">
              <a:ln>
                <a:noFill/>
              </a:ln>
              <a:solidFill>
                <a:srgbClr val="A8A8A8"/>
              </a:solidFill>
              <a:effectLst/>
              <a:uLnTx/>
              <a:uFillTx/>
              <a:latin typeface="Lato"/>
            </a:endParaRPr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45FA9E3D-7C79-A22F-83A3-CEEF5A34E7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61"/>
          <a:stretch/>
        </p:blipFill>
        <p:spPr>
          <a:xfrm>
            <a:off x="8936098" y="2815252"/>
            <a:ext cx="2420626" cy="337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2FDDD-5254-4D8E-F4C1-0A998EE7A2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846" t="9314" r="25834"/>
          <a:stretch/>
        </p:blipFill>
        <p:spPr>
          <a:xfrm>
            <a:off x="4604337" y="2815252"/>
            <a:ext cx="4130469" cy="3285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30C4E6-0958-0F89-8808-376C39B24F2E}"/>
              </a:ext>
            </a:extLst>
          </p:cNvPr>
          <p:cNvSpPr txBox="1"/>
          <p:nvPr/>
        </p:nvSpPr>
        <p:spPr>
          <a:xfrm>
            <a:off x="5250649" y="6221908"/>
            <a:ext cx="274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current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6829B-16E4-D6E9-CFFD-ACCB8F218D6D}"/>
              </a:ext>
            </a:extLst>
          </p:cNvPr>
          <p:cNvSpPr txBox="1"/>
          <p:nvPr/>
        </p:nvSpPr>
        <p:spPr>
          <a:xfrm>
            <a:off x="8610480" y="6221908"/>
            <a:ext cx="28844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Cryostat for testing cavity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21ED8-98E0-F738-70FB-0B9969764084}"/>
              </a:ext>
            </a:extLst>
          </p:cNvPr>
          <p:cNvSpPr txBox="1"/>
          <p:nvPr/>
        </p:nvSpPr>
        <p:spPr>
          <a:xfrm>
            <a:off x="1803910" y="6221908"/>
            <a:ext cx="139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HTS Cavity</a:t>
            </a:r>
          </a:p>
        </p:txBody>
      </p:sp>
      <p:pic>
        <p:nvPicPr>
          <p:cNvPr id="4" name="Picture 3" descr="A close up of a metal object&#10;&#10;Description automatically generated">
            <a:extLst>
              <a:ext uri="{FF2B5EF4-FFF2-40B4-BE49-F238E27FC236}">
                <a16:creationId xmlns:a16="http://schemas.microsoft.com/office/drawing/2014/main" id="{7F80D8F0-7011-E07C-FED8-E2566805D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0" b="12541"/>
          <a:stretch/>
        </p:blipFill>
        <p:spPr>
          <a:xfrm>
            <a:off x="531081" y="2771358"/>
            <a:ext cx="3843713" cy="33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FF9CF-EAA8-A696-EC59-96CD23426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>
            <a:extLst>
              <a:ext uri="{FF2B5EF4-FFF2-40B4-BE49-F238E27FC236}">
                <a16:creationId xmlns:a16="http://schemas.microsoft.com/office/drawing/2014/main" id="{A7C2FBB5-A652-B91C-3354-659369F9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A4001D"/>
                </a:solidFill>
                <a:latin typeface="Lato"/>
              </a:rPr>
              <a:t>Cryogenic Measurements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>
            <a:extLst>
              <a:ext uri="{FF2B5EF4-FFF2-40B4-BE49-F238E27FC236}">
                <a16:creationId xmlns:a16="http://schemas.microsoft.com/office/drawing/2014/main" id="{CD9B6425-3069-7842-ADBB-D2C02E6B20D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0280" y="1089719"/>
            <a:ext cx="10552680" cy="4282381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spc="-1" dirty="0">
                <a:solidFill>
                  <a:srgbClr val="3F3F3F"/>
                </a:solidFill>
                <a:latin typeface="Lato"/>
              </a:rPr>
              <a:t>Initial m</a:t>
            </a:r>
            <a:r>
              <a:rPr lang="en-US" sz="2000" b="0" strike="noStrike" spc="-1" dirty="0">
                <a:solidFill>
                  <a:srgbClr val="3F3F3F"/>
                </a:solidFill>
                <a:latin typeface="Lato"/>
              </a:rPr>
              <a:t>easurements of HTS cavity </a:t>
            </a:r>
            <a:r>
              <a:rPr lang="en-US" sz="2000" spc="-1" dirty="0">
                <a:solidFill>
                  <a:srgbClr val="3F3F3F"/>
                </a:solidFill>
                <a:latin typeface="Lato"/>
              </a:rPr>
              <a:t>at cryogenic temperatures have been performed</a:t>
            </a:r>
          </a:p>
          <a:p>
            <a:pPr marL="0" indent="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3F3F3F"/>
                </a:solidFill>
                <a:latin typeface="Lato"/>
              </a:rPr>
              <a:t>Q</a:t>
            </a:r>
            <a:r>
              <a:rPr lang="en-US" sz="2000" b="0" strike="noStrike" spc="-1" baseline="-25000" dirty="0" err="1">
                <a:solidFill>
                  <a:srgbClr val="3F3F3F"/>
                </a:solidFill>
                <a:latin typeface="Lato"/>
              </a:rPr>
              <a:t>e</a:t>
            </a:r>
            <a:r>
              <a:rPr lang="en-US" sz="2000" b="0" strike="noStrike" spc="-1" dirty="0">
                <a:solidFill>
                  <a:srgbClr val="3F3F3F"/>
                </a:solidFill>
                <a:latin typeface="Lato"/>
              </a:rPr>
              <a:t> remains </a:t>
            </a:r>
            <a:r>
              <a:rPr lang="en-US" sz="2000" spc="-1" dirty="0">
                <a:solidFill>
                  <a:srgbClr val="3F3F3F"/>
                </a:solidFill>
                <a:latin typeface="Lato"/>
              </a:rPr>
              <a:t>roughly around 60000, with Q</a:t>
            </a:r>
            <a:r>
              <a:rPr lang="en-US" sz="2000" spc="-1" baseline="-25000" dirty="0">
                <a:solidFill>
                  <a:srgbClr val="3F3F3F"/>
                </a:solidFill>
                <a:latin typeface="Lato"/>
              </a:rPr>
              <a:t>0</a:t>
            </a:r>
            <a:r>
              <a:rPr lang="en-US" sz="2000" spc="-1" dirty="0">
                <a:solidFill>
                  <a:srgbClr val="3F3F3F"/>
                </a:solidFill>
                <a:latin typeface="Lato"/>
              </a:rPr>
              <a:t> rising to over 120k at 80 K</a:t>
            </a:r>
          </a:p>
          <a:p>
            <a:pPr>
              <a:lnSpc>
                <a:spcPct val="115000"/>
              </a:lnSpc>
              <a:spcBef>
                <a:spcPts val="1001"/>
              </a:spcBef>
              <a:buClr>
                <a:schemeClr val="accent1"/>
              </a:buClr>
              <a:buSzPct val="150000"/>
              <a:tabLst>
                <a:tab pos="0" algn="l"/>
              </a:tabLst>
            </a:pPr>
            <a:r>
              <a:rPr lang="en-US" sz="2000" spc="-1" dirty="0">
                <a:solidFill>
                  <a:srgbClr val="3F3F3F"/>
                </a:solidFill>
                <a:latin typeface="Lato"/>
              </a:rPr>
              <a:t>At this temperature, a copper cavity would have a Q</a:t>
            </a:r>
            <a:r>
              <a:rPr lang="en-US" sz="2000" spc="-1" baseline="-25000" dirty="0">
                <a:solidFill>
                  <a:srgbClr val="3F3F3F"/>
                </a:solidFill>
                <a:latin typeface="Lato"/>
              </a:rPr>
              <a:t>0</a:t>
            </a:r>
            <a:r>
              <a:rPr lang="en-US" sz="2000" spc="-1" dirty="0">
                <a:solidFill>
                  <a:srgbClr val="3F3F3F"/>
                </a:solidFill>
                <a:latin typeface="Lato"/>
              </a:rPr>
              <a:t> of 40k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2FAE0344-ADB6-5843-5650-97401853D7F0}"/>
              </a:ext>
            </a:extLst>
          </p:cNvPr>
          <p:cNvSpPr txBox="1">
            <a:spLocks/>
          </p:cNvSpPr>
          <p:nvPr/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A8A8A8"/>
                </a:solidFill>
                <a:latin typeface="Lato"/>
                <a:ea typeface="Arial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080DF-CCB7-4DEA-A8BA-90730DF2550F}" type="slidenum">
              <a:rPr kumimoji="0" lang="en-US" sz="1100" b="0" i="0" u="none" strike="noStrike" kern="1200" cap="none" spc="-1" normalizeH="0" baseline="0" noProof="0" smtClean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100" b="0" i="0" u="none" strike="noStrike" kern="1200" cap="none" spc="-1" normalizeH="0" baseline="0" noProof="0" dirty="0">
              <a:ln>
                <a:noFill/>
              </a:ln>
              <a:solidFill>
                <a:srgbClr val="A8A8A8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AA10F-500F-A384-E8EE-3CF661A6611D}"/>
              </a:ext>
            </a:extLst>
          </p:cNvPr>
          <p:cNvSpPr txBox="1"/>
          <p:nvPr/>
        </p:nvSpPr>
        <p:spPr>
          <a:xfrm>
            <a:off x="2907558" y="2458057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4.5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9C1AF-2045-1E92-304A-A4EB2F824FB4}"/>
              </a:ext>
            </a:extLst>
          </p:cNvPr>
          <p:cNvSpPr txBox="1"/>
          <p:nvPr/>
        </p:nvSpPr>
        <p:spPr>
          <a:xfrm>
            <a:off x="8960317" y="245805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 K</a:t>
            </a:r>
          </a:p>
        </p:txBody>
      </p:sp>
      <p:pic>
        <p:nvPicPr>
          <p:cNvPr id="2" name="Picture 1" descr="A graph of a wave&#10;&#10;AI-generated content may be incorrect.">
            <a:extLst>
              <a:ext uri="{FF2B5EF4-FFF2-40B4-BE49-F238E27FC236}">
                <a16:creationId xmlns:a16="http://schemas.microsoft.com/office/drawing/2014/main" id="{92802048-6B6F-5EB3-ECCF-D6CBA5997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35" y="2923148"/>
            <a:ext cx="5972573" cy="3359572"/>
          </a:xfrm>
          <a:prstGeom prst="rect">
            <a:avLst/>
          </a:prstGeom>
        </p:spPr>
      </p:pic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6C3CCC55-9822-7896-5843-5AEB39654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" y="2923148"/>
            <a:ext cx="5972572" cy="3359572"/>
          </a:xfrm>
          <a:prstGeom prst="rect">
            <a:avLst/>
          </a:prstGeom>
        </p:spPr>
      </p:pic>
      <p:pic>
        <p:nvPicPr>
          <p:cNvPr id="11" name="S11Cut">
            <a:hlinkClick r:id="" action="ppaction://media"/>
            <a:extLst>
              <a:ext uri="{FF2B5EF4-FFF2-40B4-BE49-F238E27FC236}">
                <a16:creationId xmlns:a16="http://schemas.microsoft.com/office/drawing/2014/main" id="{98A07B89-E676-599D-D8AD-C33CC600F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0782" y="2458057"/>
            <a:ext cx="7726367" cy="43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C2641-9784-32C7-30A6-C3FBC7A56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>
            <a:extLst>
              <a:ext uri="{FF2B5EF4-FFF2-40B4-BE49-F238E27FC236}">
                <a16:creationId xmlns:a16="http://schemas.microsoft.com/office/drawing/2014/main" id="{5B9D80B9-CFC0-9803-F2ED-50D74BFB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A4001D"/>
                </a:solidFill>
                <a:latin typeface="Lato"/>
              </a:rPr>
              <a:t>Future Plans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>
            <a:extLst>
              <a:ext uri="{FF2B5EF4-FFF2-40B4-BE49-F238E27FC236}">
                <a16:creationId xmlns:a16="http://schemas.microsoft.com/office/drawing/2014/main" id="{D8DACD11-F12E-8CCA-008C-91C28A2BE85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0280" y="1089719"/>
            <a:ext cx="10757736" cy="4282381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3F3F3F"/>
                </a:solidFill>
                <a:latin typeface="Lato"/>
              </a:rPr>
              <a:t>The next stage of our research program will be to understand the transitional dynamics of these HTS materials at MW-scal</a:t>
            </a:r>
            <a:r>
              <a:rPr lang="en-US" sz="1800" spc="-1" dirty="0">
                <a:solidFill>
                  <a:srgbClr val="3F3F3F"/>
                </a:solidFill>
                <a:latin typeface="Lato"/>
              </a:rPr>
              <a:t>e power. 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spc="-1" dirty="0">
                <a:solidFill>
                  <a:srgbClr val="3F3F3F"/>
                </a:solidFill>
                <a:latin typeface="Lato"/>
              </a:rPr>
              <a:t>Both cryostats will in turn be connected to an XL-4 klystron to be driven with up to 2 MW of power.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3F3F3F"/>
                </a:solidFill>
                <a:latin typeface="Lato"/>
              </a:rPr>
              <a:t>These measurements should provide foundational knowledge for designi</a:t>
            </a:r>
            <a:r>
              <a:rPr lang="en-US" sz="1800" spc="-1" dirty="0">
                <a:solidFill>
                  <a:srgbClr val="3F3F3F"/>
                </a:solidFill>
                <a:latin typeface="Lato"/>
              </a:rPr>
              <a:t>ng future high power RF cavities.</a:t>
            </a:r>
            <a:endParaRPr lang="en-US" sz="1800" b="0" strike="noStrike" spc="-1" dirty="0">
              <a:solidFill>
                <a:srgbClr val="3F3F3F"/>
              </a:solidFill>
              <a:latin typeface="Lato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15D308FC-57D8-7E2D-4A9E-F2372646E2C0}"/>
              </a:ext>
            </a:extLst>
          </p:cNvPr>
          <p:cNvSpPr txBox="1">
            <a:spLocks/>
          </p:cNvSpPr>
          <p:nvPr/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A8A8A8"/>
                </a:solidFill>
                <a:latin typeface="Lato"/>
                <a:ea typeface="Arial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080DF-CCB7-4DEA-A8BA-90730DF2550F}" type="slidenum">
              <a:rPr kumimoji="0" lang="en-US" sz="1100" b="0" i="0" u="none" strike="noStrike" kern="1200" cap="none" spc="-1" normalizeH="0" baseline="0" noProof="0" smtClean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-1" normalizeH="0" baseline="0" noProof="0" dirty="0">
              <a:ln>
                <a:noFill/>
              </a:ln>
              <a:solidFill>
                <a:srgbClr val="A8A8A8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4DA2F-D124-7CE1-A019-E4A148AF4B25}"/>
              </a:ext>
            </a:extLst>
          </p:cNvPr>
          <p:cNvSpPr txBox="1"/>
          <p:nvPr/>
        </p:nvSpPr>
        <p:spPr>
          <a:xfrm>
            <a:off x="6534826" y="6147484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Expected electric fields at 2 MW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BEE9E-035A-8D69-7A25-C2A181DD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4" r="26667"/>
          <a:stretch/>
        </p:blipFill>
        <p:spPr>
          <a:xfrm>
            <a:off x="4676719" y="2940695"/>
            <a:ext cx="3716214" cy="3153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54560-888B-A6DC-8121-4FB0B52E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12" r="24444"/>
          <a:stretch/>
        </p:blipFill>
        <p:spPr>
          <a:xfrm>
            <a:off x="8553328" y="2849615"/>
            <a:ext cx="3034068" cy="3153166"/>
          </a:xfrm>
          <a:prstGeom prst="rect">
            <a:avLst/>
          </a:prstGeom>
        </p:spPr>
      </p:pic>
      <p:pic>
        <p:nvPicPr>
          <p:cNvPr id="2" name="Google Shape;410;g27857b6b9c1_1_133">
            <a:extLst>
              <a:ext uri="{FF2B5EF4-FFF2-40B4-BE49-F238E27FC236}">
                <a16:creationId xmlns:a16="http://schemas.microsoft.com/office/drawing/2014/main" id="{8BF58286-A441-4899-4F57-0FF9DF0BA7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902"/>
          <a:stretch/>
        </p:blipFill>
        <p:spPr>
          <a:xfrm>
            <a:off x="1391757" y="3038474"/>
            <a:ext cx="2693485" cy="3109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9B512-DF2F-CB28-A11A-995FBBA9C0B3}"/>
              </a:ext>
            </a:extLst>
          </p:cNvPr>
          <p:cNvSpPr txBox="1"/>
          <p:nvPr/>
        </p:nvSpPr>
        <p:spPr>
          <a:xfrm>
            <a:off x="1617900" y="614748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Cavity testing cryostat</a:t>
            </a:r>
          </a:p>
        </p:txBody>
      </p:sp>
    </p:spTree>
    <p:extLst>
      <p:ext uri="{BB962C8B-B14F-4D97-AF65-F5344CB8AC3E}">
        <p14:creationId xmlns:p14="http://schemas.microsoft.com/office/powerpoint/2010/main" val="221260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4B786FD4-7DF3-A486-AD54-B5DD800E8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7">
            <a:extLst>
              <a:ext uri="{FF2B5EF4-FFF2-40B4-BE49-F238E27FC236}">
                <a16:creationId xmlns:a16="http://schemas.microsoft.com/office/drawing/2014/main" id="{907E0999-B314-A368-1ECE-8CBEA007A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State-of-the-Art and Potential Impact </a:t>
            </a:r>
            <a:endParaRPr b="1" dirty="0"/>
          </a:p>
        </p:txBody>
      </p:sp>
      <p:sp>
        <p:nvSpPr>
          <p:cNvPr id="574" name="Google Shape;574;p57">
            <a:extLst>
              <a:ext uri="{FF2B5EF4-FFF2-40B4-BE49-F238E27FC236}">
                <a16:creationId xmlns:a16="http://schemas.microsoft.com/office/drawing/2014/main" id="{6D3A4270-077B-26A6-0133-56716D3421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073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7940-312B-AD2D-D763-0778B7B4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ylinder&#10;&#10;AI-generated content may be incorrect.">
            <a:extLst>
              <a:ext uri="{FF2B5EF4-FFF2-40B4-BE49-F238E27FC236}">
                <a16:creationId xmlns:a16="http://schemas.microsoft.com/office/drawing/2014/main" id="{52F0BE54-FF14-936D-4B5A-F008BB49C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5" r="32271"/>
          <a:stretch>
            <a:fillRect/>
          </a:stretch>
        </p:blipFill>
        <p:spPr>
          <a:xfrm>
            <a:off x="2129643" y="2743200"/>
            <a:ext cx="3710449" cy="3539520"/>
          </a:xfrm>
          <a:prstGeom prst="rect">
            <a:avLst/>
          </a:prstGeom>
        </p:spPr>
      </p:pic>
      <p:sp>
        <p:nvSpPr>
          <p:cNvPr id="220" name="PlaceHolder 1">
            <a:extLst>
              <a:ext uri="{FF2B5EF4-FFF2-40B4-BE49-F238E27FC236}">
                <a16:creationId xmlns:a16="http://schemas.microsoft.com/office/drawing/2014/main" id="{1A3E9E41-2962-561E-E205-7E3D1225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A4001D"/>
                </a:solidFill>
                <a:latin typeface="Lato"/>
              </a:rPr>
              <a:t>Future Designs at Lower Frequencies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>
            <a:extLst>
              <a:ext uri="{FF2B5EF4-FFF2-40B4-BE49-F238E27FC236}">
                <a16:creationId xmlns:a16="http://schemas.microsoft.com/office/drawing/2014/main" id="{BFC9DA8B-4709-D37B-F33F-2EA90BA19D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0280" y="1089719"/>
            <a:ext cx="10757736" cy="4282381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spc="-1" dirty="0">
                <a:solidFill>
                  <a:srgbClr val="3F3F3F"/>
                </a:solidFill>
                <a:latin typeface="Lato"/>
              </a:rPr>
              <a:t>Another crucial area of study is how the behavior of these materials scales with frequency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spc="-1" dirty="0">
                <a:solidFill>
                  <a:srgbClr val="3F3F3F"/>
                </a:solidFill>
                <a:latin typeface="Lato"/>
              </a:rPr>
              <a:t>To this end, an S-band (2.856 GHz) cavity of similar shape is being designed </a:t>
            </a: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800" spc="-1" dirty="0">
                <a:solidFill>
                  <a:srgbClr val="3F3F3F"/>
                </a:solidFill>
                <a:latin typeface="Lato"/>
              </a:rPr>
              <a:t>Q0 &gt;380,000 at 80 K, fill time of 3 microseconds</a:t>
            </a: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800" spc="-1" dirty="0">
                <a:solidFill>
                  <a:srgbClr val="3F3F3F"/>
                </a:solidFill>
                <a:latin typeface="Lato"/>
              </a:rPr>
              <a:t>These facets would require 34 mm wide tapes, which should be available in the near future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F371702F-47F7-E27A-2B5F-3D482955ACEF}"/>
              </a:ext>
            </a:extLst>
          </p:cNvPr>
          <p:cNvSpPr txBox="1">
            <a:spLocks/>
          </p:cNvSpPr>
          <p:nvPr/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A8A8A8"/>
                </a:solidFill>
                <a:latin typeface="Lato"/>
                <a:ea typeface="Arial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080DF-CCB7-4DEA-A8BA-90730DF2550F}" type="slidenum">
              <a:rPr kumimoji="0" lang="en-US" sz="1100" b="0" i="0" u="none" strike="noStrike" kern="1200" cap="none" spc="-1" normalizeH="0" baseline="0" noProof="0" smtClean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100" b="0" i="0" u="none" strike="noStrike" kern="1200" cap="none" spc="-1" normalizeH="0" baseline="0" noProof="0" dirty="0">
              <a:ln>
                <a:noFill/>
              </a:ln>
              <a:solidFill>
                <a:srgbClr val="A8A8A8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25C33-60BE-BC8E-E6F3-926401741918}"/>
              </a:ext>
            </a:extLst>
          </p:cNvPr>
          <p:cNvSpPr txBox="1"/>
          <p:nvPr/>
        </p:nvSpPr>
        <p:spPr>
          <a:xfrm>
            <a:off x="7432521" y="6098054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Expected electric fields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006B8-F72B-2EB3-432B-3CD8AEF20B7C}"/>
              </a:ext>
            </a:extLst>
          </p:cNvPr>
          <p:cNvSpPr txBox="1"/>
          <p:nvPr/>
        </p:nvSpPr>
        <p:spPr>
          <a:xfrm>
            <a:off x="2335363" y="6098054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S-band Preliminary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E771-3FA3-62B9-7055-76D4A101DC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79" t="10235" r="15745" b="2179"/>
          <a:stretch>
            <a:fillRect/>
          </a:stretch>
        </p:blipFill>
        <p:spPr>
          <a:xfrm>
            <a:off x="7707016" y="2911743"/>
            <a:ext cx="1984075" cy="32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</a:pPr>
            <a:r>
              <a:rPr lang="en-US"/>
              <a:t>Breakthrough in the Performance of RF Accelerators</a:t>
            </a:r>
            <a:endParaRPr/>
          </a:p>
        </p:txBody>
      </p:sp>
      <p:sp>
        <p:nvSpPr>
          <p:cNvPr id="421" name="Google Shape;421;p9"/>
          <p:cNvSpPr txBox="1">
            <a:spLocks noGrp="1"/>
          </p:cNvSpPr>
          <p:nvPr>
            <p:ph type="body" idx="2"/>
          </p:nvPr>
        </p:nvSpPr>
        <p:spPr>
          <a:xfrm>
            <a:off x="800100" y="1052052"/>
            <a:ext cx="10553700" cy="179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-US" sz="2000" dirty="0"/>
              <a:t>RF power coupled to each cell – no on-axis coupling – with distributed coupling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-US" sz="2000" dirty="0"/>
              <a:t>Full system design requires modern virtual prototyping</a:t>
            </a:r>
            <a:endParaRPr dirty="0"/>
          </a:p>
          <a:p>
            <a:pPr marL="1665288" lvl="4" indent="-4502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None/>
            </a:pPr>
            <a:endParaRPr sz="1800" dirty="0"/>
          </a:p>
        </p:txBody>
      </p:sp>
      <p:sp>
        <p:nvSpPr>
          <p:cNvPr id="423" name="Google Shape;423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24" name="Google Shape;424;p9"/>
          <p:cNvSpPr txBox="1"/>
          <p:nvPr/>
        </p:nvSpPr>
        <p:spPr>
          <a:xfrm>
            <a:off x="1752065" y="3778117"/>
            <a:ext cx="4324885" cy="74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Vacuum space for rf cavities and manifold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5" name="Google Shape;4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495" y="3639041"/>
            <a:ext cx="2760291" cy="179930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9"/>
          <p:cNvSpPr txBox="1"/>
          <p:nvPr/>
        </p:nvSpPr>
        <p:spPr>
          <a:xfrm>
            <a:off x="6547775" y="6096069"/>
            <a:ext cx="349764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arXiv:1807.10195 (2018)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PRAB</a:t>
            </a: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23.9 (2020): 092001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9"/>
          <p:cNvSpPr txBox="1"/>
          <p:nvPr/>
        </p:nvSpPr>
        <p:spPr>
          <a:xfrm>
            <a:off x="800100" y="4593865"/>
            <a:ext cx="10553700" cy="155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2000"/>
              <a:buFont typeface="Lato"/>
              <a:buNone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Optimization of cell for efficiency (shunt impedance)</a:t>
            </a:r>
            <a:endParaRPr dirty="0"/>
          </a:p>
          <a:p>
            <a:pPr marL="285750" marR="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Control peak surface electric and magnetic fields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Font typeface="Lato"/>
              <a:buNone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Key to high gradient operation</a:t>
            </a:r>
            <a:endParaRPr dirty="0"/>
          </a:p>
          <a:p>
            <a:pPr marL="1665288" marR="0" lvl="4" indent="-4502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None/>
            </a:pPr>
            <a:endParaRPr sz="1800" b="0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8" name="Google Shape;42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39" y="2055350"/>
            <a:ext cx="11042121" cy="159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9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5686" y="3785895"/>
            <a:ext cx="997851" cy="25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509" y="3830471"/>
            <a:ext cx="1185062" cy="24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9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3406" y="3666969"/>
            <a:ext cx="1358831" cy="154693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9"/>
          <p:cNvSpPr/>
          <p:nvPr/>
        </p:nvSpPr>
        <p:spPr>
          <a:xfrm>
            <a:off x="5070701" y="2040032"/>
            <a:ext cx="457200" cy="587828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3" name="Google Shape;433;p9"/>
          <p:cNvCxnSpPr>
            <a:endCxn id="432" idx="2"/>
          </p:cNvCxnSpPr>
          <p:nvPr/>
        </p:nvCxnSpPr>
        <p:spPr>
          <a:xfrm rot="10800000">
            <a:off x="5299301" y="2627860"/>
            <a:ext cx="1294800" cy="1349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4" name="Google Shape;434;p9"/>
          <p:cNvSpPr/>
          <p:nvPr/>
        </p:nvSpPr>
        <p:spPr>
          <a:xfrm>
            <a:off x="8745310" y="2377022"/>
            <a:ext cx="457200" cy="761999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5" name="Google Shape;435;p9"/>
          <p:cNvCxnSpPr/>
          <p:nvPr/>
        </p:nvCxnSpPr>
        <p:spPr>
          <a:xfrm rot="10800000">
            <a:off x="9094824" y="3157051"/>
            <a:ext cx="711785" cy="141939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Cryo-Copper: Enabling Efficient High-Gradient Operation </a:t>
            </a:r>
            <a:endParaRPr/>
          </a:p>
        </p:txBody>
      </p:sp>
      <p:sp>
        <p:nvSpPr>
          <p:cNvPr id="594" name="Google Shape;594;p5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595" name="Google Shape;595;p5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596" name="Google Shape;596;p59"/>
          <p:cNvSpPr txBox="1">
            <a:spLocks noGrp="1"/>
          </p:cNvSpPr>
          <p:nvPr>
            <p:ph type="body" idx="2"/>
          </p:nvPr>
        </p:nvSpPr>
        <p:spPr>
          <a:xfrm>
            <a:off x="800100" y="1098575"/>
            <a:ext cx="5773500" cy="488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lt1"/>
                </a:solidFill>
              </a:rPr>
              <a:t>Cryogenic temperature elevates performance in gradient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Material strength is key factor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Impact of high fields for a high brightness injector may eliminate need for one damping ring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Operation at 77 K with liquid nitrogen is simple and practical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Large-scale production, large heat capacity, simple handling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Small impact on electrical efficiency 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597" name="Google Shape;597;p59"/>
          <p:cNvSpPr txBox="1"/>
          <p:nvPr/>
        </p:nvSpPr>
        <p:spPr>
          <a:xfrm>
            <a:off x="6494700" y="4048575"/>
            <a:ext cx="47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22222"/>
                </a:solidFill>
              </a:rPr>
              <a:t>Cahill, A. D., et al. </a:t>
            </a:r>
            <a:r>
              <a:rPr lang="en-US" i="1">
                <a:solidFill>
                  <a:srgbClr val="222222"/>
                </a:solidFill>
              </a:rPr>
              <a:t>PRAB</a:t>
            </a:r>
            <a:r>
              <a:rPr lang="en-US">
                <a:solidFill>
                  <a:srgbClr val="222222"/>
                </a:solidFill>
              </a:rPr>
              <a:t> 21.10 (2018): 102002.</a:t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598" name="Google Shape;598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00" y="4448775"/>
            <a:ext cx="4469650" cy="18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75" y="1098575"/>
            <a:ext cx="4780200" cy="297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075" y="4524975"/>
            <a:ext cx="3913602" cy="212522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9"/>
          <p:cNvSpPr txBox="1">
            <a:spLocks noGrp="1"/>
          </p:cNvSpPr>
          <p:nvPr>
            <p:ph type="body" idx="2"/>
          </p:nvPr>
        </p:nvSpPr>
        <p:spPr>
          <a:xfrm>
            <a:off x="800100" y="1098575"/>
            <a:ext cx="5773500" cy="488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/>
              <a:t>Cryogenic temperature elevates performance in gradient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Material strength is key factor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Impact of high fields for a high brightness injector may eliminate need for one damping ring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  <p:extLst>
      <p:ext uri="{BB962C8B-B14F-4D97-AF65-F5344CB8AC3E}">
        <p14:creationId xmlns:p14="http://schemas.microsoft.com/office/powerpoint/2010/main" val="132260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 Gradient Performance of D.C. and Cold-Copper</a:t>
            </a:r>
            <a:endParaRPr dirty="0"/>
          </a:p>
        </p:txBody>
      </p:sp>
      <p:sp>
        <p:nvSpPr>
          <p:cNvPr id="608" name="Google Shape;608;p6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609" name="Google Shape;609;p60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10" name="Google Shape;610;p60"/>
          <p:cNvSpPr txBox="1">
            <a:spLocks noGrp="1"/>
          </p:cNvSpPr>
          <p:nvPr>
            <p:ph type="body" idx="2"/>
          </p:nvPr>
        </p:nvSpPr>
        <p:spPr>
          <a:xfrm>
            <a:off x="800100" y="1100925"/>
            <a:ext cx="4795750" cy="488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Dramatically improving efficiency and breakdown rate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Distributed power to each cavity from a common RF manifold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Provides protection to structure during breakdown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Operation at cryogenic temperatures (LN</a:t>
            </a:r>
            <a:r>
              <a:rPr lang="en-US" sz="1700" baseline="-25000" dirty="0"/>
              <a:t>2</a:t>
            </a:r>
            <a:r>
              <a:rPr lang="en-US" sz="1700" dirty="0"/>
              <a:t> ~80</a:t>
            </a:r>
            <a:r>
              <a:rPr lang="en-US" sz="1700" dirty="0">
                <a:solidFill>
                  <a:schemeClr val="lt1"/>
                </a:solidFill>
              </a:rPr>
              <a:t>-</a:t>
            </a:r>
            <a:r>
              <a:rPr lang="en-US" sz="1700" dirty="0"/>
              <a:t>K)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Robust operations at high gradient: 120 MeV/m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Scalable to extremely high energy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612" name="Google Shape;612;p60"/>
          <p:cNvSpPr/>
          <p:nvPr/>
        </p:nvSpPr>
        <p:spPr>
          <a:xfrm>
            <a:off x="130300" y="6253925"/>
            <a:ext cx="5507700" cy="46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3" name="Google Shape;613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50" y="4305300"/>
            <a:ext cx="505625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250" y="4330252"/>
            <a:ext cx="4624800" cy="23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000" y="1481926"/>
            <a:ext cx="5715800" cy="234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0"/>
          <p:cNvSpPr txBox="1"/>
          <p:nvPr/>
        </p:nvSpPr>
        <p:spPr>
          <a:xfrm>
            <a:off x="130300" y="3844200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High Gradient Operation at 150 MV/m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60"/>
          <p:cNvSpPr txBox="1"/>
          <p:nvPr/>
        </p:nvSpPr>
        <p:spPr>
          <a:xfrm>
            <a:off x="197500" y="6315075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Cryogenic Operation at X-band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60"/>
          <p:cNvSpPr txBox="1"/>
          <p:nvPr/>
        </p:nvSpPr>
        <p:spPr>
          <a:xfrm>
            <a:off x="5809250" y="951863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Lato"/>
                <a:ea typeface="Lato"/>
                <a:cs typeface="Lato"/>
                <a:sym typeface="Lato"/>
              </a:rPr>
              <a:t>Prototype One Meter Structure</a:t>
            </a:r>
            <a:endParaRPr sz="19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60"/>
          <p:cNvSpPr txBox="1"/>
          <p:nvPr/>
        </p:nvSpPr>
        <p:spPr>
          <a:xfrm>
            <a:off x="5809250" y="3876375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High power Test at Radiabeam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38426-BDE2-21C0-8AC6-E9DC3D9177BC}"/>
              </a:ext>
            </a:extLst>
          </p:cNvPr>
          <p:cNvSpPr txBox="1"/>
          <p:nvPr/>
        </p:nvSpPr>
        <p:spPr>
          <a:xfrm>
            <a:off x="4642143" y="6407634"/>
            <a:ext cx="3338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PRAB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24.9 (2021): 093201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4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Understanding Limits at 77K: Two Cell Assembly</a:t>
            </a:r>
            <a:endParaRPr dirty="0"/>
          </a:p>
        </p:txBody>
      </p:sp>
      <p:sp>
        <p:nvSpPr>
          <p:cNvPr id="610" name="Google Shape;610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611" name="Google Shape;611;p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612" name="Google Shape;612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37" y="1482793"/>
            <a:ext cx="6504175" cy="434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" descr="A machine with pipes and wires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369" y="1353260"/>
            <a:ext cx="3915546" cy="522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"/>
          <p:cNvSpPr txBox="1"/>
          <p:nvPr/>
        </p:nvSpPr>
        <p:spPr>
          <a:xfrm>
            <a:off x="1307164" y="1115723"/>
            <a:ext cx="933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SLAC</a:t>
            </a:r>
            <a:endParaRPr/>
          </a:p>
        </p:txBody>
      </p:sp>
      <p:sp>
        <p:nvSpPr>
          <p:cNvPr id="615" name="Google Shape;615;p8"/>
          <p:cNvSpPr txBox="1"/>
          <p:nvPr/>
        </p:nvSpPr>
        <p:spPr>
          <a:xfrm>
            <a:off x="4627073" y="1115723"/>
            <a:ext cx="1217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Radiabeam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821269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20014</TotalTime>
  <Words>3907</Words>
  <Application>Microsoft Macintosh PowerPoint</Application>
  <PresentationFormat>Widescreen</PresentationFormat>
  <Paragraphs>725</Paragraphs>
  <Slides>50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Times</vt:lpstr>
      <vt:lpstr>Calibri</vt:lpstr>
      <vt:lpstr>Cambria Math</vt:lpstr>
      <vt:lpstr>Times New Roman</vt:lpstr>
      <vt:lpstr>Lato</vt:lpstr>
      <vt:lpstr>Noto Sans Symbols</vt:lpstr>
      <vt:lpstr>SLAC Interior Slides</vt:lpstr>
      <vt:lpstr>SLAC Covers/Title Slides</vt:lpstr>
      <vt:lpstr>SLAC Interior Slides</vt:lpstr>
      <vt:lpstr>ESRF-default</vt:lpstr>
      <vt:lpstr>New Applications Enabled by High Gradient RF Accelerators</vt:lpstr>
      <vt:lpstr>Acknowledgments</vt:lpstr>
      <vt:lpstr>Particle Accelerators Drive Scientific Discovery </vt:lpstr>
      <vt:lpstr>Broad Impact and Reach of Accelerator Physics</vt:lpstr>
      <vt:lpstr>State-of-the-Art and Potential Impact </vt:lpstr>
      <vt:lpstr>Breakthrough in the Performance of RF Accelerators</vt:lpstr>
      <vt:lpstr>Cryo-Copper: Enabling Efficient High-Gradient Operation </vt:lpstr>
      <vt:lpstr>High Gradient Performance of D.C. and Cold-Copper</vt:lpstr>
      <vt:lpstr>Understanding Limits at 77K: Two Cell Assembly</vt:lpstr>
      <vt:lpstr>Breakdown Rates and Pulse Lengths for 200+ MeV/m</vt:lpstr>
      <vt:lpstr>PowerPoint Presentation</vt:lpstr>
      <vt:lpstr>Medical Accelerators </vt:lpstr>
      <vt:lpstr>Ongoing Development for Cryogenic RF Photo-Injectors</vt:lpstr>
      <vt:lpstr>Higher Brightness through High Gradient</vt:lpstr>
      <vt:lpstr>RF Pulse Compression Network at SLAC</vt:lpstr>
      <vt:lpstr>Design of Photo-Injector based on CUPID</vt:lpstr>
      <vt:lpstr>LCLS FEL performance Studies</vt:lpstr>
      <vt:lpstr>Highlighting Use-Inspired Basic Research</vt:lpstr>
      <vt:lpstr>Realizing the Full Impact of High Gradient RF</vt:lpstr>
      <vt:lpstr>Development of Distributed Coupling and Cold-Copper as a Platform for Compact, Hight Intensity Accelerators</vt:lpstr>
      <vt:lpstr>Distributed Coupling and Cold-Copper Development Plan</vt:lpstr>
      <vt:lpstr>C-Band RF Geometry</vt:lpstr>
      <vt:lpstr>Braze Steps and Features for &lt;10 micron Precision</vt:lpstr>
      <vt:lpstr>Mechanical Features – Alignment and Fiducials</vt:lpstr>
      <vt:lpstr>Auxiliary Systems: LLRF and Alignment</vt:lpstr>
      <vt:lpstr>COOL COPPER OPERATION LINAC DEMONSTRATOR (COLD) AT ESRF</vt:lpstr>
      <vt:lpstr>COLD Project Phases and Scope</vt:lpstr>
      <vt:lpstr>Synergies with Future Colliders</vt:lpstr>
      <vt:lpstr>Conclusion</vt:lpstr>
      <vt:lpstr>Questions?</vt:lpstr>
      <vt:lpstr>Backup</vt:lpstr>
      <vt:lpstr>Alignment and Vibrations for Bright Beams</vt:lpstr>
      <vt:lpstr>RF Power Requirements</vt:lpstr>
      <vt:lpstr>RF Sources Available vs. Near Term Industrial Efforts</vt:lpstr>
      <vt:lpstr>High Efficiency Klystrons </vt:lpstr>
      <vt:lpstr>QCM Accelerator Installation Fixture</vt:lpstr>
      <vt:lpstr>Synergies with NCRF Developments</vt:lpstr>
      <vt:lpstr>Distributed-Coupling based Large Aperture Injector Linac</vt:lpstr>
      <vt:lpstr>Future R&amp;D Directions</vt:lpstr>
      <vt:lpstr>Max Shunt Impedance with 135 deg Phase Advance</vt:lpstr>
      <vt:lpstr>Cavity (with two different coupler implementations) Parameters</vt:lpstr>
      <vt:lpstr>Distributed coupling for 135 deg Design</vt:lpstr>
      <vt:lpstr>Response of Cavities Through the Manifold for Tuning</vt:lpstr>
      <vt:lpstr>Example of Manifold -&gt; Right Going 7x2</vt:lpstr>
      <vt:lpstr>135 deg Standing Wave Structure with 2 Feed Waveguide</vt:lpstr>
      <vt:lpstr>High Temperature Superconductors with RF</vt:lpstr>
      <vt:lpstr>Applying HTS to RF design</vt:lpstr>
      <vt:lpstr>Cryogenic Measurements</vt:lpstr>
      <vt:lpstr>Future Plans</vt:lpstr>
      <vt:lpstr>Future Designs at Lower Frequencies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 – Cool Copper Collider: An Advanced Concept for a Future Linear Collider</dc:title>
  <dc:creator>Nanni, Emilio Alessandro</dc:creator>
  <cp:lastModifiedBy>Nanni, Emilio Alessandro</cp:lastModifiedBy>
  <cp:revision>39</cp:revision>
  <cp:lastPrinted>2026-01-05T00:31:27Z</cp:lastPrinted>
  <dcterms:modified xsi:type="dcterms:W3CDTF">2026-02-24T15:01:12Z</dcterms:modified>
</cp:coreProperties>
</file>