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4" r:id="rId7"/>
    <p:sldId id="270" r:id="rId8"/>
    <p:sldId id="262" r:id="rId9"/>
    <p:sldId id="263" r:id="rId10"/>
    <p:sldId id="261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E857F5-3567-417A-A18D-32EBE61BE8A5}" v="3" dt="2026-02-23T13:01:25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4"/>
  </p:normalViewPr>
  <p:slideViewPr>
    <p:cSldViewPr>
      <p:cViewPr varScale="1">
        <p:scale>
          <a:sx n="109" d="100"/>
          <a:sy n="109" d="100"/>
        </p:scale>
        <p:origin x="784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2/23/26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2/23/26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2/23/26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2/23/26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2BAB4-8B8D-41DD-85C7-81A0CA962007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lasse.cornell.edu/event/2576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09/TPS.2023.32550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84187"/>
            <a:ext cx="103632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2438400"/>
            <a:ext cx="8534400" cy="371475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i="1" dirty="0"/>
              <a:t>“Scientific Opportunities with Compact, Intense Accelerators”</a:t>
            </a:r>
          </a:p>
          <a:p>
            <a:endParaRPr lang="en-US" i="1" dirty="0"/>
          </a:p>
          <a:p>
            <a:r>
              <a:rPr lang="en-US" b="1" u="sng" dirty="0"/>
              <a:t>Welcome and Introduction</a:t>
            </a:r>
          </a:p>
          <a:p>
            <a:endParaRPr lang="en-US" b="1" u="sng" dirty="0"/>
          </a:p>
          <a:p>
            <a:endParaRPr lang="en-US" b="1" u="sng" dirty="0"/>
          </a:p>
          <a:p>
            <a:r>
              <a:rPr lang="en-US" sz="2200" b="1" dirty="0"/>
              <a:t>Nigel Lockyer and Jared Maxson</a:t>
            </a:r>
          </a:p>
          <a:p>
            <a:r>
              <a:rPr lang="en-US" sz="2200" b="1" dirty="0"/>
              <a:t>Cornell University Laboratory For Accelerator-Based Sciences and Education (CLASSE)</a:t>
            </a:r>
          </a:p>
          <a:p>
            <a:r>
              <a:rPr lang="en-US" sz="2200" b="1" dirty="0"/>
              <a:t>Cornell High Energy Synchrotron Source (CHESS)</a:t>
            </a:r>
          </a:p>
          <a:p>
            <a:endParaRPr lang="en-US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14A3C-A160-1AA8-8634-D3B8855F2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07" y="394493"/>
            <a:ext cx="11831785" cy="16494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F6A77-6895-065D-60D0-F48FF71C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Workshop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6D9F6-F425-F62B-D66C-69779943F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109728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Accelerators are everywhere, including chip fabrication, health and cancer therapy, electron microscopes….</a:t>
            </a:r>
          </a:p>
          <a:p>
            <a:r>
              <a:rPr lang="en-US" sz="2800" dirty="0"/>
              <a:t>How can we leverage upcoming compact accelerators for new science at AFRL and NSF? </a:t>
            </a:r>
          </a:p>
          <a:p>
            <a:r>
              <a:rPr lang="en-US" sz="2800" dirty="0"/>
              <a:t>We will explore:</a:t>
            </a:r>
          </a:p>
          <a:p>
            <a:pPr lvl="1"/>
            <a:r>
              <a:rPr lang="en-US" sz="2400" dirty="0"/>
              <a:t>X-ray materials research: focus on quantum and functional materials</a:t>
            </a:r>
          </a:p>
          <a:p>
            <a:pPr lvl="1"/>
            <a:r>
              <a:rPr lang="en-US" sz="2400" dirty="0"/>
              <a:t>New x-ray production modalities (particularly compact x-ray free electron lasers) </a:t>
            </a:r>
          </a:p>
          <a:p>
            <a:pPr lvl="1"/>
            <a:r>
              <a:rPr lang="en-US" sz="2400" dirty="0"/>
              <a:t>Upgrading existing storage rings (CHESS and several around the world)</a:t>
            </a:r>
          </a:p>
          <a:p>
            <a:pPr lvl="1"/>
            <a:r>
              <a:rPr lang="en-US" sz="2400" dirty="0"/>
              <a:t>Directed energy opportunities</a:t>
            </a:r>
          </a:p>
          <a:p>
            <a:pPr lvl="1"/>
            <a:r>
              <a:rPr lang="en-US" sz="2400" dirty="0"/>
              <a:t>High energy density science</a:t>
            </a:r>
          </a:p>
          <a:p>
            <a:pPr lvl="1"/>
            <a:r>
              <a:rPr lang="en-US" sz="2400" dirty="0"/>
              <a:t>Crossover topics: ultrafast electron microscopy, quanta control, chips</a:t>
            </a:r>
          </a:p>
          <a:p>
            <a:r>
              <a:rPr lang="en-US" sz="2800" dirty="0"/>
              <a:t>Also wish to make connections to other high impact areas:</a:t>
            </a:r>
          </a:p>
          <a:p>
            <a:pPr lvl="1"/>
            <a:r>
              <a:rPr lang="en-US" sz="2400" dirty="0"/>
              <a:t>Health applications/cancer therapy—connections to NIH?</a:t>
            </a:r>
          </a:p>
          <a:p>
            <a:pPr lvl="1"/>
            <a:r>
              <a:rPr lang="en-US" sz="2400" dirty="0"/>
              <a:t>Connections to NNSA and other DOE applications</a:t>
            </a:r>
          </a:p>
        </p:txBody>
      </p:sp>
    </p:spTree>
    <p:extLst>
      <p:ext uri="{BB962C8B-B14F-4D97-AF65-F5344CB8AC3E}">
        <p14:creationId xmlns:p14="http://schemas.microsoft.com/office/powerpoint/2010/main" val="77142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0209E-8030-4287-B1FC-5A8FA211B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ABE37-89ED-E384-B11B-2DBDB859C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4525963"/>
          </a:xfrm>
        </p:spPr>
        <p:txBody>
          <a:bodyPr/>
          <a:lstStyle/>
          <a:p>
            <a:r>
              <a:rPr lang="en-US" dirty="0"/>
              <a:t>This coverage is clearly incomplete! We have limited time.</a:t>
            </a:r>
          </a:p>
          <a:p>
            <a:r>
              <a:rPr lang="en-US" dirty="0"/>
              <a:t>Accelerator technology covered here will focus on normal conducting RF, with several nods to plasma acceleration.</a:t>
            </a:r>
          </a:p>
          <a:p>
            <a:r>
              <a:rPr lang="en-US" dirty="0"/>
              <a:t>Many advances in superconducting RF recently also, but not covered here. Perhaps covered in a future workshop!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83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79C2C-372C-2E68-DA0C-EF8EA314A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 to all those who have helped us craft the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48784-5779-6E39-D554-B13CA74C9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Thanks to our co-organizers: Emilio Nanni, John </a:t>
            </a:r>
            <a:r>
              <a:rPr lang="en-US" dirty="0" err="1"/>
              <a:t>Luginsland</a:t>
            </a:r>
            <a:r>
              <a:rPr lang="en-US" dirty="0"/>
              <a:t>, Joel Bixler</a:t>
            </a:r>
          </a:p>
          <a:p>
            <a:r>
              <a:rPr lang="en-US" dirty="0"/>
              <a:t>Charles Ying, </a:t>
            </a:r>
            <a:r>
              <a:rPr lang="en-US" dirty="0" err="1"/>
              <a:t>Debassis</a:t>
            </a:r>
            <a:r>
              <a:rPr lang="en-US" dirty="0"/>
              <a:t> Majumdar of NSF, and </a:t>
            </a:r>
            <a:r>
              <a:rPr lang="en-US" dirty="0" err="1"/>
              <a:t>Germano</a:t>
            </a:r>
            <a:r>
              <a:rPr lang="en-US" dirty="0"/>
              <a:t> </a:t>
            </a:r>
            <a:r>
              <a:rPr lang="en-US" dirty="0" err="1"/>
              <a:t>Iannacchione</a:t>
            </a:r>
            <a:r>
              <a:rPr lang="en-US" dirty="0"/>
              <a:t> (WPI, formerly NSF)</a:t>
            </a:r>
          </a:p>
          <a:p>
            <a:r>
              <a:rPr lang="en-US" dirty="0"/>
              <a:t>Rich Vaia, Paul Shade, Hilmar Koerner of AFRL</a:t>
            </a:r>
          </a:p>
          <a:p>
            <a:endParaRPr lang="en-US" dirty="0"/>
          </a:p>
          <a:p>
            <a:r>
              <a:rPr lang="en-US" b="1" dirty="0"/>
              <a:t>Our entire team of speakers </a:t>
            </a:r>
            <a:r>
              <a:rPr lang="en-US" dirty="0"/>
              <a:t>has helped advise us on the scientific program, suggested additional speakers, honed message, and more. Thank you!</a:t>
            </a:r>
          </a:p>
        </p:txBody>
      </p:sp>
    </p:spTree>
    <p:extLst>
      <p:ext uri="{BB962C8B-B14F-4D97-AF65-F5344CB8AC3E}">
        <p14:creationId xmlns:p14="http://schemas.microsoft.com/office/powerpoint/2010/main" val="78796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69ACD-0190-2B05-03CC-3B4126D9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792"/>
            <a:ext cx="10972800" cy="1143000"/>
          </a:xfrm>
        </p:spPr>
        <p:txBody>
          <a:bodyPr/>
          <a:lstStyle/>
          <a:p>
            <a:r>
              <a:rPr lang="en-US" dirty="0"/>
              <a:t>Organizational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0AB27-A659-0002-4188-CE0117BB0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Thank you for coming! We have an exciting 2.5 day workshop planned.</a:t>
            </a:r>
          </a:p>
          <a:p>
            <a:r>
              <a:rPr lang="en-US" dirty="0"/>
              <a:t>We are </a:t>
            </a:r>
            <a:r>
              <a:rPr lang="en-US" b="1" dirty="0"/>
              <a:t>extremely grateful </a:t>
            </a:r>
            <a:r>
              <a:rPr lang="en-US" dirty="0"/>
              <a:t>to our hosts, Dr. Joel Bixler, AFOSR HERMES program officer, and the BRICC facility.</a:t>
            </a:r>
          </a:p>
          <a:p>
            <a:r>
              <a:rPr lang="en-US" dirty="0"/>
              <a:t>BRICC Details, WIFI, presenter options: our laptop or yours</a:t>
            </a:r>
          </a:p>
          <a:p>
            <a:r>
              <a:rPr lang="en-US" dirty="0"/>
              <a:t>Snacks: available for purchase</a:t>
            </a:r>
          </a:p>
          <a:p>
            <a:r>
              <a:rPr lang="en-US" dirty="0"/>
              <a:t>Lunch/Dinners: on your own. A Lunch recommendation: </a:t>
            </a:r>
            <a:r>
              <a:rPr lang="en-US" i="1" dirty="0"/>
              <a:t>Ballston Quarter Food Court (10 min walk).</a:t>
            </a:r>
          </a:p>
          <a:p>
            <a:r>
              <a:rPr lang="en-US" dirty="0"/>
              <a:t>Live agenda: </a:t>
            </a:r>
            <a:r>
              <a:rPr lang="en-US" dirty="0">
                <a:hlinkClick r:id="rId2"/>
              </a:rPr>
              <a:t>https://indico.classe.cornell.edu/event/2576/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375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DBBC6-668E-D3FC-E19F-026D7E9A5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"/>
            <a:ext cx="10972800" cy="1143000"/>
          </a:xfrm>
        </p:spPr>
        <p:txBody>
          <a:bodyPr/>
          <a:lstStyle/>
          <a:p>
            <a:r>
              <a:rPr lang="en-US" dirty="0"/>
              <a:t>Why are we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1FE3A-612C-47FD-EA95-37AA3B4A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56684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“Conventional” particle accelerator technology is undergoing rapid change. </a:t>
            </a:r>
          </a:p>
          <a:p>
            <a:r>
              <a:rPr lang="en-US" dirty="0"/>
              <a:t>For example: energy gain per unit length (“gradient”) used to be measured in 10s of MeV/meter. Experimental structures are now reaching &gt;100 MeV/m, or even </a:t>
            </a:r>
            <a:r>
              <a:rPr lang="en-US" b="1" dirty="0"/>
              <a:t>hundreds</a:t>
            </a:r>
            <a:r>
              <a:rPr lang="en-US" dirty="0"/>
              <a:t> of MeV/m.</a:t>
            </a:r>
          </a:p>
          <a:p>
            <a:r>
              <a:rPr lang="en-US" dirty="0"/>
              <a:t>Gains in </a:t>
            </a:r>
            <a:r>
              <a:rPr lang="en-US" b="1" dirty="0"/>
              <a:t>compactness, cost, and peak intensity</a:t>
            </a:r>
          </a:p>
          <a:p>
            <a:r>
              <a:rPr lang="en-US" dirty="0"/>
              <a:t>You don’t have to take my word for it, our speakers will do a better job.</a:t>
            </a:r>
          </a:p>
          <a:p>
            <a:r>
              <a:rPr lang="en-US" dirty="0"/>
              <a:t>NSF+AF Memorandum of Understanding—this workshop an opportunity to connect!</a:t>
            </a:r>
          </a:p>
        </p:txBody>
      </p:sp>
    </p:spTree>
    <p:extLst>
      <p:ext uri="{BB962C8B-B14F-4D97-AF65-F5344CB8AC3E}">
        <p14:creationId xmlns:p14="http://schemas.microsoft.com/office/powerpoint/2010/main" val="2373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8C48E-BC93-EDE2-21F3-7396D8D3F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Autofit/>
          </a:bodyPr>
          <a:lstStyle/>
          <a:p>
            <a:r>
              <a:rPr lang="en-US" sz="3600" dirty="0"/>
              <a:t>AFOSR+NSF+DOE: Fundamental Accelerator R+D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7A2E3-90D8-B76F-82BE-B9E694CD7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11252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DOE has been a major supporter of this fundamental R+D: across HEP, ARDAP, BES, NP, and NNSA.</a:t>
            </a:r>
          </a:p>
          <a:p>
            <a:r>
              <a:rPr lang="en-US" sz="2800" dirty="0"/>
              <a:t>NSF has provided significant support to fundamental accelerator R+D, recent example the Center For Bright </a:t>
            </a:r>
            <a:r>
              <a:rPr lang="en-US" sz="2800"/>
              <a:t>Beams </a:t>
            </a:r>
          </a:p>
          <a:p>
            <a:r>
              <a:rPr lang="en-US" sz="2800"/>
              <a:t>AFRL </a:t>
            </a:r>
            <a:r>
              <a:rPr lang="en-US" sz="2800" dirty="0"/>
              <a:t>supports a variety of novel particle acceleration and radiation generation techniques</a:t>
            </a:r>
          </a:p>
          <a:p>
            <a:r>
              <a:rPr lang="en-US" sz="2800" dirty="0"/>
              <a:t>We hope our workshop might help increase interactions among these programs and their researchers.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931ABD-129E-1646-D943-DC762926A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29" y="5562600"/>
            <a:ext cx="3886743" cy="8668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D09166-EB43-2672-A480-B4D97A2A5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870" y="5643574"/>
            <a:ext cx="2995002" cy="7859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2E102C-F573-C06E-AEEB-538524D85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671" y="5598713"/>
            <a:ext cx="4724400" cy="87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7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5CA69-0B85-FDA8-CB8A-9AC2F716E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Using Accelerator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F84E9-FB66-CF1D-DE61-CBF245AE1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90600"/>
            <a:ext cx="1203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DOE operates large accelerator facilities around the US, obviously!</a:t>
            </a:r>
          </a:p>
          <a:p>
            <a:r>
              <a:rPr lang="en-US" sz="2400" dirty="0"/>
              <a:t>NIH also funds beamlines at Cornell CHESS, and in DOE-based synchrotrons.</a:t>
            </a:r>
          </a:p>
          <a:p>
            <a:r>
              <a:rPr lang="en-US" sz="2400" dirty="0"/>
              <a:t>NSF and AFRL also fund the operation of particle accelerators.</a:t>
            </a:r>
          </a:p>
          <a:p>
            <a:r>
              <a:rPr lang="en-US" sz="2400" dirty="0"/>
              <a:t>Examples: CHESS at Cornell is supported by NSF [the CHEXS facility] and AFRL [the MSN-C facility]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D793A5-B155-5886-1A06-B039739C4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42" y="3429000"/>
            <a:ext cx="4936308" cy="289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19F80B-21AC-ABAD-2189-BA440BC59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792" y="3036497"/>
            <a:ext cx="5888180" cy="13628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1354FC-D219-65DF-C7A0-B6DCBBDA93F8}"/>
              </a:ext>
            </a:extLst>
          </p:cNvPr>
          <p:cNvSpPr/>
          <p:nvPr/>
        </p:nvSpPr>
        <p:spPr>
          <a:xfrm>
            <a:off x="1495370" y="4789365"/>
            <a:ext cx="199017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CHESS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B820D1-EF93-7EC7-FE62-408C756E1991}"/>
              </a:ext>
            </a:extLst>
          </p:cNvPr>
          <p:cNvSpPr/>
          <p:nvPr/>
        </p:nvSpPr>
        <p:spPr>
          <a:xfrm>
            <a:off x="5068256" y="2606674"/>
            <a:ext cx="199017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MSN-C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A8A7AE-FF30-5DD8-99D3-2DBB60D1B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895" y="4537231"/>
            <a:ext cx="3853862" cy="22409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37E43C8-62BB-552B-D064-A48F9CBB269E}"/>
              </a:ext>
            </a:extLst>
          </p:cNvPr>
          <p:cNvSpPr/>
          <p:nvPr/>
        </p:nvSpPr>
        <p:spPr>
          <a:xfrm>
            <a:off x="5389021" y="5377648"/>
            <a:ext cx="199017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CHEXS </a:t>
            </a:r>
          </a:p>
          <a:p>
            <a:pPr algn="ctr"/>
            <a:endParaRPr lang="en-US" sz="20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5CD497-B153-B359-19F7-3EAEE17E7008}"/>
              </a:ext>
            </a:extLst>
          </p:cNvPr>
          <p:cNvSpPr/>
          <p:nvPr/>
        </p:nvSpPr>
        <p:spPr>
          <a:xfrm>
            <a:off x="-75704" y="6291943"/>
            <a:ext cx="5867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Supported by: NSF, AFRL, NIH, NYS, Cornell</a:t>
            </a:r>
          </a:p>
        </p:txBody>
      </p:sp>
    </p:spTree>
    <p:extLst>
      <p:ext uri="{BB962C8B-B14F-4D97-AF65-F5344CB8AC3E}">
        <p14:creationId xmlns:p14="http://schemas.microsoft.com/office/powerpoint/2010/main" val="3404428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ABC97-6096-B057-85E7-21920DCB6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6A6B8-20FF-4532-E562-DC403FCD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Using Accelerator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EB9E6-BBDF-EA94-39E2-E3792C6DE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90600"/>
            <a:ext cx="12039600" cy="4525963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DOE operates large accelerator facilities around the US, obviously!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NIH also funds beamlines at Cornell CHESS, </a:t>
            </a:r>
            <a:r>
              <a:rPr lang="en-US" sz="2400" dirty="0"/>
              <a:t>and in DOE-based synchrotrons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NSF and AFRL also fund the operation of particle accelerators.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Examples: CHESS at Cornell is supported by NSF [the CHEXS facility] and AFRL [the MSN-C facility]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CFCA7-1C22-5D36-E2AD-F7EF99AF0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42" y="3429000"/>
            <a:ext cx="4936308" cy="289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1BCC97-E6C7-A765-F3FE-94F0AE49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334" y="2971800"/>
            <a:ext cx="5888180" cy="13628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F64D46-C3FF-1C84-0B03-1FBE7C7B1202}"/>
              </a:ext>
            </a:extLst>
          </p:cNvPr>
          <p:cNvSpPr/>
          <p:nvPr/>
        </p:nvSpPr>
        <p:spPr>
          <a:xfrm>
            <a:off x="1495370" y="4789365"/>
            <a:ext cx="199017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CHESS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7401EF-8D7B-E735-85A8-BA18DD57799F}"/>
              </a:ext>
            </a:extLst>
          </p:cNvPr>
          <p:cNvSpPr/>
          <p:nvPr/>
        </p:nvSpPr>
        <p:spPr>
          <a:xfrm>
            <a:off x="5068256" y="2606674"/>
            <a:ext cx="199017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MSN-C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DBF755-6E8C-F0D5-AAA2-9C2D7994EF5E}"/>
              </a:ext>
            </a:extLst>
          </p:cNvPr>
          <p:cNvSpPr/>
          <p:nvPr/>
        </p:nvSpPr>
        <p:spPr>
          <a:xfrm>
            <a:off x="4676370" y="4490320"/>
            <a:ext cx="430434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New NSF projects: </a:t>
            </a:r>
          </a:p>
          <a:p>
            <a:pPr algn="ctr"/>
            <a:endParaRPr lang="en-US" sz="2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17AA29-1E69-A05C-FBAA-D8DF4682F0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271" r="7387"/>
          <a:stretch>
            <a:fillRect/>
          </a:stretch>
        </p:blipFill>
        <p:spPr>
          <a:xfrm>
            <a:off x="5577052" y="4789365"/>
            <a:ext cx="3050372" cy="20144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273962-2F2E-4F0A-0390-1B6EB0058956}"/>
              </a:ext>
            </a:extLst>
          </p:cNvPr>
          <p:cNvSpPr/>
          <p:nvPr/>
        </p:nvSpPr>
        <p:spPr>
          <a:xfrm>
            <a:off x="8627424" y="4996042"/>
            <a:ext cx="3666442" cy="1742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High Magnetic Field </a:t>
            </a:r>
          </a:p>
          <a:p>
            <a:pPr algn="ctr"/>
            <a:r>
              <a:rPr lang="en-US" sz="2000" b="1" dirty="0"/>
              <a:t>Beamline 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XLEAP: Agriculture and Plant Sciences Beamline</a:t>
            </a:r>
          </a:p>
          <a:p>
            <a:pPr algn="ctr"/>
            <a:endParaRPr lang="en-US" sz="20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CD5EB4-491B-7B07-0C23-BDA3E38E5B99}"/>
              </a:ext>
            </a:extLst>
          </p:cNvPr>
          <p:cNvSpPr/>
          <p:nvPr/>
        </p:nvSpPr>
        <p:spPr>
          <a:xfrm>
            <a:off x="-75704" y="6291943"/>
            <a:ext cx="5867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Supported by: NSF, AFRL, NIH, NYS, Cornell</a:t>
            </a:r>
          </a:p>
        </p:txBody>
      </p:sp>
    </p:spTree>
    <p:extLst>
      <p:ext uri="{BB962C8B-B14F-4D97-AF65-F5344CB8AC3E}">
        <p14:creationId xmlns:p14="http://schemas.microsoft.com/office/powerpoint/2010/main" val="330857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ABC97-6096-B057-85E7-21920DCB6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6A6B8-20FF-4532-E562-DC403FCD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Using Accelerator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EB9E6-BBDF-EA94-39E2-E3792C6DE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90600"/>
            <a:ext cx="12039600" cy="4525963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DOE operates large accelerator facilities around the US, obviously!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NIH also funds beamlines at Cornell CHESS, </a:t>
            </a:r>
            <a:r>
              <a:rPr lang="en-US" sz="2400" dirty="0"/>
              <a:t>and in DOE-based synchrotrons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NSF and AFRL also fund the operation of particle accelerators.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Examples: CHESS at Cornell is supported by NSF [the CHEXS facility] and AFRL [the MSN-C facility]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CFCA7-1C22-5D36-E2AD-F7EF99AF0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42" y="3429000"/>
            <a:ext cx="4936308" cy="289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1BCC97-E6C7-A765-F3FE-94F0AE49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334" y="2971800"/>
            <a:ext cx="5888180" cy="13628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F64D46-C3FF-1C84-0B03-1FBE7C7B1202}"/>
              </a:ext>
            </a:extLst>
          </p:cNvPr>
          <p:cNvSpPr/>
          <p:nvPr/>
        </p:nvSpPr>
        <p:spPr>
          <a:xfrm>
            <a:off x="1495370" y="4789365"/>
            <a:ext cx="199017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CHESS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7401EF-8D7B-E735-85A8-BA18DD57799F}"/>
              </a:ext>
            </a:extLst>
          </p:cNvPr>
          <p:cNvSpPr/>
          <p:nvPr/>
        </p:nvSpPr>
        <p:spPr>
          <a:xfrm>
            <a:off x="5068256" y="2606674"/>
            <a:ext cx="199017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MSN-C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DBF755-6E8C-F0D5-AAA2-9C2D7994EF5E}"/>
              </a:ext>
            </a:extLst>
          </p:cNvPr>
          <p:cNvSpPr/>
          <p:nvPr/>
        </p:nvSpPr>
        <p:spPr>
          <a:xfrm>
            <a:off x="6392286" y="4876800"/>
            <a:ext cx="5037714" cy="1707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New AFRL accelerator Projects:</a:t>
            </a:r>
          </a:p>
          <a:p>
            <a:pPr algn="ctr"/>
            <a:endParaRPr lang="en-US" sz="800" b="1" i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/>
              <a:t>High power, high gradient test beamline (DURIP-selected for funding)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/>
              <a:t>Collaboration with Kirtland AFB via AFRL Regional Network</a:t>
            </a:r>
          </a:p>
          <a:p>
            <a:pPr algn="ctr"/>
            <a:endParaRPr lang="en-US" sz="20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CD5EB4-491B-7B07-0C23-BDA3E38E5B99}"/>
              </a:ext>
            </a:extLst>
          </p:cNvPr>
          <p:cNvSpPr/>
          <p:nvPr/>
        </p:nvSpPr>
        <p:spPr>
          <a:xfrm>
            <a:off x="-75704" y="6291943"/>
            <a:ext cx="5867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Supported by: NSF, AFRL, NIH, NYS, Cornell</a:t>
            </a:r>
          </a:p>
        </p:txBody>
      </p:sp>
    </p:spTree>
    <p:extLst>
      <p:ext uri="{BB962C8B-B14F-4D97-AF65-F5344CB8AC3E}">
        <p14:creationId xmlns:p14="http://schemas.microsoft.com/office/powerpoint/2010/main" val="281763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72AD1-C360-524B-42BF-CA9748A2D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745A3-9CB2-BA02-BF6B-D19A1A61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Using Accelerator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D544F-A5E9-6C71-BA43-0A9F9C15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90600"/>
            <a:ext cx="12039600" cy="4525963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DOE operates large accelerator facilities around the US, obviously!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NIH also funds beamlines at Cornell CHESS, </a:t>
            </a:r>
            <a:r>
              <a:rPr lang="en-US" sz="2400" dirty="0"/>
              <a:t>and in DOE-based synchrotrons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NSF and AFRL also fund the operation of particle accelerators.</a:t>
            </a:r>
          </a:p>
          <a:p>
            <a:r>
              <a:rPr lang="en-US" sz="2400" dirty="0"/>
              <a:t>Examples: CXFEL at Arizona State University funded by NSF (MSRI 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1F5AAC-2F1C-CC68-344F-ADB064E31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39" y="3047999"/>
            <a:ext cx="4965193" cy="3310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8970D6-BE9F-FE1E-5F8B-786681434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490" y="2819400"/>
            <a:ext cx="5218758" cy="17310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FFDD56-C759-ED4B-ECC0-3938550C7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850" y="4675525"/>
            <a:ext cx="4560039" cy="20037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5FE436-6B8C-11DD-A9E3-33F55FE4ED86}"/>
              </a:ext>
            </a:extLst>
          </p:cNvPr>
          <p:cNvSpPr txBox="1"/>
          <p:nvPr/>
        </p:nvSpPr>
        <p:spPr>
          <a:xfrm>
            <a:off x="4343400" y="5847121"/>
            <a:ext cx="6101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CXLS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1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4B4D4-BC39-EA62-A295-407C4D76F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362F8-E775-0971-C790-C25A51F8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Using Accelerator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DA4FB-A183-4A92-1978-B2215B539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90600"/>
            <a:ext cx="12039600" cy="4525963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DOE operates large accelerator facilities around the US, obviously!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NIH also funds beamlines at Cornell CHESS,</a:t>
            </a:r>
            <a:r>
              <a:rPr lang="en-US" sz="2400" dirty="0"/>
              <a:t> and in DOE-based synchrotrons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NSF and AFRL also fund the operation of particle accelerators.</a:t>
            </a:r>
          </a:p>
          <a:p>
            <a:r>
              <a:rPr lang="en-US" sz="2400" dirty="0"/>
              <a:t>Examples: Scientists at Kirtland AFB are developing compact particle accelerators for defense, security, and basic research applications.</a:t>
            </a:r>
          </a:p>
        </p:txBody>
      </p:sp>
      <p:pic>
        <p:nvPicPr>
          <p:cNvPr id="1026" name="Picture 2" descr="About Us">
            <a:extLst>
              <a:ext uri="{FF2B5EF4-FFF2-40B4-BE49-F238E27FC236}">
                <a16:creationId xmlns:a16="http://schemas.microsoft.com/office/drawing/2014/main" id="{2D5BA0C9-12D3-295B-AEBF-0AC166CC6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90" y="3253580"/>
            <a:ext cx="4267200" cy="319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9F4BB0-DD80-082B-AF40-FD116B6B08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580"/>
          <a:stretch>
            <a:fillRect/>
          </a:stretch>
        </p:blipFill>
        <p:spPr>
          <a:xfrm>
            <a:off x="5722580" y="3576746"/>
            <a:ext cx="5954929" cy="3148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76C92F-11F3-66E1-265C-5625CD36124E}"/>
              </a:ext>
            </a:extLst>
          </p:cNvPr>
          <p:cNvSpPr txBox="1"/>
          <p:nvPr/>
        </p:nvSpPr>
        <p:spPr>
          <a:xfrm>
            <a:off x="7574648" y="2961192"/>
            <a:ext cx="4617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SPEBS Accelerator, R. Bruce Miller et al.</a:t>
            </a:r>
          </a:p>
          <a:p>
            <a:r>
              <a:rPr lang="en-US" sz="1600" dirty="0"/>
              <a:t>DOI: </a:t>
            </a:r>
            <a:r>
              <a:rPr lang="en-US" sz="1600" dirty="0">
                <a:hlinkClick r:id="rId4"/>
              </a:rPr>
              <a:t>10.1109/TPS.2023.3255004</a:t>
            </a:r>
            <a:r>
              <a:rPr lang="en-US" sz="1600" dirty="0"/>
              <a:t> (2023)</a:t>
            </a:r>
          </a:p>
        </p:txBody>
      </p:sp>
    </p:spTree>
    <p:extLst>
      <p:ext uri="{BB962C8B-B14F-4D97-AF65-F5344CB8AC3E}">
        <p14:creationId xmlns:p14="http://schemas.microsoft.com/office/powerpoint/2010/main" val="3866164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950</Words>
  <Application>Microsoft Macintosh PowerPoint</Application>
  <PresentationFormat>Widescreen</PresentationFormat>
  <Paragraphs>99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Organizational Details</vt:lpstr>
      <vt:lpstr>Why are we here?</vt:lpstr>
      <vt:lpstr>AFOSR+NSF+DOE: Fundamental Accelerator R+D</vt:lpstr>
      <vt:lpstr>Using Accelerator Technology</vt:lpstr>
      <vt:lpstr>Using Accelerator Technology</vt:lpstr>
      <vt:lpstr>Using Accelerator Technology</vt:lpstr>
      <vt:lpstr>Using Accelerator Technology</vt:lpstr>
      <vt:lpstr>Using Accelerator Technology</vt:lpstr>
      <vt:lpstr>Workshop Mission</vt:lpstr>
      <vt:lpstr>Disclaimer</vt:lpstr>
      <vt:lpstr>Thank you to all those who have helped us craft the workshop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</cp:revision>
  <dcterms:created xsi:type="dcterms:W3CDTF">2012-08-24T00:53:15Z</dcterms:created>
  <dcterms:modified xsi:type="dcterms:W3CDTF">2026-02-24T12:27:44Z</dcterms:modified>
</cp:coreProperties>
</file>