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  <p:sldMasterId id="2147483662" r:id="rId4"/>
    <p:sldMasterId id="2147483681" r:id="rId5"/>
    <p:sldMasterId id="2147483698" r:id="rId6"/>
    <p:sldMasterId id="2147483696" r:id="rId7"/>
    <p:sldMasterId id="2147483684" r:id="rId8"/>
    <p:sldMasterId id="2147483664" r:id="rId9"/>
    <p:sldMasterId id="2147483692" r:id="rId10"/>
  </p:sldMasterIdLst>
  <p:notesMasterIdLst>
    <p:notesMasterId r:id="rId18"/>
  </p:notesMasterIdLst>
  <p:sldIdLst>
    <p:sldId id="660" r:id="rId11"/>
    <p:sldId id="2147483307" r:id="rId12"/>
    <p:sldId id="2147483313" r:id="rId13"/>
    <p:sldId id="2147483309" r:id="rId14"/>
    <p:sldId id="2147483310" r:id="rId15"/>
    <p:sldId id="2147483314" r:id="rId16"/>
    <p:sldId id="54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F7E"/>
    <a:srgbClr val="001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5"/>
    <p:restoredTop sz="92469"/>
  </p:normalViewPr>
  <p:slideViewPr>
    <p:cSldViewPr snapToGrid="0">
      <p:cViewPr varScale="1">
        <p:scale>
          <a:sx n="94" d="100"/>
          <a:sy n="94" d="100"/>
        </p:scale>
        <p:origin x="208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8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D5904-3242-C542-9613-9AB6FFA51571}" type="datetimeFigureOut">
              <a:rPr lang="en-US" smtClean="0"/>
              <a:t>4/17/26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2987D-A26F-7F45-BF1A-01C2DC2D2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3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D6B42-9385-EF06-93A0-D6A0DCAE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E6C6EE-C264-FA71-B5D9-0B49581D3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1E3CB1-C30B-B98B-AA89-725DC5ECF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83AD9-69EA-C353-775B-95D4346B17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866AA-02B0-174C-9EBC-67BD51107F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16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529BC-F59E-F97A-70E1-AA7CEDC2E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5DD650-410F-513B-AE3E-8280DB2650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19E1F6-F4BE-C09C-7C4B-5A2B80FE5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8C2F0-D364-583E-694F-7A5C3616AA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866AA-02B0-174C-9EBC-67BD51107F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779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B164C-7E2A-C124-418D-ABDC84A08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88E9D3-9180-6173-7E44-E1653BF444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528DC8-8BD8-3524-1EB7-8DAC8C7561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FCB1D-0A63-161F-3917-3B83B8CD77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866AA-02B0-174C-9EBC-67BD51107F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598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CC0DE-6C85-F32B-17F8-B44678865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B98F15-701B-4E64-2C6E-EE616A2AAE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C44949-EAFD-B009-0F32-528EF26BD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4361C-4116-4AFD-28E1-E3EE5CBA5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866AA-02B0-174C-9EBC-67BD51107F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745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4AD35-3C12-EF07-32D8-F91774110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DC88D6-EDB8-27ED-B386-D1582C462E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1B0457-160B-76FD-30A8-090615770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B77C6-6F43-D63C-50A7-2CA97377F1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866AA-02B0-174C-9EBC-67BD51107F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5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866AA-02B0-174C-9EBC-67BD51107F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0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88C50-1E9C-1971-DAE8-75A96FBC7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A0D44-A0E8-FB75-D830-00505A905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055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8A26-7DA8-51E9-524B-037628207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558799"/>
          </a:xfrm>
          <a:prstGeom prst="rect">
            <a:avLst/>
          </a:prstGeom>
          <a:solidFill>
            <a:srgbClr val="223F7E"/>
          </a:solidFill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5781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76C565-8532-5D49-BE60-FA70208AE978}"/>
              </a:ext>
            </a:extLst>
          </p:cNvPr>
          <p:cNvSpPr/>
          <p:nvPr userDrawn="1"/>
        </p:nvSpPr>
        <p:spPr>
          <a:xfrm>
            <a:off x="0" y="6495834"/>
            <a:ext cx="12192000" cy="372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0E426-8F5D-D94D-B73D-16F66733136C}"/>
              </a:ext>
            </a:extLst>
          </p:cNvPr>
          <p:cNvSpPr txBox="1"/>
          <p:nvPr userDrawn="1"/>
        </p:nvSpPr>
        <p:spPr>
          <a:xfrm>
            <a:off x="11165305" y="6492389"/>
            <a:ext cx="101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B54F5191-7D55-7D43-8625-C39D27509146}" type="slidenum">
              <a:rPr lang="en-US" sz="1600" smtClean="0">
                <a:solidFill>
                  <a:schemeClr val="bg1"/>
                </a:solidFill>
              </a:rPr>
              <a:pPr algn="r"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C93CC-4E13-8B46-9030-56F40875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72"/>
            <a:ext cx="10515600" cy="5228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90B7F8-CC21-8606-DA8E-3FC0FC4096AC}"/>
              </a:ext>
            </a:extLst>
          </p:cNvPr>
          <p:cNvSpPr/>
          <p:nvPr userDrawn="1"/>
        </p:nvSpPr>
        <p:spPr>
          <a:xfrm>
            <a:off x="9789459" y="20772"/>
            <a:ext cx="2402541" cy="522816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83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C0E426-8F5D-D94D-B73D-16F66733136C}"/>
              </a:ext>
            </a:extLst>
          </p:cNvPr>
          <p:cNvSpPr txBox="1"/>
          <p:nvPr userDrawn="1"/>
        </p:nvSpPr>
        <p:spPr>
          <a:xfrm>
            <a:off x="11165305" y="6492389"/>
            <a:ext cx="101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B54F5191-7D55-7D43-8625-C39D27509146}" type="slidenum">
              <a:rPr lang="en-US" sz="1600" smtClean="0">
                <a:solidFill>
                  <a:schemeClr val="tx1"/>
                </a:solidFill>
              </a:rPr>
              <a:pPr algn="r"/>
              <a:t>‹#›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531A4B-D26C-4849-B5CC-E4CDCA5ED196}"/>
              </a:ext>
            </a:extLst>
          </p:cNvPr>
          <p:cNvSpPr/>
          <p:nvPr userDrawn="1"/>
        </p:nvSpPr>
        <p:spPr>
          <a:xfrm>
            <a:off x="9956800" y="110689"/>
            <a:ext cx="2133600" cy="365788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8854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76C565-8532-5D49-BE60-FA70208AE978}"/>
              </a:ext>
            </a:extLst>
          </p:cNvPr>
          <p:cNvSpPr/>
          <p:nvPr userDrawn="1"/>
        </p:nvSpPr>
        <p:spPr>
          <a:xfrm>
            <a:off x="0" y="6495834"/>
            <a:ext cx="12192000" cy="372533"/>
          </a:xfrm>
          <a:prstGeom prst="rect">
            <a:avLst/>
          </a:prstGeom>
          <a:solidFill>
            <a:srgbClr val="B3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0E426-8F5D-D94D-B73D-16F66733136C}"/>
              </a:ext>
            </a:extLst>
          </p:cNvPr>
          <p:cNvSpPr txBox="1"/>
          <p:nvPr userDrawn="1"/>
        </p:nvSpPr>
        <p:spPr>
          <a:xfrm>
            <a:off x="11165305" y="6492389"/>
            <a:ext cx="101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B54F5191-7D55-7D43-8625-C39D27509146}" type="slidenum">
              <a:rPr lang="en-US" sz="1600" smtClean="0">
                <a:solidFill>
                  <a:schemeClr val="bg1"/>
                </a:solidFill>
              </a:rPr>
              <a:pPr algn="r"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A51DA-D71C-254A-86CE-FFA6BF521D3F}"/>
              </a:ext>
            </a:extLst>
          </p:cNvPr>
          <p:cNvSpPr txBox="1"/>
          <p:nvPr userDrawn="1"/>
        </p:nvSpPr>
        <p:spPr>
          <a:xfrm>
            <a:off x="3334871" y="27216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67D019D-34F8-2143-B829-AC2461515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125" y="3602038"/>
            <a:ext cx="11026588" cy="16557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C330A1E-105E-4747-9BF9-4583F3D9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25" y="1678193"/>
            <a:ext cx="11026588" cy="176871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6504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76C565-8532-5D49-BE60-FA70208AE978}"/>
              </a:ext>
            </a:extLst>
          </p:cNvPr>
          <p:cNvSpPr/>
          <p:nvPr userDrawn="1"/>
        </p:nvSpPr>
        <p:spPr>
          <a:xfrm>
            <a:off x="0" y="6495834"/>
            <a:ext cx="12192000" cy="372533"/>
          </a:xfrm>
          <a:prstGeom prst="rect">
            <a:avLst/>
          </a:prstGeom>
          <a:solidFill>
            <a:srgbClr val="224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0E426-8F5D-D94D-B73D-16F66733136C}"/>
              </a:ext>
            </a:extLst>
          </p:cNvPr>
          <p:cNvSpPr txBox="1"/>
          <p:nvPr userDrawn="1"/>
        </p:nvSpPr>
        <p:spPr>
          <a:xfrm>
            <a:off x="11165305" y="6492389"/>
            <a:ext cx="101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B54F5191-7D55-7D43-8625-C39D27509146}" type="slidenum">
              <a:rPr lang="en-US" sz="1600" smtClean="0">
                <a:solidFill>
                  <a:schemeClr val="bg1"/>
                </a:solidFill>
              </a:rPr>
              <a:pPr algn="r"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C93CC-4E13-8B46-9030-56F40875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72"/>
            <a:ext cx="10515600" cy="5228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90B7F8-CC21-8606-DA8E-3FC0FC4096AC}"/>
              </a:ext>
            </a:extLst>
          </p:cNvPr>
          <p:cNvSpPr/>
          <p:nvPr userDrawn="1"/>
        </p:nvSpPr>
        <p:spPr>
          <a:xfrm>
            <a:off x="9789459" y="20772"/>
            <a:ext cx="2402541" cy="522816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6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C0E426-8F5D-D94D-B73D-16F66733136C}"/>
              </a:ext>
            </a:extLst>
          </p:cNvPr>
          <p:cNvSpPr txBox="1"/>
          <p:nvPr userDrawn="1"/>
        </p:nvSpPr>
        <p:spPr>
          <a:xfrm>
            <a:off x="11165305" y="6492389"/>
            <a:ext cx="101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B54F5191-7D55-7D43-8625-C39D27509146}" type="slidenum">
              <a:rPr lang="en-US" sz="1600" smtClean="0">
                <a:solidFill>
                  <a:schemeClr val="tx1"/>
                </a:solidFill>
              </a:rPr>
              <a:pPr algn="r"/>
              <a:t>‹#›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531A4B-D26C-4849-B5CC-E4CDCA5ED196}"/>
              </a:ext>
            </a:extLst>
          </p:cNvPr>
          <p:cNvSpPr/>
          <p:nvPr userDrawn="1"/>
        </p:nvSpPr>
        <p:spPr>
          <a:xfrm>
            <a:off x="9956800" y="110689"/>
            <a:ext cx="2133600" cy="365788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13734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76C565-8532-5D49-BE60-FA70208AE978}"/>
              </a:ext>
            </a:extLst>
          </p:cNvPr>
          <p:cNvSpPr/>
          <p:nvPr userDrawn="1"/>
        </p:nvSpPr>
        <p:spPr>
          <a:xfrm>
            <a:off x="0" y="6495834"/>
            <a:ext cx="12192000" cy="372533"/>
          </a:xfrm>
          <a:prstGeom prst="rect">
            <a:avLst/>
          </a:prstGeom>
          <a:solidFill>
            <a:srgbClr val="224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DB846-3078-564D-BBCB-D279F8B07101}"/>
              </a:ext>
            </a:extLst>
          </p:cNvPr>
          <p:cNvSpPr txBox="1"/>
          <p:nvPr userDrawn="1"/>
        </p:nvSpPr>
        <p:spPr>
          <a:xfrm>
            <a:off x="3519602" y="6532473"/>
            <a:ext cx="5152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</a:rPr>
              <a:t>MSN-C WORKSHOP – 9/26-27,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0E426-8F5D-D94D-B73D-16F66733136C}"/>
              </a:ext>
            </a:extLst>
          </p:cNvPr>
          <p:cNvSpPr txBox="1"/>
          <p:nvPr userDrawn="1"/>
        </p:nvSpPr>
        <p:spPr>
          <a:xfrm>
            <a:off x="11165305" y="6492389"/>
            <a:ext cx="101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B54F5191-7D55-7D43-8625-C39D27509146}" type="slidenum">
              <a:rPr lang="en-US" sz="1600" smtClean="0">
                <a:solidFill>
                  <a:schemeClr val="bg1"/>
                </a:solidFill>
              </a:rPr>
              <a:pPr algn="r"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A51DA-D71C-254A-86CE-FFA6BF521D3F}"/>
              </a:ext>
            </a:extLst>
          </p:cNvPr>
          <p:cNvSpPr txBox="1"/>
          <p:nvPr userDrawn="1"/>
        </p:nvSpPr>
        <p:spPr>
          <a:xfrm>
            <a:off x="3334871" y="27216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67D019D-34F8-2143-B829-AC2461515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125" y="3602038"/>
            <a:ext cx="11026588" cy="16557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C330A1E-105E-4747-9BF9-4583F3D9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25" y="1678193"/>
            <a:ext cx="11026588" cy="176871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0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88C50-1E9C-1971-DAE8-75A96FBC7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A0D44-A0E8-FB75-D830-00505A905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9D1E136-F69A-08DF-EBA6-DC04701DF5B6}"/>
              </a:ext>
            </a:extLst>
          </p:cNvPr>
          <p:cNvSpPr txBox="1">
            <a:spLocks/>
          </p:cNvSpPr>
          <p:nvPr userDrawn="1"/>
        </p:nvSpPr>
        <p:spPr>
          <a:xfrm>
            <a:off x="9326880" y="6484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E38A18-BB5C-E549-949A-5C38DC0E74D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6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8A26-7DA8-51E9-524B-037628207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558799"/>
          </a:xfrm>
          <a:solidFill>
            <a:srgbClr val="223F7E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DABE9F2-7918-C866-F567-D3FFBA63EBA8}"/>
              </a:ext>
            </a:extLst>
          </p:cNvPr>
          <p:cNvSpPr txBox="1">
            <a:spLocks/>
          </p:cNvSpPr>
          <p:nvPr userDrawn="1"/>
        </p:nvSpPr>
        <p:spPr>
          <a:xfrm>
            <a:off x="9326880" y="6484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E38A18-BB5C-E549-949A-5C38DC0E74D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3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C0E426-8F5D-D94D-B73D-16F66733136C}"/>
              </a:ext>
            </a:extLst>
          </p:cNvPr>
          <p:cNvSpPr txBox="1"/>
          <p:nvPr userDrawn="1"/>
        </p:nvSpPr>
        <p:spPr>
          <a:xfrm>
            <a:off x="11165305" y="6492389"/>
            <a:ext cx="101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B54F5191-7D55-7D43-8625-C39D27509146}" type="slidenum">
              <a:rPr lang="en-US" sz="1600" smtClean="0">
                <a:solidFill>
                  <a:schemeClr val="tx1"/>
                </a:solidFill>
              </a:rPr>
              <a:pPr algn="r"/>
              <a:t>‹#›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C93CC-4E13-8B46-9030-56F40875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72"/>
            <a:ext cx="10515600" cy="5228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531A4B-D26C-4849-B5CC-E4CDCA5ED196}"/>
              </a:ext>
            </a:extLst>
          </p:cNvPr>
          <p:cNvSpPr/>
          <p:nvPr userDrawn="1"/>
        </p:nvSpPr>
        <p:spPr>
          <a:xfrm>
            <a:off x="9956800" y="110689"/>
            <a:ext cx="2133600" cy="365788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8295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88C50-1E9C-1971-DAE8-75A96FBC7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A0D44-A0E8-FB75-D830-00505A905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12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8A26-7DA8-51E9-524B-037628207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558799"/>
          </a:xfrm>
          <a:solidFill>
            <a:srgbClr val="223F7E"/>
          </a:solidFill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7477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88C50-1E9C-1971-DAE8-75A96FBC7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A0D44-A0E8-FB75-D830-00505A905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43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8A26-7DA8-51E9-524B-037628207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558799"/>
          </a:xfrm>
          <a:solidFill>
            <a:srgbClr val="223F7E"/>
          </a:solidFill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1648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88C50-1E9C-1971-DAE8-75A96FBC7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A0D44-A0E8-FB75-D830-00505A905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868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and green hexagons&#10;&#10;Description automatically generated">
            <a:extLst>
              <a:ext uri="{FF2B5EF4-FFF2-40B4-BE49-F238E27FC236}">
                <a16:creationId xmlns:a16="http://schemas.microsoft.com/office/drawing/2014/main" id="{15A458EF-A2AD-74DC-9B39-621A4AB85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160"/>
            <a:ext cx="12192000" cy="6878320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51B9A1BC-E149-C7D3-CD9F-00823F6C51BA}"/>
              </a:ext>
            </a:extLst>
          </p:cNvPr>
          <p:cNvSpPr/>
          <p:nvPr userDrawn="1"/>
        </p:nvSpPr>
        <p:spPr>
          <a:xfrm>
            <a:off x="-1905" y="5773420"/>
            <a:ext cx="12193905" cy="1108982"/>
          </a:xfrm>
          <a:custGeom>
            <a:avLst/>
            <a:gdLst>
              <a:gd name="connsiteX0" fmla="*/ 0 w 12211050"/>
              <a:gd name="connsiteY0" fmla="*/ 0 h 1104900"/>
              <a:gd name="connsiteX1" fmla="*/ 12211050 w 12211050"/>
              <a:gd name="connsiteY1" fmla="*/ 0 h 1104900"/>
              <a:gd name="connsiteX2" fmla="*/ 12211050 w 12211050"/>
              <a:gd name="connsiteY2" fmla="*/ 1104900 h 1104900"/>
              <a:gd name="connsiteX3" fmla="*/ 0 w 12211050"/>
              <a:gd name="connsiteY3" fmla="*/ 1104900 h 1104900"/>
              <a:gd name="connsiteX4" fmla="*/ 0 w 12211050"/>
              <a:gd name="connsiteY4" fmla="*/ 0 h 1104900"/>
              <a:gd name="connsiteX0" fmla="*/ 0 w 12211050"/>
              <a:gd name="connsiteY0" fmla="*/ 319 h 1105219"/>
              <a:gd name="connsiteX1" fmla="*/ 6030383 w 12211050"/>
              <a:gd name="connsiteY1" fmla="*/ 578023 h 1105219"/>
              <a:gd name="connsiteX2" fmla="*/ 12211050 w 12211050"/>
              <a:gd name="connsiteY2" fmla="*/ 319 h 1105219"/>
              <a:gd name="connsiteX3" fmla="*/ 12211050 w 12211050"/>
              <a:gd name="connsiteY3" fmla="*/ 1105219 h 1105219"/>
              <a:gd name="connsiteX4" fmla="*/ 0 w 12211050"/>
              <a:gd name="connsiteY4" fmla="*/ 1105219 h 1105219"/>
              <a:gd name="connsiteX5" fmla="*/ 0 w 12211050"/>
              <a:gd name="connsiteY5" fmla="*/ 319 h 1105219"/>
              <a:gd name="connsiteX0" fmla="*/ 0 w 12211050"/>
              <a:gd name="connsiteY0" fmla="*/ 319 h 1105219"/>
              <a:gd name="connsiteX1" fmla="*/ 6030383 w 12211050"/>
              <a:gd name="connsiteY1" fmla="*/ 578023 h 1105219"/>
              <a:gd name="connsiteX2" fmla="*/ 12211050 w 12211050"/>
              <a:gd name="connsiteY2" fmla="*/ 319 h 1105219"/>
              <a:gd name="connsiteX3" fmla="*/ 12211050 w 12211050"/>
              <a:gd name="connsiteY3" fmla="*/ 1105219 h 1105219"/>
              <a:gd name="connsiteX4" fmla="*/ 0 w 12211050"/>
              <a:gd name="connsiteY4" fmla="*/ 1105219 h 1105219"/>
              <a:gd name="connsiteX5" fmla="*/ 0 w 12211050"/>
              <a:gd name="connsiteY5" fmla="*/ 319 h 1105219"/>
              <a:gd name="connsiteX0" fmla="*/ 0 w 12211050"/>
              <a:gd name="connsiteY0" fmla="*/ 358 h 1105258"/>
              <a:gd name="connsiteX1" fmla="*/ 6030383 w 12211050"/>
              <a:gd name="connsiteY1" fmla="*/ 578062 h 1105258"/>
              <a:gd name="connsiteX2" fmla="*/ 12211050 w 12211050"/>
              <a:gd name="connsiteY2" fmla="*/ 358 h 1105258"/>
              <a:gd name="connsiteX3" fmla="*/ 12211050 w 12211050"/>
              <a:gd name="connsiteY3" fmla="*/ 1105258 h 1105258"/>
              <a:gd name="connsiteX4" fmla="*/ 0 w 12211050"/>
              <a:gd name="connsiteY4" fmla="*/ 1105258 h 1105258"/>
              <a:gd name="connsiteX5" fmla="*/ 0 w 12211050"/>
              <a:gd name="connsiteY5" fmla="*/ 358 h 1105258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5716875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13063 w 12211050"/>
              <a:gd name="connsiteY0" fmla="*/ 403982 h 1104900"/>
              <a:gd name="connsiteX1" fmla="*/ 5716875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3063 w 12211050"/>
              <a:gd name="connsiteY0" fmla="*/ 403982 h 1104900"/>
              <a:gd name="connsiteX1" fmla="*/ 5716875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3063 w 12211050"/>
              <a:gd name="connsiteY0" fmla="*/ 4039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3063 w 12211050"/>
              <a:gd name="connsiteY0" fmla="*/ 4039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7145 w 12211050"/>
              <a:gd name="connsiteY0" fmla="*/ 5182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7145 w 12211050"/>
              <a:gd name="connsiteY5" fmla="*/ 518282 h 1104900"/>
              <a:gd name="connsiteX0" fmla="*/ 17145 w 12211050"/>
              <a:gd name="connsiteY0" fmla="*/ 5182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7145 w 12211050"/>
              <a:gd name="connsiteY5" fmla="*/ 518282 h 1104900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905" h="1108982">
                <a:moveTo>
                  <a:pt x="0" y="518282"/>
                </a:moveTo>
                <a:cubicBezTo>
                  <a:pt x="1411161" y="572384"/>
                  <a:pt x="4099939" y="547003"/>
                  <a:pt x="6091616" y="562223"/>
                </a:cubicBezTo>
                <a:cubicBezTo>
                  <a:pt x="8083293" y="577443"/>
                  <a:pt x="10753443" y="464953"/>
                  <a:pt x="12193905" y="0"/>
                </a:cubicBezTo>
                <a:lnTo>
                  <a:pt x="12193905" y="1104900"/>
                </a:lnTo>
                <a:lnTo>
                  <a:pt x="3266" y="1108982"/>
                </a:lnTo>
                <a:cubicBezTo>
                  <a:pt x="2177" y="912082"/>
                  <a:pt x="1089" y="715182"/>
                  <a:pt x="0" y="518282"/>
                </a:cubicBezTo>
                <a:close/>
              </a:path>
            </a:pathLst>
          </a:custGeom>
          <a:solidFill>
            <a:srgbClr val="223F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47B3603-525C-713B-659B-984BE580666E}"/>
              </a:ext>
            </a:extLst>
          </p:cNvPr>
          <p:cNvSpPr txBox="1">
            <a:spLocks/>
          </p:cNvSpPr>
          <p:nvPr userDrawn="1"/>
        </p:nvSpPr>
        <p:spPr>
          <a:xfrm>
            <a:off x="9326880" y="6484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E38A18-BB5C-E549-949A-5C38DC0E74D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087797-515C-704F-30E2-2B67A3D106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9264" y="6062847"/>
            <a:ext cx="1957136" cy="815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519E2-C388-A609-F9C1-5924B6894B1F}"/>
              </a:ext>
            </a:extLst>
          </p:cNvPr>
          <p:cNvSpPr txBox="1"/>
          <p:nvPr userDrawn="1"/>
        </p:nvSpPr>
        <p:spPr>
          <a:xfrm>
            <a:off x="60008" y="6442000"/>
            <a:ext cx="975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F7F7F7"/>
                </a:solidFill>
                <a:latin typeface="Arial Black" panose="020B0A04020102020204"/>
              </a:rPr>
              <a:t>MSN-C Special Topic: Composites 2026</a:t>
            </a:r>
          </a:p>
        </p:txBody>
      </p:sp>
    </p:spTree>
    <p:extLst>
      <p:ext uri="{BB962C8B-B14F-4D97-AF65-F5344CB8AC3E}">
        <p14:creationId xmlns:p14="http://schemas.microsoft.com/office/powerpoint/2010/main" val="345810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6D6B3232-ADC2-8597-3F66-8BCAD2FFE895}"/>
              </a:ext>
            </a:extLst>
          </p:cNvPr>
          <p:cNvSpPr/>
          <p:nvPr userDrawn="1"/>
        </p:nvSpPr>
        <p:spPr>
          <a:xfrm>
            <a:off x="-1905" y="5773420"/>
            <a:ext cx="12193905" cy="1108982"/>
          </a:xfrm>
          <a:custGeom>
            <a:avLst/>
            <a:gdLst>
              <a:gd name="connsiteX0" fmla="*/ 0 w 12211050"/>
              <a:gd name="connsiteY0" fmla="*/ 0 h 1104900"/>
              <a:gd name="connsiteX1" fmla="*/ 12211050 w 12211050"/>
              <a:gd name="connsiteY1" fmla="*/ 0 h 1104900"/>
              <a:gd name="connsiteX2" fmla="*/ 12211050 w 12211050"/>
              <a:gd name="connsiteY2" fmla="*/ 1104900 h 1104900"/>
              <a:gd name="connsiteX3" fmla="*/ 0 w 12211050"/>
              <a:gd name="connsiteY3" fmla="*/ 1104900 h 1104900"/>
              <a:gd name="connsiteX4" fmla="*/ 0 w 12211050"/>
              <a:gd name="connsiteY4" fmla="*/ 0 h 1104900"/>
              <a:gd name="connsiteX0" fmla="*/ 0 w 12211050"/>
              <a:gd name="connsiteY0" fmla="*/ 319 h 1105219"/>
              <a:gd name="connsiteX1" fmla="*/ 6030383 w 12211050"/>
              <a:gd name="connsiteY1" fmla="*/ 578023 h 1105219"/>
              <a:gd name="connsiteX2" fmla="*/ 12211050 w 12211050"/>
              <a:gd name="connsiteY2" fmla="*/ 319 h 1105219"/>
              <a:gd name="connsiteX3" fmla="*/ 12211050 w 12211050"/>
              <a:gd name="connsiteY3" fmla="*/ 1105219 h 1105219"/>
              <a:gd name="connsiteX4" fmla="*/ 0 w 12211050"/>
              <a:gd name="connsiteY4" fmla="*/ 1105219 h 1105219"/>
              <a:gd name="connsiteX5" fmla="*/ 0 w 12211050"/>
              <a:gd name="connsiteY5" fmla="*/ 319 h 1105219"/>
              <a:gd name="connsiteX0" fmla="*/ 0 w 12211050"/>
              <a:gd name="connsiteY0" fmla="*/ 319 h 1105219"/>
              <a:gd name="connsiteX1" fmla="*/ 6030383 w 12211050"/>
              <a:gd name="connsiteY1" fmla="*/ 578023 h 1105219"/>
              <a:gd name="connsiteX2" fmla="*/ 12211050 w 12211050"/>
              <a:gd name="connsiteY2" fmla="*/ 319 h 1105219"/>
              <a:gd name="connsiteX3" fmla="*/ 12211050 w 12211050"/>
              <a:gd name="connsiteY3" fmla="*/ 1105219 h 1105219"/>
              <a:gd name="connsiteX4" fmla="*/ 0 w 12211050"/>
              <a:gd name="connsiteY4" fmla="*/ 1105219 h 1105219"/>
              <a:gd name="connsiteX5" fmla="*/ 0 w 12211050"/>
              <a:gd name="connsiteY5" fmla="*/ 319 h 1105219"/>
              <a:gd name="connsiteX0" fmla="*/ 0 w 12211050"/>
              <a:gd name="connsiteY0" fmla="*/ 358 h 1105258"/>
              <a:gd name="connsiteX1" fmla="*/ 6030383 w 12211050"/>
              <a:gd name="connsiteY1" fmla="*/ 578062 h 1105258"/>
              <a:gd name="connsiteX2" fmla="*/ 12211050 w 12211050"/>
              <a:gd name="connsiteY2" fmla="*/ 358 h 1105258"/>
              <a:gd name="connsiteX3" fmla="*/ 12211050 w 12211050"/>
              <a:gd name="connsiteY3" fmla="*/ 1105258 h 1105258"/>
              <a:gd name="connsiteX4" fmla="*/ 0 w 12211050"/>
              <a:gd name="connsiteY4" fmla="*/ 1105258 h 1105258"/>
              <a:gd name="connsiteX5" fmla="*/ 0 w 12211050"/>
              <a:gd name="connsiteY5" fmla="*/ 358 h 1105258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5716875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13063 w 12211050"/>
              <a:gd name="connsiteY0" fmla="*/ 403982 h 1104900"/>
              <a:gd name="connsiteX1" fmla="*/ 5716875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3063 w 12211050"/>
              <a:gd name="connsiteY0" fmla="*/ 403982 h 1104900"/>
              <a:gd name="connsiteX1" fmla="*/ 5716875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3063 w 12211050"/>
              <a:gd name="connsiteY0" fmla="*/ 4039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3063 w 12211050"/>
              <a:gd name="connsiteY0" fmla="*/ 4039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7145 w 12211050"/>
              <a:gd name="connsiteY0" fmla="*/ 5182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7145 w 12211050"/>
              <a:gd name="connsiteY5" fmla="*/ 518282 h 1104900"/>
              <a:gd name="connsiteX0" fmla="*/ 17145 w 12211050"/>
              <a:gd name="connsiteY0" fmla="*/ 5182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7145 w 12211050"/>
              <a:gd name="connsiteY5" fmla="*/ 518282 h 1104900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905" h="1108982">
                <a:moveTo>
                  <a:pt x="0" y="518282"/>
                </a:moveTo>
                <a:cubicBezTo>
                  <a:pt x="1411161" y="572384"/>
                  <a:pt x="4099939" y="547003"/>
                  <a:pt x="6091616" y="562223"/>
                </a:cubicBezTo>
                <a:cubicBezTo>
                  <a:pt x="8083293" y="577443"/>
                  <a:pt x="10753443" y="464953"/>
                  <a:pt x="12193905" y="0"/>
                </a:cubicBezTo>
                <a:lnTo>
                  <a:pt x="12193905" y="1104900"/>
                </a:lnTo>
                <a:lnTo>
                  <a:pt x="3266" y="1108982"/>
                </a:lnTo>
                <a:cubicBezTo>
                  <a:pt x="2177" y="912082"/>
                  <a:pt x="1089" y="715182"/>
                  <a:pt x="0" y="518282"/>
                </a:cubicBezTo>
                <a:close/>
              </a:path>
            </a:pathLst>
          </a:custGeom>
          <a:solidFill>
            <a:srgbClr val="223F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16508-3A96-9348-8B46-5C344DB0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A9D42-480D-95C5-B6BF-70B9EBDFBE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79264" y="6062847"/>
            <a:ext cx="1957136" cy="81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7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0" r:id="rId2"/>
    <p:sldLayoutId id="21474837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C32939-E007-91AD-5293-EA479159585A}"/>
              </a:ext>
            </a:extLst>
          </p:cNvPr>
          <p:cNvSpPr/>
          <p:nvPr userDrawn="1"/>
        </p:nvSpPr>
        <p:spPr>
          <a:xfrm>
            <a:off x="-1905" y="5773420"/>
            <a:ext cx="12193905" cy="1108982"/>
          </a:xfrm>
          <a:custGeom>
            <a:avLst/>
            <a:gdLst>
              <a:gd name="connsiteX0" fmla="*/ 0 w 12211050"/>
              <a:gd name="connsiteY0" fmla="*/ 0 h 1104900"/>
              <a:gd name="connsiteX1" fmla="*/ 12211050 w 12211050"/>
              <a:gd name="connsiteY1" fmla="*/ 0 h 1104900"/>
              <a:gd name="connsiteX2" fmla="*/ 12211050 w 12211050"/>
              <a:gd name="connsiteY2" fmla="*/ 1104900 h 1104900"/>
              <a:gd name="connsiteX3" fmla="*/ 0 w 12211050"/>
              <a:gd name="connsiteY3" fmla="*/ 1104900 h 1104900"/>
              <a:gd name="connsiteX4" fmla="*/ 0 w 12211050"/>
              <a:gd name="connsiteY4" fmla="*/ 0 h 1104900"/>
              <a:gd name="connsiteX0" fmla="*/ 0 w 12211050"/>
              <a:gd name="connsiteY0" fmla="*/ 319 h 1105219"/>
              <a:gd name="connsiteX1" fmla="*/ 6030383 w 12211050"/>
              <a:gd name="connsiteY1" fmla="*/ 578023 h 1105219"/>
              <a:gd name="connsiteX2" fmla="*/ 12211050 w 12211050"/>
              <a:gd name="connsiteY2" fmla="*/ 319 h 1105219"/>
              <a:gd name="connsiteX3" fmla="*/ 12211050 w 12211050"/>
              <a:gd name="connsiteY3" fmla="*/ 1105219 h 1105219"/>
              <a:gd name="connsiteX4" fmla="*/ 0 w 12211050"/>
              <a:gd name="connsiteY4" fmla="*/ 1105219 h 1105219"/>
              <a:gd name="connsiteX5" fmla="*/ 0 w 12211050"/>
              <a:gd name="connsiteY5" fmla="*/ 319 h 1105219"/>
              <a:gd name="connsiteX0" fmla="*/ 0 w 12211050"/>
              <a:gd name="connsiteY0" fmla="*/ 319 h 1105219"/>
              <a:gd name="connsiteX1" fmla="*/ 6030383 w 12211050"/>
              <a:gd name="connsiteY1" fmla="*/ 578023 h 1105219"/>
              <a:gd name="connsiteX2" fmla="*/ 12211050 w 12211050"/>
              <a:gd name="connsiteY2" fmla="*/ 319 h 1105219"/>
              <a:gd name="connsiteX3" fmla="*/ 12211050 w 12211050"/>
              <a:gd name="connsiteY3" fmla="*/ 1105219 h 1105219"/>
              <a:gd name="connsiteX4" fmla="*/ 0 w 12211050"/>
              <a:gd name="connsiteY4" fmla="*/ 1105219 h 1105219"/>
              <a:gd name="connsiteX5" fmla="*/ 0 w 12211050"/>
              <a:gd name="connsiteY5" fmla="*/ 319 h 1105219"/>
              <a:gd name="connsiteX0" fmla="*/ 0 w 12211050"/>
              <a:gd name="connsiteY0" fmla="*/ 358 h 1105258"/>
              <a:gd name="connsiteX1" fmla="*/ 6030383 w 12211050"/>
              <a:gd name="connsiteY1" fmla="*/ 578062 h 1105258"/>
              <a:gd name="connsiteX2" fmla="*/ 12211050 w 12211050"/>
              <a:gd name="connsiteY2" fmla="*/ 358 h 1105258"/>
              <a:gd name="connsiteX3" fmla="*/ 12211050 w 12211050"/>
              <a:gd name="connsiteY3" fmla="*/ 1105258 h 1105258"/>
              <a:gd name="connsiteX4" fmla="*/ 0 w 12211050"/>
              <a:gd name="connsiteY4" fmla="*/ 1105258 h 1105258"/>
              <a:gd name="connsiteX5" fmla="*/ 0 w 12211050"/>
              <a:gd name="connsiteY5" fmla="*/ 358 h 1105258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5716875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13063 w 12211050"/>
              <a:gd name="connsiteY0" fmla="*/ 403982 h 1104900"/>
              <a:gd name="connsiteX1" fmla="*/ 5716875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3063 w 12211050"/>
              <a:gd name="connsiteY0" fmla="*/ 403982 h 1104900"/>
              <a:gd name="connsiteX1" fmla="*/ 5716875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3063 w 12211050"/>
              <a:gd name="connsiteY0" fmla="*/ 4039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3063 w 12211050"/>
              <a:gd name="connsiteY0" fmla="*/ 4039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7145 w 12211050"/>
              <a:gd name="connsiteY0" fmla="*/ 5182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7145 w 12211050"/>
              <a:gd name="connsiteY5" fmla="*/ 518282 h 1104900"/>
              <a:gd name="connsiteX0" fmla="*/ 17145 w 12211050"/>
              <a:gd name="connsiteY0" fmla="*/ 5182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7145 w 12211050"/>
              <a:gd name="connsiteY5" fmla="*/ 518282 h 1104900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905" h="1108982">
                <a:moveTo>
                  <a:pt x="0" y="518282"/>
                </a:moveTo>
                <a:cubicBezTo>
                  <a:pt x="1411161" y="572384"/>
                  <a:pt x="4099939" y="547003"/>
                  <a:pt x="6091616" y="562223"/>
                </a:cubicBezTo>
                <a:cubicBezTo>
                  <a:pt x="8083293" y="577443"/>
                  <a:pt x="10753443" y="464953"/>
                  <a:pt x="12193905" y="0"/>
                </a:cubicBezTo>
                <a:lnTo>
                  <a:pt x="12193905" y="1104900"/>
                </a:lnTo>
                <a:lnTo>
                  <a:pt x="3266" y="1108982"/>
                </a:lnTo>
                <a:cubicBezTo>
                  <a:pt x="2177" y="912082"/>
                  <a:pt x="1089" y="715182"/>
                  <a:pt x="0" y="518282"/>
                </a:cubicBezTo>
                <a:close/>
              </a:path>
            </a:pathLst>
          </a:custGeom>
          <a:solidFill>
            <a:srgbClr val="223F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47B3603-525C-713B-659B-984BE580666E}"/>
              </a:ext>
            </a:extLst>
          </p:cNvPr>
          <p:cNvSpPr txBox="1">
            <a:spLocks/>
          </p:cNvSpPr>
          <p:nvPr userDrawn="1"/>
        </p:nvSpPr>
        <p:spPr>
          <a:xfrm>
            <a:off x="9326880" y="6484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E38A18-BB5C-E549-949A-5C38DC0E74D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087797-515C-704F-30E2-2B67A3D106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9264" y="6062847"/>
            <a:ext cx="1957136" cy="81547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16508-3A96-9348-8B46-5C344DB0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310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D2EC72-D44F-CAAC-12D2-7878CB57F7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50000"/>
          <a:stretch>
            <a:fillRect/>
          </a:stretch>
        </p:blipFill>
        <p:spPr>
          <a:xfrm>
            <a:off x="0" y="6291667"/>
            <a:ext cx="12192000" cy="57031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47B3603-525C-713B-659B-984BE580666E}"/>
              </a:ext>
            </a:extLst>
          </p:cNvPr>
          <p:cNvSpPr txBox="1">
            <a:spLocks/>
          </p:cNvSpPr>
          <p:nvPr userDrawn="1"/>
        </p:nvSpPr>
        <p:spPr>
          <a:xfrm>
            <a:off x="9326880" y="6484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E38A18-BB5C-E549-949A-5C38DC0E74D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16508-3A96-9348-8B46-5C344DB0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983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23E75D-179E-3AB8-8457-298F70868419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558799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C32939-E007-91AD-5293-EA479159585A}"/>
              </a:ext>
            </a:extLst>
          </p:cNvPr>
          <p:cNvSpPr/>
          <p:nvPr userDrawn="1"/>
        </p:nvSpPr>
        <p:spPr>
          <a:xfrm>
            <a:off x="-1905" y="5773420"/>
            <a:ext cx="12193905" cy="1108982"/>
          </a:xfrm>
          <a:custGeom>
            <a:avLst/>
            <a:gdLst>
              <a:gd name="connsiteX0" fmla="*/ 0 w 12211050"/>
              <a:gd name="connsiteY0" fmla="*/ 0 h 1104900"/>
              <a:gd name="connsiteX1" fmla="*/ 12211050 w 12211050"/>
              <a:gd name="connsiteY1" fmla="*/ 0 h 1104900"/>
              <a:gd name="connsiteX2" fmla="*/ 12211050 w 12211050"/>
              <a:gd name="connsiteY2" fmla="*/ 1104900 h 1104900"/>
              <a:gd name="connsiteX3" fmla="*/ 0 w 12211050"/>
              <a:gd name="connsiteY3" fmla="*/ 1104900 h 1104900"/>
              <a:gd name="connsiteX4" fmla="*/ 0 w 12211050"/>
              <a:gd name="connsiteY4" fmla="*/ 0 h 1104900"/>
              <a:gd name="connsiteX0" fmla="*/ 0 w 12211050"/>
              <a:gd name="connsiteY0" fmla="*/ 319 h 1105219"/>
              <a:gd name="connsiteX1" fmla="*/ 6030383 w 12211050"/>
              <a:gd name="connsiteY1" fmla="*/ 578023 h 1105219"/>
              <a:gd name="connsiteX2" fmla="*/ 12211050 w 12211050"/>
              <a:gd name="connsiteY2" fmla="*/ 319 h 1105219"/>
              <a:gd name="connsiteX3" fmla="*/ 12211050 w 12211050"/>
              <a:gd name="connsiteY3" fmla="*/ 1105219 h 1105219"/>
              <a:gd name="connsiteX4" fmla="*/ 0 w 12211050"/>
              <a:gd name="connsiteY4" fmla="*/ 1105219 h 1105219"/>
              <a:gd name="connsiteX5" fmla="*/ 0 w 12211050"/>
              <a:gd name="connsiteY5" fmla="*/ 319 h 1105219"/>
              <a:gd name="connsiteX0" fmla="*/ 0 w 12211050"/>
              <a:gd name="connsiteY0" fmla="*/ 319 h 1105219"/>
              <a:gd name="connsiteX1" fmla="*/ 6030383 w 12211050"/>
              <a:gd name="connsiteY1" fmla="*/ 578023 h 1105219"/>
              <a:gd name="connsiteX2" fmla="*/ 12211050 w 12211050"/>
              <a:gd name="connsiteY2" fmla="*/ 319 h 1105219"/>
              <a:gd name="connsiteX3" fmla="*/ 12211050 w 12211050"/>
              <a:gd name="connsiteY3" fmla="*/ 1105219 h 1105219"/>
              <a:gd name="connsiteX4" fmla="*/ 0 w 12211050"/>
              <a:gd name="connsiteY4" fmla="*/ 1105219 h 1105219"/>
              <a:gd name="connsiteX5" fmla="*/ 0 w 12211050"/>
              <a:gd name="connsiteY5" fmla="*/ 319 h 1105219"/>
              <a:gd name="connsiteX0" fmla="*/ 0 w 12211050"/>
              <a:gd name="connsiteY0" fmla="*/ 358 h 1105258"/>
              <a:gd name="connsiteX1" fmla="*/ 6030383 w 12211050"/>
              <a:gd name="connsiteY1" fmla="*/ 578062 h 1105258"/>
              <a:gd name="connsiteX2" fmla="*/ 12211050 w 12211050"/>
              <a:gd name="connsiteY2" fmla="*/ 358 h 1105258"/>
              <a:gd name="connsiteX3" fmla="*/ 12211050 w 12211050"/>
              <a:gd name="connsiteY3" fmla="*/ 1105258 h 1105258"/>
              <a:gd name="connsiteX4" fmla="*/ 0 w 12211050"/>
              <a:gd name="connsiteY4" fmla="*/ 1105258 h 1105258"/>
              <a:gd name="connsiteX5" fmla="*/ 0 w 12211050"/>
              <a:gd name="connsiteY5" fmla="*/ 358 h 1105258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5716875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13063 w 12211050"/>
              <a:gd name="connsiteY0" fmla="*/ 403982 h 1104900"/>
              <a:gd name="connsiteX1" fmla="*/ 5716875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3063 w 12211050"/>
              <a:gd name="connsiteY0" fmla="*/ 403982 h 1104900"/>
              <a:gd name="connsiteX1" fmla="*/ 5716875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3063 w 12211050"/>
              <a:gd name="connsiteY0" fmla="*/ 4039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3063 w 12211050"/>
              <a:gd name="connsiteY0" fmla="*/ 4039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7145 w 12211050"/>
              <a:gd name="connsiteY0" fmla="*/ 5182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7145 w 12211050"/>
              <a:gd name="connsiteY5" fmla="*/ 518282 h 1104900"/>
              <a:gd name="connsiteX0" fmla="*/ 17145 w 12211050"/>
              <a:gd name="connsiteY0" fmla="*/ 5182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7145 w 12211050"/>
              <a:gd name="connsiteY5" fmla="*/ 518282 h 1104900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905" h="1108982">
                <a:moveTo>
                  <a:pt x="0" y="518282"/>
                </a:moveTo>
                <a:cubicBezTo>
                  <a:pt x="1411161" y="572384"/>
                  <a:pt x="4099939" y="547003"/>
                  <a:pt x="6091616" y="562223"/>
                </a:cubicBezTo>
                <a:cubicBezTo>
                  <a:pt x="8083293" y="577443"/>
                  <a:pt x="10753443" y="464953"/>
                  <a:pt x="12193905" y="0"/>
                </a:cubicBezTo>
                <a:lnTo>
                  <a:pt x="12193905" y="1104900"/>
                </a:lnTo>
                <a:lnTo>
                  <a:pt x="3266" y="1108982"/>
                </a:lnTo>
                <a:cubicBezTo>
                  <a:pt x="2177" y="912082"/>
                  <a:pt x="1089" y="715182"/>
                  <a:pt x="0" y="518282"/>
                </a:cubicBezTo>
                <a:close/>
              </a:path>
            </a:pathLst>
          </a:custGeom>
          <a:solidFill>
            <a:srgbClr val="223F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47B3603-525C-713B-659B-984BE580666E}"/>
              </a:ext>
            </a:extLst>
          </p:cNvPr>
          <p:cNvSpPr txBox="1">
            <a:spLocks/>
          </p:cNvSpPr>
          <p:nvPr userDrawn="1"/>
        </p:nvSpPr>
        <p:spPr>
          <a:xfrm>
            <a:off x="9326880" y="6484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E38A18-BB5C-E549-949A-5C38DC0E74D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087797-515C-704F-30E2-2B67A3D10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9264" y="6062847"/>
            <a:ext cx="1957136" cy="81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3270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47B3603-525C-713B-659B-984BE580666E}"/>
              </a:ext>
            </a:extLst>
          </p:cNvPr>
          <p:cNvSpPr txBox="1">
            <a:spLocks/>
          </p:cNvSpPr>
          <p:nvPr userDrawn="1"/>
        </p:nvSpPr>
        <p:spPr>
          <a:xfrm>
            <a:off x="9326880" y="6484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E38A18-BB5C-E549-949A-5C38DC0E74D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706710D-DB3D-42DE-94BE-78191EE2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75"/>
            <a:ext cx="12192000" cy="558800"/>
          </a:xfrm>
          <a:prstGeom prst="rect">
            <a:avLst/>
          </a:prstGeom>
          <a:solidFill>
            <a:srgbClr val="223F7E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56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7624DC-4E2A-4940-A1C4-E585F003DF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87"/>
            <a:ext cx="12192000" cy="5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ctr" defTabSz="2330999" rtl="0" eaLnBrk="1" latinLnBrk="0" hangingPunct="1">
        <a:lnSpc>
          <a:spcPct val="90000"/>
        </a:lnSpc>
        <a:spcBef>
          <a:spcPct val="0"/>
        </a:spcBef>
        <a:buNone/>
        <a:defRPr sz="3733" b="1" i="0" kern="1200">
          <a:solidFill>
            <a:schemeClr val="bg1"/>
          </a:solidFill>
          <a:latin typeface="Myriad Pro Black" panose="020B0703030403020204" pitchFamily="34" charset="0"/>
          <a:ea typeface="+mj-ea"/>
          <a:cs typeface="+mj-cs"/>
        </a:defRPr>
      </a:lvl1pPr>
    </p:titleStyle>
    <p:bodyStyle>
      <a:lvl1pPr marL="582749" indent="-582749" algn="l" defTabSz="2330999" rtl="0" eaLnBrk="1" latinLnBrk="0" hangingPunct="1">
        <a:lnSpc>
          <a:spcPct val="90000"/>
        </a:lnSpc>
        <a:spcBef>
          <a:spcPts val="2555"/>
        </a:spcBef>
        <a:buFont typeface="Arial" panose="020B0604020202020204" pitchFamily="34" charset="0"/>
        <a:buChar char="•"/>
        <a:defRPr sz="7133" kern="1200">
          <a:solidFill>
            <a:schemeClr val="tx1"/>
          </a:solidFill>
          <a:latin typeface="+mn-lt"/>
          <a:ea typeface="+mn-ea"/>
          <a:cs typeface="+mn-cs"/>
        </a:defRPr>
      </a:lvl1pPr>
      <a:lvl2pPr marL="1748250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6123" kern="1200">
          <a:solidFill>
            <a:schemeClr val="tx1"/>
          </a:solidFill>
          <a:latin typeface="+mn-lt"/>
          <a:ea typeface="+mn-ea"/>
          <a:cs typeface="+mn-cs"/>
        </a:defRPr>
      </a:lvl2pPr>
      <a:lvl3pPr marL="2913759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4079259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4pPr>
      <a:lvl5pPr marL="5244748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5pPr>
      <a:lvl6pPr marL="6410258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6pPr>
      <a:lvl7pPr marL="7575747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7pPr>
      <a:lvl8pPr marL="8741257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8pPr>
      <a:lvl9pPr marL="9906756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1pPr>
      <a:lvl2pPr marL="1165510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2pPr>
      <a:lvl3pPr marL="2330999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3pPr>
      <a:lvl4pPr marL="3496498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4pPr>
      <a:lvl5pPr marL="4661998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5pPr>
      <a:lvl6pPr marL="582749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6pPr>
      <a:lvl7pPr marL="699299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7pPr>
      <a:lvl8pPr marL="815850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8pPr>
      <a:lvl9pPr marL="932400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44">
          <p15:clr>
            <a:srgbClr val="FBAE40"/>
          </p15:clr>
        </p15:guide>
        <p15:guide id="3" pos="5616">
          <p15:clr>
            <a:srgbClr val="FBAE40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7624DC-4E2A-4940-A1C4-E585F003DF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87"/>
            <a:ext cx="12192000" cy="5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1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ftr="0" dt="0"/>
  <p:txStyles>
    <p:titleStyle>
      <a:lvl1pPr algn="ctr" defTabSz="2330999" rtl="0" eaLnBrk="1" latinLnBrk="0" hangingPunct="1">
        <a:lnSpc>
          <a:spcPct val="90000"/>
        </a:lnSpc>
        <a:spcBef>
          <a:spcPct val="0"/>
        </a:spcBef>
        <a:buNone/>
        <a:defRPr sz="3733" b="1" i="0" kern="1200">
          <a:solidFill>
            <a:schemeClr val="bg1"/>
          </a:solidFill>
          <a:latin typeface="Myriad Pro Black" panose="020B0703030403020204" pitchFamily="34" charset="0"/>
          <a:ea typeface="+mj-ea"/>
          <a:cs typeface="+mj-cs"/>
        </a:defRPr>
      </a:lvl1pPr>
    </p:titleStyle>
    <p:bodyStyle>
      <a:lvl1pPr marL="582749" indent="-582749" algn="l" defTabSz="2330999" rtl="0" eaLnBrk="1" latinLnBrk="0" hangingPunct="1">
        <a:lnSpc>
          <a:spcPct val="90000"/>
        </a:lnSpc>
        <a:spcBef>
          <a:spcPts val="2555"/>
        </a:spcBef>
        <a:buFont typeface="Arial" panose="020B0604020202020204" pitchFamily="34" charset="0"/>
        <a:buChar char="•"/>
        <a:defRPr sz="7133" kern="1200">
          <a:solidFill>
            <a:schemeClr val="tx1"/>
          </a:solidFill>
          <a:latin typeface="+mn-lt"/>
          <a:ea typeface="+mn-ea"/>
          <a:cs typeface="+mn-cs"/>
        </a:defRPr>
      </a:lvl1pPr>
      <a:lvl2pPr marL="1748250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6123" kern="1200">
          <a:solidFill>
            <a:schemeClr val="tx1"/>
          </a:solidFill>
          <a:latin typeface="+mn-lt"/>
          <a:ea typeface="+mn-ea"/>
          <a:cs typeface="+mn-cs"/>
        </a:defRPr>
      </a:lvl2pPr>
      <a:lvl3pPr marL="2913759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4079259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4pPr>
      <a:lvl5pPr marL="5244748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5pPr>
      <a:lvl6pPr marL="6410258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6pPr>
      <a:lvl7pPr marL="7575747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7pPr>
      <a:lvl8pPr marL="8741257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8pPr>
      <a:lvl9pPr marL="9906756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1pPr>
      <a:lvl2pPr marL="1165510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2pPr>
      <a:lvl3pPr marL="2330999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3pPr>
      <a:lvl4pPr marL="3496498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4pPr>
      <a:lvl5pPr marL="4661998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5pPr>
      <a:lvl6pPr marL="582749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6pPr>
      <a:lvl7pPr marL="699299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7pPr>
      <a:lvl8pPr marL="815850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8pPr>
      <a:lvl9pPr marL="932400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44">
          <p15:clr>
            <a:srgbClr val="FBAE40"/>
          </p15:clr>
        </p15:guide>
        <p15:guide id="3" pos="5616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C824D-8D5E-769E-6C47-4F3816E1E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63817"/>
            <a:ext cx="12192000" cy="1465183"/>
          </a:xfrm>
        </p:spPr>
        <p:txBody>
          <a:bodyPr/>
          <a:lstStyle/>
          <a:p>
            <a:r>
              <a:rPr lang="en-US" sz="4800" b="1" dirty="0">
                <a:latin typeface="Corbel" panose="020B0503020204020204" pitchFamily="34" charset="0"/>
                <a:cs typeface="Arial" panose="020B0604020202020204" pitchFamily="34" charset="0"/>
              </a:rPr>
              <a:t>Facilitating Industry Access to MSN-C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36D28-0B12-5E48-C69E-5243419AB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319" y="3429000"/>
            <a:ext cx="11209362" cy="2040173"/>
          </a:xfrm>
        </p:spPr>
        <p:txBody>
          <a:bodyPr/>
          <a:lstStyle/>
          <a:p>
            <a:r>
              <a:rPr lang="en-US" sz="2800" dirty="0">
                <a:latin typeface="Corbel" panose="020B0503020204020204" pitchFamily="34" charset="0"/>
              </a:rPr>
              <a:t>Arthur Woll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0B395E-1C01-3BA8-6795-C465E52E4928}"/>
              </a:ext>
            </a:extLst>
          </p:cNvPr>
          <p:cNvGrpSpPr/>
          <p:nvPr/>
        </p:nvGrpSpPr>
        <p:grpSpPr>
          <a:xfrm>
            <a:off x="141078" y="121736"/>
            <a:ext cx="5030529" cy="1164290"/>
            <a:chOff x="141078" y="338836"/>
            <a:chExt cx="5030529" cy="1164290"/>
          </a:xfrm>
        </p:grpSpPr>
        <p:pic>
          <p:nvPicPr>
            <p:cNvPr id="8" name="Picture 7" descr="A black and red logo&#10;&#10;Description automatically generated">
              <a:extLst>
                <a:ext uri="{FF2B5EF4-FFF2-40B4-BE49-F238E27FC236}">
                  <a16:creationId xmlns:a16="http://schemas.microsoft.com/office/drawing/2014/main" id="{9AA2273D-DF73-3A34-F40E-5ADA8DE95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078" y="338836"/>
              <a:ext cx="2364160" cy="1153404"/>
            </a:xfrm>
            <a:prstGeom prst="rect">
              <a:avLst/>
            </a:prstGeom>
          </p:spPr>
        </p:pic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AE90B4C2-D284-BB9F-771C-D98DB8678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3240" y="499624"/>
              <a:ext cx="2488367" cy="804572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EBCFF9-E3AA-C6AB-1707-5B5F8D95F09A}"/>
                </a:ext>
              </a:extLst>
            </p:cNvPr>
            <p:cNvCxnSpPr/>
            <p:nvPr/>
          </p:nvCxnSpPr>
          <p:spPr>
            <a:xfrm>
              <a:off x="2559668" y="349722"/>
              <a:ext cx="0" cy="115340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204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C1330-DFED-46E6-4F44-4BB4A77B7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A7A0BD6-608C-1248-7B44-823F5F297CB3}"/>
              </a:ext>
            </a:extLst>
          </p:cNvPr>
          <p:cNvSpPr txBox="1">
            <a:spLocks/>
          </p:cNvSpPr>
          <p:nvPr/>
        </p:nvSpPr>
        <p:spPr>
          <a:xfrm>
            <a:off x="4112200" y="-24713"/>
            <a:ext cx="3967599" cy="604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Arial Regular"/>
                <a:ea typeface="LiSong Pro" panose="02020300000000000000" pitchFamily="18" charset="-12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LiSong Pro" panose="02020300000000000000" pitchFamily="18" charset="-120"/>
                <a:cs typeface="Oswald Regular"/>
              </a:rPr>
              <a:t>MSN-C Access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565B3-B38F-79F3-93E7-7AE77D2BD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MSN-C Mission &amp; Model</a:t>
            </a:r>
          </a:p>
        </p:txBody>
      </p:sp>
      <p:pic>
        <p:nvPicPr>
          <p:cNvPr id="10" name="Picture 9" descr="A diagram of a company's solution&#10;&#10;AI-generated content may be incorrect.">
            <a:extLst>
              <a:ext uri="{FF2B5EF4-FFF2-40B4-BE49-F238E27FC236}">
                <a16:creationId xmlns:a16="http://schemas.microsoft.com/office/drawing/2014/main" id="{DFA2E494-1711-DE69-B141-9C0180243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1" b="7295"/>
          <a:stretch>
            <a:fillRect/>
          </a:stretch>
        </p:blipFill>
        <p:spPr>
          <a:xfrm>
            <a:off x="343087" y="1462681"/>
            <a:ext cx="11164221" cy="52015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C8C09E-8FED-BC6A-EEA7-3441246C8137}"/>
              </a:ext>
            </a:extLst>
          </p:cNvPr>
          <p:cNvSpPr txBox="1"/>
          <p:nvPr/>
        </p:nvSpPr>
        <p:spPr>
          <a:xfrm>
            <a:off x="102143" y="656797"/>
            <a:ext cx="120898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MSN-C Mission: </a:t>
            </a:r>
            <a:r>
              <a:rPr lang="en-US" sz="2400" dirty="0"/>
              <a:t>Develop, mature &amp; leverage world-class synchrotron x-ray tools and research to solve critical </a:t>
            </a:r>
            <a:r>
              <a:rPr lang="en-US" sz="2400" dirty="0" err="1"/>
              <a:t>DoW</a:t>
            </a:r>
            <a:r>
              <a:rPr lang="en-US" sz="2400" dirty="0"/>
              <a:t>-relevant challenges faced by </a:t>
            </a:r>
            <a:r>
              <a:rPr lang="en-US" sz="2400" dirty="0" err="1"/>
              <a:t>DoW</a:t>
            </a:r>
            <a:r>
              <a:rPr lang="en-US" sz="2400" dirty="0"/>
              <a:t> and its industry partners. </a:t>
            </a:r>
          </a:p>
        </p:txBody>
      </p:sp>
    </p:spTree>
    <p:extLst>
      <p:ext uri="{BB962C8B-B14F-4D97-AF65-F5344CB8AC3E}">
        <p14:creationId xmlns:p14="http://schemas.microsoft.com/office/powerpoint/2010/main" val="344321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512E8-84B6-2C03-37D3-B2BD1ADF4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47A581-7B59-A28E-75EB-FBA6EE41304B}"/>
              </a:ext>
            </a:extLst>
          </p:cNvPr>
          <p:cNvSpPr txBox="1">
            <a:spLocks/>
          </p:cNvSpPr>
          <p:nvPr/>
        </p:nvSpPr>
        <p:spPr>
          <a:xfrm>
            <a:off x="4112200" y="-24713"/>
            <a:ext cx="3967599" cy="604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Arial Regular"/>
                <a:ea typeface="LiSong Pro" panose="02020300000000000000" pitchFamily="18" charset="-12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LiSong Pro" panose="02020300000000000000" pitchFamily="18" charset="-120"/>
                <a:cs typeface="Oswald Regular"/>
              </a:rPr>
              <a:t>MSN-C Access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DFD21-7E0D-E633-53C1-0042471F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MSN-C as a Sponsored 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FB6559-4D9D-A16B-88C8-6704DA401EE8}"/>
              </a:ext>
            </a:extLst>
          </p:cNvPr>
          <p:cNvSpPr txBox="1"/>
          <p:nvPr/>
        </p:nvSpPr>
        <p:spPr>
          <a:xfrm>
            <a:off x="233683" y="651945"/>
            <a:ext cx="3967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MSN-C Mission:  </a:t>
            </a:r>
            <a:r>
              <a:rPr lang="en-US" sz="2400" dirty="0"/>
              <a:t>Develop, mature &amp; leverage world-class synchrotron x-ray tools and research to solve critical </a:t>
            </a:r>
            <a:r>
              <a:rPr lang="en-US" sz="2400" dirty="0" err="1"/>
              <a:t>DoW</a:t>
            </a:r>
            <a:r>
              <a:rPr lang="en-US" sz="2400" dirty="0"/>
              <a:t>-relevant challenges faced by </a:t>
            </a:r>
            <a:r>
              <a:rPr lang="en-US" sz="2400" dirty="0" err="1"/>
              <a:t>DoW</a:t>
            </a:r>
            <a:r>
              <a:rPr lang="en-US" sz="2400" dirty="0"/>
              <a:t> and its industry partners. </a:t>
            </a: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E2C653-DDA6-474B-E4CD-F238A5B10C03}"/>
              </a:ext>
            </a:extLst>
          </p:cNvPr>
          <p:cNvSpPr txBox="1"/>
          <p:nvPr/>
        </p:nvSpPr>
        <p:spPr>
          <a:xfrm>
            <a:off x="4359059" y="651945"/>
            <a:ext cx="783294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Sponsored</a:t>
            </a:r>
            <a:r>
              <a:rPr lang="en-US" sz="2400" b="1" dirty="0"/>
              <a:t> Beamtime </a:t>
            </a:r>
            <a:r>
              <a:rPr lang="en-US" sz="2400" dirty="0"/>
              <a:t>directly serves this mission: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Is governed by the MSN-C / AFRL cooperative agreement.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Is free of charge, including scientific and technical support.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/>
              <a:t>Always </a:t>
            </a:r>
            <a:r>
              <a:rPr lang="en-US" sz="2000" dirty="0"/>
              <a:t>includes AFRL/</a:t>
            </a:r>
            <a:r>
              <a:rPr lang="en-US" sz="2000" dirty="0" err="1"/>
              <a:t>DoW</a:t>
            </a:r>
            <a:r>
              <a:rPr lang="en-US" sz="2000" dirty="0"/>
              <a:t> as an implicit collaborating partner.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AFRL retains rights to </a:t>
            </a:r>
            <a:r>
              <a:rPr lang="en-US" sz="2000" i="1" dirty="0"/>
              <a:t>raw &amp; processed </a:t>
            </a:r>
            <a:r>
              <a:rPr lang="en-US" sz="2000" dirty="0"/>
              <a:t>data generated by MSN-C.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Can include handling of proprietary, EAR, and/or ITAR components and data.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1A60A0-2FBB-D9E0-275A-D76064A87A0B}"/>
              </a:ext>
            </a:extLst>
          </p:cNvPr>
          <p:cNvGrpSpPr/>
          <p:nvPr/>
        </p:nvGrpSpPr>
        <p:grpSpPr>
          <a:xfrm>
            <a:off x="233684" y="3668967"/>
            <a:ext cx="11591396" cy="2923877"/>
            <a:chOff x="233684" y="4026848"/>
            <a:chExt cx="11591396" cy="29238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500226-F6DA-53B2-A47E-21AAFD72AC5D}"/>
                </a:ext>
              </a:extLst>
            </p:cNvPr>
            <p:cNvSpPr txBox="1"/>
            <p:nvPr/>
          </p:nvSpPr>
          <p:spPr>
            <a:xfrm>
              <a:off x="4334517" y="4026848"/>
              <a:ext cx="7490563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/>
                <a:t>Unsponsored</a:t>
              </a:r>
              <a:r>
                <a:rPr lang="en-US" sz="2400" b="1" dirty="0"/>
                <a:t> Beamtime</a:t>
              </a:r>
              <a:r>
                <a:rPr lang="en-US" sz="2400" dirty="0"/>
                <a:t>: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Is governed by a contract between Cornell and company.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Requires AFRL approval, but need </a:t>
              </a:r>
              <a:r>
                <a:rPr lang="en-US" sz="2000" i="1" dirty="0"/>
                <a:t>not</a:t>
              </a:r>
              <a:r>
                <a:rPr lang="en-US" sz="2000" dirty="0"/>
                <a:t> include AFRL as a collaborating partner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AFRL may waive rights to data generated by MSN-C.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Is </a:t>
              </a:r>
              <a:r>
                <a:rPr lang="en-US" sz="2000" i="1" dirty="0"/>
                <a:t>not</a:t>
              </a:r>
              <a:r>
                <a:rPr lang="en-US" sz="2000" dirty="0"/>
                <a:t> free: fees based on beamtime and level of scientific and technical support. 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(Currently): Can include handling of proprietary and/or </a:t>
              </a:r>
              <a:r>
                <a:rPr lang="en-US" sz="2000" i="1" dirty="0"/>
                <a:t>EAR </a:t>
              </a:r>
              <a:r>
                <a:rPr lang="en-US" sz="2000" dirty="0"/>
                <a:t>components and data.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65450D-3DE2-BC5D-0074-152535EEEEFD}"/>
                </a:ext>
              </a:extLst>
            </p:cNvPr>
            <p:cNvSpPr txBox="1"/>
            <p:nvPr/>
          </p:nvSpPr>
          <p:spPr>
            <a:xfrm>
              <a:off x="233684" y="4026848"/>
              <a:ext cx="41253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Vision: </a:t>
              </a:r>
              <a:r>
                <a:rPr lang="en-US" sz="2400" dirty="0"/>
                <a:t>Facilitate access to MSN-C tools for broader use by </a:t>
              </a:r>
              <a:r>
                <a:rPr lang="en-US" sz="2400" dirty="0" err="1"/>
                <a:t>DoW</a:t>
              </a:r>
              <a:r>
                <a:rPr lang="en-US" sz="2400" dirty="0"/>
                <a:t> industry partners, i.e. beyond </a:t>
              </a:r>
              <a:r>
                <a:rPr lang="en-US" sz="2400" dirty="0" err="1"/>
                <a:t>DoW</a:t>
              </a:r>
              <a:r>
                <a:rPr lang="en-US" sz="2400" dirty="0"/>
                <a:t>-critical projects.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6DAF56-A2A2-26E3-1AD5-88437F502086}"/>
              </a:ext>
            </a:extLst>
          </p:cNvPr>
          <p:cNvCxnSpPr>
            <a:cxnSpLocks/>
          </p:cNvCxnSpPr>
          <p:nvPr/>
        </p:nvCxnSpPr>
        <p:spPr>
          <a:xfrm>
            <a:off x="37578" y="3593811"/>
            <a:ext cx="121001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46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6F765-2379-5FFB-2137-869B588BE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61DE488-5461-C509-818D-44A028BDBA96}"/>
              </a:ext>
            </a:extLst>
          </p:cNvPr>
          <p:cNvSpPr txBox="1">
            <a:spLocks/>
          </p:cNvSpPr>
          <p:nvPr/>
        </p:nvSpPr>
        <p:spPr>
          <a:xfrm>
            <a:off x="4112200" y="-24713"/>
            <a:ext cx="3967599" cy="604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Arial Regular"/>
                <a:ea typeface="LiSong Pro" panose="02020300000000000000" pitchFamily="18" charset="-12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LiSong Pro" panose="02020300000000000000" pitchFamily="18" charset="-120"/>
                <a:cs typeface="Oswald Regular"/>
              </a:rPr>
              <a:t>MSN-C Access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87F1E-239C-4BFF-FDC7-5AD03EB0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MSN-C Access, Revisited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6C89673-E15A-2E9A-1906-91FE3C3DC431}"/>
              </a:ext>
            </a:extLst>
          </p:cNvPr>
          <p:cNvGrpSpPr/>
          <p:nvPr/>
        </p:nvGrpSpPr>
        <p:grpSpPr>
          <a:xfrm>
            <a:off x="249465" y="2028230"/>
            <a:ext cx="11793382" cy="2801540"/>
            <a:chOff x="134096" y="612163"/>
            <a:chExt cx="11908751" cy="2828947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35D8867-4A1E-87C3-6BA2-911570A2B940}"/>
                </a:ext>
              </a:extLst>
            </p:cNvPr>
            <p:cNvSpPr/>
            <p:nvPr/>
          </p:nvSpPr>
          <p:spPr>
            <a:xfrm>
              <a:off x="4963287" y="1324491"/>
              <a:ext cx="1898344" cy="1393424"/>
            </a:xfrm>
            <a:prstGeom prst="roundRect">
              <a:avLst/>
            </a:prstGeom>
            <a:solidFill>
              <a:srgbClr val="001F60"/>
            </a:solidFill>
            <a:ln>
              <a:solidFill>
                <a:srgbClr val="223F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ptos" panose="02110004020202020204"/>
                </a:rPr>
                <a:t>Beamtime Proposal Submission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A2DBB72E-98E7-8A0E-7BC4-ECC0750E0EB9}"/>
                </a:ext>
              </a:extLst>
            </p:cNvPr>
            <p:cNvSpPr/>
            <p:nvPr/>
          </p:nvSpPr>
          <p:spPr>
            <a:xfrm>
              <a:off x="7733177" y="612163"/>
              <a:ext cx="1585982" cy="1254660"/>
            </a:xfrm>
            <a:prstGeom prst="roundRect">
              <a:avLst/>
            </a:prstGeom>
            <a:solidFill>
              <a:srgbClr val="001F60"/>
            </a:solidFill>
            <a:ln>
              <a:solidFill>
                <a:srgbClr val="223F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Review,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DoW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(AFRL)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41AA33E3-5A56-1A9C-53FD-B478EC5D105F}"/>
                </a:ext>
              </a:extLst>
            </p:cNvPr>
            <p:cNvSpPr/>
            <p:nvPr/>
          </p:nvSpPr>
          <p:spPr>
            <a:xfrm>
              <a:off x="7736780" y="2186450"/>
              <a:ext cx="1582381" cy="1254660"/>
            </a:xfrm>
            <a:prstGeom prst="roundRect">
              <a:avLst/>
            </a:prstGeom>
            <a:solidFill>
              <a:srgbClr val="001F60"/>
            </a:solidFill>
            <a:ln>
              <a:solidFill>
                <a:srgbClr val="223F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Safety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B63F79E-306F-9C7F-5BCD-EAB411834F4D}"/>
                </a:ext>
              </a:extLst>
            </p:cNvPr>
            <p:cNvSpPr/>
            <p:nvPr/>
          </p:nvSpPr>
          <p:spPr>
            <a:xfrm>
              <a:off x="10144503" y="1455429"/>
              <a:ext cx="1898344" cy="1131548"/>
            </a:xfrm>
            <a:prstGeom prst="roundRect">
              <a:avLst/>
            </a:prstGeom>
            <a:solidFill>
              <a:srgbClr val="001F60"/>
            </a:solidFill>
            <a:ln>
              <a:solidFill>
                <a:srgbClr val="223F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Allocation, Scheduling</a:t>
              </a:r>
            </a:p>
          </p:txBody>
        </p: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79A40992-DCAB-7EA2-7040-765F9BFA6F8A}"/>
                </a:ext>
              </a:extLst>
            </p:cNvPr>
            <p:cNvSpPr/>
            <p:nvPr/>
          </p:nvSpPr>
          <p:spPr>
            <a:xfrm>
              <a:off x="7008230" y="1544364"/>
              <a:ext cx="532146" cy="900030"/>
            </a:xfrm>
            <a:prstGeom prst="rightArrow">
              <a:avLst>
                <a:gd name="adj1" fmla="val 63299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9A248086-B97D-8E12-26D7-983B4738A837}"/>
                </a:ext>
              </a:extLst>
            </p:cNvPr>
            <p:cNvSpPr/>
            <p:nvPr/>
          </p:nvSpPr>
          <p:spPr>
            <a:xfrm>
              <a:off x="9511959" y="1544364"/>
              <a:ext cx="532146" cy="900030"/>
            </a:xfrm>
            <a:prstGeom prst="rightArrow">
              <a:avLst>
                <a:gd name="adj1" fmla="val 63299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72F81F7F-7A68-5792-FBFB-B05BB12B8C10}"/>
                </a:ext>
              </a:extLst>
            </p:cNvPr>
            <p:cNvSpPr/>
            <p:nvPr/>
          </p:nvSpPr>
          <p:spPr>
            <a:xfrm>
              <a:off x="134096" y="1455429"/>
              <a:ext cx="1301101" cy="1131547"/>
            </a:xfrm>
            <a:prstGeom prst="roundRect">
              <a:avLst/>
            </a:prstGeom>
            <a:solidFill>
              <a:srgbClr val="001F60"/>
            </a:solidFill>
            <a:ln>
              <a:solidFill>
                <a:srgbClr val="223F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Inquiry</a:t>
              </a:r>
            </a:p>
          </p:txBody>
        </p:sp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137E90F4-1D8D-DED5-7266-6DE6B25931C2}"/>
                </a:ext>
              </a:extLst>
            </p:cNvPr>
            <p:cNvSpPr/>
            <p:nvPr/>
          </p:nvSpPr>
          <p:spPr>
            <a:xfrm>
              <a:off x="4330743" y="1544364"/>
              <a:ext cx="532146" cy="900030"/>
            </a:xfrm>
            <a:prstGeom prst="rightArrow">
              <a:avLst>
                <a:gd name="adj1" fmla="val 63299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431968E4-4233-DF1E-7952-A79C7B5F1871}"/>
                </a:ext>
              </a:extLst>
            </p:cNvPr>
            <p:cNvSpPr/>
            <p:nvPr/>
          </p:nvSpPr>
          <p:spPr>
            <a:xfrm>
              <a:off x="1612640" y="1544364"/>
              <a:ext cx="532146" cy="900030"/>
            </a:xfrm>
            <a:prstGeom prst="rightArrow">
              <a:avLst>
                <a:gd name="adj1" fmla="val 63299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626F159-950C-AF03-1DAB-4C9F2A60E7A7}"/>
                </a:ext>
              </a:extLst>
            </p:cNvPr>
            <p:cNvSpPr/>
            <p:nvPr/>
          </p:nvSpPr>
          <p:spPr>
            <a:xfrm>
              <a:off x="2260541" y="1455429"/>
              <a:ext cx="1894034" cy="1131547"/>
            </a:xfrm>
            <a:prstGeom prst="roundRect">
              <a:avLst/>
            </a:prstGeom>
            <a:solidFill>
              <a:srgbClr val="001F60"/>
            </a:solidFill>
            <a:ln>
              <a:solidFill>
                <a:srgbClr val="223F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Discussion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162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324A3-4337-0E56-0E04-03F505232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1DCD73C-3682-6C72-EA6C-CABD73E4ACA4}"/>
              </a:ext>
            </a:extLst>
          </p:cNvPr>
          <p:cNvSpPr txBox="1">
            <a:spLocks/>
          </p:cNvSpPr>
          <p:nvPr/>
        </p:nvSpPr>
        <p:spPr>
          <a:xfrm>
            <a:off x="4112200" y="-24713"/>
            <a:ext cx="3967599" cy="604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Arial Regular"/>
                <a:ea typeface="LiSong Pro" panose="02020300000000000000" pitchFamily="18" charset="-12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LiSong Pro" panose="02020300000000000000" pitchFamily="18" charset="-120"/>
                <a:cs typeface="Oswald Regular"/>
              </a:rPr>
              <a:t>MSN-C Access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338E9-9478-D7FB-156D-3BFE93EF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MSN-C Access, Revisited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EDD5A5-1F8A-4DF8-9198-23877205AD16}"/>
              </a:ext>
            </a:extLst>
          </p:cNvPr>
          <p:cNvSpPr txBox="1"/>
          <p:nvPr/>
        </p:nvSpPr>
        <p:spPr>
          <a:xfrm>
            <a:off x="450937" y="2248138"/>
            <a:ext cx="11460814" cy="4501311"/>
          </a:xfrm>
          <a:prstGeom prst="rect">
            <a:avLst/>
          </a:prstGeom>
          <a:noFill/>
          <a:ln>
            <a:solidFill>
              <a:srgbClr val="223F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</a:rPr>
              <a:t>Discussion: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Usually involves all three of AFRL/</a:t>
            </a:r>
            <a:r>
              <a:rPr lang="en-US" dirty="0" err="1">
                <a:solidFill>
                  <a:schemeClr val="tx1"/>
                </a:solidFill>
              </a:rPr>
              <a:t>DoW</a:t>
            </a:r>
            <a:r>
              <a:rPr lang="en-US" dirty="0">
                <a:solidFill>
                  <a:schemeClr val="tx1"/>
                </a:solidFill>
              </a:rPr>
              <a:t>, Company, and MSN-C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Topics: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Information Restriction Needs: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- Is an NDA between MSN-C and the Company needed before substantive discussion? (if so, discussions may begin strictly with AFRL, not MSN-C).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- Will Export Controlled data or samples be involved?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for discussions?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for the experiments?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Scientific Challenges, Desired Outcomes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Experimental Design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Duration: </a:t>
            </a:r>
            <a:r>
              <a:rPr lang="en-US" sz="2800" dirty="0">
                <a:solidFill>
                  <a:schemeClr val="tx1"/>
                </a:solidFill>
              </a:rPr>
              <a:t>Weeks to months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CE7211-ED7C-98B8-D37B-9F659EF65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730" y="653335"/>
            <a:ext cx="6969227" cy="150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029AB-356D-131D-46B5-342370EE8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DAB29E4-1E33-A3E5-B8D9-418930DC8A13}"/>
              </a:ext>
            </a:extLst>
          </p:cNvPr>
          <p:cNvSpPr txBox="1">
            <a:spLocks/>
          </p:cNvSpPr>
          <p:nvPr/>
        </p:nvSpPr>
        <p:spPr>
          <a:xfrm>
            <a:off x="4112200" y="-24713"/>
            <a:ext cx="3967599" cy="604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Arial Regular"/>
                <a:ea typeface="LiSong Pro" panose="02020300000000000000" pitchFamily="18" charset="-12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LiSong Pro" panose="02020300000000000000" pitchFamily="18" charset="-120"/>
                <a:cs typeface="Oswald Regular"/>
              </a:rPr>
              <a:t>MSN-C Access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ABB1E4-BED2-FB42-5C20-A60996969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Envisioning an MSN-C Industry Consortium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7D7FA-2D8C-6F8D-9E8C-F1A7D47D5BB5}"/>
              </a:ext>
            </a:extLst>
          </p:cNvPr>
          <p:cNvSpPr txBox="1"/>
          <p:nvPr/>
        </p:nvSpPr>
        <p:spPr>
          <a:xfrm>
            <a:off x="313151" y="752459"/>
            <a:ext cx="11686783" cy="598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</a:rPr>
              <a:t>Goals:</a:t>
            </a: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Facilitate both sponsored and unsponsored industry access to MSN-C, esp. discussion related to NDAs, IP, etc.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Provide dedicated resources (personnel, documentation, logistics) for industry engagement.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Provide systematic opportunities and means for industry to influence capability development, e.g. through more frequent workshops like this.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Facilitate links &amp; access to network resources such as the Mid-Atlantic Regional Network and </a:t>
            </a:r>
            <a:r>
              <a:rPr lang="en-US" sz="2800" dirty="0" err="1">
                <a:solidFill>
                  <a:schemeClr val="tx1"/>
                </a:solidFill>
              </a:rPr>
              <a:t>nMat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Bolster public support of MSN-C and related resources by demonstrating broad impact to decision makers.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8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BE431A6-65BA-B04A-80BA-5417E81D4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49600"/>
            <a:ext cx="12192000" cy="558799"/>
          </a:xfrm>
          <a:prstGeom prst="rect">
            <a:avLst/>
          </a:prstGeo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cs typeface="Oswald Regular"/>
              </a:rPr>
              <a:t>END</a:t>
            </a:r>
            <a:endParaRPr lang="en-US" sz="3000" b="1" dirty="0">
              <a:solidFill>
                <a:schemeClr val="tx1"/>
              </a:solidFill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885933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Title_Below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3_Office Theme">
  <a:themeElements>
    <a:clrScheme name="CLASSE">
      <a:dk1>
        <a:srgbClr val="000000"/>
      </a:dk1>
      <a:lt1>
        <a:srgbClr val="FFFFFF"/>
      </a:lt1>
      <a:dk2>
        <a:srgbClr val="222222"/>
      </a:dk2>
      <a:lt2>
        <a:srgbClr val="F7F7F7"/>
      </a:lt2>
      <a:accent1>
        <a:srgbClr val="B31B1B"/>
      </a:accent1>
      <a:accent2>
        <a:srgbClr val="6EB33F"/>
      </a:accent2>
      <a:accent3>
        <a:srgbClr val="F8981D"/>
      </a:accent3>
      <a:accent4>
        <a:srgbClr val="073849"/>
      </a:accent4>
      <a:accent5>
        <a:srgbClr val="A2998B"/>
      </a:accent5>
      <a:accent6>
        <a:srgbClr val="9FAD9F"/>
      </a:accent6>
      <a:hlink>
        <a:srgbClr val="006699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0C3D464-E7FE-2A49-82C2-4E74F8BA9688}" vid="{7AC3030C-7AAE-A845-8AC8-E4C8B661A0BC}"/>
    </a:ext>
  </a:extLst>
</a:theme>
</file>

<file path=ppt/theme/theme8.xml><?xml version="1.0" encoding="utf-8"?>
<a:theme xmlns:a="http://schemas.openxmlformats.org/drawingml/2006/main" name="7_Office Theme">
  <a:themeElements>
    <a:clrScheme name="CLASSE">
      <a:dk1>
        <a:srgbClr val="000000"/>
      </a:dk1>
      <a:lt1>
        <a:srgbClr val="FFFFFF"/>
      </a:lt1>
      <a:dk2>
        <a:srgbClr val="222222"/>
      </a:dk2>
      <a:lt2>
        <a:srgbClr val="F7F7F7"/>
      </a:lt2>
      <a:accent1>
        <a:srgbClr val="B31B1B"/>
      </a:accent1>
      <a:accent2>
        <a:srgbClr val="6EB33F"/>
      </a:accent2>
      <a:accent3>
        <a:srgbClr val="F8981D"/>
      </a:accent3>
      <a:accent4>
        <a:srgbClr val="073849"/>
      </a:accent4>
      <a:accent5>
        <a:srgbClr val="A2998B"/>
      </a:accent5>
      <a:accent6>
        <a:srgbClr val="9FAD9F"/>
      </a:accent6>
      <a:hlink>
        <a:srgbClr val="006699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0C3D464-E7FE-2A49-82C2-4E74F8BA9688}" vid="{7AC3030C-7AAE-A845-8AC8-E4C8B661A0B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0F4A7F932A24DBD2BEDB67F03116A" ma:contentTypeVersion="19" ma:contentTypeDescription="Create a new document." ma:contentTypeScope="" ma:versionID="2bca8103402cd09f9610d3d8d66370b1">
  <xsd:schema xmlns:xsd="http://www.w3.org/2001/XMLSchema" xmlns:xs="http://www.w3.org/2001/XMLSchema" xmlns:p="http://schemas.microsoft.com/office/2006/metadata/properties" xmlns:ns2="f1d57858-5ef4-4699-adae-e1fa1470f64d" xmlns:ns3="1a9b126b-7466-4a52-b110-923fbd24ca87" targetNamespace="http://schemas.microsoft.com/office/2006/metadata/properties" ma:root="true" ma:fieldsID="4e242f62d95113b94df04ecca298218e" ns2:_="" ns3:_="">
    <xsd:import namespace="f1d57858-5ef4-4699-adae-e1fa1470f64d"/>
    <xsd:import namespace="1a9b126b-7466-4a52-b110-923fbd24ca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Project" minOccurs="0"/>
                <xsd:element ref="ns2:DocumentType" minOccurs="0"/>
                <xsd:element ref="ns2:Date" minOccurs="0"/>
                <xsd:element ref="ns2:Year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57858-5ef4-4699-adae-e1fa1470f6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Project" ma:index="10" nillable="true" ma:displayName="Project" ma:format="Dropdown" ma:internalName="Projec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RRCH"/>
                    <xsd:enumeration value="Matt_Arthur"/>
                    <xsd:enumeration value="PI_Meeting"/>
                    <xsd:enumeration value="Paul_Arthur"/>
                    <xsd:enumeration value="MSNC_CHESS"/>
                    <xsd:enumeration value="Katie_Arthur"/>
                    <xsd:enumeration value="MSN-C"/>
                    <xsd:enumeration value="APS_LANL Workshop"/>
                    <xsd:enumeration value="SummerPrograms"/>
                    <xsd:enumeration value="MAI"/>
                    <xsd:enumeration value="Renewal"/>
                    <xsd:enumeration value="Ops_Directors"/>
                    <xsd:enumeration value="TDG"/>
                    <xsd:enumeration value="StaffSci"/>
                  </xsd:restriction>
                </xsd:simpleType>
              </xsd:element>
            </xsd:sequence>
          </xsd:extension>
        </xsd:complexContent>
      </xsd:complexType>
    </xsd:element>
    <xsd:element name="DocumentType" ma:index="11" nillable="true" ma:displayName="Document Type" ma:format="Dropdown" ma:internalName="DocumentType">
      <xsd:simpleType>
        <xsd:restriction base="dms:Choice">
          <xsd:enumeration value="Agenda"/>
          <xsd:enumeration value="Minutes"/>
          <xsd:enumeration value="Presentation"/>
          <xsd:enumeration value="Reference"/>
          <xsd:enumeration value="Proposal"/>
          <xsd:enumeration value="Planning"/>
          <xsd:enumeration value="Proposal Call"/>
          <xsd:enumeration value="Report"/>
          <xsd:enumeration value="Highlight"/>
          <xsd:enumeration value="Coop"/>
          <xsd:enumeration value="Budget"/>
          <xsd:enumeration value="Announcement"/>
          <xsd:enumeration value="Memo"/>
          <xsd:enumeration value="Log"/>
        </xsd:restriction>
      </xsd:simpleType>
    </xsd:element>
    <xsd:element name="Date" ma:index="12" nillable="true" ma:displayName="Date" ma:format="DateOnly" ma:internalName="Date">
      <xsd:simpleType>
        <xsd:restriction base="dms:DateTime"/>
      </xsd:simpleType>
    </xsd:element>
    <xsd:element name="Year" ma:index="13" nillable="true" ma:displayName="Year" ma:format="Dropdown" ma:internalName="Year" ma:percentage="FALSE">
      <xsd:simpleType>
        <xsd:restriction base="dms:Number">
          <xsd:maxInclusive value="2100"/>
          <xsd:minInclusive value="2000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b126b-7466-4a52-b110-923fbd24ca87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1C31B8-3CA5-40F9-B79C-AD334BA958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F5AEBF-5901-48D6-A743-C15FABA84A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d57858-5ef4-4699-adae-e1fa1470f64d"/>
    <ds:schemaRef ds:uri="1a9b126b-7466-4a52-b110-923fbd24ca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13598</TotalTime>
  <Words>448</Words>
  <Application>Microsoft Macintosh PowerPoint</Application>
  <PresentationFormat>Widescreen</PresentationFormat>
  <Paragraphs>68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Aptos</vt:lpstr>
      <vt:lpstr>Arial</vt:lpstr>
      <vt:lpstr>Arial Black</vt:lpstr>
      <vt:lpstr>Arial Regular</vt:lpstr>
      <vt:lpstr>Calibri</vt:lpstr>
      <vt:lpstr>Corbel</vt:lpstr>
      <vt:lpstr>Myriad Pro Black</vt:lpstr>
      <vt:lpstr>Oswald Regular</vt:lpstr>
      <vt:lpstr>Source Sans Pro</vt:lpstr>
      <vt:lpstr>1_Office Theme</vt:lpstr>
      <vt:lpstr>2_Office Theme</vt:lpstr>
      <vt:lpstr>4_Office Theme</vt:lpstr>
      <vt:lpstr>6_Office Theme</vt:lpstr>
      <vt:lpstr>3_Title_Below</vt:lpstr>
      <vt:lpstr>5_Office Theme</vt:lpstr>
      <vt:lpstr>3_Office Theme</vt:lpstr>
      <vt:lpstr>7_Office Theme</vt:lpstr>
      <vt:lpstr>Facilitating Industry Access to MSN-C</vt:lpstr>
      <vt:lpstr>The MSN-C Mission &amp; Model</vt:lpstr>
      <vt:lpstr>MSN-C as a Sponsored Program</vt:lpstr>
      <vt:lpstr>MSN-C Access, Revisited</vt:lpstr>
      <vt:lpstr>MSN-C Access, Revisited</vt:lpstr>
      <vt:lpstr>Envisioning an MSN-C Industry Consortium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Ryan</dc:creator>
  <cp:lastModifiedBy>Arthur R. Woll</cp:lastModifiedBy>
  <cp:revision>166</cp:revision>
  <dcterms:created xsi:type="dcterms:W3CDTF">2024-05-09T15:49:24Z</dcterms:created>
  <dcterms:modified xsi:type="dcterms:W3CDTF">2026-04-17T13:20:47Z</dcterms:modified>
</cp:coreProperties>
</file>