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2"/>
  </p:notesMasterIdLst>
  <p:sldIdLst>
    <p:sldId id="723" r:id="rId6"/>
    <p:sldId id="722" r:id="rId7"/>
    <p:sldId id="1097" r:id="rId8"/>
    <p:sldId id="714" r:id="rId9"/>
    <p:sldId id="436" r:id="rId10"/>
    <p:sldId id="1056" r:id="rId11"/>
    <p:sldId id="1094" r:id="rId12"/>
    <p:sldId id="1098" r:id="rId13"/>
    <p:sldId id="1088" r:id="rId14"/>
    <p:sldId id="1096" r:id="rId15"/>
    <p:sldId id="1089" r:id="rId16"/>
    <p:sldId id="1091" r:id="rId17"/>
    <p:sldId id="1093" r:id="rId18"/>
    <p:sldId id="1092" r:id="rId19"/>
    <p:sldId id="628" r:id="rId20"/>
    <p:sldId id="11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291D6-5170-EC47-81B4-DE34616A3965}" v="60" dt="2026-04-16T00:37:56.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4726"/>
  </p:normalViewPr>
  <p:slideViewPr>
    <p:cSldViewPr snapToGrid="0" showGuides="1">
      <p:cViewPr varScale="1">
        <p:scale>
          <a:sx n="120" d="100"/>
          <a:sy n="120" d="100"/>
        </p:scale>
        <p:origin x="472" y="1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t Page" userId="d7a6051a-a0f1-4763-9979-9685f5b4698e" providerId="ADAL" clId="{97F3B178-DCA9-505B-9F55-0B8E5CC158C7}"/>
    <pc:docChg chg="undo custSel addSld delSld modSld sldOrd">
      <pc:chgData name="Kirt Page" userId="d7a6051a-a0f1-4763-9979-9685f5b4698e" providerId="ADAL" clId="{97F3B178-DCA9-505B-9F55-0B8E5CC158C7}" dt="2026-04-16T00:42:17.232" v="1309" actId="12788"/>
      <pc:docMkLst>
        <pc:docMk/>
      </pc:docMkLst>
      <pc:sldChg chg="addSp modSp mod">
        <pc:chgData name="Kirt Page" userId="d7a6051a-a0f1-4763-9979-9685f5b4698e" providerId="ADAL" clId="{97F3B178-DCA9-505B-9F55-0B8E5CC158C7}" dt="2026-04-14T00:35:56.261" v="842" actId="20577"/>
        <pc:sldMkLst>
          <pc:docMk/>
          <pc:sldMk cId="2772215637" sldId="436"/>
        </pc:sldMkLst>
        <pc:spChg chg="mod">
          <ac:chgData name="Kirt Page" userId="d7a6051a-a0f1-4763-9979-9685f5b4698e" providerId="ADAL" clId="{97F3B178-DCA9-505B-9F55-0B8E5CC158C7}" dt="2026-04-14T00:31:24.975" v="692"/>
          <ac:spMkLst>
            <pc:docMk/>
            <pc:sldMk cId="2772215637" sldId="436"/>
            <ac:spMk id="9" creationId="{578CEDB6-79ED-2230-B6E4-57C77126F3A3}"/>
          </ac:spMkLst>
        </pc:spChg>
        <pc:spChg chg="mod">
          <ac:chgData name="Kirt Page" userId="d7a6051a-a0f1-4763-9979-9685f5b4698e" providerId="ADAL" clId="{97F3B178-DCA9-505B-9F55-0B8E5CC158C7}" dt="2026-04-14T00:31:24.975" v="692"/>
          <ac:spMkLst>
            <pc:docMk/>
            <pc:sldMk cId="2772215637" sldId="436"/>
            <ac:spMk id="11" creationId="{D568907B-15E1-91F9-A572-57A9C106ACD2}"/>
          </ac:spMkLst>
        </pc:spChg>
        <pc:spChg chg="mod">
          <ac:chgData name="Kirt Page" userId="d7a6051a-a0f1-4763-9979-9685f5b4698e" providerId="ADAL" clId="{97F3B178-DCA9-505B-9F55-0B8E5CC158C7}" dt="2026-04-14T00:31:24.975" v="692"/>
          <ac:spMkLst>
            <pc:docMk/>
            <pc:sldMk cId="2772215637" sldId="436"/>
            <ac:spMk id="27" creationId="{B8CD840A-34A9-3EA8-3A42-16DB96CDC7C6}"/>
          </ac:spMkLst>
        </pc:spChg>
        <pc:spChg chg="mod">
          <ac:chgData name="Kirt Page" userId="d7a6051a-a0f1-4763-9979-9685f5b4698e" providerId="ADAL" clId="{97F3B178-DCA9-505B-9F55-0B8E5CC158C7}" dt="2026-04-14T00:35:56.261" v="842" actId="20577"/>
          <ac:spMkLst>
            <pc:docMk/>
            <pc:sldMk cId="2772215637" sldId="436"/>
            <ac:spMk id="191" creationId="{00000000-0000-0000-0000-000000000000}"/>
          </ac:spMkLst>
        </pc:spChg>
        <pc:grpChg chg="add mod">
          <ac:chgData name="Kirt Page" userId="d7a6051a-a0f1-4763-9979-9685f5b4698e" providerId="ADAL" clId="{97F3B178-DCA9-505B-9F55-0B8E5CC158C7}" dt="2026-04-14T00:34:11.380" v="756" actId="1036"/>
          <ac:grpSpMkLst>
            <pc:docMk/>
            <pc:sldMk cId="2772215637" sldId="436"/>
            <ac:grpSpMk id="6" creationId="{67436FD5-74B4-312A-08B9-46C9E309AB27}"/>
          </ac:grpSpMkLst>
        </pc:grpChg>
        <pc:grpChg chg="mod">
          <ac:chgData name="Kirt Page" userId="d7a6051a-a0f1-4763-9979-9685f5b4698e" providerId="ADAL" clId="{97F3B178-DCA9-505B-9F55-0B8E5CC158C7}" dt="2026-04-14T00:31:24.975" v="692"/>
          <ac:grpSpMkLst>
            <pc:docMk/>
            <pc:sldMk cId="2772215637" sldId="436"/>
            <ac:grpSpMk id="7" creationId="{86D6A0BB-08FB-6812-D882-6892CEBC90A4}"/>
          </ac:grpSpMkLst>
        </pc:grpChg>
        <pc:picChg chg="mod">
          <ac:chgData name="Kirt Page" userId="d7a6051a-a0f1-4763-9979-9685f5b4698e" providerId="ADAL" clId="{97F3B178-DCA9-505B-9F55-0B8E5CC158C7}" dt="2026-04-14T00:31:24.975" v="692"/>
          <ac:picMkLst>
            <pc:docMk/>
            <pc:sldMk cId="2772215637" sldId="436"/>
            <ac:picMk id="8" creationId="{EAC208E0-20B5-52EE-37A5-6126F3C80FEE}"/>
          </ac:picMkLst>
        </pc:picChg>
        <pc:picChg chg="mod">
          <ac:chgData name="Kirt Page" userId="d7a6051a-a0f1-4763-9979-9685f5b4698e" providerId="ADAL" clId="{97F3B178-DCA9-505B-9F55-0B8E5CC158C7}" dt="2026-04-14T00:31:24.975" v="692"/>
          <ac:picMkLst>
            <pc:docMk/>
            <pc:sldMk cId="2772215637" sldId="436"/>
            <ac:picMk id="28" creationId="{E82C8060-7241-06F4-88C7-44BC54D72F8D}"/>
          </ac:picMkLst>
        </pc:picChg>
        <pc:picChg chg="mod">
          <ac:chgData name="Kirt Page" userId="d7a6051a-a0f1-4763-9979-9685f5b4698e" providerId="ADAL" clId="{97F3B178-DCA9-505B-9F55-0B8E5CC158C7}" dt="2026-04-14T00:34:06.212" v="736" actId="1036"/>
          <ac:picMkLst>
            <pc:docMk/>
            <pc:sldMk cId="2772215637" sldId="436"/>
            <ac:picMk id="66" creationId="{4F204539-F3F0-BE40-B722-DAED2F45FDF8}"/>
          </ac:picMkLst>
        </pc:picChg>
        <pc:cxnChg chg="mod">
          <ac:chgData name="Kirt Page" userId="d7a6051a-a0f1-4763-9979-9685f5b4698e" providerId="ADAL" clId="{97F3B178-DCA9-505B-9F55-0B8E5CC158C7}" dt="2026-04-14T00:31:24.975" v="692"/>
          <ac:cxnSpMkLst>
            <pc:docMk/>
            <pc:sldMk cId="2772215637" sldId="436"/>
            <ac:cxnSpMk id="16" creationId="{D53DF209-8B77-2C4A-621A-2A3DFD20B002}"/>
          </ac:cxnSpMkLst>
        </pc:cxnChg>
        <pc:cxnChg chg="mod">
          <ac:chgData name="Kirt Page" userId="d7a6051a-a0f1-4763-9979-9685f5b4698e" providerId="ADAL" clId="{97F3B178-DCA9-505B-9F55-0B8E5CC158C7}" dt="2026-04-14T00:31:24.975" v="692"/>
          <ac:cxnSpMkLst>
            <pc:docMk/>
            <pc:sldMk cId="2772215637" sldId="436"/>
            <ac:cxnSpMk id="24" creationId="{8B561D75-800F-5CE7-4020-8B8676943D57}"/>
          </ac:cxnSpMkLst>
        </pc:cxnChg>
        <pc:cxnChg chg="mod">
          <ac:chgData name="Kirt Page" userId="d7a6051a-a0f1-4763-9979-9685f5b4698e" providerId="ADAL" clId="{97F3B178-DCA9-505B-9F55-0B8E5CC158C7}" dt="2026-04-14T00:31:24.975" v="692"/>
          <ac:cxnSpMkLst>
            <pc:docMk/>
            <pc:sldMk cId="2772215637" sldId="436"/>
            <ac:cxnSpMk id="25" creationId="{081DD024-AC60-EEB5-B4D0-CB99DCDB973A}"/>
          </ac:cxnSpMkLst>
        </pc:cxnChg>
      </pc:sldChg>
      <pc:sldChg chg="ord">
        <pc:chgData name="Kirt Page" userId="d7a6051a-a0f1-4763-9979-9685f5b4698e" providerId="ADAL" clId="{97F3B178-DCA9-505B-9F55-0B8E5CC158C7}" dt="2026-04-14T12:11:48.734" v="995" actId="20578"/>
        <pc:sldMkLst>
          <pc:docMk/>
          <pc:sldMk cId="337726916" sldId="595"/>
        </pc:sldMkLst>
      </pc:sldChg>
      <pc:sldChg chg="addSp delSp modSp mod ord">
        <pc:chgData name="Kirt Page" userId="d7a6051a-a0f1-4763-9979-9685f5b4698e" providerId="ADAL" clId="{97F3B178-DCA9-505B-9F55-0B8E5CC158C7}" dt="2026-04-16T00:36:50.749" v="1181" actId="12789"/>
        <pc:sldMkLst>
          <pc:docMk/>
          <pc:sldMk cId="2349158462" sldId="714"/>
        </pc:sldMkLst>
        <pc:spChg chg="mod">
          <ac:chgData name="Kirt Page" userId="d7a6051a-a0f1-4763-9979-9685f5b4698e" providerId="ADAL" clId="{97F3B178-DCA9-505B-9F55-0B8E5CC158C7}" dt="2026-04-13T12:44:38.731" v="522" actId="20577"/>
          <ac:spMkLst>
            <pc:docMk/>
            <pc:sldMk cId="2349158462" sldId="714"/>
            <ac:spMk id="2" creationId="{2198FA3C-1987-45E7-C2B3-7EAE9C62919A}"/>
          </ac:spMkLst>
        </pc:spChg>
        <pc:spChg chg="add mod">
          <ac:chgData name="Kirt Page" userId="d7a6051a-a0f1-4763-9979-9685f5b4698e" providerId="ADAL" clId="{97F3B178-DCA9-505B-9F55-0B8E5CC158C7}" dt="2026-04-15T01:40:28.460" v="1154" actId="1076"/>
          <ac:spMkLst>
            <pc:docMk/>
            <pc:sldMk cId="2349158462" sldId="714"/>
            <ac:spMk id="4" creationId="{76659109-95BB-B4F0-E59B-7788FE239F20}"/>
          </ac:spMkLst>
        </pc:spChg>
        <pc:spChg chg="add mod">
          <ac:chgData name="Kirt Page" userId="d7a6051a-a0f1-4763-9979-9685f5b4698e" providerId="ADAL" clId="{97F3B178-DCA9-505B-9F55-0B8E5CC158C7}" dt="2026-04-16T00:36:50.749" v="1181" actId="12789"/>
          <ac:spMkLst>
            <pc:docMk/>
            <pc:sldMk cId="2349158462" sldId="714"/>
            <ac:spMk id="15" creationId="{3F0BA2B4-00CE-1C11-6085-A0118E840BDF}"/>
          </ac:spMkLst>
        </pc:spChg>
        <pc:spChg chg="add mod">
          <ac:chgData name="Kirt Page" userId="d7a6051a-a0f1-4763-9979-9685f5b4698e" providerId="ADAL" clId="{97F3B178-DCA9-505B-9F55-0B8E5CC158C7}" dt="2026-04-16T00:36:50.749" v="1181" actId="12789"/>
          <ac:spMkLst>
            <pc:docMk/>
            <pc:sldMk cId="2349158462" sldId="714"/>
            <ac:spMk id="17" creationId="{4B27DF5E-0D6A-09AD-88DD-BE690A424D7C}"/>
          </ac:spMkLst>
        </pc:spChg>
        <pc:spChg chg="mod">
          <ac:chgData name="Kirt Page" userId="d7a6051a-a0f1-4763-9979-9685f5b4698e" providerId="ADAL" clId="{97F3B178-DCA9-505B-9F55-0B8E5CC158C7}" dt="2026-04-14T00:35:37.559" v="829" actId="571"/>
          <ac:spMkLst>
            <pc:docMk/>
            <pc:sldMk cId="2349158462" sldId="714"/>
            <ac:spMk id="23" creationId="{801BFE0E-C83D-4F66-2F02-E6D8F85D2AE5}"/>
          </ac:spMkLst>
        </pc:spChg>
        <pc:spChg chg="mod">
          <ac:chgData name="Kirt Page" userId="d7a6051a-a0f1-4763-9979-9685f5b4698e" providerId="ADAL" clId="{97F3B178-DCA9-505B-9F55-0B8E5CC158C7}" dt="2026-04-14T00:35:37.559" v="829" actId="571"/>
          <ac:spMkLst>
            <pc:docMk/>
            <pc:sldMk cId="2349158462" sldId="714"/>
            <ac:spMk id="30" creationId="{9A23A2C0-0C00-BCA0-EC12-3D22C9329188}"/>
          </ac:spMkLst>
        </pc:spChg>
        <pc:spChg chg="mod">
          <ac:chgData name="Kirt Page" userId="d7a6051a-a0f1-4763-9979-9685f5b4698e" providerId="ADAL" clId="{97F3B178-DCA9-505B-9F55-0B8E5CC158C7}" dt="2026-04-14T00:35:37.559" v="829" actId="571"/>
          <ac:spMkLst>
            <pc:docMk/>
            <pc:sldMk cId="2349158462" sldId="714"/>
            <ac:spMk id="33" creationId="{AE941AE4-C27C-684F-B32D-BC37EB60C675}"/>
          </ac:spMkLst>
        </pc:spChg>
        <pc:spChg chg="mod">
          <ac:chgData name="Kirt Page" userId="d7a6051a-a0f1-4763-9979-9685f5b4698e" providerId="ADAL" clId="{97F3B178-DCA9-505B-9F55-0B8E5CC158C7}" dt="2026-04-14T00:35:37.559" v="829" actId="571"/>
          <ac:spMkLst>
            <pc:docMk/>
            <pc:sldMk cId="2349158462" sldId="714"/>
            <ac:spMk id="34" creationId="{FD9476F2-48B8-7803-6AA0-3CD3356FB24D}"/>
          </ac:spMkLst>
        </pc:spChg>
        <pc:spChg chg="mod">
          <ac:chgData name="Kirt Page" userId="d7a6051a-a0f1-4763-9979-9685f5b4698e" providerId="ADAL" clId="{97F3B178-DCA9-505B-9F55-0B8E5CC158C7}" dt="2026-04-14T00:35:37.559" v="829" actId="571"/>
          <ac:spMkLst>
            <pc:docMk/>
            <pc:sldMk cId="2349158462" sldId="714"/>
            <ac:spMk id="35" creationId="{D9F38FAB-DA3B-6024-B159-7BEFCD6A32E1}"/>
          </ac:spMkLst>
        </pc:spChg>
        <pc:spChg chg="mod">
          <ac:chgData name="Kirt Page" userId="d7a6051a-a0f1-4763-9979-9685f5b4698e" providerId="ADAL" clId="{97F3B178-DCA9-505B-9F55-0B8E5CC158C7}" dt="2026-04-14T00:35:37.559" v="829" actId="571"/>
          <ac:spMkLst>
            <pc:docMk/>
            <pc:sldMk cId="2349158462" sldId="714"/>
            <ac:spMk id="37" creationId="{AB5A9845-8404-DA23-1CB3-8BFFF05C59A9}"/>
          </ac:spMkLst>
        </pc:spChg>
        <pc:spChg chg="mod">
          <ac:chgData name="Kirt Page" userId="d7a6051a-a0f1-4763-9979-9685f5b4698e" providerId="ADAL" clId="{97F3B178-DCA9-505B-9F55-0B8E5CC158C7}" dt="2026-04-14T00:35:37.559" v="829" actId="571"/>
          <ac:spMkLst>
            <pc:docMk/>
            <pc:sldMk cId="2349158462" sldId="714"/>
            <ac:spMk id="41" creationId="{447808E7-73AF-2862-E2CF-E47B7E7768C3}"/>
          </ac:spMkLst>
        </pc:spChg>
        <pc:grpChg chg="mod">
          <ac:chgData name="Kirt Page" userId="d7a6051a-a0f1-4763-9979-9685f5b4698e" providerId="ADAL" clId="{97F3B178-DCA9-505B-9F55-0B8E5CC158C7}" dt="2026-04-13T12:41:46.188" v="380" actId="1035"/>
          <ac:grpSpMkLst>
            <pc:docMk/>
            <pc:sldMk cId="2349158462" sldId="714"/>
            <ac:grpSpMk id="11" creationId="{4F5C91F6-5B5D-9F92-0D09-CFF332DB481C}"/>
          </ac:grpSpMkLst>
        </pc:grpChg>
        <pc:grpChg chg="mod">
          <ac:chgData name="Kirt Page" userId="d7a6051a-a0f1-4763-9979-9685f5b4698e" providerId="ADAL" clId="{97F3B178-DCA9-505B-9F55-0B8E5CC158C7}" dt="2026-04-14T00:35:37.559" v="829" actId="571"/>
          <ac:grpSpMkLst>
            <pc:docMk/>
            <pc:sldMk cId="2349158462" sldId="714"/>
            <ac:grpSpMk id="20" creationId="{A6C1A148-67A8-30BF-0FCE-AEAC558C084A}"/>
          </ac:grpSpMkLst>
        </pc:grpChg>
        <pc:grpChg chg="mod">
          <ac:chgData name="Kirt Page" userId="d7a6051a-a0f1-4763-9979-9685f5b4698e" providerId="ADAL" clId="{97F3B178-DCA9-505B-9F55-0B8E5CC158C7}" dt="2026-04-14T00:35:37.559" v="829" actId="571"/>
          <ac:grpSpMkLst>
            <pc:docMk/>
            <pc:sldMk cId="2349158462" sldId="714"/>
            <ac:grpSpMk id="32" creationId="{D36D9FBD-C6B1-C7B7-385F-4BDFFF2BCA6D}"/>
          </ac:grpSpMkLst>
        </pc:grpChg>
        <pc:picChg chg="mod">
          <ac:chgData name="Kirt Page" userId="d7a6051a-a0f1-4763-9979-9685f5b4698e" providerId="ADAL" clId="{97F3B178-DCA9-505B-9F55-0B8E5CC158C7}" dt="2026-04-14T00:35:37.559" v="829" actId="571"/>
          <ac:picMkLst>
            <pc:docMk/>
            <pc:sldMk cId="2349158462" sldId="714"/>
            <ac:picMk id="22" creationId="{7AD18697-8CDE-ADEF-BE57-54F8602F3BA6}"/>
          </ac:picMkLst>
        </pc:picChg>
      </pc:sldChg>
      <pc:sldChg chg="addSp modSp mod">
        <pc:chgData name="Kirt Page" userId="d7a6051a-a0f1-4763-9979-9685f5b4698e" providerId="ADAL" clId="{97F3B178-DCA9-505B-9F55-0B8E5CC158C7}" dt="2026-04-13T12:47:33.486" v="561" actId="1076"/>
        <pc:sldMkLst>
          <pc:docMk/>
          <pc:sldMk cId="205570149" sldId="722"/>
        </pc:sldMkLst>
        <pc:spChg chg="add mod">
          <ac:chgData name="Kirt Page" userId="d7a6051a-a0f1-4763-9979-9685f5b4698e" providerId="ADAL" clId="{97F3B178-DCA9-505B-9F55-0B8E5CC158C7}" dt="2026-04-13T12:47:33.486" v="561" actId="1076"/>
          <ac:spMkLst>
            <pc:docMk/>
            <pc:sldMk cId="205570149" sldId="722"/>
            <ac:spMk id="8" creationId="{D625A5D3-CCA5-917E-6200-F35773DA507E}"/>
          </ac:spMkLst>
        </pc:spChg>
      </pc:sldChg>
      <pc:sldChg chg="addSp delSp modSp mod delAnim modAnim">
        <pc:chgData name="Kirt Page" userId="d7a6051a-a0f1-4763-9979-9685f5b4698e" providerId="ADAL" clId="{97F3B178-DCA9-505B-9F55-0B8E5CC158C7}" dt="2026-04-14T12:14:36.522" v="1011" actId="1036"/>
        <pc:sldMkLst>
          <pc:docMk/>
          <pc:sldMk cId="2261876453" sldId="1056"/>
        </pc:sldMkLst>
        <pc:spChg chg="add mod">
          <ac:chgData name="Kirt Page" userId="d7a6051a-a0f1-4763-9979-9685f5b4698e" providerId="ADAL" clId="{97F3B178-DCA9-505B-9F55-0B8E5CC158C7}" dt="2026-04-14T12:14:36.522" v="1011" actId="1036"/>
          <ac:spMkLst>
            <pc:docMk/>
            <pc:sldMk cId="2261876453" sldId="1056"/>
            <ac:spMk id="5" creationId="{C3C5FD29-5445-5F8C-E095-EA1DCAB7B248}"/>
          </ac:spMkLst>
        </pc:spChg>
        <pc:spChg chg="add mod">
          <ac:chgData name="Kirt Page" userId="d7a6051a-a0f1-4763-9979-9685f5b4698e" providerId="ADAL" clId="{97F3B178-DCA9-505B-9F55-0B8E5CC158C7}" dt="2026-04-14T12:14:36.522" v="1011" actId="1036"/>
          <ac:spMkLst>
            <pc:docMk/>
            <pc:sldMk cId="2261876453" sldId="1056"/>
            <ac:spMk id="6" creationId="{96C9B833-9B80-23BA-0558-25F54B8D5317}"/>
          </ac:spMkLst>
        </pc:spChg>
        <pc:spChg chg="add mod">
          <ac:chgData name="Kirt Page" userId="d7a6051a-a0f1-4763-9979-9685f5b4698e" providerId="ADAL" clId="{97F3B178-DCA9-505B-9F55-0B8E5CC158C7}" dt="2026-04-14T12:14:36.522" v="1011" actId="1036"/>
          <ac:spMkLst>
            <pc:docMk/>
            <pc:sldMk cId="2261876453" sldId="1056"/>
            <ac:spMk id="8" creationId="{0BC6552A-93B8-A5F1-00D4-B543171C4E91}"/>
          </ac:spMkLst>
        </pc:spChg>
        <pc:spChg chg="mod">
          <ac:chgData name="Kirt Page" userId="d7a6051a-a0f1-4763-9979-9685f5b4698e" providerId="ADAL" clId="{97F3B178-DCA9-505B-9F55-0B8E5CC158C7}" dt="2026-04-14T12:13:08.364" v="998"/>
          <ac:spMkLst>
            <pc:docMk/>
            <pc:sldMk cId="2261876453" sldId="1056"/>
            <ac:spMk id="10" creationId="{3A4F1F55-4760-B6AC-957F-11377ECE4FBA}"/>
          </ac:spMkLst>
        </pc:spChg>
        <pc:spChg chg="mod">
          <ac:chgData name="Kirt Page" userId="d7a6051a-a0f1-4763-9979-9685f5b4698e" providerId="ADAL" clId="{97F3B178-DCA9-505B-9F55-0B8E5CC158C7}" dt="2026-04-14T12:13:08.364" v="998"/>
          <ac:spMkLst>
            <pc:docMk/>
            <pc:sldMk cId="2261876453" sldId="1056"/>
            <ac:spMk id="12" creationId="{C93B3D5B-C746-8D83-EE37-759F05E4C6D3}"/>
          </ac:spMkLst>
        </pc:spChg>
        <pc:spChg chg="add mod">
          <ac:chgData name="Kirt Page" userId="d7a6051a-a0f1-4763-9979-9685f5b4698e" providerId="ADAL" clId="{97F3B178-DCA9-505B-9F55-0B8E5CC158C7}" dt="2026-04-14T12:14:36.522" v="1011" actId="1036"/>
          <ac:spMkLst>
            <pc:docMk/>
            <pc:sldMk cId="2261876453" sldId="1056"/>
            <ac:spMk id="13" creationId="{43968595-D21C-66F4-D203-222924ED4CA9}"/>
          </ac:spMkLst>
        </pc:spChg>
        <pc:spChg chg="mod">
          <ac:chgData name="Kirt Page" userId="d7a6051a-a0f1-4763-9979-9685f5b4698e" providerId="ADAL" clId="{97F3B178-DCA9-505B-9F55-0B8E5CC158C7}" dt="2026-04-14T12:14:18.519" v="1005" actId="1037"/>
          <ac:spMkLst>
            <pc:docMk/>
            <pc:sldMk cId="2261876453" sldId="1056"/>
            <ac:spMk id="51" creationId="{426D0455-CDDB-CCCB-6936-0417DD3AAA4E}"/>
          </ac:spMkLst>
        </pc:spChg>
        <pc:spChg chg="mod">
          <ac:chgData name="Kirt Page" userId="d7a6051a-a0f1-4763-9979-9685f5b4698e" providerId="ADAL" clId="{97F3B178-DCA9-505B-9F55-0B8E5CC158C7}" dt="2026-04-14T12:14:18.519" v="1005" actId="1037"/>
          <ac:spMkLst>
            <pc:docMk/>
            <pc:sldMk cId="2261876453" sldId="1056"/>
            <ac:spMk id="52" creationId="{31C647CC-C01B-56D1-FFB6-FA368D35D1B5}"/>
          </ac:spMkLst>
        </pc:spChg>
        <pc:grpChg chg="add mod">
          <ac:chgData name="Kirt Page" userId="d7a6051a-a0f1-4763-9979-9685f5b4698e" providerId="ADAL" clId="{97F3B178-DCA9-505B-9F55-0B8E5CC158C7}" dt="2026-04-14T12:14:36.522" v="1011" actId="1036"/>
          <ac:grpSpMkLst>
            <pc:docMk/>
            <pc:sldMk cId="2261876453" sldId="1056"/>
            <ac:grpSpMk id="9" creationId="{49B65220-ED05-041D-087A-7DEA24A42306}"/>
          </ac:grpSpMkLst>
        </pc:grpChg>
        <pc:picChg chg="mod">
          <ac:chgData name="Kirt Page" userId="d7a6051a-a0f1-4763-9979-9685f5b4698e" providerId="ADAL" clId="{97F3B178-DCA9-505B-9F55-0B8E5CC158C7}" dt="2026-04-14T12:14:18.519" v="1005" actId="1037"/>
          <ac:picMkLst>
            <pc:docMk/>
            <pc:sldMk cId="2261876453" sldId="1056"/>
            <ac:picMk id="3" creationId="{07A5C084-F580-D8D8-E5B4-12B48D36D978}"/>
          </ac:picMkLst>
        </pc:picChg>
        <pc:picChg chg="add mod">
          <ac:chgData name="Kirt Page" userId="d7a6051a-a0f1-4763-9979-9685f5b4698e" providerId="ADAL" clId="{97F3B178-DCA9-505B-9F55-0B8E5CC158C7}" dt="2026-04-14T12:14:36.522" v="1011" actId="1036"/>
          <ac:picMkLst>
            <pc:docMk/>
            <pc:sldMk cId="2261876453" sldId="1056"/>
            <ac:picMk id="14" creationId="{4CAF1542-FF28-5313-E82C-05FB13EDD9F8}"/>
          </ac:picMkLst>
        </pc:picChg>
        <pc:picChg chg="mod">
          <ac:chgData name="Kirt Page" userId="d7a6051a-a0f1-4763-9979-9685f5b4698e" providerId="ADAL" clId="{97F3B178-DCA9-505B-9F55-0B8E5CC158C7}" dt="2026-04-14T12:14:18.519" v="1005" actId="1037"/>
          <ac:picMkLst>
            <pc:docMk/>
            <pc:sldMk cId="2261876453" sldId="1056"/>
            <ac:picMk id="2050" creationId="{529CB820-764F-9D16-E9B3-89067B14DFAE}"/>
          </ac:picMkLst>
        </pc:picChg>
        <pc:picChg chg="mod">
          <ac:chgData name="Kirt Page" userId="d7a6051a-a0f1-4763-9979-9685f5b4698e" providerId="ADAL" clId="{97F3B178-DCA9-505B-9F55-0B8E5CC158C7}" dt="2026-04-14T12:14:18.519" v="1005" actId="1037"/>
          <ac:picMkLst>
            <pc:docMk/>
            <pc:sldMk cId="2261876453" sldId="1056"/>
            <ac:picMk id="2052" creationId="{6F6C8C88-4C42-22EA-3388-185A9B912468}"/>
          </ac:picMkLst>
        </pc:picChg>
      </pc:sldChg>
      <pc:sldChg chg="addSp delSp modSp mod">
        <pc:chgData name="Kirt Page" userId="d7a6051a-a0f1-4763-9979-9685f5b4698e" providerId="ADAL" clId="{97F3B178-DCA9-505B-9F55-0B8E5CC158C7}" dt="2026-04-14T00:40:04.131" v="993" actId="1076"/>
        <pc:sldMkLst>
          <pc:docMk/>
          <pc:sldMk cId="4051038703" sldId="1094"/>
        </pc:sldMkLst>
        <pc:spChg chg="mod">
          <ac:chgData name="Kirt Page" userId="d7a6051a-a0f1-4763-9979-9685f5b4698e" providerId="ADAL" clId="{97F3B178-DCA9-505B-9F55-0B8E5CC158C7}" dt="2026-04-14T00:26:35.759" v="595" actId="20577"/>
          <ac:spMkLst>
            <pc:docMk/>
            <pc:sldMk cId="4051038703" sldId="1094"/>
            <ac:spMk id="2" creationId="{EA518E1D-26A9-E35B-3DBA-458D8A075065}"/>
          </ac:spMkLst>
        </pc:spChg>
        <pc:spChg chg="add mod">
          <ac:chgData name="Kirt Page" userId="d7a6051a-a0f1-4763-9979-9685f5b4698e" providerId="ADAL" clId="{97F3B178-DCA9-505B-9F55-0B8E5CC158C7}" dt="2026-04-14T00:32:17.740" v="713" actId="313"/>
          <ac:spMkLst>
            <pc:docMk/>
            <pc:sldMk cId="4051038703" sldId="1094"/>
            <ac:spMk id="3" creationId="{E7FA238C-32EC-2A95-C638-69CD3BF9821F}"/>
          </ac:spMkLst>
        </pc:spChg>
        <pc:spChg chg="add mod">
          <ac:chgData name="Kirt Page" userId="d7a6051a-a0f1-4763-9979-9685f5b4698e" providerId="ADAL" clId="{97F3B178-DCA9-505B-9F55-0B8E5CC158C7}" dt="2026-04-14T00:29:37.193" v="686" actId="1076"/>
          <ac:spMkLst>
            <pc:docMk/>
            <pc:sldMk cId="4051038703" sldId="1094"/>
            <ac:spMk id="4" creationId="{9FAFD767-8D6C-1A00-6000-C1BD2B420201}"/>
          </ac:spMkLst>
        </pc:spChg>
        <pc:spChg chg="mod">
          <ac:chgData name="Kirt Page" userId="d7a6051a-a0f1-4763-9979-9685f5b4698e" providerId="ADAL" clId="{97F3B178-DCA9-505B-9F55-0B8E5CC158C7}" dt="2026-04-14T00:30:05.521" v="687"/>
          <ac:spMkLst>
            <pc:docMk/>
            <pc:sldMk cId="4051038703" sldId="1094"/>
            <ac:spMk id="8" creationId="{9050F411-6667-DC8C-4612-D3B821638BFE}"/>
          </ac:spMkLst>
        </pc:spChg>
        <pc:spChg chg="mod">
          <ac:chgData name="Kirt Page" userId="d7a6051a-a0f1-4763-9979-9685f5b4698e" providerId="ADAL" clId="{97F3B178-DCA9-505B-9F55-0B8E5CC158C7}" dt="2026-04-14T00:30:05.521" v="687"/>
          <ac:spMkLst>
            <pc:docMk/>
            <pc:sldMk cId="4051038703" sldId="1094"/>
            <ac:spMk id="9" creationId="{18254ABA-BADE-D08A-07CE-8D781772BCBC}"/>
          </ac:spMkLst>
        </pc:spChg>
        <pc:spChg chg="mod">
          <ac:chgData name="Kirt Page" userId="d7a6051a-a0f1-4763-9979-9685f5b4698e" providerId="ADAL" clId="{97F3B178-DCA9-505B-9F55-0B8E5CC158C7}" dt="2026-04-14T00:30:05.521" v="687"/>
          <ac:spMkLst>
            <pc:docMk/>
            <pc:sldMk cId="4051038703" sldId="1094"/>
            <ac:spMk id="24" creationId="{B174342A-4914-FB2C-829C-4E8A29CCBC8B}"/>
          </ac:spMkLst>
        </pc:spChg>
        <pc:spChg chg="add mod">
          <ac:chgData name="Kirt Page" userId="d7a6051a-a0f1-4763-9979-9685f5b4698e" providerId="ADAL" clId="{97F3B178-DCA9-505B-9F55-0B8E5CC158C7}" dt="2026-04-14T00:37:46.158" v="858" actId="1076"/>
          <ac:spMkLst>
            <pc:docMk/>
            <pc:sldMk cId="4051038703" sldId="1094"/>
            <ac:spMk id="27" creationId="{33377A02-D9C7-E68E-EF45-BB4D1D3BEB5B}"/>
          </ac:spMkLst>
        </pc:spChg>
        <pc:spChg chg="add mod">
          <ac:chgData name="Kirt Page" userId="d7a6051a-a0f1-4763-9979-9685f5b4698e" providerId="ADAL" clId="{97F3B178-DCA9-505B-9F55-0B8E5CC158C7}" dt="2026-04-14T00:40:04.131" v="993" actId="1076"/>
          <ac:spMkLst>
            <pc:docMk/>
            <pc:sldMk cId="4051038703" sldId="1094"/>
            <ac:spMk id="38" creationId="{84C4FA88-3CEA-BE03-F626-7061B6F7473D}"/>
          </ac:spMkLst>
        </pc:spChg>
        <pc:grpChg chg="add mod">
          <ac:chgData name="Kirt Page" userId="d7a6051a-a0f1-4763-9979-9685f5b4698e" providerId="ADAL" clId="{97F3B178-DCA9-505B-9F55-0B8E5CC158C7}" dt="2026-04-14T00:37:58.287" v="861" actId="1076"/>
          <ac:grpSpMkLst>
            <pc:docMk/>
            <pc:sldMk cId="4051038703" sldId="1094"/>
            <ac:grpSpMk id="5" creationId="{B5BEE578-3389-03D4-2000-2CFDD3061342}"/>
          </ac:grpSpMkLst>
        </pc:grpChg>
        <pc:grpChg chg="mod">
          <ac:chgData name="Kirt Page" userId="d7a6051a-a0f1-4763-9979-9685f5b4698e" providerId="ADAL" clId="{97F3B178-DCA9-505B-9F55-0B8E5CC158C7}" dt="2026-04-14T00:30:05.521" v="687"/>
          <ac:grpSpMkLst>
            <pc:docMk/>
            <pc:sldMk cId="4051038703" sldId="1094"/>
            <ac:grpSpMk id="6" creationId="{A4AD4493-8D16-35D5-1947-EEFF520258C8}"/>
          </ac:grpSpMkLst>
        </pc:grpChg>
        <pc:picChg chg="mod">
          <ac:chgData name="Kirt Page" userId="d7a6051a-a0f1-4763-9979-9685f5b4698e" providerId="ADAL" clId="{97F3B178-DCA9-505B-9F55-0B8E5CC158C7}" dt="2026-04-14T00:30:05.521" v="687"/>
          <ac:picMkLst>
            <pc:docMk/>
            <pc:sldMk cId="4051038703" sldId="1094"/>
            <ac:picMk id="7" creationId="{08426474-1D68-8824-6DA1-34AC33725EDE}"/>
          </ac:picMkLst>
        </pc:picChg>
        <pc:picChg chg="mod">
          <ac:chgData name="Kirt Page" userId="d7a6051a-a0f1-4763-9979-9685f5b4698e" providerId="ADAL" clId="{97F3B178-DCA9-505B-9F55-0B8E5CC158C7}" dt="2026-04-14T00:30:05.521" v="687"/>
          <ac:picMkLst>
            <pc:docMk/>
            <pc:sldMk cId="4051038703" sldId="1094"/>
            <ac:picMk id="25" creationId="{0247C505-423D-87B7-488E-7AE2E7DB02CA}"/>
          </ac:picMkLst>
        </pc:picChg>
        <pc:picChg chg="add mod">
          <ac:chgData name="Kirt Page" userId="d7a6051a-a0f1-4763-9979-9685f5b4698e" providerId="ADAL" clId="{97F3B178-DCA9-505B-9F55-0B8E5CC158C7}" dt="2026-04-14T00:37:48.974" v="859" actId="1076"/>
          <ac:picMkLst>
            <pc:docMk/>
            <pc:sldMk cId="4051038703" sldId="1094"/>
            <ac:picMk id="26" creationId="{5CE085E3-89A3-E9D0-828C-EE3943B792F3}"/>
          </ac:picMkLst>
        </pc:picChg>
        <pc:picChg chg="add mod">
          <ac:chgData name="Kirt Page" userId="d7a6051a-a0f1-4763-9979-9685f5b4698e" providerId="ADAL" clId="{97F3B178-DCA9-505B-9F55-0B8E5CC158C7}" dt="2026-04-14T00:37:55.136" v="860" actId="1076"/>
          <ac:picMkLst>
            <pc:docMk/>
            <pc:sldMk cId="4051038703" sldId="1094"/>
            <ac:picMk id="36" creationId="{88596EC9-EB16-1001-5343-62D85760C40D}"/>
          </ac:picMkLst>
        </pc:picChg>
        <pc:cxnChg chg="mod">
          <ac:chgData name="Kirt Page" userId="d7a6051a-a0f1-4763-9979-9685f5b4698e" providerId="ADAL" clId="{97F3B178-DCA9-505B-9F55-0B8E5CC158C7}" dt="2026-04-14T00:30:05.521" v="687"/>
          <ac:cxnSpMkLst>
            <pc:docMk/>
            <pc:sldMk cId="4051038703" sldId="1094"/>
            <ac:cxnSpMk id="15" creationId="{2D9BC4DC-1C22-E1F8-4844-F47B4C755298}"/>
          </ac:cxnSpMkLst>
        </pc:cxnChg>
        <pc:cxnChg chg="mod">
          <ac:chgData name="Kirt Page" userId="d7a6051a-a0f1-4763-9979-9685f5b4698e" providerId="ADAL" clId="{97F3B178-DCA9-505B-9F55-0B8E5CC158C7}" dt="2026-04-14T00:30:05.521" v="687"/>
          <ac:cxnSpMkLst>
            <pc:docMk/>
            <pc:sldMk cId="4051038703" sldId="1094"/>
            <ac:cxnSpMk id="16" creationId="{296F445C-F85D-E550-420D-0DD39CF149A7}"/>
          </ac:cxnSpMkLst>
        </pc:cxnChg>
        <pc:cxnChg chg="mod">
          <ac:chgData name="Kirt Page" userId="d7a6051a-a0f1-4763-9979-9685f5b4698e" providerId="ADAL" clId="{97F3B178-DCA9-505B-9F55-0B8E5CC158C7}" dt="2026-04-14T00:30:05.521" v="687"/>
          <ac:cxnSpMkLst>
            <pc:docMk/>
            <pc:sldMk cId="4051038703" sldId="1094"/>
            <ac:cxnSpMk id="17" creationId="{53C10C4C-53A6-0A94-6275-760247DCF950}"/>
          </ac:cxnSpMkLst>
        </pc:cxnChg>
      </pc:sldChg>
      <pc:sldChg chg="modSp mod ord">
        <pc:chgData name="Kirt Page" userId="d7a6051a-a0f1-4763-9979-9685f5b4698e" providerId="ADAL" clId="{97F3B178-DCA9-505B-9F55-0B8E5CC158C7}" dt="2026-04-16T00:42:17.232" v="1309" actId="12788"/>
        <pc:sldMkLst>
          <pc:docMk/>
          <pc:sldMk cId="2248940717" sldId="1097"/>
        </pc:sldMkLst>
        <pc:spChg chg="mod">
          <ac:chgData name="Kirt Page" userId="d7a6051a-a0f1-4763-9979-9685f5b4698e" providerId="ADAL" clId="{97F3B178-DCA9-505B-9F55-0B8E5CC158C7}" dt="2026-04-16T00:41:43.249" v="1306" actId="12788"/>
          <ac:spMkLst>
            <pc:docMk/>
            <pc:sldMk cId="2248940717" sldId="1097"/>
            <ac:spMk id="5" creationId="{7DD4FECD-2398-1815-1FB3-2156B504A6B9}"/>
          </ac:spMkLst>
        </pc:spChg>
        <pc:spChg chg="mod">
          <ac:chgData name="Kirt Page" userId="d7a6051a-a0f1-4763-9979-9685f5b4698e" providerId="ADAL" clId="{97F3B178-DCA9-505B-9F55-0B8E5CC158C7}" dt="2026-04-16T00:41:43.249" v="1306" actId="12788"/>
          <ac:spMkLst>
            <pc:docMk/>
            <pc:sldMk cId="2248940717" sldId="1097"/>
            <ac:spMk id="6" creationId="{8DEC5FCA-BA89-B331-24CB-23821CC6D61B}"/>
          </ac:spMkLst>
        </pc:spChg>
        <pc:spChg chg="mod">
          <ac:chgData name="Kirt Page" userId="d7a6051a-a0f1-4763-9979-9685f5b4698e" providerId="ADAL" clId="{97F3B178-DCA9-505B-9F55-0B8E5CC158C7}" dt="2026-04-16T00:42:17.232" v="1309" actId="12788"/>
          <ac:spMkLst>
            <pc:docMk/>
            <pc:sldMk cId="2248940717" sldId="1097"/>
            <ac:spMk id="7" creationId="{06FAB394-0B43-FDB4-D204-7F29CB0F313B}"/>
          </ac:spMkLst>
        </pc:spChg>
        <pc:spChg chg="mod">
          <ac:chgData name="Kirt Page" userId="d7a6051a-a0f1-4763-9979-9685f5b4698e" providerId="ADAL" clId="{97F3B178-DCA9-505B-9F55-0B8E5CC158C7}" dt="2026-04-16T00:42:17.232" v="1309" actId="12788"/>
          <ac:spMkLst>
            <pc:docMk/>
            <pc:sldMk cId="2248940717" sldId="1097"/>
            <ac:spMk id="8" creationId="{E682DA2E-8A6E-A0F5-7F97-E34A58A2E5C1}"/>
          </ac:spMkLst>
        </pc:spChg>
      </pc:sldChg>
      <pc:sldChg chg="addSp delSp modSp add mod ord">
        <pc:chgData name="Kirt Page" userId="d7a6051a-a0f1-4763-9979-9685f5b4698e" providerId="ADAL" clId="{97F3B178-DCA9-505B-9F55-0B8E5CC158C7}" dt="2026-04-14T12:11:44.255" v="994" actId="20578"/>
        <pc:sldMkLst>
          <pc:docMk/>
          <pc:sldMk cId="3459235269" sldId="1099"/>
        </pc:sldMkLst>
        <pc:spChg chg="mod">
          <ac:chgData name="Kirt Page" userId="d7a6051a-a0f1-4763-9979-9685f5b4698e" providerId="ADAL" clId="{97F3B178-DCA9-505B-9F55-0B8E5CC158C7}" dt="2026-04-13T12:28:57.585" v="76" actId="20577"/>
          <ac:spMkLst>
            <pc:docMk/>
            <pc:sldMk cId="3459235269" sldId="1099"/>
            <ac:spMk id="2" creationId="{4B7B8FFE-9441-F64E-55BA-ECE97EC16EA6}"/>
          </ac:spMkLst>
        </pc:spChg>
        <pc:spChg chg="add mod">
          <ac:chgData name="Kirt Page" userId="d7a6051a-a0f1-4763-9979-9685f5b4698e" providerId="ADAL" clId="{97F3B178-DCA9-505B-9F55-0B8E5CC158C7}" dt="2026-04-13T12:36:31.944" v="135" actId="164"/>
          <ac:spMkLst>
            <pc:docMk/>
            <pc:sldMk cId="3459235269" sldId="1099"/>
            <ac:spMk id="12" creationId="{BE392DDB-755E-A3DE-9D32-C818F2020E37}"/>
          </ac:spMkLst>
        </pc:spChg>
        <pc:grpChg chg="add mod">
          <ac:chgData name="Kirt Page" userId="d7a6051a-a0f1-4763-9979-9685f5b4698e" providerId="ADAL" clId="{97F3B178-DCA9-505B-9F55-0B8E5CC158C7}" dt="2026-04-13T12:36:31.944" v="135" actId="164"/>
          <ac:grpSpMkLst>
            <pc:docMk/>
            <pc:sldMk cId="3459235269" sldId="1099"/>
            <ac:grpSpMk id="20" creationId="{EE16D313-4CF9-5F20-0419-9D488E1FFA11}"/>
          </ac:grpSpMkLst>
        </pc:grpChg>
        <pc:picChg chg="add mod">
          <ac:chgData name="Kirt Page" userId="d7a6051a-a0f1-4763-9979-9685f5b4698e" providerId="ADAL" clId="{97F3B178-DCA9-505B-9F55-0B8E5CC158C7}" dt="2026-04-13T12:36:31.944" v="135" actId="164"/>
          <ac:picMkLst>
            <pc:docMk/>
            <pc:sldMk cId="3459235269" sldId="1099"/>
            <ac:picMk id="5" creationId="{142A1446-F32A-3C3B-67DC-C33996AAC628}"/>
          </ac:picMkLst>
        </pc:picChg>
        <pc:picChg chg="add mod">
          <ac:chgData name="Kirt Page" userId="d7a6051a-a0f1-4763-9979-9685f5b4698e" providerId="ADAL" clId="{97F3B178-DCA9-505B-9F55-0B8E5CC158C7}" dt="2026-04-13T12:36:31.944" v="135" actId="164"/>
          <ac:picMkLst>
            <pc:docMk/>
            <pc:sldMk cId="3459235269" sldId="1099"/>
            <ac:picMk id="1028" creationId="{FE88288F-8C50-745B-4A9C-FC5FE8B7D7FD}"/>
          </ac:picMkLst>
        </pc:picChg>
        <pc:cxnChg chg="add mod">
          <ac:chgData name="Kirt Page" userId="d7a6051a-a0f1-4763-9979-9685f5b4698e" providerId="ADAL" clId="{97F3B178-DCA9-505B-9F55-0B8E5CC158C7}" dt="2026-04-13T12:36:31.944" v="135" actId="164"/>
          <ac:cxnSpMkLst>
            <pc:docMk/>
            <pc:sldMk cId="3459235269" sldId="1099"/>
            <ac:cxnSpMk id="7" creationId="{2DCE07B7-057C-D30C-9D3D-294A03A4ACFB}"/>
          </ac:cxnSpMkLst>
        </pc:cxnChg>
        <pc:cxnChg chg="add mod">
          <ac:chgData name="Kirt Page" userId="d7a6051a-a0f1-4763-9979-9685f5b4698e" providerId="ADAL" clId="{97F3B178-DCA9-505B-9F55-0B8E5CC158C7}" dt="2026-04-13T12:36:31.944" v="135" actId="164"/>
          <ac:cxnSpMkLst>
            <pc:docMk/>
            <pc:sldMk cId="3459235269" sldId="1099"/>
            <ac:cxnSpMk id="8" creationId="{628E5815-8B77-42EB-93AB-EA60190BD604}"/>
          </ac:cxnSpMkLst>
        </pc:cxnChg>
        <pc:cxnChg chg="add mod">
          <ac:chgData name="Kirt Page" userId="d7a6051a-a0f1-4763-9979-9685f5b4698e" providerId="ADAL" clId="{97F3B178-DCA9-505B-9F55-0B8E5CC158C7}" dt="2026-04-13T12:36:31.944" v="135" actId="164"/>
          <ac:cxnSpMkLst>
            <pc:docMk/>
            <pc:sldMk cId="3459235269" sldId="1099"/>
            <ac:cxnSpMk id="10" creationId="{2B995E2D-723F-A95F-19BA-3AA7CA49A53C}"/>
          </ac:cxnSpMkLst>
        </pc:cxnChg>
        <pc:cxnChg chg="add mod">
          <ac:chgData name="Kirt Page" userId="d7a6051a-a0f1-4763-9979-9685f5b4698e" providerId="ADAL" clId="{97F3B178-DCA9-505B-9F55-0B8E5CC158C7}" dt="2026-04-13T12:36:31.944" v="135" actId="164"/>
          <ac:cxnSpMkLst>
            <pc:docMk/>
            <pc:sldMk cId="3459235269" sldId="1099"/>
            <ac:cxnSpMk id="18" creationId="{A13BA330-57EE-B153-6AC1-35530CC3D372}"/>
          </ac:cxnSpMkLst>
        </pc:cxnChg>
      </pc:sldChg>
      <pc:sldChg chg="delSp modSp new mod">
        <pc:chgData name="Kirt Page" userId="d7a6051a-a0f1-4763-9979-9685f5b4698e" providerId="ADAL" clId="{97F3B178-DCA9-505B-9F55-0B8E5CC158C7}" dt="2026-04-14T12:15:10.479" v="1022" actId="478"/>
        <pc:sldMkLst>
          <pc:docMk/>
          <pc:sldMk cId="2706909533" sldId="1100"/>
        </pc:sldMkLst>
        <pc:spChg chg="mod">
          <ac:chgData name="Kirt Page" userId="d7a6051a-a0f1-4763-9979-9685f5b4698e" providerId="ADAL" clId="{97F3B178-DCA9-505B-9F55-0B8E5CC158C7}" dt="2026-04-14T12:15:06.010" v="1021" actId="20577"/>
          <ac:spMkLst>
            <pc:docMk/>
            <pc:sldMk cId="2706909533" sldId="1100"/>
            <ac:spMk id="2" creationId="{9BDA6467-C4BA-F6C7-AA6D-0D93A5E6F8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3D599-AE48-4342-8D17-74140E5C5379}" type="datetimeFigureOut">
              <a:rPr lang="en-US" smtClean="0"/>
              <a:t>4/16/26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61DBB-4770-5741-9BAA-35A44DBC1CC6}" type="slidenum">
              <a:rPr lang="en-US" smtClean="0"/>
              <a:t>‹#›</a:t>
            </a:fld>
            <a:endParaRPr lang="en-US"/>
          </a:p>
        </p:txBody>
      </p:sp>
    </p:spTree>
    <p:extLst>
      <p:ext uri="{BB962C8B-B14F-4D97-AF65-F5344CB8AC3E}">
        <p14:creationId xmlns:p14="http://schemas.microsoft.com/office/powerpoint/2010/main" val="182713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Monday 3/16 – 9:00 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2987D-A26F-7F45-BF1A-01C2DC2D2E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451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7A70F-ED32-621A-9E6E-D950F8C43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8EB9E-0DBE-E9FF-A623-34C64CBFB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8C216-1FF6-002A-FF76-515A006F4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E1A769-D4A8-7CC6-7355-E4E985C9A7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866AA-02B0-174C-9EBC-67BD51107F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67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6408-4916-F27B-5365-CC123A79C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7F0B3-BFBF-5CB5-72E0-8063A7D61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8A6A1-E9DF-3E71-2AB4-A5D7BD11E4F0}"/>
              </a:ext>
            </a:extLst>
          </p:cNvPr>
          <p:cNvSpPr>
            <a:spLocks noGrp="1"/>
          </p:cNvSpPr>
          <p:nvPr>
            <p:ph type="body" idx="1"/>
          </p:nvPr>
        </p:nvSpPr>
        <p:spPr/>
        <p:txBody>
          <a:bodyPr/>
          <a:lstStyle/>
          <a:p>
            <a:r>
              <a:rPr lang="en-US" dirty="0"/>
              <a:t>Today’s talk is two stories that highlight the effect of this change in access: industry and DoD need  - including manufacturing challenges rather than publication – has driven innovation and ease of use of instrumentation and software. But that development, in turn, feeds back to fundamental research by enabling greater sophistication and accessibility of otherwise challenging data.</a:t>
            </a:r>
          </a:p>
        </p:txBody>
      </p:sp>
      <p:sp>
        <p:nvSpPr>
          <p:cNvPr id="4" name="Slide Number Placeholder 3">
            <a:extLst>
              <a:ext uri="{FF2B5EF4-FFF2-40B4-BE49-F238E27FC236}">
                <a16:creationId xmlns:a16="http://schemas.microsoft.com/office/drawing/2014/main" id="{8E025E57-80CA-22F6-3D93-0898CC8086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866AA-02B0-174C-9EBC-67BD51107F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28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866AA-02B0-174C-9EBC-67BD51107F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2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780D-569B-40C4-79F7-2389B5D4D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509AC-68CF-5747-ACC6-EA6F8CA02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9AFE-BB18-5849-E965-6262CC4D82B2}"/>
              </a:ext>
            </a:extLst>
          </p:cNvPr>
          <p:cNvSpPr>
            <a:spLocks noGrp="1"/>
          </p:cNvSpPr>
          <p:nvPr>
            <p:ph type="body" idx="1"/>
          </p:nvPr>
        </p:nvSpPr>
        <p:spPr/>
        <p:txBody>
          <a:bodyPr/>
          <a:lstStyle/>
          <a:p>
            <a:r>
              <a:rPr lang="en-US" dirty="0"/>
              <a:t>The beamline is also capable of doing microbeam chemical mapping using X-ray fluorescence spectroscopy while simultaneous doing SAXS/WAXS. Mention Mia’s structural batteries work. During my time as a post-doc at CHESS, I helped to build out the GI scattering capabilities which is currently being leveraged by AFRL and researchers at Cornell other DoD partners to explored the processing-structure relationships in thin-film COFs.</a:t>
            </a:r>
          </a:p>
        </p:txBody>
      </p:sp>
      <p:sp>
        <p:nvSpPr>
          <p:cNvPr id="4" name="Slide Number Placeholder 3">
            <a:extLst>
              <a:ext uri="{FF2B5EF4-FFF2-40B4-BE49-F238E27FC236}">
                <a16:creationId xmlns:a16="http://schemas.microsoft.com/office/drawing/2014/main" id="{F11BCA7C-D4D7-41B3-BF57-D1AA93ED2B8B}"/>
              </a:ext>
            </a:extLst>
          </p:cNvPr>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32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the instrument has led to impactful publications for researchers at AFRL/AV Inc and for other users in the field.</a:t>
            </a:r>
          </a:p>
        </p:txBody>
      </p:sp>
      <p:sp>
        <p:nvSpPr>
          <p:cNvPr id="4" name="Slide Number Placeholder 3"/>
          <p:cNvSpPr>
            <a:spLocks noGrp="1"/>
          </p:cNvSpPr>
          <p:nvPr>
            <p:ph type="sldNum" sz="quarter" idx="5"/>
          </p:nvPr>
        </p:nvSpPr>
        <p:spPr/>
        <p:txBody>
          <a:bodyPr/>
          <a:lstStyle/>
          <a:p>
            <a:fld id="{A40CF9A2-AB29-CE48-9A17-001C4FDE6197}" type="slidenum">
              <a:rPr lang="en-US" smtClean="0"/>
              <a:t>10</a:t>
            </a:fld>
            <a:endParaRPr lang="en-US"/>
          </a:p>
        </p:txBody>
      </p:sp>
    </p:spTree>
    <p:extLst>
      <p:ext uri="{BB962C8B-B14F-4D97-AF65-F5344CB8AC3E}">
        <p14:creationId xmlns:p14="http://schemas.microsoft.com/office/powerpoint/2010/main" val="39139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465887">
              <a:defRPr/>
            </a:pPr>
            <a:r>
              <a:rPr lang="en-US" b="1" dirty="0"/>
              <a:t>Objective:  </a:t>
            </a:r>
            <a:r>
              <a:rPr lang="en-US" dirty="0"/>
              <a:t>Investigate effect of flow on crystallization kinetics in polyethylene (PE) / polypropylene (PP) blends for recycling</a:t>
            </a:r>
          </a:p>
          <a:p>
            <a:pPr defTabSz="465887">
              <a:defRPr/>
            </a:pPr>
            <a:endParaRPr lang="en-US" dirty="0"/>
          </a:p>
        </p:txBody>
      </p:sp>
      <p:sp>
        <p:nvSpPr>
          <p:cNvPr id="4" name="Slide Number Placeholder 3"/>
          <p:cNvSpPr>
            <a:spLocks noGrp="1"/>
          </p:cNvSpPr>
          <p:nvPr>
            <p:ph type="sldNum" sz="quarter" idx="5"/>
          </p:nvPr>
        </p:nvSpPr>
        <p:spPr/>
        <p:txBody>
          <a:bodyPr/>
          <a:lstStyle/>
          <a:p>
            <a:pPr defTabSz="931774">
              <a:defRPr/>
            </a:pPr>
            <a:fld id="{88360C27-5502-394D-8A11-7EA0084B996B}" type="slidenum">
              <a:rPr lang="en-US">
                <a:solidFill>
                  <a:prstClr val="black"/>
                </a:solidFill>
                <a:latin typeface="Calibri"/>
              </a:rPr>
              <a:pPr defTabSz="931774">
                <a:defRPr/>
              </a:pPr>
              <a:t>14</a:t>
            </a:fld>
            <a:endParaRPr lang="en-US">
              <a:solidFill>
                <a:prstClr val="black"/>
              </a:solidFill>
              <a:latin typeface="Calibri"/>
            </a:endParaRPr>
          </a:p>
        </p:txBody>
      </p:sp>
    </p:spTree>
    <p:extLst>
      <p:ext uri="{BB962C8B-B14F-4D97-AF65-F5344CB8AC3E}">
        <p14:creationId xmlns:p14="http://schemas.microsoft.com/office/powerpoint/2010/main" val="115150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6054-6A51-34E0-1558-861A932C5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DED11-8F2E-1B7D-78F8-A25750D55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CEA1BC-2D73-48A2-4FDC-D905176AF180}"/>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6CD62F6C-63EF-1D77-0EF8-DA7F90234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4DD6F-3B33-9795-9E33-14543336F6AB}"/>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38115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7A26-DEA5-D1E9-9F64-A4664753A7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38CD08-DC2D-5B52-9A93-9D456FF7F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63408-5E64-DA73-2C9F-FACB6DA4426D}"/>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FF2B0767-7D3B-D330-5BDE-883FC0265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F2103-B56B-9D4C-6506-AE96EE29385C}"/>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1916989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5A14F-629B-80DD-6ABB-E91F5A4351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687083-08C9-4949-1955-363B3CF0DD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C176A-2598-2D10-1C91-8C1970A82E34}"/>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FB9193AF-FB99-5135-A22B-FFEDCF3A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D5439-2616-492E-ACAD-07D67A8CDC4A}"/>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598889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8A26-7DA8-51E9-524B-0376282070FE}"/>
              </a:ext>
            </a:extLst>
          </p:cNvPr>
          <p:cNvSpPr>
            <a:spLocks noGrp="1"/>
          </p:cNvSpPr>
          <p:nvPr>
            <p:ph type="title" hasCustomPrompt="1"/>
          </p:nvPr>
        </p:nvSpPr>
        <p:spPr>
          <a:xfrm>
            <a:off x="0" y="1"/>
            <a:ext cx="12192000" cy="558799"/>
          </a:xfrm>
          <a:prstGeom prst="rect">
            <a:avLst/>
          </a:prstGeom>
          <a:solidFill>
            <a:srgbClr val="223F7E"/>
          </a:solidFill>
        </p:spPr>
        <p:txBody>
          <a:bodyPr>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51811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3"/>
        <p:cNvGrpSpPr/>
        <p:nvPr/>
      </p:nvGrpSpPr>
      <p:grpSpPr>
        <a:xfrm>
          <a:off x="0" y="0"/>
          <a:ext cx="0" cy="0"/>
          <a:chOff x="0" y="0"/>
          <a:chExt cx="0" cy="0"/>
        </a:xfrm>
      </p:grpSpPr>
      <p:cxnSp>
        <p:nvCxnSpPr>
          <p:cNvPr id="34" name="Google Shape;34;p4"/>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35" name="Google Shape;35;p4"/>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36" name="Google Shape;36;p4"/>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38" name="Google Shape;38;p4"/>
          <p:cNvSpPr txBox="1"/>
          <p:nvPr/>
        </p:nvSpPr>
        <p:spPr>
          <a:xfrm>
            <a:off x="11086011" y="6603491"/>
            <a:ext cx="349637" cy="18466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sp>
        <p:nvSpPr>
          <p:cNvPr id="39" name="Google Shape;39;p4"/>
          <p:cNvSpPr txBox="1">
            <a:spLocks noGrp="1"/>
          </p:cNvSpPr>
          <p:nvPr>
            <p:ph type="title"/>
          </p:nvPr>
        </p:nvSpPr>
        <p:spPr>
          <a:xfrm>
            <a:off x="838200" y="612964"/>
            <a:ext cx="10515600" cy="6054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0" name="Google Shape;40;p4"/>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41" name="Google Shape;41;p4"/>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42" name="Google Shape;42;p4"/>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extLst>
      <p:ext uri="{BB962C8B-B14F-4D97-AF65-F5344CB8AC3E}">
        <p14:creationId xmlns:p14="http://schemas.microsoft.com/office/powerpoint/2010/main" val="421470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C50-1E9C-1971-DAE8-75A96FBC70A7}"/>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4DA0D44-A0E8-FB75-D830-00505A9051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3326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09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F6FC-FEDC-56CF-4CC2-B3C222AF0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51B39-0637-6CAA-1626-B959F32194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02455-000C-F74F-60E7-33A0B8DBCEFF}"/>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A471D155-9798-0B35-C387-9E2B5DE67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41101-41C5-4189-5D51-B407A790178F}"/>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90432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75A5-A70B-74AA-52B1-BD9AF22AD8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9D0064-101B-BF21-8A93-384CEEA49B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18C7A-5FAB-8E0A-9E28-D63B0ABF32F2}"/>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787867DB-9816-0F9C-F8C8-9840B09C5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33A1-B385-31C3-B02F-12B32D4DCB21}"/>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200627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2A35-6DFA-65EF-DD95-8FD522A10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8401C-3E35-77AF-2316-D266462601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5EE07E-3F0E-3A38-4AEB-6C21E4B9C0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AE241A-2DF8-00EF-0076-6CEEC95A916C}"/>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6" name="Footer Placeholder 5">
            <a:extLst>
              <a:ext uri="{FF2B5EF4-FFF2-40B4-BE49-F238E27FC236}">
                <a16:creationId xmlns:a16="http://schemas.microsoft.com/office/drawing/2014/main" id="{AF600ACC-9663-43D1-8B1E-019442217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B7489-35EC-1C71-8BF3-0DDCB3A2DCE3}"/>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11216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B5D8-8DF5-593F-ED8A-3D58E2CDF9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347CB-AB0D-AC19-04D5-41FD0B05C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2A442-23D7-2114-E6B3-6C416475F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DC762E-651B-8E8B-732B-105DD4A7EB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B765E-6520-744A-BC72-1F93003DBD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124B56-D50F-5BEA-2ECC-2E25A6941B6E}"/>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8" name="Footer Placeholder 7">
            <a:extLst>
              <a:ext uri="{FF2B5EF4-FFF2-40B4-BE49-F238E27FC236}">
                <a16:creationId xmlns:a16="http://schemas.microsoft.com/office/drawing/2014/main" id="{A1158D06-2679-248E-EA46-655541810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377D2C-8E1F-7720-AA98-5347F528A115}"/>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379840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EBF9-4189-E6B2-1AF3-3DCD24BD5A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35433-B133-0EFB-869F-7DF7B29F5F29}"/>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4" name="Footer Placeholder 3">
            <a:extLst>
              <a:ext uri="{FF2B5EF4-FFF2-40B4-BE49-F238E27FC236}">
                <a16:creationId xmlns:a16="http://schemas.microsoft.com/office/drawing/2014/main" id="{FDE5515B-F257-21F8-2730-472192E86A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85D8D0-E2E3-A8CE-223A-635AAB455E51}"/>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258953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02BFD-E737-8330-3ECF-AFC52F80288F}"/>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3" name="Footer Placeholder 2">
            <a:extLst>
              <a:ext uri="{FF2B5EF4-FFF2-40B4-BE49-F238E27FC236}">
                <a16:creationId xmlns:a16="http://schemas.microsoft.com/office/drawing/2014/main" id="{3910C4C7-097C-30E8-AAD8-904538BFD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9C082-7914-29F4-6688-FF3413E08CE3}"/>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856652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475A-EBF3-B36E-22F1-B38BFA629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C6094-841D-162A-36AE-6E08D217D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D03B9A-157D-A87E-E79B-CF830B727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5E835-0B52-EA44-6197-80546877849E}"/>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6" name="Footer Placeholder 5">
            <a:extLst>
              <a:ext uri="{FF2B5EF4-FFF2-40B4-BE49-F238E27FC236}">
                <a16:creationId xmlns:a16="http://schemas.microsoft.com/office/drawing/2014/main" id="{BD08F370-D71D-259F-04E0-F8418CD83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42ADB-49DF-D9EB-0CB9-A3837C550C48}"/>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287272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12D1-3452-77AA-3806-F1E072B4A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FDD6E-E439-AECB-4459-736FB0083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BCF8C3-A0C8-B1B2-023C-A2E1A54C4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843F6-3421-D77D-B8AF-51CACA414D78}"/>
              </a:ext>
            </a:extLst>
          </p:cNvPr>
          <p:cNvSpPr>
            <a:spLocks noGrp="1"/>
          </p:cNvSpPr>
          <p:nvPr>
            <p:ph type="dt" sz="half" idx="10"/>
          </p:nvPr>
        </p:nvSpPr>
        <p:spPr/>
        <p:txBody>
          <a:bodyPr/>
          <a:lstStyle/>
          <a:p>
            <a:fld id="{A65C8F66-0D1D-EA4E-A928-B5E744D0FE3F}" type="datetimeFigureOut">
              <a:rPr lang="en-US" smtClean="0"/>
              <a:t>4/16/26</a:t>
            </a:fld>
            <a:endParaRPr lang="en-US"/>
          </a:p>
        </p:txBody>
      </p:sp>
      <p:sp>
        <p:nvSpPr>
          <p:cNvPr id="6" name="Footer Placeholder 5">
            <a:extLst>
              <a:ext uri="{FF2B5EF4-FFF2-40B4-BE49-F238E27FC236}">
                <a16:creationId xmlns:a16="http://schemas.microsoft.com/office/drawing/2014/main" id="{690EFBB0-49C7-5660-D6C9-274C55B3C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8339A-5BC8-4C91-7511-EB0E3A9FD26D}"/>
              </a:ext>
            </a:extLst>
          </p:cNvPr>
          <p:cNvSpPr>
            <a:spLocks noGrp="1"/>
          </p:cNvSpPr>
          <p:nvPr>
            <p:ph type="sldNum" sz="quarter" idx="12"/>
          </p:nvPr>
        </p:nvSpPr>
        <p:spPr/>
        <p:txBody>
          <a:bodyPr/>
          <a:lstStyle/>
          <a:p>
            <a:fld id="{0CD11E93-43F0-CF41-AC58-129BF58A2BC0}" type="slidenum">
              <a:rPr lang="en-US" smtClean="0"/>
              <a:t>‹#›</a:t>
            </a:fld>
            <a:endParaRPr lang="en-US"/>
          </a:p>
        </p:txBody>
      </p:sp>
    </p:spTree>
    <p:extLst>
      <p:ext uri="{BB962C8B-B14F-4D97-AF65-F5344CB8AC3E}">
        <p14:creationId xmlns:p14="http://schemas.microsoft.com/office/powerpoint/2010/main" val="183215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6.emf"/><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4A733-0565-2C71-C2C9-D1A2127B1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B6DE88-4470-1287-080A-06BCD6F0FD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121AF-18D9-CC00-6E1E-23D00A4B2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5C8F66-0D1D-EA4E-A928-B5E744D0FE3F}" type="datetimeFigureOut">
              <a:rPr lang="en-US" smtClean="0"/>
              <a:t>4/16/26</a:t>
            </a:fld>
            <a:endParaRPr lang="en-US"/>
          </a:p>
        </p:txBody>
      </p:sp>
      <p:sp>
        <p:nvSpPr>
          <p:cNvPr id="5" name="Footer Placeholder 4">
            <a:extLst>
              <a:ext uri="{FF2B5EF4-FFF2-40B4-BE49-F238E27FC236}">
                <a16:creationId xmlns:a16="http://schemas.microsoft.com/office/drawing/2014/main" id="{260B55B0-FCF1-0ACF-3EBD-227058236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9E920D3-4EE6-BEAC-0F0A-1DC1D6D04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D11E93-43F0-CF41-AC58-129BF58A2BC0}" type="slidenum">
              <a:rPr lang="en-US" smtClean="0"/>
              <a:t>‹#›</a:t>
            </a:fld>
            <a:endParaRPr lang="en-US"/>
          </a:p>
        </p:txBody>
      </p:sp>
    </p:spTree>
    <p:extLst>
      <p:ext uri="{BB962C8B-B14F-4D97-AF65-F5344CB8AC3E}">
        <p14:creationId xmlns:p14="http://schemas.microsoft.com/office/powerpoint/2010/main" val="84676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white and green hexagons&#10;&#10;Description automatically generated">
            <a:extLst>
              <a:ext uri="{FF2B5EF4-FFF2-40B4-BE49-F238E27FC236}">
                <a16:creationId xmlns:a16="http://schemas.microsoft.com/office/drawing/2014/main" id="{15A458EF-A2AD-74DC-9B39-621A4AB85817}"/>
              </a:ext>
            </a:extLst>
          </p:cNvPr>
          <p:cNvPicPr>
            <a:picLocks noChangeAspect="1"/>
          </p:cNvPicPr>
          <p:nvPr userDrawn="1"/>
        </p:nvPicPr>
        <p:blipFill rotWithShape="1">
          <a:blip r:embed="rId4" cstate="hqprint">
            <a:alphaModFix amt="42000"/>
            <a:extLst>
              <a:ext uri="{28A0092B-C50C-407E-A947-70E740481C1C}">
                <a14:useLocalDpi xmlns:a14="http://schemas.microsoft.com/office/drawing/2010/main"/>
              </a:ext>
            </a:extLst>
          </a:blip>
          <a:srcRect/>
          <a:stretch/>
        </p:blipFill>
        <p:spPr>
          <a:xfrm>
            <a:off x="0" y="-10160"/>
            <a:ext cx="12192000" cy="6878320"/>
          </a:xfrm>
          <a:prstGeom prst="rect">
            <a:avLst/>
          </a:prstGeom>
        </p:spPr>
      </p:pic>
      <p:sp>
        <p:nvSpPr>
          <p:cNvPr id="2" name="Rectangle 3">
            <a:extLst>
              <a:ext uri="{FF2B5EF4-FFF2-40B4-BE49-F238E27FC236}">
                <a16:creationId xmlns:a16="http://schemas.microsoft.com/office/drawing/2014/main" id="{51B9A1BC-E149-C7D3-CD9F-00823F6C51BA}"/>
              </a:ext>
            </a:extLst>
          </p:cNvPr>
          <p:cNvSpPr/>
          <p:nvPr userDrawn="1"/>
        </p:nvSpPr>
        <p:spPr>
          <a:xfrm>
            <a:off x="-1905" y="5773420"/>
            <a:ext cx="12193905" cy="1108982"/>
          </a:xfrm>
          <a:custGeom>
            <a:avLst/>
            <a:gdLst>
              <a:gd name="connsiteX0" fmla="*/ 0 w 12211050"/>
              <a:gd name="connsiteY0" fmla="*/ 0 h 1104900"/>
              <a:gd name="connsiteX1" fmla="*/ 12211050 w 12211050"/>
              <a:gd name="connsiteY1" fmla="*/ 0 h 1104900"/>
              <a:gd name="connsiteX2" fmla="*/ 12211050 w 12211050"/>
              <a:gd name="connsiteY2" fmla="*/ 1104900 h 1104900"/>
              <a:gd name="connsiteX3" fmla="*/ 0 w 12211050"/>
              <a:gd name="connsiteY3" fmla="*/ 1104900 h 1104900"/>
              <a:gd name="connsiteX4" fmla="*/ 0 w 12211050"/>
              <a:gd name="connsiteY4" fmla="*/ 0 h 1104900"/>
              <a:gd name="connsiteX0" fmla="*/ 0 w 12211050"/>
              <a:gd name="connsiteY0" fmla="*/ 319 h 1105219"/>
              <a:gd name="connsiteX1" fmla="*/ 6030383 w 12211050"/>
              <a:gd name="connsiteY1" fmla="*/ 578023 h 1105219"/>
              <a:gd name="connsiteX2" fmla="*/ 12211050 w 12211050"/>
              <a:gd name="connsiteY2" fmla="*/ 319 h 1105219"/>
              <a:gd name="connsiteX3" fmla="*/ 12211050 w 12211050"/>
              <a:gd name="connsiteY3" fmla="*/ 1105219 h 1105219"/>
              <a:gd name="connsiteX4" fmla="*/ 0 w 12211050"/>
              <a:gd name="connsiteY4" fmla="*/ 1105219 h 1105219"/>
              <a:gd name="connsiteX5" fmla="*/ 0 w 12211050"/>
              <a:gd name="connsiteY5" fmla="*/ 319 h 1105219"/>
              <a:gd name="connsiteX0" fmla="*/ 0 w 12211050"/>
              <a:gd name="connsiteY0" fmla="*/ 319 h 1105219"/>
              <a:gd name="connsiteX1" fmla="*/ 6030383 w 12211050"/>
              <a:gd name="connsiteY1" fmla="*/ 578023 h 1105219"/>
              <a:gd name="connsiteX2" fmla="*/ 12211050 w 12211050"/>
              <a:gd name="connsiteY2" fmla="*/ 319 h 1105219"/>
              <a:gd name="connsiteX3" fmla="*/ 12211050 w 12211050"/>
              <a:gd name="connsiteY3" fmla="*/ 1105219 h 1105219"/>
              <a:gd name="connsiteX4" fmla="*/ 0 w 12211050"/>
              <a:gd name="connsiteY4" fmla="*/ 1105219 h 1105219"/>
              <a:gd name="connsiteX5" fmla="*/ 0 w 12211050"/>
              <a:gd name="connsiteY5" fmla="*/ 319 h 1105219"/>
              <a:gd name="connsiteX0" fmla="*/ 0 w 12211050"/>
              <a:gd name="connsiteY0" fmla="*/ 358 h 1105258"/>
              <a:gd name="connsiteX1" fmla="*/ 6030383 w 12211050"/>
              <a:gd name="connsiteY1" fmla="*/ 578062 h 1105258"/>
              <a:gd name="connsiteX2" fmla="*/ 12211050 w 12211050"/>
              <a:gd name="connsiteY2" fmla="*/ 358 h 1105258"/>
              <a:gd name="connsiteX3" fmla="*/ 12211050 w 12211050"/>
              <a:gd name="connsiteY3" fmla="*/ 1105258 h 1105258"/>
              <a:gd name="connsiteX4" fmla="*/ 0 w 12211050"/>
              <a:gd name="connsiteY4" fmla="*/ 1105258 h 1105258"/>
              <a:gd name="connsiteX5" fmla="*/ 0 w 12211050"/>
              <a:gd name="connsiteY5" fmla="*/ 358 h 1105258"/>
              <a:gd name="connsiteX0" fmla="*/ 0 w 12211050"/>
              <a:gd name="connsiteY0" fmla="*/ 389467 h 1104900"/>
              <a:gd name="connsiteX1" fmla="*/ 6030383 w 12211050"/>
              <a:gd name="connsiteY1" fmla="*/ 577704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89467 h 1104900"/>
              <a:gd name="connsiteX1" fmla="*/ 6030383 w 12211050"/>
              <a:gd name="connsiteY1" fmla="*/ 577704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89467 h 1104900"/>
              <a:gd name="connsiteX1" fmla="*/ 6030383 w 12211050"/>
              <a:gd name="connsiteY1" fmla="*/ 577704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89467 h 1104900"/>
              <a:gd name="connsiteX1" fmla="*/ 6030383 w 12211050"/>
              <a:gd name="connsiteY1" fmla="*/ 577704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89467 h 1104900"/>
              <a:gd name="connsiteX1" fmla="*/ 6030383 w 12211050"/>
              <a:gd name="connsiteY1" fmla="*/ 577704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894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894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6030383 w 12211050"/>
              <a:gd name="connsiteY1" fmla="*/ 509971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0 w 12211050"/>
              <a:gd name="connsiteY0" fmla="*/ 338667 h 1104900"/>
              <a:gd name="connsiteX1" fmla="*/ 5716875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0 w 12211050"/>
              <a:gd name="connsiteY5" fmla="*/ 338667 h 1104900"/>
              <a:gd name="connsiteX0" fmla="*/ 13063 w 12211050"/>
              <a:gd name="connsiteY0" fmla="*/ 403982 h 1104900"/>
              <a:gd name="connsiteX1" fmla="*/ 5716875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3063 w 12211050"/>
              <a:gd name="connsiteY5" fmla="*/ 403982 h 1104900"/>
              <a:gd name="connsiteX0" fmla="*/ 13063 w 12211050"/>
              <a:gd name="connsiteY0" fmla="*/ 403982 h 1104900"/>
              <a:gd name="connsiteX1" fmla="*/ 5716875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3063 w 12211050"/>
              <a:gd name="connsiteY5" fmla="*/ 403982 h 1104900"/>
              <a:gd name="connsiteX0" fmla="*/ 13063 w 12211050"/>
              <a:gd name="connsiteY0" fmla="*/ 403982 h 1104900"/>
              <a:gd name="connsiteX1" fmla="*/ 6108761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3063 w 12211050"/>
              <a:gd name="connsiteY5" fmla="*/ 403982 h 1104900"/>
              <a:gd name="connsiteX0" fmla="*/ 13063 w 12211050"/>
              <a:gd name="connsiteY0" fmla="*/ 403982 h 1104900"/>
              <a:gd name="connsiteX1" fmla="*/ 6108761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3063 w 12211050"/>
              <a:gd name="connsiteY5" fmla="*/ 403982 h 1104900"/>
              <a:gd name="connsiteX0" fmla="*/ 17145 w 12211050"/>
              <a:gd name="connsiteY0" fmla="*/ 518282 h 1104900"/>
              <a:gd name="connsiteX1" fmla="*/ 6108761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7145 w 12211050"/>
              <a:gd name="connsiteY5" fmla="*/ 518282 h 1104900"/>
              <a:gd name="connsiteX0" fmla="*/ 17145 w 12211050"/>
              <a:gd name="connsiteY0" fmla="*/ 518282 h 1104900"/>
              <a:gd name="connsiteX1" fmla="*/ 6108761 w 12211050"/>
              <a:gd name="connsiteY1" fmla="*/ 562223 h 1104900"/>
              <a:gd name="connsiteX2" fmla="*/ 12211050 w 12211050"/>
              <a:gd name="connsiteY2" fmla="*/ 0 h 1104900"/>
              <a:gd name="connsiteX3" fmla="*/ 12211050 w 12211050"/>
              <a:gd name="connsiteY3" fmla="*/ 1104900 h 1104900"/>
              <a:gd name="connsiteX4" fmla="*/ 0 w 12211050"/>
              <a:gd name="connsiteY4" fmla="*/ 1104900 h 1104900"/>
              <a:gd name="connsiteX5" fmla="*/ 17145 w 12211050"/>
              <a:gd name="connsiteY5" fmla="*/ 518282 h 1104900"/>
              <a:gd name="connsiteX0" fmla="*/ 0 w 12193905"/>
              <a:gd name="connsiteY0" fmla="*/ 518282 h 1108982"/>
              <a:gd name="connsiteX1" fmla="*/ 6091616 w 12193905"/>
              <a:gd name="connsiteY1" fmla="*/ 562223 h 1108982"/>
              <a:gd name="connsiteX2" fmla="*/ 12193905 w 12193905"/>
              <a:gd name="connsiteY2" fmla="*/ 0 h 1108982"/>
              <a:gd name="connsiteX3" fmla="*/ 12193905 w 12193905"/>
              <a:gd name="connsiteY3" fmla="*/ 1104900 h 1108982"/>
              <a:gd name="connsiteX4" fmla="*/ 3266 w 12193905"/>
              <a:gd name="connsiteY4" fmla="*/ 1108982 h 1108982"/>
              <a:gd name="connsiteX5" fmla="*/ 0 w 12193905"/>
              <a:gd name="connsiteY5" fmla="*/ 518282 h 1108982"/>
              <a:gd name="connsiteX0" fmla="*/ 0 w 12193905"/>
              <a:gd name="connsiteY0" fmla="*/ 518282 h 1108982"/>
              <a:gd name="connsiteX1" fmla="*/ 6091616 w 12193905"/>
              <a:gd name="connsiteY1" fmla="*/ 562223 h 1108982"/>
              <a:gd name="connsiteX2" fmla="*/ 12193905 w 12193905"/>
              <a:gd name="connsiteY2" fmla="*/ 0 h 1108982"/>
              <a:gd name="connsiteX3" fmla="*/ 12193905 w 12193905"/>
              <a:gd name="connsiteY3" fmla="*/ 1104900 h 1108982"/>
              <a:gd name="connsiteX4" fmla="*/ 3266 w 12193905"/>
              <a:gd name="connsiteY4" fmla="*/ 1108982 h 1108982"/>
              <a:gd name="connsiteX5" fmla="*/ 0 w 12193905"/>
              <a:gd name="connsiteY5" fmla="*/ 518282 h 1108982"/>
              <a:gd name="connsiteX0" fmla="*/ 0 w 12193905"/>
              <a:gd name="connsiteY0" fmla="*/ 518282 h 1108982"/>
              <a:gd name="connsiteX1" fmla="*/ 6091616 w 12193905"/>
              <a:gd name="connsiteY1" fmla="*/ 562223 h 1108982"/>
              <a:gd name="connsiteX2" fmla="*/ 12193905 w 12193905"/>
              <a:gd name="connsiteY2" fmla="*/ 0 h 1108982"/>
              <a:gd name="connsiteX3" fmla="*/ 12193905 w 12193905"/>
              <a:gd name="connsiteY3" fmla="*/ 1104900 h 1108982"/>
              <a:gd name="connsiteX4" fmla="*/ 3266 w 12193905"/>
              <a:gd name="connsiteY4" fmla="*/ 1108982 h 1108982"/>
              <a:gd name="connsiteX5" fmla="*/ 0 w 12193905"/>
              <a:gd name="connsiteY5" fmla="*/ 518282 h 1108982"/>
              <a:gd name="connsiteX0" fmla="*/ 0 w 12193905"/>
              <a:gd name="connsiteY0" fmla="*/ 518282 h 1108982"/>
              <a:gd name="connsiteX1" fmla="*/ 6091616 w 12193905"/>
              <a:gd name="connsiteY1" fmla="*/ 562223 h 1108982"/>
              <a:gd name="connsiteX2" fmla="*/ 12193905 w 12193905"/>
              <a:gd name="connsiteY2" fmla="*/ 0 h 1108982"/>
              <a:gd name="connsiteX3" fmla="*/ 12193905 w 12193905"/>
              <a:gd name="connsiteY3" fmla="*/ 1104900 h 1108982"/>
              <a:gd name="connsiteX4" fmla="*/ 3266 w 12193905"/>
              <a:gd name="connsiteY4" fmla="*/ 1108982 h 1108982"/>
              <a:gd name="connsiteX5" fmla="*/ 0 w 12193905"/>
              <a:gd name="connsiteY5" fmla="*/ 518282 h 1108982"/>
              <a:gd name="connsiteX0" fmla="*/ 0 w 12193905"/>
              <a:gd name="connsiteY0" fmla="*/ 518282 h 1108982"/>
              <a:gd name="connsiteX1" fmla="*/ 6091616 w 12193905"/>
              <a:gd name="connsiteY1" fmla="*/ 562223 h 1108982"/>
              <a:gd name="connsiteX2" fmla="*/ 12193905 w 12193905"/>
              <a:gd name="connsiteY2" fmla="*/ 0 h 1108982"/>
              <a:gd name="connsiteX3" fmla="*/ 12193905 w 12193905"/>
              <a:gd name="connsiteY3" fmla="*/ 1104900 h 1108982"/>
              <a:gd name="connsiteX4" fmla="*/ 3266 w 12193905"/>
              <a:gd name="connsiteY4" fmla="*/ 1108982 h 1108982"/>
              <a:gd name="connsiteX5" fmla="*/ 0 w 12193905"/>
              <a:gd name="connsiteY5" fmla="*/ 518282 h 11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905" h="1108982">
                <a:moveTo>
                  <a:pt x="0" y="518282"/>
                </a:moveTo>
                <a:cubicBezTo>
                  <a:pt x="1411161" y="572384"/>
                  <a:pt x="4099939" y="547003"/>
                  <a:pt x="6091616" y="562223"/>
                </a:cubicBezTo>
                <a:cubicBezTo>
                  <a:pt x="8083293" y="577443"/>
                  <a:pt x="10753443" y="464953"/>
                  <a:pt x="12193905" y="0"/>
                </a:cubicBezTo>
                <a:lnTo>
                  <a:pt x="12193905" y="1104900"/>
                </a:lnTo>
                <a:lnTo>
                  <a:pt x="3266" y="1108982"/>
                </a:lnTo>
                <a:cubicBezTo>
                  <a:pt x="2177" y="912082"/>
                  <a:pt x="1089" y="715182"/>
                  <a:pt x="0" y="518282"/>
                </a:cubicBezTo>
                <a:close/>
              </a:path>
            </a:pathLst>
          </a:custGeom>
          <a:solidFill>
            <a:srgbClr val="223F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F087797-515C-704F-30E2-2B67A3D10650}"/>
              </a:ext>
            </a:extLst>
          </p:cNvPr>
          <p:cNvPicPr>
            <a:picLocks noChangeAspect="1"/>
          </p:cNvPicPr>
          <p:nvPr userDrawn="1"/>
        </p:nvPicPr>
        <p:blipFill>
          <a:blip r:embed="rId5"/>
          <a:stretch>
            <a:fillRect/>
          </a:stretch>
        </p:blipFill>
        <p:spPr>
          <a:xfrm>
            <a:off x="9879264" y="6062847"/>
            <a:ext cx="1957136" cy="815473"/>
          </a:xfrm>
          <a:prstGeom prst="rect">
            <a:avLst/>
          </a:prstGeom>
        </p:spPr>
      </p:pic>
      <p:sp>
        <p:nvSpPr>
          <p:cNvPr id="4" name="TextBox 3">
            <a:extLst>
              <a:ext uri="{FF2B5EF4-FFF2-40B4-BE49-F238E27FC236}">
                <a16:creationId xmlns:a16="http://schemas.microsoft.com/office/drawing/2014/main" id="{A3D519E2-C388-A609-F9C1-5924B6894B1F}"/>
              </a:ext>
            </a:extLst>
          </p:cNvPr>
          <p:cNvSpPr txBox="1"/>
          <p:nvPr userDrawn="1"/>
        </p:nvSpPr>
        <p:spPr>
          <a:xfrm>
            <a:off x="60008" y="6422581"/>
            <a:ext cx="9757344" cy="400110"/>
          </a:xfrm>
          <a:prstGeom prst="rect">
            <a:avLst/>
          </a:prstGeom>
          <a:noFill/>
        </p:spPr>
        <p:txBody>
          <a:bodyPr wrap="square" rtlCol="0">
            <a:spAutoFit/>
          </a:bodyPr>
          <a:lstStyle/>
          <a:p>
            <a:pPr algn="ctr"/>
            <a:r>
              <a:rPr lang="en-US" sz="2000" b="0" dirty="0">
                <a:solidFill>
                  <a:srgbClr val="F7F7F7"/>
                </a:solidFill>
                <a:latin typeface="Arial Black" panose="020B0A04020102020204"/>
              </a:rPr>
              <a:t>MSN-C Special Topic: Composites 2026</a:t>
            </a:r>
          </a:p>
        </p:txBody>
      </p:sp>
    </p:spTree>
    <p:extLst>
      <p:ext uri="{BB962C8B-B14F-4D97-AF65-F5344CB8AC3E}">
        <p14:creationId xmlns:p14="http://schemas.microsoft.com/office/powerpoint/2010/main" val="770807747"/>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48.emf"/><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image" Target="../media/image44.tiff"/><Relationship Id="rId11" Type="http://schemas.openxmlformats.org/officeDocument/2006/relationships/image" Target="../media/image47.emf"/><Relationship Id="rId5" Type="http://schemas.openxmlformats.org/officeDocument/2006/relationships/image" Target="../media/image43.tiff"/><Relationship Id="rId10" Type="http://schemas.openxmlformats.org/officeDocument/2006/relationships/image" Target="../media/image46.png"/><Relationship Id="rId4" Type="http://schemas.openxmlformats.org/officeDocument/2006/relationships/image" Target="../media/image42.tiff"/><Relationship Id="rId9" Type="http://schemas.openxmlformats.org/officeDocument/2006/relationships/image" Target="../media/image46.tiff"/></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2.xml"/><Relationship Id="rId5" Type="http://schemas.openxmlformats.org/officeDocument/2006/relationships/image" Target="../media/image52.emf"/><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5.gif"/><Relationship Id="rId4" Type="http://schemas.openxmlformats.org/officeDocument/2006/relationships/image" Target="../media/image54.gi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gif"/><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12.xml"/><Relationship Id="rId7" Type="http://schemas.openxmlformats.org/officeDocument/2006/relationships/image" Target="../media/image12.emf"/><Relationship Id="rId12"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tiff"/><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emf"/><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824D-8D5E-769E-6C47-4F3816E1E8EE}"/>
              </a:ext>
            </a:extLst>
          </p:cNvPr>
          <p:cNvSpPr>
            <a:spLocks noGrp="1"/>
          </p:cNvSpPr>
          <p:nvPr>
            <p:ph type="ctrTitle"/>
          </p:nvPr>
        </p:nvSpPr>
        <p:spPr>
          <a:xfrm>
            <a:off x="0" y="2294296"/>
            <a:ext cx="12192000" cy="1465183"/>
          </a:xfrm>
        </p:spPr>
        <p:txBody>
          <a:bodyPr/>
          <a:lstStyle/>
          <a:p>
            <a:r>
              <a:rPr lang="en-US" sz="4800" dirty="0"/>
              <a:t>FMB Overview at the </a:t>
            </a:r>
            <a:r>
              <a:rPr lang="en-US" sz="4800" u="sng" dirty="0"/>
              <a:t>M</a:t>
            </a:r>
            <a:r>
              <a:rPr lang="en-US" sz="4800" dirty="0"/>
              <a:t>aterials </a:t>
            </a:r>
            <a:r>
              <a:rPr lang="en-US" sz="4800" u="sng" dirty="0"/>
              <a:t>S</a:t>
            </a:r>
            <a:r>
              <a:rPr lang="en-US" sz="4800" dirty="0"/>
              <a:t>olutions </a:t>
            </a:r>
            <a:r>
              <a:rPr lang="en-US" sz="4800" u="sng" dirty="0"/>
              <a:t>N</a:t>
            </a:r>
            <a:r>
              <a:rPr lang="en-US" sz="4800" dirty="0"/>
              <a:t>etwork at </a:t>
            </a:r>
            <a:r>
              <a:rPr lang="en-US" sz="4800" u="sng" dirty="0"/>
              <a:t>C</a:t>
            </a:r>
            <a:r>
              <a:rPr lang="en-US" sz="4800" dirty="0"/>
              <a:t>HESS (MSN-C)</a:t>
            </a:r>
            <a:endParaRPr lang="en-US" sz="4000" b="1" dirty="0">
              <a:latin typeface="Corbel" panose="020B0503020204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9F36D28-0B12-5E48-C69E-5243419AB08F}"/>
              </a:ext>
            </a:extLst>
          </p:cNvPr>
          <p:cNvSpPr>
            <a:spLocks noGrp="1"/>
          </p:cNvSpPr>
          <p:nvPr>
            <p:ph type="subTitle" idx="1"/>
          </p:nvPr>
        </p:nvSpPr>
        <p:spPr>
          <a:xfrm>
            <a:off x="491319" y="3759480"/>
            <a:ext cx="11209362" cy="811550"/>
          </a:xfrm>
        </p:spPr>
        <p:txBody>
          <a:bodyPr/>
          <a:lstStyle/>
          <a:p>
            <a:r>
              <a:rPr lang="en-US" u="sng" dirty="0">
                <a:latin typeface="Corbel" panose="020B0503020204020204" pitchFamily="34" charset="0"/>
              </a:rPr>
              <a:t>Arthur Woll</a:t>
            </a:r>
            <a:r>
              <a:rPr lang="en-US" dirty="0">
                <a:latin typeface="Corbel" panose="020B0503020204020204" pitchFamily="34" charset="0"/>
              </a:rPr>
              <a:t> (Director, MSN-C), </a:t>
            </a:r>
            <a:r>
              <a:rPr lang="en-US" dirty="0"/>
              <a:t>Christopher Budrow, J.Y. Peter Ko, Hilmar Koerner, Matthew Miller, Kelly E. Nygren, Kirt Page, and Paul Shade</a:t>
            </a:r>
            <a:endParaRPr lang="en-US" sz="2800" dirty="0">
              <a:latin typeface="Corbel" panose="020B0503020204020204" pitchFamily="34" charset="0"/>
            </a:endParaRPr>
          </a:p>
        </p:txBody>
      </p:sp>
      <p:grpSp>
        <p:nvGrpSpPr>
          <p:cNvPr id="5" name="Group 4">
            <a:extLst>
              <a:ext uri="{FF2B5EF4-FFF2-40B4-BE49-F238E27FC236}">
                <a16:creationId xmlns:a16="http://schemas.microsoft.com/office/drawing/2014/main" id="{660B395E-1C01-3BA8-6795-C465E52E4928}"/>
              </a:ext>
            </a:extLst>
          </p:cNvPr>
          <p:cNvGrpSpPr/>
          <p:nvPr/>
        </p:nvGrpSpPr>
        <p:grpSpPr>
          <a:xfrm>
            <a:off x="141078" y="121736"/>
            <a:ext cx="5030529" cy="1164290"/>
            <a:chOff x="141078" y="338836"/>
            <a:chExt cx="5030529" cy="1164290"/>
          </a:xfrm>
        </p:grpSpPr>
        <p:pic>
          <p:nvPicPr>
            <p:cNvPr id="8" name="Picture 7" descr="A black and red logo&#10;&#10;Description automatically generated">
              <a:extLst>
                <a:ext uri="{FF2B5EF4-FFF2-40B4-BE49-F238E27FC236}">
                  <a16:creationId xmlns:a16="http://schemas.microsoft.com/office/drawing/2014/main" id="{9AA2273D-DF73-3A34-F40E-5ADA8DE95C03}"/>
                </a:ext>
              </a:extLst>
            </p:cNvPr>
            <p:cNvPicPr>
              <a:picLocks noChangeAspect="1"/>
            </p:cNvPicPr>
            <p:nvPr/>
          </p:nvPicPr>
          <p:blipFill>
            <a:blip r:embed="rId3"/>
            <a:stretch>
              <a:fillRect/>
            </a:stretch>
          </p:blipFill>
          <p:spPr>
            <a:xfrm>
              <a:off x="141078" y="338836"/>
              <a:ext cx="2364160" cy="1153404"/>
            </a:xfrm>
            <a:prstGeom prst="rect">
              <a:avLst/>
            </a:prstGeom>
          </p:spPr>
        </p:pic>
        <p:pic>
          <p:nvPicPr>
            <p:cNvPr id="9" name="Picture 8" descr="A blue and black logo&#10;&#10;Description automatically generated">
              <a:extLst>
                <a:ext uri="{FF2B5EF4-FFF2-40B4-BE49-F238E27FC236}">
                  <a16:creationId xmlns:a16="http://schemas.microsoft.com/office/drawing/2014/main" id="{AE90B4C2-D284-BB9F-771C-D98DB8678B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83240" y="499624"/>
              <a:ext cx="2488367" cy="804572"/>
            </a:xfrm>
            <a:prstGeom prst="rect">
              <a:avLst/>
            </a:prstGeom>
          </p:spPr>
        </p:pic>
        <p:cxnSp>
          <p:nvCxnSpPr>
            <p:cNvPr id="11" name="Straight Connector 10">
              <a:extLst>
                <a:ext uri="{FF2B5EF4-FFF2-40B4-BE49-F238E27FC236}">
                  <a16:creationId xmlns:a16="http://schemas.microsoft.com/office/drawing/2014/main" id="{9BEBCFF9-E3AA-C6AB-1707-5B5F8D95F09A}"/>
                </a:ext>
              </a:extLst>
            </p:cNvPr>
            <p:cNvCxnSpPr/>
            <p:nvPr/>
          </p:nvCxnSpPr>
          <p:spPr>
            <a:xfrm>
              <a:off x="2559668" y="349722"/>
              <a:ext cx="0" cy="1153404"/>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sp>
        <p:nvSpPr>
          <p:cNvPr id="4" name="Subtitle 2">
            <a:extLst>
              <a:ext uri="{FF2B5EF4-FFF2-40B4-BE49-F238E27FC236}">
                <a16:creationId xmlns:a16="http://schemas.microsoft.com/office/drawing/2014/main" id="{6D2EBAE0-DA59-7FB0-0B6D-4E8BC6E48F79}"/>
              </a:ext>
            </a:extLst>
          </p:cNvPr>
          <p:cNvSpPr txBox="1">
            <a:spLocks/>
          </p:cNvSpPr>
          <p:nvPr/>
        </p:nvSpPr>
        <p:spPr>
          <a:xfrm>
            <a:off x="491319" y="5112464"/>
            <a:ext cx="11209362" cy="81155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Symposium: Additive Manufacturing: Advanced Characterization with Synchrotron, Neutron, and In Situ Laboratory-Scale Techniques IV </a:t>
            </a:r>
            <a:endParaRPr kumimoji="0" lang="en-US" sz="2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65605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3E4C5-BF4A-D6A8-EEE7-BFE7EB747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33C24-C457-C4D7-A860-AAA8F106D9A8}"/>
              </a:ext>
            </a:extLst>
          </p:cNvPr>
          <p:cNvSpPr>
            <a:spLocks noGrp="1"/>
          </p:cNvSpPr>
          <p:nvPr>
            <p:ph type="title"/>
          </p:nvPr>
        </p:nvSpPr>
        <p:spPr/>
        <p:txBody>
          <a:bodyPr/>
          <a:lstStyle/>
          <a:p>
            <a:r>
              <a:rPr lang="en-US" dirty="0"/>
              <a:t>Covalent Organic Frameworks</a:t>
            </a:r>
          </a:p>
        </p:txBody>
      </p:sp>
      <p:pic>
        <p:nvPicPr>
          <p:cNvPr id="4" name="Picture 3">
            <a:extLst>
              <a:ext uri="{FF2B5EF4-FFF2-40B4-BE49-F238E27FC236}">
                <a16:creationId xmlns:a16="http://schemas.microsoft.com/office/drawing/2014/main" id="{647C9BF0-7F15-8DB8-FA0A-7725EC373A49}"/>
              </a:ext>
            </a:extLst>
          </p:cNvPr>
          <p:cNvPicPr>
            <a:picLocks noChangeAspect="1"/>
          </p:cNvPicPr>
          <p:nvPr/>
        </p:nvPicPr>
        <p:blipFill>
          <a:blip r:embed="rId3"/>
          <a:stretch>
            <a:fillRect/>
          </a:stretch>
        </p:blipFill>
        <p:spPr>
          <a:xfrm>
            <a:off x="1905" y="602041"/>
            <a:ext cx="5615940" cy="2514600"/>
          </a:xfrm>
          <a:prstGeom prst="rect">
            <a:avLst/>
          </a:prstGeom>
        </p:spPr>
      </p:pic>
      <p:pic>
        <p:nvPicPr>
          <p:cNvPr id="6" name="Picture 5">
            <a:extLst>
              <a:ext uri="{FF2B5EF4-FFF2-40B4-BE49-F238E27FC236}">
                <a16:creationId xmlns:a16="http://schemas.microsoft.com/office/drawing/2014/main" id="{8F1FC212-52F1-C2B9-C059-45BAFB8E6724}"/>
              </a:ext>
            </a:extLst>
          </p:cNvPr>
          <p:cNvPicPr>
            <a:picLocks noChangeAspect="1"/>
          </p:cNvPicPr>
          <p:nvPr/>
        </p:nvPicPr>
        <p:blipFill>
          <a:blip r:embed="rId4"/>
          <a:stretch>
            <a:fillRect/>
          </a:stretch>
        </p:blipFill>
        <p:spPr>
          <a:xfrm>
            <a:off x="703326" y="1512047"/>
            <a:ext cx="5753100" cy="2468880"/>
          </a:xfrm>
          <a:prstGeom prst="rect">
            <a:avLst/>
          </a:prstGeom>
        </p:spPr>
      </p:pic>
      <p:pic>
        <p:nvPicPr>
          <p:cNvPr id="7" name="Picture 6">
            <a:extLst>
              <a:ext uri="{FF2B5EF4-FFF2-40B4-BE49-F238E27FC236}">
                <a16:creationId xmlns:a16="http://schemas.microsoft.com/office/drawing/2014/main" id="{827800ED-7085-94E8-02FD-1B5D0032F4B2}"/>
              </a:ext>
            </a:extLst>
          </p:cNvPr>
          <p:cNvPicPr>
            <a:picLocks noChangeAspect="1"/>
          </p:cNvPicPr>
          <p:nvPr/>
        </p:nvPicPr>
        <p:blipFill>
          <a:blip r:embed="rId5"/>
          <a:stretch>
            <a:fillRect/>
          </a:stretch>
        </p:blipFill>
        <p:spPr>
          <a:xfrm>
            <a:off x="1541907" y="2376333"/>
            <a:ext cx="6694170" cy="2115820"/>
          </a:xfrm>
          <a:prstGeom prst="rect">
            <a:avLst/>
          </a:prstGeom>
        </p:spPr>
      </p:pic>
      <p:pic>
        <p:nvPicPr>
          <p:cNvPr id="3" name="Picture 2">
            <a:extLst>
              <a:ext uri="{FF2B5EF4-FFF2-40B4-BE49-F238E27FC236}">
                <a16:creationId xmlns:a16="http://schemas.microsoft.com/office/drawing/2014/main" id="{27B8E4F2-EC19-F7CC-F4D8-FD7FD441637C}"/>
              </a:ext>
            </a:extLst>
          </p:cNvPr>
          <p:cNvPicPr>
            <a:picLocks noChangeAspect="1"/>
          </p:cNvPicPr>
          <p:nvPr/>
        </p:nvPicPr>
        <p:blipFill>
          <a:blip r:embed="rId6"/>
          <a:srcRect b="14375"/>
          <a:stretch>
            <a:fillRect/>
          </a:stretch>
        </p:blipFill>
        <p:spPr>
          <a:xfrm>
            <a:off x="2494239" y="2887559"/>
            <a:ext cx="5295900" cy="2048732"/>
          </a:xfrm>
          <a:prstGeom prst="rect">
            <a:avLst/>
          </a:prstGeom>
        </p:spPr>
      </p:pic>
      <p:pic>
        <p:nvPicPr>
          <p:cNvPr id="5" name="Picture 4">
            <a:extLst>
              <a:ext uri="{FF2B5EF4-FFF2-40B4-BE49-F238E27FC236}">
                <a16:creationId xmlns:a16="http://schemas.microsoft.com/office/drawing/2014/main" id="{4C980F99-2F3C-86A5-7700-484A06336205}"/>
              </a:ext>
            </a:extLst>
          </p:cNvPr>
          <p:cNvPicPr>
            <a:picLocks noChangeAspect="1"/>
          </p:cNvPicPr>
          <p:nvPr/>
        </p:nvPicPr>
        <p:blipFill>
          <a:blip r:embed="rId7"/>
          <a:stretch>
            <a:fillRect/>
          </a:stretch>
        </p:blipFill>
        <p:spPr>
          <a:xfrm>
            <a:off x="3702939" y="3331697"/>
            <a:ext cx="5631180" cy="1965960"/>
          </a:xfrm>
          <a:prstGeom prst="rect">
            <a:avLst/>
          </a:prstGeom>
        </p:spPr>
      </p:pic>
      <p:pic>
        <p:nvPicPr>
          <p:cNvPr id="8" name="Picture 7">
            <a:extLst>
              <a:ext uri="{FF2B5EF4-FFF2-40B4-BE49-F238E27FC236}">
                <a16:creationId xmlns:a16="http://schemas.microsoft.com/office/drawing/2014/main" id="{361AA1C6-E449-A792-593C-CD309F94ABF7}"/>
              </a:ext>
            </a:extLst>
          </p:cNvPr>
          <p:cNvPicPr>
            <a:picLocks noChangeAspect="1"/>
          </p:cNvPicPr>
          <p:nvPr/>
        </p:nvPicPr>
        <p:blipFill>
          <a:blip r:embed="rId8"/>
          <a:stretch>
            <a:fillRect/>
          </a:stretch>
        </p:blipFill>
        <p:spPr>
          <a:xfrm>
            <a:off x="4419600" y="3693062"/>
            <a:ext cx="7772400" cy="3164938"/>
          </a:xfrm>
          <a:prstGeom prst="rect">
            <a:avLst/>
          </a:prstGeom>
        </p:spPr>
      </p:pic>
    </p:spTree>
    <p:extLst>
      <p:ext uri="{BB962C8B-B14F-4D97-AF65-F5344CB8AC3E}">
        <p14:creationId xmlns:p14="http://schemas.microsoft.com/office/powerpoint/2010/main" val="38046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90E62-CAFD-046C-CF17-244541F92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179F8-4CC7-4D8F-9441-F0838722EC58}"/>
              </a:ext>
            </a:extLst>
          </p:cNvPr>
          <p:cNvSpPr>
            <a:spLocks noGrp="1"/>
          </p:cNvSpPr>
          <p:nvPr>
            <p:ph type="title"/>
          </p:nvPr>
        </p:nvSpPr>
        <p:spPr/>
        <p:txBody>
          <a:bodyPr/>
          <a:lstStyle/>
          <a:p>
            <a:r>
              <a:rPr lang="en-US" dirty="0"/>
              <a:t>Covalent Organic Frameworks</a:t>
            </a:r>
          </a:p>
        </p:txBody>
      </p:sp>
      <p:pic>
        <p:nvPicPr>
          <p:cNvPr id="4" name="Picture 3">
            <a:extLst>
              <a:ext uri="{FF2B5EF4-FFF2-40B4-BE49-F238E27FC236}">
                <a16:creationId xmlns:a16="http://schemas.microsoft.com/office/drawing/2014/main" id="{9C21211D-5139-22A6-6E5B-49F1D0B61801}"/>
              </a:ext>
            </a:extLst>
          </p:cNvPr>
          <p:cNvPicPr>
            <a:picLocks noChangeAspect="1"/>
          </p:cNvPicPr>
          <p:nvPr/>
        </p:nvPicPr>
        <p:blipFill>
          <a:blip r:embed="rId2"/>
          <a:stretch>
            <a:fillRect/>
          </a:stretch>
        </p:blipFill>
        <p:spPr>
          <a:xfrm>
            <a:off x="220423" y="670746"/>
            <a:ext cx="4561931" cy="2042656"/>
          </a:xfrm>
          <a:prstGeom prst="rect">
            <a:avLst/>
          </a:prstGeom>
        </p:spPr>
      </p:pic>
      <p:pic>
        <p:nvPicPr>
          <p:cNvPr id="5" name="Picture 4">
            <a:extLst>
              <a:ext uri="{FF2B5EF4-FFF2-40B4-BE49-F238E27FC236}">
                <a16:creationId xmlns:a16="http://schemas.microsoft.com/office/drawing/2014/main" id="{03CFBDB1-2452-A047-0551-C11A4FB65AC1}"/>
              </a:ext>
            </a:extLst>
          </p:cNvPr>
          <p:cNvPicPr>
            <a:picLocks noChangeAspect="1"/>
          </p:cNvPicPr>
          <p:nvPr/>
        </p:nvPicPr>
        <p:blipFill>
          <a:blip r:embed="rId3"/>
          <a:stretch>
            <a:fillRect/>
          </a:stretch>
        </p:blipFill>
        <p:spPr>
          <a:xfrm>
            <a:off x="986202" y="1356516"/>
            <a:ext cx="4561931" cy="1857628"/>
          </a:xfrm>
          <a:prstGeom prst="rect">
            <a:avLst/>
          </a:prstGeom>
        </p:spPr>
      </p:pic>
      <p:pic>
        <p:nvPicPr>
          <p:cNvPr id="11" name="Main graphic">
            <a:extLst>
              <a:ext uri="{FF2B5EF4-FFF2-40B4-BE49-F238E27FC236}">
                <a16:creationId xmlns:a16="http://schemas.microsoft.com/office/drawing/2014/main" id="{6F924C91-FB5D-36F2-2362-52E07F0CD8B2}"/>
              </a:ext>
            </a:extLst>
          </p:cNvPr>
          <p:cNvPicPr/>
          <p:nvPr/>
        </p:nvPicPr>
        <p:blipFill>
          <a:blip r:embed="rId4"/>
          <a:stretch/>
        </p:blipFill>
        <p:spPr>
          <a:xfrm>
            <a:off x="263459" y="3399172"/>
            <a:ext cx="6083575" cy="3305409"/>
          </a:xfrm>
          <a:prstGeom prst="rect">
            <a:avLst/>
          </a:prstGeom>
          <a:ln>
            <a:noFill/>
          </a:ln>
        </p:spPr>
      </p:pic>
      <p:pic>
        <p:nvPicPr>
          <p:cNvPr id="13" name="Main graphic">
            <a:extLst>
              <a:ext uri="{FF2B5EF4-FFF2-40B4-BE49-F238E27FC236}">
                <a16:creationId xmlns:a16="http://schemas.microsoft.com/office/drawing/2014/main" id="{A202204E-1C1E-9585-E20F-C6201331E685}"/>
              </a:ext>
            </a:extLst>
          </p:cNvPr>
          <p:cNvPicPr>
            <a:picLocks noChangeAspect="1"/>
          </p:cNvPicPr>
          <p:nvPr/>
        </p:nvPicPr>
        <p:blipFill>
          <a:blip r:embed="rId5"/>
          <a:stretch/>
        </p:blipFill>
        <p:spPr>
          <a:xfrm>
            <a:off x="6450510" y="819401"/>
            <a:ext cx="5334000" cy="5885180"/>
          </a:xfrm>
          <a:prstGeom prst="rect">
            <a:avLst/>
          </a:prstGeom>
          <a:ln>
            <a:noFill/>
          </a:ln>
        </p:spPr>
      </p:pic>
      <p:pic>
        <p:nvPicPr>
          <p:cNvPr id="14" name="Main graphic">
            <a:extLst>
              <a:ext uri="{FF2B5EF4-FFF2-40B4-BE49-F238E27FC236}">
                <a16:creationId xmlns:a16="http://schemas.microsoft.com/office/drawing/2014/main" id="{22AE4301-C5CC-825F-2836-E7861A82336A}"/>
              </a:ext>
            </a:extLst>
          </p:cNvPr>
          <p:cNvPicPr>
            <a:picLocks noChangeAspect="1"/>
          </p:cNvPicPr>
          <p:nvPr/>
        </p:nvPicPr>
        <p:blipFill>
          <a:blip r:embed="rId6"/>
          <a:stretch/>
        </p:blipFill>
        <p:spPr>
          <a:xfrm>
            <a:off x="6553986" y="1118380"/>
            <a:ext cx="5334000" cy="5031740"/>
          </a:xfrm>
          <a:prstGeom prst="rect">
            <a:avLst/>
          </a:prstGeom>
          <a:ln>
            <a:noFill/>
          </a:ln>
        </p:spPr>
      </p:pic>
    </p:spTree>
    <p:extLst>
      <p:ext uri="{BB962C8B-B14F-4D97-AF65-F5344CB8AC3E}">
        <p14:creationId xmlns:p14="http://schemas.microsoft.com/office/powerpoint/2010/main" val="5794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709FD20-5CA6-0020-80B2-7226A418EED9}"/>
              </a:ext>
            </a:extLst>
          </p:cNvPr>
          <p:cNvPicPr>
            <a:picLocks noChangeAspect="1"/>
          </p:cNvPicPr>
          <p:nvPr/>
        </p:nvPicPr>
        <p:blipFill>
          <a:blip r:embed="rId2"/>
          <a:srcRect b="12675"/>
          <a:stretch/>
        </p:blipFill>
        <p:spPr>
          <a:xfrm>
            <a:off x="7088310" y="4306097"/>
            <a:ext cx="5592225" cy="3768317"/>
          </a:xfrm>
          <a:prstGeom prst="rect">
            <a:avLst/>
          </a:prstGeom>
        </p:spPr>
      </p:pic>
      <p:sp>
        <p:nvSpPr>
          <p:cNvPr id="2" name="Title 1">
            <a:extLst>
              <a:ext uri="{FF2B5EF4-FFF2-40B4-BE49-F238E27FC236}">
                <a16:creationId xmlns:a16="http://schemas.microsoft.com/office/drawing/2014/main" id="{C1F1E724-AF11-A8DC-D71E-D6E15B8D81BB}"/>
              </a:ext>
            </a:extLst>
          </p:cNvPr>
          <p:cNvSpPr>
            <a:spLocks noGrp="1"/>
          </p:cNvSpPr>
          <p:nvPr>
            <p:ph type="title"/>
          </p:nvPr>
        </p:nvSpPr>
        <p:spPr/>
        <p:txBody>
          <a:bodyPr/>
          <a:lstStyle/>
          <a:p>
            <a:r>
              <a:rPr lang="en-US" dirty="0"/>
              <a:t>Flow-Induced Crystallization</a:t>
            </a:r>
          </a:p>
        </p:txBody>
      </p:sp>
      <p:pic>
        <p:nvPicPr>
          <p:cNvPr id="3" name="Picture 2" descr="A picture containing chart&#10;&#10;AI-generated content may be incorrect.">
            <a:extLst>
              <a:ext uri="{FF2B5EF4-FFF2-40B4-BE49-F238E27FC236}">
                <a16:creationId xmlns:a16="http://schemas.microsoft.com/office/drawing/2014/main" id="{CE34147E-EEB7-5694-79DD-62EB63942E6C}"/>
              </a:ext>
            </a:extLst>
          </p:cNvPr>
          <p:cNvPicPr>
            <a:picLocks noChangeAspect="1"/>
          </p:cNvPicPr>
          <p:nvPr/>
        </p:nvPicPr>
        <p:blipFill>
          <a:blip r:embed="rId3">
            <a:extLst>
              <a:ext uri="{28A0092B-C50C-407E-A947-70E740481C1C}">
                <a14:useLocalDpi xmlns:a14="http://schemas.microsoft.com/office/drawing/2010/main" val="0"/>
              </a:ext>
            </a:extLst>
          </a:blip>
          <a:srcRect l="38460" t="21456" r="11467" b="32124"/>
          <a:stretch/>
        </p:blipFill>
        <p:spPr>
          <a:xfrm>
            <a:off x="10817602" y="3177107"/>
            <a:ext cx="1228300" cy="1223087"/>
          </a:xfrm>
          <a:prstGeom prst="rect">
            <a:avLst/>
          </a:prstGeom>
        </p:spPr>
      </p:pic>
      <p:pic>
        <p:nvPicPr>
          <p:cNvPr id="4" name="Picture 3" descr="A picture containing chart&#10;&#10;AI-generated content may be incorrect.">
            <a:extLst>
              <a:ext uri="{FF2B5EF4-FFF2-40B4-BE49-F238E27FC236}">
                <a16:creationId xmlns:a16="http://schemas.microsoft.com/office/drawing/2014/main" id="{D1A42CE4-0FB0-3AC6-F052-DD4C4D1E5035}"/>
              </a:ext>
            </a:extLst>
          </p:cNvPr>
          <p:cNvPicPr>
            <a:picLocks noChangeAspect="1"/>
          </p:cNvPicPr>
          <p:nvPr/>
        </p:nvPicPr>
        <p:blipFill>
          <a:blip r:embed="rId4">
            <a:extLst>
              <a:ext uri="{28A0092B-C50C-407E-A947-70E740481C1C}">
                <a14:useLocalDpi xmlns:a14="http://schemas.microsoft.com/office/drawing/2010/main" val="0"/>
              </a:ext>
            </a:extLst>
          </a:blip>
          <a:srcRect l="38454" t="21182" r="11472" b="32398"/>
          <a:stretch/>
        </p:blipFill>
        <p:spPr>
          <a:xfrm>
            <a:off x="10817602" y="1602153"/>
            <a:ext cx="1228301" cy="1223086"/>
          </a:xfrm>
          <a:prstGeom prst="rect">
            <a:avLst/>
          </a:prstGeom>
        </p:spPr>
      </p:pic>
      <p:sp>
        <p:nvSpPr>
          <p:cNvPr id="5" name="Text Placeholder 2">
            <a:extLst>
              <a:ext uri="{FF2B5EF4-FFF2-40B4-BE49-F238E27FC236}">
                <a16:creationId xmlns:a16="http://schemas.microsoft.com/office/drawing/2014/main" id="{6981214A-0617-84D9-AC03-BB6B422CB2CD}"/>
              </a:ext>
            </a:extLst>
          </p:cNvPr>
          <p:cNvSpPr txBox="1">
            <a:spLocks/>
          </p:cNvSpPr>
          <p:nvPr/>
        </p:nvSpPr>
        <p:spPr>
          <a:xfrm>
            <a:off x="269133" y="1435814"/>
            <a:ext cx="6476827" cy="4992772"/>
          </a:xfrm>
          <a:prstGeom prst="rect">
            <a:avLst/>
          </a:prstGeom>
        </p:spPr>
        <p:txBody>
          <a:bodyPr vert="horz" lIns="91416" tIns="45708" rIns="91416" bIns="4570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ptos" panose="020B0004020202020204" pitchFamily="34" charset="0"/>
              </a:rPr>
              <a:t>Investigate the effect of shear rate on crystalline lamellae structure via </a:t>
            </a:r>
            <a:r>
              <a:rPr lang="en-US" sz="2400" i="1" dirty="0">
                <a:latin typeface="Aptos" panose="020B0004020202020204" pitchFamily="34" charset="0"/>
              </a:rPr>
              <a:t>in situ</a:t>
            </a:r>
            <a:r>
              <a:rPr lang="en-US" sz="2400" dirty="0">
                <a:latin typeface="Aptos" panose="020B0004020202020204" pitchFamily="34" charset="0"/>
              </a:rPr>
              <a:t> SAXS/WAXS</a:t>
            </a:r>
          </a:p>
          <a:p>
            <a:r>
              <a:rPr lang="en-US" sz="1800" dirty="0">
                <a:latin typeface="Aptos" panose="020B0004020202020204" pitchFamily="34" charset="0"/>
              </a:rPr>
              <a:t>Partial melting approach used to probe minority phase </a:t>
            </a:r>
            <a:r>
              <a:rPr lang="en-US" sz="1800" dirty="0" err="1">
                <a:latin typeface="Aptos" panose="020B0004020202020204" pitchFamily="34" charset="0"/>
              </a:rPr>
              <a:t>iPP</a:t>
            </a:r>
            <a:r>
              <a:rPr lang="en-US" sz="1800" dirty="0">
                <a:latin typeface="Aptos" panose="020B0004020202020204" pitchFamily="34" charset="0"/>
              </a:rPr>
              <a:t> lamellar structure</a:t>
            </a:r>
          </a:p>
          <a:p>
            <a:r>
              <a:rPr lang="en-US" sz="1800" dirty="0">
                <a:latin typeface="Aptos" panose="020B0004020202020204" pitchFamily="34" charset="0"/>
              </a:rPr>
              <a:t>Flow-induced orientation observed at lower shear rates for PE matrix versus </a:t>
            </a:r>
            <a:r>
              <a:rPr lang="en-US" sz="1800" dirty="0" err="1">
                <a:latin typeface="Aptos" panose="020B0004020202020204" pitchFamily="34" charset="0"/>
              </a:rPr>
              <a:t>iPP</a:t>
            </a:r>
            <a:r>
              <a:rPr lang="en-US" sz="1800" dirty="0">
                <a:latin typeface="Aptos" panose="020B0004020202020204" pitchFamily="34" charset="0"/>
              </a:rPr>
              <a:t> droplets, attributed to higher viscosity of PE</a:t>
            </a:r>
          </a:p>
          <a:p>
            <a:r>
              <a:rPr lang="en-US" sz="1800" dirty="0">
                <a:latin typeface="Aptos" panose="020B0004020202020204" pitchFamily="34" charset="0"/>
              </a:rPr>
              <a:t>Shish-kebab structure found in both PE and </a:t>
            </a:r>
            <a:r>
              <a:rPr lang="en-US" sz="1800" dirty="0" err="1">
                <a:latin typeface="Aptos" panose="020B0004020202020204" pitchFamily="34" charset="0"/>
              </a:rPr>
              <a:t>iPP</a:t>
            </a:r>
            <a:r>
              <a:rPr lang="en-US" sz="1800" dirty="0">
                <a:latin typeface="Aptos" panose="020B0004020202020204" pitchFamily="34" charset="0"/>
              </a:rPr>
              <a:t> at higher shear rates</a:t>
            </a:r>
          </a:p>
        </p:txBody>
      </p:sp>
      <p:pic>
        <p:nvPicPr>
          <p:cNvPr id="6" name="Picture 5" descr="A picture containing chart&#10;&#10;AI-generated content may be incorrect.">
            <a:extLst>
              <a:ext uri="{FF2B5EF4-FFF2-40B4-BE49-F238E27FC236}">
                <a16:creationId xmlns:a16="http://schemas.microsoft.com/office/drawing/2014/main" id="{E172A736-CE87-429A-AF72-B6F68FA58A2E}"/>
              </a:ext>
            </a:extLst>
          </p:cNvPr>
          <p:cNvPicPr>
            <a:picLocks noChangeAspect="1"/>
          </p:cNvPicPr>
          <p:nvPr/>
        </p:nvPicPr>
        <p:blipFill>
          <a:blip r:embed="rId5">
            <a:extLst>
              <a:ext uri="{28A0092B-C50C-407E-A947-70E740481C1C}">
                <a14:useLocalDpi xmlns:a14="http://schemas.microsoft.com/office/drawing/2010/main" val="0"/>
              </a:ext>
            </a:extLst>
          </a:blip>
          <a:srcRect l="39069" t="21268" r="11031" b="32276"/>
          <a:stretch/>
        </p:blipFill>
        <p:spPr>
          <a:xfrm>
            <a:off x="8117641" y="3177107"/>
            <a:ext cx="1228300" cy="1228299"/>
          </a:xfrm>
          <a:prstGeom prst="rect">
            <a:avLst/>
          </a:prstGeom>
        </p:spPr>
      </p:pic>
      <p:pic>
        <p:nvPicPr>
          <p:cNvPr id="7" name="Picture 6" descr="A picture containing chart&#10;&#10;AI-generated content may be incorrect.">
            <a:extLst>
              <a:ext uri="{FF2B5EF4-FFF2-40B4-BE49-F238E27FC236}">
                <a16:creationId xmlns:a16="http://schemas.microsoft.com/office/drawing/2014/main" id="{5FA486C9-6175-ACF0-68AF-2DFEB3249348}"/>
              </a:ext>
            </a:extLst>
          </p:cNvPr>
          <p:cNvPicPr>
            <a:picLocks noChangeAspect="1"/>
          </p:cNvPicPr>
          <p:nvPr/>
        </p:nvPicPr>
        <p:blipFill>
          <a:blip r:embed="rId6">
            <a:extLst>
              <a:ext uri="{28A0092B-C50C-407E-A947-70E740481C1C}">
                <a14:useLocalDpi xmlns:a14="http://schemas.microsoft.com/office/drawing/2010/main" val="0"/>
              </a:ext>
            </a:extLst>
          </a:blip>
          <a:srcRect l="38956" t="21304" r="11141" b="32240"/>
          <a:stretch/>
        </p:blipFill>
        <p:spPr>
          <a:xfrm>
            <a:off x="9471129" y="3177107"/>
            <a:ext cx="1228300" cy="1228299"/>
          </a:xfrm>
          <a:prstGeom prst="rect">
            <a:avLst/>
          </a:prstGeom>
        </p:spPr>
      </p:pic>
      <p:sp>
        <p:nvSpPr>
          <p:cNvPr id="8" name="Rectangle 7">
            <a:extLst>
              <a:ext uri="{FF2B5EF4-FFF2-40B4-BE49-F238E27FC236}">
                <a16:creationId xmlns:a16="http://schemas.microsoft.com/office/drawing/2014/main" id="{B3CA2351-010E-5D53-23B8-EE50EF7D06A4}"/>
              </a:ext>
            </a:extLst>
          </p:cNvPr>
          <p:cNvSpPr/>
          <p:nvPr/>
        </p:nvSpPr>
        <p:spPr>
          <a:xfrm>
            <a:off x="9471129" y="1074320"/>
            <a:ext cx="2576914" cy="276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Arial"/>
                <a:cs typeface="Arial"/>
              </a:rPr>
              <a:t>12 s Shear Pulse at 140 °C</a:t>
            </a:r>
            <a:endParaRPr lang="en-US" sz="1600" baseline="30000" dirty="0">
              <a:solidFill>
                <a:schemeClr val="tx1"/>
              </a:solidFill>
            </a:endParaRPr>
          </a:p>
        </p:txBody>
      </p:sp>
      <p:grpSp>
        <p:nvGrpSpPr>
          <p:cNvPr id="9" name="Group 8">
            <a:extLst>
              <a:ext uri="{FF2B5EF4-FFF2-40B4-BE49-F238E27FC236}">
                <a16:creationId xmlns:a16="http://schemas.microsoft.com/office/drawing/2014/main" id="{A8FB99BF-82B1-5A81-3F5B-0354695C6213}"/>
              </a:ext>
            </a:extLst>
          </p:cNvPr>
          <p:cNvGrpSpPr/>
          <p:nvPr/>
        </p:nvGrpSpPr>
        <p:grpSpPr>
          <a:xfrm>
            <a:off x="8122517" y="1287892"/>
            <a:ext cx="1228300" cy="1540357"/>
            <a:chOff x="8014944" y="1325159"/>
            <a:chExt cx="1228300" cy="1540357"/>
          </a:xfrm>
        </p:grpSpPr>
        <p:pic>
          <p:nvPicPr>
            <p:cNvPr id="10" name="Picture 9" descr="A picture containing chart&#10;&#10;AI-generated content may be incorrect.">
              <a:extLst>
                <a:ext uri="{FF2B5EF4-FFF2-40B4-BE49-F238E27FC236}">
                  <a16:creationId xmlns:a16="http://schemas.microsoft.com/office/drawing/2014/main" id="{E117C096-4F5B-3816-3C66-05F21025B7B4}"/>
                </a:ext>
              </a:extLst>
            </p:cNvPr>
            <p:cNvPicPr>
              <a:picLocks noChangeAspect="1"/>
            </p:cNvPicPr>
            <p:nvPr/>
          </p:nvPicPr>
          <p:blipFill>
            <a:blip r:embed="rId7">
              <a:extLst>
                <a:ext uri="{28A0092B-C50C-407E-A947-70E740481C1C}">
                  <a14:useLocalDpi xmlns:a14="http://schemas.microsoft.com/office/drawing/2010/main" val="0"/>
                </a:ext>
              </a:extLst>
            </a:blip>
            <a:srcRect l="39069" t="21270" r="11031" b="32276"/>
            <a:stretch/>
          </p:blipFill>
          <p:spPr>
            <a:xfrm>
              <a:off x="8014944" y="1637217"/>
              <a:ext cx="1228300" cy="1228299"/>
            </a:xfrm>
            <a:prstGeom prst="rect">
              <a:avLst/>
            </a:prstGeom>
          </p:spPr>
        </p:pic>
        <p:sp>
          <p:nvSpPr>
            <p:cNvPr id="11" name="TextBox 10">
              <a:extLst>
                <a:ext uri="{FF2B5EF4-FFF2-40B4-BE49-F238E27FC236}">
                  <a16:creationId xmlns:a16="http://schemas.microsoft.com/office/drawing/2014/main" id="{A9D393A0-38C3-88BE-A5F3-442E2DB70E1F}"/>
                </a:ext>
              </a:extLst>
            </p:cNvPr>
            <p:cNvSpPr txBox="1"/>
            <p:nvPr/>
          </p:nvSpPr>
          <p:spPr>
            <a:xfrm>
              <a:off x="8153577" y="1325159"/>
              <a:ext cx="94128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No Shear</a:t>
              </a:r>
            </a:p>
          </p:txBody>
        </p:sp>
      </p:grpSp>
      <p:sp>
        <p:nvSpPr>
          <p:cNvPr id="12" name="Rectangle 11">
            <a:extLst>
              <a:ext uri="{FF2B5EF4-FFF2-40B4-BE49-F238E27FC236}">
                <a16:creationId xmlns:a16="http://schemas.microsoft.com/office/drawing/2014/main" id="{1B56F746-DE57-F609-B3CA-6172547E3F75}"/>
              </a:ext>
            </a:extLst>
          </p:cNvPr>
          <p:cNvSpPr/>
          <p:nvPr/>
        </p:nvSpPr>
        <p:spPr>
          <a:xfrm>
            <a:off x="6591699" y="2054885"/>
            <a:ext cx="1582959"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latin typeface="Arial" panose="020B0604020202020204" pitchFamily="34" charset="0"/>
                <a:cs typeface="Arial" panose="020B0604020202020204" pitchFamily="34" charset="0"/>
              </a:rPr>
              <a:t>T</a:t>
            </a:r>
            <a:r>
              <a:rPr lang="en-US" sz="1600" dirty="0">
                <a:solidFill>
                  <a:schemeClr val="tx1"/>
                </a:solidFill>
                <a:latin typeface="Arial" panose="020B0604020202020204" pitchFamily="34" charset="0"/>
                <a:cs typeface="Arial" panose="020B0604020202020204" pitchFamily="34" charset="0"/>
              </a:rPr>
              <a:t> = 128 °C</a:t>
            </a:r>
          </a:p>
          <a:p>
            <a:pPr algn="ctr"/>
            <a:r>
              <a:rPr lang="en-US" sz="1600" dirty="0">
                <a:solidFill>
                  <a:schemeClr val="tx1"/>
                </a:solidFill>
                <a:latin typeface="Arial" panose="020B0604020202020204" pitchFamily="34" charset="0"/>
                <a:cs typeface="Arial" panose="020B0604020202020204" pitchFamily="34" charset="0"/>
              </a:rPr>
              <a:t>PE scattering dominates</a:t>
            </a:r>
          </a:p>
        </p:txBody>
      </p:sp>
      <p:sp>
        <p:nvSpPr>
          <p:cNvPr id="13" name="Rectangle 12">
            <a:extLst>
              <a:ext uri="{FF2B5EF4-FFF2-40B4-BE49-F238E27FC236}">
                <a16:creationId xmlns:a16="http://schemas.microsoft.com/office/drawing/2014/main" id="{601B4367-46A8-B0E0-6E74-7336D12810C6}"/>
              </a:ext>
            </a:extLst>
          </p:cNvPr>
          <p:cNvSpPr/>
          <p:nvPr/>
        </p:nvSpPr>
        <p:spPr>
          <a:xfrm>
            <a:off x="6482481" y="3646796"/>
            <a:ext cx="1688946"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latin typeface="Arial" panose="020B0604020202020204" pitchFamily="34" charset="0"/>
                <a:cs typeface="Arial" panose="020B0604020202020204" pitchFamily="34" charset="0"/>
              </a:rPr>
              <a:t>T</a:t>
            </a:r>
            <a:r>
              <a:rPr lang="en-US" sz="1600" dirty="0">
                <a:solidFill>
                  <a:schemeClr val="tx1"/>
                </a:solidFill>
                <a:latin typeface="Arial" panose="020B0604020202020204" pitchFamily="34" charset="0"/>
                <a:cs typeface="Arial" panose="020B0604020202020204" pitchFamily="34" charset="0"/>
              </a:rPr>
              <a:t> = 150 °C</a:t>
            </a:r>
          </a:p>
          <a:p>
            <a:pPr algn="ctr"/>
            <a:r>
              <a:rPr lang="en-US" sz="1600" dirty="0">
                <a:solidFill>
                  <a:schemeClr val="tx1"/>
                </a:solidFill>
                <a:latin typeface="Arial" panose="020B0604020202020204" pitchFamily="34" charset="0"/>
                <a:cs typeface="Arial" panose="020B0604020202020204" pitchFamily="34" charset="0"/>
              </a:rPr>
              <a:t>iPP scattering</a:t>
            </a:r>
          </a:p>
          <a:p>
            <a:pPr algn="ctr"/>
            <a:r>
              <a:rPr lang="en-US" sz="1600" dirty="0">
                <a:solidFill>
                  <a:schemeClr val="tx1"/>
                </a:solidFill>
                <a:latin typeface="Arial" panose="020B0604020202020204" pitchFamily="34" charset="0"/>
                <a:cs typeface="Arial" panose="020B0604020202020204" pitchFamily="34" charset="0"/>
              </a:rPr>
              <a:t>via partial melt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5E24FF-152E-B1C5-0E86-AFED553ABE7A}"/>
                  </a:ext>
                </a:extLst>
              </p:cNvPr>
              <p:cNvSpPr txBox="1"/>
              <p:nvPr/>
            </p:nvSpPr>
            <p:spPr>
              <a:xfrm>
                <a:off x="10790006" y="1281926"/>
                <a:ext cx="1283494" cy="307777"/>
              </a:xfrm>
              <a:prstGeom prst="rect">
                <a:avLst/>
              </a:prstGeom>
              <a:noFill/>
            </p:spPr>
            <p:txBody>
              <a:bodyPr wrap="square">
                <a:spAutoFit/>
              </a:bodyPr>
              <a:lstStyle/>
              <a:p>
                <a:pPr algn="ctr"/>
                <a14:m>
                  <m:oMath xmlns:m="http://schemas.openxmlformats.org/officeDocument/2006/math">
                    <m:acc>
                      <m:accPr>
                        <m:chr m:val="̇"/>
                        <m:ctrlPr>
                          <a:rPr lang="en-US" sz="1400" i="1" smtClean="0">
                            <a:solidFill>
                              <a:schemeClr val="tx1"/>
                            </a:solidFill>
                            <a:latin typeface="Cambria Math" panose="02040503050406030204" pitchFamily="18" charset="0"/>
                            <a:cs typeface="Arial"/>
                          </a:rPr>
                        </m:ctrlPr>
                      </m:accPr>
                      <m:e>
                        <m:r>
                          <a:rPr lang="en-US" sz="1400" b="0" i="1" smtClean="0">
                            <a:solidFill>
                              <a:schemeClr val="tx1"/>
                            </a:solidFill>
                            <a:latin typeface="Cambria Math" panose="02040503050406030204" pitchFamily="18" charset="0"/>
                            <a:ea typeface="Cambria Math" panose="02040503050406030204" pitchFamily="18" charset="0"/>
                            <a:cs typeface="Arial"/>
                          </a:rPr>
                          <m:t>𝛾</m:t>
                        </m:r>
                      </m:e>
                    </m:acc>
                  </m:oMath>
                </a14:m>
                <a:r>
                  <a:rPr lang="en-US" sz="1400" dirty="0">
                    <a:solidFill>
                      <a:schemeClr val="tx1"/>
                    </a:solidFill>
                    <a:latin typeface="Arial" panose="020B0604020202020204" pitchFamily="34" charset="0"/>
                    <a:cs typeface="Arial" panose="020B0604020202020204" pitchFamily="34" charset="0"/>
                  </a:rPr>
                  <a:t> = 31.6 s</a:t>
                </a:r>
                <a:r>
                  <a:rPr lang="en-US" sz="1400" baseline="30000" dirty="0">
                    <a:solidFill>
                      <a:schemeClr val="tx1"/>
                    </a:solidFill>
                    <a:latin typeface="Arial" panose="020B0604020202020204" pitchFamily="34" charset="0"/>
                    <a:cs typeface="Arial" panose="020B0604020202020204" pitchFamily="34" charset="0"/>
                  </a:rPr>
                  <a:t>−1</a:t>
                </a:r>
                <a:r>
                  <a:rPr lang="en-US" sz="1400" dirty="0">
                    <a:solidFill>
                      <a:schemeClr val="tx1"/>
                    </a:solidFill>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F15E24FF-152E-B1C5-0E86-AFED553ABE7A}"/>
                  </a:ext>
                </a:extLst>
              </p:cNvPr>
              <p:cNvSpPr txBox="1">
                <a:spLocks noRot="1" noChangeAspect="1" noMove="1" noResize="1" noEditPoints="1" noAdjustHandles="1" noChangeArrowheads="1" noChangeShapeType="1" noTextEdit="1"/>
              </p:cNvSpPr>
              <p:nvPr/>
            </p:nvSpPr>
            <p:spPr>
              <a:xfrm>
                <a:off x="10790006" y="1281926"/>
                <a:ext cx="1283494" cy="307777"/>
              </a:xfrm>
              <a:prstGeom prst="rect">
                <a:avLst/>
              </a:prstGeom>
              <a:blipFill>
                <a:blip r:embed="rId8"/>
                <a:stretch>
                  <a:fillRect t="-1961" b="-19608"/>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1F86341-B2F8-1CA3-B3C1-C604D6313B17}"/>
              </a:ext>
            </a:extLst>
          </p:cNvPr>
          <p:cNvGrpSpPr/>
          <p:nvPr/>
        </p:nvGrpSpPr>
        <p:grpSpPr>
          <a:xfrm>
            <a:off x="9440725" y="1281927"/>
            <a:ext cx="1283494" cy="1544369"/>
            <a:chOff x="9333152" y="1319194"/>
            <a:chExt cx="1283494" cy="1544369"/>
          </a:xfrm>
        </p:grpSpPr>
        <p:pic>
          <p:nvPicPr>
            <p:cNvPr id="16" name="Picture 15" descr="A picture containing chart&#10;&#10;AI-generated content may be incorrect.">
              <a:extLst>
                <a:ext uri="{FF2B5EF4-FFF2-40B4-BE49-F238E27FC236}">
                  <a16:creationId xmlns:a16="http://schemas.microsoft.com/office/drawing/2014/main" id="{5B6D1146-51D3-F882-62DB-3C454BFAE1A1}"/>
                </a:ext>
              </a:extLst>
            </p:cNvPr>
            <p:cNvPicPr>
              <a:picLocks noChangeAspect="1"/>
            </p:cNvPicPr>
            <p:nvPr/>
          </p:nvPicPr>
          <p:blipFill>
            <a:blip r:embed="rId9">
              <a:extLst>
                <a:ext uri="{28A0092B-C50C-407E-A947-70E740481C1C}">
                  <a14:useLocalDpi xmlns:a14="http://schemas.microsoft.com/office/drawing/2010/main" val="0"/>
                </a:ext>
              </a:extLst>
            </a:blip>
            <a:srcRect l="39069" t="21268" r="11031" b="32276"/>
            <a:stretch/>
          </p:blipFill>
          <p:spPr>
            <a:xfrm>
              <a:off x="9363556" y="1635264"/>
              <a:ext cx="1228300" cy="1228299"/>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77A20E-3EF8-F30B-8DE8-261020C3EB59}"/>
                    </a:ext>
                  </a:extLst>
                </p:cNvPr>
                <p:cNvSpPr txBox="1"/>
                <p:nvPr/>
              </p:nvSpPr>
              <p:spPr>
                <a:xfrm>
                  <a:off x="9333152" y="1319194"/>
                  <a:ext cx="1283494" cy="307777"/>
                </a:xfrm>
                <a:prstGeom prst="rect">
                  <a:avLst/>
                </a:prstGeom>
                <a:noFill/>
              </p:spPr>
              <p:txBody>
                <a:bodyPr wrap="square">
                  <a:spAutoFit/>
                </a:bodyPr>
                <a:lstStyle/>
                <a:p>
                  <a:pPr algn="ctr"/>
                  <a14:m>
                    <m:oMath xmlns:m="http://schemas.openxmlformats.org/officeDocument/2006/math">
                      <m:acc>
                        <m:accPr>
                          <m:chr m:val="̇"/>
                          <m:ctrlPr>
                            <a:rPr lang="en-US" sz="1400" i="1" smtClean="0">
                              <a:solidFill>
                                <a:schemeClr val="tx1"/>
                              </a:solidFill>
                              <a:latin typeface="Cambria Math" panose="02040503050406030204" pitchFamily="18" charset="0"/>
                              <a:cs typeface="Arial"/>
                            </a:rPr>
                          </m:ctrlPr>
                        </m:accPr>
                        <m:e>
                          <m:r>
                            <a:rPr lang="en-US" sz="1400" b="0" i="1" smtClean="0">
                              <a:solidFill>
                                <a:schemeClr val="tx1"/>
                              </a:solidFill>
                              <a:latin typeface="Cambria Math" panose="02040503050406030204" pitchFamily="18" charset="0"/>
                              <a:ea typeface="Cambria Math" panose="02040503050406030204" pitchFamily="18" charset="0"/>
                              <a:cs typeface="Arial"/>
                            </a:rPr>
                            <m:t>𝛾</m:t>
                          </m:r>
                        </m:e>
                      </m:acc>
                    </m:oMath>
                  </a14:m>
                  <a:r>
                    <a:rPr lang="en-US" sz="1400" dirty="0">
                      <a:solidFill>
                        <a:schemeClr val="tx1"/>
                      </a:solidFill>
                      <a:latin typeface="Arial" panose="020B0604020202020204" pitchFamily="34" charset="0"/>
                      <a:cs typeface="Arial" panose="020B0604020202020204" pitchFamily="34" charset="0"/>
                    </a:rPr>
                    <a:t> = 1 s</a:t>
                  </a:r>
                  <a:r>
                    <a:rPr lang="en-US" sz="1400" baseline="30000" dirty="0">
                      <a:solidFill>
                        <a:schemeClr val="tx1"/>
                      </a:solidFill>
                      <a:latin typeface="Arial" panose="020B0604020202020204" pitchFamily="34" charset="0"/>
                      <a:cs typeface="Arial" panose="020B0604020202020204" pitchFamily="34" charset="0"/>
                    </a:rPr>
                    <a:t>−1</a:t>
                  </a:r>
                  <a:r>
                    <a:rPr lang="en-US" sz="1400" dirty="0">
                      <a:solidFill>
                        <a:schemeClr val="tx1"/>
                      </a:solidFill>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2F77A20E-3EF8-F30B-8DE8-261020C3EB59}"/>
                    </a:ext>
                  </a:extLst>
                </p:cNvPr>
                <p:cNvSpPr txBox="1">
                  <a:spLocks noRot="1" noChangeAspect="1" noMove="1" noResize="1" noEditPoints="1" noAdjustHandles="1" noChangeArrowheads="1" noChangeShapeType="1" noTextEdit="1"/>
                </p:cNvSpPr>
                <p:nvPr/>
              </p:nvSpPr>
              <p:spPr>
                <a:xfrm>
                  <a:off x="9333152" y="1319194"/>
                  <a:ext cx="1283494" cy="307777"/>
                </a:xfrm>
                <a:prstGeom prst="rect">
                  <a:avLst/>
                </a:prstGeom>
                <a:blipFill>
                  <a:blip r:embed="rId10"/>
                  <a:stretch>
                    <a:fillRect t="-1961" b="-19608"/>
                  </a:stretch>
                </a:blipFill>
              </p:spPr>
              <p:txBody>
                <a:bodyPr/>
                <a:lstStyle/>
                <a:p>
                  <a:r>
                    <a:rPr lang="en-US">
                      <a:noFill/>
                    </a:rPr>
                    <a:t> </a:t>
                  </a:r>
                </a:p>
              </p:txBody>
            </p:sp>
          </mc:Fallback>
        </mc:AlternateContent>
      </p:grpSp>
      <p:cxnSp>
        <p:nvCxnSpPr>
          <p:cNvPr id="18" name="Straight Arrow Connector 17">
            <a:extLst>
              <a:ext uri="{FF2B5EF4-FFF2-40B4-BE49-F238E27FC236}">
                <a16:creationId xmlns:a16="http://schemas.microsoft.com/office/drawing/2014/main" id="{0A39E64F-83EA-47E6-E8BF-580E2699FA81}"/>
              </a:ext>
            </a:extLst>
          </p:cNvPr>
          <p:cNvCxnSpPr>
            <a:cxnSpLocks/>
          </p:cNvCxnSpPr>
          <p:nvPr/>
        </p:nvCxnSpPr>
        <p:spPr>
          <a:xfrm>
            <a:off x="7380593" y="2673898"/>
            <a:ext cx="0" cy="6523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C4D1908-A504-A79A-E7DB-98057FF37F8D}"/>
              </a:ext>
            </a:extLst>
          </p:cNvPr>
          <p:cNvSpPr/>
          <p:nvPr/>
        </p:nvSpPr>
        <p:spPr>
          <a:xfrm>
            <a:off x="9237999" y="2831942"/>
            <a:ext cx="1688946"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Oriented</a:t>
            </a:r>
          </a:p>
        </p:txBody>
      </p:sp>
      <p:sp>
        <p:nvSpPr>
          <p:cNvPr id="20" name="Rectangle 19">
            <a:extLst>
              <a:ext uri="{FF2B5EF4-FFF2-40B4-BE49-F238E27FC236}">
                <a16:creationId xmlns:a16="http://schemas.microsoft.com/office/drawing/2014/main" id="{2B0BE11F-6737-599C-EF44-07F1EE43458A}"/>
              </a:ext>
            </a:extLst>
          </p:cNvPr>
          <p:cNvSpPr/>
          <p:nvPr/>
        </p:nvSpPr>
        <p:spPr>
          <a:xfrm>
            <a:off x="10544305" y="2846813"/>
            <a:ext cx="1688946"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Shish-Kebab</a:t>
            </a:r>
          </a:p>
        </p:txBody>
      </p:sp>
      <p:sp>
        <p:nvSpPr>
          <p:cNvPr id="21" name="Rectangle 20">
            <a:extLst>
              <a:ext uri="{FF2B5EF4-FFF2-40B4-BE49-F238E27FC236}">
                <a16:creationId xmlns:a16="http://schemas.microsoft.com/office/drawing/2014/main" id="{6247EC7C-7783-8E14-0CBF-F13FC09305A8}"/>
              </a:ext>
            </a:extLst>
          </p:cNvPr>
          <p:cNvSpPr/>
          <p:nvPr/>
        </p:nvSpPr>
        <p:spPr>
          <a:xfrm>
            <a:off x="7887318" y="2840857"/>
            <a:ext cx="1688946"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Isotropic</a:t>
            </a:r>
          </a:p>
        </p:txBody>
      </p:sp>
      <p:sp>
        <p:nvSpPr>
          <p:cNvPr id="22" name="TextBox 21">
            <a:extLst>
              <a:ext uri="{FF2B5EF4-FFF2-40B4-BE49-F238E27FC236}">
                <a16:creationId xmlns:a16="http://schemas.microsoft.com/office/drawing/2014/main" id="{BF0CB74E-A888-68C8-85A0-3824B9F5CF5B}"/>
              </a:ext>
            </a:extLst>
          </p:cNvPr>
          <p:cNvSpPr txBox="1"/>
          <p:nvPr/>
        </p:nvSpPr>
        <p:spPr>
          <a:xfrm>
            <a:off x="7613670" y="6265548"/>
            <a:ext cx="2062976" cy="215444"/>
          </a:xfrm>
          <a:prstGeom prst="rect">
            <a:avLst/>
          </a:prstGeom>
          <a:solidFill>
            <a:schemeClr val="bg1"/>
          </a:solidFill>
        </p:spPr>
        <p:txBody>
          <a:bodyPr wrap="square" tIns="0" bIns="0" rtlCol="0">
            <a:spAutoFit/>
          </a:bodyPr>
          <a:lstStyle/>
          <a:p>
            <a:pPr algn="ctr"/>
            <a:r>
              <a:rPr lang="en-US" sz="1400" dirty="0">
                <a:latin typeface="Arial" panose="020B0604020202020204" pitchFamily="34" charset="0"/>
                <a:cs typeface="Arial" panose="020B0604020202020204" pitchFamily="34" charset="0"/>
              </a:rPr>
              <a:t>shear rate (1/s)</a:t>
            </a:r>
          </a:p>
        </p:txBody>
      </p:sp>
      <p:sp>
        <p:nvSpPr>
          <p:cNvPr id="23" name="Rectangle 22">
            <a:extLst>
              <a:ext uri="{FF2B5EF4-FFF2-40B4-BE49-F238E27FC236}">
                <a16:creationId xmlns:a16="http://schemas.microsoft.com/office/drawing/2014/main" id="{E899EF81-D72F-7993-5DB7-7366D6690443}"/>
              </a:ext>
            </a:extLst>
          </p:cNvPr>
          <p:cNvSpPr/>
          <p:nvPr/>
        </p:nvSpPr>
        <p:spPr>
          <a:xfrm>
            <a:off x="9921791" y="5978769"/>
            <a:ext cx="2137590"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Higher shear rate to increase PP lamellar orientation</a:t>
            </a:r>
          </a:p>
        </p:txBody>
      </p:sp>
      <p:cxnSp>
        <p:nvCxnSpPr>
          <p:cNvPr id="24" name="Straight Arrow Connector 23">
            <a:extLst>
              <a:ext uri="{FF2B5EF4-FFF2-40B4-BE49-F238E27FC236}">
                <a16:creationId xmlns:a16="http://schemas.microsoft.com/office/drawing/2014/main" id="{259AA075-F92A-2086-22A7-FE47B2A39F45}"/>
              </a:ext>
            </a:extLst>
          </p:cNvPr>
          <p:cNvCxnSpPr>
            <a:cxnSpLocks/>
          </p:cNvCxnSpPr>
          <p:nvPr/>
        </p:nvCxnSpPr>
        <p:spPr>
          <a:xfrm flipH="1" flipV="1">
            <a:off x="8731791" y="5724682"/>
            <a:ext cx="1176521" cy="2540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049A712-9D3F-C859-F2C2-CEFD0E5FFC57}"/>
              </a:ext>
            </a:extLst>
          </p:cNvPr>
          <p:cNvSpPr/>
          <p:nvPr/>
        </p:nvSpPr>
        <p:spPr>
          <a:xfrm>
            <a:off x="10054410" y="4824501"/>
            <a:ext cx="2137590" cy="318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Two-phase shish-kebab formation</a:t>
            </a:r>
          </a:p>
        </p:txBody>
      </p:sp>
      <p:cxnSp>
        <p:nvCxnSpPr>
          <p:cNvPr id="26" name="Straight Arrow Connector 25">
            <a:extLst>
              <a:ext uri="{FF2B5EF4-FFF2-40B4-BE49-F238E27FC236}">
                <a16:creationId xmlns:a16="http://schemas.microsoft.com/office/drawing/2014/main" id="{66A3A30F-A1C3-C9FD-9605-EA740808C450}"/>
              </a:ext>
            </a:extLst>
          </p:cNvPr>
          <p:cNvCxnSpPr>
            <a:cxnSpLocks/>
          </p:cNvCxnSpPr>
          <p:nvPr/>
        </p:nvCxnSpPr>
        <p:spPr>
          <a:xfrm flipH="1">
            <a:off x="9631067" y="4982223"/>
            <a:ext cx="506712" cy="49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64C882C-16B6-8DD6-02EC-1D669A13D1E2}"/>
              </a:ext>
            </a:extLst>
          </p:cNvPr>
          <p:cNvPicPr>
            <a:picLocks noChangeAspect="1"/>
          </p:cNvPicPr>
          <p:nvPr/>
        </p:nvPicPr>
        <p:blipFill>
          <a:blip r:embed="rId11"/>
          <a:stretch>
            <a:fillRect/>
          </a:stretch>
        </p:blipFill>
        <p:spPr>
          <a:xfrm>
            <a:off x="1970046" y="3883759"/>
            <a:ext cx="1787266" cy="2385367"/>
          </a:xfrm>
          <a:prstGeom prst="rect">
            <a:avLst/>
          </a:prstGeom>
        </p:spPr>
      </p:pic>
      <p:pic>
        <p:nvPicPr>
          <p:cNvPr id="32" name="Picture 31">
            <a:extLst>
              <a:ext uri="{FF2B5EF4-FFF2-40B4-BE49-F238E27FC236}">
                <a16:creationId xmlns:a16="http://schemas.microsoft.com/office/drawing/2014/main" id="{FB743AC4-834D-EDFF-0C0E-601CFD8D0428}"/>
              </a:ext>
            </a:extLst>
          </p:cNvPr>
          <p:cNvPicPr>
            <a:picLocks noChangeAspect="1"/>
          </p:cNvPicPr>
          <p:nvPr/>
        </p:nvPicPr>
        <p:blipFill>
          <a:blip r:embed="rId12"/>
          <a:stretch>
            <a:fillRect/>
          </a:stretch>
        </p:blipFill>
        <p:spPr>
          <a:xfrm>
            <a:off x="3817887" y="3883759"/>
            <a:ext cx="2166448" cy="2413437"/>
          </a:xfrm>
          <a:prstGeom prst="rect">
            <a:avLst/>
          </a:prstGeom>
        </p:spPr>
      </p:pic>
    </p:spTree>
    <p:extLst>
      <p:ext uri="{BB962C8B-B14F-4D97-AF65-F5344CB8AC3E}">
        <p14:creationId xmlns:p14="http://schemas.microsoft.com/office/powerpoint/2010/main" val="194235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6134-8CC0-69CF-5B9F-9B1D99004CC5}"/>
              </a:ext>
            </a:extLst>
          </p:cNvPr>
          <p:cNvSpPr>
            <a:spLocks noGrp="1"/>
          </p:cNvSpPr>
          <p:nvPr>
            <p:ph type="title"/>
          </p:nvPr>
        </p:nvSpPr>
        <p:spPr/>
        <p:txBody>
          <a:bodyPr/>
          <a:lstStyle/>
          <a:p>
            <a:r>
              <a:rPr lang="en-US" dirty="0"/>
              <a:t>In-situ Tensile Testing</a:t>
            </a:r>
          </a:p>
        </p:txBody>
      </p:sp>
      <p:pic>
        <p:nvPicPr>
          <p:cNvPr id="3" name="Picture 2">
            <a:extLst>
              <a:ext uri="{FF2B5EF4-FFF2-40B4-BE49-F238E27FC236}">
                <a16:creationId xmlns:a16="http://schemas.microsoft.com/office/drawing/2014/main" id="{29381C8B-98E4-8D0A-AFD5-9ADA628CED2C}"/>
              </a:ext>
            </a:extLst>
          </p:cNvPr>
          <p:cNvPicPr>
            <a:picLocks noChangeAspect="1"/>
          </p:cNvPicPr>
          <p:nvPr/>
        </p:nvPicPr>
        <p:blipFill>
          <a:blip r:embed="rId2"/>
          <a:stretch>
            <a:fillRect/>
          </a:stretch>
        </p:blipFill>
        <p:spPr>
          <a:xfrm>
            <a:off x="838200" y="1309896"/>
            <a:ext cx="5943600" cy="2767965"/>
          </a:xfrm>
          <a:prstGeom prst="rect">
            <a:avLst/>
          </a:prstGeom>
        </p:spPr>
      </p:pic>
      <p:pic>
        <p:nvPicPr>
          <p:cNvPr id="4" name="Picture 3">
            <a:extLst>
              <a:ext uri="{FF2B5EF4-FFF2-40B4-BE49-F238E27FC236}">
                <a16:creationId xmlns:a16="http://schemas.microsoft.com/office/drawing/2014/main" id="{E4D987AF-53AA-3D27-849B-9DC21AB19E0E}"/>
              </a:ext>
            </a:extLst>
          </p:cNvPr>
          <p:cNvPicPr>
            <a:picLocks noChangeAspect="1"/>
          </p:cNvPicPr>
          <p:nvPr/>
        </p:nvPicPr>
        <p:blipFill>
          <a:blip r:embed="rId3"/>
          <a:stretch>
            <a:fillRect/>
          </a:stretch>
        </p:blipFill>
        <p:spPr>
          <a:xfrm>
            <a:off x="7012199" y="1598702"/>
            <a:ext cx="4876800" cy="3660595"/>
          </a:xfrm>
          <a:prstGeom prst="rect">
            <a:avLst/>
          </a:prstGeom>
        </p:spPr>
      </p:pic>
      <p:pic>
        <p:nvPicPr>
          <p:cNvPr id="5" name="Picture 4">
            <a:extLst>
              <a:ext uri="{FF2B5EF4-FFF2-40B4-BE49-F238E27FC236}">
                <a16:creationId xmlns:a16="http://schemas.microsoft.com/office/drawing/2014/main" id="{55834756-7869-C06A-F6EB-BDF1144B01BC}"/>
              </a:ext>
            </a:extLst>
          </p:cNvPr>
          <p:cNvPicPr>
            <a:picLocks noChangeAspect="1"/>
          </p:cNvPicPr>
          <p:nvPr/>
        </p:nvPicPr>
        <p:blipFill>
          <a:blip r:embed="rId4"/>
          <a:stretch>
            <a:fillRect/>
          </a:stretch>
        </p:blipFill>
        <p:spPr>
          <a:xfrm>
            <a:off x="303001" y="4068510"/>
            <a:ext cx="3502660" cy="2364740"/>
          </a:xfrm>
          <a:prstGeom prst="rect">
            <a:avLst/>
          </a:prstGeom>
        </p:spPr>
      </p:pic>
      <p:pic>
        <p:nvPicPr>
          <p:cNvPr id="6" name="Picture 5">
            <a:extLst>
              <a:ext uri="{FF2B5EF4-FFF2-40B4-BE49-F238E27FC236}">
                <a16:creationId xmlns:a16="http://schemas.microsoft.com/office/drawing/2014/main" id="{D34D029E-9B9E-178A-8E2E-1090401E7DFB}"/>
              </a:ext>
            </a:extLst>
          </p:cNvPr>
          <p:cNvPicPr>
            <a:picLocks noChangeAspect="1"/>
          </p:cNvPicPr>
          <p:nvPr/>
        </p:nvPicPr>
        <p:blipFill>
          <a:blip r:embed="rId5"/>
          <a:stretch>
            <a:fillRect/>
          </a:stretch>
        </p:blipFill>
        <p:spPr>
          <a:xfrm>
            <a:off x="3785263" y="4077861"/>
            <a:ext cx="3478051" cy="2355389"/>
          </a:xfrm>
          <a:prstGeom prst="rect">
            <a:avLst/>
          </a:prstGeom>
        </p:spPr>
      </p:pic>
    </p:spTree>
    <p:extLst>
      <p:ext uri="{BB962C8B-B14F-4D97-AF65-F5344CB8AC3E}">
        <p14:creationId xmlns:p14="http://schemas.microsoft.com/office/powerpoint/2010/main" val="353868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erson's eye&#10;&#10;AI-generated content may be incorrect.">
            <a:extLst>
              <a:ext uri="{FF2B5EF4-FFF2-40B4-BE49-F238E27FC236}">
                <a16:creationId xmlns:a16="http://schemas.microsoft.com/office/drawing/2014/main" id="{71E0D52B-3154-27F7-F40B-4638BD292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190" y="2635410"/>
            <a:ext cx="4836179" cy="3627134"/>
          </a:xfrm>
          <a:prstGeom prst="rect">
            <a:avLst/>
          </a:prstGeom>
        </p:spPr>
      </p:pic>
      <p:pic>
        <p:nvPicPr>
          <p:cNvPr id="4" name="Picture 3" descr="A picture containing circle&#10;&#10;AI-generated content may be incorrect.">
            <a:extLst>
              <a:ext uri="{FF2B5EF4-FFF2-40B4-BE49-F238E27FC236}">
                <a16:creationId xmlns:a16="http://schemas.microsoft.com/office/drawing/2014/main" id="{78A46E99-7B4F-51A7-E523-26DB86979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821" y="2636802"/>
            <a:ext cx="4836179" cy="3627134"/>
          </a:xfrm>
          <a:prstGeom prst="rect">
            <a:avLst/>
          </a:prstGeom>
        </p:spPr>
      </p:pic>
      <p:pic>
        <p:nvPicPr>
          <p:cNvPr id="7" name="Picture 6" descr="Chart, histogram&#10;&#10;AI-generated content may be incorrect.">
            <a:extLst>
              <a:ext uri="{FF2B5EF4-FFF2-40B4-BE49-F238E27FC236}">
                <a16:creationId xmlns:a16="http://schemas.microsoft.com/office/drawing/2014/main" id="{12FA4215-A4C3-CC85-1C1D-05E047A2A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82" y="3571591"/>
            <a:ext cx="3095625" cy="3095625"/>
          </a:xfrm>
          <a:prstGeom prst="rect">
            <a:avLst/>
          </a:prstGeom>
        </p:spPr>
      </p:pic>
      <p:sp>
        <p:nvSpPr>
          <p:cNvPr id="3" name="Title 1">
            <a:extLst>
              <a:ext uri="{FF2B5EF4-FFF2-40B4-BE49-F238E27FC236}">
                <a16:creationId xmlns:a16="http://schemas.microsoft.com/office/drawing/2014/main" id="{DE63CA48-D550-0568-772F-2DE8711D9453}"/>
              </a:ext>
            </a:extLst>
          </p:cNvPr>
          <p:cNvSpPr txBox="1">
            <a:spLocks/>
          </p:cNvSpPr>
          <p:nvPr/>
        </p:nvSpPr>
        <p:spPr>
          <a:xfrm>
            <a:off x="92204" y="-742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999" b="0" i="0" kern="1200" cap="none" baseline="0">
                <a:solidFill>
                  <a:schemeClr val="bg1"/>
                </a:solidFill>
                <a:latin typeface="+mn-lt"/>
                <a:ea typeface="+mj-ea"/>
                <a:cs typeface="Gill Sans SemiBold" panose="020B0502020104020203" pitchFamily="34" charset="-79"/>
              </a:defRPr>
            </a:lvl1pPr>
          </a:lstStyle>
          <a:p>
            <a:r>
              <a:rPr lang="en-US" sz="3000" dirty="0">
                <a:latin typeface="Aptos" panose="020B0004020202020204" pitchFamily="34" charset="0"/>
                <a:cs typeface="Gill Sans SemiBold"/>
              </a:rPr>
              <a:t>Tensile testing in situ with SAXS/WAXS shows crystal structure changes in polyolefin blends</a:t>
            </a:r>
            <a:br>
              <a:rPr lang="en-US" sz="3599" dirty="0">
                <a:latin typeface="Aptos" panose="020B0004020202020204" pitchFamily="34" charset="0"/>
              </a:rPr>
            </a:br>
            <a:r>
              <a:rPr lang="en-US" sz="2400" dirty="0">
                <a:latin typeface="Aptos" panose="020B0004020202020204" pitchFamily="34" charset="0"/>
              </a:rPr>
              <a:t>McKenzie Coughlin, Aaron Burkey</a:t>
            </a:r>
            <a:endParaRPr lang="en-US" sz="1600" dirty="0">
              <a:latin typeface="Aptos" panose="020B0004020202020204" pitchFamily="34" charset="0"/>
            </a:endParaRPr>
          </a:p>
        </p:txBody>
      </p:sp>
      <p:sp>
        <p:nvSpPr>
          <p:cNvPr id="2" name="Title 1">
            <a:extLst>
              <a:ext uri="{FF2B5EF4-FFF2-40B4-BE49-F238E27FC236}">
                <a16:creationId xmlns:a16="http://schemas.microsoft.com/office/drawing/2014/main" id="{B3960D0B-1C61-DF15-0991-809BF4363A8A}"/>
              </a:ext>
            </a:extLst>
          </p:cNvPr>
          <p:cNvSpPr>
            <a:spLocks noGrp="1"/>
          </p:cNvSpPr>
          <p:nvPr>
            <p:ph type="title"/>
          </p:nvPr>
        </p:nvSpPr>
        <p:spPr/>
        <p:txBody>
          <a:bodyPr/>
          <a:lstStyle/>
          <a:p>
            <a:r>
              <a:rPr lang="en-US" dirty="0"/>
              <a:t>In-situ Tensile Testing</a:t>
            </a:r>
          </a:p>
        </p:txBody>
      </p:sp>
      <p:sp>
        <p:nvSpPr>
          <p:cNvPr id="9" name="Text Placeholder 2">
            <a:extLst>
              <a:ext uri="{FF2B5EF4-FFF2-40B4-BE49-F238E27FC236}">
                <a16:creationId xmlns:a16="http://schemas.microsoft.com/office/drawing/2014/main" id="{599E4FCC-331A-C5FC-9E3B-5B13F51E6310}"/>
              </a:ext>
            </a:extLst>
          </p:cNvPr>
          <p:cNvSpPr>
            <a:spLocks noGrp="1"/>
          </p:cNvSpPr>
          <p:nvPr>
            <p:ph type="body" sz="quarter" idx="4294967295"/>
          </p:nvPr>
        </p:nvSpPr>
        <p:spPr>
          <a:xfrm>
            <a:off x="0" y="1219200"/>
            <a:ext cx="9502775" cy="2322513"/>
          </a:xfrm>
        </p:spPr>
        <p:txBody>
          <a:bodyPr vert="horz" lIns="91416" tIns="45708" rIns="91416" bIns="45708" rtlCol="0" anchor="t">
            <a:normAutofit/>
          </a:bodyPr>
          <a:lstStyle/>
          <a:p>
            <a:pPr marL="0" indent="0">
              <a:buNone/>
            </a:pPr>
            <a:r>
              <a:rPr lang="en-US" sz="2400" dirty="0">
                <a:latin typeface="Aptos" panose="020B0004020202020204" pitchFamily="34" charset="0"/>
              </a:rPr>
              <a:t>Investigate the effect of cooling rate on tensile properties and structure</a:t>
            </a:r>
          </a:p>
          <a:p>
            <a:r>
              <a:rPr lang="en-US" sz="1800" dirty="0">
                <a:latin typeface="Aptos" panose="020B0004020202020204" pitchFamily="34" charset="0"/>
              </a:rPr>
              <a:t>Faster cooling gives ductile blends</a:t>
            </a:r>
          </a:p>
          <a:p>
            <a:r>
              <a:rPr lang="en-US" sz="1800" dirty="0">
                <a:latin typeface="Aptos" panose="020B0004020202020204" pitchFamily="34" charset="0"/>
              </a:rPr>
              <a:t>SAXS shows formation of fibrils</a:t>
            </a:r>
          </a:p>
          <a:p>
            <a:r>
              <a:rPr lang="en-US" sz="1800" dirty="0">
                <a:latin typeface="Aptos" panose="020B0004020202020204" pitchFamily="34" charset="0"/>
              </a:rPr>
              <a:t>Orientation occurs in both PE and PP </a:t>
            </a:r>
          </a:p>
        </p:txBody>
      </p:sp>
      <p:sp>
        <p:nvSpPr>
          <p:cNvPr id="6" name="Rectangle 5">
            <a:extLst>
              <a:ext uri="{FF2B5EF4-FFF2-40B4-BE49-F238E27FC236}">
                <a16:creationId xmlns:a16="http://schemas.microsoft.com/office/drawing/2014/main" id="{9E78F524-934E-84C2-5E11-34178D7B8A2F}"/>
              </a:ext>
            </a:extLst>
          </p:cNvPr>
          <p:cNvSpPr/>
          <p:nvPr/>
        </p:nvSpPr>
        <p:spPr>
          <a:xfrm>
            <a:off x="490924" y="3301041"/>
            <a:ext cx="3343961" cy="364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Fast cooled via water quench</a:t>
            </a:r>
            <a:endParaRPr lang="en-US" dirty="0">
              <a:solidFill>
                <a:schemeClr val="tx1"/>
              </a:solidFill>
            </a:endParaRPr>
          </a:p>
        </p:txBody>
      </p:sp>
      <p:sp>
        <p:nvSpPr>
          <p:cNvPr id="11" name="Rectangle 10">
            <a:extLst>
              <a:ext uri="{FF2B5EF4-FFF2-40B4-BE49-F238E27FC236}">
                <a16:creationId xmlns:a16="http://schemas.microsoft.com/office/drawing/2014/main" id="{1239848B-948F-DAC1-E759-380798197AA8}"/>
              </a:ext>
            </a:extLst>
          </p:cNvPr>
          <p:cNvSpPr/>
          <p:nvPr/>
        </p:nvSpPr>
        <p:spPr>
          <a:xfrm>
            <a:off x="4590457" y="6376737"/>
            <a:ext cx="3343961" cy="364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Fibrils form after yielding</a:t>
            </a:r>
            <a:endParaRPr lang="en-US" dirty="0">
              <a:solidFill>
                <a:schemeClr val="tx1"/>
              </a:solidFill>
            </a:endParaRPr>
          </a:p>
        </p:txBody>
      </p:sp>
      <p:cxnSp>
        <p:nvCxnSpPr>
          <p:cNvPr id="12" name="Straight Arrow Connector 11">
            <a:extLst>
              <a:ext uri="{FF2B5EF4-FFF2-40B4-BE49-F238E27FC236}">
                <a16:creationId xmlns:a16="http://schemas.microsoft.com/office/drawing/2014/main" id="{24E535B3-09DD-A29F-49C8-AF7B5B1419CA}"/>
              </a:ext>
            </a:extLst>
          </p:cNvPr>
          <p:cNvCxnSpPr>
            <a:cxnSpLocks/>
          </p:cNvCxnSpPr>
          <p:nvPr/>
        </p:nvCxnSpPr>
        <p:spPr>
          <a:xfrm flipV="1">
            <a:off x="6262438" y="5119404"/>
            <a:ext cx="0" cy="12573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E325B79-F3AD-8BF5-FAB9-A4FC4686F6FA}"/>
              </a:ext>
            </a:extLst>
          </p:cNvPr>
          <p:cNvSpPr/>
          <p:nvPr/>
        </p:nvSpPr>
        <p:spPr>
          <a:xfrm>
            <a:off x="8177873" y="6351175"/>
            <a:ext cx="3343961" cy="364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Crystal alignment occurs</a:t>
            </a:r>
            <a:endParaRPr lang="en-US" dirty="0">
              <a:solidFill>
                <a:schemeClr val="tx1"/>
              </a:solidFill>
            </a:endParaRPr>
          </a:p>
        </p:txBody>
      </p:sp>
      <p:cxnSp>
        <p:nvCxnSpPr>
          <p:cNvPr id="17" name="Straight Arrow Connector 16">
            <a:extLst>
              <a:ext uri="{FF2B5EF4-FFF2-40B4-BE49-F238E27FC236}">
                <a16:creationId xmlns:a16="http://schemas.microsoft.com/office/drawing/2014/main" id="{048A88C1-2FE2-0228-BB84-045055302214}"/>
              </a:ext>
            </a:extLst>
          </p:cNvPr>
          <p:cNvCxnSpPr>
            <a:cxnSpLocks/>
          </p:cNvCxnSpPr>
          <p:nvPr/>
        </p:nvCxnSpPr>
        <p:spPr>
          <a:xfrm flipV="1">
            <a:off x="8724901" y="5530483"/>
            <a:ext cx="0" cy="732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17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83D4C-8CAD-522A-FE0B-6CE824DB580B}"/>
              </a:ext>
            </a:extLst>
          </p:cNvPr>
          <p:cNvPicPr>
            <a:picLocks noChangeAspect="1"/>
          </p:cNvPicPr>
          <p:nvPr/>
        </p:nvPicPr>
        <p:blipFill>
          <a:blip r:embed="rId2"/>
          <a:stretch>
            <a:fillRect/>
          </a:stretch>
        </p:blipFill>
        <p:spPr>
          <a:xfrm>
            <a:off x="286139" y="773735"/>
            <a:ext cx="3848507" cy="2164785"/>
          </a:xfrm>
          <a:prstGeom prst="rect">
            <a:avLst/>
          </a:prstGeom>
        </p:spPr>
      </p:pic>
      <p:sp>
        <p:nvSpPr>
          <p:cNvPr id="8" name="TextBox 7">
            <a:extLst>
              <a:ext uri="{FF2B5EF4-FFF2-40B4-BE49-F238E27FC236}">
                <a16:creationId xmlns:a16="http://schemas.microsoft.com/office/drawing/2014/main" id="{32C1921A-B7E1-2588-F374-7DE37D58A505}"/>
              </a:ext>
            </a:extLst>
          </p:cNvPr>
          <p:cNvSpPr txBox="1"/>
          <p:nvPr/>
        </p:nvSpPr>
        <p:spPr>
          <a:xfrm>
            <a:off x="4360467" y="1434913"/>
            <a:ext cx="13877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February 2024</a:t>
            </a:r>
          </a:p>
        </p:txBody>
      </p:sp>
      <p:sp>
        <p:nvSpPr>
          <p:cNvPr id="2" name="Title 1">
            <a:extLst>
              <a:ext uri="{FF2B5EF4-FFF2-40B4-BE49-F238E27FC236}">
                <a16:creationId xmlns:a16="http://schemas.microsoft.com/office/drawing/2014/main" id="{51224D7B-30ED-A036-3801-DFFEC04866E0}"/>
              </a:ext>
            </a:extLst>
          </p:cNvPr>
          <p:cNvSpPr>
            <a:spLocks noGrp="1"/>
          </p:cNvSpPr>
          <p:nvPr>
            <p:ph type="title"/>
          </p:nvPr>
        </p:nvSpPr>
        <p:spPr/>
        <p:txBody>
          <a:bodyPr/>
          <a:lstStyle/>
          <a:p>
            <a:r>
              <a:rPr lang="en-US" sz="2800" dirty="0"/>
              <a:t>FMB Program – 3D printing of high strength polymers &amp; composites</a:t>
            </a:r>
          </a:p>
        </p:txBody>
      </p:sp>
      <p:pic>
        <p:nvPicPr>
          <p:cNvPr id="9" name="Picture 8">
            <a:extLst>
              <a:ext uri="{FF2B5EF4-FFF2-40B4-BE49-F238E27FC236}">
                <a16:creationId xmlns:a16="http://schemas.microsoft.com/office/drawing/2014/main" id="{28259172-2928-AD1B-96FF-723E2E1A12C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667799" y="994568"/>
            <a:ext cx="6408449" cy="1425610"/>
          </a:xfrm>
          <a:prstGeom prst="rect">
            <a:avLst/>
          </a:prstGeom>
        </p:spPr>
      </p:pic>
      <p:grpSp>
        <p:nvGrpSpPr>
          <p:cNvPr id="23" name="Group 22">
            <a:extLst>
              <a:ext uri="{FF2B5EF4-FFF2-40B4-BE49-F238E27FC236}">
                <a16:creationId xmlns:a16="http://schemas.microsoft.com/office/drawing/2014/main" id="{DA64DF3D-57BE-289E-3ABA-60868EA68809}"/>
              </a:ext>
            </a:extLst>
          </p:cNvPr>
          <p:cNvGrpSpPr/>
          <p:nvPr/>
        </p:nvGrpSpPr>
        <p:grpSpPr>
          <a:xfrm>
            <a:off x="-248698" y="3358160"/>
            <a:ext cx="5479511" cy="2742816"/>
            <a:chOff x="6775989" y="3153455"/>
            <a:chExt cx="5479511" cy="2742816"/>
          </a:xfrm>
        </p:grpSpPr>
        <p:sp>
          <p:nvSpPr>
            <p:cNvPr id="13" name="TextBox 12">
              <a:extLst>
                <a:ext uri="{FF2B5EF4-FFF2-40B4-BE49-F238E27FC236}">
                  <a16:creationId xmlns:a16="http://schemas.microsoft.com/office/drawing/2014/main" id="{0BC94981-7370-7544-64E1-4FF50864092F}"/>
                </a:ext>
              </a:extLst>
            </p:cNvPr>
            <p:cNvSpPr txBox="1"/>
            <p:nvPr/>
          </p:nvSpPr>
          <p:spPr>
            <a:xfrm>
              <a:off x="6775989" y="4241508"/>
              <a:ext cx="13877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a:rPr>
                <a:t>March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pic>
          <p:nvPicPr>
            <p:cNvPr id="15" name="Picture 14">
              <a:extLst>
                <a:ext uri="{FF2B5EF4-FFF2-40B4-BE49-F238E27FC236}">
                  <a16:creationId xmlns:a16="http://schemas.microsoft.com/office/drawing/2014/main" id="{203DD7E9-B876-5738-EF80-F57E27BED946}"/>
                </a:ext>
              </a:extLst>
            </p:cNvPr>
            <p:cNvPicPr>
              <a:picLocks noChangeAspect="1"/>
            </p:cNvPicPr>
            <p:nvPr/>
          </p:nvPicPr>
          <p:blipFill>
            <a:blip r:embed="rId4"/>
            <a:stretch>
              <a:fillRect/>
            </a:stretch>
          </p:blipFill>
          <p:spPr>
            <a:xfrm>
              <a:off x="7865184" y="3153455"/>
              <a:ext cx="4390316" cy="2742816"/>
            </a:xfrm>
            <a:prstGeom prst="rect">
              <a:avLst/>
            </a:prstGeom>
          </p:spPr>
        </p:pic>
      </p:grpSp>
      <p:grpSp>
        <p:nvGrpSpPr>
          <p:cNvPr id="24" name="Group 23">
            <a:extLst>
              <a:ext uri="{FF2B5EF4-FFF2-40B4-BE49-F238E27FC236}">
                <a16:creationId xmlns:a16="http://schemas.microsoft.com/office/drawing/2014/main" id="{4F93FB94-A07A-1F70-15A8-82F62741A0EF}"/>
              </a:ext>
            </a:extLst>
          </p:cNvPr>
          <p:cNvGrpSpPr/>
          <p:nvPr/>
        </p:nvGrpSpPr>
        <p:grpSpPr>
          <a:xfrm>
            <a:off x="5655080" y="3468407"/>
            <a:ext cx="6187251" cy="2790633"/>
            <a:chOff x="317321" y="3468407"/>
            <a:chExt cx="6187251" cy="2790633"/>
          </a:xfrm>
        </p:grpSpPr>
        <p:pic>
          <p:nvPicPr>
            <p:cNvPr id="16" name="Picture 15">
              <a:extLst>
                <a:ext uri="{FF2B5EF4-FFF2-40B4-BE49-F238E27FC236}">
                  <a16:creationId xmlns:a16="http://schemas.microsoft.com/office/drawing/2014/main" id="{1C1697C1-98B0-ECE4-B773-459396504EA9}"/>
                </a:ext>
              </a:extLst>
            </p:cNvPr>
            <p:cNvPicPr>
              <a:picLocks noChangeAspect="1"/>
            </p:cNvPicPr>
            <p:nvPr/>
          </p:nvPicPr>
          <p:blipFill>
            <a:blip r:embed="rId5"/>
            <a:stretch>
              <a:fillRect/>
            </a:stretch>
          </p:blipFill>
          <p:spPr>
            <a:xfrm>
              <a:off x="516628" y="3824603"/>
              <a:ext cx="2952750" cy="990600"/>
            </a:xfrm>
            <a:prstGeom prst="rect">
              <a:avLst/>
            </a:prstGeom>
          </p:spPr>
        </p:pic>
        <p:pic>
          <p:nvPicPr>
            <p:cNvPr id="21" name="Picture 20">
              <a:extLst>
                <a:ext uri="{FF2B5EF4-FFF2-40B4-BE49-F238E27FC236}">
                  <a16:creationId xmlns:a16="http://schemas.microsoft.com/office/drawing/2014/main" id="{C9E96FE9-BF8A-4704-AC7E-1E847D1C389B}"/>
                </a:ext>
              </a:extLst>
            </p:cNvPr>
            <p:cNvPicPr>
              <a:picLocks noChangeAspect="1"/>
            </p:cNvPicPr>
            <p:nvPr/>
          </p:nvPicPr>
          <p:blipFill>
            <a:blip r:embed="rId6"/>
            <a:stretch>
              <a:fillRect/>
            </a:stretch>
          </p:blipFill>
          <p:spPr>
            <a:xfrm>
              <a:off x="317321" y="4815203"/>
              <a:ext cx="3203575" cy="1048229"/>
            </a:xfrm>
            <a:prstGeom prst="rect">
              <a:avLst/>
            </a:prstGeom>
          </p:spPr>
        </p:pic>
        <p:pic>
          <p:nvPicPr>
            <p:cNvPr id="22" name="Picture 21">
              <a:extLst>
                <a:ext uri="{FF2B5EF4-FFF2-40B4-BE49-F238E27FC236}">
                  <a16:creationId xmlns:a16="http://schemas.microsoft.com/office/drawing/2014/main" id="{9ABA2614-8923-A4E4-7531-44AFCF04A3EB}"/>
                </a:ext>
              </a:extLst>
            </p:cNvPr>
            <p:cNvPicPr>
              <a:picLocks noChangeAspect="1"/>
            </p:cNvPicPr>
            <p:nvPr/>
          </p:nvPicPr>
          <p:blipFill>
            <a:blip r:embed="rId7"/>
            <a:srcRect b="2237"/>
            <a:stretch>
              <a:fillRect/>
            </a:stretch>
          </p:blipFill>
          <p:spPr>
            <a:xfrm>
              <a:off x="3888653" y="3468407"/>
              <a:ext cx="2615919" cy="2790633"/>
            </a:xfrm>
            <a:prstGeom prst="rect">
              <a:avLst/>
            </a:prstGeom>
          </p:spPr>
        </p:pic>
      </p:grpSp>
      <p:cxnSp>
        <p:nvCxnSpPr>
          <p:cNvPr id="27" name="Straight Connector 26">
            <a:extLst>
              <a:ext uri="{FF2B5EF4-FFF2-40B4-BE49-F238E27FC236}">
                <a16:creationId xmlns:a16="http://schemas.microsoft.com/office/drawing/2014/main" id="{5681A278-7802-6C8D-7D58-359994E0ABA3}"/>
              </a:ext>
            </a:extLst>
          </p:cNvPr>
          <p:cNvCxnSpPr/>
          <p:nvPr/>
        </p:nvCxnSpPr>
        <p:spPr>
          <a:xfrm>
            <a:off x="0" y="3129473"/>
            <a:ext cx="12192000" cy="0"/>
          </a:xfrm>
          <a:prstGeom prst="line">
            <a:avLst/>
          </a:prstGeom>
          <a:ln w="666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005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6467-C4BA-F6C7-AA6D-0D93A5E6F80D}"/>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70690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2F5B3-85FB-5CBC-EA6A-782378D3CEAB}"/>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578514F-3600-BDD4-0F91-A403C9230688}"/>
              </a:ext>
            </a:extLst>
          </p:cNvPr>
          <p:cNvSpPr txBox="1">
            <a:spLocks/>
          </p:cNvSpPr>
          <p:nvPr/>
        </p:nvSpPr>
        <p:spPr>
          <a:xfrm>
            <a:off x="1937816" y="-24713"/>
            <a:ext cx="3967599" cy="604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tx1"/>
                </a:solidFill>
                <a:latin typeface="Arial Regular"/>
                <a:ea typeface="LiSong Pro" panose="02020300000000000000" pitchFamily="18" charset="-12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Regular"/>
                <a:ea typeface="LiSong Pro" panose="02020300000000000000" pitchFamily="18" charset="-120"/>
                <a:cs typeface="Oswald Regular"/>
              </a:rPr>
              <a:t>What is MSN-C?</a:t>
            </a:r>
          </a:p>
        </p:txBody>
      </p:sp>
      <p:sp>
        <p:nvSpPr>
          <p:cNvPr id="2" name="Title 1">
            <a:extLst>
              <a:ext uri="{FF2B5EF4-FFF2-40B4-BE49-F238E27FC236}">
                <a16:creationId xmlns:a16="http://schemas.microsoft.com/office/drawing/2014/main" id="{76998C0E-E3DD-6151-934F-22F691B6ADE7}"/>
              </a:ext>
            </a:extLst>
          </p:cNvPr>
          <p:cNvSpPr>
            <a:spLocks noGrp="1"/>
          </p:cNvSpPr>
          <p:nvPr>
            <p:ph type="title"/>
          </p:nvPr>
        </p:nvSpPr>
        <p:spPr/>
        <p:txBody>
          <a:bodyPr/>
          <a:lstStyle/>
          <a:p>
            <a:r>
              <a:rPr kumimoji="0" lang="en-US" b="0" i="0" u="none" strike="noStrike" kern="1200" cap="none" spc="0" normalizeH="0" baseline="0" noProof="0" dirty="0">
                <a:ln>
                  <a:noFill/>
                </a:ln>
                <a:solidFill>
                  <a:srgbClr val="FFFFFF"/>
                </a:solidFill>
                <a:effectLst/>
                <a:uLnTx/>
                <a:uFillTx/>
                <a:latin typeface="Arial Regular"/>
                <a:ea typeface="LiSong Pro" panose="02020300000000000000" pitchFamily="18" charset="-120"/>
                <a:cs typeface="Oswald Regular"/>
              </a:rPr>
              <a:t>MSN-C Beamlines</a:t>
            </a:r>
            <a:endParaRPr lang="en-US" sz="2800" dirty="0"/>
          </a:p>
        </p:txBody>
      </p:sp>
      <p:pic>
        <p:nvPicPr>
          <p:cNvPr id="4" name="Picture 3" descr="A diagram of a machine&#10;&#10;AI-generated content may be incorrect.">
            <a:extLst>
              <a:ext uri="{FF2B5EF4-FFF2-40B4-BE49-F238E27FC236}">
                <a16:creationId xmlns:a16="http://schemas.microsoft.com/office/drawing/2014/main" id="{BAB20E2A-D2F4-EECB-FB9E-BE600CE10E51}"/>
              </a:ext>
            </a:extLst>
          </p:cNvPr>
          <p:cNvPicPr>
            <a:picLocks noChangeAspect="1"/>
          </p:cNvPicPr>
          <p:nvPr/>
        </p:nvPicPr>
        <p:blipFill>
          <a:blip r:embed="rId3" cstate="print">
            <a:extLst>
              <a:ext uri="{28A0092B-C50C-407E-A947-70E740481C1C}">
                <a14:useLocalDpi xmlns:a14="http://schemas.microsoft.com/office/drawing/2010/main"/>
              </a:ext>
            </a:extLst>
          </a:blip>
          <a:srcRect r="10593"/>
          <a:stretch>
            <a:fillRect/>
          </a:stretch>
        </p:blipFill>
        <p:spPr>
          <a:xfrm>
            <a:off x="6372008" y="1635530"/>
            <a:ext cx="5569957" cy="3578087"/>
          </a:xfrm>
          <a:prstGeom prst="rect">
            <a:avLst/>
          </a:prstGeom>
        </p:spPr>
      </p:pic>
      <p:sp>
        <p:nvSpPr>
          <p:cNvPr id="3" name="Content Placeholder 4">
            <a:extLst>
              <a:ext uri="{FF2B5EF4-FFF2-40B4-BE49-F238E27FC236}">
                <a16:creationId xmlns:a16="http://schemas.microsoft.com/office/drawing/2014/main" id="{B972B4F9-1330-95E7-5902-5564ACD6484D}"/>
              </a:ext>
            </a:extLst>
          </p:cNvPr>
          <p:cNvSpPr txBox="1">
            <a:spLocks/>
          </p:cNvSpPr>
          <p:nvPr/>
        </p:nvSpPr>
        <p:spPr>
          <a:xfrm>
            <a:off x="0" y="978936"/>
            <a:ext cx="6386652" cy="245006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Monochromatic mode: </a:t>
            </a:r>
            <a:r>
              <a:rPr lang="en-US" dirty="0">
                <a:solidFill>
                  <a:srgbClr val="000000"/>
                </a:solidFill>
                <a:latin typeface="District Pro Thin" panose="02000506040000020004" pitchFamily="2" charset="77"/>
                <a:ea typeface="LiSong Pro" panose="02020300000000000000" pitchFamily="18" charset="-120"/>
              </a:rPr>
              <a:t>40-90 keV</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White Beam: </a:t>
            </a:r>
            <a:r>
              <a:rPr lang="en-US" dirty="0">
                <a:solidFill>
                  <a:srgbClr val="000000"/>
                </a:solidFill>
                <a:latin typeface="District Pro Thin" panose="02000506040000020004" pitchFamily="2" charset="77"/>
                <a:ea typeface="LiSong Pro" panose="02020300000000000000" pitchFamily="18" charset="-120"/>
              </a:rPr>
              <a:t>(50-200 keV)</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Focus: </a:t>
            </a:r>
            <a:r>
              <a:rPr lang="en-US" dirty="0">
                <a:solidFill>
                  <a:srgbClr val="000000"/>
                </a:solidFill>
                <a:latin typeface="District Pro Thin" panose="02000506040000020004" pitchFamily="2" charset="77"/>
                <a:ea typeface="LiSong Pro" panose="02020300000000000000" pitchFamily="18" charset="-120"/>
              </a:rPr>
              <a:t>In-situ and Ex situ characterization of processing and performance or </a:t>
            </a:r>
            <a:r>
              <a:rPr lang="en-US" b="1" dirty="0">
                <a:solidFill>
                  <a:srgbClr val="000000"/>
                </a:solidFill>
                <a:latin typeface="District Pro Thin" panose="02000506040000020004" pitchFamily="2" charset="77"/>
                <a:ea typeface="LiSong Pro" panose="02020300000000000000" pitchFamily="18" charset="-120"/>
              </a:rPr>
              <a:t>metals and alloys.</a:t>
            </a:r>
          </a:p>
        </p:txBody>
      </p:sp>
      <p:sp>
        <p:nvSpPr>
          <p:cNvPr id="5" name="Rectangle 4">
            <a:extLst>
              <a:ext uri="{FF2B5EF4-FFF2-40B4-BE49-F238E27FC236}">
                <a16:creationId xmlns:a16="http://schemas.microsoft.com/office/drawing/2014/main" id="{49761B14-76AE-5B0F-982C-AAFEB583D41E}"/>
              </a:ext>
            </a:extLst>
          </p:cNvPr>
          <p:cNvSpPr/>
          <p:nvPr/>
        </p:nvSpPr>
        <p:spPr>
          <a:xfrm>
            <a:off x="-10878" y="625506"/>
            <a:ext cx="6382885" cy="385362"/>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MSN-C SMB: Structural Materials Beamline</a:t>
            </a:r>
          </a:p>
        </p:txBody>
      </p:sp>
      <p:sp>
        <p:nvSpPr>
          <p:cNvPr id="6" name="Rectangle 5">
            <a:extLst>
              <a:ext uri="{FF2B5EF4-FFF2-40B4-BE49-F238E27FC236}">
                <a16:creationId xmlns:a16="http://schemas.microsoft.com/office/drawing/2014/main" id="{C36AC63B-5154-84B4-521C-B86BBB32479C}"/>
              </a:ext>
            </a:extLst>
          </p:cNvPr>
          <p:cNvSpPr/>
          <p:nvPr/>
        </p:nvSpPr>
        <p:spPr>
          <a:xfrm>
            <a:off x="-10877" y="3424574"/>
            <a:ext cx="6382884" cy="385362"/>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FFFFFF"/>
                </a:solidFill>
                <a:latin typeface="Tw Cen MT"/>
              </a:rPr>
              <a:t>MSN-C FMB: Functional Materials Beamline </a:t>
            </a:r>
            <a:endParaRPr kumimoji="0" lang="en-US" sz="2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7" name="Content Placeholder 4">
            <a:extLst>
              <a:ext uri="{FF2B5EF4-FFF2-40B4-BE49-F238E27FC236}">
                <a16:creationId xmlns:a16="http://schemas.microsoft.com/office/drawing/2014/main" id="{B6D215EF-3FF9-9CD1-4EDD-E249C08D9BB6}"/>
              </a:ext>
            </a:extLst>
          </p:cNvPr>
          <p:cNvSpPr txBox="1">
            <a:spLocks/>
          </p:cNvSpPr>
          <p:nvPr/>
        </p:nvSpPr>
        <p:spPr>
          <a:xfrm>
            <a:off x="-10878" y="3845433"/>
            <a:ext cx="6186845" cy="238706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District Pro Thin" panose="02000506040000020004" pitchFamily="2" charset="77"/>
                <a:ea typeface="LiSong Pro" panose="02020300000000000000" pitchFamily="18"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strict Pro Thin" panose="02000506040000020004" pitchFamily="2" charset="77"/>
                <a:ea typeface="LiSong Pro" panose="02020300000000000000" pitchFamily="18"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strict Pro Thin" panose="02000506040000020004" pitchFamily="2" charset="77"/>
                <a:ea typeface="LiSong Pro" panose="02020300000000000000" pitchFamily="18"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strict Pro Thin" panose="02000506040000020004" pitchFamily="2" charset="77"/>
                <a:ea typeface="LiSong Pro" panose="02020300000000000000" pitchFamily="18"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strict Pro Thin" panose="02000506040000020004" pitchFamily="2" charset="77"/>
                <a:ea typeface="LiSong Pro" panose="02020300000000000000" pitchFamily="18"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10000"/>
              </a:lnSpc>
              <a:spcBef>
                <a:spcPts val="600"/>
              </a:spcBef>
              <a:spcAft>
                <a:spcPts val="1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Energies:</a:t>
            </a:r>
            <a:r>
              <a:rPr kumimoji="0" lang="en-US" sz="2400" b="0"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 9-30 keV</a:t>
            </a:r>
          </a:p>
          <a:p>
            <a:pPr marL="685800" marR="0" lvl="1" indent="-228600" algn="l" defTabSz="914400" rtl="0" eaLnBrk="1" fontAlgn="auto" latinLnBrk="0" hangingPunct="1">
              <a:lnSpc>
                <a:spcPct val="110000"/>
              </a:lnSpc>
              <a:spcBef>
                <a:spcPts val="600"/>
              </a:spcBef>
              <a:spcAft>
                <a:spcPts val="1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Focus: </a:t>
            </a:r>
            <a:r>
              <a:rPr kumimoji="0" lang="en-US" sz="2400"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In-situ &amp; Ex situ </a:t>
            </a:r>
            <a:r>
              <a:rPr kumimoji="0" lang="en-US" sz="2400" b="0"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characterization of </a:t>
            </a:r>
            <a:r>
              <a:rPr kumimoji="0" lang="en-US" sz="2400" b="1"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polymers, composites, thin film structure and </a:t>
            </a:r>
            <a:r>
              <a:rPr kumimoji="0" lang="en-US" sz="2400" b="1" i="0" u="none" strike="noStrike" kern="1200" cap="none" spc="0" normalizeH="0" baseline="0" noProof="0" dirty="0" err="1">
                <a:ln>
                  <a:noFill/>
                </a:ln>
                <a:solidFill>
                  <a:srgbClr val="000000"/>
                </a:solidFill>
                <a:effectLst/>
                <a:uLnTx/>
                <a:uFillTx/>
                <a:latin typeface="District Pro Thin" panose="02000506040000020004" pitchFamily="2" charset="77"/>
                <a:ea typeface="LiSong Pro" panose="02020300000000000000" pitchFamily="18" charset="-120"/>
                <a:cs typeface="+mn-cs"/>
              </a:rPr>
              <a:t>processin</a:t>
            </a:r>
            <a:r>
              <a:rPr lang="en-US" sz="2400" b="1" dirty="0">
                <a:solidFill>
                  <a:srgbClr val="000000"/>
                </a:solidFill>
              </a:rPr>
              <a:t>g.</a:t>
            </a:r>
            <a:r>
              <a:rPr kumimoji="0" lang="en-US" sz="2400" b="1" i="0" u="none" strike="noStrike" kern="1200" cap="none" spc="0" normalizeH="0" baseline="0" noProof="0" dirty="0">
                <a:ln>
                  <a:noFill/>
                </a:ln>
                <a:solidFill>
                  <a:srgbClr val="000000"/>
                </a:solidFill>
                <a:effectLst/>
                <a:uLnTx/>
                <a:uFillTx/>
                <a:latin typeface="District Pro Thin" panose="02000506040000020004" pitchFamily="2" charset="77"/>
                <a:ea typeface="LiSong Pro" panose="02020300000000000000" pitchFamily="18" charset="-120"/>
                <a:cs typeface="+mn-cs"/>
              </a:rPr>
              <a:t> </a:t>
            </a:r>
          </a:p>
        </p:txBody>
      </p:sp>
      <p:sp>
        <p:nvSpPr>
          <p:cNvPr id="8" name="Oval 7">
            <a:extLst>
              <a:ext uri="{FF2B5EF4-FFF2-40B4-BE49-F238E27FC236}">
                <a16:creationId xmlns:a16="http://schemas.microsoft.com/office/drawing/2014/main" id="{D625A5D3-CCA5-917E-6200-F35773DA507E}"/>
              </a:ext>
            </a:extLst>
          </p:cNvPr>
          <p:cNvSpPr/>
          <p:nvPr/>
        </p:nvSpPr>
        <p:spPr>
          <a:xfrm>
            <a:off x="6397529" y="2112430"/>
            <a:ext cx="2696071" cy="30096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570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D4FECD-2398-1815-1FB3-2156B504A6B9}"/>
              </a:ext>
            </a:extLst>
          </p:cNvPr>
          <p:cNvSpPr txBox="1">
            <a:spLocks/>
          </p:cNvSpPr>
          <p:nvPr/>
        </p:nvSpPr>
        <p:spPr>
          <a:xfrm>
            <a:off x="282090" y="841592"/>
            <a:ext cx="6495803" cy="2450064"/>
          </a:xfrm>
          <a:prstGeom prst="rect">
            <a:avLst/>
          </a:prstGeom>
          <a:no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Polymer Structure and Dynamics (Hilmar/Kirt)</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Materials Science (Mia)</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Mechanical Engineering (Mathew/Joe)</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Data Science and Analytics (Jacob/Devin)</a:t>
            </a:r>
            <a:endParaRPr lang="en-US" dirty="0">
              <a:solidFill>
                <a:srgbClr val="000000"/>
              </a:solidFill>
              <a:latin typeface="District Pro Thin" panose="02000506040000020004" pitchFamily="2" charset="77"/>
              <a:ea typeface="LiSong Pro" panose="02020300000000000000" pitchFamily="18" charset="-120"/>
            </a:endParaRP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Additive Manufacturing (Arthur/Mia/Kirt)</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X-ray/Neutron Scattering (Arthur/Peter/Kirt/Hilmar)</a:t>
            </a:r>
          </a:p>
          <a:p>
            <a:pPr lvl="1">
              <a:lnSpc>
                <a:spcPct val="110000"/>
              </a:lnSpc>
            </a:pPr>
            <a:r>
              <a:rPr lang="en-US" b="1" dirty="0">
                <a:solidFill>
                  <a:srgbClr val="000000"/>
                </a:solidFill>
                <a:latin typeface="District Pro Thin" panose="02000506040000020004" pitchFamily="2" charset="77"/>
                <a:ea typeface="LiSong Pro" panose="02020300000000000000" pitchFamily="18" charset="-120"/>
              </a:rPr>
              <a:t>Measurement/Methods Development</a:t>
            </a:r>
          </a:p>
        </p:txBody>
      </p:sp>
      <p:sp>
        <p:nvSpPr>
          <p:cNvPr id="6" name="Rectangle 5">
            <a:extLst>
              <a:ext uri="{FF2B5EF4-FFF2-40B4-BE49-F238E27FC236}">
                <a16:creationId xmlns:a16="http://schemas.microsoft.com/office/drawing/2014/main" id="{8DEC5FCA-BA89-B331-24CB-23821CC6D61B}"/>
              </a:ext>
            </a:extLst>
          </p:cNvPr>
          <p:cNvSpPr/>
          <p:nvPr/>
        </p:nvSpPr>
        <p:spPr>
          <a:xfrm>
            <a:off x="338549" y="309981"/>
            <a:ext cx="6382885" cy="385362"/>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FMB Team Core Competencies</a:t>
            </a:r>
          </a:p>
        </p:txBody>
      </p:sp>
      <p:sp>
        <p:nvSpPr>
          <p:cNvPr id="7" name="Content Placeholder 4">
            <a:extLst>
              <a:ext uri="{FF2B5EF4-FFF2-40B4-BE49-F238E27FC236}">
                <a16:creationId xmlns:a16="http://schemas.microsoft.com/office/drawing/2014/main" id="{06FAB394-0B43-FDB4-D204-7F29CB0F313B}"/>
              </a:ext>
            </a:extLst>
          </p:cNvPr>
          <p:cNvSpPr txBox="1">
            <a:spLocks/>
          </p:cNvSpPr>
          <p:nvPr/>
        </p:nvSpPr>
        <p:spPr>
          <a:xfrm>
            <a:off x="4512625" y="4317337"/>
            <a:ext cx="7030192" cy="85429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rgbClr val="000000"/>
                </a:solidFill>
                <a:latin typeface="District Pro Thin" panose="02000506040000020004" pitchFamily="2" charset="77"/>
                <a:ea typeface="LiSong Pro" panose="02020300000000000000" pitchFamily="18" charset="-120"/>
              </a:rPr>
              <a:t>Provide broad expertise in service of finding solutions to materials processing and manufacturing challenges</a:t>
            </a:r>
          </a:p>
        </p:txBody>
      </p:sp>
      <p:sp>
        <p:nvSpPr>
          <p:cNvPr id="8" name="Rectangle 7">
            <a:extLst>
              <a:ext uri="{FF2B5EF4-FFF2-40B4-BE49-F238E27FC236}">
                <a16:creationId xmlns:a16="http://schemas.microsoft.com/office/drawing/2014/main" id="{E682DA2E-8A6E-A0F5-7F97-E34A58A2E5C1}"/>
              </a:ext>
            </a:extLst>
          </p:cNvPr>
          <p:cNvSpPr/>
          <p:nvPr/>
        </p:nvSpPr>
        <p:spPr>
          <a:xfrm>
            <a:off x="4955618" y="3825390"/>
            <a:ext cx="6144207" cy="385362"/>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FMB/SMB Functional Goal</a:t>
            </a:r>
          </a:p>
        </p:txBody>
      </p:sp>
    </p:spTree>
    <p:extLst>
      <p:ext uri="{BB962C8B-B14F-4D97-AF65-F5344CB8AC3E}">
        <p14:creationId xmlns:p14="http://schemas.microsoft.com/office/powerpoint/2010/main" val="2248940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EC98-0B2C-0851-4FB8-C086BE9C8953}"/>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E662C90A-5CE7-9397-48DA-5517378A4ECB}"/>
              </a:ext>
            </a:extLst>
          </p:cNvPr>
          <p:cNvSpPr txBox="1">
            <a:spLocks/>
          </p:cNvSpPr>
          <p:nvPr/>
        </p:nvSpPr>
        <p:spPr>
          <a:xfrm>
            <a:off x="4112200" y="-24713"/>
            <a:ext cx="3967599" cy="604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tx1"/>
                </a:solidFill>
                <a:latin typeface="Arial Regular"/>
                <a:ea typeface="LiSong Pro" panose="02020300000000000000" pitchFamily="18" charset="-12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Regular"/>
                <a:ea typeface="LiSong Pro" panose="02020300000000000000" pitchFamily="18" charset="-120"/>
                <a:cs typeface="Oswald Regular"/>
              </a:rPr>
              <a:t>MSN-C Access</a:t>
            </a:r>
          </a:p>
        </p:txBody>
      </p:sp>
      <p:sp>
        <p:nvSpPr>
          <p:cNvPr id="2" name="Title 1">
            <a:extLst>
              <a:ext uri="{FF2B5EF4-FFF2-40B4-BE49-F238E27FC236}">
                <a16:creationId xmlns:a16="http://schemas.microsoft.com/office/drawing/2014/main" id="{2198FA3C-1987-45E7-C2B3-7EAE9C62919A}"/>
              </a:ext>
            </a:extLst>
          </p:cNvPr>
          <p:cNvSpPr>
            <a:spLocks noGrp="1"/>
          </p:cNvSpPr>
          <p:nvPr>
            <p:ph type="title"/>
          </p:nvPr>
        </p:nvSpPr>
        <p:spPr/>
        <p:txBody>
          <a:bodyPr/>
          <a:lstStyle/>
          <a:p>
            <a:r>
              <a:rPr lang="en-US" dirty="0"/>
              <a:t>CHESS Partner Model : FMB Access</a:t>
            </a:r>
          </a:p>
        </p:txBody>
      </p:sp>
      <p:grpSp>
        <p:nvGrpSpPr>
          <p:cNvPr id="11" name="Group 10">
            <a:extLst>
              <a:ext uri="{FF2B5EF4-FFF2-40B4-BE49-F238E27FC236}">
                <a16:creationId xmlns:a16="http://schemas.microsoft.com/office/drawing/2014/main" id="{4F5C91F6-5B5D-9F92-0D09-CFF332DB481C}"/>
              </a:ext>
            </a:extLst>
          </p:cNvPr>
          <p:cNvGrpSpPr/>
          <p:nvPr/>
        </p:nvGrpSpPr>
        <p:grpSpPr>
          <a:xfrm>
            <a:off x="227076" y="782582"/>
            <a:ext cx="11737848" cy="2970575"/>
            <a:chOff x="184977" y="3656403"/>
            <a:chExt cx="11857871" cy="2970575"/>
          </a:xfrm>
        </p:grpSpPr>
        <p:grpSp>
          <p:nvGrpSpPr>
            <p:cNvPr id="10" name="Group 9">
              <a:extLst>
                <a:ext uri="{FF2B5EF4-FFF2-40B4-BE49-F238E27FC236}">
                  <a16:creationId xmlns:a16="http://schemas.microsoft.com/office/drawing/2014/main" id="{E4708F1D-8FD2-E49C-CB51-2B094DBBD09A}"/>
                </a:ext>
              </a:extLst>
            </p:cNvPr>
            <p:cNvGrpSpPr/>
            <p:nvPr/>
          </p:nvGrpSpPr>
          <p:grpSpPr>
            <a:xfrm>
              <a:off x="3114115" y="3656403"/>
              <a:ext cx="8928733" cy="2970575"/>
              <a:chOff x="3114115" y="3656403"/>
              <a:chExt cx="8928733" cy="2970575"/>
            </a:xfrm>
          </p:grpSpPr>
          <p:sp>
            <p:nvSpPr>
              <p:cNvPr id="21" name="Rounded Rectangle 20">
                <a:extLst>
                  <a:ext uri="{FF2B5EF4-FFF2-40B4-BE49-F238E27FC236}">
                    <a16:creationId xmlns:a16="http://schemas.microsoft.com/office/drawing/2014/main" id="{867E9E18-6143-93A4-90F8-B4E3BA7DCB2A}"/>
                  </a:ext>
                </a:extLst>
              </p:cNvPr>
              <p:cNvSpPr/>
              <p:nvPr/>
            </p:nvSpPr>
            <p:spPr>
              <a:xfrm>
                <a:off x="3114115" y="4801345"/>
                <a:ext cx="2211826" cy="1131548"/>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Submission</a:t>
                </a:r>
              </a:p>
            </p:txBody>
          </p:sp>
          <p:grpSp>
            <p:nvGrpSpPr>
              <p:cNvPr id="24" name="Group 23">
                <a:extLst>
                  <a:ext uri="{FF2B5EF4-FFF2-40B4-BE49-F238E27FC236}">
                    <a16:creationId xmlns:a16="http://schemas.microsoft.com/office/drawing/2014/main" id="{9DACB411-BB5F-442E-563C-DB52A193F128}"/>
                  </a:ext>
                </a:extLst>
              </p:cNvPr>
              <p:cNvGrpSpPr/>
              <p:nvPr/>
            </p:nvGrpSpPr>
            <p:grpSpPr>
              <a:xfrm>
                <a:off x="6497794" y="3656403"/>
                <a:ext cx="2077319" cy="2970575"/>
                <a:chOff x="5104157" y="1710633"/>
                <a:chExt cx="2360636" cy="3375718"/>
              </a:xfrm>
            </p:grpSpPr>
            <p:sp>
              <p:nvSpPr>
                <p:cNvPr id="28" name="Rounded Rectangle 27">
                  <a:extLst>
                    <a:ext uri="{FF2B5EF4-FFF2-40B4-BE49-F238E27FC236}">
                      <a16:creationId xmlns:a16="http://schemas.microsoft.com/office/drawing/2014/main" id="{E03BAB43-9C3B-F512-C5A2-79C4A2C22CE5}"/>
                    </a:ext>
                  </a:extLst>
                </p:cNvPr>
                <p:cNvSpPr/>
                <p:nvPr/>
              </p:nvSpPr>
              <p:spPr>
                <a:xfrm>
                  <a:off x="5104157" y="1710633"/>
                  <a:ext cx="2360634" cy="1944030"/>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t>Review, </a:t>
                  </a:r>
                </a:p>
                <a:p>
                  <a:pPr algn="ctr"/>
                  <a:r>
                    <a:rPr lang="en-US" sz="2600" dirty="0"/>
                    <a:t>AFRL and MSN-C</a:t>
                  </a:r>
                </a:p>
              </p:txBody>
            </p:sp>
            <p:sp>
              <p:nvSpPr>
                <p:cNvPr id="29" name="Rounded Rectangle 28">
                  <a:extLst>
                    <a:ext uri="{FF2B5EF4-FFF2-40B4-BE49-F238E27FC236}">
                      <a16:creationId xmlns:a16="http://schemas.microsoft.com/office/drawing/2014/main" id="{19D20E62-BA26-1C4C-0852-D3500D7F734E}"/>
                    </a:ext>
                  </a:extLst>
                </p:cNvPr>
                <p:cNvSpPr/>
                <p:nvPr/>
              </p:nvSpPr>
              <p:spPr>
                <a:xfrm>
                  <a:off x="5109518" y="3800476"/>
                  <a:ext cx="2355275" cy="1285875"/>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Safety</a:t>
                  </a:r>
                </a:p>
              </p:txBody>
            </p:sp>
          </p:grpSp>
          <p:sp>
            <p:nvSpPr>
              <p:cNvPr id="25" name="Rounded Rectangle 24">
                <a:extLst>
                  <a:ext uri="{FF2B5EF4-FFF2-40B4-BE49-F238E27FC236}">
                    <a16:creationId xmlns:a16="http://schemas.microsoft.com/office/drawing/2014/main" id="{C42EBA5C-99C2-1E5D-B337-B8202C94C602}"/>
                  </a:ext>
                </a:extLst>
              </p:cNvPr>
              <p:cNvSpPr/>
              <p:nvPr/>
            </p:nvSpPr>
            <p:spPr>
              <a:xfrm>
                <a:off x="9656264" y="4801345"/>
                <a:ext cx="2386584" cy="1131548"/>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Allocation, Scheduling</a:t>
                </a:r>
              </a:p>
            </p:txBody>
          </p:sp>
          <p:sp>
            <p:nvSpPr>
              <p:cNvPr id="26" name="Right Arrow 25">
                <a:extLst>
                  <a:ext uri="{FF2B5EF4-FFF2-40B4-BE49-F238E27FC236}">
                    <a16:creationId xmlns:a16="http://schemas.microsoft.com/office/drawing/2014/main" id="{54654893-C091-36CB-52E1-4051CA98A480}"/>
                  </a:ext>
                </a:extLst>
              </p:cNvPr>
              <p:cNvSpPr/>
              <p:nvPr/>
            </p:nvSpPr>
            <p:spPr>
              <a:xfrm>
                <a:off x="5584665" y="4899343"/>
                <a:ext cx="775142" cy="900030"/>
              </a:xfrm>
              <a:prstGeom prst="rightArrow">
                <a:avLst>
                  <a:gd name="adj1" fmla="val 63299"/>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1359EC43-1D70-595A-F0DF-7A217531A46A}"/>
                  </a:ext>
                </a:extLst>
              </p:cNvPr>
              <p:cNvSpPr/>
              <p:nvPr/>
            </p:nvSpPr>
            <p:spPr>
              <a:xfrm>
                <a:off x="8757042" y="4899342"/>
                <a:ext cx="775142" cy="900030"/>
              </a:xfrm>
              <a:prstGeom prst="rightArrow">
                <a:avLst>
                  <a:gd name="adj1" fmla="val 63299"/>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EDEC93A-5BA3-BB59-7B54-A300A9118F74}"/>
                </a:ext>
              </a:extLst>
            </p:cNvPr>
            <p:cNvGrpSpPr/>
            <p:nvPr/>
          </p:nvGrpSpPr>
          <p:grpSpPr>
            <a:xfrm>
              <a:off x="184977" y="4111617"/>
              <a:ext cx="2573802" cy="2094155"/>
              <a:chOff x="184977" y="4111617"/>
              <a:chExt cx="2573802" cy="2094155"/>
            </a:xfrm>
          </p:grpSpPr>
          <p:pic>
            <p:nvPicPr>
              <p:cNvPr id="47" name="Picture 46" descr="A black and red logo&#10;&#10;Description automatically generated">
                <a:extLst>
                  <a:ext uri="{FF2B5EF4-FFF2-40B4-BE49-F238E27FC236}">
                    <a16:creationId xmlns:a16="http://schemas.microsoft.com/office/drawing/2014/main" id="{9C040BC1-6E24-C4A2-6C0F-D05565E77B21}"/>
                  </a:ext>
                </a:extLst>
              </p:cNvPr>
              <p:cNvPicPr>
                <a:picLocks noChangeAspect="1"/>
              </p:cNvPicPr>
              <p:nvPr/>
            </p:nvPicPr>
            <p:blipFill>
              <a:blip r:embed="rId3"/>
              <a:stretch>
                <a:fillRect/>
              </a:stretch>
            </p:blipFill>
            <p:spPr>
              <a:xfrm>
                <a:off x="289798" y="5052368"/>
                <a:ext cx="2364160" cy="1153404"/>
              </a:xfrm>
              <a:prstGeom prst="rect">
                <a:avLst/>
              </a:prstGeom>
            </p:spPr>
          </p:pic>
          <p:sp>
            <p:nvSpPr>
              <p:cNvPr id="6" name="TextBox 5">
                <a:extLst>
                  <a:ext uri="{FF2B5EF4-FFF2-40B4-BE49-F238E27FC236}">
                    <a16:creationId xmlns:a16="http://schemas.microsoft.com/office/drawing/2014/main" id="{6EF3A440-0880-9F5F-CE4C-6B9DF3E6A06B}"/>
                  </a:ext>
                </a:extLst>
              </p:cNvPr>
              <p:cNvSpPr txBox="1"/>
              <p:nvPr/>
            </p:nvSpPr>
            <p:spPr>
              <a:xfrm>
                <a:off x="184977" y="4111617"/>
                <a:ext cx="2573802" cy="954107"/>
              </a:xfrm>
              <a:prstGeom prst="rect">
                <a:avLst/>
              </a:prstGeom>
              <a:noFill/>
            </p:spPr>
            <p:txBody>
              <a:bodyPr wrap="square" rtlCol="0">
                <a:spAutoFit/>
              </a:bodyPr>
              <a:lstStyle/>
              <a:p>
                <a:pPr algn="ctr"/>
                <a:r>
                  <a:rPr lang="en-US" sz="2800" dirty="0"/>
                  <a:t>AFRL Sub-facility</a:t>
                </a:r>
              </a:p>
            </p:txBody>
          </p:sp>
        </p:grpSp>
      </p:grpSp>
      <p:sp>
        <p:nvSpPr>
          <p:cNvPr id="4" name="TextBox 3">
            <a:extLst>
              <a:ext uri="{FF2B5EF4-FFF2-40B4-BE49-F238E27FC236}">
                <a16:creationId xmlns:a16="http://schemas.microsoft.com/office/drawing/2014/main" id="{76659109-95BB-B4F0-E59B-7788FE239F20}"/>
              </a:ext>
            </a:extLst>
          </p:cNvPr>
          <p:cNvSpPr txBox="1"/>
          <p:nvPr/>
        </p:nvSpPr>
        <p:spPr>
          <a:xfrm>
            <a:off x="370494" y="4079051"/>
            <a:ext cx="4945510"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a:ea typeface="+mn-ea"/>
                <a:cs typeface="+mn-cs"/>
              </a:rPr>
              <a:t>Before submission contact one of the following people for assistance in determining feasibility</a:t>
            </a:r>
            <a:r>
              <a:rPr lang="en-US" dirty="0">
                <a:solidFill>
                  <a:srgbClr val="000000"/>
                </a:solidFill>
                <a:latin typeface="Arial" panose="020B0604020202020204"/>
              </a:rPr>
              <a:t> and </a:t>
            </a:r>
            <a:r>
              <a:rPr kumimoji="0" lang="en-US" b="0" i="0" u="none" strike="noStrike" kern="1200" cap="none" spc="0" normalizeH="0" baseline="0" noProof="0" dirty="0">
                <a:ln>
                  <a:noFill/>
                </a:ln>
                <a:solidFill>
                  <a:srgbClr val="000000"/>
                </a:solidFill>
                <a:effectLst/>
                <a:uLnTx/>
                <a:uFillTx/>
                <a:latin typeface="Arial" panose="020B0604020202020204"/>
                <a:ea typeface="+mn-ea"/>
                <a:cs typeface="+mn-cs"/>
              </a:rPr>
              <a:t> proposal development.</a:t>
            </a:r>
          </a:p>
        </p:txBody>
      </p:sp>
      <p:sp>
        <p:nvSpPr>
          <p:cNvPr id="15" name="Rounded Rectangle 14">
            <a:extLst>
              <a:ext uri="{FF2B5EF4-FFF2-40B4-BE49-F238E27FC236}">
                <a16:creationId xmlns:a16="http://schemas.microsoft.com/office/drawing/2014/main" id="{3F0BA2B4-00CE-1C11-6085-A0118E840BDF}"/>
              </a:ext>
            </a:extLst>
          </p:cNvPr>
          <p:cNvSpPr/>
          <p:nvPr/>
        </p:nvSpPr>
        <p:spPr>
          <a:xfrm>
            <a:off x="6292913" y="4352674"/>
            <a:ext cx="5718503" cy="2048126"/>
          </a:xfrm>
          <a:prstGeom prst="roundRect">
            <a:avLst/>
          </a:prstGeom>
          <a:noFill/>
          <a:ln w="38100">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ion</a:t>
            </a:r>
          </a:p>
        </p:txBody>
      </p:sp>
      <p:sp>
        <p:nvSpPr>
          <p:cNvPr id="17" name="TextBox 16">
            <a:extLst>
              <a:ext uri="{FF2B5EF4-FFF2-40B4-BE49-F238E27FC236}">
                <a16:creationId xmlns:a16="http://schemas.microsoft.com/office/drawing/2014/main" id="{4B27DF5E-0D6A-09AD-88DD-BE690A424D7C}"/>
              </a:ext>
            </a:extLst>
          </p:cNvPr>
          <p:cNvSpPr txBox="1"/>
          <p:nvPr/>
        </p:nvSpPr>
        <p:spPr>
          <a:xfrm>
            <a:off x="6292913" y="4468796"/>
            <a:ext cx="5718503" cy="1815882"/>
          </a:xfrm>
          <a:prstGeom prst="rect">
            <a:avLst/>
          </a:prstGeom>
          <a:noFill/>
        </p:spPr>
        <p:txBody>
          <a:bodyPr wrap="square">
            <a:spAutoFit/>
          </a:bodyPr>
          <a:lstStyle/>
          <a:p>
            <a:r>
              <a:rPr lang="en-US" sz="1600" b="1" dirty="0">
                <a:solidFill>
                  <a:srgbClr val="000000"/>
                </a:solidFill>
                <a:latin typeface="Arial" panose="020B0604020202020204"/>
              </a:rPr>
              <a:t>AFRL:		Hilmar Koerner </a:t>
            </a:r>
          </a:p>
          <a:p>
            <a:r>
              <a:rPr lang="en-US" sz="1600" b="1" dirty="0">
                <a:solidFill>
                  <a:srgbClr val="000000"/>
                </a:solidFill>
                <a:latin typeface="Arial" panose="020B0604020202020204"/>
              </a:rPr>
              <a:t>		(hilmar.koerner.1@us.af.mil)</a:t>
            </a:r>
          </a:p>
          <a:p>
            <a:endParaRPr lang="en-US" sz="1600" b="1" dirty="0">
              <a:solidFill>
                <a:srgbClr val="000000"/>
              </a:solidFill>
              <a:latin typeface="Arial" panose="020B0604020202020204"/>
            </a:endParaRPr>
          </a:p>
          <a:p>
            <a:r>
              <a:rPr lang="en-US" sz="1600" b="1" dirty="0">
                <a:solidFill>
                  <a:srgbClr val="000000"/>
                </a:solidFill>
                <a:latin typeface="Arial" panose="020B0604020202020204"/>
              </a:rPr>
              <a:t>MSN-C/CHESS:	Arthur Woll (</a:t>
            </a:r>
            <a:r>
              <a:rPr lang="en-US" sz="1600" b="1" dirty="0" err="1">
                <a:solidFill>
                  <a:srgbClr val="000000"/>
                </a:solidFill>
                <a:latin typeface="Arial" panose="020B0604020202020204"/>
              </a:rPr>
              <a:t>arthurwoll@cornell.edu</a:t>
            </a:r>
            <a:r>
              <a:rPr lang="en-US" sz="1600" b="1" dirty="0">
                <a:solidFill>
                  <a:srgbClr val="000000"/>
                </a:solidFill>
                <a:latin typeface="Arial" panose="020B0604020202020204"/>
              </a:rPr>
              <a:t>)</a:t>
            </a:r>
          </a:p>
          <a:p>
            <a:r>
              <a:rPr lang="en-US" sz="1600" b="1" dirty="0">
                <a:solidFill>
                  <a:srgbClr val="000000"/>
                </a:solidFill>
                <a:latin typeface="Arial" panose="020B0604020202020204"/>
              </a:rPr>
              <a:t>		Peter Ko (</a:t>
            </a:r>
            <a:r>
              <a:rPr lang="en-US" sz="1600" b="1" dirty="0" err="1">
                <a:solidFill>
                  <a:srgbClr val="000000"/>
                </a:solidFill>
                <a:latin typeface="Arial" panose="020B0604020202020204"/>
              </a:rPr>
              <a:t>peter.ko@cornell.edu</a:t>
            </a:r>
            <a:r>
              <a:rPr lang="en-US" sz="1600" b="1" dirty="0">
                <a:solidFill>
                  <a:srgbClr val="000000"/>
                </a:solidFill>
                <a:latin typeface="Arial" panose="020B0604020202020204"/>
              </a:rPr>
              <a:t>)</a:t>
            </a:r>
          </a:p>
          <a:p>
            <a:endParaRPr lang="en-US" sz="1600" b="1" dirty="0">
              <a:solidFill>
                <a:srgbClr val="000000"/>
              </a:solidFill>
              <a:latin typeface="Arial" panose="020B0604020202020204"/>
            </a:endParaRPr>
          </a:p>
          <a:p>
            <a:r>
              <a:rPr lang="en-US" sz="1600" b="1" dirty="0">
                <a:solidFill>
                  <a:srgbClr val="000000"/>
                </a:solidFill>
                <a:latin typeface="Arial" panose="020B0604020202020204"/>
              </a:rPr>
              <a:t>AV Inc.:		Kirt Page (</a:t>
            </a:r>
            <a:r>
              <a:rPr lang="en-US" sz="1600" b="1" dirty="0" err="1">
                <a:solidFill>
                  <a:srgbClr val="000000"/>
                </a:solidFill>
                <a:latin typeface="Arial" panose="020B0604020202020204"/>
              </a:rPr>
              <a:t>kirt.page.ctr@afrl.af.mil</a:t>
            </a:r>
            <a:r>
              <a:rPr lang="en-US" sz="1600" b="1" dirty="0">
                <a:solidFill>
                  <a:srgbClr val="000000"/>
                </a:solidFill>
                <a:latin typeface="Arial" panose="020B0604020202020204"/>
              </a:rPr>
              <a:t>)</a:t>
            </a:r>
            <a:endParaRPr lang="en-US" sz="1600" b="1" dirty="0"/>
          </a:p>
        </p:txBody>
      </p:sp>
      <p:grpSp>
        <p:nvGrpSpPr>
          <p:cNvPr id="18" name="Group 17">
            <a:extLst>
              <a:ext uri="{FF2B5EF4-FFF2-40B4-BE49-F238E27FC236}">
                <a16:creationId xmlns:a16="http://schemas.microsoft.com/office/drawing/2014/main" id="{D5943709-8B7B-9E04-FCBD-BFEF081B328B}"/>
              </a:ext>
            </a:extLst>
          </p:cNvPr>
          <p:cNvGrpSpPr/>
          <p:nvPr/>
        </p:nvGrpSpPr>
        <p:grpSpPr>
          <a:xfrm>
            <a:off x="227076" y="794613"/>
            <a:ext cx="11737848" cy="2970575"/>
            <a:chOff x="184977" y="3656403"/>
            <a:chExt cx="11857871" cy="2970575"/>
          </a:xfrm>
        </p:grpSpPr>
        <p:grpSp>
          <p:nvGrpSpPr>
            <p:cNvPr id="19" name="Group 18">
              <a:extLst>
                <a:ext uri="{FF2B5EF4-FFF2-40B4-BE49-F238E27FC236}">
                  <a16:creationId xmlns:a16="http://schemas.microsoft.com/office/drawing/2014/main" id="{5C5B61A4-E94F-563F-ABC0-FFD5062AA01C}"/>
                </a:ext>
              </a:extLst>
            </p:cNvPr>
            <p:cNvGrpSpPr/>
            <p:nvPr/>
          </p:nvGrpSpPr>
          <p:grpSpPr>
            <a:xfrm>
              <a:off x="3114115" y="3656403"/>
              <a:ext cx="8928733" cy="2970575"/>
              <a:chOff x="3114115" y="3656403"/>
              <a:chExt cx="8928733" cy="2970575"/>
            </a:xfrm>
          </p:grpSpPr>
          <p:sp>
            <p:nvSpPr>
              <p:cNvPr id="30" name="Rounded Rectangle 29">
                <a:extLst>
                  <a:ext uri="{FF2B5EF4-FFF2-40B4-BE49-F238E27FC236}">
                    <a16:creationId xmlns:a16="http://schemas.microsoft.com/office/drawing/2014/main" id="{9A23A2C0-0C00-BCA0-EC12-3D22C9329188}"/>
                  </a:ext>
                </a:extLst>
              </p:cNvPr>
              <p:cNvSpPr/>
              <p:nvPr/>
            </p:nvSpPr>
            <p:spPr>
              <a:xfrm>
                <a:off x="3114115" y="4801345"/>
                <a:ext cx="2211826" cy="1131548"/>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Submission</a:t>
                </a:r>
              </a:p>
            </p:txBody>
          </p:sp>
          <p:grpSp>
            <p:nvGrpSpPr>
              <p:cNvPr id="32" name="Group 31">
                <a:extLst>
                  <a:ext uri="{FF2B5EF4-FFF2-40B4-BE49-F238E27FC236}">
                    <a16:creationId xmlns:a16="http://schemas.microsoft.com/office/drawing/2014/main" id="{D36D9FBD-C6B1-C7B7-385F-4BDFFF2BCA6D}"/>
                  </a:ext>
                </a:extLst>
              </p:cNvPr>
              <p:cNvGrpSpPr/>
              <p:nvPr/>
            </p:nvGrpSpPr>
            <p:grpSpPr>
              <a:xfrm>
                <a:off x="6497794" y="3656403"/>
                <a:ext cx="2077319" cy="2970575"/>
                <a:chOff x="5104157" y="1710633"/>
                <a:chExt cx="2360636" cy="3375718"/>
              </a:xfrm>
            </p:grpSpPr>
            <p:sp>
              <p:nvSpPr>
                <p:cNvPr id="37" name="Rounded Rectangle 36">
                  <a:extLst>
                    <a:ext uri="{FF2B5EF4-FFF2-40B4-BE49-F238E27FC236}">
                      <a16:creationId xmlns:a16="http://schemas.microsoft.com/office/drawing/2014/main" id="{AB5A9845-8404-DA23-1CB3-8BFFF05C59A9}"/>
                    </a:ext>
                  </a:extLst>
                </p:cNvPr>
                <p:cNvSpPr/>
                <p:nvPr/>
              </p:nvSpPr>
              <p:spPr>
                <a:xfrm>
                  <a:off x="5104157" y="1710633"/>
                  <a:ext cx="2360634" cy="1944030"/>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t>Review, </a:t>
                  </a:r>
                </a:p>
                <a:p>
                  <a:pPr algn="ctr"/>
                  <a:r>
                    <a:rPr lang="en-US" sz="2600" dirty="0"/>
                    <a:t>AFRL and MSN-C</a:t>
                  </a:r>
                </a:p>
              </p:txBody>
            </p:sp>
            <p:sp>
              <p:nvSpPr>
                <p:cNvPr id="41" name="Rounded Rectangle 40">
                  <a:extLst>
                    <a:ext uri="{FF2B5EF4-FFF2-40B4-BE49-F238E27FC236}">
                      <a16:creationId xmlns:a16="http://schemas.microsoft.com/office/drawing/2014/main" id="{447808E7-73AF-2862-E2CF-E47B7E7768C3}"/>
                    </a:ext>
                  </a:extLst>
                </p:cNvPr>
                <p:cNvSpPr/>
                <p:nvPr/>
              </p:nvSpPr>
              <p:spPr>
                <a:xfrm>
                  <a:off x="5109518" y="3800476"/>
                  <a:ext cx="2355275" cy="1285875"/>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Safety</a:t>
                  </a:r>
                </a:p>
              </p:txBody>
            </p:sp>
          </p:grpSp>
          <p:sp>
            <p:nvSpPr>
              <p:cNvPr id="33" name="Rounded Rectangle 32">
                <a:extLst>
                  <a:ext uri="{FF2B5EF4-FFF2-40B4-BE49-F238E27FC236}">
                    <a16:creationId xmlns:a16="http://schemas.microsoft.com/office/drawing/2014/main" id="{AE941AE4-C27C-684F-B32D-BC37EB60C675}"/>
                  </a:ext>
                </a:extLst>
              </p:cNvPr>
              <p:cNvSpPr/>
              <p:nvPr/>
            </p:nvSpPr>
            <p:spPr>
              <a:xfrm>
                <a:off x="9656264" y="4801345"/>
                <a:ext cx="2386584" cy="1131548"/>
              </a:xfrm>
              <a:prstGeom prst="roundRect">
                <a:avLst/>
              </a:prstGeom>
              <a:solidFill>
                <a:srgbClr val="001F60"/>
              </a:solidFill>
              <a:ln>
                <a:solidFill>
                  <a:srgbClr val="223F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Allocation, Scheduling</a:t>
                </a:r>
              </a:p>
            </p:txBody>
          </p:sp>
          <p:sp>
            <p:nvSpPr>
              <p:cNvPr id="34" name="Right Arrow 33">
                <a:extLst>
                  <a:ext uri="{FF2B5EF4-FFF2-40B4-BE49-F238E27FC236}">
                    <a16:creationId xmlns:a16="http://schemas.microsoft.com/office/drawing/2014/main" id="{FD9476F2-48B8-7803-6AA0-3CD3356FB24D}"/>
                  </a:ext>
                </a:extLst>
              </p:cNvPr>
              <p:cNvSpPr/>
              <p:nvPr/>
            </p:nvSpPr>
            <p:spPr>
              <a:xfrm>
                <a:off x="5584665" y="4899343"/>
                <a:ext cx="775142" cy="900030"/>
              </a:xfrm>
              <a:prstGeom prst="rightArrow">
                <a:avLst>
                  <a:gd name="adj1" fmla="val 63299"/>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D9F38FAB-DA3B-6024-B159-7BEFCD6A32E1}"/>
                  </a:ext>
                </a:extLst>
              </p:cNvPr>
              <p:cNvSpPr/>
              <p:nvPr/>
            </p:nvSpPr>
            <p:spPr>
              <a:xfrm>
                <a:off x="8757042" y="4899342"/>
                <a:ext cx="775142" cy="900030"/>
              </a:xfrm>
              <a:prstGeom prst="rightArrow">
                <a:avLst>
                  <a:gd name="adj1" fmla="val 63299"/>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6C1A148-67A8-30BF-0FCE-AEAC558C084A}"/>
                </a:ext>
              </a:extLst>
            </p:cNvPr>
            <p:cNvGrpSpPr/>
            <p:nvPr/>
          </p:nvGrpSpPr>
          <p:grpSpPr>
            <a:xfrm>
              <a:off x="184977" y="4111617"/>
              <a:ext cx="2573802" cy="2094155"/>
              <a:chOff x="184977" y="4111617"/>
              <a:chExt cx="2573802" cy="2094155"/>
            </a:xfrm>
          </p:grpSpPr>
          <p:pic>
            <p:nvPicPr>
              <p:cNvPr id="22" name="Picture 21" descr="A black and red logo&#10;&#10;Description automatically generated">
                <a:extLst>
                  <a:ext uri="{FF2B5EF4-FFF2-40B4-BE49-F238E27FC236}">
                    <a16:creationId xmlns:a16="http://schemas.microsoft.com/office/drawing/2014/main" id="{7AD18697-8CDE-ADEF-BE57-54F8602F3BA6}"/>
                  </a:ext>
                </a:extLst>
              </p:cNvPr>
              <p:cNvPicPr>
                <a:picLocks noChangeAspect="1"/>
              </p:cNvPicPr>
              <p:nvPr/>
            </p:nvPicPr>
            <p:blipFill>
              <a:blip r:embed="rId3"/>
              <a:stretch>
                <a:fillRect/>
              </a:stretch>
            </p:blipFill>
            <p:spPr>
              <a:xfrm>
                <a:off x="289798" y="5052368"/>
                <a:ext cx="2364160" cy="1153404"/>
              </a:xfrm>
              <a:prstGeom prst="rect">
                <a:avLst/>
              </a:prstGeom>
            </p:spPr>
          </p:pic>
          <p:sp>
            <p:nvSpPr>
              <p:cNvPr id="23" name="TextBox 22">
                <a:extLst>
                  <a:ext uri="{FF2B5EF4-FFF2-40B4-BE49-F238E27FC236}">
                    <a16:creationId xmlns:a16="http://schemas.microsoft.com/office/drawing/2014/main" id="{801BFE0E-C83D-4F66-2F02-E6D8F85D2AE5}"/>
                  </a:ext>
                </a:extLst>
              </p:cNvPr>
              <p:cNvSpPr txBox="1"/>
              <p:nvPr/>
            </p:nvSpPr>
            <p:spPr>
              <a:xfrm>
                <a:off x="184977" y="4111617"/>
                <a:ext cx="2573802" cy="954107"/>
              </a:xfrm>
              <a:prstGeom prst="rect">
                <a:avLst/>
              </a:prstGeom>
              <a:noFill/>
            </p:spPr>
            <p:txBody>
              <a:bodyPr wrap="square" rtlCol="0">
                <a:spAutoFit/>
              </a:bodyPr>
              <a:lstStyle/>
              <a:p>
                <a:pPr algn="ctr"/>
                <a:r>
                  <a:rPr lang="en-US" sz="2800" dirty="0"/>
                  <a:t>AFRL Sub-facility</a:t>
                </a:r>
              </a:p>
            </p:txBody>
          </p:sp>
        </p:grpSp>
      </p:grpSp>
    </p:spTree>
    <p:extLst>
      <p:ext uri="{BB962C8B-B14F-4D97-AF65-F5344CB8AC3E}">
        <p14:creationId xmlns:p14="http://schemas.microsoft.com/office/powerpoint/2010/main" val="2349158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7499-B8C3-8F4A-966A-C597A9CD1052}"/>
              </a:ext>
            </a:extLst>
          </p:cNvPr>
          <p:cNvSpPr txBox="1">
            <a:spLocks/>
          </p:cNvSpPr>
          <p:nvPr/>
        </p:nvSpPr>
        <p:spPr>
          <a:xfrm>
            <a:off x="2361906" y="-49348"/>
            <a:ext cx="7337679" cy="656899"/>
          </a:xfrm>
          <a:prstGeom prst="rect">
            <a:avLst/>
          </a:prstGeom>
        </p:spPr>
        <p:txBody>
          <a:bodyPr anchor="ctr">
            <a:normAutofit/>
          </a:bodyPr>
          <a:lstStyle>
            <a:lvl1pPr algn="l" defTabSz="914400" rtl="0" eaLnBrk="1" latinLnBrk="0" hangingPunct="1">
              <a:lnSpc>
                <a:spcPct val="90000"/>
              </a:lnSpc>
              <a:spcBef>
                <a:spcPct val="0"/>
              </a:spcBef>
              <a:buNone/>
              <a:defRPr sz="3200" b="0" kern="1200">
                <a:solidFill>
                  <a:schemeClr val="tx1"/>
                </a:solidFill>
                <a:latin typeface="Oswald" panose="02000503000000000000" pitchFamily="2" charset="0"/>
                <a:ea typeface="LiSong Pro" panose="02020300000000000000" pitchFamily="18" charset="-12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LiSong Pro" panose="02020300000000000000" pitchFamily="18" charset="-120"/>
                <a:cs typeface="Arial" panose="020B0604020202020204" pitchFamily="34" charset="0"/>
              </a:rPr>
              <a:t>FMB Core Capabilities</a:t>
            </a:r>
          </a:p>
        </p:txBody>
      </p:sp>
      <p:sp>
        <p:nvSpPr>
          <p:cNvPr id="139" name="Rectangle 138"/>
          <p:cNvSpPr/>
          <p:nvPr/>
        </p:nvSpPr>
        <p:spPr>
          <a:xfrm>
            <a:off x="4201927" y="1072406"/>
            <a:ext cx="3542821" cy="400110"/>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406D">
                    <a:lumMod val="75000"/>
                  </a:srgbClr>
                </a:solidFill>
                <a:effectLst/>
                <a:uLnTx/>
                <a:uFillTx/>
                <a:latin typeface="Calibri" panose="020F0502020204030204" pitchFamily="34" charset="0"/>
                <a:ea typeface="+mn-ea"/>
                <a:cs typeface="Calibri" panose="020F0502020204030204" pitchFamily="34" charset="0"/>
              </a:rPr>
              <a:t>Full field </a:t>
            </a:r>
            <a:r>
              <a:rPr kumimoji="0" lang="en-US" sz="2000" b="1" i="1" u="none" strike="noStrike" kern="1200" cap="none" spc="0" normalizeH="0" baseline="0" noProof="0" dirty="0">
                <a:ln>
                  <a:noFill/>
                </a:ln>
                <a:solidFill>
                  <a:srgbClr val="17406D">
                    <a:lumMod val="75000"/>
                  </a:srgbClr>
                </a:solidFill>
                <a:effectLst/>
                <a:uLnTx/>
                <a:uFillTx/>
                <a:latin typeface="Calibri" panose="020F0502020204030204" pitchFamily="34" charset="0"/>
                <a:ea typeface="+mn-ea"/>
                <a:cs typeface="Calibri" panose="020F0502020204030204" pitchFamily="34" charset="0"/>
              </a:rPr>
              <a:t>Imaging &amp; CT</a:t>
            </a:r>
          </a:p>
        </p:txBody>
      </p:sp>
      <p:sp>
        <p:nvSpPr>
          <p:cNvPr id="185" name="Rounded Rectangle 184"/>
          <p:cNvSpPr/>
          <p:nvPr/>
        </p:nvSpPr>
        <p:spPr>
          <a:xfrm>
            <a:off x="4197010" y="1072406"/>
            <a:ext cx="3552655"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srgbClr val="FFFFFF"/>
              </a:solidFill>
              <a:effectLst/>
              <a:uLnTx/>
              <a:uFillTx/>
              <a:latin typeface="Tw Cen MT"/>
              <a:ea typeface="+mn-ea"/>
              <a:cs typeface="+mn-cs"/>
            </a:endParaRPr>
          </a:p>
        </p:txBody>
      </p:sp>
      <p:sp>
        <p:nvSpPr>
          <p:cNvPr id="191" name="Rectangle 190"/>
          <p:cNvSpPr/>
          <p:nvPr/>
        </p:nvSpPr>
        <p:spPr>
          <a:xfrm>
            <a:off x="4215828" y="1586882"/>
            <a:ext cx="346353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image rate: </a:t>
            </a:r>
            <a:r>
              <a:rPr kumimoji="0" lang="en-US" sz="1600" b="0" i="0" u="none" strike="noStrike" kern="1200" cap="none" spc="0" normalizeH="0" baseline="0" noProof="0" dirty="0">
                <a:ln>
                  <a:noFill/>
                </a:ln>
                <a:solidFill>
                  <a:srgbClr val="000000"/>
                </a:solidFill>
                <a:effectLst/>
                <a:uLnTx/>
                <a:uFillTx/>
                <a:latin typeface="Arial"/>
                <a:ea typeface="+mn-ea"/>
                <a:cs typeface="Arial"/>
              </a:rPr>
              <a:t>50 Hz (per radiograph)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field of  view:  </a:t>
            </a:r>
            <a:r>
              <a:rPr kumimoji="0" lang="en-US" sz="1600" b="0" i="0" u="none" strike="noStrike" kern="1200" cap="none" spc="0" normalizeH="0" baseline="0" noProof="0" dirty="0">
                <a:ln>
                  <a:noFill/>
                </a:ln>
                <a:solidFill>
                  <a:srgbClr val="000000"/>
                </a:solidFill>
                <a:effectLst/>
                <a:uLnTx/>
                <a:uFillTx/>
                <a:latin typeface="Arial"/>
                <a:ea typeface="+mn-ea"/>
                <a:cs typeface="Arial"/>
              </a:rPr>
              <a:t>~3 x 3 mm</a:t>
            </a:r>
            <a:r>
              <a:rPr kumimoji="0" lang="en-US" sz="1600" b="0" i="0" u="none" strike="noStrike" kern="1200" cap="none" spc="0" normalizeH="0" baseline="30000" noProof="0" dirty="0">
                <a:ln>
                  <a:noFill/>
                </a:ln>
                <a:solidFill>
                  <a:srgbClr val="000000"/>
                </a:solidFill>
                <a:effectLst/>
                <a:uLnTx/>
                <a:uFillTx/>
                <a:latin typeface="Arial"/>
                <a:ea typeface="+mn-ea"/>
                <a:cs typeface="Arial"/>
              </a:rPr>
              <a:t>2</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resolution: </a:t>
            </a:r>
            <a:r>
              <a:rPr kumimoji="0" lang="en-US" sz="1600" i="0" u="none" strike="noStrike" kern="1200" cap="none" spc="0" normalizeH="0" baseline="0" noProof="0" dirty="0">
                <a:ln>
                  <a:noFill/>
                </a:ln>
                <a:solidFill>
                  <a:srgbClr val="000000"/>
                </a:solidFill>
                <a:effectLst/>
                <a:uLnTx/>
                <a:uFillTx/>
                <a:latin typeface="Arial"/>
                <a:ea typeface="+mn-ea"/>
                <a:cs typeface="Arial"/>
              </a:rPr>
              <a:t>~2 µm abs. contrast</a:t>
            </a:r>
          </a:p>
          <a:p>
            <a:pPr lvl="0">
              <a:defRPr/>
            </a:pPr>
            <a:r>
              <a:rPr lang="en-US" sz="1600" dirty="0">
                <a:solidFill>
                  <a:srgbClr val="000000"/>
                </a:solidFill>
                <a:latin typeface="Arial"/>
                <a:cs typeface="Arial"/>
              </a:rPr>
              <a:t>	     5-6 µm phase contrast</a:t>
            </a:r>
            <a:endParaRPr kumimoji="0" lang="en-US" sz="1600" i="0" u="none" strike="noStrike" kern="1200" cap="none" spc="0" normalizeH="0" baseline="0" noProof="0" dirty="0">
              <a:ln>
                <a:noFill/>
              </a:ln>
              <a:solidFill>
                <a:srgbClr val="000000"/>
              </a:solidFill>
              <a:effectLst/>
              <a:uLnTx/>
              <a:uFillTx/>
              <a:latin typeface="Arial"/>
              <a:ea typeface="+mn-ea"/>
              <a:cs typeface="Arial"/>
            </a:endParaRPr>
          </a:p>
        </p:txBody>
      </p:sp>
      <p:pic>
        <p:nvPicPr>
          <p:cNvPr id="66" name="Copy of clogging_sic10to2_movie_z0_p10_2_ANDOR2_001">
            <a:hlinkClick r:id="" action="ppaction://media"/>
            <a:extLst>
              <a:ext uri="{FF2B5EF4-FFF2-40B4-BE49-F238E27FC236}">
                <a16:creationId xmlns:a16="http://schemas.microsoft.com/office/drawing/2014/main" id="{4F204539-F3F0-BE40-B722-DAED2F45FD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734" t="1795" r="13404"/>
          <a:stretch/>
        </p:blipFill>
        <p:spPr>
          <a:xfrm>
            <a:off x="4943757" y="3596947"/>
            <a:ext cx="2173975" cy="2394905"/>
          </a:xfrm>
          <a:prstGeom prst="rect">
            <a:avLst/>
          </a:prstGeom>
        </p:spPr>
      </p:pic>
      <p:grpSp>
        <p:nvGrpSpPr>
          <p:cNvPr id="113" name="Group 112">
            <a:extLst>
              <a:ext uri="{FF2B5EF4-FFF2-40B4-BE49-F238E27FC236}">
                <a16:creationId xmlns:a16="http://schemas.microsoft.com/office/drawing/2014/main" id="{82FE45FF-02ED-43B8-B7F6-727AF3DF8602}"/>
              </a:ext>
            </a:extLst>
          </p:cNvPr>
          <p:cNvGrpSpPr/>
          <p:nvPr/>
        </p:nvGrpSpPr>
        <p:grpSpPr>
          <a:xfrm>
            <a:off x="342294" y="4212624"/>
            <a:ext cx="1980582" cy="182031"/>
            <a:chOff x="4097573" y="1822530"/>
            <a:chExt cx="3615510" cy="348176"/>
          </a:xfrm>
        </p:grpSpPr>
        <p:sp>
          <p:nvSpPr>
            <p:cNvPr id="118" name="Rectangle 117">
              <a:extLst>
                <a:ext uri="{FF2B5EF4-FFF2-40B4-BE49-F238E27FC236}">
                  <a16:creationId xmlns:a16="http://schemas.microsoft.com/office/drawing/2014/main" id="{F2D8E786-C1C2-433F-94EE-339ED6E83D6A}"/>
                </a:ext>
              </a:extLst>
            </p:cNvPr>
            <p:cNvSpPr/>
            <p:nvPr/>
          </p:nvSpPr>
          <p:spPr>
            <a:xfrm>
              <a:off x="4097573" y="1822530"/>
              <a:ext cx="516970" cy="34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9" name="Rectangle 118">
              <a:extLst>
                <a:ext uri="{FF2B5EF4-FFF2-40B4-BE49-F238E27FC236}">
                  <a16:creationId xmlns:a16="http://schemas.microsoft.com/office/drawing/2014/main" id="{E4ECF22E-FDA8-426E-8F38-512F2B445245}"/>
                </a:ext>
              </a:extLst>
            </p:cNvPr>
            <p:cNvSpPr/>
            <p:nvPr/>
          </p:nvSpPr>
          <p:spPr>
            <a:xfrm>
              <a:off x="7026284" y="1822530"/>
              <a:ext cx="686799" cy="34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grpSp>
      <p:sp>
        <p:nvSpPr>
          <p:cNvPr id="138" name="Rectangle 137"/>
          <p:cNvSpPr/>
          <p:nvPr/>
        </p:nvSpPr>
        <p:spPr>
          <a:xfrm>
            <a:off x="127662" y="1089007"/>
            <a:ext cx="3922305" cy="400110"/>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406D">
                    <a:lumMod val="75000"/>
                  </a:srgbClr>
                </a:solidFill>
                <a:effectLst/>
                <a:uLnTx/>
                <a:uFillTx/>
                <a:latin typeface="Calibri" panose="020F0502020204030204" pitchFamily="34" charset="0"/>
                <a:ea typeface="+mn-ea"/>
                <a:cs typeface="Calibri" panose="020F0502020204030204" pitchFamily="34" charset="0"/>
              </a:rPr>
              <a:t>SAXS/WAXS microbeam </a:t>
            </a:r>
            <a:r>
              <a:rPr kumimoji="0" lang="en-US" sz="2000" b="1" i="1" u="none" strike="noStrike" kern="1200" cap="none" spc="0" normalizeH="0" baseline="0" noProof="0" dirty="0">
                <a:ln>
                  <a:noFill/>
                </a:ln>
                <a:solidFill>
                  <a:srgbClr val="17406D">
                    <a:lumMod val="75000"/>
                  </a:srgbClr>
                </a:solidFill>
                <a:effectLst/>
                <a:uLnTx/>
                <a:uFillTx/>
                <a:latin typeface="Calibri" panose="020F0502020204030204" pitchFamily="34" charset="0"/>
                <a:ea typeface="+mn-ea"/>
                <a:cs typeface="Calibri" panose="020F0502020204030204" pitchFamily="34" charset="0"/>
              </a:rPr>
              <a:t>Mapping</a:t>
            </a:r>
          </a:p>
        </p:txBody>
      </p:sp>
      <p:sp>
        <p:nvSpPr>
          <p:cNvPr id="5" name="Rounded Rectangle 4"/>
          <p:cNvSpPr/>
          <p:nvPr/>
        </p:nvSpPr>
        <p:spPr>
          <a:xfrm>
            <a:off x="128144" y="1089007"/>
            <a:ext cx="3921341" cy="5034659"/>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srgbClr val="FFFFFF"/>
              </a:solidFill>
              <a:effectLst/>
              <a:uLnTx/>
              <a:uFillTx/>
              <a:latin typeface="Tw Cen MT"/>
              <a:ea typeface="+mn-ea"/>
              <a:cs typeface="+mn-cs"/>
            </a:endParaRPr>
          </a:p>
        </p:txBody>
      </p:sp>
      <p:pic>
        <p:nvPicPr>
          <p:cNvPr id="64" name="Picture 63">
            <a:extLst>
              <a:ext uri="{FF2B5EF4-FFF2-40B4-BE49-F238E27FC236}">
                <a16:creationId xmlns:a16="http://schemas.microsoft.com/office/drawing/2014/main" id="{38A2405B-F6EA-4A47-A0BD-332F4CA88F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8465" y="4169935"/>
            <a:ext cx="1748243" cy="1866180"/>
          </a:xfrm>
          <a:prstGeom prst="rect">
            <a:avLst/>
          </a:prstGeom>
        </p:spPr>
      </p:pic>
      <p:sp>
        <p:nvSpPr>
          <p:cNvPr id="67" name="Right Arrow 66">
            <a:extLst>
              <a:ext uri="{FF2B5EF4-FFF2-40B4-BE49-F238E27FC236}">
                <a16:creationId xmlns:a16="http://schemas.microsoft.com/office/drawing/2014/main" id="{11F7E780-5CB0-584B-B55A-E4EA5AC8C0E6}"/>
              </a:ext>
            </a:extLst>
          </p:cNvPr>
          <p:cNvSpPr/>
          <p:nvPr/>
        </p:nvSpPr>
        <p:spPr>
          <a:xfrm>
            <a:off x="1694215" y="4633249"/>
            <a:ext cx="466222" cy="925830"/>
          </a:xfrm>
          <a:prstGeom prst="rightArrow">
            <a:avLst>
              <a:gd name="adj1" fmla="val 6728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4" name="Picture 3">
            <a:extLst>
              <a:ext uri="{FF2B5EF4-FFF2-40B4-BE49-F238E27FC236}">
                <a16:creationId xmlns:a16="http://schemas.microsoft.com/office/drawing/2014/main" id="{4752E697-3A48-3698-9576-AFA096D99DDD}"/>
              </a:ext>
            </a:extLst>
          </p:cNvPr>
          <p:cNvPicPr>
            <a:picLocks noChangeAspect="1"/>
          </p:cNvPicPr>
          <p:nvPr/>
        </p:nvPicPr>
        <p:blipFill>
          <a:blip r:embed="rId7"/>
          <a:stretch>
            <a:fillRect/>
          </a:stretch>
        </p:blipFill>
        <p:spPr>
          <a:xfrm>
            <a:off x="101142" y="4178041"/>
            <a:ext cx="1442394" cy="1796666"/>
          </a:xfrm>
          <a:prstGeom prst="rect">
            <a:avLst/>
          </a:prstGeom>
        </p:spPr>
      </p:pic>
      <p:pic>
        <p:nvPicPr>
          <p:cNvPr id="237" name="Picture 236">
            <a:extLst>
              <a:ext uri="{FF2B5EF4-FFF2-40B4-BE49-F238E27FC236}">
                <a16:creationId xmlns:a16="http://schemas.microsoft.com/office/drawing/2014/main" id="{CBC4D0DA-FF1E-8D43-B6BE-E4F9B355F61A}"/>
              </a:ext>
            </a:extLst>
          </p:cNvPr>
          <p:cNvPicPr>
            <a:picLocks noChangeAspect="1"/>
          </p:cNvPicPr>
          <p:nvPr/>
        </p:nvPicPr>
        <p:blipFill>
          <a:blip r:embed="rId8"/>
          <a:stretch>
            <a:fillRect/>
          </a:stretch>
        </p:blipFill>
        <p:spPr>
          <a:xfrm>
            <a:off x="225809" y="2620381"/>
            <a:ext cx="3719712" cy="1616207"/>
          </a:xfrm>
          <a:prstGeom prst="rect">
            <a:avLst/>
          </a:prstGeom>
        </p:spPr>
      </p:pic>
      <p:sp>
        <p:nvSpPr>
          <p:cNvPr id="238" name="Rectangle 237">
            <a:extLst>
              <a:ext uri="{FF2B5EF4-FFF2-40B4-BE49-F238E27FC236}">
                <a16:creationId xmlns:a16="http://schemas.microsoft.com/office/drawing/2014/main" id="{DB683F26-274C-90E5-2FBC-88A01F216B96}"/>
              </a:ext>
            </a:extLst>
          </p:cNvPr>
          <p:cNvSpPr/>
          <p:nvPr/>
        </p:nvSpPr>
        <p:spPr>
          <a:xfrm>
            <a:off x="294487" y="1603659"/>
            <a:ext cx="353728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image rate: </a:t>
            </a:r>
            <a:r>
              <a:rPr kumimoji="0" lang="en-US" sz="1600" b="0" i="0" u="none" strike="noStrike" kern="1200" cap="none" spc="0" normalizeH="0" baseline="0" noProof="0" dirty="0">
                <a:ln>
                  <a:noFill/>
                </a:ln>
                <a:solidFill>
                  <a:srgbClr val="000000"/>
                </a:solidFill>
                <a:effectLst/>
                <a:uLnTx/>
                <a:uFillTx/>
                <a:latin typeface="Arial"/>
                <a:ea typeface="+mn-ea"/>
                <a:cs typeface="Arial"/>
              </a:rPr>
              <a:t>hours / image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field of  view:  </a:t>
            </a:r>
            <a:r>
              <a:rPr kumimoji="0" lang="en-US" sz="1600" i="0" u="none" strike="noStrike" kern="1200" cap="none" spc="0" normalizeH="0" baseline="0" noProof="0" dirty="0">
                <a:ln>
                  <a:noFill/>
                </a:ln>
                <a:solidFill>
                  <a:srgbClr val="000000"/>
                </a:solidFill>
                <a:effectLst/>
                <a:uLnTx/>
                <a:uFillTx/>
                <a:latin typeface="Arial"/>
                <a:ea typeface="+mn-ea"/>
                <a:cs typeface="Arial"/>
              </a:rPr>
              <a:t>~</a:t>
            </a:r>
            <a:r>
              <a:rPr lang="en-US" sz="1600" dirty="0">
                <a:solidFill>
                  <a:srgbClr val="000000"/>
                </a:solidFill>
                <a:latin typeface="Arial"/>
                <a:cs typeface="Arial"/>
              </a:rPr>
              <a:t>1 cm</a:t>
            </a:r>
            <a:r>
              <a:rPr lang="en-US" sz="1600" baseline="30000" dirty="0">
                <a:solidFill>
                  <a:srgbClr val="000000"/>
                </a:solidFill>
                <a:latin typeface="Arial"/>
                <a:cs typeface="Arial"/>
              </a:rPr>
              <a:t>2</a:t>
            </a:r>
            <a:r>
              <a:rPr kumimoji="0" lang="en-US" sz="1600" i="0" u="none" strike="noStrike" kern="1200" cap="none" spc="0" normalizeH="0" baseline="0" noProof="0" dirty="0">
                <a:ln>
                  <a:noFill/>
                </a:ln>
                <a:solidFill>
                  <a:srgbClr val="000000"/>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resolution: </a:t>
            </a:r>
            <a:r>
              <a:rPr lang="en-US" sz="1600" dirty="0">
                <a:solidFill>
                  <a:srgbClr val="000000"/>
                </a:solidFill>
                <a:latin typeface="Arial"/>
                <a:cs typeface="Arial"/>
              </a:rPr>
              <a:t>1.3 x 13</a:t>
            </a:r>
            <a:r>
              <a:rPr kumimoji="0" lang="en-US" sz="1600" b="0" i="0" u="none" strike="noStrike" kern="1200" cap="none" spc="0" normalizeH="0" baseline="0" noProof="0" dirty="0">
                <a:ln>
                  <a:noFill/>
                </a:ln>
                <a:solidFill>
                  <a:srgbClr val="000000"/>
                </a:solidFill>
                <a:effectLst/>
                <a:uLnTx/>
                <a:uFillTx/>
                <a:latin typeface="Arial"/>
                <a:ea typeface="+mn-ea"/>
                <a:cs typeface="Arial"/>
              </a:rPr>
              <a:t> µm</a:t>
            </a:r>
            <a:r>
              <a:rPr kumimoji="0" lang="en-US" sz="1600" b="0" i="0" u="none" strike="noStrike" kern="1200" cap="none" spc="0" normalizeH="0" baseline="30000" noProof="0" dirty="0">
                <a:ln>
                  <a:noFill/>
                </a:ln>
                <a:solidFill>
                  <a:srgbClr val="000000"/>
                </a:solidFill>
                <a:effectLst/>
                <a:uLnTx/>
                <a:uFillTx/>
                <a:latin typeface="Arial"/>
                <a:ea typeface="+mn-ea"/>
                <a:cs typeface="Arial"/>
              </a:rPr>
              <a:t>2 </a:t>
            </a:r>
            <a:r>
              <a:rPr kumimoji="0" lang="en-US" sz="1600" b="0" i="0" u="none" strike="noStrike" kern="1200" cap="none" spc="0" normalizeH="0" noProof="0" dirty="0">
                <a:ln>
                  <a:noFill/>
                </a:ln>
                <a:solidFill>
                  <a:srgbClr val="000000"/>
                </a:solidFill>
                <a:effectLst/>
                <a:uLnTx/>
                <a:uFillTx/>
                <a:latin typeface="Arial"/>
                <a:ea typeface="+mn-ea"/>
                <a:cs typeface="Arial"/>
              </a:rPr>
              <a:t>(</a:t>
            </a:r>
            <a:r>
              <a:rPr kumimoji="0" lang="en-US" sz="1600" b="0" i="0" u="none" strike="noStrike" kern="1200" cap="none" spc="0" normalizeH="0" noProof="0" dirty="0" err="1">
                <a:ln>
                  <a:noFill/>
                </a:ln>
                <a:solidFill>
                  <a:srgbClr val="000000"/>
                </a:solidFill>
                <a:effectLst/>
                <a:uLnTx/>
                <a:uFillTx/>
                <a:latin typeface="Arial"/>
                <a:ea typeface="+mn-ea"/>
                <a:cs typeface="Arial"/>
              </a:rPr>
              <a:t>beamsize</a:t>
            </a:r>
            <a:r>
              <a:rPr kumimoji="0" lang="en-US" sz="1600" b="0" i="0" u="none" strike="noStrike" kern="1200" cap="none" spc="0" normalizeH="0" noProof="0" dirty="0">
                <a:ln>
                  <a:noFill/>
                </a:ln>
                <a:solidFill>
                  <a:srgbClr val="000000"/>
                </a:solidFill>
                <a:effectLst/>
                <a:uLnTx/>
                <a:uFillTx/>
                <a:latin typeface="Arial"/>
                <a:ea typeface="+mn-ea"/>
                <a:cs typeface="Arial"/>
              </a:rPr>
              <a:t>)</a:t>
            </a:r>
            <a:endParaRPr kumimoji="0" lang="en-US" sz="1600" b="0" i="0" u="none" strike="noStrike" kern="1200" cap="none" spc="0" normalizeH="0" baseline="30000" noProof="0" dirty="0">
              <a:ln>
                <a:noFill/>
              </a:ln>
              <a:solidFill>
                <a:srgbClr val="000000"/>
              </a:solidFill>
              <a:effectLst/>
              <a:uLnTx/>
              <a:uFillTx/>
              <a:latin typeface="Arial"/>
              <a:ea typeface="+mn-ea"/>
              <a:cs typeface="Arial"/>
            </a:endParaRPr>
          </a:p>
        </p:txBody>
      </p:sp>
      <p:pic>
        <p:nvPicPr>
          <p:cNvPr id="3" name="Picture 2">
            <a:extLst>
              <a:ext uri="{FF2B5EF4-FFF2-40B4-BE49-F238E27FC236}">
                <a16:creationId xmlns:a16="http://schemas.microsoft.com/office/drawing/2014/main" id="{944807C0-919F-FCA6-BE8C-7C4F8F34CCD2}"/>
              </a:ext>
            </a:extLst>
          </p:cNvPr>
          <p:cNvPicPr>
            <a:picLocks noChangeAspect="1"/>
          </p:cNvPicPr>
          <p:nvPr/>
        </p:nvPicPr>
        <p:blipFill>
          <a:blip r:embed="rId9"/>
          <a:stretch>
            <a:fillRect/>
          </a:stretch>
        </p:blipFill>
        <p:spPr>
          <a:xfrm>
            <a:off x="7622107" y="1345002"/>
            <a:ext cx="1524000" cy="4953000"/>
          </a:xfrm>
          <a:prstGeom prst="rect">
            <a:avLst/>
          </a:prstGeom>
        </p:spPr>
      </p:pic>
      <p:sp>
        <p:nvSpPr>
          <p:cNvPr id="76" name="TextBox 75">
            <a:extLst>
              <a:ext uri="{FF2B5EF4-FFF2-40B4-BE49-F238E27FC236}">
                <a16:creationId xmlns:a16="http://schemas.microsoft.com/office/drawing/2014/main" id="{F6588C50-37D0-8AFD-ABB6-0474E72FB9BB}"/>
              </a:ext>
            </a:extLst>
          </p:cNvPr>
          <p:cNvSpPr txBox="1"/>
          <p:nvPr/>
        </p:nvSpPr>
        <p:spPr>
          <a:xfrm>
            <a:off x="7857294" y="1072406"/>
            <a:ext cx="4251493" cy="400110"/>
          </a:xfrm>
          <a:prstGeom prst="rect">
            <a:avLst/>
          </a:prstGeom>
          <a:solidFill>
            <a:srgbClr val="B3DEF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Length &amp; Time scales</a:t>
            </a:r>
          </a:p>
        </p:txBody>
      </p:sp>
      <p:sp>
        <p:nvSpPr>
          <p:cNvPr id="80" name="Rectangle 79">
            <a:extLst>
              <a:ext uri="{FF2B5EF4-FFF2-40B4-BE49-F238E27FC236}">
                <a16:creationId xmlns:a16="http://schemas.microsoft.com/office/drawing/2014/main" id="{5A1EDE6C-0B80-E7D5-585C-8D9A360F8CA6}"/>
              </a:ext>
            </a:extLst>
          </p:cNvPr>
          <p:cNvSpPr/>
          <p:nvPr/>
        </p:nvSpPr>
        <p:spPr>
          <a:xfrm>
            <a:off x="9241864" y="5505066"/>
            <a:ext cx="2621023" cy="490569"/>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mn-cs"/>
              </a:rPr>
              <a:t>WAXS</a:t>
            </a:r>
            <a:endParaRPr kumimoji="0" lang="en-US" sz="2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81" name="Rectangle 80">
            <a:extLst>
              <a:ext uri="{FF2B5EF4-FFF2-40B4-BE49-F238E27FC236}">
                <a16:creationId xmlns:a16="http://schemas.microsoft.com/office/drawing/2014/main" id="{5888FA70-401B-7A56-36B6-5DCF609D1E0A}"/>
              </a:ext>
            </a:extLst>
          </p:cNvPr>
          <p:cNvSpPr/>
          <p:nvPr/>
        </p:nvSpPr>
        <p:spPr>
          <a:xfrm>
            <a:off x="9128178" y="2599944"/>
            <a:ext cx="2880272" cy="365125"/>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Typical SAXS/WAXS beamsize</a:t>
            </a:r>
          </a:p>
        </p:txBody>
      </p:sp>
      <p:sp>
        <p:nvSpPr>
          <p:cNvPr id="82" name="Rectangle 81">
            <a:extLst>
              <a:ext uri="{FF2B5EF4-FFF2-40B4-BE49-F238E27FC236}">
                <a16:creationId xmlns:a16="http://schemas.microsoft.com/office/drawing/2014/main" id="{DA5608A9-DE06-D0D7-92F7-568C22DF8411}"/>
              </a:ext>
            </a:extLst>
          </p:cNvPr>
          <p:cNvSpPr/>
          <p:nvPr/>
        </p:nvSpPr>
        <p:spPr>
          <a:xfrm>
            <a:off x="9241864" y="4590231"/>
            <a:ext cx="2621023" cy="859398"/>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mn-cs"/>
              </a:rPr>
              <a:t>SAXS</a:t>
            </a:r>
            <a:endParaRPr kumimoji="0" lang="en-US" sz="2400" b="1" i="0" u="none" strike="noStrike" kern="1200" cap="none" spc="0" normalizeH="0" baseline="0" noProof="0" dirty="0">
              <a:ln>
                <a:noFill/>
              </a:ln>
              <a:solidFill>
                <a:prstClr val="white"/>
              </a:solidFill>
              <a:effectLst/>
              <a:uLnTx/>
              <a:uFillTx/>
              <a:latin typeface="Tw Cen MT"/>
              <a:ea typeface="+mn-ea"/>
              <a:cs typeface="+mn-cs"/>
            </a:endParaRPr>
          </a:p>
        </p:txBody>
      </p:sp>
      <p:grpSp>
        <p:nvGrpSpPr>
          <p:cNvPr id="13" name="Group 12">
            <a:extLst>
              <a:ext uri="{FF2B5EF4-FFF2-40B4-BE49-F238E27FC236}">
                <a16:creationId xmlns:a16="http://schemas.microsoft.com/office/drawing/2014/main" id="{31982BE0-30EC-47CA-6448-D728B502EF37}"/>
              </a:ext>
            </a:extLst>
          </p:cNvPr>
          <p:cNvGrpSpPr/>
          <p:nvPr/>
        </p:nvGrpSpPr>
        <p:grpSpPr>
          <a:xfrm>
            <a:off x="9241864" y="2054224"/>
            <a:ext cx="2621023" cy="1783078"/>
            <a:chOff x="9241864" y="2189052"/>
            <a:chExt cx="2621023" cy="1783078"/>
          </a:xfrm>
          <a:solidFill>
            <a:srgbClr val="223F7E"/>
          </a:solidFill>
        </p:grpSpPr>
        <p:sp>
          <p:nvSpPr>
            <p:cNvPr id="234" name="Rectangle 233">
              <a:extLst>
                <a:ext uri="{FF2B5EF4-FFF2-40B4-BE49-F238E27FC236}">
                  <a16:creationId xmlns:a16="http://schemas.microsoft.com/office/drawing/2014/main" id="{B664E146-3359-A6BE-02CE-35D071B3EB51}"/>
                </a:ext>
              </a:extLst>
            </p:cNvPr>
            <p:cNvSpPr/>
            <p:nvPr/>
          </p:nvSpPr>
          <p:spPr>
            <a:xfrm>
              <a:off x="9241864" y="2197881"/>
              <a:ext cx="1388868" cy="177424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SAXS/WAXS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image)</a:t>
              </a:r>
            </a:p>
          </p:txBody>
        </p:sp>
        <p:sp>
          <p:nvSpPr>
            <p:cNvPr id="235" name="Rectangle 234">
              <a:extLst>
                <a:ext uri="{FF2B5EF4-FFF2-40B4-BE49-F238E27FC236}">
                  <a16:creationId xmlns:a16="http://schemas.microsoft.com/office/drawing/2014/main" id="{BCB6FA18-AF78-260D-3653-B143B1E09CD6}"/>
                </a:ext>
              </a:extLst>
            </p:cNvPr>
            <p:cNvSpPr/>
            <p:nvPr/>
          </p:nvSpPr>
          <p:spPr>
            <a:xfrm>
              <a:off x="10782771" y="2189052"/>
              <a:ext cx="1080116" cy="177424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Full-Field Imaging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(50 Hz)</a:t>
              </a:r>
            </a:p>
          </p:txBody>
        </p:sp>
      </p:grpSp>
      <p:sp>
        <p:nvSpPr>
          <p:cNvPr id="239" name="Rounded Rectangle 238">
            <a:extLst>
              <a:ext uri="{FF2B5EF4-FFF2-40B4-BE49-F238E27FC236}">
                <a16:creationId xmlns:a16="http://schemas.microsoft.com/office/drawing/2014/main" id="{AA53B79E-9F45-A353-9630-782D97F7EBD3}"/>
              </a:ext>
            </a:extLst>
          </p:cNvPr>
          <p:cNvSpPr/>
          <p:nvPr/>
        </p:nvSpPr>
        <p:spPr>
          <a:xfrm>
            <a:off x="7866258" y="1072406"/>
            <a:ext cx="4233564"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srgbClr val="FFFFFF"/>
              </a:solidFill>
              <a:effectLst/>
              <a:uLnTx/>
              <a:uFillTx/>
              <a:latin typeface="Tw Cen MT"/>
              <a:ea typeface="+mn-ea"/>
              <a:cs typeface="+mn-cs"/>
            </a:endParaRPr>
          </a:p>
        </p:txBody>
      </p:sp>
      <p:sp>
        <p:nvSpPr>
          <p:cNvPr id="10" name="Title 9">
            <a:extLst>
              <a:ext uri="{FF2B5EF4-FFF2-40B4-BE49-F238E27FC236}">
                <a16:creationId xmlns:a16="http://schemas.microsoft.com/office/drawing/2014/main" id="{CE955AEF-7D80-5638-4F5C-D266DA143CDE}"/>
              </a:ext>
            </a:extLst>
          </p:cNvPr>
          <p:cNvSpPr>
            <a:spLocks noGrp="1"/>
          </p:cNvSpPr>
          <p:nvPr>
            <p:ph type="title"/>
          </p:nvPr>
        </p:nvSpPr>
        <p:spPr/>
        <p:txBody>
          <a:bodyPr/>
          <a:lstStyle/>
          <a:p>
            <a:r>
              <a:rPr lang="en-US" dirty="0"/>
              <a:t>FMB Core Capabilities</a:t>
            </a:r>
          </a:p>
        </p:txBody>
      </p:sp>
      <p:grpSp>
        <p:nvGrpSpPr>
          <p:cNvPr id="6" name="Group 5">
            <a:extLst>
              <a:ext uri="{FF2B5EF4-FFF2-40B4-BE49-F238E27FC236}">
                <a16:creationId xmlns:a16="http://schemas.microsoft.com/office/drawing/2014/main" id="{67436FD5-74B4-312A-08B9-46C9E309AB27}"/>
              </a:ext>
            </a:extLst>
          </p:cNvPr>
          <p:cNvGrpSpPr>
            <a:grpSpLocks noChangeAspect="1"/>
          </p:cNvGrpSpPr>
          <p:nvPr/>
        </p:nvGrpSpPr>
        <p:grpSpPr>
          <a:xfrm>
            <a:off x="4488660" y="2871602"/>
            <a:ext cx="3097444" cy="425973"/>
            <a:chOff x="97675" y="1740168"/>
            <a:chExt cx="6223519" cy="796389"/>
          </a:xfrm>
        </p:grpSpPr>
        <p:grpSp>
          <p:nvGrpSpPr>
            <p:cNvPr id="7" name="Group 6">
              <a:extLst>
                <a:ext uri="{FF2B5EF4-FFF2-40B4-BE49-F238E27FC236}">
                  <a16:creationId xmlns:a16="http://schemas.microsoft.com/office/drawing/2014/main" id="{86D6A0BB-08FB-6812-D882-6892CEBC90A4}"/>
                </a:ext>
              </a:extLst>
            </p:cNvPr>
            <p:cNvGrpSpPr>
              <a:grpSpLocks noChangeAspect="1"/>
            </p:cNvGrpSpPr>
            <p:nvPr/>
          </p:nvGrpSpPr>
          <p:grpSpPr>
            <a:xfrm>
              <a:off x="97675" y="1792428"/>
              <a:ext cx="5926733" cy="719600"/>
              <a:chOff x="302544" y="1977410"/>
              <a:chExt cx="4934846" cy="599170"/>
            </a:xfrm>
          </p:grpSpPr>
          <p:sp>
            <p:nvSpPr>
              <p:cNvPr id="9" name="Rectangle 8">
                <a:extLst>
                  <a:ext uri="{FF2B5EF4-FFF2-40B4-BE49-F238E27FC236}">
                    <a16:creationId xmlns:a16="http://schemas.microsoft.com/office/drawing/2014/main" id="{578CEDB6-79ED-2230-B6E4-57C77126F3A3}"/>
                  </a:ext>
                </a:extLst>
              </p:cNvPr>
              <p:cNvSpPr/>
              <p:nvPr/>
            </p:nvSpPr>
            <p:spPr>
              <a:xfrm rot="16200000">
                <a:off x="4189259" y="2089680"/>
                <a:ext cx="599170" cy="374630"/>
              </a:xfrm>
              <a:prstGeom prst="rect">
                <a:avLst/>
              </a:prstGeom>
              <a:solidFill>
                <a:schemeClr val="accent1"/>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19050" cmpd="sng">
                    <a:solidFill>
                      <a:prstClr val="black"/>
                    </a:solidFill>
                  </a:ln>
                  <a:solidFill>
                    <a:prstClr val="white"/>
                  </a:solidFill>
                  <a:effectLst/>
                  <a:uLnTx/>
                  <a:uFillTx/>
                  <a:latin typeface="Tw Cen MT"/>
                  <a:ea typeface="+mn-ea"/>
                  <a:cs typeface="+mn-cs"/>
                </a:endParaRPr>
              </a:p>
            </p:txBody>
          </p:sp>
          <p:sp>
            <p:nvSpPr>
              <p:cNvPr id="11" name="Right Arrow 10">
                <a:extLst>
                  <a:ext uri="{FF2B5EF4-FFF2-40B4-BE49-F238E27FC236}">
                    <a16:creationId xmlns:a16="http://schemas.microsoft.com/office/drawing/2014/main" id="{D568907B-15E1-91F9-A572-57A9C106ACD2}"/>
                  </a:ext>
                </a:extLst>
              </p:cNvPr>
              <p:cNvSpPr/>
              <p:nvPr/>
            </p:nvSpPr>
            <p:spPr>
              <a:xfrm>
                <a:off x="302544" y="2014464"/>
                <a:ext cx="405424" cy="516112"/>
              </a:xfrm>
              <a:prstGeom prst="rightArrow">
                <a:avLst/>
              </a:prstGeom>
              <a:solidFill>
                <a:srgbClr val="F9A132"/>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cxnSp>
            <p:nvCxnSpPr>
              <p:cNvPr id="12" name="Straight Arrow Connector 11">
                <a:extLst>
                  <a:ext uri="{FF2B5EF4-FFF2-40B4-BE49-F238E27FC236}">
                    <a16:creationId xmlns:a16="http://schemas.microsoft.com/office/drawing/2014/main" id="{9A61434D-CF65-E34F-9FE9-23E4A48A0029}"/>
                  </a:ext>
                </a:extLst>
              </p:cNvPr>
              <p:cNvCxnSpPr/>
              <p:nvPr/>
            </p:nvCxnSpPr>
            <p:spPr>
              <a:xfrm flipV="1">
                <a:off x="499428" y="2097712"/>
                <a:ext cx="3802009" cy="371"/>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33F3C2E-9983-6478-187D-BC930E6499DF}"/>
                  </a:ext>
                </a:extLst>
              </p:cNvPr>
              <p:cNvCxnSpPr/>
              <p:nvPr/>
            </p:nvCxnSpPr>
            <p:spPr>
              <a:xfrm>
                <a:off x="552893" y="2157672"/>
                <a:ext cx="679031"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6D963A9-04BD-BC83-D963-1F5F039C5751}"/>
                  </a:ext>
                </a:extLst>
              </p:cNvPr>
              <p:cNvCxnSpPr>
                <a:endCxn id="27" idx="6"/>
              </p:cNvCxnSpPr>
              <p:nvPr/>
            </p:nvCxnSpPr>
            <p:spPr>
              <a:xfrm flipV="1">
                <a:off x="552893" y="2275745"/>
                <a:ext cx="504537" cy="1847"/>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53DF209-8B77-2C4A-621A-2A3DFD20B002}"/>
                  </a:ext>
                </a:extLst>
              </p:cNvPr>
              <p:cNvCxnSpPr/>
              <p:nvPr/>
            </p:nvCxnSpPr>
            <p:spPr>
              <a:xfrm flipV="1">
                <a:off x="552985" y="2218187"/>
                <a:ext cx="702835"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4CF30D3-9075-B3E8-D95B-898AAF991DFB}"/>
                  </a:ext>
                </a:extLst>
              </p:cNvPr>
              <p:cNvCxnSpPr>
                <a:endCxn id="27" idx="7"/>
              </p:cNvCxnSpPr>
              <p:nvPr/>
            </p:nvCxnSpPr>
            <p:spPr>
              <a:xfrm>
                <a:off x="551203" y="2337552"/>
                <a:ext cx="540265"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4519B6D-68C2-DF6F-7FFD-38D5A531514B}"/>
                  </a:ext>
                </a:extLst>
              </p:cNvPr>
              <p:cNvCxnSpPr/>
              <p:nvPr/>
            </p:nvCxnSpPr>
            <p:spPr>
              <a:xfrm flipV="1">
                <a:off x="551203" y="2395539"/>
                <a:ext cx="622441"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EE7800A-A65A-EB4D-B593-7D613978ECC5}"/>
                  </a:ext>
                </a:extLst>
              </p:cNvPr>
              <p:cNvCxnSpPr/>
              <p:nvPr/>
            </p:nvCxnSpPr>
            <p:spPr>
              <a:xfrm>
                <a:off x="551295" y="2457474"/>
                <a:ext cx="3748544" cy="0"/>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8B03091-31BE-7960-1289-B57EB370703B}"/>
                  </a:ext>
                </a:extLst>
              </p:cNvPr>
              <p:cNvCxnSpPr>
                <a:stCxn id="11" idx="2"/>
              </p:cNvCxnSpPr>
              <p:nvPr/>
            </p:nvCxnSpPr>
            <p:spPr>
              <a:xfrm flipV="1">
                <a:off x="505256" y="2519498"/>
                <a:ext cx="3794491" cy="11078"/>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3E0E68C-334F-0DB6-8DD9-BEE85BC7CFD6}"/>
                  </a:ext>
                </a:extLst>
              </p:cNvPr>
              <p:cNvCxnSpPr/>
              <p:nvPr/>
            </p:nvCxnSpPr>
            <p:spPr>
              <a:xfrm flipV="1">
                <a:off x="504184" y="2032113"/>
                <a:ext cx="3794491" cy="11078"/>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13F4BBD-479D-321C-B636-68BDF90FF2B2}"/>
                  </a:ext>
                </a:extLst>
              </p:cNvPr>
              <p:cNvCxnSpPr/>
              <p:nvPr/>
            </p:nvCxnSpPr>
            <p:spPr>
              <a:xfrm flipV="1">
                <a:off x="1285102" y="2181459"/>
                <a:ext cx="3017593" cy="3672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98DB4AB-4D83-EFA3-1BB3-A440E9444761}"/>
                  </a:ext>
                </a:extLst>
              </p:cNvPr>
              <p:cNvCxnSpPr>
                <a:stCxn id="27" idx="2"/>
                <a:endCxn id="9" idx="0"/>
              </p:cNvCxnSpPr>
              <p:nvPr/>
            </p:nvCxnSpPr>
            <p:spPr>
              <a:xfrm>
                <a:off x="1289858" y="2275745"/>
                <a:ext cx="3011671" cy="1250"/>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B561D75-800F-5CE7-4020-8B8676943D57}"/>
                  </a:ext>
                </a:extLst>
              </p:cNvPr>
              <p:cNvCxnSpPr/>
              <p:nvPr/>
            </p:nvCxnSpPr>
            <p:spPr>
              <a:xfrm>
                <a:off x="1280346" y="2337551"/>
                <a:ext cx="3022349" cy="30553"/>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81DD024-AC60-EEB5-B4D0-CB99DCDB973A}"/>
                  </a:ext>
                </a:extLst>
              </p:cNvPr>
              <p:cNvCxnSpPr/>
              <p:nvPr/>
            </p:nvCxnSpPr>
            <p:spPr>
              <a:xfrm>
                <a:off x="1170790" y="2395539"/>
                <a:ext cx="3127885" cy="9153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74EBE20-9884-B974-95FF-64B7617E4823}"/>
                  </a:ext>
                </a:extLst>
              </p:cNvPr>
              <p:cNvCxnSpPr/>
              <p:nvPr/>
            </p:nvCxnSpPr>
            <p:spPr>
              <a:xfrm flipV="1">
                <a:off x="1173644" y="2069171"/>
                <a:ext cx="3127885" cy="9153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B8CD840A-34A9-3EA8-3A42-16DB96CDC7C6}"/>
                  </a:ext>
                </a:extLst>
              </p:cNvPr>
              <p:cNvSpPr/>
              <p:nvPr/>
            </p:nvSpPr>
            <p:spPr>
              <a:xfrm rot="10800000">
                <a:off x="1057430" y="2160709"/>
                <a:ext cx="232428" cy="230073"/>
              </a:xfrm>
              <a:prstGeom prst="ellipse">
                <a:avLst/>
              </a:prstGeom>
              <a:solidFill>
                <a:srgbClr val="101C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a:ea typeface="+mn-ea"/>
                  <a:cs typeface="+mn-cs"/>
                </a:endParaRPr>
              </a:p>
            </p:txBody>
          </p:sp>
          <p:pic>
            <p:nvPicPr>
              <p:cNvPr id="28" name="Picture 27">
                <a:extLst>
                  <a:ext uri="{FF2B5EF4-FFF2-40B4-BE49-F238E27FC236}">
                    <a16:creationId xmlns:a16="http://schemas.microsoft.com/office/drawing/2014/main" id="{E82C8060-7241-06F4-88C7-44BC54D72F8D}"/>
                  </a:ext>
                </a:extLst>
              </p:cNvPr>
              <p:cNvPicPr>
                <a:picLocks noChangeAspect="1"/>
              </p:cNvPicPr>
              <p:nvPr/>
            </p:nvPicPr>
            <p:blipFill rotWithShape="1">
              <a:blip r:embed="rId10"/>
              <a:srcRect l="71655" t="72623" r="11172" b="5096"/>
              <a:stretch/>
            </p:blipFill>
            <p:spPr>
              <a:xfrm>
                <a:off x="4698314" y="2043190"/>
                <a:ext cx="539076" cy="483253"/>
              </a:xfrm>
              <a:prstGeom prst="rect">
                <a:avLst/>
              </a:prstGeom>
            </p:spPr>
          </p:pic>
        </p:grpSp>
        <p:pic>
          <p:nvPicPr>
            <p:cNvPr id="8" name="Picture 7">
              <a:extLst>
                <a:ext uri="{FF2B5EF4-FFF2-40B4-BE49-F238E27FC236}">
                  <a16:creationId xmlns:a16="http://schemas.microsoft.com/office/drawing/2014/main" id="{EAC208E0-20B5-52EE-37A5-6126F3C80FEE}"/>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4700"/>
                      </a14:imgEffect>
                      <a14:imgEffect>
                        <a14:saturation sat="400000"/>
                      </a14:imgEffect>
                    </a14:imgLayer>
                  </a14:imgProps>
                </a:ext>
              </a:extLst>
            </a:blip>
            <a:srcRect l="35705" t="76790" r="35795" b="8366"/>
            <a:stretch/>
          </p:blipFill>
          <p:spPr>
            <a:xfrm rot="16200000">
              <a:off x="5779701" y="1995064"/>
              <a:ext cx="796389" cy="286597"/>
            </a:xfrm>
            <a:prstGeom prst="rect">
              <a:avLst/>
            </a:prstGeom>
          </p:spPr>
        </p:pic>
      </p:grpSp>
    </p:spTree>
    <p:extLst>
      <p:ext uri="{BB962C8B-B14F-4D97-AF65-F5344CB8AC3E}">
        <p14:creationId xmlns:p14="http://schemas.microsoft.com/office/powerpoint/2010/main" val="27722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6"/>
                </p:tgtEl>
              </p:cMediaNode>
            </p:video>
            <p:seq concurrent="1" nextAc="seek">
              <p:cTn id="14" restart="whenNotActive" fill="hold" evtFilter="cancelBubble" nodeType="interactiveSeq">
                <p:stCondLst>
                  <p:cond evt="onClick" delay="0">
                    <p:tgtEl>
                      <p:spTgt spid="6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6"/>
                                        </p:tgtEl>
                                      </p:cBhvr>
                                    </p:cmd>
                                  </p:childTnLst>
                                </p:cTn>
                              </p:par>
                            </p:childTnLst>
                          </p:cTn>
                        </p:par>
                      </p:childTnLst>
                    </p:cTn>
                  </p:par>
                </p:childTnLst>
              </p:cTn>
              <p:nextCondLst>
                <p:cond evt="onClick" delay="0">
                  <p:tgtEl>
                    <p:spTgt spid="66"/>
                  </p:tgtEl>
                </p:cond>
              </p:nextCondLst>
            </p:seq>
          </p:childTnLst>
        </p:cTn>
      </p:par>
    </p:tnLst>
    <p:bldLst>
      <p:bldP spid="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AC680-E854-E4B1-23D3-69A350A52424}"/>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6F6C8C88-4C42-22EA-3388-185A9B912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5" y="1784230"/>
            <a:ext cx="1463040" cy="1950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BA0F3C-3490-7DDF-7725-724BF46ED9EC}"/>
              </a:ext>
            </a:extLst>
          </p:cNvPr>
          <p:cNvSpPr>
            <a:spLocks noGrp="1"/>
          </p:cNvSpPr>
          <p:nvPr>
            <p:ph type="title"/>
          </p:nvPr>
        </p:nvSpPr>
        <p:spPr/>
        <p:txBody>
          <a:bodyPr>
            <a:normAutofit/>
          </a:bodyPr>
          <a:lstStyle/>
          <a:p>
            <a:r>
              <a:rPr lang="en-US" dirty="0"/>
              <a:t>FMB Core Capabilities</a:t>
            </a:r>
          </a:p>
        </p:txBody>
      </p:sp>
      <p:sp>
        <p:nvSpPr>
          <p:cNvPr id="23" name="Rectangle 22">
            <a:extLst>
              <a:ext uri="{FF2B5EF4-FFF2-40B4-BE49-F238E27FC236}">
                <a16:creationId xmlns:a16="http://schemas.microsoft.com/office/drawing/2014/main" id="{4D21AABB-2ECB-D66A-97D1-5D3C21A5EACB}"/>
              </a:ext>
            </a:extLst>
          </p:cNvPr>
          <p:cNvSpPr/>
          <p:nvPr/>
        </p:nvSpPr>
        <p:spPr>
          <a:xfrm>
            <a:off x="4201527" y="1207234"/>
            <a:ext cx="3542821" cy="400110"/>
          </a:xfrm>
          <a:prstGeom prst="rect">
            <a:avLst/>
          </a:prstGeom>
          <a:solidFill>
            <a:schemeClr val="accent1">
              <a:lumMod val="20000"/>
              <a:lumOff val="80000"/>
            </a:schemeClr>
          </a:solidFill>
        </p:spPr>
        <p:txBody>
          <a:bodyPr wrap="square">
            <a:spAutoFit/>
          </a:bodyPr>
          <a:lstStyle/>
          <a:p>
            <a:pPr algn="ctr"/>
            <a:r>
              <a:rPr lang="en-US" sz="2000" b="1" dirty="0">
                <a:latin typeface="Calibri" panose="020F0502020204030204" pitchFamily="34" charset="0"/>
                <a:cs typeface="Calibri" panose="020F0502020204030204" pitchFamily="34" charset="0"/>
              </a:rPr>
              <a:t>Grazing-Incidence</a:t>
            </a:r>
            <a:endParaRPr lang="en-US" sz="2000" b="1" i="1" dirty="0">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BCA341E2-7015-D5AB-59A2-3B5D65A45165}"/>
              </a:ext>
            </a:extLst>
          </p:cNvPr>
          <p:cNvSpPr/>
          <p:nvPr/>
        </p:nvSpPr>
        <p:spPr>
          <a:xfrm>
            <a:off x="4196610" y="1207234"/>
            <a:ext cx="3552655"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51" name="Rectangle 50">
            <a:extLst>
              <a:ext uri="{FF2B5EF4-FFF2-40B4-BE49-F238E27FC236}">
                <a16:creationId xmlns:a16="http://schemas.microsoft.com/office/drawing/2014/main" id="{426D0455-CDDB-CCCB-6936-0417DD3AAA4E}"/>
              </a:ext>
            </a:extLst>
          </p:cNvPr>
          <p:cNvSpPr/>
          <p:nvPr/>
        </p:nvSpPr>
        <p:spPr>
          <a:xfrm>
            <a:off x="85617" y="1207234"/>
            <a:ext cx="3922305" cy="400110"/>
          </a:xfrm>
          <a:prstGeom prst="rect">
            <a:avLst/>
          </a:prstGeom>
          <a:solidFill>
            <a:schemeClr val="accent1">
              <a:lumMod val="20000"/>
              <a:lumOff val="80000"/>
            </a:schemeClr>
          </a:solidFill>
        </p:spPr>
        <p:txBody>
          <a:bodyPr wrap="square">
            <a:spAutoFit/>
          </a:bodyPr>
          <a:lstStyle/>
          <a:p>
            <a:pPr algn="ctr"/>
            <a:r>
              <a:rPr lang="en-US" sz="2000" b="1" dirty="0">
                <a:latin typeface="Calibri" panose="020F0502020204030204" pitchFamily="34" charset="0"/>
                <a:cs typeface="Calibri" panose="020F0502020204030204" pitchFamily="34" charset="0"/>
              </a:rPr>
              <a:t>XRF microbeam </a:t>
            </a:r>
            <a:r>
              <a:rPr lang="en-US" sz="2000" b="1" i="1" dirty="0">
                <a:latin typeface="Calibri" panose="020F0502020204030204" pitchFamily="34" charset="0"/>
                <a:cs typeface="Calibri" panose="020F0502020204030204" pitchFamily="34" charset="0"/>
              </a:rPr>
              <a:t>Mapping</a:t>
            </a:r>
          </a:p>
        </p:txBody>
      </p:sp>
      <p:sp>
        <p:nvSpPr>
          <p:cNvPr id="52" name="Rounded Rectangle 51">
            <a:extLst>
              <a:ext uri="{FF2B5EF4-FFF2-40B4-BE49-F238E27FC236}">
                <a16:creationId xmlns:a16="http://schemas.microsoft.com/office/drawing/2014/main" id="{31C647CC-C01B-56D1-FFB6-FA368D35D1B5}"/>
              </a:ext>
            </a:extLst>
          </p:cNvPr>
          <p:cNvSpPr/>
          <p:nvPr/>
        </p:nvSpPr>
        <p:spPr>
          <a:xfrm>
            <a:off x="86099" y="1207234"/>
            <a:ext cx="3921341"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pic>
        <p:nvPicPr>
          <p:cNvPr id="4" name="Picture 3" descr="A picture containing machine, indoor, engineering, electronics&#10;&#10;Description automatically generated">
            <a:extLst>
              <a:ext uri="{FF2B5EF4-FFF2-40B4-BE49-F238E27FC236}">
                <a16:creationId xmlns:a16="http://schemas.microsoft.com/office/drawing/2014/main" id="{932B9D59-AA6F-EC6A-EE56-DE3517034AD3}"/>
              </a:ext>
            </a:extLst>
          </p:cNvPr>
          <p:cNvPicPr>
            <a:picLocks noChangeAspect="1"/>
          </p:cNvPicPr>
          <p:nvPr/>
        </p:nvPicPr>
        <p:blipFill>
          <a:blip r:embed="rId4"/>
          <a:stretch>
            <a:fillRect/>
          </a:stretch>
        </p:blipFill>
        <p:spPr>
          <a:xfrm rot="5400000">
            <a:off x="5504641" y="2072232"/>
            <a:ext cx="2253603" cy="1690203"/>
          </a:xfrm>
          <a:prstGeom prst="rect">
            <a:avLst/>
          </a:prstGeom>
        </p:spPr>
      </p:pic>
      <p:pic>
        <p:nvPicPr>
          <p:cNvPr id="11" name="Picture 10">
            <a:extLst>
              <a:ext uri="{FF2B5EF4-FFF2-40B4-BE49-F238E27FC236}">
                <a16:creationId xmlns:a16="http://schemas.microsoft.com/office/drawing/2014/main" id="{2734C3AE-2291-F31C-CE22-629E5DD668CE}"/>
              </a:ext>
            </a:extLst>
          </p:cNvPr>
          <p:cNvPicPr>
            <a:picLocks noChangeAspect="1"/>
          </p:cNvPicPr>
          <p:nvPr/>
        </p:nvPicPr>
        <p:blipFill>
          <a:blip r:embed="rId5"/>
          <a:stretch>
            <a:fillRect/>
          </a:stretch>
        </p:blipFill>
        <p:spPr>
          <a:xfrm>
            <a:off x="4484366" y="3373666"/>
            <a:ext cx="3002153" cy="2458660"/>
          </a:xfrm>
          <a:prstGeom prst="rect">
            <a:avLst/>
          </a:prstGeom>
        </p:spPr>
      </p:pic>
      <p:pic>
        <p:nvPicPr>
          <p:cNvPr id="2050" name="Picture 2">
            <a:extLst>
              <a:ext uri="{FF2B5EF4-FFF2-40B4-BE49-F238E27FC236}">
                <a16:creationId xmlns:a16="http://schemas.microsoft.com/office/drawing/2014/main" id="{529CB820-764F-9D16-E9B3-89067B14D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3252" y="1784230"/>
            <a:ext cx="146304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A5C084-F580-D8D8-E5B4-12B48D36D978}"/>
              </a:ext>
            </a:extLst>
          </p:cNvPr>
          <p:cNvPicPr>
            <a:picLocks noChangeAspect="1"/>
          </p:cNvPicPr>
          <p:nvPr/>
        </p:nvPicPr>
        <p:blipFill>
          <a:blip r:embed="rId7"/>
          <a:stretch>
            <a:fillRect/>
          </a:stretch>
        </p:blipFill>
        <p:spPr>
          <a:xfrm>
            <a:off x="1227172" y="3535330"/>
            <a:ext cx="1656418" cy="2465493"/>
          </a:xfrm>
          <a:prstGeom prst="rect">
            <a:avLst/>
          </a:prstGeom>
        </p:spPr>
      </p:pic>
      <p:sp>
        <p:nvSpPr>
          <p:cNvPr id="5" name="TextBox 4">
            <a:extLst>
              <a:ext uri="{FF2B5EF4-FFF2-40B4-BE49-F238E27FC236}">
                <a16:creationId xmlns:a16="http://schemas.microsoft.com/office/drawing/2014/main" id="{C3C5FD29-5445-5F8C-E095-EA1DCAB7B248}"/>
              </a:ext>
            </a:extLst>
          </p:cNvPr>
          <p:cNvSpPr txBox="1"/>
          <p:nvPr/>
        </p:nvSpPr>
        <p:spPr>
          <a:xfrm>
            <a:off x="7881489" y="1219109"/>
            <a:ext cx="4251493" cy="400110"/>
          </a:xfrm>
          <a:prstGeom prst="rect">
            <a:avLst/>
          </a:prstGeom>
          <a:solidFill>
            <a:srgbClr val="B3DEF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Length &amp; Time scales</a:t>
            </a:r>
          </a:p>
        </p:txBody>
      </p:sp>
      <p:sp>
        <p:nvSpPr>
          <p:cNvPr id="6" name="Rectangle 5">
            <a:extLst>
              <a:ext uri="{FF2B5EF4-FFF2-40B4-BE49-F238E27FC236}">
                <a16:creationId xmlns:a16="http://schemas.microsoft.com/office/drawing/2014/main" id="{96C9B833-9B80-23BA-0558-25F54B8D5317}"/>
              </a:ext>
            </a:extLst>
          </p:cNvPr>
          <p:cNvSpPr/>
          <p:nvPr/>
        </p:nvSpPr>
        <p:spPr>
          <a:xfrm>
            <a:off x="9266059" y="5651769"/>
            <a:ext cx="2621023" cy="490569"/>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mn-cs"/>
              </a:rPr>
              <a:t>WAXS</a:t>
            </a:r>
            <a:endParaRPr kumimoji="0" lang="en-US" sz="2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Rectangle 7">
            <a:extLst>
              <a:ext uri="{FF2B5EF4-FFF2-40B4-BE49-F238E27FC236}">
                <a16:creationId xmlns:a16="http://schemas.microsoft.com/office/drawing/2014/main" id="{0BC6552A-93B8-A5F1-00D4-B543171C4E91}"/>
              </a:ext>
            </a:extLst>
          </p:cNvPr>
          <p:cNvSpPr/>
          <p:nvPr/>
        </p:nvSpPr>
        <p:spPr>
          <a:xfrm>
            <a:off x="9266059" y="4736934"/>
            <a:ext cx="2621023" cy="859398"/>
          </a:xfrm>
          <a:prstGeom prst="rect">
            <a:avLst/>
          </a:prstGeom>
          <a:solidFill>
            <a:srgbClr val="223F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a:ea typeface="+mn-ea"/>
                <a:cs typeface="+mn-cs"/>
              </a:rPr>
              <a:t>SAXS</a:t>
            </a:r>
            <a:endParaRPr kumimoji="0" lang="en-US" sz="2400" b="1" i="0" u="none" strike="noStrike" kern="1200" cap="none" spc="0" normalizeH="0" baseline="0" noProof="0" dirty="0">
              <a:ln>
                <a:noFill/>
              </a:ln>
              <a:solidFill>
                <a:prstClr val="white"/>
              </a:solidFill>
              <a:effectLst/>
              <a:uLnTx/>
              <a:uFillTx/>
              <a:latin typeface="Tw Cen MT"/>
              <a:ea typeface="+mn-ea"/>
              <a:cs typeface="+mn-cs"/>
            </a:endParaRPr>
          </a:p>
        </p:txBody>
      </p:sp>
      <p:grpSp>
        <p:nvGrpSpPr>
          <p:cNvPr id="9" name="Group 8">
            <a:extLst>
              <a:ext uri="{FF2B5EF4-FFF2-40B4-BE49-F238E27FC236}">
                <a16:creationId xmlns:a16="http://schemas.microsoft.com/office/drawing/2014/main" id="{49B65220-ED05-041D-087A-7DEA24A42306}"/>
              </a:ext>
            </a:extLst>
          </p:cNvPr>
          <p:cNvGrpSpPr/>
          <p:nvPr/>
        </p:nvGrpSpPr>
        <p:grpSpPr>
          <a:xfrm>
            <a:off x="9266059" y="2200927"/>
            <a:ext cx="2621023" cy="1783078"/>
            <a:chOff x="9241864" y="2189052"/>
            <a:chExt cx="2621023" cy="1783078"/>
          </a:xfrm>
          <a:solidFill>
            <a:srgbClr val="223F7E"/>
          </a:solidFill>
        </p:grpSpPr>
        <p:sp>
          <p:nvSpPr>
            <p:cNvPr id="10" name="Rectangle 9">
              <a:extLst>
                <a:ext uri="{FF2B5EF4-FFF2-40B4-BE49-F238E27FC236}">
                  <a16:creationId xmlns:a16="http://schemas.microsoft.com/office/drawing/2014/main" id="{3A4F1F55-4760-B6AC-957F-11377ECE4FBA}"/>
                </a:ext>
              </a:extLst>
            </p:cNvPr>
            <p:cNvSpPr/>
            <p:nvPr/>
          </p:nvSpPr>
          <p:spPr>
            <a:xfrm>
              <a:off x="9241864" y="2197881"/>
              <a:ext cx="1388868" cy="177424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SAXS/WAXS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image)</a:t>
              </a:r>
            </a:p>
          </p:txBody>
        </p:sp>
        <p:sp>
          <p:nvSpPr>
            <p:cNvPr id="12" name="Rectangle 11">
              <a:extLst>
                <a:ext uri="{FF2B5EF4-FFF2-40B4-BE49-F238E27FC236}">
                  <a16:creationId xmlns:a16="http://schemas.microsoft.com/office/drawing/2014/main" id="{C93B3D5B-C746-8D83-EE37-759F05E4C6D3}"/>
                </a:ext>
              </a:extLst>
            </p:cNvPr>
            <p:cNvSpPr/>
            <p:nvPr/>
          </p:nvSpPr>
          <p:spPr>
            <a:xfrm>
              <a:off x="10782771" y="2189052"/>
              <a:ext cx="1080116" cy="177424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Full-Field Imaging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(50 Hz)</a:t>
              </a:r>
            </a:p>
          </p:txBody>
        </p:sp>
      </p:grpSp>
      <p:sp>
        <p:nvSpPr>
          <p:cNvPr id="13" name="Rounded Rectangle 12">
            <a:extLst>
              <a:ext uri="{FF2B5EF4-FFF2-40B4-BE49-F238E27FC236}">
                <a16:creationId xmlns:a16="http://schemas.microsoft.com/office/drawing/2014/main" id="{43968595-D21C-66F4-D203-222924ED4CA9}"/>
              </a:ext>
            </a:extLst>
          </p:cNvPr>
          <p:cNvSpPr/>
          <p:nvPr/>
        </p:nvSpPr>
        <p:spPr>
          <a:xfrm>
            <a:off x="7890453" y="1219109"/>
            <a:ext cx="4233564"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srgbClr val="FFFFFF"/>
              </a:solidFill>
              <a:effectLst/>
              <a:uLnTx/>
              <a:uFillTx/>
              <a:latin typeface="Tw Cen MT"/>
              <a:ea typeface="+mn-ea"/>
              <a:cs typeface="+mn-cs"/>
            </a:endParaRPr>
          </a:p>
        </p:txBody>
      </p:sp>
      <p:pic>
        <p:nvPicPr>
          <p:cNvPr id="14" name="Picture 13">
            <a:extLst>
              <a:ext uri="{FF2B5EF4-FFF2-40B4-BE49-F238E27FC236}">
                <a16:creationId xmlns:a16="http://schemas.microsoft.com/office/drawing/2014/main" id="{4CAF1542-FF28-5313-E82C-05FB13EDD9F8}"/>
              </a:ext>
            </a:extLst>
          </p:cNvPr>
          <p:cNvPicPr>
            <a:picLocks noChangeAspect="1"/>
          </p:cNvPicPr>
          <p:nvPr/>
        </p:nvPicPr>
        <p:blipFill>
          <a:blip r:embed="rId8"/>
          <a:stretch>
            <a:fillRect/>
          </a:stretch>
        </p:blipFill>
        <p:spPr>
          <a:xfrm>
            <a:off x="7608768" y="1498676"/>
            <a:ext cx="1524000" cy="4953000"/>
          </a:xfrm>
          <a:prstGeom prst="rect">
            <a:avLst/>
          </a:prstGeom>
        </p:spPr>
      </p:pic>
    </p:spTree>
    <p:extLst>
      <p:ext uri="{BB962C8B-B14F-4D97-AF65-F5344CB8AC3E}">
        <p14:creationId xmlns:p14="http://schemas.microsoft.com/office/powerpoint/2010/main" val="226187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22AF-EDCE-EC0A-3DF5-592F9AB77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18E1D-26A9-E35B-3DBA-458D8A075065}"/>
              </a:ext>
            </a:extLst>
          </p:cNvPr>
          <p:cNvSpPr>
            <a:spLocks noGrp="1"/>
          </p:cNvSpPr>
          <p:nvPr>
            <p:ph type="title"/>
          </p:nvPr>
        </p:nvSpPr>
        <p:spPr/>
        <p:txBody>
          <a:bodyPr/>
          <a:lstStyle/>
          <a:p>
            <a:r>
              <a:rPr lang="en-US" dirty="0"/>
              <a:t>FMB Core Capabilities</a:t>
            </a:r>
          </a:p>
        </p:txBody>
      </p:sp>
      <p:sp>
        <p:nvSpPr>
          <p:cNvPr id="3" name="Rectangle 2">
            <a:extLst>
              <a:ext uri="{FF2B5EF4-FFF2-40B4-BE49-F238E27FC236}">
                <a16:creationId xmlns:a16="http://schemas.microsoft.com/office/drawing/2014/main" id="{E7FA238C-32EC-2A95-C638-69CD3BF9821F}"/>
              </a:ext>
            </a:extLst>
          </p:cNvPr>
          <p:cNvSpPr/>
          <p:nvPr/>
        </p:nvSpPr>
        <p:spPr>
          <a:xfrm>
            <a:off x="2408353" y="1195359"/>
            <a:ext cx="7638171" cy="400110"/>
          </a:xfrm>
          <a:prstGeom prst="rect">
            <a:avLst/>
          </a:prstGeom>
          <a:solidFill>
            <a:schemeClr val="accent1">
              <a:lumMod val="20000"/>
              <a:lumOff val="80000"/>
            </a:schemeClr>
          </a:solidFill>
        </p:spPr>
        <p:txBody>
          <a:bodyPr wrap="square">
            <a:spAutoFit/>
          </a:bodyPr>
          <a:lstStyle/>
          <a:p>
            <a:pPr algn="ctr"/>
            <a:r>
              <a:rPr lang="en-US" sz="2000" b="1" dirty="0">
                <a:latin typeface="Calibri" panose="020F0502020204030204" pitchFamily="34" charset="0"/>
                <a:cs typeface="Calibri" panose="020F0502020204030204" pitchFamily="34" charset="0"/>
              </a:rPr>
              <a:t>Full Field: Absorption or Phase Contrast Imaging and Tomography</a:t>
            </a:r>
            <a:endParaRPr lang="en-US" sz="2000" b="1" i="1" dirty="0">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id="{9FAFD767-8D6C-1A00-6000-C1BD2B420201}"/>
              </a:ext>
            </a:extLst>
          </p:cNvPr>
          <p:cNvSpPr/>
          <p:nvPr/>
        </p:nvSpPr>
        <p:spPr>
          <a:xfrm>
            <a:off x="2403435" y="1195359"/>
            <a:ext cx="7643089" cy="5055433"/>
          </a:xfrm>
          <a:prstGeom prst="roundRect">
            <a:avLst>
              <a:gd name="adj" fmla="val 0"/>
            </a:avLst>
          </a:prstGeom>
          <a:noFill/>
          <a:ln w="28575" cmpd="sng">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grpSp>
        <p:nvGrpSpPr>
          <p:cNvPr id="5" name="Group 4">
            <a:extLst>
              <a:ext uri="{FF2B5EF4-FFF2-40B4-BE49-F238E27FC236}">
                <a16:creationId xmlns:a16="http://schemas.microsoft.com/office/drawing/2014/main" id="{B5BEE578-3389-03D4-2000-2CFDD3061342}"/>
              </a:ext>
            </a:extLst>
          </p:cNvPr>
          <p:cNvGrpSpPr/>
          <p:nvPr/>
        </p:nvGrpSpPr>
        <p:grpSpPr>
          <a:xfrm>
            <a:off x="2649654" y="1971878"/>
            <a:ext cx="3731863" cy="513220"/>
            <a:chOff x="97675" y="1740168"/>
            <a:chExt cx="6223519" cy="796389"/>
          </a:xfrm>
        </p:grpSpPr>
        <p:grpSp>
          <p:nvGrpSpPr>
            <p:cNvPr id="6" name="Group 5">
              <a:extLst>
                <a:ext uri="{FF2B5EF4-FFF2-40B4-BE49-F238E27FC236}">
                  <a16:creationId xmlns:a16="http://schemas.microsoft.com/office/drawing/2014/main" id="{A4AD4493-8D16-35D5-1947-EEFF520258C8}"/>
                </a:ext>
              </a:extLst>
            </p:cNvPr>
            <p:cNvGrpSpPr>
              <a:grpSpLocks noChangeAspect="1"/>
            </p:cNvGrpSpPr>
            <p:nvPr/>
          </p:nvGrpSpPr>
          <p:grpSpPr>
            <a:xfrm>
              <a:off x="97675" y="1792428"/>
              <a:ext cx="5926733" cy="719600"/>
              <a:chOff x="302544" y="1977410"/>
              <a:chExt cx="4934846" cy="599170"/>
            </a:xfrm>
          </p:grpSpPr>
          <p:sp>
            <p:nvSpPr>
              <p:cNvPr id="8" name="Rectangle 7">
                <a:extLst>
                  <a:ext uri="{FF2B5EF4-FFF2-40B4-BE49-F238E27FC236}">
                    <a16:creationId xmlns:a16="http://schemas.microsoft.com/office/drawing/2014/main" id="{9050F411-6667-DC8C-4612-D3B821638BFE}"/>
                  </a:ext>
                </a:extLst>
              </p:cNvPr>
              <p:cNvSpPr/>
              <p:nvPr/>
            </p:nvSpPr>
            <p:spPr>
              <a:xfrm rot="16200000">
                <a:off x="4189259" y="2089680"/>
                <a:ext cx="599170" cy="374630"/>
              </a:xfrm>
              <a:prstGeom prst="rect">
                <a:avLst/>
              </a:prstGeom>
              <a:solidFill>
                <a:schemeClr val="accent1"/>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19050" cmpd="sng">
                    <a:solidFill>
                      <a:prstClr val="black"/>
                    </a:solidFill>
                  </a:ln>
                  <a:solidFill>
                    <a:prstClr val="white"/>
                  </a:solidFill>
                  <a:effectLst/>
                  <a:uLnTx/>
                  <a:uFillTx/>
                  <a:latin typeface="Tw Cen MT"/>
                  <a:ea typeface="+mn-ea"/>
                  <a:cs typeface="+mn-cs"/>
                </a:endParaRPr>
              </a:p>
            </p:txBody>
          </p:sp>
          <p:sp>
            <p:nvSpPr>
              <p:cNvPr id="9" name="Right Arrow 8">
                <a:extLst>
                  <a:ext uri="{FF2B5EF4-FFF2-40B4-BE49-F238E27FC236}">
                    <a16:creationId xmlns:a16="http://schemas.microsoft.com/office/drawing/2014/main" id="{18254ABA-BADE-D08A-07CE-8D781772BCBC}"/>
                  </a:ext>
                </a:extLst>
              </p:cNvPr>
              <p:cNvSpPr/>
              <p:nvPr/>
            </p:nvSpPr>
            <p:spPr>
              <a:xfrm>
                <a:off x="302544" y="2014464"/>
                <a:ext cx="405424" cy="516112"/>
              </a:xfrm>
              <a:prstGeom prst="rightArrow">
                <a:avLst/>
              </a:prstGeom>
              <a:solidFill>
                <a:srgbClr val="F9A132"/>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cxnSp>
            <p:nvCxnSpPr>
              <p:cNvPr id="10" name="Straight Arrow Connector 9">
                <a:extLst>
                  <a:ext uri="{FF2B5EF4-FFF2-40B4-BE49-F238E27FC236}">
                    <a16:creationId xmlns:a16="http://schemas.microsoft.com/office/drawing/2014/main" id="{EC55D370-057A-A786-E3FF-F882B2993812}"/>
                  </a:ext>
                </a:extLst>
              </p:cNvPr>
              <p:cNvCxnSpPr/>
              <p:nvPr/>
            </p:nvCxnSpPr>
            <p:spPr>
              <a:xfrm flipV="1">
                <a:off x="499428" y="2097712"/>
                <a:ext cx="3802009" cy="371"/>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EBD43DA-49AB-107A-6D1D-973B0C6AD7D3}"/>
                  </a:ext>
                </a:extLst>
              </p:cNvPr>
              <p:cNvCxnSpPr/>
              <p:nvPr/>
            </p:nvCxnSpPr>
            <p:spPr>
              <a:xfrm>
                <a:off x="552893" y="2157672"/>
                <a:ext cx="679031"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3465B23-584D-42DE-8B5B-1256870F49E2}"/>
                  </a:ext>
                </a:extLst>
              </p:cNvPr>
              <p:cNvCxnSpPr>
                <a:endCxn id="24" idx="6"/>
              </p:cNvCxnSpPr>
              <p:nvPr/>
            </p:nvCxnSpPr>
            <p:spPr>
              <a:xfrm flipV="1">
                <a:off x="552893" y="2275745"/>
                <a:ext cx="504537" cy="1847"/>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42515CA-D4AA-C660-66AB-F8669BE2D747}"/>
                  </a:ext>
                </a:extLst>
              </p:cNvPr>
              <p:cNvCxnSpPr/>
              <p:nvPr/>
            </p:nvCxnSpPr>
            <p:spPr>
              <a:xfrm flipV="1">
                <a:off x="552985" y="2218187"/>
                <a:ext cx="702835"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3C07590-01FC-F75C-2C37-EB0043396A2C}"/>
                  </a:ext>
                </a:extLst>
              </p:cNvPr>
              <p:cNvCxnSpPr>
                <a:endCxn id="24" idx="7"/>
              </p:cNvCxnSpPr>
              <p:nvPr/>
            </p:nvCxnSpPr>
            <p:spPr>
              <a:xfrm>
                <a:off x="551203" y="2337552"/>
                <a:ext cx="540265"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D9BC4DC-1C22-E1F8-4844-F47B4C755298}"/>
                  </a:ext>
                </a:extLst>
              </p:cNvPr>
              <p:cNvCxnSpPr/>
              <p:nvPr/>
            </p:nvCxnSpPr>
            <p:spPr>
              <a:xfrm flipV="1">
                <a:off x="551203" y="2395539"/>
                <a:ext cx="622441" cy="0"/>
              </a:xfrm>
              <a:prstGeom prst="straightConnector1">
                <a:avLst/>
              </a:prstGeom>
              <a:ln>
                <a:solidFill>
                  <a:srgbClr val="F9A13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96F445C-F85D-E550-420D-0DD39CF149A7}"/>
                  </a:ext>
                </a:extLst>
              </p:cNvPr>
              <p:cNvCxnSpPr/>
              <p:nvPr/>
            </p:nvCxnSpPr>
            <p:spPr>
              <a:xfrm>
                <a:off x="551295" y="2457474"/>
                <a:ext cx="3748544" cy="0"/>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3C10C4C-53A6-0A94-6275-760247DCF950}"/>
                  </a:ext>
                </a:extLst>
              </p:cNvPr>
              <p:cNvCxnSpPr>
                <a:stCxn id="9" idx="2"/>
              </p:cNvCxnSpPr>
              <p:nvPr/>
            </p:nvCxnSpPr>
            <p:spPr>
              <a:xfrm flipV="1">
                <a:off x="505256" y="2519498"/>
                <a:ext cx="3794491" cy="11078"/>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34AAD56-8B68-C37C-7B9C-2804D5619C8B}"/>
                  </a:ext>
                </a:extLst>
              </p:cNvPr>
              <p:cNvCxnSpPr/>
              <p:nvPr/>
            </p:nvCxnSpPr>
            <p:spPr>
              <a:xfrm flipV="1">
                <a:off x="504184" y="2032113"/>
                <a:ext cx="3794491" cy="11078"/>
              </a:xfrm>
              <a:prstGeom prst="straightConnector1">
                <a:avLst/>
              </a:prstGeom>
              <a:ln>
                <a:solidFill>
                  <a:srgbClr val="F9A132"/>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3414002-4A9D-B710-658C-C156288192C2}"/>
                  </a:ext>
                </a:extLst>
              </p:cNvPr>
              <p:cNvCxnSpPr/>
              <p:nvPr/>
            </p:nvCxnSpPr>
            <p:spPr>
              <a:xfrm flipV="1">
                <a:off x="1285102" y="2181459"/>
                <a:ext cx="3017593" cy="3672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B7D5652-8769-70B0-E7EF-F62B2C751355}"/>
                  </a:ext>
                </a:extLst>
              </p:cNvPr>
              <p:cNvCxnSpPr>
                <a:stCxn id="24" idx="2"/>
                <a:endCxn id="8" idx="0"/>
              </p:cNvCxnSpPr>
              <p:nvPr/>
            </p:nvCxnSpPr>
            <p:spPr>
              <a:xfrm>
                <a:off x="1289858" y="2275745"/>
                <a:ext cx="3011671" cy="1250"/>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9E38781-7964-FD18-7ACE-85C1A1B5B57E}"/>
                  </a:ext>
                </a:extLst>
              </p:cNvPr>
              <p:cNvCxnSpPr/>
              <p:nvPr/>
            </p:nvCxnSpPr>
            <p:spPr>
              <a:xfrm>
                <a:off x="1280346" y="2337551"/>
                <a:ext cx="3022349" cy="30553"/>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9D57739-BF8B-C26C-C1C3-C1C248B88E37}"/>
                  </a:ext>
                </a:extLst>
              </p:cNvPr>
              <p:cNvCxnSpPr/>
              <p:nvPr/>
            </p:nvCxnSpPr>
            <p:spPr>
              <a:xfrm>
                <a:off x="1170790" y="2395539"/>
                <a:ext cx="3127885" cy="9153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C838498-91AF-EAC3-3597-E65EEF6E068E}"/>
                  </a:ext>
                </a:extLst>
              </p:cNvPr>
              <p:cNvCxnSpPr/>
              <p:nvPr/>
            </p:nvCxnSpPr>
            <p:spPr>
              <a:xfrm flipV="1">
                <a:off x="1173644" y="2069171"/>
                <a:ext cx="3127885" cy="91538"/>
              </a:xfrm>
              <a:prstGeom prst="straightConnector1">
                <a:avLst/>
              </a:prstGeom>
              <a:ln>
                <a:solidFill>
                  <a:srgbClr val="C51DC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B174342A-4914-FB2C-829C-4E8A29CCBC8B}"/>
                  </a:ext>
                </a:extLst>
              </p:cNvPr>
              <p:cNvSpPr/>
              <p:nvPr/>
            </p:nvSpPr>
            <p:spPr>
              <a:xfrm rot="10800000">
                <a:off x="1057430" y="2160709"/>
                <a:ext cx="232428" cy="230073"/>
              </a:xfrm>
              <a:prstGeom prst="ellipse">
                <a:avLst/>
              </a:prstGeom>
              <a:solidFill>
                <a:srgbClr val="101C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a:ea typeface="+mn-ea"/>
                  <a:cs typeface="+mn-cs"/>
                </a:endParaRPr>
              </a:p>
            </p:txBody>
          </p:sp>
          <p:pic>
            <p:nvPicPr>
              <p:cNvPr id="25" name="Picture 24">
                <a:extLst>
                  <a:ext uri="{FF2B5EF4-FFF2-40B4-BE49-F238E27FC236}">
                    <a16:creationId xmlns:a16="http://schemas.microsoft.com/office/drawing/2014/main" id="{0247C505-423D-87B7-488E-7AE2E7DB02CA}"/>
                  </a:ext>
                </a:extLst>
              </p:cNvPr>
              <p:cNvPicPr>
                <a:picLocks noChangeAspect="1"/>
              </p:cNvPicPr>
              <p:nvPr/>
            </p:nvPicPr>
            <p:blipFill rotWithShape="1">
              <a:blip r:embed="rId2"/>
              <a:srcRect l="71655" t="72623" r="11172" b="5096"/>
              <a:stretch/>
            </p:blipFill>
            <p:spPr>
              <a:xfrm>
                <a:off x="4698314" y="2043190"/>
                <a:ext cx="539076" cy="483253"/>
              </a:xfrm>
              <a:prstGeom prst="rect">
                <a:avLst/>
              </a:prstGeom>
            </p:spPr>
          </p:pic>
        </p:grpSp>
        <p:pic>
          <p:nvPicPr>
            <p:cNvPr id="7" name="Picture 6">
              <a:extLst>
                <a:ext uri="{FF2B5EF4-FFF2-40B4-BE49-F238E27FC236}">
                  <a16:creationId xmlns:a16="http://schemas.microsoft.com/office/drawing/2014/main" id="{08426474-1D68-8824-6DA1-34AC33725E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l="35705" t="76790" r="35795" b="8366"/>
            <a:stretch/>
          </p:blipFill>
          <p:spPr>
            <a:xfrm rot="16200000">
              <a:off x="5779701" y="1995064"/>
              <a:ext cx="796389" cy="286597"/>
            </a:xfrm>
            <a:prstGeom prst="rect">
              <a:avLst/>
            </a:prstGeom>
          </p:spPr>
        </p:pic>
      </p:grpSp>
      <p:pic>
        <p:nvPicPr>
          <p:cNvPr id="26" name="Picture 25" descr="wheatstemtomo.png">
            <a:extLst>
              <a:ext uri="{FF2B5EF4-FFF2-40B4-BE49-F238E27FC236}">
                <a16:creationId xmlns:a16="http://schemas.microsoft.com/office/drawing/2014/main" id="{5CE085E3-89A3-E9D0-828C-EE3943B79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067" y="3726548"/>
            <a:ext cx="2104537" cy="2017488"/>
          </a:xfrm>
          <a:prstGeom prst="rect">
            <a:avLst/>
          </a:prstGeom>
        </p:spPr>
      </p:pic>
      <p:sp>
        <p:nvSpPr>
          <p:cNvPr id="27" name="Rectangle 26">
            <a:extLst>
              <a:ext uri="{FF2B5EF4-FFF2-40B4-BE49-F238E27FC236}">
                <a16:creationId xmlns:a16="http://schemas.microsoft.com/office/drawing/2014/main" id="{33377A02-D9C7-E68E-EF45-BB4D1D3BEB5B}"/>
              </a:ext>
            </a:extLst>
          </p:cNvPr>
          <p:cNvSpPr/>
          <p:nvPr/>
        </p:nvSpPr>
        <p:spPr>
          <a:xfrm>
            <a:off x="2649654" y="5744037"/>
            <a:ext cx="2531364"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Freeze-dried wheat stem 15.8 keV</a:t>
            </a:r>
          </a:p>
        </p:txBody>
      </p:sp>
      <p:pic>
        <p:nvPicPr>
          <p:cNvPr id="36" name="Picture 35">
            <a:extLst>
              <a:ext uri="{FF2B5EF4-FFF2-40B4-BE49-F238E27FC236}">
                <a16:creationId xmlns:a16="http://schemas.microsoft.com/office/drawing/2014/main" id="{88596EC9-EB16-1001-5343-62D85760C40D}"/>
              </a:ext>
            </a:extLst>
          </p:cNvPr>
          <p:cNvPicPr>
            <a:picLocks noChangeAspect="1"/>
          </p:cNvPicPr>
          <p:nvPr/>
        </p:nvPicPr>
        <p:blipFill>
          <a:blip r:embed="rId6"/>
          <a:stretch>
            <a:fillRect/>
          </a:stretch>
        </p:blipFill>
        <p:spPr>
          <a:xfrm>
            <a:off x="6295590" y="1971879"/>
            <a:ext cx="3202933" cy="3995841"/>
          </a:xfrm>
          <a:prstGeom prst="rect">
            <a:avLst/>
          </a:prstGeom>
        </p:spPr>
      </p:pic>
      <p:sp>
        <p:nvSpPr>
          <p:cNvPr id="38" name="TextBox 37">
            <a:extLst>
              <a:ext uri="{FF2B5EF4-FFF2-40B4-BE49-F238E27FC236}">
                <a16:creationId xmlns:a16="http://schemas.microsoft.com/office/drawing/2014/main" id="{84C4FA88-3CEA-BE03-F626-7061B6F7473D}"/>
              </a:ext>
            </a:extLst>
          </p:cNvPr>
          <p:cNvSpPr txBox="1"/>
          <p:nvPr/>
        </p:nvSpPr>
        <p:spPr>
          <a:xfrm>
            <a:off x="2642247" y="2660703"/>
            <a:ext cx="3851110" cy="923330"/>
          </a:xfrm>
          <a:prstGeom prst="rect">
            <a:avLst/>
          </a:prstGeom>
          <a:noFill/>
        </p:spPr>
        <p:txBody>
          <a:bodyPr wrap="square">
            <a:spAutoFit/>
          </a:bodyPr>
          <a:lstStyle/>
          <a:p>
            <a:pPr algn="just"/>
            <a:r>
              <a:rPr kumimoji="0" lang="en-US" sz="1800" b="0" i="0" u="none" strike="noStrike" kern="1200" cap="none" spc="0" normalizeH="0" baseline="0" noProof="0" dirty="0">
                <a:ln>
                  <a:noFill/>
                </a:ln>
                <a:solidFill>
                  <a:srgbClr val="000000"/>
                </a:solidFill>
                <a:effectLst/>
                <a:uLnTx/>
                <a:uFillTx/>
                <a:latin typeface="Arial"/>
                <a:ea typeface="+mn-ea"/>
                <a:cs typeface="Arial"/>
              </a:rPr>
              <a:t>We have effectively demonstrated tomographic reconstruction and can do so under mechanical load.</a:t>
            </a:r>
            <a:endParaRPr lang="en-US" dirty="0"/>
          </a:p>
        </p:txBody>
      </p:sp>
    </p:spTree>
    <p:extLst>
      <p:ext uri="{BB962C8B-B14F-4D97-AF65-F5344CB8AC3E}">
        <p14:creationId xmlns:p14="http://schemas.microsoft.com/office/powerpoint/2010/main" val="405103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EF2405-80E0-1BFC-1779-6E3353281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257" y="750952"/>
            <a:ext cx="5379520" cy="4034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27CFEF-B1D3-68A9-3B37-31C320D54A5A}"/>
              </a:ext>
            </a:extLst>
          </p:cNvPr>
          <p:cNvSpPr>
            <a:spLocks noGrp="1"/>
          </p:cNvSpPr>
          <p:nvPr>
            <p:ph type="title"/>
          </p:nvPr>
        </p:nvSpPr>
        <p:spPr/>
        <p:txBody>
          <a:bodyPr/>
          <a:lstStyle/>
          <a:p>
            <a:r>
              <a:rPr lang="en-US" dirty="0"/>
              <a:t>High-throughput Phase Diagram Characterization </a:t>
            </a:r>
          </a:p>
        </p:txBody>
      </p:sp>
      <p:pic>
        <p:nvPicPr>
          <p:cNvPr id="1026" name="Picture 2">
            <a:extLst>
              <a:ext uri="{FF2B5EF4-FFF2-40B4-BE49-F238E27FC236}">
                <a16:creationId xmlns:a16="http://schemas.microsoft.com/office/drawing/2014/main" id="{2541E8A2-2BBA-6676-1D58-7E5EDC95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84" y="3621152"/>
            <a:ext cx="7287489" cy="30231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DC19EC-D727-98EB-652E-1513C20766C2}"/>
              </a:ext>
            </a:extLst>
          </p:cNvPr>
          <p:cNvPicPr>
            <a:picLocks noChangeAspect="1"/>
          </p:cNvPicPr>
          <p:nvPr/>
        </p:nvPicPr>
        <p:blipFill>
          <a:blip r:embed="rId4"/>
          <a:stretch>
            <a:fillRect/>
          </a:stretch>
        </p:blipFill>
        <p:spPr>
          <a:xfrm>
            <a:off x="213758" y="750952"/>
            <a:ext cx="5379520" cy="2678048"/>
          </a:xfrm>
          <a:prstGeom prst="rect">
            <a:avLst/>
          </a:prstGeom>
        </p:spPr>
      </p:pic>
    </p:spTree>
    <p:extLst>
      <p:ext uri="{BB962C8B-B14F-4D97-AF65-F5344CB8AC3E}">
        <p14:creationId xmlns:p14="http://schemas.microsoft.com/office/powerpoint/2010/main" val="274363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9435-6675-3801-FF03-4DE1FD5EE911}"/>
              </a:ext>
            </a:extLst>
          </p:cNvPr>
          <p:cNvSpPr>
            <a:spLocks noGrp="1"/>
          </p:cNvSpPr>
          <p:nvPr>
            <p:ph type="title"/>
          </p:nvPr>
        </p:nvSpPr>
        <p:spPr/>
        <p:txBody>
          <a:bodyPr/>
          <a:lstStyle/>
          <a:p>
            <a:r>
              <a:rPr lang="en-US" dirty="0"/>
              <a:t>Covalent Organic Frameworks</a:t>
            </a:r>
          </a:p>
        </p:txBody>
      </p:sp>
      <p:pic>
        <p:nvPicPr>
          <p:cNvPr id="3" name="Picture 2">
            <a:extLst>
              <a:ext uri="{FF2B5EF4-FFF2-40B4-BE49-F238E27FC236}">
                <a16:creationId xmlns:a16="http://schemas.microsoft.com/office/drawing/2014/main" id="{6880F48D-4428-8C95-BCF2-EAA84A044953}"/>
              </a:ext>
            </a:extLst>
          </p:cNvPr>
          <p:cNvPicPr>
            <a:picLocks noChangeAspect="1"/>
          </p:cNvPicPr>
          <p:nvPr/>
        </p:nvPicPr>
        <p:blipFill>
          <a:blip r:embed="rId2"/>
          <a:stretch>
            <a:fillRect/>
          </a:stretch>
        </p:blipFill>
        <p:spPr>
          <a:xfrm>
            <a:off x="281608" y="1583335"/>
            <a:ext cx="5718359" cy="3614201"/>
          </a:xfrm>
          <a:prstGeom prst="rect">
            <a:avLst/>
          </a:prstGeom>
        </p:spPr>
      </p:pic>
      <p:pic>
        <p:nvPicPr>
          <p:cNvPr id="4" name="Picture 3">
            <a:extLst>
              <a:ext uri="{FF2B5EF4-FFF2-40B4-BE49-F238E27FC236}">
                <a16:creationId xmlns:a16="http://schemas.microsoft.com/office/drawing/2014/main" id="{D0FD653D-67E7-FE65-2795-E8DEC13B4E14}"/>
              </a:ext>
            </a:extLst>
          </p:cNvPr>
          <p:cNvPicPr>
            <a:picLocks noChangeAspect="1"/>
          </p:cNvPicPr>
          <p:nvPr/>
        </p:nvPicPr>
        <p:blipFill>
          <a:blip r:embed="rId3"/>
          <a:stretch>
            <a:fillRect/>
          </a:stretch>
        </p:blipFill>
        <p:spPr>
          <a:xfrm>
            <a:off x="6272409" y="755774"/>
            <a:ext cx="2776601" cy="2082451"/>
          </a:xfrm>
          <a:prstGeom prst="rect">
            <a:avLst/>
          </a:prstGeom>
        </p:spPr>
      </p:pic>
      <p:pic>
        <p:nvPicPr>
          <p:cNvPr id="6" name="Picture 5">
            <a:extLst>
              <a:ext uri="{FF2B5EF4-FFF2-40B4-BE49-F238E27FC236}">
                <a16:creationId xmlns:a16="http://schemas.microsoft.com/office/drawing/2014/main" id="{64E7BDB2-B378-4467-5CFE-56B71DC42DEA}"/>
              </a:ext>
            </a:extLst>
          </p:cNvPr>
          <p:cNvPicPr>
            <a:picLocks noChangeAspect="1"/>
          </p:cNvPicPr>
          <p:nvPr/>
        </p:nvPicPr>
        <p:blipFill>
          <a:blip r:embed="rId4"/>
          <a:stretch>
            <a:fillRect/>
          </a:stretch>
        </p:blipFill>
        <p:spPr>
          <a:xfrm>
            <a:off x="8750557" y="1350050"/>
            <a:ext cx="2901696" cy="2176272"/>
          </a:xfrm>
          <a:prstGeom prst="rect">
            <a:avLst/>
          </a:prstGeom>
        </p:spPr>
      </p:pic>
      <p:pic>
        <p:nvPicPr>
          <p:cNvPr id="7" name="Picture 6">
            <a:extLst>
              <a:ext uri="{FF2B5EF4-FFF2-40B4-BE49-F238E27FC236}">
                <a16:creationId xmlns:a16="http://schemas.microsoft.com/office/drawing/2014/main" id="{C50C6776-05A7-2A97-D76E-D8B04429E364}"/>
              </a:ext>
            </a:extLst>
          </p:cNvPr>
          <p:cNvPicPr>
            <a:picLocks noChangeAspect="1"/>
          </p:cNvPicPr>
          <p:nvPr/>
        </p:nvPicPr>
        <p:blipFill>
          <a:blip r:embed="rId5"/>
          <a:stretch>
            <a:fillRect/>
          </a:stretch>
        </p:blipFill>
        <p:spPr>
          <a:xfrm>
            <a:off x="6272409" y="3139243"/>
            <a:ext cx="4010660" cy="3243580"/>
          </a:xfrm>
          <a:prstGeom prst="rect">
            <a:avLst/>
          </a:prstGeom>
        </p:spPr>
      </p:pic>
    </p:spTree>
    <p:extLst>
      <p:ext uri="{BB962C8B-B14F-4D97-AF65-F5344CB8AC3E}">
        <p14:creationId xmlns:p14="http://schemas.microsoft.com/office/powerpoint/2010/main" val="491087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E986626B2C514187C6A87D4FF6B1F0" ma:contentTypeVersion="34" ma:contentTypeDescription="Create a new document." ma:contentTypeScope="" ma:versionID="1421b200e077ca41070b660200d75748">
  <xsd:schema xmlns:xsd="http://www.w3.org/2001/XMLSchema" xmlns:xs="http://www.w3.org/2001/XMLSchema" xmlns:p="http://schemas.microsoft.com/office/2006/metadata/properties" xmlns:ns2="bc318525-4633-4b54-9db6-e70d9e43e102" xmlns:ns3="51774915-e5d2-487a-bcbf-39b9fdcd9e40" targetNamespace="http://schemas.microsoft.com/office/2006/metadata/properties" ma:root="true" ma:fieldsID="18b36f7181dd3c269deacdf4ef21e3a9" ns2:_="" ns3:_="">
    <xsd:import namespace="bc318525-4633-4b54-9db6-e70d9e43e102"/>
    <xsd:import namespace="51774915-e5d2-487a-bcbf-39b9fdcd9e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ProjectNickname" minOccurs="0"/>
                <xsd:element ref="ns2:Cycl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DocumentType" minOccurs="0"/>
                <xsd:element ref="ns2:Author0" minOccurs="0"/>
                <xsd:element ref="ns2:ProjectType" minOccurs="0"/>
                <xsd:element ref="ns2:MediaLengthInSeconds" minOccurs="0"/>
                <xsd:element ref="ns2:Year" minOccurs="0"/>
                <xsd:element ref="ns2:ef1b04e0d5fe423198dd2dcf0a6fa711" minOccurs="0"/>
                <xsd:element ref="ns3:TaxCatchAll" minOccurs="0"/>
                <xsd:element ref="ns2:Topic" minOccurs="0"/>
                <xsd:element ref="ns2:Date"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18525-4633-4b54-9db6-e70d9e43e1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description=""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ProjectNickname" ma:index="14" nillable="true" ma:displayName="Project" ma:format="Dropdown" ma:internalName="ProjectNickname">
      <xsd:complexType>
        <xsd:complexContent>
          <xsd:extension base="dms:MultiChoice">
            <xsd:sequence>
              <xsd:element name="Value" maxOccurs="unbounded" minOccurs="0" nillable="true">
                <xsd:simpleType>
                  <xsd:restriction base="dms:Choice">
                    <xsd:enumeration value="CESR"/>
                    <xsd:enumeration value="CHESS"/>
                    <xsd:enumeration value="CHESS-U"/>
                    <xsd:enumeration value="MSN-C"/>
                    <xsd:enumeration value="Remote"/>
                    <xsd:enumeration value="SMB"/>
                    <xsd:enumeration value="FMB"/>
                    <xsd:enumeration value="EDD"/>
                    <xsd:enumeration value="COVID"/>
                    <xsd:enumeration value="FtLewis"/>
                    <xsd:enumeration value="4-point bender"/>
                    <xsd:enumeration value="Kuka"/>
                    <xsd:enumeration value="LSP-UDRI"/>
                    <xsd:enumeration value="LSP-Ti-Witness"/>
                    <xsd:enumeration value="Documentation"/>
                    <xsd:enumeration value="DataSecurity"/>
                    <xsd:enumeration value="Metadata"/>
                    <xsd:enumeration value="RAMS IV"/>
                    <xsd:enumeration value="MSNC-AFRL-2019-May"/>
                    <xsd:enumeration value="MSNC-Boeing-2019-Aug"/>
                    <xsd:enumeration value="AFRL-CHESS-2019-Feb"/>
                    <xsd:enumeration value="MSNC-AFRL-2019-JJuly"/>
                    <xsd:enumeration value="MSNC-Weekly"/>
                    <xsd:enumeration value="Delhi-Table"/>
                    <xsd:enumeration value="ADC-Table"/>
                    <xsd:enumeration value="Electronics"/>
                    <xsd:enumeration value="FlyScanning"/>
                    <xsd:enumeration value="FrontEnd"/>
                    <xsd:enumeration value="CompactLoadFrame"/>
                    <xsd:enumeration value="TableMacros"/>
                    <xsd:enumeration value="Mono2Whitebeam"/>
                    <xsd:enumeration value="XmissionMirror"/>
                    <xsd:enumeration value="DiamondMono"/>
                    <xsd:enumeration value="Louisa-Arthur"/>
                    <xsd:enumeration value="ARRCH"/>
                    <xsd:enumeration value="Tomography"/>
                    <xsd:enumeration value="PALSA2023"/>
                    <xsd:enumeration value="PALSA2021"/>
                    <xsd:enumeration value="3DPrinting"/>
                  </xsd:restriction>
                </xsd:simpleType>
              </xsd:element>
            </xsd:sequence>
          </xsd:extension>
        </xsd:complexContent>
      </xsd:complexType>
    </xsd:element>
    <xsd:element name="Cycle" ma:index="15" nillable="true" ma:displayName="Cycle" ma:format="Dropdown" ma:indexed="true" ma:internalName="Cycle">
      <xsd:simpleType>
        <xsd:restriction base="dms:Choice">
          <xsd:enumeration value="2022-1"/>
          <xsd:enumeration value="2021-3"/>
          <xsd:enumeration value="2021-2"/>
          <xsd:enumeration value="2021-1"/>
          <xsd:enumeration value="2020-3"/>
          <xsd:enumeration value="2020-2"/>
          <xsd:enumeration value="2020-1"/>
          <xsd:enumeration value="2019-2"/>
          <xsd:enumeration value="2022-2"/>
          <xsd:enumeration value="2022-3"/>
          <xsd:enumeration value="2023-1"/>
          <xsd:enumeration value="2023-2"/>
          <xsd:enumeration value="2023-3"/>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ocumentType" ma:index="22" nillable="true" ma:displayName="Document Type" ma:format="Dropdown" ma:indexed="true" ma:internalName="DocumentType">
      <xsd:simpleType>
        <xsd:union memberTypes="dms:Text">
          <xsd:simpleType>
            <xsd:restriction base="dms:Choice">
              <xsd:enumeration value="Planning"/>
              <xsd:enumeration value="Agenda"/>
              <xsd:enumeration value="Presentation"/>
              <xsd:enumeration value="Drawing"/>
              <xsd:enumeration value="Schedule"/>
              <xsd:enumeration value="Purchasing"/>
              <xsd:enumeration value="Reference"/>
              <xsd:enumeration value="Notes"/>
              <xsd:enumeration value="Minutes"/>
              <xsd:enumeration value="Safety"/>
              <xsd:enumeration value="Proposal"/>
              <xsd:enumeration value="Form"/>
              <xsd:enumeration value="PhotoDoc"/>
              <xsd:enumeration value="Figure"/>
              <xsd:enumeration value="Report"/>
              <xsd:enumeration value="Code"/>
              <xsd:enumeration value="SOP"/>
              <xsd:enumeration value="Manual"/>
              <xsd:enumeration value="Calculation"/>
              <xsd:enumeration value="Log"/>
              <xsd:enumeration value="Email"/>
              <xsd:enumeration value="Highlight"/>
            </xsd:restriction>
          </xsd:simpleType>
        </xsd:union>
      </xsd:simpleType>
    </xsd:element>
    <xsd:element name="Author0" ma:index="23" nillable="true" ma:displayName="Manage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Type" ma:index="24" nillable="true" ma:displayName="Project Type" ma:description="Broad Project Category, e.g. to distinguish Research, Ops, Computing, etc&#10;" ma:format="Dropdown" ma:internalName="ProjectType">
      <xsd:simpleType>
        <xsd:restriction base="dms:Choice">
          <xsd:enumeration value="Research"/>
          <xsd:enumeration value="Instrumentation"/>
          <xsd:enumeration value="Operations"/>
          <xsd:enumeration value="Computing"/>
          <xsd:enumeration value="Administration"/>
          <xsd:enumeration value="Communication"/>
          <xsd:enumeration value="Training"/>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Year" ma:index="26" nillable="true" ma:displayName="Year" ma:decimals="0" ma:default="2022" ma:format="Dropdown" ma:indexed="true" ma:internalName="Year" ma:percentage="FALSE">
      <xsd:simpleType>
        <xsd:restriction base="dms:Number">
          <xsd:maxInclusive value="2100"/>
          <xsd:minInclusive value="1800"/>
        </xsd:restriction>
      </xsd:simpleType>
    </xsd:element>
    <xsd:element name="ef1b04e0d5fe423198dd2dcf0a6fa711" ma:index="28" nillable="true" ma:taxonomy="true" ma:internalName="ef1b04e0d5fe423198dd2dcf0a6fa711" ma:taxonomyFieldName="Program" ma:displayName="Program" ma:readOnly="false" ma:default="" ma:fieldId="{ef1b04e0-d5fe-4231-98dd-2dcf0a6fa711}" ma:sspId="728e4bf1-390e-4d69-b605-753bdc4c271e" ma:termSetId="156a4240-7613-4671-9afc-8544188c8f7d" ma:anchorId="00000000-0000-0000-0000-000000000000" ma:open="true" ma:isKeyword="false">
      <xsd:complexType>
        <xsd:sequence>
          <xsd:element ref="pc:Terms" minOccurs="0" maxOccurs="1"/>
        </xsd:sequence>
      </xsd:complexType>
    </xsd:element>
    <xsd:element name="Topic" ma:index="30" nillable="true" ma:displayName="Topic" ma:format="Dropdown" ma:internalName="Topic">
      <xsd:complexType>
        <xsd:complexContent>
          <xsd:extension base="dms:MultiChoice">
            <xsd:sequence>
              <xsd:element name="Value" maxOccurs="unbounded" minOccurs="0" nillable="true">
                <xsd:simpleType>
                  <xsd:restriction base="dms:Choice">
                    <xsd:enumeration value="SAXSWAXS"/>
                    <xsd:enumeration value="XPCI"/>
                    <xsd:enumeration value="LSP"/>
                    <xsd:enumeration value="XrayOptics"/>
                    <xsd:enumeration value="XrayDetectors"/>
                    <xsd:enumeration value="Rheology"/>
                    <xsd:enumeration value="MetalSAXS"/>
                    <xsd:enumeration value="Polymers"/>
                    <xsd:enumeration value="ASTM"/>
                    <xsd:enumeration value="FastImaging"/>
                    <xsd:enumeration value="Electronics"/>
                    <xsd:enumeration value="Hydrogels"/>
                    <xsd:enumeration value="3Dprinting"/>
                    <xsd:enumeration value="sin2psi"/>
                    <xsd:enumeration value="APS"/>
                    <xsd:enumeration value="DLS-JEEP"/>
                    <xsd:enumeration value="ESRF"/>
                    <xsd:enumeration value="NSLSII"/>
                    <xsd:enumeration value="AbsoluteIntensity"/>
                    <xsd:enumeration value="EDM"/>
                    <xsd:enumeration value="HEDM"/>
                    <xsd:enumeration value="Data Analysis"/>
                    <xsd:enumeration value="RAMS4"/>
                  </xsd:restriction>
                </xsd:simpleType>
              </xsd:element>
            </xsd:sequence>
          </xsd:extension>
        </xsd:complexContent>
      </xsd:complexType>
    </xsd:element>
    <xsd:element name="Date" ma:index="31" nillable="true" ma:displayName="Date" ma:description="Event or meeting date" ma:format="DateOnly" ma:indexed="true" ma:internalName="Date">
      <xsd:simpleType>
        <xsd:restriction base="dms:DateTime"/>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728e4bf1-390e-4d69-b605-753bdc4c27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774915-e5d2-487a-bcbf-39b9fdcd9e40"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61fe7052-a066-491c-a91f-d5905ed82870}" ma:internalName="TaxCatchAll" ma:showField="CatchAllData" ma:web="51774915-e5d2-487a-bcbf-39b9fdcd9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c318525-4633-4b54-9db6-e70d9e43e102">2022</Year>
    <ProjectNickname xmlns="bc318525-4633-4b54-9db6-e70d9e43e102">
      <Value>FMB</Value>
    </ProjectNickname>
    <Date xmlns="bc318525-4633-4b54-9db6-e70d9e43e102" xsi:nil="true"/>
    <ProjectType xmlns="bc318525-4633-4b54-9db6-e70d9e43e102" xsi:nil="true"/>
    <ef1b04e0d5fe423198dd2dcf0a6fa711 xmlns="bc318525-4633-4b54-9db6-e70d9e43e102">
      <Terms xmlns="http://schemas.microsoft.com/office/infopath/2007/PartnerControls"/>
    </ef1b04e0d5fe423198dd2dcf0a6fa711>
    <TaxCatchAll xmlns="51774915-e5d2-487a-bcbf-39b9fdcd9e40" xsi:nil="true"/>
    <Topic xmlns="bc318525-4633-4b54-9db6-e70d9e43e102" xsi:nil="true"/>
    <Author0 xmlns="bc318525-4633-4b54-9db6-e70d9e43e102">
      <UserInfo>
        <DisplayName/>
        <AccountId xsi:nil="true"/>
        <AccountType/>
      </UserInfo>
    </Author0>
    <DocumentType xmlns="bc318525-4633-4b54-9db6-e70d9e43e102" xsi:nil="true"/>
    <lcf76f155ced4ddcb4097134ff3c332f xmlns="bc318525-4633-4b54-9db6-e70d9e43e102">
      <Terms xmlns="http://schemas.microsoft.com/office/infopath/2007/PartnerControls"/>
    </lcf76f155ced4ddcb4097134ff3c332f>
    <Cycle xmlns="bc318525-4633-4b54-9db6-e70d9e43e102" xsi:nil="true"/>
  </documentManagement>
</p:properties>
</file>

<file path=customXml/itemProps1.xml><?xml version="1.0" encoding="utf-8"?>
<ds:datastoreItem xmlns:ds="http://schemas.openxmlformats.org/officeDocument/2006/customXml" ds:itemID="{F3E43157-75A0-46DD-81DC-59BE565E44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18525-4633-4b54-9db6-e70d9e43e102"/>
    <ds:schemaRef ds:uri="51774915-e5d2-487a-bcbf-39b9fdcd9e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8EB4BA-0291-4058-B3B5-14CB253762E7}">
  <ds:schemaRefs>
    <ds:schemaRef ds:uri="http://schemas.microsoft.com/sharepoint/v3/contenttype/forms"/>
  </ds:schemaRefs>
</ds:datastoreItem>
</file>

<file path=customXml/itemProps3.xml><?xml version="1.0" encoding="utf-8"?>
<ds:datastoreItem xmlns:ds="http://schemas.openxmlformats.org/officeDocument/2006/customXml" ds:itemID="{641F3153-6508-4CAB-96EC-681489EDC18E}">
  <ds:schemaRefs>
    <ds:schemaRef ds:uri="http://purl.org/dc/dcmitype/"/>
    <ds:schemaRef ds:uri="bc318525-4633-4b54-9db6-e70d9e43e102"/>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51774915-e5d2-487a-bcbf-39b9fdcd9e40"/>
  </ds:schemaRefs>
</ds:datastoreItem>
</file>

<file path=docProps/app.xml><?xml version="1.0" encoding="utf-8"?>
<Properties xmlns="http://schemas.openxmlformats.org/officeDocument/2006/extended-properties" xmlns:vt="http://schemas.openxmlformats.org/officeDocument/2006/docPropsVTypes">
  <TotalTime>4919</TotalTime>
  <Words>894</Words>
  <Application>Microsoft Macintosh PowerPoint</Application>
  <PresentationFormat>Widescreen</PresentationFormat>
  <Paragraphs>130</Paragraphs>
  <Slides>16</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Aptos</vt:lpstr>
      <vt:lpstr>Aptos Display</vt:lpstr>
      <vt:lpstr>Arial</vt:lpstr>
      <vt:lpstr>Arial Black</vt:lpstr>
      <vt:lpstr>Arial Regular</vt:lpstr>
      <vt:lpstr>Calibri</vt:lpstr>
      <vt:lpstr>Cambria Math</vt:lpstr>
      <vt:lpstr>Corbel</vt:lpstr>
      <vt:lpstr>District Pro Thin</vt:lpstr>
      <vt:lpstr>Tw Cen MT</vt:lpstr>
      <vt:lpstr>Office Theme</vt:lpstr>
      <vt:lpstr>1_Office Theme</vt:lpstr>
      <vt:lpstr>FMB Overview at the Materials Solutions Network at CHESS (MSN-C)</vt:lpstr>
      <vt:lpstr>MSN-C Beamlines</vt:lpstr>
      <vt:lpstr>PowerPoint Presentation</vt:lpstr>
      <vt:lpstr>CHESS Partner Model : FMB Access</vt:lpstr>
      <vt:lpstr>FMB Core Capabilities</vt:lpstr>
      <vt:lpstr>FMB Core Capabilities</vt:lpstr>
      <vt:lpstr>FMB Core Capabilities</vt:lpstr>
      <vt:lpstr>High-throughput Phase Diagram Characterization </vt:lpstr>
      <vt:lpstr>Covalent Organic Frameworks</vt:lpstr>
      <vt:lpstr>Covalent Organic Frameworks</vt:lpstr>
      <vt:lpstr>Covalent Organic Frameworks</vt:lpstr>
      <vt:lpstr>Flow-Induced Crystallization</vt:lpstr>
      <vt:lpstr>In-situ Tensile Testing</vt:lpstr>
      <vt:lpstr>In-situ Tensile Testing</vt:lpstr>
      <vt:lpstr>FMB Program – 3D printing of high strength polymers &amp; composites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Kirt Page</dc:creator>
  <cp:lastModifiedBy>Arthur R. Woll</cp:lastModifiedBy>
  <cp:revision>8</cp:revision>
  <dcterms:created xsi:type="dcterms:W3CDTF">2026-04-10T16:03:14Z</dcterms:created>
  <dcterms:modified xsi:type="dcterms:W3CDTF">2026-04-17T01:11:36Z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0x0101008AE986626B2C514187C6A87D4FF6B1F0</vt:lpwstr>
  </property>
  <property fmtid="{D5CDD505-2E9C-101B-9397-08002B2CF9AE}" pid="3" name="Program">
    <vt:lpwstr/>
  </property>
  <property fmtid="{D5CDD505-2E9C-101B-9397-08002B2CF9AE}" pid="4" name="MediaServiceImageTags">
    <vt:lpwstr/>
  </property>
</Properties>
</file>