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62" r:id="rId4"/>
    <p:sldMasterId id="2147483681" r:id="rId5"/>
    <p:sldMasterId id="2147483698" r:id="rId6"/>
    <p:sldMasterId id="2147483696" r:id="rId7"/>
    <p:sldMasterId id="2147483684" r:id="rId8"/>
    <p:sldMasterId id="2147483664" r:id="rId9"/>
    <p:sldMasterId id="2147483692" r:id="rId10"/>
  </p:sldMasterIdLst>
  <p:notesMasterIdLst>
    <p:notesMasterId r:id="rId21"/>
  </p:notesMasterIdLst>
  <p:sldIdLst>
    <p:sldId id="660" r:id="rId11"/>
    <p:sldId id="595" r:id="rId12"/>
    <p:sldId id="594" r:id="rId13"/>
    <p:sldId id="714" r:id="rId14"/>
    <p:sldId id="2147483304" r:id="rId15"/>
    <p:sldId id="2147483308" r:id="rId16"/>
    <p:sldId id="2147483309" r:id="rId17"/>
    <p:sldId id="2147483310" r:id="rId18"/>
    <p:sldId id="719" r:id="rId19"/>
    <p:sldId id="5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7E"/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9"/>
    <p:restoredTop sz="92208"/>
  </p:normalViewPr>
  <p:slideViewPr>
    <p:cSldViewPr snapToGrid="0">
      <p:cViewPr>
        <p:scale>
          <a:sx n="104" d="100"/>
          <a:sy n="104" d="100"/>
        </p:scale>
        <p:origin x="1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D5904-3242-C542-9613-9AB6FFA51571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987D-A26F-7F45-BF1A-01C2DC2D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9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Louisa’s affiliation somehow? Think about organization? MSN-C, FMB, SMB.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90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66408-4916-F27B-5365-CC123A79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07F0B3-BFBF-5CB5-72E0-8063A7D61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8A6A1-E9DF-3E71-2AB4-A5D7BD11E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25E57-80CA-22F6-3D93-0898CC808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28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CA8C1-2D33-829A-11AF-EADFF4D7D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A13F0-E4D5-F162-4A16-F624F83FD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8AFD7-DC26-8B22-848A-453A66CC1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5D7D7-59A0-3B24-084C-114C01F5B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7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07086-920F-E99E-385C-55DE4C1EE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07399-4651-E19E-E82D-0E4A230C8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53D6E-5A0C-1E97-2245-AC4F694AF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0466C-6FD0-A216-136D-824E3F7B8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0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C6A3-B90E-5D18-E671-A15C03AE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581051-5117-0315-8923-0F4863451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420C2-2220-DC6B-3838-CDB461C68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3FEC7-A0E1-6727-FED5-A6A1C0786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0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E3993-D25A-4CB4-B3BE-89EA1EE2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BB589-1CFD-3CA4-BB79-33697C61C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D8C38-1533-460F-8CB6-5C04CCF69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9FC7-0CF3-19C5-FC6D-094BCDAC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866AA-02B0-174C-9EBC-67BD51107F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6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66AA-02B0-174C-9EBC-67BD51107F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55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558799"/>
          </a:xfrm>
          <a:prstGeom prst="rect">
            <a:avLst/>
          </a:prstGeo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78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93CC-4E13-8B46-9030-56F4087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2"/>
            <a:ext cx="10515600" cy="5228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0B7F8-CC21-8606-DA8E-3FC0FC4096AC}"/>
              </a:ext>
            </a:extLst>
          </p:cNvPr>
          <p:cNvSpPr/>
          <p:nvPr userDrawn="1"/>
        </p:nvSpPr>
        <p:spPr>
          <a:xfrm>
            <a:off x="9789459" y="20772"/>
            <a:ext cx="2402541" cy="522816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tx1"/>
                </a:solidFill>
              </a:rPr>
              <a:pPr algn="r"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31A4B-D26C-4849-B5CC-E4CDCA5ED196}"/>
              </a:ext>
            </a:extLst>
          </p:cNvPr>
          <p:cNvSpPr/>
          <p:nvPr userDrawn="1"/>
        </p:nvSpPr>
        <p:spPr>
          <a:xfrm>
            <a:off x="9956800" y="110689"/>
            <a:ext cx="2133600" cy="365788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8854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rgbClr val="B31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A51DA-D71C-254A-86CE-FFA6BF521D3F}"/>
              </a:ext>
            </a:extLst>
          </p:cNvPr>
          <p:cNvSpPr txBox="1"/>
          <p:nvPr userDrawn="1"/>
        </p:nvSpPr>
        <p:spPr>
          <a:xfrm>
            <a:off x="3334871" y="2721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7D019D-34F8-2143-B829-AC2461515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25" y="3602038"/>
            <a:ext cx="11026588" cy="16557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330A1E-105E-4747-9BF9-4583F3D9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25" y="1678193"/>
            <a:ext cx="11026588" cy="176871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504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rgbClr val="224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93CC-4E13-8B46-9030-56F4087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2"/>
            <a:ext cx="10515600" cy="5228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0B7F8-CC21-8606-DA8E-3FC0FC4096AC}"/>
              </a:ext>
            </a:extLst>
          </p:cNvPr>
          <p:cNvSpPr/>
          <p:nvPr userDrawn="1"/>
        </p:nvSpPr>
        <p:spPr>
          <a:xfrm>
            <a:off x="9789459" y="20772"/>
            <a:ext cx="2402541" cy="522816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tx1"/>
                </a:solidFill>
              </a:rPr>
              <a:pPr algn="r"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31A4B-D26C-4849-B5CC-E4CDCA5ED196}"/>
              </a:ext>
            </a:extLst>
          </p:cNvPr>
          <p:cNvSpPr/>
          <p:nvPr userDrawn="1"/>
        </p:nvSpPr>
        <p:spPr>
          <a:xfrm>
            <a:off x="9956800" y="110689"/>
            <a:ext cx="2133600" cy="365788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1373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6C565-8532-5D49-BE60-FA70208AE978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rgbClr val="224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DB846-3078-564D-BBCB-D279F8B07101}"/>
              </a:ext>
            </a:extLst>
          </p:cNvPr>
          <p:cNvSpPr txBox="1"/>
          <p:nvPr userDrawn="1"/>
        </p:nvSpPr>
        <p:spPr>
          <a:xfrm>
            <a:off x="3519602" y="6532473"/>
            <a:ext cx="5152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</a:rPr>
              <a:t>MSN-C WORKSHOP – 9/26-27,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A51DA-D71C-254A-86CE-FFA6BF521D3F}"/>
              </a:ext>
            </a:extLst>
          </p:cNvPr>
          <p:cNvSpPr txBox="1"/>
          <p:nvPr userDrawn="1"/>
        </p:nvSpPr>
        <p:spPr>
          <a:xfrm>
            <a:off x="3334871" y="2721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67D019D-34F8-2143-B829-AC2461515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25" y="3602038"/>
            <a:ext cx="11026588" cy="16557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330A1E-105E-4747-9BF9-4583F3D9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25" y="1678193"/>
            <a:ext cx="11026588" cy="176871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D1E136-F69A-08DF-EBA6-DC04701DF5B6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6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558799"/>
          </a:xfr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ABE9F2-7918-C866-F567-D3FFBA63EBA8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165305" y="6492389"/>
            <a:ext cx="1016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B54F5191-7D55-7D43-8625-C39D27509146}" type="slidenum">
              <a:rPr lang="en-US" sz="1600" smtClean="0">
                <a:solidFill>
                  <a:schemeClr val="tx1"/>
                </a:solidFill>
              </a:rPr>
              <a:pPr algn="r"/>
              <a:t>‹#›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C93CC-4E13-8B46-9030-56F4087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72"/>
            <a:ext cx="10515600" cy="5228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31A4B-D26C-4849-B5CC-E4CDCA5ED196}"/>
              </a:ext>
            </a:extLst>
          </p:cNvPr>
          <p:cNvSpPr/>
          <p:nvPr userDrawn="1"/>
        </p:nvSpPr>
        <p:spPr>
          <a:xfrm>
            <a:off x="9956800" y="110689"/>
            <a:ext cx="2133600" cy="365788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8295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1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558799"/>
          </a:xfr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7477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3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8A26-7DA8-51E9-524B-037628207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558799"/>
          </a:xfrm>
          <a:solidFill>
            <a:srgbClr val="223F7E"/>
          </a:solidFill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1648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8C50-1E9C-1971-DAE8-75A96FBC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A0D44-A0E8-FB75-D830-00505A90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868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and green hexagons&#10;&#10;Description automatically generated">
            <a:extLst>
              <a:ext uri="{FF2B5EF4-FFF2-40B4-BE49-F238E27FC236}">
                <a16:creationId xmlns:a16="http://schemas.microsoft.com/office/drawing/2014/main" id="{15A458EF-A2AD-74DC-9B39-621A4AB85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160"/>
            <a:ext cx="12192000" cy="687832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1B9A1BC-E149-C7D3-CD9F-00823F6C51BA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87797-515C-704F-30E2-2B67A3D106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519E2-C388-A609-F9C1-5924B6894B1F}"/>
              </a:ext>
            </a:extLst>
          </p:cNvPr>
          <p:cNvSpPr txBox="1"/>
          <p:nvPr userDrawn="1"/>
        </p:nvSpPr>
        <p:spPr>
          <a:xfrm>
            <a:off x="60008" y="6442000"/>
            <a:ext cx="975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7F7F7"/>
                </a:solidFill>
                <a:latin typeface="Arial Black" panose="020B0A04020102020204"/>
              </a:rPr>
              <a:t>MSN-C Special Topic: Composites 2026</a:t>
            </a:r>
          </a:p>
        </p:txBody>
      </p:sp>
    </p:spTree>
    <p:extLst>
      <p:ext uri="{BB962C8B-B14F-4D97-AF65-F5344CB8AC3E}">
        <p14:creationId xmlns:p14="http://schemas.microsoft.com/office/powerpoint/2010/main" val="345810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D6B3232-ADC2-8597-3F66-8BCAD2FFE895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508-3A96-9348-8B46-5C344DB0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A9D42-480D-95C5-B6BF-70B9EBDFBE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0" r:id="rId2"/>
    <p:sldLayoutId id="21474837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32939-E007-91AD-5293-EA479159585A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87797-515C-704F-30E2-2B67A3D106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508-3A96-9348-8B46-5C344DB0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1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2EC72-D44F-CAAC-12D2-7878CB57F7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50000"/>
          <a:stretch>
            <a:fillRect/>
          </a:stretch>
        </p:blipFill>
        <p:spPr>
          <a:xfrm>
            <a:off x="0" y="6291667"/>
            <a:ext cx="12192000" cy="5703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508-3A96-9348-8B46-5C344DB0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83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23E75D-179E-3AB8-8457-298F70868419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58799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32939-E007-91AD-5293-EA479159585A}"/>
              </a:ext>
            </a:extLst>
          </p:cNvPr>
          <p:cNvSpPr/>
          <p:nvPr userDrawn="1"/>
        </p:nvSpPr>
        <p:spPr>
          <a:xfrm>
            <a:off x="-1905" y="5773420"/>
            <a:ext cx="12193905" cy="1108982"/>
          </a:xfrm>
          <a:custGeom>
            <a:avLst/>
            <a:gdLst>
              <a:gd name="connsiteX0" fmla="*/ 0 w 12211050"/>
              <a:gd name="connsiteY0" fmla="*/ 0 h 1104900"/>
              <a:gd name="connsiteX1" fmla="*/ 12211050 w 12211050"/>
              <a:gd name="connsiteY1" fmla="*/ 0 h 1104900"/>
              <a:gd name="connsiteX2" fmla="*/ 12211050 w 12211050"/>
              <a:gd name="connsiteY2" fmla="*/ 1104900 h 1104900"/>
              <a:gd name="connsiteX3" fmla="*/ 0 w 12211050"/>
              <a:gd name="connsiteY3" fmla="*/ 1104900 h 1104900"/>
              <a:gd name="connsiteX4" fmla="*/ 0 w 12211050"/>
              <a:gd name="connsiteY4" fmla="*/ 0 h 1104900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19 h 1105219"/>
              <a:gd name="connsiteX1" fmla="*/ 6030383 w 12211050"/>
              <a:gd name="connsiteY1" fmla="*/ 578023 h 1105219"/>
              <a:gd name="connsiteX2" fmla="*/ 12211050 w 12211050"/>
              <a:gd name="connsiteY2" fmla="*/ 319 h 1105219"/>
              <a:gd name="connsiteX3" fmla="*/ 12211050 w 12211050"/>
              <a:gd name="connsiteY3" fmla="*/ 1105219 h 1105219"/>
              <a:gd name="connsiteX4" fmla="*/ 0 w 12211050"/>
              <a:gd name="connsiteY4" fmla="*/ 1105219 h 1105219"/>
              <a:gd name="connsiteX5" fmla="*/ 0 w 12211050"/>
              <a:gd name="connsiteY5" fmla="*/ 319 h 1105219"/>
              <a:gd name="connsiteX0" fmla="*/ 0 w 12211050"/>
              <a:gd name="connsiteY0" fmla="*/ 358 h 1105258"/>
              <a:gd name="connsiteX1" fmla="*/ 6030383 w 12211050"/>
              <a:gd name="connsiteY1" fmla="*/ 578062 h 1105258"/>
              <a:gd name="connsiteX2" fmla="*/ 12211050 w 12211050"/>
              <a:gd name="connsiteY2" fmla="*/ 358 h 1105258"/>
              <a:gd name="connsiteX3" fmla="*/ 12211050 w 12211050"/>
              <a:gd name="connsiteY3" fmla="*/ 1105258 h 1105258"/>
              <a:gd name="connsiteX4" fmla="*/ 0 w 12211050"/>
              <a:gd name="connsiteY4" fmla="*/ 1105258 h 1105258"/>
              <a:gd name="connsiteX5" fmla="*/ 0 w 12211050"/>
              <a:gd name="connsiteY5" fmla="*/ 358 h 1105258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77704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894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894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6030383 w 12211050"/>
              <a:gd name="connsiteY1" fmla="*/ 509971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0 w 12211050"/>
              <a:gd name="connsiteY0" fmla="*/ 338667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0 w 12211050"/>
              <a:gd name="connsiteY5" fmla="*/ 338667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5716875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3063 w 12211050"/>
              <a:gd name="connsiteY0" fmla="*/ 4039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3063 w 12211050"/>
              <a:gd name="connsiteY5" fmla="*/ 4039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17145 w 12211050"/>
              <a:gd name="connsiteY0" fmla="*/ 518282 h 1104900"/>
              <a:gd name="connsiteX1" fmla="*/ 6108761 w 12211050"/>
              <a:gd name="connsiteY1" fmla="*/ 562223 h 1104900"/>
              <a:gd name="connsiteX2" fmla="*/ 12211050 w 12211050"/>
              <a:gd name="connsiteY2" fmla="*/ 0 h 1104900"/>
              <a:gd name="connsiteX3" fmla="*/ 12211050 w 12211050"/>
              <a:gd name="connsiteY3" fmla="*/ 1104900 h 1104900"/>
              <a:gd name="connsiteX4" fmla="*/ 0 w 12211050"/>
              <a:gd name="connsiteY4" fmla="*/ 1104900 h 1104900"/>
              <a:gd name="connsiteX5" fmla="*/ 17145 w 12211050"/>
              <a:gd name="connsiteY5" fmla="*/ 518282 h 1104900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  <a:gd name="connsiteX0" fmla="*/ 0 w 12193905"/>
              <a:gd name="connsiteY0" fmla="*/ 518282 h 1108982"/>
              <a:gd name="connsiteX1" fmla="*/ 6091616 w 12193905"/>
              <a:gd name="connsiteY1" fmla="*/ 562223 h 1108982"/>
              <a:gd name="connsiteX2" fmla="*/ 12193905 w 12193905"/>
              <a:gd name="connsiteY2" fmla="*/ 0 h 1108982"/>
              <a:gd name="connsiteX3" fmla="*/ 12193905 w 12193905"/>
              <a:gd name="connsiteY3" fmla="*/ 1104900 h 1108982"/>
              <a:gd name="connsiteX4" fmla="*/ 3266 w 12193905"/>
              <a:gd name="connsiteY4" fmla="*/ 1108982 h 1108982"/>
              <a:gd name="connsiteX5" fmla="*/ 0 w 12193905"/>
              <a:gd name="connsiteY5" fmla="*/ 518282 h 110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905" h="1108982">
                <a:moveTo>
                  <a:pt x="0" y="518282"/>
                </a:moveTo>
                <a:cubicBezTo>
                  <a:pt x="1411161" y="572384"/>
                  <a:pt x="4099939" y="547003"/>
                  <a:pt x="6091616" y="562223"/>
                </a:cubicBezTo>
                <a:cubicBezTo>
                  <a:pt x="8083293" y="577443"/>
                  <a:pt x="10753443" y="464953"/>
                  <a:pt x="12193905" y="0"/>
                </a:cubicBezTo>
                <a:lnTo>
                  <a:pt x="12193905" y="1104900"/>
                </a:lnTo>
                <a:lnTo>
                  <a:pt x="3266" y="1108982"/>
                </a:lnTo>
                <a:cubicBezTo>
                  <a:pt x="2177" y="912082"/>
                  <a:pt x="1089" y="715182"/>
                  <a:pt x="0" y="518282"/>
                </a:cubicBezTo>
                <a:close/>
              </a:path>
            </a:pathLst>
          </a:custGeom>
          <a:solidFill>
            <a:srgbClr val="223F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87797-515C-704F-30E2-2B67A3D10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9264" y="6062847"/>
            <a:ext cx="1957136" cy="8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27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B3603-525C-713B-659B-984BE580666E}"/>
              </a:ext>
            </a:extLst>
          </p:cNvPr>
          <p:cNvSpPr txBox="1">
            <a:spLocks/>
          </p:cNvSpPr>
          <p:nvPr userDrawn="1"/>
        </p:nvSpPr>
        <p:spPr>
          <a:xfrm>
            <a:off x="9326880" y="64844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E38A18-BB5C-E549-949A-5C38DC0E74D4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706710D-DB3D-42DE-94BE-78191EE2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5"/>
            <a:ext cx="12192000" cy="558800"/>
          </a:xfrm>
          <a:prstGeom prst="rect">
            <a:avLst/>
          </a:prstGeom>
          <a:solidFill>
            <a:srgbClr val="223F7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624DC-4E2A-4940-A1C4-E585F003DF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87"/>
            <a:ext cx="12192000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2330999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bg1"/>
          </a:solidFill>
          <a:latin typeface="Myriad Pro Black" panose="020B0703030403020204" pitchFamily="34" charset="0"/>
          <a:ea typeface="+mj-ea"/>
          <a:cs typeface="+mj-cs"/>
        </a:defRPr>
      </a:lvl1pPr>
    </p:titleStyle>
    <p:bodyStyle>
      <a:lvl1pPr marL="582749" indent="-582749" algn="l" defTabSz="2330999" rtl="0" eaLnBrk="1" latinLnBrk="0" hangingPunct="1">
        <a:lnSpc>
          <a:spcPct val="90000"/>
        </a:lnSpc>
        <a:spcBef>
          <a:spcPts val="2555"/>
        </a:spcBef>
        <a:buFont typeface="Arial" panose="020B0604020202020204" pitchFamily="34" charset="0"/>
        <a:buChar char="•"/>
        <a:defRPr sz="7133" kern="1200">
          <a:solidFill>
            <a:schemeClr val="tx1"/>
          </a:solidFill>
          <a:latin typeface="+mn-lt"/>
          <a:ea typeface="+mn-ea"/>
          <a:cs typeface="+mn-cs"/>
        </a:defRPr>
      </a:lvl1pPr>
      <a:lvl2pPr marL="1748250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6123" kern="1200">
          <a:solidFill>
            <a:schemeClr val="tx1"/>
          </a:solidFill>
          <a:latin typeface="+mn-lt"/>
          <a:ea typeface="+mn-ea"/>
          <a:cs typeface="+mn-cs"/>
        </a:defRPr>
      </a:lvl2pPr>
      <a:lvl3pPr marL="29137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92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524474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641025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757574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74125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906756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1pPr>
      <a:lvl2pPr marL="116551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2pPr>
      <a:lvl3pPr marL="2330999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4964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46619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58274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69929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1585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3240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4">
          <p15:clr>
            <a:srgbClr val="FBAE40"/>
          </p15:clr>
        </p15:guide>
        <p15:guide id="3" pos="5616">
          <p15:clr>
            <a:srgbClr val="FBAE4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624DC-4E2A-4940-A1C4-E585F003DF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87"/>
            <a:ext cx="12192000" cy="5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ctr" defTabSz="2330999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bg1"/>
          </a:solidFill>
          <a:latin typeface="Myriad Pro Black" panose="020B0703030403020204" pitchFamily="34" charset="0"/>
          <a:ea typeface="+mj-ea"/>
          <a:cs typeface="+mj-cs"/>
        </a:defRPr>
      </a:lvl1pPr>
    </p:titleStyle>
    <p:bodyStyle>
      <a:lvl1pPr marL="582749" indent="-582749" algn="l" defTabSz="2330999" rtl="0" eaLnBrk="1" latinLnBrk="0" hangingPunct="1">
        <a:lnSpc>
          <a:spcPct val="90000"/>
        </a:lnSpc>
        <a:spcBef>
          <a:spcPts val="2555"/>
        </a:spcBef>
        <a:buFont typeface="Arial" panose="020B0604020202020204" pitchFamily="34" charset="0"/>
        <a:buChar char="•"/>
        <a:defRPr sz="7133" kern="1200">
          <a:solidFill>
            <a:schemeClr val="tx1"/>
          </a:solidFill>
          <a:latin typeface="+mn-lt"/>
          <a:ea typeface="+mn-ea"/>
          <a:cs typeface="+mn-cs"/>
        </a:defRPr>
      </a:lvl1pPr>
      <a:lvl2pPr marL="1748250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6123" kern="1200">
          <a:solidFill>
            <a:schemeClr val="tx1"/>
          </a:solidFill>
          <a:latin typeface="+mn-lt"/>
          <a:ea typeface="+mn-ea"/>
          <a:cs typeface="+mn-cs"/>
        </a:defRPr>
      </a:lvl2pPr>
      <a:lvl3pPr marL="29137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92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524474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641025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757574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74125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906756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1pPr>
      <a:lvl2pPr marL="116551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2pPr>
      <a:lvl3pPr marL="2330999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4964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46619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58274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69929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1585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3240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4">
          <p15:clr>
            <a:srgbClr val="FBAE40"/>
          </p15:clr>
        </p15:guide>
        <p15:guide id="3" pos="561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tiff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tiff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824D-8D5E-769E-6C47-4F3816E1E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9724"/>
            <a:ext cx="12192000" cy="1465183"/>
          </a:xfrm>
        </p:spPr>
        <p:txBody>
          <a:bodyPr/>
          <a:lstStyle/>
          <a:p>
            <a:r>
              <a:rPr lang="en-US" sz="4800" b="1" dirty="0">
                <a:latin typeface="Corbel" panose="020B0503020204020204" pitchFamily="34" charset="0"/>
                <a:cs typeface="Arial" panose="020B0604020202020204" pitchFamily="34" charset="0"/>
              </a:rPr>
              <a:t>The Materials Solutions Network at CHESS: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36D28-0B12-5E48-C69E-5243419AB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19" y="2954907"/>
            <a:ext cx="11209362" cy="2040173"/>
          </a:xfrm>
        </p:spPr>
        <p:txBody>
          <a:bodyPr/>
          <a:lstStyle/>
          <a:p>
            <a:r>
              <a:rPr lang="en-US" sz="4000" i="1" dirty="0">
                <a:latin typeface="Corbel" panose="020B0503020204020204" pitchFamily="34" charset="0"/>
                <a:cs typeface="Arial" panose="020B0604020202020204" pitchFamily="34" charset="0"/>
              </a:rPr>
              <a:t>an AFRL-sponsored sub-facility of the </a:t>
            </a:r>
          </a:p>
          <a:p>
            <a:r>
              <a:rPr lang="en-US" sz="4000" i="1" dirty="0">
                <a:latin typeface="Corbel" panose="020B0503020204020204" pitchFamily="34" charset="0"/>
                <a:cs typeface="Arial" panose="020B0604020202020204" pitchFamily="34" charset="0"/>
              </a:rPr>
              <a:t>Cornell High Energy Synchrotron Source  </a:t>
            </a:r>
          </a:p>
          <a:p>
            <a:r>
              <a:rPr lang="en-US" sz="2800" dirty="0">
                <a:latin typeface="Corbel" panose="020B0503020204020204" pitchFamily="34" charset="0"/>
              </a:rPr>
              <a:t>Arthur Woll, Director, MSN-C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0B395E-1C01-3BA8-6795-C465E52E4928}"/>
              </a:ext>
            </a:extLst>
          </p:cNvPr>
          <p:cNvGrpSpPr/>
          <p:nvPr/>
        </p:nvGrpSpPr>
        <p:grpSpPr>
          <a:xfrm>
            <a:off x="141078" y="121736"/>
            <a:ext cx="5030529" cy="1164290"/>
            <a:chOff x="141078" y="338836"/>
            <a:chExt cx="5030529" cy="1164290"/>
          </a:xfrm>
        </p:grpSpPr>
        <p:pic>
          <p:nvPicPr>
            <p:cNvPr id="8" name="Picture 7" descr="A black and red logo&#10;&#10;Description automatically generated">
              <a:extLst>
                <a:ext uri="{FF2B5EF4-FFF2-40B4-BE49-F238E27FC236}">
                  <a16:creationId xmlns:a16="http://schemas.microsoft.com/office/drawing/2014/main" id="{9AA2273D-DF73-3A34-F40E-5ADA8DE95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078" y="338836"/>
              <a:ext cx="2364160" cy="1153404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AE90B4C2-D284-BB9F-771C-D98DB8678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3240" y="499624"/>
              <a:ext cx="2488367" cy="80457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EBCFF9-E3AA-C6AB-1707-5B5F8D95F09A}"/>
                </a:ext>
              </a:extLst>
            </p:cNvPr>
            <p:cNvCxnSpPr/>
            <p:nvPr/>
          </p:nvCxnSpPr>
          <p:spPr>
            <a:xfrm>
              <a:off x="2559668" y="349722"/>
              <a:ext cx="0" cy="115340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204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E431A6-65BA-B04A-80BA-5417E81D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9600"/>
            <a:ext cx="12192000" cy="558799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cs typeface="Oswald Regular"/>
              </a:rPr>
              <a:t>END</a:t>
            </a:r>
            <a:endParaRPr lang="en-US" sz="3000" b="1" dirty="0">
              <a:solidFill>
                <a:schemeClr val="tx1"/>
              </a:solidFill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859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FF15485-27BA-474F-A748-207557BD51C4}"/>
              </a:ext>
            </a:extLst>
          </p:cNvPr>
          <p:cNvSpPr txBox="1">
            <a:spLocks/>
          </p:cNvSpPr>
          <p:nvPr/>
        </p:nvSpPr>
        <p:spPr>
          <a:xfrm>
            <a:off x="111074" y="501373"/>
            <a:ext cx="5207375" cy="57289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82749" indent="-582749" algn="l" defTabSz="2330999" rtl="0" eaLnBrk="1" latinLnBrk="0" hangingPunct="1">
              <a:lnSpc>
                <a:spcPct val="90000"/>
              </a:lnSpc>
              <a:spcBef>
                <a:spcPts val="2555"/>
              </a:spcBef>
              <a:buFont typeface="Arial" panose="020B0604020202020204" pitchFamily="34" charset="0"/>
              <a:buChar char="•"/>
              <a:defRPr sz="7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8250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6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13759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79259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4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44748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4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10258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4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75747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4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741257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4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06756" indent="-582749" algn="l" defTabSz="2330999" rtl="0" eaLnBrk="1" latinLnBrk="0" hangingPunct="1">
              <a:lnSpc>
                <a:spcPct val="90000"/>
              </a:lnSpc>
              <a:spcBef>
                <a:spcPts val="1272"/>
              </a:spcBef>
              <a:buFont typeface="Arial" panose="020B0604020202020204" pitchFamily="34" charset="0"/>
              <a:buChar char="•"/>
              <a:defRPr sz="45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l" defTabSz="2330999" rtl="0" eaLnBrk="1" fontAlgn="auto" latinLnBrk="0" hangingPunct="1">
              <a:lnSpc>
                <a:spcPct val="90000"/>
              </a:lnSpc>
              <a:spcBef>
                <a:spcPts val="2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Beamtime allocation is controlled by AFRL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permitting balance between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applied materials problems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fundamental research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28600" marR="0" lvl="0" indent="0" algn="l" defTabSz="2330999" rtl="0" eaLnBrk="1" fontAlgn="auto" latinLnBrk="0" hangingPunct="1">
              <a:lnSpc>
                <a:spcPct val="90000"/>
              </a:lnSpc>
              <a:spcBef>
                <a:spcPts val="2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MSN-C serves non-X-ray specialists by 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providing interpretable information, not x-ray data.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228600" marR="0" lvl="0" indent="0" algn="l" defTabSz="2330999" rtl="0" eaLnBrk="1" fontAlgn="auto" latinLnBrk="0" hangingPunct="1">
              <a:lnSpc>
                <a:spcPct val="90000"/>
              </a:lnSpc>
              <a:spcBef>
                <a:spcPts val="25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MSN-C has established protocols to handle ITAR components and data.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7A167D-4BC6-2548-B47D-1E4B685685AF}"/>
              </a:ext>
            </a:extLst>
          </p:cNvPr>
          <p:cNvSpPr txBox="1">
            <a:spLocks/>
          </p:cNvSpPr>
          <p:nvPr/>
        </p:nvSpPr>
        <p:spPr>
          <a:xfrm>
            <a:off x="1937816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What is MSN-C?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CDA55-B3A4-1FA9-305B-1CEE1979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Mission &amp; Key Features</a:t>
            </a:r>
            <a:endParaRPr lang="en-US" sz="2800" dirty="0"/>
          </a:p>
        </p:txBody>
      </p:sp>
      <p:pic>
        <p:nvPicPr>
          <p:cNvPr id="4" name="Picture 3" descr="A diagram of a machine&#10;&#10;AI-generated content may be incorrect.">
            <a:extLst>
              <a:ext uri="{FF2B5EF4-FFF2-40B4-BE49-F238E27FC236}">
                <a16:creationId xmlns:a16="http://schemas.microsoft.com/office/drawing/2014/main" id="{69BA6968-6A94-F7C6-5DE4-A64DAE8C1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7059" y="1679511"/>
            <a:ext cx="6338802" cy="364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19FF-2E90-B342-857A-C356382D457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Oswald Regular"/>
              </a:rPr>
              <a:t>MSN-C Personnel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D84C28-85BA-CE53-EFBF-3006DB28C6DC}"/>
              </a:ext>
            </a:extLst>
          </p:cNvPr>
          <p:cNvGrpSpPr/>
          <p:nvPr/>
        </p:nvGrpSpPr>
        <p:grpSpPr>
          <a:xfrm>
            <a:off x="4107578" y="1581630"/>
            <a:ext cx="1536084" cy="2248669"/>
            <a:chOff x="1501332" y="1581630"/>
            <a:chExt cx="1513880" cy="22161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47D7BBD-7DF9-664B-9586-D448C920F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1116" y="1581630"/>
              <a:ext cx="1248989" cy="128611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D58E06-D0EC-524E-A60B-F1203BB00B1F}"/>
                </a:ext>
              </a:extLst>
            </p:cNvPr>
            <p:cNvSpPr txBox="1"/>
            <p:nvPr/>
          </p:nvSpPr>
          <p:spPr>
            <a:xfrm>
              <a:off x="1501332" y="2936021"/>
              <a:ext cx="151388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Peter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Ko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Instrumentation,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Tw Cen MT"/>
                </a:rPr>
                <a:t>Electrochemistry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(FMB) 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ADF71B8-54C9-354C-A16F-B2C6F669AA19}"/>
              </a:ext>
            </a:extLst>
          </p:cNvPr>
          <p:cNvCxnSpPr>
            <a:cxnSpLocks/>
          </p:cNvCxnSpPr>
          <p:nvPr/>
        </p:nvCxnSpPr>
        <p:spPr>
          <a:xfrm flipH="1">
            <a:off x="0" y="3962974"/>
            <a:ext cx="120015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5B3C890-8B1C-4D49-BCCC-DCAB3349486F}"/>
              </a:ext>
            </a:extLst>
          </p:cNvPr>
          <p:cNvSpPr txBox="1"/>
          <p:nvPr/>
        </p:nvSpPr>
        <p:spPr>
          <a:xfrm flipH="1">
            <a:off x="-2" y="992113"/>
            <a:ext cx="6713317" cy="4663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Staff Scientists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CEB472-D682-A672-D3F7-C29D3E4CBDA9}"/>
              </a:ext>
            </a:extLst>
          </p:cNvPr>
          <p:cNvGrpSpPr/>
          <p:nvPr/>
        </p:nvGrpSpPr>
        <p:grpSpPr>
          <a:xfrm>
            <a:off x="188898" y="1599152"/>
            <a:ext cx="1512107" cy="2230891"/>
            <a:chOff x="123145" y="1599152"/>
            <a:chExt cx="1490249" cy="21986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36C001-E32C-A444-83AB-1BD6EC67F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7457" y="1599152"/>
              <a:ext cx="1315937" cy="12846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CBC8FA-5A50-104E-8B2D-4C0C37899F84}"/>
                </a:ext>
              </a:extLst>
            </p:cNvPr>
            <p:cNvSpPr txBox="1"/>
            <p:nvPr/>
          </p:nvSpPr>
          <p:spPr>
            <a:xfrm>
              <a:off x="123145" y="2936021"/>
              <a:ext cx="149024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Kelly Nygren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Metals, HEDM, Diffraction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(SMB)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1BE0FE7-158B-1245-89A7-B8BE85A5AD9E}"/>
              </a:ext>
            </a:extLst>
          </p:cNvPr>
          <p:cNvSpPr txBox="1"/>
          <p:nvPr/>
        </p:nvSpPr>
        <p:spPr>
          <a:xfrm>
            <a:off x="1442698" y="5890688"/>
            <a:ext cx="142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Arthur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Woll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3E4BC-669F-6D4D-BE32-14E17A61CE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11" y="4370494"/>
            <a:ext cx="1179661" cy="151157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5AC2EB3-3BE3-9443-8E3C-74299318D7EF}"/>
              </a:ext>
            </a:extLst>
          </p:cNvPr>
          <p:cNvSpPr txBox="1"/>
          <p:nvPr/>
        </p:nvSpPr>
        <p:spPr>
          <a:xfrm>
            <a:off x="99486" y="5890688"/>
            <a:ext cx="1440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Matt Miller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CC74C8-C43D-7EDD-4C8E-0B407B5FE6FC}"/>
              </a:ext>
            </a:extLst>
          </p:cNvPr>
          <p:cNvGrpSpPr/>
          <p:nvPr/>
        </p:nvGrpSpPr>
        <p:grpSpPr>
          <a:xfrm>
            <a:off x="6939478" y="1581629"/>
            <a:ext cx="1328142" cy="2051724"/>
            <a:chOff x="9716419" y="1581629"/>
            <a:chExt cx="1315050" cy="20315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92A44A-8FB1-F04D-9BD1-F783015ADF56}"/>
                </a:ext>
              </a:extLst>
            </p:cNvPr>
            <p:cNvSpPr txBox="1"/>
            <p:nvPr/>
          </p:nvSpPr>
          <p:spPr>
            <a:xfrm>
              <a:off x="9720991" y="2936021"/>
              <a:ext cx="131047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Chris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Budrow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Metals (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Budrow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Consulting)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F9AD95-F1B1-8D48-957E-02C6F27DC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16419" y="1581629"/>
              <a:ext cx="1169803" cy="1300986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ACAC46A-E1E9-9144-9B20-152217CDED3A}"/>
              </a:ext>
            </a:extLst>
          </p:cNvPr>
          <p:cNvSpPr txBox="1"/>
          <p:nvPr/>
        </p:nvSpPr>
        <p:spPr>
          <a:xfrm flipH="1">
            <a:off x="6937388" y="1007222"/>
            <a:ext cx="37385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Visiting Scientists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E61E89-44BA-A643-9ED5-81BA72C08800}"/>
              </a:ext>
            </a:extLst>
          </p:cNvPr>
          <p:cNvSpPr txBox="1"/>
          <p:nvPr/>
        </p:nvSpPr>
        <p:spPr>
          <a:xfrm>
            <a:off x="5983184" y="5890688"/>
            <a:ext cx="20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Mark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Obstalecki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(AFRL)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545A0-E0AB-4A4D-B1D0-2CC8B0065D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573" y="4370302"/>
            <a:ext cx="1244599" cy="146092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CE1F8F6-4403-EF48-B551-FC4E6FCB0320}"/>
              </a:ext>
            </a:extLst>
          </p:cNvPr>
          <p:cNvSpPr txBox="1"/>
          <p:nvPr/>
        </p:nvSpPr>
        <p:spPr>
          <a:xfrm>
            <a:off x="7792407" y="5890688"/>
            <a:ext cx="153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Joe Crum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Mech. Eng.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EAEE45E-AE5E-FD47-A2EA-EC90DB6D2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444" y="4370302"/>
            <a:ext cx="1279589" cy="145971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2BE8984-0473-0146-8FAB-1DC72203E2B1}"/>
              </a:ext>
            </a:extLst>
          </p:cNvPr>
          <p:cNvSpPr txBox="1"/>
          <p:nvPr/>
        </p:nvSpPr>
        <p:spPr>
          <a:xfrm>
            <a:off x="9144147" y="5890688"/>
            <a:ext cx="169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Keara Soloway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Programmer</a:t>
            </a:r>
          </a:p>
        </p:txBody>
      </p:sp>
      <p:pic>
        <p:nvPicPr>
          <p:cNvPr id="29" name="Picture 28" descr="A picture containing person, clothing, indoor&#10;&#10;Description automatically generated">
            <a:extLst>
              <a:ext uri="{FF2B5EF4-FFF2-40B4-BE49-F238E27FC236}">
                <a16:creationId xmlns:a16="http://schemas.microsoft.com/office/drawing/2014/main" id="{A9B7B9C3-FADA-D84E-85FC-34E58F3DD5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134" y="4376205"/>
            <a:ext cx="1179358" cy="145362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7C2076C-EF06-F84B-8275-41D7F57F57CF}"/>
              </a:ext>
            </a:extLst>
          </p:cNvPr>
          <p:cNvSpPr txBox="1"/>
          <p:nvPr/>
        </p:nvSpPr>
        <p:spPr>
          <a:xfrm>
            <a:off x="10709528" y="5890688"/>
            <a:ext cx="144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Rolf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Verberg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Programmer</a:t>
            </a:r>
          </a:p>
        </p:txBody>
      </p:sp>
      <p:pic>
        <p:nvPicPr>
          <p:cNvPr id="31" name="Picture 30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2E2FFD41-552E-B04A-A015-246B0E6BE0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6869" y="4376203"/>
            <a:ext cx="1125720" cy="145363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9A76BE0-62E4-3266-2BA0-7203C8F243AA}"/>
              </a:ext>
            </a:extLst>
          </p:cNvPr>
          <p:cNvSpPr txBox="1"/>
          <p:nvPr/>
        </p:nvSpPr>
        <p:spPr>
          <a:xfrm>
            <a:off x="2585181" y="5890688"/>
            <a:ext cx="218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Paul Shade, AFRL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Program Manager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D0B173-3A81-2B33-7183-53C0589484D3}"/>
              </a:ext>
            </a:extLst>
          </p:cNvPr>
          <p:cNvSpPr txBox="1"/>
          <p:nvPr/>
        </p:nvSpPr>
        <p:spPr>
          <a:xfrm>
            <a:off x="4521509" y="5890688"/>
            <a:ext cx="178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Hilmar Koerner,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AFRL, FMB Lead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A09407-EC02-2099-E59F-101AF739DE39}"/>
              </a:ext>
            </a:extLst>
          </p:cNvPr>
          <p:cNvGrpSpPr/>
          <p:nvPr/>
        </p:nvGrpSpPr>
        <p:grpSpPr>
          <a:xfrm>
            <a:off x="8219210" y="1581749"/>
            <a:ext cx="1117570" cy="2051603"/>
            <a:chOff x="10948044" y="1581749"/>
            <a:chExt cx="1106554" cy="203138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8B4F1A-C238-CA4C-9D54-83B381DDDDB6}"/>
                </a:ext>
              </a:extLst>
            </p:cNvPr>
            <p:cNvSpPr txBox="1"/>
            <p:nvPr/>
          </p:nvSpPr>
          <p:spPr>
            <a:xfrm>
              <a:off x="10948044" y="2936021"/>
              <a:ext cx="104867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Kirt Page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Soft Matter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Tw Cen MT"/>
                </a:rPr>
                <a:t>(UES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, AFRL)</a:t>
              </a:r>
            </a:p>
          </p:txBody>
        </p:sp>
        <p:pic>
          <p:nvPicPr>
            <p:cNvPr id="9" name="Picture 8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466FCE61-CB14-DF18-1706-219902E43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8045" y="1581749"/>
              <a:ext cx="1106553" cy="130795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858D4B-44B0-F910-E249-5194A344B91C}"/>
              </a:ext>
            </a:extLst>
          </p:cNvPr>
          <p:cNvGrpSpPr/>
          <p:nvPr/>
        </p:nvGrpSpPr>
        <p:grpSpPr>
          <a:xfrm>
            <a:off x="1723016" y="1581628"/>
            <a:ext cx="1328143" cy="2090077"/>
            <a:chOff x="6846894" y="1581629"/>
            <a:chExt cx="1310478" cy="20622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0CEF2A9-948C-0DA6-BB75-703B7292FFA4}"/>
                </a:ext>
              </a:extLst>
            </p:cNvPr>
            <p:cNvSpPr txBox="1"/>
            <p:nvPr/>
          </p:nvSpPr>
          <p:spPr>
            <a:xfrm>
              <a:off x="6846894" y="2936021"/>
              <a:ext cx="1310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Sven Gustafson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Metals (SMB)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99914C-01E1-1134-9F2D-D9B9F51DF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0434" y="1581629"/>
              <a:ext cx="1163398" cy="130561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AC73DE-84D9-A093-BFF8-CDAAF56B14B4}"/>
              </a:ext>
            </a:extLst>
          </p:cNvPr>
          <p:cNvGrpSpPr/>
          <p:nvPr/>
        </p:nvGrpSpPr>
        <p:grpSpPr>
          <a:xfrm>
            <a:off x="5266932" y="1599276"/>
            <a:ext cx="1759742" cy="2043390"/>
            <a:chOff x="2693685" y="1599276"/>
            <a:chExt cx="1734305" cy="20138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1839A6-2445-D248-B1CE-02D19E0FB96C}"/>
                </a:ext>
              </a:extLst>
            </p:cNvPr>
            <p:cNvSpPr txBox="1"/>
            <p:nvPr/>
          </p:nvSpPr>
          <p:spPr>
            <a:xfrm>
              <a:off x="2693685" y="2936021"/>
              <a:ext cx="17343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Louisa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Smieska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Scan-probe, XRF, (XLEAP, FMB) </a:t>
              </a:r>
            </a:p>
          </p:txBody>
        </p:sp>
        <p:pic>
          <p:nvPicPr>
            <p:cNvPr id="19" name="Picture 18" descr="A person wearing glasses and a jacket&#10;&#10;Description automatically generated">
              <a:extLst>
                <a:ext uri="{FF2B5EF4-FFF2-40B4-BE49-F238E27FC236}">
                  <a16:creationId xmlns:a16="http://schemas.microsoft.com/office/drawing/2014/main" id="{34D5EAD5-152B-3AAE-2A8A-F5413D784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0719" y="1599276"/>
              <a:ext cx="1105075" cy="129157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D52156-0C20-9947-2E1B-9E1AF5BD00A9}"/>
              </a:ext>
            </a:extLst>
          </p:cNvPr>
          <p:cNvGrpSpPr/>
          <p:nvPr/>
        </p:nvGrpSpPr>
        <p:grpSpPr>
          <a:xfrm>
            <a:off x="2870828" y="1580384"/>
            <a:ext cx="1471785" cy="2062559"/>
            <a:chOff x="4039279" y="1580384"/>
            <a:chExt cx="1450510" cy="2032745"/>
          </a:xfrm>
        </p:grpSpPr>
        <p:pic>
          <p:nvPicPr>
            <p:cNvPr id="25" name="Picture 24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279F5AE9-F713-6C63-1367-18FBA69F7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3395" y="1580384"/>
              <a:ext cx="1176394" cy="132695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B1397A-A6C0-1007-FB1B-79CC0596D7C5}"/>
                </a:ext>
              </a:extLst>
            </p:cNvPr>
            <p:cNvSpPr txBox="1"/>
            <p:nvPr/>
          </p:nvSpPr>
          <p:spPr>
            <a:xfrm>
              <a:off x="4039279" y="2936021"/>
              <a:ext cx="14505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Amlan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 Das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Metals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(SMB / FAST) </a:t>
              </a:r>
            </a:p>
          </p:txBody>
        </p:sp>
      </p:grpSp>
      <p:pic>
        <p:nvPicPr>
          <p:cNvPr id="11" name="Picture 10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77998081-7623-DAD1-6932-3294FF3C721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194" y="4370302"/>
            <a:ext cx="1260397" cy="150609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1DA5171-9D83-10AF-D2B4-6D93CDB5B8AF}"/>
              </a:ext>
            </a:extLst>
          </p:cNvPr>
          <p:cNvSpPr txBox="1"/>
          <p:nvPr/>
        </p:nvSpPr>
        <p:spPr>
          <a:xfrm flipH="1">
            <a:off x="10843448" y="992113"/>
            <a:ext cx="120869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Grad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247FC4-D93D-7DB2-458A-A1AF111A451E}"/>
              </a:ext>
            </a:extLst>
          </p:cNvPr>
          <p:cNvGrpSpPr/>
          <p:nvPr/>
        </p:nvGrpSpPr>
        <p:grpSpPr>
          <a:xfrm>
            <a:off x="10797733" y="1571066"/>
            <a:ext cx="1296427" cy="1857929"/>
            <a:chOff x="8264055" y="1571067"/>
            <a:chExt cx="1310478" cy="1878066"/>
          </a:xfrm>
        </p:grpSpPr>
        <p:pic>
          <p:nvPicPr>
            <p:cNvPr id="10" name="Picture 9" descr="A person with red hair and beard smiling&#10;&#10;Description automatically generated">
              <a:extLst>
                <a:ext uri="{FF2B5EF4-FFF2-40B4-BE49-F238E27FC236}">
                  <a16:creationId xmlns:a16="http://schemas.microsoft.com/office/drawing/2014/main" id="{DDB825E4-C846-FA5E-7886-3E98D0F15E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0265" y="1571067"/>
              <a:ext cx="1218058" cy="131547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0D3525-A7A3-4713-B27E-AD5DE47B6A5F}"/>
                </a:ext>
              </a:extLst>
            </p:cNvPr>
            <p:cNvSpPr txBox="1"/>
            <p:nvPr/>
          </p:nvSpPr>
          <p:spPr>
            <a:xfrm>
              <a:off x="8264055" y="2956690"/>
              <a:ext cx="13104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Wiley Kirks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Metals (SMB)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7D241-4426-8A12-8D2E-E3B6F923D530}"/>
              </a:ext>
            </a:extLst>
          </p:cNvPr>
          <p:cNvGrpSpPr/>
          <p:nvPr/>
        </p:nvGrpSpPr>
        <p:grpSpPr>
          <a:xfrm>
            <a:off x="9435064" y="1567677"/>
            <a:ext cx="1240908" cy="2198712"/>
            <a:chOff x="10975264" y="1567677"/>
            <a:chExt cx="1117302" cy="1979700"/>
          </a:xfrm>
        </p:grpSpPr>
        <p:pic>
          <p:nvPicPr>
            <p:cNvPr id="37" name="Picture 4" descr="Diwakar Naragani">
              <a:extLst>
                <a:ext uri="{FF2B5EF4-FFF2-40B4-BE49-F238E27FC236}">
                  <a16:creationId xmlns:a16="http://schemas.microsoft.com/office/drawing/2014/main" id="{82BB5F25-D5C2-93B5-DB6F-8FDFF70301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0" r="13287" b="13196"/>
            <a:stretch>
              <a:fillRect/>
            </a:stretch>
          </p:blipFill>
          <p:spPr bwMode="auto">
            <a:xfrm>
              <a:off x="10975264" y="1567677"/>
              <a:ext cx="1117302" cy="12034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C2DF13-892B-87A2-F2EC-6961625E4DE2}"/>
                </a:ext>
              </a:extLst>
            </p:cNvPr>
            <p:cNvSpPr txBox="1"/>
            <p:nvPr/>
          </p:nvSpPr>
          <p:spPr>
            <a:xfrm>
              <a:off x="10975264" y="2839491"/>
              <a:ext cx="11173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Diwakar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Naragani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rPr>
                <a:t>Metals</a:t>
              </a: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9888368C-9F7F-8E3D-A192-43E1E6C97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8" t="2128" r="26035" b="36471"/>
          <a:stretch>
            <a:fillRect/>
          </a:stretch>
        </p:blipFill>
        <p:spPr bwMode="auto">
          <a:xfrm>
            <a:off x="4792472" y="4331810"/>
            <a:ext cx="1347724" cy="15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Paul SHADE | United States Air Force Research Laboratory ...">
            <a:extLst>
              <a:ext uri="{FF2B5EF4-FFF2-40B4-BE49-F238E27FC236}">
                <a16:creationId xmlns:a16="http://schemas.microsoft.com/office/drawing/2014/main" id="{B7AC8E48-61BB-47F5-7260-800902788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4829" b="12353"/>
          <a:stretch>
            <a:fillRect/>
          </a:stretch>
        </p:blipFill>
        <p:spPr bwMode="auto">
          <a:xfrm>
            <a:off x="3056510" y="4362971"/>
            <a:ext cx="1478416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0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7EC98-0B2C-0851-4FB8-C086BE9C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662C90A-5CE7-9397-48DA-5517378A4ECB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8FA3C-1987-45E7-C2B3-7EAE9C62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MSN-C Access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A8B824-61F9-88C4-C8F9-71CB9CCF4D4C}"/>
              </a:ext>
            </a:extLst>
          </p:cNvPr>
          <p:cNvGrpSpPr/>
          <p:nvPr/>
        </p:nvGrpSpPr>
        <p:grpSpPr>
          <a:xfrm>
            <a:off x="3114115" y="483467"/>
            <a:ext cx="8928732" cy="2471555"/>
            <a:chOff x="3114115" y="704611"/>
            <a:chExt cx="8928732" cy="247155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E975C8D-EE11-295A-0AB1-62B6BCCD8273}"/>
                </a:ext>
              </a:extLst>
            </p:cNvPr>
            <p:cNvSpPr/>
            <p:nvPr/>
          </p:nvSpPr>
          <p:spPr>
            <a:xfrm>
              <a:off x="3114115" y="1452711"/>
              <a:ext cx="2211826" cy="1148970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Submission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26F4D00-E3CB-127C-31A1-D13827F8A7C2}"/>
                </a:ext>
              </a:extLst>
            </p:cNvPr>
            <p:cNvGrpSpPr/>
            <p:nvPr/>
          </p:nvGrpSpPr>
          <p:grpSpPr>
            <a:xfrm>
              <a:off x="6470597" y="704611"/>
              <a:ext cx="2104515" cy="2471555"/>
              <a:chOff x="5046551" y="2174487"/>
              <a:chExt cx="2355277" cy="2766052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B5507E11-273E-A2A4-64DC-30A63F88171D}"/>
                  </a:ext>
                </a:extLst>
              </p:cNvPr>
              <p:cNvSpPr/>
              <p:nvPr/>
            </p:nvSpPr>
            <p:spPr>
              <a:xfrm>
                <a:off x="5046554" y="2174487"/>
                <a:ext cx="2355274" cy="1285875"/>
              </a:xfrm>
              <a:prstGeom prst="roundRect">
                <a:avLst/>
              </a:prstGeom>
              <a:solidFill>
                <a:srgbClr val="001F60"/>
              </a:solidFill>
              <a:ln>
                <a:solidFill>
                  <a:srgbClr val="223F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External Review</a:t>
                </a: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099F9D8F-649B-4676-38BF-4BD34D993611}"/>
                  </a:ext>
                </a:extLst>
              </p:cNvPr>
              <p:cNvSpPr/>
              <p:nvPr/>
            </p:nvSpPr>
            <p:spPr>
              <a:xfrm>
                <a:off x="5046551" y="3654664"/>
                <a:ext cx="2355275" cy="1285875"/>
              </a:xfrm>
              <a:prstGeom prst="roundRect">
                <a:avLst/>
              </a:prstGeom>
              <a:solidFill>
                <a:srgbClr val="001F60"/>
              </a:solidFill>
              <a:ln>
                <a:solidFill>
                  <a:srgbClr val="223F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Safety</a:t>
                </a:r>
              </a:p>
            </p:txBody>
          </p:sp>
        </p:grp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062957C-F98B-3450-9DE2-1EE72E8F03A5}"/>
                </a:ext>
              </a:extLst>
            </p:cNvPr>
            <p:cNvSpPr/>
            <p:nvPr/>
          </p:nvSpPr>
          <p:spPr>
            <a:xfrm>
              <a:off x="9619516" y="1452711"/>
              <a:ext cx="2423331" cy="1148970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Allocation, Scheduling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9621E15E-682A-9282-8EBF-10905C0C7666}"/>
                </a:ext>
              </a:extLst>
            </p:cNvPr>
            <p:cNvSpPr/>
            <p:nvPr/>
          </p:nvSpPr>
          <p:spPr>
            <a:xfrm>
              <a:off x="5578698" y="1552219"/>
              <a:ext cx="787076" cy="913887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5E8F9C3-6C02-1C11-0776-1584687FF4E1}"/>
                </a:ext>
              </a:extLst>
            </p:cNvPr>
            <p:cNvSpPr/>
            <p:nvPr/>
          </p:nvSpPr>
          <p:spPr>
            <a:xfrm>
              <a:off x="8751075" y="1552218"/>
              <a:ext cx="787076" cy="913887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CDC05F53-8485-1160-0693-4D12D850C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26" t="2955" b="1"/>
          <a:stretch>
            <a:fillRect/>
          </a:stretch>
        </p:blipFill>
        <p:spPr>
          <a:xfrm>
            <a:off x="320033" y="579292"/>
            <a:ext cx="2424546" cy="131839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9BE1708D-FAD1-2B41-BAB5-7399139ED84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3879" r="29708" b="32329"/>
          <a:stretch/>
        </p:blipFill>
        <p:spPr>
          <a:xfrm>
            <a:off x="320033" y="1862217"/>
            <a:ext cx="2528790" cy="584824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FB28D436-804B-26C0-BE7A-7829EA8053C5}"/>
              </a:ext>
            </a:extLst>
          </p:cNvPr>
          <p:cNvGrpSpPr/>
          <p:nvPr/>
        </p:nvGrpSpPr>
        <p:grpSpPr>
          <a:xfrm>
            <a:off x="320033" y="4428337"/>
            <a:ext cx="11722815" cy="2391409"/>
            <a:chOff x="320033" y="4099953"/>
            <a:chExt cx="11722815" cy="239140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7E9E18-6143-93A4-90F8-B4E3BA7DCB2A}"/>
                </a:ext>
              </a:extLst>
            </p:cNvPr>
            <p:cNvSpPr/>
            <p:nvPr/>
          </p:nvSpPr>
          <p:spPr>
            <a:xfrm>
              <a:off x="3114115" y="4665728"/>
              <a:ext cx="2211826" cy="1131548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Submission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DACB411-BB5F-442E-563C-DB52A193F128}"/>
                </a:ext>
              </a:extLst>
            </p:cNvPr>
            <p:cNvGrpSpPr/>
            <p:nvPr/>
          </p:nvGrpSpPr>
          <p:grpSpPr>
            <a:xfrm>
              <a:off x="6497794" y="4099953"/>
              <a:ext cx="2077319" cy="2391409"/>
              <a:chOff x="5104157" y="2368789"/>
              <a:chExt cx="2360636" cy="2717562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E03BAB43-9C3B-F512-C5A2-79C4A2C22CE5}"/>
                  </a:ext>
                </a:extLst>
              </p:cNvPr>
              <p:cNvSpPr/>
              <p:nvPr/>
            </p:nvSpPr>
            <p:spPr>
              <a:xfrm>
                <a:off x="5104157" y="2368789"/>
                <a:ext cx="2360634" cy="1285875"/>
              </a:xfrm>
              <a:prstGeom prst="roundRect">
                <a:avLst/>
              </a:prstGeom>
              <a:solidFill>
                <a:srgbClr val="001F60"/>
              </a:solidFill>
              <a:ln>
                <a:solidFill>
                  <a:srgbClr val="223F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Review, </a:t>
                </a:r>
              </a:p>
              <a:p>
                <a:pPr algn="ctr"/>
                <a:r>
                  <a:rPr lang="en-US" sz="2800" dirty="0"/>
                  <a:t>DoD (AFRL)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19D20E62-BA26-1C4C-0852-D3500D7F734E}"/>
                  </a:ext>
                </a:extLst>
              </p:cNvPr>
              <p:cNvSpPr/>
              <p:nvPr/>
            </p:nvSpPr>
            <p:spPr>
              <a:xfrm>
                <a:off x="5109518" y="3800476"/>
                <a:ext cx="2355275" cy="1285875"/>
              </a:xfrm>
              <a:prstGeom prst="roundRect">
                <a:avLst/>
              </a:prstGeom>
              <a:solidFill>
                <a:srgbClr val="001F60"/>
              </a:solidFill>
              <a:ln>
                <a:solidFill>
                  <a:srgbClr val="223F7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Safety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42EBA5C-99C2-1E5D-B337-B8202C94C602}"/>
                </a:ext>
              </a:extLst>
            </p:cNvPr>
            <p:cNvSpPr/>
            <p:nvPr/>
          </p:nvSpPr>
          <p:spPr>
            <a:xfrm>
              <a:off x="9656264" y="4665728"/>
              <a:ext cx="2386584" cy="1131548"/>
            </a:xfrm>
            <a:prstGeom prst="roundRect">
              <a:avLst/>
            </a:prstGeom>
            <a:solidFill>
              <a:srgbClr val="001F60"/>
            </a:solidFill>
            <a:ln>
              <a:solidFill>
                <a:srgbClr val="223F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Allocation, Scheduling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54654893-C091-36CB-52E1-4051CA98A480}"/>
                </a:ext>
              </a:extLst>
            </p:cNvPr>
            <p:cNvSpPr/>
            <p:nvPr/>
          </p:nvSpPr>
          <p:spPr>
            <a:xfrm>
              <a:off x="5584665" y="4763726"/>
              <a:ext cx="775142" cy="900030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1359EC43-1D70-595A-F0DF-7A217531A46A}"/>
                </a:ext>
              </a:extLst>
            </p:cNvPr>
            <p:cNvSpPr/>
            <p:nvPr/>
          </p:nvSpPr>
          <p:spPr>
            <a:xfrm>
              <a:off x="8757042" y="4763725"/>
              <a:ext cx="775142" cy="900030"/>
            </a:xfrm>
            <a:prstGeom prst="rightArrow">
              <a:avLst>
                <a:gd name="adj1" fmla="val 63299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A black and red logo&#10;&#10;Description automatically generated">
              <a:extLst>
                <a:ext uri="{FF2B5EF4-FFF2-40B4-BE49-F238E27FC236}">
                  <a16:creationId xmlns:a16="http://schemas.microsoft.com/office/drawing/2014/main" id="{9C040BC1-6E24-C4A2-6C0F-D05565E7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33" y="4510351"/>
              <a:ext cx="2364160" cy="1153404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6B9834A-92FD-E94A-6B0F-BDFAEAE312B2}"/>
              </a:ext>
            </a:extLst>
          </p:cNvPr>
          <p:cNvSpPr txBox="1"/>
          <p:nvPr/>
        </p:nvSpPr>
        <p:spPr>
          <a:xfrm>
            <a:off x="1349572" y="4330166"/>
            <a:ext cx="218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Paul Shade, AFRL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Program Manager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8EF275-3AAF-FEBC-EA4D-48082BAABFF0}"/>
              </a:ext>
            </a:extLst>
          </p:cNvPr>
          <p:cNvSpPr txBox="1"/>
          <p:nvPr/>
        </p:nvSpPr>
        <p:spPr>
          <a:xfrm>
            <a:off x="4188047" y="4330166"/>
            <a:ext cx="178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Hilmar Koerner,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AFRL, FMB Lead</a:t>
            </a: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A07C84C4-5B36-C70A-22DF-F7BBA3FCF6F8}"/>
              </a:ext>
            </a:extLst>
          </p:cNvPr>
          <p:cNvSpPr/>
          <p:nvPr/>
        </p:nvSpPr>
        <p:spPr>
          <a:xfrm>
            <a:off x="5680364" y="3768436"/>
            <a:ext cx="1870363" cy="651164"/>
          </a:xfrm>
          <a:custGeom>
            <a:avLst/>
            <a:gdLst>
              <a:gd name="csX0" fmla="*/ 1870363 w 1870363"/>
              <a:gd name="csY0" fmla="*/ 651164 h 651164"/>
              <a:gd name="csX1" fmla="*/ 1870363 w 1870363"/>
              <a:gd name="csY1" fmla="*/ 0 h 651164"/>
              <a:gd name="csX2" fmla="*/ 0 w 1870363"/>
              <a:gd name="csY2" fmla="*/ 0 h 651164"/>
              <a:gd name="csX3" fmla="*/ 0 w 1870363"/>
              <a:gd name="csY3" fmla="*/ 13855 h 651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70363" h="651164">
                <a:moveTo>
                  <a:pt x="1870363" y="651164"/>
                </a:moveTo>
                <a:lnTo>
                  <a:pt x="1870363" y="0"/>
                </a:lnTo>
                <a:lnTo>
                  <a:pt x="0" y="0"/>
                </a:lnTo>
                <a:lnTo>
                  <a:pt x="0" y="13855"/>
                </a:lnTo>
              </a:path>
            </a:pathLst>
          </a:custGeom>
          <a:noFill/>
          <a:ln w="79375">
            <a:solidFill>
              <a:srgbClr val="223F7E"/>
            </a:solidFill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BBD190A-7B0F-448A-A776-61CBD977FAE5}"/>
              </a:ext>
            </a:extLst>
          </p:cNvPr>
          <p:cNvCxnSpPr>
            <a:cxnSpLocks/>
          </p:cNvCxnSpPr>
          <p:nvPr/>
        </p:nvCxnSpPr>
        <p:spPr>
          <a:xfrm flipH="1">
            <a:off x="3228488" y="3768436"/>
            <a:ext cx="1161077" cy="0"/>
          </a:xfrm>
          <a:prstGeom prst="straightConnector1">
            <a:avLst/>
          </a:prstGeom>
          <a:ln w="79375">
            <a:solidFill>
              <a:srgbClr val="223F7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aul SHADE | United States Air Force Research Laboratory ...">
            <a:extLst>
              <a:ext uri="{FF2B5EF4-FFF2-40B4-BE49-F238E27FC236}">
                <a16:creationId xmlns:a16="http://schemas.microsoft.com/office/drawing/2014/main" id="{7AC889CF-C102-A815-91C0-0C055EF74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r="4829" b="12353"/>
          <a:stretch>
            <a:fillRect/>
          </a:stretch>
        </p:blipFill>
        <p:spPr bwMode="auto">
          <a:xfrm>
            <a:off x="1680387" y="2851751"/>
            <a:ext cx="1478416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FF58DAF-6ADD-6E72-13DA-477CC6641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8" t="2128" r="26035" b="36471"/>
          <a:stretch>
            <a:fillRect/>
          </a:stretch>
        </p:blipFill>
        <p:spPr bwMode="auto">
          <a:xfrm>
            <a:off x="4431150" y="2851749"/>
            <a:ext cx="1303528" cy="14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5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9CB3-5DD5-3BC6-6DDD-C334D15B7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F042C38-15D7-8731-1D6F-7611B20E06C0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485D6-4AB9-2FA6-283C-B422D0C9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Solutions </a:t>
            </a:r>
            <a:r>
              <a:rPr lang="en-US" i="1" dirty="0"/>
              <a:t>Network</a:t>
            </a:r>
            <a:r>
              <a:rPr lang="en-US" dirty="0"/>
              <a:t> (at CHESS)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6A584-E213-A198-CBFA-15327955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67" y="3750586"/>
            <a:ext cx="431800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14E18-468D-FB01-8455-44324ABE7500}"/>
              </a:ext>
            </a:extLst>
          </p:cNvPr>
          <p:cNvSpPr txBox="1"/>
          <p:nvPr/>
        </p:nvSpPr>
        <p:spPr>
          <a:xfrm>
            <a:off x="444374" y="5873965"/>
            <a:ext cx="5548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www.midatlantichub.afresearchlab.com</a:t>
            </a:r>
            <a:r>
              <a:rPr lang="en-US" sz="2000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368FA-82F6-BB18-BD71-4EDDB49406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850"/>
          <a:stretch>
            <a:fillRect/>
          </a:stretch>
        </p:blipFill>
        <p:spPr>
          <a:xfrm>
            <a:off x="6814535" y="3840358"/>
            <a:ext cx="4775200" cy="1840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A9ED8-63C6-D558-3C5E-617218985AF9}"/>
              </a:ext>
            </a:extLst>
          </p:cNvPr>
          <p:cNvSpPr txBox="1"/>
          <p:nvPr/>
        </p:nvSpPr>
        <p:spPr>
          <a:xfrm>
            <a:off x="7278050" y="5873965"/>
            <a:ext cx="3848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www.nist.gov</a:t>
            </a:r>
            <a:r>
              <a:rPr lang="en-US" sz="2000" dirty="0"/>
              <a:t>/</a:t>
            </a:r>
            <a:r>
              <a:rPr lang="en-US" sz="2000" dirty="0" err="1"/>
              <a:t>nsoft</a:t>
            </a:r>
            <a:r>
              <a:rPr lang="en-US" sz="2000" dirty="0"/>
              <a:t>/about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19D0A-A289-0A40-35EB-981013881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1" y="751779"/>
            <a:ext cx="1993840" cy="2002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E546D-103A-FF7B-0F40-C4DFAB6815AB}"/>
              </a:ext>
            </a:extLst>
          </p:cNvPr>
          <p:cNvSpPr txBox="1"/>
          <p:nvPr/>
        </p:nvSpPr>
        <p:spPr>
          <a:xfrm>
            <a:off x="1638368" y="2860390"/>
            <a:ext cx="3289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John </a:t>
            </a:r>
            <a:r>
              <a:rPr lang="en-US" sz="2400" b="1" dirty="0" err="1"/>
              <a:t>Luginsland</a:t>
            </a:r>
            <a:r>
              <a:rPr lang="en-US" sz="2400" b="1" dirty="0"/>
              <a:t>, AFRL</a:t>
            </a:r>
          </a:p>
        </p:txBody>
      </p:sp>
      <p:pic>
        <p:nvPicPr>
          <p:cNvPr id="1026" name="Picture 2" descr="Jonathan E Seppala">
            <a:extLst>
              <a:ext uri="{FF2B5EF4-FFF2-40B4-BE49-F238E27FC236}">
                <a16:creationId xmlns:a16="http://schemas.microsoft.com/office/drawing/2014/main" id="{3EC1954C-E434-EFAA-3426-75967A5C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53" y="677326"/>
            <a:ext cx="1714500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860BDA-64D4-4CC4-3D55-20C397A77A0E}"/>
              </a:ext>
            </a:extLst>
          </p:cNvPr>
          <p:cNvSpPr txBox="1"/>
          <p:nvPr/>
        </p:nvSpPr>
        <p:spPr>
          <a:xfrm>
            <a:off x="6553200" y="2907359"/>
            <a:ext cx="565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John Seppala, NIST; Director, </a:t>
            </a:r>
            <a:r>
              <a:rPr lang="en-US" sz="2400" b="1" dirty="0" err="1"/>
              <a:t>nSoft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844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3F98-7365-2765-591D-6047F2D2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0407D44-A9B5-5156-1D90-072C14774F5A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31F9-55F3-353B-BCA7-9844613E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Schedule – Day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087A4-8AE5-A0CA-2D85-5104D779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708648"/>
            <a:ext cx="7772400" cy="271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62EA63-523F-539A-607B-86DDB51074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287"/>
          <a:stretch>
            <a:fillRect/>
          </a:stretch>
        </p:blipFill>
        <p:spPr>
          <a:xfrm>
            <a:off x="2095499" y="4005245"/>
            <a:ext cx="7772400" cy="26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AB17-90F4-1803-9631-87F715890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999A419-5645-577A-36DA-18D95A36B278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48D01-4A0A-3D3D-F13D-7A7EF983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Schedule – Day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F30F9-8829-20CC-6E4E-6D73061BEA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940"/>
          <a:stretch>
            <a:fillRect/>
          </a:stretch>
        </p:blipFill>
        <p:spPr>
          <a:xfrm>
            <a:off x="2030401" y="3890131"/>
            <a:ext cx="8131201" cy="2824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8E399-0019-3424-708E-B2E360A8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998"/>
          <a:stretch>
            <a:fillRect/>
          </a:stretch>
        </p:blipFill>
        <p:spPr>
          <a:xfrm>
            <a:off x="2030399" y="883406"/>
            <a:ext cx="8131202" cy="29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C362B-5B14-6F6D-5E6D-5626F3385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961146C-8215-7944-1D4C-E5B7A03B7A7F}"/>
              </a:ext>
            </a:extLst>
          </p:cNvPr>
          <p:cNvSpPr txBox="1">
            <a:spLocks/>
          </p:cNvSpPr>
          <p:nvPr/>
        </p:nvSpPr>
        <p:spPr>
          <a:xfrm>
            <a:off x="4112200" y="-24713"/>
            <a:ext cx="3967599" cy="604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Arial Regular"/>
                <a:ea typeface="LiSong Pro" panose="02020300000000000000" pitchFamily="18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LiSong Pro" panose="02020300000000000000" pitchFamily="18" charset="-120"/>
                <a:cs typeface="Oswald Regular"/>
              </a:rPr>
              <a:t>MSN-C Access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427AC-52B8-D09D-F9A9-3A2304E9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Composites &amp; Synchrotron Radiation?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ECC632-6024-3792-5B96-65B07BEBD5DE}"/>
              </a:ext>
            </a:extLst>
          </p:cNvPr>
          <p:cNvGrpSpPr/>
          <p:nvPr/>
        </p:nvGrpSpPr>
        <p:grpSpPr>
          <a:xfrm>
            <a:off x="171476" y="1129723"/>
            <a:ext cx="4638674" cy="5074288"/>
            <a:chOff x="307399" y="1006156"/>
            <a:chExt cx="4638674" cy="50742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F3AA75-6D3F-E4BE-C2CA-66508CD5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1234" b="3400"/>
            <a:stretch>
              <a:fillRect/>
            </a:stretch>
          </p:blipFill>
          <p:spPr>
            <a:xfrm>
              <a:off x="307399" y="1006156"/>
              <a:ext cx="2235776" cy="49017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B594F6-2AD0-478B-C9CC-BB627B39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9084"/>
            <a:stretch>
              <a:fillRect/>
            </a:stretch>
          </p:blipFill>
          <p:spPr>
            <a:xfrm>
              <a:off x="2543175" y="1006156"/>
              <a:ext cx="2402898" cy="507428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7286A5-1A7A-9851-6DA2-C34F53D8B60C}"/>
              </a:ext>
            </a:extLst>
          </p:cNvPr>
          <p:cNvSpPr txBox="1"/>
          <p:nvPr/>
        </p:nvSpPr>
        <p:spPr>
          <a:xfrm>
            <a:off x="5322391" y="938429"/>
            <a:ext cx="291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Composites are: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88B77-8DD2-C40C-C33F-56046CD36EF0}"/>
              </a:ext>
            </a:extLst>
          </p:cNvPr>
          <p:cNvSpPr txBox="1"/>
          <p:nvPr/>
        </p:nvSpPr>
        <p:spPr>
          <a:xfrm>
            <a:off x="8691666" y="799415"/>
            <a:ext cx="340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Synchrotron Radiation provides: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258592-E2E4-7E65-4C63-1F5A211845D3}"/>
              </a:ext>
            </a:extLst>
          </p:cNvPr>
          <p:cNvCxnSpPr/>
          <p:nvPr/>
        </p:nvCxnSpPr>
        <p:spPr>
          <a:xfrm>
            <a:off x="5066270" y="753762"/>
            <a:ext cx="0" cy="5906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D419AC-739C-5C4C-2B5E-BF9F0ACB0822}"/>
              </a:ext>
            </a:extLst>
          </p:cNvPr>
          <p:cNvSpPr txBox="1"/>
          <p:nvPr/>
        </p:nvSpPr>
        <p:spPr>
          <a:xfrm>
            <a:off x="5453449" y="1823542"/>
            <a:ext cx="29154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Heterogeneous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Hierarchical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Often processed and/or used in challenging environments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D9D3AF-F8B0-E040-78B8-CC4943F13614}"/>
              </a:ext>
            </a:extLst>
          </p:cNvPr>
          <p:cNvSpPr txBox="1"/>
          <p:nvPr/>
        </p:nvSpPr>
        <p:spPr>
          <a:xfrm>
            <a:off x="8966886" y="1823541"/>
            <a:ext cx="29154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Imaging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Access to atomic-to-macroscopic scales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i="1" dirty="0"/>
              <a:t>Comparatively</a:t>
            </a:r>
            <a:r>
              <a:rPr lang="en-US" sz="2400" dirty="0"/>
              <a:t> easy to measure in challenging environments. </a:t>
            </a:r>
          </a:p>
        </p:txBody>
      </p:sp>
    </p:spTree>
    <p:extLst>
      <p:ext uri="{BB962C8B-B14F-4D97-AF65-F5344CB8AC3E}">
        <p14:creationId xmlns:p14="http://schemas.microsoft.com/office/powerpoint/2010/main" val="344277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66B86-98CD-94A6-9C41-FACE78B66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43CF633-F7BA-93D8-73B9-2ECEE595D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91" y="1076223"/>
            <a:ext cx="12067309" cy="4953875"/>
          </a:xfrm>
        </p:spPr>
        <p:txBody>
          <a:bodyPr/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/>
              <a:t>MSN-C exists to serve </a:t>
            </a:r>
            <a:r>
              <a:rPr lang="en-US" sz="2800" b="1" i="1" dirty="0"/>
              <a:t>both </a:t>
            </a:r>
            <a:r>
              <a:rPr lang="en-US" sz="2800" dirty="0"/>
              <a:t>fundamental research and practical challenges related to manufacture and processing.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/>
              <a:t>Its value is built on its access model, expertise, and transforming state-of-the-art techniques into routine tools.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dirty="0"/>
              <a:t>MSN-C’s future relies on thriving R&amp;D and collaboration with </a:t>
            </a:r>
            <a:r>
              <a:rPr lang="en-US" sz="2800" dirty="0" err="1"/>
              <a:t>DoW</a:t>
            </a:r>
            <a:r>
              <a:rPr lang="en-US" sz="2800" dirty="0"/>
              <a:t> and its industry partners.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800" b="1" dirty="0"/>
              <a:t>The purpose of this workshop is to help boost such collaboration by finding new opportunities to contribute to composites R&amp;D.</a:t>
            </a:r>
          </a:p>
          <a:p>
            <a:pPr algn="l"/>
            <a:endParaRPr lang="en-US" sz="2800" b="1" dirty="0"/>
          </a:p>
          <a:p>
            <a:r>
              <a:rPr lang="en-US" sz="2800" b="1" dirty="0"/>
              <a:t>	Welcome and Thank You for Attending!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33A62E-BC0E-0852-6EB7-A92414ADE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4374"/>
          </a:xfrm>
        </p:spPr>
        <p:txBody>
          <a:bodyPr/>
          <a:lstStyle/>
          <a:p>
            <a:r>
              <a:rPr lang="en-US" sz="4800" b="1" dirty="0">
                <a:latin typeface="Corbel" panose="020B0503020204020204" pitchFamily="34" charset="0"/>
                <a:cs typeface="Arial" panose="020B0604020202020204" pitchFamily="34" charset="0"/>
              </a:rPr>
              <a:t>Summary and Charge</a:t>
            </a:r>
          </a:p>
        </p:txBody>
      </p:sp>
    </p:spTree>
    <p:extLst>
      <p:ext uri="{BB962C8B-B14F-4D97-AF65-F5344CB8AC3E}">
        <p14:creationId xmlns:p14="http://schemas.microsoft.com/office/powerpoint/2010/main" val="29060742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Title_Below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Office Theme">
  <a:themeElements>
    <a:clrScheme name="CLASSE">
      <a:dk1>
        <a:srgbClr val="000000"/>
      </a:dk1>
      <a:lt1>
        <a:srgbClr val="FFFFFF"/>
      </a:lt1>
      <a:dk2>
        <a:srgbClr val="222222"/>
      </a:dk2>
      <a:lt2>
        <a:srgbClr val="F7F7F7"/>
      </a:lt2>
      <a:accent1>
        <a:srgbClr val="B31B1B"/>
      </a:accent1>
      <a:accent2>
        <a:srgbClr val="6EB33F"/>
      </a:accent2>
      <a:accent3>
        <a:srgbClr val="F8981D"/>
      </a:accent3>
      <a:accent4>
        <a:srgbClr val="073849"/>
      </a:accent4>
      <a:accent5>
        <a:srgbClr val="A2998B"/>
      </a:accent5>
      <a:accent6>
        <a:srgbClr val="9FAD9F"/>
      </a:accent6>
      <a:hlink>
        <a:srgbClr val="006699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C3D464-E7FE-2A49-82C2-4E74F8BA9688}" vid="{7AC3030C-7AAE-A845-8AC8-E4C8B661A0BC}"/>
    </a:ext>
  </a:extLst>
</a:theme>
</file>

<file path=ppt/theme/theme8.xml><?xml version="1.0" encoding="utf-8"?>
<a:theme xmlns:a="http://schemas.openxmlformats.org/drawingml/2006/main" name="7_Office Theme">
  <a:themeElements>
    <a:clrScheme name="CLASSE">
      <a:dk1>
        <a:srgbClr val="000000"/>
      </a:dk1>
      <a:lt1>
        <a:srgbClr val="FFFFFF"/>
      </a:lt1>
      <a:dk2>
        <a:srgbClr val="222222"/>
      </a:dk2>
      <a:lt2>
        <a:srgbClr val="F7F7F7"/>
      </a:lt2>
      <a:accent1>
        <a:srgbClr val="B31B1B"/>
      </a:accent1>
      <a:accent2>
        <a:srgbClr val="6EB33F"/>
      </a:accent2>
      <a:accent3>
        <a:srgbClr val="F8981D"/>
      </a:accent3>
      <a:accent4>
        <a:srgbClr val="073849"/>
      </a:accent4>
      <a:accent5>
        <a:srgbClr val="A2998B"/>
      </a:accent5>
      <a:accent6>
        <a:srgbClr val="9FAD9F"/>
      </a:accent6>
      <a:hlink>
        <a:srgbClr val="006699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C3D464-E7FE-2A49-82C2-4E74F8BA9688}" vid="{7AC3030C-7AAE-A845-8AC8-E4C8B661A0B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0F4A7F932A24DBD2BEDB67F03116A" ma:contentTypeVersion="19" ma:contentTypeDescription="Create a new document." ma:contentTypeScope="" ma:versionID="2bca8103402cd09f9610d3d8d66370b1">
  <xsd:schema xmlns:xsd="http://www.w3.org/2001/XMLSchema" xmlns:xs="http://www.w3.org/2001/XMLSchema" xmlns:p="http://schemas.microsoft.com/office/2006/metadata/properties" xmlns:ns2="f1d57858-5ef4-4699-adae-e1fa1470f64d" xmlns:ns3="1a9b126b-7466-4a52-b110-923fbd24ca87" targetNamespace="http://schemas.microsoft.com/office/2006/metadata/properties" ma:root="true" ma:fieldsID="4e242f62d95113b94df04ecca298218e" ns2:_="" ns3:_="">
    <xsd:import namespace="f1d57858-5ef4-4699-adae-e1fa1470f64d"/>
    <xsd:import namespace="1a9b126b-7466-4a52-b110-923fbd24c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oject" minOccurs="0"/>
                <xsd:element ref="ns2:DocumentType" minOccurs="0"/>
                <xsd:element ref="ns2:Date" minOccurs="0"/>
                <xsd:element ref="ns2:Year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7858-5ef4-4699-adae-e1fa1470f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oject" ma:index="10" nillable="true" ma:displayName="Project" ma:format="Dropdown" ma:internalName="Proje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RCH"/>
                    <xsd:enumeration value="Matt_Arthur"/>
                    <xsd:enumeration value="PI_Meeting"/>
                    <xsd:enumeration value="Paul_Arthur"/>
                    <xsd:enumeration value="MSNC_CHESS"/>
                    <xsd:enumeration value="Katie_Arthur"/>
                    <xsd:enumeration value="MSN-C"/>
                    <xsd:enumeration value="APS_LANL Workshop"/>
                    <xsd:enumeration value="SummerPrograms"/>
                    <xsd:enumeration value="MAI"/>
                    <xsd:enumeration value="Renewal"/>
                    <xsd:enumeration value="Ops_Directors"/>
                    <xsd:enumeration value="TDG"/>
                    <xsd:enumeration value="StaffSci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11" nillable="true" ma:displayName="Document Type" ma:format="Dropdown" ma:internalName="DocumentType">
      <xsd:simpleType>
        <xsd:restriction base="dms:Choice">
          <xsd:enumeration value="Agenda"/>
          <xsd:enumeration value="Minutes"/>
          <xsd:enumeration value="Presentation"/>
          <xsd:enumeration value="Reference"/>
          <xsd:enumeration value="Proposal"/>
          <xsd:enumeration value="Planning"/>
          <xsd:enumeration value="Proposal Call"/>
          <xsd:enumeration value="Report"/>
          <xsd:enumeration value="Highlight"/>
          <xsd:enumeration value="Coop"/>
          <xsd:enumeration value="Budget"/>
          <xsd:enumeration value="Announcement"/>
          <xsd:enumeration value="Memo"/>
          <xsd:enumeration value="Log"/>
        </xsd:restriction>
      </xsd:simpleType>
    </xsd:element>
    <xsd:element name="Date" ma:index="12" nillable="true" ma:displayName="Date" ma:format="DateOnly" ma:internalName="Date">
      <xsd:simpleType>
        <xsd:restriction base="dms:DateTime"/>
      </xsd:simpleType>
    </xsd:element>
    <xsd:element name="Year" ma:index="13" nillable="true" ma:displayName="Year" ma:format="Dropdown" ma:internalName="Year" ma:percentage="FALSE">
      <xsd:simpleType>
        <xsd:restriction base="dms:Number">
          <xsd:maxInclusive value="2100"/>
          <xsd:minInclusive value="2000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b126b-7466-4a52-b110-923fbd24ca87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5AEBF-5901-48D6-A743-C15FABA84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57858-5ef4-4699-adae-e1fa1470f64d"/>
    <ds:schemaRef ds:uri="1a9b126b-7466-4a52-b110-923fbd24c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1C31B8-3CA5-40F9-B79C-AD334BA95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18329</TotalTime>
  <Words>429</Words>
  <Application>Microsoft Macintosh PowerPoint</Application>
  <PresentationFormat>Widescreen</PresentationFormat>
  <Paragraphs>116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Aptos</vt:lpstr>
      <vt:lpstr>Arial</vt:lpstr>
      <vt:lpstr>Arial Black</vt:lpstr>
      <vt:lpstr>Arial Regular</vt:lpstr>
      <vt:lpstr>Calibri</vt:lpstr>
      <vt:lpstr>Corbel</vt:lpstr>
      <vt:lpstr>Myriad Pro Black</vt:lpstr>
      <vt:lpstr>Oswald Regular</vt:lpstr>
      <vt:lpstr>Tw Cen MT</vt:lpstr>
      <vt:lpstr>Wingdings</vt:lpstr>
      <vt:lpstr>1_Office Theme</vt:lpstr>
      <vt:lpstr>2_Office Theme</vt:lpstr>
      <vt:lpstr>4_Office Theme</vt:lpstr>
      <vt:lpstr>6_Office Theme</vt:lpstr>
      <vt:lpstr>3_Title_Below</vt:lpstr>
      <vt:lpstr>5_Office Theme</vt:lpstr>
      <vt:lpstr>3_Office Theme</vt:lpstr>
      <vt:lpstr>7_Office Theme</vt:lpstr>
      <vt:lpstr>The Materials Solutions Network at CHESS:</vt:lpstr>
      <vt:lpstr>MSN-C Mission &amp; Key Features</vt:lpstr>
      <vt:lpstr>MSN-C Personnel</vt:lpstr>
      <vt:lpstr>MSN-C Access</vt:lpstr>
      <vt:lpstr>Materials Solutions Network (at CHESS)</vt:lpstr>
      <vt:lpstr>Workshop Schedule – Day 1</vt:lpstr>
      <vt:lpstr>Workshop Schedule – Day 1</vt:lpstr>
      <vt:lpstr>Why Composites &amp; Synchrotron Radiation?</vt:lpstr>
      <vt:lpstr>Summary and Charge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Ryan</dc:creator>
  <cp:lastModifiedBy>Arthur R. Woll</cp:lastModifiedBy>
  <cp:revision>168</cp:revision>
  <dcterms:created xsi:type="dcterms:W3CDTF">2024-05-09T15:49:24Z</dcterms:created>
  <dcterms:modified xsi:type="dcterms:W3CDTF">2026-04-17T00:34:01Z</dcterms:modified>
</cp:coreProperties>
</file>