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1" r:id="rId1"/>
  </p:sldMasterIdLst>
  <p:notesMasterIdLst>
    <p:notesMasterId r:id="rId12"/>
  </p:notesMasterIdLst>
  <p:sldIdLst>
    <p:sldId id="473" r:id="rId2"/>
    <p:sldId id="474" r:id="rId3"/>
    <p:sldId id="462" r:id="rId4"/>
    <p:sldId id="410" r:id="rId5"/>
    <p:sldId id="459" r:id="rId6"/>
    <p:sldId id="258" r:id="rId7"/>
    <p:sldId id="406" r:id="rId8"/>
    <p:sldId id="451" r:id="rId9"/>
    <p:sldId id="452" r:id="rId10"/>
    <p:sldId id="475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046"/>
  </p:normalViewPr>
  <p:slideViewPr>
    <p:cSldViewPr snapToGrid="0" snapToObjects="1">
      <p:cViewPr>
        <p:scale>
          <a:sx n="75" d="100"/>
          <a:sy n="75" d="100"/>
        </p:scale>
        <p:origin x="324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F770F18-8EFD-E249-811C-B069876EA142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FDAFAF8-AA5D-464A-8817-EECEE2A2D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2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#_ENREF_3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2C735-A4B9-4D43-9EA3-56FEF2393C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67907">
              <a:defRPr/>
            </a:pPr>
            <a:r>
              <a:rPr lang="en-US" dirty="0"/>
              <a:t>CHESS is one of only two high-energy synchrotron sources in the U.S. (and only five in the world) that can produce intense beams of high-energy X-rays. High-energy X-rays (20-100 </a:t>
            </a:r>
            <a:r>
              <a:rPr lang="en-US" dirty="0" err="1"/>
              <a:t>keV</a:t>
            </a:r>
            <a:r>
              <a:rPr lang="en-US" dirty="0"/>
              <a:t>) have a wavelength short enough that diffraction can determine the distance between atoms and energy well above electron binding energies, minimizing photoelectric absorption and enhancing penetration. These characteristics are key requirements for </a:t>
            </a:r>
            <a:r>
              <a:rPr lang="en-US" i="1" dirty="0"/>
              <a:t>in situ</a:t>
            </a:r>
            <a:r>
              <a:rPr lang="en-US" dirty="0"/>
              <a:t> and </a:t>
            </a:r>
            <a:r>
              <a:rPr lang="en-US" i="1" dirty="0"/>
              <a:t>operando</a:t>
            </a:r>
            <a:r>
              <a:rPr lang="en-US" dirty="0"/>
              <a:t> structural studies of materials. Already, the performance delivered by some CHESS beamlines is indistinguishable from that of an APS beamline due to CHESS’s unique x-ray optics, innovative techniques, and specialty detectors [</a:t>
            </a:r>
            <a:r>
              <a:rPr lang="en-US" dirty="0">
                <a:hlinkClick r:id="rId3" action="ppaction://hlinkfile" tooltip="Ruff, 2014 #3"/>
              </a:rPr>
              <a:t>3</a:t>
            </a:r>
            <a:r>
              <a:rPr lang="en-US" dirty="0"/>
              <a:t>].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1517D-4C51-4AE5-A1A7-4AB5809CA51E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7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 synchrotrons</a:t>
            </a:r>
            <a:r>
              <a:rPr lang="en-US" baseline="0" dirty="0"/>
              <a:t> “operate” for ~5000 hours per year</a:t>
            </a:r>
          </a:p>
          <a:p>
            <a:r>
              <a:rPr lang="en-US" baseline="0" dirty="0"/>
              <a:t>~4000 hours per year is delivered as user time.</a:t>
            </a:r>
          </a:p>
          <a:p>
            <a:r>
              <a:rPr lang="en-US" baseline="0" dirty="0"/>
              <a:t>CHESS delivered ~3800 hours of user time /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BDC4-5A6E-450F-85E6-FD7447FF7C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1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BDC4-5A6E-450F-85E6-FD7447FF7C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1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MSN-C Ceramic Matrix Composites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5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66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5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MSN-C Ceramic Matrix Composites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</p:spTree>
    <p:extLst>
      <p:ext uri="{BB962C8B-B14F-4D97-AF65-F5344CB8AC3E}">
        <p14:creationId xmlns:p14="http://schemas.microsoft.com/office/powerpoint/2010/main" val="168393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2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MSN-C Ceramic Matrix Composites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42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MSN-C Ceramic Matrix Composites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9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white flag&#10;&#10;Description automatically generated">
            <a:extLst>
              <a:ext uri="{FF2B5EF4-FFF2-40B4-BE49-F238E27FC236}">
                <a16:creationId xmlns:a16="http://schemas.microsoft.com/office/drawing/2014/main" id="{1F2EF9BC-18F5-A926-3F6C-57B9DAC5A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91443"/>
          <a:stretch/>
        </p:blipFill>
        <p:spPr>
          <a:xfrm>
            <a:off x="0" y="6271174"/>
            <a:ext cx="12192000" cy="5868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MSN-C Ceramic Matrix Composites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730F8-25A9-E347-9093-373B630933B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87C0B6-9F0C-DF6A-7A51-E3F1CE4C22D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697418" y="6321530"/>
            <a:ext cx="1403142" cy="58464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0FE3809-D16B-9030-8D03-EE45FBE8154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2081" y="6422310"/>
            <a:ext cx="1524001" cy="383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D215AF-9D00-A54C-94CB-402759CBD2C8}"/>
              </a:ext>
            </a:extLst>
          </p:cNvPr>
          <p:cNvSpPr txBox="1"/>
          <p:nvPr userDrawn="1"/>
        </p:nvSpPr>
        <p:spPr>
          <a:xfrm>
            <a:off x="11665418" y="-4817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|</a:t>
            </a:r>
            <a:fld id="{7DD8ACE5-65E0-FA4A-A834-399D05BC09D3}" type="slidenum">
              <a:rPr lang="en-US" smtClean="0">
                <a:solidFill>
                  <a:schemeClr val="accent4"/>
                </a:solidFill>
              </a:rPr>
              <a:pPr algn="r"/>
              <a:t>‹#›</a:t>
            </a:fld>
            <a:r>
              <a:rPr lang="en-US" dirty="0">
                <a:solidFill>
                  <a:srgbClr val="C00000"/>
                </a:solidFill>
              </a:rPr>
              <a:t>|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0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840" r:id="rId12"/>
    <p:sldLayoutId id="2147483953" r:id="rId13"/>
    <p:sldLayoutId id="2147483980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b="1" dirty="0"/>
              <a:t>Welcome and Introduction to CHESS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Joel D. Brock</a:t>
            </a:r>
          </a:p>
          <a:p>
            <a:r>
              <a:rPr lang="en-US" dirty="0"/>
              <a:t>Director, Cornell High Energy Synchrotron Source</a:t>
            </a:r>
          </a:p>
          <a:p>
            <a:r>
              <a:rPr lang="en-US" dirty="0"/>
              <a:t>Given Foundation Professor of Engineering</a:t>
            </a:r>
          </a:p>
          <a:p>
            <a:r>
              <a:rPr lang="en-US" dirty="0"/>
              <a:t>School of Applied &amp; Engineering Physics</a:t>
            </a:r>
          </a:p>
          <a:p>
            <a:r>
              <a:rPr lang="en-US" dirty="0"/>
              <a:t>Cornell University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</p:spTree>
    <p:extLst>
      <p:ext uri="{BB962C8B-B14F-4D97-AF65-F5344CB8AC3E}">
        <p14:creationId xmlns:p14="http://schemas.microsoft.com/office/powerpoint/2010/main" val="2168493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F34538C-EAB2-ACC3-85BC-B0EDCB3CB2B8}"/>
              </a:ext>
            </a:extLst>
          </p:cNvPr>
          <p:cNvGrpSpPr/>
          <p:nvPr/>
        </p:nvGrpSpPr>
        <p:grpSpPr>
          <a:xfrm rot="20199661">
            <a:off x="2685367" y="1010547"/>
            <a:ext cx="4717976" cy="3932024"/>
            <a:chOff x="3311519" y="1960934"/>
            <a:chExt cx="4717976" cy="3932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0C7B57-CE8F-2DF1-5400-FA3BCB2D6931}"/>
                </a:ext>
              </a:extLst>
            </p:cNvPr>
            <p:cNvSpPr/>
            <p:nvPr/>
          </p:nvSpPr>
          <p:spPr>
            <a:xfrm rot="5400000">
              <a:off x="4078774" y="2556933"/>
              <a:ext cx="3183467" cy="1991469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222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6D9833-1905-4F11-5F15-2F0A57E51819}"/>
                </a:ext>
              </a:extLst>
            </p:cNvPr>
            <p:cNvGrpSpPr/>
            <p:nvPr/>
          </p:nvGrpSpPr>
          <p:grpSpPr>
            <a:xfrm>
              <a:off x="3311519" y="3901489"/>
              <a:ext cx="4717976" cy="1991469"/>
              <a:chOff x="3311519" y="3901489"/>
              <a:chExt cx="4717976" cy="199146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42BA4EA-8F68-A50E-BE5E-693FEC4235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2600000">
                <a:off x="4846028" y="3901489"/>
                <a:ext cx="3183467" cy="1991469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91C0907-2150-F144-C8BD-62848BE547D7}"/>
                  </a:ext>
                </a:extLst>
              </p:cNvPr>
              <p:cNvSpPr/>
              <p:nvPr/>
            </p:nvSpPr>
            <p:spPr>
              <a:xfrm rot="-1800000">
                <a:off x="3311519" y="3901489"/>
                <a:ext cx="3183467" cy="1991469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222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828FDA-0439-D618-BF90-D578A61D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1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CHESS, NSF, and AFRL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E6BD1-45A8-DF72-A908-75CFD8C8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07234-B1D3-18B3-8638-FBFF48D6DF20}"/>
              </a:ext>
            </a:extLst>
          </p:cNvPr>
          <p:cNvSpPr txBox="1"/>
          <p:nvPr/>
        </p:nvSpPr>
        <p:spPr>
          <a:xfrm>
            <a:off x="6096000" y="3185268"/>
            <a:ext cx="327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AFRL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MSN-C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 Regional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Accelerator Physics R&amp;D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89DD-C63B-C842-DB51-40584BD4728A}"/>
              </a:ext>
            </a:extLst>
          </p:cNvPr>
          <p:cNvSpPr txBox="1"/>
          <p:nvPr/>
        </p:nvSpPr>
        <p:spPr>
          <a:xfrm>
            <a:off x="3811306" y="4203598"/>
            <a:ext cx="10161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CHEXS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X-LEAP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Cyber/AI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7A2F2-0715-D862-57D3-CAF6CB3D2280}"/>
              </a:ext>
            </a:extLst>
          </p:cNvPr>
          <p:cNvSpPr txBox="1"/>
          <p:nvPr/>
        </p:nvSpPr>
        <p:spPr>
          <a:xfrm>
            <a:off x="4019786" y="1308796"/>
            <a:ext cx="17774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CHESS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Academic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National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New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New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F87DA-A822-CDB3-370B-575CD701A4E1}"/>
              </a:ext>
            </a:extLst>
          </p:cNvPr>
          <p:cNvSpPr txBox="1"/>
          <p:nvPr/>
        </p:nvSpPr>
        <p:spPr>
          <a:xfrm>
            <a:off x="8742132" y="3031064"/>
            <a:ext cx="2877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John </a:t>
            </a:r>
            <a:r>
              <a:rPr lang="en-US" b="1" i="1" dirty="0" err="1"/>
              <a:t>Luginsland</a:t>
            </a:r>
            <a:endParaRPr lang="en-US" b="1" i="1" dirty="0"/>
          </a:p>
          <a:p>
            <a:pPr algn="just"/>
            <a:r>
              <a:rPr lang="en-US" dirty="0"/>
              <a:t>Collaboration Director for the Air Force Research Laboratory (AFRL) Regional Network – Mid-Atlantic</a:t>
            </a:r>
            <a:endParaRPr lang="en-US" b="1" i="1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F787B-ACD8-F0F0-6A25-B275E12F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132" y="257174"/>
            <a:ext cx="2707257" cy="2707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8E6E51-CD14-8D67-A9A8-E919114C4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543" y="4548402"/>
            <a:ext cx="2965075" cy="13255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0D001C-C0DC-390A-A82C-9D26C4E2AE12}"/>
              </a:ext>
            </a:extLst>
          </p:cNvPr>
          <p:cNvSpPr txBox="1"/>
          <p:nvPr/>
        </p:nvSpPr>
        <p:spPr>
          <a:xfrm>
            <a:off x="8296504" y="5954481"/>
            <a:ext cx="3947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www.midatlantichub.afresearchlab.com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D2033A-CEF3-A252-0838-F9A39977A712}"/>
              </a:ext>
            </a:extLst>
          </p:cNvPr>
          <p:cNvSpPr txBox="1"/>
          <p:nvPr/>
        </p:nvSpPr>
        <p:spPr>
          <a:xfrm>
            <a:off x="471994" y="2451332"/>
            <a:ext cx="2455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interactions and relationships between the partners are deep.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B46E3CA-F5F3-001F-0C46-20027BE429C5}"/>
              </a:ext>
            </a:extLst>
          </p:cNvPr>
          <p:cNvSpPr>
            <a:spLocks noChangeAspect="1"/>
          </p:cNvSpPr>
          <p:nvPr/>
        </p:nvSpPr>
        <p:spPr>
          <a:xfrm rot="7521710">
            <a:off x="4821286" y="3725442"/>
            <a:ext cx="1645920" cy="1645920"/>
          </a:xfrm>
          <a:prstGeom prst="arc">
            <a:avLst>
              <a:gd name="adj1" fmla="val 14299466"/>
              <a:gd name="adj2" fmla="val 0"/>
            </a:avLst>
          </a:prstGeom>
          <a:ln w="508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F74DB8-12EC-C03F-ED70-9603B12ABEEE}"/>
              </a:ext>
            </a:extLst>
          </p:cNvPr>
          <p:cNvSpPr txBox="1"/>
          <p:nvPr/>
        </p:nvSpPr>
        <p:spPr>
          <a:xfrm>
            <a:off x="5839625" y="5325956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MOU</a:t>
            </a:r>
          </a:p>
        </p:txBody>
      </p:sp>
    </p:spTree>
    <p:extLst>
      <p:ext uri="{BB962C8B-B14F-4D97-AF65-F5344CB8AC3E}">
        <p14:creationId xmlns:p14="http://schemas.microsoft.com/office/powerpoint/2010/main" val="80393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239F1-BE0A-4F73-8132-E57267D2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4AC12-1780-6C6C-B6B5-12208F41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05883"/>
            <a:ext cx="9525000" cy="5353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FC2146-DE59-8F99-99B3-444F07048368}"/>
              </a:ext>
            </a:extLst>
          </p:cNvPr>
          <p:cNvSpPr txBox="1"/>
          <p:nvPr/>
        </p:nvSpPr>
        <p:spPr>
          <a:xfrm>
            <a:off x="1981199" y="999067"/>
            <a:ext cx="298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Matt Miller: PI MSN-C</a:t>
            </a:r>
          </a:p>
        </p:txBody>
      </p:sp>
    </p:spTree>
    <p:extLst>
      <p:ext uri="{BB962C8B-B14F-4D97-AF65-F5344CB8AC3E}">
        <p14:creationId xmlns:p14="http://schemas.microsoft.com/office/powerpoint/2010/main" val="267041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35364" y="954209"/>
            <a:ext cx="3541423" cy="50167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X-Ray Techniques</a:t>
            </a:r>
          </a:p>
          <a:p>
            <a:endParaRPr lang="en-US" sz="1600" b="1" dirty="0"/>
          </a:p>
          <a:p>
            <a:r>
              <a:rPr lang="en-US" sz="1600" b="1" i="1" dirty="0"/>
              <a:t>Absorption</a:t>
            </a:r>
          </a:p>
          <a:p>
            <a:r>
              <a:rPr lang="en-US" sz="1600" dirty="0"/>
              <a:t>Radiography </a:t>
            </a:r>
          </a:p>
          <a:p>
            <a:endParaRPr lang="en-US" sz="1600" dirty="0"/>
          </a:p>
          <a:p>
            <a:r>
              <a:rPr lang="en-US" sz="1600" b="1" i="1" dirty="0"/>
              <a:t>Scattering/Diffraction</a:t>
            </a:r>
          </a:p>
          <a:p>
            <a:r>
              <a:rPr lang="en-US" sz="1600" dirty="0"/>
              <a:t>Crystallography, powder diffraction</a:t>
            </a:r>
          </a:p>
          <a:p>
            <a:r>
              <a:rPr lang="en-US" sz="1600" dirty="0"/>
              <a:t>(where are the atoms?)</a:t>
            </a:r>
          </a:p>
          <a:p>
            <a:endParaRPr lang="en-US" sz="1600" dirty="0"/>
          </a:p>
          <a:p>
            <a:r>
              <a:rPr lang="en-US" sz="1600" b="1" i="1" dirty="0"/>
              <a:t>Spectroscopy</a:t>
            </a:r>
          </a:p>
          <a:p>
            <a:r>
              <a:rPr lang="en-US" sz="1600" dirty="0"/>
              <a:t>Absorption and Emission Spectroscopy</a:t>
            </a:r>
          </a:p>
          <a:p>
            <a:r>
              <a:rPr lang="en-US" sz="1600" dirty="0"/>
              <a:t>(electronic energy levels)</a:t>
            </a:r>
          </a:p>
          <a:p>
            <a:endParaRPr lang="en-US" sz="1600" dirty="0"/>
          </a:p>
          <a:p>
            <a:r>
              <a:rPr lang="en-US" sz="1600" b="1" dirty="0"/>
              <a:t>Imaging</a:t>
            </a:r>
          </a:p>
          <a:p>
            <a:r>
              <a:rPr lang="en-US" sz="1600" dirty="0"/>
              <a:t>These techniques are now used to create spatial maps and time sequences.</a:t>
            </a:r>
          </a:p>
          <a:p>
            <a:r>
              <a:rPr lang="en-US" sz="1600" dirty="0"/>
              <a:t>Scanning, Full Field, and Tomography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549EFC-060F-AD86-A37F-639C4DE39258}"/>
              </a:ext>
            </a:extLst>
          </p:cNvPr>
          <p:cNvSpPr txBox="1"/>
          <p:nvPr/>
        </p:nvSpPr>
        <p:spPr>
          <a:xfrm>
            <a:off x="51101" y="954209"/>
            <a:ext cx="38290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15947"/>
            <a:r>
              <a:rPr lang="en-US" sz="1500" b="1" dirty="0">
                <a:solidFill>
                  <a:srgbClr val="000000"/>
                </a:solidFill>
                <a:latin typeface="Arial" panose="020B0604020202020204"/>
              </a:rPr>
              <a:t>X-rays</a:t>
            </a:r>
            <a:r>
              <a:rPr lang="en-US" sz="1500" dirty="0">
                <a:solidFill>
                  <a:srgbClr val="000000"/>
                </a:solidFill>
                <a:latin typeface="Arial" panose="020B0604020202020204"/>
              </a:rPr>
              <a:t> are short wavelengths of energetic light.</a:t>
            </a:r>
          </a:p>
          <a:p>
            <a:pPr algn="just" defTabSz="815947"/>
            <a:endParaRPr lang="en-US" sz="1500" dirty="0">
              <a:solidFill>
                <a:srgbClr val="000000"/>
              </a:solidFill>
              <a:latin typeface="Arial" panose="020B0604020202020204"/>
            </a:endParaRPr>
          </a:p>
          <a:p>
            <a:pPr algn="just" defTabSz="815947"/>
            <a:r>
              <a:rPr lang="en-US" sz="1500" b="1" dirty="0">
                <a:solidFill>
                  <a:srgbClr val="000000"/>
                </a:solidFill>
                <a:latin typeface="Arial" panose="020B0604020202020204"/>
              </a:rPr>
              <a:t>X-rays</a:t>
            </a:r>
            <a:r>
              <a:rPr lang="en-US" sz="1500" dirty="0">
                <a:solidFill>
                  <a:srgbClr val="000000"/>
                </a:solidFill>
                <a:latin typeface="Arial" panose="020B0604020202020204"/>
              </a:rPr>
              <a:t> are uniquely suited to penetrate opaque material and non-destructively probe the structure of matter on length scales ranging from shipping containers to medical X-rays to the atomic scale.</a:t>
            </a:r>
          </a:p>
          <a:p>
            <a:pPr algn="just" defTabSz="815947"/>
            <a:endParaRPr lang="en-US" sz="1500" dirty="0">
              <a:solidFill>
                <a:srgbClr val="000000"/>
              </a:solidFill>
              <a:latin typeface="Arial" panose="020B0604020202020204"/>
            </a:endParaRPr>
          </a:p>
          <a:p>
            <a:pPr algn="just" defTabSz="815947"/>
            <a:r>
              <a:rPr lang="en-US" sz="1500" b="1" dirty="0">
                <a:solidFill>
                  <a:srgbClr val="000000"/>
                </a:solidFill>
                <a:latin typeface="Arial" panose="020B0604020202020204"/>
              </a:rPr>
              <a:t>Synchrotrons</a:t>
            </a:r>
            <a:r>
              <a:rPr lang="en-US" sz="1500" dirty="0">
                <a:solidFill>
                  <a:srgbClr val="000000"/>
                </a:solidFill>
                <a:latin typeface="Arial" panose="020B0604020202020204"/>
              </a:rPr>
              <a:t> are exceptionally bright sources of X-rays.  If a medical x-ray unit is a candle, a synchrotron corresponds to the lights at a football stadium.</a:t>
            </a:r>
          </a:p>
          <a:p>
            <a:pPr algn="just" defTabSz="815947"/>
            <a:endParaRPr lang="en-US" sz="15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3E4044-22E4-1653-E7B8-82DCE84D2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49" y="954209"/>
            <a:ext cx="4681728" cy="26334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3B099A-A474-083A-EEEB-3304A2BFAC4F}"/>
              </a:ext>
            </a:extLst>
          </p:cNvPr>
          <p:cNvSpPr txBox="1"/>
          <p:nvPr/>
        </p:nvSpPr>
        <p:spPr>
          <a:xfrm>
            <a:off x="4157952" y="3608492"/>
            <a:ext cx="44926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https://www.cdc.gov/radiation-health/about/electromagnetic-spectrum.html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7451B0-86B5-0D07-C686-FAE0EC276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302" y="4066616"/>
            <a:ext cx="3992461" cy="20088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BBD411-6985-9EE4-9B9C-AE87113B61D8}"/>
              </a:ext>
            </a:extLst>
          </p:cNvPr>
          <p:cNvSpPr txBox="1"/>
          <p:nvPr/>
        </p:nvSpPr>
        <p:spPr>
          <a:xfrm>
            <a:off x="4254302" y="6040349"/>
            <a:ext cx="4049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https://depositphotos.com/photos/football-stadium-lights.html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DE25D9-F870-0991-BF07-309BF6A383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246" t="22055" r="33731" b="7628"/>
          <a:stretch/>
        </p:blipFill>
        <p:spPr>
          <a:xfrm>
            <a:off x="1850306" y="4533680"/>
            <a:ext cx="943583" cy="1225686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1D2212EB-D5C1-394B-0ED5-4B4C79D350EE}"/>
              </a:ext>
            </a:extLst>
          </p:cNvPr>
          <p:cNvSpPr/>
          <p:nvPr/>
        </p:nvSpPr>
        <p:spPr>
          <a:xfrm>
            <a:off x="3066418" y="5040835"/>
            <a:ext cx="943583" cy="2042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683" y="-22423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Introduction to X Rays, Synchrotrons, and X-Ray Techniques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</p:spTree>
    <p:extLst>
      <p:ext uri="{BB962C8B-B14F-4D97-AF65-F5344CB8AC3E}">
        <p14:creationId xmlns:p14="http://schemas.microsoft.com/office/powerpoint/2010/main" val="4128379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CHESS?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48" y="1580702"/>
            <a:ext cx="665523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The Cornell High Energy Synchrotron Source (CHESS) is a 3</a:t>
            </a:r>
            <a:r>
              <a:rPr lang="en-US" sz="2400" baseline="30000" dirty="0"/>
              <a:t>rd</a:t>
            </a:r>
            <a:r>
              <a:rPr lang="en-US" sz="2400" dirty="0"/>
              <a:t> generation, high-energy, synchrotron X-ray facility operated by Cornell University for the US National Science Foundation (NSF), the National Institutes of Health (NIH), and the Air Force Research Laboratory (AFRL).</a:t>
            </a:r>
          </a:p>
          <a:p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 generation means that the storage ring is optimized for undulators, a periodic array of magnets that produce the X rays.</a:t>
            </a:r>
          </a:p>
          <a:p>
            <a:r>
              <a:rPr lang="en-US" sz="2400" dirty="0"/>
              <a:t>High-energy means that the storage ring operates at 6 GeV.</a:t>
            </a:r>
          </a:p>
          <a:p>
            <a:r>
              <a:rPr lang="en-US" sz="2400" dirty="0"/>
              <a:t>The result is an extraordinarily bright source of X rays in the range from 5KeV to several hundred KeV.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335552-6BCE-1C70-975D-344706B65589}"/>
              </a:ext>
            </a:extLst>
          </p:cNvPr>
          <p:cNvSpPr/>
          <p:nvPr/>
        </p:nvSpPr>
        <p:spPr>
          <a:xfrm>
            <a:off x="7652625" y="3964481"/>
            <a:ext cx="334439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5BF98B-9D8A-EDD4-D6E9-1553CF10378F}"/>
              </a:ext>
            </a:extLst>
          </p:cNvPr>
          <p:cNvGrpSpPr>
            <a:grpSpLocks noChangeAspect="1"/>
          </p:cNvGrpSpPr>
          <p:nvPr/>
        </p:nvGrpSpPr>
        <p:grpSpPr>
          <a:xfrm>
            <a:off x="7519237" y="873418"/>
            <a:ext cx="5173300" cy="4707174"/>
            <a:chOff x="379659" y="2394809"/>
            <a:chExt cx="3423243" cy="3143250"/>
          </a:xfrm>
        </p:grpSpPr>
        <p:pic>
          <p:nvPicPr>
            <p:cNvPr id="6" name="Picture 5" descr="A circular object with a wire around it&#10;&#10;AI-generated content may be incorrect.">
              <a:extLst>
                <a:ext uri="{FF2B5EF4-FFF2-40B4-BE49-F238E27FC236}">
                  <a16:creationId xmlns:a16="http://schemas.microsoft.com/office/drawing/2014/main" id="{722C761E-E2DE-D7D9-56A1-A7A320DA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659" y="2394809"/>
              <a:ext cx="2907202" cy="3143250"/>
            </a:xfrm>
            <a:prstGeom prst="rect">
              <a:avLst/>
            </a:prstGeom>
          </p:spPr>
        </p:pic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CE52547B-1510-8A3A-6929-68B956EE3A8C}"/>
                </a:ext>
              </a:extLst>
            </p:cNvPr>
            <p:cNvSpPr txBox="1"/>
            <p:nvPr/>
          </p:nvSpPr>
          <p:spPr>
            <a:xfrm>
              <a:off x="1059702" y="4657910"/>
              <a:ext cx="2743200" cy="36576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>
                  <a:cs typeface="Arial"/>
                </a:rPr>
                <a:t>CHESS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4100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14638" y="14288"/>
            <a:ext cx="9377362" cy="13255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latin typeface="+mn-lt"/>
              </a:rPr>
              <a:t>6 High-Energy, 3</a:t>
            </a:r>
            <a:r>
              <a:rPr lang="en-US" sz="2400" b="1" baseline="30000" dirty="0">
                <a:latin typeface="+mn-lt"/>
              </a:rPr>
              <a:t>rd</a:t>
            </a:r>
            <a:r>
              <a:rPr lang="en-US" sz="2400" b="1" dirty="0">
                <a:latin typeface="+mn-lt"/>
              </a:rPr>
              <a:t> Generation X-ray Facilities in World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58463" y="3849021"/>
            <a:ext cx="2762251" cy="2475131"/>
            <a:chOff x="1084194" y="1379955"/>
            <a:chExt cx="2762250" cy="247513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194" y="1749287"/>
              <a:ext cx="276225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57209" y="3578087"/>
              <a:ext cx="14162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http://www.anl.gov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74454" y="1379955"/>
              <a:ext cx="1181734" cy="339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5" b="1" dirty="0">
                  <a:solidFill>
                    <a:srgbClr val="000000"/>
                  </a:solidFill>
                </a:rPr>
                <a:t>APS: Illinois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18711" y="1247183"/>
            <a:ext cx="2560320" cy="2485070"/>
            <a:chOff x="5014705" y="1399005"/>
            <a:chExt cx="2560320" cy="248507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4705" y="1768337"/>
              <a:ext cx="256032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78772" y="3607076"/>
              <a:ext cx="14321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http://www.riken.jp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51713" y="1399005"/>
              <a:ext cx="1486304" cy="339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5" b="1" dirty="0">
                  <a:solidFill>
                    <a:srgbClr val="000000"/>
                  </a:solidFill>
                </a:rPr>
                <a:t>SPring-8: Japan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57561" y="1247183"/>
            <a:ext cx="2752344" cy="2475131"/>
            <a:chOff x="1084194" y="3781912"/>
            <a:chExt cx="2752344" cy="247513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194" y="4151244"/>
              <a:ext cx="2752344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830292" y="3781912"/>
              <a:ext cx="1260152" cy="339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5" b="1" dirty="0">
                  <a:solidFill>
                    <a:srgbClr val="000000"/>
                  </a:solidFill>
                </a:rPr>
                <a:t>ESRF: France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66139" y="5980044"/>
              <a:ext cx="13884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http://www.esrf.eu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69553" y="1247184"/>
            <a:ext cx="2670629" cy="2488636"/>
            <a:chOff x="5324186" y="3949401"/>
            <a:chExt cx="2670629" cy="2488636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186" y="4318733"/>
              <a:ext cx="2670629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786603" y="3949401"/>
              <a:ext cx="1745799" cy="339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5" b="1" dirty="0">
                  <a:solidFill>
                    <a:srgbClr val="000000"/>
                  </a:solidFill>
                </a:rPr>
                <a:t>Petra-III: Germany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12555" y="6161038"/>
              <a:ext cx="24938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</a:rPr>
                <a:t>http://http://photon-science.desy.de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17102" y="3849023"/>
            <a:ext cx="3131507" cy="2219199"/>
            <a:chOff x="4887386" y="3840394"/>
            <a:chExt cx="3131507" cy="2219199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386" y="4230793"/>
              <a:ext cx="3131507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635643" y="3840394"/>
              <a:ext cx="1634998" cy="339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5" b="1" dirty="0">
                  <a:solidFill>
                    <a:srgbClr val="000000"/>
                  </a:solidFill>
                </a:rPr>
                <a:t>CHESS: New York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pic>
        <p:nvPicPr>
          <p:cNvPr id="8" name="Picture 7" descr="A circular road with a circular structure in the middle of a green field&#10;&#10;AI-generated content may be incorrect.">
            <a:extLst>
              <a:ext uri="{FF2B5EF4-FFF2-40B4-BE49-F238E27FC236}">
                <a16:creationId xmlns:a16="http://schemas.microsoft.com/office/drawing/2014/main" id="{E242B42C-0182-9101-6537-10CFAB914B6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813" t="35984" r="23631" b="16908"/>
          <a:stretch>
            <a:fillRect/>
          </a:stretch>
        </p:blipFill>
        <p:spPr>
          <a:xfrm>
            <a:off x="8403659" y="4188345"/>
            <a:ext cx="3126228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3FE083-5040-01BA-D3E6-A17AD42F1AF8}"/>
              </a:ext>
            </a:extLst>
          </p:cNvPr>
          <p:cNvSpPr txBox="1"/>
          <p:nvPr/>
        </p:nvSpPr>
        <p:spPr>
          <a:xfrm>
            <a:off x="8564893" y="6047470"/>
            <a:ext cx="254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/>
              </a:rPr>
              <a:t>english.ihep.cas.cn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/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/>
              </a:rPr>
              <a:t>heps</a:t>
            </a:r>
            <a:r>
              <a:rPr lang="en-US" sz="1200" dirty="0">
                <a:solidFill>
                  <a:srgbClr val="000000"/>
                </a:solidFill>
                <a:latin typeface="Calibri" panose="020F0502020204030204"/>
              </a:rPr>
              <a:t>/nae/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265060-E3F1-0327-198C-27AFAD73CF7A}"/>
              </a:ext>
            </a:extLst>
          </p:cNvPr>
          <p:cNvSpPr txBox="1"/>
          <p:nvPr/>
        </p:nvSpPr>
        <p:spPr>
          <a:xfrm>
            <a:off x="9223255" y="3785667"/>
            <a:ext cx="1311578" cy="339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5" b="1" dirty="0">
                <a:solidFill>
                  <a:srgbClr val="000000"/>
                </a:solidFill>
              </a:rPr>
              <a:t>IHEP:  Beijing</a:t>
            </a:r>
          </a:p>
        </p:txBody>
      </p:sp>
    </p:spTree>
    <p:extLst>
      <p:ext uri="{BB962C8B-B14F-4D97-AF65-F5344CB8AC3E}">
        <p14:creationId xmlns:p14="http://schemas.microsoft.com/office/powerpoint/2010/main" val="228953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Mission of CHESS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580139"/>
            <a:ext cx="755850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Provide unique synchrotron x-ray infrastructure and “end-to-end” expertise to support the (inter)national research community to solve the most important scientific, engineering, and scholarly challenges.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Train the next generation of diverse synchrotron x-ray users, practitioners, and developers.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new synchrotron x-ray technology and techniques.</a:t>
            </a:r>
          </a:p>
          <a:p>
            <a:pPr marL="971550" lvl="1" indent="-51435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56FBC1-6DD6-EFC5-F274-3F6328428DB4}"/>
              </a:ext>
            </a:extLst>
          </p:cNvPr>
          <p:cNvGrpSpPr/>
          <p:nvPr/>
        </p:nvGrpSpPr>
        <p:grpSpPr>
          <a:xfrm>
            <a:off x="7926115" y="73736"/>
            <a:ext cx="3669806" cy="6291850"/>
            <a:chOff x="8064659" y="64500"/>
            <a:chExt cx="3669806" cy="62918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2EC5AF-836D-54B7-B655-0CB58ABF15A1}"/>
                </a:ext>
              </a:extLst>
            </p:cNvPr>
            <p:cNvGrpSpPr/>
            <p:nvPr/>
          </p:nvGrpSpPr>
          <p:grpSpPr>
            <a:xfrm>
              <a:off x="8531239" y="2155860"/>
              <a:ext cx="2736647" cy="1758220"/>
              <a:chOff x="8203490" y="2196477"/>
              <a:chExt cx="2736647" cy="1758220"/>
            </a:xfrm>
          </p:grpSpPr>
          <p:pic>
            <p:nvPicPr>
              <p:cNvPr id="1030" name="Picture 6" descr="people learning at a CHESS beamline">
                <a:extLst>
                  <a:ext uri="{FF2B5EF4-FFF2-40B4-BE49-F238E27FC236}">
                    <a16:creationId xmlns:a16="http://schemas.microsoft.com/office/drawing/2014/main" id="{F0CB434F-CAF9-2144-1131-94F9CDF35F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62415" y="2196477"/>
                <a:ext cx="2218797" cy="1479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ADFAC-E6A3-AC45-88EF-2288B817EBAB}"/>
                  </a:ext>
                </a:extLst>
              </p:cNvPr>
              <p:cNvSpPr txBox="1"/>
              <p:nvPr/>
            </p:nvSpPr>
            <p:spPr>
              <a:xfrm>
                <a:off x="8203490" y="3693087"/>
                <a:ext cx="273664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High Energy X-Ray Techniques (HEXT) School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A2C441-3CF6-89F8-AE09-CD01846D1435}"/>
                </a:ext>
              </a:extLst>
            </p:cNvPr>
            <p:cNvGrpSpPr/>
            <p:nvPr/>
          </p:nvGrpSpPr>
          <p:grpSpPr>
            <a:xfrm>
              <a:off x="8616999" y="64500"/>
              <a:ext cx="2565126" cy="1992225"/>
              <a:chOff x="8334930" y="-100437"/>
              <a:chExt cx="2565126" cy="1992225"/>
            </a:xfrm>
          </p:grpSpPr>
          <p:pic>
            <p:nvPicPr>
              <p:cNvPr id="1026" name="Picture 2" descr="Schematic illustration of the in situ tensile loading SXRD data experimental setup.">
                <a:extLst>
                  <a:ext uri="{FF2B5EF4-FFF2-40B4-BE49-F238E27FC236}">
                    <a16:creationId xmlns:a16="http://schemas.microsoft.com/office/drawing/2014/main" id="{F7AF7592-0137-4BEF-1D68-5A49535515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903" y="-100437"/>
                <a:ext cx="2279180" cy="1761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1043A0-BE47-CE50-7F31-0D64B6CE4FA1}"/>
                  </a:ext>
                </a:extLst>
              </p:cNvPr>
              <p:cNvSpPr txBox="1"/>
              <p:nvPr/>
            </p:nvSpPr>
            <p:spPr>
              <a:xfrm>
                <a:off x="8334930" y="1630178"/>
                <a:ext cx="25651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i="1" dirty="0"/>
                  <a:t>In situ </a:t>
                </a:r>
                <a:r>
                  <a:rPr lang="en-US" sz="1100" dirty="0"/>
                  <a:t>tensile loading SXRD setup at FAST 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A1E1B20-12AE-4636-F8B2-C7D2FC47C59F}"/>
                </a:ext>
              </a:extLst>
            </p:cNvPr>
            <p:cNvGrpSpPr/>
            <p:nvPr/>
          </p:nvGrpSpPr>
          <p:grpSpPr>
            <a:xfrm>
              <a:off x="8064659" y="4013214"/>
              <a:ext cx="3669806" cy="2343136"/>
              <a:chOff x="8064659" y="3868646"/>
              <a:chExt cx="3669806" cy="234313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835FCA1-BC1C-2F4B-3E99-9D1486EC10C0}"/>
                  </a:ext>
                </a:extLst>
              </p:cNvPr>
              <p:cNvGrpSpPr/>
              <p:nvPr/>
            </p:nvGrpSpPr>
            <p:grpSpPr>
              <a:xfrm>
                <a:off x="8064659" y="3976048"/>
                <a:ext cx="3669806" cy="2235734"/>
                <a:chOff x="7752446" y="4095286"/>
                <a:chExt cx="3669806" cy="2235734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760CDA5-899C-1CE2-3BCF-AB359AFB38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52446" y="4095286"/>
                  <a:ext cx="3669806" cy="1968529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84AB8D7-2B1B-C803-9394-5C41DAE4DAD2}"/>
                    </a:ext>
                  </a:extLst>
                </p:cNvPr>
                <p:cNvSpPr txBox="1"/>
                <p:nvPr/>
              </p:nvSpPr>
              <p:spPr>
                <a:xfrm>
                  <a:off x="7957735" y="6069410"/>
                  <a:ext cx="325922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dirty="0"/>
                    <a:t>Magnetic and structural frustration coexist in </a:t>
                  </a:r>
                  <a:r>
                    <a:rPr lang="en-US" sz="1100" dirty="0" err="1"/>
                    <a:t>LnCd₃P</a:t>
                  </a:r>
                  <a:r>
                    <a:rPr lang="en-US" sz="1100" dirty="0"/>
                    <a:t>₃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BA94A2D-A69D-1527-5E80-B41EFB5C2546}"/>
                  </a:ext>
                </a:extLst>
              </p:cNvPr>
              <p:cNvSpPr/>
              <p:nvPr/>
            </p:nvSpPr>
            <p:spPr>
              <a:xfrm>
                <a:off x="9732341" y="3931454"/>
                <a:ext cx="334439" cy="26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8FE7F36-B5CF-43F1-39F5-789DF693C1D2}"/>
                  </a:ext>
                </a:extLst>
              </p:cNvPr>
              <p:cNvSpPr/>
              <p:nvPr/>
            </p:nvSpPr>
            <p:spPr>
              <a:xfrm>
                <a:off x="8064659" y="3868646"/>
                <a:ext cx="334439" cy="26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857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CHESS Numbers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7363" y="1557770"/>
            <a:ext cx="6054436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1980-2019: National User Facility</a:t>
            </a:r>
          </a:p>
          <a:p>
            <a:r>
              <a:rPr lang="en-US" dirty="0"/>
              <a:t>2019-present: Partner Model</a:t>
            </a:r>
          </a:p>
          <a:p>
            <a:pPr lvl="1"/>
            <a:r>
              <a:rPr lang="en-US" dirty="0"/>
              <a:t>Currently 7 operating beamlines (more under construction)</a:t>
            </a:r>
          </a:p>
          <a:p>
            <a:pPr lvl="1"/>
            <a:r>
              <a:rPr lang="en-US" dirty="0"/>
              <a:t>Operations and upgrades funded by multiple partners (NSF, NIH, DoD, NY State)</a:t>
            </a:r>
          </a:p>
          <a:p>
            <a:r>
              <a:rPr lang="en-US" dirty="0"/>
              <a:t>~200 Staff Members</a:t>
            </a:r>
          </a:p>
          <a:p>
            <a:r>
              <a:rPr lang="en-US" dirty="0"/>
              <a:t>$54M in 2023</a:t>
            </a:r>
          </a:p>
          <a:p>
            <a:r>
              <a:rPr lang="en-US" dirty="0"/>
              <a:t>24/7 operations</a:t>
            </a:r>
          </a:p>
          <a:p>
            <a:r>
              <a:rPr lang="en-US" dirty="0"/>
              <a:t>Accelerator runs </a:t>
            </a:r>
          </a:p>
          <a:p>
            <a:pPr lvl="1"/>
            <a:r>
              <a:rPr lang="en-US" dirty="0"/>
              <a:t>~5000hr/year, ~3500hr/</a:t>
            </a:r>
            <a:r>
              <a:rPr lang="en-US" dirty="0" err="1"/>
              <a:t>yr</a:t>
            </a:r>
            <a:r>
              <a:rPr lang="en-US" dirty="0"/>
              <a:t> delivered as user time. </a:t>
            </a:r>
          </a:p>
          <a:p>
            <a:pPr lvl="1"/>
            <a:r>
              <a:rPr lang="en-US" dirty="0"/>
              <a:t>Remainder for R&amp;D and commissioning. </a:t>
            </a:r>
          </a:p>
          <a:p>
            <a:pPr lvl="1"/>
            <a:r>
              <a:rPr lang="en-US" dirty="0"/>
              <a:t>6.0GeV, 145mA</a:t>
            </a:r>
          </a:p>
          <a:p>
            <a:r>
              <a:rPr lang="en-US" dirty="0"/>
              <a:t>~1500 user visits/year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4F7C2-A8EB-C662-20AE-A4CB3213B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7" y="1792287"/>
            <a:ext cx="4668332" cy="31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23" y="314324"/>
            <a:ext cx="1023946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Unique Characteristic: The Partner Funding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06" y="1636637"/>
            <a:ext cx="11016388" cy="4351338"/>
          </a:xfrm>
        </p:spPr>
        <p:txBody>
          <a:bodyPr>
            <a:noAutofit/>
          </a:bodyPr>
          <a:lstStyle/>
          <a:p>
            <a:r>
              <a:rPr lang="en-US" sz="2400" dirty="0"/>
              <a:t>Multiple organizations (partners) support x-ray beamlines and the core facility on a proportional basis.</a:t>
            </a:r>
          </a:p>
          <a:p>
            <a:r>
              <a:rPr lang="en-US" sz="2400" dirty="0"/>
              <a:t>Partners develop beamtime allocation policies for their beamlines.</a:t>
            </a:r>
          </a:p>
          <a:p>
            <a:r>
              <a:rPr lang="en-US" sz="2400" dirty="0"/>
              <a:t>Operations funded by partner programs.</a:t>
            </a:r>
          </a:p>
          <a:p>
            <a:r>
              <a:rPr lang="en-US" sz="2400" dirty="0"/>
              <a:t>Upgrades and expansions funded by capital/construction sponsored awards.</a:t>
            </a:r>
          </a:p>
          <a:p>
            <a:r>
              <a:rPr lang="en-US" sz="2400" dirty="0"/>
              <a:t>Cornell University makes strategic investments (e.g., the NEH), provides annual support for costs covered by F&amp;A, and makes infrastructure improvements.</a:t>
            </a:r>
          </a:p>
          <a:p>
            <a:pPr lvl="1"/>
            <a:r>
              <a:rPr lang="en-US" sz="2000" dirty="0"/>
              <a:t>Recent: Lake Source Cooling, Fire Sprinklers, Fire Stopping, Building Code upgrades, ADA upgrades.</a:t>
            </a:r>
          </a:p>
          <a:p>
            <a:pPr lvl="1"/>
            <a:r>
              <a:rPr lang="en-US" sz="2000" dirty="0"/>
              <a:t>Planned: replacing transformers and electrical infrastructure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8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87" y="33054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Current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83" y="1815444"/>
            <a:ext cx="8960790" cy="4351338"/>
          </a:xfrm>
        </p:spPr>
        <p:txBody>
          <a:bodyPr>
            <a:noAutofit/>
          </a:bodyPr>
          <a:lstStyle/>
          <a:p>
            <a:r>
              <a:rPr lang="en-US" sz="2000" dirty="0"/>
              <a:t>NSF: Center for High Energy X-ray Science (CHEXS) at CHESS  </a:t>
            </a:r>
            <a:r>
              <a:rPr lang="en-US" sz="1600" dirty="0"/>
              <a:t>National User Facility</a:t>
            </a:r>
          </a:p>
          <a:p>
            <a:pPr lvl="1"/>
            <a:r>
              <a:rPr lang="en-US" sz="1600" dirty="0"/>
              <a:t>4 Beamlines (spectroscopy, quantum materials, materials processing, high-pressure biology)</a:t>
            </a:r>
          </a:p>
          <a:p>
            <a:pPr lvl="1"/>
            <a:r>
              <a:rPr lang="en-US" sz="1600" dirty="0"/>
              <a:t>Technical R&amp;D</a:t>
            </a:r>
          </a:p>
          <a:p>
            <a:pPr lvl="1"/>
            <a:r>
              <a:rPr lang="en-US" sz="1600" dirty="0"/>
              <a:t>Education and Outreach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AFRL: Materials Solutions Network at CHESS (MSN-C) </a:t>
            </a:r>
            <a:r>
              <a:rPr lang="en-US" sz="1600" dirty="0"/>
              <a:t>DOD Research Facility</a:t>
            </a:r>
          </a:p>
          <a:p>
            <a:pPr lvl="1"/>
            <a:r>
              <a:rPr lang="en-US" sz="1600" dirty="0"/>
              <a:t>2 Beamlines (structural materials and functional materials)</a:t>
            </a:r>
          </a:p>
          <a:p>
            <a:pPr lvl="1"/>
            <a:r>
              <a:rPr lang="en-US" sz="1600" dirty="0"/>
              <a:t>Outreach to OEMs in Aerospace Sector (ITAR)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NIH: MacCHESS </a:t>
            </a:r>
            <a:r>
              <a:rPr lang="en-US" sz="1600" dirty="0"/>
              <a:t>1 Beamline (2 x ½ in collaboration with NSF)</a:t>
            </a:r>
          </a:p>
          <a:p>
            <a:pPr lvl="1"/>
            <a:r>
              <a:rPr lang="en-US" sz="1600" dirty="0"/>
              <a:t>Service beamlines for the MX and Bio-SAXS communities</a:t>
            </a:r>
          </a:p>
          <a:p>
            <a:pPr lvl="1"/>
            <a:r>
              <a:rPr lang="en-US" sz="1600" dirty="0"/>
              <a:t>Outreach to pharmaceutical and biomedical industry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NYSTAR: Matching award for MacCHESS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MSN-C Ceramic Matrix Composites Workshop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43" y="608441"/>
            <a:ext cx="1767129" cy="745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631B4-C830-694C-9CF9-BCEBCF672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409" y="1905258"/>
            <a:ext cx="2306469" cy="770250"/>
          </a:xfrm>
          <a:prstGeom prst="rect">
            <a:avLst/>
          </a:prstGeom>
        </p:spPr>
      </p:pic>
      <p:pic>
        <p:nvPicPr>
          <p:cNvPr id="13" name="Picture 1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026F4EE-78AA-8549-B4FD-272A161A4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3233259"/>
            <a:ext cx="1300463" cy="6355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71587" y="580416"/>
            <a:ext cx="3847659" cy="851206"/>
            <a:chOff x="4048030" y="660158"/>
            <a:chExt cx="3847659" cy="851206"/>
          </a:xfrm>
        </p:grpSpPr>
        <p:pic>
          <p:nvPicPr>
            <p:cNvPr id="7" name="Picture 4" descr="National Institutes of Health (NIH) - Turning Discovery into Health">
              <a:extLst>
                <a:ext uri="{FF2B5EF4-FFF2-40B4-BE49-F238E27FC236}">
                  <a16:creationId xmlns:a16="http://schemas.microsoft.com/office/drawing/2014/main" id="{C7105DB1-E456-5547-AED9-3DF78EE11B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615"/>
            <a:stretch/>
          </p:blipFill>
          <p:spPr bwMode="auto">
            <a:xfrm>
              <a:off x="6835856" y="739835"/>
              <a:ext cx="1059833" cy="64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93395B-E621-C848-B72F-6E659F96E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400" y="756634"/>
              <a:ext cx="1595620" cy="7151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030" y="660158"/>
              <a:ext cx="846780" cy="851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978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60314</TotalTime>
  <Words>1011</Words>
  <Application>Microsoft Office PowerPoint</Application>
  <PresentationFormat>Widescreen</PresentationFormat>
  <Paragraphs>131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Office Theme</vt:lpstr>
      <vt:lpstr>Welcome and Introduction to CHESS</vt:lpstr>
      <vt:lpstr>PowerPoint Presentation</vt:lpstr>
      <vt:lpstr>Introduction to X Rays, Synchrotrons, and X-Ray Techniques</vt:lpstr>
      <vt:lpstr>What is CHESS?</vt:lpstr>
      <vt:lpstr>6 High-Energy, 3rd Generation X-ray Facilities in World</vt:lpstr>
      <vt:lpstr>Mission of CHESS</vt:lpstr>
      <vt:lpstr>CHESS Numbers</vt:lpstr>
      <vt:lpstr>Unique Characteristic: The Partner Funding Model</vt:lpstr>
      <vt:lpstr>Current Partners</vt:lpstr>
      <vt:lpstr>CHESS, NSF, and AFRL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Ryan</dc:creator>
  <cp:lastModifiedBy>Joel Donald Brock</cp:lastModifiedBy>
  <cp:revision>325</cp:revision>
  <cp:lastPrinted>2025-02-26T00:23:46Z</cp:lastPrinted>
  <dcterms:created xsi:type="dcterms:W3CDTF">2016-12-13T21:34:58Z</dcterms:created>
  <dcterms:modified xsi:type="dcterms:W3CDTF">2026-04-16T14:42:27Z</dcterms:modified>
</cp:coreProperties>
</file>