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3" r:id="rId6"/>
    <p:sldId id="260" r:id="rId7"/>
    <p:sldId id="261" r:id="rId8"/>
    <p:sldId id="262" r:id="rId9"/>
    <p:sldId id="263" r:id="rId10"/>
    <p:sldId id="282" r:id="rId11"/>
    <p:sldId id="283" r:id="rId12"/>
    <p:sldId id="264" r:id="rId13"/>
    <p:sldId id="265" r:id="rId14"/>
    <p:sldId id="284" r:id="rId15"/>
    <p:sldId id="285" r:id="rId16"/>
    <p:sldId id="286" r:id="rId17"/>
    <p:sldId id="266" r:id="rId18"/>
    <p:sldId id="287" r:id="rId19"/>
    <p:sldId id="288" r:id="rId20"/>
    <p:sldId id="269" r:id="rId21"/>
    <p:sldId id="289" r:id="rId22"/>
    <p:sldId id="268" r:id="rId23"/>
    <p:sldId id="290" r:id="rId24"/>
    <p:sldId id="291" r:id="rId25"/>
    <p:sldId id="292" r:id="rId26"/>
    <p:sldId id="272" r:id="rId27"/>
    <p:sldId id="274" r:id="rId28"/>
    <p:sldId id="275" r:id="rId29"/>
    <p:sldId id="276" r:id="rId30"/>
    <p:sldId id="277" r:id="rId31"/>
    <p:sldId id="293" r:id="rId32"/>
    <p:sldId id="278" r:id="rId33"/>
    <p:sldId id="279" r:id="rId34"/>
    <p:sldId id="280" r:id="rId35"/>
    <p:sldId id="281" r:id="rId36"/>
    <p:sldId id="294" r:id="rId37"/>
    <p:sldId id="295" r:id="rId38"/>
    <p:sldId id="296" r:id="rId39"/>
    <p:sldId id="297" r:id="rId40"/>
    <p:sldId id="298"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22DCC-6943-1E3F-40B3-3460D5B2D8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47A8A6-83AE-650F-F286-D8C9F5A39D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F2BC43-07EE-4705-AD17-51FCB8B4E48C}"/>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5" name="Footer Placeholder 4">
            <a:extLst>
              <a:ext uri="{FF2B5EF4-FFF2-40B4-BE49-F238E27FC236}">
                <a16:creationId xmlns:a16="http://schemas.microsoft.com/office/drawing/2014/main" id="{4CAE6F04-A0FD-306F-A4E8-C73F379369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B6A787-2AE1-0C2A-F8A1-BA3B7373D146}"/>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3328113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085D4-F5E7-1E66-0962-517EF841F5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C75388-F302-4E43-CC36-C7E50414D8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88707C-325E-0A07-F3A4-D834C59D55BF}"/>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5" name="Footer Placeholder 4">
            <a:extLst>
              <a:ext uri="{FF2B5EF4-FFF2-40B4-BE49-F238E27FC236}">
                <a16:creationId xmlns:a16="http://schemas.microsoft.com/office/drawing/2014/main" id="{5E873ED9-7FB1-1D97-E5FB-129BCCA32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AB5689-CC66-BFDE-383D-205C8CF93F95}"/>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1483247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CA39A-D99A-C52D-B06D-F90B17322C8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4AB108-01EE-019E-ACFD-9F7AFAA491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E57D2B-EB66-8C8E-5395-B7485F4ED50B}"/>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5" name="Footer Placeholder 4">
            <a:extLst>
              <a:ext uri="{FF2B5EF4-FFF2-40B4-BE49-F238E27FC236}">
                <a16:creationId xmlns:a16="http://schemas.microsoft.com/office/drawing/2014/main" id="{30422A71-AF46-56A8-02BF-FCBC3410B0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EE198A-9C75-CE16-1EF0-5EDA4A22F0D9}"/>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3043702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91258-F095-6759-197A-9FD74CFB20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1F0955-A4F7-BC7E-61F1-4DC663BF04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AE342B-0375-ABD0-121C-ECCDB51B181A}"/>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5" name="Footer Placeholder 4">
            <a:extLst>
              <a:ext uri="{FF2B5EF4-FFF2-40B4-BE49-F238E27FC236}">
                <a16:creationId xmlns:a16="http://schemas.microsoft.com/office/drawing/2014/main" id="{11316DF5-3B2C-7C63-020A-A47FBD1A46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9FE597-AC18-977D-A207-708E72B32AB6}"/>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4107191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C0CE7-6BFF-8878-0ACD-A609706110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21F3E6-FD4D-FE2F-20A3-D8946034197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99D52C-E47A-108D-12BB-C380AD7FD614}"/>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5" name="Footer Placeholder 4">
            <a:extLst>
              <a:ext uri="{FF2B5EF4-FFF2-40B4-BE49-F238E27FC236}">
                <a16:creationId xmlns:a16="http://schemas.microsoft.com/office/drawing/2014/main" id="{BC646121-44F8-4AFB-20F4-A127EC0A02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46576C-7FE4-269B-2E6E-60D26FDEDE6D}"/>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2440634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89678-A174-BF9E-B83C-15E9A701B9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D7055F-0461-3B8E-5171-6753462107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4E86F-00B0-3AEF-56F6-4AF12FA12C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D237BA-1DAA-CB57-8805-A6DF57981639}"/>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6" name="Footer Placeholder 5">
            <a:extLst>
              <a:ext uri="{FF2B5EF4-FFF2-40B4-BE49-F238E27FC236}">
                <a16:creationId xmlns:a16="http://schemas.microsoft.com/office/drawing/2014/main" id="{B534EBA1-F2E2-2E46-ABC9-82F221AF4B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BF4721-5D08-C56C-9F82-09F60AC91C71}"/>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2119283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E3A5E-68B8-F0A8-D639-91FFF9E2CB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19FAD3-ABC7-A6B1-7320-B6FEFE5C9D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D6B95F-7DFA-040E-F761-3AC7A05AFA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6633E1-4DD9-4DBE-C07A-470B37D3E1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98CCC2-8CF9-FCD0-355F-EE1EC77B51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FC2C97-A909-ADF5-35E8-D9ADCDF972BB}"/>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8" name="Footer Placeholder 7">
            <a:extLst>
              <a:ext uri="{FF2B5EF4-FFF2-40B4-BE49-F238E27FC236}">
                <a16:creationId xmlns:a16="http://schemas.microsoft.com/office/drawing/2014/main" id="{3636818E-C459-5613-EA2B-8731A21849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917AC8-D7AF-8FEF-42F0-E33FEEF765DA}"/>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1342859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E94D4-BE3F-A837-CB4C-A5389E3F46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F3DEB0-D24C-210D-E00D-F715C75F2F1C}"/>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4" name="Footer Placeholder 3">
            <a:extLst>
              <a:ext uri="{FF2B5EF4-FFF2-40B4-BE49-F238E27FC236}">
                <a16:creationId xmlns:a16="http://schemas.microsoft.com/office/drawing/2014/main" id="{E1B466C1-B119-94C2-0E21-2C0661CCFC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45EE84-D906-79EC-267B-4FFCA6E1DE75}"/>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3994961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67D575-37F2-3836-0F90-A23C02065B1A}"/>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3" name="Footer Placeholder 2">
            <a:extLst>
              <a:ext uri="{FF2B5EF4-FFF2-40B4-BE49-F238E27FC236}">
                <a16:creationId xmlns:a16="http://schemas.microsoft.com/office/drawing/2014/main" id="{539DD48D-4C09-1765-AF3B-79E6D50435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EB2D2E-EDAE-B440-852A-3B612CD84127}"/>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4289729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9E7FF-91AE-AF5A-45BA-F50FA5DD71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5469E7-DF4A-9D57-214D-1BDF60F15B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3E3199-C95D-9784-9631-2F3038963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ECCC82-B3D3-0F1F-9D35-1B6188E8FDFE}"/>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6" name="Footer Placeholder 5">
            <a:extLst>
              <a:ext uri="{FF2B5EF4-FFF2-40B4-BE49-F238E27FC236}">
                <a16:creationId xmlns:a16="http://schemas.microsoft.com/office/drawing/2014/main" id="{E3550E95-DE64-C545-C162-EDFFF3A977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89B12E-FA33-C02A-210E-8DB2153427D1}"/>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2870655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25BE4-2351-751D-6307-89E95D742A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5EE3D8-A9B8-6312-865F-F892778156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ADBB49-7B21-2704-F0C2-9C013218F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C18914-BE5E-480C-7C02-4A86AA514F4F}"/>
              </a:ext>
            </a:extLst>
          </p:cNvPr>
          <p:cNvSpPr>
            <a:spLocks noGrp="1"/>
          </p:cNvSpPr>
          <p:nvPr>
            <p:ph type="dt" sz="half" idx="10"/>
          </p:nvPr>
        </p:nvSpPr>
        <p:spPr/>
        <p:txBody>
          <a:bodyPr/>
          <a:lstStyle/>
          <a:p>
            <a:fld id="{A8CB47CE-2167-5446-952E-C5BC1C756031}" type="datetimeFigureOut">
              <a:rPr lang="en-US" smtClean="0"/>
              <a:t>6/3/25</a:t>
            </a:fld>
            <a:endParaRPr lang="en-US"/>
          </a:p>
        </p:txBody>
      </p:sp>
      <p:sp>
        <p:nvSpPr>
          <p:cNvPr id="6" name="Footer Placeholder 5">
            <a:extLst>
              <a:ext uri="{FF2B5EF4-FFF2-40B4-BE49-F238E27FC236}">
                <a16:creationId xmlns:a16="http://schemas.microsoft.com/office/drawing/2014/main" id="{CEA82760-2E32-512F-158B-E829303791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9334AE-1EC7-F588-EF91-CB11A70B6C02}"/>
              </a:ext>
            </a:extLst>
          </p:cNvPr>
          <p:cNvSpPr>
            <a:spLocks noGrp="1"/>
          </p:cNvSpPr>
          <p:nvPr>
            <p:ph type="sldNum" sz="quarter" idx="12"/>
          </p:nvPr>
        </p:nvSpPr>
        <p:spPr/>
        <p:txBody>
          <a:bodyPr/>
          <a:lstStyle/>
          <a:p>
            <a:fld id="{3D97A133-D8CE-8747-AFBF-25AF3F1211FA}" type="slidenum">
              <a:rPr lang="en-US" smtClean="0"/>
              <a:t>‹#›</a:t>
            </a:fld>
            <a:endParaRPr lang="en-US"/>
          </a:p>
        </p:txBody>
      </p:sp>
    </p:spTree>
    <p:extLst>
      <p:ext uri="{BB962C8B-B14F-4D97-AF65-F5344CB8AC3E}">
        <p14:creationId xmlns:p14="http://schemas.microsoft.com/office/powerpoint/2010/main" val="156780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D47C6F-EEAB-4BF8-E156-FA8196EAE6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49C706-B7F7-13DD-E6BE-99471AD692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A797A6-8A78-6E21-50B0-066A64044B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CB47CE-2167-5446-952E-C5BC1C756031}" type="datetimeFigureOut">
              <a:rPr lang="en-US" smtClean="0"/>
              <a:t>6/3/25</a:t>
            </a:fld>
            <a:endParaRPr lang="en-US"/>
          </a:p>
        </p:txBody>
      </p:sp>
      <p:sp>
        <p:nvSpPr>
          <p:cNvPr id="5" name="Footer Placeholder 4">
            <a:extLst>
              <a:ext uri="{FF2B5EF4-FFF2-40B4-BE49-F238E27FC236}">
                <a16:creationId xmlns:a16="http://schemas.microsoft.com/office/drawing/2014/main" id="{CF4DCE14-006A-3B63-146B-88DAF338F3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D2B891F-D695-F530-56DA-87D8602659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D97A133-D8CE-8747-AFBF-25AF3F1211FA}" type="slidenum">
              <a:rPr lang="en-US" smtClean="0"/>
              <a:t>‹#›</a:t>
            </a:fld>
            <a:endParaRPr lang="en-US"/>
          </a:p>
        </p:txBody>
      </p:sp>
    </p:spTree>
    <p:extLst>
      <p:ext uri="{BB962C8B-B14F-4D97-AF65-F5344CB8AC3E}">
        <p14:creationId xmlns:p14="http://schemas.microsoft.com/office/powerpoint/2010/main" val="36033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rs-new.jpl.nasa.gov/dspace/bitstream/2014/39851/1/06-0876.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F967E-F9FD-2BA2-D606-C7F114BD09AF}"/>
              </a:ext>
            </a:extLst>
          </p:cNvPr>
          <p:cNvSpPr>
            <a:spLocks noGrp="1"/>
          </p:cNvSpPr>
          <p:nvPr>
            <p:ph type="ctrTitle"/>
          </p:nvPr>
        </p:nvSpPr>
        <p:spPr/>
        <p:txBody>
          <a:bodyPr/>
          <a:lstStyle/>
          <a:p>
            <a:r>
              <a:rPr lang="en-US" dirty="0"/>
              <a:t>FAIR Data</a:t>
            </a:r>
          </a:p>
        </p:txBody>
      </p:sp>
      <p:sp>
        <p:nvSpPr>
          <p:cNvPr id="3" name="Subtitle 2">
            <a:extLst>
              <a:ext uri="{FF2B5EF4-FFF2-40B4-BE49-F238E27FC236}">
                <a16:creationId xmlns:a16="http://schemas.microsoft.com/office/drawing/2014/main" id="{9A8EB6F3-7433-D96D-04CB-4848CA422171}"/>
              </a:ext>
            </a:extLst>
          </p:cNvPr>
          <p:cNvSpPr>
            <a:spLocks noGrp="1"/>
          </p:cNvSpPr>
          <p:nvPr>
            <p:ph type="subTitle" idx="1"/>
          </p:nvPr>
        </p:nvSpPr>
        <p:spPr/>
        <p:txBody>
          <a:bodyPr/>
          <a:lstStyle/>
          <a:p>
            <a:r>
              <a:rPr lang="en-US" dirty="0"/>
              <a:t>X-CITE Training @ CHESS Users Group 2025</a:t>
            </a:r>
          </a:p>
        </p:txBody>
      </p:sp>
    </p:spTree>
    <p:extLst>
      <p:ext uri="{BB962C8B-B14F-4D97-AF65-F5344CB8AC3E}">
        <p14:creationId xmlns:p14="http://schemas.microsoft.com/office/powerpoint/2010/main" val="3867110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FFFB01-732F-3620-7132-F0E6FE1B0E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337A50-DC73-8EAF-F5E7-840B521EBD42}"/>
              </a:ext>
            </a:extLst>
          </p:cNvPr>
          <p:cNvSpPr>
            <a:spLocks noGrp="1"/>
          </p:cNvSpPr>
          <p:nvPr>
            <p:ph type="title"/>
          </p:nvPr>
        </p:nvSpPr>
        <p:spPr/>
        <p:txBody>
          <a:bodyPr/>
          <a:lstStyle/>
          <a:p>
            <a:r>
              <a:rPr lang="en-US" dirty="0"/>
              <a:t>F3</a:t>
            </a:r>
          </a:p>
        </p:txBody>
      </p:sp>
      <p:sp>
        <p:nvSpPr>
          <p:cNvPr id="3" name="Content Placeholder 2">
            <a:extLst>
              <a:ext uri="{FF2B5EF4-FFF2-40B4-BE49-F238E27FC236}">
                <a16:creationId xmlns:a16="http://schemas.microsoft.com/office/drawing/2014/main" id="{F5BAE562-62B7-2D99-CF4F-83182F0285B3}"/>
              </a:ext>
            </a:extLst>
          </p:cNvPr>
          <p:cNvSpPr>
            <a:spLocks noGrp="1"/>
          </p:cNvSpPr>
          <p:nvPr>
            <p:ph idx="1"/>
          </p:nvPr>
        </p:nvSpPr>
        <p:spPr/>
        <p:txBody>
          <a:bodyPr/>
          <a:lstStyle/>
          <a:p>
            <a:pPr marL="0" indent="0">
              <a:buNone/>
            </a:pPr>
            <a:r>
              <a:rPr lang="en-US" b="1" i="1" dirty="0"/>
              <a:t>F3. metadata clearly and explicitly include the identifier of the data it describes</a:t>
            </a:r>
          </a:p>
          <a:p>
            <a:pPr marL="0" indent="0">
              <a:buNone/>
            </a:pPr>
            <a:endParaRPr lang="en-US" dirty="0"/>
          </a:p>
          <a:p>
            <a:pPr marL="0" indent="0">
              <a:buNone/>
            </a:pPr>
            <a:r>
              <a:rPr lang="en-US" dirty="0"/>
              <a:t>Metadata and data can get separated (oops). Must be able to associate them.</a:t>
            </a:r>
          </a:p>
        </p:txBody>
      </p:sp>
    </p:spTree>
    <p:extLst>
      <p:ext uri="{BB962C8B-B14F-4D97-AF65-F5344CB8AC3E}">
        <p14:creationId xmlns:p14="http://schemas.microsoft.com/office/powerpoint/2010/main" val="1751200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995B0F-DBEB-304C-01D3-8ADBBA273B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4ABC66-D036-49DC-3F1E-E5C5CD376489}"/>
              </a:ext>
            </a:extLst>
          </p:cNvPr>
          <p:cNvSpPr>
            <a:spLocks noGrp="1"/>
          </p:cNvSpPr>
          <p:nvPr>
            <p:ph type="title"/>
          </p:nvPr>
        </p:nvSpPr>
        <p:spPr/>
        <p:txBody>
          <a:bodyPr/>
          <a:lstStyle/>
          <a:p>
            <a:r>
              <a:rPr lang="en-US" dirty="0"/>
              <a:t>F4</a:t>
            </a:r>
          </a:p>
        </p:txBody>
      </p:sp>
      <p:sp>
        <p:nvSpPr>
          <p:cNvPr id="3" name="Content Placeholder 2">
            <a:extLst>
              <a:ext uri="{FF2B5EF4-FFF2-40B4-BE49-F238E27FC236}">
                <a16:creationId xmlns:a16="http://schemas.microsoft.com/office/drawing/2014/main" id="{17059A24-3141-6114-BD27-2630383A26C6}"/>
              </a:ext>
            </a:extLst>
          </p:cNvPr>
          <p:cNvSpPr>
            <a:spLocks noGrp="1"/>
          </p:cNvSpPr>
          <p:nvPr>
            <p:ph idx="1"/>
          </p:nvPr>
        </p:nvSpPr>
        <p:spPr/>
        <p:txBody>
          <a:bodyPr/>
          <a:lstStyle/>
          <a:p>
            <a:pPr marL="0" indent="0">
              <a:buNone/>
            </a:pPr>
            <a:r>
              <a:rPr lang="en-US" b="1" i="1" dirty="0"/>
              <a:t>F4. (meta)data are registered or indexed in a searchable resource</a:t>
            </a:r>
          </a:p>
          <a:p>
            <a:pPr marL="0" indent="0">
              <a:buNone/>
            </a:pPr>
            <a:endParaRPr lang="en-US" dirty="0"/>
          </a:p>
          <a:p>
            <a:pPr marL="0" indent="0">
              <a:buNone/>
            </a:pPr>
            <a:r>
              <a:rPr lang="en-US" dirty="0"/>
              <a:t>Your secret stash of data does no one else any good. Publish it, and make it searchable.</a:t>
            </a:r>
          </a:p>
        </p:txBody>
      </p:sp>
    </p:spTree>
    <p:extLst>
      <p:ext uri="{BB962C8B-B14F-4D97-AF65-F5344CB8AC3E}">
        <p14:creationId xmlns:p14="http://schemas.microsoft.com/office/powerpoint/2010/main" val="3629871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C7D6E-9FD5-044D-5D9C-511708C679B9}"/>
              </a:ext>
            </a:extLst>
          </p:cNvPr>
          <p:cNvSpPr>
            <a:spLocks noGrp="1"/>
          </p:cNvSpPr>
          <p:nvPr>
            <p:ph type="title"/>
          </p:nvPr>
        </p:nvSpPr>
        <p:spPr/>
        <p:txBody>
          <a:bodyPr/>
          <a:lstStyle/>
          <a:p>
            <a:r>
              <a:rPr lang="en-US" dirty="0"/>
              <a:t>Accessible</a:t>
            </a:r>
          </a:p>
        </p:txBody>
      </p:sp>
      <p:sp>
        <p:nvSpPr>
          <p:cNvPr id="3" name="Content Placeholder 2">
            <a:extLst>
              <a:ext uri="{FF2B5EF4-FFF2-40B4-BE49-F238E27FC236}">
                <a16:creationId xmlns:a16="http://schemas.microsoft.com/office/drawing/2014/main" id="{3F83CBE9-708E-9B48-8EE3-04375B198D96}"/>
              </a:ext>
            </a:extLst>
          </p:cNvPr>
          <p:cNvSpPr>
            <a:spLocks noGrp="1"/>
          </p:cNvSpPr>
          <p:nvPr>
            <p:ph idx="1"/>
          </p:nvPr>
        </p:nvSpPr>
        <p:spPr/>
        <p:txBody>
          <a:bodyPr/>
          <a:lstStyle/>
          <a:p>
            <a:pPr marL="0" indent="0">
              <a:buNone/>
            </a:pPr>
            <a:br>
              <a:rPr lang="en-US" dirty="0"/>
            </a:br>
            <a:endParaRPr lang="en-US" dirty="0"/>
          </a:p>
          <a:p>
            <a:endParaRPr lang="en-US" dirty="0"/>
          </a:p>
        </p:txBody>
      </p:sp>
    </p:spTree>
    <p:extLst>
      <p:ext uri="{BB962C8B-B14F-4D97-AF65-F5344CB8AC3E}">
        <p14:creationId xmlns:p14="http://schemas.microsoft.com/office/powerpoint/2010/main" val="26046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4AF7A7-01CE-D89E-1BBA-7681CE340358}"/>
              </a:ext>
            </a:extLst>
          </p:cNvPr>
          <p:cNvSpPr>
            <a:spLocks noGrp="1"/>
          </p:cNvSpPr>
          <p:nvPr>
            <p:ph idx="1"/>
          </p:nvPr>
        </p:nvSpPr>
        <p:spPr/>
        <p:txBody>
          <a:bodyPr>
            <a:normAutofit/>
          </a:bodyPr>
          <a:lstStyle/>
          <a:p>
            <a:r>
              <a:rPr lang="en-US" b="1" i="1" dirty="0"/>
              <a:t>A1. (meta)data are retrievable by their identifier using a standardized communications protocol</a:t>
            </a:r>
          </a:p>
          <a:p>
            <a:r>
              <a:rPr lang="en-US" b="1" i="1" dirty="0"/>
              <a:t>A1.1 the protocol is open, free, and universally implementable</a:t>
            </a:r>
          </a:p>
          <a:p>
            <a:pPr marL="0" indent="0">
              <a:buNone/>
            </a:pPr>
            <a:endParaRPr lang="en-US" dirty="0"/>
          </a:p>
          <a:p>
            <a:pPr marL="0" indent="0">
              <a:buNone/>
            </a:pPr>
            <a:r>
              <a:rPr lang="en-US" dirty="0"/>
              <a:t>HTTP(S) is strongly implied, isn't it?</a:t>
            </a:r>
          </a:p>
        </p:txBody>
      </p:sp>
      <p:sp>
        <p:nvSpPr>
          <p:cNvPr id="2" name="Title 1">
            <a:extLst>
              <a:ext uri="{FF2B5EF4-FFF2-40B4-BE49-F238E27FC236}">
                <a16:creationId xmlns:a16="http://schemas.microsoft.com/office/drawing/2014/main" id="{F264B39D-6767-695B-5EE3-4AFB90B2B472}"/>
              </a:ext>
            </a:extLst>
          </p:cNvPr>
          <p:cNvSpPr>
            <a:spLocks noGrp="1"/>
          </p:cNvSpPr>
          <p:nvPr>
            <p:ph type="title"/>
          </p:nvPr>
        </p:nvSpPr>
        <p:spPr/>
        <p:txBody>
          <a:bodyPr/>
          <a:lstStyle/>
          <a:p>
            <a:r>
              <a:rPr lang="en-US" dirty="0"/>
              <a:t>Accessible</a:t>
            </a:r>
          </a:p>
        </p:txBody>
      </p:sp>
    </p:spTree>
    <p:extLst>
      <p:ext uri="{BB962C8B-B14F-4D97-AF65-F5344CB8AC3E}">
        <p14:creationId xmlns:p14="http://schemas.microsoft.com/office/powerpoint/2010/main" val="1217393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6C5AD9-DEB7-DBB3-28A9-270D371D735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FB8C42-0511-AAFC-5A88-39BD3CFF6FC9}"/>
              </a:ext>
            </a:extLst>
          </p:cNvPr>
          <p:cNvSpPr>
            <a:spLocks noGrp="1"/>
          </p:cNvSpPr>
          <p:nvPr>
            <p:ph idx="1"/>
          </p:nvPr>
        </p:nvSpPr>
        <p:spPr/>
        <p:txBody>
          <a:bodyPr/>
          <a:lstStyle/>
          <a:p>
            <a:pPr marL="0" indent="0">
              <a:buNone/>
            </a:pPr>
            <a:r>
              <a:rPr lang="en-US" b="1" i="1" dirty="0"/>
              <a:t>A1.2. the protocol allows for an authentication and authorization procedure, where necessary</a:t>
            </a:r>
          </a:p>
          <a:p>
            <a:pPr marL="0" indent="0">
              <a:buNone/>
            </a:pPr>
            <a:endParaRPr lang="en-US" b="1" i="1" dirty="0"/>
          </a:p>
          <a:p>
            <a:r>
              <a:rPr lang="en-US" dirty="0"/>
              <a:t>Identity and Access Management (IAM).</a:t>
            </a:r>
          </a:p>
          <a:p>
            <a:r>
              <a:rPr lang="en-US" dirty="0"/>
              <a:t>Internet 2's </a:t>
            </a:r>
            <a:r>
              <a:rPr lang="en-US" dirty="0" err="1"/>
              <a:t>InCommon</a:t>
            </a:r>
            <a:r>
              <a:rPr lang="en-US" dirty="0"/>
              <a:t> is quite common.</a:t>
            </a:r>
          </a:p>
          <a:p>
            <a:r>
              <a:rPr lang="en-US" dirty="0" err="1"/>
              <a:t>CILogon</a:t>
            </a:r>
            <a:r>
              <a:rPr lang="en-US" dirty="0"/>
              <a:t> makes </a:t>
            </a:r>
            <a:r>
              <a:rPr lang="en-US" dirty="0" err="1"/>
              <a:t>InCommon</a:t>
            </a:r>
            <a:r>
              <a:rPr lang="en-US" dirty="0"/>
              <a:t> almost easy.</a:t>
            </a:r>
          </a:p>
          <a:p>
            <a:r>
              <a:rPr lang="en-US" dirty="0"/>
              <a:t>Hey! Wait a second! What do we need with IAM when we're putting our data our for everyone, for free? (stay tuned)</a:t>
            </a:r>
          </a:p>
        </p:txBody>
      </p:sp>
      <p:sp>
        <p:nvSpPr>
          <p:cNvPr id="2" name="Title 1">
            <a:extLst>
              <a:ext uri="{FF2B5EF4-FFF2-40B4-BE49-F238E27FC236}">
                <a16:creationId xmlns:a16="http://schemas.microsoft.com/office/drawing/2014/main" id="{5EC00797-62B5-7F30-14F8-A972A1AE31E5}"/>
              </a:ext>
            </a:extLst>
          </p:cNvPr>
          <p:cNvSpPr>
            <a:spLocks noGrp="1"/>
          </p:cNvSpPr>
          <p:nvPr>
            <p:ph type="title"/>
          </p:nvPr>
        </p:nvSpPr>
        <p:spPr/>
        <p:txBody>
          <a:bodyPr/>
          <a:lstStyle/>
          <a:p>
            <a:r>
              <a:rPr lang="en-US" dirty="0"/>
              <a:t>Accessible</a:t>
            </a:r>
          </a:p>
        </p:txBody>
      </p:sp>
    </p:spTree>
    <p:extLst>
      <p:ext uri="{BB962C8B-B14F-4D97-AF65-F5344CB8AC3E}">
        <p14:creationId xmlns:p14="http://schemas.microsoft.com/office/powerpoint/2010/main" val="1199493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855E30-ACFA-2184-4BFE-19557F09AFC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C5B65D-306F-E940-8349-954ADD2610A8}"/>
              </a:ext>
            </a:extLst>
          </p:cNvPr>
          <p:cNvSpPr>
            <a:spLocks noGrp="1"/>
          </p:cNvSpPr>
          <p:nvPr>
            <p:ph idx="1"/>
          </p:nvPr>
        </p:nvSpPr>
        <p:spPr/>
        <p:txBody>
          <a:bodyPr/>
          <a:lstStyle/>
          <a:p>
            <a:pPr marL="0" indent="0">
              <a:buNone/>
            </a:pPr>
            <a:r>
              <a:rPr lang="en-US" b="1" i="1" dirty="0"/>
              <a:t>A2. metadata are accessible, even when the data are no longer available</a:t>
            </a:r>
          </a:p>
          <a:p>
            <a:pPr marL="0" indent="0">
              <a:buNone/>
            </a:pPr>
            <a:endParaRPr lang="en-US" b="1" i="1" dirty="0"/>
          </a:p>
          <a:p>
            <a:r>
              <a:rPr lang="en-US" dirty="0"/>
              <a:t>Publication embargoes</a:t>
            </a:r>
          </a:p>
          <a:p>
            <a:r>
              <a:rPr lang="en-US" dirty="0"/>
              <a:t>Healthcare! HIPPA. Illegal to release patient data, severe penalties. The metadata should be available, but not the sensitive part of the data and perhaps not the data at all.</a:t>
            </a:r>
          </a:p>
          <a:p>
            <a:pPr lvl="1"/>
            <a:r>
              <a:rPr lang="en-US" dirty="0"/>
              <a:t>It is </a:t>
            </a:r>
            <a:r>
              <a:rPr lang="en-US" b="1" i="1" dirty="0"/>
              <a:t>really hard </a:t>
            </a:r>
            <a:r>
              <a:rPr lang="en-US" dirty="0"/>
              <a:t>to anonymize data in a way that it's still useful. See "Differential Privacy" for more.</a:t>
            </a:r>
          </a:p>
        </p:txBody>
      </p:sp>
      <p:sp>
        <p:nvSpPr>
          <p:cNvPr id="2" name="Title 1">
            <a:extLst>
              <a:ext uri="{FF2B5EF4-FFF2-40B4-BE49-F238E27FC236}">
                <a16:creationId xmlns:a16="http://schemas.microsoft.com/office/drawing/2014/main" id="{60639C27-D377-78E3-3981-901367A73558}"/>
              </a:ext>
            </a:extLst>
          </p:cNvPr>
          <p:cNvSpPr>
            <a:spLocks noGrp="1"/>
          </p:cNvSpPr>
          <p:nvPr>
            <p:ph type="title"/>
          </p:nvPr>
        </p:nvSpPr>
        <p:spPr/>
        <p:txBody>
          <a:bodyPr/>
          <a:lstStyle/>
          <a:p>
            <a:r>
              <a:rPr lang="en-US" dirty="0"/>
              <a:t>Accessible</a:t>
            </a:r>
          </a:p>
        </p:txBody>
      </p:sp>
    </p:spTree>
    <p:extLst>
      <p:ext uri="{BB962C8B-B14F-4D97-AF65-F5344CB8AC3E}">
        <p14:creationId xmlns:p14="http://schemas.microsoft.com/office/powerpoint/2010/main" val="2172619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CAE1E-784C-32EC-317C-54B48B836AC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7CC857-893F-A43C-54A0-2BE82CB45756}"/>
              </a:ext>
            </a:extLst>
          </p:cNvPr>
          <p:cNvSpPr>
            <a:spLocks noGrp="1"/>
          </p:cNvSpPr>
          <p:nvPr>
            <p:ph idx="1"/>
          </p:nvPr>
        </p:nvSpPr>
        <p:spPr/>
        <p:txBody>
          <a:bodyPr>
            <a:normAutofit/>
          </a:bodyPr>
          <a:lstStyle/>
          <a:p>
            <a:pPr marL="0" indent="0">
              <a:buNone/>
            </a:pPr>
            <a:r>
              <a:rPr lang="en-US" b="1" i="1" dirty="0"/>
              <a:t>"A2. metadata are accessible, even when the data are no longer available"</a:t>
            </a:r>
          </a:p>
          <a:p>
            <a:pPr marL="0" indent="0">
              <a:buNone/>
            </a:pPr>
            <a:endParaRPr lang="en-US" b="1" i="1" dirty="0"/>
          </a:p>
          <a:p>
            <a:pPr marL="0" indent="0">
              <a:buNone/>
            </a:pPr>
            <a:r>
              <a:rPr lang="en-US" dirty="0"/>
              <a:t>Some data collections just aren't feasible to store long term. The metadata should nonetheless live forever. Some breadcrumbs for other researchers is better than nothing, especially if the metadata is rich enough.</a:t>
            </a:r>
          </a:p>
          <a:p>
            <a:pPr marL="0" indent="0">
              <a:buNone/>
            </a:pPr>
            <a:endParaRPr lang="en-US" dirty="0"/>
          </a:p>
        </p:txBody>
      </p:sp>
      <p:sp>
        <p:nvSpPr>
          <p:cNvPr id="2" name="Title 1">
            <a:extLst>
              <a:ext uri="{FF2B5EF4-FFF2-40B4-BE49-F238E27FC236}">
                <a16:creationId xmlns:a16="http://schemas.microsoft.com/office/drawing/2014/main" id="{488CB4A3-A46F-80C4-96EF-34DD08BC1C78}"/>
              </a:ext>
            </a:extLst>
          </p:cNvPr>
          <p:cNvSpPr>
            <a:spLocks noGrp="1"/>
          </p:cNvSpPr>
          <p:nvPr>
            <p:ph type="title"/>
          </p:nvPr>
        </p:nvSpPr>
        <p:spPr/>
        <p:txBody>
          <a:bodyPr/>
          <a:lstStyle/>
          <a:p>
            <a:r>
              <a:rPr lang="en-US" dirty="0"/>
              <a:t>Accessible, A2 continued</a:t>
            </a:r>
          </a:p>
        </p:txBody>
      </p:sp>
    </p:spTree>
    <p:extLst>
      <p:ext uri="{BB962C8B-B14F-4D97-AF65-F5344CB8AC3E}">
        <p14:creationId xmlns:p14="http://schemas.microsoft.com/office/powerpoint/2010/main" val="4281643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9B331-16F1-F160-7049-EAF0AD165C89}"/>
              </a:ext>
            </a:extLst>
          </p:cNvPr>
          <p:cNvSpPr>
            <a:spLocks noGrp="1"/>
          </p:cNvSpPr>
          <p:nvPr>
            <p:ph type="title"/>
          </p:nvPr>
        </p:nvSpPr>
        <p:spPr/>
        <p:txBody>
          <a:bodyPr/>
          <a:lstStyle/>
          <a:p>
            <a:r>
              <a:rPr lang="en-US" dirty="0"/>
              <a:t>Interoperable</a:t>
            </a:r>
          </a:p>
        </p:txBody>
      </p:sp>
      <p:sp>
        <p:nvSpPr>
          <p:cNvPr id="3" name="Content Placeholder 2">
            <a:extLst>
              <a:ext uri="{FF2B5EF4-FFF2-40B4-BE49-F238E27FC236}">
                <a16:creationId xmlns:a16="http://schemas.microsoft.com/office/drawing/2014/main" id="{45801F18-BDA0-65E5-DDE8-B7FE60DF377F}"/>
              </a:ext>
            </a:extLst>
          </p:cNvPr>
          <p:cNvSpPr>
            <a:spLocks noGrp="1"/>
          </p:cNvSpPr>
          <p:nvPr>
            <p:ph idx="1"/>
          </p:nvPr>
        </p:nvSpPr>
        <p:spPr/>
        <p:txBody>
          <a:bodyPr/>
          <a:lstStyle/>
          <a:p>
            <a:pPr marL="0" indent="0">
              <a:buNone/>
            </a:pPr>
            <a:r>
              <a:rPr lang="en-US" dirty="0"/>
              <a:t>Here's the hard part: hidden in some simple little statements are some very hard problems.</a:t>
            </a:r>
          </a:p>
          <a:p>
            <a:endParaRPr lang="en-US" dirty="0"/>
          </a:p>
          <a:p>
            <a:pPr marL="0" indent="0">
              <a:buNone/>
            </a:pPr>
            <a:endParaRPr lang="en-US" dirty="0"/>
          </a:p>
        </p:txBody>
      </p:sp>
    </p:spTree>
    <p:extLst>
      <p:ext uri="{BB962C8B-B14F-4D97-AF65-F5344CB8AC3E}">
        <p14:creationId xmlns:p14="http://schemas.microsoft.com/office/powerpoint/2010/main" val="3922282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C30A6-E4B9-C2B9-2EA8-01DEA516D9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4E4485-22B5-0FB0-75AF-18EC08B29D8E}"/>
              </a:ext>
            </a:extLst>
          </p:cNvPr>
          <p:cNvSpPr>
            <a:spLocks noGrp="1"/>
          </p:cNvSpPr>
          <p:nvPr>
            <p:ph type="title"/>
          </p:nvPr>
        </p:nvSpPr>
        <p:spPr/>
        <p:txBody>
          <a:bodyPr/>
          <a:lstStyle/>
          <a:p>
            <a:r>
              <a:rPr lang="en-US" dirty="0"/>
              <a:t>Interoperable</a:t>
            </a:r>
          </a:p>
        </p:txBody>
      </p:sp>
      <p:sp>
        <p:nvSpPr>
          <p:cNvPr id="3" name="Content Placeholder 2">
            <a:extLst>
              <a:ext uri="{FF2B5EF4-FFF2-40B4-BE49-F238E27FC236}">
                <a16:creationId xmlns:a16="http://schemas.microsoft.com/office/drawing/2014/main" id="{1224782D-CACA-D376-26CD-F84C11F3FA27}"/>
              </a:ext>
            </a:extLst>
          </p:cNvPr>
          <p:cNvSpPr>
            <a:spLocks noGrp="1"/>
          </p:cNvSpPr>
          <p:nvPr>
            <p:ph idx="1"/>
          </p:nvPr>
        </p:nvSpPr>
        <p:spPr/>
        <p:txBody>
          <a:bodyPr/>
          <a:lstStyle/>
          <a:p>
            <a:pPr marL="0" indent="0">
              <a:buNone/>
            </a:pPr>
            <a:r>
              <a:rPr lang="en-US" b="1" i="1" dirty="0"/>
              <a:t>I1. (meta)data use a formal, accessible, shared, and broadly applicable language for knowledge representation.</a:t>
            </a:r>
          </a:p>
          <a:p>
            <a:pPr marL="0" indent="0">
              <a:buNone/>
            </a:pPr>
            <a:endParaRPr lang="en-US" dirty="0"/>
          </a:p>
          <a:p>
            <a:pPr marL="0" indent="0">
              <a:buNone/>
            </a:pPr>
            <a:r>
              <a:rPr lang="en-US" dirty="0"/>
              <a:t>"Knowledge Representation" is incredibly broad.</a:t>
            </a:r>
          </a:p>
          <a:p>
            <a:pPr lvl="1"/>
            <a:r>
              <a:rPr lang="en-US" dirty="0"/>
              <a:t>File formats, for instance.</a:t>
            </a:r>
          </a:p>
          <a:p>
            <a:pPr lvl="1"/>
            <a:r>
              <a:rPr lang="en-US" dirty="0"/>
              <a:t>Libraries: MARC vs. Z39.50 (version 1, anyone?)</a:t>
            </a:r>
          </a:p>
          <a:p>
            <a:pPr lvl="1"/>
            <a:r>
              <a:rPr lang="en-US" dirty="0"/>
              <a:t>Proprietary formats</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72485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AFCE8C-1297-FC4B-2A71-83ACD015E3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21E2AA-1856-F518-02CF-678F3C2B328C}"/>
              </a:ext>
            </a:extLst>
          </p:cNvPr>
          <p:cNvSpPr>
            <a:spLocks noGrp="1"/>
          </p:cNvSpPr>
          <p:nvPr>
            <p:ph type="title"/>
          </p:nvPr>
        </p:nvSpPr>
        <p:spPr/>
        <p:txBody>
          <a:bodyPr/>
          <a:lstStyle/>
          <a:p>
            <a:r>
              <a:rPr lang="en-US" dirty="0"/>
              <a:t>Interoperable</a:t>
            </a:r>
          </a:p>
        </p:txBody>
      </p:sp>
      <p:sp>
        <p:nvSpPr>
          <p:cNvPr id="3" name="Content Placeholder 2">
            <a:extLst>
              <a:ext uri="{FF2B5EF4-FFF2-40B4-BE49-F238E27FC236}">
                <a16:creationId xmlns:a16="http://schemas.microsoft.com/office/drawing/2014/main" id="{DAA993F8-CEA7-95FD-5800-2A5EEF3806CF}"/>
              </a:ext>
            </a:extLst>
          </p:cNvPr>
          <p:cNvSpPr>
            <a:spLocks noGrp="1"/>
          </p:cNvSpPr>
          <p:nvPr>
            <p:ph idx="1"/>
          </p:nvPr>
        </p:nvSpPr>
        <p:spPr/>
        <p:txBody>
          <a:bodyPr/>
          <a:lstStyle/>
          <a:p>
            <a:pPr marL="0" indent="0">
              <a:buNone/>
            </a:pPr>
            <a:endParaRPr lang="en-US" dirty="0"/>
          </a:p>
          <a:p>
            <a:pPr marL="0" indent="0">
              <a:buNone/>
            </a:pPr>
            <a:r>
              <a:rPr lang="en-US" b="1" i="1" dirty="0"/>
              <a:t>I2. (meta)data use vocabularies that follow FAIR principles</a:t>
            </a:r>
          </a:p>
          <a:p>
            <a:endParaRPr lang="en-US" dirty="0"/>
          </a:p>
          <a:p>
            <a:pPr marL="0" indent="0">
              <a:buNone/>
            </a:pPr>
            <a:r>
              <a:rPr lang="en-US" dirty="0"/>
              <a:t>Controlled Vocabularies, Classification Hierarchies, Ontologies.</a:t>
            </a:r>
          </a:p>
          <a:p>
            <a:endParaRPr lang="en-US" dirty="0"/>
          </a:p>
          <a:p>
            <a:pPr marL="0" indent="0">
              <a:buNone/>
            </a:pPr>
            <a:endParaRPr lang="en-US" dirty="0"/>
          </a:p>
        </p:txBody>
      </p:sp>
    </p:spTree>
    <p:extLst>
      <p:ext uri="{BB962C8B-B14F-4D97-AF65-F5344CB8AC3E}">
        <p14:creationId xmlns:p14="http://schemas.microsoft.com/office/powerpoint/2010/main" val="4077294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B8D2E-5970-7217-DF10-30167EB8BD5E}"/>
              </a:ext>
            </a:extLst>
          </p:cNvPr>
          <p:cNvSpPr>
            <a:spLocks noGrp="1"/>
          </p:cNvSpPr>
          <p:nvPr>
            <p:ph type="title"/>
          </p:nvPr>
        </p:nvSpPr>
        <p:spPr/>
        <p:txBody>
          <a:bodyPr/>
          <a:lstStyle/>
          <a:p>
            <a:r>
              <a:rPr lang="en-US" dirty="0"/>
              <a:t>What we'll talk about</a:t>
            </a:r>
          </a:p>
        </p:txBody>
      </p:sp>
      <p:sp>
        <p:nvSpPr>
          <p:cNvPr id="3" name="Content Placeholder 2">
            <a:extLst>
              <a:ext uri="{FF2B5EF4-FFF2-40B4-BE49-F238E27FC236}">
                <a16:creationId xmlns:a16="http://schemas.microsoft.com/office/drawing/2014/main" id="{3B802A98-1B3E-73C9-A80F-1C0634B80651}"/>
              </a:ext>
            </a:extLst>
          </p:cNvPr>
          <p:cNvSpPr>
            <a:spLocks noGrp="1"/>
          </p:cNvSpPr>
          <p:nvPr>
            <p:ph idx="1"/>
          </p:nvPr>
        </p:nvSpPr>
        <p:spPr/>
        <p:txBody>
          <a:bodyPr/>
          <a:lstStyle/>
          <a:p>
            <a:pPr marL="514350" indent="-514350">
              <a:buFont typeface="+mj-lt"/>
              <a:buAutoNum type="arabicPeriod"/>
            </a:pPr>
            <a:r>
              <a:rPr lang="en-US" dirty="0"/>
              <a:t>We're drowning in data, but finding and using what we need is (still!) tough.</a:t>
            </a:r>
          </a:p>
          <a:p>
            <a:pPr marL="514350" indent="-514350">
              <a:buFont typeface="+mj-lt"/>
              <a:buAutoNum type="arabicPeriod"/>
            </a:pPr>
            <a:r>
              <a:rPr lang="en-US" dirty="0"/>
              <a:t>Describing our data so we can find it again – Metadata.</a:t>
            </a:r>
          </a:p>
          <a:p>
            <a:pPr marL="514350" indent="-514350">
              <a:buFont typeface="+mj-lt"/>
              <a:buAutoNum type="arabicPeriod"/>
            </a:pPr>
            <a:r>
              <a:rPr lang="en-US" dirty="0"/>
              <a:t>A pilot project at CHESS named FOXDEN.</a:t>
            </a:r>
          </a:p>
        </p:txBody>
      </p:sp>
    </p:spTree>
    <p:extLst>
      <p:ext uri="{BB962C8B-B14F-4D97-AF65-F5344CB8AC3E}">
        <p14:creationId xmlns:p14="http://schemas.microsoft.com/office/powerpoint/2010/main" val="3053671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DF256-6753-A952-2919-95EA5B4F6C82}"/>
              </a:ext>
            </a:extLst>
          </p:cNvPr>
          <p:cNvSpPr>
            <a:spLocks noGrp="1"/>
          </p:cNvSpPr>
          <p:nvPr>
            <p:ph type="title"/>
          </p:nvPr>
        </p:nvSpPr>
        <p:spPr/>
        <p:txBody>
          <a:bodyPr/>
          <a:lstStyle/>
          <a:p>
            <a:r>
              <a:rPr lang="en-US" dirty="0"/>
              <a:t>(Part of) an</a:t>
            </a:r>
            <a:br>
              <a:rPr lang="en-US" dirty="0"/>
            </a:br>
            <a:r>
              <a:rPr lang="en-US" dirty="0"/>
              <a:t>ontology</a:t>
            </a:r>
          </a:p>
        </p:txBody>
      </p:sp>
      <p:sp>
        <p:nvSpPr>
          <p:cNvPr id="3" name="Content Placeholder 2">
            <a:extLst>
              <a:ext uri="{FF2B5EF4-FFF2-40B4-BE49-F238E27FC236}">
                <a16:creationId xmlns:a16="http://schemas.microsoft.com/office/drawing/2014/main" id="{7F8AA5D3-6463-9289-26B9-B04365E619CF}"/>
              </a:ext>
            </a:extLst>
          </p:cNvPr>
          <p:cNvSpPr>
            <a:spLocks noGrp="1"/>
          </p:cNvSpPr>
          <p:nvPr>
            <p:ph idx="1"/>
          </p:nvPr>
        </p:nvSpPr>
        <p:spPr>
          <a:xfrm>
            <a:off x="680544" y="6003486"/>
            <a:ext cx="10515600" cy="489389"/>
          </a:xfrm>
        </p:spPr>
        <p:txBody>
          <a:bodyPr>
            <a:normAutofit fontScale="40000" lnSpcReduction="20000"/>
          </a:bodyPr>
          <a:lstStyle/>
          <a:p>
            <a:pPr marL="0" indent="0">
              <a:buNone/>
            </a:pPr>
            <a:r>
              <a:rPr lang="en-US" dirty="0"/>
              <a:t>Peter Shames &amp; Joseph Skipper. NASA, JPL. - </a:t>
            </a:r>
            <a:r>
              <a:rPr lang="en-US" dirty="0">
                <a:hlinkClick r:id="rId2"/>
              </a:rPr>
              <a:t>"Toward a Framework for Modeling Space Systems Architectures"</a:t>
            </a:r>
            <a:r>
              <a:rPr lang="en-US" dirty="0"/>
              <a:t>.</a:t>
            </a:r>
          </a:p>
          <a:p>
            <a:pPr marL="0" indent="0">
              <a:buNone/>
            </a:pPr>
            <a:r>
              <a:rPr lang="en-US" dirty="0"/>
              <a:t>I copied this straight from Wikipedia.</a:t>
            </a:r>
          </a:p>
        </p:txBody>
      </p:sp>
      <p:pic>
        <p:nvPicPr>
          <p:cNvPr id="1026" name="Picture 2">
            <a:extLst>
              <a:ext uri="{FF2B5EF4-FFF2-40B4-BE49-F238E27FC236}">
                <a16:creationId xmlns:a16="http://schemas.microsoft.com/office/drawing/2014/main" id="{A97D03CA-F35B-2239-9BFA-6C6B68CAD6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5697" y="185351"/>
            <a:ext cx="6610865" cy="5767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5509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A83E38-9F4C-C361-4115-14C6939552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0F782F-EEEE-873B-81D2-D49CF5319231}"/>
              </a:ext>
            </a:extLst>
          </p:cNvPr>
          <p:cNvSpPr>
            <a:spLocks noGrp="1"/>
          </p:cNvSpPr>
          <p:nvPr>
            <p:ph type="title"/>
          </p:nvPr>
        </p:nvSpPr>
        <p:spPr/>
        <p:txBody>
          <a:bodyPr/>
          <a:lstStyle/>
          <a:p>
            <a:r>
              <a:rPr lang="en-US" dirty="0"/>
              <a:t>Interoperable</a:t>
            </a:r>
          </a:p>
        </p:txBody>
      </p:sp>
      <p:sp>
        <p:nvSpPr>
          <p:cNvPr id="3" name="Content Placeholder 2">
            <a:extLst>
              <a:ext uri="{FF2B5EF4-FFF2-40B4-BE49-F238E27FC236}">
                <a16:creationId xmlns:a16="http://schemas.microsoft.com/office/drawing/2014/main" id="{E748F7AD-5C6C-4857-1A3F-C63569CF1BAF}"/>
              </a:ext>
            </a:extLst>
          </p:cNvPr>
          <p:cNvSpPr>
            <a:spLocks noGrp="1"/>
          </p:cNvSpPr>
          <p:nvPr>
            <p:ph idx="1"/>
          </p:nvPr>
        </p:nvSpPr>
        <p:spPr/>
        <p:txBody>
          <a:bodyPr/>
          <a:lstStyle/>
          <a:p>
            <a:pPr marL="0" indent="0">
              <a:buNone/>
            </a:pPr>
            <a:r>
              <a:rPr lang="en-US" b="1" i="1" dirty="0"/>
              <a:t>I3. (meta)data include qualified references to other (meta)data</a:t>
            </a:r>
          </a:p>
          <a:p>
            <a:endParaRPr lang="en-US" dirty="0"/>
          </a:p>
          <a:p>
            <a:pPr marL="0" indent="0">
              <a:buNone/>
            </a:pPr>
            <a:r>
              <a:rPr lang="en-US" dirty="0"/>
              <a:t>I heard you like metadata, so I put some metadata in your metadata.</a:t>
            </a:r>
          </a:p>
          <a:p>
            <a:pPr lvl="1"/>
            <a:r>
              <a:rPr lang="en-US" dirty="0"/>
              <a:t>If your metadata has a CAS number, it should have a way to link that back to Chemical Abstracts</a:t>
            </a:r>
          </a:p>
          <a:p>
            <a:pPr marL="0" indent="0">
              <a:buNone/>
            </a:pPr>
            <a:endParaRPr lang="en-US" dirty="0"/>
          </a:p>
        </p:txBody>
      </p:sp>
    </p:spTree>
    <p:extLst>
      <p:ext uri="{BB962C8B-B14F-4D97-AF65-F5344CB8AC3E}">
        <p14:creationId xmlns:p14="http://schemas.microsoft.com/office/powerpoint/2010/main" val="945340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B2185-B781-26B1-0B47-A1271CD421C4}"/>
              </a:ext>
            </a:extLst>
          </p:cNvPr>
          <p:cNvSpPr>
            <a:spLocks noGrp="1"/>
          </p:cNvSpPr>
          <p:nvPr>
            <p:ph type="title"/>
          </p:nvPr>
        </p:nvSpPr>
        <p:spPr/>
        <p:txBody>
          <a:bodyPr/>
          <a:lstStyle/>
          <a:p>
            <a:r>
              <a:rPr lang="en-US" dirty="0"/>
              <a:t>Reusable</a:t>
            </a:r>
          </a:p>
        </p:txBody>
      </p:sp>
      <p:sp>
        <p:nvSpPr>
          <p:cNvPr id="3" name="Content Placeholder 2">
            <a:extLst>
              <a:ext uri="{FF2B5EF4-FFF2-40B4-BE49-F238E27FC236}">
                <a16:creationId xmlns:a16="http://schemas.microsoft.com/office/drawing/2014/main" id="{AA198B3C-2816-41B8-911E-A04E7D9FAA2F}"/>
              </a:ext>
            </a:extLst>
          </p:cNvPr>
          <p:cNvSpPr>
            <a:spLocks noGrp="1"/>
          </p:cNvSpPr>
          <p:nvPr>
            <p:ph idx="1"/>
          </p:nvPr>
        </p:nvSpPr>
        <p:spPr/>
        <p:txBody>
          <a:bodyPr/>
          <a:lstStyle/>
          <a:p>
            <a:pPr marL="0" indent="0">
              <a:buNone/>
            </a:pPr>
            <a:r>
              <a:rPr lang="en-US" b="1" i="1" dirty="0"/>
              <a:t>R1. meta(data) are richly described with a plurality of accurate and relevant attributes</a:t>
            </a:r>
          </a:p>
          <a:p>
            <a:pPr marL="0" indent="0">
              <a:buNone/>
            </a:pPr>
            <a:endParaRPr lang="en-US" dirty="0"/>
          </a:p>
          <a:p>
            <a:pPr marL="0" indent="0">
              <a:buNone/>
            </a:pPr>
            <a:r>
              <a:rPr lang="en-US" dirty="0"/>
              <a:t>Ever see someone use a 200 character filename to hold their metadata? How did that work out for them? 10 years later?</a:t>
            </a:r>
          </a:p>
          <a:p>
            <a:pPr lvl="1"/>
            <a:r>
              <a:rPr lang="en-US" dirty="0"/>
              <a:t>Was that "someone" you?</a:t>
            </a:r>
          </a:p>
          <a:p>
            <a:pPr lvl="1"/>
            <a:r>
              <a:rPr lang="en-US" dirty="0"/>
              <a:t>Attributes you think are irrelevant may be useful to someone else (ex: meta-analysis)</a:t>
            </a:r>
          </a:p>
          <a:p>
            <a:pPr marL="0" indent="0">
              <a:buNone/>
            </a:pPr>
            <a:endParaRPr lang="en-US" dirty="0"/>
          </a:p>
        </p:txBody>
      </p:sp>
    </p:spTree>
    <p:extLst>
      <p:ext uri="{BB962C8B-B14F-4D97-AF65-F5344CB8AC3E}">
        <p14:creationId xmlns:p14="http://schemas.microsoft.com/office/powerpoint/2010/main" val="1967090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E9FD9-F26A-A1CA-EF5F-D9E1A00388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C712E8-E35A-1EFA-1BE6-30529D72EA35}"/>
              </a:ext>
            </a:extLst>
          </p:cNvPr>
          <p:cNvSpPr>
            <a:spLocks noGrp="1"/>
          </p:cNvSpPr>
          <p:nvPr>
            <p:ph type="title"/>
          </p:nvPr>
        </p:nvSpPr>
        <p:spPr/>
        <p:txBody>
          <a:bodyPr/>
          <a:lstStyle/>
          <a:p>
            <a:r>
              <a:rPr lang="en-US" dirty="0"/>
              <a:t>Reusable</a:t>
            </a:r>
          </a:p>
        </p:txBody>
      </p:sp>
      <p:sp>
        <p:nvSpPr>
          <p:cNvPr id="3" name="Content Placeholder 2">
            <a:extLst>
              <a:ext uri="{FF2B5EF4-FFF2-40B4-BE49-F238E27FC236}">
                <a16:creationId xmlns:a16="http://schemas.microsoft.com/office/drawing/2014/main" id="{BE7F6084-46EB-B3DB-A409-022DB24A7C91}"/>
              </a:ext>
            </a:extLst>
          </p:cNvPr>
          <p:cNvSpPr>
            <a:spLocks noGrp="1"/>
          </p:cNvSpPr>
          <p:nvPr>
            <p:ph idx="1"/>
          </p:nvPr>
        </p:nvSpPr>
        <p:spPr/>
        <p:txBody>
          <a:bodyPr/>
          <a:lstStyle/>
          <a:p>
            <a:pPr marL="0" indent="0">
              <a:buNone/>
            </a:pPr>
            <a:r>
              <a:rPr lang="en-US" b="1" i="1" dirty="0"/>
              <a:t>R1.1. (meta)data are released with a clear and accessible data usage license</a:t>
            </a:r>
          </a:p>
          <a:p>
            <a:pPr marL="0" indent="0">
              <a:buNone/>
            </a:pPr>
            <a:endParaRPr lang="en-US" dirty="0"/>
          </a:p>
          <a:p>
            <a:pPr marL="0" indent="0">
              <a:buNone/>
            </a:pPr>
            <a:r>
              <a:rPr lang="en-US" dirty="0"/>
              <a:t>Many licenses are available (public domain, Creative Commons, publication date embargoes)</a:t>
            </a:r>
          </a:p>
          <a:p>
            <a:pPr lvl="1"/>
            <a:r>
              <a:rPr lang="en-US" dirty="0"/>
              <a:t>It </a:t>
            </a:r>
            <a:r>
              <a:rPr lang="en-US" i="1" dirty="0"/>
              <a:t>does</a:t>
            </a:r>
            <a:r>
              <a:rPr lang="en-US" dirty="0"/>
              <a:t> matter – can someone legally add your data to some other data and claim "compilation copyright", and is that bad?</a:t>
            </a:r>
          </a:p>
          <a:p>
            <a:pPr marL="0" indent="0">
              <a:buNone/>
            </a:pPr>
            <a:endParaRPr lang="en-US" dirty="0"/>
          </a:p>
        </p:txBody>
      </p:sp>
    </p:spTree>
    <p:extLst>
      <p:ext uri="{BB962C8B-B14F-4D97-AF65-F5344CB8AC3E}">
        <p14:creationId xmlns:p14="http://schemas.microsoft.com/office/powerpoint/2010/main" val="3590750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AA9AEF-A853-D9DD-B52D-940741696C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237301-2E3D-D865-678A-941DE7F93832}"/>
              </a:ext>
            </a:extLst>
          </p:cNvPr>
          <p:cNvSpPr>
            <a:spLocks noGrp="1"/>
          </p:cNvSpPr>
          <p:nvPr>
            <p:ph type="title"/>
          </p:nvPr>
        </p:nvSpPr>
        <p:spPr/>
        <p:txBody>
          <a:bodyPr/>
          <a:lstStyle/>
          <a:p>
            <a:r>
              <a:rPr lang="en-US" dirty="0"/>
              <a:t>Reusable</a:t>
            </a:r>
          </a:p>
        </p:txBody>
      </p:sp>
      <p:sp>
        <p:nvSpPr>
          <p:cNvPr id="3" name="Content Placeholder 2">
            <a:extLst>
              <a:ext uri="{FF2B5EF4-FFF2-40B4-BE49-F238E27FC236}">
                <a16:creationId xmlns:a16="http://schemas.microsoft.com/office/drawing/2014/main" id="{F52F178A-7671-1347-F275-B7FCA8EDC9C0}"/>
              </a:ext>
            </a:extLst>
          </p:cNvPr>
          <p:cNvSpPr>
            <a:spLocks noGrp="1"/>
          </p:cNvSpPr>
          <p:nvPr>
            <p:ph idx="1"/>
          </p:nvPr>
        </p:nvSpPr>
        <p:spPr/>
        <p:txBody>
          <a:bodyPr/>
          <a:lstStyle/>
          <a:p>
            <a:pPr marL="0" indent="0">
              <a:buNone/>
            </a:pPr>
            <a:r>
              <a:rPr lang="en-US" b="1" i="1" dirty="0"/>
              <a:t>R1.2. (meta)data are associated with detailed provenance</a:t>
            </a:r>
          </a:p>
          <a:p>
            <a:pPr marL="0" indent="0">
              <a:buNone/>
            </a:pPr>
            <a:endParaRPr lang="en-US" dirty="0"/>
          </a:p>
          <a:p>
            <a:pPr marL="0" indent="0">
              <a:buNone/>
            </a:pPr>
            <a:r>
              <a:rPr lang="en-US" dirty="0"/>
              <a:t>Provenance (Chain of Custody) – not just malfeasance</a:t>
            </a:r>
          </a:p>
          <a:p>
            <a:pPr lvl="1"/>
            <a:r>
              <a:rPr lang="en-US" dirty="0"/>
              <a:t>Is this a subset of a subset of a subset?</a:t>
            </a:r>
          </a:p>
          <a:p>
            <a:pPr lvl="1"/>
            <a:r>
              <a:rPr lang="en-US" dirty="0"/>
              <a:t>Did errors creep in?</a:t>
            </a:r>
          </a:p>
          <a:p>
            <a:pPr lvl="2"/>
            <a:r>
              <a:rPr lang="en-US" dirty="0"/>
              <a:t>Compressed, decompressed, compressed again (lossy compression)</a:t>
            </a:r>
          </a:p>
          <a:p>
            <a:pPr lvl="1"/>
            <a:r>
              <a:rPr lang="en-US" dirty="0"/>
              <a:t>Was data removed?</a:t>
            </a:r>
          </a:p>
          <a:p>
            <a:pPr lvl="2"/>
            <a:r>
              <a:rPr lang="en-US" dirty="0"/>
              <a:t>Outliers?</a:t>
            </a:r>
          </a:p>
          <a:p>
            <a:pPr lvl="2"/>
            <a:r>
              <a:rPr lang="en-US" dirty="0"/>
              <a:t>Cleaning – ex: broken instruments</a:t>
            </a:r>
          </a:p>
          <a:p>
            <a:pPr lvl="2"/>
            <a:r>
              <a:rPr lang="en-US" dirty="0"/>
              <a:t>Only "interesting" events were stored</a:t>
            </a:r>
          </a:p>
          <a:p>
            <a:pPr marL="0" indent="0">
              <a:buNone/>
            </a:pPr>
            <a:endParaRPr lang="en-US" dirty="0"/>
          </a:p>
        </p:txBody>
      </p:sp>
    </p:spTree>
    <p:extLst>
      <p:ext uri="{BB962C8B-B14F-4D97-AF65-F5344CB8AC3E}">
        <p14:creationId xmlns:p14="http://schemas.microsoft.com/office/powerpoint/2010/main" val="1542661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75351-FC88-D709-3148-53834D10FD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269727-B058-9301-1271-0D0C0B30587C}"/>
              </a:ext>
            </a:extLst>
          </p:cNvPr>
          <p:cNvSpPr>
            <a:spLocks noGrp="1"/>
          </p:cNvSpPr>
          <p:nvPr>
            <p:ph type="title"/>
          </p:nvPr>
        </p:nvSpPr>
        <p:spPr/>
        <p:txBody>
          <a:bodyPr/>
          <a:lstStyle/>
          <a:p>
            <a:r>
              <a:rPr lang="en-US" dirty="0"/>
              <a:t>Reusable</a:t>
            </a:r>
          </a:p>
        </p:txBody>
      </p:sp>
      <p:sp>
        <p:nvSpPr>
          <p:cNvPr id="3" name="Content Placeholder 2">
            <a:extLst>
              <a:ext uri="{FF2B5EF4-FFF2-40B4-BE49-F238E27FC236}">
                <a16:creationId xmlns:a16="http://schemas.microsoft.com/office/drawing/2014/main" id="{A63D24DD-D0F4-4E90-18B7-000A502895A8}"/>
              </a:ext>
            </a:extLst>
          </p:cNvPr>
          <p:cNvSpPr>
            <a:spLocks noGrp="1"/>
          </p:cNvSpPr>
          <p:nvPr>
            <p:ph idx="1"/>
          </p:nvPr>
        </p:nvSpPr>
        <p:spPr/>
        <p:txBody>
          <a:bodyPr/>
          <a:lstStyle/>
          <a:p>
            <a:pPr marL="0" indent="0">
              <a:buNone/>
            </a:pPr>
            <a:r>
              <a:rPr lang="en-US" b="1" i="1" dirty="0"/>
              <a:t>R1.3. (meta)data meet domain-relevant community standards</a:t>
            </a:r>
          </a:p>
          <a:p>
            <a:pPr marL="0" indent="0">
              <a:buNone/>
            </a:pPr>
            <a:endParaRPr lang="en-US" dirty="0"/>
          </a:p>
          <a:p>
            <a:pPr marL="0" indent="0">
              <a:buNone/>
            </a:pPr>
            <a:r>
              <a:rPr lang="en-US" dirty="0"/>
              <a:t>Are their metadata requirements specific to your field?</a:t>
            </a:r>
          </a:p>
          <a:p>
            <a:pPr lvl="1"/>
            <a:r>
              <a:rPr lang="en-US" dirty="0"/>
              <a:t>Disclosures/Conflict of Interest?</a:t>
            </a:r>
          </a:p>
          <a:p>
            <a:pPr lvl="1"/>
            <a:r>
              <a:rPr lang="en-US" dirty="0"/>
              <a:t>Controlled Vocabulary?</a:t>
            </a:r>
          </a:p>
          <a:p>
            <a:pPr lvl="1"/>
            <a:r>
              <a:rPr lang="en-US" dirty="0"/>
              <a:t>Ontology?</a:t>
            </a:r>
          </a:p>
          <a:p>
            <a:pPr lvl="1"/>
            <a:r>
              <a:rPr lang="en-US" dirty="0"/>
              <a:t>Hierarchy?  Ex: "11.63(a)2"</a:t>
            </a:r>
          </a:p>
          <a:p>
            <a:pPr marL="0" indent="0">
              <a:buNone/>
            </a:pPr>
            <a:endParaRPr lang="en-US" dirty="0"/>
          </a:p>
        </p:txBody>
      </p:sp>
    </p:spTree>
    <p:extLst>
      <p:ext uri="{BB962C8B-B14F-4D97-AF65-F5344CB8AC3E}">
        <p14:creationId xmlns:p14="http://schemas.microsoft.com/office/powerpoint/2010/main" val="3701115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B141-9BD8-73BC-71A6-F6D1974BC055}"/>
              </a:ext>
            </a:extLst>
          </p:cNvPr>
          <p:cNvSpPr>
            <a:spLocks noGrp="1"/>
          </p:cNvSpPr>
          <p:nvPr>
            <p:ph type="title"/>
          </p:nvPr>
        </p:nvSpPr>
        <p:spPr/>
        <p:txBody>
          <a:bodyPr/>
          <a:lstStyle/>
          <a:p>
            <a:r>
              <a:rPr lang="en-US" dirty="0"/>
              <a:t>Metadata Representations</a:t>
            </a:r>
          </a:p>
        </p:txBody>
      </p:sp>
      <p:sp>
        <p:nvSpPr>
          <p:cNvPr id="3" name="Content Placeholder 2">
            <a:extLst>
              <a:ext uri="{FF2B5EF4-FFF2-40B4-BE49-F238E27FC236}">
                <a16:creationId xmlns:a16="http://schemas.microsoft.com/office/drawing/2014/main" id="{2D598618-4FF0-5DDB-DE4B-199ABEA66F60}"/>
              </a:ext>
            </a:extLst>
          </p:cNvPr>
          <p:cNvSpPr>
            <a:spLocks noGrp="1"/>
          </p:cNvSpPr>
          <p:nvPr>
            <p:ph idx="1"/>
          </p:nvPr>
        </p:nvSpPr>
        <p:spPr/>
        <p:txBody>
          <a:bodyPr/>
          <a:lstStyle/>
          <a:p>
            <a:pPr marL="0" indent="0">
              <a:buNone/>
            </a:pPr>
            <a:r>
              <a:rPr lang="en-US" dirty="0"/>
              <a:t>Switching Gears Completely, how do we represent, store, and transmit metadata in response to queries and between repositories?</a:t>
            </a:r>
          </a:p>
        </p:txBody>
      </p:sp>
    </p:spTree>
    <p:extLst>
      <p:ext uri="{BB962C8B-B14F-4D97-AF65-F5344CB8AC3E}">
        <p14:creationId xmlns:p14="http://schemas.microsoft.com/office/powerpoint/2010/main" val="2400142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58C17-C113-89BD-C98C-13A240C6A080}"/>
              </a:ext>
            </a:extLst>
          </p:cNvPr>
          <p:cNvSpPr>
            <a:spLocks noGrp="1"/>
          </p:cNvSpPr>
          <p:nvPr>
            <p:ph type="title"/>
          </p:nvPr>
        </p:nvSpPr>
        <p:spPr/>
        <p:txBody>
          <a:bodyPr/>
          <a:lstStyle/>
          <a:p>
            <a:r>
              <a:rPr lang="en-US" dirty="0"/>
              <a:t>Metadata representations</a:t>
            </a:r>
          </a:p>
        </p:txBody>
      </p:sp>
      <p:sp>
        <p:nvSpPr>
          <p:cNvPr id="3" name="Content Placeholder 2">
            <a:extLst>
              <a:ext uri="{FF2B5EF4-FFF2-40B4-BE49-F238E27FC236}">
                <a16:creationId xmlns:a16="http://schemas.microsoft.com/office/drawing/2014/main" id="{1606E7E3-3BB2-FC0B-EA14-562340D7C63E}"/>
              </a:ext>
            </a:extLst>
          </p:cNvPr>
          <p:cNvSpPr>
            <a:spLocks noGrp="1"/>
          </p:cNvSpPr>
          <p:nvPr>
            <p:ph idx="1"/>
          </p:nvPr>
        </p:nvSpPr>
        <p:spPr/>
        <p:txBody>
          <a:bodyPr/>
          <a:lstStyle/>
          <a:p>
            <a:pPr marL="0" indent="0">
              <a:buNone/>
            </a:pPr>
            <a:r>
              <a:rPr lang="en-US" dirty="0"/>
              <a:t>Two most common (modern) methods:</a:t>
            </a:r>
            <a:br>
              <a:rPr lang="en-US" dirty="0"/>
            </a:br>
            <a:endParaRPr lang="en-US" dirty="0"/>
          </a:p>
          <a:p>
            <a:r>
              <a:rPr lang="en-US" dirty="0"/>
              <a:t>JSON – </a:t>
            </a:r>
            <a:r>
              <a:rPr lang="en-US" dirty="0" err="1"/>
              <a:t>Javascript</a:t>
            </a:r>
            <a:r>
              <a:rPr lang="en-US" dirty="0"/>
              <a:t> Object Notation</a:t>
            </a:r>
          </a:p>
          <a:p>
            <a:r>
              <a:rPr lang="en-US" dirty="0"/>
              <a:t>RDF – Resource Data Framework</a:t>
            </a:r>
          </a:p>
          <a:p>
            <a:endParaRPr lang="en-US" dirty="0"/>
          </a:p>
        </p:txBody>
      </p:sp>
    </p:spTree>
    <p:extLst>
      <p:ext uri="{BB962C8B-B14F-4D97-AF65-F5344CB8AC3E}">
        <p14:creationId xmlns:p14="http://schemas.microsoft.com/office/powerpoint/2010/main" val="3342226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FA715-46A2-3B09-9521-264C2CC5821A}"/>
              </a:ext>
            </a:extLst>
          </p:cNvPr>
          <p:cNvSpPr>
            <a:spLocks noGrp="1"/>
          </p:cNvSpPr>
          <p:nvPr>
            <p:ph type="title"/>
          </p:nvPr>
        </p:nvSpPr>
        <p:spPr/>
        <p:txBody>
          <a:bodyPr/>
          <a:lstStyle/>
          <a:p>
            <a:r>
              <a:rPr lang="en-US" dirty="0"/>
              <a:t>JSON</a:t>
            </a:r>
          </a:p>
        </p:txBody>
      </p:sp>
      <p:sp>
        <p:nvSpPr>
          <p:cNvPr id="3" name="Content Placeholder 2">
            <a:extLst>
              <a:ext uri="{FF2B5EF4-FFF2-40B4-BE49-F238E27FC236}">
                <a16:creationId xmlns:a16="http://schemas.microsoft.com/office/drawing/2014/main" id="{C0CD9C4E-E3A3-996A-99B3-538754763D5A}"/>
              </a:ext>
            </a:extLst>
          </p:cNvPr>
          <p:cNvSpPr>
            <a:spLocks noGrp="1"/>
          </p:cNvSpPr>
          <p:nvPr>
            <p:ph idx="1"/>
          </p:nvPr>
        </p:nvSpPr>
        <p:spPr>
          <a:xfrm>
            <a:off x="838200" y="1825625"/>
            <a:ext cx="4910959" cy="4667250"/>
          </a:xfrm>
        </p:spPr>
        <p:txBody>
          <a:bodyPr/>
          <a:lstStyle/>
          <a:p>
            <a:r>
              <a:rPr lang="en-US" dirty="0"/>
              <a:t>Ignore the "JS" part – practically every language has support for it.</a:t>
            </a:r>
          </a:p>
          <a:p>
            <a:pPr lvl="2"/>
            <a:r>
              <a:rPr lang="en-US" dirty="0"/>
              <a:t>Even FORTRAN</a:t>
            </a:r>
          </a:p>
          <a:p>
            <a:r>
              <a:rPr lang="en-US" dirty="0"/>
              <a:t>Represents data as nested lists, objects, and primitives.</a:t>
            </a:r>
          </a:p>
          <a:p>
            <a:r>
              <a:rPr lang="en-US" dirty="0"/>
              <a:t>Enough data types to build any representation (numbers, strings, lists, </a:t>
            </a:r>
            <a:r>
              <a:rPr lang="en-US" dirty="0" err="1"/>
              <a:t>booleans</a:t>
            </a:r>
            <a:r>
              <a:rPr lang="en-US" dirty="0"/>
              <a:t>, objects, and a null value)</a:t>
            </a:r>
          </a:p>
        </p:txBody>
      </p:sp>
      <p:pic>
        <p:nvPicPr>
          <p:cNvPr id="4" name="Picture 3">
            <a:extLst>
              <a:ext uri="{FF2B5EF4-FFF2-40B4-BE49-F238E27FC236}">
                <a16:creationId xmlns:a16="http://schemas.microsoft.com/office/drawing/2014/main" id="{2B8036E0-9900-94C8-ABF7-E12DCCB57A7B}"/>
              </a:ext>
            </a:extLst>
          </p:cNvPr>
          <p:cNvPicPr>
            <a:picLocks noChangeAspect="1"/>
          </p:cNvPicPr>
          <p:nvPr/>
        </p:nvPicPr>
        <p:blipFill>
          <a:blip r:embed="rId2"/>
          <a:stretch>
            <a:fillRect/>
          </a:stretch>
        </p:blipFill>
        <p:spPr>
          <a:xfrm>
            <a:off x="6096000" y="227999"/>
            <a:ext cx="3967755" cy="6264876"/>
          </a:xfrm>
          <a:prstGeom prst="rect">
            <a:avLst/>
          </a:prstGeom>
        </p:spPr>
      </p:pic>
    </p:spTree>
    <p:extLst>
      <p:ext uri="{BB962C8B-B14F-4D97-AF65-F5344CB8AC3E}">
        <p14:creationId xmlns:p14="http://schemas.microsoft.com/office/powerpoint/2010/main" val="3780662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DAC7A-A520-86A4-BDFD-6CE72B341E6C}"/>
              </a:ext>
            </a:extLst>
          </p:cNvPr>
          <p:cNvSpPr>
            <a:spLocks noGrp="1"/>
          </p:cNvSpPr>
          <p:nvPr>
            <p:ph type="title"/>
          </p:nvPr>
        </p:nvSpPr>
        <p:spPr/>
        <p:txBody>
          <a:bodyPr/>
          <a:lstStyle/>
          <a:p>
            <a:r>
              <a:rPr lang="en-US" dirty="0"/>
              <a:t>JSON – the good part</a:t>
            </a:r>
          </a:p>
        </p:txBody>
      </p:sp>
      <p:sp>
        <p:nvSpPr>
          <p:cNvPr id="3" name="Content Placeholder 2">
            <a:extLst>
              <a:ext uri="{FF2B5EF4-FFF2-40B4-BE49-F238E27FC236}">
                <a16:creationId xmlns:a16="http://schemas.microsoft.com/office/drawing/2014/main" id="{A90261A5-182E-E943-8E0E-A67FA3D602C2}"/>
              </a:ext>
            </a:extLst>
          </p:cNvPr>
          <p:cNvSpPr>
            <a:spLocks noGrp="1"/>
          </p:cNvSpPr>
          <p:nvPr>
            <p:ph idx="1"/>
          </p:nvPr>
        </p:nvSpPr>
        <p:spPr/>
        <p:txBody>
          <a:bodyPr/>
          <a:lstStyle/>
          <a:p>
            <a:r>
              <a:rPr lang="en-US" dirty="0"/>
              <a:t>Simple.</a:t>
            </a:r>
          </a:p>
          <a:p>
            <a:pPr lvl="1"/>
            <a:r>
              <a:rPr lang="en-US" dirty="0"/>
              <a:t>I described it in one minute.</a:t>
            </a:r>
          </a:p>
          <a:p>
            <a:pPr lvl="1"/>
            <a:r>
              <a:rPr lang="en-US" dirty="0"/>
              <a:t>Nice for debugging.</a:t>
            </a:r>
          </a:p>
          <a:p>
            <a:r>
              <a:rPr lang="en-US" dirty="0"/>
              <a:t>Built-in support in many languages (python: "import </a:t>
            </a:r>
            <a:r>
              <a:rPr lang="en-US" dirty="0" err="1"/>
              <a:t>json</a:t>
            </a:r>
            <a:r>
              <a:rPr lang="en-US" dirty="0"/>
              <a:t>")</a:t>
            </a:r>
          </a:p>
        </p:txBody>
      </p:sp>
    </p:spTree>
    <p:extLst>
      <p:ext uri="{BB962C8B-B14F-4D97-AF65-F5344CB8AC3E}">
        <p14:creationId xmlns:p14="http://schemas.microsoft.com/office/powerpoint/2010/main" val="2024157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18AD-85EB-5BA3-75A1-2E10E58483DE}"/>
              </a:ext>
            </a:extLst>
          </p:cNvPr>
          <p:cNvSpPr>
            <a:spLocks noGrp="1"/>
          </p:cNvSpPr>
          <p:nvPr>
            <p:ph type="title"/>
          </p:nvPr>
        </p:nvSpPr>
        <p:spPr/>
        <p:txBody>
          <a:bodyPr/>
          <a:lstStyle/>
          <a:p>
            <a:r>
              <a:rPr lang="en-US" dirty="0"/>
              <a:t>The problem(s)</a:t>
            </a:r>
          </a:p>
        </p:txBody>
      </p:sp>
      <p:sp>
        <p:nvSpPr>
          <p:cNvPr id="3" name="Content Placeholder 2">
            <a:extLst>
              <a:ext uri="{FF2B5EF4-FFF2-40B4-BE49-F238E27FC236}">
                <a16:creationId xmlns:a16="http://schemas.microsoft.com/office/drawing/2014/main" id="{1F552072-B05D-014A-177D-81F7207357CD}"/>
              </a:ext>
            </a:extLst>
          </p:cNvPr>
          <p:cNvSpPr>
            <a:spLocks noGrp="1"/>
          </p:cNvSpPr>
          <p:nvPr>
            <p:ph idx="1"/>
          </p:nvPr>
        </p:nvSpPr>
        <p:spPr/>
        <p:txBody>
          <a:bodyPr/>
          <a:lstStyle/>
          <a:p>
            <a:r>
              <a:rPr lang="en-US" dirty="0"/>
              <a:t>"I wonder if someone has done this before?"</a:t>
            </a:r>
          </a:p>
          <a:p>
            <a:r>
              <a:rPr lang="en-US" dirty="0"/>
              <a:t>"Assuming they have, can I see, use, and cite their data?"</a:t>
            </a:r>
          </a:p>
          <a:p>
            <a:r>
              <a:rPr lang="en-US" dirty="0"/>
              <a:t>"Am I going to need a Computer Scientist and an Archaeologist to even open the files?"</a:t>
            </a:r>
          </a:p>
          <a:p>
            <a:r>
              <a:rPr lang="en-US" dirty="0"/>
              <a:t>"Has this data been modified, corrupted or even forged?"</a:t>
            </a:r>
          </a:p>
        </p:txBody>
      </p:sp>
    </p:spTree>
    <p:extLst>
      <p:ext uri="{BB962C8B-B14F-4D97-AF65-F5344CB8AC3E}">
        <p14:creationId xmlns:p14="http://schemas.microsoft.com/office/powerpoint/2010/main" val="976389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E233E-64FB-8FDD-2F33-E156DBEE1138}"/>
              </a:ext>
            </a:extLst>
          </p:cNvPr>
          <p:cNvSpPr>
            <a:spLocks noGrp="1"/>
          </p:cNvSpPr>
          <p:nvPr>
            <p:ph type="title"/>
          </p:nvPr>
        </p:nvSpPr>
        <p:spPr/>
        <p:txBody>
          <a:bodyPr/>
          <a:lstStyle/>
          <a:p>
            <a:r>
              <a:rPr lang="en-US" dirty="0"/>
              <a:t>JSON – the bad part</a:t>
            </a:r>
          </a:p>
        </p:txBody>
      </p:sp>
      <p:sp>
        <p:nvSpPr>
          <p:cNvPr id="3" name="Content Placeholder 2">
            <a:extLst>
              <a:ext uri="{FF2B5EF4-FFF2-40B4-BE49-F238E27FC236}">
                <a16:creationId xmlns:a16="http://schemas.microsoft.com/office/drawing/2014/main" id="{BA6648B9-1158-3DAF-314F-6C41043E8F22}"/>
              </a:ext>
            </a:extLst>
          </p:cNvPr>
          <p:cNvSpPr>
            <a:spLocks noGrp="1"/>
          </p:cNvSpPr>
          <p:nvPr>
            <p:ph idx="1"/>
          </p:nvPr>
        </p:nvSpPr>
        <p:spPr/>
        <p:txBody>
          <a:bodyPr/>
          <a:lstStyle/>
          <a:p>
            <a:pPr marL="0" indent="0">
              <a:buNone/>
            </a:pPr>
            <a:r>
              <a:rPr lang="en-US" dirty="0"/>
              <a:t>The JSON specification is "fast and loose".</a:t>
            </a:r>
            <a:br>
              <a:rPr lang="en-US" dirty="0"/>
            </a:br>
            <a:endParaRPr lang="en-US" dirty="0"/>
          </a:p>
          <a:p>
            <a:r>
              <a:rPr lang="en-US" dirty="0"/>
              <a:t>Is that number an integer or a float? JSON floats are defined as IEEE doubles. How do we truncate down for lower precision (it matters in AI!)</a:t>
            </a:r>
          </a:p>
          <a:p>
            <a:r>
              <a:rPr lang="en-US" dirty="0"/>
              <a:t>"De-normalized": tons of redundancy, possibility of insert, update, or delete anomalies</a:t>
            </a:r>
          </a:p>
          <a:p>
            <a:r>
              <a:rPr lang="en-US" dirty="0"/>
              <a:t>That same human readability that is so nice for debugging means it needs lots more storage and bandwidth (but, see "BSON")</a:t>
            </a:r>
          </a:p>
        </p:txBody>
      </p:sp>
    </p:spTree>
    <p:extLst>
      <p:ext uri="{BB962C8B-B14F-4D97-AF65-F5344CB8AC3E}">
        <p14:creationId xmlns:p14="http://schemas.microsoft.com/office/powerpoint/2010/main" val="8728329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FE9E7-BFE9-2F5E-A2D2-422DA785BE9B}"/>
              </a:ext>
            </a:extLst>
          </p:cNvPr>
          <p:cNvSpPr>
            <a:spLocks noGrp="1"/>
          </p:cNvSpPr>
          <p:nvPr>
            <p:ph type="title"/>
          </p:nvPr>
        </p:nvSpPr>
        <p:spPr/>
        <p:txBody>
          <a:bodyPr/>
          <a:lstStyle/>
          <a:p>
            <a:r>
              <a:rPr lang="en-US" dirty="0"/>
              <a:t>JSON-LD</a:t>
            </a:r>
          </a:p>
        </p:txBody>
      </p:sp>
      <p:sp>
        <p:nvSpPr>
          <p:cNvPr id="3" name="Content Placeholder 2">
            <a:extLst>
              <a:ext uri="{FF2B5EF4-FFF2-40B4-BE49-F238E27FC236}">
                <a16:creationId xmlns:a16="http://schemas.microsoft.com/office/drawing/2014/main" id="{53DBAAFC-C3A9-8FD1-FEA1-ABF1090159D7}"/>
              </a:ext>
            </a:extLst>
          </p:cNvPr>
          <p:cNvSpPr>
            <a:spLocks noGrp="1"/>
          </p:cNvSpPr>
          <p:nvPr>
            <p:ph idx="1"/>
          </p:nvPr>
        </p:nvSpPr>
        <p:spPr>
          <a:xfrm>
            <a:off x="838200" y="1825624"/>
            <a:ext cx="3492062" cy="4879975"/>
          </a:xfrm>
        </p:spPr>
        <p:txBody>
          <a:bodyPr/>
          <a:lstStyle/>
          <a:p>
            <a:pPr marL="0" indent="0">
              <a:buNone/>
            </a:pPr>
            <a:r>
              <a:rPr lang="en-US" dirty="0"/>
              <a:t>JSON for Linked Data</a:t>
            </a:r>
          </a:p>
          <a:p>
            <a:pPr marL="0" indent="0">
              <a:buNone/>
            </a:pPr>
            <a:r>
              <a:rPr lang="en-US" dirty="0"/>
              <a:t>A standard set of tags added to JSON allowing us to specify "contexts", external resources that describe data fields</a:t>
            </a:r>
          </a:p>
        </p:txBody>
      </p:sp>
      <p:pic>
        <p:nvPicPr>
          <p:cNvPr id="4" name="Picture 3">
            <a:extLst>
              <a:ext uri="{FF2B5EF4-FFF2-40B4-BE49-F238E27FC236}">
                <a16:creationId xmlns:a16="http://schemas.microsoft.com/office/drawing/2014/main" id="{E04FF24E-F317-FAFD-1D27-A503A79E5C8D}"/>
              </a:ext>
            </a:extLst>
          </p:cNvPr>
          <p:cNvPicPr>
            <a:picLocks noChangeAspect="1"/>
          </p:cNvPicPr>
          <p:nvPr/>
        </p:nvPicPr>
        <p:blipFill>
          <a:blip r:embed="rId2"/>
          <a:stretch>
            <a:fillRect/>
          </a:stretch>
        </p:blipFill>
        <p:spPr>
          <a:xfrm>
            <a:off x="4579883" y="907612"/>
            <a:ext cx="7467600" cy="3949700"/>
          </a:xfrm>
          <a:prstGeom prst="rect">
            <a:avLst/>
          </a:prstGeom>
        </p:spPr>
      </p:pic>
    </p:spTree>
    <p:extLst>
      <p:ext uri="{BB962C8B-B14F-4D97-AF65-F5344CB8AC3E}">
        <p14:creationId xmlns:p14="http://schemas.microsoft.com/office/powerpoint/2010/main" val="36160583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5631F-24C7-2F13-C02B-339D6264A7FA}"/>
              </a:ext>
            </a:extLst>
          </p:cNvPr>
          <p:cNvSpPr>
            <a:spLocks noGrp="1"/>
          </p:cNvSpPr>
          <p:nvPr>
            <p:ph type="title"/>
          </p:nvPr>
        </p:nvSpPr>
        <p:spPr/>
        <p:txBody>
          <a:bodyPr/>
          <a:lstStyle/>
          <a:p>
            <a:r>
              <a:rPr lang="en-US" dirty="0"/>
              <a:t>Resource Description Framework (RDF)</a:t>
            </a:r>
          </a:p>
        </p:txBody>
      </p:sp>
      <p:sp>
        <p:nvSpPr>
          <p:cNvPr id="3" name="Content Placeholder 2">
            <a:extLst>
              <a:ext uri="{FF2B5EF4-FFF2-40B4-BE49-F238E27FC236}">
                <a16:creationId xmlns:a16="http://schemas.microsoft.com/office/drawing/2014/main" id="{864BFE4C-D147-5CA0-C582-BF7DF8D11BA1}"/>
              </a:ext>
            </a:extLst>
          </p:cNvPr>
          <p:cNvSpPr>
            <a:spLocks noGrp="1"/>
          </p:cNvSpPr>
          <p:nvPr>
            <p:ph idx="1"/>
          </p:nvPr>
        </p:nvSpPr>
        <p:spPr>
          <a:xfrm>
            <a:off x="838200" y="1867587"/>
            <a:ext cx="4388708" cy="1432662"/>
          </a:xfrm>
        </p:spPr>
        <p:txBody>
          <a:bodyPr>
            <a:normAutofit/>
          </a:bodyPr>
          <a:lstStyle/>
          <a:p>
            <a:pPr marL="0" indent="0">
              <a:buNone/>
            </a:pPr>
            <a:r>
              <a:rPr lang="en-US" dirty="0"/>
              <a:t>A "Knowledge Graph", in the Graph Theory sense of the term</a:t>
            </a:r>
          </a:p>
        </p:txBody>
      </p:sp>
      <p:pic>
        <p:nvPicPr>
          <p:cNvPr id="2050" name="Picture 2">
            <a:extLst>
              <a:ext uri="{FF2B5EF4-FFF2-40B4-BE49-F238E27FC236}">
                <a16:creationId xmlns:a16="http://schemas.microsoft.com/office/drawing/2014/main" id="{C3FB9765-D9A0-FF7C-BE69-F0AD334BB0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778" y="1412875"/>
            <a:ext cx="6350000" cy="5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972A4C4-59FF-A056-CBC3-FD3FAB81CECA}"/>
              </a:ext>
            </a:extLst>
          </p:cNvPr>
          <p:cNvSpPr txBox="1"/>
          <p:nvPr/>
        </p:nvSpPr>
        <p:spPr>
          <a:xfrm>
            <a:off x="593124" y="6116595"/>
            <a:ext cx="5350476" cy="369332"/>
          </a:xfrm>
          <a:prstGeom prst="rect">
            <a:avLst/>
          </a:prstGeom>
          <a:noFill/>
        </p:spPr>
        <p:txBody>
          <a:bodyPr wrap="square" rtlCol="0">
            <a:spAutoFit/>
          </a:bodyPr>
          <a:lstStyle/>
          <a:p>
            <a:r>
              <a:rPr lang="en-US" dirty="0"/>
              <a:t>From W3C "RDF Primer", and following explanation</a:t>
            </a:r>
          </a:p>
        </p:txBody>
      </p:sp>
      <p:sp>
        <p:nvSpPr>
          <p:cNvPr id="5" name="TextBox 4">
            <a:extLst>
              <a:ext uri="{FF2B5EF4-FFF2-40B4-BE49-F238E27FC236}">
                <a16:creationId xmlns:a16="http://schemas.microsoft.com/office/drawing/2014/main" id="{E7E9DEFA-4197-AE80-1B84-B3B33BFBA64D}"/>
              </a:ext>
            </a:extLst>
          </p:cNvPr>
          <p:cNvSpPr txBox="1"/>
          <p:nvPr/>
        </p:nvSpPr>
        <p:spPr>
          <a:xfrm>
            <a:off x="838200" y="3615559"/>
            <a:ext cx="4406462" cy="1477328"/>
          </a:xfrm>
          <a:prstGeom prst="rect">
            <a:avLst/>
          </a:prstGeom>
          <a:noFill/>
        </p:spPr>
        <p:txBody>
          <a:bodyPr wrap="square" rtlCol="0">
            <a:spAutoFit/>
          </a:bodyPr>
          <a:lstStyle/>
          <a:p>
            <a:r>
              <a:rPr lang="en-US" dirty="0"/>
              <a:t>The scheme: triples of the form subject-predicate-object.</a:t>
            </a:r>
          </a:p>
          <a:p>
            <a:r>
              <a:rPr lang="en-US" dirty="0"/>
              <a:t>Green: subjects</a:t>
            </a:r>
          </a:p>
          <a:p>
            <a:r>
              <a:rPr lang="en-US" dirty="0"/>
              <a:t>Loose text: predicates</a:t>
            </a:r>
          </a:p>
          <a:p>
            <a:r>
              <a:rPr lang="en-US" dirty="0"/>
              <a:t>Yellow: objects</a:t>
            </a:r>
          </a:p>
        </p:txBody>
      </p:sp>
    </p:spTree>
    <p:extLst>
      <p:ext uri="{BB962C8B-B14F-4D97-AF65-F5344CB8AC3E}">
        <p14:creationId xmlns:p14="http://schemas.microsoft.com/office/powerpoint/2010/main" val="1666896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8FEBA-E820-439C-1988-1CD62620ED67}"/>
              </a:ext>
            </a:extLst>
          </p:cNvPr>
          <p:cNvSpPr>
            <a:spLocks noGrp="1"/>
          </p:cNvSpPr>
          <p:nvPr>
            <p:ph type="title"/>
          </p:nvPr>
        </p:nvSpPr>
        <p:spPr/>
        <p:txBody>
          <a:bodyPr/>
          <a:lstStyle/>
          <a:p>
            <a:r>
              <a:rPr lang="en-US" dirty="0"/>
              <a:t>FOXDEN</a:t>
            </a:r>
          </a:p>
        </p:txBody>
      </p:sp>
      <p:sp>
        <p:nvSpPr>
          <p:cNvPr id="3" name="Content Placeholder 2">
            <a:extLst>
              <a:ext uri="{FF2B5EF4-FFF2-40B4-BE49-F238E27FC236}">
                <a16:creationId xmlns:a16="http://schemas.microsoft.com/office/drawing/2014/main" id="{22259CD8-EB18-3908-970F-BE5E78E9F837}"/>
              </a:ext>
            </a:extLst>
          </p:cNvPr>
          <p:cNvSpPr>
            <a:spLocks noGrp="1"/>
          </p:cNvSpPr>
          <p:nvPr>
            <p:ph idx="1"/>
          </p:nvPr>
        </p:nvSpPr>
        <p:spPr/>
        <p:txBody>
          <a:bodyPr/>
          <a:lstStyle/>
          <a:p>
            <a:r>
              <a:rPr lang="en-US" dirty="0"/>
              <a:t>FOXDEN is a Pilot project at CHESS</a:t>
            </a:r>
          </a:p>
          <a:p>
            <a:r>
              <a:rPr lang="en-US" dirty="0"/>
              <a:t>A web- and web-services based system of independent tools that facilitate implementing FAIR principles</a:t>
            </a:r>
          </a:p>
          <a:p>
            <a:endParaRPr lang="en-US" dirty="0"/>
          </a:p>
        </p:txBody>
      </p:sp>
    </p:spTree>
    <p:extLst>
      <p:ext uri="{BB962C8B-B14F-4D97-AF65-F5344CB8AC3E}">
        <p14:creationId xmlns:p14="http://schemas.microsoft.com/office/powerpoint/2010/main" val="7231804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9EF75-4160-CD86-5FF0-73CE25F153F9}"/>
              </a:ext>
            </a:extLst>
          </p:cNvPr>
          <p:cNvSpPr>
            <a:spLocks noGrp="1"/>
          </p:cNvSpPr>
          <p:nvPr>
            <p:ph type="title"/>
          </p:nvPr>
        </p:nvSpPr>
        <p:spPr/>
        <p:txBody>
          <a:bodyPr/>
          <a:lstStyle/>
          <a:p>
            <a:r>
              <a:rPr lang="en-US" dirty="0"/>
              <a:t>Web Front End</a:t>
            </a:r>
          </a:p>
        </p:txBody>
      </p:sp>
      <p:sp>
        <p:nvSpPr>
          <p:cNvPr id="3" name="Content Placeholder 2">
            <a:extLst>
              <a:ext uri="{FF2B5EF4-FFF2-40B4-BE49-F238E27FC236}">
                <a16:creationId xmlns:a16="http://schemas.microsoft.com/office/drawing/2014/main" id="{2341FDD4-A8AC-AC55-8EF3-598C9BDAE120}"/>
              </a:ext>
            </a:extLst>
          </p:cNvPr>
          <p:cNvSpPr>
            <a:spLocks noGrp="1"/>
          </p:cNvSpPr>
          <p:nvPr>
            <p:ph idx="1"/>
          </p:nvPr>
        </p:nvSpPr>
        <p:spPr>
          <a:xfrm>
            <a:off x="838200" y="1825625"/>
            <a:ext cx="3665483" cy="4351338"/>
          </a:xfrm>
        </p:spPr>
        <p:txBody>
          <a:bodyPr/>
          <a:lstStyle/>
          <a:p>
            <a:r>
              <a:rPr lang="en-US" dirty="0"/>
              <a:t>Web-based GUI as the human-facing user interface.</a:t>
            </a:r>
          </a:p>
          <a:p>
            <a:r>
              <a:rPr lang="en-US" dirty="0"/>
              <a:t>Access to underlying tools in a "pleasant" way</a:t>
            </a:r>
          </a:p>
        </p:txBody>
      </p:sp>
      <p:pic>
        <p:nvPicPr>
          <p:cNvPr id="4" name="Picture 3">
            <a:extLst>
              <a:ext uri="{FF2B5EF4-FFF2-40B4-BE49-F238E27FC236}">
                <a16:creationId xmlns:a16="http://schemas.microsoft.com/office/drawing/2014/main" id="{3805EEF4-5DB0-3BAF-048B-66E2DE4226E3}"/>
              </a:ext>
            </a:extLst>
          </p:cNvPr>
          <p:cNvPicPr>
            <a:picLocks noChangeAspect="1"/>
          </p:cNvPicPr>
          <p:nvPr/>
        </p:nvPicPr>
        <p:blipFill>
          <a:blip r:embed="rId2"/>
          <a:stretch>
            <a:fillRect/>
          </a:stretch>
        </p:blipFill>
        <p:spPr>
          <a:xfrm>
            <a:off x="4503683" y="1690688"/>
            <a:ext cx="7772400" cy="4379839"/>
          </a:xfrm>
          <a:prstGeom prst="rect">
            <a:avLst/>
          </a:prstGeom>
        </p:spPr>
      </p:pic>
    </p:spTree>
    <p:extLst>
      <p:ext uri="{BB962C8B-B14F-4D97-AF65-F5344CB8AC3E}">
        <p14:creationId xmlns:p14="http://schemas.microsoft.com/office/powerpoint/2010/main" val="172198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F80E6-CA57-F534-D1AC-00BAC910C38D}"/>
              </a:ext>
            </a:extLst>
          </p:cNvPr>
          <p:cNvSpPr>
            <a:spLocks noGrp="1"/>
          </p:cNvSpPr>
          <p:nvPr>
            <p:ph type="title"/>
          </p:nvPr>
        </p:nvSpPr>
        <p:spPr/>
        <p:txBody>
          <a:bodyPr/>
          <a:lstStyle/>
          <a:p>
            <a:r>
              <a:rPr lang="en-US" dirty="0"/>
              <a:t>Web Services?</a:t>
            </a:r>
          </a:p>
        </p:txBody>
      </p:sp>
      <p:sp>
        <p:nvSpPr>
          <p:cNvPr id="3" name="Content Placeholder 2">
            <a:extLst>
              <a:ext uri="{FF2B5EF4-FFF2-40B4-BE49-F238E27FC236}">
                <a16:creationId xmlns:a16="http://schemas.microsoft.com/office/drawing/2014/main" id="{410CDEB1-9C48-9E56-AC35-CB493501C3D2}"/>
              </a:ext>
            </a:extLst>
          </p:cNvPr>
          <p:cNvSpPr>
            <a:spLocks noGrp="1"/>
          </p:cNvSpPr>
          <p:nvPr>
            <p:ph idx="1"/>
          </p:nvPr>
        </p:nvSpPr>
        <p:spPr>
          <a:xfrm>
            <a:off x="838200" y="1825625"/>
            <a:ext cx="10515600" cy="2126265"/>
          </a:xfrm>
        </p:spPr>
        <p:txBody>
          <a:bodyPr>
            <a:normAutofit lnSpcReduction="10000"/>
          </a:bodyPr>
          <a:lstStyle/>
          <a:p>
            <a:r>
              <a:rPr lang="en-US" dirty="0"/>
              <a:t>"Web Services" is pretty much just a means for two programs to communicate and it just happens to use HTTP or HTTPS protocol.</a:t>
            </a:r>
          </a:p>
          <a:p>
            <a:r>
              <a:rPr lang="en-US" dirty="0"/>
              <a:t>Makes use of some HTTP verbs rarely or never implemented in web browsers, but that's not a problem – we have curl! Can use on the command line or from inside your own programs.</a:t>
            </a:r>
          </a:p>
        </p:txBody>
      </p:sp>
      <p:sp>
        <p:nvSpPr>
          <p:cNvPr id="4" name="TextBox 3">
            <a:extLst>
              <a:ext uri="{FF2B5EF4-FFF2-40B4-BE49-F238E27FC236}">
                <a16:creationId xmlns:a16="http://schemas.microsoft.com/office/drawing/2014/main" id="{F4C9E77B-199F-EEE7-2721-EE67CCFD1AB7}"/>
              </a:ext>
            </a:extLst>
          </p:cNvPr>
          <p:cNvSpPr txBox="1"/>
          <p:nvPr/>
        </p:nvSpPr>
        <p:spPr>
          <a:xfrm>
            <a:off x="2049517" y="4319752"/>
            <a:ext cx="8744607" cy="1477328"/>
          </a:xfrm>
          <a:prstGeom prst="rect">
            <a:avLst/>
          </a:prstGeom>
          <a:noFill/>
        </p:spPr>
        <p:txBody>
          <a:bodyPr wrap="square" rtlCol="0">
            <a:spAutoFit/>
          </a:bodyPr>
          <a:lstStyle/>
          <a:p>
            <a:r>
              <a:rPr lang="en-US" dirty="0"/>
              <a:t>curl -X POST </a:t>
            </a:r>
          </a:p>
          <a:p>
            <a:r>
              <a:rPr lang="en-US" dirty="0"/>
              <a:t>-H "Authorization: bearer $token" \ </a:t>
            </a:r>
          </a:p>
          <a:p>
            <a:r>
              <a:rPr lang="en-US" dirty="0"/>
              <a:t>-H "Content-type: application/</a:t>
            </a:r>
            <a:r>
              <a:rPr lang="en-US" dirty="0" err="1"/>
              <a:t>json</a:t>
            </a:r>
            <a:r>
              <a:rPr lang="en-US" dirty="0"/>
              <a:t>" \ </a:t>
            </a:r>
          </a:p>
          <a:p>
            <a:r>
              <a:rPr lang="en-US" dirty="0"/>
              <a:t>-d '{"client":"frontend","</a:t>
            </a:r>
            <a:r>
              <a:rPr lang="en-US" dirty="0" err="1"/>
              <a:t>service_query</a:t>
            </a:r>
            <a:r>
              <a:rPr lang="en-US" dirty="0"/>
              <a:t>":{"query":"{}","spec":null,"sql":"","idx":0,"limit":2}}' \ http://localhost:8300/search</a:t>
            </a:r>
          </a:p>
        </p:txBody>
      </p:sp>
    </p:spTree>
    <p:extLst>
      <p:ext uri="{BB962C8B-B14F-4D97-AF65-F5344CB8AC3E}">
        <p14:creationId xmlns:p14="http://schemas.microsoft.com/office/powerpoint/2010/main" val="11915392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BD1F-32E9-8F22-4B4B-4DA1732F5F72}"/>
              </a:ext>
            </a:extLst>
          </p:cNvPr>
          <p:cNvSpPr>
            <a:spLocks noGrp="1"/>
          </p:cNvSpPr>
          <p:nvPr>
            <p:ph type="title"/>
          </p:nvPr>
        </p:nvSpPr>
        <p:spPr/>
        <p:txBody>
          <a:bodyPr/>
          <a:lstStyle/>
          <a:p>
            <a:r>
              <a:rPr lang="en-US" dirty="0"/>
              <a:t>FOXDEN Components</a:t>
            </a:r>
          </a:p>
        </p:txBody>
      </p:sp>
      <p:sp>
        <p:nvSpPr>
          <p:cNvPr id="3" name="Content Placeholder 2">
            <a:extLst>
              <a:ext uri="{FF2B5EF4-FFF2-40B4-BE49-F238E27FC236}">
                <a16:creationId xmlns:a16="http://schemas.microsoft.com/office/drawing/2014/main" id="{2A9935A3-E0CD-33FE-37DA-D241164A19EE}"/>
              </a:ext>
            </a:extLst>
          </p:cNvPr>
          <p:cNvSpPr>
            <a:spLocks noGrp="1"/>
          </p:cNvSpPr>
          <p:nvPr>
            <p:ph idx="1"/>
          </p:nvPr>
        </p:nvSpPr>
        <p:spPr/>
        <p:txBody>
          <a:bodyPr>
            <a:normAutofit/>
          </a:bodyPr>
          <a:lstStyle/>
          <a:p>
            <a:r>
              <a:rPr lang="en-US" b="1" dirty="0"/>
              <a:t>Frontend service: web interface</a:t>
            </a:r>
            <a:endParaRPr lang="en-US" dirty="0"/>
          </a:p>
          <a:p>
            <a:pPr lvl="1"/>
            <a:r>
              <a:rPr lang="en-US" dirty="0"/>
              <a:t>generates the web pages through which users can easily interact with the system. </a:t>
            </a:r>
          </a:p>
          <a:p>
            <a:r>
              <a:rPr lang="en-US" b="1" dirty="0"/>
              <a:t>Command line (CLI) tool</a:t>
            </a:r>
            <a:endParaRPr lang="en-US" dirty="0"/>
          </a:p>
          <a:p>
            <a:pPr lvl="1"/>
            <a:r>
              <a:rPr lang="en-US" dirty="0"/>
              <a:t>"</a:t>
            </a:r>
            <a:r>
              <a:rPr lang="en-US" dirty="0" err="1"/>
              <a:t>foxden</a:t>
            </a:r>
            <a:r>
              <a:rPr lang="en-US" dirty="0"/>
              <a:t>" command is both an alternative way users can access the system as well as a means to interface shell scripts to the system.</a:t>
            </a:r>
          </a:p>
          <a:p>
            <a:r>
              <a:rPr lang="en-US" b="1" dirty="0"/>
              <a:t>Authentication and authorization service</a:t>
            </a:r>
            <a:endParaRPr lang="en-US" dirty="0"/>
          </a:p>
          <a:p>
            <a:pPr lvl="1"/>
            <a:r>
              <a:rPr lang="en-US" dirty="0"/>
              <a:t>Web user interface can use OAuth or local passwords - easy to support collaborators.</a:t>
            </a:r>
          </a:p>
          <a:p>
            <a:endParaRPr lang="en-US" dirty="0"/>
          </a:p>
        </p:txBody>
      </p:sp>
    </p:spTree>
    <p:extLst>
      <p:ext uri="{BB962C8B-B14F-4D97-AF65-F5344CB8AC3E}">
        <p14:creationId xmlns:p14="http://schemas.microsoft.com/office/powerpoint/2010/main" val="373380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EAAC4-0333-F2D0-B390-2009CCBF3B21}"/>
              </a:ext>
            </a:extLst>
          </p:cNvPr>
          <p:cNvSpPr>
            <a:spLocks noGrp="1"/>
          </p:cNvSpPr>
          <p:nvPr>
            <p:ph type="title"/>
          </p:nvPr>
        </p:nvSpPr>
        <p:spPr/>
        <p:txBody>
          <a:bodyPr/>
          <a:lstStyle/>
          <a:p>
            <a:r>
              <a:rPr lang="en-US" dirty="0"/>
              <a:t>FOXDEN Components 2</a:t>
            </a:r>
          </a:p>
        </p:txBody>
      </p:sp>
      <p:sp>
        <p:nvSpPr>
          <p:cNvPr id="3" name="Content Placeholder 2">
            <a:extLst>
              <a:ext uri="{FF2B5EF4-FFF2-40B4-BE49-F238E27FC236}">
                <a16:creationId xmlns:a16="http://schemas.microsoft.com/office/drawing/2014/main" id="{1328D286-CC62-2CE2-CC6A-5BB7D117DD20}"/>
              </a:ext>
            </a:extLst>
          </p:cNvPr>
          <p:cNvSpPr>
            <a:spLocks noGrp="1"/>
          </p:cNvSpPr>
          <p:nvPr>
            <p:ph idx="1"/>
          </p:nvPr>
        </p:nvSpPr>
        <p:spPr/>
        <p:txBody>
          <a:bodyPr/>
          <a:lstStyle/>
          <a:p>
            <a:r>
              <a:rPr lang="en-US" b="1" dirty="0"/>
              <a:t>Data Discovery service</a:t>
            </a:r>
            <a:endParaRPr lang="en-US" dirty="0"/>
          </a:p>
          <a:p>
            <a:pPr lvl="1"/>
            <a:r>
              <a:rPr lang="en-US" dirty="0"/>
              <a:t>Provides a way to query the underlying “management database” that tracks movement of files and the metadata associated with them. </a:t>
            </a:r>
          </a:p>
          <a:p>
            <a:r>
              <a:rPr lang="en-US" b="1" dirty="0" err="1"/>
              <a:t>MetaData</a:t>
            </a:r>
            <a:r>
              <a:rPr lang="en-US" b="1" dirty="0"/>
              <a:t> service</a:t>
            </a:r>
            <a:endParaRPr lang="en-US" dirty="0"/>
          </a:p>
          <a:p>
            <a:pPr lvl="1"/>
            <a:r>
              <a:rPr lang="en-US" dirty="0"/>
              <a:t>Can not only query metadata but also create new schemas and manipulate existing ones.</a:t>
            </a:r>
          </a:p>
          <a:p>
            <a:r>
              <a:rPr lang="en-US" b="1" dirty="0"/>
              <a:t>Provenance service</a:t>
            </a:r>
            <a:endParaRPr lang="en-US" dirty="0"/>
          </a:p>
          <a:p>
            <a:pPr lvl="1"/>
            <a:r>
              <a:rPr lang="en-US" dirty="0"/>
              <a:t>Queries database to learn the steps the data took to get to here.</a:t>
            </a:r>
          </a:p>
          <a:p>
            <a:endParaRPr lang="en-US" dirty="0"/>
          </a:p>
        </p:txBody>
      </p:sp>
    </p:spTree>
    <p:extLst>
      <p:ext uri="{BB962C8B-B14F-4D97-AF65-F5344CB8AC3E}">
        <p14:creationId xmlns:p14="http://schemas.microsoft.com/office/powerpoint/2010/main" val="41545037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C4C7-B436-5F57-D2C9-F4B8A89F6FF9}"/>
              </a:ext>
            </a:extLst>
          </p:cNvPr>
          <p:cNvSpPr>
            <a:spLocks noGrp="1"/>
          </p:cNvSpPr>
          <p:nvPr>
            <p:ph type="title"/>
          </p:nvPr>
        </p:nvSpPr>
        <p:spPr/>
        <p:txBody>
          <a:bodyPr/>
          <a:lstStyle/>
          <a:p>
            <a:r>
              <a:rPr lang="en-US" dirty="0"/>
              <a:t>FOXDEN Components 3</a:t>
            </a:r>
          </a:p>
        </p:txBody>
      </p:sp>
      <p:sp>
        <p:nvSpPr>
          <p:cNvPr id="3" name="Content Placeholder 2">
            <a:extLst>
              <a:ext uri="{FF2B5EF4-FFF2-40B4-BE49-F238E27FC236}">
                <a16:creationId xmlns:a16="http://schemas.microsoft.com/office/drawing/2014/main" id="{7B09226C-900B-496F-2FA0-B84355F07DA4}"/>
              </a:ext>
            </a:extLst>
          </p:cNvPr>
          <p:cNvSpPr>
            <a:spLocks noGrp="1"/>
          </p:cNvSpPr>
          <p:nvPr>
            <p:ph idx="1"/>
          </p:nvPr>
        </p:nvSpPr>
        <p:spPr/>
        <p:txBody>
          <a:bodyPr>
            <a:normAutofit/>
          </a:bodyPr>
          <a:lstStyle/>
          <a:p>
            <a:r>
              <a:rPr lang="en-US" b="1" dirty="0"/>
              <a:t>Data Management service</a:t>
            </a:r>
            <a:endParaRPr lang="en-US" dirty="0"/>
          </a:p>
          <a:p>
            <a:pPr lvl="1"/>
            <a:r>
              <a:rPr lang="en-US" dirty="0"/>
              <a:t>Abstracts data movement in and out of the underlying Object Store.</a:t>
            </a:r>
          </a:p>
          <a:p>
            <a:r>
              <a:rPr lang="en-US" b="1" dirty="0"/>
              <a:t>Publication service</a:t>
            </a:r>
            <a:endParaRPr lang="en-US" dirty="0"/>
          </a:p>
          <a:p>
            <a:pPr lvl="1"/>
            <a:r>
              <a:rPr lang="en-US" dirty="0"/>
              <a:t>Creation and assignment of DOIs and the association of that identifier with metadata and data. Also provides a means to interact with Zenodo in a manner consistent with the rest of FOXDEN.</a:t>
            </a:r>
          </a:p>
          <a:p>
            <a:r>
              <a:rPr lang="en-US" b="1" dirty="0" err="1"/>
              <a:t>SpecScan</a:t>
            </a:r>
            <a:r>
              <a:rPr lang="en-US" b="1" dirty="0"/>
              <a:t> service</a:t>
            </a:r>
            <a:endParaRPr lang="en-US" dirty="0"/>
          </a:p>
          <a:p>
            <a:pPr lvl="1"/>
            <a:r>
              <a:rPr lang="en-US" dirty="0"/>
              <a:t>Create and manipulate records for spec scans.</a:t>
            </a:r>
          </a:p>
          <a:p>
            <a:endParaRPr lang="en-US" dirty="0"/>
          </a:p>
        </p:txBody>
      </p:sp>
    </p:spTree>
    <p:extLst>
      <p:ext uri="{BB962C8B-B14F-4D97-AF65-F5344CB8AC3E}">
        <p14:creationId xmlns:p14="http://schemas.microsoft.com/office/powerpoint/2010/main" val="26504931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FFA7F-CB5D-738D-B504-1C6D8C9F1096}"/>
              </a:ext>
            </a:extLst>
          </p:cNvPr>
          <p:cNvSpPr>
            <a:spLocks noGrp="1"/>
          </p:cNvSpPr>
          <p:nvPr>
            <p:ph type="title"/>
          </p:nvPr>
        </p:nvSpPr>
        <p:spPr/>
        <p:txBody>
          <a:bodyPr/>
          <a:lstStyle/>
          <a:p>
            <a:r>
              <a:rPr lang="en-US" dirty="0"/>
              <a:t>FOXDEN 4</a:t>
            </a:r>
          </a:p>
        </p:txBody>
      </p:sp>
      <p:sp>
        <p:nvSpPr>
          <p:cNvPr id="3" name="Content Placeholder 2">
            <a:extLst>
              <a:ext uri="{FF2B5EF4-FFF2-40B4-BE49-F238E27FC236}">
                <a16:creationId xmlns:a16="http://schemas.microsoft.com/office/drawing/2014/main" id="{8F77D9D2-42D8-2FDC-D6B8-FB80ACB30CA9}"/>
              </a:ext>
            </a:extLst>
          </p:cNvPr>
          <p:cNvSpPr>
            <a:spLocks noGrp="1"/>
          </p:cNvSpPr>
          <p:nvPr>
            <p:ph idx="1"/>
          </p:nvPr>
        </p:nvSpPr>
        <p:spPr/>
        <p:txBody>
          <a:bodyPr/>
          <a:lstStyle/>
          <a:p>
            <a:r>
              <a:rPr lang="en-US" b="1" dirty="0" err="1"/>
              <a:t>MLHub</a:t>
            </a:r>
            <a:endParaRPr lang="en-US" dirty="0"/>
          </a:p>
          <a:p>
            <a:pPr lvl="1"/>
            <a:r>
              <a:rPr lang="en-US" dirty="0"/>
              <a:t>Run various Machine Learning (ML) algorithms directly in the FOXDEN environment. </a:t>
            </a:r>
          </a:p>
          <a:p>
            <a:r>
              <a:rPr lang="en-US" b="1" dirty="0"/>
              <a:t>CHESS Analysis Pipeline (CHAP)</a:t>
            </a:r>
            <a:endParaRPr lang="en-US" dirty="0"/>
          </a:p>
          <a:p>
            <a:pPr lvl="1"/>
            <a:r>
              <a:rPr lang="en-US" dirty="0"/>
              <a:t>Runs the CHESS-developed CHAP algorithms on data stored in FOXDEN.</a:t>
            </a:r>
          </a:p>
          <a:p>
            <a:r>
              <a:rPr lang="en-US" b="1" dirty="0"/>
              <a:t>CHAP Notebook</a:t>
            </a:r>
            <a:endParaRPr lang="en-US" dirty="0"/>
          </a:p>
          <a:p>
            <a:pPr lvl="1"/>
            <a:r>
              <a:rPr lang="en-US" dirty="0" err="1"/>
              <a:t>Jupyter</a:t>
            </a:r>
            <a:r>
              <a:rPr lang="en-US" dirty="0"/>
              <a:t>-like interface for writing code modules that are inserted into pre-defined workflows.</a:t>
            </a:r>
          </a:p>
          <a:p>
            <a:endParaRPr lang="en-US" dirty="0"/>
          </a:p>
        </p:txBody>
      </p:sp>
    </p:spTree>
    <p:extLst>
      <p:ext uri="{BB962C8B-B14F-4D97-AF65-F5344CB8AC3E}">
        <p14:creationId xmlns:p14="http://schemas.microsoft.com/office/powerpoint/2010/main" val="67388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6CE92-5B40-B812-60A3-41CD79446E5C}"/>
              </a:ext>
            </a:extLst>
          </p:cNvPr>
          <p:cNvSpPr>
            <a:spLocks noGrp="1"/>
          </p:cNvSpPr>
          <p:nvPr>
            <p:ph type="title"/>
          </p:nvPr>
        </p:nvSpPr>
        <p:spPr/>
        <p:txBody>
          <a:bodyPr/>
          <a:lstStyle/>
          <a:p>
            <a:r>
              <a:rPr lang="en-US" dirty="0"/>
              <a:t>FAIR Data</a:t>
            </a:r>
          </a:p>
        </p:txBody>
      </p:sp>
      <p:sp>
        <p:nvSpPr>
          <p:cNvPr id="3" name="Content Placeholder 2">
            <a:extLst>
              <a:ext uri="{FF2B5EF4-FFF2-40B4-BE49-F238E27FC236}">
                <a16:creationId xmlns:a16="http://schemas.microsoft.com/office/drawing/2014/main" id="{6E734237-9A2F-BA9B-9F10-FAF01FA6B35A}"/>
              </a:ext>
            </a:extLst>
          </p:cNvPr>
          <p:cNvSpPr>
            <a:spLocks noGrp="1"/>
          </p:cNvSpPr>
          <p:nvPr>
            <p:ph idx="1"/>
          </p:nvPr>
        </p:nvSpPr>
        <p:spPr/>
        <p:txBody>
          <a:bodyPr/>
          <a:lstStyle/>
          <a:p>
            <a:r>
              <a:rPr lang="en-US" dirty="0"/>
              <a:t>To be fair, various disciplines and funding agencies have been wrestling with this for many years (1980s!)</a:t>
            </a:r>
          </a:p>
          <a:p>
            <a:r>
              <a:rPr lang="en-US" dirty="0"/>
              <a:t>2014 workshop led to a minimal set of guidelines that can span, in principle, all domains.</a:t>
            </a:r>
          </a:p>
          <a:p>
            <a:r>
              <a:rPr lang="en-US" dirty="0"/>
              <a:t>Mark D. Wilkinson </a:t>
            </a:r>
            <a:r>
              <a:rPr lang="en-US" i="1" dirty="0"/>
              <a:t>et al </a:t>
            </a:r>
            <a:r>
              <a:rPr lang="en-US" dirty="0"/>
              <a:t>in Nature Scientific Data DOI: 10.1038/sdata.2016.18</a:t>
            </a:r>
          </a:p>
          <a:p>
            <a:pPr lvl="3"/>
            <a:r>
              <a:rPr lang="en-US" dirty="0"/>
              <a:t>because you </a:t>
            </a:r>
            <a:r>
              <a:rPr lang="en-US" i="1" dirty="0"/>
              <a:t>knew</a:t>
            </a:r>
            <a:r>
              <a:rPr lang="en-US" dirty="0"/>
              <a:t> I was going to use a DOI, right?</a:t>
            </a:r>
          </a:p>
        </p:txBody>
      </p:sp>
    </p:spTree>
    <p:extLst>
      <p:ext uri="{BB962C8B-B14F-4D97-AF65-F5344CB8AC3E}">
        <p14:creationId xmlns:p14="http://schemas.microsoft.com/office/powerpoint/2010/main" val="38668427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A864-B056-7085-9BE7-51482C04EAF9}"/>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AE90F0FB-8ACB-CF09-7889-134CC9E30DF8}"/>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152437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C4F1-9474-2FD2-57F0-21F611A12862}"/>
              </a:ext>
            </a:extLst>
          </p:cNvPr>
          <p:cNvSpPr>
            <a:spLocks noGrp="1"/>
          </p:cNvSpPr>
          <p:nvPr>
            <p:ph type="title"/>
          </p:nvPr>
        </p:nvSpPr>
        <p:spPr/>
        <p:txBody>
          <a:bodyPr/>
          <a:lstStyle/>
          <a:p>
            <a:r>
              <a:rPr lang="en-US" dirty="0"/>
              <a:t>Enforcement?</a:t>
            </a:r>
          </a:p>
        </p:txBody>
      </p:sp>
      <p:sp>
        <p:nvSpPr>
          <p:cNvPr id="3" name="Content Placeholder 2">
            <a:extLst>
              <a:ext uri="{FF2B5EF4-FFF2-40B4-BE49-F238E27FC236}">
                <a16:creationId xmlns:a16="http://schemas.microsoft.com/office/drawing/2014/main" id="{72472D90-EAA3-464E-FADE-DA92A71A240B}"/>
              </a:ext>
            </a:extLst>
          </p:cNvPr>
          <p:cNvSpPr>
            <a:spLocks noGrp="1"/>
          </p:cNvSpPr>
          <p:nvPr>
            <p:ph idx="1"/>
          </p:nvPr>
        </p:nvSpPr>
        <p:spPr/>
        <p:txBody>
          <a:bodyPr/>
          <a:lstStyle/>
          <a:p>
            <a:pPr marL="0" indent="0">
              <a:buNone/>
            </a:pPr>
            <a:r>
              <a:rPr lang="en-US" dirty="0"/>
              <a:t>FAIR is a set of guidelines, not a prescription for how to solve the problem.</a:t>
            </a:r>
          </a:p>
          <a:p>
            <a:pPr marL="0" indent="0">
              <a:buNone/>
            </a:pPr>
            <a:endParaRPr lang="en-US" dirty="0"/>
          </a:p>
          <a:p>
            <a:pPr marL="0" indent="0">
              <a:buNone/>
            </a:pPr>
            <a:r>
              <a:rPr lang="en-US" dirty="0"/>
              <a:t>We're free to build solutions that fit into this framework, and there are countless ways to do it.</a:t>
            </a:r>
          </a:p>
          <a:p>
            <a:pPr marL="0" indent="0">
              <a:buNone/>
            </a:pPr>
            <a:endParaRPr lang="en-US" dirty="0"/>
          </a:p>
          <a:p>
            <a:pPr marL="0" indent="0">
              <a:buNone/>
            </a:pPr>
            <a:r>
              <a:rPr lang="en-US" dirty="0"/>
              <a:t>Nice in that it's flexible, frustrating when you just want a list of standards to implement so you can check off one more box.</a:t>
            </a:r>
          </a:p>
        </p:txBody>
      </p:sp>
    </p:spTree>
    <p:extLst>
      <p:ext uri="{BB962C8B-B14F-4D97-AF65-F5344CB8AC3E}">
        <p14:creationId xmlns:p14="http://schemas.microsoft.com/office/powerpoint/2010/main" val="2152827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3FABC-98A6-6C42-9480-4722EF58B13E}"/>
              </a:ext>
            </a:extLst>
          </p:cNvPr>
          <p:cNvSpPr>
            <a:spLocks noGrp="1"/>
          </p:cNvSpPr>
          <p:nvPr>
            <p:ph type="title"/>
          </p:nvPr>
        </p:nvSpPr>
        <p:spPr/>
        <p:txBody>
          <a:bodyPr/>
          <a:lstStyle/>
          <a:p>
            <a:r>
              <a:rPr lang="en-US" dirty="0"/>
              <a:t>FAIR writ large</a:t>
            </a:r>
          </a:p>
        </p:txBody>
      </p:sp>
      <p:sp>
        <p:nvSpPr>
          <p:cNvPr id="3" name="Content Placeholder 2">
            <a:extLst>
              <a:ext uri="{FF2B5EF4-FFF2-40B4-BE49-F238E27FC236}">
                <a16:creationId xmlns:a16="http://schemas.microsoft.com/office/drawing/2014/main" id="{47ECCDD3-0783-E50D-411E-91424492B5E2}"/>
              </a:ext>
            </a:extLst>
          </p:cNvPr>
          <p:cNvSpPr>
            <a:spLocks noGrp="1"/>
          </p:cNvSpPr>
          <p:nvPr>
            <p:ph idx="1"/>
          </p:nvPr>
        </p:nvSpPr>
        <p:spPr/>
        <p:txBody>
          <a:bodyPr/>
          <a:lstStyle/>
          <a:p>
            <a:r>
              <a:rPr lang="en-US" b="1" i="1" dirty="0"/>
              <a:t>F</a:t>
            </a:r>
            <a:r>
              <a:rPr lang="en-US" dirty="0"/>
              <a:t>indable</a:t>
            </a:r>
          </a:p>
          <a:p>
            <a:r>
              <a:rPr lang="en-US" b="1" i="1" dirty="0"/>
              <a:t>A</a:t>
            </a:r>
            <a:r>
              <a:rPr lang="en-US" dirty="0"/>
              <a:t>ccessible</a:t>
            </a:r>
          </a:p>
          <a:p>
            <a:r>
              <a:rPr lang="en-US" b="1" i="1" dirty="0"/>
              <a:t>I</a:t>
            </a:r>
            <a:r>
              <a:rPr lang="en-US" dirty="0"/>
              <a:t>nteroperable</a:t>
            </a:r>
          </a:p>
          <a:p>
            <a:r>
              <a:rPr lang="en-US" b="1" i="1" dirty="0"/>
              <a:t>R</a:t>
            </a:r>
            <a:r>
              <a:rPr lang="en-US" dirty="0"/>
              <a:t>eusable</a:t>
            </a:r>
          </a:p>
        </p:txBody>
      </p:sp>
    </p:spTree>
    <p:extLst>
      <p:ext uri="{BB962C8B-B14F-4D97-AF65-F5344CB8AC3E}">
        <p14:creationId xmlns:p14="http://schemas.microsoft.com/office/powerpoint/2010/main" val="3573738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1860D-C5EA-E2FC-774D-86E4B7D8B618}"/>
              </a:ext>
            </a:extLst>
          </p:cNvPr>
          <p:cNvSpPr>
            <a:spLocks noGrp="1"/>
          </p:cNvSpPr>
          <p:nvPr>
            <p:ph type="title"/>
          </p:nvPr>
        </p:nvSpPr>
        <p:spPr/>
        <p:txBody>
          <a:bodyPr/>
          <a:lstStyle/>
          <a:p>
            <a:r>
              <a:rPr lang="en-US" dirty="0"/>
              <a:t>"Google Exists" doesn't cut it</a:t>
            </a:r>
          </a:p>
        </p:txBody>
      </p:sp>
      <p:sp>
        <p:nvSpPr>
          <p:cNvPr id="3" name="Content Placeholder 2">
            <a:extLst>
              <a:ext uri="{FF2B5EF4-FFF2-40B4-BE49-F238E27FC236}">
                <a16:creationId xmlns:a16="http://schemas.microsoft.com/office/drawing/2014/main" id="{88C83081-2124-413E-E84F-32EAD3667564}"/>
              </a:ext>
            </a:extLst>
          </p:cNvPr>
          <p:cNvSpPr>
            <a:spLocks noGrp="1"/>
          </p:cNvSpPr>
          <p:nvPr>
            <p:ph idx="1"/>
          </p:nvPr>
        </p:nvSpPr>
        <p:spPr/>
        <p:txBody>
          <a:bodyPr/>
          <a:lstStyle/>
          <a:p>
            <a:r>
              <a:rPr lang="en-US" dirty="0"/>
              <a:t>Search engines only index the Findable data</a:t>
            </a:r>
          </a:p>
          <a:p>
            <a:r>
              <a:rPr lang="en-US" dirty="0"/>
              <a:t>Only index what they can access, and they don't preserve it</a:t>
            </a:r>
          </a:p>
          <a:p>
            <a:r>
              <a:rPr lang="en-US" dirty="0"/>
              <a:t>Limited set of formats they can handle sensibly</a:t>
            </a:r>
          </a:p>
          <a:p>
            <a:r>
              <a:rPr lang="en-US" dirty="0"/>
              <a:t>Very limited concept of metadata</a:t>
            </a:r>
          </a:p>
          <a:p>
            <a:endParaRPr lang="en-US" dirty="0"/>
          </a:p>
        </p:txBody>
      </p:sp>
    </p:spTree>
    <p:extLst>
      <p:ext uri="{BB962C8B-B14F-4D97-AF65-F5344CB8AC3E}">
        <p14:creationId xmlns:p14="http://schemas.microsoft.com/office/powerpoint/2010/main" val="2994723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B1F92-C146-06A8-BAF3-D921D78CC637}"/>
              </a:ext>
            </a:extLst>
          </p:cNvPr>
          <p:cNvSpPr>
            <a:spLocks noGrp="1"/>
          </p:cNvSpPr>
          <p:nvPr>
            <p:ph type="title"/>
          </p:nvPr>
        </p:nvSpPr>
        <p:spPr/>
        <p:txBody>
          <a:bodyPr/>
          <a:lstStyle/>
          <a:p>
            <a:r>
              <a:rPr lang="en-US" dirty="0"/>
              <a:t>Findable</a:t>
            </a:r>
          </a:p>
        </p:txBody>
      </p:sp>
      <p:sp>
        <p:nvSpPr>
          <p:cNvPr id="3" name="Content Placeholder 2">
            <a:extLst>
              <a:ext uri="{FF2B5EF4-FFF2-40B4-BE49-F238E27FC236}">
                <a16:creationId xmlns:a16="http://schemas.microsoft.com/office/drawing/2014/main" id="{000E5FD3-71C2-3D5F-AD97-C7023F33BF80}"/>
              </a:ext>
            </a:extLst>
          </p:cNvPr>
          <p:cNvSpPr>
            <a:spLocks noGrp="1"/>
          </p:cNvSpPr>
          <p:nvPr>
            <p:ph idx="1"/>
          </p:nvPr>
        </p:nvSpPr>
        <p:spPr/>
        <p:txBody>
          <a:bodyPr>
            <a:normAutofit lnSpcReduction="10000"/>
          </a:bodyPr>
          <a:lstStyle/>
          <a:p>
            <a:pPr marL="0" indent="0">
              <a:buNone/>
            </a:pPr>
            <a:r>
              <a:rPr lang="en-US" dirty="0"/>
              <a:t>There are four elements that make up the “Findable” principle. Let's take a look at each of them (in bold) and their implications.</a:t>
            </a:r>
            <a:br>
              <a:rPr lang="en-US" dirty="0"/>
            </a:br>
            <a:endParaRPr lang="en-US" dirty="0"/>
          </a:p>
          <a:p>
            <a:pPr marL="0" indent="0">
              <a:buNone/>
            </a:pPr>
            <a:r>
              <a:rPr lang="en-US" b="1" i="1" dirty="0"/>
              <a:t>F1. (meta)data are assigned a globally </a:t>
            </a:r>
            <a:r>
              <a:rPr lang="en-US" b="1" i="1" u="sng" dirty="0"/>
              <a:t>unique</a:t>
            </a:r>
            <a:r>
              <a:rPr lang="en-US" b="1" i="1" dirty="0"/>
              <a:t> and </a:t>
            </a:r>
            <a:r>
              <a:rPr lang="en-US" b="1" i="1" u="sng" dirty="0"/>
              <a:t>persistent</a:t>
            </a:r>
            <a:r>
              <a:rPr lang="en-US" b="1" i="1" dirty="0"/>
              <a:t> identifier</a:t>
            </a:r>
          </a:p>
          <a:p>
            <a:pPr marL="0" indent="0">
              <a:buNone/>
            </a:pPr>
            <a:endParaRPr lang="en-US" dirty="0"/>
          </a:p>
          <a:p>
            <a:pPr marL="0" indent="0">
              <a:buNone/>
            </a:pPr>
            <a:r>
              <a:rPr lang="en-US" dirty="0"/>
              <a:t>If you can't uniquely name something, how do you know you're looking at what you think you are?</a:t>
            </a:r>
          </a:p>
          <a:p>
            <a:pPr marL="0" indent="0">
              <a:buNone/>
            </a:pPr>
            <a:endParaRPr lang="en-US" dirty="0"/>
          </a:p>
          <a:p>
            <a:pPr marL="0" indent="0">
              <a:buNone/>
            </a:pPr>
            <a:r>
              <a:rPr lang="en-US" dirty="0"/>
              <a:t>How many URLs are still valid after 5, 10, 20 years?</a:t>
            </a:r>
          </a:p>
        </p:txBody>
      </p:sp>
    </p:spTree>
    <p:extLst>
      <p:ext uri="{BB962C8B-B14F-4D97-AF65-F5344CB8AC3E}">
        <p14:creationId xmlns:p14="http://schemas.microsoft.com/office/powerpoint/2010/main" val="2351208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BF344-3D01-0452-0975-B2030BB2B185}"/>
              </a:ext>
            </a:extLst>
          </p:cNvPr>
          <p:cNvSpPr>
            <a:spLocks noGrp="1"/>
          </p:cNvSpPr>
          <p:nvPr>
            <p:ph type="title"/>
          </p:nvPr>
        </p:nvSpPr>
        <p:spPr/>
        <p:txBody>
          <a:bodyPr/>
          <a:lstStyle/>
          <a:p>
            <a:r>
              <a:rPr lang="en-US" dirty="0"/>
              <a:t>F2</a:t>
            </a:r>
          </a:p>
        </p:txBody>
      </p:sp>
      <p:sp>
        <p:nvSpPr>
          <p:cNvPr id="3" name="Content Placeholder 2">
            <a:extLst>
              <a:ext uri="{FF2B5EF4-FFF2-40B4-BE49-F238E27FC236}">
                <a16:creationId xmlns:a16="http://schemas.microsoft.com/office/drawing/2014/main" id="{F5F370FA-42EA-DD63-52DA-7EF8ADB73CE0}"/>
              </a:ext>
            </a:extLst>
          </p:cNvPr>
          <p:cNvSpPr>
            <a:spLocks noGrp="1"/>
          </p:cNvSpPr>
          <p:nvPr>
            <p:ph idx="1"/>
          </p:nvPr>
        </p:nvSpPr>
        <p:spPr/>
        <p:txBody>
          <a:bodyPr/>
          <a:lstStyle/>
          <a:p>
            <a:pPr marL="0" indent="0">
              <a:buNone/>
            </a:pPr>
            <a:r>
              <a:rPr lang="en-US" b="1" i="1" dirty="0"/>
              <a:t>F2. data are described with rich metadata (see R1)</a:t>
            </a:r>
          </a:p>
          <a:p>
            <a:pPr marL="0" indent="0">
              <a:buNone/>
            </a:pPr>
            <a:endParaRPr lang="en-US" dirty="0"/>
          </a:p>
          <a:p>
            <a:pPr marL="0" indent="0">
              <a:buNone/>
            </a:pPr>
            <a:r>
              <a:rPr lang="en-US" dirty="0"/>
              <a:t>Rich metadata, not just the filename and date. Who, what, where, when, why, was it raining, for how long? Which beamline?</a:t>
            </a:r>
          </a:p>
        </p:txBody>
      </p:sp>
    </p:spTree>
    <p:extLst>
      <p:ext uri="{BB962C8B-B14F-4D97-AF65-F5344CB8AC3E}">
        <p14:creationId xmlns:p14="http://schemas.microsoft.com/office/powerpoint/2010/main" val="2706454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1093</TotalTime>
  <Words>1831</Words>
  <Application>Microsoft Macintosh PowerPoint</Application>
  <PresentationFormat>Widescreen</PresentationFormat>
  <Paragraphs>201</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Aptos</vt:lpstr>
      <vt:lpstr>Aptos Display</vt:lpstr>
      <vt:lpstr>Arial</vt:lpstr>
      <vt:lpstr>Office Theme</vt:lpstr>
      <vt:lpstr>FAIR Data</vt:lpstr>
      <vt:lpstr>What we'll talk about</vt:lpstr>
      <vt:lpstr>The problem(s)</vt:lpstr>
      <vt:lpstr>FAIR Data</vt:lpstr>
      <vt:lpstr>Enforcement?</vt:lpstr>
      <vt:lpstr>FAIR writ large</vt:lpstr>
      <vt:lpstr>"Google Exists" doesn't cut it</vt:lpstr>
      <vt:lpstr>Findable</vt:lpstr>
      <vt:lpstr>F2</vt:lpstr>
      <vt:lpstr>F3</vt:lpstr>
      <vt:lpstr>F4</vt:lpstr>
      <vt:lpstr>Accessible</vt:lpstr>
      <vt:lpstr>Accessible</vt:lpstr>
      <vt:lpstr>Accessible</vt:lpstr>
      <vt:lpstr>Accessible</vt:lpstr>
      <vt:lpstr>Accessible, A2 continued</vt:lpstr>
      <vt:lpstr>Interoperable</vt:lpstr>
      <vt:lpstr>Interoperable</vt:lpstr>
      <vt:lpstr>Interoperable</vt:lpstr>
      <vt:lpstr>(Part of) an ontology</vt:lpstr>
      <vt:lpstr>Interoperable</vt:lpstr>
      <vt:lpstr>Reusable</vt:lpstr>
      <vt:lpstr>Reusable</vt:lpstr>
      <vt:lpstr>Reusable</vt:lpstr>
      <vt:lpstr>Reusable</vt:lpstr>
      <vt:lpstr>Metadata Representations</vt:lpstr>
      <vt:lpstr>Metadata representations</vt:lpstr>
      <vt:lpstr>JSON</vt:lpstr>
      <vt:lpstr>JSON – the good part</vt:lpstr>
      <vt:lpstr>JSON – the bad part</vt:lpstr>
      <vt:lpstr>JSON-LD</vt:lpstr>
      <vt:lpstr>Resource Description Framework (RDF)</vt:lpstr>
      <vt:lpstr>FOXDEN</vt:lpstr>
      <vt:lpstr>Web Front End</vt:lpstr>
      <vt:lpstr>Web Services?</vt:lpstr>
      <vt:lpstr>FOXDEN Components</vt:lpstr>
      <vt:lpstr>FOXDEN Components 2</vt:lpstr>
      <vt:lpstr>FOXDEN Components 3</vt:lpstr>
      <vt:lpstr>FOXDEN 4</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Scott, Erik Lamond</dc:creator>
  <cp:lastModifiedBy>Scott, Erik Lamond</cp:lastModifiedBy>
  <cp:revision>3</cp:revision>
  <dcterms:created xsi:type="dcterms:W3CDTF">2025-06-03T17:58:15Z</dcterms:created>
  <dcterms:modified xsi:type="dcterms:W3CDTF">2025-06-04T12:11:46Z</dcterms:modified>
</cp:coreProperties>
</file>