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82" r:id="rId10"/>
    <p:sldId id="264" r:id="rId11"/>
    <p:sldId id="265" r:id="rId12"/>
    <p:sldId id="266" r:id="rId13"/>
    <p:sldId id="281" r:id="rId14"/>
    <p:sldId id="267" r:id="rId15"/>
    <p:sldId id="270" r:id="rId16"/>
    <p:sldId id="268" r:id="rId17"/>
    <p:sldId id="288" r:id="rId18"/>
    <p:sldId id="289" r:id="rId19"/>
    <p:sldId id="269" r:id="rId20"/>
    <p:sldId id="271" r:id="rId21"/>
    <p:sldId id="287" r:id="rId22"/>
    <p:sldId id="272" r:id="rId23"/>
    <p:sldId id="273" r:id="rId24"/>
    <p:sldId id="283" r:id="rId25"/>
    <p:sldId id="274" r:id="rId26"/>
    <p:sldId id="285" r:id="rId27"/>
    <p:sldId id="275" r:id="rId28"/>
    <p:sldId id="286" r:id="rId29"/>
    <p:sldId id="276" r:id="rId30"/>
    <p:sldId id="278" r:id="rId31"/>
    <p:sldId id="279" r:id="rId32"/>
    <p:sldId id="290" r:id="rId33"/>
    <p:sldId id="280" r:id="rId34"/>
  </p:sldIdLst>
  <p:sldSz cx="12192000" cy="6858000"/>
  <p:notesSz cx="6858000" cy="9144000"/>
  <p:embeddedFontLst>
    <p:embeddedFont>
      <p:font typeface="Century Gothic" panose="020B0502020202020204" pitchFamily="34" charset="0"/>
      <p:regular r:id="rId36"/>
      <p:bold r:id="rId37"/>
      <p:italic r:id="rId38"/>
      <p:boldItalic r:id="rId39"/>
    </p:embeddedFont>
    <p:embeddedFont>
      <p:font typeface="Helvetica Neue" panose="02000503000000020004" pitchFamily="2"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bqXkyrz9ulQLRJMMWMYA4F5Rta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EE919F-782A-4CA6-841B-024CF41C321E}">
  <a:tblStyle styleId="{D5EE919F-782A-4CA6-841B-024CF41C32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F22C81-CF16-4B10-80B1-AB9F3C508D0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0F3FCB7-AC19-428F-8B29-EBD428C942E7}"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p:restoredTop sz="94726"/>
  </p:normalViewPr>
  <p:slideViewPr>
    <p:cSldViewPr snapToGrid="0">
      <p:cViewPr varScale="1">
        <p:scale>
          <a:sx n="120" d="100"/>
          <a:sy n="120" d="100"/>
        </p:scale>
        <p:origin x="101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Elizabeth Nygren" userId="a0ae7f97-95b7-42f7-9709-8228255c9ad8" providerId="ADAL" clId="{0E9AC6C5-2DEE-A740-8124-672369E2CAE4}"/>
    <pc:docChg chg="modSld">
      <pc:chgData name="Kelly Elizabeth Nygren" userId="a0ae7f97-95b7-42f7-9709-8228255c9ad8" providerId="ADAL" clId="{0E9AC6C5-2DEE-A740-8124-672369E2CAE4}" dt="2025-06-04T12:42:24.679" v="3" actId="14100"/>
      <pc:docMkLst>
        <pc:docMk/>
      </pc:docMkLst>
      <pc:sldChg chg="modSp mod">
        <pc:chgData name="Kelly Elizabeth Nygren" userId="a0ae7f97-95b7-42f7-9709-8228255c9ad8" providerId="ADAL" clId="{0E9AC6C5-2DEE-A740-8124-672369E2CAE4}" dt="2025-06-04T12:42:24.679" v="3" actId="14100"/>
        <pc:sldMkLst>
          <pc:docMk/>
          <pc:sldMk cId="1095557801" sldId="289"/>
        </pc:sldMkLst>
        <pc:spChg chg="mod">
          <ac:chgData name="Kelly Elizabeth Nygren" userId="a0ae7f97-95b7-42f7-9709-8228255c9ad8" providerId="ADAL" clId="{0E9AC6C5-2DEE-A740-8124-672369E2CAE4}" dt="2025-06-04T12:42:21.586" v="2" actId="14100"/>
          <ac:spMkLst>
            <pc:docMk/>
            <pc:sldMk cId="1095557801" sldId="289"/>
            <ac:spMk id="3" creationId="{CF61DA6E-6B12-2FFF-3674-FF427645BEBC}"/>
          </ac:spMkLst>
        </pc:spChg>
        <pc:spChg chg="mod">
          <ac:chgData name="Kelly Elizabeth Nygren" userId="a0ae7f97-95b7-42f7-9709-8228255c9ad8" providerId="ADAL" clId="{0E9AC6C5-2DEE-A740-8124-672369E2CAE4}" dt="2025-06-04T12:42:24.679" v="3" actId="14100"/>
          <ac:spMkLst>
            <pc:docMk/>
            <pc:sldMk cId="1095557801" sldId="289"/>
            <ac:spMk id="4" creationId="{58934912-8384-1687-961C-C3C33186B325}"/>
          </ac:spMkLst>
        </pc:spChg>
        <pc:spChg chg="mod">
          <ac:chgData name="Kelly Elizabeth Nygren" userId="a0ae7f97-95b7-42f7-9709-8228255c9ad8" providerId="ADAL" clId="{0E9AC6C5-2DEE-A740-8124-672369E2CAE4}" dt="2025-06-04T12:42:21.586" v="2" actId="14100"/>
          <ac:spMkLst>
            <pc:docMk/>
            <pc:sldMk cId="1095557801" sldId="289"/>
            <ac:spMk id="6" creationId="{4E503AF2-1B89-934C-E20B-8EA64F9A6C0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12e48ee1b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g2e12e48ee1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e12e48ee1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2e12e48ee1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a:extLst>
            <a:ext uri="{FF2B5EF4-FFF2-40B4-BE49-F238E27FC236}">
              <a16:creationId xmlns:a16="http://schemas.microsoft.com/office/drawing/2014/main" id="{918D5ACA-D32C-337E-9FCD-E8BEF849B465}"/>
            </a:ext>
          </a:extLst>
        </p:cNvPr>
        <p:cNvGrpSpPr/>
        <p:nvPr/>
      </p:nvGrpSpPr>
      <p:grpSpPr>
        <a:xfrm>
          <a:off x="0" y="0"/>
          <a:ext cx="0" cy="0"/>
          <a:chOff x="0" y="0"/>
          <a:chExt cx="0" cy="0"/>
        </a:xfrm>
      </p:grpSpPr>
      <p:sp>
        <p:nvSpPr>
          <p:cNvPr id="227" name="Google Shape;227;g2e12e48ee1b_0_18:notes">
            <a:extLst>
              <a:ext uri="{FF2B5EF4-FFF2-40B4-BE49-F238E27FC236}">
                <a16:creationId xmlns:a16="http://schemas.microsoft.com/office/drawing/2014/main" id="{604730C8-5163-6220-E596-1E97B0A81F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2e12e48ee1b_0_18:notes">
            <a:extLst>
              <a:ext uri="{FF2B5EF4-FFF2-40B4-BE49-F238E27FC236}">
                <a16:creationId xmlns:a16="http://schemas.microsoft.com/office/drawing/2014/main" id="{4CEF4B35-1CFD-57F5-8D4C-1F26587380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221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12e48ee1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g2e12e48ee1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e0a952817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g20e0a95281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12e48ee1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2e12e48ee1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722DC767-2E48-DA5E-A199-504CF223EEC4}"/>
            </a:ext>
          </a:extLst>
        </p:cNvPr>
        <p:cNvGrpSpPr/>
        <p:nvPr/>
      </p:nvGrpSpPr>
      <p:grpSpPr>
        <a:xfrm>
          <a:off x="0" y="0"/>
          <a:ext cx="0" cy="0"/>
          <a:chOff x="0" y="0"/>
          <a:chExt cx="0" cy="0"/>
        </a:xfrm>
      </p:grpSpPr>
      <p:sp>
        <p:nvSpPr>
          <p:cNvPr id="243" name="Google Shape;243;g2e12e48ee1b_0_30:notes">
            <a:extLst>
              <a:ext uri="{FF2B5EF4-FFF2-40B4-BE49-F238E27FC236}">
                <a16:creationId xmlns:a16="http://schemas.microsoft.com/office/drawing/2014/main" id="{554CEC58-0B13-F2DA-3875-322B717C41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2e12e48ee1b_0_30:notes">
            <a:extLst>
              <a:ext uri="{FF2B5EF4-FFF2-40B4-BE49-F238E27FC236}">
                <a16:creationId xmlns:a16="http://schemas.microsoft.com/office/drawing/2014/main" id="{5464C9F5-D07F-0B2C-86F0-A16E808FDE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987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13EBEFD7-AEB1-ABEF-BD0F-D733BB1D7829}"/>
            </a:ext>
          </a:extLst>
        </p:cNvPr>
        <p:cNvGrpSpPr/>
        <p:nvPr/>
      </p:nvGrpSpPr>
      <p:grpSpPr>
        <a:xfrm>
          <a:off x="0" y="0"/>
          <a:ext cx="0" cy="0"/>
          <a:chOff x="0" y="0"/>
          <a:chExt cx="0" cy="0"/>
        </a:xfrm>
      </p:grpSpPr>
      <p:sp>
        <p:nvSpPr>
          <p:cNvPr id="243" name="Google Shape;243;g2e12e48ee1b_0_30:notes">
            <a:extLst>
              <a:ext uri="{FF2B5EF4-FFF2-40B4-BE49-F238E27FC236}">
                <a16:creationId xmlns:a16="http://schemas.microsoft.com/office/drawing/2014/main" id="{0BE281EC-F9E8-3DBF-14BB-1B1130181E5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2e12e48ee1b_0_30:notes">
            <a:extLst>
              <a:ext uri="{FF2B5EF4-FFF2-40B4-BE49-F238E27FC236}">
                <a16:creationId xmlns:a16="http://schemas.microsoft.com/office/drawing/2014/main" id="{21D9993F-2A86-FAB3-1D10-2B885C8E61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245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0e0a952817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g20e0a95281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e12e48ee1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2e12e48ee1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31261D13-0809-B6D0-9B34-5238A0376359}"/>
            </a:ext>
          </a:extLst>
        </p:cNvPr>
        <p:cNvGrpSpPr/>
        <p:nvPr/>
      </p:nvGrpSpPr>
      <p:grpSpPr>
        <a:xfrm>
          <a:off x="0" y="0"/>
          <a:ext cx="0" cy="0"/>
          <a:chOff x="0" y="0"/>
          <a:chExt cx="0" cy="0"/>
        </a:xfrm>
      </p:grpSpPr>
      <p:sp>
        <p:nvSpPr>
          <p:cNvPr id="264" name="Google Shape;264;g2e12e48ee1b_0_43:notes">
            <a:extLst>
              <a:ext uri="{FF2B5EF4-FFF2-40B4-BE49-F238E27FC236}">
                <a16:creationId xmlns:a16="http://schemas.microsoft.com/office/drawing/2014/main" id="{E7248A12-78EA-E73D-092E-2DC9F5BD3D6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2e12e48ee1b_0_43:notes">
            <a:extLst>
              <a:ext uri="{FF2B5EF4-FFF2-40B4-BE49-F238E27FC236}">
                <a16:creationId xmlns:a16="http://schemas.microsoft.com/office/drawing/2014/main" id="{3BFE91C1-D288-4FE6-E19F-4191748C0C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3650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0e0a952817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g20e0a95281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12e48ee1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g2e12e48ee1b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75808591-160E-89C2-C0FA-FDCC6A874676}"/>
            </a:ext>
          </a:extLst>
        </p:cNvPr>
        <p:cNvGrpSpPr/>
        <p:nvPr/>
      </p:nvGrpSpPr>
      <p:grpSpPr>
        <a:xfrm>
          <a:off x="0" y="0"/>
          <a:ext cx="0" cy="0"/>
          <a:chOff x="0" y="0"/>
          <a:chExt cx="0" cy="0"/>
        </a:xfrm>
      </p:grpSpPr>
      <p:sp>
        <p:nvSpPr>
          <p:cNvPr id="294" name="Google Shape;294;g2e12e48ee1b_0_79:notes">
            <a:extLst>
              <a:ext uri="{FF2B5EF4-FFF2-40B4-BE49-F238E27FC236}">
                <a16:creationId xmlns:a16="http://schemas.microsoft.com/office/drawing/2014/main" id="{C164C2A8-5FBB-1F35-85C9-DE73D1BBF2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2e12e48ee1b_0_79:notes">
            <a:extLst>
              <a:ext uri="{FF2B5EF4-FFF2-40B4-BE49-F238E27FC236}">
                <a16:creationId xmlns:a16="http://schemas.microsoft.com/office/drawing/2014/main" id="{AFB10007-A6E8-7F0B-2E1C-798875D0B2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7624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e12e48ee1b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2e12e48ee1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a:extLst>
            <a:ext uri="{FF2B5EF4-FFF2-40B4-BE49-F238E27FC236}">
              <a16:creationId xmlns:a16="http://schemas.microsoft.com/office/drawing/2014/main" id="{6A71A8AA-34D0-7FBB-4604-B91240E56782}"/>
            </a:ext>
          </a:extLst>
        </p:cNvPr>
        <p:cNvGrpSpPr/>
        <p:nvPr/>
      </p:nvGrpSpPr>
      <p:grpSpPr>
        <a:xfrm>
          <a:off x="0" y="0"/>
          <a:ext cx="0" cy="0"/>
          <a:chOff x="0" y="0"/>
          <a:chExt cx="0" cy="0"/>
        </a:xfrm>
      </p:grpSpPr>
      <p:sp>
        <p:nvSpPr>
          <p:cNvPr id="294" name="Google Shape;294;g2e12e48ee1b_0_79:notes">
            <a:extLst>
              <a:ext uri="{FF2B5EF4-FFF2-40B4-BE49-F238E27FC236}">
                <a16:creationId xmlns:a16="http://schemas.microsoft.com/office/drawing/2014/main" id="{CDA6FEEE-685C-C557-3535-6E559BB63A1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2e12e48ee1b_0_79:notes">
            <a:extLst>
              <a:ext uri="{FF2B5EF4-FFF2-40B4-BE49-F238E27FC236}">
                <a16:creationId xmlns:a16="http://schemas.microsoft.com/office/drawing/2014/main" id="{D5B93D51-6778-7FC5-9BFE-4B34C4ABE9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2980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e12e48ee1b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08" name="Google Shape;308;g2e12e48ee1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45E9EB2E-9169-89DB-70BA-5D901389535A}"/>
            </a:ext>
          </a:extLst>
        </p:cNvPr>
        <p:cNvGrpSpPr/>
        <p:nvPr/>
      </p:nvGrpSpPr>
      <p:grpSpPr>
        <a:xfrm>
          <a:off x="0" y="0"/>
          <a:ext cx="0" cy="0"/>
          <a:chOff x="0" y="0"/>
          <a:chExt cx="0" cy="0"/>
        </a:xfrm>
      </p:grpSpPr>
      <p:sp>
        <p:nvSpPr>
          <p:cNvPr id="307" name="Google Shape;307;g2e12e48ee1b_1_3:notes">
            <a:extLst>
              <a:ext uri="{FF2B5EF4-FFF2-40B4-BE49-F238E27FC236}">
                <a16:creationId xmlns:a16="http://schemas.microsoft.com/office/drawing/2014/main" id="{C5CEC75E-E2C4-54DB-24CD-C5E5E93420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08" name="Google Shape;308;g2e12e48ee1b_1_3:notes">
            <a:extLst>
              <a:ext uri="{FF2B5EF4-FFF2-40B4-BE49-F238E27FC236}">
                <a16:creationId xmlns:a16="http://schemas.microsoft.com/office/drawing/2014/main" id="{6583B4DE-2CA7-4059-F8A4-F92E7EC176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594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12e48ee1b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g2e12e48ee1b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da1fd8b16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g2da1fd8b16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e12e48ee1b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g2e12e48ee1b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dafb7719a5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2dafb7719a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a:extLst>
            <a:ext uri="{FF2B5EF4-FFF2-40B4-BE49-F238E27FC236}">
              <a16:creationId xmlns:a16="http://schemas.microsoft.com/office/drawing/2014/main" id="{F55FB229-6921-E54C-E0CB-C68AC2BA56AE}"/>
            </a:ext>
          </a:extLst>
        </p:cNvPr>
        <p:cNvGrpSpPr/>
        <p:nvPr/>
      </p:nvGrpSpPr>
      <p:grpSpPr>
        <a:xfrm>
          <a:off x="0" y="0"/>
          <a:ext cx="0" cy="0"/>
          <a:chOff x="0" y="0"/>
          <a:chExt cx="0" cy="0"/>
        </a:xfrm>
      </p:grpSpPr>
      <p:sp>
        <p:nvSpPr>
          <p:cNvPr id="342" name="Google Shape;342;g2dafb7719a5_0_25:notes">
            <a:extLst>
              <a:ext uri="{FF2B5EF4-FFF2-40B4-BE49-F238E27FC236}">
                <a16:creationId xmlns:a16="http://schemas.microsoft.com/office/drawing/2014/main" id="{8B94450E-C348-48F7-F7F9-66EF55FFA88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2dafb7719a5_0_25:notes">
            <a:extLst>
              <a:ext uri="{FF2B5EF4-FFF2-40B4-BE49-F238E27FC236}">
                <a16:creationId xmlns:a16="http://schemas.microsoft.com/office/drawing/2014/main" id="{7EDDE8FC-987D-4300-9830-BD06D3493F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7265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3" name="Google Shape;1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0e0a952817_2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20e0a95281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5C97DDA5-DE70-F619-7FA4-7314AF1C8545}"/>
            </a:ext>
          </a:extLst>
        </p:cNvPr>
        <p:cNvGrpSpPr/>
        <p:nvPr/>
      </p:nvGrpSpPr>
      <p:grpSpPr>
        <a:xfrm>
          <a:off x="0" y="0"/>
          <a:ext cx="0" cy="0"/>
          <a:chOff x="0" y="0"/>
          <a:chExt cx="0" cy="0"/>
        </a:xfrm>
      </p:grpSpPr>
      <p:sp>
        <p:nvSpPr>
          <p:cNvPr id="202" name="Google Shape;202;g20e0a952817_2_1:notes">
            <a:extLst>
              <a:ext uri="{FF2B5EF4-FFF2-40B4-BE49-F238E27FC236}">
                <a16:creationId xmlns:a16="http://schemas.microsoft.com/office/drawing/2014/main" id="{C44A409E-5D1C-19B9-4CFC-B1A15CC1DAA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20e0a952817_2_1:notes">
            <a:extLst>
              <a:ext uri="{FF2B5EF4-FFF2-40B4-BE49-F238E27FC236}">
                <a16:creationId xmlns:a16="http://schemas.microsoft.com/office/drawing/2014/main" id="{8550BE3B-A8D4-A68F-53F9-E6B972A0F3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9548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rial"/>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p:nvPr/>
        </p:nvSpPr>
        <p:spPr>
          <a:xfrm>
            <a:off x="1523999" y="5878012"/>
            <a:ext cx="9144000" cy="83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grpSp>
        <p:nvGrpSpPr>
          <p:cNvPr id="21" name="Google Shape;21;p14"/>
          <p:cNvGrpSpPr/>
          <p:nvPr/>
        </p:nvGrpSpPr>
        <p:grpSpPr>
          <a:xfrm>
            <a:off x="4190095" y="6173945"/>
            <a:ext cx="3987346" cy="627963"/>
            <a:chOff x="4190095" y="6173945"/>
            <a:chExt cx="3987346" cy="627963"/>
          </a:xfrm>
        </p:grpSpPr>
        <p:pic>
          <p:nvPicPr>
            <p:cNvPr id="22" name="Google Shape;22;p14" descr="ISI_Logo_CMYK_Approved.eps"/>
            <p:cNvPicPr preferRelativeResize="0"/>
            <p:nvPr/>
          </p:nvPicPr>
          <p:blipFill rotWithShape="1">
            <a:blip r:embed="rId2">
              <a:alphaModFix/>
            </a:blip>
            <a:srcRect/>
            <a:stretch/>
          </p:blipFill>
          <p:spPr>
            <a:xfrm>
              <a:off x="5400958" y="6305257"/>
              <a:ext cx="1350326" cy="407955"/>
            </a:xfrm>
            <a:prstGeom prst="rect">
              <a:avLst/>
            </a:prstGeom>
            <a:noFill/>
            <a:ln>
              <a:noFill/>
            </a:ln>
          </p:spPr>
        </p:pic>
        <p:pic>
          <p:nvPicPr>
            <p:cNvPr id="23" name="Google Shape;23;p14" descr="RENCI-Official-Logo.png"/>
            <p:cNvPicPr preferRelativeResize="0"/>
            <p:nvPr/>
          </p:nvPicPr>
          <p:blipFill rotWithShape="1">
            <a:blip r:embed="rId3">
              <a:alphaModFix/>
            </a:blip>
            <a:srcRect/>
            <a:stretch/>
          </p:blipFill>
          <p:spPr>
            <a:xfrm>
              <a:off x="4190095" y="6184991"/>
              <a:ext cx="878286" cy="430128"/>
            </a:xfrm>
            <a:prstGeom prst="rect">
              <a:avLst/>
            </a:prstGeom>
            <a:noFill/>
            <a:ln>
              <a:noFill/>
            </a:ln>
          </p:spPr>
        </p:pic>
        <p:pic>
          <p:nvPicPr>
            <p:cNvPr id="24" name="Google Shape;24;p14" descr="A logo for a company&#10;&#10;Description automatically generated"/>
            <p:cNvPicPr preferRelativeResize="0"/>
            <p:nvPr/>
          </p:nvPicPr>
          <p:blipFill rotWithShape="1">
            <a:blip r:embed="rId4">
              <a:alphaModFix/>
            </a:blip>
            <a:srcRect/>
            <a:stretch/>
          </p:blipFill>
          <p:spPr>
            <a:xfrm>
              <a:off x="6827114" y="6173945"/>
              <a:ext cx="1350327" cy="627963"/>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cxnSp>
        <p:nvCxnSpPr>
          <p:cNvPr id="54" name="Google Shape;54;p23"/>
          <p:cNvCxnSpPr/>
          <p:nvPr/>
        </p:nvCxnSpPr>
        <p:spPr>
          <a:xfrm>
            <a:off x="512064" y="438912"/>
            <a:ext cx="2852928" cy="0"/>
          </a:xfrm>
          <a:prstGeom prst="straightConnector1">
            <a:avLst/>
          </a:prstGeom>
          <a:noFill/>
          <a:ln w="12700" cap="flat" cmpd="sng">
            <a:solidFill>
              <a:schemeClr val="accent1"/>
            </a:solidFill>
            <a:prstDash val="solid"/>
            <a:miter lim="800000"/>
            <a:headEnd type="none" w="sm" len="sm"/>
            <a:tailEnd type="none" w="sm" len="sm"/>
          </a:ln>
        </p:spPr>
      </p:cxnSp>
      <p:cxnSp>
        <p:nvCxnSpPr>
          <p:cNvPr id="55" name="Google Shape;55;p23"/>
          <p:cNvCxnSpPr/>
          <p:nvPr/>
        </p:nvCxnSpPr>
        <p:spPr>
          <a:xfrm>
            <a:off x="512064" y="763524"/>
            <a:ext cx="2852928" cy="0"/>
          </a:xfrm>
          <a:prstGeom prst="straightConnector1">
            <a:avLst/>
          </a:prstGeom>
          <a:noFill/>
          <a:ln w="12700" cap="flat" cmpd="sng">
            <a:solidFill>
              <a:schemeClr val="accent2"/>
            </a:solidFill>
            <a:prstDash val="solid"/>
            <a:miter lim="800000"/>
            <a:headEnd type="none" w="sm" len="sm"/>
            <a:tailEnd type="none" w="sm" len="sm"/>
          </a:ln>
        </p:spPr>
      </p:cxnSp>
      <p:cxnSp>
        <p:nvCxnSpPr>
          <p:cNvPr id="56" name="Google Shape;56;p23"/>
          <p:cNvCxnSpPr/>
          <p:nvPr/>
        </p:nvCxnSpPr>
        <p:spPr>
          <a:xfrm>
            <a:off x="512064" y="1088136"/>
            <a:ext cx="2852928" cy="0"/>
          </a:xfrm>
          <a:prstGeom prst="straightConnector1">
            <a:avLst/>
          </a:prstGeom>
          <a:noFill/>
          <a:ln w="12700" cap="flat" cmpd="sng">
            <a:solidFill>
              <a:schemeClr val="accent3"/>
            </a:solidFill>
            <a:prstDash val="solid"/>
            <a:miter lim="800000"/>
            <a:headEnd type="none" w="sm" len="sm"/>
            <a:tailEnd type="none" w="sm" len="sm"/>
          </a:ln>
        </p:spPr>
      </p:cxnSp>
      <p:cxnSp>
        <p:nvCxnSpPr>
          <p:cNvPr id="57" name="Google Shape;57;p23"/>
          <p:cNvCxnSpPr/>
          <p:nvPr/>
        </p:nvCxnSpPr>
        <p:spPr>
          <a:xfrm>
            <a:off x="512064" y="1412748"/>
            <a:ext cx="2852928" cy="0"/>
          </a:xfrm>
          <a:prstGeom prst="straightConnector1">
            <a:avLst/>
          </a:prstGeom>
          <a:noFill/>
          <a:ln w="12700" cap="flat" cmpd="sng">
            <a:solidFill>
              <a:schemeClr val="accent4"/>
            </a:solidFill>
            <a:prstDash val="solid"/>
            <a:miter lim="800000"/>
            <a:headEnd type="none" w="sm" len="sm"/>
            <a:tailEnd type="none" w="sm" len="sm"/>
          </a:ln>
        </p:spPr>
      </p:cxnSp>
      <p:cxnSp>
        <p:nvCxnSpPr>
          <p:cNvPr id="58" name="Google Shape;58;p23"/>
          <p:cNvCxnSpPr/>
          <p:nvPr/>
        </p:nvCxnSpPr>
        <p:spPr>
          <a:xfrm>
            <a:off x="512064" y="1737360"/>
            <a:ext cx="2852928" cy="0"/>
          </a:xfrm>
          <a:prstGeom prst="straightConnector1">
            <a:avLst/>
          </a:prstGeom>
          <a:noFill/>
          <a:ln w="12700" cap="flat" cmpd="sng">
            <a:solidFill>
              <a:schemeClr val="dk1"/>
            </a:solidFill>
            <a:prstDash val="solid"/>
            <a:miter lim="800000"/>
            <a:headEnd type="none" w="sm" len="sm"/>
            <a:tailEnd type="none" w="sm" len="sm"/>
          </a:ln>
        </p:spPr>
      </p:cxnSp>
      <p:sp>
        <p:nvSpPr>
          <p:cNvPr id="59" name="Google Shape;59;p23"/>
          <p:cNvSpPr/>
          <p:nvPr/>
        </p:nvSpPr>
        <p:spPr>
          <a:xfrm>
            <a:off x="512064" y="2157984"/>
            <a:ext cx="621792" cy="62179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p23"/>
          <p:cNvSpPr/>
          <p:nvPr/>
        </p:nvSpPr>
        <p:spPr>
          <a:xfrm>
            <a:off x="1280160" y="2157984"/>
            <a:ext cx="621792" cy="621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23"/>
          <p:cNvSpPr/>
          <p:nvPr/>
        </p:nvSpPr>
        <p:spPr>
          <a:xfrm>
            <a:off x="1975104" y="2157984"/>
            <a:ext cx="721279" cy="621792"/>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2" name="Google Shape;62;p23"/>
          <p:cNvSpPr/>
          <p:nvPr/>
        </p:nvSpPr>
        <p:spPr>
          <a:xfrm>
            <a:off x="2743200" y="2157984"/>
            <a:ext cx="621792" cy="621792"/>
          </a:xfrm>
          <a:prstGeom prst="star5">
            <a:avLst>
              <a:gd name="adj" fmla="val 19098"/>
              <a:gd name="hf" fmla="val 105146"/>
              <a:gd name="vf" fmla="val 110557"/>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3" name="Google Shape;63;p23"/>
          <p:cNvPicPr preferRelativeResize="0"/>
          <p:nvPr/>
        </p:nvPicPr>
        <p:blipFill rotWithShape="1">
          <a:blip r:embed="rId2">
            <a:alphaModFix/>
          </a:blip>
          <a:srcRect/>
          <a:stretch/>
        </p:blipFill>
        <p:spPr>
          <a:xfrm>
            <a:off x="3879088" y="438925"/>
            <a:ext cx="3838448" cy="2340851"/>
          </a:xfrm>
          <a:prstGeom prst="rect">
            <a:avLst/>
          </a:prstGeom>
          <a:noFill/>
          <a:ln>
            <a:noFill/>
          </a:ln>
        </p:spPr>
      </p:pic>
      <p:pic>
        <p:nvPicPr>
          <p:cNvPr id="64" name="Google Shape;64;p23"/>
          <p:cNvPicPr preferRelativeResize="0"/>
          <p:nvPr/>
        </p:nvPicPr>
        <p:blipFill rotWithShape="1">
          <a:blip r:embed="rId3">
            <a:alphaModFix/>
          </a:blip>
          <a:srcRect/>
          <a:stretch/>
        </p:blipFill>
        <p:spPr>
          <a:xfrm>
            <a:off x="7719568" y="438912"/>
            <a:ext cx="3879088" cy="2340865"/>
          </a:xfrm>
          <a:prstGeom prst="rect">
            <a:avLst/>
          </a:prstGeom>
          <a:noFill/>
          <a:ln>
            <a:noFill/>
          </a:ln>
        </p:spPr>
      </p:pic>
      <p:pic>
        <p:nvPicPr>
          <p:cNvPr id="65" name="Google Shape;65;p23" descr="Hourglass"/>
          <p:cNvPicPr preferRelativeResize="0"/>
          <p:nvPr/>
        </p:nvPicPr>
        <p:blipFill rotWithShape="1">
          <a:blip r:embed="rId4">
            <a:alphaModFix/>
          </a:blip>
          <a:srcRect/>
          <a:stretch/>
        </p:blipFill>
        <p:spPr>
          <a:xfrm>
            <a:off x="1249844" y="3257400"/>
            <a:ext cx="914400" cy="914400"/>
          </a:xfrm>
          <a:prstGeom prst="rect">
            <a:avLst/>
          </a:prstGeom>
          <a:noFill/>
          <a:ln>
            <a:noFill/>
          </a:ln>
        </p:spPr>
      </p:pic>
      <p:pic>
        <p:nvPicPr>
          <p:cNvPr id="66" name="Google Shape;66;p23" descr="Lightbulb"/>
          <p:cNvPicPr preferRelativeResize="0"/>
          <p:nvPr/>
        </p:nvPicPr>
        <p:blipFill rotWithShape="1">
          <a:blip r:embed="rId5">
            <a:alphaModFix/>
          </a:blip>
          <a:srcRect/>
          <a:stretch/>
        </p:blipFill>
        <p:spPr>
          <a:xfrm>
            <a:off x="324384" y="3257400"/>
            <a:ext cx="914400" cy="914400"/>
          </a:xfrm>
          <a:prstGeom prst="rect">
            <a:avLst/>
          </a:prstGeom>
          <a:noFill/>
          <a:ln>
            <a:noFill/>
          </a:ln>
        </p:spPr>
      </p:pic>
      <p:pic>
        <p:nvPicPr>
          <p:cNvPr id="67" name="Google Shape;67;p23" descr="Magnifying glass"/>
          <p:cNvPicPr preferRelativeResize="0"/>
          <p:nvPr/>
        </p:nvPicPr>
        <p:blipFill rotWithShape="1">
          <a:blip r:embed="rId6">
            <a:alphaModFix/>
          </a:blip>
          <a:srcRect/>
          <a:stretch/>
        </p:blipFill>
        <p:spPr>
          <a:xfrm>
            <a:off x="2175304" y="3257400"/>
            <a:ext cx="914400" cy="914400"/>
          </a:xfrm>
          <a:prstGeom prst="rect">
            <a:avLst/>
          </a:prstGeom>
          <a:noFill/>
          <a:ln>
            <a:noFill/>
          </a:ln>
        </p:spPr>
      </p:pic>
      <p:pic>
        <p:nvPicPr>
          <p:cNvPr id="68" name="Google Shape;68;p23" descr="Database"/>
          <p:cNvPicPr preferRelativeResize="0"/>
          <p:nvPr/>
        </p:nvPicPr>
        <p:blipFill rotWithShape="1">
          <a:blip r:embed="rId7">
            <a:alphaModFix/>
          </a:blip>
          <a:srcRect/>
          <a:stretch/>
        </p:blipFill>
        <p:spPr>
          <a:xfrm>
            <a:off x="3100764" y="3257400"/>
            <a:ext cx="914400" cy="914400"/>
          </a:xfrm>
          <a:prstGeom prst="rect">
            <a:avLst/>
          </a:prstGeom>
          <a:noFill/>
          <a:ln>
            <a:noFill/>
          </a:ln>
        </p:spPr>
      </p:pic>
      <p:pic>
        <p:nvPicPr>
          <p:cNvPr id="69" name="Google Shape;69;p23" descr="Filter"/>
          <p:cNvPicPr preferRelativeResize="0"/>
          <p:nvPr/>
        </p:nvPicPr>
        <p:blipFill rotWithShape="1">
          <a:blip r:embed="rId8">
            <a:alphaModFix/>
          </a:blip>
          <a:srcRect/>
          <a:stretch/>
        </p:blipFill>
        <p:spPr>
          <a:xfrm>
            <a:off x="4026224" y="3257400"/>
            <a:ext cx="914400" cy="914400"/>
          </a:xfrm>
          <a:prstGeom prst="rect">
            <a:avLst/>
          </a:prstGeom>
          <a:noFill/>
          <a:ln>
            <a:noFill/>
          </a:ln>
        </p:spPr>
      </p:pic>
      <p:pic>
        <p:nvPicPr>
          <p:cNvPr id="70" name="Google Shape;70;p23" descr="Target"/>
          <p:cNvPicPr preferRelativeResize="0"/>
          <p:nvPr/>
        </p:nvPicPr>
        <p:blipFill rotWithShape="1">
          <a:blip r:embed="rId9">
            <a:alphaModFix/>
          </a:blip>
          <a:srcRect/>
          <a:stretch/>
        </p:blipFill>
        <p:spPr>
          <a:xfrm>
            <a:off x="4951684" y="3257400"/>
            <a:ext cx="914400" cy="914400"/>
          </a:xfrm>
          <a:prstGeom prst="rect">
            <a:avLst/>
          </a:prstGeom>
          <a:noFill/>
          <a:ln>
            <a:noFill/>
          </a:ln>
        </p:spPr>
      </p:pic>
      <p:pic>
        <p:nvPicPr>
          <p:cNvPr id="71" name="Google Shape;71;p23" descr="City"/>
          <p:cNvPicPr preferRelativeResize="0"/>
          <p:nvPr/>
        </p:nvPicPr>
        <p:blipFill rotWithShape="1">
          <a:blip r:embed="rId10">
            <a:alphaModFix/>
          </a:blip>
          <a:srcRect/>
          <a:stretch/>
        </p:blipFill>
        <p:spPr>
          <a:xfrm>
            <a:off x="5877144" y="3257400"/>
            <a:ext cx="914400" cy="914400"/>
          </a:xfrm>
          <a:prstGeom prst="rect">
            <a:avLst/>
          </a:prstGeom>
          <a:noFill/>
          <a:ln>
            <a:noFill/>
          </a:ln>
        </p:spPr>
      </p:pic>
      <p:pic>
        <p:nvPicPr>
          <p:cNvPr id="72" name="Google Shape;72;p23" descr="Document"/>
          <p:cNvPicPr preferRelativeResize="0"/>
          <p:nvPr/>
        </p:nvPicPr>
        <p:blipFill rotWithShape="1">
          <a:blip r:embed="rId11">
            <a:alphaModFix/>
          </a:blip>
          <a:srcRect/>
          <a:stretch/>
        </p:blipFill>
        <p:spPr>
          <a:xfrm>
            <a:off x="6802604" y="3257400"/>
            <a:ext cx="914400" cy="914400"/>
          </a:xfrm>
          <a:prstGeom prst="rect">
            <a:avLst/>
          </a:prstGeom>
          <a:noFill/>
          <a:ln>
            <a:noFill/>
          </a:ln>
        </p:spPr>
      </p:pic>
      <p:pic>
        <p:nvPicPr>
          <p:cNvPr id="73" name="Google Shape;73;p23" descr="Briefcase"/>
          <p:cNvPicPr preferRelativeResize="0"/>
          <p:nvPr/>
        </p:nvPicPr>
        <p:blipFill rotWithShape="1">
          <a:blip r:embed="rId12">
            <a:alphaModFix/>
          </a:blip>
          <a:srcRect/>
          <a:stretch/>
        </p:blipFill>
        <p:spPr>
          <a:xfrm>
            <a:off x="7728064" y="3257400"/>
            <a:ext cx="914400" cy="914400"/>
          </a:xfrm>
          <a:prstGeom prst="rect">
            <a:avLst/>
          </a:prstGeom>
          <a:noFill/>
          <a:ln>
            <a:noFill/>
          </a:ln>
        </p:spPr>
      </p:pic>
      <p:pic>
        <p:nvPicPr>
          <p:cNvPr id="74" name="Google Shape;74;p23" descr="Flip calendar"/>
          <p:cNvPicPr preferRelativeResize="0"/>
          <p:nvPr/>
        </p:nvPicPr>
        <p:blipFill rotWithShape="1">
          <a:blip r:embed="rId13">
            <a:alphaModFix/>
          </a:blip>
          <a:srcRect/>
          <a:stretch/>
        </p:blipFill>
        <p:spPr>
          <a:xfrm>
            <a:off x="8653524" y="3257400"/>
            <a:ext cx="914400" cy="914400"/>
          </a:xfrm>
          <a:prstGeom prst="rect">
            <a:avLst/>
          </a:prstGeom>
          <a:noFill/>
          <a:ln>
            <a:noFill/>
          </a:ln>
        </p:spPr>
      </p:pic>
      <p:pic>
        <p:nvPicPr>
          <p:cNvPr id="75" name="Google Shape;75;p23" descr="Satellite"/>
          <p:cNvPicPr preferRelativeResize="0"/>
          <p:nvPr/>
        </p:nvPicPr>
        <p:blipFill rotWithShape="1">
          <a:blip r:embed="rId14">
            <a:alphaModFix/>
          </a:blip>
          <a:srcRect/>
          <a:stretch/>
        </p:blipFill>
        <p:spPr>
          <a:xfrm>
            <a:off x="9578984" y="3257400"/>
            <a:ext cx="914400" cy="914400"/>
          </a:xfrm>
          <a:prstGeom prst="rect">
            <a:avLst/>
          </a:prstGeom>
          <a:noFill/>
          <a:ln>
            <a:noFill/>
          </a:ln>
        </p:spPr>
      </p:pic>
      <p:pic>
        <p:nvPicPr>
          <p:cNvPr id="76" name="Google Shape;76;p23" descr="Workflow"/>
          <p:cNvPicPr preferRelativeResize="0"/>
          <p:nvPr/>
        </p:nvPicPr>
        <p:blipFill rotWithShape="1">
          <a:blip r:embed="rId15">
            <a:alphaModFix/>
          </a:blip>
          <a:srcRect/>
          <a:stretch/>
        </p:blipFill>
        <p:spPr>
          <a:xfrm>
            <a:off x="10504447" y="3257400"/>
            <a:ext cx="914400" cy="914400"/>
          </a:xfrm>
          <a:prstGeom prst="rect">
            <a:avLst/>
          </a:prstGeom>
          <a:noFill/>
          <a:ln>
            <a:noFill/>
          </a:ln>
        </p:spPr>
      </p:pic>
      <p:pic>
        <p:nvPicPr>
          <p:cNvPr id="77" name="Google Shape;77;p23" descr="Hourglass"/>
          <p:cNvPicPr preferRelativeResize="0"/>
          <p:nvPr/>
        </p:nvPicPr>
        <p:blipFill rotWithShape="1">
          <a:blip r:embed="rId16">
            <a:alphaModFix/>
          </a:blip>
          <a:srcRect/>
          <a:stretch/>
        </p:blipFill>
        <p:spPr>
          <a:xfrm>
            <a:off x="1249844" y="4281528"/>
            <a:ext cx="914400" cy="914400"/>
          </a:xfrm>
          <a:prstGeom prst="rect">
            <a:avLst/>
          </a:prstGeom>
          <a:noFill/>
          <a:ln>
            <a:noFill/>
          </a:ln>
        </p:spPr>
      </p:pic>
      <p:pic>
        <p:nvPicPr>
          <p:cNvPr id="78" name="Google Shape;78;p23" descr="Lightbulb"/>
          <p:cNvPicPr preferRelativeResize="0"/>
          <p:nvPr/>
        </p:nvPicPr>
        <p:blipFill rotWithShape="1">
          <a:blip r:embed="rId17">
            <a:alphaModFix/>
          </a:blip>
          <a:srcRect/>
          <a:stretch/>
        </p:blipFill>
        <p:spPr>
          <a:xfrm>
            <a:off x="324384" y="4281528"/>
            <a:ext cx="914400" cy="914400"/>
          </a:xfrm>
          <a:prstGeom prst="rect">
            <a:avLst/>
          </a:prstGeom>
          <a:noFill/>
          <a:ln>
            <a:noFill/>
          </a:ln>
        </p:spPr>
      </p:pic>
      <p:pic>
        <p:nvPicPr>
          <p:cNvPr id="79" name="Google Shape;79;p23" descr="Magnifying glass"/>
          <p:cNvPicPr preferRelativeResize="0"/>
          <p:nvPr/>
        </p:nvPicPr>
        <p:blipFill rotWithShape="1">
          <a:blip r:embed="rId18">
            <a:alphaModFix/>
          </a:blip>
          <a:srcRect/>
          <a:stretch/>
        </p:blipFill>
        <p:spPr>
          <a:xfrm>
            <a:off x="2175304" y="4281528"/>
            <a:ext cx="914400" cy="914400"/>
          </a:xfrm>
          <a:prstGeom prst="rect">
            <a:avLst/>
          </a:prstGeom>
          <a:noFill/>
          <a:ln>
            <a:noFill/>
          </a:ln>
        </p:spPr>
      </p:pic>
      <p:pic>
        <p:nvPicPr>
          <p:cNvPr id="80" name="Google Shape;80;p23" descr="Database"/>
          <p:cNvPicPr preferRelativeResize="0"/>
          <p:nvPr/>
        </p:nvPicPr>
        <p:blipFill rotWithShape="1">
          <a:blip r:embed="rId19">
            <a:alphaModFix/>
          </a:blip>
          <a:srcRect/>
          <a:stretch/>
        </p:blipFill>
        <p:spPr>
          <a:xfrm>
            <a:off x="3100764" y="4281528"/>
            <a:ext cx="914400" cy="914400"/>
          </a:xfrm>
          <a:prstGeom prst="rect">
            <a:avLst/>
          </a:prstGeom>
          <a:noFill/>
          <a:ln>
            <a:noFill/>
          </a:ln>
        </p:spPr>
      </p:pic>
      <p:pic>
        <p:nvPicPr>
          <p:cNvPr id="81" name="Google Shape;81;p23" descr="Filter"/>
          <p:cNvPicPr preferRelativeResize="0"/>
          <p:nvPr/>
        </p:nvPicPr>
        <p:blipFill rotWithShape="1">
          <a:blip r:embed="rId20">
            <a:alphaModFix/>
          </a:blip>
          <a:srcRect/>
          <a:stretch/>
        </p:blipFill>
        <p:spPr>
          <a:xfrm>
            <a:off x="4026224" y="4281528"/>
            <a:ext cx="914400" cy="914400"/>
          </a:xfrm>
          <a:prstGeom prst="rect">
            <a:avLst/>
          </a:prstGeom>
          <a:noFill/>
          <a:ln>
            <a:noFill/>
          </a:ln>
        </p:spPr>
      </p:pic>
      <p:pic>
        <p:nvPicPr>
          <p:cNvPr id="82" name="Google Shape;82;p23" descr="Target"/>
          <p:cNvPicPr preferRelativeResize="0"/>
          <p:nvPr/>
        </p:nvPicPr>
        <p:blipFill rotWithShape="1">
          <a:blip r:embed="rId21">
            <a:alphaModFix/>
          </a:blip>
          <a:srcRect/>
          <a:stretch/>
        </p:blipFill>
        <p:spPr>
          <a:xfrm>
            <a:off x="4951684" y="4281528"/>
            <a:ext cx="914400" cy="914400"/>
          </a:xfrm>
          <a:prstGeom prst="rect">
            <a:avLst/>
          </a:prstGeom>
          <a:noFill/>
          <a:ln>
            <a:noFill/>
          </a:ln>
        </p:spPr>
      </p:pic>
      <p:pic>
        <p:nvPicPr>
          <p:cNvPr id="83" name="Google Shape;83;p23" descr="City"/>
          <p:cNvPicPr preferRelativeResize="0"/>
          <p:nvPr/>
        </p:nvPicPr>
        <p:blipFill rotWithShape="1">
          <a:blip r:embed="rId22">
            <a:alphaModFix/>
          </a:blip>
          <a:srcRect/>
          <a:stretch/>
        </p:blipFill>
        <p:spPr>
          <a:xfrm>
            <a:off x="5877144" y="4281528"/>
            <a:ext cx="914400" cy="914400"/>
          </a:xfrm>
          <a:prstGeom prst="rect">
            <a:avLst/>
          </a:prstGeom>
          <a:noFill/>
          <a:ln>
            <a:noFill/>
          </a:ln>
        </p:spPr>
      </p:pic>
      <p:pic>
        <p:nvPicPr>
          <p:cNvPr id="84" name="Google Shape;84;p23" descr="Document"/>
          <p:cNvPicPr preferRelativeResize="0"/>
          <p:nvPr/>
        </p:nvPicPr>
        <p:blipFill rotWithShape="1">
          <a:blip r:embed="rId23">
            <a:alphaModFix/>
          </a:blip>
          <a:srcRect/>
          <a:stretch/>
        </p:blipFill>
        <p:spPr>
          <a:xfrm>
            <a:off x="6802604" y="4281528"/>
            <a:ext cx="914400" cy="914400"/>
          </a:xfrm>
          <a:prstGeom prst="rect">
            <a:avLst/>
          </a:prstGeom>
          <a:noFill/>
          <a:ln>
            <a:noFill/>
          </a:ln>
        </p:spPr>
      </p:pic>
      <p:pic>
        <p:nvPicPr>
          <p:cNvPr id="85" name="Google Shape;85;p23" descr="Briefcase"/>
          <p:cNvPicPr preferRelativeResize="0"/>
          <p:nvPr/>
        </p:nvPicPr>
        <p:blipFill rotWithShape="1">
          <a:blip r:embed="rId24">
            <a:alphaModFix/>
          </a:blip>
          <a:srcRect/>
          <a:stretch/>
        </p:blipFill>
        <p:spPr>
          <a:xfrm>
            <a:off x="7728064" y="4281528"/>
            <a:ext cx="914400" cy="914400"/>
          </a:xfrm>
          <a:prstGeom prst="rect">
            <a:avLst/>
          </a:prstGeom>
          <a:noFill/>
          <a:ln>
            <a:noFill/>
          </a:ln>
        </p:spPr>
      </p:pic>
      <p:pic>
        <p:nvPicPr>
          <p:cNvPr id="86" name="Google Shape;86;p23" descr="Flip calendar"/>
          <p:cNvPicPr preferRelativeResize="0"/>
          <p:nvPr/>
        </p:nvPicPr>
        <p:blipFill rotWithShape="1">
          <a:blip r:embed="rId25">
            <a:alphaModFix/>
          </a:blip>
          <a:srcRect/>
          <a:stretch/>
        </p:blipFill>
        <p:spPr>
          <a:xfrm>
            <a:off x="8653524" y="4281528"/>
            <a:ext cx="914400" cy="914400"/>
          </a:xfrm>
          <a:prstGeom prst="rect">
            <a:avLst/>
          </a:prstGeom>
          <a:noFill/>
          <a:ln>
            <a:noFill/>
          </a:ln>
        </p:spPr>
      </p:pic>
      <p:pic>
        <p:nvPicPr>
          <p:cNvPr id="87" name="Google Shape;87;p23" descr="Satellite"/>
          <p:cNvPicPr preferRelativeResize="0"/>
          <p:nvPr/>
        </p:nvPicPr>
        <p:blipFill rotWithShape="1">
          <a:blip r:embed="rId26">
            <a:alphaModFix/>
          </a:blip>
          <a:srcRect/>
          <a:stretch/>
        </p:blipFill>
        <p:spPr>
          <a:xfrm>
            <a:off x="9578984" y="4281528"/>
            <a:ext cx="914400" cy="914400"/>
          </a:xfrm>
          <a:prstGeom prst="rect">
            <a:avLst/>
          </a:prstGeom>
          <a:noFill/>
          <a:ln>
            <a:noFill/>
          </a:ln>
        </p:spPr>
      </p:pic>
      <p:pic>
        <p:nvPicPr>
          <p:cNvPr id="88" name="Google Shape;88;p23" descr="Workflow"/>
          <p:cNvPicPr preferRelativeResize="0"/>
          <p:nvPr/>
        </p:nvPicPr>
        <p:blipFill rotWithShape="1">
          <a:blip r:embed="rId27">
            <a:alphaModFix/>
          </a:blip>
          <a:srcRect/>
          <a:stretch/>
        </p:blipFill>
        <p:spPr>
          <a:xfrm>
            <a:off x="10504447" y="4281528"/>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10289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2354525"/>
            <a:ext cx="5181600" cy="39065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2354525"/>
            <a:ext cx="5181600" cy="39065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10289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a:solidFill>
                  <a:schemeClr val="accent2"/>
                </a:solidFill>
              </a:defRPr>
            </a:lvl1pPr>
            <a:lvl2pPr marL="914400" lvl="1" indent="-228600" algn="l">
              <a:lnSpc>
                <a:spcPct val="90000"/>
              </a:lnSpc>
              <a:spcBef>
                <a:spcPts val="500"/>
              </a:spcBef>
              <a:spcAft>
                <a:spcPts val="0"/>
              </a:spcAft>
              <a:buClr>
                <a:srgbClr val="8D8D8D"/>
              </a:buClr>
              <a:buSzPts val="2000"/>
              <a:buNone/>
              <a:defRPr sz="2000">
                <a:solidFill>
                  <a:srgbClr val="8D8D8D"/>
                </a:solidFill>
              </a:defRPr>
            </a:lvl2pPr>
            <a:lvl3pPr marL="1371600" lvl="2" indent="-228600" algn="l">
              <a:lnSpc>
                <a:spcPct val="90000"/>
              </a:lnSpc>
              <a:spcBef>
                <a:spcPts val="500"/>
              </a:spcBef>
              <a:spcAft>
                <a:spcPts val="0"/>
              </a:spcAft>
              <a:buClr>
                <a:srgbClr val="8D8D8D"/>
              </a:buClr>
              <a:buSzPts val="1800"/>
              <a:buNone/>
              <a:defRPr sz="1800">
                <a:solidFill>
                  <a:srgbClr val="8D8D8D"/>
                </a:solidFill>
              </a:defRPr>
            </a:lvl3pPr>
            <a:lvl4pPr marL="1828800" lvl="3" indent="-228600" algn="l">
              <a:lnSpc>
                <a:spcPct val="90000"/>
              </a:lnSpc>
              <a:spcBef>
                <a:spcPts val="500"/>
              </a:spcBef>
              <a:spcAft>
                <a:spcPts val="0"/>
              </a:spcAft>
              <a:buClr>
                <a:srgbClr val="8D8D8D"/>
              </a:buClr>
              <a:buSzPts val="1600"/>
              <a:buNone/>
              <a:defRPr sz="1600">
                <a:solidFill>
                  <a:srgbClr val="8D8D8D"/>
                </a:solidFill>
              </a:defRPr>
            </a:lvl4pPr>
            <a:lvl5pPr marL="2286000" lvl="4" indent="-228600" algn="l">
              <a:lnSpc>
                <a:spcPct val="90000"/>
              </a:lnSpc>
              <a:spcBef>
                <a:spcPts val="500"/>
              </a:spcBef>
              <a:spcAft>
                <a:spcPts val="0"/>
              </a:spcAft>
              <a:buClr>
                <a:srgbClr val="8D8D8D"/>
              </a:buClr>
              <a:buSzPts val="1600"/>
              <a:buNone/>
              <a:defRPr sz="1600">
                <a:solidFill>
                  <a:srgbClr val="8D8D8D"/>
                </a:solidFill>
              </a:defRPr>
            </a:lvl5pPr>
            <a:lvl6pPr marL="2743200" lvl="5" indent="-228600" algn="l">
              <a:lnSpc>
                <a:spcPct val="90000"/>
              </a:lnSpc>
              <a:spcBef>
                <a:spcPts val="500"/>
              </a:spcBef>
              <a:spcAft>
                <a:spcPts val="0"/>
              </a:spcAft>
              <a:buClr>
                <a:srgbClr val="8D8D8D"/>
              </a:buClr>
              <a:buSzPts val="1600"/>
              <a:buNone/>
              <a:defRPr sz="1600">
                <a:solidFill>
                  <a:srgbClr val="8D8D8D"/>
                </a:solidFill>
              </a:defRPr>
            </a:lvl6pPr>
            <a:lvl7pPr marL="3200400" lvl="6" indent="-228600" algn="l">
              <a:lnSpc>
                <a:spcPct val="90000"/>
              </a:lnSpc>
              <a:spcBef>
                <a:spcPts val="500"/>
              </a:spcBef>
              <a:spcAft>
                <a:spcPts val="0"/>
              </a:spcAft>
              <a:buClr>
                <a:srgbClr val="8D8D8D"/>
              </a:buClr>
              <a:buSzPts val="1600"/>
              <a:buNone/>
              <a:defRPr sz="1600">
                <a:solidFill>
                  <a:srgbClr val="8D8D8D"/>
                </a:solidFill>
              </a:defRPr>
            </a:lvl7pPr>
            <a:lvl8pPr marL="3657600" lvl="7" indent="-228600" algn="l">
              <a:lnSpc>
                <a:spcPct val="90000"/>
              </a:lnSpc>
              <a:spcBef>
                <a:spcPts val="500"/>
              </a:spcBef>
              <a:spcAft>
                <a:spcPts val="0"/>
              </a:spcAft>
              <a:buClr>
                <a:srgbClr val="8D8D8D"/>
              </a:buClr>
              <a:buSzPts val="1600"/>
              <a:buNone/>
              <a:defRPr sz="1600">
                <a:solidFill>
                  <a:srgbClr val="8D8D8D"/>
                </a:solidFill>
              </a:defRPr>
            </a:lvl8pPr>
            <a:lvl9pPr marL="4114800" lvl="8" indent="-228600" algn="l">
              <a:lnSpc>
                <a:spcPct val="90000"/>
              </a:lnSpc>
              <a:spcBef>
                <a:spcPts val="500"/>
              </a:spcBef>
              <a:spcAft>
                <a:spcPts val="0"/>
              </a:spcAft>
              <a:buClr>
                <a:srgbClr val="8D8D8D"/>
              </a:buClr>
              <a:buSzPts val="1600"/>
              <a:buNone/>
              <a:defRPr sz="1600">
                <a:solidFill>
                  <a:srgbClr val="8D8D8D"/>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8"/>
          <p:cNvSpPr txBox="1">
            <a:spLocks noGrp="1"/>
          </p:cNvSpPr>
          <p:nvPr>
            <p:ph type="title"/>
          </p:nvPr>
        </p:nvSpPr>
        <p:spPr>
          <a:xfrm>
            <a:off x="839788" y="91166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body" idx="1"/>
          </p:nvPr>
        </p:nvSpPr>
        <p:spPr>
          <a:xfrm>
            <a:off x="839788" y="2226716"/>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8"/>
          <p:cNvSpPr txBox="1">
            <a:spLocks noGrp="1"/>
          </p:cNvSpPr>
          <p:nvPr>
            <p:ph type="body" idx="2"/>
          </p:nvPr>
        </p:nvSpPr>
        <p:spPr>
          <a:xfrm>
            <a:off x="839788" y="3050628"/>
            <a:ext cx="5157787" cy="30558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8"/>
          <p:cNvSpPr txBox="1">
            <a:spLocks noGrp="1"/>
          </p:cNvSpPr>
          <p:nvPr>
            <p:ph type="body" idx="3"/>
          </p:nvPr>
        </p:nvSpPr>
        <p:spPr>
          <a:xfrm>
            <a:off x="6172200" y="2226716"/>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
          <p:cNvSpPr txBox="1">
            <a:spLocks noGrp="1"/>
          </p:cNvSpPr>
          <p:nvPr>
            <p:ph type="body" idx="4"/>
          </p:nvPr>
        </p:nvSpPr>
        <p:spPr>
          <a:xfrm>
            <a:off x="6172200" y="3050628"/>
            <a:ext cx="5183188" cy="30558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a:spLocks noGrp="1"/>
          </p:cNvSpPr>
          <p:nvPr>
            <p:ph type="pic" idx="2"/>
          </p:nvPr>
        </p:nvSpPr>
        <p:spPr>
          <a:xfrm>
            <a:off x="5183188" y="987425"/>
            <a:ext cx="6172200" cy="4873625"/>
          </a:xfrm>
          <a:prstGeom prst="rect">
            <a:avLst/>
          </a:prstGeom>
          <a:noFill/>
          <a:ln>
            <a:noFill/>
          </a:ln>
        </p:spPr>
      </p:sp>
      <p:sp>
        <p:nvSpPr>
          <p:cNvPr id="44" name="Google Shape;4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21"/>
          <p:cNvSpPr txBox="1">
            <a:spLocks noGrp="1"/>
          </p:cNvSpPr>
          <p:nvPr>
            <p:ph type="title"/>
          </p:nvPr>
        </p:nvSpPr>
        <p:spPr>
          <a:xfrm>
            <a:off x="838200" y="10289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body" idx="1"/>
          </p:nvPr>
        </p:nvSpPr>
        <p:spPr>
          <a:xfrm rot="5400000">
            <a:off x="4266455" y="-938793"/>
            <a:ext cx="365909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1028962"/>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38200" y="2489462"/>
            <a:ext cx="10515600" cy="365909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3"/>
          <p:cNvSpPr/>
          <p:nvPr/>
        </p:nvSpPr>
        <p:spPr>
          <a:xfrm>
            <a:off x="0" y="2602"/>
            <a:ext cx="12192000"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9" name="Google Shape;9;p13"/>
          <p:cNvCxnSpPr>
            <a:stCxn id="10" idx="3"/>
          </p:cNvCxnSpPr>
          <p:nvPr/>
        </p:nvCxnSpPr>
        <p:spPr>
          <a:xfrm rot="10800000" flipH="1">
            <a:off x="1208899" y="501881"/>
            <a:ext cx="6232500" cy="12600"/>
          </a:xfrm>
          <a:prstGeom prst="straightConnector1">
            <a:avLst/>
          </a:prstGeom>
          <a:noFill/>
          <a:ln w="12700" cap="flat" cmpd="sng">
            <a:solidFill>
              <a:schemeClr val="accent3"/>
            </a:solidFill>
            <a:prstDash val="solid"/>
            <a:miter lim="800000"/>
            <a:headEnd type="none" w="sm" len="sm"/>
            <a:tailEnd type="none" w="sm" len="sm"/>
          </a:ln>
        </p:spPr>
      </p:cxnSp>
      <p:pic>
        <p:nvPicPr>
          <p:cNvPr id="11" name="Google Shape;11;p13"/>
          <p:cNvPicPr preferRelativeResize="0"/>
          <p:nvPr/>
        </p:nvPicPr>
        <p:blipFill rotWithShape="1">
          <a:blip r:embed="rId12">
            <a:alphaModFix/>
          </a:blip>
          <a:srcRect/>
          <a:stretch/>
        </p:blipFill>
        <p:spPr>
          <a:xfrm>
            <a:off x="11201889" y="199416"/>
            <a:ext cx="602182" cy="604978"/>
          </a:xfrm>
          <a:prstGeom prst="rect">
            <a:avLst/>
          </a:prstGeom>
          <a:noFill/>
          <a:ln>
            <a:noFill/>
          </a:ln>
        </p:spPr>
      </p:pic>
      <p:sp>
        <p:nvSpPr>
          <p:cNvPr id="12" name="Google Shape;12;p13"/>
          <p:cNvSpPr/>
          <p:nvPr/>
        </p:nvSpPr>
        <p:spPr>
          <a:xfrm>
            <a:off x="5969876" y="378794"/>
            <a:ext cx="5232013" cy="24622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000" b="0" i="0" u="none" strike="noStrike" cap="none">
                <a:solidFill>
                  <a:srgbClr val="14245B"/>
                </a:solidFill>
                <a:latin typeface="Arial"/>
                <a:ea typeface="Arial"/>
                <a:cs typeface="Arial"/>
                <a:sym typeface="Arial"/>
              </a:rPr>
              <a:t>Funded by the National Science Foundation</a:t>
            </a:r>
            <a:r>
              <a:rPr lang="en-US" sz="1000" b="0" i="0" u="none" strike="noStrike" cap="none">
                <a:solidFill>
                  <a:srgbClr val="000000"/>
                </a:solidFill>
                <a:latin typeface="Arial"/>
                <a:ea typeface="Arial"/>
                <a:cs typeface="Arial"/>
                <a:sym typeface="Arial"/>
              </a:rPr>
              <a:t>, </a:t>
            </a:r>
            <a:r>
              <a:rPr lang="en-US" sz="1000" b="0" i="0" u="none" strike="noStrike" cap="none">
                <a:solidFill>
                  <a:srgbClr val="14245B"/>
                </a:solidFill>
                <a:latin typeface="Arial"/>
                <a:ea typeface="Arial"/>
                <a:cs typeface="Arial"/>
                <a:sym typeface="Arial"/>
              </a:rPr>
              <a:t>Grant #2320373</a:t>
            </a:r>
            <a:endParaRPr sz="1000" b="0" i="0" u="none" strike="noStrike" cap="none">
              <a:solidFill>
                <a:srgbClr val="000000"/>
              </a:solidFill>
              <a:latin typeface="Arial"/>
              <a:ea typeface="Arial"/>
              <a:cs typeface="Arial"/>
              <a:sym typeface="Arial"/>
            </a:endParaRPr>
          </a:p>
        </p:txBody>
      </p:sp>
      <p:pic>
        <p:nvPicPr>
          <p:cNvPr id="10" name="Google Shape;10;p13" descr="A logo with blue and green letters&#10;&#10;Description automatically generated"/>
          <p:cNvPicPr preferRelativeResize="0"/>
          <p:nvPr/>
        </p:nvPicPr>
        <p:blipFill rotWithShape="1">
          <a:blip r:embed="rId13">
            <a:alphaModFix/>
          </a:blip>
          <a:srcRect/>
          <a:stretch/>
        </p:blipFill>
        <p:spPr>
          <a:xfrm>
            <a:off x="179936" y="-1"/>
            <a:ext cx="1028963" cy="1028963"/>
          </a:xfrm>
          <a:prstGeom prst="rect">
            <a:avLst/>
          </a:prstGeom>
          <a:noFill/>
          <a:ln>
            <a:noFill/>
          </a:ln>
        </p:spPr>
      </p:pic>
      <p:grpSp>
        <p:nvGrpSpPr>
          <p:cNvPr id="13" name="Google Shape;13;p13"/>
          <p:cNvGrpSpPr/>
          <p:nvPr/>
        </p:nvGrpSpPr>
        <p:grpSpPr>
          <a:xfrm>
            <a:off x="4190095" y="6173945"/>
            <a:ext cx="3987346" cy="627963"/>
            <a:chOff x="4190095" y="6173945"/>
            <a:chExt cx="3987346" cy="627963"/>
          </a:xfrm>
        </p:grpSpPr>
        <p:pic>
          <p:nvPicPr>
            <p:cNvPr id="14" name="Google Shape;14;p13" descr="ISI_Logo_CMYK_Approved.eps"/>
            <p:cNvPicPr preferRelativeResize="0"/>
            <p:nvPr/>
          </p:nvPicPr>
          <p:blipFill rotWithShape="1">
            <a:blip r:embed="rId14">
              <a:alphaModFix/>
            </a:blip>
            <a:srcRect/>
            <a:stretch/>
          </p:blipFill>
          <p:spPr>
            <a:xfrm>
              <a:off x="5400958" y="6305257"/>
              <a:ext cx="1350326" cy="407955"/>
            </a:xfrm>
            <a:prstGeom prst="rect">
              <a:avLst/>
            </a:prstGeom>
            <a:noFill/>
            <a:ln>
              <a:noFill/>
            </a:ln>
          </p:spPr>
        </p:pic>
        <p:pic>
          <p:nvPicPr>
            <p:cNvPr id="15" name="Google Shape;15;p13" descr="RENCI-Official-Logo.png"/>
            <p:cNvPicPr preferRelativeResize="0"/>
            <p:nvPr/>
          </p:nvPicPr>
          <p:blipFill rotWithShape="1">
            <a:blip r:embed="rId15">
              <a:alphaModFix/>
            </a:blip>
            <a:srcRect/>
            <a:stretch/>
          </p:blipFill>
          <p:spPr>
            <a:xfrm>
              <a:off x="4190095" y="6184991"/>
              <a:ext cx="878286" cy="430128"/>
            </a:xfrm>
            <a:prstGeom prst="rect">
              <a:avLst/>
            </a:prstGeom>
            <a:noFill/>
            <a:ln>
              <a:noFill/>
            </a:ln>
          </p:spPr>
        </p:pic>
        <p:pic>
          <p:nvPicPr>
            <p:cNvPr id="16" name="Google Shape;16;p13" descr="A logo for a company&#10;&#10;Description automatically generated"/>
            <p:cNvPicPr preferRelativeResize="0"/>
            <p:nvPr/>
          </p:nvPicPr>
          <p:blipFill rotWithShape="1">
            <a:blip r:embed="rId16">
              <a:alphaModFix/>
            </a:blip>
            <a:srcRect/>
            <a:stretch/>
          </p:blipFill>
          <p:spPr>
            <a:xfrm>
              <a:off x="6827114" y="6173945"/>
              <a:ext cx="1350327" cy="627963"/>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iCXrGBKPPIFTg5NPiWxnSKVNIxVKMv25/vie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iki.classe.cornell.edu/Computing/LaptopRegistr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iki.classe.cornell.edu/Computing/GlobusDataTransf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wiki.classe.cornell.edu/Computing/ServiceRequestTi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services.nationalsciencedatafabric.org/ches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chesscomputing.github.io/FOXDEN/docs/web_tutorial.html" TargetMode="Externa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hyperlink" Target="https://jupyter01.classe.cornell.edu/" TargetMode="External"/><Relationship Id="rId13" Type="http://schemas.openxmlformats.org/officeDocument/2006/relationships/image" Target="../media/image49.png"/><Relationship Id="rId3" Type="http://schemas.openxmlformats.org/officeDocument/2006/relationships/image" Target="../media/image73.png"/><Relationship Id="rId7" Type="http://schemas.openxmlformats.org/officeDocument/2006/relationships/hyperlink" Target="https://wiki.classe.cornell.edu/Computing/JupyterHub" TargetMode="External"/><Relationship Id="rId12"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image" Target="../media/image70.png"/><Relationship Id="rId9" Type="http://schemas.openxmlformats.org/officeDocument/2006/relationships/image" Target="../media/image76.png"/><Relationship Id="rId1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0.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81.jpg"/><Relationship Id="rId4" Type="http://schemas.openxmlformats.org/officeDocument/2006/relationships/hyperlink" Target="https://wiki.classe.cornell.edu/Computing/ComputeFarmIntr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xcitecourse.org" TargetMode="External"/><Relationship Id="rId4" Type="http://schemas.openxmlformats.org/officeDocument/2006/relationships/hyperlink" Target="https://sites.google.com/view/x-cite-nsf/ho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iki.classe.cornell.edu/Computing/NoMachine"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1524000" y="829755"/>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2"/>
              </a:buClr>
              <a:buSzPts val="6000"/>
              <a:buFont typeface="Arial"/>
              <a:buNone/>
            </a:pPr>
            <a:r>
              <a:rPr lang="en-US" sz="3400"/>
              <a:t>CyberInfrastructure Training and Education for Synchrotron X-Ray Science (X-CITE)</a:t>
            </a:r>
            <a:endParaRPr sz="3400"/>
          </a:p>
          <a:p>
            <a:pPr marL="0" lvl="0" indent="0" algn="ctr" rtl="0">
              <a:lnSpc>
                <a:spcPct val="90000"/>
              </a:lnSpc>
              <a:spcBef>
                <a:spcPts val="0"/>
              </a:spcBef>
              <a:spcAft>
                <a:spcPts val="0"/>
              </a:spcAft>
              <a:buClr>
                <a:schemeClr val="dk2"/>
              </a:buClr>
              <a:buSzPts val="6000"/>
              <a:buFont typeface="Arial"/>
              <a:buNone/>
            </a:pPr>
            <a:endParaRPr sz="3400"/>
          </a:p>
          <a:p>
            <a:pPr marL="0" lvl="0" indent="0" algn="ctr" rtl="0">
              <a:lnSpc>
                <a:spcPct val="90000"/>
              </a:lnSpc>
              <a:spcBef>
                <a:spcPts val="0"/>
              </a:spcBef>
              <a:spcAft>
                <a:spcPts val="0"/>
              </a:spcAft>
              <a:buClr>
                <a:schemeClr val="dk2"/>
              </a:buClr>
              <a:buSzPts val="6000"/>
              <a:buFont typeface="Arial"/>
              <a:buNone/>
            </a:pPr>
            <a:r>
              <a:rPr lang="en-US" sz="3400" b="0"/>
              <a:t>Overview of CHESS Research Workflow &amp; CI</a:t>
            </a:r>
            <a:endParaRPr sz="3400" b="0"/>
          </a:p>
        </p:txBody>
      </p:sp>
      <p:sp>
        <p:nvSpPr>
          <p:cNvPr id="94" name="Google Shape;94;p1"/>
          <p:cNvSpPr txBox="1">
            <a:spLocks noGrp="1"/>
          </p:cNvSpPr>
          <p:nvPr>
            <p:ph type="subTitle" idx="1"/>
          </p:nvPr>
        </p:nvSpPr>
        <p:spPr>
          <a:xfrm>
            <a:off x="457200" y="3640646"/>
            <a:ext cx="11467070" cy="1899900"/>
          </a:xfrm>
          <a:prstGeom prst="rect">
            <a:avLst/>
          </a:prstGeom>
          <a:noFill/>
          <a:ln>
            <a:noFill/>
          </a:ln>
        </p:spPr>
        <p:txBody>
          <a:bodyPr spcFirstLastPara="1" wrap="square" lIns="91425" tIns="45700" rIns="91425" bIns="45700" anchor="t" anchorCtr="0">
            <a:normAutofit lnSpcReduction="10000"/>
          </a:bodyPr>
          <a:lstStyle/>
          <a:p>
            <a:pPr marL="457200" lvl="0" indent="-406400" algn="ctr" rtl="0">
              <a:lnSpc>
                <a:spcPct val="120000"/>
              </a:lnSpc>
              <a:spcBef>
                <a:spcPts val="1000"/>
              </a:spcBef>
              <a:spcAft>
                <a:spcPts val="0"/>
              </a:spcAft>
              <a:buClr>
                <a:schemeClr val="accent2"/>
              </a:buClr>
              <a:buSzPct val="108108"/>
              <a:buNone/>
            </a:pPr>
            <a:r>
              <a:rPr lang="en-US" sz="1800" dirty="0"/>
              <a:t>Anirban Mandal, Erik Scott, Sajith Sasidharan (RENCI, UNC Chapel Hill)</a:t>
            </a:r>
            <a:endParaRPr sz="1800" dirty="0"/>
          </a:p>
          <a:p>
            <a:pPr marL="457200" lvl="0" indent="-406400" algn="ctr" rtl="0">
              <a:lnSpc>
                <a:spcPct val="120000"/>
              </a:lnSpc>
              <a:spcBef>
                <a:spcPts val="1000"/>
              </a:spcBef>
              <a:spcAft>
                <a:spcPts val="0"/>
              </a:spcAft>
              <a:buClr>
                <a:schemeClr val="accent2"/>
              </a:buClr>
              <a:buSzPct val="108108"/>
              <a:buNone/>
            </a:pPr>
            <a:r>
              <a:rPr lang="en-US" sz="1800" dirty="0"/>
              <a:t>Ewa </a:t>
            </a:r>
            <a:r>
              <a:rPr lang="en-US" sz="1800" dirty="0" err="1"/>
              <a:t>Deelman</a:t>
            </a:r>
            <a:r>
              <a:rPr lang="en-US" sz="1800" dirty="0"/>
              <a:t>, Karan Vahi, Mats Rynge (ISI, USC)</a:t>
            </a:r>
            <a:endParaRPr sz="1800" dirty="0"/>
          </a:p>
          <a:p>
            <a:pPr marL="457200" lvl="0" indent="-406400" algn="ctr" rtl="0">
              <a:lnSpc>
                <a:spcPct val="120000"/>
              </a:lnSpc>
              <a:spcBef>
                <a:spcPts val="1000"/>
              </a:spcBef>
              <a:spcAft>
                <a:spcPts val="0"/>
              </a:spcAft>
              <a:buClr>
                <a:schemeClr val="accent2"/>
              </a:buClr>
              <a:buSzPct val="108108"/>
              <a:buNone/>
            </a:pPr>
            <a:r>
              <a:rPr lang="en-US" sz="1800" dirty="0"/>
              <a:t>Matthew Miller, Werner Sun, Peter Ko, Kelly Nygren, Keara Soloway, Rolf Verberg (CHESS, Cornell)</a:t>
            </a:r>
            <a:endParaRPr sz="1800" dirty="0"/>
          </a:p>
          <a:p>
            <a:pPr marL="457200" lvl="0" indent="-406400" algn="ctr" rtl="0">
              <a:lnSpc>
                <a:spcPct val="120000"/>
              </a:lnSpc>
              <a:spcBef>
                <a:spcPts val="1000"/>
              </a:spcBef>
              <a:spcAft>
                <a:spcPts val="0"/>
              </a:spcAft>
              <a:buClr>
                <a:schemeClr val="accent2"/>
              </a:buClr>
              <a:buSzPct val="108108"/>
              <a:buNone/>
            </a:pPr>
            <a:r>
              <a:rPr lang="en-US" sz="1800" dirty="0"/>
              <a:t>Brandon Sorge (IUPUI) </a:t>
            </a:r>
            <a:endParaRPr sz="1800" dirty="0"/>
          </a:p>
        </p:txBody>
      </p:sp>
      <p:sp>
        <p:nvSpPr>
          <p:cNvPr id="95" name="Google Shape;95;p1"/>
          <p:cNvSpPr txBox="1"/>
          <p:nvPr/>
        </p:nvSpPr>
        <p:spPr>
          <a:xfrm>
            <a:off x="7949193" y="6183598"/>
            <a:ext cx="42429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Calibri"/>
                <a:ea typeface="Calibri"/>
                <a:cs typeface="Calibri"/>
                <a:sym typeface="Calibri"/>
              </a:rPr>
              <a:t>NSF OAC Award Numbers: 2320373, 2320375, 2320374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4"/>
          <p:cNvSpPr txBox="1">
            <a:spLocks noGrp="1"/>
          </p:cNvSpPr>
          <p:nvPr>
            <p:ph type="title"/>
          </p:nvPr>
        </p:nvSpPr>
        <p:spPr>
          <a:xfrm>
            <a:off x="1021080" y="504707"/>
            <a:ext cx="10515600" cy="7632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Anatomy of an Experimental Station: Station Computer</a:t>
            </a:r>
            <a:endParaRPr sz="2800"/>
          </a:p>
        </p:txBody>
      </p:sp>
      <p:sp>
        <p:nvSpPr>
          <p:cNvPr id="214" name="Google Shape;214;p24"/>
          <p:cNvSpPr txBox="1">
            <a:spLocks noGrp="1"/>
          </p:cNvSpPr>
          <p:nvPr>
            <p:ph type="body" idx="1"/>
          </p:nvPr>
        </p:nvSpPr>
        <p:spPr>
          <a:xfrm>
            <a:off x="283779" y="1277852"/>
            <a:ext cx="11529849" cy="660161"/>
          </a:xfrm>
          <a:prstGeom prst="rect">
            <a:avLst/>
          </a:prstGeom>
          <a:noFill/>
          <a:ln>
            <a:noFill/>
          </a:ln>
        </p:spPr>
        <p:txBody>
          <a:bodyPr spcFirstLastPara="1" wrap="square" lIns="91425" tIns="45700" rIns="91425" bIns="45700" anchor="t" anchorCtr="0">
            <a:normAutofit fontScale="70000" lnSpcReduction="20000"/>
          </a:bodyPr>
          <a:lstStyle/>
          <a:p>
            <a:pPr marL="457200" lvl="0" indent="-342900" algn="l" rtl="0">
              <a:lnSpc>
                <a:spcPct val="90000"/>
              </a:lnSpc>
              <a:spcBef>
                <a:spcPts val="1000"/>
              </a:spcBef>
              <a:spcAft>
                <a:spcPts val="0"/>
              </a:spcAft>
              <a:buClr>
                <a:schemeClr val="dk1"/>
              </a:buClr>
              <a:buSzPct val="91836"/>
              <a:buChar char="•"/>
            </a:pPr>
            <a:r>
              <a:rPr lang="en-US"/>
              <a:t>Many stations use SPEC as the data acquisition software and EPICS for instrument control</a:t>
            </a:r>
            <a:endParaRPr/>
          </a:p>
        </p:txBody>
      </p:sp>
      <p:sp>
        <p:nvSpPr>
          <p:cNvPr id="215" name="Google Shape;215;p24"/>
          <p:cNvSpPr txBox="1"/>
          <p:nvPr/>
        </p:nvSpPr>
        <p:spPr>
          <a:xfrm>
            <a:off x="663756" y="3907487"/>
            <a:ext cx="51405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SPEC is a language, loosely based on C, used for instrument control and data acquisition at many synchrotrons.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When using spec, you will interact with a SPEC terminal and run a combination of “standard” SPEC commands </a:t>
            </a:r>
            <a:r>
              <a:rPr lang="en-US"/>
              <a:t>a</a:t>
            </a:r>
            <a:r>
              <a:rPr lang="en-US" sz="1400" b="0" i="0" u="none" strike="noStrike" cap="none">
                <a:solidFill>
                  <a:srgbClr val="000000"/>
                </a:solidFill>
                <a:latin typeface="Arial"/>
                <a:ea typeface="Arial"/>
                <a:cs typeface="Arial"/>
                <a:sym typeface="Arial"/>
              </a:rPr>
              <a:t>nd/or a series of compiled programs for your technique </a:t>
            </a:r>
            <a:endParaRPr/>
          </a:p>
        </p:txBody>
      </p:sp>
      <p:sp>
        <p:nvSpPr>
          <p:cNvPr id="216" name="Google Shape;216;p24"/>
          <p:cNvSpPr txBox="1"/>
          <p:nvPr/>
        </p:nvSpPr>
        <p:spPr>
          <a:xfrm>
            <a:off x="6293244" y="3920962"/>
            <a:ext cx="51405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EPICS is a set of software tools and applications which provide a software infrastructure for use in building distributed control systems </a:t>
            </a:r>
            <a:r>
              <a:rPr lang="en-US" sz="1400" b="1" i="1" u="none" strike="noStrike" cap="none">
                <a:solidFill>
                  <a:srgbClr val="000000"/>
                </a:solidFill>
                <a:latin typeface="Arial"/>
                <a:ea typeface="Arial"/>
                <a:cs typeface="Arial"/>
                <a:sym typeface="Arial"/>
              </a:rPr>
              <a:t>to operate devices </a:t>
            </a:r>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Many of the devices at CHESS leverage EPICS drivers for operation EPICS PVs (process variables) are commonly used for signal monitoring and metadata/data logging.  </a:t>
            </a:r>
            <a:endParaRPr/>
          </a:p>
        </p:txBody>
      </p:sp>
      <p:sp>
        <p:nvSpPr>
          <p:cNvPr id="217" name="Google Shape;217;p24"/>
          <p:cNvSpPr txBox="1"/>
          <p:nvPr/>
        </p:nvSpPr>
        <p:spPr>
          <a:xfrm>
            <a:off x="1570536" y="5743135"/>
            <a:ext cx="9416700" cy="410400"/>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None/>
            </a:pPr>
            <a:r>
              <a:rPr lang="en-US" sz="1867" b="1" i="1" u="none" strike="noStrike" cap="none" dirty="0">
                <a:solidFill>
                  <a:schemeClr val="accent2">
                    <a:lumMod val="75000"/>
                  </a:schemeClr>
                </a:solidFill>
                <a:latin typeface="Arial"/>
                <a:ea typeface="Arial"/>
                <a:cs typeface="Arial"/>
                <a:sym typeface="Arial"/>
              </a:rPr>
              <a:t>Your staff scientist will tell you which commands are appropriate at your station</a:t>
            </a:r>
            <a:endParaRPr sz="2133" b="1" i="1" u="none" strike="noStrike" cap="none" dirty="0">
              <a:solidFill>
                <a:schemeClr val="accent2">
                  <a:lumMod val="75000"/>
                </a:schemeClr>
              </a:solidFill>
              <a:latin typeface="Arial"/>
              <a:ea typeface="Arial"/>
              <a:cs typeface="Arial"/>
              <a:sym typeface="Arial"/>
            </a:endParaRPr>
          </a:p>
        </p:txBody>
      </p:sp>
      <p:pic>
        <p:nvPicPr>
          <p:cNvPr id="218" name="Google Shape;218;p24"/>
          <p:cNvPicPr preferRelativeResize="0"/>
          <p:nvPr/>
        </p:nvPicPr>
        <p:blipFill rotWithShape="1">
          <a:blip r:embed="rId3">
            <a:alphaModFix/>
          </a:blip>
          <a:srcRect l="1741" t="65469" r="79041" b="19249"/>
          <a:stretch/>
        </p:blipFill>
        <p:spPr>
          <a:xfrm>
            <a:off x="826550" y="1770475"/>
            <a:ext cx="4505201" cy="2032701"/>
          </a:xfrm>
          <a:prstGeom prst="rect">
            <a:avLst/>
          </a:prstGeom>
          <a:noFill/>
          <a:ln>
            <a:noFill/>
          </a:ln>
        </p:spPr>
      </p:pic>
      <p:pic>
        <p:nvPicPr>
          <p:cNvPr id="219" name="Google Shape;219;p24"/>
          <p:cNvPicPr preferRelativeResize="0"/>
          <p:nvPr/>
        </p:nvPicPr>
        <p:blipFill rotWithShape="1">
          <a:blip r:embed="rId4">
            <a:alphaModFix/>
          </a:blip>
          <a:srcRect r="66010" b="71330"/>
          <a:stretch/>
        </p:blipFill>
        <p:spPr>
          <a:xfrm>
            <a:off x="6472475" y="1735575"/>
            <a:ext cx="4309166" cy="2067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e12e48ee1b_0_6"/>
          <p:cNvPicPr preferRelativeResize="0"/>
          <p:nvPr/>
        </p:nvPicPr>
        <p:blipFill>
          <a:blip r:embed="rId3">
            <a:alphaModFix/>
          </a:blip>
          <a:stretch>
            <a:fillRect/>
          </a:stretch>
        </p:blipFill>
        <p:spPr>
          <a:xfrm>
            <a:off x="0" y="821800"/>
            <a:ext cx="12192000" cy="5417360"/>
          </a:xfrm>
          <a:prstGeom prst="rect">
            <a:avLst/>
          </a:prstGeom>
          <a:noFill/>
          <a:ln>
            <a:noFill/>
          </a:ln>
        </p:spPr>
      </p:pic>
      <p:sp>
        <p:nvSpPr>
          <p:cNvPr id="225" name="Google Shape;225;g2e12e48ee1b_0_6"/>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Station Computer: ID1A3 Example</a:t>
            </a: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e12e48ee1b_0_18"/>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Station Computer: ID1A3 Example</a:t>
            </a:r>
            <a:endParaRPr sz="2800"/>
          </a:p>
        </p:txBody>
      </p:sp>
      <p:pic>
        <p:nvPicPr>
          <p:cNvPr id="231" name="Google Shape;231;g2e12e48ee1b_0_18" title="XCITE_SPEC.mov">
            <a:hlinkClick r:id="rId3"/>
          </p:cNvPr>
          <p:cNvPicPr preferRelativeResize="0"/>
          <p:nvPr/>
        </p:nvPicPr>
        <p:blipFill>
          <a:blip r:embed="rId4">
            <a:alphaModFix/>
          </a:blip>
          <a:stretch>
            <a:fillRect/>
          </a:stretch>
        </p:blipFill>
        <p:spPr>
          <a:xfrm>
            <a:off x="2160350" y="1203725"/>
            <a:ext cx="8588950" cy="4930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a:extLst>
            <a:ext uri="{FF2B5EF4-FFF2-40B4-BE49-F238E27FC236}">
              <a16:creationId xmlns:a16="http://schemas.microsoft.com/office/drawing/2014/main" id="{5ADC1EB7-B17E-0199-A695-52AF0DB29E2B}"/>
            </a:ext>
          </a:extLst>
        </p:cNvPr>
        <p:cNvGrpSpPr/>
        <p:nvPr/>
      </p:nvGrpSpPr>
      <p:grpSpPr>
        <a:xfrm>
          <a:off x="0" y="0"/>
          <a:ext cx="0" cy="0"/>
          <a:chOff x="0" y="0"/>
          <a:chExt cx="0" cy="0"/>
        </a:xfrm>
      </p:grpSpPr>
      <p:sp>
        <p:nvSpPr>
          <p:cNvPr id="230" name="Google Shape;230;g2e12e48ee1b_0_18">
            <a:extLst>
              <a:ext uri="{FF2B5EF4-FFF2-40B4-BE49-F238E27FC236}">
                <a16:creationId xmlns:a16="http://schemas.microsoft.com/office/drawing/2014/main" id="{2CB05483-E475-BF5F-D313-B2ADB4B9F630}"/>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Station Controls Stewardship</a:t>
            </a:r>
            <a:endParaRPr sz="2800" dirty="0"/>
          </a:p>
        </p:txBody>
      </p:sp>
      <p:sp>
        <p:nvSpPr>
          <p:cNvPr id="2" name="Google Shape;206;g20e0a952817_2_1">
            <a:extLst>
              <a:ext uri="{FF2B5EF4-FFF2-40B4-BE49-F238E27FC236}">
                <a16:creationId xmlns:a16="http://schemas.microsoft.com/office/drawing/2014/main" id="{33EF240A-0EE2-FD57-3CFE-75F0392CA17C}"/>
              </a:ext>
            </a:extLst>
          </p:cNvPr>
          <p:cNvSpPr txBox="1">
            <a:spLocks noGrp="1"/>
          </p:cNvSpPr>
          <p:nvPr>
            <p:ph type="body" idx="1"/>
          </p:nvPr>
        </p:nvSpPr>
        <p:spPr>
          <a:xfrm>
            <a:off x="904121" y="1206744"/>
            <a:ext cx="9983619" cy="2764073"/>
          </a:xfrm>
          <a:prstGeom prst="rect">
            <a:avLst/>
          </a:prstGeom>
          <a:noFill/>
          <a:ln>
            <a:noFill/>
          </a:ln>
        </p:spPr>
        <p:txBody>
          <a:bodyPr spcFirstLastPara="1" wrap="square" lIns="91425" tIns="45700" rIns="91425" bIns="45700" anchor="t" anchorCtr="0">
            <a:noAutofit/>
          </a:bodyPr>
          <a:lstStyle/>
          <a:p>
            <a:r>
              <a:rPr lang="en-US" sz="2000" b="1" dirty="0"/>
              <a:t>Perform Only Trained Tasks</a:t>
            </a:r>
            <a:br>
              <a:rPr lang="en-US" sz="2000" dirty="0"/>
            </a:br>
            <a:r>
              <a:rPr lang="en-US" sz="2000" dirty="0"/>
              <a:t>Only engage in processes you have been trained on or explicitly approved for by your staff scientist. For tasks within your training, feel confident and empowered to carry them out!</a:t>
            </a:r>
          </a:p>
          <a:p>
            <a:r>
              <a:rPr lang="en-US" sz="2000" b="1" dirty="0"/>
              <a:t>Stay Engaged During Training</a:t>
            </a:r>
            <a:br>
              <a:rPr lang="en-US" sz="2000" dirty="0"/>
            </a:br>
            <a:r>
              <a:rPr lang="en-US" sz="2000" dirty="0"/>
              <a:t>Take thorough notes and ask questions while being trained. This not only helps you learn but also shows initiative and supports smooth operations.</a:t>
            </a:r>
          </a:p>
          <a:p>
            <a:r>
              <a:rPr lang="en-US" sz="2000" b="1" dirty="0"/>
              <a:t>Know the Training Policy</a:t>
            </a:r>
            <a:br>
              <a:rPr lang="en-US" sz="2000" dirty="0"/>
            </a:br>
            <a:r>
              <a:rPr lang="en-US" sz="2000" dirty="0"/>
              <a:t>Training policies can vary by beamline. In some cases, users may train one another; in others, only staff scientists are authorized to provide training. Always confirm the expectations at your station.</a:t>
            </a:r>
          </a:p>
          <a:p>
            <a:r>
              <a:rPr lang="en-US" sz="2000" b="1" dirty="0"/>
              <a:t>Exercise Caution With the Unknown</a:t>
            </a:r>
            <a:br>
              <a:rPr lang="en-US" sz="2000" dirty="0"/>
            </a:br>
            <a:r>
              <a:rPr lang="en-US" sz="2000" dirty="0"/>
              <a:t>Do </a:t>
            </a:r>
            <a:r>
              <a:rPr lang="en-US" sz="2000" b="1" dirty="0"/>
              <a:t>not</a:t>
            </a:r>
            <a:r>
              <a:rPr lang="en-US" sz="2000" dirty="0"/>
              <a:t> proceed with tasks you have not been trained on. Even if the system doesn’t prevent you from doing something, that doesn’t mean it’s safe. When in doubt, stop and ask—the consequences of untrained actions can be significant.</a:t>
            </a:r>
          </a:p>
          <a:p>
            <a:pPr marL="0" indent="0">
              <a:buNone/>
            </a:pPr>
            <a:r>
              <a:rPr lang="en-US" sz="2000" dirty="0"/>
              <a:t>. </a:t>
            </a:r>
          </a:p>
        </p:txBody>
      </p:sp>
    </p:spTree>
    <p:extLst>
      <p:ext uri="{BB962C8B-B14F-4D97-AF65-F5344CB8AC3E}">
        <p14:creationId xmlns:p14="http://schemas.microsoft.com/office/powerpoint/2010/main" val="276269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e12e48ee1b_0_24"/>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Station Networking</a:t>
            </a:r>
            <a:endParaRPr sz="2800"/>
          </a:p>
        </p:txBody>
      </p:sp>
      <p:pic>
        <p:nvPicPr>
          <p:cNvPr id="237" name="Google Shape;237;g2e12e48ee1b_0_24"/>
          <p:cNvPicPr preferRelativeResize="0"/>
          <p:nvPr/>
        </p:nvPicPr>
        <p:blipFill>
          <a:blip r:embed="rId3">
            <a:alphaModFix/>
          </a:blip>
          <a:stretch>
            <a:fillRect/>
          </a:stretch>
        </p:blipFill>
        <p:spPr>
          <a:xfrm>
            <a:off x="253512" y="1549725"/>
            <a:ext cx="7660525" cy="3721725"/>
          </a:xfrm>
          <a:prstGeom prst="rect">
            <a:avLst/>
          </a:prstGeom>
          <a:noFill/>
          <a:ln>
            <a:noFill/>
          </a:ln>
        </p:spPr>
      </p:pic>
      <p:sp>
        <p:nvSpPr>
          <p:cNvPr id="238" name="Google Shape;238;g2e12e48ee1b_0_24"/>
          <p:cNvSpPr txBox="1"/>
          <p:nvPr/>
        </p:nvSpPr>
        <p:spPr>
          <a:xfrm>
            <a:off x="8055225" y="1420350"/>
            <a:ext cx="3900300" cy="355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500"/>
          </a:p>
          <a:p>
            <a:pPr marL="0" marR="0" lvl="0" indent="0" algn="l" rtl="0">
              <a:lnSpc>
                <a:spcPct val="100000"/>
              </a:lnSpc>
              <a:spcBef>
                <a:spcPts val="0"/>
              </a:spcBef>
              <a:spcAft>
                <a:spcPts val="0"/>
              </a:spcAft>
              <a:buNone/>
            </a:pPr>
            <a:r>
              <a:rPr lang="en-US" sz="1500" b="1" i="1"/>
              <a:t>Ethernet/Fiber</a:t>
            </a:r>
            <a:endParaRPr sz="1500" b="1" i="1"/>
          </a:p>
          <a:p>
            <a:pPr marL="0" marR="0" lvl="0" indent="0" algn="l" rtl="0">
              <a:lnSpc>
                <a:spcPct val="100000"/>
              </a:lnSpc>
              <a:spcBef>
                <a:spcPts val="0"/>
              </a:spcBef>
              <a:spcAft>
                <a:spcPts val="0"/>
              </a:spcAft>
              <a:buNone/>
            </a:pPr>
            <a:endParaRPr sz="1500"/>
          </a:p>
          <a:p>
            <a:pPr marL="457200" marR="0" lvl="0" indent="-323850" algn="l" rtl="0">
              <a:lnSpc>
                <a:spcPct val="100000"/>
              </a:lnSpc>
              <a:spcBef>
                <a:spcPts val="0"/>
              </a:spcBef>
              <a:spcAft>
                <a:spcPts val="0"/>
              </a:spcAft>
              <a:buSzPts val="1500"/>
              <a:buChar char="-"/>
            </a:pPr>
            <a:r>
              <a:rPr lang="en-US" sz="1500"/>
              <a:t>CHESS Public Network</a:t>
            </a:r>
            <a:endParaRPr sz="1500"/>
          </a:p>
          <a:p>
            <a:pPr marL="457200" marR="0" lvl="0" indent="-323850" algn="l" rtl="0">
              <a:lnSpc>
                <a:spcPct val="100000"/>
              </a:lnSpc>
              <a:spcBef>
                <a:spcPts val="0"/>
              </a:spcBef>
              <a:spcAft>
                <a:spcPts val="0"/>
              </a:spcAft>
              <a:buClr>
                <a:srgbClr val="E69138"/>
              </a:buClr>
              <a:buSzPts val="1500"/>
              <a:buChar char="-"/>
            </a:pPr>
            <a:r>
              <a:rPr lang="en-US" sz="1500" b="1">
                <a:solidFill>
                  <a:srgbClr val="E69138"/>
                </a:solidFill>
              </a:rPr>
              <a:t>CHESS DAQ</a:t>
            </a:r>
            <a:endParaRPr sz="1500" b="1">
              <a:solidFill>
                <a:srgbClr val="E69138"/>
              </a:solidFill>
            </a:endParaRPr>
          </a:p>
          <a:p>
            <a:pPr marL="457200" marR="0" lvl="0" indent="-323850" algn="l" rtl="0">
              <a:lnSpc>
                <a:spcPct val="100000"/>
              </a:lnSpc>
              <a:spcBef>
                <a:spcPts val="0"/>
              </a:spcBef>
              <a:spcAft>
                <a:spcPts val="0"/>
              </a:spcAft>
              <a:buClr>
                <a:srgbClr val="AB008B"/>
              </a:buClr>
              <a:buSzPts val="1500"/>
              <a:buChar char="-"/>
            </a:pPr>
            <a:r>
              <a:rPr lang="en-US" sz="1500" b="1">
                <a:solidFill>
                  <a:srgbClr val="AB008B"/>
                </a:solidFill>
              </a:rPr>
              <a:t>Station Isolated Network (10Gb)</a:t>
            </a:r>
            <a:endParaRPr sz="1500" b="1">
              <a:solidFill>
                <a:srgbClr val="AB008B"/>
              </a:solidFill>
            </a:endParaRPr>
          </a:p>
          <a:p>
            <a:pPr marL="457200" marR="0" lvl="0" indent="-323850" algn="l" rtl="0">
              <a:lnSpc>
                <a:spcPct val="100000"/>
              </a:lnSpc>
              <a:spcBef>
                <a:spcPts val="0"/>
              </a:spcBef>
              <a:spcAft>
                <a:spcPts val="0"/>
              </a:spcAft>
              <a:buSzPts val="1500"/>
              <a:buChar char="-"/>
            </a:pPr>
            <a:r>
              <a:rPr lang="en-US" sz="1500"/>
              <a:t>Direct Network Lines between equipment (sometimes &gt;100Gb lines)</a:t>
            </a:r>
            <a:endParaRPr sz="1500"/>
          </a:p>
          <a:p>
            <a:pPr marL="0" marR="0" lvl="0" indent="0" algn="l" rtl="0">
              <a:lnSpc>
                <a:spcPct val="100000"/>
              </a:lnSpc>
              <a:spcBef>
                <a:spcPts val="0"/>
              </a:spcBef>
              <a:spcAft>
                <a:spcPts val="0"/>
              </a:spcAft>
              <a:buNone/>
            </a:pPr>
            <a:endParaRPr sz="1500"/>
          </a:p>
          <a:p>
            <a:pPr marL="0" marR="0" lvl="0" indent="0" algn="l" rtl="0">
              <a:lnSpc>
                <a:spcPct val="100000"/>
              </a:lnSpc>
              <a:spcBef>
                <a:spcPts val="0"/>
              </a:spcBef>
              <a:spcAft>
                <a:spcPts val="0"/>
              </a:spcAft>
              <a:buNone/>
            </a:pPr>
            <a:r>
              <a:rPr lang="en-US" sz="1500" b="1" i="1"/>
              <a:t>WiFi </a:t>
            </a:r>
            <a:endParaRPr sz="1500" b="1" i="1"/>
          </a:p>
          <a:p>
            <a:pPr marL="457200" marR="0" lvl="0" indent="-323850" algn="l" rtl="0">
              <a:lnSpc>
                <a:spcPct val="100000"/>
              </a:lnSpc>
              <a:spcBef>
                <a:spcPts val="0"/>
              </a:spcBef>
              <a:spcAft>
                <a:spcPts val="0"/>
              </a:spcAft>
              <a:buSzPts val="1500"/>
              <a:buChar char="-"/>
            </a:pPr>
            <a:r>
              <a:rPr lang="en-US" sz="1500"/>
              <a:t>Eduroam</a:t>
            </a:r>
            <a:endParaRPr sz="1500"/>
          </a:p>
          <a:p>
            <a:pPr marL="457200" marR="0" lvl="0" indent="-323850" algn="l" rtl="0">
              <a:lnSpc>
                <a:spcPct val="100000"/>
              </a:lnSpc>
              <a:spcBef>
                <a:spcPts val="0"/>
              </a:spcBef>
              <a:spcAft>
                <a:spcPts val="0"/>
              </a:spcAft>
              <a:buSzPts val="1500"/>
              <a:buChar char="-"/>
            </a:pPr>
            <a:r>
              <a:rPr lang="en-US" sz="1500"/>
              <a:t>RedRover</a:t>
            </a:r>
            <a:endParaRPr sz="1500"/>
          </a:p>
          <a:p>
            <a:pPr marL="457200" marR="0" lvl="0" indent="-323850" algn="l" rtl="0">
              <a:lnSpc>
                <a:spcPct val="100000"/>
              </a:lnSpc>
              <a:spcBef>
                <a:spcPts val="0"/>
              </a:spcBef>
              <a:spcAft>
                <a:spcPts val="0"/>
              </a:spcAft>
              <a:buSzPts val="1500"/>
              <a:buChar char="-"/>
            </a:pPr>
            <a:r>
              <a:rPr lang="en-US" sz="1500"/>
              <a:t>Cornell Visitor</a:t>
            </a:r>
            <a:endParaRPr sz="1500"/>
          </a:p>
          <a:p>
            <a:pPr marL="457200" marR="0" lvl="0" indent="-323850" algn="l" rtl="0">
              <a:lnSpc>
                <a:spcPct val="100000"/>
              </a:lnSpc>
              <a:spcBef>
                <a:spcPts val="0"/>
              </a:spcBef>
              <a:spcAft>
                <a:spcPts val="0"/>
              </a:spcAft>
              <a:buSzPts val="1500"/>
              <a:buChar char="-"/>
            </a:pPr>
            <a:r>
              <a:rPr lang="en-US" sz="1500" i="1"/>
              <a:t>LNS Protected </a:t>
            </a:r>
            <a:r>
              <a:rPr lang="en-US" sz="1500"/>
              <a:t>(requires registration with CLASSE-IT)</a:t>
            </a:r>
            <a:endParaRPr sz="1500"/>
          </a:p>
        </p:txBody>
      </p:sp>
      <p:sp>
        <p:nvSpPr>
          <p:cNvPr id="239" name="Google Shape;239;g2e12e48ee1b_0_24"/>
          <p:cNvSpPr txBox="1">
            <a:spLocks noGrp="1"/>
          </p:cNvSpPr>
          <p:nvPr>
            <p:ph type="body" idx="1"/>
          </p:nvPr>
        </p:nvSpPr>
        <p:spPr>
          <a:xfrm>
            <a:off x="513926" y="1124925"/>
            <a:ext cx="7905300" cy="424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None/>
            </a:pPr>
            <a:r>
              <a:rPr lang="en-US" sz="1800"/>
              <a:t>Data is traveling rapidly between devices, computers, and storage locations</a:t>
            </a:r>
            <a:endParaRPr sz="1800" b="1" i="1"/>
          </a:p>
        </p:txBody>
      </p:sp>
      <p:sp>
        <p:nvSpPr>
          <p:cNvPr id="240" name="Google Shape;240;g2e12e48ee1b_0_24"/>
          <p:cNvSpPr txBox="1">
            <a:spLocks noGrp="1"/>
          </p:cNvSpPr>
          <p:nvPr>
            <p:ph type="body" idx="1"/>
          </p:nvPr>
        </p:nvSpPr>
        <p:spPr>
          <a:xfrm>
            <a:off x="513926" y="5136734"/>
            <a:ext cx="7139700" cy="68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800" dirty="0"/>
              <a:t>Specialized, </a:t>
            </a:r>
            <a:r>
              <a:rPr lang="en-US" sz="1800" b="1" dirty="0"/>
              <a:t>fast </a:t>
            </a:r>
            <a:r>
              <a:rPr lang="en-US" sz="1800" dirty="0"/>
              <a:t>pathways to move data between equipment are </a:t>
            </a:r>
            <a:r>
              <a:rPr lang="en-US" sz="1800" b="1" dirty="0"/>
              <a:t>protected and/or isolated. </a:t>
            </a:r>
            <a:r>
              <a:rPr lang="en-US" sz="1800" dirty="0">
                <a:solidFill>
                  <a:schemeClr val="accent2">
                    <a:lumMod val="75000"/>
                  </a:schemeClr>
                </a:solidFill>
              </a:rPr>
              <a:t>Only </a:t>
            </a:r>
            <a:r>
              <a:rPr lang="en-US" sz="1800" i="1" dirty="0">
                <a:solidFill>
                  <a:schemeClr val="accent2">
                    <a:lumMod val="75000"/>
                  </a:schemeClr>
                </a:solidFill>
              </a:rPr>
              <a:t>approved instruments/devices</a:t>
            </a:r>
            <a:r>
              <a:rPr lang="en-US" sz="1800" dirty="0">
                <a:solidFill>
                  <a:schemeClr val="accent2">
                    <a:lumMod val="75000"/>
                  </a:schemeClr>
                </a:solidFill>
              </a:rPr>
              <a:t> can be connected to these networks. </a:t>
            </a:r>
            <a:endParaRPr sz="1800" dirty="0">
              <a:solidFill>
                <a:schemeClr val="accent2">
                  <a:lumMod val="75000"/>
                </a:schemeClr>
              </a:solidFill>
            </a:endParaRPr>
          </a:p>
        </p:txBody>
      </p:sp>
      <p:sp>
        <p:nvSpPr>
          <p:cNvPr id="241" name="Google Shape;241;g2e12e48ee1b_0_24"/>
          <p:cNvSpPr txBox="1">
            <a:spLocks noGrp="1"/>
          </p:cNvSpPr>
          <p:nvPr>
            <p:ph type="body" idx="1"/>
          </p:nvPr>
        </p:nvSpPr>
        <p:spPr>
          <a:xfrm>
            <a:off x="8106225" y="5128400"/>
            <a:ext cx="3849300" cy="94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500"/>
              <a:t>Ethernet cables are color coded:</a:t>
            </a:r>
            <a:endParaRPr sz="1500"/>
          </a:p>
          <a:p>
            <a:pPr marL="0" lvl="0" indent="0" algn="l" rtl="0">
              <a:lnSpc>
                <a:spcPct val="90000"/>
              </a:lnSpc>
              <a:spcBef>
                <a:spcPts val="0"/>
              </a:spcBef>
              <a:spcAft>
                <a:spcPts val="0"/>
              </a:spcAft>
              <a:buNone/>
            </a:pPr>
            <a:r>
              <a:rPr lang="en-US" sz="1500" b="1">
                <a:solidFill>
                  <a:srgbClr val="000000"/>
                </a:solidFill>
              </a:rPr>
              <a:t>CHESS Public Network = White</a:t>
            </a:r>
            <a:endParaRPr sz="1500" b="1">
              <a:solidFill>
                <a:srgbClr val="000000"/>
              </a:solidFill>
            </a:endParaRPr>
          </a:p>
          <a:p>
            <a:pPr marL="0" lvl="0" indent="0" algn="l" rtl="0">
              <a:lnSpc>
                <a:spcPct val="90000"/>
              </a:lnSpc>
              <a:spcBef>
                <a:spcPts val="0"/>
              </a:spcBef>
              <a:spcAft>
                <a:spcPts val="0"/>
              </a:spcAft>
              <a:buNone/>
            </a:pPr>
            <a:r>
              <a:rPr lang="en-US" sz="1500" b="1">
                <a:solidFill>
                  <a:srgbClr val="FF9900"/>
                </a:solidFill>
              </a:rPr>
              <a:t>DAQ = orange</a:t>
            </a:r>
            <a:endParaRPr sz="1500" b="1">
              <a:solidFill>
                <a:srgbClr val="FF9900"/>
              </a:solidFill>
            </a:endParaRPr>
          </a:p>
          <a:p>
            <a:pPr marL="0" lvl="0" indent="0" algn="l" rtl="0">
              <a:lnSpc>
                <a:spcPct val="90000"/>
              </a:lnSpc>
              <a:spcBef>
                <a:spcPts val="0"/>
              </a:spcBef>
              <a:spcAft>
                <a:spcPts val="0"/>
              </a:spcAft>
              <a:buNone/>
            </a:pPr>
            <a:r>
              <a:rPr lang="en-US" sz="1500" b="1">
                <a:solidFill>
                  <a:srgbClr val="AB008B"/>
                </a:solidFill>
              </a:rPr>
              <a:t>Station isolated network = pink</a:t>
            </a:r>
            <a:endParaRPr sz="1500" b="1" i="1">
              <a:solidFill>
                <a:srgbClr val="AB008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0e0a952817_0_47"/>
          <p:cNvSpPr txBox="1">
            <a:spLocks noGrp="1"/>
          </p:cNvSpPr>
          <p:nvPr>
            <p:ph type="title"/>
          </p:nvPr>
        </p:nvSpPr>
        <p:spPr>
          <a:xfrm>
            <a:off x="10972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Bring Your Own Device (BYOD)</a:t>
            </a:r>
            <a:endParaRPr sz="2800"/>
          </a:p>
        </p:txBody>
      </p:sp>
      <p:sp>
        <p:nvSpPr>
          <p:cNvPr id="260" name="Google Shape;260;g20e0a952817_0_47"/>
          <p:cNvSpPr txBox="1">
            <a:spLocks noGrp="1"/>
          </p:cNvSpPr>
          <p:nvPr>
            <p:ph type="body" idx="1"/>
          </p:nvPr>
        </p:nvSpPr>
        <p:spPr>
          <a:xfrm>
            <a:off x="415375" y="2025225"/>
            <a:ext cx="7631700" cy="408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1800"/>
              <a:t>Examples include:</a:t>
            </a:r>
            <a:endParaRPr sz="1800"/>
          </a:p>
          <a:p>
            <a:pPr marL="457200" lvl="0" indent="-342900" algn="l" rtl="0">
              <a:lnSpc>
                <a:spcPct val="90000"/>
              </a:lnSpc>
              <a:spcBef>
                <a:spcPts val="1000"/>
              </a:spcBef>
              <a:spcAft>
                <a:spcPts val="0"/>
              </a:spcAft>
              <a:buSzPts val="1800"/>
              <a:buChar char="•"/>
            </a:pPr>
            <a:r>
              <a:rPr lang="en-US" sz="1800"/>
              <a:t>Controls computer for equipment they have integrated for an experiment</a:t>
            </a:r>
            <a:endParaRPr sz="1800"/>
          </a:p>
          <a:p>
            <a:pPr marL="457200" lvl="0" indent="-342900" algn="l" rtl="0">
              <a:lnSpc>
                <a:spcPct val="90000"/>
              </a:lnSpc>
              <a:spcBef>
                <a:spcPts val="0"/>
              </a:spcBef>
              <a:spcAft>
                <a:spcPts val="0"/>
              </a:spcAft>
              <a:buSzPts val="1800"/>
              <a:buChar char="•"/>
            </a:pPr>
            <a:r>
              <a:rPr lang="en-US" sz="1800"/>
              <a:t>Analysis computer for on-the-fly analysis</a:t>
            </a:r>
            <a:endParaRPr sz="1800"/>
          </a:p>
          <a:p>
            <a:pPr marL="457200" lvl="0" indent="0" algn="l" rtl="0">
              <a:lnSpc>
                <a:spcPct val="90000"/>
              </a:lnSpc>
              <a:spcBef>
                <a:spcPts val="1000"/>
              </a:spcBef>
              <a:spcAft>
                <a:spcPts val="0"/>
              </a:spcAft>
              <a:buNone/>
            </a:pPr>
            <a:endParaRPr sz="1800"/>
          </a:p>
          <a:p>
            <a:pPr marL="0" lvl="0" indent="0" algn="l" rtl="0">
              <a:lnSpc>
                <a:spcPct val="90000"/>
              </a:lnSpc>
              <a:spcBef>
                <a:spcPts val="1000"/>
              </a:spcBef>
              <a:spcAft>
                <a:spcPts val="0"/>
              </a:spcAft>
              <a:buNone/>
            </a:pPr>
            <a:r>
              <a:rPr lang="en-US" sz="1800" b="1"/>
              <a:t>All devices must be approved at least two weeks in advance.</a:t>
            </a:r>
            <a:r>
              <a:rPr lang="en-US" sz="1800"/>
              <a:t> It may not be possible to consider integration on a shorter time period.</a:t>
            </a:r>
            <a:endParaRPr sz="1800"/>
          </a:p>
          <a:p>
            <a:pPr marL="0" lvl="0" indent="0" algn="l" rtl="0">
              <a:lnSpc>
                <a:spcPct val="90000"/>
              </a:lnSpc>
              <a:spcBef>
                <a:spcPts val="1000"/>
              </a:spcBef>
              <a:spcAft>
                <a:spcPts val="0"/>
              </a:spcAft>
              <a:buNone/>
            </a:pPr>
            <a:endParaRPr sz="1800"/>
          </a:p>
          <a:p>
            <a:pPr marL="0" lvl="0" indent="0" algn="l" rtl="0">
              <a:lnSpc>
                <a:spcPct val="90000"/>
              </a:lnSpc>
              <a:spcBef>
                <a:spcPts val="1000"/>
              </a:spcBef>
              <a:spcAft>
                <a:spcPts val="0"/>
              </a:spcAft>
              <a:buNone/>
            </a:pPr>
            <a:r>
              <a:rPr lang="en-US" sz="1800"/>
              <a:t>If you are bringing a computer that needs to </a:t>
            </a:r>
            <a:r>
              <a:rPr lang="en-US" sz="1800" b="1"/>
              <a:t>read</a:t>
            </a:r>
            <a:r>
              <a:rPr lang="en-US" sz="1800"/>
              <a:t> the DAQ (raw data directory), computer must be registered to be added to the LNS Protected WiFi network: </a:t>
            </a:r>
            <a:endParaRPr sz="1800"/>
          </a:p>
          <a:p>
            <a:pPr marL="0" lvl="0" indent="0" algn="l" rtl="0">
              <a:lnSpc>
                <a:spcPct val="90000"/>
              </a:lnSpc>
              <a:spcBef>
                <a:spcPts val="1000"/>
              </a:spcBef>
              <a:spcAft>
                <a:spcPts val="0"/>
              </a:spcAft>
              <a:buNone/>
            </a:pPr>
            <a:r>
              <a:rPr lang="en-US" sz="1800" u="sng">
                <a:solidFill>
                  <a:schemeClr val="hlink"/>
                </a:solidFill>
                <a:hlinkClick r:id="rId3"/>
              </a:rPr>
              <a:t>https://wiki.classe.cornell.edu/Computing/LaptopRegistration</a:t>
            </a:r>
            <a:endParaRPr sz="1800"/>
          </a:p>
        </p:txBody>
      </p:sp>
      <p:pic>
        <p:nvPicPr>
          <p:cNvPr id="261" name="Google Shape;261;g20e0a952817_0_47"/>
          <p:cNvPicPr preferRelativeResize="0"/>
          <p:nvPr/>
        </p:nvPicPr>
        <p:blipFill>
          <a:blip r:embed="rId4">
            <a:alphaModFix/>
          </a:blip>
          <a:stretch>
            <a:fillRect/>
          </a:stretch>
        </p:blipFill>
        <p:spPr>
          <a:xfrm>
            <a:off x="8024200" y="1992575"/>
            <a:ext cx="3952350" cy="3952350"/>
          </a:xfrm>
          <a:prstGeom prst="rect">
            <a:avLst/>
          </a:prstGeom>
          <a:noFill/>
          <a:ln>
            <a:noFill/>
          </a:ln>
        </p:spPr>
      </p:pic>
      <p:sp>
        <p:nvSpPr>
          <p:cNvPr id="262" name="Google Shape;262;g20e0a952817_0_47"/>
          <p:cNvSpPr txBox="1"/>
          <p:nvPr/>
        </p:nvSpPr>
        <p:spPr>
          <a:xfrm>
            <a:off x="415375" y="1115500"/>
            <a:ext cx="109716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1800">
                <a:solidFill>
                  <a:schemeClr val="dk1"/>
                </a:solidFill>
              </a:rPr>
              <a:t>Users may need to bring their own devices to be beamline - either </a:t>
            </a:r>
            <a:r>
              <a:rPr lang="en-US" sz="1800" i="1">
                <a:solidFill>
                  <a:schemeClr val="dk1"/>
                </a:solidFill>
              </a:rPr>
              <a:t>physically in the lab or remotely connected to the CHESS networks </a:t>
            </a:r>
            <a:endParaRPr sz="1800" i="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e12e48ee1b_0_30"/>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CHESS-DAQ Filesystems</a:t>
            </a:r>
            <a:endParaRPr sz="2800"/>
          </a:p>
        </p:txBody>
      </p:sp>
      <p:graphicFrame>
        <p:nvGraphicFramePr>
          <p:cNvPr id="247" name="Google Shape;247;g2e12e48ee1b_0_30"/>
          <p:cNvGraphicFramePr/>
          <p:nvPr>
            <p:extLst>
              <p:ext uri="{D42A27DB-BD31-4B8C-83A1-F6EECF244321}">
                <p14:modId xmlns:p14="http://schemas.microsoft.com/office/powerpoint/2010/main" val="2796415377"/>
              </p:ext>
            </p:extLst>
          </p:nvPr>
        </p:nvGraphicFramePr>
        <p:xfrm>
          <a:off x="1488558" y="1182839"/>
          <a:ext cx="9607873" cy="4542118"/>
        </p:xfrm>
        <a:graphic>
          <a:graphicData uri="http://schemas.openxmlformats.org/drawingml/2006/table">
            <a:tbl>
              <a:tblPr>
                <a:noFill/>
                <a:tableStyleId>{73F22C81-CF16-4B10-80B1-AB9F3C508D0E}</a:tableStyleId>
              </a:tblPr>
              <a:tblGrid>
                <a:gridCol w="1293958">
                  <a:extLst>
                    <a:ext uri="{9D8B030D-6E8A-4147-A177-3AD203B41FA5}">
                      <a16:colId xmlns:a16="http://schemas.microsoft.com/office/drawing/2014/main" val="20000"/>
                    </a:ext>
                  </a:extLst>
                </a:gridCol>
                <a:gridCol w="1427978">
                  <a:extLst>
                    <a:ext uri="{9D8B030D-6E8A-4147-A177-3AD203B41FA5}">
                      <a16:colId xmlns:a16="http://schemas.microsoft.com/office/drawing/2014/main" val="20001"/>
                    </a:ext>
                  </a:extLst>
                </a:gridCol>
                <a:gridCol w="799634">
                  <a:extLst>
                    <a:ext uri="{9D8B030D-6E8A-4147-A177-3AD203B41FA5}">
                      <a16:colId xmlns:a16="http://schemas.microsoft.com/office/drawing/2014/main" val="20002"/>
                    </a:ext>
                  </a:extLst>
                </a:gridCol>
                <a:gridCol w="1383704">
                  <a:extLst>
                    <a:ext uri="{9D8B030D-6E8A-4147-A177-3AD203B41FA5}">
                      <a16:colId xmlns:a16="http://schemas.microsoft.com/office/drawing/2014/main" val="20003"/>
                    </a:ext>
                  </a:extLst>
                </a:gridCol>
                <a:gridCol w="907379">
                  <a:extLst>
                    <a:ext uri="{9D8B030D-6E8A-4147-A177-3AD203B41FA5}">
                      <a16:colId xmlns:a16="http://schemas.microsoft.com/office/drawing/2014/main" val="20004"/>
                    </a:ext>
                  </a:extLst>
                </a:gridCol>
                <a:gridCol w="3795220">
                  <a:extLst>
                    <a:ext uri="{9D8B030D-6E8A-4147-A177-3AD203B41FA5}">
                      <a16:colId xmlns:a16="http://schemas.microsoft.com/office/drawing/2014/main" val="20005"/>
                    </a:ext>
                  </a:extLst>
                </a:gridCol>
              </a:tblGrid>
              <a:tr h="582111">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Data Tier</a:t>
                      </a:r>
                      <a:endParaRPr sz="1600" b="1">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Description</a:t>
                      </a:r>
                      <a:endParaRPr sz="1600" b="1">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Total size</a:t>
                      </a:r>
                      <a:endParaRPr sz="1600" b="1"/>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Nightly Incremental</a:t>
                      </a:r>
                      <a:endParaRPr sz="1600" b="1">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Full Backup</a:t>
                      </a:r>
                      <a:endParaRPr sz="1600" b="1">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tc>
                  <a:txBody>
                    <a:bodyPr/>
                    <a:lstStyle/>
                    <a:p>
                      <a:pPr marL="0" lvl="0" indent="0" algn="ctr" rtl="0">
                        <a:lnSpc>
                          <a:spcPct val="115000"/>
                        </a:lnSpc>
                        <a:spcBef>
                          <a:spcPts val="0"/>
                        </a:spcBef>
                        <a:spcAft>
                          <a:spcPts val="0"/>
                        </a:spcAft>
                        <a:buNone/>
                      </a:pPr>
                      <a:r>
                        <a:rPr lang="en-US" sz="1600" b="1">
                          <a:latin typeface="Helvetica Neue"/>
                          <a:ea typeface="Helvetica Neue"/>
                          <a:cs typeface="Helvetica Neue"/>
                          <a:sym typeface="Helvetica Neue"/>
                        </a:rPr>
                        <a:t>Paths</a:t>
                      </a:r>
                      <a:endParaRPr sz="1600" b="1">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17446">
                <a:tc>
                  <a:txBody>
                    <a:bodyPr/>
                    <a:lstStyle/>
                    <a:p>
                      <a:pPr marL="0" lvl="0" indent="0" algn="ctr" rtl="0">
                        <a:lnSpc>
                          <a:spcPct val="115000"/>
                        </a:lnSpc>
                        <a:spcBef>
                          <a:spcPts val="0"/>
                        </a:spcBef>
                        <a:spcAft>
                          <a:spcPts val="0"/>
                        </a:spcAft>
                        <a:buNone/>
                      </a:pPr>
                      <a:r>
                        <a:rPr lang="en-US">
                          <a:latin typeface="Helvetica Neue"/>
                          <a:ea typeface="Helvetica Neue"/>
                          <a:cs typeface="Helvetica Neue"/>
                          <a:sym typeface="Helvetica Neue"/>
                        </a:rPr>
                        <a:t>DAQ/RAW</a:t>
                      </a:r>
                      <a:endParaRPr>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Raw data</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1587 TB</a:t>
                      </a:r>
                      <a:endParaRPr/>
                    </a:p>
                    <a:p>
                      <a:pPr marL="0" lvl="0" indent="0" algn="ctr" rtl="0">
                        <a:lnSpc>
                          <a:spcPct val="115000"/>
                        </a:lnSpc>
                        <a:spcBef>
                          <a:spcPts val="0"/>
                        </a:spcBef>
                        <a:spcAft>
                          <a:spcPts val="0"/>
                        </a:spcAft>
                        <a:buNone/>
                      </a:pPr>
                      <a:r>
                        <a:rPr lang="en-US"/>
                        <a:t>(4/23)</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Per cycle</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/nfs/chess/daq, /nfs/chess/raw</a:t>
                      </a:r>
                      <a:endParaRPr/>
                    </a:p>
                    <a:p>
                      <a:pPr marL="0" lvl="0" indent="0" algn="l" rtl="0">
                        <a:lnSpc>
                          <a:spcPct val="115000"/>
                        </a:lnSpc>
                        <a:spcBef>
                          <a:spcPts val="0"/>
                        </a:spcBef>
                        <a:spcAft>
                          <a:spcPts val="0"/>
                        </a:spcAft>
                        <a:buNone/>
                      </a:pPr>
                      <a:r>
                        <a:rPr lang="en-US"/>
                        <a:t>Win:   \\chessdaq\daq, \\chesssamba\raw</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9301">
                <a:tc>
                  <a:txBody>
                    <a:bodyPr/>
                    <a:lstStyle/>
                    <a:p>
                      <a:pPr marL="0" lvl="0" indent="0" algn="ctr" rtl="0">
                        <a:lnSpc>
                          <a:spcPct val="115000"/>
                        </a:lnSpc>
                        <a:spcBef>
                          <a:spcPts val="0"/>
                        </a:spcBef>
                        <a:spcAft>
                          <a:spcPts val="0"/>
                        </a:spcAft>
                        <a:buNone/>
                      </a:pPr>
                      <a:r>
                        <a:rPr lang="en-US">
                          <a:latin typeface="Helvetica Neue"/>
                          <a:ea typeface="Helvetica Neue"/>
                          <a:cs typeface="Helvetica Neue"/>
                          <a:sym typeface="Helvetica Neue"/>
                        </a:rPr>
                        <a:t>METADATA</a:t>
                      </a:r>
                      <a:endParaRPr>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Metadata</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3">
                  <a:txBody>
                    <a:bodyPr/>
                    <a:lstStyle/>
                    <a:p>
                      <a:pPr marL="0" lvl="0" indent="0" algn="ctr" rtl="0">
                        <a:lnSpc>
                          <a:spcPct val="115000"/>
                        </a:lnSpc>
                        <a:spcBef>
                          <a:spcPts val="0"/>
                        </a:spcBef>
                        <a:spcAft>
                          <a:spcPts val="0"/>
                        </a:spcAft>
                        <a:buNone/>
                      </a:pPr>
                      <a:r>
                        <a:rPr lang="en-US" dirty="0"/>
                        <a:t>150 TB</a:t>
                      </a:r>
                      <a:endParaRPr dirty="0"/>
                    </a:p>
                    <a:p>
                      <a:pPr marL="0" lvl="0" indent="0" algn="ctr" rtl="0">
                        <a:lnSpc>
                          <a:spcPct val="115000"/>
                        </a:lnSpc>
                        <a:spcBef>
                          <a:spcPts val="0"/>
                        </a:spcBef>
                        <a:spcAft>
                          <a:spcPts val="0"/>
                        </a:spcAft>
                        <a:buNone/>
                      </a:pPr>
                      <a:r>
                        <a:rPr lang="en-US" dirty="0"/>
                        <a:t>(AUX)</a:t>
                      </a:r>
                      <a:endParaRPr dirty="0"/>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Per cycle</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/nfs/chess/aux/metadata</a:t>
                      </a:r>
                      <a:endParaRPr/>
                    </a:p>
                    <a:p>
                      <a:pPr marL="0" lvl="0" indent="0" algn="l" rtl="0">
                        <a:lnSpc>
                          <a:spcPct val="115000"/>
                        </a:lnSpc>
                        <a:spcBef>
                          <a:spcPts val="0"/>
                        </a:spcBef>
                        <a:spcAft>
                          <a:spcPts val="0"/>
                        </a:spcAft>
                        <a:buNone/>
                      </a:pPr>
                      <a:r>
                        <a:rPr lang="en-US"/>
                        <a:t>Win:   \\chesssamba\aux\metadata</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4503">
                <a:tc rowSpan="2">
                  <a:txBody>
                    <a:bodyPr/>
                    <a:lstStyle/>
                    <a:p>
                      <a:pPr marL="0" lvl="0" indent="0" algn="ctr" rtl="0">
                        <a:lnSpc>
                          <a:spcPct val="115000"/>
                        </a:lnSpc>
                        <a:spcBef>
                          <a:spcPts val="0"/>
                        </a:spcBef>
                        <a:spcAft>
                          <a:spcPts val="0"/>
                        </a:spcAft>
                        <a:buNone/>
                      </a:pPr>
                      <a:r>
                        <a:rPr lang="en-US">
                          <a:latin typeface="Helvetica Neue"/>
                          <a:ea typeface="Helvetica Neue"/>
                          <a:cs typeface="Helvetica Neue"/>
                          <a:sym typeface="Helvetica Neue"/>
                        </a:rPr>
                        <a:t>REDUCED DATA</a:t>
                      </a:r>
                      <a:endParaRPr>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Reduced</a:t>
                      </a:r>
                      <a:endParaRPr/>
                    </a:p>
                    <a:p>
                      <a:pPr marL="0" lvl="0" indent="0" algn="ctr" rtl="0">
                        <a:lnSpc>
                          <a:spcPct val="115000"/>
                        </a:lnSpc>
                        <a:spcBef>
                          <a:spcPts val="0"/>
                        </a:spcBef>
                        <a:spcAft>
                          <a:spcPts val="0"/>
                        </a:spcAft>
                        <a:buNone/>
                      </a:pPr>
                      <a:r>
                        <a:rPr lang="en-US"/>
                        <a:t>non-BTR</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dirty="0"/>
                        <a:t>Per cycle</a:t>
                      </a:r>
                      <a:endParaRPr dirty="0"/>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/nfs/chess/aux/reduced_data/user</a:t>
                      </a:r>
                      <a:endParaRPr/>
                    </a:p>
                    <a:p>
                      <a:pPr marL="0" lvl="0" indent="0" algn="l" rtl="0">
                        <a:lnSpc>
                          <a:spcPct val="115000"/>
                        </a:lnSpc>
                        <a:spcBef>
                          <a:spcPts val="0"/>
                        </a:spcBef>
                        <a:spcAft>
                          <a:spcPts val="0"/>
                        </a:spcAft>
                        <a:buNone/>
                      </a:pPr>
                      <a:r>
                        <a:rPr lang="en-US"/>
                        <a:t>Win:   \\chesssamba\aux\reduced_data\user</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4591">
                <a:tc vMerge="1">
                  <a:txBody>
                    <a:bodyPr/>
                    <a:lstStyle/>
                    <a:p>
                      <a:endParaRPr lang="en-US"/>
                    </a:p>
                  </a:txBody>
                  <a:tcPr/>
                </a:tc>
                <a:tc>
                  <a:txBody>
                    <a:bodyPr/>
                    <a:lstStyle/>
                    <a:p>
                      <a:pPr marL="0" lvl="0" indent="0" algn="ctr" rtl="0">
                        <a:lnSpc>
                          <a:spcPct val="115000"/>
                        </a:lnSpc>
                        <a:spcBef>
                          <a:spcPts val="0"/>
                        </a:spcBef>
                        <a:spcAft>
                          <a:spcPts val="0"/>
                        </a:spcAft>
                        <a:buNone/>
                      </a:pPr>
                      <a:r>
                        <a:rPr lang="en-US"/>
                        <a:t>Reduced</a:t>
                      </a:r>
                      <a:endParaRPr/>
                    </a:p>
                    <a:p>
                      <a:pPr marL="0" lvl="0" indent="0" algn="ctr" rtl="0">
                        <a:lnSpc>
                          <a:spcPct val="115000"/>
                        </a:lnSpc>
                        <a:spcBef>
                          <a:spcPts val="0"/>
                        </a:spcBef>
                        <a:spcAft>
                          <a:spcPts val="0"/>
                        </a:spcAft>
                        <a:buNone/>
                      </a:pPr>
                      <a:r>
                        <a:rPr lang="en-US"/>
                        <a:t>BTR</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endParaRPr dirty="0"/>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Per cycle</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/nfs/chess/aux/reduced_data/cycles</a:t>
                      </a:r>
                      <a:endParaRPr/>
                    </a:p>
                    <a:p>
                      <a:pPr marL="0" lvl="0" indent="0" algn="l" rtl="0">
                        <a:lnSpc>
                          <a:spcPct val="115000"/>
                        </a:lnSpc>
                        <a:spcBef>
                          <a:spcPts val="0"/>
                        </a:spcBef>
                        <a:spcAft>
                          <a:spcPts val="0"/>
                        </a:spcAft>
                        <a:buNone/>
                      </a:pPr>
                      <a:r>
                        <a:rPr lang="en-US"/>
                        <a:t>Win:   \\chesssamba\aux\reduced_data\cycles</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7446">
                <a:tc>
                  <a:txBody>
                    <a:bodyPr/>
                    <a:lstStyle/>
                    <a:p>
                      <a:pPr marL="0" lvl="0" indent="0" algn="ctr" rtl="0">
                        <a:lnSpc>
                          <a:spcPct val="115000"/>
                        </a:lnSpc>
                        <a:spcBef>
                          <a:spcPts val="0"/>
                        </a:spcBef>
                        <a:spcAft>
                          <a:spcPts val="0"/>
                        </a:spcAft>
                        <a:buNone/>
                      </a:pPr>
                      <a:r>
                        <a:rPr lang="en-US">
                          <a:latin typeface="Helvetica Neue"/>
                          <a:ea typeface="Helvetica Neue"/>
                          <a:cs typeface="Helvetica Neue"/>
                          <a:sym typeface="Helvetica Neue"/>
                        </a:rPr>
                        <a:t>USER</a:t>
                      </a:r>
                      <a:endParaRPr>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Project space</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40 TB</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Monthly</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/nfs/chess/user</a:t>
                      </a:r>
                      <a:endParaRPr/>
                    </a:p>
                    <a:p>
                      <a:pPr marL="0" lvl="0" indent="0" algn="l" rtl="0">
                        <a:lnSpc>
                          <a:spcPct val="115000"/>
                        </a:lnSpc>
                        <a:spcBef>
                          <a:spcPts val="0"/>
                        </a:spcBef>
                        <a:spcAft>
                          <a:spcPts val="0"/>
                        </a:spcAft>
                        <a:buNone/>
                      </a:pPr>
                      <a:r>
                        <a:rPr lang="en-US"/>
                        <a:t>Win:   \\chesssamba\user</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37572">
                <a:tc rowSpan="2">
                  <a:txBody>
                    <a:bodyPr/>
                    <a:lstStyle/>
                    <a:p>
                      <a:pPr marL="0" lvl="0" indent="0" algn="ctr" rtl="0">
                        <a:lnSpc>
                          <a:spcPct val="115000"/>
                        </a:lnSpc>
                        <a:spcBef>
                          <a:spcPts val="0"/>
                        </a:spcBef>
                        <a:spcAft>
                          <a:spcPts val="0"/>
                        </a:spcAft>
                        <a:buNone/>
                      </a:pPr>
                      <a:r>
                        <a:rPr lang="en-US">
                          <a:latin typeface="Helvetica Neue"/>
                          <a:ea typeface="Helvetica Neue"/>
                          <a:cs typeface="Helvetica Neue"/>
                          <a:sym typeface="Helvetica Neue"/>
                        </a:rPr>
                        <a:t>SCRATCH</a:t>
                      </a:r>
                      <a:endParaRPr>
                        <a:latin typeface="Helvetica Neue"/>
                        <a:ea typeface="Helvetica Neue"/>
                        <a:cs typeface="Helvetica Neue"/>
                        <a:sym typeface="Helvetica Neue"/>
                      </a:endParaRPr>
                    </a:p>
                  </a:txBody>
                  <a:tcPr marL="38100" marR="38100" marT="38100" marB="38100">
                    <a:lnL w="952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Temp files</a:t>
                      </a:r>
                      <a:endParaRPr/>
                    </a:p>
                    <a:p>
                      <a:pPr marL="0" lvl="0" indent="0" algn="ctr" rtl="0">
                        <a:lnSpc>
                          <a:spcPct val="115000"/>
                        </a:lnSpc>
                        <a:spcBef>
                          <a:spcPts val="0"/>
                        </a:spcBef>
                        <a:spcAft>
                          <a:spcPts val="0"/>
                        </a:spcAft>
                        <a:buNone/>
                      </a:pPr>
                      <a:r>
                        <a:rPr lang="en-US"/>
                        <a:t>non-BTR</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US"/>
                        <a:t>30 TB</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a:t>Linux: /nfs/chess/scratch/user</a:t>
                      </a:r>
                      <a:endParaRPr/>
                    </a:p>
                    <a:p>
                      <a:pPr marL="0" lvl="0" indent="0" algn="l" rtl="0">
                        <a:lnSpc>
                          <a:spcPct val="115000"/>
                        </a:lnSpc>
                        <a:spcBef>
                          <a:spcPts val="0"/>
                        </a:spcBef>
                        <a:spcAft>
                          <a:spcPts val="0"/>
                        </a:spcAft>
                        <a:buNone/>
                      </a:pPr>
                      <a:r>
                        <a:rPr lang="en-US"/>
                        <a:t>Win:   \\chesssamba\scratch\user</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7550">
                <a:tc vMerge="1">
                  <a:txBody>
                    <a:bodyPr/>
                    <a:lstStyle/>
                    <a:p>
                      <a:endParaRPr lang="en-US"/>
                    </a:p>
                  </a:txBody>
                  <a:tcPr/>
                </a:tc>
                <a:tc>
                  <a:txBody>
                    <a:bodyPr/>
                    <a:lstStyle/>
                    <a:p>
                      <a:pPr marL="0" lvl="0" indent="0" algn="ctr" rtl="0">
                        <a:lnSpc>
                          <a:spcPct val="115000"/>
                        </a:lnSpc>
                        <a:spcBef>
                          <a:spcPts val="0"/>
                        </a:spcBef>
                        <a:spcAft>
                          <a:spcPts val="0"/>
                        </a:spcAft>
                        <a:buNone/>
                      </a:pPr>
                      <a:r>
                        <a:rPr lang="en-US"/>
                        <a:t>Temp files</a:t>
                      </a:r>
                      <a:endParaRPr/>
                    </a:p>
                    <a:p>
                      <a:pPr marL="0" lvl="0" indent="0" algn="ctr" rtl="0">
                        <a:lnSpc>
                          <a:spcPct val="115000"/>
                        </a:lnSpc>
                        <a:spcBef>
                          <a:spcPts val="0"/>
                        </a:spcBef>
                        <a:spcAft>
                          <a:spcPts val="0"/>
                        </a:spcAft>
                        <a:buNone/>
                      </a:pPr>
                      <a:r>
                        <a:rPr lang="en-US"/>
                        <a:t>BTR</a:t>
                      </a:r>
                      <a:endParaRPr/>
                    </a:p>
                  </a:txBody>
                  <a:tcPr marL="38100" marR="38100" marT="38100" marB="38100">
                    <a:lnL w="2857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a:t>—</a:t>
                      </a:r>
                      <a:endParaRPr/>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dirty="0"/>
                        <a:t>Linux: /</a:t>
                      </a:r>
                      <a:r>
                        <a:rPr lang="en-US" dirty="0" err="1"/>
                        <a:t>nfs</a:t>
                      </a:r>
                      <a:r>
                        <a:rPr lang="en-US" dirty="0"/>
                        <a:t>/chess/scratch/cycles</a:t>
                      </a:r>
                      <a:endParaRPr dirty="0"/>
                    </a:p>
                    <a:p>
                      <a:pPr marL="0" lvl="0" indent="0" algn="l" rtl="0">
                        <a:lnSpc>
                          <a:spcPct val="115000"/>
                        </a:lnSpc>
                        <a:spcBef>
                          <a:spcPts val="0"/>
                        </a:spcBef>
                        <a:spcAft>
                          <a:spcPts val="0"/>
                        </a:spcAft>
                        <a:buNone/>
                      </a:pPr>
                      <a:r>
                        <a:rPr lang="en-US" dirty="0"/>
                        <a:t>Win:   \\</a:t>
                      </a:r>
                      <a:r>
                        <a:rPr lang="en-US" dirty="0" err="1"/>
                        <a:t>chesssamba</a:t>
                      </a:r>
                      <a:r>
                        <a:rPr lang="en-US" dirty="0"/>
                        <a:t>\scratch\cycles</a:t>
                      </a:r>
                      <a:endParaRPr dirty="0"/>
                    </a:p>
                  </a:txBody>
                  <a:tcPr marL="38100" marR="38100" marT="38100" marB="381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8B111223-6111-3B70-E692-CDF4D93BA479}"/>
              </a:ext>
            </a:extLst>
          </p:cNvPr>
          <p:cNvSpPr txBox="1"/>
          <p:nvPr/>
        </p:nvSpPr>
        <p:spPr>
          <a:xfrm>
            <a:off x="2374596" y="5799385"/>
            <a:ext cx="7808567" cy="369332"/>
          </a:xfrm>
          <a:prstGeom prst="rect">
            <a:avLst/>
          </a:prstGeom>
          <a:noFill/>
        </p:spPr>
        <p:txBody>
          <a:bodyPr wrap="square">
            <a:spAutoFit/>
          </a:bodyPr>
          <a:lstStyle/>
          <a:p>
            <a:r>
              <a:rPr lang="en-US" sz="1800" b="1" dirty="0">
                <a:solidFill>
                  <a:schemeClr val="accent2">
                    <a:lumMod val="75000"/>
                  </a:schemeClr>
                </a:solidFill>
              </a:rPr>
              <a:t>Where you’re asked to save your data or perform analysis matters!</a:t>
            </a:r>
            <a:endParaRPr lang="en-US" sz="1800" dirty="0">
              <a:solidFill>
                <a:schemeClr val="accent2">
                  <a:lumMod val="75000"/>
                </a:schemeClr>
              </a:solidFill>
            </a:endParaRPr>
          </a:p>
        </p:txBody>
      </p:sp>
      <p:grpSp>
        <p:nvGrpSpPr>
          <p:cNvPr id="7" name="Group 6">
            <a:extLst>
              <a:ext uri="{FF2B5EF4-FFF2-40B4-BE49-F238E27FC236}">
                <a16:creationId xmlns:a16="http://schemas.microsoft.com/office/drawing/2014/main" id="{75876EDD-B071-7897-91AE-904F5E2B9B6E}"/>
              </a:ext>
            </a:extLst>
          </p:cNvPr>
          <p:cNvGrpSpPr/>
          <p:nvPr/>
        </p:nvGrpSpPr>
        <p:grpSpPr>
          <a:xfrm>
            <a:off x="327870" y="5337167"/>
            <a:ext cx="1853899" cy="850009"/>
            <a:chOff x="1935126" y="3003995"/>
            <a:chExt cx="1853899" cy="850009"/>
          </a:xfrm>
        </p:grpSpPr>
        <p:sp>
          <p:nvSpPr>
            <p:cNvPr id="8" name="Rounded Rectangle 7">
              <a:extLst>
                <a:ext uri="{FF2B5EF4-FFF2-40B4-BE49-F238E27FC236}">
                  <a16:creationId xmlns:a16="http://schemas.microsoft.com/office/drawing/2014/main" id="{99CA907D-0EEE-D955-1FA9-844954FFDAF6}"/>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9" name="Graphic 8" descr="Programmer male with solid fill">
              <a:extLst>
                <a:ext uri="{FF2B5EF4-FFF2-40B4-BE49-F238E27FC236}">
                  <a16:creationId xmlns:a16="http://schemas.microsoft.com/office/drawing/2014/main" id="{764BE2DA-4E84-6830-510E-201A707940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7750" y="3003995"/>
              <a:ext cx="751836" cy="751836"/>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6B3DA623-C322-05D1-070A-DCD1F4BC03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70BAB9-28E5-6BAA-7AD7-F2991F4C3F5A}"/>
              </a:ext>
            </a:extLst>
          </p:cNvPr>
          <p:cNvPicPr>
            <a:picLocks noChangeAspect="1"/>
          </p:cNvPicPr>
          <p:nvPr/>
        </p:nvPicPr>
        <p:blipFill>
          <a:blip r:embed="rId3"/>
          <a:stretch>
            <a:fillRect/>
          </a:stretch>
        </p:blipFill>
        <p:spPr>
          <a:xfrm>
            <a:off x="2901175" y="588015"/>
            <a:ext cx="7772400" cy="5681969"/>
          </a:xfrm>
          <a:prstGeom prst="rect">
            <a:avLst/>
          </a:prstGeom>
        </p:spPr>
      </p:pic>
      <p:sp>
        <p:nvSpPr>
          <p:cNvPr id="246" name="Google Shape;246;g2e12e48ee1b_0_30">
            <a:extLst>
              <a:ext uri="{FF2B5EF4-FFF2-40B4-BE49-F238E27FC236}">
                <a16:creationId xmlns:a16="http://schemas.microsoft.com/office/drawing/2014/main" id="{ECB7DA31-7287-F516-05B0-B045BD578147}"/>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CHESS-Computer Access</a:t>
            </a:r>
            <a:endParaRPr sz="2800" dirty="0"/>
          </a:p>
        </p:txBody>
      </p:sp>
      <p:grpSp>
        <p:nvGrpSpPr>
          <p:cNvPr id="7" name="Group 6">
            <a:extLst>
              <a:ext uri="{FF2B5EF4-FFF2-40B4-BE49-F238E27FC236}">
                <a16:creationId xmlns:a16="http://schemas.microsoft.com/office/drawing/2014/main" id="{6AE6259C-5753-3478-197E-CD4668122644}"/>
              </a:ext>
            </a:extLst>
          </p:cNvPr>
          <p:cNvGrpSpPr/>
          <p:nvPr/>
        </p:nvGrpSpPr>
        <p:grpSpPr>
          <a:xfrm>
            <a:off x="662407" y="3087303"/>
            <a:ext cx="1853899" cy="850009"/>
            <a:chOff x="1935126" y="3003995"/>
            <a:chExt cx="1853899" cy="850009"/>
          </a:xfrm>
        </p:grpSpPr>
        <p:sp>
          <p:nvSpPr>
            <p:cNvPr id="8" name="Rounded Rectangle 7">
              <a:extLst>
                <a:ext uri="{FF2B5EF4-FFF2-40B4-BE49-F238E27FC236}">
                  <a16:creationId xmlns:a16="http://schemas.microsoft.com/office/drawing/2014/main" id="{010008EB-2816-4F2F-0EFC-391478495934}"/>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9" name="Graphic 8" descr="Programmer male with solid fill">
              <a:extLst>
                <a:ext uri="{FF2B5EF4-FFF2-40B4-BE49-F238E27FC236}">
                  <a16:creationId xmlns:a16="http://schemas.microsoft.com/office/drawing/2014/main" id="{E00FE099-796E-3805-A6BD-058E1004E8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7750" y="3003995"/>
              <a:ext cx="751836" cy="751836"/>
            </a:xfrm>
            <a:prstGeom prst="rect">
              <a:avLst/>
            </a:prstGeom>
          </p:spPr>
        </p:pic>
      </p:grpSp>
    </p:spTree>
    <p:extLst>
      <p:ext uri="{BB962C8B-B14F-4D97-AF65-F5344CB8AC3E}">
        <p14:creationId xmlns:p14="http://schemas.microsoft.com/office/powerpoint/2010/main" val="3214556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A4ACF2D1-4C51-9B99-8DC3-1068AF807CF7}"/>
            </a:ext>
          </a:extLst>
        </p:cNvPr>
        <p:cNvGrpSpPr/>
        <p:nvPr/>
      </p:nvGrpSpPr>
      <p:grpSpPr>
        <a:xfrm>
          <a:off x="0" y="0"/>
          <a:ext cx="0" cy="0"/>
          <a:chOff x="0" y="0"/>
          <a:chExt cx="0" cy="0"/>
        </a:xfrm>
      </p:grpSpPr>
      <p:sp>
        <p:nvSpPr>
          <p:cNvPr id="246" name="Google Shape;246;g2e12e48ee1b_0_30">
            <a:extLst>
              <a:ext uri="{FF2B5EF4-FFF2-40B4-BE49-F238E27FC236}">
                <a16:creationId xmlns:a16="http://schemas.microsoft.com/office/drawing/2014/main" id="{ABC3D4DD-0A8A-368C-1BEB-B6D475339A3C}"/>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CHESS-Computer Access</a:t>
            </a:r>
            <a:endParaRPr sz="2800" dirty="0"/>
          </a:p>
        </p:txBody>
      </p:sp>
      <p:grpSp>
        <p:nvGrpSpPr>
          <p:cNvPr id="7" name="Group 6">
            <a:extLst>
              <a:ext uri="{FF2B5EF4-FFF2-40B4-BE49-F238E27FC236}">
                <a16:creationId xmlns:a16="http://schemas.microsoft.com/office/drawing/2014/main" id="{1914E789-3D46-8091-5238-7660FE8F9372}"/>
              </a:ext>
            </a:extLst>
          </p:cNvPr>
          <p:cNvGrpSpPr/>
          <p:nvPr/>
        </p:nvGrpSpPr>
        <p:grpSpPr>
          <a:xfrm>
            <a:off x="662407" y="3087303"/>
            <a:ext cx="1853899" cy="850009"/>
            <a:chOff x="1935126" y="3003995"/>
            <a:chExt cx="1853899" cy="850009"/>
          </a:xfrm>
        </p:grpSpPr>
        <p:sp>
          <p:nvSpPr>
            <p:cNvPr id="8" name="Rounded Rectangle 7">
              <a:extLst>
                <a:ext uri="{FF2B5EF4-FFF2-40B4-BE49-F238E27FC236}">
                  <a16:creationId xmlns:a16="http://schemas.microsoft.com/office/drawing/2014/main" id="{688F5AFC-B123-772C-AB2E-CC5086A9F401}"/>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9" name="Graphic 8" descr="Programmer male with solid fill">
              <a:extLst>
                <a:ext uri="{FF2B5EF4-FFF2-40B4-BE49-F238E27FC236}">
                  <a16:creationId xmlns:a16="http://schemas.microsoft.com/office/drawing/2014/main" id="{E6B1F62C-F607-D27C-8ABF-4106362B4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97750" y="3003995"/>
              <a:ext cx="751836" cy="751836"/>
            </a:xfrm>
            <a:prstGeom prst="rect">
              <a:avLst/>
            </a:prstGeom>
          </p:spPr>
        </p:pic>
      </p:grpSp>
      <p:sp>
        <p:nvSpPr>
          <p:cNvPr id="3" name="Google Shape;182;p2">
            <a:extLst>
              <a:ext uri="{FF2B5EF4-FFF2-40B4-BE49-F238E27FC236}">
                <a16:creationId xmlns:a16="http://schemas.microsoft.com/office/drawing/2014/main" id="{CF61DA6E-6B12-2FFF-3674-FF427645BEBC}"/>
              </a:ext>
            </a:extLst>
          </p:cNvPr>
          <p:cNvSpPr txBox="1"/>
          <p:nvPr/>
        </p:nvSpPr>
        <p:spPr>
          <a:xfrm>
            <a:off x="2885024" y="2906530"/>
            <a:ext cx="731721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Don’t save data on your “home” space!</a:t>
            </a:r>
          </a:p>
          <a:p>
            <a:pPr marL="285750" marR="0" lvl="0" indent="-285750" algn="l" rtl="0">
              <a:lnSpc>
                <a:spcPct val="100000"/>
              </a:lnSpc>
              <a:spcBef>
                <a:spcPts val="0"/>
              </a:spcBef>
              <a:spcAft>
                <a:spcPts val="0"/>
              </a:spcAft>
              <a:buFont typeface="Arial" panose="020B0604020202020204" pitchFamily="34" charset="0"/>
              <a:buChar char="•"/>
            </a:pPr>
            <a:r>
              <a:rPr lang="en-US" sz="1600" dirty="0"/>
              <a:t>It will fill up fast and automatically lock you out </a:t>
            </a:r>
            <a:endParaRPr lang="en-US" sz="1800" dirty="0"/>
          </a:p>
        </p:txBody>
      </p:sp>
      <p:sp>
        <p:nvSpPr>
          <p:cNvPr id="4" name="Rectangle 3">
            <a:extLst>
              <a:ext uri="{FF2B5EF4-FFF2-40B4-BE49-F238E27FC236}">
                <a16:creationId xmlns:a16="http://schemas.microsoft.com/office/drawing/2014/main" id="{58934912-8384-1687-961C-C3C33186B325}"/>
              </a:ext>
            </a:extLst>
          </p:cNvPr>
          <p:cNvSpPr/>
          <p:nvPr/>
        </p:nvSpPr>
        <p:spPr>
          <a:xfrm>
            <a:off x="2837671" y="2086525"/>
            <a:ext cx="7879948" cy="2684949"/>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D18F0D-07B2-143D-F9E1-36F216327C8B}"/>
              </a:ext>
            </a:extLst>
          </p:cNvPr>
          <p:cNvSpPr txBox="1"/>
          <p:nvPr/>
        </p:nvSpPr>
        <p:spPr>
          <a:xfrm>
            <a:off x="2885025" y="2129720"/>
            <a:ext cx="6892765" cy="646331"/>
          </a:xfrm>
          <a:prstGeom prst="rect">
            <a:avLst/>
          </a:prstGeom>
          <a:noFill/>
        </p:spPr>
        <p:txBody>
          <a:bodyPr wrap="square">
            <a:spAutoFit/>
          </a:bodyPr>
          <a:lstStyle/>
          <a:p>
            <a:pPr lvl="0"/>
            <a:r>
              <a:rPr lang="en-US" sz="1800" b="1" dirty="0">
                <a:solidFill>
                  <a:schemeClr val="accent2">
                    <a:lumMod val="75000"/>
                  </a:schemeClr>
                </a:solidFill>
              </a:rPr>
              <a:t>Stewardship Warning</a:t>
            </a:r>
          </a:p>
          <a:p>
            <a:pPr lvl="0"/>
            <a:endParaRPr lang="en-US" sz="1800" i="1" dirty="0"/>
          </a:p>
        </p:txBody>
      </p:sp>
      <p:sp>
        <p:nvSpPr>
          <p:cNvPr id="6" name="Google Shape;182;p2">
            <a:extLst>
              <a:ext uri="{FF2B5EF4-FFF2-40B4-BE49-F238E27FC236}">
                <a16:creationId xmlns:a16="http://schemas.microsoft.com/office/drawing/2014/main" id="{4E503AF2-1B89-934C-E20B-8EA64F9A6C0C}"/>
              </a:ext>
            </a:extLst>
          </p:cNvPr>
          <p:cNvSpPr txBox="1"/>
          <p:nvPr/>
        </p:nvSpPr>
        <p:spPr>
          <a:xfrm>
            <a:off x="2885025" y="3752529"/>
            <a:ext cx="8268528"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Don’t do processing on lnx201!</a:t>
            </a:r>
          </a:p>
          <a:p>
            <a:pPr marL="285750" lvl="0" indent="-285750">
              <a:buFont typeface="Arial" panose="020B0604020202020204" pitchFamily="34" charset="0"/>
              <a:buChar char="•"/>
            </a:pPr>
            <a:r>
              <a:rPr lang="en-US" sz="1800" dirty="0"/>
              <a:t>IT will kill your process and you’ll need to go to an appropriate computer!</a:t>
            </a:r>
            <a:endParaRPr lang="en-US" sz="1800" b="1" dirty="0"/>
          </a:p>
        </p:txBody>
      </p:sp>
      <p:pic>
        <p:nvPicPr>
          <p:cNvPr id="10" name="Picture 4" descr="Cat Paw Over Face: Over 185 Royalty-Free Licensable Stock Illustrations &amp;  Drawings | Shutterstock">
            <a:extLst>
              <a:ext uri="{FF2B5EF4-FFF2-40B4-BE49-F238E27FC236}">
                <a16:creationId xmlns:a16="http://schemas.microsoft.com/office/drawing/2014/main" id="{93D5A944-A330-D81A-A3DD-B4BD25B6D06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64026" y="1027171"/>
            <a:ext cx="1561928" cy="147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57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0e0a952817_0_15"/>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Protected Data: Intellectual Property (IP) and Export Control</a:t>
            </a:r>
            <a:endParaRPr sz="2800"/>
          </a:p>
        </p:txBody>
      </p:sp>
      <p:sp>
        <p:nvSpPr>
          <p:cNvPr id="253" name="Google Shape;253;g20e0a952817_0_15"/>
          <p:cNvSpPr txBox="1"/>
          <p:nvPr/>
        </p:nvSpPr>
        <p:spPr>
          <a:xfrm>
            <a:off x="434305" y="1520149"/>
            <a:ext cx="10889369" cy="433961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Some data needs to be protected: </a:t>
            </a:r>
          </a:p>
          <a:p>
            <a:pPr marL="0" lvl="0" indent="0" algn="l" rtl="0">
              <a:spcBef>
                <a:spcPts val="0"/>
              </a:spcBef>
              <a:spcAft>
                <a:spcPts val="0"/>
              </a:spcAft>
              <a:buNone/>
            </a:pPr>
            <a:r>
              <a:rPr lang="en-US" sz="1800" dirty="0"/>
              <a:t>	e.g. data covered under </a:t>
            </a:r>
            <a:r>
              <a:rPr lang="en-US" sz="1800" b="1" dirty="0"/>
              <a:t>Intellectual Property or Export Control</a:t>
            </a:r>
            <a:r>
              <a:rPr lang="en-US" sz="1800" dirty="0"/>
              <a:t> agreements</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dirty="0">
                <a:solidFill>
                  <a:schemeClr val="accent2">
                    <a:lumMod val="75000"/>
                  </a:schemeClr>
                </a:solidFill>
              </a:rPr>
              <a:t>All such data</a:t>
            </a:r>
            <a:r>
              <a:rPr lang="en-US" sz="1800" b="1" i="1" dirty="0">
                <a:solidFill>
                  <a:schemeClr val="accent2">
                    <a:lumMod val="75000"/>
                  </a:schemeClr>
                </a:solidFill>
              </a:rPr>
              <a:t> must be declared and all agreements signed</a:t>
            </a:r>
            <a:r>
              <a:rPr lang="en-US" sz="1800" dirty="0">
                <a:solidFill>
                  <a:schemeClr val="accent2">
                    <a:lumMod val="75000"/>
                  </a:schemeClr>
                </a:solidFill>
              </a:rPr>
              <a:t> before ANY data is on CHESS/Cornell computing systems (including preparatory material that falls under IP or Export Control categories). </a:t>
            </a:r>
            <a:endParaRPr sz="1800" dirty="0">
              <a:solidFill>
                <a:schemeClr val="accent2">
                  <a:lumMod val="75000"/>
                </a:schemeClr>
              </a:solidFill>
            </a:endParaRPr>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b="1" dirty="0"/>
              <a:t>Data Collection, Storage, and Analysis</a:t>
            </a:r>
            <a:r>
              <a:rPr lang="en-US" sz="1800" dirty="0"/>
              <a:t> can be customized to comply with data agreements, including: </a:t>
            </a:r>
            <a:endParaRPr sz="1800" dirty="0"/>
          </a:p>
          <a:p>
            <a:pPr marL="457200" lvl="0" indent="-323850" algn="l" rtl="0">
              <a:spcBef>
                <a:spcPts val="0"/>
              </a:spcBef>
              <a:spcAft>
                <a:spcPts val="0"/>
              </a:spcAft>
              <a:buSzPts val="1500"/>
              <a:buChar char="-"/>
            </a:pPr>
            <a:r>
              <a:rPr lang="en-US" sz="1800" dirty="0"/>
              <a:t>Modifying isolated networks</a:t>
            </a:r>
            <a:endParaRPr sz="1800" dirty="0"/>
          </a:p>
          <a:p>
            <a:pPr marL="457200" lvl="0" indent="-323850" algn="l" rtl="0">
              <a:spcBef>
                <a:spcPts val="0"/>
              </a:spcBef>
              <a:spcAft>
                <a:spcPts val="0"/>
              </a:spcAft>
              <a:buSzPts val="1500"/>
              <a:buChar char="-"/>
            </a:pPr>
            <a:r>
              <a:rPr lang="en-US" sz="1800" dirty="0"/>
              <a:t>Mounting encrypted drives</a:t>
            </a:r>
            <a:endParaRPr sz="1800" dirty="0"/>
          </a:p>
          <a:p>
            <a:pPr marL="457200" lvl="0" indent="-323850" algn="l" rtl="0">
              <a:spcBef>
                <a:spcPts val="0"/>
              </a:spcBef>
              <a:spcAft>
                <a:spcPts val="0"/>
              </a:spcAft>
              <a:buSzPts val="1500"/>
              <a:buChar char="-"/>
            </a:pPr>
            <a:r>
              <a:rPr lang="en-US" sz="1800" dirty="0"/>
              <a:t>Configuring encrypted computers</a:t>
            </a:r>
            <a:endParaRPr sz="1800" dirty="0"/>
          </a:p>
          <a:p>
            <a:pPr marL="457200" lvl="0" indent="-323850" algn="l" rtl="0">
              <a:spcBef>
                <a:spcPts val="0"/>
              </a:spcBef>
              <a:spcAft>
                <a:spcPts val="0"/>
              </a:spcAft>
              <a:buSzPts val="1500"/>
              <a:buChar char="-"/>
            </a:pPr>
            <a:r>
              <a:rPr lang="en-US" sz="1800" dirty="0"/>
              <a:t>Modifying permissions on filesystem locations</a:t>
            </a:r>
            <a:endParaRPr sz="1800" dirty="0"/>
          </a:p>
          <a:p>
            <a:pPr marL="457200" lvl="0" indent="-323850" algn="l" rtl="0">
              <a:spcBef>
                <a:spcPts val="0"/>
              </a:spcBef>
              <a:spcAft>
                <a:spcPts val="0"/>
              </a:spcAft>
              <a:buSzPts val="1500"/>
              <a:buChar char="-"/>
            </a:pPr>
            <a:r>
              <a:rPr lang="en-US" sz="1800" dirty="0"/>
              <a:t>Securing the experimental station with an entry password</a:t>
            </a:r>
            <a:endParaRPr sz="1800" dirty="0"/>
          </a:p>
          <a:p>
            <a:pPr marL="457200" lvl="0" indent="-323850" algn="l" rtl="0">
              <a:spcBef>
                <a:spcPts val="0"/>
              </a:spcBef>
              <a:spcAft>
                <a:spcPts val="0"/>
              </a:spcAft>
              <a:buSzPts val="1500"/>
              <a:buChar char="-"/>
            </a:pPr>
            <a:r>
              <a:rPr lang="en-US" sz="1800" dirty="0"/>
              <a:t>Disconnecting streaming video to the experimental station</a:t>
            </a:r>
            <a:endParaRPr sz="1800" dirty="0"/>
          </a:p>
          <a:p>
            <a:pPr marL="0" lvl="0" indent="0" algn="l" rtl="0">
              <a:spcBef>
                <a:spcPts val="0"/>
              </a:spcBef>
              <a:spcAft>
                <a:spcPts val="0"/>
              </a:spcAft>
              <a:buNone/>
            </a:pPr>
            <a:endParaRPr sz="1800" dirty="0"/>
          </a:p>
        </p:txBody>
      </p:sp>
      <p:pic>
        <p:nvPicPr>
          <p:cNvPr id="254" name="Google Shape;254;g20e0a952817_0_15"/>
          <p:cNvPicPr preferRelativeResize="0"/>
          <p:nvPr/>
        </p:nvPicPr>
        <p:blipFill>
          <a:blip r:embed="rId3">
            <a:alphaModFix/>
          </a:blip>
          <a:stretch>
            <a:fillRect/>
          </a:stretch>
        </p:blipFill>
        <p:spPr>
          <a:xfrm>
            <a:off x="6977227" y="4001976"/>
            <a:ext cx="4559453" cy="17452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a:spLocks noGrp="1"/>
          </p:cNvSpPr>
          <p:nvPr>
            <p:ph type="title"/>
          </p:nvPr>
        </p:nvSpPr>
        <p:spPr>
          <a:xfrm>
            <a:off x="1021080" y="504707"/>
            <a:ext cx="10515600" cy="7632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3600"/>
              <a:t>CHESS Experiment Timeline</a:t>
            </a:r>
            <a:endParaRPr/>
          </a:p>
        </p:txBody>
      </p:sp>
      <p:sp>
        <p:nvSpPr>
          <p:cNvPr id="101" name="Google Shape;101;p7"/>
          <p:cNvSpPr txBox="1">
            <a:spLocks noGrp="1"/>
          </p:cNvSpPr>
          <p:nvPr>
            <p:ph type="body" idx="1"/>
          </p:nvPr>
        </p:nvSpPr>
        <p:spPr>
          <a:xfrm>
            <a:off x="592329" y="1268051"/>
            <a:ext cx="11529900" cy="424800"/>
          </a:xfrm>
          <a:prstGeom prst="rect">
            <a:avLst/>
          </a:prstGeom>
          <a:noFill/>
          <a:ln>
            <a:noFill/>
          </a:ln>
        </p:spPr>
        <p:txBody>
          <a:bodyPr spcFirstLastPara="1" wrap="square" lIns="91425" tIns="45700" rIns="91425" bIns="45700" anchor="t" anchorCtr="0">
            <a:normAutofit lnSpcReduction="10000"/>
          </a:bodyPr>
          <a:lstStyle/>
          <a:p>
            <a:pPr marL="457200" lvl="0" indent="0" algn="l" rtl="0">
              <a:lnSpc>
                <a:spcPct val="70000"/>
              </a:lnSpc>
              <a:spcBef>
                <a:spcPts val="1000"/>
              </a:spcBef>
              <a:spcAft>
                <a:spcPts val="0"/>
              </a:spcAft>
              <a:buSzPts val="1018"/>
              <a:buNone/>
            </a:pPr>
            <a:r>
              <a:rPr lang="en-US" sz="2190"/>
              <a:t>For MOST projects, </a:t>
            </a:r>
            <a:r>
              <a:rPr lang="en-US" sz="2190" b="1" i="1"/>
              <a:t>experiments </a:t>
            </a:r>
            <a:r>
              <a:rPr lang="en-US" sz="2190"/>
              <a:t>begin BEFORE the beamtime.</a:t>
            </a:r>
            <a:endParaRPr sz="2560" b="1" i="1"/>
          </a:p>
        </p:txBody>
      </p:sp>
      <p:grpSp>
        <p:nvGrpSpPr>
          <p:cNvPr id="102" name="Google Shape;102;p7"/>
          <p:cNvGrpSpPr/>
          <p:nvPr/>
        </p:nvGrpSpPr>
        <p:grpSpPr>
          <a:xfrm>
            <a:off x="235973" y="2960198"/>
            <a:ext cx="2344010" cy="937604"/>
            <a:chOff x="1431" y="2240531"/>
            <a:chExt cx="2344010" cy="937604"/>
          </a:xfrm>
        </p:grpSpPr>
        <p:sp>
          <p:nvSpPr>
            <p:cNvPr id="103" name="Google Shape;103;p7"/>
            <p:cNvSpPr/>
            <p:nvPr/>
          </p:nvSpPr>
          <p:spPr>
            <a:xfrm>
              <a:off x="1431" y="2240531"/>
              <a:ext cx="2344010" cy="937604"/>
            </a:xfrm>
            <a:prstGeom prst="homePlate">
              <a:avLst>
                <a:gd name="adj" fmla="val 5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7"/>
            <p:cNvSpPr txBox="1"/>
            <p:nvPr/>
          </p:nvSpPr>
          <p:spPr>
            <a:xfrm>
              <a:off x="1431" y="2240531"/>
              <a:ext cx="2109609" cy="937604"/>
            </a:xfrm>
            <a:prstGeom prst="rect">
              <a:avLst/>
            </a:prstGeom>
            <a:noFill/>
            <a:ln>
              <a:noFill/>
            </a:ln>
          </p:spPr>
          <p:txBody>
            <a:bodyPr spcFirstLastPara="1" wrap="square" lIns="85325"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Material/Sample Fabrication</a:t>
              </a:r>
              <a:endParaRPr/>
            </a:p>
          </p:txBody>
        </p:sp>
      </p:grpSp>
      <p:grpSp>
        <p:nvGrpSpPr>
          <p:cNvPr id="105" name="Google Shape;105;p7"/>
          <p:cNvGrpSpPr/>
          <p:nvPr/>
        </p:nvGrpSpPr>
        <p:grpSpPr>
          <a:xfrm>
            <a:off x="2111181" y="2960198"/>
            <a:ext cx="2344010" cy="937604"/>
            <a:chOff x="1876639" y="2240531"/>
            <a:chExt cx="2344010" cy="937604"/>
          </a:xfrm>
        </p:grpSpPr>
        <p:sp>
          <p:nvSpPr>
            <p:cNvPr id="106" name="Google Shape;106;p7"/>
            <p:cNvSpPr/>
            <p:nvPr/>
          </p:nvSpPr>
          <p:spPr>
            <a:xfrm>
              <a:off x="1876639" y="2240531"/>
              <a:ext cx="2344010" cy="937604"/>
            </a:xfrm>
            <a:prstGeom prst="chevron">
              <a:avLst>
                <a:gd name="adj" fmla="val 50000"/>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7"/>
            <p:cNvSpPr txBox="1"/>
            <p:nvPr/>
          </p:nvSpPr>
          <p:spPr>
            <a:xfrm>
              <a:off x="2345441" y="2240531"/>
              <a:ext cx="1406406" cy="937604"/>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Experiment Planning</a:t>
              </a:r>
              <a:endParaRPr/>
            </a:p>
          </p:txBody>
        </p:sp>
      </p:grpSp>
      <p:grpSp>
        <p:nvGrpSpPr>
          <p:cNvPr id="108" name="Google Shape;108;p7"/>
          <p:cNvGrpSpPr/>
          <p:nvPr/>
        </p:nvGrpSpPr>
        <p:grpSpPr>
          <a:xfrm>
            <a:off x="3986390" y="2960198"/>
            <a:ext cx="2344010" cy="937604"/>
            <a:chOff x="3751848" y="2240531"/>
            <a:chExt cx="2344010" cy="937604"/>
          </a:xfrm>
        </p:grpSpPr>
        <p:sp>
          <p:nvSpPr>
            <p:cNvPr id="109" name="Google Shape;109;p7"/>
            <p:cNvSpPr/>
            <p:nvPr/>
          </p:nvSpPr>
          <p:spPr>
            <a:xfrm>
              <a:off x="3751848" y="2240531"/>
              <a:ext cx="2344010" cy="937604"/>
            </a:xfrm>
            <a:prstGeom prst="chevron">
              <a:avLst>
                <a:gd name="adj" fmla="val 50000"/>
              </a:avLst>
            </a:prstGeom>
            <a:solidFill>
              <a:srgbClr val="757F85"/>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0" name="Google Shape;110;p7"/>
            <p:cNvSpPr txBox="1"/>
            <p:nvPr/>
          </p:nvSpPr>
          <p:spPr>
            <a:xfrm>
              <a:off x="4220650" y="2240531"/>
              <a:ext cx="1406406" cy="937604"/>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Beamtime</a:t>
              </a:r>
              <a:endParaRPr/>
            </a:p>
          </p:txBody>
        </p:sp>
      </p:grpSp>
      <p:grpSp>
        <p:nvGrpSpPr>
          <p:cNvPr id="111" name="Google Shape;111;p7"/>
          <p:cNvGrpSpPr/>
          <p:nvPr/>
        </p:nvGrpSpPr>
        <p:grpSpPr>
          <a:xfrm>
            <a:off x="5861599" y="2960198"/>
            <a:ext cx="2344010" cy="937604"/>
            <a:chOff x="5627057" y="2240531"/>
            <a:chExt cx="2344010" cy="937604"/>
          </a:xfrm>
        </p:grpSpPr>
        <p:sp>
          <p:nvSpPr>
            <p:cNvPr id="112" name="Google Shape;112;p7"/>
            <p:cNvSpPr/>
            <p:nvPr/>
          </p:nvSpPr>
          <p:spPr>
            <a:xfrm>
              <a:off x="5627057" y="2240531"/>
              <a:ext cx="2344010" cy="937604"/>
            </a:xfrm>
            <a:prstGeom prst="chevron">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 name="Google Shape;113;p7"/>
            <p:cNvSpPr txBox="1"/>
            <p:nvPr/>
          </p:nvSpPr>
          <p:spPr>
            <a:xfrm>
              <a:off x="6095859" y="2240531"/>
              <a:ext cx="1406406" cy="937604"/>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Data Reduction</a:t>
              </a:r>
              <a:endParaRPr/>
            </a:p>
          </p:txBody>
        </p:sp>
      </p:grpSp>
      <p:grpSp>
        <p:nvGrpSpPr>
          <p:cNvPr id="114" name="Google Shape;114;p7"/>
          <p:cNvGrpSpPr/>
          <p:nvPr/>
        </p:nvGrpSpPr>
        <p:grpSpPr>
          <a:xfrm>
            <a:off x="7736808" y="2960198"/>
            <a:ext cx="2344010" cy="937604"/>
            <a:chOff x="7502266" y="2240531"/>
            <a:chExt cx="2344010" cy="937604"/>
          </a:xfrm>
        </p:grpSpPr>
        <p:sp>
          <p:nvSpPr>
            <p:cNvPr id="115" name="Google Shape;115;p7"/>
            <p:cNvSpPr/>
            <p:nvPr/>
          </p:nvSpPr>
          <p:spPr>
            <a:xfrm>
              <a:off x="7502266" y="2240531"/>
              <a:ext cx="2344010" cy="937604"/>
            </a:xfrm>
            <a:prstGeom prst="chevron">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7"/>
            <p:cNvSpPr txBox="1"/>
            <p:nvPr/>
          </p:nvSpPr>
          <p:spPr>
            <a:xfrm>
              <a:off x="7971068" y="2240531"/>
              <a:ext cx="1406406" cy="937604"/>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Analysis</a:t>
              </a:r>
              <a:endParaRPr/>
            </a:p>
          </p:txBody>
        </p:sp>
      </p:grpSp>
      <p:grpSp>
        <p:nvGrpSpPr>
          <p:cNvPr id="117" name="Google Shape;117;p7"/>
          <p:cNvGrpSpPr/>
          <p:nvPr/>
        </p:nvGrpSpPr>
        <p:grpSpPr>
          <a:xfrm>
            <a:off x="9612016" y="2960198"/>
            <a:ext cx="2344010" cy="937604"/>
            <a:chOff x="9377474" y="2240531"/>
            <a:chExt cx="2344010" cy="937604"/>
          </a:xfrm>
        </p:grpSpPr>
        <p:sp>
          <p:nvSpPr>
            <p:cNvPr id="118" name="Google Shape;118;p7"/>
            <p:cNvSpPr/>
            <p:nvPr/>
          </p:nvSpPr>
          <p:spPr>
            <a:xfrm>
              <a:off x="9377474" y="2240531"/>
              <a:ext cx="2344010" cy="937604"/>
            </a:xfrm>
            <a:prstGeom prst="chevron">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 name="Google Shape;119;p7"/>
            <p:cNvSpPr txBox="1"/>
            <p:nvPr/>
          </p:nvSpPr>
          <p:spPr>
            <a:xfrm>
              <a:off x="9846276" y="2240531"/>
              <a:ext cx="1406406" cy="937604"/>
            </a:xfrm>
            <a:prstGeom prst="rect">
              <a:avLst/>
            </a:prstGeom>
            <a:noFill/>
            <a:ln>
              <a:noFill/>
            </a:ln>
          </p:spPr>
          <p:txBody>
            <a:bodyPr spcFirstLastPara="1" wrap="square" lIns="64000" tIns="42650" rIns="21325" bIns="42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Dissemination</a:t>
              </a:r>
              <a:endParaRPr/>
            </a:p>
          </p:txBody>
        </p:sp>
      </p:grpSp>
      <p:cxnSp>
        <p:nvCxnSpPr>
          <p:cNvPr id="120" name="Google Shape;120;p7"/>
          <p:cNvCxnSpPr/>
          <p:nvPr/>
        </p:nvCxnSpPr>
        <p:spPr>
          <a:xfrm rot="10800000">
            <a:off x="2743200" y="2441947"/>
            <a:ext cx="0" cy="536031"/>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121" name="Google Shape;121;p7"/>
          <p:cNvSpPr txBox="1"/>
          <p:nvPr/>
        </p:nvSpPr>
        <p:spPr>
          <a:xfrm>
            <a:off x="1021080" y="1900944"/>
            <a:ext cx="357110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Detailed </a:t>
            </a:r>
            <a:r>
              <a:rPr lang="en-US" sz="1400" b="0" i="0" u="none" strike="noStrike" cap="none">
                <a:solidFill>
                  <a:srgbClr val="000000"/>
                </a:solidFill>
                <a:latin typeface="Arial"/>
                <a:ea typeface="Arial"/>
                <a:cs typeface="Arial"/>
                <a:sym typeface="Arial"/>
              </a:rPr>
              <a:t>experimental plans should be generated and agreed upon with your beamline scientist</a:t>
            </a:r>
            <a:endParaRPr/>
          </a:p>
        </p:txBody>
      </p:sp>
      <p:sp>
        <p:nvSpPr>
          <p:cNvPr id="122" name="Google Shape;122;p7"/>
          <p:cNvSpPr txBox="1"/>
          <p:nvPr/>
        </p:nvSpPr>
        <p:spPr>
          <a:xfrm>
            <a:off x="5620046" y="1839205"/>
            <a:ext cx="444039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rgbClr val="000000"/>
                </a:solidFill>
                <a:latin typeface="Arial"/>
                <a:ea typeface="Arial"/>
                <a:cs typeface="Arial"/>
                <a:sym typeface="Arial"/>
              </a:rPr>
              <a:t>Input Arrays for data collection campaigns </a:t>
            </a:r>
            <a:r>
              <a:rPr lang="en-US" sz="1400" b="0" i="0" u="none" strike="noStrike" cap="none">
                <a:solidFill>
                  <a:srgbClr val="000000"/>
                </a:solidFill>
                <a:latin typeface="Arial"/>
                <a:ea typeface="Arial"/>
                <a:cs typeface="Arial"/>
                <a:sym typeface="Arial"/>
              </a:rPr>
              <a:t>may be generated ahead of the beamtime for some experiments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(may require python + pandas, numpy package)</a:t>
            </a:r>
            <a:endParaRPr/>
          </a:p>
        </p:txBody>
      </p:sp>
      <p:cxnSp>
        <p:nvCxnSpPr>
          <p:cNvPr id="123" name="Google Shape;123;p7"/>
          <p:cNvCxnSpPr/>
          <p:nvPr/>
        </p:nvCxnSpPr>
        <p:spPr>
          <a:xfrm>
            <a:off x="4592183" y="2232057"/>
            <a:ext cx="712359" cy="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24" name="Google Shape;124;p7"/>
          <p:cNvCxnSpPr/>
          <p:nvPr/>
        </p:nvCxnSpPr>
        <p:spPr>
          <a:xfrm>
            <a:off x="827903" y="3719384"/>
            <a:ext cx="0" cy="144574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125" name="Google Shape;125;p7"/>
          <p:cNvSpPr txBox="1"/>
          <p:nvPr/>
        </p:nvSpPr>
        <p:spPr>
          <a:xfrm>
            <a:off x="358346" y="5165124"/>
            <a:ext cx="357110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Provenance should be included in metadata collected during beamtime</a:t>
            </a:r>
            <a:endParaRPr/>
          </a:p>
        </p:txBody>
      </p:sp>
      <p:cxnSp>
        <p:nvCxnSpPr>
          <p:cNvPr id="126" name="Google Shape;126;p7"/>
          <p:cNvCxnSpPr>
            <a:stCxn id="107" idx="2"/>
          </p:cNvCxnSpPr>
          <p:nvPr/>
        </p:nvCxnSpPr>
        <p:spPr>
          <a:xfrm>
            <a:off x="3283186" y="3897802"/>
            <a:ext cx="745800" cy="6675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127" name="Google Shape;127;p7"/>
          <p:cNvSpPr txBox="1"/>
          <p:nvPr/>
        </p:nvSpPr>
        <p:spPr>
          <a:xfrm>
            <a:off x="3723095" y="4580274"/>
            <a:ext cx="35712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You may need to perform </a:t>
            </a:r>
            <a:r>
              <a:rPr lang="en-US" sz="1400" b="1" i="0" u="none" strike="noStrike" cap="none" dirty="0">
                <a:solidFill>
                  <a:srgbClr val="000000"/>
                </a:solidFill>
                <a:latin typeface="Arial"/>
                <a:ea typeface="Arial"/>
                <a:cs typeface="Arial"/>
                <a:sym typeface="Arial"/>
              </a:rPr>
              <a:t>calculations</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000000"/>
                </a:solidFill>
                <a:latin typeface="Arial"/>
                <a:ea typeface="Arial"/>
                <a:cs typeface="Arial"/>
                <a:sym typeface="Arial"/>
              </a:rPr>
              <a:t>SIMULATIONS </a:t>
            </a:r>
            <a:r>
              <a:rPr lang="en-US" sz="1400" b="0" i="0" u="none" strike="noStrike" cap="none" dirty="0">
                <a:solidFill>
                  <a:srgbClr val="000000"/>
                </a:solidFill>
                <a:latin typeface="Arial"/>
                <a:ea typeface="Arial"/>
                <a:cs typeface="Arial"/>
                <a:sym typeface="Arial"/>
              </a:rPr>
              <a:t>prior to your beamtime to prepare for your data collection strategy</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(may require using domain-specific software prior to beamtime)</a:t>
            </a:r>
            <a:endParaRPr dirty="0"/>
          </a:p>
        </p:txBody>
      </p:sp>
      <p:sp>
        <p:nvSpPr>
          <p:cNvPr id="128" name="Google Shape;128;p7"/>
          <p:cNvSpPr txBox="1"/>
          <p:nvPr/>
        </p:nvSpPr>
        <p:spPr>
          <a:xfrm>
            <a:off x="7557596" y="4634800"/>
            <a:ext cx="4476729" cy="1231500"/>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None/>
            </a:pPr>
            <a:r>
              <a:rPr lang="en-US" sz="1800" b="1" i="1" u="none" strike="noStrike" cap="none" dirty="0">
                <a:solidFill>
                  <a:srgbClr val="000000"/>
                </a:solidFill>
                <a:latin typeface="Arial"/>
                <a:ea typeface="Arial"/>
                <a:cs typeface="Arial"/>
                <a:sym typeface="Arial"/>
              </a:rPr>
              <a:t>Work with your staff scientist to know what to expect at different times in your experiment life-cycle </a:t>
            </a:r>
            <a:r>
              <a:rPr lang="en-US" sz="1800" b="1" i="1" u="none" strike="noStrike" cap="none" dirty="0">
                <a:solidFill>
                  <a:srgbClr val="757F85"/>
                </a:solidFill>
                <a:latin typeface="Arial"/>
                <a:ea typeface="Arial"/>
                <a:cs typeface="Arial"/>
                <a:sym typeface="Arial"/>
              </a:rPr>
              <a:t>which trainings are relevant at which times </a:t>
            </a:r>
            <a:endParaRPr sz="1800" b="1" i="1" u="none" strike="noStrike" cap="none" dirty="0">
              <a:solidFill>
                <a:srgbClr val="757F8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e12e48ee1b_0_43"/>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Large Data Volumes and File Transfers </a:t>
            </a:r>
            <a:endParaRPr sz="2800"/>
          </a:p>
        </p:txBody>
      </p:sp>
      <p:sp>
        <p:nvSpPr>
          <p:cNvPr id="268" name="Google Shape;268;g2e12e48ee1b_0_43"/>
          <p:cNvSpPr txBox="1"/>
          <p:nvPr/>
        </p:nvSpPr>
        <p:spPr>
          <a:xfrm>
            <a:off x="455425" y="2622138"/>
            <a:ext cx="3000000" cy="42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700" b="1">
                <a:solidFill>
                  <a:schemeClr val="dk2"/>
                </a:solidFill>
              </a:rPr>
              <a:t>Hot/Cold Data Storage</a:t>
            </a:r>
            <a:endParaRPr sz="1700" b="1">
              <a:solidFill>
                <a:schemeClr val="dk2"/>
              </a:solidFill>
            </a:endParaRPr>
          </a:p>
        </p:txBody>
      </p:sp>
      <p:sp>
        <p:nvSpPr>
          <p:cNvPr id="269" name="Google Shape;269;g2e12e48ee1b_0_43"/>
          <p:cNvSpPr txBox="1"/>
          <p:nvPr/>
        </p:nvSpPr>
        <p:spPr>
          <a:xfrm>
            <a:off x="400675" y="1399275"/>
            <a:ext cx="117912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The preferred method for file transfer is using Globus: </a:t>
            </a:r>
            <a:r>
              <a:rPr lang="en-US" sz="1600" u="sng">
                <a:solidFill>
                  <a:schemeClr val="hlink"/>
                </a:solidFill>
                <a:hlinkClick r:id="rId3"/>
              </a:rPr>
              <a:t>https://wiki.classe.cornell.edu/Computing/GlobusDataTransfer</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b="1" i="1"/>
              <a:t>Data may be too large to easily transfer</a:t>
            </a:r>
            <a:r>
              <a:rPr lang="en-US" sz="1600"/>
              <a:t> to user’s home institution / not enough requisite compute resources home institution. </a:t>
            </a:r>
            <a:endParaRPr sz="1600"/>
          </a:p>
        </p:txBody>
      </p:sp>
      <p:sp>
        <p:nvSpPr>
          <p:cNvPr id="270" name="Google Shape;270;g2e12e48ee1b_0_43"/>
          <p:cNvSpPr txBox="1"/>
          <p:nvPr/>
        </p:nvSpPr>
        <p:spPr>
          <a:xfrm>
            <a:off x="400675" y="3090750"/>
            <a:ext cx="49641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When data is initially written to the “raw” data drive, it is available for direct access for data transfer or analysis.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US" sz="1500"/>
              <a:t>Due to the volumes of data produced at each beamline, </a:t>
            </a:r>
            <a:r>
              <a:rPr lang="en-US" sz="1500" b="1"/>
              <a:t>your raw data may be moved to “cold” storage (aka tape) after approx. 6 months. </a:t>
            </a:r>
            <a:endParaRPr sz="1500" b="1"/>
          </a:p>
          <a:p>
            <a:pPr marL="0" lvl="0" indent="0" algn="l" rtl="0">
              <a:spcBef>
                <a:spcPts val="0"/>
              </a:spcBef>
              <a:spcAft>
                <a:spcPts val="0"/>
              </a:spcAft>
              <a:buNone/>
            </a:pPr>
            <a:endParaRPr sz="1500"/>
          </a:p>
          <a:p>
            <a:pPr marL="0" lvl="0" indent="0" algn="l" rtl="0">
              <a:spcBef>
                <a:spcPts val="0"/>
              </a:spcBef>
              <a:spcAft>
                <a:spcPts val="0"/>
              </a:spcAft>
              <a:buNone/>
            </a:pPr>
            <a:r>
              <a:rPr lang="en-US" sz="1500"/>
              <a:t>The data is still saved, but to transfer or perform analysis on the files you will need to arrange to have it rolled back into “hot storage” - AKA take out an IT ticket: </a:t>
            </a:r>
            <a:r>
              <a:rPr lang="en-US" sz="1500" u="sng">
                <a:solidFill>
                  <a:schemeClr val="hlink"/>
                </a:solidFill>
                <a:hlinkClick r:id="rId4"/>
              </a:rPr>
              <a:t>https://wiki.classe.cornell.edu/Computing/ServiceRequestTips</a:t>
            </a:r>
            <a:r>
              <a:rPr lang="en-US" sz="1500"/>
              <a:t>  </a:t>
            </a:r>
            <a:endParaRPr sz="1500"/>
          </a:p>
        </p:txBody>
      </p:sp>
      <p:pic>
        <p:nvPicPr>
          <p:cNvPr id="271" name="Google Shape;271;g2e12e48ee1b_0_43"/>
          <p:cNvPicPr preferRelativeResize="0"/>
          <p:nvPr/>
        </p:nvPicPr>
        <p:blipFill>
          <a:blip r:embed="rId5">
            <a:alphaModFix/>
          </a:blip>
          <a:stretch>
            <a:fillRect/>
          </a:stretch>
        </p:blipFill>
        <p:spPr>
          <a:xfrm>
            <a:off x="5474024" y="2622138"/>
            <a:ext cx="6717851" cy="3213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AFF14718-4EED-5071-E15C-F4B01973E06F}"/>
            </a:ext>
          </a:extLst>
        </p:cNvPr>
        <p:cNvGrpSpPr/>
        <p:nvPr/>
      </p:nvGrpSpPr>
      <p:grpSpPr>
        <a:xfrm>
          <a:off x="0" y="0"/>
          <a:ext cx="0" cy="0"/>
          <a:chOff x="0" y="0"/>
          <a:chExt cx="0" cy="0"/>
        </a:xfrm>
      </p:grpSpPr>
      <p:sp>
        <p:nvSpPr>
          <p:cNvPr id="267" name="Google Shape;267;g2e12e48ee1b_0_43">
            <a:extLst>
              <a:ext uri="{FF2B5EF4-FFF2-40B4-BE49-F238E27FC236}">
                <a16:creationId xmlns:a16="http://schemas.microsoft.com/office/drawing/2014/main" id="{A33017CD-4897-1D51-2F76-EC160E7BCB15}"/>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err="1"/>
              <a:t>DataTypes</a:t>
            </a:r>
            <a:r>
              <a:rPr lang="en-US" sz="2800" dirty="0"/>
              <a:t>: HDF5 &amp; NEXUS</a:t>
            </a:r>
            <a:endParaRPr sz="2800" dirty="0"/>
          </a:p>
        </p:txBody>
      </p:sp>
      <p:sp>
        <p:nvSpPr>
          <p:cNvPr id="3" name="TextBox 2">
            <a:extLst>
              <a:ext uri="{FF2B5EF4-FFF2-40B4-BE49-F238E27FC236}">
                <a16:creationId xmlns:a16="http://schemas.microsoft.com/office/drawing/2014/main" id="{B2125653-25AE-533F-A890-743C3F396874}"/>
              </a:ext>
            </a:extLst>
          </p:cNvPr>
          <p:cNvSpPr txBox="1"/>
          <p:nvPr/>
        </p:nvSpPr>
        <p:spPr>
          <a:xfrm>
            <a:off x="298212" y="1909700"/>
            <a:ext cx="6098058" cy="646331"/>
          </a:xfrm>
          <a:prstGeom prst="rect">
            <a:avLst/>
          </a:prstGeom>
          <a:noFill/>
        </p:spPr>
        <p:txBody>
          <a:bodyPr wrap="square">
            <a:spAutoFit/>
          </a:bodyPr>
          <a:lstStyle/>
          <a:p>
            <a:r>
              <a:rPr lang="en-US" sz="1800" b="1" dirty="0"/>
              <a:t>HDF5:</a:t>
            </a:r>
            <a:r>
              <a:rPr lang="en-US" sz="1800" dirty="0"/>
              <a:t> A hierarchical format for storing and organizing large amounts of scientific data.</a:t>
            </a:r>
          </a:p>
        </p:txBody>
      </p:sp>
      <p:sp>
        <p:nvSpPr>
          <p:cNvPr id="5" name="TextBox 4">
            <a:extLst>
              <a:ext uri="{FF2B5EF4-FFF2-40B4-BE49-F238E27FC236}">
                <a16:creationId xmlns:a16="http://schemas.microsoft.com/office/drawing/2014/main" id="{B87F7811-BAC5-1955-25BE-97C05049C967}"/>
              </a:ext>
            </a:extLst>
          </p:cNvPr>
          <p:cNvSpPr txBox="1"/>
          <p:nvPr/>
        </p:nvSpPr>
        <p:spPr>
          <a:xfrm>
            <a:off x="298212" y="2672900"/>
            <a:ext cx="6098058" cy="923330"/>
          </a:xfrm>
          <a:prstGeom prst="rect">
            <a:avLst/>
          </a:prstGeom>
          <a:noFill/>
        </p:spPr>
        <p:txBody>
          <a:bodyPr wrap="square">
            <a:spAutoFit/>
          </a:bodyPr>
          <a:lstStyle/>
          <a:p>
            <a:r>
              <a:rPr lang="en-US" sz="1800" b="1" dirty="0" err="1"/>
              <a:t>NeXus</a:t>
            </a:r>
            <a:r>
              <a:rPr lang="en-US" sz="1800" b="1" dirty="0"/>
              <a:t>:</a:t>
            </a:r>
            <a:r>
              <a:rPr lang="en-US" sz="1800" dirty="0"/>
              <a:t> A standardized HDF5-based format for scientific instrument data, particularly in neutron, X-ray, and muon sciences.</a:t>
            </a:r>
          </a:p>
        </p:txBody>
      </p:sp>
      <p:sp>
        <p:nvSpPr>
          <p:cNvPr id="11" name="TextBox 10">
            <a:extLst>
              <a:ext uri="{FF2B5EF4-FFF2-40B4-BE49-F238E27FC236}">
                <a16:creationId xmlns:a16="http://schemas.microsoft.com/office/drawing/2014/main" id="{058A5BF3-AD09-9CA7-5D89-31C21CF729F0}"/>
              </a:ext>
            </a:extLst>
          </p:cNvPr>
          <p:cNvSpPr txBox="1"/>
          <p:nvPr/>
        </p:nvSpPr>
        <p:spPr>
          <a:xfrm>
            <a:off x="180822" y="3814751"/>
            <a:ext cx="6098058" cy="2308324"/>
          </a:xfrm>
          <a:prstGeom prst="rect">
            <a:avLst/>
          </a:prstGeom>
          <a:noFill/>
        </p:spPr>
        <p:txBody>
          <a:bodyPr wrap="square">
            <a:spAutoFit/>
          </a:bodyPr>
          <a:lstStyle/>
          <a:p>
            <a:pPr marL="285750" indent="-285750">
              <a:buFont typeface="Arial" panose="020B0604020202020204" pitchFamily="34" charset="0"/>
              <a:buChar char="•"/>
            </a:pPr>
            <a:r>
              <a:rPr lang="en-US" sz="1800" b="1" i="1" dirty="0"/>
              <a:t>HDF5/</a:t>
            </a:r>
            <a:r>
              <a:rPr lang="en-US" sz="1800" b="1" i="1" dirty="0" err="1"/>
              <a:t>NeXus</a:t>
            </a:r>
            <a:r>
              <a:rPr lang="en-US" sz="1800" b="1" i="1" dirty="0"/>
              <a:t> </a:t>
            </a:r>
            <a:r>
              <a:rPr lang="en-US" sz="1800" i="1" dirty="0"/>
              <a:t>provides a hierarchical structure that </a:t>
            </a:r>
            <a:r>
              <a:rPr lang="en-US" sz="1800" b="1" i="1" dirty="0"/>
              <a:t>efficiently organizes complex data relationships </a:t>
            </a:r>
            <a:r>
              <a:rPr lang="en-US" sz="1800" i="1" dirty="0"/>
              <a:t>while offering </a:t>
            </a:r>
            <a:r>
              <a:rPr lang="en-US" sz="1800" b="1" i="1" dirty="0"/>
              <a:t>self-description for interoperability </a:t>
            </a:r>
            <a:r>
              <a:rPr lang="en-US" sz="1800" i="1" dirty="0"/>
              <a:t>and </a:t>
            </a:r>
            <a:r>
              <a:rPr lang="en-US" sz="1800" b="1" i="1" dirty="0"/>
              <a:t>long-term preservation</a:t>
            </a:r>
            <a:r>
              <a:rPr lang="en-US" sz="1800" i="1" dirty="0"/>
              <a:t>. </a:t>
            </a:r>
          </a:p>
          <a:p>
            <a:pPr marL="285750" indent="-285750">
              <a:buFont typeface="Arial" panose="020B0604020202020204" pitchFamily="34" charset="0"/>
              <a:buChar char="•"/>
            </a:pPr>
            <a:endParaRPr lang="en-US" sz="1800" i="1" dirty="0"/>
          </a:p>
          <a:p>
            <a:pPr marL="285750" indent="-285750">
              <a:buFont typeface="Arial" panose="020B0604020202020204" pitchFamily="34" charset="0"/>
              <a:buChar char="•"/>
            </a:pPr>
            <a:r>
              <a:rPr lang="en-US" sz="1800" i="1" dirty="0"/>
              <a:t>This also allows readers to efficiently access and analyze </a:t>
            </a:r>
            <a:r>
              <a:rPr lang="en-US" sz="1800" b="1" i="1" dirty="0"/>
              <a:t>specific parts </a:t>
            </a:r>
            <a:r>
              <a:rPr lang="en-US" sz="1800" i="1" dirty="0"/>
              <a:t>of the massive dataset without needing to load the entire file.</a:t>
            </a:r>
          </a:p>
        </p:txBody>
      </p:sp>
      <p:sp>
        <p:nvSpPr>
          <p:cNvPr id="13" name="TextBox 12">
            <a:extLst>
              <a:ext uri="{FF2B5EF4-FFF2-40B4-BE49-F238E27FC236}">
                <a16:creationId xmlns:a16="http://schemas.microsoft.com/office/drawing/2014/main" id="{ACE53664-4CB0-E652-C32E-77C5DE3368CD}"/>
              </a:ext>
            </a:extLst>
          </p:cNvPr>
          <p:cNvSpPr txBox="1"/>
          <p:nvPr/>
        </p:nvSpPr>
        <p:spPr>
          <a:xfrm>
            <a:off x="1021080" y="1214462"/>
            <a:ext cx="11558097" cy="400110"/>
          </a:xfrm>
          <a:prstGeom prst="rect">
            <a:avLst/>
          </a:prstGeom>
          <a:noFill/>
        </p:spPr>
        <p:txBody>
          <a:bodyPr wrap="square">
            <a:spAutoFit/>
          </a:bodyPr>
          <a:lstStyle/>
          <a:p>
            <a:r>
              <a:rPr lang="en-US" sz="2000" dirty="0">
                <a:solidFill>
                  <a:schemeClr val="tx1">
                    <a:lumMod val="50000"/>
                  </a:schemeClr>
                </a:solidFill>
              </a:rPr>
              <a:t>Large, multi-stream datasets benefit from specialized, efficient storage files</a:t>
            </a:r>
          </a:p>
        </p:txBody>
      </p:sp>
      <p:pic>
        <p:nvPicPr>
          <p:cNvPr id="11266" name="Picture 2" descr="NeXus file structure showing the NXtomo subentry expanded to show... |  Download Scientific Diagram">
            <a:extLst>
              <a:ext uri="{FF2B5EF4-FFF2-40B4-BE49-F238E27FC236}">
                <a16:creationId xmlns:a16="http://schemas.microsoft.com/office/drawing/2014/main" id="{8E9A9CAA-6D77-A7A9-6732-4636397EE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212" y="1694664"/>
            <a:ext cx="5797788" cy="42401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5F9B813-F40E-F9ED-DD7B-EB4D2EFF7135}"/>
              </a:ext>
            </a:extLst>
          </p:cNvPr>
          <p:cNvGrpSpPr/>
          <p:nvPr/>
        </p:nvGrpSpPr>
        <p:grpSpPr>
          <a:xfrm>
            <a:off x="10039889" y="1189567"/>
            <a:ext cx="1853899" cy="850009"/>
            <a:chOff x="1935126" y="3003995"/>
            <a:chExt cx="1853899" cy="850009"/>
          </a:xfrm>
        </p:grpSpPr>
        <p:sp>
          <p:nvSpPr>
            <p:cNvPr id="15" name="Rounded Rectangle 14">
              <a:extLst>
                <a:ext uri="{FF2B5EF4-FFF2-40B4-BE49-F238E27FC236}">
                  <a16:creationId xmlns:a16="http://schemas.microsoft.com/office/drawing/2014/main" id="{239E3A92-5354-8405-4FF8-10DDF6F390DD}"/>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16" name="Graphic 15" descr="Programmer male with solid fill">
              <a:extLst>
                <a:ext uri="{FF2B5EF4-FFF2-40B4-BE49-F238E27FC236}">
                  <a16:creationId xmlns:a16="http://schemas.microsoft.com/office/drawing/2014/main" id="{6EA95844-37F8-AC3D-2EAC-8CAFFBCB50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7750" y="3003995"/>
              <a:ext cx="751836" cy="751836"/>
            </a:xfrm>
            <a:prstGeom prst="rect">
              <a:avLst/>
            </a:prstGeom>
          </p:spPr>
        </p:pic>
      </p:grpSp>
    </p:spTree>
    <p:extLst>
      <p:ext uri="{BB962C8B-B14F-4D97-AF65-F5344CB8AC3E}">
        <p14:creationId xmlns:p14="http://schemas.microsoft.com/office/powerpoint/2010/main" val="249496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20e0a952817_0_25"/>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Real Time Visualizing, Computing, Data Reduction</a:t>
            </a:r>
            <a:endParaRPr sz="2800"/>
          </a:p>
        </p:txBody>
      </p:sp>
      <p:sp>
        <p:nvSpPr>
          <p:cNvPr id="277" name="Google Shape;277;g20e0a952817_0_25"/>
          <p:cNvSpPr txBox="1"/>
          <p:nvPr/>
        </p:nvSpPr>
        <p:spPr>
          <a:xfrm>
            <a:off x="757050" y="1191700"/>
            <a:ext cx="8016300" cy="4062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600" b="1" dirty="0">
                <a:solidFill>
                  <a:schemeClr val="dk2"/>
                </a:solidFill>
              </a:rPr>
              <a:t>National Science Data Fabric (NSDF) Dashboard</a:t>
            </a:r>
            <a:endParaRPr sz="1600" b="1" dirty="0">
              <a:solidFill>
                <a:schemeClr val="dk2"/>
              </a:solidFill>
            </a:endParaRPr>
          </a:p>
        </p:txBody>
      </p:sp>
      <p:sp>
        <p:nvSpPr>
          <p:cNvPr id="278" name="Google Shape;278;g20e0a952817_0_25"/>
          <p:cNvSpPr txBox="1"/>
          <p:nvPr/>
        </p:nvSpPr>
        <p:spPr>
          <a:xfrm>
            <a:off x="731400" y="4479850"/>
            <a:ext cx="4007100" cy="392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500" b="1" dirty="0">
                <a:solidFill>
                  <a:schemeClr val="dk2"/>
                </a:solidFill>
              </a:rPr>
              <a:t>Inline Data Processing/Computing</a:t>
            </a:r>
            <a:endParaRPr sz="1500" b="1" dirty="0">
              <a:solidFill>
                <a:schemeClr val="dk2"/>
              </a:solidFill>
            </a:endParaRPr>
          </a:p>
        </p:txBody>
      </p:sp>
      <p:sp>
        <p:nvSpPr>
          <p:cNvPr id="279" name="Google Shape;279;g20e0a952817_0_25"/>
          <p:cNvSpPr txBox="1"/>
          <p:nvPr/>
        </p:nvSpPr>
        <p:spPr>
          <a:xfrm>
            <a:off x="757050" y="4872250"/>
            <a:ext cx="9590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t>Many beamlines have an initial “data reduction” procedure that reduces the size of the data through compression or on-the-fly analysis to have smaller file sizes that are more manageable to analyze at your home institution.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Some of these processes are software procedures performed on the data </a:t>
            </a:r>
            <a:r>
              <a:rPr lang="en-US" i="1" dirty="0"/>
              <a:t>after </a:t>
            </a:r>
            <a:r>
              <a:rPr lang="en-US" dirty="0"/>
              <a:t>it is written to the raw directory, while other beamlines utilize inline data processing/compression prior to writing their files to the raw directory. </a:t>
            </a:r>
            <a:endParaRPr dirty="0"/>
          </a:p>
        </p:txBody>
      </p:sp>
      <p:pic>
        <p:nvPicPr>
          <p:cNvPr id="280" name="Google Shape;280;g20e0a952817_0_25"/>
          <p:cNvPicPr preferRelativeResize="0"/>
          <p:nvPr/>
        </p:nvPicPr>
        <p:blipFill>
          <a:blip r:embed="rId3">
            <a:alphaModFix/>
          </a:blip>
          <a:stretch>
            <a:fillRect/>
          </a:stretch>
        </p:blipFill>
        <p:spPr>
          <a:xfrm>
            <a:off x="3863999" y="1552650"/>
            <a:ext cx="4829764" cy="2958662"/>
          </a:xfrm>
          <a:prstGeom prst="rect">
            <a:avLst/>
          </a:prstGeom>
          <a:noFill/>
          <a:ln>
            <a:noFill/>
          </a:ln>
        </p:spPr>
      </p:pic>
      <p:sp>
        <p:nvSpPr>
          <p:cNvPr id="281" name="Google Shape;281;g20e0a952817_0_25"/>
          <p:cNvSpPr txBox="1"/>
          <p:nvPr/>
        </p:nvSpPr>
        <p:spPr>
          <a:xfrm>
            <a:off x="9054250" y="2152075"/>
            <a:ext cx="27372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Large data sizes and volumes are historically hard to visualize </a:t>
            </a:r>
            <a:endParaRPr/>
          </a:p>
          <a:p>
            <a:pPr marL="0" lvl="0" indent="0" algn="l" rtl="0">
              <a:spcBef>
                <a:spcPts val="0"/>
              </a:spcBef>
              <a:spcAft>
                <a:spcPts val="0"/>
              </a:spcAft>
              <a:buNone/>
            </a:pPr>
            <a:endParaRPr/>
          </a:p>
          <a:p>
            <a:pPr marL="0" lvl="0" indent="0" algn="l" rtl="0">
              <a:spcBef>
                <a:spcPts val="0"/>
              </a:spcBef>
              <a:spcAft>
                <a:spcPts val="0"/>
              </a:spcAft>
              <a:buNone/>
            </a:pPr>
            <a:r>
              <a:rPr lang="en-US"/>
              <a:t>Dashboard built on </a:t>
            </a:r>
            <a:r>
              <a:rPr lang="en-US" sz="1200">
                <a:solidFill>
                  <a:schemeClr val="dk1"/>
                </a:solidFill>
                <a:highlight>
                  <a:srgbClr val="FFFFFF"/>
                </a:highlight>
                <a:latin typeface="Open Sans"/>
                <a:ea typeface="Open Sans"/>
                <a:cs typeface="Open Sans"/>
                <a:sym typeface="Open Sans"/>
              </a:rPr>
              <a:t>OpenViSUS </a:t>
            </a:r>
            <a:r>
              <a:rPr lang="en-US"/>
              <a:t>to enable real time visualization</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4"/>
              </a:rPr>
              <a:t>https://services.nationalsciencedatafabric.org/chess/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82" name="Google Shape;282;g20e0a952817_0_25"/>
          <p:cNvPicPr preferRelativeResize="0"/>
          <p:nvPr/>
        </p:nvPicPr>
        <p:blipFill>
          <a:blip r:embed="rId5">
            <a:alphaModFix/>
          </a:blip>
          <a:stretch>
            <a:fillRect/>
          </a:stretch>
        </p:blipFill>
        <p:spPr>
          <a:xfrm>
            <a:off x="218075" y="1857400"/>
            <a:ext cx="3559197" cy="25015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e12e48ee1b_0_47"/>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Metadata Services </a:t>
            </a:r>
            <a:endParaRPr sz="2800"/>
          </a:p>
        </p:txBody>
      </p:sp>
      <p:sp>
        <p:nvSpPr>
          <p:cNvPr id="288" name="Google Shape;288;g2e12e48ee1b_0_47"/>
          <p:cNvSpPr txBox="1"/>
          <p:nvPr/>
        </p:nvSpPr>
        <p:spPr>
          <a:xfrm>
            <a:off x="276450" y="2295100"/>
            <a:ext cx="4795280" cy="328702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600" dirty="0">
                <a:solidFill>
                  <a:schemeClr val="tx1">
                    <a:lumMod val="50000"/>
                  </a:schemeClr>
                </a:solidFill>
              </a:rPr>
              <a:t>Metadata and parallel data streams are generated at every stage of your experiment. </a:t>
            </a:r>
            <a:endParaRPr sz="1600" dirty="0">
              <a:solidFill>
                <a:schemeClr val="tx1">
                  <a:lumMod val="50000"/>
                </a:schemeClr>
              </a:solidFill>
            </a:endParaRPr>
          </a:p>
          <a:p>
            <a:pPr marL="0" lvl="0" indent="0" algn="l" rtl="0">
              <a:lnSpc>
                <a:spcPct val="90000"/>
              </a:lnSpc>
              <a:spcBef>
                <a:spcPts val="0"/>
              </a:spcBef>
              <a:spcAft>
                <a:spcPts val="0"/>
              </a:spcAft>
              <a:buNone/>
            </a:pPr>
            <a:endParaRPr sz="1600" dirty="0">
              <a:solidFill>
                <a:schemeClr val="tx1">
                  <a:lumMod val="50000"/>
                </a:schemeClr>
              </a:solidFill>
            </a:endParaRPr>
          </a:p>
          <a:p>
            <a:pPr marL="0" lvl="0" indent="0" algn="l" rtl="0">
              <a:lnSpc>
                <a:spcPct val="90000"/>
              </a:lnSpc>
              <a:spcBef>
                <a:spcPts val="0"/>
              </a:spcBef>
              <a:spcAft>
                <a:spcPts val="0"/>
              </a:spcAft>
              <a:buNone/>
            </a:pPr>
            <a:r>
              <a:rPr lang="en-US" sz="1600" dirty="0">
                <a:solidFill>
                  <a:schemeClr val="tx1">
                    <a:lumMod val="50000"/>
                  </a:schemeClr>
                </a:solidFill>
              </a:rPr>
              <a:t>CHESS is continuing to develop and implement services to help with this creation. From programs like Galaxy, to our </a:t>
            </a:r>
            <a:r>
              <a:rPr lang="en-US" sz="1600" b="1" dirty="0">
                <a:solidFill>
                  <a:schemeClr val="tx1">
                    <a:lumMod val="50000"/>
                  </a:schemeClr>
                </a:solidFill>
              </a:rPr>
              <a:t>Metadata service</a:t>
            </a:r>
            <a:r>
              <a:rPr lang="en-US" sz="1600" dirty="0">
                <a:solidFill>
                  <a:schemeClr val="tx1">
                    <a:lumMod val="50000"/>
                  </a:schemeClr>
                </a:solidFill>
              </a:rPr>
              <a:t> (see right). </a:t>
            </a:r>
            <a:endParaRPr sz="1600" dirty="0">
              <a:solidFill>
                <a:schemeClr val="tx1">
                  <a:lumMod val="50000"/>
                </a:schemeClr>
              </a:solidFill>
            </a:endParaRPr>
          </a:p>
          <a:p>
            <a:pPr marL="0" lvl="0" indent="0" algn="l" rtl="0">
              <a:lnSpc>
                <a:spcPct val="90000"/>
              </a:lnSpc>
              <a:spcBef>
                <a:spcPts val="0"/>
              </a:spcBef>
              <a:spcAft>
                <a:spcPts val="0"/>
              </a:spcAft>
              <a:buNone/>
            </a:pPr>
            <a:endParaRPr sz="1600" dirty="0">
              <a:solidFill>
                <a:schemeClr val="tx1">
                  <a:lumMod val="50000"/>
                </a:schemeClr>
              </a:solidFill>
            </a:endParaRPr>
          </a:p>
          <a:p>
            <a:pPr marL="0" lvl="0" indent="0" algn="l" rtl="0">
              <a:lnSpc>
                <a:spcPct val="90000"/>
              </a:lnSpc>
              <a:spcBef>
                <a:spcPts val="0"/>
              </a:spcBef>
              <a:spcAft>
                <a:spcPts val="0"/>
              </a:spcAft>
              <a:buNone/>
            </a:pPr>
            <a:r>
              <a:rPr lang="en-US" sz="1600" b="1" dirty="0">
                <a:solidFill>
                  <a:schemeClr val="tx1">
                    <a:lumMod val="50000"/>
                  </a:schemeClr>
                </a:solidFill>
              </a:rPr>
              <a:t>FOXDEN Metadata Service </a:t>
            </a:r>
            <a:endParaRPr sz="1600" b="1" dirty="0">
              <a:solidFill>
                <a:schemeClr val="tx1">
                  <a:lumMod val="50000"/>
                </a:schemeClr>
              </a:solidFill>
            </a:endParaRPr>
          </a:p>
          <a:p>
            <a:pPr marL="0" lvl="0" indent="0" algn="l" rtl="0">
              <a:lnSpc>
                <a:spcPct val="90000"/>
              </a:lnSpc>
              <a:spcBef>
                <a:spcPts val="0"/>
              </a:spcBef>
              <a:spcAft>
                <a:spcPts val="0"/>
              </a:spcAft>
              <a:buNone/>
            </a:pPr>
            <a:endParaRPr sz="1600" b="1" dirty="0">
              <a:solidFill>
                <a:schemeClr val="tx1">
                  <a:lumMod val="50000"/>
                </a:schemeClr>
              </a:solidFill>
            </a:endParaRPr>
          </a:p>
          <a:p>
            <a:pPr marL="0" lvl="0" indent="0" algn="l" rtl="0">
              <a:lnSpc>
                <a:spcPct val="90000"/>
              </a:lnSpc>
              <a:spcBef>
                <a:spcPts val="0"/>
              </a:spcBef>
              <a:spcAft>
                <a:spcPts val="0"/>
              </a:spcAft>
              <a:buNone/>
            </a:pPr>
            <a:r>
              <a:rPr lang="en-US" sz="1600" dirty="0">
                <a:solidFill>
                  <a:schemeClr val="tx1">
                    <a:lumMod val="50000"/>
                  </a:schemeClr>
                </a:solidFill>
              </a:rPr>
              <a:t>Providing tools to record and automatically ingest machine-readable metadata in a systematic way. </a:t>
            </a:r>
            <a:endParaRPr sz="1600" dirty="0">
              <a:solidFill>
                <a:schemeClr val="tx1">
                  <a:lumMod val="50000"/>
                </a:schemeClr>
              </a:solidFill>
            </a:endParaRPr>
          </a:p>
          <a:p>
            <a:pPr marL="0" lvl="0" indent="0" algn="l" rtl="0">
              <a:lnSpc>
                <a:spcPct val="90000"/>
              </a:lnSpc>
              <a:spcBef>
                <a:spcPts val="0"/>
              </a:spcBef>
              <a:spcAft>
                <a:spcPts val="0"/>
              </a:spcAft>
              <a:buNone/>
            </a:pPr>
            <a:r>
              <a:rPr lang="en-US" sz="1600" dirty="0">
                <a:solidFill>
                  <a:schemeClr val="tx1">
                    <a:lumMod val="50000"/>
                  </a:schemeClr>
                </a:solidFill>
              </a:rPr>
              <a:t>Includes variables that historically were not recorded via a second data stream (e.g. the material processing parameters) </a:t>
            </a:r>
            <a:endParaRPr sz="1600" dirty="0">
              <a:solidFill>
                <a:schemeClr val="tx1">
                  <a:lumMod val="50000"/>
                </a:schemeClr>
              </a:solidFill>
            </a:endParaRPr>
          </a:p>
        </p:txBody>
      </p:sp>
      <p:pic>
        <p:nvPicPr>
          <p:cNvPr id="289" name="Google Shape;289;g2e12e48ee1b_0_47"/>
          <p:cNvPicPr preferRelativeResize="0"/>
          <p:nvPr/>
        </p:nvPicPr>
        <p:blipFill>
          <a:blip r:embed="rId3">
            <a:alphaModFix/>
          </a:blip>
          <a:stretch>
            <a:fillRect/>
          </a:stretch>
        </p:blipFill>
        <p:spPr>
          <a:xfrm>
            <a:off x="4551275" y="680225"/>
            <a:ext cx="5822220" cy="534150"/>
          </a:xfrm>
          <a:prstGeom prst="rect">
            <a:avLst/>
          </a:prstGeom>
          <a:noFill/>
          <a:ln>
            <a:noFill/>
          </a:ln>
        </p:spPr>
      </p:pic>
      <p:sp>
        <p:nvSpPr>
          <p:cNvPr id="291" name="Google Shape;291;g2e12e48ee1b_0_47"/>
          <p:cNvSpPr txBox="1"/>
          <p:nvPr/>
        </p:nvSpPr>
        <p:spPr>
          <a:xfrm>
            <a:off x="372140" y="1389893"/>
            <a:ext cx="1148038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dirty="0">
                <a:solidFill>
                  <a:schemeClr val="tx1">
                    <a:lumMod val="50000"/>
                  </a:schemeClr>
                </a:solidFill>
              </a:rPr>
              <a:t>Ideally, all the data necessary to </a:t>
            </a:r>
            <a:r>
              <a:rPr lang="en-US" sz="1800" b="1" dirty="0">
                <a:solidFill>
                  <a:schemeClr val="tx1">
                    <a:lumMod val="50000"/>
                  </a:schemeClr>
                </a:solidFill>
              </a:rPr>
              <a:t>fully reproduce </a:t>
            </a:r>
            <a:r>
              <a:rPr lang="en-US" sz="1800" dirty="0">
                <a:solidFill>
                  <a:schemeClr val="tx1">
                    <a:lumMod val="50000"/>
                  </a:schemeClr>
                </a:solidFill>
              </a:rPr>
              <a:t>your results are recorded </a:t>
            </a:r>
            <a:r>
              <a:rPr lang="en-US" sz="1800" b="1" dirty="0">
                <a:solidFill>
                  <a:schemeClr val="tx1">
                    <a:lumMod val="50000"/>
                  </a:schemeClr>
                </a:solidFill>
              </a:rPr>
              <a:t>and</a:t>
            </a:r>
            <a:r>
              <a:rPr lang="en-US" sz="1800" dirty="0">
                <a:solidFill>
                  <a:schemeClr val="tx1">
                    <a:lumMod val="50000"/>
                  </a:schemeClr>
                </a:solidFill>
              </a:rPr>
              <a:t> disseminated in a manner that </a:t>
            </a:r>
            <a:r>
              <a:rPr lang="en-US" sz="1800" i="1" dirty="0">
                <a:solidFill>
                  <a:schemeClr val="tx1">
                    <a:lumMod val="50000"/>
                  </a:schemeClr>
                </a:solidFill>
              </a:rPr>
              <a:t>others</a:t>
            </a:r>
            <a:r>
              <a:rPr lang="en-US" sz="1800" dirty="0">
                <a:solidFill>
                  <a:schemeClr val="tx1">
                    <a:lumMod val="50000"/>
                  </a:schemeClr>
                </a:solidFill>
              </a:rPr>
              <a:t> can interpret after your experiment. Ideally the provenance remains unbroken from experiment planning.</a:t>
            </a:r>
            <a:endParaRPr sz="1800" dirty="0">
              <a:solidFill>
                <a:schemeClr val="tx1">
                  <a:lumMod val="50000"/>
                </a:schemeClr>
              </a:solidFill>
            </a:endParaRPr>
          </a:p>
        </p:txBody>
      </p:sp>
      <p:pic>
        <p:nvPicPr>
          <p:cNvPr id="5" name="Picture 4" descr="A close-up of a logo&#10;&#10;AI-generated content may be incorrect.">
            <a:extLst>
              <a:ext uri="{FF2B5EF4-FFF2-40B4-BE49-F238E27FC236}">
                <a16:creationId xmlns:a16="http://schemas.microsoft.com/office/drawing/2014/main" id="{177243A1-F396-BFF3-F5D9-D8E74E0E9281}"/>
              </a:ext>
            </a:extLst>
          </p:cNvPr>
          <p:cNvPicPr>
            <a:picLocks noChangeAspect="1"/>
          </p:cNvPicPr>
          <p:nvPr/>
        </p:nvPicPr>
        <p:blipFill>
          <a:blip r:embed="rId4"/>
          <a:srcRect t="8628" b="13491"/>
          <a:stretch>
            <a:fillRect/>
          </a:stretch>
        </p:blipFill>
        <p:spPr>
          <a:xfrm>
            <a:off x="5586951" y="2180455"/>
            <a:ext cx="5832175" cy="1232777"/>
          </a:xfrm>
          <a:prstGeom prst="rect">
            <a:avLst/>
          </a:prstGeom>
        </p:spPr>
      </p:pic>
      <p:sp>
        <p:nvSpPr>
          <p:cNvPr id="7" name="TextBox 6">
            <a:extLst>
              <a:ext uri="{FF2B5EF4-FFF2-40B4-BE49-F238E27FC236}">
                <a16:creationId xmlns:a16="http://schemas.microsoft.com/office/drawing/2014/main" id="{1F67A08A-54F0-1A23-A864-B00ED8412D09}"/>
              </a:ext>
            </a:extLst>
          </p:cNvPr>
          <p:cNvSpPr txBox="1"/>
          <p:nvPr/>
        </p:nvSpPr>
        <p:spPr>
          <a:xfrm>
            <a:off x="5586951" y="3491979"/>
            <a:ext cx="6097772" cy="738664"/>
          </a:xfrm>
          <a:prstGeom prst="rect">
            <a:avLst/>
          </a:prstGeom>
          <a:noFill/>
        </p:spPr>
        <p:txBody>
          <a:bodyPr wrap="square">
            <a:spAutoFit/>
          </a:bodyPr>
          <a:lstStyle/>
          <a:p>
            <a:r>
              <a:rPr lang="en-US" b="1" dirty="0"/>
              <a:t>Tutorial In Hands-on Exercises: </a:t>
            </a:r>
            <a:r>
              <a:rPr lang="en-US" dirty="0">
                <a:hlinkClick r:id="rId5"/>
              </a:rPr>
              <a:t>https://chesscomputing.github.io/FOXDEN/docs/web_tutorial.html</a:t>
            </a:r>
            <a:endParaRPr lang="en-US" dirty="0"/>
          </a:p>
          <a:p>
            <a:endParaRPr lang="en-US" dirty="0"/>
          </a:p>
        </p:txBody>
      </p:sp>
      <p:pic>
        <p:nvPicPr>
          <p:cNvPr id="9" name="Picture 8" descr="A screenshot of a computer&#10;&#10;AI-generated content may be incorrect.">
            <a:extLst>
              <a:ext uri="{FF2B5EF4-FFF2-40B4-BE49-F238E27FC236}">
                <a16:creationId xmlns:a16="http://schemas.microsoft.com/office/drawing/2014/main" id="{04E4475A-E2F8-BFC8-B6A4-811E5BB8E1A1}"/>
              </a:ext>
            </a:extLst>
          </p:cNvPr>
          <p:cNvPicPr>
            <a:picLocks noChangeAspect="1"/>
          </p:cNvPicPr>
          <p:nvPr/>
        </p:nvPicPr>
        <p:blipFill>
          <a:blip r:embed="rId6"/>
          <a:srcRect b="45169"/>
          <a:stretch>
            <a:fillRect/>
          </a:stretch>
        </p:blipFill>
        <p:spPr>
          <a:xfrm>
            <a:off x="5199321" y="4043577"/>
            <a:ext cx="6337359" cy="2048880"/>
          </a:xfrm>
          <a:prstGeom prst="rect">
            <a:avLst/>
          </a:prstGeom>
        </p:spPr>
      </p:pic>
      <p:grpSp>
        <p:nvGrpSpPr>
          <p:cNvPr id="10" name="Group 9">
            <a:extLst>
              <a:ext uri="{FF2B5EF4-FFF2-40B4-BE49-F238E27FC236}">
                <a16:creationId xmlns:a16="http://schemas.microsoft.com/office/drawing/2014/main" id="{50B65BB2-94A5-8D5E-6CFD-B7E8D5D01436}"/>
              </a:ext>
            </a:extLst>
          </p:cNvPr>
          <p:cNvGrpSpPr/>
          <p:nvPr/>
        </p:nvGrpSpPr>
        <p:grpSpPr>
          <a:xfrm>
            <a:off x="9565227" y="4218008"/>
            <a:ext cx="1853899" cy="850009"/>
            <a:chOff x="1935126" y="3003995"/>
            <a:chExt cx="1853899" cy="850009"/>
          </a:xfrm>
        </p:grpSpPr>
        <p:sp>
          <p:nvSpPr>
            <p:cNvPr id="11" name="Rounded Rectangle 10">
              <a:extLst>
                <a:ext uri="{FF2B5EF4-FFF2-40B4-BE49-F238E27FC236}">
                  <a16:creationId xmlns:a16="http://schemas.microsoft.com/office/drawing/2014/main" id="{53951920-CE76-2038-192A-EFE9B6F91C5D}"/>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12" name="Graphic 11" descr="Programmer male with solid fill">
              <a:extLst>
                <a:ext uri="{FF2B5EF4-FFF2-40B4-BE49-F238E27FC236}">
                  <a16:creationId xmlns:a16="http://schemas.microsoft.com/office/drawing/2014/main" id="{CCFDBF9D-E3EF-428D-FE55-CB076C2AE3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7750" y="3003995"/>
              <a:ext cx="751836" cy="751836"/>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B9F42F19-2921-54A4-038C-AB184E5A765E}"/>
            </a:ext>
          </a:extLst>
        </p:cNvPr>
        <p:cNvGrpSpPr/>
        <p:nvPr/>
      </p:nvGrpSpPr>
      <p:grpSpPr>
        <a:xfrm>
          <a:off x="0" y="0"/>
          <a:ext cx="0" cy="0"/>
          <a:chOff x="0" y="0"/>
          <a:chExt cx="0" cy="0"/>
        </a:xfrm>
      </p:grpSpPr>
      <p:sp>
        <p:nvSpPr>
          <p:cNvPr id="297" name="Google Shape;297;g2e12e48ee1b_0_79">
            <a:extLst>
              <a:ext uri="{FF2B5EF4-FFF2-40B4-BE49-F238E27FC236}">
                <a16:creationId xmlns:a16="http://schemas.microsoft.com/office/drawing/2014/main" id="{B87F6668-C0FF-8514-A088-A385C6F53545}"/>
              </a:ext>
            </a:extLst>
          </p:cNvPr>
          <p:cNvSpPr txBox="1">
            <a:spLocks noGrp="1"/>
          </p:cNvSpPr>
          <p:nvPr>
            <p:ph type="title"/>
          </p:nvPr>
        </p:nvSpPr>
        <p:spPr>
          <a:xfrm>
            <a:off x="990600" y="495550"/>
            <a:ext cx="105156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Taking Good Beamtime Notes</a:t>
            </a:r>
            <a:endParaRPr sz="2800" dirty="0"/>
          </a:p>
        </p:txBody>
      </p:sp>
      <p:sp>
        <p:nvSpPr>
          <p:cNvPr id="301" name="Google Shape;301;g2e12e48ee1b_0_79">
            <a:extLst>
              <a:ext uri="{FF2B5EF4-FFF2-40B4-BE49-F238E27FC236}">
                <a16:creationId xmlns:a16="http://schemas.microsoft.com/office/drawing/2014/main" id="{C4FBF377-1D8D-8578-D798-EB4DC86CC7EA}"/>
              </a:ext>
            </a:extLst>
          </p:cNvPr>
          <p:cNvSpPr txBox="1"/>
          <p:nvPr/>
        </p:nvSpPr>
        <p:spPr>
          <a:xfrm>
            <a:off x="512836" y="1536190"/>
            <a:ext cx="5271276" cy="37856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Ultimately, some of the most important metadata comes from your experimental logbook. </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Your beamtime notes must supplement metadata provided during data collection in such a way that </a:t>
            </a:r>
            <a:r>
              <a:rPr lang="en-US" sz="1800" b="1" i="1" dirty="0"/>
              <a:t>your experiment could be entirely reproduced.</a:t>
            </a:r>
            <a:r>
              <a:rPr lang="en-US" sz="1800" dirty="0"/>
              <a:t> It is important to record any scientist </a:t>
            </a:r>
            <a:r>
              <a:rPr lang="en-US" sz="1800" i="1" dirty="0"/>
              <a:t>decisions</a:t>
            </a:r>
            <a:r>
              <a:rPr lang="en-US" sz="1800" dirty="0"/>
              <a:t> and the reasons for making those decisions in your beamtime notes. </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b="1" i="1" dirty="0"/>
              <a:t>Your beamline scientist may not remember every detail of your beamtime - it is not their responsibility - it’s yours. </a:t>
            </a:r>
            <a:endParaRPr sz="1800" b="1" i="1" dirty="0"/>
          </a:p>
        </p:txBody>
      </p:sp>
      <p:sp>
        <p:nvSpPr>
          <p:cNvPr id="303" name="Google Shape;303;g2e12e48ee1b_0_79">
            <a:extLst>
              <a:ext uri="{FF2B5EF4-FFF2-40B4-BE49-F238E27FC236}">
                <a16:creationId xmlns:a16="http://schemas.microsoft.com/office/drawing/2014/main" id="{97906A43-4E7B-14C1-29EE-BAFB82853855}"/>
              </a:ext>
            </a:extLst>
          </p:cNvPr>
          <p:cNvSpPr txBox="1"/>
          <p:nvPr/>
        </p:nvSpPr>
        <p:spPr>
          <a:xfrm>
            <a:off x="6437600" y="695723"/>
            <a:ext cx="6480900" cy="725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300" b="1" dirty="0">
                <a:solidFill>
                  <a:schemeClr val="accent2"/>
                </a:solidFill>
              </a:rPr>
              <a:t>Friendly Reminder: </a:t>
            </a:r>
            <a:endParaRPr sz="1300" b="1" dirty="0">
              <a:solidFill>
                <a:schemeClr val="accent2"/>
              </a:solidFill>
            </a:endParaRPr>
          </a:p>
          <a:p>
            <a:pPr marL="457200" lvl="0" indent="-311150" algn="l" rtl="0">
              <a:lnSpc>
                <a:spcPct val="90000"/>
              </a:lnSpc>
              <a:spcBef>
                <a:spcPts val="0"/>
              </a:spcBef>
              <a:spcAft>
                <a:spcPts val="0"/>
              </a:spcAft>
              <a:buClr>
                <a:schemeClr val="accent2"/>
              </a:buClr>
              <a:buSzPts val="1300"/>
              <a:buChar char="-"/>
            </a:pPr>
            <a:r>
              <a:rPr lang="en-US" sz="1300" b="1" dirty="0">
                <a:solidFill>
                  <a:schemeClr val="accent2"/>
                </a:solidFill>
              </a:rPr>
              <a:t>No spaces</a:t>
            </a:r>
            <a:r>
              <a:rPr lang="en-US" sz="1300" dirty="0">
                <a:solidFill>
                  <a:schemeClr val="accent2"/>
                </a:solidFill>
              </a:rPr>
              <a:t> in file names. Use _underscores_ or CamelCase. </a:t>
            </a:r>
            <a:endParaRPr sz="1300" dirty="0">
              <a:solidFill>
                <a:schemeClr val="accent2"/>
              </a:solidFill>
            </a:endParaRPr>
          </a:p>
          <a:p>
            <a:pPr marL="457200" lvl="0" indent="-311150" algn="l" rtl="0">
              <a:lnSpc>
                <a:spcPct val="90000"/>
              </a:lnSpc>
              <a:spcBef>
                <a:spcPts val="0"/>
              </a:spcBef>
              <a:spcAft>
                <a:spcPts val="0"/>
              </a:spcAft>
              <a:buClr>
                <a:schemeClr val="accent2"/>
              </a:buClr>
              <a:buSzPts val="1300"/>
              <a:buChar char="-"/>
            </a:pPr>
            <a:r>
              <a:rPr lang="en-US" sz="1300" dirty="0">
                <a:solidFill>
                  <a:schemeClr val="accent2"/>
                </a:solidFill>
              </a:rPr>
              <a:t>File names should </a:t>
            </a:r>
            <a:r>
              <a:rPr lang="en-US" sz="1300" b="1" dirty="0">
                <a:solidFill>
                  <a:schemeClr val="accent2"/>
                </a:solidFill>
              </a:rPr>
              <a:t>start with a letter,</a:t>
            </a:r>
            <a:r>
              <a:rPr lang="en-US" sz="1300" dirty="0">
                <a:solidFill>
                  <a:schemeClr val="accent2"/>
                </a:solidFill>
              </a:rPr>
              <a:t> </a:t>
            </a:r>
            <a:r>
              <a:rPr lang="en-US" sz="1300" i="1" dirty="0">
                <a:solidFill>
                  <a:schemeClr val="accent2"/>
                </a:solidFill>
              </a:rPr>
              <a:t>not a number</a:t>
            </a:r>
            <a:r>
              <a:rPr lang="en-US" sz="1300" dirty="0">
                <a:solidFill>
                  <a:schemeClr val="accent2"/>
                </a:solidFill>
              </a:rPr>
              <a:t>. </a:t>
            </a:r>
            <a:endParaRPr sz="1300" dirty="0">
              <a:solidFill>
                <a:schemeClr val="accent2"/>
              </a:solidFill>
            </a:endParaRPr>
          </a:p>
        </p:txBody>
      </p:sp>
      <p:pic>
        <p:nvPicPr>
          <p:cNvPr id="4098" name="Picture 2" descr="mão de homem com caneta escrevendo no notebook com computador portátil na  mesa. 12347781 Foto de stock no Vecteezy">
            <a:extLst>
              <a:ext uri="{FF2B5EF4-FFF2-40B4-BE49-F238E27FC236}">
                <a16:creationId xmlns:a16="http://schemas.microsoft.com/office/drawing/2014/main" id="{E7F6B77E-74A1-AE3C-81AC-F08E96F62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902" y="1422554"/>
            <a:ext cx="6010977" cy="401289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17;p24">
            <a:extLst>
              <a:ext uri="{FF2B5EF4-FFF2-40B4-BE49-F238E27FC236}">
                <a16:creationId xmlns:a16="http://schemas.microsoft.com/office/drawing/2014/main" id="{08D85C7E-9914-6959-85ED-0BD9D9CEBEE0}"/>
              </a:ext>
            </a:extLst>
          </p:cNvPr>
          <p:cNvSpPr txBox="1"/>
          <p:nvPr/>
        </p:nvSpPr>
        <p:spPr>
          <a:xfrm>
            <a:off x="1387650" y="5602178"/>
            <a:ext cx="9416700" cy="410413"/>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None/>
            </a:pPr>
            <a:r>
              <a:rPr lang="en-US" sz="1867" b="1" i="1" u="none" strike="noStrike" cap="none" dirty="0">
                <a:solidFill>
                  <a:schemeClr val="accent2">
                    <a:lumMod val="75000"/>
                  </a:schemeClr>
                </a:solidFill>
                <a:latin typeface="Arial"/>
                <a:ea typeface="Arial"/>
                <a:cs typeface="Arial"/>
                <a:sym typeface="Arial"/>
              </a:rPr>
              <a:t>Good experimentalists take notes. </a:t>
            </a:r>
            <a:r>
              <a:rPr lang="en-US" sz="1867" b="1" i="1" dirty="0">
                <a:solidFill>
                  <a:schemeClr val="accent2">
                    <a:lumMod val="75000"/>
                  </a:schemeClr>
                </a:solidFill>
              </a:rPr>
              <a:t>Full Stop. </a:t>
            </a:r>
            <a:endParaRPr sz="2133" b="1" i="1" u="none" strike="noStrike" cap="none" dirty="0">
              <a:solidFill>
                <a:schemeClr val="accent2">
                  <a:lumMod val="75000"/>
                </a:schemeClr>
              </a:solidFill>
              <a:latin typeface="Arial"/>
              <a:ea typeface="Arial"/>
              <a:cs typeface="Arial"/>
              <a:sym typeface="Arial"/>
            </a:endParaRPr>
          </a:p>
        </p:txBody>
      </p:sp>
    </p:spTree>
    <p:extLst>
      <p:ext uri="{BB962C8B-B14F-4D97-AF65-F5344CB8AC3E}">
        <p14:creationId xmlns:p14="http://schemas.microsoft.com/office/powerpoint/2010/main" val="851044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e12e48ee1b_0_79"/>
          <p:cNvSpPr txBox="1">
            <a:spLocks noGrp="1"/>
          </p:cNvSpPr>
          <p:nvPr>
            <p:ph type="title"/>
          </p:nvPr>
        </p:nvSpPr>
        <p:spPr>
          <a:xfrm>
            <a:off x="990600" y="495550"/>
            <a:ext cx="105156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Taking Good Beamtime Notes</a:t>
            </a:r>
            <a:endParaRPr sz="2800" dirty="0"/>
          </a:p>
        </p:txBody>
      </p:sp>
      <p:sp>
        <p:nvSpPr>
          <p:cNvPr id="298" name="Google Shape;298;g2e12e48ee1b_0_79"/>
          <p:cNvSpPr txBox="1"/>
          <p:nvPr/>
        </p:nvSpPr>
        <p:spPr>
          <a:xfrm>
            <a:off x="454272" y="1312414"/>
            <a:ext cx="7462500" cy="4339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dirty="0">
                <a:solidFill>
                  <a:schemeClr val="dk2"/>
                </a:solidFill>
              </a:rPr>
              <a:t>Beamtime Notes / Supplementary Documentation Best Practices</a:t>
            </a:r>
            <a:endParaRPr sz="1800" b="1" dirty="0">
              <a:solidFill>
                <a:schemeClr val="dk2"/>
              </a:solidFill>
            </a:endParaRPr>
          </a:p>
        </p:txBody>
      </p:sp>
      <p:sp>
        <p:nvSpPr>
          <p:cNvPr id="299" name="Google Shape;299;g2e12e48ee1b_0_79"/>
          <p:cNvSpPr txBox="1"/>
          <p:nvPr/>
        </p:nvSpPr>
        <p:spPr>
          <a:xfrm>
            <a:off x="454271" y="5111651"/>
            <a:ext cx="3766500" cy="4339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dirty="0">
                <a:solidFill>
                  <a:schemeClr val="dk2"/>
                </a:solidFill>
              </a:rPr>
              <a:t>Commenting Software</a:t>
            </a:r>
            <a:endParaRPr sz="1800" b="1" dirty="0">
              <a:solidFill>
                <a:schemeClr val="dk2"/>
              </a:solidFill>
            </a:endParaRPr>
          </a:p>
        </p:txBody>
      </p:sp>
      <p:sp>
        <p:nvSpPr>
          <p:cNvPr id="300" name="Google Shape;300;g2e12e48ee1b_0_79"/>
          <p:cNvSpPr txBox="1"/>
          <p:nvPr/>
        </p:nvSpPr>
        <p:spPr>
          <a:xfrm>
            <a:off x="454272" y="2204439"/>
            <a:ext cx="63849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For recording notes during the beamtime, many beamlines suggest plain text or </a:t>
            </a:r>
            <a:r>
              <a:rPr lang="en-US" sz="1600" b="1" i="1" dirty="0"/>
              <a:t>Markdown language </a:t>
            </a:r>
            <a:r>
              <a:rPr lang="en-US" sz="1600" dirty="0"/>
              <a:t>(formatted text file) because it is easy to read in many systems, rather than a Microsoft Word Document which has a proprietary format. Images can be rendered in markdown formats. </a:t>
            </a:r>
            <a:endParaRPr sz="1600" b="1" i="1" dirty="0"/>
          </a:p>
        </p:txBody>
      </p:sp>
      <p:sp>
        <p:nvSpPr>
          <p:cNvPr id="302" name="Google Shape;302;g2e12e48ee1b_0_79"/>
          <p:cNvSpPr txBox="1"/>
          <p:nvPr/>
        </p:nvSpPr>
        <p:spPr>
          <a:xfrm>
            <a:off x="454272" y="3579068"/>
            <a:ext cx="60504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Save your beamtime notes or a copy of your beamtime notes or (link to your google doc / equivalent) </a:t>
            </a:r>
            <a:r>
              <a:rPr lang="en-US" sz="1600" b="1" dirty="0"/>
              <a:t>on the CHESS filesystem </a:t>
            </a:r>
            <a:r>
              <a:rPr lang="en-US" sz="1600" dirty="0"/>
              <a:t>with your data (your beamline scientist will tell you where the best place is)</a:t>
            </a:r>
            <a:r>
              <a:rPr lang="en-US" sz="1600" b="1" dirty="0"/>
              <a:t> </a:t>
            </a:r>
            <a:endParaRPr sz="1600" b="1" i="1" dirty="0"/>
          </a:p>
        </p:txBody>
      </p:sp>
      <p:sp>
        <p:nvSpPr>
          <p:cNvPr id="303" name="Google Shape;303;g2e12e48ee1b_0_79"/>
          <p:cNvSpPr txBox="1"/>
          <p:nvPr/>
        </p:nvSpPr>
        <p:spPr>
          <a:xfrm>
            <a:off x="6341907" y="548788"/>
            <a:ext cx="6480900" cy="725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300" b="1" dirty="0">
                <a:solidFill>
                  <a:schemeClr val="accent2"/>
                </a:solidFill>
              </a:rPr>
              <a:t>Friendly Reminder: </a:t>
            </a:r>
            <a:endParaRPr sz="1300" b="1" dirty="0">
              <a:solidFill>
                <a:schemeClr val="accent2"/>
              </a:solidFill>
            </a:endParaRPr>
          </a:p>
          <a:p>
            <a:pPr marL="457200" lvl="0" indent="-311150" algn="l" rtl="0">
              <a:lnSpc>
                <a:spcPct val="90000"/>
              </a:lnSpc>
              <a:spcBef>
                <a:spcPts val="0"/>
              </a:spcBef>
              <a:spcAft>
                <a:spcPts val="0"/>
              </a:spcAft>
              <a:buClr>
                <a:schemeClr val="accent2"/>
              </a:buClr>
              <a:buSzPts val="1300"/>
              <a:buChar char="-"/>
            </a:pPr>
            <a:r>
              <a:rPr lang="en-US" sz="1300" b="1" dirty="0">
                <a:solidFill>
                  <a:schemeClr val="accent2"/>
                </a:solidFill>
              </a:rPr>
              <a:t>No spaces</a:t>
            </a:r>
            <a:r>
              <a:rPr lang="en-US" sz="1300" dirty="0">
                <a:solidFill>
                  <a:schemeClr val="accent2"/>
                </a:solidFill>
              </a:rPr>
              <a:t> in file names. Use _underscores_ or CamelCase. </a:t>
            </a:r>
            <a:endParaRPr sz="1300" dirty="0">
              <a:solidFill>
                <a:schemeClr val="accent2"/>
              </a:solidFill>
            </a:endParaRPr>
          </a:p>
          <a:p>
            <a:pPr marL="457200" lvl="0" indent="-311150" algn="l" rtl="0">
              <a:lnSpc>
                <a:spcPct val="90000"/>
              </a:lnSpc>
              <a:spcBef>
                <a:spcPts val="0"/>
              </a:spcBef>
              <a:spcAft>
                <a:spcPts val="0"/>
              </a:spcAft>
              <a:buClr>
                <a:schemeClr val="accent2"/>
              </a:buClr>
              <a:buSzPts val="1300"/>
              <a:buChar char="-"/>
            </a:pPr>
            <a:r>
              <a:rPr lang="en-US" sz="1300" dirty="0">
                <a:solidFill>
                  <a:schemeClr val="accent2"/>
                </a:solidFill>
              </a:rPr>
              <a:t>File names should </a:t>
            </a:r>
            <a:r>
              <a:rPr lang="en-US" sz="1300" b="1" dirty="0">
                <a:solidFill>
                  <a:schemeClr val="accent2"/>
                </a:solidFill>
              </a:rPr>
              <a:t>start with a letter,</a:t>
            </a:r>
            <a:r>
              <a:rPr lang="en-US" sz="1300" dirty="0">
                <a:solidFill>
                  <a:schemeClr val="accent2"/>
                </a:solidFill>
              </a:rPr>
              <a:t> </a:t>
            </a:r>
            <a:r>
              <a:rPr lang="en-US" sz="1300" i="1" dirty="0">
                <a:solidFill>
                  <a:schemeClr val="accent2"/>
                </a:solidFill>
              </a:rPr>
              <a:t>not a number</a:t>
            </a:r>
            <a:r>
              <a:rPr lang="en-US" sz="1300" dirty="0">
                <a:solidFill>
                  <a:schemeClr val="accent2"/>
                </a:solidFill>
              </a:rPr>
              <a:t>. </a:t>
            </a:r>
            <a:endParaRPr sz="1300" dirty="0">
              <a:solidFill>
                <a:schemeClr val="accent2"/>
              </a:solidFill>
            </a:endParaRPr>
          </a:p>
        </p:txBody>
      </p:sp>
      <p:sp>
        <p:nvSpPr>
          <p:cNvPr id="304" name="Google Shape;304;g2e12e48ee1b_0_79"/>
          <p:cNvSpPr txBox="1"/>
          <p:nvPr/>
        </p:nvSpPr>
        <p:spPr>
          <a:xfrm>
            <a:off x="454271" y="5462442"/>
            <a:ext cx="7179905"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Comment any code produced at the beamtime. If this code was used to make decisions about the experiment, it should be saved and referred to in your experimental log. </a:t>
            </a:r>
            <a:endParaRPr sz="1600" b="1" i="1" dirty="0"/>
          </a:p>
        </p:txBody>
      </p:sp>
      <p:pic>
        <p:nvPicPr>
          <p:cNvPr id="305" name="Google Shape;305;g2e12e48ee1b_0_79"/>
          <p:cNvPicPr preferRelativeResize="0"/>
          <p:nvPr/>
        </p:nvPicPr>
        <p:blipFill>
          <a:blip r:embed="rId3">
            <a:alphaModFix/>
          </a:blip>
          <a:stretch>
            <a:fillRect/>
          </a:stretch>
        </p:blipFill>
        <p:spPr>
          <a:xfrm>
            <a:off x="6987598" y="1825322"/>
            <a:ext cx="4923875" cy="3589718"/>
          </a:xfrm>
          <a:prstGeom prst="rect">
            <a:avLst/>
          </a:prstGeom>
          <a:noFill/>
          <a:ln>
            <a:noFill/>
          </a:ln>
        </p:spPr>
      </p:pic>
      <p:sp>
        <p:nvSpPr>
          <p:cNvPr id="3" name="TextBox 2">
            <a:extLst>
              <a:ext uri="{FF2B5EF4-FFF2-40B4-BE49-F238E27FC236}">
                <a16:creationId xmlns:a16="http://schemas.microsoft.com/office/drawing/2014/main" id="{9CC835F5-EB62-40A2-5625-D65A58BF18A0}"/>
              </a:ext>
            </a:extLst>
          </p:cNvPr>
          <p:cNvSpPr txBox="1"/>
          <p:nvPr/>
        </p:nvSpPr>
        <p:spPr>
          <a:xfrm>
            <a:off x="454272" y="1852828"/>
            <a:ext cx="6411432" cy="338554"/>
          </a:xfrm>
          <a:prstGeom prst="rect">
            <a:avLst/>
          </a:prstGeom>
          <a:noFill/>
        </p:spPr>
        <p:txBody>
          <a:bodyPr wrap="square">
            <a:spAutoFit/>
          </a:bodyPr>
          <a:lstStyle/>
          <a:p>
            <a:r>
              <a:rPr lang="en-US" sz="1600" dirty="0"/>
              <a:t>Beamline scientists often have examples of good beamtime notes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a:extLst>
            <a:ext uri="{FF2B5EF4-FFF2-40B4-BE49-F238E27FC236}">
              <a16:creationId xmlns:a16="http://schemas.microsoft.com/office/drawing/2014/main" id="{A6BF4E25-C197-9465-813F-C52AE3014510}"/>
            </a:ext>
          </a:extLst>
        </p:cNvPr>
        <p:cNvGrpSpPr/>
        <p:nvPr/>
      </p:nvGrpSpPr>
      <p:grpSpPr>
        <a:xfrm>
          <a:off x="0" y="0"/>
          <a:ext cx="0" cy="0"/>
          <a:chOff x="0" y="0"/>
          <a:chExt cx="0" cy="0"/>
        </a:xfrm>
      </p:grpSpPr>
      <p:sp>
        <p:nvSpPr>
          <p:cNvPr id="297" name="Google Shape;297;g2e12e48ee1b_0_79">
            <a:extLst>
              <a:ext uri="{FF2B5EF4-FFF2-40B4-BE49-F238E27FC236}">
                <a16:creationId xmlns:a16="http://schemas.microsoft.com/office/drawing/2014/main" id="{231F5773-BC39-BEA0-83E1-89FF5A6FC37D}"/>
              </a:ext>
            </a:extLst>
          </p:cNvPr>
          <p:cNvSpPr txBox="1">
            <a:spLocks noGrp="1"/>
          </p:cNvSpPr>
          <p:nvPr>
            <p:ph type="title"/>
          </p:nvPr>
        </p:nvSpPr>
        <p:spPr>
          <a:xfrm>
            <a:off x="990600" y="495550"/>
            <a:ext cx="10515600" cy="668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Executing and interacting with software</a:t>
            </a:r>
            <a:endParaRPr sz="2800" dirty="0"/>
          </a:p>
        </p:txBody>
      </p:sp>
      <p:sp>
        <p:nvSpPr>
          <p:cNvPr id="2" name="Google Shape;298;g2e12e48ee1b_0_79">
            <a:extLst>
              <a:ext uri="{FF2B5EF4-FFF2-40B4-BE49-F238E27FC236}">
                <a16:creationId xmlns:a16="http://schemas.microsoft.com/office/drawing/2014/main" id="{FEC47D9D-12C1-445E-9752-A7665E9429C9}"/>
              </a:ext>
            </a:extLst>
          </p:cNvPr>
          <p:cNvSpPr txBox="1"/>
          <p:nvPr/>
        </p:nvSpPr>
        <p:spPr>
          <a:xfrm>
            <a:off x="8267363" y="1067863"/>
            <a:ext cx="3596733" cy="683234"/>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800" b="1" dirty="0">
                <a:solidFill>
                  <a:schemeClr val="dk2"/>
                </a:solidFill>
              </a:rPr>
              <a:t>Command Line Interface</a:t>
            </a:r>
          </a:p>
          <a:p>
            <a:pPr marL="0" lvl="0" indent="0" algn="ctr" rtl="0">
              <a:lnSpc>
                <a:spcPct val="90000"/>
              </a:lnSpc>
              <a:spcBef>
                <a:spcPts val="0"/>
              </a:spcBef>
              <a:spcAft>
                <a:spcPts val="0"/>
              </a:spcAft>
              <a:buNone/>
            </a:pPr>
            <a:r>
              <a:rPr lang="en-US" sz="1800" b="1" dirty="0">
                <a:solidFill>
                  <a:schemeClr val="dk2"/>
                </a:solidFill>
              </a:rPr>
              <a:t>(CLI)</a:t>
            </a:r>
            <a:endParaRPr sz="1800" b="1" dirty="0">
              <a:solidFill>
                <a:schemeClr val="dk2"/>
              </a:solidFill>
            </a:endParaRPr>
          </a:p>
        </p:txBody>
      </p:sp>
      <p:sp>
        <p:nvSpPr>
          <p:cNvPr id="4" name="Google Shape;298;g2e12e48ee1b_0_79">
            <a:extLst>
              <a:ext uri="{FF2B5EF4-FFF2-40B4-BE49-F238E27FC236}">
                <a16:creationId xmlns:a16="http://schemas.microsoft.com/office/drawing/2014/main" id="{4047829E-8296-0662-78D6-B358D7EE7F29}"/>
              </a:ext>
            </a:extLst>
          </p:cNvPr>
          <p:cNvSpPr txBox="1"/>
          <p:nvPr/>
        </p:nvSpPr>
        <p:spPr>
          <a:xfrm>
            <a:off x="4142146" y="1067863"/>
            <a:ext cx="3596733" cy="683234"/>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800" b="1" dirty="0">
                <a:solidFill>
                  <a:schemeClr val="dk2"/>
                </a:solidFill>
              </a:rPr>
              <a:t>Integrated Development Environments (IDEs)</a:t>
            </a:r>
            <a:endParaRPr sz="1800" b="1" dirty="0">
              <a:solidFill>
                <a:schemeClr val="dk2"/>
              </a:solidFill>
            </a:endParaRPr>
          </a:p>
        </p:txBody>
      </p:sp>
      <p:sp>
        <p:nvSpPr>
          <p:cNvPr id="5" name="Google Shape;298;g2e12e48ee1b_0_79">
            <a:extLst>
              <a:ext uri="{FF2B5EF4-FFF2-40B4-BE49-F238E27FC236}">
                <a16:creationId xmlns:a16="http://schemas.microsoft.com/office/drawing/2014/main" id="{F2B21CE3-CB32-62C1-41A5-0F3D6DF96ECD}"/>
              </a:ext>
            </a:extLst>
          </p:cNvPr>
          <p:cNvSpPr txBox="1"/>
          <p:nvPr/>
        </p:nvSpPr>
        <p:spPr>
          <a:xfrm>
            <a:off x="275838" y="1067863"/>
            <a:ext cx="3511671" cy="683234"/>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800" b="1" dirty="0">
                <a:solidFill>
                  <a:schemeClr val="dk2"/>
                </a:solidFill>
              </a:rPr>
              <a:t>Graphical User Interfaces (GUIs)</a:t>
            </a:r>
            <a:endParaRPr sz="1800" b="1" dirty="0">
              <a:solidFill>
                <a:schemeClr val="dk2"/>
              </a:solidFill>
            </a:endParaRPr>
          </a:p>
        </p:txBody>
      </p:sp>
      <p:pic>
        <p:nvPicPr>
          <p:cNvPr id="5122" name="Picture 2" descr="GitHub - microsoft/vscode: Visual Studio Code">
            <a:extLst>
              <a:ext uri="{FF2B5EF4-FFF2-40B4-BE49-F238E27FC236}">
                <a16:creationId xmlns:a16="http://schemas.microsoft.com/office/drawing/2014/main" id="{40FCFDCD-AE51-60B1-404A-C2A82A836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164" y="2988000"/>
            <a:ext cx="3622766" cy="2717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omputer&#10;&#10;Description automatically generated">
            <a:extLst>
              <a:ext uri="{FF2B5EF4-FFF2-40B4-BE49-F238E27FC236}">
                <a16:creationId xmlns:a16="http://schemas.microsoft.com/office/drawing/2014/main" id="{1E17F3FD-8A14-B5D4-BD85-AB886377EB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5838" y="2988000"/>
            <a:ext cx="3622766" cy="2681619"/>
          </a:xfrm>
          <a:prstGeom prst="rect">
            <a:avLst/>
          </a:prstGeom>
        </p:spPr>
      </p:pic>
      <p:pic>
        <p:nvPicPr>
          <p:cNvPr id="5140" name="Picture 20" descr="Introduction to Linux Shell and Shell Scripting | GeeksforGeeks">
            <a:extLst>
              <a:ext uri="{FF2B5EF4-FFF2-40B4-BE49-F238E27FC236}">
                <a16:creationId xmlns:a16="http://schemas.microsoft.com/office/drawing/2014/main" id="{731669B1-346F-BDD4-65E4-3D5310ECE7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19"/>
          <a:stretch>
            <a:fillRect/>
          </a:stretch>
        </p:blipFill>
        <p:spPr bwMode="auto">
          <a:xfrm>
            <a:off x="8034490" y="2949718"/>
            <a:ext cx="4024294" cy="27936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FCE6762-5A84-49C1-40F8-D78F3B0DB917}"/>
              </a:ext>
            </a:extLst>
          </p:cNvPr>
          <p:cNvSpPr txBox="1"/>
          <p:nvPr/>
        </p:nvSpPr>
        <p:spPr>
          <a:xfrm>
            <a:off x="3958318" y="1846356"/>
            <a:ext cx="3964388" cy="954107"/>
          </a:xfrm>
          <a:prstGeom prst="rect">
            <a:avLst/>
          </a:prstGeom>
          <a:noFill/>
        </p:spPr>
        <p:txBody>
          <a:bodyPr wrap="square">
            <a:spAutoFit/>
          </a:bodyPr>
          <a:lstStyle/>
          <a:p>
            <a:pPr algn="ctr"/>
            <a:r>
              <a:rPr lang="en-US" dirty="0"/>
              <a:t>A </a:t>
            </a:r>
            <a:r>
              <a:rPr lang="en-US" b="1" dirty="0"/>
              <a:t>comprehensive software application </a:t>
            </a:r>
            <a:r>
              <a:rPr lang="en-US" dirty="0"/>
              <a:t>providing a </a:t>
            </a:r>
            <a:r>
              <a:rPr lang="en-US" b="1" dirty="0"/>
              <a:t>unified interface </a:t>
            </a:r>
            <a:r>
              <a:rPr lang="en-US" dirty="0"/>
              <a:t>with tools like a </a:t>
            </a:r>
            <a:r>
              <a:rPr lang="en-US" b="1" dirty="0"/>
              <a:t>code editor, debugger, and build automation</a:t>
            </a:r>
            <a:r>
              <a:rPr lang="en-US" dirty="0"/>
              <a:t> to streamline software development.</a:t>
            </a:r>
          </a:p>
        </p:txBody>
      </p:sp>
      <p:sp>
        <p:nvSpPr>
          <p:cNvPr id="10" name="TextBox 9">
            <a:extLst>
              <a:ext uri="{FF2B5EF4-FFF2-40B4-BE49-F238E27FC236}">
                <a16:creationId xmlns:a16="http://schemas.microsoft.com/office/drawing/2014/main" id="{9A56CA3E-370B-DBFB-9F26-35E598C30E93}"/>
              </a:ext>
            </a:extLst>
          </p:cNvPr>
          <p:cNvSpPr txBox="1"/>
          <p:nvPr/>
        </p:nvSpPr>
        <p:spPr>
          <a:xfrm>
            <a:off x="275838" y="1751097"/>
            <a:ext cx="3537705" cy="1169551"/>
          </a:xfrm>
          <a:prstGeom prst="rect">
            <a:avLst/>
          </a:prstGeom>
          <a:noFill/>
        </p:spPr>
        <p:txBody>
          <a:bodyPr wrap="square">
            <a:spAutoFit/>
          </a:bodyPr>
          <a:lstStyle/>
          <a:p>
            <a:pPr algn="ctr"/>
            <a:r>
              <a:rPr lang="en-US" dirty="0"/>
              <a:t>A </a:t>
            </a:r>
            <a:r>
              <a:rPr lang="en-US" b="1" dirty="0"/>
              <a:t>visual interface </a:t>
            </a:r>
            <a:r>
              <a:rPr lang="en-US" dirty="0"/>
              <a:t>where users interact with software using </a:t>
            </a:r>
            <a:r>
              <a:rPr lang="en-US" b="1" dirty="0"/>
              <a:t>graphical elements like icons, windows, and menus</a:t>
            </a:r>
            <a:r>
              <a:rPr lang="en-US" dirty="0"/>
              <a:t>, making applications intuitive and accessible to a wide range of users.</a:t>
            </a:r>
          </a:p>
        </p:txBody>
      </p:sp>
      <p:sp>
        <p:nvSpPr>
          <p:cNvPr id="11" name="Google Shape;217;p24">
            <a:extLst>
              <a:ext uri="{FF2B5EF4-FFF2-40B4-BE49-F238E27FC236}">
                <a16:creationId xmlns:a16="http://schemas.microsoft.com/office/drawing/2014/main" id="{862FA8E4-E510-532A-C7A2-BEE8ABBE5420}"/>
              </a:ext>
            </a:extLst>
          </p:cNvPr>
          <p:cNvSpPr txBox="1"/>
          <p:nvPr/>
        </p:nvSpPr>
        <p:spPr>
          <a:xfrm>
            <a:off x="1255578" y="5772427"/>
            <a:ext cx="9985643" cy="430867"/>
          </a:xfrm>
          <a:prstGeom prst="rect">
            <a:avLst/>
          </a:prstGeom>
          <a:noFill/>
          <a:ln>
            <a:noFill/>
          </a:ln>
        </p:spPr>
        <p:txBody>
          <a:bodyPr spcFirstLastPara="1" wrap="square" lIns="121900" tIns="60950" rIns="121900" bIns="60950" anchor="t" anchorCtr="0">
            <a:spAutoFit/>
          </a:bodyPr>
          <a:lstStyle/>
          <a:p>
            <a:pPr lvl="0" algn="ctr"/>
            <a:r>
              <a:rPr lang="en-US" sz="2000" b="1" i="1" dirty="0">
                <a:solidFill>
                  <a:schemeClr val="accent2">
                    <a:lumMod val="75000"/>
                  </a:schemeClr>
                </a:solidFill>
              </a:rPr>
              <a:t>True computing literacy means respecting each has valid and optimal use cases</a:t>
            </a:r>
            <a:endParaRPr sz="2133" b="1" i="1" u="none" strike="noStrike" cap="none" dirty="0">
              <a:solidFill>
                <a:schemeClr val="accent2">
                  <a:lumMod val="75000"/>
                </a:schemeClr>
              </a:solidFill>
              <a:latin typeface="Arial"/>
              <a:ea typeface="Arial"/>
              <a:cs typeface="Arial"/>
              <a:sym typeface="Arial"/>
            </a:endParaRPr>
          </a:p>
        </p:txBody>
      </p:sp>
      <p:sp>
        <p:nvSpPr>
          <p:cNvPr id="13" name="TextBox 12">
            <a:extLst>
              <a:ext uri="{FF2B5EF4-FFF2-40B4-BE49-F238E27FC236}">
                <a16:creationId xmlns:a16="http://schemas.microsoft.com/office/drawing/2014/main" id="{6F619E09-78B8-FAD0-678C-AEDB4F5FB11D}"/>
              </a:ext>
            </a:extLst>
          </p:cNvPr>
          <p:cNvSpPr txBox="1"/>
          <p:nvPr/>
        </p:nvSpPr>
        <p:spPr>
          <a:xfrm>
            <a:off x="8034490" y="1846356"/>
            <a:ext cx="4109163" cy="954107"/>
          </a:xfrm>
          <a:prstGeom prst="rect">
            <a:avLst/>
          </a:prstGeom>
          <a:noFill/>
        </p:spPr>
        <p:txBody>
          <a:bodyPr wrap="square">
            <a:spAutoFit/>
          </a:bodyPr>
          <a:lstStyle/>
          <a:p>
            <a:pPr algn="ctr"/>
            <a:r>
              <a:rPr lang="en-US" dirty="0"/>
              <a:t>A </a:t>
            </a:r>
            <a:r>
              <a:rPr lang="en-US" b="1" dirty="0"/>
              <a:t>text-based interface </a:t>
            </a:r>
            <a:r>
              <a:rPr lang="en-US" dirty="0"/>
              <a:t>where </a:t>
            </a:r>
            <a:r>
              <a:rPr lang="en-US" b="1" dirty="0"/>
              <a:t>users type commands </a:t>
            </a:r>
            <a:r>
              <a:rPr lang="en-US" dirty="0"/>
              <a:t>to </a:t>
            </a:r>
            <a:r>
              <a:rPr lang="en-US" b="1" dirty="0"/>
              <a:t>interact directly with the operating system or software</a:t>
            </a:r>
            <a:r>
              <a:rPr lang="en-US" dirty="0"/>
              <a:t>, offering powerful automation and remote management capabilities.</a:t>
            </a:r>
          </a:p>
        </p:txBody>
      </p:sp>
    </p:spTree>
    <p:extLst>
      <p:ext uri="{BB962C8B-B14F-4D97-AF65-F5344CB8AC3E}">
        <p14:creationId xmlns:p14="http://schemas.microsoft.com/office/powerpoint/2010/main" val="2113753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 name="Google Shape;311;g2e12e48ee1b_1_3">
            <a:extLst>
              <a:ext uri="{FF2B5EF4-FFF2-40B4-BE49-F238E27FC236}">
                <a16:creationId xmlns:a16="http://schemas.microsoft.com/office/drawing/2014/main" id="{72BCB66A-4F61-0446-1F59-0BDED9E1958D}"/>
              </a:ext>
            </a:extLst>
          </p:cNvPr>
          <p:cNvPicPr preferRelativeResize="0"/>
          <p:nvPr/>
        </p:nvPicPr>
        <p:blipFill rotWithShape="1">
          <a:blip r:embed="rId3">
            <a:alphaModFix/>
          </a:blip>
          <a:srcRect t="1037" b="7126"/>
          <a:stretch/>
        </p:blipFill>
        <p:spPr>
          <a:xfrm>
            <a:off x="0" y="3082935"/>
            <a:ext cx="3982245" cy="2767600"/>
          </a:xfrm>
          <a:prstGeom prst="rect">
            <a:avLst/>
          </a:prstGeom>
          <a:noFill/>
          <a:ln>
            <a:noFill/>
          </a:ln>
        </p:spPr>
      </p:pic>
      <p:sp>
        <p:nvSpPr>
          <p:cNvPr id="10" name="Rounded Rectangle 9">
            <a:extLst>
              <a:ext uri="{FF2B5EF4-FFF2-40B4-BE49-F238E27FC236}">
                <a16:creationId xmlns:a16="http://schemas.microsoft.com/office/drawing/2014/main" id="{AE9B7373-4D8E-24D8-BC16-274311D8176C}"/>
              </a:ext>
            </a:extLst>
          </p:cNvPr>
          <p:cNvSpPr/>
          <p:nvPr/>
        </p:nvSpPr>
        <p:spPr>
          <a:xfrm>
            <a:off x="-10633" y="5424598"/>
            <a:ext cx="2792819" cy="143340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itHub - microsoft/vscode: Visual Studio Code">
            <a:extLst>
              <a:ext uri="{FF2B5EF4-FFF2-40B4-BE49-F238E27FC236}">
                <a16:creationId xmlns:a16="http://schemas.microsoft.com/office/drawing/2014/main" id="{EDD81DC9-9D65-F7DA-52A7-902BF5CAED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09"/>
          <a:stretch>
            <a:fillRect/>
          </a:stretch>
        </p:blipFill>
        <p:spPr bwMode="auto">
          <a:xfrm>
            <a:off x="4228922" y="3234930"/>
            <a:ext cx="3849695" cy="261560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BE35895F-2DF8-EBA0-4695-30FFBA3EFDE7}"/>
              </a:ext>
            </a:extLst>
          </p:cNvPr>
          <p:cNvSpPr/>
          <p:nvPr/>
        </p:nvSpPr>
        <p:spPr>
          <a:xfrm>
            <a:off x="5447690" y="2414113"/>
            <a:ext cx="2792819" cy="143340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descr="MATLAB Standard IDE for Software Development | Download Scientific Diagram">
            <a:extLst>
              <a:ext uri="{FF2B5EF4-FFF2-40B4-BE49-F238E27FC236}">
                <a16:creationId xmlns:a16="http://schemas.microsoft.com/office/drawing/2014/main" id="{2312C6F4-F435-463B-8995-2D7A206F2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034" y="4151590"/>
            <a:ext cx="3789599" cy="270641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1ED6B605-4651-EFBC-F28E-141899D7F89F}"/>
              </a:ext>
            </a:extLst>
          </p:cNvPr>
          <p:cNvSpPr/>
          <p:nvPr/>
        </p:nvSpPr>
        <p:spPr>
          <a:xfrm>
            <a:off x="9399181" y="3689497"/>
            <a:ext cx="2792819" cy="8718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Google Shape;310;g2e12e48ee1b_1_3"/>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lvl="0"/>
            <a:r>
              <a:rPr lang="en-US" sz="2800" dirty="0"/>
              <a:t>Integrated Development Environment (IDEs)</a:t>
            </a:r>
            <a:endParaRPr sz="2800" dirty="0"/>
          </a:p>
        </p:txBody>
      </p:sp>
      <p:pic>
        <p:nvPicPr>
          <p:cNvPr id="6146" name="Picture 2" descr="GitHub - spyder-ide/spyder: Official repository for Spyder - The Scientific  Python Development Environment">
            <a:extLst>
              <a:ext uri="{FF2B5EF4-FFF2-40B4-BE49-F238E27FC236}">
                <a16:creationId xmlns:a16="http://schemas.microsoft.com/office/drawing/2014/main" id="{043ADFAC-DE13-5C9F-CF52-F0677F11B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2401" y="1180083"/>
            <a:ext cx="3789599" cy="2368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55B1E1-9D38-6260-9DC3-6E4A2AC921E0}"/>
              </a:ext>
            </a:extLst>
          </p:cNvPr>
          <p:cNvSpPr txBox="1"/>
          <p:nvPr/>
        </p:nvSpPr>
        <p:spPr>
          <a:xfrm>
            <a:off x="181106" y="1180083"/>
            <a:ext cx="6751321" cy="646331"/>
          </a:xfrm>
          <a:prstGeom prst="rect">
            <a:avLst/>
          </a:prstGeom>
          <a:noFill/>
        </p:spPr>
        <p:txBody>
          <a:bodyPr wrap="square">
            <a:spAutoFit/>
          </a:bodyPr>
          <a:lstStyle/>
          <a:p>
            <a:pPr marL="0" lvl="0" indent="0" algn="l" rtl="0">
              <a:spcBef>
                <a:spcPts val="0"/>
              </a:spcBef>
              <a:spcAft>
                <a:spcPts val="0"/>
              </a:spcAft>
              <a:buNone/>
            </a:pPr>
            <a:r>
              <a:rPr lang="en-US" sz="1800" dirty="0"/>
              <a:t>IDEs are popular for </a:t>
            </a:r>
            <a:r>
              <a:rPr lang="en-US" sz="1800" b="1" dirty="0"/>
              <a:t>at-beamline </a:t>
            </a:r>
            <a:r>
              <a:rPr lang="en-US" sz="1800" dirty="0"/>
              <a:t>code development &amp; analysis codes – here are some examples</a:t>
            </a:r>
            <a:endParaRPr lang="en-US" sz="1800" b="1" dirty="0"/>
          </a:p>
        </p:txBody>
      </p:sp>
      <p:sp>
        <p:nvSpPr>
          <p:cNvPr id="7" name="TextBox 6">
            <a:extLst>
              <a:ext uri="{FF2B5EF4-FFF2-40B4-BE49-F238E27FC236}">
                <a16:creationId xmlns:a16="http://schemas.microsoft.com/office/drawing/2014/main" id="{429543B7-C8ED-F0AA-8775-79EC3945C440}"/>
              </a:ext>
            </a:extLst>
          </p:cNvPr>
          <p:cNvSpPr txBox="1"/>
          <p:nvPr/>
        </p:nvSpPr>
        <p:spPr>
          <a:xfrm>
            <a:off x="37214" y="2118255"/>
            <a:ext cx="4354033" cy="738664"/>
          </a:xfrm>
          <a:prstGeom prst="rect">
            <a:avLst/>
          </a:prstGeom>
          <a:noFill/>
        </p:spPr>
        <p:txBody>
          <a:bodyPr wrap="square">
            <a:spAutoFit/>
          </a:bodyPr>
          <a:lstStyle/>
          <a:p>
            <a:pPr marL="0" lvl="0" indent="0" algn="l" rtl="0">
              <a:spcBef>
                <a:spcPts val="0"/>
              </a:spcBef>
              <a:spcAft>
                <a:spcPts val="0"/>
              </a:spcAft>
              <a:buNone/>
            </a:pPr>
            <a:r>
              <a:rPr lang="en-US" b="1" dirty="0"/>
              <a:t>CLASSE </a:t>
            </a:r>
            <a:r>
              <a:rPr lang="en-US" b="1" dirty="0" err="1"/>
              <a:t>JupyterHub</a:t>
            </a:r>
            <a:r>
              <a:rPr lang="en-US" b="1" dirty="0"/>
              <a:t> </a:t>
            </a:r>
            <a:r>
              <a:rPr lang="en-US" dirty="0"/>
              <a:t>: </a:t>
            </a:r>
          </a:p>
          <a:p>
            <a:pPr marL="0" lvl="0" indent="0" algn="l" rtl="0">
              <a:spcBef>
                <a:spcPts val="0"/>
              </a:spcBef>
              <a:spcAft>
                <a:spcPts val="0"/>
              </a:spcAft>
              <a:buNone/>
            </a:pPr>
            <a:r>
              <a:rPr lang="en-US" u="sng" dirty="0">
                <a:solidFill>
                  <a:schemeClr val="hlink"/>
                </a:solidFill>
                <a:hlinkClick r:id="rId7"/>
              </a:rPr>
              <a:t>https://wiki.classe.cornell.edu/Computing/JupyterHub</a:t>
            </a:r>
            <a:endParaRPr lang="en-US" dirty="0"/>
          </a:p>
          <a:p>
            <a:pPr marL="0" lvl="0" indent="0" algn="l" rtl="0">
              <a:spcBef>
                <a:spcPts val="0"/>
              </a:spcBef>
              <a:spcAft>
                <a:spcPts val="0"/>
              </a:spcAft>
              <a:buNone/>
            </a:pPr>
            <a:r>
              <a:rPr lang="en-US" u="sng" dirty="0">
                <a:solidFill>
                  <a:schemeClr val="hlink"/>
                </a:solidFill>
                <a:hlinkClick r:id="rId8"/>
              </a:rPr>
              <a:t>https://jupyter01.classe.cornell.edu/</a:t>
            </a:r>
            <a:endParaRPr lang="en-US" dirty="0"/>
          </a:p>
        </p:txBody>
      </p:sp>
      <p:pic>
        <p:nvPicPr>
          <p:cNvPr id="6148" name="Picture 4" descr="GitHub - spyder-ide/spyder: Official ...">
            <a:extLst>
              <a:ext uri="{FF2B5EF4-FFF2-40B4-BE49-F238E27FC236}">
                <a16:creationId xmlns:a16="http://schemas.microsoft.com/office/drawing/2014/main" id="{B76E5685-AEF7-7A46-577F-84D50B2723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9572" y="822701"/>
            <a:ext cx="3122428" cy="9513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TLAB Logo and symbol, meaning, history, PNG, brand">
            <a:extLst>
              <a:ext uri="{FF2B5EF4-FFF2-40B4-BE49-F238E27FC236}">
                <a16:creationId xmlns:a16="http://schemas.microsoft.com/office/drawing/2014/main" id="{D097F924-5AEB-D739-398F-093D645911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4875" y="3429000"/>
            <a:ext cx="2548270" cy="143340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Visual Studio Code full logo ...">
            <a:extLst>
              <a:ext uri="{FF2B5EF4-FFF2-40B4-BE49-F238E27FC236}">
                <a16:creationId xmlns:a16="http://schemas.microsoft.com/office/drawing/2014/main" id="{7E3110EB-C6D1-7FEA-9331-65F6AF2C05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7266" y="2478907"/>
            <a:ext cx="2521984" cy="129311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roject Jupyter | JupyterHub">
            <a:extLst>
              <a:ext uri="{FF2B5EF4-FFF2-40B4-BE49-F238E27FC236}">
                <a16:creationId xmlns:a16="http://schemas.microsoft.com/office/drawing/2014/main" id="{4FC45DAE-B7CD-7533-56FB-C3BB232138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14" y="5677917"/>
            <a:ext cx="2380278" cy="102310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C1F6F35-FBEC-9DAE-3C82-F13EB10A28E7}"/>
              </a:ext>
            </a:extLst>
          </p:cNvPr>
          <p:cNvGrpSpPr/>
          <p:nvPr/>
        </p:nvGrpSpPr>
        <p:grpSpPr>
          <a:xfrm>
            <a:off x="1935126" y="3003995"/>
            <a:ext cx="1853899" cy="850009"/>
            <a:chOff x="1935126" y="3003995"/>
            <a:chExt cx="1853899" cy="850009"/>
          </a:xfrm>
        </p:grpSpPr>
        <p:sp>
          <p:nvSpPr>
            <p:cNvPr id="11" name="Rounded Rectangle 10">
              <a:extLst>
                <a:ext uri="{FF2B5EF4-FFF2-40B4-BE49-F238E27FC236}">
                  <a16:creationId xmlns:a16="http://schemas.microsoft.com/office/drawing/2014/main" id="{599BDE7A-0791-C995-4F3D-6A0E22DB95CB}"/>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17" name="Graphic 16" descr="Programmer male with solid fill">
              <a:extLst>
                <a:ext uri="{FF2B5EF4-FFF2-40B4-BE49-F238E27FC236}">
                  <a16:creationId xmlns:a16="http://schemas.microsoft.com/office/drawing/2014/main" id="{1F76CE6C-8E96-F578-3714-42541E6FD2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97750" y="3003995"/>
              <a:ext cx="751836" cy="751836"/>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E5DF674E-17B1-A131-4FEC-DE9E6EB6C9AD}"/>
            </a:ext>
          </a:extLst>
        </p:cNvPr>
        <p:cNvGrpSpPr/>
        <p:nvPr/>
      </p:nvGrpSpPr>
      <p:grpSpPr>
        <a:xfrm>
          <a:off x="0" y="0"/>
          <a:ext cx="0" cy="0"/>
          <a:chOff x="0" y="0"/>
          <a:chExt cx="0" cy="0"/>
        </a:xfrm>
      </p:grpSpPr>
      <p:sp>
        <p:nvSpPr>
          <p:cNvPr id="310" name="Google Shape;310;g2e12e48ee1b_1_3">
            <a:extLst>
              <a:ext uri="{FF2B5EF4-FFF2-40B4-BE49-F238E27FC236}">
                <a16:creationId xmlns:a16="http://schemas.microsoft.com/office/drawing/2014/main" id="{349ADE5E-DC89-9B42-CE9C-D9C13CCC4BE7}"/>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lvl="0"/>
            <a:r>
              <a:rPr lang="en-US" sz="2800" dirty="0"/>
              <a:t>Command Line Interface (CLI) </a:t>
            </a:r>
            <a:endParaRPr sz="2800" dirty="0"/>
          </a:p>
        </p:txBody>
      </p:sp>
      <p:sp>
        <p:nvSpPr>
          <p:cNvPr id="5" name="TextBox 4">
            <a:extLst>
              <a:ext uri="{FF2B5EF4-FFF2-40B4-BE49-F238E27FC236}">
                <a16:creationId xmlns:a16="http://schemas.microsoft.com/office/drawing/2014/main" id="{BF61914C-3542-1619-96C0-FB57844E7B4C}"/>
              </a:ext>
            </a:extLst>
          </p:cNvPr>
          <p:cNvSpPr txBox="1"/>
          <p:nvPr/>
        </p:nvSpPr>
        <p:spPr>
          <a:xfrm>
            <a:off x="468188" y="1267907"/>
            <a:ext cx="5836920" cy="1477328"/>
          </a:xfrm>
          <a:prstGeom prst="rect">
            <a:avLst/>
          </a:prstGeom>
          <a:noFill/>
        </p:spPr>
        <p:txBody>
          <a:bodyPr wrap="square">
            <a:spAutoFit/>
          </a:bodyPr>
          <a:lstStyle/>
          <a:p>
            <a:pPr marL="285750" lvl="0" indent="-285750">
              <a:buFont typeface="Arial" panose="020B0604020202020204" pitchFamily="34" charset="0"/>
              <a:buChar char="•"/>
            </a:pPr>
            <a:r>
              <a:rPr lang="en-US" sz="1800" dirty="0"/>
              <a:t>Powerful tool for batch processing and automation</a:t>
            </a:r>
          </a:p>
          <a:p>
            <a:pPr marL="285750" lvl="0" indent="-285750">
              <a:buFont typeface="Arial" panose="020B0604020202020204" pitchFamily="34" charset="0"/>
              <a:buChar char="•"/>
            </a:pPr>
            <a:r>
              <a:rPr lang="en-US" sz="1800" dirty="0"/>
              <a:t>Convenient when a UI is unnecessary </a:t>
            </a:r>
          </a:p>
          <a:p>
            <a:pPr lvl="0"/>
            <a:endParaRPr lang="en-US" sz="1800" b="1" dirty="0"/>
          </a:p>
          <a:p>
            <a:pPr lvl="0" algn="ctr"/>
            <a:r>
              <a:rPr lang="en-US" sz="1800" b="1" dirty="0">
                <a:solidFill>
                  <a:schemeClr val="accent2">
                    <a:lumMod val="75000"/>
                  </a:schemeClr>
                </a:solidFill>
              </a:rPr>
              <a:t>Especially valuable at CHESS when leveraging Compute Farm resources </a:t>
            </a:r>
          </a:p>
        </p:txBody>
      </p:sp>
      <p:pic>
        <p:nvPicPr>
          <p:cNvPr id="11" name="Google Shape;329;g2e12e48ee1b_1_7">
            <a:extLst>
              <a:ext uri="{FF2B5EF4-FFF2-40B4-BE49-F238E27FC236}">
                <a16:creationId xmlns:a16="http://schemas.microsoft.com/office/drawing/2014/main" id="{5E94616A-8F4F-1992-014F-0E5E32B7ED94}"/>
              </a:ext>
            </a:extLst>
          </p:cNvPr>
          <p:cNvPicPr preferRelativeResize="0"/>
          <p:nvPr/>
        </p:nvPicPr>
        <p:blipFill>
          <a:blip r:embed="rId3">
            <a:alphaModFix/>
          </a:blip>
          <a:stretch>
            <a:fillRect/>
          </a:stretch>
        </p:blipFill>
        <p:spPr>
          <a:xfrm>
            <a:off x="5744730" y="4310993"/>
            <a:ext cx="5791950" cy="1870550"/>
          </a:xfrm>
          <a:prstGeom prst="rect">
            <a:avLst/>
          </a:prstGeom>
          <a:noFill/>
          <a:ln>
            <a:noFill/>
          </a:ln>
        </p:spPr>
      </p:pic>
      <p:sp>
        <p:nvSpPr>
          <p:cNvPr id="12" name="Google Shape;331;g2e12e48ee1b_1_7">
            <a:extLst>
              <a:ext uri="{FF2B5EF4-FFF2-40B4-BE49-F238E27FC236}">
                <a16:creationId xmlns:a16="http://schemas.microsoft.com/office/drawing/2014/main" id="{5147AFE6-432F-F7AA-35C4-1E84CE7F0DE4}"/>
              </a:ext>
            </a:extLst>
          </p:cNvPr>
          <p:cNvSpPr txBox="1">
            <a:spLocks noGrp="1"/>
          </p:cNvSpPr>
          <p:nvPr>
            <p:ph type="body" idx="1"/>
          </p:nvPr>
        </p:nvSpPr>
        <p:spPr>
          <a:xfrm>
            <a:off x="468187" y="4480518"/>
            <a:ext cx="7045200" cy="1823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300" dirty="0"/>
              <a:t>See “CI Resources at CHESS and Beyond”</a:t>
            </a:r>
            <a:endParaRPr sz="2300" dirty="0"/>
          </a:p>
          <a:p>
            <a:pPr marL="0" lvl="0" indent="0" algn="l" rtl="0">
              <a:spcBef>
                <a:spcPts val="1000"/>
              </a:spcBef>
              <a:spcAft>
                <a:spcPts val="0"/>
              </a:spcAft>
              <a:buNone/>
            </a:pPr>
            <a:r>
              <a:rPr lang="en-US" sz="2300" dirty="0"/>
              <a:t>More information available at</a:t>
            </a:r>
            <a:endParaRPr sz="2300" dirty="0"/>
          </a:p>
          <a:p>
            <a:pPr marL="0" lvl="0" indent="0" algn="l" rtl="0">
              <a:spcBef>
                <a:spcPts val="1000"/>
              </a:spcBef>
              <a:spcAft>
                <a:spcPts val="0"/>
              </a:spcAft>
              <a:buNone/>
            </a:pPr>
            <a:r>
              <a:rPr lang="en-US" sz="1300" u="sng" dirty="0">
                <a:solidFill>
                  <a:schemeClr val="hlink"/>
                </a:solidFill>
                <a:hlinkClick r:id="rId4"/>
              </a:rPr>
              <a:t>https://wiki.classe.cornell.edu/Computing/ComputeFarmIntro</a:t>
            </a:r>
            <a:endParaRPr sz="1300" dirty="0"/>
          </a:p>
        </p:txBody>
      </p:sp>
      <p:pic>
        <p:nvPicPr>
          <p:cNvPr id="13" name="Google Shape;332;g2e12e48ee1b_1_7">
            <a:extLst>
              <a:ext uri="{FF2B5EF4-FFF2-40B4-BE49-F238E27FC236}">
                <a16:creationId xmlns:a16="http://schemas.microsoft.com/office/drawing/2014/main" id="{17DD1736-6942-6D79-0974-6E0B08AFCEE5}"/>
              </a:ext>
            </a:extLst>
          </p:cNvPr>
          <p:cNvPicPr preferRelativeResize="0"/>
          <p:nvPr/>
        </p:nvPicPr>
        <p:blipFill>
          <a:blip r:embed="rId5">
            <a:alphaModFix/>
          </a:blip>
          <a:stretch>
            <a:fillRect/>
          </a:stretch>
        </p:blipFill>
        <p:spPr>
          <a:xfrm>
            <a:off x="8296175" y="1164250"/>
            <a:ext cx="3311374" cy="2487200"/>
          </a:xfrm>
          <a:prstGeom prst="rect">
            <a:avLst/>
          </a:prstGeom>
          <a:noFill/>
          <a:ln>
            <a:noFill/>
          </a:ln>
        </p:spPr>
      </p:pic>
      <p:sp>
        <p:nvSpPr>
          <p:cNvPr id="14" name="Google Shape;330;g2e12e48ee1b_1_7">
            <a:extLst>
              <a:ext uri="{FF2B5EF4-FFF2-40B4-BE49-F238E27FC236}">
                <a16:creationId xmlns:a16="http://schemas.microsoft.com/office/drawing/2014/main" id="{35A5F34B-6374-BC32-A0CF-B4800320AA62}"/>
              </a:ext>
            </a:extLst>
          </p:cNvPr>
          <p:cNvSpPr txBox="1">
            <a:spLocks/>
          </p:cNvSpPr>
          <p:nvPr/>
        </p:nvSpPr>
        <p:spPr>
          <a:xfrm>
            <a:off x="4172272" y="2686933"/>
            <a:ext cx="10515600" cy="12489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Arial"/>
              <a:buNone/>
              <a:defRPr sz="4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CLASSE Compute Farm</a:t>
            </a:r>
          </a:p>
        </p:txBody>
      </p:sp>
      <p:sp>
        <p:nvSpPr>
          <p:cNvPr id="16" name="TextBox 15">
            <a:extLst>
              <a:ext uri="{FF2B5EF4-FFF2-40B4-BE49-F238E27FC236}">
                <a16:creationId xmlns:a16="http://schemas.microsoft.com/office/drawing/2014/main" id="{28768140-59AB-B646-0F6D-79FC93EFE839}"/>
              </a:ext>
            </a:extLst>
          </p:cNvPr>
          <p:cNvSpPr txBox="1"/>
          <p:nvPr/>
        </p:nvSpPr>
        <p:spPr>
          <a:xfrm>
            <a:off x="436077" y="3717546"/>
            <a:ext cx="9515785" cy="646331"/>
          </a:xfrm>
          <a:prstGeom prst="rect">
            <a:avLst/>
          </a:prstGeom>
          <a:noFill/>
        </p:spPr>
        <p:txBody>
          <a:bodyPr wrap="square">
            <a:spAutoFit/>
          </a:bodyPr>
          <a:lstStyle/>
          <a:p>
            <a:r>
              <a:rPr lang="en-US" sz="1800" dirty="0"/>
              <a:t>A </a:t>
            </a:r>
            <a:r>
              <a:rPr lang="en-US" sz="1800" b="1" dirty="0"/>
              <a:t>compute farm</a:t>
            </a:r>
            <a:r>
              <a:rPr lang="en-US" sz="1800" dirty="0"/>
              <a:t> is a large cluster of networked computers that collectively provide immense processing power for computationally intensive tasks by distributing workloads</a:t>
            </a:r>
          </a:p>
        </p:txBody>
      </p:sp>
      <p:grpSp>
        <p:nvGrpSpPr>
          <p:cNvPr id="17" name="Group 16">
            <a:extLst>
              <a:ext uri="{FF2B5EF4-FFF2-40B4-BE49-F238E27FC236}">
                <a16:creationId xmlns:a16="http://schemas.microsoft.com/office/drawing/2014/main" id="{04166253-CE4E-60FB-36C6-207CE456C098}"/>
              </a:ext>
            </a:extLst>
          </p:cNvPr>
          <p:cNvGrpSpPr/>
          <p:nvPr/>
        </p:nvGrpSpPr>
        <p:grpSpPr>
          <a:xfrm>
            <a:off x="6096000" y="1218062"/>
            <a:ext cx="1853899" cy="850009"/>
            <a:chOff x="1935126" y="3003995"/>
            <a:chExt cx="1853899" cy="850009"/>
          </a:xfrm>
        </p:grpSpPr>
        <p:sp>
          <p:nvSpPr>
            <p:cNvPr id="18" name="Rounded Rectangle 17">
              <a:extLst>
                <a:ext uri="{FF2B5EF4-FFF2-40B4-BE49-F238E27FC236}">
                  <a16:creationId xmlns:a16="http://schemas.microsoft.com/office/drawing/2014/main" id="{3AEA08E0-962F-1B66-EFFA-8503DBD319C1}"/>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19" name="Graphic 18" descr="Programmer male with solid fill">
              <a:extLst>
                <a:ext uri="{FF2B5EF4-FFF2-40B4-BE49-F238E27FC236}">
                  <a16:creationId xmlns:a16="http://schemas.microsoft.com/office/drawing/2014/main" id="{CFA1A92B-90B1-0447-F64B-E376EA09CB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7750" y="3003995"/>
              <a:ext cx="751836" cy="751836"/>
            </a:xfrm>
            <a:prstGeom prst="rect">
              <a:avLst/>
            </a:prstGeom>
          </p:spPr>
        </p:pic>
      </p:grpSp>
    </p:spTree>
    <p:extLst>
      <p:ext uri="{BB962C8B-B14F-4D97-AF65-F5344CB8AC3E}">
        <p14:creationId xmlns:p14="http://schemas.microsoft.com/office/powerpoint/2010/main" val="183618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e12e48ee1b_5_0"/>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Data Analysis Science Specific Software Packages</a:t>
            </a:r>
            <a:endParaRPr sz="2800"/>
          </a:p>
        </p:txBody>
      </p:sp>
      <p:sp>
        <p:nvSpPr>
          <p:cNvPr id="322" name="Google Shape;322;g2e12e48ee1b_5_0"/>
          <p:cNvSpPr txBox="1"/>
          <p:nvPr/>
        </p:nvSpPr>
        <p:spPr>
          <a:xfrm>
            <a:off x="915630" y="5590100"/>
            <a:ext cx="10726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i="1" dirty="0">
                <a:solidFill>
                  <a:schemeClr val="accent2">
                    <a:lumMod val="75000"/>
                  </a:schemeClr>
                </a:solidFill>
              </a:rPr>
              <a:t>If YOU are interested in creating a tutorial or linking us to one for an XCITE module, we’re interested! </a:t>
            </a:r>
            <a:endParaRPr sz="1700" b="1" i="1" dirty="0">
              <a:solidFill>
                <a:schemeClr val="accent2">
                  <a:lumMod val="75000"/>
                </a:schemeClr>
              </a:solidFill>
            </a:endParaRPr>
          </a:p>
        </p:txBody>
      </p:sp>
      <p:pic>
        <p:nvPicPr>
          <p:cNvPr id="323" name="Google Shape;323;g2e12e48ee1b_5_0"/>
          <p:cNvPicPr preferRelativeResize="0"/>
          <p:nvPr/>
        </p:nvPicPr>
        <p:blipFill>
          <a:blip r:embed="rId3">
            <a:alphaModFix/>
          </a:blip>
          <a:stretch>
            <a:fillRect/>
          </a:stretch>
        </p:blipFill>
        <p:spPr>
          <a:xfrm>
            <a:off x="2265551" y="2204975"/>
            <a:ext cx="8538684" cy="3487550"/>
          </a:xfrm>
          <a:prstGeom prst="rect">
            <a:avLst/>
          </a:prstGeom>
          <a:noFill/>
          <a:ln>
            <a:noFill/>
          </a:ln>
        </p:spPr>
      </p:pic>
      <p:sp>
        <p:nvSpPr>
          <p:cNvPr id="324" name="Google Shape;324;g2e12e48ee1b_5_0"/>
          <p:cNvSpPr txBox="1"/>
          <p:nvPr/>
        </p:nvSpPr>
        <p:spPr>
          <a:xfrm>
            <a:off x="7269650" y="4653025"/>
            <a:ext cx="46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…and so many more!!!</a:t>
            </a:r>
            <a:endParaRPr sz="1600" dirty="0"/>
          </a:p>
        </p:txBody>
      </p:sp>
      <p:sp>
        <p:nvSpPr>
          <p:cNvPr id="321" name="Google Shape;321;g2e12e48ee1b_5_0"/>
          <p:cNvSpPr txBox="1"/>
          <p:nvPr/>
        </p:nvSpPr>
        <p:spPr>
          <a:xfrm>
            <a:off x="915631" y="1201408"/>
            <a:ext cx="9557440" cy="1015632"/>
          </a:xfrm>
          <a:prstGeom prst="rect">
            <a:avLst/>
          </a:prstGeom>
          <a:noFill/>
          <a:ln>
            <a:noFill/>
          </a:ln>
        </p:spPr>
        <p:txBody>
          <a:bodyPr spcFirstLastPara="1" wrap="square" lIns="91425" tIns="91425" rIns="91425" bIns="91425" anchor="t" anchorCtr="0">
            <a:spAutoFit/>
          </a:bodyPr>
          <a:lstStyle/>
          <a:p>
            <a:pPr lvl="0" algn="ctr"/>
            <a:r>
              <a:rPr lang="en-US" sz="1800" dirty="0"/>
              <a:t>Most software will be domain and technique specific. CHESS has many common X-ray software packages available on the system. Speak with your beamline scientist for the preferred software package for your experiment. </a:t>
            </a:r>
            <a:endParaRPr sz="1800" dirty="0"/>
          </a:p>
        </p:txBody>
      </p:sp>
      <p:grpSp>
        <p:nvGrpSpPr>
          <p:cNvPr id="4" name="Group 3">
            <a:extLst>
              <a:ext uri="{FF2B5EF4-FFF2-40B4-BE49-F238E27FC236}">
                <a16:creationId xmlns:a16="http://schemas.microsoft.com/office/drawing/2014/main" id="{2F227519-4452-AA3E-BA11-CD7DAE5F2F2E}"/>
              </a:ext>
            </a:extLst>
          </p:cNvPr>
          <p:cNvGrpSpPr/>
          <p:nvPr/>
        </p:nvGrpSpPr>
        <p:grpSpPr>
          <a:xfrm>
            <a:off x="9509543" y="2729103"/>
            <a:ext cx="1853899" cy="850009"/>
            <a:chOff x="1935126" y="3003995"/>
            <a:chExt cx="1853899" cy="850009"/>
          </a:xfrm>
        </p:grpSpPr>
        <p:sp>
          <p:nvSpPr>
            <p:cNvPr id="5" name="Rounded Rectangle 4">
              <a:extLst>
                <a:ext uri="{FF2B5EF4-FFF2-40B4-BE49-F238E27FC236}">
                  <a16:creationId xmlns:a16="http://schemas.microsoft.com/office/drawing/2014/main" id="{D64A5226-E33F-601C-D1C0-6232797A8224}"/>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6" name="Graphic 5" descr="Programmer male with solid fill">
              <a:extLst>
                <a:ext uri="{FF2B5EF4-FFF2-40B4-BE49-F238E27FC236}">
                  <a16:creationId xmlns:a16="http://schemas.microsoft.com/office/drawing/2014/main" id="{9535C9ED-96E0-6DB5-5FFE-A4899E3B93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7750" y="3003995"/>
              <a:ext cx="751836" cy="75183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da1fd8b166_1_0"/>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3600"/>
              <a:t>Data Collection at CHESS</a:t>
            </a:r>
            <a:endParaRPr/>
          </a:p>
        </p:txBody>
      </p:sp>
      <p:pic>
        <p:nvPicPr>
          <p:cNvPr id="134" name="Google Shape;134;g2da1fd8b166_1_0"/>
          <p:cNvPicPr preferRelativeResize="0"/>
          <p:nvPr/>
        </p:nvPicPr>
        <p:blipFill>
          <a:blip r:embed="rId3">
            <a:alphaModFix/>
          </a:blip>
          <a:stretch>
            <a:fillRect/>
          </a:stretch>
        </p:blipFill>
        <p:spPr>
          <a:xfrm>
            <a:off x="1953636" y="1834650"/>
            <a:ext cx="8834224" cy="4449175"/>
          </a:xfrm>
          <a:prstGeom prst="rect">
            <a:avLst/>
          </a:prstGeom>
          <a:noFill/>
          <a:ln>
            <a:noFill/>
          </a:ln>
        </p:spPr>
      </p:pic>
      <p:sp>
        <p:nvSpPr>
          <p:cNvPr id="135" name="Google Shape;135;g2da1fd8b166_1_0"/>
          <p:cNvSpPr txBox="1">
            <a:spLocks noGrp="1"/>
          </p:cNvSpPr>
          <p:nvPr>
            <p:ph type="body" idx="1"/>
          </p:nvPr>
        </p:nvSpPr>
        <p:spPr>
          <a:xfrm>
            <a:off x="992275" y="1204600"/>
            <a:ext cx="9300000" cy="615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Clr>
                <a:schemeClr val="dk1"/>
              </a:buClr>
              <a:buSzPts val="1800"/>
              <a:buNone/>
            </a:pPr>
            <a:r>
              <a:rPr lang="en-US" sz="1600"/>
              <a:t>The </a:t>
            </a:r>
            <a:r>
              <a:rPr lang="en-US" sz="1600" b="1"/>
              <a:t>beamtime/data collection</a:t>
            </a:r>
            <a:r>
              <a:rPr lang="en-US" sz="1600"/>
              <a:t> part of the research workflow is often </a:t>
            </a:r>
            <a:r>
              <a:rPr lang="en-US" sz="1600" i="1"/>
              <a:t>overwhelming in terms of CI/computing for many users </a:t>
            </a:r>
            <a:r>
              <a:rPr lang="en-US" sz="1600"/>
              <a:t>- we will focus on this part of the research workflow in this session.</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e12e48ee1b_1_11"/>
          <p:cNvSpPr txBox="1">
            <a:spLocks noGrp="1"/>
          </p:cNvSpPr>
          <p:nvPr>
            <p:ph type="title"/>
          </p:nvPr>
        </p:nvSpPr>
        <p:spPr>
          <a:xfrm>
            <a:off x="1217374" y="630475"/>
            <a:ext cx="10515600" cy="590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US" sz="2800" dirty="0"/>
              <a:t>CHESS Analysis Pipeline (CHAP) </a:t>
            </a:r>
            <a:br>
              <a:rPr lang="en-US" sz="2800" dirty="0"/>
            </a:br>
            <a:r>
              <a:rPr lang="en-US" sz="2800" dirty="0"/>
              <a:t>&amp; Building Blocks of Good Software</a:t>
            </a:r>
            <a:endParaRPr sz="2800" dirty="0"/>
          </a:p>
        </p:txBody>
      </p:sp>
      <p:pic>
        <p:nvPicPr>
          <p:cNvPr id="338" name="Google Shape;338;g2e12e48ee1b_1_11"/>
          <p:cNvPicPr preferRelativeResize="0"/>
          <p:nvPr/>
        </p:nvPicPr>
        <p:blipFill>
          <a:blip r:embed="rId3">
            <a:alphaModFix/>
          </a:blip>
          <a:stretch>
            <a:fillRect/>
          </a:stretch>
        </p:blipFill>
        <p:spPr>
          <a:xfrm>
            <a:off x="5480919" y="2399266"/>
            <a:ext cx="5691076" cy="1556441"/>
          </a:xfrm>
          <a:prstGeom prst="rect">
            <a:avLst/>
          </a:prstGeom>
          <a:noFill/>
          <a:ln>
            <a:noFill/>
          </a:ln>
        </p:spPr>
      </p:pic>
      <p:pic>
        <p:nvPicPr>
          <p:cNvPr id="339" name="Google Shape;339;g2e12e48ee1b_1_11"/>
          <p:cNvPicPr preferRelativeResize="0"/>
          <p:nvPr/>
        </p:nvPicPr>
        <p:blipFill>
          <a:blip r:embed="rId4">
            <a:alphaModFix/>
          </a:blip>
          <a:stretch>
            <a:fillRect/>
          </a:stretch>
        </p:blipFill>
        <p:spPr>
          <a:xfrm>
            <a:off x="5426269" y="4243407"/>
            <a:ext cx="5973074" cy="1725475"/>
          </a:xfrm>
          <a:prstGeom prst="rect">
            <a:avLst/>
          </a:prstGeom>
          <a:noFill/>
          <a:ln>
            <a:noFill/>
          </a:ln>
        </p:spPr>
      </p:pic>
      <p:sp>
        <p:nvSpPr>
          <p:cNvPr id="340" name="Google Shape;340;g2e12e48ee1b_1_11"/>
          <p:cNvSpPr txBox="1">
            <a:spLocks noGrp="1"/>
          </p:cNvSpPr>
          <p:nvPr>
            <p:ph type="body" idx="1"/>
          </p:nvPr>
        </p:nvSpPr>
        <p:spPr>
          <a:xfrm>
            <a:off x="393249" y="2654327"/>
            <a:ext cx="5133659" cy="3314555"/>
          </a:xfrm>
          <a:prstGeom prst="rect">
            <a:avLst/>
          </a:prstGeom>
        </p:spPr>
        <p:txBody>
          <a:bodyPr spcFirstLastPara="1" wrap="square" lIns="91425" tIns="45700" rIns="91425" bIns="45700" anchor="t" anchorCtr="0">
            <a:normAutofit/>
          </a:bodyPr>
          <a:lstStyle/>
          <a:p>
            <a:pPr marL="491173">
              <a:lnSpc>
                <a:spcPct val="105000"/>
              </a:lnSpc>
              <a:spcBef>
                <a:spcPts val="0"/>
              </a:spcBef>
              <a:buSzPts val="1265"/>
              <a:buFont typeface="Wingdings" pitchFamily="2" charset="2"/>
              <a:buChar char="§"/>
            </a:pPr>
            <a:r>
              <a:rPr lang="en-US" sz="2000" dirty="0"/>
              <a:t>Data analysis code organized into reusable modules</a:t>
            </a:r>
            <a:endParaRPr sz="2000" dirty="0"/>
          </a:p>
          <a:p>
            <a:pPr marL="948373" lvl="1" algn="l" rtl="0">
              <a:lnSpc>
                <a:spcPct val="105000"/>
              </a:lnSpc>
              <a:spcBef>
                <a:spcPts val="0"/>
              </a:spcBef>
              <a:spcAft>
                <a:spcPts val="0"/>
              </a:spcAft>
              <a:buSzPts val="1265"/>
              <a:buFont typeface="Courier New" panose="02070309020205020404" pitchFamily="49" charset="0"/>
              <a:buChar char="o"/>
            </a:pPr>
            <a:r>
              <a:rPr lang="en-US" sz="1820" dirty="0"/>
              <a:t>Reader</a:t>
            </a:r>
            <a:endParaRPr sz="1820" dirty="0"/>
          </a:p>
          <a:p>
            <a:pPr marL="948373" lvl="1" algn="l" rtl="0">
              <a:lnSpc>
                <a:spcPct val="105000"/>
              </a:lnSpc>
              <a:spcBef>
                <a:spcPts val="0"/>
              </a:spcBef>
              <a:spcAft>
                <a:spcPts val="0"/>
              </a:spcAft>
              <a:buSzPts val="1265"/>
              <a:buFont typeface="Courier New" panose="02070309020205020404" pitchFamily="49" charset="0"/>
              <a:buChar char="o"/>
            </a:pPr>
            <a:r>
              <a:rPr lang="en-US" sz="1820" dirty="0"/>
              <a:t>Processor</a:t>
            </a:r>
            <a:endParaRPr sz="1820" dirty="0"/>
          </a:p>
          <a:p>
            <a:pPr marL="948373" lvl="1" algn="l" rtl="0">
              <a:lnSpc>
                <a:spcPct val="105000"/>
              </a:lnSpc>
              <a:spcBef>
                <a:spcPts val="0"/>
              </a:spcBef>
              <a:spcAft>
                <a:spcPts val="0"/>
              </a:spcAft>
              <a:buSzPts val="1265"/>
              <a:buFont typeface="Courier New" panose="02070309020205020404" pitchFamily="49" charset="0"/>
              <a:buChar char="o"/>
            </a:pPr>
            <a:r>
              <a:rPr lang="en-US" sz="1820" dirty="0"/>
              <a:t>Writer</a:t>
            </a:r>
            <a:endParaRPr lang="en-US" sz="2400" dirty="0"/>
          </a:p>
          <a:p>
            <a:pPr marL="491173">
              <a:lnSpc>
                <a:spcPct val="105000"/>
              </a:lnSpc>
              <a:spcBef>
                <a:spcPts val="0"/>
              </a:spcBef>
              <a:buSzPts val="1265"/>
              <a:buFont typeface="Wingdings" pitchFamily="2" charset="2"/>
              <a:buChar char="§"/>
            </a:pPr>
            <a:r>
              <a:rPr lang="en-US" sz="2000" dirty="0"/>
              <a:t>Multiple inputs</a:t>
            </a:r>
            <a:endParaRPr sz="2000" dirty="0"/>
          </a:p>
          <a:p>
            <a:pPr marL="491173">
              <a:lnSpc>
                <a:spcPct val="105000"/>
              </a:lnSpc>
              <a:spcBef>
                <a:spcPts val="0"/>
              </a:spcBef>
              <a:buSzPts val="1265"/>
              <a:buFont typeface="Wingdings" pitchFamily="2" charset="2"/>
              <a:buChar char="§"/>
            </a:pPr>
            <a:r>
              <a:rPr lang="en-US" sz="2000" dirty="0"/>
              <a:t>User interface</a:t>
            </a:r>
            <a:endParaRPr sz="2000" dirty="0"/>
          </a:p>
          <a:p>
            <a:pPr marL="948373" lvl="1">
              <a:lnSpc>
                <a:spcPct val="105000"/>
              </a:lnSpc>
              <a:spcBef>
                <a:spcPts val="0"/>
              </a:spcBef>
              <a:buSzPts val="1265"/>
              <a:buFont typeface="Courier New" panose="02070309020205020404" pitchFamily="49" charset="0"/>
              <a:buChar char="o"/>
            </a:pPr>
            <a:r>
              <a:rPr lang="en-US" sz="1820" dirty="0"/>
              <a:t>Command line (expert)</a:t>
            </a:r>
            <a:endParaRPr sz="1820" dirty="0"/>
          </a:p>
          <a:p>
            <a:pPr marL="948373" lvl="1">
              <a:lnSpc>
                <a:spcPct val="105000"/>
              </a:lnSpc>
              <a:spcBef>
                <a:spcPts val="0"/>
              </a:spcBef>
              <a:buSzPts val="1265"/>
              <a:buFont typeface="Courier New" panose="02070309020205020404" pitchFamily="49" charset="0"/>
              <a:buChar char="o"/>
            </a:pPr>
            <a:r>
              <a:rPr lang="en-US" sz="1820" dirty="0"/>
              <a:t>Galaxy (non-expert)</a:t>
            </a:r>
            <a:endParaRPr sz="1820" dirty="0"/>
          </a:p>
          <a:p>
            <a:pPr marL="948373" lvl="1">
              <a:lnSpc>
                <a:spcPct val="105000"/>
              </a:lnSpc>
              <a:spcBef>
                <a:spcPts val="0"/>
              </a:spcBef>
              <a:buSzPts val="1265"/>
              <a:buFont typeface="Courier New" panose="02070309020205020404" pitchFamily="49" charset="0"/>
              <a:buChar char="o"/>
            </a:pPr>
            <a:r>
              <a:rPr lang="en-US" sz="1820" dirty="0" err="1"/>
              <a:t>CHAPBook</a:t>
            </a:r>
            <a:r>
              <a:rPr lang="en-US" sz="1820" dirty="0"/>
              <a:t> (coding interface)</a:t>
            </a:r>
            <a:endParaRPr sz="1820" dirty="0"/>
          </a:p>
        </p:txBody>
      </p:sp>
      <p:grpSp>
        <p:nvGrpSpPr>
          <p:cNvPr id="2" name="Group 1">
            <a:extLst>
              <a:ext uri="{FF2B5EF4-FFF2-40B4-BE49-F238E27FC236}">
                <a16:creationId xmlns:a16="http://schemas.microsoft.com/office/drawing/2014/main" id="{92E7F5D3-8383-908D-CF19-EC4AC032EFA7}"/>
              </a:ext>
            </a:extLst>
          </p:cNvPr>
          <p:cNvGrpSpPr/>
          <p:nvPr/>
        </p:nvGrpSpPr>
        <p:grpSpPr>
          <a:xfrm>
            <a:off x="9067519" y="1515242"/>
            <a:ext cx="1853899" cy="850009"/>
            <a:chOff x="1935126" y="3003995"/>
            <a:chExt cx="1853899" cy="850009"/>
          </a:xfrm>
        </p:grpSpPr>
        <p:sp>
          <p:nvSpPr>
            <p:cNvPr id="3" name="Rounded Rectangle 2">
              <a:extLst>
                <a:ext uri="{FF2B5EF4-FFF2-40B4-BE49-F238E27FC236}">
                  <a16:creationId xmlns:a16="http://schemas.microsoft.com/office/drawing/2014/main" id="{6142EBD0-EC07-B682-7302-6CF6CA8A6DAB}"/>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4" name="Graphic 3" descr="Programmer male with solid fill">
              <a:extLst>
                <a:ext uri="{FF2B5EF4-FFF2-40B4-BE49-F238E27FC236}">
                  <a16:creationId xmlns:a16="http://schemas.microsoft.com/office/drawing/2014/main" id="{DC5CE377-AA3A-9BCE-A909-3E25EB735D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7750" y="3003995"/>
              <a:ext cx="751836" cy="751836"/>
            </a:xfrm>
            <a:prstGeom prst="rect">
              <a:avLst/>
            </a:prstGeom>
          </p:spPr>
        </p:pic>
      </p:grpSp>
      <p:sp>
        <p:nvSpPr>
          <p:cNvPr id="6" name="TextBox 5">
            <a:extLst>
              <a:ext uri="{FF2B5EF4-FFF2-40B4-BE49-F238E27FC236}">
                <a16:creationId xmlns:a16="http://schemas.microsoft.com/office/drawing/2014/main" id="{C27624CF-68DC-78FC-1E3C-33D94F7C5331}"/>
              </a:ext>
            </a:extLst>
          </p:cNvPr>
          <p:cNvSpPr txBox="1"/>
          <p:nvPr/>
        </p:nvSpPr>
        <p:spPr>
          <a:xfrm>
            <a:off x="439238" y="1475936"/>
            <a:ext cx="7073670" cy="923330"/>
          </a:xfrm>
          <a:prstGeom prst="rect">
            <a:avLst/>
          </a:prstGeom>
          <a:noFill/>
        </p:spPr>
        <p:txBody>
          <a:bodyPr wrap="square">
            <a:spAutoFit/>
          </a:bodyPr>
          <a:lstStyle/>
          <a:p>
            <a:r>
              <a:rPr lang="en-US" sz="1800" b="1" i="0" dirty="0" err="1">
                <a:solidFill>
                  <a:srgbClr val="333333"/>
                </a:solidFill>
                <a:effectLst/>
                <a:latin typeface="Arial" panose="020B0604020202020204" pitchFamily="34" charset="0"/>
                <a:cs typeface="Arial" panose="020B0604020202020204" pitchFamily="34" charset="0"/>
              </a:rPr>
              <a:t>ChessAnalysisPipeline</a:t>
            </a:r>
            <a:r>
              <a:rPr lang="en-US" sz="1800" b="1" i="0" dirty="0">
                <a:solidFill>
                  <a:srgbClr val="333333"/>
                </a:solidFill>
                <a:effectLst/>
                <a:latin typeface="Arial" panose="020B0604020202020204" pitchFamily="34" charset="0"/>
                <a:cs typeface="Arial" panose="020B0604020202020204" pitchFamily="34" charset="0"/>
              </a:rPr>
              <a:t> (CHAP) </a:t>
            </a:r>
            <a:r>
              <a:rPr lang="en-US" sz="1800" b="0" i="0" dirty="0">
                <a:solidFill>
                  <a:srgbClr val="333333"/>
                </a:solidFill>
                <a:effectLst/>
                <a:latin typeface="Arial" panose="020B0604020202020204" pitchFamily="34" charset="0"/>
                <a:cs typeface="Arial" panose="020B0604020202020204" pitchFamily="34" charset="0"/>
              </a:rPr>
              <a:t>is a framework of </a:t>
            </a:r>
            <a:r>
              <a:rPr lang="en-US" sz="1800" b="1" i="0" dirty="0">
                <a:solidFill>
                  <a:srgbClr val="333333"/>
                </a:solidFill>
                <a:effectLst/>
                <a:latin typeface="Arial" panose="020B0604020202020204" pitchFamily="34" charset="0"/>
                <a:cs typeface="Arial" panose="020B0604020202020204" pitchFamily="34" charset="0"/>
              </a:rPr>
              <a:t>modular building blocks</a:t>
            </a:r>
            <a:r>
              <a:rPr lang="en-US" sz="1800" b="0" i="0" dirty="0">
                <a:solidFill>
                  <a:srgbClr val="333333"/>
                </a:solidFill>
                <a:effectLst/>
                <a:latin typeface="Arial" panose="020B0604020202020204" pitchFamily="34" charset="0"/>
                <a:cs typeface="Arial" panose="020B0604020202020204" pitchFamily="34" charset="0"/>
              </a:rPr>
              <a:t> that can be used to </a:t>
            </a:r>
            <a:r>
              <a:rPr lang="en-US" sz="1800" b="1" i="0" dirty="0">
                <a:solidFill>
                  <a:srgbClr val="333333"/>
                </a:solidFill>
                <a:effectLst/>
                <a:latin typeface="Arial" panose="020B0604020202020204" pitchFamily="34" charset="0"/>
                <a:cs typeface="Arial" panose="020B0604020202020204" pitchFamily="34" charset="0"/>
              </a:rPr>
              <a:t>construct data processing workflows</a:t>
            </a:r>
            <a:r>
              <a:rPr lang="en-US" sz="1800" b="0" i="0" dirty="0">
                <a:solidFill>
                  <a:srgbClr val="333333"/>
                </a:solidFill>
                <a:effectLst/>
                <a:latin typeface="Arial" panose="020B0604020202020204" pitchFamily="34" charset="0"/>
                <a:cs typeface="Arial" panose="020B0604020202020204" pitchFamily="34" charset="0"/>
              </a:rPr>
              <a:t> for different kinds of X-ray experiments</a:t>
            </a:r>
            <a:endParaRPr lang="en-US" sz="1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dafb7719a5_0_25"/>
          <p:cNvSpPr txBox="1">
            <a:spLocks noGrp="1"/>
          </p:cNvSpPr>
          <p:nvPr>
            <p:ph type="title"/>
          </p:nvPr>
        </p:nvSpPr>
        <p:spPr>
          <a:xfrm>
            <a:off x="1021080" y="3523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CHAP Follows Logical Process! </a:t>
            </a:r>
            <a:endParaRPr dirty="0"/>
          </a:p>
        </p:txBody>
      </p:sp>
      <p:pic>
        <p:nvPicPr>
          <p:cNvPr id="4" name="Picture 3" descr="A diagram of a computer program&#10;&#10;AI-generated content may be incorrect.">
            <a:extLst>
              <a:ext uri="{FF2B5EF4-FFF2-40B4-BE49-F238E27FC236}">
                <a16:creationId xmlns:a16="http://schemas.microsoft.com/office/drawing/2014/main" id="{DF250D84-BC19-6C39-36AE-FCCB63E2E654}"/>
              </a:ext>
            </a:extLst>
          </p:cNvPr>
          <p:cNvPicPr>
            <a:picLocks noChangeAspect="1"/>
          </p:cNvPicPr>
          <p:nvPr/>
        </p:nvPicPr>
        <p:blipFill>
          <a:blip r:embed="rId3"/>
          <a:stretch>
            <a:fillRect/>
          </a:stretch>
        </p:blipFill>
        <p:spPr>
          <a:xfrm>
            <a:off x="1397619" y="1199418"/>
            <a:ext cx="9277815" cy="48354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a:extLst>
            <a:ext uri="{FF2B5EF4-FFF2-40B4-BE49-F238E27FC236}">
              <a16:creationId xmlns:a16="http://schemas.microsoft.com/office/drawing/2014/main" id="{63DCB23F-020E-37FA-DD46-78E3E7E2FBFE}"/>
            </a:ext>
          </a:extLst>
        </p:cNvPr>
        <p:cNvGrpSpPr/>
        <p:nvPr/>
      </p:nvGrpSpPr>
      <p:grpSpPr>
        <a:xfrm>
          <a:off x="0" y="0"/>
          <a:ext cx="0" cy="0"/>
          <a:chOff x="0" y="0"/>
          <a:chExt cx="0" cy="0"/>
        </a:xfrm>
      </p:grpSpPr>
      <p:sp>
        <p:nvSpPr>
          <p:cNvPr id="345" name="Google Shape;345;g2dafb7719a5_0_25">
            <a:extLst>
              <a:ext uri="{FF2B5EF4-FFF2-40B4-BE49-F238E27FC236}">
                <a16:creationId xmlns:a16="http://schemas.microsoft.com/office/drawing/2014/main" id="{2535D26C-833F-598D-22DA-A094A041B581}"/>
              </a:ext>
            </a:extLst>
          </p:cNvPr>
          <p:cNvSpPr txBox="1">
            <a:spLocks noGrp="1"/>
          </p:cNvSpPr>
          <p:nvPr>
            <p:ph type="title"/>
          </p:nvPr>
        </p:nvSpPr>
        <p:spPr>
          <a:xfrm>
            <a:off x="1021080" y="3523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X-CITE Workshop Agenda</a:t>
            </a:r>
            <a:r>
              <a:rPr lang="en-US" sz="3600" dirty="0"/>
              <a:t> </a:t>
            </a:r>
            <a:endParaRPr dirty="0"/>
          </a:p>
        </p:txBody>
      </p:sp>
      <p:pic>
        <p:nvPicPr>
          <p:cNvPr id="3" name="Picture 2" descr="A screenshot of a computer&#10;&#10;AI-generated content may be incorrect.">
            <a:extLst>
              <a:ext uri="{FF2B5EF4-FFF2-40B4-BE49-F238E27FC236}">
                <a16:creationId xmlns:a16="http://schemas.microsoft.com/office/drawing/2014/main" id="{419A2D1E-6AAE-13C9-BEF6-BC0955EB66D0}"/>
              </a:ext>
            </a:extLst>
          </p:cNvPr>
          <p:cNvPicPr>
            <a:picLocks noChangeAspect="1"/>
          </p:cNvPicPr>
          <p:nvPr/>
        </p:nvPicPr>
        <p:blipFill>
          <a:blip r:embed="rId3"/>
          <a:srcRect b="8129"/>
          <a:stretch>
            <a:fillRect/>
          </a:stretch>
        </p:blipFill>
        <p:spPr>
          <a:xfrm>
            <a:off x="2018613" y="959136"/>
            <a:ext cx="7772400" cy="5095675"/>
          </a:xfrm>
          <a:prstGeom prst="rect">
            <a:avLst/>
          </a:prstGeom>
        </p:spPr>
      </p:pic>
    </p:spTree>
    <p:extLst>
      <p:ext uri="{BB962C8B-B14F-4D97-AF65-F5344CB8AC3E}">
        <p14:creationId xmlns:p14="http://schemas.microsoft.com/office/powerpoint/2010/main" val="76503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0"/>
          <p:cNvSpPr txBox="1">
            <a:spLocks noGrp="1"/>
          </p:cNvSpPr>
          <p:nvPr>
            <p:ph type="title"/>
          </p:nvPr>
        </p:nvSpPr>
        <p:spPr>
          <a:xfrm>
            <a:off x="838207" y="1240931"/>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t>Thanks</a:t>
            </a:r>
            <a:endParaRPr/>
          </a:p>
        </p:txBody>
      </p:sp>
      <p:pic>
        <p:nvPicPr>
          <p:cNvPr id="352" name="Google Shape;352;p10" descr="NSF Logo | NSF - National Science Foundation"/>
          <p:cNvPicPr preferRelativeResize="0"/>
          <p:nvPr/>
        </p:nvPicPr>
        <p:blipFill rotWithShape="1">
          <a:blip r:embed="rId3">
            <a:alphaModFix/>
          </a:blip>
          <a:srcRect/>
          <a:stretch/>
        </p:blipFill>
        <p:spPr>
          <a:xfrm>
            <a:off x="1922466" y="4687763"/>
            <a:ext cx="2870200" cy="1562100"/>
          </a:xfrm>
          <a:prstGeom prst="rect">
            <a:avLst/>
          </a:prstGeom>
          <a:noFill/>
          <a:ln>
            <a:noFill/>
          </a:ln>
        </p:spPr>
      </p:pic>
      <p:sp>
        <p:nvSpPr>
          <p:cNvPr id="353" name="Google Shape;353;p10"/>
          <p:cNvSpPr txBox="1"/>
          <p:nvPr/>
        </p:nvSpPr>
        <p:spPr>
          <a:xfrm>
            <a:off x="4915099" y="5261075"/>
            <a:ext cx="52128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100" b="1" i="0" u="none" strike="noStrike" cap="none">
                <a:solidFill>
                  <a:srgbClr val="000000"/>
                </a:solidFill>
                <a:latin typeface="Arial"/>
                <a:ea typeface="Arial"/>
                <a:cs typeface="Arial"/>
                <a:sym typeface="Arial"/>
              </a:rPr>
              <a:t>NSF Cybertraining Award # 2320373</a:t>
            </a:r>
            <a:endParaRPr sz="1900" b="0" i="0" u="none" strike="noStrike" cap="none">
              <a:solidFill>
                <a:srgbClr val="000000"/>
              </a:solidFill>
              <a:latin typeface="Arial"/>
              <a:ea typeface="Arial"/>
              <a:cs typeface="Arial"/>
              <a:sym typeface="Arial"/>
            </a:endParaRPr>
          </a:p>
        </p:txBody>
      </p:sp>
      <p:sp>
        <p:nvSpPr>
          <p:cNvPr id="354" name="Google Shape;354;p10"/>
          <p:cNvSpPr txBox="1"/>
          <p:nvPr/>
        </p:nvSpPr>
        <p:spPr>
          <a:xfrm>
            <a:off x="573825" y="2813400"/>
            <a:ext cx="11060100" cy="14775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Project website: </a:t>
            </a:r>
            <a:r>
              <a:rPr lang="en-US" sz="2800" b="1" i="0" u="sng" strike="noStrike" cap="none">
                <a:solidFill>
                  <a:schemeClr val="hlink"/>
                </a:solidFill>
                <a:latin typeface="Arial"/>
                <a:ea typeface="Arial"/>
                <a:cs typeface="Arial"/>
                <a:sym typeface="Arial"/>
                <a:hlinkClick r:id="rId4"/>
              </a:rPr>
              <a:t>https://sites.google.com/view/x-cite-nsf/home</a:t>
            </a: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Training materials: </a:t>
            </a:r>
            <a:r>
              <a:rPr lang="en-US" sz="2800" b="1" i="0" u="sng" strike="noStrike" cap="none">
                <a:solidFill>
                  <a:schemeClr val="hlink"/>
                </a:solidFill>
                <a:latin typeface="Arial"/>
                <a:ea typeface="Arial"/>
                <a:cs typeface="Arial"/>
                <a:sym typeface="Arial"/>
                <a:hlinkClick r:id="rId5"/>
              </a:rPr>
              <a:t>https://xcitecourse.org</a:t>
            </a:r>
            <a:r>
              <a:rPr lang="en-US" sz="2800" b="0" i="0" u="none" strike="noStrike" cap="none">
                <a:solidFill>
                  <a:schemeClr val="dk1"/>
                </a:solidFill>
                <a:latin typeface="Arial"/>
                <a:ea typeface="Arial"/>
                <a:cs typeface="Arial"/>
                <a:sym typeface="Arial"/>
              </a:rPr>
              <a:t> </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3"/>
          <p:cNvPicPr preferRelativeResize="0"/>
          <p:nvPr/>
        </p:nvPicPr>
        <p:blipFill rotWithShape="1">
          <a:blip r:embed="rId3">
            <a:alphaModFix/>
          </a:blip>
          <a:srcRect l="4131" b="15426"/>
          <a:stretch/>
        </p:blipFill>
        <p:spPr>
          <a:xfrm>
            <a:off x="0" y="4337150"/>
            <a:ext cx="3810000" cy="2520851"/>
          </a:xfrm>
          <a:prstGeom prst="rect">
            <a:avLst/>
          </a:prstGeom>
          <a:noFill/>
          <a:ln>
            <a:noFill/>
          </a:ln>
        </p:spPr>
      </p:pic>
      <p:sp>
        <p:nvSpPr>
          <p:cNvPr id="141" name="Google Shape;141;p3"/>
          <p:cNvSpPr txBox="1">
            <a:spLocks noGrp="1"/>
          </p:cNvSpPr>
          <p:nvPr>
            <p:ph type="title"/>
          </p:nvPr>
        </p:nvSpPr>
        <p:spPr>
          <a:xfrm>
            <a:off x="1021080" y="504707"/>
            <a:ext cx="10515600" cy="7632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3600"/>
              <a:t>Large Burden of Expertise For Users</a:t>
            </a:r>
            <a:endParaRPr/>
          </a:p>
        </p:txBody>
      </p:sp>
      <p:sp>
        <p:nvSpPr>
          <p:cNvPr id="142" name="Google Shape;142;p3"/>
          <p:cNvSpPr txBox="1">
            <a:spLocks noGrp="1"/>
          </p:cNvSpPr>
          <p:nvPr>
            <p:ph type="body" idx="1"/>
          </p:nvPr>
        </p:nvSpPr>
        <p:spPr>
          <a:xfrm>
            <a:off x="1021075" y="1215150"/>
            <a:ext cx="9385800" cy="615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US" sz="1900"/>
              <a:t>Users need to become proficient (often experts) across multiple fields</a:t>
            </a:r>
            <a:endParaRPr sz="1900"/>
          </a:p>
        </p:txBody>
      </p:sp>
      <p:sp>
        <p:nvSpPr>
          <p:cNvPr id="143" name="Google Shape;143;p3"/>
          <p:cNvSpPr/>
          <p:nvPr/>
        </p:nvSpPr>
        <p:spPr>
          <a:xfrm>
            <a:off x="1508288" y="1731175"/>
            <a:ext cx="2104500" cy="951900"/>
          </a:xfrm>
          <a:prstGeom prst="flowChartAlternate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DOMAIN SCIENCE</a:t>
            </a:r>
            <a:endParaRPr b="1">
              <a:solidFill>
                <a:schemeClr val="lt1"/>
              </a:solidFill>
            </a:endParaRPr>
          </a:p>
        </p:txBody>
      </p:sp>
      <p:sp>
        <p:nvSpPr>
          <p:cNvPr id="144" name="Google Shape;144;p3"/>
          <p:cNvSpPr/>
          <p:nvPr/>
        </p:nvSpPr>
        <p:spPr>
          <a:xfrm>
            <a:off x="3865263" y="1731175"/>
            <a:ext cx="2104500" cy="951900"/>
          </a:xfrm>
          <a:prstGeom prst="flowChartAlternate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X-RAY SCIENCE</a:t>
            </a:r>
            <a:endParaRPr b="1">
              <a:solidFill>
                <a:schemeClr val="lt1"/>
              </a:solidFill>
            </a:endParaRPr>
          </a:p>
        </p:txBody>
      </p:sp>
      <p:sp>
        <p:nvSpPr>
          <p:cNvPr id="145" name="Google Shape;145;p3"/>
          <p:cNvSpPr/>
          <p:nvPr/>
        </p:nvSpPr>
        <p:spPr>
          <a:xfrm>
            <a:off x="6222238" y="1731175"/>
            <a:ext cx="2104500" cy="951900"/>
          </a:xfrm>
          <a:prstGeom prst="flowChartAlternateProcess">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COMPUTING &amp; CYBER INFRASTRUCTURE</a:t>
            </a:r>
            <a:endParaRPr b="1">
              <a:solidFill>
                <a:schemeClr val="lt1"/>
              </a:solidFill>
            </a:endParaRPr>
          </a:p>
        </p:txBody>
      </p:sp>
      <p:sp>
        <p:nvSpPr>
          <p:cNvPr id="146" name="Google Shape;146;p3"/>
          <p:cNvSpPr/>
          <p:nvPr/>
        </p:nvSpPr>
        <p:spPr>
          <a:xfrm>
            <a:off x="8579213" y="1731175"/>
            <a:ext cx="2104500" cy="951900"/>
          </a:xfrm>
          <a:prstGeom prst="flowChartAlternateProcess">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rPr>
              <a:t>OTHER </a:t>
            </a:r>
            <a:endParaRPr b="1">
              <a:solidFill>
                <a:schemeClr val="lt1"/>
              </a:solidFill>
            </a:endParaRPr>
          </a:p>
          <a:p>
            <a:pPr marL="0" lvl="0" indent="0" algn="ctr" rtl="0">
              <a:spcBef>
                <a:spcPts val="0"/>
              </a:spcBef>
              <a:spcAft>
                <a:spcPts val="0"/>
              </a:spcAft>
              <a:buNone/>
            </a:pPr>
            <a:r>
              <a:rPr lang="en-US" b="1">
                <a:solidFill>
                  <a:schemeClr val="lt1"/>
                </a:solidFill>
              </a:rPr>
              <a:t>(e.g. MODELING, SIMUALTIONS etc.)</a:t>
            </a:r>
            <a:endParaRPr b="1">
              <a:solidFill>
                <a:schemeClr val="lt1"/>
              </a:solidFill>
            </a:endParaRPr>
          </a:p>
        </p:txBody>
      </p:sp>
      <p:sp>
        <p:nvSpPr>
          <p:cNvPr id="147" name="Google Shape;147;p3"/>
          <p:cNvSpPr txBox="1">
            <a:spLocks noGrp="1"/>
          </p:cNvSpPr>
          <p:nvPr>
            <p:ph type="body" idx="1"/>
          </p:nvPr>
        </p:nvSpPr>
        <p:spPr>
          <a:xfrm>
            <a:off x="4361350" y="2889738"/>
            <a:ext cx="5844300" cy="6156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000"/>
              </a:spcBef>
              <a:spcAft>
                <a:spcPts val="0"/>
              </a:spcAft>
              <a:buClr>
                <a:schemeClr val="dk1"/>
              </a:buClr>
              <a:buSzPts val="1800"/>
              <a:buNone/>
            </a:pPr>
            <a:r>
              <a:rPr lang="en-US" sz="1900" i="1">
                <a:solidFill>
                  <a:srgbClr val="45818E"/>
                </a:solidFill>
              </a:rPr>
              <a:t>Historically users were </a:t>
            </a:r>
            <a:r>
              <a:rPr lang="en-US" sz="1900" b="1" i="1">
                <a:solidFill>
                  <a:srgbClr val="45818E"/>
                </a:solidFill>
              </a:rPr>
              <a:t>on their own</a:t>
            </a:r>
            <a:r>
              <a:rPr lang="en-US" sz="1900" i="1">
                <a:solidFill>
                  <a:srgbClr val="45818E"/>
                </a:solidFill>
              </a:rPr>
              <a:t> to learn this - learned on-the-fly AT the beamline</a:t>
            </a:r>
            <a:endParaRPr sz="1900" i="1">
              <a:solidFill>
                <a:srgbClr val="45818E"/>
              </a:solidFill>
            </a:endParaRPr>
          </a:p>
        </p:txBody>
      </p:sp>
      <p:cxnSp>
        <p:nvCxnSpPr>
          <p:cNvPr id="148" name="Google Shape;148;p3"/>
          <p:cNvCxnSpPr>
            <a:stCxn id="145" idx="2"/>
            <a:endCxn id="147" idx="0"/>
          </p:cNvCxnSpPr>
          <p:nvPr/>
        </p:nvCxnSpPr>
        <p:spPr>
          <a:xfrm>
            <a:off x="7274488" y="2683075"/>
            <a:ext cx="9000" cy="206700"/>
          </a:xfrm>
          <a:prstGeom prst="straightConnector1">
            <a:avLst/>
          </a:prstGeom>
          <a:noFill/>
          <a:ln w="9525" cap="flat" cmpd="sng">
            <a:solidFill>
              <a:schemeClr val="dk1"/>
            </a:solidFill>
            <a:prstDash val="solid"/>
            <a:round/>
            <a:headEnd type="none" w="med" len="med"/>
            <a:tailEnd type="triangle" w="med" len="med"/>
          </a:ln>
        </p:spPr>
      </p:cxnSp>
      <p:sp>
        <p:nvSpPr>
          <p:cNvPr id="149" name="Google Shape;149;p3"/>
          <p:cNvSpPr txBox="1">
            <a:spLocks noGrp="1"/>
          </p:cNvSpPr>
          <p:nvPr>
            <p:ph type="body" idx="1"/>
          </p:nvPr>
        </p:nvSpPr>
        <p:spPr>
          <a:xfrm>
            <a:off x="3196500" y="4682675"/>
            <a:ext cx="8995500" cy="104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665"/>
              <a:buNone/>
            </a:pPr>
            <a:r>
              <a:rPr lang="en-US" sz="1900"/>
              <a:t>When they start their synchrotron journey: </a:t>
            </a:r>
            <a:r>
              <a:rPr lang="en-US" sz="1900" b="1"/>
              <a:t>most users - </a:t>
            </a:r>
            <a:r>
              <a:rPr lang="en-US" sz="1900" b="1" i="1"/>
              <a:t>regardless of discipline</a:t>
            </a:r>
            <a:endParaRPr sz="1900" b="1" i="1"/>
          </a:p>
          <a:p>
            <a:pPr marL="0" lvl="0" indent="0" algn="l" rtl="0">
              <a:lnSpc>
                <a:spcPct val="100000"/>
              </a:lnSpc>
              <a:spcBef>
                <a:spcPts val="0"/>
              </a:spcBef>
              <a:spcAft>
                <a:spcPts val="0"/>
              </a:spcAft>
              <a:buClr>
                <a:schemeClr val="dk1"/>
              </a:buClr>
              <a:buSzPts val="1665"/>
              <a:buNone/>
            </a:pPr>
            <a:r>
              <a:rPr lang="en-US" sz="1900" b="1" i="1">
                <a:solidFill>
                  <a:schemeClr val="accent3"/>
                </a:solidFill>
              </a:rPr>
              <a:t>do not </a:t>
            </a:r>
            <a:r>
              <a:rPr lang="en-US" sz="1900" i="1">
                <a:solidFill>
                  <a:schemeClr val="accent3"/>
                </a:solidFill>
              </a:rPr>
              <a:t>have a sufficiently strong background in scientific computing or cyber infrastructure  </a:t>
            </a:r>
            <a:r>
              <a:rPr lang="en-US" sz="1900"/>
              <a:t>to perform synchrotron measurements and subsequent analysis </a:t>
            </a:r>
            <a:endParaRPr sz="1900"/>
          </a:p>
        </p:txBody>
      </p:sp>
      <p:sp>
        <p:nvSpPr>
          <p:cNvPr id="150" name="Google Shape;150;p3"/>
          <p:cNvSpPr txBox="1"/>
          <p:nvPr/>
        </p:nvSpPr>
        <p:spPr>
          <a:xfrm>
            <a:off x="253200" y="3665900"/>
            <a:ext cx="11685600" cy="769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i="1">
                <a:solidFill>
                  <a:schemeClr val="dk1"/>
                </a:solidFill>
              </a:rPr>
              <a:t>Increasing user cyber and computing literacy </a:t>
            </a:r>
            <a:r>
              <a:rPr lang="en-US" sz="1900" b="1" i="1">
                <a:solidFill>
                  <a:schemeClr val="dk1"/>
                </a:solidFill>
              </a:rPr>
              <a:t>before the time of data collection</a:t>
            </a:r>
            <a:r>
              <a:rPr lang="en-US" sz="1900">
                <a:solidFill>
                  <a:schemeClr val="dk1"/>
                </a:solidFill>
              </a:rPr>
              <a:t> will allow </a:t>
            </a:r>
            <a:r>
              <a:rPr lang="en-US" sz="1900" b="1">
                <a:solidFill>
                  <a:schemeClr val="dk1"/>
                </a:solidFill>
              </a:rPr>
              <a:t>users to focus on science decisions at the beamline</a:t>
            </a:r>
            <a:r>
              <a:rPr lang="en-US" sz="1900">
                <a:solidFill>
                  <a:schemeClr val="dk1"/>
                </a:solidFill>
              </a:rPr>
              <a:t>, rather than being overwhelmed by learning these skills in real time</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1050518" y="398132"/>
            <a:ext cx="10515600" cy="76326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ct val="55555"/>
              <a:buNone/>
            </a:pPr>
            <a:r>
              <a:rPr lang="en-US" sz="3600" dirty="0"/>
              <a:t>Diverse Science Drivers &amp; Communities at CHESS</a:t>
            </a:r>
            <a:endParaRPr dirty="0"/>
          </a:p>
        </p:txBody>
      </p:sp>
      <p:sp>
        <p:nvSpPr>
          <p:cNvPr id="156" name="Google Shape;156;p4"/>
          <p:cNvSpPr txBox="1">
            <a:spLocks noGrp="1"/>
          </p:cNvSpPr>
          <p:nvPr>
            <p:ph type="body" idx="1"/>
          </p:nvPr>
        </p:nvSpPr>
        <p:spPr>
          <a:xfrm>
            <a:off x="-5404" y="1049979"/>
            <a:ext cx="11700600" cy="853800"/>
          </a:xfrm>
          <a:prstGeom prst="rect">
            <a:avLst/>
          </a:prstGeom>
          <a:noFill/>
          <a:ln>
            <a:noFill/>
          </a:ln>
        </p:spPr>
        <p:txBody>
          <a:bodyPr spcFirstLastPara="1" wrap="square" lIns="91425" tIns="45700" rIns="91425" bIns="45700" anchor="t" anchorCtr="0">
            <a:normAutofit/>
          </a:bodyPr>
          <a:lstStyle/>
          <a:p>
            <a:pPr marL="457200" lvl="0" indent="-340285" algn="l" rtl="0">
              <a:lnSpc>
                <a:spcPct val="70000"/>
              </a:lnSpc>
              <a:spcBef>
                <a:spcPts val="400"/>
              </a:spcBef>
              <a:spcAft>
                <a:spcPts val="0"/>
              </a:spcAft>
              <a:buSzPts val="1282"/>
              <a:buChar char="•"/>
            </a:pPr>
            <a:r>
              <a:rPr lang="en-US" sz="1760" b="1" dirty="0"/>
              <a:t>7 Beamlines</a:t>
            </a:r>
            <a:r>
              <a:rPr lang="en-US" sz="1760" dirty="0"/>
              <a:t> – each specializing in a specific scientific domain &amp; set of techniques</a:t>
            </a:r>
            <a:endParaRPr sz="1760" dirty="0"/>
          </a:p>
          <a:p>
            <a:pPr marL="457200" lvl="0" indent="-340285" algn="l" rtl="0">
              <a:lnSpc>
                <a:spcPct val="70000"/>
              </a:lnSpc>
              <a:spcBef>
                <a:spcPts val="400"/>
              </a:spcBef>
              <a:spcAft>
                <a:spcPts val="0"/>
              </a:spcAft>
              <a:buSzPts val="1282"/>
              <a:buChar char="•"/>
            </a:pPr>
            <a:r>
              <a:rPr lang="en-US" sz="1760" i="1" dirty="0"/>
              <a:t>Partner model</a:t>
            </a:r>
            <a:r>
              <a:rPr lang="en-US" sz="1760" dirty="0"/>
              <a:t> - </a:t>
            </a:r>
            <a:r>
              <a:rPr lang="en-US" sz="1760" b="1" dirty="0"/>
              <a:t>3 </a:t>
            </a:r>
            <a:r>
              <a:rPr lang="en-US" sz="1760" b="1" dirty="0" err="1"/>
              <a:t>subfacilities</a:t>
            </a:r>
            <a:r>
              <a:rPr lang="en-US" sz="1760" dirty="0"/>
              <a:t> – each with their own missions, deliverables, structure, and allocation policies</a:t>
            </a:r>
            <a:endParaRPr sz="2040" dirty="0"/>
          </a:p>
        </p:txBody>
      </p:sp>
      <p:pic>
        <p:nvPicPr>
          <p:cNvPr id="157" name="Google Shape;157;p4" descr="Diagram, engineering drawing&#10;&#10;Description automatically generated"/>
          <p:cNvPicPr preferRelativeResize="0"/>
          <p:nvPr/>
        </p:nvPicPr>
        <p:blipFill rotWithShape="1">
          <a:blip r:embed="rId3">
            <a:alphaModFix/>
          </a:blip>
          <a:srcRect l="250" t="18583" r="-187" b="266"/>
          <a:stretch/>
        </p:blipFill>
        <p:spPr>
          <a:xfrm>
            <a:off x="1026484" y="1957788"/>
            <a:ext cx="10156731" cy="3877327"/>
          </a:xfrm>
          <a:prstGeom prst="rect">
            <a:avLst/>
          </a:prstGeom>
          <a:noFill/>
          <a:ln>
            <a:noFill/>
          </a:ln>
        </p:spPr>
      </p:pic>
      <p:pic>
        <p:nvPicPr>
          <p:cNvPr id="2" name="Picture 1" descr="A close-up of a model of a building&#10;&#10;Description automatically generated">
            <a:extLst>
              <a:ext uri="{FF2B5EF4-FFF2-40B4-BE49-F238E27FC236}">
                <a16:creationId xmlns:a16="http://schemas.microsoft.com/office/drawing/2014/main" id="{27720EA3-0400-5A9C-9C51-A5F8D5562837}"/>
              </a:ext>
            </a:extLst>
          </p:cNvPr>
          <p:cNvPicPr>
            <a:picLocks noChangeAspect="1"/>
          </p:cNvPicPr>
          <p:nvPr/>
        </p:nvPicPr>
        <p:blipFill>
          <a:blip r:embed="rId4"/>
          <a:srcRect l="851" t="12753" r="3308" b="19387"/>
          <a:stretch>
            <a:fillRect/>
          </a:stretch>
        </p:blipFill>
        <p:spPr>
          <a:xfrm>
            <a:off x="5404" y="1665677"/>
            <a:ext cx="12221512" cy="4514841"/>
          </a:xfrm>
          <a:prstGeom prst="rect">
            <a:avLst/>
          </a:prstGeom>
        </p:spPr>
      </p:pic>
      <p:sp>
        <p:nvSpPr>
          <p:cNvPr id="3" name="Rounded Rectangle 2">
            <a:extLst>
              <a:ext uri="{FF2B5EF4-FFF2-40B4-BE49-F238E27FC236}">
                <a16:creationId xmlns:a16="http://schemas.microsoft.com/office/drawing/2014/main" id="{2C60BC6D-98F3-1ABB-456F-8D3C4446E493}"/>
              </a:ext>
            </a:extLst>
          </p:cNvPr>
          <p:cNvSpPr/>
          <p:nvPr/>
        </p:nvSpPr>
        <p:spPr>
          <a:xfrm>
            <a:off x="360488" y="5578050"/>
            <a:ext cx="7403500" cy="60246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89C4E8C-D50E-FC4D-0376-DB6321C615A2}"/>
              </a:ext>
            </a:extLst>
          </p:cNvPr>
          <p:cNvSpPr/>
          <p:nvPr/>
        </p:nvSpPr>
        <p:spPr>
          <a:xfrm>
            <a:off x="3631933" y="5664192"/>
            <a:ext cx="1364776" cy="439702"/>
          </a:xfrm>
          <a:prstGeom prst="roundRect">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5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CHEXS</a:t>
            </a:r>
          </a:p>
        </p:txBody>
      </p:sp>
      <p:sp>
        <p:nvSpPr>
          <p:cNvPr id="5" name="Rounded Rectangle 4">
            <a:extLst>
              <a:ext uri="{FF2B5EF4-FFF2-40B4-BE49-F238E27FC236}">
                <a16:creationId xmlns:a16="http://schemas.microsoft.com/office/drawing/2014/main" id="{3BA24215-197B-E4DE-8268-58324B2FE973}"/>
              </a:ext>
            </a:extLst>
          </p:cNvPr>
          <p:cNvSpPr/>
          <p:nvPr/>
        </p:nvSpPr>
        <p:spPr>
          <a:xfrm>
            <a:off x="466258" y="5671319"/>
            <a:ext cx="2637072" cy="437358"/>
          </a:xfrm>
          <a:prstGeom prst="roundRect">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5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MacCHESS</a:t>
            </a:r>
          </a:p>
        </p:txBody>
      </p:sp>
      <p:sp>
        <p:nvSpPr>
          <p:cNvPr id="6" name="Rounded Rectangle 5">
            <a:extLst>
              <a:ext uri="{FF2B5EF4-FFF2-40B4-BE49-F238E27FC236}">
                <a16:creationId xmlns:a16="http://schemas.microsoft.com/office/drawing/2014/main" id="{95E6D707-3600-9B7E-C13C-2C7F7272C256}"/>
              </a:ext>
            </a:extLst>
          </p:cNvPr>
          <p:cNvSpPr/>
          <p:nvPr/>
        </p:nvSpPr>
        <p:spPr>
          <a:xfrm>
            <a:off x="5581337" y="5653737"/>
            <a:ext cx="2083048" cy="429573"/>
          </a:xfrm>
          <a:prstGeom prst="roundRect">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5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MSN-C</a:t>
            </a:r>
          </a:p>
        </p:txBody>
      </p:sp>
      <p:cxnSp>
        <p:nvCxnSpPr>
          <p:cNvPr id="7" name="Straight Arrow Connector 6">
            <a:extLst>
              <a:ext uri="{FF2B5EF4-FFF2-40B4-BE49-F238E27FC236}">
                <a16:creationId xmlns:a16="http://schemas.microsoft.com/office/drawing/2014/main" id="{A1E56407-4B25-D3F2-451C-724CFADD8AB5}"/>
              </a:ext>
            </a:extLst>
          </p:cNvPr>
          <p:cNvCxnSpPr>
            <a:cxnSpLocks/>
            <a:stCxn id="5" idx="0"/>
            <a:endCxn id="21" idx="2"/>
          </p:cNvCxnSpPr>
          <p:nvPr/>
        </p:nvCxnSpPr>
        <p:spPr>
          <a:xfrm flipH="1" flipV="1">
            <a:off x="1188306" y="4658526"/>
            <a:ext cx="596488" cy="1012793"/>
          </a:xfrm>
          <a:prstGeom prst="straightConnector1">
            <a:avLst/>
          </a:prstGeom>
          <a:ln>
            <a:solidFill>
              <a:schemeClr val="accent5">
                <a:lumMod val="50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cxnSp>
        <p:nvCxnSpPr>
          <p:cNvPr id="8" name="Straight Arrow Connector 7">
            <a:extLst>
              <a:ext uri="{FF2B5EF4-FFF2-40B4-BE49-F238E27FC236}">
                <a16:creationId xmlns:a16="http://schemas.microsoft.com/office/drawing/2014/main" id="{3E52A149-1DD4-E0FA-E78C-0C268C2AED80}"/>
              </a:ext>
            </a:extLst>
          </p:cNvPr>
          <p:cNvCxnSpPr>
            <a:cxnSpLocks/>
            <a:stCxn id="27" idx="1"/>
            <a:endCxn id="21" idx="2"/>
          </p:cNvCxnSpPr>
          <p:nvPr/>
        </p:nvCxnSpPr>
        <p:spPr>
          <a:xfrm flipH="1" flipV="1">
            <a:off x="1188306" y="4658526"/>
            <a:ext cx="2389439" cy="1224295"/>
          </a:xfrm>
          <a:prstGeom prst="straightConnector1">
            <a:avLst/>
          </a:prstGeom>
          <a:ln>
            <a:solidFill>
              <a:schemeClr val="accent5">
                <a:lumMod val="50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cxnSp>
        <p:nvCxnSpPr>
          <p:cNvPr id="9" name="Straight Arrow Connector 8">
            <a:extLst>
              <a:ext uri="{FF2B5EF4-FFF2-40B4-BE49-F238E27FC236}">
                <a16:creationId xmlns:a16="http://schemas.microsoft.com/office/drawing/2014/main" id="{A05A0C55-0701-1A74-4174-8CF0E67BCCD8}"/>
              </a:ext>
            </a:extLst>
          </p:cNvPr>
          <p:cNvCxnSpPr>
            <a:cxnSpLocks/>
            <a:stCxn id="4" idx="3"/>
            <a:endCxn id="18" idx="2"/>
          </p:cNvCxnSpPr>
          <p:nvPr/>
        </p:nvCxnSpPr>
        <p:spPr>
          <a:xfrm flipV="1">
            <a:off x="4996709" y="4431891"/>
            <a:ext cx="2784526" cy="1452152"/>
          </a:xfrm>
          <a:prstGeom prst="straightConnector1">
            <a:avLst/>
          </a:prstGeom>
          <a:ln>
            <a:solidFill>
              <a:srgbClr val="C0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29823DD-7473-EE95-BA47-45F0818674E3}"/>
              </a:ext>
            </a:extLst>
          </p:cNvPr>
          <p:cNvCxnSpPr>
            <a:cxnSpLocks/>
            <a:stCxn id="4" idx="3"/>
          </p:cNvCxnSpPr>
          <p:nvPr/>
        </p:nvCxnSpPr>
        <p:spPr>
          <a:xfrm flipV="1">
            <a:off x="4996709" y="4247012"/>
            <a:ext cx="3751794" cy="1637031"/>
          </a:xfrm>
          <a:prstGeom prst="straightConnector1">
            <a:avLst/>
          </a:prstGeom>
          <a:ln>
            <a:solidFill>
              <a:srgbClr val="AD8207"/>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2113F75-C272-1138-86F2-AA2E0FF2D175}"/>
              </a:ext>
            </a:extLst>
          </p:cNvPr>
          <p:cNvCxnSpPr>
            <a:cxnSpLocks/>
            <a:stCxn id="4" idx="3"/>
            <a:endCxn id="16" idx="1"/>
          </p:cNvCxnSpPr>
          <p:nvPr/>
        </p:nvCxnSpPr>
        <p:spPr>
          <a:xfrm flipV="1">
            <a:off x="4996709" y="4489142"/>
            <a:ext cx="4879700" cy="1394901"/>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7F0B9D-DE03-10DC-C01D-BABE346827C2}"/>
              </a:ext>
            </a:extLst>
          </p:cNvPr>
          <p:cNvCxnSpPr>
            <a:cxnSpLocks/>
            <a:stCxn id="6" idx="3"/>
          </p:cNvCxnSpPr>
          <p:nvPr/>
        </p:nvCxnSpPr>
        <p:spPr>
          <a:xfrm flipV="1">
            <a:off x="7664385" y="5186499"/>
            <a:ext cx="1362906" cy="682025"/>
          </a:xfrm>
          <a:prstGeom prst="straightConnector1">
            <a:avLst/>
          </a:prstGeom>
          <a:ln>
            <a:solidFill>
              <a:schemeClr val="accent2">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396130A-56BE-6733-FEEB-E409F26C74FE}"/>
              </a:ext>
            </a:extLst>
          </p:cNvPr>
          <p:cNvCxnSpPr>
            <a:cxnSpLocks/>
            <a:stCxn id="6" idx="3"/>
          </p:cNvCxnSpPr>
          <p:nvPr/>
        </p:nvCxnSpPr>
        <p:spPr>
          <a:xfrm flipV="1">
            <a:off x="7664385" y="5186499"/>
            <a:ext cx="2388667" cy="682025"/>
          </a:xfrm>
          <a:prstGeom prst="straightConnector1">
            <a:avLst/>
          </a:prstGeom>
          <a:ln w="19050">
            <a:solidFill>
              <a:schemeClr val="accent3">
                <a:lumMod val="50000"/>
              </a:schemeClr>
            </a:solidFill>
            <a:prstDash val="sysDot"/>
            <a:tailEnd type="triangle"/>
          </a:ln>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F7E58171-3024-1509-87E4-91C5D94BA46E}"/>
              </a:ext>
            </a:extLst>
          </p:cNvPr>
          <p:cNvSpPr txBox="1"/>
          <p:nvPr/>
        </p:nvSpPr>
        <p:spPr>
          <a:xfrm>
            <a:off x="1930158" y="4021813"/>
            <a:ext cx="1757821" cy="307777"/>
          </a:xfrm>
          <a:prstGeom prst="rect">
            <a:avLst/>
          </a:prstGeom>
          <a:noFill/>
        </p:spPr>
        <p:txBody>
          <a:bodyPr wrap="square" rtlCol="0">
            <a:spAutoFit/>
          </a:bodyPr>
          <a:lstStyle/>
          <a:p>
            <a:pPr algn="ctr"/>
            <a:r>
              <a:rPr lang="en-US" sz="1400" dirty="0">
                <a:solidFill>
                  <a:srgbClr val="AD8207"/>
                </a:solidFill>
                <a:latin typeface="Helvetica Neue Medium" panose="02000503000000020004" pitchFamily="2" charset="0"/>
                <a:ea typeface="Helvetica Neue Medium" panose="02000503000000020004" pitchFamily="2" charset="0"/>
                <a:cs typeface="Helvetica Neue Medium" panose="02000503000000020004" pitchFamily="2" charset="0"/>
              </a:rPr>
              <a:t>HMF</a:t>
            </a:r>
          </a:p>
        </p:txBody>
      </p:sp>
      <p:sp>
        <p:nvSpPr>
          <p:cNvPr id="15" name="TextBox 14">
            <a:extLst>
              <a:ext uri="{FF2B5EF4-FFF2-40B4-BE49-F238E27FC236}">
                <a16:creationId xmlns:a16="http://schemas.microsoft.com/office/drawing/2014/main" id="{667E9BA9-927B-DAED-2324-3B9878FFBDAA}"/>
              </a:ext>
            </a:extLst>
          </p:cNvPr>
          <p:cNvSpPr txBox="1"/>
          <p:nvPr/>
        </p:nvSpPr>
        <p:spPr>
          <a:xfrm rot="894720">
            <a:off x="3006833" y="3417526"/>
            <a:ext cx="1757821" cy="307777"/>
          </a:xfrm>
          <a:prstGeom prst="rect">
            <a:avLst/>
          </a:prstGeom>
          <a:noFill/>
        </p:spPr>
        <p:txBody>
          <a:bodyPr wrap="square" rtlCol="0">
            <a:spAutoFit/>
          </a:bodyPr>
          <a:lstStyle/>
          <a:p>
            <a:pPr algn="ctr"/>
            <a:r>
              <a:rPr lang="en-US" sz="1400" dirty="0">
                <a:solidFill>
                  <a:schemeClr val="accent1">
                    <a:lumMod val="7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X-LEAP</a:t>
            </a:r>
          </a:p>
        </p:txBody>
      </p:sp>
      <p:sp>
        <p:nvSpPr>
          <p:cNvPr id="16" name="TextBox 15">
            <a:extLst>
              <a:ext uri="{FF2B5EF4-FFF2-40B4-BE49-F238E27FC236}">
                <a16:creationId xmlns:a16="http://schemas.microsoft.com/office/drawing/2014/main" id="{42123B7B-FA69-E1F3-266C-029E4E3C180B}"/>
              </a:ext>
            </a:extLst>
          </p:cNvPr>
          <p:cNvSpPr txBox="1"/>
          <p:nvPr/>
        </p:nvSpPr>
        <p:spPr>
          <a:xfrm rot="20295023">
            <a:off x="9813841" y="4009572"/>
            <a:ext cx="1757821" cy="307777"/>
          </a:xfrm>
          <a:prstGeom prst="rect">
            <a:avLst/>
          </a:prstGeom>
          <a:noFill/>
        </p:spPr>
        <p:txBody>
          <a:bodyPr wrap="square" rtlCol="0">
            <a:spAutoFit/>
          </a:bodyPr>
          <a:lstStyle/>
          <a:p>
            <a:pPr algn="ctr"/>
            <a:r>
              <a:rPr lang="en-US" sz="14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PIPOXS</a:t>
            </a:r>
          </a:p>
        </p:txBody>
      </p:sp>
      <p:sp>
        <p:nvSpPr>
          <p:cNvPr id="17" name="TextBox 16">
            <a:extLst>
              <a:ext uri="{FF2B5EF4-FFF2-40B4-BE49-F238E27FC236}">
                <a16:creationId xmlns:a16="http://schemas.microsoft.com/office/drawing/2014/main" id="{F3DD9688-5695-CA76-EFED-8EE52419956F}"/>
              </a:ext>
            </a:extLst>
          </p:cNvPr>
          <p:cNvSpPr txBox="1"/>
          <p:nvPr/>
        </p:nvSpPr>
        <p:spPr>
          <a:xfrm rot="20636714">
            <a:off x="8339490" y="4162902"/>
            <a:ext cx="1757821" cy="307777"/>
          </a:xfrm>
          <a:prstGeom prst="rect">
            <a:avLst/>
          </a:prstGeom>
          <a:noFill/>
        </p:spPr>
        <p:txBody>
          <a:bodyPr wrap="square" rtlCol="0">
            <a:spAutoFit/>
          </a:bodyPr>
          <a:lstStyle/>
          <a:p>
            <a:pPr algn="ctr"/>
            <a:r>
              <a:rPr lang="en-US" sz="1400" dirty="0">
                <a:solidFill>
                  <a:srgbClr val="7A5C0B"/>
                </a:solidFill>
                <a:latin typeface="Helvetica Neue Medium" panose="02000503000000020004" pitchFamily="2" charset="0"/>
                <a:ea typeface="Helvetica Neue Medium" panose="02000503000000020004" pitchFamily="2" charset="0"/>
                <a:cs typeface="Helvetica Neue Medium" panose="02000503000000020004" pitchFamily="2" charset="0"/>
              </a:rPr>
              <a:t>FAST</a:t>
            </a:r>
          </a:p>
        </p:txBody>
      </p:sp>
      <p:sp>
        <p:nvSpPr>
          <p:cNvPr id="18" name="TextBox 17">
            <a:extLst>
              <a:ext uri="{FF2B5EF4-FFF2-40B4-BE49-F238E27FC236}">
                <a16:creationId xmlns:a16="http://schemas.microsoft.com/office/drawing/2014/main" id="{1B25BC64-7102-603E-4CCD-509F491C291F}"/>
              </a:ext>
            </a:extLst>
          </p:cNvPr>
          <p:cNvSpPr txBox="1"/>
          <p:nvPr/>
        </p:nvSpPr>
        <p:spPr>
          <a:xfrm>
            <a:off x="6902324" y="4124114"/>
            <a:ext cx="1757821" cy="307777"/>
          </a:xfrm>
          <a:prstGeom prst="rect">
            <a:avLst/>
          </a:prstGeom>
          <a:noFill/>
        </p:spPr>
        <p:txBody>
          <a:bodyPr wrap="square" rtlCol="0">
            <a:spAutoFit/>
          </a:bodyPr>
          <a:lstStyle/>
          <a:p>
            <a:pPr algn="ctr"/>
            <a:r>
              <a:rPr lang="en-US" sz="1400" dirty="0">
                <a:solidFill>
                  <a:srgbClr val="880604"/>
                </a:solidFill>
                <a:latin typeface="Helvetica Neue Medium" panose="02000503000000020004" pitchFamily="2" charset="0"/>
                <a:ea typeface="Helvetica Neue Medium" panose="02000503000000020004" pitchFamily="2" charset="0"/>
                <a:cs typeface="Helvetica Neue Medium" panose="02000503000000020004" pitchFamily="2" charset="0"/>
              </a:rPr>
              <a:t>QM</a:t>
            </a:r>
            <a:r>
              <a:rPr lang="en-US" sz="1400" baseline="30000" dirty="0">
                <a:solidFill>
                  <a:srgbClr val="880604"/>
                </a:solidFill>
                <a:latin typeface="Helvetica Neue Medium" panose="02000503000000020004" pitchFamily="2" charset="0"/>
                <a:ea typeface="Helvetica Neue Medium" panose="02000503000000020004" pitchFamily="2" charset="0"/>
                <a:cs typeface="Helvetica Neue Medium" panose="02000503000000020004" pitchFamily="2" charset="0"/>
              </a:rPr>
              <a:t>2</a:t>
            </a:r>
            <a:endParaRPr lang="en-US" sz="1400" dirty="0">
              <a:solidFill>
                <a:srgbClr val="880604"/>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TextBox 18">
            <a:extLst>
              <a:ext uri="{FF2B5EF4-FFF2-40B4-BE49-F238E27FC236}">
                <a16:creationId xmlns:a16="http://schemas.microsoft.com/office/drawing/2014/main" id="{BCBA4EEB-6BA7-F6B7-A888-4BB2BAACED05}"/>
              </a:ext>
            </a:extLst>
          </p:cNvPr>
          <p:cNvSpPr txBox="1"/>
          <p:nvPr/>
        </p:nvSpPr>
        <p:spPr>
          <a:xfrm rot="18325566">
            <a:off x="8213520" y="4930926"/>
            <a:ext cx="1757821" cy="307777"/>
          </a:xfrm>
          <a:prstGeom prst="rect">
            <a:avLst/>
          </a:prstGeom>
          <a:noFill/>
        </p:spPr>
        <p:txBody>
          <a:bodyPr wrap="square" rtlCol="0">
            <a:spAutoFit/>
          </a:bodyPr>
          <a:lstStyle/>
          <a:p>
            <a:pPr algn="ctr"/>
            <a:r>
              <a:rPr lang="en-US" sz="1400" dirty="0">
                <a:solidFill>
                  <a:schemeClr val="accent2">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FMB</a:t>
            </a:r>
          </a:p>
        </p:txBody>
      </p:sp>
      <p:sp>
        <p:nvSpPr>
          <p:cNvPr id="20" name="TextBox 19">
            <a:extLst>
              <a:ext uri="{FF2B5EF4-FFF2-40B4-BE49-F238E27FC236}">
                <a16:creationId xmlns:a16="http://schemas.microsoft.com/office/drawing/2014/main" id="{23E302D2-D267-1EB6-D40A-AB393BDC3B6C}"/>
              </a:ext>
            </a:extLst>
          </p:cNvPr>
          <p:cNvSpPr txBox="1"/>
          <p:nvPr/>
        </p:nvSpPr>
        <p:spPr>
          <a:xfrm rot="19116636">
            <a:off x="9293556" y="4979874"/>
            <a:ext cx="1757821" cy="307777"/>
          </a:xfrm>
          <a:prstGeom prst="rect">
            <a:avLst/>
          </a:prstGeom>
          <a:noFill/>
        </p:spPr>
        <p:txBody>
          <a:bodyPr wrap="square" rtlCol="0">
            <a:spAutoFit/>
          </a:bodyPr>
          <a:lstStyle/>
          <a:p>
            <a:pPr algn="ctr"/>
            <a:r>
              <a:rPr lang="en-US" sz="1400" dirty="0">
                <a:solidFill>
                  <a:schemeClr val="accent3">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SMB</a:t>
            </a:r>
          </a:p>
        </p:txBody>
      </p:sp>
      <p:sp>
        <p:nvSpPr>
          <p:cNvPr id="21" name="TextBox 20">
            <a:extLst>
              <a:ext uri="{FF2B5EF4-FFF2-40B4-BE49-F238E27FC236}">
                <a16:creationId xmlns:a16="http://schemas.microsoft.com/office/drawing/2014/main" id="{3B09C6D2-D9B7-9A80-794D-9AB3E1F3DB56}"/>
              </a:ext>
            </a:extLst>
          </p:cNvPr>
          <p:cNvSpPr txBox="1"/>
          <p:nvPr/>
        </p:nvSpPr>
        <p:spPr>
          <a:xfrm>
            <a:off x="642101" y="4196861"/>
            <a:ext cx="1092409" cy="461665"/>
          </a:xfrm>
          <a:prstGeom prst="rect">
            <a:avLst/>
          </a:prstGeom>
          <a:noFill/>
        </p:spPr>
        <p:txBody>
          <a:bodyPr wrap="square" rtlCol="0">
            <a:spAutoFit/>
          </a:bodyPr>
          <a:lstStyle/>
          <a:p>
            <a:pPr algn="ctr"/>
            <a:r>
              <a:rPr lang="en-US" sz="12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HP BioSAXS </a:t>
            </a:r>
          </a:p>
          <a:p>
            <a:pPr algn="ctr"/>
            <a:r>
              <a:rPr lang="en-US" sz="12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&amp; BioSAXS</a:t>
            </a:r>
          </a:p>
        </p:txBody>
      </p:sp>
      <p:cxnSp>
        <p:nvCxnSpPr>
          <p:cNvPr id="22" name="Straight Arrow Connector 21">
            <a:extLst>
              <a:ext uri="{FF2B5EF4-FFF2-40B4-BE49-F238E27FC236}">
                <a16:creationId xmlns:a16="http://schemas.microsoft.com/office/drawing/2014/main" id="{46F5CC79-D372-87CC-5B5A-12FC1E254D28}"/>
              </a:ext>
            </a:extLst>
          </p:cNvPr>
          <p:cNvCxnSpPr>
            <a:cxnSpLocks/>
            <a:endCxn id="15" idx="0"/>
          </p:cNvCxnSpPr>
          <p:nvPr/>
        </p:nvCxnSpPr>
        <p:spPr>
          <a:xfrm flipH="1">
            <a:off x="3925345" y="2814828"/>
            <a:ext cx="338692" cy="607881"/>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1A3DED6-31D3-73B8-F864-6D47DCC937C3}"/>
              </a:ext>
            </a:extLst>
          </p:cNvPr>
          <p:cNvCxnSpPr>
            <a:cxnSpLocks/>
          </p:cNvCxnSpPr>
          <p:nvPr/>
        </p:nvCxnSpPr>
        <p:spPr>
          <a:xfrm flipH="1">
            <a:off x="2829282" y="2781753"/>
            <a:ext cx="1278962" cy="1188454"/>
          </a:xfrm>
          <a:prstGeom prst="straightConnector1">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932D1DDE-E36F-C787-4A0A-596F2333A206}"/>
              </a:ext>
            </a:extLst>
          </p:cNvPr>
          <p:cNvGrpSpPr/>
          <p:nvPr/>
        </p:nvGrpSpPr>
        <p:grpSpPr>
          <a:xfrm>
            <a:off x="5663535" y="5544432"/>
            <a:ext cx="1119659" cy="515150"/>
            <a:chOff x="10699178" y="5834326"/>
            <a:chExt cx="1250780" cy="575478"/>
          </a:xfrm>
        </p:grpSpPr>
        <p:sp>
          <p:nvSpPr>
            <p:cNvPr id="25" name="Oval 24">
              <a:extLst>
                <a:ext uri="{FF2B5EF4-FFF2-40B4-BE49-F238E27FC236}">
                  <a16:creationId xmlns:a16="http://schemas.microsoft.com/office/drawing/2014/main" id="{08FF8D2E-21B8-E0B4-0979-8E0D767B78F7}"/>
                </a:ext>
              </a:extLst>
            </p:cNvPr>
            <p:cNvSpPr/>
            <p:nvPr/>
          </p:nvSpPr>
          <p:spPr>
            <a:xfrm>
              <a:off x="11522614" y="5982800"/>
              <a:ext cx="401481" cy="3989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AFRL (The Air Force Research Laboratory) Logo Vector">
              <a:extLst>
                <a:ext uri="{FF2B5EF4-FFF2-40B4-BE49-F238E27FC236}">
                  <a16:creationId xmlns:a16="http://schemas.microsoft.com/office/drawing/2014/main" id="{205C7ED2-4509-85E6-14D1-C48B5652412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 r="96778">
                          <a14:foregroundMark x1="14222" y1="44600" x2="19778" y2="60000"/>
                          <a14:foregroundMark x1="5556" y1="61200" x2="5556" y2="61200"/>
                          <a14:foregroundMark x1="27778" y1="56600" x2="27778" y2="56600"/>
                          <a14:foregroundMark x1="66667" y1="55600" x2="66667" y2="55600"/>
                          <a14:foregroundMark x1="82778" y1="40200" x2="84000" y2="49400"/>
                          <a14:foregroundMark x1="84000" y1="49400" x2="91778" y2="59400"/>
                          <a14:foregroundMark x1="91778" y1="59400" x2="91778" y2="49000"/>
                          <a14:foregroundMark x1="91778" y1="49000" x2="88222" y2="40600"/>
                          <a14:foregroundMark x1="88222" y1="40600" x2="82889" y2="38800"/>
                          <a14:foregroundMark x1="82889" y1="38800" x2="78556" y2="43000"/>
                          <a14:foregroundMark x1="78556" y1="43000" x2="78444" y2="43200"/>
                          <a14:foregroundMark x1="75000" y1="38800" x2="78111" y2="30600"/>
                          <a14:foregroundMark x1="78111" y1="30600" x2="84444" y2="28800"/>
                          <a14:foregroundMark x1="84444" y1="28800" x2="88667" y2="32400"/>
                          <a14:foregroundMark x1="88667" y1="32400" x2="92333" y2="41000"/>
                          <a14:foregroundMark x1="92333" y1="41000" x2="92444" y2="50400"/>
                          <a14:foregroundMark x1="92444" y1="50400" x2="89778" y2="58600"/>
                          <a14:foregroundMark x1="89778" y1="58600" x2="85889" y2="64400"/>
                          <a14:foregroundMark x1="85889" y1="64400" x2="84333" y2="64400"/>
                          <a14:foregroundMark x1="69111" y1="34800" x2="78889" y2="28800"/>
                          <a14:foregroundMark x1="78889" y1="28800" x2="85000" y2="28800"/>
                          <a14:foregroundMark x1="85000" y1="28800" x2="90222" y2="34000"/>
                          <a14:foregroundMark x1="90222" y1="34000" x2="90333" y2="53600"/>
                          <a14:foregroundMark x1="90333" y1="53600" x2="86111" y2="64200"/>
                          <a14:foregroundMark x1="86111" y1="64200" x2="81333" y2="68000"/>
                          <a14:foregroundMark x1="81333" y1="68000" x2="75556" y2="64600"/>
                          <a14:foregroundMark x1="75556" y1="64600" x2="72111" y2="54800"/>
                          <a14:foregroundMark x1="72111" y1="54800" x2="70333" y2="40400"/>
                          <a14:foregroundMark x1="70333" y1="40400" x2="73222" y2="33400"/>
                          <a14:foregroundMark x1="73222" y1="33400" x2="74556" y2="32800"/>
                          <a14:foregroundMark x1="68333" y1="34600" x2="77556" y2="27000"/>
                          <a14:foregroundMark x1="77556" y1="27000" x2="82333" y2="26400"/>
                          <a14:foregroundMark x1="82333" y1="26400" x2="90111" y2="32000"/>
                          <a14:foregroundMark x1="90111" y1="32000" x2="93667" y2="38600"/>
                          <a14:foregroundMark x1="93667" y1="38600" x2="94333" y2="51600"/>
                          <a14:foregroundMark x1="94333" y1="51600" x2="91111" y2="58000"/>
                          <a14:foregroundMark x1="91111" y1="58000" x2="80333" y2="65400"/>
                          <a14:foregroundMark x1="80333" y1="65400" x2="77667" y2="65200"/>
                          <a14:foregroundMark x1="79957" y1="77071" x2="83111" y2="77200"/>
                          <a14:foregroundMark x1="83111" y1="77200" x2="87889" y2="73800"/>
                          <a14:foregroundMark x1="87889" y1="73800" x2="96556" y2="57800"/>
                          <a14:foregroundMark x1="96556" y1="57800" x2="97444" y2="50000"/>
                          <a14:foregroundMark x1="97444" y1="50000" x2="96222" y2="42000"/>
                          <a14:foregroundMark x1="96222" y1="42000" x2="92222" y2="37000"/>
                          <a14:foregroundMark x1="92222" y1="37000" x2="91556" y2="36800"/>
                          <a14:foregroundMark x1="69667" y1="33000" x2="79556" y2="24200"/>
                          <a14:foregroundMark x1="79556" y1="24200" x2="83778" y2="23200"/>
                          <a14:foregroundMark x1="83778" y1="23200" x2="91889" y2="33000"/>
                          <a14:foregroundMark x1="91889" y1="33000" x2="93778" y2="41000"/>
                          <a14:foregroundMark x1="96000" y1="39200" x2="93778" y2="31800"/>
                          <a14:foregroundMark x1="93778" y1="31800" x2="90778" y2="26400"/>
                          <a14:foregroundMark x1="90778" y1="26400" x2="86889" y2="23200"/>
                          <a14:foregroundMark x1="86889" y1="23200" x2="77778" y2="22600"/>
                          <a14:foregroundMark x1="77778" y1="22600" x2="72889" y2="27400"/>
                          <a14:foregroundMark x1="72889" y1="27400" x2="69778" y2="32800"/>
                          <a14:foregroundMark x1="69778" y1="32800" x2="69667" y2="33400"/>
                          <a14:foregroundMark x1="72333" y1="27600" x2="68889" y2="32000"/>
                          <a14:foregroundMark x1="68889" y1="32000" x2="68000" y2="35000"/>
                          <a14:foregroundMark x1="88444" y1="75200" x2="95000" y2="62400"/>
                          <a14:foregroundMark x1="95000" y1="62400" x2="92556" y2="69800"/>
                          <a14:foregroundMark x1="92556" y1="69800" x2="89222" y2="75200"/>
                          <a14:foregroundMark x1="89222" y1="75200" x2="87667" y2="76200"/>
                          <a14:foregroundMark x1="92000" y1="72800" x2="96778" y2="59400"/>
                          <a14:foregroundMark x1="96778" y1="59400" x2="96333" y2="51800"/>
                          <a14:foregroundMark x1="74556" y1="67400" x2="77000" y2="67400"/>
                          <a14:foregroundMark x1="7000" y1="58600" x2="7000" y2="58600"/>
                          <a14:foregroundMark x1="6222" y1="59000" x2="9778" y2="49000"/>
                          <a14:foregroundMark x1="27333" y1="53600" x2="34222" y2="54000"/>
                          <a14:foregroundMark x1="45556" y1="55400" x2="48111" y2="55800"/>
                          <a14:foregroundMark x1="27667" y1="50200" x2="28111" y2="45000"/>
                          <a14:foregroundMark x1="41667" y1="68000" x2="41667" y2="68000"/>
                          <a14:backgroundMark x1="10000" y1="74269" x2="10000" y2="75600"/>
                          <a14:backgroundMark x1="1111" y1="71200" x2="1444" y2="76000"/>
                          <a14:backgroundMark x1="1222" y1="69200" x2="1667" y2="70200"/>
                          <a14:backgroundMark x1="18222" y1="74269" x2="18222" y2="75800"/>
                          <a14:backgroundMark x1="18222" y1="70600" x2="18222" y2="73913"/>
                          <a14:backgroundMark x1="33222" y1="74399" x2="34333" y2="77800"/>
                          <a14:backgroundMark x1="34333" y1="77800" x2="34444" y2="80400"/>
                          <a14:backgroundMark x1="54202" y1="74543" x2="53444" y2="78000"/>
                          <a14:backgroundMark x1="53444" y1="78000" x2="53667" y2="79800"/>
                          <a14:backgroundMark x1="66622" y1="73436" x2="67444" y2="78000"/>
                          <a14:backgroundMark x1="67444" y1="78000" x2="66778" y2="80400"/>
                          <a14:backgroundMark x1="23778" y1="73200" x2="58333" y2="71000"/>
                          <a14:backgroundMark x1="31111" y1="78600" x2="76333" y2="73600"/>
                          <a14:backgroundMark x1="1889" y1="73600" x2="29889" y2="69600"/>
                          <a14:backgroundMark x1="30111" y1="77400" x2="20222" y2="77800"/>
                          <a14:backgroundMark x1="56778" y1="73200" x2="68667" y2="78200"/>
                          <a14:backgroundMark x1="57000" y1="74200" x2="78889" y2="75000"/>
                          <a14:backgroundMark x1="8889" y1="70200" x2="2111" y2="70000"/>
                          <a14:backgroundMark x1="8111" y1="70400" x2="9444" y2="70600"/>
                          <a14:backgroundMark x1="28889" y1="76400" x2="32333" y2="76600"/>
                          <a14:backgroundMark x1="60889" y1="70400" x2="72667" y2="71400"/>
                          <a14:backgroundMark x1="67000" y1="70000" x2="79667" y2="71200"/>
                          <a14:backgroundMark x1="79556" y1="70600" x2="80000" y2="77200"/>
                          <a14:backgroundMark x1="79444" y1="79400" x2="78778" y2="75600"/>
                          <a14:backgroundMark x1="77889" y1="76600" x2="77889" y2="78000"/>
                          <a14:backgroundMark x1="79778" y1="77600" x2="79444" y2="76400"/>
                          <a14:backgroundMark x1="80111" y1="76800" x2="80444" y2="78400"/>
                          <a14:backgroundMark x1="80000" y1="77400" x2="80000" y2="77400"/>
                          <a14:backgroundMark x1="80000" y1="77200" x2="75778" y2="76600"/>
                          <a14:backgroundMark x1="67333" y1="68800" x2="66778" y2="68400"/>
                          <a14:backgroundMark x1="67222" y1="68400" x2="66000" y2="70000"/>
                          <a14:backgroundMark x1="67000" y1="68200" x2="67000" y2="68200"/>
                          <a14:backgroundMark x1="67333" y1="68200" x2="67333" y2="68200"/>
                          <a14:backgroundMark x1="67333" y1="68400" x2="67333" y2="68400"/>
                          <a14:backgroundMark x1="67444" y1="68200" x2="67556" y2="69000"/>
                          <a14:backgroundMark x1="68000" y1="68600" x2="65556" y2="68800"/>
                        </a14:backgroundRemoval>
                      </a14:imgEffect>
                    </a14:imgLayer>
                  </a14:imgProps>
                </a:ext>
                <a:ext uri="{28A0092B-C50C-407E-A947-70E740481C1C}">
                  <a14:useLocalDpi xmlns:a14="http://schemas.microsoft.com/office/drawing/2010/main" val="0"/>
                </a:ext>
              </a:extLst>
            </a:blip>
            <a:srcRect b="17183"/>
            <a:stretch/>
          </p:blipFill>
          <p:spPr bwMode="auto">
            <a:xfrm>
              <a:off x="10699178" y="5834326"/>
              <a:ext cx="1250780" cy="575478"/>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National Science Foundation Logo">
            <a:extLst>
              <a:ext uri="{FF2B5EF4-FFF2-40B4-BE49-F238E27FC236}">
                <a16:creationId xmlns:a16="http://schemas.microsoft.com/office/drawing/2014/main" id="{E473EE3D-B48B-A061-9083-087C6ED39A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414" b="91897" l="10000" r="90000">
                        <a14:foregroundMark x1="38778" y1="9138" x2="38778" y2="9138"/>
                        <a14:foregroundMark x1="50222" y1="7414" x2="50222" y2="7414"/>
                        <a14:foregroundMark x1="50000" y1="91897" x2="50000" y2="91897"/>
                        <a14:foregroundMark x1="53556" y1="52241" x2="53556" y2="52241"/>
                        <a14:foregroundMark x1="60222" y1="49138" x2="60222" y2="49138"/>
                        <a14:foregroundMark x1="38333" y1="48276" x2="38333" y2="48276"/>
                        <a14:foregroundMark x1="38111" y1="47414" x2="40667" y2="51207"/>
                        <a14:foregroundMark x1="65000" y1="50172" x2="65000" y2="50172"/>
                        <a14:foregroundMark x1="67111" y1="41897" x2="67111" y2="41897"/>
                        <a14:foregroundMark x1="43333" y1="40000" x2="43000" y2="47759"/>
                        <a14:foregroundMark x1="43000" y1="47759" x2="43000" y2="47759"/>
                        <a14:foregroundMark x1="33222" y1="22586" x2="37556" y2="30345"/>
                        <a14:foregroundMark x1="25889" y1="65690" x2="34222" y2="62759"/>
                        <a14:foregroundMark x1="59444" y1="35000" x2="59222" y2="58621"/>
                      </a14:backgroundRemoval>
                    </a14:imgEffect>
                  </a14:imgLayer>
                </a14:imgProps>
              </a:ext>
              <a:ext uri="{28A0092B-C50C-407E-A947-70E740481C1C}">
                <a14:useLocalDpi xmlns:a14="http://schemas.microsoft.com/office/drawing/2010/main" val="0"/>
              </a:ext>
            </a:extLst>
          </a:blip>
          <a:srcRect/>
          <a:stretch>
            <a:fillRect/>
          </a:stretch>
        </p:blipFill>
        <p:spPr bwMode="auto">
          <a:xfrm>
            <a:off x="3577745" y="5636729"/>
            <a:ext cx="763682" cy="49218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E544A1C-2EB9-26B6-BFFA-BAF3577EA4A7}"/>
              </a:ext>
            </a:extLst>
          </p:cNvPr>
          <p:cNvSpPr txBox="1"/>
          <p:nvPr/>
        </p:nvSpPr>
        <p:spPr>
          <a:xfrm>
            <a:off x="0" y="4627932"/>
            <a:ext cx="921450" cy="461665"/>
          </a:xfrm>
          <a:prstGeom prst="rect">
            <a:avLst/>
          </a:prstGeom>
          <a:noFill/>
        </p:spPr>
        <p:txBody>
          <a:bodyPr wrap="square" rtlCol="0">
            <a:spAutoFit/>
          </a:bodyPr>
          <a:lstStyle/>
          <a:p>
            <a:pPr algn="ctr"/>
            <a:r>
              <a:rPr lang="en-US" sz="1200" dirty="0">
                <a:solidFill>
                  <a:schemeClr val="accent5">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HPBio MX &amp; FlexX</a:t>
            </a:r>
          </a:p>
        </p:txBody>
      </p:sp>
      <p:cxnSp>
        <p:nvCxnSpPr>
          <p:cNvPr id="29" name="Straight Connector 28">
            <a:extLst>
              <a:ext uri="{FF2B5EF4-FFF2-40B4-BE49-F238E27FC236}">
                <a16:creationId xmlns:a16="http://schemas.microsoft.com/office/drawing/2014/main" id="{2D97E540-C69D-9668-22CF-75E65D95524F}"/>
              </a:ext>
            </a:extLst>
          </p:cNvPr>
          <p:cNvCxnSpPr>
            <a:cxnSpLocks/>
            <a:endCxn id="28" idx="0"/>
          </p:cNvCxnSpPr>
          <p:nvPr/>
        </p:nvCxnSpPr>
        <p:spPr>
          <a:xfrm>
            <a:off x="437301" y="2204827"/>
            <a:ext cx="23424" cy="2423105"/>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8BE4FCC-8A5C-EDA6-1F90-1B0B73D3D572}"/>
              </a:ext>
            </a:extLst>
          </p:cNvPr>
          <p:cNvCxnSpPr>
            <a:cxnSpLocks/>
            <a:endCxn id="21" idx="0"/>
          </p:cNvCxnSpPr>
          <p:nvPr/>
        </p:nvCxnSpPr>
        <p:spPr>
          <a:xfrm>
            <a:off x="1169804" y="2393597"/>
            <a:ext cx="18502" cy="1803264"/>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974BA5B-E452-8FCD-6EA6-1A480B01592F}"/>
              </a:ext>
            </a:extLst>
          </p:cNvPr>
          <p:cNvCxnSpPr>
            <a:cxnSpLocks/>
            <a:stCxn id="27" idx="1"/>
          </p:cNvCxnSpPr>
          <p:nvPr/>
        </p:nvCxnSpPr>
        <p:spPr>
          <a:xfrm flipH="1" flipV="1">
            <a:off x="485904" y="5089527"/>
            <a:ext cx="3091841" cy="793294"/>
          </a:xfrm>
          <a:prstGeom prst="straightConnector1">
            <a:avLst/>
          </a:prstGeom>
          <a:ln>
            <a:solidFill>
              <a:schemeClr val="accent5">
                <a:lumMod val="50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cxnSp>
        <p:nvCxnSpPr>
          <p:cNvPr id="32" name="Straight Arrow Connector 31">
            <a:extLst>
              <a:ext uri="{FF2B5EF4-FFF2-40B4-BE49-F238E27FC236}">
                <a16:creationId xmlns:a16="http://schemas.microsoft.com/office/drawing/2014/main" id="{C363BF3C-96B4-26FF-83AA-2C7166146E4C}"/>
              </a:ext>
            </a:extLst>
          </p:cNvPr>
          <p:cNvCxnSpPr>
            <a:cxnSpLocks/>
            <a:stCxn id="5" idx="0"/>
            <a:endCxn id="28" idx="2"/>
          </p:cNvCxnSpPr>
          <p:nvPr/>
        </p:nvCxnSpPr>
        <p:spPr>
          <a:xfrm flipH="1" flipV="1">
            <a:off x="460725" y="5089597"/>
            <a:ext cx="1324069" cy="581722"/>
          </a:xfrm>
          <a:prstGeom prst="straightConnector1">
            <a:avLst/>
          </a:prstGeom>
          <a:ln>
            <a:solidFill>
              <a:schemeClr val="accent5">
                <a:lumMod val="50000"/>
              </a:schemeClr>
            </a:solidFill>
            <a:prstDash val="sysDot"/>
            <a:tailEnd type="triangle"/>
          </a:ln>
        </p:spPr>
        <p:style>
          <a:lnRef idx="2">
            <a:schemeClr val="accent5"/>
          </a:lnRef>
          <a:fillRef idx="0">
            <a:schemeClr val="accent5"/>
          </a:fillRef>
          <a:effectRef idx="1">
            <a:schemeClr val="accent5"/>
          </a:effectRef>
          <a:fontRef idx="minor">
            <a:schemeClr val="tx1"/>
          </a:fontRef>
        </p:style>
      </p:cxnSp>
      <p:sp>
        <p:nvSpPr>
          <p:cNvPr id="33" name="Oval 32">
            <a:extLst>
              <a:ext uri="{FF2B5EF4-FFF2-40B4-BE49-F238E27FC236}">
                <a16:creationId xmlns:a16="http://schemas.microsoft.com/office/drawing/2014/main" id="{9EE09B7E-BAB0-F3A5-F117-B12A13C47543}"/>
              </a:ext>
            </a:extLst>
          </p:cNvPr>
          <p:cNvSpPr/>
          <p:nvPr/>
        </p:nvSpPr>
        <p:spPr>
          <a:xfrm>
            <a:off x="404507" y="2160241"/>
            <a:ext cx="64310" cy="6431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E6A52AF-74B0-FFD2-4880-CEA23E30A445}"/>
              </a:ext>
            </a:extLst>
          </p:cNvPr>
          <p:cNvSpPr/>
          <p:nvPr/>
        </p:nvSpPr>
        <p:spPr>
          <a:xfrm>
            <a:off x="1145325" y="2360723"/>
            <a:ext cx="64310" cy="6431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5" name="Picture 10" descr="Logo&#10;&#10;Description automatically generated">
            <a:extLst>
              <a:ext uri="{FF2B5EF4-FFF2-40B4-BE49-F238E27FC236}">
                <a16:creationId xmlns:a16="http://schemas.microsoft.com/office/drawing/2014/main" id="{CB9FB5BF-AABB-813E-2C21-CDAFBF738AF2}"/>
              </a:ext>
            </a:extLst>
          </p:cNvPr>
          <p:cNvPicPr>
            <a:picLocks noChangeAspect="1"/>
          </p:cNvPicPr>
          <p:nvPr/>
        </p:nvPicPr>
        <p:blipFill rotWithShape="1">
          <a:blip r:embed="rId9"/>
          <a:srcRect l="26482" t="8445" r="20198" b="37087"/>
          <a:stretch/>
        </p:blipFill>
        <p:spPr>
          <a:xfrm>
            <a:off x="509056" y="5730499"/>
            <a:ext cx="534196" cy="352840"/>
          </a:xfrm>
          <a:prstGeom prst="rect">
            <a:avLst/>
          </a:prstGeom>
        </p:spPr>
      </p:pic>
      <p:pic>
        <p:nvPicPr>
          <p:cNvPr id="36" name="Picture 11" descr="Logo, company name&#10;&#10;Description automatically generated">
            <a:extLst>
              <a:ext uri="{FF2B5EF4-FFF2-40B4-BE49-F238E27FC236}">
                <a16:creationId xmlns:a16="http://schemas.microsoft.com/office/drawing/2014/main" id="{5E0824FF-1C71-A0FC-25B6-ABDFC408C0CA}"/>
              </a:ext>
            </a:extLst>
          </p:cNvPr>
          <p:cNvPicPr>
            <a:picLocks noChangeAspect="1"/>
          </p:cNvPicPr>
          <p:nvPr/>
        </p:nvPicPr>
        <p:blipFill>
          <a:blip r:embed="rId10"/>
          <a:srcRect l="4355" t="2089" r="4403" b="30624"/>
          <a:stretch/>
        </p:blipFill>
        <p:spPr>
          <a:xfrm>
            <a:off x="1043252" y="5744014"/>
            <a:ext cx="823839" cy="256239"/>
          </a:xfrm>
          <a:prstGeom prst="rect">
            <a:avLst/>
          </a:prstGeom>
        </p:spPr>
      </p:pic>
      <p:sp>
        <p:nvSpPr>
          <p:cNvPr id="37" name="TextBox 36">
            <a:extLst>
              <a:ext uri="{FF2B5EF4-FFF2-40B4-BE49-F238E27FC236}">
                <a16:creationId xmlns:a16="http://schemas.microsoft.com/office/drawing/2014/main" id="{7CB5226B-F67F-EFE4-D4A8-8E0EE253AC21}"/>
              </a:ext>
            </a:extLst>
          </p:cNvPr>
          <p:cNvSpPr txBox="1"/>
          <p:nvPr/>
        </p:nvSpPr>
        <p:spPr>
          <a:xfrm>
            <a:off x="3482226" y="5312937"/>
            <a:ext cx="1757821" cy="307777"/>
          </a:xfrm>
          <a:prstGeom prst="rect">
            <a:avLst/>
          </a:prstGeom>
          <a:noFill/>
        </p:spPr>
        <p:txBody>
          <a:bodyPr wrap="square" rtlCol="0">
            <a:spAutoFit/>
          </a:bodyPr>
          <a:lstStyle/>
          <a:p>
            <a:pPr algn="ctr"/>
            <a:r>
              <a:rPr lang="en-US" sz="1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SUB-FACILITIES</a:t>
            </a:r>
          </a:p>
        </p:txBody>
      </p:sp>
      <p:sp>
        <p:nvSpPr>
          <p:cNvPr id="38" name="TextBox 37">
            <a:extLst>
              <a:ext uri="{FF2B5EF4-FFF2-40B4-BE49-F238E27FC236}">
                <a16:creationId xmlns:a16="http://schemas.microsoft.com/office/drawing/2014/main" id="{ADDBF213-734B-269C-0DC2-B7B60051E53D}"/>
              </a:ext>
            </a:extLst>
          </p:cNvPr>
          <p:cNvSpPr txBox="1"/>
          <p:nvPr/>
        </p:nvSpPr>
        <p:spPr>
          <a:xfrm rot="823821">
            <a:off x="3299297" y="2540079"/>
            <a:ext cx="2144348" cy="307777"/>
          </a:xfrm>
          <a:prstGeom prst="rect">
            <a:avLst/>
          </a:prstGeom>
          <a:noFill/>
        </p:spPr>
        <p:txBody>
          <a:bodyPr wrap="square" rtlCol="0">
            <a:spAutoFit/>
          </a:bodyPr>
          <a:lstStyle/>
          <a:p>
            <a:pPr algn="ctr"/>
            <a:r>
              <a:rPr lang="en-US" sz="1400" dirty="0">
                <a:solidFill>
                  <a:schemeClr val="bg1">
                    <a:lumMod val="8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NEW CONSTRUCTION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a:spLocks noGrp="1"/>
          </p:cNvSpPr>
          <p:nvPr>
            <p:ph type="title"/>
          </p:nvPr>
        </p:nvSpPr>
        <p:spPr>
          <a:xfrm>
            <a:off x="1021080" y="504707"/>
            <a:ext cx="10515600" cy="7632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3600"/>
              <a:t>Data Collection: Computing &amp; CI</a:t>
            </a:r>
            <a:endParaRPr/>
          </a:p>
        </p:txBody>
      </p:sp>
      <p:sp>
        <p:nvSpPr>
          <p:cNvPr id="163" name="Google Shape;163;p6"/>
          <p:cNvSpPr txBox="1"/>
          <p:nvPr/>
        </p:nvSpPr>
        <p:spPr>
          <a:xfrm>
            <a:off x="488850" y="1234525"/>
            <a:ext cx="11703300" cy="400200"/>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Computing and CI literacy needs vary across beamlines and even for different techniques within a beamline. </a:t>
            </a:r>
            <a:endParaRPr sz="1800" b="0" i="0" u="none" strike="noStrike" cap="none">
              <a:solidFill>
                <a:srgbClr val="000000"/>
              </a:solidFill>
              <a:latin typeface="Arial"/>
              <a:ea typeface="Arial"/>
              <a:cs typeface="Arial"/>
              <a:sym typeface="Arial"/>
            </a:endParaRPr>
          </a:p>
        </p:txBody>
      </p:sp>
      <p:sp>
        <p:nvSpPr>
          <p:cNvPr id="164" name="Google Shape;164;p6"/>
          <p:cNvSpPr txBox="1"/>
          <p:nvPr/>
        </p:nvSpPr>
        <p:spPr>
          <a:xfrm>
            <a:off x="843906" y="2125942"/>
            <a:ext cx="2371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B1B"/>
                </a:solidFill>
                <a:latin typeface="Arial"/>
                <a:ea typeface="Arial"/>
                <a:cs typeface="Arial"/>
                <a:sym typeface="Arial"/>
              </a:rPr>
              <a:t>All programs</a:t>
            </a:r>
            <a:endParaRPr sz="1100"/>
          </a:p>
        </p:txBody>
      </p:sp>
      <p:sp>
        <p:nvSpPr>
          <p:cNvPr id="165" name="Google Shape;165;p6"/>
          <p:cNvSpPr txBox="1"/>
          <p:nvPr/>
        </p:nvSpPr>
        <p:spPr>
          <a:xfrm>
            <a:off x="7445425" y="2139525"/>
            <a:ext cx="47079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B1B"/>
                </a:solidFill>
                <a:latin typeface="Arial"/>
                <a:ea typeface="Arial"/>
                <a:cs typeface="Arial"/>
                <a:sym typeface="Arial"/>
              </a:rPr>
              <a:t>Program/Technique Specific</a:t>
            </a:r>
            <a:endParaRPr sz="1100"/>
          </a:p>
        </p:txBody>
      </p:sp>
      <p:sp>
        <p:nvSpPr>
          <p:cNvPr id="166" name="Google Shape;166;p6"/>
          <p:cNvSpPr txBox="1"/>
          <p:nvPr/>
        </p:nvSpPr>
        <p:spPr>
          <a:xfrm>
            <a:off x="4088788" y="2125945"/>
            <a:ext cx="3510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B1B"/>
                </a:solidFill>
                <a:latin typeface="Arial"/>
                <a:ea typeface="Arial"/>
                <a:cs typeface="Arial"/>
                <a:sym typeface="Arial"/>
              </a:rPr>
              <a:t>Most Programs/Techniques</a:t>
            </a:r>
            <a:endParaRPr sz="1100"/>
          </a:p>
        </p:txBody>
      </p:sp>
      <p:sp>
        <p:nvSpPr>
          <p:cNvPr id="167" name="Google Shape;167;p6"/>
          <p:cNvSpPr txBox="1"/>
          <p:nvPr/>
        </p:nvSpPr>
        <p:spPr>
          <a:xfrm>
            <a:off x="383244" y="5210064"/>
            <a:ext cx="11425500" cy="697800"/>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Many of these categories have XCITE courses associated with them. </a:t>
            </a:r>
            <a:endParaRPr sz="186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67" b="0" i="0" u="none" strike="noStrike" cap="none">
                <a:solidFill>
                  <a:srgbClr val="000000"/>
                </a:solidFill>
                <a:latin typeface="Arial"/>
                <a:ea typeface="Arial"/>
                <a:cs typeface="Arial"/>
                <a:sym typeface="Arial"/>
              </a:rPr>
              <a:t>Users should work with their beamline scientists to understand what is required for their experiment. </a:t>
            </a:r>
            <a:endParaRPr sz="2133" b="0" i="1" u="none" strike="noStrike" cap="none">
              <a:solidFill>
                <a:srgbClr val="000000"/>
              </a:solidFill>
              <a:latin typeface="Arial"/>
              <a:ea typeface="Arial"/>
              <a:cs typeface="Arial"/>
              <a:sym typeface="Arial"/>
            </a:endParaRPr>
          </a:p>
        </p:txBody>
      </p:sp>
      <p:graphicFrame>
        <p:nvGraphicFramePr>
          <p:cNvPr id="168" name="Google Shape;168;p6"/>
          <p:cNvGraphicFramePr/>
          <p:nvPr/>
        </p:nvGraphicFramePr>
        <p:xfrm>
          <a:off x="406250" y="2743500"/>
          <a:ext cx="3246500" cy="2057250"/>
        </p:xfrm>
        <a:graphic>
          <a:graphicData uri="http://schemas.openxmlformats.org/drawingml/2006/table">
            <a:tbl>
              <a:tblPr>
                <a:noFill/>
                <a:tableStyleId>{D5EE919F-782A-4CA6-841B-024CF41C321E}</a:tableStyleId>
              </a:tblPr>
              <a:tblGrid>
                <a:gridCol w="2492750">
                  <a:extLst>
                    <a:ext uri="{9D8B030D-6E8A-4147-A177-3AD203B41FA5}">
                      <a16:colId xmlns:a16="http://schemas.microsoft.com/office/drawing/2014/main" val="20000"/>
                    </a:ext>
                  </a:extLst>
                </a:gridCol>
                <a:gridCol w="753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Experimental station</a:t>
                      </a:r>
                      <a:endParaRPr sz="1500" b="1">
                        <a:solidFill>
                          <a:srgbClr val="001736"/>
                        </a:solidFill>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US"/>
                        <a:t>XS100</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CHESS Networks</a:t>
                      </a:r>
                      <a:endParaRPr/>
                    </a:p>
                  </a:txBody>
                  <a:tcPr marL="91425" marR="91425" marT="91425" marB="91425"/>
                </a:tc>
                <a:tc>
                  <a:txBody>
                    <a:bodyPr/>
                    <a:lstStyle/>
                    <a:p>
                      <a:pPr marL="0" lvl="0" indent="0" algn="l" rtl="0">
                        <a:spcBef>
                          <a:spcPts val="0"/>
                        </a:spcBef>
                        <a:spcAft>
                          <a:spcPts val="0"/>
                        </a:spcAft>
                        <a:buNone/>
                      </a:pPr>
                      <a:r>
                        <a:rPr lang="en-US"/>
                        <a:t>XS100</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CHESS Filesystem</a:t>
                      </a:r>
                      <a:endParaRPr/>
                    </a:p>
                  </a:txBody>
                  <a:tcPr marL="91425" marR="91425" marT="91425" marB="91425"/>
                </a:tc>
                <a:tc>
                  <a:txBody>
                    <a:bodyPr/>
                    <a:lstStyle/>
                    <a:p>
                      <a:pPr marL="0" lvl="0" indent="0" algn="l" rtl="0">
                        <a:spcBef>
                          <a:spcPts val="0"/>
                        </a:spcBef>
                        <a:spcAft>
                          <a:spcPts val="0"/>
                        </a:spcAft>
                        <a:buNone/>
                      </a:pPr>
                      <a:r>
                        <a:rPr lang="en-US"/>
                        <a:t>XS100</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CHESS Compute Farm</a:t>
                      </a:r>
                      <a:endParaRPr/>
                    </a:p>
                  </a:txBody>
                  <a:tcPr marL="91425" marR="91425" marT="91425" marB="91425"/>
                </a:tc>
                <a:tc>
                  <a:txBody>
                    <a:bodyPr/>
                    <a:lstStyle/>
                    <a:p>
                      <a:pPr marL="0" lvl="0" indent="0" algn="l" rtl="0">
                        <a:spcBef>
                          <a:spcPts val="0"/>
                        </a:spcBef>
                        <a:spcAft>
                          <a:spcPts val="0"/>
                        </a:spcAft>
                        <a:buNone/>
                      </a:pPr>
                      <a:r>
                        <a:rPr lang="en-US"/>
                        <a:t>DC200</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CHESS BYOD Policies</a:t>
                      </a:r>
                      <a:endParaRPr/>
                    </a:p>
                  </a:txBody>
                  <a:tcPr marL="91425" marR="91425" marT="91425" marB="91425"/>
                </a:tc>
                <a:tc>
                  <a:txBody>
                    <a:bodyPr/>
                    <a:lstStyle/>
                    <a:p>
                      <a:pPr marL="0" lvl="0" indent="0" algn="l" rtl="0">
                        <a:spcBef>
                          <a:spcPts val="0"/>
                        </a:spcBef>
                        <a:spcAft>
                          <a:spcPts val="0"/>
                        </a:spcAft>
                        <a:buNone/>
                      </a:pPr>
                      <a:r>
                        <a:rPr lang="en-US"/>
                        <a:t>XS100</a:t>
                      </a:r>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169" name="Google Shape;169;p6"/>
          <p:cNvGraphicFramePr/>
          <p:nvPr/>
        </p:nvGraphicFramePr>
        <p:xfrm>
          <a:off x="4304788" y="2743500"/>
          <a:ext cx="3058275" cy="1234350"/>
        </p:xfrm>
        <a:graphic>
          <a:graphicData uri="http://schemas.openxmlformats.org/drawingml/2006/table">
            <a:tbl>
              <a:tblPr>
                <a:noFill/>
                <a:tableStyleId>{D5EE919F-782A-4CA6-841B-024CF41C321E}</a:tableStyleId>
              </a:tblPr>
              <a:tblGrid>
                <a:gridCol w="2095225">
                  <a:extLst>
                    <a:ext uri="{9D8B030D-6E8A-4147-A177-3AD203B41FA5}">
                      <a16:colId xmlns:a16="http://schemas.microsoft.com/office/drawing/2014/main" val="20000"/>
                    </a:ext>
                  </a:extLst>
                </a:gridCol>
                <a:gridCol w="963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Python</a:t>
                      </a:r>
                      <a:endParaRPr sz="1500" b="1">
                        <a:solidFill>
                          <a:srgbClr val="001736"/>
                        </a:solidFill>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US"/>
                        <a:t>PE100-2</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SPEC</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Git</a:t>
                      </a:r>
                      <a:endParaRPr/>
                    </a:p>
                  </a:txBody>
                  <a:tcPr marL="91425" marR="91425" marT="91425" marB="91425"/>
                </a:tc>
                <a:tc>
                  <a:txBody>
                    <a:bodyPr/>
                    <a:lstStyle/>
                    <a:p>
                      <a:pPr marL="0" lvl="0" indent="0" algn="l" rtl="0">
                        <a:spcBef>
                          <a:spcPts val="0"/>
                        </a:spcBef>
                        <a:spcAft>
                          <a:spcPts val="0"/>
                        </a:spcAft>
                        <a:buNone/>
                      </a:pPr>
                      <a:r>
                        <a:rPr lang="en-US"/>
                        <a:t>PE103</a:t>
                      </a:r>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0" name="Google Shape;170;p6"/>
          <p:cNvGraphicFramePr/>
          <p:nvPr/>
        </p:nvGraphicFramePr>
        <p:xfrm>
          <a:off x="7959063" y="2728125"/>
          <a:ext cx="3925875" cy="1920150"/>
        </p:xfrm>
        <a:graphic>
          <a:graphicData uri="http://schemas.openxmlformats.org/drawingml/2006/table">
            <a:tbl>
              <a:tblPr>
                <a:noFill/>
                <a:tableStyleId>{D5EE919F-782A-4CA6-841B-024CF41C321E}</a:tableStyleId>
              </a:tblPr>
              <a:tblGrid>
                <a:gridCol w="2854450">
                  <a:extLst>
                    <a:ext uri="{9D8B030D-6E8A-4147-A177-3AD203B41FA5}">
                      <a16:colId xmlns:a16="http://schemas.microsoft.com/office/drawing/2014/main" val="20000"/>
                    </a:ext>
                  </a:extLst>
                </a:gridCol>
                <a:gridCol w="1071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Program-Specific Software Packages</a:t>
                      </a:r>
                      <a:endParaRPr sz="1500" b="1">
                        <a:solidFill>
                          <a:srgbClr val="001736"/>
                        </a:solidFill>
                        <a:latin typeface="Helvetica Neue"/>
                        <a:ea typeface="Helvetica Neue"/>
                        <a:cs typeface="Helvetica Neue"/>
                        <a:sym typeface="Helvetica Neue"/>
                      </a:endParaRPr>
                    </a:p>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(e.g. GSASII, DIALS, HEXRD, PyMCA, NEXUS, etc.)</a:t>
                      </a:r>
                      <a:endParaRPr sz="1500" b="1">
                        <a:solidFill>
                          <a:srgbClr val="001736"/>
                        </a:solidFill>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Pandas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500" b="1">
                          <a:solidFill>
                            <a:srgbClr val="001736"/>
                          </a:solidFill>
                          <a:latin typeface="Helvetica Neue"/>
                          <a:ea typeface="Helvetica Neue"/>
                          <a:cs typeface="Helvetica Neue"/>
                          <a:sym typeface="Helvetica Neue"/>
                        </a:rPr>
                        <a:t>Matlab</a:t>
                      </a:r>
                      <a:endParaRPr sz="1500" b="1">
                        <a:solidFill>
                          <a:srgbClr val="001736"/>
                        </a:solidFill>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pic>
        <p:nvPicPr>
          <p:cNvPr id="171" name="Google Shape;171;p6"/>
          <p:cNvPicPr preferRelativeResize="0"/>
          <p:nvPr/>
        </p:nvPicPr>
        <p:blipFill>
          <a:blip r:embed="rId3">
            <a:alphaModFix/>
          </a:blip>
          <a:stretch>
            <a:fillRect/>
          </a:stretch>
        </p:blipFill>
        <p:spPr>
          <a:xfrm>
            <a:off x="6723525" y="3169775"/>
            <a:ext cx="386750" cy="386750"/>
          </a:xfrm>
          <a:prstGeom prst="rect">
            <a:avLst/>
          </a:prstGeom>
          <a:noFill/>
          <a:ln>
            <a:noFill/>
          </a:ln>
        </p:spPr>
      </p:pic>
      <p:pic>
        <p:nvPicPr>
          <p:cNvPr id="172" name="Google Shape;172;p6"/>
          <p:cNvPicPr preferRelativeResize="0"/>
          <p:nvPr/>
        </p:nvPicPr>
        <p:blipFill>
          <a:blip r:embed="rId3">
            <a:alphaModFix/>
          </a:blip>
          <a:stretch>
            <a:fillRect/>
          </a:stretch>
        </p:blipFill>
        <p:spPr>
          <a:xfrm>
            <a:off x="11006675" y="3083225"/>
            <a:ext cx="386750" cy="386750"/>
          </a:xfrm>
          <a:prstGeom prst="rect">
            <a:avLst/>
          </a:prstGeom>
          <a:noFill/>
          <a:ln>
            <a:noFill/>
          </a:ln>
        </p:spPr>
      </p:pic>
      <p:pic>
        <p:nvPicPr>
          <p:cNvPr id="173" name="Google Shape;173;p6"/>
          <p:cNvPicPr preferRelativeResize="0"/>
          <p:nvPr/>
        </p:nvPicPr>
        <p:blipFill>
          <a:blip r:embed="rId3">
            <a:alphaModFix/>
          </a:blip>
          <a:stretch>
            <a:fillRect/>
          </a:stretch>
        </p:blipFill>
        <p:spPr>
          <a:xfrm>
            <a:off x="11239773" y="3829590"/>
            <a:ext cx="386750" cy="386750"/>
          </a:xfrm>
          <a:prstGeom prst="rect">
            <a:avLst/>
          </a:prstGeom>
          <a:noFill/>
          <a:ln>
            <a:noFill/>
          </a:ln>
        </p:spPr>
      </p:pic>
      <p:pic>
        <p:nvPicPr>
          <p:cNvPr id="174" name="Google Shape;174;p6"/>
          <p:cNvPicPr preferRelativeResize="0"/>
          <p:nvPr/>
        </p:nvPicPr>
        <p:blipFill>
          <a:blip r:embed="rId3">
            <a:alphaModFix/>
          </a:blip>
          <a:stretch>
            <a:fillRect/>
          </a:stretch>
        </p:blipFill>
        <p:spPr>
          <a:xfrm>
            <a:off x="11235275" y="4245254"/>
            <a:ext cx="386750" cy="386750"/>
          </a:xfrm>
          <a:prstGeom prst="rect">
            <a:avLst/>
          </a:prstGeom>
          <a:noFill/>
          <a:ln>
            <a:noFill/>
          </a:ln>
        </p:spPr>
      </p:pic>
      <p:pic>
        <p:nvPicPr>
          <p:cNvPr id="175" name="Google Shape;175;p6"/>
          <p:cNvPicPr preferRelativeResize="0"/>
          <p:nvPr/>
        </p:nvPicPr>
        <p:blipFill rotWithShape="1">
          <a:blip r:embed="rId4">
            <a:alphaModFix/>
          </a:blip>
          <a:srcRect l="15138" t="21837" r="7938" b="10005"/>
          <a:stretch/>
        </p:blipFill>
        <p:spPr>
          <a:xfrm>
            <a:off x="10978581" y="3044513"/>
            <a:ext cx="878275" cy="5988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
          <p:cNvSpPr txBox="1">
            <a:spLocks noGrp="1"/>
          </p:cNvSpPr>
          <p:nvPr>
            <p:ph type="title"/>
          </p:nvPr>
        </p:nvSpPr>
        <p:spPr>
          <a:xfrm>
            <a:off x="1021080" y="504707"/>
            <a:ext cx="10515600" cy="7632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Anatomy of an Experimental Station: Station Computer</a:t>
            </a:r>
            <a:endParaRPr sz="2800"/>
          </a:p>
        </p:txBody>
      </p:sp>
      <p:sp>
        <p:nvSpPr>
          <p:cNvPr id="181" name="Google Shape;181;p2"/>
          <p:cNvSpPr txBox="1">
            <a:spLocks noGrp="1"/>
          </p:cNvSpPr>
          <p:nvPr>
            <p:ph type="body" idx="1"/>
          </p:nvPr>
        </p:nvSpPr>
        <p:spPr>
          <a:xfrm>
            <a:off x="283779" y="1277852"/>
            <a:ext cx="11529849" cy="1130854"/>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1"/>
              </a:buClr>
              <a:buSzPts val="1800"/>
              <a:buChar char="•"/>
            </a:pPr>
            <a:r>
              <a:rPr lang="en-US" sz="1800" dirty="0"/>
              <a:t>All experimental stations are controlled by a special computer , the</a:t>
            </a:r>
            <a:r>
              <a:rPr lang="en-US" sz="1800" b="1" dirty="0"/>
              <a:t> station computer </a:t>
            </a:r>
            <a:r>
              <a:rPr lang="en-US" sz="1800" dirty="0"/>
              <a:t>that communicates to all the hardware and software needed for data collection. </a:t>
            </a:r>
            <a:endParaRPr sz="1800" dirty="0"/>
          </a:p>
          <a:p>
            <a:pPr marL="457200" lvl="0" indent="-342900" algn="l" rtl="0">
              <a:lnSpc>
                <a:spcPct val="90000"/>
              </a:lnSpc>
              <a:spcBef>
                <a:spcPts val="1000"/>
              </a:spcBef>
              <a:spcAft>
                <a:spcPts val="0"/>
              </a:spcAft>
              <a:buClr>
                <a:schemeClr val="dk1"/>
              </a:buClr>
              <a:buSzPts val="1800"/>
              <a:buChar char="•"/>
            </a:pPr>
            <a:r>
              <a:rPr lang="en-US" sz="1800" dirty="0"/>
              <a:t>The </a:t>
            </a:r>
            <a:r>
              <a:rPr lang="en-US" sz="1800" b="1" dirty="0"/>
              <a:t>station computer </a:t>
            </a:r>
            <a:r>
              <a:rPr lang="en-US" sz="1800" dirty="0"/>
              <a:t>typically runs a number of processes and is responsible for orchestrating data collection, motor motions, synchronized triggers, metadata logging, and more.</a:t>
            </a:r>
            <a:endParaRPr sz="1800" dirty="0"/>
          </a:p>
        </p:txBody>
      </p:sp>
      <p:sp>
        <p:nvSpPr>
          <p:cNvPr id="182" name="Google Shape;182;p2"/>
          <p:cNvSpPr txBox="1"/>
          <p:nvPr/>
        </p:nvSpPr>
        <p:spPr>
          <a:xfrm>
            <a:off x="618834" y="3194359"/>
            <a:ext cx="4418700" cy="29853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a:solidFill>
                  <a:srgbClr val="000000"/>
                </a:solidFill>
                <a:latin typeface="Arial"/>
                <a:ea typeface="Arial"/>
                <a:cs typeface="Arial"/>
                <a:sym typeface="Arial"/>
              </a:rPr>
              <a:t>The </a:t>
            </a:r>
            <a:r>
              <a:rPr lang="en-US" sz="1500" b="1" i="0" u="none" strike="noStrike" cap="none" dirty="0">
                <a:solidFill>
                  <a:srgbClr val="000000"/>
                </a:solidFill>
                <a:latin typeface="Arial"/>
                <a:ea typeface="Arial"/>
                <a:cs typeface="Arial"/>
                <a:sym typeface="Arial"/>
              </a:rPr>
              <a:t>station computer</a:t>
            </a:r>
            <a:r>
              <a:rPr lang="en-US" sz="1500" b="0" i="0" u="none" strike="noStrike" cap="none" dirty="0">
                <a:solidFill>
                  <a:srgbClr val="000000"/>
                </a:solidFill>
                <a:latin typeface="Arial"/>
                <a:ea typeface="Arial"/>
                <a:cs typeface="Arial"/>
                <a:sym typeface="Arial"/>
              </a:rPr>
              <a:t> has </a:t>
            </a:r>
            <a:r>
              <a:rPr lang="en-US" sz="1500" b="0" i="1" u="none" strike="noStrike" cap="none" dirty="0">
                <a:solidFill>
                  <a:srgbClr val="000000"/>
                </a:solidFill>
                <a:latin typeface="Arial"/>
                <a:ea typeface="Arial"/>
                <a:cs typeface="Arial"/>
                <a:sym typeface="Arial"/>
              </a:rPr>
              <a:t>special</a:t>
            </a:r>
            <a:r>
              <a:rPr lang="en-US" sz="1500" i="1" dirty="0"/>
              <a:t> </a:t>
            </a:r>
            <a:r>
              <a:rPr lang="en-US" sz="1500" b="0" i="1" u="none" strike="noStrike" cap="none" dirty="0">
                <a:solidFill>
                  <a:srgbClr val="000000"/>
                </a:solidFill>
                <a:latin typeface="Arial"/>
                <a:ea typeface="Arial"/>
                <a:cs typeface="Arial"/>
                <a:sym typeface="Arial"/>
              </a:rPr>
              <a:t>permissions </a:t>
            </a:r>
            <a:r>
              <a:rPr lang="en-US" sz="1500" b="0" i="0" u="none" strike="noStrike" cap="none" dirty="0">
                <a:solidFill>
                  <a:srgbClr val="000000"/>
                </a:solidFill>
                <a:latin typeface="Arial"/>
                <a:ea typeface="Arial"/>
                <a:cs typeface="Arial"/>
                <a:sym typeface="Arial"/>
              </a:rPr>
              <a:t>that allows it to communicate with protected devices and filesystems. </a:t>
            </a:r>
          </a:p>
          <a:p>
            <a:pPr marL="0" marR="0" lvl="0" indent="0" algn="l" rtl="0">
              <a:lnSpc>
                <a:spcPct val="100000"/>
              </a:lnSpc>
              <a:spcBef>
                <a:spcPts val="0"/>
              </a:spcBef>
              <a:spcAft>
                <a:spcPts val="0"/>
              </a:spcAft>
              <a:buNone/>
            </a:pPr>
            <a:endParaRPr lang="en-US" sz="1500" b="0" i="0" u="none" strike="noStrike" cap="none" dirty="0">
              <a:solidFill>
                <a:srgbClr val="000000"/>
              </a:solidFill>
              <a:latin typeface="Arial"/>
              <a:ea typeface="Arial"/>
              <a:cs typeface="Arial"/>
              <a:sym typeface="Arial"/>
            </a:endParaRPr>
          </a:p>
          <a:p>
            <a:pPr marL="292100" lvl="0" indent="-285750">
              <a:buSzPts val="1500"/>
              <a:buFont typeface="Arial" panose="020B0604020202020204" pitchFamily="34" charset="0"/>
              <a:buChar char="•"/>
            </a:pPr>
            <a:r>
              <a:rPr lang="en-US" sz="1600" i="1" dirty="0"/>
              <a:t>Only interact with processes that your staff scientist has approved or trained you on</a:t>
            </a:r>
          </a:p>
          <a:p>
            <a:pPr marL="742950" lvl="0" indent="-285750">
              <a:buFont typeface="Arial" panose="020B0604020202020204" pitchFamily="34" charset="0"/>
              <a:buChar char="•"/>
            </a:pPr>
            <a:endParaRPr lang="en-US" sz="1600" i="1" dirty="0"/>
          </a:p>
          <a:p>
            <a:pPr marL="292100" lvl="0" indent="-285750">
              <a:buSzPts val="1500"/>
              <a:buFont typeface="Arial" panose="020B0604020202020204" pitchFamily="34" charset="0"/>
              <a:buChar char="•"/>
            </a:pPr>
            <a:r>
              <a:rPr lang="en-US" sz="1600" i="1" dirty="0"/>
              <a:t>Do not launch additional terminals from the station computer without consulting your staff scientist (some programs will overload and crash the computer if run locally and disrupt data collection)</a:t>
            </a:r>
            <a:endParaRPr lang="en-US" sz="1600" dirty="0"/>
          </a:p>
        </p:txBody>
      </p:sp>
      <p:grpSp>
        <p:nvGrpSpPr>
          <p:cNvPr id="183" name="Google Shape;183;p2"/>
          <p:cNvGrpSpPr/>
          <p:nvPr/>
        </p:nvGrpSpPr>
        <p:grpSpPr>
          <a:xfrm>
            <a:off x="5018681" y="2648024"/>
            <a:ext cx="6122284" cy="3330131"/>
            <a:chOff x="4156833" y="2316235"/>
            <a:chExt cx="7507360" cy="4219551"/>
          </a:xfrm>
        </p:grpSpPr>
        <p:pic>
          <p:nvPicPr>
            <p:cNvPr id="184" name="Google Shape;184;p2" descr="Icon Box Icons - Free SVG &amp; PNG Icon Box Images - Noun Project"/>
            <p:cNvPicPr preferRelativeResize="0"/>
            <p:nvPr/>
          </p:nvPicPr>
          <p:blipFill rotWithShape="1">
            <a:blip r:embed="rId3">
              <a:alphaModFix/>
            </a:blip>
            <a:srcRect/>
            <a:stretch/>
          </p:blipFill>
          <p:spPr>
            <a:xfrm rot="-210076">
              <a:off x="10132250" y="3704174"/>
              <a:ext cx="893482" cy="893482"/>
            </a:xfrm>
            <a:prstGeom prst="rect">
              <a:avLst/>
            </a:prstGeom>
            <a:noFill/>
            <a:ln>
              <a:noFill/>
            </a:ln>
          </p:spPr>
        </p:pic>
        <p:pic>
          <p:nvPicPr>
            <p:cNvPr id="185" name="Google Shape;185;p2" descr="246 Triple Monitors Images, Stock Photos, 3D objects, &amp; Vectors |  Shutterstock"/>
            <p:cNvPicPr preferRelativeResize="0"/>
            <p:nvPr/>
          </p:nvPicPr>
          <p:blipFill rotWithShape="1">
            <a:blip r:embed="rId4">
              <a:alphaModFix/>
            </a:blip>
            <a:srcRect b="29149"/>
            <a:stretch/>
          </p:blipFill>
          <p:spPr>
            <a:xfrm>
              <a:off x="4156833" y="2576578"/>
              <a:ext cx="3302000" cy="2519406"/>
            </a:xfrm>
            <a:prstGeom prst="rect">
              <a:avLst/>
            </a:prstGeom>
            <a:noFill/>
            <a:ln>
              <a:noFill/>
            </a:ln>
          </p:spPr>
        </p:pic>
        <p:pic>
          <p:nvPicPr>
            <p:cNvPr id="186" name="Google Shape;186;p2" descr="Server Rack Icon Images – Browse 16,533 Stock Photos, Vectors, and Video |  Adobe Stock"/>
            <p:cNvPicPr preferRelativeResize="0"/>
            <p:nvPr/>
          </p:nvPicPr>
          <p:blipFill rotWithShape="1">
            <a:blip r:embed="rId5">
              <a:alphaModFix/>
            </a:blip>
            <a:srcRect l="17132" t="23919" r="16306" b="23108"/>
            <a:stretch/>
          </p:blipFill>
          <p:spPr>
            <a:xfrm>
              <a:off x="7537472" y="2810936"/>
              <a:ext cx="1644359" cy="1591650"/>
            </a:xfrm>
            <a:prstGeom prst="rect">
              <a:avLst/>
            </a:prstGeom>
            <a:noFill/>
            <a:ln>
              <a:noFill/>
            </a:ln>
          </p:spPr>
        </p:pic>
        <p:sp>
          <p:nvSpPr>
            <p:cNvPr id="187" name="Google Shape;187;p2"/>
            <p:cNvSpPr txBox="1"/>
            <p:nvPr/>
          </p:nvSpPr>
          <p:spPr>
            <a:xfrm>
              <a:off x="7798338" y="2391104"/>
              <a:ext cx="1261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7F7F7F"/>
                  </a:solidFill>
                  <a:latin typeface="Arial"/>
                  <a:ea typeface="Arial"/>
                  <a:cs typeface="Arial"/>
                  <a:sym typeface="Arial"/>
                </a:rPr>
                <a:t>Controls</a:t>
              </a:r>
              <a:endParaRPr/>
            </a:p>
          </p:txBody>
        </p:sp>
        <p:sp>
          <p:nvSpPr>
            <p:cNvPr id="188" name="Google Shape;188;p2"/>
            <p:cNvSpPr txBox="1"/>
            <p:nvPr/>
          </p:nvSpPr>
          <p:spPr>
            <a:xfrm>
              <a:off x="4911979" y="3012578"/>
              <a:ext cx="1954800" cy="39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2"/>
                  </a:solidFill>
                  <a:latin typeface="Arial"/>
                  <a:ea typeface="Arial"/>
                  <a:cs typeface="Arial"/>
                  <a:sym typeface="Arial"/>
                </a:rPr>
                <a:t>Station Computer</a:t>
              </a:r>
              <a:endParaRPr>
                <a:solidFill>
                  <a:schemeClr val="dk2"/>
                </a:solidFill>
              </a:endParaRPr>
            </a:p>
          </p:txBody>
        </p:sp>
        <p:sp>
          <p:nvSpPr>
            <p:cNvPr id="189" name="Google Shape;189;p2"/>
            <p:cNvSpPr/>
            <p:nvPr/>
          </p:nvSpPr>
          <p:spPr>
            <a:xfrm>
              <a:off x="9731761" y="3971377"/>
              <a:ext cx="1198179" cy="1124607"/>
            </a:xfrm>
            <a:custGeom>
              <a:avLst/>
              <a:gdLst/>
              <a:ahLst/>
              <a:cxnLst/>
              <a:rect l="l" t="t" r="r" b="b"/>
              <a:pathLst>
                <a:path w="1198179" h="1124607" extrusionOk="0">
                  <a:moveTo>
                    <a:pt x="10510" y="0"/>
                  </a:moveTo>
                  <a:lnTo>
                    <a:pt x="0" y="578069"/>
                  </a:lnTo>
                  <a:lnTo>
                    <a:pt x="1177159" y="1124607"/>
                  </a:lnTo>
                  <a:lnTo>
                    <a:pt x="1198179" y="546538"/>
                  </a:lnTo>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2"/>
            <p:cNvSpPr/>
            <p:nvPr/>
          </p:nvSpPr>
          <p:spPr>
            <a:xfrm>
              <a:off x="9743039" y="2316235"/>
              <a:ext cx="1125020" cy="1762018"/>
            </a:xfrm>
            <a:custGeom>
              <a:avLst/>
              <a:gdLst/>
              <a:ahLst/>
              <a:cxnLst/>
              <a:rect l="l" t="t" r="r" b="b"/>
              <a:pathLst>
                <a:path w="1125020" h="1762018" extrusionOk="0">
                  <a:moveTo>
                    <a:pt x="0" y="1654139"/>
                  </a:moveTo>
                  <a:lnTo>
                    <a:pt x="1125020" y="0"/>
                  </a:lnTo>
                  <a:lnTo>
                    <a:pt x="1114746" y="611312"/>
                  </a:lnTo>
                  <a:lnTo>
                    <a:pt x="775699" y="1089061"/>
                  </a:lnTo>
                  <a:cubicBezTo>
                    <a:pt x="777411" y="965771"/>
                    <a:pt x="779124" y="842481"/>
                    <a:pt x="780836" y="719191"/>
                  </a:cubicBezTo>
                  <a:lnTo>
                    <a:pt x="452063" y="1196939"/>
                  </a:lnTo>
                  <a:lnTo>
                    <a:pt x="436652" y="1628454"/>
                  </a:lnTo>
                  <a:lnTo>
                    <a:pt x="349321" y="1762018"/>
                  </a:lnTo>
                  <a:lnTo>
                    <a:pt x="0" y="1654139"/>
                  </a:lnTo>
                  <a:close/>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1" name="Google Shape;191;p2"/>
            <p:cNvSpPr/>
            <p:nvPr/>
          </p:nvSpPr>
          <p:spPr>
            <a:xfrm>
              <a:off x="10897025" y="4223579"/>
              <a:ext cx="767168" cy="872405"/>
            </a:xfrm>
            <a:custGeom>
              <a:avLst/>
              <a:gdLst/>
              <a:ahLst/>
              <a:cxnLst/>
              <a:rect l="l" t="t" r="r" b="b"/>
              <a:pathLst>
                <a:path w="732347" h="860611" extrusionOk="0">
                  <a:moveTo>
                    <a:pt x="33100" y="289629"/>
                  </a:moveTo>
                  <a:lnTo>
                    <a:pt x="732347" y="0"/>
                  </a:lnTo>
                  <a:lnTo>
                    <a:pt x="719935" y="575120"/>
                  </a:lnTo>
                  <a:lnTo>
                    <a:pt x="0" y="860611"/>
                  </a:lnTo>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2" name="Google Shape;192;p2"/>
            <p:cNvSpPr/>
            <p:nvPr/>
          </p:nvSpPr>
          <p:spPr>
            <a:xfrm>
              <a:off x="11433782" y="3998148"/>
              <a:ext cx="228600" cy="323850"/>
            </a:xfrm>
            <a:custGeom>
              <a:avLst/>
              <a:gdLst/>
              <a:ahLst/>
              <a:cxnLst/>
              <a:rect l="l" t="t" r="r" b="b"/>
              <a:pathLst>
                <a:path w="228600" h="323850" extrusionOk="0">
                  <a:moveTo>
                    <a:pt x="66675" y="0"/>
                  </a:moveTo>
                  <a:lnTo>
                    <a:pt x="228600" y="238125"/>
                  </a:lnTo>
                  <a:lnTo>
                    <a:pt x="0" y="323850"/>
                  </a:lnTo>
                  <a:lnTo>
                    <a:pt x="66675" y="0"/>
                  </a:lnTo>
                  <a:close/>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3" name="Google Shape;193;p2"/>
            <p:cNvSpPr/>
            <p:nvPr/>
          </p:nvSpPr>
          <p:spPr>
            <a:xfrm>
              <a:off x="11495694" y="2316235"/>
              <a:ext cx="55244" cy="176201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4" name="Google Shape;194;p2"/>
            <p:cNvSpPr/>
            <p:nvPr/>
          </p:nvSpPr>
          <p:spPr>
            <a:xfrm>
              <a:off x="10865455" y="2316984"/>
              <a:ext cx="635000" cy="628650"/>
            </a:xfrm>
            <a:custGeom>
              <a:avLst/>
              <a:gdLst/>
              <a:ahLst/>
              <a:cxnLst/>
              <a:rect l="l" t="t" r="r" b="b"/>
              <a:pathLst>
                <a:path w="635000" h="628650" extrusionOk="0">
                  <a:moveTo>
                    <a:pt x="3175" y="0"/>
                  </a:moveTo>
                  <a:lnTo>
                    <a:pt x="635000" y="6350"/>
                  </a:lnTo>
                  <a:lnTo>
                    <a:pt x="622300" y="628650"/>
                  </a:lnTo>
                  <a:lnTo>
                    <a:pt x="0" y="606425"/>
                  </a:lnTo>
                </a:path>
              </a:pathLst>
            </a:cu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95" name="Google Shape;195;p2"/>
            <p:cNvCxnSpPr/>
            <p:nvPr/>
          </p:nvCxnSpPr>
          <p:spPr>
            <a:xfrm rot="10800000" flipH="1">
              <a:off x="10723196" y="2732499"/>
              <a:ext cx="540210" cy="1112777"/>
            </a:xfrm>
            <a:prstGeom prst="straightConnector1">
              <a:avLst/>
            </a:prstGeom>
            <a:noFill/>
            <a:ln w="9525" cap="flat" cmpd="sng">
              <a:solidFill>
                <a:srgbClr val="A5C2E2"/>
              </a:solidFill>
              <a:prstDash val="solid"/>
              <a:round/>
              <a:headEnd type="none" w="sm" len="sm"/>
              <a:tailEnd type="none" w="sm" len="sm"/>
            </a:ln>
          </p:spPr>
        </p:cxnSp>
        <p:pic>
          <p:nvPicPr>
            <p:cNvPr id="196" name="Google Shape;196;p2" descr="Server Rack Icon Images – Browse 16,533 Stock Photos, Vectors, and Video |  Adobe Stock"/>
            <p:cNvPicPr preferRelativeResize="0"/>
            <p:nvPr/>
          </p:nvPicPr>
          <p:blipFill rotWithShape="1">
            <a:blip r:embed="rId6">
              <a:alphaModFix/>
            </a:blip>
            <a:srcRect/>
            <a:stretch/>
          </p:blipFill>
          <p:spPr>
            <a:xfrm>
              <a:off x="6180433" y="4727755"/>
              <a:ext cx="1808031" cy="1808031"/>
            </a:xfrm>
            <a:prstGeom prst="rect">
              <a:avLst/>
            </a:prstGeom>
            <a:noFill/>
            <a:ln>
              <a:noFill/>
            </a:ln>
          </p:spPr>
        </p:pic>
        <p:sp>
          <p:nvSpPr>
            <p:cNvPr id="197" name="Google Shape;197;p2"/>
            <p:cNvSpPr txBox="1"/>
            <p:nvPr/>
          </p:nvSpPr>
          <p:spPr>
            <a:xfrm>
              <a:off x="4762583" y="5269196"/>
              <a:ext cx="195473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7F7F7F"/>
                  </a:solidFill>
                  <a:latin typeface="Arial"/>
                  <a:ea typeface="Arial"/>
                  <a:cs typeface="Arial"/>
                  <a:sym typeface="Arial"/>
                </a:rPr>
                <a:t>Centralized </a:t>
              </a:r>
              <a:endParaRPr/>
            </a:p>
            <a:p>
              <a:pPr marL="0" marR="0" lvl="0" indent="0" algn="ctr" rtl="0">
                <a:lnSpc>
                  <a:spcPct val="100000"/>
                </a:lnSpc>
                <a:spcBef>
                  <a:spcPts val="0"/>
                </a:spcBef>
                <a:spcAft>
                  <a:spcPts val="0"/>
                </a:spcAft>
                <a:buNone/>
              </a:pPr>
              <a:r>
                <a:rPr lang="en-US" sz="1400" b="0" i="0" u="none" strike="noStrike" cap="none">
                  <a:solidFill>
                    <a:srgbClr val="7F7F7F"/>
                  </a:solidFill>
                  <a:latin typeface="Arial"/>
                  <a:ea typeface="Arial"/>
                  <a:cs typeface="Arial"/>
                  <a:sym typeface="Arial"/>
                </a:rPr>
                <a:t>Data Storage</a:t>
              </a:r>
              <a:endParaRPr/>
            </a:p>
          </p:txBody>
        </p:sp>
        <p:pic>
          <p:nvPicPr>
            <p:cNvPr id="198" name="Google Shape;198;p2" descr="A blue squares with green stems&#10;&#10;Description automatically generated"/>
            <p:cNvPicPr preferRelativeResize="0"/>
            <p:nvPr/>
          </p:nvPicPr>
          <p:blipFill rotWithShape="1">
            <a:blip r:embed="rId7">
              <a:alphaModFix/>
            </a:blip>
            <a:srcRect t="1" b="838"/>
            <a:stretch/>
          </p:blipFill>
          <p:spPr>
            <a:xfrm>
              <a:off x="8399425" y="5032009"/>
              <a:ext cx="1487502" cy="939596"/>
            </a:xfrm>
            <a:prstGeom prst="rect">
              <a:avLst/>
            </a:prstGeom>
            <a:noFill/>
            <a:ln>
              <a:noFill/>
            </a:ln>
          </p:spPr>
        </p:pic>
        <p:sp>
          <p:nvSpPr>
            <p:cNvPr id="199" name="Google Shape;199;p2"/>
            <p:cNvSpPr txBox="1"/>
            <p:nvPr/>
          </p:nvSpPr>
          <p:spPr>
            <a:xfrm>
              <a:off x="8134444" y="6012969"/>
              <a:ext cx="195473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7F7F7F"/>
                  </a:solidFill>
                  <a:latin typeface="Arial"/>
                  <a:ea typeface="Arial"/>
                  <a:cs typeface="Arial"/>
                  <a:sym typeface="Arial"/>
                </a:rPr>
                <a:t>Compute Farm</a:t>
              </a:r>
              <a:endParaRPr/>
            </a:p>
          </p:txBody>
        </p:sp>
      </p:grpSp>
      <p:sp>
        <p:nvSpPr>
          <p:cNvPr id="200" name="Google Shape;200;p2"/>
          <p:cNvSpPr txBox="1"/>
          <p:nvPr/>
        </p:nvSpPr>
        <p:spPr>
          <a:xfrm>
            <a:off x="10054790" y="4933769"/>
            <a:ext cx="19548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7F7F7F"/>
                </a:solidFill>
                <a:latin typeface="Arial"/>
                <a:ea typeface="Arial"/>
                <a:cs typeface="Arial"/>
                <a:sym typeface="Arial"/>
              </a:rPr>
              <a:t>Experimental Station</a:t>
            </a:r>
            <a:endParaRPr/>
          </a:p>
        </p:txBody>
      </p:sp>
      <p:sp>
        <p:nvSpPr>
          <p:cNvPr id="2" name="Rectangle 1">
            <a:extLst>
              <a:ext uri="{FF2B5EF4-FFF2-40B4-BE49-F238E27FC236}">
                <a16:creationId xmlns:a16="http://schemas.microsoft.com/office/drawing/2014/main" id="{A8F893AF-6608-DC4D-031C-2D042D2F30BB}"/>
              </a:ext>
            </a:extLst>
          </p:cNvPr>
          <p:cNvSpPr/>
          <p:nvPr/>
        </p:nvSpPr>
        <p:spPr>
          <a:xfrm>
            <a:off x="582078" y="2853491"/>
            <a:ext cx="4625073" cy="3353666"/>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05B47AA-304E-1441-6883-4CF45EBE9F4A}"/>
              </a:ext>
            </a:extLst>
          </p:cNvPr>
          <p:cNvSpPr txBox="1"/>
          <p:nvPr/>
        </p:nvSpPr>
        <p:spPr>
          <a:xfrm>
            <a:off x="629434" y="2896685"/>
            <a:ext cx="4573156" cy="646331"/>
          </a:xfrm>
          <a:prstGeom prst="rect">
            <a:avLst/>
          </a:prstGeom>
          <a:noFill/>
        </p:spPr>
        <p:txBody>
          <a:bodyPr wrap="square">
            <a:spAutoFit/>
          </a:bodyPr>
          <a:lstStyle/>
          <a:p>
            <a:pPr lvl="0"/>
            <a:r>
              <a:rPr lang="en-US" sz="1800" b="1" dirty="0">
                <a:solidFill>
                  <a:schemeClr val="accent2">
                    <a:lumMod val="75000"/>
                  </a:schemeClr>
                </a:solidFill>
              </a:rPr>
              <a:t>Stewardship Warning</a:t>
            </a:r>
          </a:p>
          <a:p>
            <a:pPr lvl="0"/>
            <a:endParaRPr lang="en-US" sz="1800"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0e0a952817_2_1"/>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t>Station Computer: Linux and CLI</a:t>
            </a:r>
            <a:endParaRPr sz="2800"/>
          </a:p>
        </p:txBody>
      </p:sp>
      <p:sp>
        <p:nvSpPr>
          <p:cNvPr id="206" name="Google Shape;206;g20e0a952817_2_1"/>
          <p:cNvSpPr txBox="1">
            <a:spLocks noGrp="1"/>
          </p:cNvSpPr>
          <p:nvPr>
            <p:ph type="body" idx="1"/>
          </p:nvPr>
        </p:nvSpPr>
        <p:spPr>
          <a:xfrm>
            <a:off x="793544" y="2935988"/>
            <a:ext cx="11397000" cy="30288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800" dirty="0"/>
              <a:t>The station computers run on Linux - currently </a:t>
            </a:r>
            <a:r>
              <a:rPr lang="en-US" sz="1800" b="1" dirty="0" err="1"/>
              <a:t>AlmaLinux</a:t>
            </a:r>
            <a:r>
              <a:rPr lang="en-US" sz="1800" b="1" dirty="0"/>
              <a:t> 9</a:t>
            </a:r>
            <a:endParaRPr sz="1800" b="1" dirty="0"/>
          </a:p>
          <a:p>
            <a:pPr marL="0" lvl="0" indent="0" algn="l" rtl="0">
              <a:lnSpc>
                <a:spcPct val="90000"/>
              </a:lnSpc>
              <a:spcBef>
                <a:spcPts val="1000"/>
              </a:spcBef>
              <a:spcAft>
                <a:spcPts val="0"/>
              </a:spcAft>
              <a:buNone/>
            </a:pPr>
            <a:endParaRPr sz="1800" dirty="0"/>
          </a:p>
          <a:p>
            <a:pPr marL="0" lvl="0" indent="0" algn="l" rtl="0">
              <a:lnSpc>
                <a:spcPct val="90000"/>
              </a:lnSpc>
              <a:spcBef>
                <a:spcPts val="1000"/>
              </a:spcBef>
              <a:spcAft>
                <a:spcPts val="0"/>
              </a:spcAft>
              <a:buNone/>
            </a:pPr>
            <a:r>
              <a:rPr lang="en-US" sz="1800" dirty="0"/>
              <a:t>Most users will need to become familiar with the:  </a:t>
            </a:r>
            <a:endParaRPr sz="1800" dirty="0"/>
          </a:p>
          <a:p>
            <a:pPr marL="742950" lvl="1" indent="-285750"/>
            <a:r>
              <a:rPr lang="en-US" sz="1800" dirty="0"/>
              <a:t>Linux OS</a:t>
            </a:r>
            <a:endParaRPr sz="1800" dirty="0"/>
          </a:p>
          <a:p>
            <a:pPr marL="742950" lvl="1" indent="-285750"/>
            <a:r>
              <a:rPr lang="en-US" sz="1800" dirty="0"/>
              <a:t>Terminal and using a Command Line Interface (CLI)</a:t>
            </a:r>
            <a:endParaRPr sz="1800" dirty="0"/>
          </a:p>
        </p:txBody>
      </p:sp>
      <p:pic>
        <p:nvPicPr>
          <p:cNvPr id="208" name="Google Shape;208;g20e0a952817_2_1"/>
          <p:cNvPicPr preferRelativeResize="0"/>
          <p:nvPr/>
        </p:nvPicPr>
        <p:blipFill>
          <a:blip r:embed="rId3">
            <a:alphaModFix/>
          </a:blip>
          <a:stretch>
            <a:fillRect/>
          </a:stretch>
        </p:blipFill>
        <p:spPr>
          <a:xfrm>
            <a:off x="7711333" y="2102745"/>
            <a:ext cx="3825347" cy="3191850"/>
          </a:xfrm>
          <a:prstGeom prst="rect">
            <a:avLst/>
          </a:prstGeom>
          <a:noFill/>
          <a:ln>
            <a:noFill/>
          </a:ln>
        </p:spPr>
      </p:pic>
      <p:pic>
        <p:nvPicPr>
          <p:cNvPr id="1026" name="Picture 2">
            <a:extLst>
              <a:ext uri="{FF2B5EF4-FFF2-40B4-BE49-F238E27FC236}">
                <a16:creationId xmlns:a16="http://schemas.microsoft.com/office/drawing/2014/main" id="{38E2CA33-36CB-4024-270A-A86D18163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758" y="1960378"/>
            <a:ext cx="5016019" cy="9756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C9D0D6C-9CE9-E9AB-C942-AE342C651BBE}"/>
              </a:ext>
            </a:extLst>
          </p:cNvPr>
          <p:cNvGrpSpPr/>
          <p:nvPr/>
        </p:nvGrpSpPr>
        <p:grpSpPr>
          <a:xfrm>
            <a:off x="6492044" y="1535373"/>
            <a:ext cx="1853899" cy="850009"/>
            <a:chOff x="1935126" y="3003995"/>
            <a:chExt cx="1853899" cy="850009"/>
          </a:xfrm>
        </p:grpSpPr>
        <p:sp>
          <p:nvSpPr>
            <p:cNvPr id="3" name="Rounded Rectangle 2">
              <a:extLst>
                <a:ext uri="{FF2B5EF4-FFF2-40B4-BE49-F238E27FC236}">
                  <a16:creationId xmlns:a16="http://schemas.microsoft.com/office/drawing/2014/main" id="{83841349-4404-EB7D-90BF-49CA290BE661}"/>
                </a:ext>
              </a:extLst>
            </p:cNvPr>
            <p:cNvSpPr/>
            <p:nvPr/>
          </p:nvSpPr>
          <p:spPr>
            <a:xfrm>
              <a:off x="1935126" y="3003995"/>
              <a:ext cx="1853899" cy="8500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hands-on </a:t>
              </a:r>
            </a:p>
            <a:p>
              <a:r>
                <a:rPr lang="en-US" b="1" dirty="0"/>
                <a:t>tutorial</a:t>
              </a:r>
            </a:p>
          </p:txBody>
        </p:sp>
        <p:pic>
          <p:nvPicPr>
            <p:cNvPr id="4" name="Graphic 3" descr="Programmer male with solid fill">
              <a:extLst>
                <a:ext uri="{FF2B5EF4-FFF2-40B4-BE49-F238E27FC236}">
                  <a16:creationId xmlns:a16="http://schemas.microsoft.com/office/drawing/2014/main" id="{76827CE3-369D-A0A1-0796-B8E04E39A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7750" y="3003995"/>
              <a:ext cx="751836" cy="751836"/>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a:extLst>
            <a:ext uri="{FF2B5EF4-FFF2-40B4-BE49-F238E27FC236}">
              <a16:creationId xmlns:a16="http://schemas.microsoft.com/office/drawing/2014/main" id="{917211DE-9DD7-377C-677C-BD47EF02D60F}"/>
            </a:ext>
          </a:extLst>
        </p:cNvPr>
        <p:cNvGrpSpPr/>
        <p:nvPr/>
      </p:nvGrpSpPr>
      <p:grpSpPr>
        <a:xfrm>
          <a:off x="0" y="0"/>
          <a:ext cx="0" cy="0"/>
          <a:chOff x="0" y="0"/>
          <a:chExt cx="0" cy="0"/>
        </a:xfrm>
      </p:grpSpPr>
      <p:sp>
        <p:nvSpPr>
          <p:cNvPr id="205" name="Google Shape;205;g20e0a952817_2_1">
            <a:extLst>
              <a:ext uri="{FF2B5EF4-FFF2-40B4-BE49-F238E27FC236}">
                <a16:creationId xmlns:a16="http://schemas.microsoft.com/office/drawing/2014/main" id="{F567B03E-D9AE-5157-71F4-1F757146FAB4}"/>
              </a:ext>
            </a:extLst>
          </p:cNvPr>
          <p:cNvSpPr txBox="1">
            <a:spLocks noGrp="1"/>
          </p:cNvSpPr>
          <p:nvPr>
            <p:ph type="title"/>
          </p:nvPr>
        </p:nvSpPr>
        <p:spPr>
          <a:xfrm>
            <a:off x="1021080" y="504707"/>
            <a:ext cx="10515600" cy="763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dirty="0"/>
              <a:t>Station Computer: Remoting in via </a:t>
            </a:r>
            <a:r>
              <a:rPr lang="en-US" sz="2800" dirty="0" err="1"/>
              <a:t>NoMachine</a:t>
            </a:r>
            <a:endParaRPr sz="2800" dirty="0"/>
          </a:p>
        </p:txBody>
      </p:sp>
      <p:pic>
        <p:nvPicPr>
          <p:cNvPr id="2050" name="Picture 2" descr="NoMachine | Virtualizáció | SYSINFO">
            <a:extLst>
              <a:ext uri="{FF2B5EF4-FFF2-40B4-BE49-F238E27FC236}">
                <a16:creationId xmlns:a16="http://schemas.microsoft.com/office/drawing/2014/main" id="{AC7945A3-D90E-1D56-AC73-B4633BCF4F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1" b="89604" l="6024" r="91165">
                        <a14:foregroundMark x1="8032" y1="67822" x2="56627" y2="68317"/>
                        <a14:foregroundMark x1="56627" y1="68317" x2="91566" y2="67822"/>
                        <a14:foregroundMark x1="91566" y1="67822" x2="91566" y2="66832"/>
                        <a14:foregroundMark x1="82329" y1="67822" x2="6024" y2="68317"/>
                        <a14:foregroundMark x1="6024" y1="68317" x2="54618" y2="65347"/>
                        <a14:foregroundMark x1="54618" y1="65347" x2="69478" y2="53960"/>
                        <a14:foregroundMark x1="69478" y1="53960" x2="66265" y2="29703"/>
                        <a14:foregroundMark x1="66265" y1="29703" x2="42972" y2="31683"/>
                        <a14:foregroundMark x1="42972" y1="31683" x2="31727" y2="47525"/>
                        <a14:foregroundMark x1="31727" y1="47525" x2="41767" y2="63366"/>
                        <a14:foregroundMark x1="41767" y1="63366" x2="64257" y2="65842"/>
                        <a14:foregroundMark x1="64257" y1="65842" x2="65060" y2="37624"/>
                        <a14:foregroundMark x1="65060" y1="37624" x2="51004" y2="28218"/>
                        <a14:foregroundMark x1="51004" y1="28218" x2="26506" y2="30198"/>
                      </a14:backgroundRemoval>
                    </a14:imgEffect>
                  </a14:imgLayer>
                </a14:imgProps>
              </a:ext>
              <a:ext uri="{28A0092B-C50C-407E-A947-70E740481C1C}">
                <a14:useLocalDpi xmlns:a14="http://schemas.microsoft.com/office/drawing/2010/main" val="0"/>
              </a:ext>
            </a:extLst>
          </a:blip>
          <a:srcRect/>
          <a:stretch>
            <a:fillRect/>
          </a:stretch>
        </p:blipFill>
        <p:spPr bwMode="auto">
          <a:xfrm>
            <a:off x="7217424" y="1054938"/>
            <a:ext cx="3945123" cy="32004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025A76-3091-636D-5E3C-6BCB415C258E}"/>
              </a:ext>
            </a:extLst>
          </p:cNvPr>
          <p:cNvSpPr txBox="1"/>
          <p:nvPr/>
        </p:nvSpPr>
        <p:spPr>
          <a:xfrm>
            <a:off x="547503" y="1980288"/>
            <a:ext cx="6196344" cy="3139321"/>
          </a:xfrm>
          <a:prstGeom prst="rect">
            <a:avLst/>
          </a:prstGeom>
          <a:noFill/>
        </p:spPr>
        <p:txBody>
          <a:bodyPr wrap="square">
            <a:spAutoFit/>
          </a:bodyPr>
          <a:lstStyle/>
          <a:p>
            <a:r>
              <a:rPr lang="en-US" sz="1800" dirty="0"/>
              <a:t>To access your beamline station remotely, use </a:t>
            </a:r>
            <a:r>
              <a:rPr lang="en-US" sz="1800" b="1" dirty="0" err="1"/>
              <a:t>NoMachine</a:t>
            </a:r>
            <a:endParaRPr lang="en-US" sz="1800" dirty="0"/>
          </a:p>
          <a:p>
            <a:r>
              <a:rPr lang="en-US" sz="1800" dirty="0"/>
              <a:t>(both desktop and web client options)</a:t>
            </a:r>
          </a:p>
          <a:p>
            <a:endParaRPr lang="en-US" sz="1800" dirty="0"/>
          </a:p>
          <a:p>
            <a:r>
              <a:rPr lang="en-US" sz="1800" dirty="0"/>
              <a:t>Your </a:t>
            </a:r>
            <a:r>
              <a:rPr lang="en-US" sz="1800" b="1" dirty="0"/>
              <a:t>CLASSE ID</a:t>
            </a:r>
            <a:r>
              <a:rPr lang="en-US" sz="1800" dirty="0"/>
              <a:t> must be added to a </a:t>
            </a:r>
            <a:r>
              <a:rPr lang="en-US" sz="1800" b="1" dirty="0"/>
              <a:t>trusted access list</a:t>
            </a:r>
            <a:r>
              <a:rPr lang="en-US" sz="1800" dirty="0"/>
              <a:t> by your </a:t>
            </a:r>
            <a:r>
              <a:rPr lang="en-US" sz="1800" b="1" dirty="0"/>
              <a:t>staff scientist</a:t>
            </a:r>
            <a:r>
              <a:rPr lang="en-US" sz="1800" dirty="0"/>
              <a:t>. </a:t>
            </a:r>
          </a:p>
          <a:p>
            <a:endParaRPr lang="en-US" sz="1800" dirty="0"/>
          </a:p>
          <a:p>
            <a:r>
              <a:rPr lang="en-US" sz="1800" dirty="0"/>
              <a:t>This access is only enabled for </a:t>
            </a:r>
            <a:r>
              <a:rPr lang="en-US" sz="1800" b="1" dirty="0"/>
              <a:t>users associated with scheduled beamtimes</a:t>
            </a:r>
            <a:r>
              <a:rPr lang="en-US" sz="1800" dirty="0"/>
              <a:t> so make sure all users who need access are associated with the beamtime. </a:t>
            </a:r>
          </a:p>
          <a:p>
            <a:endParaRPr lang="en-US" sz="1800" dirty="0"/>
          </a:p>
          <a:p>
            <a:endParaRPr lang="en-US" sz="1800" dirty="0"/>
          </a:p>
        </p:txBody>
      </p:sp>
      <p:sp>
        <p:nvSpPr>
          <p:cNvPr id="7" name="TextBox 6">
            <a:extLst>
              <a:ext uri="{FF2B5EF4-FFF2-40B4-BE49-F238E27FC236}">
                <a16:creationId xmlns:a16="http://schemas.microsoft.com/office/drawing/2014/main" id="{2581A409-5BCF-07B5-301B-3498DB7CACF5}"/>
              </a:ext>
            </a:extLst>
          </p:cNvPr>
          <p:cNvSpPr txBox="1"/>
          <p:nvPr/>
        </p:nvSpPr>
        <p:spPr>
          <a:xfrm>
            <a:off x="547503" y="4699264"/>
            <a:ext cx="6097772" cy="523220"/>
          </a:xfrm>
          <a:prstGeom prst="rect">
            <a:avLst/>
          </a:prstGeom>
          <a:noFill/>
        </p:spPr>
        <p:txBody>
          <a:bodyPr wrap="square">
            <a:spAutoFit/>
          </a:bodyPr>
          <a:lstStyle/>
          <a:p>
            <a:r>
              <a:rPr lang="en-US" dirty="0"/>
              <a:t>Instructions at: </a:t>
            </a:r>
            <a:r>
              <a:rPr lang="en-US" dirty="0">
                <a:hlinkClick r:id="rId5"/>
              </a:rPr>
              <a:t>https://wiki.classe.cornell.edu/Computing/NoMachine</a:t>
            </a:r>
            <a:endParaRPr lang="en-US" dirty="0"/>
          </a:p>
          <a:p>
            <a:endParaRPr lang="en-US" dirty="0"/>
          </a:p>
        </p:txBody>
      </p:sp>
      <p:sp>
        <p:nvSpPr>
          <p:cNvPr id="8" name="Google Shape;182;p2">
            <a:extLst>
              <a:ext uri="{FF2B5EF4-FFF2-40B4-BE49-F238E27FC236}">
                <a16:creationId xmlns:a16="http://schemas.microsoft.com/office/drawing/2014/main" id="{71955D75-1042-0881-6C6C-56C4557CFEAA}"/>
              </a:ext>
            </a:extLst>
          </p:cNvPr>
          <p:cNvSpPr txBox="1"/>
          <p:nvPr/>
        </p:nvSpPr>
        <p:spPr>
          <a:xfrm>
            <a:off x="6963524" y="4202831"/>
            <a:ext cx="4418700" cy="17081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dirty="0"/>
              <a:t>You are being given direct access to the beamline controls desktop – as though you are there</a:t>
            </a:r>
          </a:p>
          <a:p>
            <a:pPr marL="0" marR="0" lvl="0" indent="0" algn="l" rtl="0">
              <a:lnSpc>
                <a:spcPct val="100000"/>
              </a:lnSpc>
              <a:spcBef>
                <a:spcPts val="0"/>
              </a:spcBef>
              <a:spcAft>
                <a:spcPts val="0"/>
              </a:spcAft>
              <a:buNone/>
            </a:pPr>
            <a:endParaRPr lang="en-US"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500" b="0" i="0" u="none" strike="noStrike" cap="none" dirty="0">
                <a:solidFill>
                  <a:srgbClr val="000000"/>
                </a:solidFill>
                <a:latin typeface="Arial"/>
                <a:ea typeface="Arial"/>
                <a:cs typeface="Arial"/>
                <a:sym typeface="Arial"/>
              </a:rPr>
              <a:t>Be cautious of where you mouse and what </a:t>
            </a:r>
            <a:r>
              <a:rPr lang="en-US" sz="1500" dirty="0"/>
              <a:t>you type when remote</a:t>
            </a:r>
          </a:p>
          <a:p>
            <a:pPr marL="0" marR="0" lvl="0" indent="0" algn="l" rtl="0">
              <a:lnSpc>
                <a:spcPct val="100000"/>
              </a:lnSpc>
              <a:spcBef>
                <a:spcPts val="0"/>
              </a:spcBef>
              <a:spcAft>
                <a:spcPts val="0"/>
              </a:spcAft>
              <a:buNone/>
            </a:pPr>
            <a:endParaRPr lang="en-US"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500" dirty="0"/>
              <a:t>Keep pets away from the keyboard</a:t>
            </a:r>
            <a:endParaRPr lang="en-US" sz="1500" b="0" i="0" u="none" strike="noStrike" cap="none" dirty="0">
              <a:solidFill>
                <a:srgbClr val="000000"/>
              </a:solidFill>
              <a:latin typeface="Arial"/>
              <a:ea typeface="Arial"/>
              <a:cs typeface="Arial"/>
              <a:sym typeface="Arial"/>
            </a:endParaRPr>
          </a:p>
        </p:txBody>
      </p:sp>
      <p:sp>
        <p:nvSpPr>
          <p:cNvPr id="9" name="Rectangle 8">
            <a:extLst>
              <a:ext uri="{FF2B5EF4-FFF2-40B4-BE49-F238E27FC236}">
                <a16:creationId xmlns:a16="http://schemas.microsoft.com/office/drawing/2014/main" id="{9F35DD35-C5BA-7430-7A8C-33205B83BF46}"/>
              </a:ext>
            </a:extLst>
          </p:cNvPr>
          <p:cNvSpPr/>
          <p:nvPr/>
        </p:nvSpPr>
        <p:spPr>
          <a:xfrm>
            <a:off x="6911607" y="3805468"/>
            <a:ext cx="4625073" cy="2081165"/>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08F83C-FB99-26EE-3F34-B46E1C141BB5}"/>
              </a:ext>
            </a:extLst>
          </p:cNvPr>
          <p:cNvSpPr txBox="1"/>
          <p:nvPr/>
        </p:nvSpPr>
        <p:spPr>
          <a:xfrm>
            <a:off x="6963524" y="3848662"/>
            <a:ext cx="4573156" cy="369332"/>
          </a:xfrm>
          <a:prstGeom prst="rect">
            <a:avLst/>
          </a:prstGeom>
          <a:noFill/>
        </p:spPr>
        <p:txBody>
          <a:bodyPr wrap="square">
            <a:spAutoFit/>
          </a:bodyPr>
          <a:lstStyle/>
          <a:p>
            <a:pPr lvl="0"/>
            <a:r>
              <a:rPr lang="en-US" sz="1800" b="1" dirty="0">
                <a:solidFill>
                  <a:schemeClr val="accent2">
                    <a:lumMod val="75000"/>
                  </a:schemeClr>
                </a:solidFill>
              </a:rPr>
              <a:t>Stewardship Warning</a:t>
            </a:r>
          </a:p>
        </p:txBody>
      </p:sp>
      <p:pic>
        <p:nvPicPr>
          <p:cNvPr id="2052" name="Picture 4" descr="Cat Paw Over Face: Over 185 Royalty-Free Licensable Stock Illustrations &amp;  Drawings | Shutterstock">
            <a:extLst>
              <a:ext uri="{FF2B5EF4-FFF2-40B4-BE49-F238E27FC236}">
                <a16:creationId xmlns:a16="http://schemas.microsoft.com/office/drawing/2014/main" id="{8D9DE13A-7F0A-1C1B-3D10-864F17199F9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4752" y="4795070"/>
            <a:ext cx="1561928" cy="147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04356"/>
      </p:ext>
    </p:extLst>
  </p:cSld>
  <p:clrMapOvr>
    <a:masterClrMapping/>
  </p:clrMapOvr>
</p:sld>
</file>

<file path=ppt/theme/theme1.xml><?xml version="1.0" encoding="utf-8"?>
<a:theme xmlns:a="http://schemas.openxmlformats.org/drawingml/2006/main" name="Office Theme">
  <a:themeElements>
    <a:clrScheme name="CI Compass">
      <a:dk1>
        <a:srgbClr val="333333"/>
      </a:dk1>
      <a:lt1>
        <a:srgbClr val="FFFFFF"/>
      </a:lt1>
      <a:dk2>
        <a:srgbClr val="002E6D"/>
      </a:dk2>
      <a:lt2>
        <a:srgbClr val="ABC8E7"/>
      </a:lt2>
      <a:accent1>
        <a:srgbClr val="002E6D"/>
      </a:accent1>
      <a:accent2>
        <a:srgbClr val="0397A7"/>
      </a:accent2>
      <a:accent3>
        <a:srgbClr val="76BC20"/>
      </a:accent3>
      <a:accent4>
        <a:srgbClr val="CFC3C5"/>
      </a:accent4>
      <a:accent5>
        <a:srgbClr val="A2A9AD"/>
      </a:accent5>
      <a:accent6>
        <a:srgbClr val="ABC8E7"/>
      </a:accent6>
      <a:hlink>
        <a:srgbClr val="0397A7"/>
      </a:hlink>
      <a:folHlink>
        <a:srgbClr val="03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2994</Words>
  <Application>Microsoft Macintosh PowerPoint</Application>
  <PresentationFormat>Widescreen</PresentationFormat>
  <Paragraphs>363</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Courier New</vt:lpstr>
      <vt:lpstr>Arial</vt:lpstr>
      <vt:lpstr>Open Sans</vt:lpstr>
      <vt:lpstr>Helvetica Neue</vt:lpstr>
      <vt:lpstr>Century Gothic</vt:lpstr>
      <vt:lpstr>Calibri</vt:lpstr>
      <vt:lpstr>Helvetica Neue Medium</vt:lpstr>
      <vt:lpstr>Wingdings</vt:lpstr>
      <vt:lpstr>Office Theme</vt:lpstr>
      <vt:lpstr>CyberInfrastructure Training and Education for Synchrotron X-Ray Science (X-CITE)  Overview of CHESS Research Workflow &amp; CI</vt:lpstr>
      <vt:lpstr>CHESS Experiment Timeline</vt:lpstr>
      <vt:lpstr>Data Collection at CHESS</vt:lpstr>
      <vt:lpstr>Large Burden of Expertise For Users</vt:lpstr>
      <vt:lpstr>Diverse Science Drivers &amp; Communities at CHESS</vt:lpstr>
      <vt:lpstr>Data Collection: Computing &amp; CI</vt:lpstr>
      <vt:lpstr>Anatomy of an Experimental Station: Station Computer</vt:lpstr>
      <vt:lpstr>Station Computer: Linux and CLI</vt:lpstr>
      <vt:lpstr>Station Computer: Remoting in via NoMachine</vt:lpstr>
      <vt:lpstr>Anatomy of an Experimental Station: Station Computer</vt:lpstr>
      <vt:lpstr>Station Computer: ID1A3 Example</vt:lpstr>
      <vt:lpstr>Station Computer: ID1A3 Example</vt:lpstr>
      <vt:lpstr>Station Controls Stewardship</vt:lpstr>
      <vt:lpstr>Station Networking</vt:lpstr>
      <vt:lpstr>Bring Your Own Device (BYOD)</vt:lpstr>
      <vt:lpstr>CHESS-DAQ Filesystems</vt:lpstr>
      <vt:lpstr>CHESS-Computer Access</vt:lpstr>
      <vt:lpstr>CHESS-Computer Access</vt:lpstr>
      <vt:lpstr>Protected Data: Intellectual Property (IP) and Export Control</vt:lpstr>
      <vt:lpstr>Large Data Volumes and File Transfers </vt:lpstr>
      <vt:lpstr>DataTypes: HDF5 &amp; NEXUS</vt:lpstr>
      <vt:lpstr>Real Time Visualizing, Computing, Data Reduction</vt:lpstr>
      <vt:lpstr>Metadata Services </vt:lpstr>
      <vt:lpstr>Taking Good Beamtime Notes</vt:lpstr>
      <vt:lpstr>Taking Good Beamtime Notes</vt:lpstr>
      <vt:lpstr>Executing and interacting with software</vt:lpstr>
      <vt:lpstr>Integrated Development Environment (IDEs)</vt:lpstr>
      <vt:lpstr>Command Line Interface (CLI) </vt:lpstr>
      <vt:lpstr>Data Analysis Science Specific Software Packages</vt:lpstr>
      <vt:lpstr>CHESS Analysis Pipeline (CHAP)  &amp; Building Blocks of Good Software</vt:lpstr>
      <vt:lpstr>CHAP Follows Logical Process! </vt:lpstr>
      <vt:lpstr>X-CITE Workshop Agenda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Kelly Elizabeth Nygren</cp:lastModifiedBy>
  <cp:revision>4</cp:revision>
  <dcterms:modified xsi:type="dcterms:W3CDTF">2025-06-04T12:42:28Z</dcterms:modified>
</cp:coreProperties>
</file>