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he+mNT7+H3a8nlgaJTP5ukfsD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BC5284-9981-415C-82A6-1203C2235D07}">
  <a:tblStyle styleId="{09BC5284-9981-415C-82A6-1203C2235D0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19" Type="http://schemas.openxmlformats.org/officeDocument/2006/relationships/font" Target="fonts/CenturyGothic-boldItalic.fntdata"/><Relationship Id="rId18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 wanted to extend a warm welcome to everyone for coming to the second edition of the X-CITE workshop. We are hosting this workshop with our DIALS colleagues this time. X-CITE stands for Cyberinfrastructure training and education for synchrotron X-ray science. In short, this training program is geared toward CHESS users, you, to help you make better use of computing, data and systems - Cyberinfrastructure, to accelerate your scientific endeavors.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 am Anirban Mandal, the lead PI for X-CITE, and I serve as the Director for Network Research and Infrastructure at RENCI, UNC Chapel Hill.</a:t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a1fd8b1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2da1fd8b166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68a8872e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3368a8872ee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81d165c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5f81d165c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afb7719a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Common plenary session followed by hands on sessions</a:t>
            </a:r>
            <a:endParaRPr/>
          </a:p>
        </p:txBody>
      </p:sp>
      <p:sp>
        <p:nvSpPr>
          <p:cNvPr id="147" name="Google Shape;147;g2dafb7719a5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81d165c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35f81d165ca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68a8872e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3368a8872e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22" Type="http://schemas.openxmlformats.org/officeDocument/2006/relationships/image" Target="../media/image24.png"/><Relationship Id="rId21" Type="http://schemas.openxmlformats.org/officeDocument/2006/relationships/image" Target="../media/image21.png"/><Relationship Id="rId24" Type="http://schemas.openxmlformats.org/officeDocument/2006/relationships/image" Target="../media/image29.png"/><Relationship Id="rId23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26" Type="http://schemas.openxmlformats.org/officeDocument/2006/relationships/image" Target="../media/image32.png"/><Relationship Id="rId25" Type="http://schemas.openxmlformats.org/officeDocument/2006/relationships/image" Target="../media/image33.png"/><Relationship Id="rId27" Type="http://schemas.openxmlformats.org/officeDocument/2006/relationships/image" Target="../media/image39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3" Type="http://schemas.openxmlformats.org/officeDocument/2006/relationships/image" Target="../media/image16.png"/><Relationship Id="rId12" Type="http://schemas.openxmlformats.org/officeDocument/2006/relationships/image" Target="../media/image25.png"/><Relationship Id="rId15" Type="http://schemas.openxmlformats.org/officeDocument/2006/relationships/image" Target="../media/image23.png"/><Relationship Id="rId14" Type="http://schemas.openxmlformats.org/officeDocument/2006/relationships/image" Target="../media/image31.png"/><Relationship Id="rId17" Type="http://schemas.openxmlformats.org/officeDocument/2006/relationships/image" Target="../media/image27.png"/><Relationship Id="rId16" Type="http://schemas.openxmlformats.org/officeDocument/2006/relationships/image" Target="../media/image14.png"/><Relationship Id="rId19" Type="http://schemas.openxmlformats.org/officeDocument/2006/relationships/image" Target="../media/image28.png"/><Relationship Id="rId18" Type="http://schemas.openxmlformats.org/officeDocument/2006/relationships/image" Target="../media/image3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/>
          <p:nvPr/>
        </p:nvSpPr>
        <p:spPr>
          <a:xfrm>
            <a:off x="1523999" y="5878012"/>
            <a:ext cx="9144000" cy="8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14"/>
          <p:cNvGrpSpPr/>
          <p:nvPr/>
        </p:nvGrpSpPr>
        <p:grpSpPr>
          <a:xfrm>
            <a:off x="4190095" y="6173945"/>
            <a:ext cx="3987346" cy="627963"/>
            <a:chOff x="4190095" y="6173945"/>
            <a:chExt cx="3987346" cy="627963"/>
          </a:xfrm>
        </p:grpSpPr>
        <p:pic>
          <p:nvPicPr>
            <p:cNvPr descr="ISI_Logo_CMYK_Approved.eps" id="22" name="Google Shape;22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400958" y="6305257"/>
              <a:ext cx="1350326" cy="407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NCI-Official-Logo.png" id="23" name="Google Shape;2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90095" y="6184991"/>
              <a:ext cx="878286" cy="430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for a company&#10;&#10;Description automatically generated" id="24" name="Google Shape;2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27114" y="6173945"/>
              <a:ext cx="1350327" cy="6279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23"/>
          <p:cNvCxnSpPr/>
          <p:nvPr/>
        </p:nvCxnSpPr>
        <p:spPr>
          <a:xfrm>
            <a:off x="512064" y="438912"/>
            <a:ext cx="2852928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" name="Google Shape;55;p23"/>
          <p:cNvCxnSpPr/>
          <p:nvPr/>
        </p:nvCxnSpPr>
        <p:spPr>
          <a:xfrm>
            <a:off x="512064" y="763524"/>
            <a:ext cx="2852928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" name="Google Shape;56;p23"/>
          <p:cNvCxnSpPr/>
          <p:nvPr/>
        </p:nvCxnSpPr>
        <p:spPr>
          <a:xfrm>
            <a:off x="512064" y="1088136"/>
            <a:ext cx="2852928" cy="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" name="Google Shape;57;p23"/>
          <p:cNvCxnSpPr/>
          <p:nvPr/>
        </p:nvCxnSpPr>
        <p:spPr>
          <a:xfrm>
            <a:off x="512064" y="1412748"/>
            <a:ext cx="2852928" cy="0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" name="Google Shape;58;p23"/>
          <p:cNvCxnSpPr/>
          <p:nvPr/>
        </p:nvCxnSpPr>
        <p:spPr>
          <a:xfrm>
            <a:off x="512064" y="1737360"/>
            <a:ext cx="2852928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" name="Google Shape;59;p23"/>
          <p:cNvSpPr/>
          <p:nvPr/>
        </p:nvSpPr>
        <p:spPr>
          <a:xfrm>
            <a:off x="512064" y="2157984"/>
            <a:ext cx="621792" cy="621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1280160" y="2157984"/>
            <a:ext cx="621792" cy="6217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75104" y="2157984"/>
            <a:ext cx="721279" cy="621792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743200" y="2157984"/>
            <a:ext cx="621792" cy="6217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79088" y="438925"/>
            <a:ext cx="3838448" cy="234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9568" y="438912"/>
            <a:ext cx="3879088" cy="2340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rglass" id="65" name="Google Shape;6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984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" id="66" name="Google Shape;6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38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gnifying glass" id="67" name="Google Shape;67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7530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base" id="68" name="Google Shape;68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0076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ter" id="69" name="Google Shape;69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2622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rget" id="70" name="Google Shape;70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5168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y" id="71" name="Google Shape;71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7714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ument" id="72" name="Google Shape;72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0260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iefcase" id="73" name="Google Shape;73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2806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ip calendar" id="74" name="Google Shape;74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65352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tellite" id="75" name="Google Shape;75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578984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kflow" id="76" name="Google Shape;76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504447" y="3257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rglass" id="77" name="Google Shape;77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24984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" id="78" name="Google Shape;78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2438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gnifying glass" id="79" name="Google Shape;79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17530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base" id="80" name="Google Shape;80;p2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10076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ter" id="81" name="Google Shape;81;p2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02622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rget" id="82" name="Google Shape;82;p2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95168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y" id="83" name="Google Shape;83;p2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87714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ument" id="84" name="Google Shape;84;p2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80260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iefcase" id="85" name="Google Shape;85;p2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72806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ip calendar" id="86" name="Google Shape;86;p2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65352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tellite" id="87" name="Google Shape;87;p2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9578984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kflow" id="88" name="Google Shape;88;p2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504447" y="428152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838200" y="1028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838200" y="2354525"/>
            <a:ext cx="5181600" cy="39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2" type="body"/>
          </p:nvPr>
        </p:nvSpPr>
        <p:spPr>
          <a:xfrm>
            <a:off x="6172200" y="2354525"/>
            <a:ext cx="5181600" cy="39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1028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 sz="2000">
                <a:solidFill>
                  <a:srgbClr val="8D8D8D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800"/>
              <a:buNone/>
              <a:defRPr sz="1800">
                <a:solidFill>
                  <a:srgbClr val="8D8D8D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839788" y="9116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839788" y="2226716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839788" y="3050628"/>
            <a:ext cx="5157787" cy="3055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3" type="body"/>
          </p:nvPr>
        </p:nvSpPr>
        <p:spPr>
          <a:xfrm>
            <a:off x="6172200" y="222671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4" type="body"/>
          </p:nvPr>
        </p:nvSpPr>
        <p:spPr>
          <a:xfrm>
            <a:off x="6172200" y="3050628"/>
            <a:ext cx="5183188" cy="3055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1028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 rot="5400000">
            <a:off x="4266455" y="-938793"/>
            <a:ext cx="365909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1028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2489462"/>
            <a:ext cx="10515600" cy="365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/>
          <p:nvPr/>
        </p:nvSpPr>
        <p:spPr>
          <a:xfrm>
            <a:off x="0" y="2602"/>
            <a:ext cx="12192000" cy="903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9;p13"/>
          <p:cNvCxnSpPr>
            <a:stCxn id="10" idx="3"/>
          </p:cNvCxnSpPr>
          <p:nvPr/>
        </p:nvCxnSpPr>
        <p:spPr>
          <a:xfrm flipH="1" rot="10800000">
            <a:off x="1208899" y="501881"/>
            <a:ext cx="6232500" cy="1260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" name="Google Shape;1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201889" y="199416"/>
            <a:ext cx="602182" cy="6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/>
          <p:nvPr/>
        </p:nvSpPr>
        <p:spPr>
          <a:xfrm>
            <a:off x="5969876" y="378794"/>
            <a:ext cx="52320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000" u="none" cap="none" strike="noStrike">
                <a:solidFill>
                  <a:srgbClr val="14245B"/>
                </a:solidFill>
                <a:latin typeface="Arial"/>
                <a:ea typeface="Arial"/>
                <a:cs typeface="Arial"/>
                <a:sym typeface="Arial"/>
              </a:rPr>
              <a:t>Funded by the National Science Foundation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000" u="none" cap="none" strike="noStrike">
                <a:solidFill>
                  <a:srgbClr val="14245B"/>
                </a:solidFill>
                <a:latin typeface="Arial"/>
                <a:ea typeface="Arial"/>
                <a:cs typeface="Arial"/>
                <a:sym typeface="Arial"/>
              </a:rPr>
              <a:t>Grant #2320373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blue and green letters&#10;&#10;Description automatically generated" id="10" name="Google Shape;1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936" y="-1"/>
            <a:ext cx="1028963" cy="1028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13"/>
          <p:cNvGrpSpPr/>
          <p:nvPr/>
        </p:nvGrpSpPr>
        <p:grpSpPr>
          <a:xfrm>
            <a:off x="4190095" y="6173945"/>
            <a:ext cx="3987346" cy="627963"/>
            <a:chOff x="4190095" y="6173945"/>
            <a:chExt cx="3987346" cy="627963"/>
          </a:xfrm>
        </p:grpSpPr>
        <p:pic>
          <p:nvPicPr>
            <p:cNvPr descr="ISI_Logo_CMYK_Approved.eps" id="14" name="Google Shape;1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00958" y="6305257"/>
              <a:ext cx="1350326" cy="407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NCI-Official-Logo.png" id="15" name="Google Shape;15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90095" y="6184991"/>
              <a:ext cx="878286" cy="430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for a company&#10;&#10;Description automatically generated" id="16" name="Google Shape;16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27114" y="6173945"/>
              <a:ext cx="1350327" cy="6279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8.jpg"/><Relationship Id="rId4" Type="http://schemas.openxmlformats.org/officeDocument/2006/relationships/image" Target="../media/image53.png"/><Relationship Id="rId9" Type="http://schemas.openxmlformats.org/officeDocument/2006/relationships/image" Target="../media/image35.jpg"/><Relationship Id="rId5" Type="http://schemas.openxmlformats.org/officeDocument/2006/relationships/image" Target="../media/image44.jpg"/><Relationship Id="rId6" Type="http://schemas.openxmlformats.org/officeDocument/2006/relationships/image" Target="../media/image40.jpg"/><Relationship Id="rId7" Type="http://schemas.openxmlformats.org/officeDocument/2006/relationships/image" Target="../media/image30.jpg"/><Relationship Id="rId8" Type="http://schemas.openxmlformats.org/officeDocument/2006/relationships/image" Target="../media/image41.jpg"/><Relationship Id="rId11" Type="http://schemas.openxmlformats.org/officeDocument/2006/relationships/image" Target="../media/image37.jpg"/><Relationship Id="rId10" Type="http://schemas.openxmlformats.org/officeDocument/2006/relationships/image" Target="../media/image38.png"/><Relationship Id="rId13" Type="http://schemas.openxmlformats.org/officeDocument/2006/relationships/image" Target="../media/image50.jpg"/><Relationship Id="rId12" Type="http://schemas.openxmlformats.org/officeDocument/2006/relationships/image" Target="../media/image45.jpg"/><Relationship Id="rId14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jpg"/><Relationship Id="rId4" Type="http://schemas.openxmlformats.org/officeDocument/2006/relationships/image" Target="../media/image55.jpg"/><Relationship Id="rId5" Type="http://schemas.openxmlformats.org/officeDocument/2006/relationships/hyperlink" Target="https://xcitecourse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ndico.classe.cornell.edu/event/2530/page/48-coffee-lunch-options" TargetMode="External"/><Relationship Id="rId4" Type="http://schemas.openxmlformats.org/officeDocument/2006/relationships/hyperlink" Target="https://indico.classe.cornell.edu/event/2530/page/48-coffee-lunch-option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jpg"/><Relationship Id="rId4" Type="http://schemas.openxmlformats.org/officeDocument/2006/relationships/hyperlink" Target="https://xcitecourse.org" TargetMode="External"/><Relationship Id="rId5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jpg"/><Relationship Id="rId4" Type="http://schemas.openxmlformats.org/officeDocument/2006/relationships/hyperlink" Target="https://iu.co1.qualtrics.com/jfe/form/SV_eqUCLvzPOeJwKIm" TargetMode="External"/><Relationship Id="rId5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1524000" y="677350"/>
            <a:ext cx="91440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3400"/>
              <a:t>CyberInfrastructure Training and Education for Synchrotron X-Ray Science (X-CITE) and Diffraction Integration for Advanced Light Sources (DIALS) - Joint Workshop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t/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t/>
            </a:r>
            <a:endParaRPr sz="3400"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199650" y="3500775"/>
            <a:ext cx="75852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b="1" lang="en-US"/>
              <a:t>X-CITE Team</a:t>
            </a:r>
            <a:endParaRPr b="1"/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lang="en-US"/>
              <a:t>Anirban Mandal, Erik Scott (RENCI, UNC Chapel Hill)</a:t>
            </a:r>
            <a:endParaRPr/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lang="en-US"/>
              <a:t>Ewa Deelman, Karan Vahi, Mats Rynge (ISI, USC)</a:t>
            </a:r>
            <a:endParaRPr/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lang="en-US"/>
              <a:t>Matthew Miller, Werner Sun, Peter Ko, Kelly Nygren, Keara Soloway, Rolf Verberg, Valentin Kuznetsov (CHESS, Cornell)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7949193" y="6183598"/>
            <a:ext cx="424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NSF OAC Award Numbers: 2320373, 2320375, 2320374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7875600" y="3449650"/>
            <a:ext cx="41523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b="1" lang="en-US"/>
              <a:t>DIALS</a:t>
            </a:r>
            <a:r>
              <a:rPr b="1" lang="en-US"/>
              <a:t> Team</a:t>
            </a:r>
            <a:endParaRPr b="1"/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lang="en-US"/>
              <a:t>Aaron Brewster, Daniel Paley (LBL)</a:t>
            </a:r>
            <a:endParaRPr/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rPr lang="en-US"/>
              <a:t>Jeney Wierman (CHESS, Cornell)</a:t>
            </a:r>
            <a:endParaRPr/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9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a1fd8b166_1_0"/>
          <p:cNvSpPr txBox="1"/>
          <p:nvPr>
            <p:ph type="title"/>
          </p:nvPr>
        </p:nvSpPr>
        <p:spPr>
          <a:xfrm>
            <a:off x="1021080" y="504707"/>
            <a:ext cx="105156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What is X-CITE and who are we ?</a:t>
            </a:r>
            <a:endParaRPr/>
          </a:p>
        </p:txBody>
      </p:sp>
      <p:sp>
        <p:nvSpPr>
          <p:cNvPr id="102" name="Google Shape;102;g2da1fd8b166_1_0"/>
          <p:cNvSpPr txBox="1"/>
          <p:nvPr>
            <p:ph idx="1" type="body"/>
          </p:nvPr>
        </p:nvSpPr>
        <p:spPr>
          <a:xfrm>
            <a:off x="422550" y="1413700"/>
            <a:ext cx="6841200" cy="49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30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X-CITE is an NSF funded project with the goal of developing a training program targeted to CHESS users that </a:t>
            </a:r>
            <a:endParaRPr/>
          </a:p>
          <a:p>
            <a:pPr indent="-36307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reduces barriers to the use of CHESS Cyberinfrastructure (CI) - instruments, computing, data, and tools;</a:t>
            </a:r>
            <a:endParaRPr/>
          </a:p>
          <a:p>
            <a:pPr indent="-36307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democratizes access to NSF CI resources and services; and</a:t>
            </a:r>
            <a:endParaRPr/>
          </a:p>
          <a:p>
            <a:pPr indent="-36307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accelerates X-ray science for a broad user community.</a:t>
            </a:r>
            <a:endParaRPr/>
          </a:p>
          <a:p>
            <a:pPr indent="-3630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We are a group with expertise in CI as well as X-ray and related domain sciences</a:t>
            </a:r>
            <a:endParaRPr/>
          </a:p>
        </p:txBody>
      </p:sp>
      <p:pic>
        <p:nvPicPr>
          <p:cNvPr id="103" name="Google Shape;103;g2da1fd8b166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4676" y="1267901"/>
            <a:ext cx="4508175" cy="48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da1fd8b166_1_0"/>
          <p:cNvSpPr txBox="1"/>
          <p:nvPr/>
        </p:nvSpPr>
        <p:spPr>
          <a:xfrm>
            <a:off x="7759975" y="6153700"/>
            <a:ext cx="45081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Keara Soloway, Rolf Verberg, Valentin Kuznetsov</a:t>
            </a:r>
            <a:endParaRPr b="1" i="0" sz="4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68a8872ee_0_4"/>
          <p:cNvSpPr txBox="1"/>
          <p:nvPr>
            <p:ph type="title"/>
          </p:nvPr>
        </p:nvSpPr>
        <p:spPr>
          <a:xfrm>
            <a:off x="1021080" y="504707"/>
            <a:ext cx="105156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What is X-CITE and who are we ?</a:t>
            </a:r>
            <a:endParaRPr/>
          </a:p>
        </p:txBody>
      </p:sp>
      <p:sp>
        <p:nvSpPr>
          <p:cNvPr id="110" name="Google Shape;110;g3368a8872ee_0_4"/>
          <p:cNvSpPr txBox="1"/>
          <p:nvPr>
            <p:ph idx="1" type="body"/>
          </p:nvPr>
        </p:nvSpPr>
        <p:spPr>
          <a:xfrm>
            <a:off x="422550" y="1413700"/>
            <a:ext cx="6841200" cy="49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30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X-CITE is an NSF funded project with the goal of developing a training program targeted to CHESS users that </a:t>
            </a:r>
            <a:endParaRPr/>
          </a:p>
          <a:p>
            <a:pPr indent="-36307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reduces barriers to the use of CHESS Cyberinfrastructure (CI) - instruments, computing, data, and tools;</a:t>
            </a:r>
            <a:endParaRPr/>
          </a:p>
          <a:p>
            <a:pPr indent="-36307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democratizes access to NSF CI resources and services; and</a:t>
            </a:r>
            <a:endParaRPr/>
          </a:p>
          <a:p>
            <a:pPr indent="-36307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accelerates X-ray science for a broad user community.</a:t>
            </a:r>
            <a:endParaRPr/>
          </a:p>
          <a:p>
            <a:pPr indent="-3630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8"/>
              <a:buChar char="•"/>
            </a:pPr>
            <a:r>
              <a:rPr lang="en-US"/>
              <a:t>We are a group with expertise in CI as well as X-ray and related domain sciences</a:t>
            </a:r>
            <a:endParaRPr/>
          </a:p>
        </p:txBody>
      </p:sp>
      <p:pic>
        <p:nvPicPr>
          <p:cNvPr id="111" name="Google Shape;111;g3368a8872ee_0_4" title="Werner_Su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5825" y="2848443"/>
            <a:ext cx="915625" cy="9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368a8872ee_0_4" title="verberg_rol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0200" y="3949387"/>
            <a:ext cx="915625" cy="9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368a8872ee_0_4" title="soloway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8613" y="3949329"/>
            <a:ext cx="915625" cy="9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368a8872ee_0_4" title="kuznetsov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27050" y="3949392"/>
            <a:ext cx="915625" cy="9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368a8872ee_0_4" title="SNVoS5AoUXBznpJSBuHKK7MQvy7gZcXcwj3MhWlgoI1N2kno6_jcrsScy2_FsaVbIugfumdRclJzGYWWQ-VwxcrPWmgKgXEjFWTCpW0M=s2048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90200" y="2837904"/>
            <a:ext cx="915625" cy="9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368a8872ee_0_4" title="nKYD5ii0ZEWtcpzHRxZtqQMO4rytb5a_AFMxYmEIl3kDbXioxd3JmT0KFkBdxfP2pfNa14Pzk_0iGebj4UwEE2EjkX4UCIM1eIlpKZb0sUXYkE9JWIKBJNq2ldJfoTNndHwXyhmWOCbwHzADG-l9B6ALfDQYqllOvvwLcbqtAr5Hu_cyxbdHMGuZrABWr_ZWWMZ-BuA=s2048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4575" y="3938981"/>
            <a:ext cx="915625" cy="93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368a8872ee_0_4" title="vwRYxBF_KSeIONJ0o7amsBzMrNK3TKeANVH-s2KWyHFMPd2K1VYvTyP6x-UFXPw_rJYGBMRPnECctdSx05rnE3R2-y_o25y6vZAYDwbuyd0pa40KE8ahEzkZ5wsssiM1PIEtCywfrSiBt-iOnlgrmV4qfoytmFljOTVTja_iEORmQOkK_K_W0AO-FjxSiLLjxA=s2048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21450" y="2838026"/>
            <a:ext cx="915625" cy="93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368a8872ee_0_4" title="FGgCV75SnJzQfonoX3tKl9v7YgMFrgPQvv-Pglgpi8C9wvn7gIElYb5snEst6uaZxsThfPAU1goAqvHYPGJRlDpDloz4sgMRE8QN3LnvcZQdx0PUrFrYHtB4IQ=s2048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95176" y="2861725"/>
            <a:ext cx="895024" cy="9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368a8872ee_0_4" title="obt1yJ8pnx_KWg6Loq5eT2XXsDs6PiQF6tKGgl33rBIvcF6mjNgfOOZDBLOTiNE-vhNRd93uJPYYxjjgnPVmWvib3PHgRznUEzjiICJO2Kr_m8Ekg4e7p0dpultFCTAPJLSDMw5rhrNBeqGrg05muj4TfuRnM2yhOVA5Ew=s2048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98675" y="1749192"/>
            <a:ext cx="915625" cy="93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368a8872ee_0_4" title="mtFtxvHl7i9AjHQbPNng7xqf_Ity5OUToVUvGuomp0XkjyVkOtyON070cfbGH8jRaR3FIOnteIqfUqCwE3CQ_Yf2gBUL6sML3_V6RtMBmQyoplrMhhmv41PnzaFm2aTxhTSHbRe-9w=s2048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206850" y="1749461"/>
            <a:ext cx="915625" cy="93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368a8872ee_0_4" title="Untitled.jp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99975" y="1749200"/>
            <a:ext cx="895025" cy="91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368a8872ee_0_4" title="0iuc6vEwgz-BNWwmTH1Vy9oO22PBDKAaYJXxOa81JTe34uEp-nfPChSCfW9rXLfWx6AkUqw_mQ70vwlHDU2wSXBAnwIN0oE=s2048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359900" y="5027825"/>
            <a:ext cx="895025" cy="91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type="title"/>
          </p:nvPr>
        </p:nvSpPr>
        <p:spPr>
          <a:xfrm>
            <a:off x="1021080" y="504707"/>
            <a:ext cx="10515600" cy="763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CI Training for CHESS: Motivation</a:t>
            </a:r>
            <a:endParaRPr/>
          </a:p>
        </p:txBody>
      </p:sp>
      <p:sp>
        <p:nvSpPr>
          <p:cNvPr id="128" name="Google Shape;128;p3"/>
          <p:cNvSpPr txBox="1"/>
          <p:nvPr>
            <p:ph idx="1" type="body"/>
          </p:nvPr>
        </p:nvSpPr>
        <p:spPr>
          <a:xfrm>
            <a:off x="838200" y="2630323"/>
            <a:ext cx="10515600" cy="3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32814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Proposal and planning stage</a:t>
            </a:r>
            <a:endParaRPr/>
          </a:p>
          <a:p>
            <a:pPr indent="-332814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Proposal plans for processing and analyzing synchrotron X-ray data need some prior CI knowledge in all areas above.</a:t>
            </a:r>
            <a:endParaRPr/>
          </a:p>
          <a:p>
            <a:pPr indent="-332814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Data collection stage</a:t>
            </a:r>
            <a:endParaRPr/>
          </a:p>
          <a:p>
            <a:pPr indent="-332814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Need for basic computer systems knowledge (command line) and (on-the-fly) data analysis; Best practices for collecting data</a:t>
            </a:r>
            <a:endParaRPr/>
          </a:p>
          <a:p>
            <a:pPr indent="-332814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Data processing stage</a:t>
            </a:r>
            <a:endParaRPr/>
          </a:p>
          <a:p>
            <a:pPr indent="-332814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Processing data (reduction, analysis, simulation, interpretation), handling large data sets, leveraging existing software and CI. </a:t>
            </a:r>
            <a:endParaRPr/>
          </a:p>
          <a:p>
            <a:pPr indent="-332814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Data curation stage</a:t>
            </a:r>
            <a:endParaRPr/>
          </a:p>
          <a:p>
            <a:pPr indent="-332814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Metadata management, Open Science/FAIR and data curation. </a:t>
            </a:r>
            <a:endParaRPr/>
          </a:p>
        </p:txBody>
      </p:sp>
      <p:pic>
        <p:nvPicPr>
          <p:cNvPr descr="A diagram of data collection&#10;&#10;Description automatically generated"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7375"/>
            <a:ext cx="11667397" cy="12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1021080" y="504707"/>
            <a:ext cx="10515600" cy="763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X-CITE Training Program Overview</a:t>
            </a:r>
            <a:endParaRPr/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228700" y="1237800"/>
            <a:ext cx="5446200" cy="5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Curriculum development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Targeted to the Users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Programming Essentials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Systems fundamentals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Distributed computing 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X-ray science software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Data curation and FAIR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CI Catalog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Targeted to trainers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Advanced CI uses and topics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Training activities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Asynchronous materials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Training events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CHESS User meeting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/>
              <a:t>Tutorials at domain conferences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US"/>
              <a:t>Coordination network activities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235"/>
              <a:buChar char="•"/>
            </a:pPr>
            <a:r>
              <a:rPr lang="en-US"/>
              <a:t>Domain sciences, other facilities, NSF CI providers (ACCESS, etc.) </a:t>
            </a:r>
            <a:endParaRPr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6375" y="1314000"/>
            <a:ext cx="6207401" cy="4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81d165ca_0_15"/>
          <p:cNvSpPr txBox="1"/>
          <p:nvPr>
            <p:ph type="title"/>
          </p:nvPr>
        </p:nvSpPr>
        <p:spPr>
          <a:xfrm>
            <a:off x="1021077" y="504700"/>
            <a:ext cx="57849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X-CITE Training Materials </a:t>
            </a:r>
            <a:endParaRPr/>
          </a:p>
        </p:txBody>
      </p:sp>
      <p:pic>
        <p:nvPicPr>
          <p:cNvPr descr="A table with text on it&#10;&#10;Description automatically generated" id="142" name="Google Shape;142;g35f81d165c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00" y="1418800"/>
            <a:ext cx="7523876" cy="44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5f81d165ca_0_15" title="Image 6-1-25 at 2.40 P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4900" y="882550"/>
            <a:ext cx="3875576" cy="466748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5f81d165ca_0_15"/>
          <p:cNvSpPr txBox="1"/>
          <p:nvPr/>
        </p:nvSpPr>
        <p:spPr>
          <a:xfrm>
            <a:off x="8136050" y="5787325"/>
            <a:ext cx="363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https://xcitecourse.org</a:t>
            </a:r>
            <a:r>
              <a:rPr lang="en-US" sz="2100">
                <a:solidFill>
                  <a:schemeClr val="dk1"/>
                </a:solidFill>
              </a:rPr>
              <a:t> 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afb7719a5_0_25"/>
          <p:cNvSpPr txBox="1"/>
          <p:nvPr>
            <p:ph type="title"/>
          </p:nvPr>
        </p:nvSpPr>
        <p:spPr>
          <a:xfrm>
            <a:off x="1021080" y="504707"/>
            <a:ext cx="105156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600"/>
              <a:t>Workshop Agenda </a:t>
            </a:r>
            <a:endParaRPr/>
          </a:p>
        </p:txBody>
      </p:sp>
      <p:graphicFrame>
        <p:nvGraphicFramePr>
          <p:cNvPr id="150" name="Google Shape;150;g2dafb7719a5_0_25"/>
          <p:cNvGraphicFramePr/>
          <p:nvPr/>
        </p:nvGraphicFramePr>
        <p:xfrm>
          <a:off x="1021075" y="126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{09BC5284-9981-415C-82A6-1203C2235D07}</a:tableStyleId>
              </a:tblPr>
              <a:tblGrid>
                <a:gridCol w="1882575"/>
                <a:gridCol w="84044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/>
                        <a:t>Time</a:t>
                      </a:r>
                      <a:endParaRPr b="1"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Content</a:t>
                      </a:r>
                      <a:endParaRPr b="1" sz="16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8:30 - 8:</a:t>
                      </a:r>
                      <a:r>
                        <a:rPr lang="en-US" sz="1500"/>
                        <a:t>4</a:t>
                      </a:r>
                      <a:r>
                        <a:rPr lang="en-US" sz="1500" u="none" cap="none" strike="noStrike"/>
                        <a:t>0 am</a:t>
                      </a:r>
                      <a:endParaRPr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Introduction and Welcome to X-CITE and DIALS Workshops</a:t>
                      </a:r>
                      <a:endParaRPr b="1" sz="16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8:</a:t>
                      </a:r>
                      <a:r>
                        <a:rPr lang="en-US" sz="1500"/>
                        <a:t>40</a:t>
                      </a:r>
                      <a:r>
                        <a:rPr lang="en-US" sz="1500" u="none" cap="none" strike="noStrike"/>
                        <a:t> - 9:</a:t>
                      </a:r>
                      <a:r>
                        <a:rPr lang="en-US" sz="1500"/>
                        <a:t>2</a:t>
                      </a:r>
                      <a:r>
                        <a:rPr lang="en-US" sz="1500" u="none" cap="none" strike="noStrike"/>
                        <a:t>0 am</a:t>
                      </a:r>
                      <a:endParaRPr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Overview of CHESS Research Workflow and CI (data collection software, data analysis software, compute farm, preparing for beamtime)</a:t>
                      </a:r>
                      <a:endParaRPr b="1" sz="16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9:</a:t>
                      </a:r>
                      <a:r>
                        <a:rPr lang="en-US" sz="1500"/>
                        <a:t>20</a:t>
                      </a:r>
                      <a:r>
                        <a:rPr lang="en-US" sz="1500" u="none" cap="none" strike="noStrike"/>
                        <a:t> - </a:t>
                      </a:r>
                      <a:r>
                        <a:rPr lang="en-US" sz="1500"/>
                        <a:t>10</a:t>
                      </a:r>
                      <a:r>
                        <a:rPr lang="en-US" sz="1500" u="none" cap="none" strike="noStrike"/>
                        <a:t>:</a:t>
                      </a:r>
                      <a:r>
                        <a:rPr lang="en-US" sz="1500"/>
                        <a:t>00</a:t>
                      </a:r>
                      <a:r>
                        <a:rPr lang="en-US" sz="1500" u="none" cap="none" strike="noStrike"/>
                        <a:t> am</a:t>
                      </a:r>
                      <a:endParaRPr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FAIR Data Management and How it Applies to Data Collected by CHESS Users</a:t>
                      </a:r>
                      <a:endParaRPr b="1" sz="16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/>
                        <a:t>10</a:t>
                      </a:r>
                      <a:r>
                        <a:rPr lang="en-US" sz="1500" u="none" cap="none" strike="noStrike"/>
                        <a:t>:</a:t>
                      </a:r>
                      <a:r>
                        <a:rPr lang="en-US" sz="1500"/>
                        <a:t>00</a:t>
                      </a:r>
                      <a:r>
                        <a:rPr lang="en-US" sz="1500" u="none" cap="none" strike="noStrike"/>
                        <a:t> - 10:</a:t>
                      </a:r>
                      <a:r>
                        <a:rPr lang="en-US" sz="1500"/>
                        <a:t>40</a:t>
                      </a:r>
                      <a:r>
                        <a:rPr lang="en-US" sz="1500" u="none" cap="none" strike="noStrike"/>
                        <a:t> am</a:t>
                      </a:r>
                      <a:endParaRPr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Coffee Break [</a:t>
                      </a:r>
                      <a:r>
                        <a:rPr b="1" lang="en-US" sz="1600" u="sng">
                          <a:solidFill>
                            <a:schemeClr val="hlink"/>
                          </a:solidFill>
                          <a:hlinkClick r:id="rId3"/>
                        </a:rPr>
                        <a:t>Coffee and Lunch Options</a:t>
                      </a:r>
                      <a:r>
                        <a:rPr b="1" lang="en-US" sz="1600"/>
                        <a:t>] </a:t>
                      </a:r>
                      <a:endParaRPr b="1" sz="16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10:</a:t>
                      </a:r>
                      <a:r>
                        <a:rPr lang="en-US" sz="1500"/>
                        <a:t>40</a:t>
                      </a:r>
                      <a:r>
                        <a:rPr lang="en-US" sz="1500" u="none" cap="none" strike="noStrike"/>
                        <a:t> - 11:</a:t>
                      </a:r>
                      <a:r>
                        <a:rPr lang="en-US" sz="1500"/>
                        <a:t>3</a:t>
                      </a:r>
                      <a:r>
                        <a:rPr lang="en-US" sz="1500" u="none" cap="none" strike="noStrike"/>
                        <a:t>0 am </a:t>
                      </a:r>
                      <a:endParaRPr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Scientific Workflows - Using Pegasus Workflow Management System on CHESS Compute Farm</a:t>
                      </a:r>
                      <a:endParaRPr b="1" sz="16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11:</a:t>
                      </a:r>
                      <a:r>
                        <a:rPr lang="en-US" sz="1500"/>
                        <a:t>30</a:t>
                      </a:r>
                      <a:r>
                        <a:rPr lang="en-US" sz="1500" u="none" cap="none" strike="noStrike"/>
                        <a:t> - 1</a:t>
                      </a:r>
                      <a:r>
                        <a:rPr lang="en-US" sz="1500"/>
                        <a:t>2</a:t>
                      </a:r>
                      <a:r>
                        <a:rPr lang="en-US" sz="1500" u="none" cap="none" strike="noStrike"/>
                        <a:t>:</a:t>
                      </a:r>
                      <a:r>
                        <a:rPr lang="en-US" sz="1500"/>
                        <a:t>15</a:t>
                      </a:r>
                      <a:r>
                        <a:rPr lang="en-US" sz="1500" u="none" cap="none" strike="noStrike"/>
                        <a:t> </a:t>
                      </a:r>
                      <a:r>
                        <a:rPr lang="en-US" sz="1500"/>
                        <a:t>p</a:t>
                      </a:r>
                      <a:r>
                        <a:rPr lang="en-US" sz="1500" u="none" cap="none" strike="noStrike"/>
                        <a:t>m</a:t>
                      </a:r>
                      <a:endParaRPr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Refresher of Systems Fundamentals (Linux, remote access, command line, storing and moving your data) and Python Programming</a:t>
                      </a:r>
                      <a:endParaRPr b="1" sz="16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1</a:t>
                      </a:r>
                      <a:r>
                        <a:rPr lang="en-US" sz="1500"/>
                        <a:t>2</a:t>
                      </a:r>
                      <a:r>
                        <a:rPr lang="en-US" sz="1500" u="none" cap="none" strike="noStrike"/>
                        <a:t>:</a:t>
                      </a:r>
                      <a:r>
                        <a:rPr lang="en-US" sz="1500"/>
                        <a:t>15</a:t>
                      </a:r>
                      <a:r>
                        <a:rPr lang="en-US" sz="1500" u="none" cap="none" strike="noStrike"/>
                        <a:t> - 12:</a:t>
                      </a:r>
                      <a:r>
                        <a:rPr lang="en-US" sz="1500"/>
                        <a:t>2</a:t>
                      </a:r>
                      <a:r>
                        <a:rPr lang="en-US" sz="1500" u="none" cap="none" strike="noStrike"/>
                        <a:t>5 pm</a:t>
                      </a:r>
                      <a:endParaRPr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Group Photo </a:t>
                      </a:r>
                      <a:endParaRPr b="1" sz="16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12:</a:t>
                      </a:r>
                      <a:r>
                        <a:rPr lang="en-US" sz="1500"/>
                        <a:t>25</a:t>
                      </a:r>
                      <a:r>
                        <a:rPr lang="en-US" sz="1500" u="none" cap="none" strike="noStrike"/>
                        <a:t> - </a:t>
                      </a:r>
                      <a:r>
                        <a:rPr lang="en-US" sz="1500"/>
                        <a:t>2</a:t>
                      </a:r>
                      <a:r>
                        <a:rPr lang="en-US" sz="1500" u="none" cap="none" strike="noStrike"/>
                        <a:t>:</a:t>
                      </a:r>
                      <a:r>
                        <a:rPr lang="en-US" sz="1500"/>
                        <a:t>00</a:t>
                      </a:r>
                      <a:r>
                        <a:rPr lang="en-US" sz="1500" u="none" cap="none" strike="noStrike"/>
                        <a:t> pm</a:t>
                      </a:r>
                      <a:endParaRPr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Lunch </a:t>
                      </a:r>
                      <a:r>
                        <a:rPr b="1" lang="en-US" sz="1600"/>
                        <a:t>[</a:t>
                      </a:r>
                      <a:r>
                        <a:rPr b="1" lang="en-US" sz="1600" u="sng">
                          <a:solidFill>
                            <a:schemeClr val="accen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Coffee and Lunch Options</a:t>
                      </a:r>
                      <a:r>
                        <a:rPr b="1" lang="en-US" sz="1600"/>
                        <a:t>] </a:t>
                      </a:r>
                      <a:endParaRPr b="1" sz="16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/>
                        <a:t>2</a:t>
                      </a:r>
                      <a:r>
                        <a:rPr lang="en-US" sz="1500" u="none" cap="none" strike="noStrike"/>
                        <a:t>:</a:t>
                      </a:r>
                      <a:r>
                        <a:rPr lang="en-US" sz="1500"/>
                        <a:t>00</a:t>
                      </a:r>
                      <a:r>
                        <a:rPr lang="en-US" sz="1500" u="none" cap="none" strike="noStrike"/>
                        <a:t> - </a:t>
                      </a:r>
                      <a:r>
                        <a:rPr lang="en-US" sz="1500"/>
                        <a:t>5</a:t>
                      </a:r>
                      <a:r>
                        <a:rPr lang="en-US" sz="1500" u="none" cap="none" strike="noStrike"/>
                        <a:t>:</a:t>
                      </a:r>
                      <a:r>
                        <a:rPr lang="en-US" sz="1500"/>
                        <a:t>00</a:t>
                      </a:r>
                      <a:r>
                        <a:rPr lang="en-US" sz="1500" u="none" cap="none" strike="noStrike"/>
                        <a:t> pm</a:t>
                      </a:r>
                      <a:endParaRPr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X-CITE </a:t>
                      </a:r>
                      <a:r>
                        <a:rPr b="1" lang="en-US" sz="1600" u="none" cap="none" strike="noStrike"/>
                        <a:t>Hands-on tutorial </a:t>
                      </a:r>
                      <a:endParaRPr b="1" sz="16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/>
                        <a:t>2</a:t>
                      </a:r>
                      <a:r>
                        <a:rPr lang="en-US" sz="1500" u="none" cap="none" strike="noStrike"/>
                        <a:t>:</a:t>
                      </a:r>
                      <a:r>
                        <a:rPr lang="en-US" sz="1500"/>
                        <a:t>00</a:t>
                      </a:r>
                      <a:r>
                        <a:rPr lang="en-US" sz="1500" u="none" cap="none" strike="noStrike"/>
                        <a:t> - </a:t>
                      </a:r>
                      <a:r>
                        <a:rPr lang="en-US" sz="1500"/>
                        <a:t>4</a:t>
                      </a:r>
                      <a:r>
                        <a:rPr lang="en-US" sz="1500" u="none" cap="none" strike="noStrike"/>
                        <a:t>:</a:t>
                      </a:r>
                      <a:r>
                        <a:rPr lang="en-US" sz="1500"/>
                        <a:t>45</a:t>
                      </a:r>
                      <a:r>
                        <a:rPr lang="en-US" sz="1500" u="none" cap="none" strike="noStrike"/>
                        <a:t> pm</a:t>
                      </a:r>
                      <a:endParaRPr sz="15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DIALS Hands-on tutorial</a:t>
                      </a:r>
                      <a:endParaRPr b="1" sz="16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81d165ca_0_38"/>
          <p:cNvSpPr txBox="1"/>
          <p:nvPr>
            <p:ph type="title"/>
          </p:nvPr>
        </p:nvSpPr>
        <p:spPr>
          <a:xfrm>
            <a:off x="838207" y="32743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Thanks and Acknowledgements</a:t>
            </a:r>
            <a:endParaRPr/>
          </a:p>
        </p:txBody>
      </p:sp>
      <p:pic>
        <p:nvPicPr>
          <p:cNvPr descr="NSF Logo | NSF - National Science Foundation" id="156" name="Google Shape;156;g35f81d165ca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5869196"/>
            <a:ext cx="1816820" cy="9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5f81d165ca_0_38"/>
          <p:cNvSpPr txBox="1"/>
          <p:nvPr/>
        </p:nvSpPr>
        <p:spPr>
          <a:xfrm>
            <a:off x="8026675" y="6367575"/>
            <a:ext cx="421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Cybertraining Award # 2320373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5f81d165ca_0_38"/>
          <p:cNvSpPr txBox="1"/>
          <p:nvPr/>
        </p:nvSpPr>
        <p:spPr>
          <a:xfrm>
            <a:off x="0" y="1500725"/>
            <a:ext cx="121920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Local Organization and Help:</a:t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 </a:t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Mike Gilpin, Chris Mobley, Katerina Malysheva, Rick Ryan, Aia Ferreira Barboza, CLASSE-IT, CHESS User Office</a:t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Suchismita Sarker, Lead Scientist, QM2 beamline, CHESS</a:t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Workshop attendees</a:t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X-CITE and DIALS team members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159" name="Google Shape;159;g35f81d165ca_0_38"/>
          <p:cNvSpPr txBox="1"/>
          <p:nvPr/>
        </p:nvSpPr>
        <p:spPr>
          <a:xfrm>
            <a:off x="7700100" y="5842925"/>
            <a:ext cx="464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X-CITE t</a:t>
            </a:r>
            <a:r>
              <a:rPr b="1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raining materials: </a:t>
            </a:r>
            <a:r>
              <a:rPr b="1" i="0" lang="en-US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https://xcitecourse.org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35f81d165ca_0_38" title="2012-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9725" y="5919125"/>
            <a:ext cx="818575" cy="8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SF Logo | NSF - National Science Foundation" id="165" name="Google Shape;165;g3368a8872ee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5869196"/>
            <a:ext cx="1816820" cy="9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368a8872ee_0_24"/>
          <p:cNvSpPr txBox="1"/>
          <p:nvPr/>
        </p:nvSpPr>
        <p:spPr>
          <a:xfrm>
            <a:off x="8026675" y="6367575"/>
            <a:ext cx="421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Cybertraining Award # 2320373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368a8872ee_0_24"/>
          <p:cNvSpPr txBox="1"/>
          <p:nvPr/>
        </p:nvSpPr>
        <p:spPr>
          <a:xfrm>
            <a:off x="1702550" y="2132800"/>
            <a:ext cx="3374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Please take this </a:t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short survey to help us improve the X-CITE training program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368a8872ee_0_24"/>
          <p:cNvSpPr txBox="1"/>
          <p:nvPr/>
        </p:nvSpPr>
        <p:spPr>
          <a:xfrm>
            <a:off x="1169150" y="5586500"/>
            <a:ext cx="1064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hlink"/>
                </a:solidFill>
                <a:hlinkClick r:id="rId4"/>
              </a:rPr>
              <a:t>https://iu.co1.qualtrics.com/jfe/form/SV_eqUCLvzPOeJwKIm</a:t>
            </a:r>
            <a:r>
              <a:rPr b="1" lang="en-US" sz="2800">
                <a:solidFill>
                  <a:schemeClr val="dk1"/>
                </a:solidFill>
              </a:rPr>
              <a:t> 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169" name="Google Shape;169;g3368a8872ee_0_24"/>
          <p:cNvSpPr txBox="1"/>
          <p:nvPr>
            <p:ph type="title"/>
          </p:nvPr>
        </p:nvSpPr>
        <p:spPr>
          <a:xfrm>
            <a:off x="1010450" y="431525"/>
            <a:ext cx="9168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X-CITE Post Workshop Survey</a:t>
            </a:r>
            <a:endParaRPr/>
          </a:p>
        </p:txBody>
      </p:sp>
      <p:pic>
        <p:nvPicPr>
          <p:cNvPr id="170" name="Google Shape;170;g3368a8872ee_0_24" title="SV_eqUCLvzPOeJwKIm-qrcod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000" y="1504950"/>
            <a:ext cx="4081550" cy="40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I Compass">
      <a:dk1>
        <a:srgbClr val="333333"/>
      </a:dk1>
      <a:lt1>
        <a:srgbClr val="FFFFFF"/>
      </a:lt1>
      <a:dk2>
        <a:srgbClr val="002E6D"/>
      </a:dk2>
      <a:lt2>
        <a:srgbClr val="ABC8E7"/>
      </a:lt2>
      <a:accent1>
        <a:srgbClr val="002E6D"/>
      </a:accent1>
      <a:accent2>
        <a:srgbClr val="0397A7"/>
      </a:accent2>
      <a:accent3>
        <a:srgbClr val="76BC20"/>
      </a:accent3>
      <a:accent4>
        <a:srgbClr val="CFC3C5"/>
      </a:accent4>
      <a:accent5>
        <a:srgbClr val="A2A9AD"/>
      </a:accent5>
      <a:accent6>
        <a:srgbClr val="ABC8E7"/>
      </a:accent6>
      <a:hlink>
        <a:srgbClr val="0397A7"/>
      </a:hlink>
      <a:folHlink>
        <a:srgbClr val="03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