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5" r:id="rId4"/>
  </p:sldMasterIdLst>
  <p:notesMasterIdLst>
    <p:notesMasterId r:id="rId13"/>
  </p:notesMasterIdLst>
  <p:sldIdLst>
    <p:sldId id="256" r:id="rId5"/>
    <p:sldId id="291" r:id="rId6"/>
    <p:sldId id="296" r:id="rId7"/>
    <p:sldId id="258" r:id="rId8"/>
    <p:sldId id="292" r:id="rId9"/>
    <p:sldId id="293" r:id="rId10"/>
    <p:sldId id="294" r:id="rId11"/>
    <p:sldId id="295"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5E1B0E-2AA1-4702-8060-D56F1F603973}" v="55" dt="2025-07-16T14:20:53.55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04" autoAdjust="0"/>
    <p:restoredTop sz="94588" autoAdjust="0"/>
  </p:normalViewPr>
  <p:slideViewPr>
    <p:cSldViewPr snapToGrid="0">
      <p:cViewPr varScale="1">
        <p:scale>
          <a:sx n="103" d="100"/>
          <a:sy n="103" d="100"/>
        </p:scale>
        <p:origin x="95" y="361"/>
      </p:cViewPr>
      <p:guideLst>
        <p:guide orient="horz" pos="2160"/>
        <p:guide pos="3840"/>
      </p:guideLst>
    </p:cSldViewPr>
  </p:slideViewPr>
  <p:outlineViewPr>
    <p:cViewPr>
      <p:scale>
        <a:sx n="33" d="100"/>
        <a:sy n="33" d="100"/>
      </p:scale>
      <p:origin x="0" y="-39729"/>
    </p:cViewPr>
  </p:outlineViewPr>
  <p:notesTextViewPr>
    <p:cViewPr>
      <p:scale>
        <a:sx n="1" d="1"/>
        <a:sy n="1" d="1"/>
      </p:scale>
      <p:origin x="0" y="0"/>
    </p:cViewPr>
  </p:notesTextViewPr>
  <p:notesViewPr>
    <p:cSldViewPr snapToGrid="0">
      <p:cViewPr varScale="1">
        <p:scale>
          <a:sx n="66" d="100"/>
          <a:sy n="66"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4EB937B3-A7D0-461D-9424-8E5AEDA5C51D}" type="datetimeFigureOut">
              <a:rPr lang="en-US" smtClean="0"/>
              <a:t>7/15/2025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7AAB152-4F79-4C21-AD10-783AB2FE854D}" type="slidenum">
              <a:rPr lang="en-US" smtClean="0"/>
              <a:t>‹#›</a:t>
            </a:fld>
            <a:endParaRPr lang="en-US"/>
          </a:p>
        </p:txBody>
      </p:sp>
    </p:spTree>
    <p:extLst>
      <p:ext uri="{BB962C8B-B14F-4D97-AF65-F5344CB8AC3E}">
        <p14:creationId xmlns:p14="http://schemas.microsoft.com/office/powerpoint/2010/main" val="1955977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AAB152-4F79-4C21-AD10-783AB2FE854D}" type="slidenum">
              <a:rPr lang="en-US" smtClean="0"/>
              <a:t>2</a:t>
            </a:fld>
            <a:endParaRPr lang="en-US"/>
          </a:p>
        </p:txBody>
      </p:sp>
    </p:spTree>
    <p:extLst>
      <p:ext uri="{BB962C8B-B14F-4D97-AF65-F5344CB8AC3E}">
        <p14:creationId xmlns:p14="http://schemas.microsoft.com/office/powerpoint/2010/main" val="158830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AAB152-4F79-4C21-AD10-783AB2FE854D}" type="slidenum">
              <a:rPr lang="en-US" smtClean="0"/>
              <a:t>4</a:t>
            </a:fld>
            <a:endParaRPr lang="en-US"/>
          </a:p>
        </p:txBody>
      </p:sp>
    </p:spTree>
    <p:extLst>
      <p:ext uri="{BB962C8B-B14F-4D97-AF65-F5344CB8AC3E}">
        <p14:creationId xmlns:p14="http://schemas.microsoft.com/office/powerpoint/2010/main" val="4049265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65BA6-390D-6018-E95D-79B4DB061E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55476-9EA4-402A-FC9F-9BEF933AE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EF0AC6-936B-CEEF-069C-AF9BF46DE3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B3006C-A8C0-63F5-D63F-1D23FD3488D8}"/>
              </a:ext>
            </a:extLst>
          </p:cNvPr>
          <p:cNvSpPr>
            <a:spLocks noGrp="1"/>
          </p:cNvSpPr>
          <p:nvPr>
            <p:ph type="sldNum" sz="quarter" idx="5"/>
          </p:nvPr>
        </p:nvSpPr>
        <p:spPr/>
        <p:txBody>
          <a:bodyPr/>
          <a:lstStyle/>
          <a:p>
            <a:fld id="{C7AAB152-4F79-4C21-AD10-783AB2FE854D}" type="slidenum">
              <a:rPr lang="en-US" smtClean="0"/>
              <a:t>5</a:t>
            </a:fld>
            <a:endParaRPr lang="en-US"/>
          </a:p>
        </p:txBody>
      </p:sp>
    </p:spTree>
    <p:extLst>
      <p:ext uri="{BB962C8B-B14F-4D97-AF65-F5344CB8AC3E}">
        <p14:creationId xmlns:p14="http://schemas.microsoft.com/office/powerpoint/2010/main" val="3799759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93571-E129-04B3-FBA8-1C8946FBA9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63DFDA-E212-6F92-F805-F5C07B7CBF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55CAEB-24A6-EEC8-EEF3-41C0F7E6C0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0BB268-8205-82DC-6F90-FD8E11B1A990}"/>
              </a:ext>
            </a:extLst>
          </p:cNvPr>
          <p:cNvSpPr>
            <a:spLocks noGrp="1"/>
          </p:cNvSpPr>
          <p:nvPr>
            <p:ph type="sldNum" sz="quarter" idx="5"/>
          </p:nvPr>
        </p:nvSpPr>
        <p:spPr/>
        <p:txBody>
          <a:bodyPr/>
          <a:lstStyle/>
          <a:p>
            <a:fld id="{C7AAB152-4F79-4C21-AD10-783AB2FE854D}" type="slidenum">
              <a:rPr lang="en-US" smtClean="0"/>
              <a:t>6</a:t>
            </a:fld>
            <a:endParaRPr lang="en-US"/>
          </a:p>
        </p:txBody>
      </p:sp>
    </p:spTree>
    <p:extLst>
      <p:ext uri="{BB962C8B-B14F-4D97-AF65-F5344CB8AC3E}">
        <p14:creationId xmlns:p14="http://schemas.microsoft.com/office/powerpoint/2010/main" val="1770962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13658-F3BA-7C3E-72DB-46296D5133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BEB295-8877-6165-37AF-3A6F69AD0B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28F948-7D61-856F-06A4-562A0E095B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C20322-E9A3-2D8D-CB7A-AA80A080214A}"/>
              </a:ext>
            </a:extLst>
          </p:cNvPr>
          <p:cNvSpPr>
            <a:spLocks noGrp="1"/>
          </p:cNvSpPr>
          <p:nvPr>
            <p:ph type="sldNum" sz="quarter" idx="5"/>
          </p:nvPr>
        </p:nvSpPr>
        <p:spPr/>
        <p:txBody>
          <a:bodyPr/>
          <a:lstStyle/>
          <a:p>
            <a:fld id="{C7AAB152-4F79-4C21-AD10-783AB2FE854D}" type="slidenum">
              <a:rPr lang="en-US" smtClean="0"/>
              <a:t>7</a:t>
            </a:fld>
            <a:endParaRPr lang="en-US"/>
          </a:p>
        </p:txBody>
      </p:sp>
    </p:spTree>
    <p:extLst>
      <p:ext uri="{BB962C8B-B14F-4D97-AF65-F5344CB8AC3E}">
        <p14:creationId xmlns:p14="http://schemas.microsoft.com/office/powerpoint/2010/main" val="1362336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D6828-E5C1-8EF9-5196-DCBA685E61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E04186-4286-E360-1F38-6CD78C831C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741334-7288-79E6-4768-4983DFD884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8E0ABA-66B9-57BC-C75F-D61D791E2720}"/>
              </a:ext>
            </a:extLst>
          </p:cNvPr>
          <p:cNvSpPr>
            <a:spLocks noGrp="1"/>
          </p:cNvSpPr>
          <p:nvPr>
            <p:ph type="sldNum" sz="quarter" idx="5"/>
          </p:nvPr>
        </p:nvSpPr>
        <p:spPr/>
        <p:txBody>
          <a:bodyPr/>
          <a:lstStyle/>
          <a:p>
            <a:fld id="{C7AAB152-4F79-4C21-AD10-783AB2FE854D}" type="slidenum">
              <a:rPr lang="en-US" smtClean="0"/>
              <a:t>8</a:t>
            </a:fld>
            <a:endParaRPr lang="en-US"/>
          </a:p>
        </p:txBody>
      </p:sp>
    </p:spTree>
    <p:extLst>
      <p:ext uri="{BB962C8B-B14F-4D97-AF65-F5344CB8AC3E}">
        <p14:creationId xmlns:p14="http://schemas.microsoft.com/office/powerpoint/2010/main" val="4067695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lstStyle>
            <a:lvl1pPr algn="ctr">
              <a:defRPr sz="6000">
                <a:solidFill>
                  <a:schemeClr val="bg1"/>
                </a:solidFill>
              </a:defRPr>
            </a:lvl1pPr>
          </a:lstStyle>
          <a:p>
            <a:r>
              <a:rPr lang="en-US"/>
              <a:t>Click to edit title </a:t>
            </a:r>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subtitle</a:t>
            </a:r>
          </a:p>
        </p:txBody>
      </p:sp>
      <p:sp>
        <p:nvSpPr>
          <p:cNvPr id="4" name="Date Placeholder 3"/>
          <p:cNvSpPr>
            <a:spLocks noGrp="1"/>
          </p:cNvSpPr>
          <p:nvPr>
            <p:ph type="dt" sz="half" idx="10"/>
          </p:nvPr>
        </p:nvSpPr>
        <p:spPr>
          <a:xfrm>
            <a:off x="2928257" y="6413161"/>
            <a:ext cx="968829" cy="365125"/>
          </a:xfrm>
          <a:prstGeom prst="rect">
            <a:avLst/>
          </a:prstGeom>
        </p:spPr>
        <p:txBody>
          <a:bodyPr/>
          <a:lstStyle>
            <a:lvl1pPr algn="r">
              <a:defRPr sz="1100"/>
            </a:lvl1pPr>
          </a:lstStyle>
          <a:p>
            <a:endParaRPr lang="en-US" dirty="0"/>
          </a:p>
        </p:txBody>
      </p:sp>
      <p:sp>
        <p:nvSpPr>
          <p:cNvPr id="5" name="Footer Placeholder 4"/>
          <p:cNvSpPr>
            <a:spLocks noGrp="1"/>
          </p:cNvSpPr>
          <p:nvPr>
            <p:ph type="ftr" sz="quarter" idx="11"/>
          </p:nvPr>
        </p:nvSpPr>
        <p:spPr>
          <a:xfrm>
            <a:off x="4038600" y="6413160"/>
            <a:ext cx="4114800" cy="365125"/>
          </a:xfrm>
          <a:prstGeom prst="rect">
            <a:avLst/>
          </a:prstGeom>
        </p:spPr>
        <p:txBody>
          <a:bodyPr/>
          <a:lstStyle>
            <a:lvl1pPr>
              <a:defRPr sz="1100"/>
            </a:lvl1pPr>
          </a:lstStyle>
          <a:p>
            <a:endParaRPr lang="en-US" dirty="0"/>
          </a:p>
        </p:txBody>
      </p:sp>
      <p:sp>
        <p:nvSpPr>
          <p:cNvPr id="6" name="Rectangle 5"/>
          <p:cNvSpPr/>
          <p:nvPr/>
        </p:nvSpPr>
        <p:spPr>
          <a:xfrm>
            <a:off x="0" y="5622878"/>
            <a:ext cx="12192000" cy="12351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89" y="5815220"/>
            <a:ext cx="4894439" cy="901108"/>
          </a:xfrm>
          <a:prstGeom prst="rect">
            <a:avLst/>
          </a:prstGeom>
        </p:spPr>
      </p:pic>
      <p:sp>
        <p:nvSpPr>
          <p:cNvPr id="8" name="TextBox 7"/>
          <p:cNvSpPr txBox="1"/>
          <p:nvPr/>
        </p:nvSpPr>
        <p:spPr>
          <a:xfrm>
            <a:off x="7162800" y="5917273"/>
            <a:ext cx="5029200" cy="646331"/>
          </a:xfrm>
          <a:prstGeom prst="rect">
            <a:avLst/>
          </a:prstGeom>
          <a:noFill/>
        </p:spPr>
        <p:txBody>
          <a:bodyPr wrap="square" rtlCol="0">
            <a:spAutoFit/>
          </a:bodyPr>
          <a:lstStyle/>
          <a:p>
            <a:pPr algn="ctr"/>
            <a:r>
              <a:rPr lang="en-US" sz="3600" dirty="0">
                <a:solidFill>
                  <a:schemeClr val="accent1"/>
                </a:solidFill>
                <a:latin typeface="+mj-lt"/>
              </a:rPr>
              <a:t>Energy.gov/science</a:t>
            </a:r>
          </a:p>
        </p:txBody>
      </p:sp>
    </p:spTree>
    <p:extLst>
      <p:ext uri="{BB962C8B-B14F-4D97-AF65-F5344CB8AC3E}">
        <p14:creationId xmlns:p14="http://schemas.microsoft.com/office/powerpoint/2010/main" val="3397229258"/>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8" name="Rectangle 7">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26CA2777-A89F-4130-B308-73BB65955918}" type="slidenum">
              <a:rPr lang="en-US" smtClean="0"/>
              <a:pPr/>
              <a:t>‹#›</a:t>
            </a:fld>
            <a:endParaRPr lang="en-US"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11" name="TextBox 10"/>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2163000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26CA2777-A89F-4130-B308-73BB65955918}" type="slidenum">
              <a:rPr lang="en-US" smtClean="0"/>
              <a:pPr/>
              <a:t>‹#›</a:t>
            </a:fld>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10" name="TextBox 9"/>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155864804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09980" y="1656819"/>
            <a:ext cx="9966960" cy="2076983"/>
          </a:xfrm>
        </p:spPr>
        <p:txBody>
          <a:bodyPr anchor="b">
            <a:normAutofit/>
          </a:bodyPr>
          <a:lstStyle>
            <a:lvl1pPr algn="ctr">
              <a:lnSpc>
                <a:spcPct val="85000"/>
              </a:lnSpc>
              <a:defRPr sz="4800" b="1" cap="none"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1" y="3869638"/>
            <a:ext cx="8767860"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13" name="Text Placeholder 12"/>
          <p:cNvSpPr>
            <a:spLocks noGrp="1"/>
          </p:cNvSpPr>
          <p:nvPr>
            <p:ph type="body" sz="quarter" idx="13"/>
          </p:nvPr>
        </p:nvSpPr>
        <p:spPr>
          <a:xfrm>
            <a:off x="1710268" y="5257801"/>
            <a:ext cx="8767233" cy="1417319"/>
          </a:xfrm>
        </p:spPr>
        <p:txBody>
          <a:bodyPr anchor="ctr">
            <a:normAutofit/>
          </a:bodyPr>
          <a:lstStyle>
            <a:lvl1pPr marL="34290" indent="0" algn="ctr">
              <a:buNone/>
              <a:defRPr sz="1800" i="1">
                <a:solidFill>
                  <a:schemeClr val="accent2">
                    <a:lumMod val="60000"/>
                    <a:lumOff val="40000"/>
                  </a:schemeClr>
                </a:solidFill>
              </a:defRPr>
            </a:lvl1pPr>
          </a:lstStyle>
          <a:p>
            <a:pPr lvl="0"/>
            <a:r>
              <a:rPr lang="en-US"/>
              <a:t>Click to edit Master text styles</a:t>
            </a:r>
          </a:p>
        </p:txBody>
      </p:sp>
    </p:spTree>
    <p:extLst>
      <p:ext uri="{BB962C8B-B14F-4D97-AF65-F5344CB8AC3E}">
        <p14:creationId xmlns:p14="http://schemas.microsoft.com/office/powerpoint/2010/main" val="1898787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3" name="Content Placeholder 2"/>
          <p:cNvSpPr>
            <a:spLocks noGrp="1"/>
          </p:cNvSpPr>
          <p:nvPr>
            <p:ph idx="1"/>
          </p:nvPr>
        </p:nvSpPr>
        <p:spPr/>
        <p:txBody>
          <a:bodyPr/>
          <a:lstStyle>
            <a:lvl1pPr marL="228600" indent="-2286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26CA2777-A89F-4130-B308-73BB65955918}" type="slidenum">
              <a:rPr lang="en-US" smtClean="0"/>
              <a:pPr/>
              <a:t>‹#›</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11" name="TextBox 10"/>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163370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with content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6" name="TextBox 5"/>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26CA2777-A89F-4130-B308-73BB65955918}" type="slidenum">
              <a:rPr lang="en-US" smtClean="0"/>
              <a:pPr/>
              <a:t>‹#›</a:t>
            </a:fld>
            <a:endParaRPr lang="en-US" dirty="0"/>
          </a:p>
        </p:txBody>
      </p:sp>
      <p:sp>
        <p:nvSpPr>
          <p:cNvPr id="11" name="Content Placeholder 10"/>
          <p:cNvSpPr>
            <a:spLocks noGrp="1"/>
          </p:cNvSpPr>
          <p:nvPr>
            <p:ph sz="quarter" idx="11"/>
          </p:nvPr>
        </p:nvSpPr>
        <p:spPr>
          <a:xfrm>
            <a:off x="439738" y="1681163"/>
            <a:ext cx="5430484" cy="4143375"/>
          </a:xfrm>
          <a:solidFill>
            <a:schemeClr val="accent1"/>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6333067" y="1681163"/>
            <a:ext cx="5454121" cy="4143375"/>
          </a:xfrm>
          <a:solidFill>
            <a:schemeClr val="accent2">
              <a:lumMod val="50000"/>
            </a:schemeClr>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19586391"/>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with content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6" name="TextBox 5"/>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26CA2777-A89F-4130-B308-73BB65955918}" type="slidenum">
              <a:rPr lang="en-US" smtClean="0"/>
              <a:pPr/>
              <a:t>‹#›</a:t>
            </a:fld>
            <a:endParaRPr lang="en-US" dirty="0"/>
          </a:p>
        </p:txBody>
      </p:sp>
      <p:sp>
        <p:nvSpPr>
          <p:cNvPr id="11" name="Content Placeholder 10"/>
          <p:cNvSpPr>
            <a:spLocks noGrp="1"/>
          </p:cNvSpPr>
          <p:nvPr>
            <p:ph sz="quarter" idx="11"/>
          </p:nvPr>
        </p:nvSpPr>
        <p:spPr>
          <a:xfrm>
            <a:off x="439738" y="1681163"/>
            <a:ext cx="3578225" cy="4143375"/>
          </a:xfrm>
          <a:solidFill>
            <a:schemeClr val="accent1"/>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2"/>
          </p:nvPr>
        </p:nvSpPr>
        <p:spPr>
          <a:xfrm>
            <a:off x="4327525" y="1681163"/>
            <a:ext cx="3576638" cy="4143375"/>
          </a:xfrm>
          <a:solidFill>
            <a:schemeClr val="accent4"/>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14"/>
          <p:cNvSpPr>
            <a:spLocks noGrp="1"/>
          </p:cNvSpPr>
          <p:nvPr>
            <p:ph sz="quarter" idx="13"/>
          </p:nvPr>
        </p:nvSpPr>
        <p:spPr>
          <a:xfrm>
            <a:off x="8212138" y="1681163"/>
            <a:ext cx="3575050" cy="4143375"/>
          </a:xfrm>
          <a:solidFill>
            <a:schemeClr val="accent2">
              <a:lumMod val="50000"/>
            </a:schemeClr>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6022356"/>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xt with picture (roun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26CA2777-A89F-4130-B308-73BB65955918}" type="slidenum">
              <a:rPr lang="en-US" smtClean="0"/>
              <a:pPr/>
              <a:t>‹#›</a:t>
            </a:fld>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7" name="TextBox 6"/>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
        <p:nvSpPr>
          <p:cNvPr id="12" name="Picture Placeholder 11"/>
          <p:cNvSpPr>
            <a:spLocks noGrp="1"/>
          </p:cNvSpPr>
          <p:nvPr>
            <p:ph type="pic" sz="quarter" idx="10"/>
          </p:nvPr>
        </p:nvSpPr>
        <p:spPr>
          <a:xfrm>
            <a:off x="6920089" y="1045804"/>
            <a:ext cx="5271912" cy="5274034"/>
          </a:xfrm>
          <a:custGeom>
            <a:avLst/>
            <a:gdLst>
              <a:gd name="connsiteX0" fmla="*/ 3962270 w 5375563"/>
              <a:gd name="connsiteY0" fmla="*/ 0 h 5377727"/>
              <a:gd name="connsiteX1" fmla="*/ 5140529 w 5375563"/>
              <a:gd name="connsiteY1" fmla="*/ 168208 h 5377727"/>
              <a:gd name="connsiteX2" fmla="*/ 5375563 w 5375563"/>
              <a:gd name="connsiteY2" fmla="*/ 249437 h 5377727"/>
              <a:gd name="connsiteX3" fmla="*/ 5375563 w 5375563"/>
              <a:gd name="connsiteY3" fmla="*/ 5377727 h 5377727"/>
              <a:gd name="connsiteX4" fmla="*/ 398434 w 5375563"/>
              <a:gd name="connsiteY4" fmla="*/ 5377727 h 5377727"/>
              <a:gd name="connsiteX5" fmla="*/ 390724 w 5375563"/>
              <a:gd name="connsiteY5" fmla="*/ 5363513 h 5377727"/>
              <a:gd name="connsiteX6" fmla="*/ 0 w 5375563"/>
              <a:gd name="connsiteY6" fmla="*/ 3741443 h 5377727"/>
              <a:gd name="connsiteX7" fmla="*/ 3962270 w 5375563"/>
              <a:gd name="connsiteY7" fmla="*/ 0 h 5377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75563" h="5377727">
                <a:moveTo>
                  <a:pt x="3962270" y="0"/>
                </a:moveTo>
                <a:cubicBezTo>
                  <a:pt x="4372577" y="0"/>
                  <a:pt x="4768317" y="58891"/>
                  <a:pt x="5140529" y="168208"/>
                </a:cubicBezTo>
                <a:lnTo>
                  <a:pt x="5375563" y="249437"/>
                </a:lnTo>
                <a:lnTo>
                  <a:pt x="5375563" y="5377727"/>
                </a:lnTo>
                <a:lnTo>
                  <a:pt x="398434" y="5377727"/>
                </a:lnTo>
                <a:lnTo>
                  <a:pt x="390724" y="5363513"/>
                </a:lnTo>
                <a:cubicBezTo>
                  <a:pt x="140324" y="4872813"/>
                  <a:pt x="0" y="4322602"/>
                  <a:pt x="0" y="3741443"/>
                </a:cubicBezTo>
                <a:cubicBezTo>
                  <a:pt x="0" y="1675101"/>
                  <a:pt x="1773969" y="0"/>
                  <a:pt x="3962270" y="0"/>
                </a:cubicBezTo>
                <a:close/>
              </a:path>
            </a:pathLst>
          </a:custGeom>
          <a:noFill/>
        </p:spPr>
        <p:txBody>
          <a:bodyPr wrap="square" anchor="ctr" anchorCtr="1">
            <a:noAutofit/>
          </a:bodyPr>
          <a:lstStyle>
            <a:lvl1pPr marL="0" indent="0">
              <a:buNone/>
              <a:defRPr/>
            </a:lvl1pPr>
          </a:lstStyle>
          <a:p>
            <a:r>
              <a:rPr lang="en-US"/>
              <a:t>Click icon to add picture</a:t>
            </a:r>
            <a:endParaRPr lang="en-US" dirty="0"/>
          </a:p>
        </p:txBody>
      </p:sp>
      <p:sp>
        <p:nvSpPr>
          <p:cNvPr id="14" name="Text Placeholder 13"/>
          <p:cNvSpPr>
            <a:spLocks noGrp="1"/>
          </p:cNvSpPr>
          <p:nvPr>
            <p:ph type="body" sz="quarter" idx="11"/>
          </p:nvPr>
        </p:nvSpPr>
        <p:spPr>
          <a:xfrm>
            <a:off x="409575" y="1389063"/>
            <a:ext cx="6227763"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6510285"/>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xt with picture (circl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8791" y="177283"/>
            <a:ext cx="8668421" cy="801663"/>
          </a:xfrm>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26CA2777-A89F-4130-B308-73BB65955918}" type="slidenum">
              <a:rPr lang="en-US" smtClean="0"/>
              <a:pPr/>
              <a:t>‹#›</a:t>
            </a:fld>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7" name="TextBox 6"/>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
        <p:nvSpPr>
          <p:cNvPr id="14" name="Text Placeholder 13"/>
          <p:cNvSpPr>
            <a:spLocks noGrp="1"/>
          </p:cNvSpPr>
          <p:nvPr>
            <p:ph type="body" sz="quarter" idx="11"/>
          </p:nvPr>
        </p:nvSpPr>
        <p:spPr>
          <a:xfrm>
            <a:off x="409575" y="1389063"/>
            <a:ext cx="4580089"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Picture Placeholder 7"/>
          <p:cNvSpPr>
            <a:spLocks noGrp="1"/>
          </p:cNvSpPr>
          <p:nvPr>
            <p:ph type="pic" sz="quarter" idx="12"/>
          </p:nvPr>
        </p:nvSpPr>
        <p:spPr>
          <a:xfrm>
            <a:off x="6164263" y="1320659"/>
            <a:ext cx="1543050" cy="1543191"/>
          </a:xfrm>
          <a:prstGeom prst="ellipse">
            <a:avLst/>
          </a:prstGeom>
        </p:spPr>
        <p:txBody>
          <a:bodyPr>
            <a:normAutofit/>
          </a:bodyPr>
          <a:lstStyle>
            <a:lvl1pPr>
              <a:defRPr sz="1400"/>
            </a:lvl1pPr>
          </a:lstStyle>
          <a:p>
            <a:r>
              <a:rPr lang="en-US"/>
              <a:t>Click icon to add picture</a:t>
            </a:r>
          </a:p>
        </p:txBody>
      </p:sp>
      <p:sp>
        <p:nvSpPr>
          <p:cNvPr id="17" name="Picture Placeholder 16"/>
          <p:cNvSpPr>
            <a:spLocks noGrp="1"/>
          </p:cNvSpPr>
          <p:nvPr>
            <p:ph type="pic" sz="quarter" idx="13"/>
          </p:nvPr>
        </p:nvSpPr>
        <p:spPr>
          <a:xfrm>
            <a:off x="8918700" y="529330"/>
            <a:ext cx="2835150" cy="2834583"/>
          </a:xfrm>
          <a:prstGeom prst="ellipse">
            <a:avLst/>
          </a:prstGeom>
        </p:spPr>
        <p:txBody>
          <a:bodyPr/>
          <a:lstStyle/>
          <a:p>
            <a:r>
              <a:rPr lang="en-US"/>
              <a:t>Click icon to add picture</a:t>
            </a:r>
          </a:p>
        </p:txBody>
      </p:sp>
      <p:sp>
        <p:nvSpPr>
          <p:cNvPr id="20" name="Picture Placeholder 19"/>
          <p:cNvSpPr>
            <a:spLocks noGrp="1"/>
          </p:cNvSpPr>
          <p:nvPr>
            <p:ph type="pic" sz="quarter" idx="14"/>
          </p:nvPr>
        </p:nvSpPr>
        <p:spPr>
          <a:xfrm>
            <a:off x="7245351" y="2667000"/>
            <a:ext cx="1831861" cy="1833563"/>
          </a:xfrm>
          <a:prstGeom prst="ellipse">
            <a:avLst/>
          </a:prstGeom>
        </p:spPr>
        <p:txBody>
          <a:bodyPr>
            <a:normAutofit/>
          </a:bodyPr>
          <a:lstStyle>
            <a:lvl1pPr>
              <a:defRPr sz="1800"/>
            </a:lvl1pPr>
          </a:lstStyle>
          <a:p>
            <a:r>
              <a:rPr lang="en-US"/>
              <a:t>Click icon to add picture</a:t>
            </a:r>
          </a:p>
        </p:txBody>
      </p:sp>
      <p:sp>
        <p:nvSpPr>
          <p:cNvPr id="22" name="Picture Placeholder 21"/>
          <p:cNvSpPr>
            <a:spLocks noGrp="1"/>
          </p:cNvSpPr>
          <p:nvPr>
            <p:ph type="pic" sz="quarter" idx="15"/>
          </p:nvPr>
        </p:nvSpPr>
        <p:spPr>
          <a:xfrm>
            <a:off x="5463822" y="4007983"/>
            <a:ext cx="2210192" cy="2210466"/>
          </a:xfrm>
          <a:prstGeom prst="ellipse">
            <a:avLst/>
          </a:prstGeom>
        </p:spPr>
        <p:txBody>
          <a:bodyPr/>
          <a:lstStyle/>
          <a:p>
            <a:r>
              <a:rPr lang="en-US"/>
              <a:t>Click icon to add picture</a:t>
            </a:r>
          </a:p>
        </p:txBody>
      </p:sp>
      <p:sp>
        <p:nvSpPr>
          <p:cNvPr id="24" name="Picture Placeholder 23"/>
          <p:cNvSpPr>
            <a:spLocks noGrp="1"/>
          </p:cNvSpPr>
          <p:nvPr>
            <p:ph type="pic" sz="quarter" idx="16"/>
          </p:nvPr>
        </p:nvSpPr>
        <p:spPr>
          <a:xfrm>
            <a:off x="9218855" y="3630613"/>
            <a:ext cx="2392119" cy="2392362"/>
          </a:xfrm>
          <a:prstGeom prst="ellipse">
            <a:avLst/>
          </a:prstGeom>
        </p:spPr>
        <p:txBody>
          <a:bodyPr/>
          <a:lstStyle/>
          <a:p>
            <a:r>
              <a:rPr lang="en-US"/>
              <a:t>Click icon to add picture</a:t>
            </a:r>
          </a:p>
        </p:txBody>
      </p:sp>
    </p:spTree>
    <p:extLst>
      <p:ext uri="{BB962C8B-B14F-4D97-AF65-F5344CB8AC3E}">
        <p14:creationId xmlns:p14="http://schemas.microsoft.com/office/powerpoint/2010/main" val="1704565721"/>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xt with picture (strip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26CA2777-A89F-4130-B308-73BB65955918}" type="slidenum">
              <a:rPr lang="en-US" smtClean="0"/>
              <a:pPr/>
              <a:t>‹#›</a:t>
            </a:fld>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7" name="TextBox 6"/>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
        <p:nvSpPr>
          <p:cNvPr id="14" name="Text Placeholder 13"/>
          <p:cNvSpPr>
            <a:spLocks noGrp="1"/>
          </p:cNvSpPr>
          <p:nvPr>
            <p:ph type="body" sz="quarter" idx="11"/>
          </p:nvPr>
        </p:nvSpPr>
        <p:spPr>
          <a:xfrm>
            <a:off x="409576" y="1389063"/>
            <a:ext cx="5212292"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Picture Placeholder 12"/>
          <p:cNvSpPr>
            <a:spLocks noGrp="1"/>
          </p:cNvSpPr>
          <p:nvPr>
            <p:ph type="pic" sz="quarter" idx="12"/>
          </p:nvPr>
        </p:nvSpPr>
        <p:spPr>
          <a:xfrm>
            <a:off x="5947085" y="1446839"/>
            <a:ext cx="6244914" cy="4481287"/>
          </a:xfrm>
          <a:custGeom>
            <a:avLst/>
            <a:gdLst>
              <a:gd name="connsiteX0" fmla="*/ 743081 w 6244914"/>
              <a:gd name="connsiteY0" fmla="*/ 3021747 h 4481287"/>
              <a:gd name="connsiteX1" fmla="*/ 6244914 w 6244914"/>
              <a:gd name="connsiteY1" fmla="*/ 3021747 h 4481287"/>
              <a:gd name="connsiteX2" fmla="*/ 6244914 w 6244914"/>
              <a:gd name="connsiteY2" fmla="*/ 4481287 h 4481287"/>
              <a:gd name="connsiteX3" fmla="*/ 1475626 w 6244914"/>
              <a:gd name="connsiteY3" fmla="*/ 4481287 h 4481287"/>
              <a:gd name="connsiteX4" fmla="*/ 0 w 6244914"/>
              <a:gd name="connsiteY4" fmla="*/ 1510873 h 4481287"/>
              <a:gd name="connsiteX5" fmla="*/ 6244914 w 6244914"/>
              <a:gd name="connsiteY5" fmla="*/ 1510873 h 4481287"/>
              <a:gd name="connsiteX6" fmla="*/ 6244914 w 6244914"/>
              <a:gd name="connsiteY6" fmla="*/ 2970413 h 4481287"/>
              <a:gd name="connsiteX7" fmla="*/ 733392 w 6244914"/>
              <a:gd name="connsiteY7" fmla="*/ 2970413 h 4481287"/>
              <a:gd name="connsiteX8" fmla="*/ 723088 w 6244914"/>
              <a:gd name="connsiteY8" fmla="*/ 0 h 4481287"/>
              <a:gd name="connsiteX9" fmla="*/ 6244914 w 6244914"/>
              <a:gd name="connsiteY9" fmla="*/ 0 h 4481287"/>
              <a:gd name="connsiteX10" fmla="*/ 6244914 w 6244914"/>
              <a:gd name="connsiteY10" fmla="*/ 1459540 h 4481287"/>
              <a:gd name="connsiteX11" fmla="*/ 0 w 6244914"/>
              <a:gd name="connsiteY11" fmla="*/ 1459540 h 4481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44914" h="4481287">
                <a:moveTo>
                  <a:pt x="743081" y="3021747"/>
                </a:moveTo>
                <a:lnTo>
                  <a:pt x="6244914" y="3021747"/>
                </a:lnTo>
                <a:lnTo>
                  <a:pt x="6244914" y="4481287"/>
                </a:lnTo>
                <a:lnTo>
                  <a:pt x="1475626" y="4481287"/>
                </a:lnTo>
                <a:close/>
                <a:moveTo>
                  <a:pt x="0" y="1510873"/>
                </a:moveTo>
                <a:lnTo>
                  <a:pt x="6244914" y="1510873"/>
                </a:lnTo>
                <a:lnTo>
                  <a:pt x="6244914" y="2970413"/>
                </a:lnTo>
                <a:lnTo>
                  <a:pt x="733392" y="2970413"/>
                </a:lnTo>
                <a:close/>
                <a:moveTo>
                  <a:pt x="723088" y="0"/>
                </a:moveTo>
                <a:lnTo>
                  <a:pt x="6244914" y="0"/>
                </a:lnTo>
                <a:lnTo>
                  <a:pt x="6244914" y="1459540"/>
                </a:lnTo>
                <a:lnTo>
                  <a:pt x="0" y="1459540"/>
                </a:lnTo>
                <a:close/>
              </a:path>
            </a:pathLst>
          </a:custGeom>
        </p:spPr>
        <p:txBody>
          <a:bodyPr wrap="square" anchor="ctr" anchorCtr="1">
            <a:noAutofit/>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955822196"/>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ext with picture (strip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8791" y="177283"/>
            <a:ext cx="8723920" cy="801663"/>
          </a:xfrm>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26CA2777-A89F-4130-B308-73BB65955918}" type="slidenum">
              <a:rPr lang="en-US" smtClean="0"/>
              <a:pPr/>
              <a:t>‹#›</a:t>
            </a:fld>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7" name="TextBox 6"/>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
        <p:nvSpPr>
          <p:cNvPr id="14" name="Text Placeholder 13"/>
          <p:cNvSpPr>
            <a:spLocks noGrp="1"/>
          </p:cNvSpPr>
          <p:nvPr>
            <p:ph type="body" sz="quarter" idx="11"/>
          </p:nvPr>
        </p:nvSpPr>
        <p:spPr>
          <a:xfrm>
            <a:off x="409576" y="1389063"/>
            <a:ext cx="5212292"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11"/>
          <p:cNvSpPr>
            <a:spLocks noGrp="1"/>
          </p:cNvSpPr>
          <p:nvPr>
            <p:ph type="pic" sz="quarter" idx="12"/>
          </p:nvPr>
        </p:nvSpPr>
        <p:spPr>
          <a:xfrm>
            <a:off x="5856088" y="1"/>
            <a:ext cx="6335912" cy="6263859"/>
          </a:xfrm>
          <a:custGeom>
            <a:avLst/>
            <a:gdLst>
              <a:gd name="connsiteX0" fmla="*/ 6335911 w 6335912"/>
              <a:gd name="connsiteY0" fmla="*/ 2555883 h 6263859"/>
              <a:gd name="connsiteX1" fmla="*/ 6335911 w 6335912"/>
              <a:gd name="connsiteY1" fmla="*/ 4093940 h 6263859"/>
              <a:gd name="connsiteX2" fmla="*/ 2473897 w 6335912"/>
              <a:gd name="connsiteY2" fmla="*/ 6182304 h 6263859"/>
              <a:gd name="connsiteX3" fmla="*/ 1634032 w 6335912"/>
              <a:gd name="connsiteY3" fmla="*/ 6022415 h 6263859"/>
              <a:gd name="connsiteX4" fmla="*/ 1557097 w 6335912"/>
              <a:gd name="connsiteY4" fmla="*/ 5909031 h 6263859"/>
              <a:gd name="connsiteX5" fmla="*/ 1504339 w 6335912"/>
              <a:gd name="connsiteY5" fmla="*/ 5782574 h 6263859"/>
              <a:gd name="connsiteX6" fmla="*/ 1830371 w 6335912"/>
              <a:gd name="connsiteY6" fmla="*/ 4992231 h 6263859"/>
              <a:gd name="connsiteX7" fmla="*/ 6335912 w 6335912"/>
              <a:gd name="connsiteY7" fmla="*/ 1016220 h 6263859"/>
              <a:gd name="connsiteX8" fmla="*/ 6335912 w 6335912"/>
              <a:gd name="connsiteY8" fmla="*/ 2459009 h 6263859"/>
              <a:gd name="connsiteX9" fmla="*/ 936517 w 6335912"/>
              <a:gd name="connsiteY9" fmla="*/ 5378703 h 6263859"/>
              <a:gd name="connsiteX10" fmla="*/ 148674 w 6335912"/>
              <a:gd name="connsiteY10" fmla="*/ 5228717 h 6263859"/>
              <a:gd name="connsiteX11" fmla="*/ 76504 w 6335912"/>
              <a:gd name="connsiteY11" fmla="*/ 5122356 h 6263859"/>
              <a:gd name="connsiteX12" fmla="*/ 27015 w 6335912"/>
              <a:gd name="connsiteY12" fmla="*/ 5003733 h 6263859"/>
              <a:gd name="connsiteX13" fmla="*/ 332851 w 6335912"/>
              <a:gd name="connsiteY13" fmla="*/ 4262345 h 6263859"/>
              <a:gd name="connsiteX14" fmla="*/ 5370853 w 6335912"/>
              <a:gd name="connsiteY14" fmla="*/ 0 h 6263859"/>
              <a:gd name="connsiteX15" fmla="*/ 6335912 w 6335912"/>
              <a:gd name="connsiteY15" fmla="*/ 0 h 6263859"/>
              <a:gd name="connsiteX16" fmla="*/ 6335910 w 6335912"/>
              <a:gd name="connsiteY16" fmla="*/ 920939 h 6263859"/>
              <a:gd name="connsiteX17" fmla="*/ 1426128 w 6335912"/>
              <a:gd name="connsiteY17" fmla="*/ 3575878 h 6263859"/>
              <a:gd name="connsiteX18" fmla="*/ 638286 w 6335912"/>
              <a:gd name="connsiteY18" fmla="*/ 3425891 h 6263859"/>
              <a:gd name="connsiteX19" fmla="*/ 566116 w 6335912"/>
              <a:gd name="connsiteY19" fmla="*/ 3319531 h 6263859"/>
              <a:gd name="connsiteX20" fmla="*/ 516627 w 6335912"/>
              <a:gd name="connsiteY20" fmla="*/ 3200907 h 6263859"/>
              <a:gd name="connsiteX21" fmla="*/ 822463 w 6335912"/>
              <a:gd name="connsiteY21" fmla="*/ 2459519 h 6263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335912" h="6263859">
                <a:moveTo>
                  <a:pt x="6335911" y="2555883"/>
                </a:moveTo>
                <a:lnTo>
                  <a:pt x="6335911" y="4093940"/>
                </a:lnTo>
                <a:lnTo>
                  <a:pt x="2473897" y="6182304"/>
                </a:lnTo>
                <a:cubicBezTo>
                  <a:pt x="2186346" y="6337796"/>
                  <a:pt x="1836138" y="6263560"/>
                  <a:pt x="1634032" y="6022415"/>
                </a:cubicBezTo>
                <a:lnTo>
                  <a:pt x="1557097" y="5909031"/>
                </a:lnTo>
                <a:lnTo>
                  <a:pt x="1504339" y="5782574"/>
                </a:lnTo>
                <a:cubicBezTo>
                  <a:pt x="1413202" y="5481421"/>
                  <a:pt x="1542819" y="5147723"/>
                  <a:pt x="1830371" y="4992231"/>
                </a:cubicBezTo>
                <a:close/>
                <a:moveTo>
                  <a:pt x="6335912" y="1016220"/>
                </a:moveTo>
                <a:lnTo>
                  <a:pt x="6335912" y="2459009"/>
                </a:lnTo>
                <a:lnTo>
                  <a:pt x="936517" y="5378703"/>
                </a:lnTo>
                <a:cubicBezTo>
                  <a:pt x="666777" y="5524564"/>
                  <a:pt x="338262" y="5454925"/>
                  <a:pt x="148674" y="5228717"/>
                </a:cubicBezTo>
                <a:lnTo>
                  <a:pt x="76504" y="5122356"/>
                </a:lnTo>
                <a:lnTo>
                  <a:pt x="27015" y="5003733"/>
                </a:lnTo>
                <a:cubicBezTo>
                  <a:pt x="-58478" y="4721235"/>
                  <a:pt x="63112" y="4408205"/>
                  <a:pt x="332851" y="4262345"/>
                </a:cubicBezTo>
                <a:close/>
                <a:moveTo>
                  <a:pt x="5370853" y="0"/>
                </a:moveTo>
                <a:lnTo>
                  <a:pt x="6335912" y="0"/>
                </a:lnTo>
                <a:lnTo>
                  <a:pt x="6335910" y="920939"/>
                </a:lnTo>
                <a:lnTo>
                  <a:pt x="1426128" y="3575878"/>
                </a:lnTo>
                <a:cubicBezTo>
                  <a:pt x="1156389" y="3721738"/>
                  <a:pt x="827875" y="3652099"/>
                  <a:pt x="638286" y="3425891"/>
                </a:cubicBezTo>
                <a:lnTo>
                  <a:pt x="566116" y="3319531"/>
                </a:lnTo>
                <a:lnTo>
                  <a:pt x="516627" y="3200907"/>
                </a:lnTo>
                <a:cubicBezTo>
                  <a:pt x="431135" y="2918409"/>
                  <a:pt x="552724" y="2605379"/>
                  <a:pt x="822463" y="2459519"/>
                </a:cubicBezTo>
                <a:close/>
              </a:path>
            </a:pathLst>
          </a:custGeom>
        </p:spPr>
        <p:txBody>
          <a:bodyPr wrap="square" anchor="ctr" anchorCtr="1">
            <a:noAutofit/>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22903382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6096000" y="1"/>
            <a:ext cx="6095999" cy="6324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p:cNvSpPr>
            <a:spLocks noGrp="1"/>
          </p:cNvSpPr>
          <p:nvPr>
            <p:ph type="title" hasCustomPrompt="1"/>
          </p:nvPr>
        </p:nvSpPr>
        <p:spPr>
          <a:xfrm>
            <a:off x="361950" y="352977"/>
            <a:ext cx="5448300" cy="1418889"/>
          </a:xfrm>
        </p:spPr>
        <p:txBody>
          <a:bodyPr anchor="b"/>
          <a:lstStyle>
            <a:lvl1pPr algn="ctr">
              <a:defRPr sz="3200"/>
            </a:lvl1pPr>
          </a:lstStyle>
          <a:p>
            <a:r>
              <a:rPr lang="en-US"/>
              <a:t>Click to edit title</a:t>
            </a:r>
          </a:p>
        </p:txBody>
      </p:sp>
      <p:sp>
        <p:nvSpPr>
          <p:cNvPr id="4" name="Text Placeholder 3"/>
          <p:cNvSpPr>
            <a:spLocks noGrp="1"/>
          </p:cNvSpPr>
          <p:nvPr>
            <p:ph type="body" sz="half" idx="2"/>
          </p:nvPr>
        </p:nvSpPr>
        <p:spPr>
          <a:xfrm>
            <a:off x="361950" y="2043953"/>
            <a:ext cx="5448300" cy="382503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Rectangle 9">
            <a:extLst>
              <a:ext uri="{FF2B5EF4-FFF2-40B4-BE49-F238E27FC236}">
                <a16:creationId xmlns:a16="http://schemas.microsoft.com/office/drawing/2014/main" id="{9D265990-C2AC-43F4-A5F5-C94F93DD392D}"/>
              </a:ext>
            </a:extLst>
          </p:cNvPr>
          <p:cNvSpPr/>
          <p:nvPr/>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26CA2777-A89F-4130-B308-73BB65955918}" type="slidenum">
              <a:rPr lang="en-US" smtClean="0"/>
              <a:pPr/>
              <a:t>‹#›</a:t>
            </a:fld>
            <a:endParaRPr lang="en-US" dirty="0"/>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667" y="6373156"/>
            <a:ext cx="2149533" cy="394974"/>
          </a:xfrm>
          <a:prstGeom prst="rect">
            <a:avLst/>
          </a:prstGeom>
        </p:spPr>
      </p:pic>
      <p:sp>
        <p:nvSpPr>
          <p:cNvPr id="13" name="TextBox 12"/>
          <p:cNvSpPr txBox="1"/>
          <p:nvPr/>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3389441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8791" y="177283"/>
            <a:ext cx="11317044" cy="801663"/>
          </a:xfrm>
          <a:prstGeom prst="rect">
            <a:avLst/>
          </a:prstGeom>
        </p:spPr>
        <p:txBody>
          <a:bodyPr vert="horz" lIns="91440" tIns="45720" rIns="91440" bIns="45720" rtlCol="0" anchor="ctr">
            <a:normAutofit/>
          </a:bodyPr>
          <a:lstStyle/>
          <a:p>
            <a:r>
              <a:rPr lang="en-US"/>
              <a:t>Click to edit title</a:t>
            </a:r>
          </a:p>
        </p:txBody>
      </p:sp>
      <p:sp>
        <p:nvSpPr>
          <p:cNvPr id="3" name="Text Placeholder 2"/>
          <p:cNvSpPr>
            <a:spLocks noGrp="1"/>
          </p:cNvSpPr>
          <p:nvPr>
            <p:ph type="body" idx="1"/>
          </p:nvPr>
        </p:nvSpPr>
        <p:spPr>
          <a:xfrm>
            <a:off x="408791" y="1194099"/>
            <a:ext cx="11317044" cy="498286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26CA2777-A89F-4130-B308-73BB65955918}" type="slidenum">
              <a:rPr lang="en-US" smtClean="0"/>
              <a:pPr/>
              <a:t>‹#›</a:t>
            </a:fld>
            <a:endParaRPr lang="en-US" dirty="0"/>
          </a:p>
        </p:txBody>
      </p:sp>
    </p:spTree>
    <p:extLst>
      <p:ext uri="{BB962C8B-B14F-4D97-AF65-F5344CB8AC3E}">
        <p14:creationId xmlns:p14="http://schemas.microsoft.com/office/powerpoint/2010/main" val="635304729"/>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Lst>
  <p:hf hdr="0" dt="0"/>
  <p:txStyles>
    <p:titleStyle>
      <a:lvl1pPr algn="l" defTabSz="914400" rtl="0" eaLnBrk="1" latinLnBrk="0" hangingPunct="1">
        <a:lnSpc>
          <a:spcPct val="90000"/>
        </a:lnSpc>
        <a:spcBef>
          <a:spcPct val="0"/>
        </a:spcBef>
        <a:buNone/>
        <a:defRPr sz="4000" b="1" kern="1200">
          <a:solidFill>
            <a:schemeClr val="tx1"/>
          </a:solidFill>
          <a:latin typeface="+mj-lt"/>
          <a:ea typeface="Segoe UI Black" panose="020B0A02040204020203" pitchFamily="34" charset="0"/>
          <a:cs typeface="+mj-cs"/>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venir Next LT Pro" panose="020B0504020202020204" pitchFamily="34" charset="0"/>
          <a:ea typeface="+mn-ea"/>
          <a:cs typeface="+mn-cs"/>
        </a:defRPr>
      </a:lvl1pPr>
      <a:lvl2pPr marL="685800" indent="-228600" algn="l" defTabSz="914400" rtl="0" eaLnBrk="1" latinLnBrk="0" hangingPunct="1">
        <a:lnSpc>
          <a:spcPct val="90000"/>
        </a:lnSpc>
        <a:spcBef>
          <a:spcPts val="500"/>
        </a:spcBef>
        <a:buClrTx/>
        <a:buFontTx/>
        <a:buChar char="◦"/>
        <a:defRPr sz="2000" kern="1200">
          <a:solidFill>
            <a:schemeClr val="tx1"/>
          </a:solidFill>
          <a:latin typeface="Avenir Next LT Pro" panose="020B0504020202020204" pitchFamily="34" charset="0"/>
          <a:ea typeface="+mn-ea"/>
          <a:cs typeface="+mn-cs"/>
        </a:defRPr>
      </a:lvl2pPr>
      <a:lvl3pPr marL="1143000" indent="-228600" algn="l" defTabSz="914400" rtl="0" eaLnBrk="1" latinLnBrk="0" hangingPunct="1">
        <a:lnSpc>
          <a:spcPct val="90000"/>
        </a:lnSpc>
        <a:spcBef>
          <a:spcPts val="500"/>
        </a:spcBef>
        <a:buClrTx/>
        <a:buFont typeface="Wingdings" panose="05000000000000000000" pitchFamily="2" charset="2"/>
        <a:buChar char="§"/>
        <a:defRPr sz="1800" kern="1200">
          <a:solidFill>
            <a:schemeClr val="tx1"/>
          </a:solidFill>
          <a:latin typeface="Avenir Next LT Pro" panose="020B05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venir Next LT Pro" panose="020B05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venir Next LT Pro" panose="020B05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cience.osti.gov/grants/FOAs/FOAs/2024/DE-FOA-000343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DEF6E-C16C-4F26-A2DB-74F9AA60B590}"/>
              </a:ext>
            </a:extLst>
          </p:cNvPr>
          <p:cNvSpPr>
            <a:spLocks noGrp="1"/>
          </p:cNvSpPr>
          <p:nvPr>
            <p:ph type="ctrTitle"/>
          </p:nvPr>
        </p:nvSpPr>
        <p:spPr>
          <a:xfrm>
            <a:off x="1524000" y="881731"/>
            <a:ext cx="9144000" cy="2387600"/>
          </a:xfrm>
        </p:spPr>
        <p:txBody>
          <a:bodyPr anchor="ctr">
            <a:noAutofit/>
          </a:bodyPr>
          <a:lstStyle/>
          <a:p>
            <a:r>
              <a:rPr lang="en-US" dirty="0"/>
              <a:t> </a:t>
            </a:r>
            <a:r>
              <a:rPr lang="en-US" sz="4800" dirty="0"/>
              <a:t>Perspectives from HEP GARD </a:t>
            </a:r>
            <a:endParaRPr lang="en-US" dirty="0">
              <a:solidFill>
                <a:srgbClr val="FFC000"/>
              </a:solidFill>
            </a:endParaRPr>
          </a:p>
        </p:txBody>
      </p:sp>
      <p:sp>
        <p:nvSpPr>
          <p:cNvPr id="3" name="Subtitle 2">
            <a:extLst>
              <a:ext uri="{FF2B5EF4-FFF2-40B4-BE49-F238E27FC236}">
                <a16:creationId xmlns:a16="http://schemas.microsoft.com/office/drawing/2014/main" id="{64018480-8392-4890-8636-8A12C7FF74D5}"/>
              </a:ext>
            </a:extLst>
          </p:cNvPr>
          <p:cNvSpPr>
            <a:spLocks noGrp="1"/>
          </p:cNvSpPr>
          <p:nvPr>
            <p:ph type="subTitle" idx="1"/>
          </p:nvPr>
        </p:nvSpPr>
        <p:spPr>
          <a:xfrm>
            <a:off x="1524000" y="3038272"/>
            <a:ext cx="9144000" cy="1655762"/>
          </a:xfrm>
        </p:spPr>
        <p:txBody>
          <a:bodyPr>
            <a:normAutofit/>
          </a:bodyPr>
          <a:lstStyle/>
          <a:p>
            <a:r>
              <a:rPr lang="en-US" sz="2000" dirty="0"/>
              <a:t>Materials for Bright Beams Workshop 2025</a:t>
            </a:r>
          </a:p>
          <a:p>
            <a:r>
              <a:rPr lang="en-US" sz="2000" dirty="0"/>
              <a:t>Cornell University</a:t>
            </a:r>
          </a:p>
          <a:p>
            <a:r>
              <a:rPr lang="en-US" sz="2000" dirty="0"/>
              <a:t>July 16, 2025</a:t>
            </a:r>
          </a:p>
        </p:txBody>
      </p:sp>
      <p:sp>
        <p:nvSpPr>
          <p:cNvPr id="4" name="Text Placeholder 3">
            <a:extLst>
              <a:ext uri="{FF2B5EF4-FFF2-40B4-BE49-F238E27FC236}">
                <a16:creationId xmlns:a16="http://schemas.microsoft.com/office/drawing/2014/main" id="{869A5B15-99C8-4F05-9798-1EBF18DC79AF}"/>
              </a:ext>
            </a:extLst>
          </p:cNvPr>
          <p:cNvSpPr>
            <a:spLocks noGrp="1"/>
          </p:cNvSpPr>
          <p:nvPr>
            <p:ph type="body" sz="quarter" idx="4294967295"/>
          </p:nvPr>
        </p:nvSpPr>
        <p:spPr>
          <a:xfrm>
            <a:off x="1773995" y="4304169"/>
            <a:ext cx="8767763" cy="1106602"/>
          </a:xfrm>
        </p:spPr>
        <p:txBody>
          <a:bodyPr>
            <a:normAutofit/>
          </a:bodyPr>
          <a:lstStyle/>
          <a:p>
            <a:pPr marL="0" indent="0" algn="ctr">
              <a:buNone/>
            </a:pPr>
            <a:r>
              <a:rPr lang="en-US" sz="2000" dirty="0">
                <a:solidFill>
                  <a:schemeClr val="bg1"/>
                </a:solidFill>
              </a:rPr>
              <a:t>Derun Li</a:t>
            </a:r>
          </a:p>
          <a:p>
            <a:pPr marL="0" indent="0" algn="ctr">
              <a:buNone/>
            </a:pPr>
            <a:r>
              <a:rPr lang="en-US" sz="2000" dirty="0">
                <a:solidFill>
                  <a:schemeClr val="bg1"/>
                </a:solidFill>
              </a:rPr>
              <a:t>DOE HEP GARD Program Manager</a:t>
            </a:r>
          </a:p>
        </p:txBody>
      </p:sp>
    </p:spTree>
    <p:extLst>
      <p:ext uri="{BB962C8B-B14F-4D97-AF65-F5344CB8AC3E}">
        <p14:creationId xmlns:p14="http://schemas.microsoft.com/office/powerpoint/2010/main" val="3262319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C9057-5F65-7FF6-7C2F-2251892A2D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E4697D-6664-B8DE-BBD5-A38C561DB0DF}"/>
              </a:ext>
            </a:extLst>
          </p:cNvPr>
          <p:cNvSpPr>
            <a:spLocks noGrp="1"/>
          </p:cNvSpPr>
          <p:nvPr>
            <p:ph type="title"/>
          </p:nvPr>
        </p:nvSpPr>
        <p:spPr>
          <a:xfrm>
            <a:off x="408791" y="177283"/>
            <a:ext cx="11317044" cy="801663"/>
          </a:xfrm>
        </p:spPr>
        <p:txBody>
          <a:bodyPr/>
          <a:lstStyle/>
          <a:p>
            <a:r>
              <a:rPr lang="en-US" dirty="0"/>
              <a:t>Introduction: DOE-HEP GARD</a:t>
            </a:r>
          </a:p>
        </p:txBody>
      </p:sp>
      <p:sp>
        <p:nvSpPr>
          <p:cNvPr id="3" name="Content Placeholder 2">
            <a:extLst>
              <a:ext uri="{FF2B5EF4-FFF2-40B4-BE49-F238E27FC236}">
                <a16:creationId xmlns:a16="http://schemas.microsoft.com/office/drawing/2014/main" id="{D0E54B38-2831-20A8-CC8F-2E14E64558AA}"/>
              </a:ext>
            </a:extLst>
          </p:cNvPr>
          <p:cNvSpPr>
            <a:spLocks noGrp="1"/>
          </p:cNvSpPr>
          <p:nvPr>
            <p:ph idx="1"/>
          </p:nvPr>
        </p:nvSpPr>
        <p:spPr>
          <a:xfrm>
            <a:off x="443166" y="985623"/>
            <a:ext cx="11317044" cy="5307502"/>
          </a:xfrm>
        </p:spPr>
        <p:txBody>
          <a:bodyPr>
            <a:normAutofit fontScale="85000" lnSpcReduction="10000"/>
          </a:bodyPr>
          <a:lstStyle/>
          <a:p>
            <a:pPr>
              <a:lnSpc>
                <a:spcPct val="120000"/>
              </a:lnSpc>
            </a:pPr>
            <a:r>
              <a:rPr lang="en-US" sz="2000" dirty="0">
                <a:solidFill>
                  <a:srgbClr val="0070C0"/>
                </a:solidFill>
              </a:rPr>
              <a:t>General Accelerator R&amp;D (GARD) Program is a unique DOE-SC resource that supports a long-term R&amp;D program of Accelerator Science and Technology for broad, cross-office accelerator-based sciences (HEP, BES, NP and </a:t>
            </a:r>
            <a:r>
              <a:rPr lang="en-US" sz="2000" dirty="0">
                <a:solidFill>
                  <a:srgbClr val="00B050"/>
                </a:solidFill>
              </a:rPr>
              <a:t>FES</a:t>
            </a:r>
            <a:r>
              <a:rPr lang="en-US" sz="2000" dirty="0">
                <a:solidFill>
                  <a:srgbClr val="0070C0"/>
                </a:solidFill>
              </a:rPr>
              <a:t>) : national labs and universities. </a:t>
            </a:r>
          </a:p>
          <a:p>
            <a:pPr>
              <a:lnSpc>
                <a:spcPct val="120000"/>
              </a:lnSpc>
            </a:pPr>
            <a:r>
              <a:rPr lang="en-US" sz="2000" dirty="0">
                <a:solidFill>
                  <a:srgbClr val="C00000"/>
                </a:solidFill>
              </a:rPr>
              <a:t>As the steward of GARD program, OHEP is well positioned to identify and address the fundamental materials science challenges that limit the performance of current and future accelerators, including topics of materials for producing bright beams at this workshop. </a:t>
            </a:r>
          </a:p>
          <a:p>
            <a:pPr>
              <a:lnSpc>
                <a:spcPct val="120000"/>
              </a:lnSpc>
            </a:pPr>
            <a:r>
              <a:rPr lang="en-US" sz="2000" dirty="0">
                <a:solidFill>
                  <a:srgbClr val="0070C0"/>
                </a:solidFill>
              </a:rPr>
              <a:t>The interconnection of the SC offices within GARD is demonstrated by the HEP-commissioned community roadmaps for </a:t>
            </a:r>
            <a:r>
              <a:rPr lang="en-US" sz="2000" dirty="0">
                <a:solidFill>
                  <a:srgbClr val="C00000"/>
                </a:solidFill>
              </a:rPr>
              <a:t>five</a:t>
            </a:r>
            <a:r>
              <a:rPr lang="en-US" sz="2000" dirty="0">
                <a:solidFill>
                  <a:srgbClr val="0070C0"/>
                </a:solidFill>
              </a:rPr>
              <a:t> GARD thrusts. To emphasize the cross-office nature of GARD, HEP includes participants from all relevant SC laboratories and universities in the planning and authorship of the roadmaps. The roadmaps comprise a broad, expositive understanding between the research community and DOE-SC on the appropriate and realizable outcomes and timelines of R&amp;D programs in each thrust area: </a:t>
            </a:r>
          </a:p>
          <a:p>
            <a:pPr lvl="1">
              <a:lnSpc>
                <a:spcPct val="120000"/>
              </a:lnSpc>
            </a:pPr>
            <a:r>
              <a:rPr lang="en-US" sz="1800" dirty="0"/>
              <a:t>Particle Sources and Targets (</a:t>
            </a:r>
            <a:r>
              <a:rPr lang="en-US" sz="1800" dirty="0">
                <a:solidFill>
                  <a:srgbClr val="C00000"/>
                </a:solidFill>
              </a:rPr>
              <a:t>PST</a:t>
            </a:r>
            <a:r>
              <a:rPr lang="en-US" sz="1800" dirty="0"/>
              <a:t>) – roadmap updated in 2025</a:t>
            </a:r>
          </a:p>
          <a:p>
            <a:pPr lvl="1">
              <a:lnSpc>
                <a:spcPct val="120000"/>
              </a:lnSpc>
            </a:pPr>
            <a:r>
              <a:rPr lang="en-US" sz="1800" dirty="0"/>
              <a:t>Accelerator and Beam Physics (</a:t>
            </a:r>
            <a:r>
              <a:rPr lang="en-US" sz="1800" dirty="0">
                <a:solidFill>
                  <a:srgbClr val="C00000"/>
                </a:solidFill>
              </a:rPr>
              <a:t>ABP</a:t>
            </a:r>
            <a:r>
              <a:rPr lang="en-US" sz="1800" dirty="0"/>
              <a:t>) – 2023 roadmap</a:t>
            </a:r>
          </a:p>
          <a:p>
            <a:pPr lvl="1">
              <a:lnSpc>
                <a:spcPct val="120000"/>
              </a:lnSpc>
            </a:pPr>
            <a:r>
              <a:rPr lang="en-US" sz="1800" dirty="0">
                <a:solidFill>
                  <a:srgbClr val="00B0F0"/>
                </a:solidFill>
              </a:rPr>
              <a:t>RF Acceleration Technology (</a:t>
            </a:r>
            <a:r>
              <a:rPr lang="en-US" sz="1800" dirty="0">
                <a:solidFill>
                  <a:srgbClr val="C00000"/>
                </a:solidFill>
              </a:rPr>
              <a:t>RF</a:t>
            </a:r>
            <a:r>
              <a:rPr lang="en-US" sz="1800" dirty="0">
                <a:solidFill>
                  <a:srgbClr val="00B0F0"/>
                </a:solidFill>
              </a:rPr>
              <a:t>) – 2017 roadmap</a:t>
            </a:r>
          </a:p>
          <a:p>
            <a:pPr lvl="1">
              <a:lnSpc>
                <a:spcPct val="120000"/>
              </a:lnSpc>
            </a:pPr>
            <a:r>
              <a:rPr lang="en-US" sz="1800" dirty="0">
                <a:solidFill>
                  <a:srgbClr val="00B0F0"/>
                </a:solidFill>
              </a:rPr>
              <a:t>Superconducting Magnets and Materials (</a:t>
            </a:r>
            <a:r>
              <a:rPr lang="en-US" sz="1800" dirty="0">
                <a:solidFill>
                  <a:srgbClr val="C00000"/>
                </a:solidFill>
              </a:rPr>
              <a:t>SCM</a:t>
            </a:r>
            <a:r>
              <a:rPr lang="en-US" sz="1800" dirty="0">
                <a:solidFill>
                  <a:srgbClr val="00B0F0"/>
                </a:solidFill>
              </a:rPr>
              <a:t>) – 2020 roadmap</a:t>
            </a:r>
          </a:p>
          <a:p>
            <a:pPr lvl="1">
              <a:lnSpc>
                <a:spcPct val="120000"/>
              </a:lnSpc>
            </a:pPr>
            <a:r>
              <a:rPr lang="en-US" sz="1800" dirty="0">
                <a:solidFill>
                  <a:srgbClr val="00B0F0"/>
                </a:solidFill>
              </a:rPr>
              <a:t>Advanced Accelerator Concept (</a:t>
            </a:r>
            <a:r>
              <a:rPr lang="en-US" sz="1800" dirty="0">
                <a:solidFill>
                  <a:srgbClr val="C00000"/>
                </a:solidFill>
              </a:rPr>
              <a:t>AAC</a:t>
            </a:r>
            <a:r>
              <a:rPr lang="en-US" sz="1800" dirty="0">
                <a:solidFill>
                  <a:srgbClr val="00B0F0"/>
                </a:solidFill>
              </a:rPr>
              <a:t>) – 2016 roadmap </a:t>
            </a:r>
          </a:p>
        </p:txBody>
      </p:sp>
      <p:sp>
        <p:nvSpPr>
          <p:cNvPr id="5" name="Slide Number Placeholder 4">
            <a:extLst>
              <a:ext uri="{FF2B5EF4-FFF2-40B4-BE49-F238E27FC236}">
                <a16:creationId xmlns:a16="http://schemas.microsoft.com/office/drawing/2014/main" id="{07F5A18A-D002-35EF-352A-CE8144DB89C2}"/>
              </a:ext>
            </a:extLst>
          </p:cNvPr>
          <p:cNvSpPr>
            <a:spLocks noGrp="1"/>
          </p:cNvSpPr>
          <p:nvPr>
            <p:ph type="sldNum" sz="quarter" idx="4"/>
          </p:nvPr>
        </p:nvSpPr>
        <p:spPr>
          <a:xfrm>
            <a:off x="4724400" y="6403005"/>
            <a:ext cx="2743200" cy="365125"/>
          </a:xfrm>
        </p:spPr>
        <p:txBody>
          <a:bodyPr/>
          <a:lstStyle/>
          <a:p>
            <a:fld id="{26CA2777-A89F-4130-B308-73BB65955918}" type="slidenum">
              <a:rPr lang="en-US" smtClean="0"/>
              <a:pPr/>
              <a:t>2</a:t>
            </a:fld>
            <a:endParaRPr lang="en-US"/>
          </a:p>
        </p:txBody>
      </p:sp>
      <p:cxnSp>
        <p:nvCxnSpPr>
          <p:cNvPr id="4" name="Straight Connector 3">
            <a:extLst>
              <a:ext uri="{FF2B5EF4-FFF2-40B4-BE49-F238E27FC236}">
                <a16:creationId xmlns:a16="http://schemas.microsoft.com/office/drawing/2014/main" id="{DD09F1A7-E076-9CA8-1ECF-6625A5A34442}"/>
              </a:ext>
              <a:ext uri="{C183D7F6-B498-43B3-948B-1728B52AA6E4}">
                <adec:decorative xmlns:adec="http://schemas.microsoft.com/office/drawing/2017/decorative" val="1"/>
              </a:ext>
            </a:extLst>
          </p:cNvPr>
          <p:cNvCxnSpPr/>
          <p:nvPr/>
        </p:nvCxnSpPr>
        <p:spPr>
          <a:xfrm>
            <a:off x="408791" y="957298"/>
            <a:ext cx="11422428" cy="0"/>
          </a:xfrm>
          <a:prstGeom prst="line">
            <a:avLst/>
          </a:prstGeom>
          <a:ln w="19050"/>
        </p:spPr>
        <p:style>
          <a:lnRef idx="1">
            <a:schemeClr val="dk1"/>
          </a:lnRef>
          <a:fillRef idx="0">
            <a:schemeClr val="dk1"/>
          </a:fillRef>
          <a:effectRef idx="0">
            <a:schemeClr val="dk1"/>
          </a:effectRef>
          <a:fontRef idx="minor">
            <a:schemeClr val="tx1"/>
          </a:fontRef>
        </p:style>
      </p:cxnSp>
      <p:sp>
        <p:nvSpPr>
          <p:cNvPr id="6" name="Right Brace 5">
            <a:extLst>
              <a:ext uri="{FF2B5EF4-FFF2-40B4-BE49-F238E27FC236}">
                <a16:creationId xmlns:a16="http://schemas.microsoft.com/office/drawing/2014/main" id="{320C2AEB-FF05-720B-5A61-4B112EB8E93B}"/>
              </a:ext>
            </a:extLst>
          </p:cNvPr>
          <p:cNvSpPr/>
          <p:nvPr/>
        </p:nvSpPr>
        <p:spPr>
          <a:xfrm>
            <a:off x="7047068" y="5210570"/>
            <a:ext cx="310529" cy="749395"/>
          </a:xfrm>
          <a:prstGeom prst="rightBrace">
            <a:avLst/>
          </a:prstGeom>
          <a:ln>
            <a:solidFill>
              <a:srgbClr val="0070C0"/>
            </a:solidFill>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dirty="0">
              <a:solidFill>
                <a:srgbClr val="0070C0"/>
              </a:solidFill>
            </a:endParaRPr>
          </a:p>
        </p:txBody>
      </p:sp>
      <p:sp>
        <p:nvSpPr>
          <p:cNvPr id="7" name="TextBox 6">
            <a:extLst>
              <a:ext uri="{FF2B5EF4-FFF2-40B4-BE49-F238E27FC236}">
                <a16:creationId xmlns:a16="http://schemas.microsoft.com/office/drawing/2014/main" id="{A205B76E-B0B7-C59E-2700-EBCE0B244B06}"/>
              </a:ext>
            </a:extLst>
          </p:cNvPr>
          <p:cNvSpPr txBox="1"/>
          <p:nvPr/>
        </p:nvSpPr>
        <p:spPr>
          <a:xfrm>
            <a:off x="7370089" y="5274226"/>
            <a:ext cx="4572983" cy="646331"/>
          </a:xfrm>
          <a:prstGeom prst="rect">
            <a:avLst/>
          </a:prstGeom>
          <a:noFill/>
        </p:spPr>
        <p:txBody>
          <a:bodyPr wrap="none" rtlCol="0">
            <a:spAutoFit/>
          </a:bodyPr>
          <a:lstStyle/>
          <a:p>
            <a:r>
              <a:rPr lang="en-US" dirty="0">
                <a:solidFill>
                  <a:srgbClr val="0070C0"/>
                </a:solidFill>
              </a:rPr>
              <a:t>These roadmap reports are either currently</a:t>
            </a:r>
          </a:p>
          <a:p>
            <a:r>
              <a:rPr lang="en-US" dirty="0">
                <a:solidFill>
                  <a:srgbClr val="0070C0"/>
                </a:solidFill>
              </a:rPr>
              <a:t>being updated or have already been updated.  </a:t>
            </a:r>
          </a:p>
        </p:txBody>
      </p:sp>
    </p:spTree>
    <p:extLst>
      <p:ext uri="{BB962C8B-B14F-4D97-AF65-F5344CB8AC3E}">
        <p14:creationId xmlns:p14="http://schemas.microsoft.com/office/powerpoint/2010/main" val="3933048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893D7-5B1B-4F3C-8A0C-43D933BFED5F}"/>
              </a:ext>
            </a:extLst>
          </p:cNvPr>
          <p:cNvSpPr>
            <a:spLocks noGrp="1"/>
          </p:cNvSpPr>
          <p:nvPr>
            <p:ph type="title"/>
          </p:nvPr>
        </p:nvSpPr>
        <p:spPr/>
        <p:txBody>
          <a:bodyPr/>
          <a:lstStyle/>
          <a:p>
            <a:r>
              <a:rPr lang="en-US" dirty="0"/>
              <a:t>Current OHEP Organization – New AT Division</a:t>
            </a:r>
          </a:p>
        </p:txBody>
      </p:sp>
      <p:sp>
        <p:nvSpPr>
          <p:cNvPr id="4" name="Slide Number Placeholder 3">
            <a:extLst>
              <a:ext uri="{FF2B5EF4-FFF2-40B4-BE49-F238E27FC236}">
                <a16:creationId xmlns:a16="http://schemas.microsoft.com/office/drawing/2014/main" id="{D2839D3B-B456-A8DF-6CA7-A4C3EBE0C757}"/>
              </a:ext>
            </a:extLst>
          </p:cNvPr>
          <p:cNvSpPr>
            <a:spLocks noGrp="1"/>
          </p:cNvSpPr>
          <p:nvPr>
            <p:ph type="sldNum" sz="quarter" idx="4"/>
          </p:nvPr>
        </p:nvSpPr>
        <p:spPr/>
        <p:txBody>
          <a:bodyPr/>
          <a:lstStyle/>
          <a:p>
            <a:fld id="{26CA2777-A89F-4130-B308-73BB65955918}" type="slidenum">
              <a:rPr lang="en-US" smtClean="0"/>
              <a:pPr/>
              <a:t>3</a:t>
            </a:fld>
            <a:endParaRPr lang="en-US"/>
          </a:p>
        </p:txBody>
      </p:sp>
      <p:pic>
        <p:nvPicPr>
          <p:cNvPr id="6" name="Picture 5">
            <a:extLst>
              <a:ext uri="{FF2B5EF4-FFF2-40B4-BE49-F238E27FC236}">
                <a16:creationId xmlns:a16="http://schemas.microsoft.com/office/drawing/2014/main" id="{D712B456-3ED4-2470-2B6E-733A0EE24227}"/>
              </a:ext>
            </a:extLst>
          </p:cNvPr>
          <p:cNvPicPr>
            <a:picLocks noChangeAspect="1"/>
          </p:cNvPicPr>
          <p:nvPr/>
        </p:nvPicPr>
        <p:blipFill>
          <a:blip r:embed="rId2"/>
          <a:stretch>
            <a:fillRect/>
          </a:stretch>
        </p:blipFill>
        <p:spPr>
          <a:xfrm>
            <a:off x="1701225" y="973738"/>
            <a:ext cx="8570306" cy="5288692"/>
          </a:xfrm>
          <a:prstGeom prst="rect">
            <a:avLst/>
          </a:prstGeom>
        </p:spPr>
      </p:pic>
      <p:pic>
        <p:nvPicPr>
          <p:cNvPr id="7" name="Picture 6">
            <a:extLst>
              <a:ext uri="{FF2B5EF4-FFF2-40B4-BE49-F238E27FC236}">
                <a16:creationId xmlns:a16="http://schemas.microsoft.com/office/drawing/2014/main" id="{1A7DD8B0-3BE3-F000-A92E-E7F88DE4B717}"/>
              </a:ext>
            </a:extLst>
          </p:cNvPr>
          <p:cNvPicPr>
            <a:picLocks noChangeAspect="1"/>
          </p:cNvPicPr>
          <p:nvPr/>
        </p:nvPicPr>
        <p:blipFill>
          <a:blip r:embed="rId3"/>
          <a:stretch>
            <a:fillRect/>
          </a:stretch>
        </p:blipFill>
        <p:spPr>
          <a:xfrm>
            <a:off x="348769" y="882645"/>
            <a:ext cx="11437087" cy="18290"/>
          </a:xfrm>
          <a:prstGeom prst="rect">
            <a:avLst/>
          </a:prstGeom>
        </p:spPr>
      </p:pic>
      <p:sp>
        <p:nvSpPr>
          <p:cNvPr id="8" name="Rectangle 7">
            <a:extLst>
              <a:ext uri="{FF2B5EF4-FFF2-40B4-BE49-F238E27FC236}">
                <a16:creationId xmlns:a16="http://schemas.microsoft.com/office/drawing/2014/main" id="{55544400-9E0E-A735-1431-76411C7F6D90}"/>
              </a:ext>
            </a:extLst>
          </p:cNvPr>
          <p:cNvSpPr/>
          <p:nvPr/>
        </p:nvSpPr>
        <p:spPr>
          <a:xfrm>
            <a:off x="1680600" y="2550696"/>
            <a:ext cx="2712646" cy="3642984"/>
          </a:xfrm>
          <a:prstGeom prst="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B46823E-71FD-1D7A-5419-831CFEDE1062}"/>
              </a:ext>
            </a:extLst>
          </p:cNvPr>
          <p:cNvSpPr txBox="1"/>
          <p:nvPr/>
        </p:nvSpPr>
        <p:spPr>
          <a:xfrm>
            <a:off x="2206935" y="2246517"/>
            <a:ext cx="1555811" cy="338554"/>
          </a:xfrm>
          <a:prstGeom prst="rect">
            <a:avLst/>
          </a:prstGeom>
          <a:noFill/>
        </p:spPr>
        <p:txBody>
          <a:bodyPr wrap="none" rtlCol="0">
            <a:spAutoFit/>
          </a:bodyPr>
          <a:lstStyle/>
          <a:p>
            <a:r>
              <a:rPr lang="en-US" sz="1600" b="1" dirty="0">
                <a:solidFill>
                  <a:srgbClr val="C00000"/>
                </a:solidFill>
              </a:rPr>
              <a:t>New AT Division</a:t>
            </a:r>
          </a:p>
        </p:txBody>
      </p:sp>
      <p:sp>
        <p:nvSpPr>
          <p:cNvPr id="10" name="Rectangle 9">
            <a:extLst>
              <a:ext uri="{FF2B5EF4-FFF2-40B4-BE49-F238E27FC236}">
                <a16:creationId xmlns:a16="http://schemas.microsoft.com/office/drawing/2014/main" id="{30D2A9D0-A31F-5C2B-9C99-5D1BBC9738F2}"/>
              </a:ext>
            </a:extLst>
          </p:cNvPr>
          <p:cNvSpPr/>
          <p:nvPr/>
        </p:nvSpPr>
        <p:spPr>
          <a:xfrm>
            <a:off x="1973179" y="3279465"/>
            <a:ext cx="2179435" cy="1381911"/>
          </a:xfrm>
          <a:prstGeom prst="rect">
            <a:avLst/>
          </a:prstGeom>
          <a:noFill/>
          <a:ln w="222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9509C2F-6FF2-C2E4-68EA-694F11FACDB6}"/>
              </a:ext>
            </a:extLst>
          </p:cNvPr>
          <p:cNvSpPr txBox="1"/>
          <p:nvPr/>
        </p:nvSpPr>
        <p:spPr>
          <a:xfrm>
            <a:off x="9887922" y="5850606"/>
            <a:ext cx="1839350" cy="338554"/>
          </a:xfrm>
          <a:prstGeom prst="rect">
            <a:avLst/>
          </a:prstGeom>
          <a:noFill/>
        </p:spPr>
        <p:txBody>
          <a:bodyPr wrap="none" rtlCol="0">
            <a:spAutoFit/>
          </a:bodyPr>
          <a:lstStyle/>
          <a:p>
            <a:r>
              <a:rPr lang="en-US" sz="1600" b="1" dirty="0">
                <a:solidFill>
                  <a:srgbClr val="C00000"/>
                </a:solidFill>
              </a:rPr>
              <a:t>Updated April 2025</a:t>
            </a:r>
          </a:p>
        </p:txBody>
      </p:sp>
    </p:spTree>
    <p:extLst>
      <p:ext uri="{BB962C8B-B14F-4D97-AF65-F5344CB8AC3E}">
        <p14:creationId xmlns:p14="http://schemas.microsoft.com/office/powerpoint/2010/main" val="2653756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9563D-ED11-47C7-B1B9-F917BACFD563}"/>
              </a:ext>
            </a:extLst>
          </p:cNvPr>
          <p:cNvSpPr>
            <a:spLocks noGrp="1"/>
          </p:cNvSpPr>
          <p:nvPr>
            <p:ph type="title"/>
          </p:nvPr>
        </p:nvSpPr>
        <p:spPr>
          <a:xfrm>
            <a:off x="408791" y="177283"/>
            <a:ext cx="11317044" cy="801663"/>
          </a:xfrm>
        </p:spPr>
        <p:txBody>
          <a:bodyPr/>
          <a:lstStyle/>
          <a:p>
            <a:r>
              <a:rPr lang="en-US" dirty="0"/>
              <a:t>HEP GARD Scope and Topics </a:t>
            </a:r>
          </a:p>
        </p:txBody>
      </p:sp>
      <p:sp>
        <p:nvSpPr>
          <p:cNvPr id="3" name="Content Placeholder 2">
            <a:extLst>
              <a:ext uri="{FF2B5EF4-FFF2-40B4-BE49-F238E27FC236}">
                <a16:creationId xmlns:a16="http://schemas.microsoft.com/office/drawing/2014/main" id="{79C5F802-6917-40A9-9C92-9E40B3B1F58A}"/>
              </a:ext>
            </a:extLst>
          </p:cNvPr>
          <p:cNvSpPr>
            <a:spLocks noGrp="1"/>
          </p:cNvSpPr>
          <p:nvPr>
            <p:ph idx="1"/>
          </p:nvPr>
        </p:nvSpPr>
        <p:spPr>
          <a:xfrm>
            <a:off x="408791" y="992498"/>
            <a:ext cx="11317044" cy="5307502"/>
          </a:xfrm>
        </p:spPr>
        <p:txBody>
          <a:bodyPr>
            <a:normAutofit fontScale="92500" lnSpcReduction="10000"/>
          </a:bodyPr>
          <a:lstStyle/>
          <a:p>
            <a:pPr>
              <a:lnSpc>
                <a:spcPct val="110000"/>
              </a:lnSpc>
              <a:spcAft>
                <a:spcPts val="300"/>
              </a:spcAft>
            </a:pPr>
            <a:r>
              <a:rPr lang="en-US" sz="2000" dirty="0"/>
              <a:t>Develops the next generation of particle accelerator science and related technologies that are essential for discoveries primarily in High Energy Physics but also </a:t>
            </a:r>
            <a:r>
              <a:rPr lang="en-US" sz="2000" dirty="0">
                <a:solidFill>
                  <a:srgbClr val="0070C0"/>
                </a:solidFill>
              </a:rPr>
              <a:t>benefits broad accelerator-based sciences and applications</a:t>
            </a:r>
            <a:r>
              <a:rPr lang="en-US" sz="2000" dirty="0"/>
              <a:t>.  GARD supports world-leading research in the physics of particle beams, and long-range, early-stage exploratory research aimed at developing new concepts. GARD also </a:t>
            </a:r>
            <a:r>
              <a:rPr lang="en-US" sz="2000" dirty="0">
                <a:solidFill>
                  <a:schemeClr val="accent3">
                    <a:lumMod val="75000"/>
                  </a:schemeClr>
                </a:solidFill>
              </a:rPr>
              <a:t>provides graduate and postdoctoral research training</a:t>
            </a:r>
            <a:r>
              <a:rPr lang="en-US" sz="2000" dirty="0"/>
              <a:t>, equipment for experiments and related computational efforts.</a:t>
            </a:r>
          </a:p>
          <a:p>
            <a:pPr>
              <a:lnSpc>
                <a:spcPct val="110000"/>
              </a:lnSpc>
              <a:spcAft>
                <a:spcPts val="300"/>
              </a:spcAft>
            </a:pPr>
            <a:r>
              <a:rPr lang="en-US" sz="2000" dirty="0"/>
              <a:t>Topics studied include but not limited to: </a:t>
            </a:r>
          </a:p>
          <a:p>
            <a:pPr lvl="1">
              <a:lnSpc>
                <a:spcPct val="110000"/>
              </a:lnSpc>
              <a:spcAft>
                <a:spcPts val="300"/>
              </a:spcAft>
            </a:pPr>
            <a:r>
              <a:rPr lang="en-US" sz="1800" dirty="0">
                <a:solidFill>
                  <a:srgbClr val="0070C0"/>
                </a:solidFill>
              </a:rPr>
              <a:t>Accelerator and beam physics (ABP), including analytic and computational techniques for modeling particle beams and simulation of accelerator systems, and </a:t>
            </a:r>
            <a:r>
              <a:rPr lang="en-US" sz="1800" dirty="0">
                <a:solidFill>
                  <a:srgbClr val="00B050"/>
                </a:solidFill>
              </a:rPr>
              <a:t>beam instrumentation (diagnostics &amp; controls)</a:t>
            </a:r>
            <a:r>
              <a:rPr lang="en-US" sz="1800" dirty="0">
                <a:solidFill>
                  <a:srgbClr val="0070C0"/>
                </a:solidFill>
              </a:rPr>
              <a:t>.</a:t>
            </a:r>
          </a:p>
          <a:p>
            <a:pPr lvl="1">
              <a:lnSpc>
                <a:spcPct val="110000"/>
              </a:lnSpc>
              <a:spcAft>
                <a:spcPts val="300"/>
              </a:spcAft>
            </a:pPr>
            <a:r>
              <a:rPr lang="en-US" sz="1800" dirty="0">
                <a:solidFill>
                  <a:srgbClr val="0070C0"/>
                </a:solidFill>
              </a:rPr>
              <a:t>Advanced Accelerator Concepts (AAC), laser- and beam- driven wakefield accelerations.</a:t>
            </a:r>
          </a:p>
          <a:p>
            <a:pPr lvl="1">
              <a:lnSpc>
                <a:spcPct val="110000"/>
              </a:lnSpc>
              <a:spcAft>
                <a:spcPts val="300"/>
              </a:spcAft>
            </a:pPr>
            <a:r>
              <a:rPr lang="en-US" sz="1800" dirty="0">
                <a:solidFill>
                  <a:srgbClr val="0070C0"/>
                </a:solidFill>
              </a:rPr>
              <a:t>RF technology (RF), the science of high gradients in accelerating cavities and structures (SRF and NCRF), high-power radio-frequency sources.</a:t>
            </a:r>
          </a:p>
          <a:p>
            <a:pPr lvl="1">
              <a:lnSpc>
                <a:spcPct val="110000"/>
              </a:lnSpc>
              <a:spcAft>
                <a:spcPts val="300"/>
              </a:spcAft>
            </a:pPr>
            <a:r>
              <a:rPr lang="en-US" sz="1800" dirty="0">
                <a:solidFill>
                  <a:srgbClr val="0070C0"/>
                </a:solidFill>
              </a:rPr>
              <a:t>High-power targets and </a:t>
            </a:r>
            <a:r>
              <a:rPr lang="en-US" sz="1800" dirty="0">
                <a:solidFill>
                  <a:srgbClr val="C00000"/>
                </a:solidFill>
              </a:rPr>
              <a:t>high-brightness beam sources (electrons and ions)</a:t>
            </a:r>
            <a:r>
              <a:rPr lang="en-US" sz="1800" dirty="0">
                <a:solidFill>
                  <a:srgbClr val="0070C0"/>
                </a:solidFill>
              </a:rPr>
              <a:t> (PST).</a:t>
            </a:r>
          </a:p>
          <a:p>
            <a:pPr lvl="1">
              <a:lnSpc>
                <a:spcPct val="110000"/>
              </a:lnSpc>
              <a:spcAft>
                <a:spcPts val="300"/>
              </a:spcAft>
            </a:pPr>
            <a:r>
              <a:rPr lang="en-US" sz="1800" dirty="0">
                <a:solidFill>
                  <a:srgbClr val="0070C0"/>
                </a:solidFill>
              </a:rPr>
              <a:t>Superconducting materials and conductor (SCM) development, innovative magnet design and development of high-field superconducting magnets and cables, and as well as associated testing and cryogenic systems.</a:t>
            </a:r>
          </a:p>
        </p:txBody>
      </p:sp>
      <p:sp>
        <p:nvSpPr>
          <p:cNvPr id="5" name="Slide Number Placeholder 4">
            <a:extLst>
              <a:ext uri="{FF2B5EF4-FFF2-40B4-BE49-F238E27FC236}">
                <a16:creationId xmlns:a16="http://schemas.microsoft.com/office/drawing/2014/main" id="{C545F367-C328-45F4-BB7E-273BAB957B75}"/>
              </a:ext>
            </a:extLst>
          </p:cNvPr>
          <p:cNvSpPr>
            <a:spLocks noGrp="1"/>
          </p:cNvSpPr>
          <p:nvPr>
            <p:ph type="sldNum" sz="quarter" idx="4"/>
          </p:nvPr>
        </p:nvSpPr>
        <p:spPr>
          <a:xfrm>
            <a:off x="4724400" y="6403005"/>
            <a:ext cx="2743200" cy="365125"/>
          </a:xfrm>
        </p:spPr>
        <p:txBody>
          <a:bodyPr/>
          <a:lstStyle/>
          <a:p>
            <a:fld id="{26CA2777-A89F-4130-B308-73BB65955918}" type="slidenum">
              <a:rPr lang="en-US" smtClean="0"/>
              <a:pPr/>
              <a:t>4</a:t>
            </a:fld>
            <a:endParaRPr lang="en-US"/>
          </a:p>
        </p:txBody>
      </p:sp>
      <p:cxnSp>
        <p:nvCxnSpPr>
          <p:cNvPr id="4" name="Straight Connector 3">
            <a:extLst>
              <a:ext uri="{FF2B5EF4-FFF2-40B4-BE49-F238E27FC236}">
                <a16:creationId xmlns:a16="http://schemas.microsoft.com/office/drawing/2014/main" id="{86F3B096-150D-2670-73B9-C28B30F260A6}"/>
              </a:ext>
              <a:ext uri="{C183D7F6-B498-43B3-948B-1728B52AA6E4}">
                <adec:decorative xmlns:adec="http://schemas.microsoft.com/office/drawing/2017/decorative" val="1"/>
              </a:ext>
            </a:extLst>
          </p:cNvPr>
          <p:cNvCxnSpPr/>
          <p:nvPr/>
        </p:nvCxnSpPr>
        <p:spPr>
          <a:xfrm>
            <a:off x="408791" y="957298"/>
            <a:ext cx="11422428"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97450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8319F-8B56-1344-B307-A3128F01B9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260FF-B618-818B-DF11-062A225CE186}"/>
              </a:ext>
            </a:extLst>
          </p:cNvPr>
          <p:cNvSpPr>
            <a:spLocks noGrp="1"/>
          </p:cNvSpPr>
          <p:nvPr>
            <p:ph type="title"/>
          </p:nvPr>
        </p:nvSpPr>
        <p:spPr>
          <a:xfrm>
            <a:off x="408791" y="177283"/>
            <a:ext cx="11317044" cy="801663"/>
          </a:xfrm>
        </p:spPr>
        <p:txBody>
          <a:bodyPr/>
          <a:lstStyle/>
          <a:p>
            <a:r>
              <a:rPr lang="en-US" dirty="0"/>
              <a:t>High Bright Beams for HEP Accelerator/Colliders</a:t>
            </a:r>
          </a:p>
        </p:txBody>
      </p:sp>
      <p:sp>
        <p:nvSpPr>
          <p:cNvPr id="3" name="Content Placeholder 2">
            <a:extLst>
              <a:ext uri="{FF2B5EF4-FFF2-40B4-BE49-F238E27FC236}">
                <a16:creationId xmlns:a16="http://schemas.microsoft.com/office/drawing/2014/main" id="{F5C1648D-5731-C657-A676-5FB6376AC66B}"/>
              </a:ext>
            </a:extLst>
          </p:cNvPr>
          <p:cNvSpPr>
            <a:spLocks noGrp="1"/>
          </p:cNvSpPr>
          <p:nvPr>
            <p:ph idx="1"/>
          </p:nvPr>
        </p:nvSpPr>
        <p:spPr>
          <a:xfrm>
            <a:off x="254382" y="992498"/>
            <a:ext cx="11673915" cy="5307502"/>
          </a:xfrm>
        </p:spPr>
        <p:txBody>
          <a:bodyPr>
            <a:normAutofit fontScale="85000" lnSpcReduction="20000"/>
          </a:bodyPr>
          <a:lstStyle/>
          <a:p>
            <a:pPr>
              <a:lnSpc>
                <a:spcPct val="120000"/>
              </a:lnSpc>
            </a:pPr>
            <a:r>
              <a:rPr lang="en-US" sz="2200" dirty="0"/>
              <a:t>The drive for higher luminosities in future HEP colliders, a key GARD objective, directly translates into the demand for unprecedented high brightness beams (</a:t>
            </a:r>
            <a:r>
              <a:rPr lang="en-US" sz="2200" dirty="0">
                <a:solidFill>
                  <a:srgbClr val="00B050"/>
                </a:solidFill>
              </a:rPr>
              <a:t>electrons</a:t>
            </a:r>
            <a:r>
              <a:rPr lang="en-US" sz="2200" dirty="0"/>
              <a:t>, ions and </a:t>
            </a:r>
            <a:r>
              <a:rPr lang="en-US" sz="2200" dirty="0">
                <a:solidFill>
                  <a:srgbClr val="C00000"/>
                </a:solidFill>
              </a:rPr>
              <a:t>muons</a:t>
            </a:r>
            <a:r>
              <a:rPr lang="en-US" sz="2200" dirty="0"/>
              <a:t>)</a:t>
            </a:r>
          </a:p>
          <a:p>
            <a:pPr lvl="1">
              <a:lnSpc>
                <a:spcPct val="120000"/>
              </a:lnSpc>
            </a:pPr>
            <a:r>
              <a:rPr lang="en-US" sz="1900" dirty="0">
                <a:solidFill>
                  <a:srgbClr val="0070C0"/>
                </a:solidFill>
              </a:rPr>
              <a:t>High performance requirements for future accelerators/colliders demand </a:t>
            </a:r>
          </a:p>
          <a:p>
            <a:pPr marL="1143000" lvl="3">
              <a:lnSpc>
                <a:spcPct val="120000"/>
              </a:lnSpc>
              <a:spcBef>
                <a:spcPts val="1000"/>
              </a:spcBef>
            </a:pPr>
            <a:r>
              <a:rPr lang="en-US" sz="1900" dirty="0"/>
              <a:t>Photocathodes: High QE, low emittance, long lifetime/robustness, high average current, fast response time. </a:t>
            </a:r>
          </a:p>
          <a:p>
            <a:pPr marL="1143000" lvl="3">
              <a:lnSpc>
                <a:spcPct val="120000"/>
              </a:lnSpc>
              <a:spcBef>
                <a:spcPts val="1000"/>
              </a:spcBef>
            </a:pPr>
            <a:r>
              <a:rPr lang="en-US" sz="1900" dirty="0"/>
              <a:t>SRF Cavities: High accelerating gradient (MV/m), high Q</a:t>
            </a:r>
            <a:r>
              <a:rPr lang="en-US" sz="1900" baseline="-25000" dirty="0"/>
              <a:t>0</a:t>
            </a:r>
            <a:r>
              <a:rPr lang="en-US" sz="1900" dirty="0"/>
              <a:t> (low RF losses), stability, manufacturability, cost reduction. High accelerating gradient for pulse operation (resonant controls) and tunable cavities. </a:t>
            </a:r>
          </a:p>
          <a:p>
            <a:pPr lvl="2">
              <a:lnSpc>
                <a:spcPct val="120000"/>
              </a:lnSpc>
            </a:pPr>
            <a:r>
              <a:rPr lang="en-US" sz="1900" dirty="0"/>
              <a:t>NCRF Cavities: High shunt impedance, high field breakdown limit, precision manufacturing, thermal management, wakefield suppression. NCRF for muon ionization cooling channels.</a:t>
            </a:r>
          </a:p>
          <a:p>
            <a:pPr lvl="1">
              <a:lnSpc>
                <a:spcPct val="120000"/>
              </a:lnSpc>
            </a:pPr>
            <a:r>
              <a:rPr lang="en-US" sz="1900" dirty="0">
                <a:solidFill>
                  <a:srgbClr val="0070C0"/>
                </a:solidFill>
              </a:rPr>
              <a:t>Current Material Challenges (HEP Perspective):</a:t>
            </a:r>
          </a:p>
          <a:p>
            <a:pPr lvl="2">
              <a:lnSpc>
                <a:spcPct val="120000"/>
              </a:lnSpc>
            </a:pPr>
            <a:r>
              <a:rPr lang="en-US" sz="1900" dirty="0"/>
              <a:t>Photocathodes: Degradation in vacuum, ion back-bombardment, inherent trade-offs between QE/emittance/lifetime. </a:t>
            </a:r>
          </a:p>
          <a:p>
            <a:pPr lvl="2">
              <a:lnSpc>
                <a:spcPct val="120000"/>
              </a:lnSpc>
            </a:pPr>
            <a:r>
              <a:rPr lang="en-US" sz="1900" dirty="0"/>
              <a:t>SRF: Niobium's fundamental limits (superheating field), surface defects, cost of large-scale fabrication, quench behavior. </a:t>
            </a:r>
          </a:p>
          <a:p>
            <a:pPr lvl="2">
              <a:lnSpc>
                <a:spcPct val="120000"/>
              </a:lnSpc>
            </a:pPr>
            <a:r>
              <a:rPr lang="en-US" sz="1900" dirty="0"/>
              <a:t>NCRF: Breakdown limits (surface heating, field emission), thermal management at high average power (CW operations), precise machining.  </a:t>
            </a:r>
            <a:r>
              <a:rPr lang="en-US" sz="1900" dirty="0">
                <a:solidFill>
                  <a:srgbClr val="00B050"/>
                </a:solidFill>
              </a:rPr>
              <a:t>RF breakdown in the presence of a strong magnetic field (muon ionization cooling) </a:t>
            </a:r>
            <a:r>
              <a:rPr lang="en-US" sz="1900" dirty="0"/>
              <a:t>etc. </a:t>
            </a:r>
          </a:p>
          <a:p>
            <a:pPr lvl="2">
              <a:lnSpc>
                <a:spcPct val="120000"/>
              </a:lnSpc>
            </a:pPr>
            <a:r>
              <a:rPr lang="en-US" sz="1900" dirty="0">
                <a:solidFill>
                  <a:srgbClr val="0070C0"/>
                </a:solidFill>
              </a:rPr>
              <a:t>Materials for RF absorbers (in-vacuum and air)</a:t>
            </a:r>
            <a:r>
              <a:rPr lang="en-US" sz="1900" dirty="0"/>
              <a:t>. </a:t>
            </a:r>
          </a:p>
        </p:txBody>
      </p:sp>
      <p:sp>
        <p:nvSpPr>
          <p:cNvPr id="5" name="Slide Number Placeholder 4">
            <a:extLst>
              <a:ext uri="{FF2B5EF4-FFF2-40B4-BE49-F238E27FC236}">
                <a16:creationId xmlns:a16="http://schemas.microsoft.com/office/drawing/2014/main" id="{9001AF43-CD6A-02A8-EB5D-46AD326BBEE3}"/>
              </a:ext>
            </a:extLst>
          </p:cNvPr>
          <p:cNvSpPr>
            <a:spLocks noGrp="1"/>
          </p:cNvSpPr>
          <p:nvPr>
            <p:ph type="sldNum" sz="quarter" idx="4"/>
          </p:nvPr>
        </p:nvSpPr>
        <p:spPr>
          <a:xfrm>
            <a:off x="4724400" y="6403005"/>
            <a:ext cx="2743200" cy="365125"/>
          </a:xfrm>
        </p:spPr>
        <p:txBody>
          <a:bodyPr/>
          <a:lstStyle/>
          <a:p>
            <a:fld id="{26CA2777-A89F-4130-B308-73BB65955918}" type="slidenum">
              <a:rPr lang="en-US" smtClean="0"/>
              <a:pPr/>
              <a:t>5</a:t>
            </a:fld>
            <a:endParaRPr lang="en-US"/>
          </a:p>
        </p:txBody>
      </p:sp>
      <p:cxnSp>
        <p:nvCxnSpPr>
          <p:cNvPr id="4" name="Straight Connector 3">
            <a:extLst>
              <a:ext uri="{FF2B5EF4-FFF2-40B4-BE49-F238E27FC236}">
                <a16:creationId xmlns:a16="http://schemas.microsoft.com/office/drawing/2014/main" id="{82E6CB25-BF17-4C60-2008-08A65BB0BA95}"/>
              </a:ext>
              <a:ext uri="{C183D7F6-B498-43B3-948B-1728B52AA6E4}">
                <adec:decorative xmlns:adec="http://schemas.microsoft.com/office/drawing/2017/decorative" val="1"/>
              </a:ext>
            </a:extLst>
          </p:cNvPr>
          <p:cNvCxnSpPr/>
          <p:nvPr/>
        </p:nvCxnSpPr>
        <p:spPr>
          <a:xfrm>
            <a:off x="408791" y="957298"/>
            <a:ext cx="11422428"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48650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87415-F39C-DF53-9BFE-312E74DA32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782498-6A71-3CA2-EB77-A61C89A4594A}"/>
              </a:ext>
            </a:extLst>
          </p:cNvPr>
          <p:cNvSpPr>
            <a:spLocks noGrp="1"/>
          </p:cNvSpPr>
          <p:nvPr>
            <p:ph type="title"/>
          </p:nvPr>
        </p:nvSpPr>
        <p:spPr>
          <a:xfrm>
            <a:off x="408791" y="177283"/>
            <a:ext cx="11317044" cy="801663"/>
          </a:xfrm>
        </p:spPr>
        <p:txBody>
          <a:bodyPr/>
          <a:lstStyle/>
          <a:p>
            <a:r>
              <a:rPr lang="en-US" dirty="0"/>
              <a:t>Materials Research for Accelerators/Colliders </a:t>
            </a:r>
          </a:p>
        </p:txBody>
      </p:sp>
      <p:sp>
        <p:nvSpPr>
          <p:cNvPr id="3" name="Content Placeholder 2">
            <a:extLst>
              <a:ext uri="{FF2B5EF4-FFF2-40B4-BE49-F238E27FC236}">
                <a16:creationId xmlns:a16="http://schemas.microsoft.com/office/drawing/2014/main" id="{EA29FC9F-0A95-5BB2-2C02-7FD293F04ED5}"/>
              </a:ext>
            </a:extLst>
          </p:cNvPr>
          <p:cNvSpPr>
            <a:spLocks noGrp="1"/>
          </p:cNvSpPr>
          <p:nvPr>
            <p:ph idx="1"/>
          </p:nvPr>
        </p:nvSpPr>
        <p:spPr>
          <a:xfrm>
            <a:off x="408791" y="992498"/>
            <a:ext cx="11519506" cy="5307502"/>
          </a:xfrm>
        </p:spPr>
        <p:txBody>
          <a:bodyPr>
            <a:normAutofit fontScale="92500"/>
          </a:bodyPr>
          <a:lstStyle/>
          <a:p>
            <a:pPr>
              <a:lnSpc>
                <a:spcPct val="120000"/>
              </a:lnSpc>
              <a:spcAft>
                <a:spcPts val="200"/>
              </a:spcAft>
            </a:pPr>
            <a:r>
              <a:rPr lang="en-US" sz="1800" dirty="0">
                <a:solidFill>
                  <a:srgbClr val="0070C0"/>
                </a:solidFill>
              </a:rPr>
              <a:t>New Material Research Directions (some of them already supported by GARD):</a:t>
            </a:r>
          </a:p>
          <a:p>
            <a:pPr lvl="1">
              <a:lnSpc>
                <a:spcPct val="120000"/>
              </a:lnSpc>
              <a:spcAft>
                <a:spcPts val="200"/>
              </a:spcAft>
            </a:pPr>
            <a:r>
              <a:rPr lang="en-US" sz="1600" dirty="0"/>
              <a:t>Photocathodes: Advanced alkali antimonides (e.g., K2CsSb), NEA GaAs variants, novel semiconductors, 2D materials, plasmonic structures, protective coatings, in-situ regeneration. Exploring materials with engineered electronic structures that allow for more efficient photoemission from states near the Fermi level, which typically results in lower emittance. This includes optimizing band alignment and surface terminations.</a:t>
            </a:r>
          </a:p>
          <a:p>
            <a:pPr lvl="1">
              <a:lnSpc>
                <a:spcPct val="120000"/>
              </a:lnSpc>
              <a:spcAft>
                <a:spcPts val="200"/>
              </a:spcAft>
            </a:pPr>
            <a:r>
              <a:rPr lang="en-US" sz="1600" dirty="0"/>
              <a:t>SRF: Nb3Sn (coatings for higher gradients/Q), novel superconductors (MgB2, thin films), surface engineering (N doping/infusion), advanced fabrication (e.g., additive manufacturing for complex geometries, atomic layer depositions).</a:t>
            </a:r>
          </a:p>
          <a:p>
            <a:pPr lvl="1">
              <a:lnSpc>
                <a:spcPct val="120000"/>
              </a:lnSpc>
              <a:spcAft>
                <a:spcPts val="200"/>
              </a:spcAft>
            </a:pPr>
            <a:r>
              <a:rPr lang="en-US" sz="1600" dirty="0"/>
              <a:t>NCRF: Refractory metals (e.g., tungsten, molybdenum) for higher breakdown thresholds, advanced copper alloys for thermal management, diamond/other high-thermal-conductivity materials, advanced surface treatments (coatings, passivation) and metamaterials. </a:t>
            </a:r>
          </a:p>
          <a:p>
            <a:pPr lvl="1">
              <a:lnSpc>
                <a:spcPct val="120000"/>
              </a:lnSpc>
              <a:spcAft>
                <a:spcPts val="200"/>
              </a:spcAft>
            </a:pPr>
            <a:r>
              <a:rPr lang="en-US" sz="1600" dirty="0">
                <a:solidFill>
                  <a:srgbClr val="00B050"/>
                </a:solidFill>
              </a:rPr>
              <a:t>Radiation Hardness</a:t>
            </a:r>
            <a:r>
              <a:rPr lang="en-US" sz="1600" dirty="0"/>
              <a:t>: Increasingly important for all components in high-intensity beam environments. </a:t>
            </a:r>
          </a:p>
          <a:p>
            <a:pPr lvl="1">
              <a:lnSpc>
                <a:spcPct val="120000"/>
              </a:lnSpc>
              <a:spcAft>
                <a:spcPts val="200"/>
              </a:spcAft>
            </a:pPr>
            <a:r>
              <a:rPr lang="en-US" sz="1600" dirty="0">
                <a:solidFill>
                  <a:srgbClr val="00B050"/>
                </a:solidFill>
              </a:rPr>
              <a:t>Thermal Management</a:t>
            </a:r>
            <a:r>
              <a:rPr lang="en-US" sz="1600" dirty="0"/>
              <a:t>: Critical for high-power operation </a:t>
            </a:r>
          </a:p>
          <a:p>
            <a:pPr lvl="1">
              <a:lnSpc>
                <a:spcPct val="120000"/>
              </a:lnSpc>
              <a:spcAft>
                <a:spcPts val="200"/>
              </a:spcAft>
            </a:pPr>
            <a:r>
              <a:rPr lang="en-US" sz="1600" dirty="0">
                <a:solidFill>
                  <a:srgbClr val="00B050"/>
                </a:solidFill>
              </a:rPr>
              <a:t>Surface Science</a:t>
            </a:r>
            <a:r>
              <a:rPr lang="en-US" sz="1600" dirty="0"/>
              <a:t>: Understanding and precisely controlling surfaces/interfaces is paramount for all. </a:t>
            </a:r>
          </a:p>
          <a:p>
            <a:pPr lvl="1">
              <a:lnSpc>
                <a:spcPct val="120000"/>
              </a:lnSpc>
              <a:spcAft>
                <a:spcPts val="200"/>
              </a:spcAft>
            </a:pPr>
            <a:r>
              <a:rPr lang="en-US" sz="1600" dirty="0">
                <a:solidFill>
                  <a:srgbClr val="00B050"/>
                </a:solidFill>
              </a:rPr>
              <a:t>Computational Materials Science &amp; </a:t>
            </a:r>
            <a:r>
              <a:rPr lang="en-US" sz="1600" b="1" dirty="0">
                <a:solidFill>
                  <a:srgbClr val="C00000"/>
                </a:solidFill>
              </a:rPr>
              <a:t>AI/ML</a:t>
            </a:r>
            <a:r>
              <a:rPr lang="en-US" sz="1600" dirty="0"/>
              <a:t>: How these tools accelerate material discovery and optimization for all components. Mention inverse design, property prediction, simulation acceleration. </a:t>
            </a:r>
          </a:p>
          <a:p>
            <a:pPr lvl="1">
              <a:lnSpc>
                <a:spcPct val="120000"/>
              </a:lnSpc>
              <a:spcAft>
                <a:spcPts val="200"/>
              </a:spcAft>
            </a:pPr>
            <a:r>
              <a:rPr lang="en-US" sz="1600" dirty="0"/>
              <a:t>Manufacturing and Cost: The need for scalable, cost-effective manufacturing techniques for new materials. </a:t>
            </a:r>
          </a:p>
        </p:txBody>
      </p:sp>
      <p:sp>
        <p:nvSpPr>
          <p:cNvPr id="5" name="Slide Number Placeholder 4">
            <a:extLst>
              <a:ext uri="{FF2B5EF4-FFF2-40B4-BE49-F238E27FC236}">
                <a16:creationId xmlns:a16="http://schemas.microsoft.com/office/drawing/2014/main" id="{A7D20BC4-B356-A516-977D-D0F4E397C366}"/>
              </a:ext>
            </a:extLst>
          </p:cNvPr>
          <p:cNvSpPr>
            <a:spLocks noGrp="1"/>
          </p:cNvSpPr>
          <p:nvPr>
            <p:ph type="sldNum" sz="quarter" idx="4"/>
          </p:nvPr>
        </p:nvSpPr>
        <p:spPr>
          <a:xfrm>
            <a:off x="4724400" y="6403005"/>
            <a:ext cx="2743200" cy="365125"/>
          </a:xfrm>
        </p:spPr>
        <p:txBody>
          <a:bodyPr/>
          <a:lstStyle/>
          <a:p>
            <a:fld id="{26CA2777-A89F-4130-B308-73BB65955918}" type="slidenum">
              <a:rPr lang="en-US" smtClean="0"/>
              <a:pPr/>
              <a:t>6</a:t>
            </a:fld>
            <a:endParaRPr lang="en-US"/>
          </a:p>
        </p:txBody>
      </p:sp>
      <p:cxnSp>
        <p:nvCxnSpPr>
          <p:cNvPr id="4" name="Straight Connector 3">
            <a:extLst>
              <a:ext uri="{FF2B5EF4-FFF2-40B4-BE49-F238E27FC236}">
                <a16:creationId xmlns:a16="http://schemas.microsoft.com/office/drawing/2014/main" id="{83EA81FA-98C2-10B4-6B3D-72DE7A2D6BA8}"/>
              </a:ext>
              <a:ext uri="{C183D7F6-B498-43B3-948B-1728B52AA6E4}">
                <adec:decorative xmlns:adec="http://schemas.microsoft.com/office/drawing/2017/decorative" val="1"/>
              </a:ext>
            </a:extLst>
          </p:cNvPr>
          <p:cNvCxnSpPr/>
          <p:nvPr/>
        </p:nvCxnSpPr>
        <p:spPr>
          <a:xfrm>
            <a:off x="408791" y="957298"/>
            <a:ext cx="11422428"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85923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C79CC-E8F4-A92D-1840-4878E421D7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BD62E-0649-31D7-BE95-AC1A8FC3D71A}"/>
              </a:ext>
            </a:extLst>
          </p:cNvPr>
          <p:cNvSpPr>
            <a:spLocks noGrp="1"/>
          </p:cNvSpPr>
          <p:nvPr>
            <p:ph type="title"/>
          </p:nvPr>
        </p:nvSpPr>
        <p:spPr>
          <a:xfrm>
            <a:off x="408791" y="177283"/>
            <a:ext cx="11317044" cy="801663"/>
          </a:xfrm>
        </p:spPr>
        <p:txBody>
          <a:bodyPr/>
          <a:lstStyle/>
          <a:p>
            <a:r>
              <a:rPr lang="en-US" dirty="0"/>
              <a:t>Materials for Accelerators and Info Update </a:t>
            </a:r>
          </a:p>
        </p:txBody>
      </p:sp>
      <p:sp>
        <p:nvSpPr>
          <p:cNvPr id="3" name="Content Placeholder 2">
            <a:extLst>
              <a:ext uri="{FF2B5EF4-FFF2-40B4-BE49-F238E27FC236}">
                <a16:creationId xmlns:a16="http://schemas.microsoft.com/office/drawing/2014/main" id="{4F53C623-4C34-4C68-9FAF-F3C0C3018149}"/>
              </a:ext>
            </a:extLst>
          </p:cNvPr>
          <p:cNvSpPr>
            <a:spLocks noGrp="1"/>
          </p:cNvSpPr>
          <p:nvPr>
            <p:ph idx="1"/>
          </p:nvPr>
        </p:nvSpPr>
        <p:spPr>
          <a:xfrm>
            <a:off x="408791" y="992497"/>
            <a:ext cx="11519506" cy="5564244"/>
          </a:xfrm>
        </p:spPr>
        <p:txBody>
          <a:bodyPr>
            <a:normAutofit fontScale="92500" lnSpcReduction="20000"/>
          </a:bodyPr>
          <a:lstStyle/>
          <a:p>
            <a:pPr>
              <a:lnSpc>
                <a:spcPct val="120000"/>
              </a:lnSpc>
            </a:pPr>
            <a:r>
              <a:rPr lang="en-US" sz="1800" dirty="0">
                <a:solidFill>
                  <a:srgbClr val="C00000"/>
                </a:solidFill>
              </a:rPr>
              <a:t>Particle Sources and Targets (PST) </a:t>
            </a:r>
          </a:p>
          <a:p>
            <a:pPr lvl="1">
              <a:lnSpc>
                <a:spcPct val="120000"/>
              </a:lnSpc>
            </a:pPr>
            <a:r>
              <a:rPr lang="en-US" sz="1600" dirty="0"/>
              <a:t>High power target materials and windows, essential for the US high intensity frontier program at Fermilab. </a:t>
            </a:r>
          </a:p>
          <a:p>
            <a:pPr>
              <a:lnSpc>
                <a:spcPct val="120000"/>
              </a:lnSpc>
            </a:pPr>
            <a:r>
              <a:rPr lang="en-US" sz="1800" dirty="0">
                <a:solidFill>
                  <a:srgbClr val="0070C0"/>
                </a:solidFill>
              </a:rPr>
              <a:t>LTS and HTS Materials for high field magnets</a:t>
            </a:r>
            <a:endParaRPr lang="en-US" sz="2000" dirty="0">
              <a:solidFill>
                <a:srgbClr val="0070C0"/>
              </a:solidFill>
            </a:endParaRPr>
          </a:p>
          <a:p>
            <a:pPr lvl="1">
              <a:lnSpc>
                <a:spcPct val="120000"/>
              </a:lnSpc>
            </a:pPr>
            <a:r>
              <a:rPr lang="en-US" sz="1600" dirty="0"/>
              <a:t>Essential for future colliders, such as muon collider and </a:t>
            </a:r>
            <a:r>
              <a:rPr lang="en-US" sz="1600" dirty="0" err="1"/>
              <a:t>FCC</a:t>
            </a:r>
            <a:r>
              <a:rPr lang="en-US" sz="1400" dirty="0" err="1"/>
              <a:t>hh</a:t>
            </a:r>
            <a:r>
              <a:rPr lang="en-US" sz="1600" dirty="0"/>
              <a:t> at CERN</a:t>
            </a:r>
          </a:p>
          <a:p>
            <a:pPr>
              <a:lnSpc>
                <a:spcPct val="120000"/>
              </a:lnSpc>
            </a:pPr>
            <a:endParaRPr lang="en-US" sz="1800" dirty="0">
              <a:solidFill>
                <a:srgbClr val="0070C0"/>
              </a:solidFill>
            </a:endParaRPr>
          </a:p>
          <a:p>
            <a:pPr>
              <a:lnSpc>
                <a:spcPct val="120000"/>
              </a:lnSpc>
            </a:pPr>
            <a:endParaRPr lang="en-US" sz="1800" dirty="0">
              <a:solidFill>
                <a:srgbClr val="0070C0"/>
              </a:solidFill>
            </a:endParaRPr>
          </a:p>
          <a:p>
            <a:pPr>
              <a:lnSpc>
                <a:spcPct val="120000"/>
              </a:lnSpc>
            </a:pPr>
            <a:r>
              <a:rPr lang="en-US" sz="1800" dirty="0">
                <a:solidFill>
                  <a:srgbClr val="0070C0"/>
                </a:solidFill>
              </a:rPr>
              <a:t>Release of 2024 HEP GARD Laboratory Comparative Review Report</a:t>
            </a:r>
          </a:p>
          <a:p>
            <a:pPr lvl="1">
              <a:lnSpc>
                <a:spcPct val="120000"/>
              </a:lnSpc>
            </a:pPr>
            <a:r>
              <a:rPr lang="en-US" sz="1600" dirty="0"/>
              <a:t>Assessment of five GARD-supported national labs programs and test facilities (BNL, ANL, Fermilab, Berkeley Lab and SLAC), findings, comments and recommendations.</a:t>
            </a:r>
          </a:p>
          <a:p>
            <a:pPr lvl="1">
              <a:lnSpc>
                <a:spcPct val="120000"/>
              </a:lnSpc>
            </a:pPr>
            <a:r>
              <a:rPr lang="en-US" sz="1600" dirty="0"/>
              <a:t>Importance of workforce development and encourage collaboration between national labs and universities, AAC and traditional accelerator community.</a:t>
            </a:r>
          </a:p>
          <a:p>
            <a:pPr lvl="1">
              <a:lnSpc>
                <a:spcPct val="120000"/>
              </a:lnSpc>
            </a:pPr>
            <a:r>
              <a:rPr lang="en-US" sz="1600" dirty="0"/>
              <a:t>Recommendations of five GARD thrusts</a:t>
            </a:r>
          </a:p>
          <a:p>
            <a:pPr lvl="2">
              <a:lnSpc>
                <a:spcPct val="120000"/>
              </a:lnSpc>
            </a:pPr>
            <a:r>
              <a:rPr lang="en-US" sz="1500" dirty="0"/>
              <a:t>Balanced GARD profile to support near-, mid- and long-term R&amp;D. </a:t>
            </a:r>
          </a:p>
          <a:p>
            <a:pPr lvl="2">
              <a:lnSpc>
                <a:spcPct val="120000"/>
              </a:lnSpc>
            </a:pPr>
            <a:r>
              <a:rPr lang="en-US" sz="1500" dirty="0"/>
              <a:t>Emphasis the importance of technology development and support on HPT, SRF at Fermilab and NCRF at SLAC if budget allows.</a:t>
            </a:r>
          </a:p>
          <a:p>
            <a:pPr>
              <a:lnSpc>
                <a:spcPct val="120000"/>
              </a:lnSpc>
            </a:pPr>
            <a:r>
              <a:rPr lang="en-US" sz="1800" dirty="0">
                <a:solidFill>
                  <a:srgbClr val="0070C0"/>
                </a:solidFill>
              </a:rPr>
              <a:t>SC-wide roundtable meeting on Accelerator workforce development and HEP Accelerator Traineeship PI meeting (Jan. 2025) </a:t>
            </a:r>
          </a:p>
        </p:txBody>
      </p:sp>
      <p:sp>
        <p:nvSpPr>
          <p:cNvPr id="5" name="Slide Number Placeholder 4">
            <a:extLst>
              <a:ext uri="{FF2B5EF4-FFF2-40B4-BE49-F238E27FC236}">
                <a16:creationId xmlns:a16="http://schemas.microsoft.com/office/drawing/2014/main" id="{E41101DB-7F84-3D71-6C22-EEFA8C9348E2}"/>
              </a:ext>
            </a:extLst>
          </p:cNvPr>
          <p:cNvSpPr>
            <a:spLocks noGrp="1"/>
          </p:cNvSpPr>
          <p:nvPr>
            <p:ph type="sldNum" sz="quarter" idx="4"/>
          </p:nvPr>
        </p:nvSpPr>
        <p:spPr>
          <a:xfrm>
            <a:off x="4724400" y="6403005"/>
            <a:ext cx="2743200" cy="365125"/>
          </a:xfrm>
        </p:spPr>
        <p:txBody>
          <a:bodyPr/>
          <a:lstStyle/>
          <a:p>
            <a:fld id="{26CA2777-A89F-4130-B308-73BB65955918}" type="slidenum">
              <a:rPr lang="en-US" smtClean="0"/>
              <a:pPr/>
              <a:t>7</a:t>
            </a:fld>
            <a:endParaRPr lang="en-US"/>
          </a:p>
        </p:txBody>
      </p:sp>
      <p:cxnSp>
        <p:nvCxnSpPr>
          <p:cNvPr id="4" name="Straight Connector 3">
            <a:extLst>
              <a:ext uri="{FF2B5EF4-FFF2-40B4-BE49-F238E27FC236}">
                <a16:creationId xmlns:a16="http://schemas.microsoft.com/office/drawing/2014/main" id="{06D3574E-142B-C31E-74C1-E03E7B7A061A}"/>
              </a:ext>
              <a:ext uri="{C183D7F6-B498-43B3-948B-1728B52AA6E4}">
                <adec:decorative xmlns:adec="http://schemas.microsoft.com/office/drawing/2017/decorative" val="1"/>
              </a:ext>
            </a:extLst>
          </p:cNvPr>
          <p:cNvCxnSpPr/>
          <p:nvPr/>
        </p:nvCxnSpPr>
        <p:spPr>
          <a:xfrm>
            <a:off x="408791" y="957298"/>
            <a:ext cx="11422428" cy="0"/>
          </a:xfrm>
          <a:prstGeom prst="line">
            <a:avLst/>
          </a:prstGeom>
          <a:ln w="19050"/>
        </p:spPr>
        <p:style>
          <a:lnRef idx="1">
            <a:schemeClr val="dk1"/>
          </a:lnRef>
          <a:fillRef idx="0">
            <a:schemeClr val="dk1"/>
          </a:fillRef>
          <a:effectRef idx="0">
            <a:schemeClr val="dk1"/>
          </a:effectRef>
          <a:fontRef idx="minor">
            <a:schemeClr val="tx1"/>
          </a:fontRef>
        </p:style>
      </p:cxnSp>
      <p:sp>
        <p:nvSpPr>
          <p:cNvPr id="6" name="TextBox 5">
            <a:extLst>
              <a:ext uri="{FF2B5EF4-FFF2-40B4-BE49-F238E27FC236}">
                <a16:creationId xmlns:a16="http://schemas.microsoft.com/office/drawing/2014/main" id="{42D97453-81E6-863D-1DED-371EFF46759D}"/>
              </a:ext>
            </a:extLst>
          </p:cNvPr>
          <p:cNvSpPr txBox="1"/>
          <p:nvPr/>
        </p:nvSpPr>
        <p:spPr>
          <a:xfrm>
            <a:off x="659402" y="2355033"/>
            <a:ext cx="10859255" cy="646331"/>
          </a:xfrm>
          <a:prstGeom prst="rect">
            <a:avLst/>
          </a:prstGeom>
          <a:solidFill>
            <a:srgbClr val="FFFF99"/>
          </a:solidFill>
          <a:ln w="12700">
            <a:solidFill>
              <a:srgbClr val="C00000"/>
            </a:solidFill>
          </a:ln>
        </p:spPr>
        <p:txBody>
          <a:bodyPr wrap="none" rtlCol="0">
            <a:spAutoFit/>
          </a:bodyPr>
          <a:lstStyle/>
          <a:p>
            <a:pPr algn="ctr"/>
            <a:r>
              <a:rPr lang="en-US" dirty="0">
                <a:solidFill>
                  <a:srgbClr val="C00000"/>
                </a:solidFill>
              </a:rPr>
              <a:t>Generating high brightness beams require (1) Particle sources, (2) acceleration (SRF and NCRF), (3) beam focusing </a:t>
            </a:r>
            <a:br>
              <a:rPr lang="en-US" dirty="0">
                <a:solidFill>
                  <a:srgbClr val="C00000"/>
                </a:solidFill>
              </a:rPr>
            </a:br>
            <a:r>
              <a:rPr lang="en-US" dirty="0">
                <a:solidFill>
                  <a:srgbClr val="C00000"/>
                </a:solidFill>
              </a:rPr>
              <a:t>and transportation (SCM) and (4) beam physics and controls and more … </a:t>
            </a:r>
            <a:r>
              <a:rPr lang="en-US" dirty="0">
                <a:solidFill>
                  <a:srgbClr val="C00000"/>
                </a:solidFill>
                <a:ea typeface="Calibri" panose="020F0502020204030204" pitchFamily="34" charset="0"/>
                <a:cs typeface="Calibri" panose="020F0502020204030204" pitchFamily="34" charset="0"/>
              </a:rPr>
              <a:t>→</a:t>
            </a:r>
            <a:r>
              <a:rPr lang="en-US" dirty="0">
                <a:solidFill>
                  <a:srgbClr val="C00000"/>
                </a:solidFill>
              </a:rPr>
              <a:t> GARD thrusts &amp; objectives  </a:t>
            </a:r>
          </a:p>
        </p:txBody>
      </p:sp>
    </p:spTree>
    <p:extLst>
      <p:ext uri="{BB962C8B-B14F-4D97-AF65-F5344CB8AC3E}">
        <p14:creationId xmlns:p14="http://schemas.microsoft.com/office/powerpoint/2010/main" val="142057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230BF-6C69-9E92-A998-98BB609634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2DE517-49BC-1A00-E2DA-645661A66A3C}"/>
              </a:ext>
            </a:extLst>
          </p:cNvPr>
          <p:cNvSpPr>
            <a:spLocks noGrp="1"/>
          </p:cNvSpPr>
          <p:nvPr>
            <p:ph type="title"/>
          </p:nvPr>
        </p:nvSpPr>
        <p:spPr>
          <a:xfrm>
            <a:off x="408791" y="177283"/>
            <a:ext cx="11317044" cy="801663"/>
          </a:xfrm>
        </p:spPr>
        <p:txBody>
          <a:bodyPr>
            <a:normAutofit/>
          </a:bodyPr>
          <a:lstStyle/>
          <a:p>
            <a:r>
              <a:rPr lang="en-US" sz="3600" dirty="0"/>
              <a:t>Accelerator Science and Opportunities</a:t>
            </a:r>
          </a:p>
        </p:txBody>
      </p:sp>
      <p:sp>
        <p:nvSpPr>
          <p:cNvPr id="3" name="Content Placeholder 2">
            <a:extLst>
              <a:ext uri="{FF2B5EF4-FFF2-40B4-BE49-F238E27FC236}">
                <a16:creationId xmlns:a16="http://schemas.microsoft.com/office/drawing/2014/main" id="{F78D7E60-6AC2-E354-911E-3C04BD03CD5C}"/>
              </a:ext>
            </a:extLst>
          </p:cNvPr>
          <p:cNvSpPr>
            <a:spLocks noGrp="1"/>
          </p:cNvSpPr>
          <p:nvPr>
            <p:ph idx="1"/>
          </p:nvPr>
        </p:nvSpPr>
        <p:spPr>
          <a:xfrm>
            <a:off x="408791" y="992498"/>
            <a:ext cx="11317044" cy="5307502"/>
          </a:xfrm>
        </p:spPr>
        <p:txBody>
          <a:bodyPr>
            <a:normAutofit fontScale="92500" lnSpcReduction="20000"/>
          </a:bodyPr>
          <a:lstStyle/>
          <a:p>
            <a:pPr>
              <a:lnSpc>
                <a:spcPct val="120000"/>
              </a:lnSpc>
              <a:spcAft>
                <a:spcPts val="200"/>
              </a:spcAft>
            </a:pPr>
            <a:r>
              <a:rPr lang="en-US" sz="2000" dirty="0">
                <a:solidFill>
                  <a:srgbClr val="C00000"/>
                </a:solidFill>
              </a:rPr>
              <a:t>Accelerator Science is science</a:t>
            </a:r>
          </a:p>
          <a:p>
            <a:pPr lvl="1">
              <a:lnSpc>
                <a:spcPct val="120000"/>
              </a:lnSpc>
              <a:spcAft>
                <a:spcPts val="200"/>
              </a:spcAft>
            </a:pPr>
            <a:r>
              <a:rPr lang="en-US" sz="1600" dirty="0"/>
              <a:t>R&amp;D for accelerators isn't just a means to an end, but also it is science. </a:t>
            </a:r>
          </a:p>
          <a:p>
            <a:pPr lvl="1">
              <a:lnSpc>
                <a:spcPct val="120000"/>
              </a:lnSpc>
              <a:spcAft>
                <a:spcPts val="200"/>
              </a:spcAft>
            </a:pPr>
            <a:r>
              <a:rPr lang="en-US" sz="1600" dirty="0"/>
              <a:t>Studying materials for bright beams, we are advancing understanding </a:t>
            </a:r>
            <a:br>
              <a:rPr lang="en-US" sz="1600" dirty="0"/>
            </a:br>
            <a:r>
              <a:rPr lang="en-US" sz="1600" dirty="0"/>
              <a:t>about superconductivity, quantum mechanics, and materials science.</a:t>
            </a:r>
          </a:p>
          <a:p>
            <a:pPr>
              <a:lnSpc>
                <a:spcPct val="120000"/>
              </a:lnSpc>
              <a:spcAft>
                <a:spcPts val="200"/>
              </a:spcAft>
            </a:pPr>
            <a:r>
              <a:rPr lang="en-US" sz="2000" dirty="0">
                <a:solidFill>
                  <a:srgbClr val="0070C0"/>
                </a:solidFill>
              </a:rPr>
              <a:t>GARD University Grants - FY25 NOFO: </a:t>
            </a:r>
          </a:p>
          <a:p>
            <a:pPr lvl="1">
              <a:lnSpc>
                <a:spcPct val="120000"/>
              </a:lnSpc>
              <a:spcAft>
                <a:spcPts val="200"/>
              </a:spcAft>
            </a:pPr>
            <a:r>
              <a:rPr lang="en-US" sz="1600" dirty="0">
                <a:solidFill>
                  <a:srgbClr val="0563C1"/>
                </a:solidFill>
                <a:hlinkClick r:id="rId3">
                  <a:extLst>
                    <a:ext uri="{A12FA001-AC4F-418D-AE19-62706E023703}">
                      <ahyp:hlinkClr xmlns:ahyp="http://schemas.microsoft.com/office/drawing/2018/hyperlinkcolor" val="tx"/>
                    </a:ext>
                  </a:extLst>
                </a:hlinkClick>
              </a:rPr>
              <a:t>GRANTS FY 2025 Continuation of S... | U.S. DOE Office of Science(SC</a:t>
            </a:r>
            <a:r>
              <a:rPr lang="en-US" sz="1600" dirty="0">
                <a:hlinkClick r:id="rId3">
                  <a:extLst>
                    <a:ext uri="{A12FA001-AC4F-418D-AE19-62706E023703}">
                      <ahyp:hlinkClr xmlns:ahyp="http://schemas.microsoft.com/office/drawing/2018/hyperlinkcolor" val="tx"/>
                    </a:ext>
                  </a:extLst>
                </a:hlinkClick>
              </a:rPr>
              <a:t>)</a:t>
            </a:r>
            <a:endParaRPr lang="en-US" sz="2000" b="1" dirty="0"/>
          </a:p>
          <a:p>
            <a:pPr>
              <a:lnSpc>
                <a:spcPct val="120000"/>
              </a:lnSpc>
              <a:spcAft>
                <a:spcPts val="200"/>
              </a:spcAft>
            </a:pPr>
            <a:r>
              <a:rPr lang="en-US" sz="2000" dirty="0">
                <a:solidFill>
                  <a:srgbClr val="0070C0"/>
                </a:solidFill>
              </a:rPr>
              <a:t>HEP Accelerator Traineeship program (five active awards now), HEP ECRP and USPAS (twice a year) support these endeavors or education and training.</a:t>
            </a:r>
          </a:p>
          <a:p>
            <a:pPr>
              <a:lnSpc>
                <a:spcPct val="120000"/>
              </a:lnSpc>
              <a:spcAft>
                <a:spcPts val="200"/>
              </a:spcAft>
            </a:pPr>
            <a:r>
              <a:rPr lang="en-US" sz="2000" dirty="0">
                <a:solidFill>
                  <a:srgbClr val="0070C0"/>
                </a:solidFill>
              </a:rPr>
              <a:t>Continuing investment in materials research, guided by HEP's strategic vision, including input/feedback from this workshop, through the GARD program, ensures the long-term viability and advancement of accelerator-based science for HEP and beyond.</a:t>
            </a:r>
          </a:p>
          <a:p>
            <a:pPr>
              <a:lnSpc>
                <a:spcPct val="120000"/>
              </a:lnSpc>
              <a:spcAft>
                <a:spcPts val="200"/>
              </a:spcAft>
            </a:pPr>
            <a:r>
              <a:rPr lang="en-US" sz="2000" dirty="0">
                <a:solidFill>
                  <a:srgbClr val="0070C0"/>
                </a:solidFill>
              </a:rPr>
              <a:t>Sustained GARD investment, including materials for accelerators, is the lifeblood of HEP's future; without it, our capabilities risk stagnation, profoundly and negatively impacting our ability to pursue the fundamental missions of accelerator-based High Energy Physics and beyond and losing US’s world leadership role in accelerator science and technology. </a:t>
            </a:r>
            <a:endParaRPr lang="en-US" sz="2000" b="1" dirty="0">
              <a:solidFill>
                <a:srgbClr val="0070C0"/>
              </a:solidFill>
            </a:endParaRPr>
          </a:p>
        </p:txBody>
      </p:sp>
      <p:sp>
        <p:nvSpPr>
          <p:cNvPr id="5" name="Slide Number Placeholder 4">
            <a:extLst>
              <a:ext uri="{FF2B5EF4-FFF2-40B4-BE49-F238E27FC236}">
                <a16:creationId xmlns:a16="http://schemas.microsoft.com/office/drawing/2014/main" id="{A4E00285-AB5E-6E8A-A495-98DA67D04B0F}"/>
              </a:ext>
            </a:extLst>
          </p:cNvPr>
          <p:cNvSpPr>
            <a:spLocks noGrp="1"/>
          </p:cNvSpPr>
          <p:nvPr>
            <p:ph type="sldNum" sz="quarter" idx="4"/>
          </p:nvPr>
        </p:nvSpPr>
        <p:spPr>
          <a:xfrm>
            <a:off x="4724400" y="6403005"/>
            <a:ext cx="2743200" cy="365125"/>
          </a:xfrm>
        </p:spPr>
        <p:txBody>
          <a:bodyPr/>
          <a:lstStyle/>
          <a:p>
            <a:fld id="{26CA2777-A89F-4130-B308-73BB65955918}" type="slidenum">
              <a:rPr lang="en-US" smtClean="0"/>
              <a:pPr/>
              <a:t>8</a:t>
            </a:fld>
            <a:endParaRPr lang="en-US"/>
          </a:p>
        </p:txBody>
      </p:sp>
      <p:cxnSp>
        <p:nvCxnSpPr>
          <p:cNvPr id="4" name="Straight Connector 3">
            <a:extLst>
              <a:ext uri="{FF2B5EF4-FFF2-40B4-BE49-F238E27FC236}">
                <a16:creationId xmlns:a16="http://schemas.microsoft.com/office/drawing/2014/main" id="{0801EC47-92C6-047E-ECC7-85EB1E8939FF}"/>
              </a:ext>
              <a:ext uri="{C183D7F6-B498-43B3-948B-1728B52AA6E4}">
                <adec:decorative xmlns:adec="http://schemas.microsoft.com/office/drawing/2017/decorative" val="1"/>
              </a:ext>
            </a:extLst>
          </p:cNvPr>
          <p:cNvCxnSpPr/>
          <p:nvPr/>
        </p:nvCxnSpPr>
        <p:spPr>
          <a:xfrm>
            <a:off x="408791" y="957298"/>
            <a:ext cx="11422428" cy="0"/>
          </a:xfrm>
          <a:prstGeom prst="line">
            <a:avLst/>
          </a:prstGeom>
          <a:ln w="19050"/>
        </p:spPr>
        <p:style>
          <a:lnRef idx="1">
            <a:schemeClr val="dk1"/>
          </a:lnRef>
          <a:fillRef idx="0">
            <a:schemeClr val="dk1"/>
          </a:fillRef>
          <a:effectRef idx="0">
            <a:schemeClr val="dk1"/>
          </a:effectRef>
          <a:fontRef idx="minor">
            <a:schemeClr val="tx1"/>
          </a:fontRef>
        </p:style>
      </p:cxnSp>
      <p:pic>
        <p:nvPicPr>
          <p:cNvPr id="7" name="Picture 6">
            <a:extLst>
              <a:ext uri="{FF2B5EF4-FFF2-40B4-BE49-F238E27FC236}">
                <a16:creationId xmlns:a16="http://schemas.microsoft.com/office/drawing/2014/main" id="{C80B1B85-F0CA-5F98-3787-5E19512114DD}"/>
              </a:ext>
            </a:extLst>
          </p:cNvPr>
          <p:cNvPicPr>
            <a:picLocks noChangeAspect="1"/>
          </p:cNvPicPr>
          <p:nvPr/>
        </p:nvPicPr>
        <p:blipFill>
          <a:blip r:embed="rId4"/>
          <a:stretch>
            <a:fillRect/>
          </a:stretch>
        </p:blipFill>
        <p:spPr>
          <a:xfrm>
            <a:off x="8129275" y="188133"/>
            <a:ext cx="3732252" cy="2781096"/>
          </a:xfrm>
          <a:prstGeom prst="rect">
            <a:avLst/>
          </a:prstGeom>
          <a:ln w="12700">
            <a:solidFill>
              <a:schemeClr val="tx1"/>
            </a:solidFill>
          </a:ln>
        </p:spPr>
      </p:pic>
    </p:spTree>
    <p:extLst>
      <p:ext uri="{BB962C8B-B14F-4D97-AF65-F5344CB8AC3E}">
        <p14:creationId xmlns:p14="http://schemas.microsoft.com/office/powerpoint/2010/main" val="113255391"/>
      </p:ext>
    </p:extLst>
  </p:cSld>
  <p:clrMapOvr>
    <a:masterClrMapping/>
  </p:clrMapOvr>
</p:sld>
</file>

<file path=ppt/theme/theme1.xml><?xml version="1.0" encoding="utf-8"?>
<a:theme xmlns:a="http://schemas.openxmlformats.org/drawingml/2006/main" name="Office of Science 2023">
  <a:themeElements>
    <a:clrScheme name="New Science">
      <a:dk1>
        <a:sysClr val="windowText" lastClr="000000"/>
      </a:dk1>
      <a:lt1>
        <a:sysClr val="window" lastClr="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SC new">
      <a:majorFont>
        <a:latin typeface="AvenirNext LT Pro Bold"/>
        <a:ea typeface=""/>
        <a:cs typeface=""/>
      </a:majorFont>
      <a:minorFont>
        <a:latin typeface="AvenirNext LT Pro Regula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of Science 2023" id="{5C793389-0DAB-44BF-BD9A-36BEFF7A7C8E}" vid="{2815BD51-70CA-499F-9A75-3341E0021EF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B7DBCA78650824B9E3927B163F123C4" ma:contentTypeVersion="11" ma:contentTypeDescription="Create a new document." ma:contentTypeScope="" ma:versionID="bfd2f0ca294dc4552cbb3b75c25d299e">
  <xsd:schema xmlns:xsd="http://www.w3.org/2001/XMLSchema" xmlns:xs="http://www.w3.org/2001/XMLSchema" xmlns:p="http://schemas.microsoft.com/office/2006/metadata/properties" xmlns:ns3="d498c6aa-f280-44d9-8146-2ec9096d9933" xmlns:ns4="30d1e5eb-1718-43a2-bff2-f42742eed490" targetNamespace="http://schemas.microsoft.com/office/2006/metadata/properties" ma:root="true" ma:fieldsID="415d0d2a69fc43e39741f619c087bb56" ns3:_="" ns4:_="">
    <xsd:import namespace="d498c6aa-f280-44d9-8146-2ec9096d9933"/>
    <xsd:import namespace="30d1e5eb-1718-43a2-bff2-f42742eed490"/>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98c6aa-f280-44d9-8146-2ec9096d99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d1e5eb-1718-43a2-bff2-f42742eed49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1A7B6F-B24B-49EB-8D0E-530BB4F73FB2}">
  <ds:schemaRefs>
    <ds:schemaRef ds:uri="http://schemas.microsoft.com/office/2006/metadata/properties"/>
    <ds:schemaRef ds:uri="http://purl.org/dc/terms/"/>
    <ds:schemaRef ds:uri="http://www.w3.org/XML/1998/namespace"/>
    <ds:schemaRef ds:uri="30d1e5eb-1718-43a2-bff2-f42742eed490"/>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d498c6aa-f280-44d9-8146-2ec9096d9933"/>
    <ds:schemaRef ds:uri="http://purl.org/dc/dcmitype/"/>
  </ds:schemaRefs>
</ds:datastoreItem>
</file>

<file path=customXml/itemProps2.xml><?xml version="1.0" encoding="utf-8"?>
<ds:datastoreItem xmlns:ds="http://schemas.openxmlformats.org/officeDocument/2006/customXml" ds:itemID="{68A11250-A944-44A3-AFAE-DD04F61252B4}">
  <ds:schemaRefs>
    <ds:schemaRef ds:uri="http://schemas.microsoft.com/sharepoint/v3/contenttype/forms"/>
  </ds:schemaRefs>
</ds:datastoreItem>
</file>

<file path=customXml/itemProps3.xml><?xml version="1.0" encoding="utf-8"?>
<ds:datastoreItem xmlns:ds="http://schemas.openxmlformats.org/officeDocument/2006/customXml" ds:itemID="{8B31BAE7-B160-4B1E-B4F8-23B6CCF654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98c6aa-f280-44d9-8146-2ec9096d9933"/>
    <ds:schemaRef ds:uri="30d1e5eb-1718-43a2-bff2-f42742eed4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of Science 2023</Template>
  <TotalTime>5631</TotalTime>
  <Words>1374</Words>
  <Application>Microsoft Office PowerPoint</Application>
  <PresentationFormat>Widescreen</PresentationFormat>
  <Paragraphs>86</Paragraphs>
  <Slides>8</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AvenirNext LT Pro Bold</vt:lpstr>
      <vt:lpstr>AvenirNext LT Pro Regular</vt:lpstr>
      <vt:lpstr>Aptos</vt:lpstr>
      <vt:lpstr>Arial</vt:lpstr>
      <vt:lpstr>Avenir Next LT Pro</vt:lpstr>
      <vt:lpstr>Calibri</vt:lpstr>
      <vt:lpstr>Wingdings</vt:lpstr>
      <vt:lpstr>Office of Science 2023</vt:lpstr>
      <vt:lpstr> Perspectives from HEP GARD </vt:lpstr>
      <vt:lpstr>Introduction: DOE-HEP GARD</vt:lpstr>
      <vt:lpstr>Current OHEP Organization – New AT Division</vt:lpstr>
      <vt:lpstr>HEP GARD Scope and Topics </vt:lpstr>
      <vt:lpstr>High Bright Beams for HEP Accelerator/Colliders</vt:lpstr>
      <vt:lpstr>Materials Research for Accelerators/Colliders </vt:lpstr>
      <vt:lpstr>Materials for Accelerators and Info Update </vt:lpstr>
      <vt:lpstr>Accelerator Science and Opportunities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Office] Funding Opportunity Announcement/Lab Call:  [FOA/Lab Call Title]</dc:title>
  <dc:creator>SC-3</dc:creator>
  <cp:lastModifiedBy>Li, Derun</cp:lastModifiedBy>
  <cp:revision>6</cp:revision>
  <cp:lastPrinted>2025-01-29T21:16:35Z</cp:lastPrinted>
  <dcterms:created xsi:type="dcterms:W3CDTF">2022-04-12T19:34:28Z</dcterms:created>
  <dcterms:modified xsi:type="dcterms:W3CDTF">2025-07-16T14:23:25Z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0x0101008B7DBCA78650824B9E3927B163F123C4</vt:lpwstr>
  </property>
</Properties>
</file>