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3"/>
    <p:sldMasterId id="2147483648" r:id="rId4"/>
  </p:sldMasterIdLst>
  <p:notesMasterIdLst>
    <p:notesMasterId r:id="rId13"/>
  </p:notesMasterIdLst>
  <p:sldIdLst>
    <p:sldId id="1987" r:id="rId5"/>
    <p:sldId id="1777" r:id="rId6"/>
    <p:sldId id="1778" r:id="rId7"/>
    <p:sldId id="285" r:id="rId8"/>
    <p:sldId id="2147469319" r:id="rId9"/>
    <p:sldId id="2147469323" r:id="rId10"/>
    <p:sldId id="2147469324" r:id="rId11"/>
    <p:sldId id="214746933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90528" autoAdjust="0"/>
  </p:normalViewPr>
  <p:slideViewPr>
    <p:cSldViewPr snapToGrid="0">
      <p:cViewPr varScale="1">
        <p:scale>
          <a:sx n="101" d="100"/>
          <a:sy n="101" d="100"/>
        </p:scale>
        <p:origin x="936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57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9B6514-9BAD-48A6-82F0-12F26A610F2A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58FC68-76DB-45E4-B2EC-D31342D45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497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>
              <a:latin typeface="Source Sans Pro"/>
              <a:cs typeface="Source Sans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AF6EB-321D-1A4D-92DF-87BD773934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4337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58FC68-76DB-45E4-B2EC-D31342D45B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658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0F17A7-4A05-3FC8-9E2F-06D78DD61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0E67E8-4CCD-290E-5DEC-F384050F72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811946-2689-3FB7-1E85-3C7C5E8B59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4C12A-064B-36C4-0371-CB40F845E1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07359E-2B32-4BBC-B106-1575A3372B8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013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33EB83-D567-99CE-ACFE-C2C2603434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44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178A3-93B6-BA1F-05D6-E0684CC72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EA630F-8209-B84A-7D4B-A9776E8548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FCE8EC-1E31-DBD4-BA54-ADCA84470B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E890B3-6939-5C1C-DCC8-D3CFDDB46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88C31-E79E-4516-9C93-6553FCAB4D05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543B0F-63F7-4774-43D7-A3C8C4B1F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258FC5-4B74-360F-A0E5-426D08E48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62D2B-69CA-4A6C-A9BD-089BA713A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065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D4D49-435D-DB29-0968-EF0AF1C29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775183-6E40-4B3C-3C85-302343A11D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2D63B9-93F4-33E2-900B-98DF9B86B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88C31-E79E-4516-9C93-6553FCAB4D05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318BB-2218-A837-48D9-8BA454E29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F7B27D-5D14-20CD-4DD1-423CF2AB8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62D2B-69CA-4A6C-A9BD-089BA713A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3394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1EAD58-F993-BFFE-2BDA-242897A6E4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5F4DDC-E126-F77A-82CE-4CA203A76F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F3A6F-E4F6-F5A0-6BD1-7B94A2289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88C31-E79E-4516-9C93-6553FCAB4D05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50C14-1045-8BD5-FB4F-FC97EC73D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E0B822-C621-7D10-86C5-9F37090F3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62D2B-69CA-4A6C-A9BD-089BA713A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9765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4800" y="1371600"/>
            <a:ext cx="11887200" cy="4953000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7813599" y="851976"/>
            <a:ext cx="18473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endParaRPr lang="en-US" sz="1800" b="0" i="0" dirty="0">
              <a:solidFill>
                <a:srgbClr val="696253"/>
              </a:solidFill>
              <a:latin typeface="Source Sans Pro" panose="020B05030304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6699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4800" y="1371600"/>
            <a:ext cx="11887200" cy="4953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7813599" y="851976"/>
            <a:ext cx="18473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endParaRPr lang="en-US" sz="1800" b="0" i="0" dirty="0">
              <a:solidFill>
                <a:srgbClr val="696253"/>
              </a:solidFill>
              <a:latin typeface="Source Sans Pro" panose="020B05030304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4073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E7FAD-F6D4-175B-B6A1-C6EF8FC0D8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3C2439-2C8A-8D04-C6D8-300C90B45C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70142-E7A1-764A-65FB-CACC6D9F3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88C31-E79E-4516-9C93-6553FCAB4D05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0723E2-2FA3-2F22-E82D-8805A19A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94F08-4016-D688-519B-4E1976A10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62D2B-69CA-4A6C-A9BD-089BA713A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936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DF757-959B-D95B-2F18-0DB170E49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934BBF-6DD7-17CF-F972-FCE4B5AF7E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535FA4-E11A-CC4B-DEA4-6742236FB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51F88C31-E79E-4516-9C93-6553FCAB4D05}" type="datetimeFigureOut">
              <a:rPr lang="en-US" smtClean="0"/>
              <a:pPr/>
              <a:t>7/17/2025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164EB-F476-1498-19B9-6BB6C8AF3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11900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94162D2B-69CA-4A6C-A9BD-089BA713AA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535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56AA5-9AE9-695C-BB16-D032EAA4D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FA362-02AC-E976-4C42-BC06F34875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12406-FF3A-734C-CA0B-B9FE35440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88C31-E79E-4516-9C93-6553FCAB4D05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30F789-C145-6B8C-5917-426E8E78E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01255-1C35-2569-08FE-C40FACB9D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62D2B-69CA-4A6C-A9BD-089BA713A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137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F6F48-CB31-67B4-4326-E358BF25E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BC8FAE-CAC7-80E6-5CE2-0771840EE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64899D-103F-BF51-7961-D01E80015F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6250E5-1BA9-C4E1-0B30-7E5D3170A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88C31-E79E-4516-9C93-6553FCAB4D05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40D275-4E4F-62E0-7A2F-17A13C584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BA55CB-0597-39C0-9F22-35A5F8AA8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62D2B-69CA-4A6C-A9BD-089BA713A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055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B4E33-91B1-5728-50C4-8BCD61FE0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693239-86A3-D38B-4478-B6C4184DCB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66E88D-2FF0-3BC2-A3D0-EAC54BC1FD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7A34D9-D04B-BAB6-4CD8-F6AF3CA1EE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3652A6-DC74-3FF0-D57E-B61BC4787C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F11ECC-72A2-90B6-6A47-C725F8FCA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88C31-E79E-4516-9C93-6553FCAB4D05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1161FB-0DDC-473E-F4A2-0B4ED2E43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30B5DB-1182-51F2-733C-CBE0E61B5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62D2B-69CA-4A6C-A9BD-089BA713A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444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E82F7-D0E8-EC79-6DC3-42164F652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C57E9B-010E-B7E1-F3C2-8B8AE3B7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88C31-E79E-4516-9C93-6553FCAB4D05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96C162-622F-61A7-CF3A-49D477574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166769-5040-6C95-1593-BC9FB3F39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62D2B-69CA-4A6C-A9BD-089BA713A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858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32E109-E39F-958C-C4FA-03B7F9901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88C31-E79E-4516-9C93-6553FCAB4D05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A53F61-DF53-5356-BEE0-1DDB0529D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6A9D0E-44FC-C35B-2B31-C2E1A1477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62D2B-69CA-4A6C-A9BD-089BA713A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566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4FCA8-FDAA-09F8-DBA6-A0D4FD647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0EA11-3DD1-3A67-B547-BCC44E102F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403A39-AA36-3582-16FA-23A16E50C8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2ADAD1-5500-5DB1-AF12-E77863C0F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88C31-E79E-4516-9C93-6553FCAB4D05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A0C489-4A59-BDA4-8C58-7DF6DAD7C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8A9851-E639-84D7-0BEC-FBD851939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62D2B-69CA-4A6C-A9BD-089BA713A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960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w-2.jpg"/>
          <p:cNvPicPr>
            <a:picLocks noChangeAspect="1"/>
          </p:cNvPicPr>
          <p:nvPr userDrawn="1"/>
        </p:nvPicPr>
        <p:blipFill rotWithShape="1">
          <a:blip r:embed="rId3" cstate="print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6656"/>
            <a:ext cx="121920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149658"/>
            <a:ext cx="12192000" cy="5254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21667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ctr" defTabSz="121917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Source Sans Pro"/>
          <a:ea typeface="+mj-ea"/>
          <a:cs typeface="Source Sans Pro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57189" indent="-457189" algn="l" defTabSz="121917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4400" kern="1200">
          <a:solidFill>
            <a:schemeClr val="tx1"/>
          </a:solidFill>
          <a:latin typeface="Source Sans Pro"/>
          <a:ea typeface="+mn-ea"/>
          <a:cs typeface="Source Sans Pro"/>
        </a:defRPr>
      </a:lvl1pPr>
      <a:lvl2pPr marL="990575" indent="-380990" algn="l" defTabSz="121917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Source Sans Pro"/>
          <a:ea typeface="+mn-ea"/>
          <a:cs typeface="Source Sans Pro"/>
        </a:defRPr>
      </a:lvl2pPr>
      <a:lvl3pPr marL="1523962" indent="-304792" algn="l" defTabSz="121917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Source Sans Pro"/>
          <a:ea typeface="+mn-ea"/>
          <a:cs typeface="Source Sans Pro"/>
        </a:defRPr>
      </a:lvl3pPr>
      <a:lvl4pPr marL="2133547" indent="-304792" algn="l" defTabSz="121917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Source Sans Pro"/>
          <a:ea typeface="+mn-ea"/>
          <a:cs typeface="Source Sans Pro"/>
        </a:defRPr>
      </a:lvl4pPr>
      <a:lvl5pPr marL="2743131" indent="-304792" algn="l" defTabSz="121917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Source Sans Pro"/>
          <a:ea typeface="+mn-ea"/>
          <a:cs typeface="Source Sans Pro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B82FA6-7380-0C9B-C581-3C792262C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ECBC51-1CAE-BE5F-4A1B-891FFF4AE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3E3890-7EA9-40F8-C846-DC00B41CD4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88C31-E79E-4516-9C93-6553FCAB4D05}" type="datetimeFigureOut">
              <a:rPr lang="en-US" smtClean="0"/>
              <a:t>7/17/2025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E340D-2ADA-5BE9-D1A9-74605DA74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19BF6-DB91-C55D-71E0-4BB0D74EBD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162D2B-69CA-4A6C-A9BD-089BA713A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643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cid:7f3b7b09-cfd1-4cec-b827-ac411ff2cb22@namprd20.prod.outlook.com" TargetMode="Externa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0F20E71-D186-C044-918C-5C084BA59AFE}"/>
              </a:ext>
            </a:extLst>
          </p:cNvPr>
          <p:cNvSpPr txBox="1">
            <a:spLocks/>
          </p:cNvSpPr>
          <p:nvPr/>
        </p:nvSpPr>
        <p:spPr>
          <a:xfrm>
            <a:off x="430362" y="3248945"/>
            <a:ext cx="11480800" cy="1240151"/>
          </a:xfrm>
          <a:prstGeom prst="rect">
            <a:avLst/>
          </a:prstGeom>
        </p:spPr>
        <p:txBody>
          <a:bodyPr/>
          <a:lstStyle>
            <a:lvl1pPr algn="l" defTabSz="45718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i="0" kern="1200">
                <a:solidFill>
                  <a:srgbClr val="002060"/>
                </a:solidFill>
                <a:latin typeface="Source Sans Pro"/>
                <a:ea typeface="+mj-ea"/>
                <a:cs typeface="Source Sans Pro"/>
              </a:defRPr>
            </a:lvl1pPr>
          </a:lstStyle>
          <a:p>
            <a:pPr marL="0" marR="0" lvl="0" indent="0" algn="ctr" defTabSz="4571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srgbClr val="4472C4"/>
              </a:solidFill>
            </a:endParaRPr>
          </a:p>
          <a:p>
            <a:pPr marL="0" marR="0" lvl="0" indent="0" algn="ctr" defTabSz="4571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4472C4"/>
                </a:solidFill>
              </a:rPr>
              <a:t>Materials for Bright Beams Workshop 2025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AD8398-E71B-160D-D2C7-3869A071477F}"/>
              </a:ext>
            </a:extLst>
          </p:cNvPr>
          <p:cNvSpPr txBox="1">
            <a:spLocks/>
          </p:cNvSpPr>
          <p:nvPr/>
        </p:nvSpPr>
        <p:spPr>
          <a:xfrm>
            <a:off x="3419980" y="4590293"/>
            <a:ext cx="5352040" cy="469866"/>
          </a:xfrm>
          <a:prstGeom prst="rect">
            <a:avLst/>
          </a:prstGeom>
        </p:spPr>
        <p:txBody>
          <a:bodyPr/>
          <a:lstStyle>
            <a:lvl1pPr algn="l" defTabSz="45718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i="0" kern="1200">
                <a:solidFill>
                  <a:srgbClr val="002060"/>
                </a:solidFill>
                <a:latin typeface="Source Sans Pro"/>
                <a:ea typeface="+mj-ea"/>
                <a:cs typeface="Source Sans Pro"/>
              </a:defRPr>
            </a:lvl1pPr>
          </a:lstStyle>
          <a:p>
            <a:pPr marL="0" marR="0" lvl="0" indent="0" algn="ctr" defTabSz="4571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July 17, 2025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LnTx/>
              <a:uFillTx/>
              <a:latin typeface="Source Sans Pro"/>
              <a:ea typeface="+mj-ea"/>
            </a:endParaRPr>
          </a:p>
        </p:txBody>
      </p:sp>
      <p:pic>
        <p:nvPicPr>
          <p:cNvPr id="4" name="Picture 3" descr="A logo with text on it&#10;&#10;Description automatically generated">
            <a:extLst>
              <a:ext uri="{FF2B5EF4-FFF2-40B4-BE49-F238E27FC236}">
                <a16:creationId xmlns:a16="http://schemas.microsoft.com/office/drawing/2014/main" id="{FFB7A878-53DA-5DF3-420E-E8FE33EBDD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18" y="0"/>
            <a:ext cx="12052203" cy="259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536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31F6A1BE-0CD3-113A-4F08-7322B6EB2DB4}"/>
              </a:ext>
            </a:extLst>
          </p:cNvPr>
          <p:cNvSpPr txBox="1">
            <a:spLocks/>
          </p:cNvSpPr>
          <p:nvPr/>
        </p:nvSpPr>
        <p:spPr>
          <a:xfrm>
            <a:off x="226957" y="1401815"/>
            <a:ext cx="3788229" cy="4943229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/>
              <a:t>Efficient accelerator systems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26" name="Picture 25" descr="A close-up of a copper machine&#10;&#10;Description automatically generated">
            <a:extLst>
              <a:ext uri="{FF2B5EF4-FFF2-40B4-BE49-F238E27FC236}">
                <a16:creationId xmlns:a16="http://schemas.microsoft.com/office/drawing/2014/main" id="{AA357961-DF4A-7655-54AB-CC95955706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71" y="2263971"/>
            <a:ext cx="1855422" cy="243068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CEC586C-8D6A-4765-C3AA-94956A097D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32" t="2154" r="84110" b="53095"/>
          <a:stretch/>
        </p:blipFill>
        <p:spPr>
          <a:xfrm>
            <a:off x="2119329" y="3415853"/>
            <a:ext cx="765382" cy="129093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8F4C57A-1282-E40D-5FD3-F152FFAAE8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1443"/>
          <a:stretch/>
        </p:blipFill>
        <p:spPr>
          <a:xfrm>
            <a:off x="2382254" y="2239055"/>
            <a:ext cx="1467208" cy="115236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70DA666-89A7-ACAC-AA6D-9059D773D1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0628" y="2252820"/>
            <a:ext cx="904673" cy="724552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26F01FDE-0F22-169E-6C73-D9F834679014}"/>
              </a:ext>
            </a:extLst>
          </p:cNvPr>
          <p:cNvSpPr txBox="1"/>
          <p:nvPr/>
        </p:nvSpPr>
        <p:spPr>
          <a:xfrm>
            <a:off x="2661913" y="3350540"/>
            <a:ext cx="1587334" cy="10895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27000">
                    <a:schemeClr val="bg1">
                      <a:alpha val="50000"/>
                    </a:schemeClr>
                  </a:glow>
                </a:effectLst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  <a:t>Battery-operated compact modulators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355A29-62B6-69F7-D2D9-6268E79F9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471"/>
            <a:ext cx="10515600" cy="832470"/>
          </a:xfrm>
        </p:spPr>
        <p:txBody>
          <a:bodyPr>
            <a:normAutofit/>
          </a:bodyPr>
          <a:lstStyle/>
          <a:p>
            <a:r>
              <a:rPr lang="en-US" sz="3600" dirty="0"/>
              <a:t>Radiation Oncology Roadmap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9A9765E-BE88-3B2E-16D6-6F4C8335C6B1}"/>
              </a:ext>
            </a:extLst>
          </p:cNvPr>
          <p:cNvSpPr txBox="1">
            <a:spLocks/>
          </p:cNvSpPr>
          <p:nvPr/>
        </p:nvSpPr>
        <p:spPr>
          <a:xfrm>
            <a:off x="4073107" y="1401816"/>
            <a:ext cx="3788229" cy="4943228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4488" indent="-344488" algn="l" defTabSz="457189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ct val="110000"/>
              <a:buFont typeface="Arial"/>
              <a:buChar char="•"/>
              <a:defRPr sz="3200" kern="1200">
                <a:solidFill>
                  <a:schemeClr val="accent2"/>
                </a:solidFill>
                <a:latin typeface="Source Sans Pro"/>
                <a:ea typeface="+mn-ea"/>
                <a:cs typeface="Source Sans Pro"/>
              </a:defRPr>
            </a:lvl1pPr>
            <a:lvl2pPr marL="801688" indent="-344488" algn="l" defTabSz="457189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/>
              <a:buChar char="–"/>
              <a:defRPr sz="2800" kern="1200">
                <a:solidFill>
                  <a:schemeClr val="accent2"/>
                </a:solidFill>
                <a:latin typeface="Source Sans Pro"/>
                <a:ea typeface="+mn-ea"/>
                <a:cs typeface="Source Sans Pro"/>
              </a:defRPr>
            </a:lvl2pPr>
            <a:lvl3pPr marL="1147763" indent="-227013" algn="l" defTabSz="4540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80000"/>
              <a:buFont typeface="Arial"/>
              <a:buChar char="•"/>
              <a:defRPr sz="2400" kern="1200">
                <a:solidFill>
                  <a:schemeClr val="accent2"/>
                </a:solidFill>
                <a:latin typeface="Source Sans Pro"/>
                <a:ea typeface="+mn-ea"/>
                <a:cs typeface="Source Sans Pro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400" b="1" dirty="0">
                <a:solidFill>
                  <a:srgbClr val="002060"/>
                </a:solidFill>
              </a:rPr>
              <a:t>30x faster </a:t>
            </a:r>
            <a:r>
              <a:rPr lang="en-US" sz="2400" dirty="0"/>
              <a:t>(&lt;5 seconds)</a:t>
            </a:r>
          </a:p>
          <a:p>
            <a:pPr marL="0" indent="0" algn="ctr">
              <a:buFont typeface="Arial"/>
              <a:buNone/>
            </a:pPr>
            <a:r>
              <a:rPr lang="en-US" sz="2400" dirty="0"/>
              <a:t>12MeV Radiation Therapy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1FBFAB45-A79B-6DF4-756F-D306F0A9ADF3}"/>
              </a:ext>
            </a:extLst>
          </p:cNvPr>
          <p:cNvSpPr txBox="1">
            <a:spLocks/>
          </p:cNvSpPr>
          <p:nvPr/>
        </p:nvSpPr>
        <p:spPr>
          <a:xfrm>
            <a:off x="7924848" y="1402030"/>
            <a:ext cx="3788229" cy="4943229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4488" indent="-344488" algn="l" defTabSz="457189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ct val="110000"/>
              <a:buFont typeface="Arial"/>
              <a:buChar char="•"/>
              <a:defRPr sz="3200" kern="1200">
                <a:solidFill>
                  <a:schemeClr val="accent2"/>
                </a:solidFill>
                <a:latin typeface="Source Sans Pro"/>
                <a:ea typeface="+mn-ea"/>
                <a:cs typeface="Source Sans Pro"/>
              </a:defRPr>
            </a:lvl1pPr>
            <a:lvl2pPr marL="801688" indent="-344488" algn="l" defTabSz="457189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Font typeface="Arial"/>
              <a:buChar char="–"/>
              <a:defRPr sz="2800" kern="1200">
                <a:solidFill>
                  <a:schemeClr val="accent2"/>
                </a:solidFill>
                <a:latin typeface="Source Sans Pro"/>
                <a:ea typeface="+mn-ea"/>
                <a:cs typeface="Source Sans Pro"/>
              </a:defRPr>
            </a:lvl2pPr>
            <a:lvl3pPr marL="1147763" indent="-227013" algn="l" defTabSz="45401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SzPct val="80000"/>
              <a:buFont typeface="Arial"/>
              <a:buChar char="•"/>
              <a:defRPr sz="2400" kern="1200">
                <a:solidFill>
                  <a:schemeClr val="accent2"/>
                </a:solidFill>
                <a:latin typeface="Source Sans Pro"/>
                <a:ea typeface="+mn-ea"/>
                <a:cs typeface="Source Sans Pro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400" b="1" dirty="0">
                <a:solidFill>
                  <a:srgbClr val="002060"/>
                </a:solidFill>
              </a:rPr>
              <a:t>400x faster </a:t>
            </a:r>
            <a:r>
              <a:rPr lang="en-US" sz="2400" dirty="0"/>
              <a:t>(&lt;1 second)</a:t>
            </a:r>
          </a:p>
          <a:p>
            <a:pPr marL="0" indent="0" algn="ctr">
              <a:buFont typeface="Arial"/>
              <a:buNone/>
            </a:pPr>
            <a:r>
              <a:rPr lang="en-US" sz="2400" dirty="0"/>
              <a:t>FLASH Therapy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24" name="Picture 23" descr="A close-up of a machine&#10;&#10;Description automatically generated">
            <a:extLst>
              <a:ext uri="{FF2B5EF4-FFF2-40B4-BE49-F238E27FC236}">
                <a16:creationId xmlns:a16="http://schemas.microsoft.com/office/drawing/2014/main" id="{EC99254A-594D-63A0-3BA6-C54EF7AA615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419" t="3028" r="30181" b="7611"/>
          <a:stretch/>
        </p:blipFill>
        <p:spPr>
          <a:xfrm>
            <a:off x="4136618" y="2268219"/>
            <a:ext cx="3661209" cy="35814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2E16257-2065-820A-5A1A-2B903268E6D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410" r="3879"/>
          <a:stretch/>
        </p:blipFill>
        <p:spPr>
          <a:xfrm>
            <a:off x="8004185" y="2263154"/>
            <a:ext cx="3629553" cy="358139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DEF9832-44B0-3F4B-B955-2C0AAD927F8A}"/>
              </a:ext>
            </a:extLst>
          </p:cNvPr>
          <p:cNvSpPr txBox="1"/>
          <p:nvPr/>
        </p:nvSpPr>
        <p:spPr>
          <a:xfrm>
            <a:off x="226956" y="977298"/>
            <a:ext cx="3788230" cy="4247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</a:rPr>
              <a:t>1. TibaRay Inside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D958107-44C4-8EDF-5CA1-C17DABC14B45}"/>
              </a:ext>
            </a:extLst>
          </p:cNvPr>
          <p:cNvSpPr txBox="1"/>
          <p:nvPr/>
        </p:nvSpPr>
        <p:spPr>
          <a:xfrm>
            <a:off x="4073107" y="977298"/>
            <a:ext cx="3788230" cy="4247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</a:rPr>
              <a:t>2. Falcon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504B814-2C2B-6CBA-C1B1-9EBD38A3BEA1}"/>
              </a:ext>
            </a:extLst>
          </p:cNvPr>
          <p:cNvSpPr txBox="1"/>
          <p:nvPr/>
        </p:nvSpPr>
        <p:spPr>
          <a:xfrm>
            <a:off x="7924847" y="977298"/>
            <a:ext cx="3788230" cy="4247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</a:rPr>
              <a:t>3. PHASER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40A92A5-B24D-BFFD-EBFC-15D345FF0DD7}"/>
              </a:ext>
            </a:extLst>
          </p:cNvPr>
          <p:cNvSpPr txBox="1"/>
          <p:nvPr/>
        </p:nvSpPr>
        <p:spPr>
          <a:xfrm>
            <a:off x="691100" y="5931463"/>
            <a:ext cx="2473049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rgbClr val="002060"/>
                </a:solidFill>
              </a:rPr>
              <a:t>Commercial Today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9A207CE-8744-296B-8068-765D0E09D9D2}"/>
              </a:ext>
            </a:extLst>
          </p:cNvPr>
          <p:cNvSpPr txBox="1"/>
          <p:nvPr/>
        </p:nvSpPr>
        <p:spPr>
          <a:xfrm>
            <a:off x="4505832" y="5936942"/>
            <a:ext cx="292278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rgbClr val="002060"/>
                </a:solidFill>
              </a:rPr>
              <a:t>Commercial in 2 Years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5B13213-F29F-49EE-E751-763A67E2F8F3}"/>
              </a:ext>
            </a:extLst>
          </p:cNvPr>
          <p:cNvSpPr txBox="1"/>
          <p:nvPr/>
        </p:nvSpPr>
        <p:spPr>
          <a:xfrm>
            <a:off x="8452245" y="5931463"/>
            <a:ext cx="273344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rgbClr val="002060"/>
                </a:solidFill>
              </a:rPr>
              <a:t>Funding Dependent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A0E73A0-DC45-BBBF-08EB-41865B3E79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2246" y="4840173"/>
            <a:ext cx="634803" cy="98632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590136D4-5180-6D89-0E88-2F3BA1AAAFC3}"/>
              </a:ext>
            </a:extLst>
          </p:cNvPr>
          <p:cNvSpPr txBox="1"/>
          <p:nvPr/>
        </p:nvSpPr>
        <p:spPr>
          <a:xfrm>
            <a:off x="266951" y="4677691"/>
            <a:ext cx="1888662" cy="5909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27000">
                    <a:schemeClr val="bg1">
                      <a:alpha val="50000"/>
                    </a:schemeClr>
                  </a:glow>
                </a:effectLst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  <a:t>DRAGON Linear accelerators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EF80A26-AF7F-E052-47D8-C5C4520C0C6D}"/>
              </a:ext>
            </a:extLst>
          </p:cNvPr>
          <p:cNvSpPr txBox="1"/>
          <p:nvPr/>
        </p:nvSpPr>
        <p:spPr>
          <a:xfrm>
            <a:off x="1390671" y="5247888"/>
            <a:ext cx="1888662" cy="5909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27000">
                    <a:schemeClr val="bg1">
                      <a:alpha val="50000"/>
                    </a:schemeClr>
                  </a:glow>
                </a:effectLst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  <a:t>Broadband compact isolator</a:t>
            </a:r>
          </a:p>
        </p:txBody>
      </p:sp>
    </p:spTree>
    <p:extLst>
      <p:ext uri="{BB962C8B-B14F-4D97-AF65-F5344CB8AC3E}">
        <p14:creationId xmlns:p14="http://schemas.microsoft.com/office/powerpoint/2010/main" val="1296710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AF8F6-7683-2B2D-C904-AA84BD257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904" y="1172907"/>
            <a:ext cx="5767137" cy="2034977"/>
          </a:xfr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2400" dirty="0"/>
              <a:t>Radiation Oncology </a:t>
            </a:r>
            <a:r>
              <a:rPr lang="en-US" sz="2400" dirty="0" err="1"/>
              <a:t>Linacs</a:t>
            </a:r>
            <a:endParaRPr lang="en-US" sz="2400" dirty="0"/>
          </a:p>
          <a:p>
            <a:r>
              <a:rPr lang="en-US" sz="2400" dirty="0"/>
              <a:t>Sources for non-destructive imaging in security and inspection applications</a:t>
            </a:r>
          </a:p>
          <a:p>
            <a:r>
              <a:rPr lang="en-US" sz="2400" dirty="0"/>
              <a:t>Portable, Batter Operated, Variable Energy X-ray sources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3DA3AA3-F282-423E-57B3-ABB1279C00A7}"/>
              </a:ext>
            </a:extLst>
          </p:cNvPr>
          <p:cNvSpPr txBox="1">
            <a:spLocks/>
          </p:cNvSpPr>
          <p:nvPr/>
        </p:nvSpPr>
        <p:spPr>
          <a:xfrm>
            <a:off x="6208295" y="1205871"/>
            <a:ext cx="5638800" cy="2002013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Battery Powered </a:t>
            </a:r>
            <a:r>
              <a:rPr lang="en-US" sz="2400" dirty="0" err="1"/>
              <a:t>EGun</a:t>
            </a:r>
            <a:r>
              <a:rPr lang="en-US" sz="2400" dirty="0"/>
              <a:t> Modulator (30A/30kV)</a:t>
            </a:r>
          </a:p>
          <a:p>
            <a:r>
              <a:rPr lang="en-US" sz="2400" dirty="0"/>
              <a:t>Battery Powered RF-Source Modulators</a:t>
            </a:r>
          </a:p>
          <a:p>
            <a:r>
              <a:rPr lang="en-US" sz="2400" dirty="0"/>
              <a:t>Compact High Bandwidth Isolators</a:t>
            </a:r>
          </a:p>
          <a:p>
            <a:r>
              <a:rPr lang="en-US" sz="2400" dirty="0"/>
              <a:t>Very low losses RF Windows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64E1E9-56B7-9585-81F3-E6C052B3ADD8}"/>
              </a:ext>
            </a:extLst>
          </p:cNvPr>
          <p:cNvSpPr txBox="1"/>
          <p:nvPr/>
        </p:nvSpPr>
        <p:spPr>
          <a:xfrm>
            <a:off x="344904" y="779074"/>
            <a:ext cx="5767138" cy="4247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</a:rPr>
              <a:t>1. LINACS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AB6153-4558-0725-A011-A905AB4CE571}"/>
              </a:ext>
            </a:extLst>
          </p:cNvPr>
          <p:cNvSpPr txBox="1"/>
          <p:nvPr/>
        </p:nvSpPr>
        <p:spPr>
          <a:xfrm>
            <a:off x="6208295" y="779074"/>
            <a:ext cx="5638800" cy="4247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bg1"/>
                </a:solidFill>
              </a:rPr>
              <a:t>2. Enabling Technologies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79A8713-5E63-08C0-1B78-D8D786AD5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453" y="3270639"/>
            <a:ext cx="9534525" cy="288607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AD22814-9137-E73D-09C6-8969A4805333}"/>
              </a:ext>
            </a:extLst>
          </p:cNvPr>
          <p:cNvSpPr txBox="1">
            <a:spLocks/>
          </p:cNvSpPr>
          <p:nvPr/>
        </p:nvSpPr>
        <p:spPr>
          <a:xfrm>
            <a:off x="0" y="-9471"/>
            <a:ext cx="10515600" cy="8324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/>
              <a:t>TibaRay</a:t>
            </a:r>
            <a:r>
              <a:rPr lang="en-US" sz="3600" dirty="0"/>
              <a:t> Product Development Pipelines</a:t>
            </a:r>
          </a:p>
        </p:txBody>
      </p:sp>
    </p:spTree>
    <p:extLst>
      <p:ext uri="{BB962C8B-B14F-4D97-AF65-F5344CB8AC3E}">
        <p14:creationId xmlns:p14="http://schemas.microsoft.com/office/powerpoint/2010/main" val="209565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D319A19-17E6-4D13-B6FB-6E66AB43B82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026" y="3135490"/>
            <a:ext cx="4488810" cy="2600143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AEC9C9-BAE3-45DD-A6EA-1B0E3192790E}"/>
              </a:ext>
            </a:extLst>
          </p:cNvPr>
          <p:cNvSpPr txBox="1"/>
          <p:nvPr/>
        </p:nvSpPr>
        <p:spPr>
          <a:xfrm>
            <a:off x="4276543" y="1287123"/>
            <a:ext cx="744929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Accelerating cells are NOT coupled, can be optimized individually.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Greater control of RF phase &amp; power going into any particular accelerating cell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D7CA20-6BEF-44DA-94BF-5FD8DF5D4B45}"/>
              </a:ext>
            </a:extLst>
          </p:cNvPr>
          <p:cNvSpPr txBox="1"/>
          <p:nvPr/>
        </p:nvSpPr>
        <p:spPr>
          <a:xfrm>
            <a:off x="663388" y="3150159"/>
            <a:ext cx="65736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</a:t>
            </a:r>
            <a:r>
              <a:rPr lang="en-US" sz="2000" dirty="0" err="1"/>
              <a:t>TibaRay</a:t>
            </a:r>
            <a:r>
              <a:rPr lang="en-US" sz="2000" dirty="0"/>
              <a:t> implementation: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Low-cost manufacturing designed-in at the outset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All the cells of a structure are machined in two halves that are brazed instead of brazing cell by cell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Cooling and alignment integrated into the two halves and machined at the same time as the cells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Generalized design algorithm developed to allow optimization of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</a:rPr>
              <a:t>linacs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 of different energy and power levels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20196C-DD76-4A59-8F82-02D9B36185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1570" y="1039705"/>
            <a:ext cx="3247322" cy="21031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38D0581-0F64-FB56-17EE-3BD5ECE40127}"/>
              </a:ext>
            </a:extLst>
          </p:cNvPr>
          <p:cNvSpPr txBox="1">
            <a:spLocks/>
          </p:cNvSpPr>
          <p:nvPr/>
        </p:nvSpPr>
        <p:spPr>
          <a:xfrm>
            <a:off x="0" y="-9471"/>
            <a:ext cx="10515600" cy="8324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Review of Concept: Novel electron linac design</a:t>
            </a:r>
          </a:p>
        </p:txBody>
      </p:sp>
    </p:spTree>
    <p:extLst>
      <p:ext uri="{BB962C8B-B14F-4D97-AF65-F5344CB8AC3E}">
        <p14:creationId xmlns:p14="http://schemas.microsoft.com/office/powerpoint/2010/main" val="1966318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74EA49-CF8F-FB7F-4E24-FF3E4406BA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D99E244-7399-A834-0FB6-D59340253A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81117" y="836437"/>
            <a:ext cx="2310584" cy="23654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6C45AA-D733-F299-3DAD-E39DF4A88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898" y="836437"/>
            <a:ext cx="3151905" cy="2365453"/>
          </a:xfrm>
          <a:prstGeom prst="rect">
            <a:avLst/>
          </a:prstGeom>
        </p:spPr>
      </p:pic>
      <p:pic>
        <p:nvPicPr>
          <p:cNvPr id="9" name="Picture 8" descr="A machine with a metal object&#10;&#10;Description automatically generated with medium confidence">
            <a:extLst>
              <a:ext uri="{FF2B5EF4-FFF2-40B4-BE49-F238E27FC236}">
                <a16:creationId xmlns:a16="http://schemas.microsoft.com/office/drawing/2014/main" id="{C3102D2E-2CF7-FA29-E512-255786CD500F}"/>
              </a:ext>
            </a:extLst>
          </p:cNvPr>
          <p:cNvPicPr>
            <a:picLocks noChangeAspect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8015" y="836310"/>
            <a:ext cx="3173635" cy="2380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DA7C69-36B7-077A-C8D6-36D16536DF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397" y="4123781"/>
            <a:ext cx="2877561" cy="21581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774D79-9C59-C33D-EA33-11519D70957A}"/>
              </a:ext>
            </a:extLst>
          </p:cNvPr>
          <p:cNvSpPr txBox="1"/>
          <p:nvPr/>
        </p:nvSpPr>
        <p:spPr>
          <a:xfrm>
            <a:off x="953150" y="3179185"/>
            <a:ext cx="3151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Initial Aluminum prototype to check in-house CNC programing 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E75299-C80D-F623-9D27-2357BEE5F60A}"/>
              </a:ext>
            </a:extLst>
          </p:cNvPr>
          <p:cNvSpPr txBox="1"/>
          <p:nvPr/>
        </p:nvSpPr>
        <p:spPr>
          <a:xfrm>
            <a:off x="4768428" y="3115117"/>
            <a:ext cx="31519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Construction of copper plates with tunning pins machined directly into the plates.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24C376-B357-A4B9-4336-B6C1A35DFA59}"/>
              </a:ext>
            </a:extLst>
          </p:cNvPr>
          <p:cNvSpPr txBox="1"/>
          <p:nvPr/>
        </p:nvSpPr>
        <p:spPr>
          <a:xfrm>
            <a:off x="7860681" y="3200451"/>
            <a:ext cx="3151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Checking for vacuum leaks after diffusion bonding. </a:t>
            </a:r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40AE47-8467-16B8-AD1B-F05882B75346}"/>
              </a:ext>
            </a:extLst>
          </p:cNvPr>
          <p:cNvSpPr txBox="1"/>
          <p:nvPr/>
        </p:nvSpPr>
        <p:spPr>
          <a:xfrm>
            <a:off x="3485958" y="4602701"/>
            <a:ext cx="2310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Backing the </a:t>
            </a:r>
            <a:r>
              <a:rPr lang="en-US" dirty="0" err="1"/>
              <a:t>linac</a:t>
            </a:r>
            <a:r>
              <a:rPr lang="en-US" dirty="0"/>
              <a:t> for vacuum after full construction.</a:t>
            </a:r>
          </a:p>
          <a:p>
            <a:endParaRPr lang="en-US" dirty="0"/>
          </a:p>
        </p:txBody>
      </p:sp>
      <p:pic>
        <p:nvPicPr>
          <p:cNvPr id="14" name="Content Placeholder 3">
            <a:extLst>
              <a:ext uri="{FF2B5EF4-FFF2-40B4-BE49-F238E27FC236}">
                <a16:creationId xmlns:a16="http://schemas.microsoft.com/office/drawing/2014/main" id="{B0E311F3-94CA-57EB-9E1F-1251E0B4DA3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1245" t="30472" r="34498"/>
          <a:stretch/>
        </p:blipFill>
        <p:spPr>
          <a:xfrm>
            <a:off x="5796542" y="4114345"/>
            <a:ext cx="3710609" cy="203762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E56F494-0ECD-844C-62BC-3E28EC9AC9CD}"/>
              </a:ext>
            </a:extLst>
          </p:cNvPr>
          <p:cNvSpPr txBox="1"/>
          <p:nvPr/>
        </p:nvSpPr>
        <p:spPr>
          <a:xfrm>
            <a:off x="9386568" y="4510271"/>
            <a:ext cx="2310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CAD model of final 15inch 2.5MeV </a:t>
            </a:r>
            <a:r>
              <a:rPr lang="en-US" dirty="0" err="1"/>
              <a:t>linac</a:t>
            </a:r>
            <a:r>
              <a:rPr lang="en-US" dirty="0"/>
              <a:t> product</a:t>
            </a:r>
          </a:p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640426D-258C-1ABF-8F52-D12380419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471"/>
            <a:ext cx="10515600" cy="832470"/>
          </a:xfrm>
        </p:spPr>
        <p:txBody>
          <a:bodyPr>
            <a:normAutofit/>
          </a:bodyPr>
          <a:lstStyle/>
          <a:p>
            <a:r>
              <a:rPr lang="en-US" sz="3600" dirty="0"/>
              <a:t>Linac construction</a:t>
            </a:r>
          </a:p>
        </p:txBody>
      </p:sp>
    </p:spTree>
    <p:extLst>
      <p:ext uri="{BB962C8B-B14F-4D97-AF65-F5344CB8AC3E}">
        <p14:creationId xmlns:p14="http://schemas.microsoft.com/office/powerpoint/2010/main" val="663744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4E6BF4-ECDF-68E0-6A73-AAC57EB9C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91E8D7F-6AF4-D5DF-F6C6-8F0D2B620D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778769" y="1785810"/>
            <a:ext cx="2697370" cy="24795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451A138-CB76-7DE8-92EC-97C115AAA0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682" y="4091126"/>
            <a:ext cx="6629003" cy="19580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15D45C-7704-4C90-340C-0F40AEE80E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4661" y="13416"/>
            <a:ext cx="4381394" cy="369984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878FD3-411E-7BEC-838A-E8475080E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596A6-899F-4592-8C88-6A755725CE7C}" type="slidenum">
              <a:rPr lang="en-US" smtClean="0"/>
              <a:t>6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14523A-FC7A-3FAA-DBEC-B1B32A90ABED}"/>
              </a:ext>
            </a:extLst>
          </p:cNvPr>
          <p:cNvSpPr txBox="1"/>
          <p:nvPr/>
        </p:nvSpPr>
        <p:spPr>
          <a:xfrm>
            <a:off x="10048352" y="6598363"/>
            <a:ext cx="21436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TIbaRay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 proprietary and confidential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DD5EB47-0CEC-64CF-0E56-2B9FB69BFD40}"/>
              </a:ext>
            </a:extLst>
          </p:cNvPr>
          <p:cNvCxnSpPr>
            <a:cxnSpLocks/>
          </p:cNvCxnSpPr>
          <p:nvPr/>
        </p:nvCxnSpPr>
        <p:spPr>
          <a:xfrm>
            <a:off x="7675905" y="1080865"/>
            <a:ext cx="1166170" cy="456464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B1107AF-DBEB-5CD9-B574-09A5E3D18DF7}"/>
              </a:ext>
            </a:extLst>
          </p:cNvPr>
          <p:cNvCxnSpPr>
            <a:cxnSpLocks/>
          </p:cNvCxnSpPr>
          <p:nvPr/>
        </p:nvCxnSpPr>
        <p:spPr>
          <a:xfrm flipV="1">
            <a:off x="10394926" y="1761588"/>
            <a:ext cx="0" cy="230338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7966C61-F166-DE5C-1DC9-030FE38637B5}"/>
              </a:ext>
            </a:extLst>
          </p:cNvPr>
          <p:cNvGrpSpPr/>
          <p:nvPr/>
        </p:nvGrpSpPr>
        <p:grpSpPr>
          <a:xfrm>
            <a:off x="9028511" y="3829928"/>
            <a:ext cx="3044032" cy="2708988"/>
            <a:chOff x="8078293" y="3739910"/>
            <a:chExt cx="3807814" cy="2853086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2FEA78EA-4D3C-97D1-6B97-552CF52DD5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8293" y="3739910"/>
              <a:ext cx="3807814" cy="2853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139789B-143A-24EB-BE64-6D2742D23C50}"/>
                </a:ext>
              </a:extLst>
            </p:cNvPr>
            <p:cNvSpPr txBox="1"/>
            <p:nvPr/>
          </p:nvSpPr>
          <p:spPr>
            <a:xfrm>
              <a:off x="8982448" y="6145033"/>
              <a:ext cx="2037737" cy="369332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chemeClr val="bg2">
                      <a:lumMod val="25000"/>
                    </a:schemeClr>
                  </a:solidFill>
                  <a:latin typeface="Source Sans Pro"/>
                </a:rPr>
                <a:t>Linac Pump-Down</a:t>
              </a:r>
              <a:endParaRPr lang="en-US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F5C69F0-7E23-4C4C-4116-3836CE9D4D7D}"/>
              </a:ext>
            </a:extLst>
          </p:cNvPr>
          <p:cNvSpPr txBox="1"/>
          <p:nvPr/>
        </p:nvSpPr>
        <p:spPr>
          <a:xfrm>
            <a:off x="397645" y="932620"/>
            <a:ext cx="6062768" cy="1657935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defTabSz="457189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ct val="110000"/>
            </a:pPr>
            <a:r>
              <a:rPr lang="en-US" dirty="0">
                <a:latin typeface="Source Sans Pro"/>
              </a:rPr>
              <a:t>Two Box System</a:t>
            </a:r>
          </a:p>
          <a:p>
            <a:pPr marL="800100" lvl="3" indent="-342900" defTabSz="457189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Source Sans Pro"/>
              </a:rPr>
              <a:t>Source (Linac + magnetron + isolator): 37 </a:t>
            </a:r>
            <a:r>
              <a:rPr lang="en-US" sz="1600" dirty="0" err="1">
                <a:solidFill>
                  <a:srgbClr val="002060"/>
                </a:solidFill>
                <a:latin typeface="Source Sans Pro"/>
              </a:rPr>
              <a:t>lbs</a:t>
            </a:r>
            <a:r>
              <a:rPr lang="en-US" sz="1600" dirty="0">
                <a:solidFill>
                  <a:srgbClr val="002060"/>
                </a:solidFill>
                <a:latin typeface="Source Sans Pro"/>
              </a:rPr>
              <a:t> </a:t>
            </a:r>
          </a:p>
          <a:p>
            <a:pPr marL="800100" lvl="3" indent="-342900" defTabSz="457189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Source Sans Pro"/>
              </a:rPr>
              <a:t>Modulator: 26.6 </a:t>
            </a:r>
            <a:r>
              <a:rPr lang="en-US" sz="1600" dirty="0" err="1">
                <a:solidFill>
                  <a:srgbClr val="002060"/>
                </a:solidFill>
                <a:latin typeface="Source Sans Pro"/>
              </a:rPr>
              <a:t>lbs</a:t>
            </a:r>
            <a:r>
              <a:rPr lang="en-US" sz="1600" dirty="0">
                <a:solidFill>
                  <a:srgbClr val="002060"/>
                </a:solidFill>
                <a:latin typeface="Source Sans Pro"/>
              </a:rPr>
              <a:t>, 45.6 </a:t>
            </a:r>
            <a:r>
              <a:rPr lang="en-US" sz="1600" dirty="0" err="1">
                <a:solidFill>
                  <a:srgbClr val="002060"/>
                </a:solidFill>
                <a:latin typeface="Source Sans Pro"/>
              </a:rPr>
              <a:t>lbs</a:t>
            </a:r>
            <a:r>
              <a:rPr lang="en-US" sz="1600" dirty="0">
                <a:solidFill>
                  <a:srgbClr val="002060"/>
                </a:solidFill>
                <a:latin typeface="Source Sans Pro"/>
              </a:rPr>
              <a:t> total with battery</a:t>
            </a:r>
          </a:p>
          <a:p>
            <a:pPr marL="800100" lvl="3" indent="-342900" defTabSz="457189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Source Sans Pro"/>
              </a:rPr>
              <a:t>Plan to test all components with our battery powered modulators. </a:t>
            </a:r>
          </a:p>
        </p:txBody>
      </p:sp>
      <p:pic>
        <p:nvPicPr>
          <p:cNvPr id="4" name="Picture 3" descr="A can of beer next to a machine&#10;&#10;Description automatically generated">
            <a:extLst>
              <a:ext uri="{FF2B5EF4-FFF2-40B4-BE49-F238E27FC236}">
                <a16:creationId xmlns:a16="http://schemas.microsoft.com/office/drawing/2014/main" id="{6F65262B-6413-AB55-9BD4-95414249CC3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8527" y="265274"/>
            <a:ext cx="1852241" cy="15050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3F083A-E4A9-4D70-5664-A1CCD6781311}"/>
              </a:ext>
            </a:extLst>
          </p:cNvPr>
          <p:cNvSpPr txBox="1"/>
          <p:nvPr/>
        </p:nvSpPr>
        <p:spPr>
          <a:xfrm>
            <a:off x="6601917" y="1401032"/>
            <a:ext cx="1297150" cy="369332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Source Sans Pro"/>
              </a:rPr>
              <a:t>Magnetron</a:t>
            </a:r>
            <a:endParaRPr lang="en-US" b="1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53292AE-1676-1475-0F93-7F944BCFC373}"/>
              </a:ext>
            </a:extLst>
          </p:cNvPr>
          <p:cNvCxnSpPr>
            <a:cxnSpLocks/>
          </p:cNvCxnSpPr>
          <p:nvPr/>
        </p:nvCxnSpPr>
        <p:spPr>
          <a:xfrm flipV="1">
            <a:off x="7332206" y="712974"/>
            <a:ext cx="2763735" cy="2068676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739BDAF-3DD7-76DE-6642-4DA2C6540CD5}"/>
              </a:ext>
            </a:extLst>
          </p:cNvPr>
          <p:cNvSpPr txBox="1"/>
          <p:nvPr/>
        </p:nvSpPr>
        <p:spPr>
          <a:xfrm>
            <a:off x="249682" y="2590555"/>
            <a:ext cx="56219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We designed isolator from the ground up: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Higher power handling capability than anything on the market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Much higher bandwidth than the state of the art, assuring stable magnetron operation.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8718BE8-EB07-46CE-5C57-BCE82B31B0A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0096" y="3192351"/>
            <a:ext cx="1463370" cy="2115721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BBA456D-99EA-D04E-300D-48B39F596755}"/>
              </a:ext>
            </a:extLst>
          </p:cNvPr>
          <p:cNvCxnSpPr>
            <a:cxnSpLocks/>
          </p:cNvCxnSpPr>
          <p:nvPr/>
        </p:nvCxnSpPr>
        <p:spPr>
          <a:xfrm>
            <a:off x="7003070" y="2905008"/>
            <a:ext cx="1149022" cy="755874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0D7550B4-C546-8A07-5A17-3E60EF620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471"/>
            <a:ext cx="10515600" cy="832470"/>
          </a:xfrm>
        </p:spPr>
        <p:txBody>
          <a:bodyPr>
            <a:normAutofit/>
          </a:bodyPr>
          <a:lstStyle/>
          <a:p>
            <a:r>
              <a:rPr lang="en-US" sz="3600" dirty="0"/>
              <a:t>2.5MeV Portable Linac</a:t>
            </a:r>
          </a:p>
        </p:txBody>
      </p:sp>
    </p:spTree>
    <p:extLst>
      <p:ext uri="{BB962C8B-B14F-4D97-AF65-F5344CB8AC3E}">
        <p14:creationId xmlns:p14="http://schemas.microsoft.com/office/powerpoint/2010/main" val="226832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51CD53-3ACB-2322-0928-6534418EE2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60" y="1286023"/>
            <a:ext cx="4442327" cy="4833872"/>
          </a:xfrm>
          <a:prstGeom prst="rect">
            <a:avLst/>
          </a:prstGeom>
        </p:spPr>
      </p:pic>
      <p:pic>
        <p:nvPicPr>
          <p:cNvPr id="5" name="Picture 4" descr="A stack of electronic components&#10;&#10;Description automatically generated">
            <a:extLst>
              <a:ext uri="{FF2B5EF4-FFF2-40B4-BE49-F238E27FC236}">
                <a16:creationId xmlns:a16="http://schemas.microsoft.com/office/drawing/2014/main" id="{013B2BEC-29FD-8652-23FA-C2C547034E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6528" y="23636"/>
            <a:ext cx="4445472" cy="33341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94F16A-0072-AC9F-CAE7-5F0F77AFDE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8522" y="3304041"/>
            <a:ext cx="7523478" cy="298058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2BEBB16-CD4D-421B-95AB-6670877C4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471"/>
            <a:ext cx="10515600" cy="832470"/>
          </a:xfrm>
        </p:spPr>
        <p:txBody>
          <a:bodyPr>
            <a:normAutofit/>
          </a:bodyPr>
          <a:lstStyle/>
          <a:p>
            <a:r>
              <a:rPr lang="en-US" sz="3600" dirty="0"/>
              <a:t>Battery Powered Modulator</a:t>
            </a:r>
          </a:p>
        </p:txBody>
      </p:sp>
    </p:spTree>
    <p:extLst>
      <p:ext uri="{BB962C8B-B14F-4D97-AF65-F5344CB8AC3E}">
        <p14:creationId xmlns:p14="http://schemas.microsoft.com/office/powerpoint/2010/main" val="3154329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74AA68-6EAF-D5B6-339E-66040BAD9B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6">
            <a:extLst>
              <a:ext uri="{FF2B5EF4-FFF2-40B4-BE49-F238E27FC236}">
                <a16:creationId xmlns:a16="http://schemas.microsoft.com/office/drawing/2014/main" id="{B77D84CC-2BEE-60B8-2D3C-5829D6221753}"/>
              </a:ext>
            </a:extLst>
          </p:cNvPr>
          <p:cNvSpPr txBox="1">
            <a:spLocks/>
          </p:cNvSpPr>
          <p:nvPr/>
        </p:nvSpPr>
        <p:spPr>
          <a:xfrm>
            <a:off x="13910" y="5198511"/>
            <a:ext cx="12178090" cy="10895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 anchorCtr="0">
            <a:spAutoFit/>
          </a:bodyPr>
          <a:lstStyle>
            <a:lvl1pPr algn="l" defTabSz="45718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i="0" kern="1200">
                <a:solidFill>
                  <a:schemeClr val="bg1"/>
                </a:solidFill>
                <a:latin typeface="Source Sans Pro"/>
                <a:ea typeface="+mj-ea"/>
                <a:cs typeface="Source Sans Pro"/>
              </a:defRPr>
            </a:lvl1pPr>
          </a:lstStyle>
          <a:p>
            <a:r>
              <a:rPr lang="en-US" sz="1800" dirty="0">
                <a:solidFill>
                  <a:schemeClr val="tx1"/>
                </a:solidFill>
              </a:rPr>
              <a:t>Compact Multi-Energy Accelerator for Imaging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The initial testing at 50Hz is complete; </a:t>
            </a:r>
            <a:r>
              <a:rPr lang="en-US" sz="1800" dirty="0">
                <a:solidFill>
                  <a:srgbClr val="C00000"/>
                </a:solidFill>
              </a:rPr>
              <a:t>even at 50Hz the </a:t>
            </a:r>
            <a:r>
              <a:rPr lang="en-US" sz="1800" dirty="0" err="1">
                <a:solidFill>
                  <a:srgbClr val="C00000"/>
                </a:solidFill>
              </a:rPr>
              <a:t>linac</a:t>
            </a:r>
            <a:r>
              <a:rPr lang="en-US" sz="1800" dirty="0">
                <a:solidFill>
                  <a:srgbClr val="C00000"/>
                </a:solidFill>
              </a:rPr>
              <a:t> exceeds the design specifications.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Once we combine with the compact magnetron, we can go up to 400Hz to produce a dose rate greater than 20 Rad/min.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800" b="1" i="1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D9A393-DE52-A1F0-D35C-6424708CC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2108" y="1297481"/>
            <a:ext cx="6295297" cy="37883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7D7D31-F153-860C-9ABA-9688C68650DE}"/>
              </a:ext>
            </a:extLst>
          </p:cNvPr>
          <p:cNvSpPr txBox="1">
            <a:spLocks/>
          </p:cNvSpPr>
          <p:nvPr/>
        </p:nvSpPr>
        <p:spPr>
          <a:xfrm>
            <a:off x="0" y="-9471"/>
            <a:ext cx="10515600" cy="8324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50Hz, Operation – Xray Target, Dose-rate @ 1 meter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3DC0D8-DAB1-BB1C-5DC1-82B8217D6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249" y="1160833"/>
            <a:ext cx="4381394" cy="369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0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ustom 2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AB809A971566449311AD5C03EB438A" ma:contentTypeVersion="18" ma:contentTypeDescription="Create a new document." ma:contentTypeScope="" ma:versionID="db5c5543ebfca4fd3759269e13fe195f">
  <xsd:schema xmlns:xsd="http://www.w3.org/2001/XMLSchema" xmlns:xs="http://www.w3.org/2001/XMLSchema" xmlns:p="http://schemas.microsoft.com/office/2006/metadata/properties" xmlns:ns2="d28b53b3-59a9-4ab4-a30f-317af0ec9df0" xmlns:ns3="263e7789-6746-4189-81c5-9b09d1a75da4" targetNamespace="http://schemas.microsoft.com/office/2006/metadata/properties" ma:root="true" ma:fieldsID="89e6eec62de82afbbde86cf72ecc8272" ns2:_="" ns3:_="">
    <xsd:import namespace="d28b53b3-59a9-4ab4-a30f-317af0ec9df0"/>
    <xsd:import namespace="263e7789-6746-4189-81c5-9b09d1a75d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8b53b3-59a9-4ab4-a30f-317af0ec9d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f1bfc3a6-437d-4f68-b601-99e01248b4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3e7789-6746-4189-81c5-9b09d1a75da4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9f2067f7-ec2d-41db-826e-936433f200a2}" ma:internalName="TaxCatchAll" ma:showField="CatchAllData" ma:web="263e7789-6746-4189-81c5-9b09d1a75d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46B3158-2F73-4262-8FA1-5D896B69C7D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3A1E291-97F7-40DD-98D0-57A5C939D0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28b53b3-59a9-4ab4-a30f-317af0ec9df0"/>
    <ds:schemaRef ds:uri="263e7789-6746-4189-81c5-9b09d1a75da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13323</TotalTime>
  <Words>399</Words>
  <Application>Microsoft Office PowerPoint</Application>
  <PresentationFormat>Widescreen</PresentationFormat>
  <Paragraphs>76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Aptos</vt:lpstr>
      <vt:lpstr>Arial</vt:lpstr>
      <vt:lpstr>Calibri</vt:lpstr>
      <vt:lpstr>Source Sans Pro</vt:lpstr>
      <vt:lpstr>Twilight</vt:lpstr>
      <vt:lpstr>Office Theme</vt:lpstr>
      <vt:lpstr>PowerPoint Presentation</vt:lpstr>
      <vt:lpstr>Radiation Oncology Roadmap</vt:lpstr>
      <vt:lpstr>PowerPoint Presentation</vt:lpstr>
      <vt:lpstr>PowerPoint Presentation</vt:lpstr>
      <vt:lpstr>Linac construction</vt:lpstr>
      <vt:lpstr>2.5MeV Portable Linac</vt:lpstr>
      <vt:lpstr>Battery Powered Modulator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Weekly Kickoff Meeting PPT</dc:title>
  <dc:creator>Semsa Zahirovic</dc:creator>
  <cp:lastModifiedBy>Gerard Lawler</cp:lastModifiedBy>
  <cp:revision>16</cp:revision>
  <dcterms:created xsi:type="dcterms:W3CDTF">2024-02-16T19:05:25Z</dcterms:created>
  <dcterms:modified xsi:type="dcterms:W3CDTF">2025-07-17T19:57:02Z</dcterms:modified>
</cp:coreProperties>
</file>