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259" r:id="rId3"/>
    <p:sldId id="312" r:id="rId4"/>
    <p:sldId id="260" r:id="rId5"/>
    <p:sldId id="1416" r:id="rId6"/>
    <p:sldId id="265" r:id="rId7"/>
    <p:sldId id="314" r:id="rId8"/>
    <p:sldId id="267" r:id="rId9"/>
    <p:sldId id="271" r:id="rId10"/>
    <p:sldId id="1513" r:id="rId11"/>
    <p:sldId id="313" r:id="rId12"/>
    <p:sldId id="315" r:id="rId13"/>
    <p:sldId id="319" r:id="rId14"/>
    <p:sldId id="1415" r:id="rId15"/>
    <p:sldId id="1417" r:id="rId16"/>
    <p:sldId id="296" r:id="rId17"/>
    <p:sldId id="318" r:id="rId18"/>
    <p:sldId id="321" r:id="rId19"/>
    <p:sldId id="1504" r:id="rId20"/>
    <p:sldId id="1505" r:id="rId21"/>
    <p:sldId id="1506" r:id="rId22"/>
    <p:sldId id="1510" r:id="rId23"/>
    <p:sldId id="1516" r:id="rId24"/>
    <p:sldId id="1519" r:id="rId25"/>
    <p:sldId id="1520" r:id="rId26"/>
    <p:sldId id="1503" r:id="rId27"/>
    <p:sldId id="1518" r:id="rId28"/>
    <p:sldId id="1418" r:id="rId29"/>
    <p:sldId id="1515" r:id="rId30"/>
    <p:sldId id="15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105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E001A-E04E-482C-A512-07B7B330F1AA}" v="19" dt="2025-07-16T11:17:28.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219" autoAdjust="0"/>
  </p:normalViewPr>
  <p:slideViewPr>
    <p:cSldViewPr snapToGrid="0">
      <p:cViewPr varScale="1">
        <p:scale>
          <a:sx n="100" d="100"/>
          <a:sy n="100"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trera, Luca" userId="9c440825-ed23-4914-bbba-109e2b8a0453" providerId="ADAL" clId="{759E001A-E04E-482C-A512-07B7B330F1AA}"/>
    <pc:docChg chg="addSld delSld modSld sldOrd">
      <pc:chgData name="Cultrera, Luca" userId="9c440825-ed23-4914-bbba-109e2b8a0453" providerId="ADAL" clId="{759E001A-E04E-482C-A512-07B7B330F1AA}" dt="2025-07-16T14:09:28.023" v="231" actId="20577"/>
      <pc:docMkLst>
        <pc:docMk/>
      </pc:docMkLst>
      <pc:sldChg chg="del">
        <pc:chgData name="Cultrera, Luca" userId="9c440825-ed23-4914-bbba-109e2b8a0453" providerId="ADAL" clId="{759E001A-E04E-482C-A512-07B7B330F1AA}" dt="2025-07-15T21:10:29.435" v="128" actId="2696"/>
        <pc:sldMkLst>
          <pc:docMk/>
          <pc:sldMk cId="2418749118" sldId="258"/>
        </pc:sldMkLst>
      </pc:sldChg>
      <pc:sldChg chg="modSp mod">
        <pc:chgData name="Cultrera, Luca" userId="9c440825-ed23-4914-bbba-109e2b8a0453" providerId="ADAL" clId="{759E001A-E04E-482C-A512-07B7B330F1AA}" dt="2025-07-16T13:34:03.269" v="229" actId="114"/>
        <pc:sldMkLst>
          <pc:docMk/>
          <pc:sldMk cId="3998591347" sldId="259"/>
        </pc:sldMkLst>
        <pc:spChg chg="mod">
          <ac:chgData name="Cultrera, Luca" userId="9c440825-ed23-4914-bbba-109e2b8a0453" providerId="ADAL" clId="{759E001A-E04E-482C-A512-07B7B330F1AA}" dt="2025-07-15T20:09:35.613" v="46" actId="20577"/>
          <ac:spMkLst>
            <pc:docMk/>
            <pc:sldMk cId="3998591347" sldId="259"/>
            <ac:spMk id="5" creationId="{46F553CB-C40E-A316-FD44-38FCF8CA4B45}"/>
          </ac:spMkLst>
        </pc:spChg>
        <pc:spChg chg="mod">
          <ac:chgData name="Cultrera, Luca" userId="9c440825-ed23-4914-bbba-109e2b8a0453" providerId="ADAL" clId="{759E001A-E04E-482C-A512-07B7B330F1AA}" dt="2025-07-15T20:10:22.808" v="47"/>
          <ac:spMkLst>
            <pc:docMk/>
            <pc:sldMk cId="3998591347" sldId="259"/>
            <ac:spMk id="6" creationId="{02A0F8D3-35D8-C3EA-1B7D-DABB0738D15A}"/>
          </ac:spMkLst>
        </pc:spChg>
        <pc:spChg chg="mod">
          <ac:chgData name="Cultrera, Luca" userId="9c440825-ed23-4914-bbba-109e2b8a0453" providerId="ADAL" clId="{759E001A-E04E-482C-A512-07B7B330F1AA}" dt="2025-07-16T13:34:03.269" v="229" actId="114"/>
          <ac:spMkLst>
            <pc:docMk/>
            <pc:sldMk cId="3998591347" sldId="259"/>
            <ac:spMk id="7" creationId="{DBF492C1-11D4-4417-5CB7-C791BD863FF4}"/>
          </ac:spMkLst>
        </pc:spChg>
      </pc:sldChg>
      <pc:sldChg chg="add del">
        <pc:chgData name="Cultrera, Luca" userId="9c440825-ed23-4914-bbba-109e2b8a0453" providerId="ADAL" clId="{759E001A-E04E-482C-A512-07B7B330F1AA}" dt="2025-07-16T11:13:18.129" v="136" actId="47"/>
        <pc:sldMkLst>
          <pc:docMk/>
          <pc:sldMk cId="328508299" sldId="263"/>
        </pc:sldMkLst>
      </pc:sldChg>
      <pc:sldChg chg="del">
        <pc:chgData name="Cultrera, Luca" userId="9c440825-ed23-4914-bbba-109e2b8a0453" providerId="ADAL" clId="{759E001A-E04E-482C-A512-07B7B330F1AA}" dt="2025-07-15T20:11:23.225" v="48" actId="2696"/>
        <pc:sldMkLst>
          <pc:docMk/>
          <pc:sldMk cId="1307373143" sldId="263"/>
        </pc:sldMkLst>
      </pc:sldChg>
      <pc:sldChg chg="add del">
        <pc:chgData name="Cultrera, Luca" userId="9c440825-ed23-4914-bbba-109e2b8a0453" providerId="ADAL" clId="{759E001A-E04E-482C-A512-07B7B330F1AA}" dt="2025-07-16T11:13:18.129" v="136" actId="47"/>
        <pc:sldMkLst>
          <pc:docMk/>
          <pc:sldMk cId="2156624000" sldId="264"/>
        </pc:sldMkLst>
      </pc:sldChg>
      <pc:sldChg chg="del">
        <pc:chgData name="Cultrera, Luca" userId="9c440825-ed23-4914-bbba-109e2b8a0453" providerId="ADAL" clId="{759E001A-E04E-482C-A512-07B7B330F1AA}" dt="2025-07-15T20:11:23.225" v="48" actId="2696"/>
        <pc:sldMkLst>
          <pc:docMk/>
          <pc:sldMk cId="2324265086" sldId="264"/>
        </pc:sldMkLst>
      </pc:sldChg>
      <pc:sldChg chg="del">
        <pc:chgData name="Cultrera, Luca" userId="9c440825-ed23-4914-bbba-109e2b8a0453" providerId="ADAL" clId="{759E001A-E04E-482C-A512-07B7B330F1AA}" dt="2025-07-15T20:11:23.225" v="48" actId="2696"/>
        <pc:sldMkLst>
          <pc:docMk/>
          <pc:sldMk cId="1024565373" sldId="266"/>
        </pc:sldMkLst>
      </pc:sldChg>
      <pc:sldChg chg="add del">
        <pc:chgData name="Cultrera, Luca" userId="9c440825-ed23-4914-bbba-109e2b8a0453" providerId="ADAL" clId="{759E001A-E04E-482C-A512-07B7B330F1AA}" dt="2025-07-16T11:13:18.129" v="136" actId="47"/>
        <pc:sldMkLst>
          <pc:docMk/>
          <pc:sldMk cId="2861417130" sldId="266"/>
        </pc:sldMkLst>
      </pc:sldChg>
      <pc:sldChg chg="modSp mod">
        <pc:chgData name="Cultrera, Luca" userId="9c440825-ed23-4914-bbba-109e2b8a0453" providerId="ADAL" clId="{759E001A-E04E-482C-A512-07B7B330F1AA}" dt="2025-07-15T20:14:06.671" v="52" actId="1076"/>
        <pc:sldMkLst>
          <pc:docMk/>
          <pc:sldMk cId="1823644223" sldId="267"/>
        </pc:sldMkLst>
        <pc:spChg chg="mod">
          <ac:chgData name="Cultrera, Luca" userId="9c440825-ed23-4914-bbba-109e2b8a0453" providerId="ADAL" clId="{759E001A-E04E-482C-A512-07B7B330F1AA}" dt="2025-07-15T20:14:06.671" v="52" actId="1076"/>
          <ac:spMkLst>
            <pc:docMk/>
            <pc:sldMk cId="1823644223" sldId="267"/>
            <ac:spMk id="4" creationId="{32C624BD-7978-B5A0-8E84-987A1D13DD5B}"/>
          </ac:spMkLst>
        </pc:spChg>
      </pc:sldChg>
      <pc:sldChg chg="add del">
        <pc:chgData name="Cultrera, Luca" userId="9c440825-ed23-4914-bbba-109e2b8a0453" providerId="ADAL" clId="{759E001A-E04E-482C-A512-07B7B330F1AA}" dt="2025-07-16T11:13:18.129" v="136" actId="47"/>
        <pc:sldMkLst>
          <pc:docMk/>
          <pc:sldMk cId="2186158421" sldId="270"/>
        </pc:sldMkLst>
      </pc:sldChg>
      <pc:sldChg chg="del">
        <pc:chgData name="Cultrera, Luca" userId="9c440825-ed23-4914-bbba-109e2b8a0453" providerId="ADAL" clId="{759E001A-E04E-482C-A512-07B7B330F1AA}" dt="2025-07-15T20:11:23.225" v="48" actId="2696"/>
        <pc:sldMkLst>
          <pc:docMk/>
          <pc:sldMk cId="2943362030" sldId="270"/>
        </pc:sldMkLst>
      </pc:sldChg>
      <pc:sldChg chg="modSp mod">
        <pc:chgData name="Cultrera, Luca" userId="9c440825-ed23-4914-bbba-109e2b8a0453" providerId="ADAL" clId="{759E001A-E04E-482C-A512-07B7B330F1AA}" dt="2025-07-16T14:09:28.023" v="231" actId="20577"/>
        <pc:sldMkLst>
          <pc:docMk/>
          <pc:sldMk cId="165004209" sldId="312"/>
        </pc:sldMkLst>
        <pc:spChg chg="mod">
          <ac:chgData name="Cultrera, Luca" userId="9c440825-ed23-4914-bbba-109e2b8a0453" providerId="ADAL" clId="{759E001A-E04E-482C-A512-07B7B330F1AA}" dt="2025-07-16T14:09:28.023" v="231" actId="20577"/>
          <ac:spMkLst>
            <pc:docMk/>
            <pc:sldMk cId="165004209" sldId="312"/>
            <ac:spMk id="4" creationId="{5C66E203-F5F7-E037-C55E-DA0E2A9A85CD}"/>
          </ac:spMkLst>
        </pc:spChg>
        <pc:spChg chg="mod">
          <ac:chgData name="Cultrera, Luca" userId="9c440825-ed23-4914-bbba-109e2b8a0453" providerId="ADAL" clId="{759E001A-E04E-482C-A512-07B7B330F1AA}" dt="2025-07-15T21:10:41.962" v="130" actId="207"/>
          <ac:spMkLst>
            <pc:docMk/>
            <pc:sldMk cId="165004209" sldId="312"/>
            <ac:spMk id="9" creationId="{B2C55750-3FD5-9283-9A86-FF27D3EAAA6B}"/>
          </ac:spMkLst>
        </pc:spChg>
      </pc:sldChg>
      <pc:sldChg chg="modSp">
        <pc:chgData name="Cultrera, Luca" userId="9c440825-ed23-4914-bbba-109e2b8a0453" providerId="ADAL" clId="{759E001A-E04E-482C-A512-07B7B330F1AA}" dt="2025-07-15T20:15:08.311" v="62" actId="20577"/>
        <pc:sldMkLst>
          <pc:docMk/>
          <pc:sldMk cId="370970136" sldId="313"/>
        </pc:sldMkLst>
        <pc:spChg chg="mod">
          <ac:chgData name="Cultrera, Luca" userId="9c440825-ed23-4914-bbba-109e2b8a0453" providerId="ADAL" clId="{759E001A-E04E-482C-A512-07B7B330F1AA}" dt="2025-07-15T20:15:08.311" v="62" actId="20577"/>
          <ac:spMkLst>
            <pc:docMk/>
            <pc:sldMk cId="370970136" sldId="313"/>
            <ac:spMk id="6" creationId="{FD75CCEC-BD8E-DD07-8E3E-D1CD118C4C9A}"/>
          </ac:spMkLst>
        </pc:spChg>
      </pc:sldChg>
      <pc:sldChg chg="addSp modSp mod">
        <pc:chgData name="Cultrera, Luca" userId="9c440825-ed23-4914-bbba-109e2b8a0453" providerId="ADAL" clId="{759E001A-E04E-482C-A512-07B7B330F1AA}" dt="2025-07-15T21:11:58.615" v="134" actId="166"/>
        <pc:sldMkLst>
          <pc:docMk/>
          <pc:sldMk cId="3484270629" sldId="314"/>
        </pc:sldMkLst>
        <pc:spChg chg="add mod">
          <ac:chgData name="Cultrera, Luca" userId="9c440825-ed23-4914-bbba-109e2b8a0453" providerId="ADAL" clId="{759E001A-E04E-482C-A512-07B7B330F1AA}" dt="2025-07-15T21:11:49.328" v="133" actId="208"/>
          <ac:spMkLst>
            <pc:docMk/>
            <pc:sldMk cId="3484270629" sldId="314"/>
            <ac:spMk id="3" creationId="{4C083471-9A51-1BB8-9BEC-E63430CA77BD}"/>
          </ac:spMkLst>
        </pc:spChg>
        <pc:cxnChg chg="ord">
          <ac:chgData name="Cultrera, Luca" userId="9c440825-ed23-4914-bbba-109e2b8a0453" providerId="ADAL" clId="{759E001A-E04E-482C-A512-07B7B330F1AA}" dt="2025-07-15T21:11:58.615" v="134" actId="166"/>
          <ac:cxnSpMkLst>
            <pc:docMk/>
            <pc:sldMk cId="3484270629" sldId="314"/>
            <ac:cxnSpMk id="25" creationId="{519DA30D-986C-4FE2-8218-53AB13CB5AEB}"/>
          </ac:cxnSpMkLst>
        </pc:cxnChg>
      </pc:sldChg>
      <pc:sldChg chg="del">
        <pc:chgData name="Cultrera, Luca" userId="9c440825-ed23-4914-bbba-109e2b8a0453" providerId="ADAL" clId="{759E001A-E04E-482C-A512-07B7B330F1AA}" dt="2025-07-16T11:12:14.852" v="135" actId="47"/>
        <pc:sldMkLst>
          <pc:docMk/>
          <pc:sldMk cId="457005774" sldId="317"/>
        </pc:sldMkLst>
      </pc:sldChg>
      <pc:sldChg chg="ord">
        <pc:chgData name="Cultrera, Luca" userId="9c440825-ed23-4914-bbba-109e2b8a0453" providerId="ADAL" clId="{759E001A-E04E-482C-A512-07B7B330F1AA}" dt="2025-07-15T21:04:32.063" v="72"/>
        <pc:sldMkLst>
          <pc:docMk/>
          <pc:sldMk cId="848536284" sldId="318"/>
        </pc:sldMkLst>
      </pc:sldChg>
      <pc:sldChg chg="modSp">
        <pc:chgData name="Cultrera, Luca" userId="9c440825-ed23-4914-bbba-109e2b8a0453" providerId="ADAL" clId="{759E001A-E04E-482C-A512-07B7B330F1AA}" dt="2025-07-15T20:16:56.163" v="66" actId="20577"/>
        <pc:sldMkLst>
          <pc:docMk/>
          <pc:sldMk cId="1414387555" sldId="319"/>
        </pc:sldMkLst>
        <pc:spChg chg="mod">
          <ac:chgData name="Cultrera, Luca" userId="9c440825-ed23-4914-bbba-109e2b8a0453" providerId="ADAL" clId="{759E001A-E04E-482C-A512-07B7B330F1AA}" dt="2025-07-15T20:16:56.163" v="66" actId="20577"/>
          <ac:spMkLst>
            <pc:docMk/>
            <pc:sldMk cId="1414387555" sldId="319"/>
            <ac:spMk id="11" creationId="{8B39C013-DE45-7E12-E036-0A319A81E307}"/>
          </ac:spMkLst>
        </pc:spChg>
      </pc:sldChg>
      <pc:sldChg chg="ord">
        <pc:chgData name="Cultrera, Luca" userId="9c440825-ed23-4914-bbba-109e2b8a0453" providerId="ADAL" clId="{759E001A-E04E-482C-A512-07B7B330F1AA}" dt="2025-07-15T20:13:03.942" v="51"/>
        <pc:sldMkLst>
          <pc:docMk/>
          <pc:sldMk cId="2642346706" sldId="1416"/>
        </pc:sldMkLst>
      </pc:sldChg>
      <pc:sldChg chg="del">
        <pc:chgData name="Cultrera, Luca" userId="9c440825-ed23-4914-bbba-109e2b8a0453" providerId="ADAL" clId="{759E001A-E04E-482C-A512-07B7B330F1AA}" dt="2025-07-16T11:12:14.852" v="135" actId="47"/>
        <pc:sldMkLst>
          <pc:docMk/>
          <pc:sldMk cId="3990150460" sldId="1502"/>
        </pc:sldMkLst>
      </pc:sldChg>
      <pc:sldChg chg="modSp mod">
        <pc:chgData name="Cultrera, Luca" userId="9c440825-ed23-4914-bbba-109e2b8a0453" providerId="ADAL" clId="{759E001A-E04E-482C-A512-07B7B330F1AA}" dt="2025-07-15T21:07:10.454" v="80" actId="6549"/>
        <pc:sldMkLst>
          <pc:docMk/>
          <pc:sldMk cId="1072508617" sldId="1504"/>
        </pc:sldMkLst>
        <pc:spChg chg="mod">
          <ac:chgData name="Cultrera, Luca" userId="9c440825-ed23-4914-bbba-109e2b8a0453" providerId="ADAL" clId="{759E001A-E04E-482C-A512-07B7B330F1AA}" dt="2025-07-15T21:07:10.454" v="80" actId="6549"/>
          <ac:spMkLst>
            <pc:docMk/>
            <pc:sldMk cId="1072508617" sldId="1504"/>
            <ac:spMk id="3" creationId="{1CF3339D-AC04-D950-4D90-C3E16DB1D7B8}"/>
          </ac:spMkLst>
        </pc:spChg>
      </pc:sldChg>
      <pc:sldChg chg="del ord">
        <pc:chgData name="Cultrera, Luca" userId="9c440825-ed23-4914-bbba-109e2b8a0453" providerId="ADAL" clId="{759E001A-E04E-482C-A512-07B7B330F1AA}" dt="2025-07-16T11:13:18.129" v="136" actId="47"/>
        <pc:sldMkLst>
          <pc:docMk/>
          <pc:sldMk cId="1519904076" sldId="1507"/>
        </pc:sldMkLst>
      </pc:sldChg>
      <pc:sldChg chg="del ord">
        <pc:chgData name="Cultrera, Luca" userId="9c440825-ed23-4914-bbba-109e2b8a0453" providerId="ADAL" clId="{759E001A-E04E-482C-A512-07B7B330F1AA}" dt="2025-07-16T11:13:18.129" v="136" actId="47"/>
        <pc:sldMkLst>
          <pc:docMk/>
          <pc:sldMk cId="4245414511" sldId="1509"/>
        </pc:sldMkLst>
      </pc:sldChg>
      <pc:sldChg chg="addSp modSp mod">
        <pc:chgData name="Cultrera, Luca" userId="9c440825-ed23-4914-bbba-109e2b8a0453" providerId="ADAL" clId="{759E001A-E04E-482C-A512-07B7B330F1AA}" dt="2025-07-16T11:18:46.341" v="175" actId="1076"/>
        <pc:sldMkLst>
          <pc:docMk/>
          <pc:sldMk cId="3079959766" sldId="1510"/>
        </pc:sldMkLst>
        <pc:spChg chg="add mod">
          <ac:chgData name="Cultrera, Luca" userId="9c440825-ed23-4914-bbba-109e2b8a0453" providerId="ADAL" clId="{759E001A-E04E-482C-A512-07B7B330F1AA}" dt="2025-07-16T11:18:46.341" v="175" actId="1076"/>
          <ac:spMkLst>
            <pc:docMk/>
            <pc:sldMk cId="3079959766" sldId="1510"/>
            <ac:spMk id="3" creationId="{064F66A5-5A9C-2C7D-000D-5236D2D50848}"/>
          </ac:spMkLst>
        </pc:spChg>
        <pc:spChg chg="mod">
          <ac:chgData name="Cultrera, Luca" userId="9c440825-ed23-4914-bbba-109e2b8a0453" providerId="ADAL" clId="{759E001A-E04E-482C-A512-07B7B330F1AA}" dt="2025-07-16T11:17:11.787" v="138" actId="1076"/>
          <ac:spMkLst>
            <pc:docMk/>
            <pc:sldMk cId="3079959766" sldId="1510"/>
            <ac:spMk id="44" creationId="{528C99E2-1758-BBE0-B48C-2174C6929D3F}"/>
          </ac:spMkLst>
        </pc:spChg>
      </pc:sldChg>
      <pc:sldChg chg="del ord">
        <pc:chgData name="Cultrera, Luca" userId="9c440825-ed23-4914-bbba-109e2b8a0453" providerId="ADAL" clId="{759E001A-E04E-482C-A512-07B7B330F1AA}" dt="2025-07-16T11:13:18.129" v="136" actId="47"/>
        <pc:sldMkLst>
          <pc:docMk/>
          <pc:sldMk cId="3013853891" sldId="1511"/>
        </pc:sldMkLst>
      </pc:sldChg>
      <pc:sldChg chg="del ord">
        <pc:chgData name="Cultrera, Luca" userId="9c440825-ed23-4914-bbba-109e2b8a0453" providerId="ADAL" clId="{759E001A-E04E-482C-A512-07B7B330F1AA}" dt="2025-07-16T11:13:18.129" v="136" actId="47"/>
        <pc:sldMkLst>
          <pc:docMk/>
          <pc:sldMk cId="636043710" sldId="1512"/>
        </pc:sldMkLst>
      </pc:sldChg>
      <pc:sldChg chg="ord">
        <pc:chgData name="Cultrera, Luca" userId="9c440825-ed23-4914-bbba-109e2b8a0453" providerId="ADAL" clId="{759E001A-E04E-482C-A512-07B7B330F1AA}" dt="2025-07-15T21:06:19.934" v="74"/>
        <pc:sldMkLst>
          <pc:docMk/>
          <pc:sldMk cId="932447322" sldId="1513"/>
        </pc:sldMkLst>
      </pc:sldChg>
      <pc:sldChg chg="ord">
        <pc:chgData name="Cultrera, Luca" userId="9c440825-ed23-4914-bbba-109e2b8a0453" providerId="ADAL" clId="{759E001A-E04E-482C-A512-07B7B330F1AA}" dt="2025-07-15T21:06:44.384" v="76"/>
        <pc:sldMkLst>
          <pc:docMk/>
          <pc:sldMk cId="2208642096" sldId="1514"/>
        </pc:sldMkLst>
      </pc:sldChg>
      <pc:sldChg chg="ord">
        <pc:chgData name="Cultrera, Luca" userId="9c440825-ed23-4914-bbba-109e2b8a0453" providerId="ADAL" clId="{759E001A-E04E-482C-A512-07B7B330F1AA}" dt="2025-07-15T21:06:44.384" v="76"/>
        <pc:sldMkLst>
          <pc:docMk/>
          <pc:sldMk cId="1522415614" sldId="1515"/>
        </pc:sldMkLst>
      </pc:sldChg>
      <pc:sldChg chg="modSp mod">
        <pc:chgData name="Cultrera, Luca" userId="9c440825-ed23-4914-bbba-109e2b8a0453" providerId="ADAL" clId="{759E001A-E04E-482C-A512-07B7B330F1AA}" dt="2025-07-15T21:08:55.867" v="110" actId="20577"/>
        <pc:sldMkLst>
          <pc:docMk/>
          <pc:sldMk cId="1343017912" sldId="1516"/>
        </pc:sldMkLst>
        <pc:spChg chg="mod">
          <ac:chgData name="Cultrera, Luca" userId="9c440825-ed23-4914-bbba-109e2b8a0453" providerId="ADAL" clId="{759E001A-E04E-482C-A512-07B7B330F1AA}" dt="2025-07-15T21:08:55.867" v="110" actId="20577"/>
          <ac:spMkLst>
            <pc:docMk/>
            <pc:sldMk cId="1343017912" sldId="1516"/>
            <ac:spMk id="3" creationId="{ECC79B3C-6DB3-29FA-7637-1A55A384E758}"/>
          </ac:spMkLst>
        </pc:spChg>
      </pc:sldChg>
      <pc:sldChg chg="modSp mod">
        <pc:chgData name="Cultrera, Luca" userId="9c440825-ed23-4914-bbba-109e2b8a0453" providerId="ADAL" clId="{759E001A-E04E-482C-A512-07B7B330F1AA}" dt="2025-07-15T21:09:40.986" v="127" actId="20577"/>
        <pc:sldMkLst>
          <pc:docMk/>
          <pc:sldMk cId="100028130" sldId="1519"/>
        </pc:sldMkLst>
        <pc:spChg chg="mod">
          <ac:chgData name="Cultrera, Luca" userId="9c440825-ed23-4914-bbba-109e2b8a0453" providerId="ADAL" clId="{759E001A-E04E-482C-A512-07B7B330F1AA}" dt="2025-07-15T21:09:40.986" v="127" actId="20577"/>
          <ac:spMkLst>
            <pc:docMk/>
            <pc:sldMk cId="100028130" sldId="1519"/>
            <ac:spMk id="3" creationId="{A062EDB7-67A4-6F60-004E-2AF579714B08}"/>
          </ac:spMkLst>
        </pc:spChg>
      </pc:sldChg>
    </pc:docChg>
  </pc:docChgLst>
  <pc:docChgLst>
    <pc:chgData name="Cultrera, Luca" userId="9c440825-ed23-4914-bbba-109e2b8a0453" providerId="ADAL" clId="{C41CE05D-8A32-4923-9905-F9A7FCBF31FD}"/>
    <pc:docChg chg="undo custSel addSld delSld modSld">
      <pc:chgData name="Cultrera, Luca" userId="9c440825-ed23-4914-bbba-109e2b8a0453" providerId="ADAL" clId="{C41CE05D-8A32-4923-9905-F9A7FCBF31FD}" dt="2025-06-20T19:22:49.662" v="2016" actId="1076"/>
      <pc:docMkLst>
        <pc:docMk/>
      </pc:docMkLst>
      <pc:sldChg chg="modSp mod">
        <pc:chgData name="Cultrera, Luca" userId="9c440825-ed23-4914-bbba-109e2b8a0453" providerId="ADAL" clId="{C41CE05D-8A32-4923-9905-F9A7FCBF31FD}" dt="2025-05-21T13:05:52.136" v="1010" actId="1076"/>
        <pc:sldMkLst>
          <pc:docMk/>
          <pc:sldMk cId="1130137058" sldId="265"/>
        </pc:sldMkLst>
        <pc:spChg chg="mod">
          <ac:chgData name="Cultrera, Luca" userId="9c440825-ed23-4914-bbba-109e2b8a0453" providerId="ADAL" clId="{C41CE05D-8A32-4923-9905-F9A7FCBF31FD}" dt="2025-05-21T13:05:52.136" v="1010" actId="1076"/>
          <ac:spMkLst>
            <pc:docMk/>
            <pc:sldMk cId="1130137058" sldId="265"/>
            <ac:spMk id="76" creationId="{79A34E7C-0D4A-431F-8DCA-C4CCAF0A3756}"/>
          </ac:spMkLst>
        </pc:spChg>
      </pc:sldChg>
      <pc:sldChg chg="modSp mod modAnim">
        <pc:chgData name="Cultrera, Luca" userId="9c440825-ed23-4914-bbba-109e2b8a0453" providerId="ADAL" clId="{C41CE05D-8A32-4923-9905-F9A7FCBF31FD}" dt="2025-05-21T11:39:01.974" v="567" actId="1076"/>
        <pc:sldMkLst>
          <pc:docMk/>
          <pc:sldMk cId="1823644223" sldId="267"/>
        </pc:sldMkLst>
        <pc:spChg chg="mod">
          <ac:chgData name="Cultrera, Luca" userId="9c440825-ed23-4914-bbba-109e2b8a0453" providerId="ADAL" clId="{C41CE05D-8A32-4923-9905-F9A7FCBF31FD}" dt="2025-05-20T18:53:05.895" v="37" actId="1076"/>
          <ac:spMkLst>
            <pc:docMk/>
            <pc:sldMk cId="1823644223" sldId="267"/>
            <ac:spMk id="4" creationId="{32C624BD-7978-B5A0-8E84-987A1D13DD5B}"/>
          </ac:spMkLst>
        </pc:spChg>
        <pc:spChg chg="mod">
          <ac:chgData name="Cultrera, Luca" userId="9c440825-ed23-4914-bbba-109e2b8a0453" providerId="ADAL" clId="{C41CE05D-8A32-4923-9905-F9A7FCBF31FD}" dt="2025-05-21T11:38:57.547" v="566" actId="1076"/>
          <ac:spMkLst>
            <pc:docMk/>
            <pc:sldMk cId="1823644223" sldId="267"/>
            <ac:spMk id="7" creationId="{711591F6-24E8-4A54-8AFC-A9AC2A133190}"/>
          </ac:spMkLst>
        </pc:spChg>
        <pc:spChg chg="mod">
          <ac:chgData name="Cultrera, Luca" userId="9c440825-ed23-4914-bbba-109e2b8a0453" providerId="ADAL" clId="{C41CE05D-8A32-4923-9905-F9A7FCBF31FD}" dt="2025-05-21T11:39:01.974" v="567" actId="1076"/>
          <ac:spMkLst>
            <pc:docMk/>
            <pc:sldMk cId="1823644223" sldId="267"/>
            <ac:spMk id="8" creationId="{A0B27D3D-4483-41A9-80BA-3C386BF7321A}"/>
          </ac:spMkLst>
        </pc:spChg>
        <pc:spChg chg="mod">
          <ac:chgData name="Cultrera, Luca" userId="9c440825-ed23-4914-bbba-109e2b8a0453" providerId="ADAL" clId="{C41CE05D-8A32-4923-9905-F9A7FCBF31FD}" dt="2025-05-21T11:38:26.352" v="561" actId="113"/>
          <ac:spMkLst>
            <pc:docMk/>
            <pc:sldMk cId="1823644223" sldId="267"/>
            <ac:spMk id="9" creationId="{D1C645DE-C952-47D9-BD0A-364C5456D8D5}"/>
          </ac:spMkLst>
        </pc:spChg>
        <pc:spChg chg="mod">
          <ac:chgData name="Cultrera, Luca" userId="9c440825-ed23-4914-bbba-109e2b8a0453" providerId="ADAL" clId="{C41CE05D-8A32-4923-9905-F9A7FCBF31FD}" dt="2025-05-21T11:38:16.558" v="559" actId="113"/>
          <ac:spMkLst>
            <pc:docMk/>
            <pc:sldMk cId="1823644223" sldId="267"/>
            <ac:spMk id="10" creationId="{B3D16DE9-D0BE-481D-84A3-81C600CC918B}"/>
          </ac:spMkLst>
        </pc:spChg>
        <pc:spChg chg="mod">
          <ac:chgData name="Cultrera, Luca" userId="9c440825-ed23-4914-bbba-109e2b8a0453" providerId="ADAL" clId="{C41CE05D-8A32-4923-9905-F9A7FCBF31FD}" dt="2025-05-21T11:38:26.352" v="561" actId="113"/>
          <ac:spMkLst>
            <pc:docMk/>
            <pc:sldMk cId="1823644223" sldId="267"/>
            <ac:spMk id="11" creationId="{D18353B4-2E41-424D-9FD1-24253682414A}"/>
          </ac:spMkLst>
        </pc:spChg>
        <pc:spChg chg="mod">
          <ac:chgData name="Cultrera, Luca" userId="9c440825-ed23-4914-bbba-109e2b8a0453" providerId="ADAL" clId="{C41CE05D-8A32-4923-9905-F9A7FCBF31FD}" dt="2025-05-21T11:38:16.558" v="559" actId="113"/>
          <ac:spMkLst>
            <pc:docMk/>
            <pc:sldMk cId="1823644223" sldId="267"/>
            <ac:spMk id="12" creationId="{0B6A34F8-281F-4039-AA68-A7061CDFA3CE}"/>
          </ac:spMkLst>
        </pc:spChg>
        <pc:spChg chg="mod">
          <ac:chgData name="Cultrera, Luca" userId="9c440825-ed23-4914-bbba-109e2b8a0453" providerId="ADAL" clId="{C41CE05D-8A32-4923-9905-F9A7FCBF31FD}" dt="2025-05-21T11:38:16.558" v="559" actId="113"/>
          <ac:spMkLst>
            <pc:docMk/>
            <pc:sldMk cId="1823644223" sldId="267"/>
            <ac:spMk id="13" creationId="{2299EE7E-7B2E-47C0-B947-0C2B6C743223}"/>
          </ac:spMkLst>
        </pc:spChg>
        <pc:picChg chg="mod">
          <ac:chgData name="Cultrera, Luca" userId="9c440825-ed23-4914-bbba-109e2b8a0453" providerId="ADAL" clId="{C41CE05D-8A32-4923-9905-F9A7FCBF31FD}" dt="2025-05-21T11:38:06.041" v="557" actId="207"/>
          <ac:picMkLst>
            <pc:docMk/>
            <pc:sldMk cId="1823644223" sldId="267"/>
            <ac:picMk id="6" creationId="{993381C3-42C2-4B8C-AB00-872BB27755B0}"/>
          </ac:picMkLst>
        </pc:picChg>
      </pc:sldChg>
      <pc:sldChg chg="modSp mod modAnim">
        <pc:chgData name="Cultrera, Luca" userId="9c440825-ed23-4914-bbba-109e2b8a0453" providerId="ADAL" clId="{C41CE05D-8A32-4923-9905-F9A7FCBF31FD}" dt="2025-05-21T11:31:11.119" v="330" actId="1076"/>
        <pc:sldMkLst>
          <pc:docMk/>
          <pc:sldMk cId="36237838" sldId="271"/>
        </pc:sldMkLst>
        <pc:spChg chg="mod">
          <ac:chgData name="Cultrera, Luca" userId="9c440825-ed23-4914-bbba-109e2b8a0453" providerId="ADAL" clId="{C41CE05D-8A32-4923-9905-F9A7FCBF31FD}" dt="2025-05-20T20:19:31.662" v="162" actId="1076"/>
          <ac:spMkLst>
            <pc:docMk/>
            <pc:sldMk cId="36237838" sldId="271"/>
            <ac:spMk id="3" creationId="{973D8DD0-28F0-FF10-B010-917B5140BBE6}"/>
          </ac:spMkLst>
        </pc:spChg>
        <pc:spChg chg="mod">
          <ac:chgData name="Cultrera, Luca" userId="9c440825-ed23-4914-bbba-109e2b8a0453" providerId="ADAL" clId="{C41CE05D-8A32-4923-9905-F9A7FCBF31FD}" dt="2025-05-20T20:19:19.959" v="161" actId="1076"/>
          <ac:spMkLst>
            <pc:docMk/>
            <pc:sldMk cId="36237838" sldId="271"/>
            <ac:spMk id="4" creationId="{A079DD35-D725-D682-225C-82100F347F60}"/>
          </ac:spMkLst>
        </pc:spChg>
        <pc:spChg chg="mod">
          <ac:chgData name="Cultrera, Luca" userId="9c440825-ed23-4914-bbba-109e2b8a0453" providerId="ADAL" clId="{C41CE05D-8A32-4923-9905-F9A7FCBF31FD}" dt="2025-05-21T11:31:11.119" v="330" actId="1076"/>
          <ac:spMkLst>
            <pc:docMk/>
            <pc:sldMk cId="36237838" sldId="271"/>
            <ac:spMk id="10" creationId="{5E79B1F3-ADAD-4944-A1F3-E1A4054BD105}"/>
          </ac:spMkLst>
        </pc:spChg>
        <pc:grpChg chg="mod">
          <ac:chgData name="Cultrera, Luca" userId="9c440825-ed23-4914-bbba-109e2b8a0453" providerId="ADAL" clId="{C41CE05D-8A32-4923-9905-F9A7FCBF31FD}" dt="2025-05-20T20:19:07.536" v="159" actId="1076"/>
          <ac:grpSpMkLst>
            <pc:docMk/>
            <pc:sldMk cId="36237838" sldId="271"/>
            <ac:grpSpMk id="9" creationId="{D67EABF0-EB6B-4196-875C-B15C25404881}"/>
          </ac:grpSpMkLst>
        </pc:grpChg>
      </pc:sldChg>
      <pc:sldChg chg="modSp mod">
        <pc:chgData name="Cultrera, Luca" userId="9c440825-ed23-4914-bbba-109e2b8a0453" providerId="ADAL" clId="{C41CE05D-8A32-4923-9905-F9A7FCBF31FD}" dt="2025-05-21T13:13:52.360" v="1143" actId="1076"/>
        <pc:sldMkLst>
          <pc:docMk/>
          <pc:sldMk cId="0" sldId="296"/>
        </pc:sldMkLst>
        <pc:spChg chg="mod">
          <ac:chgData name="Cultrera, Luca" userId="9c440825-ed23-4914-bbba-109e2b8a0453" providerId="ADAL" clId="{C41CE05D-8A32-4923-9905-F9A7FCBF31FD}" dt="2025-05-21T13:13:52.360" v="1143" actId="1076"/>
          <ac:spMkLst>
            <pc:docMk/>
            <pc:sldMk cId="0" sldId="296"/>
            <ac:spMk id="643" creationId="{00000000-0000-0000-0000-000000000000}"/>
          </ac:spMkLst>
        </pc:spChg>
      </pc:sldChg>
      <pc:sldChg chg="modSp mod">
        <pc:chgData name="Cultrera, Luca" userId="9c440825-ed23-4914-bbba-109e2b8a0453" providerId="ADAL" clId="{C41CE05D-8A32-4923-9905-F9A7FCBF31FD}" dt="2025-05-21T11:36:18.172" v="543" actId="20577"/>
        <pc:sldMkLst>
          <pc:docMk/>
          <pc:sldMk cId="165004209" sldId="312"/>
        </pc:sldMkLst>
        <pc:graphicFrameChg chg="modGraphic">
          <ac:chgData name="Cultrera, Luca" userId="9c440825-ed23-4914-bbba-109e2b8a0453" providerId="ADAL" clId="{C41CE05D-8A32-4923-9905-F9A7FCBF31FD}" dt="2025-05-21T11:36:18.172" v="543" actId="20577"/>
          <ac:graphicFrameMkLst>
            <pc:docMk/>
            <pc:sldMk cId="165004209" sldId="312"/>
            <ac:graphicFrameMk id="3" creationId="{6598A0FC-C28E-8ACC-AF41-60BE500F8051}"/>
          </ac:graphicFrameMkLst>
        </pc:graphicFrameChg>
      </pc:sldChg>
      <pc:sldChg chg="modSp mod modAnim">
        <pc:chgData name="Cultrera, Luca" userId="9c440825-ed23-4914-bbba-109e2b8a0453" providerId="ADAL" clId="{C41CE05D-8A32-4923-9905-F9A7FCBF31FD}" dt="2025-05-21T13:20:58.987" v="1399" actId="20577"/>
        <pc:sldMkLst>
          <pc:docMk/>
          <pc:sldMk cId="370970136" sldId="313"/>
        </pc:sldMkLst>
        <pc:spChg chg="mod">
          <ac:chgData name="Cultrera, Luca" userId="9c440825-ed23-4914-bbba-109e2b8a0453" providerId="ADAL" clId="{C41CE05D-8A32-4923-9905-F9A7FCBF31FD}" dt="2025-05-21T13:20:58.987" v="1399" actId="20577"/>
          <ac:spMkLst>
            <pc:docMk/>
            <pc:sldMk cId="370970136" sldId="313"/>
            <ac:spMk id="6" creationId="{FD75CCEC-BD8E-DD07-8E3E-D1CD118C4C9A}"/>
          </ac:spMkLst>
        </pc:spChg>
      </pc:sldChg>
      <pc:sldChg chg="modSp mod">
        <pc:chgData name="Cultrera, Luca" userId="9c440825-ed23-4914-bbba-109e2b8a0453" providerId="ADAL" clId="{C41CE05D-8A32-4923-9905-F9A7FCBF31FD}" dt="2025-05-21T11:37:45.072" v="556" actId="207"/>
        <pc:sldMkLst>
          <pc:docMk/>
          <pc:sldMk cId="3484270629" sldId="314"/>
        </pc:sldMkLst>
        <pc:spChg chg="mod">
          <ac:chgData name="Cultrera, Luca" userId="9c440825-ed23-4914-bbba-109e2b8a0453" providerId="ADAL" clId="{C41CE05D-8A32-4923-9905-F9A7FCBF31FD}" dt="2025-05-20T18:26:01.197" v="20" actId="20577"/>
          <ac:spMkLst>
            <pc:docMk/>
            <pc:sldMk cId="3484270629" sldId="314"/>
            <ac:spMk id="7" creationId="{95C82EDD-EB1F-4BB9-ADFD-CEE456CFEFF4}"/>
          </ac:spMkLst>
        </pc:spChg>
        <pc:spChg chg="mod">
          <ac:chgData name="Cultrera, Luca" userId="9c440825-ed23-4914-bbba-109e2b8a0453" providerId="ADAL" clId="{C41CE05D-8A32-4923-9905-F9A7FCBF31FD}" dt="2025-05-21T11:37:45.072" v="556" actId="207"/>
          <ac:spMkLst>
            <pc:docMk/>
            <pc:sldMk cId="3484270629" sldId="314"/>
            <ac:spMk id="34" creationId="{0F936ACA-1EB0-4018-9789-7438170EAF50}"/>
          </ac:spMkLst>
        </pc:spChg>
      </pc:sldChg>
      <pc:sldChg chg="modSp mod">
        <pc:chgData name="Cultrera, Luca" userId="9c440825-ed23-4914-bbba-109e2b8a0453" providerId="ADAL" clId="{C41CE05D-8A32-4923-9905-F9A7FCBF31FD}" dt="2025-05-21T15:24:04.654" v="1769" actId="20577"/>
        <pc:sldMkLst>
          <pc:docMk/>
          <pc:sldMk cId="170829331" sldId="315"/>
        </pc:sldMkLst>
        <pc:spChg chg="mod">
          <ac:chgData name="Cultrera, Luca" userId="9c440825-ed23-4914-bbba-109e2b8a0453" providerId="ADAL" clId="{C41CE05D-8A32-4923-9905-F9A7FCBF31FD}" dt="2025-05-21T15:24:04.654" v="1769" actId="20577"/>
          <ac:spMkLst>
            <pc:docMk/>
            <pc:sldMk cId="170829331" sldId="315"/>
            <ac:spMk id="3" creationId="{D3A59FEF-1F56-44B1-EE3D-5CA31F96AB2D}"/>
          </ac:spMkLst>
        </pc:spChg>
      </pc:sldChg>
      <pc:sldChg chg="modAnim modNotesTx">
        <pc:chgData name="Cultrera, Luca" userId="9c440825-ed23-4914-bbba-109e2b8a0453" providerId="ADAL" clId="{C41CE05D-8A32-4923-9905-F9A7FCBF31FD}" dt="2025-05-21T13:09:25.507" v="1141"/>
        <pc:sldMkLst>
          <pc:docMk/>
          <pc:sldMk cId="1414387555" sldId="319"/>
        </pc:sldMkLst>
      </pc:sldChg>
      <pc:sldChg chg="addSp modSp mod modAnim">
        <pc:chgData name="Cultrera, Luca" userId="9c440825-ed23-4914-bbba-109e2b8a0453" providerId="ADAL" clId="{C41CE05D-8A32-4923-9905-F9A7FCBF31FD}" dt="2025-05-21T13:24:18.201" v="1401"/>
        <pc:sldMkLst>
          <pc:docMk/>
          <pc:sldMk cId="2289135138" sldId="321"/>
        </pc:sldMkLst>
        <pc:spChg chg="add mod ord">
          <ac:chgData name="Cultrera, Luca" userId="9c440825-ed23-4914-bbba-109e2b8a0453" providerId="ADAL" clId="{C41CE05D-8A32-4923-9905-F9A7FCBF31FD}" dt="2025-05-20T19:27:30.240" v="150" actId="164"/>
          <ac:spMkLst>
            <pc:docMk/>
            <pc:sldMk cId="2289135138" sldId="321"/>
            <ac:spMk id="4" creationId="{52F1E5D8-8384-53FB-3846-5468DA74E4F4}"/>
          </ac:spMkLst>
        </pc:spChg>
        <pc:spChg chg="mod">
          <ac:chgData name="Cultrera, Luca" userId="9c440825-ed23-4914-bbba-109e2b8a0453" providerId="ADAL" clId="{C41CE05D-8A32-4923-9905-F9A7FCBF31FD}" dt="2025-05-20T19:25:09.136" v="90" actId="14100"/>
          <ac:spMkLst>
            <pc:docMk/>
            <pc:sldMk cId="2289135138" sldId="321"/>
            <ac:spMk id="834" creationId="{00000000-0000-0000-0000-000000000000}"/>
          </ac:spMkLst>
        </pc:spChg>
        <pc:grpChg chg="add mod">
          <ac:chgData name="Cultrera, Luca" userId="9c440825-ed23-4914-bbba-109e2b8a0453" providerId="ADAL" clId="{C41CE05D-8A32-4923-9905-F9A7FCBF31FD}" dt="2025-05-20T19:25:51.199" v="142" actId="1076"/>
          <ac:grpSpMkLst>
            <pc:docMk/>
            <pc:sldMk cId="2289135138" sldId="321"/>
            <ac:grpSpMk id="3" creationId="{B6F6BE00-F3E5-ECBA-52D0-5A2ED4569FBC}"/>
          </ac:grpSpMkLst>
        </pc:grpChg>
        <pc:grpChg chg="add mod">
          <ac:chgData name="Cultrera, Luca" userId="9c440825-ed23-4914-bbba-109e2b8a0453" providerId="ADAL" clId="{C41CE05D-8A32-4923-9905-F9A7FCBF31FD}" dt="2025-05-20T19:27:36.627" v="153" actId="1037"/>
          <ac:grpSpMkLst>
            <pc:docMk/>
            <pc:sldMk cId="2289135138" sldId="321"/>
            <ac:grpSpMk id="5" creationId="{F643FC32-5B05-40C4-8CD2-DB198EF4CB87}"/>
          </ac:grpSpMkLst>
        </pc:grpChg>
        <pc:picChg chg="add mod">
          <ac:chgData name="Cultrera, Luca" userId="9c440825-ed23-4914-bbba-109e2b8a0453" providerId="ADAL" clId="{C41CE05D-8A32-4923-9905-F9A7FCBF31FD}" dt="2025-05-20T19:27:30.240" v="150" actId="164"/>
          <ac:picMkLst>
            <pc:docMk/>
            <pc:sldMk cId="2289135138" sldId="321"/>
            <ac:picMk id="2" creationId="{A57D17E1-A4CC-F36C-2440-1145E27119F8}"/>
          </ac:picMkLst>
        </pc:picChg>
        <pc:picChg chg="mod">
          <ac:chgData name="Cultrera, Luca" userId="9c440825-ed23-4914-bbba-109e2b8a0453" providerId="ADAL" clId="{C41CE05D-8A32-4923-9905-F9A7FCBF31FD}" dt="2025-05-20T19:25:31.991" v="96" actId="164"/>
          <ac:picMkLst>
            <pc:docMk/>
            <pc:sldMk cId="2289135138" sldId="321"/>
            <ac:picMk id="841" creationId="{00000000-0000-0000-0000-000000000000}"/>
          </ac:picMkLst>
        </pc:picChg>
        <pc:cxnChg chg="mod">
          <ac:chgData name="Cultrera, Luca" userId="9c440825-ed23-4914-bbba-109e2b8a0453" providerId="ADAL" clId="{C41CE05D-8A32-4923-9905-F9A7FCBF31FD}" dt="2025-05-20T19:25:31.991" v="96" actId="164"/>
          <ac:cxnSpMkLst>
            <pc:docMk/>
            <pc:sldMk cId="2289135138" sldId="321"/>
            <ac:cxnSpMk id="844" creationId="{00000000-0000-0000-0000-000000000000}"/>
          </ac:cxnSpMkLst>
        </pc:cxnChg>
        <pc:cxnChg chg="mod">
          <ac:chgData name="Cultrera, Luca" userId="9c440825-ed23-4914-bbba-109e2b8a0453" providerId="ADAL" clId="{C41CE05D-8A32-4923-9905-F9A7FCBF31FD}" dt="2025-05-20T19:25:31.991" v="96" actId="164"/>
          <ac:cxnSpMkLst>
            <pc:docMk/>
            <pc:sldMk cId="2289135138" sldId="321"/>
            <ac:cxnSpMk id="845" creationId="{00000000-0000-0000-0000-000000000000}"/>
          </ac:cxnSpMkLst>
        </pc:cxnChg>
        <pc:cxnChg chg="mod">
          <ac:chgData name="Cultrera, Luca" userId="9c440825-ed23-4914-bbba-109e2b8a0453" providerId="ADAL" clId="{C41CE05D-8A32-4923-9905-F9A7FCBF31FD}" dt="2025-05-20T19:25:31.991" v="96" actId="164"/>
          <ac:cxnSpMkLst>
            <pc:docMk/>
            <pc:sldMk cId="2289135138" sldId="321"/>
            <ac:cxnSpMk id="846" creationId="{00000000-0000-0000-0000-000000000000}"/>
          </ac:cxnSpMkLst>
        </pc:cxnChg>
      </pc:sldChg>
      <pc:sldChg chg="modSp mod">
        <pc:chgData name="Cultrera, Luca" userId="9c440825-ed23-4914-bbba-109e2b8a0453" providerId="ADAL" clId="{C41CE05D-8A32-4923-9905-F9A7FCBF31FD}" dt="2025-05-20T19:17:53.559" v="80" actId="1076"/>
        <pc:sldMkLst>
          <pc:docMk/>
          <pc:sldMk cId="1269731126" sldId="1415"/>
        </pc:sldMkLst>
        <pc:spChg chg="mod">
          <ac:chgData name="Cultrera, Luca" userId="9c440825-ed23-4914-bbba-109e2b8a0453" providerId="ADAL" clId="{C41CE05D-8A32-4923-9905-F9A7FCBF31FD}" dt="2025-05-20T19:17:53.559" v="80" actId="1076"/>
          <ac:spMkLst>
            <pc:docMk/>
            <pc:sldMk cId="1269731126" sldId="1415"/>
            <ac:spMk id="3" creationId="{4C108005-3A36-B7F5-83BB-8DF18644FF5E}"/>
          </ac:spMkLst>
        </pc:spChg>
      </pc:sldChg>
      <pc:sldChg chg="modSp mod">
        <pc:chgData name="Cultrera, Luca" userId="9c440825-ed23-4914-bbba-109e2b8a0453" providerId="ADAL" clId="{C41CE05D-8A32-4923-9905-F9A7FCBF31FD}" dt="2025-05-21T13:28:28.283" v="1610" actId="20577"/>
        <pc:sldMkLst>
          <pc:docMk/>
          <pc:sldMk cId="1072508617" sldId="1504"/>
        </pc:sldMkLst>
        <pc:spChg chg="mod">
          <ac:chgData name="Cultrera, Luca" userId="9c440825-ed23-4914-bbba-109e2b8a0453" providerId="ADAL" clId="{C41CE05D-8A32-4923-9905-F9A7FCBF31FD}" dt="2025-05-21T13:28:28.283" v="1610" actId="20577"/>
          <ac:spMkLst>
            <pc:docMk/>
            <pc:sldMk cId="1072508617" sldId="1504"/>
            <ac:spMk id="3" creationId="{1CF3339D-AC04-D950-4D90-C3E16DB1D7B8}"/>
          </ac:spMkLst>
        </pc:spChg>
      </pc:sldChg>
      <pc:sldChg chg="addSp delSp modSp add del mod">
        <pc:chgData name="Cultrera, Luca" userId="9c440825-ed23-4914-bbba-109e2b8a0453" providerId="ADAL" clId="{C41CE05D-8A32-4923-9905-F9A7FCBF31FD}" dt="2025-05-21T22:20:20.863" v="1912" actId="1076"/>
        <pc:sldMkLst>
          <pc:docMk/>
          <pc:sldMk cId="387160572" sldId="1505"/>
        </pc:sldMkLst>
        <pc:spChg chg="mod">
          <ac:chgData name="Cultrera, Luca" userId="9c440825-ed23-4914-bbba-109e2b8a0453" providerId="ADAL" clId="{C41CE05D-8A32-4923-9905-F9A7FCBF31FD}" dt="2025-05-20T23:06:56.285" v="176" actId="1076"/>
          <ac:spMkLst>
            <pc:docMk/>
            <pc:sldMk cId="387160572" sldId="1505"/>
            <ac:spMk id="23" creationId="{B461B8A1-2478-7E08-BDA2-9BE5691BC041}"/>
          </ac:spMkLst>
        </pc:spChg>
        <pc:picChg chg="add mod">
          <ac:chgData name="Cultrera, Luca" userId="9c440825-ed23-4914-bbba-109e2b8a0453" providerId="ADAL" clId="{C41CE05D-8A32-4923-9905-F9A7FCBF31FD}" dt="2025-05-21T22:20:20.863" v="1912" actId="1076"/>
          <ac:picMkLst>
            <pc:docMk/>
            <pc:sldMk cId="387160572" sldId="1505"/>
            <ac:picMk id="7" creationId="{25481632-2436-7C2D-3F84-EA9E715A4138}"/>
          </ac:picMkLst>
        </pc:picChg>
      </pc:sldChg>
      <pc:sldChg chg="modSp mod">
        <pc:chgData name="Cultrera, Luca" userId="9c440825-ed23-4914-bbba-109e2b8a0453" providerId="ADAL" clId="{C41CE05D-8A32-4923-9905-F9A7FCBF31FD}" dt="2025-05-21T13:26:57.334" v="1530" actId="113"/>
        <pc:sldMkLst>
          <pc:docMk/>
          <pc:sldMk cId="4137671170" sldId="1506"/>
        </pc:sldMkLst>
        <pc:spChg chg="mod">
          <ac:chgData name="Cultrera, Luca" userId="9c440825-ed23-4914-bbba-109e2b8a0453" providerId="ADAL" clId="{C41CE05D-8A32-4923-9905-F9A7FCBF31FD}" dt="2025-05-21T13:26:57.334" v="1530" actId="113"/>
          <ac:spMkLst>
            <pc:docMk/>
            <pc:sldMk cId="4137671170" sldId="1506"/>
            <ac:spMk id="17" creationId="{C944BD68-1D81-7E86-2669-03A24DA9C9E8}"/>
          </ac:spMkLst>
        </pc:spChg>
      </pc:sldChg>
      <pc:sldChg chg="addSp delSp modSp mod">
        <pc:chgData name="Cultrera, Luca" userId="9c440825-ed23-4914-bbba-109e2b8a0453" providerId="ADAL" clId="{C41CE05D-8A32-4923-9905-F9A7FCBF31FD}" dt="2025-05-21T12:57:55.160" v="862" actId="1076"/>
        <pc:sldMkLst>
          <pc:docMk/>
          <pc:sldMk cId="1519904076" sldId="1507"/>
        </pc:sldMkLst>
      </pc:sldChg>
      <pc:sldChg chg="modSp mod">
        <pc:chgData name="Cultrera, Luca" userId="9c440825-ed23-4914-bbba-109e2b8a0453" providerId="ADAL" clId="{C41CE05D-8A32-4923-9905-F9A7FCBF31FD}" dt="2025-05-21T13:29:47.165" v="1642" actId="20577"/>
        <pc:sldMkLst>
          <pc:docMk/>
          <pc:sldMk cId="4245414511" sldId="1509"/>
        </pc:sldMkLst>
      </pc:sldChg>
      <pc:sldChg chg="addSp delSp modSp mod">
        <pc:chgData name="Cultrera, Luca" userId="9c440825-ed23-4914-bbba-109e2b8a0453" providerId="ADAL" clId="{C41CE05D-8A32-4923-9905-F9A7FCBF31FD}" dt="2025-05-21T12:58:55.464" v="871" actId="1076"/>
        <pc:sldMkLst>
          <pc:docMk/>
          <pc:sldMk cId="3079959766" sldId="1510"/>
        </pc:sldMkLst>
        <pc:spChg chg="mod">
          <ac:chgData name="Cultrera, Luca" userId="9c440825-ed23-4914-bbba-109e2b8a0453" providerId="ADAL" clId="{C41CE05D-8A32-4923-9905-F9A7FCBF31FD}" dt="2025-05-21T12:58:43.736" v="868" actId="255"/>
          <ac:spMkLst>
            <pc:docMk/>
            <pc:sldMk cId="3079959766" sldId="1510"/>
            <ac:spMk id="34" creationId="{30197230-CDA6-841C-AAC8-D5EFC980F641}"/>
          </ac:spMkLst>
        </pc:spChg>
        <pc:spChg chg="mod">
          <ac:chgData name="Cultrera, Luca" userId="9c440825-ed23-4914-bbba-109e2b8a0453" providerId="ADAL" clId="{C41CE05D-8A32-4923-9905-F9A7FCBF31FD}" dt="2025-05-21T12:58:51.223" v="870" actId="1076"/>
          <ac:spMkLst>
            <pc:docMk/>
            <pc:sldMk cId="3079959766" sldId="1510"/>
            <ac:spMk id="35" creationId="{EE98EE0E-207D-BCAD-050E-2ADD99CC44F6}"/>
          </ac:spMkLst>
        </pc:spChg>
        <pc:spChg chg="mod">
          <ac:chgData name="Cultrera, Luca" userId="9c440825-ed23-4914-bbba-109e2b8a0453" providerId="ADAL" clId="{C41CE05D-8A32-4923-9905-F9A7FCBF31FD}" dt="2025-05-20T18:38:30.239" v="36" actId="1076"/>
          <ac:spMkLst>
            <pc:docMk/>
            <pc:sldMk cId="3079959766" sldId="1510"/>
            <ac:spMk id="44" creationId="{528C99E2-1758-BBE0-B48C-2174C6929D3F}"/>
          </ac:spMkLst>
        </pc:spChg>
        <pc:spChg chg="mod">
          <ac:chgData name="Cultrera, Luca" userId="9c440825-ed23-4914-bbba-109e2b8a0453" providerId="ADAL" clId="{C41CE05D-8A32-4923-9905-F9A7FCBF31FD}" dt="2025-05-21T12:58:55.464" v="871" actId="1076"/>
          <ac:spMkLst>
            <pc:docMk/>
            <pc:sldMk cId="3079959766" sldId="1510"/>
            <ac:spMk id="45" creationId="{91657C6E-B515-B080-4C3E-E504E862E1BC}"/>
          </ac:spMkLst>
        </pc:spChg>
        <pc:picChg chg="add mod ord">
          <ac:chgData name="Cultrera, Luca" userId="9c440825-ed23-4914-bbba-109e2b8a0453" providerId="ADAL" clId="{C41CE05D-8A32-4923-9905-F9A7FCBF31FD}" dt="2025-05-20T18:38:23.945" v="35" actId="167"/>
          <ac:picMkLst>
            <pc:docMk/>
            <pc:sldMk cId="3079959766" sldId="1510"/>
            <ac:picMk id="11" creationId="{3C00872C-B5FB-B99D-7407-8B0C1B07AF6D}"/>
          </ac:picMkLst>
        </pc:picChg>
        <pc:picChg chg="mod">
          <ac:chgData name="Cultrera, Luca" userId="9c440825-ed23-4914-bbba-109e2b8a0453" providerId="ADAL" clId="{C41CE05D-8A32-4923-9905-F9A7FCBF31FD}" dt="2025-05-21T12:58:23.929" v="864" actId="14100"/>
          <ac:picMkLst>
            <pc:docMk/>
            <pc:sldMk cId="3079959766" sldId="1510"/>
            <ac:picMk id="43" creationId="{115CF35C-7AA9-DB20-4AEF-E5B0CB959293}"/>
          </ac:picMkLst>
        </pc:picChg>
      </pc:sldChg>
      <pc:sldChg chg="addSp delSp modSp mod">
        <pc:chgData name="Cultrera, Luca" userId="9c440825-ed23-4914-bbba-109e2b8a0453" providerId="ADAL" clId="{C41CE05D-8A32-4923-9905-F9A7FCBF31FD}" dt="2025-05-21T13:37:05.010" v="1715" actId="1036"/>
        <pc:sldMkLst>
          <pc:docMk/>
          <pc:sldMk cId="3013853891" sldId="1511"/>
        </pc:sldMkLst>
      </pc:sldChg>
      <pc:sldChg chg="addSp modSp mod modAnim">
        <pc:chgData name="Cultrera, Luca" userId="9c440825-ed23-4914-bbba-109e2b8a0453" providerId="ADAL" clId="{C41CE05D-8A32-4923-9905-F9A7FCBF31FD}" dt="2025-05-21T17:37:21.991" v="1862" actId="20577"/>
        <pc:sldMkLst>
          <pc:docMk/>
          <pc:sldMk cId="932447322" sldId="1513"/>
        </pc:sldMkLst>
        <pc:spChg chg="mod">
          <ac:chgData name="Cultrera, Luca" userId="9c440825-ed23-4914-bbba-109e2b8a0453" providerId="ADAL" clId="{C41CE05D-8A32-4923-9905-F9A7FCBF31FD}" dt="2025-05-21T17:37:21.991" v="1862" actId="20577"/>
          <ac:spMkLst>
            <pc:docMk/>
            <pc:sldMk cId="932447322" sldId="1513"/>
            <ac:spMk id="17" creationId="{36EC60ED-6DD5-AC9D-7A8E-62F658989EAC}"/>
          </ac:spMkLst>
        </pc:spChg>
        <pc:grpChg chg="add mod">
          <ac:chgData name="Cultrera, Luca" userId="9c440825-ed23-4914-bbba-109e2b8a0453" providerId="ADAL" clId="{C41CE05D-8A32-4923-9905-F9A7FCBF31FD}" dt="2025-05-21T13:31:36.306" v="1645" actId="164"/>
          <ac:grpSpMkLst>
            <pc:docMk/>
            <pc:sldMk cId="932447322" sldId="1513"/>
            <ac:grpSpMk id="18" creationId="{D33A778B-DB02-5E16-6396-3B45954173CA}"/>
          </ac:grpSpMkLst>
        </pc:grpChg>
        <pc:picChg chg="mod">
          <ac:chgData name="Cultrera, Luca" userId="9c440825-ed23-4914-bbba-109e2b8a0453" providerId="ADAL" clId="{C41CE05D-8A32-4923-9905-F9A7FCBF31FD}" dt="2025-05-21T13:31:36.306" v="1645" actId="164"/>
          <ac:picMkLst>
            <pc:docMk/>
            <pc:sldMk cId="932447322" sldId="1513"/>
            <ac:picMk id="14" creationId="{D3EB0C69-93CF-9B57-6FC9-26B85A23BBD2}"/>
          </ac:picMkLst>
        </pc:picChg>
        <pc:picChg chg="mod">
          <ac:chgData name="Cultrera, Luca" userId="9c440825-ed23-4914-bbba-109e2b8a0453" providerId="ADAL" clId="{C41CE05D-8A32-4923-9905-F9A7FCBF31FD}" dt="2025-05-21T13:31:36.306" v="1645" actId="164"/>
          <ac:picMkLst>
            <pc:docMk/>
            <pc:sldMk cId="932447322" sldId="1513"/>
            <ac:picMk id="15" creationId="{8F670F7B-2481-EA87-ED1A-A740E9340121}"/>
          </ac:picMkLst>
        </pc:picChg>
        <pc:picChg chg="mod">
          <ac:chgData name="Cultrera, Luca" userId="9c440825-ed23-4914-bbba-109e2b8a0453" providerId="ADAL" clId="{C41CE05D-8A32-4923-9905-F9A7FCBF31FD}" dt="2025-05-21T13:31:36.306" v="1645" actId="164"/>
          <ac:picMkLst>
            <pc:docMk/>
            <pc:sldMk cId="932447322" sldId="1513"/>
            <ac:picMk id="16" creationId="{CD5E6884-C622-4F37-BF3C-5DF5DD4981E4}"/>
          </ac:picMkLst>
        </pc:picChg>
      </pc:sldChg>
      <pc:sldChg chg="addSp delSp modSp mod modNotesTx">
        <pc:chgData name="Cultrera, Luca" userId="9c440825-ed23-4914-bbba-109e2b8a0453" providerId="ADAL" clId="{C41CE05D-8A32-4923-9905-F9A7FCBF31FD}" dt="2025-06-20T19:22:49.662" v="2016" actId="1076"/>
        <pc:sldMkLst>
          <pc:docMk/>
          <pc:sldMk cId="2208642096" sldId="1514"/>
        </pc:sldMkLst>
        <pc:spChg chg="mod">
          <ac:chgData name="Cultrera, Luca" userId="9c440825-ed23-4914-bbba-109e2b8a0453" providerId="ADAL" clId="{C41CE05D-8A32-4923-9905-F9A7FCBF31FD}" dt="2025-05-21T12:50:35.644" v="807" actId="1076"/>
          <ac:spMkLst>
            <pc:docMk/>
            <pc:sldMk cId="2208642096" sldId="1514"/>
            <ac:spMk id="3" creationId="{6162B407-EA9A-6AFA-9DFA-1D140A30ACDE}"/>
          </ac:spMkLst>
        </pc:spChg>
        <pc:spChg chg="mod">
          <ac:chgData name="Cultrera, Luca" userId="9c440825-ed23-4914-bbba-109e2b8a0453" providerId="ADAL" clId="{C41CE05D-8A32-4923-9905-F9A7FCBF31FD}" dt="2025-05-21T12:50:33.957" v="798" actId="1076"/>
          <ac:spMkLst>
            <pc:docMk/>
            <pc:sldMk cId="2208642096" sldId="1514"/>
            <ac:spMk id="8" creationId="{CC336CA2-168F-2190-17EC-4D81A6D349D2}"/>
          </ac:spMkLst>
        </pc:spChg>
        <pc:spChg chg="mod">
          <ac:chgData name="Cultrera, Luca" userId="9c440825-ed23-4914-bbba-109e2b8a0453" providerId="ADAL" clId="{C41CE05D-8A32-4923-9905-F9A7FCBF31FD}" dt="2025-05-21T12:50:33.775" v="797" actId="1076"/>
          <ac:spMkLst>
            <pc:docMk/>
            <pc:sldMk cId="2208642096" sldId="1514"/>
            <ac:spMk id="9" creationId="{51583980-BC75-71ED-BDE9-AA7695F28FF5}"/>
          </ac:spMkLst>
        </pc:spChg>
        <pc:spChg chg="mod">
          <ac:chgData name="Cultrera, Luca" userId="9c440825-ed23-4914-bbba-109e2b8a0453" providerId="ADAL" clId="{C41CE05D-8A32-4923-9905-F9A7FCBF31FD}" dt="2025-05-21T12:50:33.610" v="796" actId="1076"/>
          <ac:spMkLst>
            <pc:docMk/>
            <pc:sldMk cId="2208642096" sldId="1514"/>
            <ac:spMk id="10" creationId="{1DC1E1D6-6F2A-A8C3-BD64-8C5D15136586}"/>
          </ac:spMkLst>
        </pc:spChg>
        <pc:spChg chg="mod">
          <ac:chgData name="Cultrera, Luca" userId="9c440825-ed23-4914-bbba-109e2b8a0453" providerId="ADAL" clId="{C41CE05D-8A32-4923-9905-F9A7FCBF31FD}" dt="2025-05-21T12:50:35.996" v="809" actId="1076"/>
          <ac:spMkLst>
            <pc:docMk/>
            <pc:sldMk cId="2208642096" sldId="1514"/>
            <ac:spMk id="11" creationId="{281ACD41-86A9-3500-C5CF-46AC6E6C64E4}"/>
          </ac:spMkLst>
        </pc:spChg>
        <pc:spChg chg="mod">
          <ac:chgData name="Cultrera, Luca" userId="9c440825-ed23-4914-bbba-109e2b8a0453" providerId="ADAL" clId="{C41CE05D-8A32-4923-9905-F9A7FCBF31FD}" dt="2025-05-21T12:50:36.343" v="811" actId="1076"/>
          <ac:spMkLst>
            <pc:docMk/>
            <pc:sldMk cId="2208642096" sldId="1514"/>
            <ac:spMk id="13" creationId="{4C52D137-D634-7EA3-6381-6E9BDAF0CBE3}"/>
          </ac:spMkLst>
        </pc:spChg>
        <pc:spChg chg="mod">
          <ac:chgData name="Cultrera, Luca" userId="9c440825-ed23-4914-bbba-109e2b8a0453" providerId="ADAL" clId="{C41CE05D-8A32-4923-9905-F9A7FCBF31FD}" dt="2025-06-20T19:22:49.662" v="2016" actId="1076"/>
          <ac:spMkLst>
            <pc:docMk/>
            <pc:sldMk cId="2208642096" sldId="1514"/>
            <ac:spMk id="15" creationId="{5E9E3F75-FC5B-B52B-8C77-712040A393AF}"/>
          </ac:spMkLst>
        </pc:spChg>
        <pc:picChg chg="mod">
          <ac:chgData name="Cultrera, Luca" userId="9c440825-ed23-4914-bbba-109e2b8a0453" providerId="ADAL" clId="{C41CE05D-8A32-4923-9905-F9A7FCBF31FD}" dt="2025-06-20T19:22:44.830" v="2015" actId="1076"/>
          <ac:picMkLst>
            <pc:docMk/>
            <pc:sldMk cId="2208642096" sldId="1514"/>
            <ac:picMk id="6" creationId="{42AA8E93-61EF-82F9-3AEA-34F3AFC0C059}"/>
          </ac:picMkLst>
        </pc:picChg>
        <pc:picChg chg="mod modCrop">
          <ac:chgData name="Cultrera, Luca" userId="9c440825-ed23-4914-bbba-109e2b8a0453" providerId="ADAL" clId="{C41CE05D-8A32-4923-9905-F9A7FCBF31FD}" dt="2025-05-21T12:51:02.775" v="817" actId="1076"/>
          <ac:picMkLst>
            <pc:docMk/>
            <pc:sldMk cId="2208642096" sldId="1514"/>
            <ac:picMk id="7" creationId="{FB685F97-D984-9F3E-E67E-F483F11321FE}"/>
          </ac:picMkLst>
        </pc:picChg>
      </pc:sldChg>
      <pc:sldChg chg="modSp mod modAnim modNotesTx">
        <pc:chgData name="Cultrera, Luca" userId="9c440825-ed23-4914-bbba-109e2b8a0453" providerId="ADAL" clId="{C41CE05D-8A32-4923-9905-F9A7FCBF31FD}" dt="2025-06-20T19:10:07.240" v="1943" actId="20577"/>
        <pc:sldMkLst>
          <pc:docMk/>
          <pc:sldMk cId="1522415614" sldId="1515"/>
        </pc:sldMkLst>
        <pc:spChg chg="mod">
          <ac:chgData name="Cultrera, Luca" userId="9c440825-ed23-4914-bbba-109e2b8a0453" providerId="ADAL" clId="{C41CE05D-8A32-4923-9905-F9A7FCBF31FD}" dt="2025-05-21T17:38:21.030" v="1905" actId="20577"/>
          <ac:spMkLst>
            <pc:docMk/>
            <pc:sldMk cId="1522415614" sldId="1515"/>
            <ac:spMk id="10" creationId="{620772A5-B838-FD2B-5F97-5CD898B3E3BA}"/>
          </ac:spMkLst>
        </pc:spChg>
        <pc:spChg chg="mod">
          <ac:chgData name="Cultrera, Luca" userId="9c440825-ed23-4914-bbba-109e2b8a0453" providerId="ADAL" clId="{C41CE05D-8A32-4923-9905-F9A7FCBF31FD}" dt="2025-05-21T13:31:53.406" v="1647" actId="1076"/>
          <ac:spMkLst>
            <pc:docMk/>
            <pc:sldMk cId="1522415614" sldId="1515"/>
            <ac:spMk id="12" creationId="{C5DCC57E-EFFB-2CED-BE66-318D487BA9F7}"/>
          </ac:spMkLst>
        </pc:spChg>
        <pc:spChg chg="mod">
          <ac:chgData name="Cultrera, Luca" userId="9c440825-ed23-4914-bbba-109e2b8a0453" providerId="ADAL" clId="{C41CE05D-8A32-4923-9905-F9A7FCBF31FD}" dt="2025-05-21T13:32:48.268" v="1669" actId="20577"/>
          <ac:spMkLst>
            <pc:docMk/>
            <pc:sldMk cId="1522415614" sldId="1515"/>
            <ac:spMk id="13" creationId="{F295FFCC-ED29-AC27-B7DA-0611C6861AA8}"/>
          </ac:spMkLst>
        </pc:spChg>
      </pc:sldChg>
      <pc:sldChg chg="modSp mod">
        <pc:chgData name="Cultrera, Luca" userId="9c440825-ed23-4914-bbba-109e2b8a0453" providerId="ADAL" clId="{C41CE05D-8A32-4923-9905-F9A7FCBF31FD}" dt="2025-05-21T13:03:37.637" v="1009" actId="20577"/>
        <pc:sldMkLst>
          <pc:docMk/>
          <pc:sldMk cId="1343017912" sldId="1516"/>
        </pc:sldMkLst>
        <pc:spChg chg="mod">
          <ac:chgData name="Cultrera, Luca" userId="9c440825-ed23-4914-bbba-109e2b8a0453" providerId="ADAL" clId="{C41CE05D-8A32-4923-9905-F9A7FCBF31FD}" dt="2025-05-21T13:03:37.637" v="1009" actId="20577"/>
          <ac:spMkLst>
            <pc:docMk/>
            <pc:sldMk cId="1343017912" sldId="1516"/>
            <ac:spMk id="3" creationId="{ECC79B3C-6DB3-29FA-7637-1A55A384E758}"/>
          </ac:spMkLst>
        </pc:spChg>
      </pc:sldChg>
      <pc:sldChg chg="addSp delSp modSp new mod modClrScheme chgLayout">
        <pc:chgData name="Cultrera, Luca" userId="9c440825-ed23-4914-bbba-109e2b8a0453" providerId="ADAL" clId="{C41CE05D-8A32-4923-9905-F9A7FCBF31FD}" dt="2025-05-20T23:32:56.787" v="328" actId="478"/>
        <pc:sldMkLst>
          <pc:docMk/>
          <pc:sldMk cId="2750597919" sldId="1520"/>
        </pc:sldMkLst>
        <pc:spChg chg="mod ord">
          <ac:chgData name="Cultrera, Luca" userId="9c440825-ed23-4914-bbba-109e2b8a0453" providerId="ADAL" clId="{C41CE05D-8A32-4923-9905-F9A7FCBF31FD}" dt="2025-05-20T23:32:49.129" v="321" actId="700"/>
          <ac:spMkLst>
            <pc:docMk/>
            <pc:sldMk cId="2750597919" sldId="1520"/>
            <ac:spMk id="4" creationId="{335AB7BE-7205-D447-E1B1-0E50DE7998AB}"/>
          </ac:spMkLst>
        </pc:spChg>
        <pc:spChg chg="add mod ord">
          <ac:chgData name="Cultrera, Luca" userId="9c440825-ed23-4914-bbba-109e2b8a0453" providerId="ADAL" clId="{C41CE05D-8A32-4923-9905-F9A7FCBF31FD}" dt="2025-05-20T23:32:53.106" v="327" actId="20577"/>
          <ac:spMkLst>
            <pc:docMk/>
            <pc:sldMk cId="2750597919" sldId="1520"/>
            <ac:spMk id="5" creationId="{8446CEE1-91F5-FB31-DA4A-A9AAB5B10EB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torage.arcc.albany.edu\sandvik_lab\HEP%20Photocathode\XRD\240923%20SUNY%20Albany\XR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39855577238412"/>
          <c:y val="5.8333423167007022E-2"/>
          <c:w val="0.87115263050792568"/>
          <c:h val="0.76706720831030439"/>
        </c:manualLayout>
      </c:layout>
      <c:scatterChart>
        <c:scatterStyle val="smoothMarker"/>
        <c:varyColors val="0"/>
        <c:ser>
          <c:idx val="0"/>
          <c:order val="0"/>
          <c:tx>
            <c:strRef>
              <c:f>Sheet1!$B$1</c:f>
              <c:strCache>
                <c:ptCount val="1"/>
                <c:pt idx="0">
                  <c:v>s2216b_g4515 (InAlN:Mg on sapphire)</c:v>
                </c:pt>
              </c:strCache>
            </c:strRef>
          </c:tx>
          <c:spPr>
            <a:ln w="15875" cap="rnd">
              <a:solidFill>
                <a:schemeClr val="tx1"/>
              </a:solidFill>
              <a:round/>
            </a:ln>
            <a:effectLst/>
          </c:spPr>
          <c:marker>
            <c:symbol val="none"/>
          </c:marker>
          <c:xVal>
            <c:numRef>
              <c:f>Sheet1!$A$2:$A$762</c:f>
              <c:numCache>
                <c:formatCode>General</c:formatCode>
                <c:ptCount val="761"/>
                <c:pt idx="0">
                  <c:v>14.00528257</c:v>
                </c:pt>
                <c:pt idx="1">
                  <c:v>14.011847711</c:v>
                </c:pt>
                <c:pt idx="2">
                  <c:v>14.018412852999999</c:v>
                </c:pt>
                <c:pt idx="3">
                  <c:v>14.024977994</c:v>
                </c:pt>
                <c:pt idx="4">
                  <c:v>14.031543135</c:v>
                </c:pt>
                <c:pt idx="5">
                  <c:v>14.038108276999999</c:v>
                </c:pt>
                <c:pt idx="6">
                  <c:v>14.044673418</c:v>
                </c:pt>
                <c:pt idx="7">
                  <c:v>14.051238559</c:v>
                </c:pt>
                <c:pt idx="8">
                  <c:v>14.057803700999999</c:v>
                </c:pt>
                <c:pt idx="9">
                  <c:v>14.064368842</c:v>
                </c:pt>
                <c:pt idx="10">
                  <c:v>14.070933983</c:v>
                </c:pt>
                <c:pt idx="11">
                  <c:v>14.077499124999999</c:v>
                </c:pt>
                <c:pt idx="12">
                  <c:v>14.084064266</c:v>
                </c:pt>
                <c:pt idx="13">
                  <c:v>14.090629407</c:v>
                </c:pt>
                <c:pt idx="14">
                  <c:v>14.097194548999999</c:v>
                </c:pt>
                <c:pt idx="15">
                  <c:v>14.10375969</c:v>
                </c:pt>
                <c:pt idx="16">
                  <c:v>14.110324831</c:v>
                </c:pt>
                <c:pt idx="17">
                  <c:v>14.116889972999999</c:v>
                </c:pt>
                <c:pt idx="18">
                  <c:v>14.123455114</c:v>
                </c:pt>
                <c:pt idx="19">
                  <c:v>14.130020255</c:v>
                </c:pt>
                <c:pt idx="20">
                  <c:v>14.136585396999999</c:v>
                </c:pt>
                <c:pt idx="21">
                  <c:v>14.143150538</c:v>
                </c:pt>
                <c:pt idx="22">
                  <c:v>14.14971568</c:v>
                </c:pt>
                <c:pt idx="23">
                  <c:v>14.156280820999999</c:v>
                </c:pt>
                <c:pt idx="24">
                  <c:v>14.162845962</c:v>
                </c:pt>
                <c:pt idx="25">
                  <c:v>14.169411104</c:v>
                </c:pt>
                <c:pt idx="26">
                  <c:v>14.175976244999999</c:v>
                </c:pt>
                <c:pt idx="27">
                  <c:v>14.182541386</c:v>
                </c:pt>
                <c:pt idx="28">
                  <c:v>14.189106528</c:v>
                </c:pt>
                <c:pt idx="29">
                  <c:v>14.195671668999999</c:v>
                </c:pt>
                <c:pt idx="30">
                  <c:v>14.20223681</c:v>
                </c:pt>
                <c:pt idx="31">
                  <c:v>14.208801952</c:v>
                </c:pt>
                <c:pt idx="32">
                  <c:v>14.215367092999999</c:v>
                </c:pt>
                <c:pt idx="33">
                  <c:v>14.221932234000001</c:v>
                </c:pt>
                <c:pt idx="34">
                  <c:v>14.228497376</c:v>
                </c:pt>
                <c:pt idx="35">
                  <c:v>14.235062516999999</c:v>
                </c:pt>
                <c:pt idx="36">
                  <c:v>14.241627658000001</c:v>
                </c:pt>
                <c:pt idx="37">
                  <c:v>14.2481928</c:v>
                </c:pt>
                <c:pt idx="38">
                  <c:v>14.254757940999999</c:v>
                </c:pt>
                <c:pt idx="39">
                  <c:v>14.261323082000001</c:v>
                </c:pt>
                <c:pt idx="40">
                  <c:v>14.267888224</c:v>
                </c:pt>
                <c:pt idx="41">
                  <c:v>14.274453364999999</c:v>
                </c:pt>
                <c:pt idx="42">
                  <c:v>14.281018506000001</c:v>
                </c:pt>
                <c:pt idx="43">
                  <c:v>14.287583648</c:v>
                </c:pt>
                <c:pt idx="44">
                  <c:v>14.294148788999999</c:v>
                </c:pt>
                <c:pt idx="45">
                  <c:v>14.300713930000001</c:v>
                </c:pt>
                <c:pt idx="46">
                  <c:v>14.307279072</c:v>
                </c:pt>
                <c:pt idx="47">
                  <c:v>14.313844212999999</c:v>
                </c:pt>
                <c:pt idx="48">
                  <c:v>14.320409354000001</c:v>
                </c:pt>
                <c:pt idx="49">
                  <c:v>14.326974496</c:v>
                </c:pt>
                <c:pt idx="50">
                  <c:v>14.333539636999999</c:v>
                </c:pt>
                <c:pt idx="51">
                  <c:v>14.340104778000001</c:v>
                </c:pt>
                <c:pt idx="52">
                  <c:v>14.34666992</c:v>
                </c:pt>
                <c:pt idx="53">
                  <c:v>14.353235060999999</c:v>
                </c:pt>
                <c:pt idx="54">
                  <c:v>14.359800202000001</c:v>
                </c:pt>
                <c:pt idx="55">
                  <c:v>14.366365344</c:v>
                </c:pt>
                <c:pt idx="56">
                  <c:v>14.372930484999999</c:v>
                </c:pt>
                <c:pt idx="57">
                  <c:v>14.379495627000001</c:v>
                </c:pt>
                <c:pt idx="58">
                  <c:v>14.386060768</c:v>
                </c:pt>
                <c:pt idx="59">
                  <c:v>14.392625908999999</c:v>
                </c:pt>
                <c:pt idx="60">
                  <c:v>14.399191051000001</c:v>
                </c:pt>
                <c:pt idx="61">
                  <c:v>14.405756192</c:v>
                </c:pt>
                <c:pt idx="62">
                  <c:v>14.412321333</c:v>
                </c:pt>
                <c:pt idx="63">
                  <c:v>14.418886475000001</c:v>
                </c:pt>
                <c:pt idx="64">
                  <c:v>14.425451616</c:v>
                </c:pt>
                <c:pt idx="65">
                  <c:v>14.432016757</c:v>
                </c:pt>
                <c:pt idx="66">
                  <c:v>14.438581899000001</c:v>
                </c:pt>
                <c:pt idx="67">
                  <c:v>14.44514704</c:v>
                </c:pt>
                <c:pt idx="68">
                  <c:v>14.451712181</c:v>
                </c:pt>
                <c:pt idx="69">
                  <c:v>14.458277323000001</c:v>
                </c:pt>
                <c:pt idx="70">
                  <c:v>14.464842464</c:v>
                </c:pt>
                <c:pt idx="71">
                  <c:v>14.471407605</c:v>
                </c:pt>
                <c:pt idx="72">
                  <c:v>14.477972747000001</c:v>
                </c:pt>
                <c:pt idx="73">
                  <c:v>14.484537888</c:v>
                </c:pt>
                <c:pt idx="74">
                  <c:v>14.491103029</c:v>
                </c:pt>
                <c:pt idx="75">
                  <c:v>14.497668171000001</c:v>
                </c:pt>
                <c:pt idx="76">
                  <c:v>14.504233312</c:v>
                </c:pt>
                <c:pt idx="77">
                  <c:v>14.510798453</c:v>
                </c:pt>
                <c:pt idx="78">
                  <c:v>14.517363595000001</c:v>
                </c:pt>
                <c:pt idx="79">
                  <c:v>14.523928736</c:v>
                </c:pt>
                <c:pt idx="80">
                  <c:v>14.530493877</c:v>
                </c:pt>
                <c:pt idx="81">
                  <c:v>14.537059019000001</c:v>
                </c:pt>
                <c:pt idx="82">
                  <c:v>14.54362416</c:v>
                </c:pt>
                <c:pt idx="83">
                  <c:v>14.550189301</c:v>
                </c:pt>
                <c:pt idx="84">
                  <c:v>14.556754443000001</c:v>
                </c:pt>
                <c:pt idx="85">
                  <c:v>14.563319584</c:v>
                </c:pt>
                <c:pt idx="86">
                  <c:v>14.569884725</c:v>
                </c:pt>
                <c:pt idx="87">
                  <c:v>14.576449866999999</c:v>
                </c:pt>
                <c:pt idx="88">
                  <c:v>14.583015008</c:v>
                </c:pt>
                <c:pt idx="89">
                  <c:v>14.589580149</c:v>
                </c:pt>
                <c:pt idx="90">
                  <c:v>14.596145290999999</c:v>
                </c:pt>
                <c:pt idx="91">
                  <c:v>14.602710432</c:v>
                </c:pt>
                <c:pt idx="92">
                  <c:v>14.609275573</c:v>
                </c:pt>
                <c:pt idx="93">
                  <c:v>14.615840714999999</c:v>
                </c:pt>
                <c:pt idx="94">
                  <c:v>14.622405856</c:v>
                </c:pt>
                <c:pt idx="95">
                  <c:v>14.628970997</c:v>
                </c:pt>
                <c:pt idx="96">
                  <c:v>14.635536138999999</c:v>
                </c:pt>
                <c:pt idx="97">
                  <c:v>14.64210128</c:v>
                </c:pt>
                <c:pt idx="98">
                  <c:v>14.648666422</c:v>
                </c:pt>
                <c:pt idx="99">
                  <c:v>14.655231562999999</c:v>
                </c:pt>
                <c:pt idx="100">
                  <c:v>14.661796704</c:v>
                </c:pt>
                <c:pt idx="101">
                  <c:v>14.668361846</c:v>
                </c:pt>
                <c:pt idx="102">
                  <c:v>14.674926986999999</c:v>
                </c:pt>
                <c:pt idx="103">
                  <c:v>14.681492128</c:v>
                </c:pt>
                <c:pt idx="104">
                  <c:v>14.68805727</c:v>
                </c:pt>
                <c:pt idx="105">
                  <c:v>14.694622410999999</c:v>
                </c:pt>
                <c:pt idx="106">
                  <c:v>14.701187552</c:v>
                </c:pt>
                <c:pt idx="107">
                  <c:v>14.707752694</c:v>
                </c:pt>
                <c:pt idx="108">
                  <c:v>14.714317834999999</c:v>
                </c:pt>
                <c:pt idx="109">
                  <c:v>14.720882976</c:v>
                </c:pt>
                <c:pt idx="110">
                  <c:v>14.727448118</c:v>
                </c:pt>
                <c:pt idx="111">
                  <c:v>14.734013258999999</c:v>
                </c:pt>
                <c:pt idx="112">
                  <c:v>14.7405784</c:v>
                </c:pt>
                <c:pt idx="113">
                  <c:v>14.747143542</c:v>
                </c:pt>
                <c:pt idx="114">
                  <c:v>14.753708682999999</c:v>
                </c:pt>
                <c:pt idx="115">
                  <c:v>14.760273824</c:v>
                </c:pt>
                <c:pt idx="116">
                  <c:v>14.766838966</c:v>
                </c:pt>
                <c:pt idx="117">
                  <c:v>14.773404106999999</c:v>
                </c:pt>
                <c:pt idx="118">
                  <c:v>14.779969248</c:v>
                </c:pt>
                <c:pt idx="119">
                  <c:v>14.78653439</c:v>
                </c:pt>
                <c:pt idx="120">
                  <c:v>14.793099530999999</c:v>
                </c:pt>
                <c:pt idx="121">
                  <c:v>14.799664672</c:v>
                </c:pt>
                <c:pt idx="122">
                  <c:v>14.806229814</c:v>
                </c:pt>
                <c:pt idx="123">
                  <c:v>14.812794954999999</c:v>
                </c:pt>
                <c:pt idx="124">
                  <c:v>14.819360096</c:v>
                </c:pt>
                <c:pt idx="125">
                  <c:v>14.825925238</c:v>
                </c:pt>
                <c:pt idx="126">
                  <c:v>14.832490378999999</c:v>
                </c:pt>
                <c:pt idx="127">
                  <c:v>14.83905552</c:v>
                </c:pt>
                <c:pt idx="128">
                  <c:v>14.845620662</c:v>
                </c:pt>
                <c:pt idx="129">
                  <c:v>14.852185802999999</c:v>
                </c:pt>
                <c:pt idx="130">
                  <c:v>14.858750944000001</c:v>
                </c:pt>
                <c:pt idx="131">
                  <c:v>14.865316086</c:v>
                </c:pt>
                <c:pt idx="132">
                  <c:v>14.871881226999999</c:v>
                </c:pt>
                <c:pt idx="133">
                  <c:v>14.878446369000001</c:v>
                </c:pt>
                <c:pt idx="134">
                  <c:v>14.88501151</c:v>
                </c:pt>
                <c:pt idx="135">
                  <c:v>14.891576650999999</c:v>
                </c:pt>
                <c:pt idx="136">
                  <c:v>14.898141793000001</c:v>
                </c:pt>
                <c:pt idx="137">
                  <c:v>14.904706934</c:v>
                </c:pt>
                <c:pt idx="138">
                  <c:v>14.911272074999999</c:v>
                </c:pt>
                <c:pt idx="139">
                  <c:v>14.917837217000001</c:v>
                </c:pt>
                <c:pt idx="140">
                  <c:v>14.924402358</c:v>
                </c:pt>
                <c:pt idx="141">
                  <c:v>14.930967498999999</c:v>
                </c:pt>
                <c:pt idx="142">
                  <c:v>14.937532641000001</c:v>
                </c:pt>
                <c:pt idx="143">
                  <c:v>14.944097782</c:v>
                </c:pt>
                <c:pt idx="144">
                  <c:v>14.950662922999999</c:v>
                </c:pt>
                <c:pt idx="145">
                  <c:v>14.957228065000001</c:v>
                </c:pt>
                <c:pt idx="146">
                  <c:v>14.963793206</c:v>
                </c:pt>
                <c:pt idx="147">
                  <c:v>14.970358346999999</c:v>
                </c:pt>
                <c:pt idx="148">
                  <c:v>14.976923489000001</c:v>
                </c:pt>
                <c:pt idx="149">
                  <c:v>14.98348863</c:v>
                </c:pt>
                <c:pt idx="150">
                  <c:v>14.990053770999999</c:v>
                </c:pt>
                <c:pt idx="151">
                  <c:v>14.996618913000001</c:v>
                </c:pt>
                <c:pt idx="152">
                  <c:v>15.003184054</c:v>
                </c:pt>
                <c:pt idx="153">
                  <c:v>15.009749194999999</c:v>
                </c:pt>
                <c:pt idx="154">
                  <c:v>15.016314337000001</c:v>
                </c:pt>
                <c:pt idx="155">
                  <c:v>15.022879478</c:v>
                </c:pt>
                <c:pt idx="156">
                  <c:v>15.029444619</c:v>
                </c:pt>
                <c:pt idx="157">
                  <c:v>15.036009761000001</c:v>
                </c:pt>
                <c:pt idx="158">
                  <c:v>15.042574902</c:v>
                </c:pt>
                <c:pt idx="159">
                  <c:v>15.049140043</c:v>
                </c:pt>
                <c:pt idx="160">
                  <c:v>15.055705185000001</c:v>
                </c:pt>
                <c:pt idx="161">
                  <c:v>15.062270326</c:v>
                </c:pt>
                <c:pt idx="162">
                  <c:v>15.068835467</c:v>
                </c:pt>
                <c:pt idx="163">
                  <c:v>15.075400609000001</c:v>
                </c:pt>
                <c:pt idx="164">
                  <c:v>15.08196575</c:v>
                </c:pt>
                <c:pt idx="165">
                  <c:v>15.088530891</c:v>
                </c:pt>
                <c:pt idx="166">
                  <c:v>15.095096033000001</c:v>
                </c:pt>
                <c:pt idx="167">
                  <c:v>15.101661174</c:v>
                </c:pt>
                <c:pt idx="168">
                  <c:v>15.108226315</c:v>
                </c:pt>
                <c:pt idx="169">
                  <c:v>15.114791457000001</c:v>
                </c:pt>
                <c:pt idx="170">
                  <c:v>15.121356598</c:v>
                </c:pt>
                <c:pt idx="171">
                  <c:v>15.127921739</c:v>
                </c:pt>
                <c:pt idx="172">
                  <c:v>15.134486881000001</c:v>
                </c:pt>
                <c:pt idx="173">
                  <c:v>15.141052022</c:v>
                </c:pt>
                <c:pt idx="174">
                  <c:v>15.147617164</c:v>
                </c:pt>
                <c:pt idx="175">
                  <c:v>15.154182305000001</c:v>
                </c:pt>
                <c:pt idx="176">
                  <c:v>15.160747446</c:v>
                </c:pt>
                <c:pt idx="177">
                  <c:v>15.167312588</c:v>
                </c:pt>
                <c:pt idx="178">
                  <c:v>15.173877729000001</c:v>
                </c:pt>
                <c:pt idx="179">
                  <c:v>15.18044287</c:v>
                </c:pt>
                <c:pt idx="180">
                  <c:v>15.187008012</c:v>
                </c:pt>
                <c:pt idx="181">
                  <c:v>15.193573153000001</c:v>
                </c:pt>
                <c:pt idx="182">
                  <c:v>15.200138294</c:v>
                </c:pt>
                <c:pt idx="183">
                  <c:v>15.206703436</c:v>
                </c:pt>
                <c:pt idx="184">
                  <c:v>15.213268576999999</c:v>
                </c:pt>
                <c:pt idx="185">
                  <c:v>15.219833718</c:v>
                </c:pt>
                <c:pt idx="186">
                  <c:v>15.22639886</c:v>
                </c:pt>
                <c:pt idx="187">
                  <c:v>15.232964000999999</c:v>
                </c:pt>
                <c:pt idx="188">
                  <c:v>15.239529142</c:v>
                </c:pt>
                <c:pt idx="189">
                  <c:v>15.246094284</c:v>
                </c:pt>
                <c:pt idx="190">
                  <c:v>15.252659424999999</c:v>
                </c:pt>
                <c:pt idx="191">
                  <c:v>15.259224566</c:v>
                </c:pt>
                <c:pt idx="192">
                  <c:v>15.265789708</c:v>
                </c:pt>
                <c:pt idx="193">
                  <c:v>15.272354848999999</c:v>
                </c:pt>
                <c:pt idx="194">
                  <c:v>15.27891999</c:v>
                </c:pt>
                <c:pt idx="195">
                  <c:v>15.285485132</c:v>
                </c:pt>
                <c:pt idx="196">
                  <c:v>15.292050272999999</c:v>
                </c:pt>
                <c:pt idx="197">
                  <c:v>15.298615414</c:v>
                </c:pt>
                <c:pt idx="198">
                  <c:v>15.305180556</c:v>
                </c:pt>
                <c:pt idx="199">
                  <c:v>15.311745696999999</c:v>
                </c:pt>
                <c:pt idx="200">
                  <c:v>15.318310838</c:v>
                </c:pt>
                <c:pt idx="201">
                  <c:v>15.32487598</c:v>
                </c:pt>
                <c:pt idx="202">
                  <c:v>15.331441120999999</c:v>
                </c:pt>
                <c:pt idx="203">
                  <c:v>15.338006262</c:v>
                </c:pt>
                <c:pt idx="204">
                  <c:v>15.344571404</c:v>
                </c:pt>
                <c:pt idx="205">
                  <c:v>15.351136544999999</c:v>
                </c:pt>
                <c:pt idx="206">
                  <c:v>15.357701686</c:v>
                </c:pt>
                <c:pt idx="207">
                  <c:v>15.364266828</c:v>
                </c:pt>
                <c:pt idx="208">
                  <c:v>15.370831968999999</c:v>
                </c:pt>
                <c:pt idx="209">
                  <c:v>15.377397111000001</c:v>
                </c:pt>
                <c:pt idx="210">
                  <c:v>15.383962252</c:v>
                </c:pt>
                <c:pt idx="211">
                  <c:v>15.390527392999999</c:v>
                </c:pt>
                <c:pt idx="212">
                  <c:v>15.397092535000001</c:v>
                </c:pt>
                <c:pt idx="213">
                  <c:v>15.403657676</c:v>
                </c:pt>
                <c:pt idx="214">
                  <c:v>15.410222816999999</c:v>
                </c:pt>
                <c:pt idx="215">
                  <c:v>15.416787959000001</c:v>
                </c:pt>
                <c:pt idx="216">
                  <c:v>15.4233531</c:v>
                </c:pt>
                <c:pt idx="217">
                  <c:v>15.429918240999999</c:v>
                </c:pt>
                <c:pt idx="218">
                  <c:v>15.436483383000001</c:v>
                </c:pt>
                <c:pt idx="219">
                  <c:v>15.443048524</c:v>
                </c:pt>
                <c:pt idx="220">
                  <c:v>15.449613664999999</c:v>
                </c:pt>
                <c:pt idx="221">
                  <c:v>15.456178807000001</c:v>
                </c:pt>
                <c:pt idx="222">
                  <c:v>15.462743948</c:v>
                </c:pt>
                <c:pt idx="223">
                  <c:v>15.469309088999999</c:v>
                </c:pt>
                <c:pt idx="224">
                  <c:v>15.475874231000001</c:v>
                </c:pt>
                <c:pt idx="225">
                  <c:v>15.482439372</c:v>
                </c:pt>
                <c:pt idx="226">
                  <c:v>15.489004512999999</c:v>
                </c:pt>
                <c:pt idx="227">
                  <c:v>15.495569655000001</c:v>
                </c:pt>
                <c:pt idx="228">
                  <c:v>15.502134796</c:v>
                </c:pt>
                <c:pt idx="229">
                  <c:v>15.508699936999999</c:v>
                </c:pt>
                <c:pt idx="230">
                  <c:v>15.515265079000001</c:v>
                </c:pt>
                <c:pt idx="231">
                  <c:v>15.52183022</c:v>
                </c:pt>
                <c:pt idx="232">
                  <c:v>15.528395360999999</c:v>
                </c:pt>
                <c:pt idx="233">
                  <c:v>15.534960503000001</c:v>
                </c:pt>
                <c:pt idx="234">
                  <c:v>15.541525644</c:v>
                </c:pt>
                <c:pt idx="235">
                  <c:v>15.548090784999999</c:v>
                </c:pt>
                <c:pt idx="236">
                  <c:v>15.554655927000001</c:v>
                </c:pt>
                <c:pt idx="237">
                  <c:v>15.561221068</c:v>
                </c:pt>
                <c:pt idx="238">
                  <c:v>15.567786208999999</c:v>
                </c:pt>
                <c:pt idx="239">
                  <c:v>15.574351351000001</c:v>
                </c:pt>
                <c:pt idx="240">
                  <c:v>15.580916492</c:v>
                </c:pt>
                <c:pt idx="241">
                  <c:v>15.587481632999999</c:v>
                </c:pt>
                <c:pt idx="242">
                  <c:v>15.594046775000001</c:v>
                </c:pt>
                <c:pt idx="243">
                  <c:v>15.600611916</c:v>
                </c:pt>
                <c:pt idx="244">
                  <c:v>15.607177056999999</c:v>
                </c:pt>
                <c:pt idx="245">
                  <c:v>15.613742199000001</c:v>
                </c:pt>
                <c:pt idx="246">
                  <c:v>15.62030734</c:v>
                </c:pt>
                <c:pt idx="247">
                  <c:v>15.626872482</c:v>
                </c:pt>
                <c:pt idx="248">
                  <c:v>15.633437623000001</c:v>
                </c:pt>
                <c:pt idx="249">
                  <c:v>15.640002764</c:v>
                </c:pt>
                <c:pt idx="250">
                  <c:v>15.646567906</c:v>
                </c:pt>
                <c:pt idx="251">
                  <c:v>15.653133047000001</c:v>
                </c:pt>
                <c:pt idx="252">
                  <c:v>15.659698188</c:v>
                </c:pt>
                <c:pt idx="253">
                  <c:v>15.66626333</c:v>
                </c:pt>
                <c:pt idx="254">
                  <c:v>15.672828471000001</c:v>
                </c:pt>
                <c:pt idx="255">
                  <c:v>15.679393612</c:v>
                </c:pt>
                <c:pt idx="256">
                  <c:v>15.685958754</c:v>
                </c:pt>
                <c:pt idx="257">
                  <c:v>15.692523895000001</c:v>
                </c:pt>
                <c:pt idx="258">
                  <c:v>15.699089036</c:v>
                </c:pt>
                <c:pt idx="259">
                  <c:v>15.705654178</c:v>
                </c:pt>
                <c:pt idx="260">
                  <c:v>15.712219319000001</c:v>
                </c:pt>
                <c:pt idx="261">
                  <c:v>15.71878446</c:v>
                </c:pt>
                <c:pt idx="262">
                  <c:v>15.725349602</c:v>
                </c:pt>
                <c:pt idx="263">
                  <c:v>15.731914743000001</c:v>
                </c:pt>
                <c:pt idx="264">
                  <c:v>15.738479884</c:v>
                </c:pt>
                <c:pt idx="265">
                  <c:v>15.745045026</c:v>
                </c:pt>
                <c:pt idx="266">
                  <c:v>15.751610167000001</c:v>
                </c:pt>
                <c:pt idx="267">
                  <c:v>15.758175308</c:v>
                </c:pt>
                <c:pt idx="268">
                  <c:v>15.76474045</c:v>
                </c:pt>
                <c:pt idx="269">
                  <c:v>15.771305591000001</c:v>
                </c:pt>
                <c:pt idx="270">
                  <c:v>15.777870732</c:v>
                </c:pt>
                <c:pt idx="271">
                  <c:v>15.784435874</c:v>
                </c:pt>
                <c:pt idx="272">
                  <c:v>15.791001015000001</c:v>
                </c:pt>
                <c:pt idx="273">
                  <c:v>15.797566156</c:v>
                </c:pt>
                <c:pt idx="274">
                  <c:v>15.804131298</c:v>
                </c:pt>
                <c:pt idx="275">
                  <c:v>15.810696439000001</c:v>
                </c:pt>
                <c:pt idx="276">
                  <c:v>15.81726158</c:v>
                </c:pt>
                <c:pt idx="277">
                  <c:v>15.823826722</c:v>
                </c:pt>
                <c:pt idx="278">
                  <c:v>15.830391862999999</c:v>
                </c:pt>
                <c:pt idx="279">
                  <c:v>15.836957004</c:v>
                </c:pt>
                <c:pt idx="280">
                  <c:v>15.843522146</c:v>
                </c:pt>
                <c:pt idx="281">
                  <c:v>15.850087286999999</c:v>
                </c:pt>
                <c:pt idx="282">
                  <c:v>15.856652428</c:v>
                </c:pt>
                <c:pt idx="283">
                  <c:v>15.86321757</c:v>
                </c:pt>
                <c:pt idx="284">
                  <c:v>15.869782710999999</c:v>
                </c:pt>
                <c:pt idx="285">
                  <c:v>15.876347853</c:v>
                </c:pt>
                <c:pt idx="286">
                  <c:v>15.882912994</c:v>
                </c:pt>
                <c:pt idx="287">
                  <c:v>15.889478134999999</c:v>
                </c:pt>
                <c:pt idx="288">
                  <c:v>15.896043277</c:v>
                </c:pt>
                <c:pt idx="289">
                  <c:v>15.902608418</c:v>
                </c:pt>
                <c:pt idx="290">
                  <c:v>15.909173558999999</c:v>
                </c:pt>
                <c:pt idx="291">
                  <c:v>15.915738701</c:v>
                </c:pt>
                <c:pt idx="292">
                  <c:v>15.922303842</c:v>
                </c:pt>
                <c:pt idx="293">
                  <c:v>15.928868982999999</c:v>
                </c:pt>
                <c:pt idx="294">
                  <c:v>15.935434125</c:v>
                </c:pt>
                <c:pt idx="295">
                  <c:v>15.941999266</c:v>
                </c:pt>
                <c:pt idx="296">
                  <c:v>15.948564406999999</c:v>
                </c:pt>
                <c:pt idx="297">
                  <c:v>15.955129549</c:v>
                </c:pt>
                <c:pt idx="298">
                  <c:v>15.96169469</c:v>
                </c:pt>
                <c:pt idx="299">
                  <c:v>15.968259830999999</c:v>
                </c:pt>
                <c:pt idx="300">
                  <c:v>15.974824973</c:v>
                </c:pt>
                <c:pt idx="301">
                  <c:v>15.981390114</c:v>
                </c:pt>
                <c:pt idx="302">
                  <c:v>15.987955254999999</c:v>
                </c:pt>
                <c:pt idx="303">
                  <c:v>15.994520397000001</c:v>
                </c:pt>
                <c:pt idx="304">
                  <c:v>16.001085538000002</c:v>
                </c:pt>
                <c:pt idx="305">
                  <c:v>16.007650679000001</c:v>
                </c:pt>
                <c:pt idx="306">
                  <c:v>16.014215821000001</c:v>
                </c:pt>
                <c:pt idx="307">
                  <c:v>16.020780962</c:v>
                </c:pt>
                <c:pt idx="308">
                  <c:v>16.027346102999999</c:v>
                </c:pt>
                <c:pt idx="309">
                  <c:v>16.033911244999999</c:v>
                </c:pt>
                <c:pt idx="310">
                  <c:v>16.040476386000002</c:v>
                </c:pt>
                <c:pt idx="311">
                  <c:v>16.047041527000001</c:v>
                </c:pt>
                <c:pt idx="312">
                  <c:v>16.053606669000001</c:v>
                </c:pt>
                <c:pt idx="313">
                  <c:v>16.06017181</c:v>
                </c:pt>
                <c:pt idx="314">
                  <c:v>16.066736950999999</c:v>
                </c:pt>
                <c:pt idx="315">
                  <c:v>16.073302092999999</c:v>
                </c:pt>
                <c:pt idx="316">
                  <c:v>16.079867234000002</c:v>
                </c:pt>
                <c:pt idx="317">
                  <c:v>16.086432375000001</c:v>
                </c:pt>
                <c:pt idx="318">
                  <c:v>16.092997517000001</c:v>
                </c:pt>
                <c:pt idx="319">
                  <c:v>16.099562658</c:v>
                </c:pt>
                <c:pt idx="320">
                  <c:v>16.106127798999999</c:v>
                </c:pt>
                <c:pt idx="321">
                  <c:v>16.112692940999999</c:v>
                </c:pt>
                <c:pt idx="322">
                  <c:v>16.119258082000002</c:v>
                </c:pt>
                <c:pt idx="323">
                  <c:v>16.125823223000001</c:v>
                </c:pt>
                <c:pt idx="324">
                  <c:v>16.132388365000001</c:v>
                </c:pt>
                <c:pt idx="325">
                  <c:v>16.138953506</c:v>
                </c:pt>
                <c:pt idx="326">
                  <c:v>16.145518647999999</c:v>
                </c:pt>
                <c:pt idx="327">
                  <c:v>16.152083788999999</c:v>
                </c:pt>
                <c:pt idx="328">
                  <c:v>16.158648929999998</c:v>
                </c:pt>
                <c:pt idx="329">
                  <c:v>16.165214072000001</c:v>
                </c:pt>
                <c:pt idx="330">
                  <c:v>16.171779213000001</c:v>
                </c:pt>
                <c:pt idx="331">
                  <c:v>16.178344354</c:v>
                </c:pt>
                <c:pt idx="332">
                  <c:v>16.184909496</c:v>
                </c:pt>
                <c:pt idx="333">
                  <c:v>16.191474636999999</c:v>
                </c:pt>
                <c:pt idx="334">
                  <c:v>16.198039777999998</c:v>
                </c:pt>
                <c:pt idx="335">
                  <c:v>16.204604920000001</c:v>
                </c:pt>
                <c:pt idx="336">
                  <c:v>16.211170061000001</c:v>
                </c:pt>
                <c:pt idx="337">
                  <c:v>16.217735202</c:v>
                </c:pt>
                <c:pt idx="338">
                  <c:v>16.224300344</c:v>
                </c:pt>
                <c:pt idx="339">
                  <c:v>16.230865484999999</c:v>
                </c:pt>
                <c:pt idx="340">
                  <c:v>16.237430625999998</c:v>
                </c:pt>
                <c:pt idx="341">
                  <c:v>16.243995768000001</c:v>
                </c:pt>
                <c:pt idx="342">
                  <c:v>16.250560909000001</c:v>
                </c:pt>
                <c:pt idx="343">
                  <c:v>16.25712605</c:v>
                </c:pt>
                <c:pt idx="344">
                  <c:v>16.263691192</c:v>
                </c:pt>
                <c:pt idx="345">
                  <c:v>16.270256332999999</c:v>
                </c:pt>
                <c:pt idx="346">
                  <c:v>16.276821473999998</c:v>
                </c:pt>
                <c:pt idx="347">
                  <c:v>16.283386616000001</c:v>
                </c:pt>
                <c:pt idx="348">
                  <c:v>16.289951757000001</c:v>
                </c:pt>
                <c:pt idx="349">
                  <c:v>16.296516898</c:v>
                </c:pt>
                <c:pt idx="350">
                  <c:v>16.30308204</c:v>
                </c:pt>
                <c:pt idx="351">
                  <c:v>16.309647180999999</c:v>
                </c:pt>
                <c:pt idx="352">
                  <c:v>16.316212321999998</c:v>
                </c:pt>
                <c:pt idx="353">
                  <c:v>16.322777464000001</c:v>
                </c:pt>
                <c:pt idx="354">
                  <c:v>16.329342605000001</c:v>
                </c:pt>
                <c:pt idx="355">
                  <c:v>16.335907746</c:v>
                </c:pt>
                <c:pt idx="356">
                  <c:v>16.342472888</c:v>
                </c:pt>
                <c:pt idx="357">
                  <c:v>16.349038028999999</c:v>
                </c:pt>
                <c:pt idx="358">
                  <c:v>16.355603169999998</c:v>
                </c:pt>
                <c:pt idx="359">
                  <c:v>16.362168312000001</c:v>
                </c:pt>
                <c:pt idx="360">
                  <c:v>16.368733453000001</c:v>
                </c:pt>
                <c:pt idx="361">
                  <c:v>16.375298595</c:v>
                </c:pt>
                <c:pt idx="362">
                  <c:v>16.381863736</c:v>
                </c:pt>
                <c:pt idx="363">
                  <c:v>16.388428876999999</c:v>
                </c:pt>
                <c:pt idx="364">
                  <c:v>16.394994018999999</c:v>
                </c:pt>
                <c:pt idx="365">
                  <c:v>16.401559160000001</c:v>
                </c:pt>
                <c:pt idx="366">
                  <c:v>16.408124301000001</c:v>
                </c:pt>
                <c:pt idx="367">
                  <c:v>16.414689443</c:v>
                </c:pt>
                <c:pt idx="368">
                  <c:v>16.421254584</c:v>
                </c:pt>
                <c:pt idx="369">
                  <c:v>16.427819724999999</c:v>
                </c:pt>
                <c:pt idx="370">
                  <c:v>16.434384866999999</c:v>
                </c:pt>
                <c:pt idx="371">
                  <c:v>16.440950008000002</c:v>
                </c:pt>
                <c:pt idx="372">
                  <c:v>16.447515149000001</c:v>
                </c:pt>
                <c:pt idx="373">
                  <c:v>16.454080291</c:v>
                </c:pt>
                <c:pt idx="374">
                  <c:v>16.460645432</c:v>
                </c:pt>
                <c:pt idx="375">
                  <c:v>16.467210572999999</c:v>
                </c:pt>
                <c:pt idx="376">
                  <c:v>16.473775714999999</c:v>
                </c:pt>
                <c:pt idx="377">
                  <c:v>16.480340856000002</c:v>
                </c:pt>
                <c:pt idx="378">
                  <c:v>16.486905997000001</c:v>
                </c:pt>
                <c:pt idx="379">
                  <c:v>16.493471139</c:v>
                </c:pt>
                <c:pt idx="380">
                  <c:v>16.50003628</c:v>
                </c:pt>
                <c:pt idx="381">
                  <c:v>16.506601420999999</c:v>
                </c:pt>
                <c:pt idx="382">
                  <c:v>16.513166562999999</c:v>
                </c:pt>
                <c:pt idx="383">
                  <c:v>16.519731704000002</c:v>
                </c:pt>
                <c:pt idx="384">
                  <c:v>16.526296845000001</c:v>
                </c:pt>
                <c:pt idx="385">
                  <c:v>16.532861987</c:v>
                </c:pt>
                <c:pt idx="386">
                  <c:v>16.539427128</c:v>
                </c:pt>
                <c:pt idx="387">
                  <c:v>16.545992268999999</c:v>
                </c:pt>
                <c:pt idx="388">
                  <c:v>16.552557410999999</c:v>
                </c:pt>
                <c:pt idx="389">
                  <c:v>16.559122552000002</c:v>
                </c:pt>
                <c:pt idx="390">
                  <c:v>16.565687693000001</c:v>
                </c:pt>
                <c:pt idx="391">
                  <c:v>16.572252835</c:v>
                </c:pt>
                <c:pt idx="392">
                  <c:v>16.578817976</c:v>
                </c:pt>
                <c:pt idx="393">
                  <c:v>16.585383116999999</c:v>
                </c:pt>
                <c:pt idx="394">
                  <c:v>16.591948258999999</c:v>
                </c:pt>
                <c:pt idx="395">
                  <c:v>16.598513400000002</c:v>
                </c:pt>
                <c:pt idx="396">
                  <c:v>16.605078541000001</c:v>
                </c:pt>
                <c:pt idx="397">
                  <c:v>16.611643683</c:v>
                </c:pt>
                <c:pt idx="398">
                  <c:v>16.618208824</c:v>
                </c:pt>
                <c:pt idx="399">
                  <c:v>16.624773965999999</c:v>
                </c:pt>
                <c:pt idx="400">
                  <c:v>16.631339106999999</c:v>
                </c:pt>
                <c:pt idx="401">
                  <c:v>16.637904248000002</c:v>
                </c:pt>
                <c:pt idx="402">
                  <c:v>16.644469390000001</c:v>
                </c:pt>
                <c:pt idx="403">
                  <c:v>16.651034531000001</c:v>
                </c:pt>
                <c:pt idx="404">
                  <c:v>16.657599672</c:v>
                </c:pt>
                <c:pt idx="405">
                  <c:v>16.664164813999999</c:v>
                </c:pt>
                <c:pt idx="406">
                  <c:v>16.670729954999999</c:v>
                </c:pt>
                <c:pt idx="407">
                  <c:v>16.677295096000002</c:v>
                </c:pt>
                <c:pt idx="408">
                  <c:v>16.683860238000001</c:v>
                </c:pt>
                <c:pt idx="409">
                  <c:v>16.690425379000001</c:v>
                </c:pt>
                <c:pt idx="410">
                  <c:v>16.69699052</c:v>
                </c:pt>
                <c:pt idx="411">
                  <c:v>16.703555661999999</c:v>
                </c:pt>
                <c:pt idx="412">
                  <c:v>16.710120802999999</c:v>
                </c:pt>
                <c:pt idx="413">
                  <c:v>16.716685944000002</c:v>
                </c:pt>
                <c:pt idx="414">
                  <c:v>16.723251086000001</c:v>
                </c:pt>
                <c:pt idx="415">
                  <c:v>16.729816227000001</c:v>
                </c:pt>
                <c:pt idx="416">
                  <c:v>16.736381368</c:v>
                </c:pt>
                <c:pt idx="417">
                  <c:v>16.742946509999999</c:v>
                </c:pt>
                <c:pt idx="418">
                  <c:v>16.749511650999999</c:v>
                </c:pt>
                <c:pt idx="419">
                  <c:v>16.756076792000002</c:v>
                </c:pt>
                <c:pt idx="420">
                  <c:v>16.762641934000001</c:v>
                </c:pt>
                <c:pt idx="421">
                  <c:v>16.769207075000001</c:v>
                </c:pt>
                <c:pt idx="422">
                  <c:v>16.775772216</c:v>
                </c:pt>
                <c:pt idx="423">
                  <c:v>16.782337357999999</c:v>
                </c:pt>
                <c:pt idx="424">
                  <c:v>16.788902498999999</c:v>
                </c:pt>
                <c:pt idx="425">
                  <c:v>16.795467639999998</c:v>
                </c:pt>
                <c:pt idx="426">
                  <c:v>16.802032782000001</c:v>
                </c:pt>
                <c:pt idx="427">
                  <c:v>16.808597923000001</c:v>
                </c:pt>
                <c:pt idx="428">
                  <c:v>16.815163064</c:v>
                </c:pt>
                <c:pt idx="429">
                  <c:v>16.821728206</c:v>
                </c:pt>
                <c:pt idx="430">
                  <c:v>16.828293346999999</c:v>
                </c:pt>
                <c:pt idx="431">
                  <c:v>16.834858487999998</c:v>
                </c:pt>
                <c:pt idx="432">
                  <c:v>16.841423630000001</c:v>
                </c:pt>
                <c:pt idx="433">
                  <c:v>16.847988771000001</c:v>
                </c:pt>
                <c:pt idx="434">
                  <c:v>16.854553912</c:v>
                </c:pt>
                <c:pt idx="435">
                  <c:v>16.861119054</c:v>
                </c:pt>
                <c:pt idx="436">
                  <c:v>16.867684194999999</c:v>
                </c:pt>
                <c:pt idx="437">
                  <c:v>16.874249336999998</c:v>
                </c:pt>
                <c:pt idx="438">
                  <c:v>16.880814478000001</c:v>
                </c:pt>
                <c:pt idx="439">
                  <c:v>16.887379619000001</c:v>
                </c:pt>
                <c:pt idx="440">
                  <c:v>16.893944761</c:v>
                </c:pt>
                <c:pt idx="441">
                  <c:v>16.900509902</c:v>
                </c:pt>
                <c:pt idx="442">
                  <c:v>16.907075042999999</c:v>
                </c:pt>
                <c:pt idx="443">
                  <c:v>16.913640184999998</c:v>
                </c:pt>
                <c:pt idx="444">
                  <c:v>16.920205326000001</c:v>
                </c:pt>
                <c:pt idx="445">
                  <c:v>16.926770467000001</c:v>
                </c:pt>
                <c:pt idx="446">
                  <c:v>16.933335609</c:v>
                </c:pt>
                <c:pt idx="447">
                  <c:v>16.93990075</c:v>
                </c:pt>
                <c:pt idx="448">
                  <c:v>16.946465890999999</c:v>
                </c:pt>
                <c:pt idx="449">
                  <c:v>16.953031032999998</c:v>
                </c:pt>
                <c:pt idx="450">
                  <c:v>16.959596174000001</c:v>
                </c:pt>
                <c:pt idx="451">
                  <c:v>16.966161315000001</c:v>
                </c:pt>
                <c:pt idx="452">
                  <c:v>16.972726457</c:v>
                </c:pt>
                <c:pt idx="453">
                  <c:v>16.979291598</c:v>
                </c:pt>
                <c:pt idx="454">
                  <c:v>16.985856738999999</c:v>
                </c:pt>
                <c:pt idx="455">
                  <c:v>16.992421880999999</c:v>
                </c:pt>
                <c:pt idx="456">
                  <c:v>16.998987022000001</c:v>
                </c:pt>
                <c:pt idx="457">
                  <c:v>17.005552163000001</c:v>
                </c:pt>
                <c:pt idx="458">
                  <c:v>17.012117305</c:v>
                </c:pt>
                <c:pt idx="459">
                  <c:v>17.018682446</c:v>
                </c:pt>
                <c:pt idx="460">
                  <c:v>17.025247586999999</c:v>
                </c:pt>
                <c:pt idx="461">
                  <c:v>17.031812728999999</c:v>
                </c:pt>
                <c:pt idx="462">
                  <c:v>17.038377870000001</c:v>
                </c:pt>
                <c:pt idx="463">
                  <c:v>17.044943011000001</c:v>
                </c:pt>
                <c:pt idx="464">
                  <c:v>17.051508153</c:v>
                </c:pt>
                <c:pt idx="465">
                  <c:v>17.058073294</c:v>
                </c:pt>
                <c:pt idx="466">
                  <c:v>17.064638434999999</c:v>
                </c:pt>
                <c:pt idx="467">
                  <c:v>17.071203576999999</c:v>
                </c:pt>
                <c:pt idx="468">
                  <c:v>17.077768718000002</c:v>
                </c:pt>
                <c:pt idx="469">
                  <c:v>17.084333859000001</c:v>
                </c:pt>
                <c:pt idx="470">
                  <c:v>17.090899001</c:v>
                </c:pt>
                <c:pt idx="471">
                  <c:v>17.097464142</c:v>
                </c:pt>
                <c:pt idx="472">
                  <c:v>17.104029282999999</c:v>
                </c:pt>
                <c:pt idx="473">
                  <c:v>17.110594424999999</c:v>
                </c:pt>
                <c:pt idx="474">
                  <c:v>17.117159566000002</c:v>
                </c:pt>
                <c:pt idx="475">
                  <c:v>17.123724707000001</c:v>
                </c:pt>
                <c:pt idx="476">
                  <c:v>17.130289849</c:v>
                </c:pt>
                <c:pt idx="477">
                  <c:v>17.13685499</c:v>
                </c:pt>
                <c:pt idx="478">
                  <c:v>17.143420131999999</c:v>
                </c:pt>
                <c:pt idx="479">
                  <c:v>17.149985272999999</c:v>
                </c:pt>
                <c:pt idx="480">
                  <c:v>17.156550414000002</c:v>
                </c:pt>
                <c:pt idx="481">
                  <c:v>17.163115556000001</c:v>
                </c:pt>
                <c:pt idx="482">
                  <c:v>17.169680697</c:v>
                </c:pt>
                <c:pt idx="483">
                  <c:v>17.176245838</c:v>
                </c:pt>
                <c:pt idx="484">
                  <c:v>17.182810979999999</c:v>
                </c:pt>
                <c:pt idx="485">
                  <c:v>17.189376120999999</c:v>
                </c:pt>
                <c:pt idx="486">
                  <c:v>17.195941262000002</c:v>
                </c:pt>
                <c:pt idx="487">
                  <c:v>17.202506404000001</c:v>
                </c:pt>
                <c:pt idx="488">
                  <c:v>17.209071545</c:v>
                </c:pt>
                <c:pt idx="489">
                  <c:v>17.215636686</c:v>
                </c:pt>
                <c:pt idx="490">
                  <c:v>17.222201827999999</c:v>
                </c:pt>
                <c:pt idx="491">
                  <c:v>17.228766968999999</c:v>
                </c:pt>
                <c:pt idx="492">
                  <c:v>17.235332110000002</c:v>
                </c:pt>
                <c:pt idx="493">
                  <c:v>17.241897252000001</c:v>
                </c:pt>
                <c:pt idx="494">
                  <c:v>17.248462393000001</c:v>
                </c:pt>
                <c:pt idx="495">
                  <c:v>17.255027534</c:v>
                </c:pt>
                <c:pt idx="496">
                  <c:v>17.261592675999999</c:v>
                </c:pt>
                <c:pt idx="497">
                  <c:v>17.268157816999999</c:v>
                </c:pt>
                <c:pt idx="498">
                  <c:v>17.274722958000002</c:v>
                </c:pt>
                <c:pt idx="499">
                  <c:v>17.281288100000001</c:v>
                </c:pt>
                <c:pt idx="500">
                  <c:v>17.287853241000001</c:v>
                </c:pt>
                <c:pt idx="501">
                  <c:v>17.294418382</c:v>
                </c:pt>
                <c:pt idx="502">
                  <c:v>17.300983523999999</c:v>
                </c:pt>
                <c:pt idx="503">
                  <c:v>17.307548664999999</c:v>
                </c:pt>
                <c:pt idx="504">
                  <c:v>17.314113806000002</c:v>
                </c:pt>
                <c:pt idx="505">
                  <c:v>17.320678948000001</c:v>
                </c:pt>
                <c:pt idx="506">
                  <c:v>17.327244089000001</c:v>
                </c:pt>
                <c:pt idx="507">
                  <c:v>17.33380923</c:v>
                </c:pt>
                <c:pt idx="508">
                  <c:v>17.340374371999999</c:v>
                </c:pt>
                <c:pt idx="509">
                  <c:v>17.346939512999999</c:v>
                </c:pt>
                <c:pt idx="510">
                  <c:v>17.353504654000002</c:v>
                </c:pt>
                <c:pt idx="511">
                  <c:v>17.360069796000001</c:v>
                </c:pt>
                <c:pt idx="512">
                  <c:v>17.366634937000001</c:v>
                </c:pt>
                <c:pt idx="513">
                  <c:v>17.373200079</c:v>
                </c:pt>
                <c:pt idx="514">
                  <c:v>17.379765219999999</c:v>
                </c:pt>
                <c:pt idx="515">
                  <c:v>17.386330360999999</c:v>
                </c:pt>
                <c:pt idx="516">
                  <c:v>17.392895502999998</c:v>
                </c:pt>
                <c:pt idx="517">
                  <c:v>17.399460644000001</c:v>
                </c:pt>
                <c:pt idx="518">
                  <c:v>17.406025785000001</c:v>
                </c:pt>
                <c:pt idx="519">
                  <c:v>17.412590927</c:v>
                </c:pt>
                <c:pt idx="520">
                  <c:v>17.419156067999999</c:v>
                </c:pt>
                <c:pt idx="521">
                  <c:v>17.425721208999999</c:v>
                </c:pt>
                <c:pt idx="522">
                  <c:v>17.432286350999998</c:v>
                </c:pt>
                <c:pt idx="523">
                  <c:v>17.438851492000001</c:v>
                </c:pt>
                <c:pt idx="524">
                  <c:v>17.445416633000001</c:v>
                </c:pt>
                <c:pt idx="525">
                  <c:v>17.451981775</c:v>
                </c:pt>
                <c:pt idx="526">
                  <c:v>17.458546916</c:v>
                </c:pt>
                <c:pt idx="527">
                  <c:v>17.465112056999999</c:v>
                </c:pt>
                <c:pt idx="528">
                  <c:v>17.471677198999998</c:v>
                </c:pt>
                <c:pt idx="529">
                  <c:v>17.478242340000001</c:v>
                </c:pt>
                <c:pt idx="530">
                  <c:v>17.484807481000001</c:v>
                </c:pt>
                <c:pt idx="531">
                  <c:v>17.491372623</c:v>
                </c:pt>
                <c:pt idx="532">
                  <c:v>17.497937764</c:v>
                </c:pt>
                <c:pt idx="533">
                  <c:v>17.504502904999999</c:v>
                </c:pt>
                <c:pt idx="534">
                  <c:v>17.511068046999998</c:v>
                </c:pt>
                <c:pt idx="535">
                  <c:v>17.517633188000001</c:v>
                </c:pt>
                <c:pt idx="536">
                  <c:v>17.524198329000001</c:v>
                </c:pt>
                <c:pt idx="537">
                  <c:v>17.530763471</c:v>
                </c:pt>
                <c:pt idx="538">
                  <c:v>17.537328612</c:v>
                </c:pt>
                <c:pt idx="539">
                  <c:v>17.543893752999999</c:v>
                </c:pt>
                <c:pt idx="540">
                  <c:v>17.550458894999998</c:v>
                </c:pt>
                <c:pt idx="541">
                  <c:v>17.557024036000001</c:v>
                </c:pt>
                <c:pt idx="542">
                  <c:v>17.563589177000001</c:v>
                </c:pt>
                <c:pt idx="543">
                  <c:v>17.570154319</c:v>
                </c:pt>
                <c:pt idx="544">
                  <c:v>17.57671946</c:v>
                </c:pt>
                <c:pt idx="545">
                  <c:v>17.583284600999999</c:v>
                </c:pt>
                <c:pt idx="546">
                  <c:v>17.589849742999998</c:v>
                </c:pt>
                <c:pt idx="547">
                  <c:v>17.596414884000001</c:v>
                </c:pt>
                <c:pt idx="548">
                  <c:v>17.602980025000001</c:v>
                </c:pt>
                <c:pt idx="549">
                  <c:v>17.609545167</c:v>
                </c:pt>
                <c:pt idx="550">
                  <c:v>17.616110308</c:v>
                </c:pt>
                <c:pt idx="551">
                  <c:v>17.622675449999999</c:v>
                </c:pt>
                <c:pt idx="552">
                  <c:v>17.629240590999999</c:v>
                </c:pt>
                <c:pt idx="553">
                  <c:v>17.635805732000001</c:v>
                </c:pt>
                <c:pt idx="554">
                  <c:v>17.642370874000001</c:v>
                </c:pt>
                <c:pt idx="555">
                  <c:v>17.648936015</c:v>
                </c:pt>
                <c:pt idx="556">
                  <c:v>17.655501156</c:v>
                </c:pt>
                <c:pt idx="557">
                  <c:v>17.662066297999999</c:v>
                </c:pt>
                <c:pt idx="558">
                  <c:v>17.668631438999999</c:v>
                </c:pt>
                <c:pt idx="559">
                  <c:v>17.675196580000001</c:v>
                </c:pt>
                <c:pt idx="560">
                  <c:v>17.681761722000001</c:v>
                </c:pt>
                <c:pt idx="561">
                  <c:v>17.688326863</c:v>
                </c:pt>
                <c:pt idx="562">
                  <c:v>17.694892004</c:v>
                </c:pt>
                <c:pt idx="563">
                  <c:v>17.701457145999999</c:v>
                </c:pt>
                <c:pt idx="564">
                  <c:v>17.708022286999999</c:v>
                </c:pt>
                <c:pt idx="565">
                  <c:v>17.714587428000002</c:v>
                </c:pt>
                <c:pt idx="566">
                  <c:v>17.721152570000001</c:v>
                </c:pt>
                <c:pt idx="567">
                  <c:v>17.727717711</c:v>
                </c:pt>
                <c:pt idx="568">
                  <c:v>17.734282852</c:v>
                </c:pt>
                <c:pt idx="569">
                  <c:v>17.740847993999999</c:v>
                </c:pt>
                <c:pt idx="570">
                  <c:v>17.747413134999999</c:v>
                </c:pt>
                <c:pt idx="571">
                  <c:v>17.753978276000002</c:v>
                </c:pt>
                <c:pt idx="572">
                  <c:v>17.760543418000001</c:v>
                </c:pt>
                <c:pt idx="573">
                  <c:v>17.767108559</c:v>
                </c:pt>
                <c:pt idx="574">
                  <c:v>17.7736737</c:v>
                </c:pt>
                <c:pt idx="575">
                  <c:v>17.780238841999999</c:v>
                </c:pt>
                <c:pt idx="576">
                  <c:v>17.786803982999999</c:v>
                </c:pt>
                <c:pt idx="577">
                  <c:v>17.793369124000002</c:v>
                </c:pt>
                <c:pt idx="578">
                  <c:v>17.799934266000001</c:v>
                </c:pt>
                <c:pt idx="579">
                  <c:v>17.806499407</c:v>
                </c:pt>
                <c:pt idx="580">
                  <c:v>17.813064548</c:v>
                </c:pt>
                <c:pt idx="581">
                  <c:v>17.819629689999999</c:v>
                </c:pt>
                <c:pt idx="582">
                  <c:v>17.826194830999999</c:v>
                </c:pt>
                <c:pt idx="583">
                  <c:v>17.832759972000002</c:v>
                </c:pt>
                <c:pt idx="584">
                  <c:v>17.839325114000001</c:v>
                </c:pt>
                <c:pt idx="585">
                  <c:v>17.845890255</c:v>
                </c:pt>
                <c:pt idx="586">
                  <c:v>17.852455396</c:v>
                </c:pt>
                <c:pt idx="587">
                  <c:v>17.859020537999999</c:v>
                </c:pt>
                <c:pt idx="588">
                  <c:v>17.865585678999999</c:v>
                </c:pt>
                <c:pt idx="589">
                  <c:v>17.872150820000002</c:v>
                </c:pt>
                <c:pt idx="590">
                  <c:v>17.878715962000001</c:v>
                </c:pt>
                <c:pt idx="591">
                  <c:v>17.885281103000001</c:v>
                </c:pt>
                <c:pt idx="592">
                  <c:v>17.891846245</c:v>
                </c:pt>
                <c:pt idx="593">
                  <c:v>17.898411385999999</c:v>
                </c:pt>
                <c:pt idx="594">
                  <c:v>17.904976526999999</c:v>
                </c:pt>
                <c:pt idx="595">
                  <c:v>17.911541669000002</c:v>
                </c:pt>
                <c:pt idx="596">
                  <c:v>17.918106810000001</c:v>
                </c:pt>
                <c:pt idx="597">
                  <c:v>17.924671951000001</c:v>
                </c:pt>
                <c:pt idx="598">
                  <c:v>17.931237093</c:v>
                </c:pt>
                <c:pt idx="599">
                  <c:v>17.937802233999999</c:v>
                </c:pt>
                <c:pt idx="600">
                  <c:v>17.944367374999999</c:v>
                </c:pt>
                <c:pt idx="601">
                  <c:v>17.950932516999998</c:v>
                </c:pt>
                <c:pt idx="602">
                  <c:v>17.957497658000001</c:v>
                </c:pt>
                <c:pt idx="603">
                  <c:v>17.964062799000001</c:v>
                </c:pt>
                <c:pt idx="604">
                  <c:v>17.970627941</c:v>
                </c:pt>
                <c:pt idx="605">
                  <c:v>17.977193081999999</c:v>
                </c:pt>
                <c:pt idx="606">
                  <c:v>17.983758222999999</c:v>
                </c:pt>
                <c:pt idx="607">
                  <c:v>17.990323364999998</c:v>
                </c:pt>
                <c:pt idx="608">
                  <c:v>17.996888506000001</c:v>
                </c:pt>
                <c:pt idx="609">
                  <c:v>18.003453647000001</c:v>
                </c:pt>
                <c:pt idx="610">
                  <c:v>18.010018789</c:v>
                </c:pt>
                <c:pt idx="611">
                  <c:v>18.016583929999999</c:v>
                </c:pt>
                <c:pt idx="612">
                  <c:v>18.023149070999999</c:v>
                </c:pt>
                <c:pt idx="613">
                  <c:v>18.029714212999998</c:v>
                </c:pt>
                <c:pt idx="614">
                  <c:v>18.036279354000001</c:v>
                </c:pt>
                <c:pt idx="615">
                  <c:v>18.042844495000001</c:v>
                </c:pt>
                <c:pt idx="616">
                  <c:v>18.049409637</c:v>
                </c:pt>
                <c:pt idx="617">
                  <c:v>18.055974778</c:v>
                </c:pt>
                <c:pt idx="618">
                  <c:v>18.062539918999999</c:v>
                </c:pt>
                <c:pt idx="619">
                  <c:v>18.069105060999998</c:v>
                </c:pt>
                <c:pt idx="620">
                  <c:v>18.075670202000001</c:v>
                </c:pt>
                <c:pt idx="621">
                  <c:v>18.082235343000001</c:v>
                </c:pt>
                <c:pt idx="622">
                  <c:v>18.088800485</c:v>
                </c:pt>
                <c:pt idx="623">
                  <c:v>18.095365626</c:v>
                </c:pt>
                <c:pt idx="624">
                  <c:v>18.101930766999999</c:v>
                </c:pt>
                <c:pt idx="625">
                  <c:v>18.108495908999998</c:v>
                </c:pt>
                <c:pt idx="626">
                  <c:v>18.115061050000001</c:v>
                </c:pt>
                <c:pt idx="627">
                  <c:v>18.121626192000001</c:v>
                </c:pt>
                <c:pt idx="628">
                  <c:v>18.128191333</c:v>
                </c:pt>
                <c:pt idx="629">
                  <c:v>18.134756474</c:v>
                </c:pt>
                <c:pt idx="630">
                  <c:v>18.141321615999999</c:v>
                </c:pt>
                <c:pt idx="631">
                  <c:v>18.147886756999998</c:v>
                </c:pt>
                <c:pt idx="632">
                  <c:v>18.154451898000001</c:v>
                </c:pt>
                <c:pt idx="633">
                  <c:v>18.161017040000001</c:v>
                </c:pt>
                <c:pt idx="634">
                  <c:v>18.167582181</c:v>
                </c:pt>
                <c:pt idx="635">
                  <c:v>18.174147322</c:v>
                </c:pt>
                <c:pt idx="636">
                  <c:v>18.180712463999999</c:v>
                </c:pt>
                <c:pt idx="637">
                  <c:v>18.187277604999998</c:v>
                </c:pt>
                <c:pt idx="638">
                  <c:v>18.193842746000001</c:v>
                </c:pt>
                <c:pt idx="639">
                  <c:v>18.200407888000001</c:v>
                </c:pt>
                <c:pt idx="640">
                  <c:v>18.206973029</c:v>
                </c:pt>
                <c:pt idx="641">
                  <c:v>18.21353817</c:v>
                </c:pt>
                <c:pt idx="642">
                  <c:v>18.220103311999999</c:v>
                </c:pt>
                <c:pt idx="643">
                  <c:v>18.226668452999998</c:v>
                </c:pt>
                <c:pt idx="644">
                  <c:v>18.233233594000001</c:v>
                </c:pt>
                <c:pt idx="645">
                  <c:v>18.239798736000001</c:v>
                </c:pt>
                <c:pt idx="646">
                  <c:v>18.246363877</c:v>
                </c:pt>
                <c:pt idx="647">
                  <c:v>18.252929018</c:v>
                </c:pt>
                <c:pt idx="648">
                  <c:v>18.259494159999999</c:v>
                </c:pt>
                <c:pt idx="649">
                  <c:v>18.266059300999999</c:v>
                </c:pt>
                <c:pt idx="650">
                  <c:v>18.272624442000001</c:v>
                </c:pt>
                <c:pt idx="651">
                  <c:v>18.279189584000001</c:v>
                </c:pt>
                <c:pt idx="652">
                  <c:v>18.285754725</c:v>
                </c:pt>
                <c:pt idx="653">
                  <c:v>18.292319866</c:v>
                </c:pt>
                <c:pt idx="654">
                  <c:v>18.298885007999999</c:v>
                </c:pt>
                <c:pt idx="655">
                  <c:v>18.305450148999999</c:v>
                </c:pt>
                <c:pt idx="656">
                  <c:v>18.312015290000001</c:v>
                </c:pt>
                <c:pt idx="657">
                  <c:v>18.318580432000001</c:v>
                </c:pt>
                <c:pt idx="658">
                  <c:v>18.325145573</c:v>
                </c:pt>
                <c:pt idx="659">
                  <c:v>18.331710714</c:v>
                </c:pt>
                <c:pt idx="660">
                  <c:v>18.338275855999999</c:v>
                </c:pt>
                <c:pt idx="661">
                  <c:v>18.344840996999999</c:v>
                </c:pt>
                <c:pt idx="662">
                  <c:v>18.351406138000002</c:v>
                </c:pt>
                <c:pt idx="663">
                  <c:v>18.357971280000001</c:v>
                </c:pt>
                <c:pt idx="664">
                  <c:v>18.364536421</c:v>
                </c:pt>
                <c:pt idx="665">
                  <c:v>18.371101563</c:v>
                </c:pt>
                <c:pt idx="666">
                  <c:v>18.377666703999999</c:v>
                </c:pt>
                <c:pt idx="667">
                  <c:v>18.384231844999999</c:v>
                </c:pt>
                <c:pt idx="668">
                  <c:v>18.390796987000002</c:v>
                </c:pt>
                <c:pt idx="669">
                  <c:v>18.397362128000001</c:v>
                </c:pt>
                <c:pt idx="670">
                  <c:v>18.403927269</c:v>
                </c:pt>
                <c:pt idx="671">
                  <c:v>18.410492411</c:v>
                </c:pt>
                <c:pt idx="672">
                  <c:v>18.417057551999999</c:v>
                </c:pt>
                <c:pt idx="673">
                  <c:v>18.423622692999999</c:v>
                </c:pt>
                <c:pt idx="674">
                  <c:v>18.430187835000002</c:v>
                </c:pt>
                <c:pt idx="675">
                  <c:v>18.436752976000001</c:v>
                </c:pt>
                <c:pt idx="676">
                  <c:v>18.443318117</c:v>
                </c:pt>
                <c:pt idx="677">
                  <c:v>18.449883259</c:v>
                </c:pt>
                <c:pt idx="678">
                  <c:v>18.456448399999999</c:v>
                </c:pt>
                <c:pt idx="679">
                  <c:v>18.463013540999999</c:v>
                </c:pt>
                <c:pt idx="680">
                  <c:v>18.469578683000002</c:v>
                </c:pt>
                <c:pt idx="681">
                  <c:v>18.476143824000001</c:v>
                </c:pt>
                <c:pt idx="682">
                  <c:v>18.482708965</c:v>
                </c:pt>
                <c:pt idx="683">
                  <c:v>18.489274107</c:v>
                </c:pt>
                <c:pt idx="684">
                  <c:v>18.495839247999999</c:v>
                </c:pt>
                <c:pt idx="685">
                  <c:v>18.502404388999999</c:v>
                </c:pt>
                <c:pt idx="686">
                  <c:v>18.508969531000002</c:v>
                </c:pt>
                <c:pt idx="687">
                  <c:v>18.515534672000001</c:v>
                </c:pt>
                <c:pt idx="688">
                  <c:v>18.522099813000001</c:v>
                </c:pt>
                <c:pt idx="689">
                  <c:v>18.528664955</c:v>
                </c:pt>
                <c:pt idx="690">
                  <c:v>18.535230095999999</c:v>
                </c:pt>
                <c:pt idx="691">
                  <c:v>18.541795236999999</c:v>
                </c:pt>
                <c:pt idx="692">
                  <c:v>18.548360378999998</c:v>
                </c:pt>
                <c:pt idx="693">
                  <c:v>18.554925520000001</c:v>
                </c:pt>
                <c:pt idx="694">
                  <c:v>18.561490661000001</c:v>
                </c:pt>
                <c:pt idx="695">
                  <c:v>18.568055803</c:v>
                </c:pt>
                <c:pt idx="696">
                  <c:v>18.574620943999999</c:v>
                </c:pt>
                <c:pt idx="697">
                  <c:v>18.581186084999999</c:v>
                </c:pt>
                <c:pt idx="698">
                  <c:v>18.587751226999998</c:v>
                </c:pt>
                <c:pt idx="699">
                  <c:v>18.594316368000001</c:v>
                </c:pt>
                <c:pt idx="700">
                  <c:v>18.600881509000001</c:v>
                </c:pt>
                <c:pt idx="701">
                  <c:v>18.607446651</c:v>
                </c:pt>
                <c:pt idx="702">
                  <c:v>18.614011791999999</c:v>
                </c:pt>
                <c:pt idx="703">
                  <c:v>18.620576933999999</c:v>
                </c:pt>
                <c:pt idx="704">
                  <c:v>18.627142074999998</c:v>
                </c:pt>
                <c:pt idx="705">
                  <c:v>18.633707216000001</c:v>
                </c:pt>
                <c:pt idx="706">
                  <c:v>18.640272358000001</c:v>
                </c:pt>
                <c:pt idx="707">
                  <c:v>18.646837499</c:v>
                </c:pt>
                <c:pt idx="708">
                  <c:v>18.653402639999999</c:v>
                </c:pt>
                <c:pt idx="709">
                  <c:v>18.659967781999999</c:v>
                </c:pt>
                <c:pt idx="710">
                  <c:v>18.666532922999998</c:v>
                </c:pt>
                <c:pt idx="711">
                  <c:v>18.673098064000001</c:v>
                </c:pt>
                <c:pt idx="712">
                  <c:v>18.679663206000001</c:v>
                </c:pt>
                <c:pt idx="713">
                  <c:v>18.686228347</c:v>
                </c:pt>
                <c:pt idx="714">
                  <c:v>18.692793488</c:v>
                </c:pt>
                <c:pt idx="715">
                  <c:v>18.699358629999999</c:v>
                </c:pt>
                <c:pt idx="716">
                  <c:v>18.705923770999998</c:v>
                </c:pt>
                <c:pt idx="717">
                  <c:v>18.712488912000001</c:v>
                </c:pt>
                <c:pt idx="718">
                  <c:v>18.719054054000001</c:v>
                </c:pt>
                <c:pt idx="719">
                  <c:v>18.725619195</c:v>
                </c:pt>
                <c:pt idx="720">
                  <c:v>18.732184336</c:v>
                </c:pt>
                <c:pt idx="721">
                  <c:v>18.738749477999999</c:v>
                </c:pt>
                <c:pt idx="722">
                  <c:v>18.745314618999998</c:v>
                </c:pt>
                <c:pt idx="723">
                  <c:v>18.751879760000001</c:v>
                </c:pt>
                <c:pt idx="724">
                  <c:v>18.758444902000001</c:v>
                </c:pt>
                <c:pt idx="725">
                  <c:v>18.765010043</c:v>
                </c:pt>
                <c:pt idx="726">
                  <c:v>18.771575184</c:v>
                </c:pt>
                <c:pt idx="727">
                  <c:v>18.778140325999999</c:v>
                </c:pt>
                <c:pt idx="728">
                  <c:v>18.784705466999998</c:v>
                </c:pt>
                <c:pt idx="729">
                  <c:v>18.791270608000001</c:v>
                </c:pt>
                <c:pt idx="730">
                  <c:v>18.797835750000001</c:v>
                </c:pt>
                <c:pt idx="731">
                  <c:v>18.804400891</c:v>
                </c:pt>
                <c:pt idx="732">
                  <c:v>18.810966032</c:v>
                </c:pt>
                <c:pt idx="733">
                  <c:v>18.817531173999999</c:v>
                </c:pt>
                <c:pt idx="734">
                  <c:v>18.824096314999998</c:v>
                </c:pt>
                <c:pt idx="735">
                  <c:v>18.830661456000001</c:v>
                </c:pt>
                <c:pt idx="736">
                  <c:v>18.837226598000001</c:v>
                </c:pt>
                <c:pt idx="737">
                  <c:v>18.843791739</c:v>
                </c:pt>
                <c:pt idx="738">
                  <c:v>18.85035688</c:v>
                </c:pt>
                <c:pt idx="739">
                  <c:v>18.856922021999999</c:v>
                </c:pt>
                <c:pt idx="740">
                  <c:v>18.863487162999999</c:v>
                </c:pt>
                <c:pt idx="741">
                  <c:v>18.870052304000001</c:v>
                </c:pt>
                <c:pt idx="742">
                  <c:v>18.876617446000001</c:v>
                </c:pt>
                <c:pt idx="743">
                  <c:v>18.883182587</c:v>
                </c:pt>
                <c:pt idx="744">
                  <c:v>18.889747729</c:v>
                </c:pt>
                <c:pt idx="745">
                  <c:v>18.896312869999999</c:v>
                </c:pt>
                <c:pt idx="746">
                  <c:v>18.902878010999999</c:v>
                </c:pt>
                <c:pt idx="747">
                  <c:v>18.909443153000002</c:v>
                </c:pt>
                <c:pt idx="748">
                  <c:v>18.916008294000001</c:v>
                </c:pt>
                <c:pt idx="749">
                  <c:v>18.922573435</c:v>
                </c:pt>
                <c:pt idx="750">
                  <c:v>18.929138577</c:v>
                </c:pt>
                <c:pt idx="751">
                  <c:v>18.935703717999999</c:v>
                </c:pt>
                <c:pt idx="752">
                  <c:v>18.942268858999999</c:v>
                </c:pt>
                <c:pt idx="753">
                  <c:v>18.948834001000002</c:v>
                </c:pt>
                <c:pt idx="754">
                  <c:v>18.955399142000001</c:v>
                </c:pt>
                <c:pt idx="755">
                  <c:v>18.961964283</c:v>
                </c:pt>
                <c:pt idx="756">
                  <c:v>18.968529425</c:v>
                </c:pt>
                <c:pt idx="757">
                  <c:v>18.975094565999999</c:v>
                </c:pt>
                <c:pt idx="758">
                  <c:v>18.981659706999999</c:v>
                </c:pt>
                <c:pt idx="759">
                  <c:v>18.988224849000002</c:v>
                </c:pt>
                <c:pt idx="760">
                  <c:v>18.994789990000001</c:v>
                </c:pt>
              </c:numCache>
            </c:numRef>
          </c:xVal>
          <c:yVal>
            <c:numRef>
              <c:f>Sheet1!$B$2:$B$762</c:f>
              <c:numCache>
                <c:formatCode>General</c:formatCode>
                <c:ptCount val="761"/>
                <c:pt idx="0">
                  <c:v>1081</c:v>
                </c:pt>
                <c:pt idx="1">
                  <c:v>1117</c:v>
                </c:pt>
                <c:pt idx="2">
                  <c:v>1149</c:v>
                </c:pt>
                <c:pt idx="3">
                  <c:v>1091</c:v>
                </c:pt>
                <c:pt idx="4">
                  <c:v>1166</c:v>
                </c:pt>
                <c:pt idx="5">
                  <c:v>1060</c:v>
                </c:pt>
                <c:pt idx="6">
                  <c:v>1155</c:v>
                </c:pt>
                <c:pt idx="7">
                  <c:v>1149</c:v>
                </c:pt>
                <c:pt idx="8">
                  <c:v>1159</c:v>
                </c:pt>
                <c:pt idx="9">
                  <c:v>1112</c:v>
                </c:pt>
                <c:pt idx="10">
                  <c:v>1134</c:v>
                </c:pt>
                <c:pt idx="11">
                  <c:v>1206</c:v>
                </c:pt>
                <c:pt idx="12">
                  <c:v>1154</c:v>
                </c:pt>
                <c:pt idx="13">
                  <c:v>1126</c:v>
                </c:pt>
                <c:pt idx="14">
                  <c:v>1112</c:v>
                </c:pt>
                <c:pt idx="15">
                  <c:v>1067</c:v>
                </c:pt>
                <c:pt idx="16">
                  <c:v>1071</c:v>
                </c:pt>
                <c:pt idx="17">
                  <c:v>1111</c:v>
                </c:pt>
                <c:pt idx="18">
                  <c:v>1082</c:v>
                </c:pt>
                <c:pt idx="19">
                  <c:v>1150</c:v>
                </c:pt>
                <c:pt idx="20">
                  <c:v>1153</c:v>
                </c:pt>
                <c:pt idx="21">
                  <c:v>1036</c:v>
                </c:pt>
                <c:pt idx="22">
                  <c:v>1044</c:v>
                </c:pt>
                <c:pt idx="23">
                  <c:v>1043</c:v>
                </c:pt>
                <c:pt idx="24">
                  <c:v>1061</c:v>
                </c:pt>
                <c:pt idx="25">
                  <c:v>1095</c:v>
                </c:pt>
                <c:pt idx="26">
                  <c:v>1029</c:v>
                </c:pt>
                <c:pt idx="27">
                  <c:v>1008</c:v>
                </c:pt>
                <c:pt idx="28">
                  <c:v>1049</c:v>
                </c:pt>
                <c:pt idx="29">
                  <c:v>1077</c:v>
                </c:pt>
                <c:pt idx="30">
                  <c:v>1014</c:v>
                </c:pt>
                <c:pt idx="31">
                  <c:v>1098</c:v>
                </c:pt>
                <c:pt idx="32">
                  <c:v>995</c:v>
                </c:pt>
                <c:pt idx="33">
                  <c:v>1017</c:v>
                </c:pt>
                <c:pt idx="34">
                  <c:v>1019</c:v>
                </c:pt>
                <c:pt idx="35">
                  <c:v>992</c:v>
                </c:pt>
                <c:pt idx="36">
                  <c:v>1095</c:v>
                </c:pt>
                <c:pt idx="37">
                  <c:v>1041</c:v>
                </c:pt>
                <c:pt idx="38">
                  <c:v>1024</c:v>
                </c:pt>
                <c:pt idx="39">
                  <c:v>1025</c:v>
                </c:pt>
                <c:pt idx="40">
                  <c:v>1020</c:v>
                </c:pt>
                <c:pt idx="41">
                  <c:v>953</c:v>
                </c:pt>
                <c:pt idx="42">
                  <c:v>969</c:v>
                </c:pt>
                <c:pt idx="43">
                  <c:v>1030</c:v>
                </c:pt>
                <c:pt idx="44">
                  <c:v>1000</c:v>
                </c:pt>
                <c:pt idx="45">
                  <c:v>1040</c:v>
                </c:pt>
                <c:pt idx="46">
                  <c:v>989</c:v>
                </c:pt>
                <c:pt idx="47">
                  <c:v>1028</c:v>
                </c:pt>
                <c:pt idx="48">
                  <c:v>1032</c:v>
                </c:pt>
                <c:pt idx="49">
                  <c:v>1035</c:v>
                </c:pt>
                <c:pt idx="50">
                  <c:v>1063</c:v>
                </c:pt>
                <c:pt idx="51">
                  <c:v>992</c:v>
                </c:pt>
                <c:pt idx="52">
                  <c:v>911</c:v>
                </c:pt>
                <c:pt idx="53">
                  <c:v>967</c:v>
                </c:pt>
                <c:pt idx="54">
                  <c:v>1030</c:v>
                </c:pt>
                <c:pt idx="55">
                  <c:v>999</c:v>
                </c:pt>
                <c:pt idx="56">
                  <c:v>947</c:v>
                </c:pt>
                <c:pt idx="57">
                  <c:v>1000</c:v>
                </c:pt>
                <c:pt idx="58">
                  <c:v>968</c:v>
                </c:pt>
                <c:pt idx="59">
                  <c:v>1017</c:v>
                </c:pt>
                <c:pt idx="60">
                  <c:v>1008</c:v>
                </c:pt>
                <c:pt idx="61">
                  <c:v>1029</c:v>
                </c:pt>
                <c:pt idx="62">
                  <c:v>994</c:v>
                </c:pt>
                <c:pt idx="63">
                  <c:v>1043</c:v>
                </c:pt>
                <c:pt idx="64">
                  <c:v>1007</c:v>
                </c:pt>
                <c:pt idx="65">
                  <c:v>1015</c:v>
                </c:pt>
                <c:pt idx="66">
                  <c:v>1016</c:v>
                </c:pt>
                <c:pt idx="67">
                  <c:v>995</c:v>
                </c:pt>
                <c:pt idx="68">
                  <c:v>1010</c:v>
                </c:pt>
                <c:pt idx="69">
                  <c:v>1044</c:v>
                </c:pt>
                <c:pt idx="70">
                  <c:v>1016</c:v>
                </c:pt>
                <c:pt idx="71">
                  <c:v>1019</c:v>
                </c:pt>
                <c:pt idx="72">
                  <c:v>986</c:v>
                </c:pt>
                <c:pt idx="73">
                  <c:v>989</c:v>
                </c:pt>
                <c:pt idx="74">
                  <c:v>1023</c:v>
                </c:pt>
                <c:pt idx="75">
                  <c:v>983</c:v>
                </c:pt>
                <c:pt idx="76">
                  <c:v>1071</c:v>
                </c:pt>
                <c:pt idx="77">
                  <c:v>1054</c:v>
                </c:pt>
                <c:pt idx="78">
                  <c:v>1017</c:v>
                </c:pt>
                <c:pt idx="79">
                  <c:v>1051</c:v>
                </c:pt>
                <c:pt idx="80">
                  <c:v>1032</c:v>
                </c:pt>
                <c:pt idx="81">
                  <c:v>1010</c:v>
                </c:pt>
                <c:pt idx="82">
                  <c:v>1049</c:v>
                </c:pt>
                <c:pt idx="83">
                  <c:v>1044</c:v>
                </c:pt>
                <c:pt idx="84">
                  <c:v>1034</c:v>
                </c:pt>
                <c:pt idx="85">
                  <c:v>1027</c:v>
                </c:pt>
                <c:pt idx="86">
                  <c:v>1036</c:v>
                </c:pt>
                <c:pt idx="87">
                  <c:v>990</c:v>
                </c:pt>
                <c:pt idx="88">
                  <c:v>1041</c:v>
                </c:pt>
                <c:pt idx="89">
                  <c:v>1026</c:v>
                </c:pt>
                <c:pt idx="90">
                  <c:v>1084</c:v>
                </c:pt>
                <c:pt idx="91">
                  <c:v>1071</c:v>
                </c:pt>
                <c:pt idx="92">
                  <c:v>1041</c:v>
                </c:pt>
                <c:pt idx="93">
                  <c:v>1057</c:v>
                </c:pt>
                <c:pt idx="94">
                  <c:v>1059</c:v>
                </c:pt>
                <c:pt idx="95">
                  <c:v>1051</c:v>
                </c:pt>
                <c:pt idx="96">
                  <c:v>1012</c:v>
                </c:pt>
                <c:pt idx="97">
                  <c:v>964</c:v>
                </c:pt>
                <c:pt idx="98">
                  <c:v>1083</c:v>
                </c:pt>
                <c:pt idx="99">
                  <c:v>1027</c:v>
                </c:pt>
                <c:pt idx="100">
                  <c:v>979</c:v>
                </c:pt>
                <c:pt idx="101">
                  <c:v>1033</c:v>
                </c:pt>
                <c:pt idx="102">
                  <c:v>1108</c:v>
                </c:pt>
                <c:pt idx="103">
                  <c:v>1092</c:v>
                </c:pt>
                <c:pt idx="104">
                  <c:v>1048</c:v>
                </c:pt>
                <c:pt idx="105">
                  <c:v>1075</c:v>
                </c:pt>
                <c:pt idx="106">
                  <c:v>1062</c:v>
                </c:pt>
                <c:pt idx="107">
                  <c:v>1056</c:v>
                </c:pt>
                <c:pt idx="108">
                  <c:v>1122</c:v>
                </c:pt>
                <c:pt idx="109">
                  <c:v>1073</c:v>
                </c:pt>
                <c:pt idx="110">
                  <c:v>1030</c:v>
                </c:pt>
                <c:pt idx="111">
                  <c:v>983</c:v>
                </c:pt>
                <c:pt idx="112">
                  <c:v>1009</c:v>
                </c:pt>
                <c:pt idx="113">
                  <c:v>1071</c:v>
                </c:pt>
                <c:pt idx="114">
                  <c:v>1038</c:v>
                </c:pt>
                <c:pt idx="115">
                  <c:v>1059</c:v>
                </c:pt>
                <c:pt idx="116">
                  <c:v>1053</c:v>
                </c:pt>
                <c:pt idx="117">
                  <c:v>1107</c:v>
                </c:pt>
                <c:pt idx="118">
                  <c:v>1073</c:v>
                </c:pt>
                <c:pt idx="119">
                  <c:v>1142</c:v>
                </c:pt>
                <c:pt idx="120">
                  <c:v>1006</c:v>
                </c:pt>
                <c:pt idx="121">
                  <c:v>1025</c:v>
                </c:pt>
                <c:pt idx="122">
                  <c:v>1064</c:v>
                </c:pt>
                <c:pt idx="123">
                  <c:v>1111</c:v>
                </c:pt>
                <c:pt idx="124">
                  <c:v>1111</c:v>
                </c:pt>
                <c:pt idx="125">
                  <c:v>1019</c:v>
                </c:pt>
                <c:pt idx="126">
                  <c:v>1086</c:v>
                </c:pt>
                <c:pt idx="127">
                  <c:v>1061</c:v>
                </c:pt>
                <c:pt idx="128">
                  <c:v>1105</c:v>
                </c:pt>
                <c:pt idx="129">
                  <c:v>1092</c:v>
                </c:pt>
                <c:pt idx="130">
                  <c:v>1048</c:v>
                </c:pt>
                <c:pt idx="131">
                  <c:v>1086</c:v>
                </c:pt>
                <c:pt idx="132">
                  <c:v>1097</c:v>
                </c:pt>
                <c:pt idx="133">
                  <c:v>1079</c:v>
                </c:pt>
                <c:pt idx="134">
                  <c:v>1041</c:v>
                </c:pt>
                <c:pt idx="135">
                  <c:v>1044</c:v>
                </c:pt>
                <c:pt idx="136">
                  <c:v>1081</c:v>
                </c:pt>
                <c:pt idx="137">
                  <c:v>1037</c:v>
                </c:pt>
                <c:pt idx="138">
                  <c:v>1082</c:v>
                </c:pt>
                <c:pt idx="139">
                  <c:v>1026</c:v>
                </c:pt>
                <c:pt idx="140">
                  <c:v>1102</c:v>
                </c:pt>
                <c:pt idx="141">
                  <c:v>1107</c:v>
                </c:pt>
                <c:pt idx="142">
                  <c:v>1089</c:v>
                </c:pt>
                <c:pt idx="143">
                  <c:v>1103</c:v>
                </c:pt>
                <c:pt idx="144">
                  <c:v>1124</c:v>
                </c:pt>
                <c:pt idx="145">
                  <c:v>1073</c:v>
                </c:pt>
                <c:pt idx="146">
                  <c:v>1066</c:v>
                </c:pt>
                <c:pt idx="147">
                  <c:v>1040</c:v>
                </c:pt>
                <c:pt idx="148">
                  <c:v>1061</c:v>
                </c:pt>
                <c:pt idx="149">
                  <c:v>1071</c:v>
                </c:pt>
                <c:pt idx="150">
                  <c:v>993</c:v>
                </c:pt>
                <c:pt idx="151">
                  <c:v>1067</c:v>
                </c:pt>
                <c:pt idx="152">
                  <c:v>1053</c:v>
                </c:pt>
                <c:pt idx="153">
                  <c:v>1034</c:v>
                </c:pt>
                <c:pt idx="154">
                  <c:v>1010</c:v>
                </c:pt>
                <c:pt idx="155">
                  <c:v>1114</c:v>
                </c:pt>
                <c:pt idx="156">
                  <c:v>1116</c:v>
                </c:pt>
                <c:pt idx="157">
                  <c:v>1123</c:v>
                </c:pt>
                <c:pt idx="158">
                  <c:v>1116</c:v>
                </c:pt>
                <c:pt idx="159">
                  <c:v>1102</c:v>
                </c:pt>
                <c:pt idx="160">
                  <c:v>1044</c:v>
                </c:pt>
                <c:pt idx="161">
                  <c:v>1113</c:v>
                </c:pt>
                <c:pt idx="162">
                  <c:v>1096</c:v>
                </c:pt>
                <c:pt idx="163">
                  <c:v>1106</c:v>
                </c:pt>
                <c:pt idx="164">
                  <c:v>1073</c:v>
                </c:pt>
                <c:pt idx="165">
                  <c:v>1070</c:v>
                </c:pt>
                <c:pt idx="166">
                  <c:v>1052</c:v>
                </c:pt>
                <c:pt idx="167">
                  <c:v>1161</c:v>
                </c:pt>
                <c:pt idx="168">
                  <c:v>1107</c:v>
                </c:pt>
                <c:pt idx="169">
                  <c:v>1124</c:v>
                </c:pt>
                <c:pt idx="170">
                  <c:v>1173</c:v>
                </c:pt>
                <c:pt idx="171">
                  <c:v>1223</c:v>
                </c:pt>
                <c:pt idx="172">
                  <c:v>1131</c:v>
                </c:pt>
                <c:pt idx="173">
                  <c:v>1123</c:v>
                </c:pt>
                <c:pt idx="174">
                  <c:v>1191</c:v>
                </c:pt>
                <c:pt idx="175">
                  <c:v>1172</c:v>
                </c:pt>
                <c:pt idx="176">
                  <c:v>1188</c:v>
                </c:pt>
                <c:pt idx="177">
                  <c:v>1162</c:v>
                </c:pt>
                <c:pt idx="178">
                  <c:v>1256</c:v>
                </c:pt>
                <c:pt idx="179">
                  <c:v>1214</c:v>
                </c:pt>
                <c:pt idx="180">
                  <c:v>1192</c:v>
                </c:pt>
                <c:pt idx="181">
                  <c:v>1207</c:v>
                </c:pt>
                <c:pt idx="182">
                  <c:v>1216</c:v>
                </c:pt>
                <c:pt idx="183">
                  <c:v>1253</c:v>
                </c:pt>
                <c:pt idx="184">
                  <c:v>1268</c:v>
                </c:pt>
                <c:pt idx="185">
                  <c:v>1269</c:v>
                </c:pt>
                <c:pt idx="186">
                  <c:v>1236</c:v>
                </c:pt>
                <c:pt idx="187">
                  <c:v>1258</c:v>
                </c:pt>
                <c:pt idx="188">
                  <c:v>1243</c:v>
                </c:pt>
                <c:pt idx="189">
                  <c:v>1244</c:v>
                </c:pt>
                <c:pt idx="190">
                  <c:v>1323</c:v>
                </c:pt>
                <c:pt idx="191">
                  <c:v>1223</c:v>
                </c:pt>
                <c:pt idx="192">
                  <c:v>1240</c:v>
                </c:pt>
                <c:pt idx="193">
                  <c:v>1201</c:v>
                </c:pt>
                <c:pt idx="194">
                  <c:v>1277</c:v>
                </c:pt>
                <c:pt idx="195">
                  <c:v>1273</c:v>
                </c:pt>
                <c:pt idx="196">
                  <c:v>1243</c:v>
                </c:pt>
                <c:pt idx="197">
                  <c:v>1245</c:v>
                </c:pt>
                <c:pt idx="198">
                  <c:v>1225</c:v>
                </c:pt>
                <c:pt idx="199">
                  <c:v>1227</c:v>
                </c:pt>
                <c:pt idx="200">
                  <c:v>1285</c:v>
                </c:pt>
                <c:pt idx="201">
                  <c:v>1240</c:v>
                </c:pt>
                <c:pt idx="202">
                  <c:v>1292</c:v>
                </c:pt>
                <c:pt idx="203">
                  <c:v>1276</c:v>
                </c:pt>
                <c:pt idx="204">
                  <c:v>1240</c:v>
                </c:pt>
                <c:pt idx="205">
                  <c:v>1239</c:v>
                </c:pt>
                <c:pt idx="206">
                  <c:v>1167</c:v>
                </c:pt>
                <c:pt idx="207">
                  <c:v>1195</c:v>
                </c:pt>
                <c:pt idx="208">
                  <c:v>1246</c:v>
                </c:pt>
                <c:pt idx="209">
                  <c:v>1127</c:v>
                </c:pt>
                <c:pt idx="210">
                  <c:v>1225</c:v>
                </c:pt>
                <c:pt idx="211">
                  <c:v>1209</c:v>
                </c:pt>
                <c:pt idx="212">
                  <c:v>1243</c:v>
                </c:pt>
                <c:pt idx="213">
                  <c:v>1226</c:v>
                </c:pt>
                <c:pt idx="214">
                  <c:v>1237</c:v>
                </c:pt>
                <c:pt idx="215">
                  <c:v>1220</c:v>
                </c:pt>
                <c:pt idx="216">
                  <c:v>1228</c:v>
                </c:pt>
                <c:pt idx="217">
                  <c:v>1202</c:v>
                </c:pt>
                <c:pt idx="218">
                  <c:v>1056</c:v>
                </c:pt>
                <c:pt idx="219">
                  <c:v>1125</c:v>
                </c:pt>
                <c:pt idx="220">
                  <c:v>1146</c:v>
                </c:pt>
                <c:pt idx="221">
                  <c:v>1143</c:v>
                </c:pt>
                <c:pt idx="222">
                  <c:v>1154</c:v>
                </c:pt>
                <c:pt idx="223">
                  <c:v>1126</c:v>
                </c:pt>
                <c:pt idx="224">
                  <c:v>1147</c:v>
                </c:pt>
                <c:pt idx="225">
                  <c:v>1154</c:v>
                </c:pt>
                <c:pt idx="226">
                  <c:v>1124</c:v>
                </c:pt>
                <c:pt idx="227">
                  <c:v>1254</c:v>
                </c:pt>
                <c:pt idx="228">
                  <c:v>1210</c:v>
                </c:pt>
                <c:pt idx="229">
                  <c:v>1183</c:v>
                </c:pt>
                <c:pt idx="230">
                  <c:v>1142</c:v>
                </c:pt>
                <c:pt idx="231">
                  <c:v>1157</c:v>
                </c:pt>
                <c:pt idx="232">
                  <c:v>1156</c:v>
                </c:pt>
                <c:pt idx="233">
                  <c:v>1120</c:v>
                </c:pt>
                <c:pt idx="234">
                  <c:v>1182</c:v>
                </c:pt>
                <c:pt idx="235">
                  <c:v>1144</c:v>
                </c:pt>
                <c:pt idx="236">
                  <c:v>1236</c:v>
                </c:pt>
                <c:pt idx="237">
                  <c:v>1233</c:v>
                </c:pt>
                <c:pt idx="238">
                  <c:v>1268</c:v>
                </c:pt>
                <c:pt idx="239">
                  <c:v>1247</c:v>
                </c:pt>
                <c:pt idx="240">
                  <c:v>1285</c:v>
                </c:pt>
                <c:pt idx="241">
                  <c:v>1288</c:v>
                </c:pt>
                <c:pt idx="242">
                  <c:v>1238</c:v>
                </c:pt>
                <c:pt idx="243">
                  <c:v>1265</c:v>
                </c:pt>
                <c:pt idx="244">
                  <c:v>1276</c:v>
                </c:pt>
                <c:pt idx="245">
                  <c:v>1242</c:v>
                </c:pt>
                <c:pt idx="246">
                  <c:v>1203</c:v>
                </c:pt>
                <c:pt idx="247">
                  <c:v>1300</c:v>
                </c:pt>
                <c:pt idx="248">
                  <c:v>1332</c:v>
                </c:pt>
                <c:pt idx="249">
                  <c:v>1234</c:v>
                </c:pt>
                <c:pt idx="250">
                  <c:v>1341</c:v>
                </c:pt>
                <c:pt idx="251">
                  <c:v>1294</c:v>
                </c:pt>
                <c:pt idx="252">
                  <c:v>1373</c:v>
                </c:pt>
                <c:pt idx="253">
                  <c:v>1322</c:v>
                </c:pt>
                <c:pt idx="254">
                  <c:v>1322</c:v>
                </c:pt>
                <c:pt idx="255">
                  <c:v>1331</c:v>
                </c:pt>
                <c:pt idx="256">
                  <c:v>1330</c:v>
                </c:pt>
                <c:pt idx="257">
                  <c:v>1302</c:v>
                </c:pt>
                <c:pt idx="258">
                  <c:v>1315</c:v>
                </c:pt>
                <c:pt idx="259">
                  <c:v>1320</c:v>
                </c:pt>
                <c:pt idx="260">
                  <c:v>1271</c:v>
                </c:pt>
                <c:pt idx="261">
                  <c:v>1332</c:v>
                </c:pt>
                <c:pt idx="262">
                  <c:v>1378</c:v>
                </c:pt>
                <c:pt idx="263">
                  <c:v>1280</c:v>
                </c:pt>
                <c:pt idx="264">
                  <c:v>1287</c:v>
                </c:pt>
                <c:pt idx="265">
                  <c:v>1267</c:v>
                </c:pt>
                <c:pt idx="266">
                  <c:v>1219</c:v>
                </c:pt>
                <c:pt idx="267">
                  <c:v>1317</c:v>
                </c:pt>
                <c:pt idx="268">
                  <c:v>1314</c:v>
                </c:pt>
                <c:pt idx="269">
                  <c:v>1201</c:v>
                </c:pt>
                <c:pt idx="270">
                  <c:v>1264</c:v>
                </c:pt>
                <c:pt idx="271">
                  <c:v>1198</c:v>
                </c:pt>
                <c:pt idx="272">
                  <c:v>1267</c:v>
                </c:pt>
                <c:pt idx="273">
                  <c:v>1257</c:v>
                </c:pt>
                <c:pt idx="274">
                  <c:v>1278</c:v>
                </c:pt>
                <c:pt idx="275">
                  <c:v>1184</c:v>
                </c:pt>
                <c:pt idx="276">
                  <c:v>1242</c:v>
                </c:pt>
                <c:pt idx="277">
                  <c:v>1201</c:v>
                </c:pt>
                <c:pt idx="278">
                  <c:v>1240</c:v>
                </c:pt>
                <c:pt idx="279">
                  <c:v>1164</c:v>
                </c:pt>
                <c:pt idx="280">
                  <c:v>1204</c:v>
                </c:pt>
                <c:pt idx="281">
                  <c:v>1225</c:v>
                </c:pt>
                <c:pt idx="282">
                  <c:v>1247</c:v>
                </c:pt>
                <c:pt idx="283">
                  <c:v>1211</c:v>
                </c:pt>
                <c:pt idx="284">
                  <c:v>1197</c:v>
                </c:pt>
                <c:pt idx="285">
                  <c:v>1180</c:v>
                </c:pt>
                <c:pt idx="286">
                  <c:v>1161</c:v>
                </c:pt>
                <c:pt idx="287">
                  <c:v>1171</c:v>
                </c:pt>
                <c:pt idx="288">
                  <c:v>1121</c:v>
                </c:pt>
                <c:pt idx="289">
                  <c:v>1105</c:v>
                </c:pt>
                <c:pt idx="290">
                  <c:v>1139</c:v>
                </c:pt>
                <c:pt idx="291">
                  <c:v>1099</c:v>
                </c:pt>
                <c:pt idx="292">
                  <c:v>1092</c:v>
                </c:pt>
                <c:pt idx="293">
                  <c:v>1078</c:v>
                </c:pt>
                <c:pt idx="294">
                  <c:v>1094</c:v>
                </c:pt>
                <c:pt idx="295">
                  <c:v>1052</c:v>
                </c:pt>
                <c:pt idx="296">
                  <c:v>1114</c:v>
                </c:pt>
                <c:pt idx="297">
                  <c:v>1107</c:v>
                </c:pt>
                <c:pt idx="298">
                  <c:v>1069</c:v>
                </c:pt>
                <c:pt idx="299">
                  <c:v>1066</c:v>
                </c:pt>
                <c:pt idx="300">
                  <c:v>1041</c:v>
                </c:pt>
                <c:pt idx="301">
                  <c:v>1036</c:v>
                </c:pt>
                <c:pt idx="302">
                  <c:v>1009</c:v>
                </c:pt>
                <c:pt idx="303">
                  <c:v>1118</c:v>
                </c:pt>
                <c:pt idx="304">
                  <c:v>1031</c:v>
                </c:pt>
                <c:pt idx="305">
                  <c:v>1051</c:v>
                </c:pt>
                <c:pt idx="306">
                  <c:v>1107</c:v>
                </c:pt>
                <c:pt idx="307">
                  <c:v>1037</c:v>
                </c:pt>
                <c:pt idx="308">
                  <c:v>1104</c:v>
                </c:pt>
                <c:pt idx="309">
                  <c:v>1110</c:v>
                </c:pt>
                <c:pt idx="310">
                  <c:v>1096</c:v>
                </c:pt>
                <c:pt idx="311">
                  <c:v>1087</c:v>
                </c:pt>
                <c:pt idx="312">
                  <c:v>1126</c:v>
                </c:pt>
                <c:pt idx="313">
                  <c:v>1120</c:v>
                </c:pt>
                <c:pt idx="314">
                  <c:v>1179</c:v>
                </c:pt>
                <c:pt idx="315">
                  <c:v>1061</c:v>
                </c:pt>
                <c:pt idx="316">
                  <c:v>1132</c:v>
                </c:pt>
                <c:pt idx="317">
                  <c:v>1055</c:v>
                </c:pt>
                <c:pt idx="318">
                  <c:v>1051</c:v>
                </c:pt>
                <c:pt idx="319">
                  <c:v>1116</c:v>
                </c:pt>
                <c:pt idx="320">
                  <c:v>1089</c:v>
                </c:pt>
                <c:pt idx="321">
                  <c:v>1075</c:v>
                </c:pt>
                <c:pt idx="322">
                  <c:v>1140</c:v>
                </c:pt>
                <c:pt idx="323">
                  <c:v>1089</c:v>
                </c:pt>
                <c:pt idx="324">
                  <c:v>1061</c:v>
                </c:pt>
                <c:pt idx="325">
                  <c:v>1138</c:v>
                </c:pt>
                <c:pt idx="326">
                  <c:v>1103</c:v>
                </c:pt>
                <c:pt idx="327">
                  <c:v>1119</c:v>
                </c:pt>
                <c:pt idx="328">
                  <c:v>1188</c:v>
                </c:pt>
                <c:pt idx="329">
                  <c:v>1118</c:v>
                </c:pt>
                <c:pt idx="330">
                  <c:v>1187</c:v>
                </c:pt>
                <c:pt idx="331">
                  <c:v>1154</c:v>
                </c:pt>
                <c:pt idx="332">
                  <c:v>1121</c:v>
                </c:pt>
                <c:pt idx="333">
                  <c:v>1131</c:v>
                </c:pt>
                <c:pt idx="334">
                  <c:v>1156</c:v>
                </c:pt>
                <c:pt idx="335">
                  <c:v>1152</c:v>
                </c:pt>
                <c:pt idx="336">
                  <c:v>1181</c:v>
                </c:pt>
                <c:pt idx="337">
                  <c:v>1169</c:v>
                </c:pt>
                <c:pt idx="338">
                  <c:v>1177</c:v>
                </c:pt>
                <c:pt idx="339">
                  <c:v>1216</c:v>
                </c:pt>
                <c:pt idx="340">
                  <c:v>1256</c:v>
                </c:pt>
                <c:pt idx="341">
                  <c:v>1237</c:v>
                </c:pt>
                <c:pt idx="342">
                  <c:v>1242</c:v>
                </c:pt>
                <c:pt idx="343">
                  <c:v>1196</c:v>
                </c:pt>
                <c:pt idx="344">
                  <c:v>1216</c:v>
                </c:pt>
                <c:pt idx="345">
                  <c:v>1221</c:v>
                </c:pt>
                <c:pt idx="346">
                  <c:v>1166</c:v>
                </c:pt>
                <c:pt idx="347">
                  <c:v>1151</c:v>
                </c:pt>
                <c:pt idx="348">
                  <c:v>1153</c:v>
                </c:pt>
                <c:pt idx="349">
                  <c:v>1196</c:v>
                </c:pt>
                <c:pt idx="350">
                  <c:v>1271</c:v>
                </c:pt>
                <c:pt idx="351">
                  <c:v>1219</c:v>
                </c:pt>
                <c:pt idx="352">
                  <c:v>1227</c:v>
                </c:pt>
                <c:pt idx="353">
                  <c:v>1165</c:v>
                </c:pt>
                <c:pt idx="354">
                  <c:v>1193</c:v>
                </c:pt>
                <c:pt idx="355">
                  <c:v>1167</c:v>
                </c:pt>
                <c:pt idx="356">
                  <c:v>1271</c:v>
                </c:pt>
                <c:pt idx="357">
                  <c:v>1231</c:v>
                </c:pt>
                <c:pt idx="358">
                  <c:v>1160</c:v>
                </c:pt>
                <c:pt idx="359">
                  <c:v>1216</c:v>
                </c:pt>
                <c:pt idx="360">
                  <c:v>1203</c:v>
                </c:pt>
                <c:pt idx="361">
                  <c:v>1207</c:v>
                </c:pt>
                <c:pt idx="362">
                  <c:v>1235</c:v>
                </c:pt>
                <c:pt idx="363">
                  <c:v>1173</c:v>
                </c:pt>
                <c:pt idx="364">
                  <c:v>1143</c:v>
                </c:pt>
                <c:pt idx="365">
                  <c:v>1168</c:v>
                </c:pt>
                <c:pt idx="366">
                  <c:v>1137</c:v>
                </c:pt>
                <c:pt idx="367">
                  <c:v>1163</c:v>
                </c:pt>
                <c:pt idx="368">
                  <c:v>1199</c:v>
                </c:pt>
                <c:pt idx="369">
                  <c:v>1160</c:v>
                </c:pt>
                <c:pt idx="370">
                  <c:v>1164</c:v>
                </c:pt>
                <c:pt idx="371">
                  <c:v>1159</c:v>
                </c:pt>
                <c:pt idx="372">
                  <c:v>1122</c:v>
                </c:pt>
                <c:pt idx="373">
                  <c:v>1114</c:v>
                </c:pt>
                <c:pt idx="374">
                  <c:v>1072</c:v>
                </c:pt>
                <c:pt idx="375">
                  <c:v>1085</c:v>
                </c:pt>
                <c:pt idx="376">
                  <c:v>1151</c:v>
                </c:pt>
                <c:pt idx="377">
                  <c:v>1209</c:v>
                </c:pt>
                <c:pt idx="378">
                  <c:v>1223</c:v>
                </c:pt>
                <c:pt idx="379">
                  <c:v>1233</c:v>
                </c:pt>
                <c:pt idx="380">
                  <c:v>1173</c:v>
                </c:pt>
                <c:pt idx="381">
                  <c:v>1202</c:v>
                </c:pt>
                <c:pt idx="382">
                  <c:v>1231</c:v>
                </c:pt>
                <c:pt idx="383">
                  <c:v>1224</c:v>
                </c:pt>
                <c:pt idx="384">
                  <c:v>1148</c:v>
                </c:pt>
                <c:pt idx="385">
                  <c:v>1141</c:v>
                </c:pt>
                <c:pt idx="386">
                  <c:v>1159</c:v>
                </c:pt>
                <c:pt idx="387">
                  <c:v>1082</c:v>
                </c:pt>
                <c:pt idx="388">
                  <c:v>1233</c:v>
                </c:pt>
                <c:pt idx="389">
                  <c:v>1246</c:v>
                </c:pt>
                <c:pt idx="390">
                  <c:v>1284</c:v>
                </c:pt>
                <c:pt idx="391">
                  <c:v>1254</c:v>
                </c:pt>
                <c:pt idx="392">
                  <c:v>1225</c:v>
                </c:pt>
                <c:pt idx="393">
                  <c:v>1201</c:v>
                </c:pt>
                <c:pt idx="394">
                  <c:v>1275</c:v>
                </c:pt>
                <c:pt idx="395">
                  <c:v>1263</c:v>
                </c:pt>
                <c:pt idx="396">
                  <c:v>1337</c:v>
                </c:pt>
                <c:pt idx="397">
                  <c:v>1253</c:v>
                </c:pt>
                <c:pt idx="398">
                  <c:v>1255</c:v>
                </c:pt>
                <c:pt idx="399">
                  <c:v>1286</c:v>
                </c:pt>
                <c:pt idx="400">
                  <c:v>1294</c:v>
                </c:pt>
                <c:pt idx="401">
                  <c:v>1208</c:v>
                </c:pt>
                <c:pt idx="402">
                  <c:v>1281</c:v>
                </c:pt>
                <c:pt idx="403">
                  <c:v>1292</c:v>
                </c:pt>
                <c:pt idx="404">
                  <c:v>1310</c:v>
                </c:pt>
                <c:pt idx="405">
                  <c:v>1175</c:v>
                </c:pt>
                <c:pt idx="406">
                  <c:v>1236</c:v>
                </c:pt>
                <c:pt idx="407">
                  <c:v>1320</c:v>
                </c:pt>
                <c:pt idx="408">
                  <c:v>1211</c:v>
                </c:pt>
                <c:pt idx="409">
                  <c:v>1313</c:v>
                </c:pt>
                <c:pt idx="410">
                  <c:v>1246</c:v>
                </c:pt>
                <c:pt idx="411">
                  <c:v>1204</c:v>
                </c:pt>
                <c:pt idx="412">
                  <c:v>1275</c:v>
                </c:pt>
                <c:pt idx="413">
                  <c:v>1284</c:v>
                </c:pt>
                <c:pt idx="414">
                  <c:v>1288</c:v>
                </c:pt>
                <c:pt idx="415">
                  <c:v>1250</c:v>
                </c:pt>
                <c:pt idx="416">
                  <c:v>1266</c:v>
                </c:pt>
                <c:pt idx="417">
                  <c:v>1173</c:v>
                </c:pt>
                <c:pt idx="418">
                  <c:v>1276</c:v>
                </c:pt>
                <c:pt idx="419">
                  <c:v>1285</c:v>
                </c:pt>
                <c:pt idx="420">
                  <c:v>1271</c:v>
                </c:pt>
                <c:pt idx="421">
                  <c:v>1245</c:v>
                </c:pt>
                <c:pt idx="422">
                  <c:v>1288</c:v>
                </c:pt>
                <c:pt idx="423">
                  <c:v>1245</c:v>
                </c:pt>
                <c:pt idx="424">
                  <c:v>1227</c:v>
                </c:pt>
                <c:pt idx="425">
                  <c:v>1164</c:v>
                </c:pt>
                <c:pt idx="426">
                  <c:v>1273</c:v>
                </c:pt>
                <c:pt idx="427">
                  <c:v>1271</c:v>
                </c:pt>
                <c:pt idx="428">
                  <c:v>1274</c:v>
                </c:pt>
                <c:pt idx="429">
                  <c:v>1274</c:v>
                </c:pt>
                <c:pt idx="430">
                  <c:v>1308</c:v>
                </c:pt>
                <c:pt idx="431">
                  <c:v>1308</c:v>
                </c:pt>
                <c:pt idx="432">
                  <c:v>1356</c:v>
                </c:pt>
                <c:pt idx="433">
                  <c:v>1303</c:v>
                </c:pt>
                <c:pt idx="434">
                  <c:v>1209</c:v>
                </c:pt>
                <c:pt idx="435">
                  <c:v>1303</c:v>
                </c:pt>
                <c:pt idx="436">
                  <c:v>1284</c:v>
                </c:pt>
                <c:pt idx="437">
                  <c:v>1302</c:v>
                </c:pt>
                <c:pt idx="438">
                  <c:v>1260</c:v>
                </c:pt>
                <c:pt idx="439">
                  <c:v>1275</c:v>
                </c:pt>
                <c:pt idx="440">
                  <c:v>1266</c:v>
                </c:pt>
                <c:pt idx="441">
                  <c:v>1361</c:v>
                </c:pt>
                <c:pt idx="442">
                  <c:v>1355</c:v>
                </c:pt>
                <c:pt idx="443">
                  <c:v>1275</c:v>
                </c:pt>
                <c:pt idx="444">
                  <c:v>1401</c:v>
                </c:pt>
                <c:pt idx="445">
                  <c:v>1432</c:v>
                </c:pt>
                <c:pt idx="446">
                  <c:v>1507</c:v>
                </c:pt>
                <c:pt idx="447">
                  <c:v>1533</c:v>
                </c:pt>
                <c:pt idx="448">
                  <c:v>1485</c:v>
                </c:pt>
                <c:pt idx="449">
                  <c:v>1477</c:v>
                </c:pt>
                <c:pt idx="450">
                  <c:v>1511</c:v>
                </c:pt>
                <c:pt idx="451">
                  <c:v>1494</c:v>
                </c:pt>
                <c:pt idx="452">
                  <c:v>1434</c:v>
                </c:pt>
                <c:pt idx="453">
                  <c:v>1581</c:v>
                </c:pt>
                <c:pt idx="454">
                  <c:v>1590</c:v>
                </c:pt>
                <c:pt idx="455">
                  <c:v>1595</c:v>
                </c:pt>
                <c:pt idx="456">
                  <c:v>1578</c:v>
                </c:pt>
                <c:pt idx="457">
                  <c:v>1669</c:v>
                </c:pt>
                <c:pt idx="458">
                  <c:v>1704</c:v>
                </c:pt>
                <c:pt idx="459">
                  <c:v>1729</c:v>
                </c:pt>
                <c:pt idx="460">
                  <c:v>1758</c:v>
                </c:pt>
                <c:pt idx="461">
                  <c:v>1853</c:v>
                </c:pt>
                <c:pt idx="462">
                  <c:v>1774</c:v>
                </c:pt>
                <c:pt idx="463">
                  <c:v>1963</c:v>
                </c:pt>
                <c:pt idx="464">
                  <c:v>1912</c:v>
                </c:pt>
                <c:pt idx="465">
                  <c:v>1901</c:v>
                </c:pt>
                <c:pt idx="466">
                  <c:v>1898</c:v>
                </c:pt>
                <c:pt idx="467">
                  <c:v>2009</c:v>
                </c:pt>
                <c:pt idx="468">
                  <c:v>2024</c:v>
                </c:pt>
                <c:pt idx="469">
                  <c:v>2065</c:v>
                </c:pt>
                <c:pt idx="470">
                  <c:v>2184</c:v>
                </c:pt>
                <c:pt idx="471">
                  <c:v>2177</c:v>
                </c:pt>
                <c:pt idx="472">
                  <c:v>2250</c:v>
                </c:pt>
                <c:pt idx="473">
                  <c:v>2295</c:v>
                </c:pt>
                <c:pt idx="474">
                  <c:v>2258</c:v>
                </c:pt>
                <c:pt idx="475">
                  <c:v>2251</c:v>
                </c:pt>
                <c:pt idx="476">
                  <c:v>2315</c:v>
                </c:pt>
                <c:pt idx="477">
                  <c:v>2328</c:v>
                </c:pt>
                <c:pt idx="478">
                  <c:v>2311</c:v>
                </c:pt>
                <c:pt idx="479">
                  <c:v>2331</c:v>
                </c:pt>
                <c:pt idx="480">
                  <c:v>2405</c:v>
                </c:pt>
                <c:pt idx="481">
                  <c:v>2437</c:v>
                </c:pt>
                <c:pt idx="482">
                  <c:v>2408</c:v>
                </c:pt>
                <c:pt idx="483">
                  <c:v>2417</c:v>
                </c:pt>
                <c:pt idx="484">
                  <c:v>2477</c:v>
                </c:pt>
                <c:pt idx="485">
                  <c:v>2393</c:v>
                </c:pt>
                <c:pt idx="486">
                  <c:v>2453</c:v>
                </c:pt>
                <c:pt idx="487">
                  <c:v>2471</c:v>
                </c:pt>
                <c:pt idx="488">
                  <c:v>2549</c:v>
                </c:pt>
                <c:pt idx="489">
                  <c:v>2442</c:v>
                </c:pt>
                <c:pt idx="490">
                  <c:v>2470</c:v>
                </c:pt>
                <c:pt idx="491">
                  <c:v>2444</c:v>
                </c:pt>
                <c:pt idx="492">
                  <c:v>2412</c:v>
                </c:pt>
                <c:pt idx="493">
                  <c:v>2444</c:v>
                </c:pt>
                <c:pt idx="494">
                  <c:v>2415</c:v>
                </c:pt>
                <c:pt idx="495">
                  <c:v>2411</c:v>
                </c:pt>
                <c:pt idx="496">
                  <c:v>2357</c:v>
                </c:pt>
                <c:pt idx="497">
                  <c:v>2381</c:v>
                </c:pt>
                <c:pt idx="498">
                  <c:v>2373</c:v>
                </c:pt>
                <c:pt idx="499">
                  <c:v>2363</c:v>
                </c:pt>
                <c:pt idx="500">
                  <c:v>2287</c:v>
                </c:pt>
                <c:pt idx="501">
                  <c:v>2265</c:v>
                </c:pt>
                <c:pt idx="502">
                  <c:v>2358</c:v>
                </c:pt>
                <c:pt idx="503">
                  <c:v>2195</c:v>
                </c:pt>
                <c:pt idx="504">
                  <c:v>2292</c:v>
                </c:pt>
                <c:pt idx="505">
                  <c:v>2199</c:v>
                </c:pt>
                <c:pt idx="506">
                  <c:v>2185</c:v>
                </c:pt>
                <c:pt idx="507">
                  <c:v>2269</c:v>
                </c:pt>
                <c:pt idx="508">
                  <c:v>2197</c:v>
                </c:pt>
                <c:pt idx="509">
                  <c:v>2139</c:v>
                </c:pt>
                <c:pt idx="510">
                  <c:v>2124</c:v>
                </c:pt>
                <c:pt idx="511">
                  <c:v>1997</c:v>
                </c:pt>
                <c:pt idx="512">
                  <c:v>2041</c:v>
                </c:pt>
                <c:pt idx="513">
                  <c:v>2092</c:v>
                </c:pt>
                <c:pt idx="514">
                  <c:v>1958</c:v>
                </c:pt>
                <c:pt idx="515">
                  <c:v>2031</c:v>
                </c:pt>
                <c:pt idx="516">
                  <c:v>1936</c:v>
                </c:pt>
                <c:pt idx="517">
                  <c:v>1893</c:v>
                </c:pt>
                <c:pt idx="518">
                  <c:v>1937</c:v>
                </c:pt>
                <c:pt idx="519">
                  <c:v>1940</c:v>
                </c:pt>
                <c:pt idx="520">
                  <c:v>1868</c:v>
                </c:pt>
                <c:pt idx="521">
                  <c:v>1790</c:v>
                </c:pt>
                <c:pt idx="522">
                  <c:v>1811</c:v>
                </c:pt>
                <c:pt idx="523">
                  <c:v>1782</c:v>
                </c:pt>
                <c:pt idx="524">
                  <c:v>1774</c:v>
                </c:pt>
                <c:pt idx="525">
                  <c:v>1753</c:v>
                </c:pt>
                <c:pt idx="526">
                  <c:v>1732</c:v>
                </c:pt>
                <c:pt idx="527">
                  <c:v>1610</c:v>
                </c:pt>
                <c:pt idx="528">
                  <c:v>1613</c:v>
                </c:pt>
                <c:pt idx="529">
                  <c:v>1600</c:v>
                </c:pt>
                <c:pt idx="530">
                  <c:v>1601</c:v>
                </c:pt>
                <c:pt idx="531">
                  <c:v>1515</c:v>
                </c:pt>
                <c:pt idx="532">
                  <c:v>1511</c:v>
                </c:pt>
                <c:pt idx="533">
                  <c:v>1409</c:v>
                </c:pt>
                <c:pt idx="534">
                  <c:v>1476</c:v>
                </c:pt>
                <c:pt idx="535">
                  <c:v>1414</c:v>
                </c:pt>
                <c:pt idx="536">
                  <c:v>1365</c:v>
                </c:pt>
                <c:pt idx="537">
                  <c:v>1396</c:v>
                </c:pt>
                <c:pt idx="538">
                  <c:v>1387</c:v>
                </c:pt>
                <c:pt idx="539">
                  <c:v>1302</c:v>
                </c:pt>
                <c:pt idx="540">
                  <c:v>1318</c:v>
                </c:pt>
                <c:pt idx="541">
                  <c:v>1263</c:v>
                </c:pt>
                <c:pt idx="542">
                  <c:v>1294</c:v>
                </c:pt>
                <c:pt idx="543">
                  <c:v>1209</c:v>
                </c:pt>
                <c:pt idx="544">
                  <c:v>1285</c:v>
                </c:pt>
                <c:pt idx="545">
                  <c:v>1280</c:v>
                </c:pt>
                <c:pt idx="546">
                  <c:v>1272</c:v>
                </c:pt>
                <c:pt idx="547">
                  <c:v>1233</c:v>
                </c:pt>
                <c:pt idx="548">
                  <c:v>1254</c:v>
                </c:pt>
                <c:pt idx="549">
                  <c:v>1173</c:v>
                </c:pt>
                <c:pt idx="550">
                  <c:v>1230</c:v>
                </c:pt>
                <c:pt idx="551">
                  <c:v>1152</c:v>
                </c:pt>
                <c:pt idx="552">
                  <c:v>1197</c:v>
                </c:pt>
                <c:pt idx="553">
                  <c:v>1118</c:v>
                </c:pt>
                <c:pt idx="554">
                  <c:v>1154</c:v>
                </c:pt>
                <c:pt idx="555">
                  <c:v>1158</c:v>
                </c:pt>
                <c:pt idx="556">
                  <c:v>1132</c:v>
                </c:pt>
                <c:pt idx="557">
                  <c:v>1135</c:v>
                </c:pt>
                <c:pt idx="558">
                  <c:v>1181</c:v>
                </c:pt>
                <c:pt idx="559">
                  <c:v>1149</c:v>
                </c:pt>
                <c:pt idx="560">
                  <c:v>1144</c:v>
                </c:pt>
                <c:pt idx="561">
                  <c:v>1152</c:v>
                </c:pt>
                <c:pt idx="562">
                  <c:v>1196</c:v>
                </c:pt>
                <c:pt idx="563">
                  <c:v>1155</c:v>
                </c:pt>
                <c:pt idx="564">
                  <c:v>1168</c:v>
                </c:pt>
                <c:pt idx="565">
                  <c:v>1160</c:v>
                </c:pt>
                <c:pt idx="566">
                  <c:v>1189</c:v>
                </c:pt>
                <c:pt idx="567">
                  <c:v>1142</c:v>
                </c:pt>
                <c:pt idx="568">
                  <c:v>1207</c:v>
                </c:pt>
                <c:pt idx="569">
                  <c:v>1116</c:v>
                </c:pt>
                <c:pt idx="570">
                  <c:v>1220</c:v>
                </c:pt>
                <c:pt idx="571">
                  <c:v>1146</c:v>
                </c:pt>
                <c:pt idx="572">
                  <c:v>1136</c:v>
                </c:pt>
                <c:pt idx="573">
                  <c:v>1178</c:v>
                </c:pt>
                <c:pt idx="574">
                  <c:v>1175</c:v>
                </c:pt>
                <c:pt idx="575">
                  <c:v>1213</c:v>
                </c:pt>
                <c:pt idx="576">
                  <c:v>1190</c:v>
                </c:pt>
                <c:pt idx="577">
                  <c:v>1159</c:v>
                </c:pt>
                <c:pt idx="578">
                  <c:v>1191</c:v>
                </c:pt>
                <c:pt idx="579">
                  <c:v>1114</c:v>
                </c:pt>
                <c:pt idx="580">
                  <c:v>1107</c:v>
                </c:pt>
                <c:pt idx="581">
                  <c:v>1171</c:v>
                </c:pt>
                <c:pt idx="582">
                  <c:v>1159</c:v>
                </c:pt>
                <c:pt idx="583">
                  <c:v>1120</c:v>
                </c:pt>
                <c:pt idx="584">
                  <c:v>1157</c:v>
                </c:pt>
                <c:pt idx="585">
                  <c:v>1066</c:v>
                </c:pt>
                <c:pt idx="586">
                  <c:v>1136</c:v>
                </c:pt>
                <c:pt idx="587">
                  <c:v>1137</c:v>
                </c:pt>
                <c:pt idx="588">
                  <c:v>1135</c:v>
                </c:pt>
                <c:pt idx="589">
                  <c:v>1155</c:v>
                </c:pt>
                <c:pt idx="590">
                  <c:v>1214</c:v>
                </c:pt>
                <c:pt idx="591">
                  <c:v>1144</c:v>
                </c:pt>
                <c:pt idx="592">
                  <c:v>1092</c:v>
                </c:pt>
                <c:pt idx="593">
                  <c:v>1091</c:v>
                </c:pt>
                <c:pt idx="594">
                  <c:v>1066</c:v>
                </c:pt>
                <c:pt idx="595">
                  <c:v>1156</c:v>
                </c:pt>
                <c:pt idx="596">
                  <c:v>1113</c:v>
                </c:pt>
                <c:pt idx="597">
                  <c:v>1111</c:v>
                </c:pt>
                <c:pt idx="598">
                  <c:v>1127</c:v>
                </c:pt>
                <c:pt idx="599">
                  <c:v>1175</c:v>
                </c:pt>
                <c:pt idx="600">
                  <c:v>1031</c:v>
                </c:pt>
                <c:pt idx="601">
                  <c:v>1073</c:v>
                </c:pt>
                <c:pt idx="602">
                  <c:v>1075</c:v>
                </c:pt>
                <c:pt idx="603">
                  <c:v>1042</c:v>
                </c:pt>
                <c:pt idx="604">
                  <c:v>1129</c:v>
                </c:pt>
                <c:pt idx="605">
                  <c:v>1133</c:v>
                </c:pt>
                <c:pt idx="606">
                  <c:v>1108</c:v>
                </c:pt>
                <c:pt idx="607">
                  <c:v>1076</c:v>
                </c:pt>
                <c:pt idx="608">
                  <c:v>1110</c:v>
                </c:pt>
                <c:pt idx="609">
                  <c:v>1065</c:v>
                </c:pt>
                <c:pt idx="610">
                  <c:v>1127</c:v>
                </c:pt>
                <c:pt idx="611">
                  <c:v>1085</c:v>
                </c:pt>
                <c:pt idx="612">
                  <c:v>1087</c:v>
                </c:pt>
                <c:pt idx="613">
                  <c:v>1105</c:v>
                </c:pt>
                <c:pt idx="614">
                  <c:v>1088</c:v>
                </c:pt>
                <c:pt idx="615">
                  <c:v>1130</c:v>
                </c:pt>
                <c:pt idx="616">
                  <c:v>1138</c:v>
                </c:pt>
                <c:pt idx="617">
                  <c:v>1135</c:v>
                </c:pt>
                <c:pt idx="618">
                  <c:v>1163</c:v>
                </c:pt>
                <c:pt idx="619">
                  <c:v>1100</c:v>
                </c:pt>
                <c:pt idx="620">
                  <c:v>1131</c:v>
                </c:pt>
                <c:pt idx="621">
                  <c:v>1170</c:v>
                </c:pt>
                <c:pt idx="622">
                  <c:v>1144</c:v>
                </c:pt>
                <c:pt idx="623">
                  <c:v>1043</c:v>
                </c:pt>
                <c:pt idx="624">
                  <c:v>1153</c:v>
                </c:pt>
                <c:pt idx="625">
                  <c:v>1159</c:v>
                </c:pt>
                <c:pt idx="626">
                  <c:v>1130</c:v>
                </c:pt>
                <c:pt idx="627">
                  <c:v>1207</c:v>
                </c:pt>
                <c:pt idx="628">
                  <c:v>1183</c:v>
                </c:pt>
                <c:pt idx="629">
                  <c:v>1178</c:v>
                </c:pt>
                <c:pt idx="630">
                  <c:v>1233</c:v>
                </c:pt>
                <c:pt idx="631">
                  <c:v>1289</c:v>
                </c:pt>
                <c:pt idx="632">
                  <c:v>1216</c:v>
                </c:pt>
                <c:pt idx="633">
                  <c:v>1156</c:v>
                </c:pt>
                <c:pt idx="634">
                  <c:v>1274</c:v>
                </c:pt>
                <c:pt idx="635">
                  <c:v>1291</c:v>
                </c:pt>
                <c:pt idx="636">
                  <c:v>1309</c:v>
                </c:pt>
                <c:pt idx="637">
                  <c:v>1255</c:v>
                </c:pt>
                <c:pt idx="638">
                  <c:v>1169</c:v>
                </c:pt>
                <c:pt idx="639">
                  <c:v>1251</c:v>
                </c:pt>
                <c:pt idx="640">
                  <c:v>1284</c:v>
                </c:pt>
                <c:pt idx="641">
                  <c:v>1222</c:v>
                </c:pt>
                <c:pt idx="642">
                  <c:v>1283</c:v>
                </c:pt>
                <c:pt idx="643">
                  <c:v>1240</c:v>
                </c:pt>
                <c:pt idx="644">
                  <c:v>1294</c:v>
                </c:pt>
                <c:pt idx="645">
                  <c:v>1359</c:v>
                </c:pt>
                <c:pt idx="646">
                  <c:v>1319</c:v>
                </c:pt>
                <c:pt idx="647">
                  <c:v>1353</c:v>
                </c:pt>
                <c:pt idx="648">
                  <c:v>1309</c:v>
                </c:pt>
                <c:pt idx="649">
                  <c:v>1334</c:v>
                </c:pt>
                <c:pt idx="650">
                  <c:v>1254</c:v>
                </c:pt>
                <c:pt idx="651">
                  <c:v>1184</c:v>
                </c:pt>
                <c:pt idx="652">
                  <c:v>1300</c:v>
                </c:pt>
                <c:pt idx="653">
                  <c:v>1228</c:v>
                </c:pt>
                <c:pt idx="654">
                  <c:v>1377</c:v>
                </c:pt>
                <c:pt idx="655">
                  <c:v>1223</c:v>
                </c:pt>
                <c:pt idx="656">
                  <c:v>1259</c:v>
                </c:pt>
                <c:pt idx="657">
                  <c:v>1241</c:v>
                </c:pt>
                <c:pt idx="658">
                  <c:v>1194</c:v>
                </c:pt>
                <c:pt idx="659">
                  <c:v>1246</c:v>
                </c:pt>
                <c:pt idx="660">
                  <c:v>1216</c:v>
                </c:pt>
                <c:pt idx="661">
                  <c:v>1305</c:v>
                </c:pt>
                <c:pt idx="662">
                  <c:v>1243</c:v>
                </c:pt>
                <c:pt idx="663">
                  <c:v>1254</c:v>
                </c:pt>
                <c:pt idx="664">
                  <c:v>1156</c:v>
                </c:pt>
                <c:pt idx="665">
                  <c:v>1269</c:v>
                </c:pt>
                <c:pt idx="666">
                  <c:v>1237</c:v>
                </c:pt>
                <c:pt idx="667">
                  <c:v>1153</c:v>
                </c:pt>
                <c:pt idx="668">
                  <c:v>1206</c:v>
                </c:pt>
                <c:pt idx="669">
                  <c:v>1191</c:v>
                </c:pt>
                <c:pt idx="670">
                  <c:v>1138</c:v>
                </c:pt>
                <c:pt idx="671">
                  <c:v>1146</c:v>
                </c:pt>
                <c:pt idx="672">
                  <c:v>1149</c:v>
                </c:pt>
                <c:pt idx="673">
                  <c:v>1050</c:v>
                </c:pt>
                <c:pt idx="674">
                  <c:v>1164</c:v>
                </c:pt>
                <c:pt idx="675">
                  <c:v>1117</c:v>
                </c:pt>
                <c:pt idx="676">
                  <c:v>1186</c:v>
                </c:pt>
                <c:pt idx="677">
                  <c:v>1156</c:v>
                </c:pt>
                <c:pt idx="678">
                  <c:v>1158</c:v>
                </c:pt>
                <c:pt idx="679">
                  <c:v>1105</c:v>
                </c:pt>
                <c:pt idx="680">
                  <c:v>1153</c:v>
                </c:pt>
                <c:pt idx="681">
                  <c:v>1157</c:v>
                </c:pt>
                <c:pt idx="682">
                  <c:v>1160</c:v>
                </c:pt>
                <c:pt idx="683">
                  <c:v>1123</c:v>
                </c:pt>
                <c:pt idx="684">
                  <c:v>1114</c:v>
                </c:pt>
                <c:pt idx="685">
                  <c:v>1086</c:v>
                </c:pt>
                <c:pt idx="686">
                  <c:v>1057</c:v>
                </c:pt>
                <c:pt idx="687">
                  <c:v>1137</c:v>
                </c:pt>
                <c:pt idx="688">
                  <c:v>1138</c:v>
                </c:pt>
                <c:pt idx="689">
                  <c:v>1154</c:v>
                </c:pt>
                <c:pt idx="690">
                  <c:v>1074</c:v>
                </c:pt>
                <c:pt idx="691">
                  <c:v>1125</c:v>
                </c:pt>
                <c:pt idx="692">
                  <c:v>1131</c:v>
                </c:pt>
                <c:pt idx="693">
                  <c:v>1136</c:v>
                </c:pt>
                <c:pt idx="694">
                  <c:v>1052</c:v>
                </c:pt>
                <c:pt idx="695">
                  <c:v>1108</c:v>
                </c:pt>
                <c:pt idx="696">
                  <c:v>1134</c:v>
                </c:pt>
                <c:pt idx="697">
                  <c:v>1065</c:v>
                </c:pt>
                <c:pt idx="698">
                  <c:v>1060</c:v>
                </c:pt>
                <c:pt idx="699">
                  <c:v>1073</c:v>
                </c:pt>
                <c:pt idx="700">
                  <c:v>1087</c:v>
                </c:pt>
                <c:pt idx="701">
                  <c:v>1075</c:v>
                </c:pt>
                <c:pt idx="702">
                  <c:v>1112</c:v>
                </c:pt>
                <c:pt idx="703">
                  <c:v>1095</c:v>
                </c:pt>
                <c:pt idx="704">
                  <c:v>1085</c:v>
                </c:pt>
                <c:pt idx="705">
                  <c:v>1057</c:v>
                </c:pt>
                <c:pt idx="706">
                  <c:v>1054</c:v>
                </c:pt>
                <c:pt idx="707">
                  <c:v>1066</c:v>
                </c:pt>
                <c:pt idx="708">
                  <c:v>1124</c:v>
                </c:pt>
                <c:pt idx="709">
                  <c:v>1046</c:v>
                </c:pt>
                <c:pt idx="710">
                  <c:v>1073</c:v>
                </c:pt>
                <c:pt idx="711">
                  <c:v>1030</c:v>
                </c:pt>
                <c:pt idx="712">
                  <c:v>1055</c:v>
                </c:pt>
                <c:pt idx="713">
                  <c:v>1087</c:v>
                </c:pt>
                <c:pt idx="714">
                  <c:v>1013</c:v>
                </c:pt>
                <c:pt idx="715">
                  <c:v>1056</c:v>
                </c:pt>
                <c:pt idx="716">
                  <c:v>1075</c:v>
                </c:pt>
                <c:pt idx="717">
                  <c:v>1099</c:v>
                </c:pt>
                <c:pt idx="718">
                  <c:v>1080</c:v>
                </c:pt>
                <c:pt idx="719">
                  <c:v>1118</c:v>
                </c:pt>
                <c:pt idx="720">
                  <c:v>1219</c:v>
                </c:pt>
                <c:pt idx="721">
                  <c:v>1386</c:v>
                </c:pt>
                <c:pt idx="722">
                  <c:v>1481</c:v>
                </c:pt>
                <c:pt idx="723">
                  <c:v>1287</c:v>
                </c:pt>
                <c:pt idx="724">
                  <c:v>1125</c:v>
                </c:pt>
                <c:pt idx="725">
                  <c:v>1109</c:v>
                </c:pt>
                <c:pt idx="726">
                  <c:v>1048</c:v>
                </c:pt>
                <c:pt idx="727">
                  <c:v>994</c:v>
                </c:pt>
                <c:pt idx="728">
                  <c:v>1065</c:v>
                </c:pt>
                <c:pt idx="729">
                  <c:v>1066</c:v>
                </c:pt>
                <c:pt idx="730">
                  <c:v>1087</c:v>
                </c:pt>
                <c:pt idx="731">
                  <c:v>1060</c:v>
                </c:pt>
                <c:pt idx="732">
                  <c:v>1064</c:v>
                </c:pt>
                <c:pt idx="733">
                  <c:v>1012</c:v>
                </c:pt>
                <c:pt idx="734">
                  <c:v>1073</c:v>
                </c:pt>
                <c:pt idx="735">
                  <c:v>1053</c:v>
                </c:pt>
                <c:pt idx="736">
                  <c:v>1023</c:v>
                </c:pt>
                <c:pt idx="737">
                  <c:v>1044</c:v>
                </c:pt>
                <c:pt idx="738">
                  <c:v>1058</c:v>
                </c:pt>
                <c:pt idx="739">
                  <c:v>1059</c:v>
                </c:pt>
                <c:pt idx="740">
                  <c:v>1008</c:v>
                </c:pt>
                <c:pt idx="741">
                  <c:v>986</c:v>
                </c:pt>
                <c:pt idx="742">
                  <c:v>1020</c:v>
                </c:pt>
                <c:pt idx="743">
                  <c:v>1026</c:v>
                </c:pt>
                <c:pt idx="744">
                  <c:v>982</c:v>
                </c:pt>
                <c:pt idx="745">
                  <c:v>1014</c:v>
                </c:pt>
                <c:pt idx="746">
                  <c:v>1083</c:v>
                </c:pt>
                <c:pt idx="747">
                  <c:v>1075</c:v>
                </c:pt>
                <c:pt idx="748">
                  <c:v>1030</c:v>
                </c:pt>
                <c:pt idx="749">
                  <c:v>978</c:v>
                </c:pt>
                <c:pt idx="750">
                  <c:v>1009</c:v>
                </c:pt>
                <c:pt idx="751">
                  <c:v>1023</c:v>
                </c:pt>
                <c:pt idx="752">
                  <c:v>1052</c:v>
                </c:pt>
                <c:pt idx="753">
                  <c:v>988</c:v>
                </c:pt>
                <c:pt idx="754">
                  <c:v>979</c:v>
                </c:pt>
                <c:pt idx="755">
                  <c:v>964</c:v>
                </c:pt>
                <c:pt idx="756">
                  <c:v>969</c:v>
                </c:pt>
                <c:pt idx="757">
                  <c:v>1064</c:v>
                </c:pt>
                <c:pt idx="758">
                  <c:v>1019</c:v>
                </c:pt>
                <c:pt idx="759">
                  <c:v>984</c:v>
                </c:pt>
                <c:pt idx="760">
                  <c:v>990</c:v>
                </c:pt>
              </c:numCache>
            </c:numRef>
          </c:yVal>
          <c:smooth val="1"/>
          <c:extLst>
            <c:ext xmlns:c16="http://schemas.microsoft.com/office/drawing/2014/chart" uri="{C3380CC4-5D6E-409C-BE32-E72D297353CC}">
              <c16:uniqueId val="{00000000-3EA9-4CDF-BE37-D4CF3A7AD8FF}"/>
            </c:ext>
          </c:extLst>
        </c:ser>
        <c:dLbls>
          <c:showLegendKey val="0"/>
          <c:showVal val="0"/>
          <c:showCatName val="0"/>
          <c:showSerName val="0"/>
          <c:showPercent val="0"/>
          <c:showBubbleSize val="0"/>
        </c:dLbls>
        <c:axId val="1000283263"/>
        <c:axId val="1000285183"/>
      </c:scatterChart>
      <c:valAx>
        <c:axId val="1000283263"/>
        <c:scaling>
          <c:orientation val="minMax"/>
          <c:max val="19"/>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Omega (deg)</a:t>
                </a:r>
              </a:p>
            </c:rich>
          </c:tx>
          <c:layout>
            <c:manualLayout>
              <c:xMode val="edge"/>
              <c:yMode val="edge"/>
              <c:x val="0.42029105557518975"/>
              <c:y val="0.917662373582659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00285183"/>
        <c:crosses val="autoZero"/>
        <c:crossBetween val="midCat"/>
      </c:valAx>
      <c:valAx>
        <c:axId val="1000285183"/>
        <c:scaling>
          <c:logBase val="10"/>
          <c:orientation val="minMax"/>
          <c:min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Intensity (counts)</a:t>
                </a:r>
              </a:p>
            </c:rich>
          </c:tx>
          <c:layout>
            <c:manualLayout>
              <c:xMode val="edge"/>
              <c:yMode val="edge"/>
              <c:x val="1.0288513826203103E-2"/>
              <c:y val="0.2990857045247273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00283263"/>
        <c:crosses val="autoZero"/>
        <c:crossBetween val="midCat"/>
      </c:valAx>
      <c:spPr>
        <a:noFill/>
        <a:ln>
          <a:solidFill>
            <a:schemeClr val="tx1"/>
          </a:solidFill>
        </a:ln>
        <a:effectLst/>
      </c:spPr>
    </c:plotArea>
    <c:legend>
      <c:legendPos val="b"/>
      <c:layout>
        <c:manualLayout>
          <c:xMode val="edge"/>
          <c:yMode val="edge"/>
          <c:x val="0.18452003981735862"/>
          <c:y val="7.9241497279483764E-2"/>
          <c:w val="0.65595979378415792"/>
          <c:h val="0.10486488115904015"/>
        </c:manualLayout>
      </c:layout>
      <c:overlay val="1"/>
      <c:spPr>
        <a:solidFill>
          <a:schemeClr val="bg1"/>
        </a:solid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062EE-AC0D-4DE9-B3A6-C4764861E571}"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C41F4-0BF4-4F32-B871-85F5132F92FA}" type="slidenum">
              <a:rPr lang="en-US" smtClean="0"/>
              <a:t>‹#›</a:t>
            </a:fld>
            <a:endParaRPr lang="en-US"/>
          </a:p>
        </p:txBody>
      </p:sp>
    </p:spTree>
    <p:extLst>
      <p:ext uri="{BB962C8B-B14F-4D97-AF65-F5344CB8AC3E}">
        <p14:creationId xmlns:p14="http://schemas.microsoft.com/office/powerpoint/2010/main" val="185704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get the effective negative electron affinity, a thin cap layer is used to modify the surface and induce downward band-bending. First with a Cs/Cs-O surface treatment on p-GaN which creates a dipole at the surface acting as a tunneling barrier for electrons, thus lowering the effective negative electron affinity. However, the Cs surface treatment is highly reactive to air and moisture, leading to the requirement to fabricate, package and test devices without breaking vacuum increasing the cost and complexity of device use. Our group has pioneered Cs-free III-nitride photocathode detectors. First using a highly doped n+GaN cap on Ga-polar p-GaN. The n+ cap layer increases the magnitude of downward surface band bending, lower the effective electron affinity at the surface. However the high doping concentration results in an increase in electron scattering at the surface. To eliminate the need for such high n-type doping in the cap layer. N-polar photocathodes were proposed. In the N-polar orientation the polarization and depletion charge are aligned and positive at the surface, increasing the magnitude of band bending and lowering the vacuum level with the use of an unintentionally doped cap layer.</a:t>
            </a:r>
          </a:p>
          <a:p>
            <a:endParaRPr lang="en-US" dirty="0"/>
          </a:p>
        </p:txBody>
      </p:sp>
      <p:sp>
        <p:nvSpPr>
          <p:cNvPr id="4" name="Slide Number Placeholder 3"/>
          <p:cNvSpPr>
            <a:spLocks noGrp="1"/>
          </p:cNvSpPr>
          <p:nvPr>
            <p:ph type="sldNum" sz="quarter" idx="5"/>
          </p:nvPr>
        </p:nvSpPr>
        <p:spPr/>
        <p:txBody>
          <a:bodyPr/>
          <a:lstStyle/>
          <a:p>
            <a:fld id="{5BA9F46E-7FCF-4AFE-B45D-F3C9960B0EE2}" type="slidenum">
              <a:rPr lang="en-US" smtClean="0"/>
              <a:t>4</a:t>
            </a:fld>
            <a:endParaRPr lang="en-US"/>
          </a:p>
        </p:txBody>
      </p:sp>
    </p:spTree>
    <p:extLst>
      <p:ext uri="{BB962C8B-B14F-4D97-AF65-F5344CB8AC3E}">
        <p14:creationId xmlns:p14="http://schemas.microsoft.com/office/powerpoint/2010/main" val="287973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4C41F4-0BF4-4F32-B871-85F5132F92FA}" type="slidenum">
              <a:rPr lang="en-US" smtClean="0"/>
              <a:t>25</a:t>
            </a:fld>
            <a:endParaRPr lang="en-US"/>
          </a:p>
        </p:txBody>
      </p:sp>
    </p:spTree>
    <p:extLst>
      <p:ext uri="{BB962C8B-B14F-4D97-AF65-F5344CB8AC3E}">
        <p14:creationId xmlns:p14="http://schemas.microsoft.com/office/powerpoint/2010/main" val="3084169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 (up – down)/(</a:t>
            </a:r>
            <a:r>
              <a:rPr lang="en-US" dirty="0" err="1"/>
              <a:t>up+down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34C41F4-0BF4-4F32-B871-85F5132F92FA}" type="slidenum">
              <a:rPr lang="en-US" smtClean="0"/>
              <a:t>28</a:t>
            </a:fld>
            <a:endParaRPr lang="en-US"/>
          </a:p>
        </p:txBody>
      </p:sp>
    </p:spTree>
    <p:extLst>
      <p:ext uri="{BB962C8B-B14F-4D97-AF65-F5344CB8AC3E}">
        <p14:creationId xmlns:p14="http://schemas.microsoft.com/office/powerpoint/2010/main" val="28600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degenerate HH-LH bands</a:t>
            </a:r>
          </a:p>
          <a:p>
            <a:r>
              <a:rPr lang="en-US" dirty="0"/>
              <a:t>The maximal pol is (3-1)/(3+1)=0.5 (50%)</a:t>
            </a:r>
          </a:p>
        </p:txBody>
      </p:sp>
      <p:sp>
        <p:nvSpPr>
          <p:cNvPr id="4" name="Slide Number Placeholder 3"/>
          <p:cNvSpPr>
            <a:spLocks noGrp="1"/>
          </p:cNvSpPr>
          <p:nvPr>
            <p:ph type="sldNum" sz="quarter" idx="5"/>
          </p:nvPr>
        </p:nvSpPr>
        <p:spPr/>
        <p:txBody>
          <a:bodyPr/>
          <a:lstStyle/>
          <a:p>
            <a:fld id="{734C41F4-0BF4-4F32-B871-85F5132F92FA}" type="slidenum">
              <a:rPr lang="en-US" smtClean="0"/>
              <a:t>29</a:t>
            </a:fld>
            <a:endParaRPr lang="en-US"/>
          </a:p>
        </p:txBody>
      </p:sp>
    </p:spTree>
    <p:extLst>
      <p:ext uri="{BB962C8B-B14F-4D97-AF65-F5344CB8AC3E}">
        <p14:creationId xmlns:p14="http://schemas.microsoft.com/office/powerpoint/2010/main" val="21679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targeted operation at 3.1-3.6 eV we have identified boundaries </a:t>
            </a:r>
          </a:p>
        </p:txBody>
      </p:sp>
      <p:sp>
        <p:nvSpPr>
          <p:cNvPr id="4" name="Slide Number Placeholder 3"/>
          <p:cNvSpPr>
            <a:spLocks noGrp="1"/>
          </p:cNvSpPr>
          <p:nvPr>
            <p:ph type="sldNum" sz="quarter" idx="5"/>
          </p:nvPr>
        </p:nvSpPr>
        <p:spPr/>
        <p:txBody>
          <a:bodyPr/>
          <a:lstStyle/>
          <a:p>
            <a:fld id="{734C41F4-0BF4-4F32-B871-85F5132F92FA}" type="slidenum">
              <a:rPr lang="en-US" smtClean="0"/>
              <a:t>12</a:t>
            </a:fld>
            <a:endParaRPr lang="en-US"/>
          </a:p>
        </p:txBody>
      </p:sp>
    </p:spTree>
    <p:extLst>
      <p:ext uri="{BB962C8B-B14F-4D97-AF65-F5344CB8AC3E}">
        <p14:creationId xmlns:p14="http://schemas.microsoft.com/office/powerpoint/2010/main" val="37337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grow the material, we used a Veeco D180 MOCVD. Our initial growths targeted InAlN with 18% In to lattice-match with GaN. This allowed us to use Ga- and N-polar GaN substrates to easily grow metal- and N-polar material. To promote In incorporation, growth temperature was kept at or below 800 C, and N2 was used as the carrier gas to minimize parasitic reactions with H2.</a:t>
            </a:r>
          </a:p>
        </p:txBody>
      </p:sp>
      <p:sp>
        <p:nvSpPr>
          <p:cNvPr id="4" name="Slide Number Placeholder 3"/>
          <p:cNvSpPr>
            <a:spLocks noGrp="1"/>
          </p:cNvSpPr>
          <p:nvPr>
            <p:ph type="sldNum" sz="quarter" idx="5"/>
          </p:nvPr>
        </p:nvSpPr>
        <p:spPr/>
        <p:txBody>
          <a:bodyPr/>
          <a:lstStyle/>
          <a:p>
            <a:fld id="{5BA9F46E-7FCF-4AFE-B45D-F3C9960B0EE2}" type="slidenum">
              <a:rPr lang="en-US" smtClean="0"/>
              <a:t>13</a:t>
            </a:fld>
            <a:endParaRPr lang="en-US"/>
          </a:p>
        </p:txBody>
      </p:sp>
    </p:spTree>
    <p:extLst>
      <p:ext uri="{BB962C8B-B14F-4D97-AF65-F5344CB8AC3E}">
        <p14:creationId xmlns:p14="http://schemas.microsoft.com/office/powerpoint/2010/main" val="40192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we targeted 18 In% to allow for high quality overgrowth, and based on the surface morphology of the material (smooth on Ga-polar GaN and full of hexagonal hillock structures on N-polar GaN), the polarity of the overgrown material matched that of the substrate. However, the surface of the metal-polar material was covered in a dense network of cracks due to tensile strain, which implies that the overgrowth was not lattice-matched to GaN.</a:t>
            </a:r>
          </a:p>
          <a:p>
            <a:pPr marL="0" lvl="0" indent="0" algn="l" rtl="0">
              <a:spcBef>
                <a:spcPts val="0"/>
              </a:spcBef>
              <a:spcAft>
                <a:spcPts val="0"/>
              </a:spcAft>
              <a:buNone/>
            </a:pPr>
            <a:endParaRPr dirty="0"/>
          </a:p>
        </p:txBody>
      </p:sp>
      <p:sp>
        <p:nvSpPr>
          <p:cNvPr id="664" name="Google Shape;6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69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And in fact, XRD analysis indicates very low In%, below 5% for both metal- and N-polar materials. This result was also insensitive to variation in metal precursor flow ratio; the Al always outcompeted the In for group-III sites. This indicates then, that to increase In incorporation, the growth temperature must be reduced. Growth directly on sapphire (which has a larger lattice parameter) may also be useful, as the large lattice mismatch may reduce adatom mobility and increase the In sticking coefficient.</a:t>
            </a:r>
            <a:endParaRPr dirty="0"/>
          </a:p>
        </p:txBody>
      </p:sp>
      <p:sp>
        <p:nvSpPr>
          <p:cNvPr id="640" name="Google Shape;64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C41F4-0BF4-4F32-B871-85F5132F92FA}" type="slidenum">
              <a:rPr lang="en-US" smtClean="0"/>
              <a:t>16</a:t>
            </a:fld>
            <a:endParaRPr lang="en-US"/>
          </a:p>
        </p:txBody>
      </p:sp>
    </p:spTree>
    <p:extLst>
      <p:ext uri="{BB962C8B-B14F-4D97-AF65-F5344CB8AC3E}">
        <p14:creationId xmlns:p14="http://schemas.microsoft.com/office/powerpoint/2010/main" val="30314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indeed, we found that growth at lower temperatures increased the In%, with the highest In% and highest quality material grown directly on sapphire. I have shown here XRD scans showing the InAlN peaks of undoped material grown at 750C, Mg-doped material grown at 750C, and Mg-doped material grown at 700C. Assuming the films are fully relaxed, this gives In% of 25% for undoped InAlN, and slightly lower 22.5% for Mg-doped when grown at 750C. This may be due to the Mg competing with the In for group-III sites. However, at 700C, we successfully achieved 40 In% InAlN doped with Mg.</a:t>
            </a:r>
            <a:endParaRPr dirty="0"/>
          </a:p>
        </p:txBody>
      </p:sp>
      <p:sp>
        <p:nvSpPr>
          <p:cNvPr id="831" name="Google Shape;83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6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thickness of the </a:t>
            </a:r>
            <a:r>
              <a:rPr lang="en-US" dirty="0" err="1"/>
              <a:t>AlInN</a:t>
            </a:r>
            <a:r>
              <a:rPr lang="en-US" dirty="0"/>
              <a:t>? 50 nm?</a:t>
            </a:r>
          </a:p>
          <a:p>
            <a:r>
              <a:rPr lang="en-US" dirty="0"/>
              <a:t>What is the doping level if any…</a:t>
            </a:r>
          </a:p>
          <a:p>
            <a:endParaRPr lang="en-US" dirty="0"/>
          </a:p>
        </p:txBody>
      </p:sp>
      <p:sp>
        <p:nvSpPr>
          <p:cNvPr id="4" name="Slide Number Placeholder 3"/>
          <p:cNvSpPr>
            <a:spLocks noGrp="1"/>
          </p:cNvSpPr>
          <p:nvPr>
            <p:ph type="sldNum" sz="quarter" idx="5"/>
          </p:nvPr>
        </p:nvSpPr>
        <p:spPr/>
        <p:txBody>
          <a:bodyPr/>
          <a:lstStyle/>
          <a:p>
            <a:fld id="{734C41F4-0BF4-4F32-B871-85F5132F92FA}" type="slidenum">
              <a:rPr lang="en-US" smtClean="0"/>
              <a:t>21</a:t>
            </a:fld>
            <a:endParaRPr lang="en-US"/>
          </a:p>
        </p:txBody>
      </p:sp>
    </p:spTree>
    <p:extLst>
      <p:ext uri="{BB962C8B-B14F-4D97-AF65-F5344CB8AC3E}">
        <p14:creationId xmlns:p14="http://schemas.microsoft.com/office/powerpoint/2010/main" val="105169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C41F4-0BF4-4F32-B871-85F5132F92FA}" type="slidenum">
              <a:rPr lang="en-US" smtClean="0"/>
              <a:t>23</a:t>
            </a:fld>
            <a:endParaRPr lang="en-US"/>
          </a:p>
        </p:txBody>
      </p:sp>
    </p:spTree>
    <p:extLst>
      <p:ext uri="{BB962C8B-B14F-4D97-AF65-F5344CB8AC3E}">
        <p14:creationId xmlns:p14="http://schemas.microsoft.com/office/powerpoint/2010/main" val="2983285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285934795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6745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51407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10723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329964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192811432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2361984253"/>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162408"/>
            <a:ext cx="110490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2472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559662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73243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18637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613122510"/>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93352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983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729756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70207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931206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417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69576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57713-FE03-E74F-A4B8-7F454638C121}" type="slidenum">
              <a:rPr lang="en-US" smtClean="0"/>
              <a:t>‹#›</a:t>
            </a:fld>
            <a:endParaRPr lang="en-US"/>
          </a:p>
        </p:txBody>
      </p:sp>
    </p:spTree>
    <p:extLst>
      <p:ext uri="{BB962C8B-B14F-4D97-AF65-F5344CB8AC3E}">
        <p14:creationId xmlns:p14="http://schemas.microsoft.com/office/powerpoint/2010/main" val="2039088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1_Two Content">
    <p:bg>
      <p:bgPr>
        <a:solidFill>
          <a:schemeClr val="lt1"/>
        </a:solidFill>
        <a:effectLst/>
      </p:bgPr>
    </p:bg>
    <p:spTree>
      <p:nvGrpSpPr>
        <p:cNvPr id="1" name="Shape 23"/>
        <p:cNvGrpSpPr/>
        <p:nvPr/>
      </p:nvGrpSpPr>
      <p:grpSpPr>
        <a:xfrm>
          <a:off x="0" y="0"/>
          <a:ext cx="0" cy="0"/>
          <a:chOff x="0" y="0"/>
          <a:chExt cx="0" cy="0"/>
        </a:xfrm>
      </p:grpSpPr>
      <p:sp>
        <p:nvSpPr>
          <p:cNvPr id="24" name="Google Shape;2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9334500" y="644842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60"/>
          <p:cNvSpPr txBox="1">
            <a:spLocks noGrp="1"/>
          </p:cNvSpPr>
          <p:nvPr>
            <p:ph type="body" idx="1"/>
          </p:nvPr>
        </p:nvSpPr>
        <p:spPr>
          <a:xfrm>
            <a:off x="502521" y="911124"/>
            <a:ext cx="10786241" cy="5445226"/>
          </a:xfrm>
          <a:prstGeom prst="rect">
            <a:avLst/>
          </a:prstGeom>
          <a:noFill/>
          <a:ln>
            <a:noFill/>
          </a:ln>
        </p:spPr>
        <p:txBody>
          <a:bodyPr spcFirstLastPara="1" wrap="square" lIns="91425" tIns="45700" rIns="91425" bIns="45700" anchor="t" anchorCtr="0">
            <a:noAutofit/>
          </a:bodyPr>
          <a:lstStyle>
            <a:lvl1pPr marL="444500" marR="0" lvl="0" indent="-342900" algn="l" rtl="0">
              <a:lnSpc>
                <a:spcPct val="90000"/>
              </a:lnSpc>
              <a:spcBef>
                <a:spcPts val="1000"/>
              </a:spcBef>
              <a:spcAft>
                <a:spcPts val="0"/>
              </a:spcAft>
              <a:buClr>
                <a:schemeClr val="dk1"/>
              </a:buClr>
              <a:buSzPct val="100000"/>
              <a:buFont typeface="Arial" panose="020B0604020202020204" pitchFamily="34" charset="0"/>
              <a:buChar char="•"/>
              <a:defRPr sz="2000" b="0" i="0" u="none" strike="noStrike" cap="none">
                <a:solidFill>
                  <a:schemeClr val="dk1"/>
                </a:solidFill>
                <a:latin typeface="+mn-lt"/>
                <a:ea typeface="Helvetica Neue"/>
                <a:cs typeface="Helvetica Neue"/>
                <a:sym typeface="Helvetica Neue"/>
              </a:defRPr>
            </a:lvl1pPr>
            <a:lvl2pPr marL="876300" marR="0" lvl="1" indent="-342900" algn="l" rtl="0">
              <a:lnSpc>
                <a:spcPct val="90000"/>
              </a:lnSpc>
              <a:spcBef>
                <a:spcPts val="500"/>
              </a:spcBef>
              <a:spcAft>
                <a:spcPts val="0"/>
              </a:spcAft>
              <a:buClr>
                <a:schemeClr val="dk1"/>
              </a:buClr>
              <a:buSzPct val="100000"/>
              <a:buFont typeface="Arial" panose="020B0604020202020204" pitchFamily="34" charset="0"/>
              <a:buChar char="•"/>
              <a:defRPr sz="2000" b="0" i="0" u="none" strike="noStrike" cap="none">
                <a:solidFill>
                  <a:schemeClr val="dk1"/>
                </a:solidFill>
                <a:latin typeface="Arial"/>
                <a:ea typeface="Arial"/>
                <a:cs typeface="Arial"/>
                <a:sym typeface="Arial"/>
              </a:defRPr>
            </a:lvl2pPr>
            <a:lvl3pPr marL="1358900" marR="0" lvl="2" indent="-342900" algn="l" rtl="0">
              <a:lnSpc>
                <a:spcPct val="90000"/>
              </a:lnSpc>
              <a:spcBef>
                <a:spcPts val="500"/>
              </a:spcBef>
              <a:spcAft>
                <a:spcPts val="0"/>
              </a:spcAft>
              <a:buClr>
                <a:schemeClr val="dk1"/>
              </a:buClr>
              <a:buSzPct val="100000"/>
              <a:buFont typeface="Arial" panose="020B0604020202020204" pitchFamily="34" charset="0"/>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ct val="100000"/>
              <a:buFont typeface="Arial" panose="020B0604020202020204" pitchFamily="34" charset="0"/>
              <a:buChar char="•"/>
              <a:defRPr sz="2000" b="0" i="0" u="none" strike="noStrike" cap="none">
                <a:solidFill>
                  <a:schemeClr val="dk1"/>
                </a:solidFill>
                <a:latin typeface="Arial"/>
                <a:ea typeface="Arial"/>
                <a:cs typeface="Arial"/>
                <a:sym typeface="Arial"/>
              </a:defRPr>
            </a:lvl4pPr>
            <a:lvl5pPr marL="1943100" marR="0" lvl="4" indent="0"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endParaRPr lang="en-US" dirty="0">
              <a:latin typeface="+mn-lt"/>
            </a:endParaRPr>
          </a:p>
          <a:p>
            <a:pPr lvl="1"/>
            <a:r>
              <a:rPr lang="en-US" dirty="0">
                <a:latin typeface="+mn-lt"/>
              </a:rPr>
              <a:t>Second</a:t>
            </a:r>
          </a:p>
          <a:p>
            <a:pPr lvl="2"/>
            <a:r>
              <a:rPr lang="en-US" dirty="0">
                <a:latin typeface="+mn-lt"/>
              </a:rPr>
              <a:t>Third</a:t>
            </a:r>
          </a:p>
          <a:p>
            <a:pPr lvl="3"/>
            <a:r>
              <a:rPr lang="en-US" dirty="0">
                <a:latin typeface="+mn-lt"/>
              </a:rPr>
              <a:t>Fourth</a:t>
            </a:r>
          </a:p>
        </p:txBody>
      </p:sp>
      <p:sp>
        <p:nvSpPr>
          <p:cNvPr id="28" name="Google Shape;28;p60"/>
          <p:cNvSpPr txBox="1">
            <a:spLocks noGrp="1"/>
          </p:cNvSpPr>
          <p:nvPr>
            <p:ph type="title"/>
          </p:nvPr>
        </p:nvSpPr>
        <p:spPr>
          <a:xfrm>
            <a:off x="6467695" y="136525"/>
            <a:ext cx="5610005" cy="598022"/>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2000"/>
              <a:buFont typeface="Helvetica Neue"/>
              <a:buNone/>
              <a:defRPr sz="2000" b="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94126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6783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61202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11404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90060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2303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3888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0068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18046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7663538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8.tif"/><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4.tiff"/><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71.emf"/></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F553CB-C40E-A316-FD44-38FCF8CA4B45}"/>
              </a:ext>
            </a:extLst>
          </p:cNvPr>
          <p:cNvSpPr>
            <a:spLocks noGrp="1"/>
          </p:cNvSpPr>
          <p:nvPr>
            <p:ph type="ctrTitle"/>
          </p:nvPr>
        </p:nvSpPr>
        <p:spPr/>
        <p:txBody>
          <a:bodyPr>
            <a:noAutofit/>
          </a:bodyPr>
          <a:lstStyle/>
          <a:p>
            <a:r>
              <a:rPr lang="en-US" sz="3200" dirty="0"/>
              <a:t>Air stable III-Nitride photocathodes</a:t>
            </a:r>
          </a:p>
        </p:txBody>
      </p:sp>
      <p:sp>
        <p:nvSpPr>
          <p:cNvPr id="6" name="Subtitle 5">
            <a:extLst>
              <a:ext uri="{FF2B5EF4-FFF2-40B4-BE49-F238E27FC236}">
                <a16:creationId xmlns:a16="http://schemas.microsoft.com/office/drawing/2014/main" id="{02A0F8D3-35D8-C3EA-1B7D-DABB0738D15A}"/>
              </a:ext>
            </a:extLst>
          </p:cNvPr>
          <p:cNvSpPr>
            <a:spLocks noGrp="1"/>
          </p:cNvSpPr>
          <p:nvPr>
            <p:ph type="subTitle" idx="1"/>
          </p:nvPr>
        </p:nvSpPr>
        <p:spPr/>
        <p:txBody>
          <a:bodyPr/>
          <a:lstStyle/>
          <a:p>
            <a:r>
              <a:rPr lang="en-US" dirty="0"/>
              <a:t>Materials for Bright Beams Workshop 2025</a:t>
            </a:r>
          </a:p>
        </p:txBody>
      </p:sp>
      <p:sp>
        <p:nvSpPr>
          <p:cNvPr id="7" name="Text Placeholder 6">
            <a:extLst>
              <a:ext uri="{FF2B5EF4-FFF2-40B4-BE49-F238E27FC236}">
                <a16:creationId xmlns:a16="http://schemas.microsoft.com/office/drawing/2014/main" id="{DBF492C1-11D4-4417-5CB7-C791BD863FF4}"/>
              </a:ext>
            </a:extLst>
          </p:cNvPr>
          <p:cNvSpPr>
            <a:spLocks noGrp="1"/>
          </p:cNvSpPr>
          <p:nvPr>
            <p:ph type="body" sz="quarter" idx="10"/>
          </p:nvPr>
        </p:nvSpPr>
        <p:spPr/>
        <p:txBody>
          <a:bodyPr/>
          <a:lstStyle/>
          <a:p>
            <a:r>
              <a:rPr lang="en-US" sz="1800" b="1" dirty="0"/>
              <a:t>Luca Cultrera </a:t>
            </a:r>
          </a:p>
          <a:p>
            <a:r>
              <a:rPr lang="en-US" sz="1800" b="1" i="1" dirty="0"/>
              <a:t>Instrumentation Department - Brookhaven National Lab</a:t>
            </a:r>
          </a:p>
        </p:txBody>
      </p:sp>
      <p:sp>
        <p:nvSpPr>
          <p:cNvPr id="4" name="Slide Number Placeholder 3">
            <a:extLst>
              <a:ext uri="{FF2B5EF4-FFF2-40B4-BE49-F238E27FC236}">
                <a16:creationId xmlns:a16="http://schemas.microsoft.com/office/drawing/2014/main" id="{89CEF3C3-83B1-40EA-8232-984F095C1FBD}"/>
              </a:ext>
            </a:extLst>
          </p:cNvPr>
          <p:cNvSpPr>
            <a:spLocks noGrp="1"/>
          </p:cNvSpPr>
          <p:nvPr>
            <p:ph type="sldNum" sz="quarter" idx="4294967295"/>
          </p:nvPr>
        </p:nvSpPr>
        <p:spPr>
          <a:xfrm>
            <a:off x="11760200" y="6316663"/>
            <a:ext cx="431800" cy="365125"/>
          </a:xfrm>
        </p:spPr>
        <p:txBody>
          <a:bodyPr/>
          <a:lstStyle/>
          <a:p>
            <a:fld id="{933A556B-7C63-244D-9B7C-B0EA8042B330}" type="slidenum">
              <a:rPr lang="en-US" smtClean="0"/>
              <a:pPr/>
              <a:t>1</a:t>
            </a:fld>
            <a:endParaRPr lang="en-US" sz="1000" dirty="0"/>
          </a:p>
        </p:txBody>
      </p:sp>
    </p:spTree>
    <p:extLst>
      <p:ext uri="{BB962C8B-B14F-4D97-AF65-F5344CB8AC3E}">
        <p14:creationId xmlns:p14="http://schemas.microsoft.com/office/powerpoint/2010/main" val="399859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E731-A339-4768-6944-DE4A6B540B93}"/>
              </a:ext>
            </a:extLst>
          </p:cNvPr>
          <p:cNvSpPr>
            <a:spLocks noGrp="1"/>
          </p:cNvSpPr>
          <p:nvPr>
            <p:ph type="title"/>
          </p:nvPr>
        </p:nvSpPr>
        <p:spPr/>
        <p:txBody>
          <a:bodyPr/>
          <a:lstStyle/>
          <a:p>
            <a:r>
              <a:rPr lang="en-US" dirty="0"/>
              <a:t>What we learned so far?</a:t>
            </a:r>
          </a:p>
        </p:txBody>
      </p:sp>
      <p:sp>
        <p:nvSpPr>
          <p:cNvPr id="6" name="Content Placeholder 5">
            <a:extLst>
              <a:ext uri="{FF2B5EF4-FFF2-40B4-BE49-F238E27FC236}">
                <a16:creationId xmlns:a16="http://schemas.microsoft.com/office/drawing/2014/main" id="{FD75CCEC-BD8E-DD07-8E3E-D1CD118C4C9A}"/>
              </a:ext>
            </a:extLst>
          </p:cNvPr>
          <p:cNvSpPr>
            <a:spLocks noGrp="1"/>
          </p:cNvSpPr>
          <p:nvPr>
            <p:ph idx="1"/>
          </p:nvPr>
        </p:nvSpPr>
        <p:spPr>
          <a:xfrm>
            <a:off x="571500" y="1487971"/>
            <a:ext cx="11049000" cy="4544839"/>
          </a:xfrm>
        </p:spPr>
        <p:txBody>
          <a:bodyPr>
            <a:normAutofit lnSpcReduction="10000"/>
          </a:bodyPr>
          <a:lstStyle/>
          <a:p>
            <a:pPr marL="457200" indent="-457200" algn="just">
              <a:buFont typeface="Arial" panose="020B0604020202020204" pitchFamily="34" charset="0"/>
              <a:buChar char="•"/>
            </a:pPr>
            <a:r>
              <a:rPr lang="en-US" dirty="0"/>
              <a:t>N-polar III-Nitrides photocathodes shows </a:t>
            </a:r>
            <a:r>
              <a:rPr lang="en-US" b="1" dirty="0">
                <a:solidFill>
                  <a:srgbClr val="FF0000"/>
                </a:solidFill>
              </a:rPr>
              <a:t>promising performances</a:t>
            </a:r>
            <a:r>
              <a:rPr lang="en-US" b="1" dirty="0"/>
              <a:t> </a:t>
            </a:r>
            <a:r>
              <a:rPr lang="en-US" dirty="0"/>
              <a:t>in terms of QE, MTE, lifetime and handling between the production facility and their possible use in electron gun.</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b="1" dirty="0">
                <a:solidFill>
                  <a:srgbClr val="FF0000"/>
                </a:solidFill>
              </a:rPr>
              <a:t>Morphology of the surface </a:t>
            </a:r>
            <a:r>
              <a:rPr lang="en-US" dirty="0"/>
              <a:t>-hillocks- and non uniform photoemission may be detrimental to electron beam performances and requires more investigation.</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dirty="0"/>
              <a:t>III-Nitrides </a:t>
            </a:r>
            <a:r>
              <a:rPr lang="en-US" b="1" dirty="0">
                <a:solidFill>
                  <a:srgbClr val="FF0000"/>
                </a:solidFill>
              </a:rPr>
              <a:t>do not require UHV transportation or storage,</a:t>
            </a:r>
            <a:r>
              <a:rPr lang="en-US" dirty="0"/>
              <a:t> and a simple chemical etch is sufficient to restore emission properties</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endParaRPr lang="en-US" dirty="0"/>
          </a:p>
          <a:p>
            <a:pPr marL="914400" lvl="1" indent="-457200"/>
            <a:endParaRPr lang="en-US" dirty="0"/>
          </a:p>
        </p:txBody>
      </p:sp>
      <p:sp>
        <p:nvSpPr>
          <p:cNvPr id="5" name="Slide Number Placeholder 4">
            <a:extLst>
              <a:ext uri="{FF2B5EF4-FFF2-40B4-BE49-F238E27FC236}">
                <a16:creationId xmlns:a16="http://schemas.microsoft.com/office/drawing/2014/main" id="{63D52D12-CABC-7E3E-6581-CD055D926427}"/>
              </a:ext>
            </a:extLst>
          </p:cNvPr>
          <p:cNvSpPr>
            <a:spLocks noGrp="1"/>
          </p:cNvSpPr>
          <p:nvPr>
            <p:ph type="sldNum" sz="quarter" idx="4"/>
          </p:nvPr>
        </p:nvSpPr>
        <p:spPr/>
        <p:txBody>
          <a:bodyPr/>
          <a:lstStyle/>
          <a:p>
            <a:fld id="{933A556B-7C63-244D-9B7C-B0EA8042B330}" type="slidenum">
              <a:rPr lang="en-US" smtClean="0"/>
              <a:pPr/>
              <a:t>10</a:t>
            </a:fld>
            <a:endParaRPr lang="en-US" sz="1000"/>
          </a:p>
        </p:txBody>
      </p:sp>
    </p:spTree>
    <p:extLst>
      <p:ext uri="{BB962C8B-B14F-4D97-AF65-F5344CB8AC3E}">
        <p14:creationId xmlns:p14="http://schemas.microsoft.com/office/powerpoint/2010/main" val="3709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3DA1-BC1D-59AF-A29B-B2C0C410C196}"/>
              </a:ext>
            </a:extLst>
          </p:cNvPr>
          <p:cNvSpPr>
            <a:spLocks noGrp="1"/>
          </p:cNvSpPr>
          <p:nvPr>
            <p:ph type="title"/>
          </p:nvPr>
        </p:nvSpPr>
        <p:spPr/>
        <p:txBody>
          <a:bodyPr/>
          <a:lstStyle/>
          <a:p>
            <a:r>
              <a:rPr lang="en-US" dirty="0"/>
              <a:t>What next? Leverage </a:t>
            </a:r>
            <a:r>
              <a:rPr lang="en-US" dirty="0" err="1"/>
              <a:t>Eg</a:t>
            </a:r>
            <a:r>
              <a:rPr lang="en-US" dirty="0"/>
              <a:t> tunability</a:t>
            </a:r>
          </a:p>
        </p:txBody>
      </p:sp>
      <p:sp>
        <p:nvSpPr>
          <p:cNvPr id="3" name="Content Placeholder 2">
            <a:extLst>
              <a:ext uri="{FF2B5EF4-FFF2-40B4-BE49-F238E27FC236}">
                <a16:creationId xmlns:a16="http://schemas.microsoft.com/office/drawing/2014/main" id="{D3A59FEF-1F56-44B1-EE3D-5CA31F96AB2D}"/>
              </a:ext>
            </a:extLst>
          </p:cNvPr>
          <p:cNvSpPr>
            <a:spLocks noGrp="1"/>
          </p:cNvSpPr>
          <p:nvPr>
            <p:ph idx="1"/>
          </p:nvPr>
        </p:nvSpPr>
        <p:spPr>
          <a:xfrm>
            <a:off x="571500" y="1487971"/>
            <a:ext cx="5895203" cy="4544840"/>
          </a:xfrm>
        </p:spPr>
        <p:txBody>
          <a:bodyPr>
            <a:normAutofit fontScale="70000" lnSpcReduction="20000"/>
          </a:bodyPr>
          <a:lstStyle/>
          <a:p>
            <a:pPr marL="0" indent="0">
              <a:lnSpc>
                <a:spcPct val="120000"/>
              </a:lnSpc>
            </a:pPr>
            <a:r>
              <a:rPr lang="en-US" dirty="0"/>
              <a:t>Operating photocathodes in electron guns with deep UV photon poses some challenges:</a:t>
            </a:r>
          </a:p>
          <a:p>
            <a:pPr marL="230188" lvl="1" indent="-230188">
              <a:lnSpc>
                <a:spcPct val="120000"/>
              </a:lnSpc>
            </a:pPr>
            <a:r>
              <a:rPr lang="en-US" b="1" dirty="0">
                <a:solidFill>
                  <a:srgbClr val="FF0000"/>
                </a:solidFill>
              </a:rPr>
              <a:t>1 mA of photocurrent </a:t>
            </a:r>
            <a:r>
              <a:rPr lang="en-US" dirty="0"/>
              <a:t>with QE of about 1x10</a:t>
            </a:r>
            <a:r>
              <a:rPr lang="en-US" baseline="30000" dirty="0"/>
              <a:t>-3 </a:t>
            </a:r>
            <a:r>
              <a:rPr lang="en-US" dirty="0"/>
              <a:t>requires </a:t>
            </a:r>
            <a:r>
              <a:rPr lang="en-US" b="1" dirty="0">
                <a:solidFill>
                  <a:srgbClr val="FF0000"/>
                </a:solidFill>
              </a:rPr>
              <a:t>4.6W @266nm –some applications require 100 mA-</a:t>
            </a:r>
          </a:p>
          <a:p>
            <a:pPr marL="230188" lvl="1" indent="-230188">
              <a:lnSpc>
                <a:spcPct val="120000"/>
              </a:lnSpc>
            </a:pPr>
            <a:r>
              <a:rPr lang="en-US" b="1" dirty="0">
                <a:solidFill>
                  <a:srgbClr val="FF0000"/>
                </a:solidFill>
              </a:rPr>
              <a:t>spatial and temporal laser pulse shaping </a:t>
            </a:r>
            <a:r>
              <a:rPr lang="en-US" dirty="0"/>
              <a:t>required for optimizing electron beam dynamics</a:t>
            </a:r>
          </a:p>
          <a:p>
            <a:pPr marL="230188" lvl="1" indent="-230188">
              <a:lnSpc>
                <a:spcPct val="120000"/>
              </a:lnSpc>
            </a:pPr>
            <a:r>
              <a:rPr lang="en-US" dirty="0"/>
              <a:t>Optical transport is challenging</a:t>
            </a:r>
          </a:p>
          <a:p>
            <a:pPr marL="0" indent="0">
              <a:lnSpc>
                <a:spcPct val="120000"/>
              </a:lnSpc>
            </a:pPr>
            <a:endParaRPr lang="en-US" dirty="0"/>
          </a:p>
          <a:p>
            <a:pPr marL="0" indent="0">
              <a:lnSpc>
                <a:spcPct val="120000"/>
              </a:lnSpc>
            </a:pPr>
            <a:r>
              <a:rPr lang="en-US" dirty="0"/>
              <a:t>III-Nitrides provide a versatile platform to engineer photocathode structures that can operate in the range </a:t>
            </a:r>
            <a:r>
              <a:rPr lang="en-US" b="1" dirty="0">
                <a:solidFill>
                  <a:srgbClr val="FF0000"/>
                </a:solidFill>
              </a:rPr>
              <a:t>3.1-3.6 eV </a:t>
            </a:r>
            <a:r>
              <a:rPr lang="en-US" dirty="0"/>
              <a:t>where optical transport and laser shape manipulation is less problematic even at high average power.</a:t>
            </a:r>
          </a:p>
          <a:p>
            <a:pPr marL="457200" indent="-457200">
              <a:lnSpc>
                <a:spcPct val="120000"/>
              </a:lnSpc>
            </a:pPr>
            <a:endParaRPr lang="en-US" dirty="0"/>
          </a:p>
          <a:p>
            <a:pPr marL="457200" indent="-457200"/>
            <a:endParaRPr lang="en-US" dirty="0"/>
          </a:p>
          <a:p>
            <a:pPr marL="457200" lvl="1" indent="0">
              <a:buNone/>
            </a:pPr>
            <a:endParaRPr lang="en-US" baseline="30000" dirty="0"/>
          </a:p>
        </p:txBody>
      </p:sp>
      <p:sp>
        <p:nvSpPr>
          <p:cNvPr id="4" name="Slide Number Placeholder 3">
            <a:extLst>
              <a:ext uri="{FF2B5EF4-FFF2-40B4-BE49-F238E27FC236}">
                <a16:creationId xmlns:a16="http://schemas.microsoft.com/office/drawing/2014/main" id="{7FCDCE09-518A-5282-1DCA-1CC1DFDB77D9}"/>
              </a:ext>
            </a:extLst>
          </p:cNvPr>
          <p:cNvSpPr>
            <a:spLocks noGrp="1"/>
          </p:cNvSpPr>
          <p:nvPr>
            <p:ph type="sldNum" sz="quarter" idx="4"/>
          </p:nvPr>
        </p:nvSpPr>
        <p:spPr/>
        <p:txBody>
          <a:bodyPr/>
          <a:lstStyle/>
          <a:p>
            <a:fld id="{933A556B-7C63-244D-9B7C-B0EA8042B330}" type="slidenum">
              <a:rPr lang="en-US" smtClean="0"/>
              <a:pPr/>
              <a:t>11</a:t>
            </a:fld>
            <a:endParaRPr lang="en-US" sz="1000"/>
          </a:p>
        </p:txBody>
      </p:sp>
      <p:pic>
        <p:nvPicPr>
          <p:cNvPr id="5" name="Picture 4">
            <a:extLst>
              <a:ext uri="{FF2B5EF4-FFF2-40B4-BE49-F238E27FC236}">
                <a16:creationId xmlns:a16="http://schemas.microsoft.com/office/drawing/2014/main" id="{8427E282-C575-5825-9BA0-E319C0340C19}"/>
              </a:ext>
            </a:extLst>
          </p:cNvPr>
          <p:cNvPicPr>
            <a:picLocks noChangeAspect="1"/>
          </p:cNvPicPr>
          <p:nvPr/>
        </p:nvPicPr>
        <p:blipFill>
          <a:blip r:embed="rId2"/>
          <a:stretch>
            <a:fillRect/>
          </a:stretch>
        </p:blipFill>
        <p:spPr>
          <a:xfrm>
            <a:off x="6619088" y="1762369"/>
            <a:ext cx="5270012" cy="3996043"/>
          </a:xfrm>
          <a:prstGeom prst="rect">
            <a:avLst/>
          </a:prstGeom>
        </p:spPr>
      </p:pic>
    </p:spTree>
    <p:extLst>
      <p:ext uri="{BB962C8B-B14F-4D97-AF65-F5344CB8AC3E}">
        <p14:creationId xmlns:p14="http://schemas.microsoft.com/office/powerpoint/2010/main" val="17082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5E87-67FF-3205-0E5E-1FE08299CB1F}"/>
              </a:ext>
            </a:extLst>
          </p:cNvPr>
          <p:cNvSpPr>
            <a:spLocks noGrp="1"/>
          </p:cNvSpPr>
          <p:nvPr>
            <p:ph type="title"/>
          </p:nvPr>
        </p:nvSpPr>
        <p:spPr>
          <a:xfrm>
            <a:off x="571500" y="162408"/>
            <a:ext cx="11049000" cy="910571"/>
          </a:xfrm>
        </p:spPr>
        <p:txBody>
          <a:bodyPr/>
          <a:lstStyle/>
          <a:p>
            <a:r>
              <a:rPr lang="en-US" dirty="0"/>
              <a:t>Alloy space for </a:t>
            </a:r>
            <a:r>
              <a:rPr lang="en-US" dirty="0" err="1"/>
              <a:t>Eg</a:t>
            </a:r>
            <a:r>
              <a:rPr lang="en-US" dirty="0"/>
              <a:t> target 3.1-3.6 eV</a:t>
            </a:r>
          </a:p>
        </p:txBody>
      </p:sp>
      <p:sp>
        <p:nvSpPr>
          <p:cNvPr id="4" name="Slide Number Placeholder 3">
            <a:extLst>
              <a:ext uri="{FF2B5EF4-FFF2-40B4-BE49-F238E27FC236}">
                <a16:creationId xmlns:a16="http://schemas.microsoft.com/office/drawing/2014/main" id="{70A27379-49B9-D5E3-D88F-7CB0A3CA7705}"/>
              </a:ext>
            </a:extLst>
          </p:cNvPr>
          <p:cNvSpPr>
            <a:spLocks noGrp="1"/>
          </p:cNvSpPr>
          <p:nvPr>
            <p:ph type="sldNum" sz="quarter" idx="4"/>
          </p:nvPr>
        </p:nvSpPr>
        <p:spPr/>
        <p:txBody>
          <a:bodyPr/>
          <a:lstStyle/>
          <a:p>
            <a:fld id="{933A556B-7C63-244D-9B7C-B0EA8042B330}" type="slidenum">
              <a:rPr lang="en-US" smtClean="0"/>
              <a:pPr/>
              <a:t>12</a:t>
            </a:fld>
            <a:endParaRPr lang="en-US" sz="1000"/>
          </a:p>
        </p:txBody>
      </p:sp>
      <p:grpSp>
        <p:nvGrpSpPr>
          <p:cNvPr id="25" name="Group 24">
            <a:extLst>
              <a:ext uri="{FF2B5EF4-FFF2-40B4-BE49-F238E27FC236}">
                <a16:creationId xmlns:a16="http://schemas.microsoft.com/office/drawing/2014/main" id="{67B936C8-90D7-0423-16C0-944C655C8FC6}"/>
              </a:ext>
            </a:extLst>
          </p:cNvPr>
          <p:cNvGrpSpPr/>
          <p:nvPr/>
        </p:nvGrpSpPr>
        <p:grpSpPr>
          <a:xfrm>
            <a:off x="439694" y="1186248"/>
            <a:ext cx="10964563" cy="3031237"/>
            <a:chOff x="439694" y="1894703"/>
            <a:chExt cx="10964563" cy="3031237"/>
          </a:xfrm>
        </p:grpSpPr>
        <p:pic>
          <p:nvPicPr>
            <p:cNvPr id="6" name="Picture 5">
              <a:extLst>
                <a:ext uri="{FF2B5EF4-FFF2-40B4-BE49-F238E27FC236}">
                  <a16:creationId xmlns:a16="http://schemas.microsoft.com/office/drawing/2014/main" id="{6D9F76AA-1019-B1E4-9041-D7B48184C830}"/>
                </a:ext>
              </a:extLst>
            </p:cNvPr>
            <p:cNvPicPr>
              <a:picLocks noChangeAspect="1"/>
            </p:cNvPicPr>
            <p:nvPr/>
          </p:nvPicPr>
          <p:blipFill>
            <a:blip r:embed="rId3"/>
            <a:stretch>
              <a:fillRect/>
            </a:stretch>
          </p:blipFill>
          <p:spPr>
            <a:xfrm>
              <a:off x="439694" y="2206370"/>
              <a:ext cx="3484029" cy="2622593"/>
            </a:xfrm>
            <a:prstGeom prst="rect">
              <a:avLst/>
            </a:prstGeom>
          </p:spPr>
        </p:pic>
        <p:pic>
          <p:nvPicPr>
            <p:cNvPr id="9" name="Picture 8">
              <a:extLst>
                <a:ext uri="{FF2B5EF4-FFF2-40B4-BE49-F238E27FC236}">
                  <a16:creationId xmlns:a16="http://schemas.microsoft.com/office/drawing/2014/main" id="{F7CEB044-B7BA-C2E2-07AA-A2CFBF44178C}"/>
                </a:ext>
              </a:extLst>
            </p:cNvPr>
            <p:cNvPicPr>
              <a:picLocks noChangeAspect="1"/>
            </p:cNvPicPr>
            <p:nvPr/>
          </p:nvPicPr>
          <p:blipFill>
            <a:blip r:embed="rId4"/>
            <a:stretch>
              <a:fillRect/>
            </a:stretch>
          </p:blipFill>
          <p:spPr>
            <a:xfrm>
              <a:off x="3862394" y="2206370"/>
              <a:ext cx="3749637" cy="2686906"/>
            </a:xfrm>
            <a:prstGeom prst="rect">
              <a:avLst/>
            </a:prstGeom>
          </p:spPr>
        </p:pic>
        <p:pic>
          <p:nvPicPr>
            <p:cNvPr id="12" name="Picture 11">
              <a:extLst>
                <a:ext uri="{FF2B5EF4-FFF2-40B4-BE49-F238E27FC236}">
                  <a16:creationId xmlns:a16="http://schemas.microsoft.com/office/drawing/2014/main" id="{F700EBE5-8FC9-C4BD-3DE4-92B8E84CE73C}"/>
                </a:ext>
              </a:extLst>
            </p:cNvPr>
            <p:cNvPicPr>
              <a:picLocks noChangeAspect="1"/>
            </p:cNvPicPr>
            <p:nvPr/>
          </p:nvPicPr>
          <p:blipFill>
            <a:blip r:embed="rId5"/>
            <a:stretch>
              <a:fillRect/>
            </a:stretch>
          </p:blipFill>
          <p:spPr>
            <a:xfrm>
              <a:off x="7654619" y="2264035"/>
              <a:ext cx="3749638" cy="2661905"/>
            </a:xfrm>
            <a:prstGeom prst="rect">
              <a:avLst/>
            </a:prstGeom>
          </p:spPr>
        </p:pic>
        <p:grpSp>
          <p:nvGrpSpPr>
            <p:cNvPr id="24" name="Group 23">
              <a:extLst>
                <a:ext uri="{FF2B5EF4-FFF2-40B4-BE49-F238E27FC236}">
                  <a16:creationId xmlns:a16="http://schemas.microsoft.com/office/drawing/2014/main" id="{4EF2691E-A3D7-6A2F-596D-892ABA7BE170}"/>
                </a:ext>
              </a:extLst>
            </p:cNvPr>
            <p:cNvGrpSpPr/>
            <p:nvPr/>
          </p:nvGrpSpPr>
          <p:grpSpPr>
            <a:xfrm>
              <a:off x="1105352" y="1894703"/>
              <a:ext cx="10082662" cy="2570205"/>
              <a:chOff x="1105352" y="1894703"/>
              <a:chExt cx="10082662" cy="2570205"/>
            </a:xfrm>
          </p:grpSpPr>
          <p:sp>
            <p:nvSpPr>
              <p:cNvPr id="7" name="TextBox 6">
                <a:extLst>
                  <a:ext uri="{FF2B5EF4-FFF2-40B4-BE49-F238E27FC236}">
                    <a16:creationId xmlns:a16="http://schemas.microsoft.com/office/drawing/2014/main" id="{8278F1B3-E499-9467-F10E-54E148E2BB5F}"/>
                  </a:ext>
                </a:extLst>
              </p:cNvPr>
              <p:cNvSpPr txBox="1"/>
              <p:nvPr/>
            </p:nvSpPr>
            <p:spPr>
              <a:xfrm>
                <a:off x="1919418" y="1894703"/>
                <a:ext cx="1141659" cy="369332"/>
              </a:xfrm>
              <a:prstGeom prst="rect">
                <a:avLst/>
              </a:prstGeom>
              <a:noFill/>
            </p:spPr>
            <p:txBody>
              <a:bodyPr wrap="none" rtlCol="0">
                <a:spAutoFit/>
              </a:bodyPr>
              <a:lstStyle/>
              <a:p>
                <a:r>
                  <a:rPr lang="en-US" dirty="0"/>
                  <a:t>In</a:t>
                </a:r>
                <a:r>
                  <a:rPr lang="en-US" baseline="-25000" dirty="0"/>
                  <a:t>x</a:t>
                </a:r>
                <a:r>
                  <a:rPr lang="en-US" dirty="0"/>
                  <a:t>Ga</a:t>
                </a:r>
                <a:r>
                  <a:rPr lang="en-US" baseline="-25000" dirty="0"/>
                  <a:t>1-x</a:t>
                </a:r>
                <a:r>
                  <a:rPr lang="en-US" dirty="0"/>
                  <a:t>N</a:t>
                </a:r>
              </a:p>
            </p:txBody>
          </p:sp>
          <p:sp>
            <p:nvSpPr>
              <p:cNvPr id="10" name="TextBox 9">
                <a:extLst>
                  <a:ext uri="{FF2B5EF4-FFF2-40B4-BE49-F238E27FC236}">
                    <a16:creationId xmlns:a16="http://schemas.microsoft.com/office/drawing/2014/main" id="{CA93F3E2-A970-80BB-AA03-C2BEB3DD6322}"/>
                  </a:ext>
                </a:extLst>
              </p:cNvPr>
              <p:cNvSpPr txBox="1"/>
              <p:nvPr/>
            </p:nvSpPr>
            <p:spPr>
              <a:xfrm>
                <a:off x="5298683" y="1894703"/>
                <a:ext cx="1154483" cy="369332"/>
              </a:xfrm>
              <a:prstGeom prst="rect">
                <a:avLst/>
              </a:prstGeom>
              <a:noFill/>
            </p:spPr>
            <p:txBody>
              <a:bodyPr wrap="none" rtlCol="0">
                <a:spAutoFit/>
              </a:bodyPr>
              <a:lstStyle/>
              <a:p>
                <a:r>
                  <a:rPr lang="en-US" dirty="0"/>
                  <a:t>Al</a:t>
                </a:r>
                <a:r>
                  <a:rPr lang="en-US" baseline="-25000" dirty="0"/>
                  <a:t>x</a:t>
                </a:r>
                <a:r>
                  <a:rPr lang="en-US" dirty="0"/>
                  <a:t>Ga</a:t>
                </a:r>
                <a:r>
                  <a:rPr lang="en-US" baseline="-25000" dirty="0"/>
                  <a:t>1-x</a:t>
                </a:r>
                <a:r>
                  <a:rPr lang="en-US" dirty="0"/>
                  <a:t>N</a:t>
                </a:r>
              </a:p>
            </p:txBody>
          </p:sp>
          <p:sp>
            <p:nvSpPr>
              <p:cNvPr id="13" name="TextBox 12">
                <a:extLst>
                  <a:ext uri="{FF2B5EF4-FFF2-40B4-BE49-F238E27FC236}">
                    <a16:creationId xmlns:a16="http://schemas.microsoft.com/office/drawing/2014/main" id="{112234B2-1603-4931-239B-A36276E53122}"/>
                  </a:ext>
                </a:extLst>
              </p:cNvPr>
              <p:cNvSpPr txBox="1"/>
              <p:nvPr/>
            </p:nvSpPr>
            <p:spPr>
              <a:xfrm>
                <a:off x="9199299" y="1906375"/>
                <a:ext cx="1039067" cy="369332"/>
              </a:xfrm>
              <a:prstGeom prst="rect">
                <a:avLst/>
              </a:prstGeom>
              <a:noFill/>
            </p:spPr>
            <p:txBody>
              <a:bodyPr wrap="none" rtlCol="0">
                <a:spAutoFit/>
              </a:bodyPr>
              <a:lstStyle/>
              <a:p>
                <a:r>
                  <a:rPr lang="en-US" dirty="0"/>
                  <a:t>Al</a:t>
                </a:r>
                <a:r>
                  <a:rPr lang="en-US" baseline="-25000" dirty="0"/>
                  <a:t>x</a:t>
                </a:r>
                <a:r>
                  <a:rPr lang="en-US" dirty="0"/>
                  <a:t>In</a:t>
                </a:r>
                <a:r>
                  <a:rPr lang="en-US" baseline="-25000" dirty="0"/>
                  <a:t>1-x</a:t>
                </a:r>
                <a:r>
                  <a:rPr lang="en-US" dirty="0"/>
                  <a:t>N</a:t>
                </a:r>
              </a:p>
            </p:txBody>
          </p:sp>
          <p:sp>
            <p:nvSpPr>
              <p:cNvPr id="17" name="Rectangle 16">
                <a:extLst>
                  <a:ext uri="{FF2B5EF4-FFF2-40B4-BE49-F238E27FC236}">
                    <a16:creationId xmlns:a16="http://schemas.microsoft.com/office/drawing/2014/main" id="{613AE620-CB0C-4B2F-2F98-C984EC3D990A}"/>
                  </a:ext>
                </a:extLst>
              </p:cNvPr>
              <p:cNvSpPr/>
              <p:nvPr/>
            </p:nvSpPr>
            <p:spPr>
              <a:xfrm>
                <a:off x="8369643" y="3270421"/>
                <a:ext cx="2818371" cy="133865"/>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620CF8-927B-4A75-4813-861481BBAB90}"/>
                  </a:ext>
                </a:extLst>
              </p:cNvPr>
              <p:cNvSpPr/>
              <p:nvPr/>
            </p:nvSpPr>
            <p:spPr>
              <a:xfrm rot="5400000">
                <a:off x="9116713" y="3309040"/>
                <a:ext cx="2075930" cy="235806"/>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A84BF4-0ACC-9D1A-9E98-BDC6F26ED064}"/>
                  </a:ext>
                </a:extLst>
              </p:cNvPr>
              <p:cNvSpPr/>
              <p:nvPr/>
            </p:nvSpPr>
            <p:spPr>
              <a:xfrm rot="5400000">
                <a:off x="3641127" y="3319851"/>
                <a:ext cx="2075930" cy="214184"/>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AA6621-7F89-85D9-7283-EDBA035A6764}"/>
                  </a:ext>
                </a:extLst>
              </p:cNvPr>
              <p:cNvSpPr/>
              <p:nvPr/>
            </p:nvSpPr>
            <p:spPr>
              <a:xfrm>
                <a:off x="4520967" y="3542270"/>
                <a:ext cx="2818371" cy="65903"/>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66AEE9-F3C8-9586-DA4A-007EEE9C82DC}"/>
                  </a:ext>
                </a:extLst>
              </p:cNvPr>
              <p:cNvSpPr/>
              <p:nvPr/>
            </p:nvSpPr>
            <p:spPr>
              <a:xfrm>
                <a:off x="1105352" y="2858531"/>
                <a:ext cx="2700283" cy="123904"/>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D691FA-8888-E88B-016A-920B5645E764}"/>
                  </a:ext>
                </a:extLst>
              </p:cNvPr>
              <p:cNvSpPr/>
              <p:nvPr/>
            </p:nvSpPr>
            <p:spPr>
              <a:xfrm rot="5400000">
                <a:off x="231238" y="3288956"/>
                <a:ext cx="2075930" cy="214184"/>
              </a:xfrm>
              <a:prstGeom prst="rect">
                <a:avLst/>
              </a:prstGeom>
              <a:solidFill>
                <a:srgbClr val="105C7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63FCA2CA-77D4-304E-CED0-15AF0353BA67}"/>
              </a:ext>
            </a:extLst>
          </p:cNvPr>
          <p:cNvGrpSpPr/>
          <p:nvPr/>
        </p:nvGrpSpPr>
        <p:grpSpPr>
          <a:xfrm>
            <a:off x="571500" y="4434912"/>
            <a:ext cx="2358352" cy="2284204"/>
            <a:chOff x="970532" y="1890115"/>
            <a:chExt cx="3589322" cy="3448748"/>
          </a:xfrm>
        </p:grpSpPr>
        <p:pic>
          <p:nvPicPr>
            <p:cNvPr id="27" name="Picture 26">
              <a:extLst>
                <a:ext uri="{FF2B5EF4-FFF2-40B4-BE49-F238E27FC236}">
                  <a16:creationId xmlns:a16="http://schemas.microsoft.com/office/drawing/2014/main" id="{29D5300C-5333-B029-686C-27B27A88F968}"/>
                </a:ext>
              </a:extLst>
            </p:cNvPr>
            <p:cNvPicPr>
              <a:picLocks noChangeAspect="1"/>
            </p:cNvPicPr>
            <p:nvPr/>
          </p:nvPicPr>
          <p:blipFill>
            <a:blip r:embed="rId6"/>
            <a:stretch>
              <a:fillRect/>
            </a:stretch>
          </p:blipFill>
          <p:spPr>
            <a:xfrm>
              <a:off x="970532" y="1890115"/>
              <a:ext cx="3589322" cy="3448748"/>
            </a:xfrm>
            <a:prstGeom prst="rect">
              <a:avLst/>
            </a:prstGeom>
          </p:spPr>
        </p:pic>
        <p:sp>
          <p:nvSpPr>
            <p:cNvPr id="28" name="Trapezoid 14">
              <a:extLst>
                <a:ext uri="{FF2B5EF4-FFF2-40B4-BE49-F238E27FC236}">
                  <a16:creationId xmlns:a16="http://schemas.microsoft.com/office/drawing/2014/main" id="{9AD05341-CAF4-50AB-F5E8-766B5AA67810}"/>
                </a:ext>
              </a:extLst>
            </p:cNvPr>
            <p:cNvSpPr/>
            <p:nvPr/>
          </p:nvSpPr>
          <p:spPr>
            <a:xfrm>
              <a:off x="2860404" y="2253065"/>
              <a:ext cx="1489174" cy="473659"/>
            </a:xfrm>
            <a:custGeom>
              <a:avLst/>
              <a:gdLst>
                <a:gd name="connsiteX0" fmla="*/ 0 w 685800"/>
                <a:gd name="connsiteY0" fmla="*/ 521970 h 521970"/>
                <a:gd name="connsiteX1" fmla="*/ 240983 w 685800"/>
                <a:gd name="connsiteY1" fmla="*/ 0 h 521970"/>
                <a:gd name="connsiteX2" fmla="*/ 444817 w 685800"/>
                <a:gd name="connsiteY2" fmla="*/ 0 h 521970"/>
                <a:gd name="connsiteX3" fmla="*/ 685800 w 685800"/>
                <a:gd name="connsiteY3" fmla="*/ 521970 h 521970"/>
                <a:gd name="connsiteX4" fmla="*/ 0 w 685800"/>
                <a:gd name="connsiteY4" fmla="*/ 521970 h 521970"/>
                <a:gd name="connsiteX0" fmla="*/ 1507807 w 2193607"/>
                <a:gd name="connsiteY0" fmla="*/ 521970 h 521970"/>
                <a:gd name="connsiteX1" fmla="*/ 0 w 2193607"/>
                <a:gd name="connsiteY1" fmla="*/ 102870 h 521970"/>
                <a:gd name="connsiteX2" fmla="*/ 1952624 w 2193607"/>
                <a:gd name="connsiteY2" fmla="*/ 0 h 521970"/>
                <a:gd name="connsiteX3" fmla="*/ 2193607 w 2193607"/>
                <a:gd name="connsiteY3" fmla="*/ 521970 h 521970"/>
                <a:gd name="connsiteX4" fmla="*/ 1507807 w 2193607"/>
                <a:gd name="connsiteY4" fmla="*/ 521970 h 521970"/>
                <a:gd name="connsiteX0" fmla="*/ 0 w 2259330"/>
                <a:gd name="connsiteY0" fmla="*/ 891540 h 891540"/>
                <a:gd name="connsiteX1" fmla="*/ 65723 w 2259330"/>
                <a:gd name="connsiteY1" fmla="*/ 102870 h 891540"/>
                <a:gd name="connsiteX2" fmla="*/ 2018347 w 2259330"/>
                <a:gd name="connsiteY2" fmla="*/ 0 h 891540"/>
                <a:gd name="connsiteX3" fmla="*/ 2259330 w 2259330"/>
                <a:gd name="connsiteY3" fmla="*/ 521970 h 891540"/>
                <a:gd name="connsiteX4" fmla="*/ 0 w 2259330"/>
                <a:gd name="connsiteY4" fmla="*/ 891540 h 891540"/>
                <a:gd name="connsiteX0" fmla="*/ 0 w 2381250"/>
                <a:gd name="connsiteY0" fmla="*/ 1005840 h 1005840"/>
                <a:gd name="connsiteX1" fmla="*/ 187643 w 2381250"/>
                <a:gd name="connsiteY1" fmla="*/ 102870 h 1005840"/>
                <a:gd name="connsiteX2" fmla="*/ 2140267 w 2381250"/>
                <a:gd name="connsiteY2" fmla="*/ 0 h 1005840"/>
                <a:gd name="connsiteX3" fmla="*/ 2381250 w 2381250"/>
                <a:gd name="connsiteY3" fmla="*/ 521970 h 1005840"/>
                <a:gd name="connsiteX4" fmla="*/ 0 w 2381250"/>
                <a:gd name="connsiteY4" fmla="*/ 1005840 h 1005840"/>
                <a:gd name="connsiteX0" fmla="*/ 623887 w 3005137"/>
                <a:gd name="connsiteY0" fmla="*/ 1005840 h 1005840"/>
                <a:gd name="connsiteX1" fmla="*/ 0 w 3005137"/>
                <a:gd name="connsiteY1" fmla="*/ 331470 h 1005840"/>
                <a:gd name="connsiteX2" fmla="*/ 2764154 w 3005137"/>
                <a:gd name="connsiteY2" fmla="*/ 0 h 1005840"/>
                <a:gd name="connsiteX3" fmla="*/ 3005137 w 3005137"/>
                <a:gd name="connsiteY3" fmla="*/ 521970 h 1005840"/>
                <a:gd name="connsiteX4" fmla="*/ 623887 w 3005137"/>
                <a:gd name="connsiteY4" fmla="*/ 1005840 h 1005840"/>
                <a:gd name="connsiteX0" fmla="*/ 623887 w 3005137"/>
                <a:gd name="connsiteY0" fmla="*/ 674370 h 674370"/>
                <a:gd name="connsiteX1" fmla="*/ 0 w 3005137"/>
                <a:gd name="connsiteY1" fmla="*/ 0 h 674370"/>
                <a:gd name="connsiteX2" fmla="*/ 1495424 w 3005137"/>
                <a:gd name="connsiteY2" fmla="*/ 22860 h 674370"/>
                <a:gd name="connsiteX3" fmla="*/ 3005137 w 3005137"/>
                <a:gd name="connsiteY3" fmla="*/ 190500 h 674370"/>
                <a:gd name="connsiteX4" fmla="*/ 623887 w 3005137"/>
                <a:gd name="connsiteY4" fmla="*/ 674370 h 674370"/>
                <a:gd name="connsiteX0" fmla="*/ 623887 w 1660207"/>
                <a:gd name="connsiteY0" fmla="*/ 674370 h 678180"/>
                <a:gd name="connsiteX1" fmla="*/ 0 w 1660207"/>
                <a:gd name="connsiteY1" fmla="*/ 0 h 678180"/>
                <a:gd name="connsiteX2" fmla="*/ 1495424 w 1660207"/>
                <a:gd name="connsiteY2" fmla="*/ 22860 h 678180"/>
                <a:gd name="connsiteX3" fmla="*/ 1660207 w 1660207"/>
                <a:gd name="connsiteY3" fmla="*/ 678180 h 678180"/>
                <a:gd name="connsiteX4" fmla="*/ 623887 w 1660207"/>
                <a:gd name="connsiteY4" fmla="*/ 674370 h 678180"/>
                <a:gd name="connsiteX0" fmla="*/ 623887 w 1660207"/>
                <a:gd name="connsiteY0" fmla="*/ 674370 h 678180"/>
                <a:gd name="connsiteX1" fmla="*/ 0 w 1660207"/>
                <a:gd name="connsiteY1" fmla="*/ 0 h 678180"/>
                <a:gd name="connsiteX2" fmla="*/ 1022984 w 1660207"/>
                <a:gd name="connsiteY2" fmla="*/ 0 h 678180"/>
                <a:gd name="connsiteX3" fmla="*/ 1660207 w 1660207"/>
                <a:gd name="connsiteY3" fmla="*/ 678180 h 678180"/>
                <a:gd name="connsiteX4" fmla="*/ 623887 w 1660207"/>
                <a:gd name="connsiteY4" fmla="*/ 674370 h 678180"/>
                <a:gd name="connsiteX0" fmla="*/ 623887 w 1705927"/>
                <a:gd name="connsiteY0" fmla="*/ 674370 h 674370"/>
                <a:gd name="connsiteX1" fmla="*/ 0 w 1705927"/>
                <a:gd name="connsiteY1" fmla="*/ 0 h 674370"/>
                <a:gd name="connsiteX2" fmla="*/ 1022984 w 1705927"/>
                <a:gd name="connsiteY2" fmla="*/ 0 h 674370"/>
                <a:gd name="connsiteX3" fmla="*/ 1705927 w 1705927"/>
                <a:gd name="connsiteY3" fmla="*/ 666750 h 674370"/>
                <a:gd name="connsiteX4" fmla="*/ 623887 w 1705927"/>
                <a:gd name="connsiteY4" fmla="*/ 674370 h 674370"/>
                <a:gd name="connsiteX0" fmla="*/ 623887 w 1679257"/>
                <a:gd name="connsiteY0" fmla="*/ 674370 h 674370"/>
                <a:gd name="connsiteX1" fmla="*/ 0 w 1679257"/>
                <a:gd name="connsiteY1" fmla="*/ 0 h 674370"/>
                <a:gd name="connsiteX2" fmla="*/ 1022984 w 1679257"/>
                <a:gd name="connsiteY2" fmla="*/ 0 h 674370"/>
                <a:gd name="connsiteX3" fmla="*/ 1679257 w 1679257"/>
                <a:gd name="connsiteY3" fmla="*/ 666750 h 674370"/>
                <a:gd name="connsiteX4" fmla="*/ 623887 w 1679257"/>
                <a:gd name="connsiteY4" fmla="*/ 674370 h 674370"/>
                <a:gd name="connsiteX0" fmla="*/ 623887 w 1679257"/>
                <a:gd name="connsiteY0" fmla="*/ 674370 h 674370"/>
                <a:gd name="connsiteX1" fmla="*/ 0 w 1679257"/>
                <a:gd name="connsiteY1" fmla="*/ 0 h 674370"/>
                <a:gd name="connsiteX2" fmla="*/ 1022984 w 1679257"/>
                <a:gd name="connsiteY2" fmla="*/ 0 h 674370"/>
                <a:gd name="connsiteX3" fmla="*/ 1679257 w 1679257"/>
                <a:gd name="connsiteY3" fmla="*/ 666750 h 674370"/>
                <a:gd name="connsiteX4" fmla="*/ 623887 w 1679257"/>
                <a:gd name="connsiteY4" fmla="*/ 674370 h 67437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115879 w 1679257"/>
                <a:gd name="connsiteY2" fmla="*/ 11659 h 681990"/>
                <a:gd name="connsiteX3" fmla="*/ 1679257 w 1679257"/>
                <a:gd name="connsiteY3" fmla="*/ 666750 h 681990"/>
                <a:gd name="connsiteX4" fmla="*/ 620077 w 1679257"/>
                <a:gd name="connsiteY4" fmla="*/ 681990 h 681990"/>
                <a:gd name="connsiteX0" fmla="*/ 545762 w 1679257"/>
                <a:gd name="connsiteY0" fmla="*/ 670331 h 670331"/>
                <a:gd name="connsiteX1" fmla="*/ 0 w 1679257"/>
                <a:gd name="connsiteY1" fmla="*/ 0 h 670331"/>
                <a:gd name="connsiteX2" fmla="*/ 1115879 w 1679257"/>
                <a:gd name="connsiteY2" fmla="*/ 11659 h 670331"/>
                <a:gd name="connsiteX3" fmla="*/ 1679257 w 1679257"/>
                <a:gd name="connsiteY3" fmla="*/ 666750 h 670331"/>
                <a:gd name="connsiteX4" fmla="*/ 545762 w 1679257"/>
                <a:gd name="connsiteY4" fmla="*/ 670331 h 670331"/>
                <a:gd name="connsiteX0" fmla="*/ 545762 w 1679257"/>
                <a:gd name="connsiteY0" fmla="*/ 670331 h 670331"/>
                <a:gd name="connsiteX1" fmla="*/ 0 w 1679257"/>
                <a:gd name="connsiteY1" fmla="*/ 0 h 670331"/>
                <a:gd name="connsiteX2" fmla="*/ 1115879 w 1679257"/>
                <a:gd name="connsiteY2" fmla="*/ 11659 h 670331"/>
                <a:gd name="connsiteX3" fmla="*/ 1679257 w 1679257"/>
                <a:gd name="connsiteY3" fmla="*/ 666750 h 670331"/>
                <a:gd name="connsiteX4" fmla="*/ 545762 w 1679257"/>
                <a:gd name="connsiteY4" fmla="*/ 670331 h 670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257" h="670331">
                  <a:moveTo>
                    <a:pt x="545762" y="670331"/>
                  </a:moveTo>
                  <a:cubicBezTo>
                    <a:pt x="-55500" y="85246"/>
                    <a:pt x="206692" y="227330"/>
                    <a:pt x="0" y="0"/>
                  </a:cubicBezTo>
                  <a:cubicBezTo>
                    <a:pt x="340995" y="0"/>
                    <a:pt x="774884" y="11659"/>
                    <a:pt x="1115879" y="11659"/>
                  </a:cubicBezTo>
                  <a:cubicBezTo>
                    <a:pt x="1334637" y="233909"/>
                    <a:pt x="1414779" y="452120"/>
                    <a:pt x="1679257" y="666750"/>
                  </a:cubicBezTo>
                  <a:lnTo>
                    <a:pt x="545762" y="670331"/>
                  </a:lnTo>
                  <a:close/>
                </a:path>
              </a:pathLst>
            </a:custGeom>
            <a:solidFill>
              <a:schemeClr val="bg1"/>
            </a:solid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929BF442-4CA6-A6D2-8D56-C3B392530BDD}"/>
              </a:ext>
            </a:extLst>
          </p:cNvPr>
          <p:cNvGrpSpPr/>
          <p:nvPr/>
        </p:nvGrpSpPr>
        <p:grpSpPr>
          <a:xfrm>
            <a:off x="3102475" y="4641793"/>
            <a:ext cx="3486408" cy="1327254"/>
            <a:chOff x="5735000" y="4424024"/>
            <a:chExt cx="3982519" cy="1924850"/>
          </a:xfrm>
        </p:grpSpPr>
        <p:sp>
          <p:nvSpPr>
            <p:cNvPr id="29" name="TextBox 28">
              <a:extLst>
                <a:ext uri="{FF2B5EF4-FFF2-40B4-BE49-F238E27FC236}">
                  <a16:creationId xmlns:a16="http://schemas.microsoft.com/office/drawing/2014/main" id="{D8FAD64C-8F63-8E5E-BC9D-D12D09AE9901}"/>
                </a:ext>
              </a:extLst>
            </p:cNvPr>
            <p:cNvSpPr txBox="1"/>
            <p:nvPr/>
          </p:nvSpPr>
          <p:spPr>
            <a:xfrm>
              <a:off x="5735000" y="4424024"/>
              <a:ext cx="1199071" cy="446353"/>
            </a:xfrm>
            <a:prstGeom prst="rect">
              <a:avLst/>
            </a:prstGeom>
            <a:noFill/>
          </p:spPr>
          <p:txBody>
            <a:bodyPr wrap="square" rtlCol="0">
              <a:spAutoFit/>
            </a:bodyPr>
            <a:lstStyle/>
            <a:p>
              <a:r>
                <a:rPr lang="en-US" sz="1400" dirty="0"/>
                <a:t>Al</a:t>
              </a:r>
              <a:r>
                <a:rPr lang="en-US" sz="1400" baseline="-25000" dirty="0"/>
                <a:t>0.1</a:t>
              </a:r>
              <a:r>
                <a:rPr lang="en-US" sz="1400" dirty="0"/>
                <a:t>Ga</a:t>
              </a:r>
              <a:r>
                <a:rPr lang="en-US" sz="1400" baseline="-25000" dirty="0"/>
                <a:t>0.9</a:t>
              </a:r>
              <a:r>
                <a:rPr lang="en-US" sz="1400" dirty="0"/>
                <a:t>N</a:t>
              </a:r>
            </a:p>
          </p:txBody>
        </p:sp>
        <p:sp>
          <p:nvSpPr>
            <p:cNvPr id="30" name="Trapezoid 14">
              <a:extLst>
                <a:ext uri="{FF2B5EF4-FFF2-40B4-BE49-F238E27FC236}">
                  <a16:creationId xmlns:a16="http://schemas.microsoft.com/office/drawing/2014/main" id="{B2EAF012-65C5-1854-9E26-B356FFBFB54C}"/>
                </a:ext>
              </a:extLst>
            </p:cNvPr>
            <p:cNvSpPr/>
            <p:nvPr/>
          </p:nvSpPr>
          <p:spPr>
            <a:xfrm>
              <a:off x="6514400" y="4850648"/>
              <a:ext cx="2400558" cy="974929"/>
            </a:xfrm>
            <a:custGeom>
              <a:avLst/>
              <a:gdLst>
                <a:gd name="connsiteX0" fmla="*/ 0 w 685800"/>
                <a:gd name="connsiteY0" fmla="*/ 521970 h 521970"/>
                <a:gd name="connsiteX1" fmla="*/ 240983 w 685800"/>
                <a:gd name="connsiteY1" fmla="*/ 0 h 521970"/>
                <a:gd name="connsiteX2" fmla="*/ 444817 w 685800"/>
                <a:gd name="connsiteY2" fmla="*/ 0 h 521970"/>
                <a:gd name="connsiteX3" fmla="*/ 685800 w 685800"/>
                <a:gd name="connsiteY3" fmla="*/ 521970 h 521970"/>
                <a:gd name="connsiteX4" fmla="*/ 0 w 685800"/>
                <a:gd name="connsiteY4" fmla="*/ 521970 h 521970"/>
                <a:gd name="connsiteX0" fmla="*/ 1507807 w 2193607"/>
                <a:gd name="connsiteY0" fmla="*/ 521970 h 521970"/>
                <a:gd name="connsiteX1" fmla="*/ 0 w 2193607"/>
                <a:gd name="connsiteY1" fmla="*/ 102870 h 521970"/>
                <a:gd name="connsiteX2" fmla="*/ 1952624 w 2193607"/>
                <a:gd name="connsiteY2" fmla="*/ 0 h 521970"/>
                <a:gd name="connsiteX3" fmla="*/ 2193607 w 2193607"/>
                <a:gd name="connsiteY3" fmla="*/ 521970 h 521970"/>
                <a:gd name="connsiteX4" fmla="*/ 1507807 w 2193607"/>
                <a:gd name="connsiteY4" fmla="*/ 521970 h 521970"/>
                <a:gd name="connsiteX0" fmla="*/ 0 w 2259330"/>
                <a:gd name="connsiteY0" fmla="*/ 891540 h 891540"/>
                <a:gd name="connsiteX1" fmla="*/ 65723 w 2259330"/>
                <a:gd name="connsiteY1" fmla="*/ 102870 h 891540"/>
                <a:gd name="connsiteX2" fmla="*/ 2018347 w 2259330"/>
                <a:gd name="connsiteY2" fmla="*/ 0 h 891540"/>
                <a:gd name="connsiteX3" fmla="*/ 2259330 w 2259330"/>
                <a:gd name="connsiteY3" fmla="*/ 521970 h 891540"/>
                <a:gd name="connsiteX4" fmla="*/ 0 w 2259330"/>
                <a:gd name="connsiteY4" fmla="*/ 891540 h 891540"/>
                <a:gd name="connsiteX0" fmla="*/ 0 w 2381250"/>
                <a:gd name="connsiteY0" fmla="*/ 1005840 h 1005840"/>
                <a:gd name="connsiteX1" fmla="*/ 187643 w 2381250"/>
                <a:gd name="connsiteY1" fmla="*/ 102870 h 1005840"/>
                <a:gd name="connsiteX2" fmla="*/ 2140267 w 2381250"/>
                <a:gd name="connsiteY2" fmla="*/ 0 h 1005840"/>
                <a:gd name="connsiteX3" fmla="*/ 2381250 w 2381250"/>
                <a:gd name="connsiteY3" fmla="*/ 521970 h 1005840"/>
                <a:gd name="connsiteX4" fmla="*/ 0 w 2381250"/>
                <a:gd name="connsiteY4" fmla="*/ 1005840 h 1005840"/>
                <a:gd name="connsiteX0" fmla="*/ 623887 w 3005137"/>
                <a:gd name="connsiteY0" fmla="*/ 1005840 h 1005840"/>
                <a:gd name="connsiteX1" fmla="*/ 0 w 3005137"/>
                <a:gd name="connsiteY1" fmla="*/ 331470 h 1005840"/>
                <a:gd name="connsiteX2" fmla="*/ 2764154 w 3005137"/>
                <a:gd name="connsiteY2" fmla="*/ 0 h 1005840"/>
                <a:gd name="connsiteX3" fmla="*/ 3005137 w 3005137"/>
                <a:gd name="connsiteY3" fmla="*/ 521970 h 1005840"/>
                <a:gd name="connsiteX4" fmla="*/ 623887 w 3005137"/>
                <a:gd name="connsiteY4" fmla="*/ 1005840 h 1005840"/>
                <a:gd name="connsiteX0" fmla="*/ 623887 w 3005137"/>
                <a:gd name="connsiteY0" fmla="*/ 674370 h 674370"/>
                <a:gd name="connsiteX1" fmla="*/ 0 w 3005137"/>
                <a:gd name="connsiteY1" fmla="*/ 0 h 674370"/>
                <a:gd name="connsiteX2" fmla="*/ 1495424 w 3005137"/>
                <a:gd name="connsiteY2" fmla="*/ 22860 h 674370"/>
                <a:gd name="connsiteX3" fmla="*/ 3005137 w 3005137"/>
                <a:gd name="connsiteY3" fmla="*/ 190500 h 674370"/>
                <a:gd name="connsiteX4" fmla="*/ 623887 w 3005137"/>
                <a:gd name="connsiteY4" fmla="*/ 674370 h 674370"/>
                <a:gd name="connsiteX0" fmla="*/ 623887 w 1660207"/>
                <a:gd name="connsiteY0" fmla="*/ 674370 h 678180"/>
                <a:gd name="connsiteX1" fmla="*/ 0 w 1660207"/>
                <a:gd name="connsiteY1" fmla="*/ 0 h 678180"/>
                <a:gd name="connsiteX2" fmla="*/ 1495424 w 1660207"/>
                <a:gd name="connsiteY2" fmla="*/ 22860 h 678180"/>
                <a:gd name="connsiteX3" fmla="*/ 1660207 w 1660207"/>
                <a:gd name="connsiteY3" fmla="*/ 678180 h 678180"/>
                <a:gd name="connsiteX4" fmla="*/ 623887 w 1660207"/>
                <a:gd name="connsiteY4" fmla="*/ 674370 h 678180"/>
                <a:gd name="connsiteX0" fmla="*/ 623887 w 1660207"/>
                <a:gd name="connsiteY0" fmla="*/ 674370 h 678180"/>
                <a:gd name="connsiteX1" fmla="*/ 0 w 1660207"/>
                <a:gd name="connsiteY1" fmla="*/ 0 h 678180"/>
                <a:gd name="connsiteX2" fmla="*/ 1022984 w 1660207"/>
                <a:gd name="connsiteY2" fmla="*/ 0 h 678180"/>
                <a:gd name="connsiteX3" fmla="*/ 1660207 w 1660207"/>
                <a:gd name="connsiteY3" fmla="*/ 678180 h 678180"/>
                <a:gd name="connsiteX4" fmla="*/ 623887 w 1660207"/>
                <a:gd name="connsiteY4" fmla="*/ 674370 h 678180"/>
                <a:gd name="connsiteX0" fmla="*/ 623887 w 1705927"/>
                <a:gd name="connsiteY0" fmla="*/ 674370 h 674370"/>
                <a:gd name="connsiteX1" fmla="*/ 0 w 1705927"/>
                <a:gd name="connsiteY1" fmla="*/ 0 h 674370"/>
                <a:gd name="connsiteX2" fmla="*/ 1022984 w 1705927"/>
                <a:gd name="connsiteY2" fmla="*/ 0 h 674370"/>
                <a:gd name="connsiteX3" fmla="*/ 1705927 w 1705927"/>
                <a:gd name="connsiteY3" fmla="*/ 666750 h 674370"/>
                <a:gd name="connsiteX4" fmla="*/ 623887 w 1705927"/>
                <a:gd name="connsiteY4" fmla="*/ 674370 h 674370"/>
                <a:gd name="connsiteX0" fmla="*/ 623887 w 1679257"/>
                <a:gd name="connsiteY0" fmla="*/ 674370 h 674370"/>
                <a:gd name="connsiteX1" fmla="*/ 0 w 1679257"/>
                <a:gd name="connsiteY1" fmla="*/ 0 h 674370"/>
                <a:gd name="connsiteX2" fmla="*/ 1022984 w 1679257"/>
                <a:gd name="connsiteY2" fmla="*/ 0 h 674370"/>
                <a:gd name="connsiteX3" fmla="*/ 1679257 w 1679257"/>
                <a:gd name="connsiteY3" fmla="*/ 666750 h 674370"/>
                <a:gd name="connsiteX4" fmla="*/ 623887 w 1679257"/>
                <a:gd name="connsiteY4" fmla="*/ 674370 h 674370"/>
                <a:gd name="connsiteX0" fmla="*/ 623887 w 1679257"/>
                <a:gd name="connsiteY0" fmla="*/ 674370 h 674370"/>
                <a:gd name="connsiteX1" fmla="*/ 0 w 1679257"/>
                <a:gd name="connsiteY1" fmla="*/ 0 h 674370"/>
                <a:gd name="connsiteX2" fmla="*/ 1022984 w 1679257"/>
                <a:gd name="connsiteY2" fmla="*/ 0 h 674370"/>
                <a:gd name="connsiteX3" fmla="*/ 1679257 w 1679257"/>
                <a:gd name="connsiteY3" fmla="*/ 666750 h 674370"/>
                <a:gd name="connsiteX4" fmla="*/ 623887 w 1679257"/>
                <a:gd name="connsiteY4" fmla="*/ 674370 h 67437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 name="connsiteX0" fmla="*/ 620077 w 1679257"/>
                <a:gd name="connsiteY0" fmla="*/ 681990 h 681990"/>
                <a:gd name="connsiteX1" fmla="*/ 0 w 1679257"/>
                <a:gd name="connsiteY1" fmla="*/ 0 h 681990"/>
                <a:gd name="connsiteX2" fmla="*/ 1022984 w 1679257"/>
                <a:gd name="connsiteY2" fmla="*/ 0 h 681990"/>
                <a:gd name="connsiteX3" fmla="*/ 1679257 w 1679257"/>
                <a:gd name="connsiteY3" fmla="*/ 666750 h 681990"/>
                <a:gd name="connsiteX4" fmla="*/ 620077 w 1679257"/>
                <a:gd name="connsiteY4" fmla="*/ 681990 h 68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257" h="681990">
                  <a:moveTo>
                    <a:pt x="620077" y="681990"/>
                  </a:moveTo>
                  <a:cubicBezTo>
                    <a:pt x="9525" y="271780"/>
                    <a:pt x="206692" y="227330"/>
                    <a:pt x="0" y="0"/>
                  </a:cubicBezTo>
                  <a:lnTo>
                    <a:pt x="1022984" y="0"/>
                  </a:lnTo>
                  <a:cubicBezTo>
                    <a:pt x="1241742" y="222250"/>
                    <a:pt x="1414779" y="452120"/>
                    <a:pt x="1679257" y="666750"/>
                  </a:cubicBezTo>
                  <a:lnTo>
                    <a:pt x="620077" y="681990"/>
                  </a:lnTo>
                  <a:close/>
                </a:path>
              </a:pathLst>
            </a:custGeom>
            <a:solidFill>
              <a:schemeClr val="bg1"/>
            </a:solid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TextBox 30">
              <a:extLst>
                <a:ext uri="{FF2B5EF4-FFF2-40B4-BE49-F238E27FC236}">
                  <a16:creationId xmlns:a16="http://schemas.microsoft.com/office/drawing/2014/main" id="{CDB77A0E-CBEB-40C9-D060-94C9E402CCC0}"/>
                </a:ext>
              </a:extLst>
            </p:cNvPr>
            <p:cNvSpPr txBox="1"/>
            <p:nvPr/>
          </p:nvSpPr>
          <p:spPr>
            <a:xfrm>
              <a:off x="7714679" y="4430138"/>
              <a:ext cx="1309187" cy="446353"/>
            </a:xfrm>
            <a:prstGeom prst="rect">
              <a:avLst/>
            </a:prstGeom>
            <a:noFill/>
          </p:spPr>
          <p:txBody>
            <a:bodyPr wrap="square" rtlCol="0">
              <a:spAutoFit/>
            </a:bodyPr>
            <a:lstStyle/>
            <a:p>
              <a:r>
                <a:rPr lang="en-US" sz="1400"/>
                <a:t>Al</a:t>
              </a:r>
              <a:r>
                <a:rPr lang="en-US" sz="1400" baseline="-25000"/>
                <a:t>0.7</a:t>
              </a:r>
              <a:r>
                <a:rPr lang="en-US" sz="1400"/>
                <a:t>In</a:t>
              </a:r>
              <a:r>
                <a:rPr lang="en-US" sz="1400" baseline="-25000"/>
                <a:t>0.3</a:t>
              </a:r>
              <a:r>
                <a:rPr lang="en-US" sz="1400"/>
                <a:t>N</a:t>
              </a:r>
              <a:endParaRPr lang="en-US" sz="1400" dirty="0"/>
            </a:p>
          </p:txBody>
        </p:sp>
        <p:sp>
          <p:nvSpPr>
            <p:cNvPr id="32" name="TextBox 31">
              <a:extLst>
                <a:ext uri="{FF2B5EF4-FFF2-40B4-BE49-F238E27FC236}">
                  <a16:creationId xmlns:a16="http://schemas.microsoft.com/office/drawing/2014/main" id="{30D1D2ED-66B6-707F-E0C8-6C615689B9D7}"/>
                </a:ext>
              </a:extLst>
            </p:cNvPr>
            <p:cNvSpPr txBox="1"/>
            <p:nvPr/>
          </p:nvSpPr>
          <p:spPr>
            <a:xfrm>
              <a:off x="6405492" y="5902521"/>
              <a:ext cx="1309187" cy="446353"/>
            </a:xfrm>
            <a:prstGeom prst="rect">
              <a:avLst/>
            </a:prstGeom>
            <a:noFill/>
          </p:spPr>
          <p:txBody>
            <a:bodyPr wrap="square" rtlCol="0">
              <a:spAutoFit/>
            </a:bodyPr>
            <a:lstStyle/>
            <a:p>
              <a:r>
                <a:rPr lang="en-US" sz="1400" dirty="0"/>
                <a:t>In</a:t>
              </a:r>
              <a:r>
                <a:rPr lang="en-US" sz="1400" baseline="-25000" dirty="0"/>
                <a:t>0.1</a:t>
              </a:r>
              <a:r>
                <a:rPr lang="en-US" sz="1400" dirty="0"/>
                <a:t>Ga</a:t>
              </a:r>
              <a:r>
                <a:rPr lang="en-US" sz="1400" baseline="-25000" dirty="0"/>
                <a:t>0.9</a:t>
              </a:r>
              <a:r>
                <a:rPr lang="en-US" sz="1400" dirty="0"/>
                <a:t>N</a:t>
              </a:r>
            </a:p>
          </p:txBody>
        </p:sp>
        <p:sp>
          <p:nvSpPr>
            <p:cNvPr id="33" name="TextBox 32">
              <a:extLst>
                <a:ext uri="{FF2B5EF4-FFF2-40B4-BE49-F238E27FC236}">
                  <a16:creationId xmlns:a16="http://schemas.microsoft.com/office/drawing/2014/main" id="{90581CD4-B4F1-749D-256F-FCCBE5276C5C}"/>
                </a:ext>
              </a:extLst>
            </p:cNvPr>
            <p:cNvSpPr txBox="1"/>
            <p:nvPr/>
          </p:nvSpPr>
          <p:spPr>
            <a:xfrm>
              <a:off x="8408332" y="5902520"/>
              <a:ext cx="1309187" cy="446354"/>
            </a:xfrm>
            <a:prstGeom prst="rect">
              <a:avLst/>
            </a:prstGeom>
            <a:noFill/>
          </p:spPr>
          <p:txBody>
            <a:bodyPr wrap="square" rtlCol="0">
              <a:spAutoFit/>
            </a:bodyPr>
            <a:lstStyle/>
            <a:p>
              <a:r>
                <a:rPr lang="en-US" sz="1400" dirty="0"/>
                <a:t>Al</a:t>
              </a:r>
              <a:r>
                <a:rPr lang="en-US" sz="1400" baseline="-25000" dirty="0"/>
                <a:t>0.6</a:t>
              </a:r>
              <a:r>
                <a:rPr lang="en-US" sz="1400" dirty="0"/>
                <a:t>In</a:t>
              </a:r>
              <a:r>
                <a:rPr lang="en-US" sz="1400" baseline="-25000" dirty="0"/>
                <a:t>0.4</a:t>
              </a:r>
              <a:r>
                <a:rPr lang="en-US" sz="1400" dirty="0"/>
                <a:t>N</a:t>
              </a:r>
            </a:p>
          </p:txBody>
        </p:sp>
      </p:grpSp>
      <p:sp>
        <p:nvSpPr>
          <p:cNvPr id="5" name="TextBox 4">
            <a:extLst>
              <a:ext uri="{FF2B5EF4-FFF2-40B4-BE49-F238E27FC236}">
                <a16:creationId xmlns:a16="http://schemas.microsoft.com/office/drawing/2014/main" id="{31B87E69-8DF4-DDE6-440C-BF5C3C482A3B}"/>
              </a:ext>
            </a:extLst>
          </p:cNvPr>
          <p:cNvSpPr txBox="1"/>
          <p:nvPr/>
        </p:nvSpPr>
        <p:spPr>
          <a:xfrm>
            <a:off x="186652" y="4022710"/>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cs typeface="Arial"/>
              </a:rPr>
              <a:t>R.R. Pela et al, </a:t>
            </a:r>
            <a:r>
              <a:rPr lang="fr-FR" sz="800" b="0" i="1" dirty="0" err="1">
                <a:solidFill>
                  <a:srgbClr val="1A1A1A"/>
                </a:solidFill>
                <a:effectLst/>
                <a:latin typeface="Helvetica" panose="020B0604020202020204" pitchFamily="34" charset="0"/>
              </a:rPr>
              <a:t>Appl</a:t>
            </a:r>
            <a:r>
              <a:rPr lang="fr-FR" sz="800" b="0" i="1" dirty="0">
                <a:solidFill>
                  <a:srgbClr val="1A1A1A"/>
                </a:solidFill>
                <a:effectLst/>
                <a:latin typeface="Helvetica" panose="020B0604020202020204" pitchFamily="34" charset="0"/>
              </a:rPr>
              <a:t>. Phys. </a:t>
            </a:r>
            <a:r>
              <a:rPr lang="fr-FR" sz="800" b="0" i="1" dirty="0" err="1">
                <a:solidFill>
                  <a:srgbClr val="1A1A1A"/>
                </a:solidFill>
                <a:effectLst/>
                <a:latin typeface="Helvetica" panose="020B0604020202020204" pitchFamily="34" charset="0"/>
              </a:rPr>
              <a:t>Lett</a:t>
            </a:r>
            <a:r>
              <a:rPr lang="fr-FR" sz="800" b="0" i="1" dirty="0">
                <a:solidFill>
                  <a:srgbClr val="1A1A1A"/>
                </a:solidFill>
                <a:effectLst/>
                <a:latin typeface="Helvetica" panose="020B0604020202020204" pitchFamily="34" charset="0"/>
              </a:rPr>
              <a:t>.</a:t>
            </a:r>
            <a:r>
              <a:rPr lang="fr-FR" sz="800" b="0" i="0" dirty="0">
                <a:solidFill>
                  <a:srgbClr val="1A1A1A"/>
                </a:solidFill>
                <a:effectLst/>
                <a:latin typeface="Helvetica" panose="020B0604020202020204" pitchFamily="34" charset="0"/>
              </a:rPr>
              <a:t> 98, 151907 (2011)</a:t>
            </a:r>
            <a:endParaRPr lang="en-US" sz="800" dirty="0"/>
          </a:p>
        </p:txBody>
      </p:sp>
      <p:sp>
        <p:nvSpPr>
          <p:cNvPr id="8" name="Google Shape;199;p13">
            <a:extLst>
              <a:ext uri="{FF2B5EF4-FFF2-40B4-BE49-F238E27FC236}">
                <a16:creationId xmlns:a16="http://schemas.microsoft.com/office/drawing/2014/main" id="{C96183D4-3DEA-2A19-B541-09F1DC777B66}"/>
              </a:ext>
            </a:extLst>
          </p:cNvPr>
          <p:cNvSpPr txBox="1">
            <a:spLocks noGrp="1"/>
          </p:cNvSpPr>
          <p:nvPr/>
        </p:nvSpPr>
        <p:spPr>
          <a:xfrm>
            <a:off x="6568606" y="4217485"/>
            <a:ext cx="5328931" cy="1850939"/>
          </a:xfrm>
          <a:prstGeom prst="rect">
            <a:avLst/>
          </a:prstGeom>
          <a:noFill/>
          <a:ln>
            <a:noFill/>
          </a:ln>
        </p:spPr>
        <p:txBody>
          <a:bodyPr spcFirstLastPara="1" vert="horz" wrap="square" lIns="91425" tIns="45700" rIns="91425" bIns="45700" rtlCol="0" anchor="t" anchorCtr="0">
            <a:noAutofit/>
          </a:bodyPr>
          <a:lstStyle>
            <a:lvl1pPr marL="444500" marR="0" lvl="0" indent="-342900" algn="l" defTabSz="914400" rtl="0" eaLnBrk="1" latinLnBrk="0" hangingPunct="1">
              <a:lnSpc>
                <a:spcPct val="90000"/>
              </a:lnSpc>
              <a:spcBef>
                <a:spcPts val="10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mn-lt"/>
                <a:ea typeface="Helvetica Neue"/>
                <a:cs typeface="Helvetica Neue"/>
                <a:sym typeface="Helvetica Neue"/>
              </a:defRPr>
            </a:lvl1pPr>
            <a:lvl2pPr marL="876300" marR="0" lvl="1"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2pPr>
            <a:lvl3pPr marL="1358900" marR="0" lvl="2"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4pPr>
            <a:lvl5pPr marL="1943100" marR="0" lvl="4" indent="0" algn="l" defTabSz="914400" rtl="0" eaLnBrk="1" latinLnBrk="0" hangingPunct="1">
              <a:lnSpc>
                <a:spcPct val="90000"/>
              </a:lnSpc>
              <a:spcBef>
                <a:spcPts val="500"/>
              </a:spcBef>
              <a:spcAft>
                <a:spcPts val="0"/>
              </a:spcAft>
              <a:buClr>
                <a:schemeClr val="dk1"/>
              </a:buClr>
              <a:buSzPts val="1800"/>
              <a:buFont typeface="Arial"/>
              <a:buNone/>
              <a:defRPr sz="20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9pPr>
          </a:lstStyle>
          <a:p>
            <a:pPr marL="342900">
              <a:spcBef>
                <a:spcPts val="1200"/>
              </a:spcBef>
              <a:buSzPts val="2000"/>
            </a:pPr>
            <a:r>
              <a:rPr lang="en-US" sz="1400" dirty="0"/>
              <a:t>Target emission range requires </a:t>
            </a:r>
            <a:r>
              <a:rPr lang="en-US" sz="1400" i="1" dirty="0"/>
              <a:t>p</a:t>
            </a:r>
            <a:r>
              <a:rPr lang="en-US" sz="1400" dirty="0"/>
              <a:t>-In</a:t>
            </a:r>
            <a:r>
              <a:rPr lang="en-US" sz="1400" baseline="-25000" dirty="0"/>
              <a:t>x</a:t>
            </a:r>
            <a:r>
              <a:rPr lang="en-US" sz="1400" dirty="0"/>
              <a:t>Al</a:t>
            </a:r>
            <a:r>
              <a:rPr lang="en-US" sz="1400" baseline="-25000" dirty="0"/>
              <a:t>y</a:t>
            </a:r>
            <a:r>
              <a:rPr lang="en-US" sz="1400" dirty="0"/>
              <a:t>Ga</a:t>
            </a:r>
            <a:r>
              <a:rPr lang="en-US" sz="1400" baseline="-25000" dirty="0"/>
              <a:t>1-x-y</a:t>
            </a:r>
            <a:r>
              <a:rPr lang="en-US" sz="1400" dirty="0"/>
              <a:t>N with </a:t>
            </a:r>
            <a:r>
              <a:rPr lang="en-US" sz="1400" b="1" i="1" dirty="0">
                <a:solidFill>
                  <a:srgbClr val="FF0000"/>
                </a:solidFill>
              </a:rPr>
              <a:t>E</a:t>
            </a:r>
            <a:r>
              <a:rPr lang="en-US" sz="1400" b="1" i="1" baseline="-25000" dirty="0">
                <a:solidFill>
                  <a:srgbClr val="FF0000"/>
                </a:solidFill>
              </a:rPr>
              <a:t>g</a:t>
            </a:r>
            <a:r>
              <a:rPr lang="en-US" sz="1400" b="1" dirty="0">
                <a:solidFill>
                  <a:srgbClr val="FF0000"/>
                </a:solidFill>
              </a:rPr>
              <a:t> slightly larger than </a:t>
            </a:r>
            <a:r>
              <a:rPr lang="en-US" sz="1400" b="1" i="1" dirty="0">
                <a:solidFill>
                  <a:srgbClr val="FF0000"/>
                </a:solidFill>
              </a:rPr>
              <a:t>E</a:t>
            </a:r>
            <a:r>
              <a:rPr lang="en-US" sz="1400" b="1" i="1" baseline="-25000" dirty="0">
                <a:solidFill>
                  <a:srgbClr val="FF0000"/>
                </a:solidFill>
              </a:rPr>
              <a:t>C</a:t>
            </a:r>
            <a:r>
              <a:rPr lang="en-US" sz="1400" b="1" dirty="0">
                <a:solidFill>
                  <a:srgbClr val="FF0000"/>
                </a:solidFill>
              </a:rPr>
              <a:t>-</a:t>
            </a:r>
            <a:r>
              <a:rPr lang="en-US" sz="1400" b="1" i="1" dirty="0">
                <a:solidFill>
                  <a:srgbClr val="FF0000"/>
                </a:solidFill>
              </a:rPr>
              <a:t>E</a:t>
            </a:r>
            <a:r>
              <a:rPr lang="en-US" sz="1400" b="1" i="1" baseline="-25000" dirty="0">
                <a:solidFill>
                  <a:srgbClr val="FF0000"/>
                </a:solidFill>
              </a:rPr>
              <a:t>F</a:t>
            </a:r>
            <a:r>
              <a:rPr lang="en-US" sz="1400" b="1" dirty="0">
                <a:solidFill>
                  <a:srgbClr val="FF0000"/>
                </a:solidFill>
              </a:rPr>
              <a:t>=</a:t>
            </a:r>
            <a:r>
              <a:rPr lang="en-US" sz="1400" b="1" i="1" dirty="0" err="1">
                <a:solidFill>
                  <a:srgbClr val="FF0000"/>
                </a:solidFill>
              </a:rPr>
              <a:t>φ</a:t>
            </a:r>
            <a:r>
              <a:rPr lang="en-US" sz="1400" b="1" i="1" baseline="-25000" dirty="0" err="1">
                <a:solidFill>
                  <a:srgbClr val="FF0000"/>
                </a:solidFill>
              </a:rPr>
              <a:t>s</a:t>
            </a:r>
            <a:r>
              <a:rPr lang="en-US" sz="1400" b="1" dirty="0">
                <a:solidFill>
                  <a:srgbClr val="FF0000"/>
                </a:solidFill>
              </a:rPr>
              <a:t>=3.1–3.6 eV</a:t>
            </a:r>
          </a:p>
          <a:p>
            <a:pPr marL="342900">
              <a:spcBef>
                <a:spcPts val="1200"/>
              </a:spcBef>
              <a:buSzPts val="2000"/>
            </a:pPr>
            <a:r>
              <a:rPr lang="en-US" sz="1400" dirty="0"/>
              <a:t>Effective negative electron affinity (NEA) must be achieved</a:t>
            </a:r>
          </a:p>
          <a:p>
            <a:pPr marL="774700" lvl="1">
              <a:spcBef>
                <a:spcPts val="0"/>
              </a:spcBef>
              <a:buSzPts val="2000"/>
            </a:pPr>
            <a:r>
              <a:rPr lang="en-US" sz="1400" dirty="0">
                <a:latin typeface="+mn-lt"/>
              </a:rPr>
              <a:t>InN has very high EA (~5.6–5.8 eV)</a:t>
            </a:r>
          </a:p>
          <a:p>
            <a:pPr marL="774700" lvl="1">
              <a:spcBef>
                <a:spcPts val="0"/>
              </a:spcBef>
              <a:buSzPts val="2000"/>
            </a:pPr>
            <a:r>
              <a:rPr lang="en-US" sz="1400" dirty="0">
                <a:latin typeface="+mn-lt"/>
              </a:rPr>
              <a:t>AlN has much lower EA (~0.6–1.9 eV)</a:t>
            </a:r>
          </a:p>
          <a:p>
            <a:pPr marL="342900">
              <a:spcBef>
                <a:spcPts val="1200"/>
              </a:spcBef>
              <a:buSzPts val="2000"/>
            </a:pPr>
            <a:r>
              <a:rPr lang="en-US" sz="1400" b="1" dirty="0">
                <a:solidFill>
                  <a:srgbClr val="FF0000"/>
                </a:solidFill>
              </a:rPr>
              <a:t>By alloying InN with AlN, target E</a:t>
            </a:r>
            <a:r>
              <a:rPr lang="en-US" sz="1400" b="1" baseline="-25000" dirty="0">
                <a:solidFill>
                  <a:srgbClr val="FF0000"/>
                </a:solidFill>
              </a:rPr>
              <a:t>g</a:t>
            </a:r>
            <a:r>
              <a:rPr lang="en-US" sz="1400" b="1" dirty="0">
                <a:solidFill>
                  <a:srgbClr val="FF0000"/>
                </a:solidFill>
              </a:rPr>
              <a:t> can be attained with EA lower than that of GaN (~4.1 eV)</a:t>
            </a:r>
            <a:endParaRPr sz="1400" b="1" dirty="0">
              <a:solidFill>
                <a:srgbClr val="FF0000"/>
              </a:solidFill>
              <a:latin typeface="+mn-lt"/>
            </a:endParaRPr>
          </a:p>
          <a:p>
            <a:pPr marL="228600" lvl="0" indent="-101600" algn="l" rtl="0">
              <a:lnSpc>
                <a:spcPct val="90000"/>
              </a:lnSpc>
              <a:spcBef>
                <a:spcPts val="1200"/>
              </a:spcBef>
              <a:spcAft>
                <a:spcPts val="0"/>
              </a:spcAft>
              <a:buClr>
                <a:schemeClr val="dk1"/>
              </a:buClr>
              <a:buSzPts val="2000"/>
              <a:buFont typeface="Helvetica Neue"/>
              <a:buNone/>
            </a:pPr>
            <a:endParaRPr sz="1400" dirty="0"/>
          </a:p>
        </p:txBody>
      </p:sp>
      <p:sp>
        <p:nvSpPr>
          <p:cNvPr id="11" name="Google Shape;210;p13">
            <a:extLst>
              <a:ext uri="{FF2B5EF4-FFF2-40B4-BE49-F238E27FC236}">
                <a16:creationId xmlns:a16="http://schemas.microsoft.com/office/drawing/2014/main" id="{8B39C013-DE45-7E12-E036-0A319A81E307}"/>
              </a:ext>
            </a:extLst>
          </p:cNvPr>
          <p:cNvSpPr txBox="1"/>
          <p:nvPr/>
        </p:nvSpPr>
        <p:spPr>
          <a:xfrm>
            <a:off x="8813051" y="6259012"/>
            <a:ext cx="317791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dirty="0">
                <a:solidFill>
                  <a:srgbClr val="222222"/>
                </a:solidFill>
                <a:ea typeface="Arial"/>
                <a:cs typeface="Arial"/>
                <a:sym typeface="Arial"/>
              </a:rPr>
              <a:t>Sakalauskas, E., et al. </a:t>
            </a:r>
            <a:r>
              <a:rPr lang="en-US" sz="800" b="0" i="1" dirty="0">
                <a:solidFill>
                  <a:srgbClr val="222222"/>
                </a:solidFill>
                <a:ea typeface="Arial"/>
                <a:cs typeface="Arial"/>
                <a:sym typeface="Arial"/>
              </a:rPr>
              <a:t>J. Appl. Phys.</a:t>
            </a:r>
            <a:r>
              <a:rPr lang="en-US" sz="800" b="0" i="0" dirty="0">
                <a:solidFill>
                  <a:srgbClr val="222222"/>
                </a:solidFill>
                <a:ea typeface="Arial"/>
                <a:cs typeface="Arial"/>
                <a:sym typeface="Arial"/>
              </a:rPr>
              <a:t> 110.1 (2011).</a:t>
            </a:r>
          </a:p>
          <a:p>
            <a:pPr lvl="0"/>
            <a:r>
              <a:rPr lang="en-US" sz="800" b="0" i="0" dirty="0">
                <a:solidFill>
                  <a:srgbClr val="333333"/>
                </a:solidFill>
                <a:effectLst/>
              </a:rPr>
              <a:t>Lin, S., </a:t>
            </a:r>
            <a:r>
              <a:rPr lang="en-US" sz="800" b="0" dirty="0">
                <a:solidFill>
                  <a:srgbClr val="333333"/>
                </a:solidFill>
                <a:effectLst/>
              </a:rPr>
              <a:t>et al</a:t>
            </a:r>
            <a:r>
              <a:rPr lang="en-US" sz="800" b="0" i="0" dirty="0">
                <a:solidFill>
                  <a:srgbClr val="333333"/>
                </a:solidFill>
                <a:effectLst/>
              </a:rPr>
              <a:t>  </a:t>
            </a:r>
            <a:r>
              <a:rPr lang="en-US" sz="800" b="0" i="1" dirty="0">
                <a:solidFill>
                  <a:srgbClr val="333333"/>
                </a:solidFill>
                <a:effectLst/>
              </a:rPr>
              <a:t>Appl. Phys. Express</a:t>
            </a:r>
            <a:r>
              <a:rPr lang="en-US" sz="800" b="0" i="0" dirty="0">
                <a:solidFill>
                  <a:srgbClr val="333333"/>
                </a:solidFill>
                <a:effectLst/>
              </a:rPr>
              <a:t> </a:t>
            </a:r>
            <a:r>
              <a:rPr lang="en-US" sz="800" b="1" i="0" dirty="0">
                <a:solidFill>
                  <a:srgbClr val="333333"/>
                </a:solidFill>
                <a:effectLst/>
              </a:rPr>
              <a:t>5</a:t>
            </a:r>
            <a:r>
              <a:rPr lang="en-US" sz="800" b="0" i="0" dirty="0">
                <a:solidFill>
                  <a:srgbClr val="333333"/>
                </a:solidFill>
                <a:effectLst/>
              </a:rPr>
              <a:t> 031003 (</a:t>
            </a:r>
            <a:r>
              <a:rPr lang="en-US" sz="800" dirty="0">
                <a:solidFill>
                  <a:srgbClr val="333333"/>
                </a:solidFill>
              </a:rPr>
              <a:t>2012)</a:t>
            </a:r>
            <a:endParaRPr lang="en-US" sz="800" dirty="0">
              <a:solidFill>
                <a:srgbClr val="222222"/>
              </a:solidFill>
              <a:effectLst/>
              <a:cs typeface="Arial"/>
              <a:sym typeface="Arial"/>
            </a:endParaRPr>
          </a:p>
          <a:p>
            <a:pPr marL="0" marR="0" lvl="0" indent="0" algn="l" rtl="0">
              <a:spcBef>
                <a:spcPts val="0"/>
              </a:spcBef>
              <a:spcAft>
                <a:spcPts val="0"/>
              </a:spcAft>
              <a:buNone/>
            </a:pPr>
            <a:r>
              <a:rPr lang="en-US" sz="800" dirty="0">
                <a:solidFill>
                  <a:srgbClr val="1A1A1A"/>
                </a:solidFill>
              </a:rPr>
              <a:t>Bermudez, V., et al. </a:t>
            </a:r>
            <a:r>
              <a:rPr lang="en-US" sz="800" b="0" i="1" dirty="0">
                <a:solidFill>
                  <a:srgbClr val="1A1A1A"/>
                </a:solidFill>
                <a:effectLst/>
              </a:rPr>
              <a:t>J. Appl. Phys.</a:t>
            </a:r>
            <a:r>
              <a:rPr lang="en-US" sz="800" b="0" i="0" dirty="0">
                <a:solidFill>
                  <a:srgbClr val="1A1A1A"/>
                </a:solidFill>
                <a:effectLst/>
              </a:rPr>
              <a:t> 89, 1991 (2001)</a:t>
            </a:r>
            <a:endParaRPr sz="800" dirty="0">
              <a:solidFill>
                <a:schemeClr val="dk1"/>
              </a:solidFill>
              <a:ea typeface="Arial"/>
              <a:cs typeface="Arial"/>
              <a:sym typeface="Arial"/>
            </a:endParaRPr>
          </a:p>
        </p:txBody>
      </p:sp>
    </p:spTree>
    <p:extLst>
      <p:ext uri="{BB962C8B-B14F-4D97-AF65-F5344CB8AC3E}">
        <p14:creationId xmlns:p14="http://schemas.microsoft.com/office/powerpoint/2010/main" val="14143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E91D2-F3BE-9B5E-94D9-DFA110871A21}"/>
              </a:ext>
            </a:extLst>
          </p:cNvPr>
          <p:cNvSpPr>
            <a:spLocks noGrp="1"/>
          </p:cNvSpPr>
          <p:nvPr>
            <p:ph type="title"/>
          </p:nvPr>
        </p:nvSpPr>
        <p:spPr/>
        <p:txBody>
          <a:bodyPr/>
          <a:lstStyle/>
          <a:p>
            <a:r>
              <a:rPr lang="en-US" dirty="0"/>
              <a:t>MOCVD growth conditions</a:t>
            </a:r>
          </a:p>
        </p:txBody>
      </p:sp>
      <p:sp>
        <p:nvSpPr>
          <p:cNvPr id="3" name="Text Placeholder 2">
            <a:extLst>
              <a:ext uri="{FF2B5EF4-FFF2-40B4-BE49-F238E27FC236}">
                <a16:creationId xmlns:a16="http://schemas.microsoft.com/office/drawing/2014/main" id="{4C108005-3A36-B7F5-83BB-8DF18644FF5E}"/>
              </a:ext>
            </a:extLst>
          </p:cNvPr>
          <p:cNvSpPr>
            <a:spLocks noGrp="1"/>
          </p:cNvSpPr>
          <p:nvPr>
            <p:ph idx="1"/>
          </p:nvPr>
        </p:nvSpPr>
        <p:spPr>
          <a:xfrm>
            <a:off x="5600700" y="1768580"/>
            <a:ext cx="6019800" cy="4207185"/>
          </a:xfrm>
        </p:spPr>
        <p:txBody>
          <a:bodyPr>
            <a:normAutofit fontScale="62500" lnSpcReduction="20000"/>
          </a:bodyPr>
          <a:lstStyle/>
          <a:p>
            <a:pPr marL="457200" indent="-457200">
              <a:lnSpc>
                <a:spcPct val="120000"/>
              </a:lnSpc>
              <a:spcBef>
                <a:spcPts val="1200"/>
              </a:spcBef>
              <a:buFont typeface="Arial" panose="020B0604020202020204" pitchFamily="34" charset="0"/>
              <a:buChar char="•"/>
            </a:pPr>
            <a:r>
              <a:rPr lang="en-US" dirty="0"/>
              <a:t>Growth completed using Veeco D180 MOCVD in the Wide Band Gap </a:t>
            </a:r>
            <a:r>
              <a:rPr lang="en-US" dirty="0" err="1"/>
              <a:t>Optronix</a:t>
            </a:r>
            <a:r>
              <a:rPr lang="en-US" dirty="0"/>
              <a:t> Lab at SUNY Albany</a:t>
            </a:r>
          </a:p>
          <a:p>
            <a:pPr marL="457200" indent="-457200">
              <a:lnSpc>
                <a:spcPct val="120000"/>
              </a:lnSpc>
              <a:spcBef>
                <a:spcPts val="1200"/>
              </a:spcBef>
              <a:buFont typeface="Arial" panose="020B0604020202020204" pitchFamily="34" charset="0"/>
              <a:buChar char="•"/>
            </a:pPr>
            <a:r>
              <a:rPr lang="en-US" dirty="0" err="1"/>
              <a:t>TMGa</a:t>
            </a:r>
            <a:r>
              <a:rPr lang="en-US" dirty="0"/>
              <a:t>, TMAl, and TMIn precursors for Ga, Al, and In, respectively</a:t>
            </a:r>
          </a:p>
          <a:p>
            <a:pPr marL="457200" indent="-457200">
              <a:lnSpc>
                <a:spcPct val="120000"/>
              </a:lnSpc>
              <a:spcBef>
                <a:spcPts val="1200"/>
              </a:spcBef>
              <a:buFont typeface="Arial" panose="020B0604020202020204" pitchFamily="34" charset="0"/>
              <a:buChar char="•"/>
            </a:pPr>
            <a:r>
              <a:rPr lang="en-US" dirty="0"/>
              <a:t>Before quaternary growth, ternary InAlN must be developed</a:t>
            </a:r>
          </a:p>
          <a:p>
            <a:pPr marL="457200" indent="-457200">
              <a:lnSpc>
                <a:spcPct val="120000"/>
              </a:lnSpc>
              <a:spcBef>
                <a:spcPts val="1200"/>
              </a:spcBef>
              <a:buFont typeface="Arial" panose="020B0604020202020204" pitchFamily="34" charset="0"/>
              <a:buChar char="•"/>
            </a:pPr>
            <a:r>
              <a:rPr lang="en-US" dirty="0"/>
              <a:t>Initial growths targeted In</a:t>
            </a:r>
            <a:r>
              <a:rPr lang="en-US" baseline="-25000" dirty="0"/>
              <a:t>0.18</a:t>
            </a:r>
            <a:r>
              <a:rPr lang="en-US" dirty="0"/>
              <a:t>Al</a:t>
            </a:r>
            <a:r>
              <a:rPr lang="en-US" baseline="-25000" dirty="0"/>
              <a:t>0.82</a:t>
            </a:r>
            <a:r>
              <a:rPr lang="en-US" dirty="0"/>
              <a:t>N to lattice-match GaN substrates</a:t>
            </a:r>
          </a:p>
          <a:p>
            <a:pPr marL="457200" indent="-457200">
              <a:lnSpc>
                <a:spcPct val="120000"/>
              </a:lnSpc>
              <a:spcBef>
                <a:spcPts val="1200"/>
              </a:spcBef>
              <a:buFont typeface="Arial" panose="020B0604020202020204" pitchFamily="34" charset="0"/>
              <a:buChar char="•"/>
            </a:pPr>
            <a:r>
              <a:rPr lang="en-US" dirty="0"/>
              <a:t>Growth temperatures kept ≤800 °C to promote In incorporation</a:t>
            </a:r>
          </a:p>
          <a:p>
            <a:pPr marL="457200" indent="-457200">
              <a:lnSpc>
                <a:spcPct val="120000"/>
              </a:lnSpc>
              <a:spcBef>
                <a:spcPts val="1200"/>
              </a:spcBef>
              <a:buFont typeface="Arial" panose="020B0604020202020204" pitchFamily="34" charset="0"/>
              <a:buChar char="•"/>
            </a:pPr>
            <a:r>
              <a:rPr lang="en-US" dirty="0"/>
              <a:t>N</a:t>
            </a:r>
            <a:r>
              <a:rPr lang="en-US" baseline="-25000" dirty="0"/>
              <a:t>2</a:t>
            </a:r>
            <a:r>
              <a:rPr lang="en-US" dirty="0"/>
              <a:t> used as precursor carrier gas to minimize parasitic reactions with H</a:t>
            </a:r>
            <a:r>
              <a:rPr lang="en-US" baseline="-25000" dirty="0"/>
              <a:t>2</a:t>
            </a:r>
            <a:endParaRPr lang="en-US" dirty="0"/>
          </a:p>
        </p:txBody>
      </p:sp>
      <p:sp>
        <p:nvSpPr>
          <p:cNvPr id="2" name="Slide Number Placeholder 1">
            <a:extLst>
              <a:ext uri="{FF2B5EF4-FFF2-40B4-BE49-F238E27FC236}">
                <a16:creationId xmlns:a16="http://schemas.microsoft.com/office/drawing/2014/main" id="{0E0E2D2C-C600-7458-3BFF-2DB3D01BFF7E}"/>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pSp>
        <p:nvGrpSpPr>
          <p:cNvPr id="5" name="Group 4">
            <a:extLst>
              <a:ext uri="{FF2B5EF4-FFF2-40B4-BE49-F238E27FC236}">
                <a16:creationId xmlns:a16="http://schemas.microsoft.com/office/drawing/2014/main" id="{75C5009C-9A2A-9070-DA60-8EDE6CB49ABD}"/>
              </a:ext>
            </a:extLst>
          </p:cNvPr>
          <p:cNvGrpSpPr>
            <a:grpSpLocks noChangeAspect="1"/>
          </p:cNvGrpSpPr>
          <p:nvPr/>
        </p:nvGrpSpPr>
        <p:grpSpPr>
          <a:xfrm>
            <a:off x="571500" y="1924420"/>
            <a:ext cx="4836561" cy="3635818"/>
            <a:chOff x="363236" y="3829366"/>
            <a:chExt cx="3904849" cy="2935416"/>
          </a:xfrm>
        </p:grpSpPr>
        <p:pic>
          <p:nvPicPr>
            <p:cNvPr id="6" name="Google Shape;560;p35">
              <a:extLst>
                <a:ext uri="{FF2B5EF4-FFF2-40B4-BE49-F238E27FC236}">
                  <a16:creationId xmlns:a16="http://schemas.microsoft.com/office/drawing/2014/main" id="{72ED41E8-4CF6-9D76-8067-EC0E373A213B}"/>
                </a:ext>
              </a:extLst>
            </p:cNvPr>
            <p:cNvPicPr preferRelativeResize="0"/>
            <p:nvPr/>
          </p:nvPicPr>
          <p:blipFill rotWithShape="1">
            <a:blip r:embed="rId3">
              <a:alphaModFix/>
            </a:blip>
            <a:srcRect/>
            <a:stretch/>
          </p:blipFill>
          <p:spPr>
            <a:xfrm>
              <a:off x="363236" y="3829366"/>
              <a:ext cx="3904849" cy="2935416"/>
            </a:xfrm>
            <a:prstGeom prst="rect">
              <a:avLst/>
            </a:prstGeom>
            <a:noFill/>
            <a:ln>
              <a:noFill/>
            </a:ln>
          </p:spPr>
        </p:pic>
        <p:sp>
          <p:nvSpPr>
            <p:cNvPr id="7" name="Rectangle 6">
              <a:extLst>
                <a:ext uri="{FF2B5EF4-FFF2-40B4-BE49-F238E27FC236}">
                  <a16:creationId xmlns:a16="http://schemas.microsoft.com/office/drawing/2014/main" id="{D1396D22-E9A7-D382-7FC9-55386C8EE323}"/>
                </a:ext>
              </a:extLst>
            </p:cNvPr>
            <p:cNvSpPr/>
            <p:nvPr/>
          </p:nvSpPr>
          <p:spPr>
            <a:xfrm>
              <a:off x="926593" y="5864352"/>
              <a:ext cx="280415" cy="350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9731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8" name="Google Shape;668;p42"/>
          <p:cNvSpPr txBox="1">
            <a:spLocks noGrp="1"/>
          </p:cNvSpPr>
          <p:nvPr>
            <p:ph type="title"/>
          </p:nvPr>
        </p:nvSpPr>
        <p:spPr>
          <a:xfrm>
            <a:off x="571500" y="162408"/>
            <a:ext cx="11049000" cy="71365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2000"/>
              <a:buFont typeface="Helvetica Neue"/>
              <a:buNone/>
            </a:pPr>
            <a:r>
              <a:rPr lang="en-US" sz="4000" dirty="0"/>
              <a:t>Lattice-Matched InAlN Overgrowth on GaN</a:t>
            </a:r>
            <a:endParaRPr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DFBBDE-EC4A-CD07-36FF-EE0D39F9637E}"/>
                  </a:ext>
                </a:extLst>
              </p:cNvPr>
              <p:cNvSpPr>
                <a:spLocks noGrp="1"/>
              </p:cNvSpPr>
              <p:nvPr>
                <p:ph idx="1"/>
              </p:nvPr>
            </p:nvSpPr>
            <p:spPr>
              <a:xfrm>
                <a:off x="457143" y="976088"/>
                <a:ext cx="4016982" cy="275325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Helvetica" panose="020B0604020202020204" pitchFamily="34" charset="0"/>
                  <a:buChar char="›"/>
                  <a:defRPr sz="2000" b="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Arial" panose="020B0604020202020204" pitchFamily="34" charset="0"/>
                  <a:buChar char="•"/>
                </a:pPr>
                <a:r>
                  <a:rPr lang="en-US" sz="1400" dirty="0">
                    <a:latin typeface="+mn-lt"/>
                  </a:rPr>
                  <a:t>Target strain-free In</a:t>
                </a:r>
                <a:r>
                  <a:rPr lang="en-US" sz="1400" baseline="-25000" dirty="0">
                    <a:latin typeface="+mn-lt"/>
                  </a:rPr>
                  <a:t>0.18</a:t>
                </a:r>
                <a:r>
                  <a:rPr lang="en-US" sz="1400" dirty="0">
                    <a:latin typeface="+mn-lt"/>
                  </a:rPr>
                  <a:t>Al</a:t>
                </a:r>
                <a:r>
                  <a:rPr lang="en-US" sz="1400" baseline="-25000" dirty="0">
                    <a:latin typeface="+mn-lt"/>
                  </a:rPr>
                  <a:t>0.82</a:t>
                </a:r>
                <a:r>
                  <a:rPr lang="en-US" sz="1400" dirty="0">
                    <a:latin typeface="+mn-lt"/>
                  </a:rPr>
                  <a:t>N lattice-matched to GaN to allow high-quality overgrowth on GaN</a:t>
                </a:r>
              </a:p>
              <a:p>
                <a:pPr>
                  <a:lnSpc>
                    <a:spcPct val="120000"/>
                  </a:lnSpc>
                  <a:buFont typeface="Arial" panose="020B0604020202020204" pitchFamily="34" charset="0"/>
                  <a:buChar char="•"/>
                </a:pPr>
                <a:r>
                  <a:rPr lang="en-US" sz="1400" dirty="0">
                    <a:latin typeface="+mn-lt"/>
                  </a:rPr>
                  <a:t>Co-load </a:t>
                </a:r>
                <a14:m>
                  <m:oMath xmlns:m="http://schemas.openxmlformats.org/officeDocument/2006/math">
                    <m:d>
                      <m:dPr>
                        <m:ctrlPr>
                          <a:rPr lang="en-US" sz="1400" b="0" i="1" smtClean="0">
                            <a:latin typeface="Cambria Math" panose="02040503050406030204" pitchFamily="18" charset="0"/>
                          </a:rPr>
                        </m:ctrlPr>
                      </m:dPr>
                      <m:e>
                        <m:r>
                          <a:rPr lang="en-US" sz="1400" b="0" i="1" smtClean="0">
                            <a:latin typeface="Cambria Math" panose="02040503050406030204" pitchFamily="18" charset="0"/>
                          </a:rPr>
                          <m:t>0001</m:t>
                        </m:r>
                      </m:e>
                    </m:d>
                  </m:oMath>
                </a14:m>
                <a:r>
                  <a:rPr lang="en-US" sz="1400" dirty="0">
                    <a:latin typeface="+mn-lt"/>
                  </a:rPr>
                  <a:t>, </a:t>
                </a:r>
                <a14:m>
                  <m:oMath xmlns:m="http://schemas.openxmlformats.org/officeDocument/2006/math">
                    <m:r>
                      <a:rPr lang="en-US" sz="1400" i="1">
                        <a:latin typeface="Cambria Math" panose="02040503050406030204" pitchFamily="18" charset="0"/>
                      </a:rPr>
                      <m:t>(000</m:t>
                    </m:r>
                    <m:acc>
                      <m:accPr>
                        <m:chr m:val="̅"/>
                        <m:ctrlPr>
                          <a:rPr lang="en-US" sz="1400" i="1" smtClean="0">
                            <a:latin typeface="Cambria Math" panose="02040503050406030204" pitchFamily="18" charset="0"/>
                          </a:rPr>
                        </m:ctrlPr>
                      </m:accPr>
                      <m:e>
                        <m:r>
                          <a:rPr lang="en-US" sz="1400" b="0" i="1" smtClean="0">
                            <a:latin typeface="Cambria Math" panose="02040503050406030204" pitchFamily="18" charset="0"/>
                          </a:rPr>
                          <m:t>1</m:t>
                        </m:r>
                      </m:e>
                    </m:acc>
                    <m:r>
                      <a:rPr lang="en-US" sz="1400" i="1">
                        <a:latin typeface="Cambria Math" panose="02040503050406030204" pitchFamily="18" charset="0"/>
                      </a:rPr>
                      <m:t>)</m:t>
                    </m:r>
                  </m:oMath>
                </a14:m>
                <a:r>
                  <a:rPr lang="en-US" sz="1400" dirty="0">
                    <a:latin typeface="+mn-lt"/>
                  </a:rPr>
                  <a:t> u-GaN substrates</a:t>
                </a:r>
              </a:p>
              <a:p>
                <a:pPr>
                  <a:lnSpc>
                    <a:spcPct val="120000"/>
                  </a:lnSpc>
                  <a:buFont typeface="Arial" panose="020B0604020202020204" pitchFamily="34" charset="0"/>
                  <a:buChar char="•"/>
                </a:pPr>
                <a:r>
                  <a:rPr lang="en-US" sz="1400" dirty="0">
                    <a:latin typeface="+mn-lt"/>
                  </a:rPr>
                  <a:t>Growth of target In</a:t>
                </a:r>
                <a:r>
                  <a:rPr lang="en-US" sz="1400" baseline="-25000" dirty="0">
                    <a:latin typeface="+mn-lt"/>
                  </a:rPr>
                  <a:t>0.18</a:t>
                </a:r>
                <a:r>
                  <a:rPr lang="en-US" sz="1400" dirty="0">
                    <a:latin typeface="+mn-lt"/>
                  </a:rPr>
                  <a:t>Al</a:t>
                </a:r>
                <a:r>
                  <a:rPr lang="en-US" sz="1400" baseline="-25000" dirty="0">
                    <a:latin typeface="+mn-lt"/>
                  </a:rPr>
                  <a:t>0.82</a:t>
                </a:r>
                <a:r>
                  <a:rPr lang="en-US" sz="1400" dirty="0">
                    <a:latin typeface="+mn-lt"/>
                  </a:rPr>
                  <a:t>N results in plastic relaxation (cracking) on smooth Ga-polar surface </a:t>
                </a:r>
              </a:p>
              <a:p>
                <a:pPr>
                  <a:lnSpc>
                    <a:spcPct val="120000"/>
                  </a:lnSpc>
                  <a:buFont typeface="Arial" panose="020B0604020202020204" pitchFamily="34" charset="0"/>
                  <a:buChar char="•"/>
                </a:pPr>
                <a:r>
                  <a:rPr lang="en-US" sz="1400" dirty="0">
                    <a:latin typeface="+mn-lt"/>
                  </a:rPr>
                  <a:t>Few/no cracks observed when grown on N-polar GaN </a:t>
                </a:r>
              </a:p>
              <a:p>
                <a:pPr>
                  <a:lnSpc>
                    <a:spcPct val="120000"/>
                  </a:lnSpc>
                  <a:buFont typeface="Arial" panose="020B0604020202020204" pitchFamily="34" charset="0"/>
                  <a:buChar char="•"/>
                </a:pPr>
                <a:r>
                  <a:rPr lang="en-US" sz="1400" dirty="0">
                    <a:latin typeface="+mn-lt"/>
                  </a:rPr>
                  <a:t>Cracking suggests tensiley strained film→In% smaller than target (higher E</a:t>
                </a:r>
                <a:r>
                  <a:rPr lang="en-US" sz="1400" baseline="-25000" dirty="0">
                    <a:latin typeface="+mn-lt"/>
                  </a:rPr>
                  <a:t>g</a:t>
                </a:r>
                <a:r>
                  <a:rPr lang="en-US" sz="1400" dirty="0">
                    <a:latin typeface="+mn-lt"/>
                  </a:rPr>
                  <a:t>)</a:t>
                </a:r>
              </a:p>
              <a:p>
                <a:pPr>
                  <a:lnSpc>
                    <a:spcPct val="120000"/>
                  </a:lnSpc>
                  <a:buFont typeface="Arial" panose="020B0604020202020204" pitchFamily="34" charset="0"/>
                  <a:buChar char="•"/>
                </a:pPr>
                <a:endParaRPr lang="en-US" sz="1400" dirty="0">
                  <a:latin typeface="+mn-lt"/>
                </a:endParaRPr>
              </a:p>
              <a:p>
                <a:pPr>
                  <a:lnSpc>
                    <a:spcPct val="120000"/>
                  </a:lnSpc>
                  <a:buFont typeface="Arial" panose="020B0604020202020204" pitchFamily="34" charset="0"/>
                  <a:buChar char="•"/>
                </a:pPr>
                <a:endParaRPr lang="en-US" sz="1400" dirty="0">
                  <a:latin typeface="+mn-lt"/>
                </a:endParaRPr>
              </a:p>
            </p:txBody>
          </p:sp>
        </mc:Choice>
        <mc:Fallback xmlns="">
          <p:sp>
            <p:nvSpPr>
              <p:cNvPr id="3" name="Content Placeholder 2">
                <a:extLst>
                  <a:ext uri="{FF2B5EF4-FFF2-40B4-BE49-F238E27FC236}">
                    <a16:creationId xmlns:a16="http://schemas.microsoft.com/office/drawing/2014/main" id="{77DFBBDE-EC4A-CD07-36FF-EE0D39F9637E}"/>
                  </a:ext>
                </a:extLst>
              </p:cNvPr>
              <p:cNvSpPr>
                <a:spLocks noGrp="1" noRot="1" noChangeAspect="1" noMove="1" noResize="1" noEditPoints="1" noAdjustHandles="1" noChangeArrowheads="1" noChangeShapeType="1" noTextEdit="1"/>
              </p:cNvSpPr>
              <p:nvPr>
                <p:ph idx="1"/>
              </p:nvPr>
            </p:nvSpPr>
            <p:spPr>
              <a:xfrm>
                <a:off x="457143" y="976088"/>
                <a:ext cx="4016982" cy="2753250"/>
              </a:xfrm>
              <a:prstGeom prst="rect">
                <a:avLst/>
              </a:prstGeom>
              <a:blipFill>
                <a:blip r:embed="rId3"/>
                <a:stretch>
                  <a:fillRect l="-152" r="-910" b="-664"/>
                </a:stretch>
              </a:blipFill>
            </p:spPr>
            <p:txBody>
              <a:bodyPr/>
              <a:lstStyle/>
              <a:p>
                <a:r>
                  <a:rPr lang="en-US">
                    <a:noFill/>
                  </a:rPr>
                  <a:t> </a:t>
                </a:r>
              </a:p>
            </p:txBody>
          </p:sp>
        </mc:Fallback>
      </mc:AlternateContent>
      <p:sp>
        <p:nvSpPr>
          <p:cNvPr id="666" name="Google Shape;666;p42"/>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16" name="Group 15">
            <a:extLst>
              <a:ext uri="{FF2B5EF4-FFF2-40B4-BE49-F238E27FC236}">
                <a16:creationId xmlns:a16="http://schemas.microsoft.com/office/drawing/2014/main" id="{50B40498-98AE-B71F-952D-B55612DA7DD5}"/>
              </a:ext>
            </a:extLst>
          </p:cNvPr>
          <p:cNvGrpSpPr/>
          <p:nvPr/>
        </p:nvGrpSpPr>
        <p:grpSpPr>
          <a:xfrm>
            <a:off x="4694659" y="876061"/>
            <a:ext cx="7352854" cy="5845414"/>
            <a:chOff x="168043" y="881872"/>
            <a:chExt cx="7352854" cy="5845414"/>
          </a:xfrm>
        </p:grpSpPr>
        <p:sp>
          <p:nvSpPr>
            <p:cNvPr id="6" name="Google Shape;627;p40">
              <a:extLst>
                <a:ext uri="{FF2B5EF4-FFF2-40B4-BE49-F238E27FC236}">
                  <a16:creationId xmlns:a16="http://schemas.microsoft.com/office/drawing/2014/main" id="{48D42A4B-9101-4056-9724-6825F4970931}"/>
                </a:ext>
              </a:extLst>
            </p:cNvPr>
            <p:cNvSpPr/>
            <p:nvPr/>
          </p:nvSpPr>
          <p:spPr>
            <a:xfrm>
              <a:off x="168043" y="887683"/>
              <a:ext cx="3566160" cy="5839603"/>
            </a:xfrm>
            <a:prstGeom prst="roundRect">
              <a:avLst>
                <a:gd name="adj" fmla="val 9575"/>
              </a:avLst>
            </a:prstGeom>
            <a:noFill/>
            <a:ln w="28575" cap="flat" cmpd="sng">
              <a:solidFill>
                <a:srgbClr val="4B0E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7" name="Google Shape;628;p40">
              <a:extLst>
                <a:ext uri="{FF2B5EF4-FFF2-40B4-BE49-F238E27FC236}">
                  <a16:creationId xmlns:a16="http://schemas.microsoft.com/office/drawing/2014/main" id="{C9DF7603-A489-A0E2-6404-A452B723AB2D}"/>
                </a:ext>
              </a:extLst>
            </p:cNvPr>
            <p:cNvSpPr/>
            <p:nvPr/>
          </p:nvSpPr>
          <p:spPr>
            <a:xfrm>
              <a:off x="3954737" y="881872"/>
              <a:ext cx="3566160" cy="5839603"/>
            </a:xfrm>
            <a:prstGeom prst="roundRect">
              <a:avLst>
                <a:gd name="adj" fmla="val 9575"/>
              </a:avLst>
            </a:prstGeom>
            <a:noFill/>
            <a:ln w="28575" cap="flat" cmpd="sng">
              <a:solidFill>
                <a:srgbClr val="4B0E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pic>
          <p:nvPicPr>
            <p:cNvPr id="8" name="Google Shape;629;p40">
              <a:extLst>
                <a:ext uri="{FF2B5EF4-FFF2-40B4-BE49-F238E27FC236}">
                  <a16:creationId xmlns:a16="http://schemas.microsoft.com/office/drawing/2014/main" id="{09D34525-934D-634C-D8E0-F6EBFD736E90}"/>
                </a:ext>
              </a:extLst>
            </p:cNvPr>
            <p:cNvPicPr preferRelativeResize="0"/>
            <p:nvPr/>
          </p:nvPicPr>
          <p:blipFill rotWithShape="1">
            <a:blip r:embed="rId4">
              <a:alphaModFix/>
            </a:blip>
            <a:srcRect/>
            <a:stretch/>
          </p:blipFill>
          <p:spPr>
            <a:xfrm>
              <a:off x="264674" y="1440921"/>
              <a:ext cx="3372898" cy="2529674"/>
            </a:xfrm>
            <a:prstGeom prst="rect">
              <a:avLst/>
            </a:prstGeom>
            <a:noFill/>
            <a:ln>
              <a:noFill/>
            </a:ln>
          </p:spPr>
        </p:pic>
        <p:pic>
          <p:nvPicPr>
            <p:cNvPr id="9" name="Google Shape;630;p40">
              <a:extLst>
                <a:ext uri="{FF2B5EF4-FFF2-40B4-BE49-F238E27FC236}">
                  <a16:creationId xmlns:a16="http://schemas.microsoft.com/office/drawing/2014/main" id="{591BD9DB-89B4-83D7-2E68-15407DBE2444}"/>
                </a:ext>
              </a:extLst>
            </p:cNvPr>
            <p:cNvPicPr preferRelativeResize="0"/>
            <p:nvPr/>
          </p:nvPicPr>
          <p:blipFill rotWithShape="1">
            <a:blip r:embed="rId5">
              <a:alphaModFix/>
            </a:blip>
            <a:srcRect/>
            <a:stretch/>
          </p:blipFill>
          <p:spPr>
            <a:xfrm>
              <a:off x="4051368" y="1440921"/>
              <a:ext cx="3372898" cy="2529674"/>
            </a:xfrm>
            <a:prstGeom prst="rect">
              <a:avLst/>
            </a:prstGeom>
            <a:noFill/>
            <a:ln>
              <a:noFill/>
            </a:ln>
          </p:spPr>
        </p:pic>
        <p:sp>
          <p:nvSpPr>
            <p:cNvPr id="10" name="Google Shape;631;p40">
              <a:extLst>
                <a:ext uri="{FF2B5EF4-FFF2-40B4-BE49-F238E27FC236}">
                  <a16:creationId xmlns:a16="http://schemas.microsoft.com/office/drawing/2014/main" id="{1F553011-AC3B-0E36-2636-E9F75DA68FF2}"/>
                </a:ext>
              </a:extLst>
            </p:cNvPr>
            <p:cNvSpPr txBox="1"/>
            <p:nvPr/>
          </p:nvSpPr>
          <p:spPr>
            <a:xfrm>
              <a:off x="4341602" y="881872"/>
              <a:ext cx="2685030" cy="400110"/>
            </a:xfrm>
            <a:prstGeom prst="rect">
              <a:avLst/>
            </a:prstGeom>
            <a:blipFill rotWithShape="1">
              <a:blip r:embed="rId6">
                <a:alphaModFix/>
              </a:blip>
              <a:stretch>
                <a:fillRect l="-2267" t="-10768" r="-1359" b="-261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Arial"/>
                  <a:ea typeface="Arial"/>
                  <a:cs typeface="Arial"/>
                  <a:sym typeface="Arial"/>
                </a:rPr>
                <a:t> </a:t>
              </a:r>
              <a:endParaRPr sz="1600"/>
            </a:p>
          </p:txBody>
        </p:sp>
        <p:sp>
          <p:nvSpPr>
            <p:cNvPr id="11" name="Google Shape;632;p40">
              <a:extLst>
                <a:ext uri="{FF2B5EF4-FFF2-40B4-BE49-F238E27FC236}">
                  <a16:creationId xmlns:a16="http://schemas.microsoft.com/office/drawing/2014/main" id="{D4EC1FB5-CAFE-6222-192A-2E30845B6C42}"/>
                </a:ext>
              </a:extLst>
            </p:cNvPr>
            <p:cNvSpPr txBox="1"/>
            <p:nvPr/>
          </p:nvSpPr>
          <p:spPr>
            <a:xfrm>
              <a:off x="558915" y="881872"/>
              <a:ext cx="2784417" cy="400815"/>
            </a:xfrm>
            <a:prstGeom prst="rect">
              <a:avLst/>
            </a:prstGeom>
            <a:blipFill rotWithShape="1">
              <a:blip r:embed="rId7">
                <a:alphaModFix/>
              </a:blip>
              <a:stretch>
                <a:fillRect l="-2411" t="-9229" b="-2769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latin typeface="Arial"/>
                  <a:ea typeface="Arial"/>
                  <a:cs typeface="Arial"/>
                  <a:sym typeface="Arial"/>
                </a:rPr>
                <a:t> </a:t>
              </a:r>
              <a:endParaRPr sz="1600" dirty="0"/>
            </a:p>
          </p:txBody>
        </p:sp>
        <p:pic>
          <p:nvPicPr>
            <p:cNvPr id="12" name="Google Shape;633;p40">
              <a:extLst>
                <a:ext uri="{FF2B5EF4-FFF2-40B4-BE49-F238E27FC236}">
                  <a16:creationId xmlns:a16="http://schemas.microsoft.com/office/drawing/2014/main" id="{22E6695C-8DDB-B33D-7800-44BAFFDE8686}"/>
                </a:ext>
              </a:extLst>
            </p:cNvPr>
            <p:cNvPicPr preferRelativeResize="0"/>
            <p:nvPr/>
          </p:nvPicPr>
          <p:blipFill rotWithShape="1">
            <a:blip r:embed="rId8">
              <a:alphaModFix/>
            </a:blip>
            <a:srcRect/>
            <a:stretch/>
          </p:blipFill>
          <p:spPr>
            <a:xfrm>
              <a:off x="4219155" y="4145019"/>
              <a:ext cx="2813396" cy="2469988"/>
            </a:xfrm>
            <a:prstGeom prst="rect">
              <a:avLst/>
            </a:prstGeom>
            <a:noFill/>
            <a:ln>
              <a:noFill/>
            </a:ln>
          </p:spPr>
        </p:pic>
        <p:sp>
          <p:nvSpPr>
            <p:cNvPr id="13" name="Google Shape;634;p40">
              <a:extLst>
                <a:ext uri="{FF2B5EF4-FFF2-40B4-BE49-F238E27FC236}">
                  <a16:creationId xmlns:a16="http://schemas.microsoft.com/office/drawing/2014/main" id="{F1C97092-CC27-1C53-3FDE-166D545990A9}"/>
                </a:ext>
              </a:extLst>
            </p:cNvPr>
            <p:cNvSpPr txBox="1"/>
            <p:nvPr/>
          </p:nvSpPr>
          <p:spPr>
            <a:xfrm>
              <a:off x="4212526" y="6220711"/>
              <a:ext cx="16118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Arial"/>
                  <a:ea typeface="Arial"/>
                  <a:cs typeface="Arial"/>
                  <a:sym typeface="Arial"/>
                </a:rPr>
                <a:t>RMS: 0.5 nm</a:t>
              </a:r>
              <a:endParaRPr sz="1600" dirty="0"/>
            </a:p>
          </p:txBody>
        </p:sp>
        <p:pic>
          <p:nvPicPr>
            <p:cNvPr id="14" name="Google Shape;635;p40">
              <a:extLst>
                <a:ext uri="{FF2B5EF4-FFF2-40B4-BE49-F238E27FC236}">
                  <a16:creationId xmlns:a16="http://schemas.microsoft.com/office/drawing/2014/main" id="{F798AD77-C0AF-7AD1-55C0-330D0DA52E61}"/>
                </a:ext>
              </a:extLst>
            </p:cNvPr>
            <p:cNvPicPr preferRelativeResize="0"/>
            <p:nvPr/>
          </p:nvPicPr>
          <p:blipFill rotWithShape="1">
            <a:blip r:embed="rId9">
              <a:alphaModFix/>
            </a:blip>
            <a:srcRect/>
            <a:stretch/>
          </p:blipFill>
          <p:spPr>
            <a:xfrm>
              <a:off x="432460" y="4145019"/>
              <a:ext cx="2813396" cy="2469988"/>
            </a:xfrm>
            <a:prstGeom prst="rect">
              <a:avLst/>
            </a:prstGeom>
            <a:noFill/>
            <a:ln>
              <a:noFill/>
            </a:ln>
          </p:spPr>
        </p:pic>
        <p:sp>
          <p:nvSpPr>
            <p:cNvPr id="15" name="Google Shape;636;p40">
              <a:extLst>
                <a:ext uri="{FF2B5EF4-FFF2-40B4-BE49-F238E27FC236}">
                  <a16:creationId xmlns:a16="http://schemas.microsoft.com/office/drawing/2014/main" id="{6081A5B8-03CD-49E3-EF15-0FF6AA65775F}"/>
                </a:ext>
              </a:extLst>
            </p:cNvPr>
            <p:cNvSpPr txBox="1"/>
            <p:nvPr/>
          </p:nvSpPr>
          <p:spPr>
            <a:xfrm>
              <a:off x="460254" y="6220711"/>
              <a:ext cx="168215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Arial"/>
                  <a:ea typeface="Arial"/>
                  <a:cs typeface="Arial"/>
                  <a:sym typeface="Arial"/>
                </a:rPr>
                <a:t>RMS: 3.5 nm</a:t>
              </a:r>
              <a:endParaRPr sz="1600" dirty="0"/>
            </a:p>
          </p:txBody>
        </p:sp>
      </p:grpSp>
      <p:grpSp>
        <p:nvGrpSpPr>
          <p:cNvPr id="19" name="Group 18">
            <a:extLst>
              <a:ext uri="{FF2B5EF4-FFF2-40B4-BE49-F238E27FC236}">
                <a16:creationId xmlns:a16="http://schemas.microsoft.com/office/drawing/2014/main" id="{05132218-A92E-7F93-6328-52DD1A35FEC1}"/>
              </a:ext>
            </a:extLst>
          </p:cNvPr>
          <p:cNvGrpSpPr/>
          <p:nvPr/>
        </p:nvGrpSpPr>
        <p:grpSpPr>
          <a:xfrm>
            <a:off x="371306" y="3830913"/>
            <a:ext cx="3904849" cy="2935416"/>
            <a:chOff x="363236" y="3829366"/>
            <a:chExt cx="3904849" cy="2935416"/>
          </a:xfrm>
        </p:grpSpPr>
        <p:pic>
          <p:nvPicPr>
            <p:cNvPr id="17" name="Google Shape;560;p35">
              <a:extLst>
                <a:ext uri="{FF2B5EF4-FFF2-40B4-BE49-F238E27FC236}">
                  <a16:creationId xmlns:a16="http://schemas.microsoft.com/office/drawing/2014/main" id="{EAD41E7F-1848-C673-DCF7-A2AC4F5986A7}"/>
                </a:ext>
              </a:extLst>
            </p:cNvPr>
            <p:cNvPicPr preferRelativeResize="0"/>
            <p:nvPr/>
          </p:nvPicPr>
          <p:blipFill rotWithShape="1">
            <a:blip r:embed="rId10">
              <a:alphaModFix/>
            </a:blip>
            <a:srcRect/>
            <a:stretch/>
          </p:blipFill>
          <p:spPr>
            <a:xfrm>
              <a:off x="363236" y="3829366"/>
              <a:ext cx="3904849" cy="2935416"/>
            </a:xfrm>
            <a:prstGeom prst="rect">
              <a:avLst/>
            </a:prstGeom>
            <a:noFill/>
            <a:ln>
              <a:noFill/>
            </a:ln>
          </p:spPr>
        </p:pic>
        <p:sp>
          <p:nvSpPr>
            <p:cNvPr id="18" name="Rectangle 17">
              <a:extLst>
                <a:ext uri="{FF2B5EF4-FFF2-40B4-BE49-F238E27FC236}">
                  <a16:creationId xmlns:a16="http://schemas.microsoft.com/office/drawing/2014/main" id="{E192C4CB-1AC2-29AC-AD03-1F8C8DB451DB}"/>
                </a:ext>
              </a:extLst>
            </p:cNvPr>
            <p:cNvSpPr/>
            <p:nvPr/>
          </p:nvSpPr>
          <p:spPr>
            <a:xfrm>
              <a:off x="926593" y="5864352"/>
              <a:ext cx="280415" cy="350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D5321550-8509-3F13-F0F6-C061154F29F4}"/>
              </a:ext>
            </a:extLst>
          </p:cNvPr>
          <p:cNvSpPr/>
          <p:nvPr/>
        </p:nvSpPr>
        <p:spPr>
          <a:xfrm rot="2934499">
            <a:off x="839459" y="4153383"/>
            <a:ext cx="1084340" cy="24046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6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41"/>
          <p:cNvSpPr txBox="1">
            <a:spLocks noGrp="1"/>
          </p:cNvSpPr>
          <p:nvPr>
            <p:ph type="title"/>
          </p:nvPr>
        </p:nvSpPr>
        <p:spPr>
          <a:xfrm>
            <a:off x="571500" y="216277"/>
            <a:ext cx="11049000" cy="98209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2000"/>
              <a:buFont typeface="Helvetica Neue"/>
              <a:buNone/>
            </a:pPr>
            <a:r>
              <a:rPr lang="en-US" dirty="0"/>
              <a:t>XRD analysis</a:t>
            </a:r>
            <a:endParaRPr dirty="0"/>
          </a:p>
        </p:txBody>
      </p:sp>
      <p:sp>
        <p:nvSpPr>
          <p:cNvPr id="643" name="Google Shape;643;p41"/>
          <p:cNvSpPr txBox="1">
            <a:spLocks noGrp="1"/>
          </p:cNvSpPr>
          <p:nvPr>
            <p:ph idx="1"/>
          </p:nvPr>
        </p:nvSpPr>
        <p:spPr>
          <a:xfrm>
            <a:off x="571500" y="1346806"/>
            <a:ext cx="11049000" cy="4207185"/>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200"/>
              </a:spcBef>
              <a:spcAft>
                <a:spcPts val="0"/>
              </a:spcAft>
              <a:buClr>
                <a:schemeClr val="dk1"/>
              </a:buClr>
              <a:buSzPts val="1800"/>
            </a:pPr>
            <a:r>
              <a:rPr lang="en-US" sz="1800" dirty="0"/>
              <a:t>XRD ω-2θ indicates slightly In% higher on N‐polar (~2.6%) GaN than on Ga-polar (~2%)</a:t>
            </a:r>
          </a:p>
          <a:p>
            <a:pPr marL="285750" lvl="0" indent="-285750" algn="l" rtl="0">
              <a:lnSpc>
                <a:spcPct val="90000"/>
              </a:lnSpc>
              <a:spcBef>
                <a:spcPts val="1200"/>
              </a:spcBef>
              <a:spcAft>
                <a:spcPts val="0"/>
              </a:spcAft>
              <a:buClr>
                <a:schemeClr val="dk1"/>
              </a:buClr>
              <a:buSzPts val="1800"/>
            </a:pPr>
            <a:r>
              <a:rPr lang="en-US" sz="1800" dirty="0">
                <a:ea typeface="Public Sans"/>
                <a:cs typeface="Public Sans"/>
                <a:sym typeface="Public Sans"/>
              </a:rPr>
              <a:t>Growth rate very low→~20 nm/</a:t>
            </a:r>
            <a:r>
              <a:rPr lang="en-US" sz="1800" dirty="0" err="1">
                <a:ea typeface="Public Sans"/>
                <a:cs typeface="Public Sans"/>
                <a:sym typeface="Public Sans"/>
              </a:rPr>
              <a:t>hr</a:t>
            </a:r>
            <a:endParaRPr sz="1800" dirty="0">
              <a:ea typeface="Public Sans"/>
              <a:cs typeface="Public Sans"/>
              <a:sym typeface="Public Sans"/>
            </a:endParaRPr>
          </a:p>
        </p:txBody>
      </p:sp>
      <p:sp>
        <p:nvSpPr>
          <p:cNvPr id="642" name="Google Shape;642;p41"/>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grpSp>
        <p:nvGrpSpPr>
          <p:cNvPr id="9" name="Group 8">
            <a:extLst>
              <a:ext uri="{FF2B5EF4-FFF2-40B4-BE49-F238E27FC236}">
                <a16:creationId xmlns:a16="http://schemas.microsoft.com/office/drawing/2014/main" id="{C3160017-61E2-7755-2121-16BC31CDECFC}"/>
              </a:ext>
            </a:extLst>
          </p:cNvPr>
          <p:cNvGrpSpPr/>
          <p:nvPr/>
        </p:nvGrpSpPr>
        <p:grpSpPr>
          <a:xfrm>
            <a:off x="571500" y="2699532"/>
            <a:ext cx="6123045" cy="3468631"/>
            <a:chOff x="5802705" y="838818"/>
            <a:chExt cx="5701971" cy="3177543"/>
          </a:xfrm>
        </p:grpSpPr>
        <p:pic>
          <p:nvPicPr>
            <p:cNvPr id="645" name="Google Shape;645;p41"/>
            <p:cNvPicPr preferRelativeResize="0">
              <a:picLocks noChangeAspect="1"/>
            </p:cNvPicPr>
            <p:nvPr/>
          </p:nvPicPr>
          <p:blipFill rotWithShape="1">
            <a:blip r:embed="rId3">
              <a:alphaModFix/>
            </a:blip>
            <a:srcRect l="6294" t="6551" r="7589"/>
            <a:stretch/>
          </p:blipFill>
          <p:spPr>
            <a:xfrm>
              <a:off x="5802705" y="838818"/>
              <a:ext cx="5701971" cy="3177543"/>
            </a:xfrm>
            <a:prstGeom prst="rect">
              <a:avLst/>
            </a:prstGeom>
            <a:noFill/>
            <a:ln>
              <a:noFill/>
            </a:ln>
          </p:spPr>
        </p:pic>
        <p:cxnSp>
          <p:nvCxnSpPr>
            <p:cNvPr id="3" name="Straight Connector 2">
              <a:extLst>
                <a:ext uri="{FF2B5EF4-FFF2-40B4-BE49-F238E27FC236}">
                  <a16:creationId xmlns:a16="http://schemas.microsoft.com/office/drawing/2014/main" id="{04F78A8C-F744-8FFF-C474-78C53F1590D5}"/>
                </a:ext>
              </a:extLst>
            </p:cNvPr>
            <p:cNvCxnSpPr>
              <a:cxnSpLocks/>
            </p:cNvCxnSpPr>
            <p:nvPr/>
          </p:nvCxnSpPr>
          <p:spPr>
            <a:xfrm>
              <a:off x="7534656" y="882650"/>
              <a:ext cx="0" cy="275056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EE3A39-6150-884E-822C-F3051C2B769F}"/>
                </a:ext>
              </a:extLst>
            </p:cNvPr>
            <p:cNvCxnSpPr>
              <a:cxnSpLocks/>
            </p:cNvCxnSpPr>
            <p:nvPr/>
          </p:nvCxnSpPr>
          <p:spPr>
            <a:xfrm>
              <a:off x="9868281" y="882650"/>
              <a:ext cx="0" cy="2750566"/>
            </a:xfrm>
            <a:prstGeom prst="line">
              <a:avLst/>
            </a:prstGeom>
            <a:ln w="19050">
              <a:solidFill>
                <a:srgbClr val="565656"/>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D0E90E-54E1-DD17-498B-F4AABF83FE23}"/>
                </a:ext>
              </a:extLst>
            </p:cNvPr>
            <p:cNvCxnSpPr>
              <a:cxnSpLocks/>
            </p:cNvCxnSpPr>
            <p:nvPr/>
          </p:nvCxnSpPr>
          <p:spPr>
            <a:xfrm>
              <a:off x="10025444" y="882650"/>
              <a:ext cx="0" cy="2750566"/>
            </a:xfrm>
            <a:prstGeom prst="line">
              <a:avLst/>
            </a:prstGeom>
            <a:ln w="19050">
              <a:solidFill>
                <a:srgbClr val="F13F3F"/>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0240B9D-732E-156B-15F0-2C338E8FAC5D}"/>
                </a:ext>
              </a:extLst>
            </p:cNvPr>
            <p:cNvSpPr txBox="1"/>
            <p:nvPr/>
          </p:nvSpPr>
          <p:spPr>
            <a:xfrm>
              <a:off x="7541152" y="882650"/>
              <a:ext cx="590226" cy="369332"/>
            </a:xfrm>
            <a:prstGeom prst="rect">
              <a:avLst/>
            </a:prstGeom>
            <a:noFill/>
          </p:spPr>
          <p:txBody>
            <a:bodyPr wrap="none" rtlCol="0">
              <a:spAutoFit/>
            </a:bodyPr>
            <a:lstStyle/>
            <a:p>
              <a:r>
                <a:rPr lang="en-US" dirty="0"/>
                <a:t>GaN</a:t>
              </a:r>
            </a:p>
          </p:txBody>
        </p:sp>
      </p:grpSp>
      <p:sp>
        <p:nvSpPr>
          <p:cNvPr id="11" name="Rounded Rectangle 2">
            <a:extLst>
              <a:ext uri="{FF2B5EF4-FFF2-40B4-BE49-F238E27FC236}">
                <a16:creationId xmlns:a16="http://schemas.microsoft.com/office/drawing/2014/main" id="{A5A6EAB4-5741-5F25-E3FF-B9C090EE414D}"/>
              </a:ext>
            </a:extLst>
          </p:cNvPr>
          <p:cNvSpPr/>
          <p:nvPr/>
        </p:nvSpPr>
        <p:spPr>
          <a:xfrm>
            <a:off x="7134005" y="2562683"/>
            <a:ext cx="4493469" cy="3605480"/>
          </a:xfrm>
          <a:prstGeom prst="roundRect">
            <a:avLst>
              <a:gd name="adj" fmla="val 2295"/>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Bef>
                <a:spcPts val="1200"/>
              </a:spcBef>
              <a:buFont typeface="Arial" panose="020B0604020202020204" pitchFamily="34" charset="0"/>
              <a:buChar char="•"/>
            </a:pPr>
            <a:r>
              <a:rPr lang="en-US" sz="2000" dirty="0">
                <a:solidFill>
                  <a:schemeClr val="tx1"/>
                </a:solidFill>
                <a:cs typeface="Arial" panose="020B0604020202020204" pitchFamily="34" charset="0"/>
              </a:rPr>
              <a:t>InAlN overgrowth on GaN appears to match underlying polarity</a:t>
            </a:r>
          </a:p>
          <a:p>
            <a:pPr marL="285750" indent="-285750">
              <a:spcBef>
                <a:spcPts val="1200"/>
              </a:spcBef>
              <a:buFont typeface="Arial" panose="020B0604020202020204" pitchFamily="34" charset="0"/>
              <a:buChar char="•"/>
            </a:pPr>
            <a:r>
              <a:rPr lang="en-US" sz="2000" dirty="0">
                <a:solidFill>
                  <a:schemeClr val="tx1"/>
                </a:solidFill>
                <a:cs typeface="Arial" panose="020B0604020202020204" pitchFamily="34" charset="0"/>
              </a:rPr>
              <a:t>In% always low, largely insensitive to metal precursor flow ratio</a:t>
            </a:r>
          </a:p>
          <a:p>
            <a:pPr marL="285750" indent="-285750">
              <a:spcBef>
                <a:spcPts val="1200"/>
              </a:spcBef>
              <a:buFont typeface="Arial" panose="020B0604020202020204" pitchFamily="34" charset="0"/>
              <a:buChar char="•"/>
            </a:pPr>
            <a:r>
              <a:rPr lang="en-US" sz="2000" dirty="0">
                <a:solidFill>
                  <a:schemeClr val="tx1"/>
                </a:solidFill>
                <a:cs typeface="Arial" panose="020B0604020202020204" pitchFamily="34" charset="0"/>
              </a:rPr>
              <a:t>Al outcompetes In for Group-III sites</a:t>
            </a:r>
          </a:p>
          <a:p>
            <a:pPr marL="285750" indent="-285750">
              <a:spcBef>
                <a:spcPts val="1200"/>
              </a:spcBef>
              <a:buFont typeface="Arial" panose="020B0604020202020204" pitchFamily="34" charset="0"/>
              <a:buChar char="•"/>
            </a:pPr>
            <a:r>
              <a:rPr lang="en-US" sz="2000" dirty="0">
                <a:solidFill>
                  <a:schemeClr val="tx1"/>
                </a:solidFill>
                <a:cs typeface="Arial" panose="020B0604020202020204" pitchFamily="34" charset="0"/>
              </a:rPr>
              <a:t>Decreasing growth temperature and increasing substrate lattice parameter may encourage In incorporation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3CD4-71C9-D367-55FB-89D689B3702F}"/>
              </a:ext>
            </a:extLst>
          </p:cNvPr>
          <p:cNvSpPr>
            <a:spLocks noGrp="1"/>
          </p:cNvSpPr>
          <p:nvPr>
            <p:ph type="title"/>
          </p:nvPr>
        </p:nvSpPr>
        <p:spPr>
          <a:xfrm>
            <a:off x="469667" y="280104"/>
            <a:ext cx="11049000" cy="770098"/>
          </a:xfrm>
        </p:spPr>
        <p:txBody>
          <a:bodyPr>
            <a:noAutofit/>
          </a:bodyPr>
          <a:lstStyle/>
          <a:p>
            <a:r>
              <a:rPr lang="en-US" sz="3200" dirty="0"/>
              <a:t>Uniform indium incorporation proven to be challenging </a:t>
            </a:r>
          </a:p>
        </p:txBody>
      </p:sp>
      <p:sp>
        <p:nvSpPr>
          <p:cNvPr id="4" name="Slide Number Placeholder 3">
            <a:extLst>
              <a:ext uri="{FF2B5EF4-FFF2-40B4-BE49-F238E27FC236}">
                <a16:creationId xmlns:a16="http://schemas.microsoft.com/office/drawing/2014/main" id="{E06FD535-B2AE-EB69-76D2-7E62C3FE4090}"/>
              </a:ext>
            </a:extLst>
          </p:cNvPr>
          <p:cNvSpPr>
            <a:spLocks noGrp="1"/>
          </p:cNvSpPr>
          <p:nvPr>
            <p:ph type="sldNum" sz="quarter" idx="4"/>
          </p:nvPr>
        </p:nvSpPr>
        <p:spPr/>
        <p:txBody>
          <a:bodyPr/>
          <a:lstStyle/>
          <a:p>
            <a:fld id="{933A556B-7C63-244D-9B7C-B0EA8042B330}" type="slidenum">
              <a:rPr lang="en-US" smtClean="0"/>
              <a:pPr/>
              <a:t>16</a:t>
            </a:fld>
            <a:endParaRPr lang="en-US" sz="1000"/>
          </a:p>
        </p:txBody>
      </p:sp>
      <p:grpSp>
        <p:nvGrpSpPr>
          <p:cNvPr id="7" name="Group 6">
            <a:extLst>
              <a:ext uri="{FF2B5EF4-FFF2-40B4-BE49-F238E27FC236}">
                <a16:creationId xmlns:a16="http://schemas.microsoft.com/office/drawing/2014/main" id="{8B3C385A-CC41-CA51-7E50-C50951F71AC3}"/>
              </a:ext>
            </a:extLst>
          </p:cNvPr>
          <p:cNvGrpSpPr/>
          <p:nvPr/>
        </p:nvGrpSpPr>
        <p:grpSpPr>
          <a:xfrm>
            <a:off x="1374061" y="1231272"/>
            <a:ext cx="9443878" cy="4858986"/>
            <a:chOff x="161848" y="829727"/>
            <a:chExt cx="12319863" cy="6048572"/>
          </a:xfrm>
        </p:grpSpPr>
        <p:grpSp>
          <p:nvGrpSpPr>
            <p:cNvPr id="8" name="Group 7">
              <a:extLst>
                <a:ext uri="{FF2B5EF4-FFF2-40B4-BE49-F238E27FC236}">
                  <a16:creationId xmlns:a16="http://schemas.microsoft.com/office/drawing/2014/main" id="{074F92DC-5045-BDF0-5695-147856A682A9}"/>
                </a:ext>
              </a:extLst>
            </p:cNvPr>
            <p:cNvGrpSpPr/>
            <p:nvPr/>
          </p:nvGrpSpPr>
          <p:grpSpPr>
            <a:xfrm>
              <a:off x="161848" y="829727"/>
              <a:ext cx="12319863" cy="6048572"/>
              <a:chOff x="0" y="44361"/>
              <a:chExt cx="12319863" cy="6048572"/>
            </a:xfrm>
          </p:grpSpPr>
          <p:pic>
            <p:nvPicPr>
              <p:cNvPr id="10" name="Picture 9">
                <a:extLst>
                  <a:ext uri="{FF2B5EF4-FFF2-40B4-BE49-F238E27FC236}">
                    <a16:creationId xmlns:a16="http://schemas.microsoft.com/office/drawing/2014/main" id="{27E3DC23-74A5-824F-583D-370DE58F6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52" y="64659"/>
                <a:ext cx="4023360" cy="3017520"/>
              </a:xfrm>
              <a:prstGeom prst="rect">
                <a:avLst/>
              </a:prstGeom>
            </p:spPr>
          </p:pic>
          <p:pic>
            <p:nvPicPr>
              <p:cNvPr id="11" name="Picture 10">
                <a:extLst>
                  <a:ext uri="{FF2B5EF4-FFF2-40B4-BE49-F238E27FC236}">
                    <a16:creationId xmlns:a16="http://schemas.microsoft.com/office/drawing/2014/main" id="{529180BC-528B-0C75-7153-817E35EFA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503" y="3075413"/>
                <a:ext cx="4023360" cy="3017520"/>
              </a:xfrm>
              <a:prstGeom prst="rect">
                <a:avLst/>
              </a:prstGeom>
            </p:spPr>
          </p:pic>
          <p:pic>
            <p:nvPicPr>
              <p:cNvPr id="12" name="Picture 11">
                <a:extLst>
                  <a:ext uri="{FF2B5EF4-FFF2-40B4-BE49-F238E27FC236}">
                    <a16:creationId xmlns:a16="http://schemas.microsoft.com/office/drawing/2014/main" id="{11F9F55F-463C-7311-6708-13CE4EF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252" y="3075413"/>
                <a:ext cx="4023360" cy="3017520"/>
              </a:xfrm>
              <a:prstGeom prst="rect">
                <a:avLst/>
              </a:prstGeom>
            </p:spPr>
          </p:pic>
          <p:pic>
            <p:nvPicPr>
              <p:cNvPr id="13" name="Picture 12">
                <a:extLst>
                  <a:ext uri="{FF2B5EF4-FFF2-40B4-BE49-F238E27FC236}">
                    <a16:creationId xmlns:a16="http://schemas.microsoft.com/office/drawing/2014/main" id="{92B1F6DB-C66E-68EC-8931-87977A028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361"/>
                <a:ext cx="4023360" cy="3017520"/>
              </a:xfrm>
              <a:prstGeom prst="rect">
                <a:avLst/>
              </a:prstGeom>
            </p:spPr>
          </p:pic>
          <p:pic>
            <p:nvPicPr>
              <p:cNvPr id="14" name="Picture 13">
                <a:extLst>
                  <a:ext uri="{FF2B5EF4-FFF2-40B4-BE49-F238E27FC236}">
                    <a16:creationId xmlns:a16="http://schemas.microsoft.com/office/drawing/2014/main" id="{A4C758D4-2FF1-8E84-461A-EFDBBBB0B6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6503" y="64659"/>
                <a:ext cx="4023360" cy="3017520"/>
              </a:xfrm>
              <a:prstGeom prst="rect">
                <a:avLst/>
              </a:prstGeom>
            </p:spPr>
          </p:pic>
        </p:grpSp>
        <p:pic>
          <p:nvPicPr>
            <p:cNvPr id="9" name="Picture 8">
              <a:extLst>
                <a:ext uri="{FF2B5EF4-FFF2-40B4-BE49-F238E27FC236}">
                  <a16:creationId xmlns:a16="http://schemas.microsoft.com/office/drawing/2014/main" id="{0B24CC35-4E8F-E410-57F8-F307CA0041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848" y="3840481"/>
              <a:ext cx="4023359" cy="3017519"/>
            </a:xfrm>
            <a:prstGeom prst="rect">
              <a:avLst/>
            </a:prstGeom>
          </p:spPr>
        </p:pic>
      </p:grpSp>
    </p:spTree>
    <p:extLst>
      <p:ext uri="{BB962C8B-B14F-4D97-AF65-F5344CB8AC3E}">
        <p14:creationId xmlns:p14="http://schemas.microsoft.com/office/powerpoint/2010/main" val="84853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5" name="Google Shape;835;p53"/>
          <p:cNvSpPr txBox="1">
            <a:spLocks noGrp="1"/>
          </p:cNvSpPr>
          <p:nvPr>
            <p:ph type="title"/>
          </p:nvPr>
        </p:nvSpPr>
        <p:spPr>
          <a:xfrm>
            <a:off x="555232" y="44450"/>
            <a:ext cx="11049000" cy="7752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2000"/>
              <a:buFont typeface="Helvetica Neue"/>
              <a:buNone/>
            </a:pPr>
            <a:r>
              <a:rPr lang="en-US" dirty="0"/>
              <a:t>InAlN and InAlN:Mg on sapphire</a:t>
            </a:r>
            <a:endParaRPr dirty="0"/>
          </a:p>
        </p:txBody>
      </p:sp>
      <p:sp>
        <p:nvSpPr>
          <p:cNvPr id="833" name="Google Shape;833;p53"/>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834" name="Google Shape;834;p53"/>
          <p:cNvSpPr txBox="1">
            <a:spLocks noGrp="1"/>
          </p:cNvSpPr>
          <p:nvPr>
            <p:ph type="body" idx="4294967295"/>
          </p:nvPr>
        </p:nvSpPr>
        <p:spPr>
          <a:xfrm>
            <a:off x="375497" y="4005403"/>
            <a:ext cx="4901626" cy="2606675"/>
          </a:xfrm>
          <a:prstGeom prst="rect">
            <a:avLst/>
          </a:prstGeom>
          <a:noFill/>
          <a:ln>
            <a:noFill/>
          </a:ln>
        </p:spPr>
        <p:txBody>
          <a:bodyPr spcFirstLastPara="1" wrap="square" lIns="91425" tIns="45700" rIns="91425" bIns="45700" anchor="t" anchorCtr="0">
            <a:noAutofit/>
          </a:bodyPr>
          <a:lstStyle/>
          <a:p>
            <a:pPr>
              <a:lnSpc>
                <a:spcPct val="100000"/>
              </a:lnSpc>
              <a:spcBef>
                <a:spcPts val="1200"/>
              </a:spcBef>
              <a:buSzPts val="1600"/>
            </a:pPr>
            <a:r>
              <a:rPr lang="en-US" sz="1600" dirty="0">
                <a:sym typeface="Public Sans"/>
              </a:rPr>
              <a:t>Higher In% growth possible on sapphire</a:t>
            </a:r>
            <a:endParaRPr sz="1600" dirty="0"/>
          </a:p>
          <a:p>
            <a:pPr>
              <a:lnSpc>
                <a:spcPct val="100000"/>
              </a:lnSpc>
              <a:spcBef>
                <a:spcPts val="1200"/>
              </a:spcBef>
              <a:buSzPts val="1600"/>
            </a:pPr>
            <a:r>
              <a:rPr lang="en-US" sz="1600" dirty="0">
                <a:ea typeface="Public Sans"/>
                <a:cs typeface="Public Sans"/>
                <a:sym typeface="Public Sans"/>
              </a:rPr>
              <a:t>2θ-θ XRD scans run between strain-free (002) reflection of InN and AlN to identify ternary Bragg condition</a:t>
            </a:r>
            <a:endParaRPr sz="1600" dirty="0"/>
          </a:p>
          <a:p>
            <a:pPr>
              <a:lnSpc>
                <a:spcPct val="100000"/>
              </a:lnSpc>
              <a:spcBef>
                <a:spcPts val="1200"/>
              </a:spcBef>
              <a:buSzPts val="1600"/>
            </a:pPr>
            <a:r>
              <a:rPr lang="en-US" sz="1600" dirty="0">
                <a:ea typeface="Public Sans"/>
                <a:cs typeface="Public Sans"/>
                <a:sym typeface="Public Sans"/>
              </a:rPr>
              <a:t>Assuming 0% strain, InAlN samples grown at 750 °C with and without Mg doping have In</a:t>
            </a:r>
            <a:r>
              <a:rPr lang="en-US" sz="1600" dirty="0">
                <a:solidFill>
                  <a:schemeClr val="tx1"/>
                </a:solidFill>
                <a:ea typeface="Public Sans"/>
                <a:cs typeface="Public Sans"/>
                <a:sym typeface="Public Sans"/>
              </a:rPr>
              <a:t>% of 22.5% and 25%,</a:t>
            </a:r>
            <a:r>
              <a:rPr lang="en-US" sz="1600" dirty="0">
                <a:ea typeface="Public Sans"/>
                <a:cs typeface="Public Sans"/>
                <a:sym typeface="Public Sans"/>
              </a:rPr>
              <a:t> respectively. </a:t>
            </a:r>
          </a:p>
          <a:p>
            <a:pPr marL="717550" lvl="1" indent="-285750">
              <a:lnSpc>
                <a:spcPct val="100000"/>
              </a:lnSpc>
              <a:spcBef>
                <a:spcPts val="0"/>
              </a:spcBef>
              <a:buSzPts val="1600"/>
            </a:pPr>
            <a:r>
              <a:rPr lang="en-US" sz="1600" dirty="0">
                <a:latin typeface="+mn-lt"/>
                <a:sym typeface="Public Sans"/>
              </a:rPr>
              <a:t>InAlN:Mg grown at 700</a:t>
            </a:r>
            <a:r>
              <a:rPr lang="en-US" sz="1600" dirty="0">
                <a:latin typeface="+mn-lt"/>
                <a:ea typeface="Public Sans"/>
                <a:cs typeface="Public Sans"/>
                <a:sym typeface="Public Sans"/>
              </a:rPr>
              <a:t> °C has In% of 40%</a:t>
            </a:r>
            <a:endParaRPr lang="en-US" sz="1400" dirty="0">
              <a:latin typeface="+mn-lt"/>
              <a:ea typeface="Public Sans"/>
              <a:cs typeface="Public Sans"/>
              <a:sym typeface="Public Sans"/>
            </a:endParaRPr>
          </a:p>
        </p:txBody>
      </p:sp>
      <p:grpSp>
        <p:nvGrpSpPr>
          <p:cNvPr id="3" name="Group 2">
            <a:extLst>
              <a:ext uri="{FF2B5EF4-FFF2-40B4-BE49-F238E27FC236}">
                <a16:creationId xmlns:a16="http://schemas.microsoft.com/office/drawing/2014/main" id="{B6F6BE00-F3E5-ECBA-52D0-5A2ED4569FBC}"/>
              </a:ext>
            </a:extLst>
          </p:cNvPr>
          <p:cNvGrpSpPr/>
          <p:nvPr/>
        </p:nvGrpSpPr>
        <p:grpSpPr>
          <a:xfrm>
            <a:off x="5277123" y="3983790"/>
            <a:ext cx="3771262" cy="2840182"/>
            <a:chOff x="8083341" y="3963464"/>
            <a:chExt cx="3771262" cy="2840182"/>
          </a:xfrm>
        </p:grpSpPr>
        <p:pic>
          <p:nvPicPr>
            <p:cNvPr id="841" name="Google Shape;841;p53"/>
            <p:cNvPicPr preferRelativeResize="0"/>
            <p:nvPr/>
          </p:nvPicPr>
          <p:blipFill rotWithShape="1">
            <a:blip r:embed="rId3">
              <a:alphaModFix/>
            </a:blip>
            <a:srcRect/>
            <a:stretch/>
          </p:blipFill>
          <p:spPr>
            <a:xfrm>
              <a:off x="8083341" y="3963464"/>
              <a:ext cx="3771262" cy="2840182"/>
            </a:xfrm>
            <a:prstGeom prst="rect">
              <a:avLst/>
            </a:prstGeom>
            <a:noFill/>
            <a:ln>
              <a:noFill/>
            </a:ln>
          </p:spPr>
        </p:pic>
        <p:cxnSp>
          <p:nvCxnSpPr>
            <p:cNvPr id="844" name="Google Shape;844;p53"/>
            <p:cNvCxnSpPr/>
            <p:nvPr/>
          </p:nvCxnSpPr>
          <p:spPr>
            <a:xfrm flipH="1">
              <a:off x="9694991" y="4350696"/>
              <a:ext cx="473" cy="2011680"/>
            </a:xfrm>
            <a:prstGeom prst="straightConnector1">
              <a:avLst/>
            </a:prstGeom>
            <a:noFill/>
            <a:ln w="28575" cap="flat" cmpd="sng">
              <a:solidFill>
                <a:schemeClr val="accent1"/>
              </a:solidFill>
              <a:prstDash val="dash"/>
              <a:miter lim="800000"/>
              <a:headEnd type="none" w="sm" len="sm"/>
              <a:tailEnd type="none" w="sm" len="sm"/>
            </a:ln>
          </p:spPr>
        </p:cxnSp>
        <p:cxnSp>
          <p:nvCxnSpPr>
            <p:cNvPr id="845" name="Google Shape;845;p53"/>
            <p:cNvCxnSpPr/>
            <p:nvPr/>
          </p:nvCxnSpPr>
          <p:spPr>
            <a:xfrm>
              <a:off x="9289829" y="4068072"/>
              <a:ext cx="0" cy="2286000"/>
            </a:xfrm>
            <a:prstGeom prst="straightConnector1">
              <a:avLst/>
            </a:prstGeom>
            <a:noFill/>
            <a:ln w="28575" cap="flat" cmpd="sng">
              <a:solidFill>
                <a:schemeClr val="accent2"/>
              </a:solidFill>
              <a:prstDash val="dash"/>
              <a:miter lim="800000"/>
              <a:headEnd type="none" w="sm" len="sm"/>
              <a:tailEnd type="none" w="sm" len="sm"/>
            </a:ln>
          </p:spPr>
        </p:cxnSp>
        <p:cxnSp>
          <p:nvCxnSpPr>
            <p:cNvPr id="846" name="Google Shape;846;p53"/>
            <p:cNvCxnSpPr/>
            <p:nvPr/>
          </p:nvCxnSpPr>
          <p:spPr>
            <a:xfrm>
              <a:off x="9204305" y="4068072"/>
              <a:ext cx="0" cy="2286000"/>
            </a:xfrm>
            <a:prstGeom prst="straightConnector1">
              <a:avLst/>
            </a:prstGeom>
            <a:noFill/>
            <a:ln w="28575" cap="flat" cmpd="sng">
              <a:solidFill>
                <a:srgbClr val="00B050"/>
              </a:solidFill>
              <a:prstDash val="dash"/>
              <a:miter lim="800000"/>
              <a:headEnd type="none" w="sm" len="sm"/>
              <a:tailEnd type="none" w="sm" len="sm"/>
            </a:ln>
          </p:spPr>
        </p:cxnSp>
      </p:grpSp>
      <p:grpSp>
        <p:nvGrpSpPr>
          <p:cNvPr id="6" name="Group 5">
            <a:extLst>
              <a:ext uri="{FF2B5EF4-FFF2-40B4-BE49-F238E27FC236}">
                <a16:creationId xmlns:a16="http://schemas.microsoft.com/office/drawing/2014/main" id="{F464443D-D0DB-B08E-6063-0A51C9C64041}"/>
              </a:ext>
            </a:extLst>
          </p:cNvPr>
          <p:cNvGrpSpPr/>
          <p:nvPr/>
        </p:nvGrpSpPr>
        <p:grpSpPr>
          <a:xfrm>
            <a:off x="8404437" y="1076859"/>
            <a:ext cx="3665095" cy="2743200"/>
            <a:chOff x="196230" y="1036195"/>
            <a:chExt cx="3665095" cy="2743200"/>
          </a:xfrm>
        </p:grpSpPr>
        <p:pic>
          <p:nvPicPr>
            <p:cNvPr id="837" name="Google Shape;837;p53"/>
            <p:cNvPicPr preferRelativeResize="0"/>
            <p:nvPr/>
          </p:nvPicPr>
          <p:blipFill rotWithShape="1">
            <a:blip r:embed="rId4">
              <a:alphaModFix/>
            </a:blip>
            <a:srcRect/>
            <a:stretch/>
          </p:blipFill>
          <p:spPr>
            <a:xfrm>
              <a:off x="196230" y="1036195"/>
              <a:ext cx="3665095" cy="2743200"/>
            </a:xfrm>
            <a:prstGeom prst="rect">
              <a:avLst/>
            </a:prstGeom>
            <a:noFill/>
            <a:ln>
              <a:noFill/>
            </a:ln>
          </p:spPr>
        </p:pic>
        <p:sp>
          <p:nvSpPr>
            <p:cNvPr id="839" name="Google Shape;839;p53"/>
            <p:cNvSpPr txBox="1"/>
            <p:nvPr/>
          </p:nvSpPr>
          <p:spPr>
            <a:xfrm>
              <a:off x="662417" y="1290009"/>
              <a:ext cx="1556127" cy="6512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Helvetica Neue"/>
                <a:buNone/>
              </a:pPr>
              <a:r>
                <a:rPr lang="en-US" sz="1600" b="0" dirty="0">
                  <a:solidFill>
                    <a:schemeClr val="dk1"/>
                  </a:solidFill>
                  <a:latin typeface="Helvetica Neue"/>
                  <a:ea typeface="Helvetica Neue"/>
                  <a:cs typeface="Helvetica Neue"/>
                  <a:sym typeface="Helvetica Neue"/>
                </a:rPr>
                <a:t>T</a:t>
              </a:r>
              <a:r>
                <a:rPr lang="en-US" sz="1600" b="0" baseline="-25000" dirty="0">
                  <a:solidFill>
                    <a:schemeClr val="dk1"/>
                  </a:solidFill>
                  <a:latin typeface="Helvetica Neue"/>
                  <a:ea typeface="Helvetica Neue"/>
                  <a:cs typeface="Helvetica Neue"/>
                  <a:sym typeface="Helvetica Neue"/>
                </a:rPr>
                <a:t>growth</a:t>
              </a:r>
              <a:r>
                <a:rPr lang="en-US" sz="1600" b="0" dirty="0">
                  <a:solidFill>
                    <a:schemeClr val="dk1"/>
                  </a:solidFill>
                  <a:latin typeface="Helvetica Neue"/>
                  <a:ea typeface="Helvetica Neue"/>
                  <a:cs typeface="Helvetica Neue"/>
                  <a:sym typeface="Helvetica Neue"/>
                </a:rPr>
                <a:t>=700 °C</a:t>
              </a:r>
              <a:endParaRPr dirty="0"/>
            </a:p>
            <a:p>
              <a:pPr marL="0" marR="0" lvl="0" indent="0" algn="l" rtl="0">
                <a:lnSpc>
                  <a:spcPct val="90000"/>
                </a:lnSpc>
                <a:spcBef>
                  <a:spcPts val="1000"/>
                </a:spcBef>
                <a:spcAft>
                  <a:spcPts val="0"/>
                </a:spcAft>
                <a:buClr>
                  <a:schemeClr val="dk1"/>
                </a:buClr>
                <a:buSzPts val="1600"/>
                <a:buFont typeface="Helvetica Neue"/>
                <a:buNone/>
              </a:pPr>
              <a:r>
                <a:rPr lang="en-US" sz="1600" b="0" i="1" dirty="0">
                  <a:solidFill>
                    <a:schemeClr val="dk1"/>
                  </a:solidFill>
                  <a:latin typeface="Helvetica Neue"/>
                  <a:ea typeface="Helvetica Neue"/>
                  <a:cs typeface="Helvetica Neue"/>
                  <a:sym typeface="Helvetica Neue"/>
                </a:rPr>
                <a:t>w/Mg</a:t>
              </a:r>
              <a:endParaRPr dirty="0"/>
            </a:p>
          </p:txBody>
        </p:sp>
        <p:cxnSp>
          <p:nvCxnSpPr>
            <p:cNvPr id="840" name="Google Shape;840;p53"/>
            <p:cNvCxnSpPr/>
            <p:nvPr/>
          </p:nvCxnSpPr>
          <p:spPr>
            <a:xfrm>
              <a:off x="2212056" y="1230168"/>
              <a:ext cx="0" cy="2255045"/>
            </a:xfrm>
            <a:prstGeom prst="straightConnector1">
              <a:avLst/>
            </a:prstGeom>
            <a:noFill/>
            <a:ln w="28575" cap="flat" cmpd="sng">
              <a:solidFill>
                <a:schemeClr val="accent1"/>
              </a:solidFill>
              <a:prstDash val="dash"/>
              <a:miter lim="800000"/>
              <a:headEnd type="none" w="sm" len="sm"/>
              <a:tailEnd type="none" w="sm" len="sm"/>
            </a:ln>
          </p:spPr>
        </p:cxnSp>
      </p:grpSp>
      <p:grpSp>
        <p:nvGrpSpPr>
          <p:cNvPr id="8" name="Group 7">
            <a:extLst>
              <a:ext uri="{FF2B5EF4-FFF2-40B4-BE49-F238E27FC236}">
                <a16:creationId xmlns:a16="http://schemas.microsoft.com/office/drawing/2014/main" id="{C22C4D37-4075-80EF-1E7C-16180C89865A}"/>
              </a:ext>
            </a:extLst>
          </p:cNvPr>
          <p:cNvGrpSpPr/>
          <p:nvPr/>
        </p:nvGrpSpPr>
        <p:grpSpPr>
          <a:xfrm>
            <a:off x="4370887" y="1076859"/>
            <a:ext cx="3667906" cy="2743200"/>
            <a:chOff x="8021572" y="1036195"/>
            <a:chExt cx="3667906" cy="2743200"/>
          </a:xfrm>
        </p:grpSpPr>
        <p:pic>
          <p:nvPicPr>
            <p:cNvPr id="838" name="Google Shape;838;p53"/>
            <p:cNvPicPr preferRelativeResize="0"/>
            <p:nvPr/>
          </p:nvPicPr>
          <p:blipFill rotWithShape="1">
            <a:blip r:embed="rId5">
              <a:alphaModFix/>
            </a:blip>
            <a:srcRect/>
            <a:stretch/>
          </p:blipFill>
          <p:spPr>
            <a:xfrm>
              <a:off x="8021572" y="1036195"/>
              <a:ext cx="3667906" cy="2743200"/>
            </a:xfrm>
            <a:prstGeom prst="rect">
              <a:avLst/>
            </a:prstGeom>
            <a:noFill/>
            <a:ln>
              <a:noFill/>
            </a:ln>
          </p:spPr>
        </p:pic>
        <p:cxnSp>
          <p:nvCxnSpPr>
            <p:cNvPr id="843" name="Google Shape;843;p53"/>
            <p:cNvCxnSpPr/>
            <p:nvPr/>
          </p:nvCxnSpPr>
          <p:spPr>
            <a:xfrm>
              <a:off x="9936987" y="1230168"/>
              <a:ext cx="0" cy="2255045"/>
            </a:xfrm>
            <a:prstGeom prst="straightConnector1">
              <a:avLst/>
            </a:prstGeom>
            <a:noFill/>
            <a:ln w="28575" cap="flat" cmpd="sng">
              <a:solidFill>
                <a:srgbClr val="00B050"/>
              </a:solidFill>
              <a:prstDash val="dash"/>
              <a:miter lim="800000"/>
              <a:headEnd type="none" w="sm" len="sm"/>
              <a:tailEnd type="none" w="sm" len="sm"/>
            </a:ln>
          </p:spPr>
        </p:cxnSp>
        <p:sp>
          <p:nvSpPr>
            <p:cNvPr id="847" name="Google Shape;847;p53"/>
            <p:cNvSpPr txBox="1"/>
            <p:nvPr/>
          </p:nvSpPr>
          <p:spPr>
            <a:xfrm>
              <a:off x="8423817" y="1230167"/>
              <a:ext cx="1556127" cy="7110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Helvetica Neue"/>
                <a:buNone/>
              </a:pPr>
              <a:r>
                <a:rPr lang="en-US" sz="1600" b="0" dirty="0">
                  <a:solidFill>
                    <a:schemeClr val="dk1"/>
                  </a:solidFill>
                  <a:latin typeface="Helvetica Neue"/>
                  <a:ea typeface="Helvetica Neue"/>
                  <a:cs typeface="Helvetica Neue"/>
                  <a:sym typeface="Helvetica Neue"/>
                </a:rPr>
                <a:t>T</a:t>
              </a:r>
              <a:r>
                <a:rPr lang="en-US" sz="1600" b="0" baseline="-25000" dirty="0">
                  <a:solidFill>
                    <a:schemeClr val="dk1"/>
                  </a:solidFill>
                  <a:latin typeface="Helvetica Neue"/>
                  <a:ea typeface="Helvetica Neue"/>
                  <a:cs typeface="Helvetica Neue"/>
                  <a:sym typeface="Helvetica Neue"/>
                </a:rPr>
                <a:t>growth</a:t>
              </a:r>
              <a:r>
                <a:rPr lang="en-US" sz="1600" b="0" dirty="0">
                  <a:solidFill>
                    <a:schemeClr val="dk1"/>
                  </a:solidFill>
                  <a:latin typeface="Helvetica Neue"/>
                  <a:ea typeface="Helvetica Neue"/>
                  <a:cs typeface="Helvetica Neue"/>
                  <a:sym typeface="Helvetica Neue"/>
                </a:rPr>
                <a:t>=750 °C</a:t>
              </a:r>
              <a:endParaRPr dirty="0"/>
            </a:p>
            <a:p>
              <a:pPr marL="0" marR="0" lvl="0" indent="0" algn="l" rtl="0">
                <a:lnSpc>
                  <a:spcPct val="90000"/>
                </a:lnSpc>
                <a:spcBef>
                  <a:spcPts val="1000"/>
                </a:spcBef>
                <a:spcAft>
                  <a:spcPts val="0"/>
                </a:spcAft>
                <a:buClr>
                  <a:schemeClr val="dk1"/>
                </a:buClr>
                <a:buSzPts val="1600"/>
                <a:buFont typeface="Helvetica Neue"/>
                <a:buNone/>
              </a:pPr>
              <a:r>
                <a:rPr lang="en-US" sz="1600" b="0" i="1" dirty="0">
                  <a:solidFill>
                    <a:schemeClr val="dk1"/>
                  </a:solidFill>
                  <a:latin typeface="Helvetica Neue"/>
                  <a:ea typeface="Helvetica Neue"/>
                  <a:cs typeface="Helvetica Neue"/>
                  <a:sym typeface="Helvetica Neue"/>
                </a:rPr>
                <a:t>w/Mg</a:t>
              </a:r>
              <a:endParaRPr dirty="0"/>
            </a:p>
          </p:txBody>
        </p:sp>
      </p:grpSp>
      <p:grpSp>
        <p:nvGrpSpPr>
          <p:cNvPr id="7" name="Group 6">
            <a:extLst>
              <a:ext uri="{FF2B5EF4-FFF2-40B4-BE49-F238E27FC236}">
                <a16:creationId xmlns:a16="http://schemas.microsoft.com/office/drawing/2014/main" id="{C14EACC7-B39E-BE2A-C5D7-AB05C0DF4B20}"/>
              </a:ext>
            </a:extLst>
          </p:cNvPr>
          <p:cNvGrpSpPr/>
          <p:nvPr/>
        </p:nvGrpSpPr>
        <p:grpSpPr>
          <a:xfrm>
            <a:off x="325104" y="1076859"/>
            <a:ext cx="3931318" cy="2743200"/>
            <a:chOff x="3975790" y="1036195"/>
            <a:chExt cx="3931318" cy="2743200"/>
          </a:xfrm>
        </p:grpSpPr>
        <p:pic>
          <p:nvPicPr>
            <p:cNvPr id="836" name="Google Shape;836;p53"/>
            <p:cNvPicPr preferRelativeResize="0"/>
            <p:nvPr/>
          </p:nvPicPr>
          <p:blipFill rotWithShape="1">
            <a:blip r:embed="rId6">
              <a:alphaModFix/>
            </a:blip>
            <a:srcRect/>
            <a:stretch/>
          </p:blipFill>
          <p:spPr>
            <a:xfrm>
              <a:off x="3975790" y="1036195"/>
              <a:ext cx="3931318" cy="2743200"/>
            </a:xfrm>
            <a:prstGeom prst="rect">
              <a:avLst/>
            </a:prstGeom>
            <a:noFill/>
            <a:ln>
              <a:noFill/>
            </a:ln>
          </p:spPr>
        </p:pic>
        <p:cxnSp>
          <p:nvCxnSpPr>
            <p:cNvPr id="842" name="Google Shape;842;p53"/>
            <p:cNvCxnSpPr/>
            <p:nvPr/>
          </p:nvCxnSpPr>
          <p:spPr>
            <a:xfrm>
              <a:off x="6239413" y="1230167"/>
              <a:ext cx="0" cy="2255045"/>
            </a:xfrm>
            <a:prstGeom prst="straightConnector1">
              <a:avLst/>
            </a:prstGeom>
            <a:noFill/>
            <a:ln w="28575" cap="flat" cmpd="sng">
              <a:solidFill>
                <a:schemeClr val="accent2"/>
              </a:solidFill>
              <a:prstDash val="dash"/>
              <a:miter lim="800000"/>
              <a:headEnd type="none" w="sm" len="sm"/>
              <a:tailEnd type="none" w="sm" len="sm"/>
            </a:ln>
          </p:spPr>
        </p:cxnSp>
        <p:sp>
          <p:nvSpPr>
            <p:cNvPr id="850" name="Google Shape;850;p53"/>
            <p:cNvSpPr txBox="1"/>
            <p:nvPr/>
          </p:nvSpPr>
          <p:spPr>
            <a:xfrm>
              <a:off x="4464922" y="1290009"/>
              <a:ext cx="1556127" cy="3589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Helvetica Neue"/>
                <a:buNone/>
              </a:pPr>
              <a:r>
                <a:rPr lang="en-US" sz="1600" b="0" dirty="0">
                  <a:solidFill>
                    <a:schemeClr val="dk1"/>
                  </a:solidFill>
                  <a:latin typeface="Helvetica Neue"/>
                  <a:ea typeface="Helvetica Neue"/>
                  <a:cs typeface="Helvetica Neue"/>
                  <a:sym typeface="Helvetica Neue"/>
                </a:rPr>
                <a:t>T</a:t>
              </a:r>
              <a:r>
                <a:rPr lang="en-US" sz="1600" b="0" baseline="-25000" dirty="0">
                  <a:solidFill>
                    <a:schemeClr val="dk1"/>
                  </a:solidFill>
                  <a:latin typeface="Helvetica Neue"/>
                  <a:ea typeface="Helvetica Neue"/>
                  <a:cs typeface="Helvetica Neue"/>
                  <a:sym typeface="Helvetica Neue"/>
                </a:rPr>
                <a:t>growth</a:t>
              </a:r>
              <a:r>
                <a:rPr lang="en-US" sz="1600" b="0" dirty="0">
                  <a:solidFill>
                    <a:schemeClr val="dk1"/>
                  </a:solidFill>
                  <a:latin typeface="Helvetica Neue"/>
                  <a:ea typeface="Helvetica Neue"/>
                  <a:cs typeface="Helvetica Neue"/>
                  <a:sym typeface="Helvetica Neue"/>
                </a:rPr>
                <a:t>=750 °C</a:t>
              </a:r>
              <a:endParaRPr lang="en-US" sz="1600" dirty="0"/>
            </a:p>
            <a:p>
              <a:pPr marL="0" marR="0" lvl="0" indent="0" algn="l" rtl="0">
                <a:lnSpc>
                  <a:spcPct val="90000"/>
                </a:lnSpc>
                <a:spcBef>
                  <a:spcPts val="1000"/>
                </a:spcBef>
                <a:spcAft>
                  <a:spcPts val="0"/>
                </a:spcAft>
                <a:buClr>
                  <a:schemeClr val="dk1"/>
                </a:buClr>
                <a:buSzPts val="1600"/>
                <a:buFont typeface="Helvetica Neue"/>
                <a:buNone/>
              </a:pPr>
              <a:r>
                <a:rPr lang="en-US" sz="1600" b="0" i="1" dirty="0">
                  <a:solidFill>
                    <a:schemeClr val="dk1"/>
                  </a:solidFill>
                  <a:latin typeface="Helvetica Neue"/>
                  <a:ea typeface="Helvetica Neue"/>
                  <a:cs typeface="Helvetica Neue"/>
                  <a:sym typeface="Helvetica Neue"/>
                </a:rPr>
                <a:t>w/o Mg</a:t>
              </a:r>
              <a:endParaRPr lang="en-US" sz="1600" dirty="0"/>
            </a:p>
          </p:txBody>
        </p:sp>
      </p:grpSp>
      <p:sp>
        <p:nvSpPr>
          <p:cNvPr id="851" name="Google Shape;851;p53"/>
          <p:cNvSpPr txBox="1"/>
          <p:nvPr/>
        </p:nvSpPr>
        <p:spPr>
          <a:xfrm>
            <a:off x="5598226" y="815602"/>
            <a:ext cx="15561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2θ-θ XRD </a:t>
            </a:r>
            <a:endParaRPr dirty="0"/>
          </a:p>
        </p:txBody>
      </p:sp>
      <p:sp>
        <p:nvSpPr>
          <p:cNvPr id="852" name="Google Shape;852;p53"/>
          <p:cNvSpPr/>
          <p:nvPr/>
        </p:nvSpPr>
        <p:spPr>
          <a:xfrm>
            <a:off x="325104" y="847811"/>
            <a:ext cx="11752596" cy="3012293"/>
          </a:xfrm>
          <a:prstGeom prst="roundRect">
            <a:avLst>
              <a:gd name="adj" fmla="val 16667"/>
            </a:avLst>
          </a:prstGeom>
          <a:no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 name="Group 4">
            <a:extLst>
              <a:ext uri="{FF2B5EF4-FFF2-40B4-BE49-F238E27FC236}">
                <a16:creationId xmlns:a16="http://schemas.microsoft.com/office/drawing/2014/main" id="{F643FC32-5B05-40C4-8CD2-DB198EF4CB87}"/>
              </a:ext>
            </a:extLst>
          </p:cNvPr>
          <p:cNvGrpSpPr/>
          <p:nvPr/>
        </p:nvGrpSpPr>
        <p:grpSpPr>
          <a:xfrm>
            <a:off x="9013216" y="4005403"/>
            <a:ext cx="3142669" cy="2676317"/>
            <a:chOff x="9048385" y="4005403"/>
            <a:chExt cx="3142669" cy="2676317"/>
          </a:xfrm>
        </p:grpSpPr>
        <p:sp>
          <p:nvSpPr>
            <p:cNvPr id="4" name="Rectangle 3">
              <a:extLst>
                <a:ext uri="{FF2B5EF4-FFF2-40B4-BE49-F238E27FC236}">
                  <a16:creationId xmlns:a16="http://schemas.microsoft.com/office/drawing/2014/main" id="{52F1E5D8-8384-53FB-3846-5468DA74E4F4}"/>
                </a:ext>
              </a:extLst>
            </p:cNvPr>
            <p:cNvSpPr/>
            <p:nvPr/>
          </p:nvSpPr>
          <p:spPr>
            <a:xfrm>
              <a:off x="9048385" y="4005403"/>
              <a:ext cx="3142669" cy="26763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7D17E1-A4CC-F36C-2440-1145E27119F8}"/>
                </a:ext>
              </a:extLst>
            </p:cNvPr>
            <p:cNvPicPr>
              <a:picLocks noChangeAspect="1"/>
            </p:cNvPicPr>
            <p:nvPr/>
          </p:nvPicPr>
          <p:blipFill>
            <a:blip r:embed="rId7"/>
            <a:stretch>
              <a:fillRect/>
            </a:stretch>
          </p:blipFill>
          <p:spPr>
            <a:xfrm>
              <a:off x="9048385" y="4113918"/>
              <a:ext cx="3115207" cy="2500245"/>
            </a:xfrm>
            <a:prstGeom prst="rect">
              <a:avLst/>
            </a:prstGeom>
            <a:solidFill>
              <a:schemeClr val="bg1"/>
            </a:solidFill>
            <a:ln>
              <a:solidFill>
                <a:schemeClr val="bg1"/>
              </a:solidFill>
            </a:ln>
          </p:spPr>
        </p:pic>
      </p:grpSp>
    </p:spTree>
    <p:extLst>
      <p:ext uri="{BB962C8B-B14F-4D97-AF65-F5344CB8AC3E}">
        <p14:creationId xmlns:p14="http://schemas.microsoft.com/office/powerpoint/2010/main" val="22891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001B-A334-9054-6DAA-F8E176F38A17}"/>
              </a:ext>
            </a:extLst>
          </p:cNvPr>
          <p:cNvSpPr>
            <a:spLocks noGrp="1"/>
          </p:cNvSpPr>
          <p:nvPr>
            <p:ph type="title"/>
          </p:nvPr>
        </p:nvSpPr>
        <p:spPr/>
        <p:txBody>
          <a:bodyPr/>
          <a:lstStyle/>
          <a:p>
            <a:r>
              <a:rPr lang="en-US" dirty="0"/>
              <a:t>Photoemission measurement</a:t>
            </a:r>
          </a:p>
        </p:txBody>
      </p:sp>
      <p:sp>
        <p:nvSpPr>
          <p:cNvPr id="3" name="Content Placeholder 2">
            <a:extLst>
              <a:ext uri="{FF2B5EF4-FFF2-40B4-BE49-F238E27FC236}">
                <a16:creationId xmlns:a16="http://schemas.microsoft.com/office/drawing/2014/main" id="{1CF3339D-AC04-D950-4D90-C3E16DB1D7B8}"/>
              </a:ext>
            </a:extLst>
          </p:cNvPr>
          <p:cNvSpPr>
            <a:spLocks noGrp="1"/>
          </p:cNvSpPr>
          <p:nvPr>
            <p:ph idx="1"/>
          </p:nvPr>
        </p:nvSpPr>
        <p:spPr>
          <a:xfrm>
            <a:off x="571500" y="1633832"/>
            <a:ext cx="11049000" cy="4380106"/>
          </a:xfrm>
        </p:spPr>
        <p:txBody>
          <a:bodyPr>
            <a:normAutofit/>
          </a:bodyPr>
          <a:lstStyle/>
          <a:p>
            <a:pPr>
              <a:lnSpc>
                <a:spcPct val="100000"/>
              </a:lnSpc>
            </a:pPr>
            <a:r>
              <a:rPr lang="en-US" dirty="0"/>
              <a:t>Photoemission measurement performed at ASU and BNL</a:t>
            </a:r>
          </a:p>
          <a:p>
            <a:pPr marL="914400" lvl="1" indent="-457200">
              <a:lnSpc>
                <a:spcPct val="100000"/>
              </a:lnSpc>
            </a:pPr>
            <a:r>
              <a:rPr lang="en-US" dirty="0"/>
              <a:t>Retarding potential – total kinetic energy distribution</a:t>
            </a:r>
          </a:p>
          <a:p>
            <a:pPr marL="914400" lvl="1" indent="-457200">
              <a:lnSpc>
                <a:spcPct val="100000"/>
              </a:lnSpc>
            </a:pPr>
            <a:r>
              <a:rPr lang="en-US" dirty="0"/>
              <a:t>Photoluminescence – Electronic band gap</a:t>
            </a:r>
          </a:p>
          <a:p>
            <a:pPr marL="914400" lvl="1" indent="-457200">
              <a:lnSpc>
                <a:spcPct val="100000"/>
              </a:lnSpc>
            </a:pPr>
            <a:r>
              <a:rPr lang="en-US" dirty="0"/>
              <a:t>Photocurrent - Quantum Efficiency</a:t>
            </a:r>
          </a:p>
          <a:p>
            <a:pPr marL="914400" lvl="1" indent="-457200">
              <a:lnSpc>
                <a:spcPct val="100000"/>
              </a:lnSpc>
            </a:pPr>
            <a:endParaRPr lang="en-US" dirty="0"/>
          </a:p>
          <a:p>
            <a:pPr marL="914400" lvl="1" indent="-457200">
              <a:lnSpc>
                <a:spcPct val="100000"/>
              </a:lnSpc>
            </a:pPr>
            <a:r>
              <a:rPr lang="en-US" dirty="0"/>
              <a:t>Vacuum system operates at levels of  1x10</a:t>
            </a:r>
            <a:r>
              <a:rPr lang="en-US" baseline="30000" dirty="0"/>
              <a:t>-11</a:t>
            </a:r>
            <a:r>
              <a:rPr lang="en-US" dirty="0"/>
              <a:t> Torr or better</a:t>
            </a:r>
          </a:p>
          <a:p>
            <a:pPr marL="914400" lvl="1" indent="-457200">
              <a:lnSpc>
                <a:spcPct val="100000"/>
              </a:lnSpc>
            </a:pPr>
            <a:r>
              <a:rPr lang="en-US" dirty="0"/>
              <a:t>Light sources used includes (UV LEDs, </a:t>
            </a:r>
            <a:r>
              <a:rPr lang="en-US" dirty="0" err="1"/>
              <a:t>Lamps+mono</a:t>
            </a:r>
            <a:r>
              <a:rPr lang="en-US" dirty="0"/>
              <a:t>, laser diodes, OPA)</a:t>
            </a:r>
          </a:p>
          <a:p>
            <a:pPr marL="914400" lvl="1" indent="-457200">
              <a:lnSpc>
                <a:spcPct val="100000"/>
              </a:lnSpc>
            </a:pPr>
            <a:r>
              <a:rPr lang="en-US" dirty="0"/>
              <a:t>Typical surface preparation includes </a:t>
            </a:r>
            <a:r>
              <a:rPr lang="en-US" dirty="0" err="1"/>
              <a:t>HCl+IPA</a:t>
            </a:r>
            <a:r>
              <a:rPr lang="en-US" dirty="0"/>
              <a:t> etch, N2 blow dry and annealing in UHV to 300C</a:t>
            </a:r>
          </a:p>
        </p:txBody>
      </p:sp>
      <p:sp>
        <p:nvSpPr>
          <p:cNvPr id="4" name="Slide Number Placeholder 3">
            <a:extLst>
              <a:ext uri="{FF2B5EF4-FFF2-40B4-BE49-F238E27FC236}">
                <a16:creationId xmlns:a16="http://schemas.microsoft.com/office/drawing/2014/main" id="{200476E8-C4B0-24C8-EC77-8C152910DC0C}"/>
              </a:ext>
            </a:extLst>
          </p:cNvPr>
          <p:cNvSpPr>
            <a:spLocks noGrp="1"/>
          </p:cNvSpPr>
          <p:nvPr>
            <p:ph type="sldNum" sz="quarter" idx="4"/>
          </p:nvPr>
        </p:nvSpPr>
        <p:spPr/>
        <p:txBody>
          <a:bodyPr/>
          <a:lstStyle/>
          <a:p>
            <a:fld id="{933A556B-7C63-244D-9B7C-B0EA8042B330}" type="slidenum">
              <a:rPr lang="en-US" smtClean="0"/>
              <a:pPr/>
              <a:t>18</a:t>
            </a:fld>
            <a:endParaRPr lang="en-US" sz="1000"/>
          </a:p>
        </p:txBody>
      </p:sp>
    </p:spTree>
    <p:extLst>
      <p:ext uri="{BB962C8B-B14F-4D97-AF65-F5344CB8AC3E}">
        <p14:creationId xmlns:p14="http://schemas.microsoft.com/office/powerpoint/2010/main" val="1072508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DB68-E19A-9B6A-4635-0034282FC204}"/>
              </a:ext>
            </a:extLst>
          </p:cNvPr>
          <p:cNvSpPr>
            <a:spLocks noGrp="1"/>
          </p:cNvSpPr>
          <p:nvPr>
            <p:ph type="title"/>
          </p:nvPr>
        </p:nvSpPr>
        <p:spPr>
          <a:xfrm>
            <a:off x="490019" y="224242"/>
            <a:ext cx="11049000" cy="992798"/>
          </a:xfrm>
        </p:spPr>
        <p:txBody>
          <a:bodyPr/>
          <a:lstStyle/>
          <a:p>
            <a:r>
              <a:rPr lang="en-US" dirty="0"/>
              <a:t>In</a:t>
            </a:r>
            <a:r>
              <a:rPr lang="en-US" baseline="-25000" dirty="0"/>
              <a:t>x</a:t>
            </a:r>
            <a:r>
              <a:rPr lang="en-US" dirty="0"/>
              <a:t>Al</a:t>
            </a:r>
            <a:r>
              <a:rPr lang="en-US" baseline="-25000" dirty="0"/>
              <a:t>1-x</a:t>
            </a:r>
            <a:r>
              <a:rPr lang="en-US" dirty="0"/>
              <a:t>N N-polar g4515_s2218f </a:t>
            </a:r>
          </a:p>
        </p:txBody>
      </p:sp>
      <p:sp>
        <p:nvSpPr>
          <p:cNvPr id="4" name="Slide Number Placeholder 3">
            <a:extLst>
              <a:ext uri="{FF2B5EF4-FFF2-40B4-BE49-F238E27FC236}">
                <a16:creationId xmlns:a16="http://schemas.microsoft.com/office/drawing/2014/main" id="{59D7BFE9-96B3-ED2A-E973-A16419B720C3}"/>
              </a:ext>
            </a:extLst>
          </p:cNvPr>
          <p:cNvSpPr>
            <a:spLocks noGrp="1"/>
          </p:cNvSpPr>
          <p:nvPr>
            <p:ph type="sldNum" sz="quarter" idx="4"/>
          </p:nvPr>
        </p:nvSpPr>
        <p:spPr/>
        <p:txBody>
          <a:bodyPr/>
          <a:lstStyle/>
          <a:p>
            <a:fld id="{933A556B-7C63-244D-9B7C-B0EA8042B330}" type="slidenum">
              <a:rPr lang="en-US" smtClean="0"/>
              <a:pPr/>
              <a:t>19</a:t>
            </a:fld>
            <a:endParaRPr lang="en-US" sz="1000"/>
          </a:p>
        </p:txBody>
      </p:sp>
      <p:sp>
        <p:nvSpPr>
          <p:cNvPr id="16" name="TextBox 15">
            <a:extLst>
              <a:ext uri="{FF2B5EF4-FFF2-40B4-BE49-F238E27FC236}">
                <a16:creationId xmlns:a16="http://schemas.microsoft.com/office/drawing/2014/main" id="{D2B1B470-3C31-7E61-9E1C-B45572F6439F}"/>
              </a:ext>
            </a:extLst>
          </p:cNvPr>
          <p:cNvSpPr txBox="1"/>
          <p:nvPr/>
        </p:nvSpPr>
        <p:spPr>
          <a:xfrm>
            <a:off x="6556631" y="5385729"/>
            <a:ext cx="5635369" cy="1461939"/>
          </a:xfrm>
          <a:prstGeom prst="rect">
            <a:avLst/>
          </a:prstGeom>
          <a:noFill/>
        </p:spPr>
        <p:txBody>
          <a:bodyPr wrap="square" rtlCol="0">
            <a:spAutoFit/>
          </a:bodyPr>
          <a:lstStyle/>
          <a:p>
            <a:r>
              <a:rPr lang="en-US" sz="1600" b="0" i="0" u="none" strike="noStrike" baseline="0" dirty="0">
                <a:solidFill>
                  <a:srgbClr val="000000"/>
                </a:solidFill>
              </a:rPr>
              <a:t>The PL structure at 2.19 eV could be due to a defect state or defect-related band -YL1 (Yellow Luminescence)-observed at room temperature. </a:t>
            </a:r>
            <a:r>
              <a:rPr lang="en-US" sz="1600" b="0" i="0" u="none" strike="noStrike" baseline="0" dirty="0" err="1">
                <a:solidFill>
                  <a:srgbClr val="000000"/>
                </a:solidFill>
              </a:rPr>
              <a:t>Reshchikov</a:t>
            </a:r>
            <a:r>
              <a:rPr lang="en-US" sz="1600" b="0" i="0" u="none" strike="noStrike" baseline="0" dirty="0">
                <a:solidFill>
                  <a:srgbClr val="000000"/>
                </a:solidFill>
              </a:rPr>
              <a:t> et al. [1] have also reported this feature for undoped </a:t>
            </a:r>
            <a:r>
              <a:rPr lang="en-US" sz="1600" b="0" i="0" u="none" strike="noStrike" baseline="0" dirty="0" err="1">
                <a:solidFill>
                  <a:srgbClr val="000000"/>
                </a:solidFill>
              </a:rPr>
              <a:t>GaN</a:t>
            </a:r>
            <a:r>
              <a:rPr lang="en-US" sz="1600" b="0" i="0" u="none" strike="noStrike" baseline="0" dirty="0">
                <a:solidFill>
                  <a:srgbClr val="000000"/>
                </a:solidFill>
              </a:rPr>
              <a:t>.</a:t>
            </a:r>
          </a:p>
          <a:p>
            <a:endParaRPr lang="en-US" sz="1600" b="0" i="0" u="none" strike="noStrike" baseline="0" dirty="0">
              <a:solidFill>
                <a:srgbClr val="000000"/>
              </a:solidFill>
            </a:endParaRPr>
          </a:p>
          <a:p>
            <a:r>
              <a:rPr lang="en-US" sz="800" b="0" i="0" u="none" strike="noStrike" baseline="0" dirty="0">
                <a:solidFill>
                  <a:srgbClr val="000000"/>
                </a:solidFill>
              </a:rPr>
              <a:t>[1] </a:t>
            </a:r>
            <a:r>
              <a:rPr lang="en-US" sz="800" b="0" i="0" u="none" strike="noStrike" baseline="0" dirty="0" err="1">
                <a:solidFill>
                  <a:srgbClr val="000000"/>
                </a:solidFill>
              </a:rPr>
              <a:t>Reshchikov</a:t>
            </a:r>
            <a:r>
              <a:rPr lang="en-US" sz="800" b="0" i="0" u="none" strike="noStrike" baseline="0" dirty="0">
                <a:solidFill>
                  <a:srgbClr val="000000"/>
                </a:solidFill>
              </a:rPr>
              <a:t> et al. Sci. Rep. </a:t>
            </a:r>
            <a:r>
              <a:rPr lang="en-US" sz="800" b="1" i="0" u="none" strike="noStrike" baseline="0" dirty="0">
                <a:solidFill>
                  <a:srgbClr val="000000"/>
                </a:solidFill>
              </a:rPr>
              <a:t>7</a:t>
            </a:r>
            <a:r>
              <a:rPr lang="en-US" sz="800" b="0" i="0" u="none" strike="noStrike" baseline="0" dirty="0">
                <a:solidFill>
                  <a:srgbClr val="000000"/>
                </a:solidFill>
              </a:rPr>
              <a:t>, 9297 (2017).</a:t>
            </a:r>
            <a:endParaRPr lang="en-US" sz="800" dirty="0"/>
          </a:p>
        </p:txBody>
      </p:sp>
      <p:sp>
        <p:nvSpPr>
          <p:cNvPr id="23" name="TextBox 22">
            <a:extLst>
              <a:ext uri="{FF2B5EF4-FFF2-40B4-BE49-F238E27FC236}">
                <a16:creationId xmlns:a16="http://schemas.microsoft.com/office/drawing/2014/main" id="{B461B8A1-2478-7E08-BDA2-9BE5691BC041}"/>
              </a:ext>
            </a:extLst>
          </p:cNvPr>
          <p:cNvSpPr txBox="1"/>
          <p:nvPr/>
        </p:nvSpPr>
        <p:spPr>
          <a:xfrm>
            <a:off x="7275446" y="4163611"/>
            <a:ext cx="4510545" cy="830997"/>
          </a:xfrm>
          <a:prstGeom prst="rect">
            <a:avLst/>
          </a:prstGeom>
          <a:noFill/>
        </p:spPr>
        <p:txBody>
          <a:bodyPr wrap="square" rtlCol="0">
            <a:spAutoFit/>
          </a:bodyPr>
          <a:lstStyle/>
          <a:p>
            <a:r>
              <a:rPr lang="en-US" sz="1600" dirty="0"/>
              <a:t>Photoluminescence inferred band gap is consistent with a higher In% content than the one inferred by XRD (37% rather than 31%)</a:t>
            </a:r>
          </a:p>
        </p:txBody>
      </p:sp>
      <p:pic>
        <p:nvPicPr>
          <p:cNvPr id="3" name="Picture 2">
            <a:extLst>
              <a:ext uri="{FF2B5EF4-FFF2-40B4-BE49-F238E27FC236}">
                <a16:creationId xmlns:a16="http://schemas.microsoft.com/office/drawing/2014/main" id="{B3D8377B-F04B-7A21-E79B-7F40A793D6E6}"/>
              </a:ext>
            </a:extLst>
          </p:cNvPr>
          <p:cNvPicPr>
            <a:picLocks noChangeAspect="1"/>
          </p:cNvPicPr>
          <p:nvPr/>
        </p:nvPicPr>
        <p:blipFill>
          <a:blip r:embed="rId2"/>
          <a:stretch>
            <a:fillRect/>
          </a:stretch>
        </p:blipFill>
        <p:spPr>
          <a:xfrm>
            <a:off x="6889801" y="1217040"/>
            <a:ext cx="4405868" cy="2846702"/>
          </a:xfrm>
          <a:prstGeom prst="rect">
            <a:avLst/>
          </a:prstGeom>
        </p:spPr>
      </p:pic>
      <p:pic>
        <p:nvPicPr>
          <p:cNvPr id="7" name="Picture 6">
            <a:extLst>
              <a:ext uri="{FF2B5EF4-FFF2-40B4-BE49-F238E27FC236}">
                <a16:creationId xmlns:a16="http://schemas.microsoft.com/office/drawing/2014/main" id="{25481632-2436-7C2D-3F84-EA9E715A4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09" y="1451482"/>
            <a:ext cx="6248955" cy="3955035"/>
          </a:xfrm>
          <a:prstGeom prst="rect">
            <a:avLst/>
          </a:prstGeom>
        </p:spPr>
      </p:pic>
    </p:spTree>
    <p:extLst>
      <p:ext uri="{BB962C8B-B14F-4D97-AF65-F5344CB8AC3E}">
        <p14:creationId xmlns:p14="http://schemas.microsoft.com/office/powerpoint/2010/main" val="38716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566564" y="634478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275999-CDF6-9B46-9F3F-7503503F82B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graphicFrame>
        <p:nvGraphicFramePr>
          <p:cNvPr id="3" name="Table 3">
            <a:extLst>
              <a:ext uri="{FF2B5EF4-FFF2-40B4-BE49-F238E27FC236}">
                <a16:creationId xmlns:a16="http://schemas.microsoft.com/office/drawing/2014/main" id="{6598A0FC-C28E-8ACC-AF41-60BE500F8051}"/>
              </a:ext>
            </a:extLst>
          </p:cNvPr>
          <p:cNvGraphicFramePr>
            <a:graphicFrameLocks noGrp="1"/>
          </p:cNvGraphicFramePr>
          <p:nvPr>
            <p:extLst>
              <p:ext uri="{D42A27DB-BD31-4B8C-83A1-F6EECF244321}">
                <p14:modId xmlns:p14="http://schemas.microsoft.com/office/powerpoint/2010/main" val="30623802"/>
              </p:ext>
            </p:extLst>
          </p:nvPr>
        </p:nvGraphicFramePr>
        <p:xfrm>
          <a:off x="693203" y="3566652"/>
          <a:ext cx="11191133" cy="1909300"/>
        </p:xfrm>
        <a:graphic>
          <a:graphicData uri="http://schemas.openxmlformats.org/drawingml/2006/table">
            <a:tbl>
              <a:tblPr firstRow="1" bandRow="1">
                <a:tableStyleId>{5C22544A-7EE6-4342-B048-85BDC9FD1C3A}</a:tableStyleId>
              </a:tblPr>
              <a:tblGrid>
                <a:gridCol w="1360418">
                  <a:extLst>
                    <a:ext uri="{9D8B030D-6E8A-4147-A177-3AD203B41FA5}">
                      <a16:colId xmlns:a16="http://schemas.microsoft.com/office/drawing/2014/main" val="3829063633"/>
                    </a:ext>
                  </a:extLst>
                </a:gridCol>
                <a:gridCol w="888617">
                  <a:extLst>
                    <a:ext uri="{9D8B030D-6E8A-4147-A177-3AD203B41FA5}">
                      <a16:colId xmlns:a16="http://schemas.microsoft.com/office/drawing/2014/main" val="4144815083"/>
                    </a:ext>
                  </a:extLst>
                </a:gridCol>
                <a:gridCol w="879485">
                  <a:extLst>
                    <a:ext uri="{9D8B030D-6E8A-4147-A177-3AD203B41FA5}">
                      <a16:colId xmlns:a16="http://schemas.microsoft.com/office/drawing/2014/main" val="3528515164"/>
                    </a:ext>
                  </a:extLst>
                </a:gridCol>
                <a:gridCol w="1890384">
                  <a:extLst>
                    <a:ext uri="{9D8B030D-6E8A-4147-A177-3AD203B41FA5}">
                      <a16:colId xmlns:a16="http://schemas.microsoft.com/office/drawing/2014/main" val="713278065"/>
                    </a:ext>
                  </a:extLst>
                </a:gridCol>
                <a:gridCol w="1684105">
                  <a:extLst>
                    <a:ext uri="{9D8B030D-6E8A-4147-A177-3AD203B41FA5}">
                      <a16:colId xmlns:a16="http://schemas.microsoft.com/office/drawing/2014/main" val="319117690"/>
                    </a:ext>
                  </a:extLst>
                </a:gridCol>
                <a:gridCol w="1352978">
                  <a:extLst>
                    <a:ext uri="{9D8B030D-6E8A-4147-A177-3AD203B41FA5}">
                      <a16:colId xmlns:a16="http://schemas.microsoft.com/office/drawing/2014/main" val="1932443871"/>
                    </a:ext>
                  </a:extLst>
                </a:gridCol>
                <a:gridCol w="1414718">
                  <a:extLst>
                    <a:ext uri="{9D8B030D-6E8A-4147-A177-3AD203B41FA5}">
                      <a16:colId xmlns:a16="http://schemas.microsoft.com/office/drawing/2014/main" val="4171813777"/>
                    </a:ext>
                  </a:extLst>
                </a:gridCol>
                <a:gridCol w="1720428">
                  <a:extLst>
                    <a:ext uri="{9D8B030D-6E8A-4147-A177-3AD203B41FA5}">
                      <a16:colId xmlns:a16="http://schemas.microsoft.com/office/drawing/2014/main" val="561060947"/>
                    </a:ext>
                  </a:extLst>
                </a:gridCol>
              </a:tblGrid>
              <a:tr h="381860">
                <a:tc>
                  <a:txBody>
                    <a:bodyPr/>
                    <a:lstStyle/>
                    <a:p>
                      <a:r>
                        <a:rPr lang="en-US"/>
                        <a:t>Material</a:t>
                      </a:r>
                    </a:p>
                  </a:txBody>
                  <a:tcPr/>
                </a:tc>
                <a:tc>
                  <a:txBody>
                    <a:bodyPr/>
                    <a:lstStyle/>
                    <a:p>
                      <a:r>
                        <a:rPr lang="en-US"/>
                        <a:t>QE</a:t>
                      </a:r>
                    </a:p>
                  </a:txBody>
                  <a:tcPr/>
                </a:tc>
                <a:tc>
                  <a:txBody>
                    <a:bodyPr/>
                    <a:lstStyle/>
                    <a:p>
                      <a:r>
                        <a:rPr lang="en-US"/>
                        <a:t>Laser</a:t>
                      </a:r>
                    </a:p>
                  </a:txBody>
                  <a:tcPr/>
                </a:tc>
                <a:tc>
                  <a:txBody>
                    <a:bodyPr/>
                    <a:lstStyle/>
                    <a:p>
                      <a:r>
                        <a:rPr lang="en-US"/>
                        <a:t>Response time</a:t>
                      </a:r>
                    </a:p>
                  </a:txBody>
                  <a:tcPr/>
                </a:tc>
                <a:tc>
                  <a:txBody>
                    <a:bodyPr/>
                    <a:lstStyle/>
                    <a:p>
                      <a:r>
                        <a:rPr lang="en-US"/>
                        <a:t>Electric field</a:t>
                      </a:r>
                    </a:p>
                  </a:txBody>
                  <a:tcPr/>
                </a:tc>
                <a:tc>
                  <a:txBody>
                    <a:bodyPr/>
                    <a:lstStyle/>
                    <a:p>
                      <a:r>
                        <a:rPr lang="en-US"/>
                        <a:t>Vacuum</a:t>
                      </a:r>
                    </a:p>
                  </a:txBody>
                  <a:tcPr/>
                </a:tc>
                <a:tc>
                  <a:txBody>
                    <a:bodyPr/>
                    <a:lstStyle/>
                    <a:p>
                      <a:r>
                        <a:rPr lang="en-US"/>
                        <a:t>Lifetime</a:t>
                      </a:r>
                    </a:p>
                  </a:txBody>
                  <a:tcPr/>
                </a:tc>
                <a:tc>
                  <a:txBody>
                    <a:bodyPr/>
                    <a:lstStyle/>
                    <a:p>
                      <a:r>
                        <a:rPr lang="en-US"/>
                        <a:t>MTE</a:t>
                      </a:r>
                    </a:p>
                  </a:txBody>
                  <a:tcPr/>
                </a:tc>
                <a:extLst>
                  <a:ext uri="{0D108BD9-81ED-4DB2-BD59-A6C34878D82A}">
                    <a16:rowId xmlns:a16="http://schemas.microsoft.com/office/drawing/2014/main" val="1904542894"/>
                  </a:ext>
                </a:extLst>
              </a:tr>
              <a:tr h="381860">
                <a:tc>
                  <a:txBody>
                    <a:bodyPr/>
                    <a:lstStyle/>
                    <a:p>
                      <a:r>
                        <a:rPr lang="en-US" b="1"/>
                        <a:t>Copper</a:t>
                      </a:r>
                    </a:p>
                  </a:txBody>
                  <a:tcPr/>
                </a:tc>
                <a:tc>
                  <a:txBody>
                    <a:bodyPr/>
                    <a:lstStyle/>
                    <a:p>
                      <a:r>
                        <a:rPr lang="en-US" dirty="0"/>
                        <a:t>1e-5</a:t>
                      </a:r>
                    </a:p>
                  </a:txBody>
                  <a:tcPr>
                    <a:solidFill>
                      <a:srgbClr val="FF0000"/>
                    </a:solidFill>
                  </a:tcPr>
                </a:tc>
                <a:tc>
                  <a:txBody>
                    <a:bodyPr/>
                    <a:lstStyle/>
                    <a:p>
                      <a:r>
                        <a:rPr lang="en-US" dirty="0"/>
                        <a:t>UV</a:t>
                      </a:r>
                    </a:p>
                  </a:txBody>
                  <a:tcPr>
                    <a:solidFill>
                      <a:srgbClr val="FF0000"/>
                    </a:solidFill>
                  </a:tcPr>
                </a:tc>
                <a:tc>
                  <a:txBody>
                    <a:bodyPr/>
                    <a:lstStyle/>
                    <a:p>
                      <a:r>
                        <a:rPr lang="en-US" dirty="0"/>
                        <a:t>Sub-</a:t>
                      </a:r>
                      <a:r>
                        <a:rPr lang="en-US" dirty="0" err="1"/>
                        <a:t>ps</a:t>
                      </a:r>
                      <a:endParaRPr lang="en-US" dirty="0"/>
                    </a:p>
                  </a:txBody>
                  <a:tcPr>
                    <a:solidFill>
                      <a:schemeClr val="accent3"/>
                    </a:solidFill>
                  </a:tcPr>
                </a:tc>
                <a:tc>
                  <a:txBody>
                    <a:bodyPr/>
                    <a:lstStyle/>
                    <a:p>
                      <a:r>
                        <a:rPr lang="en-US" dirty="0"/>
                        <a:t>120 MV/m</a:t>
                      </a:r>
                    </a:p>
                  </a:txBody>
                  <a:tcPr>
                    <a:solidFill>
                      <a:schemeClr val="accent3"/>
                    </a:solidFill>
                  </a:tcPr>
                </a:tc>
                <a:tc>
                  <a:txBody>
                    <a:bodyPr/>
                    <a:lstStyle/>
                    <a:p>
                      <a:r>
                        <a:rPr lang="en-US" dirty="0"/>
                        <a:t>1e-9 Torr</a:t>
                      </a:r>
                    </a:p>
                  </a:txBody>
                  <a:tcPr>
                    <a:solidFill>
                      <a:schemeClr val="accent3"/>
                    </a:solidFill>
                  </a:tcPr>
                </a:tc>
                <a:tc>
                  <a:txBody>
                    <a:bodyPr/>
                    <a:lstStyle/>
                    <a:p>
                      <a:r>
                        <a:rPr lang="en-US" dirty="0"/>
                        <a:t>months</a:t>
                      </a:r>
                    </a:p>
                  </a:txBody>
                  <a:tcPr>
                    <a:solidFill>
                      <a:schemeClr val="accent3"/>
                    </a:solidFill>
                  </a:tcPr>
                </a:tc>
                <a:tc>
                  <a:txBody>
                    <a:bodyPr/>
                    <a:lstStyle/>
                    <a:p>
                      <a:r>
                        <a:rPr lang="en-US" dirty="0"/>
                        <a:t>500 </a:t>
                      </a:r>
                      <a:r>
                        <a:rPr lang="en-US" dirty="0" err="1"/>
                        <a:t>meV</a:t>
                      </a:r>
                      <a:endParaRPr lang="en-US" dirty="0"/>
                    </a:p>
                  </a:txBody>
                  <a:tcPr>
                    <a:solidFill>
                      <a:srgbClr val="FF0000"/>
                    </a:solidFill>
                  </a:tcPr>
                </a:tc>
                <a:extLst>
                  <a:ext uri="{0D108BD9-81ED-4DB2-BD59-A6C34878D82A}">
                    <a16:rowId xmlns:a16="http://schemas.microsoft.com/office/drawing/2014/main" val="2587559687"/>
                  </a:ext>
                </a:extLst>
              </a:tr>
              <a:tr h="381860">
                <a:tc>
                  <a:txBody>
                    <a:bodyPr/>
                    <a:lstStyle/>
                    <a:p>
                      <a:r>
                        <a:rPr lang="en-US" b="1"/>
                        <a:t>Cs</a:t>
                      </a:r>
                      <a:r>
                        <a:rPr lang="en-US" b="1" baseline="-25000"/>
                        <a:t>2</a:t>
                      </a:r>
                      <a:r>
                        <a:rPr lang="en-US" b="1"/>
                        <a:t>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1e-1</a:t>
                      </a:r>
                    </a:p>
                  </a:txBody>
                  <a:tcPr>
                    <a:solidFill>
                      <a:schemeClr val="accent3"/>
                    </a:solidFill>
                  </a:tcPr>
                </a:tc>
                <a:tc>
                  <a:txBody>
                    <a:bodyPr/>
                    <a:lstStyle/>
                    <a:p>
                      <a:r>
                        <a:rPr lang="en-US" dirty="0"/>
                        <a:t>UV</a:t>
                      </a:r>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a:t>
                      </a:r>
                      <a:r>
                        <a:rPr lang="en-US" dirty="0" err="1"/>
                        <a:t>ps</a:t>
                      </a:r>
                      <a:endParaRPr lang="en-US" dirty="0"/>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80 MV/m</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1e-9 Torr</a:t>
                      </a:r>
                    </a:p>
                  </a:txBody>
                  <a:tcPr>
                    <a:solidFill>
                      <a:schemeClr val="accent3"/>
                    </a:solidFill>
                  </a:tcPr>
                </a:tc>
                <a:tc>
                  <a:txBody>
                    <a:bodyPr/>
                    <a:lstStyle/>
                    <a:p>
                      <a:r>
                        <a:rPr lang="en-US" dirty="0"/>
                        <a:t>months</a:t>
                      </a:r>
                    </a:p>
                  </a:txBody>
                  <a:tcPr>
                    <a:solidFill>
                      <a:schemeClr val="accent3"/>
                    </a:solidFill>
                  </a:tcPr>
                </a:tc>
                <a:tc>
                  <a:txBody>
                    <a:bodyPr/>
                    <a:lstStyle/>
                    <a:p>
                      <a:r>
                        <a:rPr lang="en-US" dirty="0"/>
                        <a:t>500 </a:t>
                      </a:r>
                      <a:r>
                        <a:rPr lang="en-US" dirty="0" err="1"/>
                        <a:t>meV</a:t>
                      </a:r>
                      <a:endParaRPr lang="en-US" dirty="0"/>
                    </a:p>
                  </a:txBody>
                  <a:tcPr>
                    <a:solidFill>
                      <a:srgbClr val="FF0000"/>
                    </a:solidFill>
                  </a:tcPr>
                </a:tc>
                <a:extLst>
                  <a:ext uri="{0D108BD9-81ED-4DB2-BD59-A6C34878D82A}">
                    <a16:rowId xmlns:a16="http://schemas.microsoft.com/office/drawing/2014/main" val="2331352958"/>
                  </a:ext>
                </a:extLst>
              </a:tr>
              <a:tr h="381860">
                <a:tc>
                  <a:txBody>
                    <a:bodyPr/>
                    <a:lstStyle/>
                    <a:p>
                      <a:r>
                        <a:rPr lang="en-US" b="1"/>
                        <a:t>GaAs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1e-2</a:t>
                      </a:r>
                    </a:p>
                  </a:txBody>
                  <a:tcPr>
                    <a:solidFill>
                      <a:schemeClr val="accent3"/>
                    </a:solidFill>
                  </a:tcPr>
                </a:tc>
                <a:tc>
                  <a:txBody>
                    <a:bodyPr/>
                    <a:lstStyle/>
                    <a:p>
                      <a:r>
                        <a:rPr lang="en-US" dirty="0"/>
                        <a:t>IR</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10s of </a:t>
                      </a:r>
                      <a:r>
                        <a:rPr lang="en-US" dirty="0" err="1"/>
                        <a:t>ps</a:t>
                      </a:r>
                      <a:endParaRPr lang="en-US" dirty="0"/>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MV/m</a:t>
                      </a:r>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1e-12 Torr</a:t>
                      </a:r>
                    </a:p>
                  </a:txBody>
                  <a:tcPr>
                    <a:solidFill>
                      <a:srgbClr val="FF0000"/>
                    </a:solidFill>
                  </a:tcPr>
                </a:tc>
                <a:tc>
                  <a:txBody>
                    <a:bodyPr/>
                    <a:lstStyle/>
                    <a:p>
                      <a:r>
                        <a:rPr lang="en-US" dirty="0"/>
                        <a:t>days</a:t>
                      </a:r>
                    </a:p>
                  </a:txBody>
                  <a:tcPr>
                    <a:solidFill>
                      <a:srgbClr val="FF0000"/>
                    </a:solidFill>
                  </a:tcPr>
                </a:tc>
                <a:tc>
                  <a:txBody>
                    <a:bodyPr/>
                    <a:lstStyle/>
                    <a:p>
                      <a:r>
                        <a:rPr lang="en-US" dirty="0"/>
                        <a:t>50 </a:t>
                      </a:r>
                      <a:r>
                        <a:rPr lang="en-US" dirty="0" err="1"/>
                        <a:t>meV</a:t>
                      </a:r>
                      <a:endParaRPr lang="en-US" dirty="0"/>
                    </a:p>
                  </a:txBody>
                  <a:tcPr>
                    <a:solidFill>
                      <a:schemeClr val="accent3"/>
                    </a:solidFill>
                  </a:tcPr>
                </a:tc>
                <a:extLst>
                  <a:ext uri="{0D108BD9-81ED-4DB2-BD59-A6C34878D82A}">
                    <a16:rowId xmlns:a16="http://schemas.microsoft.com/office/drawing/2014/main" val="2704067424"/>
                  </a:ext>
                </a:extLst>
              </a:tr>
              <a:tr h="381860">
                <a:tc>
                  <a:txBody>
                    <a:bodyPr/>
                    <a:lstStyle/>
                    <a:p>
                      <a:r>
                        <a:rPr lang="en-US" b="1"/>
                        <a:t>Cs</a:t>
                      </a:r>
                      <a:r>
                        <a:rPr lang="en-US" b="1" baseline="-25000"/>
                        <a:t>2</a:t>
                      </a:r>
                      <a:r>
                        <a:rPr lang="en-US" b="1"/>
                        <a:t>KSb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1e-1</a:t>
                      </a:r>
                    </a:p>
                  </a:txBody>
                  <a:tcPr>
                    <a:solidFill>
                      <a:schemeClr val="accent3"/>
                    </a:solidFill>
                  </a:tcPr>
                </a:tc>
                <a:tc>
                  <a:txBody>
                    <a:bodyPr/>
                    <a:lstStyle/>
                    <a:p>
                      <a:r>
                        <a:rPr lang="en-US" dirty="0"/>
                        <a:t>VIS</a:t>
                      </a:r>
                    </a:p>
                  </a:txBody>
                  <a:tcPr>
                    <a:solidFill>
                      <a:schemeClr val="accent3"/>
                    </a:solidFill>
                  </a:tcPr>
                </a:tc>
                <a:tc>
                  <a:txBody>
                    <a:bodyPr/>
                    <a:lstStyle/>
                    <a:p>
                      <a:r>
                        <a:rPr lang="en-US" dirty="0" err="1"/>
                        <a:t>ps</a:t>
                      </a:r>
                      <a:endParaRPr lang="en-US" dirty="0"/>
                    </a:p>
                  </a:txBody>
                  <a:tcPr>
                    <a:solidFill>
                      <a:schemeClr val="accent3"/>
                    </a:solidFill>
                  </a:tcPr>
                </a:tc>
                <a:tc>
                  <a:txBody>
                    <a:bodyPr/>
                    <a:lstStyle/>
                    <a:p>
                      <a:r>
                        <a:rPr lang="en-US" dirty="0"/>
                        <a:t>20 MV/m</a:t>
                      </a:r>
                    </a:p>
                  </a:txBody>
                  <a:tcPr>
                    <a:solidFill>
                      <a:srgbClr val="FF0000"/>
                    </a:solidFill>
                  </a:tcPr>
                </a:tc>
                <a:tc>
                  <a:txBody>
                    <a:bodyPr/>
                    <a:lstStyle/>
                    <a:p>
                      <a:r>
                        <a:rPr lang="en-US" dirty="0"/>
                        <a:t>1e-10 Torr</a:t>
                      </a:r>
                    </a:p>
                  </a:txBody>
                  <a:tcPr>
                    <a:solidFill>
                      <a:schemeClr val="accent3"/>
                    </a:solidFill>
                  </a:tcPr>
                </a:tc>
                <a:tc>
                  <a:txBody>
                    <a:bodyPr/>
                    <a:lstStyle/>
                    <a:p>
                      <a:r>
                        <a:rPr lang="en-US" dirty="0"/>
                        <a:t>months</a:t>
                      </a:r>
                    </a:p>
                  </a:txBody>
                  <a:tcPr>
                    <a:solidFill>
                      <a:schemeClr val="accent3"/>
                    </a:solidFill>
                  </a:tcPr>
                </a:tc>
                <a:tc>
                  <a:txBody>
                    <a:bodyPr/>
                    <a:lstStyle/>
                    <a:p>
                      <a:r>
                        <a:rPr lang="en-US" dirty="0"/>
                        <a:t>100 </a:t>
                      </a:r>
                      <a:r>
                        <a:rPr lang="en-US" dirty="0" err="1"/>
                        <a:t>meV</a:t>
                      </a:r>
                      <a:endParaRPr lang="en-US" dirty="0"/>
                    </a:p>
                  </a:txBody>
                  <a:tcPr>
                    <a:solidFill>
                      <a:schemeClr val="accent3"/>
                    </a:solidFill>
                  </a:tcPr>
                </a:tc>
                <a:extLst>
                  <a:ext uri="{0D108BD9-81ED-4DB2-BD59-A6C34878D82A}">
                    <a16:rowId xmlns:a16="http://schemas.microsoft.com/office/drawing/2014/main" val="711522724"/>
                  </a:ext>
                </a:extLst>
              </a:tr>
            </a:tbl>
          </a:graphicData>
        </a:graphic>
      </p:graphicFrame>
      <p:sp>
        <p:nvSpPr>
          <p:cNvPr id="9" name="Rectangle: Rounded Corners 8">
            <a:extLst>
              <a:ext uri="{FF2B5EF4-FFF2-40B4-BE49-F238E27FC236}">
                <a16:creationId xmlns:a16="http://schemas.microsoft.com/office/drawing/2014/main" id="{B2C55750-3FD5-9283-9A86-FF27D3EAAA6B}"/>
              </a:ext>
            </a:extLst>
          </p:cNvPr>
          <p:cNvSpPr/>
          <p:nvPr/>
        </p:nvSpPr>
        <p:spPr>
          <a:xfrm>
            <a:off x="635312" y="5761703"/>
            <a:ext cx="11249025" cy="948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3600" b="1" i="0" u="none" strike="noStrike" kern="1200" cap="none" spc="0" normalizeH="0" baseline="0" noProof="0">
                <a:ln>
                  <a:noFill/>
                </a:ln>
                <a:solidFill>
                  <a:schemeClr val="bg1"/>
                </a:solidFill>
                <a:effectLst/>
                <a:uLnTx/>
                <a:uFillTx/>
                <a:latin typeface="Arial" panose="020B0604020202020204"/>
                <a:ea typeface="+mn-ea"/>
                <a:cs typeface="+mn-cs"/>
              </a:rPr>
              <a:t>The perfect photocathode does not exist yet!</a:t>
            </a:r>
          </a:p>
        </p:txBody>
      </p:sp>
      <p:sp>
        <p:nvSpPr>
          <p:cNvPr id="4" name="Rectangle: Rounded Corners 3">
            <a:extLst>
              <a:ext uri="{FF2B5EF4-FFF2-40B4-BE49-F238E27FC236}">
                <a16:creationId xmlns:a16="http://schemas.microsoft.com/office/drawing/2014/main" id="{5C66E203-F5F7-E037-C55E-DA0E2A9A85CD}"/>
              </a:ext>
            </a:extLst>
          </p:cNvPr>
          <p:cNvSpPr/>
          <p:nvPr/>
        </p:nvSpPr>
        <p:spPr>
          <a:xfrm>
            <a:off x="887927" y="200331"/>
            <a:ext cx="10743794" cy="3091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3600" b="1" i="0" u="none" strike="noStrike" kern="1200" cap="none" spc="0" normalizeH="0" baseline="0" noProof="0" dirty="0">
                <a:ln>
                  <a:noFill/>
                </a:ln>
                <a:solidFill>
                  <a:schemeClr val="bg1"/>
                </a:solidFill>
                <a:effectLst/>
                <a:uLnTx/>
                <a:uFillTx/>
                <a:latin typeface="Arial" panose="020B0604020202020204"/>
                <a:ea typeface="+mn-ea"/>
                <a:cs typeface="+mn-cs"/>
              </a:rPr>
              <a:t>What we want from a photocathode?</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36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a:ea typeface="+mn-ea"/>
                <a:cs typeface="+mn-cs"/>
              </a:rPr>
              <a:t>High QE, operation with Visible or Infrared laser, short response time, compatible with high electric field and poor vacuum levels, with a long lifetime and a small MTE</a:t>
            </a:r>
            <a:endParaRPr kumimoji="0" lang="en-US" altLang="en-US" sz="36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0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F0A768-3CF0-4B3E-4229-594689748F9D}"/>
              </a:ext>
            </a:extLst>
          </p:cNvPr>
          <p:cNvSpPr>
            <a:spLocks noGrp="1"/>
          </p:cNvSpPr>
          <p:nvPr>
            <p:ph type="sldNum" sz="quarter" idx="4"/>
          </p:nvPr>
        </p:nvSpPr>
        <p:spPr/>
        <p:txBody>
          <a:bodyPr/>
          <a:lstStyle/>
          <a:p>
            <a:fld id="{933A556B-7C63-244D-9B7C-B0EA8042B330}" type="slidenum">
              <a:rPr lang="en-US" smtClean="0"/>
              <a:pPr/>
              <a:t>20</a:t>
            </a:fld>
            <a:endParaRPr lang="en-US" sz="1000"/>
          </a:p>
        </p:txBody>
      </p:sp>
      <p:grpSp>
        <p:nvGrpSpPr>
          <p:cNvPr id="22" name="Group 21">
            <a:extLst>
              <a:ext uri="{FF2B5EF4-FFF2-40B4-BE49-F238E27FC236}">
                <a16:creationId xmlns:a16="http://schemas.microsoft.com/office/drawing/2014/main" id="{FEA33AC5-1A1D-7A28-EBFA-C12A0A31DD62}"/>
              </a:ext>
            </a:extLst>
          </p:cNvPr>
          <p:cNvGrpSpPr/>
          <p:nvPr/>
        </p:nvGrpSpPr>
        <p:grpSpPr>
          <a:xfrm>
            <a:off x="422605" y="1750584"/>
            <a:ext cx="4978163" cy="3731206"/>
            <a:chOff x="422606" y="2036680"/>
            <a:chExt cx="4978163" cy="3731206"/>
          </a:xfrm>
        </p:grpSpPr>
        <p:pic>
          <p:nvPicPr>
            <p:cNvPr id="7" name="Picture 6">
              <a:extLst>
                <a:ext uri="{FF2B5EF4-FFF2-40B4-BE49-F238E27FC236}">
                  <a16:creationId xmlns:a16="http://schemas.microsoft.com/office/drawing/2014/main" id="{271EC81B-9D97-CD09-BC33-2290F272C74D}"/>
                </a:ext>
              </a:extLst>
            </p:cNvPr>
            <p:cNvPicPr>
              <a:picLocks noChangeAspect="1"/>
            </p:cNvPicPr>
            <p:nvPr/>
          </p:nvPicPr>
          <p:blipFill>
            <a:blip r:embed="rId2"/>
            <a:stretch>
              <a:fillRect/>
            </a:stretch>
          </p:blipFill>
          <p:spPr>
            <a:xfrm>
              <a:off x="422606" y="2036680"/>
              <a:ext cx="4978163" cy="3731206"/>
            </a:xfrm>
            <a:prstGeom prst="rect">
              <a:avLst/>
            </a:prstGeom>
          </p:spPr>
        </p:pic>
        <p:cxnSp>
          <p:nvCxnSpPr>
            <p:cNvPr id="9" name="Straight Connector 8">
              <a:extLst>
                <a:ext uri="{FF2B5EF4-FFF2-40B4-BE49-F238E27FC236}">
                  <a16:creationId xmlns:a16="http://schemas.microsoft.com/office/drawing/2014/main" id="{2FAD9FC0-0490-3951-466A-599E64051055}"/>
                </a:ext>
              </a:extLst>
            </p:cNvPr>
            <p:cNvCxnSpPr/>
            <p:nvPr/>
          </p:nvCxnSpPr>
          <p:spPr>
            <a:xfrm flipV="1">
              <a:off x="3567065" y="2753082"/>
              <a:ext cx="0" cy="25711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72D5B4-5C9B-954F-C9DC-0E0F9C6F12DC}"/>
                </a:ext>
              </a:extLst>
            </p:cNvPr>
            <p:cNvCxnSpPr/>
            <p:nvPr/>
          </p:nvCxnSpPr>
          <p:spPr>
            <a:xfrm flipV="1">
              <a:off x="2144163" y="2753082"/>
              <a:ext cx="0" cy="2571184"/>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B73F80-A0AA-A7D4-6756-64044C01F3EA}"/>
                </a:ext>
              </a:extLst>
            </p:cNvPr>
            <p:cNvCxnSpPr/>
            <p:nvPr/>
          </p:nvCxnSpPr>
          <p:spPr>
            <a:xfrm flipV="1">
              <a:off x="2323723" y="2753082"/>
              <a:ext cx="0" cy="2571184"/>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6C1A609F-9945-8931-6065-C2B9A7471079}"/>
                </a:ext>
              </a:extLst>
            </p:cNvPr>
            <p:cNvCxnSpPr>
              <a:cxnSpLocks/>
            </p:cNvCxnSpPr>
            <p:nvPr/>
          </p:nvCxnSpPr>
          <p:spPr>
            <a:xfrm>
              <a:off x="2140634" y="4953075"/>
              <a:ext cx="1426431"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315815-084D-47CB-5633-49631B344B00}"/>
                </a:ext>
              </a:extLst>
            </p:cNvPr>
            <p:cNvCxnSpPr>
              <a:cxnSpLocks/>
            </p:cNvCxnSpPr>
            <p:nvPr/>
          </p:nvCxnSpPr>
          <p:spPr>
            <a:xfrm>
              <a:off x="2323723" y="5214117"/>
              <a:ext cx="124334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0FB1CE5E-A419-FF32-4D4B-B00314E815AC}"/>
              </a:ext>
            </a:extLst>
          </p:cNvPr>
          <p:cNvSpPr>
            <a:spLocks noGrp="1"/>
          </p:cNvSpPr>
          <p:nvPr>
            <p:ph type="title"/>
          </p:nvPr>
        </p:nvSpPr>
        <p:spPr>
          <a:xfrm>
            <a:off x="571500" y="161925"/>
            <a:ext cx="11049000" cy="1325563"/>
          </a:xfrm>
        </p:spPr>
        <p:txBody>
          <a:bodyPr/>
          <a:lstStyle/>
          <a:p>
            <a:r>
              <a:rPr lang="en-US" dirty="0"/>
              <a:t>In</a:t>
            </a:r>
            <a:r>
              <a:rPr lang="en-US" baseline="-25000" dirty="0"/>
              <a:t>x</a:t>
            </a:r>
            <a:r>
              <a:rPr lang="en-US" dirty="0"/>
              <a:t>Al</a:t>
            </a:r>
            <a:r>
              <a:rPr lang="en-US" baseline="-25000" dirty="0"/>
              <a:t>1-x</a:t>
            </a:r>
            <a:r>
              <a:rPr lang="en-US" dirty="0"/>
              <a:t>N N-polar g4515_s2218f </a:t>
            </a:r>
          </a:p>
        </p:txBody>
      </p:sp>
      <p:sp>
        <p:nvSpPr>
          <p:cNvPr id="8" name="TextBox 7">
            <a:extLst>
              <a:ext uri="{FF2B5EF4-FFF2-40B4-BE49-F238E27FC236}">
                <a16:creationId xmlns:a16="http://schemas.microsoft.com/office/drawing/2014/main" id="{14B62746-BDE0-D8C0-01C5-704DD58577EC}"/>
              </a:ext>
            </a:extLst>
          </p:cNvPr>
          <p:cNvSpPr txBox="1"/>
          <p:nvPr/>
        </p:nvSpPr>
        <p:spPr>
          <a:xfrm>
            <a:off x="5400768" y="1487488"/>
            <a:ext cx="6219731" cy="1754326"/>
          </a:xfrm>
          <a:prstGeom prst="rect">
            <a:avLst/>
          </a:prstGeom>
          <a:noFill/>
        </p:spPr>
        <p:txBody>
          <a:bodyPr wrap="square">
            <a:spAutoFit/>
          </a:bodyPr>
          <a:lstStyle/>
          <a:p>
            <a:pPr marL="0" lvl="1"/>
            <a:r>
              <a:rPr lang="en-US" dirty="0"/>
              <a:t>Retarding potential – total kinetic energy distribution</a:t>
            </a:r>
          </a:p>
          <a:p>
            <a:pPr marL="0" lvl="1"/>
            <a:endParaRPr lang="en-US" dirty="0"/>
          </a:p>
          <a:p>
            <a:pPr marL="0" lvl="1"/>
            <a:r>
              <a:rPr lang="en-US" dirty="0"/>
              <a:t>The max of kinetic energy is derived as difference between the rise and fall of photocurrent generated from the sample at a defined wavelength (240 nm here) as function of the retarding potential.</a:t>
            </a:r>
          </a:p>
        </p:txBody>
      </p:sp>
      <p:sp>
        <p:nvSpPr>
          <p:cNvPr id="17" name="TextBox 16">
            <a:extLst>
              <a:ext uri="{FF2B5EF4-FFF2-40B4-BE49-F238E27FC236}">
                <a16:creationId xmlns:a16="http://schemas.microsoft.com/office/drawing/2014/main" id="{C944BD68-1D81-7E86-2669-03A24DA9C9E8}"/>
              </a:ext>
            </a:extLst>
          </p:cNvPr>
          <p:cNvSpPr txBox="1"/>
          <p:nvPr/>
        </p:nvSpPr>
        <p:spPr>
          <a:xfrm>
            <a:off x="5400768" y="3329341"/>
            <a:ext cx="6097508" cy="2308324"/>
          </a:xfrm>
          <a:prstGeom prst="rect">
            <a:avLst/>
          </a:prstGeom>
          <a:noFill/>
        </p:spPr>
        <p:txBody>
          <a:bodyPr wrap="square">
            <a:spAutoFit/>
          </a:bodyPr>
          <a:lstStyle/>
          <a:p>
            <a:r>
              <a:rPr lang="nl-NL" dirty="0">
                <a:solidFill>
                  <a:schemeClr val="accent1"/>
                </a:solidFill>
              </a:rPr>
              <a:t>𝜑 =5.16 eV -1.3 eV= 3.86eV   before annealing</a:t>
            </a:r>
          </a:p>
          <a:p>
            <a:r>
              <a:rPr lang="nl-NL" dirty="0">
                <a:solidFill>
                  <a:schemeClr val="accent4"/>
                </a:solidFill>
              </a:rPr>
              <a:t>𝜑 =5.16 eV -1.5 eV= 3.66eV   after annealing</a:t>
            </a:r>
          </a:p>
          <a:p>
            <a:endParaRPr lang="nl-NL" dirty="0"/>
          </a:p>
          <a:p>
            <a:endParaRPr lang="nl-NL" dirty="0"/>
          </a:p>
          <a:p>
            <a:endParaRPr lang="nl-NL" dirty="0"/>
          </a:p>
          <a:p>
            <a:r>
              <a:rPr lang="nl-NL" b="1" dirty="0">
                <a:solidFill>
                  <a:schemeClr val="accent1"/>
                </a:solidFill>
              </a:rPr>
              <a:t>E</a:t>
            </a:r>
            <a:r>
              <a:rPr lang="nl-NL" b="1" baseline="-25000" dirty="0">
                <a:solidFill>
                  <a:schemeClr val="accent1"/>
                </a:solidFill>
              </a:rPr>
              <a:t>affinity</a:t>
            </a:r>
            <a:r>
              <a:rPr lang="nl-NL" b="1" dirty="0">
                <a:solidFill>
                  <a:schemeClr val="accent1"/>
                </a:solidFill>
              </a:rPr>
              <a:t>= (3.86-3.33) eV= 0.53 eV   before annealing</a:t>
            </a:r>
          </a:p>
          <a:p>
            <a:r>
              <a:rPr lang="nl-NL" b="1" dirty="0">
                <a:solidFill>
                  <a:schemeClr val="accent4"/>
                </a:solidFill>
              </a:rPr>
              <a:t>E</a:t>
            </a:r>
            <a:r>
              <a:rPr lang="nl-NL" b="1" baseline="-25000" dirty="0">
                <a:solidFill>
                  <a:schemeClr val="accent4"/>
                </a:solidFill>
              </a:rPr>
              <a:t>affinity</a:t>
            </a:r>
            <a:r>
              <a:rPr lang="nl-NL" b="1" dirty="0">
                <a:solidFill>
                  <a:schemeClr val="accent4"/>
                </a:solidFill>
              </a:rPr>
              <a:t>= (3.66-3.33) eV= 0.33 eV   after annealing</a:t>
            </a:r>
          </a:p>
          <a:p>
            <a:endParaRPr lang="nl-NL" dirty="0"/>
          </a:p>
        </p:txBody>
      </p:sp>
      <p:sp>
        <p:nvSpPr>
          <p:cNvPr id="21" name="TextBox 20">
            <a:extLst>
              <a:ext uri="{FF2B5EF4-FFF2-40B4-BE49-F238E27FC236}">
                <a16:creationId xmlns:a16="http://schemas.microsoft.com/office/drawing/2014/main" id="{11B965BD-7D23-90A3-C512-08D6C8E9BF3D}"/>
              </a:ext>
            </a:extLst>
          </p:cNvPr>
          <p:cNvSpPr txBox="1"/>
          <p:nvPr/>
        </p:nvSpPr>
        <p:spPr>
          <a:xfrm>
            <a:off x="5400768" y="4105410"/>
            <a:ext cx="6097508" cy="369332"/>
          </a:xfrm>
          <a:prstGeom prst="rect">
            <a:avLst/>
          </a:prstGeom>
          <a:noFill/>
        </p:spPr>
        <p:txBody>
          <a:bodyPr wrap="square">
            <a:spAutoFit/>
          </a:bodyPr>
          <a:lstStyle/>
          <a:p>
            <a:r>
              <a:rPr lang="nl-NL" dirty="0"/>
              <a:t>Bandgap inferred from PL is 3.33 eV</a:t>
            </a:r>
          </a:p>
        </p:txBody>
      </p:sp>
    </p:spTree>
    <p:extLst>
      <p:ext uri="{BB962C8B-B14F-4D97-AF65-F5344CB8AC3E}">
        <p14:creationId xmlns:p14="http://schemas.microsoft.com/office/powerpoint/2010/main" val="413767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10;&#10;AI-generated content may be incorrect.">
            <a:extLst>
              <a:ext uri="{FF2B5EF4-FFF2-40B4-BE49-F238E27FC236}">
                <a16:creationId xmlns:a16="http://schemas.microsoft.com/office/drawing/2014/main" id="{3C00872C-B5FB-B99D-7407-8B0C1B07A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75" y="3245645"/>
            <a:ext cx="5498105" cy="3526757"/>
          </a:xfrm>
          <a:prstGeom prst="rect">
            <a:avLst/>
          </a:prstGeom>
        </p:spPr>
      </p:pic>
      <p:sp>
        <p:nvSpPr>
          <p:cNvPr id="2" name="Title 1">
            <a:extLst>
              <a:ext uri="{FF2B5EF4-FFF2-40B4-BE49-F238E27FC236}">
                <a16:creationId xmlns:a16="http://schemas.microsoft.com/office/drawing/2014/main" id="{761626E8-3F4B-B5AF-999B-D89E53A0BCFD}"/>
              </a:ext>
            </a:extLst>
          </p:cNvPr>
          <p:cNvSpPr>
            <a:spLocks noGrp="1"/>
          </p:cNvSpPr>
          <p:nvPr>
            <p:ph type="title"/>
          </p:nvPr>
        </p:nvSpPr>
        <p:spPr>
          <a:xfrm>
            <a:off x="457200" y="162408"/>
            <a:ext cx="11049000" cy="1325563"/>
          </a:xfrm>
        </p:spPr>
        <p:txBody>
          <a:bodyPr/>
          <a:lstStyle/>
          <a:p>
            <a:r>
              <a:rPr kumimoji="0" lang="en-US" sz="4400" b="1" i="0" u="none" strike="noStrike" kern="1200" cap="none" spc="0" normalizeH="0" baseline="0" noProof="0" dirty="0">
                <a:ln>
                  <a:noFill/>
                </a:ln>
                <a:solidFill>
                  <a:srgbClr val="000000"/>
                </a:solidFill>
                <a:effectLst/>
                <a:uLnTx/>
                <a:uFillTx/>
                <a:latin typeface="Arial" panose="020B0604020202020204"/>
                <a:ea typeface="+mj-ea"/>
                <a:cs typeface="+mj-cs"/>
              </a:rPr>
              <a:t>In</a:t>
            </a:r>
            <a:r>
              <a:rPr kumimoji="0" lang="en-US" sz="4400" b="1" i="0" u="none" strike="noStrike" kern="1200" cap="none" spc="0" normalizeH="0" baseline="-25000" noProof="0" dirty="0">
                <a:ln>
                  <a:noFill/>
                </a:ln>
                <a:solidFill>
                  <a:srgbClr val="000000"/>
                </a:solidFill>
                <a:effectLst/>
                <a:uLnTx/>
                <a:uFillTx/>
                <a:latin typeface="Arial" panose="020B0604020202020204"/>
                <a:ea typeface="+mj-ea"/>
                <a:cs typeface="+mj-cs"/>
              </a:rPr>
              <a:t>x</a:t>
            </a:r>
            <a:r>
              <a:rPr kumimoji="0" lang="en-US" sz="4400" b="1" i="0" u="none" strike="noStrike" kern="1200" cap="none" spc="0" normalizeH="0" baseline="0" noProof="0" dirty="0">
                <a:ln>
                  <a:noFill/>
                </a:ln>
                <a:solidFill>
                  <a:srgbClr val="000000"/>
                </a:solidFill>
                <a:effectLst/>
                <a:uLnTx/>
                <a:uFillTx/>
                <a:latin typeface="Arial" panose="020B0604020202020204"/>
                <a:ea typeface="+mj-ea"/>
                <a:cs typeface="+mj-cs"/>
              </a:rPr>
              <a:t>Al</a:t>
            </a:r>
            <a:r>
              <a:rPr kumimoji="0" lang="en-US" sz="4400" b="1" i="0" u="none" strike="noStrike" kern="1200" cap="none" spc="0" normalizeH="0" baseline="-25000" noProof="0" dirty="0">
                <a:ln>
                  <a:noFill/>
                </a:ln>
                <a:solidFill>
                  <a:srgbClr val="000000"/>
                </a:solidFill>
                <a:effectLst/>
                <a:uLnTx/>
                <a:uFillTx/>
                <a:latin typeface="Arial" panose="020B0604020202020204"/>
                <a:ea typeface="+mj-ea"/>
                <a:cs typeface="+mj-cs"/>
              </a:rPr>
              <a:t>1-x</a:t>
            </a:r>
            <a:r>
              <a:rPr kumimoji="0" lang="en-US" sz="4400" b="1" i="0" u="none" strike="noStrike" kern="1200" cap="none" spc="0" normalizeH="0" baseline="0" noProof="0" dirty="0">
                <a:ln>
                  <a:noFill/>
                </a:ln>
                <a:solidFill>
                  <a:srgbClr val="000000"/>
                </a:solidFill>
                <a:effectLst/>
                <a:uLnTx/>
                <a:uFillTx/>
                <a:latin typeface="Arial" panose="020B0604020202020204"/>
                <a:ea typeface="+mj-ea"/>
                <a:cs typeface="+mj-cs"/>
              </a:rPr>
              <a:t>N N-polar g4515_s2218f </a:t>
            </a:r>
            <a:endParaRPr lang="en-US" dirty="0"/>
          </a:p>
        </p:txBody>
      </p:sp>
      <p:sp>
        <p:nvSpPr>
          <p:cNvPr id="4" name="Slide Number Placeholder 3">
            <a:extLst>
              <a:ext uri="{FF2B5EF4-FFF2-40B4-BE49-F238E27FC236}">
                <a16:creationId xmlns:a16="http://schemas.microsoft.com/office/drawing/2014/main" id="{577FDF2C-259E-1BDE-EC95-F79BBA26AF8E}"/>
              </a:ext>
            </a:extLst>
          </p:cNvPr>
          <p:cNvSpPr>
            <a:spLocks noGrp="1"/>
          </p:cNvSpPr>
          <p:nvPr>
            <p:ph type="sldNum" sz="quarter" idx="4"/>
          </p:nvPr>
        </p:nvSpPr>
        <p:spPr/>
        <p:txBody>
          <a:bodyPr/>
          <a:lstStyle/>
          <a:p>
            <a:fld id="{933A556B-7C63-244D-9B7C-B0EA8042B330}" type="slidenum">
              <a:rPr lang="en-US" smtClean="0"/>
              <a:pPr/>
              <a:t>21</a:t>
            </a:fld>
            <a:endParaRPr lang="en-US" sz="1000"/>
          </a:p>
        </p:txBody>
      </p:sp>
      <p:grpSp>
        <p:nvGrpSpPr>
          <p:cNvPr id="40" name="Group 39">
            <a:extLst>
              <a:ext uri="{FF2B5EF4-FFF2-40B4-BE49-F238E27FC236}">
                <a16:creationId xmlns:a16="http://schemas.microsoft.com/office/drawing/2014/main" id="{5E62D9FE-D8E4-1DF4-ED97-C3152AAABB09}"/>
              </a:ext>
            </a:extLst>
          </p:cNvPr>
          <p:cNvGrpSpPr/>
          <p:nvPr/>
        </p:nvGrpSpPr>
        <p:grpSpPr>
          <a:xfrm>
            <a:off x="597211" y="1327884"/>
            <a:ext cx="4091307" cy="3149163"/>
            <a:chOff x="573975" y="1845129"/>
            <a:chExt cx="4664814" cy="3758751"/>
          </a:xfrm>
        </p:grpSpPr>
        <p:sp>
          <p:nvSpPr>
            <p:cNvPr id="5" name="Rectangle 4">
              <a:extLst>
                <a:ext uri="{FF2B5EF4-FFF2-40B4-BE49-F238E27FC236}">
                  <a16:creationId xmlns:a16="http://schemas.microsoft.com/office/drawing/2014/main" id="{0B7F3534-4030-5914-3DC0-50ADB0F1ACF6}"/>
                </a:ext>
              </a:extLst>
            </p:cNvPr>
            <p:cNvSpPr/>
            <p:nvPr/>
          </p:nvSpPr>
          <p:spPr>
            <a:xfrm>
              <a:off x="2669721" y="4294415"/>
              <a:ext cx="285750" cy="86541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62764A9A-68D2-1934-77FB-68B0C13B9A98}"/>
                </a:ext>
              </a:extLst>
            </p:cNvPr>
            <p:cNvSpPr/>
            <p:nvPr/>
          </p:nvSpPr>
          <p:spPr>
            <a:xfrm>
              <a:off x="2669721" y="2462569"/>
              <a:ext cx="285749" cy="865416"/>
            </a:xfrm>
            <a:prstGeom prst="rect">
              <a:avLst/>
            </a:prstGeom>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7" name="Partial Circle 6">
              <a:extLst>
                <a:ext uri="{FF2B5EF4-FFF2-40B4-BE49-F238E27FC236}">
                  <a16:creationId xmlns:a16="http://schemas.microsoft.com/office/drawing/2014/main" id="{15E0862E-E5EA-80D9-AF38-BD529F11358A}"/>
                </a:ext>
              </a:extLst>
            </p:cNvPr>
            <p:cNvSpPr/>
            <p:nvPr/>
          </p:nvSpPr>
          <p:spPr>
            <a:xfrm rot="5400000">
              <a:off x="2530926" y="3886204"/>
              <a:ext cx="865417" cy="1681844"/>
            </a:xfrm>
            <a:prstGeom prst="pie">
              <a:avLst>
                <a:gd name="adj1" fmla="val 10768607"/>
                <a:gd name="adj2" fmla="val 1620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Partial Circle 7">
              <a:extLst>
                <a:ext uri="{FF2B5EF4-FFF2-40B4-BE49-F238E27FC236}">
                  <a16:creationId xmlns:a16="http://schemas.microsoft.com/office/drawing/2014/main" id="{7488D832-D860-A669-14AD-BFB4DB5DA4D9}"/>
                </a:ext>
              </a:extLst>
            </p:cNvPr>
            <p:cNvSpPr/>
            <p:nvPr/>
          </p:nvSpPr>
          <p:spPr>
            <a:xfrm rot="5400000">
              <a:off x="2530927" y="2054357"/>
              <a:ext cx="865416" cy="1681844"/>
            </a:xfrm>
            <a:prstGeom prst="pie">
              <a:avLst>
                <a:gd name="adj1" fmla="val 10801201"/>
                <a:gd name="adj2" fmla="val 16200000"/>
              </a:avLst>
            </a:prstGeom>
            <a:solidFill>
              <a:schemeClr val="accent2"/>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solidFill>
                  <a:schemeClr val="tx1"/>
                </a:solidFill>
              </a:endParaRPr>
            </a:p>
          </p:txBody>
        </p:sp>
        <p:sp>
          <p:nvSpPr>
            <p:cNvPr id="9" name="Rectangle 8">
              <a:extLst>
                <a:ext uri="{FF2B5EF4-FFF2-40B4-BE49-F238E27FC236}">
                  <a16:creationId xmlns:a16="http://schemas.microsoft.com/office/drawing/2014/main" id="{5B28A30F-601D-FA9F-0080-85D86EEE1EA7}"/>
                </a:ext>
              </a:extLst>
            </p:cNvPr>
            <p:cNvSpPr/>
            <p:nvPr/>
          </p:nvSpPr>
          <p:spPr>
            <a:xfrm>
              <a:off x="573975" y="4441371"/>
              <a:ext cx="2090057" cy="718461"/>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0C4EAAD3-64BA-FB0B-5E5F-EDAD2E554397}"/>
                </a:ext>
              </a:extLst>
            </p:cNvPr>
            <p:cNvSpPr/>
            <p:nvPr/>
          </p:nvSpPr>
          <p:spPr>
            <a:xfrm>
              <a:off x="573975" y="2458485"/>
              <a:ext cx="2090057" cy="718461"/>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400"/>
            </a:p>
          </p:txBody>
        </p:sp>
        <p:cxnSp>
          <p:nvCxnSpPr>
            <p:cNvPr id="12" name="Straight Arrow Connector 11">
              <a:extLst>
                <a:ext uri="{FF2B5EF4-FFF2-40B4-BE49-F238E27FC236}">
                  <a16:creationId xmlns:a16="http://schemas.microsoft.com/office/drawing/2014/main" id="{4CF01324-F278-2338-FDBD-2E39FC122A90}"/>
                </a:ext>
              </a:extLst>
            </p:cNvPr>
            <p:cNvCxnSpPr/>
            <p:nvPr/>
          </p:nvCxnSpPr>
          <p:spPr>
            <a:xfrm flipV="1">
              <a:off x="2955470" y="3429000"/>
              <a:ext cx="0" cy="756234"/>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836027B-F7F9-3D75-B760-C81A59C064E6}"/>
                </a:ext>
              </a:extLst>
            </p:cNvPr>
            <p:cNvSpPr txBox="1"/>
            <p:nvPr/>
          </p:nvSpPr>
          <p:spPr>
            <a:xfrm>
              <a:off x="1604254" y="3574364"/>
              <a:ext cx="1340073" cy="367354"/>
            </a:xfrm>
            <a:prstGeom prst="rect">
              <a:avLst/>
            </a:prstGeom>
            <a:noFill/>
          </p:spPr>
          <p:txBody>
            <a:bodyPr wrap="none" rtlCol="0">
              <a:spAutoFit/>
            </a:bodyPr>
            <a:lstStyle/>
            <a:p>
              <a:r>
                <a:rPr lang="en-US" sz="1400" dirty="0" err="1"/>
                <a:t>Eg</a:t>
              </a:r>
              <a:r>
                <a:rPr lang="en-US" sz="1400" dirty="0"/>
                <a:t> =3.33 eV</a:t>
              </a:r>
            </a:p>
          </p:txBody>
        </p:sp>
        <p:cxnSp>
          <p:nvCxnSpPr>
            <p:cNvPr id="15" name="Straight Connector 14">
              <a:extLst>
                <a:ext uri="{FF2B5EF4-FFF2-40B4-BE49-F238E27FC236}">
                  <a16:creationId xmlns:a16="http://schemas.microsoft.com/office/drawing/2014/main" id="{5D1FD0B4-79B1-79CC-1D3B-70BD43E7A95A}"/>
                </a:ext>
              </a:extLst>
            </p:cNvPr>
            <p:cNvCxnSpPr>
              <a:cxnSpLocks/>
              <a:stCxn id="7" idx="3"/>
            </p:cNvCxnSpPr>
            <p:nvPr/>
          </p:nvCxnSpPr>
          <p:spPr>
            <a:xfrm flipV="1">
              <a:off x="3804557" y="1845129"/>
              <a:ext cx="0" cy="288199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BD42F7-CF2D-88CE-ACD2-91D370726BB6}"/>
                </a:ext>
              </a:extLst>
            </p:cNvPr>
            <p:cNvSpPr txBox="1"/>
            <p:nvPr/>
          </p:nvSpPr>
          <p:spPr>
            <a:xfrm>
              <a:off x="1363436" y="5236526"/>
              <a:ext cx="630924" cy="367354"/>
            </a:xfrm>
            <a:prstGeom prst="rect">
              <a:avLst/>
            </a:prstGeom>
            <a:noFill/>
          </p:spPr>
          <p:txBody>
            <a:bodyPr wrap="none" rtlCol="0">
              <a:spAutoFit/>
            </a:bodyPr>
            <a:lstStyle/>
            <a:p>
              <a:r>
                <a:rPr lang="en-US" sz="1400" dirty="0" err="1"/>
                <a:t>GaN</a:t>
              </a:r>
              <a:endParaRPr lang="en-US" sz="1400" dirty="0"/>
            </a:p>
          </p:txBody>
        </p:sp>
        <p:sp>
          <p:nvSpPr>
            <p:cNvPr id="17" name="TextBox 16">
              <a:extLst>
                <a:ext uri="{FF2B5EF4-FFF2-40B4-BE49-F238E27FC236}">
                  <a16:creationId xmlns:a16="http://schemas.microsoft.com/office/drawing/2014/main" id="{F26ECFBB-7062-7795-4FD3-037FC299EDA9}"/>
                </a:ext>
              </a:extLst>
            </p:cNvPr>
            <p:cNvSpPr txBox="1"/>
            <p:nvPr/>
          </p:nvSpPr>
          <p:spPr>
            <a:xfrm>
              <a:off x="2815825" y="5219124"/>
              <a:ext cx="711343" cy="367354"/>
            </a:xfrm>
            <a:prstGeom prst="rect">
              <a:avLst/>
            </a:prstGeom>
            <a:noFill/>
          </p:spPr>
          <p:txBody>
            <a:bodyPr wrap="none" rtlCol="0">
              <a:spAutoFit/>
            </a:bodyPr>
            <a:lstStyle/>
            <a:p>
              <a:r>
                <a:rPr lang="en-US" sz="1400" dirty="0" err="1"/>
                <a:t>AlInN</a:t>
              </a:r>
              <a:endParaRPr lang="en-US" sz="1400" dirty="0"/>
            </a:p>
          </p:txBody>
        </p:sp>
        <p:cxnSp>
          <p:nvCxnSpPr>
            <p:cNvPr id="19" name="Straight Connector 18">
              <a:extLst>
                <a:ext uri="{FF2B5EF4-FFF2-40B4-BE49-F238E27FC236}">
                  <a16:creationId xmlns:a16="http://schemas.microsoft.com/office/drawing/2014/main" id="{AD0833F4-91EC-4240-12EF-8A9A5B203968}"/>
                </a:ext>
              </a:extLst>
            </p:cNvPr>
            <p:cNvCxnSpPr/>
            <p:nvPr/>
          </p:nvCxnSpPr>
          <p:spPr>
            <a:xfrm>
              <a:off x="3804557" y="2179864"/>
              <a:ext cx="8409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37F33F-8271-3D2B-C28B-A80BD475A4A5}"/>
                </a:ext>
              </a:extLst>
            </p:cNvPr>
            <p:cNvCxnSpPr>
              <a:cxnSpLocks/>
            </p:cNvCxnSpPr>
            <p:nvPr/>
          </p:nvCxnSpPr>
          <p:spPr>
            <a:xfrm flipV="1">
              <a:off x="2955470" y="2179864"/>
              <a:ext cx="0" cy="278621"/>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CE580F4-58F7-36F0-B4C0-FAA34D0560D5}"/>
                </a:ext>
              </a:extLst>
            </p:cNvPr>
            <p:cNvSpPr txBox="1"/>
            <p:nvPr/>
          </p:nvSpPr>
          <p:spPr>
            <a:xfrm>
              <a:off x="585431" y="2117452"/>
              <a:ext cx="2177089" cy="367354"/>
            </a:xfrm>
            <a:prstGeom prst="rect">
              <a:avLst/>
            </a:prstGeom>
            <a:noFill/>
          </p:spPr>
          <p:txBody>
            <a:bodyPr wrap="none" rtlCol="0">
              <a:spAutoFit/>
            </a:bodyPr>
            <a:lstStyle/>
            <a:p>
              <a:r>
                <a:rPr lang="en-US" sz="1400" dirty="0"/>
                <a:t>Effective </a:t>
              </a:r>
              <a:r>
                <a:rPr lang="en-US" sz="1400" dirty="0" err="1"/>
                <a:t>Ea</a:t>
              </a:r>
              <a:r>
                <a:rPr lang="en-US" sz="1400" dirty="0"/>
                <a:t> =0.33 eV</a:t>
              </a:r>
            </a:p>
          </p:txBody>
        </p:sp>
        <p:cxnSp>
          <p:nvCxnSpPr>
            <p:cNvPr id="23" name="Straight Arrow Connector 22">
              <a:extLst>
                <a:ext uri="{FF2B5EF4-FFF2-40B4-BE49-F238E27FC236}">
                  <a16:creationId xmlns:a16="http://schemas.microsoft.com/office/drawing/2014/main" id="{085FD8EC-36E6-7218-E316-3EEFC6D1C29E}"/>
                </a:ext>
              </a:extLst>
            </p:cNvPr>
            <p:cNvCxnSpPr>
              <a:cxnSpLocks/>
            </p:cNvCxnSpPr>
            <p:nvPr/>
          </p:nvCxnSpPr>
          <p:spPr>
            <a:xfrm flipV="1">
              <a:off x="3710888" y="2458485"/>
              <a:ext cx="0" cy="378117"/>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77A6B2D1-600D-EFBA-A6D4-BC6E522B66A0}"/>
                </a:ext>
              </a:extLst>
            </p:cNvPr>
            <p:cNvSpPr/>
            <p:nvPr/>
          </p:nvSpPr>
          <p:spPr>
            <a:xfrm>
              <a:off x="2969104" y="2893757"/>
              <a:ext cx="835452" cy="434230"/>
            </a:xfrm>
            <a:prstGeom prst="rect">
              <a:avLst/>
            </a:prstGeom>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21D1E1BE-B8EF-61DE-CA5A-B75CC3B347A9}"/>
                </a:ext>
              </a:extLst>
            </p:cNvPr>
            <p:cNvSpPr/>
            <p:nvPr/>
          </p:nvSpPr>
          <p:spPr>
            <a:xfrm>
              <a:off x="2971798" y="4723038"/>
              <a:ext cx="832757" cy="43527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TextBox 27">
              <a:extLst>
                <a:ext uri="{FF2B5EF4-FFF2-40B4-BE49-F238E27FC236}">
                  <a16:creationId xmlns:a16="http://schemas.microsoft.com/office/drawing/2014/main" id="{17F9102E-43CA-0BC7-20FB-77AD2E9BA709}"/>
                </a:ext>
              </a:extLst>
            </p:cNvPr>
            <p:cNvSpPr txBox="1"/>
            <p:nvPr/>
          </p:nvSpPr>
          <p:spPr>
            <a:xfrm>
              <a:off x="2224546" y="2486784"/>
              <a:ext cx="1283415" cy="367354"/>
            </a:xfrm>
            <a:prstGeom prst="rect">
              <a:avLst/>
            </a:prstGeom>
            <a:noFill/>
          </p:spPr>
          <p:txBody>
            <a:bodyPr wrap="none" rtlCol="0">
              <a:spAutoFit/>
            </a:bodyPr>
            <a:lstStyle/>
            <a:p>
              <a:r>
                <a:rPr lang="en-US" sz="1400" dirty="0">
                  <a:solidFill>
                    <a:srgbClr val="FF0000"/>
                  </a:solidFill>
                </a:rPr>
                <a:t>Eb =??? eV</a:t>
              </a:r>
            </a:p>
          </p:txBody>
        </p:sp>
        <p:cxnSp>
          <p:nvCxnSpPr>
            <p:cNvPr id="30" name="Straight Connector 29">
              <a:extLst>
                <a:ext uri="{FF2B5EF4-FFF2-40B4-BE49-F238E27FC236}">
                  <a16:creationId xmlns:a16="http://schemas.microsoft.com/office/drawing/2014/main" id="{3EDFF657-9B71-4A62-2373-FC96C40C6A50}"/>
                </a:ext>
              </a:extLst>
            </p:cNvPr>
            <p:cNvCxnSpPr>
              <a:cxnSpLocks/>
            </p:cNvCxnSpPr>
            <p:nvPr/>
          </p:nvCxnSpPr>
          <p:spPr>
            <a:xfrm>
              <a:off x="2661557" y="2458485"/>
              <a:ext cx="114299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44A9E6F-47BE-F3A0-BF47-EBAE3EFE2BDA}"/>
                </a:ext>
              </a:extLst>
            </p:cNvPr>
            <p:cNvSpPr txBox="1"/>
            <p:nvPr/>
          </p:nvSpPr>
          <p:spPr>
            <a:xfrm>
              <a:off x="3955374" y="2486784"/>
              <a:ext cx="1283415" cy="367354"/>
            </a:xfrm>
            <a:prstGeom prst="rect">
              <a:avLst/>
            </a:prstGeom>
            <a:noFill/>
          </p:spPr>
          <p:txBody>
            <a:bodyPr wrap="none" rtlCol="0">
              <a:spAutoFit/>
            </a:bodyPr>
            <a:lstStyle/>
            <a:p>
              <a:r>
                <a:rPr lang="en-US" sz="1400" dirty="0" err="1">
                  <a:solidFill>
                    <a:srgbClr val="FF0000"/>
                  </a:solidFill>
                </a:rPr>
                <a:t>Ea</a:t>
              </a:r>
              <a:r>
                <a:rPr lang="en-US" sz="1400" dirty="0">
                  <a:solidFill>
                    <a:srgbClr val="FF0000"/>
                  </a:solidFill>
                </a:rPr>
                <a:t> =??? eV</a:t>
              </a:r>
            </a:p>
          </p:txBody>
        </p:sp>
        <p:cxnSp>
          <p:nvCxnSpPr>
            <p:cNvPr id="32" name="Straight Arrow Connector 31">
              <a:extLst>
                <a:ext uri="{FF2B5EF4-FFF2-40B4-BE49-F238E27FC236}">
                  <a16:creationId xmlns:a16="http://schemas.microsoft.com/office/drawing/2014/main" id="{5EA6717A-3FC0-0175-13ED-FA452E9FC38E}"/>
                </a:ext>
              </a:extLst>
            </p:cNvPr>
            <p:cNvCxnSpPr>
              <a:cxnSpLocks/>
            </p:cNvCxnSpPr>
            <p:nvPr/>
          </p:nvCxnSpPr>
          <p:spPr>
            <a:xfrm flipV="1">
              <a:off x="3955375" y="2179864"/>
              <a:ext cx="0" cy="663909"/>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grpSp>
      <p:sp>
        <p:nvSpPr>
          <p:cNvPr id="34" name="TextBox 33">
            <a:extLst>
              <a:ext uri="{FF2B5EF4-FFF2-40B4-BE49-F238E27FC236}">
                <a16:creationId xmlns:a16="http://schemas.microsoft.com/office/drawing/2014/main" id="{30197230-CDA6-841C-AAC8-D5EFC980F641}"/>
              </a:ext>
            </a:extLst>
          </p:cNvPr>
          <p:cNvSpPr txBox="1"/>
          <p:nvPr/>
        </p:nvSpPr>
        <p:spPr>
          <a:xfrm>
            <a:off x="5644002" y="1310849"/>
            <a:ext cx="6104482" cy="584775"/>
          </a:xfrm>
          <a:prstGeom prst="rect">
            <a:avLst/>
          </a:prstGeom>
          <a:noFill/>
        </p:spPr>
        <p:txBody>
          <a:bodyPr wrap="square" rtlCol="0">
            <a:spAutoFit/>
          </a:bodyPr>
          <a:lstStyle/>
          <a:p>
            <a:r>
              <a:rPr lang="en-US" sz="1600" dirty="0"/>
              <a:t>Initial photoemission measurements carried out with a photon energy of 3.6 eV revealed very low QE value of about 1x10</a:t>
            </a:r>
            <a:r>
              <a:rPr lang="en-US" sz="1600" baseline="30000" dirty="0"/>
              <a:t>-7</a:t>
            </a:r>
          </a:p>
        </p:txBody>
      </p:sp>
      <p:sp>
        <p:nvSpPr>
          <p:cNvPr id="35" name="TextBox 34">
            <a:extLst>
              <a:ext uri="{FF2B5EF4-FFF2-40B4-BE49-F238E27FC236}">
                <a16:creationId xmlns:a16="http://schemas.microsoft.com/office/drawing/2014/main" id="{EE98EE0E-207D-BCAD-050E-2ADD99CC44F6}"/>
              </a:ext>
            </a:extLst>
          </p:cNvPr>
          <p:cNvSpPr txBox="1"/>
          <p:nvPr/>
        </p:nvSpPr>
        <p:spPr>
          <a:xfrm>
            <a:off x="5644002" y="1917784"/>
            <a:ext cx="5961167" cy="1077218"/>
          </a:xfrm>
          <a:prstGeom prst="rect">
            <a:avLst/>
          </a:prstGeom>
          <a:noFill/>
        </p:spPr>
        <p:txBody>
          <a:bodyPr wrap="square" rtlCol="0">
            <a:spAutoFit/>
          </a:bodyPr>
          <a:lstStyle/>
          <a:p>
            <a:r>
              <a:rPr lang="en-US" sz="1600" dirty="0"/>
              <a:t>Exposing the photocathode surface to alternating fluxes of Cs vapors and oxygen allow the formation of a strong surface dipole that lowers the effective </a:t>
            </a:r>
            <a:r>
              <a:rPr lang="en-US" sz="1600" dirty="0" err="1"/>
              <a:t>Ea</a:t>
            </a:r>
            <a:r>
              <a:rPr lang="en-US" sz="1600" dirty="0"/>
              <a:t> (typically used to achieve Negative Electron Affinity in III-V and III-nitrides)</a:t>
            </a:r>
            <a:endParaRPr lang="en-US" sz="1600" baseline="30000" dirty="0"/>
          </a:p>
        </p:txBody>
      </p:sp>
      <p:cxnSp>
        <p:nvCxnSpPr>
          <p:cNvPr id="39" name="Straight Connector 38">
            <a:extLst>
              <a:ext uri="{FF2B5EF4-FFF2-40B4-BE49-F238E27FC236}">
                <a16:creationId xmlns:a16="http://schemas.microsoft.com/office/drawing/2014/main" id="{81A23726-B439-F21D-612D-A314F64C6F59}"/>
              </a:ext>
            </a:extLst>
          </p:cNvPr>
          <p:cNvCxnSpPr/>
          <p:nvPr/>
        </p:nvCxnSpPr>
        <p:spPr>
          <a:xfrm flipV="1">
            <a:off x="7683282" y="3590687"/>
            <a:ext cx="0" cy="270424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115CF35C-7AA9-DB20-4AEF-E5B0CB959293}"/>
              </a:ext>
            </a:extLst>
          </p:cNvPr>
          <p:cNvPicPr>
            <a:picLocks noChangeAspect="1"/>
          </p:cNvPicPr>
          <p:nvPr/>
        </p:nvPicPr>
        <p:blipFill>
          <a:blip r:embed="rId4"/>
          <a:stretch>
            <a:fillRect/>
          </a:stretch>
        </p:blipFill>
        <p:spPr>
          <a:xfrm>
            <a:off x="8954732" y="3084452"/>
            <a:ext cx="3087166" cy="3541741"/>
          </a:xfrm>
          <a:prstGeom prst="rect">
            <a:avLst/>
          </a:prstGeom>
        </p:spPr>
      </p:pic>
      <p:sp>
        <p:nvSpPr>
          <p:cNvPr id="44" name="TextBox 43">
            <a:extLst>
              <a:ext uri="{FF2B5EF4-FFF2-40B4-BE49-F238E27FC236}">
                <a16:creationId xmlns:a16="http://schemas.microsoft.com/office/drawing/2014/main" id="{528C99E2-1758-BBE0-B48C-2174C6929D3F}"/>
              </a:ext>
            </a:extLst>
          </p:cNvPr>
          <p:cNvSpPr txBox="1"/>
          <p:nvPr/>
        </p:nvSpPr>
        <p:spPr>
          <a:xfrm>
            <a:off x="4317494" y="4277801"/>
            <a:ext cx="2685415" cy="369332"/>
          </a:xfrm>
          <a:prstGeom prst="rect">
            <a:avLst/>
          </a:prstGeom>
          <a:noFill/>
        </p:spPr>
        <p:txBody>
          <a:bodyPr wrap="none" rtlCol="0">
            <a:spAutoFit/>
          </a:bodyPr>
          <a:lstStyle/>
          <a:p>
            <a:r>
              <a:rPr lang="en-US" dirty="0">
                <a:solidFill>
                  <a:srgbClr val="FF0000"/>
                </a:solidFill>
              </a:rPr>
              <a:t>No NEA evidence in QE</a:t>
            </a:r>
          </a:p>
        </p:txBody>
      </p:sp>
      <p:sp>
        <p:nvSpPr>
          <p:cNvPr id="45" name="TextBox 44">
            <a:extLst>
              <a:ext uri="{FF2B5EF4-FFF2-40B4-BE49-F238E27FC236}">
                <a16:creationId xmlns:a16="http://schemas.microsoft.com/office/drawing/2014/main" id="{91657C6E-B515-B080-4C3E-E504E862E1BC}"/>
              </a:ext>
            </a:extLst>
          </p:cNvPr>
          <p:cNvSpPr txBox="1"/>
          <p:nvPr/>
        </p:nvSpPr>
        <p:spPr>
          <a:xfrm>
            <a:off x="10513826" y="4462467"/>
            <a:ext cx="1197764" cy="369332"/>
          </a:xfrm>
          <a:prstGeom prst="rect">
            <a:avLst/>
          </a:prstGeom>
          <a:noFill/>
        </p:spPr>
        <p:txBody>
          <a:bodyPr wrap="none" rtlCol="0">
            <a:spAutoFit/>
          </a:bodyPr>
          <a:lstStyle/>
          <a:p>
            <a:r>
              <a:rPr lang="en-US" dirty="0" err="1"/>
              <a:t>GaN</a:t>
            </a:r>
            <a:r>
              <a:rPr lang="en-US" dirty="0"/>
              <a:t> NEA</a:t>
            </a:r>
          </a:p>
        </p:txBody>
      </p:sp>
      <p:sp>
        <p:nvSpPr>
          <p:cNvPr id="3" name="TextBox 2">
            <a:extLst>
              <a:ext uri="{FF2B5EF4-FFF2-40B4-BE49-F238E27FC236}">
                <a16:creationId xmlns:a16="http://schemas.microsoft.com/office/drawing/2014/main" id="{064F66A5-5A9C-2C7D-000D-5236D2D50848}"/>
              </a:ext>
            </a:extLst>
          </p:cNvPr>
          <p:cNvSpPr txBox="1"/>
          <p:nvPr/>
        </p:nvSpPr>
        <p:spPr>
          <a:xfrm>
            <a:off x="645104" y="5040348"/>
            <a:ext cx="2917786" cy="523220"/>
          </a:xfrm>
          <a:prstGeom prst="rect">
            <a:avLst/>
          </a:prstGeom>
          <a:noFill/>
        </p:spPr>
        <p:txBody>
          <a:bodyPr wrap="none" rtlCol="0">
            <a:spAutoFit/>
          </a:bodyPr>
          <a:lstStyle/>
          <a:p>
            <a:r>
              <a:rPr lang="en-US" sz="2800" dirty="0">
                <a:solidFill>
                  <a:srgbClr val="FF0000"/>
                </a:solidFill>
              </a:rPr>
              <a:t>10</a:t>
            </a:r>
            <a:r>
              <a:rPr lang="en-US" sz="2800" baseline="30000" dirty="0">
                <a:solidFill>
                  <a:srgbClr val="FF0000"/>
                </a:solidFill>
              </a:rPr>
              <a:t>-3</a:t>
            </a:r>
            <a:r>
              <a:rPr lang="en-US" sz="2800" dirty="0">
                <a:solidFill>
                  <a:srgbClr val="FF0000"/>
                </a:solidFill>
              </a:rPr>
              <a:t> QE @ 3.6eV</a:t>
            </a:r>
          </a:p>
        </p:txBody>
      </p:sp>
    </p:spTree>
    <p:extLst>
      <p:ext uri="{BB962C8B-B14F-4D97-AF65-F5344CB8AC3E}">
        <p14:creationId xmlns:p14="http://schemas.microsoft.com/office/powerpoint/2010/main" val="307995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6200-4567-B28D-7E2A-49A2CC9ADFAF}"/>
              </a:ext>
            </a:extLst>
          </p:cNvPr>
          <p:cNvSpPr>
            <a:spLocks noGrp="1"/>
          </p:cNvSpPr>
          <p:nvPr>
            <p:ph type="title"/>
          </p:nvPr>
        </p:nvSpPr>
        <p:spPr>
          <a:xfrm>
            <a:off x="571500" y="162409"/>
            <a:ext cx="11049000" cy="1257830"/>
          </a:xfrm>
        </p:spPr>
        <p:txBody>
          <a:bodyPr/>
          <a:lstStyle/>
          <a:p>
            <a:r>
              <a:rPr lang="en-US" dirty="0"/>
              <a:t>Outlook</a:t>
            </a:r>
          </a:p>
        </p:txBody>
      </p:sp>
      <p:sp>
        <p:nvSpPr>
          <p:cNvPr id="3" name="Content Placeholder 2">
            <a:extLst>
              <a:ext uri="{FF2B5EF4-FFF2-40B4-BE49-F238E27FC236}">
                <a16:creationId xmlns:a16="http://schemas.microsoft.com/office/drawing/2014/main" id="{ECC79B3C-6DB3-29FA-7637-1A55A384E758}"/>
              </a:ext>
            </a:extLst>
          </p:cNvPr>
          <p:cNvSpPr>
            <a:spLocks noGrp="1"/>
          </p:cNvSpPr>
          <p:nvPr>
            <p:ph idx="1"/>
          </p:nvPr>
        </p:nvSpPr>
        <p:spPr>
          <a:xfrm>
            <a:off x="571500" y="1304925"/>
            <a:ext cx="11049000" cy="4727885"/>
          </a:xfrm>
        </p:spPr>
        <p:txBody>
          <a:bodyPr>
            <a:normAutofit/>
          </a:bodyPr>
          <a:lstStyle/>
          <a:p>
            <a:pPr marL="457200" indent="-457200">
              <a:lnSpc>
                <a:spcPct val="110000"/>
              </a:lnSpc>
              <a:buFont typeface="Arial" panose="020B0604020202020204" pitchFamily="34" charset="0"/>
              <a:buChar char="•"/>
            </a:pPr>
            <a:r>
              <a:rPr lang="en-US" sz="2000" dirty="0"/>
              <a:t>N-polar In</a:t>
            </a:r>
            <a:r>
              <a:rPr lang="en-US" sz="2000" baseline="-25000" dirty="0"/>
              <a:t>x</a:t>
            </a:r>
            <a:r>
              <a:rPr lang="en-US" sz="2000" dirty="0"/>
              <a:t>Al</a:t>
            </a:r>
            <a:r>
              <a:rPr lang="en-US" sz="2000" baseline="-25000" dirty="0"/>
              <a:t>y</a:t>
            </a:r>
            <a:r>
              <a:rPr lang="en-US" sz="2000" dirty="0"/>
              <a:t>Ga</a:t>
            </a:r>
            <a:r>
              <a:rPr lang="en-US" sz="2000" baseline="-25000" dirty="0"/>
              <a:t>(1-x-y)</a:t>
            </a:r>
            <a:r>
              <a:rPr lang="en-US" sz="2000" dirty="0"/>
              <a:t>N are promising materials for photocathodes designed to produce high-brightness electron beams</a:t>
            </a:r>
          </a:p>
          <a:p>
            <a:pPr marL="457200" indent="-457200">
              <a:lnSpc>
                <a:spcPct val="110000"/>
              </a:lnSpc>
              <a:buFont typeface="Arial" panose="020B0604020202020204" pitchFamily="34" charset="0"/>
              <a:buChar char="•"/>
            </a:pPr>
            <a:r>
              <a:rPr lang="en-US" sz="2000" dirty="0"/>
              <a:t>Growth of high-quality In-rich III-N alloys difficult due to In coalescence and lattice strain associated with high In content</a:t>
            </a:r>
          </a:p>
          <a:p>
            <a:pPr marL="914400" lvl="1" indent="-457200">
              <a:lnSpc>
                <a:spcPct val="110000"/>
              </a:lnSpc>
            </a:pPr>
            <a:r>
              <a:rPr lang="en-US" sz="1600" dirty="0" err="1"/>
              <a:t>In</a:t>
            </a:r>
            <a:r>
              <a:rPr lang="en-US" sz="1600" baseline="-25000" dirty="0" err="1"/>
              <a:t>x</a:t>
            </a:r>
            <a:r>
              <a:rPr lang="en-US" sz="1600" dirty="0" err="1"/>
              <a:t>Al</a:t>
            </a:r>
            <a:r>
              <a:rPr lang="en-US" sz="1600" baseline="-25000" dirty="0"/>
              <a:t>(1-x)</a:t>
            </a:r>
            <a:r>
              <a:rPr lang="en-US" sz="1600" dirty="0"/>
              <a:t>N with up to 40% In successfully grown and doped with Mg</a:t>
            </a:r>
          </a:p>
          <a:p>
            <a:pPr marL="457200" indent="-457200">
              <a:lnSpc>
                <a:spcPct val="110000"/>
              </a:lnSpc>
              <a:buFont typeface="Arial" panose="020B0604020202020204" pitchFamily="34" charset="0"/>
              <a:buChar char="•"/>
            </a:pPr>
            <a:r>
              <a:rPr lang="en-US" sz="2000" dirty="0"/>
              <a:t>Ongoing studies continue to induce N-polar growth on sapphire by </a:t>
            </a:r>
            <a:r>
              <a:rPr lang="en-US" sz="2000" dirty="0" err="1"/>
              <a:t>nitridating</a:t>
            </a:r>
            <a:r>
              <a:rPr lang="en-US" sz="2000" dirty="0"/>
              <a:t> surface, and adding Ga to achieve quaternary </a:t>
            </a:r>
            <a:r>
              <a:rPr lang="en-US" sz="2000" dirty="0" err="1"/>
              <a:t>InAlGaN</a:t>
            </a:r>
            <a:r>
              <a:rPr lang="en-US" sz="2000" dirty="0"/>
              <a:t> growth</a:t>
            </a:r>
          </a:p>
          <a:p>
            <a:pPr marL="457200" indent="-457200">
              <a:lnSpc>
                <a:spcPct val="110000"/>
              </a:lnSpc>
              <a:buFont typeface="Arial" panose="020B0604020202020204" pitchFamily="34" charset="0"/>
              <a:buChar char="•"/>
            </a:pPr>
            <a:r>
              <a:rPr lang="en-US" sz="2000" dirty="0"/>
              <a:t>Photoemission studies revealed non uniform emission from photocathode surfaces</a:t>
            </a:r>
          </a:p>
          <a:p>
            <a:pPr marL="457200" indent="-457200">
              <a:lnSpc>
                <a:spcPct val="110000"/>
              </a:lnSpc>
              <a:buFont typeface="Arial" panose="020B0604020202020204" pitchFamily="34" charset="0"/>
              <a:buChar char="•"/>
            </a:pPr>
            <a:r>
              <a:rPr lang="en-US" sz="2000" dirty="0"/>
              <a:t>Negative Electron Affinity has not yet been achieved</a:t>
            </a:r>
          </a:p>
        </p:txBody>
      </p:sp>
      <p:sp>
        <p:nvSpPr>
          <p:cNvPr id="4" name="Slide Number Placeholder 3">
            <a:extLst>
              <a:ext uri="{FF2B5EF4-FFF2-40B4-BE49-F238E27FC236}">
                <a16:creationId xmlns:a16="http://schemas.microsoft.com/office/drawing/2014/main" id="{446C8DFB-5E76-75DE-987D-9D6502A588B6}"/>
              </a:ext>
            </a:extLst>
          </p:cNvPr>
          <p:cNvSpPr>
            <a:spLocks noGrp="1"/>
          </p:cNvSpPr>
          <p:nvPr>
            <p:ph type="sldNum" sz="quarter" idx="4"/>
          </p:nvPr>
        </p:nvSpPr>
        <p:spPr/>
        <p:txBody>
          <a:bodyPr/>
          <a:lstStyle/>
          <a:p>
            <a:fld id="{933A556B-7C63-244D-9B7C-B0EA8042B330}" type="slidenum">
              <a:rPr lang="en-US" smtClean="0"/>
              <a:pPr/>
              <a:t>22</a:t>
            </a:fld>
            <a:endParaRPr lang="en-US" sz="1000"/>
          </a:p>
        </p:txBody>
      </p:sp>
    </p:spTree>
    <p:extLst>
      <p:ext uri="{BB962C8B-B14F-4D97-AF65-F5344CB8AC3E}">
        <p14:creationId xmlns:p14="http://schemas.microsoft.com/office/powerpoint/2010/main" val="134301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3239-B4C7-CF12-E1D6-F6236233170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062EDB7-67A4-6F60-004E-2AF579714B08}"/>
              </a:ext>
            </a:extLst>
          </p:cNvPr>
          <p:cNvSpPr>
            <a:spLocks noGrp="1"/>
          </p:cNvSpPr>
          <p:nvPr>
            <p:ph idx="1"/>
          </p:nvPr>
        </p:nvSpPr>
        <p:spPr>
          <a:xfrm>
            <a:off x="571500" y="1673225"/>
            <a:ext cx="11049000" cy="4207185"/>
          </a:xfrm>
        </p:spPr>
        <p:txBody>
          <a:bodyPr/>
          <a:lstStyle/>
          <a:p>
            <a:r>
              <a:rPr lang="en-US" dirty="0"/>
              <a:t>Acknowledgement to DOE HEP Office of Science for funding (DE-SC00024192)</a:t>
            </a:r>
          </a:p>
          <a:p>
            <a:r>
              <a:rPr lang="en-US" dirty="0"/>
              <a:t> </a:t>
            </a:r>
          </a:p>
          <a:p>
            <a:pPr marL="457200" indent="-457200">
              <a:buFont typeface="Arial" panose="020B0604020202020204" pitchFamily="34" charset="0"/>
              <a:buChar char="•"/>
            </a:pPr>
            <a:r>
              <a:rPr lang="en-US" sz="2800" dirty="0"/>
              <a:t>F. S. </a:t>
            </a:r>
            <a:r>
              <a:rPr lang="en-US" sz="2800" dirty="0" err="1"/>
              <a:t>Shahedipour</a:t>
            </a:r>
            <a:r>
              <a:rPr lang="en-US" sz="2800" dirty="0"/>
              <a:t>-Sandvik, A. </a:t>
            </a:r>
            <a:r>
              <a:rPr lang="en-US" sz="2800" dirty="0" err="1"/>
              <a:t>Lanjani</a:t>
            </a:r>
            <a:r>
              <a:rPr lang="en-US" sz="2800" dirty="0"/>
              <a:t>, B. McEwen, S. </a:t>
            </a:r>
            <a:r>
              <a:rPr lang="en-US" sz="2800" dirty="0" err="1"/>
              <a:t>Omranpour</a:t>
            </a:r>
            <a:r>
              <a:rPr lang="en-US" sz="2800" dirty="0"/>
              <a:t> (State University of New York-Albany), </a:t>
            </a:r>
          </a:p>
          <a:p>
            <a:pPr marL="457200" indent="-457200">
              <a:buFont typeface="Arial" panose="020B0604020202020204" pitchFamily="34" charset="0"/>
              <a:buChar char="•"/>
            </a:pPr>
            <a:r>
              <a:rPr lang="en-US" sz="2800" dirty="0"/>
              <a:t>E. Rocco (Naval Research Lab), </a:t>
            </a:r>
          </a:p>
          <a:p>
            <a:pPr marL="457200" indent="-457200">
              <a:buFont typeface="Arial" panose="020B0604020202020204" pitchFamily="34" charset="0"/>
              <a:buChar char="•"/>
            </a:pPr>
            <a:r>
              <a:rPr lang="en-US" sz="2800" dirty="0"/>
              <a:t>V. Meyers (Sandia National Lab), </a:t>
            </a:r>
          </a:p>
          <a:p>
            <a:pPr marL="457200" indent="-457200">
              <a:buFont typeface="Arial" panose="020B0604020202020204" pitchFamily="34" charset="0"/>
              <a:buChar char="•"/>
            </a:pPr>
            <a:r>
              <a:rPr lang="en-US" sz="2800" dirty="0"/>
              <a:t>M. </a:t>
            </a:r>
            <a:r>
              <a:rPr lang="en-US" sz="2800" dirty="0" err="1"/>
              <a:t>Moeini</a:t>
            </a:r>
            <a:r>
              <a:rPr lang="en-US" sz="2800" dirty="0"/>
              <a:t> </a:t>
            </a:r>
            <a:r>
              <a:rPr lang="en-US" sz="2800" dirty="0" err="1"/>
              <a:t>Rizi</a:t>
            </a:r>
            <a:r>
              <a:rPr lang="en-US" sz="2800" dirty="0"/>
              <a:t>, L. </a:t>
            </a:r>
            <a:r>
              <a:rPr lang="en-US" sz="2800" dirty="0" err="1"/>
              <a:t>Lathpandura</a:t>
            </a:r>
            <a:r>
              <a:rPr lang="en-US" sz="2800" dirty="0"/>
              <a:t>, S. Karkare (Arizona State University)</a:t>
            </a:r>
            <a:endParaRPr lang="en-US" dirty="0"/>
          </a:p>
        </p:txBody>
      </p:sp>
      <p:sp>
        <p:nvSpPr>
          <p:cNvPr id="4" name="Slide Number Placeholder 3">
            <a:extLst>
              <a:ext uri="{FF2B5EF4-FFF2-40B4-BE49-F238E27FC236}">
                <a16:creationId xmlns:a16="http://schemas.microsoft.com/office/drawing/2014/main" id="{CE993290-376A-1B43-27C2-540F584F98F5}"/>
              </a:ext>
            </a:extLst>
          </p:cNvPr>
          <p:cNvSpPr>
            <a:spLocks noGrp="1"/>
          </p:cNvSpPr>
          <p:nvPr>
            <p:ph type="sldNum" sz="quarter" idx="4"/>
          </p:nvPr>
        </p:nvSpPr>
        <p:spPr/>
        <p:txBody>
          <a:bodyPr/>
          <a:lstStyle/>
          <a:p>
            <a:fld id="{933A556B-7C63-244D-9B7C-B0EA8042B330}" type="slidenum">
              <a:rPr lang="en-US" smtClean="0"/>
              <a:pPr/>
              <a:t>23</a:t>
            </a:fld>
            <a:endParaRPr lang="en-US" sz="1000"/>
          </a:p>
        </p:txBody>
      </p:sp>
    </p:spTree>
    <p:extLst>
      <p:ext uri="{BB962C8B-B14F-4D97-AF65-F5344CB8AC3E}">
        <p14:creationId xmlns:p14="http://schemas.microsoft.com/office/powerpoint/2010/main" val="100028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5AB7BE-7205-D447-E1B1-0E50DE7998AB}"/>
              </a:ext>
            </a:extLst>
          </p:cNvPr>
          <p:cNvSpPr>
            <a:spLocks noGrp="1"/>
          </p:cNvSpPr>
          <p:nvPr>
            <p:ph type="sldNum" sz="quarter" idx="4"/>
          </p:nvPr>
        </p:nvSpPr>
        <p:spPr/>
        <p:txBody>
          <a:bodyPr/>
          <a:lstStyle/>
          <a:p>
            <a:fld id="{933A556B-7C63-244D-9B7C-B0EA8042B330}" type="slidenum">
              <a:rPr lang="en-US" smtClean="0"/>
              <a:pPr/>
              <a:t>24</a:t>
            </a:fld>
            <a:endParaRPr lang="en-US" sz="1000"/>
          </a:p>
        </p:txBody>
      </p:sp>
      <p:sp>
        <p:nvSpPr>
          <p:cNvPr id="5" name="Title 4">
            <a:extLst>
              <a:ext uri="{FF2B5EF4-FFF2-40B4-BE49-F238E27FC236}">
                <a16:creationId xmlns:a16="http://schemas.microsoft.com/office/drawing/2014/main" id="{8446CEE1-91F5-FB31-DA4A-A9AAB5B10EB1}"/>
              </a:ext>
            </a:extLst>
          </p:cNvPr>
          <p:cNvSpPr>
            <a:spLocks noGrp="1"/>
          </p:cNvSpPr>
          <p:nvPr>
            <p:ph type="ctrTitle"/>
          </p:nvPr>
        </p:nvSpPr>
        <p:spPr/>
        <p:txBody>
          <a:bodyPr/>
          <a:lstStyle/>
          <a:p>
            <a:r>
              <a:rPr lang="en-US" dirty="0"/>
              <a:t>Backup</a:t>
            </a:r>
          </a:p>
        </p:txBody>
      </p:sp>
    </p:spTree>
    <p:extLst>
      <p:ext uri="{BB962C8B-B14F-4D97-AF65-F5344CB8AC3E}">
        <p14:creationId xmlns:p14="http://schemas.microsoft.com/office/powerpoint/2010/main" val="2750597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FAB3-0B71-07B6-C343-0F544DAA1484}"/>
              </a:ext>
            </a:extLst>
          </p:cNvPr>
          <p:cNvSpPr>
            <a:spLocks noGrp="1"/>
          </p:cNvSpPr>
          <p:nvPr>
            <p:ph type="title"/>
          </p:nvPr>
        </p:nvSpPr>
        <p:spPr>
          <a:xfrm>
            <a:off x="435698" y="99035"/>
            <a:ext cx="11049000" cy="882684"/>
          </a:xfrm>
        </p:spPr>
        <p:txBody>
          <a:bodyPr/>
          <a:lstStyle/>
          <a:p>
            <a:r>
              <a:rPr lang="en-US" dirty="0"/>
              <a:t>Optimization of the growth conditions </a:t>
            </a:r>
          </a:p>
        </p:txBody>
      </p:sp>
      <p:sp>
        <p:nvSpPr>
          <p:cNvPr id="4" name="Slide Number Placeholder 3">
            <a:extLst>
              <a:ext uri="{FF2B5EF4-FFF2-40B4-BE49-F238E27FC236}">
                <a16:creationId xmlns:a16="http://schemas.microsoft.com/office/drawing/2014/main" id="{B06721C4-2183-7029-8DC9-C88B34D9BD2E}"/>
              </a:ext>
            </a:extLst>
          </p:cNvPr>
          <p:cNvSpPr>
            <a:spLocks noGrp="1"/>
          </p:cNvSpPr>
          <p:nvPr>
            <p:ph type="sldNum" sz="quarter" idx="4"/>
          </p:nvPr>
        </p:nvSpPr>
        <p:spPr/>
        <p:txBody>
          <a:bodyPr/>
          <a:lstStyle/>
          <a:p>
            <a:fld id="{933A556B-7C63-244D-9B7C-B0EA8042B330}" type="slidenum">
              <a:rPr lang="en-US" smtClean="0"/>
              <a:pPr/>
              <a:t>25</a:t>
            </a:fld>
            <a:endParaRPr lang="en-US" sz="1000"/>
          </a:p>
        </p:txBody>
      </p:sp>
      <p:pic>
        <p:nvPicPr>
          <p:cNvPr id="5" name="Picture 4">
            <a:extLst>
              <a:ext uri="{FF2B5EF4-FFF2-40B4-BE49-F238E27FC236}">
                <a16:creationId xmlns:a16="http://schemas.microsoft.com/office/drawing/2014/main" id="{5B2B4DFE-534A-44E5-681B-C5888B8F3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060" y="1158950"/>
            <a:ext cx="3665095" cy="2743200"/>
          </a:xfrm>
          <a:prstGeom prst="rect">
            <a:avLst/>
          </a:prstGeom>
        </p:spPr>
      </p:pic>
      <p:sp>
        <p:nvSpPr>
          <p:cNvPr id="6" name="Content Placeholder 2">
            <a:extLst>
              <a:ext uri="{FF2B5EF4-FFF2-40B4-BE49-F238E27FC236}">
                <a16:creationId xmlns:a16="http://schemas.microsoft.com/office/drawing/2014/main" id="{39F1957E-9BD1-0BD0-C736-468AA76E2F26}"/>
              </a:ext>
            </a:extLst>
          </p:cNvPr>
          <p:cNvSpPr txBox="1">
            <a:spLocks/>
          </p:cNvSpPr>
          <p:nvPr/>
        </p:nvSpPr>
        <p:spPr>
          <a:xfrm>
            <a:off x="3526840" y="1456151"/>
            <a:ext cx="1556127" cy="673910"/>
          </a:xfrm>
          <a:prstGeom prst="rect">
            <a:avLst/>
          </a:prstGeom>
        </p:spPr>
        <p:txBody>
          <a:bodyPr/>
          <a:lstStyle>
            <a:lvl1pPr marL="228600" indent="-228600" algn="l" defTabSz="914400" rtl="0" eaLnBrk="1" latinLnBrk="0" hangingPunct="1">
              <a:lnSpc>
                <a:spcPct val="90000"/>
              </a:lnSpc>
              <a:spcBef>
                <a:spcPts val="1000"/>
              </a:spcBef>
              <a:buFont typeface="Helvetica" panose="020B0604020202020204" pitchFamily="34" charset="0"/>
              <a:buChar char="›"/>
              <a:defRPr sz="2000" b="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n-US" sz="1600" b="0" i="0" u="none" strike="noStrike" kern="1200" cap="none" spc="0" normalizeH="0" baseline="0" noProof="0" err="1">
                <a:ln>
                  <a:noFill/>
                </a:ln>
                <a:solidFill>
                  <a:prstClr val="black"/>
                </a:solidFill>
                <a:effectLst/>
                <a:uLnTx/>
                <a:uFillTx/>
                <a:latin typeface="Helvetica" panose="020B0604020202020204" pitchFamily="34" charset="0"/>
                <a:ea typeface="+mn-ea"/>
                <a:cs typeface="Helvetica" panose="020B0604020202020204" pitchFamily="34" charset="0"/>
              </a:rPr>
              <a:t>T</a:t>
            </a:r>
            <a:r>
              <a:rPr kumimoji="0" lang="en-US" sz="1600" b="0" i="0" u="none" strike="noStrike" kern="1200" cap="none" spc="0" normalizeH="0" baseline="-25000" noProof="0" err="1">
                <a:ln>
                  <a:noFill/>
                </a:ln>
                <a:solidFill>
                  <a:prstClr val="black"/>
                </a:solidFill>
                <a:effectLst/>
                <a:uLnTx/>
                <a:uFillTx/>
                <a:latin typeface="Helvetica" panose="020B0604020202020204" pitchFamily="34" charset="0"/>
                <a:ea typeface="+mn-ea"/>
                <a:cs typeface="Helvetica" panose="020B0604020202020204" pitchFamily="34" charset="0"/>
              </a:rPr>
              <a:t>growth</a:t>
            </a:r>
            <a:r>
              <a:rPr kumimoji="0" lang="en-US" sz="16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=700 °C</a:t>
            </a:r>
          </a:p>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n-US" sz="1600" b="0" i="1"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w/Mg</a:t>
            </a:r>
          </a:p>
        </p:txBody>
      </p:sp>
      <p:sp>
        <p:nvSpPr>
          <p:cNvPr id="10" name="Content Placeholder 2">
            <a:extLst>
              <a:ext uri="{FF2B5EF4-FFF2-40B4-BE49-F238E27FC236}">
                <a16:creationId xmlns:a16="http://schemas.microsoft.com/office/drawing/2014/main" id="{2B4B43AD-D8BC-9D8A-503C-5676CE0672E1}"/>
              </a:ext>
            </a:extLst>
          </p:cNvPr>
          <p:cNvSpPr txBox="1">
            <a:spLocks/>
          </p:cNvSpPr>
          <p:nvPr/>
        </p:nvSpPr>
        <p:spPr>
          <a:xfrm>
            <a:off x="692999" y="4429898"/>
            <a:ext cx="2338809" cy="1594509"/>
          </a:xfrm>
          <a:prstGeom prst="rect">
            <a:avLst/>
          </a:prstGeom>
          <a:ln w="28575">
            <a:solidFill>
              <a:schemeClr val="accent1"/>
            </a:solidFill>
          </a:ln>
        </p:spPr>
        <p:txBody>
          <a:bodyPr/>
          <a:lstStyle>
            <a:lvl1pPr marL="228600" indent="-228600" algn="l" defTabSz="914400" rtl="0" eaLnBrk="1" latinLnBrk="0" hangingPunct="1">
              <a:lnSpc>
                <a:spcPct val="90000"/>
              </a:lnSpc>
              <a:spcBef>
                <a:spcPts val="1000"/>
              </a:spcBef>
              <a:buFont typeface="Helvetica" panose="020B0604020202020204" pitchFamily="34" charset="0"/>
              <a:buChar char="›"/>
              <a:defRPr sz="2000" b="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Hall characteristics </a:t>
            </a:r>
          </a:p>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[h</a:t>
            </a:r>
            <a:r>
              <a:rPr kumimoji="0" lang="en-US" sz="1800" b="0" i="0" u="none" strike="noStrike" kern="1200" cap="none" spc="0" normalizeH="0" baseline="30000" noProof="0">
                <a:ln>
                  <a:noFill/>
                </a:ln>
                <a:solidFill>
                  <a:prstClr val="black"/>
                </a:solidFill>
                <a:effectLst/>
                <a:uLnTx/>
                <a:uFillTx/>
                <a:latin typeface="Helvetica" panose="020B0604020202020204" pitchFamily="34" charset="0"/>
                <a:ea typeface="+mn-ea"/>
                <a:cs typeface="Helvetica" panose="020B0604020202020204" pitchFamily="34" charset="0"/>
              </a:rPr>
              <a:t>+</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a:t>
            </a:r>
            <a:r>
              <a:rPr kumimoji="0" lang="en-US" sz="1800" b="0" i="0" u="none" strike="noStrike" kern="1200" cap="none" spc="0" normalizeH="0" baseline="-25000" noProof="0">
                <a:ln>
                  <a:noFill/>
                </a:ln>
                <a:solidFill>
                  <a:prstClr val="black"/>
                </a:solidFill>
                <a:effectLst/>
                <a:uLnTx/>
                <a:uFillTx/>
                <a:latin typeface="Helvetica" panose="020B0604020202020204" pitchFamily="34" charset="0"/>
                <a:ea typeface="+mn-ea"/>
                <a:cs typeface="Helvetica" panose="020B0604020202020204" pitchFamily="34" charset="0"/>
              </a:rPr>
              <a:t>sheet</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~1∙10</a:t>
            </a:r>
            <a:r>
              <a:rPr kumimoji="0" lang="en-US" sz="1800" b="0" i="0" u="none" strike="noStrike" kern="1200" cap="none" spc="0" normalizeH="0" baseline="30000" noProof="0">
                <a:ln>
                  <a:noFill/>
                </a:ln>
                <a:solidFill>
                  <a:prstClr val="black"/>
                </a:solidFill>
                <a:effectLst/>
                <a:uLnTx/>
                <a:uFillTx/>
                <a:latin typeface="Helvetica" panose="020B0604020202020204" pitchFamily="34" charset="0"/>
                <a:ea typeface="+mn-ea"/>
                <a:cs typeface="Helvetica" panose="020B0604020202020204" pitchFamily="34" charset="0"/>
              </a:rPr>
              <a:t>13</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cm</a:t>
            </a:r>
            <a:r>
              <a:rPr kumimoji="0" lang="en-US" sz="1800" b="0" i="0" u="none" strike="noStrike" kern="1200" cap="none" spc="0" normalizeH="0" baseline="30000" noProof="0">
                <a:ln>
                  <a:noFill/>
                </a:ln>
                <a:solidFill>
                  <a:prstClr val="black"/>
                </a:solidFill>
                <a:effectLst/>
                <a:uLnTx/>
                <a:uFillTx/>
                <a:latin typeface="Helvetica" panose="020B0604020202020204" pitchFamily="34" charset="0"/>
                <a:ea typeface="+mn-ea"/>
                <a:cs typeface="Helvetica" panose="020B0604020202020204" pitchFamily="34" charset="0"/>
              </a:rPr>
              <a:t>-2</a:t>
            </a:r>
          </a:p>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l-GR"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μ</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~0.1 cm</a:t>
            </a:r>
            <a:r>
              <a:rPr kumimoji="0" lang="en-US" sz="1800" b="0" i="0" u="none" strike="noStrike" kern="1200" cap="none" spc="0" normalizeH="0" baseline="30000" noProof="0">
                <a:ln>
                  <a:noFill/>
                </a:ln>
                <a:solidFill>
                  <a:prstClr val="black"/>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/V∙s</a:t>
            </a:r>
          </a:p>
          <a:p>
            <a:pPr marL="0" marR="0" lvl="0" indent="0" algn="l" defTabSz="914400" rtl="0" eaLnBrk="1" fontAlgn="auto" latinLnBrk="0" hangingPunct="1">
              <a:lnSpc>
                <a:spcPct val="90000"/>
              </a:lnSpc>
              <a:spcBef>
                <a:spcPts val="1000"/>
              </a:spcBef>
              <a:spcAft>
                <a:spcPts val="0"/>
              </a:spcAft>
              <a:buClrTx/>
              <a:buSzTx/>
              <a:buFont typeface="Helvetica" panose="020B0604020202020204" pitchFamily="34" charset="0"/>
              <a:buNone/>
              <a:tabLst/>
              <a:defRPr/>
            </a:pPr>
            <a:r>
              <a:rPr kumimoji="0" lang="el-GR"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ρ</a:t>
            </a:r>
            <a:r>
              <a:rPr kumimoji="0" lang="en-US" sz="1800" b="0" i="0" u="none" strike="noStrike" kern="1200" cap="none" spc="0" normalizeH="0" baseline="-25000" noProof="0">
                <a:ln>
                  <a:noFill/>
                </a:ln>
                <a:solidFill>
                  <a:prstClr val="black"/>
                </a:solidFill>
                <a:effectLst/>
                <a:uLnTx/>
                <a:uFillTx/>
                <a:latin typeface="Helvetica" panose="020B0604020202020204" pitchFamily="34" charset="0"/>
                <a:ea typeface="+mn-ea"/>
                <a:cs typeface="Helvetica" panose="020B0604020202020204" pitchFamily="34" charset="0"/>
              </a:rPr>
              <a:t>sheet</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2.7∙10</a:t>
            </a:r>
            <a:r>
              <a:rPr kumimoji="0" lang="en-US" sz="1800" b="0" i="0" u="none" strike="noStrike" kern="1200" cap="none" spc="0" normalizeH="0" baseline="30000" noProof="0">
                <a:ln>
                  <a:noFill/>
                </a:ln>
                <a:solidFill>
                  <a:prstClr val="black"/>
                </a:solidFill>
                <a:effectLst/>
                <a:uLnTx/>
                <a:uFillTx/>
                <a:latin typeface="Helvetica" panose="020B0604020202020204" pitchFamily="34" charset="0"/>
                <a:ea typeface="+mn-ea"/>
                <a:cs typeface="Helvetica" panose="020B0604020202020204" pitchFamily="34" charset="0"/>
              </a:rPr>
              <a:t>6</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l-GR"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Ω</a:t>
            </a:r>
            <a:r>
              <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Content Placeholder 2">
            <a:extLst>
              <a:ext uri="{FF2B5EF4-FFF2-40B4-BE49-F238E27FC236}">
                <a16:creationId xmlns:a16="http://schemas.microsoft.com/office/drawing/2014/main" id="{7EF625BD-4361-DB58-A413-BB1A525A3205}"/>
              </a:ext>
            </a:extLst>
          </p:cNvPr>
          <p:cNvSpPr>
            <a:spLocks noGrp="1"/>
          </p:cNvSpPr>
          <p:nvPr>
            <p:ph sz="half" idx="1"/>
          </p:nvPr>
        </p:nvSpPr>
        <p:spPr>
          <a:xfrm>
            <a:off x="346779" y="1295329"/>
            <a:ext cx="2743200" cy="2606821"/>
          </a:xfrm>
        </p:spPr>
        <p:txBody>
          <a:bodyPr>
            <a:normAutofit fontScale="85000" lnSpcReduction="20000"/>
          </a:bodyPr>
          <a:lstStyle/>
          <a:p>
            <a:pPr marL="0" indent="0"/>
            <a:r>
              <a:rPr lang="en-US" sz="1600">
                <a:latin typeface="Public Sans" pitchFamily="2" charset="0"/>
              </a:rPr>
              <a:t>Growth performed at 70 torr, V/III=6,800, N</a:t>
            </a:r>
            <a:r>
              <a:rPr lang="en-US" sz="1600" baseline="-25000">
                <a:latin typeface="Public Sans" pitchFamily="2" charset="0"/>
              </a:rPr>
              <a:t>2</a:t>
            </a:r>
            <a:r>
              <a:rPr lang="en-US" sz="1600">
                <a:latin typeface="Public Sans" pitchFamily="2" charset="0"/>
              </a:rPr>
              <a:t> carrier gas</a:t>
            </a:r>
          </a:p>
          <a:p>
            <a:pPr marL="0" indent="0"/>
            <a:r>
              <a:rPr lang="en-US" sz="1600" err="1">
                <a:latin typeface="Public Sans" pitchFamily="2" charset="0"/>
              </a:rPr>
              <a:t>InAlN</a:t>
            </a:r>
            <a:r>
              <a:rPr lang="en-US" sz="1600">
                <a:latin typeface="Public Sans" pitchFamily="2" charset="0"/>
              </a:rPr>
              <a:t> highly lattice mismatched to sapphire→ reliable </a:t>
            </a:r>
            <a:r>
              <a:rPr lang="el-GR" sz="1600" i="1">
                <a:latin typeface="Public Sans" pitchFamily="2" charset="0"/>
              </a:rPr>
              <a:t>ω</a:t>
            </a:r>
            <a:r>
              <a:rPr lang="en-US" sz="1600" i="1">
                <a:latin typeface="Public Sans" pitchFamily="2" charset="0"/>
              </a:rPr>
              <a:t>-2</a:t>
            </a:r>
            <a:r>
              <a:rPr lang="el-GR" sz="1600" i="1">
                <a:latin typeface="Public Sans" pitchFamily="2" charset="0"/>
              </a:rPr>
              <a:t>θ</a:t>
            </a:r>
            <a:r>
              <a:rPr lang="en-US" sz="1600">
                <a:latin typeface="Public Sans" pitchFamily="2" charset="0"/>
              </a:rPr>
              <a:t> challenging</a:t>
            </a:r>
          </a:p>
          <a:p>
            <a:pPr marL="0" indent="0"/>
            <a:r>
              <a:rPr lang="en-US" sz="1600" i="1">
                <a:latin typeface="Public Sans" pitchFamily="2" charset="0"/>
              </a:rPr>
              <a:t>2</a:t>
            </a:r>
            <a:r>
              <a:rPr lang="el-GR" sz="1600" i="1">
                <a:latin typeface="Public Sans" pitchFamily="2" charset="0"/>
              </a:rPr>
              <a:t>θ</a:t>
            </a:r>
            <a:r>
              <a:rPr lang="en-US" sz="1600" i="1">
                <a:latin typeface="Public Sans" pitchFamily="2" charset="0"/>
              </a:rPr>
              <a:t>-</a:t>
            </a:r>
            <a:r>
              <a:rPr lang="el-GR" sz="1600" i="1">
                <a:latin typeface="Public Sans" pitchFamily="2" charset="0"/>
              </a:rPr>
              <a:t>θ</a:t>
            </a:r>
            <a:r>
              <a:rPr lang="en-US" sz="1600">
                <a:latin typeface="Public Sans" pitchFamily="2" charset="0"/>
              </a:rPr>
              <a:t> XRD scans run between strain-free (002) reflection of </a:t>
            </a:r>
            <a:r>
              <a:rPr lang="en-US" sz="1600" err="1">
                <a:latin typeface="Public Sans" pitchFamily="2" charset="0"/>
              </a:rPr>
              <a:t>InN</a:t>
            </a:r>
            <a:r>
              <a:rPr lang="en-US" sz="1600">
                <a:latin typeface="Public Sans" pitchFamily="2" charset="0"/>
              </a:rPr>
              <a:t> and AlN to identify ternary Bragg condition</a:t>
            </a:r>
          </a:p>
          <a:p>
            <a:pPr marL="0" indent="0"/>
            <a:r>
              <a:rPr lang="en-US" sz="1600">
                <a:latin typeface="Public Sans" pitchFamily="2" charset="0"/>
              </a:rPr>
              <a:t>Assuming 0% strain, </a:t>
            </a:r>
            <a:r>
              <a:rPr lang="en-US" sz="1600">
                <a:solidFill>
                  <a:schemeClr val="accent1"/>
                </a:solidFill>
                <a:latin typeface="Public Sans" pitchFamily="2" charset="0"/>
              </a:rPr>
              <a:t>g4491</a:t>
            </a:r>
            <a:r>
              <a:rPr lang="en-US" sz="1600">
                <a:latin typeface="Public Sans" pitchFamily="2" charset="0"/>
              </a:rPr>
              <a:t>, has In% of </a:t>
            </a:r>
            <a:r>
              <a:rPr lang="en-US" sz="1600">
                <a:solidFill>
                  <a:schemeClr val="accent1"/>
                </a:solidFill>
                <a:latin typeface="Public Sans" pitchFamily="2" charset="0"/>
              </a:rPr>
              <a:t>40%</a:t>
            </a:r>
            <a:r>
              <a:rPr lang="en-US" sz="1600">
                <a:latin typeface="Public Sans" pitchFamily="2" charset="0"/>
              </a:rPr>
              <a:t>. </a:t>
            </a:r>
          </a:p>
          <a:p>
            <a:pPr marL="0" indent="0"/>
            <a:r>
              <a:rPr lang="en-US" sz="1600">
                <a:latin typeface="Public Sans" pitchFamily="2" charset="0"/>
              </a:rPr>
              <a:t>Strain effects not yet accounted for in XRD→ In% contains uncertainty</a:t>
            </a:r>
          </a:p>
          <a:p>
            <a:endParaRPr lang="en-US" sz="1600"/>
          </a:p>
        </p:txBody>
      </p:sp>
      <p:cxnSp>
        <p:nvCxnSpPr>
          <p:cNvPr id="14" name="Straight Connector 13">
            <a:extLst>
              <a:ext uri="{FF2B5EF4-FFF2-40B4-BE49-F238E27FC236}">
                <a16:creationId xmlns:a16="http://schemas.microsoft.com/office/drawing/2014/main" id="{AA96931D-B637-94A7-0D55-D7F84D74DF92}"/>
              </a:ext>
            </a:extLst>
          </p:cNvPr>
          <p:cNvCxnSpPr/>
          <p:nvPr/>
        </p:nvCxnSpPr>
        <p:spPr>
          <a:xfrm flipV="1">
            <a:off x="5006566" y="1424597"/>
            <a:ext cx="0" cy="216962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5" name="Picture 14" descr="A clear plastic container with a piece of tape&#10;&#10;Description automatically generated">
            <a:extLst>
              <a:ext uri="{FF2B5EF4-FFF2-40B4-BE49-F238E27FC236}">
                <a16:creationId xmlns:a16="http://schemas.microsoft.com/office/drawing/2014/main" id="{5330ADE4-4D28-D246-2BA4-35AB72FF37E4}"/>
              </a:ext>
            </a:extLst>
          </p:cNvPr>
          <p:cNvPicPr>
            <a:picLocks noChangeAspect="1"/>
          </p:cNvPicPr>
          <p:nvPr/>
        </p:nvPicPr>
        <p:blipFill rotWithShape="1">
          <a:blip r:embed="rId4"/>
          <a:srcRect l="13940" t="35508" r="22632" b="18923"/>
          <a:stretch/>
        </p:blipFill>
        <p:spPr>
          <a:xfrm>
            <a:off x="7599958" y="4337261"/>
            <a:ext cx="3822777" cy="2059822"/>
          </a:xfrm>
          <a:prstGeom prst="rect">
            <a:avLst/>
          </a:prstGeom>
        </p:spPr>
      </p:pic>
      <p:pic>
        <p:nvPicPr>
          <p:cNvPr id="16" name="Picture 15" descr="A round plastic container with a clear lid&#10;&#10;Description automatically generated">
            <a:extLst>
              <a:ext uri="{FF2B5EF4-FFF2-40B4-BE49-F238E27FC236}">
                <a16:creationId xmlns:a16="http://schemas.microsoft.com/office/drawing/2014/main" id="{739CF7C1-8A32-27C3-04A4-950C5740C931}"/>
              </a:ext>
            </a:extLst>
          </p:cNvPr>
          <p:cNvPicPr>
            <a:picLocks noChangeAspect="1"/>
          </p:cNvPicPr>
          <p:nvPr/>
        </p:nvPicPr>
        <p:blipFill rotWithShape="1">
          <a:blip r:embed="rId5"/>
          <a:srcRect l="21587" t="56724" r="21739" b="10315"/>
          <a:stretch/>
        </p:blipFill>
        <p:spPr>
          <a:xfrm>
            <a:off x="7618040" y="1444635"/>
            <a:ext cx="3884740" cy="1694507"/>
          </a:xfrm>
          <a:prstGeom prst="rect">
            <a:avLst/>
          </a:prstGeom>
        </p:spPr>
      </p:pic>
      <p:cxnSp>
        <p:nvCxnSpPr>
          <p:cNvPr id="18" name="Straight Arrow Connector 17">
            <a:extLst>
              <a:ext uri="{FF2B5EF4-FFF2-40B4-BE49-F238E27FC236}">
                <a16:creationId xmlns:a16="http://schemas.microsoft.com/office/drawing/2014/main" id="{9DAAC0A3-AC9A-2D4A-B99D-F2DEFB352F42}"/>
              </a:ext>
            </a:extLst>
          </p:cNvPr>
          <p:cNvCxnSpPr>
            <a:cxnSpLocks/>
          </p:cNvCxnSpPr>
          <p:nvPr/>
        </p:nvCxnSpPr>
        <p:spPr>
          <a:xfrm>
            <a:off x="9631379" y="3241613"/>
            <a:ext cx="0" cy="10343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971FF27-C535-81D6-270A-2D3FD8C0290A}"/>
              </a:ext>
            </a:extLst>
          </p:cNvPr>
          <p:cNvSpPr txBox="1"/>
          <p:nvPr/>
        </p:nvSpPr>
        <p:spPr>
          <a:xfrm>
            <a:off x="10596868" y="2696263"/>
            <a:ext cx="838691" cy="369332"/>
          </a:xfrm>
          <a:prstGeom prst="rect">
            <a:avLst/>
          </a:prstGeom>
          <a:noFill/>
        </p:spPr>
        <p:txBody>
          <a:bodyPr wrap="none" rtlCol="0">
            <a:spAutoFit/>
          </a:bodyPr>
          <a:lstStyle/>
          <a:p>
            <a:r>
              <a:rPr lang="en-US" b="1">
                <a:solidFill>
                  <a:schemeClr val="bg1"/>
                </a:solidFill>
              </a:rPr>
              <a:t>g4491</a:t>
            </a:r>
          </a:p>
        </p:txBody>
      </p:sp>
      <p:sp>
        <p:nvSpPr>
          <p:cNvPr id="21" name="TextBox 20">
            <a:extLst>
              <a:ext uri="{FF2B5EF4-FFF2-40B4-BE49-F238E27FC236}">
                <a16:creationId xmlns:a16="http://schemas.microsoft.com/office/drawing/2014/main" id="{3EB50D10-BC7D-0440-44A8-37350E3D57AA}"/>
              </a:ext>
            </a:extLst>
          </p:cNvPr>
          <p:cNvSpPr txBox="1"/>
          <p:nvPr/>
        </p:nvSpPr>
        <p:spPr>
          <a:xfrm>
            <a:off x="10565566" y="5947263"/>
            <a:ext cx="825932" cy="369332"/>
          </a:xfrm>
          <a:prstGeom prst="rect">
            <a:avLst/>
          </a:prstGeom>
          <a:noFill/>
        </p:spPr>
        <p:txBody>
          <a:bodyPr wrap="none" rtlCol="0">
            <a:spAutoFit/>
          </a:bodyPr>
          <a:lstStyle/>
          <a:p>
            <a:r>
              <a:rPr lang="en-US" b="1">
                <a:solidFill>
                  <a:schemeClr val="bg1"/>
                </a:solidFill>
              </a:rPr>
              <a:t>g4511</a:t>
            </a:r>
          </a:p>
        </p:txBody>
      </p:sp>
      <p:sp>
        <p:nvSpPr>
          <p:cNvPr id="22" name="TextBox 21">
            <a:extLst>
              <a:ext uri="{FF2B5EF4-FFF2-40B4-BE49-F238E27FC236}">
                <a16:creationId xmlns:a16="http://schemas.microsoft.com/office/drawing/2014/main" id="{96FA41E2-1505-77C3-995B-3CC739547566}"/>
              </a:ext>
            </a:extLst>
          </p:cNvPr>
          <p:cNvSpPr txBox="1"/>
          <p:nvPr/>
        </p:nvSpPr>
        <p:spPr>
          <a:xfrm>
            <a:off x="7702176" y="3395693"/>
            <a:ext cx="1761131" cy="646331"/>
          </a:xfrm>
          <a:prstGeom prst="rect">
            <a:avLst/>
          </a:prstGeom>
          <a:noFill/>
        </p:spPr>
        <p:txBody>
          <a:bodyPr wrap="square" rtlCol="0">
            <a:spAutoFit/>
          </a:bodyPr>
          <a:lstStyle/>
          <a:p>
            <a:r>
              <a:rPr lang="en-US"/>
              <a:t>Reducing </a:t>
            </a:r>
            <a:r>
              <a:rPr lang="en-US" err="1"/>
              <a:t>TMIn</a:t>
            </a:r>
            <a:r>
              <a:rPr lang="en-US"/>
              <a:t> flow by 50%</a:t>
            </a:r>
          </a:p>
        </p:txBody>
      </p:sp>
      <p:grpSp>
        <p:nvGrpSpPr>
          <p:cNvPr id="23" name="Group 22">
            <a:extLst>
              <a:ext uri="{FF2B5EF4-FFF2-40B4-BE49-F238E27FC236}">
                <a16:creationId xmlns:a16="http://schemas.microsoft.com/office/drawing/2014/main" id="{9BCD79A9-7F03-5AA6-F5DF-03A373168E75}"/>
              </a:ext>
            </a:extLst>
          </p:cNvPr>
          <p:cNvGrpSpPr/>
          <p:nvPr/>
        </p:nvGrpSpPr>
        <p:grpSpPr>
          <a:xfrm>
            <a:off x="10217103" y="947156"/>
            <a:ext cx="1941822" cy="1749107"/>
            <a:chOff x="4251051" y="4801865"/>
            <a:chExt cx="1941822" cy="1749107"/>
          </a:xfrm>
        </p:grpSpPr>
        <p:pic>
          <p:nvPicPr>
            <p:cNvPr id="7" name="Content Placeholder 5">
              <a:extLst>
                <a:ext uri="{FF2B5EF4-FFF2-40B4-BE49-F238E27FC236}">
                  <a16:creationId xmlns:a16="http://schemas.microsoft.com/office/drawing/2014/main" id="{D32F7965-35F6-B484-7B56-5166614CE0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288" y="4801865"/>
              <a:ext cx="1910585" cy="1749107"/>
            </a:xfrm>
            <a:prstGeom prst="rect">
              <a:avLst/>
            </a:prstGeom>
            <a:ln>
              <a:noFill/>
            </a:ln>
          </p:spPr>
        </p:pic>
        <p:sp>
          <p:nvSpPr>
            <p:cNvPr id="8" name="TextBox 7">
              <a:extLst>
                <a:ext uri="{FF2B5EF4-FFF2-40B4-BE49-F238E27FC236}">
                  <a16:creationId xmlns:a16="http://schemas.microsoft.com/office/drawing/2014/main" id="{4D8A9F41-D962-DAB7-3180-540AEA8B37F9}"/>
                </a:ext>
              </a:extLst>
            </p:cNvPr>
            <p:cNvSpPr txBox="1"/>
            <p:nvPr/>
          </p:nvSpPr>
          <p:spPr>
            <a:xfrm>
              <a:off x="4251051" y="6201780"/>
              <a:ext cx="1158845"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Public Sans" pitchFamily="2" charset="0"/>
                  <a:ea typeface="+mn-ea"/>
                  <a:cs typeface="+mn-cs"/>
                </a:rPr>
                <a:t>RMS 2.45 nm</a:t>
              </a:r>
            </a:p>
          </p:txBody>
        </p:sp>
        <p:sp>
          <p:nvSpPr>
            <p:cNvPr id="9" name="TextBox 8">
              <a:extLst>
                <a:ext uri="{FF2B5EF4-FFF2-40B4-BE49-F238E27FC236}">
                  <a16:creationId xmlns:a16="http://schemas.microsoft.com/office/drawing/2014/main" id="{68C2BCD3-F131-6D7E-BD9B-1CD47BA3D041}"/>
                </a:ext>
              </a:extLst>
            </p:cNvPr>
            <p:cNvSpPr txBox="1"/>
            <p:nvPr/>
          </p:nvSpPr>
          <p:spPr>
            <a:xfrm>
              <a:off x="4304903" y="4898076"/>
              <a:ext cx="1158844"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Public Sans" pitchFamily="2" charset="0"/>
                  <a:ea typeface="+mn-ea"/>
                  <a:cs typeface="+mn-cs"/>
                </a:rPr>
                <a:t>On sapphire</a:t>
              </a:r>
            </a:p>
          </p:txBody>
        </p:sp>
      </p:grpSp>
      <p:pic>
        <p:nvPicPr>
          <p:cNvPr id="24" name="Picture 23" descr="A close-up of a brown and white speckled surface&#10;&#10;Description automatically generated">
            <a:extLst>
              <a:ext uri="{FF2B5EF4-FFF2-40B4-BE49-F238E27FC236}">
                <a16:creationId xmlns:a16="http://schemas.microsoft.com/office/drawing/2014/main" id="{17D6D767-FD84-DA4F-E0E0-196AD4FCA585}"/>
              </a:ext>
            </a:extLst>
          </p:cNvPr>
          <p:cNvPicPr>
            <a:picLocks noChangeAspect="1"/>
          </p:cNvPicPr>
          <p:nvPr/>
        </p:nvPicPr>
        <p:blipFill>
          <a:blip r:embed="rId7"/>
          <a:stretch>
            <a:fillRect/>
          </a:stretch>
        </p:blipFill>
        <p:spPr>
          <a:xfrm>
            <a:off x="10270955" y="3836937"/>
            <a:ext cx="1887970" cy="1569222"/>
          </a:xfrm>
          <a:prstGeom prst="rect">
            <a:avLst/>
          </a:prstGeom>
        </p:spPr>
      </p:pic>
      <p:sp>
        <p:nvSpPr>
          <p:cNvPr id="25" name="TextBox 24">
            <a:extLst>
              <a:ext uri="{FF2B5EF4-FFF2-40B4-BE49-F238E27FC236}">
                <a16:creationId xmlns:a16="http://schemas.microsoft.com/office/drawing/2014/main" id="{F01A4681-1F83-25D2-1BB9-52F0DE15BB01}"/>
              </a:ext>
            </a:extLst>
          </p:cNvPr>
          <p:cNvSpPr txBox="1"/>
          <p:nvPr/>
        </p:nvSpPr>
        <p:spPr>
          <a:xfrm>
            <a:off x="10248340" y="3822142"/>
            <a:ext cx="1158844"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Public Sans" pitchFamily="2" charset="0"/>
                <a:ea typeface="+mn-ea"/>
                <a:cs typeface="+mn-cs"/>
              </a:rPr>
              <a:t>On sapphire</a:t>
            </a:r>
          </a:p>
        </p:txBody>
      </p:sp>
      <p:sp>
        <p:nvSpPr>
          <p:cNvPr id="26" name="TextBox 25">
            <a:extLst>
              <a:ext uri="{FF2B5EF4-FFF2-40B4-BE49-F238E27FC236}">
                <a16:creationId xmlns:a16="http://schemas.microsoft.com/office/drawing/2014/main" id="{3615AB57-BA8F-9185-7302-D83F6E9DA51D}"/>
              </a:ext>
            </a:extLst>
          </p:cNvPr>
          <p:cNvSpPr txBox="1"/>
          <p:nvPr/>
        </p:nvSpPr>
        <p:spPr>
          <a:xfrm>
            <a:off x="10217102" y="4919375"/>
            <a:ext cx="1158845"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Public Sans" pitchFamily="2" charset="0"/>
                <a:ea typeface="+mn-ea"/>
                <a:cs typeface="+mn-cs"/>
              </a:rPr>
              <a:t>RMS 1.7 nm</a:t>
            </a:r>
          </a:p>
        </p:txBody>
      </p:sp>
      <p:pic>
        <p:nvPicPr>
          <p:cNvPr id="27" name="Picture 26">
            <a:extLst>
              <a:ext uri="{FF2B5EF4-FFF2-40B4-BE49-F238E27FC236}">
                <a16:creationId xmlns:a16="http://schemas.microsoft.com/office/drawing/2014/main" id="{5D6D3646-2D9C-B657-FC01-C70E70363B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0935" y="4010323"/>
            <a:ext cx="3771262" cy="2840182"/>
          </a:xfrm>
          <a:prstGeom prst="rect">
            <a:avLst/>
          </a:prstGeom>
        </p:spPr>
      </p:pic>
      <p:cxnSp>
        <p:nvCxnSpPr>
          <p:cNvPr id="28" name="Straight Connector 27">
            <a:extLst>
              <a:ext uri="{FF2B5EF4-FFF2-40B4-BE49-F238E27FC236}">
                <a16:creationId xmlns:a16="http://schemas.microsoft.com/office/drawing/2014/main" id="{11695D5D-B00C-50B1-6215-99BABAF1B936}"/>
              </a:ext>
            </a:extLst>
          </p:cNvPr>
          <p:cNvCxnSpPr>
            <a:cxnSpLocks/>
          </p:cNvCxnSpPr>
          <p:nvPr/>
        </p:nvCxnSpPr>
        <p:spPr>
          <a:xfrm flipH="1">
            <a:off x="4734657" y="4387651"/>
            <a:ext cx="473" cy="2011680"/>
          </a:xfrm>
          <a:prstGeom prst="line">
            <a:avLst/>
          </a:prstGeom>
          <a:ln w="28575">
            <a:solidFill>
              <a:schemeClr val="accent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57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8FB0B-74C4-0F5B-4487-57F0333F0064}"/>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3" name="Text Placeholder 2">
            <a:extLst>
              <a:ext uri="{FF2B5EF4-FFF2-40B4-BE49-F238E27FC236}">
                <a16:creationId xmlns:a16="http://schemas.microsoft.com/office/drawing/2014/main" id="{A5BC6065-ED3F-839F-9B43-B4DCD1CA5063}"/>
              </a:ext>
            </a:extLst>
          </p:cNvPr>
          <p:cNvSpPr>
            <a:spLocks noGrp="1"/>
          </p:cNvSpPr>
          <p:nvPr>
            <p:ph type="body" idx="4294967295"/>
          </p:nvPr>
        </p:nvSpPr>
        <p:spPr>
          <a:xfrm>
            <a:off x="402539" y="364367"/>
            <a:ext cx="10785475" cy="780767"/>
          </a:xfrm>
        </p:spPr>
        <p:txBody>
          <a:bodyPr>
            <a:normAutofit/>
          </a:bodyPr>
          <a:lstStyle/>
          <a:p>
            <a:pPr marL="0" indent="0">
              <a:buNone/>
            </a:pPr>
            <a:r>
              <a:rPr lang="en-US" b="1" dirty="0">
                <a:latin typeface="Arial" panose="020B0604020202020204" pitchFamily="34" charset="0"/>
                <a:cs typeface="Arial" panose="020B0604020202020204" pitchFamily="34" charset="0"/>
              </a:rPr>
              <a:t>g4513_s2254 (InGaN Growth on uGaN template)</a:t>
            </a:r>
          </a:p>
        </p:txBody>
      </p:sp>
      <p:pic>
        <p:nvPicPr>
          <p:cNvPr id="5" name="Picture 4" descr="A close-up of a brown speckled surface&#10;&#10;Description automatically generated">
            <a:extLst>
              <a:ext uri="{FF2B5EF4-FFF2-40B4-BE49-F238E27FC236}">
                <a16:creationId xmlns:a16="http://schemas.microsoft.com/office/drawing/2014/main" id="{D0E18C05-49F2-9176-3A70-D0DC5AD2B930}"/>
              </a:ext>
            </a:extLst>
          </p:cNvPr>
          <p:cNvPicPr>
            <a:picLocks noChangeAspect="1"/>
          </p:cNvPicPr>
          <p:nvPr/>
        </p:nvPicPr>
        <p:blipFill>
          <a:blip r:embed="rId2"/>
          <a:stretch>
            <a:fillRect/>
          </a:stretch>
        </p:blipFill>
        <p:spPr>
          <a:xfrm>
            <a:off x="1139213" y="1696651"/>
            <a:ext cx="2842852" cy="2362890"/>
          </a:xfrm>
          <a:prstGeom prst="rect">
            <a:avLst/>
          </a:prstGeom>
        </p:spPr>
      </p:pic>
      <p:sp>
        <p:nvSpPr>
          <p:cNvPr id="6" name="TextBox 5">
            <a:extLst>
              <a:ext uri="{FF2B5EF4-FFF2-40B4-BE49-F238E27FC236}">
                <a16:creationId xmlns:a16="http://schemas.microsoft.com/office/drawing/2014/main" id="{B08D1E42-3B59-2361-9012-3C0107519FBB}"/>
              </a:ext>
            </a:extLst>
          </p:cNvPr>
          <p:cNvSpPr txBox="1"/>
          <p:nvPr/>
        </p:nvSpPr>
        <p:spPr>
          <a:xfrm>
            <a:off x="776208" y="4123452"/>
            <a:ext cx="3205857"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5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 x 5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 AFM scan of this growth with RMS roughness of ~8 nm</a:t>
            </a:r>
          </a:p>
        </p:txBody>
      </p:sp>
      <p:pic>
        <p:nvPicPr>
          <p:cNvPr id="7" name="Picture 6">
            <a:extLst>
              <a:ext uri="{FF2B5EF4-FFF2-40B4-BE49-F238E27FC236}">
                <a16:creationId xmlns:a16="http://schemas.microsoft.com/office/drawing/2014/main" id="{24641AB2-1B9A-D609-6B1C-E0B54130CAEE}"/>
              </a:ext>
            </a:extLst>
          </p:cNvPr>
          <p:cNvPicPr>
            <a:picLocks noChangeAspect="1"/>
          </p:cNvPicPr>
          <p:nvPr/>
        </p:nvPicPr>
        <p:blipFill>
          <a:blip r:embed="rId3"/>
          <a:srcRect l="797" t="3816" r="1966" b="3486"/>
          <a:stretch/>
        </p:blipFill>
        <p:spPr>
          <a:xfrm>
            <a:off x="4877033" y="1462817"/>
            <a:ext cx="6665808" cy="3374653"/>
          </a:xfrm>
          <a:prstGeom prst="rect">
            <a:avLst/>
          </a:prstGeom>
        </p:spPr>
      </p:pic>
      <p:sp>
        <p:nvSpPr>
          <p:cNvPr id="8" name="TextBox 4">
            <a:extLst>
              <a:ext uri="{FF2B5EF4-FFF2-40B4-BE49-F238E27FC236}">
                <a16:creationId xmlns:a16="http://schemas.microsoft.com/office/drawing/2014/main" id="{8DE32A84-3178-16F7-EDF2-40E601A08109}"/>
              </a:ext>
            </a:extLst>
          </p:cNvPr>
          <p:cNvSpPr txBox="1"/>
          <p:nvPr/>
        </p:nvSpPr>
        <p:spPr>
          <a:xfrm>
            <a:off x="5689098" y="3694409"/>
            <a:ext cx="2898839" cy="36513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i="1" dirty="0">
                <a:solidFill>
                  <a:schemeClr val="tx1"/>
                </a:solidFill>
              </a:rPr>
              <a:t>~25% In</a:t>
            </a:r>
            <a:r>
              <a:rPr lang="en-US" sz="1800" b="1" i="1" baseline="-25000" dirty="0">
                <a:solidFill>
                  <a:schemeClr val="tx1"/>
                </a:solidFill>
              </a:rPr>
              <a:t>x</a:t>
            </a:r>
            <a:r>
              <a:rPr lang="en-US" sz="1800" b="1" i="1" dirty="0">
                <a:solidFill>
                  <a:schemeClr val="tx1"/>
                </a:solidFill>
              </a:rPr>
              <a:t>Ga</a:t>
            </a:r>
            <a:r>
              <a:rPr lang="en-US" sz="1800" b="1" i="1" baseline="-25000" dirty="0">
                <a:solidFill>
                  <a:schemeClr val="tx1"/>
                </a:solidFill>
              </a:rPr>
              <a:t>1-x</a:t>
            </a:r>
            <a:r>
              <a:rPr lang="en-US" sz="1800" b="1" i="1" dirty="0">
                <a:solidFill>
                  <a:schemeClr val="tx1"/>
                </a:solidFill>
              </a:rPr>
              <a:t>N (Flat)</a:t>
            </a:r>
          </a:p>
        </p:txBody>
      </p:sp>
      <p:sp>
        <p:nvSpPr>
          <p:cNvPr id="9" name="TextBox 8">
            <a:extLst>
              <a:ext uri="{FF2B5EF4-FFF2-40B4-BE49-F238E27FC236}">
                <a16:creationId xmlns:a16="http://schemas.microsoft.com/office/drawing/2014/main" id="{1925382E-A5AA-FDF5-E95A-2B6785F435A7}"/>
              </a:ext>
            </a:extLst>
          </p:cNvPr>
          <p:cNvSpPr txBox="1"/>
          <p:nvPr/>
        </p:nvSpPr>
        <p:spPr>
          <a:xfrm>
            <a:off x="5004080" y="4964824"/>
            <a:ext cx="6284682"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(002) Omega-2Theta XRD scan on this sample (blue line) and RADS fitted XRD simulation (red line) showing ~25% In</a:t>
            </a:r>
            <a:r>
              <a:rPr lang="en-US" sz="1400" i="1" baseline="-25000" dirty="0">
                <a:latin typeface="Arial" panose="020B0604020202020204" pitchFamily="34" charset="0"/>
                <a:cs typeface="Arial" panose="020B0604020202020204" pitchFamily="34" charset="0"/>
              </a:rPr>
              <a:t>x</a:t>
            </a:r>
            <a:r>
              <a:rPr lang="en-US" sz="1400" dirty="0">
                <a:latin typeface="Arial" panose="020B0604020202020204" pitchFamily="34" charset="0"/>
                <a:cs typeface="Arial" panose="020B0604020202020204" pitchFamily="34" charset="0"/>
              </a:rPr>
              <a:t>Ga</a:t>
            </a:r>
            <a:r>
              <a:rPr lang="en-US" sz="1400" baseline="-25000" dirty="0">
                <a:latin typeface="Arial" panose="020B0604020202020204" pitchFamily="34" charset="0"/>
                <a:cs typeface="Arial" panose="020B0604020202020204" pitchFamily="34" charset="0"/>
              </a:rPr>
              <a:t>1-</a:t>
            </a:r>
            <a:r>
              <a:rPr lang="en-US" sz="1400" i="1" baseline="-25000" dirty="0">
                <a:latin typeface="Arial" panose="020B0604020202020204" pitchFamily="34" charset="0"/>
                <a:cs typeface="Arial" panose="020B0604020202020204" pitchFamily="34" charset="0"/>
              </a:rPr>
              <a:t>x</a:t>
            </a:r>
            <a:r>
              <a:rPr lang="en-US" sz="1400" dirty="0">
                <a:latin typeface="Arial" panose="020B0604020202020204" pitchFamily="34" charset="0"/>
                <a:cs typeface="Arial" panose="020B0604020202020204" pitchFamily="34" charset="0"/>
              </a:rPr>
              <a:t>N assuming 100% relaxation</a:t>
            </a:r>
          </a:p>
        </p:txBody>
      </p:sp>
      <p:sp>
        <p:nvSpPr>
          <p:cNvPr id="10" name="Text Placeholder 2">
            <a:extLst>
              <a:ext uri="{FF2B5EF4-FFF2-40B4-BE49-F238E27FC236}">
                <a16:creationId xmlns:a16="http://schemas.microsoft.com/office/drawing/2014/main" id="{8CC970E4-7201-FF8D-ED9B-CC9277D20CAE}"/>
              </a:ext>
            </a:extLst>
          </p:cNvPr>
          <p:cNvSpPr txBox="1">
            <a:spLocks/>
          </p:cNvSpPr>
          <p:nvPr/>
        </p:nvSpPr>
        <p:spPr>
          <a:xfrm>
            <a:off x="547903" y="6039561"/>
            <a:ext cx="10786241" cy="1028859"/>
          </a:xfrm>
          <a:prstGeom prst="rect">
            <a:avLst/>
          </a:prstGeom>
          <a:noFill/>
          <a:ln>
            <a:noFill/>
          </a:ln>
        </p:spPr>
        <p:txBody>
          <a:bodyPr spcFirstLastPara="1" vert="horz" wrap="square" lIns="91425" tIns="45700" rIns="91425" bIns="45700" rtlCol="0" anchor="t" anchorCtr="0">
            <a:noAutofit/>
          </a:bodyPr>
          <a:lstStyle>
            <a:lvl1pPr marL="444500" marR="0" lvl="0" indent="-342900" algn="l" defTabSz="914400" rtl="0" eaLnBrk="1" latinLnBrk="0" hangingPunct="1">
              <a:lnSpc>
                <a:spcPct val="90000"/>
              </a:lnSpc>
              <a:spcBef>
                <a:spcPts val="10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mn-lt"/>
                <a:ea typeface="Helvetica Neue"/>
                <a:cs typeface="Helvetica Neue"/>
                <a:sym typeface="Helvetica Neue"/>
              </a:defRPr>
            </a:lvl1pPr>
            <a:lvl2pPr marL="876300" marR="0" lvl="1"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2pPr>
            <a:lvl3pPr marL="1358900" marR="0" lvl="2"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ct val="100000"/>
              <a:buFont typeface="Arial" panose="020B0604020202020204" pitchFamily="34" charset="0"/>
              <a:buChar char="•"/>
              <a:defRPr sz="2000" b="0" i="0" u="none" strike="noStrike" kern="1200" cap="none">
                <a:solidFill>
                  <a:schemeClr val="dk1"/>
                </a:solidFill>
                <a:latin typeface="Arial"/>
                <a:ea typeface="Arial"/>
                <a:cs typeface="Arial"/>
                <a:sym typeface="Arial"/>
              </a:defRPr>
            </a:lvl4pPr>
            <a:lvl5pPr marL="1943100" marR="0" lvl="4" indent="0" algn="l" defTabSz="914400" rtl="0" eaLnBrk="1" latinLnBrk="0" hangingPunct="1">
              <a:lnSpc>
                <a:spcPct val="90000"/>
              </a:lnSpc>
              <a:spcBef>
                <a:spcPts val="500"/>
              </a:spcBef>
              <a:spcAft>
                <a:spcPts val="0"/>
              </a:spcAft>
              <a:buClr>
                <a:schemeClr val="dk1"/>
              </a:buClr>
              <a:buSzPts val="1800"/>
              <a:buFont typeface="Arial"/>
              <a:buNone/>
              <a:defRPr sz="20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9pPr>
          </a:lstStyle>
          <a:p>
            <a:r>
              <a:rPr lang="en-US" sz="1600" i="1" dirty="0">
                <a:latin typeface="Arial" panose="020B0604020202020204" pitchFamily="34" charset="0"/>
                <a:cs typeface="Arial" panose="020B0604020202020204" pitchFamily="34" charset="0"/>
              </a:rPr>
              <a:t>Note: Accurate thickness needs to be measured by cross-section SEM, but is estimated to be ~150-200 nm</a:t>
            </a:r>
          </a:p>
        </p:txBody>
      </p:sp>
    </p:spTree>
    <p:extLst>
      <p:ext uri="{BB962C8B-B14F-4D97-AF65-F5344CB8AC3E}">
        <p14:creationId xmlns:p14="http://schemas.microsoft.com/office/powerpoint/2010/main" val="325348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68669-FB9E-FA68-9888-2E6AD189FC8B}"/>
              </a:ext>
            </a:extLst>
          </p:cNvPr>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g4515_s2218 (</a:t>
            </a:r>
            <a:r>
              <a:rPr lang="en-US" sz="2800" dirty="0" err="1">
                <a:latin typeface="Arial" panose="020B0604020202020204" pitchFamily="34" charset="0"/>
                <a:cs typeface="Arial" panose="020B0604020202020204" pitchFamily="34" charset="0"/>
              </a:rPr>
              <a:t>InAlN:Mg</a:t>
            </a:r>
            <a:r>
              <a:rPr lang="en-US" sz="2800" dirty="0">
                <a:latin typeface="Arial" panose="020B0604020202020204" pitchFamily="34" charset="0"/>
                <a:cs typeface="Arial" panose="020B0604020202020204" pitchFamily="34" charset="0"/>
              </a:rPr>
              <a:t> Growth on N-polar </a:t>
            </a:r>
            <a:r>
              <a:rPr lang="en-US" sz="2800" dirty="0" err="1">
                <a:latin typeface="Arial" panose="020B0604020202020204" pitchFamily="34" charset="0"/>
                <a:cs typeface="Arial" panose="020B0604020202020204" pitchFamily="34" charset="0"/>
              </a:rPr>
              <a:t>GaN</a:t>
            </a:r>
            <a:r>
              <a:rPr lang="en-US" sz="2800" dirty="0">
                <a:latin typeface="Arial" panose="020B0604020202020204" pitchFamily="34" charset="0"/>
                <a:cs typeface="Arial" panose="020B0604020202020204" pitchFamily="34" charset="0"/>
              </a:rPr>
              <a:t> template)</a:t>
            </a:r>
            <a:br>
              <a:rPr lang="en-US" sz="2800" dirty="0">
                <a:latin typeface="Arial" panose="020B0604020202020204" pitchFamily="34" charset="0"/>
                <a:cs typeface="Arial" panose="020B0604020202020204" pitchFamily="34" charset="0"/>
              </a:rPr>
            </a:br>
            <a:endParaRPr lang="en-US" sz="2800" dirty="0"/>
          </a:p>
        </p:txBody>
      </p:sp>
      <p:sp>
        <p:nvSpPr>
          <p:cNvPr id="2" name="Slide Number Placeholder 1">
            <a:extLst>
              <a:ext uri="{FF2B5EF4-FFF2-40B4-BE49-F238E27FC236}">
                <a16:creationId xmlns:a16="http://schemas.microsoft.com/office/drawing/2014/main" id="{77322CA6-41FA-7C6F-1FF6-46FD970ECF15}"/>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5" name="Text Placeholder 2">
            <a:extLst>
              <a:ext uri="{FF2B5EF4-FFF2-40B4-BE49-F238E27FC236}">
                <a16:creationId xmlns:a16="http://schemas.microsoft.com/office/drawing/2014/main" id="{9D886E03-01A6-627E-6138-96C374C752BC}"/>
              </a:ext>
            </a:extLst>
          </p:cNvPr>
          <p:cNvSpPr>
            <a:spLocks noGrp="1"/>
          </p:cNvSpPr>
          <p:nvPr>
            <p:ph type="body" idx="4294967295"/>
          </p:nvPr>
        </p:nvSpPr>
        <p:spPr>
          <a:xfrm>
            <a:off x="314325" y="1518147"/>
            <a:ext cx="10785475" cy="692960"/>
          </a:xfrm>
        </p:spPr>
        <p:txBody>
          <a:bodyPr/>
          <a:lstStyle/>
          <a:p>
            <a:r>
              <a:rPr lang="en-US" sz="1600" dirty="0">
                <a:latin typeface="Arial" panose="020B0604020202020204" pitchFamily="34" charset="0"/>
                <a:cs typeface="Arial" panose="020B0604020202020204" pitchFamily="34" charset="0"/>
              </a:rPr>
              <a:t>Cross-section SEM shows &lt;50 nm InAlN:Mg. Identifying an InAlN sharp peak (grown on N-polar GaN) was difficult in the Omega-2Theta XRD scan due to low intensity (thickness)</a:t>
            </a:r>
          </a:p>
        </p:txBody>
      </p:sp>
      <p:pic>
        <p:nvPicPr>
          <p:cNvPr id="6" name="Picture 5" descr="A close-up of a blurry image&#10;&#10;Description automatically generated">
            <a:extLst>
              <a:ext uri="{FF2B5EF4-FFF2-40B4-BE49-F238E27FC236}">
                <a16:creationId xmlns:a16="http://schemas.microsoft.com/office/drawing/2014/main" id="{6AB7B7C6-DEB2-B318-5EE7-833A09C2120C}"/>
              </a:ext>
            </a:extLst>
          </p:cNvPr>
          <p:cNvPicPr>
            <a:picLocks noChangeAspect="1"/>
          </p:cNvPicPr>
          <p:nvPr/>
        </p:nvPicPr>
        <p:blipFill>
          <a:blip r:embed="rId2"/>
          <a:stretch>
            <a:fillRect/>
          </a:stretch>
        </p:blipFill>
        <p:spPr>
          <a:xfrm>
            <a:off x="1688746" y="2363940"/>
            <a:ext cx="2746679" cy="2282953"/>
          </a:xfrm>
          <a:prstGeom prst="rect">
            <a:avLst/>
          </a:prstGeom>
        </p:spPr>
      </p:pic>
      <p:sp>
        <p:nvSpPr>
          <p:cNvPr id="7" name="TextBox 6">
            <a:extLst>
              <a:ext uri="{FF2B5EF4-FFF2-40B4-BE49-F238E27FC236}">
                <a16:creationId xmlns:a16="http://schemas.microsoft.com/office/drawing/2014/main" id="{360A6FE6-8087-1896-00D1-A35065C7F20D}"/>
              </a:ext>
            </a:extLst>
          </p:cNvPr>
          <p:cNvSpPr txBox="1"/>
          <p:nvPr/>
        </p:nvSpPr>
        <p:spPr>
          <a:xfrm>
            <a:off x="1356681" y="4646893"/>
            <a:ext cx="3205857"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5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 x 5 </a:t>
            </a:r>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m AFM scan of InAlN:Mg on N-polar GaN template with RMS roughness of ~3 nm</a:t>
            </a:r>
          </a:p>
        </p:txBody>
      </p:sp>
      <p:graphicFrame>
        <p:nvGraphicFramePr>
          <p:cNvPr id="8" name="Chart 7">
            <a:extLst>
              <a:ext uri="{FF2B5EF4-FFF2-40B4-BE49-F238E27FC236}">
                <a16:creationId xmlns:a16="http://schemas.microsoft.com/office/drawing/2014/main" id="{0F5DB467-42D2-9799-61E5-3484EDB5B112}"/>
              </a:ext>
            </a:extLst>
          </p:cNvPr>
          <p:cNvGraphicFramePr>
            <a:graphicFrameLocks/>
          </p:cNvGraphicFramePr>
          <p:nvPr/>
        </p:nvGraphicFramePr>
        <p:xfrm>
          <a:off x="5897774" y="1990950"/>
          <a:ext cx="4937545" cy="378181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8DFAC96E-F804-91A7-C146-B64CB46A9058}"/>
              </a:ext>
            </a:extLst>
          </p:cNvPr>
          <p:cNvSpPr txBox="1"/>
          <p:nvPr/>
        </p:nvSpPr>
        <p:spPr>
          <a:xfrm>
            <a:off x="4899611" y="5743143"/>
            <a:ext cx="717808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Omega XRD scan of InAlN:Mg on sapphire. A peak at ~17.2° corresponds to ~</a:t>
            </a:r>
            <a:r>
              <a:rPr lang="en-US" sz="1400" i="1" dirty="0">
                <a:latin typeface="Arial" panose="020B0604020202020204" pitchFamily="34" charset="0"/>
                <a:cs typeface="Arial" panose="020B0604020202020204" pitchFamily="34" charset="0"/>
              </a:rPr>
              <a:t>x</a:t>
            </a:r>
            <a:r>
              <a:rPr lang="en-US" sz="1400" dirty="0">
                <a:latin typeface="Arial" panose="020B0604020202020204" pitchFamily="34" charset="0"/>
                <a:cs typeface="Arial" panose="020B0604020202020204" pitchFamily="34" charset="0"/>
              </a:rPr>
              <a:t> = 30% in In</a:t>
            </a:r>
            <a:r>
              <a:rPr lang="en-US" sz="1400" baseline="-25000" dirty="0">
                <a:latin typeface="Arial" panose="020B0604020202020204" pitchFamily="34" charset="0"/>
                <a:cs typeface="Arial" panose="020B0604020202020204" pitchFamily="34" charset="0"/>
              </a:rPr>
              <a:t>x</a:t>
            </a:r>
            <a:r>
              <a:rPr lang="en-US" sz="1400" dirty="0">
                <a:latin typeface="Arial" panose="020B0604020202020204" pitchFamily="34" charset="0"/>
                <a:cs typeface="Arial" panose="020B0604020202020204" pitchFamily="34" charset="0"/>
              </a:rPr>
              <a:t>Al</a:t>
            </a:r>
            <a:r>
              <a:rPr lang="en-US" sz="1400" baseline="-25000" dirty="0">
                <a:latin typeface="Arial" panose="020B0604020202020204" pitchFamily="34" charset="0"/>
                <a:cs typeface="Arial" panose="020B0604020202020204" pitchFamily="34" charset="0"/>
              </a:rPr>
              <a:t>1-x</a:t>
            </a:r>
            <a:r>
              <a:rPr lang="en-US" sz="1400" dirty="0">
                <a:latin typeface="Arial" panose="020B0604020202020204" pitchFamily="34" charset="0"/>
                <a:cs typeface="Arial" panose="020B0604020202020204" pitchFamily="34" charset="0"/>
              </a:rPr>
              <a:t>N based on Bragg conditions of InN and AlN (assuming 100% relaxation)</a:t>
            </a:r>
          </a:p>
        </p:txBody>
      </p:sp>
    </p:spTree>
    <p:extLst>
      <p:ext uri="{BB962C8B-B14F-4D97-AF65-F5344CB8AC3E}">
        <p14:creationId xmlns:p14="http://schemas.microsoft.com/office/powerpoint/2010/main" val="313615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966D-C36C-8230-6B51-724139AAA9F2}"/>
              </a:ext>
            </a:extLst>
          </p:cNvPr>
          <p:cNvSpPr>
            <a:spLocks noGrp="1"/>
          </p:cNvSpPr>
          <p:nvPr>
            <p:ph type="title"/>
          </p:nvPr>
        </p:nvSpPr>
        <p:spPr>
          <a:xfrm>
            <a:off x="571500" y="162408"/>
            <a:ext cx="11049000" cy="1001095"/>
          </a:xfrm>
        </p:spPr>
        <p:txBody>
          <a:bodyPr/>
          <a:lstStyle/>
          <a:p>
            <a:r>
              <a:rPr lang="en-US" dirty="0"/>
              <a:t>Spin polarized emission from </a:t>
            </a:r>
            <a:r>
              <a:rPr lang="en-US" dirty="0" err="1"/>
              <a:t>GaN</a:t>
            </a:r>
            <a:endParaRPr lang="en-US" dirty="0"/>
          </a:p>
        </p:txBody>
      </p:sp>
      <p:sp>
        <p:nvSpPr>
          <p:cNvPr id="4" name="Slide Number Placeholder 3">
            <a:extLst>
              <a:ext uri="{FF2B5EF4-FFF2-40B4-BE49-F238E27FC236}">
                <a16:creationId xmlns:a16="http://schemas.microsoft.com/office/drawing/2014/main" id="{FC2417E4-CC61-C903-E86F-8FFC4D255291}"/>
              </a:ext>
            </a:extLst>
          </p:cNvPr>
          <p:cNvSpPr>
            <a:spLocks noGrp="1"/>
          </p:cNvSpPr>
          <p:nvPr>
            <p:ph type="sldNum" sz="quarter" idx="4"/>
          </p:nvPr>
        </p:nvSpPr>
        <p:spPr/>
        <p:txBody>
          <a:bodyPr/>
          <a:lstStyle/>
          <a:p>
            <a:fld id="{933A556B-7C63-244D-9B7C-B0EA8042B330}" type="slidenum">
              <a:rPr lang="en-US" smtClean="0"/>
              <a:pPr/>
              <a:t>28</a:t>
            </a:fld>
            <a:endParaRPr lang="en-US" sz="1000"/>
          </a:p>
        </p:txBody>
      </p:sp>
      <p:grpSp>
        <p:nvGrpSpPr>
          <p:cNvPr id="14" name="Group 13">
            <a:extLst>
              <a:ext uri="{FF2B5EF4-FFF2-40B4-BE49-F238E27FC236}">
                <a16:creationId xmlns:a16="http://schemas.microsoft.com/office/drawing/2014/main" id="{CC9DC4D8-3A41-055D-AF55-DDA7807D8454}"/>
              </a:ext>
            </a:extLst>
          </p:cNvPr>
          <p:cNvGrpSpPr/>
          <p:nvPr/>
        </p:nvGrpSpPr>
        <p:grpSpPr>
          <a:xfrm>
            <a:off x="571500" y="3735060"/>
            <a:ext cx="11171558" cy="2436228"/>
            <a:chOff x="571500" y="1487971"/>
            <a:chExt cx="11171558" cy="2436228"/>
          </a:xfrm>
        </p:grpSpPr>
        <p:pic>
          <p:nvPicPr>
            <p:cNvPr id="6" name="Picture 5">
              <a:extLst>
                <a:ext uri="{FF2B5EF4-FFF2-40B4-BE49-F238E27FC236}">
                  <a16:creationId xmlns:a16="http://schemas.microsoft.com/office/drawing/2014/main" id="{464AFFFC-45EC-D211-A1B7-C10C7BE7E3A3}"/>
                </a:ext>
              </a:extLst>
            </p:cNvPr>
            <p:cNvPicPr>
              <a:picLocks noChangeAspect="1"/>
            </p:cNvPicPr>
            <p:nvPr/>
          </p:nvPicPr>
          <p:blipFill>
            <a:blip r:embed="rId3"/>
            <a:srcRect b="51268"/>
            <a:stretch/>
          </p:blipFill>
          <p:spPr>
            <a:xfrm>
              <a:off x="571500" y="1487971"/>
              <a:ext cx="5887325" cy="2351314"/>
            </a:xfrm>
            <a:prstGeom prst="rect">
              <a:avLst/>
            </a:prstGeom>
          </p:spPr>
        </p:pic>
        <p:sp>
          <p:nvSpPr>
            <p:cNvPr id="8" name="TextBox 7">
              <a:extLst>
                <a:ext uri="{FF2B5EF4-FFF2-40B4-BE49-F238E27FC236}">
                  <a16:creationId xmlns:a16="http://schemas.microsoft.com/office/drawing/2014/main" id="{D2DFCAAC-4619-F86A-319F-0A27BA92B896}"/>
                </a:ext>
              </a:extLst>
            </p:cNvPr>
            <p:cNvSpPr txBox="1"/>
            <p:nvPr/>
          </p:nvSpPr>
          <p:spPr>
            <a:xfrm>
              <a:off x="571500" y="1539207"/>
              <a:ext cx="2000250" cy="230832"/>
            </a:xfrm>
            <a:prstGeom prst="rect">
              <a:avLst/>
            </a:prstGeom>
            <a:noFill/>
          </p:spPr>
          <p:txBody>
            <a:bodyPr wrap="square">
              <a:spAutoFit/>
            </a:bodyPr>
            <a:lstStyle/>
            <a:p>
              <a:r>
                <a:rPr lang="en-US" sz="900" i="1" dirty="0"/>
                <a:t>https://doi.org/10.1063/5.0215746</a:t>
              </a:r>
            </a:p>
          </p:txBody>
        </p:sp>
        <p:sp>
          <p:nvSpPr>
            <p:cNvPr id="10" name="TextBox 9">
              <a:extLst>
                <a:ext uri="{FF2B5EF4-FFF2-40B4-BE49-F238E27FC236}">
                  <a16:creationId xmlns:a16="http://schemas.microsoft.com/office/drawing/2014/main" id="{620772A5-B838-FD2B-5F97-5CD898B3E3BA}"/>
                </a:ext>
              </a:extLst>
            </p:cNvPr>
            <p:cNvSpPr txBox="1"/>
            <p:nvPr/>
          </p:nvSpPr>
          <p:spPr>
            <a:xfrm>
              <a:off x="6334138" y="1892874"/>
              <a:ext cx="54089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Net spin polarized electron photoemission from </a:t>
              </a:r>
              <a:r>
                <a:rPr lang="en-US" dirty="0" err="1"/>
                <a:t>GaN</a:t>
              </a:r>
              <a:r>
                <a:rPr lang="en-US" dirty="0"/>
                <a:t> activated to NEA has been recently measured by Mott polarimetry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Polarization is lower than strained GaAs (up to 92%) and likely affected by reduced HH-LH separation and reduced spin relaxation times</a:t>
              </a:r>
            </a:p>
          </p:txBody>
        </p:sp>
      </p:grpSp>
      <p:grpSp>
        <p:nvGrpSpPr>
          <p:cNvPr id="15" name="Group 14">
            <a:extLst>
              <a:ext uri="{FF2B5EF4-FFF2-40B4-BE49-F238E27FC236}">
                <a16:creationId xmlns:a16="http://schemas.microsoft.com/office/drawing/2014/main" id="{4E94C3B9-4813-3425-D363-82B97493C234}"/>
              </a:ext>
            </a:extLst>
          </p:cNvPr>
          <p:cNvGrpSpPr/>
          <p:nvPr/>
        </p:nvGrpSpPr>
        <p:grpSpPr>
          <a:xfrm>
            <a:off x="448942" y="1004295"/>
            <a:ext cx="11595028" cy="2834990"/>
            <a:chOff x="925218" y="3846730"/>
            <a:chExt cx="11595028" cy="2834990"/>
          </a:xfrm>
        </p:grpSpPr>
        <p:pic>
          <p:nvPicPr>
            <p:cNvPr id="9" name="Picture 8">
              <a:extLst>
                <a:ext uri="{FF2B5EF4-FFF2-40B4-BE49-F238E27FC236}">
                  <a16:creationId xmlns:a16="http://schemas.microsoft.com/office/drawing/2014/main" id="{0024455B-6AA1-8133-C66B-6147AE35A729}"/>
                </a:ext>
              </a:extLst>
            </p:cNvPr>
            <p:cNvPicPr>
              <a:picLocks noChangeAspect="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6334138" y="3941758"/>
              <a:ext cx="5704397" cy="2739962"/>
            </a:xfrm>
            <a:prstGeom prst="rect">
              <a:avLst/>
            </a:prstGeom>
            <a:noFill/>
            <a:ln>
              <a:noFill/>
            </a:ln>
          </p:spPr>
        </p:pic>
        <p:sp>
          <p:nvSpPr>
            <p:cNvPr id="12" name="TextBox 11">
              <a:extLst>
                <a:ext uri="{FF2B5EF4-FFF2-40B4-BE49-F238E27FC236}">
                  <a16:creationId xmlns:a16="http://schemas.microsoft.com/office/drawing/2014/main" id="{C5DCC57E-EFFB-2CED-BE66-318D487BA9F7}"/>
                </a:ext>
              </a:extLst>
            </p:cNvPr>
            <p:cNvSpPr txBox="1"/>
            <p:nvPr/>
          </p:nvSpPr>
          <p:spPr>
            <a:xfrm>
              <a:off x="9847572" y="3846730"/>
              <a:ext cx="2672674" cy="230832"/>
            </a:xfrm>
            <a:prstGeom prst="rect">
              <a:avLst/>
            </a:prstGeom>
            <a:noFill/>
          </p:spPr>
          <p:txBody>
            <a:bodyPr wrap="square">
              <a:spAutoFit/>
            </a:bodyPr>
            <a:lstStyle/>
            <a:p>
              <a:r>
                <a:rPr lang="en-US" sz="900" i="1" dirty="0"/>
                <a:t>https://doi.org/10.1103/PhysRevB.81.155216</a:t>
              </a:r>
            </a:p>
          </p:txBody>
        </p:sp>
        <p:sp>
          <p:nvSpPr>
            <p:cNvPr id="13" name="TextBox 12">
              <a:extLst>
                <a:ext uri="{FF2B5EF4-FFF2-40B4-BE49-F238E27FC236}">
                  <a16:creationId xmlns:a16="http://schemas.microsoft.com/office/drawing/2014/main" id="{F295FFCC-ED29-AC27-B7DA-0611C6861AA8}"/>
                </a:ext>
              </a:extLst>
            </p:cNvPr>
            <p:cNvSpPr txBox="1"/>
            <p:nvPr/>
          </p:nvSpPr>
          <p:spPr>
            <a:xfrm>
              <a:off x="925218" y="4149185"/>
              <a:ext cx="54089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Spin relaxation times can be increased in </a:t>
              </a:r>
              <a:r>
                <a:rPr lang="en-US" dirty="0" err="1"/>
                <a:t>GaN</a:t>
              </a:r>
              <a:r>
                <a:rPr lang="en-US" dirty="0"/>
                <a:t> by cryocooling the samples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LN2 temperature spin relaxation is larger than 200 </a:t>
              </a:r>
              <a:r>
                <a:rPr lang="en-US" dirty="0" err="1"/>
                <a:t>ps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Timing is compatible with operation in </a:t>
              </a:r>
              <a:r>
                <a:rPr lang="en-US" dirty="0" err="1"/>
                <a:t>photoguns</a:t>
              </a:r>
              <a:endParaRPr lang="en-US" dirty="0"/>
            </a:p>
          </p:txBody>
        </p:sp>
      </p:grpSp>
    </p:spTree>
    <p:extLst>
      <p:ext uri="{BB962C8B-B14F-4D97-AF65-F5344CB8AC3E}">
        <p14:creationId xmlns:p14="http://schemas.microsoft.com/office/powerpoint/2010/main" val="15224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13A0-6DDE-6114-46F9-44A675915C7A}"/>
              </a:ext>
            </a:extLst>
          </p:cNvPr>
          <p:cNvSpPr>
            <a:spLocks noGrp="1"/>
          </p:cNvSpPr>
          <p:nvPr>
            <p:ph type="title"/>
          </p:nvPr>
        </p:nvSpPr>
        <p:spPr>
          <a:xfrm>
            <a:off x="571500" y="162408"/>
            <a:ext cx="11049000" cy="1025375"/>
          </a:xfrm>
        </p:spPr>
        <p:txBody>
          <a:bodyPr/>
          <a:lstStyle/>
          <a:p>
            <a:r>
              <a:rPr lang="en-US" dirty="0"/>
              <a:t>Spin polarized electron emission</a:t>
            </a:r>
          </a:p>
        </p:txBody>
      </p:sp>
      <p:sp>
        <p:nvSpPr>
          <p:cNvPr id="4" name="Slide Number Placeholder 3">
            <a:extLst>
              <a:ext uri="{FF2B5EF4-FFF2-40B4-BE49-F238E27FC236}">
                <a16:creationId xmlns:a16="http://schemas.microsoft.com/office/drawing/2014/main" id="{67BDF8D8-46F8-8E7A-D4F8-8AD16473331D}"/>
              </a:ext>
            </a:extLst>
          </p:cNvPr>
          <p:cNvSpPr>
            <a:spLocks noGrp="1"/>
          </p:cNvSpPr>
          <p:nvPr>
            <p:ph type="sldNum" sz="quarter" idx="4"/>
          </p:nvPr>
        </p:nvSpPr>
        <p:spPr/>
        <p:txBody>
          <a:bodyPr/>
          <a:lstStyle/>
          <a:p>
            <a:fld id="{933A556B-7C63-244D-9B7C-B0EA8042B330}" type="slidenum">
              <a:rPr lang="en-US" smtClean="0"/>
              <a:pPr/>
              <a:t>29</a:t>
            </a:fld>
            <a:endParaRPr lang="en-US" sz="1000"/>
          </a:p>
        </p:txBody>
      </p:sp>
      <p:pic>
        <p:nvPicPr>
          <p:cNvPr id="6" name="Picture 5">
            <a:extLst>
              <a:ext uri="{FF2B5EF4-FFF2-40B4-BE49-F238E27FC236}">
                <a16:creationId xmlns:a16="http://schemas.microsoft.com/office/drawing/2014/main" id="{42AA8E93-61EF-82F9-3AEA-34F3AFC0C059}"/>
              </a:ext>
            </a:extLst>
          </p:cNvPr>
          <p:cNvPicPr>
            <a:picLocks noChangeAspect="1"/>
          </p:cNvPicPr>
          <p:nvPr/>
        </p:nvPicPr>
        <p:blipFill>
          <a:blip r:embed="rId3"/>
          <a:stretch>
            <a:fillRect/>
          </a:stretch>
        </p:blipFill>
        <p:spPr>
          <a:xfrm>
            <a:off x="7100202" y="1740619"/>
            <a:ext cx="4700004" cy="4209207"/>
          </a:xfrm>
          <a:prstGeom prst="rect">
            <a:avLst/>
          </a:prstGeom>
        </p:spPr>
      </p:pic>
      <p:pic>
        <p:nvPicPr>
          <p:cNvPr id="7" name="Picture 6">
            <a:extLst>
              <a:ext uri="{FF2B5EF4-FFF2-40B4-BE49-F238E27FC236}">
                <a16:creationId xmlns:a16="http://schemas.microsoft.com/office/drawing/2014/main" id="{FB685F97-D984-9F3E-E67E-F483F11321FE}"/>
              </a:ext>
            </a:extLst>
          </p:cNvPr>
          <p:cNvPicPr>
            <a:picLocks noChangeAspect="1"/>
          </p:cNvPicPr>
          <p:nvPr/>
        </p:nvPicPr>
        <p:blipFill>
          <a:blip r:embed="rId4"/>
          <a:srcRect r="-902"/>
          <a:stretch/>
        </p:blipFill>
        <p:spPr>
          <a:xfrm>
            <a:off x="651635" y="2802654"/>
            <a:ext cx="5845003" cy="2585173"/>
          </a:xfrm>
          <a:prstGeom prst="rect">
            <a:avLst/>
          </a:prstGeom>
        </p:spPr>
      </p:pic>
      <p:sp>
        <p:nvSpPr>
          <p:cNvPr id="8" name="TextBox 7">
            <a:extLst>
              <a:ext uri="{FF2B5EF4-FFF2-40B4-BE49-F238E27FC236}">
                <a16:creationId xmlns:a16="http://schemas.microsoft.com/office/drawing/2014/main" id="{CC336CA2-168F-2190-17EC-4D81A6D349D2}"/>
              </a:ext>
            </a:extLst>
          </p:cNvPr>
          <p:cNvSpPr txBox="1"/>
          <p:nvPr/>
        </p:nvSpPr>
        <p:spPr>
          <a:xfrm>
            <a:off x="8042987" y="2840285"/>
            <a:ext cx="479618" cy="369332"/>
          </a:xfrm>
          <a:prstGeom prst="rect">
            <a:avLst/>
          </a:prstGeom>
          <a:noFill/>
        </p:spPr>
        <p:txBody>
          <a:bodyPr wrap="none" rtlCol="0">
            <a:spAutoFit/>
          </a:bodyPr>
          <a:lstStyle/>
          <a:p>
            <a:r>
              <a:rPr lang="en-US" dirty="0">
                <a:solidFill>
                  <a:srgbClr val="0000FF"/>
                </a:solidFill>
              </a:rPr>
              <a:t>LH</a:t>
            </a:r>
          </a:p>
        </p:txBody>
      </p:sp>
      <p:sp>
        <p:nvSpPr>
          <p:cNvPr id="9" name="TextBox 8">
            <a:extLst>
              <a:ext uri="{FF2B5EF4-FFF2-40B4-BE49-F238E27FC236}">
                <a16:creationId xmlns:a16="http://schemas.microsoft.com/office/drawing/2014/main" id="{51583980-BC75-71ED-BDE9-AA7695F28FF5}"/>
              </a:ext>
            </a:extLst>
          </p:cNvPr>
          <p:cNvSpPr txBox="1"/>
          <p:nvPr/>
        </p:nvSpPr>
        <p:spPr>
          <a:xfrm>
            <a:off x="8167395" y="3882891"/>
            <a:ext cx="518091" cy="369332"/>
          </a:xfrm>
          <a:prstGeom prst="rect">
            <a:avLst/>
          </a:prstGeom>
          <a:noFill/>
        </p:spPr>
        <p:txBody>
          <a:bodyPr wrap="none" rtlCol="0">
            <a:spAutoFit/>
          </a:bodyPr>
          <a:lstStyle/>
          <a:p>
            <a:r>
              <a:rPr lang="en-US" dirty="0">
                <a:solidFill>
                  <a:srgbClr val="FF0000"/>
                </a:solidFill>
              </a:rPr>
              <a:t>HH</a:t>
            </a:r>
          </a:p>
        </p:txBody>
      </p:sp>
      <p:sp>
        <p:nvSpPr>
          <p:cNvPr id="10" name="TextBox 9">
            <a:extLst>
              <a:ext uri="{FF2B5EF4-FFF2-40B4-BE49-F238E27FC236}">
                <a16:creationId xmlns:a16="http://schemas.microsoft.com/office/drawing/2014/main" id="{1DC1E1D6-6F2A-A8C3-BD64-8C5D15136586}"/>
              </a:ext>
            </a:extLst>
          </p:cNvPr>
          <p:cNvSpPr txBox="1"/>
          <p:nvPr/>
        </p:nvSpPr>
        <p:spPr>
          <a:xfrm>
            <a:off x="8177623" y="4641781"/>
            <a:ext cx="518091" cy="369332"/>
          </a:xfrm>
          <a:prstGeom prst="rect">
            <a:avLst/>
          </a:prstGeom>
          <a:noFill/>
        </p:spPr>
        <p:txBody>
          <a:bodyPr wrap="none" rtlCol="0">
            <a:spAutoFit/>
          </a:bodyPr>
          <a:lstStyle/>
          <a:p>
            <a:r>
              <a:rPr lang="en-US" dirty="0">
                <a:solidFill>
                  <a:srgbClr val="006600"/>
                </a:solidFill>
              </a:rPr>
              <a:t>CH</a:t>
            </a:r>
          </a:p>
        </p:txBody>
      </p:sp>
      <p:sp>
        <p:nvSpPr>
          <p:cNvPr id="11" name="TextBox 10">
            <a:extLst>
              <a:ext uri="{FF2B5EF4-FFF2-40B4-BE49-F238E27FC236}">
                <a16:creationId xmlns:a16="http://schemas.microsoft.com/office/drawing/2014/main" id="{281ACD41-86A9-3500-C5CF-46AC6E6C64E4}"/>
              </a:ext>
            </a:extLst>
          </p:cNvPr>
          <p:cNvSpPr txBox="1"/>
          <p:nvPr/>
        </p:nvSpPr>
        <p:spPr>
          <a:xfrm>
            <a:off x="571500" y="1134922"/>
            <a:ext cx="6218931" cy="1477328"/>
          </a:xfrm>
          <a:prstGeom prst="rect">
            <a:avLst/>
          </a:prstGeom>
          <a:noFill/>
        </p:spPr>
        <p:txBody>
          <a:bodyPr wrap="square" rtlCol="0">
            <a:spAutoFit/>
          </a:bodyPr>
          <a:lstStyle/>
          <a:p>
            <a:r>
              <a:rPr lang="en-US" dirty="0"/>
              <a:t>Achieving electron photoemission with net spin polarization requires removal of energy degeneracy in valence bands</a:t>
            </a:r>
          </a:p>
          <a:p>
            <a:endParaRPr lang="en-US" dirty="0"/>
          </a:p>
          <a:p>
            <a:r>
              <a:rPr lang="en-US" dirty="0"/>
              <a:t>III-Nitrides can leverage spitting from crystal field and spin orbit coupling to increase HH-LH energy separation</a:t>
            </a:r>
          </a:p>
        </p:txBody>
      </p:sp>
      <p:sp>
        <p:nvSpPr>
          <p:cNvPr id="13" name="TextBox 12">
            <a:extLst>
              <a:ext uri="{FF2B5EF4-FFF2-40B4-BE49-F238E27FC236}">
                <a16:creationId xmlns:a16="http://schemas.microsoft.com/office/drawing/2014/main" id="{4C52D137-D634-7EA3-6381-6E9BDAF0CBE3}"/>
              </a:ext>
            </a:extLst>
          </p:cNvPr>
          <p:cNvSpPr txBox="1"/>
          <p:nvPr/>
        </p:nvSpPr>
        <p:spPr>
          <a:xfrm>
            <a:off x="456251" y="5095079"/>
            <a:ext cx="2241679" cy="230832"/>
          </a:xfrm>
          <a:prstGeom prst="rect">
            <a:avLst/>
          </a:prstGeom>
          <a:noFill/>
        </p:spPr>
        <p:txBody>
          <a:bodyPr wrap="square">
            <a:spAutoFit/>
          </a:bodyPr>
          <a:lstStyle/>
          <a:p>
            <a:r>
              <a:rPr lang="en-US" sz="900" i="1" dirty="0"/>
              <a:t>https://doi.org/10.3390/app10010232</a:t>
            </a:r>
          </a:p>
        </p:txBody>
      </p:sp>
      <p:sp>
        <p:nvSpPr>
          <p:cNvPr id="15" name="TextBox 14">
            <a:extLst>
              <a:ext uri="{FF2B5EF4-FFF2-40B4-BE49-F238E27FC236}">
                <a16:creationId xmlns:a16="http://schemas.microsoft.com/office/drawing/2014/main" id="{5E9E3F75-FC5B-B52B-8C77-712040A393AF}"/>
              </a:ext>
            </a:extLst>
          </p:cNvPr>
          <p:cNvSpPr txBox="1"/>
          <p:nvPr/>
        </p:nvSpPr>
        <p:spPr>
          <a:xfrm>
            <a:off x="10092232" y="1625203"/>
            <a:ext cx="2017745" cy="230832"/>
          </a:xfrm>
          <a:prstGeom prst="rect">
            <a:avLst/>
          </a:prstGeom>
          <a:noFill/>
        </p:spPr>
        <p:txBody>
          <a:bodyPr wrap="square">
            <a:spAutoFit/>
          </a:bodyPr>
          <a:lstStyle/>
          <a:p>
            <a:r>
              <a:rPr lang="en-US" sz="900" i="1" dirty="0"/>
              <a:t>https://doi.org/10.1063/1.3603015</a:t>
            </a:r>
          </a:p>
        </p:txBody>
      </p:sp>
      <p:sp>
        <p:nvSpPr>
          <p:cNvPr id="3" name="TextBox 2">
            <a:extLst>
              <a:ext uri="{FF2B5EF4-FFF2-40B4-BE49-F238E27FC236}">
                <a16:creationId xmlns:a16="http://schemas.microsoft.com/office/drawing/2014/main" id="{6162B407-EA9A-6AFA-9DFA-1D140A30ACDE}"/>
              </a:ext>
            </a:extLst>
          </p:cNvPr>
          <p:cNvSpPr txBox="1"/>
          <p:nvPr/>
        </p:nvSpPr>
        <p:spPr>
          <a:xfrm>
            <a:off x="2295525" y="5685583"/>
            <a:ext cx="5416868" cy="646331"/>
          </a:xfrm>
          <a:prstGeom prst="rect">
            <a:avLst/>
          </a:prstGeom>
          <a:noFill/>
        </p:spPr>
        <p:txBody>
          <a:bodyPr wrap="none" rtlCol="0">
            <a:spAutoFit/>
          </a:bodyPr>
          <a:lstStyle/>
          <a:p>
            <a:r>
              <a:rPr lang="en-US" dirty="0">
                <a:solidFill>
                  <a:srgbClr val="FF0000"/>
                </a:solidFill>
              </a:rPr>
              <a:t>Upgrading the UHV system for spin polarization</a:t>
            </a:r>
          </a:p>
          <a:p>
            <a:r>
              <a:rPr lang="en-US" dirty="0">
                <a:solidFill>
                  <a:srgbClr val="FF0000"/>
                </a:solidFill>
              </a:rPr>
              <a:t>with a sample holder capable of cryo-temperatures </a:t>
            </a:r>
          </a:p>
        </p:txBody>
      </p:sp>
    </p:spTree>
    <p:extLst>
      <p:ext uri="{BB962C8B-B14F-4D97-AF65-F5344CB8AC3E}">
        <p14:creationId xmlns:p14="http://schemas.microsoft.com/office/powerpoint/2010/main" val="220864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EC8A-8CB8-420B-ADEE-1B8AD8F85906}"/>
              </a:ext>
            </a:extLst>
          </p:cNvPr>
          <p:cNvSpPr>
            <a:spLocks noGrp="1"/>
          </p:cNvSpPr>
          <p:nvPr>
            <p:ph type="title"/>
          </p:nvPr>
        </p:nvSpPr>
        <p:spPr>
          <a:xfrm>
            <a:off x="427917" y="228987"/>
            <a:ext cx="11049000" cy="812572"/>
          </a:xfrm>
        </p:spPr>
        <p:txBody>
          <a:bodyPr/>
          <a:lstStyle/>
          <a:p>
            <a:r>
              <a:rPr lang="en-US" dirty="0"/>
              <a:t>Why the III-nitrides?</a:t>
            </a:r>
          </a:p>
        </p:txBody>
      </p:sp>
      <p:sp>
        <p:nvSpPr>
          <p:cNvPr id="11" name="Content Placeholder 10">
            <a:extLst>
              <a:ext uri="{FF2B5EF4-FFF2-40B4-BE49-F238E27FC236}">
                <a16:creationId xmlns:a16="http://schemas.microsoft.com/office/drawing/2014/main" id="{8AD3DD3C-DC8E-4643-A3C8-2916846CDE86}"/>
              </a:ext>
            </a:extLst>
          </p:cNvPr>
          <p:cNvSpPr>
            <a:spLocks noGrp="1"/>
          </p:cNvSpPr>
          <p:nvPr>
            <p:ph sz="half" idx="1"/>
          </p:nvPr>
        </p:nvSpPr>
        <p:spPr>
          <a:xfrm>
            <a:off x="589037" y="1186189"/>
            <a:ext cx="4562464" cy="3331044"/>
          </a:xfrm>
        </p:spPr>
        <p:txBody>
          <a:bodyPr>
            <a:normAutofit fontScale="92500" lnSpcReduction="10000"/>
          </a:bodyPr>
          <a:lstStyle/>
          <a:p>
            <a:r>
              <a:rPr lang="en-US" sz="2000" i="1" dirty="0">
                <a:solidFill>
                  <a:schemeClr val="accent5"/>
                </a:solidFill>
              </a:rPr>
              <a:t>Established </a:t>
            </a:r>
            <a:r>
              <a:rPr lang="en-US" sz="2000" i="1">
                <a:solidFill>
                  <a:schemeClr val="accent5"/>
                </a:solidFill>
              </a:rPr>
              <a:t>industrial </a:t>
            </a:r>
            <a:r>
              <a:rPr lang="en-US" sz="2000" i="1" dirty="0">
                <a:solidFill>
                  <a:schemeClr val="accent5"/>
                </a:solidFill>
              </a:rPr>
              <a:t>technology;</a:t>
            </a:r>
          </a:p>
          <a:p>
            <a:pPr lvl="1"/>
            <a:r>
              <a:rPr lang="en-US" sz="1600" i="1" dirty="0"/>
              <a:t>LEDs;</a:t>
            </a:r>
          </a:p>
          <a:p>
            <a:pPr lvl="1"/>
            <a:r>
              <a:rPr lang="en-US" sz="1600" i="1" dirty="0"/>
              <a:t>High power electronics;</a:t>
            </a:r>
          </a:p>
          <a:p>
            <a:r>
              <a:rPr lang="en-US" sz="2000" i="1" dirty="0">
                <a:solidFill>
                  <a:schemeClr val="accent1"/>
                </a:solidFill>
              </a:rPr>
              <a:t>Photocathode R&amp;D;</a:t>
            </a:r>
          </a:p>
          <a:p>
            <a:pPr lvl="1"/>
            <a:r>
              <a:rPr lang="en-US" sz="1600" i="1" dirty="0"/>
              <a:t>Solar blind detectors;</a:t>
            </a:r>
          </a:p>
          <a:p>
            <a:r>
              <a:rPr lang="en-US" sz="2000" i="1" dirty="0">
                <a:solidFill>
                  <a:schemeClr val="accent4"/>
                </a:solidFill>
              </a:rPr>
              <a:t>Band gap tunability:</a:t>
            </a:r>
          </a:p>
          <a:p>
            <a:pPr lvl="1"/>
            <a:r>
              <a:rPr lang="en-US" sz="1600" i="1" dirty="0"/>
              <a:t>Matching to laser wavelength;</a:t>
            </a:r>
          </a:p>
          <a:p>
            <a:r>
              <a:rPr lang="en-US" sz="2000" i="1" dirty="0">
                <a:solidFill>
                  <a:schemeClr val="accent2"/>
                </a:solidFill>
              </a:rPr>
              <a:t>Engineering perspectives:</a:t>
            </a:r>
          </a:p>
          <a:p>
            <a:pPr lvl="1"/>
            <a:r>
              <a:rPr lang="en-US" sz="1600" i="1" dirty="0"/>
              <a:t>Multi Quantum Well;</a:t>
            </a:r>
          </a:p>
          <a:p>
            <a:pPr lvl="1"/>
            <a:r>
              <a:rPr lang="en-US" sz="1600" i="1" dirty="0"/>
              <a:t>Distributed Bragg Reflectors;</a:t>
            </a:r>
          </a:p>
          <a:p>
            <a:pPr lvl="1"/>
            <a:r>
              <a:rPr lang="en-US" sz="1600" i="1" dirty="0"/>
              <a:t>Resonant tunneling Barriers;</a:t>
            </a:r>
          </a:p>
          <a:p>
            <a:pPr lvl="1"/>
            <a:endParaRPr lang="en-US" sz="1600" i="1" dirty="0"/>
          </a:p>
        </p:txBody>
      </p:sp>
      <p:sp>
        <p:nvSpPr>
          <p:cNvPr id="4" name="Slide Number Placeholder 3">
            <a:extLst>
              <a:ext uri="{FF2B5EF4-FFF2-40B4-BE49-F238E27FC236}">
                <a16:creationId xmlns:a16="http://schemas.microsoft.com/office/drawing/2014/main" id="{563F2F81-16C0-41E1-8DFA-A111AFEE30BE}"/>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grpSp>
        <p:nvGrpSpPr>
          <p:cNvPr id="5" name="Group 4">
            <a:extLst>
              <a:ext uri="{FF2B5EF4-FFF2-40B4-BE49-F238E27FC236}">
                <a16:creationId xmlns:a16="http://schemas.microsoft.com/office/drawing/2014/main" id="{A0C9C79A-3BF1-4758-84FC-2F5A11EF7865}"/>
              </a:ext>
            </a:extLst>
          </p:cNvPr>
          <p:cNvGrpSpPr/>
          <p:nvPr/>
        </p:nvGrpSpPr>
        <p:grpSpPr>
          <a:xfrm>
            <a:off x="5613305" y="1907621"/>
            <a:ext cx="6350343" cy="4950379"/>
            <a:chOff x="357142" y="1195377"/>
            <a:chExt cx="4865502" cy="3641523"/>
          </a:xfrm>
        </p:grpSpPr>
        <p:pic>
          <p:nvPicPr>
            <p:cNvPr id="6" name="Picture 5">
              <a:extLst>
                <a:ext uri="{FF2B5EF4-FFF2-40B4-BE49-F238E27FC236}">
                  <a16:creationId xmlns:a16="http://schemas.microsoft.com/office/drawing/2014/main" id="{449AA81B-7469-4F79-9D80-0A56C9AD50CB}"/>
                </a:ext>
              </a:extLst>
            </p:cNvPr>
            <p:cNvPicPr>
              <a:picLocks noChangeAspect="1"/>
            </p:cNvPicPr>
            <p:nvPr/>
          </p:nvPicPr>
          <p:blipFill>
            <a:blip r:embed="rId2"/>
            <a:stretch>
              <a:fillRect/>
            </a:stretch>
          </p:blipFill>
          <p:spPr>
            <a:xfrm>
              <a:off x="501327" y="1195377"/>
              <a:ext cx="4721317" cy="2902859"/>
            </a:xfrm>
            <a:prstGeom prst="rect">
              <a:avLst/>
            </a:prstGeom>
          </p:spPr>
        </p:pic>
        <p:grpSp>
          <p:nvGrpSpPr>
            <p:cNvPr id="7" name="Group 6">
              <a:extLst>
                <a:ext uri="{FF2B5EF4-FFF2-40B4-BE49-F238E27FC236}">
                  <a16:creationId xmlns:a16="http://schemas.microsoft.com/office/drawing/2014/main" id="{409B4FAD-5FE3-4810-811F-54F0D9C9C768}"/>
                </a:ext>
              </a:extLst>
            </p:cNvPr>
            <p:cNvGrpSpPr/>
            <p:nvPr/>
          </p:nvGrpSpPr>
          <p:grpSpPr>
            <a:xfrm>
              <a:off x="357142" y="1503848"/>
              <a:ext cx="2368982" cy="3333052"/>
              <a:chOff x="357142" y="1503848"/>
              <a:chExt cx="2368982" cy="3333052"/>
            </a:xfrm>
          </p:grpSpPr>
          <p:sp>
            <p:nvSpPr>
              <p:cNvPr id="8" name="Rectangle 7">
                <a:extLst>
                  <a:ext uri="{FF2B5EF4-FFF2-40B4-BE49-F238E27FC236}">
                    <a16:creationId xmlns:a16="http://schemas.microsoft.com/office/drawing/2014/main" id="{423D66A0-41C9-4281-8D6A-040708E1F8F1}"/>
                  </a:ext>
                </a:extLst>
              </p:cNvPr>
              <p:cNvSpPr/>
              <p:nvPr/>
            </p:nvSpPr>
            <p:spPr>
              <a:xfrm>
                <a:off x="816159" y="1503848"/>
                <a:ext cx="725474" cy="21839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D2A4FE-4580-460C-BF78-D5D0442C5F38}"/>
                  </a:ext>
                </a:extLst>
              </p:cNvPr>
              <p:cNvSpPr txBox="1"/>
              <p:nvPr/>
            </p:nvSpPr>
            <p:spPr>
              <a:xfrm>
                <a:off x="357142" y="4467568"/>
                <a:ext cx="2368982" cy="369332"/>
              </a:xfrm>
              <a:prstGeom prst="rect">
                <a:avLst/>
              </a:prstGeom>
              <a:noFill/>
            </p:spPr>
            <p:txBody>
              <a:bodyPr wrap="none" rtlCol="0">
                <a:spAutoFit/>
              </a:bodyPr>
              <a:lstStyle/>
              <a:p>
                <a:r>
                  <a:rPr lang="en-US" i="1" dirty="0">
                    <a:solidFill>
                      <a:srgbClr val="FF0000"/>
                    </a:solidFill>
                  </a:rPr>
                  <a:t>Wavelength tunability</a:t>
                </a:r>
              </a:p>
            </p:txBody>
          </p:sp>
          <p:cxnSp>
            <p:nvCxnSpPr>
              <p:cNvPr id="10" name="Straight Arrow Connector 9">
                <a:extLst>
                  <a:ext uri="{FF2B5EF4-FFF2-40B4-BE49-F238E27FC236}">
                    <a16:creationId xmlns:a16="http://schemas.microsoft.com/office/drawing/2014/main" id="{A6209614-FF67-4027-968D-12AC3561CAF3}"/>
                  </a:ext>
                </a:extLst>
              </p:cNvPr>
              <p:cNvCxnSpPr>
                <a:cxnSpLocks/>
                <a:stCxn id="9" idx="0"/>
              </p:cNvCxnSpPr>
              <p:nvPr/>
            </p:nvCxnSpPr>
            <p:spPr>
              <a:xfrm flipH="1" flipV="1">
                <a:off x="1398051" y="3702806"/>
                <a:ext cx="143582" cy="7647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7C61DF91-8E78-42C1-8517-E381461507EE}"/>
              </a:ext>
            </a:extLst>
          </p:cNvPr>
          <p:cNvGrpSpPr/>
          <p:nvPr/>
        </p:nvGrpSpPr>
        <p:grpSpPr>
          <a:xfrm>
            <a:off x="7743493" y="545731"/>
            <a:ext cx="1964674" cy="1265802"/>
            <a:chOff x="7743493" y="545731"/>
            <a:chExt cx="1964674" cy="1265802"/>
          </a:xfrm>
        </p:grpSpPr>
        <p:pic>
          <p:nvPicPr>
            <p:cNvPr id="13" name="Picture 12">
              <a:extLst>
                <a:ext uri="{FF2B5EF4-FFF2-40B4-BE49-F238E27FC236}">
                  <a16:creationId xmlns:a16="http://schemas.microsoft.com/office/drawing/2014/main" id="{72098694-22CC-4203-9C86-3967BF81072B}"/>
                </a:ext>
              </a:extLst>
            </p:cNvPr>
            <p:cNvPicPr>
              <a:picLocks noChangeAspect="1"/>
            </p:cNvPicPr>
            <p:nvPr/>
          </p:nvPicPr>
          <p:blipFill>
            <a:blip r:embed="rId3"/>
            <a:stretch>
              <a:fillRect/>
            </a:stretch>
          </p:blipFill>
          <p:spPr>
            <a:xfrm>
              <a:off x="8206219" y="545731"/>
              <a:ext cx="1501948" cy="1265802"/>
            </a:xfrm>
            <a:prstGeom prst="rect">
              <a:avLst/>
            </a:prstGeom>
          </p:spPr>
        </p:pic>
        <p:cxnSp>
          <p:nvCxnSpPr>
            <p:cNvPr id="15" name="Straight Arrow Connector 14">
              <a:extLst>
                <a:ext uri="{FF2B5EF4-FFF2-40B4-BE49-F238E27FC236}">
                  <a16:creationId xmlns:a16="http://schemas.microsoft.com/office/drawing/2014/main" id="{63D42020-D71B-4C43-854C-F29115037825}"/>
                </a:ext>
              </a:extLst>
            </p:cNvPr>
            <p:cNvCxnSpPr/>
            <p:nvPr/>
          </p:nvCxnSpPr>
          <p:spPr>
            <a:xfrm flipV="1">
              <a:off x="8143954" y="751660"/>
              <a:ext cx="0" cy="8690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EAD3F1E-E151-46A0-A64D-F2F30B27A767}"/>
                </a:ext>
              </a:extLst>
            </p:cNvPr>
            <p:cNvSpPr txBox="1"/>
            <p:nvPr/>
          </p:nvSpPr>
          <p:spPr>
            <a:xfrm rot="16200000">
              <a:off x="7502401" y="1046157"/>
              <a:ext cx="851515" cy="369332"/>
            </a:xfrm>
            <a:prstGeom prst="rect">
              <a:avLst/>
            </a:prstGeom>
            <a:noFill/>
          </p:spPr>
          <p:txBody>
            <a:bodyPr wrap="none" rtlCol="0">
              <a:spAutoFit/>
            </a:bodyPr>
            <a:lstStyle/>
            <a:p>
              <a:r>
                <a:rPr lang="en-US" dirty="0"/>
                <a:t>(0001)</a:t>
              </a:r>
            </a:p>
          </p:txBody>
        </p:sp>
      </p:grpSp>
      <p:sp>
        <p:nvSpPr>
          <p:cNvPr id="19" name="TextBox 18">
            <a:extLst>
              <a:ext uri="{FF2B5EF4-FFF2-40B4-BE49-F238E27FC236}">
                <a16:creationId xmlns:a16="http://schemas.microsoft.com/office/drawing/2014/main" id="{3DE262A3-4D47-4BEA-BE30-5C272C2A7843}"/>
              </a:ext>
            </a:extLst>
          </p:cNvPr>
          <p:cNvSpPr txBox="1"/>
          <p:nvPr/>
        </p:nvSpPr>
        <p:spPr>
          <a:xfrm>
            <a:off x="197939" y="4525220"/>
            <a:ext cx="2682131" cy="1569660"/>
          </a:xfrm>
          <a:prstGeom prst="rect">
            <a:avLst/>
          </a:prstGeom>
          <a:noFill/>
        </p:spPr>
        <p:txBody>
          <a:bodyPr wrap="square" rtlCol="0">
            <a:spAutoFit/>
          </a:bodyPr>
          <a:lstStyle/>
          <a:p>
            <a:r>
              <a:rPr lang="en-US" sz="1600" i="1" dirty="0">
                <a:solidFill>
                  <a:srgbClr val="FF0000"/>
                </a:solidFill>
              </a:rPr>
              <a:t>Polar bonds non-symmetric</a:t>
            </a:r>
          </a:p>
          <a:p>
            <a:endParaRPr lang="en-US" sz="1600" i="1" dirty="0">
              <a:solidFill>
                <a:srgbClr val="FF0000"/>
              </a:solidFill>
            </a:endParaRPr>
          </a:p>
          <a:p>
            <a:r>
              <a:rPr lang="en-US" sz="1600" i="1" dirty="0">
                <a:solidFill>
                  <a:srgbClr val="FF0000"/>
                </a:solidFill>
              </a:rPr>
              <a:t>1-10 MV/m internal fields</a:t>
            </a:r>
          </a:p>
          <a:p>
            <a:endParaRPr lang="en-US" sz="1600" i="1" dirty="0">
              <a:solidFill>
                <a:srgbClr val="FF0000"/>
              </a:solidFill>
            </a:endParaRPr>
          </a:p>
          <a:p>
            <a:r>
              <a:rPr lang="en-US" sz="1600" i="1" dirty="0">
                <a:solidFill>
                  <a:srgbClr val="FF0000"/>
                </a:solidFill>
              </a:rPr>
              <a:t>Strong polarization fields</a:t>
            </a:r>
          </a:p>
          <a:p>
            <a:endParaRPr lang="en-US" sz="1600" i="1" dirty="0">
              <a:solidFill>
                <a:srgbClr val="FF0000"/>
              </a:solidFill>
            </a:endParaRPr>
          </a:p>
        </p:txBody>
      </p:sp>
      <p:sp>
        <p:nvSpPr>
          <p:cNvPr id="20" name="AutoShape 8" descr="Structured Materials Industries Logo">
            <a:extLst>
              <a:ext uri="{FF2B5EF4-FFF2-40B4-BE49-F238E27FC236}">
                <a16:creationId xmlns:a16="http://schemas.microsoft.com/office/drawing/2014/main" id="{9AFE1B81-55E3-43E0-AA41-391AFDC4AD9D}"/>
              </a:ext>
            </a:extLst>
          </p:cNvPr>
          <p:cNvSpPr>
            <a:spLocks noChangeAspect="1" noChangeArrowheads="1"/>
          </p:cNvSpPr>
          <p:nvPr/>
        </p:nvSpPr>
        <p:spPr bwMode="auto">
          <a:xfrm>
            <a:off x="2723573" y="5862494"/>
            <a:ext cx="252104" cy="2628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grpSp>
        <p:nvGrpSpPr>
          <p:cNvPr id="36" name="Group 35">
            <a:extLst>
              <a:ext uri="{FF2B5EF4-FFF2-40B4-BE49-F238E27FC236}">
                <a16:creationId xmlns:a16="http://schemas.microsoft.com/office/drawing/2014/main" id="{5BB9E394-FC45-4855-9AF5-726F22C6F476}"/>
              </a:ext>
            </a:extLst>
          </p:cNvPr>
          <p:cNvGrpSpPr/>
          <p:nvPr/>
        </p:nvGrpSpPr>
        <p:grpSpPr>
          <a:xfrm>
            <a:off x="2579918" y="4819245"/>
            <a:ext cx="3388648" cy="1545664"/>
            <a:chOff x="5511999" y="1873001"/>
            <a:chExt cx="4178349" cy="1784600"/>
          </a:xfrm>
        </p:grpSpPr>
        <p:grpSp>
          <p:nvGrpSpPr>
            <p:cNvPr id="37" name="Group 36">
              <a:extLst>
                <a:ext uri="{FF2B5EF4-FFF2-40B4-BE49-F238E27FC236}">
                  <a16:creationId xmlns:a16="http://schemas.microsoft.com/office/drawing/2014/main" id="{F1FE9751-C773-4D21-AB91-A24ACE5A67B0}"/>
                </a:ext>
              </a:extLst>
            </p:cNvPr>
            <p:cNvGrpSpPr/>
            <p:nvPr/>
          </p:nvGrpSpPr>
          <p:grpSpPr>
            <a:xfrm>
              <a:off x="5511999" y="1873001"/>
              <a:ext cx="2129087" cy="1637088"/>
              <a:chOff x="5353787" y="1608238"/>
              <a:chExt cx="2927909" cy="2318629"/>
            </a:xfrm>
          </p:grpSpPr>
          <p:sp>
            <p:nvSpPr>
              <p:cNvPr id="77" name="Oval 76">
                <a:extLst>
                  <a:ext uri="{FF2B5EF4-FFF2-40B4-BE49-F238E27FC236}">
                    <a16:creationId xmlns:a16="http://schemas.microsoft.com/office/drawing/2014/main" id="{F8FBE2DB-5ACC-434A-B6D4-00991B0227B4}"/>
                  </a:ext>
                </a:extLst>
              </p:cNvPr>
              <p:cNvSpPr/>
              <p:nvPr/>
            </p:nvSpPr>
            <p:spPr>
              <a:xfrm>
                <a:off x="6778651" y="2811213"/>
                <a:ext cx="581891" cy="559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Oval 77">
                <a:extLst>
                  <a:ext uri="{FF2B5EF4-FFF2-40B4-BE49-F238E27FC236}">
                    <a16:creationId xmlns:a16="http://schemas.microsoft.com/office/drawing/2014/main" id="{62EC5866-B12B-4867-91DC-CB92F3660D2D}"/>
                  </a:ext>
                </a:extLst>
              </p:cNvPr>
              <p:cNvSpPr/>
              <p:nvPr/>
            </p:nvSpPr>
            <p:spPr>
              <a:xfrm>
                <a:off x="6891082" y="1608238"/>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5EF60002-D96F-4598-A3FB-EB2056604382}"/>
                  </a:ext>
                </a:extLst>
              </p:cNvPr>
              <p:cNvSpPr/>
              <p:nvPr/>
            </p:nvSpPr>
            <p:spPr>
              <a:xfrm rot="20719293">
                <a:off x="6198835" y="3248735"/>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80" name="Oval 79">
                <a:extLst>
                  <a:ext uri="{FF2B5EF4-FFF2-40B4-BE49-F238E27FC236}">
                    <a16:creationId xmlns:a16="http://schemas.microsoft.com/office/drawing/2014/main" id="{B52E7BB1-6935-42E4-8DBD-6A70F621454D}"/>
                  </a:ext>
                </a:extLst>
              </p:cNvPr>
              <p:cNvSpPr/>
              <p:nvPr/>
            </p:nvSpPr>
            <p:spPr>
              <a:xfrm rot="20060752">
                <a:off x="6719639" y="3535481"/>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1E4CC749-05F4-47BF-A814-1F52A8BC1CC6}"/>
                  </a:ext>
                </a:extLst>
              </p:cNvPr>
              <p:cNvSpPr/>
              <p:nvPr/>
            </p:nvSpPr>
            <p:spPr>
              <a:xfrm rot="1280748">
                <a:off x="7543125" y="3248735"/>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cxnSp>
            <p:nvCxnSpPr>
              <p:cNvPr id="82" name="Straight Connector 81">
                <a:extLst>
                  <a:ext uri="{FF2B5EF4-FFF2-40B4-BE49-F238E27FC236}">
                    <a16:creationId xmlns:a16="http://schemas.microsoft.com/office/drawing/2014/main" id="{12D8DF6B-41BC-4062-BA47-126F0889E514}"/>
                  </a:ext>
                </a:extLst>
              </p:cNvPr>
              <p:cNvCxnSpPr>
                <a:stCxn id="78" idx="4"/>
                <a:endCxn id="77" idx="0"/>
              </p:cNvCxnSpPr>
              <p:nvPr/>
            </p:nvCxnSpPr>
            <p:spPr>
              <a:xfrm flipH="1">
                <a:off x="7069597" y="1999624"/>
                <a:ext cx="13854" cy="811589"/>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83" name="Straight Connector 82">
                <a:extLst>
                  <a:ext uri="{FF2B5EF4-FFF2-40B4-BE49-F238E27FC236}">
                    <a16:creationId xmlns:a16="http://schemas.microsoft.com/office/drawing/2014/main" id="{DFE458E7-A1D9-4783-AE04-9BEE73BA4F69}"/>
                  </a:ext>
                </a:extLst>
              </p:cNvPr>
              <p:cNvCxnSpPr>
                <a:cxnSpLocks/>
                <a:stCxn id="79" idx="6"/>
                <a:endCxn id="77" idx="3"/>
              </p:cNvCxnSpPr>
              <p:nvPr/>
            </p:nvCxnSpPr>
            <p:spPr>
              <a:xfrm flipV="1">
                <a:off x="6577294" y="3288537"/>
                <a:ext cx="286573" cy="107146"/>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84" name="Straight Connector 83">
                <a:extLst>
                  <a:ext uri="{FF2B5EF4-FFF2-40B4-BE49-F238E27FC236}">
                    <a16:creationId xmlns:a16="http://schemas.microsoft.com/office/drawing/2014/main" id="{00B3D4EE-712D-4A51-BA4F-8E3D80D3255C}"/>
                  </a:ext>
                </a:extLst>
              </p:cNvPr>
              <p:cNvCxnSpPr>
                <a:cxnSpLocks/>
                <a:stCxn id="80" idx="7"/>
                <a:endCxn id="77" idx="4"/>
              </p:cNvCxnSpPr>
              <p:nvPr/>
            </p:nvCxnSpPr>
            <p:spPr>
              <a:xfrm flipV="1">
                <a:off x="6974716" y="3370433"/>
                <a:ext cx="94881" cy="17711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85" name="Straight Connector 84">
                <a:extLst>
                  <a:ext uri="{FF2B5EF4-FFF2-40B4-BE49-F238E27FC236}">
                    <a16:creationId xmlns:a16="http://schemas.microsoft.com/office/drawing/2014/main" id="{9D0DE954-AD0D-4E42-BD42-D7316AE302BE}"/>
                  </a:ext>
                </a:extLst>
              </p:cNvPr>
              <p:cNvCxnSpPr>
                <a:cxnSpLocks/>
                <a:stCxn id="81" idx="2"/>
                <a:endCxn id="77" idx="5"/>
              </p:cNvCxnSpPr>
              <p:nvPr/>
            </p:nvCxnSpPr>
            <p:spPr>
              <a:xfrm flipH="1" flipV="1">
                <a:off x="7275326" y="3288537"/>
                <a:ext cx="280995" cy="85870"/>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86" name="Straight Arrow Connector 85">
                <a:extLst>
                  <a:ext uri="{FF2B5EF4-FFF2-40B4-BE49-F238E27FC236}">
                    <a16:creationId xmlns:a16="http://schemas.microsoft.com/office/drawing/2014/main" id="{4B15DE46-E25A-4D75-BD5E-0670852E984E}"/>
                  </a:ext>
                </a:extLst>
              </p:cNvPr>
              <p:cNvCxnSpPr/>
              <p:nvPr/>
            </p:nvCxnSpPr>
            <p:spPr>
              <a:xfrm flipV="1">
                <a:off x="6015392" y="1670102"/>
                <a:ext cx="0" cy="22217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9A35E1CE-5332-4C1D-8C41-159F4C9C6E14}"/>
                  </a:ext>
                </a:extLst>
              </p:cNvPr>
              <p:cNvSpPr txBox="1"/>
              <p:nvPr/>
            </p:nvSpPr>
            <p:spPr>
              <a:xfrm rot="16200000">
                <a:off x="4906755" y="2472894"/>
                <a:ext cx="1509515" cy="615452"/>
              </a:xfrm>
              <a:prstGeom prst="rect">
                <a:avLst/>
              </a:prstGeom>
              <a:noFill/>
            </p:spPr>
            <p:txBody>
              <a:bodyPr wrap="none" rtlCol="0">
                <a:spAutoFit/>
              </a:bodyPr>
              <a:lstStyle/>
              <a:p>
                <a:r>
                  <a:rPr lang="en-US" sz="1200" dirty="0"/>
                  <a:t>(0001)</a:t>
                </a:r>
              </a:p>
            </p:txBody>
          </p:sp>
          <p:cxnSp>
            <p:nvCxnSpPr>
              <p:cNvPr id="88" name="Straight Arrow Connector 87">
                <a:extLst>
                  <a:ext uri="{FF2B5EF4-FFF2-40B4-BE49-F238E27FC236}">
                    <a16:creationId xmlns:a16="http://schemas.microsoft.com/office/drawing/2014/main" id="{81DA34F8-9836-4504-A269-71F455D7657B}"/>
                  </a:ext>
                </a:extLst>
              </p:cNvPr>
              <p:cNvCxnSpPr>
                <a:cxnSpLocks/>
                <a:stCxn id="78" idx="4"/>
                <a:endCxn id="77" idx="0"/>
              </p:cNvCxnSpPr>
              <p:nvPr/>
            </p:nvCxnSpPr>
            <p:spPr>
              <a:xfrm flipH="1">
                <a:off x="7069597" y="1999624"/>
                <a:ext cx="13854" cy="81158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D1F53D0A-BE7D-48B8-9C2E-091D6CA7D530}"/>
                  </a:ext>
                </a:extLst>
              </p:cNvPr>
              <p:cNvCxnSpPr>
                <a:cxnSpLocks/>
                <a:stCxn id="81" idx="2"/>
                <a:endCxn id="77" idx="5"/>
              </p:cNvCxnSpPr>
              <p:nvPr/>
            </p:nvCxnSpPr>
            <p:spPr>
              <a:xfrm flipH="1" flipV="1">
                <a:off x="7275326" y="3288537"/>
                <a:ext cx="280995" cy="8587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14987A55-D871-40D1-9048-090C1A73C47A}"/>
                  </a:ext>
                </a:extLst>
              </p:cNvPr>
              <p:cNvCxnSpPr>
                <a:cxnSpLocks/>
                <a:stCxn id="80" idx="7"/>
                <a:endCxn id="77" idx="4"/>
              </p:cNvCxnSpPr>
              <p:nvPr/>
            </p:nvCxnSpPr>
            <p:spPr>
              <a:xfrm flipV="1">
                <a:off x="6974716" y="3370433"/>
                <a:ext cx="94881" cy="17711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1CA4C5D2-49D3-4CD5-85E8-A777E900A3DA}"/>
                  </a:ext>
                </a:extLst>
              </p:cNvPr>
              <p:cNvCxnSpPr>
                <a:cxnSpLocks/>
                <a:stCxn id="79" idx="6"/>
                <a:endCxn id="77" idx="3"/>
              </p:cNvCxnSpPr>
              <p:nvPr/>
            </p:nvCxnSpPr>
            <p:spPr>
              <a:xfrm flipV="1">
                <a:off x="6577294" y="3288537"/>
                <a:ext cx="286573" cy="10714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92" name="Group 91">
                <a:extLst>
                  <a:ext uri="{FF2B5EF4-FFF2-40B4-BE49-F238E27FC236}">
                    <a16:creationId xmlns:a16="http://schemas.microsoft.com/office/drawing/2014/main" id="{FAF8A40E-E7B5-442B-A462-F0620EC99F47}"/>
                  </a:ext>
                </a:extLst>
              </p:cNvPr>
              <p:cNvGrpSpPr/>
              <p:nvPr/>
            </p:nvGrpSpPr>
            <p:grpSpPr>
              <a:xfrm>
                <a:off x="7374397" y="2171311"/>
                <a:ext cx="907299" cy="716220"/>
                <a:chOff x="7738640" y="2442500"/>
                <a:chExt cx="907299" cy="716220"/>
              </a:xfrm>
            </p:grpSpPr>
            <p:cxnSp>
              <p:nvCxnSpPr>
                <p:cNvPr id="93" name="Straight Arrow Connector 92">
                  <a:extLst>
                    <a:ext uri="{FF2B5EF4-FFF2-40B4-BE49-F238E27FC236}">
                      <a16:creationId xmlns:a16="http://schemas.microsoft.com/office/drawing/2014/main" id="{A2EC1390-0BFA-41BC-89D8-38D7A7C57674}"/>
                    </a:ext>
                  </a:extLst>
                </p:cNvPr>
                <p:cNvCxnSpPr>
                  <a:cxnSpLocks/>
                </p:cNvCxnSpPr>
                <p:nvPr/>
              </p:nvCxnSpPr>
              <p:spPr>
                <a:xfrm flipH="1">
                  <a:off x="7738640" y="2442500"/>
                  <a:ext cx="13854" cy="46821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D6F8F3F8-4B3E-4460-B8AD-C51DC5CD2290}"/>
                    </a:ext>
                  </a:extLst>
                </p:cNvPr>
                <p:cNvSpPr txBox="1"/>
                <p:nvPr/>
              </p:nvSpPr>
              <p:spPr>
                <a:xfrm>
                  <a:off x="7765502" y="2491941"/>
                  <a:ext cx="880437" cy="666779"/>
                </a:xfrm>
                <a:prstGeom prst="rect">
                  <a:avLst/>
                </a:prstGeom>
                <a:noFill/>
              </p:spPr>
              <p:txBody>
                <a:bodyPr wrap="none" rtlCol="0">
                  <a:spAutoFit/>
                </a:bodyPr>
                <a:lstStyle/>
                <a:p>
                  <a:r>
                    <a:rPr lang="en-US" sz="1200" dirty="0" err="1"/>
                    <a:t>P</a:t>
                  </a:r>
                  <a:r>
                    <a:rPr lang="en-US" sz="1200" baseline="-25000" dirty="0" err="1"/>
                    <a:t>sp</a:t>
                  </a:r>
                  <a:endParaRPr lang="en-US" sz="1200" baseline="-25000" dirty="0"/>
                </a:p>
              </p:txBody>
            </p:sp>
          </p:grpSp>
        </p:grpSp>
        <p:sp>
          <p:nvSpPr>
            <p:cNvPr id="39" name="AutoShape 8" descr="Structured Materials Industries Logo">
              <a:extLst>
                <a:ext uri="{FF2B5EF4-FFF2-40B4-BE49-F238E27FC236}">
                  <a16:creationId xmlns:a16="http://schemas.microsoft.com/office/drawing/2014/main" id="{5FE72CAF-3E18-4F8D-9CE6-4573EC8B2D7A}"/>
                </a:ext>
              </a:extLst>
            </p:cNvPr>
            <p:cNvSpPr>
              <a:spLocks noChangeAspect="1" noChangeArrowheads="1"/>
            </p:cNvSpPr>
            <p:nvPr/>
          </p:nvSpPr>
          <p:spPr bwMode="auto">
            <a:xfrm>
              <a:off x="5673427" y="29533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grpSp>
          <p:nvGrpSpPr>
            <p:cNvPr id="58" name="Group 57">
              <a:extLst>
                <a:ext uri="{FF2B5EF4-FFF2-40B4-BE49-F238E27FC236}">
                  <a16:creationId xmlns:a16="http://schemas.microsoft.com/office/drawing/2014/main" id="{2A068002-4A6A-435E-A1FD-36F60B3646AE}"/>
                </a:ext>
              </a:extLst>
            </p:cNvPr>
            <p:cNvGrpSpPr/>
            <p:nvPr/>
          </p:nvGrpSpPr>
          <p:grpSpPr>
            <a:xfrm>
              <a:off x="7561262" y="1892084"/>
              <a:ext cx="2129086" cy="1765517"/>
              <a:chOff x="5353787" y="1608238"/>
              <a:chExt cx="2927908" cy="2500524"/>
            </a:xfrm>
          </p:grpSpPr>
          <p:sp>
            <p:nvSpPr>
              <p:cNvPr id="59" name="Oval 58">
                <a:extLst>
                  <a:ext uri="{FF2B5EF4-FFF2-40B4-BE49-F238E27FC236}">
                    <a16:creationId xmlns:a16="http://schemas.microsoft.com/office/drawing/2014/main" id="{04BB7282-06A2-4E9E-8D9A-FAAE7F385986}"/>
                  </a:ext>
                </a:extLst>
              </p:cNvPr>
              <p:cNvSpPr/>
              <p:nvPr/>
            </p:nvSpPr>
            <p:spPr>
              <a:xfrm>
                <a:off x="6896219" y="2918744"/>
                <a:ext cx="403375" cy="3857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60" name="Oval 59">
                <a:extLst>
                  <a:ext uri="{FF2B5EF4-FFF2-40B4-BE49-F238E27FC236}">
                    <a16:creationId xmlns:a16="http://schemas.microsoft.com/office/drawing/2014/main" id="{ECC6C9ED-843E-4A06-BBD1-512B9E6F94E7}"/>
                  </a:ext>
                </a:extLst>
              </p:cNvPr>
              <p:cNvSpPr/>
              <p:nvPr/>
            </p:nvSpPr>
            <p:spPr>
              <a:xfrm>
                <a:off x="6807944" y="1608238"/>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Oval 60">
                <a:extLst>
                  <a:ext uri="{FF2B5EF4-FFF2-40B4-BE49-F238E27FC236}">
                    <a16:creationId xmlns:a16="http://schemas.microsoft.com/office/drawing/2014/main" id="{CA9FE73A-F16C-4706-A73B-2C0E956B9422}"/>
                  </a:ext>
                </a:extLst>
              </p:cNvPr>
              <p:cNvSpPr/>
              <p:nvPr/>
            </p:nvSpPr>
            <p:spPr>
              <a:xfrm rot="20146710">
                <a:off x="6125038" y="3219843"/>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Oval 61">
                <a:extLst>
                  <a:ext uri="{FF2B5EF4-FFF2-40B4-BE49-F238E27FC236}">
                    <a16:creationId xmlns:a16="http://schemas.microsoft.com/office/drawing/2014/main" id="{8733BC65-ECBF-421F-AE79-7421885CD229}"/>
                  </a:ext>
                </a:extLst>
              </p:cNvPr>
              <p:cNvSpPr/>
              <p:nvPr/>
            </p:nvSpPr>
            <p:spPr>
              <a:xfrm rot="19286923">
                <a:off x="6709579" y="3523275"/>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Oval 62">
                <a:extLst>
                  <a:ext uri="{FF2B5EF4-FFF2-40B4-BE49-F238E27FC236}">
                    <a16:creationId xmlns:a16="http://schemas.microsoft.com/office/drawing/2014/main" id="{E0173CDB-2506-4433-A37D-BBA83B332582}"/>
                  </a:ext>
                </a:extLst>
              </p:cNvPr>
              <p:cNvSpPr/>
              <p:nvPr/>
            </p:nvSpPr>
            <p:spPr>
              <a:xfrm rot="2023893">
                <a:off x="7502062" y="3279031"/>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64" name="Straight Connector 63">
                <a:extLst>
                  <a:ext uri="{FF2B5EF4-FFF2-40B4-BE49-F238E27FC236}">
                    <a16:creationId xmlns:a16="http://schemas.microsoft.com/office/drawing/2014/main" id="{2C761BB3-3B84-4BC3-801E-BBAD7E311973}"/>
                  </a:ext>
                </a:extLst>
              </p:cNvPr>
              <p:cNvCxnSpPr>
                <a:cxnSpLocks/>
                <a:stCxn id="60" idx="4"/>
                <a:endCxn id="59" idx="0"/>
              </p:cNvCxnSpPr>
              <p:nvPr/>
            </p:nvCxnSpPr>
            <p:spPr>
              <a:xfrm flipH="1">
                <a:off x="7097906" y="2193725"/>
                <a:ext cx="982" cy="725019"/>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65" name="Straight Connector 64">
                <a:extLst>
                  <a:ext uri="{FF2B5EF4-FFF2-40B4-BE49-F238E27FC236}">
                    <a16:creationId xmlns:a16="http://schemas.microsoft.com/office/drawing/2014/main" id="{F35FF52A-2738-44F5-A80C-273E63170079}"/>
                  </a:ext>
                </a:extLst>
              </p:cNvPr>
              <p:cNvCxnSpPr>
                <a:cxnSpLocks/>
                <a:stCxn id="61" idx="6"/>
                <a:endCxn id="59" idx="3"/>
              </p:cNvCxnSpPr>
              <p:nvPr/>
            </p:nvCxnSpPr>
            <p:spPr>
              <a:xfrm flipV="1">
                <a:off x="6681313" y="3247960"/>
                <a:ext cx="273979" cy="141694"/>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66" name="Straight Connector 65">
                <a:extLst>
                  <a:ext uri="{FF2B5EF4-FFF2-40B4-BE49-F238E27FC236}">
                    <a16:creationId xmlns:a16="http://schemas.microsoft.com/office/drawing/2014/main" id="{CFE52562-F9B6-425F-8176-B33E6239DA0C}"/>
                  </a:ext>
                </a:extLst>
              </p:cNvPr>
              <p:cNvCxnSpPr>
                <a:cxnSpLocks/>
                <a:stCxn id="62" idx="7"/>
                <a:endCxn id="59" idx="4"/>
              </p:cNvCxnSpPr>
              <p:nvPr/>
            </p:nvCxnSpPr>
            <p:spPr>
              <a:xfrm flipV="1">
                <a:off x="7036152" y="3304444"/>
                <a:ext cx="61755" cy="217643"/>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64150E95-AFB0-43E9-8282-5F509F98DBB9}"/>
                  </a:ext>
                </a:extLst>
              </p:cNvPr>
              <p:cNvCxnSpPr>
                <a:cxnSpLocks/>
                <a:stCxn id="63" idx="2"/>
                <a:endCxn id="59" idx="5"/>
              </p:cNvCxnSpPr>
              <p:nvPr/>
            </p:nvCxnSpPr>
            <p:spPr>
              <a:xfrm flipH="1" flipV="1">
                <a:off x="7240521" y="3247960"/>
                <a:ext cx="310522" cy="157422"/>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68" name="Straight Arrow Connector 67">
                <a:extLst>
                  <a:ext uri="{FF2B5EF4-FFF2-40B4-BE49-F238E27FC236}">
                    <a16:creationId xmlns:a16="http://schemas.microsoft.com/office/drawing/2014/main" id="{385E3730-1B5D-40CD-827C-D74B2FB19107}"/>
                  </a:ext>
                </a:extLst>
              </p:cNvPr>
              <p:cNvCxnSpPr/>
              <p:nvPr/>
            </p:nvCxnSpPr>
            <p:spPr>
              <a:xfrm flipV="1">
                <a:off x="6015392" y="1615038"/>
                <a:ext cx="0" cy="22217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5469E8FA-A4FB-442D-88BF-EF0FE8102753}"/>
                  </a:ext>
                </a:extLst>
              </p:cNvPr>
              <p:cNvSpPr txBox="1"/>
              <p:nvPr/>
            </p:nvSpPr>
            <p:spPr>
              <a:xfrm rot="16200000">
                <a:off x="4845017" y="2248505"/>
                <a:ext cx="1632991" cy="615452"/>
              </a:xfrm>
              <a:prstGeom prst="rect">
                <a:avLst/>
              </a:prstGeom>
              <a:noFill/>
            </p:spPr>
            <p:txBody>
              <a:bodyPr wrap="none" rtlCol="0">
                <a:spAutoFit/>
              </a:bodyPr>
              <a:lstStyle/>
              <a:p>
                <a:r>
                  <a:rPr lang="en-US" sz="1200" dirty="0"/>
                  <a:t>(000-1)</a:t>
                </a:r>
              </a:p>
            </p:txBody>
          </p:sp>
          <p:cxnSp>
            <p:nvCxnSpPr>
              <p:cNvPr id="70" name="Straight Arrow Connector 69">
                <a:extLst>
                  <a:ext uri="{FF2B5EF4-FFF2-40B4-BE49-F238E27FC236}">
                    <a16:creationId xmlns:a16="http://schemas.microsoft.com/office/drawing/2014/main" id="{96C78D67-7B74-4459-A362-4F7FB64680B5}"/>
                  </a:ext>
                </a:extLst>
              </p:cNvPr>
              <p:cNvCxnSpPr>
                <a:cxnSpLocks/>
                <a:stCxn id="59" idx="0"/>
                <a:endCxn id="60" idx="4"/>
              </p:cNvCxnSpPr>
              <p:nvPr/>
            </p:nvCxnSpPr>
            <p:spPr>
              <a:xfrm flipV="1">
                <a:off x="7097906" y="2193725"/>
                <a:ext cx="982" cy="72501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6E5F2CCE-5F4A-4FE8-B34B-3873A0AE801A}"/>
                  </a:ext>
                </a:extLst>
              </p:cNvPr>
              <p:cNvCxnSpPr>
                <a:cxnSpLocks/>
                <a:stCxn id="59" idx="5"/>
                <a:endCxn id="63" idx="2"/>
              </p:cNvCxnSpPr>
              <p:nvPr/>
            </p:nvCxnSpPr>
            <p:spPr>
              <a:xfrm>
                <a:off x="7240521" y="3247960"/>
                <a:ext cx="310522" cy="15742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57182D58-BE8D-4D21-A123-F08E719F55BC}"/>
                  </a:ext>
                </a:extLst>
              </p:cNvPr>
              <p:cNvCxnSpPr>
                <a:cxnSpLocks/>
                <a:stCxn id="59" idx="4"/>
                <a:endCxn id="62" idx="7"/>
              </p:cNvCxnSpPr>
              <p:nvPr/>
            </p:nvCxnSpPr>
            <p:spPr>
              <a:xfrm flipH="1">
                <a:off x="7036152" y="3304444"/>
                <a:ext cx="61755" cy="217643"/>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D8935AA-4FD1-482C-9028-AC1F080AC2C8}"/>
                  </a:ext>
                </a:extLst>
              </p:cNvPr>
              <p:cNvCxnSpPr>
                <a:cxnSpLocks/>
                <a:stCxn id="59" idx="3"/>
                <a:endCxn id="61" idx="6"/>
              </p:cNvCxnSpPr>
              <p:nvPr/>
            </p:nvCxnSpPr>
            <p:spPr>
              <a:xfrm flipH="1">
                <a:off x="6681313" y="3247960"/>
                <a:ext cx="273979" cy="14169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48DB92AF-FB91-456D-9830-9282BEAFDB30}"/>
                  </a:ext>
                </a:extLst>
              </p:cNvPr>
              <p:cNvGrpSpPr/>
              <p:nvPr/>
            </p:nvGrpSpPr>
            <p:grpSpPr>
              <a:xfrm>
                <a:off x="7401259" y="2220752"/>
                <a:ext cx="880436" cy="666779"/>
                <a:chOff x="7765502" y="2491941"/>
                <a:chExt cx="880436" cy="666779"/>
              </a:xfrm>
            </p:grpSpPr>
            <p:cxnSp>
              <p:nvCxnSpPr>
                <p:cNvPr id="75" name="Straight Arrow Connector 74">
                  <a:extLst>
                    <a:ext uri="{FF2B5EF4-FFF2-40B4-BE49-F238E27FC236}">
                      <a16:creationId xmlns:a16="http://schemas.microsoft.com/office/drawing/2014/main" id="{ABF6F847-4ADB-48BD-96C4-5E8E666F35E1}"/>
                    </a:ext>
                  </a:extLst>
                </p:cNvPr>
                <p:cNvCxnSpPr>
                  <a:cxnSpLocks/>
                </p:cNvCxnSpPr>
                <p:nvPr/>
              </p:nvCxnSpPr>
              <p:spPr>
                <a:xfrm flipH="1" flipV="1">
                  <a:off x="7779758" y="2547449"/>
                  <a:ext cx="13854" cy="47175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7E1D170D-953F-4C5B-AE46-18D7050E20BF}"/>
                    </a:ext>
                  </a:extLst>
                </p:cNvPr>
                <p:cNvSpPr txBox="1"/>
                <p:nvPr/>
              </p:nvSpPr>
              <p:spPr>
                <a:xfrm>
                  <a:off x="7765502" y="2491941"/>
                  <a:ext cx="880436" cy="666779"/>
                </a:xfrm>
                <a:prstGeom prst="rect">
                  <a:avLst/>
                </a:prstGeom>
                <a:noFill/>
              </p:spPr>
              <p:txBody>
                <a:bodyPr wrap="none" rtlCol="0">
                  <a:spAutoFit/>
                </a:bodyPr>
                <a:lstStyle/>
                <a:p>
                  <a:r>
                    <a:rPr lang="en-US" sz="1200" dirty="0" err="1"/>
                    <a:t>P</a:t>
                  </a:r>
                  <a:r>
                    <a:rPr lang="en-US" sz="1200" baseline="-25000" dirty="0" err="1"/>
                    <a:t>sp</a:t>
                  </a:r>
                  <a:endParaRPr lang="en-US" sz="1200" baseline="-25000" dirty="0"/>
                </a:p>
              </p:txBody>
            </p:sp>
          </p:grpSp>
        </p:grpSp>
      </p:grpSp>
    </p:spTree>
    <p:extLst>
      <p:ext uri="{BB962C8B-B14F-4D97-AF65-F5344CB8AC3E}">
        <p14:creationId xmlns:p14="http://schemas.microsoft.com/office/powerpoint/2010/main" val="6699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3AB-BAB2-1FB8-E5A2-FC1DDA922BE8}"/>
              </a:ext>
            </a:extLst>
          </p:cNvPr>
          <p:cNvSpPr>
            <a:spLocks noGrp="1"/>
          </p:cNvSpPr>
          <p:nvPr>
            <p:ph type="title"/>
          </p:nvPr>
        </p:nvSpPr>
        <p:spPr>
          <a:xfrm>
            <a:off x="571500" y="162409"/>
            <a:ext cx="11049000" cy="843580"/>
          </a:xfrm>
        </p:spPr>
        <p:txBody>
          <a:bodyPr/>
          <a:lstStyle/>
          <a:p>
            <a:r>
              <a:rPr lang="en-US" dirty="0"/>
              <a:t>Surface engineering to achieve NEA</a:t>
            </a:r>
          </a:p>
        </p:txBody>
      </p:sp>
      <p:sp>
        <p:nvSpPr>
          <p:cNvPr id="4" name="Slide Number Placeholder 3">
            <a:extLst>
              <a:ext uri="{FF2B5EF4-FFF2-40B4-BE49-F238E27FC236}">
                <a16:creationId xmlns:a16="http://schemas.microsoft.com/office/drawing/2014/main" id="{6D2DBDD9-4B53-00D9-490B-0011C9877034}"/>
              </a:ext>
            </a:extLst>
          </p:cNvPr>
          <p:cNvSpPr>
            <a:spLocks noGrp="1"/>
          </p:cNvSpPr>
          <p:nvPr>
            <p:ph type="sldNum" sz="quarter" idx="12"/>
          </p:nvPr>
        </p:nvSpPr>
        <p:spPr>
          <a:xfrm>
            <a:off x="10842170" y="6356350"/>
            <a:ext cx="511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02D01C-F73F-47E5-BC23-ECE3DEEDCFD5}" type="slidenum">
              <a:rPr lang="en-US" smtClean="0"/>
              <a:pPr/>
              <a:t>4</a:t>
            </a:fld>
            <a:endParaRPr lang="en-US" dirty="0"/>
          </a:p>
        </p:txBody>
      </p:sp>
      <p:sp>
        <p:nvSpPr>
          <p:cNvPr id="3" name="Rounded Rectangle 14">
            <a:extLst>
              <a:ext uri="{FF2B5EF4-FFF2-40B4-BE49-F238E27FC236}">
                <a16:creationId xmlns:a16="http://schemas.microsoft.com/office/drawing/2014/main" id="{B2B14E79-5903-825B-677B-C6151ABBA4ED}"/>
              </a:ext>
            </a:extLst>
          </p:cNvPr>
          <p:cNvSpPr/>
          <p:nvPr/>
        </p:nvSpPr>
        <p:spPr>
          <a:xfrm>
            <a:off x="493602" y="4710582"/>
            <a:ext cx="7182062" cy="1475292"/>
          </a:xfrm>
          <a:prstGeom prst="roundRect">
            <a:avLst/>
          </a:prstGeom>
          <a:solidFill>
            <a:srgbClr val="DCEEF4"/>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2400" b="1" dirty="0">
                <a:solidFill>
                  <a:schemeClr val="tx1"/>
                </a:solidFill>
                <a:latin typeface="Calibri" panose="020F0502020204030204" pitchFamily="34" charset="0"/>
                <a:cs typeface="Calibri" panose="020F0502020204030204" pitchFamily="34" charset="0"/>
              </a:rPr>
              <a:t>Nitrogen polar photocathodes</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Utilize direction of polarization and depletion charge</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Removes need for highly doped cap structure or Cs</a:t>
            </a:r>
          </a:p>
        </p:txBody>
      </p:sp>
      <p:sp>
        <p:nvSpPr>
          <p:cNvPr id="13" name="Rounded Rectangle 13">
            <a:extLst>
              <a:ext uri="{FF2B5EF4-FFF2-40B4-BE49-F238E27FC236}">
                <a16:creationId xmlns:a16="http://schemas.microsoft.com/office/drawing/2014/main" id="{46ACF7E6-1563-1EA8-8D6A-16815A1503D2}"/>
              </a:ext>
            </a:extLst>
          </p:cNvPr>
          <p:cNvSpPr/>
          <p:nvPr/>
        </p:nvSpPr>
        <p:spPr>
          <a:xfrm>
            <a:off x="493602" y="2952302"/>
            <a:ext cx="7182062" cy="1475292"/>
          </a:xfrm>
          <a:prstGeom prst="roundRect">
            <a:avLst/>
          </a:prstGeom>
          <a:solidFill>
            <a:srgbClr val="DCEEF4"/>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tx1"/>
                </a:solidFill>
                <a:latin typeface="Calibri" panose="020F0502020204030204" pitchFamily="34" charset="0"/>
                <a:cs typeface="Calibri" panose="020F0502020204030204" pitchFamily="34" charset="0"/>
              </a:rPr>
              <a:t>Delta-doped cap layer</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Growth of thin, highly doped </a:t>
            </a:r>
            <a:r>
              <a:rPr lang="en-US" dirty="0" err="1">
                <a:solidFill>
                  <a:schemeClr val="tx1"/>
                </a:solidFill>
                <a:latin typeface="Calibri" panose="020F0502020204030204" pitchFamily="34" charset="0"/>
                <a:cs typeface="Calibri" panose="020F0502020204030204" pitchFamily="34" charset="0"/>
              </a:rPr>
              <a:t>n</a:t>
            </a:r>
            <a:r>
              <a:rPr lang="en-US" baseline="30000" dirty="0" err="1">
                <a:solidFill>
                  <a:schemeClr val="tx1"/>
                </a:solidFill>
                <a:latin typeface="Calibri" panose="020F0502020204030204" pitchFamily="34" charset="0"/>
                <a:cs typeface="Calibri" panose="020F0502020204030204" pitchFamily="34" charset="0"/>
              </a:rPr>
              <a:t>+</a:t>
            </a:r>
            <a:r>
              <a:rPr lang="en-US" dirty="0" err="1">
                <a:solidFill>
                  <a:schemeClr val="tx1"/>
                </a:solidFill>
                <a:latin typeface="Calibri" panose="020F0502020204030204" pitchFamily="34" charset="0"/>
                <a:cs typeface="Calibri" panose="020F0502020204030204" pitchFamily="34" charset="0"/>
              </a:rPr>
              <a:t>GaN</a:t>
            </a:r>
            <a:r>
              <a:rPr lang="en-US" dirty="0">
                <a:solidFill>
                  <a:schemeClr val="tx1"/>
                </a:solidFill>
                <a:latin typeface="Calibri" panose="020F0502020204030204" pitchFamily="34" charset="0"/>
                <a:cs typeface="Calibri" panose="020F0502020204030204" pitchFamily="34" charset="0"/>
              </a:rPr>
              <a:t> cap layer</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Increased downward band bending at surface, NEA</a:t>
            </a:r>
          </a:p>
        </p:txBody>
      </p:sp>
      <p:sp>
        <p:nvSpPr>
          <p:cNvPr id="14" name="Rounded Rectangle 2">
            <a:extLst>
              <a:ext uri="{FF2B5EF4-FFF2-40B4-BE49-F238E27FC236}">
                <a16:creationId xmlns:a16="http://schemas.microsoft.com/office/drawing/2014/main" id="{89CBB3EA-90C1-8AE7-F3F6-B83590D8C164}"/>
              </a:ext>
            </a:extLst>
          </p:cNvPr>
          <p:cNvSpPr/>
          <p:nvPr/>
        </p:nvSpPr>
        <p:spPr>
          <a:xfrm>
            <a:off x="549696" y="1213968"/>
            <a:ext cx="7125968" cy="1475292"/>
          </a:xfrm>
          <a:prstGeom prst="roundRect">
            <a:avLst/>
          </a:prstGeom>
          <a:solidFill>
            <a:srgbClr val="DCEE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tx1"/>
                </a:solidFill>
                <a:latin typeface="Calibri" panose="020F0502020204030204" pitchFamily="34" charset="0"/>
                <a:cs typeface="Calibri" panose="020F0502020204030204" pitchFamily="34" charset="0"/>
              </a:rPr>
              <a:t>Activation by </a:t>
            </a:r>
            <a:r>
              <a:rPr lang="en-US" sz="2400" b="1" dirty="0" err="1">
                <a:solidFill>
                  <a:schemeClr val="tx1"/>
                </a:solidFill>
                <a:latin typeface="Calibri" panose="020F0502020204030204" pitchFamily="34" charset="0"/>
                <a:cs typeface="Calibri" panose="020F0502020204030204" pitchFamily="34" charset="0"/>
              </a:rPr>
              <a:t>Cs:O</a:t>
            </a:r>
            <a:r>
              <a:rPr lang="en-US" sz="2400" b="1" dirty="0">
                <a:solidFill>
                  <a:schemeClr val="tx1"/>
                </a:solidFill>
                <a:latin typeface="Calibri" panose="020F0502020204030204" pitchFamily="34" charset="0"/>
                <a:cs typeface="Calibri" panose="020F0502020204030204" pitchFamily="34" charset="0"/>
              </a:rPr>
              <a:t> surface treatment</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Utilizing p-type bulk and Cs/Cs-O surface layer</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Cs/Cs-O creates tunneling barrier at surface</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Reactive to air and water</a:t>
            </a:r>
          </a:p>
        </p:txBody>
      </p:sp>
      <p:pic>
        <p:nvPicPr>
          <p:cNvPr id="15" name="Picture 14">
            <a:extLst>
              <a:ext uri="{FF2B5EF4-FFF2-40B4-BE49-F238E27FC236}">
                <a16:creationId xmlns:a16="http://schemas.microsoft.com/office/drawing/2014/main" id="{14926766-9B1A-03AE-AF01-AB6E97BEFE2F}"/>
              </a:ext>
            </a:extLst>
          </p:cNvPr>
          <p:cNvPicPr>
            <a:picLocks noChangeAspect="1"/>
          </p:cNvPicPr>
          <p:nvPr/>
        </p:nvPicPr>
        <p:blipFill>
          <a:blip r:embed="rId3"/>
          <a:stretch>
            <a:fillRect/>
          </a:stretch>
        </p:blipFill>
        <p:spPr>
          <a:xfrm>
            <a:off x="9186778" y="968782"/>
            <a:ext cx="2319287" cy="1805332"/>
          </a:xfrm>
          <a:prstGeom prst="rect">
            <a:avLst/>
          </a:prstGeom>
        </p:spPr>
      </p:pic>
      <p:pic>
        <p:nvPicPr>
          <p:cNvPr id="16" name="Picture 15">
            <a:extLst>
              <a:ext uri="{FF2B5EF4-FFF2-40B4-BE49-F238E27FC236}">
                <a16:creationId xmlns:a16="http://schemas.microsoft.com/office/drawing/2014/main" id="{13E26065-D963-0AF0-770A-43AA23DA2F3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983132" y="2830589"/>
            <a:ext cx="2616199" cy="1781241"/>
          </a:xfrm>
          <a:prstGeom prst="rect">
            <a:avLst/>
          </a:prstGeom>
        </p:spPr>
      </p:pic>
      <p:pic>
        <p:nvPicPr>
          <p:cNvPr id="17" name="Picture 2" descr="APRA14_Fig2">
            <a:extLst>
              <a:ext uri="{FF2B5EF4-FFF2-40B4-BE49-F238E27FC236}">
                <a16:creationId xmlns:a16="http://schemas.microsoft.com/office/drawing/2014/main" id="{25D1E442-7F31-F14B-D875-96022EFDB9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40038" y="4819810"/>
            <a:ext cx="2286187" cy="165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a:extLst>
              <a:ext uri="{FF2B5EF4-FFF2-40B4-BE49-F238E27FC236}">
                <a16:creationId xmlns:a16="http://schemas.microsoft.com/office/drawing/2014/main" id="{FDCFD037-6142-213E-4E4B-81E0FE0E7737}"/>
              </a:ext>
            </a:extLst>
          </p:cNvPr>
          <p:cNvSpPr txBox="1"/>
          <p:nvPr/>
        </p:nvSpPr>
        <p:spPr>
          <a:xfrm>
            <a:off x="3726189" y="6250371"/>
            <a:ext cx="3657600" cy="577081"/>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J. Fu </a:t>
            </a:r>
            <a:r>
              <a:rPr lang="en-US" sz="1050" i="1" dirty="0">
                <a:latin typeface="Calibri" panose="020F0502020204030204" pitchFamily="34" charset="0"/>
                <a:cs typeface="Calibri" panose="020F0502020204030204" pitchFamily="34" charset="0"/>
              </a:rPr>
              <a:t>et al.</a:t>
            </a:r>
            <a:r>
              <a:rPr lang="en-US" sz="1050" dirty="0">
                <a:latin typeface="Calibri" panose="020F0502020204030204" pitchFamily="34" charset="0"/>
                <a:cs typeface="Calibri" panose="020F0502020204030204" pitchFamily="34" charset="0"/>
              </a:rPr>
              <a:t>, </a:t>
            </a:r>
            <a:r>
              <a:rPr lang="en-US" sz="1050" dirty="0" err="1">
                <a:latin typeface="Calibri" panose="020F0502020204030204" pitchFamily="34" charset="0"/>
                <a:cs typeface="Calibri" panose="020F0502020204030204" pitchFamily="34" charset="0"/>
              </a:rPr>
              <a:t>Optik</a:t>
            </a:r>
            <a:r>
              <a:rPr lang="en-US" sz="1050" dirty="0">
                <a:latin typeface="Calibri" panose="020F0502020204030204" pitchFamily="34" charset="0"/>
                <a:cs typeface="Calibri" panose="020F0502020204030204" pitchFamily="34" charset="0"/>
              </a:rPr>
              <a:t> </a:t>
            </a:r>
            <a:r>
              <a:rPr lang="en-US" sz="1050" b="1" dirty="0">
                <a:latin typeface="Calibri" panose="020F0502020204030204" pitchFamily="34" charset="0"/>
                <a:cs typeface="Calibri" panose="020F0502020204030204" pitchFamily="34" charset="0"/>
              </a:rPr>
              <a:t>125</a:t>
            </a:r>
            <a:r>
              <a:rPr lang="en-US" sz="1050" dirty="0">
                <a:latin typeface="Calibri" panose="020F0502020204030204" pitchFamily="34" charset="0"/>
                <a:cs typeface="Calibri" panose="020F0502020204030204" pitchFamily="34" charset="0"/>
              </a:rPr>
              <a:t>, 1451 (2014).</a:t>
            </a:r>
          </a:p>
          <a:p>
            <a:r>
              <a:rPr lang="en-US" sz="1050" dirty="0">
                <a:latin typeface="Calibri" panose="020F0502020204030204" pitchFamily="34" charset="0"/>
                <a:cs typeface="Calibri" panose="020F0502020204030204" pitchFamily="34" charset="0"/>
              </a:rPr>
              <a:t>N. Tripathi, </a:t>
            </a:r>
            <a:r>
              <a:rPr lang="en-US" sz="1050" i="1" dirty="0">
                <a:latin typeface="Calibri" panose="020F0502020204030204" pitchFamily="34" charset="0"/>
                <a:cs typeface="Calibri" panose="020F0502020204030204" pitchFamily="34" charset="0"/>
              </a:rPr>
              <a:t>et al., </a:t>
            </a:r>
            <a:r>
              <a:rPr lang="en-US" sz="1050" dirty="0">
                <a:latin typeface="Calibri" panose="020F0502020204030204" pitchFamily="34" charset="0"/>
                <a:cs typeface="Calibri" panose="020F0502020204030204" pitchFamily="34" charset="0"/>
              </a:rPr>
              <a:t>Appl. Phys. Lett. </a:t>
            </a:r>
            <a:r>
              <a:rPr lang="en-US" sz="1050" b="1" dirty="0">
                <a:latin typeface="Calibri" panose="020F0502020204030204" pitchFamily="34" charset="0"/>
                <a:cs typeface="Calibri" panose="020F0502020204030204" pitchFamily="34" charset="0"/>
              </a:rPr>
              <a:t>97</a:t>
            </a:r>
            <a:r>
              <a:rPr lang="en-US" sz="1050" dirty="0">
                <a:latin typeface="Calibri" panose="020F0502020204030204" pitchFamily="34" charset="0"/>
                <a:cs typeface="Calibri" panose="020F0502020204030204" pitchFamily="34" charset="0"/>
              </a:rPr>
              <a:t>, 052107 (2010).</a:t>
            </a:r>
          </a:p>
          <a:p>
            <a:r>
              <a:rPr lang="en-US" sz="1050" dirty="0">
                <a:latin typeface="Calibri" panose="020F0502020204030204" pitchFamily="34" charset="0"/>
                <a:cs typeface="Calibri" panose="020F0502020204030204" pitchFamily="34" charset="0"/>
              </a:rPr>
              <a:t>Marini, </a:t>
            </a:r>
            <a:r>
              <a:rPr lang="en-US" sz="1050" i="1" dirty="0">
                <a:latin typeface="Calibri" panose="020F0502020204030204" pitchFamily="34" charset="0"/>
                <a:cs typeface="Calibri" panose="020F0502020204030204" pitchFamily="34" charset="0"/>
              </a:rPr>
              <a:t>et al</a:t>
            </a:r>
            <a:r>
              <a:rPr lang="en-US" sz="1050" dirty="0">
                <a:latin typeface="Calibri" panose="020F0502020204030204" pitchFamily="34" charset="0"/>
                <a:cs typeface="Calibri" panose="020F0502020204030204" pitchFamily="34" charset="0"/>
              </a:rPr>
              <a:t>, J. Appl. </a:t>
            </a:r>
            <a:r>
              <a:rPr lang="en-US" sz="1050" dirty="0" err="1">
                <a:latin typeface="Calibri" panose="020F0502020204030204" pitchFamily="34" charset="0"/>
                <a:cs typeface="Calibri" panose="020F0502020204030204" pitchFamily="34" charset="0"/>
              </a:rPr>
              <a:t>Phy</a:t>
            </a:r>
            <a:r>
              <a:rPr lang="en-US" sz="1050" dirty="0">
                <a:latin typeface="Calibri" panose="020F0502020204030204" pitchFamily="34" charset="0"/>
                <a:cs typeface="Calibri" panose="020F0502020204030204" pitchFamily="34" charset="0"/>
              </a:rPr>
              <a:t>. </a:t>
            </a:r>
            <a:r>
              <a:rPr lang="en-US" sz="1050" b="1" dirty="0">
                <a:latin typeface="Calibri" panose="020F0502020204030204" pitchFamily="34" charset="0"/>
                <a:cs typeface="Calibri" panose="020F0502020204030204" pitchFamily="34" charset="0"/>
              </a:rPr>
              <a:t>124</a:t>
            </a:r>
            <a:r>
              <a:rPr lang="en-US" sz="1050" dirty="0">
                <a:latin typeface="Calibri" panose="020F0502020204030204" pitchFamily="34" charset="0"/>
                <a:cs typeface="Calibri" panose="020F0502020204030204" pitchFamily="34" charset="0"/>
              </a:rPr>
              <a:t>, 113101 (2018).</a:t>
            </a:r>
          </a:p>
        </p:txBody>
      </p:sp>
      <p:sp>
        <p:nvSpPr>
          <p:cNvPr id="19" name="TextBox 18">
            <a:extLst>
              <a:ext uri="{FF2B5EF4-FFF2-40B4-BE49-F238E27FC236}">
                <a16:creationId xmlns:a16="http://schemas.microsoft.com/office/drawing/2014/main" id="{074D0F8D-8FD9-A06E-4E62-0EDF0D4F4665}"/>
              </a:ext>
            </a:extLst>
          </p:cNvPr>
          <p:cNvSpPr txBox="1"/>
          <p:nvPr/>
        </p:nvSpPr>
        <p:spPr>
          <a:xfrm>
            <a:off x="10390722" y="5994636"/>
            <a:ext cx="266420" cy="300082"/>
          </a:xfrm>
          <a:prstGeom prst="rect">
            <a:avLst/>
          </a:prstGeom>
          <a:noFill/>
        </p:spPr>
        <p:txBody>
          <a:bodyPr wrap="none" rtlCol="0">
            <a:spAutoFit/>
          </a:bodyPr>
          <a:lstStyle/>
          <a:p>
            <a:r>
              <a:rPr lang="en-US" sz="1350" dirty="0">
                <a:solidFill>
                  <a:schemeClr val="bg1"/>
                </a:solidFill>
              </a:rPr>
              <a:t>4</a:t>
            </a:r>
          </a:p>
        </p:txBody>
      </p:sp>
      <p:sp>
        <p:nvSpPr>
          <p:cNvPr id="20" name="Rectangle 19">
            <a:extLst>
              <a:ext uri="{FF2B5EF4-FFF2-40B4-BE49-F238E27FC236}">
                <a16:creationId xmlns:a16="http://schemas.microsoft.com/office/drawing/2014/main" id="{45D507FC-9679-70B0-44F7-02486A573A44}"/>
              </a:ext>
            </a:extLst>
          </p:cNvPr>
          <p:cNvSpPr/>
          <p:nvPr/>
        </p:nvSpPr>
        <p:spPr>
          <a:xfrm>
            <a:off x="6453939" y="1806901"/>
            <a:ext cx="914845" cy="47132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p-GaN</a:t>
            </a:r>
          </a:p>
        </p:txBody>
      </p:sp>
      <p:sp>
        <p:nvSpPr>
          <p:cNvPr id="21" name="Rectangle 20">
            <a:extLst>
              <a:ext uri="{FF2B5EF4-FFF2-40B4-BE49-F238E27FC236}">
                <a16:creationId xmlns:a16="http://schemas.microsoft.com/office/drawing/2014/main" id="{815F0A04-E68C-9ABF-4960-C9910492466B}"/>
              </a:ext>
            </a:extLst>
          </p:cNvPr>
          <p:cNvSpPr/>
          <p:nvPr/>
        </p:nvSpPr>
        <p:spPr>
          <a:xfrm>
            <a:off x="6453939" y="1564179"/>
            <a:ext cx="914845" cy="242722"/>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Cs-O</a:t>
            </a:r>
          </a:p>
        </p:txBody>
      </p:sp>
      <p:sp>
        <p:nvSpPr>
          <p:cNvPr id="22" name="Rectangle 21">
            <a:extLst>
              <a:ext uri="{FF2B5EF4-FFF2-40B4-BE49-F238E27FC236}">
                <a16:creationId xmlns:a16="http://schemas.microsoft.com/office/drawing/2014/main" id="{DAE84673-A1F4-7E06-140D-932BBFE06B22}"/>
              </a:ext>
            </a:extLst>
          </p:cNvPr>
          <p:cNvSpPr/>
          <p:nvPr/>
        </p:nvSpPr>
        <p:spPr>
          <a:xfrm>
            <a:off x="6453939" y="3627507"/>
            <a:ext cx="929850" cy="47132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p-GaN</a:t>
            </a:r>
          </a:p>
        </p:txBody>
      </p:sp>
      <p:sp>
        <p:nvSpPr>
          <p:cNvPr id="23" name="Rectangle 22">
            <a:extLst>
              <a:ext uri="{FF2B5EF4-FFF2-40B4-BE49-F238E27FC236}">
                <a16:creationId xmlns:a16="http://schemas.microsoft.com/office/drawing/2014/main" id="{94C4C97B-EDB5-DFCD-F7A0-745EC9A0FF92}"/>
              </a:ext>
            </a:extLst>
          </p:cNvPr>
          <p:cNvSpPr/>
          <p:nvPr/>
        </p:nvSpPr>
        <p:spPr>
          <a:xfrm>
            <a:off x="6453939" y="3397485"/>
            <a:ext cx="929850" cy="219120"/>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n</a:t>
            </a:r>
            <a:r>
              <a:rPr lang="en-US"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-GaN</a:t>
            </a:r>
          </a:p>
        </p:txBody>
      </p:sp>
      <p:sp>
        <p:nvSpPr>
          <p:cNvPr id="24" name="Rectangle 23">
            <a:extLst>
              <a:ext uri="{FF2B5EF4-FFF2-40B4-BE49-F238E27FC236}">
                <a16:creationId xmlns:a16="http://schemas.microsoft.com/office/drawing/2014/main" id="{D332BAD5-ACE6-FD23-7B3D-ECF6580D083A}"/>
              </a:ext>
            </a:extLst>
          </p:cNvPr>
          <p:cNvSpPr/>
          <p:nvPr/>
        </p:nvSpPr>
        <p:spPr>
          <a:xfrm>
            <a:off x="6469389" y="5322336"/>
            <a:ext cx="914400" cy="47132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N-polar p-GaN</a:t>
            </a:r>
          </a:p>
        </p:txBody>
      </p:sp>
      <p:sp>
        <p:nvSpPr>
          <p:cNvPr id="25" name="Rectangle 24">
            <a:extLst>
              <a:ext uri="{FF2B5EF4-FFF2-40B4-BE49-F238E27FC236}">
                <a16:creationId xmlns:a16="http://schemas.microsoft.com/office/drawing/2014/main" id="{1BF0B518-D41D-831F-83C8-9B7D943F79DF}"/>
              </a:ext>
            </a:extLst>
          </p:cNvPr>
          <p:cNvSpPr/>
          <p:nvPr/>
        </p:nvSpPr>
        <p:spPr>
          <a:xfrm>
            <a:off x="6469389" y="5092314"/>
            <a:ext cx="914400" cy="23002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u-GaN</a:t>
            </a:r>
          </a:p>
        </p:txBody>
      </p:sp>
      <p:pic>
        <p:nvPicPr>
          <p:cNvPr id="26" name="Picture 25">
            <a:extLst>
              <a:ext uri="{FF2B5EF4-FFF2-40B4-BE49-F238E27FC236}">
                <a16:creationId xmlns:a16="http://schemas.microsoft.com/office/drawing/2014/main" id="{EBD82BCD-DFA0-6678-6AB6-774677B6EA7F}"/>
              </a:ext>
            </a:extLst>
          </p:cNvPr>
          <p:cNvPicPr>
            <a:picLocks noChangeAspect="1"/>
          </p:cNvPicPr>
          <p:nvPr/>
        </p:nvPicPr>
        <p:blipFill>
          <a:blip r:embed="rId6"/>
          <a:stretch>
            <a:fillRect/>
          </a:stretch>
        </p:blipFill>
        <p:spPr>
          <a:xfrm>
            <a:off x="10220559" y="4699382"/>
            <a:ext cx="1895407" cy="2010115"/>
          </a:xfrm>
          <a:prstGeom prst="rect">
            <a:avLst/>
          </a:prstGeom>
        </p:spPr>
      </p:pic>
    </p:spTree>
    <p:extLst>
      <p:ext uri="{BB962C8B-B14F-4D97-AF65-F5344CB8AC3E}">
        <p14:creationId xmlns:p14="http://schemas.microsoft.com/office/powerpoint/2010/main" val="26423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par>
                                <p:cTn id="8" presetID="9" presetClass="emph" presetSubtype="0" grpId="0" nodeType="withEffect">
                                  <p:stCondLst>
                                    <p:cond delay="0"/>
                                  </p:stCondLst>
                                  <p:childTnLst>
                                    <p:set>
                                      <p:cBhvr>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5"/>
                                      </p:to>
                                    </p:set>
                                    <p:animEffect filter="image" prLst="opacity: 0.5">
                                      <p:cBhvr rctx="IE">
                                        <p:cTn id="16" dur="indefinite"/>
                                        <p:tgtEl>
                                          <p:spTgt spid="16"/>
                                        </p:tgtEl>
                                      </p:cBhvr>
                                    </p:animEffect>
                                  </p:childTnLst>
                                </p:cTn>
                              </p:par>
                              <p:par>
                                <p:cTn id="17" presetID="9" presetClass="emph" presetSubtype="0" grpId="0" nodeType="withEffect">
                                  <p:stCondLst>
                                    <p:cond delay="0"/>
                                  </p:stCondLst>
                                  <p:childTnLst>
                                    <p:set>
                                      <p:cBhvr>
                                        <p:cTn id="18" dur="indefinite"/>
                                        <p:tgtEl>
                                          <p:spTgt spid="20"/>
                                        </p:tgtEl>
                                        <p:attrNameLst>
                                          <p:attrName>style.opacity</p:attrName>
                                        </p:attrNameLst>
                                      </p:cBhvr>
                                      <p:to>
                                        <p:strVal val="0.5"/>
                                      </p:to>
                                    </p:set>
                                    <p:animEffect filter="image" prLst="opacity: 0.5">
                                      <p:cBhvr rctx="IE">
                                        <p:cTn id="19" dur="indefinite"/>
                                        <p:tgtEl>
                                          <p:spTgt spid="20"/>
                                        </p:tgtEl>
                                      </p:cBhvr>
                                    </p:animEffect>
                                  </p:childTnLst>
                                </p:cTn>
                              </p:par>
                              <p:par>
                                <p:cTn id="20" presetID="9" presetClass="emph" presetSubtype="0" grpId="0" nodeType="withEffect">
                                  <p:stCondLst>
                                    <p:cond delay="0"/>
                                  </p:stCondLst>
                                  <p:childTnLst>
                                    <p:set>
                                      <p:cBhvr>
                                        <p:cTn id="21" dur="indefinite"/>
                                        <p:tgtEl>
                                          <p:spTgt spid="21"/>
                                        </p:tgtEl>
                                        <p:attrNameLst>
                                          <p:attrName>style.opacity</p:attrName>
                                        </p:attrNameLst>
                                      </p:cBhvr>
                                      <p:to>
                                        <p:strVal val="0.5"/>
                                      </p:to>
                                    </p:set>
                                    <p:animEffect filter="image" prLst="opacity: 0.5">
                                      <p:cBhvr rctx="IE">
                                        <p:cTn id="22" dur="indefinite"/>
                                        <p:tgtEl>
                                          <p:spTgt spid="21"/>
                                        </p:tgtEl>
                                      </p:cBhvr>
                                    </p:animEffect>
                                  </p:childTnLst>
                                </p:cTn>
                              </p:par>
                              <p:par>
                                <p:cTn id="23" presetID="9" presetClass="emph" presetSubtype="0" grpId="0" nodeType="withEffect">
                                  <p:stCondLst>
                                    <p:cond delay="0"/>
                                  </p:stCondLst>
                                  <p:childTnLst>
                                    <p:set>
                                      <p:cBhvr>
                                        <p:cTn id="24" dur="indefinite"/>
                                        <p:tgtEl>
                                          <p:spTgt spid="22"/>
                                        </p:tgtEl>
                                        <p:attrNameLst>
                                          <p:attrName>style.opacity</p:attrName>
                                        </p:attrNameLst>
                                      </p:cBhvr>
                                      <p:to>
                                        <p:strVal val="0.5"/>
                                      </p:to>
                                    </p:set>
                                    <p:animEffect filter="image" prLst="opacity: 0.5">
                                      <p:cBhvr rctx="IE">
                                        <p:cTn id="25" dur="indefinite"/>
                                        <p:tgtEl>
                                          <p:spTgt spid="22"/>
                                        </p:tgtEl>
                                      </p:cBhvr>
                                    </p:animEffect>
                                  </p:childTnLst>
                                </p:cTn>
                              </p:par>
                              <p:par>
                                <p:cTn id="26" presetID="9" presetClass="emph" presetSubtype="0" grpId="0" nodeType="withEffect">
                                  <p:stCondLst>
                                    <p:cond delay="0"/>
                                  </p:stCondLst>
                                  <p:childTnLst>
                                    <p:set>
                                      <p:cBhvr>
                                        <p:cTn id="27" dur="indefinite"/>
                                        <p:tgtEl>
                                          <p:spTgt spid="23"/>
                                        </p:tgtEl>
                                        <p:attrNameLst>
                                          <p:attrName>style.opacity</p:attrName>
                                        </p:attrNameLst>
                                      </p:cBhvr>
                                      <p:to>
                                        <p:strVal val="0.5"/>
                                      </p:to>
                                    </p:set>
                                    <p:animEffect filter="image" prLst="opacity: 0.5">
                                      <p:cBhvr rctx="IE">
                                        <p:cTn id="28"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C539-D19A-4FB5-9D8A-1C25417BB289}"/>
              </a:ext>
            </a:extLst>
          </p:cNvPr>
          <p:cNvSpPr>
            <a:spLocks noGrp="1"/>
          </p:cNvSpPr>
          <p:nvPr>
            <p:ph type="title"/>
          </p:nvPr>
        </p:nvSpPr>
        <p:spPr>
          <a:xfrm>
            <a:off x="355257" y="115744"/>
            <a:ext cx="11049000" cy="855853"/>
          </a:xfrm>
        </p:spPr>
        <p:txBody>
          <a:bodyPr>
            <a:noAutofit/>
          </a:bodyPr>
          <a:lstStyle/>
          <a:p>
            <a:r>
              <a:rPr lang="en-US" sz="3200" dirty="0"/>
              <a:t>Leveraging the polarization field and get rid of Cs!!</a:t>
            </a:r>
          </a:p>
        </p:txBody>
      </p:sp>
      <p:sp>
        <p:nvSpPr>
          <p:cNvPr id="5" name="Slide Number Placeholder 4">
            <a:extLst>
              <a:ext uri="{FF2B5EF4-FFF2-40B4-BE49-F238E27FC236}">
                <a16:creationId xmlns:a16="http://schemas.microsoft.com/office/drawing/2014/main" id="{22B1CB2D-0EB5-4A97-8A6D-6BF19716E7A2}"/>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6" name="TextBox 5">
            <a:extLst>
              <a:ext uri="{FF2B5EF4-FFF2-40B4-BE49-F238E27FC236}">
                <a16:creationId xmlns:a16="http://schemas.microsoft.com/office/drawing/2014/main" id="{B403D9D8-9A98-4FCB-BD71-3B86614D5083}"/>
              </a:ext>
            </a:extLst>
          </p:cNvPr>
          <p:cNvSpPr txBox="1"/>
          <p:nvPr/>
        </p:nvSpPr>
        <p:spPr>
          <a:xfrm>
            <a:off x="369481" y="814676"/>
            <a:ext cx="7775077" cy="707886"/>
          </a:xfrm>
          <a:prstGeom prst="rect">
            <a:avLst/>
          </a:prstGeom>
          <a:noFill/>
        </p:spPr>
        <p:txBody>
          <a:bodyPr wrap="none" rtlCol="0">
            <a:spAutoFit/>
          </a:bodyPr>
          <a:lstStyle/>
          <a:p>
            <a:r>
              <a:rPr lang="en-US" sz="2000" i="1" dirty="0">
                <a:solidFill>
                  <a:schemeClr val="accent5"/>
                </a:solidFill>
              </a:rPr>
              <a:t>Can we achieve </a:t>
            </a:r>
            <a:r>
              <a:rPr lang="en-US" sz="2000" b="1" i="1" dirty="0">
                <a:solidFill>
                  <a:schemeClr val="accent5"/>
                </a:solidFill>
              </a:rPr>
              <a:t>air stable Negative Electron Affinity </a:t>
            </a:r>
            <a:r>
              <a:rPr lang="en-US" sz="2000" i="1" dirty="0">
                <a:solidFill>
                  <a:schemeClr val="accent5"/>
                </a:solidFill>
              </a:rPr>
              <a:t>condition? </a:t>
            </a:r>
          </a:p>
          <a:p>
            <a:r>
              <a:rPr lang="en-US" sz="2000" i="1" dirty="0">
                <a:solidFill>
                  <a:schemeClr val="accent5"/>
                </a:solidFill>
              </a:rPr>
              <a:t>Compatible with “poor vacuum” conditions and operation in RF gun </a:t>
            </a:r>
          </a:p>
        </p:txBody>
      </p:sp>
      <p:pic>
        <p:nvPicPr>
          <p:cNvPr id="27" name="Picture 26">
            <a:extLst>
              <a:ext uri="{FF2B5EF4-FFF2-40B4-BE49-F238E27FC236}">
                <a16:creationId xmlns:a16="http://schemas.microsoft.com/office/drawing/2014/main" id="{B43B06EC-4F17-4FE8-80B3-6EDACBAA6912}"/>
              </a:ext>
            </a:extLst>
          </p:cNvPr>
          <p:cNvPicPr>
            <a:picLocks noChangeAspect="1"/>
          </p:cNvPicPr>
          <p:nvPr/>
        </p:nvPicPr>
        <p:blipFill>
          <a:blip r:embed="rId2"/>
          <a:stretch>
            <a:fillRect/>
          </a:stretch>
        </p:blipFill>
        <p:spPr>
          <a:xfrm>
            <a:off x="452152" y="3388613"/>
            <a:ext cx="4649728" cy="3240279"/>
          </a:xfrm>
          <a:prstGeom prst="rect">
            <a:avLst/>
          </a:prstGeom>
        </p:spPr>
      </p:pic>
      <p:cxnSp>
        <p:nvCxnSpPr>
          <p:cNvPr id="73" name="Straight Arrow Connector 72">
            <a:extLst>
              <a:ext uri="{FF2B5EF4-FFF2-40B4-BE49-F238E27FC236}">
                <a16:creationId xmlns:a16="http://schemas.microsoft.com/office/drawing/2014/main" id="{19F55F4D-C0EC-4B93-89A6-A52DC7D96417}"/>
              </a:ext>
            </a:extLst>
          </p:cNvPr>
          <p:cNvCxnSpPr>
            <a:cxnSpLocks/>
          </p:cNvCxnSpPr>
          <p:nvPr/>
        </p:nvCxnSpPr>
        <p:spPr>
          <a:xfrm flipV="1">
            <a:off x="3167174" y="4130951"/>
            <a:ext cx="953591" cy="141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7B06FE8-9276-4DA1-8D54-F3DBC470D094}"/>
              </a:ext>
            </a:extLst>
          </p:cNvPr>
          <p:cNvSpPr txBox="1"/>
          <p:nvPr/>
        </p:nvSpPr>
        <p:spPr>
          <a:xfrm>
            <a:off x="3167174" y="3761619"/>
            <a:ext cx="1082290" cy="369332"/>
          </a:xfrm>
          <a:prstGeom prst="rect">
            <a:avLst/>
          </a:prstGeom>
          <a:noFill/>
        </p:spPr>
        <p:txBody>
          <a:bodyPr wrap="square" rtlCol="0">
            <a:spAutoFit/>
          </a:bodyPr>
          <a:lstStyle/>
          <a:p>
            <a:r>
              <a:rPr lang="en-US" i="1" dirty="0">
                <a:solidFill>
                  <a:schemeClr val="accent1"/>
                </a:solidFill>
              </a:rPr>
              <a:t>(000-1)</a:t>
            </a:r>
          </a:p>
        </p:txBody>
      </p:sp>
      <p:sp>
        <p:nvSpPr>
          <p:cNvPr id="76" name="TextBox 75">
            <a:extLst>
              <a:ext uri="{FF2B5EF4-FFF2-40B4-BE49-F238E27FC236}">
                <a16:creationId xmlns:a16="http://schemas.microsoft.com/office/drawing/2014/main" id="{79A34E7C-0D4A-431F-8DCA-C4CCAF0A3756}"/>
              </a:ext>
            </a:extLst>
          </p:cNvPr>
          <p:cNvSpPr txBox="1"/>
          <p:nvPr/>
        </p:nvSpPr>
        <p:spPr>
          <a:xfrm>
            <a:off x="1480503" y="3048518"/>
            <a:ext cx="3373341" cy="369332"/>
          </a:xfrm>
          <a:prstGeom prst="rect">
            <a:avLst/>
          </a:prstGeom>
          <a:noFill/>
        </p:spPr>
        <p:txBody>
          <a:bodyPr wrap="square" rtlCol="0">
            <a:spAutoFit/>
          </a:bodyPr>
          <a:lstStyle/>
          <a:p>
            <a:r>
              <a:rPr lang="en-US" i="1" dirty="0">
                <a:solidFill>
                  <a:schemeClr val="accent4"/>
                </a:solidFill>
              </a:rPr>
              <a:t>Simulation with polarization</a:t>
            </a:r>
          </a:p>
        </p:txBody>
      </p:sp>
      <p:sp>
        <p:nvSpPr>
          <p:cNvPr id="78" name="TextBox 77">
            <a:extLst>
              <a:ext uri="{FF2B5EF4-FFF2-40B4-BE49-F238E27FC236}">
                <a16:creationId xmlns:a16="http://schemas.microsoft.com/office/drawing/2014/main" id="{4DF5B39F-B6C4-4952-8635-4CBE5C9254BD}"/>
              </a:ext>
            </a:extLst>
          </p:cNvPr>
          <p:cNvSpPr txBox="1"/>
          <p:nvPr/>
        </p:nvSpPr>
        <p:spPr>
          <a:xfrm>
            <a:off x="6658616" y="6496589"/>
            <a:ext cx="2883601" cy="215444"/>
          </a:xfrm>
          <a:prstGeom prst="rect">
            <a:avLst/>
          </a:prstGeom>
          <a:noFill/>
        </p:spPr>
        <p:txBody>
          <a:bodyPr wrap="square">
            <a:spAutoFit/>
          </a:bodyPr>
          <a:lstStyle/>
          <a:p>
            <a:r>
              <a:rPr lang="en-US" sz="800" b="0" i="0" u="none" strike="noStrike" baseline="0" dirty="0"/>
              <a:t>J. Marini et al., </a:t>
            </a:r>
            <a:r>
              <a:rPr lang="en-US" sz="800" b="0" i="1" u="none" strike="noStrike" baseline="0" dirty="0"/>
              <a:t>J. Appl. Phys. </a:t>
            </a:r>
            <a:r>
              <a:rPr lang="en-US" sz="800" b="1" i="0" u="none" strike="noStrike" baseline="0" dirty="0"/>
              <a:t>124</a:t>
            </a:r>
            <a:r>
              <a:rPr lang="en-US" sz="800" b="0" i="0" u="none" strike="noStrike" baseline="0" dirty="0"/>
              <a:t>, 113101 (2018)</a:t>
            </a:r>
            <a:endParaRPr lang="en-US" sz="800" dirty="0"/>
          </a:p>
        </p:txBody>
      </p:sp>
      <p:pic>
        <p:nvPicPr>
          <p:cNvPr id="81" name="Picture 80">
            <a:extLst>
              <a:ext uri="{FF2B5EF4-FFF2-40B4-BE49-F238E27FC236}">
                <a16:creationId xmlns:a16="http://schemas.microsoft.com/office/drawing/2014/main" id="{2A4427DB-BA38-4582-87AC-9053DD31B062}"/>
              </a:ext>
            </a:extLst>
          </p:cNvPr>
          <p:cNvPicPr>
            <a:picLocks noChangeAspect="1"/>
          </p:cNvPicPr>
          <p:nvPr/>
        </p:nvPicPr>
        <p:blipFill>
          <a:blip r:embed="rId3">
            <a:lum bright="-20000" contrast="40000"/>
          </a:blip>
          <a:stretch>
            <a:fillRect/>
          </a:stretch>
        </p:blipFill>
        <p:spPr>
          <a:xfrm>
            <a:off x="6851188" y="2996514"/>
            <a:ext cx="4045858" cy="3552460"/>
          </a:xfrm>
          <a:prstGeom prst="rect">
            <a:avLst/>
          </a:prstGeom>
        </p:spPr>
      </p:pic>
      <p:sp>
        <p:nvSpPr>
          <p:cNvPr id="82" name="TextBox 81">
            <a:extLst>
              <a:ext uri="{FF2B5EF4-FFF2-40B4-BE49-F238E27FC236}">
                <a16:creationId xmlns:a16="http://schemas.microsoft.com/office/drawing/2014/main" id="{579576BE-841A-46FD-A2F9-995E0FCC4C5F}"/>
              </a:ext>
            </a:extLst>
          </p:cNvPr>
          <p:cNvSpPr txBox="1"/>
          <p:nvPr/>
        </p:nvSpPr>
        <p:spPr>
          <a:xfrm>
            <a:off x="8424722" y="1356127"/>
            <a:ext cx="3341305" cy="1477328"/>
          </a:xfrm>
          <a:prstGeom prst="rect">
            <a:avLst/>
          </a:prstGeom>
          <a:noFill/>
        </p:spPr>
        <p:txBody>
          <a:bodyPr wrap="square" rtlCol="0">
            <a:spAutoFit/>
          </a:bodyPr>
          <a:lstStyle/>
          <a:p>
            <a:r>
              <a:rPr lang="en-US" i="1" dirty="0">
                <a:solidFill>
                  <a:schemeClr val="accent5"/>
                </a:solidFill>
              </a:rPr>
              <a:t>Mild HCl chemical etch required to remove surface oxide after air exposure</a:t>
            </a:r>
          </a:p>
          <a:p>
            <a:endParaRPr lang="en-US" i="1" dirty="0">
              <a:solidFill>
                <a:schemeClr val="accent5"/>
              </a:solidFill>
            </a:endParaRPr>
          </a:p>
          <a:p>
            <a:r>
              <a:rPr lang="en-US" b="1" i="1" dirty="0">
                <a:solidFill>
                  <a:schemeClr val="accent5"/>
                </a:solidFill>
              </a:rPr>
              <a:t>Peak QE up to 12% at 6 eV</a:t>
            </a:r>
          </a:p>
        </p:txBody>
      </p:sp>
      <p:grpSp>
        <p:nvGrpSpPr>
          <p:cNvPr id="84" name="Group 83">
            <a:extLst>
              <a:ext uri="{FF2B5EF4-FFF2-40B4-BE49-F238E27FC236}">
                <a16:creationId xmlns:a16="http://schemas.microsoft.com/office/drawing/2014/main" id="{3C7E210C-DCBB-4941-A97A-70C5BE8CA8C6}"/>
              </a:ext>
            </a:extLst>
          </p:cNvPr>
          <p:cNvGrpSpPr/>
          <p:nvPr/>
        </p:nvGrpSpPr>
        <p:grpSpPr>
          <a:xfrm>
            <a:off x="816083" y="1598025"/>
            <a:ext cx="6457843" cy="1371769"/>
            <a:chOff x="4881300" y="3805879"/>
            <a:chExt cx="6136935" cy="1621108"/>
          </a:xfrm>
        </p:grpSpPr>
        <p:grpSp>
          <p:nvGrpSpPr>
            <p:cNvPr id="85" name="Group 84">
              <a:extLst>
                <a:ext uri="{FF2B5EF4-FFF2-40B4-BE49-F238E27FC236}">
                  <a16:creationId xmlns:a16="http://schemas.microsoft.com/office/drawing/2014/main" id="{2C3F767C-8B33-478C-B456-2C69D9A745CA}"/>
                </a:ext>
              </a:extLst>
            </p:cNvPr>
            <p:cNvGrpSpPr/>
            <p:nvPr/>
          </p:nvGrpSpPr>
          <p:grpSpPr>
            <a:xfrm>
              <a:off x="8879901" y="3848269"/>
              <a:ext cx="2138334" cy="1577737"/>
              <a:chOff x="2933095" y="2697412"/>
              <a:chExt cx="2523060" cy="2125268"/>
            </a:xfrm>
          </p:grpSpPr>
          <p:grpSp>
            <p:nvGrpSpPr>
              <p:cNvPr id="90" name="Group 89">
                <a:extLst>
                  <a:ext uri="{FF2B5EF4-FFF2-40B4-BE49-F238E27FC236}">
                    <a16:creationId xmlns:a16="http://schemas.microsoft.com/office/drawing/2014/main" id="{B1E461FB-0A2E-45D7-84C0-AC8F4D82EA6E}"/>
                  </a:ext>
                </a:extLst>
              </p:cNvPr>
              <p:cNvGrpSpPr/>
              <p:nvPr/>
            </p:nvGrpSpPr>
            <p:grpSpPr>
              <a:xfrm>
                <a:off x="2954119" y="3264457"/>
                <a:ext cx="2452658" cy="1558223"/>
                <a:chOff x="2886110" y="3195844"/>
                <a:chExt cx="2452658" cy="2841443"/>
              </a:xfrm>
            </p:grpSpPr>
            <p:sp>
              <p:nvSpPr>
                <p:cNvPr id="94" name="Rectangle 93">
                  <a:extLst>
                    <a:ext uri="{FF2B5EF4-FFF2-40B4-BE49-F238E27FC236}">
                      <a16:creationId xmlns:a16="http://schemas.microsoft.com/office/drawing/2014/main" id="{51430B79-A54D-48F2-861C-8CC9D3AD158C}"/>
                    </a:ext>
                  </a:extLst>
                </p:cNvPr>
                <p:cNvSpPr/>
                <p:nvPr/>
              </p:nvSpPr>
              <p:spPr>
                <a:xfrm rot="16200000">
                  <a:off x="3277487" y="3976005"/>
                  <a:ext cx="2841442" cy="1281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49D5584-C499-4808-ADDA-7A1C0F6CE223}"/>
                    </a:ext>
                  </a:extLst>
                </p:cNvPr>
                <p:cNvSpPr/>
                <p:nvPr/>
              </p:nvSpPr>
              <p:spPr>
                <a:xfrm rot="5400000">
                  <a:off x="2577358" y="4575947"/>
                  <a:ext cx="2841443" cy="812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99AD8B8-7C1D-4D1C-85DF-882144B1719C}"/>
                    </a:ext>
                  </a:extLst>
                </p:cNvPr>
                <p:cNvSpPr/>
                <p:nvPr/>
              </p:nvSpPr>
              <p:spPr>
                <a:xfrm>
                  <a:off x="2886110" y="3195844"/>
                  <a:ext cx="1071351" cy="284144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051F1917-08DB-45ED-B9BE-414E6AF7BBF3}"/>
                  </a:ext>
                </a:extLst>
              </p:cNvPr>
              <p:cNvSpPr txBox="1"/>
              <p:nvPr/>
            </p:nvSpPr>
            <p:spPr>
              <a:xfrm>
                <a:off x="4194204" y="3720340"/>
                <a:ext cx="1261951" cy="497504"/>
              </a:xfrm>
              <a:prstGeom prst="rect">
                <a:avLst/>
              </a:prstGeom>
              <a:noFill/>
            </p:spPr>
            <p:txBody>
              <a:bodyPr wrap="none" rtlCol="0">
                <a:spAutoFit/>
              </a:bodyPr>
              <a:lstStyle/>
              <a:p>
                <a:r>
                  <a:rPr lang="en-US" dirty="0">
                    <a:solidFill>
                      <a:schemeClr val="bg1"/>
                    </a:solidFill>
                  </a:rPr>
                  <a:t>sapphire</a:t>
                </a:r>
              </a:p>
            </p:txBody>
          </p:sp>
          <p:sp>
            <p:nvSpPr>
              <p:cNvPr id="92" name="TextBox 91">
                <a:extLst>
                  <a:ext uri="{FF2B5EF4-FFF2-40B4-BE49-F238E27FC236}">
                    <a16:creationId xmlns:a16="http://schemas.microsoft.com/office/drawing/2014/main" id="{96201184-07F3-4874-890D-24CF3D893F54}"/>
                  </a:ext>
                </a:extLst>
              </p:cNvPr>
              <p:cNvSpPr txBox="1"/>
              <p:nvPr/>
            </p:nvSpPr>
            <p:spPr>
              <a:xfrm>
                <a:off x="3744356" y="2697412"/>
                <a:ext cx="556563" cy="369332"/>
              </a:xfrm>
              <a:prstGeom prst="rect">
                <a:avLst/>
              </a:prstGeom>
              <a:noFill/>
            </p:spPr>
            <p:txBody>
              <a:bodyPr wrap="none" rtlCol="0">
                <a:spAutoFit/>
              </a:bodyPr>
              <a:lstStyle/>
              <a:p>
                <a:r>
                  <a:rPr lang="en-US" dirty="0" err="1"/>
                  <a:t>AlN</a:t>
                </a:r>
                <a:endParaRPr lang="en-US" dirty="0"/>
              </a:p>
            </p:txBody>
          </p:sp>
          <p:sp>
            <p:nvSpPr>
              <p:cNvPr id="93" name="TextBox 92">
                <a:extLst>
                  <a:ext uri="{FF2B5EF4-FFF2-40B4-BE49-F238E27FC236}">
                    <a16:creationId xmlns:a16="http://schemas.microsoft.com/office/drawing/2014/main" id="{5E136E5C-F02F-449C-9648-A211B66DFAF6}"/>
                  </a:ext>
                </a:extLst>
              </p:cNvPr>
              <p:cNvSpPr txBox="1"/>
              <p:nvPr/>
            </p:nvSpPr>
            <p:spPr>
              <a:xfrm>
                <a:off x="2933095" y="3558797"/>
                <a:ext cx="1186292" cy="870631"/>
              </a:xfrm>
              <a:prstGeom prst="rect">
                <a:avLst/>
              </a:prstGeom>
              <a:noFill/>
            </p:spPr>
            <p:txBody>
              <a:bodyPr wrap="none" rtlCol="0">
                <a:spAutoFit/>
              </a:bodyPr>
              <a:lstStyle/>
              <a:p>
                <a:r>
                  <a:rPr lang="en-US" dirty="0">
                    <a:solidFill>
                      <a:schemeClr val="bg1"/>
                    </a:solidFill>
                  </a:rPr>
                  <a:t>N-polar </a:t>
                </a:r>
              </a:p>
              <a:p>
                <a:r>
                  <a:rPr lang="en-US" dirty="0">
                    <a:solidFill>
                      <a:schemeClr val="bg1"/>
                    </a:solidFill>
                  </a:rPr>
                  <a:t>u-</a:t>
                </a:r>
                <a:r>
                  <a:rPr lang="en-US" dirty="0" err="1">
                    <a:solidFill>
                      <a:schemeClr val="bg1"/>
                    </a:solidFill>
                  </a:rPr>
                  <a:t>GaN</a:t>
                </a:r>
                <a:endParaRPr lang="en-US" dirty="0">
                  <a:solidFill>
                    <a:schemeClr val="bg1"/>
                  </a:solidFill>
                </a:endParaRPr>
              </a:p>
            </p:txBody>
          </p:sp>
        </p:grpSp>
        <p:sp>
          <p:nvSpPr>
            <p:cNvPr id="86" name="Rectangle 85">
              <a:extLst>
                <a:ext uri="{FF2B5EF4-FFF2-40B4-BE49-F238E27FC236}">
                  <a16:creationId xmlns:a16="http://schemas.microsoft.com/office/drawing/2014/main" id="{BA0F0FAF-D29C-4706-AF2F-6EF06BF14B21}"/>
                </a:ext>
              </a:extLst>
            </p:cNvPr>
            <p:cNvSpPr/>
            <p:nvPr/>
          </p:nvSpPr>
          <p:spPr>
            <a:xfrm>
              <a:off x="5659858" y="4270209"/>
              <a:ext cx="3231944" cy="1156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CC640E5C-180C-4D1F-96A0-63B6BBA84103}"/>
                </a:ext>
              </a:extLst>
            </p:cNvPr>
            <p:cNvSpPr txBox="1"/>
            <p:nvPr/>
          </p:nvSpPr>
          <p:spPr>
            <a:xfrm>
              <a:off x="6744789" y="4524450"/>
              <a:ext cx="1005403" cy="646331"/>
            </a:xfrm>
            <a:prstGeom prst="rect">
              <a:avLst/>
            </a:prstGeom>
            <a:noFill/>
          </p:spPr>
          <p:txBody>
            <a:bodyPr wrap="none" rtlCol="0">
              <a:spAutoFit/>
            </a:bodyPr>
            <a:lstStyle/>
            <a:p>
              <a:r>
                <a:rPr lang="en-US" dirty="0">
                  <a:solidFill>
                    <a:schemeClr val="bg1"/>
                  </a:solidFill>
                </a:rPr>
                <a:t>N-polar </a:t>
              </a:r>
            </a:p>
            <a:p>
              <a:r>
                <a:rPr lang="en-US" dirty="0">
                  <a:solidFill>
                    <a:schemeClr val="bg1"/>
                  </a:solidFill>
                </a:rPr>
                <a:t>p-</a:t>
              </a:r>
              <a:r>
                <a:rPr lang="en-US" dirty="0" err="1">
                  <a:solidFill>
                    <a:schemeClr val="bg1"/>
                  </a:solidFill>
                </a:rPr>
                <a:t>GaN</a:t>
              </a:r>
              <a:endParaRPr lang="en-US" dirty="0">
                <a:solidFill>
                  <a:schemeClr val="bg1"/>
                </a:solidFill>
              </a:endParaRPr>
            </a:p>
          </p:txBody>
        </p:sp>
        <p:sp>
          <p:nvSpPr>
            <p:cNvPr id="88" name="Rectangle 87">
              <a:extLst>
                <a:ext uri="{FF2B5EF4-FFF2-40B4-BE49-F238E27FC236}">
                  <a16:creationId xmlns:a16="http://schemas.microsoft.com/office/drawing/2014/main" id="{60AF143F-DD13-43F1-A557-23E59A23B9BB}"/>
                </a:ext>
              </a:extLst>
            </p:cNvPr>
            <p:cNvSpPr/>
            <p:nvPr/>
          </p:nvSpPr>
          <p:spPr>
            <a:xfrm>
              <a:off x="5539220" y="4269227"/>
              <a:ext cx="113354" cy="11567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2254C81E-E50E-4BE7-800D-07672FF449C7}"/>
                </a:ext>
              </a:extLst>
            </p:cNvPr>
            <p:cNvSpPr txBox="1"/>
            <p:nvPr/>
          </p:nvSpPr>
          <p:spPr>
            <a:xfrm>
              <a:off x="4881300" y="3805879"/>
              <a:ext cx="1315840" cy="369332"/>
            </a:xfrm>
            <a:prstGeom prst="rect">
              <a:avLst/>
            </a:prstGeom>
            <a:noFill/>
          </p:spPr>
          <p:txBody>
            <a:bodyPr wrap="square">
              <a:spAutoFit/>
            </a:bodyPr>
            <a:lstStyle/>
            <a:p>
              <a:pPr algn="ctr"/>
              <a:r>
                <a:rPr lang="en-US" dirty="0"/>
                <a:t>u-</a:t>
              </a:r>
              <a:r>
                <a:rPr lang="en-US" dirty="0" err="1"/>
                <a:t>GaN</a:t>
              </a:r>
              <a:r>
                <a:rPr lang="en-US" dirty="0"/>
                <a:t> cap</a:t>
              </a:r>
            </a:p>
          </p:txBody>
        </p:sp>
      </p:grpSp>
    </p:spTree>
    <p:extLst>
      <p:ext uri="{BB962C8B-B14F-4D97-AF65-F5344CB8AC3E}">
        <p14:creationId xmlns:p14="http://schemas.microsoft.com/office/powerpoint/2010/main" val="11301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8"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EB2D-BAD5-443D-B378-A9452E518BCE}"/>
              </a:ext>
            </a:extLst>
          </p:cNvPr>
          <p:cNvSpPr>
            <a:spLocks noGrp="1"/>
          </p:cNvSpPr>
          <p:nvPr>
            <p:ph type="title"/>
          </p:nvPr>
        </p:nvSpPr>
        <p:spPr>
          <a:xfrm>
            <a:off x="355257" y="104477"/>
            <a:ext cx="11049000" cy="886873"/>
          </a:xfrm>
        </p:spPr>
        <p:txBody>
          <a:bodyPr/>
          <a:lstStyle/>
          <a:p>
            <a:r>
              <a:rPr lang="en-US" dirty="0"/>
              <a:t>QE and lifetime</a:t>
            </a:r>
          </a:p>
        </p:txBody>
      </p:sp>
      <p:sp>
        <p:nvSpPr>
          <p:cNvPr id="5" name="Slide Number Placeholder 4">
            <a:extLst>
              <a:ext uri="{FF2B5EF4-FFF2-40B4-BE49-F238E27FC236}">
                <a16:creationId xmlns:a16="http://schemas.microsoft.com/office/drawing/2014/main" id="{0A9E82D6-6C92-4071-895F-27F529950B2D}"/>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6" name="Picture 5">
            <a:extLst>
              <a:ext uri="{FF2B5EF4-FFF2-40B4-BE49-F238E27FC236}">
                <a16:creationId xmlns:a16="http://schemas.microsoft.com/office/drawing/2014/main" id="{2237F043-3D72-4DB2-B84A-50E3831D3302}"/>
              </a:ext>
            </a:extLst>
          </p:cNvPr>
          <p:cNvPicPr>
            <a:picLocks noChangeAspect="1"/>
          </p:cNvPicPr>
          <p:nvPr/>
        </p:nvPicPr>
        <p:blipFill>
          <a:blip r:embed="rId2"/>
          <a:stretch>
            <a:fillRect/>
          </a:stretch>
        </p:blipFill>
        <p:spPr>
          <a:xfrm>
            <a:off x="432560" y="1526519"/>
            <a:ext cx="4936331" cy="4505524"/>
          </a:xfrm>
          <a:prstGeom prst="rect">
            <a:avLst/>
          </a:prstGeom>
        </p:spPr>
      </p:pic>
      <p:sp>
        <p:nvSpPr>
          <p:cNvPr id="7" name="TextBox 6">
            <a:extLst>
              <a:ext uri="{FF2B5EF4-FFF2-40B4-BE49-F238E27FC236}">
                <a16:creationId xmlns:a16="http://schemas.microsoft.com/office/drawing/2014/main" id="{95C82EDD-EB1F-4BB9-ADFD-CEE456CFEFF4}"/>
              </a:ext>
            </a:extLst>
          </p:cNvPr>
          <p:cNvSpPr txBox="1"/>
          <p:nvPr/>
        </p:nvSpPr>
        <p:spPr>
          <a:xfrm>
            <a:off x="3236914" y="908662"/>
            <a:ext cx="6806094" cy="369332"/>
          </a:xfrm>
          <a:prstGeom prst="rect">
            <a:avLst/>
          </a:prstGeom>
          <a:noFill/>
        </p:spPr>
        <p:txBody>
          <a:bodyPr wrap="none" rtlCol="0">
            <a:spAutoFit/>
          </a:bodyPr>
          <a:lstStyle/>
          <a:p>
            <a:r>
              <a:rPr lang="en-US" b="1" i="1" dirty="0">
                <a:solidFill>
                  <a:schemeClr val="accent5"/>
                </a:solidFill>
              </a:rPr>
              <a:t>Two N-polar </a:t>
            </a:r>
            <a:r>
              <a:rPr lang="en-US" b="1" i="1" dirty="0" err="1">
                <a:solidFill>
                  <a:schemeClr val="accent5"/>
                </a:solidFill>
              </a:rPr>
              <a:t>GaN</a:t>
            </a:r>
            <a:r>
              <a:rPr lang="en-US" b="1" i="1" dirty="0">
                <a:solidFill>
                  <a:schemeClr val="accent5"/>
                </a:solidFill>
              </a:rPr>
              <a:t> samples from the same MOCVD growth run</a:t>
            </a:r>
          </a:p>
        </p:txBody>
      </p:sp>
      <p:sp>
        <p:nvSpPr>
          <p:cNvPr id="10" name="TextBox 9">
            <a:extLst>
              <a:ext uri="{FF2B5EF4-FFF2-40B4-BE49-F238E27FC236}">
                <a16:creationId xmlns:a16="http://schemas.microsoft.com/office/drawing/2014/main" id="{58223ED3-86DA-46DB-B632-2C06A53F9850}"/>
              </a:ext>
            </a:extLst>
          </p:cNvPr>
          <p:cNvSpPr txBox="1"/>
          <p:nvPr/>
        </p:nvSpPr>
        <p:spPr>
          <a:xfrm>
            <a:off x="2748481" y="6036783"/>
            <a:ext cx="3304110" cy="369332"/>
          </a:xfrm>
          <a:prstGeom prst="rect">
            <a:avLst/>
          </a:prstGeom>
          <a:noFill/>
        </p:spPr>
        <p:txBody>
          <a:bodyPr wrap="none" rtlCol="0">
            <a:spAutoFit/>
          </a:bodyPr>
          <a:lstStyle/>
          <a:p>
            <a:r>
              <a:rPr lang="en-US" i="1" dirty="0">
                <a:solidFill>
                  <a:schemeClr val="accent4"/>
                </a:solidFill>
              </a:rPr>
              <a:t>HCl and heat cleaning @500C</a:t>
            </a:r>
          </a:p>
        </p:txBody>
      </p:sp>
      <p:cxnSp>
        <p:nvCxnSpPr>
          <p:cNvPr id="12" name="Straight Arrow Connector 11">
            <a:extLst>
              <a:ext uri="{FF2B5EF4-FFF2-40B4-BE49-F238E27FC236}">
                <a16:creationId xmlns:a16="http://schemas.microsoft.com/office/drawing/2014/main" id="{C5386965-CC5B-42F4-9E4F-14E45CD33474}"/>
              </a:ext>
            </a:extLst>
          </p:cNvPr>
          <p:cNvCxnSpPr>
            <a:cxnSpLocks/>
            <a:stCxn id="16" idx="2"/>
          </p:cNvCxnSpPr>
          <p:nvPr/>
        </p:nvCxnSpPr>
        <p:spPr>
          <a:xfrm flipH="1">
            <a:off x="1178900" y="1763095"/>
            <a:ext cx="1569581" cy="27730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62617EFC-24AB-4F16-AE49-0E3C9B97D0CD}"/>
              </a:ext>
            </a:extLst>
          </p:cNvPr>
          <p:cNvSpPr txBox="1"/>
          <p:nvPr/>
        </p:nvSpPr>
        <p:spPr>
          <a:xfrm>
            <a:off x="1538053" y="1239875"/>
            <a:ext cx="2420856" cy="523220"/>
          </a:xfrm>
          <a:prstGeom prst="rect">
            <a:avLst/>
          </a:prstGeom>
          <a:noFill/>
        </p:spPr>
        <p:txBody>
          <a:bodyPr wrap="none" rtlCol="0">
            <a:spAutoFit/>
          </a:bodyPr>
          <a:lstStyle/>
          <a:p>
            <a:r>
              <a:rPr lang="en-US" sz="2800" dirty="0">
                <a:solidFill>
                  <a:schemeClr val="accent2"/>
                </a:solidFill>
              </a:rPr>
              <a:t>Peak at 23%!!</a:t>
            </a:r>
          </a:p>
        </p:txBody>
      </p:sp>
      <p:sp>
        <p:nvSpPr>
          <p:cNvPr id="22" name="Rectangle 21">
            <a:extLst>
              <a:ext uri="{FF2B5EF4-FFF2-40B4-BE49-F238E27FC236}">
                <a16:creationId xmlns:a16="http://schemas.microsoft.com/office/drawing/2014/main" id="{9273D84C-BA15-4D24-ABBE-3A2AA37E2C7E}"/>
              </a:ext>
            </a:extLst>
          </p:cNvPr>
          <p:cNvSpPr/>
          <p:nvPr/>
        </p:nvSpPr>
        <p:spPr>
          <a:xfrm>
            <a:off x="1821243" y="2498903"/>
            <a:ext cx="687689" cy="735504"/>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A3C4389-293F-488A-B654-46406FC8BCBF}"/>
              </a:ext>
            </a:extLst>
          </p:cNvPr>
          <p:cNvPicPr>
            <a:picLocks noChangeAspect="1"/>
          </p:cNvPicPr>
          <p:nvPr/>
        </p:nvPicPr>
        <p:blipFill>
          <a:blip r:embed="rId3"/>
          <a:stretch>
            <a:fillRect/>
          </a:stretch>
        </p:blipFill>
        <p:spPr>
          <a:xfrm>
            <a:off x="6128747" y="1531219"/>
            <a:ext cx="4774190" cy="4507159"/>
          </a:xfrm>
          <a:prstGeom prst="rect">
            <a:avLst/>
          </a:prstGeom>
        </p:spPr>
      </p:pic>
      <p:cxnSp>
        <p:nvCxnSpPr>
          <p:cNvPr id="26" name="Straight Arrow Connector 25">
            <a:extLst>
              <a:ext uri="{FF2B5EF4-FFF2-40B4-BE49-F238E27FC236}">
                <a16:creationId xmlns:a16="http://schemas.microsoft.com/office/drawing/2014/main" id="{286C3EB7-F301-4FCF-81DF-518825AA5E4B}"/>
              </a:ext>
            </a:extLst>
          </p:cNvPr>
          <p:cNvCxnSpPr>
            <a:cxnSpLocks/>
          </p:cNvCxnSpPr>
          <p:nvPr/>
        </p:nvCxnSpPr>
        <p:spPr>
          <a:xfrm>
            <a:off x="2267107" y="3065844"/>
            <a:ext cx="4269719" cy="205796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7B45F7E4-D127-4528-A00E-2E74AEB86DB0}"/>
              </a:ext>
            </a:extLst>
          </p:cNvPr>
          <p:cNvSpPr txBox="1"/>
          <p:nvPr/>
        </p:nvSpPr>
        <p:spPr>
          <a:xfrm>
            <a:off x="7296682" y="3779281"/>
            <a:ext cx="3231975" cy="369332"/>
          </a:xfrm>
          <a:prstGeom prst="rect">
            <a:avLst/>
          </a:prstGeom>
          <a:noFill/>
        </p:spPr>
        <p:txBody>
          <a:bodyPr wrap="none" rtlCol="0">
            <a:spAutoFit/>
          </a:bodyPr>
          <a:lstStyle/>
          <a:p>
            <a:r>
              <a:rPr lang="en-US" b="1" i="1" dirty="0">
                <a:solidFill>
                  <a:schemeClr val="accent1"/>
                </a:solidFill>
              </a:rPr>
              <a:t>QE stable above 10</a:t>
            </a:r>
            <a:r>
              <a:rPr lang="en-US" b="1" i="1" baseline="30000" dirty="0">
                <a:solidFill>
                  <a:schemeClr val="accent1"/>
                </a:solidFill>
              </a:rPr>
              <a:t>-3</a:t>
            </a:r>
            <a:r>
              <a:rPr lang="en-US" b="1" i="1" dirty="0">
                <a:solidFill>
                  <a:schemeClr val="accent1"/>
                </a:solidFill>
              </a:rPr>
              <a:t> level !!</a:t>
            </a:r>
          </a:p>
        </p:txBody>
      </p:sp>
      <p:sp>
        <p:nvSpPr>
          <p:cNvPr id="34" name="TextBox 33">
            <a:extLst>
              <a:ext uri="{FF2B5EF4-FFF2-40B4-BE49-F238E27FC236}">
                <a16:creationId xmlns:a16="http://schemas.microsoft.com/office/drawing/2014/main" id="{0F936ACA-1EB0-4018-9789-7438170EAF50}"/>
              </a:ext>
            </a:extLst>
          </p:cNvPr>
          <p:cNvSpPr txBox="1"/>
          <p:nvPr/>
        </p:nvSpPr>
        <p:spPr>
          <a:xfrm>
            <a:off x="6967832" y="1996587"/>
            <a:ext cx="1580882" cy="738664"/>
          </a:xfrm>
          <a:prstGeom prst="rect">
            <a:avLst/>
          </a:prstGeom>
          <a:noFill/>
        </p:spPr>
        <p:txBody>
          <a:bodyPr wrap="none" rtlCol="0">
            <a:spAutoFit/>
          </a:bodyPr>
          <a:lstStyle/>
          <a:p>
            <a:r>
              <a:rPr lang="en-US" sz="1400" i="1" dirty="0">
                <a:solidFill>
                  <a:schemeClr val="accent1"/>
                </a:solidFill>
              </a:rPr>
              <a:t>25 </a:t>
            </a:r>
            <a:r>
              <a:rPr lang="en-US" sz="1400" i="1" dirty="0" err="1">
                <a:solidFill>
                  <a:schemeClr val="accent1"/>
                </a:solidFill>
              </a:rPr>
              <a:t>uW</a:t>
            </a:r>
            <a:r>
              <a:rPr lang="en-US" sz="1400" i="1" dirty="0">
                <a:solidFill>
                  <a:schemeClr val="accent1"/>
                </a:solidFill>
              </a:rPr>
              <a:t> @ 265 nm</a:t>
            </a:r>
          </a:p>
          <a:p>
            <a:r>
              <a:rPr lang="en-US" sz="1400" i="1" dirty="0">
                <a:solidFill>
                  <a:schemeClr val="accent1"/>
                </a:solidFill>
              </a:rPr>
              <a:t>Bias -18 V</a:t>
            </a:r>
          </a:p>
          <a:p>
            <a:r>
              <a:rPr lang="en-US" sz="1400" i="1" dirty="0">
                <a:solidFill>
                  <a:schemeClr val="accent1"/>
                </a:solidFill>
              </a:rPr>
              <a:t>10</a:t>
            </a:r>
            <a:r>
              <a:rPr lang="en-US" sz="1400" i="1" baseline="30000" dirty="0">
                <a:solidFill>
                  <a:schemeClr val="accent1"/>
                </a:solidFill>
              </a:rPr>
              <a:t>-10</a:t>
            </a:r>
            <a:r>
              <a:rPr lang="en-US" sz="1400" i="1" dirty="0">
                <a:solidFill>
                  <a:schemeClr val="accent1"/>
                </a:solidFill>
              </a:rPr>
              <a:t>Torr</a:t>
            </a:r>
          </a:p>
        </p:txBody>
      </p:sp>
      <p:sp>
        <p:nvSpPr>
          <p:cNvPr id="36" name="TextBox 35">
            <a:extLst>
              <a:ext uri="{FF2B5EF4-FFF2-40B4-BE49-F238E27FC236}">
                <a16:creationId xmlns:a16="http://schemas.microsoft.com/office/drawing/2014/main" id="{8D84A11B-EAE0-4CD3-96DA-C1A9A5EF4E97}"/>
              </a:ext>
            </a:extLst>
          </p:cNvPr>
          <p:cNvSpPr txBox="1"/>
          <p:nvPr/>
        </p:nvSpPr>
        <p:spPr>
          <a:xfrm>
            <a:off x="8867049" y="6046296"/>
            <a:ext cx="2819502" cy="215444"/>
          </a:xfrm>
          <a:prstGeom prst="rect">
            <a:avLst/>
          </a:prstGeom>
          <a:noFill/>
        </p:spPr>
        <p:txBody>
          <a:bodyPr wrap="square">
            <a:spAutoFit/>
          </a:bodyPr>
          <a:lstStyle/>
          <a:p>
            <a:r>
              <a:rPr lang="en-US" sz="800" b="0" i="0" dirty="0">
                <a:effectLst/>
                <a:latin typeface="Arial" panose="020B0604020202020204" pitchFamily="34" charset="0"/>
              </a:rPr>
              <a:t>L. Cultrera et al., </a:t>
            </a:r>
            <a:r>
              <a:rPr lang="en-US" sz="800" i="1" dirty="0">
                <a:latin typeface="Arial" panose="020B0604020202020204" pitchFamily="34" charset="0"/>
              </a:rPr>
              <a:t>J. Appl. Phys. </a:t>
            </a:r>
            <a:r>
              <a:rPr lang="en-US" sz="800" b="1" i="1" dirty="0">
                <a:latin typeface="Arial" panose="020B0604020202020204" pitchFamily="34" charset="0"/>
              </a:rPr>
              <a:t>131</a:t>
            </a:r>
            <a:r>
              <a:rPr lang="en-US" sz="800" i="1" dirty="0">
                <a:latin typeface="Arial" panose="020B0604020202020204" pitchFamily="34" charset="0"/>
              </a:rPr>
              <a:t>, 124902 (2022)</a:t>
            </a:r>
            <a:endParaRPr lang="en-US" sz="800" dirty="0"/>
          </a:p>
        </p:txBody>
      </p:sp>
      <p:sp>
        <p:nvSpPr>
          <p:cNvPr id="3" name="Rectangle 2">
            <a:extLst>
              <a:ext uri="{FF2B5EF4-FFF2-40B4-BE49-F238E27FC236}">
                <a16:creationId xmlns:a16="http://schemas.microsoft.com/office/drawing/2014/main" id="{4C083471-9A51-1BB8-9BEC-E63430CA77BD}"/>
              </a:ext>
            </a:extLst>
          </p:cNvPr>
          <p:cNvSpPr/>
          <p:nvPr/>
        </p:nvSpPr>
        <p:spPr>
          <a:xfrm>
            <a:off x="2619375" y="2040397"/>
            <a:ext cx="1994234" cy="1065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19DA30D-986C-4FE2-8218-53AB13CB5AEB}"/>
              </a:ext>
            </a:extLst>
          </p:cNvPr>
          <p:cNvCxnSpPr>
            <a:cxnSpLocks/>
          </p:cNvCxnSpPr>
          <p:nvPr/>
        </p:nvCxnSpPr>
        <p:spPr>
          <a:xfrm>
            <a:off x="2267107" y="2788542"/>
            <a:ext cx="4269719" cy="31739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42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animBg="1"/>
      <p:bldP spid="33" grpId="0"/>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6EB4-ADE6-43C8-847D-02368598FABF}"/>
              </a:ext>
            </a:extLst>
          </p:cNvPr>
          <p:cNvSpPr>
            <a:spLocks noGrp="1"/>
          </p:cNvSpPr>
          <p:nvPr>
            <p:ph type="title"/>
          </p:nvPr>
        </p:nvSpPr>
        <p:spPr>
          <a:xfrm>
            <a:off x="355256" y="93153"/>
            <a:ext cx="11652855" cy="835083"/>
          </a:xfrm>
        </p:spPr>
        <p:txBody>
          <a:bodyPr>
            <a:normAutofit fontScale="90000"/>
          </a:bodyPr>
          <a:lstStyle/>
          <a:p>
            <a:r>
              <a:rPr lang="en-US" dirty="0"/>
              <a:t>MTE as function of photon energy and location</a:t>
            </a:r>
          </a:p>
        </p:txBody>
      </p:sp>
      <p:sp>
        <p:nvSpPr>
          <p:cNvPr id="5" name="Slide Number Placeholder 4">
            <a:extLst>
              <a:ext uri="{FF2B5EF4-FFF2-40B4-BE49-F238E27FC236}">
                <a16:creationId xmlns:a16="http://schemas.microsoft.com/office/drawing/2014/main" id="{28DC2733-FA1E-497E-97B9-DCCAB2C16715}"/>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6" name="Picture 5">
            <a:extLst>
              <a:ext uri="{FF2B5EF4-FFF2-40B4-BE49-F238E27FC236}">
                <a16:creationId xmlns:a16="http://schemas.microsoft.com/office/drawing/2014/main" id="{993381C3-42C2-4B8C-AB00-872BB27755B0}"/>
              </a:ext>
            </a:extLst>
          </p:cNvPr>
          <p:cNvPicPr>
            <a:picLocks noChangeAspect="1"/>
          </p:cNvPicPr>
          <p:nvPr/>
        </p:nvPicPr>
        <p:blipFill>
          <a:blip r:embed="rId2"/>
          <a:stretch>
            <a:fillRect/>
          </a:stretch>
        </p:blipFill>
        <p:spPr>
          <a:xfrm>
            <a:off x="329967" y="1758738"/>
            <a:ext cx="4608289" cy="4354759"/>
          </a:xfrm>
          <a:prstGeom prst="rect">
            <a:avLst/>
          </a:prstGeom>
        </p:spPr>
      </p:pic>
      <p:sp>
        <p:nvSpPr>
          <p:cNvPr id="7" name="TextBox 6">
            <a:extLst>
              <a:ext uri="{FF2B5EF4-FFF2-40B4-BE49-F238E27FC236}">
                <a16:creationId xmlns:a16="http://schemas.microsoft.com/office/drawing/2014/main" id="{711591F6-24E8-4A54-8AFC-A9AC2A133190}"/>
              </a:ext>
            </a:extLst>
          </p:cNvPr>
          <p:cNvSpPr txBox="1"/>
          <p:nvPr/>
        </p:nvSpPr>
        <p:spPr>
          <a:xfrm>
            <a:off x="1118924" y="3187426"/>
            <a:ext cx="1713931" cy="338554"/>
          </a:xfrm>
          <a:prstGeom prst="rect">
            <a:avLst/>
          </a:prstGeom>
          <a:noFill/>
        </p:spPr>
        <p:txBody>
          <a:bodyPr wrap="none" rtlCol="0">
            <a:spAutoFit/>
          </a:bodyPr>
          <a:lstStyle/>
          <a:p>
            <a:r>
              <a:rPr lang="en-US" sz="1600" b="1" i="1" dirty="0">
                <a:solidFill>
                  <a:schemeClr val="accent5"/>
                </a:solidFill>
              </a:rPr>
              <a:t>Low QE sample</a:t>
            </a:r>
          </a:p>
        </p:txBody>
      </p:sp>
      <p:sp>
        <p:nvSpPr>
          <p:cNvPr id="8" name="TextBox 7">
            <a:extLst>
              <a:ext uri="{FF2B5EF4-FFF2-40B4-BE49-F238E27FC236}">
                <a16:creationId xmlns:a16="http://schemas.microsoft.com/office/drawing/2014/main" id="{A0B27D3D-4483-41A9-80BA-3C386BF7321A}"/>
              </a:ext>
            </a:extLst>
          </p:cNvPr>
          <p:cNvSpPr txBox="1"/>
          <p:nvPr/>
        </p:nvSpPr>
        <p:spPr>
          <a:xfrm>
            <a:off x="3078042" y="4175717"/>
            <a:ext cx="1758815" cy="338554"/>
          </a:xfrm>
          <a:prstGeom prst="rect">
            <a:avLst/>
          </a:prstGeom>
          <a:noFill/>
        </p:spPr>
        <p:txBody>
          <a:bodyPr wrap="none" rtlCol="0">
            <a:spAutoFit/>
          </a:bodyPr>
          <a:lstStyle/>
          <a:p>
            <a:r>
              <a:rPr lang="en-US" sz="1600" b="1" i="1" dirty="0">
                <a:solidFill>
                  <a:schemeClr val="accent1"/>
                </a:solidFill>
              </a:rPr>
              <a:t>High QE sample</a:t>
            </a:r>
          </a:p>
        </p:txBody>
      </p:sp>
      <p:sp>
        <p:nvSpPr>
          <p:cNvPr id="9" name="TextBox 8">
            <a:extLst>
              <a:ext uri="{FF2B5EF4-FFF2-40B4-BE49-F238E27FC236}">
                <a16:creationId xmlns:a16="http://schemas.microsoft.com/office/drawing/2014/main" id="{D1C645DE-C952-47D9-BD0A-364C5456D8D5}"/>
              </a:ext>
            </a:extLst>
          </p:cNvPr>
          <p:cNvSpPr txBox="1"/>
          <p:nvPr/>
        </p:nvSpPr>
        <p:spPr>
          <a:xfrm>
            <a:off x="2564920" y="2748706"/>
            <a:ext cx="1300557" cy="307777"/>
          </a:xfrm>
          <a:prstGeom prst="rect">
            <a:avLst/>
          </a:prstGeom>
          <a:noFill/>
        </p:spPr>
        <p:txBody>
          <a:bodyPr wrap="square" rtlCol="0">
            <a:spAutoFit/>
          </a:bodyPr>
          <a:lstStyle/>
          <a:p>
            <a:r>
              <a:rPr lang="en-US" sz="1400" b="1" dirty="0">
                <a:solidFill>
                  <a:schemeClr val="accent5"/>
                </a:solidFill>
              </a:rPr>
              <a:t>QE~3x10</a:t>
            </a:r>
            <a:r>
              <a:rPr lang="en-US" sz="1400" b="1" baseline="30000" dirty="0">
                <a:solidFill>
                  <a:schemeClr val="accent5"/>
                </a:solidFill>
              </a:rPr>
              <a:t>-6</a:t>
            </a:r>
          </a:p>
        </p:txBody>
      </p:sp>
      <p:sp>
        <p:nvSpPr>
          <p:cNvPr id="10" name="TextBox 9">
            <a:extLst>
              <a:ext uri="{FF2B5EF4-FFF2-40B4-BE49-F238E27FC236}">
                <a16:creationId xmlns:a16="http://schemas.microsoft.com/office/drawing/2014/main" id="{B3D16DE9-D0BE-481D-84A3-81C600CC918B}"/>
              </a:ext>
            </a:extLst>
          </p:cNvPr>
          <p:cNvSpPr txBox="1"/>
          <p:nvPr/>
        </p:nvSpPr>
        <p:spPr>
          <a:xfrm>
            <a:off x="1825591" y="5046701"/>
            <a:ext cx="1300557" cy="307777"/>
          </a:xfrm>
          <a:prstGeom prst="rect">
            <a:avLst/>
          </a:prstGeom>
          <a:noFill/>
        </p:spPr>
        <p:txBody>
          <a:bodyPr wrap="square" rtlCol="0">
            <a:spAutoFit/>
          </a:bodyPr>
          <a:lstStyle/>
          <a:p>
            <a:r>
              <a:rPr lang="en-US" sz="1400" b="1" dirty="0">
                <a:solidFill>
                  <a:schemeClr val="accent1"/>
                </a:solidFill>
              </a:rPr>
              <a:t>QE~1.5x10</a:t>
            </a:r>
            <a:r>
              <a:rPr lang="en-US" sz="1400" b="1" baseline="30000" dirty="0">
                <a:solidFill>
                  <a:schemeClr val="accent1"/>
                </a:solidFill>
              </a:rPr>
              <a:t>-5</a:t>
            </a:r>
          </a:p>
        </p:txBody>
      </p:sp>
      <p:sp>
        <p:nvSpPr>
          <p:cNvPr id="11" name="TextBox 10">
            <a:extLst>
              <a:ext uri="{FF2B5EF4-FFF2-40B4-BE49-F238E27FC236}">
                <a16:creationId xmlns:a16="http://schemas.microsoft.com/office/drawing/2014/main" id="{D18353B4-2E41-424D-9FD1-24253682414A}"/>
              </a:ext>
            </a:extLst>
          </p:cNvPr>
          <p:cNvSpPr txBox="1"/>
          <p:nvPr/>
        </p:nvSpPr>
        <p:spPr>
          <a:xfrm>
            <a:off x="677434" y="3503613"/>
            <a:ext cx="1300557" cy="307777"/>
          </a:xfrm>
          <a:prstGeom prst="rect">
            <a:avLst/>
          </a:prstGeom>
          <a:noFill/>
        </p:spPr>
        <p:txBody>
          <a:bodyPr wrap="square" rtlCol="0">
            <a:spAutoFit/>
          </a:bodyPr>
          <a:lstStyle/>
          <a:p>
            <a:r>
              <a:rPr lang="en-US" sz="1400" b="1" dirty="0">
                <a:solidFill>
                  <a:schemeClr val="accent5"/>
                </a:solidFill>
              </a:rPr>
              <a:t>QE~1x10</a:t>
            </a:r>
            <a:r>
              <a:rPr lang="en-US" sz="1400" b="1" baseline="30000" dirty="0">
                <a:solidFill>
                  <a:schemeClr val="accent5"/>
                </a:solidFill>
              </a:rPr>
              <a:t>-4</a:t>
            </a:r>
          </a:p>
        </p:txBody>
      </p:sp>
      <p:sp>
        <p:nvSpPr>
          <p:cNvPr id="12" name="TextBox 11">
            <a:extLst>
              <a:ext uri="{FF2B5EF4-FFF2-40B4-BE49-F238E27FC236}">
                <a16:creationId xmlns:a16="http://schemas.microsoft.com/office/drawing/2014/main" id="{0B6A34F8-281F-4039-AA68-A7061CDFA3CE}"/>
              </a:ext>
            </a:extLst>
          </p:cNvPr>
          <p:cNvSpPr txBox="1"/>
          <p:nvPr/>
        </p:nvSpPr>
        <p:spPr>
          <a:xfrm>
            <a:off x="677433" y="4579817"/>
            <a:ext cx="1300557" cy="307777"/>
          </a:xfrm>
          <a:prstGeom prst="rect">
            <a:avLst/>
          </a:prstGeom>
          <a:noFill/>
        </p:spPr>
        <p:txBody>
          <a:bodyPr wrap="square" rtlCol="0">
            <a:spAutoFit/>
          </a:bodyPr>
          <a:lstStyle/>
          <a:p>
            <a:r>
              <a:rPr lang="en-US" sz="1400" b="1" dirty="0">
                <a:solidFill>
                  <a:schemeClr val="accent1"/>
                </a:solidFill>
              </a:rPr>
              <a:t>QE~1x10</a:t>
            </a:r>
            <a:r>
              <a:rPr lang="en-US" sz="1400" b="1" baseline="30000" dirty="0">
                <a:solidFill>
                  <a:schemeClr val="accent1"/>
                </a:solidFill>
              </a:rPr>
              <a:t>-3</a:t>
            </a:r>
          </a:p>
        </p:txBody>
      </p:sp>
      <p:sp>
        <p:nvSpPr>
          <p:cNvPr id="13" name="TextBox 12">
            <a:extLst>
              <a:ext uri="{FF2B5EF4-FFF2-40B4-BE49-F238E27FC236}">
                <a16:creationId xmlns:a16="http://schemas.microsoft.com/office/drawing/2014/main" id="{2299EE7E-7B2E-47C0-B947-0C2B6C743223}"/>
              </a:ext>
            </a:extLst>
          </p:cNvPr>
          <p:cNvSpPr txBox="1"/>
          <p:nvPr/>
        </p:nvSpPr>
        <p:spPr>
          <a:xfrm>
            <a:off x="3824532" y="2313403"/>
            <a:ext cx="1300557" cy="307777"/>
          </a:xfrm>
          <a:prstGeom prst="rect">
            <a:avLst/>
          </a:prstGeom>
          <a:noFill/>
        </p:spPr>
        <p:txBody>
          <a:bodyPr wrap="square" rtlCol="0">
            <a:spAutoFit/>
          </a:bodyPr>
          <a:lstStyle/>
          <a:p>
            <a:r>
              <a:rPr lang="en-US" sz="1400" b="1" dirty="0">
                <a:solidFill>
                  <a:schemeClr val="accent1"/>
                </a:solidFill>
              </a:rPr>
              <a:t>QE~6x10</a:t>
            </a:r>
            <a:r>
              <a:rPr lang="en-US" sz="1400" b="1" baseline="30000" dirty="0">
                <a:solidFill>
                  <a:schemeClr val="accent1"/>
                </a:solidFill>
              </a:rPr>
              <a:t>-6</a:t>
            </a:r>
          </a:p>
        </p:txBody>
      </p:sp>
      <p:sp>
        <p:nvSpPr>
          <p:cNvPr id="18" name="TextBox 17">
            <a:extLst>
              <a:ext uri="{FF2B5EF4-FFF2-40B4-BE49-F238E27FC236}">
                <a16:creationId xmlns:a16="http://schemas.microsoft.com/office/drawing/2014/main" id="{878DD33C-0BD5-47E3-9A7C-0556763FE6B8}"/>
              </a:ext>
            </a:extLst>
          </p:cNvPr>
          <p:cNvSpPr txBox="1"/>
          <p:nvPr/>
        </p:nvSpPr>
        <p:spPr>
          <a:xfrm>
            <a:off x="408081" y="831864"/>
            <a:ext cx="5339923" cy="369332"/>
          </a:xfrm>
          <a:prstGeom prst="rect">
            <a:avLst/>
          </a:prstGeom>
          <a:noFill/>
        </p:spPr>
        <p:txBody>
          <a:bodyPr wrap="none" rtlCol="0">
            <a:spAutoFit/>
          </a:bodyPr>
          <a:lstStyle/>
          <a:p>
            <a:r>
              <a:rPr lang="en-US" i="1" dirty="0">
                <a:solidFill>
                  <a:schemeClr val="accent1"/>
                </a:solidFill>
              </a:rPr>
              <a:t>Free space beam expansion as function of voltage</a:t>
            </a:r>
          </a:p>
        </p:txBody>
      </p:sp>
      <p:sp>
        <p:nvSpPr>
          <p:cNvPr id="20" name="TextBox 19">
            <a:extLst>
              <a:ext uri="{FF2B5EF4-FFF2-40B4-BE49-F238E27FC236}">
                <a16:creationId xmlns:a16="http://schemas.microsoft.com/office/drawing/2014/main" id="{5D0A8A9A-DB7B-4E3B-B963-054C491FE9AF}"/>
              </a:ext>
            </a:extLst>
          </p:cNvPr>
          <p:cNvSpPr txBox="1"/>
          <p:nvPr/>
        </p:nvSpPr>
        <p:spPr>
          <a:xfrm>
            <a:off x="408081" y="1167282"/>
            <a:ext cx="2131474" cy="215444"/>
          </a:xfrm>
          <a:prstGeom prst="rect">
            <a:avLst/>
          </a:prstGeom>
          <a:noFill/>
        </p:spPr>
        <p:txBody>
          <a:bodyPr wrap="square">
            <a:spAutoFit/>
          </a:bodyPr>
          <a:lstStyle/>
          <a:p>
            <a:r>
              <a:rPr lang="en-US" sz="800" b="0" i="0" dirty="0">
                <a:solidFill>
                  <a:srgbClr val="000000"/>
                </a:solidFill>
                <a:effectLst/>
              </a:rPr>
              <a:t>H. Lee, </a:t>
            </a:r>
            <a:r>
              <a:rPr lang="en-US" sz="800" b="0" i="1" dirty="0">
                <a:solidFill>
                  <a:srgbClr val="000000"/>
                </a:solidFill>
                <a:effectLst/>
              </a:rPr>
              <a:t>Rev. Sci. Instr. </a:t>
            </a:r>
            <a:r>
              <a:rPr lang="en-US" sz="800" b="1" i="0" dirty="0">
                <a:solidFill>
                  <a:srgbClr val="000000"/>
                </a:solidFill>
                <a:effectLst/>
              </a:rPr>
              <a:t>86</a:t>
            </a:r>
            <a:r>
              <a:rPr lang="en-US" sz="800" b="0" i="0" dirty="0">
                <a:solidFill>
                  <a:srgbClr val="000000"/>
                </a:solidFill>
                <a:effectLst/>
              </a:rPr>
              <a:t>, 073309 (2015)</a:t>
            </a:r>
            <a:endParaRPr lang="en-US" sz="800" dirty="0"/>
          </a:p>
        </p:txBody>
      </p:sp>
      <p:pic>
        <p:nvPicPr>
          <p:cNvPr id="22" name="Picture 21">
            <a:extLst>
              <a:ext uri="{FF2B5EF4-FFF2-40B4-BE49-F238E27FC236}">
                <a16:creationId xmlns:a16="http://schemas.microsoft.com/office/drawing/2014/main" id="{829C9C8E-6BCE-40E5-9F6D-573526238694}"/>
              </a:ext>
            </a:extLst>
          </p:cNvPr>
          <p:cNvPicPr>
            <a:picLocks noChangeAspect="1"/>
          </p:cNvPicPr>
          <p:nvPr/>
        </p:nvPicPr>
        <p:blipFill>
          <a:blip r:embed="rId3"/>
          <a:stretch>
            <a:fillRect/>
          </a:stretch>
        </p:blipFill>
        <p:spPr>
          <a:xfrm>
            <a:off x="6878998" y="2342677"/>
            <a:ext cx="2927084" cy="4395075"/>
          </a:xfrm>
          <a:prstGeom prst="rect">
            <a:avLst/>
          </a:prstGeom>
        </p:spPr>
      </p:pic>
      <p:cxnSp>
        <p:nvCxnSpPr>
          <p:cNvPr id="24" name="Straight Arrow Connector 23">
            <a:extLst>
              <a:ext uri="{FF2B5EF4-FFF2-40B4-BE49-F238E27FC236}">
                <a16:creationId xmlns:a16="http://schemas.microsoft.com/office/drawing/2014/main" id="{13D26815-D417-49AE-94F8-FA4578242345}"/>
              </a:ext>
            </a:extLst>
          </p:cNvPr>
          <p:cNvCxnSpPr>
            <a:cxnSpLocks/>
            <a:endCxn id="25" idx="1"/>
          </p:cNvCxnSpPr>
          <p:nvPr/>
        </p:nvCxnSpPr>
        <p:spPr>
          <a:xfrm flipV="1">
            <a:off x="9085976" y="5115244"/>
            <a:ext cx="1221491" cy="3899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5FCB28F-F6CA-42A5-854B-3810D5989F4F}"/>
              </a:ext>
            </a:extLst>
          </p:cNvPr>
          <p:cNvSpPr txBox="1"/>
          <p:nvPr/>
        </p:nvSpPr>
        <p:spPr>
          <a:xfrm>
            <a:off x="10307467" y="4930578"/>
            <a:ext cx="1287532" cy="369332"/>
          </a:xfrm>
          <a:prstGeom prst="rect">
            <a:avLst/>
          </a:prstGeom>
          <a:noFill/>
        </p:spPr>
        <p:txBody>
          <a:bodyPr wrap="none" rtlCol="0">
            <a:spAutoFit/>
          </a:bodyPr>
          <a:lstStyle/>
          <a:p>
            <a:r>
              <a:rPr lang="en-US" dirty="0">
                <a:solidFill>
                  <a:srgbClr val="FF0000"/>
                </a:solidFill>
              </a:rPr>
              <a:t>Local MTE</a:t>
            </a:r>
          </a:p>
        </p:txBody>
      </p:sp>
      <p:sp>
        <p:nvSpPr>
          <p:cNvPr id="26" name="TextBox 25">
            <a:extLst>
              <a:ext uri="{FF2B5EF4-FFF2-40B4-BE49-F238E27FC236}">
                <a16:creationId xmlns:a16="http://schemas.microsoft.com/office/drawing/2014/main" id="{2D651968-D476-46FE-A89A-0CEADBD1B186}"/>
              </a:ext>
            </a:extLst>
          </p:cNvPr>
          <p:cNvSpPr txBox="1"/>
          <p:nvPr/>
        </p:nvSpPr>
        <p:spPr>
          <a:xfrm>
            <a:off x="10355045" y="5793310"/>
            <a:ext cx="1428874" cy="369332"/>
          </a:xfrm>
          <a:prstGeom prst="rect">
            <a:avLst/>
          </a:prstGeom>
          <a:noFill/>
        </p:spPr>
        <p:txBody>
          <a:bodyPr wrap="square" rtlCol="0">
            <a:spAutoFit/>
          </a:bodyPr>
          <a:lstStyle/>
          <a:p>
            <a:r>
              <a:rPr lang="en-US" dirty="0"/>
              <a:t>Local QE</a:t>
            </a:r>
          </a:p>
        </p:txBody>
      </p:sp>
      <p:cxnSp>
        <p:nvCxnSpPr>
          <p:cNvPr id="27" name="Straight Arrow Connector 26">
            <a:extLst>
              <a:ext uri="{FF2B5EF4-FFF2-40B4-BE49-F238E27FC236}">
                <a16:creationId xmlns:a16="http://schemas.microsoft.com/office/drawing/2014/main" id="{FEB8880C-8145-405B-8A63-FBB105140895}"/>
              </a:ext>
            </a:extLst>
          </p:cNvPr>
          <p:cNvCxnSpPr>
            <a:cxnSpLocks/>
          </p:cNvCxnSpPr>
          <p:nvPr/>
        </p:nvCxnSpPr>
        <p:spPr>
          <a:xfrm flipV="1">
            <a:off x="9108366" y="5962493"/>
            <a:ext cx="1199101" cy="48407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304A33B2-70CE-499F-AB6E-EE995BF05208}"/>
              </a:ext>
            </a:extLst>
          </p:cNvPr>
          <p:cNvPicPr>
            <a:picLocks noChangeAspect="1"/>
          </p:cNvPicPr>
          <p:nvPr/>
        </p:nvPicPr>
        <p:blipFill>
          <a:blip r:embed="rId4">
            <a:duotone>
              <a:schemeClr val="accent2">
                <a:shade val="45000"/>
                <a:satMod val="135000"/>
              </a:schemeClr>
              <a:prstClr val="white"/>
            </a:duotone>
          </a:blip>
          <a:stretch>
            <a:fillRect/>
          </a:stretch>
        </p:blipFill>
        <p:spPr>
          <a:xfrm>
            <a:off x="5256131" y="3047311"/>
            <a:ext cx="881044" cy="2137889"/>
          </a:xfrm>
          <a:prstGeom prst="rect">
            <a:avLst/>
          </a:prstGeom>
        </p:spPr>
      </p:pic>
      <p:pic>
        <p:nvPicPr>
          <p:cNvPr id="36" name="Picture 35">
            <a:extLst>
              <a:ext uri="{FF2B5EF4-FFF2-40B4-BE49-F238E27FC236}">
                <a16:creationId xmlns:a16="http://schemas.microsoft.com/office/drawing/2014/main" id="{A63D326A-A309-4327-81B7-C11B14AECD9A}"/>
              </a:ext>
            </a:extLst>
          </p:cNvPr>
          <p:cNvPicPr>
            <a:picLocks noChangeAspect="1"/>
          </p:cNvPicPr>
          <p:nvPr/>
        </p:nvPicPr>
        <p:blipFill>
          <a:blip r:embed="rId4">
            <a:duotone>
              <a:schemeClr val="accent5">
                <a:shade val="45000"/>
                <a:satMod val="135000"/>
              </a:schemeClr>
              <a:prstClr val="white"/>
            </a:duotone>
          </a:blip>
          <a:stretch>
            <a:fillRect/>
          </a:stretch>
        </p:blipFill>
        <p:spPr>
          <a:xfrm>
            <a:off x="10625342" y="2525323"/>
            <a:ext cx="881044" cy="2137889"/>
          </a:xfrm>
          <a:prstGeom prst="rect">
            <a:avLst/>
          </a:prstGeom>
        </p:spPr>
      </p:pic>
      <p:pic>
        <p:nvPicPr>
          <p:cNvPr id="14" name="Picture 13">
            <a:extLst>
              <a:ext uri="{FF2B5EF4-FFF2-40B4-BE49-F238E27FC236}">
                <a16:creationId xmlns:a16="http://schemas.microsoft.com/office/drawing/2014/main" id="{EAF9929F-8614-472D-B350-9C430E3D794B}"/>
              </a:ext>
            </a:extLst>
          </p:cNvPr>
          <p:cNvPicPr>
            <a:picLocks noChangeAspect="1"/>
          </p:cNvPicPr>
          <p:nvPr/>
        </p:nvPicPr>
        <p:blipFill>
          <a:blip r:embed="rId5"/>
          <a:stretch>
            <a:fillRect/>
          </a:stretch>
        </p:blipFill>
        <p:spPr>
          <a:xfrm>
            <a:off x="5016370" y="1291823"/>
            <a:ext cx="7119772" cy="1178937"/>
          </a:xfrm>
          <a:prstGeom prst="rect">
            <a:avLst/>
          </a:prstGeom>
        </p:spPr>
      </p:pic>
      <p:sp>
        <p:nvSpPr>
          <p:cNvPr id="32" name="TextBox 31">
            <a:extLst>
              <a:ext uri="{FF2B5EF4-FFF2-40B4-BE49-F238E27FC236}">
                <a16:creationId xmlns:a16="http://schemas.microsoft.com/office/drawing/2014/main" id="{C95F88A9-5236-4888-88FF-C404DCC82B0B}"/>
              </a:ext>
            </a:extLst>
          </p:cNvPr>
          <p:cNvSpPr txBox="1"/>
          <p:nvPr/>
        </p:nvSpPr>
        <p:spPr>
          <a:xfrm>
            <a:off x="7514248" y="767028"/>
            <a:ext cx="4700008" cy="584775"/>
          </a:xfrm>
          <a:prstGeom prst="rect">
            <a:avLst/>
          </a:prstGeom>
          <a:noFill/>
        </p:spPr>
        <p:txBody>
          <a:bodyPr wrap="square" rtlCol="0">
            <a:spAutoFit/>
          </a:bodyPr>
          <a:lstStyle/>
          <a:p>
            <a:r>
              <a:rPr lang="en-US" sz="1600" i="1" dirty="0">
                <a:solidFill>
                  <a:schemeClr val="accent5"/>
                </a:solidFill>
              </a:rPr>
              <a:t>e- beam images as the laser spot (50um </a:t>
            </a:r>
            <a:r>
              <a:rPr lang="en-US" sz="1600" i="1" dirty="0" err="1">
                <a:solidFill>
                  <a:schemeClr val="accent5"/>
                </a:solidFill>
              </a:rPr>
              <a:t>r.m.s.</a:t>
            </a:r>
            <a:r>
              <a:rPr lang="en-US" sz="1600" i="1" dirty="0">
                <a:solidFill>
                  <a:schemeClr val="accent5"/>
                </a:solidFill>
              </a:rPr>
              <a:t> @265nm) moves vertically on the cathode</a:t>
            </a:r>
          </a:p>
        </p:txBody>
      </p:sp>
      <p:sp>
        <p:nvSpPr>
          <p:cNvPr id="38" name="Arrow: Down 37">
            <a:extLst>
              <a:ext uri="{FF2B5EF4-FFF2-40B4-BE49-F238E27FC236}">
                <a16:creationId xmlns:a16="http://schemas.microsoft.com/office/drawing/2014/main" id="{A421EB4B-F243-4BBE-8180-7AAA0E80B9AB}"/>
              </a:ext>
            </a:extLst>
          </p:cNvPr>
          <p:cNvSpPr/>
          <p:nvPr/>
        </p:nvSpPr>
        <p:spPr>
          <a:xfrm rot="10800000">
            <a:off x="11506386" y="4674353"/>
            <a:ext cx="476092" cy="6272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AD4AE6BE-5614-4D9E-8D94-7BC59B362DA3}"/>
              </a:ext>
            </a:extLst>
          </p:cNvPr>
          <p:cNvSpPr/>
          <p:nvPr/>
        </p:nvSpPr>
        <p:spPr>
          <a:xfrm>
            <a:off x="11506386" y="5664359"/>
            <a:ext cx="476092" cy="62723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68E792-B1DB-68F7-F177-9C517C047D2C}"/>
              </a:ext>
            </a:extLst>
          </p:cNvPr>
          <p:cNvSpPr txBox="1"/>
          <p:nvPr/>
        </p:nvSpPr>
        <p:spPr>
          <a:xfrm>
            <a:off x="2663402" y="6219228"/>
            <a:ext cx="2819502" cy="215444"/>
          </a:xfrm>
          <a:prstGeom prst="rect">
            <a:avLst/>
          </a:prstGeom>
          <a:noFill/>
        </p:spPr>
        <p:txBody>
          <a:bodyPr wrap="square">
            <a:spAutoFit/>
          </a:bodyPr>
          <a:lstStyle/>
          <a:p>
            <a:r>
              <a:rPr lang="en-US" sz="800" b="0" i="0" dirty="0">
                <a:effectLst/>
                <a:latin typeface="Arial" panose="020B0604020202020204" pitchFamily="34" charset="0"/>
              </a:rPr>
              <a:t>L. Cultrera et al., </a:t>
            </a:r>
            <a:r>
              <a:rPr lang="en-US" sz="800" i="1" dirty="0">
                <a:latin typeface="Arial" panose="020B0604020202020204" pitchFamily="34" charset="0"/>
              </a:rPr>
              <a:t>J. Appl. Phys. </a:t>
            </a:r>
            <a:r>
              <a:rPr lang="en-US" sz="800" b="1" i="1" dirty="0">
                <a:latin typeface="Arial" panose="020B0604020202020204" pitchFamily="34" charset="0"/>
              </a:rPr>
              <a:t>131</a:t>
            </a:r>
            <a:r>
              <a:rPr lang="en-US" sz="800" i="1" dirty="0">
                <a:latin typeface="Arial" panose="020B0604020202020204" pitchFamily="34" charset="0"/>
              </a:rPr>
              <a:t>, 124902 (2022)</a:t>
            </a:r>
            <a:endParaRPr lang="en-US" sz="800" dirty="0"/>
          </a:p>
        </p:txBody>
      </p:sp>
      <p:sp>
        <p:nvSpPr>
          <p:cNvPr id="4" name="TextBox 3">
            <a:extLst>
              <a:ext uri="{FF2B5EF4-FFF2-40B4-BE49-F238E27FC236}">
                <a16:creationId xmlns:a16="http://schemas.microsoft.com/office/drawing/2014/main" id="{32C624BD-7978-B5A0-8E84-987A1D13DD5B}"/>
              </a:ext>
            </a:extLst>
          </p:cNvPr>
          <p:cNvSpPr txBox="1"/>
          <p:nvPr/>
        </p:nvSpPr>
        <p:spPr>
          <a:xfrm>
            <a:off x="982028" y="1438303"/>
            <a:ext cx="3701654" cy="523220"/>
          </a:xfrm>
          <a:prstGeom prst="rect">
            <a:avLst/>
          </a:prstGeom>
          <a:noFill/>
        </p:spPr>
        <p:txBody>
          <a:bodyPr wrap="none" rtlCol="0">
            <a:spAutoFit/>
          </a:bodyPr>
          <a:lstStyle/>
          <a:p>
            <a:r>
              <a:rPr lang="en-US" sz="1400" b="1" dirty="0">
                <a:solidFill>
                  <a:srgbClr val="FF0000"/>
                </a:solidFill>
              </a:rPr>
              <a:t>Compare with a typical Cu photocathode </a:t>
            </a:r>
          </a:p>
          <a:p>
            <a:r>
              <a:rPr lang="en-US" sz="1400" b="1" dirty="0">
                <a:solidFill>
                  <a:srgbClr val="FF0000"/>
                </a:solidFill>
              </a:rPr>
              <a:t> QE~1e-4 and MTE ~500 </a:t>
            </a:r>
            <a:r>
              <a:rPr lang="en-US" sz="1400" b="1" dirty="0" err="1">
                <a:solidFill>
                  <a:srgbClr val="FF0000"/>
                </a:solidFill>
              </a:rPr>
              <a:t>meV</a:t>
            </a:r>
            <a:r>
              <a:rPr lang="en-US" sz="1400" b="1" dirty="0">
                <a:solidFill>
                  <a:srgbClr val="FF0000"/>
                </a:solidFill>
              </a:rPr>
              <a:t> @266 nm</a:t>
            </a:r>
          </a:p>
        </p:txBody>
      </p:sp>
    </p:spTree>
    <p:extLst>
      <p:ext uri="{BB962C8B-B14F-4D97-AF65-F5344CB8AC3E}">
        <p14:creationId xmlns:p14="http://schemas.microsoft.com/office/powerpoint/2010/main" val="18236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8" grpId="0"/>
      <p:bldP spid="20" grpId="0"/>
      <p:bldP spid="25" grpId="0"/>
      <p:bldP spid="26" grpId="0"/>
      <p:bldP spid="32" grpId="0"/>
      <p:bldP spid="38" grpId="0" animBg="1"/>
      <p:bldP spid="39"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9AB3-844E-4314-B1EC-7BE4623D2BB6}"/>
              </a:ext>
            </a:extLst>
          </p:cNvPr>
          <p:cNvSpPr>
            <a:spLocks noGrp="1"/>
          </p:cNvSpPr>
          <p:nvPr>
            <p:ph type="title"/>
          </p:nvPr>
        </p:nvSpPr>
        <p:spPr>
          <a:xfrm>
            <a:off x="355257" y="85516"/>
            <a:ext cx="11049000" cy="972468"/>
          </a:xfrm>
        </p:spPr>
        <p:txBody>
          <a:bodyPr/>
          <a:lstStyle/>
          <a:p>
            <a:r>
              <a:rPr lang="en-US" dirty="0"/>
              <a:t>Surface morphology</a:t>
            </a:r>
          </a:p>
        </p:txBody>
      </p:sp>
      <p:sp>
        <p:nvSpPr>
          <p:cNvPr id="5" name="Slide Number Placeholder 4">
            <a:extLst>
              <a:ext uri="{FF2B5EF4-FFF2-40B4-BE49-F238E27FC236}">
                <a16:creationId xmlns:a16="http://schemas.microsoft.com/office/drawing/2014/main" id="{44D04422-8D1F-4412-8511-8BEFE31A94F0}"/>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grpSp>
        <p:nvGrpSpPr>
          <p:cNvPr id="9" name="Group 8">
            <a:extLst>
              <a:ext uri="{FF2B5EF4-FFF2-40B4-BE49-F238E27FC236}">
                <a16:creationId xmlns:a16="http://schemas.microsoft.com/office/drawing/2014/main" id="{D67EABF0-EB6B-4196-875C-B15C25404881}"/>
              </a:ext>
            </a:extLst>
          </p:cNvPr>
          <p:cNvGrpSpPr/>
          <p:nvPr/>
        </p:nvGrpSpPr>
        <p:grpSpPr>
          <a:xfrm>
            <a:off x="1573943" y="2320995"/>
            <a:ext cx="9044113" cy="3123801"/>
            <a:chOff x="398080" y="1030646"/>
            <a:chExt cx="11331676" cy="4796707"/>
          </a:xfrm>
        </p:grpSpPr>
        <p:pic>
          <p:nvPicPr>
            <p:cNvPr id="6" name="Picture 5">
              <a:extLst>
                <a:ext uri="{FF2B5EF4-FFF2-40B4-BE49-F238E27FC236}">
                  <a16:creationId xmlns:a16="http://schemas.microsoft.com/office/drawing/2014/main" id="{08684A58-4285-4A1D-BEC2-30A70B61E3A7}"/>
                </a:ext>
              </a:extLst>
            </p:cNvPr>
            <p:cNvPicPr>
              <a:picLocks noChangeAspect="1"/>
            </p:cNvPicPr>
            <p:nvPr/>
          </p:nvPicPr>
          <p:blipFill>
            <a:blip r:embed="rId2"/>
            <a:stretch>
              <a:fillRect/>
            </a:stretch>
          </p:blipFill>
          <p:spPr>
            <a:xfrm>
              <a:off x="398080" y="1030646"/>
              <a:ext cx="11314369" cy="4796707"/>
            </a:xfrm>
            <a:prstGeom prst="rect">
              <a:avLst/>
            </a:prstGeom>
          </p:spPr>
        </p:pic>
        <p:sp>
          <p:nvSpPr>
            <p:cNvPr id="7" name="TextBox 6">
              <a:extLst>
                <a:ext uri="{FF2B5EF4-FFF2-40B4-BE49-F238E27FC236}">
                  <a16:creationId xmlns:a16="http://schemas.microsoft.com/office/drawing/2014/main" id="{FD422890-4FF7-4464-A7DE-D67401BB5563}"/>
                </a:ext>
              </a:extLst>
            </p:cNvPr>
            <p:cNvSpPr txBox="1"/>
            <p:nvPr/>
          </p:nvSpPr>
          <p:spPr>
            <a:xfrm>
              <a:off x="5796630" y="1230119"/>
              <a:ext cx="397866" cy="276999"/>
            </a:xfrm>
            <a:prstGeom prst="rect">
              <a:avLst/>
            </a:prstGeom>
            <a:noFill/>
          </p:spPr>
          <p:txBody>
            <a:bodyPr wrap="none" rtlCol="0">
              <a:spAutoFit/>
            </a:bodyPr>
            <a:lstStyle/>
            <a:p>
              <a:r>
                <a:rPr lang="en-US" sz="1200" dirty="0"/>
                <a:t>nm</a:t>
              </a:r>
            </a:p>
          </p:txBody>
        </p:sp>
        <p:sp>
          <p:nvSpPr>
            <p:cNvPr id="8" name="TextBox 7">
              <a:extLst>
                <a:ext uri="{FF2B5EF4-FFF2-40B4-BE49-F238E27FC236}">
                  <a16:creationId xmlns:a16="http://schemas.microsoft.com/office/drawing/2014/main" id="{C094BB8A-8861-4EE9-8182-301DACA7A904}"/>
                </a:ext>
              </a:extLst>
            </p:cNvPr>
            <p:cNvSpPr txBox="1"/>
            <p:nvPr/>
          </p:nvSpPr>
          <p:spPr>
            <a:xfrm>
              <a:off x="11331890" y="1221563"/>
              <a:ext cx="397866" cy="276999"/>
            </a:xfrm>
            <a:prstGeom prst="rect">
              <a:avLst/>
            </a:prstGeom>
            <a:noFill/>
          </p:spPr>
          <p:txBody>
            <a:bodyPr wrap="none" rtlCol="0">
              <a:spAutoFit/>
            </a:bodyPr>
            <a:lstStyle/>
            <a:p>
              <a:r>
                <a:rPr lang="en-US" sz="1200" dirty="0"/>
                <a:t>nm</a:t>
              </a:r>
            </a:p>
          </p:txBody>
        </p:sp>
      </p:grpSp>
      <p:sp>
        <p:nvSpPr>
          <p:cNvPr id="10" name="TextBox 9">
            <a:extLst>
              <a:ext uri="{FF2B5EF4-FFF2-40B4-BE49-F238E27FC236}">
                <a16:creationId xmlns:a16="http://schemas.microsoft.com/office/drawing/2014/main" id="{5E79B1F3-ADAD-4944-A1F3-E1A4054BD105}"/>
              </a:ext>
            </a:extLst>
          </p:cNvPr>
          <p:cNvSpPr txBox="1"/>
          <p:nvPr/>
        </p:nvSpPr>
        <p:spPr>
          <a:xfrm>
            <a:off x="731206" y="5398511"/>
            <a:ext cx="10970596" cy="872034"/>
          </a:xfrm>
          <a:prstGeom prst="rect">
            <a:avLst/>
          </a:prstGeom>
          <a:noFill/>
        </p:spPr>
        <p:txBody>
          <a:bodyPr wrap="square" rtlCol="0">
            <a:spAutoFit/>
          </a:bodyPr>
          <a:lstStyle/>
          <a:p>
            <a:pPr>
              <a:lnSpc>
                <a:spcPct val="150000"/>
              </a:lnSpc>
            </a:pPr>
            <a:r>
              <a:rPr lang="en-US" dirty="0">
                <a:solidFill>
                  <a:schemeClr val="accent2"/>
                </a:solidFill>
              </a:rPr>
              <a:t>Typical of N-polar growth: Hexagonal base pyramidal shaped hillocks – size comparable with laser spot</a:t>
            </a:r>
          </a:p>
          <a:p>
            <a:pPr>
              <a:lnSpc>
                <a:spcPct val="150000"/>
              </a:lnSpc>
            </a:pPr>
            <a:r>
              <a:rPr lang="en-US" dirty="0">
                <a:solidFill>
                  <a:schemeClr val="accent5"/>
                </a:solidFill>
              </a:rPr>
              <a:t>Additional studies required to mitigate their presence and study compatibility with high electric fields</a:t>
            </a:r>
          </a:p>
        </p:txBody>
      </p:sp>
      <p:pic>
        <p:nvPicPr>
          <p:cNvPr id="12" name="Picture 11">
            <a:extLst>
              <a:ext uri="{FF2B5EF4-FFF2-40B4-BE49-F238E27FC236}">
                <a16:creationId xmlns:a16="http://schemas.microsoft.com/office/drawing/2014/main" id="{170B5850-E862-4D93-814D-799D4D0009FE}"/>
              </a:ext>
            </a:extLst>
          </p:cNvPr>
          <p:cNvPicPr>
            <a:picLocks noChangeAspect="1"/>
          </p:cNvPicPr>
          <p:nvPr/>
        </p:nvPicPr>
        <p:blipFill rotWithShape="1">
          <a:blip r:embed="rId3"/>
          <a:srcRect t="24628" r="17921" b="18019"/>
          <a:stretch/>
        </p:blipFill>
        <p:spPr>
          <a:xfrm>
            <a:off x="8465838" y="125710"/>
            <a:ext cx="2323626" cy="2164857"/>
          </a:xfrm>
          <a:prstGeom prst="rect">
            <a:avLst/>
          </a:prstGeom>
        </p:spPr>
      </p:pic>
      <p:sp>
        <p:nvSpPr>
          <p:cNvPr id="13" name="TextBox 12">
            <a:extLst>
              <a:ext uri="{FF2B5EF4-FFF2-40B4-BE49-F238E27FC236}">
                <a16:creationId xmlns:a16="http://schemas.microsoft.com/office/drawing/2014/main" id="{B0CAB09D-D93C-4275-B8BF-2D9A8BC73878}"/>
              </a:ext>
            </a:extLst>
          </p:cNvPr>
          <p:cNvSpPr txBox="1"/>
          <p:nvPr/>
        </p:nvSpPr>
        <p:spPr>
          <a:xfrm>
            <a:off x="6216504" y="1023472"/>
            <a:ext cx="2249334" cy="369332"/>
          </a:xfrm>
          <a:prstGeom prst="rect">
            <a:avLst/>
          </a:prstGeom>
          <a:noFill/>
        </p:spPr>
        <p:txBody>
          <a:bodyPr wrap="none" rtlCol="0">
            <a:spAutoFit/>
          </a:bodyPr>
          <a:lstStyle/>
          <a:p>
            <a:r>
              <a:rPr lang="en-US" i="1" dirty="0">
                <a:solidFill>
                  <a:schemeClr val="accent1"/>
                </a:solidFill>
              </a:rPr>
              <a:t>Sharp LEED pattern</a:t>
            </a:r>
          </a:p>
        </p:txBody>
      </p:sp>
      <p:sp>
        <p:nvSpPr>
          <p:cNvPr id="3" name="TextBox 2">
            <a:extLst>
              <a:ext uri="{FF2B5EF4-FFF2-40B4-BE49-F238E27FC236}">
                <a16:creationId xmlns:a16="http://schemas.microsoft.com/office/drawing/2014/main" id="{973D8DD0-28F0-FF10-B010-917B5140BBE6}"/>
              </a:ext>
            </a:extLst>
          </p:cNvPr>
          <p:cNvSpPr txBox="1"/>
          <p:nvPr/>
        </p:nvSpPr>
        <p:spPr>
          <a:xfrm>
            <a:off x="1036043" y="1921235"/>
            <a:ext cx="3211135" cy="369332"/>
          </a:xfrm>
          <a:prstGeom prst="rect">
            <a:avLst/>
          </a:prstGeom>
          <a:noFill/>
        </p:spPr>
        <p:txBody>
          <a:bodyPr wrap="none" rtlCol="0">
            <a:spAutoFit/>
          </a:bodyPr>
          <a:lstStyle/>
          <a:p>
            <a:r>
              <a:rPr lang="en-US" dirty="0"/>
              <a:t>Confocal microscope imaging</a:t>
            </a:r>
          </a:p>
        </p:txBody>
      </p:sp>
      <p:sp>
        <p:nvSpPr>
          <p:cNvPr id="4" name="TextBox 3">
            <a:extLst>
              <a:ext uri="{FF2B5EF4-FFF2-40B4-BE49-F238E27FC236}">
                <a16:creationId xmlns:a16="http://schemas.microsoft.com/office/drawing/2014/main" id="{A079DD35-D725-D682-225C-82100F347F60}"/>
              </a:ext>
            </a:extLst>
          </p:cNvPr>
          <p:cNvSpPr txBox="1"/>
          <p:nvPr/>
        </p:nvSpPr>
        <p:spPr>
          <a:xfrm>
            <a:off x="1427676" y="2292925"/>
            <a:ext cx="2819502" cy="215444"/>
          </a:xfrm>
          <a:prstGeom prst="rect">
            <a:avLst/>
          </a:prstGeom>
          <a:noFill/>
        </p:spPr>
        <p:txBody>
          <a:bodyPr wrap="square">
            <a:spAutoFit/>
          </a:bodyPr>
          <a:lstStyle/>
          <a:p>
            <a:r>
              <a:rPr lang="en-US" sz="800" b="0" i="0" dirty="0">
                <a:effectLst/>
                <a:latin typeface="Arial" panose="020B0604020202020204" pitchFamily="34" charset="0"/>
              </a:rPr>
              <a:t>L. Cultrera et al., </a:t>
            </a:r>
            <a:r>
              <a:rPr lang="en-US" sz="800" i="1" dirty="0">
                <a:latin typeface="Arial" panose="020B0604020202020204" pitchFamily="34" charset="0"/>
              </a:rPr>
              <a:t>J. Appl. Phys. </a:t>
            </a:r>
            <a:r>
              <a:rPr lang="en-US" sz="800" b="1" i="1" dirty="0">
                <a:latin typeface="Arial" panose="020B0604020202020204" pitchFamily="34" charset="0"/>
              </a:rPr>
              <a:t>131</a:t>
            </a:r>
            <a:r>
              <a:rPr lang="en-US" sz="800" i="1" dirty="0">
                <a:latin typeface="Arial" panose="020B0604020202020204" pitchFamily="34" charset="0"/>
              </a:rPr>
              <a:t>, 124902 (2022)</a:t>
            </a:r>
            <a:endParaRPr lang="en-US" sz="800" dirty="0"/>
          </a:p>
        </p:txBody>
      </p:sp>
    </p:spTree>
    <p:extLst>
      <p:ext uri="{BB962C8B-B14F-4D97-AF65-F5344CB8AC3E}">
        <p14:creationId xmlns:p14="http://schemas.microsoft.com/office/powerpoint/2010/main" val="362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D49-32E0-9A94-CB3B-679A77FF8500}"/>
              </a:ext>
            </a:extLst>
          </p:cNvPr>
          <p:cNvSpPr>
            <a:spLocks noGrp="1"/>
          </p:cNvSpPr>
          <p:nvPr>
            <p:ph type="title"/>
          </p:nvPr>
        </p:nvSpPr>
        <p:spPr>
          <a:xfrm>
            <a:off x="355257" y="135904"/>
            <a:ext cx="11049000" cy="1325563"/>
          </a:xfrm>
        </p:spPr>
        <p:txBody>
          <a:bodyPr>
            <a:normAutofit/>
          </a:bodyPr>
          <a:lstStyle/>
          <a:p>
            <a:r>
              <a:rPr lang="en-US" sz="4000" dirty="0"/>
              <a:t>PEEM imaging uniformity of emission</a:t>
            </a:r>
          </a:p>
        </p:txBody>
      </p:sp>
      <p:sp>
        <p:nvSpPr>
          <p:cNvPr id="4" name="Slide Number Placeholder 3">
            <a:extLst>
              <a:ext uri="{FF2B5EF4-FFF2-40B4-BE49-F238E27FC236}">
                <a16:creationId xmlns:a16="http://schemas.microsoft.com/office/drawing/2014/main" id="{FEA2E102-DA75-52B7-D476-FCC850C2E46A}"/>
              </a:ext>
            </a:extLst>
          </p:cNvPr>
          <p:cNvSpPr>
            <a:spLocks noGrp="1"/>
          </p:cNvSpPr>
          <p:nvPr>
            <p:ph type="sldNum" sz="quarter" idx="4"/>
          </p:nvPr>
        </p:nvSpPr>
        <p:spPr/>
        <p:txBody>
          <a:bodyPr/>
          <a:lstStyle/>
          <a:p>
            <a:fld id="{933A556B-7C63-244D-9B7C-B0EA8042B330}" type="slidenum">
              <a:rPr lang="en-US" smtClean="0"/>
              <a:pPr/>
              <a:t>9</a:t>
            </a:fld>
            <a:endParaRPr lang="en-US" sz="1000"/>
          </a:p>
        </p:txBody>
      </p:sp>
      <p:pic>
        <p:nvPicPr>
          <p:cNvPr id="6" name="Content Placeholder 3">
            <a:extLst>
              <a:ext uri="{FF2B5EF4-FFF2-40B4-BE49-F238E27FC236}">
                <a16:creationId xmlns:a16="http://schemas.microsoft.com/office/drawing/2014/main" id="{23BFE367-DB0B-136B-145C-1AA4468D9B88}"/>
              </a:ext>
            </a:extLst>
          </p:cNvPr>
          <p:cNvPicPr>
            <a:picLocks noGrp="1" noChangeAspect="1"/>
          </p:cNvPicPr>
          <p:nvPr>
            <p:ph idx="1"/>
          </p:nvPr>
        </p:nvPicPr>
        <p:blipFill>
          <a:blip r:embed="rId2"/>
          <a:srcRect r="8862"/>
          <a:stretch/>
        </p:blipFill>
        <p:spPr>
          <a:xfrm>
            <a:off x="272955" y="1861517"/>
            <a:ext cx="5289645" cy="4351338"/>
          </a:xfrm>
          <a:prstGeom prst="rect">
            <a:avLst/>
          </a:prstGeom>
        </p:spPr>
      </p:pic>
      <p:sp>
        <p:nvSpPr>
          <p:cNvPr id="9" name="TextBox 8">
            <a:extLst>
              <a:ext uri="{FF2B5EF4-FFF2-40B4-BE49-F238E27FC236}">
                <a16:creationId xmlns:a16="http://schemas.microsoft.com/office/drawing/2014/main" id="{B2884E22-0DF3-5E6B-F199-32FF232EC17A}"/>
              </a:ext>
            </a:extLst>
          </p:cNvPr>
          <p:cNvSpPr txBox="1"/>
          <p:nvPr/>
        </p:nvSpPr>
        <p:spPr>
          <a:xfrm>
            <a:off x="1190301" y="2196521"/>
            <a:ext cx="2084697" cy="830997"/>
          </a:xfrm>
          <a:prstGeom prst="rect">
            <a:avLst/>
          </a:prstGeom>
          <a:noFill/>
        </p:spPr>
        <p:txBody>
          <a:bodyPr wrap="square">
            <a:spAutoFit/>
          </a:bodyPr>
          <a:lstStyle/>
          <a:p>
            <a:r>
              <a:rPr lang="pt-BR" sz="1200" dirty="0">
                <a:solidFill>
                  <a:schemeClr val="bg1"/>
                </a:solidFill>
              </a:rPr>
              <a:t>fov=172 um</a:t>
            </a:r>
          </a:p>
          <a:p>
            <a:r>
              <a:rPr lang="pt-BR" sz="1200" dirty="0">
                <a:solidFill>
                  <a:schemeClr val="bg1"/>
                </a:solidFill>
              </a:rPr>
              <a:t>MCP=1430 V</a:t>
            </a:r>
          </a:p>
          <a:p>
            <a:r>
              <a:rPr lang="pt-BR" sz="1200" dirty="0">
                <a:solidFill>
                  <a:schemeClr val="bg1"/>
                </a:solidFill>
              </a:rPr>
              <a:t>C/s= 1.1920e+09</a:t>
            </a:r>
          </a:p>
          <a:p>
            <a:r>
              <a:rPr lang="pt-BR" sz="1200" dirty="0">
                <a:solidFill>
                  <a:schemeClr val="bg1"/>
                </a:solidFill>
              </a:rPr>
              <a:t>Hg lamp</a:t>
            </a:r>
          </a:p>
        </p:txBody>
      </p:sp>
      <p:sp>
        <p:nvSpPr>
          <p:cNvPr id="11" name="TextBox 10">
            <a:extLst>
              <a:ext uri="{FF2B5EF4-FFF2-40B4-BE49-F238E27FC236}">
                <a16:creationId xmlns:a16="http://schemas.microsoft.com/office/drawing/2014/main" id="{C1789B74-A3FB-DB9E-474F-5A117074003E}"/>
              </a:ext>
            </a:extLst>
          </p:cNvPr>
          <p:cNvSpPr txBox="1"/>
          <p:nvPr/>
        </p:nvSpPr>
        <p:spPr>
          <a:xfrm>
            <a:off x="1190300" y="5396984"/>
            <a:ext cx="2084697" cy="307777"/>
          </a:xfrm>
          <a:prstGeom prst="rect">
            <a:avLst/>
          </a:prstGeom>
          <a:noFill/>
        </p:spPr>
        <p:txBody>
          <a:bodyPr wrap="square">
            <a:spAutoFit/>
          </a:bodyPr>
          <a:lstStyle/>
          <a:p>
            <a:r>
              <a:rPr lang="en-US" sz="1400" dirty="0">
                <a:solidFill>
                  <a:schemeClr val="bg1"/>
                </a:solidFill>
              </a:rPr>
              <a:t>N-polar </a:t>
            </a:r>
            <a:r>
              <a:rPr lang="en-US" sz="1400" dirty="0" err="1">
                <a:solidFill>
                  <a:schemeClr val="bg1"/>
                </a:solidFill>
              </a:rPr>
              <a:t>GaN</a:t>
            </a:r>
            <a:r>
              <a:rPr lang="en-US" sz="1400" dirty="0">
                <a:solidFill>
                  <a:schemeClr val="bg1"/>
                </a:solidFill>
              </a:rPr>
              <a:t> s0583</a:t>
            </a:r>
          </a:p>
        </p:txBody>
      </p:sp>
      <p:sp>
        <p:nvSpPr>
          <p:cNvPr id="12" name="TextBox 11">
            <a:extLst>
              <a:ext uri="{FF2B5EF4-FFF2-40B4-BE49-F238E27FC236}">
                <a16:creationId xmlns:a16="http://schemas.microsoft.com/office/drawing/2014/main" id="{B199002C-5079-EF62-AFEC-58792FFD8F86}"/>
              </a:ext>
            </a:extLst>
          </p:cNvPr>
          <p:cNvSpPr txBox="1"/>
          <p:nvPr/>
        </p:nvSpPr>
        <p:spPr>
          <a:xfrm>
            <a:off x="355257" y="1312541"/>
            <a:ext cx="8195449" cy="369332"/>
          </a:xfrm>
          <a:prstGeom prst="rect">
            <a:avLst/>
          </a:prstGeom>
          <a:noFill/>
        </p:spPr>
        <p:txBody>
          <a:bodyPr wrap="none" rtlCol="0">
            <a:spAutoFit/>
          </a:bodyPr>
          <a:lstStyle/>
          <a:p>
            <a:r>
              <a:rPr lang="en-US" dirty="0"/>
              <a:t>HCl rinse followed by IPA rinse with N2 blow dry and annealing in UHV to 300C</a:t>
            </a:r>
          </a:p>
        </p:txBody>
      </p:sp>
      <p:grpSp>
        <p:nvGrpSpPr>
          <p:cNvPr id="18" name="Group 17">
            <a:extLst>
              <a:ext uri="{FF2B5EF4-FFF2-40B4-BE49-F238E27FC236}">
                <a16:creationId xmlns:a16="http://schemas.microsoft.com/office/drawing/2014/main" id="{D33A778B-DB02-5E16-6396-3B45954173CA}"/>
              </a:ext>
            </a:extLst>
          </p:cNvPr>
          <p:cNvGrpSpPr/>
          <p:nvPr/>
        </p:nvGrpSpPr>
        <p:grpSpPr>
          <a:xfrm>
            <a:off x="5219700" y="1861516"/>
            <a:ext cx="6972300" cy="1908934"/>
            <a:chOff x="5219700" y="1861516"/>
            <a:chExt cx="6972300" cy="1908934"/>
          </a:xfrm>
        </p:grpSpPr>
        <p:pic>
          <p:nvPicPr>
            <p:cNvPr id="14" name="Picture 13">
              <a:extLst>
                <a:ext uri="{FF2B5EF4-FFF2-40B4-BE49-F238E27FC236}">
                  <a16:creationId xmlns:a16="http://schemas.microsoft.com/office/drawing/2014/main" id="{D3EB0C69-93CF-9B57-6FC9-26B85A23BBD2}"/>
                </a:ext>
              </a:extLst>
            </p:cNvPr>
            <p:cNvPicPr>
              <a:picLocks noChangeAspect="1"/>
            </p:cNvPicPr>
            <p:nvPr/>
          </p:nvPicPr>
          <p:blipFill>
            <a:blip r:embed="rId3"/>
            <a:stretch>
              <a:fillRect/>
            </a:stretch>
          </p:blipFill>
          <p:spPr>
            <a:xfrm>
              <a:off x="5219700" y="1861518"/>
              <a:ext cx="2546212" cy="1908932"/>
            </a:xfrm>
            <a:prstGeom prst="rect">
              <a:avLst/>
            </a:prstGeom>
          </p:spPr>
        </p:pic>
        <p:pic>
          <p:nvPicPr>
            <p:cNvPr id="15" name="Picture 14">
              <a:extLst>
                <a:ext uri="{FF2B5EF4-FFF2-40B4-BE49-F238E27FC236}">
                  <a16:creationId xmlns:a16="http://schemas.microsoft.com/office/drawing/2014/main" id="{8F670F7B-2481-EA87-ED1A-A740E9340121}"/>
                </a:ext>
              </a:extLst>
            </p:cNvPr>
            <p:cNvPicPr>
              <a:picLocks noChangeAspect="1"/>
            </p:cNvPicPr>
            <p:nvPr/>
          </p:nvPicPr>
          <p:blipFill>
            <a:blip r:embed="rId4"/>
            <a:srcRect r="7442"/>
            <a:stretch/>
          </p:blipFill>
          <p:spPr>
            <a:xfrm>
              <a:off x="7507302" y="1861517"/>
              <a:ext cx="2356737" cy="1908933"/>
            </a:xfrm>
            <a:prstGeom prst="rect">
              <a:avLst/>
            </a:prstGeom>
          </p:spPr>
        </p:pic>
        <p:pic>
          <p:nvPicPr>
            <p:cNvPr id="16" name="Picture 15">
              <a:extLst>
                <a:ext uri="{FF2B5EF4-FFF2-40B4-BE49-F238E27FC236}">
                  <a16:creationId xmlns:a16="http://schemas.microsoft.com/office/drawing/2014/main" id="{CD5E6884-C622-4F37-BF3C-5DF5DD4981E4}"/>
                </a:ext>
              </a:extLst>
            </p:cNvPr>
            <p:cNvPicPr>
              <a:picLocks noChangeAspect="1"/>
            </p:cNvPicPr>
            <p:nvPr/>
          </p:nvPicPr>
          <p:blipFill>
            <a:blip r:embed="rId5"/>
            <a:srcRect r="5205"/>
            <a:stretch/>
          </p:blipFill>
          <p:spPr>
            <a:xfrm>
              <a:off x="9778314" y="1861516"/>
              <a:ext cx="2413686" cy="1908932"/>
            </a:xfrm>
            <a:prstGeom prst="rect">
              <a:avLst/>
            </a:prstGeom>
          </p:spPr>
        </p:pic>
      </p:grpSp>
      <p:sp>
        <p:nvSpPr>
          <p:cNvPr id="17" name="TextBox 16">
            <a:extLst>
              <a:ext uri="{FF2B5EF4-FFF2-40B4-BE49-F238E27FC236}">
                <a16:creationId xmlns:a16="http://schemas.microsoft.com/office/drawing/2014/main" id="{36EC60ED-6DD5-AC9D-7A8E-62F658989EAC}"/>
              </a:ext>
            </a:extLst>
          </p:cNvPr>
          <p:cNvSpPr txBox="1"/>
          <p:nvPr/>
        </p:nvSpPr>
        <p:spPr>
          <a:xfrm>
            <a:off x="5665942" y="4068131"/>
            <a:ext cx="6253103" cy="2308324"/>
          </a:xfrm>
          <a:prstGeom prst="rect">
            <a:avLst/>
          </a:prstGeom>
          <a:noFill/>
        </p:spPr>
        <p:txBody>
          <a:bodyPr wrap="square" rtlCol="0">
            <a:spAutoFit/>
          </a:bodyPr>
          <a:lstStyle/>
          <a:p>
            <a:r>
              <a:rPr lang="en-US" dirty="0"/>
              <a:t>PEEM allows to correlate QE and morphology</a:t>
            </a:r>
          </a:p>
          <a:p>
            <a:endParaRPr lang="en-US" dirty="0"/>
          </a:p>
          <a:p>
            <a:r>
              <a:rPr lang="en-US" dirty="0"/>
              <a:t>Large non-uniformity of emission across the surfaces</a:t>
            </a:r>
          </a:p>
          <a:p>
            <a:endParaRPr lang="en-US" dirty="0"/>
          </a:p>
          <a:p>
            <a:r>
              <a:rPr lang="en-US" dirty="0"/>
              <a:t>For photoinjector operation +/-10% is typically required to mitigate non uniformity in the charge distribution in the electron bunches</a:t>
            </a:r>
          </a:p>
          <a:p>
            <a:endParaRPr lang="en-US" dirty="0"/>
          </a:p>
        </p:txBody>
      </p:sp>
    </p:spTree>
    <p:extLst>
      <p:ext uri="{BB962C8B-B14F-4D97-AF65-F5344CB8AC3E}">
        <p14:creationId xmlns:p14="http://schemas.microsoft.com/office/powerpoint/2010/main" val="9324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1_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15459</TotalTime>
  <Words>3075</Words>
  <Application>Microsoft Office PowerPoint</Application>
  <PresentationFormat>Widescreen</PresentationFormat>
  <Paragraphs>378</Paragraphs>
  <Slides>29</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Aptos</vt:lpstr>
      <vt:lpstr>Arial</vt:lpstr>
      <vt:lpstr>Calibri</vt:lpstr>
      <vt:lpstr>Cambria Math</vt:lpstr>
      <vt:lpstr>Helvetica</vt:lpstr>
      <vt:lpstr>Helvetica Neue</vt:lpstr>
      <vt:lpstr>Public Sans</vt:lpstr>
      <vt:lpstr>BNL</vt:lpstr>
      <vt:lpstr>1_BNL</vt:lpstr>
      <vt:lpstr>Air stable III-Nitride photocathodes</vt:lpstr>
      <vt:lpstr>PowerPoint Presentation</vt:lpstr>
      <vt:lpstr>Why the III-nitrides?</vt:lpstr>
      <vt:lpstr>Surface engineering to achieve NEA</vt:lpstr>
      <vt:lpstr>Leveraging the polarization field and get rid of Cs!!</vt:lpstr>
      <vt:lpstr>QE and lifetime</vt:lpstr>
      <vt:lpstr>MTE as function of photon energy and location</vt:lpstr>
      <vt:lpstr>Surface morphology</vt:lpstr>
      <vt:lpstr>PEEM imaging uniformity of emission</vt:lpstr>
      <vt:lpstr>What we learned so far?</vt:lpstr>
      <vt:lpstr>What next? Leverage Eg tunability</vt:lpstr>
      <vt:lpstr>Alloy space for Eg target 3.1-3.6 eV</vt:lpstr>
      <vt:lpstr>MOCVD growth conditions</vt:lpstr>
      <vt:lpstr>Lattice-Matched InAlN Overgrowth on GaN</vt:lpstr>
      <vt:lpstr>XRD analysis</vt:lpstr>
      <vt:lpstr>Uniform indium incorporation proven to be challenging </vt:lpstr>
      <vt:lpstr>InAlN and InAlN:Mg on sapphire</vt:lpstr>
      <vt:lpstr>Photoemission measurement</vt:lpstr>
      <vt:lpstr>InxAl1-xN N-polar g4515_s2218f </vt:lpstr>
      <vt:lpstr>InxAl1-xN N-polar g4515_s2218f </vt:lpstr>
      <vt:lpstr>InxAl1-xN N-polar g4515_s2218f </vt:lpstr>
      <vt:lpstr>Outlook</vt:lpstr>
      <vt:lpstr>Thank you!!</vt:lpstr>
      <vt:lpstr>Backup</vt:lpstr>
      <vt:lpstr>Optimization of the growth conditions </vt:lpstr>
      <vt:lpstr>PowerPoint Presentation</vt:lpstr>
      <vt:lpstr>g4515_s2218 (InAlN:Mg Growth on N-polar GaN template) </vt:lpstr>
      <vt:lpstr>Spin polarized emission from GaN</vt:lpstr>
      <vt:lpstr>Spin polarized electron emission</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Cultrera, Luca</dc:creator>
  <cp:lastModifiedBy>Cultrera, Luca</cp:lastModifiedBy>
  <cp:revision>2</cp:revision>
  <dcterms:created xsi:type="dcterms:W3CDTF">2025-05-10T11:28:59Z</dcterms:created>
  <dcterms:modified xsi:type="dcterms:W3CDTF">2025-07-16T14:09:38Z</dcterms:modified>
</cp:coreProperties>
</file>