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57" r:id="rId4"/>
    <p:sldId id="259" r:id="rId5"/>
    <p:sldId id="260" r:id="rId6"/>
    <p:sldId id="258" r:id="rId7"/>
    <p:sldId id="261" r:id="rId8"/>
    <p:sldId id="262" r:id="rId9"/>
    <p:sldId id="263" r:id="rId10"/>
    <p:sldId id="264" r:id="rId11"/>
    <p:sldId id="265" r:id="rId12"/>
    <p:sldId id="266" r:id="rId13"/>
    <p:sldId id="267" r:id="rId14"/>
    <p:sldId id="268" r:id="rId15"/>
    <p:sldId id="269" r:id="rId16"/>
    <p:sldId id="270" r:id="rId17"/>
    <p:sldId id="271"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97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79F6FD-04AA-4313-ABCC-0652CBCB0853}"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B72F6-93BC-4ABE-8D4E-CAD5E32AE66C}" type="slidenum">
              <a:rPr lang="en-US" smtClean="0"/>
              <a:t>‹#›</a:t>
            </a:fld>
            <a:endParaRPr lang="en-US"/>
          </a:p>
        </p:txBody>
      </p:sp>
    </p:spTree>
    <p:extLst>
      <p:ext uri="{BB962C8B-B14F-4D97-AF65-F5344CB8AC3E}">
        <p14:creationId xmlns:p14="http://schemas.microsoft.com/office/powerpoint/2010/main" val="4106070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79F6FD-04AA-4313-ABCC-0652CBCB0853}"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B72F6-93BC-4ABE-8D4E-CAD5E32AE66C}" type="slidenum">
              <a:rPr lang="en-US" smtClean="0"/>
              <a:t>‹#›</a:t>
            </a:fld>
            <a:endParaRPr lang="en-US"/>
          </a:p>
        </p:txBody>
      </p:sp>
    </p:spTree>
    <p:extLst>
      <p:ext uri="{BB962C8B-B14F-4D97-AF65-F5344CB8AC3E}">
        <p14:creationId xmlns:p14="http://schemas.microsoft.com/office/powerpoint/2010/main" val="426439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79F6FD-04AA-4313-ABCC-0652CBCB0853}"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B72F6-93BC-4ABE-8D4E-CAD5E32AE66C}" type="slidenum">
              <a:rPr lang="en-US" smtClean="0"/>
              <a:t>‹#›</a:t>
            </a:fld>
            <a:endParaRPr lang="en-US"/>
          </a:p>
        </p:txBody>
      </p:sp>
    </p:spTree>
    <p:extLst>
      <p:ext uri="{BB962C8B-B14F-4D97-AF65-F5344CB8AC3E}">
        <p14:creationId xmlns:p14="http://schemas.microsoft.com/office/powerpoint/2010/main" val="258684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65600" y="1"/>
            <a:ext cx="8026400" cy="773723"/>
          </a:xfrm>
          <a:prstGeom prst="rect">
            <a:avLst/>
          </a:prstGeom>
        </p:spPr>
        <p:txBody>
          <a:bodyPr/>
          <a:lstStyle>
            <a:lvl1pPr>
              <a:defRPr sz="3600">
                <a:solidFill>
                  <a:schemeClr val="bg1"/>
                </a:solidFill>
              </a:defRPr>
            </a:lvl1pPr>
          </a:lstStyle>
          <a:p>
            <a:r>
              <a:rPr lang="en-US"/>
              <a:t>Click to edit Master title style</a:t>
            </a:r>
          </a:p>
        </p:txBody>
      </p:sp>
      <p:sp>
        <p:nvSpPr>
          <p:cNvPr id="3" name="Content Placeholder 2"/>
          <p:cNvSpPr>
            <a:spLocks noGrp="1"/>
          </p:cNvSpPr>
          <p:nvPr>
            <p:ph idx="1"/>
          </p:nvPr>
        </p:nvSpPr>
        <p:spPr>
          <a:xfrm>
            <a:off x="609600" y="893299"/>
            <a:ext cx="10972800" cy="5232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79F6FD-04AA-4313-ABCC-0652CBCB0853}"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B72F6-93BC-4ABE-8D4E-CAD5E32AE66C}" type="slidenum">
              <a:rPr lang="en-US" smtClean="0"/>
              <a:t>‹#›</a:t>
            </a:fld>
            <a:endParaRPr lang="en-US"/>
          </a:p>
        </p:txBody>
      </p:sp>
    </p:spTree>
    <p:extLst>
      <p:ext uri="{BB962C8B-B14F-4D97-AF65-F5344CB8AC3E}">
        <p14:creationId xmlns:p14="http://schemas.microsoft.com/office/powerpoint/2010/main" val="3285877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9F6FD-04AA-4313-ABCC-0652CBCB0853}"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B72F6-93BC-4ABE-8D4E-CAD5E32AE66C}" type="slidenum">
              <a:rPr lang="en-US" smtClean="0"/>
              <a:t>‹#›</a:t>
            </a:fld>
            <a:endParaRPr lang="en-US"/>
          </a:p>
        </p:txBody>
      </p:sp>
    </p:spTree>
    <p:extLst>
      <p:ext uri="{BB962C8B-B14F-4D97-AF65-F5344CB8AC3E}">
        <p14:creationId xmlns:p14="http://schemas.microsoft.com/office/powerpoint/2010/main" val="179991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79F6FD-04AA-4313-ABCC-0652CBCB0853}" type="datetimeFigureOut">
              <a:rPr lang="en-US" smtClean="0"/>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B72F6-93BC-4ABE-8D4E-CAD5E32AE66C}" type="slidenum">
              <a:rPr lang="en-US" smtClean="0"/>
              <a:t>‹#›</a:t>
            </a:fld>
            <a:endParaRPr lang="en-US"/>
          </a:p>
        </p:txBody>
      </p:sp>
    </p:spTree>
    <p:extLst>
      <p:ext uri="{BB962C8B-B14F-4D97-AF65-F5344CB8AC3E}">
        <p14:creationId xmlns:p14="http://schemas.microsoft.com/office/powerpoint/2010/main" val="381345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79F6FD-04AA-4313-ABCC-0652CBCB0853}" type="datetimeFigureOut">
              <a:rPr lang="en-US" smtClean="0"/>
              <a:t>7/16/2025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0B72F6-93BC-4ABE-8D4E-CAD5E32AE66C}" type="slidenum">
              <a:rPr lang="en-US" smtClean="0"/>
              <a:t>‹#›</a:t>
            </a:fld>
            <a:endParaRPr lang="en-US"/>
          </a:p>
        </p:txBody>
      </p:sp>
    </p:spTree>
    <p:extLst>
      <p:ext uri="{BB962C8B-B14F-4D97-AF65-F5344CB8AC3E}">
        <p14:creationId xmlns:p14="http://schemas.microsoft.com/office/powerpoint/2010/main" val="366251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679F6FD-04AA-4313-ABCC-0652CBCB0853}" type="datetimeFigureOut">
              <a:rPr lang="en-US" smtClean="0"/>
              <a:t>7/16/2025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0B72F6-93BC-4ABE-8D4E-CAD5E32AE66C}" type="slidenum">
              <a:rPr lang="en-US" smtClean="0"/>
              <a:t>‹#›</a:t>
            </a:fld>
            <a:endParaRPr lang="en-US"/>
          </a:p>
        </p:txBody>
      </p:sp>
    </p:spTree>
    <p:extLst>
      <p:ext uri="{BB962C8B-B14F-4D97-AF65-F5344CB8AC3E}">
        <p14:creationId xmlns:p14="http://schemas.microsoft.com/office/powerpoint/2010/main" val="270516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9F6FD-04AA-4313-ABCC-0652CBCB0853}" type="datetimeFigureOut">
              <a:rPr lang="en-US" smtClean="0"/>
              <a:t>7/16/2025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0B72F6-93BC-4ABE-8D4E-CAD5E32AE66C}" type="slidenum">
              <a:rPr lang="en-US" smtClean="0"/>
              <a:t>‹#›</a:t>
            </a:fld>
            <a:endParaRPr lang="en-US"/>
          </a:p>
        </p:txBody>
      </p:sp>
    </p:spTree>
    <p:extLst>
      <p:ext uri="{BB962C8B-B14F-4D97-AF65-F5344CB8AC3E}">
        <p14:creationId xmlns:p14="http://schemas.microsoft.com/office/powerpoint/2010/main" val="51673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9F6FD-04AA-4313-ABCC-0652CBCB0853}" type="datetimeFigureOut">
              <a:rPr lang="en-US" smtClean="0"/>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B72F6-93BC-4ABE-8D4E-CAD5E32AE66C}" type="slidenum">
              <a:rPr lang="en-US" smtClean="0"/>
              <a:t>‹#›</a:t>
            </a:fld>
            <a:endParaRPr lang="en-US"/>
          </a:p>
        </p:txBody>
      </p:sp>
    </p:spTree>
    <p:extLst>
      <p:ext uri="{BB962C8B-B14F-4D97-AF65-F5344CB8AC3E}">
        <p14:creationId xmlns:p14="http://schemas.microsoft.com/office/powerpoint/2010/main" val="217716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9F6FD-04AA-4313-ABCC-0652CBCB0853}" type="datetimeFigureOut">
              <a:rPr lang="en-US" smtClean="0"/>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B72F6-93BC-4ABE-8D4E-CAD5E32AE66C}" type="slidenum">
              <a:rPr lang="en-US" smtClean="0"/>
              <a:t>‹#›</a:t>
            </a:fld>
            <a:endParaRPr lang="en-US"/>
          </a:p>
        </p:txBody>
      </p:sp>
    </p:spTree>
    <p:extLst>
      <p:ext uri="{BB962C8B-B14F-4D97-AF65-F5344CB8AC3E}">
        <p14:creationId xmlns:p14="http://schemas.microsoft.com/office/powerpoint/2010/main" val="24203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9F6FD-04AA-4313-ABCC-0652CBCB0853}" type="datetimeFigureOut">
              <a:rPr lang="en-US" smtClean="0"/>
              <a:t>7/16/2025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B72F6-93BC-4ABE-8D4E-CAD5E32AE66C}" type="slidenum">
              <a:rPr lang="en-US" smtClean="0"/>
              <a:t>‹#›</a:t>
            </a:fld>
            <a:endParaRPr lang="en-US"/>
          </a:p>
        </p:txBody>
      </p:sp>
      <p:pic>
        <p:nvPicPr>
          <p:cNvPr id="7" name="Picture 6" descr="RED 10in Header 3line logo.png"/>
          <p:cNvPicPr>
            <a:picLocks noChangeAspect="1"/>
          </p:cNvPicPr>
          <p:nvPr/>
        </p:nvPicPr>
        <p:blipFill>
          <a:blip r:embed="rId13"/>
          <a:stretch>
            <a:fillRect/>
          </a:stretch>
        </p:blipFill>
        <p:spPr>
          <a:xfrm>
            <a:off x="0" y="1"/>
            <a:ext cx="12192000" cy="871147"/>
          </a:xfrm>
          <a:prstGeom prst="rect">
            <a:avLst/>
          </a:prstGeom>
        </p:spPr>
      </p:pic>
    </p:spTree>
    <p:extLst>
      <p:ext uri="{BB962C8B-B14F-4D97-AF65-F5344CB8AC3E}">
        <p14:creationId xmlns:p14="http://schemas.microsoft.com/office/powerpoint/2010/main" val="2804342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50.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6A8D-1977-E88C-AB09-2D211CBD593B}"/>
              </a:ext>
            </a:extLst>
          </p:cNvPr>
          <p:cNvSpPr>
            <a:spLocks noGrp="1"/>
          </p:cNvSpPr>
          <p:nvPr>
            <p:ph type="ctrTitle"/>
          </p:nvPr>
        </p:nvSpPr>
        <p:spPr>
          <a:xfrm>
            <a:off x="914400" y="1432413"/>
            <a:ext cx="10363200" cy="1470025"/>
          </a:xfrm>
        </p:spPr>
        <p:txBody>
          <a:bodyPr/>
          <a:lstStyle/>
          <a:p>
            <a:r>
              <a:rPr lang="en-US" dirty="0"/>
              <a:t>Spin polarized photocathode studies at Cornell</a:t>
            </a:r>
          </a:p>
        </p:txBody>
      </p:sp>
      <p:sp>
        <p:nvSpPr>
          <p:cNvPr id="3" name="Subtitle 2">
            <a:extLst>
              <a:ext uri="{FF2B5EF4-FFF2-40B4-BE49-F238E27FC236}">
                <a16:creationId xmlns:a16="http://schemas.microsoft.com/office/drawing/2014/main" id="{90E32848-EA8C-CB53-0BF8-F38541B60FED}"/>
              </a:ext>
            </a:extLst>
          </p:cNvPr>
          <p:cNvSpPr>
            <a:spLocks noGrp="1"/>
          </p:cNvSpPr>
          <p:nvPr>
            <p:ph type="subTitle" idx="1"/>
          </p:nvPr>
        </p:nvSpPr>
        <p:spPr>
          <a:xfrm>
            <a:off x="1828800" y="3429000"/>
            <a:ext cx="8534400" cy="1752600"/>
          </a:xfrm>
        </p:spPr>
        <p:txBody>
          <a:bodyPr/>
          <a:lstStyle/>
          <a:p>
            <a:r>
              <a:rPr lang="en-US" dirty="0"/>
              <a:t>Matthew Andorf</a:t>
            </a:r>
          </a:p>
        </p:txBody>
      </p:sp>
      <p:pic>
        <p:nvPicPr>
          <p:cNvPr id="5" name="Picture 4">
            <a:extLst>
              <a:ext uri="{FF2B5EF4-FFF2-40B4-BE49-F238E27FC236}">
                <a16:creationId xmlns:a16="http://schemas.microsoft.com/office/drawing/2014/main" id="{4852BBC1-400A-6064-6610-549A717B1443}"/>
              </a:ext>
            </a:extLst>
          </p:cNvPr>
          <p:cNvPicPr>
            <a:picLocks noChangeAspect="1"/>
          </p:cNvPicPr>
          <p:nvPr/>
        </p:nvPicPr>
        <p:blipFill>
          <a:blip r:embed="rId2"/>
          <a:stretch>
            <a:fillRect/>
          </a:stretch>
        </p:blipFill>
        <p:spPr>
          <a:xfrm>
            <a:off x="199202" y="4383700"/>
            <a:ext cx="11793596" cy="2438740"/>
          </a:xfrm>
          <a:prstGeom prst="rect">
            <a:avLst/>
          </a:prstGeom>
        </p:spPr>
      </p:pic>
    </p:spTree>
    <p:extLst>
      <p:ext uri="{BB962C8B-B14F-4D97-AF65-F5344CB8AC3E}">
        <p14:creationId xmlns:p14="http://schemas.microsoft.com/office/powerpoint/2010/main" val="3879876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4ED6-CAB4-11CE-1E21-BF36FD8BD5AE}"/>
              </a:ext>
            </a:extLst>
          </p:cNvPr>
          <p:cNvSpPr>
            <a:spLocks noGrp="1"/>
          </p:cNvSpPr>
          <p:nvPr>
            <p:ph type="title"/>
          </p:nvPr>
        </p:nvSpPr>
        <p:spPr/>
        <p:txBody>
          <a:bodyPr/>
          <a:lstStyle/>
          <a:p>
            <a:r>
              <a:rPr lang="en-US" dirty="0"/>
              <a:t>Cs-Sb-O operation at high current</a:t>
            </a:r>
          </a:p>
        </p:txBody>
      </p:sp>
      <p:pic>
        <p:nvPicPr>
          <p:cNvPr id="4" name="Picture 3">
            <a:extLst>
              <a:ext uri="{FF2B5EF4-FFF2-40B4-BE49-F238E27FC236}">
                <a16:creationId xmlns:a16="http://schemas.microsoft.com/office/drawing/2014/main" id="{3927B98F-D9E5-C39F-EC3A-843E8B4A92B0}"/>
              </a:ext>
            </a:extLst>
          </p:cNvPr>
          <p:cNvPicPr>
            <a:picLocks noChangeAspect="1"/>
          </p:cNvPicPr>
          <p:nvPr/>
        </p:nvPicPr>
        <p:blipFill>
          <a:blip r:embed="rId2"/>
          <a:stretch>
            <a:fillRect/>
          </a:stretch>
        </p:blipFill>
        <p:spPr>
          <a:xfrm>
            <a:off x="106398" y="912858"/>
            <a:ext cx="3958751" cy="3024599"/>
          </a:xfrm>
          <a:prstGeom prst="rect">
            <a:avLst/>
          </a:prstGeom>
        </p:spPr>
      </p:pic>
      <p:pic>
        <p:nvPicPr>
          <p:cNvPr id="6" name="Picture 5">
            <a:extLst>
              <a:ext uri="{FF2B5EF4-FFF2-40B4-BE49-F238E27FC236}">
                <a16:creationId xmlns:a16="http://schemas.microsoft.com/office/drawing/2014/main" id="{103FB93F-CFEB-BACD-FED8-718D21A1B7E0}"/>
              </a:ext>
            </a:extLst>
          </p:cNvPr>
          <p:cNvPicPr>
            <a:picLocks noChangeAspect="1"/>
          </p:cNvPicPr>
          <p:nvPr/>
        </p:nvPicPr>
        <p:blipFill>
          <a:blip r:embed="rId3"/>
          <a:stretch>
            <a:fillRect/>
          </a:stretch>
        </p:blipFill>
        <p:spPr>
          <a:xfrm>
            <a:off x="106398" y="4040005"/>
            <a:ext cx="3556950" cy="2658833"/>
          </a:xfrm>
          <a:prstGeom prst="rect">
            <a:avLst/>
          </a:prstGeom>
        </p:spPr>
      </p:pic>
      <p:pic>
        <p:nvPicPr>
          <p:cNvPr id="7" name="Picture 6">
            <a:extLst>
              <a:ext uri="{FF2B5EF4-FFF2-40B4-BE49-F238E27FC236}">
                <a16:creationId xmlns:a16="http://schemas.microsoft.com/office/drawing/2014/main" id="{3174CF7F-54F8-4DF8-BA78-0E1B38D6C04C}"/>
              </a:ext>
            </a:extLst>
          </p:cNvPr>
          <p:cNvPicPr>
            <a:picLocks noChangeAspect="1"/>
          </p:cNvPicPr>
          <p:nvPr/>
        </p:nvPicPr>
        <p:blipFill>
          <a:blip r:embed="rId4"/>
          <a:stretch>
            <a:fillRect/>
          </a:stretch>
        </p:blipFill>
        <p:spPr>
          <a:xfrm>
            <a:off x="4065149" y="4003419"/>
            <a:ext cx="3838264" cy="2928331"/>
          </a:xfrm>
          <a:prstGeom prst="rect">
            <a:avLst/>
          </a:prstGeom>
        </p:spPr>
      </p:pic>
      <p:sp>
        <p:nvSpPr>
          <p:cNvPr id="8" name="TextBox 7">
            <a:extLst>
              <a:ext uri="{FF2B5EF4-FFF2-40B4-BE49-F238E27FC236}">
                <a16:creationId xmlns:a16="http://schemas.microsoft.com/office/drawing/2014/main" id="{66215DD6-5627-ECBA-7B67-23EABD66C26E}"/>
              </a:ext>
            </a:extLst>
          </p:cNvPr>
          <p:cNvSpPr txBox="1"/>
          <p:nvPr/>
        </p:nvSpPr>
        <p:spPr>
          <a:xfrm>
            <a:off x="8015591" y="1196502"/>
            <a:ext cx="3838264" cy="2308324"/>
          </a:xfrm>
          <a:prstGeom prst="rect">
            <a:avLst/>
          </a:prstGeom>
          <a:noFill/>
        </p:spPr>
        <p:txBody>
          <a:bodyPr wrap="square" rtlCol="0">
            <a:spAutoFit/>
          </a:bodyPr>
          <a:lstStyle/>
          <a:p>
            <a:pPr marL="285750" indent="-285750">
              <a:buFont typeface="Arial" panose="020B0604020202020204" pitchFamily="34" charset="0"/>
              <a:buChar char="•"/>
            </a:pPr>
            <a:r>
              <a:rPr lang="en-US" dirty="0"/>
              <a:t>Photocathode operated with 532 nm light</a:t>
            </a:r>
          </a:p>
          <a:p>
            <a:pPr marL="285750" indent="-285750">
              <a:buFont typeface="Arial" panose="020B0604020202020204" pitchFamily="34" charset="0"/>
              <a:buChar char="•"/>
            </a:pPr>
            <a:r>
              <a:rPr lang="en-US" dirty="0"/>
              <a:t>Operation at 1 mA, typical run extracted 10-15 C of charge</a:t>
            </a:r>
          </a:p>
          <a:p>
            <a:pPr marL="285750" indent="-285750">
              <a:buFont typeface="Arial" panose="020B0604020202020204" pitchFamily="34" charset="0"/>
              <a:buChar char="•"/>
            </a:pPr>
            <a:r>
              <a:rPr lang="en-US" dirty="0"/>
              <a:t>Lifetime compared using Cs-O activation and Cs-Sb-O activation</a:t>
            </a:r>
          </a:p>
          <a:p>
            <a:pPr marL="742950" lvl="1" indent="-285750">
              <a:buFont typeface="Arial" panose="020B0604020202020204" pitchFamily="34" charset="0"/>
              <a:buChar char="•"/>
            </a:pPr>
            <a:r>
              <a:rPr lang="en-US" dirty="0"/>
              <a:t>No substantial change in operational lifetime observed</a:t>
            </a:r>
          </a:p>
        </p:txBody>
      </p:sp>
      <p:pic>
        <p:nvPicPr>
          <p:cNvPr id="9" name="Picture 8" descr="A graph of a graph showing the exposure&#10;&#10;Description automatically generated with medium confidence">
            <a:extLst>
              <a:ext uri="{FF2B5EF4-FFF2-40B4-BE49-F238E27FC236}">
                <a16:creationId xmlns:a16="http://schemas.microsoft.com/office/drawing/2014/main" id="{8A23C9B8-2B4C-9AF2-A311-A0CCF877537A}"/>
              </a:ext>
            </a:extLst>
          </p:cNvPr>
          <p:cNvPicPr>
            <a:picLocks noChangeAspect="1"/>
          </p:cNvPicPr>
          <p:nvPr/>
        </p:nvPicPr>
        <p:blipFill>
          <a:blip r:embed="rId5"/>
          <a:stretch>
            <a:fillRect/>
          </a:stretch>
        </p:blipFill>
        <p:spPr>
          <a:xfrm>
            <a:off x="8375514" y="3989980"/>
            <a:ext cx="3339830" cy="2545015"/>
          </a:xfrm>
          <a:prstGeom prst="rect">
            <a:avLst/>
          </a:prstGeom>
        </p:spPr>
      </p:pic>
      <p:sp>
        <p:nvSpPr>
          <p:cNvPr id="10" name="TextBox 9">
            <a:extLst>
              <a:ext uri="{FF2B5EF4-FFF2-40B4-BE49-F238E27FC236}">
                <a16:creationId xmlns:a16="http://schemas.microsoft.com/office/drawing/2014/main" id="{42562FD0-17D3-3C52-52F7-B585A895ACE8}"/>
              </a:ext>
            </a:extLst>
          </p:cNvPr>
          <p:cNvSpPr txBox="1"/>
          <p:nvPr/>
        </p:nvSpPr>
        <p:spPr>
          <a:xfrm>
            <a:off x="10184860" y="4666074"/>
            <a:ext cx="1079770" cy="923330"/>
          </a:xfrm>
          <a:prstGeom prst="rect">
            <a:avLst/>
          </a:prstGeom>
          <a:noFill/>
        </p:spPr>
        <p:txBody>
          <a:bodyPr wrap="square" rtlCol="0">
            <a:spAutoFit/>
          </a:bodyPr>
          <a:lstStyle/>
          <a:p>
            <a:r>
              <a:rPr lang="en-US" dirty="0"/>
              <a:t>Lifetime in growth chamber</a:t>
            </a:r>
          </a:p>
        </p:txBody>
      </p:sp>
      <p:pic>
        <p:nvPicPr>
          <p:cNvPr id="5" name="Picture 4">
            <a:extLst>
              <a:ext uri="{FF2B5EF4-FFF2-40B4-BE49-F238E27FC236}">
                <a16:creationId xmlns:a16="http://schemas.microsoft.com/office/drawing/2014/main" id="{8A48A46F-3379-CC06-7181-754A7C54628F}"/>
              </a:ext>
            </a:extLst>
          </p:cNvPr>
          <p:cNvPicPr>
            <a:picLocks noChangeAspect="1"/>
          </p:cNvPicPr>
          <p:nvPr/>
        </p:nvPicPr>
        <p:blipFill>
          <a:blip r:embed="rId6"/>
          <a:stretch>
            <a:fillRect/>
          </a:stretch>
        </p:blipFill>
        <p:spPr>
          <a:xfrm>
            <a:off x="3816487" y="978820"/>
            <a:ext cx="4156399" cy="3101358"/>
          </a:xfrm>
          <a:prstGeom prst="rect">
            <a:avLst/>
          </a:prstGeom>
        </p:spPr>
      </p:pic>
    </p:spTree>
    <p:extLst>
      <p:ext uri="{BB962C8B-B14F-4D97-AF65-F5344CB8AC3E}">
        <p14:creationId xmlns:p14="http://schemas.microsoft.com/office/powerpoint/2010/main" val="1030215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1277-FF6A-C1BD-811F-71CEFD8B2F49}"/>
              </a:ext>
            </a:extLst>
          </p:cNvPr>
          <p:cNvSpPr>
            <a:spLocks noGrp="1"/>
          </p:cNvSpPr>
          <p:nvPr>
            <p:ph type="title"/>
          </p:nvPr>
        </p:nvSpPr>
        <p:spPr/>
        <p:txBody>
          <a:bodyPr/>
          <a:lstStyle/>
          <a:p>
            <a:r>
              <a:rPr lang="en-US" dirty="0"/>
              <a:t>GaN as a novel spin polarized source</a:t>
            </a:r>
          </a:p>
        </p:txBody>
      </p:sp>
      <p:sp>
        <p:nvSpPr>
          <p:cNvPr id="7" name="TextBox 6">
            <a:extLst>
              <a:ext uri="{FF2B5EF4-FFF2-40B4-BE49-F238E27FC236}">
                <a16:creationId xmlns:a16="http://schemas.microsoft.com/office/drawing/2014/main" id="{80929153-A711-7560-8324-5F03CA6F1036}"/>
              </a:ext>
            </a:extLst>
          </p:cNvPr>
          <p:cNvSpPr txBox="1"/>
          <p:nvPr/>
        </p:nvSpPr>
        <p:spPr>
          <a:xfrm>
            <a:off x="5776559" y="240349"/>
            <a:ext cx="6595356" cy="3693319"/>
          </a:xfrm>
          <a:prstGeom prst="rect">
            <a:avLst/>
          </a:prstGeom>
          <a:noFill/>
        </p:spPr>
        <p:txBody>
          <a:bodyPr wrap="square" rtlCol="0">
            <a:spAutoFit/>
          </a:bodyPr>
          <a:lstStyle/>
          <a:p>
            <a:pPr lvl="1"/>
            <a:endParaRPr lang="en-US" dirty="0">
              <a:latin typeface="Times New Roman Regular" panose="02020603050405020304" pitchFamily="18" charset="0"/>
            </a:endParaRPr>
          </a:p>
          <a:p>
            <a:pPr lvl="1"/>
            <a:r>
              <a:rPr lang="en-US" dirty="0">
                <a:latin typeface="Times New Roman Regular" panose="02020603050405020304" pitchFamily="18" charset="0"/>
              </a:rPr>
              <a:t>	</a:t>
            </a:r>
          </a:p>
          <a:p>
            <a:pPr marL="742950" lvl="1" indent="-285750">
              <a:buFont typeface="Arial" panose="020B0604020202020204" pitchFamily="34" charset="0"/>
              <a:buChar char="•"/>
            </a:pPr>
            <a:r>
              <a:rPr lang="en-US" dirty="0">
                <a:latin typeface="Times New Roman Regular" panose="02020603050405020304" pitchFamily="18" charset="0"/>
              </a:rPr>
              <a:t>Wurtzite or Zinc-Blende orientation</a:t>
            </a:r>
          </a:p>
          <a:p>
            <a:pPr marL="742950" lvl="1" indent="-285750">
              <a:buFont typeface="Arial" panose="020B0604020202020204" pitchFamily="34" charset="0"/>
              <a:buChar char="•"/>
            </a:pPr>
            <a:r>
              <a:rPr lang="en-US" dirty="0">
                <a:latin typeface="Times New Roman Regular" panose="02020603050405020304" pitchFamily="18" charset="0"/>
              </a:rPr>
              <a:t>&gt;50% QE achievable with W-pGaN</a:t>
            </a:r>
          </a:p>
          <a:p>
            <a:pPr marL="742950" lvl="1" indent="-285750">
              <a:buFont typeface="Arial" panose="020B0604020202020204" pitchFamily="34" charset="0"/>
              <a:buChar char="•"/>
            </a:pPr>
            <a:r>
              <a:rPr lang="en-US" dirty="0">
                <a:latin typeface="Times New Roman Regular" panose="02020603050405020304" pitchFamily="18" charset="0"/>
              </a:rPr>
              <a:t>Comparable spin relaxation time to GaAs (~5 ns)</a:t>
            </a:r>
          </a:p>
          <a:p>
            <a:pPr marL="742950" lvl="1" indent="-285750">
              <a:buFont typeface="Arial" panose="020B0604020202020204" pitchFamily="34" charset="0"/>
              <a:buChar char="•"/>
            </a:pPr>
            <a:r>
              <a:rPr lang="en-US" dirty="0">
                <a:latin typeface="Times New Roman Regular" panose="02020603050405020304" pitchFamily="18" charset="0"/>
              </a:rPr>
              <a:t>Could be strained for high polarization</a:t>
            </a:r>
          </a:p>
          <a:p>
            <a:pPr marL="742950" lvl="1" indent="-285750">
              <a:buFont typeface="Arial" panose="020B0604020202020204" pitchFamily="34" charset="0"/>
              <a:buChar char="•"/>
            </a:pPr>
            <a:r>
              <a:rPr lang="en-US" dirty="0">
                <a:latin typeface="Times New Roman Regular" panose="02020603050405020304" pitchFamily="18" charset="0"/>
              </a:rPr>
              <a:t>3.2 eV band gap is conveniently at the second harmonic of Ti:Sapphire</a:t>
            </a:r>
          </a:p>
          <a:p>
            <a:pPr marL="742950" lvl="1" indent="-285750">
              <a:buFont typeface="Arial" panose="020B0604020202020204" pitchFamily="34" charset="0"/>
              <a:buChar char="•"/>
            </a:pPr>
            <a:r>
              <a:rPr lang="en-US" dirty="0">
                <a:latin typeface="Times New Roman Regular" panose="02020603050405020304" pitchFamily="18" charset="0"/>
              </a:rPr>
              <a:t>Less Cs to get to NEA</a:t>
            </a:r>
            <a:r>
              <a:rPr lang="en-US" dirty="0">
                <a:latin typeface="Times New Roman Regular" panose="02020603050405020304" pitchFamily="18" charset="0"/>
                <a:sym typeface="Wingdings" pitchFamily="2" charset="2"/>
              </a:rPr>
              <a:t> stronger bond to Cs?</a:t>
            </a:r>
          </a:p>
          <a:p>
            <a:pPr marL="742950" lvl="1" indent="-285750">
              <a:buFont typeface="Arial" panose="020B0604020202020204" pitchFamily="34" charset="0"/>
              <a:buChar char="•"/>
            </a:pPr>
            <a:r>
              <a:rPr lang="en-US" dirty="0">
                <a:latin typeface="Times New Roman Regular" panose="02020603050405020304" pitchFamily="18" charset="0"/>
                <a:sym typeface="Wingdings" pitchFamily="2" charset="2"/>
              </a:rPr>
              <a:t>NEA with Cs only</a:t>
            </a:r>
          </a:p>
          <a:p>
            <a:pPr marL="742950" lvl="1" indent="-285750">
              <a:buFont typeface="Arial" panose="020B0604020202020204" pitchFamily="34" charset="0"/>
              <a:buChar char="•"/>
            </a:pPr>
            <a:r>
              <a:rPr lang="en-US" dirty="0">
                <a:latin typeface="Times New Roman Regular" panose="02020603050405020304" pitchFamily="18" charset="0"/>
                <a:sym typeface="Wingdings" pitchFamily="2" charset="2"/>
              </a:rPr>
              <a:t>Smaller SO splitting compared to GaAs (compare 340 </a:t>
            </a:r>
            <a:r>
              <a:rPr lang="en-US" dirty="0" err="1">
                <a:latin typeface="Times New Roman Regular" panose="02020603050405020304" pitchFamily="18" charset="0"/>
                <a:sym typeface="Wingdings" pitchFamily="2" charset="2"/>
              </a:rPr>
              <a:t>meV</a:t>
            </a:r>
            <a:r>
              <a:rPr lang="en-US" dirty="0">
                <a:latin typeface="Times New Roman Regular" panose="02020603050405020304" pitchFamily="18" charset="0"/>
                <a:sym typeface="Wingdings" pitchFamily="2" charset="2"/>
              </a:rPr>
              <a:t> to 17/5 </a:t>
            </a:r>
            <a:r>
              <a:rPr lang="en-US" dirty="0" err="1">
                <a:latin typeface="Times New Roman Regular" panose="02020603050405020304" pitchFamily="18" charset="0"/>
                <a:sym typeface="Wingdings" pitchFamily="2" charset="2"/>
              </a:rPr>
              <a:t>meV</a:t>
            </a:r>
            <a:r>
              <a:rPr lang="en-US" dirty="0">
                <a:latin typeface="Times New Roman Regular" panose="02020603050405020304" pitchFamily="18" charset="0"/>
                <a:sym typeface="Wingdings" pitchFamily="2" charset="2"/>
              </a:rPr>
              <a:t> for GaN)</a:t>
            </a:r>
            <a:endParaRPr lang="en-US" dirty="0">
              <a:latin typeface="Times New Roman Regular" panose="02020603050405020304" pitchFamily="18" charset="0"/>
            </a:endParaRPr>
          </a:p>
          <a:p>
            <a:endParaRPr lang="en-US" dirty="0">
              <a:latin typeface="Times New Roman Regular" panose="02020603050405020304" pitchFamily="18" charset="0"/>
            </a:endParaRPr>
          </a:p>
        </p:txBody>
      </p:sp>
      <p:pic>
        <p:nvPicPr>
          <p:cNvPr id="9" name="Picture 8">
            <a:extLst>
              <a:ext uri="{FF2B5EF4-FFF2-40B4-BE49-F238E27FC236}">
                <a16:creationId xmlns:a16="http://schemas.microsoft.com/office/drawing/2014/main" id="{B41D224F-536E-B654-940E-A3B2CE0A12E5}"/>
              </a:ext>
            </a:extLst>
          </p:cNvPr>
          <p:cNvPicPr>
            <a:picLocks noChangeAspect="1"/>
          </p:cNvPicPr>
          <p:nvPr/>
        </p:nvPicPr>
        <p:blipFill>
          <a:blip r:embed="rId2"/>
          <a:stretch>
            <a:fillRect/>
          </a:stretch>
        </p:blipFill>
        <p:spPr>
          <a:xfrm>
            <a:off x="122085" y="1029569"/>
            <a:ext cx="5879881" cy="4577957"/>
          </a:xfrm>
          <a:prstGeom prst="rect">
            <a:avLst/>
          </a:prstGeom>
        </p:spPr>
      </p:pic>
      <p:pic>
        <p:nvPicPr>
          <p:cNvPr id="10" name="Picture 9">
            <a:extLst>
              <a:ext uri="{FF2B5EF4-FFF2-40B4-BE49-F238E27FC236}">
                <a16:creationId xmlns:a16="http://schemas.microsoft.com/office/drawing/2014/main" id="{08E93F11-4759-47BB-5B48-CC04F8E93F2C}"/>
              </a:ext>
            </a:extLst>
          </p:cNvPr>
          <p:cNvPicPr>
            <a:picLocks noChangeAspect="1"/>
          </p:cNvPicPr>
          <p:nvPr/>
        </p:nvPicPr>
        <p:blipFill>
          <a:blip r:embed="rId3"/>
          <a:stretch>
            <a:fillRect/>
          </a:stretch>
        </p:blipFill>
        <p:spPr>
          <a:xfrm>
            <a:off x="7383293" y="3638814"/>
            <a:ext cx="4292247" cy="3219185"/>
          </a:xfrm>
          <a:prstGeom prst="rect">
            <a:avLst/>
          </a:prstGeom>
        </p:spPr>
      </p:pic>
    </p:spTree>
    <p:extLst>
      <p:ext uri="{BB962C8B-B14F-4D97-AF65-F5344CB8AC3E}">
        <p14:creationId xmlns:p14="http://schemas.microsoft.com/office/powerpoint/2010/main" val="2409334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EDFB-C82D-BFB8-4B4D-CF97D393F9AB}"/>
              </a:ext>
            </a:extLst>
          </p:cNvPr>
          <p:cNvSpPr>
            <a:spLocks noGrp="1"/>
          </p:cNvSpPr>
          <p:nvPr>
            <p:ph type="title"/>
          </p:nvPr>
        </p:nvSpPr>
        <p:spPr/>
        <p:txBody>
          <a:bodyPr/>
          <a:lstStyle/>
          <a:p>
            <a:r>
              <a:rPr lang="en-US" dirty="0"/>
              <a:t>GaN ESP measurement</a:t>
            </a:r>
          </a:p>
        </p:txBody>
      </p:sp>
      <p:pic>
        <p:nvPicPr>
          <p:cNvPr id="4" name="Picture 3">
            <a:extLst>
              <a:ext uri="{FF2B5EF4-FFF2-40B4-BE49-F238E27FC236}">
                <a16:creationId xmlns:a16="http://schemas.microsoft.com/office/drawing/2014/main" id="{1ABA8072-616A-8A48-38EB-997F877CD438}"/>
              </a:ext>
            </a:extLst>
          </p:cNvPr>
          <p:cNvPicPr>
            <a:picLocks noChangeAspect="1"/>
          </p:cNvPicPr>
          <p:nvPr/>
        </p:nvPicPr>
        <p:blipFill>
          <a:blip r:embed="rId2"/>
          <a:stretch>
            <a:fillRect/>
          </a:stretch>
        </p:blipFill>
        <p:spPr>
          <a:xfrm>
            <a:off x="6096000" y="773724"/>
            <a:ext cx="5953328" cy="4464996"/>
          </a:xfrm>
          <a:prstGeom prst="rect">
            <a:avLst/>
          </a:prstGeom>
        </p:spPr>
      </p:pic>
      <p:sp>
        <p:nvSpPr>
          <p:cNvPr id="5" name="Rectangle 4">
            <a:extLst>
              <a:ext uri="{FF2B5EF4-FFF2-40B4-BE49-F238E27FC236}">
                <a16:creationId xmlns:a16="http://schemas.microsoft.com/office/drawing/2014/main" id="{A0382975-3C09-809D-425A-798EF37B24F0}"/>
              </a:ext>
            </a:extLst>
          </p:cNvPr>
          <p:cNvSpPr/>
          <p:nvPr/>
        </p:nvSpPr>
        <p:spPr>
          <a:xfrm>
            <a:off x="273382" y="5358479"/>
            <a:ext cx="2119746" cy="133003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imes New Roman Regular" panose="02020603050405020304" pitchFamily="18" charset="0"/>
              </a:rPr>
              <a:t>1032 nm pulsed femtosecond laser</a:t>
            </a:r>
            <a:br>
              <a:rPr lang="en-US" dirty="0">
                <a:solidFill>
                  <a:sysClr val="windowText" lastClr="000000"/>
                </a:solidFill>
                <a:latin typeface="Times New Roman Regular" panose="02020603050405020304" pitchFamily="18" charset="0"/>
              </a:rPr>
            </a:br>
            <a:r>
              <a:rPr lang="en-US" dirty="0">
                <a:solidFill>
                  <a:sysClr val="windowText" lastClr="000000"/>
                </a:solidFill>
                <a:latin typeface="Times New Roman Regular" panose="02020603050405020304" pitchFamily="18" charset="0"/>
              </a:rPr>
              <a:t>20 W</a:t>
            </a:r>
          </a:p>
        </p:txBody>
      </p:sp>
      <p:cxnSp>
        <p:nvCxnSpPr>
          <p:cNvPr id="6" name="Straight Connector 5">
            <a:extLst>
              <a:ext uri="{FF2B5EF4-FFF2-40B4-BE49-F238E27FC236}">
                <a16:creationId xmlns:a16="http://schemas.microsoft.com/office/drawing/2014/main" id="{602C4D49-EF87-2E7A-9A7E-64580071F411}"/>
              </a:ext>
            </a:extLst>
          </p:cNvPr>
          <p:cNvCxnSpPr/>
          <p:nvPr/>
        </p:nvCxnSpPr>
        <p:spPr>
          <a:xfrm>
            <a:off x="2393128" y="6023497"/>
            <a:ext cx="435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7711615-0A02-3E61-20C6-E8A66132C19F}"/>
              </a:ext>
            </a:extLst>
          </p:cNvPr>
          <p:cNvSpPr/>
          <p:nvPr/>
        </p:nvSpPr>
        <p:spPr>
          <a:xfrm>
            <a:off x="2906561" y="5358479"/>
            <a:ext cx="2119746" cy="133003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imes New Roman Regular" panose="02020603050405020304" pitchFamily="18" charset="0"/>
              </a:rPr>
              <a:t>Optical Parametric Amplifier</a:t>
            </a:r>
            <a:br>
              <a:rPr lang="en-US" dirty="0">
                <a:solidFill>
                  <a:sysClr val="windowText" lastClr="000000"/>
                </a:solidFill>
                <a:latin typeface="Times New Roman Regular" panose="02020603050405020304" pitchFamily="18" charset="0"/>
              </a:rPr>
            </a:br>
            <a:r>
              <a:rPr lang="en-US" dirty="0">
                <a:solidFill>
                  <a:sysClr val="windowText" lastClr="000000"/>
                </a:solidFill>
                <a:latin typeface="Times New Roman Regular" panose="02020603050405020304" pitchFamily="18" charset="0"/>
              </a:rPr>
              <a:t>Tunable 600-800 nm</a:t>
            </a:r>
            <a:br>
              <a:rPr lang="en-US" dirty="0">
                <a:solidFill>
                  <a:sysClr val="windowText" lastClr="000000"/>
                </a:solidFill>
                <a:latin typeface="Times New Roman Regular" panose="02020603050405020304" pitchFamily="18" charset="0"/>
              </a:rPr>
            </a:br>
            <a:r>
              <a:rPr lang="en-US" dirty="0">
                <a:solidFill>
                  <a:sysClr val="windowText" lastClr="000000"/>
                </a:solidFill>
                <a:latin typeface="Times New Roman Regular" panose="02020603050405020304" pitchFamily="18" charset="0"/>
              </a:rPr>
              <a:t>2% efficiency</a:t>
            </a:r>
          </a:p>
        </p:txBody>
      </p:sp>
      <p:cxnSp>
        <p:nvCxnSpPr>
          <p:cNvPr id="8" name="Straight Connector 7">
            <a:extLst>
              <a:ext uri="{FF2B5EF4-FFF2-40B4-BE49-F238E27FC236}">
                <a16:creationId xmlns:a16="http://schemas.microsoft.com/office/drawing/2014/main" id="{C3136886-2939-CDF8-A8B7-221F7B9977BD}"/>
              </a:ext>
            </a:extLst>
          </p:cNvPr>
          <p:cNvCxnSpPr>
            <a:cxnSpLocks/>
          </p:cNvCxnSpPr>
          <p:nvPr/>
        </p:nvCxnSpPr>
        <p:spPr>
          <a:xfrm>
            <a:off x="5026307" y="6073702"/>
            <a:ext cx="68123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Parallelogram 8">
            <a:extLst>
              <a:ext uri="{FF2B5EF4-FFF2-40B4-BE49-F238E27FC236}">
                <a16:creationId xmlns:a16="http://schemas.microsoft.com/office/drawing/2014/main" id="{25EC7CF4-2DBF-ADE7-BC02-9832AD54C038}"/>
              </a:ext>
            </a:extLst>
          </p:cNvPr>
          <p:cNvSpPr/>
          <p:nvPr/>
        </p:nvSpPr>
        <p:spPr>
          <a:xfrm>
            <a:off x="5539740" y="5770615"/>
            <a:ext cx="967563" cy="627321"/>
          </a:xfrm>
          <a:prstGeom prst="parallelogram">
            <a:avLst>
              <a:gd name="adj" fmla="val 5150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Times New Roman Regular" panose="02020603050405020304" pitchFamily="18" charset="0"/>
            </a:endParaRPr>
          </a:p>
        </p:txBody>
      </p:sp>
      <p:sp>
        <p:nvSpPr>
          <p:cNvPr id="10" name="TextBox 9">
            <a:extLst>
              <a:ext uri="{FF2B5EF4-FFF2-40B4-BE49-F238E27FC236}">
                <a16:creationId xmlns:a16="http://schemas.microsoft.com/office/drawing/2014/main" id="{E448A6E5-2477-CFEA-4037-ED91DC3C4CB1}"/>
              </a:ext>
            </a:extLst>
          </p:cNvPr>
          <p:cNvSpPr txBox="1"/>
          <p:nvPr/>
        </p:nvSpPr>
        <p:spPr>
          <a:xfrm>
            <a:off x="5303874" y="5069759"/>
            <a:ext cx="1584251" cy="646331"/>
          </a:xfrm>
          <a:prstGeom prst="rect">
            <a:avLst/>
          </a:prstGeom>
          <a:noFill/>
        </p:spPr>
        <p:txBody>
          <a:bodyPr wrap="square" rtlCol="0">
            <a:spAutoFit/>
          </a:bodyPr>
          <a:lstStyle/>
          <a:p>
            <a:pPr algn="ctr"/>
            <a:r>
              <a:rPr lang="en-US" dirty="0">
                <a:latin typeface="Times New Roman Regular" panose="02020603050405020304" pitchFamily="18" charset="0"/>
              </a:rPr>
              <a:t>SHG</a:t>
            </a:r>
          </a:p>
          <a:p>
            <a:pPr algn="ctr"/>
            <a:r>
              <a:rPr lang="en-US" dirty="0">
                <a:latin typeface="Times New Roman Regular" panose="02020603050405020304" pitchFamily="18" charset="0"/>
              </a:rPr>
              <a:t>BiBO crystal</a:t>
            </a:r>
          </a:p>
        </p:txBody>
      </p:sp>
      <p:cxnSp>
        <p:nvCxnSpPr>
          <p:cNvPr id="11" name="Straight Connector 10">
            <a:extLst>
              <a:ext uri="{FF2B5EF4-FFF2-40B4-BE49-F238E27FC236}">
                <a16:creationId xmlns:a16="http://schemas.microsoft.com/office/drawing/2014/main" id="{2B9F0315-6A29-3E92-A1FD-E13C1AC383CC}"/>
              </a:ext>
            </a:extLst>
          </p:cNvPr>
          <p:cNvCxnSpPr>
            <a:cxnSpLocks/>
          </p:cNvCxnSpPr>
          <p:nvPr/>
        </p:nvCxnSpPr>
        <p:spPr>
          <a:xfrm>
            <a:off x="6332569" y="6159175"/>
            <a:ext cx="1375119"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D7916C-5C96-72C9-2FFB-78E2E62AACE2}"/>
              </a:ext>
            </a:extLst>
          </p:cNvPr>
          <p:cNvCxnSpPr>
            <a:cxnSpLocks/>
          </p:cNvCxnSpPr>
          <p:nvPr/>
        </p:nvCxnSpPr>
        <p:spPr>
          <a:xfrm>
            <a:off x="7707688" y="5704887"/>
            <a:ext cx="0" cy="9085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13747B-7D93-3419-724B-F3E75540F01A}"/>
              </a:ext>
            </a:extLst>
          </p:cNvPr>
          <p:cNvCxnSpPr>
            <a:cxnSpLocks/>
            <a:endCxn id="25" idx="2"/>
          </p:cNvCxnSpPr>
          <p:nvPr/>
        </p:nvCxnSpPr>
        <p:spPr>
          <a:xfrm flipV="1">
            <a:off x="7707688" y="5897091"/>
            <a:ext cx="852155" cy="268963"/>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04A5A0E-3BB8-6B49-3C9B-F51A679E375C}"/>
              </a:ext>
            </a:extLst>
          </p:cNvPr>
          <p:cNvCxnSpPr>
            <a:cxnSpLocks/>
          </p:cNvCxnSpPr>
          <p:nvPr/>
        </p:nvCxnSpPr>
        <p:spPr>
          <a:xfrm>
            <a:off x="7707688" y="6167343"/>
            <a:ext cx="681236"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845833-9BDA-DB88-F47F-CE3AB94C259C}"/>
              </a:ext>
            </a:extLst>
          </p:cNvPr>
          <p:cNvCxnSpPr>
            <a:cxnSpLocks/>
          </p:cNvCxnSpPr>
          <p:nvPr/>
        </p:nvCxnSpPr>
        <p:spPr>
          <a:xfrm>
            <a:off x="7707688" y="6166054"/>
            <a:ext cx="787149" cy="522461"/>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411BD104-9B39-4E09-41DC-B3D9E23FCA87}"/>
              </a:ext>
            </a:extLst>
          </p:cNvPr>
          <p:cNvGrpSpPr/>
          <p:nvPr/>
        </p:nvGrpSpPr>
        <p:grpSpPr>
          <a:xfrm rot="2861255">
            <a:off x="7661941" y="5432273"/>
            <a:ext cx="1756968" cy="1756968"/>
            <a:chOff x="8208335" y="4192842"/>
            <a:chExt cx="1770321" cy="1770321"/>
          </a:xfrm>
        </p:grpSpPr>
        <p:sp>
          <p:nvSpPr>
            <p:cNvPr id="24" name="Arc 23">
              <a:extLst>
                <a:ext uri="{FF2B5EF4-FFF2-40B4-BE49-F238E27FC236}">
                  <a16:creationId xmlns:a16="http://schemas.microsoft.com/office/drawing/2014/main" id="{21E30CE4-8A1E-6015-6D53-37D50ADC2ABC}"/>
                </a:ext>
              </a:extLst>
            </p:cNvPr>
            <p:cNvSpPr/>
            <p:nvPr/>
          </p:nvSpPr>
          <p:spPr>
            <a:xfrm>
              <a:off x="8208335" y="4782949"/>
              <a:ext cx="1180214" cy="1180214"/>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Regular" panose="02020603050405020304" pitchFamily="18" charset="0"/>
              </a:endParaRPr>
            </a:p>
          </p:txBody>
        </p:sp>
        <p:sp>
          <p:nvSpPr>
            <p:cNvPr id="25" name="Arc 24">
              <a:extLst>
                <a:ext uri="{FF2B5EF4-FFF2-40B4-BE49-F238E27FC236}">
                  <a16:creationId xmlns:a16="http://schemas.microsoft.com/office/drawing/2014/main" id="{A093348F-C881-4AC5-470F-1DC969B27DBC}"/>
                </a:ext>
              </a:extLst>
            </p:cNvPr>
            <p:cNvSpPr/>
            <p:nvPr/>
          </p:nvSpPr>
          <p:spPr>
            <a:xfrm rot="10800000">
              <a:off x="8798442" y="4192842"/>
              <a:ext cx="1180214" cy="1180214"/>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Regular" panose="02020603050405020304" pitchFamily="18" charset="0"/>
              </a:endParaRPr>
            </a:p>
          </p:txBody>
        </p:sp>
      </p:grpSp>
      <p:sp>
        <p:nvSpPr>
          <p:cNvPr id="29" name="Arc 28">
            <a:extLst>
              <a:ext uri="{FF2B5EF4-FFF2-40B4-BE49-F238E27FC236}">
                <a16:creationId xmlns:a16="http://schemas.microsoft.com/office/drawing/2014/main" id="{3A5B5AF7-F3D2-9CEA-B7C1-451FA96D1B12}"/>
              </a:ext>
            </a:extLst>
          </p:cNvPr>
          <p:cNvSpPr/>
          <p:nvPr/>
        </p:nvSpPr>
        <p:spPr>
          <a:xfrm rot="5400000" flipV="1">
            <a:off x="8992927" y="5559518"/>
            <a:ext cx="788497" cy="1463642"/>
          </a:xfrm>
          <a:prstGeom prst="arc">
            <a:avLst>
              <a:gd name="adj1" fmla="val 16200000"/>
              <a:gd name="adj2" fmla="val 481132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Regular" panose="02020603050405020304" pitchFamily="18" charset="0"/>
            </a:endParaRPr>
          </a:p>
        </p:txBody>
      </p:sp>
      <p:grpSp>
        <p:nvGrpSpPr>
          <p:cNvPr id="30" name="Group 29">
            <a:extLst>
              <a:ext uri="{FF2B5EF4-FFF2-40B4-BE49-F238E27FC236}">
                <a16:creationId xmlns:a16="http://schemas.microsoft.com/office/drawing/2014/main" id="{B55BFA8C-4A75-BEB8-0602-A25DF47FFE1C}"/>
              </a:ext>
            </a:extLst>
          </p:cNvPr>
          <p:cNvGrpSpPr/>
          <p:nvPr/>
        </p:nvGrpSpPr>
        <p:grpSpPr>
          <a:xfrm rot="2700000">
            <a:off x="9593044" y="5842784"/>
            <a:ext cx="1214899" cy="1169001"/>
            <a:chOff x="8208335" y="4192842"/>
            <a:chExt cx="1770321" cy="1770321"/>
          </a:xfrm>
        </p:grpSpPr>
        <p:sp>
          <p:nvSpPr>
            <p:cNvPr id="31" name="Arc 30">
              <a:extLst>
                <a:ext uri="{FF2B5EF4-FFF2-40B4-BE49-F238E27FC236}">
                  <a16:creationId xmlns:a16="http://schemas.microsoft.com/office/drawing/2014/main" id="{7B5F0E96-837D-D765-A11E-1D7BD347EE75}"/>
                </a:ext>
              </a:extLst>
            </p:cNvPr>
            <p:cNvSpPr/>
            <p:nvPr/>
          </p:nvSpPr>
          <p:spPr>
            <a:xfrm>
              <a:off x="8208335" y="4782949"/>
              <a:ext cx="1180214" cy="1180214"/>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Regular" panose="02020603050405020304" pitchFamily="18" charset="0"/>
              </a:endParaRPr>
            </a:p>
          </p:txBody>
        </p:sp>
        <p:sp>
          <p:nvSpPr>
            <p:cNvPr id="32" name="Arc 31">
              <a:extLst>
                <a:ext uri="{FF2B5EF4-FFF2-40B4-BE49-F238E27FC236}">
                  <a16:creationId xmlns:a16="http://schemas.microsoft.com/office/drawing/2014/main" id="{035CD419-B52C-BE27-073C-928F5CA6EB8B}"/>
                </a:ext>
              </a:extLst>
            </p:cNvPr>
            <p:cNvSpPr/>
            <p:nvPr/>
          </p:nvSpPr>
          <p:spPr>
            <a:xfrm rot="10800000">
              <a:off x="8798442" y="4192842"/>
              <a:ext cx="1180214" cy="1180214"/>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Regular" panose="02020603050405020304" pitchFamily="18" charset="0"/>
              </a:endParaRPr>
            </a:p>
          </p:txBody>
        </p:sp>
      </p:grpSp>
      <p:cxnSp>
        <p:nvCxnSpPr>
          <p:cNvPr id="33" name="Straight Connector 32">
            <a:extLst>
              <a:ext uri="{FF2B5EF4-FFF2-40B4-BE49-F238E27FC236}">
                <a16:creationId xmlns:a16="http://schemas.microsoft.com/office/drawing/2014/main" id="{A9FEA8CF-B4DE-6F2C-0ABC-15564B2A7A8F}"/>
              </a:ext>
            </a:extLst>
          </p:cNvPr>
          <p:cNvCxnSpPr>
            <a:cxnSpLocks/>
          </p:cNvCxnSpPr>
          <p:nvPr/>
        </p:nvCxnSpPr>
        <p:spPr>
          <a:xfrm>
            <a:off x="10310018" y="6432694"/>
            <a:ext cx="1325801" cy="19475"/>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9781540-335C-0B66-0371-2094033DC123}"/>
              </a:ext>
            </a:extLst>
          </p:cNvPr>
          <p:cNvCxnSpPr>
            <a:cxnSpLocks/>
          </p:cNvCxnSpPr>
          <p:nvPr/>
        </p:nvCxnSpPr>
        <p:spPr>
          <a:xfrm>
            <a:off x="10594494" y="6286255"/>
            <a:ext cx="0" cy="2615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6706545-DFC0-3ADB-420E-244F3E677E5D}"/>
              </a:ext>
            </a:extLst>
          </p:cNvPr>
          <p:cNvCxnSpPr>
            <a:cxnSpLocks/>
          </p:cNvCxnSpPr>
          <p:nvPr/>
        </p:nvCxnSpPr>
        <p:spPr>
          <a:xfrm>
            <a:off x="11226791" y="6296498"/>
            <a:ext cx="0" cy="2615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647F25F-4A63-11C1-FEC1-8FEB700744F2}"/>
              </a:ext>
            </a:extLst>
          </p:cNvPr>
          <p:cNvSpPr txBox="1"/>
          <p:nvPr/>
        </p:nvSpPr>
        <p:spPr>
          <a:xfrm>
            <a:off x="9603502" y="5512541"/>
            <a:ext cx="2563007" cy="646331"/>
          </a:xfrm>
          <a:prstGeom prst="rect">
            <a:avLst/>
          </a:prstGeom>
          <a:noFill/>
        </p:spPr>
        <p:txBody>
          <a:bodyPr wrap="square">
            <a:spAutoFit/>
          </a:bodyPr>
          <a:lstStyle/>
          <a:p>
            <a:pPr algn="ctr"/>
            <a:r>
              <a:rPr lang="en-US" dirty="0">
                <a:latin typeface="Times New Roman Regular" panose="02020603050405020304" pitchFamily="18" charset="0"/>
              </a:rPr>
              <a:t>Linear polarizer and quarter-wave plate</a:t>
            </a:r>
          </a:p>
        </p:txBody>
      </p:sp>
      <p:sp>
        <p:nvSpPr>
          <p:cNvPr id="38" name="TextBox 37">
            <a:extLst>
              <a:ext uri="{FF2B5EF4-FFF2-40B4-BE49-F238E27FC236}">
                <a16:creationId xmlns:a16="http://schemas.microsoft.com/office/drawing/2014/main" id="{81B6E825-DE0F-5A3C-17E1-1AE77400AF02}"/>
              </a:ext>
            </a:extLst>
          </p:cNvPr>
          <p:cNvSpPr txBox="1"/>
          <p:nvPr/>
        </p:nvSpPr>
        <p:spPr>
          <a:xfrm>
            <a:off x="6956707" y="5076118"/>
            <a:ext cx="1584251" cy="646331"/>
          </a:xfrm>
          <a:prstGeom prst="rect">
            <a:avLst/>
          </a:prstGeom>
          <a:noFill/>
        </p:spPr>
        <p:txBody>
          <a:bodyPr wrap="square" rtlCol="0">
            <a:spAutoFit/>
          </a:bodyPr>
          <a:lstStyle/>
          <a:p>
            <a:pPr algn="ctr"/>
            <a:r>
              <a:rPr lang="en-US" dirty="0">
                <a:latin typeface="Times New Roman Regular" panose="02020603050405020304" pitchFamily="18" charset="0"/>
              </a:rPr>
              <a:t>Diffraction grating</a:t>
            </a:r>
          </a:p>
        </p:txBody>
      </p:sp>
      <p:sp>
        <p:nvSpPr>
          <p:cNvPr id="40" name="TextBox 39">
            <a:extLst>
              <a:ext uri="{FF2B5EF4-FFF2-40B4-BE49-F238E27FC236}">
                <a16:creationId xmlns:a16="http://schemas.microsoft.com/office/drawing/2014/main" id="{5CD25A07-FF77-E65D-E4DB-3D56A4C91083}"/>
              </a:ext>
            </a:extLst>
          </p:cNvPr>
          <p:cNvSpPr txBox="1"/>
          <p:nvPr/>
        </p:nvSpPr>
        <p:spPr>
          <a:xfrm>
            <a:off x="111265" y="924119"/>
            <a:ext cx="5953328" cy="3416320"/>
          </a:xfrm>
          <a:prstGeom prst="rect">
            <a:avLst/>
          </a:prstGeom>
          <a:noFill/>
        </p:spPr>
        <p:txBody>
          <a:bodyPr wrap="square" rtlCol="0">
            <a:spAutoFit/>
          </a:bodyPr>
          <a:lstStyle/>
          <a:p>
            <a:pPr marL="285750" indent="-285750">
              <a:buFont typeface="Arial" panose="020B0604020202020204" pitchFamily="34" charset="0"/>
              <a:buChar char="•"/>
            </a:pPr>
            <a:r>
              <a:rPr lang="en-US" dirty="0"/>
              <a:t>“First ever” demonstration of electron spin photoemission from a GaN photocathode!</a:t>
            </a:r>
          </a:p>
          <a:p>
            <a:pPr marL="285750" indent="-285750">
              <a:buFont typeface="Arial" panose="020B0604020202020204" pitchFamily="34" charset="0"/>
              <a:buChar char="•"/>
            </a:pPr>
            <a:r>
              <a:rPr lang="en-US" dirty="0"/>
              <a:t>Tunable (360—400 nm), narrowband (1.4 nm) UV source developed to resolve ESP curve in photon energy</a:t>
            </a:r>
          </a:p>
          <a:p>
            <a:pPr marL="285750" indent="-285750">
              <a:buFont typeface="Arial" panose="020B0604020202020204" pitchFamily="34" charset="0"/>
              <a:buChar char="•"/>
            </a:pPr>
            <a:r>
              <a:rPr lang="en-US" dirty="0"/>
              <a:t>ESP observed from both </a:t>
            </a:r>
            <a:r>
              <a:rPr lang="en-US" dirty="0" err="1"/>
              <a:t>Wurzite</a:t>
            </a:r>
            <a:r>
              <a:rPr lang="en-US" dirty="0"/>
              <a:t> (hexagonal) and Zinc-Blende (cubic) GaN.</a:t>
            </a:r>
          </a:p>
          <a:p>
            <a:pPr marL="742950" lvl="1" indent="-285750">
              <a:buFont typeface="Arial" panose="020B0604020202020204" pitchFamily="34" charset="0"/>
              <a:buChar char="•"/>
            </a:pPr>
            <a:r>
              <a:rPr lang="en-US" dirty="0"/>
              <a:t>Unexpected long tail observed with </a:t>
            </a:r>
            <a:r>
              <a:rPr lang="en-US" dirty="0" err="1"/>
              <a:t>Wurzite</a:t>
            </a:r>
            <a:r>
              <a:rPr lang="en-US" dirty="0"/>
              <a:t> phase</a:t>
            </a:r>
          </a:p>
          <a:p>
            <a:pPr marL="742950" lvl="1" indent="-285750">
              <a:buFont typeface="Arial" panose="020B0604020202020204" pitchFamily="34" charset="0"/>
              <a:buChar char="•"/>
            </a:pPr>
            <a:r>
              <a:rPr lang="en-US" dirty="0"/>
              <a:t>ESP observed in cubic phase comparable to bulk </a:t>
            </a:r>
            <a:r>
              <a:rPr lang="en-US" dirty="0" err="1"/>
              <a:t>GaAS</a:t>
            </a:r>
            <a:r>
              <a:rPr lang="en-US" dirty="0"/>
              <a:t> value!</a:t>
            </a:r>
          </a:p>
          <a:p>
            <a:pPr marL="742950" lvl="1" indent="-285750">
              <a:buFont typeface="Arial" panose="020B0604020202020204" pitchFamily="34" charset="0"/>
              <a:buChar char="•"/>
            </a:pPr>
            <a:r>
              <a:rPr lang="en-US" b="1" dirty="0"/>
              <a:t>On going project to introduce strain to GaN for &gt;50% ESP</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023048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D023-23C0-A9AD-7BC8-D395A295E415}"/>
              </a:ext>
            </a:extLst>
          </p:cNvPr>
          <p:cNvSpPr>
            <a:spLocks noGrp="1"/>
          </p:cNvSpPr>
          <p:nvPr>
            <p:ph type="title"/>
          </p:nvPr>
        </p:nvSpPr>
        <p:spPr/>
        <p:txBody>
          <a:bodyPr/>
          <a:lstStyle/>
          <a:p>
            <a:r>
              <a:rPr lang="en-US" dirty="0" err="1"/>
              <a:t>CsI</a:t>
            </a:r>
            <a:r>
              <a:rPr lang="en-US" dirty="0"/>
              <a:t> surface treatment of GaAs/GaN</a:t>
            </a:r>
          </a:p>
        </p:txBody>
      </p:sp>
      <p:pic>
        <p:nvPicPr>
          <p:cNvPr id="4" name="Content Placeholder 4">
            <a:extLst>
              <a:ext uri="{FF2B5EF4-FFF2-40B4-BE49-F238E27FC236}">
                <a16:creationId xmlns:a16="http://schemas.microsoft.com/office/drawing/2014/main" id="{B39EBEA2-5C31-532A-EB56-2AE7D10C20F4}"/>
              </a:ext>
            </a:extLst>
          </p:cNvPr>
          <p:cNvPicPr>
            <a:picLocks noGrp="1" noChangeAspect="1"/>
          </p:cNvPicPr>
          <p:nvPr>
            <p:ph idx="1"/>
          </p:nvPr>
        </p:nvPicPr>
        <p:blipFill>
          <a:blip r:embed="rId2"/>
          <a:stretch>
            <a:fillRect/>
          </a:stretch>
        </p:blipFill>
        <p:spPr>
          <a:xfrm>
            <a:off x="6504765" y="792991"/>
            <a:ext cx="5168630" cy="3876473"/>
          </a:xfrm>
        </p:spPr>
      </p:pic>
      <p:pic>
        <p:nvPicPr>
          <p:cNvPr id="6" name="Picture 5">
            <a:extLst>
              <a:ext uri="{FF2B5EF4-FFF2-40B4-BE49-F238E27FC236}">
                <a16:creationId xmlns:a16="http://schemas.microsoft.com/office/drawing/2014/main" id="{E10C572F-8E16-0FCC-15B8-64AD1C329D69}"/>
              </a:ext>
            </a:extLst>
          </p:cNvPr>
          <p:cNvPicPr>
            <a:picLocks noChangeAspect="1"/>
          </p:cNvPicPr>
          <p:nvPr/>
        </p:nvPicPr>
        <p:blipFill>
          <a:blip r:embed="rId3"/>
          <a:stretch>
            <a:fillRect/>
          </a:stretch>
        </p:blipFill>
        <p:spPr>
          <a:xfrm>
            <a:off x="1287091" y="792991"/>
            <a:ext cx="3868569" cy="4256184"/>
          </a:xfrm>
          <a:prstGeom prst="rect">
            <a:avLst/>
          </a:prstGeom>
        </p:spPr>
      </p:pic>
      <p:sp>
        <p:nvSpPr>
          <p:cNvPr id="7" name="TextBox 6">
            <a:extLst>
              <a:ext uri="{FF2B5EF4-FFF2-40B4-BE49-F238E27FC236}">
                <a16:creationId xmlns:a16="http://schemas.microsoft.com/office/drawing/2014/main" id="{C8743CAA-98DD-4C88-C722-9550E926DE75}"/>
              </a:ext>
            </a:extLst>
          </p:cNvPr>
          <p:cNvSpPr txBox="1"/>
          <p:nvPr/>
        </p:nvSpPr>
        <p:spPr>
          <a:xfrm>
            <a:off x="216169" y="5214025"/>
            <a:ext cx="1154911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Cesium Iodide has been used as the photoemitter material in Ring Imaging </a:t>
            </a:r>
            <a:r>
              <a:rPr lang="en-US" dirty="0" err="1"/>
              <a:t>CHerenkov</a:t>
            </a:r>
            <a:r>
              <a:rPr lang="en-US" dirty="0"/>
              <a:t> (RICH) detectors</a:t>
            </a:r>
          </a:p>
          <a:p>
            <a:pPr marL="285750" indent="-285750">
              <a:buFont typeface="Arial" panose="020B0604020202020204" pitchFamily="34" charset="0"/>
              <a:buChar char="•"/>
            </a:pPr>
            <a:r>
              <a:rPr lang="en-US" dirty="0"/>
              <a:t>We were investigating the possibility of using it for NEA activation (similar to Sb approach)</a:t>
            </a:r>
          </a:p>
          <a:p>
            <a:pPr marL="742950" lvl="1" indent="-285750">
              <a:buFont typeface="Arial" panose="020B0604020202020204" pitchFamily="34" charset="0"/>
              <a:buChar char="•"/>
            </a:pPr>
            <a:r>
              <a:rPr lang="en-US" dirty="0"/>
              <a:t>Had been used in conjunction with laser activation to improve metal cathode QE (</a:t>
            </a:r>
            <a:r>
              <a:rPr lang="en-US" altLang="en-US" dirty="0"/>
              <a:t>Chemical Physics Letters 621 (2015) 155–159)</a:t>
            </a:r>
            <a:endParaRPr lang="en-US" dirty="0"/>
          </a:p>
          <a:p>
            <a:pPr marL="285750" indent="-285750">
              <a:buFont typeface="Arial" panose="020B0604020202020204" pitchFamily="34" charset="0"/>
              <a:buChar char="•"/>
            </a:pPr>
            <a:r>
              <a:rPr lang="en-US" dirty="0"/>
              <a:t> </a:t>
            </a:r>
            <a:r>
              <a:rPr lang="en-US" b="1" dirty="0"/>
              <a:t>cycle of deposition and heating resulted 20x better lifetime!</a:t>
            </a:r>
          </a:p>
        </p:txBody>
      </p:sp>
      <p:sp>
        <p:nvSpPr>
          <p:cNvPr id="3" name="TextBox 2">
            <a:extLst>
              <a:ext uri="{FF2B5EF4-FFF2-40B4-BE49-F238E27FC236}">
                <a16:creationId xmlns:a16="http://schemas.microsoft.com/office/drawing/2014/main" id="{4D9CD325-9387-FC5F-EB81-F15E97DE49FD}"/>
              </a:ext>
            </a:extLst>
          </p:cNvPr>
          <p:cNvSpPr txBox="1"/>
          <p:nvPr/>
        </p:nvSpPr>
        <p:spPr>
          <a:xfrm>
            <a:off x="9727659" y="2071991"/>
            <a:ext cx="1284051" cy="477054"/>
          </a:xfrm>
          <a:prstGeom prst="rect">
            <a:avLst/>
          </a:prstGeom>
          <a:noFill/>
        </p:spPr>
        <p:txBody>
          <a:bodyPr wrap="square" rtlCol="0">
            <a:spAutoFit/>
          </a:bodyPr>
          <a:lstStyle/>
          <a:p>
            <a:r>
              <a:rPr lang="en-US" sz="2500" b="1" dirty="0"/>
              <a:t>GaAs</a:t>
            </a:r>
          </a:p>
        </p:txBody>
      </p:sp>
    </p:spTree>
    <p:extLst>
      <p:ext uri="{BB962C8B-B14F-4D97-AF65-F5344CB8AC3E}">
        <p14:creationId xmlns:p14="http://schemas.microsoft.com/office/powerpoint/2010/main" val="2028091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61B4-93A8-5CE0-19EB-543531D1D49B}"/>
              </a:ext>
            </a:extLst>
          </p:cNvPr>
          <p:cNvSpPr>
            <a:spLocks noGrp="1"/>
          </p:cNvSpPr>
          <p:nvPr>
            <p:ph type="title"/>
          </p:nvPr>
        </p:nvSpPr>
        <p:spPr/>
        <p:txBody>
          <a:bodyPr/>
          <a:lstStyle/>
          <a:p>
            <a:r>
              <a:rPr lang="en-US" dirty="0" err="1"/>
              <a:t>CsI</a:t>
            </a:r>
            <a:r>
              <a:rPr lang="en-US" dirty="0"/>
              <a:t> surface treatment of GaAs/GaN</a:t>
            </a:r>
          </a:p>
        </p:txBody>
      </p:sp>
      <p:pic>
        <p:nvPicPr>
          <p:cNvPr id="4" name="Content Placeholder 4">
            <a:extLst>
              <a:ext uri="{FF2B5EF4-FFF2-40B4-BE49-F238E27FC236}">
                <a16:creationId xmlns:a16="http://schemas.microsoft.com/office/drawing/2014/main" id="{4544009E-6B54-2570-4B20-05FF4AA95358}"/>
              </a:ext>
            </a:extLst>
          </p:cNvPr>
          <p:cNvPicPr>
            <a:picLocks noChangeAspect="1"/>
          </p:cNvPicPr>
          <p:nvPr/>
        </p:nvPicPr>
        <p:blipFill>
          <a:blip r:embed="rId2"/>
          <a:stretch>
            <a:fillRect/>
          </a:stretch>
        </p:blipFill>
        <p:spPr>
          <a:xfrm>
            <a:off x="561215" y="998363"/>
            <a:ext cx="5255925" cy="3939268"/>
          </a:xfrm>
          <a:prstGeom prst="rect">
            <a:avLst/>
          </a:prstGeom>
        </p:spPr>
      </p:pic>
      <p:pic>
        <p:nvPicPr>
          <p:cNvPr id="6" name="Picture 5">
            <a:extLst>
              <a:ext uri="{FF2B5EF4-FFF2-40B4-BE49-F238E27FC236}">
                <a16:creationId xmlns:a16="http://schemas.microsoft.com/office/drawing/2014/main" id="{F1FDE3CC-B51C-4615-20A3-340C11886C27}"/>
              </a:ext>
            </a:extLst>
          </p:cNvPr>
          <p:cNvPicPr>
            <a:picLocks noChangeAspect="1"/>
          </p:cNvPicPr>
          <p:nvPr/>
        </p:nvPicPr>
        <p:blipFill>
          <a:blip r:embed="rId3"/>
          <a:stretch>
            <a:fillRect/>
          </a:stretch>
        </p:blipFill>
        <p:spPr>
          <a:xfrm>
            <a:off x="6201837" y="1235947"/>
            <a:ext cx="4794828" cy="3673103"/>
          </a:xfrm>
          <a:prstGeom prst="rect">
            <a:avLst/>
          </a:prstGeom>
        </p:spPr>
      </p:pic>
      <p:sp>
        <p:nvSpPr>
          <p:cNvPr id="7" name="TextBox 6">
            <a:extLst>
              <a:ext uri="{FF2B5EF4-FFF2-40B4-BE49-F238E27FC236}">
                <a16:creationId xmlns:a16="http://schemas.microsoft.com/office/drawing/2014/main" id="{D0A0AA8F-5F08-7656-D717-37F0CA42290D}"/>
              </a:ext>
            </a:extLst>
          </p:cNvPr>
          <p:cNvSpPr txBox="1"/>
          <p:nvPr/>
        </p:nvSpPr>
        <p:spPr>
          <a:xfrm>
            <a:off x="7757327" y="1235947"/>
            <a:ext cx="2301073" cy="477054"/>
          </a:xfrm>
          <a:prstGeom prst="rect">
            <a:avLst/>
          </a:prstGeom>
          <a:noFill/>
        </p:spPr>
        <p:txBody>
          <a:bodyPr wrap="square" rtlCol="0">
            <a:spAutoFit/>
          </a:bodyPr>
          <a:lstStyle/>
          <a:p>
            <a:r>
              <a:rPr lang="en-US" sz="2500" b="1" dirty="0"/>
              <a:t>GaN</a:t>
            </a:r>
          </a:p>
        </p:txBody>
      </p:sp>
      <p:sp>
        <p:nvSpPr>
          <p:cNvPr id="8" name="TextBox 7">
            <a:extLst>
              <a:ext uri="{FF2B5EF4-FFF2-40B4-BE49-F238E27FC236}">
                <a16:creationId xmlns:a16="http://schemas.microsoft.com/office/drawing/2014/main" id="{3DA75634-FA8C-9033-7C90-8D1746C5E446}"/>
              </a:ext>
            </a:extLst>
          </p:cNvPr>
          <p:cNvSpPr txBox="1"/>
          <p:nvPr/>
        </p:nvSpPr>
        <p:spPr>
          <a:xfrm>
            <a:off x="1799617" y="2169267"/>
            <a:ext cx="1284051" cy="477054"/>
          </a:xfrm>
          <a:prstGeom prst="rect">
            <a:avLst/>
          </a:prstGeom>
          <a:noFill/>
        </p:spPr>
        <p:txBody>
          <a:bodyPr wrap="square" rtlCol="0">
            <a:spAutoFit/>
          </a:bodyPr>
          <a:lstStyle/>
          <a:p>
            <a:r>
              <a:rPr lang="en-US" sz="2500" b="1" dirty="0"/>
              <a:t>GaAs</a:t>
            </a:r>
          </a:p>
        </p:txBody>
      </p:sp>
      <p:sp>
        <p:nvSpPr>
          <p:cNvPr id="9" name="TextBox 8">
            <a:extLst>
              <a:ext uri="{FF2B5EF4-FFF2-40B4-BE49-F238E27FC236}">
                <a16:creationId xmlns:a16="http://schemas.microsoft.com/office/drawing/2014/main" id="{89C8F4D7-73A5-6058-B55F-BDC9565EF2AB}"/>
              </a:ext>
            </a:extLst>
          </p:cNvPr>
          <p:cNvSpPr txBox="1"/>
          <p:nvPr/>
        </p:nvSpPr>
        <p:spPr>
          <a:xfrm>
            <a:off x="561215" y="5310513"/>
            <a:ext cx="8307423"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t>Improvement in lifetime NOT the result of longer heating time</a:t>
            </a:r>
          </a:p>
          <a:p>
            <a:pPr marL="285750" indent="-285750">
              <a:buFont typeface="Arial" panose="020B0604020202020204" pitchFamily="34" charset="0"/>
              <a:buChar char="•"/>
            </a:pPr>
            <a:r>
              <a:rPr lang="en-US" sz="2200" dirty="0"/>
              <a:t>ESP is not degraded with improved lifetime </a:t>
            </a:r>
          </a:p>
          <a:p>
            <a:pPr marL="285750" indent="-285750">
              <a:buFont typeface="Arial" panose="020B0604020202020204" pitchFamily="34" charset="0"/>
              <a:buChar char="•"/>
            </a:pPr>
            <a:r>
              <a:rPr lang="en-US" sz="2200" dirty="0"/>
              <a:t>Similar improvements observed with GaN!</a:t>
            </a:r>
          </a:p>
        </p:txBody>
      </p:sp>
    </p:spTree>
    <p:extLst>
      <p:ext uri="{BB962C8B-B14F-4D97-AF65-F5344CB8AC3E}">
        <p14:creationId xmlns:p14="http://schemas.microsoft.com/office/powerpoint/2010/main" val="150327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C8E45-C68E-9693-3081-2FE848448F4F}"/>
              </a:ext>
            </a:extLst>
          </p:cNvPr>
          <p:cNvSpPr>
            <a:spLocks noGrp="1"/>
          </p:cNvSpPr>
          <p:nvPr>
            <p:ph type="title"/>
          </p:nvPr>
        </p:nvSpPr>
        <p:spPr/>
        <p:txBody>
          <a:bodyPr/>
          <a:lstStyle/>
          <a:p>
            <a:r>
              <a:rPr lang="en-US" dirty="0"/>
              <a:t>AFM analysis</a:t>
            </a:r>
          </a:p>
        </p:txBody>
      </p:sp>
      <p:pic>
        <p:nvPicPr>
          <p:cNvPr id="6" name="Picture 5">
            <a:extLst>
              <a:ext uri="{FF2B5EF4-FFF2-40B4-BE49-F238E27FC236}">
                <a16:creationId xmlns:a16="http://schemas.microsoft.com/office/drawing/2014/main" id="{D5E5FEA7-7021-CBF3-E2CC-F92975B505F1}"/>
              </a:ext>
            </a:extLst>
          </p:cNvPr>
          <p:cNvPicPr>
            <a:picLocks noChangeAspect="1"/>
          </p:cNvPicPr>
          <p:nvPr/>
        </p:nvPicPr>
        <p:blipFill>
          <a:blip r:embed="rId2"/>
          <a:stretch>
            <a:fillRect/>
          </a:stretch>
        </p:blipFill>
        <p:spPr>
          <a:xfrm>
            <a:off x="829707" y="996068"/>
            <a:ext cx="8821381" cy="2724530"/>
          </a:xfrm>
          <a:prstGeom prst="rect">
            <a:avLst/>
          </a:prstGeom>
        </p:spPr>
      </p:pic>
      <p:pic>
        <p:nvPicPr>
          <p:cNvPr id="8" name="Picture 7">
            <a:extLst>
              <a:ext uri="{FF2B5EF4-FFF2-40B4-BE49-F238E27FC236}">
                <a16:creationId xmlns:a16="http://schemas.microsoft.com/office/drawing/2014/main" id="{7EA4808F-B0AF-5766-9BF6-E242F863264F}"/>
              </a:ext>
            </a:extLst>
          </p:cNvPr>
          <p:cNvPicPr>
            <a:picLocks noChangeAspect="1"/>
          </p:cNvPicPr>
          <p:nvPr/>
        </p:nvPicPr>
        <p:blipFill>
          <a:blip r:embed="rId3"/>
          <a:stretch>
            <a:fillRect/>
          </a:stretch>
        </p:blipFill>
        <p:spPr>
          <a:xfrm>
            <a:off x="2077704" y="3942943"/>
            <a:ext cx="6601746" cy="2915057"/>
          </a:xfrm>
          <a:prstGeom prst="rect">
            <a:avLst/>
          </a:prstGeom>
        </p:spPr>
      </p:pic>
      <p:pic>
        <p:nvPicPr>
          <p:cNvPr id="10" name="Picture 9">
            <a:extLst>
              <a:ext uri="{FF2B5EF4-FFF2-40B4-BE49-F238E27FC236}">
                <a16:creationId xmlns:a16="http://schemas.microsoft.com/office/drawing/2014/main" id="{2112A47C-E068-81C0-423F-C9666DCBED64}"/>
              </a:ext>
            </a:extLst>
          </p:cNvPr>
          <p:cNvPicPr>
            <a:picLocks noChangeAspect="1"/>
          </p:cNvPicPr>
          <p:nvPr/>
        </p:nvPicPr>
        <p:blipFill>
          <a:blip r:embed="rId4"/>
          <a:stretch>
            <a:fillRect/>
          </a:stretch>
        </p:blipFill>
        <p:spPr>
          <a:xfrm>
            <a:off x="8436504" y="5861932"/>
            <a:ext cx="3755496" cy="955087"/>
          </a:xfrm>
          <a:prstGeom prst="rect">
            <a:avLst/>
          </a:prstGeom>
        </p:spPr>
      </p:pic>
    </p:spTree>
    <p:extLst>
      <p:ext uri="{BB962C8B-B14F-4D97-AF65-F5344CB8AC3E}">
        <p14:creationId xmlns:p14="http://schemas.microsoft.com/office/powerpoint/2010/main" val="219309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5D41D-77A2-4E62-FD34-09515BFD4769}"/>
              </a:ext>
            </a:extLst>
          </p:cNvPr>
          <p:cNvSpPr>
            <a:spLocks noGrp="1"/>
          </p:cNvSpPr>
          <p:nvPr>
            <p:ph type="title"/>
          </p:nvPr>
        </p:nvSpPr>
        <p:spPr/>
        <p:txBody>
          <a:bodyPr/>
          <a:lstStyle/>
          <a:p>
            <a:r>
              <a:rPr lang="en-US" dirty="0"/>
              <a:t>XPS analysis</a:t>
            </a:r>
          </a:p>
        </p:txBody>
      </p:sp>
      <p:pic>
        <p:nvPicPr>
          <p:cNvPr id="5" name="Picture 4">
            <a:extLst>
              <a:ext uri="{FF2B5EF4-FFF2-40B4-BE49-F238E27FC236}">
                <a16:creationId xmlns:a16="http://schemas.microsoft.com/office/drawing/2014/main" id="{B8626BF5-5F5A-00D5-B825-57E79B02F6FA}"/>
              </a:ext>
            </a:extLst>
          </p:cNvPr>
          <p:cNvPicPr>
            <a:picLocks noChangeAspect="1"/>
          </p:cNvPicPr>
          <p:nvPr/>
        </p:nvPicPr>
        <p:blipFill>
          <a:blip r:embed="rId2"/>
          <a:stretch>
            <a:fillRect/>
          </a:stretch>
        </p:blipFill>
        <p:spPr>
          <a:xfrm>
            <a:off x="287865" y="1025414"/>
            <a:ext cx="4534533" cy="4982270"/>
          </a:xfrm>
          <a:prstGeom prst="rect">
            <a:avLst/>
          </a:prstGeom>
        </p:spPr>
      </p:pic>
      <p:pic>
        <p:nvPicPr>
          <p:cNvPr id="7" name="Picture 6">
            <a:extLst>
              <a:ext uri="{FF2B5EF4-FFF2-40B4-BE49-F238E27FC236}">
                <a16:creationId xmlns:a16="http://schemas.microsoft.com/office/drawing/2014/main" id="{C3797B1A-EAE7-F4E1-5FDB-59FBFFDA1814}"/>
              </a:ext>
            </a:extLst>
          </p:cNvPr>
          <p:cNvPicPr>
            <a:picLocks noChangeAspect="1"/>
          </p:cNvPicPr>
          <p:nvPr/>
        </p:nvPicPr>
        <p:blipFill>
          <a:blip r:embed="rId3"/>
          <a:stretch>
            <a:fillRect/>
          </a:stretch>
        </p:blipFill>
        <p:spPr>
          <a:xfrm>
            <a:off x="10113999" y="794104"/>
            <a:ext cx="1886213" cy="990738"/>
          </a:xfrm>
          <a:prstGeom prst="rect">
            <a:avLst/>
          </a:prstGeom>
        </p:spPr>
      </p:pic>
      <p:sp>
        <p:nvSpPr>
          <p:cNvPr id="8" name="TextBox 7">
            <a:extLst>
              <a:ext uri="{FF2B5EF4-FFF2-40B4-BE49-F238E27FC236}">
                <a16:creationId xmlns:a16="http://schemas.microsoft.com/office/drawing/2014/main" id="{666DE3E3-C509-3B5E-A975-F5B487E556A5}"/>
              </a:ext>
            </a:extLst>
          </p:cNvPr>
          <p:cNvSpPr txBox="1"/>
          <p:nvPr/>
        </p:nvSpPr>
        <p:spPr>
          <a:xfrm>
            <a:off x="10184860" y="1672296"/>
            <a:ext cx="1815352" cy="369332"/>
          </a:xfrm>
          <a:prstGeom prst="rect">
            <a:avLst/>
          </a:prstGeom>
          <a:noFill/>
        </p:spPr>
        <p:txBody>
          <a:bodyPr wrap="square" rtlCol="0">
            <a:spAutoFit/>
          </a:bodyPr>
          <a:lstStyle/>
          <a:p>
            <a:r>
              <a:rPr lang="en-US" dirty="0"/>
              <a:t>Q. Zhu, M. Hines.</a:t>
            </a:r>
          </a:p>
        </p:txBody>
      </p:sp>
      <p:pic>
        <p:nvPicPr>
          <p:cNvPr id="10" name="Picture 9">
            <a:extLst>
              <a:ext uri="{FF2B5EF4-FFF2-40B4-BE49-F238E27FC236}">
                <a16:creationId xmlns:a16="http://schemas.microsoft.com/office/drawing/2014/main" id="{C26A3BB6-9F20-424E-F695-635C4FD3F148}"/>
              </a:ext>
            </a:extLst>
          </p:cNvPr>
          <p:cNvPicPr>
            <a:picLocks noChangeAspect="1"/>
          </p:cNvPicPr>
          <p:nvPr/>
        </p:nvPicPr>
        <p:blipFill>
          <a:blip r:embed="rId4"/>
          <a:stretch>
            <a:fillRect/>
          </a:stretch>
        </p:blipFill>
        <p:spPr>
          <a:xfrm>
            <a:off x="5026939" y="1289473"/>
            <a:ext cx="5087060" cy="3581900"/>
          </a:xfrm>
          <a:prstGeom prst="rect">
            <a:avLst/>
          </a:prstGeom>
        </p:spPr>
      </p:pic>
      <p:sp>
        <p:nvSpPr>
          <p:cNvPr id="11" name="TextBox 10">
            <a:extLst>
              <a:ext uri="{FF2B5EF4-FFF2-40B4-BE49-F238E27FC236}">
                <a16:creationId xmlns:a16="http://schemas.microsoft.com/office/drawing/2014/main" id="{CF12A96A-B4CE-5FDE-8629-086315AE2470}"/>
              </a:ext>
            </a:extLst>
          </p:cNvPr>
          <p:cNvSpPr txBox="1"/>
          <p:nvPr/>
        </p:nvSpPr>
        <p:spPr>
          <a:xfrm>
            <a:off x="5418306" y="5073159"/>
            <a:ext cx="574753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XPS analysis shows clear presence of Iodine before heating but none after!</a:t>
            </a:r>
          </a:p>
          <a:p>
            <a:pPr marL="285750" indent="-285750">
              <a:buFont typeface="Arial" panose="020B0604020202020204" pitchFamily="34" charset="0"/>
              <a:buChar char="•"/>
            </a:pPr>
            <a:r>
              <a:rPr lang="en-US" dirty="0"/>
              <a:t>Post heated surface shows suppression of Cs-oxide while Cs sub-oxide present</a:t>
            </a:r>
          </a:p>
          <a:p>
            <a:pPr marL="285750" indent="-285750">
              <a:buFont typeface="Arial" panose="020B0604020202020204" pitchFamily="34" charset="0"/>
              <a:buChar char="•"/>
            </a:pPr>
            <a:r>
              <a:rPr lang="en-US" dirty="0"/>
              <a:t>Cs-suboxide robust to exposure of water/oxygen up to 625 L </a:t>
            </a:r>
          </a:p>
        </p:txBody>
      </p:sp>
    </p:spTree>
    <p:extLst>
      <p:ext uri="{BB962C8B-B14F-4D97-AF65-F5344CB8AC3E}">
        <p14:creationId xmlns:p14="http://schemas.microsoft.com/office/powerpoint/2010/main" val="395645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0E4D-4BA9-34F1-A19C-8422AA77A574}"/>
              </a:ext>
            </a:extLst>
          </p:cNvPr>
          <p:cNvSpPr>
            <a:spLocks noGrp="1"/>
          </p:cNvSpPr>
          <p:nvPr>
            <p:ph type="title"/>
          </p:nvPr>
        </p:nvSpPr>
        <p:spPr/>
        <p:txBody>
          <a:bodyPr/>
          <a:lstStyle/>
          <a:p>
            <a:r>
              <a:rPr lang="en-US"/>
              <a:t>Spin polarized Alkali-Antimonide PC </a:t>
            </a:r>
            <a:endParaRPr lang="en-US" dirty="0"/>
          </a:p>
        </p:txBody>
      </p:sp>
      <p:sp>
        <p:nvSpPr>
          <p:cNvPr id="4" name="TextBox 3">
            <a:extLst>
              <a:ext uri="{FF2B5EF4-FFF2-40B4-BE49-F238E27FC236}">
                <a16:creationId xmlns:a16="http://schemas.microsoft.com/office/drawing/2014/main" id="{04241DEC-0008-7F97-DD40-11C3DB7FA930}"/>
              </a:ext>
            </a:extLst>
          </p:cNvPr>
          <p:cNvSpPr txBox="1"/>
          <p:nvPr/>
        </p:nvSpPr>
        <p:spPr>
          <a:xfrm>
            <a:off x="114299" y="903143"/>
            <a:ext cx="5534026" cy="2677656"/>
          </a:xfrm>
          <a:prstGeom prst="rect">
            <a:avLst/>
          </a:prstGeom>
          <a:noFill/>
        </p:spPr>
        <p:txBody>
          <a:bodyPr wrap="square" rtlCol="0">
            <a:spAutoFit/>
          </a:bodyPr>
          <a:lstStyle/>
          <a:p>
            <a:r>
              <a:rPr lang="en-US" sz="2400" b="1"/>
              <a:t>Rusetsky et al. reported spin polarized photoemission alkali antimonide</a:t>
            </a:r>
          </a:p>
          <a:p>
            <a:pPr marL="742950" lvl="1" indent="-285750">
              <a:buFont typeface="Arial" panose="020B0604020202020204" pitchFamily="34" charset="0"/>
              <a:buChar char="•"/>
            </a:pPr>
            <a:r>
              <a:rPr lang="en-US" sz="2000"/>
              <a:t>Cs</a:t>
            </a:r>
            <a:r>
              <a:rPr lang="en-US" sz="2000" baseline="-25000"/>
              <a:t>3</a:t>
            </a:r>
            <a:r>
              <a:rPr lang="en-US" sz="2000"/>
              <a:t>Sb NEA layer on Na</a:t>
            </a:r>
            <a:r>
              <a:rPr lang="en-US" sz="2000" baseline="-25000"/>
              <a:t>2</a:t>
            </a:r>
            <a:r>
              <a:rPr lang="en-US" sz="2000"/>
              <a:t>KSb </a:t>
            </a:r>
          </a:p>
          <a:p>
            <a:pPr marL="742950" lvl="1" indent="-285750">
              <a:buFont typeface="Arial" panose="020B0604020202020204" pitchFamily="34" charset="0"/>
              <a:buChar char="•"/>
            </a:pPr>
            <a:r>
              <a:rPr lang="en-US" sz="2000"/>
              <a:t>Photoluminescence (PL) Al</a:t>
            </a:r>
            <a:r>
              <a:rPr lang="en-US" sz="2000" baseline="-25000"/>
              <a:t>0.11</a:t>
            </a:r>
            <a:r>
              <a:rPr lang="en-US" sz="2000"/>
              <a:t>Ga</a:t>
            </a:r>
            <a:r>
              <a:rPr lang="en-US" sz="2000" baseline="-25000"/>
              <a:t>0.89</a:t>
            </a:r>
            <a:r>
              <a:rPr lang="en-US" sz="2000"/>
              <a:t>As detector </a:t>
            </a:r>
          </a:p>
          <a:p>
            <a:pPr marL="742950" lvl="1" indent="-285750">
              <a:buFont typeface="Arial" panose="020B0604020202020204" pitchFamily="34" charset="0"/>
              <a:buChar char="•"/>
            </a:pPr>
            <a:r>
              <a:rPr lang="en-US" sz="2000"/>
              <a:t>Circular PL degree correlated to ESP</a:t>
            </a:r>
          </a:p>
          <a:p>
            <a:pPr marL="742950" lvl="1" indent="-285750">
              <a:buFont typeface="Arial" panose="020B0604020202020204" pitchFamily="34" charset="0"/>
              <a:buChar char="•"/>
            </a:pPr>
            <a:r>
              <a:rPr lang="en-US" sz="2000"/>
              <a:t>Calibrated with an NEA GaAs photocathode</a:t>
            </a:r>
          </a:p>
          <a:p>
            <a:pPr lvl="1"/>
            <a:r>
              <a:rPr lang="en-US" sz="2000"/>
              <a:t>  </a:t>
            </a:r>
            <a:endParaRPr lang="en-US" sz="2000" dirty="0"/>
          </a:p>
        </p:txBody>
      </p:sp>
      <p:pic>
        <p:nvPicPr>
          <p:cNvPr id="5" name="Picture 4">
            <a:extLst>
              <a:ext uri="{FF2B5EF4-FFF2-40B4-BE49-F238E27FC236}">
                <a16:creationId xmlns:a16="http://schemas.microsoft.com/office/drawing/2014/main" id="{F9EBFC51-D9A2-44E6-EB6C-78BE81377A16}"/>
              </a:ext>
            </a:extLst>
          </p:cNvPr>
          <p:cNvPicPr>
            <a:picLocks noChangeAspect="1"/>
          </p:cNvPicPr>
          <p:nvPr/>
        </p:nvPicPr>
        <p:blipFill>
          <a:blip r:embed="rId2"/>
          <a:stretch>
            <a:fillRect/>
          </a:stretch>
        </p:blipFill>
        <p:spPr>
          <a:xfrm>
            <a:off x="8941173" y="860231"/>
            <a:ext cx="2966631" cy="2077522"/>
          </a:xfrm>
          <a:prstGeom prst="rect">
            <a:avLst/>
          </a:prstGeom>
        </p:spPr>
      </p:pic>
      <p:pic>
        <p:nvPicPr>
          <p:cNvPr id="6" name="Picture 5">
            <a:extLst>
              <a:ext uri="{FF2B5EF4-FFF2-40B4-BE49-F238E27FC236}">
                <a16:creationId xmlns:a16="http://schemas.microsoft.com/office/drawing/2014/main" id="{AC44C033-17E4-5530-90CE-C8B8DE4C4640}"/>
              </a:ext>
            </a:extLst>
          </p:cNvPr>
          <p:cNvPicPr>
            <a:picLocks noChangeAspect="1"/>
          </p:cNvPicPr>
          <p:nvPr/>
        </p:nvPicPr>
        <p:blipFill>
          <a:blip r:embed="rId3"/>
          <a:stretch>
            <a:fillRect/>
          </a:stretch>
        </p:blipFill>
        <p:spPr>
          <a:xfrm>
            <a:off x="7662108" y="3032935"/>
            <a:ext cx="3038885" cy="3825064"/>
          </a:xfrm>
          <a:prstGeom prst="rect">
            <a:avLst/>
          </a:prstGeom>
        </p:spPr>
      </p:pic>
      <p:sp>
        <p:nvSpPr>
          <p:cNvPr id="8" name="TextBox 7">
            <a:extLst>
              <a:ext uri="{FF2B5EF4-FFF2-40B4-BE49-F238E27FC236}">
                <a16:creationId xmlns:a16="http://schemas.microsoft.com/office/drawing/2014/main" id="{DF374BAD-9701-A1B8-8702-EE1338E429E0}"/>
              </a:ext>
            </a:extLst>
          </p:cNvPr>
          <p:cNvSpPr txBox="1"/>
          <p:nvPr/>
        </p:nvSpPr>
        <p:spPr>
          <a:xfrm>
            <a:off x="274780" y="3429000"/>
            <a:ext cx="6094324" cy="923330"/>
          </a:xfrm>
          <a:prstGeom prst="rect">
            <a:avLst/>
          </a:prstGeom>
          <a:noFill/>
        </p:spPr>
        <p:txBody>
          <a:bodyPr wrap="square">
            <a:spAutoFit/>
          </a:bodyPr>
          <a:lstStyle/>
          <a:p>
            <a:pPr marL="285750" indent="-285750">
              <a:buFont typeface="Arial" panose="020B0604020202020204" pitchFamily="34" charset="0"/>
              <a:buChar char="•"/>
            </a:pPr>
            <a:r>
              <a:rPr lang="en-US" sz="1800" b="1" dirty="0">
                <a:solidFill>
                  <a:srgbClr val="FF0000"/>
                </a:solidFill>
              </a:rPr>
              <a:t>Alkali-antimonides are robust, efficient emitters</a:t>
            </a:r>
            <a:r>
              <a:rPr lang="en-US" b="1" dirty="0">
                <a:solidFill>
                  <a:srgbClr val="FF0000"/>
                </a:solidFill>
              </a:rPr>
              <a:t>!</a:t>
            </a:r>
          </a:p>
          <a:p>
            <a:pPr marL="285750" indent="-285750">
              <a:buFont typeface="Arial" panose="020B0604020202020204" pitchFamily="34" charset="0"/>
              <a:buChar char="•"/>
            </a:pPr>
            <a:r>
              <a:rPr lang="en-US" sz="1800" b="1" dirty="0">
                <a:solidFill>
                  <a:srgbClr val="FF0000"/>
                </a:solidFill>
              </a:rPr>
              <a:t>Active project at Cornell to confirm ESP measurements using Mott pol</a:t>
            </a:r>
            <a:r>
              <a:rPr lang="en-US" b="1" dirty="0">
                <a:solidFill>
                  <a:srgbClr val="FF0000"/>
                </a:solidFill>
              </a:rPr>
              <a:t>arimetry</a:t>
            </a:r>
            <a:endParaRPr lang="en-US" sz="1800" b="1" dirty="0">
              <a:solidFill>
                <a:srgbClr val="FF0000"/>
              </a:solidFill>
            </a:endParaRPr>
          </a:p>
        </p:txBody>
      </p:sp>
      <p:pic>
        <p:nvPicPr>
          <p:cNvPr id="9" name="Picture 8">
            <a:extLst>
              <a:ext uri="{FF2B5EF4-FFF2-40B4-BE49-F238E27FC236}">
                <a16:creationId xmlns:a16="http://schemas.microsoft.com/office/drawing/2014/main" id="{EF2E07EF-11D1-BB81-775D-31FFC211AB95}"/>
              </a:ext>
            </a:extLst>
          </p:cNvPr>
          <p:cNvPicPr>
            <a:picLocks noChangeAspect="1"/>
          </p:cNvPicPr>
          <p:nvPr/>
        </p:nvPicPr>
        <p:blipFill>
          <a:blip r:embed="rId4"/>
          <a:stretch>
            <a:fillRect/>
          </a:stretch>
        </p:blipFill>
        <p:spPr>
          <a:xfrm>
            <a:off x="466725" y="4837937"/>
            <a:ext cx="5629275" cy="1268719"/>
          </a:xfrm>
          <a:prstGeom prst="rect">
            <a:avLst/>
          </a:prstGeom>
        </p:spPr>
      </p:pic>
    </p:spTree>
    <p:extLst>
      <p:ext uri="{BB962C8B-B14F-4D97-AF65-F5344CB8AC3E}">
        <p14:creationId xmlns:p14="http://schemas.microsoft.com/office/powerpoint/2010/main" val="675204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EC93E-9D0F-A989-1E09-2EBFC57767DC}"/>
              </a:ext>
            </a:extLst>
          </p:cNvPr>
          <p:cNvSpPr>
            <a:spLocks noGrp="1"/>
          </p:cNvSpPr>
          <p:nvPr>
            <p:ph type="title"/>
          </p:nvPr>
        </p:nvSpPr>
        <p:spPr/>
        <p:txBody>
          <a:bodyPr/>
          <a:lstStyle/>
          <a:p>
            <a:r>
              <a:rPr lang="en-US" dirty="0"/>
              <a:t>Conclusion</a:t>
            </a:r>
          </a:p>
        </p:txBody>
      </p:sp>
      <p:sp>
        <p:nvSpPr>
          <p:cNvPr id="4" name="TextBox 3">
            <a:extLst>
              <a:ext uri="{FF2B5EF4-FFF2-40B4-BE49-F238E27FC236}">
                <a16:creationId xmlns:a16="http://schemas.microsoft.com/office/drawing/2014/main" id="{B0395749-FFD2-182A-FE0A-AAA960373E07}"/>
              </a:ext>
            </a:extLst>
          </p:cNvPr>
          <p:cNvSpPr txBox="1"/>
          <p:nvPr/>
        </p:nvSpPr>
        <p:spPr>
          <a:xfrm>
            <a:off x="111760" y="773724"/>
            <a:ext cx="7934960" cy="2092881"/>
          </a:xfrm>
          <a:prstGeom prst="rect">
            <a:avLst/>
          </a:prstGeom>
          <a:noFill/>
        </p:spPr>
        <p:txBody>
          <a:bodyPr wrap="square" rtlCol="0">
            <a:spAutoFit/>
          </a:bodyPr>
          <a:lstStyle/>
          <a:p>
            <a:r>
              <a:rPr lang="en-US" sz="3000" b="1" dirty="0"/>
              <a:t>Summary</a:t>
            </a:r>
          </a:p>
          <a:p>
            <a:endParaRPr lang="en-US" sz="2000" b="1" dirty="0"/>
          </a:p>
          <a:p>
            <a:r>
              <a:rPr lang="en-US" sz="2000" b="1" dirty="0"/>
              <a:t>Antimony based NEA activation of </a:t>
            </a:r>
            <a:r>
              <a:rPr lang="en-US" sz="2000" b="1" dirty="0" err="1"/>
              <a:t>GaAS</a:t>
            </a:r>
            <a:endParaRPr lang="en-US" sz="2000" b="1" dirty="0"/>
          </a:p>
          <a:p>
            <a:pPr marL="800100" lvl="1" indent="-342900">
              <a:buFont typeface="Arial" panose="020B0604020202020204" pitchFamily="34" charset="0"/>
              <a:buChar char="•"/>
            </a:pPr>
            <a:r>
              <a:rPr lang="en-US" sz="2000" b="1" dirty="0"/>
              <a:t>Improved robustness to vacuum poisoning</a:t>
            </a:r>
          </a:p>
          <a:p>
            <a:pPr marL="800100" lvl="1" indent="-342900">
              <a:buFont typeface="Arial" panose="020B0604020202020204" pitchFamily="34" charset="0"/>
              <a:buChar char="•"/>
            </a:pPr>
            <a:r>
              <a:rPr lang="en-US" sz="2000" b="1" dirty="0"/>
              <a:t>Trade-off between QE, ESP and lifetime</a:t>
            </a:r>
          </a:p>
          <a:p>
            <a:pPr marL="800100" lvl="1" indent="-342900">
              <a:buFont typeface="Arial" panose="020B0604020202020204" pitchFamily="34" charset="0"/>
              <a:buChar char="•"/>
            </a:pPr>
            <a:r>
              <a:rPr lang="en-US" sz="2000" b="1" dirty="0"/>
              <a:t>No improvement at high current operation</a:t>
            </a:r>
          </a:p>
        </p:txBody>
      </p:sp>
      <p:sp>
        <p:nvSpPr>
          <p:cNvPr id="6" name="TextBox 5">
            <a:extLst>
              <a:ext uri="{FF2B5EF4-FFF2-40B4-BE49-F238E27FC236}">
                <a16:creationId xmlns:a16="http://schemas.microsoft.com/office/drawing/2014/main" id="{01CB8F53-70B6-44D6-C16D-57E07CE23729}"/>
              </a:ext>
            </a:extLst>
          </p:cNvPr>
          <p:cNvSpPr txBox="1"/>
          <p:nvPr/>
        </p:nvSpPr>
        <p:spPr>
          <a:xfrm>
            <a:off x="111760" y="2866605"/>
            <a:ext cx="9936480" cy="2554545"/>
          </a:xfrm>
          <a:prstGeom prst="rect">
            <a:avLst/>
          </a:prstGeom>
          <a:noFill/>
        </p:spPr>
        <p:txBody>
          <a:bodyPr wrap="square">
            <a:spAutoFit/>
          </a:bodyPr>
          <a:lstStyle/>
          <a:p>
            <a:r>
              <a:rPr lang="en-US" sz="2000" b="1" dirty="0" err="1"/>
              <a:t>GaN</a:t>
            </a:r>
            <a:r>
              <a:rPr lang="en-US" sz="2000" b="1" dirty="0"/>
              <a:t> as a spin-polarized photoemitter</a:t>
            </a:r>
          </a:p>
          <a:p>
            <a:pPr marL="800100" lvl="1" indent="-342900">
              <a:buFont typeface="Arial" panose="020B0604020202020204" pitchFamily="34" charset="0"/>
              <a:buChar char="•"/>
            </a:pPr>
            <a:r>
              <a:rPr lang="en-US" sz="2000" b="1" dirty="0"/>
              <a:t>Naturally more robust than GaAs</a:t>
            </a:r>
          </a:p>
          <a:p>
            <a:pPr marL="800100" lvl="1" indent="-342900">
              <a:buFont typeface="Arial" panose="020B0604020202020204" pitchFamily="34" charset="0"/>
              <a:buChar char="•"/>
            </a:pPr>
            <a:r>
              <a:rPr lang="en-US" sz="2000" b="1" dirty="0"/>
              <a:t>ESP measured for both hexagonal and cubic phases</a:t>
            </a:r>
          </a:p>
          <a:p>
            <a:pPr marL="1257300" lvl="2" indent="-342900">
              <a:buFont typeface="Arial" panose="020B0604020202020204" pitchFamily="34" charset="0"/>
              <a:buChar char="•"/>
            </a:pPr>
            <a:r>
              <a:rPr lang="en-US" sz="2000" b="1" dirty="0"/>
              <a:t>Cubic </a:t>
            </a:r>
            <a:r>
              <a:rPr lang="en-US" sz="2000" b="1" dirty="0" err="1"/>
              <a:t>GaN</a:t>
            </a:r>
            <a:r>
              <a:rPr lang="en-US" sz="2000" b="1" dirty="0"/>
              <a:t> ESP comparable to bulk GaAs</a:t>
            </a:r>
          </a:p>
          <a:p>
            <a:pPr marL="800100" lvl="1" indent="-342900">
              <a:buFont typeface="Arial" panose="020B0604020202020204" pitchFamily="34" charset="0"/>
              <a:buChar char="•"/>
            </a:pPr>
            <a:r>
              <a:rPr lang="en-US" sz="2000" b="1" dirty="0"/>
              <a:t>On going project to apply many techniques developed for GaAs on </a:t>
            </a:r>
            <a:r>
              <a:rPr lang="en-US" sz="2000" b="1" dirty="0" err="1"/>
              <a:t>GaN</a:t>
            </a:r>
            <a:endParaRPr lang="en-US" sz="2000" b="1" dirty="0"/>
          </a:p>
          <a:p>
            <a:pPr marL="1257300" lvl="2" indent="-342900">
              <a:buFont typeface="Arial" panose="020B0604020202020204" pitchFamily="34" charset="0"/>
              <a:buChar char="•"/>
            </a:pPr>
            <a:r>
              <a:rPr lang="en-US" sz="2000" b="1" dirty="0"/>
              <a:t>Alternative activation layers</a:t>
            </a:r>
          </a:p>
          <a:p>
            <a:pPr marL="1257300" lvl="2" indent="-342900">
              <a:buFont typeface="Arial" panose="020B0604020202020204" pitchFamily="34" charset="0"/>
              <a:buChar char="•"/>
            </a:pPr>
            <a:r>
              <a:rPr lang="en-US" sz="2000" b="1" dirty="0"/>
              <a:t>Strained lattice for high ESP</a:t>
            </a:r>
          </a:p>
          <a:p>
            <a:pPr marL="1257300" lvl="2" indent="-342900">
              <a:buFont typeface="Arial" panose="020B0604020202020204" pitchFamily="34" charset="0"/>
              <a:buChar char="•"/>
            </a:pPr>
            <a:r>
              <a:rPr lang="en-US" sz="2000" b="1" dirty="0"/>
              <a:t>Bragg reflector for high QE</a:t>
            </a:r>
          </a:p>
        </p:txBody>
      </p:sp>
      <p:sp>
        <p:nvSpPr>
          <p:cNvPr id="8" name="TextBox 7">
            <a:extLst>
              <a:ext uri="{FF2B5EF4-FFF2-40B4-BE49-F238E27FC236}">
                <a16:creationId xmlns:a16="http://schemas.microsoft.com/office/drawing/2014/main" id="{C6FD512E-D327-1015-9470-EB78A91A0CC7}"/>
              </a:ext>
            </a:extLst>
          </p:cNvPr>
          <p:cNvSpPr txBox="1"/>
          <p:nvPr/>
        </p:nvSpPr>
        <p:spPr>
          <a:xfrm>
            <a:off x="111760" y="5421150"/>
            <a:ext cx="8361680" cy="1323439"/>
          </a:xfrm>
          <a:prstGeom prst="rect">
            <a:avLst/>
          </a:prstGeom>
          <a:noFill/>
        </p:spPr>
        <p:txBody>
          <a:bodyPr wrap="square">
            <a:spAutoFit/>
          </a:bodyPr>
          <a:lstStyle/>
          <a:p>
            <a:r>
              <a:rPr lang="en-US" sz="2000" b="1" dirty="0" err="1"/>
              <a:t>CsI</a:t>
            </a:r>
            <a:r>
              <a:rPr lang="en-US" sz="2000" b="1" dirty="0"/>
              <a:t> surface treatment</a:t>
            </a:r>
          </a:p>
          <a:p>
            <a:pPr marL="800100" lvl="1" indent="-342900">
              <a:buFont typeface="Arial" panose="020B0604020202020204" pitchFamily="34" charset="0"/>
              <a:buChar char="•"/>
            </a:pPr>
            <a:r>
              <a:rPr lang="en-US" sz="2000" b="1" dirty="0"/>
              <a:t>20x improvement in dark lifetime</a:t>
            </a:r>
          </a:p>
          <a:p>
            <a:pPr marL="800100" lvl="1" indent="-342900">
              <a:buFont typeface="Arial" panose="020B0604020202020204" pitchFamily="34" charset="0"/>
              <a:buChar char="•"/>
            </a:pPr>
            <a:r>
              <a:rPr lang="en-US" sz="2000" b="1" dirty="0"/>
              <a:t>Works for both </a:t>
            </a:r>
            <a:r>
              <a:rPr lang="en-US" sz="2000" b="1" dirty="0" err="1"/>
              <a:t>GaN</a:t>
            </a:r>
            <a:r>
              <a:rPr lang="en-US" sz="2000" b="1" dirty="0"/>
              <a:t> and GaAs</a:t>
            </a:r>
          </a:p>
          <a:p>
            <a:pPr marL="800100" lvl="1" indent="-342900">
              <a:buFont typeface="Arial" panose="020B0604020202020204" pitchFamily="34" charset="0"/>
              <a:buChar char="•"/>
            </a:pPr>
            <a:r>
              <a:rPr lang="en-US" sz="2000" b="1" dirty="0"/>
              <a:t>Testing if compatible with antimony based NEA activation</a:t>
            </a:r>
          </a:p>
        </p:txBody>
      </p:sp>
    </p:spTree>
    <p:extLst>
      <p:ext uri="{BB962C8B-B14F-4D97-AF65-F5344CB8AC3E}">
        <p14:creationId xmlns:p14="http://schemas.microsoft.com/office/powerpoint/2010/main" val="111187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888FF-16FD-A545-614B-575BB1C332A2}"/>
              </a:ext>
            </a:extLst>
          </p:cNvPr>
          <p:cNvSpPr>
            <a:spLocks noGrp="1"/>
          </p:cNvSpPr>
          <p:nvPr>
            <p:ph type="title"/>
          </p:nvPr>
        </p:nvSpPr>
        <p:spPr>
          <a:xfrm>
            <a:off x="-275963" y="845443"/>
            <a:ext cx="3845032" cy="4337604"/>
          </a:xfrm>
        </p:spPr>
        <p:txBody>
          <a:bodyPr/>
          <a:lstStyle/>
          <a:p>
            <a:pPr marL="285750" indent="-285750"/>
            <a:r>
              <a:rPr lang="en-US" sz="2200" dirty="0">
                <a:solidFill>
                  <a:srgbClr val="002060"/>
                </a:solidFill>
              </a:rPr>
              <a:t>Ivan Bazarov</a:t>
            </a:r>
            <a:br>
              <a:rPr lang="en-US" sz="2200" dirty="0">
                <a:solidFill>
                  <a:srgbClr val="002060"/>
                </a:solidFill>
              </a:rPr>
            </a:br>
            <a:r>
              <a:rPr lang="en-US" sz="2200" dirty="0">
                <a:solidFill>
                  <a:srgbClr val="002060"/>
                </a:solidFill>
              </a:rPr>
              <a:t>Jared Maxson</a:t>
            </a:r>
            <a:br>
              <a:rPr lang="en-US" sz="2200" dirty="0">
                <a:solidFill>
                  <a:srgbClr val="002060"/>
                </a:solidFill>
              </a:rPr>
            </a:br>
            <a:r>
              <a:rPr lang="en-US" sz="2200" dirty="0">
                <a:solidFill>
                  <a:srgbClr val="002060"/>
                </a:solidFill>
              </a:rPr>
              <a:t>Adam Bartnik</a:t>
            </a:r>
            <a:br>
              <a:rPr lang="en-US" sz="2200" dirty="0">
                <a:solidFill>
                  <a:srgbClr val="002060"/>
                </a:solidFill>
              </a:rPr>
            </a:br>
            <a:r>
              <a:rPr lang="en-US" sz="2200" b="1" dirty="0">
                <a:solidFill>
                  <a:srgbClr val="002060"/>
                </a:solidFill>
              </a:rPr>
              <a:t>Elena Echevarria</a:t>
            </a:r>
            <a:br>
              <a:rPr lang="en-US" sz="2200" b="1" dirty="0">
                <a:solidFill>
                  <a:srgbClr val="002060"/>
                </a:solidFill>
              </a:rPr>
            </a:br>
            <a:r>
              <a:rPr lang="en-US" sz="2200" b="1" dirty="0">
                <a:solidFill>
                  <a:srgbClr val="002060"/>
                </a:solidFill>
              </a:rPr>
              <a:t>Sam Levenson, </a:t>
            </a:r>
            <a:br>
              <a:rPr lang="en-US" sz="2200" b="1" dirty="0">
                <a:solidFill>
                  <a:srgbClr val="002060"/>
                </a:solidFill>
              </a:rPr>
            </a:br>
            <a:r>
              <a:rPr lang="en-US" sz="2200" b="1" dirty="0">
                <a:solidFill>
                  <a:srgbClr val="002060"/>
                </a:solidFill>
              </a:rPr>
              <a:t>Ben Dickensheets</a:t>
            </a:r>
            <a:br>
              <a:rPr lang="en-US" sz="2200" b="1" dirty="0">
                <a:solidFill>
                  <a:srgbClr val="002060"/>
                </a:solidFill>
              </a:rPr>
            </a:br>
            <a:r>
              <a:rPr lang="en-US" sz="2200" b="1" dirty="0">
                <a:solidFill>
                  <a:srgbClr val="002060"/>
                </a:solidFill>
              </a:rPr>
              <a:t>Mark </a:t>
            </a:r>
            <a:r>
              <a:rPr lang="en-US" sz="2200" b="1" dirty="0" err="1">
                <a:solidFill>
                  <a:srgbClr val="002060"/>
                </a:solidFill>
              </a:rPr>
              <a:t>Reamon</a:t>
            </a:r>
            <a:br>
              <a:rPr lang="en-US" sz="2200" b="1" dirty="0">
                <a:solidFill>
                  <a:srgbClr val="002060"/>
                </a:solidFill>
              </a:rPr>
            </a:br>
            <a:r>
              <a:rPr lang="en-US" sz="2200" b="1" dirty="0">
                <a:solidFill>
                  <a:srgbClr val="002060"/>
                </a:solidFill>
              </a:rPr>
              <a:t> Abbigail Flint </a:t>
            </a:r>
          </a:p>
        </p:txBody>
      </p:sp>
      <p:pic>
        <p:nvPicPr>
          <p:cNvPr id="4" name="Picture 3">
            <a:extLst>
              <a:ext uri="{FF2B5EF4-FFF2-40B4-BE49-F238E27FC236}">
                <a16:creationId xmlns:a16="http://schemas.microsoft.com/office/drawing/2014/main" id="{02BABF26-078A-7E2C-989F-B416527C15A2}"/>
              </a:ext>
            </a:extLst>
          </p:cNvPr>
          <p:cNvPicPr>
            <a:picLocks noChangeAspect="1"/>
          </p:cNvPicPr>
          <p:nvPr/>
        </p:nvPicPr>
        <p:blipFill>
          <a:blip r:embed="rId2"/>
          <a:stretch>
            <a:fillRect/>
          </a:stretch>
        </p:blipFill>
        <p:spPr>
          <a:xfrm>
            <a:off x="3254008" y="1148438"/>
            <a:ext cx="6996135" cy="4337604"/>
          </a:xfrm>
          <a:prstGeom prst="rect">
            <a:avLst/>
          </a:prstGeom>
        </p:spPr>
      </p:pic>
      <p:pic>
        <p:nvPicPr>
          <p:cNvPr id="6" name="Picture 5">
            <a:extLst>
              <a:ext uri="{FF2B5EF4-FFF2-40B4-BE49-F238E27FC236}">
                <a16:creationId xmlns:a16="http://schemas.microsoft.com/office/drawing/2014/main" id="{00646E7D-5B80-6E2A-315C-8ACB857C2AF0}"/>
              </a:ext>
            </a:extLst>
          </p:cNvPr>
          <p:cNvPicPr>
            <a:picLocks noChangeAspect="1"/>
          </p:cNvPicPr>
          <p:nvPr/>
        </p:nvPicPr>
        <p:blipFill>
          <a:blip r:embed="rId3"/>
          <a:stretch>
            <a:fillRect/>
          </a:stretch>
        </p:blipFill>
        <p:spPr>
          <a:xfrm>
            <a:off x="124661" y="3723429"/>
            <a:ext cx="3043787" cy="1212356"/>
          </a:xfrm>
          <a:prstGeom prst="rect">
            <a:avLst/>
          </a:prstGeom>
        </p:spPr>
      </p:pic>
      <p:pic>
        <p:nvPicPr>
          <p:cNvPr id="8" name="Picture 7">
            <a:extLst>
              <a:ext uri="{FF2B5EF4-FFF2-40B4-BE49-F238E27FC236}">
                <a16:creationId xmlns:a16="http://schemas.microsoft.com/office/drawing/2014/main" id="{13A978DF-9D82-8401-0D84-42094F0A7959}"/>
              </a:ext>
            </a:extLst>
          </p:cNvPr>
          <p:cNvPicPr>
            <a:picLocks noChangeAspect="1"/>
          </p:cNvPicPr>
          <p:nvPr/>
        </p:nvPicPr>
        <p:blipFill>
          <a:blip r:embed="rId4"/>
          <a:stretch>
            <a:fillRect/>
          </a:stretch>
        </p:blipFill>
        <p:spPr>
          <a:xfrm>
            <a:off x="681029" y="4935785"/>
            <a:ext cx="1931049" cy="1592372"/>
          </a:xfrm>
          <a:prstGeom prst="rect">
            <a:avLst/>
          </a:prstGeom>
        </p:spPr>
      </p:pic>
      <p:sp>
        <p:nvSpPr>
          <p:cNvPr id="9" name="TextBox 8">
            <a:extLst>
              <a:ext uri="{FF2B5EF4-FFF2-40B4-BE49-F238E27FC236}">
                <a16:creationId xmlns:a16="http://schemas.microsoft.com/office/drawing/2014/main" id="{DBB70321-ACEB-C80E-215A-904278B29175}"/>
              </a:ext>
            </a:extLst>
          </p:cNvPr>
          <p:cNvSpPr txBox="1"/>
          <p:nvPr/>
        </p:nvSpPr>
        <p:spPr>
          <a:xfrm>
            <a:off x="8514080" y="4856480"/>
            <a:ext cx="3553259" cy="1477328"/>
          </a:xfrm>
          <a:prstGeom prst="rect">
            <a:avLst/>
          </a:prstGeom>
          <a:noFill/>
        </p:spPr>
        <p:txBody>
          <a:bodyPr wrap="square" rtlCol="0">
            <a:spAutoFit/>
          </a:bodyPr>
          <a:lstStyle/>
          <a:p>
            <a:r>
              <a:rPr lang="en-US" dirty="0"/>
              <a:t>Works supported by:</a:t>
            </a:r>
          </a:p>
          <a:p>
            <a:endParaRPr lang="en-US" b="1" dirty="0"/>
          </a:p>
          <a:p>
            <a:r>
              <a:rPr lang="en-US" b="1" dirty="0"/>
              <a:t>DOE-HEP DE-SC0025356</a:t>
            </a:r>
          </a:p>
          <a:p>
            <a:r>
              <a:rPr lang="en-US" b="1" dirty="0"/>
              <a:t>DOE-NP DE-SC0025663</a:t>
            </a:r>
          </a:p>
          <a:p>
            <a:r>
              <a:rPr lang="en-US" b="1" dirty="0"/>
              <a:t>NSF-PHY-1549132 (CBB</a:t>
            </a:r>
            <a:r>
              <a:rPr lang="en-US" dirty="0"/>
              <a:t>)</a:t>
            </a:r>
          </a:p>
        </p:txBody>
      </p:sp>
      <p:sp>
        <p:nvSpPr>
          <p:cNvPr id="10" name="Rectangle 1">
            <a:extLst>
              <a:ext uri="{FF2B5EF4-FFF2-40B4-BE49-F238E27FC236}">
                <a16:creationId xmlns:a16="http://schemas.microsoft.com/office/drawing/2014/main" id="{A2789F08-42F7-787D-1752-E546B28BE48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rPr>
              <a:t>SC0025663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A687C4C9-5F5B-6B03-D512-28941C6FA988}"/>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rPr>
              <a:t>SC0025663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4BE5FEAD-A8BA-1F01-A347-3988D9A5DB73}"/>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rPr>
              <a:t>SC0025663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466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ED8E-811B-7DD1-00CF-148548CE4952}"/>
              </a:ext>
            </a:extLst>
          </p:cNvPr>
          <p:cNvSpPr>
            <a:spLocks noGrp="1"/>
          </p:cNvSpPr>
          <p:nvPr>
            <p:ph type="title"/>
          </p:nvPr>
        </p:nvSpPr>
        <p:spPr/>
        <p:txBody>
          <a:bodyPr/>
          <a:lstStyle/>
          <a:p>
            <a:r>
              <a:rPr lang="en-US" dirty="0"/>
              <a:t>Spin Polarized Electron Beams</a:t>
            </a:r>
          </a:p>
        </p:txBody>
      </p:sp>
      <p:pic>
        <p:nvPicPr>
          <p:cNvPr id="5" name="Picture 4">
            <a:extLst>
              <a:ext uri="{FF2B5EF4-FFF2-40B4-BE49-F238E27FC236}">
                <a16:creationId xmlns:a16="http://schemas.microsoft.com/office/drawing/2014/main" id="{4432E0EF-A8A5-CF88-8C9E-F4BBBAEB1CC6}"/>
              </a:ext>
            </a:extLst>
          </p:cNvPr>
          <p:cNvPicPr>
            <a:picLocks noChangeAspect="1"/>
          </p:cNvPicPr>
          <p:nvPr/>
        </p:nvPicPr>
        <p:blipFill>
          <a:blip r:embed="rId2"/>
          <a:stretch>
            <a:fillRect/>
          </a:stretch>
        </p:blipFill>
        <p:spPr>
          <a:xfrm>
            <a:off x="1921788" y="1013206"/>
            <a:ext cx="7725853" cy="566816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BB3DB0-A557-FAB0-29A6-53EFA9EB6B2B}"/>
                  </a:ext>
                </a:extLst>
              </p:cNvPr>
              <p:cNvSpPr txBox="1"/>
              <p:nvPr/>
            </p:nvSpPr>
            <p:spPr>
              <a:xfrm>
                <a:off x="9250976" y="5077217"/>
                <a:ext cx="2798523" cy="6649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𝑄𝐸</m:t>
                      </m:r>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 </m:t>
                          </m:r>
                          <m:r>
                            <a:rPr lang="en-US" b="0" i="1" smtClean="0">
                              <a:latin typeface="Cambria Math" panose="02040503050406030204" pitchFamily="18" charset="0"/>
                            </a:rPr>
                            <m:t>𝑒𝑙𝑒𝑐𝑡𝑟𝑜𝑛𝑠</m:t>
                          </m:r>
                          <m:r>
                            <a:rPr lang="en-US" b="0" i="1" smtClean="0">
                              <a:latin typeface="Cambria Math" panose="02040503050406030204" pitchFamily="18" charset="0"/>
                            </a:rPr>
                            <m:t> </m:t>
                          </m:r>
                          <m:r>
                            <a:rPr lang="en-US" b="0" i="1" smtClean="0">
                              <a:latin typeface="Cambria Math" panose="02040503050406030204" pitchFamily="18" charset="0"/>
                            </a:rPr>
                            <m:t>𝑜𝑢𝑡</m:t>
                          </m:r>
                        </m:num>
                        <m:den>
                          <m:r>
                            <a:rPr lang="en-US" b="0" i="1" smtClean="0">
                              <a:latin typeface="Cambria Math" panose="02040503050406030204" pitchFamily="18" charset="0"/>
                            </a:rPr>
                            <m:t># </m:t>
                          </m:r>
                          <m:r>
                            <a:rPr lang="en-US" b="0" i="1" smtClean="0">
                              <a:latin typeface="Cambria Math" panose="02040503050406030204" pitchFamily="18" charset="0"/>
                            </a:rPr>
                            <m:t>𝑝h𝑜𝑡𝑜𝑛𝑠</m:t>
                          </m:r>
                          <m:r>
                            <a:rPr lang="en-US" b="0" i="1" smtClean="0">
                              <a:latin typeface="Cambria Math" panose="02040503050406030204" pitchFamily="18" charset="0"/>
                            </a:rPr>
                            <m:t> </m:t>
                          </m:r>
                          <m:r>
                            <a:rPr lang="en-US" b="0" i="1" smtClean="0">
                              <a:latin typeface="Cambria Math" panose="02040503050406030204" pitchFamily="18" charset="0"/>
                            </a:rPr>
                            <m:t>𝑖𝑛</m:t>
                          </m:r>
                        </m:den>
                      </m:f>
                    </m:oMath>
                  </m:oMathPara>
                </a14:m>
                <a:endParaRPr lang="en-US" dirty="0"/>
              </a:p>
            </p:txBody>
          </p:sp>
        </mc:Choice>
        <mc:Fallback xmlns="">
          <p:sp>
            <p:nvSpPr>
              <p:cNvPr id="6" name="TextBox 5">
                <a:extLst>
                  <a:ext uri="{FF2B5EF4-FFF2-40B4-BE49-F238E27FC236}">
                    <a16:creationId xmlns:a16="http://schemas.microsoft.com/office/drawing/2014/main" id="{02BB3DB0-A557-FAB0-29A6-53EFA9EB6B2B}"/>
                  </a:ext>
                </a:extLst>
              </p:cNvPr>
              <p:cNvSpPr txBox="1">
                <a:spLocks noRot="1" noChangeAspect="1" noMove="1" noResize="1" noEditPoints="1" noAdjustHandles="1" noChangeArrowheads="1" noChangeShapeType="1" noTextEdit="1"/>
              </p:cNvSpPr>
              <p:nvPr/>
            </p:nvSpPr>
            <p:spPr>
              <a:xfrm>
                <a:off x="9250976" y="5077217"/>
                <a:ext cx="2798523" cy="66492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033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C530F-173B-835E-89D3-DC4FBDFE06E2}"/>
              </a:ext>
            </a:extLst>
          </p:cNvPr>
          <p:cNvSpPr>
            <a:spLocks noGrp="1"/>
          </p:cNvSpPr>
          <p:nvPr>
            <p:ph type="title"/>
          </p:nvPr>
        </p:nvSpPr>
        <p:spPr/>
        <p:txBody>
          <a:bodyPr/>
          <a:lstStyle/>
          <a:p>
            <a:r>
              <a:rPr lang="en-US" dirty="0"/>
              <a:t>GaAs Affinity state and ESP</a:t>
            </a:r>
          </a:p>
        </p:txBody>
      </p:sp>
      <p:pic>
        <p:nvPicPr>
          <p:cNvPr id="5" name="Picture 4">
            <a:extLst>
              <a:ext uri="{FF2B5EF4-FFF2-40B4-BE49-F238E27FC236}">
                <a16:creationId xmlns:a16="http://schemas.microsoft.com/office/drawing/2014/main" id="{25D91684-EF7A-AB5F-5BA7-611BF5998067}"/>
              </a:ext>
            </a:extLst>
          </p:cNvPr>
          <p:cNvPicPr>
            <a:picLocks noChangeAspect="1"/>
          </p:cNvPicPr>
          <p:nvPr/>
        </p:nvPicPr>
        <p:blipFill>
          <a:blip r:embed="rId2"/>
          <a:stretch>
            <a:fillRect/>
          </a:stretch>
        </p:blipFill>
        <p:spPr>
          <a:xfrm>
            <a:off x="259222" y="870895"/>
            <a:ext cx="5223697" cy="3015305"/>
          </a:xfrm>
          <a:prstGeom prst="rect">
            <a:avLst/>
          </a:prstGeom>
        </p:spPr>
      </p:pic>
      <p:pic>
        <p:nvPicPr>
          <p:cNvPr id="7" name="Picture 6">
            <a:extLst>
              <a:ext uri="{FF2B5EF4-FFF2-40B4-BE49-F238E27FC236}">
                <a16:creationId xmlns:a16="http://schemas.microsoft.com/office/drawing/2014/main" id="{E8AB0818-53AD-B20C-0380-2B383FE27A02}"/>
              </a:ext>
            </a:extLst>
          </p:cNvPr>
          <p:cNvPicPr>
            <a:picLocks noChangeAspect="1"/>
          </p:cNvPicPr>
          <p:nvPr/>
        </p:nvPicPr>
        <p:blipFill>
          <a:blip r:embed="rId3"/>
          <a:stretch>
            <a:fillRect/>
          </a:stretch>
        </p:blipFill>
        <p:spPr>
          <a:xfrm>
            <a:off x="7426543" y="2986391"/>
            <a:ext cx="4506235" cy="3621639"/>
          </a:xfrm>
          <a:prstGeom prst="rect">
            <a:avLst/>
          </a:prstGeom>
        </p:spPr>
      </p:pic>
      <p:pic>
        <p:nvPicPr>
          <p:cNvPr id="9" name="Picture 8">
            <a:extLst>
              <a:ext uri="{FF2B5EF4-FFF2-40B4-BE49-F238E27FC236}">
                <a16:creationId xmlns:a16="http://schemas.microsoft.com/office/drawing/2014/main" id="{8C4EDCC7-05AE-65AE-6CE5-F9EDD610B8F2}"/>
              </a:ext>
            </a:extLst>
          </p:cNvPr>
          <p:cNvPicPr>
            <a:picLocks noChangeAspect="1"/>
          </p:cNvPicPr>
          <p:nvPr/>
        </p:nvPicPr>
        <p:blipFill>
          <a:blip r:embed="rId4"/>
          <a:stretch>
            <a:fillRect/>
          </a:stretch>
        </p:blipFill>
        <p:spPr>
          <a:xfrm>
            <a:off x="8201604" y="773724"/>
            <a:ext cx="3551615" cy="2410950"/>
          </a:xfrm>
          <a:prstGeom prst="rect">
            <a:avLst/>
          </a:prstGeom>
        </p:spPr>
      </p:pic>
      <p:sp>
        <p:nvSpPr>
          <p:cNvPr id="10" name="TextBox 9">
            <a:extLst>
              <a:ext uri="{FF2B5EF4-FFF2-40B4-BE49-F238E27FC236}">
                <a16:creationId xmlns:a16="http://schemas.microsoft.com/office/drawing/2014/main" id="{049B0B23-D720-15DC-E678-AEF6C0D99AD7}"/>
              </a:ext>
            </a:extLst>
          </p:cNvPr>
          <p:cNvSpPr txBox="1"/>
          <p:nvPr/>
        </p:nvSpPr>
        <p:spPr>
          <a:xfrm>
            <a:off x="184881" y="3745708"/>
            <a:ext cx="6381345" cy="2862322"/>
          </a:xfrm>
          <a:prstGeom prst="rect">
            <a:avLst/>
          </a:prstGeom>
          <a:noFill/>
        </p:spPr>
        <p:txBody>
          <a:bodyPr wrap="square" rtlCol="0">
            <a:spAutoFit/>
          </a:bodyPr>
          <a:lstStyle/>
          <a:p>
            <a:pPr marL="285750" indent="-285750">
              <a:buFont typeface="Arial" panose="020B0604020202020204" pitchFamily="34" charset="0"/>
              <a:buChar char="•"/>
            </a:pPr>
            <a:r>
              <a:rPr lang="en-US" dirty="0"/>
              <a:t>Cs-O forms a strong dipole layer which lowers the vacuum energy</a:t>
            </a:r>
          </a:p>
          <a:p>
            <a:pPr marL="742950" lvl="1" indent="-285750">
              <a:buFont typeface="Arial" panose="020B0604020202020204" pitchFamily="34" charset="0"/>
              <a:buChar char="•"/>
            </a:pPr>
            <a:r>
              <a:rPr lang="en-US" dirty="0"/>
              <a:t>Negative Electron Affinity state (NEA) occurs when conduction band minimum is larger than vacuum energy</a:t>
            </a:r>
          </a:p>
          <a:p>
            <a:pPr marL="285750" indent="-285750">
              <a:buFont typeface="Arial" panose="020B0604020202020204" pitchFamily="34" charset="0"/>
              <a:buChar char="•"/>
            </a:pPr>
            <a:r>
              <a:rPr lang="en-US" dirty="0"/>
              <a:t>At NEA, bandgap energy photons (circularly polarized) excite from HH/LH bands resulting in 50% ESP</a:t>
            </a:r>
          </a:p>
          <a:p>
            <a:pPr marL="285750" indent="-285750">
              <a:buFont typeface="Arial" panose="020B0604020202020204" pitchFamily="34" charset="0"/>
              <a:buChar char="•"/>
            </a:pPr>
            <a:r>
              <a:rPr lang="en-US" dirty="0"/>
              <a:t>Higher ESP </a:t>
            </a:r>
            <a:r>
              <a:rPr lang="en-US" dirty="0" err="1"/>
              <a:t>achieavable</a:t>
            </a:r>
            <a:r>
              <a:rPr lang="en-US" dirty="0"/>
              <a:t> by:</a:t>
            </a:r>
          </a:p>
          <a:p>
            <a:pPr marL="742950" lvl="1" indent="-285750">
              <a:buFont typeface="Arial" panose="020B0604020202020204" pitchFamily="34" charset="0"/>
              <a:buChar char="•"/>
            </a:pPr>
            <a:r>
              <a:rPr lang="en-US" dirty="0"/>
              <a:t>Straining the lattice, lifting degeneracy allowing theoretically 100% ESP</a:t>
            </a:r>
          </a:p>
          <a:p>
            <a:pPr marL="742950" lvl="1" indent="-285750">
              <a:buFont typeface="Arial" panose="020B0604020202020204" pitchFamily="34" charset="0"/>
              <a:buChar char="•"/>
            </a:pPr>
            <a:r>
              <a:rPr lang="en-US" dirty="0"/>
              <a:t>Operating in slight PEA (at the expense of QE)</a:t>
            </a:r>
          </a:p>
        </p:txBody>
      </p:sp>
    </p:spTree>
    <p:extLst>
      <p:ext uri="{BB962C8B-B14F-4D97-AF65-F5344CB8AC3E}">
        <p14:creationId xmlns:p14="http://schemas.microsoft.com/office/powerpoint/2010/main" val="1101857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0699C-6391-1AA2-5275-042D5F5C4EA0}"/>
              </a:ext>
            </a:extLst>
          </p:cNvPr>
          <p:cNvSpPr>
            <a:spLocks noGrp="1"/>
          </p:cNvSpPr>
          <p:nvPr>
            <p:ph type="title"/>
          </p:nvPr>
        </p:nvSpPr>
        <p:spPr/>
        <p:txBody>
          <a:bodyPr/>
          <a:lstStyle/>
          <a:p>
            <a:r>
              <a:rPr lang="en-US" dirty="0"/>
              <a:t>Traditional NEA activation</a:t>
            </a:r>
          </a:p>
        </p:txBody>
      </p:sp>
      <p:pic>
        <p:nvPicPr>
          <p:cNvPr id="4" name="Picture 3">
            <a:extLst>
              <a:ext uri="{FF2B5EF4-FFF2-40B4-BE49-F238E27FC236}">
                <a16:creationId xmlns:a16="http://schemas.microsoft.com/office/drawing/2014/main" id="{D829751E-7A1E-4492-8A80-EDAE32ED32BD}"/>
              </a:ext>
            </a:extLst>
          </p:cNvPr>
          <p:cNvPicPr>
            <a:picLocks noChangeAspect="1"/>
          </p:cNvPicPr>
          <p:nvPr/>
        </p:nvPicPr>
        <p:blipFill>
          <a:blip r:embed="rId2"/>
          <a:stretch>
            <a:fillRect/>
          </a:stretch>
        </p:blipFill>
        <p:spPr>
          <a:xfrm>
            <a:off x="6435509" y="773724"/>
            <a:ext cx="5756491" cy="4908908"/>
          </a:xfrm>
          <a:prstGeom prst="rect">
            <a:avLst/>
          </a:prstGeom>
        </p:spPr>
      </p:pic>
      <p:sp>
        <p:nvSpPr>
          <p:cNvPr id="6" name="TextBox 5">
            <a:extLst>
              <a:ext uri="{FF2B5EF4-FFF2-40B4-BE49-F238E27FC236}">
                <a16:creationId xmlns:a16="http://schemas.microsoft.com/office/drawing/2014/main" id="{A9FFD2E9-B1F5-3393-310D-1FAD7FAA40BE}"/>
              </a:ext>
            </a:extLst>
          </p:cNvPr>
          <p:cNvSpPr txBox="1"/>
          <p:nvPr/>
        </p:nvSpPr>
        <p:spPr>
          <a:xfrm>
            <a:off x="216440" y="1443841"/>
            <a:ext cx="6094378" cy="3970318"/>
          </a:xfrm>
          <a:prstGeom prst="rect">
            <a:avLst/>
          </a:prstGeom>
          <a:noFill/>
        </p:spPr>
        <p:txBody>
          <a:bodyPr wrap="square">
            <a:spAutoFit/>
          </a:bodyPr>
          <a:lstStyle/>
          <a:p>
            <a:pPr marL="285750" indent="-285750">
              <a:buFont typeface="Arial" panose="020B0604020202020204" pitchFamily="34" charset="0"/>
              <a:buChar char="•"/>
            </a:pPr>
            <a:r>
              <a:rPr lang="en-US" sz="2100" dirty="0"/>
              <a:t>NEA is typically achieved by depositing a monolayer of Cs-Oxidant onto the GaAs surface can be done by:</a:t>
            </a:r>
          </a:p>
          <a:p>
            <a:pPr marL="742950" lvl="1" indent="-285750">
              <a:buFont typeface="Arial" panose="020B0604020202020204" pitchFamily="34" charset="0"/>
              <a:buChar char="•"/>
            </a:pPr>
            <a:r>
              <a:rPr lang="en-US" sz="2100" b="1" dirty="0"/>
              <a:t>Co-deposition</a:t>
            </a:r>
            <a:r>
              <a:rPr lang="en-US" sz="2100" dirty="0"/>
              <a:t>: Cs is deposited until QE peaks, at which point an oxidant is leaked while Cs source remains on</a:t>
            </a:r>
          </a:p>
          <a:p>
            <a:pPr marL="742950" lvl="1" indent="-285750">
              <a:buFont typeface="Arial" panose="020B0604020202020204" pitchFamily="34" charset="0"/>
              <a:buChar char="•"/>
            </a:pPr>
            <a:r>
              <a:rPr lang="en-US" sz="2100" b="1" dirty="0"/>
              <a:t>Yo-yo method</a:t>
            </a:r>
            <a:r>
              <a:rPr lang="en-US" sz="2100" dirty="0"/>
              <a:t>: the cathode is over </a:t>
            </a:r>
            <a:r>
              <a:rPr lang="en-US" sz="2100" dirty="0" err="1"/>
              <a:t>cesiated</a:t>
            </a:r>
            <a:r>
              <a:rPr lang="en-US" sz="2100" dirty="0"/>
              <a:t> at which point the cesium source turns off. It is then exposed to an oxidant until the QE peaks, the oxidant is then turned off and cesium source back on. The cycle is repeated numerous times</a:t>
            </a:r>
            <a:endParaRPr lang="en-US" dirty="0"/>
          </a:p>
        </p:txBody>
      </p:sp>
    </p:spTree>
    <p:extLst>
      <p:ext uri="{BB962C8B-B14F-4D97-AF65-F5344CB8AC3E}">
        <p14:creationId xmlns:p14="http://schemas.microsoft.com/office/powerpoint/2010/main" val="3503552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21354-5AC2-AF78-9AC4-89C8A095DEAD}"/>
              </a:ext>
            </a:extLst>
          </p:cNvPr>
          <p:cNvSpPr>
            <a:spLocks noGrp="1"/>
          </p:cNvSpPr>
          <p:nvPr>
            <p:ph type="title"/>
          </p:nvPr>
        </p:nvSpPr>
        <p:spPr/>
        <p:txBody>
          <a:bodyPr/>
          <a:lstStyle/>
          <a:p>
            <a:r>
              <a:rPr lang="en-US" dirty="0"/>
              <a:t>High current spin polarization</a:t>
            </a:r>
          </a:p>
        </p:txBody>
      </p:sp>
      <p:pic>
        <p:nvPicPr>
          <p:cNvPr id="5" name="Picture 4">
            <a:extLst>
              <a:ext uri="{FF2B5EF4-FFF2-40B4-BE49-F238E27FC236}">
                <a16:creationId xmlns:a16="http://schemas.microsoft.com/office/drawing/2014/main" id="{87B5924B-B0FD-A601-1041-6337D9C3928F}"/>
              </a:ext>
            </a:extLst>
          </p:cNvPr>
          <p:cNvPicPr>
            <a:picLocks noChangeAspect="1"/>
          </p:cNvPicPr>
          <p:nvPr/>
        </p:nvPicPr>
        <p:blipFill>
          <a:blip r:embed="rId2"/>
          <a:stretch>
            <a:fillRect/>
          </a:stretch>
        </p:blipFill>
        <p:spPr>
          <a:xfrm>
            <a:off x="8005047" y="3429000"/>
            <a:ext cx="3950247" cy="3195424"/>
          </a:xfrm>
          <a:prstGeom prst="rect">
            <a:avLst/>
          </a:prstGeom>
        </p:spPr>
      </p:pic>
      <p:sp>
        <p:nvSpPr>
          <p:cNvPr id="6" name="TextBox 5">
            <a:extLst>
              <a:ext uri="{FF2B5EF4-FFF2-40B4-BE49-F238E27FC236}">
                <a16:creationId xmlns:a16="http://schemas.microsoft.com/office/drawing/2014/main" id="{8152087B-9A2F-FBE7-6267-C43369570D13}"/>
              </a:ext>
            </a:extLst>
          </p:cNvPr>
          <p:cNvSpPr txBox="1"/>
          <p:nvPr/>
        </p:nvSpPr>
        <p:spPr>
          <a:xfrm>
            <a:off x="5671226" y="901033"/>
            <a:ext cx="6370765" cy="1723549"/>
          </a:xfrm>
          <a:prstGeom prst="rect">
            <a:avLst/>
          </a:prstGeom>
          <a:noFill/>
        </p:spPr>
        <p:txBody>
          <a:bodyPr wrap="square" rtlCol="0">
            <a:spAutoFit/>
          </a:bodyPr>
          <a:lstStyle/>
          <a:p>
            <a:endParaRPr lang="en-US" sz="2200" dirty="0"/>
          </a:p>
          <a:p>
            <a:pPr marL="285750" indent="-285750">
              <a:buFont typeface="Arial" panose="020B0604020202020204" pitchFamily="34" charset="0"/>
              <a:buChar char="•"/>
            </a:pPr>
            <a:r>
              <a:rPr lang="en-US" sz="2200" b="1" dirty="0"/>
              <a:t>Charge lifetime</a:t>
            </a:r>
            <a:r>
              <a:rPr lang="en-US" sz="2200" dirty="0"/>
              <a:t>: The amount of current extracted before the QE degrades by 1/e</a:t>
            </a:r>
          </a:p>
          <a:p>
            <a:pPr marL="742950" lvl="1" indent="-285750">
              <a:buFont typeface="Arial" panose="020B0604020202020204" pitchFamily="34" charset="0"/>
              <a:buChar char="•"/>
            </a:pPr>
            <a:r>
              <a:rPr lang="en-US" sz="2200" dirty="0"/>
              <a:t>1000 C is state of the art</a:t>
            </a:r>
            <a:r>
              <a:rPr lang="en-US" sz="2200" dirty="0">
                <a:sym typeface="Wingdings" panose="05000000000000000000" pitchFamily="2" charset="2"/>
              </a:rPr>
              <a:t>6 hours at 50 ma!</a:t>
            </a:r>
            <a:endParaRPr lang="en-US" sz="2200" dirty="0"/>
          </a:p>
          <a:p>
            <a:endParaRPr lang="en-US" dirty="0"/>
          </a:p>
        </p:txBody>
      </p:sp>
      <p:pic>
        <p:nvPicPr>
          <p:cNvPr id="8" name="Picture 7">
            <a:extLst>
              <a:ext uri="{FF2B5EF4-FFF2-40B4-BE49-F238E27FC236}">
                <a16:creationId xmlns:a16="http://schemas.microsoft.com/office/drawing/2014/main" id="{52462278-4D29-88A5-BB95-0CA7BEE6351F}"/>
              </a:ext>
            </a:extLst>
          </p:cNvPr>
          <p:cNvPicPr>
            <a:picLocks noChangeAspect="1"/>
          </p:cNvPicPr>
          <p:nvPr/>
        </p:nvPicPr>
        <p:blipFill>
          <a:blip r:embed="rId3"/>
          <a:stretch>
            <a:fillRect/>
          </a:stretch>
        </p:blipFill>
        <p:spPr>
          <a:xfrm>
            <a:off x="45404" y="4417388"/>
            <a:ext cx="2425072" cy="2400659"/>
          </a:xfrm>
          <a:prstGeom prst="rect">
            <a:avLst/>
          </a:prstGeom>
        </p:spPr>
      </p:pic>
      <p:pic>
        <p:nvPicPr>
          <p:cNvPr id="12" name="Picture 11">
            <a:extLst>
              <a:ext uri="{FF2B5EF4-FFF2-40B4-BE49-F238E27FC236}">
                <a16:creationId xmlns:a16="http://schemas.microsoft.com/office/drawing/2014/main" id="{528773DA-9039-2CF2-F282-CCA2F83C507C}"/>
              </a:ext>
            </a:extLst>
          </p:cNvPr>
          <p:cNvPicPr>
            <a:picLocks noChangeAspect="1"/>
          </p:cNvPicPr>
          <p:nvPr/>
        </p:nvPicPr>
        <p:blipFill>
          <a:blip r:embed="rId4"/>
          <a:stretch>
            <a:fillRect/>
          </a:stretch>
        </p:blipFill>
        <p:spPr>
          <a:xfrm>
            <a:off x="2643685" y="4386649"/>
            <a:ext cx="2291916" cy="2400658"/>
          </a:xfrm>
          <a:prstGeom prst="rect">
            <a:avLst/>
          </a:prstGeom>
        </p:spPr>
      </p:pic>
      <p:pic>
        <p:nvPicPr>
          <p:cNvPr id="14" name="Picture 13">
            <a:extLst>
              <a:ext uri="{FF2B5EF4-FFF2-40B4-BE49-F238E27FC236}">
                <a16:creationId xmlns:a16="http://schemas.microsoft.com/office/drawing/2014/main" id="{757E032D-D18F-E6E8-D853-D845DBE7FE09}"/>
              </a:ext>
            </a:extLst>
          </p:cNvPr>
          <p:cNvPicPr>
            <a:picLocks noChangeAspect="1"/>
          </p:cNvPicPr>
          <p:nvPr/>
        </p:nvPicPr>
        <p:blipFill>
          <a:blip r:embed="rId5"/>
          <a:stretch>
            <a:fillRect/>
          </a:stretch>
        </p:blipFill>
        <p:spPr>
          <a:xfrm>
            <a:off x="5306188" y="4373270"/>
            <a:ext cx="2291916" cy="2353406"/>
          </a:xfrm>
          <a:prstGeom prst="rect">
            <a:avLst/>
          </a:prstGeom>
        </p:spPr>
      </p:pic>
      <p:pic>
        <p:nvPicPr>
          <p:cNvPr id="16" name="Picture 15">
            <a:extLst>
              <a:ext uri="{FF2B5EF4-FFF2-40B4-BE49-F238E27FC236}">
                <a16:creationId xmlns:a16="http://schemas.microsoft.com/office/drawing/2014/main" id="{D38AC42C-F8B2-EE9E-6EEA-B0BAD3B88D5F}"/>
              </a:ext>
            </a:extLst>
          </p:cNvPr>
          <p:cNvPicPr>
            <a:picLocks noChangeAspect="1"/>
          </p:cNvPicPr>
          <p:nvPr/>
        </p:nvPicPr>
        <p:blipFill>
          <a:blip r:embed="rId6"/>
          <a:stretch>
            <a:fillRect/>
          </a:stretch>
        </p:blipFill>
        <p:spPr>
          <a:xfrm>
            <a:off x="45404" y="1356866"/>
            <a:ext cx="2649158" cy="719057"/>
          </a:xfrm>
          <a:prstGeom prst="rect">
            <a:avLst/>
          </a:prstGeom>
        </p:spPr>
      </p:pic>
      <p:cxnSp>
        <p:nvCxnSpPr>
          <p:cNvPr id="17" name="Straight Arrow Connector 16">
            <a:extLst>
              <a:ext uri="{FF2B5EF4-FFF2-40B4-BE49-F238E27FC236}">
                <a16:creationId xmlns:a16="http://schemas.microsoft.com/office/drawing/2014/main" id="{D0BB2339-BDD5-5D52-4D11-D0D97B8E67EE}"/>
              </a:ext>
            </a:extLst>
          </p:cNvPr>
          <p:cNvCxnSpPr>
            <a:cxnSpLocks/>
          </p:cNvCxnSpPr>
          <p:nvPr/>
        </p:nvCxnSpPr>
        <p:spPr>
          <a:xfrm>
            <a:off x="2781201" y="1680047"/>
            <a:ext cx="646528" cy="0"/>
          </a:xfrm>
          <a:prstGeom prst="straightConnector1">
            <a:avLst/>
          </a:prstGeom>
          <a:ln w="34925">
            <a:tailEnd type="triangle"/>
          </a:ln>
        </p:spPr>
        <p:style>
          <a:lnRef idx="3">
            <a:schemeClr val="accent3"/>
          </a:lnRef>
          <a:fillRef idx="0">
            <a:schemeClr val="accent3"/>
          </a:fillRef>
          <a:effectRef idx="2">
            <a:schemeClr val="accent3"/>
          </a:effectRef>
          <a:fontRef idx="minor">
            <a:schemeClr val="tx1"/>
          </a:fontRef>
        </p:style>
      </p:cxnSp>
      <p:pic>
        <p:nvPicPr>
          <p:cNvPr id="19" name="Picture 18">
            <a:extLst>
              <a:ext uri="{FF2B5EF4-FFF2-40B4-BE49-F238E27FC236}">
                <a16:creationId xmlns:a16="http://schemas.microsoft.com/office/drawing/2014/main" id="{1FBBBD5C-A852-E7B4-4F0D-0667540FD4C4}"/>
              </a:ext>
            </a:extLst>
          </p:cNvPr>
          <p:cNvPicPr>
            <a:picLocks noChangeAspect="1"/>
          </p:cNvPicPr>
          <p:nvPr/>
        </p:nvPicPr>
        <p:blipFill>
          <a:blip r:embed="rId7"/>
          <a:stretch>
            <a:fillRect/>
          </a:stretch>
        </p:blipFill>
        <p:spPr>
          <a:xfrm>
            <a:off x="3523746" y="1349887"/>
            <a:ext cx="2147480" cy="718295"/>
          </a:xfrm>
          <a:prstGeom prst="rect">
            <a:avLst/>
          </a:prstGeom>
        </p:spPr>
      </p:pic>
      <p:pic>
        <p:nvPicPr>
          <p:cNvPr id="21" name="Picture 20">
            <a:extLst>
              <a:ext uri="{FF2B5EF4-FFF2-40B4-BE49-F238E27FC236}">
                <a16:creationId xmlns:a16="http://schemas.microsoft.com/office/drawing/2014/main" id="{05E4A63A-7761-4E47-8CC0-96C442685102}"/>
              </a:ext>
            </a:extLst>
          </p:cNvPr>
          <p:cNvPicPr>
            <a:picLocks noChangeAspect="1"/>
          </p:cNvPicPr>
          <p:nvPr/>
        </p:nvPicPr>
        <p:blipFill>
          <a:blip r:embed="rId8"/>
          <a:stretch>
            <a:fillRect/>
          </a:stretch>
        </p:blipFill>
        <p:spPr>
          <a:xfrm>
            <a:off x="2470476" y="2666390"/>
            <a:ext cx="2324424" cy="533474"/>
          </a:xfrm>
          <a:prstGeom prst="rect">
            <a:avLst/>
          </a:prstGeom>
        </p:spPr>
      </p:pic>
      <p:cxnSp>
        <p:nvCxnSpPr>
          <p:cNvPr id="22" name="Straight Arrow Connector 21">
            <a:extLst>
              <a:ext uri="{FF2B5EF4-FFF2-40B4-BE49-F238E27FC236}">
                <a16:creationId xmlns:a16="http://schemas.microsoft.com/office/drawing/2014/main" id="{18C7F51C-9E3F-C666-F94B-C6CE4E887C2D}"/>
              </a:ext>
            </a:extLst>
          </p:cNvPr>
          <p:cNvCxnSpPr>
            <a:cxnSpLocks/>
          </p:cNvCxnSpPr>
          <p:nvPr/>
        </p:nvCxnSpPr>
        <p:spPr>
          <a:xfrm flipH="1">
            <a:off x="3471022" y="2225783"/>
            <a:ext cx="380545" cy="372509"/>
          </a:xfrm>
          <a:prstGeom prst="straightConnector1">
            <a:avLst/>
          </a:prstGeom>
          <a:ln w="34925">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id="{85D17A71-BD03-55EC-21A6-55033FFD9497}"/>
              </a:ext>
            </a:extLst>
          </p:cNvPr>
          <p:cNvCxnSpPr>
            <a:cxnSpLocks/>
          </p:cNvCxnSpPr>
          <p:nvPr/>
        </p:nvCxnSpPr>
        <p:spPr>
          <a:xfrm flipH="1">
            <a:off x="1899929" y="3224188"/>
            <a:ext cx="570547" cy="767860"/>
          </a:xfrm>
          <a:prstGeom prst="straightConnector1">
            <a:avLst/>
          </a:prstGeom>
          <a:ln w="34925">
            <a:tailEnd type="triangle"/>
          </a:ln>
        </p:spPr>
        <p:style>
          <a:lnRef idx="3">
            <a:schemeClr val="accent3"/>
          </a:lnRef>
          <a:fillRef idx="0">
            <a:schemeClr val="accent3"/>
          </a:fillRef>
          <a:effectRef idx="2">
            <a:schemeClr val="accent3"/>
          </a:effectRef>
          <a:fontRef idx="minor">
            <a:schemeClr val="tx1"/>
          </a:fontRef>
        </p:style>
      </p:cxnSp>
      <p:cxnSp>
        <p:nvCxnSpPr>
          <p:cNvPr id="27" name="Straight Arrow Connector 26">
            <a:extLst>
              <a:ext uri="{FF2B5EF4-FFF2-40B4-BE49-F238E27FC236}">
                <a16:creationId xmlns:a16="http://schemas.microsoft.com/office/drawing/2014/main" id="{3E94EB1E-B350-F14D-277E-E3DE6BCE361B}"/>
              </a:ext>
            </a:extLst>
          </p:cNvPr>
          <p:cNvCxnSpPr>
            <a:cxnSpLocks/>
          </p:cNvCxnSpPr>
          <p:nvPr/>
        </p:nvCxnSpPr>
        <p:spPr>
          <a:xfrm>
            <a:off x="3693429" y="3336247"/>
            <a:ext cx="0" cy="755865"/>
          </a:xfrm>
          <a:prstGeom prst="straightConnector1">
            <a:avLst/>
          </a:prstGeom>
          <a:ln w="34925">
            <a:tailEnd type="triangle"/>
          </a:ln>
        </p:spPr>
        <p:style>
          <a:lnRef idx="3">
            <a:schemeClr val="accent3"/>
          </a:lnRef>
          <a:fillRef idx="0">
            <a:schemeClr val="accent3"/>
          </a:fillRef>
          <a:effectRef idx="2">
            <a:schemeClr val="accent3"/>
          </a:effectRef>
          <a:fontRef idx="minor">
            <a:schemeClr val="tx1"/>
          </a:fontRef>
        </p:style>
      </p:cxnSp>
      <p:cxnSp>
        <p:nvCxnSpPr>
          <p:cNvPr id="29" name="Straight Arrow Connector 28">
            <a:extLst>
              <a:ext uri="{FF2B5EF4-FFF2-40B4-BE49-F238E27FC236}">
                <a16:creationId xmlns:a16="http://schemas.microsoft.com/office/drawing/2014/main" id="{FDE597AA-C9B2-D2C2-AE4E-DA9FEC323C60}"/>
              </a:ext>
            </a:extLst>
          </p:cNvPr>
          <p:cNvCxnSpPr>
            <a:cxnSpLocks/>
          </p:cNvCxnSpPr>
          <p:nvPr/>
        </p:nvCxnSpPr>
        <p:spPr>
          <a:xfrm>
            <a:off x="4774035" y="3220920"/>
            <a:ext cx="532153" cy="715024"/>
          </a:xfrm>
          <a:prstGeom prst="straightConnector1">
            <a:avLst/>
          </a:prstGeom>
          <a:ln w="34925">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112A322-AF38-175B-138C-ED4EB349A900}"/>
                  </a:ext>
                </a:extLst>
              </p:cNvPr>
              <p:cNvSpPr txBox="1"/>
              <p:nvPr/>
            </p:nvSpPr>
            <p:spPr>
              <a:xfrm>
                <a:off x="5321001" y="2635575"/>
                <a:ext cx="2798523" cy="6649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𝑄𝐸</m:t>
                      </m:r>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 </m:t>
                          </m:r>
                          <m:r>
                            <a:rPr lang="en-US" b="0" i="1" smtClean="0">
                              <a:latin typeface="Cambria Math" panose="02040503050406030204" pitchFamily="18" charset="0"/>
                            </a:rPr>
                            <m:t>𝑒𝑙𝑒𝑐𝑡𝑟𝑜𝑛𝑠</m:t>
                          </m:r>
                          <m:r>
                            <a:rPr lang="en-US" b="0" i="1" smtClean="0">
                              <a:latin typeface="Cambria Math" panose="02040503050406030204" pitchFamily="18" charset="0"/>
                            </a:rPr>
                            <m:t> </m:t>
                          </m:r>
                          <m:r>
                            <a:rPr lang="en-US" b="0" i="1" smtClean="0">
                              <a:latin typeface="Cambria Math" panose="02040503050406030204" pitchFamily="18" charset="0"/>
                            </a:rPr>
                            <m:t>𝑜𝑢𝑡</m:t>
                          </m:r>
                        </m:num>
                        <m:den>
                          <m:r>
                            <a:rPr lang="en-US" b="0" i="1" smtClean="0">
                              <a:latin typeface="Cambria Math" panose="02040503050406030204" pitchFamily="18" charset="0"/>
                            </a:rPr>
                            <m:t># </m:t>
                          </m:r>
                          <m:r>
                            <a:rPr lang="en-US" b="0" i="1" smtClean="0">
                              <a:latin typeface="Cambria Math" panose="02040503050406030204" pitchFamily="18" charset="0"/>
                            </a:rPr>
                            <m:t>𝑝h𝑜𝑡𝑜𝑛𝑠</m:t>
                          </m:r>
                          <m:r>
                            <a:rPr lang="en-US" b="0" i="1" smtClean="0">
                              <a:latin typeface="Cambria Math" panose="02040503050406030204" pitchFamily="18" charset="0"/>
                            </a:rPr>
                            <m:t> </m:t>
                          </m:r>
                          <m:r>
                            <a:rPr lang="en-US" b="0" i="1" smtClean="0">
                              <a:latin typeface="Cambria Math" panose="02040503050406030204" pitchFamily="18" charset="0"/>
                            </a:rPr>
                            <m:t>𝑖𝑛</m:t>
                          </m:r>
                        </m:den>
                      </m:f>
                    </m:oMath>
                  </m:oMathPara>
                </a14:m>
                <a:endParaRPr lang="en-US" dirty="0"/>
              </a:p>
            </p:txBody>
          </p:sp>
        </mc:Choice>
        <mc:Fallback xmlns="">
          <p:sp>
            <p:nvSpPr>
              <p:cNvPr id="32" name="TextBox 31">
                <a:extLst>
                  <a:ext uri="{FF2B5EF4-FFF2-40B4-BE49-F238E27FC236}">
                    <a16:creationId xmlns:a16="http://schemas.microsoft.com/office/drawing/2014/main" id="{C112A322-AF38-175B-138C-ED4EB349A900}"/>
                  </a:ext>
                </a:extLst>
              </p:cNvPr>
              <p:cNvSpPr txBox="1">
                <a:spLocks noRot="1" noChangeAspect="1" noMove="1" noResize="1" noEditPoints="1" noAdjustHandles="1" noChangeArrowheads="1" noChangeShapeType="1" noTextEdit="1"/>
              </p:cNvSpPr>
              <p:nvPr/>
            </p:nvSpPr>
            <p:spPr>
              <a:xfrm>
                <a:off x="5321001" y="2635575"/>
                <a:ext cx="2798523" cy="664926"/>
              </a:xfrm>
              <a:prstGeom prst="rect">
                <a:avLst/>
              </a:prstGeom>
              <a:blipFill>
                <a:blip r:embed="rId9"/>
                <a:stretch>
                  <a:fillRect/>
                </a:stretch>
              </a:blipFill>
            </p:spPr>
            <p:txBody>
              <a:bodyPr/>
              <a:lstStyle/>
              <a:p>
                <a:r>
                  <a:rPr lang="en-US">
                    <a:noFill/>
                  </a:rPr>
                  <a:t> </a:t>
                </a:r>
              </a:p>
            </p:txBody>
          </p:sp>
        </mc:Fallback>
      </mc:AlternateContent>
      <p:pic>
        <p:nvPicPr>
          <p:cNvPr id="33" name="Picture 32">
            <a:extLst>
              <a:ext uri="{FF2B5EF4-FFF2-40B4-BE49-F238E27FC236}">
                <a16:creationId xmlns:a16="http://schemas.microsoft.com/office/drawing/2014/main" id="{BEEA91A3-9735-921F-E0AF-91183507986C}"/>
              </a:ext>
            </a:extLst>
          </p:cNvPr>
          <p:cNvPicPr>
            <a:picLocks noChangeAspect="1"/>
          </p:cNvPicPr>
          <p:nvPr/>
        </p:nvPicPr>
        <p:blipFill rotWithShape="1">
          <a:blip r:embed="rId10"/>
          <a:srcRect b="59234"/>
          <a:stretch/>
        </p:blipFill>
        <p:spPr>
          <a:xfrm>
            <a:off x="8607568" y="2598292"/>
            <a:ext cx="2482254" cy="601572"/>
          </a:xfrm>
          <a:prstGeom prst="rect">
            <a:avLst/>
          </a:prstGeom>
        </p:spPr>
      </p:pic>
    </p:spTree>
    <p:extLst>
      <p:ext uri="{BB962C8B-B14F-4D97-AF65-F5344CB8AC3E}">
        <p14:creationId xmlns:p14="http://schemas.microsoft.com/office/powerpoint/2010/main" val="3402102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C74A-ED5D-33FC-61C1-E3BA78166EB2}"/>
              </a:ext>
            </a:extLst>
          </p:cNvPr>
          <p:cNvSpPr>
            <a:spLocks noGrp="1"/>
          </p:cNvSpPr>
          <p:nvPr>
            <p:ph type="title"/>
          </p:nvPr>
        </p:nvSpPr>
        <p:spPr/>
        <p:txBody>
          <a:bodyPr/>
          <a:lstStyle/>
          <a:p>
            <a:r>
              <a:rPr lang="en-US" dirty="0"/>
              <a:t>Sb based activation recipes</a:t>
            </a:r>
          </a:p>
        </p:txBody>
      </p:sp>
      <p:pic>
        <p:nvPicPr>
          <p:cNvPr id="4" name="Picture 3">
            <a:extLst>
              <a:ext uri="{FF2B5EF4-FFF2-40B4-BE49-F238E27FC236}">
                <a16:creationId xmlns:a16="http://schemas.microsoft.com/office/drawing/2014/main" id="{C1D6763B-BAD3-10E8-FE18-99AEA68D4765}"/>
              </a:ext>
            </a:extLst>
          </p:cNvPr>
          <p:cNvPicPr>
            <a:picLocks noChangeAspect="1"/>
          </p:cNvPicPr>
          <p:nvPr/>
        </p:nvPicPr>
        <p:blipFill>
          <a:blip r:embed="rId2"/>
          <a:stretch>
            <a:fillRect/>
          </a:stretch>
        </p:blipFill>
        <p:spPr>
          <a:xfrm>
            <a:off x="5823734" y="793460"/>
            <a:ext cx="2762808" cy="2370173"/>
          </a:xfrm>
          <a:prstGeom prst="rect">
            <a:avLst/>
          </a:prstGeom>
        </p:spPr>
      </p:pic>
      <p:pic>
        <p:nvPicPr>
          <p:cNvPr id="5" name="Picture 4">
            <a:extLst>
              <a:ext uri="{FF2B5EF4-FFF2-40B4-BE49-F238E27FC236}">
                <a16:creationId xmlns:a16="http://schemas.microsoft.com/office/drawing/2014/main" id="{B08A2413-2E9C-BFEA-D544-C4C8D5EB8E2F}"/>
              </a:ext>
            </a:extLst>
          </p:cNvPr>
          <p:cNvPicPr>
            <a:picLocks noChangeAspect="1"/>
          </p:cNvPicPr>
          <p:nvPr/>
        </p:nvPicPr>
        <p:blipFill>
          <a:blip r:embed="rId3"/>
          <a:stretch>
            <a:fillRect/>
          </a:stretch>
        </p:blipFill>
        <p:spPr>
          <a:xfrm>
            <a:off x="8837054" y="969685"/>
            <a:ext cx="3284606" cy="3707082"/>
          </a:xfrm>
          <a:prstGeom prst="rect">
            <a:avLst/>
          </a:prstGeom>
        </p:spPr>
      </p:pic>
      <p:pic>
        <p:nvPicPr>
          <p:cNvPr id="6" name="Picture 5">
            <a:extLst>
              <a:ext uri="{FF2B5EF4-FFF2-40B4-BE49-F238E27FC236}">
                <a16:creationId xmlns:a16="http://schemas.microsoft.com/office/drawing/2014/main" id="{2FF000AA-9670-0FDE-6BC1-66ED3BD97326}"/>
              </a:ext>
            </a:extLst>
          </p:cNvPr>
          <p:cNvPicPr>
            <a:picLocks noChangeAspect="1"/>
          </p:cNvPicPr>
          <p:nvPr/>
        </p:nvPicPr>
        <p:blipFill>
          <a:blip r:embed="rId4"/>
          <a:stretch>
            <a:fillRect/>
          </a:stretch>
        </p:blipFill>
        <p:spPr>
          <a:xfrm>
            <a:off x="5372843" y="3183369"/>
            <a:ext cx="3560606" cy="2849765"/>
          </a:xfrm>
          <a:prstGeom prst="rect">
            <a:avLst/>
          </a:prstGeom>
        </p:spPr>
      </p:pic>
      <p:pic>
        <p:nvPicPr>
          <p:cNvPr id="7" name="Picture 6">
            <a:extLst>
              <a:ext uri="{FF2B5EF4-FFF2-40B4-BE49-F238E27FC236}">
                <a16:creationId xmlns:a16="http://schemas.microsoft.com/office/drawing/2014/main" id="{1B4B0B43-835C-1E8F-FCCF-0DBCCE463511}"/>
              </a:ext>
            </a:extLst>
          </p:cNvPr>
          <p:cNvPicPr>
            <a:picLocks noChangeAspect="1"/>
          </p:cNvPicPr>
          <p:nvPr/>
        </p:nvPicPr>
        <p:blipFill>
          <a:blip r:embed="rId5"/>
          <a:stretch>
            <a:fillRect/>
          </a:stretch>
        </p:blipFill>
        <p:spPr>
          <a:xfrm>
            <a:off x="8933449" y="4676767"/>
            <a:ext cx="3091815" cy="2107302"/>
          </a:xfrm>
          <a:prstGeom prst="rect">
            <a:avLst/>
          </a:prstGeom>
        </p:spPr>
      </p:pic>
      <p:sp>
        <p:nvSpPr>
          <p:cNvPr id="8" name="TextBox 7">
            <a:extLst>
              <a:ext uri="{FF2B5EF4-FFF2-40B4-BE49-F238E27FC236}">
                <a16:creationId xmlns:a16="http://schemas.microsoft.com/office/drawing/2014/main" id="{B49EA980-D244-DFCF-68C8-D6D0694D2661}"/>
              </a:ext>
            </a:extLst>
          </p:cNvPr>
          <p:cNvSpPr txBox="1"/>
          <p:nvPr/>
        </p:nvSpPr>
        <p:spPr>
          <a:xfrm>
            <a:off x="2503706" y="6260849"/>
            <a:ext cx="8389398" cy="523220"/>
          </a:xfrm>
          <a:prstGeom prst="rect">
            <a:avLst/>
          </a:prstGeom>
          <a:noFill/>
        </p:spPr>
        <p:txBody>
          <a:bodyPr wrap="square" rtlCol="0">
            <a:spAutoFit/>
          </a:bodyPr>
          <a:lstStyle/>
          <a:p>
            <a:r>
              <a:rPr lang="en-US" sz="1400" dirty="0">
                <a:solidFill>
                  <a:schemeClr val="bg1">
                    <a:lumMod val="65000"/>
                  </a:schemeClr>
                </a:solidFill>
              </a:rPr>
              <a:t>Bae et al, “</a:t>
            </a:r>
            <a:r>
              <a:rPr lang="en-US" sz="1400" dirty="0">
                <a:solidFill>
                  <a:schemeClr val="bg1">
                    <a:lumMod val="65000"/>
                  </a:schemeClr>
                </a:solidFill>
                <a:effectLst/>
                <a:latin typeface="Courier New" panose="02070309020205020404" pitchFamily="49" charset="0"/>
              </a:rPr>
              <a:t>Improved lifetime of a high spin polarization</a:t>
            </a:r>
            <a:br>
              <a:rPr lang="en-US" sz="1400" dirty="0">
                <a:solidFill>
                  <a:schemeClr val="bg1">
                    <a:lumMod val="65000"/>
                  </a:schemeClr>
                </a:solidFill>
              </a:rPr>
            </a:br>
            <a:r>
              <a:rPr lang="en-US" sz="1400" dirty="0">
                <a:solidFill>
                  <a:schemeClr val="bg1">
                    <a:lumMod val="65000"/>
                  </a:schemeClr>
                </a:solidFill>
                <a:effectLst/>
                <a:latin typeface="Courier New" panose="02070309020205020404" pitchFamily="49" charset="0"/>
              </a:rPr>
              <a:t>superlattice photocathode (2020)”</a:t>
            </a:r>
            <a:endParaRPr lang="en-US" sz="1400" dirty="0">
              <a:solidFill>
                <a:schemeClr val="bg1">
                  <a:lumMod val="65000"/>
                </a:schemeClr>
              </a:solidFill>
            </a:endParaRPr>
          </a:p>
        </p:txBody>
      </p:sp>
      <p:sp>
        <p:nvSpPr>
          <p:cNvPr id="10" name="TextBox 9">
            <a:extLst>
              <a:ext uri="{FF2B5EF4-FFF2-40B4-BE49-F238E27FC236}">
                <a16:creationId xmlns:a16="http://schemas.microsoft.com/office/drawing/2014/main" id="{DAE55893-B151-F0DA-7D62-3470A3E446D7}"/>
              </a:ext>
            </a:extLst>
          </p:cNvPr>
          <p:cNvSpPr txBox="1"/>
          <p:nvPr/>
        </p:nvSpPr>
        <p:spPr>
          <a:xfrm>
            <a:off x="420695" y="1084353"/>
            <a:ext cx="4443135" cy="5355312"/>
          </a:xfrm>
          <a:prstGeom prst="rect">
            <a:avLst/>
          </a:prstGeom>
          <a:noFill/>
        </p:spPr>
        <p:txBody>
          <a:bodyPr wrap="square">
            <a:spAutoFit/>
          </a:bodyPr>
          <a:lstStyle/>
          <a:p>
            <a:pPr marL="285750" indent="-285750">
              <a:buFont typeface="Arial" panose="020B0604020202020204" pitchFamily="34" charset="0"/>
              <a:buChar char="•"/>
            </a:pPr>
            <a:r>
              <a:rPr lang="en-US" dirty="0"/>
              <a:t>Various activation recipes were tried and compared with Cs-O</a:t>
            </a:r>
            <a:r>
              <a:rPr lang="en-US" baseline="-25000" dirty="0"/>
              <a:t>2</a:t>
            </a:r>
            <a:r>
              <a:rPr lang="en-US" dirty="0"/>
              <a:t> activation:</a:t>
            </a:r>
          </a:p>
          <a:p>
            <a:pPr marL="285750" indent="-285750">
              <a:buFont typeface="Arial" panose="020B0604020202020204" pitchFamily="34" charset="0"/>
              <a:buChar char="•"/>
            </a:pPr>
            <a:r>
              <a:rPr lang="en-US" dirty="0"/>
              <a:t>All methods achieved NEA</a:t>
            </a:r>
          </a:p>
          <a:p>
            <a:pPr marL="742950" lvl="1" indent="-285750">
              <a:buFont typeface="Arial" panose="020B0604020202020204" pitchFamily="34" charset="0"/>
              <a:buChar char="•"/>
            </a:pPr>
            <a:r>
              <a:rPr lang="en-US" dirty="0"/>
              <a:t>Overall, Cs-O</a:t>
            </a:r>
            <a:r>
              <a:rPr lang="en-US" baseline="-25000" dirty="0"/>
              <a:t>2</a:t>
            </a:r>
            <a:r>
              <a:rPr lang="en-US" dirty="0"/>
              <a:t> produced the highest QE while Cs-Sb had the worse</a:t>
            </a:r>
          </a:p>
          <a:p>
            <a:pPr marL="742950" lvl="1" indent="-285750">
              <a:buFont typeface="Arial" panose="020B0604020202020204" pitchFamily="34" charset="0"/>
              <a:buChar char="•"/>
            </a:pPr>
            <a:r>
              <a:rPr lang="en-US" dirty="0"/>
              <a:t>Including O</a:t>
            </a:r>
            <a:r>
              <a:rPr lang="en-US" baseline="-25000" dirty="0"/>
              <a:t>2</a:t>
            </a:r>
            <a:r>
              <a:rPr lang="en-US" dirty="0"/>
              <a:t> in the activation improved QE of Sb containing recipes</a:t>
            </a:r>
          </a:p>
          <a:p>
            <a:pPr marL="285750" indent="-285750">
              <a:buFont typeface="Arial" panose="020B0604020202020204" pitchFamily="34" charset="0"/>
              <a:buChar char="•"/>
            </a:pPr>
            <a:r>
              <a:rPr lang="en-US" dirty="0"/>
              <a:t>The QE was monitored over time to determine robustness</a:t>
            </a:r>
          </a:p>
          <a:p>
            <a:pPr marL="742950" lvl="1" indent="-285750">
              <a:buFont typeface="Arial" panose="020B0604020202020204" pitchFamily="34" charset="0"/>
              <a:buChar char="•"/>
            </a:pPr>
            <a:r>
              <a:rPr lang="en-US" dirty="0"/>
              <a:t>All Sb activations outperformed pure Cs-O</a:t>
            </a:r>
            <a:r>
              <a:rPr lang="en-US" baseline="-25000" dirty="0"/>
              <a:t>2</a:t>
            </a:r>
            <a:r>
              <a:rPr lang="en-US" dirty="0"/>
              <a:t> and pure Cs-Sb had the longest lifetime.</a:t>
            </a:r>
          </a:p>
          <a:p>
            <a:pPr marL="285750" indent="-285750">
              <a:buFont typeface="Arial" panose="020B0604020202020204" pitchFamily="34" charset="0"/>
              <a:buChar char="•"/>
            </a:pPr>
            <a:r>
              <a:rPr lang="en-US" b="1" dirty="0">
                <a:solidFill>
                  <a:srgbClr val="FF0000"/>
                </a:solidFill>
              </a:rPr>
              <a:t>Co-deposition of Cs-Sb-O finds a happy middle ground</a:t>
            </a:r>
          </a:p>
          <a:p>
            <a:pPr marL="742950" lvl="1" indent="-285750">
              <a:buFont typeface="Arial" panose="020B0604020202020204" pitchFamily="34" charset="0"/>
              <a:buChar char="•"/>
            </a:pPr>
            <a:r>
              <a:rPr lang="en-US" dirty="0"/>
              <a:t>10x Improved lifetime over Cs-O activation.</a:t>
            </a:r>
          </a:p>
          <a:p>
            <a:pPr marL="742950" lvl="1" indent="-285750">
              <a:buFont typeface="Arial" panose="020B0604020202020204" pitchFamily="34" charset="0"/>
              <a:buChar char="•"/>
            </a:pPr>
            <a:r>
              <a:rPr lang="en-US" dirty="0"/>
              <a:t>10x improved QE over Cs-Sb activation</a:t>
            </a:r>
          </a:p>
          <a:p>
            <a:pPr marL="285750" indent="-28575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5862D80C-DE13-9547-745D-3C83B39CD7AB}"/>
              </a:ext>
            </a:extLst>
          </p:cNvPr>
          <p:cNvPicPr>
            <a:picLocks noChangeAspect="1"/>
          </p:cNvPicPr>
          <p:nvPr/>
        </p:nvPicPr>
        <p:blipFill>
          <a:blip r:embed="rId6"/>
          <a:stretch>
            <a:fillRect/>
          </a:stretch>
        </p:blipFill>
        <p:spPr>
          <a:xfrm>
            <a:off x="80642" y="5836538"/>
            <a:ext cx="1218254" cy="947531"/>
          </a:xfrm>
          <a:prstGeom prst="rect">
            <a:avLst/>
          </a:prstGeom>
        </p:spPr>
      </p:pic>
    </p:spTree>
    <p:extLst>
      <p:ext uri="{BB962C8B-B14F-4D97-AF65-F5344CB8AC3E}">
        <p14:creationId xmlns:p14="http://schemas.microsoft.com/office/powerpoint/2010/main" val="420414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D6FCF-E70A-5A38-0D57-4A0CD0959667}"/>
              </a:ext>
            </a:extLst>
          </p:cNvPr>
          <p:cNvSpPr>
            <a:spLocks noGrp="1"/>
          </p:cNvSpPr>
          <p:nvPr>
            <p:ph type="title"/>
          </p:nvPr>
        </p:nvSpPr>
        <p:spPr/>
        <p:txBody>
          <a:bodyPr/>
          <a:lstStyle/>
          <a:p>
            <a:r>
              <a:rPr lang="en-US" dirty="0"/>
              <a:t>Cs-O-Sb activation tradeoffs</a:t>
            </a:r>
          </a:p>
        </p:txBody>
      </p:sp>
      <p:sp>
        <p:nvSpPr>
          <p:cNvPr id="4" name="TextBox 3">
            <a:extLst>
              <a:ext uri="{FF2B5EF4-FFF2-40B4-BE49-F238E27FC236}">
                <a16:creationId xmlns:a16="http://schemas.microsoft.com/office/drawing/2014/main" id="{9D9CD157-E684-28BF-EE28-0E8CB4D207D6}"/>
              </a:ext>
            </a:extLst>
          </p:cNvPr>
          <p:cNvSpPr txBox="1"/>
          <p:nvPr/>
        </p:nvSpPr>
        <p:spPr>
          <a:xfrm>
            <a:off x="175961" y="1211093"/>
            <a:ext cx="6767359" cy="1754326"/>
          </a:xfrm>
          <a:prstGeom prst="rect">
            <a:avLst/>
          </a:prstGeom>
          <a:noFill/>
        </p:spPr>
        <p:txBody>
          <a:bodyPr wrap="square" rtlCol="0">
            <a:spAutoFit/>
          </a:bodyPr>
          <a:lstStyle/>
          <a:p>
            <a:r>
              <a:rPr lang="en-US" dirty="0"/>
              <a:t>Cs-O-Sb co-deposition recipe was further refined through scanning the Sb layer thickness:</a:t>
            </a:r>
          </a:p>
          <a:p>
            <a:pPr marL="742950" lvl="1" indent="-285750">
              <a:buFont typeface="Arial" panose="020B0604020202020204" pitchFamily="34" charset="0"/>
              <a:buChar char="•"/>
            </a:pPr>
            <a:r>
              <a:rPr lang="en-US" dirty="0"/>
              <a:t>QE and electron spin-polarization decrease with Sb layer thickness</a:t>
            </a:r>
          </a:p>
          <a:p>
            <a:pPr marL="742950" lvl="1" indent="-285750">
              <a:buFont typeface="Arial" panose="020B0604020202020204" pitchFamily="34" charset="0"/>
              <a:buChar char="•"/>
            </a:pPr>
            <a:r>
              <a:rPr lang="en-US" b="1" dirty="0">
                <a:solidFill>
                  <a:srgbClr val="FF0000"/>
                </a:solidFill>
              </a:rPr>
              <a:t>0.12 nm layer results in only a small QE decrease while preserving max spin-polarization!</a:t>
            </a:r>
          </a:p>
        </p:txBody>
      </p:sp>
      <p:pic>
        <p:nvPicPr>
          <p:cNvPr id="5" name="Picture 4">
            <a:extLst>
              <a:ext uri="{FF2B5EF4-FFF2-40B4-BE49-F238E27FC236}">
                <a16:creationId xmlns:a16="http://schemas.microsoft.com/office/drawing/2014/main" id="{1DCC878F-72E3-718F-1B75-529F59B034B3}"/>
              </a:ext>
            </a:extLst>
          </p:cNvPr>
          <p:cNvPicPr>
            <a:picLocks noChangeAspect="1"/>
          </p:cNvPicPr>
          <p:nvPr/>
        </p:nvPicPr>
        <p:blipFill>
          <a:blip r:embed="rId2"/>
          <a:stretch>
            <a:fillRect/>
          </a:stretch>
        </p:blipFill>
        <p:spPr>
          <a:xfrm>
            <a:off x="8072062" y="928485"/>
            <a:ext cx="3943977" cy="2319542"/>
          </a:xfrm>
          <a:prstGeom prst="rect">
            <a:avLst/>
          </a:prstGeom>
        </p:spPr>
      </p:pic>
      <p:pic>
        <p:nvPicPr>
          <p:cNvPr id="6" name="Picture 5">
            <a:extLst>
              <a:ext uri="{FF2B5EF4-FFF2-40B4-BE49-F238E27FC236}">
                <a16:creationId xmlns:a16="http://schemas.microsoft.com/office/drawing/2014/main" id="{29C597F7-EF84-E025-4C1E-72D14E60FDD3}"/>
              </a:ext>
            </a:extLst>
          </p:cNvPr>
          <p:cNvPicPr>
            <a:picLocks noChangeAspect="1"/>
          </p:cNvPicPr>
          <p:nvPr/>
        </p:nvPicPr>
        <p:blipFill>
          <a:blip r:embed="rId3"/>
          <a:stretch>
            <a:fillRect/>
          </a:stretch>
        </p:blipFill>
        <p:spPr>
          <a:xfrm>
            <a:off x="175961" y="3248027"/>
            <a:ext cx="3657452" cy="3042243"/>
          </a:xfrm>
          <a:prstGeom prst="rect">
            <a:avLst/>
          </a:prstGeom>
        </p:spPr>
      </p:pic>
      <p:pic>
        <p:nvPicPr>
          <p:cNvPr id="7" name="Picture 6">
            <a:extLst>
              <a:ext uri="{FF2B5EF4-FFF2-40B4-BE49-F238E27FC236}">
                <a16:creationId xmlns:a16="http://schemas.microsoft.com/office/drawing/2014/main" id="{3C1D96F1-2CE9-60EE-E6D6-4766FF00E297}"/>
              </a:ext>
            </a:extLst>
          </p:cNvPr>
          <p:cNvPicPr>
            <a:picLocks noChangeAspect="1"/>
          </p:cNvPicPr>
          <p:nvPr/>
        </p:nvPicPr>
        <p:blipFill>
          <a:blip r:embed="rId4"/>
          <a:stretch>
            <a:fillRect/>
          </a:stretch>
        </p:blipFill>
        <p:spPr>
          <a:xfrm>
            <a:off x="4119939" y="3367495"/>
            <a:ext cx="3229641" cy="2803305"/>
          </a:xfrm>
          <a:prstGeom prst="rect">
            <a:avLst/>
          </a:prstGeom>
        </p:spPr>
      </p:pic>
      <p:pic>
        <p:nvPicPr>
          <p:cNvPr id="8" name="Picture 7">
            <a:extLst>
              <a:ext uri="{FF2B5EF4-FFF2-40B4-BE49-F238E27FC236}">
                <a16:creationId xmlns:a16="http://schemas.microsoft.com/office/drawing/2014/main" id="{1EF3628E-C276-E09E-E11F-724F22DAE0B6}"/>
              </a:ext>
            </a:extLst>
          </p:cNvPr>
          <p:cNvPicPr>
            <a:picLocks noChangeAspect="1"/>
          </p:cNvPicPr>
          <p:nvPr/>
        </p:nvPicPr>
        <p:blipFill>
          <a:blip r:embed="rId5"/>
          <a:stretch>
            <a:fillRect/>
          </a:stretch>
        </p:blipFill>
        <p:spPr>
          <a:xfrm>
            <a:off x="8072062" y="3422669"/>
            <a:ext cx="3377564" cy="2946784"/>
          </a:xfrm>
          <a:prstGeom prst="rect">
            <a:avLst/>
          </a:prstGeom>
        </p:spPr>
      </p:pic>
      <p:pic>
        <p:nvPicPr>
          <p:cNvPr id="9" name="Picture 8">
            <a:extLst>
              <a:ext uri="{FF2B5EF4-FFF2-40B4-BE49-F238E27FC236}">
                <a16:creationId xmlns:a16="http://schemas.microsoft.com/office/drawing/2014/main" id="{392D902D-6232-F86A-386A-82266785F9BD}"/>
              </a:ext>
            </a:extLst>
          </p:cNvPr>
          <p:cNvPicPr>
            <a:picLocks noChangeAspect="1"/>
          </p:cNvPicPr>
          <p:nvPr/>
        </p:nvPicPr>
        <p:blipFill>
          <a:blip r:embed="rId6"/>
          <a:stretch>
            <a:fillRect/>
          </a:stretch>
        </p:blipFill>
        <p:spPr>
          <a:xfrm>
            <a:off x="6943320" y="928485"/>
            <a:ext cx="1315309" cy="1023451"/>
          </a:xfrm>
          <a:prstGeom prst="rect">
            <a:avLst/>
          </a:prstGeom>
        </p:spPr>
      </p:pic>
    </p:spTree>
    <p:extLst>
      <p:ext uri="{BB962C8B-B14F-4D97-AF65-F5344CB8AC3E}">
        <p14:creationId xmlns:p14="http://schemas.microsoft.com/office/powerpoint/2010/main" val="69825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A32C9-1CD6-37F1-9BD2-1503926A21D4}"/>
              </a:ext>
            </a:extLst>
          </p:cNvPr>
          <p:cNvSpPr>
            <a:spLocks noGrp="1"/>
          </p:cNvSpPr>
          <p:nvPr>
            <p:ph type="title"/>
          </p:nvPr>
        </p:nvSpPr>
        <p:spPr/>
        <p:txBody>
          <a:bodyPr/>
          <a:lstStyle/>
          <a:p>
            <a:r>
              <a:rPr lang="en-US" dirty="0"/>
              <a:t>The HERACLES Beamline</a:t>
            </a:r>
          </a:p>
        </p:txBody>
      </p:sp>
      <p:pic>
        <p:nvPicPr>
          <p:cNvPr id="4" name="Picture 3">
            <a:extLst>
              <a:ext uri="{FF2B5EF4-FFF2-40B4-BE49-F238E27FC236}">
                <a16:creationId xmlns:a16="http://schemas.microsoft.com/office/drawing/2014/main" id="{343E4026-7A79-1ACC-9139-7BF00269762E}"/>
              </a:ext>
            </a:extLst>
          </p:cNvPr>
          <p:cNvPicPr>
            <a:picLocks noChangeAspect="1"/>
          </p:cNvPicPr>
          <p:nvPr/>
        </p:nvPicPr>
        <p:blipFill>
          <a:blip r:embed="rId2"/>
          <a:stretch>
            <a:fillRect/>
          </a:stretch>
        </p:blipFill>
        <p:spPr>
          <a:xfrm>
            <a:off x="126460" y="798043"/>
            <a:ext cx="7762672" cy="4544004"/>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id="{AE6CA537-AFF2-9299-0ECB-FDF794C031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8011" y="1262502"/>
            <a:ext cx="2240218" cy="1754094"/>
          </a:xfrm>
          <a:prstGeom prst="rect">
            <a:avLst/>
          </a:prstGeom>
        </p:spPr>
      </p:pic>
      <p:pic>
        <p:nvPicPr>
          <p:cNvPr id="6" name="Picture 5">
            <a:extLst>
              <a:ext uri="{FF2B5EF4-FFF2-40B4-BE49-F238E27FC236}">
                <a16:creationId xmlns:a16="http://schemas.microsoft.com/office/drawing/2014/main" id="{3E5EC804-800E-90A6-1785-462826054A47}"/>
              </a:ext>
            </a:extLst>
          </p:cNvPr>
          <p:cNvPicPr>
            <a:picLocks noChangeAspect="1"/>
          </p:cNvPicPr>
          <p:nvPr/>
        </p:nvPicPr>
        <p:blipFill>
          <a:blip r:embed="rId4"/>
          <a:stretch>
            <a:fillRect/>
          </a:stretch>
        </p:blipFill>
        <p:spPr>
          <a:xfrm>
            <a:off x="8726088" y="3682713"/>
            <a:ext cx="2657948" cy="2879444"/>
          </a:xfrm>
          <a:prstGeom prst="rect">
            <a:avLst/>
          </a:prstGeom>
        </p:spPr>
      </p:pic>
      <p:cxnSp>
        <p:nvCxnSpPr>
          <p:cNvPr id="7" name="Straight Arrow Connector 6">
            <a:extLst>
              <a:ext uri="{FF2B5EF4-FFF2-40B4-BE49-F238E27FC236}">
                <a16:creationId xmlns:a16="http://schemas.microsoft.com/office/drawing/2014/main" id="{69B27765-13BD-0854-673A-807F5919FBC2}"/>
              </a:ext>
            </a:extLst>
          </p:cNvPr>
          <p:cNvCxnSpPr>
            <a:cxnSpLocks/>
          </p:cNvCxnSpPr>
          <p:nvPr/>
        </p:nvCxnSpPr>
        <p:spPr>
          <a:xfrm>
            <a:off x="5809177" y="2573498"/>
            <a:ext cx="2994355" cy="14634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FCD9F43-B869-2C9A-EBE3-97D10BB1F64D}"/>
              </a:ext>
            </a:extLst>
          </p:cNvPr>
          <p:cNvSpPr txBox="1"/>
          <p:nvPr/>
        </p:nvSpPr>
        <p:spPr>
          <a:xfrm>
            <a:off x="0" y="5321293"/>
            <a:ext cx="8026400" cy="1477328"/>
          </a:xfrm>
          <a:prstGeom prst="rect">
            <a:avLst/>
          </a:prstGeom>
          <a:noFill/>
        </p:spPr>
        <p:txBody>
          <a:bodyPr wrap="square">
            <a:spAutoFit/>
          </a:bodyPr>
          <a:lstStyle/>
          <a:p>
            <a:r>
              <a:rPr lang="en-US" b="1" dirty="0">
                <a:solidFill>
                  <a:srgbClr val="002060"/>
                </a:solidFill>
              </a:rPr>
              <a:t>A beamline dedicated to the study of high current beam running</a:t>
            </a:r>
            <a:r>
              <a:rPr lang="en-US" dirty="0">
                <a:solidFill>
                  <a:srgbClr val="002060"/>
                </a:solidFill>
              </a:rPr>
              <a:t>:</a:t>
            </a:r>
          </a:p>
          <a:p>
            <a:pPr marL="285750" indent="-285750">
              <a:buFont typeface="Arial" charset="0"/>
              <a:buChar char="•"/>
            </a:pPr>
            <a:r>
              <a:rPr lang="en-US" dirty="0">
                <a:solidFill>
                  <a:srgbClr val="002060"/>
                </a:solidFill>
              </a:rPr>
              <a:t>Former CU-ERL gun. Recommissioned to 10 mA @ 200 KeV</a:t>
            </a:r>
          </a:p>
          <a:p>
            <a:pPr marL="285750" indent="-285750">
              <a:buFont typeface="Arial" charset="0"/>
              <a:buChar char="•"/>
            </a:pPr>
            <a:r>
              <a:rPr lang="en-US" dirty="0">
                <a:solidFill>
                  <a:srgbClr val="002060"/>
                </a:solidFill>
              </a:rPr>
              <a:t>Ion clearing electrodes</a:t>
            </a:r>
          </a:p>
          <a:p>
            <a:pPr marL="285750" indent="-285750">
              <a:buFont typeface="Arial" charset="0"/>
              <a:buChar char="•"/>
            </a:pPr>
            <a:r>
              <a:rPr lang="en-US" dirty="0">
                <a:solidFill>
                  <a:srgbClr val="002060"/>
                </a:solidFill>
              </a:rPr>
              <a:t>75 kW beam dump</a:t>
            </a:r>
          </a:p>
          <a:p>
            <a:pPr marL="285750" indent="-285750">
              <a:buFont typeface="Arial" charset="0"/>
              <a:buChar char="•"/>
            </a:pPr>
            <a:r>
              <a:rPr lang="en-US" dirty="0">
                <a:solidFill>
                  <a:srgbClr val="002060"/>
                </a:solidFill>
              </a:rPr>
              <a:t>Unique facility for high current photocathode testing on a university campus!</a:t>
            </a:r>
          </a:p>
        </p:txBody>
      </p:sp>
    </p:spTree>
    <p:extLst>
      <p:ext uri="{BB962C8B-B14F-4D97-AF65-F5344CB8AC3E}">
        <p14:creationId xmlns:p14="http://schemas.microsoft.com/office/powerpoint/2010/main" val="2859746539"/>
      </p:ext>
    </p:extLst>
  </p:cSld>
  <p:clrMapOvr>
    <a:masterClrMapping/>
  </p:clrMapOvr>
</p:sld>
</file>

<file path=ppt/theme/theme1.xml><?xml version="1.0" encoding="utf-8"?>
<a:theme xmlns:a="http://schemas.openxmlformats.org/drawingml/2006/main" name="DampingRingandBuncherC3And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DampingRingandBuncherC3Andor</Template>
  <TotalTime>2080</TotalTime>
  <Words>1001</Words>
  <Application>Microsoft Office PowerPoint</Application>
  <PresentationFormat>Widescreen</PresentationFormat>
  <Paragraphs>126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 Math</vt:lpstr>
      <vt:lpstr>Courier New</vt:lpstr>
      <vt:lpstr>Times New Roman Regular</vt:lpstr>
      <vt:lpstr>Wingdings</vt:lpstr>
      <vt:lpstr>DampingRingandBuncherC3Andor</vt:lpstr>
      <vt:lpstr>Spin polarized photocathode studies at Cornell</vt:lpstr>
      <vt:lpstr>Ivan Bazarov Jared Maxson Adam Bartnik Elena Echevarria Sam Levenson,  Ben Dickensheets Mark Reamon  Abbigail Flint </vt:lpstr>
      <vt:lpstr>Spin Polarized Electron Beams</vt:lpstr>
      <vt:lpstr>GaAs Affinity state and ESP</vt:lpstr>
      <vt:lpstr>Traditional NEA activation</vt:lpstr>
      <vt:lpstr>High current spin polarization</vt:lpstr>
      <vt:lpstr>Sb based activation recipes</vt:lpstr>
      <vt:lpstr>Cs-O-Sb activation tradeoffs</vt:lpstr>
      <vt:lpstr>The HERACLES Beamline</vt:lpstr>
      <vt:lpstr>Cs-Sb-O operation at high current</vt:lpstr>
      <vt:lpstr>GaN as a novel spin polarized source</vt:lpstr>
      <vt:lpstr>GaN ESP measurement</vt:lpstr>
      <vt:lpstr>CsI surface treatment of GaAs/GaN</vt:lpstr>
      <vt:lpstr>CsI surface treatment of GaAs/GaN</vt:lpstr>
      <vt:lpstr>AFM analysis</vt:lpstr>
      <vt:lpstr>XPS analysis</vt:lpstr>
      <vt:lpstr>Spin polarized Alkali-Antimonide PC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B. Andorf</dc:creator>
  <cp:lastModifiedBy>Matthew B. Andorf</cp:lastModifiedBy>
  <cp:revision>7</cp:revision>
  <dcterms:created xsi:type="dcterms:W3CDTF">2025-07-14T15:05:40Z</dcterms:created>
  <dcterms:modified xsi:type="dcterms:W3CDTF">2025-07-16T18:15:21Z</dcterms:modified>
</cp:coreProperties>
</file>