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24"/>
  </p:notesMasterIdLst>
  <p:sldIdLst>
    <p:sldId id="256" r:id="rId5"/>
    <p:sldId id="271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72" r:id="rId16"/>
    <p:sldId id="275" r:id="rId17"/>
    <p:sldId id="267" r:id="rId18"/>
    <p:sldId id="276" r:id="rId19"/>
    <p:sldId id="268" r:id="rId20"/>
    <p:sldId id="269" r:id="rId21"/>
    <p:sldId id="274" r:id="rId22"/>
    <p:sldId id="270" r:id="rId2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5" roundtripDataSignature="AMtx7mg06CHcGVIyr0QBNIm/VFLcE8A3Hw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6D73260-7E30-B0EE-81F9-36940C0889D0}" name="Nanda Gopal Matavalam" initials="NGM" userId="S::nandagopal@radiabeam.com::9bf20bd8-f872-49dc-b74c-2d3eb3957cc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C38E"/>
    <a:srgbClr val="6B868E"/>
    <a:srgbClr val="EBEBD7"/>
    <a:srgbClr val="6AB5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551A59-50F9-4EB8-8F59-4BE76C7BC77B}" v="17" dt="2025-07-16T20:48:43.103"/>
    <p1510:client id="{F56B258F-B99D-43F6-9897-F238FB7FDF5C}" v="8" dt="2025-07-17T05:11:04.900"/>
  </p1510:revLst>
</p1510:revInfo>
</file>

<file path=ppt/tableStyles.xml><?xml version="1.0" encoding="utf-8"?>
<a:tblStyleLst xmlns:a="http://schemas.openxmlformats.org/drawingml/2006/main" def="{FD7CDB69-A0F5-4511-AF92-60D3C46E3DCD}">
  <a:tblStyle styleId="{FD7CDB69-A0F5-4511-AF92-60D3C46E3DC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>
      <p:cViewPr varScale="1">
        <p:scale>
          <a:sx n="78" d="100"/>
          <a:sy n="78" d="100"/>
        </p:scale>
        <p:origin x="1349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customschemas.google.com/relationships/presentationmetadata" Target="meta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nda Gopal Matavalam" userId="9bf20bd8-f872-49dc-b74c-2d3eb3957cc5" providerId="ADAL" clId="{F56B258F-B99D-43F6-9897-F238FB7FDF5C}"/>
    <pc:docChg chg="undo custSel addSld modSld sldOrd">
      <pc:chgData name="Nanda Gopal Matavalam" userId="9bf20bd8-f872-49dc-b74c-2d3eb3957cc5" providerId="ADAL" clId="{F56B258F-B99D-43F6-9897-F238FB7FDF5C}" dt="2025-07-17T05:38:27.551" v="647" actId="20577"/>
      <pc:docMkLst>
        <pc:docMk/>
      </pc:docMkLst>
      <pc:sldChg chg="modSp mod">
        <pc:chgData name="Nanda Gopal Matavalam" userId="9bf20bd8-f872-49dc-b74c-2d3eb3957cc5" providerId="ADAL" clId="{F56B258F-B99D-43F6-9897-F238FB7FDF5C}" dt="2025-07-17T05:38:27.551" v="647" actId="20577"/>
        <pc:sldMkLst>
          <pc:docMk/>
          <pc:sldMk cId="0" sldId="256"/>
        </pc:sldMkLst>
        <pc:spChg chg="mod">
          <ac:chgData name="Nanda Gopal Matavalam" userId="9bf20bd8-f872-49dc-b74c-2d3eb3957cc5" providerId="ADAL" clId="{F56B258F-B99D-43F6-9897-F238FB7FDF5C}" dt="2025-07-17T05:38:27.551" v="647" actId="20577"/>
          <ac:spMkLst>
            <pc:docMk/>
            <pc:sldMk cId="0" sldId="256"/>
            <ac:spMk id="127" creationId="{00000000-0000-0000-0000-000000000000}"/>
          </ac:spMkLst>
        </pc:spChg>
      </pc:sldChg>
      <pc:sldChg chg="delSp modSp mod">
        <pc:chgData name="Nanda Gopal Matavalam" userId="9bf20bd8-f872-49dc-b74c-2d3eb3957cc5" providerId="ADAL" clId="{F56B258F-B99D-43F6-9897-F238FB7FDF5C}" dt="2025-07-17T02:28:41.174" v="23" actId="478"/>
        <pc:sldMkLst>
          <pc:docMk/>
          <pc:sldMk cId="0" sldId="261"/>
        </pc:sldMkLst>
        <pc:spChg chg="del">
          <ac:chgData name="Nanda Gopal Matavalam" userId="9bf20bd8-f872-49dc-b74c-2d3eb3957cc5" providerId="ADAL" clId="{F56B258F-B99D-43F6-9897-F238FB7FDF5C}" dt="2025-07-17T02:28:41.174" v="23" actId="478"/>
          <ac:spMkLst>
            <pc:docMk/>
            <pc:sldMk cId="0" sldId="261"/>
            <ac:spMk id="3" creationId="{F6A22C8A-301D-1CA3-3E66-A4D1A65ACA7A}"/>
          </ac:spMkLst>
        </pc:spChg>
        <pc:spChg chg="mod">
          <ac:chgData name="Nanda Gopal Matavalam" userId="9bf20bd8-f872-49dc-b74c-2d3eb3957cc5" providerId="ADAL" clId="{F56B258F-B99D-43F6-9897-F238FB7FDF5C}" dt="2025-07-17T02:28:38.317" v="22" actId="20577"/>
          <ac:spMkLst>
            <pc:docMk/>
            <pc:sldMk cId="0" sldId="261"/>
            <ac:spMk id="177" creationId="{00000000-0000-0000-0000-000000000000}"/>
          </ac:spMkLst>
        </pc:spChg>
      </pc:sldChg>
      <pc:sldChg chg="addSp delSp modSp mod">
        <pc:chgData name="Nanda Gopal Matavalam" userId="9bf20bd8-f872-49dc-b74c-2d3eb3957cc5" providerId="ADAL" clId="{F56B258F-B99D-43F6-9897-F238FB7FDF5C}" dt="2025-07-17T02:49:32.824" v="222" actId="1076"/>
        <pc:sldMkLst>
          <pc:docMk/>
          <pc:sldMk cId="0" sldId="262"/>
        </pc:sldMkLst>
        <pc:spChg chg="mod">
          <ac:chgData name="Nanda Gopal Matavalam" userId="9bf20bd8-f872-49dc-b74c-2d3eb3957cc5" providerId="ADAL" clId="{F56B258F-B99D-43F6-9897-F238FB7FDF5C}" dt="2025-07-17T02:49:27.889" v="219" actId="1076"/>
          <ac:spMkLst>
            <pc:docMk/>
            <pc:sldMk cId="0" sldId="262"/>
            <ac:spMk id="196" creationId="{00000000-0000-0000-0000-000000000000}"/>
          </ac:spMkLst>
        </pc:spChg>
        <pc:spChg chg="del">
          <ac:chgData name="Nanda Gopal Matavalam" userId="9bf20bd8-f872-49dc-b74c-2d3eb3957cc5" providerId="ADAL" clId="{F56B258F-B99D-43F6-9897-F238FB7FDF5C}" dt="2025-07-17T02:49:17.935" v="216" actId="478"/>
          <ac:spMkLst>
            <pc:docMk/>
            <pc:sldMk cId="0" sldId="262"/>
            <ac:spMk id="198" creationId="{00000000-0000-0000-0000-000000000000}"/>
          </ac:spMkLst>
        </pc:spChg>
        <pc:picChg chg="add mod">
          <ac:chgData name="Nanda Gopal Matavalam" userId="9bf20bd8-f872-49dc-b74c-2d3eb3957cc5" providerId="ADAL" clId="{F56B258F-B99D-43F6-9897-F238FB7FDF5C}" dt="2025-07-17T02:49:32.824" v="222" actId="1076"/>
          <ac:picMkLst>
            <pc:docMk/>
            <pc:sldMk cId="0" sldId="262"/>
            <ac:picMk id="3" creationId="{96710B0F-7626-EB10-9CA9-481B349B8000}"/>
          </ac:picMkLst>
        </pc:picChg>
        <pc:picChg chg="mod">
          <ac:chgData name="Nanda Gopal Matavalam" userId="9bf20bd8-f872-49dc-b74c-2d3eb3957cc5" providerId="ADAL" clId="{F56B258F-B99D-43F6-9897-F238FB7FDF5C}" dt="2025-07-17T02:49:27.889" v="219" actId="1076"/>
          <ac:picMkLst>
            <pc:docMk/>
            <pc:sldMk cId="0" sldId="262"/>
            <ac:picMk id="195" creationId="{00000000-0000-0000-0000-000000000000}"/>
          </ac:picMkLst>
        </pc:picChg>
        <pc:picChg chg="del">
          <ac:chgData name="Nanda Gopal Matavalam" userId="9bf20bd8-f872-49dc-b74c-2d3eb3957cc5" providerId="ADAL" clId="{F56B258F-B99D-43F6-9897-F238FB7FDF5C}" dt="2025-07-17T02:49:17.935" v="216" actId="478"/>
          <ac:picMkLst>
            <pc:docMk/>
            <pc:sldMk cId="0" sldId="262"/>
            <ac:picMk id="197" creationId="{00000000-0000-0000-0000-000000000000}"/>
          </ac:picMkLst>
        </pc:picChg>
      </pc:sldChg>
      <pc:sldChg chg="modSp mod">
        <pc:chgData name="Nanda Gopal Matavalam" userId="9bf20bd8-f872-49dc-b74c-2d3eb3957cc5" providerId="ADAL" clId="{F56B258F-B99D-43F6-9897-F238FB7FDF5C}" dt="2025-07-17T02:36:15.277" v="30" actId="1076"/>
        <pc:sldMkLst>
          <pc:docMk/>
          <pc:sldMk cId="0" sldId="263"/>
        </pc:sldMkLst>
        <pc:spChg chg="mod">
          <ac:chgData name="Nanda Gopal Matavalam" userId="9bf20bd8-f872-49dc-b74c-2d3eb3957cc5" providerId="ADAL" clId="{F56B258F-B99D-43F6-9897-F238FB7FDF5C}" dt="2025-07-17T02:36:02.459" v="27" actId="1076"/>
          <ac:spMkLst>
            <pc:docMk/>
            <pc:sldMk cId="0" sldId="263"/>
            <ac:spMk id="4" creationId="{2D1D8F93-8B92-92AA-752B-CEC18A8772CF}"/>
          </ac:spMkLst>
        </pc:spChg>
        <pc:spChg chg="mod">
          <ac:chgData name="Nanda Gopal Matavalam" userId="9bf20bd8-f872-49dc-b74c-2d3eb3957cc5" providerId="ADAL" clId="{F56B258F-B99D-43F6-9897-F238FB7FDF5C}" dt="2025-07-17T02:36:05.555" v="28" actId="1076"/>
          <ac:spMkLst>
            <pc:docMk/>
            <pc:sldMk cId="0" sldId="263"/>
            <ac:spMk id="6" creationId="{1AB9E8F6-C6B9-96BB-AEBC-FCB3856FEAE1}"/>
          </ac:spMkLst>
        </pc:spChg>
        <pc:graphicFrameChg chg="mod">
          <ac:chgData name="Nanda Gopal Matavalam" userId="9bf20bd8-f872-49dc-b74c-2d3eb3957cc5" providerId="ADAL" clId="{F56B258F-B99D-43F6-9897-F238FB7FDF5C}" dt="2025-07-17T02:36:15.277" v="30" actId="1076"/>
          <ac:graphicFrameMkLst>
            <pc:docMk/>
            <pc:sldMk cId="0" sldId="263"/>
            <ac:graphicFrameMk id="208" creationId="{00000000-0000-0000-0000-000000000000}"/>
          </ac:graphicFrameMkLst>
        </pc:graphicFrameChg>
      </pc:sldChg>
      <pc:sldChg chg="modSp mod">
        <pc:chgData name="Nanda Gopal Matavalam" userId="9bf20bd8-f872-49dc-b74c-2d3eb3957cc5" providerId="ADAL" clId="{F56B258F-B99D-43F6-9897-F238FB7FDF5C}" dt="2025-07-17T02:31:38.744" v="24" actId="113"/>
        <pc:sldMkLst>
          <pc:docMk/>
          <pc:sldMk cId="0" sldId="265"/>
        </pc:sldMkLst>
        <pc:graphicFrameChg chg="modGraphic">
          <ac:chgData name="Nanda Gopal Matavalam" userId="9bf20bd8-f872-49dc-b74c-2d3eb3957cc5" providerId="ADAL" clId="{F56B258F-B99D-43F6-9897-F238FB7FDF5C}" dt="2025-07-17T02:31:38.744" v="24" actId="113"/>
          <ac:graphicFrameMkLst>
            <pc:docMk/>
            <pc:sldMk cId="0" sldId="265"/>
            <ac:graphicFrameMk id="5" creationId="{F941A175-92E3-95A3-7E94-CB99F6D4C150}"/>
          </ac:graphicFrameMkLst>
        </pc:graphicFrameChg>
      </pc:sldChg>
      <pc:sldChg chg="addSp delSp modSp mod">
        <pc:chgData name="Nanda Gopal Matavalam" userId="9bf20bd8-f872-49dc-b74c-2d3eb3957cc5" providerId="ADAL" clId="{F56B258F-B99D-43F6-9897-F238FB7FDF5C}" dt="2025-07-17T02:54:16.013" v="229" actId="1076"/>
        <pc:sldMkLst>
          <pc:docMk/>
          <pc:sldMk cId="0" sldId="266"/>
        </pc:sldMkLst>
        <pc:spChg chg="add mod">
          <ac:chgData name="Nanda Gopal Matavalam" userId="9bf20bd8-f872-49dc-b74c-2d3eb3957cc5" providerId="ADAL" clId="{F56B258F-B99D-43F6-9897-F238FB7FDF5C}" dt="2025-07-17T02:43:50.792" v="212" actId="20577"/>
          <ac:spMkLst>
            <pc:docMk/>
            <pc:sldMk cId="0" sldId="266"/>
            <ac:spMk id="6" creationId="{32C6621C-3EE9-B30E-2809-559CFA7E3CE1}"/>
          </ac:spMkLst>
        </pc:spChg>
        <pc:picChg chg="add del mod">
          <ac:chgData name="Nanda Gopal Matavalam" userId="9bf20bd8-f872-49dc-b74c-2d3eb3957cc5" providerId="ADAL" clId="{F56B258F-B99D-43F6-9897-F238FB7FDF5C}" dt="2025-07-17T02:39:43.865" v="88" actId="478"/>
          <ac:picMkLst>
            <pc:docMk/>
            <pc:sldMk cId="0" sldId="266"/>
            <ac:picMk id="7" creationId="{B829BE50-F0FC-4E90-9E72-8FBA4A6C2FF6}"/>
          </ac:picMkLst>
        </pc:picChg>
        <pc:picChg chg="add mod">
          <ac:chgData name="Nanda Gopal Matavalam" userId="9bf20bd8-f872-49dc-b74c-2d3eb3957cc5" providerId="ADAL" clId="{F56B258F-B99D-43F6-9897-F238FB7FDF5C}" dt="2025-07-17T02:54:16.013" v="229" actId="1076"/>
          <ac:picMkLst>
            <pc:docMk/>
            <pc:sldMk cId="0" sldId="266"/>
            <ac:picMk id="9" creationId="{98F9E2E5-8789-C5A0-5BFD-086FF01E3DFF}"/>
          </ac:picMkLst>
        </pc:picChg>
        <pc:picChg chg="mod">
          <ac:chgData name="Nanda Gopal Matavalam" userId="9bf20bd8-f872-49dc-b74c-2d3eb3957cc5" providerId="ADAL" clId="{F56B258F-B99D-43F6-9897-F238FB7FDF5C}" dt="2025-07-17T02:35:36.792" v="26" actId="1076"/>
          <ac:picMkLst>
            <pc:docMk/>
            <pc:sldMk cId="0" sldId="266"/>
            <ac:picMk id="241" creationId="{00000000-0000-0000-0000-000000000000}"/>
          </ac:picMkLst>
        </pc:picChg>
        <pc:picChg chg="del mod modCrop">
          <ac:chgData name="Nanda Gopal Matavalam" userId="9bf20bd8-f872-49dc-b74c-2d3eb3957cc5" providerId="ADAL" clId="{F56B258F-B99D-43F6-9897-F238FB7FDF5C}" dt="2025-07-17T02:39:43.865" v="88" actId="478"/>
          <ac:picMkLst>
            <pc:docMk/>
            <pc:sldMk cId="0" sldId="266"/>
            <ac:picMk id="242" creationId="{00000000-0000-0000-0000-000000000000}"/>
          </ac:picMkLst>
        </pc:picChg>
        <pc:picChg chg="add del mod">
          <ac:chgData name="Nanda Gopal Matavalam" userId="9bf20bd8-f872-49dc-b74c-2d3eb3957cc5" providerId="ADAL" clId="{F56B258F-B99D-43F6-9897-F238FB7FDF5C}" dt="2025-07-17T02:41:26.077" v="92" actId="478"/>
          <ac:picMkLst>
            <pc:docMk/>
            <pc:sldMk cId="0" sldId="266"/>
            <ac:picMk id="243" creationId="{00000000-0000-0000-0000-000000000000}"/>
          </ac:picMkLst>
        </pc:picChg>
      </pc:sldChg>
      <pc:sldChg chg="addSp delSp modSp mod">
        <pc:chgData name="Nanda Gopal Matavalam" userId="9bf20bd8-f872-49dc-b74c-2d3eb3957cc5" providerId="ADAL" clId="{F56B258F-B99D-43F6-9897-F238FB7FDF5C}" dt="2025-07-17T03:38:13.948" v="275" actId="1076"/>
        <pc:sldMkLst>
          <pc:docMk/>
          <pc:sldMk cId="0" sldId="267"/>
        </pc:sldMkLst>
        <pc:spChg chg="del">
          <ac:chgData name="Nanda Gopal Matavalam" userId="9bf20bd8-f872-49dc-b74c-2d3eb3957cc5" providerId="ADAL" clId="{F56B258F-B99D-43F6-9897-F238FB7FDF5C}" dt="2025-07-17T03:24:34.095" v="236" actId="21"/>
          <ac:spMkLst>
            <pc:docMk/>
            <pc:sldMk cId="0" sldId="267"/>
            <ac:spMk id="4" creationId="{EB24337B-9F67-93E2-AEEA-D09E7251C432}"/>
          </ac:spMkLst>
        </pc:spChg>
        <pc:spChg chg="add mod">
          <ac:chgData name="Nanda Gopal Matavalam" userId="9bf20bd8-f872-49dc-b74c-2d3eb3957cc5" providerId="ADAL" clId="{F56B258F-B99D-43F6-9897-F238FB7FDF5C}" dt="2025-07-17T03:29:28.816" v="258" actId="14100"/>
          <ac:spMkLst>
            <pc:docMk/>
            <pc:sldMk cId="0" sldId="267"/>
            <ac:spMk id="7" creationId="{4FC57797-74B8-3FD0-55B0-962CD70997B8}"/>
          </ac:spMkLst>
        </pc:spChg>
        <pc:spChg chg="add mod">
          <ac:chgData name="Nanda Gopal Matavalam" userId="9bf20bd8-f872-49dc-b74c-2d3eb3957cc5" providerId="ADAL" clId="{F56B258F-B99D-43F6-9897-F238FB7FDF5C}" dt="2025-07-17T03:38:05.674" v="272" actId="1076"/>
          <ac:spMkLst>
            <pc:docMk/>
            <pc:sldMk cId="0" sldId="267"/>
            <ac:spMk id="12" creationId="{62879466-1B83-7B08-03A4-537265D20FC9}"/>
          </ac:spMkLst>
        </pc:spChg>
        <pc:spChg chg="mod">
          <ac:chgData name="Nanda Gopal Matavalam" userId="9bf20bd8-f872-49dc-b74c-2d3eb3957cc5" providerId="ADAL" clId="{F56B258F-B99D-43F6-9897-F238FB7FDF5C}" dt="2025-07-17T03:38:11.085" v="274" actId="208"/>
          <ac:spMkLst>
            <pc:docMk/>
            <pc:sldMk cId="0" sldId="267"/>
            <ac:spMk id="250" creationId="{00000000-0000-0000-0000-000000000000}"/>
          </ac:spMkLst>
        </pc:spChg>
        <pc:graphicFrameChg chg="del mod">
          <ac:chgData name="Nanda Gopal Matavalam" userId="9bf20bd8-f872-49dc-b74c-2d3eb3957cc5" providerId="ADAL" clId="{F56B258F-B99D-43F6-9897-F238FB7FDF5C}" dt="2025-07-17T02:56:51.309" v="231" actId="478"/>
          <ac:graphicFrameMkLst>
            <pc:docMk/>
            <pc:sldMk cId="0" sldId="267"/>
            <ac:graphicFrameMk id="2" creationId="{FFE39561-FDF2-BE47-2A6A-081774606B38}"/>
          </ac:graphicFrameMkLst>
        </pc:graphicFrameChg>
        <pc:picChg chg="add mod">
          <ac:chgData name="Nanda Gopal Matavalam" userId="9bf20bd8-f872-49dc-b74c-2d3eb3957cc5" providerId="ADAL" clId="{F56B258F-B99D-43F6-9897-F238FB7FDF5C}" dt="2025-07-17T03:25:14.950" v="251" actId="14100"/>
          <ac:picMkLst>
            <pc:docMk/>
            <pc:sldMk cId="0" sldId="267"/>
            <ac:picMk id="5" creationId="{D3A80C26-1428-0EB5-A80A-D1904450F0DE}"/>
          </ac:picMkLst>
        </pc:picChg>
        <pc:picChg chg="del">
          <ac:chgData name="Nanda Gopal Matavalam" userId="9bf20bd8-f872-49dc-b74c-2d3eb3957cc5" providerId="ADAL" clId="{F56B258F-B99D-43F6-9897-F238FB7FDF5C}" dt="2025-07-17T02:56:53.207" v="232" actId="478"/>
          <ac:picMkLst>
            <pc:docMk/>
            <pc:sldMk cId="0" sldId="267"/>
            <ac:picMk id="8" creationId="{7BEF5DDB-E677-C267-6EB3-95A3E9285C64}"/>
          </ac:picMkLst>
        </pc:picChg>
        <pc:picChg chg="add mod">
          <ac:chgData name="Nanda Gopal Matavalam" userId="9bf20bd8-f872-49dc-b74c-2d3eb3957cc5" providerId="ADAL" clId="{F56B258F-B99D-43F6-9897-F238FB7FDF5C}" dt="2025-07-17T03:38:13.948" v="275" actId="1076"/>
          <ac:picMkLst>
            <pc:docMk/>
            <pc:sldMk cId="0" sldId="267"/>
            <ac:picMk id="10" creationId="{F3176D65-DFAE-246B-A18F-A2A78311D5C8}"/>
          </ac:picMkLst>
        </pc:picChg>
      </pc:sldChg>
      <pc:sldChg chg="modSp mod">
        <pc:chgData name="Nanda Gopal Matavalam" userId="9bf20bd8-f872-49dc-b74c-2d3eb3957cc5" providerId="ADAL" clId="{F56B258F-B99D-43F6-9897-F238FB7FDF5C}" dt="2025-07-17T02:24:49.536" v="1" actId="403"/>
        <pc:sldMkLst>
          <pc:docMk/>
          <pc:sldMk cId="0" sldId="268"/>
        </pc:sldMkLst>
        <pc:spChg chg="mod">
          <ac:chgData name="Nanda Gopal Matavalam" userId="9bf20bd8-f872-49dc-b74c-2d3eb3957cc5" providerId="ADAL" clId="{F56B258F-B99D-43F6-9897-F238FB7FDF5C}" dt="2025-07-17T02:24:49.536" v="1" actId="403"/>
          <ac:spMkLst>
            <pc:docMk/>
            <pc:sldMk cId="0" sldId="268"/>
            <ac:spMk id="263" creationId="{00000000-0000-0000-0000-000000000000}"/>
          </ac:spMkLst>
        </pc:spChg>
      </pc:sldChg>
      <pc:sldChg chg="addSp delSp modSp mod">
        <pc:chgData name="Nanda Gopal Matavalam" userId="9bf20bd8-f872-49dc-b74c-2d3eb3957cc5" providerId="ADAL" clId="{F56B258F-B99D-43F6-9897-F238FB7FDF5C}" dt="2025-07-17T05:11:16.507" v="592" actId="478"/>
        <pc:sldMkLst>
          <pc:docMk/>
          <pc:sldMk cId="0" sldId="269"/>
        </pc:sldMkLst>
        <pc:spChg chg="add del mod">
          <ac:chgData name="Nanda Gopal Matavalam" userId="9bf20bd8-f872-49dc-b74c-2d3eb3957cc5" providerId="ADAL" clId="{F56B258F-B99D-43F6-9897-F238FB7FDF5C}" dt="2025-07-17T05:11:16.507" v="592" actId="478"/>
          <ac:spMkLst>
            <pc:docMk/>
            <pc:sldMk cId="0" sldId="269"/>
            <ac:spMk id="5" creationId="{2C4DDE68-089B-4DA1-93B7-59E9C9912D95}"/>
          </ac:spMkLst>
        </pc:spChg>
        <pc:cxnChg chg="add del">
          <ac:chgData name="Nanda Gopal Matavalam" userId="9bf20bd8-f872-49dc-b74c-2d3eb3957cc5" providerId="ADAL" clId="{F56B258F-B99D-43F6-9897-F238FB7FDF5C}" dt="2025-07-17T05:10:58.646" v="574" actId="478"/>
          <ac:cxnSpMkLst>
            <pc:docMk/>
            <pc:sldMk cId="0" sldId="269"/>
            <ac:cxnSpMk id="4" creationId="{64E90C1A-548D-C760-66AE-69D856ED1A1E}"/>
          </ac:cxnSpMkLst>
        </pc:cxnChg>
      </pc:sldChg>
      <pc:sldChg chg="modSp mod">
        <pc:chgData name="Nanda Gopal Matavalam" userId="9bf20bd8-f872-49dc-b74c-2d3eb3957cc5" providerId="ADAL" clId="{F56B258F-B99D-43F6-9897-F238FB7FDF5C}" dt="2025-07-17T05:21:35.310" v="634" actId="20577"/>
        <pc:sldMkLst>
          <pc:docMk/>
          <pc:sldMk cId="0" sldId="270"/>
        </pc:sldMkLst>
        <pc:spChg chg="mod">
          <ac:chgData name="Nanda Gopal Matavalam" userId="9bf20bd8-f872-49dc-b74c-2d3eb3957cc5" providerId="ADAL" clId="{F56B258F-B99D-43F6-9897-F238FB7FDF5C}" dt="2025-07-17T05:21:35.310" v="634" actId="20577"/>
          <ac:spMkLst>
            <pc:docMk/>
            <pc:sldMk cId="0" sldId="270"/>
            <ac:spMk id="3" creationId="{F0D03921-757B-F657-C264-0EED195F4CEF}"/>
          </ac:spMkLst>
        </pc:spChg>
      </pc:sldChg>
      <pc:sldChg chg="addSp delSp modSp new mod ord">
        <pc:chgData name="Nanda Gopal Matavalam" userId="9bf20bd8-f872-49dc-b74c-2d3eb3957cc5" providerId="ADAL" clId="{F56B258F-B99D-43F6-9897-F238FB7FDF5C}" dt="2025-07-17T05:01:35.724" v="412"/>
        <pc:sldMkLst>
          <pc:docMk/>
          <pc:sldMk cId="3368836576" sldId="275"/>
        </pc:sldMkLst>
        <pc:spChg chg="del">
          <ac:chgData name="Nanda Gopal Matavalam" userId="9bf20bd8-f872-49dc-b74c-2d3eb3957cc5" providerId="ADAL" clId="{F56B258F-B99D-43F6-9897-F238FB7FDF5C}" dt="2025-07-17T03:24:37.602" v="237" actId="478"/>
          <ac:spMkLst>
            <pc:docMk/>
            <pc:sldMk cId="3368836576" sldId="275"/>
            <ac:spMk id="2" creationId="{EFC8D9E6-3D7D-DC34-9760-880606F00E25}"/>
          </ac:spMkLst>
        </pc:spChg>
        <pc:spChg chg="mod">
          <ac:chgData name="Nanda Gopal Matavalam" userId="9bf20bd8-f872-49dc-b74c-2d3eb3957cc5" providerId="ADAL" clId="{F56B258F-B99D-43F6-9897-F238FB7FDF5C}" dt="2025-07-17T03:36:34.194" v="266"/>
          <ac:spMkLst>
            <pc:docMk/>
            <pc:sldMk cId="3368836576" sldId="275"/>
            <ac:spMk id="5" creationId="{67C3BC0E-450A-2AA2-5CC1-78D258868B9A}"/>
          </ac:spMkLst>
        </pc:spChg>
        <pc:spChg chg="add mod">
          <ac:chgData name="Nanda Gopal Matavalam" userId="9bf20bd8-f872-49dc-b74c-2d3eb3957cc5" providerId="ADAL" clId="{F56B258F-B99D-43F6-9897-F238FB7FDF5C}" dt="2025-07-17T03:47:34.908" v="318" actId="208"/>
          <ac:spMkLst>
            <pc:docMk/>
            <pc:sldMk cId="3368836576" sldId="275"/>
            <ac:spMk id="6" creationId="{EB24337B-9F67-93E2-AEEA-D09E7251C432}"/>
          </ac:spMkLst>
        </pc:spChg>
        <pc:spChg chg="add mod">
          <ac:chgData name="Nanda Gopal Matavalam" userId="9bf20bd8-f872-49dc-b74c-2d3eb3957cc5" providerId="ADAL" clId="{F56B258F-B99D-43F6-9897-F238FB7FDF5C}" dt="2025-07-17T03:48:17.008" v="332" actId="20577"/>
          <ac:spMkLst>
            <pc:docMk/>
            <pc:sldMk cId="3368836576" sldId="275"/>
            <ac:spMk id="13" creationId="{EA6ABCFF-C948-62ED-0E70-931C6EBA7AD9}"/>
          </ac:spMkLst>
        </pc:spChg>
        <pc:picChg chg="add mod">
          <ac:chgData name="Nanda Gopal Matavalam" userId="9bf20bd8-f872-49dc-b74c-2d3eb3957cc5" providerId="ADAL" clId="{F56B258F-B99D-43F6-9897-F238FB7FDF5C}" dt="2025-07-17T03:46:37.781" v="308" actId="1076"/>
          <ac:picMkLst>
            <pc:docMk/>
            <pc:sldMk cId="3368836576" sldId="275"/>
            <ac:picMk id="8" creationId="{6E045EAA-CBF8-6909-EA8D-A72A2FE5722B}"/>
          </ac:picMkLst>
        </pc:picChg>
        <pc:picChg chg="add del mod">
          <ac:chgData name="Nanda Gopal Matavalam" userId="9bf20bd8-f872-49dc-b74c-2d3eb3957cc5" providerId="ADAL" clId="{F56B258F-B99D-43F6-9897-F238FB7FDF5C}" dt="2025-07-17T03:49:04.994" v="339" actId="478"/>
          <ac:picMkLst>
            <pc:docMk/>
            <pc:sldMk cId="3368836576" sldId="275"/>
            <ac:picMk id="10" creationId="{7A726F16-A4B7-F4AA-1374-1074B8EB9E2C}"/>
          </ac:picMkLst>
        </pc:picChg>
        <pc:picChg chg="add mod">
          <ac:chgData name="Nanda Gopal Matavalam" userId="9bf20bd8-f872-49dc-b74c-2d3eb3957cc5" providerId="ADAL" clId="{F56B258F-B99D-43F6-9897-F238FB7FDF5C}" dt="2025-07-17T03:47:31.864" v="317" actId="1076"/>
          <ac:picMkLst>
            <pc:docMk/>
            <pc:sldMk cId="3368836576" sldId="275"/>
            <ac:picMk id="12" creationId="{D687AFE7-0DD4-41B3-54FF-21BA7269A661}"/>
          </ac:picMkLst>
        </pc:picChg>
        <pc:picChg chg="add mod">
          <ac:chgData name="Nanda Gopal Matavalam" userId="9bf20bd8-f872-49dc-b74c-2d3eb3957cc5" providerId="ADAL" clId="{F56B258F-B99D-43F6-9897-F238FB7FDF5C}" dt="2025-07-17T03:48:55.212" v="337" actId="1076"/>
          <ac:picMkLst>
            <pc:docMk/>
            <pc:sldMk cId="3368836576" sldId="275"/>
            <ac:picMk id="14" creationId="{750DFD2C-D28F-C933-5CEE-1DDD7CBE5DD5}"/>
          </ac:picMkLst>
        </pc:picChg>
      </pc:sldChg>
      <pc:sldChg chg="addSp delSp modSp new mod">
        <pc:chgData name="Nanda Gopal Matavalam" userId="9bf20bd8-f872-49dc-b74c-2d3eb3957cc5" providerId="ADAL" clId="{F56B258F-B99D-43F6-9897-F238FB7FDF5C}" dt="2025-07-17T05:20:40.780" v="633" actId="1076"/>
        <pc:sldMkLst>
          <pc:docMk/>
          <pc:sldMk cId="1539584074" sldId="276"/>
        </pc:sldMkLst>
        <pc:spChg chg="mod">
          <ac:chgData name="Nanda Gopal Matavalam" userId="9bf20bd8-f872-49dc-b74c-2d3eb3957cc5" providerId="ADAL" clId="{F56B258F-B99D-43F6-9897-F238FB7FDF5C}" dt="2025-07-17T05:17:57.929" v="608" actId="14100"/>
          <ac:spMkLst>
            <pc:docMk/>
            <pc:sldMk cId="1539584074" sldId="276"/>
            <ac:spMk id="2" creationId="{D48F9A29-417C-90A6-0D94-887E33319D55}"/>
          </ac:spMkLst>
        </pc:spChg>
        <pc:spChg chg="mod">
          <ac:chgData name="Nanda Gopal Matavalam" userId="9bf20bd8-f872-49dc-b74c-2d3eb3957cc5" providerId="ADAL" clId="{F56B258F-B99D-43F6-9897-F238FB7FDF5C}" dt="2025-07-17T03:43:53.916" v="301" actId="20577"/>
          <ac:spMkLst>
            <pc:docMk/>
            <pc:sldMk cId="1539584074" sldId="276"/>
            <ac:spMk id="5" creationId="{7E829A8E-E9F8-C355-75D4-0B7785E98491}"/>
          </ac:spMkLst>
        </pc:spChg>
        <pc:spChg chg="add mod">
          <ac:chgData name="Nanda Gopal Matavalam" userId="9bf20bd8-f872-49dc-b74c-2d3eb3957cc5" providerId="ADAL" clId="{F56B258F-B99D-43F6-9897-F238FB7FDF5C}" dt="2025-07-17T05:20:25.367" v="627" actId="14100"/>
          <ac:spMkLst>
            <pc:docMk/>
            <pc:sldMk cId="1539584074" sldId="276"/>
            <ac:spMk id="6" creationId="{0B72418C-B05F-3CEE-1A23-C214EAD60D70}"/>
          </ac:spMkLst>
        </pc:spChg>
        <pc:spChg chg="add del">
          <ac:chgData name="Nanda Gopal Matavalam" userId="9bf20bd8-f872-49dc-b74c-2d3eb3957cc5" providerId="ADAL" clId="{F56B258F-B99D-43F6-9897-F238FB7FDF5C}" dt="2025-07-17T05:17:45.808" v="602" actId="22"/>
          <ac:spMkLst>
            <pc:docMk/>
            <pc:sldMk cId="1539584074" sldId="276"/>
            <ac:spMk id="10" creationId="{59E9EB06-7B11-4187-006F-833931A23005}"/>
          </ac:spMkLst>
        </pc:spChg>
        <pc:spChg chg="add mod">
          <ac:chgData name="Nanda Gopal Matavalam" userId="9bf20bd8-f872-49dc-b74c-2d3eb3957cc5" providerId="ADAL" clId="{F56B258F-B99D-43F6-9897-F238FB7FDF5C}" dt="2025-07-17T05:17:54.539" v="607" actId="14100"/>
          <ac:spMkLst>
            <pc:docMk/>
            <pc:sldMk cId="1539584074" sldId="276"/>
            <ac:spMk id="12" creationId="{C9845596-B2CE-5FE2-167A-819FA3D5C2E2}"/>
          </ac:spMkLst>
        </pc:spChg>
        <pc:picChg chg="add mod">
          <ac:chgData name="Nanda Gopal Matavalam" userId="9bf20bd8-f872-49dc-b74c-2d3eb3957cc5" providerId="ADAL" clId="{F56B258F-B99D-43F6-9897-F238FB7FDF5C}" dt="2025-07-17T05:17:03.860" v="600" actId="1076"/>
          <ac:picMkLst>
            <pc:docMk/>
            <pc:sldMk cId="1539584074" sldId="276"/>
            <ac:picMk id="8" creationId="{0FC0ED95-BDCA-738F-8DDC-AF8D93FCED9C}"/>
          </ac:picMkLst>
        </pc:picChg>
        <pc:picChg chg="add mod">
          <ac:chgData name="Nanda Gopal Matavalam" userId="9bf20bd8-f872-49dc-b74c-2d3eb3957cc5" providerId="ADAL" clId="{F56B258F-B99D-43F6-9897-F238FB7FDF5C}" dt="2025-07-17T05:20:40.780" v="633" actId="1076"/>
          <ac:picMkLst>
            <pc:docMk/>
            <pc:sldMk cId="1539584074" sldId="276"/>
            <ac:picMk id="14" creationId="{B4F6BE11-46A7-E29D-5349-36B2A67A2716}"/>
          </ac:picMkLst>
        </pc:picChg>
        <pc:picChg chg="add mod">
          <ac:chgData name="Nanda Gopal Matavalam" userId="9bf20bd8-f872-49dc-b74c-2d3eb3957cc5" providerId="ADAL" clId="{F56B258F-B99D-43F6-9897-F238FB7FDF5C}" dt="2025-07-17T05:20:30.750" v="629" actId="14100"/>
          <ac:picMkLst>
            <pc:docMk/>
            <pc:sldMk cId="1539584074" sldId="276"/>
            <ac:picMk id="16" creationId="{530771CC-B672-1A69-4068-5FD77575AA19}"/>
          </ac:picMkLst>
        </pc:picChg>
        <pc:picChg chg="add mod">
          <ac:chgData name="Nanda Gopal Matavalam" userId="9bf20bd8-f872-49dc-b74c-2d3eb3957cc5" providerId="ADAL" clId="{F56B258F-B99D-43F6-9897-F238FB7FDF5C}" dt="2025-07-17T05:20:38.685" v="632" actId="14100"/>
          <ac:picMkLst>
            <pc:docMk/>
            <pc:sldMk cId="1539584074" sldId="276"/>
            <ac:picMk id="18" creationId="{29D8AE5F-EEC4-7272-C822-84DFC6295AC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4" name="Google Shape;12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63176a9a10_0_4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363176a9a10_0_4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g363176a9a10_0_4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63176a9a10_0_1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g363176a9a10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63176a9a10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363176a9a10_0_2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g363176a9a10_0_2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63176a9a10_0_3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363176a9a10_0_3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g363176a9a10_0_3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63176a9a10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363176a9a10_0_3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7" name="Google Shape;287;g363176a9a10_0_3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63176a9a10_0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63176a9a10_0_3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g363176a9a10_0_3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63176a9a10_0_3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363176a9a10_0_3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g363176a9a10_0_3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63176a9a10_0_1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g363176a9a10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63176a9a10_0_1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5" name="Google Shape;175;g363176a9a10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63176a9a10_0_1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0" name="Google Shape;190;g363176a9a10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63176a9a10_0_1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2" name="Google Shape;202;g363176a9a10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63176a9a10_0_1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g363176a9a10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63176a9a10_0_1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g363176a9a10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5"/>
          <p:cNvSpPr/>
          <p:nvPr/>
        </p:nvSpPr>
        <p:spPr>
          <a:xfrm rot="10800000" flipH="1">
            <a:off x="-1" y="910244"/>
            <a:ext cx="12192001" cy="62553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22" name="Google Shape;22;p25"/>
          <p:cNvPicPr preferRelativeResize="0"/>
          <p:nvPr/>
        </p:nvPicPr>
        <p:blipFill rotWithShape="1">
          <a:blip r:embed="rId2">
            <a:alphaModFix/>
          </a:blip>
          <a:srcRect l="6490" t="16586" r="6563" b="9722"/>
          <a:stretch/>
        </p:blipFill>
        <p:spPr>
          <a:xfrm>
            <a:off x="10308108" y="64903"/>
            <a:ext cx="1828800" cy="479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4"/>
          <p:cNvSpPr txBox="1">
            <a:spLocks noGrp="1"/>
          </p:cNvSpPr>
          <p:nvPr>
            <p:ph type="dt" idx="10"/>
          </p:nvPr>
        </p:nvSpPr>
        <p:spPr>
          <a:xfrm>
            <a:off x="760140" y="6530061"/>
            <a:ext cx="1512430" cy="191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07/17/2025</a:t>
            </a:r>
            <a:endParaRPr/>
          </a:p>
        </p:txBody>
      </p:sp>
      <p:sp>
        <p:nvSpPr>
          <p:cNvPr id="86" name="Google Shape;86;p34"/>
          <p:cNvSpPr txBox="1">
            <a:spLocks noGrp="1"/>
          </p:cNvSpPr>
          <p:nvPr>
            <p:ph type="ftr" idx="11"/>
          </p:nvPr>
        </p:nvSpPr>
        <p:spPr>
          <a:xfrm>
            <a:off x="2579929" y="6530061"/>
            <a:ext cx="7032143" cy="191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4"/>
          <p:cNvSpPr txBox="1">
            <a:spLocks noGrp="1"/>
          </p:cNvSpPr>
          <p:nvPr>
            <p:ph type="sldNum" idx="12"/>
          </p:nvPr>
        </p:nvSpPr>
        <p:spPr>
          <a:xfrm>
            <a:off x="0" y="-609"/>
            <a:ext cx="612648" cy="612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▪"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⎼"/>
              <a:defRPr sz="28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dt" idx="10"/>
          </p:nvPr>
        </p:nvSpPr>
        <p:spPr>
          <a:xfrm>
            <a:off x="760140" y="6530061"/>
            <a:ext cx="1512430" cy="191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07/17/2025</a:t>
            </a:r>
            <a:endParaRPr/>
          </a:p>
        </p:txBody>
      </p:sp>
      <p:sp>
        <p:nvSpPr>
          <p:cNvPr id="92" name="Google Shape;92;p35"/>
          <p:cNvSpPr txBox="1">
            <a:spLocks noGrp="1"/>
          </p:cNvSpPr>
          <p:nvPr>
            <p:ph type="ftr" idx="11"/>
          </p:nvPr>
        </p:nvSpPr>
        <p:spPr>
          <a:xfrm>
            <a:off x="2579929" y="6530061"/>
            <a:ext cx="7032143" cy="191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5"/>
          <p:cNvSpPr txBox="1">
            <a:spLocks noGrp="1"/>
          </p:cNvSpPr>
          <p:nvPr>
            <p:ph type="sldNum" idx="12"/>
          </p:nvPr>
        </p:nvSpPr>
        <p:spPr>
          <a:xfrm>
            <a:off x="0" y="-609"/>
            <a:ext cx="612648" cy="612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4" name="Google Shape;94;p35"/>
          <p:cNvSpPr txBox="1">
            <a:spLocks noGrp="1"/>
          </p:cNvSpPr>
          <p:nvPr>
            <p:ph type="title"/>
          </p:nvPr>
        </p:nvSpPr>
        <p:spPr>
          <a:xfrm>
            <a:off x="731519" y="35676"/>
            <a:ext cx="9418320" cy="53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Thin Caption">
  <p:cSld name="Content with Thin Caption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6"/>
          <p:cNvSpPr txBox="1">
            <a:spLocks noGrp="1"/>
          </p:cNvSpPr>
          <p:nvPr>
            <p:ph type="body" idx="1"/>
          </p:nvPr>
        </p:nvSpPr>
        <p:spPr>
          <a:xfrm>
            <a:off x="3581400" y="987425"/>
            <a:ext cx="7773988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▪"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⎼"/>
              <a:defRPr sz="28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body" idx="2"/>
          </p:nvPr>
        </p:nvSpPr>
        <p:spPr>
          <a:xfrm>
            <a:off x="839789" y="987425"/>
            <a:ext cx="2436812" cy="4881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dt" idx="10"/>
          </p:nvPr>
        </p:nvSpPr>
        <p:spPr>
          <a:xfrm>
            <a:off x="760140" y="6530061"/>
            <a:ext cx="1512430" cy="191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07/17/2025</a:t>
            </a:r>
            <a:endParaRPr/>
          </a:p>
        </p:txBody>
      </p:sp>
      <p:sp>
        <p:nvSpPr>
          <p:cNvPr id="99" name="Google Shape;99;p36"/>
          <p:cNvSpPr txBox="1">
            <a:spLocks noGrp="1"/>
          </p:cNvSpPr>
          <p:nvPr>
            <p:ph type="ftr" idx="11"/>
          </p:nvPr>
        </p:nvSpPr>
        <p:spPr>
          <a:xfrm>
            <a:off x="2579929" y="6530061"/>
            <a:ext cx="7032143" cy="191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36"/>
          <p:cNvSpPr txBox="1">
            <a:spLocks noGrp="1"/>
          </p:cNvSpPr>
          <p:nvPr>
            <p:ph type="sldNum" idx="12"/>
          </p:nvPr>
        </p:nvSpPr>
        <p:spPr>
          <a:xfrm>
            <a:off x="0" y="-609"/>
            <a:ext cx="612648" cy="612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1" name="Google Shape;101;p36"/>
          <p:cNvSpPr txBox="1">
            <a:spLocks noGrp="1"/>
          </p:cNvSpPr>
          <p:nvPr>
            <p:ph type="title"/>
          </p:nvPr>
        </p:nvSpPr>
        <p:spPr>
          <a:xfrm>
            <a:off x="731519" y="35676"/>
            <a:ext cx="9418320" cy="53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7"/>
          <p:cNvSpPr>
            <a:spLocks noGrp="1"/>
          </p:cNvSpPr>
          <p:nvPr>
            <p:ph type="pic" idx="2"/>
          </p:nvPr>
        </p:nvSpPr>
        <p:spPr>
          <a:xfrm>
            <a:off x="4038600" y="987425"/>
            <a:ext cx="7315199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4" name="Google Shape;104;p37"/>
          <p:cNvSpPr txBox="1">
            <a:spLocks noGrp="1"/>
          </p:cNvSpPr>
          <p:nvPr>
            <p:ph type="body" idx="1"/>
          </p:nvPr>
        </p:nvSpPr>
        <p:spPr>
          <a:xfrm>
            <a:off x="839787" y="987425"/>
            <a:ext cx="2830226" cy="4881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5" name="Google Shape;105;p37"/>
          <p:cNvSpPr txBox="1">
            <a:spLocks noGrp="1"/>
          </p:cNvSpPr>
          <p:nvPr>
            <p:ph type="dt" idx="10"/>
          </p:nvPr>
        </p:nvSpPr>
        <p:spPr>
          <a:xfrm>
            <a:off x="760140" y="6530061"/>
            <a:ext cx="1512430" cy="191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07/17/2025</a:t>
            </a:r>
            <a:endParaRPr/>
          </a:p>
        </p:txBody>
      </p:sp>
      <p:sp>
        <p:nvSpPr>
          <p:cNvPr id="106" name="Google Shape;106;p37"/>
          <p:cNvSpPr txBox="1">
            <a:spLocks noGrp="1"/>
          </p:cNvSpPr>
          <p:nvPr>
            <p:ph type="ftr" idx="11"/>
          </p:nvPr>
        </p:nvSpPr>
        <p:spPr>
          <a:xfrm>
            <a:off x="2579929" y="6530061"/>
            <a:ext cx="7032143" cy="191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7"/>
          <p:cNvSpPr txBox="1">
            <a:spLocks noGrp="1"/>
          </p:cNvSpPr>
          <p:nvPr>
            <p:ph type="sldNum" idx="12"/>
          </p:nvPr>
        </p:nvSpPr>
        <p:spPr>
          <a:xfrm>
            <a:off x="0" y="-609"/>
            <a:ext cx="612648" cy="612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8" name="Google Shape;108;p37"/>
          <p:cNvSpPr txBox="1">
            <a:spLocks noGrp="1"/>
          </p:cNvSpPr>
          <p:nvPr>
            <p:ph type="title"/>
          </p:nvPr>
        </p:nvSpPr>
        <p:spPr>
          <a:xfrm>
            <a:off x="731519" y="35676"/>
            <a:ext cx="9418320" cy="53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8"/>
          <p:cNvSpPr txBox="1">
            <a:spLocks noGrp="1"/>
          </p:cNvSpPr>
          <p:nvPr>
            <p:ph type="body" idx="1"/>
          </p:nvPr>
        </p:nvSpPr>
        <p:spPr>
          <a:xfrm rot="5400000">
            <a:off x="3842271" y="-1803599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▪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⎼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38"/>
          <p:cNvSpPr txBox="1">
            <a:spLocks noGrp="1"/>
          </p:cNvSpPr>
          <p:nvPr>
            <p:ph type="dt" idx="10"/>
          </p:nvPr>
        </p:nvSpPr>
        <p:spPr>
          <a:xfrm>
            <a:off x="760140" y="6530061"/>
            <a:ext cx="1512430" cy="191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07/17/2025</a:t>
            </a:r>
            <a:endParaRPr/>
          </a:p>
        </p:txBody>
      </p:sp>
      <p:sp>
        <p:nvSpPr>
          <p:cNvPr id="112" name="Google Shape;112;p38"/>
          <p:cNvSpPr txBox="1">
            <a:spLocks noGrp="1"/>
          </p:cNvSpPr>
          <p:nvPr>
            <p:ph type="ftr" idx="11"/>
          </p:nvPr>
        </p:nvSpPr>
        <p:spPr>
          <a:xfrm>
            <a:off x="2579929" y="6530061"/>
            <a:ext cx="7032143" cy="191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8"/>
          <p:cNvSpPr txBox="1">
            <a:spLocks noGrp="1"/>
          </p:cNvSpPr>
          <p:nvPr>
            <p:ph type="sldNum" idx="12"/>
          </p:nvPr>
        </p:nvSpPr>
        <p:spPr>
          <a:xfrm>
            <a:off x="0" y="-609"/>
            <a:ext cx="612648" cy="612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4" name="Google Shape;114;p38"/>
          <p:cNvSpPr txBox="1">
            <a:spLocks noGrp="1"/>
          </p:cNvSpPr>
          <p:nvPr>
            <p:ph type="title"/>
          </p:nvPr>
        </p:nvSpPr>
        <p:spPr>
          <a:xfrm>
            <a:off x="731519" y="35676"/>
            <a:ext cx="9418320" cy="53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9"/>
          <p:cNvSpPr txBox="1">
            <a:spLocks noGrp="1"/>
          </p:cNvSpPr>
          <p:nvPr>
            <p:ph type="title"/>
          </p:nvPr>
        </p:nvSpPr>
        <p:spPr>
          <a:xfrm rot="5400000">
            <a:off x="7328555" y="2151718"/>
            <a:ext cx="542159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9"/>
          <p:cNvSpPr txBox="1">
            <a:spLocks noGrp="1"/>
          </p:cNvSpPr>
          <p:nvPr>
            <p:ph type="body" idx="1"/>
          </p:nvPr>
        </p:nvSpPr>
        <p:spPr>
          <a:xfrm rot="5400000">
            <a:off x="1994556" y="-400982"/>
            <a:ext cx="5421589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▪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⎼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39"/>
          <p:cNvSpPr txBox="1">
            <a:spLocks noGrp="1"/>
          </p:cNvSpPr>
          <p:nvPr>
            <p:ph type="dt" idx="10"/>
          </p:nvPr>
        </p:nvSpPr>
        <p:spPr>
          <a:xfrm>
            <a:off x="760140" y="6530061"/>
            <a:ext cx="1512430" cy="191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07/17/2025</a:t>
            </a:r>
            <a:endParaRPr/>
          </a:p>
        </p:txBody>
      </p:sp>
      <p:sp>
        <p:nvSpPr>
          <p:cNvPr id="119" name="Google Shape;119;p39"/>
          <p:cNvSpPr txBox="1">
            <a:spLocks noGrp="1"/>
          </p:cNvSpPr>
          <p:nvPr>
            <p:ph type="ftr" idx="11"/>
          </p:nvPr>
        </p:nvSpPr>
        <p:spPr>
          <a:xfrm>
            <a:off x="2579929" y="6530061"/>
            <a:ext cx="7032143" cy="191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39"/>
          <p:cNvSpPr txBox="1">
            <a:spLocks noGrp="1"/>
          </p:cNvSpPr>
          <p:nvPr>
            <p:ph type="sldNum" idx="12"/>
          </p:nvPr>
        </p:nvSpPr>
        <p:spPr>
          <a:xfrm>
            <a:off x="0" y="-609"/>
            <a:ext cx="612648" cy="612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74349-81FC-BD44-B9DF-26A046E10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32A10-F987-884C-B24A-FFBB0D66D0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477" y="1279216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98E93-FAE0-C643-9A3F-137F7363E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07/17/2025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6C4E3-5316-D448-A2C2-8F3667B2A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24123A-261A-BB4E-8C16-5274318BC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/>
            </a:lvl1pPr>
          </a:lstStyle>
          <a:p>
            <a:fld id="{C5C77E4C-1CFD-374C-9DF5-B5483B4F8C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32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6"/>
          <p:cNvSpPr txBox="1">
            <a:spLocks noGrp="1"/>
          </p:cNvSpPr>
          <p:nvPr>
            <p:ph type="body" idx="1"/>
          </p:nvPr>
        </p:nvSpPr>
        <p:spPr>
          <a:xfrm>
            <a:off x="637477" y="1279216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▪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⎼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26"/>
          <p:cNvSpPr txBox="1">
            <a:spLocks noGrp="1"/>
          </p:cNvSpPr>
          <p:nvPr>
            <p:ph type="dt" idx="10"/>
          </p:nvPr>
        </p:nvSpPr>
        <p:spPr>
          <a:xfrm>
            <a:off x="760140" y="6530061"/>
            <a:ext cx="1512430" cy="191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07/17/2025</a:t>
            </a:r>
            <a:endParaRPr/>
          </a:p>
        </p:txBody>
      </p:sp>
      <p:sp>
        <p:nvSpPr>
          <p:cNvPr id="26" name="Google Shape;26;p26"/>
          <p:cNvSpPr txBox="1">
            <a:spLocks noGrp="1"/>
          </p:cNvSpPr>
          <p:nvPr>
            <p:ph type="ftr" idx="11"/>
          </p:nvPr>
        </p:nvSpPr>
        <p:spPr>
          <a:xfrm>
            <a:off x="2579929" y="6530061"/>
            <a:ext cx="7032143" cy="191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609339" cy="609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" name="Google Shape;28;p26"/>
          <p:cNvSpPr txBox="1">
            <a:spLocks noGrp="1"/>
          </p:cNvSpPr>
          <p:nvPr>
            <p:ph type="title"/>
          </p:nvPr>
        </p:nvSpPr>
        <p:spPr>
          <a:xfrm>
            <a:off x="731519" y="35676"/>
            <a:ext cx="9418320" cy="53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27"/>
          <p:cNvSpPr txBox="1">
            <a:spLocks noGrp="1"/>
          </p:cNvSpPr>
          <p:nvPr>
            <p:ph type="dt" idx="10"/>
          </p:nvPr>
        </p:nvSpPr>
        <p:spPr>
          <a:xfrm>
            <a:off x="760140" y="6530061"/>
            <a:ext cx="1512430" cy="191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07/17/2025</a:t>
            </a:r>
            <a:endParaRPr/>
          </a:p>
        </p:txBody>
      </p:sp>
      <p:sp>
        <p:nvSpPr>
          <p:cNvPr id="33" name="Google Shape;33;p27"/>
          <p:cNvSpPr txBox="1">
            <a:spLocks noGrp="1"/>
          </p:cNvSpPr>
          <p:nvPr>
            <p:ph type="ftr" idx="11"/>
          </p:nvPr>
        </p:nvSpPr>
        <p:spPr>
          <a:xfrm>
            <a:off x="2579929" y="6530061"/>
            <a:ext cx="7032143" cy="191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7"/>
          <p:cNvSpPr txBox="1">
            <a:spLocks noGrp="1"/>
          </p:cNvSpPr>
          <p:nvPr>
            <p:ph type="sldNum" idx="12"/>
          </p:nvPr>
        </p:nvSpPr>
        <p:spPr>
          <a:xfrm>
            <a:off x="0" y="-609"/>
            <a:ext cx="612648" cy="612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▪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⎼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▪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⎼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28"/>
          <p:cNvSpPr txBox="1">
            <a:spLocks noGrp="1"/>
          </p:cNvSpPr>
          <p:nvPr>
            <p:ph type="dt" idx="10"/>
          </p:nvPr>
        </p:nvSpPr>
        <p:spPr>
          <a:xfrm>
            <a:off x="760140" y="6530061"/>
            <a:ext cx="1512430" cy="191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07/17/2025</a:t>
            </a:r>
            <a:endParaRPr/>
          </a:p>
        </p:txBody>
      </p:sp>
      <p:sp>
        <p:nvSpPr>
          <p:cNvPr id="39" name="Google Shape;39;p28"/>
          <p:cNvSpPr txBox="1">
            <a:spLocks noGrp="1"/>
          </p:cNvSpPr>
          <p:nvPr>
            <p:ph type="ftr" idx="11"/>
          </p:nvPr>
        </p:nvSpPr>
        <p:spPr>
          <a:xfrm>
            <a:off x="2579929" y="6530061"/>
            <a:ext cx="7032143" cy="191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8"/>
          <p:cNvSpPr txBox="1">
            <a:spLocks noGrp="1"/>
          </p:cNvSpPr>
          <p:nvPr>
            <p:ph type="sldNum" idx="12"/>
          </p:nvPr>
        </p:nvSpPr>
        <p:spPr>
          <a:xfrm>
            <a:off x="0" y="-609"/>
            <a:ext cx="612648" cy="612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" name="Google Shape;41;p28"/>
          <p:cNvSpPr txBox="1">
            <a:spLocks noGrp="1"/>
          </p:cNvSpPr>
          <p:nvPr>
            <p:ph type="title"/>
          </p:nvPr>
        </p:nvSpPr>
        <p:spPr>
          <a:xfrm>
            <a:off x="731519" y="35676"/>
            <a:ext cx="9418320" cy="53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2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▪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⎼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2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2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▪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⎼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29"/>
          <p:cNvSpPr txBox="1">
            <a:spLocks noGrp="1"/>
          </p:cNvSpPr>
          <p:nvPr>
            <p:ph type="dt" idx="10"/>
          </p:nvPr>
        </p:nvSpPr>
        <p:spPr>
          <a:xfrm>
            <a:off x="760140" y="6530061"/>
            <a:ext cx="1512430" cy="191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07/17/2025</a:t>
            </a:r>
            <a:endParaRPr/>
          </a:p>
        </p:txBody>
      </p:sp>
      <p:sp>
        <p:nvSpPr>
          <p:cNvPr id="48" name="Google Shape;48;p29"/>
          <p:cNvSpPr txBox="1">
            <a:spLocks noGrp="1"/>
          </p:cNvSpPr>
          <p:nvPr>
            <p:ph type="ftr" idx="11"/>
          </p:nvPr>
        </p:nvSpPr>
        <p:spPr>
          <a:xfrm>
            <a:off x="2579929" y="6530061"/>
            <a:ext cx="7032143" cy="191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9"/>
          <p:cNvSpPr txBox="1">
            <a:spLocks noGrp="1"/>
          </p:cNvSpPr>
          <p:nvPr>
            <p:ph type="sldNum" idx="12"/>
          </p:nvPr>
        </p:nvSpPr>
        <p:spPr>
          <a:xfrm>
            <a:off x="0" y="-609"/>
            <a:ext cx="612648" cy="612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0" name="Google Shape;50;p29"/>
          <p:cNvSpPr txBox="1">
            <a:spLocks noGrp="1"/>
          </p:cNvSpPr>
          <p:nvPr>
            <p:ph type="title"/>
          </p:nvPr>
        </p:nvSpPr>
        <p:spPr>
          <a:xfrm>
            <a:off x="731519" y="35676"/>
            <a:ext cx="9418320" cy="53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x4 tight">
  <p:cSld name="4x4 tigh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0"/>
          <p:cNvSpPr txBox="1">
            <a:spLocks noGrp="1"/>
          </p:cNvSpPr>
          <p:nvPr>
            <p:ph type="title"/>
          </p:nvPr>
        </p:nvSpPr>
        <p:spPr>
          <a:xfrm>
            <a:off x="731520" y="35676"/>
            <a:ext cx="9326880" cy="53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0"/>
          <p:cNvSpPr txBox="1">
            <a:spLocks noGrp="1"/>
          </p:cNvSpPr>
          <p:nvPr>
            <p:ph type="body" idx="1"/>
          </p:nvPr>
        </p:nvSpPr>
        <p:spPr>
          <a:xfrm>
            <a:off x="851127" y="901171"/>
            <a:ext cx="5181600" cy="2637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▪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⎼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30"/>
          <p:cNvSpPr txBox="1">
            <a:spLocks noGrp="1"/>
          </p:cNvSpPr>
          <p:nvPr>
            <p:ph type="dt" idx="10"/>
          </p:nvPr>
        </p:nvSpPr>
        <p:spPr>
          <a:xfrm>
            <a:off x="760140" y="6530061"/>
            <a:ext cx="1512430" cy="191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07/17/2025</a:t>
            </a:r>
            <a:endParaRPr/>
          </a:p>
        </p:txBody>
      </p:sp>
      <p:sp>
        <p:nvSpPr>
          <p:cNvPr id="55" name="Google Shape;55;p30"/>
          <p:cNvSpPr txBox="1">
            <a:spLocks noGrp="1"/>
          </p:cNvSpPr>
          <p:nvPr>
            <p:ph type="ftr" idx="11"/>
          </p:nvPr>
        </p:nvSpPr>
        <p:spPr>
          <a:xfrm>
            <a:off x="2579929" y="6530061"/>
            <a:ext cx="7032143" cy="191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sldNum" idx="12"/>
          </p:nvPr>
        </p:nvSpPr>
        <p:spPr>
          <a:xfrm>
            <a:off x="0" y="-609"/>
            <a:ext cx="612648" cy="612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body" idx="2"/>
          </p:nvPr>
        </p:nvSpPr>
        <p:spPr>
          <a:xfrm>
            <a:off x="851127" y="3539067"/>
            <a:ext cx="5181600" cy="2637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▪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⎼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0"/>
          <p:cNvSpPr txBox="1">
            <a:spLocks noGrp="1"/>
          </p:cNvSpPr>
          <p:nvPr>
            <p:ph type="body" idx="3"/>
          </p:nvPr>
        </p:nvSpPr>
        <p:spPr>
          <a:xfrm>
            <a:off x="6159273" y="901171"/>
            <a:ext cx="5181600" cy="2637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▪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⎼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0"/>
          <p:cNvSpPr txBox="1">
            <a:spLocks noGrp="1"/>
          </p:cNvSpPr>
          <p:nvPr>
            <p:ph type="body" idx="4"/>
          </p:nvPr>
        </p:nvSpPr>
        <p:spPr>
          <a:xfrm>
            <a:off x="6159273" y="3539067"/>
            <a:ext cx="5181600" cy="2637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▪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⎼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Tour">
  <p:cSld name="PictureTou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1"/>
          <p:cNvSpPr txBox="1">
            <a:spLocks noGrp="1"/>
          </p:cNvSpPr>
          <p:nvPr>
            <p:ph type="title"/>
          </p:nvPr>
        </p:nvSpPr>
        <p:spPr>
          <a:xfrm>
            <a:off x="731520" y="35676"/>
            <a:ext cx="9326880" cy="53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1"/>
          <p:cNvSpPr txBox="1">
            <a:spLocks noGrp="1"/>
          </p:cNvSpPr>
          <p:nvPr>
            <p:ph type="body" idx="1"/>
          </p:nvPr>
        </p:nvSpPr>
        <p:spPr>
          <a:xfrm>
            <a:off x="535239" y="901171"/>
            <a:ext cx="36576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▪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⎼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 txBox="1">
            <a:spLocks noGrp="1"/>
          </p:cNvSpPr>
          <p:nvPr>
            <p:ph type="dt" idx="10"/>
          </p:nvPr>
        </p:nvSpPr>
        <p:spPr>
          <a:xfrm>
            <a:off x="760140" y="6530061"/>
            <a:ext cx="1512430" cy="191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07/17/2025</a:t>
            </a:r>
            <a:endParaRPr/>
          </a:p>
        </p:txBody>
      </p:sp>
      <p:sp>
        <p:nvSpPr>
          <p:cNvPr id="64" name="Google Shape;64;p31"/>
          <p:cNvSpPr txBox="1">
            <a:spLocks noGrp="1"/>
          </p:cNvSpPr>
          <p:nvPr>
            <p:ph type="ftr" idx="11"/>
          </p:nvPr>
        </p:nvSpPr>
        <p:spPr>
          <a:xfrm>
            <a:off x="2579929" y="6530061"/>
            <a:ext cx="7032143" cy="191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1"/>
          <p:cNvSpPr txBox="1">
            <a:spLocks noGrp="1"/>
          </p:cNvSpPr>
          <p:nvPr>
            <p:ph type="sldNum" idx="12"/>
          </p:nvPr>
        </p:nvSpPr>
        <p:spPr>
          <a:xfrm>
            <a:off x="0" y="-609"/>
            <a:ext cx="612648" cy="612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6" name="Google Shape;66;p31"/>
          <p:cNvSpPr txBox="1">
            <a:spLocks noGrp="1"/>
          </p:cNvSpPr>
          <p:nvPr>
            <p:ph type="body" idx="2"/>
          </p:nvPr>
        </p:nvSpPr>
        <p:spPr>
          <a:xfrm>
            <a:off x="535239" y="3644371"/>
            <a:ext cx="36576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▪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⎼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 txBox="1">
            <a:spLocks noGrp="1"/>
          </p:cNvSpPr>
          <p:nvPr>
            <p:ph type="body" idx="3"/>
          </p:nvPr>
        </p:nvSpPr>
        <p:spPr>
          <a:xfrm>
            <a:off x="4375719" y="892098"/>
            <a:ext cx="731520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▪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⎼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x3 images">
  <p:cSld name="2x3 image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2"/>
          <p:cNvSpPr txBox="1">
            <a:spLocks noGrp="1"/>
          </p:cNvSpPr>
          <p:nvPr>
            <p:ph type="body" idx="1"/>
          </p:nvPr>
        </p:nvSpPr>
        <p:spPr>
          <a:xfrm>
            <a:off x="851127" y="968907"/>
            <a:ext cx="3291840" cy="246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▪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⎼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dt" idx="10"/>
          </p:nvPr>
        </p:nvSpPr>
        <p:spPr>
          <a:xfrm>
            <a:off x="760140" y="6530061"/>
            <a:ext cx="1512430" cy="191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07/17/2025</a:t>
            </a:r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ftr" idx="11"/>
          </p:nvPr>
        </p:nvSpPr>
        <p:spPr>
          <a:xfrm>
            <a:off x="2579929" y="6530061"/>
            <a:ext cx="7032143" cy="191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2"/>
          <p:cNvSpPr txBox="1">
            <a:spLocks noGrp="1"/>
          </p:cNvSpPr>
          <p:nvPr>
            <p:ph type="sldNum" idx="12"/>
          </p:nvPr>
        </p:nvSpPr>
        <p:spPr>
          <a:xfrm>
            <a:off x="0" y="-609"/>
            <a:ext cx="612648" cy="612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3" name="Google Shape;73;p32"/>
          <p:cNvSpPr txBox="1">
            <a:spLocks noGrp="1"/>
          </p:cNvSpPr>
          <p:nvPr>
            <p:ph type="body" idx="2"/>
          </p:nvPr>
        </p:nvSpPr>
        <p:spPr>
          <a:xfrm>
            <a:off x="851127" y="3598021"/>
            <a:ext cx="3291840" cy="246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▪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⎼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3"/>
          </p:nvPr>
        </p:nvSpPr>
        <p:spPr>
          <a:xfrm>
            <a:off x="4313993" y="968907"/>
            <a:ext cx="3291840" cy="246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▪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⎼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body" idx="4"/>
          </p:nvPr>
        </p:nvSpPr>
        <p:spPr>
          <a:xfrm>
            <a:off x="4313993" y="3589239"/>
            <a:ext cx="3291840" cy="246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▪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⎼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body" idx="5"/>
          </p:nvPr>
        </p:nvSpPr>
        <p:spPr>
          <a:xfrm>
            <a:off x="7776859" y="968907"/>
            <a:ext cx="3291840" cy="246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▪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⎼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body" idx="6"/>
          </p:nvPr>
        </p:nvSpPr>
        <p:spPr>
          <a:xfrm>
            <a:off x="7776859" y="3589239"/>
            <a:ext cx="3291840" cy="246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▪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⎼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32"/>
          <p:cNvSpPr txBox="1">
            <a:spLocks noGrp="1"/>
          </p:cNvSpPr>
          <p:nvPr>
            <p:ph type="title"/>
          </p:nvPr>
        </p:nvSpPr>
        <p:spPr>
          <a:xfrm>
            <a:off x="731519" y="35676"/>
            <a:ext cx="9418320" cy="53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3"/>
          <p:cNvSpPr txBox="1">
            <a:spLocks noGrp="1"/>
          </p:cNvSpPr>
          <p:nvPr>
            <p:ph type="dt" idx="10"/>
          </p:nvPr>
        </p:nvSpPr>
        <p:spPr>
          <a:xfrm>
            <a:off x="760140" y="6530061"/>
            <a:ext cx="1512430" cy="191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07/17/2025</a:t>
            </a:r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ftr" idx="11"/>
          </p:nvPr>
        </p:nvSpPr>
        <p:spPr>
          <a:xfrm>
            <a:off x="2579929" y="6530061"/>
            <a:ext cx="7032143" cy="191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sldNum" idx="12"/>
          </p:nvPr>
        </p:nvSpPr>
        <p:spPr>
          <a:xfrm>
            <a:off x="0" y="-609"/>
            <a:ext cx="612648" cy="612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title"/>
          </p:nvPr>
        </p:nvSpPr>
        <p:spPr>
          <a:xfrm>
            <a:off x="731519" y="35676"/>
            <a:ext cx="9418320" cy="53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/>
          <p:nvPr/>
        </p:nvSpPr>
        <p:spPr>
          <a:xfrm>
            <a:off x="-1" y="0"/>
            <a:ext cx="10241280" cy="60933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11;p24"/>
          <p:cNvPicPr preferRelativeResize="0"/>
          <p:nvPr/>
        </p:nvPicPr>
        <p:blipFill rotWithShape="1">
          <a:blip r:embed="rId18">
            <a:alphaModFix/>
          </a:blip>
          <a:srcRect l="6490" t="16586" r="6563" b="9722"/>
          <a:stretch/>
        </p:blipFill>
        <p:spPr>
          <a:xfrm>
            <a:off x="10308108" y="64903"/>
            <a:ext cx="1828800" cy="47953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4"/>
          <p:cNvSpPr txBox="1">
            <a:spLocks noGrp="1"/>
          </p:cNvSpPr>
          <p:nvPr>
            <p:ph type="title"/>
          </p:nvPr>
        </p:nvSpPr>
        <p:spPr>
          <a:xfrm>
            <a:off x="731519" y="35676"/>
            <a:ext cx="9418320" cy="53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4"/>
          <p:cNvSpPr txBox="1">
            <a:spLocks noGrp="1"/>
          </p:cNvSpPr>
          <p:nvPr>
            <p:ph type="body" idx="1"/>
          </p:nvPr>
        </p:nvSpPr>
        <p:spPr>
          <a:xfrm>
            <a:off x="760140" y="1278532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mbria"/>
              <a:buChar char="⎼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4"/>
          <p:cNvSpPr txBox="1">
            <a:spLocks noGrp="1"/>
          </p:cNvSpPr>
          <p:nvPr>
            <p:ph type="dt" idx="10"/>
          </p:nvPr>
        </p:nvSpPr>
        <p:spPr>
          <a:xfrm>
            <a:off x="760140" y="6530061"/>
            <a:ext cx="1512430" cy="191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07/17/2025</a:t>
            </a:r>
            <a:endParaRPr/>
          </a:p>
        </p:txBody>
      </p:sp>
      <p:sp>
        <p:nvSpPr>
          <p:cNvPr id="15" name="Google Shape;15;p24"/>
          <p:cNvSpPr txBox="1">
            <a:spLocks noGrp="1"/>
          </p:cNvSpPr>
          <p:nvPr>
            <p:ph type="ftr" idx="11"/>
          </p:nvPr>
        </p:nvSpPr>
        <p:spPr>
          <a:xfrm>
            <a:off x="2579929" y="6530061"/>
            <a:ext cx="7032143" cy="191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24"/>
          <p:cNvSpPr/>
          <p:nvPr/>
        </p:nvSpPr>
        <p:spPr>
          <a:xfrm>
            <a:off x="0" y="0"/>
            <a:ext cx="612648" cy="6093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4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609339" cy="609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hdr="0" ft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007/s13632-018-0456-z" TargetMode="Externa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"/>
          <p:cNvSpPr txBox="1">
            <a:spLocks noGrp="1"/>
          </p:cNvSpPr>
          <p:nvPr>
            <p:ph type="ctrTitle"/>
          </p:nvPr>
        </p:nvSpPr>
        <p:spPr>
          <a:xfrm>
            <a:off x="973394" y="958498"/>
            <a:ext cx="9694606" cy="2541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 sz="3600" dirty="0"/>
              <a:t>Additive Manufacturing of Normal-Conducting RF (NCRF) Structures: Overview &amp; Possibilities </a:t>
            </a:r>
            <a:endParaRPr dirty="0"/>
          </a:p>
        </p:txBody>
      </p:sp>
      <p:sp>
        <p:nvSpPr>
          <p:cNvPr id="127" name="Google Shape;127;p1"/>
          <p:cNvSpPr txBox="1">
            <a:spLocks noGrp="1"/>
          </p:cNvSpPr>
          <p:nvPr>
            <p:ph type="subTitle" idx="1"/>
          </p:nvPr>
        </p:nvSpPr>
        <p:spPr>
          <a:xfrm>
            <a:off x="1524000" y="3808865"/>
            <a:ext cx="9144000" cy="2387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sz="2700" dirty="0"/>
              <a:t>Nanda gopal Matavalam</a:t>
            </a:r>
            <a:endParaRPr sz="2300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sz="2700" dirty="0" err="1"/>
              <a:t>RadiaBeam</a:t>
            </a:r>
            <a:r>
              <a:rPr lang="en-US" sz="2700"/>
              <a:t> Technologies</a:t>
            </a:r>
            <a:endParaRPr sz="2300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 sz="2800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dirty="0"/>
              <a:t>Advanced Materials for Charged Particle Beams Workshop</a:t>
            </a:r>
            <a:endParaRPr sz="2000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sz="2000" dirty="0"/>
              <a:t>July 16</a:t>
            </a:r>
            <a:r>
              <a:rPr lang="en-US" sz="2000" baseline="30000" dirty="0"/>
              <a:t>th-</a:t>
            </a:r>
            <a:r>
              <a:rPr lang="en-US" sz="2000" dirty="0"/>
              <a:t>18</a:t>
            </a:r>
            <a:r>
              <a:rPr lang="en-US" sz="2000" baseline="30000" dirty="0"/>
              <a:t>th</a:t>
            </a:r>
            <a:r>
              <a:rPr lang="en-US" sz="2000" dirty="0"/>
              <a:t>, 2025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sz="2000" dirty="0"/>
              <a:t>Cornell University, Ithaca, New York</a:t>
            </a:r>
            <a:endParaRPr dirty="0"/>
          </a:p>
        </p:txBody>
      </p:sp>
      <p:pic>
        <p:nvPicPr>
          <p:cNvPr id="128" name="Google Shape;12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053725" cy="91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63176a9a10_0_175"/>
          <p:cNvSpPr txBox="1">
            <a:spLocks noGrp="1"/>
          </p:cNvSpPr>
          <p:nvPr>
            <p:ph type="body" idx="1"/>
          </p:nvPr>
        </p:nvSpPr>
        <p:spPr>
          <a:xfrm>
            <a:off x="151700" y="736300"/>
            <a:ext cx="5944300" cy="249585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00991" lvl="0" indent="-2857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b="1" dirty="0"/>
              <a:t>Green Laser Advantage:</a:t>
            </a:r>
            <a:r>
              <a:rPr lang="en-US" sz="1400" dirty="0"/>
              <a:t> 515 nm wavelength – copper absorption ~35% (vs only 5% at 1064 nm).</a:t>
            </a:r>
            <a:endParaRPr sz="1400" dirty="0"/>
          </a:p>
          <a:p>
            <a:pPr marL="300991" lvl="0" indent="-2857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b="1" dirty="0"/>
              <a:t>Build Metrics (Green L-PBF): </a:t>
            </a:r>
            <a:r>
              <a:rPr lang="en-US" sz="1400" dirty="0"/>
              <a:t>~99.8% density; ~97% IACS conductivity; surface finish ~</a:t>
            </a:r>
            <a:r>
              <a:rPr lang="en-US" sz="1400" b="1" dirty="0"/>
              <a:t>3–4 </a:t>
            </a:r>
            <a:r>
              <a:rPr lang="en-US" sz="1400" b="1" dirty="0" err="1"/>
              <a:t>μm</a:t>
            </a:r>
            <a:r>
              <a:rPr lang="en-US" sz="1400" b="1" dirty="0"/>
              <a:t> </a:t>
            </a:r>
            <a:r>
              <a:rPr lang="en-US" sz="1400" dirty="0"/>
              <a:t>Ra.</a:t>
            </a:r>
            <a:endParaRPr sz="1400" dirty="0"/>
          </a:p>
          <a:p>
            <a:pPr marL="300991" lvl="0" indent="-2857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b="1" dirty="0"/>
              <a:t>Equipment:</a:t>
            </a:r>
            <a:r>
              <a:rPr lang="en-US" sz="1400" dirty="0"/>
              <a:t> Emerging commercial systems (e.g. TRUMPF </a:t>
            </a:r>
            <a:r>
              <a:rPr lang="en-US" sz="1400" dirty="0" err="1"/>
              <a:t>TruPrint</a:t>
            </a:r>
            <a:r>
              <a:rPr lang="en-US" sz="1400" dirty="0"/>
              <a:t> 5000 Green, EOS M290 1kW).</a:t>
            </a:r>
          </a:p>
        </p:txBody>
      </p:sp>
      <p:sp>
        <p:nvSpPr>
          <p:cNvPr id="228" name="Google Shape;228;g363176a9a10_0_17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609300" cy="6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229" name="Google Shape;229;g363176a9a10_0_175"/>
          <p:cNvSpPr txBox="1">
            <a:spLocks noGrp="1"/>
          </p:cNvSpPr>
          <p:nvPr>
            <p:ph type="title"/>
          </p:nvPr>
        </p:nvSpPr>
        <p:spPr>
          <a:xfrm>
            <a:off x="731519" y="35676"/>
            <a:ext cx="9418200" cy="5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dirty="0"/>
              <a:t>Green-Laser L-PBF</a:t>
            </a:r>
            <a:endParaRPr dirty="0"/>
          </a:p>
        </p:txBody>
      </p:sp>
      <p:pic>
        <p:nvPicPr>
          <p:cNvPr id="230" name="Google Shape;230;g363176a9a10_0_1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9550" y="736300"/>
            <a:ext cx="5040326" cy="33314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1" name="Google Shape;231;g363176a9a10_0_1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9378" y="4322850"/>
            <a:ext cx="3787242" cy="215756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32" name="Google Shape;232;g363176a9a10_0_175"/>
          <p:cNvSpPr txBox="1">
            <a:spLocks noGrp="1"/>
          </p:cNvSpPr>
          <p:nvPr>
            <p:ph type="dt" idx="10"/>
          </p:nvPr>
        </p:nvSpPr>
        <p:spPr>
          <a:xfrm>
            <a:off x="481724" y="6480411"/>
            <a:ext cx="1512300" cy="1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07/17/2025</a:t>
            </a:r>
            <a:endParaRPr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941A175-92E3-95A3-7E94-CB99F6D4C1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0025758"/>
              </p:ext>
            </p:extLst>
          </p:nvPr>
        </p:nvGraphicFramePr>
        <p:xfrm>
          <a:off x="151700" y="4638018"/>
          <a:ext cx="7464444" cy="1249680"/>
        </p:xfrm>
        <a:graphic>
          <a:graphicData uri="http://schemas.openxmlformats.org/drawingml/2006/table">
            <a:tbl>
              <a:tblPr>
                <a:tableStyleId>{FD7CDB69-A0F5-4511-AF92-60D3C46E3DCD}</a:tableStyleId>
              </a:tblPr>
              <a:tblGrid>
                <a:gridCol w="1866111">
                  <a:extLst>
                    <a:ext uri="{9D8B030D-6E8A-4147-A177-3AD203B41FA5}">
                      <a16:colId xmlns:a16="http://schemas.microsoft.com/office/drawing/2014/main" val="4251925508"/>
                    </a:ext>
                  </a:extLst>
                </a:gridCol>
                <a:gridCol w="1866111">
                  <a:extLst>
                    <a:ext uri="{9D8B030D-6E8A-4147-A177-3AD203B41FA5}">
                      <a16:colId xmlns:a16="http://schemas.microsoft.com/office/drawing/2014/main" val="3794812653"/>
                    </a:ext>
                  </a:extLst>
                </a:gridCol>
                <a:gridCol w="1866111">
                  <a:extLst>
                    <a:ext uri="{9D8B030D-6E8A-4147-A177-3AD203B41FA5}">
                      <a16:colId xmlns:a16="http://schemas.microsoft.com/office/drawing/2014/main" val="490135751"/>
                    </a:ext>
                  </a:extLst>
                </a:gridCol>
                <a:gridCol w="1866111">
                  <a:extLst>
                    <a:ext uri="{9D8B030D-6E8A-4147-A177-3AD203B41FA5}">
                      <a16:colId xmlns:a16="http://schemas.microsoft.com/office/drawing/2014/main" val="389973803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 latinLnBrk="0">
                        <a:buNone/>
                      </a:pPr>
                      <a:r>
                        <a:rPr lang="en-US" b="0" dirty="0">
                          <a:effectLst/>
                        </a:rPr>
                        <a:t>Parameter</a:t>
                      </a:r>
                    </a:p>
                  </a:txBody>
                  <a:tcPr marL="60960" marR="60960" marT="60960" marB="60960">
                    <a:solidFill>
                      <a:srgbClr val="6AB5C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>
                        <a:buNone/>
                      </a:pPr>
                      <a:r>
                        <a:rPr lang="en-US" b="0" dirty="0">
                          <a:effectLst/>
                        </a:rPr>
                        <a:t>Typical Range</a:t>
                      </a:r>
                    </a:p>
                  </a:txBody>
                  <a:tcPr marL="60960" marR="60960" marT="60960" marB="60960">
                    <a:solidFill>
                      <a:srgbClr val="6AB5C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>
                        <a:buNone/>
                      </a:pPr>
                      <a:r>
                        <a:rPr lang="en-US" b="0" dirty="0">
                          <a:effectLst/>
                        </a:rPr>
                        <a:t>Optimized Range</a:t>
                      </a:r>
                    </a:p>
                  </a:txBody>
                  <a:tcPr marL="60960" marR="60960" marT="60960" marB="60960">
                    <a:solidFill>
                      <a:srgbClr val="6AB5C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>
                        <a:buNone/>
                      </a:pPr>
                      <a:r>
                        <a:rPr lang="en-US" b="0" dirty="0">
                          <a:effectLst/>
                        </a:rPr>
                        <a:t>Extended Range</a:t>
                      </a:r>
                    </a:p>
                  </a:txBody>
                  <a:tcPr marL="60960" marR="60960" marT="60960" marB="60960">
                    <a:solidFill>
                      <a:srgbClr val="6AB5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38115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n-US" b="0" dirty="0">
                          <a:effectLst/>
                        </a:rPr>
                        <a:t>Layer Height (</a:t>
                      </a:r>
                      <a:r>
                        <a:rPr lang="el-GR" b="0" dirty="0">
                          <a:effectLst/>
                        </a:rPr>
                        <a:t>μ</a:t>
                      </a:r>
                      <a:r>
                        <a:rPr lang="en-US" b="0" dirty="0">
                          <a:effectLst/>
                        </a:rPr>
                        <a:t>m)</a:t>
                      </a:r>
                      <a:endParaRPr lang="en-US" dirty="0">
                        <a:effectLst/>
                      </a:endParaRPr>
                    </a:p>
                  </a:txBody>
                  <a:tcPr marL="60960" marR="60960" anchor="ctr">
                    <a:solidFill>
                      <a:srgbClr val="EFC38E"/>
                    </a:solidFill>
                  </a:tcPr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n-US" dirty="0">
                          <a:effectLst/>
                        </a:rPr>
                        <a:t>20 - 50</a:t>
                      </a:r>
                    </a:p>
                  </a:txBody>
                  <a:tcPr marL="60960" marR="60960" anchor="ctr">
                    <a:solidFill>
                      <a:srgbClr val="EBEBD7"/>
                    </a:solidFill>
                  </a:tcPr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n-US" dirty="0">
                          <a:effectLst/>
                        </a:rPr>
                        <a:t>30 - 40</a:t>
                      </a:r>
                    </a:p>
                  </a:txBody>
                  <a:tcPr marL="60960" marR="60960" anchor="ctr">
                    <a:solidFill>
                      <a:srgbClr val="6B868E"/>
                    </a:solidFill>
                  </a:tcPr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n-US" dirty="0">
                          <a:effectLst/>
                        </a:rPr>
                        <a:t>Up to 100</a:t>
                      </a:r>
                    </a:p>
                  </a:txBody>
                  <a:tcPr marL="60960" marR="60960" anchor="ctr">
                    <a:solidFill>
                      <a:srgbClr val="EFC3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46408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n-US" b="0" dirty="0">
                          <a:effectLst/>
                        </a:rPr>
                        <a:t>Spot Size (</a:t>
                      </a:r>
                      <a:r>
                        <a:rPr lang="el-GR" b="0" dirty="0">
                          <a:effectLst/>
                        </a:rPr>
                        <a:t>μ</a:t>
                      </a:r>
                      <a:r>
                        <a:rPr lang="en-US" b="0" dirty="0">
                          <a:effectLst/>
                        </a:rPr>
                        <a:t>m)</a:t>
                      </a:r>
                      <a:endParaRPr lang="en-US" dirty="0">
                        <a:effectLst/>
                      </a:endParaRPr>
                    </a:p>
                  </a:txBody>
                  <a:tcPr marL="60960" marR="60960" anchor="ctr">
                    <a:solidFill>
                      <a:srgbClr val="EFC38E"/>
                    </a:solidFill>
                  </a:tcPr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n-US" dirty="0">
                          <a:effectLst/>
                        </a:rPr>
                        <a:t>150 - 200</a:t>
                      </a:r>
                    </a:p>
                  </a:txBody>
                  <a:tcPr marL="60960" marR="60960" anchor="ctr">
                    <a:solidFill>
                      <a:srgbClr val="EBEBD7"/>
                    </a:solidFill>
                  </a:tcPr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n-US" dirty="0">
                          <a:effectLst/>
                        </a:rPr>
                        <a:t>200 (</a:t>
                      </a:r>
                      <a:r>
                        <a:rPr lang="en-US" dirty="0" err="1">
                          <a:effectLst/>
                        </a:rPr>
                        <a:t>TruPrint</a:t>
                      </a:r>
                      <a:r>
                        <a:rPr lang="en-US" dirty="0">
                          <a:effectLst/>
                        </a:rPr>
                        <a:t> 1000)</a:t>
                      </a:r>
                    </a:p>
                  </a:txBody>
                  <a:tcPr marL="60960" marR="60960" anchor="ctr">
                    <a:solidFill>
                      <a:srgbClr val="6B868E"/>
                    </a:solidFill>
                  </a:tcPr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n-US" dirty="0">
                          <a:effectLst/>
                        </a:rPr>
                        <a:t>35 - 100 (adjustable)</a:t>
                      </a:r>
                    </a:p>
                  </a:txBody>
                  <a:tcPr marL="60960" marR="60960" anchor="ctr">
                    <a:solidFill>
                      <a:srgbClr val="EFC3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31289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n-US" b="0" dirty="0">
                          <a:effectLst/>
                        </a:rPr>
                        <a:t>Resolution (Ra, </a:t>
                      </a:r>
                      <a:r>
                        <a:rPr lang="el-GR" b="0" dirty="0">
                          <a:effectLst/>
                        </a:rPr>
                        <a:t>μ</a:t>
                      </a:r>
                      <a:r>
                        <a:rPr lang="en-US" b="0" dirty="0">
                          <a:effectLst/>
                        </a:rPr>
                        <a:t>m)</a:t>
                      </a:r>
                      <a:endParaRPr lang="en-US" dirty="0">
                        <a:effectLst/>
                      </a:endParaRPr>
                    </a:p>
                  </a:txBody>
                  <a:tcPr marL="60960" marR="60960" anchor="ctr">
                    <a:solidFill>
                      <a:srgbClr val="EFC38E"/>
                    </a:solidFill>
                  </a:tcPr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n-US" b="1" dirty="0">
                          <a:effectLst/>
                        </a:rPr>
                        <a:t>20 - 35</a:t>
                      </a:r>
                    </a:p>
                  </a:txBody>
                  <a:tcPr marL="60960" marR="60960" anchor="ctr">
                    <a:solidFill>
                      <a:srgbClr val="EBEBD7"/>
                    </a:solidFill>
                  </a:tcPr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n-US" dirty="0">
                          <a:effectLst/>
                        </a:rPr>
                        <a:t>10 - 20</a:t>
                      </a:r>
                    </a:p>
                  </a:txBody>
                  <a:tcPr marL="60960" marR="60960" anchor="ctr">
                    <a:solidFill>
                      <a:srgbClr val="6B868E"/>
                    </a:solidFill>
                  </a:tcPr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n-US" dirty="0">
                          <a:effectLst/>
                        </a:rPr>
                        <a:t>~10</a:t>
                      </a:r>
                    </a:p>
                  </a:txBody>
                  <a:tcPr marL="60960" marR="60960" anchor="ctr">
                    <a:solidFill>
                      <a:srgbClr val="EFC3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34812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63176a9a10_0_458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609300" cy="609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sp>
        <p:nvSpPr>
          <p:cNvPr id="239" name="Google Shape;239;g363176a9a10_0_458"/>
          <p:cNvSpPr txBox="1">
            <a:spLocks noGrp="1"/>
          </p:cNvSpPr>
          <p:nvPr>
            <p:ph type="title"/>
          </p:nvPr>
        </p:nvSpPr>
        <p:spPr>
          <a:xfrm>
            <a:off x="721594" y="35701"/>
            <a:ext cx="9418200" cy="537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Powder bed based AM workflow</a:t>
            </a:r>
            <a:endParaRPr dirty="0"/>
          </a:p>
        </p:txBody>
      </p:sp>
      <p:pic>
        <p:nvPicPr>
          <p:cNvPr id="240" name="Google Shape;240;g363176a9a10_0_458"/>
          <p:cNvPicPr preferRelativeResize="0"/>
          <p:nvPr/>
        </p:nvPicPr>
        <p:blipFill rotWithShape="1">
          <a:blip r:embed="rId3">
            <a:alphaModFix/>
          </a:blip>
          <a:srcRect t="6829"/>
          <a:stretch/>
        </p:blipFill>
        <p:spPr>
          <a:xfrm>
            <a:off x="0" y="758450"/>
            <a:ext cx="6477398" cy="237470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1" name="Google Shape;241;g363176a9a10_0_4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69231" y="2454671"/>
            <a:ext cx="4075610" cy="316124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44" name="Google Shape;244;g363176a9a10_0_458"/>
          <p:cNvSpPr txBox="1">
            <a:spLocks noGrp="1"/>
          </p:cNvSpPr>
          <p:nvPr>
            <p:ph type="dt" idx="10"/>
          </p:nvPr>
        </p:nvSpPr>
        <p:spPr>
          <a:xfrm>
            <a:off x="760140" y="6530061"/>
            <a:ext cx="1512300" cy="1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07/17/2025</a:t>
            </a:r>
            <a:endParaRPr/>
          </a:p>
        </p:txBody>
      </p:sp>
      <p:sp>
        <p:nvSpPr>
          <p:cNvPr id="245" name="Google Shape;245;g363176a9a10_0_458"/>
          <p:cNvSpPr txBox="1"/>
          <p:nvPr/>
        </p:nvSpPr>
        <p:spPr>
          <a:xfrm>
            <a:off x="7062285" y="5954471"/>
            <a:ext cx="4489503" cy="8001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dirty="0">
                <a:solidFill>
                  <a:schemeClr val="dk1"/>
                </a:solidFill>
              </a:rPr>
              <a:t>Wang, </a:t>
            </a:r>
            <a:r>
              <a:rPr lang="en-US" sz="1000" b="1" dirty="0" err="1">
                <a:solidFill>
                  <a:schemeClr val="dk1"/>
                </a:solidFill>
              </a:rPr>
              <a:t>Wenjia</a:t>
            </a:r>
            <a:r>
              <a:rPr lang="en-US" sz="1000" b="1" dirty="0">
                <a:solidFill>
                  <a:schemeClr val="dk1"/>
                </a:solidFill>
              </a:rPr>
              <a:t>, </a:t>
            </a:r>
            <a:r>
              <a:rPr lang="en-US" sz="1000" b="1" dirty="0" err="1">
                <a:solidFill>
                  <a:schemeClr val="dk1"/>
                </a:solidFill>
              </a:rPr>
              <a:t>Jinqiang</a:t>
            </a:r>
            <a:r>
              <a:rPr lang="en-US" sz="1000" b="1" dirty="0">
                <a:solidFill>
                  <a:schemeClr val="dk1"/>
                </a:solidFill>
              </a:rPr>
              <a:t> Ning, and Steven Y. Liang.</a:t>
            </a:r>
            <a:r>
              <a:rPr lang="en-US" sz="1000" dirty="0">
                <a:solidFill>
                  <a:schemeClr val="dk1"/>
                </a:solidFill>
              </a:rPr>
              <a:t> “Analytical Prediction of Balling, Lack‑of‑Fusion and Keyholing Thresholds in Powder Bed Fusion.” </a:t>
            </a:r>
            <a:r>
              <a:rPr lang="en-US" sz="1000" i="1" dirty="0">
                <a:solidFill>
                  <a:schemeClr val="dk1"/>
                </a:solidFill>
              </a:rPr>
              <a:t>Applied Sciences</a:t>
            </a:r>
            <a:r>
              <a:rPr lang="en-US" sz="1000" dirty="0">
                <a:solidFill>
                  <a:schemeClr val="dk1"/>
                </a:solidFill>
              </a:rPr>
              <a:t>, vol. 11, no. 24, 2021, article 12053. Figures illustrate exactly the LOF, keyhole, and balling boundaries in power‑speed space.</a:t>
            </a:r>
            <a:endParaRPr sz="11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E4066D-A5B6-0F19-1127-29B41B8BCB42}"/>
              </a:ext>
            </a:extLst>
          </p:cNvPr>
          <p:cNvSpPr txBox="1"/>
          <p:nvPr/>
        </p:nvSpPr>
        <p:spPr>
          <a:xfrm>
            <a:off x="2273209" y="3147266"/>
            <a:ext cx="2060294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Process workflow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B8C14C-2207-B083-03F6-23A6B89C7C15}"/>
              </a:ext>
            </a:extLst>
          </p:cNvPr>
          <p:cNvSpPr txBox="1"/>
          <p:nvPr/>
        </p:nvSpPr>
        <p:spPr>
          <a:xfrm>
            <a:off x="721594" y="6216596"/>
            <a:ext cx="2826744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Layer specific process steps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C1A796-2255-D50A-720E-24F7696C952D}"/>
              </a:ext>
            </a:extLst>
          </p:cNvPr>
          <p:cNvSpPr txBox="1"/>
          <p:nvPr/>
        </p:nvSpPr>
        <p:spPr>
          <a:xfrm>
            <a:off x="3950277" y="6185289"/>
            <a:ext cx="2826744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Hatching &amp; contouring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B148CF-99BF-ED67-789B-3403640DB74E}"/>
              </a:ext>
            </a:extLst>
          </p:cNvPr>
          <p:cNvSpPr txBox="1"/>
          <p:nvPr/>
        </p:nvSpPr>
        <p:spPr>
          <a:xfrm>
            <a:off x="7971015" y="5615917"/>
            <a:ext cx="2826744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Process Mapping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C6621C-3EE9-B30E-2809-559CFA7E3CE1}"/>
              </a:ext>
            </a:extLst>
          </p:cNvPr>
          <p:cNvSpPr txBox="1"/>
          <p:nvPr/>
        </p:nvSpPr>
        <p:spPr>
          <a:xfrm>
            <a:off x="7062285" y="835742"/>
            <a:ext cx="44119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Key Parameters for printing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Particle Size (ex: 15-45um)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Layer height (20-150um)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Line-off set (half of spot size)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Scan speed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F9E2E5-8789-C5A0-5BFD-086FF01E3D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4241" y="3611703"/>
            <a:ext cx="3708701" cy="248646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25A43C-B093-C3C9-B8DA-A1EA8D7AB9A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A9C4258-7AED-B4E2-4FEC-9196D26C5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 AM + Plating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38C757-DF93-F643-3B36-CC080631D706}"/>
              </a:ext>
            </a:extLst>
          </p:cNvPr>
          <p:cNvSpPr txBox="1"/>
          <p:nvPr/>
        </p:nvSpPr>
        <p:spPr>
          <a:xfrm>
            <a:off x="51597" y="681681"/>
            <a:ext cx="6759616" cy="21196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00991" lvl="0" indent="-2857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1" dirty="0"/>
              <a:t>Hybrid </a:t>
            </a:r>
            <a:r>
              <a:rPr lang="en-US" b="1" dirty="0" err="1"/>
              <a:t>AM+Plating</a:t>
            </a:r>
            <a:r>
              <a:rPr lang="en-US" b="1" dirty="0"/>
              <a:t>: </a:t>
            </a:r>
            <a:r>
              <a:rPr lang="en-US" dirty="0"/>
              <a:t>AM substrate (possibly printed in Al, SS, Nb base metal) then copper electroplated. Achieves 102% IACS (annealed copper), with &lt;1 </a:t>
            </a:r>
            <a:r>
              <a:rPr lang="el-GR" dirty="0"/>
              <a:t>μ</a:t>
            </a:r>
            <a:r>
              <a:rPr lang="en-US" dirty="0"/>
              <a:t>m Ra finish.</a:t>
            </a:r>
          </a:p>
          <a:p>
            <a:pPr marL="300991" lvl="0" indent="-2857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1" dirty="0"/>
              <a:t>Process Steps: </a:t>
            </a:r>
            <a:r>
              <a:rPr lang="en-US" dirty="0"/>
              <a:t>Pre-treat surface (etch/activate), apply strike layer (1–2 </a:t>
            </a:r>
            <a:r>
              <a:rPr lang="el-GR" dirty="0"/>
              <a:t>μ</a:t>
            </a:r>
            <a:r>
              <a:rPr lang="en-US" dirty="0"/>
              <a:t>m Cu), then thick Cu plating (50–200 </a:t>
            </a:r>
            <a:r>
              <a:rPr lang="el-GR" dirty="0"/>
              <a:t>μ</a:t>
            </a:r>
            <a:r>
              <a:rPr lang="en-US" dirty="0"/>
              <a:t>m) via pulse-reverse electroplating or DC electroplating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18510A-C679-19D8-5CF5-A160D6F03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3342" y="717181"/>
            <a:ext cx="2613565" cy="26615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EF619D-2873-693E-5B5A-05A31144B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339" y="3522269"/>
            <a:ext cx="3298917" cy="24835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5B5826-0E4D-B6E5-DF50-9940526781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8537" y="3471187"/>
            <a:ext cx="6901027" cy="24835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430392C-3E89-B22C-F6B2-5F4BBE019526}"/>
              </a:ext>
            </a:extLst>
          </p:cNvPr>
          <p:cNvSpPr txBox="1"/>
          <p:nvPr/>
        </p:nvSpPr>
        <p:spPr>
          <a:xfrm>
            <a:off x="0" y="6005793"/>
            <a:ext cx="4348537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100" i="1" dirty="0" err="1"/>
              <a:t>Hähnel</a:t>
            </a:r>
            <a:r>
              <a:rPr lang="en-US" sz="1100" i="1" dirty="0"/>
              <a:t>, H., A. Ateş, B. Dedić, and U. Ratzinger. "Additive Manufacturing of an IH-Type Linac Structure from Stainless Steel and Pure Copper." Instruments, vol. 7, no. 3, 2023, p. 22. MDPI, https://doi.org/10.3390/instruments7030022.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AFF3C96-AC79-6F08-9803-74BE1CA0670F}"/>
              </a:ext>
            </a:extLst>
          </p:cNvPr>
          <p:cNvSpPr txBox="1"/>
          <p:nvPr/>
        </p:nvSpPr>
        <p:spPr>
          <a:xfrm>
            <a:off x="9238051" y="2598939"/>
            <a:ext cx="2821329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IH-Type Linac Structure from Stainless Steel and Pure Copper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2784FF4-3332-A41C-C599-DE99D0D851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0798" y="6005793"/>
            <a:ext cx="6589256" cy="80112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0876B3-1155-B96B-1C97-36CA4D677D1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07/17/2025</a:t>
            </a:r>
          </a:p>
        </p:txBody>
      </p:sp>
    </p:spTree>
    <p:extLst>
      <p:ext uri="{BB962C8B-B14F-4D97-AF65-F5344CB8AC3E}">
        <p14:creationId xmlns:p14="http://schemas.microsoft.com/office/powerpoint/2010/main" val="514221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82C118-63A9-03A9-C7A4-766688D9587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07/17/2025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98CFBE-CC98-F758-BB12-69E3FF67126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7C3BC0E-450A-2AA2-5CC1-78D258868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Post-Processing &amp; Microstructure Engineering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24337B-9F67-93E2-AEEA-D09E7251C432}"/>
              </a:ext>
            </a:extLst>
          </p:cNvPr>
          <p:cNvSpPr txBox="1"/>
          <p:nvPr/>
        </p:nvSpPr>
        <p:spPr>
          <a:xfrm>
            <a:off x="304668" y="833337"/>
            <a:ext cx="7521809" cy="224991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r>
              <a:rPr lang="en-US" b="1" dirty="0"/>
              <a:t>Finishing:</a:t>
            </a:r>
            <a:r>
              <a:rPr lang="en-US" dirty="0"/>
              <a:t> </a:t>
            </a:r>
          </a:p>
          <a:p>
            <a:pPr marL="285750" lvl="5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Powder removal</a:t>
            </a:r>
          </a:p>
          <a:p>
            <a:pPr marL="285750" lvl="5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Precision machining </a:t>
            </a:r>
            <a:r>
              <a:rPr lang="en-US" dirty="0"/>
              <a:t>/ abrasive flow to Ra ≤ 5 µm.</a:t>
            </a:r>
          </a:p>
          <a:p>
            <a:pPr marL="2857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Electropolishing or chemical polishing </a:t>
            </a:r>
            <a:r>
              <a:rPr lang="en-US" dirty="0"/>
              <a:t>to Ra ≤ 1 µm for RF surfaces; electropolishing at 18–20 A dm⁻² in H₃PO₄/n-butanol electrolyte gives &lt; 60 nm RMS roughness.</a:t>
            </a:r>
          </a:p>
          <a:p>
            <a:pPr marL="2857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If </a:t>
            </a:r>
            <a:r>
              <a:rPr lang="en-US" b="1" dirty="0"/>
              <a:t>plating</a:t>
            </a:r>
            <a:r>
              <a:rPr lang="en-US" dirty="0"/>
              <a:t> is required (e.g., Nb or Au overlay), pre-plate roughness should be &lt; 0.8 µm to avoid field-emission hot-spots.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045EAA-CBF8-6909-EA8D-A72A2FE57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2360" y="726525"/>
            <a:ext cx="4117153" cy="20770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726F16-A4B7-F4AA-1374-1074B8EB9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68" y="3233622"/>
            <a:ext cx="3076243" cy="34878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87AFE7-0DD4-41B3-54FF-21BA7269A6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1770" y="3497826"/>
            <a:ext cx="3558331" cy="18804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A6ABCFF-C948-62ED-0E70-931C6EBA7AD9}"/>
              </a:ext>
            </a:extLst>
          </p:cNvPr>
          <p:cNvSpPr txBox="1"/>
          <p:nvPr/>
        </p:nvSpPr>
        <p:spPr>
          <a:xfrm>
            <a:off x="8699332" y="5491623"/>
            <a:ext cx="311076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EP’d</a:t>
            </a:r>
            <a:r>
              <a:rPr lang="en-US" sz="1200" dirty="0"/>
              <a:t> for 70um removal </a:t>
            </a:r>
          </a:p>
          <a:p>
            <a:pPr algn="ctr"/>
            <a:r>
              <a:rPr lang="en-US" sz="1200" dirty="0"/>
              <a:t>(bright shinny appearance)</a:t>
            </a:r>
          </a:p>
          <a:p>
            <a:pPr algn="ctr"/>
            <a:r>
              <a:rPr lang="en-US" sz="1200" dirty="0" err="1"/>
              <a:t>Radiabeam</a:t>
            </a:r>
            <a:endParaRPr lang="en-US" sz="12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50DFD2C-D28F-C933-5CEE-1DDD7CBE5D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2669" y="3307246"/>
            <a:ext cx="4540528" cy="329643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688365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63176a9a10_0_199"/>
          <p:cNvSpPr txBox="1">
            <a:spLocks noGrp="1"/>
          </p:cNvSpPr>
          <p:nvPr>
            <p:ph type="body" idx="1"/>
          </p:nvPr>
        </p:nvSpPr>
        <p:spPr>
          <a:xfrm>
            <a:off x="134548" y="609300"/>
            <a:ext cx="5017553" cy="1851670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400" b="1" dirty="0"/>
              <a:t>Heat Treatments:</a:t>
            </a:r>
            <a:r>
              <a:rPr lang="en-US" sz="1400" dirty="0"/>
              <a:t> </a:t>
            </a:r>
            <a:endParaRPr sz="1400" dirty="0"/>
          </a:p>
          <a:p>
            <a:pPr>
              <a:lnSpc>
                <a:spcPct val="120000"/>
              </a:lnSpc>
              <a:buChar char="○"/>
            </a:pPr>
            <a:r>
              <a:rPr lang="en-US" sz="1400" dirty="0"/>
              <a:t>300–400°C s</a:t>
            </a:r>
            <a:r>
              <a:rPr lang="en-US" sz="1400" b="1" dirty="0"/>
              <a:t>tress-relief</a:t>
            </a:r>
            <a:r>
              <a:rPr lang="en-US" sz="1400" dirty="0"/>
              <a:t> (reduce residual stress) </a:t>
            </a:r>
            <a:endParaRPr sz="1400" dirty="0"/>
          </a:p>
          <a:p>
            <a:pPr>
              <a:lnSpc>
                <a:spcPct val="120000"/>
              </a:lnSpc>
              <a:buChar char="○"/>
            </a:pPr>
            <a:r>
              <a:rPr lang="en-US" sz="1400" dirty="0"/>
              <a:t>650°C </a:t>
            </a:r>
            <a:r>
              <a:rPr lang="en-US" sz="1400" b="1" dirty="0"/>
              <a:t>anneal</a:t>
            </a:r>
            <a:r>
              <a:rPr lang="en-US" sz="1400" dirty="0"/>
              <a:t> (recrystallize, refine grains)</a:t>
            </a:r>
            <a:endParaRPr sz="1400" dirty="0"/>
          </a:p>
          <a:p>
            <a:pPr>
              <a:lnSpc>
                <a:spcPct val="120000"/>
              </a:lnSpc>
              <a:buChar char="○"/>
            </a:pPr>
            <a:r>
              <a:rPr lang="en-US" sz="1400" dirty="0"/>
              <a:t>950°C/100 MPa </a:t>
            </a:r>
            <a:r>
              <a:rPr lang="en-US" sz="1400" b="1" dirty="0"/>
              <a:t>HIP</a:t>
            </a:r>
            <a:r>
              <a:rPr lang="en-US" sz="1400" dirty="0"/>
              <a:t> (eliminate porosity).</a:t>
            </a:r>
            <a:endParaRPr sz="1400" dirty="0"/>
          </a:p>
        </p:txBody>
      </p:sp>
      <p:sp>
        <p:nvSpPr>
          <p:cNvPr id="251" name="Google Shape;251;g363176a9a10_0_199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609300" cy="6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252" name="Google Shape;252;g363176a9a10_0_199"/>
          <p:cNvSpPr txBox="1">
            <a:spLocks noGrp="1"/>
          </p:cNvSpPr>
          <p:nvPr>
            <p:ph type="title"/>
          </p:nvPr>
        </p:nvSpPr>
        <p:spPr>
          <a:xfrm>
            <a:off x="731519" y="35676"/>
            <a:ext cx="9418200" cy="5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dirty="0"/>
              <a:t>Post-Processing &amp; Microstructure Engineering </a:t>
            </a:r>
            <a:endParaRPr dirty="0"/>
          </a:p>
        </p:txBody>
      </p:sp>
      <p:sp>
        <p:nvSpPr>
          <p:cNvPr id="253" name="Google Shape;253;g363176a9a10_0_199"/>
          <p:cNvSpPr txBox="1">
            <a:spLocks noGrp="1"/>
          </p:cNvSpPr>
          <p:nvPr>
            <p:ph type="dt" idx="10"/>
          </p:nvPr>
        </p:nvSpPr>
        <p:spPr>
          <a:xfrm>
            <a:off x="760140" y="6530061"/>
            <a:ext cx="1512300" cy="1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07/17/2025</a:t>
            </a:r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A80C26-1428-0EB5-A80A-D1904450F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0168" y="629512"/>
            <a:ext cx="4447284" cy="53168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C57797-74B8-3FD0-55B0-962CD70997B8}"/>
              </a:ext>
            </a:extLst>
          </p:cNvPr>
          <p:cNvSpPr txBox="1"/>
          <p:nvPr/>
        </p:nvSpPr>
        <p:spPr>
          <a:xfrm>
            <a:off x="7610168" y="6002312"/>
            <a:ext cx="45818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effectLst/>
                <a:latin typeface="fkGroteskNeue"/>
              </a:rPr>
              <a:t>Wu, Xiaoli, et al. "Effect of Heat Treatment on the Microstructure and Mechanical Properties of </a:t>
            </a:r>
            <a:r>
              <a:rPr lang="en-US" sz="1200" b="0" i="0" dirty="0" err="1">
                <a:effectLst/>
                <a:latin typeface="fkGroteskNeue"/>
              </a:rPr>
              <a:t>CuCrZr</a:t>
            </a:r>
            <a:r>
              <a:rPr lang="en-US" sz="1200" b="0" i="0" dirty="0">
                <a:effectLst/>
                <a:latin typeface="fkGroteskNeue"/>
              </a:rPr>
              <a:t> Alloy Fabricated by Selective Laser Melting." Journal of Alloys and Compounds, vol. 875, 2021, 159889. Elsevier, https://doi.org/10.1016/j.jallcom.2021.159889.</a:t>
            </a:r>
            <a:endParaRPr lang="en-US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176D65-DFAE-246B-A18F-A2A78311D5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3631" y="2262013"/>
            <a:ext cx="4059373" cy="39139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879466-1B83-7B08-03A4-537265D20FC9}"/>
              </a:ext>
            </a:extLst>
          </p:cNvPr>
          <p:cNvSpPr txBox="1"/>
          <p:nvPr/>
        </p:nvSpPr>
        <p:spPr>
          <a:xfrm>
            <a:off x="1514168" y="617599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effectLst/>
                <a:latin typeface="fkGroteskNeue"/>
              </a:rPr>
              <a:t>Wang, Ping, et al. "Additive Manufacturing of Copper and Copper Alloys: Processing Techniques and Material Properties." Metallurgical and Materials Transactions B, vol. 49, no. 6, 2018, pp. 3230–3250. Springer, </a:t>
            </a:r>
            <a:r>
              <a:rPr lang="en-US" sz="1200" b="0" i="0" dirty="0">
                <a:effectLst/>
                <a:latin typeface="fkGroteskNeue"/>
                <a:hlinkClick r:id="rId5"/>
              </a:rPr>
              <a:t>https://doi.org/10.1007/s13632-018-0456-z</a:t>
            </a:r>
            <a:r>
              <a:rPr lang="en-US" sz="1200" b="0" i="0" dirty="0">
                <a:effectLst/>
                <a:latin typeface="fkGroteskNeue"/>
              </a:rPr>
              <a:t>.</a:t>
            </a:r>
            <a:endParaRPr lang="en-US" sz="1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8F9A29-417C-90A6-0D94-887E33319D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032" y="708944"/>
            <a:ext cx="4711271" cy="5711521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400" b="1" dirty="0"/>
              <a:t>Feedstock Qualification: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/>
              <a:t>Powder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dirty="0"/>
              <a:t>Particle size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dirty="0"/>
              <a:t>Particle morphology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dirty="0"/>
              <a:t>Composition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1B7771-978D-A1F6-9B6F-FDC8FB3D0B4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07/17/2025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FD4F60-5538-4565-DC69-81725ADF33C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829A8E-E9F8-C355-75D4-0B7785E98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Quality Assurance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0B72418C-B05F-3CEE-1A23-C214EAD60D70}"/>
              </a:ext>
            </a:extLst>
          </p:cNvPr>
          <p:cNvSpPr txBox="1">
            <a:spLocks/>
          </p:cNvSpPr>
          <p:nvPr/>
        </p:nvSpPr>
        <p:spPr>
          <a:xfrm>
            <a:off x="4958940" y="708944"/>
            <a:ext cx="7097028" cy="57115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mbria"/>
              <a:buChar char="⎼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400" b="1" dirty="0"/>
              <a:t>Post Print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/>
              <a:t>Metrology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/>
              <a:t>Destructive testing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/>
              <a:t>Mechanical testing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C0ED95-BDCA-738F-8DDC-AF8D93FCE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69" y="2595717"/>
            <a:ext cx="4487996" cy="31185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845596-B2CE-5FE2-167A-819FA3D5C2E2}"/>
              </a:ext>
            </a:extLst>
          </p:cNvPr>
          <p:cNvSpPr txBox="1"/>
          <p:nvPr/>
        </p:nvSpPr>
        <p:spPr>
          <a:xfrm>
            <a:off x="136032" y="5750274"/>
            <a:ext cx="4599633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 err="1"/>
              <a:t>Shovkoplyas</a:t>
            </a:r>
            <a:r>
              <a:rPr lang="en-US" sz="1100" dirty="0"/>
              <a:t>, Iryna Ya., et al. "A Review on Additive Manufacturing of Pure Copper." Materials, vol. 15, no. 3, 2022, p. 705. MDPI, https://doi.org/10.3390/ma15030705.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4F6BE11-46A7-E29D-5349-36B2A67A2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6816" y="2595717"/>
            <a:ext cx="1028844" cy="28483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30771CC-B672-1A69-4068-5FD77575AA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0941" y="786896"/>
            <a:ext cx="3817198" cy="24774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9D8AE5F-EEC4-7272-C822-84DFC6295A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9728" y="3502065"/>
            <a:ext cx="3758412" cy="284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584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63176a9a10_0_215"/>
          <p:cNvSpPr txBox="1">
            <a:spLocks noGrp="1"/>
          </p:cNvSpPr>
          <p:nvPr>
            <p:ph type="body" idx="1"/>
          </p:nvPr>
        </p:nvSpPr>
        <p:spPr>
          <a:xfrm>
            <a:off x="199325" y="688675"/>
            <a:ext cx="7462264" cy="3487800"/>
          </a:xfrm>
          <a:prstGeom prst="rect">
            <a:avLst/>
          </a:prstGeom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11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lang="en-US" sz="1300" b="1" dirty="0"/>
              <a:t>Photo Injector cathode:</a:t>
            </a:r>
            <a:r>
              <a:rPr lang="en-US" sz="1300" dirty="0"/>
              <a:t> S-band electron gun cathode with integrated cooling channels</a:t>
            </a:r>
            <a:endParaRPr sz="1300" dirty="0"/>
          </a:p>
          <a:p>
            <a:pPr marL="914400" lvl="1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-US" sz="1300" dirty="0"/>
              <a:t>(</a:t>
            </a:r>
            <a:r>
              <a:rPr lang="en-US" sz="1300" dirty="0" err="1"/>
              <a:t>RadiaBeam</a:t>
            </a:r>
            <a:r>
              <a:rPr lang="en-US" sz="1300" dirty="0"/>
              <a:t> prototype).</a:t>
            </a:r>
            <a:endParaRPr sz="1300" dirty="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US" sz="1300" b="1" dirty="0"/>
              <a:t>Synchrotron Absorbers &amp; Magnets:</a:t>
            </a:r>
            <a:r>
              <a:rPr lang="en-US" sz="1300" dirty="0"/>
              <a:t> Complex-shaped absorbers and quadrupole elements</a:t>
            </a:r>
            <a:endParaRPr sz="1300" dirty="0"/>
          </a:p>
          <a:p>
            <a:pPr marL="914400" lvl="1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-US" sz="1300" dirty="0"/>
              <a:t>(</a:t>
            </a:r>
            <a:r>
              <a:rPr lang="en-US" sz="1300" dirty="0" err="1"/>
              <a:t>e.g</a:t>
            </a:r>
            <a:r>
              <a:rPr lang="en-US" sz="1300" dirty="0"/>
              <a:t>: Diamond Light Source, CERN prototypes).</a:t>
            </a:r>
            <a:endParaRPr sz="1300" dirty="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US" sz="1300" b="1" dirty="0"/>
              <a:t>Space Accelerators:</a:t>
            </a:r>
            <a:r>
              <a:rPr lang="en-US" sz="1300" dirty="0"/>
              <a:t> Compact, lightweight accel. modules </a:t>
            </a:r>
            <a:endParaRPr sz="1300" dirty="0"/>
          </a:p>
          <a:p>
            <a:pPr marL="914400" lvl="1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-US" sz="1300" dirty="0"/>
              <a:t>(ESA CubeSat and NASA deep-space projects are pursuing AM designs).</a:t>
            </a:r>
            <a:endParaRPr sz="1300" dirty="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US" sz="1300" b="1" dirty="0"/>
              <a:t>Heat Exchangers &amp; Power Devices:</a:t>
            </a:r>
            <a:r>
              <a:rPr lang="en-US" sz="1300" dirty="0"/>
              <a:t> High-power RF couplers, gyrotrons, and rocket engine cooling manifolds (conformal microchannels).</a:t>
            </a:r>
            <a:endParaRPr sz="1300" dirty="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US" sz="1300" b="1" dirty="0"/>
              <a:t>Emerging Fields:</a:t>
            </a:r>
            <a:r>
              <a:rPr lang="en-US" sz="1300" dirty="0"/>
              <a:t> Electric propulsion, fusion RF structures – anywhere high thermal demands and rapid prototyping are needed</a:t>
            </a:r>
            <a:r>
              <a:rPr lang="en-US" sz="1300" b="1" dirty="0"/>
              <a:t>.</a:t>
            </a:r>
            <a:endParaRPr sz="1300" b="1" dirty="0"/>
          </a:p>
        </p:txBody>
      </p:sp>
      <p:sp>
        <p:nvSpPr>
          <p:cNvPr id="260" name="Google Shape;260;g363176a9a10_0_21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609300" cy="609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sp>
        <p:nvSpPr>
          <p:cNvPr id="261" name="Google Shape;261;g363176a9a10_0_215"/>
          <p:cNvSpPr txBox="1">
            <a:spLocks noGrp="1"/>
          </p:cNvSpPr>
          <p:nvPr>
            <p:ph type="title"/>
          </p:nvPr>
        </p:nvSpPr>
        <p:spPr>
          <a:xfrm>
            <a:off x="731519" y="35676"/>
            <a:ext cx="9418200" cy="537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Industrial Adoption</a:t>
            </a:r>
            <a:endParaRPr dirty="0"/>
          </a:p>
        </p:txBody>
      </p:sp>
      <p:pic>
        <p:nvPicPr>
          <p:cNvPr id="262" name="Google Shape;262;g363176a9a10_0_2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25886" y="4547150"/>
            <a:ext cx="1672964" cy="2213476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g363176a9a10_0_215"/>
          <p:cNvSpPr txBox="1"/>
          <p:nvPr/>
        </p:nvSpPr>
        <p:spPr>
          <a:xfrm>
            <a:off x="9242425" y="5760350"/>
            <a:ext cx="2737372" cy="669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i="1" dirty="0">
                <a:solidFill>
                  <a:schemeClr val="dk1"/>
                </a:solidFill>
              </a:rPr>
              <a:t>Morrone, Marco, et al.</a:t>
            </a:r>
            <a:r>
              <a:rPr lang="en-US" sz="1050" i="1" dirty="0">
                <a:solidFill>
                  <a:schemeClr val="dk1"/>
                </a:solidFill>
              </a:rPr>
              <a:t> Synchrotron Radiation Absorber Design. TE-VSC, CERN, Presentation</a:t>
            </a:r>
            <a:endParaRPr sz="1050" i="1" dirty="0"/>
          </a:p>
        </p:txBody>
      </p:sp>
      <p:pic>
        <p:nvPicPr>
          <p:cNvPr id="264" name="Google Shape;264;g363176a9a10_0_2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03750" y="4547148"/>
            <a:ext cx="2877350" cy="111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g363176a9a10_0_2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87840" y="790625"/>
            <a:ext cx="3452498" cy="136172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66" name="Google Shape;266;g363176a9a10_0_2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87840" y="2473673"/>
            <a:ext cx="3452500" cy="191065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67" name="Google Shape;267;g363176a9a10_0_2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8010" y="4239676"/>
            <a:ext cx="2287414" cy="1910649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g363176a9a10_0_215"/>
          <p:cNvSpPr txBox="1"/>
          <p:nvPr/>
        </p:nvSpPr>
        <p:spPr>
          <a:xfrm>
            <a:off x="8114089" y="2095421"/>
            <a:ext cx="3000000" cy="46163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chemeClr val="dk1"/>
                </a:solidFill>
              </a:rPr>
              <a:t>"EBM Photocathode RF Test."</a:t>
            </a:r>
            <a:r>
              <a:rPr lang="en-US" sz="900" dirty="0">
                <a:solidFill>
                  <a:schemeClr val="dk1"/>
                </a:solidFill>
              </a:rPr>
              <a:t> </a:t>
            </a:r>
            <a:r>
              <a:rPr lang="en-US" sz="900" i="1" dirty="0">
                <a:solidFill>
                  <a:schemeClr val="dk1"/>
                </a:solidFill>
              </a:rPr>
              <a:t>AM Research at </a:t>
            </a:r>
            <a:r>
              <a:rPr lang="en-US" sz="900" i="1" dirty="0" err="1">
                <a:solidFill>
                  <a:schemeClr val="dk1"/>
                </a:solidFill>
              </a:rPr>
              <a:t>RadiaBeam</a:t>
            </a:r>
            <a:r>
              <a:rPr lang="en-US" sz="900" i="1" dirty="0">
                <a:solidFill>
                  <a:schemeClr val="dk1"/>
                </a:solidFill>
              </a:rPr>
              <a:t> - AM VED Workshop</a:t>
            </a:r>
            <a:r>
              <a:rPr lang="en-US" sz="900" dirty="0">
                <a:solidFill>
                  <a:schemeClr val="dk1"/>
                </a:solidFill>
              </a:rPr>
              <a:t>, 31 Jan. 2020.</a:t>
            </a:r>
            <a:endParaRPr sz="900" dirty="0"/>
          </a:p>
        </p:txBody>
      </p:sp>
      <p:sp>
        <p:nvSpPr>
          <p:cNvPr id="269" name="Google Shape;269;g363176a9a10_0_215"/>
          <p:cNvSpPr txBox="1"/>
          <p:nvPr/>
        </p:nvSpPr>
        <p:spPr>
          <a:xfrm>
            <a:off x="0" y="6083691"/>
            <a:ext cx="32199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1" dirty="0">
                <a:solidFill>
                  <a:schemeClr val="dk1"/>
                </a:solidFill>
              </a:rPr>
              <a:t>European Space Agency (ESA).</a:t>
            </a:r>
            <a:r>
              <a:rPr lang="en-US" sz="900" i="1" dirty="0">
                <a:solidFill>
                  <a:schemeClr val="dk1"/>
                </a:solidFill>
              </a:rPr>
              <a:t> "ESA Optimizes 3D Printing for Pure Copper Electromagnetic Coils." ESA Newsroom, General Support Technology </a:t>
            </a:r>
            <a:r>
              <a:rPr lang="en-US" sz="900" i="1" dirty="0" err="1">
                <a:solidFill>
                  <a:schemeClr val="dk1"/>
                </a:solidFill>
              </a:rPr>
              <a:t>Programme</a:t>
            </a:r>
            <a:r>
              <a:rPr lang="en-US" sz="900" i="1" dirty="0">
                <a:solidFill>
                  <a:schemeClr val="dk1"/>
                </a:solidFill>
              </a:rPr>
              <a:t> (GSTP)</a:t>
            </a:r>
            <a:endParaRPr sz="1200" i="1" dirty="0"/>
          </a:p>
        </p:txBody>
      </p:sp>
      <p:pic>
        <p:nvPicPr>
          <p:cNvPr id="270" name="Google Shape;270;g363176a9a10_0_2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09049" y="4239675"/>
            <a:ext cx="1981897" cy="191065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g363176a9a10_0_215"/>
          <p:cNvSpPr txBox="1"/>
          <p:nvPr/>
        </p:nvSpPr>
        <p:spPr>
          <a:xfrm>
            <a:off x="3858416" y="6180900"/>
            <a:ext cx="30000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1" dirty="0">
                <a:solidFill>
                  <a:schemeClr val="dk1"/>
                </a:solidFill>
              </a:rPr>
              <a:t>CERN.</a:t>
            </a:r>
            <a:r>
              <a:rPr lang="en-US" sz="900" i="1" dirty="0">
                <a:solidFill>
                  <a:schemeClr val="dk1"/>
                </a:solidFill>
              </a:rPr>
              <a:t> "Additive Manufacturing of HOM Coupler Prototype Using Niobium." CERN Newsroom, Magnets, Superconductors and Cryogenics group (TE-MSC), 2023. Image Credit: CERN. Accessed 14 July 2025.</a:t>
            </a:r>
            <a:endParaRPr sz="1200" i="1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6605F6-8C3E-72C1-BBB7-611B912B65F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07/17/2025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63176a9a10_0_348"/>
          <p:cNvSpPr txBox="1">
            <a:spLocks noGrp="1"/>
          </p:cNvSpPr>
          <p:nvPr>
            <p:ph type="body" idx="1"/>
          </p:nvPr>
        </p:nvSpPr>
        <p:spPr>
          <a:xfrm>
            <a:off x="64281" y="466451"/>
            <a:ext cx="10752676" cy="4329995"/>
          </a:xfrm>
          <a:prstGeom prst="rect">
            <a:avLst/>
          </a:prstGeom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30200" algn="l" rtl="0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-US" b="1" dirty="0"/>
              <a:t>Cost &amp; Time Savings:</a:t>
            </a:r>
            <a:r>
              <a:rPr lang="en-US" dirty="0"/>
              <a:t> No tooling or brazing cost; complex parts ~50% cheaper. Development ~70% faster [1].</a:t>
            </a:r>
            <a:endParaRPr dirty="0"/>
          </a:p>
          <a:p>
            <a:pPr marL="457200" lvl="0" indent="-3302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b="1" dirty="0"/>
              <a:t>Performance Edge:</a:t>
            </a:r>
            <a:r>
              <a:rPr lang="en-US" dirty="0"/>
              <a:t> Compact, lighter accelerators can reduce facility size &amp; cost. </a:t>
            </a:r>
            <a:endParaRPr dirty="0"/>
          </a:p>
          <a:p>
            <a:pPr marL="457200" lvl="0" indent="-3302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b="1" dirty="0"/>
              <a:t>Market Opportunity:</a:t>
            </a:r>
            <a:r>
              <a:rPr lang="en-US" dirty="0"/>
              <a:t> rapid growth in space, medical, defense sectors needing advanced RF components. </a:t>
            </a:r>
            <a:endParaRPr dirty="0"/>
          </a:p>
          <a:p>
            <a:pPr marL="457200" lvl="0" indent="-3302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b="1" dirty="0"/>
              <a:t>Competitive Advantage:</a:t>
            </a:r>
            <a:r>
              <a:rPr lang="en-US" dirty="0"/>
              <a:t> With successful R&amp;D of process parameters. Adopters gain ability to deliver novel designs for cost efficient accelerators.</a:t>
            </a:r>
            <a:endParaRPr dirty="0"/>
          </a:p>
          <a:p>
            <a:pPr marL="457200" lvl="0" indent="-3302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b="1" dirty="0"/>
              <a:t>ROI:</a:t>
            </a:r>
            <a:r>
              <a:rPr lang="en-US" dirty="0"/>
              <a:t> Investment in AM is paid back via superior product performance and opening new applications.</a:t>
            </a:r>
            <a:endParaRPr dirty="0"/>
          </a:p>
        </p:txBody>
      </p:sp>
      <p:sp>
        <p:nvSpPr>
          <p:cNvPr id="278" name="Google Shape;278;g363176a9a10_0_348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609300" cy="609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sp>
        <p:nvSpPr>
          <p:cNvPr id="279" name="Google Shape;279;g363176a9a10_0_348"/>
          <p:cNvSpPr txBox="1">
            <a:spLocks noGrp="1"/>
          </p:cNvSpPr>
          <p:nvPr>
            <p:ph type="title"/>
          </p:nvPr>
        </p:nvSpPr>
        <p:spPr>
          <a:xfrm>
            <a:off x="731519" y="35676"/>
            <a:ext cx="9418200" cy="537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Economic Impact &amp; Market</a:t>
            </a:r>
            <a:endParaRPr/>
          </a:p>
        </p:txBody>
      </p:sp>
      <p:sp>
        <p:nvSpPr>
          <p:cNvPr id="283" name="Google Shape;283;g363176a9a10_0_348"/>
          <p:cNvSpPr txBox="1">
            <a:spLocks noGrp="1"/>
          </p:cNvSpPr>
          <p:nvPr>
            <p:ph type="dt" idx="10"/>
          </p:nvPr>
        </p:nvSpPr>
        <p:spPr>
          <a:xfrm>
            <a:off x="760140" y="6530061"/>
            <a:ext cx="1512300" cy="1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07/17/2025</a:t>
            </a: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1CF14A-BF98-18B7-A555-9A49AFCABC40}"/>
              </a:ext>
            </a:extLst>
          </p:cNvPr>
          <p:cNvSpPr txBox="1"/>
          <p:nvPr/>
        </p:nvSpPr>
        <p:spPr>
          <a:xfrm>
            <a:off x="151299" y="5837551"/>
            <a:ext cx="3176691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1. "First 3D Printed IH-Type Linac Structure—Proof-of-Concept for High Gradient Applications." Instruments, vol. 4, no. 1, 2020, p. 7. MDPI.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295723-5F3C-0169-ED33-941F4B8CC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1949" y="3050597"/>
            <a:ext cx="4829605" cy="31775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418A06-D346-7BAF-D2F4-8AB19C99F7D1}"/>
              </a:ext>
            </a:extLst>
          </p:cNvPr>
          <p:cNvSpPr txBox="1"/>
          <p:nvPr/>
        </p:nvSpPr>
        <p:spPr>
          <a:xfrm>
            <a:off x="3731949" y="6228113"/>
            <a:ext cx="5491085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“SpaceX Optimizes Raptor 3 with DFAM and 3D Printing.” 3Dnatives, 12 Aug. 2024, https://www.3dnatives.com/en/spacex-optimizes-raptor-3-dfam-3d-printing-120820244/amp/. Accessed 16 July 2025.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072F42-83AD-0DC2-1C52-809AB2FCB0B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42BBFA-A2CD-4414-F131-36D8BB9D1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Study CERN-750MHz Radio frequency (RFQ)</a:t>
            </a:r>
          </a:p>
        </p:txBody>
      </p:sp>
      <p:pic>
        <p:nvPicPr>
          <p:cNvPr id="6" name="Google Shape;170;g363176a9a10_0_127">
            <a:extLst>
              <a:ext uri="{FF2B5EF4-FFF2-40B4-BE49-F238E27FC236}">
                <a16:creationId xmlns:a16="http://schemas.microsoft.com/office/drawing/2014/main" id="{D731A712-2FC2-0BF8-E3E8-34ABFF8C4C2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7856" y="714150"/>
            <a:ext cx="2578624" cy="1675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82;g363176a9a10_0_135">
            <a:extLst>
              <a:ext uri="{FF2B5EF4-FFF2-40B4-BE49-F238E27FC236}">
                <a16:creationId xmlns:a16="http://schemas.microsoft.com/office/drawing/2014/main" id="{86718DF9-5DAC-080F-7102-429D20F3EC4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2248" y="700775"/>
            <a:ext cx="2133378" cy="168846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87;g363176a9a10_0_135">
            <a:extLst>
              <a:ext uri="{FF2B5EF4-FFF2-40B4-BE49-F238E27FC236}">
                <a16:creationId xmlns:a16="http://schemas.microsoft.com/office/drawing/2014/main" id="{3A13C497-B18D-B1E5-01D9-E47C39935ECA}"/>
              </a:ext>
            </a:extLst>
          </p:cNvPr>
          <p:cNvSpPr txBox="1"/>
          <p:nvPr/>
        </p:nvSpPr>
        <p:spPr>
          <a:xfrm>
            <a:off x="117856" y="6025634"/>
            <a:ext cx="5830660" cy="600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</a:rPr>
              <a:t>C</a:t>
            </a:r>
            <a:r>
              <a:rPr lang="en-US" sz="1100" i="1" dirty="0">
                <a:solidFill>
                  <a:schemeClr val="dk1"/>
                </a:solidFill>
              </a:rPr>
              <a:t>ERN. 3D-Printed Copper Demonstrator for RF Applications — </a:t>
            </a:r>
            <a:r>
              <a:rPr lang="en-US" sz="1100" i="1" dirty="0" err="1">
                <a:solidFill>
                  <a:schemeClr val="dk1"/>
                </a:solidFill>
              </a:rPr>
              <a:t>iFAST</a:t>
            </a:r>
            <a:r>
              <a:rPr lang="en-US" sz="1100" i="1" dirty="0">
                <a:solidFill>
                  <a:schemeClr val="dk1"/>
                </a:solidFill>
              </a:rPr>
              <a:t> Project, European Union Horizon 2020 Framework, 2023. Image showing copper AM part in powder bed</a:t>
            </a:r>
            <a:endParaRPr sz="1800" i="1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6F1D6E8-60CA-B279-3C49-595792AD3CF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07/17/2025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5EA176-6073-98A1-D083-21C9E7044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7477" y="3070285"/>
            <a:ext cx="4198571" cy="25234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6852A97-3529-286C-F201-FCF84A0BBF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427" y="3096200"/>
            <a:ext cx="5657089" cy="26773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8D5901-D697-2113-5DE5-8F7E6506BE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2619" y="700775"/>
            <a:ext cx="4487954" cy="225204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BBE2DA3-5ED6-DCBE-1E70-6C33024488DB}"/>
              </a:ext>
            </a:extLst>
          </p:cNvPr>
          <p:cNvSpPr txBox="1"/>
          <p:nvPr/>
        </p:nvSpPr>
        <p:spPr>
          <a:xfrm>
            <a:off x="6096000" y="5952034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/>
              <a:t>Torims</a:t>
            </a:r>
            <a:r>
              <a:rPr lang="en-US" sz="1100" i="1" dirty="0"/>
              <a:t>, T., et al. "Development of Additively Manufactured 750 MHz RFQ." 32nd Linear Accelerator Conference (LINAC2024), 2024, Chicago, IL, USA. JACoW Publishing, 2024. doi:10.18429/JACoW-LINAC2024-THAA003. https://inspirehep.net/files/ce28c0d1284c283028b07146d9c5a2b6.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3BBB09-583E-1A99-DA27-2069D506E4D5}"/>
              </a:ext>
            </a:extLst>
          </p:cNvPr>
          <p:cNvSpPr txBox="1"/>
          <p:nvPr/>
        </p:nvSpPr>
        <p:spPr>
          <a:xfrm>
            <a:off x="7547477" y="5517144"/>
            <a:ext cx="4053684" cy="30777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AM RFQ appears leak tight at 1∙10</a:t>
            </a:r>
            <a:r>
              <a:rPr lang="en-US" baseline="30000" dirty="0">
                <a:solidFill>
                  <a:schemeClr val="bg1"/>
                </a:solidFill>
              </a:rPr>
              <a:t>-10</a:t>
            </a:r>
            <a:r>
              <a:rPr lang="en-US" dirty="0">
                <a:solidFill>
                  <a:schemeClr val="bg1"/>
                </a:solidFill>
              </a:rPr>
              <a:t> mbar/l/s-1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365C4D-77AC-E8F3-6388-7FA9AB372C8D}"/>
              </a:ext>
            </a:extLst>
          </p:cNvPr>
          <p:cNvSpPr txBox="1"/>
          <p:nvPr/>
        </p:nvSpPr>
        <p:spPr>
          <a:xfrm>
            <a:off x="7706191" y="2912674"/>
            <a:ext cx="4053684" cy="30777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Optimization of the cooling channels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F19720-B53F-1E99-5139-DD97C8FEDAE6}"/>
              </a:ext>
            </a:extLst>
          </p:cNvPr>
          <p:cNvSpPr txBox="1"/>
          <p:nvPr/>
        </p:nvSpPr>
        <p:spPr>
          <a:xfrm>
            <a:off x="1179872" y="5745691"/>
            <a:ext cx="4053684" cy="30777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Post-processing- (18um to 0.65um) Ra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8D025C8-FB45-37FD-C036-7D38F4193D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3093" y="721251"/>
            <a:ext cx="2624860" cy="166798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71E945E-A2C9-FFCE-800D-A8A9AA915B57}"/>
              </a:ext>
            </a:extLst>
          </p:cNvPr>
          <p:cNvSpPr txBox="1"/>
          <p:nvPr/>
        </p:nvSpPr>
        <p:spPr>
          <a:xfrm>
            <a:off x="117856" y="2389240"/>
            <a:ext cx="2578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Traditional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9C4176C-7215-87EB-6203-65D838FFA87C}"/>
              </a:ext>
            </a:extLst>
          </p:cNvPr>
          <p:cNvSpPr txBox="1"/>
          <p:nvPr/>
        </p:nvSpPr>
        <p:spPr>
          <a:xfrm>
            <a:off x="2654932" y="2389240"/>
            <a:ext cx="2578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Iteration-1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17681D9-8AF4-76F7-A07D-0864817A412E}"/>
              </a:ext>
            </a:extLst>
          </p:cNvPr>
          <p:cNvSpPr txBox="1"/>
          <p:nvPr/>
        </p:nvSpPr>
        <p:spPr>
          <a:xfrm>
            <a:off x="5099329" y="2381976"/>
            <a:ext cx="2578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Iteration-2</a:t>
            </a:r>
          </a:p>
        </p:txBody>
      </p:sp>
    </p:spTree>
    <p:extLst>
      <p:ext uri="{BB962C8B-B14F-4D97-AF65-F5344CB8AC3E}">
        <p14:creationId xmlns:p14="http://schemas.microsoft.com/office/powerpoint/2010/main" val="18248459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63176a9a10_0_355"/>
          <p:cNvSpPr txBox="1">
            <a:spLocks noGrp="1"/>
          </p:cNvSpPr>
          <p:nvPr>
            <p:ph type="body" idx="1"/>
          </p:nvPr>
        </p:nvSpPr>
        <p:spPr>
          <a:xfrm>
            <a:off x="146351" y="717755"/>
            <a:ext cx="5270601" cy="5683045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-US" b="1" dirty="0"/>
              <a:t>Summary:</a:t>
            </a:r>
            <a:r>
              <a:rPr lang="en-US" dirty="0"/>
              <a:t> Copper AM for NCRF can lead to big breakthroughs with focused effort on R&amp;D</a:t>
            </a:r>
            <a:endParaRPr dirty="0"/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 dirty="0"/>
              <a:t>New Designs</a:t>
            </a: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 dirty="0"/>
              <a:t>Process parameter</a:t>
            </a: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 dirty="0"/>
              <a:t>New alloys</a:t>
            </a: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 dirty="0"/>
              <a:t>Post processing</a:t>
            </a: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 dirty="0"/>
              <a:t>Microstructural Engineering</a:t>
            </a:r>
            <a:endParaRPr dirty="0"/>
          </a:p>
          <a:p>
            <a:pPr marL="457200" lvl="0" indent="-3302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-US" b="1" dirty="0"/>
              <a:t>Key Benefits:</a:t>
            </a:r>
            <a:r>
              <a:rPr lang="en-US" dirty="0"/>
              <a:t> Unmatched design flexibility; higher gradients; superior cooling; much faster &amp; cheaper prototyping.</a:t>
            </a:r>
            <a:endParaRPr dirty="0"/>
          </a:p>
          <a:p>
            <a:pPr marL="457200" lvl="0" indent="-3302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-US" b="1" dirty="0" err="1"/>
              <a:t>RadiaBeam’s</a:t>
            </a:r>
            <a:r>
              <a:rPr lang="en-US" b="1" dirty="0"/>
              <a:t> Role:</a:t>
            </a:r>
            <a:r>
              <a:rPr lang="en-US" dirty="0"/>
              <a:t> We offer turnkey design-to-test capability. We invite you to collaborate on next-generation AM RF hardware development.</a:t>
            </a:r>
            <a:endParaRPr dirty="0"/>
          </a:p>
        </p:txBody>
      </p:sp>
      <p:sp>
        <p:nvSpPr>
          <p:cNvPr id="290" name="Google Shape;290;g363176a9a10_0_35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609300" cy="609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sp>
        <p:nvSpPr>
          <p:cNvPr id="291" name="Google Shape;291;g363176a9a10_0_355"/>
          <p:cNvSpPr txBox="1">
            <a:spLocks noGrp="1"/>
          </p:cNvSpPr>
          <p:nvPr>
            <p:ph type="title"/>
          </p:nvPr>
        </p:nvSpPr>
        <p:spPr>
          <a:xfrm>
            <a:off x="731519" y="35676"/>
            <a:ext cx="9418200" cy="537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Conclusion &amp; Call to Action</a:t>
            </a:r>
            <a:endParaRPr/>
          </a:p>
        </p:txBody>
      </p:sp>
      <p:sp>
        <p:nvSpPr>
          <p:cNvPr id="292" name="Google Shape;292;g363176a9a10_0_355"/>
          <p:cNvSpPr txBox="1">
            <a:spLocks noGrp="1"/>
          </p:cNvSpPr>
          <p:nvPr>
            <p:ph type="dt" idx="10"/>
          </p:nvPr>
        </p:nvSpPr>
        <p:spPr>
          <a:xfrm>
            <a:off x="760140" y="6530061"/>
            <a:ext cx="1512300" cy="1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07/17/2025</a:t>
            </a:r>
            <a:endParaRPr/>
          </a:p>
        </p:txBody>
      </p:sp>
      <p:pic>
        <p:nvPicPr>
          <p:cNvPr id="2" name="Picture 1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151922CC-D0A7-C7DD-BDC4-905632DBE6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687" y="842650"/>
            <a:ext cx="6090689" cy="406337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D03921-757B-F657-C264-0EED195F4CEF}"/>
              </a:ext>
            </a:extLst>
          </p:cNvPr>
          <p:cNvSpPr txBox="1"/>
          <p:nvPr/>
        </p:nvSpPr>
        <p:spPr>
          <a:xfrm>
            <a:off x="5873487" y="5175096"/>
            <a:ext cx="60906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Ready </a:t>
            </a:r>
            <a:r>
              <a:rPr lang="en-US" sz="4400"/>
              <a:t>for questions!</a:t>
            </a:r>
            <a:endParaRPr lang="en-US" sz="4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03213-26EF-4D28-B5E7-B3EE1EDA8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RadiaBeam: Brightness, </a:t>
            </a:r>
            <a:r>
              <a:rPr lang="en-US" i="1">
                <a:latin typeface="Arial" panose="020B0604020202020204" pitchFamily="34" charset="0"/>
                <a:cs typeface="Arial" panose="020B0604020202020204" pitchFamily="34" charset="0"/>
              </a:rPr>
              <a:t>Applied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998A76-D4F4-4BA2-84BF-69696760B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168" y="714040"/>
            <a:ext cx="7718609" cy="435133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Spin-out of UCLA Physics Department: 2004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Located in Santa Monica, California, 30,000sq.ft facility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Charge particle optics, custom magnets &amp; &gt;MeV X-ray systems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Sim, design, fab and testing of high-power RF structures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Custom instrumentation with vac-compatible manufacturing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Cryogenic engineering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9MeV Radiography/CT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68FF3A-46EB-4C59-B75A-400EFD2BE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77E4C-1CFD-374C-9DF5-B5483B4F8C58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Placeholder 26" descr="TBM1_quad.png">
            <a:extLst>
              <a:ext uri="{FF2B5EF4-FFF2-40B4-BE49-F238E27FC236}">
                <a16:creationId xmlns:a16="http://schemas.microsoft.com/office/drawing/2014/main" id="{F937052C-04B5-432B-BF67-6B6CFBF735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6703" y="4802521"/>
            <a:ext cx="1870729" cy="1828800"/>
          </a:xfrm>
          <a:prstGeom prst="rect">
            <a:avLst/>
          </a:prstGeom>
        </p:spPr>
      </p:pic>
      <p:pic>
        <p:nvPicPr>
          <p:cNvPr id="6" name="Picture 5" descr="Denali:Users:frigola:Desktop:Screen Shot 2017-02-06 at 2.20.46 PM.png">
            <a:extLst>
              <a:ext uri="{FF2B5EF4-FFF2-40B4-BE49-F238E27FC236}">
                <a16:creationId xmlns:a16="http://schemas.microsoft.com/office/drawing/2014/main" id="{A161E927-DAD5-4036-B3E9-2BD97D282B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53"/>
          <a:stretch/>
        </p:blipFill>
        <p:spPr bwMode="auto">
          <a:xfrm>
            <a:off x="4437247" y="4802521"/>
            <a:ext cx="2214274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6ABE59-C2D1-4E12-8103-D9AAFF1A1661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481057" y="1957140"/>
            <a:ext cx="3700643" cy="1684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02AD95-2579-4AD5-897C-32D12471C2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007978"/>
            <a:ext cx="2082894" cy="2057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5D731F-4B84-4217-BEBD-E9898BD434E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2207"/>
          <a:stretch/>
        </p:blipFill>
        <p:spPr>
          <a:xfrm>
            <a:off x="9351196" y="1123316"/>
            <a:ext cx="2378956" cy="3352606"/>
          </a:xfrm>
          <a:prstGeom prst="rect">
            <a:avLst/>
          </a:prstGeom>
        </p:spPr>
      </p:pic>
      <p:pic>
        <p:nvPicPr>
          <p:cNvPr id="11" name="Picture 10" descr="A picture containing text, floor, indoor, microscope&#10;&#10;Description automatically generated">
            <a:extLst>
              <a:ext uri="{FF2B5EF4-FFF2-40B4-BE49-F238E27FC236}">
                <a16:creationId xmlns:a16="http://schemas.microsoft.com/office/drawing/2014/main" id="{B43E1315-920F-41C3-9FC9-62C7896262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9500" y="4910617"/>
            <a:ext cx="5086023" cy="15469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6CA933-B611-45A7-87F9-89117DA43C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44114" y="3007978"/>
            <a:ext cx="1530644" cy="1760816"/>
          </a:xfrm>
          <a:prstGeom prst="rect">
            <a:avLst/>
          </a:prstGeom>
        </p:spPr>
      </p:pic>
      <p:pic>
        <p:nvPicPr>
          <p:cNvPr id="14" name="Content Placeholder 7" descr="A picture containing text, indoor, cluttered, messy&#10;&#10;Description automatically generated">
            <a:extLst>
              <a:ext uri="{FF2B5EF4-FFF2-40B4-BE49-F238E27FC236}">
                <a16:creationId xmlns:a16="http://schemas.microsoft.com/office/drawing/2014/main" id="{C5DC6F83-69DE-4AE9-AF6D-8C67FEEF962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7214" y="3155115"/>
            <a:ext cx="2125980" cy="159750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6199F4-662C-4B47-A0A4-7F75C28B1104}"/>
              </a:ext>
            </a:extLst>
          </p:cNvPr>
          <p:cNvSpPr txBox="1"/>
          <p:nvPr/>
        </p:nvSpPr>
        <p:spPr>
          <a:xfrm>
            <a:off x="87940" y="5041374"/>
            <a:ext cx="208289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Turn-key accelerator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6F283C-857C-40A0-87C2-EF832B5C00A5}"/>
              </a:ext>
            </a:extLst>
          </p:cNvPr>
          <p:cNvSpPr txBox="1"/>
          <p:nvPr/>
        </p:nvSpPr>
        <p:spPr>
          <a:xfrm>
            <a:off x="2159726" y="4474878"/>
            <a:ext cx="216346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High power pulsed lasers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DD9D2C-54B5-4B1F-8DB5-8262E080382C}"/>
              </a:ext>
            </a:extLst>
          </p:cNvPr>
          <p:cNvSpPr txBox="1"/>
          <p:nvPr/>
        </p:nvSpPr>
        <p:spPr>
          <a:xfrm>
            <a:off x="2392045" y="6492821"/>
            <a:ext cx="193114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High power magnets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6CF18D-7B24-4047-AC8C-3D7AF7C8E2D2}"/>
              </a:ext>
            </a:extLst>
          </p:cNvPr>
          <p:cNvSpPr txBox="1"/>
          <p:nvPr/>
        </p:nvSpPr>
        <p:spPr>
          <a:xfrm>
            <a:off x="4578809" y="4525522"/>
            <a:ext cx="193114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9MeV CT Linac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BF0A04-3411-4A37-BBE3-1CCDB2308943}"/>
              </a:ext>
            </a:extLst>
          </p:cNvPr>
          <p:cNvSpPr txBox="1"/>
          <p:nvPr/>
        </p:nvSpPr>
        <p:spPr>
          <a:xfrm>
            <a:off x="4546887" y="6492820"/>
            <a:ext cx="193114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Pure AM copper: </a:t>
            </a:r>
            <a:r>
              <a:rPr lang="en-US" sz="1200" err="1"/>
              <a:t>ebeam</a:t>
            </a:r>
            <a:endParaRPr lang="en-US" sz="12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660EF1-DC3D-4AA8-9720-58C6928B64CA}"/>
              </a:ext>
            </a:extLst>
          </p:cNvPr>
          <p:cNvSpPr txBox="1"/>
          <p:nvPr/>
        </p:nvSpPr>
        <p:spPr>
          <a:xfrm>
            <a:off x="7331377" y="4372941"/>
            <a:ext cx="193114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Brazed linac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22F44F-0A33-4E46-BF12-ED2C2F6F52AE}"/>
              </a:ext>
            </a:extLst>
          </p:cNvPr>
          <p:cNvSpPr txBox="1"/>
          <p:nvPr/>
        </p:nvSpPr>
        <p:spPr>
          <a:xfrm>
            <a:off x="9816772" y="4265015"/>
            <a:ext cx="193114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‘Dry’ cryostat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9C5B2A-E5CB-4B0B-8A74-2EBEB6958CA1}"/>
              </a:ext>
            </a:extLst>
          </p:cNvPr>
          <p:cNvSpPr txBox="1"/>
          <p:nvPr/>
        </p:nvSpPr>
        <p:spPr>
          <a:xfrm>
            <a:off x="6929500" y="6468648"/>
            <a:ext cx="508602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White room manufacturing of copper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41DA89E-27CA-4C04-9124-69EDD2A005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643" y="5378389"/>
            <a:ext cx="2197214" cy="1232292"/>
          </a:xfrm>
          <a:prstGeom prst="rect">
            <a:avLst/>
          </a:prstGeom>
        </p:spPr>
      </p:pic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54853733-8D00-7944-E8BF-CC439586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07/17/2025</a:t>
            </a:r>
          </a:p>
        </p:txBody>
      </p:sp>
    </p:spTree>
    <p:extLst>
      <p:ext uri="{BB962C8B-B14F-4D97-AF65-F5344CB8AC3E}">
        <p14:creationId xmlns:p14="http://schemas.microsoft.com/office/powerpoint/2010/main" val="170085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63176a9a10_0_370"/>
          <p:cNvSpPr txBox="1">
            <a:spLocks noGrp="1"/>
          </p:cNvSpPr>
          <p:nvPr>
            <p:ph type="body" idx="1"/>
          </p:nvPr>
        </p:nvSpPr>
        <p:spPr>
          <a:xfrm>
            <a:off x="111625" y="723600"/>
            <a:ext cx="7661100" cy="5555100"/>
          </a:xfrm>
          <a:prstGeom prst="rect">
            <a:avLst/>
          </a:prstGeom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2766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560"/>
              <a:buFont typeface="Arial"/>
              <a:buChar char="●"/>
            </a:pPr>
            <a:r>
              <a:rPr lang="en-US" dirty="0"/>
              <a:t>Government funded directed research, as well as Internal R&amp;D funded</a:t>
            </a:r>
          </a:p>
          <a:p>
            <a:pPr marL="914400" lvl="1" indent="-32766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60"/>
              <a:buFont typeface="Arial"/>
              <a:buChar char="○"/>
            </a:pPr>
            <a:r>
              <a:rPr lang="en-US" b="1" dirty="0"/>
              <a:t>NCRF accelerators using AM (2006 – present)</a:t>
            </a:r>
          </a:p>
          <a:p>
            <a:pPr marL="1371600" lvl="2" indent="-31146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5"/>
              <a:buChar char="■"/>
            </a:pPr>
            <a:r>
              <a:rPr lang="en-US" sz="1600" dirty="0"/>
              <a:t>US Patent 7,411,361: “Method and Apparatus for Radio Frequency Cavity”</a:t>
            </a:r>
          </a:p>
          <a:p>
            <a:pPr marL="914400" lvl="1" indent="-32766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60"/>
              <a:buFont typeface="Arial"/>
              <a:buChar char="○"/>
            </a:pPr>
            <a:r>
              <a:rPr lang="en-US" b="1" dirty="0"/>
              <a:t>SRF accelerators using AM (2009 – present)</a:t>
            </a:r>
          </a:p>
          <a:p>
            <a:pPr marL="1371600" lvl="2" indent="-31146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5"/>
              <a:buChar char="■"/>
            </a:pPr>
            <a:r>
              <a:rPr lang="en-US" sz="1600" dirty="0"/>
              <a:t>US Patent 9,023,765: “Additive Manufacturing Method for SRF Components of Various Geometries”</a:t>
            </a:r>
          </a:p>
          <a:p>
            <a:pPr marL="1060133" lvl="2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5"/>
              <a:buNone/>
            </a:pPr>
            <a:endParaRPr lang="en-US" sz="1600" dirty="0"/>
          </a:p>
          <a:p>
            <a:pPr marL="457200" lvl="0" indent="-32766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560"/>
              <a:buFont typeface="Arial"/>
              <a:buChar char="●"/>
            </a:pPr>
            <a:r>
              <a:rPr lang="en-US" b="1" dirty="0"/>
              <a:t>Collaborations with NCSU, UTEP, SLAC, </a:t>
            </a:r>
            <a:r>
              <a:rPr lang="en-US" b="1" dirty="0" err="1"/>
              <a:t>JLab</a:t>
            </a:r>
            <a:r>
              <a:rPr lang="en-US" b="1" dirty="0"/>
              <a:t>, LANL, ORNL, FNAL, ANL.</a:t>
            </a:r>
          </a:p>
          <a:p>
            <a:pPr marL="914400" lvl="1" indent="-32766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60"/>
              <a:buFont typeface="Arial"/>
              <a:buChar char="○"/>
            </a:pPr>
            <a:r>
              <a:rPr lang="en-US" dirty="0"/>
              <a:t>Developed accelerator designs exploiting AM</a:t>
            </a:r>
          </a:p>
          <a:p>
            <a:pPr marL="914400" lvl="1" indent="-32766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60"/>
              <a:buFont typeface="Arial"/>
              <a:buChar char="○"/>
            </a:pPr>
            <a:r>
              <a:rPr lang="en-US" dirty="0"/>
              <a:t>Developed </a:t>
            </a:r>
            <a:r>
              <a:rPr lang="en-US" dirty="0" err="1"/>
              <a:t>Arcam</a:t>
            </a:r>
            <a:r>
              <a:rPr lang="en-US" dirty="0"/>
              <a:t> EBM process parameters for pure copper and niobium</a:t>
            </a:r>
          </a:p>
          <a:p>
            <a:pPr marL="914400" lvl="1" indent="-32766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60"/>
              <a:buFont typeface="Arial"/>
              <a:buChar char="○"/>
            </a:pPr>
            <a:r>
              <a:rPr lang="en-US" dirty="0"/>
              <a:t>Developed hardware upgrades for EBAM platforms</a:t>
            </a:r>
          </a:p>
        </p:txBody>
      </p:sp>
      <p:sp>
        <p:nvSpPr>
          <p:cNvPr id="145" name="Google Shape;145;g363176a9a10_0_370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609300" cy="609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146" name="Google Shape;146;g363176a9a10_0_370"/>
          <p:cNvSpPr txBox="1">
            <a:spLocks noGrp="1"/>
          </p:cNvSpPr>
          <p:nvPr>
            <p:ph type="title"/>
          </p:nvPr>
        </p:nvSpPr>
        <p:spPr>
          <a:xfrm>
            <a:off x="731519" y="35676"/>
            <a:ext cx="9418200" cy="537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AM Specific Research at Radiabeam</a:t>
            </a:r>
            <a:endParaRPr/>
          </a:p>
        </p:txBody>
      </p:sp>
      <p:pic>
        <p:nvPicPr>
          <p:cNvPr id="147" name="Google Shape;147;g363176a9a10_0_3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17875" y="3666150"/>
            <a:ext cx="2232250" cy="299577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8" name="Google Shape;148;g363176a9a10_0_3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87888" y="723600"/>
            <a:ext cx="1855224" cy="242652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9" name="Google Shape;149;g363176a9a10_0_3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52225" y="1206625"/>
            <a:ext cx="1855225" cy="240404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0" name="Google Shape;150;g363176a9a10_0_370"/>
          <p:cNvSpPr txBox="1">
            <a:spLocks noGrp="1"/>
          </p:cNvSpPr>
          <p:nvPr>
            <p:ph type="dt" idx="10"/>
          </p:nvPr>
        </p:nvSpPr>
        <p:spPr>
          <a:xfrm>
            <a:off x="760140" y="6530061"/>
            <a:ext cx="1512300" cy="1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07/17/2025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63176a9a10_0_399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609300" cy="609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157" name="Google Shape;157;g363176a9a10_0_399"/>
          <p:cNvSpPr txBox="1">
            <a:spLocks noGrp="1"/>
          </p:cNvSpPr>
          <p:nvPr>
            <p:ph type="title"/>
          </p:nvPr>
        </p:nvSpPr>
        <p:spPr>
          <a:xfrm>
            <a:off x="731519" y="35676"/>
            <a:ext cx="9418200" cy="537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Past &amp; Current Projects in AM (collaboration work University and Industry partners)</a:t>
            </a:r>
            <a:endParaRPr sz="1800" dirty="0"/>
          </a:p>
        </p:txBody>
      </p:sp>
      <p:pic>
        <p:nvPicPr>
          <p:cNvPr id="158" name="Google Shape;158;g363176a9a10_0_3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220" y="3331707"/>
            <a:ext cx="2818221" cy="2370507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g363176a9a10_0_399"/>
          <p:cNvSpPr txBox="1">
            <a:spLocks noGrp="1"/>
          </p:cNvSpPr>
          <p:nvPr>
            <p:ph type="dt" idx="10"/>
          </p:nvPr>
        </p:nvSpPr>
        <p:spPr>
          <a:xfrm>
            <a:off x="760140" y="6530061"/>
            <a:ext cx="1512300" cy="1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07/17/2025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8A6DDC-5FAA-2969-2D66-8CEF7E4C1C53}"/>
              </a:ext>
            </a:extLst>
          </p:cNvPr>
          <p:cNvSpPr txBox="1"/>
          <p:nvPr/>
        </p:nvSpPr>
        <p:spPr>
          <a:xfrm>
            <a:off x="450582" y="2552381"/>
            <a:ext cx="5996125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i="0" u="none" strike="noStrike" baseline="0" dirty="0">
                <a:solidFill>
                  <a:srgbClr val="000000"/>
                </a:solidFill>
                <a:latin typeface="+mj-lt"/>
              </a:rPr>
              <a:t>Advanced Manufacturing of </a:t>
            </a:r>
            <a:r>
              <a:rPr lang="en-US" sz="1400" i="0" u="none" strike="noStrike" baseline="0" dirty="0" err="1">
                <a:solidFill>
                  <a:srgbClr val="000000"/>
                </a:solidFill>
                <a:latin typeface="+mj-lt"/>
              </a:rPr>
              <a:t>Torsionally</a:t>
            </a:r>
            <a:r>
              <a:rPr lang="en-US" sz="1400" i="0" u="none" strike="noStrike" baseline="0" dirty="0">
                <a:solidFill>
                  <a:srgbClr val="000000"/>
                </a:solidFill>
                <a:latin typeface="+mj-lt"/>
              </a:rPr>
              <a:t> Flexible Vacuum Bellows </a:t>
            </a:r>
            <a:r>
              <a:rPr lang="en-US" b="1" dirty="0">
                <a:latin typeface="+mj-lt"/>
              </a:rPr>
              <a:t>(AlSi10Mg-L-PBF), (Pure Cu plated) </a:t>
            </a:r>
          </a:p>
          <a:p>
            <a:pPr algn="ctr"/>
            <a:r>
              <a:rPr lang="en-US" dirty="0">
                <a:latin typeface="+mj-lt"/>
              </a:rPr>
              <a:t>Collaborators: ANL, Wagner Machine Inc, </a:t>
            </a:r>
            <a:r>
              <a:rPr lang="en-US" dirty="0" err="1">
                <a:latin typeface="+mj-lt"/>
              </a:rPr>
              <a:t>Servometer</a:t>
            </a:r>
            <a:r>
              <a:rPr lang="en-US" b="1" dirty="0">
                <a:latin typeface="+mj-lt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06BC20-A6AF-5D96-53FC-E50AE79DA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81731"/>
            <a:ext cx="5826882" cy="18246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7ACB55-B12A-3643-3F07-DC843524D185}"/>
              </a:ext>
            </a:extLst>
          </p:cNvPr>
          <p:cNvSpPr txBox="1"/>
          <p:nvPr/>
        </p:nvSpPr>
        <p:spPr>
          <a:xfrm>
            <a:off x="229572" y="5788871"/>
            <a:ext cx="2683869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i="0" u="none" strike="noStrike" baseline="0" dirty="0">
                <a:solidFill>
                  <a:srgbClr val="000000"/>
                </a:solidFill>
                <a:latin typeface="+mj-lt"/>
              </a:rPr>
              <a:t>C-band spiral load </a:t>
            </a:r>
            <a:r>
              <a:rPr lang="en-US" b="1" dirty="0">
                <a:latin typeface="+mj-lt"/>
              </a:rPr>
              <a:t>(316L SS -L-PBF)</a:t>
            </a:r>
          </a:p>
          <a:p>
            <a:pPr algn="ctr"/>
            <a:r>
              <a:rPr lang="en-US" dirty="0">
                <a:latin typeface="+mj-lt"/>
              </a:rPr>
              <a:t>Collaborators: SLAC, </a:t>
            </a:r>
            <a:r>
              <a:rPr lang="en-US" dirty="0" err="1">
                <a:latin typeface="+mj-lt"/>
              </a:rPr>
              <a:t>Xometry</a:t>
            </a:r>
            <a:endParaRPr lang="en-US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CFC214-9BF8-130C-587D-FE1428E67A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681732"/>
            <a:ext cx="1080304" cy="18395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2E737B-FF0D-EA6E-85F0-7D81EBBCFB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4221" y="3341294"/>
            <a:ext cx="3014823" cy="23705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36BFB6-66AC-3FDA-4A49-4AD8507E2D9F}"/>
              </a:ext>
            </a:extLst>
          </p:cNvPr>
          <p:cNvSpPr txBox="1"/>
          <p:nvPr/>
        </p:nvSpPr>
        <p:spPr>
          <a:xfrm>
            <a:off x="3279304" y="5762049"/>
            <a:ext cx="2929740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i="0" u="none" strike="noStrike" baseline="0" dirty="0">
                <a:solidFill>
                  <a:srgbClr val="000000"/>
                </a:solidFill>
                <a:latin typeface="+mj-lt"/>
              </a:rPr>
              <a:t>6GHz  </a:t>
            </a:r>
            <a:r>
              <a:rPr lang="en-US" b="1" dirty="0">
                <a:latin typeface="+mj-lt"/>
              </a:rPr>
              <a:t>(Pure copper -L-PBF green laser)</a:t>
            </a:r>
          </a:p>
          <a:p>
            <a:pPr algn="ctr"/>
            <a:r>
              <a:rPr lang="en-US" dirty="0"/>
              <a:t>Collaborators: TRUMPF</a:t>
            </a:r>
            <a:endParaRPr lang="en-US" b="1" dirty="0"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D59EEEE-0920-06FF-94E3-9E35C21B9E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3016" y="681732"/>
            <a:ext cx="3252486" cy="18977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7AE81DA-72AD-F717-259F-7C6408972682}"/>
              </a:ext>
            </a:extLst>
          </p:cNvPr>
          <p:cNvSpPr txBox="1"/>
          <p:nvPr/>
        </p:nvSpPr>
        <p:spPr>
          <a:xfrm>
            <a:off x="7634456" y="2581608"/>
            <a:ext cx="360445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i="0" u="none" strike="noStrike" baseline="0" dirty="0">
                <a:solidFill>
                  <a:srgbClr val="000000"/>
                </a:solidFill>
                <a:latin typeface="+mj-lt"/>
              </a:rPr>
              <a:t>3.8GHz Nb Cavity </a:t>
            </a:r>
            <a:r>
              <a:rPr lang="en-US" b="1" dirty="0">
                <a:latin typeface="+mj-lt"/>
              </a:rPr>
              <a:t>(Pure Nb Eb-PBF) </a:t>
            </a:r>
            <a:r>
              <a:rPr lang="en-US" b="1" dirty="0" err="1">
                <a:latin typeface="+mj-lt"/>
              </a:rPr>
              <a:t>Jlab</a:t>
            </a:r>
            <a:br>
              <a:rPr lang="en-US" b="1" dirty="0">
                <a:latin typeface="+mj-lt"/>
              </a:rPr>
            </a:br>
            <a:r>
              <a:rPr lang="en-US" dirty="0"/>
              <a:t>Collaborators: </a:t>
            </a:r>
            <a:r>
              <a:rPr lang="en-US" dirty="0" err="1"/>
              <a:t>Jlab</a:t>
            </a:r>
            <a:r>
              <a:rPr lang="en-US" dirty="0"/>
              <a:t>, NCSU</a:t>
            </a:r>
            <a:endParaRPr lang="en-US" b="1" dirty="0">
              <a:latin typeface="+mj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75FD43-AD30-995C-4DA1-96F8BAAE2D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6707" y="3429000"/>
            <a:ext cx="5672162" cy="202757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46C1DED-463F-B80E-3679-44721A30E71D}"/>
              </a:ext>
            </a:extLst>
          </p:cNvPr>
          <p:cNvSpPr txBox="1"/>
          <p:nvPr/>
        </p:nvSpPr>
        <p:spPr>
          <a:xfrm>
            <a:off x="7810440" y="5456577"/>
            <a:ext cx="3252486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i="0" u="none" strike="noStrike" baseline="0" dirty="0">
                <a:solidFill>
                  <a:srgbClr val="000000"/>
                </a:solidFill>
                <a:latin typeface="+mj-lt"/>
              </a:rPr>
              <a:t>Nuclear Fusion HEMJ style thimbles </a:t>
            </a:r>
            <a:r>
              <a:rPr lang="en-US" sz="1400" b="1" i="0" u="none" strike="noStrike" baseline="0" dirty="0">
                <a:solidFill>
                  <a:srgbClr val="000000"/>
                </a:solidFill>
                <a:latin typeface="+mj-lt"/>
              </a:rPr>
              <a:t>(Pure Tungsten-L-PBF)</a:t>
            </a:r>
          </a:p>
          <a:p>
            <a:pPr algn="ctr"/>
            <a:r>
              <a:rPr lang="en-US" dirty="0"/>
              <a:t>Collaborators: NCSU, UCSD</a:t>
            </a:r>
            <a:endParaRPr lang="en-US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63176a9a10_0_127"/>
          <p:cNvSpPr txBox="1">
            <a:spLocks noGrp="1"/>
          </p:cNvSpPr>
          <p:nvPr>
            <p:ph type="body" idx="1"/>
          </p:nvPr>
        </p:nvSpPr>
        <p:spPr>
          <a:xfrm>
            <a:off x="158206" y="609300"/>
            <a:ext cx="7461794" cy="3536150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73050" lvl="0" indent="-2857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400" b="1" dirty="0"/>
              <a:t>Complex Assemblies:</a:t>
            </a:r>
            <a:r>
              <a:rPr lang="en-US" sz="1400" dirty="0"/>
              <a:t> NCRF cavities today often built from ~20+ brazed parts → labor-intensive, alignment errors, vacuum-leak risk.</a:t>
            </a:r>
            <a:endParaRPr sz="1400" dirty="0"/>
          </a:p>
          <a:p>
            <a:pPr marL="273050" lvl="0" indent="-2857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400" b="1" dirty="0"/>
              <a:t>Limited Cooling Channels:</a:t>
            </a:r>
            <a:r>
              <a:rPr lang="en-US" sz="1400" dirty="0"/>
              <a:t> Straight drilled channels restrict heat removal and design flexibility.</a:t>
            </a:r>
            <a:endParaRPr sz="1400" dirty="0"/>
          </a:p>
          <a:p>
            <a:pPr marL="273050" lvl="0" indent="-2857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400" b="1" dirty="0"/>
              <a:t>Thermal and Quality Issues:</a:t>
            </a:r>
            <a:r>
              <a:rPr lang="en-US" sz="1400" dirty="0"/>
              <a:t> Machining constraints lead to poor surface quality; brazed joints cause leaks and distortion. Soft copper post braze leads to higher breakdowns</a:t>
            </a:r>
            <a:endParaRPr sz="1400" dirty="0"/>
          </a:p>
          <a:p>
            <a:pPr marL="273050" lvl="0" indent="-2857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400" b="1" dirty="0"/>
              <a:t>Long Lead Times &amp; Cost:</a:t>
            </a:r>
            <a:r>
              <a:rPr lang="en-US" sz="1400" dirty="0"/>
              <a:t> ~6-month development cycle; expensive tooling; few design iterations.</a:t>
            </a:r>
            <a:endParaRPr sz="1400" dirty="0"/>
          </a:p>
        </p:txBody>
      </p:sp>
      <p:sp>
        <p:nvSpPr>
          <p:cNvPr id="166" name="Google Shape;166;g363176a9a10_0_127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609300" cy="6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167" name="Google Shape;167;g363176a9a10_0_127"/>
          <p:cNvSpPr txBox="1">
            <a:spLocks noGrp="1"/>
          </p:cNvSpPr>
          <p:nvPr>
            <p:ph type="title"/>
          </p:nvPr>
        </p:nvSpPr>
        <p:spPr>
          <a:xfrm>
            <a:off x="731519" y="35676"/>
            <a:ext cx="9418200" cy="5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/>
              <a:t>Challenges of Conventional NCRF Fabrication</a:t>
            </a:r>
            <a:endParaRPr/>
          </a:p>
        </p:txBody>
      </p:sp>
      <p:sp>
        <p:nvSpPr>
          <p:cNvPr id="168" name="Google Shape;168;g363176a9a10_0_127"/>
          <p:cNvSpPr txBox="1">
            <a:spLocks noGrp="1"/>
          </p:cNvSpPr>
          <p:nvPr>
            <p:ph type="dt" idx="10"/>
          </p:nvPr>
        </p:nvSpPr>
        <p:spPr>
          <a:xfrm>
            <a:off x="760140" y="6530061"/>
            <a:ext cx="1512300" cy="1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07/17/2025</a:t>
            </a:r>
            <a:endParaRPr/>
          </a:p>
        </p:txBody>
      </p:sp>
      <p:pic>
        <p:nvPicPr>
          <p:cNvPr id="2" name="Picture 1" descr="Screen shot 2010-12-01 at 5.28.32 PM.png">
            <a:extLst>
              <a:ext uri="{FF2B5EF4-FFF2-40B4-BE49-F238E27FC236}">
                <a16:creationId xmlns:a16="http://schemas.microsoft.com/office/drawing/2014/main" id="{E09471F7-012F-438F-51F6-19344A230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6031" y="4342306"/>
            <a:ext cx="4263014" cy="2187755"/>
          </a:xfrm>
          <a:prstGeom prst="rect">
            <a:avLst/>
          </a:prstGeom>
        </p:spPr>
      </p:pic>
      <p:pic>
        <p:nvPicPr>
          <p:cNvPr id="3" name="Picture 2" descr="Screen shot 2010-12-01 at 5.30.22 PM.png">
            <a:extLst>
              <a:ext uri="{FF2B5EF4-FFF2-40B4-BE49-F238E27FC236}">
                <a16:creationId xmlns:a16="http://schemas.microsoft.com/office/drawing/2014/main" id="{7A91FA83-AB5D-425D-0011-515BAEB450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206" y="3998228"/>
            <a:ext cx="6539622" cy="25318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4FD7AA-4B5C-5F04-C777-258208373457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804" r="9087"/>
          <a:stretch>
            <a:fillRect/>
          </a:stretch>
        </p:blipFill>
        <p:spPr>
          <a:xfrm rot="16200000">
            <a:off x="7999448" y="1475907"/>
            <a:ext cx="3382898" cy="1971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63176a9a10_0_135"/>
          <p:cNvSpPr txBox="1">
            <a:spLocks noGrp="1"/>
          </p:cNvSpPr>
          <p:nvPr>
            <p:ph type="body" idx="1"/>
          </p:nvPr>
        </p:nvSpPr>
        <p:spPr>
          <a:xfrm>
            <a:off x="142900" y="738850"/>
            <a:ext cx="6857668" cy="3407700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292100" lvl="0" indent="-2857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 pitchFamily="34" charset="0"/>
              <a:buChar char="•"/>
            </a:pPr>
            <a:r>
              <a:rPr lang="en-US" sz="1400" b="1" dirty="0"/>
              <a:t>Design Freedom:</a:t>
            </a:r>
            <a:r>
              <a:rPr lang="en-US" sz="1400" dirty="0"/>
              <a:t> Integrate conformal cooling and complex internal geometries; leverage topology optimization.</a:t>
            </a:r>
            <a:endParaRPr sz="1400" dirty="0"/>
          </a:p>
          <a:p>
            <a:pPr marL="292100" lvl="0" indent="-2857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 pitchFamily="34" charset="0"/>
              <a:buChar char="•"/>
            </a:pPr>
            <a:r>
              <a:rPr lang="en-US" sz="1400" b="1" dirty="0"/>
              <a:t>Thermal Performance:</a:t>
            </a:r>
            <a:r>
              <a:rPr lang="en-US" sz="1400" dirty="0"/>
              <a:t> Achieve ~20% lower peak operating temperature and 15–25% higher accelerating gradient (due to better cooling).</a:t>
            </a:r>
            <a:endParaRPr sz="1400" dirty="0"/>
          </a:p>
          <a:p>
            <a:pPr marL="292100" lvl="0" indent="-2857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 pitchFamily="34" charset="0"/>
              <a:buChar char="•"/>
            </a:pPr>
            <a:r>
              <a:rPr lang="en-US" sz="1400" b="1" dirty="0"/>
              <a:t>Rapid Development:</a:t>
            </a:r>
            <a:r>
              <a:rPr lang="en-US" sz="1400" dirty="0"/>
              <a:t> Prototype in ~3 weeks (</a:t>
            </a:r>
            <a:r>
              <a:rPr lang="en-US" sz="1400" dirty="0" err="1"/>
              <a:t>design+build</a:t>
            </a:r>
            <a:r>
              <a:rPr lang="en-US" sz="1400" dirty="0"/>
              <a:t>) vs. ~6 months conventionally.</a:t>
            </a:r>
            <a:endParaRPr sz="1400" dirty="0"/>
          </a:p>
          <a:p>
            <a:pPr marL="292100" lvl="0" indent="-2857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 pitchFamily="34" charset="0"/>
              <a:buChar char="•"/>
            </a:pPr>
            <a:r>
              <a:rPr lang="en-US" sz="1400" b="1" dirty="0"/>
              <a:t>Part Consolidation:</a:t>
            </a:r>
            <a:r>
              <a:rPr lang="en-US" sz="1400" dirty="0"/>
              <a:t> Reduce ~20+ separate parts into 1 monolithic structure – no brazing.</a:t>
            </a:r>
            <a:endParaRPr sz="1400" dirty="0"/>
          </a:p>
          <a:p>
            <a:pPr marL="292100" lvl="0" indent="-2857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 pitchFamily="34" charset="0"/>
              <a:buChar char="•"/>
            </a:pPr>
            <a:r>
              <a:rPr lang="en-US" sz="1400" b="1" dirty="0"/>
              <a:t>Economic Impact:</a:t>
            </a:r>
            <a:r>
              <a:rPr lang="en-US" sz="1400" dirty="0"/>
              <a:t> faster development at reduced for complex RF components.</a:t>
            </a:r>
            <a:endParaRPr sz="1400" dirty="0"/>
          </a:p>
        </p:txBody>
      </p:sp>
      <p:sp>
        <p:nvSpPr>
          <p:cNvPr id="178" name="Google Shape;178;g363176a9a10_0_13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609300" cy="6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179" name="Google Shape;179;g363176a9a10_0_135"/>
          <p:cNvSpPr txBox="1">
            <a:spLocks noGrp="1"/>
          </p:cNvSpPr>
          <p:nvPr>
            <p:ph type="title"/>
          </p:nvPr>
        </p:nvSpPr>
        <p:spPr>
          <a:xfrm>
            <a:off x="731519" y="35676"/>
            <a:ext cx="9418200" cy="5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/>
              <a:t>Why Additive Manufacturing? - Performance Advantages</a:t>
            </a:r>
            <a:endParaRPr/>
          </a:p>
        </p:txBody>
      </p:sp>
      <p:pic>
        <p:nvPicPr>
          <p:cNvPr id="180" name="Google Shape;180;g363176a9a10_0_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8770" y="4458749"/>
            <a:ext cx="2493973" cy="199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g363176a9a10_0_1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3020" y="4458750"/>
            <a:ext cx="2876261" cy="199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g363176a9a10_0_1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02245" y="4458747"/>
            <a:ext cx="2293974" cy="199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g363176a9a10_0_1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23550" y="738850"/>
            <a:ext cx="4296774" cy="303945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4" name="Google Shape;184;g363176a9a10_0_135"/>
          <p:cNvSpPr txBox="1">
            <a:spLocks noGrp="1"/>
          </p:cNvSpPr>
          <p:nvPr>
            <p:ph type="dt" idx="10"/>
          </p:nvPr>
        </p:nvSpPr>
        <p:spPr>
          <a:xfrm>
            <a:off x="252710" y="6516011"/>
            <a:ext cx="1512300" cy="1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07/17/2025</a:t>
            </a:r>
            <a:endParaRPr dirty="0"/>
          </a:p>
        </p:txBody>
      </p:sp>
      <p:sp>
        <p:nvSpPr>
          <p:cNvPr id="186" name="Google Shape;186;g363176a9a10_0_135"/>
          <p:cNvSpPr txBox="1"/>
          <p:nvPr/>
        </p:nvSpPr>
        <p:spPr>
          <a:xfrm>
            <a:off x="7334865" y="3718429"/>
            <a:ext cx="5289754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1" dirty="0" err="1">
                <a:solidFill>
                  <a:schemeClr val="dk1"/>
                </a:solidFill>
              </a:rPr>
              <a:t>Ammendola</a:t>
            </a:r>
            <a:r>
              <a:rPr lang="en-US" sz="1000" b="1" i="1" dirty="0">
                <a:solidFill>
                  <a:schemeClr val="dk1"/>
                </a:solidFill>
              </a:rPr>
              <a:t>, R., et al.</a:t>
            </a:r>
            <a:r>
              <a:rPr lang="en-US" sz="1000" i="1" dirty="0">
                <a:solidFill>
                  <a:schemeClr val="dk1"/>
                </a:solidFill>
              </a:rPr>
              <a:t> “Thermal Losses in Couplers and Ports of a SPS Double‑Quarter‑Wave Cavity.” Proceedings of SRF2015, Whistler, BC, 2015, paper THPB052. Figures 4–5 illustrate the cooling-channel CAD design and temperature distribution .</a:t>
            </a:r>
            <a:endParaRPr i="1" dirty="0"/>
          </a:p>
        </p:txBody>
      </p:sp>
      <p:sp>
        <p:nvSpPr>
          <p:cNvPr id="187" name="Google Shape;187;g363176a9a10_0_135"/>
          <p:cNvSpPr txBox="1"/>
          <p:nvPr/>
        </p:nvSpPr>
        <p:spPr>
          <a:xfrm>
            <a:off x="2772770" y="6365400"/>
            <a:ext cx="5631600" cy="56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</a:rPr>
              <a:t>C</a:t>
            </a:r>
            <a:r>
              <a:rPr lang="en-US" sz="1050" i="1" dirty="0">
                <a:solidFill>
                  <a:schemeClr val="dk1"/>
                </a:solidFill>
              </a:rPr>
              <a:t>ERN. 3D-Printed Copper Demonstrator for RF Applications — </a:t>
            </a:r>
            <a:r>
              <a:rPr lang="en-US" sz="1050" i="1" dirty="0" err="1">
                <a:solidFill>
                  <a:schemeClr val="dk1"/>
                </a:solidFill>
              </a:rPr>
              <a:t>iFAST</a:t>
            </a:r>
            <a:r>
              <a:rPr lang="en-US" sz="1050" i="1" dirty="0">
                <a:solidFill>
                  <a:schemeClr val="dk1"/>
                </a:solidFill>
              </a:rPr>
              <a:t> Project, European Union Horizon 2020 Framework, 2023. Image showing copper AM part in powder bed</a:t>
            </a:r>
            <a:endParaRPr sz="1600" i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63176a9a10_0_183"/>
          <p:cNvSpPr txBox="1">
            <a:spLocks noGrp="1"/>
          </p:cNvSpPr>
          <p:nvPr>
            <p:ph type="body" idx="1"/>
          </p:nvPr>
        </p:nvSpPr>
        <p:spPr>
          <a:xfrm>
            <a:off x="71505" y="609300"/>
            <a:ext cx="7056169" cy="4318402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93370" lvl="0" indent="-2857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1" dirty="0"/>
              <a:t>High Reflectivity:</a:t>
            </a:r>
            <a:r>
              <a:rPr lang="en-US" dirty="0"/>
              <a:t> Cu reflects ~95% of IR laser light; special lasers (green) or e-beams needed.</a:t>
            </a:r>
            <a:endParaRPr dirty="0"/>
          </a:p>
          <a:p>
            <a:pPr marL="293370" lvl="0" indent="-2857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1" dirty="0"/>
              <a:t>High Conductivity:</a:t>
            </a:r>
            <a:r>
              <a:rPr lang="en-US" dirty="0"/>
              <a:t> 401 W/</a:t>
            </a:r>
            <a:r>
              <a:rPr lang="en-US" dirty="0" err="1"/>
              <a:t>m·K</a:t>
            </a:r>
            <a:r>
              <a:rPr lang="en-US" dirty="0"/>
              <a:t> – heat conducts away rapidly, leading to unstable melt pools and tight process windows.</a:t>
            </a:r>
            <a:endParaRPr dirty="0"/>
          </a:p>
          <a:p>
            <a:pPr marL="293370" lvl="0" indent="-2857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1" dirty="0"/>
              <a:t>Narrow Parameters:</a:t>
            </a:r>
            <a:r>
              <a:rPr lang="en-US" dirty="0"/>
              <a:t> Must finely balance </a:t>
            </a:r>
            <a:r>
              <a:rPr lang="en-US" b="1" dirty="0"/>
              <a:t>beam power, speed, layer thickness</a:t>
            </a:r>
            <a:r>
              <a:rPr lang="en-US" dirty="0"/>
              <a:t> to avoid layer curling, delamination, keyholing.</a:t>
            </a:r>
            <a:endParaRPr dirty="0"/>
          </a:p>
          <a:p>
            <a:pPr marL="293370" lvl="0" indent="-2857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1" dirty="0"/>
              <a:t>Oxidation:</a:t>
            </a:r>
            <a:r>
              <a:rPr lang="en-US" dirty="0"/>
              <a:t> Copper oxidizes easily at high T; requires vacuum or inert gas. Powder life is limited (~3–5 builds before oxygen pickup).</a:t>
            </a:r>
          </a:p>
          <a:p>
            <a:pPr marL="293370" lvl="0" indent="-2857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1" dirty="0"/>
              <a:t>Cost/Equipment:</a:t>
            </a:r>
            <a:r>
              <a:rPr lang="en-US" dirty="0"/>
              <a:t> Specialized machines ($0.5–2M for Cu-capable systems). Cu powder ~$50–100/kg (5–10× bulk copper). Fewer suppliers – quality control is critical.</a:t>
            </a:r>
            <a:endParaRPr dirty="0"/>
          </a:p>
        </p:txBody>
      </p:sp>
      <p:sp>
        <p:nvSpPr>
          <p:cNvPr id="193" name="Google Shape;193;g363176a9a10_0_183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609300" cy="6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194" name="Google Shape;194;g363176a9a10_0_183"/>
          <p:cNvSpPr txBox="1">
            <a:spLocks noGrp="1"/>
          </p:cNvSpPr>
          <p:nvPr>
            <p:ph type="title"/>
          </p:nvPr>
        </p:nvSpPr>
        <p:spPr>
          <a:xfrm>
            <a:off x="731519" y="35676"/>
            <a:ext cx="9418200" cy="5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/>
              <a:t>Material &amp; Process Challenges (Copper)</a:t>
            </a:r>
            <a:endParaRPr/>
          </a:p>
        </p:txBody>
      </p:sp>
      <p:pic>
        <p:nvPicPr>
          <p:cNvPr id="195" name="Google Shape;195;g363176a9a10_0_1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10002" y="634113"/>
            <a:ext cx="2629726" cy="2646326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g363176a9a10_0_183"/>
          <p:cNvSpPr txBox="1"/>
          <p:nvPr/>
        </p:nvSpPr>
        <p:spPr>
          <a:xfrm>
            <a:off x="7593165" y="3230838"/>
            <a:ext cx="3863400" cy="6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i="1" dirty="0"/>
              <a:t>Li, Xiaolong, et al. "A Review on Additive Manufacturing of Pure Copper." Materials, vol. 13, no. 1, 2020, p. 6. MDPI, https://doi.org/10.3390/ma13010006.</a:t>
            </a:r>
            <a:endParaRPr sz="1100" i="1" dirty="0"/>
          </a:p>
        </p:txBody>
      </p:sp>
      <p:sp>
        <p:nvSpPr>
          <p:cNvPr id="199" name="Google Shape;199;g363176a9a10_0_183"/>
          <p:cNvSpPr txBox="1">
            <a:spLocks noGrp="1"/>
          </p:cNvSpPr>
          <p:nvPr>
            <p:ph type="dt" idx="10"/>
          </p:nvPr>
        </p:nvSpPr>
        <p:spPr>
          <a:xfrm>
            <a:off x="760140" y="6530061"/>
            <a:ext cx="1512300" cy="1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07/17/2025</a:t>
            </a: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710B0F-7626-EB10-9CA9-481B349B8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4280" y="3888333"/>
            <a:ext cx="4993909" cy="293399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63176a9a10_0_159"/>
          <p:cNvSpPr txBox="1">
            <a:spLocks noGrp="1"/>
          </p:cNvSpPr>
          <p:nvPr>
            <p:ph type="body" idx="1"/>
          </p:nvPr>
        </p:nvSpPr>
        <p:spPr>
          <a:xfrm>
            <a:off x="172025" y="693649"/>
            <a:ext cx="7949420" cy="2157706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00991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b="1" dirty="0"/>
              <a:t>Electron Beam Melting (EB-PBF): </a:t>
            </a:r>
            <a:r>
              <a:rPr lang="en-US" sz="1400" dirty="0"/>
              <a:t>99.9% density, vacuum environment, high power (3kW+)</a:t>
            </a:r>
            <a:endParaRPr sz="1400" dirty="0"/>
          </a:p>
          <a:p>
            <a:pPr marL="300991" lvl="0" indent="-2857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b="1" dirty="0"/>
              <a:t>Green Laser Technology (515nm) (L-PBF): </a:t>
            </a:r>
            <a:r>
              <a:rPr lang="en-US" sz="1400" dirty="0"/>
              <a:t>7x higher absorption, 99.8% density, 97% IACS</a:t>
            </a:r>
            <a:endParaRPr sz="1400" dirty="0"/>
          </a:p>
          <a:p>
            <a:pPr marL="300991" lvl="0" indent="-2857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b="1" dirty="0"/>
              <a:t>Hybrid AM + Polishing + Electroplating: </a:t>
            </a:r>
            <a:r>
              <a:rPr lang="en-US" sz="1400" dirty="0"/>
              <a:t>Cost-effective, superior surface finish, 102% IACS</a:t>
            </a:r>
          </a:p>
          <a:p>
            <a:pPr marL="15241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400" dirty="0"/>
          </a:p>
          <a:p>
            <a:pPr marL="15241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1400" b="1" dirty="0"/>
              <a:t>Technology Maturity: </a:t>
            </a:r>
            <a:r>
              <a:rPr lang="en-US" sz="1400" dirty="0"/>
              <a:t>EB-PBF (mature), Green Laser (emerging), Plating (production-ready)</a:t>
            </a:r>
            <a:endParaRPr sz="1400" dirty="0"/>
          </a:p>
        </p:txBody>
      </p:sp>
      <p:sp>
        <p:nvSpPr>
          <p:cNvPr id="206" name="Google Shape;206;g363176a9a10_0_159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609300" cy="6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207" name="Google Shape;207;g363176a9a10_0_159"/>
          <p:cNvSpPr txBox="1">
            <a:spLocks noGrp="1"/>
          </p:cNvSpPr>
          <p:nvPr>
            <p:ph type="title"/>
          </p:nvPr>
        </p:nvSpPr>
        <p:spPr>
          <a:xfrm>
            <a:off x="731519" y="35676"/>
            <a:ext cx="9418200" cy="5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3100"/>
              <a:t>Technology Solutions - Three Pathways to Success</a:t>
            </a:r>
            <a:endParaRPr sz="3100"/>
          </a:p>
        </p:txBody>
      </p:sp>
      <p:graphicFrame>
        <p:nvGraphicFramePr>
          <p:cNvPr id="208" name="Google Shape;208;g363176a9a10_0_159"/>
          <p:cNvGraphicFramePr/>
          <p:nvPr>
            <p:extLst>
              <p:ext uri="{D42A27DB-BD31-4B8C-83A1-F6EECF244321}">
                <p14:modId xmlns:p14="http://schemas.microsoft.com/office/powerpoint/2010/main" val="243997468"/>
              </p:ext>
            </p:extLst>
          </p:nvPr>
        </p:nvGraphicFramePr>
        <p:xfrm>
          <a:off x="432469" y="3572691"/>
          <a:ext cx="11105575" cy="2236033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17944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23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66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665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65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latin typeface="+mj-lt"/>
                        </a:rPr>
                        <a:t>Technology</a:t>
                      </a:r>
                      <a:endParaRPr sz="1400" b="1" dirty="0">
                        <a:latin typeface="+mj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latin typeface="+mj-lt"/>
                        </a:rPr>
                        <a:t>Density</a:t>
                      </a:r>
                      <a:endParaRPr sz="1400" b="1" dirty="0">
                        <a:latin typeface="+mj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latin typeface="+mj-lt"/>
                        </a:rPr>
                        <a:t>Conductivity (IACS)</a:t>
                      </a:r>
                      <a:endParaRPr sz="1400" b="1" dirty="0">
                        <a:latin typeface="+mj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latin typeface="+mj-lt"/>
                        </a:rPr>
                        <a:t>Surface Finish</a:t>
                      </a:r>
                      <a:endParaRPr sz="1400" b="1" dirty="0">
                        <a:latin typeface="+mj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latin typeface="+mj-lt"/>
                        </a:rPr>
                        <a:t>Strengths &amp; Limits</a:t>
                      </a:r>
                      <a:endParaRPr sz="1400" b="1" dirty="0">
                        <a:latin typeface="+mj-l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latin typeface="+mj-lt"/>
                        </a:rPr>
                        <a:t>EB-PBF</a:t>
                      </a:r>
                      <a:endParaRPr sz="1400" b="1" dirty="0">
                        <a:latin typeface="+mj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+mj-lt"/>
                        </a:rPr>
                        <a:t>~99.9%</a:t>
                      </a:r>
                      <a:endParaRPr sz="1400" dirty="0">
                        <a:latin typeface="+mj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+mj-lt"/>
                        </a:rPr>
                        <a:t>Near bulk Cu</a:t>
                      </a:r>
                      <a:endParaRPr sz="1400">
                        <a:latin typeface="+mj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+mj-lt"/>
                        </a:rPr>
                        <a:t>Rough (poor finish)</a:t>
                      </a:r>
                      <a:endParaRPr sz="1400" dirty="0">
                        <a:latin typeface="+mj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+mj-lt"/>
                        </a:rPr>
                        <a:t>Vacuum needed; roughness &amp; porosity need mitigation</a:t>
                      </a:r>
                      <a:endParaRPr sz="1400" dirty="0">
                        <a:latin typeface="+mj-l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>
                          <a:latin typeface="+mj-lt"/>
                        </a:rPr>
                        <a:t>Green‑Laser PBF (515 nm)</a:t>
                      </a:r>
                      <a:endParaRPr sz="1400" b="1">
                        <a:latin typeface="+mj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+mj-lt"/>
                        </a:rPr>
                        <a:t>~99.8%</a:t>
                      </a:r>
                      <a:endParaRPr sz="1400" dirty="0">
                        <a:latin typeface="+mj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+mj-lt"/>
                        </a:rPr>
                        <a:t>~97–100%</a:t>
                      </a:r>
                      <a:endParaRPr sz="1400" dirty="0">
                        <a:latin typeface="+mj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+mj-lt"/>
                        </a:rPr>
                        <a:t>Moderate–Good</a:t>
                      </a:r>
                      <a:endParaRPr sz="1400" dirty="0">
                        <a:latin typeface="+mj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+mj-lt"/>
                        </a:rPr>
                        <a:t>Solves IR absorption issues; new but promising</a:t>
                      </a:r>
                      <a:endParaRPr sz="1400" dirty="0">
                        <a:latin typeface="+mj-l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>
                          <a:latin typeface="+mj-lt"/>
                        </a:rPr>
                        <a:t>Hybrid AM + Electroplating</a:t>
                      </a:r>
                      <a:endParaRPr sz="1400" b="1">
                        <a:latin typeface="+mj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+mj-lt"/>
                        </a:rPr>
                        <a:t>Base part density + coating</a:t>
                      </a:r>
                      <a:endParaRPr sz="1400" dirty="0">
                        <a:latin typeface="+mj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+mj-lt"/>
                        </a:rPr>
                        <a:t>100%</a:t>
                      </a:r>
                      <a:endParaRPr sz="1400" dirty="0">
                        <a:latin typeface="+mj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+mj-lt"/>
                        </a:rPr>
                        <a:t>Excellent (mirror-like)</a:t>
                      </a:r>
                      <a:endParaRPr sz="1400" dirty="0">
                        <a:latin typeface="+mj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+mj-lt"/>
                        </a:rPr>
                        <a:t>Best surface &amp; conductivity; adds processing steps</a:t>
                      </a:r>
                      <a:endParaRPr sz="1400" dirty="0">
                        <a:latin typeface="+mj-l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11" name="Google Shape;211;g363176a9a10_0_159"/>
          <p:cNvSpPr txBox="1">
            <a:spLocks noGrp="1"/>
          </p:cNvSpPr>
          <p:nvPr>
            <p:ph type="dt" idx="10"/>
          </p:nvPr>
        </p:nvSpPr>
        <p:spPr>
          <a:xfrm>
            <a:off x="760140" y="6530061"/>
            <a:ext cx="1512300" cy="1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07/17/2025</a:t>
            </a:r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1D8F93-8B92-92AA-752B-CEC18A8772CF}"/>
              </a:ext>
            </a:extLst>
          </p:cNvPr>
          <p:cNvSpPr txBox="1"/>
          <p:nvPr/>
        </p:nvSpPr>
        <p:spPr>
          <a:xfrm>
            <a:off x="9006348" y="761943"/>
            <a:ext cx="2900516" cy="6463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bg1"/>
                </a:solidFill>
                <a:latin typeface="+mj-lt"/>
              </a:rPr>
              <a:t>EB-PBF (Electron beam-powder based fusion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B9E8F6-C6B9-96BB-AEBC-FCB3856FEAE1}"/>
              </a:ext>
            </a:extLst>
          </p:cNvPr>
          <p:cNvSpPr txBox="1"/>
          <p:nvPr/>
        </p:nvSpPr>
        <p:spPr>
          <a:xfrm>
            <a:off x="9006348" y="1792907"/>
            <a:ext cx="2900516" cy="6463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bg1"/>
                </a:solidFill>
                <a:latin typeface="+mj-lt"/>
              </a:rPr>
              <a:t>L-PBF (Laser-powder based fusion)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63176a9a10_0_167"/>
          <p:cNvSpPr txBox="1">
            <a:spLocks noGrp="1"/>
          </p:cNvSpPr>
          <p:nvPr>
            <p:ph type="body" idx="1"/>
          </p:nvPr>
        </p:nvSpPr>
        <p:spPr>
          <a:xfrm>
            <a:off x="156375" y="719909"/>
            <a:ext cx="5876125" cy="4228565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▪"/>
            </a:pPr>
            <a:r>
              <a:rPr lang="en-US" sz="1400" dirty="0"/>
              <a:t>Mature Pathway: (achieves ~99.9% density).</a:t>
            </a:r>
            <a:endParaRPr sz="1400" dirty="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▪"/>
            </a:pPr>
            <a:r>
              <a:rPr lang="en-US" sz="1400" dirty="0"/>
              <a:t>Key Parameters: </a:t>
            </a:r>
            <a:endParaRPr sz="1400" dirty="0"/>
          </a:p>
          <a:p>
            <a:pPr marL="914400" lvl="1" indent="-30899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66"/>
              <a:buChar char="⎼"/>
            </a:pPr>
            <a:r>
              <a:rPr lang="en-US" sz="1400" dirty="0"/>
              <a:t>~60 kV acceleration voltage </a:t>
            </a:r>
            <a:endParaRPr sz="1400" dirty="0"/>
          </a:p>
          <a:p>
            <a:pPr marL="914400" lvl="1" indent="-30899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66"/>
              <a:buChar char="⎼"/>
            </a:pPr>
            <a:r>
              <a:rPr lang="en-US" sz="1400" dirty="0"/>
              <a:t>3–4 kW beam power</a:t>
            </a:r>
            <a:endParaRPr sz="1400" dirty="0"/>
          </a:p>
          <a:p>
            <a:pPr marL="914400" lvl="1" indent="-30899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66"/>
              <a:buChar char="⎼"/>
            </a:pPr>
            <a:r>
              <a:rPr lang="en-US" sz="1400" dirty="0"/>
              <a:t>build chamber ~10⁻⁴ mbar.</a:t>
            </a:r>
            <a:endParaRPr sz="1400" dirty="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▪"/>
            </a:pPr>
            <a:r>
              <a:rPr lang="en-US" sz="1400" dirty="0"/>
              <a:t>Performance: Tensile ~250 MPa; electrical conductivity ≈102% IACS (with post-anneal). </a:t>
            </a:r>
            <a:endParaRPr sz="1400" dirty="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▪"/>
            </a:pPr>
            <a:r>
              <a:rPr lang="en-US" sz="1400" dirty="0"/>
              <a:t>Features: average resolution surface finish </a:t>
            </a:r>
            <a:r>
              <a:rPr lang="en-US" sz="1400" b="1" dirty="0"/>
              <a:t>~30 </a:t>
            </a:r>
            <a:r>
              <a:rPr lang="en-US" sz="1400" b="1" dirty="0" err="1"/>
              <a:t>μm</a:t>
            </a:r>
            <a:r>
              <a:rPr lang="en-US" sz="1400" b="1" dirty="0"/>
              <a:t> Ra</a:t>
            </a:r>
            <a:r>
              <a:rPr lang="en-US" sz="1400" dirty="0"/>
              <a:t>. Columnar &lt;110&gt; grains (HIP can refine to equiaxed).</a:t>
            </a:r>
            <a:endParaRPr sz="1400" dirty="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▪"/>
            </a:pPr>
            <a:r>
              <a:rPr lang="en-US" sz="1400" dirty="0"/>
              <a:t>Commercial Systems: ARCAM, </a:t>
            </a:r>
            <a:r>
              <a:rPr lang="en-US" sz="1400" dirty="0" err="1"/>
              <a:t>Freemelt</a:t>
            </a:r>
            <a:r>
              <a:rPr lang="en-US" sz="1400" dirty="0"/>
              <a:t> AB</a:t>
            </a:r>
          </a:p>
          <a:p>
            <a:pPr marL="0" lvl="0" indent="0">
              <a:lnSpc>
                <a:spcPct val="100000"/>
              </a:lnSpc>
              <a:buNone/>
            </a:pPr>
            <a:endParaRPr sz="1400" dirty="0"/>
          </a:p>
        </p:txBody>
      </p:sp>
      <p:sp>
        <p:nvSpPr>
          <p:cNvPr id="217" name="Google Shape;217;g363176a9a10_0_167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609300" cy="6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218" name="Google Shape;218;g363176a9a10_0_167"/>
          <p:cNvSpPr txBox="1">
            <a:spLocks noGrp="1"/>
          </p:cNvSpPr>
          <p:nvPr>
            <p:ph type="title"/>
          </p:nvPr>
        </p:nvSpPr>
        <p:spPr>
          <a:xfrm>
            <a:off x="731519" y="35676"/>
            <a:ext cx="9418200" cy="5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/>
              <a:t>Electron-Beam AM of Copper (EB-PBF)</a:t>
            </a:r>
            <a:endParaRPr/>
          </a:p>
        </p:txBody>
      </p:sp>
      <p:pic>
        <p:nvPicPr>
          <p:cNvPr id="219" name="Google Shape;219;g363176a9a10_0_1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20719" y="784675"/>
            <a:ext cx="4310424" cy="4374899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g363176a9a10_0_167"/>
          <p:cNvSpPr txBox="1">
            <a:spLocks noGrp="1"/>
          </p:cNvSpPr>
          <p:nvPr>
            <p:ph type="dt" idx="10"/>
          </p:nvPr>
        </p:nvSpPr>
        <p:spPr>
          <a:xfrm>
            <a:off x="760140" y="6530061"/>
            <a:ext cx="1512300" cy="1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07/17/2025</a:t>
            </a: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20E312-1759-CACC-428B-F4D2D4714F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181" y="5159573"/>
            <a:ext cx="10478962" cy="125747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rbt_theme_new_01">
  <a:themeElements>
    <a:clrScheme name="Custom 7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529C"/>
      </a:accent1>
      <a:accent2>
        <a:srgbClr val="ED7D31"/>
      </a:accent2>
      <a:accent3>
        <a:srgbClr val="A5A5A5"/>
      </a:accent3>
      <a:accent4>
        <a:srgbClr val="FFC000"/>
      </a:accent4>
      <a:accent5>
        <a:srgbClr val="5494DF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8035e65-36b2-4fbc-bf28-0c7da1a7ad78" xsi:nil="true"/>
    <lcf76f155ced4ddcb4097134ff3c332f xmlns="6f537c12-d6f8-4ef2-bca5-8464c07adcc9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D4996E2DE8494483423F1CB052E22F" ma:contentTypeVersion="18" ma:contentTypeDescription="Create a new document." ma:contentTypeScope="" ma:versionID="e36648848beec2d3a2ab6d01537df0b6">
  <xsd:schema xmlns:xsd="http://www.w3.org/2001/XMLSchema" xmlns:xs="http://www.w3.org/2001/XMLSchema" xmlns:p="http://schemas.microsoft.com/office/2006/metadata/properties" xmlns:ns2="6f537c12-d6f8-4ef2-bca5-8464c07adcc9" xmlns:ns3="08035e65-36b2-4fbc-bf28-0c7da1a7ad78" targetNamespace="http://schemas.microsoft.com/office/2006/metadata/properties" ma:root="true" ma:fieldsID="20342ac7107ef78b3c0950b6f580b7e5" ns2:_="" ns3:_="">
    <xsd:import namespace="6f537c12-d6f8-4ef2-bca5-8464c07adcc9"/>
    <xsd:import namespace="08035e65-36b2-4fbc-bf28-0c7da1a7ad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537c12-d6f8-4ef2-bca5-8464c07adcc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8195cc89-b6ea-4ef6-a011-5616cfab64b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035e65-36b2-4fbc-bf28-0c7da1a7ad78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edf6ae0e-5704-441a-9a7f-d3c59f9af8e3}" ma:internalName="TaxCatchAll" ma:showField="CatchAllData" ma:web="08035e65-36b2-4fbc-bf28-0c7da1a7ad7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51C6C87-5367-4FA5-83BF-5261F2FD484E}">
  <ds:schemaRefs>
    <ds:schemaRef ds:uri="http://schemas.microsoft.com/office/2006/metadata/properties"/>
    <ds:schemaRef ds:uri="http://schemas.microsoft.com/office/infopath/2007/PartnerControls"/>
    <ds:schemaRef ds:uri="08035e65-36b2-4fbc-bf28-0c7da1a7ad78"/>
    <ds:schemaRef ds:uri="6f537c12-d6f8-4ef2-bca5-8464c07adcc9"/>
  </ds:schemaRefs>
</ds:datastoreItem>
</file>

<file path=customXml/itemProps2.xml><?xml version="1.0" encoding="utf-8"?>
<ds:datastoreItem xmlns:ds="http://schemas.openxmlformats.org/officeDocument/2006/customXml" ds:itemID="{70219419-CA52-4F1B-8A7A-2897D40F19F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2A36EF2-4B94-45FF-905F-11DE7E188F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f537c12-d6f8-4ef2-bca5-8464c07adcc9"/>
    <ds:schemaRef ds:uri="08035e65-36b2-4fbc-bf28-0c7da1a7ad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3211</TotalTime>
  <Words>2293</Words>
  <Application>Microsoft Office PowerPoint</Application>
  <PresentationFormat>Widescreen</PresentationFormat>
  <Paragraphs>247</Paragraphs>
  <Slides>19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fkGroteskNeue</vt:lpstr>
      <vt:lpstr>Noto Sans Symbols</vt:lpstr>
      <vt:lpstr>Verdana</vt:lpstr>
      <vt:lpstr>rbt_theme_new_01</vt:lpstr>
      <vt:lpstr>Additive Manufacturing of Normal-Conducting RF (NCRF) Structures: Overview &amp; Possibilities </vt:lpstr>
      <vt:lpstr>RadiaBeam: Brightness, Applied</vt:lpstr>
      <vt:lpstr>AM Specific Research at Radiabeam</vt:lpstr>
      <vt:lpstr>Past &amp; Current Projects in AM (collaboration work University and Industry partners)</vt:lpstr>
      <vt:lpstr>Challenges of Conventional NCRF Fabrication</vt:lpstr>
      <vt:lpstr>Why Additive Manufacturing? - Performance Advantages</vt:lpstr>
      <vt:lpstr>Material &amp; Process Challenges (Copper)</vt:lpstr>
      <vt:lpstr>Technology Solutions - Three Pathways to Success</vt:lpstr>
      <vt:lpstr>Electron-Beam AM of Copper (EB-PBF)</vt:lpstr>
      <vt:lpstr>Green-Laser L-PBF</vt:lpstr>
      <vt:lpstr>Powder bed based AM workflow</vt:lpstr>
      <vt:lpstr>Hybrid  AM + Plating</vt:lpstr>
      <vt:lpstr>Post-Processing &amp; Microstructure Engineering </vt:lpstr>
      <vt:lpstr>Post-Processing &amp; Microstructure Engineering </vt:lpstr>
      <vt:lpstr>Quality Assurance</vt:lpstr>
      <vt:lpstr>Industrial Adoption</vt:lpstr>
      <vt:lpstr>Economic Impact &amp; Market</vt:lpstr>
      <vt:lpstr>Case Study CERN-750MHz Radio frequency (RFQ)</vt:lpstr>
      <vt:lpstr>Conclusion &amp; Call to Action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Nanda Gopal Matavalam</dc:creator>
  <cp:lastModifiedBy>Nanda Gopal Matavalam</cp:lastModifiedBy>
  <cp:revision>166</cp:revision>
  <dcterms:created xsi:type="dcterms:W3CDTF">2025-07-13T23:10:16Z</dcterms:created>
  <dcterms:modified xsi:type="dcterms:W3CDTF">2025-07-17T05:38:28Z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0x01010034D4996E2DE8494483423F1CB052E22F</vt:lpwstr>
  </property>
  <property fmtid="{D5CDD505-2E9C-101B-9397-08002B2CF9AE}" pid="3" name="MediaServiceImageTags">
    <vt:lpwstr/>
  </property>
</Properties>
</file>