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677" r:id="rId2"/>
    <p:sldId id="660" r:id="rId3"/>
    <p:sldId id="257" r:id="rId4"/>
    <p:sldId id="679" r:id="rId5"/>
    <p:sldId id="681" r:id="rId6"/>
    <p:sldId id="682" r:id="rId7"/>
    <p:sldId id="671" r:id="rId8"/>
    <p:sldId id="672" r:id="rId9"/>
    <p:sldId id="295" r:id="rId10"/>
    <p:sldId id="613" r:id="rId11"/>
    <p:sldId id="656" r:id="rId12"/>
    <p:sldId id="673" r:id="rId13"/>
    <p:sldId id="683" r:id="rId14"/>
    <p:sldId id="680" r:id="rId15"/>
    <p:sldId id="676" r:id="rId16"/>
    <p:sldId id="684" r:id="rId17"/>
    <p:sldId id="6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A00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96" autoAdjust="0"/>
    <p:restoredTop sz="66759"/>
  </p:normalViewPr>
  <p:slideViewPr>
    <p:cSldViewPr snapToGrid="0">
      <p:cViewPr varScale="1">
        <p:scale>
          <a:sx n="99" d="100"/>
          <a:sy n="99" d="100"/>
        </p:scale>
        <p:origin x="472" y="184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8DE8C-A2F6-420A-ABF7-25D6B10E46AF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1262C-8C8D-408D-A61B-740C3A11A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80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62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28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62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CD3C6-ACB2-27DE-179B-71DE53EE5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FF7D4-179C-655B-AC3A-B13B796FDC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3E0A3-BF79-4680-F35B-848CE8997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A9EE3-6069-24D1-1FE1-6CC407511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6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CCC93-8626-1C82-D2F0-68AB548D3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CFB8B-3341-D2EF-2D18-D68D3ED35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014E2-2AD3-998C-1B90-AD9ABB9282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217A9-C5A8-200A-FEE5-2E23645D1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13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CE7DC-F456-47A9-0FF5-71E6CE2C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110EEB-20AA-ED44-60FF-B28DA4CFC0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D66BB4-7619-0313-63F4-CB2E07EEB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CC228-7766-597B-7EA0-A1E94CDD0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99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719D4-C34B-3B77-0E47-9E795E108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BF4BB1-3C3F-F6C5-1BE1-4FA0C045A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513BF29E-6CDC-F735-BCA0-990759AAB22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600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513BF29E-6CDC-F735-BCA0-990759AAB22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867" dirty="0"/>
                  <a:t>Field Emission</a:t>
                </a:r>
              </a:p>
              <a:p>
                <a:pPr lvl="1"/>
                <a:r>
                  <a:rPr lang="en-US" sz="1600" dirty="0"/>
                  <a:t>Current Saturation: insufficient current for meaningful heating to take place for relevant range of parameter</a:t>
                </a:r>
              </a:p>
              <a:p>
                <a:r>
                  <a:rPr lang="en-US" sz="1867" dirty="0"/>
                  <a:t>Pulsed Heating</a:t>
                </a:r>
              </a:p>
              <a:p>
                <a:pPr lvl="1"/>
                <a:r>
                  <a:rPr lang="en-US" sz="1600" dirty="0"/>
                  <a:t>Comparatively Larger heating expected</a:t>
                </a:r>
              </a:p>
              <a:p>
                <a:r>
                  <a:rPr lang="en-US" sz="1867" dirty="0"/>
                  <a:t>Single Pulse:</a:t>
                </a:r>
              </a:p>
              <a:p>
                <a:pPr lvl="1"/>
                <a:r>
                  <a:rPr lang="en-US" sz="1600" i="0">
                    <a:latin typeface="Cambria Math" panose="02040503050406030204" pitchFamily="18" charset="0"/>
                  </a:rPr>
                  <a:t>Δ𝑇≈40</a:t>
                </a:r>
                <a:r>
                  <a:rPr lang="en-US" sz="1600" dirty="0"/>
                  <a:t> K</a:t>
                </a:r>
              </a:p>
              <a:p>
                <a:pPr lvl="1"/>
                <a:r>
                  <a:rPr lang="en-US" sz="1600" dirty="0"/>
                  <a:t>Enough heating to consider thermal stress induced surface evolution</a:t>
                </a:r>
              </a:p>
              <a:p>
                <a:r>
                  <a:rPr lang="en-US" sz="1867" dirty="0"/>
                  <a:t>Multiple Pulse:</a:t>
                </a:r>
              </a:p>
              <a:p>
                <a:pPr lvl="1"/>
                <a:r>
                  <a:rPr lang="en-US" sz="1600" i="0">
                    <a:latin typeface="Cambria Math" panose="02040503050406030204" pitchFamily="18" charset="0"/>
                  </a:rPr>
                  <a:t>Δ𝑇≈60</a:t>
                </a:r>
                <a:r>
                  <a:rPr lang="en-US" sz="1600" dirty="0"/>
                  <a:t> K</a:t>
                </a:r>
              </a:p>
              <a:p>
                <a:pPr lvl="1"/>
                <a:r>
                  <a:rPr lang="en-US" sz="1600" dirty="0"/>
                  <a:t>Again, enough heating to consider surface evolution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A57EC-6DFD-601C-572F-71EEA2FD6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49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07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19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31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BD6FC-7BAD-60BD-A9B2-2D4E51F67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868971-472D-23E3-9238-6E3235BE1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BC9C61-9810-7D87-046E-F65D5DE24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7A41-5AAF-B059-2EDD-C4FA6E571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33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3D322-3EB7-3DA1-D934-DB795D25C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95A83-1736-A46D-57AE-8DBEC7986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0E0776-4EEB-2360-B236-4B9DDC0C8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F9B34-06A1-4EE6-E927-93D0F306F8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83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AEBA-A34A-119F-702F-35DF11D70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9D09D-5430-B610-26D5-676681F4D3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99059D-3BBB-3B64-F70D-38CA2E845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7BF3F-5483-5C62-2C9E-0E867F0A4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0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48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4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262C-8C8D-408D-A61B-740C3A11AC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9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9B735-BED1-4455-0779-A3DD709FA3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73647" y="6491287"/>
            <a:ext cx="418352" cy="365125"/>
          </a:xfrm>
          <a:solidFill>
            <a:schemeClr val="accent6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98A581BA-2668-4405-9EC0-76404E9EAA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FDEB70-48C4-84D2-C3E4-B89A4C6F45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1283685"/>
          </a:xfrm>
          <a:solidFill>
            <a:schemeClr val="accent6">
              <a:lumMod val="50000"/>
            </a:schemeClr>
          </a:solidFill>
        </p:spPr>
        <p:txBody>
          <a:bodyPr/>
          <a:lstStyle>
            <a:lvl1pPr marL="457200">
              <a:defRPr sz="1800">
                <a:solidFill>
                  <a:schemeClr val="bg1"/>
                </a:solidFill>
              </a:defRPr>
            </a:lvl1pPr>
            <a:lvl2pPr marL="914400">
              <a:defRPr sz="1600">
                <a:solidFill>
                  <a:schemeClr val="bg1"/>
                </a:solidFill>
              </a:defRPr>
            </a:lvl2pPr>
            <a:lvl3pPr marL="1371600">
              <a:defRPr sz="1200">
                <a:solidFill>
                  <a:schemeClr val="bg1"/>
                </a:solidFill>
              </a:defRPr>
            </a:lvl3pPr>
            <a:lvl4pPr marL="1828800">
              <a:defRPr sz="1100">
                <a:solidFill>
                  <a:schemeClr val="bg1"/>
                </a:solidFill>
              </a:defRPr>
            </a:lvl4pPr>
            <a:lvl5pPr marL="2286000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EA8542-56F0-F470-7B38-85E8DFA8F4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38328"/>
            <a:ext cx="12192000" cy="1526059"/>
          </a:xfrm>
          <a:solidFill>
            <a:srgbClr val="FFFFCC"/>
          </a:solidFill>
          <a:ln w="19050">
            <a:noFill/>
          </a:ln>
        </p:spPr>
        <p:txBody>
          <a:bodyPr/>
          <a:lstStyle>
            <a:lvl1pPr algn="ctr"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 algn="ctr">
              <a:defRPr sz="1600">
                <a:solidFill>
                  <a:schemeClr val="accent6">
                    <a:lumMod val="50000"/>
                  </a:schemeClr>
                </a:solidFill>
              </a:defRPr>
            </a:lvl3pPr>
            <a:lvl4pPr algn="ctr"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 algn="ctr">
              <a:defRPr sz="12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02C0143-A842-2C8D-82D6-DEE5D8F0F7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86634" y="3429000"/>
            <a:ext cx="3091284" cy="1152088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984413B-149C-305F-E2F7-277BDB2D0E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4592" y="6492240"/>
            <a:ext cx="11367247" cy="87626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>
              <a:defRPr sz="800"/>
            </a:lvl1pPr>
            <a:lvl2pPr>
              <a:defRPr sz="700"/>
            </a:lvl2pPr>
            <a:lvl3pPr>
              <a:defRPr sz="600"/>
            </a:lvl3pPr>
            <a:lvl4pPr>
              <a:defRPr sz="500"/>
            </a:lvl4pPr>
            <a:lvl5pPr>
              <a:defRPr sz="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717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F85D3-D50C-514F-AB9B-A46C5885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940"/>
            <a:ext cx="10515600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7A36D-F976-DC40-24FE-65DFE8ED6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04823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72CB1-6D7B-05AB-982D-9E8BEC4C9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7918" y="6491287"/>
            <a:ext cx="614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8A581BA-2668-4405-9EC0-76404E9EAA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1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68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8AC1F-7CF0-883B-D74F-8654A1803A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MICHIGAN STATE UNIVERSITY		MAP LAB		COLLEGE OF ENGINEERING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673B6-3ED3-E9FB-55BD-73B749DA5D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95" y="2404196"/>
            <a:ext cx="11252007" cy="335835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r>
              <a:rPr lang="en-US" sz="3100" dirty="0">
                <a:solidFill>
                  <a:srgbClr val="0000FF"/>
                </a:solidFill>
                <a:latin typeface="American Typewriter" panose="02090604020004020304" pitchFamily="18" charset="77"/>
              </a:rPr>
              <a:t>Surface effects in RF breakdown</a:t>
            </a:r>
          </a:p>
          <a:p>
            <a:pPr algn="ctr"/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Sergey V. Baryshev</a:t>
            </a:r>
          </a:p>
          <a:p>
            <a:pPr algn="ctr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Department of Electrical and Computer Engineering,</a:t>
            </a:r>
          </a:p>
          <a:p>
            <a:pPr algn="ctr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Chemical Engineering and Materials Science</a:t>
            </a:r>
          </a:p>
          <a:p>
            <a:pPr algn="ctr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Michigan State University, MI 48824, USA</a:t>
            </a:r>
          </a:p>
          <a:p>
            <a:pPr algn="ctr"/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2000" dirty="0"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Materials for Bright Beams Workshop 2025 – 7/17/2025</a:t>
            </a: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E935D23-7177-241C-28A2-AA0C13AD2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4" y="538560"/>
            <a:ext cx="1547659" cy="1547659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DCEA2D-1C4B-4FC6-BF03-F512D3C20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19" y="538559"/>
            <a:ext cx="2542583" cy="1547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1D88C6-FE6F-CA09-EBAC-95FD34696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6458" y="536079"/>
            <a:ext cx="1519080" cy="1545336"/>
          </a:xfrm>
          <a:prstGeom prst="rect">
            <a:avLst/>
          </a:prstGeom>
        </p:spPr>
      </p:pic>
      <p:pic>
        <p:nvPicPr>
          <p:cNvPr id="2" name="IMG_7620">
            <a:hlinkClick r:id="" action="ppaction://media"/>
            <a:extLst>
              <a:ext uri="{FF2B5EF4-FFF2-40B4-BE49-F238E27FC236}">
                <a16:creationId xmlns:a16="http://schemas.microsoft.com/office/drawing/2014/main" id="{8CCEAFC2-957C-283D-A249-2DA38C9904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49.9257"/>
                </p14:media>
              </p:ext>
            </p:extLst>
          </p:nvPr>
        </p:nvPicPr>
        <p:blipFill>
          <a:blip r:embed="rId8"/>
          <a:srcRect l="23172" r="33077"/>
          <a:stretch>
            <a:fillRect/>
          </a:stretch>
        </p:blipFill>
        <p:spPr>
          <a:xfrm>
            <a:off x="6753701" y="795279"/>
            <a:ext cx="292624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5D8AA3C-F1C0-95A0-F226-E366C178CB17}"/>
              </a:ext>
            </a:extLst>
          </p:cNvPr>
          <p:cNvGrpSpPr/>
          <p:nvPr/>
        </p:nvGrpSpPr>
        <p:grpSpPr>
          <a:xfrm>
            <a:off x="453568" y="1348083"/>
            <a:ext cx="5425751" cy="4637350"/>
            <a:chOff x="446310" y="1349897"/>
            <a:chExt cx="5425751" cy="46373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6A6B903-0A91-54D8-7931-BE3FEF0BAEF7}"/>
                </a:ext>
              </a:extLst>
            </p:cNvPr>
            <p:cNvGrpSpPr/>
            <p:nvPr/>
          </p:nvGrpSpPr>
          <p:grpSpPr>
            <a:xfrm>
              <a:off x="446310" y="1349897"/>
              <a:ext cx="5425751" cy="4637350"/>
              <a:chOff x="175138" y="1604057"/>
              <a:chExt cx="5425751" cy="463735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4F0EFB2-81E0-D503-337A-BA8EA0F2F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509" r="18024" b="9106"/>
              <a:stretch/>
            </p:blipFill>
            <p:spPr>
              <a:xfrm>
                <a:off x="612114" y="1604057"/>
                <a:ext cx="4988775" cy="41148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CE1D5C-19BA-A7EC-C00C-CA5FD3E7E8DE}"/>
                  </a:ext>
                </a:extLst>
              </p:cNvPr>
              <p:cNvSpPr txBox="1"/>
              <p:nvPr/>
            </p:nvSpPr>
            <p:spPr>
              <a:xfrm>
                <a:off x="2692957" y="5764353"/>
                <a:ext cx="1135632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500" dirty="0">
                    <a:solidFill>
                      <a:srgbClr val="0000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 (V/m)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008C71-D37B-8D4C-F17B-8E07BBD7FDC4}"/>
                  </a:ext>
                </a:extLst>
              </p:cNvPr>
              <p:cNvSpPr txBox="1"/>
              <p:nvPr/>
            </p:nvSpPr>
            <p:spPr>
              <a:xfrm rot="16200000">
                <a:off x="-100258" y="3362621"/>
                <a:ext cx="1027845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500" dirty="0">
                    <a:solidFill>
                      <a:srgbClr val="0000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t(E) (s)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86E9A8-EF30-586C-750A-4506A6EE1372}"/>
                </a:ext>
              </a:extLst>
            </p:cNvPr>
            <p:cNvSpPr txBox="1"/>
            <p:nvPr/>
          </p:nvSpPr>
          <p:spPr>
            <a:xfrm>
              <a:off x="2136112" y="4266708"/>
              <a:ext cx="356316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i="1" dirty="0" err="1">
                  <a:solidFill>
                    <a:srgbClr val="00B0F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en-US" sz="2500" i="1" baseline="-25000" dirty="0" err="1">
                  <a:solidFill>
                    <a:srgbClr val="00B0F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endParaRPr lang="en-US" sz="2500" i="1" baseline="-25000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8E4AE-6C23-FAD7-6E29-32A85B6F2397}"/>
                </a:ext>
              </a:extLst>
            </p:cNvPr>
            <p:cNvSpPr txBox="1"/>
            <p:nvPr/>
          </p:nvSpPr>
          <p:spPr>
            <a:xfrm>
              <a:off x="3631941" y="3622384"/>
              <a:ext cx="562007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i="1" dirty="0" err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en-US" sz="2500" i="1" baseline="-25000" dirty="0" err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FN</a:t>
              </a:r>
              <a:endParaRPr lang="en-US" sz="2500" i="1" baseline="-25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BD106A-ACD5-5DEB-0D90-95E23024D46E}"/>
                </a:ext>
              </a:extLst>
            </p:cNvPr>
            <p:cNvSpPr txBox="1"/>
            <p:nvPr/>
          </p:nvSpPr>
          <p:spPr>
            <a:xfrm>
              <a:off x="1930421" y="2689039"/>
              <a:ext cx="562007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i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en-US" sz="2500" i="1" baseline="-250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sc</a:t>
              </a:r>
              <a:endParaRPr lang="en-US" sz="2500" i="1" baseline="-250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9F9CDC-CB19-85A2-098B-3CF75C40D2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F4180-C78D-E6D8-FAC6-B30A8F034F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3 -- Current saturation: space charge time vs tunneling time vs transit time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38788-F851-D82E-0920-1E638BF3E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38328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Metal Case Study: high 𝜙 (5 eV)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9ECA6C-B112-1066-0877-11ACE9E21BB3}"/>
              </a:ext>
            </a:extLst>
          </p:cNvPr>
          <p:cNvGrpSpPr/>
          <p:nvPr/>
        </p:nvGrpSpPr>
        <p:grpSpPr>
          <a:xfrm>
            <a:off x="6326855" y="743492"/>
            <a:ext cx="4132839" cy="6071515"/>
            <a:chOff x="6535011" y="867996"/>
            <a:chExt cx="4132839" cy="607151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695576B-17D5-0C9A-E91C-20C2C391AC16}"/>
                </a:ext>
              </a:extLst>
            </p:cNvPr>
            <p:cNvGrpSpPr/>
            <p:nvPr/>
          </p:nvGrpSpPr>
          <p:grpSpPr>
            <a:xfrm>
              <a:off x="7033239" y="867996"/>
              <a:ext cx="3634611" cy="5617689"/>
              <a:chOff x="7033239" y="817756"/>
              <a:chExt cx="3634611" cy="561768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8C52553-8E30-F9BD-9516-88217B3D2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4989" r="34844" b="14542"/>
              <a:stretch/>
            </p:blipFill>
            <p:spPr>
              <a:xfrm>
                <a:off x="7033239" y="817756"/>
                <a:ext cx="3634611" cy="27432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FB99D36-B84A-F7F5-6C23-4583276E3A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91" t="5214" r="35240" b="7560"/>
              <a:stretch/>
            </p:blipFill>
            <p:spPr>
              <a:xfrm>
                <a:off x="7113624" y="3461818"/>
                <a:ext cx="3547872" cy="2973627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B16830-D1A3-7A3F-D258-029FEB7EF949}"/>
                </a:ext>
              </a:extLst>
            </p:cNvPr>
            <p:cNvSpPr txBox="1"/>
            <p:nvPr/>
          </p:nvSpPr>
          <p:spPr>
            <a:xfrm rot="16200000">
              <a:off x="5981494" y="2069644"/>
              <a:ext cx="1584088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j(E) (A/m</a:t>
              </a:r>
              <a:r>
                <a:rPr lang="en-US" sz="2500" baseline="300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01493A-6F8E-93EC-C688-0A46A1FB7E32}"/>
                </a:ext>
              </a:extLst>
            </p:cNvPr>
            <p:cNvSpPr txBox="1"/>
            <p:nvPr/>
          </p:nvSpPr>
          <p:spPr>
            <a:xfrm rot="16200000">
              <a:off x="6173983" y="4760343"/>
              <a:ext cx="1199111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i="1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log</a:t>
              </a:r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(j(E))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922D17-7235-E39A-6511-AAFA33F94531}"/>
                </a:ext>
              </a:extLst>
            </p:cNvPr>
            <p:cNvSpPr txBox="1"/>
            <p:nvPr/>
          </p:nvSpPr>
          <p:spPr>
            <a:xfrm>
              <a:off x="8461119" y="6462457"/>
              <a:ext cx="1135632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 (V/m)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FF27170-3F33-8F41-580C-B5DEE6A329ED}"/>
              </a:ext>
            </a:extLst>
          </p:cNvPr>
          <p:cNvGrpSpPr/>
          <p:nvPr/>
        </p:nvGrpSpPr>
        <p:grpSpPr>
          <a:xfrm>
            <a:off x="3919003" y="924626"/>
            <a:ext cx="2187702" cy="1371600"/>
            <a:chOff x="4294430" y="1391623"/>
            <a:chExt cx="2187702" cy="1371600"/>
          </a:xfrm>
        </p:grpSpPr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05C78862-722A-ACF1-6D00-84C649781711}"/>
                </a:ext>
              </a:extLst>
            </p:cNvPr>
            <p:cNvSpPr txBox="1">
              <a:spLocks/>
            </p:cNvSpPr>
            <p:nvPr/>
          </p:nvSpPr>
          <p:spPr>
            <a:xfrm>
              <a:off x="4294430" y="1391623"/>
              <a:ext cx="2187702" cy="1371600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99FFF5-B787-7DEC-BBA2-9688351D8B6B}"/>
                </a:ext>
              </a:extLst>
            </p:cNvPr>
            <p:cNvSpPr txBox="1"/>
            <p:nvPr/>
          </p:nvSpPr>
          <p:spPr>
            <a:xfrm>
              <a:off x="4520273" y="1400661"/>
              <a:ext cx="1736015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β=100</a:t>
              </a:r>
            </a:p>
            <a:p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n=10</a:t>
              </a:r>
              <a:r>
                <a:rPr lang="en-US" sz="2500" baseline="300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29</a:t>
              </a:r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m</a:t>
              </a:r>
              <a:r>
                <a:rPr lang="en-US" sz="2500" baseline="300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-3</a:t>
              </a:r>
              <a:endParaRPr lang="en-US" sz="25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R=10 µm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1672F34-881A-3D62-9361-195450731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466" y="853191"/>
            <a:ext cx="1904022" cy="128016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6AAD72D-1ECE-2F96-4B79-DC82060B8F13}"/>
              </a:ext>
            </a:extLst>
          </p:cNvPr>
          <p:cNvSpPr>
            <a:spLocks noChangeAspect="1"/>
          </p:cNvSpPr>
          <p:nvPr/>
        </p:nvSpPr>
        <p:spPr>
          <a:xfrm>
            <a:off x="8551385" y="3922571"/>
            <a:ext cx="457200" cy="456291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200" b="0" dirty="0" err="1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1C245C-E1AB-35CC-E786-F62092A09753}"/>
              </a:ext>
            </a:extLst>
          </p:cNvPr>
          <p:cNvSpPr>
            <a:spLocks noChangeAspect="1"/>
          </p:cNvSpPr>
          <p:nvPr/>
        </p:nvSpPr>
        <p:spPr>
          <a:xfrm>
            <a:off x="3185899" y="3050235"/>
            <a:ext cx="457200" cy="456291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200" b="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93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F9537F4-B7B8-9F12-3B39-BCF030E6883E}"/>
              </a:ext>
            </a:extLst>
          </p:cNvPr>
          <p:cNvGrpSpPr/>
          <p:nvPr/>
        </p:nvGrpSpPr>
        <p:grpSpPr>
          <a:xfrm>
            <a:off x="429674" y="1327080"/>
            <a:ext cx="5453610" cy="4664858"/>
            <a:chOff x="289973" y="1296236"/>
            <a:chExt cx="5453610" cy="46648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4A25CF-CF99-0895-9B41-C45B08A39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747" r="20481" b="9535"/>
            <a:stretch/>
          </p:blipFill>
          <p:spPr>
            <a:xfrm>
              <a:off x="712596" y="1296236"/>
              <a:ext cx="5030987" cy="4114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ED20B0-85FB-8FB1-F536-BB0E40779B55}"/>
                </a:ext>
              </a:extLst>
            </p:cNvPr>
            <p:cNvSpPr txBox="1"/>
            <p:nvPr/>
          </p:nvSpPr>
          <p:spPr>
            <a:xfrm>
              <a:off x="2812788" y="5484040"/>
              <a:ext cx="1135632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 (V/m)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D5D9C9-225E-162D-B23B-2A14FA086CC1}"/>
                </a:ext>
              </a:extLst>
            </p:cNvPr>
            <p:cNvSpPr txBox="1"/>
            <p:nvPr/>
          </p:nvSpPr>
          <p:spPr>
            <a:xfrm rot="16200000">
              <a:off x="14577" y="3044349"/>
              <a:ext cx="1027845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t(E) (s)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51002B-58F5-DC80-5D76-E0EDE8F9D5FE}"/>
                </a:ext>
              </a:extLst>
            </p:cNvPr>
            <p:cNvSpPr txBox="1"/>
            <p:nvPr/>
          </p:nvSpPr>
          <p:spPr>
            <a:xfrm>
              <a:off x="1945817" y="4244670"/>
              <a:ext cx="356316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i="1" dirty="0" err="1">
                  <a:solidFill>
                    <a:srgbClr val="00B0F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en-US" sz="2500" i="1" baseline="-25000" dirty="0" err="1">
                  <a:solidFill>
                    <a:srgbClr val="00B0F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endParaRPr lang="en-US" sz="2500" i="1" baseline="-25000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073BE1-6A76-ADE1-7079-1D7E56369CF6}"/>
                </a:ext>
              </a:extLst>
            </p:cNvPr>
            <p:cNvSpPr txBox="1"/>
            <p:nvPr/>
          </p:nvSpPr>
          <p:spPr>
            <a:xfrm>
              <a:off x="3212354" y="3690379"/>
              <a:ext cx="562007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i="1" dirty="0" err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en-US" sz="2500" i="1" baseline="-25000" dirty="0" err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FN</a:t>
              </a:r>
              <a:endParaRPr lang="en-US" sz="2500" i="1" baseline="-25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082AC3-FC0D-8D30-DAE7-B95EC1455899}"/>
                </a:ext>
              </a:extLst>
            </p:cNvPr>
            <p:cNvSpPr txBox="1"/>
            <p:nvPr/>
          </p:nvSpPr>
          <p:spPr>
            <a:xfrm>
              <a:off x="1740126" y="2622080"/>
              <a:ext cx="562007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i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t</a:t>
              </a:r>
              <a:r>
                <a:rPr lang="en-US" sz="2500" i="1" baseline="-250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sc</a:t>
              </a:r>
              <a:endParaRPr lang="en-US" sz="2500" i="1" baseline="-250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8EC92-2C3B-B0CC-A3FD-BD7CE15E58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6D5EA-D861-6492-85AC-4598C8968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3 -- Current saturation: space charge time vs tunneling time vs transit time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0A52A-C268-51ED-F9EC-00587BA4D3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38328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Metal Case Study: low 𝜙 (2.5 eV)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AD6C6D-680D-643D-01DE-4F2AAD7EF706}"/>
              </a:ext>
            </a:extLst>
          </p:cNvPr>
          <p:cNvGrpSpPr/>
          <p:nvPr/>
        </p:nvGrpSpPr>
        <p:grpSpPr>
          <a:xfrm>
            <a:off x="6323032" y="748762"/>
            <a:ext cx="4142967" cy="6078949"/>
            <a:chOff x="6526234" y="933819"/>
            <a:chExt cx="4142967" cy="60789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87D982B-1E00-E9B7-2630-D6852AD3DE91}"/>
                </a:ext>
              </a:extLst>
            </p:cNvPr>
            <p:cNvGrpSpPr/>
            <p:nvPr/>
          </p:nvGrpSpPr>
          <p:grpSpPr>
            <a:xfrm>
              <a:off x="7007444" y="933819"/>
              <a:ext cx="3661757" cy="5598914"/>
              <a:chOff x="7278749" y="942325"/>
              <a:chExt cx="3661757" cy="559891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8E6DDC5-7325-3FC4-3E0E-465FB0D0F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5664" r="34981" b="14542"/>
              <a:stretch/>
            </p:blipFill>
            <p:spPr>
              <a:xfrm>
                <a:off x="7278749" y="942325"/>
                <a:ext cx="3657600" cy="27431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54B62B5-2B2D-AFD8-C5DE-1B5CE5734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047" t="5664" r="34963" b="7798"/>
              <a:stretch/>
            </p:blipFill>
            <p:spPr>
              <a:xfrm>
                <a:off x="7392634" y="3578266"/>
                <a:ext cx="3547872" cy="2962973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E8FC26-08A2-D68C-B50F-81AB5116072F}"/>
                </a:ext>
              </a:extLst>
            </p:cNvPr>
            <p:cNvSpPr txBox="1"/>
            <p:nvPr/>
          </p:nvSpPr>
          <p:spPr>
            <a:xfrm rot="16200000">
              <a:off x="5973766" y="1982437"/>
              <a:ext cx="1584088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j(E) (A/m</a:t>
              </a:r>
              <a:r>
                <a:rPr lang="en-US" sz="2500" baseline="300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A5E860-D681-4980-A8A5-7FD81C9DEEE0}"/>
                </a:ext>
              </a:extLst>
            </p:cNvPr>
            <p:cNvSpPr txBox="1"/>
            <p:nvPr/>
          </p:nvSpPr>
          <p:spPr>
            <a:xfrm rot="16200000">
              <a:off x="6165205" y="4810086"/>
              <a:ext cx="1199111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i="1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log</a:t>
              </a:r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(j(E))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B78743-8A1E-AB60-1768-1C0A00335210}"/>
                </a:ext>
              </a:extLst>
            </p:cNvPr>
            <p:cNvSpPr txBox="1"/>
            <p:nvPr/>
          </p:nvSpPr>
          <p:spPr>
            <a:xfrm>
              <a:off x="8443469" y="6535714"/>
              <a:ext cx="1135632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 (V/m)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7657F4-1B19-7326-311B-137F26EDB8B3}"/>
              </a:ext>
            </a:extLst>
          </p:cNvPr>
          <p:cNvGrpSpPr/>
          <p:nvPr/>
        </p:nvGrpSpPr>
        <p:grpSpPr>
          <a:xfrm>
            <a:off x="3919003" y="924626"/>
            <a:ext cx="2187702" cy="1371600"/>
            <a:chOff x="4294430" y="1391623"/>
            <a:chExt cx="2187702" cy="1371600"/>
          </a:xfrm>
        </p:grpSpPr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E2DC740A-3C7E-9A03-0BE2-6AF37847D038}"/>
                </a:ext>
              </a:extLst>
            </p:cNvPr>
            <p:cNvSpPr txBox="1">
              <a:spLocks/>
            </p:cNvSpPr>
            <p:nvPr/>
          </p:nvSpPr>
          <p:spPr>
            <a:xfrm>
              <a:off x="4294430" y="1391623"/>
              <a:ext cx="2187702" cy="1371600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861A9E-B00E-7152-D31D-043055EBCE20}"/>
                </a:ext>
              </a:extLst>
            </p:cNvPr>
            <p:cNvSpPr txBox="1"/>
            <p:nvPr/>
          </p:nvSpPr>
          <p:spPr>
            <a:xfrm>
              <a:off x="4520273" y="1400661"/>
              <a:ext cx="1736015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β=100</a:t>
              </a:r>
            </a:p>
            <a:p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n=10</a:t>
              </a:r>
              <a:r>
                <a:rPr lang="en-US" sz="2500" baseline="300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29</a:t>
              </a:r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m</a:t>
              </a:r>
              <a:r>
                <a:rPr lang="en-US" sz="2500" baseline="300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-3</a:t>
              </a:r>
              <a:endParaRPr lang="en-US" sz="25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R=10 µm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2DA16-3A1F-FC54-142E-F0DFAFD69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466" y="840128"/>
            <a:ext cx="1904022" cy="128016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06E1E20-C374-93F8-CD61-C383B1FBF8DD}"/>
              </a:ext>
            </a:extLst>
          </p:cNvPr>
          <p:cNvSpPr>
            <a:spLocks noChangeAspect="1"/>
          </p:cNvSpPr>
          <p:nvPr/>
        </p:nvSpPr>
        <p:spPr>
          <a:xfrm>
            <a:off x="8196542" y="4086346"/>
            <a:ext cx="457200" cy="456291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200" b="0" dirty="0" err="1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6FF354-671C-7F5C-45BB-B3C2E6EA3D48}"/>
              </a:ext>
            </a:extLst>
          </p:cNvPr>
          <p:cNvSpPr>
            <a:spLocks noChangeAspect="1"/>
          </p:cNvSpPr>
          <p:nvPr/>
        </p:nvSpPr>
        <p:spPr>
          <a:xfrm>
            <a:off x="2721874" y="2968347"/>
            <a:ext cx="457200" cy="456291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200" b="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9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8EC92-2C3B-B0CC-A3FD-BD7CE15E58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6D5EA-D861-6492-85AC-4598C8968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3 -- Current saturation: space charge time vs tunneling time vs transit time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0A52A-C268-51ED-F9EC-00587BA4D3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38328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Semiconductor Case Study: high 𝜙 (5 eV)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BD5D01-CAC3-6D12-B362-015548A13ECC}"/>
              </a:ext>
            </a:extLst>
          </p:cNvPr>
          <p:cNvGrpSpPr/>
          <p:nvPr/>
        </p:nvGrpSpPr>
        <p:grpSpPr>
          <a:xfrm>
            <a:off x="424629" y="1317215"/>
            <a:ext cx="5457839" cy="4653415"/>
            <a:chOff x="183298" y="1569773"/>
            <a:chExt cx="5457839" cy="46534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AE6905C-7E1A-3EAE-3E99-01F461824799}"/>
                </a:ext>
              </a:extLst>
            </p:cNvPr>
            <p:cNvGrpSpPr/>
            <p:nvPr/>
          </p:nvGrpSpPr>
          <p:grpSpPr>
            <a:xfrm>
              <a:off x="652178" y="1569773"/>
              <a:ext cx="4988959" cy="4653415"/>
              <a:chOff x="652178" y="1569773"/>
              <a:chExt cx="4988959" cy="465341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1B772C1-E4FA-E7CD-D49B-17C041E73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37" t="3519" r="20572" b="9614"/>
              <a:stretch/>
            </p:blipFill>
            <p:spPr>
              <a:xfrm>
                <a:off x="652178" y="1569773"/>
                <a:ext cx="4988959" cy="41148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11D60B-CE8F-F8B9-6887-D3B727D350BF}"/>
                  </a:ext>
                </a:extLst>
              </p:cNvPr>
              <p:cNvSpPr txBox="1"/>
              <p:nvPr/>
            </p:nvSpPr>
            <p:spPr>
              <a:xfrm>
                <a:off x="1682463" y="4124537"/>
                <a:ext cx="356316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500" i="1" dirty="0" err="1">
                    <a:solidFill>
                      <a:srgbClr val="00B0F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</a:t>
                </a:r>
                <a:r>
                  <a:rPr lang="en-US" sz="2500" i="1" baseline="-25000" dirty="0" err="1">
                    <a:solidFill>
                      <a:srgbClr val="00B0F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</a:t>
                </a:r>
                <a:endParaRPr lang="en-US" sz="2500" i="1" baseline="-25000" dirty="0">
                  <a:solidFill>
                    <a:srgbClr val="00B0F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BECE44-7606-0AB0-3303-BB5D85B22CC6}"/>
                  </a:ext>
                </a:extLst>
              </p:cNvPr>
              <p:cNvSpPr txBox="1"/>
              <p:nvPr/>
            </p:nvSpPr>
            <p:spPr>
              <a:xfrm>
                <a:off x="4042834" y="4405960"/>
                <a:ext cx="562007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500" i="1" dirty="0" err="1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</a:t>
                </a:r>
                <a:r>
                  <a:rPr lang="en-US" sz="2500" i="1" baseline="-25000" dirty="0" err="1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FN</a:t>
                </a:r>
                <a:endParaRPr lang="en-US" sz="2500" i="1" baseline="-250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1ACE03-F1F0-83CA-2DE5-2C63FF051080}"/>
                  </a:ext>
                </a:extLst>
              </p:cNvPr>
              <p:cNvSpPr txBox="1"/>
              <p:nvPr/>
            </p:nvSpPr>
            <p:spPr>
              <a:xfrm>
                <a:off x="1682463" y="3388646"/>
                <a:ext cx="562007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500" i="1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</a:t>
                </a:r>
                <a:r>
                  <a:rPr lang="en-US" sz="2500" i="1" baseline="-250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sc</a:t>
                </a:r>
                <a:endParaRPr lang="en-US" sz="2500" i="1" baseline="-25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159C4C-9F2C-1388-ABAF-B238E62A487B}"/>
                  </a:ext>
                </a:extLst>
              </p:cNvPr>
              <p:cNvSpPr txBox="1"/>
              <p:nvPr/>
            </p:nvSpPr>
            <p:spPr>
              <a:xfrm>
                <a:off x="2719301" y="5746134"/>
                <a:ext cx="1135632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500" dirty="0">
                    <a:solidFill>
                      <a:srgbClr val="0000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 (V/m)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A453D3-2649-1FDE-AC75-AE36BF9C57B8}"/>
                </a:ext>
              </a:extLst>
            </p:cNvPr>
            <p:cNvSpPr txBox="1"/>
            <p:nvPr/>
          </p:nvSpPr>
          <p:spPr>
            <a:xfrm rot="16200000">
              <a:off x="-92098" y="3388646"/>
              <a:ext cx="1027845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t(E) (s)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1D73C1-7079-F8AC-4E6C-E14AB16C2079}"/>
              </a:ext>
            </a:extLst>
          </p:cNvPr>
          <p:cNvGrpSpPr/>
          <p:nvPr/>
        </p:nvGrpSpPr>
        <p:grpSpPr>
          <a:xfrm>
            <a:off x="6341142" y="754044"/>
            <a:ext cx="4061179" cy="6111863"/>
            <a:chOff x="6657031" y="1002985"/>
            <a:chExt cx="4061179" cy="61118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018D15-4519-1D4A-570B-3A63856D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793" r="35164" b="14850"/>
            <a:stretch/>
          </p:blipFill>
          <p:spPr>
            <a:xfrm>
              <a:off x="7134085" y="1002985"/>
              <a:ext cx="3584125" cy="2743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CC114A-AAEF-5BCB-00BC-0DDEBE87D4F8}"/>
                </a:ext>
              </a:extLst>
            </p:cNvPr>
            <p:cNvSpPr txBox="1"/>
            <p:nvPr/>
          </p:nvSpPr>
          <p:spPr>
            <a:xfrm rot="16200000">
              <a:off x="6103514" y="2207495"/>
              <a:ext cx="1584088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j(E) (A/m</a:t>
              </a:r>
              <a:r>
                <a:rPr lang="en-US" sz="2500" baseline="300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E33CFC-7223-F060-902D-BD53AED314CF}"/>
                </a:ext>
              </a:extLst>
            </p:cNvPr>
            <p:cNvSpPr txBox="1"/>
            <p:nvPr/>
          </p:nvSpPr>
          <p:spPr>
            <a:xfrm rot="16200000">
              <a:off x="6296003" y="4853847"/>
              <a:ext cx="1199111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i="1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log</a:t>
              </a:r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(j(E))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E40BC6-E199-37A1-CD17-6D26BA6DBF0B}"/>
                </a:ext>
              </a:extLst>
            </p:cNvPr>
            <p:cNvSpPr txBox="1"/>
            <p:nvPr/>
          </p:nvSpPr>
          <p:spPr>
            <a:xfrm>
              <a:off x="8506907" y="6637794"/>
              <a:ext cx="1135632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 (V/m)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6F1317-9B69-7E98-B415-44B02DC88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26" t="5102" r="35263" b="8063"/>
            <a:stretch/>
          </p:blipFill>
          <p:spPr>
            <a:xfrm>
              <a:off x="7212207" y="3659298"/>
              <a:ext cx="3502152" cy="296630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30B592-2F45-9E94-7CD0-406BEF85CDFE}"/>
              </a:ext>
            </a:extLst>
          </p:cNvPr>
          <p:cNvGrpSpPr/>
          <p:nvPr/>
        </p:nvGrpSpPr>
        <p:grpSpPr>
          <a:xfrm>
            <a:off x="3919003" y="924626"/>
            <a:ext cx="2187702" cy="2060138"/>
            <a:chOff x="4294430" y="1391623"/>
            <a:chExt cx="2187702" cy="2060138"/>
          </a:xfrm>
        </p:grpSpPr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2B4C5229-8210-A75A-5DA8-26690B1A146F}"/>
                </a:ext>
              </a:extLst>
            </p:cNvPr>
            <p:cNvSpPr txBox="1">
              <a:spLocks/>
            </p:cNvSpPr>
            <p:nvPr/>
          </p:nvSpPr>
          <p:spPr>
            <a:xfrm>
              <a:off x="4294430" y="1391623"/>
              <a:ext cx="2187702" cy="2060138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8CD3C5-DBB8-65EF-8E29-91E9B8F6106B}"/>
                </a:ext>
              </a:extLst>
            </p:cNvPr>
            <p:cNvSpPr txBox="1"/>
            <p:nvPr/>
          </p:nvSpPr>
          <p:spPr>
            <a:xfrm>
              <a:off x="4520273" y="1400661"/>
              <a:ext cx="1736015" cy="20159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β=100</a:t>
              </a:r>
            </a:p>
            <a:p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n=10</a:t>
              </a:r>
              <a:r>
                <a:rPr lang="en-US" sz="2500" baseline="300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24</a:t>
              </a:r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m</a:t>
              </a:r>
              <a:r>
                <a:rPr lang="en-US" sz="2500" baseline="300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-3</a:t>
              </a:r>
              <a:endParaRPr lang="en-US" sz="25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R=10 µm</a:t>
              </a:r>
            </a:p>
            <a:p>
              <a:r>
                <a:rPr lang="en-US" sz="2500" dirty="0" err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</a:t>
              </a:r>
              <a:r>
                <a:rPr lang="en-US" sz="2500" baseline="-25000" dirty="0" err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sat</a:t>
              </a:r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=10</a:t>
              </a:r>
              <a:r>
                <a:rPr lang="en-US" sz="2500" baseline="300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</a:t>
              </a:r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m/s</a:t>
              </a:r>
            </a:p>
            <a:p>
              <a:r>
                <a:rPr lang="en-US" sz="2500" dirty="0" err="1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ε</a:t>
              </a:r>
              <a:r>
                <a:rPr lang="en-US" sz="2500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=10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5BBB8833-67C7-8CB5-9AAA-9041CD38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59" y="835118"/>
            <a:ext cx="2087753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714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ECE3-217B-9AB6-F2EF-27253267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79157A0-9131-6E3B-F13C-F244C3D2F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878" y="1616719"/>
            <a:ext cx="4572000" cy="27048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79074D-57E9-CC1F-EC7C-31247B7A5F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/>
          <a:stretch/>
        </p:blipFill>
        <p:spPr bwMode="auto">
          <a:xfrm>
            <a:off x="302914" y="3752899"/>
            <a:ext cx="3533850" cy="2834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44BCAF2-A53A-4DA1-4238-027302927C88}"/>
              </a:ext>
            </a:extLst>
          </p:cNvPr>
          <p:cNvSpPr txBox="1">
            <a:spLocks/>
          </p:cNvSpPr>
          <p:nvPr/>
        </p:nvSpPr>
        <p:spPr>
          <a:xfrm>
            <a:off x="160421" y="846714"/>
            <a:ext cx="6365193" cy="5762712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Band structure</a:t>
            </a:r>
          </a:p>
          <a:p>
            <a:pPr algn="ctr"/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51B2099-FB47-9AD5-C213-42DAFF48B617}"/>
              </a:ext>
            </a:extLst>
          </p:cNvPr>
          <p:cNvSpPr txBox="1">
            <a:spLocks/>
          </p:cNvSpPr>
          <p:nvPr/>
        </p:nvSpPr>
        <p:spPr>
          <a:xfrm>
            <a:off x="6860771" y="2417106"/>
            <a:ext cx="5024700" cy="4072037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Stratton</a:t>
            </a:r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509FD513-3319-BE94-E617-5E5A3B516DA4}"/>
              </a:ext>
            </a:extLst>
          </p:cNvPr>
          <p:cNvSpPr txBox="1">
            <a:spLocks/>
          </p:cNvSpPr>
          <p:nvPr/>
        </p:nvSpPr>
        <p:spPr>
          <a:xfrm>
            <a:off x="6860771" y="843676"/>
            <a:ext cx="5037221" cy="1381939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Poisson</a:t>
            </a:r>
          </a:p>
          <a:p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0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EB0109-9AD5-4097-6821-A32319EB1E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7800B-5D87-5137-E65E-AEB5A2DD8A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4 -- Semiconductor in high field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7904E-CAFC-1F0A-61E7-8C3B691D8F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38328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Stratton–Baskin–Lvov–Fursey (SBLF) Formalism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0E8FBF-6AF8-1A80-644F-13C8E6E7A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372" y="1317058"/>
            <a:ext cx="4572000" cy="7426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4D5F550-4530-D698-3524-FDA15366EADD}"/>
              </a:ext>
            </a:extLst>
          </p:cNvPr>
          <p:cNvGrpSpPr/>
          <p:nvPr/>
        </p:nvGrpSpPr>
        <p:grpSpPr>
          <a:xfrm>
            <a:off x="7313960" y="3059930"/>
            <a:ext cx="4114800" cy="3364624"/>
            <a:chOff x="6333507" y="3066563"/>
            <a:chExt cx="4114800" cy="336462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738CA96-93FB-F090-B85D-0F7660A63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3507" y="3066563"/>
              <a:ext cx="4114800" cy="132503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8DEFB1F-00BF-C057-1177-49CF0A22E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3507" y="4666790"/>
              <a:ext cx="4114800" cy="1764397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D2F55B6-9BE7-F81F-D500-168A314303EF}"/>
              </a:ext>
            </a:extLst>
          </p:cNvPr>
          <p:cNvSpPr/>
          <p:nvPr/>
        </p:nvSpPr>
        <p:spPr>
          <a:xfrm>
            <a:off x="3883005" y="5261090"/>
            <a:ext cx="2394236" cy="49244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3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Chubenko</a:t>
            </a:r>
            <a:r>
              <a:rPr lang="en-US" sz="13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i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et al</a:t>
            </a:r>
            <a:r>
              <a:rPr lang="en-US" sz="13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3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JAP </a:t>
            </a:r>
            <a:r>
              <a:rPr lang="en-US" sz="13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125</a:t>
            </a:r>
            <a:r>
              <a:rPr lang="en-US" sz="13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205303 (2019)</a:t>
            </a:r>
            <a:endParaRPr lang="en-US" sz="13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0A273-327D-5672-20D6-AFF00D04A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628" y="831899"/>
            <a:ext cx="1080867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9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5C755-A3C9-23FD-967B-073C36387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FED98B43-0EAC-4AAA-9FBB-FB765891169C}"/>
              </a:ext>
            </a:extLst>
          </p:cNvPr>
          <p:cNvSpPr txBox="1">
            <a:spLocks/>
          </p:cNvSpPr>
          <p:nvPr/>
        </p:nvSpPr>
        <p:spPr>
          <a:xfrm>
            <a:off x="618978" y="851768"/>
            <a:ext cx="10972800" cy="3635038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Band structure</a:t>
            </a:r>
          </a:p>
          <a:p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\</a:t>
            </a: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9B9EC7-EDB8-63A3-E459-9FD6760D95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1F8E4-2956-EF3F-3F7F-96C178BC91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4 -- Semiconductor in high field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DC09D-C083-98E0-0529-6108BC9B52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632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How about Cs</a:t>
            </a:r>
            <a:r>
              <a:rPr lang="en-US" baseline="-25000" dirty="0">
                <a:latin typeface="American Typewriter" panose="02090604020004020304" pitchFamily="18" charset="77"/>
              </a:rPr>
              <a:t>2</a:t>
            </a:r>
            <a:r>
              <a:rPr lang="en-US" dirty="0">
                <a:latin typeface="American Typewriter" panose="02090604020004020304" pitchFamily="18" charset="77"/>
              </a:rPr>
              <a:t>Te???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D245D43-E805-D37D-3249-339112C2E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6935" y="1609681"/>
            <a:ext cx="2743200" cy="197583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BBFEAF-102E-DD2B-0619-634EE33C4770}"/>
              </a:ext>
            </a:extLst>
          </p:cNvPr>
          <p:cNvSpPr txBox="1"/>
          <p:nvPr/>
        </p:nvSpPr>
        <p:spPr>
          <a:xfrm>
            <a:off x="8426139" y="3587947"/>
            <a:ext cx="3095299" cy="2616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100" i="0" u="none" strike="noStrike" dirty="0">
                <a:solidFill>
                  <a:srgbClr val="55555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Scientific Reports </a:t>
            </a:r>
            <a:r>
              <a:rPr lang="en-US" sz="1100" b="1" i="0" u="none" strike="noStrike" dirty="0">
                <a:solidFill>
                  <a:srgbClr val="55555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15</a:t>
            </a:r>
            <a:r>
              <a:rPr lang="en-US" sz="1100" i="0" u="none" strike="noStrike" dirty="0">
                <a:solidFill>
                  <a:srgbClr val="55555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2780 (2025)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3913F5AA-362B-DF51-5D51-9011648F6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56" y="1602540"/>
            <a:ext cx="3438652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B1F50C-C96C-2FB2-0469-F7699DDDD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520" y="4071008"/>
            <a:ext cx="4209393" cy="2743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8B16FAB-24B2-C894-471D-116C6C250803}"/>
              </a:ext>
            </a:extLst>
          </p:cNvPr>
          <p:cNvSpPr txBox="1"/>
          <p:nvPr/>
        </p:nvSpPr>
        <p:spPr>
          <a:xfrm>
            <a:off x="3807268" y="4788660"/>
            <a:ext cx="3197081" cy="4770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Computational domain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B573B9-1480-4856-9339-B77A0E3AE7F7}"/>
              </a:ext>
            </a:extLst>
          </p:cNvPr>
          <p:cNvCxnSpPr>
            <a:stCxn id="32" idx="2"/>
          </p:cNvCxnSpPr>
          <p:nvPr/>
        </p:nvCxnSpPr>
        <p:spPr>
          <a:xfrm flipH="1">
            <a:off x="5405808" y="5265714"/>
            <a:ext cx="1" cy="670852"/>
          </a:xfrm>
          <a:prstGeom prst="line">
            <a:avLst/>
          </a:prstGeom>
          <a:ln w="25400">
            <a:solidFill>
              <a:srgbClr val="0000FF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F47E0E1-5E17-0DE8-81B5-057C530E25A7}"/>
              </a:ext>
            </a:extLst>
          </p:cNvPr>
          <p:cNvCxnSpPr/>
          <p:nvPr/>
        </p:nvCxnSpPr>
        <p:spPr>
          <a:xfrm>
            <a:off x="5405808" y="5922498"/>
            <a:ext cx="1598541" cy="0"/>
          </a:xfrm>
          <a:prstGeom prst="straightConnector1">
            <a:avLst/>
          </a:prstGeom>
          <a:ln w="25400"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y 14">
            <a:extLst>
              <a:ext uri="{FF2B5EF4-FFF2-40B4-BE49-F238E27FC236}">
                <a16:creationId xmlns:a16="http://schemas.microsoft.com/office/drawing/2014/main" id="{ECC19ACD-666F-814A-C671-98BF08E634FA}"/>
              </a:ext>
            </a:extLst>
          </p:cNvPr>
          <p:cNvSpPr>
            <a:spLocks/>
          </p:cNvSpPr>
          <p:nvPr/>
        </p:nvSpPr>
        <p:spPr>
          <a:xfrm>
            <a:off x="1834236" y="3027734"/>
            <a:ext cx="708338" cy="1429555"/>
          </a:xfrm>
          <a:prstGeom prst="mathMultiply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200" b="0" dirty="0" err="1">
              <a:solidFill>
                <a:schemeClr val="tx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7A1DDA-67F7-037F-F993-E51743F8F131}"/>
              </a:ext>
            </a:extLst>
          </p:cNvPr>
          <p:cNvGrpSpPr/>
          <p:nvPr/>
        </p:nvGrpSpPr>
        <p:grpSpPr>
          <a:xfrm>
            <a:off x="866613" y="1393028"/>
            <a:ext cx="3419857" cy="2895876"/>
            <a:chOff x="866613" y="1393028"/>
            <a:chExt cx="3419857" cy="289587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7C6A068-8A68-2A50-89BC-7BEE045FE300}"/>
                </a:ext>
              </a:extLst>
            </p:cNvPr>
            <p:cNvGrpSpPr/>
            <p:nvPr/>
          </p:nvGrpSpPr>
          <p:grpSpPr>
            <a:xfrm>
              <a:off x="866613" y="1393028"/>
              <a:ext cx="3419857" cy="2895876"/>
              <a:chOff x="6738498" y="2045185"/>
              <a:chExt cx="3419857" cy="289587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AB7AD54-346A-A173-E15A-113257AA2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5"/>
              <a:stretch/>
            </p:blipFill>
            <p:spPr bwMode="auto">
              <a:xfrm>
                <a:off x="6738498" y="2197861"/>
                <a:ext cx="3419857" cy="27432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B6F2953-724B-9F24-5B6C-ACC64B58CD5A}"/>
                  </a:ext>
                </a:extLst>
              </p:cNvPr>
              <p:cNvSpPr/>
              <p:nvPr/>
            </p:nvSpPr>
            <p:spPr>
              <a:xfrm>
                <a:off x="7804597" y="2045185"/>
                <a:ext cx="1999010" cy="19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1"/>
              <a:lstStyle/>
              <a:p>
                <a:pPr algn="ctr"/>
                <a:endParaRPr lang="en-US" sz="1200" b="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5A3DB3E-C4C4-2E33-BA07-A48260C162C0}"/>
                </a:ext>
              </a:extLst>
            </p:cNvPr>
            <p:cNvSpPr/>
            <p:nvPr/>
          </p:nvSpPr>
          <p:spPr>
            <a:xfrm>
              <a:off x="1894115" y="1632230"/>
              <a:ext cx="1630395" cy="25971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endParaRPr lang="en-US" sz="1200" b="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Multiply 15">
            <a:extLst>
              <a:ext uri="{FF2B5EF4-FFF2-40B4-BE49-F238E27FC236}">
                <a16:creationId xmlns:a16="http://schemas.microsoft.com/office/drawing/2014/main" id="{9F0A821D-C3E7-93EB-8E98-F5CF1FAE72C2}"/>
              </a:ext>
            </a:extLst>
          </p:cNvPr>
          <p:cNvSpPr>
            <a:spLocks/>
          </p:cNvSpPr>
          <p:nvPr/>
        </p:nvSpPr>
        <p:spPr>
          <a:xfrm>
            <a:off x="2879320" y="3029223"/>
            <a:ext cx="708338" cy="1429555"/>
          </a:xfrm>
          <a:prstGeom prst="mathMultiply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200" b="0" dirty="0" err="1">
              <a:solidFill>
                <a:schemeClr val="tx1"/>
              </a:solidFill>
            </a:endParaRPr>
          </a:p>
        </p:txBody>
      </p:sp>
      <p:sp>
        <p:nvSpPr>
          <p:cNvPr id="47" name="Multiply 46">
            <a:extLst>
              <a:ext uri="{FF2B5EF4-FFF2-40B4-BE49-F238E27FC236}">
                <a16:creationId xmlns:a16="http://schemas.microsoft.com/office/drawing/2014/main" id="{AE8F58C4-85C6-DD0B-00C7-E3B486D37A2F}"/>
              </a:ext>
            </a:extLst>
          </p:cNvPr>
          <p:cNvSpPr>
            <a:spLocks/>
          </p:cNvSpPr>
          <p:nvPr/>
        </p:nvSpPr>
        <p:spPr>
          <a:xfrm>
            <a:off x="1834529" y="3024903"/>
            <a:ext cx="708338" cy="1429555"/>
          </a:xfrm>
          <a:prstGeom prst="mathMultiply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200" b="0" dirty="0" err="1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D162BC-0D98-8ACB-B057-9EF7490EE120}"/>
              </a:ext>
            </a:extLst>
          </p:cNvPr>
          <p:cNvSpPr txBox="1"/>
          <p:nvPr/>
        </p:nvSpPr>
        <p:spPr>
          <a:xfrm>
            <a:off x="10478322" y="4765386"/>
            <a:ext cx="240772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10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6449D-DD6D-119C-4263-99F946A86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6596D-DA8E-D35C-05DB-390B37D37B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0E219-38CA-BA9D-29C5-EAAF7D21C9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4 -- Semiconductor in high field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BDBA7-3ABD-0E25-531C-C0486ABEB7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632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Current and Temperature Single Pulse Transients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8314BB-2E59-E42C-F949-3F44926384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832"/>
          <a:stretch>
            <a:fillRect/>
          </a:stretch>
        </p:blipFill>
        <p:spPr>
          <a:xfrm>
            <a:off x="6555242" y="3720517"/>
            <a:ext cx="4114800" cy="2835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D7406C-3307-D80E-60E3-A4FC054D4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70" y="2149781"/>
            <a:ext cx="5657848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272C5C-939F-0682-70A4-ACF37329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01"/>
          <a:stretch>
            <a:fillRect/>
          </a:stretch>
        </p:blipFill>
        <p:spPr>
          <a:xfrm>
            <a:off x="6555242" y="926107"/>
            <a:ext cx="4114800" cy="27944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482434-8266-40F1-8919-5E39DF81BD9E}"/>
              </a:ext>
            </a:extLst>
          </p:cNvPr>
          <p:cNvCxnSpPr/>
          <p:nvPr/>
        </p:nvCxnSpPr>
        <p:spPr>
          <a:xfrm flipH="1">
            <a:off x="5067798" y="1592985"/>
            <a:ext cx="1" cy="914400"/>
          </a:xfrm>
          <a:prstGeom prst="line">
            <a:avLst/>
          </a:prstGeom>
          <a:ln w="12700">
            <a:solidFill>
              <a:srgbClr val="0000FF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C7F35A-3A79-8FE7-2D06-1D1617C818FF}"/>
              </a:ext>
            </a:extLst>
          </p:cNvPr>
          <p:cNvCxnSpPr/>
          <p:nvPr/>
        </p:nvCxnSpPr>
        <p:spPr>
          <a:xfrm>
            <a:off x="5059252" y="1592985"/>
            <a:ext cx="1645920" cy="0"/>
          </a:xfrm>
          <a:prstGeom prst="straightConnector1">
            <a:avLst/>
          </a:prstGeom>
          <a:ln w="12700"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7E84ED-38A3-2307-2F09-675C0402052E}"/>
              </a:ext>
            </a:extLst>
          </p:cNvPr>
          <p:cNvCxnSpPr/>
          <p:nvPr/>
        </p:nvCxnSpPr>
        <p:spPr>
          <a:xfrm flipH="1">
            <a:off x="4909321" y="4288613"/>
            <a:ext cx="1" cy="182880"/>
          </a:xfrm>
          <a:prstGeom prst="line">
            <a:avLst/>
          </a:prstGeom>
          <a:ln w="12700">
            <a:solidFill>
              <a:srgbClr val="0000FF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3B5CB6-B0A5-3750-8D94-C64B150C9BFA}"/>
              </a:ext>
            </a:extLst>
          </p:cNvPr>
          <p:cNvCxnSpPr/>
          <p:nvPr/>
        </p:nvCxnSpPr>
        <p:spPr>
          <a:xfrm>
            <a:off x="4909322" y="4471493"/>
            <a:ext cx="1645920" cy="0"/>
          </a:xfrm>
          <a:prstGeom prst="straightConnector1">
            <a:avLst/>
          </a:prstGeom>
          <a:ln w="12700"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B9B6CC4-A6D9-B7FA-3DED-762534DCFE42}"/>
              </a:ext>
            </a:extLst>
          </p:cNvPr>
          <p:cNvSpPr/>
          <p:nvPr/>
        </p:nvSpPr>
        <p:spPr>
          <a:xfrm>
            <a:off x="620927" y="6341776"/>
            <a:ext cx="5958362" cy="29238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Shinohara </a:t>
            </a:r>
            <a:r>
              <a:rPr lang="en-US" sz="1300" i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et al</a:t>
            </a:r>
            <a:r>
              <a:rPr lang="en-US" sz="13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J. Vac. Sci. Technol. B </a:t>
            </a:r>
            <a:r>
              <a:rPr lang="en-US" sz="13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43</a:t>
            </a:r>
            <a:r>
              <a:rPr lang="en-US" sz="13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034003 (2025)</a:t>
            </a:r>
          </a:p>
        </p:txBody>
      </p:sp>
    </p:spTree>
    <p:extLst>
      <p:ext uri="{BB962C8B-B14F-4D97-AF65-F5344CB8AC3E}">
        <p14:creationId xmlns:p14="http://schemas.microsoft.com/office/powerpoint/2010/main" val="766054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00419-8886-34E7-DB2F-67B91B868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02C59BF-301A-4C48-6574-F4B758796DA6}"/>
              </a:ext>
            </a:extLst>
          </p:cNvPr>
          <p:cNvSpPr txBox="1">
            <a:spLocks/>
          </p:cNvSpPr>
          <p:nvPr/>
        </p:nvSpPr>
        <p:spPr>
          <a:xfrm>
            <a:off x="614363" y="5271268"/>
            <a:ext cx="10987087" cy="1416558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Beyond the saturation: dielectric/avalanche breakdown</a:t>
            </a:r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A051FD-1792-DCBB-CE49-DABF509110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C2115-7F28-D754-7368-2D7D7CC9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4 -- Semiconductor in high field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D4C86-9DD4-A5E2-6E2B-76BDA3A398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632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1D Heating Summary for Cs</a:t>
            </a:r>
            <a:r>
              <a:rPr lang="en-US" baseline="-25000" dirty="0">
                <a:latin typeface="American Typewriter" panose="02090604020004020304" pitchFamily="18" charset="77"/>
              </a:rPr>
              <a:t>2</a:t>
            </a:r>
            <a:r>
              <a:rPr lang="en-US" dirty="0">
                <a:latin typeface="American Typewriter" panose="02090604020004020304" pitchFamily="18" charset="77"/>
              </a:rPr>
              <a:t>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EC6EC4-447E-7812-84F9-A002B1FC6386}"/>
              </a:ext>
            </a:extLst>
          </p:cNvPr>
          <p:cNvSpPr txBox="1">
            <a:spLocks/>
          </p:cNvSpPr>
          <p:nvPr/>
        </p:nvSpPr>
        <p:spPr>
          <a:xfrm>
            <a:off x="1191025" y="4665997"/>
            <a:ext cx="7525246" cy="5752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3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enough heating to consider thermal stress induced surface evolution</a:t>
            </a:r>
          </a:p>
          <a:p>
            <a:pPr lvl="1"/>
            <a:r>
              <a:rPr lang="en-US" sz="13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see Shinohara </a:t>
            </a:r>
            <a:r>
              <a:rPr lang="en-US" sz="13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et al</a:t>
            </a:r>
            <a:r>
              <a:rPr lang="en-US" sz="13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PRAB </a:t>
            </a:r>
            <a:r>
              <a:rPr lang="en-US" sz="13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27</a:t>
            </a:r>
            <a:r>
              <a:rPr lang="en-US" sz="13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053101 (2024)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462A8F-693C-5B89-8C3D-DBF1133E4AF6}"/>
              </a:ext>
            </a:extLst>
          </p:cNvPr>
          <p:cNvGrpSpPr/>
          <p:nvPr/>
        </p:nvGrpSpPr>
        <p:grpSpPr>
          <a:xfrm>
            <a:off x="6329298" y="848969"/>
            <a:ext cx="4572000" cy="3589635"/>
            <a:chOff x="550865" y="2671500"/>
            <a:chExt cx="4572000" cy="35896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677EFA-2692-B546-7466-A4FBBC26A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669" y="3294704"/>
              <a:ext cx="4114800" cy="2822099"/>
            </a:xfrm>
            <a:prstGeom prst="rect">
              <a:avLst/>
            </a:prstGeom>
          </p:spPr>
        </p:pic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8404796E-21EE-B5BD-20EF-1A3AA3A6B32D}"/>
                </a:ext>
              </a:extLst>
            </p:cNvPr>
            <p:cNvSpPr txBox="1">
              <a:spLocks/>
            </p:cNvSpPr>
            <p:nvPr/>
          </p:nvSpPr>
          <p:spPr>
            <a:xfrm>
              <a:off x="550865" y="2671500"/>
              <a:ext cx="4572000" cy="3589635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375 Hz </a:t>
              </a:r>
              <a:r>
                <a:rPr lang="en-US" sz="2500" dirty="0" err="1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reprate</a:t>
              </a:r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463189-EC82-405F-03F1-A355796C31D0}"/>
              </a:ext>
            </a:extLst>
          </p:cNvPr>
          <p:cNvGrpSpPr/>
          <p:nvPr/>
        </p:nvGrpSpPr>
        <p:grpSpPr>
          <a:xfrm>
            <a:off x="1300124" y="848969"/>
            <a:ext cx="4572000" cy="3589635"/>
            <a:chOff x="4108873" y="918035"/>
            <a:chExt cx="4572000" cy="35896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5513D6-83E0-F0F3-5526-2A3CC3AB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7473" y="1444775"/>
              <a:ext cx="4114800" cy="3006563"/>
            </a:xfrm>
            <a:prstGeom prst="rect">
              <a:avLst/>
            </a:prstGeom>
          </p:spPr>
        </p:pic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30408C2E-8232-9C4D-FF16-CAB721BA2346}"/>
                </a:ext>
              </a:extLst>
            </p:cNvPr>
            <p:cNvSpPr txBox="1">
              <a:spLocks/>
            </p:cNvSpPr>
            <p:nvPr/>
          </p:nvSpPr>
          <p:spPr>
            <a:xfrm>
              <a:off x="4108873" y="918035"/>
              <a:ext cx="4572000" cy="3589635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 vs H field effects</a:t>
              </a:r>
            </a:p>
            <a:p>
              <a:pPr algn="ctr"/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92D863B-18FC-F1A5-AC02-E910EAC15C2F}"/>
              </a:ext>
            </a:extLst>
          </p:cNvPr>
          <p:cNvSpPr txBox="1"/>
          <p:nvPr/>
        </p:nvSpPr>
        <p:spPr>
          <a:xfrm>
            <a:off x="2605987" y="2436037"/>
            <a:ext cx="788999" cy="415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+40 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F61D6A-C745-D068-E477-FB98AFFC1F30}"/>
              </a:ext>
            </a:extLst>
          </p:cNvPr>
          <p:cNvSpPr txBox="1"/>
          <p:nvPr/>
        </p:nvSpPr>
        <p:spPr>
          <a:xfrm>
            <a:off x="9259199" y="3013502"/>
            <a:ext cx="788999" cy="415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+60 K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0AEEFC51-3BAB-F4FF-1E5E-8A7D2B408B42}"/>
              </a:ext>
            </a:extLst>
          </p:cNvPr>
          <p:cNvSpPr/>
          <p:nvPr/>
        </p:nvSpPr>
        <p:spPr>
          <a:xfrm rot="5400000">
            <a:off x="4821387" y="2214169"/>
            <a:ext cx="274320" cy="4705121"/>
          </a:xfrm>
          <a:prstGeom prst="rightBrace">
            <a:avLst>
              <a:gd name="adj1" fmla="val 51265"/>
              <a:gd name="adj2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9750CE-112F-9CAD-CDE1-0FF57A266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83" y="5345406"/>
            <a:ext cx="1504603" cy="457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D2DA9D0-FC06-3294-64E3-4F9D563E56BC}"/>
              </a:ext>
            </a:extLst>
          </p:cNvPr>
          <p:cNvSpPr txBox="1"/>
          <p:nvPr/>
        </p:nvSpPr>
        <p:spPr>
          <a:xfrm>
            <a:off x="2162289" y="5423464"/>
            <a:ext cx="1263231" cy="3539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700" dirty="0">
                <a:solidFill>
                  <a:srgbClr val="0000FF"/>
                </a:solidFill>
                <a:latin typeface="American Typewriter" panose="02090604020004020304" pitchFamily="18" charset="77"/>
                <a:cs typeface="Courier New" panose="02070309020205020404" pitchFamily="49" charset="0"/>
              </a:rPr>
              <a:t>≈10 MV/m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C5915B1-127E-568B-DAD8-8FF030E2A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83" y="5978859"/>
            <a:ext cx="2117190" cy="6400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34C7179-5964-C639-688C-524E48B34E17}"/>
              </a:ext>
            </a:extLst>
          </p:cNvPr>
          <p:cNvSpPr txBox="1"/>
          <p:nvPr/>
        </p:nvSpPr>
        <p:spPr>
          <a:xfrm>
            <a:off x="2722465" y="5851374"/>
            <a:ext cx="1098121" cy="3539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700" dirty="0">
                <a:solidFill>
                  <a:srgbClr val="0000FF"/>
                </a:solidFill>
                <a:latin typeface="American Typewriter" panose="02090604020004020304" pitchFamily="18" charset="77"/>
                <a:cs typeface="Courier New" panose="02070309020205020404" pitchFamily="49" charset="0"/>
              </a:rPr>
              <a:t>≈10</a:t>
            </a:r>
            <a:r>
              <a:rPr lang="en-US" sz="1700" baseline="30000" dirty="0">
                <a:solidFill>
                  <a:srgbClr val="0000FF"/>
                </a:solidFill>
                <a:latin typeface="American Typewriter" panose="02090604020004020304" pitchFamily="18" charset="77"/>
                <a:cs typeface="Courier New" panose="02070309020205020404" pitchFamily="49" charset="0"/>
              </a:rPr>
              <a:t>5</a:t>
            </a:r>
            <a:r>
              <a:rPr lang="en-US" sz="1700" dirty="0">
                <a:solidFill>
                  <a:srgbClr val="0000FF"/>
                </a:solidFill>
                <a:latin typeface="American Typewriter" panose="02090604020004020304" pitchFamily="18" charset="77"/>
                <a:cs typeface="Courier New" panose="02070309020205020404" pitchFamily="49" charset="0"/>
              </a:rPr>
              <a:t> m/s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EE48E99-38F0-DE71-D1D4-B9CC225F347C}"/>
              </a:ext>
            </a:extLst>
          </p:cNvPr>
          <p:cNvCxnSpPr/>
          <p:nvPr/>
        </p:nvCxnSpPr>
        <p:spPr>
          <a:xfrm>
            <a:off x="2985677" y="6313187"/>
            <a:ext cx="100584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FE9694-9290-81BB-8168-52786C539FFE}"/>
              </a:ext>
            </a:extLst>
          </p:cNvPr>
          <p:cNvSpPr txBox="1"/>
          <p:nvPr/>
        </p:nvSpPr>
        <p:spPr>
          <a:xfrm>
            <a:off x="3984806" y="6091275"/>
            <a:ext cx="1537087" cy="4462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300" dirty="0">
                <a:solidFill>
                  <a:srgbClr val="FF0000"/>
                </a:solidFill>
                <a:latin typeface="American Typewriter" panose="02090604020004020304" pitchFamily="18" charset="77"/>
                <a:cs typeface="Courier New" panose="02070309020205020404" pitchFamily="49" charset="0"/>
              </a:rPr>
              <a:t>0.15 V/</a:t>
            </a:r>
            <a:r>
              <a:rPr lang="en-US" sz="2300" dirty="0" err="1">
                <a:solidFill>
                  <a:srgbClr val="FF0000"/>
                </a:solidFill>
                <a:latin typeface="American Typewriter" panose="02090604020004020304" pitchFamily="18" charset="77"/>
                <a:cs typeface="Courier New" panose="02070309020205020404" pitchFamily="49" charset="0"/>
              </a:rPr>
              <a:t>ps</a:t>
            </a:r>
            <a:endParaRPr lang="en-US" sz="2300" dirty="0">
              <a:solidFill>
                <a:srgbClr val="FF0000"/>
              </a:solidFill>
              <a:latin typeface="American Typewriter" panose="02090604020004020304" pitchFamily="18" charset="77"/>
              <a:cs typeface="Courier New" panose="02070309020205020404" pitchFamily="49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79F7B2-D83C-5567-F5E9-1413EE49F6CA}"/>
              </a:ext>
            </a:extLst>
          </p:cNvPr>
          <p:cNvSpPr txBox="1"/>
          <p:nvPr/>
        </p:nvSpPr>
        <p:spPr>
          <a:xfrm>
            <a:off x="6727261" y="5950764"/>
            <a:ext cx="394764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700" dirty="0">
                <a:latin typeface="American Typewriter" panose="02090604020004020304" pitchFamily="18" charset="77"/>
                <a:cs typeface="Calibri Light" panose="020F0302020204030204" pitchFamily="34" charset="0"/>
              </a:rPr>
              <a:t>300 MV/m@5 GHz hits 50 nm Cs</a:t>
            </a:r>
            <a:r>
              <a:rPr lang="en-US" sz="1700" baseline="-25000" dirty="0">
                <a:latin typeface="American Typewriter" panose="02090604020004020304" pitchFamily="18" charset="77"/>
                <a:cs typeface="Calibri Light" panose="020F0302020204030204" pitchFamily="34" charset="0"/>
              </a:rPr>
              <a:t>2</a:t>
            </a:r>
            <a:r>
              <a:rPr lang="en-US" sz="1700" dirty="0">
                <a:latin typeface="American Typewriter" panose="02090604020004020304" pitchFamily="18" charset="77"/>
                <a:cs typeface="Calibri Light" panose="020F0302020204030204" pitchFamily="34" charset="0"/>
              </a:rPr>
              <a:t>Te with </a:t>
            </a:r>
            <a:r>
              <a:rPr lang="en-US" sz="2300" dirty="0">
                <a:solidFill>
                  <a:srgbClr val="FF0000"/>
                </a:solidFill>
                <a:latin typeface="American Typewriter" panose="02090604020004020304" pitchFamily="18" charset="77"/>
                <a:cs typeface="Calibri Light" panose="020F0302020204030204" pitchFamily="34" charset="0"/>
              </a:rPr>
              <a:t>0.075 V/</a:t>
            </a:r>
            <a:r>
              <a:rPr lang="en-US" sz="2300" dirty="0" err="1">
                <a:solidFill>
                  <a:srgbClr val="FF0000"/>
                </a:solidFill>
                <a:latin typeface="American Typewriter" panose="02090604020004020304" pitchFamily="18" charset="77"/>
                <a:cs typeface="Calibri Light" panose="020F0302020204030204" pitchFamily="34" charset="0"/>
              </a:rPr>
              <a:t>ps</a:t>
            </a:r>
            <a:r>
              <a:rPr lang="en-US" sz="1700" dirty="0">
                <a:solidFill>
                  <a:srgbClr val="FF0000"/>
                </a:solidFill>
                <a:latin typeface="American Typewriter" panose="02090604020004020304" pitchFamily="18" charset="77"/>
                <a:cs typeface="Calibri Light" panose="020F0302020204030204" pitchFamily="34" charset="0"/>
              </a:rPr>
              <a:t>!!!</a:t>
            </a:r>
            <a:endParaRPr lang="en-US" sz="1700" dirty="0">
              <a:latin typeface="American Typewriter" panose="02090604020004020304" pitchFamily="18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E94CB3-42C2-1220-6B02-A740D3431A3C}"/>
              </a:ext>
            </a:extLst>
          </p:cNvPr>
          <p:cNvSpPr/>
          <p:nvPr/>
        </p:nvSpPr>
        <p:spPr>
          <a:xfrm>
            <a:off x="5555418" y="5664860"/>
            <a:ext cx="5958362" cy="2923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Shinohara </a:t>
            </a:r>
            <a:r>
              <a:rPr lang="en-US" sz="1300" i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et al</a:t>
            </a:r>
            <a:r>
              <a:rPr lang="en-US" sz="13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J. Vac. Sci. Technol. B </a:t>
            </a:r>
            <a:r>
              <a:rPr lang="en-US" sz="13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43</a:t>
            </a:r>
            <a:r>
              <a:rPr lang="en-US" sz="13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034003 (2025)</a:t>
            </a:r>
          </a:p>
        </p:txBody>
      </p:sp>
    </p:spTree>
    <p:extLst>
      <p:ext uri="{BB962C8B-B14F-4D97-AF65-F5344CB8AC3E}">
        <p14:creationId xmlns:p14="http://schemas.microsoft.com/office/powerpoint/2010/main" val="3805310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B5C0FCF-7474-C104-6115-E3E5CBBC3F8A}"/>
              </a:ext>
            </a:extLst>
          </p:cNvPr>
          <p:cNvSpPr txBox="1">
            <a:spLocks/>
          </p:cNvSpPr>
          <p:nvPr/>
        </p:nvSpPr>
        <p:spPr>
          <a:xfrm>
            <a:off x="609600" y="885488"/>
            <a:ext cx="10972800" cy="5760720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476CC4-3EC2-6473-107D-C1A31BFDFD82}"/>
              </a:ext>
            </a:extLst>
          </p:cNvPr>
          <p:cNvSpPr txBox="1"/>
          <p:nvPr/>
        </p:nvSpPr>
        <p:spPr>
          <a:xfrm>
            <a:off x="916448" y="960460"/>
            <a:ext cx="10368117" cy="56220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Surfaces in high gradient breakdown to due terminal runaway caused by Joule and/or Nottingham effects</a:t>
            </a:r>
          </a:p>
          <a:p>
            <a:pPr marL="514350" indent="-514350">
              <a:buAutoNum type="arabicPeriod"/>
            </a:pPr>
            <a:r>
              <a:rPr lang="en-US" sz="2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Joule and Nottingham effects can curb due to current saturation</a:t>
            </a:r>
          </a:p>
          <a:p>
            <a:pPr marL="514350" indent="-514350">
              <a:buFontTx/>
              <a:buAutoNum type="arabicPeriod"/>
            </a:pPr>
            <a:r>
              <a:rPr lang="en-US" sz="2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Saturation in metals is caused by space charge effect</a:t>
            </a:r>
          </a:p>
          <a:p>
            <a:pPr marL="514350" indent="-514350">
              <a:buFontTx/>
              <a:buAutoNum type="arabicPeriod"/>
            </a:pPr>
            <a:r>
              <a:rPr lang="en-US" sz="2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Saturation in semiconductors is caused by charge supply (limiting resistor effect)</a:t>
            </a:r>
          </a:p>
          <a:p>
            <a:r>
              <a:rPr lang="en-US" sz="17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how many electrons available, term </a:t>
            </a:r>
            <a:r>
              <a:rPr lang="en-US" sz="17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1700" i="1" baseline="30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5/3</a:t>
            </a:r>
          </a:p>
          <a:p>
            <a:r>
              <a:rPr lang="en-US" sz="17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how fast/far they travel, term </a:t>
            </a:r>
            <a:r>
              <a:rPr lang="en-US" sz="1700" i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1700" i="1" baseline="-25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sat</a:t>
            </a:r>
            <a:endParaRPr lang="en-US" sz="1700" i="1" baseline="-25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7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how much emission surface available, term </a:t>
            </a:r>
            <a:r>
              <a:rPr lang="en-US" sz="1700" i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sz="1700" i="1" baseline="30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pPr marL="514350" indent="-514350">
              <a:buFontTx/>
              <a:buAutoNum type="arabicPeriod"/>
            </a:pPr>
            <a:endParaRPr lang="en-US" sz="27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US" sz="2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Cs</a:t>
            </a:r>
            <a:r>
              <a:rPr lang="en-US" sz="2700" baseline="-250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 (in its standard intrinsic form) dark current saturates: Cs</a:t>
            </a:r>
            <a:r>
              <a:rPr lang="en-US" sz="2700" baseline="-250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 is immune to thermal runaway!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Nevertheless, in the new era of high-</a:t>
            </a:r>
            <a:r>
              <a:rPr lang="en-US" sz="2700" i="1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lang="en-US" sz="2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200+ MV/m it is possible to observe new breakdown regimes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8EC92-2C3B-B0CC-A3FD-BD7CE15E58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6D5EA-D861-6492-85AC-4598C8968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Part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Conclusions and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outlook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0A52A-C268-51ED-F9EC-00587BA4D3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38328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Final Thoughts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91AD3-4AD6-384C-C345-9005C6B7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506" y="3319637"/>
            <a:ext cx="4002629" cy="569160"/>
          </a:xfrm>
          <a:prstGeom prst="rect">
            <a:avLst/>
          </a:prstGeom>
          <a:ln w="31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0857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9452549-2B16-8605-5F14-8412DD564FA5}"/>
              </a:ext>
            </a:extLst>
          </p:cNvPr>
          <p:cNvSpPr txBox="1">
            <a:spLocks/>
          </p:cNvSpPr>
          <p:nvPr/>
        </p:nvSpPr>
        <p:spPr>
          <a:xfrm>
            <a:off x="629406" y="979527"/>
            <a:ext cx="4874435" cy="4301887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CARIE Project (Cathodes and RF Interactions In Extremes)</a:t>
            </a:r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1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1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7573A-CF36-6C8C-415F-77C679261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70DD1-1839-FB72-C7B6-7F3616D747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726096"/>
          </a:xfrm>
        </p:spPr>
        <p:txBody>
          <a:bodyPr/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Surface effects in RF breakdown</a:t>
            </a:r>
          </a:p>
          <a:p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73934-E7AB-D978-DE15-D3A185E7D8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632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Acknowledgments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BD05213-1D03-A4AF-ABD1-F6A41A049D47}"/>
              </a:ext>
            </a:extLst>
          </p:cNvPr>
          <p:cNvSpPr txBox="1">
            <a:spLocks/>
          </p:cNvSpPr>
          <p:nvPr/>
        </p:nvSpPr>
        <p:spPr>
          <a:xfrm>
            <a:off x="5802236" y="1455249"/>
            <a:ext cx="5793524" cy="4688376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Accelerator Science and Engineering Traineeship students:</a:t>
            </a:r>
          </a:p>
          <a:p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Ryo Shinohara, Mitch Schneider, Ben Sims and Emily </a:t>
            </a:r>
            <a:r>
              <a:rPr lang="en-US" sz="23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Jevarjian</a:t>
            </a:r>
            <a:endParaRPr lang="en-US" sz="23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3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AOT and T-1, LANL: Evgenia </a:t>
            </a:r>
            <a:r>
              <a:rPr lang="en-US" sz="23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Simakov</a:t>
            </a:r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Dany Perez</a:t>
            </a:r>
          </a:p>
          <a:p>
            <a:endParaRPr lang="en-US" sz="23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Taha Posos (now at FNAL), Oksana </a:t>
            </a:r>
            <a:r>
              <a:rPr lang="en-US" sz="23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Chubenko</a:t>
            </a:r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(now at NIU), Stas </a:t>
            </a:r>
            <a:r>
              <a:rPr lang="en-US" sz="2300" dirty="0" err="1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Baturin</a:t>
            </a:r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(now at ITMO University)</a:t>
            </a:r>
          </a:p>
        </p:txBody>
      </p:sp>
      <p:pic>
        <p:nvPicPr>
          <p:cNvPr id="5" name="Picture 4" descr="A diagram of a laser&#10;&#10;Description automatically generated">
            <a:extLst>
              <a:ext uri="{FF2B5EF4-FFF2-40B4-BE49-F238E27FC236}">
                <a16:creationId xmlns:a16="http://schemas.microsoft.com/office/drawing/2014/main" id="{27037542-0F4D-D5C3-CB74-5B24624A3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84" y="1850422"/>
            <a:ext cx="3343478" cy="338328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2EB5530-AAA3-C6E4-9BA9-89DE93EECEC4}"/>
              </a:ext>
            </a:extLst>
          </p:cNvPr>
          <p:cNvSpPr txBox="1">
            <a:spLocks/>
          </p:cNvSpPr>
          <p:nvPr/>
        </p:nvSpPr>
        <p:spPr>
          <a:xfrm>
            <a:off x="617505" y="5398900"/>
            <a:ext cx="4874435" cy="1167412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 Energy Physics:</a:t>
            </a:r>
          </a:p>
          <a:p>
            <a:pPr algn="r"/>
            <a:r>
              <a:rPr lang="en-US" sz="1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ASET – Cooperative Agreement DE-SC 0018362</a:t>
            </a:r>
          </a:p>
          <a:p>
            <a:pPr algn="r"/>
            <a:r>
              <a:rPr lang="en-US" sz="17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Award No. DE-SC 0020429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4F26291-E293-4A8C-872B-82B4D56C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0" y="4360588"/>
            <a:ext cx="1371600" cy="1371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9087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7573A-CF36-6C8C-415F-77C679261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70DD1-1839-FB72-C7B6-7F3616D747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Surface effects in RF breakdown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73934-E7AB-D978-DE15-D3A185E7D8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632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598F1-769A-8849-41F6-7A263B596A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51" y="942500"/>
            <a:ext cx="10972800" cy="5680988"/>
          </a:xfrm>
        </p:spPr>
        <p:txBody>
          <a:bodyPr anchor="ctr" anchorCtr="0"/>
          <a:lstStyle/>
          <a:p>
            <a:r>
              <a:rPr lang="en-US" sz="29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Part 1.	Vacuum breakdown – it is nice to meet you</a:t>
            </a:r>
          </a:p>
          <a:p>
            <a:endParaRPr lang="en-US" sz="29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9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Part 2.	Metals and semiconductors are different</a:t>
            </a:r>
          </a:p>
          <a:p>
            <a:endParaRPr lang="en-US" sz="29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9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Part 3.	Current saturation: space charge time vs tunneling 			time vs transit time</a:t>
            </a:r>
          </a:p>
          <a:p>
            <a:endParaRPr lang="en-US" sz="29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9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Part 4.	Semiconductor in high field</a:t>
            </a:r>
          </a:p>
          <a:p>
            <a:endParaRPr lang="en-US" sz="29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9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Part 5.	Conclusions and outlook</a:t>
            </a:r>
          </a:p>
        </p:txBody>
      </p:sp>
    </p:spTree>
    <p:extLst>
      <p:ext uri="{BB962C8B-B14F-4D97-AF65-F5344CB8AC3E}">
        <p14:creationId xmlns:p14="http://schemas.microsoft.com/office/powerpoint/2010/main" val="1278859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194F4-2AC0-016B-60F7-E9F45C9DB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E8C6A3F-A9E0-715E-1E06-F84C09B4C3D5}"/>
              </a:ext>
            </a:extLst>
          </p:cNvPr>
          <p:cNvSpPr txBox="1">
            <a:spLocks/>
          </p:cNvSpPr>
          <p:nvPr/>
        </p:nvSpPr>
        <p:spPr>
          <a:xfrm>
            <a:off x="5795058" y="984452"/>
            <a:ext cx="5793524" cy="5734903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Sharp emitter formation scenarios</a:t>
            </a: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8CFC08-7602-30D9-5577-B284CC0C09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9AE4A-099F-ED12-800A-0B7989DAE8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Part 1 -- Vacuum breakdown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0B91C-7C39-412B-7802-CCEFA81CC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632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RF Breakdown Mechanics</a:t>
            </a:r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4B5CEE97-A39A-1543-38F4-9D515414D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25" y="1758837"/>
            <a:ext cx="4425322" cy="4689783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874C2913-8372-F604-6E48-8EDE8360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505" y="1758837"/>
            <a:ext cx="2462855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tle">
            <a:extLst>
              <a:ext uri="{FF2B5EF4-FFF2-40B4-BE49-F238E27FC236}">
                <a16:creationId xmlns:a16="http://schemas.microsoft.com/office/drawing/2014/main" id="{6D780345-1F3C-422B-9A29-B67204F3A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2" r="13724" b="78217"/>
          <a:stretch>
            <a:fillRect/>
          </a:stretch>
        </p:blipFill>
        <p:spPr bwMode="auto">
          <a:xfrm>
            <a:off x="6690810" y="4172476"/>
            <a:ext cx="3452182" cy="71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58494F-8A6B-2F24-5B33-BC9062EC6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810" y="4641976"/>
            <a:ext cx="2377440" cy="16716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168686-DEA9-989D-5B0A-8B6B7D76A0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034" r="23274" b="8940"/>
          <a:stretch>
            <a:fillRect/>
          </a:stretch>
        </p:blipFill>
        <p:spPr>
          <a:xfrm>
            <a:off x="8860701" y="5195767"/>
            <a:ext cx="1802081" cy="1460201"/>
          </a:xfrm>
          <a:prstGeom prst="rect">
            <a:avLst/>
          </a:prstGeom>
        </p:spPr>
      </p:pic>
      <p:pic>
        <p:nvPicPr>
          <p:cNvPr id="15" name="Picture 2" descr="title">
            <a:extLst>
              <a:ext uri="{FF2B5EF4-FFF2-40B4-BE49-F238E27FC236}">
                <a16:creationId xmlns:a16="http://schemas.microsoft.com/office/drawing/2014/main" id="{2A0205E6-E655-C2AD-C339-98FB043BD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5" t="69234" r="43242" b="21710"/>
          <a:stretch>
            <a:fillRect/>
          </a:stretch>
        </p:blipFill>
        <p:spPr bwMode="auto">
          <a:xfrm>
            <a:off x="9441791" y="4572470"/>
            <a:ext cx="621233" cy="2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674585-D09E-31FB-D3B7-73C1F670F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9961" y="1764879"/>
            <a:ext cx="2390575" cy="237744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0ABA945-B75E-9426-DABF-7A5691067307}"/>
              </a:ext>
            </a:extLst>
          </p:cNvPr>
          <p:cNvSpPr>
            <a:spLocks noChangeAspect="1"/>
          </p:cNvSpPr>
          <p:nvPr/>
        </p:nvSpPr>
        <p:spPr>
          <a:xfrm>
            <a:off x="6703118" y="4149156"/>
            <a:ext cx="640080" cy="6400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200" b="0" dirty="0" err="1">
              <a:solidFill>
                <a:schemeClr val="tx1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AD835CB-3BA9-B025-9D47-B8D55679975E}"/>
              </a:ext>
            </a:extLst>
          </p:cNvPr>
          <p:cNvCxnSpPr/>
          <p:nvPr/>
        </p:nvCxnSpPr>
        <p:spPr>
          <a:xfrm flipV="1">
            <a:off x="7010966" y="3258355"/>
            <a:ext cx="149688" cy="875484"/>
          </a:xfrm>
          <a:prstGeom prst="straightConnector1">
            <a:avLst/>
          </a:prstGeom>
          <a:ln w="25400">
            <a:solidFill>
              <a:srgbClr val="FF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BE5E416E-D9D7-1E72-E6C7-E9E503E1D4CA}"/>
              </a:ext>
            </a:extLst>
          </p:cNvPr>
          <p:cNvSpPr txBox="1">
            <a:spLocks/>
          </p:cNvSpPr>
          <p:nvPr/>
        </p:nvSpPr>
        <p:spPr>
          <a:xfrm>
            <a:off x="603418" y="1008077"/>
            <a:ext cx="4891915" cy="5634643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Step-wise view of breakdown</a:t>
            </a: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34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99B8C-588E-835F-D5B4-926FBB919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E1E6F99-2BD2-628E-BCE2-CD7133BC0DD4}"/>
              </a:ext>
            </a:extLst>
          </p:cNvPr>
          <p:cNvSpPr txBox="1">
            <a:spLocks/>
          </p:cNvSpPr>
          <p:nvPr/>
        </p:nvSpPr>
        <p:spPr>
          <a:xfrm>
            <a:off x="613317" y="1013514"/>
            <a:ext cx="4874435" cy="5634643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Major heating effects</a:t>
            </a:r>
          </a:p>
          <a:p>
            <a:pPr algn="ctr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7D4D45-FDF4-8D86-DC92-CC98D2DBEF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EAA24-6F24-91D5-9C89-65DCED619F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1 -- Vacuum breakdown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C4822-590F-85BD-6D28-A7FBA8D243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632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Thermal Runaway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8469699-48F5-CA1C-C5D2-7E1D54E6CFD0}"/>
              </a:ext>
            </a:extLst>
          </p:cNvPr>
          <p:cNvSpPr txBox="1">
            <a:spLocks/>
          </p:cNvSpPr>
          <p:nvPr/>
        </p:nvSpPr>
        <p:spPr>
          <a:xfrm>
            <a:off x="5795058" y="989702"/>
            <a:ext cx="5793524" cy="5734903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Copper evaporation</a:t>
            </a:r>
          </a:p>
          <a:p>
            <a:pPr algn="ctr"/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2260CAF-1C89-5B66-B38B-A1F02947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95" y="1655913"/>
            <a:ext cx="45339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EB411E16-511C-B779-197D-CBE3E47E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670" y="1796205"/>
            <a:ext cx="46863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F1319A8A-FAC7-7590-1F1D-0F4CAD477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220" y="2964877"/>
            <a:ext cx="2319650" cy="1920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32D798-B6C8-3699-7CE6-6A5AF83DC996}"/>
                  </a:ext>
                </a:extLst>
              </p:cNvPr>
              <p:cNvSpPr txBox="1"/>
              <p:nvPr/>
            </p:nvSpPr>
            <p:spPr>
              <a:xfrm>
                <a:off x="1909298" y="3522792"/>
                <a:ext cx="2001017" cy="6690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∆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32D798-B6C8-3699-7CE6-6A5AF83DC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298" y="3522792"/>
                <a:ext cx="2001017" cy="669094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B6529223-4C10-EB1E-61BD-796BD2E3869D}"/>
              </a:ext>
            </a:extLst>
          </p:cNvPr>
          <p:cNvSpPr/>
          <p:nvPr/>
        </p:nvSpPr>
        <p:spPr>
          <a:xfrm>
            <a:off x="2542920" y="3528610"/>
            <a:ext cx="1280160" cy="320338"/>
          </a:xfrm>
          <a:prstGeom prst="rect">
            <a:avLst/>
          </a:prstGeom>
          <a:solidFill>
            <a:srgbClr val="0000FF">
              <a:alpha val="3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200" b="0" dirty="0" err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B48D7C-0ADD-283F-EFC7-C9D9877B23D6}"/>
                  </a:ext>
                </a:extLst>
              </p:cNvPr>
              <p:cNvSpPr txBox="1"/>
              <p:nvPr/>
            </p:nvSpPr>
            <p:spPr>
              <a:xfrm>
                <a:off x="1823234" y="4213403"/>
                <a:ext cx="1779775" cy="6690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1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18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B48D7C-0ADD-283F-EFC7-C9D9877B2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234" y="4213403"/>
                <a:ext cx="1779775" cy="669094"/>
              </a:xfrm>
              <a:prstGeom prst="rect">
                <a:avLst/>
              </a:prstGeom>
              <a:blipFill>
                <a:blip r:embed="rId7"/>
                <a:stretch>
                  <a:fillRect r="-1418" b="-9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FC1D3D94-E2D5-8081-262C-F476EECB78EC}"/>
              </a:ext>
            </a:extLst>
          </p:cNvPr>
          <p:cNvSpPr/>
          <p:nvPr/>
        </p:nvSpPr>
        <p:spPr>
          <a:xfrm>
            <a:off x="2446318" y="4217778"/>
            <a:ext cx="1070626" cy="320338"/>
          </a:xfrm>
          <a:prstGeom prst="rect">
            <a:avLst/>
          </a:prstGeom>
          <a:solidFill>
            <a:srgbClr val="00FA00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200" b="0" dirty="0" err="1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D3328-4391-9639-F6DE-1791F2A2FFEA}"/>
              </a:ext>
            </a:extLst>
          </p:cNvPr>
          <p:cNvSpPr txBox="1"/>
          <p:nvPr/>
        </p:nvSpPr>
        <p:spPr>
          <a:xfrm>
            <a:off x="7275456" y="4825666"/>
            <a:ext cx="356641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J. Phys. D: Appl. Phys. 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51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 225203 (2018)</a:t>
            </a:r>
          </a:p>
        </p:txBody>
      </p:sp>
    </p:spTree>
    <p:extLst>
      <p:ext uri="{BB962C8B-B14F-4D97-AF65-F5344CB8AC3E}">
        <p14:creationId xmlns:p14="http://schemas.microsoft.com/office/powerpoint/2010/main" val="10938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F6FD7-9473-7C9E-2995-8C03F3F0B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41FF407-0254-89D6-B480-92E414F97542}"/>
              </a:ext>
            </a:extLst>
          </p:cNvPr>
          <p:cNvSpPr txBox="1">
            <a:spLocks/>
          </p:cNvSpPr>
          <p:nvPr/>
        </p:nvSpPr>
        <p:spPr>
          <a:xfrm>
            <a:off x="603849" y="848280"/>
            <a:ext cx="10990053" cy="2374551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7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7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7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7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7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4FA571-D8AB-581F-BBE9-798F5E775B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0F101-5DE5-2A1E-A718-19F625DAB0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1 -- Vacuum breakdown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726D1-AA99-BCC5-6D7D-FE38F3AAAA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632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Nottingham Heating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591187-0867-D1A4-7301-28BA20F390E3}"/>
              </a:ext>
            </a:extLst>
          </p:cNvPr>
          <p:cNvGrpSpPr/>
          <p:nvPr/>
        </p:nvGrpSpPr>
        <p:grpSpPr>
          <a:xfrm>
            <a:off x="1981200" y="1015851"/>
            <a:ext cx="8229600" cy="2164339"/>
            <a:chOff x="457200" y="880245"/>
            <a:chExt cx="8229600" cy="2164339"/>
          </a:xfrm>
        </p:grpSpPr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23B1A0F6-C1C2-C741-5C50-907321C5A109}"/>
                </a:ext>
              </a:extLst>
            </p:cNvPr>
            <p:cNvGrpSpPr/>
            <p:nvPr/>
          </p:nvGrpSpPr>
          <p:grpSpPr>
            <a:xfrm>
              <a:off x="457200" y="880245"/>
              <a:ext cx="8229600" cy="2088139"/>
              <a:chOff x="457200" y="685805"/>
              <a:chExt cx="8229600" cy="2088139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EA0FDDA5-1E3A-DF49-EA29-CB0535DB5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685805"/>
                <a:ext cx="8229600" cy="380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id="{220D6943-A891-ABC6-DE4C-15D1144B12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1066800"/>
                <a:ext cx="8229600" cy="1001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4">
                <a:extLst>
                  <a:ext uri="{FF2B5EF4-FFF2-40B4-BE49-F238E27FC236}">
                    <a16:creationId xmlns:a16="http://schemas.microsoft.com/office/drawing/2014/main" id="{773DF3A7-73DE-3114-1E5C-F9419F655C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42090" y="2097669"/>
                <a:ext cx="5657850" cy="676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6563BD9-924C-8FBC-703C-D2B0239D939D}"/>
                </a:ext>
              </a:extLst>
            </p:cNvPr>
            <p:cNvSpPr/>
            <p:nvPr/>
          </p:nvSpPr>
          <p:spPr>
            <a:xfrm>
              <a:off x="3276600" y="2587384"/>
              <a:ext cx="457200" cy="4572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566B4B7-497A-CD87-9105-E9E5F2FA1E25}"/>
              </a:ext>
            </a:extLst>
          </p:cNvPr>
          <p:cNvSpPr txBox="1">
            <a:spLocks/>
          </p:cNvSpPr>
          <p:nvPr/>
        </p:nvSpPr>
        <p:spPr>
          <a:xfrm>
            <a:off x="610976" y="3344220"/>
            <a:ext cx="4572000" cy="3428456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CNT: stable 2,000 K (m</a:t>
            </a:r>
            <a:r>
              <a:rPr lang="en-US" sz="2300" baseline="-250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eff</a:t>
            </a:r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~1/2m</a:t>
            </a:r>
            <a:r>
              <a:rPr lang="en-US" sz="2300" baseline="-250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Picture 2" descr="D:\!!!job\!!!FE_test-stand\Data\CNTs_Mo_SS\ITO_imaging_1\8.tif">
            <a:extLst>
              <a:ext uri="{FF2B5EF4-FFF2-40B4-BE49-F238E27FC236}">
                <a16:creationId xmlns:a16="http://schemas.microsoft.com/office/drawing/2014/main" id="{4C68445E-CD1C-EB45-4F84-BDFFE061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5376" y="3969286"/>
            <a:ext cx="2743200" cy="2743200"/>
          </a:xfrm>
          <a:prstGeom prst="rect">
            <a:avLst/>
          </a:prstGeom>
          <a:noFill/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D12AFFB-C828-986F-17F3-CA9E38431C16}"/>
              </a:ext>
            </a:extLst>
          </p:cNvPr>
          <p:cNvSpPr txBox="1">
            <a:spLocks/>
          </p:cNvSpPr>
          <p:nvPr/>
        </p:nvSpPr>
        <p:spPr>
          <a:xfrm>
            <a:off x="6587067" y="3344220"/>
            <a:ext cx="5003919" cy="3428456"/>
          </a:xfrm>
          <a:prstGeom prst="round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NCD: runaway 4,500 K (m</a:t>
            </a:r>
            <a:r>
              <a:rPr lang="en-US" sz="2300" baseline="-250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eff</a:t>
            </a:r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~1/18m</a:t>
            </a:r>
            <a:r>
              <a:rPr lang="en-US" sz="2300" baseline="-250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n-US" sz="23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dirty="0">
              <a:solidFill>
                <a:srgbClr val="0000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2" name="Picture 21" descr="YAG+ITO=ITO.tif">
            <a:extLst>
              <a:ext uri="{FF2B5EF4-FFF2-40B4-BE49-F238E27FC236}">
                <a16:creationId xmlns:a16="http://schemas.microsoft.com/office/drawing/2014/main" id="{139F8C68-4702-AA6E-89F4-6ADCCF19EA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33386" y="3969286"/>
            <a:ext cx="2743200" cy="2743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0FD758-6233-1085-14E7-50BB1785FF33}"/>
              </a:ext>
            </a:extLst>
          </p:cNvPr>
          <p:cNvSpPr/>
          <p:nvPr/>
        </p:nvSpPr>
        <p:spPr>
          <a:xfrm>
            <a:off x="3115834" y="6434469"/>
            <a:ext cx="5958362" cy="2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Baturin</a:t>
            </a:r>
            <a:r>
              <a:rPr lang="en-US" sz="13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300" i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et al</a:t>
            </a:r>
            <a:r>
              <a:rPr lang="en-US" sz="13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J. Phys. D: Appl. Phys. </a:t>
            </a:r>
            <a:r>
              <a:rPr lang="en-US" sz="1300" b="1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52</a:t>
            </a:r>
            <a:r>
              <a:rPr lang="en-US" sz="13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325301 (2019)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CD052D6-8AB1-AB56-B356-58F42E89C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415" y="2478617"/>
            <a:ext cx="7315200" cy="42012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36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7573A-CF36-6C8C-415F-77C679261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70DD1-1839-FB72-C7B6-7F3616D747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2 -- Metals vs. semiconductors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73934-E7AB-D978-DE15-D3A185E7D8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632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More Insight from Nanodiamond and CNT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01A962-EC3D-06E6-17FF-E8660ADA415E}"/>
              </a:ext>
            </a:extLst>
          </p:cNvPr>
          <p:cNvGrpSpPr/>
          <p:nvPr/>
        </p:nvGrpSpPr>
        <p:grpSpPr>
          <a:xfrm>
            <a:off x="7009286" y="892207"/>
            <a:ext cx="4302356" cy="2834640"/>
            <a:chOff x="7009286" y="892207"/>
            <a:chExt cx="4302356" cy="2834640"/>
          </a:xfrm>
        </p:grpSpPr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439A6F13-B133-A328-B7F5-FC5504F46F37}"/>
                </a:ext>
              </a:extLst>
            </p:cNvPr>
            <p:cNvSpPr txBox="1">
              <a:spLocks/>
            </p:cNvSpPr>
            <p:nvPr/>
          </p:nvSpPr>
          <p:spPr>
            <a:xfrm>
              <a:off x="7009286" y="892207"/>
              <a:ext cx="4302356" cy="2834640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  Emission area measured</a:t>
              </a: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175EAE-61DA-51E7-2BE5-210763E8F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6641" y="1332177"/>
              <a:ext cx="3667647" cy="228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D5A11E-E553-9BFC-62DB-18BEB304FDE5}"/>
              </a:ext>
            </a:extLst>
          </p:cNvPr>
          <p:cNvGrpSpPr/>
          <p:nvPr/>
        </p:nvGrpSpPr>
        <p:grpSpPr>
          <a:xfrm>
            <a:off x="805933" y="892207"/>
            <a:ext cx="5626764" cy="2834640"/>
            <a:chOff x="1007952" y="1062334"/>
            <a:chExt cx="5626764" cy="2834640"/>
          </a:xfrm>
        </p:grpSpPr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9FD5EB73-9D97-1E29-1E5D-0AB833A9B29E}"/>
                </a:ext>
              </a:extLst>
            </p:cNvPr>
            <p:cNvSpPr txBox="1">
              <a:spLocks/>
            </p:cNvSpPr>
            <p:nvPr/>
          </p:nvSpPr>
          <p:spPr>
            <a:xfrm>
              <a:off x="1007952" y="1062334"/>
              <a:ext cx="5626764" cy="2834640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   nanodiamond	     CNT fiber</a:t>
              </a: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l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209AAD-746E-09EC-376D-1C435860C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5710" y="1502304"/>
              <a:ext cx="2836688" cy="2286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9B1CAF-C953-287C-0EF0-EE6545D15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4928" y="1502304"/>
              <a:ext cx="2273320" cy="22860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37FB2E-57E9-34F4-BD9B-3863E6646A11}"/>
              </a:ext>
            </a:extLst>
          </p:cNvPr>
          <p:cNvGrpSpPr/>
          <p:nvPr/>
        </p:nvGrpSpPr>
        <p:grpSpPr>
          <a:xfrm>
            <a:off x="1981200" y="3777848"/>
            <a:ext cx="8229600" cy="3020398"/>
            <a:chOff x="1981200" y="3777848"/>
            <a:chExt cx="8229600" cy="30203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97C6DF-807A-8C3E-6E17-C94003C5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1120" y="3962548"/>
              <a:ext cx="7149760" cy="2743200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F4CEAD9-F7C2-9C57-9DBE-07A87338BC78}"/>
                </a:ext>
              </a:extLst>
            </p:cNvPr>
            <p:cNvCxnSpPr/>
            <p:nvPr/>
          </p:nvCxnSpPr>
          <p:spPr>
            <a:xfrm>
              <a:off x="3923414" y="4242391"/>
              <a:ext cx="0" cy="35087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EDBA22D-0893-5915-D3DC-289FB663CD42}"/>
                </a:ext>
              </a:extLst>
            </p:cNvPr>
            <p:cNvCxnSpPr/>
            <p:nvPr/>
          </p:nvCxnSpPr>
          <p:spPr>
            <a:xfrm>
              <a:off x="7754679" y="4208720"/>
              <a:ext cx="0" cy="54864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F7CDB443-1F9E-31AE-B7A2-542946C91ED3}"/>
                </a:ext>
              </a:extLst>
            </p:cNvPr>
            <p:cNvSpPr txBox="1">
              <a:spLocks/>
            </p:cNvSpPr>
            <p:nvPr/>
          </p:nvSpPr>
          <p:spPr>
            <a:xfrm>
              <a:off x="1981200" y="3780726"/>
              <a:ext cx="8229600" cy="3017520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5FCA8B-BA0E-05DD-460E-73A3A5B052CD}"/>
                </a:ext>
              </a:extLst>
            </p:cNvPr>
            <p:cNvSpPr txBox="1"/>
            <p:nvPr/>
          </p:nvSpPr>
          <p:spPr>
            <a:xfrm>
              <a:off x="2448148" y="3777848"/>
              <a:ext cx="6097772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100" b="0" i="0" u="none" strike="noStrike" dirty="0" err="1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Posos</a:t>
              </a:r>
              <a:r>
                <a:rPr lang="en-US" sz="1100" b="0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100" b="0" i="1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et al</a:t>
              </a:r>
              <a:r>
                <a:rPr lang="en-US" sz="1100" b="0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, ACS Appl. Electron. Mater. </a:t>
              </a:r>
              <a:r>
                <a:rPr lang="en-US" sz="1100" b="1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3</a:t>
              </a:r>
              <a:r>
                <a:rPr lang="en-US" sz="1100" b="0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, 4990 (2021)</a:t>
              </a:r>
              <a:endParaRPr lang="en-US" sz="11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6" name="Speech Bubble: Rectangle with Corners Rounded 13">
            <a:extLst>
              <a:ext uri="{FF2B5EF4-FFF2-40B4-BE49-F238E27FC236}">
                <a16:creationId xmlns:a16="http://schemas.microsoft.com/office/drawing/2014/main" id="{0A3AF83A-4C31-9D37-7206-D989741A4404}"/>
              </a:ext>
            </a:extLst>
          </p:cNvPr>
          <p:cNvSpPr/>
          <p:nvPr/>
        </p:nvSpPr>
        <p:spPr>
          <a:xfrm>
            <a:off x="10418629" y="3943834"/>
            <a:ext cx="1500541" cy="391597"/>
          </a:xfrm>
          <a:prstGeom prst="wedgeRoundRectCallout">
            <a:avLst>
              <a:gd name="adj1" fmla="val -184856"/>
              <a:gd name="adj2" fmla="val 91289"/>
              <a:gd name="adj3" fmla="val 16667"/>
            </a:avLst>
          </a:prstGeom>
          <a:noFill/>
          <a:ln w="12700" cap="rnd">
            <a:solidFill>
              <a:schemeClr val="accent6">
                <a:lumMod val="5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7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j&lt;&lt;10</a:t>
            </a:r>
            <a:r>
              <a:rPr lang="en-US" sz="1700" baseline="30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r>
              <a:rPr lang="en-US" sz="17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A/cm</a:t>
            </a:r>
            <a:r>
              <a:rPr lang="en-US" sz="1700" baseline="30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0" name="Speech Bubble: Rectangle with Corners Rounded 13">
            <a:extLst>
              <a:ext uri="{FF2B5EF4-FFF2-40B4-BE49-F238E27FC236}">
                <a16:creationId xmlns:a16="http://schemas.microsoft.com/office/drawing/2014/main" id="{4D74001C-E95F-1C2D-E8EF-C0B354A46690}"/>
              </a:ext>
            </a:extLst>
          </p:cNvPr>
          <p:cNvSpPr/>
          <p:nvPr/>
        </p:nvSpPr>
        <p:spPr>
          <a:xfrm>
            <a:off x="319432" y="3946740"/>
            <a:ext cx="1500541" cy="391597"/>
          </a:xfrm>
          <a:prstGeom prst="wedgeRoundRectCallout">
            <a:avLst>
              <a:gd name="adj1" fmla="val 156397"/>
              <a:gd name="adj2" fmla="val 75722"/>
              <a:gd name="adj3" fmla="val 16667"/>
            </a:avLst>
          </a:prstGeom>
          <a:noFill/>
          <a:ln w="12700" cap="rnd">
            <a:solidFill>
              <a:schemeClr val="accent6">
                <a:lumMod val="5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en-US" sz="17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j&lt;&lt;10</a:t>
            </a:r>
            <a:r>
              <a:rPr lang="en-US" sz="1700" baseline="30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r>
              <a:rPr lang="en-US" sz="17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A/cm</a:t>
            </a:r>
            <a:r>
              <a:rPr lang="en-US" sz="1700" baseline="30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524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7573A-CF36-6C8C-415F-77C679261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70DD1-1839-FB72-C7B6-7F3616D747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2 -- Metals vs. semiconductors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73934-E7AB-D978-DE15-D3A185E7D8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41632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Possible Saturation Effects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67813E8-C86A-6F1B-872D-C763E36636C2}"/>
              </a:ext>
            </a:extLst>
          </p:cNvPr>
          <p:cNvGrpSpPr/>
          <p:nvPr/>
        </p:nvGrpSpPr>
        <p:grpSpPr>
          <a:xfrm>
            <a:off x="241090" y="1456950"/>
            <a:ext cx="3657600" cy="4023360"/>
            <a:chOff x="1300024" y="738910"/>
            <a:chExt cx="3657600" cy="402336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AAA3CBB-5FB4-4BCD-4609-C09A6E62456E}"/>
                </a:ext>
              </a:extLst>
            </p:cNvPr>
            <p:cNvGrpSpPr/>
            <p:nvPr/>
          </p:nvGrpSpPr>
          <p:grpSpPr>
            <a:xfrm>
              <a:off x="1300024" y="738910"/>
              <a:ext cx="3657600" cy="4023360"/>
              <a:chOff x="1300024" y="452300"/>
              <a:chExt cx="3657600" cy="4023360"/>
            </a:xfrm>
          </p:grpSpPr>
          <p:sp>
            <p:nvSpPr>
              <p:cNvPr id="52" name="Text Placeholder 4">
                <a:extLst>
                  <a:ext uri="{FF2B5EF4-FFF2-40B4-BE49-F238E27FC236}">
                    <a16:creationId xmlns:a16="http://schemas.microsoft.com/office/drawing/2014/main" id="{9EE073DF-7562-AE12-2BAD-7755636D3D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0024" y="452300"/>
                <a:ext cx="3657600" cy="4023360"/>
              </a:xfrm>
              <a:prstGeom prst="roundRect">
                <a:avLst/>
              </a:prstGeom>
              <a:noFill/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rtlCol="0" anchor="ctr" anchorCtr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algn="ctr"/>
                <a:endPara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algn="ctr"/>
                <a:endPara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algn="ctr"/>
                <a:endPara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828528E-DB07-DC21-3872-54B8E4A0C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3345" y="907783"/>
                <a:ext cx="3050958" cy="3017520"/>
              </a:xfrm>
              <a:prstGeom prst="rect">
                <a:avLst/>
              </a:prstGeom>
            </p:spPr>
          </p:pic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5435A5F-4E3C-5579-9FC0-680254847059}"/>
                </a:ext>
              </a:extLst>
            </p:cNvPr>
            <p:cNvSpPr txBox="1"/>
            <p:nvPr/>
          </p:nvSpPr>
          <p:spPr>
            <a:xfrm>
              <a:off x="1679132" y="741180"/>
              <a:ext cx="3059236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Vacuum space charge</a:t>
              </a:r>
              <a:endParaRPr lang="en-US" sz="25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EF9C87-2D12-ADA8-50E8-354BD2B7C9B7}"/>
                </a:ext>
              </a:extLst>
            </p:cNvPr>
            <p:cNvSpPr txBox="1"/>
            <p:nvPr/>
          </p:nvSpPr>
          <p:spPr>
            <a:xfrm>
              <a:off x="1398987" y="4314561"/>
              <a:ext cx="347373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0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Barbour </a:t>
              </a:r>
              <a:r>
                <a:rPr lang="en-US" sz="1100" b="0" i="1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et al</a:t>
              </a:r>
              <a:r>
                <a:rPr lang="en-US" sz="1100" b="0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, Phys. Rev. </a:t>
              </a:r>
              <a:r>
                <a:rPr lang="en-US" sz="1100" b="1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92</a:t>
              </a:r>
              <a:r>
                <a:rPr lang="en-US" sz="1100" b="0" i="0" u="none" strike="noStrike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, 45 (1953)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6865388-2458-D02E-EDD0-64A9D5941B20}"/>
              </a:ext>
            </a:extLst>
          </p:cNvPr>
          <p:cNvGrpSpPr/>
          <p:nvPr/>
        </p:nvGrpSpPr>
        <p:grpSpPr>
          <a:xfrm>
            <a:off x="4222379" y="1465250"/>
            <a:ext cx="3657600" cy="4023360"/>
            <a:chOff x="1300024" y="738910"/>
            <a:chExt cx="3657600" cy="4023360"/>
          </a:xfrm>
        </p:grpSpPr>
        <p:sp>
          <p:nvSpPr>
            <p:cNvPr id="62" name="Text Placeholder 4">
              <a:extLst>
                <a:ext uri="{FF2B5EF4-FFF2-40B4-BE49-F238E27FC236}">
                  <a16:creationId xmlns:a16="http://schemas.microsoft.com/office/drawing/2014/main" id="{ACA00FEB-AAE4-376F-C483-1BEF1FBB8403}"/>
                </a:ext>
              </a:extLst>
            </p:cNvPr>
            <p:cNvSpPr txBox="1">
              <a:spLocks/>
            </p:cNvSpPr>
            <p:nvPr/>
          </p:nvSpPr>
          <p:spPr>
            <a:xfrm>
              <a:off x="1300024" y="738910"/>
              <a:ext cx="3657600" cy="4023360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E76F74B-1D17-2B4E-1CC1-364D61FBE5F3}"/>
                </a:ext>
              </a:extLst>
            </p:cNvPr>
            <p:cNvSpPr txBox="1"/>
            <p:nvPr/>
          </p:nvSpPr>
          <p:spPr>
            <a:xfrm>
              <a:off x="1679132" y="741180"/>
              <a:ext cx="3059236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Foreign molecules</a:t>
              </a:r>
              <a:endParaRPr lang="en-US" sz="250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6067DB5-905D-4AC7-39AB-40E8458F9CC3}"/>
                </a:ext>
              </a:extLst>
            </p:cNvPr>
            <p:cNvSpPr txBox="1"/>
            <p:nvPr/>
          </p:nvSpPr>
          <p:spPr>
            <a:xfrm>
              <a:off x="1398987" y="4314561"/>
              <a:ext cx="347373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Dean and </a:t>
              </a:r>
              <a:r>
                <a:rPr lang="en-US" sz="11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Chalamala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APL </a:t>
              </a:r>
              <a:r>
                <a:rPr lang="en-US" sz="11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76</a:t>
              </a:r>
              <a:r>
                <a:rPr lang="en-US" sz="11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375 (2000)</a:t>
              </a: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CAD1DB4A-64DE-CC31-546E-D792D008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5629" y="1943104"/>
            <a:ext cx="2362630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7E3C0B02-31B8-B9E7-1992-342935132D00}"/>
              </a:ext>
            </a:extLst>
          </p:cNvPr>
          <p:cNvGrpSpPr/>
          <p:nvPr/>
        </p:nvGrpSpPr>
        <p:grpSpPr>
          <a:xfrm>
            <a:off x="8281882" y="1212166"/>
            <a:ext cx="3749040" cy="4754880"/>
            <a:chOff x="8071441" y="878211"/>
            <a:chExt cx="3749040" cy="4754880"/>
          </a:xfrm>
        </p:grpSpPr>
        <p:sp>
          <p:nvSpPr>
            <p:cNvPr id="84" name="Text Placeholder 4">
              <a:extLst>
                <a:ext uri="{FF2B5EF4-FFF2-40B4-BE49-F238E27FC236}">
                  <a16:creationId xmlns:a16="http://schemas.microsoft.com/office/drawing/2014/main" id="{E02E6E6F-B8BE-C320-1F6B-FD84FFF609F8}"/>
                </a:ext>
              </a:extLst>
            </p:cNvPr>
            <p:cNvSpPr txBox="1">
              <a:spLocks/>
            </p:cNvSpPr>
            <p:nvPr/>
          </p:nvSpPr>
          <p:spPr>
            <a:xfrm>
              <a:off x="8071441" y="878211"/>
              <a:ext cx="3749040" cy="4754880"/>
            </a:xfrm>
            <a:prstGeom prst="roundRect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/>
              <a:endParaRPr lang="en-US" sz="2500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13B0BFF3-C710-7535-0B32-774A8B216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22361" t="10877" r="23242" b="9253"/>
            <a:stretch>
              <a:fillRect/>
            </a:stretch>
          </p:blipFill>
          <p:spPr bwMode="auto">
            <a:xfrm>
              <a:off x="8118276" y="2185458"/>
              <a:ext cx="3655371" cy="301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AF70364C-C25A-23E9-259F-46CFEA98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49545" y="1357535"/>
              <a:ext cx="1756153" cy="1689632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7AD105A-6C2E-C153-CE68-B87F23470BA4}"/>
                </a:ext>
              </a:extLst>
            </p:cNvPr>
            <p:cNvSpPr txBox="1"/>
            <p:nvPr/>
          </p:nvSpPr>
          <p:spPr>
            <a:xfrm>
              <a:off x="8416343" y="881131"/>
              <a:ext cx="3059236" cy="4523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Limiting resistor</a:t>
              </a:r>
              <a:endParaRPr lang="en-US" sz="2500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DFA990F-C916-9015-E177-1C4FE443DA8A}"/>
                </a:ext>
              </a:extLst>
            </p:cNvPr>
            <p:cNvSpPr txBox="1"/>
            <p:nvPr/>
          </p:nvSpPr>
          <p:spPr>
            <a:xfrm>
              <a:off x="8295769" y="5272293"/>
              <a:ext cx="330038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Luginsland</a:t>
              </a:r>
              <a:r>
                <a:rPr lang="en-US" sz="1100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100" i="1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et al</a:t>
              </a:r>
              <a:r>
                <a:rPr lang="en-US" sz="1100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, APL </a:t>
              </a:r>
              <a:r>
                <a:rPr lang="en-US" sz="1100" b="1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69, </a:t>
              </a:r>
              <a:r>
                <a:rPr lang="en-US" sz="1100" dirty="0"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2770 (1996)</a:t>
              </a:r>
              <a:endParaRPr lang="en-US" sz="11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8ADAC4A-0B22-9DAC-ED1D-B02F1B05B89A}"/>
              </a:ext>
            </a:extLst>
          </p:cNvPr>
          <p:cNvSpPr txBox="1"/>
          <p:nvPr/>
        </p:nvSpPr>
        <p:spPr>
          <a:xfrm>
            <a:off x="8203668" y="2670119"/>
            <a:ext cx="3886471" cy="8617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??? physical nature of</a:t>
            </a:r>
          </a:p>
          <a:p>
            <a:pPr algn="ctr"/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the limiting resistor ???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DE89088-7F70-0EDB-BD6E-68E2C1E87EB7}"/>
              </a:ext>
            </a:extLst>
          </p:cNvPr>
          <p:cNvSpPr txBox="1"/>
          <p:nvPr/>
        </p:nvSpPr>
        <p:spPr>
          <a:xfrm>
            <a:off x="4111187" y="2670119"/>
            <a:ext cx="3886471" cy="4770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Comic Sans MS" pitchFamily="66" charset="0"/>
              </a:rPr>
              <a:t>work function 𝜙 effect</a:t>
            </a:r>
          </a:p>
        </p:txBody>
      </p:sp>
    </p:spTree>
    <p:extLst>
      <p:ext uri="{BB962C8B-B14F-4D97-AF65-F5344CB8AC3E}">
        <p14:creationId xmlns:p14="http://schemas.microsoft.com/office/powerpoint/2010/main" val="15305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9F9CDC-CB19-85A2-098B-3CF75C40D2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581BA-2668-4405-9EC0-76404E9EAA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F4180-C78D-E6D8-FAC6-B30A8F034F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348557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Part 3 -- Current saturation: space charge time vs tunneling time vs transit time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38788-F851-D82E-0920-1E638BF3E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38328"/>
            <a:ext cx="12192000" cy="424732"/>
          </a:xfrm>
        </p:spPr>
        <p:txBody>
          <a:bodyPr/>
          <a:lstStyle/>
          <a:p>
            <a:r>
              <a:rPr lang="en-US" dirty="0">
                <a:latin typeface="American Typewriter" panose="02090604020004020304" pitchFamily="18" charset="77"/>
              </a:rPr>
              <a:t>Model Formulation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BB14F8-51AA-63C1-AF68-D670AEA0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830" y="1041092"/>
            <a:ext cx="6504435" cy="100584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201CCFA-22BA-AAB6-82F2-92A8989C9ED2}"/>
              </a:ext>
            </a:extLst>
          </p:cNvPr>
          <p:cNvGrpSpPr/>
          <p:nvPr/>
        </p:nvGrpSpPr>
        <p:grpSpPr>
          <a:xfrm>
            <a:off x="2317741" y="3977884"/>
            <a:ext cx="8280954" cy="1371600"/>
            <a:chOff x="976865" y="3598132"/>
            <a:chExt cx="8280954" cy="13716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7F4C39-66FD-684B-B3A2-FE3EF49C5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6443" y="3963892"/>
              <a:ext cx="4501376" cy="640080"/>
            </a:xfrm>
            <a:prstGeom prst="rect">
              <a:avLst/>
            </a:prstGeom>
            <a:ln w="3175">
              <a:solidFill>
                <a:srgbClr val="FF0000"/>
              </a:solidFill>
            </a:ln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8DA7619-5847-67D3-18CF-F55C240CE35F}"/>
                </a:ext>
              </a:extLst>
            </p:cNvPr>
            <p:cNvGrpSpPr/>
            <p:nvPr/>
          </p:nvGrpSpPr>
          <p:grpSpPr>
            <a:xfrm>
              <a:off x="976865" y="3598132"/>
              <a:ext cx="3024998" cy="1371600"/>
              <a:chOff x="976865" y="3598132"/>
              <a:chExt cx="3024998" cy="137160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9E8676A-BFB8-A094-33CA-2872BCEBB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6865" y="3598132"/>
                <a:ext cx="2596961" cy="1371600"/>
              </a:xfrm>
              <a:prstGeom prst="rect">
                <a:avLst/>
              </a:prstGeom>
            </p:spPr>
          </p:pic>
          <p:sp>
            <p:nvSpPr>
              <p:cNvPr id="27" name="Right Brace 26">
                <a:extLst>
                  <a:ext uri="{FF2B5EF4-FFF2-40B4-BE49-F238E27FC236}">
                    <a16:creationId xmlns:a16="http://schemas.microsoft.com/office/drawing/2014/main" id="{A49661DC-D32A-35AF-2CC0-28279AF2EBFF}"/>
                  </a:ext>
                </a:extLst>
              </p:cNvPr>
              <p:cNvSpPr/>
              <p:nvPr/>
            </p:nvSpPr>
            <p:spPr>
              <a:xfrm>
                <a:off x="3573826" y="3598132"/>
                <a:ext cx="428037" cy="1371600"/>
              </a:xfrm>
              <a:prstGeom prst="rightBrace">
                <a:avLst>
                  <a:gd name="adj1" fmla="val 31808"/>
                  <a:gd name="adj2" fmla="val 5000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D8E5899-1457-EDC4-2D27-14A9A510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403" y="5553324"/>
            <a:ext cx="2806110" cy="640080"/>
          </a:xfrm>
          <a:prstGeom prst="rect">
            <a:avLst/>
          </a:prstGeom>
          <a:ln w="3175">
            <a:solidFill>
              <a:srgbClr val="FF0000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654541-558C-1FBD-39A6-958E1B42A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1271" y="5734796"/>
            <a:ext cx="3228975" cy="457200"/>
          </a:xfrm>
          <a:prstGeom prst="rect">
            <a:avLst/>
          </a:prstGeom>
          <a:ln w="3175">
            <a:solidFill>
              <a:srgbClr val="FF0000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50D60F8-3CC6-D405-C841-67E80011142F}"/>
              </a:ext>
            </a:extLst>
          </p:cNvPr>
          <p:cNvSpPr txBox="1"/>
          <p:nvPr/>
        </p:nvSpPr>
        <p:spPr>
          <a:xfrm>
            <a:off x="5528807" y="6487438"/>
            <a:ext cx="5150079" cy="2616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100" i="0" u="none" strike="noStrike" dirty="0" err="1">
                <a:solidFill>
                  <a:srgbClr val="55555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Filippetto</a:t>
            </a:r>
            <a:r>
              <a:rPr lang="en-US" sz="1100" i="0" u="none" strike="noStrike" dirty="0">
                <a:solidFill>
                  <a:srgbClr val="55555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i="1" u="none" strike="noStrike" dirty="0">
                <a:solidFill>
                  <a:srgbClr val="55555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et al</a:t>
            </a:r>
            <a:r>
              <a:rPr lang="en-US" sz="1100" i="0" u="none" strike="noStrike" dirty="0">
                <a:solidFill>
                  <a:srgbClr val="55555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dirty="0">
                <a:solidFill>
                  <a:srgbClr val="55555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i="0" u="none" strike="noStrike" dirty="0">
                <a:solidFill>
                  <a:srgbClr val="55555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Phys. Rev. Accel. Beams </a:t>
            </a:r>
            <a:r>
              <a:rPr lang="en-US" sz="1100" b="1" i="0" u="none" strike="noStrike" dirty="0">
                <a:solidFill>
                  <a:srgbClr val="55555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17</a:t>
            </a:r>
            <a:r>
              <a:rPr lang="en-US" sz="1100" i="0" u="none" strike="noStrike" dirty="0">
                <a:solidFill>
                  <a:srgbClr val="55555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024201 (2014)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C6C89B-0B8B-99DF-F4EF-1BA1D7456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8074" y="2524166"/>
            <a:ext cx="5854955" cy="822960"/>
          </a:xfrm>
          <a:prstGeom prst="rect">
            <a:avLst/>
          </a:prstGeom>
          <a:ln w="3175">
            <a:solidFill>
              <a:srgbClr val="FF0000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2D9AE49-048C-125E-24FB-34997E80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610" y="2515135"/>
            <a:ext cx="4749298" cy="82296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D1E1BB4-1AC3-6A45-6462-78BC61B4DA32}"/>
              </a:ext>
            </a:extLst>
          </p:cNvPr>
          <p:cNvCxnSpPr>
            <a:cxnSpLocks/>
          </p:cNvCxnSpPr>
          <p:nvPr/>
        </p:nvCxnSpPr>
        <p:spPr>
          <a:xfrm>
            <a:off x="5405336" y="2926615"/>
            <a:ext cx="64008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E25AA0E-12A1-C9D0-97A5-CE9BB482AFD8}"/>
              </a:ext>
            </a:extLst>
          </p:cNvPr>
          <p:cNvCxnSpPr>
            <a:cxnSpLocks/>
          </p:cNvCxnSpPr>
          <p:nvPr/>
        </p:nvCxnSpPr>
        <p:spPr>
          <a:xfrm>
            <a:off x="5405336" y="4663684"/>
            <a:ext cx="640080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9607CE7-A3F1-90D9-85C3-C54C829CC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7264" y="1020452"/>
            <a:ext cx="2218622" cy="365760"/>
          </a:xfrm>
          <a:prstGeom prst="rect">
            <a:avLst/>
          </a:prstGeom>
          <a:ln w="3175">
            <a:solidFill>
              <a:srgbClr val="FF0000"/>
            </a:solidFill>
          </a:ln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2396EFAB-6E8F-4C7A-3918-60DC36072A8A}"/>
              </a:ext>
            </a:extLst>
          </p:cNvPr>
          <p:cNvSpPr/>
          <p:nvPr/>
        </p:nvSpPr>
        <p:spPr>
          <a:xfrm rot="5400000">
            <a:off x="8108974" y="3990293"/>
            <a:ext cx="274320" cy="4705121"/>
          </a:xfrm>
          <a:prstGeom prst="rightBrace">
            <a:avLst>
              <a:gd name="adj1" fmla="val 51265"/>
              <a:gd name="adj2" fmla="val 50000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1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aha Sty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">
          <a:solidFill>
            <a:schemeClr val="accent6">
              <a:lumMod val="50000"/>
            </a:schemeClr>
          </a:solidFill>
        </a:ln>
      </a:spPr>
      <a:bodyPr rtlCol="0" anchor="b" anchorCtr="1"/>
      <a:lstStyle>
        <a:defPPr algn="ctr">
          <a:defRPr sz="1200" b="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solidFill>
            <a:schemeClr val="accent6">
              <a:lumMod val="50000"/>
            </a:schemeClr>
          </a:solidFill>
        </a:ln>
      </a:spPr>
      <a:bodyPr wrap="none" rtlCol="0">
        <a:spAutoFit/>
      </a:bodyPr>
      <a:lstStyle>
        <a:defPPr algn="l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42072</TotalTime>
  <Words>1028</Words>
  <Application>Microsoft Office PowerPoint</Application>
  <PresentationFormat>Widescreen</PresentationFormat>
  <Paragraphs>301</Paragraphs>
  <Slides>17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Posos, Taha</dc:creator>
  <cp:lastModifiedBy>Baryshev, Sergey</cp:lastModifiedBy>
  <cp:revision>1164</cp:revision>
  <dcterms:created xsi:type="dcterms:W3CDTF">2023-01-14T17:12:05Z</dcterms:created>
  <dcterms:modified xsi:type="dcterms:W3CDTF">2025-07-17T09:14:28Z</dcterms:modified>
</cp:coreProperties>
</file>