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344" r:id="rId3"/>
    <p:sldId id="343" r:id="rId4"/>
    <p:sldId id="305" r:id="rId5"/>
    <p:sldId id="320" r:id="rId6"/>
    <p:sldId id="308" r:id="rId7"/>
    <p:sldId id="322" r:id="rId8"/>
    <p:sldId id="378" r:id="rId9"/>
    <p:sldId id="377" r:id="rId10"/>
    <p:sldId id="374" r:id="rId11"/>
    <p:sldId id="355" r:id="rId12"/>
    <p:sldId id="358" r:id="rId13"/>
    <p:sldId id="357" r:id="rId14"/>
    <p:sldId id="359" r:id="rId15"/>
    <p:sldId id="340" r:id="rId16"/>
    <p:sldId id="295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748"/>
    <a:srgbClr val="D76A11"/>
    <a:srgbClr val="059CD8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7" autoAdjust="0"/>
    <p:restoredTop sz="94660"/>
  </p:normalViewPr>
  <p:slideViewPr>
    <p:cSldViewPr snapToGrid="0" snapToObjects="1">
      <p:cViewPr>
        <p:scale>
          <a:sx n="128" d="100"/>
          <a:sy n="128" d="100"/>
        </p:scale>
        <p:origin x="1752" y="62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7/16/25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7/16/25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9" name="Picture 8" descr="LANL_allWHITE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321028"/>
            <a:ext cx="7542237" cy="3763219"/>
          </a:xfrm>
          <a:prstGeom prst="rect">
            <a:avLst/>
          </a:prstGeom>
        </p:spPr>
      </p:pic>
      <p:pic>
        <p:nvPicPr>
          <p:cNvPr id="13" name="Picture 12" descr="NNSA_80%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529192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3" y="5271918"/>
            <a:ext cx="961301" cy="32155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467"/>
            <a:ext cx="5334000" cy="526626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8467"/>
            <a:ext cx="3810000" cy="525780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2743202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2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600428"/>
            <a:ext cx="3055811" cy="1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0360"/>
            <a:ext cx="9144000" cy="40812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36113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165407"/>
            <a:ext cx="3543300" cy="606908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3772967"/>
            <a:ext cx="3543300" cy="627160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360361"/>
            <a:ext cx="7772400" cy="907423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8" y="5441602"/>
            <a:ext cx="1947333" cy="26340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0" y="4989149"/>
            <a:ext cx="4572000" cy="452454"/>
            <a:chOff x="4572000" y="5026384"/>
            <a:chExt cx="4572000" cy="45245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1" name="Picture 20" descr="NNSA_80%.ai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" y="2907926"/>
            <a:ext cx="466344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7/16/25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943030"/>
            <a:ext cx="0" cy="4328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1" y="943031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1" y="1568548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43030"/>
            <a:ext cx="38862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" y="2907926"/>
            <a:ext cx="466344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0149"/>
            <a:ext cx="8229600" cy="820911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9470"/>
            <a:ext cx="8229600" cy="9525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6075" indent="-171450">
              <a:defRPr sz="1800">
                <a:solidFill>
                  <a:srgbClr val="FFFFFF"/>
                </a:solidFill>
              </a:defRPr>
            </a:lvl2pPr>
            <a:lvl3pPr marL="515938" indent="-173038">
              <a:defRPr sz="1600">
                <a:solidFill>
                  <a:srgbClr val="FFFFFF"/>
                </a:solidFill>
              </a:defRPr>
            </a:lvl3pPr>
            <a:lvl4pPr marL="685800" indent="-173038">
              <a:defRPr sz="1400">
                <a:solidFill>
                  <a:srgbClr val="FFFFFF"/>
                </a:solidFill>
              </a:defRPr>
            </a:lvl4pPr>
            <a:lvl5pPr marL="855663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9853"/>
            <a:ext cx="9144000" cy="5090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852"/>
            <a:ext cx="8229600" cy="5010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09"/>
            <a:ext cx="9144000" cy="5256829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0469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114871"/>
            <a:ext cx="101168" cy="335921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450791"/>
            <a:ext cx="101168" cy="335921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1786711"/>
            <a:ext cx="101168" cy="335921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122632"/>
            <a:ext cx="101168" cy="335921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1"/>
            <a:ext cx="101168" cy="335921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335921"/>
            <a:ext cx="101168" cy="335921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727310"/>
            <a:ext cx="101168" cy="33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5409848"/>
            <a:ext cx="3310467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5409848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3415E80-817E-41B3-A1DB-15C0B125CF72}" type="datetime1">
              <a:rPr lang="en-US" smtClean="0"/>
              <a:pPr/>
              <a:t>7/16/25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238744"/>
            <a:ext cx="101168" cy="373246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611989"/>
            <a:ext cx="101168" cy="373246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1985234"/>
            <a:ext cx="101168" cy="373246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358479"/>
            <a:ext cx="101168" cy="373246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373246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373245"/>
            <a:ext cx="101168" cy="373246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808120"/>
            <a:ext cx="101168" cy="3732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7" r:id="rId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8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62.png"/><Relationship Id="rId5" Type="http://schemas.openxmlformats.org/officeDocument/2006/relationships/image" Target="../media/image30.png"/><Relationship Id="rId10" Type="http://schemas.openxmlformats.org/officeDocument/2006/relationships/image" Target="../media/image31.emf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87EF-8ACE-4DD5-AC70-F702C5C4B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879" y="1"/>
            <a:ext cx="8378982" cy="1361134"/>
          </a:xfrm>
        </p:spPr>
        <p:txBody>
          <a:bodyPr anchor="ctr"/>
          <a:lstStyle/>
          <a:p>
            <a:pPr algn="ctr"/>
            <a:r>
              <a:rPr lang="en-US" sz="3000" dirty="0"/>
              <a:t>Ab-initio Cu alloy design </a:t>
            </a:r>
            <a:br>
              <a:rPr lang="en-US" sz="3000" dirty="0"/>
            </a:br>
            <a:r>
              <a:rPr lang="en-US" sz="3000" dirty="0"/>
              <a:t>for high-gradient accelerators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947A9-D6CA-481A-8089-188246852F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8544" y="2702351"/>
            <a:ext cx="6468256" cy="606908"/>
          </a:xfrm>
        </p:spPr>
        <p:txBody>
          <a:bodyPr/>
          <a:lstStyle/>
          <a:p>
            <a:r>
              <a:rPr lang="en-US" dirty="0" err="1"/>
              <a:t>Gaoxue</a:t>
            </a:r>
            <a:r>
              <a:rPr lang="en-US" dirty="0"/>
              <a:t> Wang, </a:t>
            </a:r>
            <a:r>
              <a:rPr lang="en-US" dirty="0" err="1"/>
              <a:t>Evgenya</a:t>
            </a:r>
            <a:r>
              <a:rPr lang="en-US" dirty="0"/>
              <a:t> I. </a:t>
            </a:r>
            <a:r>
              <a:rPr lang="en-US" dirty="0" err="1"/>
              <a:t>Simakov</a:t>
            </a:r>
            <a:r>
              <a:rPr lang="en-US" dirty="0"/>
              <a:t>, Danny Perez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D6E9D-D350-4FD1-A1D5-F83D265328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07/17/2025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EBFABD-88D9-9D41-9D3A-E8EBDE456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BCD9F3-BEB9-6248-8A8C-4C8312D303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LA-UR-22-20111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0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A7E6-52BF-4AEE-9110-F975B9E1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Thermal </a:t>
            </a:r>
            <a:r>
              <a:rPr lang="en-US" dirty="0"/>
              <a:t>expansion coefficients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E20F5-C88B-47F9-87CD-CDC09C94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EEF18-2DC1-41E9-BD0A-0ACDE854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DE308-E1B0-4179-A7B1-D891CAE95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62" y="1448546"/>
            <a:ext cx="2080440" cy="251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28B19-8A0B-44E0-B9AB-DA8D9F7B0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06" y="1298176"/>
            <a:ext cx="3423794" cy="50867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6FB3B3D-6FBC-4FAE-A90C-CBC0196BF004}"/>
              </a:ext>
            </a:extLst>
          </p:cNvPr>
          <p:cNvSpPr txBox="1">
            <a:spLocks/>
          </p:cNvSpPr>
          <p:nvPr/>
        </p:nvSpPr>
        <p:spPr>
          <a:xfrm>
            <a:off x="457200" y="936585"/>
            <a:ext cx="7945743" cy="432844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Calculated using the Quasi-harmonic approximation (QHA)</a:t>
            </a:r>
          </a:p>
          <a:p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D6848-B71B-0879-CA84-76B4CFC2C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558" y="1815701"/>
            <a:ext cx="4660263" cy="31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473A-9601-B84B-883B-9D5DC763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and shear modulus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08BA7-D50C-E747-9E20-3E1CDBF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F785D-AE49-4B4A-A86E-AB4F9981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5CFA4-6B27-7A46-B6CD-0B1150720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" y="954025"/>
            <a:ext cx="54864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CB0BE-2836-E044-AB9F-B49549E34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9"/>
          <a:stretch/>
        </p:blipFill>
        <p:spPr>
          <a:xfrm>
            <a:off x="5652834" y="1071471"/>
            <a:ext cx="2829180" cy="40878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1355B2-2EAE-B146-AFA0-FE59666D8133}"/>
              </a:ext>
            </a:extLst>
          </p:cNvPr>
          <p:cNvSpPr/>
          <p:nvPr/>
        </p:nvSpPr>
        <p:spPr>
          <a:xfrm>
            <a:off x="1049552" y="4718677"/>
            <a:ext cx="4603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Experimental data from: Ledbetter, H. M., and E. R. </a:t>
            </a:r>
            <a:r>
              <a:rPr lang="en-US" sz="1200" dirty="0" err="1"/>
              <a:t>Naimon</a:t>
            </a:r>
            <a:r>
              <a:rPr lang="en-US" sz="1200" dirty="0"/>
              <a:t>. "Elastic properties of metals and alloys. II. Copper." </a:t>
            </a:r>
            <a:r>
              <a:rPr lang="en-US" sz="1200" i="1" dirty="0"/>
              <a:t>Journal of physical and chemical reference data</a:t>
            </a:r>
            <a:r>
              <a:rPr lang="en-US" sz="1200" dirty="0"/>
              <a:t> 3, no. 4 (1974): 897-935.</a:t>
            </a:r>
          </a:p>
        </p:txBody>
      </p:sp>
    </p:spTree>
    <p:extLst>
      <p:ext uri="{BB962C8B-B14F-4D97-AF65-F5344CB8AC3E}">
        <p14:creationId xmlns:p14="http://schemas.microsoft.com/office/powerpoint/2010/main" val="261009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853A-1AB4-B447-887C-37E58176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88" y="1"/>
            <a:ext cx="8229600" cy="820911"/>
          </a:xfrm>
        </p:spPr>
        <p:txBody>
          <a:bodyPr/>
          <a:lstStyle/>
          <a:p>
            <a:r>
              <a:rPr lang="en-US" dirty="0"/>
              <a:t>FOM #1: Critical stress to move dislocation</a:t>
            </a:r>
            <a:r>
              <a:rPr lang="en-US" altLang="zh-CN" dirty="0"/>
              <a:t>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00576-6190-024E-86F3-7B4C283A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2735E-E6AB-774C-BB76-8E73ACD8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957E64-D21A-764F-8E7B-87C38E7EF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8" y="1882563"/>
            <a:ext cx="4990598" cy="3095708"/>
          </a:xfrm>
          <a:prstGeom prst="rect">
            <a:avLst/>
          </a:prstGeom>
        </p:spPr>
      </p:pic>
      <p:pic>
        <p:nvPicPr>
          <p:cNvPr id="6" name="Picture 5" descr="Chart, scatter chart&#10;&#10;AI-generated content may be incorrect.">
            <a:extLst>
              <a:ext uri="{FF2B5EF4-FFF2-40B4-BE49-F238E27FC236}">
                <a16:creationId xmlns:a16="http://schemas.microsoft.com/office/drawing/2014/main" id="{A2F0B71B-7B7E-295C-3737-A3A6EFDE1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833" y="2220782"/>
            <a:ext cx="3606408" cy="2430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1A42D-26DA-1908-623D-5F4759993A98}"/>
              </a:ext>
            </a:extLst>
          </p:cNvPr>
          <p:cNvSpPr txBox="1"/>
          <p:nvPr/>
        </p:nvSpPr>
        <p:spPr>
          <a:xfrm>
            <a:off x="519193" y="1028572"/>
            <a:ext cx="629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In, Hg, Cd, and Au show stronger strengthening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CRSS is linearly correlated with lattice mismatch with Cu.</a:t>
            </a:r>
          </a:p>
        </p:txBody>
      </p:sp>
    </p:spTree>
    <p:extLst>
      <p:ext uri="{BB962C8B-B14F-4D97-AF65-F5344CB8AC3E}">
        <p14:creationId xmlns:p14="http://schemas.microsoft.com/office/powerpoint/2010/main" val="198310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39E9-C223-1040-94D4-B16A26F0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22" y="1"/>
            <a:ext cx="8588829" cy="820911"/>
          </a:xfrm>
        </p:spPr>
        <p:txBody>
          <a:bodyPr/>
          <a:lstStyle/>
          <a:p>
            <a:r>
              <a:rPr lang="en-US" dirty="0"/>
              <a:t>FOM #2: Thermal stress created by RF dissipation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01DAA-E44F-BA4D-B8B0-0FED2C88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A0D45-92C2-8048-8587-FD09701D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330A33-3E6C-F34C-96AA-FC8788C29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16" y="2058773"/>
            <a:ext cx="175275" cy="2286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90187-9973-F047-95BE-EB337AAFE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016" y="2339945"/>
            <a:ext cx="198137" cy="2286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E65E58-728F-E344-A540-DB36CEB5ED3E}"/>
              </a:ext>
            </a:extLst>
          </p:cNvPr>
          <p:cNvSpPr txBox="1"/>
          <p:nvPr/>
        </p:nvSpPr>
        <p:spPr>
          <a:xfrm>
            <a:off x="6402068" y="4661852"/>
            <a:ext cx="289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(unloaded gradient, RF pulse length, impedance)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8E11E865-0243-C442-9CA4-0BDCAE15F2C7}"/>
              </a:ext>
            </a:extLst>
          </p:cNvPr>
          <p:cNvSpPr/>
          <p:nvPr/>
        </p:nvSpPr>
        <p:spPr>
          <a:xfrm flipH="1">
            <a:off x="6068323" y="2112694"/>
            <a:ext cx="404791" cy="12201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8E6528-F7A0-404D-83CA-169834675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792" y="4291681"/>
            <a:ext cx="191522" cy="2176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C49E5C8-8244-0342-84D9-8F5D78147E96}"/>
              </a:ext>
            </a:extLst>
          </p:cNvPr>
          <p:cNvSpPr txBox="1"/>
          <p:nvPr/>
        </p:nvSpPr>
        <p:spPr>
          <a:xfrm>
            <a:off x="6507788" y="2339945"/>
            <a:ext cx="233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from DFT</a:t>
            </a:r>
          </a:p>
          <a:p>
            <a:r>
              <a:rPr lang="en-US" dirty="0"/>
              <a:t> with SQS structures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D2902E-98FF-5A4D-8E7F-CC211AA9CCE3}"/>
              </a:ext>
            </a:extLst>
          </p:cNvPr>
          <p:cNvSpPr txBox="1"/>
          <p:nvPr/>
        </p:nvSpPr>
        <p:spPr>
          <a:xfrm>
            <a:off x="7565239" y="3857355"/>
            <a:ext cx="162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SPRKKR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5A10F03-5AC1-C84D-AA3D-8049E7B36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310" y="2555449"/>
            <a:ext cx="152413" cy="236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20BBDF-492A-674F-864F-3385501049A8}"/>
                  </a:ext>
                </a:extLst>
              </p:cNvPr>
              <p:cNvSpPr/>
              <p:nvPr/>
            </p:nvSpPr>
            <p:spPr>
              <a:xfrm>
                <a:off x="5630231" y="2830788"/>
                <a:ext cx="393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20BBDF-492A-674F-864F-338550104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31" y="2830788"/>
                <a:ext cx="3936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e 39">
            <a:extLst>
              <a:ext uri="{FF2B5EF4-FFF2-40B4-BE49-F238E27FC236}">
                <a16:creationId xmlns:a16="http://schemas.microsoft.com/office/drawing/2014/main" id="{27FABC1A-8AE2-284B-9A12-4496001260AF}"/>
              </a:ext>
            </a:extLst>
          </p:cNvPr>
          <p:cNvSpPr/>
          <p:nvPr/>
        </p:nvSpPr>
        <p:spPr>
          <a:xfrm flipH="1">
            <a:off x="7084400" y="3753941"/>
            <a:ext cx="404791" cy="6847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A7BFD5-3403-F646-A6F2-FCF2C8E77A4A}"/>
                  </a:ext>
                </a:extLst>
              </p:cNvPr>
              <p:cNvSpPr txBox="1"/>
              <p:nvPr/>
            </p:nvSpPr>
            <p:spPr>
              <a:xfrm>
                <a:off x="5320419" y="3515582"/>
                <a:ext cx="1959897" cy="72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400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400" i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𝑙𝑖𝑔h𝑡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A7BFD5-3403-F646-A6F2-FCF2C8E77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19" y="3515582"/>
                <a:ext cx="1959897" cy="7288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6BA9B9-BC3D-5B43-8E68-09AF3FE45288}"/>
                  </a:ext>
                </a:extLst>
              </p:cNvPr>
              <p:cNvSpPr txBox="1"/>
              <p:nvPr/>
            </p:nvSpPr>
            <p:spPr>
              <a:xfrm>
                <a:off x="5526805" y="4681857"/>
                <a:ext cx="980983" cy="60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400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sz="1400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6BA9B9-BC3D-5B43-8E68-09AF3FE45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805" y="4681857"/>
                <a:ext cx="980983" cy="606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B262FF-939D-7943-BDD7-3B07D37F9572}"/>
                  </a:ext>
                </a:extLst>
              </p:cNvPr>
              <p:cNvSpPr txBox="1"/>
              <p:nvPr/>
            </p:nvSpPr>
            <p:spPr>
              <a:xfrm>
                <a:off x="5539775" y="3152762"/>
                <a:ext cx="5865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B262FF-939D-7943-BDD7-3B07D37F9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775" y="3152762"/>
                <a:ext cx="586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E1730C5C-A04E-BD4C-AA27-F36BED0933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5" y="1700165"/>
            <a:ext cx="5278120" cy="3237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D0F7EA-2EA4-A549-BA3D-3D7B9789D617}"/>
                  </a:ext>
                </a:extLst>
              </p:cNvPr>
              <p:cNvSpPr txBox="1"/>
              <p:nvPr/>
            </p:nvSpPr>
            <p:spPr>
              <a:xfrm>
                <a:off x="5708082" y="969757"/>
                <a:ext cx="1599412" cy="403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D0F7EA-2EA4-A549-BA3D-3D7B9789D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82" y="969757"/>
                <a:ext cx="1599412" cy="403380"/>
              </a:xfrm>
              <a:prstGeom prst="rect">
                <a:avLst/>
              </a:prstGeom>
              <a:blipFill>
                <a:blip r:embed="rId11"/>
                <a:stretch>
                  <a:fillRect l="-787" t="-606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D918AE-6AB4-924A-8275-F4CB47050F5A}"/>
                  </a:ext>
                </a:extLst>
              </p:cNvPr>
              <p:cNvSpPr txBox="1"/>
              <p:nvPr/>
            </p:nvSpPr>
            <p:spPr>
              <a:xfrm>
                <a:off x="5492131" y="1397005"/>
                <a:ext cx="1961965" cy="60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1400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sz="1400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𝜋𝜌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D918AE-6AB4-924A-8275-F4CB47050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131" y="1397005"/>
                <a:ext cx="1961965" cy="60632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33E179-F0BB-B6DD-4654-89AE71136BF0}"/>
              </a:ext>
            </a:extLst>
          </p:cNvPr>
          <p:cNvSpPr txBox="1"/>
          <p:nvPr/>
        </p:nvSpPr>
        <p:spPr>
          <a:xfrm>
            <a:off x="375723" y="962246"/>
            <a:ext cx="511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Ag, Cd, Zn, Au and Mg induce relatively small thermal stress.</a:t>
            </a:r>
          </a:p>
        </p:txBody>
      </p:sp>
    </p:spTree>
    <p:extLst>
      <p:ext uri="{BB962C8B-B14F-4D97-AF65-F5344CB8AC3E}">
        <p14:creationId xmlns:p14="http://schemas.microsoft.com/office/powerpoint/2010/main" val="358415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21EE-3A0A-F743-8791-21CE32A4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FOM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62518-268A-6A46-8473-C255715A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F4D54-273B-B34B-AA33-C460363E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E3C9A-FFD8-C342-9D77-297AB881095E}"/>
              </a:ext>
            </a:extLst>
          </p:cNvPr>
          <p:cNvSpPr txBox="1"/>
          <p:nvPr/>
        </p:nvSpPr>
        <p:spPr>
          <a:xfrm>
            <a:off x="1222826" y="4841417"/>
            <a:ext cx="7032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Maximum solubility in copper: </a:t>
            </a:r>
          </a:p>
          <a:p>
            <a:pPr algn="ctr"/>
            <a:r>
              <a:rPr lang="en-US" sz="1000" dirty="0"/>
              <a:t>Ag (5 at.% 1100K), Cd (2.07 at.% 820K), Hg (~5 at.% 930 K ), </a:t>
            </a:r>
          </a:p>
          <a:p>
            <a:pPr algn="ctr"/>
            <a:r>
              <a:rPr lang="en-US" sz="1000" dirty="0"/>
              <a:t>Mg (7 at.% 1008K), In (11 at.% 850K)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0B7C4A-FCC9-8B49-A718-3CE6A97D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59" y="1533874"/>
            <a:ext cx="5278120" cy="3293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8C350B-4F6C-1532-C420-FEE70C236B58}"/>
              </a:ext>
            </a:extLst>
          </p:cNvPr>
          <p:cNvSpPr txBox="1"/>
          <p:nvPr/>
        </p:nvSpPr>
        <p:spPr>
          <a:xfrm>
            <a:off x="375722" y="962246"/>
            <a:ext cx="831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CuAg</a:t>
            </a:r>
            <a:r>
              <a:rPr lang="en-US" dirty="0"/>
              <a:t>, </a:t>
            </a:r>
            <a:r>
              <a:rPr lang="en-US" dirty="0" err="1"/>
              <a:t>CuCd</a:t>
            </a:r>
            <a:r>
              <a:rPr lang="en-US" dirty="0"/>
              <a:t>, </a:t>
            </a:r>
            <a:r>
              <a:rPr lang="en-US" dirty="0" err="1"/>
              <a:t>CuHg</a:t>
            </a:r>
            <a:r>
              <a:rPr lang="en-US" dirty="0"/>
              <a:t>, </a:t>
            </a:r>
            <a:r>
              <a:rPr lang="en-US" dirty="0" err="1"/>
              <a:t>CuAu</a:t>
            </a:r>
            <a:r>
              <a:rPr lang="en-US" dirty="0"/>
              <a:t>, CuIn, and </a:t>
            </a:r>
            <a:r>
              <a:rPr lang="en-US" dirty="0" err="1"/>
              <a:t>CuMg</a:t>
            </a:r>
            <a:r>
              <a:rPr lang="en-US" dirty="0"/>
              <a:t> stand out.</a:t>
            </a:r>
          </a:p>
        </p:txBody>
      </p:sp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4E219C19-9996-5327-D667-3F763148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579" y="1843640"/>
            <a:ext cx="1771317" cy="6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7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03E9-373B-479A-80F4-A1E507A9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6AE83-A4AD-4AD6-AC7D-08F5F92C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B0A53-4FAC-49B6-8A5C-5B0C580A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F27CBC-EC14-480B-BD06-7B595636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408"/>
            <a:ext cx="5055704" cy="3431598"/>
          </a:xfrm>
        </p:spPr>
        <p:txBody>
          <a:bodyPr/>
          <a:lstStyle/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dirty="0"/>
              <a:t>FOM: Tradeoff between solid solution strengthening and thermal stress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dirty="0"/>
              <a:t>Identify binary </a:t>
            </a:r>
            <a:r>
              <a:rPr lang="en-US" altLang="zh-CN" dirty="0"/>
              <a:t>Cu alloys</a:t>
            </a:r>
            <a:r>
              <a:rPr lang="en-US" dirty="0"/>
              <a:t> that are promising for high gradient accelerator design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Future work: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dirty="0"/>
              <a:t>Extend to multicomponent alloys 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dirty="0"/>
              <a:t>Validate predictions experimentally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36D4E2-5923-5C4C-A348-428267E01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r="2680"/>
          <a:stretch/>
        </p:blipFill>
        <p:spPr bwMode="auto">
          <a:xfrm>
            <a:off x="5281616" y="1055157"/>
            <a:ext cx="3444867" cy="3129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4646ED-AF20-EA4D-AA3A-26F10494F529}"/>
              </a:ext>
            </a:extLst>
          </p:cNvPr>
          <p:cNvSpPr txBox="1"/>
          <p:nvPr/>
        </p:nvSpPr>
        <p:spPr>
          <a:xfrm>
            <a:off x="4836013" y="4315929"/>
            <a:ext cx="424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9144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Wang, Gaoxue,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Evgenya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I.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Simakov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Danny Perez. 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Applied Physics Letters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120, no. 13 (2022): 134101.</a:t>
            </a:r>
          </a:p>
          <a:p>
            <a:pPr marL="285750" indent="-91440">
              <a:buFont typeface="Arial" panose="020B0604020202020204" pitchFamily="34" charset="0"/>
              <a:buChar char="•"/>
            </a:pPr>
            <a:r>
              <a:rPr lang="en-US" sz="1200" dirty="0"/>
              <a:t>Wang, Gaoxue, </a:t>
            </a:r>
            <a:r>
              <a:rPr lang="en-US" sz="1200" dirty="0" err="1"/>
              <a:t>Evgenya</a:t>
            </a:r>
            <a:r>
              <a:rPr lang="en-US" sz="1200" dirty="0"/>
              <a:t> I. </a:t>
            </a:r>
            <a:r>
              <a:rPr lang="en-US" sz="1200" dirty="0" err="1"/>
              <a:t>Simakov</a:t>
            </a:r>
            <a:r>
              <a:rPr lang="en-US" sz="1200" dirty="0"/>
              <a:t>, and Danny Perez. </a:t>
            </a:r>
            <a:r>
              <a:rPr lang="en-US" sz="1200" i="1" dirty="0"/>
              <a:t>Journal of Applied Physics</a:t>
            </a:r>
            <a:r>
              <a:rPr lang="en-US" sz="1200" dirty="0"/>
              <a:t> 132, no. 17 (2022).</a:t>
            </a:r>
          </a:p>
        </p:txBody>
      </p:sp>
    </p:spTree>
    <p:extLst>
      <p:ext uri="{BB962C8B-B14F-4D97-AF65-F5344CB8AC3E}">
        <p14:creationId xmlns:p14="http://schemas.microsoft.com/office/powerpoint/2010/main" val="263557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35EE-D5D0-4B49-9B69-0AFB8729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27E42-BE0F-7F49-94C7-9D15DA02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3E40252-18D6-2343-AB66-B7C024CF2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7981"/>
            <a:ext cx="8229600" cy="43284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/>
              <a:t>C-band and </a:t>
            </a:r>
            <a:r>
              <a:rPr lang="en-US" dirty="0"/>
              <a:t>CARIE</a:t>
            </a:r>
            <a:r>
              <a:rPr lang="en-US" sz="2000" dirty="0"/>
              <a:t> team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LANL LDRD: 20200057DR, 20190079DR, 20230011DR </a:t>
            </a:r>
          </a:p>
          <a:p>
            <a:endParaRPr lang="en-US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D07F021-5AA1-4010-90AC-9D707BD9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5409848"/>
            <a:ext cx="2133600" cy="305152"/>
          </a:xfrm>
        </p:spPr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863452-C917-2905-4D43-0D5C16DF1795}"/>
              </a:ext>
            </a:extLst>
          </p:cNvPr>
          <p:cNvSpPr/>
          <p:nvPr/>
        </p:nvSpPr>
        <p:spPr>
          <a:xfrm>
            <a:off x="1655232" y="3549055"/>
            <a:ext cx="54168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429366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508A-7EDF-4523-A36D-9E758C0B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30379-BFC4-4666-8E53-CF560287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CD530-0DE4-4C7D-AA47-8B6030BB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7C41C-0AF9-4E31-AB7A-00296984E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2083"/>
            <a:ext cx="8229600" cy="432844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Introduction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500" dirty="0"/>
              <a:t>	- </a:t>
            </a:r>
            <a:r>
              <a:rPr lang="en-US" dirty="0"/>
              <a:t>Figure of merit (FOM)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Computational details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500" dirty="0"/>
              <a:t>	- </a:t>
            </a:r>
            <a:r>
              <a:rPr lang="en-US" dirty="0"/>
              <a:t>Ab-initio material properties modeling and validation</a:t>
            </a:r>
            <a:endParaRPr lang="en-US" sz="2500" dirty="0"/>
          </a:p>
          <a:p>
            <a:pPr>
              <a:spcBef>
                <a:spcPts val="0"/>
              </a:spcBef>
            </a:pPr>
            <a:r>
              <a:rPr lang="en-US" sz="2500" dirty="0"/>
              <a:t>FOM of dilute Cu alloys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	- What alloy is good? At what solute concentration?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Summary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1329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D563-A463-4F44-89D1-6604372C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breakdown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2B77-37FD-8644-B0FD-42E566D7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0BB34-7B8A-164A-BC4E-BCD62C85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322D84-3E99-814C-8EF8-220BF92E348C}"/>
              </a:ext>
            </a:extLst>
          </p:cNvPr>
          <p:cNvSpPr txBox="1">
            <a:spLocks/>
          </p:cNvSpPr>
          <p:nvPr/>
        </p:nvSpPr>
        <p:spPr>
          <a:xfrm>
            <a:off x="457200" y="1292103"/>
            <a:ext cx="4412974" cy="2497626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</a:rPr>
              <a:t>Breakdown probability is dependent on the material of the cavity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Cu-Ag alloys show improved breakdown resistance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Can we computationally screen the periodic table to identify the optimal solute and concentration?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48FEE-D00E-304C-B33F-DF2E203D8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01"/>
          <a:stretch/>
        </p:blipFill>
        <p:spPr>
          <a:xfrm>
            <a:off x="5182989" y="1518356"/>
            <a:ext cx="3836291" cy="2497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47A541-13CA-4C42-BB80-E55146AABF08}"/>
              </a:ext>
            </a:extLst>
          </p:cNvPr>
          <p:cNvSpPr txBox="1"/>
          <p:nvPr/>
        </p:nvSpPr>
        <p:spPr>
          <a:xfrm>
            <a:off x="5120398" y="3874076"/>
            <a:ext cx="3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Simakov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Dolgashev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Tantawi</a:t>
            </a:r>
            <a:r>
              <a:rPr lang="en-US" dirty="0">
                <a:latin typeface="Arial" panose="020B0604020202020204" pitchFamily="34" charset="0"/>
              </a:rPr>
              <a:t>,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60230-13B6-4D2C-B63B-D2897653545B}"/>
              </a:ext>
            </a:extLst>
          </p:cNvPr>
          <p:cNvSpPr/>
          <p:nvPr/>
        </p:nvSpPr>
        <p:spPr>
          <a:xfrm>
            <a:off x="7874000" y="3054865"/>
            <a:ext cx="34713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6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CF70-1016-8042-85E3-844AAA32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4941C-8765-0344-8698-B271F469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841AE-EA7D-DB42-9B63-228D1F57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634E63-3894-3544-9E28-3FD441951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Critical stress to move dislocations / Thermal stress created by RF dissipation</a:t>
            </a:r>
          </a:p>
          <a:p>
            <a:endParaRPr lang="en-US" dirty="0"/>
          </a:p>
          <a:p>
            <a:r>
              <a:rPr lang="en-US" dirty="0"/>
              <a:t>Tradeoffs: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Good: </a:t>
            </a:r>
            <a:r>
              <a:rPr lang="en-US" dirty="0"/>
              <a:t>Adding solute atoms can improve strength: limit plastic deformation under thermal loading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Bad: </a:t>
            </a:r>
            <a:r>
              <a:rPr lang="en-US" dirty="0"/>
              <a:t>Adding solute atoms can increase RF dissipation and thermal stresses: increase driving force for plastic deformation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Chemical space: Dilute binary Cu alloys</a:t>
            </a:r>
          </a:p>
          <a:p>
            <a:endParaRPr lang="en-US" dirty="0"/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66D2AC13-14BA-C02A-F508-EE542FE14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822" y="1733282"/>
            <a:ext cx="1333366" cy="4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7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A0D4D-8FE2-0344-80DF-07BC0F66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 #1: Critical stress to move dislocation</a:t>
            </a:r>
            <a:r>
              <a:rPr lang="en-US" altLang="zh-CN" dirty="0"/>
              <a:t>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5A74B-A147-C343-BEFC-A7FFF91F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F5B7F-6CFC-F747-94DE-785A4598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28253A-00FF-744A-950D-B2EF5C518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err="1"/>
              <a:t>Labusch</a:t>
            </a:r>
            <a:r>
              <a:rPr lang="en-US" sz="1800" b="1" dirty="0"/>
              <a:t>–Nabarro (LN) </a:t>
            </a:r>
            <a:r>
              <a:rPr lang="en-US" altLang="zh-CN" sz="1800" b="1" dirty="0"/>
              <a:t>model: </a:t>
            </a:r>
            <a:r>
              <a:rPr lang="en-US" sz="1800" dirty="0"/>
              <a:t>Critical resolved shear stress required for dislocation motion: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With: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800" b="1" dirty="0"/>
              <a:t>Two key parameters: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Size misfit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Modulus misfit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AB22F-40BA-E243-ACA4-ACAE18245A35}"/>
              </a:ext>
            </a:extLst>
          </p:cNvPr>
          <p:cNvSpPr txBox="1"/>
          <p:nvPr/>
        </p:nvSpPr>
        <p:spPr>
          <a:xfrm>
            <a:off x="1183829" y="4710924"/>
            <a:ext cx="6776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Johan Zander et al., Computational Materials Science 41 (2007) 86–95</a:t>
            </a:r>
          </a:p>
          <a:p>
            <a:pPr algn="ctr"/>
            <a:r>
              <a:rPr lang="en-US" sz="1600" i="1" dirty="0"/>
              <a:t>M. Z. Butt,</a:t>
            </a:r>
            <a:r>
              <a:rPr lang="zh-CN" altLang="en-US" sz="1600" i="1" dirty="0"/>
              <a:t> </a:t>
            </a:r>
            <a:r>
              <a:rPr lang="en-US" sz="1600" i="1" dirty="0"/>
              <a:t>Journal of Materials Science 28 (1993) 2557-2576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2DE06-5097-4349-B758-A17AF5D47895}"/>
                  </a:ext>
                </a:extLst>
              </p:cNvPr>
              <p:cNvSpPr txBox="1"/>
              <p:nvPr/>
            </p:nvSpPr>
            <p:spPr>
              <a:xfrm>
                <a:off x="3237279" y="1623859"/>
                <a:ext cx="2249718" cy="619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7/3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2DE06-5097-4349-B758-A17AF5D47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79" y="1623859"/>
                <a:ext cx="2249718" cy="619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C11366-3B52-485A-87F9-1E21BCD6C595}"/>
                  </a:ext>
                </a:extLst>
              </p:cNvPr>
              <p:cNvSpPr txBox="1"/>
              <p:nvPr/>
            </p:nvSpPr>
            <p:spPr>
              <a:xfrm>
                <a:off x="1368187" y="2579603"/>
                <a:ext cx="1257908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C11366-3B52-485A-87F9-1E21BCD6C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87" y="2579603"/>
                <a:ext cx="1257908" cy="5557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E87939-48E3-4D4A-86B2-A3131AEAE2B1}"/>
                  </a:ext>
                </a:extLst>
              </p:cNvPr>
              <p:cNvSpPr txBox="1"/>
              <p:nvPr/>
            </p:nvSpPr>
            <p:spPr>
              <a:xfrm>
                <a:off x="2883162" y="2534838"/>
                <a:ext cx="3818546" cy="752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=9−16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1+0.5|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E87939-48E3-4D4A-86B2-A3131AEA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162" y="2534838"/>
                <a:ext cx="3818546" cy="752578"/>
              </a:xfrm>
              <a:prstGeom prst="rect">
                <a:avLst/>
              </a:prstGeom>
              <a:blipFill>
                <a:blip r:embed="rId4"/>
                <a:stretch>
                  <a:fillRect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41BE90-BEF2-4132-A5D4-56219AD68728}"/>
                  </a:ext>
                </a:extLst>
              </p:cNvPr>
              <p:cNvSpPr txBox="1"/>
              <p:nvPr/>
            </p:nvSpPr>
            <p:spPr>
              <a:xfrm>
                <a:off x="2389611" y="3594530"/>
                <a:ext cx="847668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41BE90-BEF2-4132-A5D4-56219AD68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611" y="3594530"/>
                <a:ext cx="847668" cy="467564"/>
              </a:xfrm>
              <a:prstGeom prst="rect">
                <a:avLst/>
              </a:prstGeom>
              <a:blipFill>
                <a:blip r:embed="rId5"/>
                <a:stretch>
                  <a:fillRect l="-2985" t="-2703" r="-149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6E4E61-AD77-4AA6-A92D-B120966C74B9}"/>
                  </a:ext>
                </a:extLst>
              </p:cNvPr>
              <p:cNvSpPr txBox="1"/>
              <p:nvPr/>
            </p:nvSpPr>
            <p:spPr>
              <a:xfrm>
                <a:off x="2883162" y="3996708"/>
                <a:ext cx="877420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6E4E61-AD77-4AA6-A92D-B120966C7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162" y="3996708"/>
                <a:ext cx="877420" cy="467564"/>
              </a:xfrm>
              <a:prstGeom prst="rect">
                <a:avLst/>
              </a:prstGeom>
              <a:blipFill>
                <a:blip r:embed="rId6"/>
                <a:stretch>
                  <a:fillRect l="-285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, Solid Solution Strengthening">
            <a:extLst>
              <a:ext uri="{FF2B5EF4-FFF2-40B4-BE49-F238E27FC236}">
                <a16:creationId xmlns:a16="http://schemas.microsoft.com/office/drawing/2014/main" id="{9EC6CCBB-D26B-74F2-EB09-3B9655123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8"/>
          <a:stretch>
            <a:fillRect/>
          </a:stretch>
        </p:blipFill>
        <p:spPr bwMode="auto">
          <a:xfrm>
            <a:off x="7004050" y="1661987"/>
            <a:ext cx="1478943" cy="144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6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4807-6096-7641-BF23-E4B7D70D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 #2: Thermal stress created by RF dissipation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3054-AB81-8748-A356-8A870A7E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2E404-EC73-B541-BBE3-FBF99EBB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5432333"/>
            <a:ext cx="3310467" cy="305152"/>
          </a:xfrm>
        </p:spPr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69DBC-F843-A947-A30B-A8FA06D9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33" y="2341966"/>
            <a:ext cx="8229600" cy="2071735"/>
          </a:xfrm>
        </p:spPr>
        <p:txBody>
          <a:bodyPr/>
          <a:lstStyle/>
          <a:p>
            <a:r>
              <a:rPr lang="en-US" sz="1800" dirty="0"/>
              <a:t>Heating due to RF losses can be estimated from the solution of the heat equation: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E4377-A81C-8947-9FFB-8AF85D8B562C}"/>
              </a:ext>
            </a:extLst>
          </p:cNvPr>
          <p:cNvSpPr txBox="1"/>
          <p:nvPr/>
        </p:nvSpPr>
        <p:spPr>
          <a:xfrm>
            <a:off x="5581085" y="3238597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Material properties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D162BE-A458-4942-991B-82A8FB3252A2}"/>
              </a:ext>
            </a:extLst>
          </p:cNvPr>
          <p:cNvSpPr txBox="1"/>
          <p:nvPr/>
        </p:nvSpPr>
        <p:spPr>
          <a:xfrm>
            <a:off x="640839" y="3238597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Accelerator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8DC063-573F-4A4A-95E0-BA2F50A7A7E0}"/>
                  </a:ext>
                </a:extLst>
              </p:cNvPr>
              <p:cNvSpPr txBox="1"/>
              <p:nvPr/>
            </p:nvSpPr>
            <p:spPr>
              <a:xfrm>
                <a:off x="3220935" y="1620293"/>
                <a:ext cx="2093137" cy="520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8DC063-573F-4A4A-95E0-BA2F50A7A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935" y="1620293"/>
                <a:ext cx="2093137" cy="520527"/>
              </a:xfrm>
              <a:prstGeom prst="rect">
                <a:avLst/>
              </a:prstGeom>
              <a:blipFill>
                <a:blip r:embed="rId2"/>
                <a:stretch>
                  <a:fillRect l="-602" t="-4762" r="-120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FF64E66-BB51-4299-886E-E11F1D8A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597" y="3094272"/>
            <a:ext cx="2269784" cy="6579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D9C9E7-9ECF-4306-BFC6-1428EC39576E}"/>
              </a:ext>
            </a:extLst>
          </p:cNvPr>
          <p:cNvSpPr/>
          <p:nvPr/>
        </p:nvSpPr>
        <p:spPr>
          <a:xfrm>
            <a:off x="3871578" y="3078201"/>
            <a:ext cx="791852" cy="6901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D6537D-6E51-4913-9134-F93DED3B8852}"/>
              </a:ext>
            </a:extLst>
          </p:cNvPr>
          <p:cNvSpPr/>
          <p:nvPr/>
        </p:nvSpPr>
        <p:spPr>
          <a:xfrm>
            <a:off x="4691711" y="3078201"/>
            <a:ext cx="791852" cy="69012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10688E-0001-4245-BD5E-7E21606B68AE}"/>
              </a:ext>
            </a:extLst>
          </p:cNvPr>
          <p:cNvSpPr txBox="1"/>
          <p:nvPr/>
        </p:nvSpPr>
        <p:spPr>
          <a:xfrm>
            <a:off x="2318731" y="4970924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Perry B. Wilson. In ITP Conference on Future High Energy Colliders. </a:t>
            </a:r>
          </a:p>
          <a:p>
            <a:pPr algn="ctr"/>
            <a:r>
              <a:rPr lang="en-US" sz="1200" i="1" dirty="0"/>
              <a:t>University of California, Santa Barbara, October 1996.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522171-CF45-4533-B346-5BB16FF737ED}"/>
              </a:ext>
            </a:extLst>
          </p:cNvPr>
          <p:cNvSpPr/>
          <p:nvPr/>
        </p:nvSpPr>
        <p:spPr>
          <a:xfrm>
            <a:off x="414233" y="1054969"/>
            <a:ext cx="8025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>
              <a:buFont typeface="Arial" panose="020B0604020202020204" pitchFamily="34" charset="0"/>
              <a:buChar char="•"/>
            </a:pPr>
            <a:r>
              <a:rPr lang="en-US" dirty="0"/>
              <a:t>Assuming that the surface is free to relax in z only, the corresponding in-plane thermal stress 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444E6-D60A-44AA-EF6E-8971A8CCB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766" y="3886581"/>
            <a:ext cx="3928660" cy="10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45F3-F42E-0845-AC31-A3A75D41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FOM requires: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183C7-38B3-A14D-B699-9D83550A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492CB-0DAD-D745-A541-57076917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807B60-EC9F-1740-B509-C24664A2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77" y="827119"/>
            <a:ext cx="6000271" cy="43284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Electrical and thermal conductivity: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   - SPRKKR</a:t>
            </a:r>
          </a:p>
          <a:p>
            <a:r>
              <a:rPr lang="en-US" dirty="0">
                <a:solidFill>
                  <a:schemeClr val="accent1"/>
                </a:solidFill>
              </a:rPr>
              <a:t>Lattice constant: direct structure relaxation</a:t>
            </a:r>
          </a:p>
          <a:p>
            <a:r>
              <a:rPr lang="en-US" dirty="0">
                <a:solidFill>
                  <a:schemeClr val="accent1"/>
                </a:solidFill>
              </a:rPr>
              <a:t>Mechanical properties: </a:t>
            </a:r>
            <a:r>
              <a:rPr lang="en-US" altLang="zh-CN" dirty="0">
                <a:solidFill>
                  <a:schemeClr val="accent1"/>
                </a:solidFill>
              </a:rPr>
              <a:t>finite distortion</a:t>
            </a:r>
          </a:p>
          <a:p>
            <a:r>
              <a:rPr lang="en-US" dirty="0">
                <a:solidFill>
                  <a:schemeClr val="accent1"/>
                </a:solidFill>
              </a:rPr>
              <a:t>Thermal expansion coefficient: quasi-harmonic </a:t>
            </a:r>
            <a:r>
              <a:rPr lang="en-US" altLang="zh-CN" dirty="0">
                <a:solidFill>
                  <a:schemeClr val="accent1"/>
                </a:solidFill>
              </a:rPr>
              <a:t>approximation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These quantities need to be computed vs solute concentration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This requires tens of DFT calculations per solute per concentration (!)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A9C7157-5E8B-4A47-9DFC-9ECDC99AC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33" y="915165"/>
            <a:ext cx="2200215" cy="1466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4DB03-84A2-9042-92DA-934B8DEF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533" y="2399766"/>
            <a:ext cx="2187019" cy="1431227"/>
          </a:xfrm>
          <a:prstGeom prst="rect">
            <a:avLst/>
          </a:prstGeom>
        </p:spPr>
      </p:pic>
      <p:pic>
        <p:nvPicPr>
          <p:cNvPr id="10" name="Picture 9" descr="Graphical user interface&#10;&#10;AI-generated content may be incorrect.">
            <a:extLst>
              <a:ext uri="{FF2B5EF4-FFF2-40B4-BE49-F238E27FC236}">
                <a16:creationId xmlns:a16="http://schemas.microsoft.com/office/drawing/2014/main" id="{32F3A67F-F661-121B-31B4-8FD28B0C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4"/>
          <a:stretch>
            <a:fillRect/>
          </a:stretch>
        </p:blipFill>
        <p:spPr>
          <a:xfrm>
            <a:off x="523043" y="3724332"/>
            <a:ext cx="7772400" cy="14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B9A8-63A6-9040-826F-046751D0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and thermal conductivity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4DFAB3-15BA-4849-82D1-64DD1611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E583E-75D7-2144-BBDC-DBB1BC5B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0525E-AA6A-3E4A-BF05-E4CA2F1F6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2"/>
          <a:stretch/>
        </p:blipFill>
        <p:spPr>
          <a:xfrm>
            <a:off x="5239045" y="1333437"/>
            <a:ext cx="2727628" cy="2896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79A3CC-AEBA-EF4E-84E7-9CA203A7605D}"/>
              </a:ext>
            </a:extLst>
          </p:cNvPr>
          <p:cNvSpPr txBox="1"/>
          <p:nvPr/>
        </p:nvSpPr>
        <p:spPr>
          <a:xfrm>
            <a:off x="4924998" y="4274865"/>
            <a:ext cx="3761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Experiments from: Han, Seung Zeon, </a:t>
            </a:r>
            <a:r>
              <a:rPr lang="en-US" sz="1200" dirty="0" err="1"/>
              <a:t>Eun</a:t>
            </a:r>
            <a:r>
              <a:rPr lang="en-US" sz="1200" dirty="0"/>
              <a:t>-Ae Choi, Sung Hwan Lim, </a:t>
            </a:r>
            <a:r>
              <a:rPr lang="en-US" sz="1200" dirty="0" err="1"/>
              <a:t>Sangshik</a:t>
            </a:r>
            <a:r>
              <a:rPr lang="en-US" sz="1200" dirty="0"/>
              <a:t> Kim, and </a:t>
            </a:r>
            <a:r>
              <a:rPr lang="en-US" sz="1200" dirty="0" err="1"/>
              <a:t>Jehyun</a:t>
            </a:r>
            <a:r>
              <a:rPr lang="en-US" sz="1200" dirty="0"/>
              <a:t> Lee. "Alloy design strategies to increase strength and its trade-offs together." </a:t>
            </a:r>
            <a:r>
              <a:rPr lang="en-US" sz="1200" i="1" dirty="0"/>
              <a:t>Progress in Materials Science</a:t>
            </a:r>
            <a:r>
              <a:rPr lang="en-US" sz="1200" dirty="0"/>
              <a:t> 117 (2021): 100720.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5D5100-2BC4-4846-86DC-87947CE9FD51}"/>
              </a:ext>
            </a:extLst>
          </p:cNvPr>
          <p:cNvSpPr txBox="1"/>
          <p:nvPr/>
        </p:nvSpPr>
        <p:spPr>
          <a:xfrm>
            <a:off x="5727518" y="984166"/>
            <a:ext cx="223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Experiments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B9BDCB-FD0C-4C47-8EFF-3353507AE0A9}"/>
              </a:ext>
            </a:extLst>
          </p:cNvPr>
          <p:cNvSpPr txBox="1"/>
          <p:nvPr/>
        </p:nvSpPr>
        <p:spPr>
          <a:xfrm rot="16200000">
            <a:off x="4398500" y="2537754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Resistivity (µ</a:t>
            </a:r>
            <a:r>
              <a:rPr lang="en-US" sz="1000" dirty="0"/>
              <a:t>Ohm*cm)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6945F-9012-EADD-EEB8-229C021EC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3" y="953971"/>
            <a:ext cx="3959542" cy="44476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E5CEF3-2D48-7478-48D2-3802279F8C47}"/>
              </a:ext>
            </a:extLst>
          </p:cNvPr>
          <p:cNvSpPr txBox="1"/>
          <p:nvPr/>
        </p:nvSpPr>
        <p:spPr>
          <a:xfrm>
            <a:off x="1279172" y="984166"/>
            <a:ext cx="2239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SPRKKR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1C608-A296-2B7F-428E-45F11CCC72B3}"/>
              </a:ext>
            </a:extLst>
          </p:cNvPr>
          <p:cNvSpPr/>
          <p:nvPr/>
        </p:nvSpPr>
        <p:spPr>
          <a:xfrm>
            <a:off x="1401735" y="4730834"/>
            <a:ext cx="195837" cy="24160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8278-7735-974C-9E07-175EA2CD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and thermal conductivity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36C49-7FE9-E649-8F4F-66A9D5CD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7/16/25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E1DD-500A-6D4B-BFB8-5959F28D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C745B-B6BE-8A4D-B702-746ECBD0E137}"/>
              </a:ext>
            </a:extLst>
          </p:cNvPr>
          <p:cNvSpPr/>
          <p:nvPr/>
        </p:nvSpPr>
        <p:spPr>
          <a:xfrm>
            <a:off x="1430446" y="5102071"/>
            <a:ext cx="3389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(*Normalized by conductivity of pure Cu)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A20C3E-D1F8-F347-BDDB-38D06E201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b="32293"/>
          <a:stretch/>
        </p:blipFill>
        <p:spPr bwMode="auto">
          <a:xfrm>
            <a:off x="286367" y="1546785"/>
            <a:ext cx="8490794" cy="3293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9E7661-FB56-A54B-86A5-BE3F4F5E7143}"/>
              </a:ext>
            </a:extLst>
          </p:cNvPr>
          <p:cNvSpPr/>
          <p:nvPr/>
        </p:nvSpPr>
        <p:spPr>
          <a:xfrm>
            <a:off x="3662385" y="2857500"/>
            <a:ext cx="2793594" cy="61430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90136F-241E-B349-ACC5-A1B98C29F222}"/>
              </a:ext>
            </a:extLst>
          </p:cNvPr>
          <p:cNvSpPr/>
          <p:nvPr/>
        </p:nvSpPr>
        <p:spPr>
          <a:xfrm>
            <a:off x="4612783" y="3503863"/>
            <a:ext cx="1789412" cy="60727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334B88-1C24-164E-92EE-57333D1887AF}"/>
              </a:ext>
            </a:extLst>
          </p:cNvPr>
          <p:cNvSpPr/>
          <p:nvPr/>
        </p:nvSpPr>
        <p:spPr>
          <a:xfrm>
            <a:off x="931276" y="1575282"/>
            <a:ext cx="448235" cy="124765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B13A6-A2DF-8D4C-8A70-75A1414A343B}"/>
              </a:ext>
            </a:extLst>
          </p:cNvPr>
          <p:cNvSpPr/>
          <p:nvPr/>
        </p:nvSpPr>
        <p:spPr>
          <a:xfrm>
            <a:off x="6007744" y="2218170"/>
            <a:ext cx="448235" cy="61430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8FDD9-0BEA-0747-8D15-EF3CA3D53211}"/>
              </a:ext>
            </a:extLst>
          </p:cNvPr>
          <p:cNvSpPr/>
          <p:nvPr/>
        </p:nvSpPr>
        <p:spPr>
          <a:xfrm>
            <a:off x="4611695" y="4136161"/>
            <a:ext cx="1296142" cy="61430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4C02F-FD46-DA43-B522-27945CD6B58A}"/>
              </a:ext>
            </a:extLst>
          </p:cNvPr>
          <p:cNvSpPr txBox="1"/>
          <p:nvPr/>
        </p:nvSpPr>
        <p:spPr>
          <a:xfrm>
            <a:off x="1854173" y="157928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SPRKKR 3% solute at 300K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807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023FD5C-0634-4581-ACDA-33407E81E54E}" vid="{75320BDF-6E3E-47CF-9684-3FA7584F5E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59029</TotalTime>
  <Words>859</Words>
  <Application>Microsoft Macintosh PowerPoint</Application>
  <PresentationFormat>On-screen Show (16:10)</PresentationFormat>
  <Paragraphs>150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Roboto</vt:lpstr>
      <vt:lpstr>Wingdings</vt:lpstr>
      <vt:lpstr>Office Theme</vt:lpstr>
      <vt:lpstr>Ab-initio Cu alloy design  for high-gradient accelerators</vt:lpstr>
      <vt:lpstr>Outline</vt:lpstr>
      <vt:lpstr>RF breakdown</vt:lpstr>
      <vt:lpstr>FOM overview</vt:lpstr>
      <vt:lpstr>FOM #1: Critical stress to move dislocations</vt:lpstr>
      <vt:lpstr>FOM #2: Thermal stress created by RF dissipation</vt:lpstr>
      <vt:lpstr>Calculating the FOM requires:</vt:lpstr>
      <vt:lpstr>Electrical and thermal conductivity</vt:lpstr>
      <vt:lpstr>Electrical and thermal conductivity</vt:lpstr>
      <vt:lpstr>Thermal expansion coefficients  </vt:lpstr>
      <vt:lpstr>Bulk and shear modulus</vt:lpstr>
      <vt:lpstr>FOM #1: Critical stress to move dislocations</vt:lpstr>
      <vt:lpstr>FOM #2: Thermal stress created by RF dissipation</vt:lpstr>
      <vt:lpstr>Combined FOM</vt:lpstr>
      <vt:lpstr>Summary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Danny Perez</dc:creator>
  <cp:lastModifiedBy>Wang, Gaoxue</cp:lastModifiedBy>
  <cp:revision>933</cp:revision>
  <dcterms:created xsi:type="dcterms:W3CDTF">2019-10-18T20:52:25Z</dcterms:created>
  <dcterms:modified xsi:type="dcterms:W3CDTF">2025-07-17T03:10:03Z</dcterms:modified>
</cp:coreProperties>
</file>