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3" r:id="rId4"/>
  </p:sldMasterIdLst>
  <p:notesMasterIdLst>
    <p:notesMasterId r:id="rId25"/>
  </p:notesMasterIdLst>
  <p:sldIdLst>
    <p:sldId id="301" r:id="rId5"/>
    <p:sldId id="1545" r:id="rId6"/>
    <p:sldId id="1461" r:id="rId7"/>
    <p:sldId id="1558" r:id="rId8"/>
    <p:sldId id="1473" r:id="rId9"/>
    <p:sldId id="1548" r:id="rId10"/>
    <p:sldId id="1549" r:id="rId11"/>
    <p:sldId id="1550" r:id="rId12"/>
    <p:sldId id="1551" r:id="rId13"/>
    <p:sldId id="1552" r:id="rId14"/>
    <p:sldId id="1553" r:id="rId15"/>
    <p:sldId id="1554" r:id="rId16"/>
    <p:sldId id="1555" r:id="rId17"/>
    <p:sldId id="579" r:id="rId18"/>
    <p:sldId id="256" r:id="rId19"/>
    <p:sldId id="376" r:id="rId20"/>
    <p:sldId id="1556" r:id="rId21"/>
    <p:sldId id="1557" r:id="rId22"/>
    <p:sldId id="1541" r:id="rId23"/>
    <p:sldId id="1559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248EE"/>
    <a:srgbClr val="9B21FF"/>
    <a:srgbClr val="0070C0"/>
    <a:srgbClr val="2BADFF"/>
    <a:srgbClr val="FF7900"/>
    <a:srgbClr val="000000"/>
    <a:srgbClr val="338DCD"/>
    <a:srgbClr val="0B1F8F"/>
    <a:srgbClr val="2324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544" autoAdjust="0"/>
  </p:normalViewPr>
  <p:slideViewPr>
    <p:cSldViewPr snapToGrid="0" showGuides="1">
      <p:cViewPr varScale="1">
        <p:scale>
          <a:sx n="79" d="100"/>
          <a:sy n="79" d="100"/>
        </p:scale>
        <p:origin x="836" y="64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01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One drive beam to rule them all (simple), drive beam gives the accelerator designer frequency freedom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Could energy jitter get translated to timing jitter in the kickers?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23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/>
        </p:blipFill>
        <p:spPr>
          <a:xfrm>
            <a:off x="-793" y="1"/>
            <a:ext cx="9144793" cy="4484914"/>
          </a:xfrm>
          <a:prstGeom prst="rect">
            <a:avLst/>
          </a:prstGeom>
        </p:spPr>
      </p:pic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-793" y="0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01" y="4717271"/>
            <a:ext cx="3048699" cy="2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40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238763"/>
            <a:ext cx="8372901" cy="320121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/>
        </p:blipFill>
        <p:spPr>
          <a:xfrm>
            <a:off x="-793" y="1"/>
            <a:ext cx="9144793" cy="4484913"/>
          </a:xfrm>
          <a:prstGeom prst="rect">
            <a:avLst/>
          </a:prstGeom>
        </p:spPr>
      </p:pic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01" y="4717271"/>
            <a:ext cx="3048699" cy="2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01" y="4717271"/>
            <a:ext cx="3048699" cy="2183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 cstate="print"/>
          <a:srcRect/>
          <a:stretch/>
        </p:blipFill>
        <p:spPr>
          <a:xfrm>
            <a:off x="4863724" y="1271015"/>
            <a:ext cx="4280276" cy="202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238763"/>
            <a:ext cx="8372901" cy="348666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/>
        </p:blipFill>
        <p:spPr>
          <a:xfrm>
            <a:off x="-793" y="1"/>
            <a:ext cx="9144793" cy="4470400"/>
          </a:xfrm>
          <a:prstGeom prst="rect">
            <a:avLst/>
          </a:prstGeom>
        </p:spPr>
      </p:pic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-794" y="-33409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01" y="4717271"/>
            <a:ext cx="3048699" cy="2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01" y="4717271"/>
            <a:ext cx="3048699" cy="2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01" y="4717271"/>
            <a:ext cx="3048699" cy="2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25938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249859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99CF8-78C5-2B1B-C7CB-0FC617F8E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874EC5-210B-B10D-9771-977EED3DB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9A790-4878-0763-B86A-0BE8936BE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CE9F4-FAC5-47FF-B61A-DE929AF85F6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B8B47-B131-FE84-B886-A795C4587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011A5-7A1D-8FD9-5CDA-F3CBD551C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4A8B-B89E-4A9D-9363-1434AC451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0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9525"/>
            <a:ext cx="8372901" cy="84991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238763"/>
            <a:ext cx="4023360" cy="350704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238763"/>
            <a:ext cx="4023360" cy="349632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704512"/>
            <a:ext cx="4114800" cy="301310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704512"/>
            <a:ext cx="4114800" cy="301310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238763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238763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862565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0"/>
            <a:ext cx="8372901" cy="86397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50" y="4837160"/>
            <a:ext cx="2238464" cy="1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  <p:sldLayoutId id="2147483777" r:id="rId2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jpe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jpeg"/><Relationship Id="rId9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Materials for Bright Beams workshop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266825"/>
            <a:ext cx="4863725" cy="2029968"/>
          </a:xfrm>
        </p:spPr>
        <p:txBody>
          <a:bodyPr>
            <a:normAutofit/>
          </a:bodyPr>
          <a:lstStyle/>
          <a:p>
            <a:r>
              <a:rPr lang="en-US" sz="2400" dirty="0"/>
              <a:t>Impact of RF pulse structure on breakdown in the short-pulse regime.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erhtjhtyhy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Chunguang Jing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Euclid </a:t>
            </a:r>
            <a:r>
              <a:rPr lang="en-US" dirty="0" err="1"/>
              <a:t>Techlabs</a:t>
            </a:r>
            <a:r>
              <a:rPr lang="en-US" dirty="0"/>
              <a:t> LLC,</a:t>
            </a:r>
          </a:p>
          <a:p>
            <a:r>
              <a:rPr lang="en-US" dirty="0"/>
              <a:t>Argonne National Laboratory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7/17/2025</a:t>
            </a:r>
          </a:p>
        </p:txBody>
      </p:sp>
      <p:pic>
        <p:nvPicPr>
          <p:cNvPr id="14" name="Picture Placeholder 1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658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19"/>
            <a:ext cx="6890657" cy="402443"/>
          </a:xfrm>
        </p:spPr>
        <p:txBody>
          <a:bodyPr vert="horz" lIns="0" tIns="0" rIns="0" bIns="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Long-pulse high-power test at Tsinghua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DAED8D9-60CF-6862-B789-160501F4E749}"/>
              </a:ext>
            </a:extLst>
          </p:cNvPr>
          <p:cNvSpPr/>
          <p:nvPr/>
        </p:nvSpPr>
        <p:spPr bwMode="auto">
          <a:xfrm>
            <a:off x="4785360" y="864227"/>
            <a:ext cx="411480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609C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C0A735EE-1670-8E70-5DED-11486E20DD64}"/>
              </a:ext>
            </a:extLst>
          </p:cNvPr>
          <p:cNvSpPr txBox="1">
            <a:spLocks/>
          </p:cNvSpPr>
          <p:nvPr/>
        </p:nvSpPr>
        <p:spPr>
          <a:xfrm>
            <a:off x="4892781" y="717958"/>
            <a:ext cx="1781722" cy="29548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RF conditioning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F3E543C-18C5-ABEC-BCF5-EDE7109EF22F}"/>
              </a:ext>
            </a:extLst>
          </p:cNvPr>
          <p:cNvSpPr/>
          <p:nvPr/>
        </p:nvSpPr>
        <p:spPr bwMode="auto">
          <a:xfrm>
            <a:off x="457200" y="864227"/>
            <a:ext cx="411480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609C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D8BFA0-DCF7-ED76-ED11-E45A3124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359" y="716482"/>
            <a:ext cx="2317371" cy="295489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Experimental setup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C2E59FE-2D32-D990-AAFD-F66DE48B4035}"/>
              </a:ext>
            </a:extLst>
          </p:cNvPr>
          <p:cNvSpPr txBox="1"/>
          <p:nvPr/>
        </p:nvSpPr>
        <p:spPr>
          <a:xfrm>
            <a:off x="4868649" y="1005814"/>
            <a:ext cx="4034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- 2.3x10</a:t>
            </a:r>
            <a:r>
              <a:rPr lang="en-US" sz="1400" baseline="30000" dirty="0">
                <a:solidFill>
                  <a:schemeClr val="tx1">
                    <a:lumMod val="50000"/>
                  </a:schemeClr>
                </a:solidFill>
              </a:rPr>
              <a:t>7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pulses accumulated at 40 Hz repetition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13D303-B254-5EB3-1FDE-B4C7DB74C3D5}"/>
              </a:ext>
            </a:extLst>
          </p:cNvPr>
          <p:cNvSpPr txBox="1"/>
          <p:nvPr/>
        </p:nvSpPr>
        <p:spPr>
          <a:xfrm>
            <a:off x="537949" y="1005814"/>
            <a:ext cx="4034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Driven by klystron with pulse compressor</a:t>
            </a:r>
          </a:p>
        </p:txBody>
      </p:sp>
      <p:pic>
        <p:nvPicPr>
          <p:cNvPr id="29" name="内容占位符 5">
            <a:extLst>
              <a:ext uri="{FF2B5EF4-FFF2-40B4-BE49-F238E27FC236}">
                <a16:creationId xmlns:a16="http://schemas.microsoft.com/office/drawing/2014/main" id="{CE7B31D5-3726-B172-F187-5E631DBCC2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885" y="1362489"/>
            <a:ext cx="2251709" cy="302093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29ACE9C-151A-0A23-EDCE-DD356584266A}"/>
              </a:ext>
            </a:extLst>
          </p:cNvPr>
          <p:cNvSpPr txBox="1"/>
          <p:nvPr/>
        </p:nvSpPr>
        <p:spPr>
          <a:xfrm>
            <a:off x="921852" y="4481695"/>
            <a:ext cx="3718728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sz="800" dirty="0">
                <a:solidFill>
                  <a:schemeClr val="accent2"/>
                </a:solidFill>
              </a:rPr>
              <a:t>Y. Jiang et al., IEEE Trans. </a:t>
            </a:r>
            <a:r>
              <a:rPr lang="en-US" sz="800" dirty="0" err="1">
                <a:solidFill>
                  <a:schemeClr val="accent2"/>
                </a:solidFill>
              </a:rPr>
              <a:t>Microw</a:t>
            </a:r>
            <a:r>
              <a:rPr lang="en-US" sz="800" dirty="0">
                <a:solidFill>
                  <a:schemeClr val="accent2"/>
                </a:solidFill>
              </a:rPr>
              <a:t>. Theory Tech., 69, 1586-1593, (2021)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E2110B-6736-4E8D-063F-82F6C864C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899" y="1697394"/>
            <a:ext cx="3253722" cy="244029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89AB31E-790B-CC41-3726-E89563E76CA9}"/>
              </a:ext>
            </a:extLst>
          </p:cNvPr>
          <p:cNvSpPr txBox="1"/>
          <p:nvPr/>
        </p:nvSpPr>
        <p:spPr>
          <a:xfrm>
            <a:off x="2422228" y="1455178"/>
            <a:ext cx="12243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Courtesy of Hao </a:t>
            </a:r>
            <a:r>
              <a:rPr lang="en-US" sz="800" dirty="0" err="1">
                <a:solidFill>
                  <a:schemeClr val="tx1">
                    <a:lumMod val="50000"/>
                  </a:schemeClr>
                </a:solidFill>
              </a:rPr>
              <a:t>Zha</a:t>
            </a:r>
            <a:endParaRPr lang="en-US" sz="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EF75C-1907-6295-0D36-C2AB56601FC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08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20"/>
            <a:ext cx="7530737" cy="369884"/>
          </a:xfrm>
        </p:spPr>
        <p:txBody>
          <a:bodyPr vert="horz" lIns="0" tIns="0" rIns="0" bIns="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Results discussion (I)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1A6751-3EF1-2AE9-2D41-8BFFBF7E2DC1}"/>
              </a:ext>
            </a:extLst>
          </p:cNvPr>
          <p:cNvSpPr/>
          <p:nvPr/>
        </p:nvSpPr>
        <p:spPr bwMode="auto">
          <a:xfrm>
            <a:off x="457200" y="864227"/>
            <a:ext cx="844296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609C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D8BFA0-DCF7-ED76-ED11-E45A3124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359" y="716482"/>
            <a:ext cx="4825791" cy="295489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Comparison of short and long pulse results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BA5EF0D-183F-8880-4149-2B7DA1565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16" y="918505"/>
            <a:ext cx="3938400" cy="3938400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1A92378-E6C2-D630-D2E5-E1954D2E870F}"/>
              </a:ext>
            </a:extLst>
          </p:cNvPr>
          <p:cNvCxnSpPr>
            <a:cxnSpLocks/>
          </p:cNvCxnSpPr>
          <p:nvPr/>
        </p:nvCxnSpPr>
        <p:spPr>
          <a:xfrm>
            <a:off x="1877267" y="1528105"/>
            <a:ext cx="752669" cy="0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85B1352-5665-8CA7-E6E5-2D1B991F9F1F}"/>
                  </a:ext>
                </a:extLst>
              </p:cNvPr>
              <p:cNvSpPr txBox="1"/>
              <p:nvPr/>
            </p:nvSpPr>
            <p:spPr>
              <a:xfrm>
                <a:off x="2629936" y="1544910"/>
                <a:ext cx="598305" cy="2923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000" i="1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i="1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1000" i="1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00" i="1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</a:rPr>
                                <m:t>54 </m:t>
                              </m:r>
                              <m:r>
                                <a:rPr lang="en-US" sz="1000" i="1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</m:num>
                            <m:den>
                              <m:r>
                                <a:rPr lang="en-US" sz="1000" i="1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</a:rPr>
                                <m:t>6 </m:t>
                              </m:r>
                              <m:r>
                                <a:rPr lang="en-US" sz="1000" i="1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</m:den>
                          </m:f>
                          <m:r>
                            <a:rPr lang="en-US" sz="1000" i="1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000" i="1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</a:rPr>
                            <m:t>1/6</m:t>
                          </m:r>
                        </m:sup>
                      </m:sSup>
                    </m:oMath>
                  </m:oMathPara>
                </a14:m>
                <a:endParaRPr lang="en-US" sz="1000" i="1" dirty="0">
                  <a:solidFill>
                    <a:srgbClr val="47484A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85B1352-5665-8CA7-E6E5-2D1B991F9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936" y="1544910"/>
                <a:ext cx="598305" cy="292324"/>
              </a:xfrm>
              <a:prstGeom prst="rect">
                <a:avLst/>
              </a:prstGeom>
              <a:blipFill>
                <a:blip r:embed="rId3"/>
                <a:stretch>
                  <a:fillRect l="-7071" t="-4167" r="-1010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E3FA3D-ECF2-41E1-BE67-01824E525B5A}"/>
                  </a:ext>
                </a:extLst>
              </p:cNvPr>
              <p:cNvSpPr txBox="1"/>
              <p:nvPr/>
            </p:nvSpPr>
            <p:spPr>
              <a:xfrm rot="19590446">
                <a:off x="1183359" y="2591880"/>
                <a:ext cx="1045479" cy="246221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Fit to BDR</a:t>
                </a:r>
                <a14:m>
                  <m:oMath xmlns:m="http://schemas.openxmlformats.org/officeDocument/2006/math">
                    <m:r>
                      <a:rPr lang="en-US" sz="1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1000" dirty="0"/>
                  <a:t>E</a:t>
                </a:r>
                <a:r>
                  <a:rPr lang="en-US" sz="1000" baseline="30000" dirty="0"/>
                  <a:t>30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E3FA3D-ECF2-41E1-BE67-01824E525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90446">
                <a:off x="1183359" y="2591880"/>
                <a:ext cx="1045479" cy="246221"/>
              </a:xfrm>
              <a:prstGeom prst="rect">
                <a:avLst/>
              </a:prstGeom>
              <a:blipFill>
                <a:blip r:embed="rId4"/>
                <a:stretch>
                  <a:fillRect b="-1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651B8E5B-1482-30B7-A126-BBF5D5BB5702}"/>
              </a:ext>
            </a:extLst>
          </p:cNvPr>
          <p:cNvSpPr txBox="1"/>
          <p:nvPr/>
        </p:nvSpPr>
        <p:spPr>
          <a:xfrm>
            <a:off x="4588432" y="1159716"/>
            <a:ext cx="413364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Accelerating gradient of the normal cell and the input matching cell reaches </a:t>
            </a:r>
            <a:r>
              <a:rPr lang="en-US" sz="1400" dirty="0">
                <a:solidFill>
                  <a:srgbClr val="FF0000"/>
                </a:solidFill>
              </a:rPr>
              <a:t>270 MV/m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and </a:t>
            </a:r>
            <a:r>
              <a:rPr lang="en-US" sz="1400" dirty="0">
                <a:solidFill>
                  <a:srgbClr val="FF0000"/>
                </a:solidFill>
              </a:rPr>
              <a:t>310 MV/m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Surface field of the input matching cell reaches </a:t>
            </a:r>
            <a:r>
              <a:rPr lang="en-US" sz="1400" dirty="0">
                <a:solidFill>
                  <a:srgbClr val="FF0000"/>
                </a:solidFill>
              </a:rPr>
              <a:t>500 MV/m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Gradient improved at least twofold using short pulse (limited conditioning period, only secondary pulse taken into consideration)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BDR vs. pulse length doesn’t follow the empirical scaling law in short-pulse regime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531772-D3E7-5480-A103-37147E497128}"/>
              </a:ext>
            </a:extLst>
          </p:cNvPr>
          <p:cNvSpPr txBox="1"/>
          <p:nvPr/>
        </p:nvSpPr>
        <p:spPr>
          <a:xfrm>
            <a:off x="4588432" y="3971496"/>
            <a:ext cx="4133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rgbClr val="FF0000"/>
                </a:solidFill>
              </a:rPr>
              <a:t>New physics of RF breakdown in short-pulse regime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CB8B7C88-D2B3-26C1-1C58-C2666A1E82EC}"/>
              </a:ext>
            </a:extLst>
          </p:cNvPr>
          <p:cNvSpPr/>
          <p:nvPr/>
        </p:nvSpPr>
        <p:spPr>
          <a:xfrm rot="5400000">
            <a:off x="6713636" y="3742622"/>
            <a:ext cx="130003" cy="180000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83F108-07BF-02B4-61A3-0707E6783C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BC6BE1-2985-DAED-BDD9-057420B32CC3}"/>
              </a:ext>
            </a:extLst>
          </p:cNvPr>
          <p:cNvSpPr txBox="1"/>
          <p:nvPr/>
        </p:nvSpPr>
        <p:spPr>
          <a:xfrm>
            <a:off x="7390388" y="421023"/>
            <a:ext cx="1509772" cy="369332"/>
          </a:xfrm>
          <a:custGeom>
            <a:avLst/>
            <a:gdLst>
              <a:gd name="connsiteX0" fmla="*/ 0 w 1509772"/>
              <a:gd name="connsiteY0" fmla="*/ 0 h 369332"/>
              <a:gd name="connsiteX1" fmla="*/ 503257 w 1509772"/>
              <a:gd name="connsiteY1" fmla="*/ 0 h 369332"/>
              <a:gd name="connsiteX2" fmla="*/ 1006515 w 1509772"/>
              <a:gd name="connsiteY2" fmla="*/ 0 h 369332"/>
              <a:gd name="connsiteX3" fmla="*/ 1509772 w 1509772"/>
              <a:gd name="connsiteY3" fmla="*/ 0 h 369332"/>
              <a:gd name="connsiteX4" fmla="*/ 1509772 w 1509772"/>
              <a:gd name="connsiteY4" fmla="*/ 369332 h 369332"/>
              <a:gd name="connsiteX5" fmla="*/ 1006515 w 1509772"/>
              <a:gd name="connsiteY5" fmla="*/ 369332 h 369332"/>
              <a:gd name="connsiteX6" fmla="*/ 548550 w 1509772"/>
              <a:gd name="connsiteY6" fmla="*/ 369332 h 369332"/>
              <a:gd name="connsiteX7" fmla="*/ 0 w 1509772"/>
              <a:gd name="connsiteY7" fmla="*/ 369332 h 369332"/>
              <a:gd name="connsiteX8" fmla="*/ 0 w 1509772"/>
              <a:gd name="connsiteY8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9772" h="369332" extrusionOk="0">
                <a:moveTo>
                  <a:pt x="0" y="0"/>
                </a:moveTo>
                <a:cubicBezTo>
                  <a:pt x="231425" y="-46489"/>
                  <a:pt x="296620" y="23994"/>
                  <a:pt x="503257" y="0"/>
                </a:cubicBezTo>
                <a:cubicBezTo>
                  <a:pt x="709894" y="-23994"/>
                  <a:pt x="848738" y="20818"/>
                  <a:pt x="1006515" y="0"/>
                </a:cubicBezTo>
                <a:cubicBezTo>
                  <a:pt x="1164292" y="-20818"/>
                  <a:pt x="1377574" y="29479"/>
                  <a:pt x="1509772" y="0"/>
                </a:cubicBezTo>
                <a:cubicBezTo>
                  <a:pt x="1537495" y="177011"/>
                  <a:pt x="1501255" y="215395"/>
                  <a:pt x="1509772" y="369332"/>
                </a:cubicBezTo>
                <a:cubicBezTo>
                  <a:pt x="1372800" y="420920"/>
                  <a:pt x="1143365" y="352226"/>
                  <a:pt x="1006515" y="369332"/>
                </a:cubicBezTo>
                <a:cubicBezTo>
                  <a:pt x="869665" y="386438"/>
                  <a:pt x="675344" y="366253"/>
                  <a:pt x="548550" y="369332"/>
                </a:cubicBezTo>
                <a:cubicBezTo>
                  <a:pt x="421756" y="372411"/>
                  <a:pt x="267885" y="335825"/>
                  <a:pt x="0" y="369332"/>
                </a:cubicBezTo>
                <a:cubicBezTo>
                  <a:pt x="-14940" y="266554"/>
                  <a:pt x="7975" y="97312"/>
                  <a:pt x="0" y="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1600" i="1" dirty="0"/>
              <a:t>E</a:t>
            </a:r>
            <a:r>
              <a:rPr lang="en-US" sz="1600" i="1" baseline="-25000" dirty="0"/>
              <a:t>a</a:t>
            </a:r>
            <a:r>
              <a:rPr lang="en-US" i="1" dirty="0">
                <a:sym typeface="Symbol" panose="05050102010706020507" pitchFamily="18" charset="2"/>
              </a:rPr>
              <a:t></a:t>
            </a:r>
            <a:r>
              <a:rPr lang="en-US" i="1" baseline="-25000" dirty="0">
                <a:sym typeface="Symbol" panose="05050102010706020507" pitchFamily="18" charset="2"/>
              </a:rPr>
              <a:t>p</a:t>
            </a:r>
            <a:r>
              <a:rPr lang="en-US" baseline="30000" dirty="0">
                <a:sym typeface="Symbol" panose="05050102010706020507" pitchFamily="18" charset="2"/>
              </a:rPr>
              <a:t>1/6</a:t>
            </a:r>
            <a:r>
              <a:rPr lang="en-US" dirty="0">
                <a:sym typeface="Symbol" panose="05050102010706020507" pitchFamily="18" charset="2"/>
              </a:rPr>
              <a:t> =</a:t>
            </a:r>
            <a:r>
              <a:rPr lang="en-US" sz="1400" i="1" dirty="0">
                <a:sym typeface="Symbol" panose="05050102010706020507" pitchFamily="18" charset="2"/>
              </a:rPr>
              <a:t>Const</a:t>
            </a:r>
            <a:r>
              <a:rPr lang="en-US" sz="1400" dirty="0">
                <a:sym typeface="Symbol" panose="05050102010706020507" pitchFamily="18" charset="2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5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1A6751-3EF1-2AE9-2D41-8BFFBF7E2DC1}"/>
              </a:ext>
            </a:extLst>
          </p:cNvPr>
          <p:cNvSpPr/>
          <p:nvPr/>
        </p:nvSpPr>
        <p:spPr bwMode="auto">
          <a:xfrm>
            <a:off x="457200" y="864227"/>
            <a:ext cx="844296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609C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D8BFA0-DCF7-ED76-ED11-E45A3124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359" y="716482"/>
            <a:ext cx="5651291" cy="295489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Breakdown Insensitive Acceleration Regime (BIAR)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484615-DE9C-78AE-F2A2-2498FB4E872B}"/>
              </a:ext>
            </a:extLst>
          </p:cNvPr>
          <p:cNvGrpSpPr/>
          <p:nvPr/>
        </p:nvGrpSpPr>
        <p:grpSpPr>
          <a:xfrm>
            <a:off x="1905830" y="3830956"/>
            <a:ext cx="1218379" cy="203816"/>
            <a:chOff x="1632048" y="3973546"/>
            <a:chExt cx="1218379" cy="20381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A0271F6-7143-DF24-C005-6A4C857C96F7}"/>
                </a:ext>
              </a:extLst>
            </p:cNvPr>
            <p:cNvCxnSpPr>
              <a:cxnSpLocks/>
            </p:cNvCxnSpPr>
            <p:nvPr/>
          </p:nvCxnSpPr>
          <p:spPr>
            <a:xfrm>
              <a:off x="2685039" y="4173029"/>
              <a:ext cx="165388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06A38A8-80D5-28BE-008F-B6BE15D7BE40}"/>
                </a:ext>
              </a:extLst>
            </p:cNvPr>
            <p:cNvCxnSpPr>
              <a:cxnSpLocks/>
            </p:cNvCxnSpPr>
            <p:nvPr/>
          </p:nvCxnSpPr>
          <p:spPr>
            <a:xfrm>
              <a:off x="2388014" y="3978438"/>
              <a:ext cx="297025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AB93412-AAD2-D551-7300-525CB18E2A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330" y="3978437"/>
              <a:ext cx="0" cy="19800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A50BACF-EA25-4642-2179-243A4BD89E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5039" y="3973546"/>
              <a:ext cx="0" cy="199483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A06872A-8B51-5140-1BC9-002AFF3F0996}"/>
                </a:ext>
              </a:extLst>
            </p:cNvPr>
            <p:cNvCxnSpPr>
              <a:cxnSpLocks/>
            </p:cNvCxnSpPr>
            <p:nvPr/>
          </p:nvCxnSpPr>
          <p:spPr>
            <a:xfrm>
              <a:off x="2093362" y="4173029"/>
              <a:ext cx="294652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D47E164-5EE4-FE8D-6605-B20772B4715E}"/>
                </a:ext>
              </a:extLst>
            </p:cNvPr>
            <p:cNvCxnSpPr>
              <a:cxnSpLocks/>
            </p:cNvCxnSpPr>
            <p:nvPr/>
          </p:nvCxnSpPr>
          <p:spPr>
            <a:xfrm>
              <a:off x="1797436" y="4079522"/>
              <a:ext cx="297025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B906B2C-FDC1-0C31-D5A1-F02B9B7C6F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7436" y="4077075"/>
              <a:ext cx="0" cy="99774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DF49B0F-3D6D-798B-DFDD-BFACC96AED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3362" y="4076562"/>
              <a:ext cx="0" cy="10080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8FEBD6C-08DC-1BEF-7D9B-845BB2419A37}"/>
                </a:ext>
              </a:extLst>
            </p:cNvPr>
            <p:cNvCxnSpPr>
              <a:cxnSpLocks/>
            </p:cNvCxnSpPr>
            <p:nvPr/>
          </p:nvCxnSpPr>
          <p:spPr>
            <a:xfrm>
              <a:off x="1632048" y="4173029"/>
              <a:ext cx="165388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69BA5A-CDB7-C402-A941-B58E917B5B0F}"/>
              </a:ext>
            </a:extLst>
          </p:cNvPr>
          <p:cNvGrpSpPr/>
          <p:nvPr/>
        </p:nvGrpSpPr>
        <p:grpSpPr>
          <a:xfrm>
            <a:off x="915765" y="1350208"/>
            <a:ext cx="3025762" cy="525040"/>
            <a:chOff x="7038906" y="1999167"/>
            <a:chExt cx="3025762" cy="52504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27F8EAF-D889-7770-4EE4-EBCD4B23F4F8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06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284EDF-4149-7E9A-870E-F0B902B11813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5100D18-EAF1-EC0C-7B54-D38192AD653F}"/>
                </a:ext>
              </a:extLst>
            </p:cNvPr>
            <p:cNvCxnSpPr/>
            <p:nvPr/>
          </p:nvCxnSpPr>
          <p:spPr>
            <a:xfrm>
              <a:off x="7455450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7EF0CE3-E1F7-F3B8-45FD-0B64757FE34C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D5C14C11-CA26-367B-854E-A52491D30F61}"/>
                </a:ext>
              </a:extLst>
            </p:cNvPr>
            <p:cNvSpPr/>
            <p:nvPr/>
          </p:nvSpPr>
          <p:spPr>
            <a:xfrm rot="8100000">
              <a:off x="7455301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08C5605-EA3E-EAF6-6A90-E3B530790723}"/>
                </a:ext>
              </a:extLst>
            </p:cNvPr>
            <p:cNvCxnSpPr>
              <a:cxnSpLocks/>
            </p:cNvCxnSpPr>
            <p:nvPr/>
          </p:nvCxnSpPr>
          <p:spPr>
            <a:xfrm>
              <a:off x="8039112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7015AA7-B0BC-C030-9B3D-0760557C8CC4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AE81B36-21E0-6E78-A426-3C621864A715}"/>
                </a:ext>
              </a:extLst>
            </p:cNvPr>
            <p:cNvCxnSpPr/>
            <p:nvPr/>
          </p:nvCxnSpPr>
          <p:spPr>
            <a:xfrm>
              <a:off x="845565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FDCA150-6BAA-744E-F048-7C5D7EF753A3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E2D672BA-9377-EC80-A969-4A4E325FC632}"/>
                </a:ext>
              </a:extLst>
            </p:cNvPr>
            <p:cNvSpPr/>
            <p:nvPr/>
          </p:nvSpPr>
          <p:spPr>
            <a:xfrm rot="8100000">
              <a:off x="8455507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5872077-1F12-5287-1A24-4902E4FAEDAD}"/>
                </a:ext>
              </a:extLst>
            </p:cNvPr>
            <p:cNvCxnSpPr>
              <a:cxnSpLocks/>
            </p:cNvCxnSpPr>
            <p:nvPr/>
          </p:nvCxnSpPr>
          <p:spPr>
            <a:xfrm>
              <a:off x="9051638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C526D82-C138-F8CB-9470-1D8E2A62C22D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6D8F4D-0E6D-013B-F844-367333A36F4A}"/>
                </a:ext>
              </a:extLst>
            </p:cNvPr>
            <p:cNvCxnSpPr/>
            <p:nvPr/>
          </p:nvCxnSpPr>
          <p:spPr>
            <a:xfrm>
              <a:off x="946818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EFB8EE4-8F8F-725C-0373-CE945AD16268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FA1200DE-98C7-544E-AFA2-097E7F6E9BAB}"/>
                </a:ext>
              </a:extLst>
            </p:cNvPr>
            <p:cNvSpPr/>
            <p:nvPr/>
          </p:nvSpPr>
          <p:spPr>
            <a:xfrm rot="8100000">
              <a:off x="9468033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C020A4-C5C5-D007-8CAD-A85D5214301E}"/>
              </a:ext>
            </a:extLst>
          </p:cNvPr>
          <p:cNvGrpSpPr/>
          <p:nvPr/>
        </p:nvGrpSpPr>
        <p:grpSpPr>
          <a:xfrm flipV="1">
            <a:off x="909485" y="2155199"/>
            <a:ext cx="3025762" cy="525040"/>
            <a:chOff x="7038906" y="1999167"/>
            <a:chExt cx="3025762" cy="52504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93D4BD5-7E48-9F62-EEA4-61095AD1BB85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06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08DA5C6-5AC5-8D4A-7B8B-D7996B6B58D2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EFA02D2-ADC4-5A3D-F201-3B13B18DBCF9}"/>
                </a:ext>
              </a:extLst>
            </p:cNvPr>
            <p:cNvCxnSpPr/>
            <p:nvPr/>
          </p:nvCxnSpPr>
          <p:spPr>
            <a:xfrm>
              <a:off x="7455450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B2EB668-F943-C183-18BB-CFD72F6B1752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9D9DF62-A263-A30F-1631-C522BEA12104}"/>
                </a:ext>
              </a:extLst>
            </p:cNvPr>
            <p:cNvSpPr/>
            <p:nvPr/>
          </p:nvSpPr>
          <p:spPr>
            <a:xfrm rot="8100000">
              <a:off x="7455301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A9A93B9-199C-FCA1-35AC-3E1AA32939E6}"/>
                </a:ext>
              </a:extLst>
            </p:cNvPr>
            <p:cNvCxnSpPr>
              <a:cxnSpLocks/>
            </p:cNvCxnSpPr>
            <p:nvPr/>
          </p:nvCxnSpPr>
          <p:spPr>
            <a:xfrm>
              <a:off x="8039112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D02B465-36A8-B58C-D363-05C769AE935C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2484133-59D6-36D1-91D4-BFD18E87C63D}"/>
                </a:ext>
              </a:extLst>
            </p:cNvPr>
            <p:cNvCxnSpPr/>
            <p:nvPr/>
          </p:nvCxnSpPr>
          <p:spPr>
            <a:xfrm>
              <a:off x="845565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2E0FB65-594F-F04E-379F-CA14C425A952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6F409743-9E79-AFFC-0997-FE85C99DED41}"/>
                </a:ext>
              </a:extLst>
            </p:cNvPr>
            <p:cNvSpPr/>
            <p:nvPr/>
          </p:nvSpPr>
          <p:spPr>
            <a:xfrm rot="8100000">
              <a:off x="8455507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F848392-A624-C714-F18F-D7D8D81D5766}"/>
                </a:ext>
              </a:extLst>
            </p:cNvPr>
            <p:cNvCxnSpPr>
              <a:cxnSpLocks/>
            </p:cNvCxnSpPr>
            <p:nvPr/>
          </p:nvCxnSpPr>
          <p:spPr>
            <a:xfrm>
              <a:off x="9051638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DBE9AC6-B24C-4B21-9491-A26C0BF87A72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8106182-1F85-B463-36FB-807154C6CD95}"/>
                </a:ext>
              </a:extLst>
            </p:cNvPr>
            <p:cNvCxnSpPr/>
            <p:nvPr/>
          </p:nvCxnSpPr>
          <p:spPr>
            <a:xfrm>
              <a:off x="946818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53A841C-61BA-10C5-DE30-C6C37F66F2AA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ECBB2816-4512-7999-0FBC-10CB591762A8}"/>
                </a:ext>
              </a:extLst>
            </p:cNvPr>
            <p:cNvSpPr/>
            <p:nvPr/>
          </p:nvSpPr>
          <p:spPr>
            <a:xfrm rot="8100000">
              <a:off x="9468033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61" name="Explosion: 8 Points 60">
            <a:extLst>
              <a:ext uri="{FF2B5EF4-FFF2-40B4-BE49-F238E27FC236}">
                <a16:creationId xmlns:a16="http://schemas.microsoft.com/office/drawing/2014/main" id="{BB424645-586E-15EE-0099-922E24A701E9}"/>
              </a:ext>
            </a:extLst>
          </p:cNvPr>
          <p:cNvSpPr/>
          <p:nvPr/>
        </p:nvSpPr>
        <p:spPr>
          <a:xfrm>
            <a:off x="2287534" y="1664498"/>
            <a:ext cx="298579" cy="289249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0ECDF26-2786-DD52-37A3-B206C937FF13}"/>
              </a:ext>
            </a:extLst>
          </p:cNvPr>
          <p:cNvSpPr txBox="1"/>
          <p:nvPr/>
        </p:nvSpPr>
        <p:spPr>
          <a:xfrm>
            <a:off x="1294880" y="1097983"/>
            <a:ext cx="23391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RF causes BD and plasma generation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68855F7-C859-C4AC-4BC2-B6F0C19523FF}"/>
              </a:ext>
            </a:extLst>
          </p:cNvPr>
          <p:cNvSpPr txBox="1"/>
          <p:nvPr/>
        </p:nvSpPr>
        <p:spPr>
          <a:xfrm>
            <a:off x="660154" y="1915702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RF pulse</a:t>
            </a:r>
            <a:endParaRPr lang="en-US" sz="1000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CBFDE27-0EFF-01FF-C883-155406D2100A}"/>
              </a:ext>
            </a:extLst>
          </p:cNvPr>
          <p:cNvSpPr/>
          <p:nvPr/>
        </p:nvSpPr>
        <p:spPr>
          <a:xfrm>
            <a:off x="2393987" y="1778095"/>
            <a:ext cx="53324" cy="59866"/>
          </a:xfrm>
          <a:prstGeom prst="ellipse">
            <a:avLst/>
          </a:prstGeom>
          <a:solidFill>
            <a:srgbClr val="BC8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DE8C7B2-A10C-E972-DF83-D72F926CDF5B}"/>
              </a:ext>
            </a:extLst>
          </p:cNvPr>
          <p:cNvCxnSpPr>
            <a:cxnSpLocks/>
          </p:cNvCxnSpPr>
          <p:nvPr/>
        </p:nvCxnSpPr>
        <p:spPr>
          <a:xfrm>
            <a:off x="2680959" y="2056661"/>
            <a:ext cx="297025" cy="0"/>
          </a:xfrm>
          <a:prstGeom prst="straightConnector1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A4D3385-8C56-59BA-2EFA-57EE0B699191}"/>
              </a:ext>
            </a:extLst>
          </p:cNvPr>
          <p:cNvSpPr txBox="1"/>
          <p:nvPr/>
        </p:nvSpPr>
        <p:spPr>
          <a:xfrm>
            <a:off x="2196314" y="967319"/>
            <a:ext cx="439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0 ns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FF194E1-293D-7A79-F510-51EC889EC7B8}"/>
              </a:ext>
            </a:extLst>
          </p:cNvPr>
          <p:cNvGrpSpPr/>
          <p:nvPr/>
        </p:nvGrpSpPr>
        <p:grpSpPr>
          <a:xfrm>
            <a:off x="909485" y="3242848"/>
            <a:ext cx="3025762" cy="525040"/>
            <a:chOff x="7038906" y="1999167"/>
            <a:chExt cx="3025762" cy="52504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B6AD59D-314A-7972-FC32-0B5E995C6CA0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06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1D67D3E-2FCF-313A-9D69-561BB403D5EC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C0C66C1-C619-54ED-0A05-8071A1CF42E5}"/>
                </a:ext>
              </a:extLst>
            </p:cNvPr>
            <p:cNvCxnSpPr/>
            <p:nvPr/>
          </p:nvCxnSpPr>
          <p:spPr>
            <a:xfrm>
              <a:off x="7455450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6EB063C-99CC-FF51-3BE0-FB5E2B49E832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Arc 71">
              <a:extLst>
                <a:ext uri="{FF2B5EF4-FFF2-40B4-BE49-F238E27FC236}">
                  <a16:creationId xmlns:a16="http://schemas.microsoft.com/office/drawing/2014/main" id="{8A3A23EF-F618-99FF-7ACD-651AA88962F7}"/>
                </a:ext>
              </a:extLst>
            </p:cNvPr>
            <p:cNvSpPr/>
            <p:nvPr/>
          </p:nvSpPr>
          <p:spPr>
            <a:xfrm rot="8100000">
              <a:off x="7455301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F52C593-1AEC-EAA3-9477-36DE261DBE47}"/>
                </a:ext>
              </a:extLst>
            </p:cNvPr>
            <p:cNvCxnSpPr>
              <a:cxnSpLocks/>
            </p:cNvCxnSpPr>
            <p:nvPr/>
          </p:nvCxnSpPr>
          <p:spPr>
            <a:xfrm>
              <a:off x="8039112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EBE3AC-8B0C-9C6C-A719-19BCA8871300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FDC1BA6-2A3A-172A-9EDA-E8070B8B7058}"/>
                </a:ext>
              </a:extLst>
            </p:cNvPr>
            <p:cNvCxnSpPr/>
            <p:nvPr/>
          </p:nvCxnSpPr>
          <p:spPr>
            <a:xfrm>
              <a:off x="845565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4B3B6C0-CDDB-F4A5-99EF-6461F672E208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B2586AEE-57DB-5E02-77C2-CD3D7960625B}"/>
                </a:ext>
              </a:extLst>
            </p:cNvPr>
            <p:cNvSpPr/>
            <p:nvPr/>
          </p:nvSpPr>
          <p:spPr>
            <a:xfrm rot="8100000">
              <a:off x="8455507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A7D062E-268F-C3ED-8EAE-01D471BD0E33}"/>
                </a:ext>
              </a:extLst>
            </p:cNvPr>
            <p:cNvCxnSpPr>
              <a:cxnSpLocks/>
            </p:cNvCxnSpPr>
            <p:nvPr/>
          </p:nvCxnSpPr>
          <p:spPr>
            <a:xfrm>
              <a:off x="9051638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11489DC-4052-7573-8344-8F265ACF552C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AC46855-E7C9-4792-1004-611810D2104A}"/>
                </a:ext>
              </a:extLst>
            </p:cNvPr>
            <p:cNvCxnSpPr/>
            <p:nvPr/>
          </p:nvCxnSpPr>
          <p:spPr>
            <a:xfrm>
              <a:off x="946818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E234579-38DD-27FB-D5C3-C84542193995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ABDDDEE5-9BE6-49DF-ED8A-BC80A18615B0}"/>
                </a:ext>
              </a:extLst>
            </p:cNvPr>
            <p:cNvSpPr/>
            <p:nvPr/>
          </p:nvSpPr>
          <p:spPr>
            <a:xfrm rot="8100000">
              <a:off x="9468033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70ADAE1-BAE2-471B-A10A-6B8B364BF947}"/>
              </a:ext>
            </a:extLst>
          </p:cNvPr>
          <p:cNvGrpSpPr/>
          <p:nvPr/>
        </p:nvGrpSpPr>
        <p:grpSpPr>
          <a:xfrm flipV="1">
            <a:off x="903205" y="4047839"/>
            <a:ext cx="3025762" cy="525040"/>
            <a:chOff x="7038906" y="1999167"/>
            <a:chExt cx="3025762" cy="52504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0DE9BB8-7686-881A-3F9B-6DB77CFD7045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06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B5EB6C8-3537-6DFF-AC6E-C9CB6F8B6D61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1BAE0AE-1934-A40F-1EF3-D0BA43461A0C}"/>
                </a:ext>
              </a:extLst>
            </p:cNvPr>
            <p:cNvCxnSpPr/>
            <p:nvPr/>
          </p:nvCxnSpPr>
          <p:spPr>
            <a:xfrm>
              <a:off x="7455450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486B6F7-FFA8-C1D3-A555-34A50BF2C6C9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895444CA-9D74-A8E2-9709-6F730997E19C}"/>
                </a:ext>
              </a:extLst>
            </p:cNvPr>
            <p:cNvSpPr/>
            <p:nvPr/>
          </p:nvSpPr>
          <p:spPr>
            <a:xfrm rot="8100000">
              <a:off x="7455301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113C325-D9ED-EAF2-35A0-2720F97B0A9F}"/>
                </a:ext>
              </a:extLst>
            </p:cNvPr>
            <p:cNvCxnSpPr>
              <a:cxnSpLocks/>
            </p:cNvCxnSpPr>
            <p:nvPr/>
          </p:nvCxnSpPr>
          <p:spPr>
            <a:xfrm>
              <a:off x="8039112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C684081-737C-2889-9108-732B51748A29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DE81CEE-047F-7787-D14C-9FA54C707B9F}"/>
                </a:ext>
              </a:extLst>
            </p:cNvPr>
            <p:cNvCxnSpPr/>
            <p:nvPr/>
          </p:nvCxnSpPr>
          <p:spPr>
            <a:xfrm>
              <a:off x="845565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B766C63-ED82-7A6C-7237-9CA836CD0691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F37F10AC-7A06-E173-A31B-EB8CDC909139}"/>
                </a:ext>
              </a:extLst>
            </p:cNvPr>
            <p:cNvSpPr/>
            <p:nvPr/>
          </p:nvSpPr>
          <p:spPr>
            <a:xfrm rot="8100000">
              <a:off x="8455507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5038F9A-4E71-B2B8-A95D-9E2CEEE36F41}"/>
                </a:ext>
              </a:extLst>
            </p:cNvPr>
            <p:cNvCxnSpPr>
              <a:cxnSpLocks/>
            </p:cNvCxnSpPr>
            <p:nvPr/>
          </p:nvCxnSpPr>
          <p:spPr>
            <a:xfrm>
              <a:off x="9051638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743F93B-7F76-BF1A-51A2-E8536DBDB1FE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2FF11A-5CEE-20BA-C526-C712999B8CBD}"/>
                </a:ext>
              </a:extLst>
            </p:cNvPr>
            <p:cNvCxnSpPr/>
            <p:nvPr/>
          </p:nvCxnSpPr>
          <p:spPr>
            <a:xfrm>
              <a:off x="946818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5A183F3-C38E-F724-1D91-EC5DA5B33B77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2A7B2528-F672-C16F-1072-57FA39CA2111}"/>
                </a:ext>
              </a:extLst>
            </p:cNvPr>
            <p:cNvSpPr/>
            <p:nvPr/>
          </p:nvSpPr>
          <p:spPr>
            <a:xfrm rot="8100000">
              <a:off x="9468033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51287408-F381-738B-988C-106CD7201558}"/>
              </a:ext>
            </a:extLst>
          </p:cNvPr>
          <p:cNvSpPr txBox="1"/>
          <p:nvPr/>
        </p:nvSpPr>
        <p:spPr>
          <a:xfrm>
            <a:off x="1060449" y="2994052"/>
            <a:ext cx="2711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Plasma expansion to block RF transmission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36ECC655-FC4A-A9B9-A20A-7DB0965A04E0}"/>
              </a:ext>
            </a:extLst>
          </p:cNvPr>
          <p:cNvSpPr/>
          <p:nvPr/>
        </p:nvSpPr>
        <p:spPr>
          <a:xfrm>
            <a:off x="2306568" y="3780823"/>
            <a:ext cx="206283" cy="267836"/>
          </a:xfrm>
          <a:prstGeom prst="ellipse">
            <a:avLst/>
          </a:prstGeom>
          <a:solidFill>
            <a:srgbClr val="BC8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6FB9D8DC-79CF-5D58-FF77-09D8D9883CB6}"/>
              </a:ext>
            </a:extLst>
          </p:cNvPr>
          <p:cNvCxnSpPr>
            <a:cxnSpLocks/>
          </p:cNvCxnSpPr>
          <p:nvPr/>
        </p:nvCxnSpPr>
        <p:spPr>
          <a:xfrm>
            <a:off x="3332481" y="3966500"/>
            <a:ext cx="297025" cy="0"/>
          </a:xfrm>
          <a:prstGeom prst="straightConnector1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3CE90B16-2A14-3F94-F094-26E64339F0D0}"/>
              </a:ext>
            </a:extLst>
          </p:cNvPr>
          <p:cNvSpPr txBox="1"/>
          <p:nvPr/>
        </p:nvSpPr>
        <p:spPr>
          <a:xfrm>
            <a:off x="1892597" y="2849000"/>
            <a:ext cx="1034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after ~10 ns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0784CE3-6C77-03F9-9EAA-BDBADFFF92E9}"/>
              </a:ext>
            </a:extLst>
          </p:cNvPr>
          <p:cNvGrpSpPr/>
          <p:nvPr/>
        </p:nvGrpSpPr>
        <p:grpSpPr>
          <a:xfrm>
            <a:off x="1387149" y="1920792"/>
            <a:ext cx="1218379" cy="203816"/>
            <a:chOff x="1632048" y="3973546"/>
            <a:chExt cx="1218379" cy="203816"/>
          </a:xfrm>
        </p:grpSpPr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8C5FE3B4-4D1A-A9D6-4000-774EB065B90A}"/>
                </a:ext>
              </a:extLst>
            </p:cNvPr>
            <p:cNvCxnSpPr>
              <a:cxnSpLocks/>
            </p:cNvCxnSpPr>
            <p:nvPr/>
          </p:nvCxnSpPr>
          <p:spPr>
            <a:xfrm>
              <a:off x="2685039" y="4173029"/>
              <a:ext cx="165388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0A8BC27-5AD5-3773-4C94-25A186847F8E}"/>
                </a:ext>
              </a:extLst>
            </p:cNvPr>
            <p:cNvCxnSpPr>
              <a:cxnSpLocks/>
            </p:cNvCxnSpPr>
            <p:nvPr/>
          </p:nvCxnSpPr>
          <p:spPr>
            <a:xfrm>
              <a:off x="2388014" y="3978438"/>
              <a:ext cx="297025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FB4EA61F-B533-F364-725B-1BF50BA7CF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330" y="3978437"/>
              <a:ext cx="0" cy="19800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2C133468-6EB3-15F6-5BD7-B55495F6B7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5039" y="3973546"/>
              <a:ext cx="0" cy="199483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CA5AE865-BAE6-65CE-E4E4-CFEA3CCB8DFF}"/>
                </a:ext>
              </a:extLst>
            </p:cNvPr>
            <p:cNvCxnSpPr>
              <a:cxnSpLocks/>
            </p:cNvCxnSpPr>
            <p:nvPr/>
          </p:nvCxnSpPr>
          <p:spPr>
            <a:xfrm>
              <a:off x="2093362" y="4173029"/>
              <a:ext cx="294652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987D3557-2A30-5060-00E7-E1764CD58564}"/>
                </a:ext>
              </a:extLst>
            </p:cNvPr>
            <p:cNvCxnSpPr>
              <a:cxnSpLocks/>
            </p:cNvCxnSpPr>
            <p:nvPr/>
          </p:nvCxnSpPr>
          <p:spPr>
            <a:xfrm>
              <a:off x="1797436" y="4079522"/>
              <a:ext cx="297025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0E296338-111F-1FE8-6C9D-EE24E3F9BF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7436" y="4077075"/>
              <a:ext cx="0" cy="99774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C72B9FF2-E11D-8A42-EF1D-21FBF0EBA4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3362" y="4076562"/>
              <a:ext cx="0" cy="10080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A901AAAF-E3EA-110F-8287-3E481FDC41AE}"/>
                </a:ext>
              </a:extLst>
            </p:cNvPr>
            <p:cNvCxnSpPr>
              <a:cxnSpLocks/>
            </p:cNvCxnSpPr>
            <p:nvPr/>
          </p:nvCxnSpPr>
          <p:spPr>
            <a:xfrm>
              <a:off x="1632048" y="4173029"/>
              <a:ext cx="165388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1B125AE3-D90E-B980-04B8-B95CE8095F1A}"/>
              </a:ext>
            </a:extLst>
          </p:cNvPr>
          <p:cNvSpPr txBox="1"/>
          <p:nvPr/>
        </p:nvSpPr>
        <p:spPr>
          <a:xfrm>
            <a:off x="4632099" y="3035448"/>
            <a:ext cx="11533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ANL: </a:t>
            </a:r>
            <a:r>
              <a:rPr lang="el-GR" sz="1000" dirty="0"/>
              <a:t>ϕ10-20 μ</a:t>
            </a:r>
            <a:r>
              <a:rPr lang="en-US" sz="1000" dirty="0"/>
              <a:t>m 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FA6B541-C6AA-E5C2-AD5D-335B8F351F7A}"/>
              </a:ext>
            </a:extLst>
          </p:cNvPr>
          <p:cNvSpPr txBox="1"/>
          <p:nvPr/>
        </p:nvSpPr>
        <p:spPr>
          <a:xfrm>
            <a:off x="6331731" y="3035596"/>
            <a:ext cx="2413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Tsinghua: </a:t>
            </a:r>
            <a:r>
              <a:rPr lang="el-GR" sz="1000" dirty="0"/>
              <a:t>ϕ</a:t>
            </a:r>
            <a:r>
              <a:rPr lang="en-US" sz="1000" dirty="0"/>
              <a:t>3</a:t>
            </a:r>
            <a:r>
              <a:rPr lang="el-GR" sz="1000" dirty="0"/>
              <a:t>0-</a:t>
            </a:r>
            <a:r>
              <a:rPr lang="en-US" sz="1000" dirty="0"/>
              <a:t>10</a:t>
            </a:r>
            <a:r>
              <a:rPr lang="el-GR" sz="1000" dirty="0"/>
              <a:t>0 μ</a:t>
            </a:r>
            <a:r>
              <a:rPr lang="en-US" sz="1000" dirty="0"/>
              <a:t>m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1DC7E8C-31C3-6E8D-15E6-097A9DB70FDA}"/>
              </a:ext>
            </a:extLst>
          </p:cNvPr>
          <p:cNvSpPr txBox="1"/>
          <p:nvPr/>
        </p:nvSpPr>
        <p:spPr>
          <a:xfrm>
            <a:off x="4180328" y="3497821"/>
            <a:ext cx="461175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rgbClr val="FF0000"/>
                </a:solidFill>
              </a:rPr>
              <a:t>Transmitted RF pulse and accelerated beam </a:t>
            </a:r>
            <a:r>
              <a:rPr lang="en-US" altLang="zh-CN" sz="1400" dirty="0">
                <a:solidFill>
                  <a:srgbClr val="FF0000"/>
                </a:solidFill>
              </a:rPr>
              <a:t>not </a:t>
            </a:r>
            <a:r>
              <a:rPr lang="en-US" sz="1400" dirty="0">
                <a:solidFill>
                  <a:srgbClr val="FF0000"/>
                </a:solidFill>
              </a:rPr>
              <a:t>influenced by RF breakdown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rgbClr val="FF0000"/>
                </a:solidFill>
              </a:rPr>
              <a:t>Reduced structure damage due to limited energy available for breakdown avalanche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E7C91E-49FD-7158-EC4E-35D15295B1D8}"/>
              </a:ext>
            </a:extLst>
          </p:cNvPr>
          <p:cNvSpPr txBox="1">
            <a:spLocks/>
          </p:cNvSpPr>
          <p:nvPr/>
        </p:nvSpPr>
        <p:spPr>
          <a:xfrm>
            <a:off x="457200" y="12420"/>
            <a:ext cx="7530737" cy="36988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Results discussion (II)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B69224-BADD-83A7-2E81-09B766F2315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F21C7BCF-84EA-3AC5-CBE3-9618E503E8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962" y="1258292"/>
            <a:ext cx="2336696" cy="1752522"/>
          </a:xfrm>
          <a:prstGeom prst="rect">
            <a:avLst/>
          </a:prstGeom>
        </p:spPr>
      </p:pic>
      <p:pic>
        <p:nvPicPr>
          <p:cNvPr id="4" name="Picture 3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5A3DF09F-C6E5-861A-4ADE-ADCB00F2FF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235" y="1258293"/>
            <a:ext cx="1577497" cy="176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7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3EBAF9-0B1A-424B-94D4-32DFB17EAC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06" y="2223162"/>
            <a:ext cx="3464858" cy="25986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EAB7AF-F411-4CE1-AE1A-D60FFC66CB2A}"/>
              </a:ext>
            </a:extLst>
          </p:cNvPr>
          <p:cNvSpPr txBox="1"/>
          <p:nvPr/>
        </p:nvSpPr>
        <p:spPr>
          <a:xfrm rot="21394261">
            <a:off x="1460073" y="2552469"/>
            <a:ext cx="5357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defRPr/>
            </a:pPr>
            <a:r>
              <a:rPr lang="en-US" sz="1050" dirty="0">
                <a:solidFill>
                  <a:srgbClr val="FFFF00"/>
                </a:solidFill>
                <a:latin typeface="Arial"/>
                <a:cs typeface="Times New Roman" panose="02020603050405020304" pitchFamily="18" charset="0"/>
              </a:rPr>
              <a:t>PETS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6CB3D75-8C4D-4DED-B092-9141DAF75C8E}"/>
              </a:ext>
            </a:extLst>
          </p:cNvPr>
          <p:cNvCxnSpPr>
            <a:cxnSpLocks/>
          </p:cNvCxnSpPr>
          <p:nvPr/>
        </p:nvCxnSpPr>
        <p:spPr>
          <a:xfrm flipH="1">
            <a:off x="1242656" y="2424772"/>
            <a:ext cx="698861" cy="91439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99E4D7E-697A-48B9-AC9D-78539F901B43}"/>
              </a:ext>
            </a:extLst>
          </p:cNvPr>
          <p:cNvSpPr txBox="1"/>
          <p:nvPr/>
        </p:nvSpPr>
        <p:spPr>
          <a:xfrm rot="21263290">
            <a:off x="1365247" y="2255289"/>
            <a:ext cx="5229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defRPr/>
            </a:pPr>
            <a:r>
              <a:rPr lang="en-US" sz="1050" dirty="0">
                <a:solidFill>
                  <a:srgbClr val="FFFF00"/>
                </a:solidFill>
                <a:latin typeface="Arial"/>
                <a:cs typeface="Times New Roman" panose="02020603050405020304" pitchFamily="18" charset="0"/>
              </a:rPr>
              <a:t>beam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BCC897-B6AA-4292-B5A9-9A4A9F9CCC33}"/>
              </a:ext>
            </a:extLst>
          </p:cNvPr>
          <p:cNvCxnSpPr>
            <a:cxnSpLocks/>
          </p:cNvCxnSpPr>
          <p:nvPr/>
        </p:nvCxnSpPr>
        <p:spPr>
          <a:xfrm>
            <a:off x="1272046" y="2996272"/>
            <a:ext cx="297180" cy="39515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B8F0B76-10E9-49AA-8E58-566617DEA25C}"/>
              </a:ext>
            </a:extLst>
          </p:cNvPr>
          <p:cNvSpPr txBox="1"/>
          <p:nvPr/>
        </p:nvSpPr>
        <p:spPr>
          <a:xfrm rot="21394261">
            <a:off x="1078836" y="3182752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defRPr/>
            </a:pPr>
            <a:r>
              <a:rPr lang="en-US" sz="1050" dirty="0">
                <a:solidFill>
                  <a:srgbClr val="FFFF00"/>
                </a:solidFill>
                <a:latin typeface="Arial"/>
                <a:cs typeface="Times New Roman" panose="02020603050405020304" pitchFamily="18" charset="0"/>
              </a:rPr>
              <a:t>RF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CDBFF6-3E59-411E-8089-E9119C845CB8}"/>
              </a:ext>
            </a:extLst>
          </p:cNvPr>
          <p:cNvSpPr/>
          <p:nvPr/>
        </p:nvSpPr>
        <p:spPr>
          <a:xfrm>
            <a:off x="1392810" y="3741764"/>
            <a:ext cx="912043" cy="304014"/>
          </a:xfrm>
          <a:prstGeom prst="roundRect">
            <a:avLst/>
          </a:prstGeom>
          <a:solidFill>
            <a:srgbClr val="FFFF00">
              <a:alpha val="10196"/>
            </a:srgbClr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3FF54F-4B25-47C9-9ABE-12616140A0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804" y="3536730"/>
            <a:ext cx="979885" cy="129383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AD09A77-EEA0-44C6-8B3A-E3E9AF1F6BD4}"/>
              </a:ext>
            </a:extLst>
          </p:cNvPr>
          <p:cNvSpPr txBox="1"/>
          <p:nvPr/>
        </p:nvSpPr>
        <p:spPr>
          <a:xfrm>
            <a:off x="403244" y="3881272"/>
            <a:ext cx="8198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US" sz="1050" dirty="0">
                <a:solidFill>
                  <a:srgbClr val="FFFF00"/>
                </a:solidFill>
                <a:latin typeface="Arial"/>
                <a:cs typeface="Times New Roman" panose="02020603050405020304" pitchFamily="18" charset="0"/>
              </a:rPr>
              <a:t>Prototype TW-gun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CAF0B43-B602-42D9-86AF-1E666243B7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89" r="4571"/>
          <a:stretch/>
        </p:blipFill>
        <p:spPr>
          <a:xfrm>
            <a:off x="3860277" y="1063257"/>
            <a:ext cx="5283724" cy="24810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DF4DBD2-D02B-457F-BD6B-D506FCCEC7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204" y="3531214"/>
            <a:ext cx="1411776" cy="113061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FC1BBCD-0C74-4F61-A593-B4C499C51533}"/>
              </a:ext>
            </a:extLst>
          </p:cNvPr>
          <p:cNvSpPr txBox="1"/>
          <p:nvPr/>
        </p:nvSpPr>
        <p:spPr>
          <a:xfrm>
            <a:off x="4897023" y="4789252"/>
            <a:ext cx="33300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US" sz="1050" b="1" dirty="0">
                <a:solidFill>
                  <a:srgbClr val="FF0000"/>
                </a:solidFill>
                <a:latin typeface="Arial"/>
                <a:cs typeface="Times New Roman" panose="02020603050405020304" pitchFamily="18" charset="0"/>
              </a:rPr>
              <a:t>Reflection signal from bi-directional coupler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54A553A-00CC-425A-9AC2-F59062C11E09}"/>
              </a:ext>
            </a:extLst>
          </p:cNvPr>
          <p:cNvCxnSpPr>
            <a:cxnSpLocks/>
          </p:cNvCxnSpPr>
          <p:nvPr/>
        </p:nvCxnSpPr>
        <p:spPr>
          <a:xfrm flipH="1">
            <a:off x="4595568" y="1510427"/>
            <a:ext cx="92141" cy="279454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207C3A9E-82A6-470D-A965-5ADFAABF5FE4}"/>
              </a:ext>
            </a:extLst>
          </p:cNvPr>
          <p:cNvSpPr/>
          <p:nvPr/>
        </p:nvSpPr>
        <p:spPr>
          <a:xfrm>
            <a:off x="4447095" y="1768671"/>
            <a:ext cx="240384" cy="205033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5ADB9E4-D61E-4B84-86D7-FC472E2E033E}"/>
              </a:ext>
            </a:extLst>
          </p:cNvPr>
          <p:cNvSpPr/>
          <p:nvPr/>
        </p:nvSpPr>
        <p:spPr>
          <a:xfrm>
            <a:off x="4080628" y="3701478"/>
            <a:ext cx="240384" cy="205033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FAC7D02-C512-4B87-87A8-1D452C5BE5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803" y="3531261"/>
            <a:ext cx="1412344" cy="1131072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BA40D661-447C-4659-9E09-85DB8E3CED21}"/>
              </a:ext>
            </a:extLst>
          </p:cNvPr>
          <p:cNvSpPr/>
          <p:nvPr/>
        </p:nvSpPr>
        <p:spPr>
          <a:xfrm>
            <a:off x="5975416" y="2448579"/>
            <a:ext cx="240384" cy="205033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b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8A9A716-F781-4EF2-B181-0603CF708C71}"/>
              </a:ext>
            </a:extLst>
          </p:cNvPr>
          <p:cNvCxnSpPr>
            <a:cxnSpLocks/>
          </p:cNvCxnSpPr>
          <p:nvPr/>
        </p:nvCxnSpPr>
        <p:spPr>
          <a:xfrm flipH="1">
            <a:off x="6123889" y="2079755"/>
            <a:ext cx="76592" cy="354683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C619E21-27A4-4AE4-9FD7-D20778B9166A}"/>
              </a:ext>
            </a:extLst>
          </p:cNvPr>
          <p:cNvCxnSpPr>
            <a:cxnSpLocks/>
            <a:endCxn id="55" idx="0"/>
          </p:cNvCxnSpPr>
          <p:nvPr/>
        </p:nvCxnSpPr>
        <p:spPr>
          <a:xfrm flipH="1">
            <a:off x="6918097" y="2289317"/>
            <a:ext cx="26154" cy="19697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36133588-9ED0-4C54-99FB-FC25ACE6CFA8}"/>
              </a:ext>
            </a:extLst>
          </p:cNvPr>
          <p:cNvSpPr/>
          <p:nvPr/>
        </p:nvSpPr>
        <p:spPr>
          <a:xfrm>
            <a:off x="5425127" y="3709725"/>
            <a:ext cx="240384" cy="205033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b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7B12C97-C080-4F31-9F24-7CD8A8502B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334" y="3530615"/>
            <a:ext cx="1404323" cy="1124648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9D1D6912-8C18-497F-90F4-B97D0EAE7CC2}"/>
              </a:ext>
            </a:extLst>
          </p:cNvPr>
          <p:cNvSpPr/>
          <p:nvPr/>
        </p:nvSpPr>
        <p:spPr>
          <a:xfrm>
            <a:off x="6797905" y="2486287"/>
            <a:ext cx="240384" cy="205033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5FC505E-1F85-4A4D-BE91-A0EA8A2FE82E}"/>
              </a:ext>
            </a:extLst>
          </p:cNvPr>
          <p:cNvSpPr/>
          <p:nvPr/>
        </p:nvSpPr>
        <p:spPr>
          <a:xfrm>
            <a:off x="6792013" y="3733293"/>
            <a:ext cx="240384" cy="205033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0ADC44E8-4B19-44F8-A673-97A21960C8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833" y="3536719"/>
            <a:ext cx="1395167" cy="1117316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C93D8D8D-CED3-414B-A873-A630FF2BF697}"/>
              </a:ext>
            </a:extLst>
          </p:cNvPr>
          <p:cNvSpPr/>
          <p:nvPr/>
        </p:nvSpPr>
        <p:spPr>
          <a:xfrm>
            <a:off x="7768865" y="1245985"/>
            <a:ext cx="240384" cy="205033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d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C02CD5F-28C0-4D78-968D-42442C3A7B0C}"/>
              </a:ext>
            </a:extLst>
          </p:cNvPr>
          <p:cNvCxnSpPr>
            <a:cxnSpLocks/>
          </p:cNvCxnSpPr>
          <p:nvPr/>
        </p:nvCxnSpPr>
        <p:spPr>
          <a:xfrm flipV="1">
            <a:off x="7659510" y="1374423"/>
            <a:ext cx="110534" cy="55199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DDF7878A-FFC2-4512-BA0B-37E6CFA72903}"/>
              </a:ext>
            </a:extLst>
          </p:cNvPr>
          <p:cNvSpPr/>
          <p:nvPr/>
        </p:nvSpPr>
        <p:spPr>
          <a:xfrm>
            <a:off x="8066988" y="3721509"/>
            <a:ext cx="240384" cy="205033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d</a:t>
            </a:r>
          </a:p>
        </p:txBody>
      </p:sp>
      <p:sp>
        <p:nvSpPr>
          <p:cNvPr id="63" name="Arrow: Left-Right 62">
            <a:extLst>
              <a:ext uri="{FF2B5EF4-FFF2-40B4-BE49-F238E27FC236}">
                <a16:creationId xmlns:a16="http://schemas.microsoft.com/office/drawing/2014/main" id="{86B9BFCD-5B67-4678-9817-B453FAD7CAA3}"/>
              </a:ext>
            </a:extLst>
          </p:cNvPr>
          <p:cNvSpPr/>
          <p:nvPr/>
        </p:nvSpPr>
        <p:spPr>
          <a:xfrm>
            <a:off x="4277412" y="1111146"/>
            <a:ext cx="1201918" cy="84846"/>
          </a:xfrm>
          <a:prstGeom prst="left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C9705B0-7725-4FAB-BB61-5FED0441B08C}"/>
              </a:ext>
            </a:extLst>
          </p:cNvPr>
          <p:cNvSpPr txBox="1"/>
          <p:nvPr/>
        </p:nvSpPr>
        <p:spPr>
          <a:xfrm>
            <a:off x="4319833" y="884903"/>
            <a:ext cx="1223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Quick ramp-up </a:t>
            </a:r>
          </a:p>
        </p:txBody>
      </p:sp>
      <p:sp>
        <p:nvSpPr>
          <p:cNvPr id="65" name="Arrow: Left-Right 64">
            <a:extLst>
              <a:ext uri="{FF2B5EF4-FFF2-40B4-BE49-F238E27FC236}">
                <a16:creationId xmlns:a16="http://schemas.microsoft.com/office/drawing/2014/main" id="{7F45DEEA-643C-47F9-AB60-409998A01D44}"/>
              </a:ext>
            </a:extLst>
          </p:cNvPr>
          <p:cNvSpPr/>
          <p:nvPr/>
        </p:nvSpPr>
        <p:spPr>
          <a:xfrm>
            <a:off x="5522929" y="1089936"/>
            <a:ext cx="1292651" cy="121375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4FD5EF3-B658-4D8A-A9D5-1981DD4B3F6E}"/>
              </a:ext>
            </a:extLst>
          </p:cNvPr>
          <p:cNvSpPr txBox="1"/>
          <p:nvPr/>
        </p:nvSpPr>
        <p:spPr>
          <a:xfrm>
            <a:off x="5727963" y="709328"/>
            <a:ext cx="1271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Dark current loading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26A5D11-FD22-42EF-A266-D6F6EC94C62B}"/>
              </a:ext>
            </a:extLst>
          </p:cNvPr>
          <p:cNvSpPr txBox="1"/>
          <p:nvPr/>
        </p:nvSpPr>
        <p:spPr>
          <a:xfrm>
            <a:off x="6909847" y="675156"/>
            <a:ext cx="215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Conditioning &amp; dark current reduction</a:t>
            </a:r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CCE2E5FA-D30C-4C1D-9695-43D299533319}"/>
              </a:ext>
            </a:extLst>
          </p:cNvPr>
          <p:cNvSpPr/>
          <p:nvPr/>
        </p:nvSpPr>
        <p:spPr>
          <a:xfrm>
            <a:off x="6942841" y="1054586"/>
            <a:ext cx="841343" cy="190893"/>
          </a:xfrm>
          <a:prstGeom prst="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FBC400F-6C5B-4499-85E4-8D3EE086F3AA}"/>
              </a:ext>
            </a:extLst>
          </p:cNvPr>
          <p:cNvSpPr txBox="1"/>
          <p:nvPr/>
        </p:nvSpPr>
        <p:spPr>
          <a:xfrm>
            <a:off x="191432" y="751082"/>
            <a:ext cx="412436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0070C0"/>
                </a:solidFill>
              </a:rPr>
              <a:t>Achieved 350MV/m on cathode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0070C0"/>
                </a:solidFill>
                <a:sym typeface="Wingdings" panose="05000000000000000000" pitchFamily="2" charset="2"/>
              </a:rPr>
              <a:t>Observed strong dark current loading regime but quickly conditioned away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0070C0"/>
                </a:solidFill>
                <a:sym typeface="Wingdings" panose="05000000000000000000" pitchFamily="2" charset="2"/>
              </a:rPr>
              <a:t>It only took 70k pulses for a full condition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0070C0"/>
                </a:solidFill>
                <a:sym typeface="Wingdings" panose="05000000000000000000" pitchFamily="2" charset="2"/>
              </a:rPr>
              <a:t>Back to 200MV/m to 250MV/m region, no breakdown, no measurable dark current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43EC6E-CEA0-484E-82DD-AA95852BA877}"/>
              </a:ext>
            </a:extLst>
          </p:cNvPr>
          <p:cNvSpPr/>
          <p:nvPr/>
        </p:nvSpPr>
        <p:spPr>
          <a:xfrm>
            <a:off x="1371600" y="4910345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00" dirty="0">
                <a:solidFill>
                  <a:srgbClr val="0033CC"/>
                </a:solidFill>
              </a:rPr>
              <a:t>Euclid, SBIR Grant #DE-SC0018709,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411E04-E497-1012-FE73-F15BB2D3E7C6}"/>
              </a:ext>
            </a:extLst>
          </p:cNvPr>
          <p:cNvSpPr txBox="1"/>
          <p:nvPr/>
        </p:nvSpPr>
        <p:spPr>
          <a:xfrm>
            <a:off x="267788" y="0"/>
            <a:ext cx="8876211" cy="4154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defTabSz="457200">
              <a:lnSpc>
                <a:spcPct val="100000"/>
              </a:lnSpc>
              <a:spcBef>
                <a:spcPct val="0"/>
              </a:spcBef>
              <a:buNone/>
              <a:defRPr sz="2100" b="1" i="0" cap="all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Another example: short pulse RF </a:t>
            </a:r>
            <a:r>
              <a:rPr lang="en-US" dirty="0" err="1"/>
              <a:t>photogun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74D141-54EF-B0DF-2E54-2E51595F02C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5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-6531"/>
            <a:ext cx="9143999" cy="4491990"/>
          </a:xfrm>
        </p:spPr>
        <p:txBody>
          <a:bodyPr/>
          <a:lstStyle/>
          <a:p>
            <a:r>
              <a:rPr lang="en-US" dirty="0"/>
              <a:t>Make a short RF pulse case </a:t>
            </a:r>
          </a:p>
          <a:p>
            <a:r>
              <a:rPr lang="en-US" dirty="0"/>
              <a:t>for </a:t>
            </a:r>
          </a:p>
          <a:p>
            <a:r>
              <a:rPr lang="en-US" dirty="0"/>
              <a:t>&gt;500MeV/m gradient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B1269E-0290-4A3F-BAB6-2F7ED96B244F}"/>
              </a:ext>
            </a:extLst>
          </p:cNvPr>
          <p:cNvSpPr txBox="1"/>
          <p:nvPr/>
        </p:nvSpPr>
        <p:spPr>
          <a:xfrm>
            <a:off x="-411480" y="27089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13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941328-2035-4E52-A4E4-2098A41D93F7}"/>
              </a:ext>
            </a:extLst>
          </p:cNvPr>
          <p:cNvSpPr txBox="1"/>
          <p:nvPr/>
        </p:nvSpPr>
        <p:spPr>
          <a:xfrm>
            <a:off x="311572" y="66512"/>
            <a:ext cx="8721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What’s a creditable route for SWFA to achieve 500MeV/m of geographical gradient?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E13A8-0CFC-D838-9673-EFEB7B9E076D}"/>
              </a:ext>
            </a:extLst>
          </p:cNvPr>
          <p:cNvSpPr txBox="1"/>
          <p:nvPr/>
        </p:nvSpPr>
        <p:spPr>
          <a:xfrm>
            <a:off x="292221" y="1509147"/>
            <a:ext cx="391401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AWA is currently developing an X-band accelerator operating in the short pulse regime.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D65826-C896-5EBF-39F6-C669CDADFD7E}"/>
                  </a:ext>
                </a:extLst>
              </p:cNvPr>
              <p:cNvSpPr txBox="1"/>
              <p:nvPr/>
            </p:nvSpPr>
            <p:spPr>
              <a:xfrm>
                <a:off x="5243513" y="1564581"/>
                <a:ext cx="1137769" cy="4477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D65826-C896-5EBF-39F6-C669CDADF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513" y="1564581"/>
                <a:ext cx="1137769" cy="447751"/>
              </a:xfrm>
              <a:prstGeom prst="rect">
                <a:avLst/>
              </a:prstGeom>
              <a:blipFill>
                <a:blip r:embed="rId2"/>
                <a:stretch>
                  <a:fillRect b="-19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8ABC8F4-D944-FC2D-EA5A-D8F6A53B9B59}"/>
                  </a:ext>
                </a:extLst>
              </p:cNvPr>
              <p:cNvSpPr txBox="1"/>
              <p:nvPr/>
            </p:nvSpPr>
            <p:spPr>
              <a:xfrm>
                <a:off x="6615322" y="1564581"/>
                <a:ext cx="693103" cy="4476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8ABC8F4-D944-FC2D-EA5A-D8F6A53B9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322" y="1564581"/>
                <a:ext cx="693103" cy="447687"/>
              </a:xfrm>
              <a:prstGeom prst="rect">
                <a:avLst/>
              </a:prstGeom>
              <a:blipFill>
                <a:blip r:embed="rId3"/>
                <a:stretch>
                  <a:fillRect t="-274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CAE7CF4-C6D7-5A86-C14F-4C865CD26B7E}"/>
              </a:ext>
            </a:extLst>
          </p:cNvPr>
          <p:cNvSpPr txBox="1"/>
          <p:nvPr/>
        </p:nvSpPr>
        <p:spPr>
          <a:xfrm>
            <a:off x="4761310" y="2132737"/>
            <a:ext cx="427145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Simply scale this structure to 11.7*3=35.1GHz, then R/Q is the same, Vg is the same, then 600MW will build up 540 MV/m. If double the power from PETS to 1.2GW, the gradient will be 764 MV/m. If the fill factor is 0.7, the geographical gradient will be 535MeV/m.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D3CD57-98D6-04ED-12C7-3212CAA0DF0A}"/>
              </a:ext>
            </a:extLst>
          </p:cNvPr>
          <p:cNvSpPr txBox="1"/>
          <p:nvPr/>
        </p:nvSpPr>
        <p:spPr>
          <a:xfrm>
            <a:off x="4761310" y="3716114"/>
            <a:ext cx="41998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u="sng" dirty="0"/>
              <a:t>But, the beam aperture will be &lt;1.5mm. (</a:t>
            </a:r>
            <a:r>
              <a:rPr lang="en-US" sz="1200" i="1" u="sng" dirty="0"/>
              <a:t>ref. CLIC 30GHz has aperture 2.4mm~3.2mm</a:t>
            </a:r>
            <a:r>
              <a:rPr lang="en-US" sz="1350" i="1" u="sng" dirty="0"/>
              <a:t>.)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B226646-8E89-AA3D-7792-E4E69AE7B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142939"/>
              </p:ext>
            </p:extLst>
          </p:nvPr>
        </p:nvGraphicFramePr>
        <p:xfrm>
          <a:off x="386080" y="2359045"/>
          <a:ext cx="399661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306">
                  <a:extLst>
                    <a:ext uri="{9D8B030D-6E8A-4147-A177-3AD203B41FA5}">
                      <a16:colId xmlns:a16="http://schemas.microsoft.com/office/drawing/2014/main" val="3607827299"/>
                    </a:ext>
                  </a:extLst>
                </a:gridCol>
                <a:gridCol w="1998306">
                  <a:extLst>
                    <a:ext uri="{9D8B030D-6E8A-4147-A177-3AD203B41FA5}">
                      <a16:colId xmlns:a16="http://schemas.microsoft.com/office/drawing/2014/main" val="2950376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Designed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892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Freq.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11.7 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985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Filling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734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Structure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024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Input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600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17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Gradient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180 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166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9100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CE804-2015-645C-96BD-118BAF236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3175F8F-5FDB-0783-D98F-D8F79BE16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51" y="1338520"/>
            <a:ext cx="3461280" cy="90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EEA098-A730-9F19-6420-E9DF479F4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893" y="1338522"/>
            <a:ext cx="4648843" cy="903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DDC73D-D518-D5B1-DF6E-7AEAD64C1386}"/>
              </a:ext>
            </a:extLst>
          </p:cNvPr>
          <p:cNvSpPr txBox="1"/>
          <p:nvPr/>
        </p:nvSpPr>
        <p:spPr>
          <a:xfrm>
            <a:off x="4776073" y="2323090"/>
            <a:ext cx="26694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50nC/bunch</a:t>
            </a:r>
            <a:r>
              <a:rPr lang="en-US" sz="1350" dirty="0">
                <a:sym typeface="Wingdings" panose="05000000000000000000" pitchFamily="2" charset="2"/>
              </a:rPr>
              <a:t>~400MW</a:t>
            </a:r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A12648-66F9-D43D-0085-B0195A0332BE}"/>
              </a:ext>
            </a:extLst>
          </p:cNvPr>
          <p:cNvSpPr txBox="1"/>
          <p:nvPr/>
        </p:nvSpPr>
        <p:spPr>
          <a:xfrm>
            <a:off x="711200" y="3189261"/>
            <a:ext cx="7559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Simply scale AWA’s X-band PETS to 11.7*3=35.1GHz, then R/Q is the same, Vg is the same, then we still need to maintain 30cm to get 1.2GW by 16.7nC/bunch (assuming F~1), but the beam aperture only 17.6mm/3=</a:t>
            </a:r>
            <a:r>
              <a:rPr lang="en-US" sz="1600" u="sng" dirty="0"/>
              <a:t>5.9mm</a:t>
            </a:r>
            <a:r>
              <a:rPr lang="en-US" sz="16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9DD0FA-6725-B488-A3C8-04C07D63A47A}"/>
              </a:ext>
            </a:extLst>
          </p:cNvPr>
          <p:cNvSpPr txBox="1"/>
          <p:nvPr/>
        </p:nvSpPr>
        <p:spPr>
          <a:xfrm>
            <a:off x="311572" y="66512"/>
            <a:ext cx="87211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On the power source side</a:t>
            </a:r>
          </a:p>
        </p:txBody>
      </p:sp>
    </p:spTree>
    <p:extLst>
      <p:ext uri="{BB962C8B-B14F-4D97-AF65-F5344CB8AC3E}">
        <p14:creationId xmlns:p14="http://schemas.microsoft.com/office/powerpoint/2010/main" val="28962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D00EA-FBE4-BAB9-DC23-4B8C27B99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BD65D-0355-E215-E9C2-C69AFCE9C4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-6531"/>
            <a:ext cx="9143999" cy="4491990"/>
          </a:xfrm>
        </p:spPr>
        <p:txBody>
          <a:bodyPr/>
          <a:lstStyle/>
          <a:p>
            <a:r>
              <a:rPr lang="en-US" dirty="0"/>
              <a:t>Challenges and R&amp;D work</a:t>
            </a:r>
          </a:p>
          <a:p>
            <a:endParaRPr lang="en-US" sz="2800" b="1" kern="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EAA88-2EEA-AF9C-B862-68E58960A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33C8F05-1AD1-8157-00B8-04A980AEAAFC}"/>
              </a:ext>
            </a:extLst>
          </p:cNvPr>
          <p:cNvSpPr txBox="1"/>
          <p:nvPr/>
        </p:nvSpPr>
        <p:spPr>
          <a:xfrm>
            <a:off x="383418" y="115147"/>
            <a:ext cx="7663301" cy="7112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sz="2100" b="1" i="0" cap="all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Accelerators Subject to study tailed to short pulse regime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648499-37A8-0B25-BD84-451A3253DFD7}"/>
              </a:ext>
            </a:extLst>
          </p:cNvPr>
          <p:cNvSpPr txBox="1"/>
          <p:nvPr/>
        </p:nvSpPr>
        <p:spPr>
          <a:xfrm>
            <a:off x="293158" y="1256605"/>
            <a:ext cx="5810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Main accelerating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Power extractor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Drive beam production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540AE2-DC13-630C-C5B0-AA1EDE288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292" y="2158026"/>
            <a:ext cx="5357707" cy="282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3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F378CD64-2BB1-9A34-98B3-90DA5BAB01FA}"/>
              </a:ext>
            </a:extLst>
          </p:cNvPr>
          <p:cNvGraphicFramePr>
            <a:graphicFrameLocks noGrp="1"/>
          </p:cNvGraphicFramePr>
          <p:nvPr/>
        </p:nvGraphicFramePr>
        <p:xfrm>
          <a:off x="509452" y="1486807"/>
          <a:ext cx="7881801" cy="3341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8844">
                  <a:extLst>
                    <a:ext uri="{9D8B030D-6E8A-4147-A177-3AD203B41FA5}">
                      <a16:colId xmlns:a16="http://schemas.microsoft.com/office/drawing/2014/main" val="3790019337"/>
                    </a:ext>
                  </a:extLst>
                </a:gridCol>
                <a:gridCol w="1928573">
                  <a:extLst>
                    <a:ext uri="{9D8B030D-6E8A-4147-A177-3AD203B41FA5}">
                      <a16:colId xmlns:a16="http://schemas.microsoft.com/office/drawing/2014/main" val="1947940402"/>
                    </a:ext>
                  </a:extLst>
                </a:gridCol>
                <a:gridCol w="2632165">
                  <a:extLst>
                    <a:ext uri="{9D8B030D-6E8A-4147-A177-3AD203B41FA5}">
                      <a16:colId xmlns:a16="http://schemas.microsoft.com/office/drawing/2014/main" val="4192725932"/>
                    </a:ext>
                  </a:extLst>
                </a:gridCol>
                <a:gridCol w="1422219">
                  <a:extLst>
                    <a:ext uri="{9D8B030D-6E8A-4147-A177-3AD203B41FA5}">
                      <a16:colId xmlns:a16="http://schemas.microsoft.com/office/drawing/2014/main" val="1759310692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Klystron power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Energy gain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MeV/(MW*</a:t>
                      </a:r>
                      <a:r>
                        <a:rPr lang="en-US" sz="1200" dirty="0" err="1"/>
                        <a:t>Trf</a:t>
                      </a:r>
                      <a:r>
                        <a:rPr lang="en-US" sz="1200" dirty="0"/>
                        <a:t>[us]) per Str.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7969519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S-band standard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50MW, 3us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50MeV in 3m (16.7MeV/m)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0.33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21625090"/>
                  </a:ext>
                </a:extLst>
              </a:tr>
              <a:tr h="543923">
                <a:tc>
                  <a:txBody>
                    <a:bodyPr/>
                    <a:lstStyle/>
                    <a:p>
                      <a:r>
                        <a:rPr lang="en-US" sz="1200" dirty="0"/>
                        <a:t>NLC </a:t>
                      </a:r>
                      <a:r>
                        <a:rPr lang="en-US" sz="1200" dirty="0" err="1"/>
                        <a:t>Xband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75MW x 2=150MW, 1.6us, compress to 450MW, 400ns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270MeV in 6.5m ( 6 structures, total 5.4m structures,83% fill factor, 50MeV/m)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00269634"/>
                  </a:ext>
                </a:extLst>
              </a:tr>
              <a:tr h="540657">
                <a:tc>
                  <a:txBody>
                    <a:bodyPr/>
                    <a:lstStyle/>
                    <a:p>
                      <a:r>
                        <a:rPr lang="en-US" sz="1200" dirty="0"/>
                        <a:t>CLIC-</a:t>
                      </a:r>
                      <a:r>
                        <a:rPr lang="en-US" sz="1200" dirty="0" err="1"/>
                        <a:t>Kly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Xband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53MW x 2=106MW, 2us, compress to 170MW x 2=340MW, 334ns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276MeV in 4.6m (80% fill factor, 8 structures, 0.46m ea., 75MeV/m)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2.43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02755665"/>
                  </a:ext>
                </a:extLst>
              </a:tr>
              <a:tr h="308791">
                <a:tc>
                  <a:txBody>
                    <a:bodyPr/>
                    <a:lstStyle/>
                    <a:p>
                      <a:r>
                        <a:rPr lang="en-US" sz="1200" dirty="0"/>
                        <a:t>CLIC-TBA </a:t>
                      </a:r>
                      <a:r>
                        <a:rPr lang="en-US" sz="1200" dirty="0" err="1"/>
                        <a:t>Xband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132MW from ea. PETS, 176.5ns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46MeV in 57.5cm (80% fill factor, 2 structures, 23cm ea. , 100MeV/m)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26400414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r>
                        <a:rPr lang="en-US" sz="1200" dirty="0"/>
                        <a:t>Short Pulse X-band-TBA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537MW from ea. DPETS,</a:t>
                      </a:r>
                    </a:p>
                    <a:p>
                      <a:r>
                        <a:rPr lang="en-US" sz="1200" u="none" dirty="0"/>
                        <a:t>22ns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36MeV in 37.5cm (80% fill factor, one structure, 30cm, 120MeV/m)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91445269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200" dirty="0"/>
                        <a:t>Short pulse X-band </a:t>
                      </a:r>
                      <a:r>
                        <a:rPr lang="en-US" sz="1200" dirty="0" err="1"/>
                        <a:t>Kly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20MW, 1us, compress to 250MW, 10ns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40MeV in 25cm (80% fill factor, one structure, 20cm, 200MeV/m)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6061321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3E1DB03-E497-86D5-C904-6AC068A76C8B}"/>
              </a:ext>
            </a:extLst>
          </p:cNvPr>
          <p:cNvSpPr txBox="1"/>
          <p:nvPr/>
        </p:nvSpPr>
        <p:spPr>
          <a:xfrm>
            <a:off x="6801691" y="249556"/>
            <a:ext cx="225631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If we use this as a Figure of Merit for an accelerating structure,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89D2CD-9A0F-7ACD-BA19-31060A9E0A7F}"/>
              </a:ext>
            </a:extLst>
          </p:cNvPr>
          <p:cNvCxnSpPr>
            <a:cxnSpLocks/>
          </p:cNvCxnSpPr>
          <p:nvPr/>
        </p:nvCxnSpPr>
        <p:spPr>
          <a:xfrm>
            <a:off x="7655824" y="1254033"/>
            <a:ext cx="0" cy="232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0F0D99-346B-A429-D201-C8DEC6D9ABDC}"/>
              </a:ext>
            </a:extLst>
          </p:cNvPr>
          <p:cNvSpPr txBox="1"/>
          <p:nvPr/>
        </p:nvSpPr>
        <p:spPr>
          <a:xfrm>
            <a:off x="6801691" y="953951"/>
            <a:ext cx="17082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Def: </a:t>
            </a:r>
            <a:r>
              <a:rPr lang="en-US" sz="1350" b="1" u="sng" dirty="0"/>
              <a:t>RF usage rate</a:t>
            </a:r>
          </a:p>
        </p:txBody>
      </p:sp>
      <p:sp>
        <p:nvSpPr>
          <p:cNvPr id="13" name="Title 20">
            <a:extLst>
              <a:ext uri="{FF2B5EF4-FFF2-40B4-BE49-F238E27FC236}">
                <a16:creationId xmlns:a16="http://schemas.microsoft.com/office/drawing/2014/main" id="{5BD2E129-1306-9A2A-199D-37F59AD0F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26" y="36703"/>
            <a:ext cx="8515947" cy="461665"/>
          </a:xfrm>
          <a:ln>
            <a:noFill/>
          </a:ln>
        </p:spPr>
        <p:txBody>
          <a:bodyPr vert="horz" lIns="0" tIns="0" rIns="0" bIns="0" rtlCol="0" anchor="b">
            <a:noAutofit/>
          </a:bodyPr>
          <a:lstStyle/>
          <a:p>
            <a:pPr>
              <a:lnSpc>
                <a:spcPct val="100000"/>
              </a:lnSpc>
              <a:buFont typeface="Wingdings" pitchFamily="2" charset="2"/>
            </a:pPr>
            <a:r>
              <a:rPr lang="en-US" sz="2100" dirty="0">
                <a:solidFill>
                  <a:schemeClr val="tx1"/>
                </a:solidFill>
              </a:rPr>
              <a:t>single bunch applications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85550D7-B0AF-76CD-5EFB-20624BDC33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15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2A193-0E03-082A-FF83-8FB02172D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F79C3-479D-997E-AE46-69D0CF98D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121" y="1394066"/>
            <a:ext cx="6946051" cy="283926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/>
              <a:t>Dependence of Gradient on RF pulse length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Scaling law?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Observation from CLIC 30GHz era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Discovery of BIAR (breakdown insensitive accelerator regime) at AWA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Make a short RF pulse case for &gt;500MeV/m gradient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Challenges and R&amp;D work</a:t>
            </a:r>
          </a:p>
          <a:p>
            <a:pPr marL="0" indent="0">
              <a:spcAft>
                <a:spcPts val="600"/>
              </a:spcAft>
              <a:buNone/>
            </a:pPr>
            <a:endParaRPr lang="en-US" sz="2000" dirty="0"/>
          </a:p>
          <a:p>
            <a:pPr>
              <a:spcAft>
                <a:spcPts val="6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80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F02158-E0AA-D600-C0D7-657863976E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95380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-6531"/>
            <a:ext cx="9143999" cy="4491990"/>
          </a:xfrm>
        </p:spPr>
        <p:txBody>
          <a:bodyPr/>
          <a:lstStyle/>
          <a:p>
            <a:r>
              <a:rPr lang="en-US" sz="2800" dirty="0"/>
              <a:t>Dependence of Gradient on RF pulse length</a:t>
            </a:r>
            <a:endParaRPr lang="en-US" sz="2800" b="1" kern="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04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13A2C5-25BE-6608-C69F-9420005A1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01" y="1645502"/>
            <a:ext cx="3998538" cy="1188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94082D-66CD-D0BF-1483-226C64A18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42" y="3519077"/>
            <a:ext cx="3679251" cy="479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F6BAE3-C58A-BF4F-EDD6-672A4D52CF26}"/>
              </a:ext>
            </a:extLst>
          </p:cNvPr>
          <p:cNvSpPr txBox="1"/>
          <p:nvPr/>
        </p:nvSpPr>
        <p:spPr>
          <a:xfrm>
            <a:off x="310242" y="0"/>
            <a:ext cx="8833758" cy="7426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sz="2100" b="1" i="0" cap="all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Relevant history of studying RF breakdowns dependences on rf pulse length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A68C00-E87E-71D8-614A-B38E8F51DC7C}"/>
              </a:ext>
            </a:extLst>
          </p:cNvPr>
          <p:cNvSpPr txBox="1"/>
          <p:nvPr/>
        </p:nvSpPr>
        <p:spPr>
          <a:xfrm>
            <a:off x="582506" y="1112327"/>
            <a:ext cx="281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Theoretical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266F45-1FA8-DC8A-0CCC-772AB9AD8F3F}"/>
              </a:ext>
            </a:extLst>
          </p:cNvPr>
          <p:cNvSpPr txBox="1"/>
          <p:nvPr/>
        </p:nvSpPr>
        <p:spPr>
          <a:xfrm>
            <a:off x="5171439" y="1112327"/>
            <a:ext cx="281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Experimental efforts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B775E7-BB0E-8A56-3C34-B796E41F5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730" y="1645502"/>
            <a:ext cx="4099308" cy="118845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F28562-B6EF-E032-AA58-AEE2E76D70C1}"/>
              </a:ext>
            </a:extLst>
          </p:cNvPr>
          <p:cNvCxnSpPr/>
          <p:nvPr/>
        </p:nvCxnSpPr>
        <p:spPr>
          <a:xfrm>
            <a:off x="453813" y="3793067"/>
            <a:ext cx="36237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666A2A-89AC-9A6B-87A7-1F0C937B7387}"/>
              </a:ext>
            </a:extLst>
          </p:cNvPr>
          <p:cNvCxnSpPr>
            <a:cxnSpLocks/>
          </p:cNvCxnSpPr>
          <p:nvPr/>
        </p:nvCxnSpPr>
        <p:spPr>
          <a:xfrm flipV="1">
            <a:off x="365759" y="3998400"/>
            <a:ext cx="3027680" cy="10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Arrow: Down 22">
            <a:extLst>
              <a:ext uri="{FF2B5EF4-FFF2-40B4-BE49-F238E27FC236}">
                <a16:creationId xmlns:a16="http://schemas.microsoft.com/office/drawing/2014/main" id="{533D88BC-42B4-92B4-8301-E6193B3D83B4}"/>
              </a:ext>
            </a:extLst>
          </p:cNvPr>
          <p:cNvSpPr/>
          <p:nvPr/>
        </p:nvSpPr>
        <p:spPr>
          <a:xfrm>
            <a:off x="1937173" y="2932853"/>
            <a:ext cx="250614" cy="479323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5B82D2-0D8C-A376-024E-7041B14F0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685" y="2833957"/>
            <a:ext cx="2612448" cy="215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5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0D62DE7-3930-7929-84D2-9689A970640E}"/>
              </a:ext>
            </a:extLst>
          </p:cNvPr>
          <p:cNvSpPr txBox="1"/>
          <p:nvPr/>
        </p:nvSpPr>
        <p:spPr>
          <a:xfrm>
            <a:off x="417285" y="-4245"/>
            <a:ext cx="5631302" cy="4154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sz="2100" b="1" i="0" cap="all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Empirical scaling law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891A0-8845-9703-FBCC-242E387F29E8}"/>
              </a:ext>
            </a:extLst>
          </p:cNvPr>
          <p:cNvSpPr txBox="1"/>
          <p:nvPr/>
        </p:nvSpPr>
        <p:spPr>
          <a:xfrm>
            <a:off x="640217" y="1734274"/>
            <a:ext cx="2808312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BDR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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</a:t>
            </a:r>
            <a:r>
              <a:rPr lang="en-US" sz="32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30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en-US" sz="32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2D6DBB-F2C9-5AEC-1672-8CE56AF5625A}"/>
              </a:ext>
            </a:extLst>
          </p:cNvPr>
          <p:cNvSpPr txBox="1"/>
          <p:nvPr/>
        </p:nvSpPr>
        <p:spPr>
          <a:xfrm>
            <a:off x="417285" y="2278264"/>
            <a:ext cx="33974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Grudiev</a:t>
            </a:r>
            <a:r>
              <a:rPr lang="en-US" sz="1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1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et al., Phys. Rev. ST-AB, </a:t>
            </a:r>
            <a:r>
              <a:rPr lang="en-US" sz="1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12, 102001 (2009).</a:t>
            </a:r>
            <a:endParaRPr lang="en-US" sz="12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88CC1F-73C4-2A98-A2BA-7AC7E4F8B65F}"/>
              </a:ext>
            </a:extLst>
          </p:cNvPr>
          <p:cNvSpPr txBox="1"/>
          <p:nvPr/>
        </p:nvSpPr>
        <p:spPr>
          <a:xfrm>
            <a:off x="323070" y="720924"/>
            <a:ext cx="4248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Empirical formula summarized from decade of high gradient accelerator research (</a:t>
            </a:r>
            <a:r>
              <a:rPr lang="en-US" dirty="0" err="1"/>
              <a:t>x+k</a:t>
            </a:r>
            <a:r>
              <a:rPr lang="en-US" baseline="-25000" dirty="0" err="1"/>
              <a:t>a</a:t>
            </a:r>
            <a:r>
              <a:rPr lang="en-US" dirty="0"/>
              <a:t> bands)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1BD32B1-830E-98C0-209A-E42C47D8B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" r="7655"/>
          <a:stretch>
            <a:fillRect/>
          </a:stretch>
        </p:blipFill>
        <p:spPr bwMode="auto">
          <a:xfrm>
            <a:off x="5329304" y="460162"/>
            <a:ext cx="3174479" cy="248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E1EFCCE0-8CCC-AF48-A7D8-E36EF2F68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413" y="2797175"/>
            <a:ext cx="7604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000">
                <a:ea typeface="宋体" panose="02010600030101010101" pitchFamily="2" charset="-122"/>
                <a:cs typeface="Arial" panose="020B0604020202020204" pitchFamily="34" charset="0"/>
              </a:rPr>
              <a:t>110 MV/m</a:t>
            </a: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A1D9FC49-DF83-08DD-C173-B100A0E14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7733" y="118864"/>
            <a:ext cx="384725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dirty="0">
                <a:solidFill>
                  <a:srgbClr val="3366FF"/>
                </a:solidFill>
                <a:latin typeface="Calibri" panose="020F0502020204030204" pitchFamily="34" charset="0"/>
              </a:rPr>
              <a:t>SLAC Breakdown and pulse heating study 2010</a:t>
            </a:r>
            <a:r>
              <a:rPr lang="en-US" altLang="en-US" sz="1200" dirty="0">
                <a:solidFill>
                  <a:srgbClr val="3366FF"/>
                </a:solidFill>
                <a:latin typeface="Calibri" panose="020F0502020204030204" pitchFamily="34" charset="0"/>
              </a:rPr>
              <a:t>                    (</a:t>
            </a:r>
            <a:r>
              <a:rPr lang="en-US" altLang="en-US" sz="1100" dirty="0">
                <a:solidFill>
                  <a:srgbClr val="3366FF"/>
                </a:solidFill>
                <a:latin typeface="Calibri" panose="020F0502020204030204" pitchFamily="34" charset="0"/>
              </a:rPr>
              <a:t>from F. Wang, AAC10 presentation</a:t>
            </a:r>
            <a:r>
              <a:rPr lang="en-US" altLang="en-US" sz="1200" dirty="0">
                <a:solidFill>
                  <a:srgbClr val="3366FF"/>
                </a:solidFill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A324B8-D07B-5673-55B8-8496E4963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7" r="1566" b="17857"/>
          <a:stretch>
            <a:fillRect/>
          </a:stretch>
        </p:blipFill>
        <p:spPr bwMode="auto">
          <a:xfrm>
            <a:off x="5312937" y="3318116"/>
            <a:ext cx="3700717" cy="181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F750FAB0-9285-1EFE-C6C9-5FC2726BA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2735" y="2948320"/>
            <a:ext cx="25372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dirty="0">
                <a:solidFill>
                  <a:srgbClr val="3366FF"/>
                </a:solidFill>
                <a:latin typeface="Calibri" panose="020F0502020204030204" pitchFamily="34" charset="0"/>
              </a:rPr>
              <a:t>SLAC Breakdown study 2008</a:t>
            </a:r>
            <a:r>
              <a:rPr lang="en-US" altLang="en-US" sz="1100" dirty="0">
                <a:solidFill>
                  <a:srgbClr val="3366FF"/>
                </a:solidFill>
                <a:latin typeface="Calibri" panose="020F0502020204030204" pitchFamily="34" charset="0"/>
              </a:rPr>
              <a:t>                    (</a:t>
            </a:r>
            <a:r>
              <a:rPr lang="en-US" altLang="en-US" sz="1050" dirty="0">
                <a:solidFill>
                  <a:srgbClr val="3366FF"/>
                </a:solidFill>
                <a:latin typeface="Calibri" panose="020F0502020204030204" pitchFamily="34" charset="0"/>
              </a:rPr>
              <a:t>from V.A. </a:t>
            </a:r>
            <a:r>
              <a:rPr lang="en-US" altLang="en-US" sz="1050" dirty="0" err="1">
                <a:solidFill>
                  <a:srgbClr val="3366FF"/>
                </a:solidFill>
                <a:latin typeface="Calibri" panose="020F0502020204030204" pitchFamily="34" charset="0"/>
              </a:rPr>
              <a:t>Dolgashev</a:t>
            </a:r>
            <a:r>
              <a:rPr lang="en-US" altLang="en-US" sz="1050" dirty="0">
                <a:solidFill>
                  <a:srgbClr val="3366FF"/>
                </a:solidFill>
                <a:latin typeface="Calibri" panose="020F0502020204030204" pitchFamily="34" charset="0"/>
              </a:rPr>
              <a:t>, AAC10 presentation</a:t>
            </a:r>
            <a:r>
              <a:rPr lang="en-US" altLang="en-US" sz="1100" dirty="0">
                <a:solidFill>
                  <a:srgbClr val="3366FF"/>
                </a:solidFill>
                <a:latin typeface="Calibri" panose="020F0502020204030204" pitchFamily="34" charset="0"/>
              </a:rPr>
              <a:t>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D9D1E41-9AF9-97F9-FBAE-CFE21ACFB4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469736"/>
              </p:ext>
            </p:extLst>
          </p:nvPr>
        </p:nvGraphicFramePr>
        <p:xfrm>
          <a:off x="478106" y="3023369"/>
          <a:ext cx="4093893" cy="16306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615405">
                  <a:extLst>
                    <a:ext uri="{9D8B030D-6E8A-4147-A177-3AD203B41FA5}">
                      <a16:colId xmlns:a16="http://schemas.microsoft.com/office/drawing/2014/main" val="4010946474"/>
                    </a:ext>
                  </a:extLst>
                </a:gridCol>
                <a:gridCol w="1179500">
                  <a:extLst>
                    <a:ext uri="{9D8B030D-6E8A-4147-A177-3AD203B41FA5}">
                      <a16:colId xmlns:a16="http://schemas.microsoft.com/office/drawing/2014/main" val="3527499366"/>
                    </a:ext>
                  </a:extLst>
                </a:gridCol>
                <a:gridCol w="1298988">
                  <a:extLst>
                    <a:ext uri="{9D8B030D-6E8A-4147-A177-3AD203B41FA5}">
                      <a16:colId xmlns:a16="http://schemas.microsoft.com/office/drawing/2014/main" val="36228278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Freq.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Pulse length (ns)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Max. Grad.</a:t>
                      </a:r>
                    </a:p>
                    <a:p>
                      <a:r>
                        <a:rPr lang="en-US" sz="1400" dirty="0"/>
                        <a:t>(MV/m)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170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S-band at FERMI 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011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C-band in 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627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X-band at 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570469"/>
                  </a:ext>
                </a:extLst>
              </a:tr>
            </a:tbl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EE9DF7FD-E930-1222-F927-EFDDB6CD6687}"/>
              </a:ext>
            </a:extLst>
          </p:cNvPr>
          <p:cNvSpPr/>
          <p:nvPr/>
        </p:nvSpPr>
        <p:spPr>
          <a:xfrm>
            <a:off x="6566746" y="4477942"/>
            <a:ext cx="562187" cy="176107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9254C39-2354-CB8B-E9DE-DBC5409FF28B}"/>
              </a:ext>
            </a:extLst>
          </p:cNvPr>
          <p:cNvSpPr/>
          <p:nvPr/>
        </p:nvSpPr>
        <p:spPr>
          <a:xfrm rot="10800000">
            <a:off x="6312747" y="969177"/>
            <a:ext cx="850548" cy="176107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E02330-01E5-358E-BFC9-BD65483A0B02}"/>
              </a:ext>
            </a:extLst>
          </p:cNvPr>
          <p:cNvSpPr txBox="1"/>
          <p:nvPr/>
        </p:nvSpPr>
        <p:spPr>
          <a:xfrm>
            <a:off x="6185678" y="775954"/>
            <a:ext cx="1398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</a:rPr>
              <a:t>Shorter pulse length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A86125-1D5B-5BAE-22D7-6C7B69A60CFF}"/>
              </a:ext>
            </a:extLst>
          </p:cNvPr>
          <p:cNvSpPr txBox="1"/>
          <p:nvPr/>
        </p:nvSpPr>
        <p:spPr>
          <a:xfrm>
            <a:off x="6312747" y="4625294"/>
            <a:ext cx="1144693" cy="179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"/>
              </a:lnSpc>
            </a:pPr>
            <a:r>
              <a:rPr lang="en-US" sz="790" dirty="0">
                <a:solidFill>
                  <a:srgbClr val="00B050"/>
                </a:solidFill>
              </a:rPr>
              <a:t>Shorter pulse length</a:t>
            </a:r>
          </a:p>
        </p:txBody>
      </p:sp>
    </p:spTree>
    <p:extLst>
      <p:ext uri="{BB962C8B-B14F-4D97-AF65-F5344CB8AC3E}">
        <p14:creationId xmlns:p14="http://schemas.microsoft.com/office/powerpoint/2010/main" val="196568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BE246C19-FF49-AFAD-D8C9-DA702DC7E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1" y="1035103"/>
            <a:ext cx="8453183" cy="738664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7176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7176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7176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7176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7176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14300" indent="-114300">
              <a:buFont typeface="Wingdings" panose="05000000000000000000" pitchFamily="2" charset="2"/>
              <a:buChar char="§"/>
            </a:pP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A 30-cell structure with Mo irises  and low E</a:t>
            </a:r>
            <a:r>
              <a:rPr lang="en-US" altLang="en-US" sz="1400" baseline="-250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/E</a:t>
            </a:r>
            <a:r>
              <a:rPr lang="en-US" altLang="en-US" sz="1400" baseline="-250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 largely exceeded the CLIC accelerating field requirements without any damage</a:t>
            </a:r>
          </a:p>
          <a:p>
            <a:pPr marL="114300" indent="-114300">
              <a:buFont typeface="Wingdings" panose="05000000000000000000" pitchFamily="2" charset="2"/>
              <a:buChar char="§"/>
            </a:pPr>
            <a:r>
              <a:rPr lang="en-US" altLang="en-US" sz="1400" u="sng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190 MV/m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 accelerating gradient in first cell - tested with beam !   (but only 16 ns pulse length)</a:t>
            </a:r>
            <a:endParaRPr lang="en-US" altLang="en-US" sz="1400" noProof="1">
              <a:solidFill>
                <a:schemeClr val="tx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9A33489-BCE5-1AE8-8654-15C3530FB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93" y="103674"/>
            <a:ext cx="5488819" cy="3746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defTabSz="457200">
              <a:spcBef>
                <a:spcPct val="0"/>
              </a:spcBef>
            </a:pPr>
            <a:r>
              <a:rPr lang="en-US" sz="2100" b="1" cap="all" dirty="0">
                <a:latin typeface="+mj-lt"/>
                <a:ea typeface="+mj-ea"/>
                <a:cs typeface="+mj-cs"/>
              </a:rPr>
              <a:t>Observation from CLIC 30GHz era</a:t>
            </a:r>
          </a:p>
        </p:txBody>
      </p:sp>
      <p:pic>
        <p:nvPicPr>
          <p:cNvPr id="201" name="Picture 200">
            <a:extLst>
              <a:ext uri="{FF2B5EF4-FFF2-40B4-BE49-F238E27FC236}">
                <a16:creationId xmlns:a16="http://schemas.microsoft.com/office/drawing/2014/main" id="{B7426099-5298-B726-3568-4242A5898E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47" r="7120"/>
          <a:stretch/>
        </p:blipFill>
        <p:spPr>
          <a:xfrm>
            <a:off x="882493" y="4450235"/>
            <a:ext cx="2536207" cy="525725"/>
          </a:xfrm>
          <a:prstGeom prst="rect">
            <a:avLst/>
          </a:prstGeom>
        </p:spPr>
      </p:pic>
      <p:pic>
        <p:nvPicPr>
          <p:cNvPr id="204" name="Picture 965">
            <a:extLst>
              <a:ext uri="{FF2B5EF4-FFF2-40B4-BE49-F238E27FC236}">
                <a16:creationId xmlns:a16="http://schemas.microsoft.com/office/drawing/2014/main" id="{D19C08A0-A6E9-B87E-F33F-E79C4948E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72" y="1908321"/>
            <a:ext cx="2407827" cy="11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" name="Picture 966">
            <a:extLst>
              <a:ext uri="{FF2B5EF4-FFF2-40B4-BE49-F238E27FC236}">
                <a16:creationId xmlns:a16="http://schemas.microsoft.com/office/drawing/2014/main" id="{4D89AD51-BA12-8737-6E7D-DB9D37F3E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67" y="3127528"/>
            <a:ext cx="2419032" cy="122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" name="Rectangle 967">
            <a:extLst>
              <a:ext uri="{FF2B5EF4-FFF2-40B4-BE49-F238E27FC236}">
                <a16:creationId xmlns:a16="http://schemas.microsoft.com/office/drawing/2014/main" id="{B1402D60-0DA0-F492-B29F-6603ECC8A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14" y="3959764"/>
            <a:ext cx="209453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000" dirty="0">
                <a:solidFill>
                  <a:schemeClr val="bg1"/>
                </a:solidFill>
                <a:latin typeface="Comic Sans MS" panose="030F0702030302020204" pitchFamily="66" charset="0"/>
              </a:rPr>
              <a:t>30-cell clamped tungsten-iris structure</a:t>
            </a:r>
            <a:endParaRPr lang="en-US" altLang="en-US" sz="1000" noProof="1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4" name="Picture 213">
            <a:extLst>
              <a:ext uri="{FF2B5EF4-FFF2-40B4-BE49-F238E27FC236}">
                <a16:creationId xmlns:a16="http://schemas.microsoft.com/office/drawing/2014/main" id="{B14EF6EB-7363-F0D0-919D-0A2807D2D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750" y="1854171"/>
            <a:ext cx="4158441" cy="318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5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" y="67768"/>
            <a:ext cx="8778240" cy="532638"/>
          </a:xfrm>
        </p:spPr>
        <p:txBody>
          <a:bodyPr vert="horz" lIns="0" tIns="0" rIns="0" bIns="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Discovery of BIAR (breakdown insensitive accelerator regime) at AWA-I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1A6751-3EF1-2AE9-2D41-8BFFBF7E2DC1}"/>
              </a:ext>
            </a:extLst>
          </p:cNvPr>
          <p:cNvSpPr/>
          <p:nvPr/>
        </p:nvSpPr>
        <p:spPr bwMode="auto">
          <a:xfrm>
            <a:off x="457200" y="864227"/>
            <a:ext cx="844296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609C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D8BFA0-DCF7-ED76-ED11-E45A3124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359" y="716482"/>
            <a:ext cx="2317371" cy="295489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Single-cell structure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29719E-70A9-C4AD-E2FC-C58DFA5367D8}"/>
              </a:ext>
            </a:extLst>
          </p:cNvPr>
          <p:cNvSpPr txBox="1"/>
          <p:nvPr/>
        </p:nvSpPr>
        <p:spPr>
          <a:xfrm>
            <a:off x="537950" y="1005814"/>
            <a:ext cx="3715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Optimized for maximum transient gradient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BF5313-8C43-BDC1-E95E-F71F1D34F084}"/>
              </a:ext>
            </a:extLst>
          </p:cNvPr>
          <p:cNvSpPr/>
          <p:nvPr/>
        </p:nvSpPr>
        <p:spPr>
          <a:xfrm>
            <a:off x="3731551" y="1700982"/>
            <a:ext cx="628944" cy="463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3720DE92-E194-5A99-0290-609D959DC2EE}"/>
              </a:ext>
            </a:extLst>
          </p:cNvPr>
          <p:cNvGraphicFramePr>
            <a:graphicFrameLocks noGrp="1"/>
          </p:cNvGraphicFramePr>
          <p:nvPr/>
        </p:nvGraphicFramePr>
        <p:xfrm>
          <a:off x="929713" y="2847926"/>
          <a:ext cx="2932020" cy="18000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66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6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714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Normal cell properties (11.7 GHz)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4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Iris diameter</a:t>
                      </a:r>
                      <a:endParaRPr lang="en-US" sz="1000" b="1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6.1 mm</a:t>
                      </a:r>
                      <a:endParaRPr lang="en-US" sz="1000" b="1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43"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/>
                        <a:t>Iris thickness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/>
                        <a:t>2.9 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43"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/>
                        <a:t>Phase advance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/>
                        <a:t>120 degree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14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/>
                        <a:t>Quality 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/>
                        <a:t>6070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4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/>
                        <a:t>Shunt impedance </a:t>
                      </a:r>
                      <a:r>
                        <a:rPr lang="en-US" altLang="zh-CN" sz="1000" b="1" baseline="0" dirty="0"/>
                        <a:t>r/Q</a:t>
                      </a:r>
                      <a:endParaRPr lang="en-US" sz="1000" b="1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/>
                        <a:t>1.4x10</a:t>
                      </a:r>
                      <a:r>
                        <a:rPr lang="en-US" sz="1000" b="1" baseline="30000" dirty="0"/>
                        <a:t>4</a:t>
                      </a:r>
                      <a:r>
                        <a:rPr lang="en-US" sz="1000" b="1" baseline="0" dirty="0"/>
                        <a:t> </a:t>
                      </a:r>
                      <a:r>
                        <a:rPr lang="el-GR" sz="1000" b="1" baseline="0" dirty="0"/>
                        <a:t>Ω</a:t>
                      </a:r>
                      <a:r>
                        <a:rPr lang="en-US" sz="1000" b="1" baseline="0" dirty="0"/>
                        <a:t>/m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2366507"/>
                  </a:ext>
                </a:extLst>
              </a:tr>
              <a:tr h="25714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/>
                        <a:t>Group velocity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/>
                        <a:t>0.0114c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2489443"/>
                  </a:ext>
                </a:extLst>
              </a:tr>
            </a:tbl>
          </a:graphicData>
        </a:graphic>
      </p:graphicFrame>
      <p:pic>
        <p:nvPicPr>
          <p:cNvPr id="51" name="Picture 50">
            <a:extLst>
              <a:ext uri="{FF2B5EF4-FFF2-40B4-BE49-F238E27FC236}">
                <a16:creationId xmlns:a16="http://schemas.microsoft.com/office/drawing/2014/main" id="{D22F85A2-7209-48C6-6F40-E45045A4E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141" y="882316"/>
            <a:ext cx="2911957" cy="1943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FC0CEE-2E8C-5895-BF9B-BED50AC42E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064" y="3109971"/>
            <a:ext cx="3310223" cy="110146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9BE6841-182E-A385-55D8-9432E5A158B7}"/>
              </a:ext>
            </a:extLst>
          </p:cNvPr>
          <p:cNvSpPr txBox="1"/>
          <p:nvPr/>
        </p:nvSpPr>
        <p:spPr>
          <a:xfrm>
            <a:off x="5490136" y="2877829"/>
            <a:ext cx="4642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80%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14D7B77-B7CD-6098-37DA-D3DDA04A2393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5512211" y="3124050"/>
            <a:ext cx="210035" cy="272833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01D07D9-6C56-3F08-2435-4DAA93F98CB7}"/>
              </a:ext>
            </a:extLst>
          </p:cNvPr>
          <p:cNvSpPr txBox="1"/>
          <p:nvPr/>
        </p:nvSpPr>
        <p:spPr>
          <a:xfrm>
            <a:off x="4758615" y="2877829"/>
            <a:ext cx="4642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92%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9CB5AE1-3E58-B62E-4693-6B7B57C8F078}"/>
              </a:ext>
            </a:extLst>
          </p:cNvPr>
          <p:cNvCxnSpPr>
            <a:cxnSpLocks/>
            <a:stCxn id="65" idx="2"/>
          </p:cNvCxnSpPr>
          <p:nvPr/>
        </p:nvCxnSpPr>
        <p:spPr>
          <a:xfrm>
            <a:off x="4990725" y="3124050"/>
            <a:ext cx="434825" cy="230097"/>
          </a:xfrm>
          <a:prstGeom prst="straightConnector1">
            <a:avLst/>
          </a:prstGeom>
          <a:ln w="127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942832A0-ADDE-2F41-EDBB-E85EB424D057}"/>
              </a:ext>
            </a:extLst>
          </p:cNvPr>
          <p:cNvSpPr txBox="1"/>
          <p:nvPr/>
        </p:nvSpPr>
        <p:spPr>
          <a:xfrm>
            <a:off x="7082716" y="2880031"/>
            <a:ext cx="4642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</a:rPr>
              <a:t>93%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0AB0A55-0FCF-EF9D-4CC6-C0A35E6CAA45}"/>
              </a:ext>
            </a:extLst>
          </p:cNvPr>
          <p:cNvCxnSpPr>
            <a:cxnSpLocks/>
            <a:stCxn id="67" idx="2"/>
          </p:cNvCxnSpPr>
          <p:nvPr/>
        </p:nvCxnSpPr>
        <p:spPr>
          <a:xfrm flipH="1">
            <a:off x="7125136" y="3126252"/>
            <a:ext cx="189690" cy="192050"/>
          </a:xfrm>
          <a:prstGeom prst="straightConnector1">
            <a:avLst/>
          </a:prstGeom>
          <a:ln w="127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B3CF18D3-ECE6-4881-0CDA-2799D7692B9D}"/>
              </a:ext>
            </a:extLst>
          </p:cNvPr>
          <p:cNvSpPr txBox="1"/>
          <p:nvPr/>
        </p:nvSpPr>
        <p:spPr>
          <a:xfrm>
            <a:off x="6385051" y="2877829"/>
            <a:ext cx="5079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</a:rPr>
              <a:t>100%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E89D48A-949B-38F8-BFB7-B33BE4316E8B}"/>
              </a:ext>
            </a:extLst>
          </p:cNvPr>
          <p:cNvCxnSpPr>
            <a:cxnSpLocks/>
            <a:stCxn id="69" idx="2"/>
          </p:cNvCxnSpPr>
          <p:nvPr/>
        </p:nvCxnSpPr>
        <p:spPr>
          <a:xfrm>
            <a:off x="6639039" y="3124050"/>
            <a:ext cx="97954" cy="139483"/>
          </a:xfrm>
          <a:prstGeom prst="straightConnector1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EF2071F7-1CA0-47EF-D7B8-FF8A7C2305F0}"/>
              </a:ext>
            </a:extLst>
          </p:cNvPr>
          <p:cNvSpPr txBox="1"/>
          <p:nvPr/>
        </p:nvSpPr>
        <p:spPr>
          <a:xfrm>
            <a:off x="4019623" y="4212721"/>
            <a:ext cx="488053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</a:rPr>
              <a:t>- The input matching cell has higher gradient and surface field than the normal cell</a:t>
            </a:r>
          </a:p>
          <a:p>
            <a:pPr>
              <a:spcAft>
                <a:spcPts val="600"/>
              </a:spcAft>
            </a:pP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4D8CAD9-7972-68CE-29B0-03A4374B97FE}"/>
              </a:ext>
            </a:extLst>
          </p:cNvPr>
          <p:cNvCxnSpPr>
            <a:cxnSpLocks/>
          </p:cNvCxnSpPr>
          <p:nvPr/>
        </p:nvCxnSpPr>
        <p:spPr>
          <a:xfrm>
            <a:off x="6304108" y="1843920"/>
            <a:ext cx="0" cy="864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EEABC1A-683F-E982-FB5C-424C2603E6B7}"/>
              </a:ext>
            </a:extLst>
          </p:cNvPr>
          <p:cNvCxnSpPr>
            <a:cxnSpLocks/>
          </p:cNvCxnSpPr>
          <p:nvPr/>
        </p:nvCxnSpPr>
        <p:spPr>
          <a:xfrm>
            <a:off x="5721578" y="1843920"/>
            <a:ext cx="0" cy="864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BE8B02C-D67A-EB41-98DF-7F2F4FB2908C}"/>
              </a:ext>
            </a:extLst>
          </p:cNvPr>
          <p:cNvCxnSpPr>
            <a:cxnSpLocks/>
          </p:cNvCxnSpPr>
          <p:nvPr/>
        </p:nvCxnSpPr>
        <p:spPr>
          <a:xfrm>
            <a:off x="6899377" y="1843920"/>
            <a:ext cx="0" cy="864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B2FA92F-EA1F-5A55-ACA0-092A3136CC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776" y="1379724"/>
            <a:ext cx="2911957" cy="139433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2DEF8-F7A5-2483-0B91-1B4C2C3AF7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95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3BF5313-8C43-BDC1-E95E-F71F1D34F084}"/>
              </a:ext>
            </a:extLst>
          </p:cNvPr>
          <p:cNvSpPr/>
          <p:nvPr/>
        </p:nvSpPr>
        <p:spPr>
          <a:xfrm>
            <a:off x="3731551" y="1700982"/>
            <a:ext cx="628944" cy="463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D0A312-258D-D695-B3AF-72EB267E96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59" y="1155741"/>
            <a:ext cx="3908649" cy="26377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E10DEF9-16B9-1937-5258-537E0255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20" y="3588322"/>
            <a:ext cx="3245728" cy="10800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B17BAF3-166F-C578-07AA-1C60FD8D286F}"/>
              </a:ext>
            </a:extLst>
          </p:cNvPr>
          <p:cNvSpPr txBox="1"/>
          <p:nvPr/>
        </p:nvSpPr>
        <p:spPr>
          <a:xfrm>
            <a:off x="1846298" y="3662338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Main pulse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6757091-1834-221B-99EB-6B05EA18BB06}"/>
              </a:ext>
            </a:extLst>
          </p:cNvPr>
          <p:cNvSpPr txBox="1"/>
          <p:nvPr/>
        </p:nvSpPr>
        <p:spPr>
          <a:xfrm>
            <a:off x="2674405" y="3892169"/>
            <a:ext cx="1143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Secondary pulse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BF33E53-C3A7-3495-EA40-9AF685597D7B}"/>
              </a:ext>
            </a:extLst>
          </p:cNvPr>
          <p:cNvCxnSpPr>
            <a:cxnSpLocks/>
            <a:stCxn id="57" idx="2"/>
          </p:cNvCxnSpPr>
          <p:nvPr/>
        </p:nvCxnSpPr>
        <p:spPr>
          <a:xfrm flipH="1">
            <a:off x="1946400" y="3908559"/>
            <a:ext cx="300810" cy="125176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9102E18-3840-FDAD-4A7D-ACDB3DE5A269}"/>
              </a:ext>
            </a:extLst>
          </p:cNvPr>
          <p:cNvCxnSpPr>
            <a:cxnSpLocks/>
            <a:stCxn id="58" idx="2"/>
          </p:cNvCxnSpPr>
          <p:nvPr/>
        </p:nvCxnSpPr>
        <p:spPr>
          <a:xfrm flipH="1">
            <a:off x="3075216" y="4138390"/>
            <a:ext cx="170974" cy="68069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BA0735C6-DEAE-1D62-49F6-399D942104E3}"/>
              </a:ext>
            </a:extLst>
          </p:cNvPr>
          <p:cNvSpPr txBox="1"/>
          <p:nvPr/>
        </p:nvSpPr>
        <p:spPr>
          <a:xfrm>
            <a:off x="1929383" y="1045738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Input</a:t>
            </a:r>
          </a:p>
          <a:p>
            <a:pPr algn="ctr"/>
            <a:r>
              <a:rPr lang="en-US" sz="1000" dirty="0"/>
              <a:t>pulse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DAED8D9-60CF-6862-B789-160501F4E749}"/>
              </a:ext>
            </a:extLst>
          </p:cNvPr>
          <p:cNvSpPr/>
          <p:nvPr/>
        </p:nvSpPr>
        <p:spPr bwMode="auto">
          <a:xfrm>
            <a:off x="4785360" y="864227"/>
            <a:ext cx="411480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609C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C0A735EE-1670-8E70-5DED-11486E20DD64}"/>
              </a:ext>
            </a:extLst>
          </p:cNvPr>
          <p:cNvSpPr txBox="1">
            <a:spLocks/>
          </p:cNvSpPr>
          <p:nvPr/>
        </p:nvSpPr>
        <p:spPr>
          <a:xfrm>
            <a:off x="4892781" y="717958"/>
            <a:ext cx="1781722" cy="29548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RF conditioning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F3E543C-18C5-ABEC-BCF5-EDE7109EF22F}"/>
              </a:ext>
            </a:extLst>
          </p:cNvPr>
          <p:cNvSpPr/>
          <p:nvPr/>
        </p:nvSpPr>
        <p:spPr bwMode="auto">
          <a:xfrm>
            <a:off x="457200" y="864227"/>
            <a:ext cx="411480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609C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D8BFA0-DCF7-ED76-ED11-E45A3124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359" y="716482"/>
            <a:ext cx="2317371" cy="295489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Experimental setup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21D805CD-2085-473D-02AB-1CF4513616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50" y="962102"/>
            <a:ext cx="1489071" cy="1116803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124E9E52-5402-FB3D-2E5D-CCDE32E0E1BD}"/>
              </a:ext>
            </a:extLst>
          </p:cNvPr>
          <p:cNvSpPr txBox="1"/>
          <p:nvPr/>
        </p:nvSpPr>
        <p:spPr>
          <a:xfrm>
            <a:off x="1128521" y="1012416"/>
            <a:ext cx="8178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Main pulse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814F207-C78E-C8E4-D7FC-C64C5A04AC1E}"/>
              </a:ext>
            </a:extLst>
          </p:cNvPr>
          <p:cNvCxnSpPr>
            <a:cxnSpLocks/>
            <a:stCxn id="80" idx="1"/>
          </p:cNvCxnSpPr>
          <p:nvPr/>
        </p:nvCxnSpPr>
        <p:spPr>
          <a:xfrm flipH="1">
            <a:off x="1007600" y="1135527"/>
            <a:ext cx="120921" cy="106541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E304DCFB-4CB0-A132-8C77-8CA1C88C35AC}"/>
              </a:ext>
            </a:extLst>
          </p:cNvPr>
          <p:cNvSpPr txBox="1"/>
          <p:nvPr/>
        </p:nvSpPr>
        <p:spPr>
          <a:xfrm>
            <a:off x="904335" y="1241157"/>
            <a:ext cx="1143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Secondary pulse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4FCAE63C-D4A4-2657-9642-A3FD6CC7B98C}"/>
              </a:ext>
            </a:extLst>
          </p:cNvPr>
          <p:cNvCxnSpPr>
            <a:cxnSpLocks/>
            <a:stCxn id="82" idx="2"/>
          </p:cNvCxnSpPr>
          <p:nvPr/>
        </p:nvCxnSpPr>
        <p:spPr>
          <a:xfrm flipH="1">
            <a:off x="1415683" y="1487378"/>
            <a:ext cx="60437" cy="97875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C2FBBFE6-C0BD-C78A-1381-CC89F35E949F}"/>
              </a:ext>
            </a:extLst>
          </p:cNvPr>
          <p:cNvSpPr txBox="1"/>
          <p:nvPr/>
        </p:nvSpPr>
        <p:spPr>
          <a:xfrm>
            <a:off x="1724044" y="3465211"/>
            <a:ext cx="16049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Normal transmitted pulse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C2E59FE-2D32-D990-AAFD-F66DE48B4035}"/>
              </a:ext>
            </a:extLst>
          </p:cNvPr>
          <p:cNvSpPr txBox="1"/>
          <p:nvPr/>
        </p:nvSpPr>
        <p:spPr>
          <a:xfrm>
            <a:off x="4868649" y="1005814"/>
            <a:ext cx="4034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- 7.7x10</a:t>
            </a:r>
            <a:r>
              <a:rPr lang="en-US" sz="1400" baseline="30000" dirty="0">
                <a:solidFill>
                  <a:schemeClr val="tx1">
                    <a:lumMod val="50000"/>
                  </a:schemeClr>
                </a:solidFill>
              </a:rPr>
              <a:t>4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pulses accumulated at 2 Hz repetition 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1FB69AC5-5A27-0DA3-0721-0A4EF35B9E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388" y="1703911"/>
            <a:ext cx="3938400" cy="2627917"/>
          </a:xfrm>
          <a:prstGeom prst="rect">
            <a:avLst/>
          </a:prstGeom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956CAD4-B09B-73AD-8A58-F6EAF6BCF022}"/>
              </a:ext>
            </a:extLst>
          </p:cNvPr>
          <p:cNvCxnSpPr>
            <a:cxnSpLocks/>
          </p:cNvCxnSpPr>
          <p:nvPr/>
        </p:nvCxnSpPr>
        <p:spPr>
          <a:xfrm>
            <a:off x="7777233" y="1774536"/>
            <a:ext cx="0" cy="95949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F8D5A5D6-7562-8B20-8C6F-1FE6B16DC872}"/>
              </a:ext>
            </a:extLst>
          </p:cNvPr>
          <p:cNvSpPr txBox="1"/>
          <p:nvPr/>
        </p:nvSpPr>
        <p:spPr>
          <a:xfrm>
            <a:off x="6870705" y="1584817"/>
            <a:ext cx="937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Conditioning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E87FB0A-8CCF-F2FF-5EDA-F4EA1F38EDC0}"/>
              </a:ext>
            </a:extLst>
          </p:cNvPr>
          <p:cNvCxnSpPr>
            <a:cxnSpLocks/>
          </p:cNvCxnSpPr>
          <p:nvPr/>
        </p:nvCxnSpPr>
        <p:spPr>
          <a:xfrm>
            <a:off x="7800592" y="1821279"/>
            <a:ext cx="52551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4E3C0E0-E76D-066C-22B3-A137CFFA8195}"/>
              </a:ext>
            </a:extLst>
          </p:cNvPr>
          <p:cNvCxnSpPr>
            <a:cxnSpLocks/>
          </p:cNvCxnSpPr>
          <p:nvPr/>
        </p:nvCxnSpPr>
        <p:spPr>
          <a:xfrm flipH="1">
            <a:off x="7223596" y="1821279"/>
            <a:ext cx="52551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BABEB10C-2630-F058-395C-1A9FE3DDC476}"/>
              </a:ext>
            </a:extLst>
          </p:cNvPr>
          <p:cNvSpPr txBox="1"/>
          <p:nvPr/>
        </p:nvSpPr>
        <p:spPr>
          <a:xfrm>
            <a:off x="7777233" y="1584816"/>
            <a:ext cx="875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A8FD4-F5E7-4968-0A50-7F6A70620D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D2193B-8AD7-E25F-8BCE-23C96FB9ADD3}"/>
              </a:ext>
            </a:extLst>
          </p:cNvPr>
          <p:cNvSpPr txBox="1">
            <a:spLocks/>
          </p:cNvSpPr>
          <p:nvPr/>
        </p:nvSpPr>
        <p:spPr>
          <a:xfrm>
            <a:off x="289560" y="67768"/>
            <a:ext cx="8778240" cy="35004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Discovery of BIAR at AWA-II</a:t>
            </a:r>
          </a:p>
        </p:txBody>
      </p:sp>
    </p:spTree>
    <p:extLst>
      <p:ext uri="{BB962C8B-B14F-4D97-AF65-F5344CB8AC3E}">
        <p14:creationId xmlns:p14="http://schemas.microsoft.com/office/powerpoint/2010/main" val="246755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1A6751-3EF1-2AE9-2D41-8BFFBF7E2DC1}"/>
              </a:ext>
            </a:extLst>
          </p:cNvPr>
          <p:cNvSpPr/>
          <p:nvPr/>
        </p:nvSpPr>
        <p:spPr bwMode="auto">
          <a:xfrm>
            <a:off x="457200" y="864227"/>
            <a:ext cx="411480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609C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72CB2E-8D02-3F23-8190-B6D5E9DA3246}"/>
              </a:ext>
            </a:extLst>
          </p:cNvPr>
          <p:cNvSpPr/>
          <p:nvPr/>
        </p:nvSpPr>
        <p:spPr bwMode="auto">
          <a:xfrm>
            <a:off x="4785360" y="864227"/>
            <a:ext cx="411480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609C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D8BFA0-DCF7-ED76-ED11-E45A3124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360" y="716482"/>
            <a:ext cx="1844040" cy="295489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BD type I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43D0AC-C4A6-7D9B-43C4-811DDCABE172}"/>
              </a:ext>
            </a:extLst>
          </p:cNvPr>
          <p:cNvSpPr txBox="1">
            <a:spLocks/>
          </p:cNvSpPr>
          <p:nvPr/>
        </p:nvSpPr>
        <p:spPr>
          <a:xfrm>
            <a:off x="4892780" y="717958"/>
            <a:ext cx="1841821" cy="29548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BD type II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29719E-70A9-C4AD-E2FC-C58DFA5367D8}"/>
              </a:ext>
            </a:extLst>
          </p:cNvPr>
          <p:cNvSpPr txBox="1"/>
          <p:nvPr/>
        </p:nvSpPr>
        <p:spPr>
          <a:xfrm>
            <a:off x="537949" y="1005814"/>
            <a:ext cx="40340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Distorted main pulse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Disappeared after conditioning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Likely to be caused by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multipacting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B0B2E05F-704A-FA19-D1F8-260DBB82F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49" y="1898366"/>
            <a:ext cx="3938400" cy="26279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CC8977E8-F381-4443-677A-E0D3D4C87524}"/>
              </a:ext>
            </a:extLst>
          </p:cNvPr>
          <p:cNvSpPr txBox="1"/>
          <p:nvPr/>
        </p:nvSpPr>
        <p:spPr>
          <a:xfrm>
            <a:off x="1748608" y="2111192"/>
            <a:ext cx="801823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000" dirty="0"/>
              <a:t>Main pulse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ED56A29-C424-A827-994D-846F504B49D2}"/>
              </a:ext>
            </a:extLst>
          </p:cNvPr>
          <p:cNvSpPr txBox="1"/>
          <p:nvPr/>
        </p:nvSpPr>
        <p:spPr>
          <a:xfrm>
            <a:off x="2607251" y="2359478"/>
            <a:ext cx="1143569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000" dirty="0"/>
              <a:t>Secondary pulse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7A7E12A-BAA3-189A-3B24-94E33F01FFE5}"/>
              </a:ext>
            </a:extLst>
          </p:cNvPr>
          <p:cNvCxnSpPr>
            <a:cxnSpLocks/>
            <a:stCxn id="70" idx="2"/>
          </p:cNvCxnSpPr>
          <p:nvPr/>
        </p:nvCxnSpPr>
        <p:spPr>
          <a:xfrm flipH="1">
            <a:off x="1848710" y="2357413"/>
            <a:ext cx="300810" cy="125176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AC4F719-78AA-804C-2C57-5D68057C16FA}"/>
              </a:ext>
            </a:extLst>
          </p:cNvPr>
          <p:cNvCxnSpPr>
            <a:cxnSpLocks/>
            <a:stCxn id="71" idx="2"/>
          </p:cNvCxnSpPr>
          <p:nvPr/>
        </p:nvCxnSpPr>
        <p:spPr>
          <a:xfrm flipH="1">
            <a:off x="3008062" y="2605699"/>
            <a:ext cx="170974" cy="68069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2C0C3F1E-7C5E-E2C6-FD96-621FB0A28DD2}"/>
              </a:ext>
            </a:extLst>
          </p:cNvPr>
          <p:cNvSpPr txBox="1"/>
          <p:nvPr/>
        </p:nvSpPr>
        <p:spPr>
          <a:xfrm>
            <a:off x="2700308" y="1830834"/>
            <a:ext cx="2000452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sz="800" dirty="0">
                <a:solidFill>
                  <a:schemeClr val="accent2"/>
                </a:solidFill>
              </a:rPr>
              <a:t>H. Xu et al., PRAB 22, 021002 (2019)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0B11767-2421-1A18-ADDA-962AFE3D8F15}"/>
              </a:ext>
            </a:extLst>
          </p:cNvPr>
          <p:cNvSpPr txBox="1"/>
          <p:nvPr/>
        </p:nvSpPr>
        <p:spPr>
          <a:xfrm>
            <a:off x="4866109" y="1005814"/>
            <a:ext cx="4114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Blocked secondary pulse and normal main pulse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Probability decreases after conditioning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Likely to be caused by RF breakdown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C552F5A3-0750-A052-4CC8-3DBB0CB2E4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160" y="1898366"/>
            <a:ext cx="3938400" cy="2627917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F23A0758-8A2D-3D5F-5D5A-7F3CB4C4FA5E}"/>
              </a:ext>
            </a:extLst>
          </p:cNvPr>
          <p:cNvSpPr txBox="1"/>
          <p:nvPr/>
        </p:nvSpPr>
        <p:spPr>
          <a:xfrm>
            <a:off x="6034858" y="2134464"/>
            <a:ext cx="801823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000" dirty="0"/>
              <a:t>Main pulse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DA18E68-09A8-D917-872E-A83A880C2C66}"/>
              </a:ext>
            </a:extLst>
          </p:cNvPr>
          <p:cNvSpPr txBox="1"/>
          <p:nvPr/>
        </p:nvSpPr>
        <p:spPr>
          <a:xfrm>
            <a:off x="6893501" y="2420850"/>
            <a:ext cx="1143569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000" dirty="0"/>
              <a:t>Secondary pulse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51ACD00-2BA2-3B99-EC75-77ADA35AB473}"/>
              </a:ext>
            </a:extLst>
          </p:cNvPr>
          <p:cNvCxnSpPr>
            <a:cxnSpLocks/>
            <a:stCxn id="94" idx="2"/>
          </p:cNvCxnSpPr>
          <p:nvPr/>
        </p:nvCxnSpPr>
        <p:spPr>
          <a:xfrm flipH="1">
            <a:off x="6134960" y="2380685"/>
            <a:ext cx="300810" cy="125176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D12DE80E-974A-55DF-19BC-F26AE84E19F2}"/>
              </a:ext>
            </a:extLst>
          </p:cNvPr>
          <p:cNvCxnSpPr>
            <a:cxnSpLocks/>
            <a:stCxn id="95" idx="2"/>
          </p:cNvCxnSpPr>
          <p:nvPr/>
        </p:nvCxnSpPr>
        <p:spPr>
          <a:xfrm flipH="1">
            <a:off x="7294312" y="2667071"/>
            <a:ext cx="170974" cy="68069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BCA224-DF0E-FC41-9754-F2BD673E57D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CBC989-3F82-23AF-C6C9-A7F2D90DCEE7}"/>
              </a:ext>
            </a:extLst>
          </p:cNvPr>
          <p:cNvGrpSpPr/>
          <p:nvPr/>
        </p:nvGrpSpPr>
        <p:grpSpPr>
          <a:xfrm>
            <a:off x="3870365" y="1172122"/>
            <a:ext cx="444058" cy="347500"/>
            <a:chOff x="3870365" y="1172122"/>
            <a:chExt cx="444058" cy="3475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5F9AFA-73C6-0320-76B3-246D9CFBEA14}"/>
                </a:ext>
              </a:extLst>
            </p:cNvPr>
            <p:cNvCxnSpPr/>
            <p:nvPr/>
          </p:nvCxnSpPr>
          <p:spPr>
            <a:xfrm>
              <a:off x="3870365" y="1176669"/>
              <a:ext cx="300445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2894867-FB2F-76AA-8961-B021F3A81505}"/>
                </a:ext>
              </a:extLst>
            </p:cNvPr>
            <p:cNvCxnSpPr>
              <a:cxnSpLocks/>
            </p:cNvCxnSpPr>
            <p:nvPr/>
          </p:nvCxnSpPr>
          <p:spPr>
            <a:xfrm>
              <a:off x="4170810" y="1176669"/>
              <a:ext cx="2773" cy="2819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1DC6A8C-94A1-9DDB-D417-F6B78FB5483E}"/>
                </a:ext>
              </a:extLst>
            </p:cNvPr>
            <p:cNvSpPr/>
            <p:nvPr/>
          </p:nvSpPr>
          <p:spPr>
            <a:xfrm rot="10800000">
              <a:off x="4180114" y="1377505"/>
              <a:ext cx="134309" cy="142117"/>
            </a:xfrm>
            <a:prstGeom prst="arc">
              <a:avLst>
                <a:gd name="adj1" fmla="val 16260441"/>
                <a:gd name="adj2" fmla="val 0"/>
              </a:avLst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0737A5B7-8006-7FA3-61BA-DCEAEBBBE129}"/>
                </a:ext>
              </a:extLst>
            </p:cNvPr>
            <p:cNvSpPr/>
            <p:nvPr/>
          </p:nvSpPr>
          <p:spPr>
            <a:xfrm rot="10800000" flipH="1">
              <a:off x="4177341" y="1377505"/>
              <a:ext cx="134309" cy="142117"/>
            </a:xfrm>
            <a:prstGeom prst="arc">
              <a:avLst>
                <a:gd name="adj1" fmla="val 16260441"/>
                <a:gd name="adj2" fmla="val 0"/>
              </a:avLst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B0239DD-7BFD-80D8-E8CD-3B6F5D6A22EC}"/>
                </a:ext>
              </a:extLst>
            </p:cNvPr>
            <p:cNvSpPr/>
            <p:nvPr/>
          </p:nvSpPr>
          <p:spPr>
            <a:xfrm>
              <a:off x="4009052" y="1186236"/>
              <a:ext cx="152021" cy="113334"/>
            </a:xfrm>
            <a:custGeom>
              <a:avLst/>
              <a:gdLst>
                <a:gd name="connsiteX0" fmla="*/ 5201 w 152021"/>
                <a:gd name="connsiteY0" fmla="*/ 0 h 113334"/>
                <a:gd name="connsiteX1" fmla="*/ 50 w 152021"/>
                <a:gd name="connsiteY1" fmla="*/ 33485 h 113334"/>
                <a:gd name="connsiteX2" fmla="*/ 5201 w 152021"/>
                <a:gd name="connsiteY2" fmla="*/ 43788 h 113334"/>
                <a:gd name="connsiteX3" fmla="*/ 25807 w 152021"/>
                <a:gd name="connsiteY3" fmla="*/ 64394 h 113334"/>
                <a:gd name="connsiteX4" fmla="*/ 41262 w 152021"/>
                <a:gd name="connsiteY4" fmla="*/ 79849 h 113334"/>
                <a:gd name="connsiteX5" fmla="*/ 48989 w 152021"/>
                <a:gd name="connsiteY5" fmla="*/ 87576 h 113334"/>
                <a:gd name="connsiteX6" fmla="*/ 77323 w 152021"/>
                <a:gd name="connsiteY6" fmla="*/ 97879 h 113334"/>
                <a:gd name="connsiteX7" fmla="*/ 108232 w 152021"/>
                <a:gd name="connsiteY7" fmla="*/ 105607 h 113334"/>
                <a:gd name="connsiteX8" fmla="*/ 115960 w 152021"/>
                <a:gd name="connsiteY8" fmla="*/ 108182 h 113334"/>
                <a:gd name="connsiteX9" fmla="*/ 152020 w 152021"/>
                <a:gd name="connsiteY9" fmla="*/ 113334 h 11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021" h="113334">
                  <a:moveTo>
                    <a:pt x="5201" y="0"/>
                  </a:moveTo>
                  <a:cubicBezTo>
                    <a:pt x="3588" y="8066"/>
                    <a:pt x="-501" y="26877"/>
                    <a:pt x="50" y="33485"/>
                  </a:cubicBezTo>
                  <a:cubicBezTo>
                    <a:pt x="369" y="37311"/>
                    <a:pt x="3071" y="40593"/>
                    <a:pt x="5201" y="43788"/>
                  </a:cubicBezTo>
                  <a:cubicBezTo>
                    <a:pt x="21104" y="67644"/>
                    <a:pt x="8827" y="47415"/>
                    <a:pt x="25807" y="64394"/>
                  </a:cubicBezTo>
                  <a:cubicBezTo>
                    <a:pt x="70245" y="108830"/>
                    <a:pt x="4831" y="49488"/>
                    <a:pt x="41262" y="79849"/>
                  </a:cubicBezTo>
                  <a:cubicBezTo>
                    <a:pt x="44060" y="82181"/>
                    <a:pt x="45731" y="85947"/>
                    <a:pt x="48989" y="87576"/>
                  </a:cubicBezTo>
                  <a:cubicBezTo>
                    <a:pt x="57978" y="92070"/>
                    <a:pt x="67709" y="94953"/>
                    <a:pt x="77323" y="97879"/>
                  </a:cubicBezTo>
                  <a:cubicBezTo>
                    <a:pt x="87483" y="100971"/>
                    <a:pt x="97970" y="102871"/>
                    <a:pt x="108232" y="105607"/>
                  </a:cubicBezTo>
                  <a:cubicBezTo>
                    <a:pt x="110856" y="106307"/>
                    <a:pt x="113263" y="107865"/>
                    <a:pt x="115960" y="108182"/>
                  </a:cubicBezTo>
                  <a:cubicBezTo>
                    <a:pt x="152876" y="112525"/>
                    <a:pt x="152020" y="98586"/>
                    <a:pt x="152020" y="113334"/>
                  </a:cubicBezTo>
                </a:path>
              </a:pathLst>
            </a:custGeom>
            <a:noFill/>
            <a:ln>
              <a:headEnd type="stealth"/>
              <a:tailEnd type="stealt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43771F5-B583-FD79-806A-7CF2EF5DC46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970" y="1173142"/>
              <a:ext cx="2773" cy="2819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A9E9B05-4E88-5456-A796-0D028D23D33A}"/>
                </a:ext>
              </a:extLst>
            </p:cNvPr>
            <p:cNvCxnSpPr>
              <a:cxnSpLocks/>
            </p:cNvCxnSpPr>
            <p:nvPr/>
          </p:nvCxnSpPr>
          <p:spPr>
            <a:xfrm>
              <a:off x="4309539" y="1172122"/>
              <a:ext cx="2773" cy="2819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C619443-84A4-85E6-AA3D-27BC924E6468}"/>
              </a:ext>
            </a:extLst>
          </p:cNvPr>
          <p:cNvGrpSpPr/>
          <p:nvPr/>
        </p:nvGrpSpPr>
        <p:grpSpPr>
          <a:xfrm>
            <a:off x="8394015" y="1405064"/>
            <a:ext cx="437527" cy="408345"/>
            <a:chOff x="8394015" y="1405064"/>
            <a:chExt cx="437527" cy="408345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ADC2036-F770-35CA-67A0-81DB0B9A39DB}"/>
                </a:ext>
              </a:extLst>
            </p:cNvPr>
            <p:cNvCxnSpPr/>
            <p:nvPr/>
          </p:nvCxnSpPr>
          <p:spPr>
            <a:xfrm>
              <a:off x="8394015" y="1409611"/>
              <a:ext cx="300445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CEEF4B2-5ABE-CD03-BB3B-B845E0211607}"/>
                </a:ext>
              </a:extLst>
            </p:cNvPr>
            <p:cNvCxnSpPr>
              <a:cxnSpLocks/>
            </p:cNvCxnSpPr>
            <p:nvPr/>
          </p:nvCxnSpPr>
          <p:spPr>
            <a:xfrm>
              <a:off x="8694460" y="1409611"/>
              <a:ext cx="2773" cy="2819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2D58E5DE-F68F-082E-A3B0-6752BFA9B45B}"/>
                </a:ext>
              </a:extLst>
            </p:cNvPr>
            <p:cNvSpPr/>
            <p:nvPr/>
          </p:nvSpPr>
          <p:spPr>
            <a:xfrm rot="10800000">
              <a:off x="8697233" y="1610447"/>
              <a:ext cx="134309" cy="142117"/>
            </a:xfrm>
            <a:prstGeom prst="arc">
              <a:avLst>
                <a:gd name="adj1" fmla="val 16260441"/>
                <a:gd name="adj2" fmla="val 0"/>
              </a:avLst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33B2C72B-6952-8DAF-88F6-78EAD224A2E6}"/>
                </a:ext>
              </a:extLst>
            </p:cNvPr>
            <p:cNvSpPr/>
            <p:nvPr/>
          </p:nvSpPr>
          <p:spPr>
            <a:xfrm rot="10800000" flipH="1">
              <a:off x="8694460" y="1610447"/>
              <a:ext cx="134309" cy="142117"/>
            </a:xfrm>
            <a:prstGeom prst="arc">
              <a:avLst>
                <a:gd name="adj1" fmla="val 16260441"/>
                <a:gd name="adj2" fmla="val 0"/>
              </a:avLst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9E40CF-071E-20B5-00FB-6EC06C4D498D}"/>
                </a:ext>
              </a:extLst>
            </p:cNvPr>
            <p:cNvCxnSpPr>
              <a:cxnSpLocks/>
            </p:cNvCxnSpPr>
            <p:nvPr/>
          </p:nvCxnSpPr>
          <p:spPr>
            <a:xfrm>
              <a:off x="8395620" y="1406084"/>
              <a:ext cx="2773" cy="2819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46230DA-BC0E-63A8-3BFE-79EBA3B508CC}"/>
                </a:ext>
              </a:extLst>
            </p:cNvPr>
            <p:cNvCxnSpPr>
              <a:cxnSpLocks/>
            </p:cNvCxnSpPr>
            <p:nvPr/>
          </p:nvCxnSpPr>
          <p:spPr>
            <a:xfrm>
              <a:off x="8828165" y="1405064"/>
              <a:ext cx="2773" cy="2819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467E282-B810-E980-776A-CEB1C18211DE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 flipV="1">
              <a:off x="8584449" y="1681505"/>
              <a:ext cx="112784" cy="131904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12E2B31-CC8E-8D5D-0F9C-0C15B985A195}"/>
              </a:ext>
            </a:extLst>
          </p:cNvPr>
          <p:cNvSpPr txBox="1">
            <a:spLocks/>
          </p:cNvSpPr>
          <p:nvPr/>
        </p:nvSpPr>
        <p:spPr>
          <a:xfrm>
            <a:off x="289560" y="67768"/>
            <a:ext cx="8778240" cy="35004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Discovery of BIAR at AWA-III</a:t>
            </a:r>
          </a:p>
        </p:txBody>
      </p:sp>
    </p:spTree>
    <p:extLst>
      <p:ext uri="{BB962C8B-B14F-4D97-AF65-F5344CB8AC3E}">
        <p14:creationId xmlns:p14="http://schemas.microsoft.com/office/powerpoint/2010/main" val="131957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1FDD6B857CEA458FF312F7068A3DC6" ma:contentTypeVersion="5" ma:contentTypeDescription="Create a new document." ma:contentTypeScope="" ma:versionID="27c0699b07215e07e393305ea725b5fe">
  <xsd:schema xmlns:xsd="http://www.w3.org/2001/XMLSchema" xmlns:xs="http://www.w3.org/2001/XMLSchema" xmlns:p="http://schemas.microsoft.com/office/2006/metadata/properties" xmlns:ns3="ecafc828-384e-4b6c-82fa-ed37282f78d9" xmlns:ns4="0d86044e-3c3a-4e91-8129-958b0c83b454" targetNamespace="http://schemas.microsoft.com/office/2006/metadata/properties" ma:root="true" ma:fieldsID="4d6b3959296079222fffbf71f04edfc0" ns3:_="" ns4:_="">
    <xsd:import namespace="ecafc828-384e-4b6c-82fa-ed37282f78d9"/>
    <xsd:import namespace="0d86044e-3c3a-4e91-8129-958b0c83b4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afc828-384e-4b6c-82fa-ed37282f78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86044e-3c3a-4e91-8129-958b0c83b45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AB018E-7357-4A5F-BF0E-EC2583C419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B45BA3-F410-4BA8-A907-8D8C94ADB2B0}">
  <ds:schemaRefs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0d86044e-3c3a-4e91-8129-958b0c83b454"/>
    <ds:schemaRef ds:uri="ecafc828-384e-4b6c-82fa-ed37282f78d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298AC4B-B604-426D-8429-D48EF912C8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afc828-384e-4b6c-82fa-ed37282f78d9"/>
    <ds:schemaRef ds:uri="0d86044e-3c3a-4e91-8129-958b0c83b4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presentation_16x9-1</Template>
  <TotalTime>7412</TotalTime>
  <Words>1236</Words>
  <Application>Microsoft Office PowerPoint</Application>
  <PresentationFormat>On-screen Show (16:9)</PresentationFormat>
  <Paragraphs>214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宋体</vt:lpstr>
      <vt:lpstr>Arial</vt:lpstr>
      <vt:lpstr>Calibri</vt:lpstr>
      <vt:lpstr>Cambria Math</vt:lpstr>
      <vt:lpstr>Comic Sans MS</vt:lpstr>
      <vt:lpstr>Symbol</vt:lpstr>
      <vt:lpstr>Times New Roman</vt:lpstr>
      <vt:lpstr>Wingdings</vt:lpstr>
      <vt:lpstr>presentation_16x9</vt:lpstr>
      <vt:lpstr>Impact of RF pulse structure on breakdown in the short-pulse regime.</vt:lpstr>
      <vt:lpstr>outline</vt:lpstr>
      <vt:lpstr>PowerPoint Presentation</vt:lpstr>
      <vt:lpstr>PowerPoint Presentation</vt:lpstr>
      <vt:lpstr>PowerPoint Presentation</vt:lpstr>
      <vt:lpstr>PowerPoint Presentation</vt:lpstr>
      <vt:lpstr>Discovery of BIAR (breakdown insensitive accelerator regime) at AWA-I</vt:lpstr>
      <vt:lpstr>PowerPoint Presentation</vt:lpstr>
      <vt:lpstr>PowerPoint Presentation</vt:lpstr>
      <vt:lpstr>Long-pulse high-power test at Tsinghua</vt:lpstr>
      <vt:lpstr>Results discussion (I)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single bunch applications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Doran, Scott</dc:creator>
  <cp:lastModifiedBy>Chunguang Jing</cp:lastModifiedBy>
  <cp:revision>247</cp:revision>
  <cp:lastPrinted>2015-09-08T15:35:42Z</cp:lastPrinted>
  <dcterms:created xsi:type="dcterms:W3CDTF">2018-06-01T14:15:02Z</dcterms:created>
  <dcterms:modified xsi:type="dcterms:W3CDTF">2025-06-09T20:26:36Z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0x010100691FDD6B857CEA458FF312F7068A3DC6</vt:lpwstr>
  </property>
</Properties>
</file>