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tags/tag11.xml" ContentType="application/vnd.openxmlformats-officedocument.presentationml.tags+xml"/>
  <Override PartName="/ppt/notesSlides/notesSlide19.xml" ContentType="application/vnd.openxmlformats-officedocument.presentationml.notesSlide+xml"/>
  <Override PartName="/ppt/tags/tag12.xml" ContentType="application/vnd.openxmlformats-officedocument.presentationml.tags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notesSlides/notesSlide2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tags/tag17.xml" ContentType="application/vnd.openxmlformats-officedocument.presentationml.tags+xml"/>
  <Override PartName="/ppt/notesSlides/notesSlide2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5.xml" ContentType="application/vnd.openxmlformats-officedocument.presentationml.notesSlide+xml"/>
  <Override PartName="/ppt/tags/tag20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21.xml" ContentType="application/vnd.openxmlformats-officedocument.presentationml.tags+xml"/>
  <Override PartName="/ppt/notesSlides/notesSlide28.xml" ContentType="application/vnd.openxmlformats-officedocument.presentationml.notesSlide+xml"/>
  <Override PartName="/ppt/tags/tag22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3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8" r:id="rId1"/>
    <p:sldMasterId id="2147483676" r:id="rId2"/>
  </p:sldMasterIdLst>
  <p:notesMasterIdLst>
    <p:notesMasterId r:id="rId56"/>
  </p:notesMasterIdLst>
  <p:handoutMasterIdLst>
    <p:handoutMasterId r:id="rId57"/>
  </p:handoutMasterIdLst>
  <p:sldIdLst>
    <p:sldId id="414" r:id="rId3"/>
    <p:sldId id="1766" r:id="rId4"/>
    <p:sldId id="1362" r:id="rId5"/>
    <p:sldId id="727" r:id="rId6"/>
    <p:sldId id="1556" r:id="rId7"/>
    <p:sldId id="371" r:id="rId8"/>
    <p:sldId id="374" r:id="rId9"/>
    <p:sldId id="293" r:id="rId10"/>
    <p:sldId id="1282" r:id="rId11"/>
    <p:sldId id="1341" r:id="rId12"/>
    <p:sldId id="1283" r:id="rId13"/>
    <p:sldId id="1337" r:id="rId14"/>
    <p:sldId id="1370" r:id="rId15"/>
    <p:sldId id="1253" r:id="rId16"/>
    <p:sldId id="1295" r:id="rId17"/>
    <p:sldId id="1355" r:id="rId18"/>
    <p:sldId id="1284" r:id="rId19"/>
    <p:sldId id="1363" r:id="rId20"/>
    <p:sldId id="1297" r:id="rId21"/>
    <p:sldId id="297" r:id="rId22"/>
    <p:sldId id="1506" r:id="rId23"/>
    <p:sldId id="1357" r:id="rId24"/>
    <p:sldId id="1366" r:id="rId25"/>
    <p:sldId id="1507" r:id="rId26"/>
    <p:sldId id="1350" r:id="rId27"/>
    <p:sldId id="1320" r:id="rId28"/>
    <p:sldId id="1508" r:id="rId29"/>
    <p:sldId id="1753" r:id="rId30"/>
    <p:sldId id="1296" r:id="rId31"/>
    <p:sldId id="1312" r:id="rId32"/>
    <p:sldId id="1338" r:id="rId33"/>
    <p:sldId id="1313" r:id="rId34"/>
    <p:sldId id="1442" r:id="rId35"/>
    <p:sldId id="1767" r:id="rId36"/>
    <p:sldId id="1347" r:id="rId37"/>
    <p:sldId id="1768" r:id="rId38"/>
    <p:sldId id="1356" r:id="rId39"/>
    <p:sldId id="1303" r:id="rId40"/>
    <p:sldId id="1310" r:id="rId41"/>
    <p:sldId id="1354" r:id="rId42"/>
    <p:sldId id="1365" r:id="rId43"/>
    <p:sldId id="1513" r:id="rId44"/>
    <p:sldId id="1311" r:id="rId45"/>
    <p:sldId id="1740" r:id="rId46"/>
    <p:sldId id="1162" r:id="rId47"/>
    <p:sldId id="1550" r:id="rId48"/>
    <p:sldId id="1552" r:id="rId49"/>
    <p:sldId id="1553" r:id="rId50"/>
    <p:sldId id="1554" r:id="rId51"/>
    <p:sldId id="1555" r:id="rId52"/>
    <p:sldId id="1512" r:id="rId53"/>
    <p:sldId id="1511" r:id="rId54"/>
    <p:sldId id="1510" r:id="rId55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BE28"/>
    <a:srgbClr val="4B8B1A"/>
    <a:srgbClr val="DB7C56"/>
    <a:srgbClr val="F9E5DD"/>
    <a:srgbClr val="5252FF"/>
    <a:srgbClr val="B1C5FF"/>
    <a:srgbClr val="0000FF"/>
    <a:srgbClr val="FF0511"/>
    <a:srgbClr val="C8EEAC"/>
    <a:srgbClr val="81D7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42" autoAdjust="0"/>
    <p:restoredTop sz="66122" autoAdjust="0"/>
  </p:normalViewPr>
  <p:slideViewPr>
    <p:cSldViewPr snapToGrid="0">
      <p:cViewPr varScale="1">
        <p:scale>
          <a:sx n="54" d="100"/>
          <a:sy n="54" d="100"/>
        </p:scale>
        <p:origin x="1219" y="29"/>
      </p:cViewPr>
      <p:guideLst>
        <p:guide orient="horz" pos="180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>
              <a:defRPr sz="1200"/>
            </a:lvl1pPr>
          </a:lstStyle>
          <a:p>
            <a:fld id="{DC98F2AB-9778-4FFE-83B2-A75E1F9675B9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>
              <a:defRPr sz="1200"/>
            </a:lvl1pPr>
          </a:lstStyle>
          <a:p>
            <a:r>
              <a:rPr lang="en-US"/>
              <a:t>ghjhvhjgvn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200"/>
            </a:lvl1pPr>
          </a:lstStyle>
          <a:p>
            <a:fld id="{12DF2D44-8A58-4A9D-B0CC-AEB3547AD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9806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>
              <a:defRPr sz="1200"/>
            </a:lvl1pPr>
          </a:lstStyle>
          <a:p>
            <a:fld id="{ADED26DD-4E39-41FA-88F5-65E79A7DEDCA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8" tIns="45719" rIns="91438" bIns="457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38" tIns="45719" rIns="91438" bIns="457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>
              <a:defRPr sz="1200"/>
            </a:lvl1pPr>
          </a:lstStyle>
          <a:p>
            <a:r>
              <a:rPr lang="en-US"/>
              <a:t>ghjhvhjgvn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200"/>
            </a:lvl1pPr>
          </a:lstStyle>
          <a:p>
            <a:fld id="{EAACF324-40A5-4CEC-9DB0-32F15F0C7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4872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45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165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Beam charge calculations using the measured </a:t>
            </a:r>
            <a:r>
              <a:rPr lang="en-US" dirty="0" err="1"/>
              <a:t>wakefields</a:t>
            </a:r>
            <a:endParaRPr lang="en-US" dirty="0"/>
          </a:p>
          <a:p>
            <a:r>
              <a:rPr lang="en-US" dirty="0"/>
              <a:t>And compared our calculation with the measured charge from the FC</a:t>
            </a:r>
          </a:p>
          <a:p>
            <a:endParaRPr lang="en-US" dirty="0"/>
          </a:p>
          <a:p>
            <a:r>
              <a:rPr lang="en-US" dirty="0"/>
              <a:t>We also verified the energy gain of an electron beam at a gradient of 100 MV/m</a:t>
            </a:r>
          </a:p>
          <a:p>
            <a:endParaRPr lang="en-US" dirty="0"/>
          </a:p>
          <a:p>
            <a:r>
              <a:rPr lang="en-US" dirty="0"/>
              <a:t>And finally we were able to push the structure to ultra high-gradient of 140 MV/m and verified the gradient using the peak dark-current energy</a:t>
            </a:r>
          </a:p>
          <a:p>
            <a:r>
              <a:rPr lang="en-US" dirty="0"/>
              <a:t>300 ns square</a:t>
            </a:r>
            <a:r>
              <a:rPr lang="en-US" baseline="0" dirty="0"/>
              <a:t> pulse with no pulse shaping (step), we reached a peak gradient at the end of the pulse and put a single bunch at this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4359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Beam charge calculations using the measured </a:t>
            </a:r>
            <a:r>
              <a:rPr lang="en-US" dirty="0" err="1"/>
              <a:t>wakefields</a:t>
            </a:r>
            <a:endParaRPr lang="en-US" dirty="0"/>
          </a:p>
          <a:p>
            <a:r>
              <a:rPr lang="en-US" dirty="0"/>
              <a:t>And compared our calculation with the measured charge from the FC</a:t>
            </a:r>
          </a:p>
          <a:p>
            <a:endParaRPr lang="en-US" dirty="0"/>
          </a:p>
          <a:p>
            <a:r>
              <a:rPr lang="en-US" dirty="0"/>
              <a:t>We also verified the energy gain of an electron beam at a gradient of 100 MV/m</a:t>
            </a:r>
          </a:p>
          <a:p>
            <a:endParaRPr lang="en-US" dirty="0"/>
          </a:p>
          <a:p>
            <a:r>
              <a:rPr lang="en-US" dirty="0"/>
              <a:t>And finally we were able to push the structure to ultra high-gradient of 140 MV/m and verified the gradient using the peak dark-current energy</a:t>
            </a:r>
          </a:p>
          <a:p>
            <a:r>
              <a:rPr lang="en-US" dirty="0"/>
              <a:t>300 ns square</a:t>
            </a:r>
            <a:r>
              <a:rPr lang="en-US" baseline="0" dirty="0"/>
              <a:t> pulse with no pulse shaping (step), we reached a peak gradient at the end of the pulse and put a single bunch at this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104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300 ns square</a:t>
            </a:r>
            <a:r>
              <a:rPr lang="en-US" baseline="0" dirty="0"/>
              <a:t> pulse with no pulse shaping (step), we reached a peak gradient at the end of the pulse and put a single bunch at this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209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238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863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order to understand the operation of the NC acc structures at </a:t>
            </a:r>
            <a:r>
              <a:rPr lang="en-US" dirty="0" err="1"/>
              <a:t>cryo</a:t>
            </a:r>
            <a:r>
              <a:rPr lang="en-US" dirty="0"/>
              <a:t> temp</a:t>
            </a:r>
          </a:p>
          <a:p>
            <a:r>
              <a:rPr lang="en-US" dirty="0"/>
              <a:t>We have to mention the theory of anomalous skin effect</a:t>
            </a:r>
          </a:p>
        </p:txBody>
      </p:sp>
    </p:spTree>
    <p:extLst>
      <p:ext uri="{BB962C8B-B14F-4D97-AF65-F5344CB8AC3E}">
        <p14:creationId xmlns:p14="http://schemas.microsoft.com/office/powerpoint/2010/main" val="2494579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very enlightening experiment on the operation of NC acc</a:t>
            </a:r>
          </a:p>
          <a:p>
            <a:r>
              <a:rPr lang="en-US" dirty="0"/>
              <a:t>At cryogenic temperatures at high-gradient</a:t>
            </a:r>
          </a:p>
          <a:p>
            <a:r>
              <a:rPr lang="en-US" dirty="0"/>
              <a:t>Was performed at </a:t>
            </a:r>
            <a:r>
              <a:rPr lang="en-US" dirty="0" err="1"/>
              <a:t>slac</a:t>
            </a:r>
            <a:r>
              <a:rPr lang="en-US" dirty="0"/>
              <a:t> by…</a:t>
            </a:r>
          </a:p>
          <a:p>
            <a:endParaRPr lang="en-US" dirty="0"/>
          </a:p>
          <a:p>
            <a:r>
              <a:rPr lang="en-US" dirty="0"/>
              <a:t>Were they tested a single-cell inside a cryostat at cryogenic temp of 45k and high gradient operation</a:t>
            </a:r>
          </a:p>
        </p:txBody>
      </p:sp>
    </p:spTree>
    <p:extLst>
      <p:ext uri="{BB962C8B-B14F-4D97-AF65-F5344CB8AC3E}">
        <p14:creationId xmlns:p14="http://schemas.microsoft.com/office/powerpoint/2010/main" val="36723486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760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8107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modified the setup for the high-power testing of…</a:t>
            </a:r>
          </a:p>
        </p:txBody>
      </p:sp>
    </p:spTree>
    <p:extLst>
      <p:ext uri="{BB962C8B-B14F-4D97-AF65-F5344CB8AC3E}">
        <p14:creationId xmlns:p14="http://schemas.microsoft.com/office/powerpoint/2010/main" val="10109055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modified the setup for the high-power testing of…</a:t>
            </a:r>
          </a:p>
        </p:txBody>
      </p:sp>
    </p:spTree>
    <p:extLst>
      <p:ext uri="{BB962C8B-B14F-4D97-AF65-F5344CB8AC3E}">
        <p14:creationId xmlns:p14="http://schemas.microsoft.com/office/powerpoint/2010/main" val="34779296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2050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692150"/>
            <a:ext cx="554355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BC4E5-2BC1-4F43-85DD-A1B8F74CB7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284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Successfully verifying the operation of the first distributed-coupling linac</a:t>
            </a:r>
          </a:p>
          <a:p>
            <a:r>
              <a:rPr lang="en-US" dirty="0"/>
              <a:t>We started developing the next generation of distributed-coupling </a:t>
            </a:r>
            <a:r>
              <a:rPr lang="en-US" dirty="0" err="1"/>
              <a:t>linacs</a:t>
            </a:r>
            <a:endParaRPr lang="en-US" dirty="0"/>
          </a:p>
          <a:p>
            <a:r>
              <a:rPr lang="en-US" dirty="0" err="1"/>
              <a:t>Benifiting</a:t>
            </a:r>
            <a:r>
              <a:rPr lang="en-US" dirty="0"/>
              <a:t> from the design flexibility of the distributed-coupling topology and overcoming the limitations of the first design</a:t>
            </a:r>
          </a:p>
        </p:txBody>
      </p:sp>
    </p:spTree>
    <p:extLst>
      <p:ext uri="{BB962C8B-B14F-4D97-AF65-F5344CB8AC3E}">
        <p14:creationId xmlns:p14="http://schemas.microsoft.com/office/powerpoint/2010/main" val="30607837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finalized the full structure design along with the mechanical design</a:t>
            </a:r>
          </a:p>
          <a:p>
            <a:endParaRPr lang="en-US" dirty="0"/>
          </a:p>
          <a:p>
            <a:r>
              <a:rPr lang="en-US" dirty="0"/>
              <a:t>, and we tested the manufacturing of our structure using a set of prototypes, and it is currently being built</a:t>
            </a:r>
          </a:p>
        </p:txBody>
      </p:sp>
    </p:spTree>
    <p:extLst>
      <p:ext uri="{BB962C8B-B14F-4D97-AF65-F5344CB8AC3E}">
        <p14:creationId xmlns:p14="http://schemas.microsoft.com/office/powerpoint/2010/main" val="36591593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Increasing the gradient for single-mode operation comes at the cost of a larger increase in the input power with a square relation</a:t>
            </a:r>
          </a:p>
          <a:p>
            <a:endParaRPr lang="en-US" dirty="0"/>
          </a:p>
          <a:p>
            <a:r>
              <a:rPr lang="en-US" dirty="0"/>
              <a:t>On the other hand, dual-mode operation increases the system efficiency by boosting the accelerating gradient with a linear superposition of the power from the two modes; which increases the system efficiency</a:t>
            </a:r>
          </a:p>
          <a:p>
            <a:endParaRPr lang="en-US" dirty="0"/>
          </a:p>
          <a:p>
            <a:r>
              <a:rPr lang="en-US" dirty="0"/>
              <a:t>Also, Generally, the peak fields for the two modes doesn’t add up simultaneously on the surface</a:t>
            </a:r>
          </a:p>
          <a:p>
            <a:endParaRPr lang="en-US" dirty="0"/>
          </a:p>
          <a:p>
            <a:r>
              <a:rPr lang="en-US" dirty="0"/>
              <a:t>We found that our optimum designs require….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Thus, our designs still support multi-bunch operation separated by multiples of the common sub-harmonic period of the operating frequencies. </a:t>
            </a:r>
          </a:p>
          <a:p>
            <a:endParaRPr lang="en-US" dirty="0"/>
          </a:p>
          <a:p>
            <a:r>
              <a:rPr lang="en-US" dirty="0"/>
              <a:t>Our dual-mode design operating at S and C bands achieves a shunt impedance that is compatible with the one for our X-band design, but with double the iris diameter</a:t>
            </a:r>
          </a:p>
          <a:p>
            <a:endParaRPr lang="en-US" dirty="0"/>
          </a:p>
          <a:p>
            <a:r>
              <a:rPr lang="en-US" dirty="0"/>
              <a:t>And as we can see, an electron beam traveling on-axis experience the acceleration from both modes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6873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9247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8834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Increasing the gradient for single-mode operation comes at the cost of a larger increase in the input power with a square relation</a:t>
            </a:r>
          </a:p>
          <a:p>
            <a:endParaRPr lang="en-US" dirty="0"/>
          </a:p>
          <a:p>
            <a:r>
              <a:rPr lang="en-US" dirty="0"/>
              <a:t>On the other hand, dual-mode operation increases the system efficiency by boosting the accelerating gradient with a linear superposition of the power from the two modes; which increases the system efficiency</a:t>
            </a:r>
          </a:p>
          <a:p>
            <a:endParaRPr lang="en-US" dirty="0"/>
          </a:p>
          <a:p>
            <a:r>
              <a:rPr lang="en-US" dirty="0"/>
              <a:t>Also, Generally, the peak fields for the two modes doesn’t add up simultaneously on the surface</a:t>
            </a:r>
          </a:p>
          <a:p>
            <a:endParaRPr lang="en-US" dirty="0"/>
          </a:p>
          <a:p>
            <a:r>
              <a:rPr lang="en-US" dirty="0"/>
              <a:t>We found that our optimum designs require….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Thus, our designs still support multi-bunch operation separated by multiples of the common sub-harmonic period of the operating frequencies. </a:t>
            </a:r>
          </a:p>
          <a:p>
            <a:endParaRPr lang="en-US" dirty="0"/>
          </a:p>
          <a:p>
            <a:r>
              <a:rPr lang="en-US" dirty="0"/>
              <a:t>Our dual-mode design operating at S and C bands achieves a shunt impedance that is compatible with the one for our X-band design, but with double the iris diameter</a:t>
            </a:r>
          </a:p>
          <a:p>
            <a:endParaRPr lang="en-US" dirty="0"/>
          </a:p>
          <a:p>
            <a:r>
              <a:rPr lang="en-US" dirty="0"/>
              <a:t>And as we can see, an electron beam traveling on-axis experience the acceleration from both modes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08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CF23E3-F7DE-47FD-982B-C8F90116DA6E}" type="slidenum">
              <a:rPr lang="en-US"/>
              <a:pPr/>
              <a:t>4</a:t>
            </a:fld>
            <a:endParaRPr lang="en-US"/>
          </a:p>
        </p:txBody>
      </p:sp>
      <p:sp>
        <p:nvSpPr>
          <p:cNvPr id="397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7388" y="685800"/>
            <a:ext cx="5486400" cy="3429000"/>
          </a:xfrm>
          <a:ln/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6661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For all his support and continuous guidance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For their help with the 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For helping us on daily basis at NLCTA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For all their help and the useful discussions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Last but not least, the department of energy for supporting our program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6535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0685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Surface damage</a:t>
            </a:r>
          </a:p>
        </p:txBody>
      </p:sp>
    </p:spTree>
    <p:extLst>
      <p:ext uri="{BB962C8B-B14F-4D97-AF65-F5344CB8AC3E}">
        <p14:creationId xmlns:p14="http://schemas.microsoft.com/office/powerpoint/2010/main" val="17482861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BC4E5-2BC1-4F43-85DD-A1B8F74CB7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1297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very enlightening experiment on the operation of NC acc</a:t>
            </a:r>
          </a:p>
          <a:p>
            <a:r>
              <a:rPr lang="en-US" dirty="0"/>
              <a:t>At cryogenic temperatures at high-gradient</a:t>
            </a:r>
          </a:p>
          <a:p>
            <a:r>
              <a:rPr lang="en-US" dirty="0"/>
              <a:t>Was performed at </a:t>
            </a:r>
            <a:r>
              <a:rPr lang="en-US" dirty="0" err="1"/>
              <a:t>slac</a:t>
            </a:r>
            <a:r>
              <a:rPr lang="en-US" dirty="0"/>
              <a:t> by…</a:t>
            </a:r>
          </a:p>
          <a:p>
            <a:endParaRPr lang="en-US" dirty="0"/>
          </a:p>
          <a:p>
            <a:r>
              <a:rPr lang="en-US" dirty="0"/>
              <a:t>Were they tested a single-cell inside a cryostat at cryogenic temp of 45k and high gradient operation</a:t>
            </a:r>
          </a:p>
        </p:txBody>
      </p:sp>
    </p:spTree>
    <p:extLst>
      <p:ext uri="{BB962C8B-B14F-4D97-AF65-F5344CB8AC3E}">
        <p14:creationId xmlns:p14="http://schemas.microsoft.com/office/powerpoint/2010/main" val="19417426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31F20"/>
                </a:solidFill>
                <a:effectLst/>
                <a:latin typeface="Times" pitchFamily="2" charset="0"/>
              </a:rPr>
              <a:t>The measured forward and reflected pulses at the input of the accelerator structure at a gradient of 95 and </a:t>
            </a:r>
            <a:r>
              <a:rPr lang="en-US" sz="1200" dirty="0">
                <a:solidFill>
                  <a:srgbClr val="231F20"/>
                </a:solidFill>
                <a:effectLst/>
                <a:latin typeface="Helvetica" pitchFamily="2" charset="0"/>
              </a:rPr>
              <a:t>120 </a:t>
            </a:r>
            <a:r>
              <a:rPr lang="en-US" sz="1200" dirty="0">
                <a:solidFill>
                  <a:srgbClr val="231F20"/>
                </a:solidFill>
                <a:effectLst/>
                <a:latin typeface="Times" pitchFamily="2" charset="0"/>
              </a:rPr>
              <a:t>MV</a:t>
            </a:r>
            <a:r>
              <a:rPr lang="en-US" sz="1200" dirty="0">
                <a:solidFill>
                  <a:srgbClr val="231F20"/>
                </a:solidFill>
                <a:latin typeface="Helvetica" pitchFamily="2" charset="0"/>
              </a:rPr>
              <a:t>/</a:t>
            </a:r>
            <a:r>
              <a:rPr lang="en-US" sz="1200" dirty="0">
                <a:solidFill>
                  <a:srgbClr val="231F20"/>
                </a:solidFill>
                <a:effectLst/>
                <a:latin typeface="Times" pitchFamily="2" charset="0"/>
              </a:rPr>
              <a:t>m for 300 and 77 K operation, respectively. The figure also shows the simulated gradient using the cavity model and the good agreement between measured and simulated reflected waveform.</a:t>
            </a:r>
          </a:p>
        </p:txBody>
      </p:sp>
    </p:spTree>
    <p:extLst>
      <p:ext uri="{BB962C8B-B14F-4D97-AF65-F5344CB8AC3E}">
        <p14:creationId xmlns:p14="http://schemas.microsoft.com/office/powerpoint/2010/main" val="1975528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cs typeface="Calibri"/>
              </a:rPr>
              <a:t>To relax the geometric and breakdown limitations in accelerator structures, we need to develop</a:t>
            </a:r>
            <a:endParaRPr lang="en-US" dirty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1200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000000"/>
                </a:solidFill>
              </a:rPr>
              <a:t>New Geometric</a:t>
            </a:r>
            <a:r>
              <a:rPr lang="en-US" sz="1200" dirty="0">
                <a:solidFill>
                  <a:srgbClr val="000000"/>
                </a:solidFill>
              </a:rPr>
              <a:t> optimization </a:t>
            </a:r>
            <a:r>
              <a:rPr lang="en-US" dirty="0">
                <a:solidFill>
                  <a:srgbClr val="000000"/>
                </a:solidFill>
              </a:rPr>
              <a:t>approaches for</a:t>
            </a:r>
            <a:r>
              <a:rPr lang="en-US" sz="1200" dirty="0">
                <a:solidFill>
                  <a:srgbClr val="000000"/>
                </a:solidFill>
              </a:rPr>
              <a:t> accelerating structures based on our </a:t>
            </a:r>
            <a:r>
              <a:rPr lang="en-US" dirty="0">
                <a:solidFill>
                  <a:srgbClr val="000000"/>
                </a:solidFill>
              </a:rPr>
              <a:t>understanding</a:t>
            </a:r>
            <a:r>
              <a:rPr lang="en-US" sz="1200" dirty="0">
                <a:solidFill>
                  <a:srgbClr val="000000"/>
                </a:solidFill>
              </a:rPr>
              <a:t> of the breakdown physics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</a:rPr>
              <a:t>-Novel Manufacturing Techniques that are Compatible with Superior Materials and Unique Geometries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-Also, we need to investigate Cryogenic operation of NC structures for increased efficiency and reduces breakdown rates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04684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1C85-FD54-41FC-9CF5-858088B116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21" y="4344025"/>
            <a:ext cx="5485158" cy="41144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11E264-8F35-4CB6-A6C1-65910CACA1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1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7388"/>
            <a:ext cx="5486400" cy="3429000"/>
          </a:xfrm>
          <a:ln/>
        </p:spPr>
      </p:sp>
      <p:sp>
        <p:nvSpPr>
          <p:cNvPr id="64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1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959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technique have proved efficient operation in practical accelerators at high-gradient operation</a:t>
            </a:r>
          </a:p>
        </p:txBody>
      </p:sp>
    </p:spTree>
    <p:extLst>
      <p:ext uri="{BB962C8B-B14F-4D97-AF65-F5344CB8AC3E}">
        <p14:creationId xmlns:p14="http://schemas.microsoft.com/office/powerpoint/2010/main" val="2946829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406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range background"/>
          <p:cNvSpPr/>
          <p:nvPr/>
        </p:nvSpPr>
        <p:spPr>
          <a:xfrm>
            <a:off x="0" y="0"/>
            <a:ext cx="9144000" cy="48615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pic>
        <p:nvPicPr>
          <p:cNvPr id="8" name="logo SLAC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435" y="5143501"/>
            <a:ext cx="2302769" cy="743374"/>
          </a:xfrm>
          <a:prstGeom prst="rect">
            <a:avLst/>
          </a:prstGeom>
        </p:spPr>
      </p:pic>
      <p:pic>
        <p:nvPicPr>
          <p:cNvPr id="9" name="logo DOE Stanford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58834"/>
            <a:ext cx="1973584" cy="7975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5" y="447147"/>
            <a:ext cx="8008937" cy="1871928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5" y="3038475"/>
            <a:ext cx="7989887" cy="1823086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5" y="2295844"/>
            <a:ext cx="8008937" cy="52990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/>
              <a:t>Click to edit Master subtitle style</a:t>
            </a:r>
          </a:p>
        </p:txBody>
      </p:sp>
      <p:pic>
        <p:nvPicPr>
          <p:cNvPr id="10" name="Google Shape;23;p4" descr="Arizona State Univerity logo">
            <a:extLst>
              <a:ext uri="{FF2B5EF4-FFF2-40B4-BE49-F238E27FC236}">
                <a16:creationId xmlns:a16="http://schemas.microsoft.com/office/drawing/2014/main" id="{76AB54FB-4859-1E29-5B9E-FADB25BAAF25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 t="11215" b="11223"/>
          <a:stretch/>
        </p:blipFill>
        <p:spPr>
          <a:xfrm>
            <a:off x="3071387" y="4975900"/>
            <a:ext cx="2508149" cy="539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6042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A6378-3D46-48A1-97C5-6223DB032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341056"/>
            <a:ext cx="9155113" cy="381000"/>
          </a:xfrm>
          <a:prstGeom prst="rect">
            <a:avLst/>
          </a:prstGeom>
          <a:solidFill>
            <a:srgbClr val="8C1515"/>
          </a:solidFill>
          <a:ln w="9525">
            <a:solidFill>
              <a:srgbClr val="8C1515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6" name="Picture 14" title="Stanford University">
            <a:extLst>
              <a:ext uri="{FF2B5EF4-FFF2-40B4-BE49-F238E27FC236}">
                <a16:creationId xmlns:a16="http://schemas.microsoft.com/office/drawing/2014/main" id="{E1A7F099-E97A-466D-A22E-1286623DBF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1" y="5425723"/>
            <a:ext cx="1546225" cy="20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03378" y="1709739"/>
            <a:ext cx="2954337" cy="1028700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3378" y="2857500"/>
            <a:ext cx="2954337" cy="103663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cap="all" spc="300">
                <a:solidFill>
                  <a:srgbClr val="A4001D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4665662" y="1705680"/>
            <a:ext cx="1951038" cy="216782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36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/>
          <a:lstStyle>
            <a:lvl1pPr>
              <a:buNone/>
              <a:defRPr sz="1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5988768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955678" y="1009650"/>
            <a:ext cx="7700963" cy="4176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BC3365-A4B9-4BF5-B187-553776893C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610EF7-8B08-4B7C-B5EE-BFA9CE82DC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9907B9-E28C-4BCF-A0A7-2FC48459C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89296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7" y="399491"/>
            <a:ext cx="7707862" cy="54224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955678" y="1009650"/>
            <a:ext cx="7700963" cy="4176713"/>
          </a:xfrm>
        </p:spPr>
        <p:txBody>
          <a:bodyPr/>
          <a:lstStyle>
            <a:lvl2pPr marL="0" indent="0">
              <a:buFont typeface="Arial"/>
              <a:buNone/>
              <a:defRPr baseline="0"/>
            </a:lvl2pPr>
            <a:lvl3pPr marL="344480" indent="0">
              <a:buNone/>
              <a:defRPr/>
            </a:lvl3pPr>
            <a:lvl4pPr marL="687370" indent="0">
              <a:buNone/>
              <a:defRPr/>
            </a:lvl4pPr>
            <a:lvl5pPr marL="103184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2E1962-28D9-4A46-AA9A-28B209101D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610EF7-8B08-4B7C-B5EE-BFA9CE82DC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5381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8CCF4B4E-8AB2-4746-87B7-B864C1BDB943}"/>
              </a:ext>
            </a:extLst>
          </p:cNvPr>
          <p:cNvSpPr txBox="1">
            <a:spLocks/>
          </p:cNvSpPr>
          <p:nvPr/>
        </p:nvSpPr>
        <p:spPr>
          <a:xfrm>
            <a:off x="60325" y="8820"/>
            <a:ext cx="457200" cy="508000"/>
          </a:xfrm>
          <a:prstGeom prst="rect">
            <a:avLst/>
          </a:prstGeom>
        </p:spPr>
        <p:txBody>
          <a:bodyPr wrap="none" lIns="45720" tIns="0" rIns="4572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fld id="{88205682-2358-411A-A41D-68AA1A811E0C}" type="slidenum">
              <a:rPr lang="en-US" altLang="en-US" sz="1000">
                <a:solidFill>
                  <a:srgbClr val="7F7F7F"/>
                </a:solidFill>
                <a:latin typeface="Arial" panose="020B0604020202020204" pitchFamily="34" charset="0"/>
              </a:rPr>
              <a:pPr algn="ctr" eaLnBrk="1" hangingPunct="1"/>
              <a:t>‹#›</a:t>
            </a:fld>
            <a:endParaRPr lang="en-US" altLang="en-US" sz="100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7" y="399491"/>
            <a:ext cx="7707862" cy="54224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949328" y="1009650"/>
            <a:ext cx="3787775" cy="4176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876800" y="1009650"/>
            <a:ext cx="3779838" cy="4176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41883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7" y="399491"/>
            <a:ext cx="7707862" cy="54224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948777" y="1009651"/>
            <a:ext cx="7707862" cy="20184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949328" y="3157015"/>
            <a:ext cx="7707313" cy="20184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850344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7" y="399491"/>
            <a:ext cx="7707862" cy="54224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49328" y="1009650"/>
            <a:ext cx="3787775" cy="4176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876800" y="1009652"/>
            <a:ext cx="3779838" cy="202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876800" y="3152775"/>
            <a:ext cx="3779838" cy="20335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D9B27F-D7BC-4622-8443-D0784ED03B2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610EF7-8B08-4B7C-B5EE-BFA9CE82DC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0166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7" y="399491"/>
            <a:ext cx="7707862" cy="54224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49328" y="1009652"/>
            <a:ext cx="3787775" cy="202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955678" y="3156237"/>
            <a:ext cx="3781425" cy="20301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4876800" y="1009652"/>
            <a:ext cx="3779838" cy="202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876800" y="3156237"/>
            <a:ext cx="3779838" cy="20301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149994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FD56B-2837-411F-8C46-75EC390D6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18F13-B7FB-4972-9774-D8E9829FF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F21A28-8018-42CA-9CF2-240C09B910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610EF7-8B08-4B7C-B5EE-BFA9CE82DC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6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1" y="1"/>
            <a:ext cx="6858019" cy="1043943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036320"/>
            <a:ext cx="8108950" cy="4221269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6076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1" y="1"/>
            <a:ext cx="6858019" cy="1043943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2" name="Footer Placeholder 11">
            <a:extLst>
              <a:ext uri="{FF2B5EF4-FFF2-40B4-BE49-F238E27FC236}">
                <a16:creationId xmlns:a16="http://schemas.microsoft.com/office/drawing/2014/main" id="{3EBA9F47-3967-610E-B744-0FE59184802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5345486"/>
            <a:ext cx="4126528" cy="261938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IPAC: June 4, 2025</a:t>
            </a:r>
          </a:p>
        </p:txBody>
      </p:sp>
    </p:spTree>
    <p:extLst>
      <p:ext uri="{BB962C8B-B14F-4D97-AF65-F5344CB8AC3E}">
        <p14:creationId xmlns:p14="http://schemas.microsoft.com/office/powerpoint/2010/main" val="2899374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1" y="1"/>
            <a:ext cx="6858019" cy="1043943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036320"/>
            <a:ext cx="3886200" cy="4221269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043941"/>
            <a:ext cx="3886200" cy="4221269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2" name="Footer Placeholder 11">
            <a:extLst>
              <a:ext uri="{FF2B5EF4-FFF2-40B4-BE49-F238E27FC236}">
                <a16:creationId xmlns:a16="http://schemas.microsoft.com/office/drawing/2014/main" id="{5302BC90-A17E-D8B2-BCD1-5050AAA2F3E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5345486"/>
            <a:ext cx="4126528" cy="261938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IPAC: June 4, 2025</a:t>
            </a:r>
          </a:p>
        </p:txBody>
      </p:sp>
    </p:spTree>
    <p:extLst>
      <p:ext uri="{BB962C8B-B14F-4D97-AF65-F5344CB8AC3E}">
        <p14:creationId xmlns:p14="http://schemas.microsoft.com/office/powerpoint/2010/main" val="55961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1" y="1"/>
            <a:ext cx="6858019" cy="1043943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043940"/>
            <a:ext cx="2442340" cy="206756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238500"/>
            <a:ext cx="2442340" cy="202670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036320"/>
            <a:ext cx="2442340" cy="422126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2" y="1036320"/>
            <a:ext cx="3013075" cy="42212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2" name="Footer Placeholder 11">
            <a:extLst>
              <a:ext uri="{FF2B5EF4-FFF2-40B4-BE49-F238E27FC236}">
                <a16:creationId xmlns:a16="http://schemas.microsoft.com/office/drawing/2014/main" id="{78591C9C-677E-45BC-3E34-CCC35783653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5345486"/>
            <a:ext cx="4126528" cy="261938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IPAC: June 4, 2025</a:t>
            </a:r>
          </a:p>
        </p:txBody>
      </p:sp>
    </p:spTree>
    <p:extLst>
      <p:ext uri="{BB962C8B-B14F-4D97-AF65-F5344CB8AC3E}">
        <p14:creationId xmlns:p14="http://schemas.microsoft.com/office/powerpoint/2010/main" val="2871018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1" y="1"/>
            <a:ext cx="6858019" cy="1043943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036320"/>
            <a:ext cx="2667000" cy="4221269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036320"/>
            <a:ext cx="5484812" cy="42212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2" name="Footer Placeholder 11">
            <a:extLst>
              <a:ext uri="{FF2B5EF4-FFF2-40B4-BE49-F238E27FC236}">
                <a16:creationId xmlns:a16="http://schemas.microsoft.com/office/drawing/2014/main" id="{6D284A08-1386-4D49-0834-B4EF2E9CD8F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5345486"/>
            <a:ext cx="4126528" cy="261938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IPAC: June 4, 2025</a:t>
            </a:r>
          </a:p>
        </p:txBody>
      </p:sp>
    </p:spTree>
    <p:extLst>
      <p:ext uri="{BB962C8B-B14F-4D97-AF65-F5344CB8AC3E}">
        <p14:creationId xmlns:p14="http://schemas.microsoft.com/office/powerpoint/2010/main" val="2291733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715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br>
              <a:rPr lang="en-CA"/>
            </a:br>
            <a:br>
              <a:rPr lang="en-CA"/>
            </a:br>
            <a:br>
              <a:rPr lang="en-CA"/>
            </a:br>
            <a:br>
              <a:rPr lang="en-CA"/>
            </a:br>
            <a:br>
              <a:rPr lang="en-CA"/>
            </a:br>
            <a:br>
              <a:rPr lang="en-CA"/>
            </a:br>
            <a:r>
              <a:rPr lang="en-CA"/>
              <a:t>***INSTRUCTIONS ON HOW TO APPLY IMAGE MASKING TO SLIDE LAYOUT***</a:t>
            </a:r>
            <a:br>
              <a:rPr lang="en-CA"/>
            </a:br>
            <a:r>
              <a:rPr lang="en-CA"/>
              <a:t>STEP 1: Click icon to insert image</a:t>
            </a:r>
            <a:br>
              <a:rPr lang="en-CA"/>
            </a:br>
            <a:r>
              <a:rPr lang="en-CA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1226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4394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0" y="5345486"/>
            <a:ext cx="4126528" cy="261938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IPAC: June 4, 2025</a:t>
            </a:r>
          </a:p>
        </p:txBody>
      </p:sp>
    </p:spTree>
    <p:extLst>
      <p:ext uri="{BB962C8B-B14F-4D97-AF65-F5344CB8AC3E}">
        <p14:creationId xmlns:p14="http://schemas.microsoft.com/office/powerpoint/2010/main" val="3720725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0D60F0-C009-495D-B8EF-581260C16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341056"/>
            <a:ext cx="9155113" cy="381000"/>
          </a:xfrm>
          <a:prstGeom prst="rect">
            <a:avLst/>
          </a:prstGeom>
          <a:solidFill>
            <a:srgbClr val="8C1515"/>
          </a:solidFill>
          <a:ln w="9525">
            <a:solidFill>
              <a:srgbClr val="8C1515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6" name="Picture 14" title="Stanford University">
            <a:extLst>
              <a:ext uri="{FF2B5EF4-FFF2-40B4-BE49-F238E27FC236}">
                <a16:creationId xmlns:a16="http://schemas.microsoft.com/office/drawing/2014/main" id="{D49F00E7-7CF0-44F4-9008-8C2B234437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1" y="5425723"/>
            <a:ext cx="1546225" cy="20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991686"/>
            <a:ext cx="8229600" cy="68719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1603376" y="3998913"/>
            <a:ext cx="6059488" cy="228600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18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2678879"/>
            <a:ext cx="8229600" cy="5132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 cap="small" spc="300">
                <a:solidFill>
                  <a:srgbClr val="A4001D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731907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6.emf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07576"/>
            <a:ext cx="8103570" cy="6275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2" y="1036320"/>
            <a:ext cx="8109919" cy="4191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5265210"/>
            <a:ext cx="318932" cy="449792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7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67" r:id="rId8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">
            <a:extLst>
              <a:ext uri="{FF2B5EF4-FFF2-40B4-BE49-F238E27FC236}">
                <a16:creationId xmlns:a16="http://schemas.microsoft.com/office/drawing/2014/main" id="{6AC80720-EAE2-484C-AEEE-D5F70819517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49326" y="398639"/>
            <a:ext cx="7707313" cy="543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A6B071-273D-4174-BFA0-A0FF6801E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9326" y="1003653"/>
            <a:ext cx="7707313" cy="41821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7128209-F1C2-4EEC-93C4-E47B940B1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39" y="5346349"/>
            <a:ext cx="846137" cy="30162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AA610EF7-8B08-4B7C-B5EE-BFA9CE82DC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E5DA30-7A30-4D3E-8B91-8CD4DACFCC2D}"/>
              </a:ext>
            </a:extLst>
          </p:cNvPr>
          <p:cNvSpPr/>
          <p:nvPr/>
        </p:nvSpPr>
        <p:spPr>
          <a:xfrm>
            <a:off x="0" y="0"/>
            <a:ext cx="457200" cy="5722056"/>
          </a:xfrm>
          <a:prstGeom prst="rect">
            <a:avLst/>
          </a:prstGeom>
          <a:solidFill>
            <a:srgbClr val="8C1515"/>
          </a:solidFill>
          <a:ln>
            <a:solidFill>
              <a:srgbClr val="8C15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/>
            </a:endParaRPr>
          </a:p>
        </p:txBody>
      </p:sp>
      <p:pic>
        <p:nvPicPr>
          <p:cNvPr id="1030" name="Picture 10" title="Stanford University">
            <a:extLst>
              <a:ext uri="{FF2B5EF4-FFF2-40B4-BE49-F238E27FC236}">
                <a16:creationId xmlns:a16="http://schemas.microsoft.com/office/drawing/2014/main" id="{019D732B-6006-4C21-BAF1-D2A2266DA1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6" y="5395737"/>
            <a:ext cx="1546225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84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</p:sldLayoutIdLst>
  <p:transition spd="slow">
    <p:fade/>
  </p:transition>
  <p:hf hdr="0" ftr="0" dt="0"/>
  <p:txStyles>
    <p:titleStyle>
      <a:lvl1pPr algn="l" defTabSz="457189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kern="1200">
          <a:solidFill>
            <a:schemeClr val="bg2"/>
          </a:solidFill>
          <a:latin typeface="Arial"/>
          <a:ea typeface="MS PGothic" panose="020B0600070205080204" pitchFamily="34" charset="-128"/>
          <a:cs typeface="ＭＳ Ｐゴシック" charset="0"/>
        </a:defRPr>
      </a:lvl1pPr>
      <a:lvl2pPr algn="l" defTabSz="457189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l" defTabSz="457189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l" defTabSz="457189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l" defTabSz="457189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189" algn="l" defTabSz="457189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6pPr>
      <a:lvl7pPr marL="914378" algn="l" defTabSz="457189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7pPr>
      <a:lvl8pPr marL="1371566" algn="l" defTabSz="457189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8pPr>
      <a:lvl9pPr marL="1828754" algn="l" defTabSz="457189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9pPr>
    </p:titleStyle>
    <p:bodyStyle>
      <a:lvl1pPr marL="342892" indent="-342892" algn="l" defTabSz="457189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defRPr kern="1200" spc="20">
          <a:solidFill>
            <a:schemeClr val="tx1"/>
          </a:solidFill>
          <a:latin typeface="Arial"/>
          <a:ea typeface="MS PGothic" panose="020B0600070205080204" pitchFamily="34" charset="-128"/>
          <a:cs typeface="ＭＳ Ｐゴシック" charset="0"/>
        </a:defRPr>
      </a:lvl1pPr>
      <a:lvl2pPr marL="288918" indent="-288918" algn="l" defTabSz="457189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2pPr>
      <a:lvl3pPr marL="569899" indent="-225419" algn="l" defTabSz="457189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02000"/>
        <a:buFont typeface="Source Sans Pro" panose="020B0503030403020204" pitchFamily="34" charset="0"/>
        <a:buChar char="›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3pPr>
      <a:lvl4pPr marL="914378" indent="-227007" algn="l" defTabSz="457189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4pPr>
      <a:lvl5pPr marL="1258856" indent="-227007" algn="l" defTabSz="457189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Source Sans Pro" panose="020B0503030403020204" pitchFamily="34" charset="0"/>
        <a:buChar char="–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39.png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11.xml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11" Type="http://schemas.openxmlformats.org/officeDocument/2006/relationships/image" Target="../media/image240.png"/><Relationship Id="rId15" Type="http://schemas.openxmlformats.org/officeDocument/2006/relationships/image" Target="../media/image42.png"/><Relationship Id="rId4" Type="http://schemas.openxmlformats.org/officeDocument/2006/relationships/image" Target="../media/image40.png"/><Relationship Id="rId14" Type="http://schemas.openxmlformats.org/officeDocument/2006/relationships/image" Target="../media/image2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7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50.png"/><Relationship Id="rId11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330.png"/><Relationship Id="rId4" Type="http://schemas.openxmlformats.org/officeDocument/2006/relationships/image" Target="../media/image48.png"/><Relationship Id="rId9" Type="http://schemas.openxmlformats.org/officeDocument/2006/relationships/image" Target="../media/image47.png"/><Relationship Id="rId14" Type="http://schemas.openxmlformats.org/officeDocument/2006/relationships/image" Target="../media/image40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00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90.png"/><Relationship Id="rId10" Type="http://schemas.openxmlformats.org/officeDocument/2006/relationships/image" Target="../media/image53.png"/><Relationship Id="rId9" Type="http://schemas.openxmlformats.org/officeDocument/2006/relationships/image" Target="../media/image5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video" Target="../media/media2.mp4"/><Relationship Id="rId7" Type="http://schemas.openxmlformats.org/officeDocument/2006/relationships/image" Target="../media/image64.png"/><Relationship Id="rId2" Type="http://schemas.microsoft.com/office/2007/relationships/media" Target="../media/media2.mp4"/><Relationship Id="rId1" Type="http://schemas.openxmlformats.org/officeDocument/2006/relationships/tags" Target="../tags/tag14.xml"/><Relationship Id="rId6" Type="http://schemas.openxmlformats.org/officeDocument/2006/relationships/image" Target="../media/image63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68.png"/><Relationship Id="rId5" Type="http://schemas.openxmlformats.org/officeDocument/2006/relationships/image" Target="../media/image630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661.png"/><Relationship Id="rId4" Type="http://schemas.openxmlformats.org/officeDocument/2006/relationships/image" Target="../media/image6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2.png"/><Relationship Id="rId3" Type="http://schemas.openxmlformats.org/officeDocument/2006/relationships/video" Target="../media/media3.mp4"/><Relationship Id="rId7" Type="http://schemas.openxmlformats.org/officeDocument/2006/relationships/image" Target="../media/image480.png"/><Relationship Id="rId2" Type="http://schemas.microsoft.com/office/2007/relationships/media" Target="../media/media3.mp4"/><Relationship Id="rId1" Type="http://schemas.openxmlformats.org/officeDocument/2006/relationships/tags" Target="../tags/tag17.xml"/><Relationship Id="rId6" Type="http://schemas.openxmlformats.org/officeDocument/2006/relationships/image" Target="../media/image70.png"/><Relationship Id="rId11" Type="http://schemas.openxmlformats.org/officeDocument/2006/relationships/image" Target="../media/image511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73.png"/><Relationship Id="rId3" Type="http://schemas.openxmlformats.org/officeDocument/2006/relationships/video" Target="../media/media4.mp4"/><Relationship Id="rId12" Type="http://schemas.openxmlformats.org/officeDocument/2006/relationships/image" Target="../media/image451.png"/><Relationship Id="rId2" Type="http://schemas.microsoft.com/office/2007/relationships/media" Target="../media/media4.mp4"/><Relationship Id="rId1" Type="http://schemas.openxmlformats.org/officeDocument/2006/relationships/tags" Target="../tags/tag18.xml"/><Relationship Id="rId11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47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4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../media/image491.png"/><Relationship Id="rId3" Type="http://schemas.openxmlformats.org/officeDocument/2006/relationships/video" Target="../media/media5.mp4"/><Relationship Id="rId7" Type="http://schemas.openxmlformats.org/officeDocument/2006/relationships/notesSlide" Target="../notesSlides/notesSlide26.xml"/><Relationship Id="rId17" Type="http://schemas.openxmlformats.org/officeDocument/2006/relationships/image" Target="../media/image82.png"/><Relationship Id="rId2" Type="http://schemas.microsoft.com/office/2007/relationships/media" Target="../media/media5.mp4"/><Relationship Id="rId16" Type="http://schemas.openxmlformats.org/officeDocument/2006/relationships/image" Target="../media/image81.png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6.mp4"/><Relationship Id="rId15" Type="http://schemas.openxmlformats.org/officeDocument/2006/relationships/image" Target="../media/image500.png"/><Relationship Id="rId4" Type="http://schemas.microsoft.com/office/2007/relationships/media" Target="../media/media6.mp4"/><Relationship Id="rId1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9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60.png"/><Relationship Id="rId5" Type="http://schemas.openxmlformats.org/officeDocument/2006/relationships/image" Target="../media/image91.png"/><Relationship Id="rId4" Type="http://schemas.openxmlformats.org/officeDocument/2006/relationships/image" Target="../media/image90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tif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278917" y="685936"/>
            <a:ext cx="8476675" cy="1286575"/>
          </a:xfrm>
        </p:spPr>
        <p:txBody>
          <a:bodyPr/>
          <a:lstStyle/>
          <a:p>
            <a:r>
              <a:rPr lang="en-US" sz="2400" b="0" dirty="0"/>
              <a:t>Experimental Demonstration of Particle Acceleration with Normal-Conducting   High-Gradient Accelerating Structure at cryogenic temperature </a:t>
            </a:r>
            <a:br>
              <a:rPr lang="en-US" sz="2400" b="0" dirty="0"/>
            </a:br>
            <a:endParaRPr lang="en-US" sz="2400" b="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772574" y="2728709"/>
            <a:ext cx="8176316" cy="1823085"/>
          </a:xfrm>
        </p:spPr>
        <p:txBody>
          <a:bodyPr/>
          <a:lstStyle/>
          <a:p>
            <a:r>
              <a:rPr lang="en-US" dirty="0"/>
              <a:t>Sami Tantawi, Mamdouh Nasr</a:t>
            </a:r>
            <a:r>
              <a:rPr lang="en-US" b="1" dirty="0"/>
              <a:t>,</a:t>
            </a:r>
            <a:r>
              <a:rPr lang="en-US" dirty="0"/>
              <a:t> and collaborators</a:t>
            </a:r>
          </a:p>
          <a:p>
            <a:endParaRPr lang="en-CA" sz="1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2B0598-0F38-48FC-9871-A5A29A3615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021" y="4159170"/>
            <a:ext cx="7341525" cy="529908"/>
          </a:xfrm>
        </p:spPr>
        <p:txBody>
          <a:bodyPr/>
          <a:lstStyle/>
          <a:p>
            <a:r>
              <a:rPr lang="en-US" sz="1900" dirty="0">
                <a:solidFill>
                  <a:schemeClr val="bg1">
                    <a:lumMod val="95000"/>
                  </a:schemeClr>
                </a:solidFill>
              </a:rPr>
              <a:t>Materials for Bright Beams Workshop 2025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65419" y="5548752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5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A6E44F-5576-4A28-8D77-C234E5AF60AA}"/>
              </a:ext>
            </a:extLst>
          </p:cNvPr>
          <p:cNvSpPr/>
          <p:nvPr/>
        </p:nvSpPr>
        <p:spPr>
          <a:xfrm>
            <a:off x="6781800" y="5108525"/>
            <a:ext cx="1973792" cy="481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slac logo">
            <a:extLst>
              <a:ext uri="{FF2B5EF4-FFF2-40B4-BE49-F238E27FC236}">
                <a16:creationId xmlns:a16="http://schemas.microsoft.com/office/drawing/2014/main" id="{9FC19E2D-F608-4EC8-BBF2-91B2BBC4E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695" y="4914900"/>
            <a:ext cx="1990001" cy="74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216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Novel fabrication methods are compatible with hard metals and reduced cost</a:t>
            </a:r>
            <a:br>
              <a:rPr lang="en-US" sz="1700" dirty="0"/>
            </a:br>
            <a:endParaRPr lang="en-US" sz="17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64920"/>
            <a:ext cx="6477000" cy="1668780"/>
          </a:xfrm>
        </p:spPr>
        <p:txBody>
          <a:bodyPr>
            <a:normAutofit/>
          </a:bodyPr>
          <a:lstStyle/>
          <a:p>
            <a:pPr marL="285739" indent="-285739">
              <a:buFont typeface="Arial" panose="020B0604020202020204" pitchFamily="34" charset="0"/>
              <a:buChar char="•"/>
            </a:pPr>
            <a:r>
              <a:rPr lang="en-US" sz="1600"/>
              <a:t>Milling structure out of two halves instead of machining and then brazing single cells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US" sz="1600"/>
              <a:t>No RF currents through the joint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US" sz="1600"/>
              <a:t>Consistent with manufacturing structures out of </a:t>
            </a:r>
            <a:r>
              <a:rPr lang="en-US" sz="1600" b="1">
                <a:solidFill>
                  <a:srgbClr val="0000E8"/>
                </a:solidFill>
              </a:rPr>
              <a:t>hard copper alloys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1080" y="5168624"/>
            <a:ext cx="9144000" cy="55399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Clr>
                <a:schemeClr val="bg2"/>
              </a:buClr>
              <a:buFont typeface="Arial"/>
              <a:buChar char="•"/>
              <a:defRPr sz="1300"/>
            </a:lvl1pPr>
            <a:lvl2pPr marL="742950" lvl="1" indent="-285750">
              <a:buClr>
                <a:schemeClr val="bg2"/>
              </a:buClr>
              <a:buFont typeface="Lucida Grande"/>
              <a:buChar char="-"/>
              <a:defRPr sz="1300">
                <a:solidFill>
                  <a:srgbClr val="000000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1500">
                <a:solidFill>
                  <a:schemeClr val="tx1"/>
                </a:solidFill>
              </a:rPr>
              <a:t>Developing new manufacturing techniques to implement advanced materials in practical accelerating structures and reduce costs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0785" y="3582307"/>
            <a:ext cx="2811447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/>
              <a:t>Demonstrated with Standing and Traveling Wave Structure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0" y="4563281"/>
            <a:ext cx="195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>
                <a:solidFill>
                  <a:srgbClr val="000000"/>
                </a:solidFill>
              </a:rPr>
              <a:t>S. Tantawi, P. </a:t>
            </a:r>
            <a:r>
              <a:rPr lang="en-US" sz="1000" i="1" err="1">
                <a:solidFill>
                  <a:srgbClr val="000000"/>
                </a:solidFill>
              </a:rPr>
              <a:t>Borchard</a:t>
            </a:r>
            <a:r>
              <a:rPr lang="en-US" sz="1000" i="1">
                <a:solidFill>
                  <a:srgbClr val="000000"/>
                </a:solidFill>
              </a:rPr>
              <a:t>, Z. Li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7154B9-EB31-4BAA-8B7A-39DC3D6E9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109" y="1780220"/>
            <a:ext cx="1499675" cy="26660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B971BF-496D-4DEB-B54A-F5C4FB1AF8AB}"/>
              </a:ext>
            </a:extLst>
          </p:cNvPr>
          <p:cNvSpPr txBox="1"/>
          <p:nvPr/>
        </p:nvSpPr>
        <p:spPr>
          <a:xfrm>
            <a:off x="5809155" y="4747526"/>
            <a:ext cx="16157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</a:rPr>
              <a:t>V. </a:t>
            </a:r>
            <a:r>
              <a:rPr lang="en-US" sz="1000" i="1" dirty="0" err="1">
                <a:solidFill>
                  <a:srgbClr val="000000"/>
                </a:solidFill>
              </a:rPr>
              <a:t>Dolgashev</a:t>
            </a:r>
            <a:endParaRPr lang="en-US" sz="1000" i="1" dirty="0">
              <a:solidFill>
                <a:srgbClr val="00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EEDDD84-BF08-4614-9150-B90B113A8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3238500"/>
            <a:ext cx="3119941" cy="119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6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5F0D4A-DBEF-406A-959F-5C253F8B9E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9E3056-A325-4A43-B29E-B1BA2E0A2DF8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Optimized Geometries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using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Distributed-Coupling Topology </a:t>
            </a:r>
          </a:p>
        </p:txBody>
      </p:sp>
    </p:spTree>
    <p:extLst>
      <p:ext uri="{BB962C8B-B14F-4D97-AF65-F5344CB8AC3E}">
        <p14:creationId xmlns:p14="http://schemas.microsoft.com/office/powerpoint/2010/main" val="45093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dist_linac_angle02">
            <a:hlinkClick r:id="" action="ppaction://media"/>
            <a:extLst>
              <a:ext uri="{FF2B5EF4-FFF2-40B4-BE49-F238E27FC236}">
                <a16:creationId xmlns:a16="http://schemas.microsoft.com/office/drawing/2014/main" id="{23918E49-ABCB-4D50-A2F6-3FBB301833C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41221" t="23872" r="2338" b="20152"/>
          <a:stretch/>
        </p:blipFill>
        <p:spPr>
          <a:xfrm>
            <a:off x="216211" y="2399335"/>
            <a:ext cx="4747472" cy="26484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E94BC2-69D6-4A0D-9875-FB146592601B}"/>
              </a:ext>
            </a:extLst>
          </p:cNvPr>
          <p:cNvSpPr txBox="1"/>
          <p:nvPr/>
        </p:nvSpPr>
        <p:spPr>
          <a:xfrm>
            <a:off x="809576" y="4358405"/>
            <a:ext cx="229582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b="1" dirty="0">
                <a:solidFill>
                  <a:srgbClr val="AE6D33"/>
                </a:solidFill>
              </a:rPr>
              <a:t>Distributed-coupling linac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AC8808-8929-4F5F-9C43-F6AEBE0FEC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CEEC5A-4525-4065-A4EB-E8614D93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Distributed coupling Linacs provides a new technology that enables much flexible cell-design optimization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598D4-F356-4C5A-BD8C-D6A4BEE8256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9702" y="1132577"/>
            <a:ext cx="8156448" cy="627529"/>
          </a:xfr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1500" b="1" dirty="0">
                <a:solidFill>
                  <a:srgbClr val="C00000"/>
                </a:solidFill>
              </a:rPr>
              <a:t> The existing linac designs requires careful consideration of the coupling  between cells </a:t>
            </a:r>
          </a:p>
          <a:p>
            <a:r>
              <a:rPr lang="en-US" sz="1500" b="1" dirty="0"/>
              <a:t> which limits the ability of designers to optimize the cell shape.</a:t>
            </a:r>
          </a:p>
          <a:p>
            <a:endParaRPr lang="en-US" sz="1500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4AABAD1-7099-409F-B98C-F499120FA3C6}"/>
              </a:ext>
            </a:extLst>
          </p:cNvPr>
          <p:cNvSpPr txBox="1">
            <a:spLocks/>
          </p:cNvSpPr>
          <p:nvPr/>
        </p:nvSpPr>
        <p:spPr>
          <a:xfrm>
            <a:off x="410661" y="1940501"/>
            <a:ext cx="8154529" cy="6275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C00000"/>
                </a:solidFill>
              </a:rPr>
              <a:t> The distributed coupling linac overcomes these limitations by providing a new topology </a:t>
            </a:r>
          </a:p>
          <a:p>
            <a:r>
              <a:rPr lang="en-US" sz="1600" b="1" dirty="0"/>
              <a:t> that allows feeding each accelerator cell independently using a periodic feeding network. 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339047C-C395-45AE-8B78-4376936BB25C}"/>
              </a:ext>
            </a:extLst>
          </p:cNvPr>
          <p:cNvGrpSpPr/>
          <p:nvPr/>
        </p:nvGrpSpPr>
        <p:grpSpPr>
          <a:xfrm>
            <a:off x="5269232" y="2910242"/>
            <a:ext cx="3158253" cy="2168696"/>
            <a:chOff x="634362" y="2712598"/>
            <a:chExt cx="3789904" cy="260243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03A08D2-F688-489F-9DAC-A92986D58751}"/>
                </a:ext>
              </a:extLst>
            </p:cNvPr>
            <p:cNvSpPr/>
            <p:nvPr/>
          </p:nvSpPr>
          <p:spPr>
            <a:xfrm>
              <a:off x="634362" y="2712598"/>
              <a:ext cx="3789904" cy="260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D5647995-49E6-4D78-90E8-18D66DC27F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1544"/>
            <a:stretch/>
          </p:blipFill>
          <p:spPr bwMode="auto">
            <a:xfrm>
              <a:off x="862448" y="2714508"/>
              <a:ext cx="2895602" cy="2034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52BC80D-B766-4A35-99FF-586D9F6B10E5}"/>
                </a:ext>
              </a:extLst>
            </p:cNvPr>
            <p:cNvSpPr txBox="1"/>
            <p:nvPr/>
          </p:nvSpPr>
          <p:spPr>
            <a:xfrm>
              <a:off x="741302" y="4748736"/>
              <a:ext cx="3478696" cy="51706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New Scaling Laws Determine the Best Performance for Accelerating Structures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297AF338-7F4C-E64C-A186-4C5309C8BBD3}"/>
              </a:ext>
            </a:extLst>
          </p:cNvPr>
          <p:cNvSpPr/>
          <p:nvPr/>
        </p:nvSpPr>
        <p:spPr>
          <a:xfrm>
            <a:off x="216211" y="2701636"/>
            <a:ext cx="4747472" cy="215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9D86CF-A2D1-DB4A-F654-8455171A7962}"/>
              </a:ext>
            </a:extLst>
          </p:cNvPr>
          <p:cNvSpPr/>
          <p:nvPr/>
        </p:nvSpPr>
        <p:spPr>
          <a:xfrm>
            <a:off x="40205" y="4860470"/>
            <a:ext cx="3834565" cy="374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917" dirty="0"/>
              <a:t>Tantawi et al. “Distributed coupling and multi-frequency microwave accelerators,” Jul. 5 2016, US Patent 9,386,682.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714B79-5B27-1E23-B32B-DC8E6EED6C71}"/>
              </a:ext>
            </a:extLst>
          </p:cNvPr>
          <p:cNvSpPr/>
          <p:nvPr/>
        </p:nvSpPr>
        <p:spPr>
          <a:xfrm>
            <a:off x="40205" y="5219945"/>
            <a:ext cx="5099485" cy="374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917" dirty="0"/>
              <a:t>S. Tantawi, M. Nasr et. al. "Design and demonstration of a distributed-coupling linear accelerator structure." </a:t>
            </a:r>
            <a:r>
              <a:rPr lang="en-US" sz="917" i="1" dirty="0"/>
              <a:t>Physical Review Accelerators and Beams 23.9 (2020): 092001.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221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2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 build="p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3F93A-AD7E-4566-8706-FD58A7F5D48B}"/>
              </a:ext>
            </a:extLst>
          </p:cNvPr>
          <p:cNvSpPr/>
          <p:nvPr/>
        </p:nvSpPr>
        <p:spPr>
          <a:xfrm>
            <a:off x="40205" y="4860470"/>
            <a:ext cx="3834565" cy="374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917" dirty="0"/>
              <a:t>Tantawi et al. “Distributed coupling and multi-frequency microwave accelerators,” Jul. 5 2016, US Patent 9,386,682.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C7197A-768D-48B3-83A2-9B28A5AC3482}"/>
              </a:ext>
            </a:extLst>
          </p:cNvPr>
          <p:cNvSpPr/>
          <p:nvPr/>
        </p:nvSpPr>
        <p:spPr>
          <a:xfrm>
            <a:off x="40205" y="5219945"/>
            <a:ext cx="5099485" cy="374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917" dirty="0"/>
              <a:t>S. Tantawi, M. Nasr et. al. "Design and demonstration of a distributed-coupling linear accelerator structure." </a:t>
            </a:r>
            <a:r>
              <a:rPr lang="en-US" sz="917" i="1" dirty="0"/>
              <a:t>Physical Review Accelerators and Beams 23.9 (2020): 092001.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AC8808-8929-4F5F-9C43-F6AEBE0FEC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CEEC5A-4525-4065-A4EB-E8614D93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Distributed coupling Linacs provides a new technology that enables much flexible cell-design optimization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435CCB9-E762-1643-B8B8-4015EBFF5A70}"/>
              </a:ext>
            </a:extLst>
          </p:cNvPr>
          <p:cNvGrpSpPr/>
          <p:nvPr/>
        </p:nvGrpSpPr>
        <p:grpSpPr>
          <a:xfrm>
            <a:off x="284380" y="3078220"/>
            <a:ext cx="4071187" cy="1691989"/>
            <a:chOff x="284380" y="3078220"/>
            <a:chExt cx="4071187" cy="169198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876F9A-E99E-5F43-B501-A55145CA5BCE}"/>
                </a:ext>
              </a:extLst>
            </p:cNvPr>
            <p:cNvSpPr/>
            <p:nvPr/>
          </p:nvSpPr>
          <p:spPr>
            <a:xfrm>
              <a:off x="284380" y="3232028"/>
              <a:ext cx="4071187" cy="153818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E541836-BEAB-AB46-AE47-1DC6E852FB1D}"/>
                </a:ext>
              </a:extLst>
            </p:cNvPr>
            <p:cNvGrpSpPr/>
            <p:nvPr/>
          </p:nvGrpSpPr>
          <p:grpSpPr>
            <a:xfrm>
              <a:off x="380350" y="3078220"/>
              <a:ext cx="3703451" cy="1676400"/>
              <a:chOff x="4798652" y="1714500"/>
              <a:chExt cx="3703451" cy="167640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FA814A5-9230-664A-95DD-6698C5D88D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-1" r="-1162"/>
              <a:stretch/>
            </p:blipFill>
            <p:spPr>
              <a:xfrm>
                <a:off x="5320310" y="2293763"/>
                <a:ext cx="2864158" cy="1097137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9DB847D-11F6-8D44-934D-A679E6169B12}"/>
                  </a:ext>
                </a:extLst>
              </p:cNvPr>
              <p:cNvSpPr txBox="1"/>
              <p:nvPr/>
            </p:nvSpPr>
            <p:spPr>
              <a:xfrm>
                <a:off x="5083820" y="1714500"/>
                <a:ext cx="3246339" cy="246221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tx1"/>
                    </a:solidFill>
                  </a:rPr>
                  <a:t>Designed to minimize surface magnetic field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A3D9A7B4-D722-F648-A1C0-004EB2B80FB3}"/>
                      </a:ext>
                    </a:extLst>
                  </p:cNvPr>
                  <p:cNvSpPr txBox="1"/>
                  <p:nvPr/>
                </p:nvSpPr>
                <p:spPr>
                  <a:xfrm>
                    <a:off x="6887494" y="2036374"/>
                    <a:ext cx="1614609" cy="215444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</a:rPr>
                                <m:t>shunt</m:t>
                              </m:r>
                            </m:sub>
                          </m:sSub>
                          <m:r>
                            <a:rPr lang="en-US" sz="1400">
                              <a:latin typeface="Cambria Math" panose="02040503050406030204" pitchFamily="18" charset="0"/>
                            </a:rPr>
                            <m:t>=155 </m:t>
                          </m:r>
                          <m:r>
                            <m:rPr>
                              <m:sty m:val="p"/>
                            </m:rPr>
                            <a:rPr lang="en-US" sz="1400">
                              <a:latin typeface="Cambria Math" panose="02040503050406030204" pitchFamily="18" charset="0"/>
                            </a:rPr>
                            <m:t>MΩ</m:t>
                          </m:r>
                          <m:r>
                            <a:rPr lang="en-US" sz="140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sz="1400">
                              <a:latin typeface="Cambria Math" panose="02040503050406030204" pitchFamily="18" charset="0"/>
                            </a:rPr>
                            <m:t>m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92C86C96-D9B4-480B-923D-C41DE834302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87494" y="2036374"/>
                    <a:ext cx="1614609" cy="21544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894" r="-1136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61C73943-5F20-B449-BA2F-A338533B47F2}"/>
                      </a:ext>
                    </a:extLst>
                  </p:cNvPr>
                  <p:cNvSpPr/>
                  <p:nvPr/>
                </p:nvSpPr>
                <p:spPr>
                  <a:xfrm>
                    <a:off x="4798652" y="1985209"/>
                    <a:ext cx="2135328" cy="2616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10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a14:m>
                    <a:r>
                      <a:rPr lang="en-US" sz="1100" dirty="0"/>
                      <a:t>-mode, X-band, 20 cells Linac</a:t>
                    </a:r>
                  </a:p>
                </p:txBody>
              </p:sp>
            </mc:Choice>
            <mc:Fallback xmlns=""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61C73943-5F20-B449-BA2F-A338533B47F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98652" y="1985209"/>
                    <a:ext cx="2135328" cy="261610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1363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30" name="Picture 29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FB66F583-2788-2A48-804D-09EA941DCE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97" y="1232279"/>
            <a:ext cx="7130942" cy="16246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F6C38E5-7192-4744-84E6-BC7C7F28316A}"/>
                  </a:ext>
                </a:extLst>
              </p:cNvPr>
              <p:cNvSpPr txBox="1"/>
              <p:nvPr/>
            </p:nvSpPr>
            <p:spPr>
              <a:xfrm>
                <a:off x="1452935" y="944791"/>
                <a:ext cx="903837" cy="3585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𝜆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sz="1600" i="1">
                          <a:solidFill>
                            <a:srgbClr val="C00000"/>
                          </a:solidFill>
                          <a:latin typeface="Cambria Math"/>
                        </a:rPr>
                        <m:t>/2~</m:t>
                      </m:r>
                      <m:r>
                        <a:rPr lang="en-US" sz="1600" i="1">
                          <a:solidFill>
                            <a:srgbClr val="C00000"/>
                          </a:solidFill>
                          <a:latin typeface="Cambria Math"/>
                        </a:rPr>
                        <m:t>𝜆</m:t>
                      </m:r>
                    </m:oMath>
                  </m:oMathPara>
                </a14:m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F6C38E5-7192-4744-84E6-BC7C7F283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935" y="944791"/>
                <a:ext cx="903837" cy="358560"/>
              </a:xfrm>
              <a:prstGeom prst="rect">
                <a:avLst/>
              </a:prstGeom>
              <a:blipFill>
                <a:blip r:embed="rId14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Arrow: Right 15">
            <a:extLst>
              <a:ext uri="{FF2B5EF4-FFF2-40B4-BE49-F238E27FC236}">
                <a16:creationId xmlns:a16="http://schemas.microsoft.com/office/drawing/2014/main" id="{42C471CC-5F83-A148-9D48-6465AA0ED8B9}"/>
              </a:ext>
            </a:extLst>
          </p:cNvPr>
          <p:cNvSpPr/>
          <p:nvPr/>
        </p:nvSpPr>
        <p:spPr>
          <a:xfrm>
            <a:off x="940699" y="1301136"/>
            <a:ext cx="376825" cy="265789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16">
            <a:extLst>
              <a:ext uri="{FF2B5EF4-FFF2-40B4-BE49-F238E27FC236}">
                <a16:creationId xmlns:a16="http://schemas.microsoft.com/office/drawing/2014/main" id="{002EA8CA-3B6F-5541-B196-A00AAD464120}"/>
              </a:ext>
            </a:extLst>
          </p:cNvPr>
          <p:cNvSpPr/>
          <p:nvPr/>
        </p:nvSpPr>
        <p:spPr>
          <a:xfrm>
            <a:off x="353770" y="2501626"/>
            <a:ext cx="376825" cy="265789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ECF7DE-C936-0D4D-A1EE-59F2AA40CE47}"/>
              </a:ext>
            </a:extLst>
          </p:cNvPr>
          <p:cNvGrpSpPr/>
          <p:nvPr/>
        </p:nvGrpSpPr>
        <p:grpSpPr>
          <a:xfrm>
            <a:off x="4536622" y="3073018"/>
            <a:ext cx="4071187" cy="1712785"/>
            <a:chOff x="4536622" y="3073018"/>
            <a:chExt cx="4071187" cy="171278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2F377F0-2BD9-7449-A6B0-F3D86298D271}"/>
                </a:ext>
              </a:extLst>
            </p:cNvPr>
            <p:cNvSpPr/>
            <p:nvPr/>
          </p:nvSpPr>
          <p:spPr>
            <a:xfrm>
              <a:off x="4536622" y="3232027"/>
              <a:ext cx="4071187" cy="153818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2A79D9D-D09A-8A4C-839A-6C45F7A2A15E}"/>
                </a:ext>
              </a:extLst>
            </p:cNvPr>
            <p:cNvGrpSpPr/>
            <p:nvPr/>
          </p:nvGrpSpPr>
          <p:grpSpPr>
            <a:xfrm>
              <a:off x="4869652" y="3073018"/>
              <a:ext cx="3372340" cy="1712785"/>
              <a:chOff x="5448367" y="3960760"/>
              <a:chExt cx="3372340" cy="1712785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8EDB3C54-1AE0-3543-AB3B-539C805D69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48367" y="4310570"/>
                <a:ext cx="3372340" cy="1362975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018D223-8665-4349-83F7-4939A935C1F2}"/>
                  </a:ext>
                </a:extLst>
              </p:cNvPr>
              <p:cNvSpPr txBox="1"/>
              <p:nvPr/>
            </p:nvSpPr>
            <p:spPr>
              <a:xfrm>
                <a:off x="5495924" y="3960760"/>
                <a:ext cx="3246339" cy="246221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tx1"/>
                    </a:solidFill>
                  </a:rPr>
                  <a:t>Easy tuning and single frequency rather than 20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859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Verification of accelerating parameters and study of breakdown mechanism in the first distributed-coupling linac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72A09C-FF96-436F-9F45-65B895C79F64}"/>
              </a:ext>
            </a:extLst>
          </p:cNvPr>
          <p:cNvSpPr txBox="1"/>
          <p:nvPr/>
        </p:nvSpPr>
        <p:spPr>
          <a:xfrm>
            <a:off x="5105400" y="5448300"/>
            <a:ext cx="3405099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/>
              <a:t>M. Nasr, B. Weatherford, C. </a:t>
            </a:r>
            <a:r>
              <a:rPr lang="en-US" sz="1167" err="1"/>
              <a:t>Limborg</a:t>
            </a:r>
            <a:r>
              <a:rPr lang="en-US" sz="1167"/>
              <a:t>, S. </a:t>
            </a:r>
            <a:r>
              <a:rPr lang="en-US" sz="1167" err="1"/>
              <a:t>Tantawi</a:t>
            </a:r>
            <a:endParaRPr lang="en-US" sz="1167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E579F3-75AF-467A-963C-6748C291B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830" y="3589103"/>
            <a:ext cx="4612743" cy="17984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FB34D1-91F7-4B0C-B9C8-1681890CA0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4485" y="1069625"/>
            <a:ext cx="3469388" cy="23038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A661D2-8D5E-43EC-B535-FE46FD9D1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6422" y="3043857"/>
            <a:ext cx="1125453" cy="4293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9002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Verification of accelerating parameters and study of breakdown mechanism in the first distributed-coupling linac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72A09C-FF96-436F-9F45-65B895C79F64}"/>
              </a:ext>
            </a:extLst>
          </p:cNvPr>
          <p:cNvSpPr txBox="1"/>
          <p:nvPr/>
        </p:nvSpPr>
        <p:spPr>
          <a:xfrm>
            <a:off x="5105400" y="5448300"/>
            <a:ext cx="3405099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/>
              <a:t>M. Nasr, B. Weatherford, C. </a:t>
            </a:r>
            <a:r>
              <a:rPr lang="en-US" sz="1167" err="1"/>
              <a:t>Limborg</a:t>
            </a:r>
            <a:r>
              <a:rPr lang="en-US" sz="1167"/>
              <a:t>, S. </a:t>
            </a:r>
            <a:r>
              <a:rPr lang="en-US" sz="1167" err="1"/>
              <a:t>Tantawi</a:t>
            </a:r>
            <a:endParaRPr lang="en-US" sz="1167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4C18BC8-B424-4096-B7B7-B2B4F5B24A76}"/>
              </a:ext>
            </a:extLst>
          </p:cNvPr>
          <p:cNvGrpSpPr/>
          <p:nvPr/>
        </p:nvGrpSpPr>
        <p:grpSpPr>
          <a:xfrm>
            <a:off x="116393" y="1079506"/>
            <a:ext cx="4312899" cy="4390962"/>
            <a:chOff x="116393" y="1079506"/>
            <a:chExt cx="4312899" cy="439096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D91D9F-B0E8-4017-9678-A3ACD8728BF0}"/>
                </a:ext>
              </a:extLst>
            </p:cNvPr>
            <p:cNvSpPr/>
            <p:nvPr/>
          </p:nvSpPr>
          <p:spPr>
            <a:xfrm>
              <a:off x="312434" y="1079506"/>
              <a:ext cx="4042007" cy="53860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33" b="1">
                  <a:solidFill>
                    <a:schemeClr val="bg1"/>
                  </a:solidFill>
                </a:rPr>
                <a:t>Verification using beam energy, dark current, and charge measurements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BC6BD9E-48AE-4ABB-8CC3-6D1B41F1C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1213" y="1699678"/>
              <a:ext cx="2159242" cy="183163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F2125AC-7112-4377-9BD3-97295D1F91D0}"/>
                </a:ext>
              </a:extLst>
            </p:cNvPr>
            <p:cNvSpPr txBox="1"/>
            <p:nvPr/>
          </p:nvSpPr>
          <p:spPr>
            <a:xfrm>
              <a:off x="116393" y="4967895"/>
              <a:ext cx="4312899" cy="50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33" b="1">
                  <a:solidFill>
                    <a:srgbClr val="00B050"/>
                  </a:solidFill>
                </a:rPr>
                <a:t>Results agree with the designed shunt impedance and predicted quality factor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8A57A96-152C-4FFE-B71B-CE93955DE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91040" y="3810000"/>
              <a:ext cx="1652883" cy="93854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25C6A80-15BF-4136-AC66-A3E3F2F90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600" y="3829818"/>
              <a:ext cx="1746191" cy="93777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9B3AF81-424F-4223-9963-D5E604193B58}"/>
                </a:ext>
              </a:extLst>
            </p:cNvPr>
            <p:cNvSpPr/>
            <p:nvPr/>
          </p:nvSpPr>
          <p:spPr>
            <a:xfrm>
              <a:off x="2667765" y="3902093"/>
              <a:ext cx="1341140" cy="1981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Dark Current Energy 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2AAC18-B78C-4B3F-AA31-2EAA57E6081F}"/>
                </a:ext>
              </a:extLst>
            </p:cNvPr>
            <p:cNvSpPr txBox="1"/>
            <p:nvPr/>
          </p:nvSpPr>
          <p:spPr>
            <a:xfrm>
              <a:off x="921383" y="4724401"/>
              <a:ext cx="1189749" cy="226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75"/>
                <a:t>Gradient=100 MV/m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87CCC1F-4BB4-4515-8026-7D796A5605AE}"/>
                </a:ext>
              </a:extLst>
            </p:cNvPr>
            <p:cNvSpPr txBox="1"/>
            <p:nvPr/>
          </p:nvSpPr>
          <p:spPr>
            <a:xfrm>
              <a:off x="2718828" y="4724401"/>
              <a:ext cx="1189749" cy="226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75"/>
                <a:t>Gradient=140 MV/m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447B3A8-ED3A-4D02-962F-27CBABB906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9830" y="3589103"/>
            <a:ext cx="4612743" cy="1798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B192DF-0697-49A4-8B05-5B4DF406C7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4485" y="1069625"/>
            <a:ext cx="3469388" cy="2303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5E9059-C819-4148-A70E-83F55949F9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6422" y="3043857"/>
            <a:ext cx="1125453" cy="4293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142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6C89044-4942-4E92-A76E-93708C1841BA}"/>
              </a:ext>
            </a:extLst>
          </p:cNvPr>
          <p:cNvGrpSpPr/>
          <p:nvPr/>
        </p:nvGrpSpPr>
        <p:grpSpPr>
          <a:xfrm>
            <a:off x="4572000" y="1079506"/>
            <a:ext cx="4455607" cy="4292594"/>
            <a:chOff x="4572000" y="1079506"/>
            <a:chExt cx="4455607" cy="429259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9A3F97F-F6A5-4858-841B-0F88BF16B7BC}"/>
                </a:ext>
              </a:extLst>
            </p:cNvPr>
            <p:cNvGrpSpPr/>
            <p:nvPr/>
          </p:nvGrpSpPr>
          <p:grpSpPr>
            <a:xfrm>
              <a:off x="4572000" y="1079506"/>
              <a:ext cx="4455607" cy="4292594"/>
              <a:chOff x="4572000" y="1079506"/>
              <a:chExt cx="4455607" cy="429259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B3569BF-8714-4AB6-A004-C8E79E86EFEC}"/>
                  </a:ext>
                </a:extLst>
              </p:cNvPr>
              <p:cNvSpPr/>
              <p:nvPr/>
            </p:nvSpPr>
            <p:spPr>
              <a:xfrm>
                <a:off x="4572000" y="1079506"/>
                <a:ext cx="4455607" cy="42925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A0EB630D-18C7-408F-8CBF-3720581FFB46}"/>
                  </a:ext>
                </a:extLst>
              </p:cNvPr>
              <p:cNvGrpSpPr/>
              <p:nvPr/>
            </p:nvGrpSpPr>
            <p:grpSpPr>
              <a:xfrm>
                <a:off x="4776349" y="1086313"/>
                <a:ext cx="4042007" cy="3678438"/>
                <a:chOff x="4371674" y="1303575"/>
                <a:chExt cx="4850408" cy="4414126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CFEE1FDA-6525-442E-B1FF-AF4793943AFB}"/>
                    </a:ext>
                  </a:extLst>
                </p:cNvPr>
                <p:cNvGrpSpPr/>
                <p:nvPr/>
              </p:nvGrpSpPr>
              <p:grpSpPr>
                <a:xfrm>
                  <a:off x="4371674" y="1303575"/>
                  <a:ext cx="4850408" cy="2813184"/>
                  <a:chOff x="4371674" y="1303573"/>
                  <a:chExt cx="4850408" cy="2813184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71019C06-2B8E-4EFF-BCD4-72E88B0356BE}"/>
                      </a:ext>
                    </a:extLst>
                  </p:cNvPr>
                  <p:cNvGrpSpPr/>
                  <p:nvPr/>
                </p:nvGrpSpPr>
                <p:grpSpPr>
                  <a:xfrm>
                    <a:off x="4371674" y="1303573"/>
                    <a:ext cx="4850408" cy="2490132"/>
                    <a:chOff x="4371674" y="1397566"/>
                    <a:chExt cx="4850408" cy="2490132"/>
                  </a:xfrm>
                </p:grpSpPr>
                <p:pic>
                  <p:nvPicPr>
                    <p:cNvPr id="19" name="Picture 18">
                      <a:extLst>
                        <a:ext uri="{FF2B5EF4-FFF2-40B4-BE49-F238E27FC236}">
                          <a16:creationId xmlns:a16="http://schemas.microsoft.com/office/drawing/2014/main" id="{B4017674-0F26-4B37-B4D6-02A81E5EDCF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345529" y="2126244"/>
                      <a:ext cx="2773352" cy="176145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D74ACE0B-CDA4-4B3B-B030-330B6311A8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371674" y="1397566"/>
                      <a:ext cx="4850408" cy="638157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en-US"/>
                      </a:defPPr>
                      <a:lvl1pPr algn="ctr">
                        <a:defRPr sz="1600" b="1">
                          <a:solidFill>
                            <a:schemeClr val="bg1"/>
                          </a:solidFill>
                        </a:defRPr>
                      </a:lvl1pPr>
                      <a:lvl2pPr>
                        <a:defRPr>
                          <a:solidFill>
                            <a:schemeClr val="lt1"/>
                          </a:solidFill>
                        </a:defRPr>
                      </a:lvl2pPr>
                      <a:lvl3pPr>
                        <a:defRPr>
                          <a:solidFill>
                            <a:schemeClr val="lt1"/>
                          </a:solidFill>
                        </a:defRPr>
                      </a:lvl3pPr>
                      <a:lvl4pPr>
                        <a:defRPr>
                          <a:solidFill>
                            <a:schemeClr val="lt1"/>
                          </a:solidFill>
                        </a:defRPr>
                      </a:lvl4pPr>
                      <a:lvl5pPr>
                        <a:defRPr>
                          <a:solidFill>
                            <a:schemeClr val="lt1"/>
                          </a:solidFill>
                        </a:defRPr>
                      </a:lvl5pPr>
                      <a:lvl6pPr>
                        <a:defRPr>
                          <a:solidFill>
                            <a:schemeClr val="lt1"/>
                          </a:solidFill>
                        </a:defRPr>
                      </a:lvl6pPr>
                      <a:lvl7pPr>
                        <a:defRPr>
                          <a:solidFill>
                            <a:schemeClr val="lt1"/>
                          </a:solidFill>
                        </a:defRPr>
                      </a:lvl7pPr>
                      <a:lvl8pPr>
                        <a:defRPr>
                          <a:solidFill>
                            <a:schemeClr val="lt1"/>
                          </a:solidFill>
                        </a:defRPr>
                      </a:lvl8pPr>
                      <a:lvl9pPr>
                        <a:defRPr>
                          <a:solidFill>
                            <a:schemeClr val="lt1"/>
                          </a:solidFill>
                        </a:defRPr>
                      </a:lvl9pPr>
                    </a:lstStyle>
                    <a:p>
                      <a:r>
                        <a:rPr lang="en-US" sz="1333"/>
                        <a:t>Breakdown measurements at 100 ns and 200 ns flat gradient. </a:t>
                      </a:r>
                    </a:p>
                  </p:txBody>
                </p:sp>
              </p:grpSp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46A5199C-8EE6-40A2-A1EE-F6E020665F44}"/>
                      </a:ext>
                    </a:extLst>
                  </p:cNvPr>
                  <p:cNvSpPr/>
                  <p:nvPr/>
                </p:nvSpPr>
                <p:spPr>
                  <a:xfrm>
                    <a:off x="4492216" y="3759812"/>
                    <a:ext cx="4572000" cy="356945"/>
                  </a:xfrm>
                  <a:prstGeom prst="rect">
                    <a:avLst/>
                  </a:prstGeom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sz="1333" b="1">
                        <a:solidFill>
                          <a:srgbClr val="00B050"/>
                        </a:solidFill>
                      </a:rPr>
                      <a:t>Pulse heating lines matches for both pulses</a:t>
                    </a:r>
                  </a:p>
                </p:txBody>
              </p:sp>
            </p:grp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F147D427-832F-41F0-A363-404B7B73BB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895157" y="4144618"/>
                  <a:ext cx="2084872" cy="1573083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80A482F8-4B1A-4FFA-A9BD-0BC8EC27C9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18412" y="4130672"/>
                  <a:ext cx="2171068" cy="1578469"/>
                </a:xfrm>
                <a:prstGeom prst="rect">
                  <a:avLst/>
                </a:prstGeom>
              </p:spPr>
            </p:pic>
          </p:grp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FD7D05E-59DD-4C50-80CB-8F0C10B86520}"/>
                </a:ext>
              </a:extLst>
            </p:cNvPr>
            <p:cNvSpPr txBox="1"/>
            <p:nvPr/>
          </p:nvSpPr>
          <p:spPr>
            <a:xfrm>
              <a:off x="6481255" y="2434768"/>
              <a:ext cx="1266693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/>
                <a:t>200 ns flat gradient</a:t>
              </a:r>
            </a:p>
            <a:p>
              <a:r>
                <a:rPr lang="en-US" sz="1000">
                  <a:solidFill>
                    <a:srgbClr val="FF0000"/>
                  </a:solidFill>
                </a:rPr>
                <a:t>100 ns flat gradient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Verification of accelerating parameters and study of breakdown mechanism in the first distributed-coupling linac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72A09C-FF96-436F-9F45-65B895C79F64}"/>
              </a:ext>
            </a:extLst>
          </p:cNvPr>
          <p:cNvSpPr txBox="1"/>
          <p:nvPr/>
        </p:nvSpPr>
        <p:spPr>
          <a:xfrm>
            <a:off x="5105400" y="5448300"/>
            <a:ext cx="3405099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/>
              <a:t>M. Nasr, B. Weatherford, C. </a:t>
            </a:r>
            <a:r>
              <a:rPr lang="en-US" sz="1167" err="1"/>
              <a:t>Limborg</a:t>
            </a:r>
            <a:r>
              <a:rPr lang="en-US" sz="1167"/>
              <a:t>, S. </a:t>
            </a:r>
            <a:r>
              <a:rPr lang="en-US" sz="1167" err="1"/>
              <a:t>Tantawi</a:t>
            </a:r>
            <a:endParaRPr lang="en-US" sz="1167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7C3F80E-EA9B-4953-B3B8-BAADC5E1921A}"/>
              </a:ext>
            </a:extLst>
          </p:cNvPr>
          <p:cNvGrpSpPr/>
          <p:nvPr/>
        </p:nvGrpSpPr>
        <p:grpSpPr>
          <a:xfrm>
            <a:off x="116393" y="1079506"/>
            <a:ext cx="4312899" cy="4390962"/>
            <a:chOff x="116393" y="1079506"/>
            <a:chExt cx="4312899" cy="4390962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2A2CB94-71CE-4DB0-B6A1-274954FF4469}"/>
                </a:ext>
              </a:extLst>
            </p:cNvPr>
            <p:cNvSpPr/>
            <p:nvPr/>
          </p:nvSpPr>
          <p:spPr>
            <a:xfrm>
              <a:off x="312434" y="1079506"/>
              <a:ext cx="4042007" cy="53860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33" b="1">
                  <a:solidFill>
                    <a:schemeClr val="bg1"/>
                  </a:solidFill>
                </a:rPr>
                <a:t>Verification using beam energy, dark current, and charge measurements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B159D47A-C2A6-4EFE-A8A8-138910B29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61213" y="1699678"/>
              <a:ext cx="2159242" cy="1831633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FEB06E8-66CC-4590-971C-DCE6FE52A29C}"/>
                </a:ext>
              </a:extLst>
            </p:cNvPr>
            <p:cNvSpPr txBox="1"/>
            <p:nvPr/>
          </p:nvSpPr>
          <p:spPr>
            <a:xfrm>
              <a:off x="116393" y="4967895"/>
              <a:ext cx="4312899" cy="50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33" b="1">
                  <a:solidFill>
                    <a:srgbClr val="00B050"/>
                  </a:solidFill>
                </a:rPr>
                <a:t>Results agree with the designed shunt impedance and predicted quality factor</a:t>
              </a: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5CFD5686-9EF6-4008-B1A4-8147F744C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91040" y="3810000"/>
              <a:ext cx="1652883" cy="938545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507F733-AE64-4AD8-BB51-EB95FAE77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600" y="3829818"/>
              <a:ext cx="1746191" cy="937770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3BA1A7E-B265-4E7D-8594-7C5FE9EDD935}"/>
                </a:ext>
              </a:extLst>
            </p:cNvPr>
            <p:cNvSpPr/>
            <p:nvPr/>
          </p:nvSpPr>
          <p:spPr>
            <a:xfrm>
              <a:off x="2667765" y="3902093"/>
              <a:ext cx="1341140" cy="1981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Dark Current Energy  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4D6A427-E9F4-433D-8F08-48DFD47A140D}"/>
                </a:ext>
              </a:extLst>
            </p:cNvPr>
            <p:cNvSpPr txBox="1"/>
            <p:nvPr/>
          </p:nvSpPr>
          <p:spPr>
            <a:xfrm>
              <a:off x="921383" y="4724401"/>
              <a:ext cx="1189749" cy="226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75"/>
                <a:t>Gradient=100 MV/m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138E718-99A0-4A36-951C-63D67BD59840}"/>
                </a:ext>
              </a:extLst>
            </p:cNvPr>
            <p:cNvSpPr txBox="1"/>
            <p:nvPr/>
          </p:nvSpPr>
          <p:spPr>
            <a:xfrm>
              <a:off x="2718828" y="4724401"/>
              <a:ext cx="1189749" cy="226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75"/>
                <a:t>Gradient=140 MV/m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4DCB304-0AB6-4572-97A1-2108CA417C03}"/>
              </a:ext>
            </a:extLst>
          </p:cNvPr>
          <p:cNvGrpSpPr/>
          <p:nvPr/>
        </p:nvGrpSpPr>
        <p:grpSpPr>
          <a:xfrm>
            <a:off x="53546" y="1042086"/>
            <a:ext cx="4571729" cy="4617309"/>
            <a:chOff x="53546" y="1042086"/>
            <a:chExt cx="4571729" cy="461730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5263942-A766-4F7A-B5F7-853E0DA0990E}"/>
                </a:ext>
              </a:extLst>
            </p:cNvPr>
            <p:cNvSpPr/>
            <p:nvPr/>
          </p:nvSpPr>
          <p:spPr>
            <a:xfrm>
              <a:off x="53546" y="1042086"/>
              <a:ext cx="4571729" cy="46173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BC2BD37-AB47-491B-A4EF-FAB53776D19F}"/>
                </a:ext>
              </a:extLst>
            </p:cNvPr>
            <p:cNvGrpSpPr/>
            <p:nvPr/>
          </p:nvGrpSpPr>
          <p:grpSpPr>
            <a:xfrm>
              <a:off x="195387" y="1257300"/>
              <a:ext cx="4290894" cy="3697898"/>
              <a:chOff x="195387" y="1257300"/>
              <a:chExt cx="4290894" cy="369789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729A17B6-65A5-4BBA-9180-C5AEE937AD29}"/>
                      </a:ext>
                    </a:extLst>
                  </p:cNvPr>
                  <p:cNvSpPr txBox="1"/>
                  <p:nvPr/>
                </p:nvSpPr>
                <p:spPr>
                  <a:xfrm>
                    <a:off x="542863" y="1257300"/>
                    <a:ext cx="3190937" cy="540739"/>
                  </a:xfrm>
                  <a:prstGeom prst="rect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2400" i="0" smtClean="0">
                              <a:latin typeface="Cambria Math" panose="02040503050406030204" pitchFamily="18" charset="0"/>
                            </a:rPr>
                            <m:t>Peak</m:t>
                          </m:r>
                          <m:r>
                            <a:rPr lang="en-US" sz="240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i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Gradient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=2.5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729A17B6-65A5-4BBA-9180-C5AEE937AD2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2863" y="1257300"/>
                    <a:ext cx="3190937" cy="54073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176" t="-2174" r="-784"/>
                    </a:stretch>
                  </a:blipFill>
                  <a:ln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DE2AE224-202A-48DC-8935-5C51F3F59C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5387" y="1916622"/>
                <a:ext cx="1628599" cy="2709441"/>
              </a:xfrm>
              <a:prstGeom prst="rect">
                <a:avLst/>
              </a:prstGeom>
            </p:spPr>
          </p:pic>
          <p:sp>
            <p:nvSpPr>
              <p:cNvPr id="35" name="Content Placeholder 2">
                <a:extLst>
                  <a:ext uri="{FF2B5EF4-FFF2-40B4-BE49-F238E27FC236}">
                    <a16:creationId xmlns:a16="http://schemas.microsoft.com/office/drawing/2014/main" id="{ADB039DB-7903-459B-B820-0FE18003F0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0221" y="4593839"/>
                <a:ext cx="1215738" cy="36135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/>
                  <a:t>H Field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7">
                    <a:extLst>
                      <a:ext uri="{FF2B5EF4-FFF2-40B4-BE49-F238E27FC236}">
                        <a16:creationId xmlns:a16="http://schemas.microsoft.com/office/drawing/2014/main" id="{3EE04309-8FBC-48CD-9E49-52CE8EA8A380}"/>
                      </a:ext>
                    </a:extLst>
                  </p:cNvPr>
                  <p:cNvSpPr txBox="1"/>
                  <p:nvPr/>
                </p:nvSpPr>
                <p:spPr>
                  <a:xfrm>
                    <a:off x="1685935" y="3174718"/>
                    <a:ext cx="2800346" cy="707886"/>
                  </a:xfrm>
                  <a:prstGeom prst="rect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sz="2000" dirty="0"/>
                      <a:t>H field enhancement at coupler iris: </a:t>
                    </a:r>
                    <a14:m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</m:oMath>
                    </a14:m>
                    <a:r>
                      <a:rPr lang="en-US" sz="2000" dirty="0"/>
                      <a:t>2.28</a:t>
                    </a:r>
                  </a:p>
                </p:txBody>
              </p:sp>
            </mc:Choice>
            <mc:Fallback xmlns="">
              <p:sp>
                <p:nvSpPr>
                  <p:cNvPr id="36" name="TextBox 7">
                    <a:extLst>
                      <a:ext uri="{FF2B5EF4-FFF2-40B4-BE49-F238E27FC236}">
                        <a16:creationId xmlns:a16="http://schemas.microsoft.com/office/drawing/2014/main" id="{3EE04309-8FBC-48CD-9E49-52CE8EA8A38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85935" y="3174718"/>
                    <a:ext cx="2800346" cy="707886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944" t="-2500" r="-4104" b="-13333"/>
                    </a:stretch>
                  </a:blipFill>
                  <a:ln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59D46D4-A1CC-4141-873B-9C8A810ADD83}"/>
              </a:ext>
            </a:extLst>
          </p:cNvPr>
          <p:cNvCxnSpPr>
            <a:cxnSpLocks/>
          </p:cNvCxnSpPr>
          <p:nvPr/>
        </p:nvCxnSpPr>
        <p:spPr>
          <a:xfrm flipH="1" flipV="1">
            <a:off x="1396053" y="2749304"/>
            <a:ext cx="289503" cy="4059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6852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5F0D4A-DBEF-406A-959F-5C253F8B9E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9E3056-A325-4A43-B29E-B1BA2E0A2DF8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Cryogenic Operation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of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Normal Conducting Structures</a:t>
            </a:r>
          </a:p>
        </p:txBody>
      </p:sp>
    </p:spTree>
    <p:extLst>
      <p:ext uri="{BB962C8B-B14F-4D97-AF65-F5344CB8AC3E}">
        <p14:creationId xmlns:p14="http://schemas.microsoft.com/office/powerpoint/2010/main" val="154482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9DA2AF-513D-4A4E-BE6E-C015CC178DC8}"/>
              </a:ext>
            </a:extLst>
          </p:cNvPr>
          <p:cNvSpPr/>
          <p:nvPr/>
        </p:nvSpPr>
        <p:spPr>
          <a:xfrm>
            <a:off x="169458" y="493625"/>
            <a:ext cx="4567641" cy="40011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-US" sz="2700" b="1" dirty="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rPr>
              <a:t>Cryogenic operation of NC accelerating structures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C88986B-CD53-46E5-8B3D-6F72FBF2DB9D}"/>
                  </a:ext>
                </a:extLst>
              </p:cNvPr>
              <p:cNvSpPr>
                <a:spLocks noGrp="1"/>
              </p:cNvSpPr>
              <p:nvPr>
                <p:ph sz="quarter" idx="14"/>
              </p:nvPr>
            </p:nvSpPr>
            <p:spPr>
              <a:xfrm>
                <a:off x="329820" y="1493731"/>
                <a:ext cx="7377266" cy="4221269"/>
              </a:xfrm>
            </p:spPr>
            <p:txBody>
              <a:bodyPr>
                <a:normAutofit/>
              </a:bodyPr>
              <a:lstStyle/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b="1" dirty="0">
                    <a:solidFill>
                      <a:srgbClr val="0070C0"/>
                    </a:solidFill>
                  </a:rPr>
                  <a:t>Increase conductivity</a:t>
                </a:r>
              </a:p>
              <a:p>
                <a:pPr marL="800100" lvl="1" indent="-342900"/>
                <a:r>
                  <a:rPr lang="en-US" sz="2000" b="1" dirty="0"/>
                  <a:t>The stress driving terms ~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000" b="1" dirty="0"/>
                  <a:t> (the square of the magnetic field)</a:t>
                </a:r>
              </a:p>
              <a:p>
                <a:pPr marL="1033463" lvl="2" indent="-342900"/>
                <a:r>
                  <a:rPr lang="en-US" sz="1800" dirty="0"/>
                  <a:t>Low losses allows for heavy beam loading </a:t>
                </a:r>
              </a:p>
              <a:p>
                <a:pPr marL="1033463" lvl="2" indent="-342900"/>
                <a:r>
                  <a:rPr lang="en-US" sz="1800" dirty="0"/>
                  <a:t>Enhanced shunt impedance increases efficiency</a:t>
                </a:r>
              </a:p>
              <a:p>
                <a:pPr marL="800100" lvl="1" indent="-342900"/>
                <a:endParaRPr lang="en-US" sz="2000" dirty="0"/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b="1" dirty="0">
                    <a:solidFill>
                      <a:srgbClr val="0070C0"/>
                    </a:solidFill>
                  </a:rPr>
                  <a:t>Reduced Expansion Coefficient</a:t>
                </a:r>
              </a:p>
              <a:p>
                <a:pPr marL="800100" lvl="1" indent="-342900"/>
                <a:r>
                  <a:rPr lang="en-US" sz="2000" b="1" dirty="0"/>
                  <a:t>For a given temperature rise, the stress is reduced</a:t>
                </a:r>
              </a:p>
              <a:p>
                <a:pPr marL="800100" lvl="1" indent="-342900"/>
                <a:r>
                  <a:rPr lang="en-US" sz="2000" b="1" dirty="0"/>
                  <a:t>We stay more on the linear part of the stress-strain curve 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C88986B-CD53-46E5-8B3D-6F72FBF2DB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4"/>
              </p:nvPr>
            </p:nvSpPr>
            <p:spPr>
              <a:xfrm>
                <a:off x="329820" y="1493731"/>
                <a:ext cx="7377266" cy="4221269"/>
              </a:xfrm>
              <a:blipFill>
                <a:blip r:embed="rId4"/>
                <a:stretch>
                  <a:fillRect l="-2234" t="-1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55A9CC9E-5DEF-40C5-B0BB-CF9D143C4E42}"/>
              </a:ext>
            </a:extLst>
          </p:cNvPr>
          <p:cNvGrpSpPr/>
          <p:nvPr/>
        </p:nvGrpSpPr>
        <p:grpSpPr>
          <a:xfrm>
            <a:off x="0" y="956049"/>
            <a:ext cx="4807342" cy="118281"/>
            <a:chOff x="0" y="790949"/>
            <a:chExt cx="4807342" cy="11828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F10569C-AFFD-49AF-9285-FE84B8D4BD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850710"/>
              <a:ext cx="4585909" cy="0"/>
            </a:xfrm>
            <a:prstGeom prst="line">
              <a:avLst/>
            </a:prstGeom>
            <a:ln>
              <a:solidFill>
                <a:srgbClr val="B30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BC7B2E2-4DD5-4540-848F-F206202954D0}"/>
                </a:ext>
              </a:extLst>
            </p:cNvPr>
            <p:cNvSpPr/>
            <p:nvPr/>
          </p:nvSpPr>
          <p:spPr>
            <a:xfrm>
              <a:off x="4689061" y="790949"/>
              <a:ext cx="118281" cy="118281"/>
            </a:xfrm>
            <a:prstGeom prst="ellipse">
              <a:avLst/>
            </a:prstGeom>
            <a:ln>
              <a:solidFill>
                <a:srgbClr val="B300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5678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FFFE96-D126-4EE1-B182-84A784C218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35261F-DC61-4FFD-92AA-7CBCE5926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/>
              <a:t>Cryogenic operation of normal conducting materials </a:t>
            </a:r>
            <a:br>
              <a:rPr lang="en-US" sz="1800"/>
            </a:br>
            <a:r>
              <a:rPr lang="en-US" sz="1800">
                <a:solidFill>
                  <a:schemeClr val="tx1"/>
                </a:solidFill>
              </a:rPr>
              <a:t>The theory of Anomalous skin effect in metals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387C00-1884-437B-B36E-A1EA6DBFD4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288342"/>
            <a:ext cx="7945395" cy="664746"/>
          </a:xfrm>
          <a:solidFill>
            <a:srgbClr val="FF6565"/>
          </a:solidFill>
        </p:spPr>
        <p:txBody>
          <a:bodyPr>
            <a:normAutofit/>
          </a:bodyPr>
          <a:lstStyle/>
          <a:p>
            <a:r>
              <a:rPr lang="en-US" sz="1800" dirty="0"/>
              <a:t>At high temperatures and low frequencies, the mean free path of the electrons in a good conductor is much smaller than the classical skin depth.</a:t>
            </a:r>
          </a:p>
        </p:txBody>
      </p:sp>
      <p:sp>
        <p:nvSpPr>
          <p:cNvPr id="112" name="Content Placeholder 3">
            <a:extLst>
              <a:ext uri="{FF2B5EF4-FFF2-40B4-BE49-F238E27FC236}">
                <a16:creationId xmlns:a16="http://schemas.microsoft.com/office/drawing/2014/main" id="{89066EE4-AF8E-4508-BE3A-E1FCD4A57472}"/>
              </a:ext>
            </a:extLst>
          </p:cNvPr>
          <p:cNvSpPr txBox="1">
            <a:spLocks/>
          </p:cNvSpPr>
          <p:nvPr/>
        </p:nvSpPr>
        <p:spPr>
          <a:xfrm>
            <a:off x="451823" y="1285527"/>
            <a:ext cx="7950772" cy="6756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At low temperatures and high frequencies, the mean free path of the electrons in a good conductor becomes greater than the classical skin depth.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00C1B1-E4A2-4302-81FF-FAA9B8B7B50C}"/>
              </a:ext>
            </a:extLst>
          </p:cNvPr>
          <p:cNvSpPr/>
          <p:nvPr/>
        </p:nvSpPr>
        <p:spPr>
          <a:xfrm>
            <a:off x="362197" y="2709672"/>
            <a:ext cx="5126182" cy="28977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FEFD047-9CBF-4B89-9884-288110D65C9C}"/>
              </a:ext>
            </a:extLst>
          </p:cNvPr>
          <p:cNvSpPr/>
          <p:nvPr/>
        </p:nvSpPr>
        <p:spPr>
          <a:xfrm>
            <a:off x="362197" y="2717696"/>
            <a:ext cx="5126182" cy="25203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571E7CA-4079-4C09-BD57-04DF92BCA9A6}"/>
              </a:ext>
            </a:extLst>
          </p:cNvPr>
          <p:cNvCxnSpPr>
            <a:cxnSpLocks/>
          </p:cNvCxnSpPr>
          <p:nvPr/>
        </p:nvCxnSpPr>
        <p:spPr>
          <a:xfrm>
            <a:off x="5638800" y="2769107"/>
            <a:ext cx="0" cy="2395910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38B3598-15A9-4783-9E31-D63DCB781FD2}"/>
                  </a:ext>
                </a:extLst>
              </p:cNvPr>
              <p:cNvSpPr txBox="1"/>
              <p:nvPr/>
            </p:nvSpPr>
            <p:spPr>
              <a:xfrm>
                <a:off x="5715000" y="3314700"/>
                <a:ext cx="30578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38B3598-15A9-4783-9E31-D63DCB781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3314700"/>
                <a:ext cx="305788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604674E1-A0D8-4F96-B6D8-BD6D8B84DC9A}"/>
              </a:ext>
            </a:extLst>
          </p:cNvPr>
          <p:cNvSpPr txBox="1"/>
          <p:nvPr/>
        </p:nvSpPr>
        <p:spPr>
          <a:xfrm>
            <a:off x="2227053" y="5238092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Conductor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879FCDD-9641-44DB-99E0-BE475B72D33D}"/>
                  </a:ext>
                </a:extLst>
              </p:cNvPr>
              <p:cNvSpPr txBox="1"/>
              <p:nvPr/>
            </p:nvSpPr>
            <p:spPr>
              <a:xfrm>
                <a:off x="3435195" y="5165017"/>
                <a:ext cx="31816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879FCDD-9641-44DB-99E0-BE475B72D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195" y="5165017"/>
                <a:ext cx="318164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row: Right 7">
            <a:extLst>
              <a:ext uri="{FF2B5EF4-FFF2-40B4-BE49-F238E27FC236}">
                <a16:creationId xmlns:a16="http://schemas.microsoft.com/office/drawing/2014/main" id="{4C3C328E-072C-4026-A393-C993D42802A2}"/>
              </a:ext>
            </a:extLst>
          </p:cNvPr>
          <p:cNvSpPr/>
          <p:nvPr/>
        </p:nvSpPr>
        <p:spPr>
          <a:xfrm>
            <a:off x="2556855" y="2325553"/>
            <a:ext cx="749695" cy="294167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7FB744-56D4-45B2-8339-80C1BD7813AB}"/>
              </a:ext>
            </a:extLst>
          </p:cNvPr>
          <p:cNvSpPr txBox="1"/>
          <p:nvPr/>
        </p:nvSpPr>
        <p:spPr>
          <a:xfrm>
            <a:off x="2139967" y="2198626"/>
            <a:ext cx="35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</a:rPr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B7A6807-A198-4785-9DD5-D0D2465B0BD1}"/>
                  </a:ext>
                </a:extLst>
              </p:cNvPr>
              <p:cNvSpPr txBox="1"/>
              <p:nvPr/>
            </p:nvSpPr>
            <p:spPr>
              <a:xfrm>
                <a:off x="5716389" y="2794456"/>
                <a:ext cx="30578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B7A6807-A198-4785-9DD5-D0D2465B0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389" y="2794456"/>
                <a:ext cx="305788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094206F2-E8C3-4F5A-83DC-1F2107402F3E}"/>
              </a:ext>
            </a:extLst>
          </p:cNvPr>
          <p:cNvCxnSpPr>
            <a:cxnSpLocks/>
          </p:cNvCxnSpPr>
          <p:nvPr/>
        </p:nvCxnSpPr>
        <p:spPr>
          <a:xfrm>
            <a:off x="5638800" y="2769107"/>
            <a:ext cx="0" cy="482502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BA147173-70F6-4104-8228-0277A9A3E787}"/>
              </a:ext>
            </a:extLst>
          </p:cNvPr>
          <p:cNvSpPr/>
          <p:nvPr/>
        </p:nvSpPr>
        <p:spPr>
          <a:xfrm>
            <a:off x="362197" y="3282420"/>
            <a:ext cx="5126182" cy="20042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7E3481-3EDC-4C4A-BD5B-77EDE0F15628}"/>
              </a:ext>
            </a:extLst>
          </p:cNvPr>
          <p:cNvGrpSpPr/>
          <p:nvPr/>
        </p:nvGrpSpPr>
        <p:grpSpPr>
          <a:xfrm>
            <a:off x="817418" y="2769107"/>
            <a:ext cx="4557933" cy="1645269"/>
            <a:chOff x="817418" y="2769107"/>
            <a:chExt cx="4557933" cy="1645269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4E03C3D-B21A-46B6-89DF-BF0C3ADFC1BB}"/>
                </a:ext>
              </a:extLst>
            </p:cNvPr>
            <p:cNvCxnSpPr/>
            <p:nvPr/>
          </p:nvCxnSpPr>
          <p:spPr>
            <a:xfrm flipV="1">
              <a:off x="1524000" y="3009900"/>
              <a:ext cx="609600" cy="1370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A5D8666-752C-42ED-AC2A-3D43472AAAC5}"/>
                </a:ext>
              </a:extLst>
            </p:cNvPr>
            <p:cNvCxnSpPr/>
            <p:nvPr/>
          </p:nvCxnSpPr>
          <p:spPr>
            <a:xfrm>
              <a:off x="2710584" y="2857500"/>
              <a:ext cx="718416" cy="1524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80C5E76-7C1B-4EAC-A56B-B010F2A5C356}"/>
                </a:ext>
              </a:extLst>
            </p:cNvPr>
            <p:cNvCxnSpPr>
              <a:cxnSpLocks/>
            </p:cNvCxnSpPr>
            <p:nvPr/>
          </p:nvCxnSpPr>
          <p:spPr>
            <a:xfrm>
              <a:off x="4048991" y="3065151"/>
              <a:ext cx="523009" cy="6304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DDD8217-0681-4788-A196-C680A543850C}"/>
                </a:ext>
              </a:extLst>
            </p:cNvPr>
            <p:cNvSpPr/>
            <p:nvPr/>
          </p:nvSpPr>
          <p:spPr>
            <a:xfrm>
              <a:off x="1454906" y="3078427"/>
              <a:ext cx="173182" cy="17318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63E4214-FDA9-44C8-ADDE-FD563BE63718}"/>
                </a:ext>
              </a:extLst>
            </p:cNvPr>
            <p:cNvSpPr/>
            <p:nvPr/>
          </p:nvSpPr>
          <p:spPr>
            <a:xfrm>
              <a:off x="2678401" y="2769107"/>
              <a:ext cx="173182" cy="17318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793A591-F1FF-4DB4-A377-8FCDF2C5F6CD}"/>
                </a:ext>
              </a:extLst>
            </p:cNvPr>
            <p:cNvSpPr/>
            <p:nvPr/>
          </p:nvSpPr>
          <p:spPr>
            <a:xfrm>
              <a:off x="3973801" y="3002279"/>
              <a:ext cx="173182" cy="17318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B68F14B-06AF-453E-B0C5-E06E4194AD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9313" y="2909304"/>
              <a:ext cx="896038" cy="809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2D1B4D4-6E5A-462A-B37F-44D05D3498C2}"/>
                </a:ext>
              </a:extLst>
            </p:cNvPr>
            <p:cNvSpPr/>
            <p:nvPr/>
          </p:nvSpPr>
          <p:spPr>
            <a:xfrm>
              <a:off x="4366161" y="2905965"/>
              <a:ext cx="173182" cy="17318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5ED5C53-AB68-42AE-8068-1A38855FB8FB}"/>
                </a:ext>
              </a:extLst>
            </p:cNvPr>
            <p:cNvCxnSpPr>
              <a:cxnSpLocks/>
            </p:cNvCxnSpPr>
            <p:nvPr/>
          </p:nvCxnSpPr>
          <p:spPr>
            <a:xfrm>
              <a:off x="1011382" y="3733682"/>
              <a:ext cx="817418" cy="4954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079DED8-057B-4B66-960E-FC22A2A5DD26}"/>
                </a:ext>
              </a:extLst>
            </p:cNvPr>
            <p:cNvSpPr/>
            <p:nvPr/>
          </p:nvSpPr>
          <p:spPr>
            <a:xfrm>
              <a:off x="990600" y="3695556"/>
              <a:ext cx="173182" cy="17318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1252901-7A50-457C-9A16-980724425F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46734" y="3345572"/>
              <a:ext cx="988811" cy="4705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A95A6FB-4233-4439-88D9-B34F92872DAF}"/>
                </a:ext>
              </a:extLst>
            </p:cNvPr>
            <p:cNvSpPr/>
            <p:nvPr/>
          </p:nvSpPr>
          <p:spPr>
            <a:xfrm>
              <a:off x="2187575" y="3709130"/>
              <a:ext cx="173182" cy="17318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1FDDDE7-D277-4836-B9DA-61262B5302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06550" y="3875178"/>
              <a:ext cx="893618" cy="2053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9D91C61-9B78-4CAF-B9A5-A12BE0DD6A6E}"/>
                </a:ext>
              </a:extLst>
            </p:cNvPr>
            <p:cNvSpPr/>
            <p:nvPr/>
          </p:nvSpPr>
          <p:spPr>
            <a:xfrm>
              <a:off x="3235545" y="3978467"/>
              <a:ext cx="173182" cy="17318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4371284D-CE4A-4D84-9A6D-76BBE83FC8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31497" y="4049562"/>
              <a:ext cx="798595" cy="2564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1613D84-96B4-41BE-8C7E-370F927B6339}"/>
                </a:ext>
              </a:extLst>
            </p:cNvPr>
            <p:cNvSpPr/>
            <p:nvPr/>
          </p:nvSpPr>
          <p:spPr>
            <a:xfrm>
              <a:off x="4362738" y="4241194"/>
              <a:ext cx="173182" cy="17318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480F76F-4B62-4341-A096-92E2ABB38A7C}"/>
                </a:ext>
              </a:extLst>
            </p:cNvPr>
            <p:cNvCxnSpPr>
              <a:cxnSpLocks/>
            </p:cNvCxnSpPr>
            <p:nvPr/>
          </p:nvCxnSpPr>
          <p:spPr>
            <a:xfrm>
              <a:off x="875406" y="2867995"/>
              <a:ext cx="457200" cy="9277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61A919F-4995-43E5-8B53-C915A339E431}"/>
                </a:ext>
              </a:extLst>
            </p:cNvPr>
            <p:cNvSpPr/>
            <p:nvPr/>
          </p:nvSpPr>
          <p:spPr>
            <a:xfrm>
              <a:off x="817418" y="2819374"/>
              <a:ext cx="173182" cy="17318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713A7307-2B85-43E3-AA2C-1012CE7113B0}"/>
                  </a:ext>
                </a:extLst>
              </p:cNvPr>
              <p:cNvSpPr txBox="1"/>
              <p:nvPr/>
            </p:nvSpPr>
            <p:spPr>
              <a:xfrm>
                <a:off x="3672767" y="5184561"/>
                <a:ext cx="26770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713A7307-2B85-43E3-AA2C-1012CE711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767" y="5184561"/>
                <a:ext cx="267702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6" name="Group 95">
            <a:extLst>
              <a:ext uri="{FF2B5EF4-FFF2-40B4-BE49-F238E27FC236}">
                <a16:creationId xmlns:a16="http://schemas.microsoft.com/office/drawing/2014/main" id="{E3A77FE1-E67C-4A4B-9314-AC7A9618F3BB}"/>
              </a:ext>
            </a:extLst>
          </p:cNvPr>
          <p:cNvGrpSpPr/>
          <p:nvPr/>
        </p:nvGrpSpPr>
        <p:grpSpPr>
          <a:xfrm>
            <a:off x="817418" y="2769107"/>
            <a:ext cx="4557933" cy="1046992"/>
            <a:chOff x="817418" y="2769107"/>
            <a:chExt cx="4557933" cy="1046992"/>
          </a:xfrm>
        </p:grpSpPr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B899E99A-439F-4973-9762-BC1753A3E7F1}"/>
                </a:ext>
              </a:extLst>
            </p:cNvPr>
            <p:cNvCxnSpPr/>
            <p:nvPr/>
          </p:nvCxnSpPr>
          <p:spPr>
            <a:xfrm flipV="1">
              <a:off x="1524000" y="3009900"/>
              <a:ext cx="609600" cy="1370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98DB1ACB-4F44-454D-A452-1529ED0CE148}"/>
                </a:ext>
              </a:extLst>
            </p:cNvPr>
            <p:cNvCxnSpPr/>
            <p:nvPr/>
          </p:nvCxnSpPr>
          <p:spPr>
            <a:xfrm>
              <a:off x="2710584" y="2857500"/>
              <a:ext cx="718416" cy="1524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6E32371C-5898-4AAE-A468-B3F307FB987B}"/>
                </a:ext>
              </a:extLst>
            </p:cNvPr>
            <p:cNvCxnSpPr>
              <a:cxnSpLocks/>
            </p:cNvCxnSpPr>
            <p:nvPr/>
          </p:nvCxnSpPr>
          <p:spPr>
            <a:xfrm>
              <a:off x="4048991" y="3065151"/>
              <a:ext cx="523009" cy="6304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7347E1CA-76B7-4A4D-B3AA-7D2E1B494A66}"/>
                </a:ext>
              </a:extLst>
            </p:cNvPr>
            <p:cNvSpPr/>
            <p:nvPr/>
          </p:nvSpPr>
          <p:spPr>
            <a:xfrm>
              <a:off x="1454906" y="3078427"/>
              <a:ext cx="173182" cy="173182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2EBFAF38-0794-4AE8-9384-884BB7FC9CC4}"/>
                </a:ext>
              </a:extLst>
            </p:cNvPr>
            <p:cNvSpPr/>
            <p:nvPr/>
          </p:nvSpPr>
          <p:spPr>
            <a:xfrm>
              <a:off x="2678401" y="2769107"/>
              <a:ext cx="173182" cy="173182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AEE5B650-E4CF-4587-9C64-043975AF6371}"/>
                </a:ext>
              </a:extLst>
            </p:cNvPr>
            <p:cNvSpPr/>
            <p:nvPr/>
          </p:nvSpPr>
          <p:spPr>
            <a:xfrm>
              <a:off x="3973801" y="3002279"/>
              <a:ext cx="173182" cy="17318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F63EB860-5197-44FE-B231-C4AE781D7F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9313" y="2909304"/>
              <a:ext cx="896038" cy="809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A773ABFB-6D11-407B-B309-4E83BC62A3FB}"/>
                </a:ext>
              </a:extLst>
            </p:cNvPr>
            <p:cNvSpPr/>
            <p:nvPr/>
          </p:nvSpPr>
          <p:spPr>
            <a:xfrm>
              <a:off x="4366161" y="2905965"/>
              <a:ext cx="173182" cy="173182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C3B111D4-9404-4B20-A0A6-79BD8001BF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46734" y="3345572"/>
              <a:ext cx="988811" cy="4705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14CDC217-1CE4-4A75-AA8D-D0193C8CF1B5}"/>
                </a:ext>
              </a:extLst>
            </p:cNvPr>
            <p:cNvCxnSpPr>
              <a:cxnSpLocks/>
            </p:cNvCxnSpPr>
            <p:nvPr/>
          </p:nvCxnSpPr>
          <p:spPr>
            <a:xfrm>
              <a:off x="875406" y="2867995"/>
              <a:ext cx="457200" cy="9277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17BB93A-D81E-4EDE-B67E-404970187B06}"/>
                </a:ext>
              </a:extLst>
            </p:cNvPr>
            <p:cNvSpPr/>
            <p:nvPr/>
          </p:nvSpPr>
          <p:spPr>
            <a:xfrm>
              <a:off x="817418" y="2819374"/>
              <a:ext cx="173182" cy="17318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1EE47B2-CCBF-44CC-8658-435885704881}"/>
              </a:ext>
            </a:extLst>
          </p:cNvPr>
          <p:cNvGrpSpPr/>
          <p:nvPr/>
        </p:nvGrpSpPr>
        <p:grpSpPr>
          <a:xfrm>
            <a:off x="4535920" y="2128303"/>
            <a:ext cx="3943204" cy="3188911"/>
            <a:chOff x="4535920" y="2019300"/>
            <a:chExt cx="3943204" cy="3188911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A0E7ACCF-595D-4EB6-A868-4708C7918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43174" y="2714077"/>
              <a:ext cx="3935950" cy="24941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A830F182-470E-47DF-9C32-73C1D73BD778}"/>
                </a:ext>
              </a:extLst>
            </p:cNvPr>
            <p:cNvSpPr/>
            <p:nvPr/>
          </p:nvSpPr>
          <p:spPr>
            <a:xfrm>
              <a:off x="4535920" y="2019300"/>
              <a:ext cx="3935950" cy="6463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en-US" sz="1200" dirty="0"/>
                <a:t>Comparison  of  the  normal  skin  effect  surface  resistance  and  anomalous  skin effect surface resistance at 11.424 GHz in RRR=400 copper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2882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34" grpId="0"/>
      <p:bldP spid="90" grpId="0"/>
      <p:bldP spid="94" grpId="0" animBg="1"/>
      <p:bldP spid="9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70B71-8494-CFFF-336D-78D9249EA6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0CA092-7B79-B616-9887-F7375AACD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Acknowledgment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3FDDDE-CD09-EC96-638D-93863A303CD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My colleagues who were pivotal to this work:</a:t>
            </a:r>
          </a:p>
          <a:p>
            <a:endParaRPr lang="en-US" dirty="0"/>
          </a:p>
          <a:p>
            <a:r>
              <a:rPr lang="en-US" dirty="0" err="1"/>
              <a:t>Zenghai</a:t>
            </a:r>
            <a:r>
              <a:rPr lang="en-US" dirty="0"/>
              <a:t> Li</a:t>
            </a:r>
          </a:p>
          <a:p>
            <a:r>
              <a:rPr lang="en-US" dirty="0"/>
              <a:t>Mamdouh Nasr</a:t>
            </a:r>
          </a:p>
          <a:p>
            <a:r>
              <a:rPr lang="en-US" dirty="0"/>
              <a:t>Mohammed </a:t>
            </a:r>
            <a:r>
              <a:rPr lang="en-US" dirty="0" err="1"/>
              <a:t>Shumail</a:t>
            </a:r>
            <a:endParaRPr lang="en-US" dirty="0"/>
          </a:p>
          <a:p>
            <a:r>
              <a:rPr lang="en-US" dirty="0"/>
              <a:t>Christopher </a:t>
            </a:r>
            <a:r>
              <a:rPr lang="en-US" dirty="0" err="1"/>
              <a:t>Nantista</a:t>
            </a:r>
            <a:endParaRPr lang="en-US" dirty="0"/>
          </a:p>
          <a:p>
            <a:r>
              <a:rPr lang="en-US" dirty="0"/>
              <a:t>Marco </a:t>
            </a:r>
            <a:r>
              <a:rPr lang="en-US" dirty="0" err="1"/>
              <a:t>Oriunno</a:t>
            </a:r>
            <a:endParaRPr lang="en-US" dirty="0"/>
          </a:p>
          <a:p>
            <a:r>
              <a:rPr lang="en-US" dirty="0"/>
              <a:t>Martin Breidenbach</a:t>
            </a:r>
          </a:p>
          <a:p>
            <a:r>
              <a:rPr lang="en-US" dirty="0"/>
              <a:t>Cecile Limborg</a:t>
            </a:r>
          </a:p>
        </p:txBody>
      </p:sp>
    </p:spTree>
    <p:extLst>
      <p:ext uri="{BB962C8B-B14F-4D97-AF65-F5344CB8AC3E}">
        <p14:creationId xmlns:p14="http://schemas.microsoft.com/office/powerpoint/2010/main" val="1568685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514350"/>
            <a:fld id="{46D7A3A9-117E-4EF5-82A3-3CC7D0AB76B5}" type="slidenum">
              <a:rPr lang="en-US" sz="675">
                <a:solidFill>
                  <a:srgbClr val="000000"/>
                </a:solidFill>
              </a:rPr>
              <a:pPr defTabSz="514350"/>
              <a:t>20</a:t>
            </a:fld>
            <a:endParaRPr lang="en-US" sz="675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0" dirty="0"/>
              <a:t>Accelerator Structures at Cryogenic Temperatures</a:t>
            </a:r>
          </a:p>
        </p:txBody>
      </p:sp>
      <p:pic>
        <p:nvPicPr>
          <p:cNvPr id="10" name="Picture 8" descr="C:\Users\dolgash\Documents\My Dropbox\IPAC2012\cryo\pics\Cryostat Choke Cavities.jpg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963" y="3808177"/>
            <a:ext cx="1285876" cy="105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dolgash\Documents\My Dropbox\IPAC2012\cryo\pics\Cryostat Assy -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0800" y="1546961"/>
            <a:ext cx="1144364" cy="238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8"/>
          <p:cNvGrpSpPr/>
          <p:nvPr/>
        </p:nvGrpSpPr>
        <p:grpSpPr>
          <a:xfrm>
            <a:off x="7013922" y="3935900"/>
            <a:ext cx="448314" cy="213585"/>
            <a:chOff x="8170293" y="5808280"/>
            <a:chExt cx="796997" cy="213329"/>
          </a:xfrm>
        </p:grpSpPr>
        <p:cxnSp>
          <p:nvCxnSpPr>
            <p:cNvPr id="20" name="Straight Arrow Connector 19"/>
            <p:cNvCxnSpPr/>
            <p:nvPr/>
          </p:nvCxnSpPr>
          <p:spPr>
            <a:xfrm flipV="1">
              <a:off x="8170293" y="5808817"/>
              <a:ext cx="0" cy="20602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8205834" y="5808280"/>
              <a:ext cx="761456" cy="21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14350"/>
              <a:r>
                <a:rPr lang="en-US" sz="788" dirty="0">
                  <a:solidFill>
                    <a:srgbClr val="FF0000"/>
                  </a:solidFill>
                  <a:latin typeface="Arial"/>
                </a:rPr>
                <a:t>RF in</a:t>
              </a:r>
            </a:p>
          </p:txBody>
        </p:sp>
      </p:grpSp>
      <p:pic>
        <p:nvPicPr>
          <p:cNvPr id="14" name="Picture 13" descr="pic3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3953" y="3019507"/>
            <a:ext cx="1951101" cy="7886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8866" y="1145427"/>
            <a:ext cx="54904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 defTabSz="514350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We made detailed measurements for copper conductivity at 11.424 GHz. Because of the anomalous skin effect this data was not available.</a:t>
            </a:r>
          </a:p>
          <a:p>
            <a:pPr marL="160735" indent="-160735" defTabSz="514350">
              <a:buFont typeface="Arial"/>
              <a:buChar char="•"/>
            </a:pPr>
            <a:endParaRPr lang="en-US" sz="1200" dirty="0">
              <a:solidFill>
                <a:srgbClr val="000000"/>
              </a:solidFill>
              <a:latin typeface="Arial"/>
            </a:endParaRPr>
          </a:p>
          <a:p>
            <a:pPr marL="160735" indent="-160735" defTabSz="514350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Conductivity increases (by a factor of 17.6 at 25K), enough to reduce cyclic stresses.</a:t>
            </a:r>
          </a:p>
          <a:p>
            <a:pPr marL="160735" indent="-160735" defTabSz="514350">
              <a:buFont typeface="Arial"/>
              <a:buChar char="•"/>
            </a:pPr>
            <a:endParaRPr lang="en-US" sz="1200" dirty="0">
              <a:solidFill>
                <a:srgbClr val="000000"/>
              </a:solidFill>
              <a:latin typeface="Arial"/>
            </a:endParaRPr>
          </a:p>
          <a:p>
            <a:pPr marL="160735" indent="-160735" defTabSz="514350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The yield strength of copper improves.</a:t>
            </a:r>
          </a:p>
          <a:p>
            <a:pPr marL="160735" indent="-160735" defTabSz="514350">
              <a:buFont typeface="Arial"/>
              <a:buChar char="•"/>
            </a:pPr>
            <a:endParaRPr lang="en-US" sz="1200" dirty="0">
              <a:solidFill>
                <a:srgbClr val="000000"/>
              </a:solidFill>
              <a:latin typeface="Arial"/>
            </a:endParaRPr>
          </a:p>
          <a:p>
            <a:pPr marL="160735" indent="-160735" defTabSz="514350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The experiment is currently running</a:t>
            </a:r>
          </a:p>
          <a:p>
            <a:pPr defTabSz="514350"/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220141" y="1948857"/>
          <a:ext cx="2933938" cy="2620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5" imgW="6860282" imgH="6845068" progId="">
                  <p:embed/>
                </p:oleObj>
              </mc:Choice>
              <mc:Fallback>
                <p:oleObj name="KGPlot" r:id="rId5" imgW="6860282" imgH="6845068" progId="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0141" y="1948857"/>
                        <a:ext cx="2933938" cy="26207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6324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582648-B765-46CF-854F-AACB09594C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3EC93AD1-6015-4FF4-9FA0-798929E4C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38" y="107950"/>
            <a:ext cx="4836494" cy="627063"/>
          </a:xfrm>
        </p:spPr>
        <p:txBody>
          <a:bodyPr/>
          <a:lstStyle/>
          <a:p>
            <a:r>
              <a:rPr lang="en-US" sz="1800" dirty="0"/>
              <a:t>High-power testing of single-cell structure </a:t>
            </a:r>
            <a:r>
              <a:rPr lang="en-US" sz="1800" dirty="0">
                <a:solidFill>
                  <a:schemeClr val="tx1"/>
                </a:solidFill>
              </a:rPr>
              <a:t>at cryogenic temperature of 45k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777B095-F77F-40CF-9909-14CD910EAC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r="5214" b="544"/>
          <a:stretch/>
        </p:blipFill>
        <p:spPr bwMode="auto">
          <a:xfrm>
            <a:off x="4069732" y="1278383"/>
            <a:ext cx="2105083" cy="416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1E8AC8-DECB-4B0E-9CA3-C6BFB15C9C5F}"/>
              </a:ext>
            </a:extLst>
          </p:cNvPr>
          <p:cNvSpPr txBox="1"/>
          <p:nvPr/>
        </p:nvSpPr>
        <p:spPr bwMode="auto">
          <a:xfrm>
            <a:off x="5710367" y="5120444"/>
            <a:ext cx="18812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Cryostat assembly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B07BC2B-F051-4EEF-9F46-BEE28EFBFF17}"/>
              </a:ext>
            </a:extLst>
          </p:cNvPr>
          <p:cNvGrpSpPr/>
          <p:nvPr/>
        </p:nvGrpSpPr>
        <p:grpSpPr>
          <a:xfrm>
            <a:off x="4755532" y="1314257"/>
            <a:ext cx="4464668" cy="3850896"/>
            <a:chOff x="4495800" y="1369374"/>
            <a:chExt cx="4464668" cy="3850896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D50181C8-73CA-4E82-9359-55D8E32AD5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917"/>
            <a:stretch/>
          </p:blipFill>
          <p:spPr bwMode="auto">
            <a:xfrm>
              <a:off x="6367089" y="1369374"/>
              <a:ext cx="2398088" cy="2669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EC4289-7673-4B66-A9D3-A1153C2D60AC}"/>
                </a:ext>
              </a:extLst>
            </p:cNvPr>
            <p:cNvSpPr txBox="1"/>
            <p:nvPr/>
          </p:nvSpPr>
          <p:spPr bwMode="auto">
            <a:xfrm>
              <a:off x="6247185" y="4204607"/>
              <a:ext cx="2713283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Calibri" pitchFamily="34" charset="0"/>
                </a:rPr>
                <a:t>1. dark-current monitor</a:t>
              </a:r>
            </a:p>
            <a:p>
              <a:r>
                <a:rPr lang="en-US" sz="2000">
                  <a:latin typeface="Calibri" pitchFamily="34" charset="0"/>
                </a:rPr>
                <a:t>2. accelerating structure</a:t>
              </a:r>
            </a:p>
            <a:p>
              <a:r>
                <a:rPr lang="en-US" sz="2000">
                  <a:latin typeface="Calibri" pitchFamily="34" charset="0"/>
                </a:rPr>
                <a:t>3. RF flange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0773C64-AC82-4601-BB0D-0C3BC0D8AC67}"/>
                </a:ext>
              </a:extLst>
            </p:cNvPr>
            <p:cNvCxnSpPr>
              <a:cxnSpLocks/>
            </p:cNvCxnSpPr>
            <p:nvPr/>
          </p:nvCxnSpPr>
          <p:spPr>
            <a:xfrm>
              <a:off x="5868931" y="1943100"/>
              <a:ext cx="158561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F0F73C7-4C7A-4966-8AB4-746BF46158E0}"/>
                </a:ext>
              </a:extLst>
            </p:cNvPr>
            <p:cNvCxnSpPr>
              <a:cxnSpLocks/>
            </p:cNvCxnSpPr>
            <p:nvPr/>
          </p:nvCxnSpPr>
          <p:spPr>
            <a:xfrm>
              <a:off x="5868931" y="2703958"/>
              <a:ext cx="158561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5F79891-B187-46CB-A57D-20F7548DC9B9}"/>
                </a:ext>
              </a:extLst>
            </p:cNvPr>
            <p:cNvCxnSpPr>
              <a:cxnSpLocks/>
            </p:cNvCxnSpPr>
            <p:nvPr/>
          </p:nvCxnSpPr>
          <p:spPr>
            <a:xfrm>
              <a:off x="5868931" y="3193490"/>
              <a:ext cx="158561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EA4C156-6C28-44B7-8BE0-A7395E3759DB}"/>
                </a:ext>
              </a:extLst>
            </p:cNvPr>
            <p:cNvSpPr txBox="1"/>
            <p:nvPr/>
          </p:nvSpPr>
          <p:spPr>
            <a:xfrm>
              <a:off x="5597898" y="175843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9FB8602-5A7B-4021-A005-41D307B7A3B6}"/>
                </a:ext>
              </a:extLst>
            </p:cNvPr>
            <p:cNvSpPr txBox="1"/>
            <p:nvPr/>
          </p:nvSpPr>
          <p:spPr>
            <a:xfrm>
              <a:off x="5598575" y="252151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3F962BD-CE04-4D0F-BCF1-A889A0E90AEA}"/>
                </a:ext>
              </a:extLst>
            </p:cNvPr>
            <p:cNvSpPr txBox="1"/>
            <p:nvPr/>
          </p:nvSpPr>
          <p:spPr>
            <a:xfrm>
              <a:off x="5597171" y="300882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3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DC78210-E4A0-423A-A21D-78E52FDBD0E1}"/>
                </a:ext>
              </a:extLst>
            </p:cNvPr>
            <p:cNvSpPr/>
            <p:nvPr/>
          </p:nvSpPr>
          <p:spPr>
            <a:xfrm>
              <a:off x="4495800" y="3771900"/>
              <a:ext cx="1066800" cy="1066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155DD30-CC99-40EB-A9CC-48CAB11BFA50}"/>
                </a:ext>
              </a:extLst>
            </p:cNvPr>
            <p:cNvCxnSpPr>
              <a:cxnSpLocks/>
              <a:stCxn id="40" idx="0"/>
            </p:cNvCxnSpPr>
            <p:nvPr/>
          </p:nvCxnSpPr>
          <p:spPr>
            <a:xfrm flipV="1">
              <a:off x="5029200" y="1369374"/>
              <a:ext cx="1337889" cy="24025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99FC0BE-F087-46C9-A49A-2B6EC4E2EF20}"/>
                </a:ext>
              </a:extLst>
            </p:cNvPr>
            <p:cNvCxnSpPr>
              <a:cxnSpLocks/>
              <a:stCxn id="40" idx="5"/>
            </p:cNvCxnSpPr>
            <p:nvPr/>
          </p:nvCxnSpPr>
          <p:spPr>
            <a:xfrm flipV="1">
              <a:off x="5406371" y="4038543"/>
              <a:ext cx="960718" cy="64392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A4219DC-576D-43EC-8428-D721E1A85ECF}"/>
              </a:ext>
            </a:extLst>
          </p:cNvPr>
          <p:cNvGrpSpPr/>
          <p:nvPr/>
        </p:nvGrpSpPr>
        <p:grpSpPr>
          <a:xfrm>
            <a:off x="361516" y="2295884"/>
            <a:ext cx="3441516" cy="1684977"/>
            <a:chOff x="176732" y="3518625"/>
            <a:chExt cx="3785668" cy="1853475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B6D12F3-44C0-4590-AF66-EB1E7620C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6732" y="3518625"/>
              <a:ext cx="3785668" cy="1853475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435F8AA-0BDF-4261-9344-9BCB2F50D5EB}"/>
                </a:ext>
              </a:extLst>
            </p:cNvPr>
            <p:cNvSpPr txBox="1"/>
            <p:nvPr/>
          </p:nvSpPr>
          <p:spPr>
            <a:xfrm>
              <a:off x="1825771" y="3614093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7137B07-BE54-4B59-8631-1C353702B9AD}"/>
                </a:ext>
              </a:extLst>
            </p:cNvPr>
            <p:cNvSpPr txBox="1"/>
            <p:nvPr/>
          </p:nvSpPr>
          <p:spPr>
            <a:xfrm>
              <a:off x="1821704" y="4472655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H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6BE00-F4CE-45F8-BEB8-9D1FBAD9AF4D}"/>
              </a:ext>
            </a:extLst>
          </p:cNvPr>
          <p:cNvSpPr txBox="1"/>
          <p:nvPr/>
        </p:nvSpPr>
        <p:spPr bwMode="auto">
          <a:xfrm>
            <a:off x="712608" y="4037055"/>
            <a:ext cx="27393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The single-cell fields profile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88A977-D223-45AE-A781-2EF40F8AD074}"/>
              </a:ext>
            </a:extLst>
          </p:cNvPr>
          <p:cNvSpPr txBox="1"/>
          <p:nvPr/>
        </p:nvSpPr>
        <p:spPr>
          <a:xfrm>
            <a:off x="129113" y="5148730"/>
            <a:ext cx="3834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A. Cahill </a:t>
            </a:r>
            <a:r>
              <a:rPr lang="en-US" sz="1200" i="1" dirty="0">
                <a:latin typeface="Arial Narrow" panose="020B0606020202030204" pitchFamily="34" charset="0"/>
              </a:rPr>
              <a:t>et al</a:t>
            </a:r>
            <a:r>
              <a:rPr lang="en-US" sz="1200" dirty="0">
                <a:latin typeface="Arial Narrow" panose="020B0606020202030204" pitchFamily="34" charset="0"/>
              </a:rPr>
              <a:t>., “High gradient experiments with X-band cryogenic copper accelerating cavities</a:t>
            </a:r>
            <a:r>
              <a:rPr lang="en-US" sz="1200" b="1" dirty="0">
                <a:latin typeface="Arial Narrow" panose="020B0606020202030204" pitchFamily="34" charset="0"/>
              </a:rPr>
              <a:t>,” </a:t>
            </a:r>
            <a:r>
              <a:rPr lang="en-US" sz="1200" dirty="0">
                <a:latin typeface="Arial Narrow" panose="020B0606020202030204" pitchFamily="34" charset="0"/>
              </a:rPr>
              <a:t>PRAB, 21, 2018 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712C804-037D-854D-8F95-C653356B6DF3}"/>
              </a:ext>
            </a:extLst>
          </p:cNvPr>
          <p:cNvGrpSpPr/>
          <p:nvPr/>
        </p:nvGrpSpPr>
        <p:grpSpPr>
          <a:xfrm>
            <a:off x="137792" y="1887983"/>
            <a:ext cx="3937411" cy="3025303"/>
            <a:chOff x="691081" y="2337971"/>
            <a:chExt cx="5082323" cy="3904994"/>
          </a:xfrm>
        </p:grpSpPr>
        <p:pic>
          <p:nvPicPr>
            <p:cNvPr id="58" name="Picture 2">
              <a:extLst>
                <a:ext uri="{FF2B5EF4-FFF2-40B4-BE49-F238E27FC236}">
                  <a16:creationId xmlns:a16="http://schemas.microsoft.com/office/drawing/2014/main" id="{76BF2573-925B-534C-85B5-DB81F3976B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081" y="2337971"/>
              <a:ext cx="5082323" cy="39049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15BC5D88-4166-A446-99BE-78A0F3A5FFAE}"/>
                </a:ext>
              </a:extLst>
            </p:cNvPr>
            <p:cNvCxnSpPr/>
            <p:nvPr/>
          </p:nvCxnSpPr>
          <p:spPr bwMode="auto">
            <a:xfrm flipH="1">
              <a:off x="4010542" y="3667179"/>
              <a:ext cx="196716" cy="41548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213">
              <a:extLst>
                <a:ext uri="{FF2B5EF4-FFF2-40B4-BE49-F238E27FC236}">
                  <a16:creationId xmlns:a16="http://schemas.microsoft.com/office/drawing/2014/main" id="{2680228C-BDAE-6D41-B9EC-E243FB8371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2166" y="3416059"/>
              <a:ext cx="679106" cy="257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1097280"/>
              <a:r>
                <a:rPr lang="en-US" altLang="en-US" sz="1400">
                  <a:solidFill>
                    <a:srgbClr val="FF0000"/>
                  </a:solidFill>
                  <a:latin typeface="Calibri" pitchFamily="34" charset="0"/>
                </a:rPr>
                <a:t>Cu@45K</a:t>
              </a:r>
            </a:p>
          </p:txBody>
        </p:sp>
        <p:sp>
          <p:nvSpPr>
            <p:cNvPr id="61" name="TextBox 214">
              <a:extLst>
                <a:ext uri="{FF2B5EF4-FFF2-40B4-BE49-F238E27FC236}">
                  <a16:creationId xmlns:a16="http://schemas.microsoft.com/office/drawing/2014/main" id="{A95FB0BE-B377-AA41-AFB2-22E25B1330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071" y="3606931"/>
              <a:ext cx="986970" cy="257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1097280"/>
              <a:r>
                <a:rPr lang="en-US" altLang="en-US" sz="1400">
                  <a:solidFill>
                    <a:srgbClr val="008000"/>
                  </a:solidFill>
                  <a:latin typeface="Calibri" pitchFamily="34" charset="0"/>
                </a:rPr>
                <a:t>Hard CuAg#3 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3AA73932-F840-AB44-B392-EF6E62EBCA79}"/>
                </a:ext>
              </a:extLst>
            </p:cNvPr>
            <p:cNvCxnSpPr/>
            <p:nvPr/>
          </p:nvCxnSpPr>
          <p:spPr bwMode="auto">
            <a:xfrm>
              <a:off x="2948922" y="3820728"/>
              <a:ext cx="284969" cy="611420"/>
            </a:xfrm>
            <a:prstGeom prst="straightConnector1">
              <a:avLst/>
            </a:prstGeom>
            <a:ln>
              <a:solidFill>
                <a:srgbClr val="00B050"/>
              </a:solidFill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216">
              <a:extLst>
                <a:ext uri="{FF2B5EF4-FFF2-40B4-BE49-F238E27FC236}">
                  <a16:creationId xmlns:a16="http://schemas.microsoft.com/office/drawing/2014/main" id="{1FD3858C-7983-6241-8A7D-B853E88FC5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5703" y="3863541"/>
              <a:ext cx="591903" cy="257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1097280"/>
              <a:r>
                <a:rPr lang="en-US" altLang="en-US" sz="1400" dirty="0">
                  <a:solidFill>
                    <a:srgbClr val="0000FF"/>
                  </a:solidFill>
                  <a:latin typeface="Calibri" pitchFamily="34" charset="0"/>
                </a:rPr>
                <a:t>Soft Cu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1782460F-8BAD-FF42-867D-8E570F71AD66}"/>
                </a:ext>
              </a:extLst>
            </p:cNvPr>
            <p:cNvCxnSpPr/>
            <p:nvPr/>
          </p:nvCxnSpPr>
          <p:spPr bwMode="auto">
            <a:xfrm>
              <a:off x="2706706" y="4087348"/>
              <a:ext cx="242216" cy="113632"/>
            </a:xfrm>
            <a:prstGeom prst="straightConnector1">
              <a:avLst/>
            </a:prstGeom>
            <a:ln>
              <a:solidFill>
                <a:srgbClr val="0000FF"/>
              </a:solidFill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9085EDE4-4456-E44E-ADAF-81F0B0E933A6}"/>
                </a:ext>
              </a:extLst>
            </p:cNvPr>
            <p:cNvCxnSpPr/>
            <p:nvPr/>
          </p:nvCxnSpPr>
          <p:spPr bwMode="auto">
            <a:xfrm flipH="1" flipV="1">
              <a:off x="3451014" y="4321777"/>
              <a:ext cx="182288" cy="258218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219">
              <a:extLst>
                <a:ext uri="{FF2B5EF4-FFF2-40B4-BE49-F238E27FC236}">
                  <a16:creationId xmlns:a16="http://schemas.microsoft.com/office/drawing/2014/main" id="{1EBDDB44-6E75-A945-A2DC-1E009A7FCD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7222" y="4398742"/>
              <a:ext cx="1183809" cy="618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1097280"/>
              <a:r>
                <a:rPr lang="en-US" altLang="en-US" sz="1400" dirty="0">
                  <a:solidFill>
                    <a:srgbClr val="000000"/>
                  </a:solidFill>
                  <a:latin typeface="Calibri" pitchFamily="34" charset="0"/>
                </a:rPr>
                <a:t>Hard </a:t>
              </a:r>
            </a:p>
            <a:p>
              <a:pPr algn="ctr" defTabSz="1097280"/>
              <a:r>
                <a:rPr lang="en-US" altLang="en-US" sz="1400" dirty="0">
                  <a:solidFill>
                    <a:srgbClr val="000000"/>
                  </a:solidFill>
                  <a:latin typeface="Calibri" pitchFamily="34" charset="0"/>
                </a:rPr>
                <a:t>CuAg#1</a:t>
              </a:r>
            </a:p>
            <a:p>
              <a:pPr algn="ctr" defTabSz="1097280"/>
              <a:endParaRPr lang="en-US" altLang="en-US" sz="1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8C8435A7-2B53-DD48-881C-45C5F77C4916}"/>
                </a:ext>
              </a:extLst>
            </p:cNvPr>
            <p:cNvCxnSpPr/>
            <p:nvPr/>
          </p:nvCxnSpPr>
          <p:spPr bwMode="auto">
            <a:xfrm>
              <a:off x="2363643" y="4490770"/>
              <a:ext cx="464172" cy="303649"/>
            </a:xfrm>
            <a:prstGeom prst="straightConnector1">
              <a:avLst/>
            </a:prstGeom>
            <a:ln>
              <a:solidFill>
                <a:srgbClr val="CB23AB"/>
              </a:solidFill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216">
              <a:extLst>
                <a:ext uri="{FF2B5EF4-FFF2-40B4-BE49-F238E27FC236}">
                  <a16:creationId xmlns:a16="http://schemas.microsoft.com/office/drawing/2014/main" id="{5C7E7CAC-753B-7447-8729-94130D84E7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8987" y="4247151"/>
              <a:ext cx="643526" cy="257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1097280"/>
              <a:r>
                <a:rPr lang="en-US" altLang="en-US" sz="1400">
                  <a:solidFill>
                    <a:srgbClr val="CB23AB"/>
                  </a:solidFill>
                  <a:latin typeface="Calibri" pitchFamily="34" charset="0"/>
                </a:rPr>
                <a:t>Hard Cu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C5054B2-FDC1-D3EE-E470-A830DA35F1A0}"/>
              </a:ext>
            </a:extLst>
          </p:cNvPr>
          <p:cNvGrpSpPr/>
          <p:nvPr/>
        </p:nvGrpSpPr>
        <p:grpSpPr>
          <a:xfrm>
            <a:off x="615719" y="1262553"/>
            <a:ext cx="3405592" cy="3768455"/>
            <a:chOff x="615719" y="1262553"/>
            <a:chExt cx="3405592" cy="3768455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34461ADB-854F-C64B-AA80-467793C4BB45}"/>
                </a:ext>
              </a:extLst>
            </p:cNvPr>
            <p:cNvGrpSpPr/>
            <p:nvPr/>
          </p:nvGrpSpPr>
          <p:grpSpPr>
            <a:xfrm>
              <a:off x="1884568" y="1887983"/>
              <a:ext cx="1184879" cy="3143025"/>
              <a:chOff x="3159688" y="3175584"/>
              <a:chExt cx="1184879" cy="3143025"/>
            </a:xfrm>
          </p:grpSpPr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28ED06A4-FFA6-454B-8A64-C7D29125BD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10542" y="3175584"/>
                <a:ext cx="0" cy="2787561"/>
              </a:xfrm>
              <a:prstGeom prst="line">
                <a:avLst/>
              </a:prstGeom>
              <a:ln w="38100">
                <a:solidFill>
                  <a:srgbClr val="FF213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8541ACA-2AFE-404B-91F8-27E9B482EC6F}"/>
                  </a:ext>
                </a:extLst>
              </p:cNvPr>
              <p:cNvSpPr txBox="1"/>
              <p:nvPr/>
            </p:nvSpPr>
            <p:spPr>
              <a:xfrm>
                <a:off x="3159688" y="5963145"/>
                <a:ext cx="1184879" cy="3554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097280"/>
                <a:r>
                  <a:rPr lang="en-US" sz="2160" dirty="0">
                    <a:solidFill>
                      <a:prstClr val="white"/>
                    </a:solidFill>
                    <a:highlight>
                      <a:srgbClr val="FF0000"/>
                    </a:highlight>
                    <a:latin typeface="Arial"/>
                  </a:rPr>
                  <a:t>Threshold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8A3A92-F9FB-B986-8457-D88BBC69D998}"/>
                </a:ext>
              </a:extLst>
            </p:cNvPr>
            <p:cNvSpPr txBox="1"/>
            <p:nvPr/>
          </p:nvSpPr>
          <p:spPr>
            <a:xfrm>
              <a:off x="615719" y="1262553"/>
              <a:ext cx="34055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Breakdowns were detected above a gradient of 240 MV/m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6118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5B75FD-42D1-4380-A214-F09A1CAB1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17" y="265145"/>
            <a:ext cx="5484124" cy="627528"/>
          </a:xfrm>
        </p:spPr>
        <p:txBody>
          <a:bodyPr/>
          <a:lstStyle/>
          <a:p>
            <a:r>
              <a:rPr lang="en-US" sz="2800" dirty="0"/>
              <a:t>Full practical accelerator testing at cryogenic temperature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1FB019-42D6-4A32-81CF-1DC976287ED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3395" y="1030453"/>
            <a:ext cx="5288508" cy="4221269"/>
          </a:xfrm>
        </p:spPr>
        <p:txBody>
          <a:bodyPr>
            <a:normAutofit/>
          </a:bodyPr>
          <a:lstStyle/>
          <a:p>
            <a:endParaRPr lang="en-US" sz="18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800" b="1" dirty="0"/>
              <a:t>Distributed-coupling technology</a:t>
            </a:r>
          </a:p>
          <a:p>
            <a:r>
              <a:rPr lang="en-US" sz="1800" dirty="0"/>
              <a:t>      with flexible optimization and exceptional 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baseline="-25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800" b="1" dirty="0"/>
              <a:t>Cryogenic operation </a:t>
            </a:r>
          </a:p>
          <a:p>
            <a:r>
              <a:rPr lang="en-US" sz="1800" b="1" dirty="0"/>
              <a:t>      </a:t>
            </a:r>
            <a:r>
              <a:rPr lang="en-US" sz="1800" dirty="0"/>
              <a:t>for increased Rs and reduced breakdown rates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800" b="1" dirty="0"/>
              <a:t>Dramatic reduction in cost</a:t>
            </a:r>
          </a:p>
          <a:p>
            <a:r>
              <a:rPr lang="en-US" sz="1800" dirty="0"/>
              <a:t>      using cryogenics at 77K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18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DA62032-176B-4ED4-B502-FE789A845FDC}"/>
              </a:ext>
            </a:extLst>
          </p:cNvPr>
          <p:cNvGrpSpPr/>
          <p:nvPr/>
        </p:nvGrpSpPr>
        <p:grpSpPr>
          <a:xfrm>
            <a:off x="0" y="881312"/>
            <a:ext cx="5768559" cy="118281"/>
            <a:chOff x="0" y="790949"/>
            <a:chExt cx="5768559" cy="11828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E5948A6-0811-4F89-B246-352E6976999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850710"/>
              <a:ext cx="5537200" cy="0"/>
            </a:xfrm>
            <a:prstGeom prst="line">
              <a:avLst/>
            </a:prstGeom>
            <a:ln>
              <a:solidFill>
                <a:srgbClr val="B30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7198414-5B33-4AA9-B687-3628A05D9C06}"/>
                </a:ext>
              </a:extLst>
            </p:cNvPr>
            <p:cNvSpPr/>
            <p:nvPr/>
          </p:nvSpPr>
          <p:spPr>
            <a:xfrm>
              <a:off x="5650278" y="790949"/>
              <a:ext cx="118281" cy="118281"/>
            </a:xfrm>
            <a:prstGeom prst="ellipse">
              <a:avLst/>
            </a:prstGeom>
            <a:ln>
              <a:solidFill>
                <a:srgbClr val="B300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1892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BA8555-9198-A444-97E2-ACD67674F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en-US" sz="1800">
                <a:solidFill>
                  <a:srgbClr val="A4001D"/>
                </a:solidFill>
              </a:rPr>
              <a:t>High-power test of the distributed-coupling structure (</a:t>
            </a:r>
            <a:r>
              <a:rPr lang="en-US" sz="1800" err="1">
                <a:solidFill>
                  <a:srgbClr val="A4001D"/>
                </a:solidFill>
              </a:rPr>
              <a:t>Xband</a:t>
            </a:r>
            <a:r>
              <a:rPr lang="en-US" sz="1800">
                <a:solidFill>
                  <a:srgbClr val="A4001D"/>
                </a:solidFill>
              </a:rPr>
              <a:t>, 20 cells)</a:t>
            </a:r>
            <a:br>
              <a:rPr lang="en-US" sz="1800">
                <a:solidFill>
                  <a:srgbClr val="A4001D"/>
                </a:solidFill>
              </a:rPr>
            </a:br>
            <a:r>
              <a:rPr lang="en-US" sz="1800">
                <a:solidFill>
                  <a:srgbClr val="000000"/>
                </a:solidFill>
              </a:rPr>
              <a:t>at LN cryogenic temperature (77k)</a:t>
            </a:r>
            <a:endParaRPr lang="en-US" sz="18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8C4EBF-56C5-44E8-B141-AE638552EC02}"/>
              </a:ext>
            </a:extLst>
          </p:cNvPr>
          <p:cNvSpPr/>
          <p:nvPr/>
        </p:nvSpPr>
        <p:spPr>
          <a:xfrm>
            <a:off x="0" y="5345668"/>
            <a:ext cx="9144000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/>
              <a:t>Dramatic reduction in cost of system including cryogenics at 77K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0A6071-F646-F44A-BB61-691E0C559140}"/>
              </a:ext>
            </a:extLst>
          </p:cNvPr>
          <p:cNvGrpSpPr/>
          <p:nvPr/>
        </p:nvGrpSpPr>
        <p:grpSpPr>
          <a:xfrm>
            <a:off x="573912" y="1928061"/>
            <a:ext cx="3921296" cy="2488318"/>
            <a:chOff x="6712694" y="2202693"/>
            <a:chExt cx="5219245" cy="331195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8CB1041-D13D-144B-AEAB-C9A0540CA9C3}"/>
                </a:ext>
              </a:extLst>
            </p:cNvPr>
            <p:cNvCxnSpPr>
              <a:cxnSpLocks/>
            </p:cNvCxnSpPr>
            <p:nvPr/>
          </p:nvCxnSpPr>
          <p:spPr>
            <a:xfrm>
              <a:off x="9307205" y="3735794"/>
              <a:ext cx="0" cy="1569961"/>
            </a:xfrm>
            <a:prstGeom prst="line">
              <a:avLst/>
            </a:prstGeom>
            <a:noFill/>
            <a:ln w="57150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587DF7-7C55-CF44-B0DE-51755D7B6683}"/>
                </a:ext>
              </a:extLst>
            </p:cNvPr>
            <p:cNvSpPr/>
            <p:nvPr/>
          </p:nvSpPr>
          <p:spPr>
            <a:xfrm>
              <a:off x="8982949" y="5058148"/>
              <a:ext cx="639408" cy="39342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054AB36-7DC3-5E48-A97B-55DAB69506CF}"/>
                </a:ext>
              </a:extLst>
            </p:cNvPr>
            <p:cNvSpPr/>
            <p:nvPr/>
          </p:nvSpPr>
          <p:spPr>
            <a:xfrm>
              <a:off x="9027664" y="4664888"/>
              <a:ext cx="554902" cy="554902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D35A7BA-3A4F-534F-B511-F02329BFAA99}"/>
                </a:ext>
              </a:extLst>
            </p:cNvPr>
            <p:cNvSpPr/>
            <p:nvPr/>
          </p:nvSpPr>
          <p:spPr>
            <a:xfrm>
              <a:off x="9770434" y="3267546"/>
              <a:ext cx="602198" cy="2184024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4EB7849-709D-6242-B88E-874F22C4FA4E}"/>
                </a:ext>
              </a:extLst>
            </p:cNvPr>
            <p:cNvSpPr/>
            <p:nvPr/>
          </p:nvSpPr>
          <p:spPr>
            <a:xfrm rot="5400000">
              <a:off x="8307330" y="1385960"/>
              <a:ext cx="602198" cy="3528406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1031C83-AEBE-8C43-A9E5-793672DD7C27}"/>
                </a:ext>
              </a:extLst>
            </p:cNvPr>
            <p:cNvSpPr/>
            <p:nvPr/>
          </p:nvSpPr>
          <p:spPr>
            <a:xfrm>
              <a:off x="6844226" y="3267549"/>
              <a:ext cx="602198" cy="2184023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9ABC08F-0F50-3F45-8A41-411967479474}"/>
                </a:ext>
              </a:extLst>
            </p:cNvPr>
            <p:cNvSpPr/>
            <p:nvPr/>
          </p:nvSpPr>
          <p:spPr>
            <a:xfrm>
              <a:off x="9736071" y="3663920"/>
              <a:ext cx="662417" cy="18529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8B13307-ACB0-8C40-A85A-F051F0C70918}"/>
                </a:ext>
              </a:extLst>
            </p:cNvPr>
            <p:cNvCxnSpPr>
              <a:cxnSpLocks/>
            </p:cNvCxnSpPr>
            <p:nvPr/>
          </p:nvCxnSpPr>
          <p:spPr>
            <a:xfrm>
              <a:off x="9300377" y="3744630"/>
              <a:ext cx="1430505" cy="0"/>
            </a:xfrm>
            <a:prstGeom prst="line">
              <a:avLst/>
            </a:prstGeom>
            <a:noFill/>
            <a:ln w="57150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624888D-BE55-1141-9D4F-204A78F987A7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>
              <a:off x="10722629" y="3718232"/>
              <a:ext cx="0" cy="721315"/>
            </a:xfrm>
            <a:prstGeom prst="line">
              <a:avLst/>
            </a:prstGeom>
            <a:noFill/>
            <a:ln w="57150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25" name="Can 10">
              <a:extLst>
                <a:ext uri="{FF2B5EF4-FFF2-40B4-BE49-F238E27FC236}">
                  <a16:creationId xmlns:a16="http://schemas.microsoft.com/office/drawing/2014/main" id="{BA6E3F3E-B6D3-984F-A23F-3FC005178BDD}"/>
                </a:ext>
              </a:extLst>
            </p:cNvPr>
            <p:cNvSpPr/>
            <p:nvPr/>
          </p:nvSpPr>
          <p:spPr>
            <a:xfrm>
              <a:off x="10560499" y="4439546"/>
              <a:ext cx="324260" cy="1019104"/>
            </a:xfrm>
            <a:prstGeom prst="can">
              <a:avLst/>
            </a:prstGeom>
            <a:gradFill rotWithShape="1">
              <a:gsLst>
                <a:gs pos="0">
                  <a:srgbClr val="545455">
                    <a:tint val="50000"/>
                    <a:satMod val="300000"/>
                  </a:srgbClr>
                </a:gs>
                <a:gs pos="35000">
                  <a:srgbClr val="545455">
                    <a:tint val="37000"/>
                    <a:satMod val="300000"/>
                  </a:srgbClr>
                </a:gs>
                <a:gs pos="100000">
                  <a:srgbClr val="545455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45455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2FEBB14-075B-CD4F-B2F0-63CACA27E6B1}"/>
                </a:ext>
              </a:extLst>
            </p:cNvPr>
            <p:cNvCxnSpPr>
              <a:cxnSpLocks/>
              <a:stCxn id="46" idx="1"/>
            </p:cNvCxnSpPr>
            <p:nvPr/>
          </p:nvCxnSpPr>
          <p:spPr>
            <a:xfrm flipH="1" flipV="1">
              <a:off x="7871680" y="3503116"/>
              <a:ext cx="1239818" cy="1239820"/>
            </a:xfrm>
            <a:prstGeom prst="line">
              <a:avLst/>
            </a:prstGeom>
            <a:noFill/>
            <a:ln w="57150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5D546A3-EF15-0D41-88B5-9677CA5506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69109" y="2202693"/>
              <a:ext cx="0" cy="1312530"/>
            </a:xfrm>
            <a:prstGeom prst="line">
              <a:avLst/>
            </a:prstGeom>
            <a:noFill/>
            <a:ln w="57150" cap="flat" cmpd="sng" algn="ctr">
              <a:solidFill>
                <a:srgbClr val="000000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ADB3FCD-E78C-E94B-8B5C-37C35FF31713}"/>
                </a:ext>
              </a:extLst>
            </p:cNvPr>
            <p:cNvCxnSpPr>
              <a:cxnSpLocks/>
            </p:cNvCxnSpPr>
            <p:nvPr/>
          </p:nvCxnSpPr>
          <p:spPr>
            <a:xfrm>
              <a:off x="6712694" y="5458649"/>
              <a:ext cx="4701174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188F0D6-0CE4-0C40-98B2-591400CF0D68}"/>
                </a:ext>
              </a:extLst>
            </p:cNvPr>
            <p:cNvSpPr/>
            <p:nvPr/>
          </p:nvSpPr>
          <p:spPr>
            <a:xfrm>
              <a:off x="9260885" y="4316982"/>
              <a:ext cx="168153" cy="135109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839A52C-7250-B44A-ACBB-D1677F82C3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64039" y="4297359"/>
              <a:ext cx="143167" cy="135109"/>
            </a:xfrm>
            <a:prstGeom prst="line">
              <a:avLst/>
            </a:prstGeom>
            <a:noFill/>
            <a:ln w="5715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673AB12-918B-9C4C-B046-5E45CD7B0D34}"/>
                </a:ext>
              </a:extLst>
            </p:cNvPr>
            <p:cNvSpPr/>
            <p:nvPr/>
          </p:nvSpPr>
          <p:spPr>
            <a:xfrm>
              <a:off x="8519716" y="5150794"/>
              <a:ext cx="324260" cy="274078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satMod val="103000"/>
                    <a:lumMod val="102000"/>
                    <a:tint val="94000"/>
                  </a:sysClr>
                </a:gs>
                <a:gs pos="50000">
                  <a:sysClr val="windowText" lastClr="000000">
                    <a:satMod val="110000"/>
                    <a:lumMod val="100000"/>
                    <a:shade val="100000"/>
                  </a:sysClr>
                </a:gs>
                <a:gs pos="100000">
                  <a:sysClr val="windowText" lastClr="000000">
                    <a:lumMod val="99000"/>
                    <a:satMod val="120000"/>
                    <a:shade val="78000"/>
                  </a:sysClr>
                </a:gs>
              </a:gsLst>
              <a:lin ang="5400000" scaled="0"/>
            </a:gradFill>
            <a:ln w="635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Freeform 46">
              <a:extLst>
                <a:ext uri="{FF2B5EF4-FFF2-40B4-BE49-F238E27FC236}">
                  <a16:creationId xmlns:a16="http://schemas.microsoft.com/office/drawing/2014/main" id="{FB91E45F-1CD6-D648-98CA-1345E721D3C0}"/>
                </a:ext>
              </a:extLst>
            </p:cNvPr>
            <p:cNvSpPr/>
            <p:nvPr/>
          </p:nvSpPr>
          <p:spPr>
            <a:xfrm>
              <a:off x="8665489" y="4324149"/>
              <a:ext cx="621569" cy="822749"/>
            </a:xfrm>
            <a:custGeom>
              <a:avLst/>
              <a:gdLst>
                <a:gd name="connsiteX0" fmla="*/ 27576 w 1011249"/>
                <a:gd name="connsiteY0" fmla="*/ 1288473 h 1288473"/>
                <a:gd name="connsiteX1" fmla="*/ 124558 w 1011249"/>
                <a:gd name="connsiteY1" fmla="*/ 290946 h 1288473"/>
                <a:gd name="connsiteX2" fmla="*/ 1011249 w 1011249"/>
                <a:gd name="connsiteY2" fmla="*/ 0 h 1288473"/>
                <a:gd name="connsiteX3" fmla="*/ 1011249 w 1011249"/>
                <a:gd name="connsiteY3" fmla="*/ 0 h 128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1249" h="1288473">
                  <a:moveTo>
                    <a:pt x="27576" y="1288473"/>
                  </a:moveTo>
                  <a:cubicBezTo>
                    <a:pt x="-5906" y="897082"/>
                    <a:pt x="-39388" y="505692"/>
                    <a:pt x="124558" y="290946"/>
                  </a:cubicBezTo>
                  <a:cubicBezTo>
                    <a:pt x="288504" y="76200"/>
                    <a:pt x="1011249" y="0"/>
                    <a:pt x="1011249" y="0"/>
                  </a:cubicBezTo>
                  <a:lnTo>
                    <a:pt x="1011249" y="0"/>
                  </a:lnTo>
                </a:path>
              </a:pathLst>
            </a:cu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1AB052A-1ACD-6940-88F5-EF9175919058}"/>
                </a:ext>
              </a:extLst>
            </p:cNvPr>
            <p:cNvSpPr txBox="1"/>
            <p:nvPr/>
          </p:nvSpPr>
          <p:spPr>
            <a:xfrm>
              <a:off x="10908431" y="4663764"/>
              <a:ext cx="1023508" cy="553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LN Dewar(s)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03B7896-7B96-EA42-92F3-A59FEBAEEA41}"/>
                </a:ext>
              </a:extLst>
            </p:cNvPr>
            <p:cNvSpPr txBox="1"/>
            <p:nvPr/>
          </p:nvSpPr>
          <p:spPr>
            <a:xfrm>
              <a:off x="10730883" y="3975243"/>
              <a:ext cx="912080" cy="553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Feed line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523D556-8060-8046-AC3D-5C0C7C545558}"/>
                </a:ext>
              </a:extLst>
            </p:cNvPr>
            <p:cNvSpPr txBox="1"/>
            <p:nvPr/>
          </p:nvSpPr>
          <p:spPr>
            <a:xfrm>
              <a:off x="9314900" y="4200142"/>
              <a:ext cx="947744" cy="33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Solenoid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DCA8AC0-7FEC-B249-B37E-B2341DFA453E}"/>
                </a:ext>
              </a:extLst>
            </p:cNvPr>
            <p:cNvSpPr txBox="1"/>
            <p:nvPr/>
          </p:nvSpPr>
          <p:spPr>
            <a:xfrm>
              <a:off x="7627578" y="4961617"/>
              <a:ext cx="956845" cy="553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Level detector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C8CF95F-154D-4C4C-9923-84317DB03A55}"/>
                </a:ext>
              </a:extLst>
            </p:cNvPr>
            <p:cNvSpPr txBox="1"/>
            <p:nvPr/>
          </p:nvSpPr>
          <p:spPr>
            <a:xfrm>
              <a:off x="8988095" y="5160606"/>
              <a:ext cx="715182" cy="33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Stand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5421E9-1A74-1C4B-AD22-9B3D5E47DF55}"/>
                </a:ext>
              </a:extLst>
            </p:cNvPr>
            <p:cNvSpPr txBox="1"/>
            <p:nvPr/>
          </p:nvSpPr>
          <p:spPr>
            <a:xfrm>
              <a:off x="9521687" y="4651092"/>
              <a:ext cx="913606" cy="33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Cryostat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0ECC085-7AD3-C846-A1C3-3830907381E0}"/>
                </a:ext>
              </a:extLst>
            </p:cNvPr>
            <p:cNvSpPr txBox="1"/>
            <p:nvPr/>
          </p:nvSpPr>
          <p:spPr>
            <a:xfrm>
              <a:off x="8001469" y="3497937"/>
              <a:ext cx="1260453" cy="337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Vent-out line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9202E21-F36E-2E4F-9E4D-82D3FFD8E8F4}"/>
                </a:ext>
              </a:extLst>
            </p:cNvPr>
            <p:cNvSpPr txBox="1"/>
            <p:nvPr/>
          </p:nvSpPr>
          <p:spPr>
            <a:xfrm>
              <a:off x="7990977" y="2932212"/>
              <a:ext cx="1570754" cy="4096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NLCTA tunnel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C5B49B0-4132-8B43-AAE3-195B64B02E3A}"/>
                </a:ext>
              </a:extLst>
            </p:cNvPr>
            <p:cNvGrpSpPr/>
            <p:nvPr/>
          </p:nvGrpSpPr>
          <p:grpSpPr>
            <a:xfrm>
              <a:off x="7636538" y="4192189"/>
              <a:ext cx="708877" cy="368685"/>
              <a:chOff x="1269950" y="3950998"/>
              <a:chExt cx="874564" cy="454857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101205E-F6B6-E140-A6A9-A1D358FE5168}"/>
                  </a:ext>
                </a:extLst>
              </p:cNvPr>
              <p:cNvCxnSpPr/>
              <p:nvPr/>
            </p:nvCxnSpPr>
            <p:spPr>
              <a:xfrm flipV="1">
                <a:off x="1747587" y="3997678"/>
                <a:ext cx="0" cy="386511"/>
              </a:xfrm>
              <a:prstGeom prst="line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479DED6D-AE36-F04D-BD2C-5D0B8E9F8151}"/>
                  </a:ext>
                </a:extLst>
              </p:cNvPr>
              <p:cNvCxnSpPr/>
              <p:nvPr/>
            </p:nvCxnSpPr>
            <p:spPr>
              <a:xfrm>
                <a:off x="1734289" y="4196345"/>
                <a:ext cx="410225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BEFDB9D-C619-7649-9B3B-CB63F601120D}"/>
                  </a:ext>
                </a:extLst>
              </p:cNvPr>
              <p:cNvSpPr txBox="1"/>
              <p:nvPr/>
            </p:nvSpPr>
            <p:spPr>
              <a:xfrm>
                <a:off x="1269950" y="3950998"/>
                <a:ext cx="450647" cy="454857"/>
              </a:xfrm>
              <a:prstGeom prst="rect">
                <a:avLst/>
              </a:prstGeom>
              <a:noFill/>
              <a:ln>
                <a:solidFill>
                  <a:sysClr val="windowText" lastClr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</a:t>
                </a:r>
              </a:p>
            </p:txBody>
          </p:sp>
        </p:grpSp>
        <p:sp>
          <p:nvSpPr>
            <p:cNvPr id="42" name="Chord 41">
              <a:extLst>
                <a:ext uri="{FF2B5EF4-FFF2-40B4-BE49-F238E27FC236}">
                  <a16:creationId xmlns:a16="http://schemas.microsoft.com/office/drawing/2014/main" id="{7D41D501-F50B-6543-8A74-31F8F0D81C69}"/>
                </a:ext>
              </a:extLst>
            </p:cNvPr>
            <p:cNvSpPr/>
            <p:nvPr/>
          </p:nvSpPr>
          <p:spPr>
            <a:xfrm rot="17508738">
              <a:off x="9030525" y="4662988"/>
              <a:ext cx="558191" cy="550721"/>
            </a:xfrm>
            <a:prstGeom prst="chord">
              <a:avLst>
                <a:gd name="adj1" fmla="val 4384520"/>
                <a:gd name="adj2" fmla="val 14560895"/>
              </a:avLst>
            </a:prstGeom>
            <a:solidFill>
              <a:srgbClr val="E7E6E6">
                <a:lumMod val="25000"/>
              </a:srgbClr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D3F92B9-7182-E84B-9D79-6E8E893EE16D}"/>
                </a:ext>
              </a:extLst>
            </p:cNvPr>
            <p:cNvSpPr/>
            <p:nvPr/>
          </p:nvSpPr>
          <p:spPr>
            <a:xfrm>
              <a:off x="9146295" y="4877521"/>
              <a:ext cx="324261" cy="175661"/>
            </a:xfrm>
            <a:prstGeom prst="rect">
              <a:avLst/>
            </a:prstGeom>
            <a:solidFill>
              <a:srgbClr val="ED7D31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4" name="Freeform 46">
              <a:extLst>
                <a:ext uri="{FF2B5EF4-FFF2-40B4-BE49-F238E27FC236}">
                  <a16:creationId xmlns:a16="http://schemas.microsoft.com/office/drawing/2014/main" id="{D4889935-5792-C94D-B08A-5F2FD35C9961}"/>
                </a:ext>
              </a:extLst>
            </p:cNvPr>
            <p:cNvSpPr/>
            <p:nvPr/>
          </p:nvSpPr>
          <p:spPr>
            <a:xfrm>
              <a:off x="8789015" y="4661900"/>
              <a:ext cx="463175" cy="495897"/>
            </a:xfrm>
            <a:custGeom>
              <a:avLst/>
              <a:gdLst>
                <a:gd name="connsiteX0" fmla="*/ 27576 w 1011249"/>
                <a:gd name="connsiteY0" fmla="*/ 1288473 h 1288473"/>
                <a:gd name="connsiteX1" fmla="*/ 124558 w 1011249"/>
                <a:gd name="connsiteY1" fmla="*/ 290946 h 1288473"/>
                <a:gd name="connsiteX2" fmla="*/ 1011249 w 1011249"/>
                <a:gd name="connsiteY2" fmla="*/ 0 h 1288473"/>
                <a:gd name="connsiteX3" fmla="*/ 1011249 w 1011249"/>
                <a:gd name="connsiteY3" fmla="*/ 0 h 128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1249" h="1288473">
                  <a:moveTo>
                    <a:pt x="27576" y="1288473"/>
                  </a:moveTo>
                  <a:cubicBezTo>
                    <a:pt x="-5906" y="897082"/>
                    <a:pt x="-39388" y="505692"/>
                    <a:pt x="124558" y="290946"/>
                  </a:cubicBezTo>
                  <a:cubicBezTo>
                    <a:pt x="288504" y="76200"/>
                    <a:pt x="1011249" y="0"/>
                    <a:pt x="1011249" y="0"/>
                  </a:cubicBezTo>
                  <a:lnTo>
                    <a:pt x="1011249" y="0"/>
                  </a:lnTo>
                </a:path>
              </a:pathLst>
            </a:custGeom>
            <a:noFill/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5" name="Chord 44">
              <a:extLst>
                <a:ext uri="{FF2B5EF4-FFF2-40B4-BE49-F238E27FC236}">
                  <a16:creationId xmlns:a16="http://schemas.microsoft.com/office/drawing/2014/main" id="{2674ED73-50DE-CF40-91C2-B7E76734C8AC}"/>
                </a:ext>
              </a:extLst>
            </p:cNvPr>
            <p:cNvSpPr/>
            <p:nvPr/>
          </p:nvSpPr>
          <p:spPr>
            <a:xfrm rot="17508738">
              <a:off x="9026659" y="4667626"/>
              <a:ext cx="558191" cy="550721"/>
            </a:xfrm>
            <a:prstGeom prst="chord">
              <a:avLst>
                <a:gd name="adj1" fmla="val 2089271"/>
                <a:gd name="adj2" fmla="val 16926296"/>
              </a:avLst>
            </a:prstGeom>
            <a:solidFill>
              <a:srgbClr val="4472C4">
                <a:lumMod val="60000"/>
                <a:lumOff val="40000"/>
                <a:alpha val="73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470098C-5E6D-DB40-AA5E-08F40129B383}"/>
                </a:ext>
              </a:extLst>
            </p:cNvPr>
            <p:cNvSpPr/>
            <p:nvPr/>
          </p:nvSpPr>
          <p:spPr>
            <a:xfrm>
              <a:off x="9030234" y="4661672"/>
              <a:ext cx="554902" cy="554902"/>
            </a:xfrm>
            <a:prstGeom prst="ellipse">
              <a:avLst/>
            </a:prstGeom>
            <a:solidFill>
              <a:srgbClr val="E7E6E6">
                <a:lumMod val="25000"/>
                <a:alpha val="5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D529F94-4D39-D041-9E8A-184CB60E6E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41325" y="4654822"/>
              <a:ext cx="1" cy="13563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940696D-9FB7-8B4A-A2C7-7BFB8DCCD9EF}"/>
              </a:ext>
            </a:extLst>
          </p:cNvPr>
          <p:cNvGrpSpPr/>
          <p:nvPr/>
        </p:nvGrpSpPr>
        <p:grpSpPr>
          <a:xfrm>
            <a:off x="4559911" y="1810528"/>
            <a:ext cx="3919933" cy="3444533"/>
            <a:chOff x="1241356" y="1931897"/>
            <a:chExt cx="5217430" cy="458467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56EF249-72AB-E04D-B27C-8B7AB681F285}"/>
                </a:ext>
              </a:extLst>
            </p:cNvPr>
            <p:cNvCxnSpPr>
              <a:cxnSpLocks/>
            </p:cNvCxnSpPr>
            <p:nvPr/>
          </p:nvCxnSpPr>
          <p:spPr>
            <a:xfrm>
              <a:off x="1366588" y="4971744"/>
              <a:ext cx="4733892" cy="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FCBBD88-2C89-E144-8544-314640B87721}"/>
                </a:ext>
              </a:extLst>
            </p:cNvPr>
            <p:cNvSpPr/>
            <p:nvPr/>
          </p:nvSpPr>
          <p:spPr>
            <a:xfrm>
              <a:off x="3089238" y="4859558"/>
              <a:ext cx="775373" cy="191162"/>
            </a:xfrm>
            <a:prstGeom prst="rect">
              <a:avLst/>
            </a:prstGeom>
            <a:solidFill>
              <a:srgbClr val="ED7D31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6B09AD7-A33F-324F-BE26-FD79832AA4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3647" y="4966538"/>
              <a:ext cx="614324" cy="592935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4C301C3-D49E-5246-A37A-DC01CC7BC73A}"/>
                </a:ext>
              </a:extLst>
            </p:cNvPr>
            <p:cNvSpPr/>
            <p:nvPr/>
          </p:nvSpPr>
          <p:spPr>
            <a:xfrm>
              <a:off x="1697610" y="5404350"/>
              <a:ext cx="248480" cy="248480"/>
            </a:xfrm>
            <a:prstGeom prst="rect">
              <a:avLst/>
            </a:prstGeom>
            <a:solidFill>
              <a:srgbClr val="A5A5A5"/>
            </a:solidFill>
            <a:ln w="12700" cap="flat" cmpd="sng" algn="ctr">
              <a:solidFill>
                <a:srgbClr val="A5A5A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6" name="Flowchart: Direct Access Storage 132">
              <a:extLst>
                <a:ext uri="{FF2B5EF4-FFF2-40B4-BE49-F238E27FC236}">
                  <a16:creationId xmlns:a16="http://schemas.microsoft.com/office/drawing/2014/main" id="{D82C695C-7E49-324C-85E2-73BE4FD660DD}"/>
                </a:ext>
              </a:extLst>
            </p:cNvPr>
            <p:cNvSpPr/>
            <p:nvPr/>
          </p:nvSpPr>
          <p:spPr>
            <a:xfrm>
              <a:off x="1665718" y="4867279"/>
              <a:ext cx="280372" cy="191162"/>
            </a:xfrm>
            <a:prstGeom prst="flowChartMagneticDrum">
              <a:avLst/>
            </a:prstGeom>
            <a:solidFill>
              <a:srgbClr val="A5A5A5"/>
            </a:solidFill>
            <a:ln w="12700" cap="flat" cmpd="sng" algn="ctr">
              <a:solidFill>
                <a:srgbClr val="A5A5A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7" name="Isosceles Triangle 133">
              <a:extLst>
                <a:ext uri="{FF2B5EF4-FFF2-40B4-BE49-F238E27FC236}">
                  <a16:creationId xmlns:a16="http://schemas.microsoft.com/office/drawing/2014/main" id="{C88B7630-5044-3849-B9E7-F3C1EE158AE4}"/>
                </a:ext>
              </a:extLst>
            </p:cNvPr>
            <p:cNvSpPr/>
            <p:nvPr/>
          </p:nvSpPr>
          <p:spPr>
            <a:xfrm flipV="1">
              <a:off x="2175537" y="4838260"/>
              <a:ext cx="467505" cy="336375"/>
            </a:xfrm>
            <a:prstGeom prst="triangle">
              <a:avLst/>
            </a:prstGeom>
            <a:gradFill rotWithShape="1">
              <a:gsLst>
                <a:gs pos="0">
                  <a:srgbClr val="5B9BD5">
                    <a:lumMod val="110000"/>
                    <a:satMod val="105000"/>
                    <a:tint val="67000"/>
                  </a:srgbClr>
                </a:gs>
                <a:gs pos="50000">
                  <a:srgbClr val="5B9BD5">
                    <a:lumMod val="105000"/>
                    <a:satMod val="103000"/>
                    <a:tint val="73000"/>
                  </a:srgbClr>
                </a:gs>
                <a:gs pos="100000">
                  <a:srgbClr val="5B9BD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7CF5BEB-33FE-4644-8203-61B9FDDABE76}"/>
                </a:ext>
              </a:extLst>
            </p:cNvPr>
            <p:cNvSpPr/>
            <p:nvPr/>
          </p:nvSpPr>
          <p:spPr>
            <a:xfrm>
              <a:off x="2750308" y="4738063"/>
              <a:ext cx="171338" cy="449586"/>
            </a:xfrm>
            <a:prstGeom prst="ellipse">
              <a:avLst/>
            </a:prstGeom>
            <a:gradFill rotWithShape="1">
              <a:gsLst>
                <a:gs pos="0">
                  <a:srgbClr val="5B9BD5">
                    <a:lumMod val="110000"/>
                    <a:satMod val="105000"/>
                    <a:tint val="67000"/>
                  </a:srgbClr>
                </a:gs>
                <a:gs pos="50000">
                  <a:srgbClr val="5B9BD5">
                    <a:lumMod val="105000"/>
                    <a:satMod val="103000"/>
                    <a:tint val="73000"/>
                  </a:srgbClr>
                </a:gs>
                <a:gs pos="100000">
                  <a:srgbClr val="5B9BD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D7E6E17-2330-3046-9B8C-0BA526B1B4B3}"/>
                </a:ext>
              </a:extLst>
            </p:cNvPr>
            <p:cNvSpPr txBox="1"/>
            <p:nvPr/>
          </p:nvSpPr>
          <p:spPr>
            <a:xfrm>
              <a:off x="1241356" y="4386615"/>
              <a:ext cx="856001" cy="5530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Faraday</a:t>
              </a:r>
            </a:p>
            <a:p>
              <a:pPr marL="0" marR="0" lvl="0" indent="0" algn="ctr" defTabSz="9144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Cup (FC)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DA4E2B2-027A-414D-9783-5CDE45D463BF}"/>
                </a:ext>
              </a:extLst>
            </p:cNvPr>
            <p:cNvSpPr txBox="1"/>
            <p:nvPr/>
          </p:nvSpPr>
          <p:spPr>
            <a:xfrm>
              <a:off x="2080083" y="4563149"/>
              <a:ext cx="715182" cy="33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Dipole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520C399-5865-E14F-9C74-1782B22A95D4}"/>
                </a:ext>
              </a:extLst>
            </p:cNvPr>
            <p:cNvSpPr txBox="1"/>
            <p:nvPr/>
          </p:nvSpPr>
          <p:spPr>
            <a:xfrm>
              <a:off x="1391996" y="5659721"/>
              <a:ext cx="888003" cy="33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Detector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B25D99A-D88F-4D45-ADF5-C3A16C609B63}"/>
                </a:ext>
              </a:extLst>
            </p:cNvPr>
            <p:cNvSpPr/>
            <p:nvPr/>
          </p:nvSpPr>
          <p:spPr>
            <a:xfrm>
              <a:off x="4066337" y="4738063"/>
              <a:ext cx="155762" cy="449586"/>
            </a:xfrm>
            <a:prstGeom prst="ellipse">
              <a:avLst/>
            </a:prstGeom>
            <a:gradFill rotWithShape="1">
              <a:gsLst>
                <a:gs pos="0">
                  <a:srgbClr val="5B9BD5">
                    <a:lumMod val="110000"/>
                    <a:satMod val="105000"/>
                    <a:tint val="67000"/>
                  </a:srgbClr>
                </a:gs>
                <a:gs pos="50000">
                  <a:srgbClr val="5B9BD5">
                    <a:lumMod val="105000"/>
                    <a:satMod val="103000"/>
                    <a:tint val="73000"/>
                  </a:srgbClr>
                </a:gs>
                <a:gs pos="100000">
                  <a:srgbClr val="5B9BD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86A6CC0-2843-0D45-8155-6F021CB7E375}"/>
                </a:ext>
              </a:extLst>
            </p:cNvPr>
            <p:cNvSpPr/>
            <p:nvPr/>
          </p:nvSpPr>
          <p:spPr>
            <a:xfrm>
              <a:off x="4339951" y="4834908"/>
              <a:ext cx="1316202" cy="235348"/>
            </a:xfrm>
            <a:prstGeom prst="rect">
              <a:avLst/>
            </a:prstGeom>
            <a:solidFill>
              <a:srgbClr val="ED7D31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Boosting Linac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B5498D4B-86E1-644F-B435-3C7E0F9F2A3F}"/>
                </a:ext>
              </a:extLst>
            </p:cNvPr>
            <p:cNvGrpSpPr/>
            <p:nvPr/>
          </p:nvGrpSpPr>
          <p:grpSpPr>
            <a:xfrm>
              <a:off x="5656855" y="4809566"/>
              <a:ext cx="526280" cy="325209"/>
              <a:chOff x="7565072" y="4732905"/>
              <a:chExt cx="649288" cy="401220"/>
            </a:xfrm>
          </p:grpSpPr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224CA548-B778-894C-9DD0-B5AA3E212A39}"/>
                  </a:ext>
                </a:extLst>
              </p:cNvPr>
              <p:cNvCxnSpPr/>
              <p:nvPr/>
            </p:nvCxnSpPr>
            <p:spPr>
              <a:xfrm flipV="1">
                <a:off x="8214360" y="4735957"/>
                <a:ext cx="0" cy="397320"/>
              </a:xfrm>
              <a:prstGeom prst="line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D409AB91-F75D-2E40-B1B9-35A5FA8FDC46}"/>
                  </a:ext>
                </a:extLst>
              </p:cNvPr>
              <p:cNvCxnSpPr/>
              <p:nvPr/>
            </p:nvCxnSpPr>
            <p:spPr>
              <a:xfrm flipH="1">
                <a:off x="8069580" y="4735110"/>
                <a:ext cx="14478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95717D67-0EFC-EC46-A4E6-AEE9BBEB0168}"/>
                  </a:ext>
                </a:extLst>
              </p:cNvPr>
              <p:cNvCxnSpPr/>
              <p:nvPr/>
            </p:nvCxnSpPr>
            <p:spPr>
              <a:xfrm>
                <a:off x="8069580" y="4736448"/>
                <a:ext cx="0" cy="111800"/>
              </a:xfrm>
              <a:prstGeom prst="line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8ED91B2C-6899-A24A-9669-865B2EBDF30E}"/>
                  </a:ext>
                </a:extLst>
              </p:cNvPr>
              <p:cNvCxnSpPr/>
              <p:nvPr/>
            </p:nvCxnSpPr>
            <p:spPr>
              <a:xfrm>
                <a:off x="8069580" y="5022325"/>
                <a:ext cx="0" cy="111800"/>
              </a:xfrm>
              <a:prstGeom prst="line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6184C2DD-039A-134B-B72D-C7AEF0490430}"/>
                  </a:ext>
                </a:extLst>
              </p:cNvPr>
              <p:cNvCxnSpPr/>
              <p:nvPr/>
            </p:nvCxnSpPr>
            <p:spPr>
              <a:xfrm flipH="1">
                <a:off x="8069580" y="5134125"/>
                <a:ext cx="14478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072031A4-D248-F240-8BB8-A16145D6D339}"/>
                  </a:ext>
                </a:extLst>
              </p:cNvPr>
              <p:cNvCxnSpPr/>
              <p:nvPr/>
            </p:nvCxnSpPr>
            <p:spPr>
              <a:xfrm>
                <a:off x="7942580" y="4732905"/>
                <a:ext cx="0" cy="111800"/>
              </a:xfrm>
              <a:prstGeom prst="line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ED0FED1A-B388-1B41-B608-899CA78E4F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42580" y="4844705"/>
                <a:ext cx="127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CA9E1A10-2D6F-504C-84A7-6043194B87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5580" y="4732905"/>
                <a:ext cx="127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B01557BC-A7F4-6F49-9617-DAFF3E1F2B68}"/>
                  </a:ext>
                </a:extLst>
              </p:cNvPr>
              <p:cNvCxnSpPr/>
              <p:nvPr/>
            </p:nvCxnSpPr>
            <p:spPr>
              <a:xfrm>
                <a:off x="7816691" y="4737667"/>
                <a:ext cx="0" cy="111800"/>
              </a:xfrm>
              <a:prstGeom prst="line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84CAA677-9496-CE45-9DE2-641CF78898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88580" y="4849467"/>
                <a:ext cx="127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91EF8FB6-C630-B34A-8508-E362AEF41B17}"/>
                  </a:ext>
                </a:extLst>
              </p:cNvPr>
              <p:cNvCxnSpPr/>
              <p:nvPr/>
            </p:nvCxnSpPr>
            <p:spPr>
              <a:xfrm>
                <a:off x="7692072" y="4735286"/>
                <a:ext cx="0" cy="111800"/>
              </a:xfrm>
              <a:prstGeom prst="line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D3CCD39B-10F0-1B4D-BF44-387246D9D5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5072" y="4732905"/>
                <a:ext cx="127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60548D6C-98DF-974B-8656-74F8E2FF9F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41469" y="5018865"/>
                <a:ext cx="127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DABF30C3-229C-334F-A5AC-1B9B581D6077}"/>
                  </a:ext>
                </a:extLst>
              </p:cNvPr>
              <p:cNvCxnSpPr/>
              <p:nvPr/>
            </p:nvCxnSpPr>
            <p:spPr>
              <a:xfrm>
                <a:off x="7942580" y="5021246"/>
                <a:ext cx="0" cy="111800"/>
              </a:xfrm>
              <a:prstGeom prst="line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187C9DE1-4BFA-8143-A781-922FB40241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4469" y="5133046"/>
                <a:ext cx="127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94A85078-D173-A048-AE19-D8E8431F0358}"/>
                  </a:ext>
                </a:extLst>
              </p:cNvPr>
              <p:cNvCxnSpPr/>
              <p:nvPr/>
            </p:nvCxnSpPr>
            <p:spPr>
              <a:xfrm>
                <a:off x="7817961" y="5018865"/>
                <a:ext cx="0" cy="111800"/>
              </a:xfrm>
              <a:prstGeom prst="line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BFD8296A-D980-D640-A601-0C3C79E3D5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90961" y="5016484"/>
                <a:ext cx="127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F687404E-8E86-AA45-B53F-25469C7CB4BA}"/>
                  </a:ext>
                </a:extLst>
              </p:cNvPr>
              <p:cNvCxnSpPr/>
              <p:nvPr/>
            </p:nvCxnSpPr>
            <p:spPr>
              <a:xfrm>
                <a:off x="7693183" y="5018843"/>
                <a:ext cx="0" cy="111800"/>
              </a:xfrm>
              <a:prstGeom prst="line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79B99493-1E1D-1D49-8087-8EC645E914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5072" y="5133024"/>
                <a:ext cx="127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827BD82-CB20-3D47-9C58-F95BC6D63EC0}"/>
                </a:ext>
              </a:extLst>
            </p:cNvPr>
            <p:cNvSpPr/>
            <p:nvPr/>
          </p:nvSpPr>
          <p:spPr>
            <a:xfrm>
              <a:off x="4400270" y="5184403"/>
              <a:ext cx="1782867" cy="235348"/>
            </a:xfrm>
            <a:prstGeom prst="rect">
              <a:avLst/>
            </a:prstGeom>
            <a:solidFill>
              <a:sysClr val="windowText" lastClr="000000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Laser System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F795735-9017-3248-9E09-F06D937C4F80}"/>
                </a:ext>
              </a:extLst>
            </p:cNvPr>
            <p:cNvSpPr txBox="1"/>
            <p:nvPr/>
          </p:nvSpPr>
          <p:spPr>
            <a:xfrm>
              <a:off x="5600645" y="4317851"/>
              <a:ext cx="713279" cy="21593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Photo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gun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F8C11B-BB17-664A-B820-285EFEE0E57A}"/>
                </a:ext>
              </a:extLst>
            </p:cNvPr>
            <p:cNvCxnSpPr>
              <a:cxnSpLocks/>
            </p:cNvCxnSpPr>
            <p:nvPr/>
          </p:nvCxnSpPr>
          <p:spPr>
            <a:xfrm>
              <a:off x="5485978" y="4087653"/>
              <a:ext cx="0" cy="777347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2C9C5A2-789E-7F42-8DC8-E5DFAD016774}"/>
                </a:ext>
              </a:extLst>
            </p:cNvPr>
            <p:cNvCxnSpPr>
              <a:cxnSpLocks/>
            </p:cNvCxnSpPr>
            <p:nvPr/>
          </p:nvCxnSpPr>
          <p:spPr>
            <a:xfrm>
              <a:off x="5485978" y="4093080"/>
              <a:ext cx="688216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0A447D2-B60F-5144-B33B-740C0C2746FD}"/>
                </a:ext>
              </a:extLst>
            </p:cNvPr>
            <p:cNvSpPr/>
            <p:nvPr/>
          </p:nvSpPr>
          <p:spPr>
            <a:xfrm>
              <a:off x="5705404" y="3961006"/>
              <a:ext cx="249366" cy="249366"/>
            </a:xfrm>
            <a:prstGeom prst="ellipse">
              <a:avLst/>
            </a:prstGeom>
            <a:solidFill>
              <a:srgbClr val="A5A5A5"/>
            </a:solidFill>
            <a:ln w="12700" cap="flat" cmpd="sng" algn="ctr">
              <a:solidFill>
                <a:srgbClr val="A5A5A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A2379A4-37BE-5D41-BA28-0103D177C8A8}"/>
                </a:ext>
              </a:extLst>
            </p:cNvPr>
            <p:cNvSpPr txBox="1"/>
            <p:nvPr/>
          </p:nvSpPr>
          <p:spPr>
            <a:xfrm>
              <a:off x="4990356" y="3456290"/>
              <a:ext cx="1112711" cy="553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Variable phase delay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6D8A967F-D1E8-CC42-ABBE-958C521E718F}"/>
                </a:ext>
              </a:extLst>
            </p:cNvPr>
            <p:cNvGrpSpPr/>
            <p:nvPr/>
          </p:nvGrpSpPr>
          <p:grpSpPr>
            <a:xfrm>
              <a:off x="1590228" y="1931897"/>
              <a:ext cx="2891693" cy="865464"/>
              <a:chOff x="3774827" y="1565219"/>
              <a:chExt cx="3567571" cy="1067750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16DC7027-EA08-8C43-B160-D2A405563D15}"/>
                  </a:ext>
                </a:extLst>
              </p:cNvPr>
              <p:cNvGrpSpPr/>
              <p:nvPr/>
            </p:nvGrpSpPr>
            <p:grpSpPr>
              <a:xfrm>
                <a:off x="3985968" y="2149994"/>
                <a:ext cx="2476319" cy="323610"/>
                <a:chOff x="2762006" y="3221557"/>
                <a:chExt cx="2476319" cy="323610"/>
              </a:xfrm>
            </p:grpSpPr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75886F03-E368-B547-AEF9-5F01AAA5C907}"/>
                    </a:ext>
                  </a:extLst>
                </p:cNvPr>
                <p:cNvCxnSpPr/>
                <p:nvPr/>
              </p:nvCxnSpPr>
              <p:spPr>
                <a:xfrm flipH="1">
                  <a:off x="4851996" y="3545167"/>
                  <a:ext cx="38632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0EB391D2-6C89-6842-980C-D4FA409D002F}"/>
                    </a:ext>
                  </a:extLst>
                </p:cNvPr>
                <p:cNvCxnSpPr/>
                <p:nvPr/>
              </p:nvCxnSpPr>
              <p:spPr>
                <a:xfrm flipH="1">
                  <a:off x="4851996" y="3221557"/>
                  <a:ext cx="38632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B1846975-10F7-E545-BBBB-003F0B501E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36723" y="3221557"/>
                  <a:ext cx="323612" cy="32361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8584DC67-312D-5745-B3B8-8448673B50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63197" y="3545167"/>
                  <a:ext cx="1781026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8888DA85-FBCA-C84A-9249-95134F910A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62006" y="3221557"/>
                  <a:ext cx="1781027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B0995E0F-D2AF-074E-AC3F-6C8C5AE640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33502" y="3221557"/>
                  <a:ext cx="323612" cy="32361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2B95774-4536-C74A-800D-194DA6A956A0}"/>
                  </a:ext>
                </a:extLst>
              </p:cNvPr>
              <p:cNvSpPr txBox="1"/>
              <p:nvPr/>
            </p:nvSpPr>
            <p:spPr>
              <a:xfrm>
                <a:off x="4322674" y="2124694"/>
                <a:ext cx="1340359" cy="4169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SLED-II Line</a:t>
                </a:r>
              </a:p>
            </p:txBody>
          </p:sp>
          <p:sp>
            <p:nvSpPr>
              <p:cNvPr id="86" name="Rectangle: Rounded Corners 210">
                <a:extLst>
                  <a:ext uri="{FF2B5EF4-FFF2-40B4-BE49-F238E27FC236}">
                    <a16:creationId xmlns:a16="http://schemas.microsoft.com/office/drawing/2014/main" id="{A78ED478-6987-6945-B010-485B4946472D}"/>
                  </a:ext>
                </a:extLst>
              </p:cNvPr>
              <p:cNvSpPr/>
              <p:nvPr/>
            </p:nvSpPr>
            <p:spPr>
              <a:xfrm>
                <a:off x="6466612" y="1672444"/>
                <a:ext cx="733421" cy="599831"/>
              </a:xfrm>
              <a:prstGeom prst="roundRect">
                <a:avLst/>
              </a:prstGeom>
              <a:gradFill rotWithShape="1">
                <a:gsLst>
                  <a:gs pos="0">
                    <a:srgbClr val="70AD47">
                      <a:lumMod val="110000"/>
                      <a:satMod val="105000"/>
                      <a:tint val="67000"/>
                    </a:srgbClr>
                  </a:gs>
                  <a:gs pos="50000">
                    <a:srgbClr val="70AD47">
                      <a:lumMod val="105000"/>
                      <a:satMod val="103000"/>
                      <a:tint val="73000"/>
                    </a:srgbClr>
                  </a:gs>
                  <a:gs pos="100000">
                    <a:srgbClr val="70AD47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A94404D-85E0-B045-859F-C9E49BB78D09}"/>
                  </a:ext>
                </a:extLst>
              </p:cNvPr>
              <p:cNvSpPr/>
              <p:nvPr/>
            </p:nvSpPr>
            <p:spPr>
              <a:xfrm>
                <a:off x="6338969" y="1678276"/>
                <a:ext cx="1003429" cy="6570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X-band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Klystron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D63ABFB5-EBD4-8444-AB74-7773FA9680EA}"/>
                  </a:ext>
                </a:extLst>
              </p:cNvPr>
              <p:cNvSpPr txBox="1"/>
              <p:nvPr/>
            </p:nvSpPr>
            <p:spPr>
              <a:xfrm>
                <a:off x="4036845" y="1565219"/>
                <a:ext cx="1956314" cy="4295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Pulse compressor</a:t>
                </a: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D7A5B421-CDF5-014C-948D-68DE8907B5CD}"/>
                  </a:ext>
                </a:extLst>
              </p:cNvPr>
              <p:cNvSpPr/>
              <p:nvPr/>
            </p:nvSpPr>
            <p:spPr>
              <a:xfrm>
                <a:off x="3774827" y="1939296"/>
                <a:ext cx="2455490" cy="69367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A4607A47-891E-9E4C-B753-0140E4DC71B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15327" y="4977722"/>
              <a:ext cx="339396" cy="57891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31846D9-0B9F-7E44-A3C8-AE9B0E73D3BA}"/>
                </a:ext>
              </a:extLst>
            </p:cNvPr>
            <p:cNvSpPr txBox="1"/>
            <p:nvPr/>
          </p:nvSpPr>
          <p:spPr>
            <a:xfrm>
              <a:off x="3531344" y="5386756"/>
              <a:ext cx="736518" cy="553028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Tested</a:t>
              </a:r>
            </a:p>
            <a:p>
              <a:pPr marL="0" marR="0" lvl="0" indent="0" algn="ctr" defTabSz="9144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Linac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0C8E011-BACE-8243-8872-C3274BE024E2}"/>
                </a:ext>
              </a:extLst>
            </p:cNvPr>
            <p:cNvSpPr txBox="1"/>
            <p:nvPr/>
          </p:nvSpPr>
          <p:spPr>
            <a:xfrm>
              <a:off x="4507664" y="4203952"/>
              <a:ext cx="365272" cy="368686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5DE8477A-31C0-4E4F-8277-15997CBE62EF}"/>
                </a:ext>
              </a:extLst>
            </p:cNvPr>
            <p:cNvSpPr/>
            <p:nvPr/>
          </p:nvSpPr>
          <p:spPr>
            <a:xfrm rot="5400000">
              <a:off x="3663116" y="665484"/>
              <a:ext cx="602198" cy="4989142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A3A8A7D-5DC6-E443-9E9E-3C40361B702F}"/>
                </a:ext>
              </a:extLst>
            </p:cNvPr>
            <p:cNvCxnSpPr>
              <a:cxnSpLocks/>
            </p:cNvCxnSpPr>
            <p:nvPr/>
          </p:nvCxnSpPr>
          <p:spPr>
            <a:xfrm>
              <a:off x="3769495" y="2668185"/>
              <a:ext cx="0" cy="2235512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D75A7B3-009E-9F43-9FF0-373CF48294C0}"/>
                </a:ext>
              </a:extLst>
            </p:cNvPr>
            <p:cNvCxnSpPr>
              <a:cxnSpLocks/>
            </p:cNvCxnSpPr>
            <p:nvPr/>
          </p:nvCxnSpPr>
          <p:spPr>
            <a:xfrm>
              <a:off x="6174195" y="2405885"/>
              <a:ext cx="0" cy="2395319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B19CEFB-3119-BE47-B11F-2CADE0B4F89F}"/>
                </a:ext>
              </a:extLst>
            </p:cNvPr>
            <p:cNvSpPr txBox="1"/>
            <p:nvPr/>
          </p:nvSpPr>
          <p:spPr>
            <a:xfrm>
              <a:off x="3860239" y="2953977"/>
              <a:ext cx="1998765" cy="409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NLCTA tunnel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884F671-59F2-5742-B6B0-67515D595B0B}"/>
                </a:ext>
              </a:extLst>
            </p:cNvPr>
            <p:cNvSpPr txBox="1"/>
            <p:nvPr/>
          </p:nvSpPr>
          <p:spPr>
            <a:xfrm>
              <a:off x="2277780" y="6109580"/>
              <a:ext cx="1007484" cy="36868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rPr>
                <a:t>Station 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A8E00BE-6BDA-074C-90E1-12CF35B085D6}"/>
                </a:ext>
              </a:extLst>
            </p:cNvPr>
            <p:cNvSpPr txBox="1"/>
            <p:nvPr/>
          </p:nvSpPr>
          <p:spPr>
            <a:xfrm>
              <a:off x="4810703" y="6102788"/>
              <a:ext cx="1007484" cy="36868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rPr>
                <a:t>Station 1</a:t>
              </a: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41AA30BB-4B91-1F4D-9899-1F26A4157199}"/>
                </a:ext>
              </a:extLst>
            </p:cNvPr>
            <p:cNvCxnSpPr>
              <a:cxnSpLocks/>
            </p:cNvCxnSpPr>
            <p:nvPr/>
          </p:nvCxnSpPr>
          <p:spPr>
            <a:xfrm>
              <a:off x="4289024" y="3461154"/>
              <a:ext cx="0" cy="3055417"/>
            </a:xfrm>
            <a:prstGeom prst="line">
              <a:avLst/>
            </a:prstGeom>
            <a:noFill/>
            <a:ln w="12700" cap="flat" cmpd="sng" algn="ctr">
              <a:solidFill>
                <a:srgbClr val="C00000"/>
              </a:solidFill>
              <a:prstDash val="dash"/>
              <a:miter lim="800000"/>
            </a:ln>
            <a:effectLst/>
          </p:spPr>
        </p:cxnSp>
        <p:sp>
          <p:nvSpPr>
            <p:cNvPr id="82" name="Rectangle: Rounded Corners 199">
              <a:extLst>
                <a:ext uri="{FF2B5EF4-FFF2-40B4-BE49-F238E27FC236}">
                  <a16:creationId xmlns:a16="http://schemas.microsoft.com/office/drawing/2014/main" id="{B091CE22-E8BB-6743-9DA9-307F52938EA5}"/>
                </a:ext>
              </a:extLst>
            </p:cNvPr>
            <p:cNvSpPr/>
            <p:nvPr/>
          </p:nvSpPr>
          <p:spPr>
            <a:xfrm>
              <a:off x="5604057" y="2022693"/>
              <a:ext cx="594474" cy="486193"/>
            </a:xfrm>
            <a:prstGeom prst="round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A851FA88-6B74-9645-BA60-2B7CF80A4E16}"/>
                </a:ext>
              </a:extLst>
            </p:cNvPr>
            <p:cNvSpPr/>
            <p:nvPr/>
          </p:nvSpPr>
          <p:spPr>
            <a:xfrm>
              <a:off x="5500599" y="2027420"/>
              <a:ext cx="813329" cy="5325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X-band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Klystron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76105D9E-E529-DB40-A430-34EAE34E9512}"/>
              </a:ext>
            </a:extLst>
          </p:cNvPr>
          <p:cNvGrpSpPr/>
          <p:nvPr/>
        </p:nvGrpSpPr>
        <p:grpSpPr>
          <a:xfrm>
            <a:off x="4833885" y="2492005"/>
            <a:ext cx="1773310" cy="2242814"/>
            <a:chOff x="6996088" y="2681644"/>
            <a:chExt cx="2360276" cy="2985184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0064F212-C973-8846-8A1B-D4371437D2A6}"/>
                </a:ext>
              </a:extLst>
            </p:cNvPr>
            <p:cNvGrpSpPr/>
            <p:nvPr/>
          </p:nvGrpSpPr>
          <p:grpSpPr>
            <a:xfrm>
              <a:off x="7730329" y="2681644"/>
              <a:ext cx="1626035" cy="2985184"/>
              <a:chOff x="7426246" y="2747661"/>
              <a:chExt cx="1626035" cy="2985184"/>
            </a:xfrm>
          </p:grpSpPr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04B9E3DF-5960-6840-8D34-C42A927409EE}"/>
                  </a:ext>
                </a:extLst>
              </p:cNvPr>
              <p:cNvGrpSpPr/>
              <p:nvPr/>
            </p:nvGrpSpPr>
            <p:grpSpPr>
              <a:xfrm>
                <a:off x="7426246" y="2747661"/>
                <a:ext cx="1626035" cy="2985184"/>
                <a:chOff x="2332435" y="2821609"/>
                <a:chExt cx="1626035" cy="2985184"/>
              </a:xfrm>
            </p:grpSpPr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2CE145EC-526C-E84C-9B48-AF2BCB9E9DF6}"/>
                    </a:ext>
                  </a:extLst>
                </p:cNvPr>
                <p:cNvSpPr/>
                <p:nvPr/>
              </p:nvSpPr>
              <p:spPr>
                <a:xfrm>
                  <a:off x="2979995" y="4648557"/>
                  <a:ext cx="978475" cy="562256"/>
                </a:xfrm>
                <a:prstGeom prst="rect">
                  <a:avLst/>
                </a:prstGeom>
                <a:solidFill>
                  <a:srgbClr val="E7E6E6">
                    <a:lumMod val="25000"/>
                    <a:alpha val="50000"/>
                  </a:srgbClr>
                </a:solidFill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B48F08CA-06EE-954C-9BBF-2C75346A7D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32100" y="4324149"/>
                  <a:ext cx="0" cy="316269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C86209BC-4BCE-5541-B812-FF7A33690A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506826" y="3702689"/>
                  <a:ext cx="0" cy="937726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D7316670-E12E-3A4D-9F27-0032950598FB}"/>
                    </a:ext>
                  </a:extLst>
                </p:cNvPr>
                <p:cNvSpPr/>
                <p:nvPr/>
              </p:nvSpPr>
              <p:spPr>
                <a:xfrm>
                  <a:off x="3220729" y="5050720"/>
                  <a:ext cx="117835" cy="157758"/>
                </a:xfrm>
                <a:prstGeom prst="rect">
                  <a:avLst/>
                </a:prstGeom>
                <a:solidFill>
                  <a:srgbClr val="E7E6E6">
                    <a:lumMod val="2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2B43F1CF-4012-6A45-AE8F-636F587F4A3E}"/>
                    </a:ext>
                  </a:extLst>
                </p:cNvPr>
                <p:cNvSpPr/>
                <p:nvPr/>
              </p:nvSpPr>
              <p:spPr>
                <a:xfrm>
                  <a:off x="3616473" y="5050475"/>
                  <a:ext cx="106375" cy="156242"/>
                </a:xfrm>
                <a:prstGeom prst="rect">
                  <a:avLst/>
                </a:prstGeom>
                <a:solidFill>
                  <a:srgbClr val="E7E6E6">
                    <a:lumMod val="2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BB625F3B-48A4-F84C-933D-726A8BDB1E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32435" y="2821609"/>
                  <a:ext cx="0" cy="707658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000000">
                      <a:shade val="95000"/>
                      <a:satMod val="105000"/>
                    </a:srgbClr>
                  </a:solidFill>
                  <a:prstDash val="sysDash"/>
                </a:ln>
                <a:effectLst/>
              </p:spPr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45EB3E16-26E9-B94E-8828-27D348C545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332438" y="3759444"/>
                  <a:ext cx="901479" cy="58359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362E66D2-0B10-1B4B-93A7-82EA595C6C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32435" y="3461157"/>
                  <a:ext cx="0" cy="316269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2696B5AD-8D02-5447-8FC1-8C88F631E98B}"/>
                    </a:ext>
                  </a:extLst>
                </p:cNvPr>
                <p:cNvSpPr txBox="1"/>
                <p:nvPr/>
              </p:nvSpPr>
              <p:spPr>
                <a:xfrm>
                  <a:off x="2823954" y="5499016"/>
                  <a:ext cx="798616" cy="307777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Cryostat</a:t>
                  </a:r>
                </a:p>
              </p:txBody>
            </p:sp>
          </p:grpSp>
          <p:cxnSp>
            <p:nvCxnSpPr>
              <p:cNvPr id="120" name="Straight Arrow Connector 119">
                <a:extLst>
                  <a:ext uri="{FF2B5EF4-FFF2-40B4-BE49-F238E27FC236}">
                    <a16:creationId xmlns:a16="http://schemas.microsoft.com/office/drawing/2014/main" id="{2052B9A4-4A9D-7843-8828-7EEDD87705E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199315" y="5170000"/>
                <a:ext cx="170846" cy="30922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16C35DB5-53A9-9E4C-9322-AF1029C4CE08}"/>
                </a:ext>
              </a:extLst>
            </p:cNvPr>
            <p:cNvSpPr txBox="1"/>
            <p:nvPr/>
          </p:nvSpPr>
          <p:spPr>
            <a:xfrm>
              <a:off x="7812512" y="3261153"/>
              <a:ext cx="1079142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LN Feed line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D3472F5B-41BE-9846-9C71-1CBA1FAE86DE}"/>
                </a:ext>
              </a:extLst>
            </p:cNvPr>
            <p:cNvSpPr txBox="1"/>
            <p:nvPr/>
          </p:nvSpPr>
          <p:spPr>
            <a:xfrm>
              <a:off x="6996088" y="3838738"/>
              <a:ext cx="1050288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LN vent line</a:t>
              </a:r>
            </a:p>
          </p:txBody>
        </p: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0B621A19-663E-F549-8D5E-3F31651F2D42}"/>
              </a:ext>
            </a:extLst>
          </p:cNvPr>
          <p:cNvSpPr txBox="1"/>
          <p:nvPr/>
        </p:nvSpPr>
        <p:spPr>
          <a:xfrm>
            <a:off x="856872" y="4984700"/>
            <a:ext cx="2998578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i="1"/>
            </a:lvl1pPr>
          </a:lstStyle>
          <a:p>
            <a:r>
              <a:rPr lang="en-US" sz="1400" i="0" dirty="0"/>
              <a:t>M. Nasr, S. Tantawi, E. </a:t>
            </a:r>
            <a:r>
              <a:rPr lang="en-US" sz="1400" i="0" dirty="0" err="1"/>
              <a:t>Nanni</a:t>
            </a:r>
            <a:r>
              <a:rPr lang="en-US" sz="1400" i="0" dirty="0"/>
              <a:t> et. al.</a:t>
            </a:r>
          </a:p>
        </p:txBody>
      </p:sp>
      <p:sp>
        <p:nvSpPr>
          <p:cNvPr id="131" name="Content Placeholder 15">
            <a:extLst>
              <a:ext uri="{FF2B5EF4-FFF2-40B4-BE49-F238E27FC236}">
                <a16:creationId xmlns:a16="http://schemas.microsoft.com/office/drawing/2014/main" id="{CCB935B4-6C78-BB46-836D-FBC99359C3E4}"/>
              </a:ext>
            </a:extLst>
          </p:cNvPr>
          <p:cNvSpPr txBox="1">
            <a:spLocks/>
          </p:cNvSpPr>
          <p:nvPr/>
        </p:nvSpPr>
        <p:spPr>
          <a:xfrm>
            <a:off x="1507563" y="1118408"/>
            <a:ext cx="6128873" cy="3982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>
            <a:normAutofit fontScale="92500"/>
          </a:bodyPr>
          <a:lstStyle>
            <a:lvl1pPr marL="0" indent="0" algn="l" defTabSz="109728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60"/>
              </a:spcAft>
              <a:buClr>
                <a:srgbClr val="981E32"/>
              </a:buClr>
              <a:buFont typeface="Arial" pitchFamily="34" charset="0"/>
              <a:buNone/>
              <a:defRPr sz="288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68606" algn="l" defTabSz="109728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64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28676" indent="-280036" algn="l" defTabSz="109728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97280" indent="-268606" algn="l" defTabSz="109728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216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82400" indent="-216000" algn="l" defTabSz="109728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9728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60"/>
              </a:spcAft>
              <a:buClr>
                <a:srgbClr val="981E3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high-power experiment was modified for LN cryogenic operation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485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BA8555-9198-A444-97E2-ACD67674F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en-US" sz="1800">
                <a:solidFill>
                  <a:srgbClr val="A4001D"/>
                </a:solidFill>
              </a:rPr>
              <a:t>High-power test of the distributed-coupling structure (</a:t>
            </a:r>
            <a:r>
              <a:rPr lang="en-US" sz="1800" err="1">
                <a:solidFill>
                  <a:srgbClr val="A4001D"/>
                </a:solidFill>
              </a:rPr>
              <a:t>Xband</a:t>
            </a:r>
            <a:r>
              <a:rPr lang="en-US" sz="1800">
                <a:solidFill>
                  <a:srgbClr val="A4001D"/>
                </a:solidFill>
              </a:rPr>
              <a:t>, 20 cells)</a:t>
            </a:r>
            <a:br>
              <a:rPr lang="en-US" sz="1800">
                <a:solidFill>
                  <a:srgbClr val="A4001D"/>
                </a:solidFill>
              </a:rPr>
            </a:br>
            <a:r>
              <a:rPr lang="en-US" sz="1800">
                <a:solidFill>
                  <a:srgbClr val="000000"/>
                </a:solidFill>
              </a:rPr>
              <a:t>at LN cryogenic temperature (77k)</a:t>
            </a:r>
            <a:endParaRPr lang="en-US" sz="18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8C4EBF-56C5-44E8-B141-AE638552EC02}"/>
              </a:ext>
            </a:extLst>
          </p:cNvPr>
          <p:cNvSpPr/>
          <p:nvPr/>
        </p:nvSpPr>
        <p:spPr>
          <a:xfrm>
            <a:off x="0" y="5345668"/>
            <a:ext cx="9144000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/>
              <a:t>Dramatic reduction in cost of system including cryogenics at 77K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FB8A30-01F2-442E-AB93-CEA3827292E4}"/>
              </a:ext>
            </a:extLst>
          </p:cNvPr>
          <p:cNvSpPr txBox="1"/>
          <p:nvPr/>
        </p:nvSpPr>
        <p:spPr>
          <a:xfrm>
            <a:off x="856872" y="4984700"/>
            <a:ext cx="2998578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i="1"/>
            </a:lvl1pPr>
          </a:lstStyle>
          <a:p>
            <a:r>
              <a:rPr lang="en-US" sz="1400" i="0" dirty="0"/>
              <a:t>M. Nasr, S. Tantawi, E. </a:t>
            </a:r>
            <a:r>
              <a:rPr lang="en-US" sz="1400" i="0" dirty="0" err="1"/>
              <a:t>Nanni</a:t>
            </a:r>
            <a:r>
              <a:rPr lang="en-US" sz="1400" i="0" dirty="0"/>
              <a:t> et. al.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F4B5B06A-DFBA-B64D-B823-70A422BBC908}"/>
              </a:ext>
            </a:extLst>
          </p:cNvPr>
          <p:cNvSpPr txBox="1">
            <a:spLocks/>
          </p:cNvSpPr>
          <p:nvPr/>
        </p:nvSpPr>
        <p:spPr>
          <a:xfrm>
            <a:off x="1507563" y="1118408"/>
            <a:ext cx="6128873" cy="3982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>
            <a:normAutofit fontScale="92500"/>
          </a:bodyPr>
          <a:lstStyle>
            <a:lvl1pPr marL="0" indent="0" algn="l" defTabSz="109728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60"/>
              </a:spcAft>
              <a:buClr>
                <a:srgbClr val="981E32"/>
              </a:buClr>
              <a:buFont typeface="Arial" pitchFamily="34" charset="0"/>
              <a:buNone/>
              <a:defRPr sz="288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68606" algn="l" defTabSz="109728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64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28676" indent="-280036" algn="l" defTabSz="109728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97280" indent="-268606" algn="l" defTabSz="109728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216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82400" indent="-216000" algn="l" defTabSz="109728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9728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60"/>
              </a:spcAft>
              <a:buClr>
                <a:srgbClr val="981E3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high-power experiment was modified for LN cryogenic operation</a:t>
            </a: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B875B1C8-FDFF-ED41-B06D-259E5351F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269" y="1633300"/>
            <a:ext cx="5819460" cy="32880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826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y Movie" descr="My Movie">
            <a:hlinkClick r:id="" action="ppaction://media"/>
            <a:extLst>
              <a:ext uri="{FF2B5EF4-FFF2-40B4-BE49-F238E27FC236}">
                <a16:creationId xmlns:a16="http://schemas.microsoft.com/office/drawing/2014/main" id="{57F13061-BB25-AAF8-19A1-4FE2A198570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441" y="1379370"/>
            <a:ext cx="3720844" cy="20929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4ACEA7-1AE9-EE43-BCC2-F8A0037441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F6C007-9CCF-5448-9429-313F69C32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Cold cold-test of the distributed-coupling structure (</a:t>
            </a:r>
            <a:r>
              <a:rPr lang="en-US" sz="1800" dirty="0" err="1"/>
              <a:t>Xband</a:t>
            </a:r>
            <a:r>
              <a:rPr lang="en-US" sz="1800" dirty="0"/>
              <a:t>, 20 cells Linac)</a:t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</a:rPr>
              <a:t>at LN cryogenic temperature (77k)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164201A-5618-9941-BDC5-E73A78A82A91}"/>
              </a:ext>
            </a:extLst>
          </p:cNvPr>
          <p:cNvSpPr/>
          <p:nvPr/>
        </p:nvSpPr>
        <p:spPr>
          <a:xfrm>
            <a:off x="1459342" y="4039064"/>
            <a:ext cx="2924598" cy="313932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22960">
              <a:defRPr/>
            </a:pPr>
            <a:r>
              <a:rPr lang="en-US" sz="1440" b="1" kern="0" dirty="0">
                <a:solidFill>
                  <a:schemeClr val="bg1"/>
                </a:solidFill>
                <a:latin typeface="Arial"/>
              </a:rPr>
              <a:t>2.25X less RF power loss</a:t>
            </a:r>
            <a:endParaRPr lang="en-US" sz="1440" u="sng" kern="0" dirty="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0EBB652-DB79-2843-B537-C4E3673A6822}"/>
              </a:ext>
            </a:extLst>
          </p:cNvPr>
          <p:cNvCxnSpPr>
            <a:cxnSpLocks/>
            <a:stCxn id="64" idx="0"/>
          </p:cNvCxnSpPr>
          <p:nvPr/>
        </p:nvCxnSpPr>
        <p:spPr>
          <a:xfrm flipH="1" flipV="1">
            <a:off x="3815033" y="2113285"/>
            <a:ext cx="9640" cy="1168176"/>
          </a:xfrm>
          <a:prstGeom prst="line">
            <a:avLst/>
          </a:prstGeom>
          <a:noFill/>
          <a:ln w="19050" cap="flat" cmpd="sng" algn="ctr">
            <a:solidFill>
              <a:srgbClr val="0099CC">
                <a:shade val="95000"/>
                <a:satMod val="105000"/>
              </a:srgbClr>
            </a:solidFill>
            <a:prstDash val="sysDash"/>
          </a:ln>
          <a:effectLst/>
        </p:spPr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491CFECA-3370-6D45-9A24-5A2830413ADB}"/>
              </a:ext>
            </a:extLst>
          </p:cNvPr>
          <p:cNvSpPr txBox="1"/>
          <p:nvPr/>
        </p:nvSpPr>
        <p:spPr>
          <a:xfrm>
            <a:off x="3330371" y="3281461"/>
            <a:ext cx="98860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2960"/>
            <a:r>
              <a:rPr lang="en-US" sz="1260" dirty="0">
                <a:solidFill>
                  <a:srgbClr val="0099CC"/>
                </a:solidFill>
                <a:latin typeface="Arial"/>
              </a:rPr>
              <a:t>11.438GHz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6BB8CCB-FD5C-604A-A0EF-02E2DC65543E}"/>
              </a:ext>
            </a:extLst>
          </p:cNvPr>
          <p:cNvSpPr txBox="1"/>
          <p:nvPr/>
        </p:nvSpPr>
        <p:spPr>
          <a:xfrm>
            <a:off x="2934167" y="2137141"/>
            <a:ext cx="444352" cy="286232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accent5"/>
                </a:solidFill>
              </a:defRPr>
            </a:lvl1pPr>
          </a:lstStyle>
          <a:p>
            <a:pPr defTabSz="822960">
              <a:defRPr/>
            </a:pPr>
            <a:r>
              <a:rPr lang="en-US" sz="1260" kern="0" dirty="0">
                <a:solidFill>
                  <a:srgbClr val="0099CC"/>
                </a:solidFill>
                <a:latin typeface="Arial"/>
              </a:rPr>
              <a:t>77k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8710CA4-C820-1045-8D63-2F3AD4011D0C}"/>
              </a:ext>
            </a:extLst>
          </p:cNvPr>
          <p:cNvSpPr/>
          <p:nvPr/>
        </p:nvSpPr>
        <p:spPr>
          <a:xfrm>
            <a:off x="5003848" y="4035888"/>
            <a:ext cx="2924598" cy="313932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822960">
              <a:defRPr/>
            </a:pPr>
            <a:r>
              <a:rPr lang="en-US" sz="1440" b="1" kern="0" dirty="0">
                <a:solidFill>
                  <a:schemeClr val="bg1"/>
                </a:solidFill>
                <a:latin typeface="Arial"/>
              </a:rPr>
              <a:t>Shunt impedance of 350 M</a:t>
            </a:r>
            <a:r>
              <a:rPr lang="el-GR" sz="1440" b="1" kern="0" dirty="0">
                <a:solidFill>
                  <a:schemeClr val="bg1"/>
                </a:solidFill>
                <a:latin typeface="Arial"/>
              </a:rPr>
              <a:t>Ω</a:t>
            </a:r>
            <a:r>
              <a:rPr lang="en-US" sz="1440" b="1" kern="0" dirty="0">
                <a:solidFill>
                  <a:schemeClr val="bg1"/>
                </a:solidFill>
                <a:latin typeface="Arial"/>
              </a:rPr>
              <a:t>/m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86E1226-3595-BC4E-B6FD-7D80AA9752D8}"/>
              </a:ext>
            </a:extLst>
          </p:cNvPr>
          <p:cNvSpPr txBox="1"/>
          <p:nvPr/>
        </p:nvSpPr>
        <p:spPr>
          <a:xfrm>
            <a:off x="2544446" y="3355625"/>
            <a:ext cx="886781" cy="2585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822960"/>
            <a:r>
              <a:rPr lang="en-US" sz="1080" b="1" dirty="0">
                <a:solidFill>
                  <a:srgbClr val="000000"/>
                </a:solidFill>
                <a:latin typeface="Arial"/>
              </a:rPr>
              <a:t>Frequency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5C2A940-31AB-2049-9671-41359EC367F5}"/>
              </a:ext>
            </a:extLst>
          </p:cNvPr>
          <p:cNvGrpSpPr/>
          <p:nvPr/>
        </p:nvGrpSpPr>
        <p:grpSpPr>
          <a:xfrm>
            <a:off x="4972270" y="1733564"/>
            <a:ext cx="3014648" cy="1884154"/>
            <a:chOff x="7065509" y="3945551"/>
            <a:chExt cx="4019530" cy="2512206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0E896B60-CE43-944B-93D9-142EA0FFC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65509" y="3945551"/>
              <a:ext cx="4019530" cy="2512206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BE8BE9D-CFD2-B14C-997C-D2FB9AB94E0B}"/>
                </a:ext>
              </a:extLst>
            </p:cNvPr>
            <p:cNvSpPr txBox="1"/>
            <p:nvPr/>
          </p:nvSpPr>
          <p:spPr>
            <a:xfrm>
              <a:off x="8927755" y="4400891"/>
              <a:ext cx="1446082" cy="400109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defTabSz="822960">
                <a:defRPr/>
              </a:pPr>
              <a:r>
                <a:rPr lang="en-US" sz="1350" b="1" kern="0" dirty="0">
                  <a:solidFill>
                    <a:srgbClr val="0070C0"/>
                  </a:solidFill>
                  <a:latin typeface="Arial"/>
                </a:rPr>
                <a:t>T decrease</a:t>
              </a:r>
            </a:p>
          </p:txBody>
        </p:sp>
        <p:sp>
          <p:nvSpPr>
            <p:cNvPr id="77" name="Arrow: Right 9">
              <a:extLst>
                <a:ext uri="{FF2B5EF4-FFF2-40B4-BE49-F238E27FC236}">
                  <a16:creationId xmlns:a16="http://schemas.microsoft.com/office/drawing/2014/main" id="{69D356F9-1700-474F-AB70-588A077C9536}"/>
                </a:ext>
              </a:extLst>
            </p:cNvPr>
            <p:cNvSpPr/>
            <p:nvPr/>
          </p:nvSpPr>
          <p:spPr>
            <a:xfrm>
              <a:off x="9368923" y="4714966"/>
              <a:ext cx="634009" cy="240086"/>
            </a:xfrm>
            <a:prstGeom prst="rightArrow">
              <a:avLst/>
            </a:prstGeom>
            <a:gradFill rotWithShape="1">
              <a:gsLst>
                <a:gs pos="0">
                  <a:srgbClr val="0099CC">
                    <a:shade val="51000"/>
                    <a:satMod val="130000"/>
                  </a:srgbClr>
                </a:gs>
                <a:gs pos="80000">
                  <a:srgbClr val="0099CC">
                    <a:shade val="93000"/>
                    <a:satMod val="130000"/>
                  </a:srgbClr>
                </a:gs>
                <a:gs pos="100000">
                  <a:srgbClr val="0099CC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99C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822960">
                <a:defRPr/>
              </a:pPr>
              <a:endParaRPr lang="en-US" sz="1350" kern="0">
                <a:solidFill>
                  <a:prstClr val="white"/>
                </a:solidFill>
                <a:latin typeface="Arial"/>
              </a:endParaRPr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033DB33A-52A4-694F-8F9B-9D0303319C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646"/>
          <a:stretch/>
        </p:blipFill>
        <p:spPr>
          <a:xfrm>
            <a:off x="4806629" y="1466559"/>
            <a:ext cx="3243533" cy="3316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00049B-5C40-D583-D0E5-3D783B6F9195}"/>
              </a:ext>
            </a:extLst>
          </p:cNvPr>
          <p:cNvSpPr txBox="1"/>
          <p:nvPr/>
        </p:nvSpPr>
        <p:spPr>
          <a:xfrm>
            <a:off x="0" y="5259736"/>
            <a:ext cx="76935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M. Nasr et al. "Experimental demonstration of particle acceleration with normal conducting accelerating structure at cryogenic temperature." </a:t>
            </a:r>
            <a:r>
              <a:rPr lang="en-US" sz="1100" i="1" dirty="0"/>
              <a:t>Physical Review Accelerators and Beams 24.9 (2021): 093201.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0F53C3-8E1C-6413-2621-8F8A607B2C22}"/>
              </a:ext>
            </a:extLst>
          </p:cNvPr>
          <p:cNvGrpSpPr/>
          <p:nvPr/>
        </p:nvGrpSpPr>
        <p:grpSpPr>
          <a:xfrm>
            <a:off x="1015819" y="1466559"/>
            <a:ext cx="387864" cy="1849627"/>
            <a:chOff x="1072969" y="1466559"/>
            <a:chExt cx="387864" cy="184962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91DF50D-1720-0D21-DAFD-ADCDDFA24C48}"/>
                </a:ext>
              </a:extLst>
            </p:cNvPr>
            <p:cNvSpPr/>
            <p:nvPr/>
          </p:nvSpPr>
          <p:spPr>
            <a:xfrm>
              <a:off x="1076063" y="1466559"/>
              <a:ext cx="312040" cy="1747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0FAFA1-2938-2231-EA02-CA90471127F7}"/>
                </a:ext>
              </a:extLst>
            </p:cNvPr>
            <p:cNvSpPr txBox="1"/>
            <p:nvPr/>
          </p:nvSpPr>
          <p:spPr>
            <a:xfrm>
              <a:off x="1076064" y="3085354"/>
              <a:ext cx="37108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/>
                <a:t>-30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4F3849-D33A-714F-F4C6-00B436EADF61}"/>
                </a:ext>
              </a:extLst>
            </p:cNvPr>
            <p:cNvSpPr txBox="1"/>
            <p:nvPr/>
          </p:nvSpPr>
          <p:spPr>
            <a:xfrm>
              <a:off x="1089745" y="2601214"/>
              <a:ext cx="37108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/>
                <a:t>-20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26CE69-22A5-C3BF-0DA8-2173B951B5E7}"/>
                </a:ext>
              </a:extLst>
            </p:cNvPr>
            <p:cNvSpPr txBox="1"/>
            <p:nvPr/>
          </p:nvSpPr>
          <p:spPr>
            <a:xfrm>
              <a:off x="1089745" y="2138030"/>
              <a:ext cx="37108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/>
                <a:t>-10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949F3B1-327F-E88F-B2C2-3B51ED2BA7AC}"/>
                </a:ext>
              </a:extLst>
            </p:cNvPr>
            <p:cNvSpPr txBox="1"/>
            <p:nvPr/>
          </p:nvSpPr>
          <p:spPr>
            <a:xfrm>
              <a:off x="1072969" y="1685352"/>
              <a:ext cx="37108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/>
                <a:t>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BB36D5E-036A-7E4C-B0AC-6AD9515FA9AD}"/>
              </a:ext>
            </a:extLst>
          </p:cNvPr>
          <p:cNvGrpSpPr/>
          <p:nvPr/>
        </p:nvGrpSpPr>
        <p:grpSpPr>
          <a:xfrm>
            <a:off x="294334" y="2814227"/>
            <a:ext cx="2383269" cy="740932"/>
            <a:chOff x="3852908" y="2501699"/>
            <a:chExt cx="2648077" cy="823260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0A57836-20BE-E549-B0AF-CC50EE5C9E6C}"/>
                </a:ext>
              </a:extLst>
            </p:cNvPr>
            <p:cNvCxnSpPr>
              <a:cxnSpLocks/>
            </p:cNvCxnSpPr>
            <p:nvPr/>
          </p:nvCxnSpPr>
          <p:spPr>
            <a:xfrm>
              <a:off x="4670425" y="2772572"/>
              <a:ext cx="1257300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ysDash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B225007-1605-CB4B-B183-9D45422E5C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725" y="2772572"/>
              <a:ext cx="0" cy="257175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ysDash"/>
            </a:ln>
            <a:effectLst/>
          </p:spPr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8BCC2E0-F874-6D40-A857-6D591C3531C3}"/>
                </a:ext>
              </a:extLst>
            </p:cNvPr>
            <p:cNvSpPr txBox="1"/>
            <p:nvPr/>
          </p:nvSpPr>
          <p:spPr>
            <a:xfrm>
              <a:off x="3852908" y="2627434"/>
              <a:ext cx="883790" cy="31803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defTabSz="822960">
                <a:defRPr/>
              </a:pPr>
              <a:r>
                <a:rPr lang="en-US" sz="1260" kern="0" dirty="0">
                  <a:solidFill>
                    <a:srgbClr val="FF0000"/>
                  </a:solidFill>
                  <a:latin typeface="Arial"/>
                </a:rPr>
                <a:t>-27.5 dB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4738117-56D0-2C4D-A9B8-1ED55D599060}"/>
                </a:ext>
              </a:extLst>
            </p:cNvPr>
            <p:cNvSpPr txBox="1"/>
            <p:nvPr/>
          </p:nvSpPr>
          <p:spPr>
            <a:xfrm>
              <a:off x="5198512" y="2501699"/>
              <a:ext cx="538254" cy="287259"/>
            </a:xfrm>
            <a:prstGeom prst="rect">
              <a:avLst/>
            </a:prstGeom>
            <a:solidFill>
              <a:sysClr val="window" lastClr="FFFFFF"/>
            </a:solidFill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defTabSz="822960">
                <a:defRPr/>
              </a:pPr>
              <a:r>
                <a:rPr lang="en-US" sz="1080" kern="0" dirty="0">
                  <a:solidFill>
                    <a:srgbClr val="FF0000"/>
                  </a:solidFill>
                  <a:latin typeface="Arial"/>
                </a:rPr>
                <a:t>300k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63FF8ED-2D44-594B-A1C4-850ECF8F6902}"/>
                </a:ext>
              </a:extLst>
            </p:cNvPr>
            <p:cNvSpPr txBox="1"/>
            <p:nvPr/>
          </p:nvSpPr>
          <p:spPr>
            <a:xfrm>
              <a:off x="5389212" y="3006923"/>
              <a:ext cx="1111773" cy="31803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defTabSz="822960">
                <a:defRPr/>
              </a:pPr>
              <a:r>
                <a:rPr lang="en-US" sz="1260" kern="0" dirty="0">
                  <a:solidFill>
                    <a:srgbClr val="FF0000"/>
                  </a:solidFill>
                  <a:latin typeface="Arial"/>
                </a:rPr>
                <a:t>11.402GHz</a:t>
              </a: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A5EDFAF-19C6-E748-8089-E23DFAECD6AD}"/>
              </a:ext>
            </a:extLst>
          </p:cNvPr>
          <p:cNvCxnSpPr>
            <a:cxnSpLocks/>
          </p:cNvCxnSpPr>
          <p:nvPr/>
        </p:nvCxnSpPr>
        <p:spPr>
          <a:xfrm>
            <a:off x="1071832" y="2113282"/>
            <a:ext cx="2743200" cy="0"/>
          </a:xfrm>
          <a:prstGeom prst="line">
            <a:avLst/>
          </a:prstGeom>
          <a:noFill/>
          <a:ln w="19050" cap="flat" cmpd="sng" algn="ctr">
            <a:solidFill>
              <a:srgbClr val="0099CC">
                <a:shade val="95000"/>
                <a:satMod val="105000"/>
              </a:srgbClr>
            </a:solidFill>
            <a:prstDash val="sysDash"/>
          </a:ln>
          <a:effectLst/>
        </p:spPr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1B7A1A84-9A14-4049-8E0D-C0C0376DF220}"/>
              </a:ext>
            </a:extLst>
          </p:cNvPr>
          <p:cNvSpPr txBox="1"/>
          <p:nvPr/>
        </p:nvSpPr>
        <p:spPr>
          <a:xfrm rot="16200000">
            <a:off x="615955" y="2367401"/>
            <a:ext cx="731290" cy="2585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822960"/>
            <a:r>
              <a:rPr lang="en-US" sz="1080" b="1" dirty="0">
                <a:solidFill>
                  <a:srgbClr val="000000"/>
                </a:solidFill>
                <a:latin typeface="Arial"/>
              </a:rPr>
              <a:t>|S11| dB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86070D-C2D9-6766-1283-2B67F94B09E8}"/>
              </a:ext>
            </a:extLst>
          </p:cNvPr>
          <p:cNvSpPr/>
          <p:nvPr/>
        </p:nvSpPr>
        <p:spPr>
          <a:xfrm>
            <a:off x="720095" y="1261655"/>
            <a:ext cx="3875189" cy="251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510B1B3-6651-C843-9B2F-EDB6CA1865D5}"/>
              </a:ext>
            </a:extLst>
          </p:cNvPr>
          <p:cNvSpPr txBox="1"/>
          <p:nvPr/>
        </p:nvSpPr>
        <p:spPr>
          <a:xfrm>
            <a:off x="569152" y="1972732"/>
            <a:ext cx="57099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2960"/>
            <a:r>
              <a:rPr lang="en-US" sz="1260" dirty="0">
                <a:solidFill>
                  <a:srgbClr val="0099CC"/>
                </a:solidFill>
                <a:latin typeface="Arial"/>
              </a:rPr>
              <a:t>-8 dB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745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92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0" grpId="0" animBg="1"/>
      <p:bldP spid="64" grpId="0"/>
      <p:bldP spid="65" grpId="0" animBg="1"/>
      <p:bldP spid="66" grpId="0" animBg="1"/>
      <p:bldP spid="6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415ED6-A455-0D26-5845-81789C380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33" y="1571508"/>
            <a:ext cx="3236002" cy="199287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370F08-DAB6-914C-A4DD-6EBCD3761E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EE437C-FBC8-1A48-A635-B67DB2833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A4001D"/>
                </a:solidFill>
              </a:rPr>
              <a:t>High-power test of the distributed-coupling structure (</a:t>
            </a:r>
            <a:r>
              <a:rPr lang="en-US" sz="1800" dirty="0" err="1">
                <a:solidFill>
                  <a:srgbClr val="A4001D"/>
                </a:solidFill>
              </a:rPr>
              <a:t>Xband</a:t>
            </a:r>
            <a:r>
              <a:rPr lang="en-US" sz="1800" dirty="0">
                <a:solidFill>
                  <a:srgbClr val="A4001D"/>
                </a:solidFill>
              </a:rPr>
              <a:t>, 20 cells)</a:t>
            </a:r>
            <a:br>
              <a:rPr lang="en-US" sz="1800" dirty="0">
                <a:solidFill>
                  <a:srgbClr val="A4001D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at LN cryogenic temperature (77k)</a:t>
            </a:r>
            <a:endParaRPr lang="en-US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3A0B2D-8158-4043-8F23-D111B4A168FA}"/>
              </a:ext>
            </a:extLst>
          </p:cNvPr>
          <p:cNvSpPr txBox="1"/>
          <p:nvPr/>
        </p:nvSpPr>
        <p:spPr>
          <a:xfrm>
            <a:off x="528569" y="1251651"/>
            <a:ext cx="4009029" cy="2585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sz="1080" b="1" kern="0" dirty="0">
                <a:solidFill>
                  <a:schemeClr val="bg1"/>
                </a:solidFill>
                <a:latin typeface="Arial"/>
              </a:rPr>
              <a:t>Modeled structure gradient confirmed with electron beam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550EE12-14F6-1F4B-81C5-2A58D81D6D0E}"/>
              </a:ext>
            </a:extLst>
          </p:cNvPr>
          <p:cNvGrpSpPr/>
          <p:nvPr/>
        </p:nvGrpSpPr>
        <p:grpSpPr>
          <a:xfrm>
            <a:off x="5129213" y="1600752"/>
            <a:ext cx="3733825" cy="2178445"/>
            <a:chOff x="4441853" y="1544331"/>
            <a:chExt cx="5499422" cy="293964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C36C961-0D8D-4F40-BD02-338799FA1C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7" r="-2563"/>
            <a:stretch/>
          </p:blipFill>
          <p:spPr>
            <a:xfrm>
              <a:off x="4573244" y="1544331"/>
              <a:ext cx="4322829" cy="2610301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A628795-8DB1-B547-9C9F-45298F6268EA}"/>
                </a:ext>
              </a:extLst>
            </p:cNvPr>
            <p:cNvSpPr txBox="1"/>
            <p:nvPr/>
          </p:nvSpPr>
          <p:spPr>
            <a:xfrm>
              <a:off x="7197061" y="2991847"/>
              <a:ext cx="2421996" cy="573142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defTabSz="822960">
                <a:defRPr/>
              </a:pPr>
              <a:r>
                <a:rPr lang="en-US" sz="1080" b="1" kern="0" dirty="0">
                  <a:solidFill>
                    <a:srgbClr val="FF0000"/>
                  </a:solidFill>
                  <a:latin typeface="Arial"/>
                </a:rPr>
                <a:t>Room Temp (300k)</a:t>
              </a:r>
            </a:p>
            <a:p>
              <a:pPr defTabSz="822960">
                <a:defRPr/>
              </a:pPr>
              <a:r>
                <a:rPr lang="en-US" sz="1080" b="1" kern="0" dirty="0">
                  <a:solidFill>
                    <a:srgbClr val="5252FF"/>
                  </a:solidFill>
                  <a:latin typeface="Arial"/>
                </a:rPr>
                <a:t>Cryogenic Temp (77k)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AD656227-419B-0D43-A873-52678DFD8669}"/>
                </a:ext>
              </a:extLst>
            </p:cNvPr>
            <p:cNvCxnSpPr/>
            <p:nvPr/>
          </p:nvCxnSpPr>
          <p:spPr>
            <a:xfrm flipV="1">
              <a:off x="8891504" y="1584083"/>
              <a:ext cx="0" cy="457200"/>
            </a:xfrm>
            <a:prstGeom prst="straightConnector1">
              <a:avLst/>
            </a:prstGeom>
            <a:noFill/>
            <a:ln w="28575" cap="flat" cmpd="sng" algn="ctr">
              <a:solidFill>
                <a:srgbClr val="A4001D">
                  <a:shade val="95000"/>
                  <a:satMod val="105000"/>
                </a:srgbClr>
              </a:solidFill>
              <a:prstDash val="solid"/>
              <a:headEnd type="arrow" w="med" len="med"/>
              <a:tailEnd type="arrow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678C70BD-59BC-2045-8181-213EEC8B4F84}"/>
                    </a:ext>
                  </a:extLst>
                </p:cNvPr>
                <p:cNvSpPr txBox="1"/>
                <p:nvPr/>
              </p:nvSpPr>
              <p:spPr>
                <a:xfrm>
                  <a:off x="9008204" y="1584082"/>
                  <a:ext cx="933071" cy="386248"/>
                </a:xfrm>
                <a:prstGeom prst="rect">
                  <a:avLst/>
                </a:prstGeom>
                <a:solidFill>
                  <a:srgbClr val="C00000"/>
                </a:solidFill>
                <a:ln w="28575">
                  <a:solidFill>
                    <a:srgbClr val="FFFF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defTabSz="82296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60" b="1" i="1" kern="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1260" b="1" i="1" kern="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oMath>
                    </m:oMathPara>
                  </a14:m>
                  <a:endParaRPr lang="en-US" sz="1260" b="1" kern="0" dirty="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678C70BD-59BC-2045-8181-213EEC8B4F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08204" y="1584082"/>
                  <a:ext cx="933071" cy="38624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28575">
                  <a:solidFill>
                    <a:srgbClr val="FFFF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2DBC121-B754-2841-9E01-7600C146E8B5}"/>
                </a:ext>
              </a:extLst>
            </p:cNvPr>
            <p:cNvSpPr/>
            <p:nvPr/>
          </p:nvSpPr>
          <p:spPr>
            <a:xfrm>
              <a:off x="4441853" y="4079034"/>
              <a:ext cx="4836205" cy="4049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22960">
                <a:defRPr/>
              </a:pPr>
              <a:r>
                <a:rPr lang="en-US" sz="1350" kern="0" dirty="0">
                  <a:solidFill>
                    <a:srgbClr val="C00000"/>
                  </a:solidFill>
                  <a:latin typeface="Arial"/>
                </a:rPr>
                <a:t>Stepped pulse with flat gradient of 200ns 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36A9C482-E6DA-6743-8620-25B7F5860371}"/>
              </a:ext>
            </a:extLst>
          </p:cNvPr>
          <p:cNvSpPr txBox="1"/>
          <p:nvPr/>
        </p:nvSpPr>
        <p:spPr>
          <a:xfrm>
            <a:off x="4805443" y="1254010"/>
            <a:ext cx="3988779" cy="2585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sz="1080" b="1" kern="0" dirty="0">
                <a:solidFill>
                  <a:schemeClr val="bg1"/>
                </a:solidFill>
                <a:latin typeface="Arial"/>
              </a:rPr>
              <a:t>Reduced breakdown rates compared to 300k operation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441DB1A-D29A-F945-8E54-0DD81C20FF90}"/>
              </a:ext>
            </a:extLst>
          </p:cNvPr>
          <p:cNvGrpSpPr/>
          <p:nvPr/>
        </p:nvGrpSpPr>
        <p:grpSpPr>
          <a:xfrm>
            <a:off x="724448" y="3602285"/>
            <a:ext cx="2505368" cy="1495980"/>
            <a:chOff x="3932954" y="3341857"/>
            <a:chExt cx="2783742" cy="1662200"/>
          </a:xfrm>
        </p:grpSpPr>
        <p:pic>
          <p:nvPicPr>
            <p:cNvPr id="49" name="Picture 48" descr="A screen shot of a computer&#10;&#10;Description automatically generated">
              <a:extLst>
                <a:ext uri="{FF2B5EF4-FFF2-40B4-BE49-F238E27FC236}">
                  <a16:creationId xmlns:a16="http://schemas.microsoft.com/office/drawing/2014/main" id="{3AE85538-BE89-0F42-8C60-6595E0D35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3" t="36821" r="31765" b="32566"/>
            <a:stretch/>
          </p:blipFill>
          <p:spPr>
            <a:xfrm>
              <a:off x="4950691" y="3341860"/>
              <a:ext cx="1705642" cy="1314511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EED6956-F777-F74F-A9CB-B68154461970}"/>
                </a:ext>
              </a:extLst>
            </p:cNvPr>
            <p:cNvSpPr txBox="1"/>
            <p:nvPr/>
          </p:nvSpPr>
          <p:spPr>
            <a:xfrm rot="16200000">
              <a:off x="4407389" y="3809318"/>
              <a:ext cx="821450" cy="379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22960">
                <a:defRPr/>
              </a:pPr>
              <a:r>
                <a:rPr lang="en-US" sz="1620" kern="0" dirty="0">
                  <a:solidFill>
                    <a:srgbClr val="000000"/>
                  </a:solidFill>
                  <a:latin typeface="Arial"/>
                </a:rPr>
                <a:t>Pixels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FD2028A-EDF7-A649-AF78-60174BF9BF06}"/>
                </a:ext>
              </a:extLst>
            </p:cNvPr>
            <p:cNvSpPr txBox="1"/>
            <p:nvPr/>
          </p:nvSpPr>
          <p:spPr>
            <a:xfrm>
              <a:off x="5012270" y="4624466"/>
              <a:ext cx="1601578" cy="379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22960">
                <a:defRPr/>
              </a:pPr>
              <a:r>
                <a:rPr lang="en-US" sz="1620" kern="0" dirty="0">
                  <a:solidFill>
                    <a:srgbClr val="000000"/>
                  </a:solidFill>
                  <a:latin typeface="Arial"/>
                </a:rPr>
                <a:t>Beam Energy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99CD001-FD40-FA4F-A05A-029473DEC26A}"/>
                </a:ext>
              </a:extLst>
            </p:cNvPr>
            <p:cNvCxnSpPr>
              <a:cxnSpLocks/>
            </p:cNvCxnSpPr>
            <p:nvPr/>
          </p:nvCxnSpPr>
          <p:spPr>
            <a:xfrm>
              <a:off x="5787173" y="4122971"/>
              <a:ext cx="0" cy="493953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dash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9B6FD46-0851-8A4B-BEC8-5C62168702CD}"/>
                </a:ext>
              </a:extLst>
            </p:cNvPr>
            <p:cNvSpPr txBox="1"/>
            <p:nvPr/>
          </p:nvSpPr>
          <p:spPr>
            <a:xfrm>
              <a:off x="5943336" y="4333079"/>
              <a:ext cx="773360" cy="318036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defTabSz="822960">
                <a:defRPr/>
              </a:pPr>
              <a:r>
                <a:rPr lang="en-US" sz="1260" kern="0">
                  <a:solidFill>
                    <a:srgbClr val="000000"/>
                  </a:solidFill>
                  <a:latin typeface="Arial"/>
                </a:rPr>
                <a:t>84MeV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1CB92C9-B4E7-1246-94E7-A96F4AB9E170}"/>
                </a:ext>
              </a:extLst>
            </p:cNvPr>
            <p:cNvSpPr txBox="1"/>
            <p:nvPr/>
          </p:nvSpPr>
          <p:spPr>
            <a:xfrm>
              <a:off x="3932954" y="3341857"/>
              <a:ext cx="1877651" cy="3180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defTabSz="822960">
                <a:defRPr/>
              </a:pPr>
              <a:r>
                <a:rPr lang="en-US" sz="1260" b="1" kern="0" dirty="0">
                  <a:solidFill>
                    <a:prstClr val="white"/>
                  </a:solidFill>
                  <a:latin typeface="Arial"/>
                </a:rPr>
                <a:t>Gradient=145 MV/m</a:t>
              </a: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C56028DC-40EA-6045-BBDC-12A56CCECE94}"/>
              </a:ext>
            </a:extLst>
          </p:cNvPr>
          <p:cNvSpPr/>
          <p:nvPr/>
        </p:nvSpPr>
        <p:spPr>
          <a:xfrm>
            <a:off x="5874206" y="1829151"/>
            <a:ext cx="349758" cy="31579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22960">
              <a:defRPr/>
            </a:pPr>
            <a:endParaRPr lang="en-US" sz="1620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4D643EE-D815-C940-AC36-F158CD223698}"/>
              </a:ext>
            </a:extLst>
          </p:cNvPr>
          <p:cNvSpPr txBox="1"/>
          <p:nvPr/>
        </p:nvSpPr>
        <p:spPr>
          <a:xfrm>
            <a:off x="2178849" y="2636651"/>
            <a:ext cx="968705" cy="424732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sz="1080" b="1" kern="0" dirty="0">
                <a:solidFill>
                  <a:srgbClr val="0000FF"/>
                </a:solidFill>
                <a:latin typeface="Arial"/>
              </a:rPr>
              <a:t>Measured</a:t>
            </a:r>
          </a:p>
          <a:p>
            <a:pPr algn="ctr" defTabSz="822960">
              <a:defRPr/>
            </a:pPr>
            <a:r>
              <a:rPr lang="en-US" sz="1080" b="1" kern="0" dirty="0">
                <a:solidFill>
                  <a:srgbClr val="000000"/>
                </a:solidFill>
                <a:latin typeface="Arial"/>
              </a:rPr>
              <a:t>Simulated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D8F7500-7A73-B244-8F7B-E10480E3FAA2}"/>
              </a:ext>
            </a:extLst>
          </p:cNvPr>
          <p:cNvSpPr txBox="1"/>
          <p:nvPr/>
        </p:nvSpPr>
        <p:spPr>
          <a:xfrm>
            <a:off x="0" y="5259736"/>
            <a:ext cx="76935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M. Nasr et al. "Experimental demonstration of particle acceleration with normal conducting accelerating structure at cryogenic temperature." </a:t>
            </a:r>
            <a:r>
              <a:rPr lang="en-US" sz="1100" i="1" dirty="0"/>
              <a:t>Physical Review Accelerators and Beams 24.9 (2021): 093201.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990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035A2C-41A5-0A6B-432E-88971141E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33" y="1571508"/>
            <a:ext cx="3236002" cy="19928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41A482-373D-6B40-937C-2C62DDAA0183}"/>
              </a:ext>
            </a:extLst>
          </p:cNvPr>
          <p:cNvSpPr/>
          <p:nvPr/>
        </p:nvSpPr>
        <p:spPr>
          <a:xfrm>
            <a:off x="0" y="3751978"/>
            <a:ext cx="9144000" cy="1534456"/>
          </a:xfrm>
          <a:prstGeom prst="rect">
            <a:avLst/>
          </a:prstGeom>
          <a:solidFill>
            <a:srgbClr val="B1C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370F08-DAB6-914C-A4DD-6EBCD3761E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EE437C-FBC8-1A48-A635-B67DB2833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A4001D"/>
                </a:solidFill>
              </a:rPr>
              <a:t>High-power test of the distributed-coupling structure (</a:t>
            </a:r>
            <a:r>
              <a:rPr lang="en-US" sz="1800" dirty="0" err="1">
                <a:solidFill>
                  <a:srgbClr val="A4001D"/>
                </a:solidFill>
              </a:rPr>
              <a:t>Xband</a:t>
            </a:r>
            <a:r>
              <a:rPr lang="en-US" sz="1800" dirty="0">
                <a:solidFill>
                  <a:srgbClr val="A4001D"/>
                </a:solidFill>
              </a:rPr>
              <a:t>, 20 cells)</a:t>
            </a:r>
            <a:br>
              <a:rPr lang="en-US" sz="1800" dirty="0">
                <a:solidFill>
                  <a:srgbClr val="A4001D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at LN cryogenic temperature (77k)</a:t>
            </a:r>
            <a:endParaRPr lang="en-US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3A0B2D-8158-4043-8F23-D111B4A168FA}"/>
              </a:ext>
            </a:extLst>
          </p:cNvPr>
          <p:cNvSpPr txBox="1"/>
          <p:nvPr/>
        </p:nvSpPr>
        <p:spPr>
          <a:xfrm>
            <a:off x="528569" y="1251651"/>
            <a:ext cx="4009029" cy="2585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sz="1080" b="1" kern="0" dirty="0">
                <a:solidFill>
                  <a:schemeClr val="bg1"/>
                </a:solidFill>
                <a:latin typeface="Arial"/>
              </a:rPr>
              <a:t>Modeled structure gradient confirmed with electron beam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6A9C482-E6DA-6743-8620-25B7F5860371}"/>
              </a:ext>
            </a:extLst>
          </p:cNvPr>
          <p:cNvSpPr txBox="1"/>
          <p:nvPr/>
        </p:nvSpPr>
        <p:spPr>
          <a:xfrm>
            <a:off x="4805443" y="1254010"/>
            <a:ext cx="3988779" cy="2585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sz="1080" b="1" kern="0" dirty="0">
                <a:solidFill>
                  <a:schemeClr val="bg1"/>
                </a:solidFill>
                <a:latin typeface="Arial"/>
              </a:rPr>
              <a:t>Reduced breakdown rates compared to 300k operation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56028DC-40EA-6045-BBDC-12A56CCECE94}"/>
              </a:ext>
            </a:extLst>
          </p:cNvPr>
          <p:cNvSpPr/>
          <p:nvPr/>
        </p:nvSpPr>
        <p:spPr>
          <a:xfrm>
            <a:off x="5874206" y="1829151"/>
            <a:ext cx="349758" cy="31579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22960">
              <a:defRPr/>
            </a:pPr>
            <a:endParaRPr lang="en-US" sz="1620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4D643EE-D815-C940-AC36-F158CD223698}"/>
              </a:ext>
            </a:extLst>
          </p:cNvPr>
          <p:cNvSpPr txBox="1"/>
          <p:nvPr/>
        </p:nvSpPr>
        <p:spPr>
          <a:xfrm>
            <a:off x="2178849" y="2636651"/>
            <a:ext cx="968705" cy="424732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sz="1080" b="1" kern="0" dirty="0">
                <a:solidFill>
                  <a:srgbClr val="0000FF"/>
                </a:solidFill>
                <a:latin typeface="Arial"/>
              </a:rPr>
              <a:t>Measured</a:t>
            </a:r>
          </a:p>
          <a:p>
            <a:pPr algn="ctr" defTabSz="822960">
              <a:defRPr/>
            </a:pPr>
            <a:r>
              <a:rPr lang="en-US" sz="1080" b="1" kern="0" dirty="0">
                <a:solidFill>
                  <a:srgbClr val="000000"/>
                </a:solidFill>
                <a:latin typeface="Arial"/>
              </a:rPr>
              <a:t>Simulated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9E015FBF-C502-9844-A825-51211B5BBD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9877568"/>
                  </p:ext>
                </p:extLst>
              </p:nvPr>
            </p:nvGraphicFramePr>
            <p:xfrm>
              <a:off x="561132" y="3821726"/>
              <a:ext cx="3283534" cy="1394960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333523">
                      <a:extLst>
                        <a:ext uri="{9D8B030D-6E8A-4147-A177-3AD203B41FA5}">
                          <a16:colId xmlns:a16="http://schemas.microsoft.com/office/drawing/2014/main" val="2681260337"/>
                        </a:ext>
                      </a:extLst>
                    </a:gridCol>
                    <a:gridCol w="1011117">
                      <a:extLst>
                        <a:ext uri="{9D8B030D-6E8A-4147-A177-3AD203B41FA5}">
                          <a16:colId xmlns:a16="http://schemas.microsoft.com/office/drawing/2014/main" val="249790082"/>
                        </a:ext>
                      </a:extLst>
                    </a:gridCol>
                    <a:gridCol w="938894">
                      <a:extLst>
                        <a:ext uri="{9D8B030D-6E8A-4147-A177-3AD203B41FA5}">
                          <a16:colId xmlns:a16="http://schemas.microsoft.com/office/drawing/2014/main" val="276354960"/>
                        </a:ext>
                      </a:extLst>
                    </a:gridCol>
                  </a:tblGrid>
                  <a:tr h="3415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l"/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2296" marR="82296" marT="41148" marB="41148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l"/>
                          <a:r>
                            <a:rPr lang="en-US" sz="1600" b="1" dirty="0"/>
                            <a:t>300k</a:t>
                          </a:r>
                        </a:p>
                      </a:txBody>
                      <a:tcPr marL="82296" marR="82296" marT="41148" marB="41148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l"/>
                          <a:r>
                            <a:rPr lang="en-US" sz="1600" b="1"/>
                            <a:t>77k</a:t>
                          </a:r>
                        </a:p>
                      </a:txBody>
                      <a:tcPr marL="82296" marR="82296" marT="41148" marB="41148"/>
                    </a:tc>
                    <a:extLst>
                      <a:ext uri="{0D108BD9-81ED-4DB2-BD59-A6C34878D82A}">
                        <a16:rowId xmlns:a16="http://schemas.microsoft.com/office/drawing/2014/main" val="2289316952"/>
                      </a:ext>
                    </a:extLst>
                  </a:tr>
                  <a:tr h="355974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b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𝜷</m:t>
                                </m:r>
                                <m:r>
                                  <a:rPr lang="en-US" sz="1600" b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US" sz="1600" b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  <m:r>
                                  <a:rPr lang="en-US" sz="1600" b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US" sz="1600" b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2296" marR="82296" marT="41148" marB="41148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l"/>
                          <a:r>
                            <a:rPr lang="en-US" sz="1600" dirty="0"/>
                            <a:t>1</a:t>
                          </a:r>
                        </a:p>
                      </a:txBody>
                      <a:tcPr marL="82296" marR="82296" marT="41148" marB="41148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l"/>
                          <a:r>
                            <a:rPr lang="en-US" sz="1600" dirty="0"/>
                            <a:t>2.25</a:t>
                          </a:r>
                        </a:p>
                      </a:txBody>
                      <a:tcPr marL="82296" marR="82296" marT="41148" marB="41148"/>
                    </a:tc>
                    <a:extLst>
                      <a:ext uri="{0D108BD9-81ED-4DB2-BD59-A6C34878D82A}">
                        <a16:rowId xmlns:a16="http://schemas.microsoft.com/office/drawing/2014/main" val="1039136564"/>
                      </a:ext>
                    </a:extLst>
                  </a:tr>
                  <a:tr h="355974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1600" b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</m:sSub>
                                <m:r>
                                  <a:rPr lang="en-US" sz="1600" b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sz="1600" b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𝐌</m:t>
                                </m:r>
                                <m:r>
                                  <a:rPr lang="en-US" sz="1600" b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𝛀</m:t>
                                </m:r>
                                <m:r>
                                  <a:rPr lang="en-US" sz="1600" b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600" b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𝐦</m:t>
                                </m:r>
                                <m:r>
                                  <a:rPr lang="en-US" sz="1600" b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2296" marR="82296" marT="41148" marB="41148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l"/>
                          <a:r>
                            <a:rPr lang="en-US" sz="1600" dirty="0"/>
                            <a:t>155</a:t>
                          </a:r>
                        </a:p>
                      </a:txBody>
                      <a:tcPr marL="82296" marR="82296" marT="41148" marB="41148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l"/>
                          <a:r>
                            <a:rPr lang="en-US" sz="1600" dirty="0"/>
                            <a:t>350</a:t>
                          </a:r>
                        </a:p>
                      </a:txBody>
                      <a:tcPr marL="82296" marR="82296" marT="41148" marB="41148"/>
                    </a:tc>
                    <a:extLst>
                      <a:ext uri="{0D108BD9-81ED-4DB2-BD59-A6C34878D82A}">
                        <a16:rowId xmlns:a16="http://schemas.microsoft.com/office/drawing/2014/main" val="93939774"/>
                      </a:ext>
                    </a:extLst>
                  </a:tr>
                  <a:tr h="3415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l"/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BDR</a:t>
                          </a:r>
                        </a:p>
                      </a:txBody>
                      <a:tcPr marL="82296" marR="82296" marT="41148" marB="41148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b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marL="82296" marR="82296" marT="41148" marB="41148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b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600" b="0" smtClean="0">
                                    <a:latin typeface="Cambria Math" panose="02040503050406030204" pitchFamily="18" charset="0"/>
                                  </a:rPr>
                                  <m:t>/100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marL="82296" marR="82296" marT="41148" marB="41148"/>
                    </a:tc>
                    <a:extLst>
                      <a:ext uri="{0D108BD9-81ED-4DB2-BD59-A6C34878D82A}">
                        <a16:rowId xmlns:a16="http://schemas.microsoft.com/office/drawing/2014/main" val="101252005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9E015FBF-C502-9844-A825-51211B5BBD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9877568"/>
                  </p:ext>
                </p:extLst>
              </p:nvPr>
            </p:nvGraphicFramePr>
            <p:xfrm>
              <a:off x="561132" y="3821726"/>
              <a:ext cx="3283534" cy="1394960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333523">
                      <a:extLst>
                        <a:ext uri="{9D8B030D-6E8A-4147-A177-3AD203B41FA5}">
                          <a16:colId xmlns:a16="http://schemas.microsoft.com/office/drawing/2014/main" val="2681260337"/>
                        </a:ext>
                      </a:extLst>
                    </a:gridCol>
                    <a:gridCol w="1011117">
                      <a:extLst>
                        <a:ext uri="{9D8B030D-6E8A-4147-A177-3AD203B41FA5}">
                          <a16:colId xmlns:a16="http://schemas.microsoft.com/office/drawing/2014/main" val="249790082"/>
                        </a:ext>
                      </a:extLst>
                    </a:gridCol>
                    <a:gridCol w="938894">
                      <a:extLst>
                        <a:ext uri="{9D8B030D-6E8A-4147-A177-3AD203B41FA5}">
                          <a16:colId xmlns:a16="http://schemas.microsoft.com/office/drawing/2014/main" val="276354960"/>
                        </a:ext>
                      </a:extLst>
                    </a:gridCol>
                  </a:tblGrid>
                  <a:tr h="3415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l"/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2296" marR="82296" marT="41148" marB="41148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l"/>
                          <a:r>
                            <a:rPr lang="en-US" sz="1600" b="1" dirty="0"/>
                            <a:t>300k</a:t>
                          </a:r>
                        </a:p>
                      </a:txBody>
                      <a:tcPr marL="82296" marR="82296" marT="41148" marB="41148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l"/>
                          <a:r>
                            <a:rPr lang="en-US" sz="1600" b="1"/>
                            <a:t>77k</a:t>
                          </a:r>
                        </a:p>
                      </a:txBody>
                      <a:tcPr marL="82296" marR="82296" marT="41148" marB="41148"/>
                    </a:tc>
                    <a:extLst>
                      <a:ext uri="{0D108BD9-81ED-4DB2-BD59-A6C34878D82A}">
                        <a16:rowId xmlns:a16="http://schemas.microsoft.com/office/drawing/2014/main" val="2289316952"/>
                      </a:ext>
                    </a:extLst>
                  </a:tr>
                  <a:tr h="35597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2296" marR="82296" marT="41148" marB="41148">
                        <a:blipFill>
                          <a:blip r:embed="rId6"/>
                          <a:stretch>
                            <a:fillRect t="-96552" r="-147619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l"/>
                          <a:r>
                            <a:rPr lang="en-US" sz="1600" dirty="0"/>
                            <a:t>1</a:t>
                          </a:r>
                        </a:p>
                      </a:txBody>
                      <a:tcPr marL="82296" marR="82296" marT="41148" marB="41148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l"/>
                          <a:r>
                            <a:rPr lang="en-US" sz="1600" dirty="0"/>
                            <a:t>2.25</a:t>
                          </a:r>
                        </a:p>
                      </a:txBody>
                      <a:tcPr marL="82296" marR="82296" marT="41148" marB="41148"/>
                    </a:tc>
                    <a:extLst>
                      <a:ext uri="{0D108BD9-81ED-4DB2-BD59-A6C34878D82A}">
                        <a16:rowId xmlns:a16="http://schemas.microsoft.com/office/drawing/2014/main" val="1039136564"/>
                      </a:ext>
                    </a:extLst>
                  </a:tr>
                  <a:tr h="35597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2296" marR="82296" marT="41148" marB="41148">
                        <a:blipFill>
                          <a:blip r:embed="rId6"/>
                          <a:stretch>
                            <a:fillRect t="-203571" r="-147619" b="-11785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l"/>
                          <a:r>
                            <a:rPr lang="en-US" sz="1600" dirty="0"/>
                            <a:t>155</a:t>
                          </a:r>
                        </a:p>
                      </a:txBody>
                      <a:tcPr marL="82296" marR="82296" marT="41148" marB="41148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l"/>
                          <a:r>
                            <a:rPr lang="en-US" sz="1600" dirty="0"/>
                            <a:t>350</a:t>
                          </a:r>
                        </a:p>
                      </a:txBody>
                      <a:tcPr marL="82296" marR="82296" marT="41148" marB="41148"/>
                    </a:tc>
                    <a:extLst>
                      <a:ext uri="{0D108BD9-81ED-4DB2-BD59-A6C34878D82A}">
                        <a16:rowId xmlns:a16="http://schemas.microsoft.com/office/drawing/2014/main" val="93939774"/>
                      </a:ext>
                    </a:extLst>
                  </a:tr>
                  <a:tr h="3415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l"/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BDR</a:t>
                          </a:r>
                        </a:p>
                      </a:txBody>
                      <a:tcPr marL="82296" marR="82296" marT="41148" marB="41148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2296" marR="82296" marT="41148" marB="41148">
                        <a:blipFill>
                          <a:blip r:embed="rId6"/>
                          <a:stretch>
                            <a:fillRect l="-131250" t="-314815" r="-93750" b="-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2296" marR="82296" marT="41148" marB="41148">
                        <a:blipFill>
                          <a:blip r:embed="rId6"/>
                          <a:stretch>
                            <a:fillRect l="-250000" t="-314815" r="-1351" b="-2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1252005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DAB19EB3-4B64-D14F-B024-7CF0D347AF2E}"/>
              </a:ext>
            </a:extLst>
          </p:cNvPr>
          <p:cNvSpPr/>
          <p:nvPr/>
        </p:nvSpPr>
        <p:spPr>
          <a:xfrm>
            <a:off x="4129805" y="4674790"/>
            <a:ext cx="2323758" cy="48802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High RF-to-beam efficiency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DC2A62-B7AA-BE49-9866-021FE30AC7F8}"/>
              </a:ext>
            </a:extLst>
          </p:cNvPr>
          <p:cNvSpPr/>
          <p:nvPr/>
        </p:nvSpPr>
        <p:spPr>
          <a:xfrm>
            <a:off x="4129805" y="4049351"/>
            <a:ext cx="2323758" cy="48802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Heavy beam loading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04529F1-B1A1-D74D-98F6-03F8F1015954}"/>
              </a:ext>
            </a:extLst>
          </p:cNvPr>
          <p:cNvSpPr/>
          <p:nvPr/>
        </p:nvSpPr>
        <p:spPr>
          <a:xfrm>
            <a:off x="6618994" y="4674790"/>
            <a:ext cx="2323758" cy="48802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Cost-efficient solution with LN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24EC0D2-520B-3843-9494-9ECD727BCD31}"/>
              </a:ext>
            </a:extLst>
          </p:cNvPr>
          <p:cNvSpPr/>
          <p:nvPr/>
        </p:nvSpPr>
        <p:spPr>
          <a:xfrm>
            <a:off x="6618994" y="4049351"/>
            <a:ext cx="2323758" cy="48802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Reduced breakdown rates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33E7C6-05DB-B2B0-97A6-41EA27774B8E}"/>
              </a:ext>
            </a:extLst>
          </p:cNvPr>
          <p:cNvSpPr txBox="1"/>
          <p:nvPr/>
        </p:nvSpPr>
        <p:spPr>
          <a:xfrm>
            <a:off x="0" y="5259736"/>
            <a:ext cx="76935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M. Nasr et al. "Experimental demonstration of particle acceleration with normal conducting accelerating structure at cryogenic temperature." </a:t>
            </a:r>
            <a:r>
              <a:rPr lang="en-US" sz="1100" i="1" dirty="0"/>
              <a:t>Physical Review Accelerators and Beams 24.9 (2021): 093201.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A0F3BC-AFE5-6382-2FFC-3A5A7A809175}"/>
              </a:ext>
            </a:extLst>
          </p:cNvPr>
          <p:cNvGrpSpPr/>
          <p:nvPr/>
        </p:nvGrpSpPr>
        <p:grpSpPr>
          <a:xfrm>
            <a:off x="5129213" y="1600752"/>
            <a:ext cx="3733825" cy="2178445"/>
            <a:chOff x="4441853" y="1544331"/>
            <a:chExt cx="5499422" cy="293964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0FEEAEB-2E7A-A111-F508-B707D0E0F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7" r="-2563"/>
            <a:stretch/>
          </p:blipFill>
          <p:spPr>
            <a:xfrm>
              <a:off x="4573244" y="1544331"/>
              <a:ext cx="4322829" cy="261030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5E97CA-34A7-040A-5515-39BBF3785989}"/>
                </a:ext>
              </a:extLst>
            </p:cNvPr>
            <p:cNvSpPr txBox="1"/>
            <p:nvPr/>
          </p:nvSpPr>
          <p:spPr>
            <a:xfrm>
              <a:off x="7197061" y="2991847"/>
              <a:ext cx="2421996" cy="573142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defTabSz="822960">
                <a:defRPr/>
              </a:pPr>
              <a:r>
                <a:rPr lang="en-US" sz="1080" b="1" kern="0" dirty="0">
                  <a:solidFill>
                    <a:srgbClr val="FF0000"/>
                  </a:solidFill>
                  <a:latin typeface="Arial"/>
                </a:rPr>
                <a:t>Room Temp (300k)</a:t>
              </a:r>
            </a:p>
            <a:p>
              <a:pPr defTabSz="822960">
                <a:defRPr/>
              </a:pPr>
              <a:r>
                <a:rPr lang="en-US" sz="1080" b="1" kern="0" dirty="0">
                  <a:solidFill>
                    <a:srgbClr val="5252FF"/>
                  </a:solidFill>
                  <a:latin typeface="Arial"/>
                </a:rPr>
                <a:t>Cryogenic Temp (77k)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84EBDB9-17FF-2063-91BA-96CA4998FAA4}"/>
                </a:ext>
              </a:extLst>
            </p:cNvPr>
            <p:cNvCxnSpPr/>
            <p:nvPr/>
          </p:nvCxnSpPr>
          <p:spPr>
            <a:xfrm flipV="1">
              <a:off x="8891504" y="1584083"/>
              <a:ext cx="0" cy="457200"/>
            </a:xfrm>
            <a:prstGeom prst="straightConnector1">
              <a:avLst/>
            </a:prstGeom>
            <a:noFill/>
            <a:ln w="28575" cap="flat" cmpd="sng" algn="ctr">
              <a:solidFill>
                <a:srgbClr val="A4001D">
                  <a:shade val="95000"/>
                  <a:satMod val="105000"/>
                </a:srgbClr>
              </a:solidFill>
              <a:prstDash val="solid"/>
              <a:headEnd type="arrow" w="med" len="med"/>
              <a:tailEnd type="arrow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CD03FCF-3F6C-D434-FD2D-2D0F1F6C78A2}"/>
                    </a:ext>
                  </a:extLst>
                </p:cNvPr>
                <p:cNvSpPr txBox="1"/>
                <p:nvPr/>
              </p:nvSpPr>
              <p:spPr>
                <a:xfrm>
                  <a:off x="9008204" y="1584082"/>
                  <a:ext cx="933071" cy="386248"/>
                </a:xfrm>
                <a:prstGeom prst="rect">
                  <a:avLst/>
                </a:prstGeom>
                <a:solidFill>
                  <a:srgbClr val="C00000"/>
                </a:solidFill>
                <a:ln w="28575">
                  <a:solidFill>
                    <a:srgbClr val="FFFF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defTabSz="82296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60" b="1" i="1" kern="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1260" b="1" i="1" kern="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oMath>
                    </m:oMathPara>
                  </a14:m>
                  <a:endParaRPr lang="en-US" sz="1260" b="1" kern="0" dirty="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678C70BD-59BC-2045-8181-213EEC8B4F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08204" y="1584082"/>
                  <a:ext cx="933071" cy="38624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8575">
                  <a:solidFill>
                    <a:srgbClr val="FFFF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7C33E3-96A0-E7C5-28CA-25ADA6C68BCC}"/>
                </a:ext>
              </a:extLst>
            </p:cNvPr>
            <p:cNvSpPr/>
            <p:nvPr/>
          </p:nvSpPr>
          <p:spPr>
            <a:xfrm>
              <a:off x="4441853" y="4079034"/>
              <a:ext cx="4836205" cy="4049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22960">
                <a:defRPr/>
              </a:pPr>
              <a:r>
                <a:rPr lang="en-US" sz="1350" kern="0" dirty="0">
                  <a:solidFill>
                    <a:srgbClr val="C00000"/>
                  </a:solidFill>
                  <a:latin typeface="Arial"/>
                </a:rPr>
                <a:t>Stepped pulse with flat gradient of 200ns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1426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sldNum" sz="quarter" idx="11"/>
          </p:nvPr>
        </p:nvSpPr>
        <p:spPr>
          <a:xfrm>
            <a:off x="10852150" y="5167501"/>
            <a:ext cx="318932" cy="1186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21431">
              <a:lnSpc>
                <a:spcPts val="892"/>
              </a:lnSpc>
              <a:defRPr/>
            </a:pPr>
            <a:fld id="{81D60167-4931-47E6-BA6A-407CBD079E47}" type="slidenum">
              <a:rPr spc="-3" dirty="0">
                <a:solidFill>
                  <a:srgbClr val="000000"/>
                </a:solidFill>
              </a:rPr>
              <a:pPr marL="21431">
                <a:lnSpc>
                  <a:spcPts val="892"/>
                </a:lnSpc>
                <a:defRPr/>
              </a:pPr>
              <a:t>28</a:t>
            </a:fld>
            <a:endParaRPr spc="-3" dirty="0">
              <a:solidFill>
                <a:srgbClr val="000000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81866" y="201827"/>
            <a:ext cx="6077678" cy="745517"/>
          </a:xfrm>
          <a:prstGeom prst="rect">
            <a:avLst/>
          </a:prstGeom>
        </p:spPr>
        <p:txBody>
          <a:bodyPr vert="horz" wrap="square" lIns="0" tIns="6787" rIns="0" bIns="0" rtlCol="0" anchor="b" anchorCtr="0">
            <a:spAutoFit/>
          </a:bodyPr>
          <a:lstStyle/>
          <a:p>
            <a:pPr marL="7144">
              <a:spcBef>
                <a:spcPts val="53"/>
              </a:spcBef>
            </a:pPr>
            <a:r>
              <a:rPr lang="en-US" b="0" spc="-3" dirty="0"/>
              <a:t>Distributed coupling structures are indestructible. </a:t>
            </a:r>
            <a:endParaRPr b="0" dirty="0"/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EF06DC0E-87D7-4698-935B-E6A5F9DA6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50" y="1428750"/>
            <a:ext cx="3600450" cy="2997066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432AEA3D-BBD3-427A-BC3C-0C6B96D377B1}"/>
              </a:ext>
            </a:extLst>
          </p:cNvPr>
          <p:cNvSpPr txBox="1"/>
          <p:nvPr/>
        </p:nvSpPr>
        <p:spPr>
          <a:xfrm>
            <a:off x="1426733" y="4945428"/>
            <a:ext cx="6290534" cy="30008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50" dirty="0">
                <a:solidFill>
                  <a:prstClr val="white"/>
                </a:solidFill>
                <a:latin typeface="Arial"/>
              </a:rPr>
              <a:t>structure had a field enhancement factor of 2.6. 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756DA81-4790-42A8-9CA9-38EBB5C45916}"/>
              </a:ext>
            </a:extLst>
          </p:cNvPr>
          <p:cNvSpPr txBox="1"/>
          <p:nvPr/>
        </p:nvSpPr>
        <p:spPr>
          <a:xfrm>
            <a:off x="1494983" y="3813730"/>
            <a:ext cx="1600200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25" dirty="0">
                <a:latin typeface="Arial"/>
              </a:rPr>
              <a:t>Old distributed coupling structure, </a:t>
            </a:r>
            <a:r>
              <a:rPr lang="en-US" sz="825" dirty="0" err="1">
                <a:latin typeface="Arial"/>
              </a:rPr>
              <a:t>Suface</a:t>
            </a:r>
            <a:r>
              <a:rPr lang="en-US" sz="825" dirty="0">
                <a:latin typeface="Arial"/>
              </a:rPr>
              <a:t> deformation happened at 300 MV/m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56"/>
    </mc:Choice>
    <mc:Fallback xmlns="">
      <p:transition spd="slow" advTm="83356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5F0D4A-DBEF-406A-959F-5C253F8B9E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9E3056-A325-4A43-B29E-B1BA2E0A2DF8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Next-Generation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Distributed-Coupling Linac</a:t>
            </a:r>
          </a:p>
        </p:txBody>
      </p:sp>
    </p:spTree>
    <p:extLst>
      <p:ext uri="{BB962C8B-B14F-4D97-AF65-F5344CB8AC3E}">
        <p14:creationId xmlns:p14="http://schemas.microsoft.com/office/powerpoint/2010/main" val="160236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5F415CC-A013-4799-8654-7479EB64757F}"/>
              </a:ext>
            </a:extLst>
          </p:cNvPr>
          <p:cNvGrpSpPr/>
          <p:nvPr/>
        </p:nvGrpSpPr>
        <p:grpSpPr>
          <a:xfrm>
            <a:off x="0" y="267327"/>
            <a:ext cx="2684061" cy="647073"/>
            <a:chOff x="0" y="267327"/>
            <a:chExt cx="2684061" cy="64707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C26FF06-13A5-4AA7-B361-6B43A08D186B}"/>
                </a:ext>
              </a:extLst>
            </p:cNvPr>
            <p:cNvGrpSpPr/>
            <p:nvPr/>
          </p:nvGrpSpPr>
          <p:grpSpPr>
            <a:xfrm>
              <a:off x="0" y="796119"/>
              <a:ext cx="2684061" cy="118281"/>
              <a:chOff x="0" y="3821373"/>
              <a:chExt cx="2684061" cy="118281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23026C3-5C95-4289-A228-8FF8F8EB44D1}"/>
                  </a:ext>
                </a:extLst>
              </p:cNvPr>
              <p:cNvCxnSpPr/>
              <p:nvPr/>
            </p:nvCxnSpPr>
            <p:spPr>
              <a:xfrm>
                <a:off x="0" y="3875964"/>
                <a:ext cx="2474794" cy="0"/>
              </a:xfrm>
              <a:prstGeom prst="line">
                <a:avLst/>
              </a:prstGeom>
              <a:ln>
                <a:solidFill>
                  <a:srgbClr val="B30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9D50DE1-A45E-4EBD-B6B9-0904D8E5C4FC}"/>
                  </a:ext>
                </a:extLst>
              </p:cNvPr>
              <p:cNvSpPr/>
              <p:nvPr/>
            </p:nvSpPr>
            <p:spPr>
              <a:xfrm>
                <a:off x="2565780" y="3821373"/>
                <a:ext cx="118281" cy="118281"/>
              </a:xfrm>
              <a:prstGeom prst="ellipse">
                <a:avLst/>
              </a:prstGeom>
              <a:ln>
                <a:solidFill>
                  <a:srgbClr val="B300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E94DE91-100B-4112-88F2-4D086BE32D66}"/>
                </a:ext>
              </a:extLst>
            </p:cNvPr>
            <p:cNvSpPr/>
            <p:nvPr/>
          </p:nvSpPr>
          <p:spPr>
            <a:xfrm>
              <a:off x="376902" y="267327"/>
              <a:ext cx="14221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A4001D"/>
                  </a:solidFill>
                  <a:latin typeface="Arial" pitchFamily="34" charset="0"/>
                  <a:ea typeface="+mj-ea"/>
                  <a:cs typeface="Arial" pitchFamily="34" charset="0"/>
                </a:rPr>
                <a:t>Outline</a:t>
              </a:r>
              <a:endParaRPr lang="en-US" dirty="0"/>
            </a:p>
          </p:txBody>
        </p:sp>
      </p:grp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62B5407F-521E-97A7-9300-7639583B32D9}"/>
              </a:ext>
            </a:extLst>
          </p:cNvPr>
          <p:cNvSpPr txBox="1">
            <a:spLocks/>
          </p:cNvSpPr>
          <p:nvPr/>
        </p:nvSpPr>
        <p:spPr>
          <a:xfrm>
            <a:off x="70206" y="1083973"/>
            <a:ext cx="7758561" cy="28831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28600">
              <a:buFont typeface="Courier New" panose="02070309020205020404" pitchFamily="49" charset="0"/>
              <a:buChar char="o"/>
              <a:tabLst>
                <a:tab pos="230188" algn="l"/>
              </a:tabLst>
            </a:pPr>
            <a:r>
              <a:rPr lang="en-US" sz="1800" b="1" dirty="0"/>
              <a:t>Physics of breakdown </a:t>
            </a:r>
          </a:p>
          <a:p>
            <a:r>
              <a:rPr lang="en-US" sz="1800" dirty="0"/>
              <a:t>     in high gradient normal conducting structures</a:t>
            </a:r>
          </a:p>
          <a:p>
            <a:endParaRPr lang="en-US" sz="1000" dirty="0"/>
          </a:p>
          <a:p>
            <a:pPr marL="285750" indent="-228600">
              <a:buFont typeface="Courier New" panose="02070309020205020404" pitchFamily="49" charset="0"/>
              <a:buChar char="o"/>
            </a:pPr>
            <a:r>
              <a:rPr lang="en-US" sz="1800" b="1" dirty="0"/>
              <a:t>The distributed-coupling technology </a:t>
            </a:r>
          </a:p>
          <a:p>
            <a:r>
              <a:rPr lang="en-US" sz="1800" b="1" dirty="0"/>
              <a:t>     </a:t>
            </a:r>
            <a:r>
              <a:rPr lang="en-US" sz="1800" dirty="0"/>
              <a:t>New geometric optimization capabilities</a:t>
            </a:r>
          </a:p>
          <a:p>
            <a:pPr marL="400050" indent="-400050">
              <a:buFont typeface="Courier New" panose="02070309020205020404" pitchFamily="49" charset="0"/>
              <a:buChar char="o"/>
            </a:pPr>
            <a:endParaRPr lang="en-US" sz="1000" dirty="0"/>
          </a:p>
          <a:p>
            <a:pPr marL="285750" indent="-228600">
              <a:buFont typeface="Courier New" panose="02070309020205020404" pitchFamily="49" charset="0"/>
              <a:buChar char="o"/>
            </a:pPr>
            <a:r>
              <a:rPr lang="en-US" sz="1800" b="1" dirty="0"/>
              <a:t>Cryogenic-copper structures</a:t>
            </a:r>
          </a:p>
          <a:p>
            <a:r>
              <a:rPr lang="en-US" sz="1800" b="1" dirty="0"/>
              <a:t>     </a:t>
            </a:r>
            <a:r>
              <a:rPr lang="en-US" sz="1800" dirty="0"/>
              <a:t>New accelerating frontiers for high-gradient operation</a:t>
            </a:r>
          </a:p>
          <a:p>
            <a:endParaRPr lang="en-US" sz="1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b="1" dirty="0"/>
              <a:t>Next-Generation Distributed-Coupling Linacs</a:t>
            </a:r>
          </a:p>
          <a:p>
            <a:r>
              <a:rPr lang="en-US" sz="1800" dirty="0"/>
              <a:t>     Making full benefit of the optimization capability of this novel technology</a:t>
            </a:r>
            <a:endParaRPr lang="en-US" sz="1800" b="1" dirty="0"/>
          </a:p>
          <a:p>
            <a:endParaRPr lang="en-US" sz="1800" dirty="0"/>
          </a:p>
          <a:p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370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pline">
            <a:hlinkClick r:id="" action="ppaction://media"/>
            <a:extLst>
              <a:ext uri="{FF2B5EF4-FFF2-40B4-BE49-F238E27FC236}">
                <a16:creationId xmlns:a16="http://schemas.microsoft.com/office/drawing/2014/main" id="{26453ECD-0646-43B6-934F-E4534B5EFCA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5942" t="18556" r="29690" b="4955"/>
          <a:stretch/>
        </p:blipFill>
        <p:spPr>
          <a:xfrm>
            <a:off x="615265" y="2806250"/>
            <a:ext cx="1246570" cy="217093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3656EF-A51B-4D00-9AB2-DC988CF3AD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C3AE05-AA2D-4E60-8748-12EEA5737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Next-generation distributed coupling linac: </a:t>
            </a:r>
            <a:br>
              <a:rPr lang="en-US" sz="2000" dirty="0"/>
            </a:br>
            <a:r>
              <a:rPr lang="en-US" sz="1800" dirty="0">
                <a:solidFill>
                  <a:schemeClr val="tx1"/>
                </a:solidFill>
              </a:rPr>
              <a:t>New geometric-optimization approaches and optimized ports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4AD762-6436-4536-8A2B-81AF8076B095}"/>
              </a:ext>
            </a:extLst>
          </p:cNvPr>
          <p:cNvSpPr/>
          <p:nvPr/>
        </p:nvSpPr>
        <p:spPr>
          <a:xfrm>
            <a:off x="615265" y="1249066"/>
            <a:ext cx="4415584" cy="369332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en-US"/>
              <a:t>New geometric-optimization approaches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9B3A2CA-C0FB-449C-847D-7E4859A63A05}"/>
              </a:ext>
            </a:extLst>
          </p:cNvPr>
          <p:cNvSpPr txBox="1"/>
          <p:nvPr/>
        </p:nvSpPr>
        <p:spPr>
          <a:xfrm>
            <a:off x="615265" y="1725542"/>
            <a:ext cx="6805517" cy="584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The cavity curvature is defined with a set of control points with variable positions to control splines which describes the cavity shape.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7FCF564-5B41-4304-A911-2926E5B268E0}"/>
              </a:ext>
            </a:extLst>
          </p:cNvPr>
          <p:cNvSpPr/>
          <p:nvPr/>
        </p:nvSpPr>
        <p:spPr>
          <a:xfrm>
            <a:off x="381000" y="5276790"/>
            <a:ext cx="39623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/>
              <a:t>M. Nasr et al. New Geometrical-Optimization Approach using Splines for Enhanced Accelerator Cavities’ Performance, IPAC’18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B56D9E9-1B5C-4AE2-B41A-DE65C5069C90}"/>
              </a:ext>
            </a:extLst>
          </p:cNvPr>
          <p:cNvSpPr/>
          <p:nvPr/>
        </p:nvSpPr>
        <p:spPr>
          <a:xfrm>
            <a:off x="1104513" y="2990067"/>
            <a:ext cx="231559" cy="231559"/>
          </a:xfrm>
          <a:prstGeom prst="ellipse">
            <a:avLst/>
          </a:prstGeom>
          <a:solidFill>
            <a:srgbClr val="00B0F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767C7A-B35A-4A96-B66B-5D4AC4AB543B}"/>
              </a:ext>
            </a:extLst>
          </p:cNvPr>
          <p:cNvSpPr txBox="1"/>
          <p:nvPr/>
        </p:nvSpPr>
        <p:spPr>
          <a:xfrm>
            <a:off x="673607" y="4892257"/>
            <a:ext cx="10941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/>
              <a:t>Beam Axis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CA2CEA6-F86A-4BFE-BB45-B39AAD673613}"/>
              </a:ext>
            </a:extLst>
          </p:cNvPr>
          <p:cNvCxnSpPr/>
          <p:nvPr/>
        </p:nvCxnSpPr>
        <p:spPr>
          <a:xfrm>
            <a:off x="1765043" y="4865574"/>
            <a:ext cx="405456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D893E57-5125-421C-9FC4-AB7F4F9E97A5}"/>
              </a:ext>
            </a:extLst>
          </p:cNvPr>
          <p:cNvCxnSpPr>
            <a:cxnSpLocks/>
          </p:cNvCxnSpPr>
          <p:nvPr/>
        </p:nvCxnSpPr>
        <p:spPr>
          <a:xfrm flipV="1">
            <a:off x="704082" y="2459788"/>
            <a:ext cx="0" cy="39886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FC93E25-D7FB-449E-9A0A-5731ED49A16D}"/>
                  </a:ext>
                </a:extLst>
              </p:cNvPr>
              <p:cNvSpPr txBox="1"/>
              <p:nvPr/>
            </p:nvSpPr>
            <p:spPr>
              <a:xfrm>
                <a:off x="1892638" y="4607526"/>
                <a:ext cx="149143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150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FC93E25-D7FB-449E-9A0A-5731ED49A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638" y="4607526"/>
                <a:ext cx="149143" cy="230832"/>
              </a:xfrm>
              <a:prstGeom prst="rect">
                <a:avLst/>
              </a:prstGeom>
              <a:blipFill>
                <a:blip r:embed="rId7"/>
                <a:stretch>
                  <a:fillRect l="-7692" r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E540386-257D-4328-BC78-75896A254648}"/>
                  </a:ext>
                </a:extLst>
              </p:cNvPr>
              <p:cNvSpPr txBox="1"/>
              <p:nvPr/>
            </p:nvSpPr>
            <p:spPr>
              <a:xfrm>
                <a:off x="497464" y="2426876"/>
                <a:ext cx="148502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sz="150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E540386-257D-4328-BC78-75896A2546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464" y="2426876"/>
                <a:ext cx="148502" cy="230832"/>
              </a:xfrm>
              <a:prstGeom prst="rect">
                <a:avLst/>
              </a:prstGeom>
              <a:blipFill>
                <a:blip r:embed="rId8"/>
                <a:stretch>
                  <a:fillRect l="-16667" r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F19A91E-8BD8-4DD9-A344-52C2325F1EC7}"/>
              </a:ext>
            </a:extLst>
          </p:cNvPr>
          <p:cNvSpPr txBox="1"/>
          <p:nvPr/>
        </p:nvSpPr>
        <p:spPr>
          <a:xfrm>
            <a:off x="6433783" y="5410200"/>
            <a:ext cx="2072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M. Nasr, and S. Tantawi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8CF721-F5BC-67D7-C21A-77086BF1106C}"/>
              </a:ext>
            </a:extLst>
          </p:cNvPr>
          <p:cNvGrpSpPr/>
          <p:nvPr/>
        </p:nvGrpSpPr>
        <p:grpSpPr>
          <a:xfrm>
            <a:off x="3721175" y="2874210"/>
            <a:ext cx="4460134" cy="1365282"/>
            <a:chOff x="5796095" y="2746187"/>
            <a:chExt cx="4118098" cy="1596091"/>
          </a:xfrm>
        </p:grpSpPr>
        <p:sp>
          <p:nvSpPr>
            <p:cNvPr id="8" name="Rectangle: Rounded Corners 14">
              <a:extLst>
                <a:ext uri="{FF2B5EF4-FFF2-40B4-BE49-F238E27FC236}">
                  <a16:creationId xmlns:a16="http://schemas.microsoft.com/office/drawing/2014/main" id="{B22ADFC2-6CAA-067C-71C3-2E5560A80D83}"/>
                </a:ext>
              </a:extLst>
            </p:cNvPr>
            <p:cNvSpPr/>
            <p:nvPr/>
          </p:nvSpPr>
          <p:spPr>
            <a:xfrm>
              <a:off x="5796095" y="2746187"/>
              <a:ext cx="4118098" cy="1596091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8ABA352-6E99-99DB-8A09-C7C43384FF7C}"/>
                    </a:ext>
                  </a:extLst>
                </p:cNvPr>
                <p:cNvSpPr txBox="1"/>
                <p:nvPr/>
              </p:nvSpPr>
              <p:spPr>
                <a:xfrm>
                  <a:off x="5935874" y="3452728"/>
                  <a:ext cx="3838539" cy="63600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i="0">
                                <a:latin typeface="Cambria Math" panose="02040503050406030204" pitchFamily="18" charset="0"/>
                              </a:rPr>
                              <m:t>s</m:t>
                            </m:r>
                          </m:sub>
                        </m:sSub>
                        <m:r>
                          <a:rPr lang="en-US" sz="2000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155 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MΩ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→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𝑝𝑒𝑎𝑘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𝑎𝑐𝑐</m:t>
                                </m:r>
                              </m:sub>
                            </m:sSub>
                          </m:den>
                        </m:f>
                        <m:r>
                          <a:rPr lang="en-US" sz="2000" i="0">
                            <a:latin typeface="Cambria Math" panose="02040503050406030204" pitchFamily="18" charset="0"/>
                          </a:rPr>
                          <m:t>=2.5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8ABA352-6E99-99DB-8A09-C7C43384FF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5874" y="3452728"/>
                  <a:ext cx="3838539" cy="636008"/>
                </a:xfrm>
                <a:prstGeom prst="rect">
                  <a:avLst/>
                </a:prstGeom>
                <a:blipFill>
                  <a:blip r:embed="rId11"/>
                  <a:stretch>
                    <a:fillRect t="-4651" b="-255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B3628A-20E7-ED1A-7A70-8C46DB2944D8}"/>
                </a:ext>
              </a:extLst>
            </p:cNvPr>
            <p:cNvSpPr txBox="1"/>
            <p:nvPr/>
          </p:nvSpPr>
          <p:spPr>
            <a:xfrm>
              <a:off x="5844806" y="2957174"/>
              <a:ext cx="40206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The first design with circular shapes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6A4F33C-FDB5-6EF1-2F11-7839E710BFD4}"/>
              </a:ext>
            </a:extLst>
          </p:cNvPr>
          <p:cNvSpPr txBox="1"/>
          <p:nvPr/>
        </p:nvSpPr>
        <p:spPr>
          <a:xfrm>
            <a:off x="3721175" y="4460677"/>
            <a:ext cx="4644633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33" b="1" dirty="0">
                <a:solidFill>
                  <a:schemeClr val="accent4">
                    <a:lumMod val="75000"/>
                  </a:schemeClr>
                </a:solidFill>
              </a:rPr>
              <a:t>Can we do better?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813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6" grpId="0" animBg="1"/>
      <p:bldP spid="16" grpId="1" animBg="1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87A64E7-60F9-4BB3-819A-A3D52F1EE8C2}"/>
              </a:ext>
            </a:extLst>
          </p:cNvPr>
          <p:cNvSpPr txBox="1"/>
          <p:nvPr/>
        </p:nvSpPr>
        <p:spPr>
          <a:xfrm>
            <a:off x="182044" y="4559599"/>
            <a:ext cx="4412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Target: </a:t>
            </a:r>
            <a:r>
              <a:rPr lang="en-US" dirty="0"/>
              <a:t>Maximize shunt impedance with peak surface E-field to gradient ratio of 2</a:t>
            </a:r>
          </a:p>
        </p:txBody>
      </p:sp>
      <p:pic>
        <p:nvPicPr>
          <p:cNvPr id="7" name="geom_opt_xband">
            <a:hlinkClick r:id="" action="ppaction://media"/>
            <a:extLst>
              <a:ext uri="{FF2B5EF4-FFF2-40B4-BE49-F238E27FC236}">
                <a16:creationId xmlns:a16="http://schemas.microsoft.com/office/drawing/2014/main" id="{1BCE5F35-D7BC-44C1-AE47-81A93BFA663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2962" t="13787" r="3779" b="7007"/>
          <a:stretch/>
        </p:blipFill>
        <p:spPr>
          <a:xfrm>
            <a:off x="428140" y="2327017"/>
            <a:ext cx="4143860" cy="18591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3656EF-A51B-4D00-9AB2-DC988CF3AD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C3AE05-AA2D-4E60-8748-12EEA5737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Next-generation distributed coupling linac: </a:t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</a:rPr>
              <a:t>New geometric-optimization approaches and optimized ports</a:t>
            </a:r>
            <a:endParaRPr lang="en-US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4AD762-6436-4536-8A2B-81AF8076B095}"/>
              </a:ext>
            </a:extLst>
          </p:cNvPr>
          <p:cNvSpPr/>
          <p:nvPr/>
        </p:nvSpPr>
        <p:spPr>
          <a:xfrm>
            <a:off x="133918" y="1185770"/>
            <a:ext cx="4415584" cy="369332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en-US"/>
              <a:t>New geometric-optimization approaches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7425CA8-CADA-4307-932C-BCDBFDFFE880}"/>
                  </a:ext>
                </a:extLst>
              </p:cNvPr>
              <p:cNvSpPr txBox="1"/>
              <p:nvPr/>
            </p:nvSpPr>
            <p:spPr>
              <a:xfrm>
                <a:off x="1511660" y="2076395"/>
                <a:ext cx="1034066" cy="2719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167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67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</m:e>
                      <m:sub>
                        <m:r>
                          <a:rPr lang="en-US" sz="1167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𝐬𝐮𝐫𝐟</m:t>
                        </m:r>
                      </m:sub>
                    </m:sSub>
                  </m:oMath>
                </a14:m>
                <a:r>
                  <a:rPr lang="en-US" sz="1167" b="1">
                    <a:solidFill>
                      <a:srgbClr val="0070C0"/>
                    </a:solidFill>
                  </a:rPr>
                  <a:t> (MV/m)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7425CA8-CADA-4307-932C-BCDBFDFFE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660" y="2076395"/>
                <a:ext cx="1034066" cy="271934"/>
              </a:xfrm>
              <a:prstGeom prst="rect">
                <a:avLst/>
              </a:prstGeom>
              <a:blipFill>
                <a:blip r:embed="rId8"/>
                <a:stretch>
                  <a:fillRect t="-2273" b="-15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091ADBE-0BC6-43CA-A8CD-2B3F0D370077}"/>
                  </a:ext>
                </a:extLst>
              </p:cNvPr>
              <p:cNvSpPr txBox="1"/>
              <p:nvPr/>
            </p:nvSpPr>
            <p:spPr>
              <a:xfrm>
                <a:off x="3484979" y="2092655"/>
                <a:ext cx="1064522" cy="2719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167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67" b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  <m:sub>
                        <m:r>
                          <a:rPr lang="en-US" sz="1167" b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𝐬𝐮𝐫𝐟</m:t>
                        </m:r>
                      </m:sub>
                    </m:sSub>
                  </m:oMath>
                </a14:m>
                <a:r>
                  <a:rPr lang="en-US" sz="1167" b="1">
                    <a:solidFill>
                      <a:srgbClr val="7030A0"/>
                    </a:solidFill>
                  </a:rPr>
                  <a:t> (MA/m)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091ADBE-0BC6-43CA-A8CD-2B3F0D3700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979" y="2092655"/>
                <a:ext cx="1064522" cy="271934"/>
              </a:xfrm>
              <a:prstGeom prst="rect">
                <a:avLst/>
              </a:prstGeom>
              <a:blipFill>
                <a:blip r:embed="rId9"/>
                <a:stretch>
                  <a:fillRect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70F7F3E1-F80D-490D-AEB7-1EB3C546DEA2}"/>
              </a:ext>
            </a:extLst>
          </p:cNvPr>
          <p:cNvSpPr txBox="1"/>
          <p:nvPr/>
        </p:nvSpPr>
        <p:spPr>
          <a:xfrm>
            <a:off x="1821822" y="4124192"/>
            <a:ext cx="2302233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/>
              <a:t>Distance along the surface (cm)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1A3B484-23B0-47C6-9B2B-7F38644CFBCE}"/>
              </a:ext>
            </a:extLst>
          </p:cNvPr>
          <p:cNvSpPr/>
          <p:nvPr/>
        </p:nvSpPr>
        <p:spPr>
          <a:xfrm>
            <a:off x="1725062" y="3312772"/>
            <a:ext cx="1247457" cy="233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17" b="1" dirty="0">
                <a:solidFill>
                  <a:srgbClr val="FF0000"/>
                </a:solidFill>
              </a:rPr>
              <a:t>Gradient=100MV/m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811044F-C419-42A7-BBE2-3DC84238007F}"/>
                  </a:ext>
                </a:extLst>
              </p:cNvPr>
              <p:cNvSpPr txBox="1"/>
              <p:nvPr/>
            </p:nvSpPr>
            <p:spPr>
              <a:xfrm>
                <a:off x="716360" y="1657776"/>
                <a:ext cx="32506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/>
                  <a:t>X-band, 11.424 GHz, iris diameter </a:t>
                </a:r>
                <a14:m>
                  <m:oMath xmlns:m="http://schemas.openxmlformats.org/officeDocument/2006/math">
                    <m:r>
                      <a:rPr lang="en-US" sz="1400">
                        <a:latin typeface="Cambria Math" panose="02040503050406030204" pitchFamily="18" charset="0"/>
                      </a:rPr>
                      <m:t>0.1</m:t>
                    </m:r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lang="en-US" sz="140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811044F-C419-42A7-BBE2-3DC842380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360" y="1657776"/>
                <a:ext cx="3250698" cy="307777"/>
              </a:xfrm>
              <a:prstGeom prst="rect">
                <a:avLst/>
              </a:prstGeom>
              <a:blipFill>
                <a:blip r:embed="rId10"/>
                <a:stretch>
                  <a:fillRect l="-563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411EDCDC-3C63-4A42-A1EE-87F7CFAB7616}"/>
              </a:ext>
            </a:extLst>
          </p:cNvPr>
          <p:cNvSpPr/>
          <p:nvPr/>
        </p:nvSpPr>
        <p:spPr>
          <a:xfrm>
            <a:off x="133917" y="4566750"/>
            <a:ext cx="4415584" cy="7871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Peak surface E-field to gradient reduction from 2.5 to 2 </a:t>
            </a:r>
          </a:p>
          <a:p>
            <a:pPr algn="ctr"/>
            <a:r>
              <a:rPr lang="en-US" sz="1600" dirty="0"/>
              <a:t>with even higher shunt impedance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03B529A-D2D3-4CD0-9968-67D51E2275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656" y="2671443"/>
            <a:ext cx="209985" cy="146713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B5AF68C-417D-41B4-8000-715BAA3AA7EF}"/>
              </a:ext>
            </a:extLst>
          </p:cNvPr>
          <p:cNvSpPr txBox="1"/>
          <p:nvPr/>
        </p:nvSpPr>
        <p:spPr>
          <a:xfrm>
            <a:off x="83281" y="2468825"/>
            <a:ext cx="434734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err="1"/>
              <a:t>a.u</a:t>
            </a:r>
            <a:r>
              <a:rPr lang="en-US" sz="1167"/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CF89D5-3F67-472C-A31F-B3197F853E3B}"/>
              </a:ext>
            </a:extLst>
          </p:cNvPr>
          <p:cNvSpPr txBox="1"/>
          <p:nvPr/>
        </p:nvSpPr>
        <p:spPr>
          <a:xfrm>
            <a:off x="6167521" y="5407223"/>
            <a:ext cx="2519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M. Nasr, Z. Li, and S. Tantawi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FA7867-5BB1-46B2-A014-8594C5307615}"/>
              </a:ext>
            </a:extLst>
          </p:cNvPr>
          <p:cNvSpPr/>
          <p:nvPr/>
        </p:nvSpPr>
        <p:spPr>
          <a:xfrm>
            <a:off x="0" y="5352990"/>
            <a:ext cx="47174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/>
              <a:t>M. Nasr et al. New Geometrical-Optimization Approach using Splines for Enhanced Accelerator Cavities’ Performance, IPAC’18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04AFBD-C4F6-4535-AA76-45695F32BBBA}"/>
              </a:ext>
            </a:extLst>
          </p:cNvPr>
          <p:cNvGrpSpPr/>
          <p:nvPr/>
        </p:nvGrpSpPr>
        <p:grpSpPr>
          <a:xfrm>
            <a:off x="4939333" y="1181100"/>
            <a:ext cx="4052267" cy="4172841"/>
            <a:chOff x="4939333" y="1181100"/>
            <a:chExt cx="4052267" cy="417284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5F19074-30CF-4F77-B8A9-E5DAFE783619}"/>
                </a:ext>
              </a:extLst>
            </p:cNvPr>
            <p:cNvGrpSpPr/>
            <p:nvPr/>
          </p:nvGrpSpPr>
          <p:grpSpPr>
            <a:xfrm>
              <a:off x="4939333" y="1181100"/>
              <a:ext cx="4052267" cy="4172841"/>
              <a:chOff x="4853955" y="1276405"/>
              <a:chExt cx="4052267" cy="4172841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A20A5E9-D911-4540-8955-EF2E756EBC10}"/>
                  </a:ext>
                </a:extLst>
              </p:cNvPr>
              <p:cNvSpPr/>
              <p:nvPr/>
            </p:nvSpPr>
            <p:spPr>
              <a:xfrm>
                <a:off x="4853955" y="1276405"/>
                <a:ext cx="4014167" cy="369332"/>
              </a:xfrm>
              <a:prstGeom prst="rect">
                <a:avLst/>
              </a:prstGeom>
              <a:solidFill>
                <a:srgbClr val="FF9933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/>
                  <a:t>Optimized coupling ports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9AB7F96C-F593-426B-88FF-EC82A3D3BCAC}"/>
                      </a:ext>
                    </a:extLst>
                  </p:cNvPr>
                  <p:cNvSpPr/>
                  <p:nvPr/>
                </p:nvSpPr>
                <p:spPr>
                  <a:xfrm>
                    <a:off x="4892055" y="4662055"/>
                    <a:ext cx="4014167" cy="787191"/>
                  </a:xfrm>
                  <a:prstGeom prst="rect">
                    <a:avLst/>
                  </a:prstGeom>
                </p:spPr>
                <p:style>
                  <a:lnRef idx="3">
                    <a:schemeClr val="lt1"/>
                  </a:lnRef>
                  <a:fillRef idx="1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dirty="0"/>
                      <a:t>Reducing magnetic field enhancement to from </a:t>
                    </a:r>
                    <a14:m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×</m:t>
                        </m:r>
                      </m:oMath>
                    </a14:m>
                    <a:r>
                      <a:rPr lang="en-US" sz="1600" dirty="0"/>
                      <a:t>2.3 to </a:t>
                    </a:r>
                    <a14:m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×</m:t>
                        </m:r>
                      </m:oMath>
                    </a14:m>
                    <a:r>
                      <a:rPr lang="en-US" sz="1600" dirty="0"/>
                      <a:t>1.17</a:t>
                    </a:r>
                  </a:p>
                </p:txBody>
              </p:sp>
            </mc:Choice>
            <mc:Fallback xmlns=""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9AB7F96C-F593-426B-88FF-EC82A3D3BC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92055" y="4662055"/>
                    <a:ext cx="4014167" cy="787191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1F4C2EAD-50DE-439C-8673-A543D57458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46812" y="3481180"/>
                <a:ext cx="1215738" cy="36135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/>
                  <a:t>H Field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3892709-A333-464B-B333-F176AC0B1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4600" y="1707610"/>
              <a:ext cx="1079639" cy="2740368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AE27CFF-CEB9-4987-A712-D1E2175CEC6C}"/>
              </a:ext>
            </a:extLst>
          </p:cNvPr>
          <p:cNvSpPr txBox="1"/>
          <p:nvPr/>
        </p:nvSpPr>
        <p:spPr>
          <a:xfrm>
            <a:off x="169575" y="2158073"/>
            <a:ext cx="1164101" cy="2616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Starting shape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B032D2E-FFED-47A3-8F68-6559F234EA3F}"/>
              </a:ext>
            </a:extLst>
          </p:cNvPr>
          <p:cNvSpPr txBox="1"/>
          <p:nvPr/>
        </p:nvSpPr>
        <p:spPr>
          <a:xfrm>
            <a:off x="111525" y="2146054"/>
            <a:ext cx="1311578" cy="261610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sz="1100" b="1" dirty="0"/>
              <a:t>Optimized shape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889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1" grpId="0" animBg="1"/>
      <p:bldP spid="25" grpId="0" animBg="1"/>
      <p:bldP spid="3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3656EF-A51B-4D00-9AB2-DC988CF3AD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C3AE05-AA2D-4E60-8748-12EEA5737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Next-generation distributed coupling linac: </a:t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</a:rPr>
              <a:t>New geometric-optimization approaches and optimized ports</a:t>
            </a:r>
            <a:endParaRPr lang="en-US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4AD762-6436-4536-8A2B-81AF8076B095}"/>
              </a:ext>
            </a:extLst>
          </p:cNvPr>
          <p:cNvSpPr/>
          <p:nvPr/>
        </p:nvSpPr>
        <p:spPr>
          <a:xfrm>
            <a:off x="133918" y="1185770"/>
            <a:ext cx="4415584" cy="369332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en-US"/>
              <a:t>New geometric-optimization approaches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11EDCDC-3C63-4A42-A1EE-87F7CFAB7616}"/>
              </a:ext>
            </a:extLst>
          </p:cNvPr>
          <p:cNvSpPr/>
          <p:nvPr/>
        </p:nvSpPr>
        <p:spPr>
          <a:xfrm>
            <a:off x="133917" y="4566750"/>
            <a:ext cx="4415584" cy="7871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Peak surface E-field to gradient reduction from 2.5 to 2 </a:t>
            </a:r>
          </a:p>
          <a:p>
            <a:pPr algn="ctr"/>
            <a:r>
              <a:rPr lang="en-US" sz="1600" dirty="0"/>
              <a:t>with even higher shunt impedance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FA7867-5BB1-46B2-A014-8594C5307615}"/>
              </a:ext>
            </a:extLst>
          </p:cNvPr>
          <p:cNvSpPr/>
          <p:nvPr/>
        </p:nvSpPr>
        <p:spPr>
          <a:xfrm>
            <a:off x="0" y="5352990"/>
            <a:ext cx="47174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/>
              <a:t>M. Nasr et al. New Geometrical-Optimization Approach using Splines for Enhanced Accelerator Cavities’ Performance, IPAC’18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A20A5E9-D911-4540-8955-EF2E756EBC10}"/>
              </a:ext>
            </a:extLst>
          </p:cNvPr>
          <p:cNvSpPr/>
          <p:nvPr/>
        </p:nvSpPr>
        <p:spPr>
          <a:xfrm>
            <a:off x="4939333" y="1181100"/>
            <a:ext cx="4014167" cy="369332"/>
          </a:xfrm>
          <a:prstGeom prst="rect">
            <a:avLst/>
          </a:prstGeom>
          <a:solidFill>
            <a:srgbClr val="FF9933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Optimized coupling ports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AB7F96C-F593-426B-88FF-EC82A3D3BCAC}"/>
                  </a:ext>
                </a:extLst>
              </p:cNvPr>
              <p:cNvSpPr/>
              <p:nvPr/>
            </p:nvSpPr>
            <p:spPr>
              <a:xfrm>
                <a:off x="4977433" y="4566750"/>
                <a:ext cx="4014167" cy="787191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Reducing magnetic field enhancement to from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600" dirty="0"/>
                  <a:t>2.3 to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600" dirty="0"/>
                  <a:t>1.17</a:t>
                </a: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AB7F96C-F593-426B-88FF-EC82A3D3BC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7433" y="4566750"/>
                <a:ext cx="4014167" cy="7871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C0A8304-E4E8-4196-9BF5-2709EEBA5E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1471" y="1662576"/>
            <a:ext cx="3385202" cy="285905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D8FCA04-8293-4834-B2A4-D2EB1A8C54F7}"/>
              </a:ext>
            </a:extLst>
          </p:cNvPr>
          <p:cNvSpPr txBox="1"/>
          <p:nvPr/>
        </p:nvSpPr>
        <p:spPr>
          <a:xfrm>
            <a:off x="5220489" y="5414635"/>
            <a:ext cx="350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M. Nasr, Z. Li, G. Bowden, and S. Tantawi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B745DC-361A-4808-ACB3-84D0CC958C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727" y="1863573"/>
            <a:ext cx="4367964" cy="2457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678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5AF0FF-0F4C-66EB-566A-2EEB1E2A3A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EB5602-E661-AA2D-F268-2F45BFD39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135 degree phase advanced distributed coupling structure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EEAC0007-D078-BE4D-2F5F-E8E70C797C13}"/>
                  </a:ext>
                </a:extLst>
              </p:cNvPr>
              <p:cNvSpPr>
                <a:spLocks noGrp="1"/>
              </p:cNvSpPr>
              <p:nvPr>
                <p:ph sz="quarter" idx="14"/>
              </p:nvPr>
            </p:nvSpPr>
            <p:spPr>
              <a:xfrm>
                <a:off x="451822" y="1034119"/>
                <a:ext cx="8537632" cy="1652816"/>
              </a:xfrm>
            </p:spPr>
            <p:txBody>
              <a:bodyPr>
                <a:normAutofit lnSpcReduction="10000"/>
              </a:bodyPr>
              <a:lstStyle/>
              <a:p>
                <a:pPr marL="192881" indent="-192881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If one includes the period as an optimization parameter then the optimal structure with the minimal </a:t>
                </a:r>
                <a:r>
                  <a:rPr lang="en-US" sz="1400" dirty="0" err="1"/>
                  <a:t>surfac</a:t>
                </a:r>
                <a:r>
                  <a:rPr lang="en-US" sz="1400" dirty="0"/>
                  <a:t> magnetic field, and consequently the highest shunt impedance occurs at ~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132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400" dirty="0"/>
                  <a:t> phase advance; a natural choice is</a:t>
                </a:r>
                <a14:m>
                  <m:oMath xmlns:m="http://schemas.openxmlformats.org/officeDocument/2006/math">
                    <m:r>
                      <a:rPr lang="en-US" sz="14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135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400" dirty="0"/>
                  <a:t> phase advance.</a:t>
                </a:r>
              </a:p>
              <a:p>
                <a:pPr marL="192881" indent="-192881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Every </a:t>
                </a:r>
                <a:r>
                  <a:rPr lang="en-US" sz="1400" i="1" dirty="0"/>
                  <a:t>4</a:t>
                </a:r>
                <a:r>
                  <a:rPr lang="en-US" sz="1400" i="1" baseline="30000" dirty="0"/>
                  <a:t>th</a:t>
                </a:r>
                <a:r>
                  <a:rPr lang="en-US" sz="1400" dirty="0"/>
                  <a:t> cavity has a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phase shift, hence 4 manifolds are needed to feed the structure.</a:t>
                </a:r>
              </a:p>
              <a:p>
                <a:pPr marL="192881" indent="-192881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Every </a:t>
                </a:r>
                <a:r>
                  <a:rPr lang="en-US" sz="1400" i="1" dirty="0"/>
                  <a:t>two</a:t>
                </a:r>
                <a:r>
                  <a:rPr lang="en-US" sz="1400" dirty="0"/>
                  <a:t> manifolds need to be fed with 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400" dirty="0"/>
                  <a:t> phase shift; naturally fed by a hybrid that isolates the forward signal from the reflected signal. </a:t>
                </a:r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EEAC0007-D078-BE4D-2F5F-E8E70C797C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4"/>
              </p:nvPr>
            </p:nvSpPr>
            <p:spPr>
              <a:xfrm>
                <a:off x="451822" y="1034119"/>
                <a:ext cx="8537632" cy="1652816"/>
              </a:xfrm>
              <a:blipFill>
                <a:blip r:embed="rId2"/>
                <a:stretch>
                  <a:fillRect l="-1189" t="-3817" r="-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217E134-7787-2DBE-7C33-A9DA8E8A4275}"/>
              </a:ext>
            </a:extLst>
          </p:cNvPr>
          <p:cNvSpPr txBox="1"/>
          <p:nvPr/>
        </p:nvSpPr>
        <p:spPr>
          <a:xfrm>
            <a:off x="142624" y="5408481"/>
            <a:ext cx="556755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Marco </a:t>
            </a:r>
            <a:r>
              <a:rPr lang="en-US" sz="1013" dirty="0" err="1"/>
              <a:t>Oriunno</a:t>
            </a:r>
            <a:r>
              <a:rPr lang="en-US" sz="1013" dirty="0"/>
              <a:t>, J. Merrick, G. Bowden,  Z. Li, C. </a:t>
            </a:r>
            <a:r>
              <a:rPr lang="en-US" sz="1013" dirty="0" err="1"/>
              <a:t>Nantista</a:t>
            </a:r>
            <a:r>
              <a:rPr lang="en-US" sz="1013" dirty="0"/>
              <a:t>, E. Snively, M Shumail, S. Tantawi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FFB769-E79E-10CA-91BC-FDD972330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45935"/>
            <a:ext cx="3886796" cy="1652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83DBD8-2BDB-BEF3-8F6A-A5C109FD9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575" y="2505745"/>
            <a:ext cx="2953261" cy="1825800"/>
          </a:xfrm>
          <a:prstGeom prst="rect">
            <a:avLst/>
          </a:prstGeom>
        </p:spPr>
      </p:pic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E2A27554-E53D-0AA6-29B0-1A5E588FE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332" y="3269517"/>
            <a:ext cx="2652827" cy="203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72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5AF0FF-0F4C-66EB-566A-2EEB1E2A3A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EB5602-E661-AA2D-F268-2F45BFD39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135 degree phase advanced distributed coupling structure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EEAC0007-D078-BE4D-2F5F-E8E70C797C13}"/>
                  </a:ext>
                </a:extLst>
              </p:cNvPr>
              <p:cNvSpPr>
                <a:spLocks noGrp="1"/>
              </p:cNvSpPr>
              <p:nvPr>
                <p:ph sz="quarter" idx="14"/>
              </p:nvPr>
            </p:nvSpPr>
            <p:spPr>
              <a:xfrm>
                <a:off x="451822" y="1034119"/>
                <a:ext cx="8537632" cy="1652816"/>
              </a:xfrm>
            </p:spPr>
            <p:txBody>
              <a:bodyPr>
                <a:normAutofit lnSpcReduction="10000"/>
              </a:bodyPr>
              <a:lstStyle/>
              <a:p>
                <a:pPr marL="192881" indent="-192881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If one includes the period as an optimization parameter then the optimal structure with the minimal </a:t>
                </a:r>
                <a:r>
                  <a:rPr lang="en-US" sz="1400" dirty="0" err="1"/>
                  <a:t>surfac</a:t>
                </a:r>
                <a:r>
                  <a:rPr lang="en-US" sz="1400" dirty="0"/>
                  <a:t> magnetic field, and consequently the highest shunt impedance occurs at ~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132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400" dirty="0"/>
                  <a:t> phase advance; a natural choice is</a:t>
                </a:r>
                <a14:m>
                  <m:oMath xmlns:m="http://schemas.openxmlformats.org/officeDocument/2006/math">
                    <m:r>
                      <a:rPr lang="en-US" sz="14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135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400" dirty="0"/>
                  <a:t> phase advance.</a:t>
                </a:r>
              </a:p>
              <a:p>
                <a:pPr marL="192881" indent="-192881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Every </a:t>
                </a:r>
                <a:r>
                  <a:rPr lang="en-US" sz="1400" i="1" dirty="0"/>
                  <a:t>4</a:t>
                </a:r>
                <a:r>
                  <a:rPr lang="en-US" sz="1400" i="1" baseline="30000" dirty="0"/>
                  <a:t>th</a:t>
                </a:r>
                <a:r>
                  <a:rPr lang="en-US" sz="1400" dirty="0"/>
                  <a:t> cavity has a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phase shift, hence 4 manifolds are needed to feed the structure.</a:t>
                </a:r>
              </a:p>
              <a:p>
                <a:pPr marL="192881" indent="-192881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Every </a:t>
                </a:r>
                <a:r>
                  <a:rPr lang="en-US" sz="1400" i="1" dirty="0"/>
                  <a:t>two</a:t>
                </a:r>
                <a:r>
                  <a:rPr lang="en-US" sz="1400" dirty="0"/>
                  <a:t> manifolds need to be fed with 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400" dirty="0"/>
                  <a:t> phase shift; naturally fed by a hybrid that isolates the forward signal from the reflected signal. </a:t>
                </a:r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EEAC0007-D078-BE4D-2F5F-E8E70C797C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4"/>
              </p:nvPr>
            </p:nvSpPr>
            <p:spPr>
              <a:xfrm>
                <a:off x="451822" y="1034119"/>
                <a:ext cx="8537632" cy="1652816"/>
              </a:xfrm>
              <a:blipFill>
                <a:blip r:embed="rId2"/>
                <a:stretch>
                  <a:fillRect l="-1189" t="-3817" r="-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217E134-7787-2DBE-7C33-A9DA8E8A4275}"/>
              </a:ext>
            </a:extLst>
          </p:cNvPr>
          <p:cNvSpPr txBox="1"/>
          <p:nvPr/>
        </p:nvSpPr>
        <p:spPr>
          <a:xfrm>
            <a:off x="142624" y="5408481"/>
            <a:ext cx="556755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Marco </a:t>
            </a:r>
            <a:r>
              <a:rPr lang="en-US" sz="1013" dirty="0" err="1"/>
              <a:t>Oriunno</a:t>
            </a:r>
            <a:r>
              <a:rPr lang="en-US" sz="1013" dirty="0"/>
              <a:t>, J. Merrick, G. Bowden,  Z. Li, C. </a:t>
            </a:r>
            <a:r>
              <a:rPr lang="en-US" sz="1013" dirty="0" err="1"/>
              <a:t>Nantista</a:t>
            </a:r>
            <a:r>
              <a:rPr lang="en-US" sz="1013" dirty="0"/>
              <a:t>, E. Snively, M Shumail, S. Tantawi</a:t>
            </a:r>
          </a:p>
        </p:txBody>
      </p:sp>
    </p:spTree>
    <p:extLst>
      <p:ext uri="{BB962C8B-B14F-4D97-AF65-F5344CB8AC3E}">
        <p14:creationId xmlns:p14="http://schemas.microsoft.com/office/powerpoint/2010/main" val="2114560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3EF4C1F-BFEB-4718-AA64-FED244C64914}"/>
              </a:ext>
            </a:extLst>
          </p:cNvPr>
          <p:cNvSpPr/>
          <p:nvPr/>
        </p:nvSpPr>
        <p:spPr>
          <a:xfrm>
            <a:off x="263523" y="1943100"/>
            <a:ext cx="3775077" cy="2743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9A0251-B86D-4BA8-8C8F-51F09A038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b" anchorCtr="0">
            <a:noAutofit/>
          </a:bodyPr>
          <a:lstStyle/>
          <a:p>
            <a:r>
              <a:rPr lang="en-US" sz="1800" dirty="0"/>
              <a:t>Having every cell fed individually by a manifold naturally inspires the use of another manifold with another mode feeding the same cell</a:t>
            </a:r>
          </a:p>
        </p:txBody>
      </p:sp>
      <p:sp>
        <p:nvSpPr>
          <p:cNvPr id="5" name="Content Placeholder 23">
            <a:extLst>
              <a:ext uri="{FF2B5EF4-FFF2-40B4-BE49-F238E27FC236}">
                <a16:creationId xmlns:a16="http://schemas.microsoft.com/office/drawing/2014/main" id="{C77D7088-F984-4CDE-9E50-7B98C339C38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9099" y="1965193"/>
            <a:ext cx="3619500" cy="1397000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500"/>
              </a:spcAft>
              <a:buClr>
                <a:schemeClr val="bg2"/>
              </a:buClr>
            </a:pPr>
            <a:r>
              <a:rPr lang="en-US" sz="1333"/>
              <a:t>Performance of cavity improves  when powered with two different RF modes</a:t>
            </a:r>
          </a:p>
          <a:p>
            <a:pPr marL="238115" indent="-238115">
              <a:lnSpc>
                <a:spcPct val="100000"/>
              </a:lnSpc>
              <a:spcAft>
                <a:spcPts val="500"/>
              </a:spcAft>
              <a:buClr>
                <a:schemeClr val="bg2"/>
              </a:buClr>
              <a:buFont typeface="Arial"/>
              <a:buChar char="•"/>
            </a:pPr>
            <a:r>
              <a:rPr lang="en-US" sz="1333" b="1">
                <a:solidFill>
                  <a:schemeClr val="accent6">
                    <a:lumMod val="75000"/>
                  </a:schemeClr>
                </a:solidFill>
              </a:rPr>
              <a:t>Efficiency: </a:t>
            </a:r>
            <a:r>
              <a:rPr lang="en-US" sz="1333"/>
              <a:t>Linear superposition of fields by adding power in the two modes.</a:t>
            </a:r>
          </a:p>
          <a:p>
            <a:pPr marL="238115" indent="-238115">
              <a:lnSpc>
                <a:spcPct val="100000"/>
              </a:lnSpc>
              <a:spcAft>
                <a:spcPts val="500"/>
              </a:spcAft>
              <a:buClr>
                <a:schemeClr val="bg2"/>
              </a:buClr>
              <a:buFont typeface="Arial"/>
              <a:buChar char="•"/>
            </a:pPr>
            <a:endParaRPr lang="en-US" sz="1333"/>
          </a:p>
          <a:p>
            <a:pPr marL="238115" indent="-238115">
              <a:lnSpc>
                <a:spcPct val="100000"/>
              </a:lnSpc>
              <a:spcAft>
                <a:spcPts val="500"/>
              </a:spcAft>
              <a:buClr>
                <a:schemeClr val="bg2"/>
              </a:buClr>
              <a:buFont typeface="Arial"/>
              <a:buChar char="•"/>
            </a:pPr>
            <a:r>
              <a:rPr lang="en-US" sz="1333" b="1">
                <a:solidFill>
                  <a:schemeClr val="accent6">
                    <a:lumMod val="75000"/>
                  </a:schemeClr>
                </a:solidFill>
              </a:rPr>
              <a:t>Gradient: </a:t>
            </a:r>
            <a:r>
              <a:rPr lang="en-US" sz="1333"/>
              <a:t>doubling the accelerating gradient without doubling surface fields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6AE0135-E81C-4B6C-AF1F-956E839E90CA}"/>
                  </a:ext>
                </a:extLst>
              </p:cNvPr>
              <p:cNvSpPr/>
              <p:nvPr/>
            </p:nvSpPr>
            <p:spPr>
              <a:xfrm>
                <a:off x="263529" y="1500920"/>
                <a:ext cx="2280751" cy="42937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500"/>
                  </a:spcAft>
                  <a:buClr>
                    <a:schemeClr val="bg2"/>
                  </a:buClr>
                </a:pPr>
                <a:r>
                  <a:rPr lang="en-US" sz="1667" b="1">
                    <a:solidFill>
                      <a:schemeClr val="bg1"/>
                    </a:solidFill>
                  </a:rPr>
                  <a:t>Power </a:t>
                </a:r>
                <a14:m>
                  <m:oMath xmlns:m="http://schemas.openxmlformats.org/officeDocument/2006/math">
                    <m:r>
                      <a:rPr lang="en-US" sz="1667" b="1" i="1">
                        <a:solidFill>
                          <a:schemeClr val="bg1"/>
                        </a:solidFill>
                        <a:latin typeface="Cambria Math"/>
                      </a:rPr>
                      <m:t>∝</m:t>
                    </m:r>
                  </m:oMath>
                </a14:m>
                <a:r>
                  <a:rPr lang="en-US" sz="1667" b="1">
                    <a:solidFill>
                      <a:schemeClr val="bg1"/>
                    </a:solidFill>
                  </a:rPr>
                  <a:t> (gradient)</a:t>
                </a:r>
                <a:r>
                  <a:rPr lang="en-US" sz="1667" b="1" baseline="30000">
                    <a:solidFill>
                      <a:schemeClr val="bg1"/>
                    </a:solidFill>
                  </a:rPr>
                  <a:t>2</a:t>
                </a:r>
                <a:r>
                  <a:rPr lang="en-US" sz="1667" b="1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6AE0135-E81C-4B6C-AF1F-956E839E90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529" y="1500920"/>
                <a:ext cx="2280751" cy="4293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: Rounded Corners 18">
            <a:extLst>
              <a:ext uri="{FF2B5EF4-FFF2-40B4-BE49-F238E27FC236}">
                <a16:creationId xmlns:a16="http://schemas.microsoft.com/office/drawing/2014/main" id="{EFB48EE4-4905-4D1B-B9CE-98A538CD69E5}"/>
              </a:ext>
            </a:extLst>
          </p:cNvPr>
          <p:cNvSpPr/>
          <p:nvPr/>
        </p:nvSpPr>
        <p:spPr>
          <a:xfrm>
            <a:off x="332652" y="3695700"/>
            <a:ext cx="3619500" cy="884111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33" dirty="0">
                <a:solidFill>
                  <a:schemeClr val="tx1"/>
                </a:solidFill>
              </a:rPr>
              <a:t>Optimum designs require non-harmonic operation; instead, we design for frequencies that are not necessarily harmonically related, but rather have a common sub-harmonic.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27FE82E-0DD7-48B7-8F22-6987053E801A}"/>
              </a:ext>
            </a:extLst>
          </p:cNvPr>
          <p:cNvGrpSpPr/>
          <p:nvPr/>
        </p:nvGrpSpPr>
        <p:grpSpPr>
          <a:xfrm>
            <a:off x="4927269" y="992493"/>
            <a:ext cx="4064331" cy="2807150"/>
            <a:chOff x="4927269" y="992493"/>
            <a:chExt cx="4064331" cy="28071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A994A5B-058B-4047-86E8-BCBA7261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5831" t="9917" r="14644" b="9184"/>
            <a:stretch/>
          </p:blipFill>
          <p:spPr>
            <a:xfrm flipH="1">
              <a:off x="5584075" y="1231321"/>
              <a:ext cx="3407525" cy="2568322"/>
            </a:xfrm>
            <a:prstGeom prst="rect">
              <a:avLst/>
            </a:prstGeom>
          </p:spPr>
        </p:pic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D483B94B-9C2A-479C-9C24-BD3C176ABFDE}"/>
                </a:ext>
              </a:extLst>
            </p:cNvPr>
            <p:cNvSpPr/>
            <p:nvPr/>
          </p:nvSpPr>
          <p:spPr>
            <a:xfrm>
              <a:off x="8301630" y="1103922"/>
              <a:ext cx="264520" cy="297454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B6E8849E-51BE-48FE-9F67-DA114F3FDEA7}"/>
                </a:ext>
              </a:extLst>
            </p:cNvPr>
            <p:cNvSpPr/>
            <p:nvPr/>
          </p:nvSpPr>
          <p:spPr>
            <a:xfrm rot="18126217">
              <a:off x="5437677" y="2667364"/>
              <a:ext cx="196783" cy="297454"/>
            </a:xfrm>
            <a:prstGeom prst="down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FB06483-5B6A-4222-AE55-359F75D27A86}"/>
                </a:ext>
              </a:extLst>
            </p:cNvPr>
            <p:cNvSpPr txBox="1"/>
            <p:nvPr/>
          </p:nvSpPr>
          <p:spPr>
            <a:xfrm>
              <a:off x="7428777" y="992493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S-band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7C9EE7-30E5-4833-947F-570F943F99A5}"/>
                </a:ext>
              </a:extLst>
            </p:cNvPr>
            <p:cNvSpPr txBox="1"/>
            <p:nvPr/>
          </p:nvSpPr>
          <p:spPr>
            <a:xfrm>
              <a:off x="4927269" y="2400820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C-band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1" name="Table 50">
                <a:extLst>
                  <a:ext uri="{FF2B5EF4-FFF2-40B4-BE49-F238E27FC236}">
                    <a16:creationId xmlns:a16="http://schemas.microsoft.com/office/drawing/2014/main" id="{0FE0053E-D092-42BE-B28C-ECAF704B57D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166782" y="1201473"/>
              <a:ext cx="2099835" cy="124195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31230">
                      <a:extLst>
                        <a:ext uri="{9D8B030D-6E8A-4147-A177-3AD203B41FA5}">
                          <a16:colId xmlns:a16="http://schemas.microsoft.com/office/drawing/2014/main" val="1316680334"/>
                        </a:ext>
                      </a:extLst>
                    </a:gridCol>
                    <a:gridCol w="768605">
                      <a:extLst>
                        <a:ext uri="{9D8B030D-6E8A-4147-A177-3AD203B41FA5}">
                          <a16:colId xmlns:a16="http://schemas.microsoft.com/office/drawing/2014/main" val="3054713346"/>
                        </a:ext>
                      </a:extLst>
                    </a:gridCol>
                  </a:tblGrid>
                  <a:tr h="309033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dirty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400" b="0" dirty="0" smtClean="0">
                                        <a:latin typeface="Cambria Math" panose="02040503050406030204" pitchFamily="18" charset="0"/>
                                      </a:rPr>
                                      <m:t>𝑟𝑒𝑠</m:t>
                                    </m:r>
                                    <m:r>
                                      <a:rPr lang="en-US" sz="1400" b="0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400" b="0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b="0" dirty="0" smtClean="0">
                                    <a:latin typeface="Cambria Math" panose="02040503050406030204" pitchFamily="18" charset="0"/>
                                  </a:rPr>
                                  <m:t>GHz</m:t>
                                </m:r>
                                <m:r>
                                  <a:rPr lang="en-US" sz="1400" b="0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i="0" dirty="0"/>
                        </a:p>
                      </a:txBody>
                      <a:tcPr marL="69273" marR="69273" marT="38100" marB="3810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2.856</a:t>
                          </a:r>
                        </a:p>
                      </a:txBody>
                      <a:tcPr marL="69273" marR="69273" marT="38100" marB="38100"/>
                    </a:tc>
                    <a:extLst>
                      <a:ext uri="{0D108BD9-81ED-4DB2-BD59-A6C34878D82A}">
                        <a16:rowId xmlns:a16="http://schemas.microsoft.com/office/drawing/2014/main" val="2106156139"/>
                      </a:ext>
                    </a:extLst>
                  </a:tr>
                  <a:tr h="309033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dirty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400" b="0" dirty="0" smtClean="0">
                                        <a:latin typeface="Cambria Math" panose="02040503050406030204" pitchFamily="18" charset="0"/>
                                      </a:rPr>
                                      <m:t>𝑟𝑒𝑠</m:t>
                                    </m:r>
                                    <m:r>
                                      <a:rPr lang="en-US" sz="1400" b="0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400" b="0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b="0" dirty="0" smtClean="0">
                                    <a:latin typeface="Cambria Math" panose="02040503050406030204" pitchFamily="18" charset="0"/>
                                  </a:rPr>
                                  <m:t>GHz</m:t>
                                </m:r>
                                <m:r>
                                  <a:rPr lang="en-US" sz="1400" b="0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/>
                        </a:p>
                      </a:txBody>
                      <a:tcPr marL="69273" marR="69273" marT="38100" marB="3810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6.664</a:t>
                          </a:r>
                        </a:p>
                      </a:txBody>
                      <a:tcPr marL="69273" marR="69273" marT="38100" marB="38100"/>
                    </a:tc>
                    <a:extLst>
                      <a:ext uri="{0D108BD9-81ED-4DB2-BD59-A6C34878D82A}">
                        <a16:rowId xmlns:a16="http://schemas.microsoft.com/office/drawing/2014/main" val="2177385530"/>
                      </a:ext>
                    </a:extLst>
                  </a:tr>
                  <a:tr h="309033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dirty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400" b="0" dirty="0" smtClean="0">
                                        <a:latin typeface="Cambria Math" panose="02040503050406030204" pitchFamily="18" charset="0"/>
                                      </a:rPr>
                                      <m:t>𝑐𝑜𝑚𝑚</m:t>
                                    </m:r>
                                  </m:sub>
                                </m:sSub>
                                <m:r>
                                  <a:rPr lang="en-US" sz="1400" b="0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b="0" dirty="0" smtClean="0">
                                    <a:latin typeface="Cambria Math" panose="02040503050406030204" pitchFamily="18" charset="0"/>
                                  </a:rPr>
                                  <m:t>MHz</m:t>
                                </m:r>
                                <m:r>
                                  <a:rPr lang="en-US" sz="1400" b="0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/>
                        </a:p>
                      </a:txBody>
                      <a:tcPr marL="69273" marR="69273" marT="38100" marB="3810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952</a:t>
                          </a:r>
                        </a:p>
                      </a:txBody>
                      <a:tcPr marL="69273" marR="69273" marT="38100" marB="38100"/>
                    </a:tc>
                    <a:extLst>
                      <a:ext uri="{0D108BD9-81ED-4DB2-BD59-A6C34878D82A}">
                        <a16:rowId xmlns:a16="http://schemas.microsoft.com/office/drawing/2014/main" val="4120571397"/>
                      </a:ext>
                    </a:extLst>
                  </a:tr>
                  <a:tr h="314854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dirty="0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1400" b="0" dirty="0" smtClean="0">
                                        <a:latin typeface="Cambria Math" panose="02040503050406030204" pitchFamily="18" charset="0"/>
                                      </a:rPr>
                                      <m:t>𝑠h𝑢𝑛𝑡</m:t>
                                    </m:r>
                                  </m:sub>
                                </m:sSub>
                                <m:r>
                                  <a:rPr lang="en-US" sz="1400" b="0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b="0" dirty="0" smtClean="0">
                                    <a:latin typeface="Cambria Math" panose="02040503050406030204" pitchFamily="18" charset="0"/>
                                  </a:rPr>
                                  <m:t>MΩ</m:t>
                                </m:r>
                                <m:r>
                                  <a:rPr lang="en-US" sz="1400" b="0" dirty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400" b="0" dirty="0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1400" b="0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69273" marR="69273" marT="38100" marB="3810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155</a:t>
                          </a:r>
                        </a:p>
                      </a:txBody>
                      <a:tcPr marL="69273" marR="69273" marT="38100" marB="38100"/>
                    </a:tc>
                    <a:extLst>
                      <a:ext uri="{0D108BD9-81ED-4DB2-BD59-A6C34878D82A}">
                        <a16:rowId xmlns:a16="http://schemas.microsoft.com/office/drawing/2014/main" val="11219508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1" name="Table 50">
                <a:extLst>
                  <a:ext uri="{FF2B5EF4-FFF2-40B4-BE49-F238E27FC236}">
                    <a16:creationId xmlns:a16="http://schemas.microsoft.com/office/drawing/2014/main" id="{0FE0053E-D092-42BE-B28C-ECAF704B57D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11420443"/>
                  </p:ext>
                </p:extLst>
              </p:nvPr>
            </p:nvGraphicFramePr>
            <p:xfrm>
              <a:off x="4166782" y="1201473"/>
              <a:ext cx="2099835" cy="124195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31230">
                      <a:extLst>
                        <a:ext uri="{9D8B030D-6E8A-4147-A177-3AD203B41FA5}">
                          <a16:colId xmlns:a16="http://schemas.microsoft.com/office/drawing/2014/main" val="1316680334"/>
                        </a:ext>
                      </a:extLst>
                    </a:gridCol>
                    <a:gridCol w="768605">
                      <a:extLst>
                        <a:ext uri="{9D8B030D-6E8A-4147-A177-3AD203B41FA5}">
                          <a16:colId xmlns:a16="http://schemas.microsoft.com/office/drawing/2014/main" val="3054713346"/>
                        </a:ext>
                      </a:extLst>
                    </a:gridCol>
                  </a:tblGrid>
                  <a:tr h="30903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9273" marR="69273" marT="38100" marB="38100">
                        <a:blipFill>
                          <a:blip r:embed="rId15"/>
                          <a:stretch>
                            <a:fillRect l="-457" t="-5882" r="-58904" b="-3137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2.856</a:t>
                          </a:r>
                        </a:p>
                      </a:txBody>
                      <a:tcPr marL="69273" marR="69273" marT="38100" marB="38100"/>
                    </a:tc>
                    <a:extLst>
                      <a:ext uri="{0D108BD9-81ED-4DB2-BD59-A6C34878D82A}">
                        <a16:rowId xmlns:a16="http://schemas.microsoft.com/office/drawing/2014/main" val="2106156139"/>
                      </a:ext>
                    </a:extLst>
                  </a:tr>
                  <a:tr h="30903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9273" marR="69273" marT="38100" marB="38100">
                        <a:blipFill>
                          <a:blip r:embed="rId15"/>
                          <a:stretch>
                            <a:fillRect l="-457" t="-105882" r="-58904" b="-2137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6.664</a:t>
                          </a:r>
                        </a:p>
                      </a:txBody>
                      <a:tcPr marL="69273" marR="69273" marT="38100" marB="38100"/>
                    </a:tc>
                    <a:extLst>
                      <a:ext uri="{0D108BD9-81ED-4DB2-BD59-A6C34878D82A}">
                        <a16:rowId xmlns:a16="http://schemas.microsoft.com/office/drawing/2014/main" val="2177385530"/>
                      </a:ext>
                    </a:extLst>
                  </a:tr>
                  <a:tr h="30903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9273" marR="69273" marT="38100" marB="38100">
                        <a:blipFill>
                          <a:blip r:embed="rId15"/>
                          <a:stretch>
                            <a:fillRect l="-457" t="-210000" r="-58904" b="-1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952</a:t>
                          </a:r>
                        </a:p>
                      </a:txBody>
                      <a:tcPr marL="69273" marR="69273" marT="38100" marB="38100"/>
                    </a:tc>
                    <a:extLst>
                      <a:ext uri="{0D108BD9-81ED-4DB2-BD59-A6C34878D82A}">
                        <a16:rowId xmlns:a16="http://schemas.microsoft.com/office/drawing/2014/main" val="4120571397"/>
                      </a:ext>
                    </a:extLst>
                  </a:tr>
                  <a:tr h="31485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9273" marR="69273" marT="38100" marB="38100">
                        <a:blipFill>
                          <a:blip r:embed="rId15"/>
                          <a:stretch>
                            <a:fillRect l="-457" t="-298077" r="-58904" b="-13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155</a:t>
                          </a:r>
                        </a:p>
                      </a:txBody>
                      <a:tcPr marL="69273" marR="69273" marT="38100" marB="38100"/>
                    </a:tc>
                    <a:extLst>
                      <a:ext uri="{0D108BD9-81ED-4DB2-BD59-A6C34878D82A}">
                        <a16:rowId xmlns:a16="http://schemas.microsoft.com/office/drawing/2014/main" val="112195080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35DA70B-EBD9-47DB-9768-743795300C69}"/>
              </a:ext>
            </a:extLst>
          </p:cNvPr>
          <p:cNvSpPr txBox="1"/>
          <p:nvPr/>
        </p:nvSpPr>
        <p:spPr>
          <a:xfrm>
            <a:off x="7043949" y="3321627"/>
            <a:ext cx="2072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M. Nasr, and S. Tantawi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4E5286-3883-42DE-B189-FFA6DCF94964}"/>
              </a:ext>
            </a:extLst>
          </p:cNvPr>
          <p:cNvSpPr/>
          <p:nvPr/>
        </p:nvSpPr>
        <p:spPr>
          <a:xfrm>
            <a:off x="142616" y="4735440"/>
            <a:ext cx="417246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M. Nasr et al. “A Novel Dual-Mode Dual-Frequency Linac Design”, IPAC’17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9EB8AD-A157-4DC3-8485-7A11C4D28CAB}"/>
              </a:ext>
            </a:extLst>
          </p:cNvPr>
          <p:cNvSpPr/>
          <p:nvPr/>
        </p:nvSpPr>
        <p:spPr>
          <a:xfrm>
            <a:off x="142616" y="5147568"/>
            <a:ext cx="417246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M. Nasr et al. “The Design and Construction of a Novel Dual-Mode Dual-Frequency Linac Design”, IPAC’18</a:t>
            </a:r>
          </a:p>
        </p:txBody>
      </p:sp>
      <p:pic>
        <p:nvPicPr>
          <p:cNvPr id="26" name="axialfields">
            <a:hlinkClick r:id="" action="ppaction://media"/>
            <a:extLst>
              <a:ext uri="{FF2B5EF4-FFF2-40B4-BE49-F238E27FC236}">
                <a16:creationId xmlns:a16="http://schemas.microsoft.com/office/drawing/2014/main" id="{584E2ED8-8BA3-3640-AE8D-FF08C3CF5C2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6"/>
          <a:srcRect l="15736" t="15109" r="15329" b="8172"/>
          <a:stretch/>
        </p:blipFill>
        <p:spPr>
          <a:xfrm>
            <a:off x="4371234" y="3962195"/>
            <a:ext cx="2210995" cy="138412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35EFCC2-3206-C94B-8877-9343799E0BC7}"/>
              </a:ext>
            </a:extLst>
          </p:cNvPr>
          <p:cNvSpPr txBox="1"/>
          <p:nvPr/>
        </p:nvSpPr>
        <p:spPr>
          <a:xfrm>
            <a:off x="4557421" y="3759945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3333FF"/>
                </a:solidFill>
              </a:rPr>
              <a:t>Mode01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DD336A-2E82-F84A-B249-59485016B81A}"/>
              </a:ext>
            </a:extLst>
          </p:cNvPr>
          <p:cNvSpPr txBox="1"/>
          <p:nvPr/>
        </p:nvSpPr>
        <p:spPr>
          <a:xfrm>
            <a:off x="5229720" y="3756374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Mode02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642758-F94D-5347-887A-7B2AA7C4A53C}"/>
              </a:ext>
            </a:extLst>
          </p:cNvPr>
          <p:cNvSpPr txBox="1"/>
          <p:nvPr/>
        </p:nvSpPr>
        <p:spPr>
          <a:xfrm>
            <a:off x="5905085" y="3752802"/>
            <a:ext cx="541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Total</a:t>
            </a:r>
          </a:p>
        </p:txBody>
      </p:sp>
      <p:pic>
        <p:nvPicPr>
          <p:cNvPr id="30" name="energygain">
            <a:hlinkClick r:id="" action="ppaction://media"/>
            <a:extLst>
              <a:ext uri="{FF2B5EF4-FFF2-40B4-BE49-F238E27FC236}">
                <a16:creationId xmlns:a16="http://schemas.microsoft.com/office/drawing/2014/main" id="{FF418773-4A7E-8E48-9604-ADC9D06CB514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7"/>
          <a:srcRect l="16208" t="16346" r="17280" b="7049"/>
          <a:stretch/>
        </p:blipFill>
        <p:spPr>
          <a:xfrm>
            <a:off x="6654228" y="3975827"/>
            <a:ext cx="2337372" cy="15142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764B049-274F-A442-8FC9-52825B4C72DC}"/>
                  </a:ext>
                </a:extLst>
              </p:cNvPr>
              <p:cNvSpPr txBox="1"/>
              <p:nvPr/>
            </p:nvSpPr>
            <p:spPr>
              <a:xfrm rot="16200000">
                <a:off x="4030414" y="4527120"/>
                <a:ext cx="579326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1350" dirty="0"/>
                  <a:t> (</a:t>
                </a:r>
                <a:r>
                  <a:rPr lang="en-US" sz="1350" dirty="0" err="1"/>
                  <a:t>a.u</a:t>
                </a:r>
                <a:r>
                  <a:rPr lang="en-US" sz="1350" dirty="0"/>
                  <a:t>)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764B049-274F-A442-8FC9-52825B4C7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030414" y="4527120"/>
                <a:ext cx="579326" cy="207749"/>
              </a:xfrm>
              <a:prstGeom prst="rect">
                <a:avLst/>
              </a:prstGeom>
              <a:blipFill>
                <a:blip r:embed="rId18"/>
                <a:stretch>
                  <a:fillRect l="-29412" t="-14894" r="-47059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9A9095D4-4492-0F44-9515-433D8ACACAA5}"/>
              </a:ext>
            </a:extLst>
          </p:cNvPr>
          <p:cNvSpPr txBox="1"/>
          <p:nvPr/>
        </p:nvSpPr>
        <p:spPr>
          <a:xfrm rot="16200000">
            <a:off x="6118505" y="4501047"/>
            <a:ext cx="1279196" cy="20774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350" dirty="0"/>
              <a:t>Energy gain(a.u)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23646A-6C9F-1242-A67E-A079C63449AD}"/>
              </a:ext>
            </a:extLst>
          </p:cNvPr>
          <p:cNvSpPr txBox="1"/>
          <p:nvPr/>
        </p:nvSpPr>
        <p:spPr>
          <a:xfrm>
            <a:off x="4481193" y="5362909"/>
            <a:ext cx="2167260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Distance along the surface (cm)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1A5243-6DBE-5D45-9AB9-86F9ED25E1B5}"/>
              </a:ext>
            </a:extLst>
          </p:cNvPr>
          <p:cNvSpPr txBox="1"/>
          <p:nvPr/>
        </p:nvSpPr>
        <p:spPr>
          <a:xfrm>
            <a:off x="6855633" y="5348030"/>
            <a:ext cx="2167260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Distance along the surface (cm)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600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4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E2E3A-CF53-0957-CD2E-8E80BC8427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252B1359-00AA-3AA8-904D-81BF8299545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Dual </a:t>
                </a:r>
                <a:r>
                  <a:rPr lang="en-US" dirty="0" err="1"/>
                  <a:t>Moded</a:t>
                </a:r>
                <a:r>
                  <a:rPr lang="en-US" dirty="0"/>
                  <a:t> Distributed Coupling 3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dirty="0"/>
                  <a:t> Linac</a:t>
                </a:r>
              </a:p>
            </p:txBody>
          </p:sp>
        </mc:Choice>
        <mc:Fallback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252B1359-00AA-3AA8-904D-81BF829954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257" b="-30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3431B54-9F25-7B9D-9A9F-C2A2CAF7CA7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7013800" y="830045"/>
            <a:ext cx="1904109" cy="1870969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0E57C9-8BFB-E814-FAE8-7E9764E83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91" y="830045"/>
            <a:ext cx="2782798" cy="16804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6F261A-F9DC-7B82-C54F-D2E4149875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4835" y="2481452"/>
            <a:ext cx="3387610" cy="20274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C1B8C6-A56C-7CAE-C530-D8A111E8D1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8888" y="735104"/>
            <a:ext cx="3228975" cy="17108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6C71C0-3AA7-D385-E08F-4FF3C01E41D4}"/>
              </a:ext>
            </a:extLst>
          </p:cNvPr>
          <p:cNvSpPr txBox="1"/>
          <p:nvPr/>
        </p:nvSpPr>
        <p:spPr>
          <a:xfrm>
            <a:off x="2908875" y="2800747"/>
            <a:ext cx="64065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Ultimate shunt impedance, bigger apertures without loss of efficiency.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elimination of the spigot length compacted the structure horizontally. Hence, operation at low frequency would still yield a reasonably sized device, which would allow us to think about a superconducting implementation.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Electrically it is a standing wave accelerator. For the point view of the source it acts as travelling-wave accelerator.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manifold provide damping for both dipole polarizations.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85D01D-CAA0-F43F-9C70-D6A06B4275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2671" y="957049"/>
            <a:ext cx="1828267" cy="142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46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6E2603-2D65-49C9-85BA-32C8F71ACF0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600" y="1036320"/>
            <a:ext cx="8557054" cy="4221269"/>
          </a:xfrm>
        </p:spPr>
        <p:txBody>
          <a:bodyPr>
            <a:normAutofit/>
          </a:bodyPr>
          <a:lstStyle/>
          <a:p>
            <a:endParaRPr lang="en-US" sz="15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500" b="1" dirty="0"/>
              <a:t>Understanding the physics of breakdowns </a:t>
            </a:r>
            <a:br>
              <a:rPr lang="en-US" sz="1500" dirty="0"/>
            </a:br>
            <a:r>
              <a:rPr lang="en-US" sz="1500" dirty="0"/>
              <a:t>triggered new research directions for high-gradient operation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5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500" b="1" dirty="0"/>
              <a:t>Distributed-coupling technology </a:t>
            </a:r>
            <a:br>
              <a:rPr lang="en-US" sz="1500" dirty="0"/>
            </a:br>
            <a:r>
              <a:rPr lang="en-US" sz="1500" dirty="0"/>
              <a:t>enables much flexible cell-design optimization and pushes the limitation of Linacs performance.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5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500" b="1" dirty="0"/>
              <a:t>Cryogenic-copper accelerating structures </a:t>
            </a:r>
            <a:br>
              <a:rPr lang="en-US" sz="1500" dirty="0"/>
            </a:br>
            <a:r>
              <a:rPr lang="en-US" sz="1500" dirty="0"/>
              <a:t>have the promise for a new frontier for beam brightness, efficiency and cost-capability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B75EF4-F734-465A-A3BF-69F57ED2C587}"/>
              </a:ext>
            </a:extLst>
          </p:cNvPr>
          <p:cNvGrpSpPr/>
          <p:nvPr/>
        </p:nvGrpSpPr>
        <p:grpSpPr>
          <a:xfrm>
            <a:off x="0" y="267327"/>
            <a:ext cx="2684061" cy="647073"/>
            <a:chOff x="0" y="267327"/>
            <a:chExt cx="2684061" cy="64707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DCA6008-FFE9-41F5-99A3-3CE0ED69129E}"/>
                </a:ext>
              </a:extLst>
            </p:cNvPr>
            <p:cNvGrpSpPr/>
            <p:nvPr/>
          </p:nvGrpSpPr>
          <p:grpSpPr>
            <a:xfrm>
              <a:off x="0" y="796119"/>
              <a:ext cx="2684061" cy="118281"/>
              <a:chOff x="0" y="3821373"/>
              <a:chExt cx="2684061" cy="118281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F17449A-4210-49C3-877A-6558825FF6E5}"/>
                  </a:ext>
                </a:extLst>
              </p:cNvPr>
              <p:cNvCxnSpPr/>
              <p:nvPr/>
            </p:nvCxnSpPr>
            <p:spPr>
              <a:xfrm>
                <a:off x="0" y="3875964"/>
                <a:ext cx="2474794" cy="0"/>
              </a:xfrm>
              <a:prstGeom prst="line">
                <a:avLst/>
              </a:prstGeom>
              <a:ln>
                <a:solidFill>
                  <a:srgbClr val="B30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1C1D4438-3C27-402A-8F51-AFD7402A000F}"/>
                  </a:ext>
                </a:extLst>
              </p:cNvPr>
              <p:cNvSpPr/>
              <p:nvPr/>
            </p:nvSpPr>
            <p:spPr>
              <a:xfrm>
                <a:off x="2565780" y="3821373"/>
                <a:ext cx="118281" cy="118281"/>
              </a:xfrm>
              <a:prstGeom prst="ellipse">
                <a:avLst/>
              </a:prstGeom>
              <a:ln>
                <a:solidFill>
                  <a:srgbClr val="B300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4F98A48-1093-4AF0-A88D-C233FD9CD6CC}"/>
                </a:ext>
              </a:extLst>
            </p:cNvPr>
            <p:cNvSpPr/>
            <p:nvPr/>
          </p:nvSpPr>
          <p:spPr>
            <a:xfrm>
              <a:off x="376902" y="267327"/>
              <a:ext cx="21419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A4001D"/>
                  </a:solidFill>
                  <a:latin typeface="Arial" pitchFamily="34" charset="0"/>
                  <a:ea typeface="+mj-ea"/>
                  <a:cs typeface="Arial" pitchFamily="34" charset="0"/>
                </a:rPr>
                <a:t>Conclusion</a:t>
              </a:r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2667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239D9A1E-08BA-4EB8-A3DC-FBDF3C265ED5}"/>
              </a:ext>
            </a:extLst>
          </p:cNvPr>
          <p:cNvSpPr/>
          <p:nvPr/>
        </p:nvSpPr>
        <p:spPr>
          <a:xfrm flipV="1">
            <a:off x="0" y="0"/>
            <a:ext cx="9144000" cy="5715000"/>
          </a:xfrm>
          <a:prstGeom prst="rtTriangle">
            <a:avLst/>
          </a:prstGeom>
          <a:solidFill>
            <a:srgbClr val="A4E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83F22571-2D90-4596-8E50-3B8694452774}"/>
              </a:ext>
            </a:extLst>
          </p:cNvPr>
          <p:cNvSpPr/>
          <p:nvPr/>
        </p:nvSpPr>
        <p:spPr>
          <a:xfrm rot="10800000" flipV="1">
            <a:off x="0" y="0"/>
            <a:ext cx="9144000" cy="5715000"/>
          </a:xfrm>
          <a:prstGeom prst="rtTriangle">
            <a:avLst/>
          </a:prstGeom>
          <a:solidFill>
            <a:srgbClr val="C8EE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9E3056-A325-4A43-B29E-B1BA2E0A2DF8}"/>
              </a:ext>
            </a:extLst>
          </p:cNvPr>
          <p:cNvSpPr/>
          <p:nvPr/>
        </p:nvSpPr>
        <p:spPr>
          <a:xfrm>
            <a:off x="1115940" y="2367349"/>
            <a:ext cx="6912120" cy="98030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Dual-Mode Dual-Frequency</a:t>
            </a:r>
          </a:p>
          <a:p>
            <a:pPr algn="ctr"/>
            <a:r>
              <a:rPr lang="en-US" sz="3600" b="1" dirty="0"/>
              <a:t>Linac</a:t>
            </a:r>
          </a:p>
        </p:txBody>
      </p:sp>
    </p:spTree>
    <p:extLst>
      <p:ext uri="{BB962C8B-B14F-4D97-AF65-F5344CB8AC3E}">
        <p14:creationId xmlns:p14="http://schemas.microsoft.com/office/powerpoint/2010/main" val="98402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3EF4C1F-BFEB-4718-AA64-FED244C64914}"/>
              </a:ext>
            </a:extLst>
          </p:cNvPr>
          <p:cNvSpPr/>
          <p:nvPr/>
        </p:nvSpPr>
        <p:spPr>
          <a:xfrm>
            <a:off x="263523" y="1943100"/>
            <a:ext cx="3775077" cy="2743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9A0251-B86D-4BA8-8C8F-51F09A038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b" anchorCtr="0">
            <a:noAutofit/>
          </a:bodyPr>
          <a:lstStyle/>
          <a:p>
            <a:r>
              <a:rPr lang="en-US" sz="1800" dirty="0"/>
              <a:t>Having every cell fed individually by a manifold naturally inspires the use of another manifold with another mode feeding the same cell</a:t>
            </a:r>
          </a:p>
        </p:txBody>
      </p:sp>
      <p:sp>
        <p:nvSpPr>
          <p:cNvPr id="5" name="Content Placeholder 23">
            <a:extLst>
              <a:ext uri="{FF2B5EF4-FFF2-40B4-BE49-F238E27FC236}">
                <a16:creationId xmlns:a16="http://schemas.microsoft.com/office/drawing/2014/main" id="{C77D7088-F984-4CDE-9E50-7B98C339C38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9099" y="1965193"/>
            <a:ext cx="3619500" cy="1397000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500"/>
              </a:spcAft>
              <a:buClr>
                <a:schemeClr val="bg2"/>
              </a:buClr>
            </a:pPr>
            <a:r>
              <a:rPr lang="en-US" sz="1333"/>
              <a:t>Performance of cavity improves  when powered with two different RF modes</a:t>
            </a:r>
          </a:p>
          <a:p>
            <a:pPr marL="238115" indent="-238115">
              <a:lnSpc>
                <a:spcPct val="100000"/>
              </a:lnSpc>
              <a:spcAft>
                <a:spcPts val="500"/>
              </a:spcAft>
              <a:buClr>
                <a:schemeClr val="bg2"/>
              </a:buClr>
              <a:buFont typeface="Arial"/>
              <a:buChar char="•"/>
            </a:pPr>
            <a:r>
              <a:rPr lang="en-US" sz="1333" b="1">
                <a:solidFill>
                  <a:schemeClr val="accent6">
                    <a:lumMod val="75000"/>
                  </a:schemeClr>
                </a:solidFill>
              </a:rPr>
              <a:t>Efficiency: </a:t>
            </a:r>
            <a:r>
              <a:rPr lang="en-US" sz="1333"/>
              <a:t>Linear superposition of fields by adding power in the two modes.</a:t>
            </a:r>
          </a:p>
          <a:p>
            <a:pPr marL="238115" indent="-238115">
              <a:lnSpc>
                <a:spcPct val="100000"/>
              </a:lnSpc>
              <a:spcAft>
                <a:spcPts val="500"/>
              </a:spcAft>
              <a:buClr>
                <a:schemeClr val="bg2"/>
              </a:buClr>
              <a:buFont typeface="Arial"/>
              <a:buChar char="•"/>
            </a:pPr>
            <a:endParaRPr lang="en-US" sz="1333"/>
          </a:p>
          <a:p>
            <a:pPr marL="238115" indent="-238115">
              <a:lnSpc>
                <a:spcPct val="100000"/>
              </a:lnSpc>
              <a:spcAft>
                <a:spcPts val="500"/>
              </a:spcAft>
              <a:buClr>
                <a:schemeClr val="bg2"/>
              </a:buClr>
              <a:buFont typeface="Arial"/>
              <a:buChar char="•"/>
            </a:pPr>
            <a:r>
              <a:rPr lang="en-US" sz="1333" b="1">
                <a:solidFill>
                  <a:schemeClr val="accent6">
                    <a:lumMod val="75000"/>
                  </a:schemeClr>
                </a:solidFill>
              </a:rPr>
              <a:t>Gradient: </a:t>
            </a:r>
            <a:r>
              <a:rPr lang="en-US" sz="1333"/>
              <a:t>doubling the accelerating gradient without doubling surface fields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6AE0135-E81C-4B6C-AF1F-956E839E90CA}"/>
                  </a:ext>
                </a:extLst>
              </p:cNvPr>
              <p:cNvSpPr/>
              <p:nvPr/>
            </p:nvSpPr>
            <p:spPr>
              <a:xfrm>
                <a:off x="263529" y="1500920"/>
                <a:ext cx="2280751" cy="42937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500"/>
                  </a:spcAft>
                  <a:buClr>
                    <a:schemeClr val="bg2"/>
                  </a:buClr>
                </a:pPr>
                <a:r>
                  <a:rPr lang="en-US" sz="1667" b="1">
                    <a:solidFill>
                      <a:schemeClr val="bg1"/>
                    </a:solidFill>
                  </a:rPr>
                  <a:t>Power </a:t>
                </a:r>
                <a14:m>
                  <m:oMath xmlns:m="http://schemas.openxmlformats.org/officeDocument/2006/math">
                    <m:r>
                      <a:rPr lang="en-US" sz="1667" b="1" i="1">
                        <a:solidFill>
                          <a:schemeClr val="bg1"/>
                        </a:solidFill>
                        <a:latin typeface="Cambria Math"/>
                      </a:rPr>
                      <m:t>∝</m:t>
                    </m:r>
                  </m:oMath>
                </a14:m>
                <a:r>
                  <a:rPr lang="en-US" sz="1667" b="1">
                    <a:solidFill>
                      <a:schemeClr val="bg1"/>
                    </a:solidFill>
                  </a:rPr>
                  <a:t> (gradient)</a:t>
                </a:r>
                <a:r>
                  <a:rPr lang="en-US" sz="1667" b="1" baseline="30000">
                    <a:solidFill>
                      <a:schemeClr val="bg1"/>
                    </a:solidFill>
                  </a:rPr>
                  <a:t>2</a:t>
                </a:r>
                <a:r>
                  <a:rPr lang="en-US" sz="1667" b="1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6AE0135-E81C-4B6C-AF1F-956E839E90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529" y="1500920"/>
                <a:ext cx="2280751" cy="4293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01E3A300-AA69-4200-B043-14FF586F3883}"/>
              </a:ext>
            </a:extLst>
          </p:cNvPr>
          <p:cNvSpPr/>
          <p:nvPr/>
        </p:nvSpPr>
        <p:spPr>
          <a:xfrm>
            <a:off x="142616" y="4735440"/>
            <a:ext cx="417246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M. Nasr et al. “A Novel Dual-Mode Dual-Frequency Linac Design”, IPAC’17 </a:t>
            </a:r>
          </a:p>
        </p:txBody>
      </p:sp>
      <p:sp>
        <p:nvSpPr>
          <p:cNvPr id="25" name="Rectangle: Rounded Corners 18">
            <a:extLst>
              <a:ext uri="{FF2B5EF4-FFF2-40B4-BE49-F238E27FC236}">
                <a16:creationId xmlns:a16="http://schemas.microsoft.com/office/drawing/2014/main" id="{EFB48EE4-4905-4D1B-B9CE-98A538CD69E5}"/>
              </a:ext>
            </a:extLst>
          </p:cNvPr>
          <p:cNvSpPr/>
          <p:nvPr/>
        </p:nvSpPr>
        <p:spPr>
          <a:xfrm>
            <a:off x="332652" y="3695700"/>
            <a:ext cx="3619500" cy="884111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33" dirty="0">
                <a:solidFill>
                  <a:schemeClr val="tx1"/>
                </a:solidFill>
              </a:rPr>
              <a:t>Optimum designs require non-harmonic operation; instead, we design for frequencies that are not necessarily harmonically related, but rather have a common sub-harmonic.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A9023E3-F694-4C79-AD79-B90A5E497240}"/>
              </a:ext>
            </a:extLst>
          </p:cNvPr>
          <p:cNvSpPr txBox="1"/>
          <p:nvPr/>
        </p:nvSpPr>
        <p:spPr>
          <a:xfrm>
            <a:off x="6566682" y="5444178"/>
            <a:ext cx="2121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M. Nasr, and S. Tantawi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C2AA30-127A-4948-B4CD-B57A0F0AB0E1}"/>
              </a:ext>
            </a:extLst>
          </p:cNvPr>
          <p:cNvSpPr/>
          <p:nvPr/>
        </p:nvSpPr>
        <p:spPr>
          <a:xfrm>
            <a:off x="142616" y="5147568"/>
            <a:ext cx="417246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M. Nasr et al. “The Design and Construction of a Novel Dual-Mode Dual-Frequency Linac Design”, IPAC’18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800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1" name="Rectangle 3"/>
          <p:cNvSpPr>
            <a:spLocks noGrp="1" noChangeArrowheads="1"/>
          </p:cNvSpPr>
          <p:nvPr>
            <p:ph type="title"/>
          </p:nvPr>
        </p:nvSpPr>
        <p:spPr>
          <a:xfrm>
            <a:off x="870047" y="269771"/>
            <a:ext cx="7580694" cy="564775"/>
          </a:xfrm>
          <a:noFill/>
          <a:ln/>
        </p:spPr>
        <p:txBody>
          <a:bodyPr/>
          <a:lstStyle/>
          <a:p>
            <a:r>
              <a:rPr lang="en-US" sz="1350" b="0" dirty="0">
                <a:solidFill>
                  <a:srgbClr val="A4001D"/>
                </a:solidFill>
              </a:rPr>
              <a:t>New Discovery of Magnetic Fields Role in Breakdown Triggered a Change in Research Direction</a:t>
            </a: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7821604" y="4482705"/>
            <a:ext cx="179399" cy="303610"/>
          </a:xfrm>
          <a:prstGeom prst="rect">
            <a:avLst/>
          </a:prstGeom>
        </p:spPr>
        <p:txBody>
          <a:bodyPr vert="horz" lIns="40500" tIns="32400" rIns="40500" bIns="2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D36294-2849-48A8-8531-5354CF3095D2}" type="slidenum">
              <a:rPr lang="en-US" sz="619"/>
              <a:pPr/>
              <a:t>4</a:t>
            </a:fld>
            <a:endParaRPr lang="en-US" sz="619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71E3B27C-F831-4A30-8A2C-AA3E8ED65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46" y="1512091"/>
            <a:ext cx="3428999" cy="209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8C53C85-967E-44A8-8E13-9606DBE566F4}"/>
              </a:ext>
            </a:extLst>
          </p:cNvPr>
          <p:cNvSpPr txBox="1"/>
          <p:nvPr/>
        </p:nvSpPr>
        <p:spPr>
          <a:xfrm>
            <a:off x="1200150" y="1077320"/>
            <a:ext cx="3429000" cy="47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dirty="0"/>
              <a:t>Geometrical Studies:</a:t>
            </a:r>
            <a:br>
              <a:rPr lang="en-US" sz="825" dirty="0"/>
            </a:br>
            <a:r>
              <a:rPr lang="en-US" sz="825" dirty="0"/>
              <a:t>Standing-wave structures with different iris diameters and shapes  </a:t>
            </a:r>
            <a:br>
              <a:rPr lang="en-US" sz="825" dirty="0"/>
            </a:br>
            <a:r>
              <a:rPr lang="en-US" sz="825" dirty="0">
                <a:solidFill>
                  <a:schemeClr val="accent6">
                    <a:lumMod val="75000"/>
                  </a:schemeClr>
                </a:solidFill>
              </a:rPr>
              <a:t>a/</a:t>
            </a:r>
            <a:r>
              <a:rPr lang="en-US" sz="825" dirty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l</a:t>
            </a:r>
            <a:r>
              <a:rPr lang="en-US" sz="825" dirty="0">
                <a:solidFill>
                  <a:schemeClr val="accent6">
                    <a:lumMod val="75000"/>
                  </a:schemeClr>
                </a:solidFill>
              </a:rPr>
              <a:t>=0.215</a:t>
            </a:r>
            <a:r>
              <a:rPr lang="en-US" sz="825" dirty="0"/>
              <a:t>, </a:t>
            </a:r>
            <a:r>
              <a:rPr lang="en-US" sz="825" dirty="0">
                <a:solidFill>
                  <a:srgbClr val="FF0000"/>
                </a:solidFill>
              </a:rPr>
              <a:t>a/</a:t>
            </a:r>
            <a:r>
              <a:rPr lang="en-US" sz="825" dirty="0">
                <a:solidFill>
                  <a:srgbClr val="FF0000"/>
                </a:solidFill>
                <a:latin typeface="Symbol" pitchFamily="18" charset="2"/>
              </a:rPr>
              <a:t>l</a:t>
            </a:r>
            <a:r>
              <a:rPr lang="en-US" sz="825" dirty="0">
                <a:solidFill>
                  <a:srgbClr val="FF0000"/>
                </a:solidFill>
              </a:rPr>
              <a:t>=0.143</a:t>
            </a:r>
            <a:r>
              <a:rPr lang="en-US" sz="825" dirty="0"/>
              <a:t>, and  a/</a:t>
            </a:r>
            <a:r>
              <a:rPr lang="en-US" sz="825" dirty="0">
                <a:latin typeface="Symbol" pitchFamily="18" charset="2"/>
              </a:rPr>
              <a:t>l</a:t>
            </a:r>
            <a:r>
              <a:rPr lang="en-US" sz="825" dirty="0"/>
              <a:t>=0.105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152D15-20F9-495C-9F80-64CCD7A9B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957" y="991948"/>
            <a:ext cx="3192454" cy="20872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482E0F1-7512-42F0-87AB-065A9FAFA262}"/>
              </a:ext>
            </a:extLst>
          </p:cNvPr>
          <p:cNvSpPr txBox="1"/>
          <p:nvPr/>
        </p:nvSpPr>
        <p:spPr>
          <a:xfrm>
            <a:off x="6225407" y="1090056"/>
            <a:ext cx="281556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dirty="0"/>
              <a:t>Pulsed heating and crystal orientation: Annealed Copper with large grain shows crystal pattern because damage is different for each crystal orientation</a:t>
            </a:r>
          </a:p>
          <a:p>
            <a:endParaRPr lang="en-US" sz="825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854328-0017-4768-A726-892BDB692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673" y="3574280"/>
            <a:ext cx="2931569" cy="17614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20B838-7D25-4FB2-8344-0B0315E193E3}"/>
              </a:ext>
            </a:extLst>
          </p:cNvPr>
          <p:cNvSpPr txBox="1"/>
          <p:nvPr/>
        </p:nvSpPr>
        <p:spPr>
          <a:xfrm>
            <a:off x="515033" y="5327735"/>
            <a:ext cx="35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Evidence of pulsed heating due to magnetic field triggers crystal plane slippage that caused breakdown due to electric filed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2C81FE-CBC6-453A-85DB-A4802A93200A}"/>
              </a:ext>
            </a:extLst>
          </p:cNvPr>
          <p:cNvSpPr txBox="1"/>
          <p:nvPr/>
        </p:nvSpPr>
        <p:spPr>
          <a:xfrm>
            <a:off x="4753602" y="3073187"/>
            <a:ext cx="4019114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sz="900" dirty="0">
                <a:solidFill>
                  <a:srgbClr val="0070C0"/>
                </a:solidFill>
              </a:rPr>
              <a:t>New research initiated</a:t>
            </a:r>
          </a:p>
          <a:p>
            <a:pPr marL="515541" lvl="2" indent="-257175">
              <a:buClr>
                <a:srgbClr val="981E32"/>
              </a:buClr>
              <a:buSzPct val="120000"/>
              <a:buFont typeface="Arial" pitchFamily="34" charset="0"/>
              <a:buChar char="-"/>
            </a:pPr>
            <a:r>
              <a:rPr lang="en-US" sz="9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Geometry optimizations for accelerator structures based on reduction of the magnetic surface field</a:t>
            </a:r>
          </a:p>
          <a:p>
            <a:pPr marL="515541" lvl="2" indent="-257175">
              <a:buClr>
                <a:srgbClr val="981E32"/>
              </a:buClr>
              <a:buSzPct val="120000"/>
              <a:buFont typeface="Arial" pitchFamily="34" charset="0"/>
              <a:buChar char="-"/>
            </a:pPr>
            <a:r>
              <a:rPr lang="en-US" sz="900" dirty="0">
                <a:latin typeface="Arial" pitchFamily="34" charset="0"/>
                <a:cs typeface="Arial" pitchFamily="34" charset="0"/>
              </a:rPr>
              <a:t>Studies of surface magnetic fields and materials</a:t>
            </a:r>
          </a:p>
          <a:p>
            <a:pPr marL="515541" lvl="2" indent="-257175">
              <a:buClr>
                <a:srgbClr val="981E32"/>
              </a:buClr>
              <a:buSzPct val="120000"/>
              <a:buFont typeface="Arial" pitchFamily="34" charset="0"/>
              <a:buChar char="-"/>
            </a:pPr>
            <a:r>
              <a:rPr lang="en-US" sz="900" dirty="0">
                <a:latin typeface="Arial" pitchFamily="34" charset="0"/>
                <a:cs typeface="Arial" pitchFamily="34" charset="0"/>
              </a:rPr>
              <a:t>Basic Physics studies with mixed E&amp;H dual-mode cavities</a:t>
            </a:r>
          </a:p>
          <a:p>
            <a:pPr marL="515541" lvl="2" indent="-257175">
              <a:buClr>
                <a:srgbClr val="981E32"/>
              </a:buClr>
              <a:buSzPct val="120000"/>
              <a:buFont typeface="Arial" pitchFamily="34" charset="0"/>
              <a:buChar char="-"/>
            </a:pPr>
            <a:r>
              <a:rPr lang="en-US" sz="900" dirty="0">
                <a:latin typeface="Arial" pitchFamily="34" charset="0"/>
                <a:cs typeface="Arial" pitchFamily="34" charset="0"/>
              </a:rPr>
              <a:t>Low temperature experiments with very high gradient structures</a:t>
            </a:r>
          </a:p>
          <a:p>
            <a:pPr marL="257175" indent="-257175">
              <a:buFont typeface="Arial"/>
              <a:buChar char="•"/>
            </a:pPr>
            <a:r>
              <a:rPr lang="en-US" sz="900" dirty="0">
                <a:solidFill>
                  <a:srgbClr val="0070C0"/>
                </a:solidFill>
              </a:rPr>
              <a:t>Applications of new information</a:t>
            </a:r>
          </a:p>
          <a:p>
            <a:pPr marL="515541" lvl="2" indent="-257175">
              <a:buClr>
                <a:srgbClr val="981E32"/>
              </a:buClr>
              <a:buSzPct val="120000"/>
              <a:buFont typeface="Arial" pitchFamily="34" charset="0"/>
              <a:buChar char="-"/>
            </a:pPr>
            <a:r>
              <a:rPr lang="en-US" sz="900" dirty="0">
                <a:latin typeface="Arial" pitchFamily="34" charset="0"/>
                <a:cs typeface="Arial" pitchFamily="34" charset="0"/>
              </a:rPr>
              <a:t>A new methodology for designing Photonic Band Gap (PBG) structures</a:t>
            </a:r>
          </a:p>
          <a:p>
            <a:pPr marL="515541" lvl="2" indent="-257175">
              <a:buClr>
                <a:srgbClr val="981E32"/>
              </a:buClr>
              <a:buSzPct val="120000"/>
              <a:buFont typeface="Arial" pitchFamily="34" charset="0"/>
              <a:buChar char="-"/>
            </a:pPr>
            <a:r>
              <a:rPr lang="en-US" sz="900" dirty="0">
                <a:latin typeface="Arial" pitchFamily="34" charset="0"/>
                <a:cs typeface="Arial" pitchFamily="34" charset="0"/>
              </a:rPr>
              <a:t>New understanding of MUON cooling cavity results in operation under strong magnetic fields</a:t>
            </a:r>
          </a:p>
          <a:p>
            <a:pPr marL="515541" lvl="2" indent="-257175">
              <a:buClr>
                <a:srgbClr val="981E32"/>
              </a:buClr>
              <a:buSzPct val="120000"/>
              <a:buFont typeface="Arial" pitchFamily="34" charset="0"/>
              <a:buChar char="-"/>
            </a:pPr>
            <a:r>
              <a:rPr lang="en-US" sz="900" dirty="0">
                <a:latin typeface="Arial" pitchFamily="34" charset="0"/>
                <a:cs typeface="Arial" pitchFamily="34" charset="0"/>
              </a:rPr>
              <a:t>Improved design of high peak power rf sources </a:t>
            </a:r>
          </a:p>
          <a:p>
            <a:endParaRPr lang="en-US" sz="9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7C259B-246B-7FDD-185A-9B771FB84A0B}"/>
              </a:ext>
            </a:extLst>
          </p:cNvPr>
          <p:cNvSpPr/>
          <p:nvPr/>
        </p:nvSpPr>
        <p:spPr>
          <a:xfrm>
            <a:off x="3912864" y="4844127"/>
            <a:ext cx="525457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Valery </a:t>
            </a:r>
            <a:r>
              <a:rPr lang="en-US" sz="900" dirty="0" err="1"/>
              <a:t>Dolgashev</a:t>
            </a:r>
            <a:r>
              <a:rPr lang="en-US" sz="900" dirty="0"/>
              <a:t> et al., “Geometric dependence of radio-frequency breakdown in normal conducting accelerating structures,” Applied Physics Letters, Volume 97, Issue 17, pp 171501 - 171501-3, October 2010.</a:t>
            </a:r>
          </a:p>
          <a:p>
            <a:r>
              <a:rPr lang="en-US" sz="900" dirty="0"/>
              <a:t>Alex Cahill et al., "High gradient experiments with X-band cryogenic copper accelerating cavities" Phys. Rev. Accel. Beams 21, 102002 – Published 23 October 2018.</a:t>
            </a:r>
          </a:p>
        </p:txBody>
      </p:sp>
    </p:spTree>
    <p:extLst>
      <p:ext uri="{BB962C8B-B14F-4D97-AF65-F5344CB8AC3E}">
        <p14:creationId xmlns:p14="http://schemas.microsoft.com/office/powerpoint/2010/main" val="218386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"/>
    </mc:Choice>
    <mc:Fallback xmlns="">
      <p:transition spd="slow" advTm="975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575789" y="903205"/>
            <a:ext cx="2533135" cy="4221269"/>
          </a:xfrm>
        </p:spPr>
        <p:txBody>
          <a:bodyPr>
            <a:noAutofit/>
          </a:bodyPr>
          <a:lstStyle/>
          <a:p>
            <a:r>
              <a:rPr lang="en-US" sz="1500" b="1" dirty="0"/>
              <a:t>PhD Advisor:</a:t>
            </a:r>
          </a:p>
          <a:p>
            <a:r>
              <a:rPr lang="en-US" sz="1500" dirty="0"/>
              <a:t>Sami Tantawi</a:t>
            </a:r>
          </a:p>
          <a:p>
            <a:endParaRPr lang="de-DE" sz="800" b="1" dirty="0"/>
          </a:p>
          <a:p>
            <a:r>
              <a:rPr lang="de-DE" sz="1500" b="1" dirty="0"/>
              <a:t>Collaborators: </a:t>
            </a:r>
          </a:p>
          <a:p>
            <a:r>
              <a:rPr lang="de-DE" sz="1500" dirty="0"/>
              <a:t>G. Bowden</a:t>
            </a:r>
          </a:p>
          <a:p>
            <a:r>
              <a:rPr lang="de-DE" sz="1500" dirty="0"/>
              <a:t>M. Breidenbach</a:t>
            </a:r>
          </a:p>
          <a:p>
            <a:r>
              <a:rPr lang="de-DE" sz="1500" dirty="0"/>
              <a:t>Z. Li</a:t>
            </a:r>
          </a:p>
          <a:p>
            <a:r>
              <a:rPr lang="de-DE" sz="1500" dirty="0"/>
              <a:t>E. Nanni</a:t>
            </a:r>
          </a:p>
          <a:p>
            <a:r>
              <a:rPr lang="de-DE" sz="1500" dirty="0"/>
              <a:t>B. </a:t>
            </a:r>
            <a:r>
              <a:rPr lang="de-DE" sz="1500" dirty="0" err="1"/>
              <a:t>Weatherford</a:t>
            </a:r>
            <a:endParaRPr lang="de-DE" sz="1500" dirty="0"/>
          </a:p>
          <a:p>
            <a:r>
              <a:rPr lang="de-DE" sz="1500" dirty="0"/>
              <a:t>S. </a:t>
            </a:r>
            <a:r>
              <a:rPr lang="de-DE" sz="1500" dirty="0" err="1"/>
              <a:t>Weathersby</a:t>
            </a:r>
            <a:endParaRPr lang="de-DE" sz="1500" dirty="0"/>
          </a:p>
          <a:p>
            <a:endParaRPr lang="en-US" sz="800" b="1" dirty="0"/>
          </a:p>
          <a:p>
            <a:r>
              <a:rPr lang="en-US" sz="1500" b="1" dirty="0"/>
              <a:t>NLCTA team:</a:t>
            </a:r>
          </a:p>
          <a:p>
            <a:r>
              <a:rPr lang="en-US" sz="1500" dirty="0"/>
              <a:t>Michael Dunning</a:t>
            </a:r>
          </a:p>
          <a:p>
            <a:r>
              <a:rPr lang="en-US" sz="1500" dirty="0"/>
              <a:t>Carsten Hast</a:t>
            </a:r>
          </a:p>
          <a:p>
            <a:r>
              <a:rPr lang="en-US" sz="1500" dirty="0"/>
              <a:t>Keith </a:t>
            </a:r>
            <a:r>
              <a:rPr lang="en-US" sz="1500" dirty="0" err="1"/>
              <a:t>Jobe</a:t>
            </a:r>
            <a:endParaRPr lang="en-US" sz="1500" dirty="0"/>
          </a:p>
          <a:p>
            <a:r>
              <a:rPr lang="en-US" sz="1500" dirty="0"/>
              <a:t>Doug McCormick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F5BDFE0-100A-4783-8C75-934316F9A0F2}"/>
              </a:ext>
            </a:extLst>
          </p:cNvPr>
          <p:cNvSpPr txBox="1">
            <a:spLocks/>
          </p:cNvSpPr>
          <p:nvPr/>
        </p:nvSpPr>
        <p:spPr>
          <a:xfrm>
            <a:off x="3345109" y="972480"/>
            <a:ext cx="2533135" cy="43335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/>
              <a:t>Colleagues: </a:t>
            </a:r>
          </a:p>
          <a:p>
            <a:r>
              <a:rPr lang="en-US" sz="1500" dirty="0"/>
              <a:t>Karl Bane</a:t>
            </a:r>
          </a:p>
          <a:p>
            <a:r>
              <a:rPr lang="en-US" sz="1500" dirty="0"/>
              <a:t>Philipp </a:t>
            </a:r>
            <a:r>
              <a:rPr lang="en-US" sz="1500" dirty="0" err="1"/>
              <a:t>Borchard</a:t>
            </a:r>
            <a:endParaRPr lang="en-US" sz="1500" dirty="0"/>
          </a:p>
          <a:p>
            <a:r>
              <a:rPr lang="en-US" sz="1500" dirty="0"/>
              <a:t>Craig Burkhart</a:t>
            </a:r>
          </a:p>
          <a:p>
            <a:r>
              <a:rPr lang="en-US" sz="1500" dirty="0"/>
              <a:t>Alex Cahill</a:t>
            </a:r>
          </a:p>
          <a:p>
            <a:r>
              <a:rPr lang="en-US" sz="1500" dirty="0"/>
              <a:t>Robert Conley</a:t>
            </a:r>
          </a:p>
          <a:p>
            <a:r>
              <a:rPr lang="en-US" sz="1500" dirty="0"/>
              <a:t>Valery </a:t>
            </a:r>
            <a:r>
              <a:rPr lang="en-US" sz="1500" dirty="0" err="1"/>
              <a:t>Dolgashev</a:t>
            </a:r>
            <a:endParaRPr lang="en-US" sz="1500" dirty="0"/>
          </a:p>
          <a:p>
            <a:r>
              <a:rPr lang="en-US" sz="1500" dirty="0" err="1"/>
              <a:t>Alysson</a:t>
            </a:r>
            <a:r>
              <a:rPr lang="en-US" sz="1500" dirty="0"/>
              <a:t> Gold</a:t>
            </a:r>
          </a:p>
          <a:p>
            <a:r>
              <a:rPr lang="en-US" sz="1500" dirty="0"/>
              <a:t>Mark Kemp</a:t>
            </a:r>
          </a:p>
          <a:p>
            <a:r>
              <a:rPr lang="en-US" sz="1500" dirty="0"/>
              <a:t>Cecile </a:t>
            </a:r>
            <a:r>
              <a:rPr lang="en-US" sz="1500" dirty="0" err="1"/>
              <a:t>Limborg</a:t>
            </a:r>
            <a:endParaRPr lang="en-US" sz="1500" dirty="0"/>
          </a:p>
          <a:p>
            <a:r>
              <a:rPr lang="en-US" sz="1500" dirty="0"/>
              <a:t>Marco </a:t>
            </a:r>
            <a:r>
              <a:rPr lang="en-US" sz="1500" dirty="0" err="1"/>
              <a:t>Oriunno</a:t>
            </a:r>
            <a:endParaRPr lang="en-US" sz="1500" dirty="0"/>
          </a:p>
          <a:p>
            <a:r>
              <a:rPr lang="en-US" sz="1500" dirty="0"/>
              <a:t>Tor </a:t>
            </a:r>
            <a:r>
              <a:rPr lang="en-US" sz="1500" dirty="0" err="1"/>
              <a:t>Raubenheimer</a:t>
            </a:r>
            <a:endParaRPr lang="en-US" sz="1500" dirty="0"/>
          </a:p>
          <a:p>
            <a:r>
              <a:rPr lang="en-US" sz="1500" dirty="0"/>
              <a:t>Muhammed </a:t>
            </a:r>
            <a:r>
              <a:rPr lang="en-US" sz="1500" dirty="0" err="1"/>
              <a:t>Shumail</a:t>
            </a:r>
            <a:endParaRPr lang="en-US" sz="1500" dirty="0"/>
          </a:p>
          <a:p>
            <a:r>
              <a:rPr lang="en-US" sz="1500" dirty="0"/>
              <a:t>Filippos </a:t>
            </a:r>
            <a:r>
              <a:rPr lang="en-US" sz="1500" dirty="0" err="1"/>
              <a:t>Toufexis</a:t>
            </a:r>
            <a:endParaRPr lang="en-US" sz="15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5826FC-D9CD-4988-9EC1-12F48EEF47F4}"/>
              </a:ext>
            </a:extLst>
          </p:cNvPr>
          <p:cNvGrpSpPr/>
          <p:nvPr/>
        </p:nvGrpSpPr>
        <p:grpSpPr>
          <a:xfrm>
            <a:off x="6204772" y="1789156"/>
            <a:ext cx="1486304" cy="1708657"/>
            <a:chOff x="7371725" y="1182375"/>
            <a:chExt cx="1783565" cy="205038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DE3DF3E-904D-4778-8648-43E60C82AF88}"/>
                </a:ext>
              </a:extLst>
            </p:cNvPr>
            <p:cNvSpPr txBox="1"/>
            <p:nvPr/>
          </p:nvSpPr>
          <p:spPr>
            <a:xfrm>
              <a:off x="7371725" y="1182375"/>
              <a:ext cx="1783565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/>
                <a:t>Supported by: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48192C-073F-46EC-9C0F-5EAC003C6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3883" y="1613514"/>
              <a:ext cx="1619250" cy="1619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71763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DDB89F-A0BD-4298-80F2-D3237A28870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12975" y="277042"/>
            <a:ext cx="4718050" cy="4221269"/>
          </a:xfrm>
        </p:spPr>
        <p:txBody>
          <a:bodyPr>
            <a:normAutofit/>
          </a:bodyPr>
          <a:lstStyle/>
          <a:p>
            <a:pPr algn="ctr"/>
            <a:endParaRPr lang="en-US" sz="6000" dirty="0"/>
          </a:p>
          <a:p>
            <a:pPr algn="ctr"/>
            <a:r>
              <a:rPr lang="en-US" sz="6000" dirty="0"/>
              <a:t>Thanks!</a:t>
            </a:r>
          </a:p>
          <a:p>
            <a:pPr algn="ctr"/>
            <a:r>
              <a:rPr lang="en-US" sz="6000" dirty="0"/>
              <a:t>Questions?</a:t>
            </a:r>
          </a:p>
        </p:txBody>
      </p:sp>
      <p:pic>
        <p:nvPicPr>
          <p:cNvPr id="7" name="Picture 2" descr="Image result for slac logo">
            <a:extLst>
              <a:ext uri="{FF2B5EF4-FFF2-40B4-BE49-F238E27FC236}">
                <a16:creationId xmlns:a16="http://schemas.microsoft.com/office/drawing/2014/main" id="{D0952AA5-78CE-493D-A910-96FC3415B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395" y="5026595"/>
            <a:ext cx="1990001" cy="74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968BFA4-C695-48E1-8E57-8EA6841C73CC}"/>
              </a:ext>
            </a:extLst>
          </p:cNvPr>
          <p:cNvGrpSpPr/>
          <p:nvPr/>
        </p:nvGrpSpPr>
        <p:grpSpPr>
          <a:xfrm>
            <a:off x="0" y="4839424"/>
            <a:ext cx="3048000" cy="875576"/>
            <a:chOff x="0" y="4839424"/>
            <a:chExt cx="3048000" cy="87557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887FC0F-8529-4554-9D1A-6DE3B6EA0F78}"/>
                </a:ext>
              </a:extLst>
            </p:cNvPr>
            <p:cNvGrpSpPr/>
            <p:nvPr/>
          </p:nvGrpSpPr>
          <p:grpSpPr>
            <a:xfrm>
              <a:off x="0" y="4888814"/>
              <a:ext cx="3048000" cy="826186"/>
              <a:chOff x="0" y="3875964"/>
              <a:chExt cx="3780430" cy="1839036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BCC4CA2-27FF-4728-AF5D-FC07DA2DE49B}"/>
                  </a:ext>
                </a:extLst>
              </p:cNvPr>
              <p:cNvCxnSpPr/>
              <p:nvPr/>
            </p:nvCxnSpPr>
            <p:spPr>
              <a:xfrm>
                <a:off x="0" y="3875964"/>
                <a:ext cx="2474794" cy="0"/>
              </a:xfrm>
              <a:prstGeom prst="line">
                <a:avLst/>
              </a:prstGeom>
              <a:ln>
                <a:solidFill>
                  <a:srgbClr val="B30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C053A15D-74ED-4A85-A36B-F9D1C0580F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003" y="3994245"/>
                <a:ext cx="1055427" cy="1720755"/>
              </a:xfrm>
              <a:prstGeom prst="line">
                <a:avLst/>
              </a:prstGeom>
              <a:ln>
                <a:solidFill>
                  <a:srgbClr val="B30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190B39D-F689-4ED0-80D1-7D62124B7C8D}"/>
                </a:ext>
              </a:extLst>
            </p:cNvPr>
            <p:cNvSpPr/>
            <p:nvPr/>
          </p:nvSpPr>
          <p:spPr>
            <a:xfrm>
              <a:off x="2041460" y="4839424"/>
              <a:ext cx="118281" cy="118281"/>
            </a:xfrm>
            <a:prstGeom prst="ellipse">
              <a:avLst/>
            </a:prstGeom>
            <a:ln>
              <a:solidFill>
                <a:srgbClr val="B300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38EB701-2412-4703-A9E8-160D537BAF5F}"/>
              </a:ext>
            </a:extLst>
          </p:cNvPr>
          <p:cNvSpPr txBox="1"/>
          <p:nvPr/>
        </p:nvSpPr>
        <p:spPr>
          <a:xfrm>
            <a:off x="2860634" y="3864429"/>
            <a:ext cx="3422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mamdouh@slac.stanford.edu</a:t>
            </a:r>
          </a:p>
        </p:txBody>
      </p:sp>
    </p:spTree>
    <p:extLst>
      <p:ext uri="{BB962C8B-B14F-4D97-AF65-F5344CB8AC3E}">
        <p14:creationId xmlns:p14="http://schemas.microsoft.com/office/powerpoint/2010/main" val="14980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DDB89F-A0BD-4298-80F2-D3237A28870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100600" y="805326"/>
            <a:ext cx="4718050" cy="4221269"/>
          </a:xfrm>
        </p:spPr>
        <p:txBody>
          <a:bodyPr>
            <a:normAutofit/>
          </a:bodyPr>
          <a:lstStyle/>
          <a:p>
            <a:pPr algn="ctr"/>
            <a:endParaRPr lang="en-US" sz="5400" dirty="0"/>
          </a:p>
          <a:p>
            <a:pPr algn="ctr"/>
            <a:r>
              <a:rPr lang="en-US" sz="5400" dirty="0"/>
              <a:t>Supplementary material</a:t>
            </a:r>
          </a:p>
        </p:txBody>
      </p:sp>
      <p:pic>
        <p:nvPicPr>
          <p:cNvPr id="7" name="Picture 2" descr="Image result for slac logo">
            <a:extLst>
              <a:ext uri="{FF2B5EF4-FFF2-40B4-BE49-F238E27FC236}">
                <a16:creationId xmlns:a16="http://schemas.microsoft.com/office/drawing/2014/main" id="{D0952AA5-78CE-493D-A910-96FC3415B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395" y="5026595"/>
            <a:ext cx="1990001" cy="74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968BFA4-C695-48E1-8E57-8EA6841C73CC}"/>
              </a:ext>
            </a:extLst>
          </p:cNvPr>
          <p:cNvGrpSpPr/>
          <p:nvPr/>
        </p:nvGrpSpPr>
        <p:grpSpPr>
          <a:xfrm>
            <a:off x="0" y="4839424"/>
            <a:ext cx="3048000" cy="875576"/>
            <a:chOff x="0" y="4839424"/>
            <a:chExt cx="3048000" cy="87557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887FC0F-8529-4554-9D1A-6DE3B6EA0F78}"/>
                </a:ext>
              </a:extLst>
            </p:cNvPr>
            <p:cNvGrpSpPr/>
            <p:nvPr/>
          </p:nvGrpSpPr>
          <p:grpSpPr>
            <a:xfrm>
              <a:off x="0" y="4888814"/>
              <a:ext cx="3048000" cy="826186"/>
              <a:chOff x="0" y="3875964"/>
              <a:chExt cx="3780430" cy="1839036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BCC4CA2-27FF-4728-AF5D-FC07DA2DE49B}"/>
                  </a:ext>
                </a:extLst>
              </p:cNvPr>
              <p:cNvCxnSpPr/>
              <p:nvPr/>
            </p:nvCxnSpPr>
            <p:spPr>
              <a:xfrm>
                <a:off x="0" y="3875964"/>
                <a:ext cx="2474794" cy="0"/>
              </a:xfrm>
              <a:prstGeom prst="line">
                <a:avLst/>
              </a:prstGeom>
              <a:ln>
                <a:solidFill>
                  <a:srgbClr val="B30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C053A15D-74ED-4A85-A36B-F9D1C0580F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003" y="3994245"/>
                <a:ext cx="1055427" cy="1720755"/>
              </a:xfrm>
              <a:prstGeom prst="line">
                <a:avLst/>
              </a:prstGeom>
              <a:ln>
                <a:solidFill>
                  <a:srgbClr val="B30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190B39D-F689-4ED0-80D1-7D62124B7C8D}"/>
                </a:ext>
              </a:extLst>
            </p:cNvPr>
            <p:cNvSpPr/>
            <p:nvPr/>
          </p:nvSpPr>
          <p:spPr>
            <a:xfrm>
              <a:off x="2041460" y="4839424"/>
              <a:ext cx="118281" cy="118281"/>
            </a:xfrm>
            <a:prstGeom prst="ellipse">
              <a:avLst/>
            </a:prstGeom>
            <a:ln>
              <a:solidFill>
                <a:srgbClr val="B300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224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31A677-7EF7-4410-986C-55E9EFFECE12}"/>
              </a:ext>
            </a:extLst>
          </p:cNvPr>
          <p:cNvSpPr/>
          <p:nvPr/>
        </p:nvSpPr>
        <p:spPr>
          <a:xfrm>
            <a:off x="5410200" y="1061836"/>
            <a:ext cx="3505200" cy="20521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5184D3-C01B-40D8-BC47-B56FE03DA5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74B9E4-6C96-4639-A392-DCABC8322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/>
              <a:t>Understanding the physics of breakdowns triggered new research directions for high gradient linear accelerators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A5AA23-169C-48C5-ADD0-9A26E1A1BDE5}"/>
              </a:ext>
            </a:extLst>
          </p:cNvPr>
          <p:cNvSpPr txBox="1"/>
          <p:nvPr/>
        </p:nvSpPr>
        <p:spPr>
          <a:xfrm>
            <a:off x="228600" y="1181100"/>
            <a:ext cx="543472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Experimental studies for understanding the physics of breakdowns have led to many discoveries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</a:rPr>
              <a:t>Magnetic field</a:t>
            </a:r>
            <a:r>
              <a:rPr lang="en-US" sz="1400" dirty="0">
                <a:solidFill>
                  <a:srgbClr val="000000"/>
                </a:solidFill>
              </a:rPr>
              <a:t>’s role in breakdowns through pulsed heating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</a:rPr>
              <a:t>Reduced breakdown rates with increased </a:t>
            </a:r>
            <a:r>
              <a:rPr lang="en-US" sz="1400" b="1" dirty="0">
                <a:solidFill>
                  <a:srgbClr val="000000"/>
                </a:solidFill>
              </a:rPr>
              <a:t>material strength</a:t>
            </a:r>
            <a:r>
              <a:rPr lang="en-US" sz="1400" dirty="0">
                <a:solidFill>
                  <a:srgbClr val="000000"/>
                </a:solidFill>
              </a:rPr>
              <a:t> (hard materials and low temperature operation)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E67C4DF-81A5-42F8-B756-7195E8B85A69}"/>
              </a:ext>
            </a:extLst>
          </p:cNvPr>
          <p:cNvGrpSpPr/>
          <p:nvPr/>
        </p:nvGrpSpPr>
        <p:grpSpPr>
          <a:xfrm>
            <a:off x="3311314" y="3218616"/>
            <a:ext cx="3089486" cy="2077284"/>
            <a:chOff x="20870" y="2956598"/>
            <a:chExt cx="4703532" cy="3162520"/>
          </a:xfrm>
        </p:grpSpPr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8251D575-8DC6-41FC-ACB9-5C5D436962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8" t="17961" r="38250" b="31423"/>
            <a:stretch/>
          </p:blipFill>
          <p:spPr bwMode="auto">
            <a:xfrm>
              <a:off x="20870" y="2956598"/>
              <a:ext cx="4703532" cy="2935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30F6E39-7117-44D0-802A-DD1AEB4BB323}"/>
                </a:ext>
              </a:extLst>
            </p:cNvPr>
            <p:cNvSpPr txBox="1"/>
            <p:nvPr/>
          </p:nvSpPr>
          <p:spPr bwMode="auto">
            <a:xfrm>
              <a:off x="20871" y="5605889"/>
              <a:ext cx="4703531" cy="5132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33">
                  <a:latin typeface="Calibri" pitchFamily="34" charset="0"/>
                </a:rPr>
                <a:t>Accelerating Gradient [MV/m]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15CC1FC-1242-4CB0-B5FF-4411823B4211}"/>
                </a:ext>
              </a:extLst>
            </p:cNvPr>
            <p:cNvCxnSpPr/>
            <p:nvPr/>
          </p:nvCxnSpPr>
          <p:spPr bwMode="auto">
            <a:xfrm flipH="1">
              <a:off x="3329168" y="3430600"/>
              <a:ext cx="328432" cy="23634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213">
              <a:extLst>
                <a:ext uri="{FF2B5EF4-FFF2-40B4-BE49-F238E27FC236}">
                  <a16:creationId xmlns:a16="http://schemas.microsoft.com/office/drawing/2014/main" id="{80F3D2F1-50C2-4818-B318-AF50B0CF61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901" y="3010956"/>
              <a:ext cx="1302843" cy="513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833">
                  <a:solidFill>
                    <a:srgbClr val="FF0000"/>
                  </a:solidFill>
                  <a:latin typeface="Calibri" pitchFamily="34" charset="0"/>
                </a:rPr>
                <a:t>Cu@45K</a:t>
              </a:r>
            </a:p>
          </p:txBody>
        </p:sp>
        <p:sp>
          <p:nvSpPr>
            <p:cNvPr id="45" name="TextBox 214">
              <a:extLst>
                <a:ext uri="{FF2B5EF4-FFF2-40B4-BE49-F238E27FC236}">
                  <a16:creationId xmlns:a16="http://schemas.microsoft.com/office/drawing/2014/main" id="{D3A03FCF-0BCF-42BF-B401-1D77713301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219" y="3339124"/>
              <a:ext cx="1810249" cy="513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833">
                  <a:solidFill>
                    <a:srgbClr val="008000"/>
                  </a:solidFill>
                  <a:latin typeface="Calibri" pitchFamily="34" charset="0"/>
                </a:rPr>
                <a:t>Hard CuAg#3 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2BACFEF-9597-49D1-834E-F282667239C2}"/>
                </a:ext>
              </a:extLst>
            </p:cNvPr>
            <p:cNvCxnSpPr/>
            <p:nvPr/>
          </p:nvCxnSpPr>
          <p:spPr bwMode="auto">
            <a:xfrm>
              <a:off x="1655531" y="3658476"/>
              <a:ext cx="678108" cy="736227"/>
            </a:xfrm>
            <a:prstGeom prst="straightConnector1">
              <a:avLst/>
            </a:prstGeom>
            <a:ln>
              <a:solidFill>
                <a:srgbClr val="00B050"/>
              </a:solidFill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216">
              <a:extLst>
                <a:ext uri="{FF2B5EF4-FFF2-40B4-BE49-F238E27FC236}">
                  <a16:creationId xmlns:a16="http://schemas.microsoft.com/office/drawing/2014/main" id="{6A6EBD95-3E95-45E3-B567-404C832AB6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170" y="3937734"/>
              <a:ext cx="1153608" cy="513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833">
                  <a:solidFill>
                    <a:srgbClr val="0000FF"/>
                  </a:solidFill>
                  <a:latin typeface="Calibri" pitchFamily="34" charset="0"/>
                </a:rPr>
                <a:t>Soft Cu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FC2253A-F6C2-420A-932C-72A38B169149}"/>
                </a:ext>
              </a:extLst>
            </p:cNvPr>
            <p:cNvCxnSpPr/>
            <p:nvPr/>
          </p:nvCxnSpPr>
          <p:spPr bwMode="auto">
            <a:xfrm>
              <a:off x="1594715" y="4142365"/>
              <a:ext cx="289416" cy="102010"/>
            </a:xfrm>
            <a:prstGeom prst="straightConnector1">
              <a:avLst/>
            </a:prstGeom>
            <a:ln>
              <a:solidFill>
                <a:srgbClr val="0000FF"/>
              </a:solidFill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8E6E25B5-8F02-452F-A557-D35812A226C2}"/>
                </a:ext>
              </a:extLst>
            </p:cNvPr>
            <p:cNvCxnSpPr/>
            <p:nvPr/>
          </p:nvCxnSpPr>
          <p:spPr bwMode="auto">
            <a:xfrm flipH="1" flipV="1">
              <a:off x="2506413" y="4420750"/>
              <a:ext cx="217809" cy="231807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219">
              <a:extLst>
                <a:ext uri="{FF2B5EF4-FFF2-40B4-BE49-F238E27FC236}">
                  <a16:creationId xmlns:a16="http://schemas.microsoft.com/office/drawing/2014/main" id="{F24E3531-00B1-4672-8CFC-5CE2FDBEE2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6531" y="4573646"/>
              <a:ext cx="1414494" cy="1109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833">
                  <a:solidFill>
                    <a:srgbClr val="000000"/>
                  </a:solidFill>
                  <a:latin typeface="Calibri" pitchFamily="34" charset="0"/>
                </a:rPr>
                <a:t>Hard </a:t>
              </a:r>
            </a:p>
            <a:p>
              <a:pPr algn="ctr"/>
              <a:r>
                <a:rPr lang="en-US" altLang="en-US" sz="833">
                  <a:solidFill>
                    <a:srgbClr val="000000"/>
                  </a:solidFill>
                  <a:latin typeface="Calibri" pitchFamily="34" charset="0"/>
                </a:rPr>
                <a:t>CuAg#1</a:t>
              </a:r>
            </a:p>
            <a:p>
              <a:pPr algn="ctr"/>
              <a:endParaRPr lang="en-US" altLang="en-US" sz="833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CCC9287F-E9F9-4262-9ED4-4D14E50A4E20}"/>
                </a:ext>
              </a:extLst>
            </p:cNvPr>
            <p:cNvCxnSpPr>
              <a:stCxn id="52" idx="3"/>
            </p:cNvCxnSpPr>
            <p:nvPr/>
          </p:nvCxnSpPr>
          <p:spPr bwMode="auto">
            <a:xfrm flipV="1">
              <a:off x="1670970" y="4498732"/>
              <a:ext cx="441760" cy="3391"/>
            </a:xfrm>
            <a:prstGeom prst="straightConnector1">
              <a:avLst/>
            </a:prstGeom>
            <a:ln>
              <a:solidFill>
                <a:srgbClr val="CB23AB"/>
              </a:solidFill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216">
              <a:extLst>
                <a:ext uri="{FF2B5EF4-FFF2-40B4-BE49-F238E27FC236}">
                  <a16:creationId xmlns:a16="http://schemas.microsoft.com/office/drawing/2014/main" id="{AADF66E9-4EC0-4EE9-BCC3-00B5C97EB3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822" y="4245508"/>
              <a:ext cx="1243148" cy="513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833">
                  <a:solidFill>
                    <a:srgbClr val="CB23AB"/>
                  </a:solidFill>
                  <a:latin typeface="Calibri" pitchFamily="34" charset="0"/>
                </a:rPr>
                <a:t>Hard Cu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52192B1-F549-411E-B9AA-C1D3D027920E}"/>
              </a:ext>
            </a:extLst>
          </p:cNvPr>
          <p:cNvGrpSpPr/>
          <p:nvPr/>
        </p:nvGrpSpPr>
        <p:grpSpPr>
          <a:xfrm>
            <a:off x="81068" y="3113965"/>
            <a:ext cx="3089486" cy="2022455"/>
            <a:chOff x="869983" y="2082469"/>
            <a:chExt cx="2577550" cy="1687327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E491A69C-93BD-4175-BCD3-0961D300E6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950"/>
            <a:stretch/>
          </p:blipFill>
          <p:spPr bwMode="auto">
            <a:xfrm>
              <a:off x="869983" y="2082469"/>
              <a:ext cx="2577550" cy="1687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51595D4-AEC6-4E4A-97A5-E8B54235DA76}"/>
                </a:ext>
              </a:extLst>
            </p:cNvPr>
            <p:cNvSpPr txBox="1"/>
            <p:nvPr/>
          </p:nvSpPr>
          <p:spPr>
            <a:xfrm>
              <a:off x="1321182" y="2389554"/>
              <a:ext cx="1626280" cy="316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>
                <a:defRPr/>
              </a:pPr>
              <a:r>
                <a:rPr lang="en-US" sz="1050" dirty="0">
                  <a:solidFill>
                    <a:srgbClr val="0000E8"/>
                  </a:solidFill>
                </a:rPr>
                <a:t>Breakdown Rate Correlated with Magnetic Field</a:t>
              </a:r>
              <a:endParaRPr lang="en-US" sz="1000" dirty="0">
                <a:solidFill>
                  <a:srgbClr val="0000E8"/>
                </a:solidFill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285BDC84-9BC1-4625-B0B9-CA8F48D838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6262" y="1255549"/>
            <a:ext cx="2894338" cy="141707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2916D6C-4D01-4843-BFEA-E1C688FF3E48}"/>
              </a:ext>
            </a:extLst>
          </p:cNvPr>
          <p:cNvSpPr txBox="1"/>
          <p:nvPr/>
        </p:nvSpPr>
        <p:spPr>
          <a:xfrm>
            <a:off x="6268795" y="983866"/>
            <a:ext cx="1789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Single-cell testing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6E80F9-821B-4203-B9CF-D1AAE81E426B}"/>
              </a:ext>
            </a:extLst>
          </p:cNvPr>
          <p:cNvSpPr/>
          <p:nvPr/>
        </p:nvSpPr>
        <p:spPr>
          <a:xfrm>
            <a:off x="5410200" y="2672626"/>
            <a:ext cx="3581400" cy="441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>
                <a:latin typeface="Calibri" pitchFamily="34" charset="0"/>
              </a:rPr>
              <a:t>Full scale structures are long,  complex, and expensive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06A877-E7CD-453C-A014-93FBD2227AB0}"/>
              </a:ext>
            </a:extLst>
          </p:cNvPr>
          <p:cNvSpPr/>
          <p:nvPr/>
        </p:nvSpPr>
        <p:spPr>
          <a:xfrm>
            <a:off x="111518" y="5203634"/>
            <a:ext cx="862608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Valery </a:t>
            </a:r>
            <a:r>
              <a:rPr lang="en-US" sz="900" dirty="0" err="1"/>
              <a:t>Dolgashev</a:t>
            </a:r>
            <a:r>
              <a:rPr lang="en-US" sz="900" dirty="0"/>
              <a:t> et al., “Geometric dependence of radio-frequency breakdown in normal conducting accelerating structures,” Applied Physics Letters, Volume 97, Issue 17, pp 171501 - 171501-3, October 2010.</a:t>
            </a:r>
          </a:p>
          <a:p>
            <a:r>
              <a:rPr lang="en-US" sz="900" dirty="0"/>
              <a:t>Alex Cahill et al., "High gradient experiments with X-band cryogenic copper accelerating cavities" Phys. Rev. Accel. Beams 21, 102002 – Published 23 October 2018.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81910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514350"/>
            <a:fld id="{5BD36294-2849-48A8-8531-5354CF3095D2}" type="slidenum">
              <a:rPr lang="en-US">
                <a:solidFill>
                  <a:srgbClr val="000000"/>
                </a:solidFill>
              </a:rPr>
              <a:pPr defTabSz="514350"/>
              <a:t>44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500" b="0" dirty="0"/>
              <a:t>Understanding the Physics of High Gradients has Established the Limits of Normal Conducting Copper Structures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4" r="38334" b="30955"/>
          <a:stretch/>
        </p:blipFill>
        <p:spPr bwMode="auto">
          <a:xfrm>
            <a:off x="2085976" y="1785232"/>
            <a:ext cx="2530577" cy="167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 flipH="1">
            <a:off x="4072790" y="2139788"/>
            <a:ext cx="132215" cy="209805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13"/>
          <p:cNvSpPr txBox="1">
            <a:spLocks noChangeArrowheads="1"/>
          </p:cNvSpPr>
          <p:nvPr/>
        </p:nvSpPr>
        <p:spPr bwMode="auto">
          <a:xfrm>
            <a:off x="4063080" y="1975833"/>
            <a:ext cx="537327" cy="21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514350"/>
            <a:r>
              <a:rPr lang="en-US" altLang="en-US" sz="788" dirty="0">
                <a:solidFill>
                  <a:srgbClr val="FF0000"/>
                </a:solidFill>
                <a:latin typeface="Calibri" pitchFamily="34" charset="0"/>
              </a:rPr>
              <a:t>Cu@45K</a:t>
            </a:r>
          </a:p>
        </p:txBody>
      </p:sp>
      <p:sp>
        <p:nvSpPr>
          <p:cNvPr id="8" name="TextBox 214"/>
          <p:cNvSpPr txBox="1">
            <a:spLocks noChangeArrowheads="1"/>
          </p:cNvSpPr>
          <p:nvPr/>
        </p:nvSpPr>
        <p:spPr bwMode="auto">
          <a:xfrm>
            <a:off x="2769967" y="1919548"/>
            <a:ext cx="742511" cy="21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514350"/>
            <a:r>
              <a:rPr lang="en-US" altLang="en-US" sz="788" dirty="0">
                <a:solidFill>
                  <a:srgbClr val="008000"/>
                </a:solidFill>
                <a:latin typeface="Calibri" pitchFamily="34" charset="0"/>
              </a:rPr>
              <a:t>Hard CuAg#1 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3276503" y="2085270"/>
            <a:ext cx="268631" cy="63688"/>
          </a:xfrm>
          <a:prstGeom prst="straightConnector1">
            <a:avLst/>
          </a:prstGeom>
          <a:ln>
            <a:solidFill>
              <a:srgbClr val="00B050"/>
            </a:solidFill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216"/>
          <p:cNvSpPr txBox="1">
            <a:spLocks noChangeArrowheads="1"/>
          </p:cNvSpPr>
          <p:nvPr/>
        </p:nvSpPr>
        <p:spPr bwMode="auto">
          <a:xfrm>
            <a:off x="2496958" y="2391039"/>
            <a:ext cx="478016" cy="21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514350"/>
            <a:r>
              <a:rPr lang="en-US" altLang="en-US" sz="788" dirty="0">
                <a:solidFill>
                  <a:srgbClr val="0000FF"/>
                </a:solidFill>
                <a:latin typeface="Calibri" pitchFamily="34" charset="0"/>
              </a:rPr>
              <a:t>Soft Cu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2856526" y="2591142"/>
            <a:ext cx="162797" cy="57381"/>
          </a:xfrm>
          <a:prstGeom prst="straightConnector1">
            <a:avLst/>
          </a:prstGeom>
          <a:ln>
            <a:solidFill>
              <a:srgbClr val="0000FF"/>
            </a:solidFill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3422616" y="2734753"/>
            <a:ext cx="122518" cy="130391"/>
          </a:xfrm>
          <a:prstGeom prst="straightConnector1">
            <a:avLst/>
          </a:prstGeom>
          <a:ln>
            <a:solidFill>
              <a:schemeClr val="tx1"/>
            </a:solidFill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219"/>
          <p:cNvSpPr txBox="1">
            <a:spLocks noChangeArrowheads="1"/>
          </p:cNvSpPr>
          <p:nvPr/>
        </p:nvSpPr>
        <p:spPr bwMode="auto">
          <a:xfrm>
            <a:off x="3276499" y="2784196"/>
            <a:ext cx="795653" cy="33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514350"/>
            <a:r>
              <a:rPr lang="en-US" altLang="en-US" sz="788" dirty="0">
                <a:solidFill>
                  <a:srgbClr val="000000"/>
                </a:solidFill>
                <a:latin typeface="Calibri" pitchFamily="34" charset="0"/>
              </a:rPr>
              <a:t>Hard CuAg#2</a:t>
            </a:r>
          </a:p>
          <a:p>
            <a:pPr algn="ctr" defTabSz="514350"/>
            <a:endParaRPr lang="en-US" altLang="en-US" sz="788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6" r="35364" b="9342"/>
          <a:stretch/>
        </p:blipFill>
        <p:spPr bwMode="auto">
          <a:xfrm>
            <a:off x="4552745" y="1785232"/>
            <a:ext cx="2507172" cy="167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Arrow Connector 14"/>
          <p:cNvCxnSpPr/>
          <p:nvPr/>
        </p:nvCxnSpPr>
        <p:spPr bwMode="auto">
          <a:xfrm flipH="1">
            <a:off x="6602623" y="2112316"/>
            <a:ext cx="132215" cy="209805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213"/>
          <p:cNvSpPr txBox="1">
            <a:spLocks noChangeArrowheads="1"/>
          </p:cNvSpPr>
          <p:nvPr/>
        </p:nvSpPr>
        <p:spPr bwMode="auto">
          <a:xfrm>
            <a:off x="6549105" y="1948362"/>
            <a:ext cx="537327" cy="21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514350"/>
            <a:r>
              <a:rPr lang="en-US" altLang="en-US" sz="788" dirty="0">
                <a:solidFill>
                  <a:srgbClr val="FF0000"/>
                </a:solidFill>
                <a:latin typeface="Calibri" pitchFamily="34" charset="0"/>
              </a:rPr>
              <a:t>Cu@45K</a:t>
            </a:r>
          </a:p>
        </p:txBody>
      </p:sp>
      <p:sp>
        <p:nvSpPr>
          <p:cNvPr id="17" name="TextBox 214"/>
          <p:cNvSpPr txBox="1">
            <a:spLocks noChangeArrowheads="1"/>
          </p:cNvSpPr>
          <p:nvPr/>
        </p:nvSpPr>
        <p:spPr bwMode="auto">
          <a:xfrm>
            <a:off x="5299801" y="1938330"/>
            <a:ext cx="742511" cy="21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514350"/>
            <a:r>
              <a:rPr lang="en-US" altLang="en-US" sz="788" dirty="0">
                <a:solidFill>
                  <a:srgbClr val="008000"/>
                </a:solidFill>
                <a:latin typeface="Calibri" pitchFamily="34" charset="0"/>
              </a:rPr>
              <a:t>Hard CuAg#1 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5806336" y="2085484"/>
            <a:ext cx="209722" cy="53915"/>
          </a:xfrm>
          <a:prstGeom prst="straightConnector1">
            <a:avLst/>
          </a:prstGeom>
          <a:ln>
            <a:solidFill>
              <a:srgbClr val="00B050"/>
            </a:solidFill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216"/>
          <p:cNvSpPr txBox="1">
            <a:spLocks noChangeArrowheads="1"/>
          </p:cNvSpPr>
          <p:nvPr/>
        </p:nvSpPr>
        <p:spPr bwMode="auto">
          <a:xfrm>
            <a:off x="5121083" y="2433901"/>
            <a:ext cx="478016" cy="21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514350"/>
            <a:r>
              <a:rPr lang="en-US" altLang="en-US" sz="788" dirty="0">
                <a:solidFill>
                  <a:srgbClr val="0000FF"/>
                </a:solidFill>
                <a:latin typeface="Calibri" pitchFamily="34" charset="0"/>
              </a:rPr>
              <a:t>Soft Cu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5419623" y="2600491"/>
            <a:ext cx="162797" cy="57381"/>
          </a:xfrm>
          <a:prstGeom prst="straightConnector1">
            <a:avLst/>
          </a:prstGeom>
          <a:ln>
            <a:solidFill>
              <a:srgbClr val="0000FF"/>
            </a:solidFill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5952450" y="2726410"/>
            <a:ext cx="122518" cy="130391"/>
          </a:xfrm>
          <a:prstGeom prst="straightConnector1">
            <a:avLst/>
          </a:prstGeom>
          <a:ln>
            <a:solidFill>
              <a:schemeClr val="tx1"/>
            </a:solidFill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9"/>
          <p:cNvSpPr txBox="1">
            <a:spLocks noChangeArrowheads="1"/>
          </p:cNvSpPr>
          <p:nvPr/>
        </p:nvSpPr>
        <p:spPr bwMode="auto">
          <a:xfrm>
            <a:off x="5806332" y="2756724"/>
            <a:ext cx="795653" cy="33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514350"/>
            <a:r>
              <a:rPr lang="en-US" altLang="en-US" sz="788" dirty="0">
                <a:solidFill>
                  <a:srgbClr val="000000"/>
                </a:solidFill>
                <a:latin typeface="Calibri" pitchFamily="34" charset="0"/>
              </a:rPr>
              <a:t>Hard CuAg#2</a:t>
            </a:r>
          </a:p>
          <a:p>
            <a:pPr algn="ctr" defTabSz="514350"/>
            <a:endParaRPr lang="en-US" altLang="en-US" sz="788" dirty="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3041530" y="1938334"/>
            <a:ext cx="535007" cy="1233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214"/>
          <p:cNvSpPr txBox="1">
            <a:spLocks noChangeArrowheads="1"/>
          </p:cNvSpPr>
          <p:nvPr/>
        </p:nvSpPr>
        <p:spPr bwMode="auto">
          <a:xfrm>
            <a:off x="2500216" y="2734749"/>
            <a:ext cx="471488" cy="33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514350"/>
            <a:r>
              <a:rPr lang="en-US" altLang="en-US" sz="788" dirty="0">
                <a:solidFill>
                  <a:srgbClr val="A4001D"/>
                </a:solidFill>
                <a:latin typeface="Calibri" pitchFamily="34" charset="0"/>
              </a:rPr>
              <a:t>Hard Cu</a:t>
            </a:r>
          </a:p>
        </p:txBody>
      </p:sp>
      <p:cxnSp>
        <p:nvCxnSpPr>
          <p:cNvPr id="40" name="Straight Arrow Connector 39"/>
          <p:cNvCxnSpPr/>
          <p:nvPr/>
        </p:nvCxnSpPr>
        <p:spPr bwMode="auto">
          <a:xfrm>
            <a:off x="2920220" y="2821308"/>
            <a:ext cx="209722" cy="100021"/>
          </a:xfrm>
          <a:prstGeom prst="straightConnector1">
            <a:avLst/>
          </a:prstGeom>
          <a:ln>
            <a:solidFill>
              <a:schemeClr val="bg2"/>
            </a:solidFill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505353" y="1921247"/>
            <a:ext cx="569614" cy="12784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6534048" y="1921247"/>
            <a:ext cx="42863" cy="12784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4018521" y="1938334"/>
            <a:ext cx="43497" cy="12338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876573" y="2520458"/>
            <a:ext cx="5572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433786" y="2477602"/>
            <a:ext cx="0" cy="776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881027" y="2483145"/>
            <a:ext cx="0" cy="776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3919436" y="1862835"/>
            <a:ext cx="0" cy="6203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354469" y="1620465"/>
            <a:ext cx="1465079" cy="378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619" dirty="0">
                <a:solidFill>
                  <a:srgbClr val="A4001D"/>
                </a:solidFill>
                <a:latin typeface="Arial"/>
              </a:rPr>
              <a:t>Narrow error bar will be obtained after recalibration; </a:t>
            </a:r>
            <a:r>
              <a:rPr lang="en-US" sz="619" b="1" i="1" dirty="0">
                <a:solidFill>
                  <a:srgbClr val="A4001D"/>
                </a:solidFill>
                <a:latin typeface="Arial"/>
              </a:rPr>
              <a:t>work in progress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02052" y="3453620"/>
            <a:ext cx="4829292" cy="11469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92881" indent="-192881" defTabSz="514350">
              <a:lnSpc>
                <a:spcPct val="110000"/>
              </a:lnSpc>
              <a:buClr>
                <a:srgbClr val="A4001D"/>
              </a:buClr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  <a:latin typeface="Arial"/>
              </a:rPr>
              <a:t>Basic physics experiments move to testing normal &amp; SC engineered materials </a:t>
            </a:r>
          </a:p>
          <a:p>
            <a:pPr marL="192881" indent="-192881" defTabSz="514350">
              <a:lnSpc>
                <a:spcPct val="110000"/>
              </a:lnSpc>
              <a:buClr>
                <a:srgbClr val="A4001D"/>
              </a:buClr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  <a:latin typeface="Arial"/>
              </a:rPr>
              <a:t>Cost effective implementation of accelerator structures capable of operating </a:t>
            </a:r>
            <a:r>
              <a:rPr lang="en-US" sz="900" i="1" dirty="0">
                <a:solidFill>
                  <a:srgbClr val="000000"/>
                </a:solidFill>
                <a:latin typeface="Arial"/>
              </a:rPr>
              <a:t>efficiently</a:t>
            </a:r>
            <a:r>
              <a:rPr lang="en-US" sz="900" dirty="0">
                <a:solidFill>
                  <a:srgbClr val="000000"/>
                </a:solidFill>
                <a:latin typeface="Arial"/>
              </a:rPr>
              <a:t> at these gradients.</a:t>
            </a:r>
          </a:p>
          <a:p>
            <a:pPr marL="160735" indent="-160735" defTabSz="514350">
              <a:lnSpc>
                <a:spcPct val="110000"/>
              </a:lnSpc>
              <a:buClr>
                <a:srgbClr val="A4001D"/>
              </a:buClr>
              <a:buFont typeface="Arial"/>
              <a:buChar char="•"/>
            </a:pPr>
            <a:r>
              <a:rPr lang="en-US" sz="900" dirty="0">
                <a:solidFill>
                  <a:srgbClr val="000000"/>
                </a:solidFill>
                <a:latin typeface="Arial"/>
              </a:rPr>
              <a:t>Build RF sources that can power these structures to high gradients </a:t>
            </a:r>
          </a:p>
          <a:p>
            <a:pPr marL="160735" indent="-160735" defTabSz="514350">
              <a:lnSpc>
                <a:spcPct val="110000"/>
              </a:lnSpc>
              <a:buClr>
                <a:srgbClr val="A4001D"/>
              </a:buClr>
              <a:buFont typeface="Arial"/>
              <a:buChar char="•"/>
            </a:pPr>
            <a:r>
              <a:rPr lang="en-US" sz="900" dirty="0">
                <a:solidFill>
                  <a:srgbClr val="0070C0"/>
                </a:solidFill>
                <a:latin typeface="Arial"/>
              </a:rPr>
              <a:t>New architectures for future facilities (colliders, light sources, etc.) will emerge when efficient RF systems to power linacs operating at these gradients become available</a:t>
            </a:r>
          </a:p>
          <a:p>
            <a:pPr marL="160735" indent="-160735" defTabSz="514350">
              <a:lnSpc>
                <a:spcPct val="110000"/>
              </a:lnSpc>
              <a:buClr>
                <a:srgbClr val="A4001D"/>
              </a:buClr>
              <a:buFont typeface="Arial"/>
              <a:buChar char="•"/>
            </a:pPr>
            <a:r>
              <a:rPr lang="en-US" sz="900" dirty="0">
                <a:solidFill>
                  <a:srgbClr val="0070C0"/>
                </a:solidFill>
                <a:latin typeface="Arial"/>
              </a:rPr>
              <a:t>Immediately, this technology will lead to RF guns with unprecedented brightness.  </a:t>
            </a:r>
          </a:p>
        </p:txBody>
      </p:sp>
    </p:spTree>
    <p:extLst>
      <p:ext uri="{BB962C8B-B14F-4D97-AF65-F5344CB8AC3E}">
        <p14:creationId xmlns:p14="http://schemas.microsoft.com/office/powerpoint/2010/main" val="5027025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582648-B765-46CF-854F-AACB09594C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3EC93AD1-6015-4FF4-9FA0-798929E4C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38" y="107950"/>
            <a:ext cx="4836494" cy="627063"/>
          </a:xfrm>
        </p:spPr>
        <p:txBody>
          <a:bodyPr/>
          <a:lstStyle/>
          <a:p>
            <a:r>
              <a:rPr lang="en-US" sz="1800" dirty="0"/>
              <a:t>High-power testing of single-cell structure </a:t>
            </a:r>
            <a:r>
              <a:rPr lang="en-US" sz="1800" dirty="0">
                <a:solidFill>
                  <a:schemeClr val="tx1"/>
                </a:solidFill>
              </a:rPr>
              <a:t>at cryogenic temperature of 45k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777B095-F77F-40CF-9909-14CD910EAC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r="5214" b="544"/>
          <a:stretch/>
        </p:blipFill>
        <p:spPr bwMode="auto">
          <a:xfrm>
            <a:off x="4069732" y="1278383"/>
            <a:ext cx="2105083" cy="416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1E8AC8-DECB-4B0E-9CA3-C6BFB15C9C5F}"/>
              </a:ext>
            </a:extLst>
          </p:cNvPr>
          <p:cNvSpPr txBox="1"/>
          <p:nvPr/>
        </p:nvSpPr>
        <p:spPr bwMode="auto">
          <a:xfrm>
            <a:off x="5710367" y="5120444"/>
            <a:ext cx="18812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Cryostat assembly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B07BC2B-F051-4EEF-9F46-BEE28EFBFF17}"/>
              </a:ext>
            </a:extLst>
          </p:cNvPr>
          <p:cNvGrpSpPr/>
          <p:nvPr/>
        </p:nvGrpSpPr>
        <p:grpSpPr>
          <a:xfrm>
            <a:off x="4755532" y="1314257"/>
            <a:ext cx="4464668" cy="3850896"/>
            <a:chOff x="4495800" y="1369374"/>
            <a:chExt cx="4464668" cy="3850896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D50181C8-73CA-4E82-9359-55D8E32AD5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917"/>
            <a:stretch/>
          </p:blipFill>
          <p:spPr bwMode="auto">
            <a:xfrm>
              <a:off x="6367089" y="1369374"/>
              <a:ext cx="2398088" cy="2669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EC4289-7673-4B66-A9D3-A1153C2D60AC}"/>
                </a:ext>
              </a:extLst>
            </p:cNvPr>
            <p:cNvSpPr txBox="1"/>
            <p:nvPr/>
          </p:nvSpPr>
          <p:spPr bwMode="auto">
            <a:xfrm>
              <a:off x="6247185" y="4204607"/>
              <a:ext cx="2713283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Calibri" pitchFamily="34" charset="0"/>
                </a:rPr>
                <a:t>1. dark-current monitor</a:t>
              </a:r>
            </a:p>
            <a:p>
              <a:r>
                <a:rPr lang="en-US" sz="2000">
                  <a:latin typeface="Calibri" pitchFamily="34" charset="0"/>
                </a:rPr>
                <a:t>2. accelerating structure</a:t>
              </a:r>
            </a:p>
            <a:p>
              <a:r>
                <a:rPr lang="en-US" sz="2000">
                  <a:latin typeface="Calibri" pitchFamily="34" charset="0"/>
                </a:rPr>
                <a:t>3. RF flange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0773C64-AC82-4601-BB0D-0C3BC0D8AC67}"/>
                </a:ext>
              </a:extLst>
            </p:cNvPr>
            <p:cNvCxnSpPr>
              <a:cxnSpLocks/>
            </p:cNvCxnSpPr>
            <p:nvPr/>
          </p:nvCxnSpPr>
          <p:spPr>
            <a:xfrm>
              <a:off x="5868931" y="1943100"/>
              <a:ext cx="158561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F0F73C7-4C7A-4966-8AB4-746BF46158E0}"/>
                </a:ext>
              </a:extLst>
            </p:cNvPr>
            <p:cNvCxnSpPr>
              <a:cxnSpLocks/>
            </p:cNvCxnSpPr>
            <p:nvPr/>
          </p:nvCxnSpPr>
          <p:spPr>
            <a:xfrm>
              <a:off x="5868931" y="2703958"/>
              <a:ext cx="158561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5F79891-B187-46CB-A57D-20F7548DC9B9}"/>
                </a:ext>
              </a:extLst>
            </p:cNvPr>
            <p:cNvCxnSpPr>
              <a:cxnSpLocks/>
            </p:cNvCxnSpPr>
            <p:nvPr/>
          </p:nvCxnSpPr>
          <p:spPr>
            <a:xfrm>
              <a:off x="5868931" y="3193490"/>
              <a:ext cx="158561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EA4C156-6C28-44B7-8BE0-A7395E3759DB}"/>
                </a:ext>
              </a:extLst>
            </p:cNvPr>
            <p:cNvSpPr txBox="1"/>
            <p:nvPr/>
          </p:nvSpPr>
          <p:spPr>
            <a:xfrm>
              <a:off x="5597898" y="175843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9FB8602-5A7B-4021-A005-41D307B7A3B6}"/>
                </a:ext>
              </a:extLst>
            </p:cNvPr>
            <p:cNvSpPr txBox="1"/>
            <p:nvPr/>
          </p:nvSpPr>
          <p:spPr>
            <a:xfrm>
              <a:off x="5598575" y="252151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3F962BD-CE04-4D0F-BCF1-A889A0E90AEA}"/>
                </a:ext>
              </a:extLst>
            </p:cNvPr>
            <p:cNvSpPr txBox="1"/>
            <p:nvPr/>
          </p:nvSpPr>
          <p:spPr>
            <a:xfrm>
              <a:off x="5597171" y="300882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3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DC78210-E4A0-423A-A21D-78E52FDBD0E1}"/>
                </a:ext>
              </a:extLst>
            </p:cNvPr>
            <p:cNvSpPr/>
            <p:nvPr/>
          </p:nvSpPr>
          <p:spPr>
            <a:xfrm>
              <a:off x="4495800" y="3771900"/>
              <a:ext cx="1066800" cy="1066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155DD30-CC99-40EB-A9CC-48CAB11BFA50}"/>
                </a:ext>
              </a:extLst>
            </p:cNvPr>
            <p:cNvCxnSpPr>
              <a:cxnSpLocks/>
              <a:stCxn id="40" idx="0"/>
            </p:cNvCxnSpPr>
            <p:nvPr/>
          </p:nvCxnSpPr>
          <p:spPr>
            <a:xfrm flipV="1">
              <a:off x="5029200" y="1369374"/>
              <a:ext cx="1337889" cy="24025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99FC0BE-F087-46C9-A49A-2B6EC4E2EF20}"/>
                </a:ext>
              </a:extLst>
            </p:cNvPr>
            <p:cNvCxnSpPr>
              <a:cxnSpLocks/>
              <a:stCxn id="40" idx="5"/>
            </p:cNvCxnSpPr>
            <p:nvPr/>
          </p:nvCxnSpPr>
          <p:spPr>
            <a:xfrm flipV="1">
              <a:off x="5406371" y="4038543"/>
              <a:ext cx="960718" cy="64392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A4219DC-576D-43EC-8428-D721E1A85ECF}"/>
              </a:ext>
            </a:extLst>
          </p:cNvPr>
          <p:cNvGrpSpPr/>
          <p:nvPr/>
        </p:nvGrpSpPr>
        <p:grpSpPr>
          <a:xfrm>
            <a:off x="361516" y="2295884"/>
            <a:ext cx="3441516" cy="1684977"/>
            <a:chOff x="176732" y="3518625"/>
            <a:chExt cx="3785668" cy="1853475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B6D12F3-44C0-4590-AF66-EB1E7620C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6732" y="3518625"/>
              <a:ext cx="3785668" cy="1853475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435F8AA-0BDF-4261-9344-9BCB2F50D5EB}"/>
                </a:ext>
              </a:extLst>
            </p:cNvPr>
            <p:cNvSpPr txBox="1"/>
            <p:nvPr/>
          </p:nvSpPr>
          <p:spPr>
            <a:xfrm>
              <a:off x="1825771" y="3614093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7137B07-BE54-4B59-8631-1C353702B9AD}"/>
                </a:ext>
              </a:extLst>
            </p:cNvPr>
            <p:cNvSpPr txBox="1"/>
            <p:nvPr/>
          </p:nvSpPr>
          <p:spPr>
            <a:xfrm>
              <a:off x="1821704" y="4472655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H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6BE00-F4CE-45F8-BEB8-9D1FBAD9AF4D}"/>
              </a:ext>
            </a:extLst>
          </p:cNvPr>
          <p:cNvSpPr txBox="1"/>
          <p:nvPr/>
        </p:nvSpPr>
        <p:spPr bwMode="auto">
          <a:xfrm>
            <a:off x="712608" y="4037055"/>
            <a:ext cx="27393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The single-cell fields profile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88A977-D223-45AE-A781-2EF40F8AD074}"/>
              </a:ext>
            </a:extLst>
          </p:cNvPr>
          <p:cNvSpPr txBox="1"/>
          <p:nvPr/>
        </p:nvSpPr>
        <p:spPr>
          <a:xfrm>
            <a:off x="129113" y="5148730"/>
            <a:ext cx="3834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A. Cahill </a:t>
            </a:r>
            <a:r>
              <a:rPr lang="en-US" sz="1200" i="1" dirty="0">
                <a:latin typeface="Arial Narrow" panose="020B0606020202030204" pitchFamily="34" charset="0"/>
              </a:rPr>
              <a:t>et al</a:t>
            </a:r>
            <a:r>
              <a:rPr lang="en-US" sz="1200" dirty="0">
                <a:latin typeface="Arial Narrow" panose="020B0606020202030204" pitchFamily="34" charset="0"/>
              </a:rPr>
              <a:t>., “High gradient experiments with X-band cryogenic copper accelerating cavities</a:t>
            </a:r>
            <a:r>
              <a:rPr lang="en-US" sz="1200" b="1" dirty="0">
                <a:latin typeface="Arial Narrow" panose="020B0606020202030204" pitchFamily="34" charset="0"/>
              </a:rPr>
              <a:t>,” </a:t>
            </a:r>
            <a:r>
              <a:rPr lang="en-US" sz="1200" dirty="0">
                <a:latin typeface="Arial Narrow" panose="020B0606020202030204" pitchFamily="34" charset="0"/>
              </a:rPr>
              <a:t>PRAB, 21, 2018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AB45E4-5617-61B1-09C7-744709F9B15A}"/>
              </a:ext>
            </a:extLst>
          </p:cNvPr>
          <p:cNvSpPr txBox="1"/>
          <p:nvPr/>
        </p:nvSpPr>
        <p:spPr>
          <a:xfrm>
            <a:off x="1085847" y="1764357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Single-cell testing</a:t>
            </a:r>
          </a:p>
        </p:txBody>
      </p:sp>
    </p:spTree>
    <p:extLst>
      <p:ext uri="{BB962C8B-B14F-4D97-AF65-F5344CB8AC3E}">
        <p14:creationId xmlns:p14="http://schemas.microsoft.com/office/powerpoint/2010/main" val="16246847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B5B922-3BB1-5E46-FA47-7196E022AD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D38A28-A221-704E-84F7-AC7E176F9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A4001D"/>
                </a:solidFill>
              </a:rPr>
              <a:t>Comparison with a side-coupled linac</a:t>
            </a: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E258044-7315-78AF-85D6-97148914C3B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70473" y="1394472"/>
            <a:ext cx="4474057" cy="1677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BDE4EE-8A1D-67EF-7B9D-2941C0345AA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52" y="3310962"/>
            <a:ext cx="6330910" cy="109235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9CF5DD-295F-9A2F-0DC7-C17A67C1D4B7}"/>
              </a:ext>
            </a:extLst>
          </p:cNvPr>
          <p:cNvSpPr txBox="1"/>
          <p:nvPr/>
        </p:nvSpPr>
        <p:spPr>
          <a:xfrm>
            <a:off x="1565910" y="4514768"/>
            <a:ext cx="6726995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The surface loss in the side coupling cavities is 2.6% of the surface loss of the accelerating cavities in a side coupled structure. This ratio is 1.14% in the parallel feed structure between the waveguide and the cavity losses, which is more a than factor of 2 lower. 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7194221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B5B922-3BB1-5E46-FA47-7196E022AD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D38A28-A221-704E-84F7-AC7E176F9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A4001D"/>
                </a:solidFill>
              </a:rPr>
              <a:t>Comparison with a side-coupled linac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568DEA-0258-3B1C-D469-FF66ECE6186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70473" y="1394472"/>
            <a:ext cx="4474057" cy="16772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A58A18-88C0-3CDD-2A0D-D01814A3BB4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6159" y="3310962"/>
            <a:ext cx="6279295" cy="109235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593978-8159-76D7-BC95-FDA5BEAFE657}"/>
              </a:ext>
            </a:extLst>
          </p:cNvPr>
          <p:cNvSpPr txBox="1"/>
          <p:nvPr/>
        </p:nvSpPr>
        <p:spPr>
          <a:xfrm>
            <a:off x="1565910" y="4514768"/>
            <a:ext cx="6726995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The surface loss in the side coupling cavities is 2.6% of the surface loss of the accelerating cavities in a side coupled structure. This ratio is 1.14% in the parallel feed structure between the waveguide and the cavity losses, which is more a than factor of 2 lower. </a:t>
            </a:r>
            <a:endParaRPr lang="en-US" sz="13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1FB23F-3983-875C-0C75-07E6030EF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484" y="1514085"/>
            <a:ext cx="2451538" cy="167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842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B5B922-3BB1-5E46-FA47-7196E022AD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D38A28-A221-704E-84F7-AC7E176F9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Large-coupling distributed-coupling linac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2631AF-DDD3-72D1-1329-DEF77427EB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97018" y="1442529"/>
            <a:ext cx="4051391" cy="1338537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AD3D82-CFA7-13FE-AC20-AE5C46EA3BB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43335" y="2927009"/>
            <a:ext cx="2588895" cy="1641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EF6F52-EAB8-9AD9-EDF9-3731696F7BA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700864" y="2868595"/>
            <a:ext cx="2570321" cy="16249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B30D3C-9DC6-6ADA-BB2E-6365A2A4245E}"/>
              </a:ext>
            </a:extLst>
          </p:cNvPr>
          <p:cNvSpPr txBox="1"/>
          <p:nvPr/>
        </p:nvSpPr>
        <p:spPr>
          <a:xfrm>
            <a:off x="1043335" y="4668618"/>
            <a:ext cx="7099789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/>
              <a:t>The total bandwidth of this structure is 256 MHz, and the frequency spacing between the π and the N/N−1 π-mode is 2 MHz which is far outside of the bandwidth of the π-mode resonance. </a:t>
            </a:r>
          </a:p>
        </p:txBody>
      </p:sp>
    </p:spTree>
    <p:extLst>
      <p:ext uri="{BB962C8B-B14F-4D97-AF65-F5344CB8AC3E}">
        <p14:creationId xmlns:p14="http://schemas.microsoft.com/office/powerpoint/2010/main" val="34408036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B5B922-3BB1-5E46-FA47-7196E022AD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D38A28-A221-704E-84F7-AC7E176F9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Large-coupling distributed-coupling linac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A3442601-EA35-AC4A-19AD-28CB8A97A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29" y="2029721"/>
            <a:ext cx="7708106" cy="208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98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880AE0-8A3F-4120-BBE7-FA7F369E20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932DAA-A56F-46A1-8355-42BDE50F1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b" anchorCtr="0">
            <a:noAutofit/>
          </a:bodyPr>
          <a:lstStyle/>
          <a:p>
            <a:r>
              <a:rPr lang="en-US" sz="1800" dirty="0">
                <a:solidFill>
                  <a:srgbClr val="A4001D"/>
                </a:solidFill>
              </a:rPr>
              <a:t>Understanding the physics of breakdowns triggered new research directions for high gradient linear accelerators</a:t>
            </a:r>
            <a:endParaRPr lang="en-US" sz="18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A8A525-47B6-2F09-B914-BAE006341ACC}"/>
              </a:ext>
            </a:extLst>
          </p:cNvPr>
          <p:cNvGrpSpPr/>
          <p:nvPr/>
        </p:nvGrpSpPr>
        <p:grpSpPr>
          <a:xfrm>
            <a:off x="2235350" y="1490412"/>
            <a:ext cx="2482422" cy="2482422"/>
            <a:chOff x="6256166" y="1912586"/>
            <a:chExt cx="2518266" cy="251826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7C7D8FC-C4EE-B459-C511-0A2B0FC13118}"/>
                </a:ext>
              </a:extLst>
            </p:cNvPr>
            <p:cNvSpPr/>
            <p:nvPr/>
          </p:nvSpPr>
          <p:spPr>
            <a:xfrm>
              <a:off x="6256166" y="1912586"/>
              <a:ext cx="2518266" cy="2518266"/>
            </a:xfrm>
            <a:prstGeom prst="ellipse">
              <a:avLst/>
            </a:prstGeom>
            <a:solidFill>
              <a:srgbClr val="F9E5DD"/>
            </a:solidFill>
            <a:ln w="57150">
              <a:solidFill>
                <a:srgbClr val="DB7C5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B598A2C-8844-9F02-930C-05ADD3B34C5D}"/>
                </a:ext>
              </a:extLst>
            </p:cNvPr>
            <p:cNvSpPr txBox="1"/>
            <p:nvPr/>
          </p:nvSpPr>
          <p:spPr>
            <a:xfrm>
              <a:off x="6340135" y="2540298"/>
              <a:ext cx="2278610" cy="811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/>
                </a:rPr>
                <a:t>Novel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/>
                </a:rPr>
                <a:t>Manufacturing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20D2038-E412-178F-7201-CA0D4E82A43D}"/>
              </a:ext>
            </a:extLst>
          </p:cNvPr>
          <p:cNvGrpSpPr/>
          <p:nvPr/>
        </p:nvGrpSpPr>
        <p:grpSpPr>
          <a:xfrm>
            <a:off x="4465560" y="1490412"/>
            <a:ext cx="2482422" cy="2482422"/>
            <a:chOff x="8312105" y="1912586"/>
            <a:chExt cx="2518266" cy="251826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354F519-2E99-4398-5D43-11FD5FE9B50A}"/>
                </a:ext>
              </a:extLst>
            </p:cNvPr>
            <p:cNvSpPr/>
            <p:nvPr/>
          </p:nvSpPr>
          <p:spPr>
            <a:xfrm>
              <a:off x="8312105" y="1912586"/>
              <a:ext cx="2518266" cy="2518266"/>
            </a:xfrm>
            <a:prstGeom prst="ellipse">
              <a:avLst/>
            </a:prstGeom>
            <a:solidFill>
              <a:srgbClr val="69BE28">
                <a:alpha val="40000"/>
              </a:srgbClr>
            </a:solidFill>
            <a:ln w="5715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CE017BE-EF2F-A065-6867-7E0A205B3F99}"/>
                </a:ext>
              </a:extLst>
            </p:cNvPr>
            <p:cNvSpPr txBox="1"/>
            <p:nvPr/>
          </p:nvSpPr>
          <p:spPr>
            <a:xfrm>
              <a:off x="8463058" y="2540299"/>
              <a:ext cx="2278610" cy="842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85800">
                <a:defRPr/>
              </a:pPr>
              <a:r>
                <a:rPr lang="en-US" sz="2300" kern="0" dirty="0">
                  <a:solidFill>
                    <a:srgbClr val="000000"/>
                  </a:solidFill>
                  <a:latin typeface="Source Sans Pro"/>
                </a:rPr>
                <a:t>Optimization Flexibility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E207557-148E-6A7A-6CF1-14CF3BD871A0}"/>
              </a:ext>
            </a:extLst>
          </p:cNvPr>
          <p:cNvGrpSpPr/>
          <p:nvPr/>
        </p:nvGrpSpPr>
        <p:grpSpPr>
          <a:xfrm>
            <a:off x="3374895" y="2882476"/>
            <a:ext cx="2482422" cy="2482422"/>
            <a:chOff x="7301553" y="3376367"/>
            <a:chExt cx="2518266" cy="251826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4B4F905-A165-C84A-9F6D-F443F39B00E3}"/>
                </a:ext>
              </a:extLst>
            </p:cNvPr>
            <p:cNvSpPr/>
            <p:nvPr/>
          </p:nvSpPr>
          <p:spPr>
            <a:xfrm>
              <a:off x="7301553" y="3376367"/>
              <a:ext cx="2518266" cy="2518266"/>
            </a:xfrm>
            <a:prstGeom prst="ellipse">
              <a:avLst/>
            </a:prstGeom>
            <a:solidFill>
              <a:srgbClr val="00505C">
                <a:lumMod val="50000"/>
                <a:lumOff val="50000"/>
                <a:alpha val="30000"/>
              </a:srgbClr>
            </a:solidFill>
            <a:ln w="57150" cap="flat" cmpd="sng" algn="ctr">
              <a:solidFill>
                <a:srgbClr val="00505C">
                  <a:lumMod val="75000"/>
                  <a:lumOff val="2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3AD98B-DBDC-F2E1-C2E5-53F6A9E25A47}"/>
                </a:ext>
              </a:extLst>
            </p:cNvPr>
            <p:cNvSpPr txBox="1"/>
            <p:nvPr/>
          </p:nvSpPr>
          <p:spPr>
            <a:xfrm>
              <a:off x="7354236" y="4303597"/>
              <a:ext cx="2278610" cy="842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/>
                </a:rPr>
                <a:t>Cryogenic Operation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6845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B5B922-3BB1-5E46-FA47-7196E022AD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D38A28-A221-704E-84F7-AC7E176F9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Pulse-correction implemented at SLAC and KEK</a:t>
            </a:r>
          </a:p>
        </p:txBody>
      </p:sp>
      <p:pic>
        <p:nvPicPr>
          <p:cNvPr id="4" name="Content Placeholder 5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4BFE91B2-7718-02F1-D796-55CE00074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51" y="1268850"/>
            <a:ext cx="3467228" cy="3434128"/>
          </a:xfrm>
          <a:prstGeom prst="rect">
            <a:avLst/>
          </a:prstGeom>
        </p:spPr>
      </p:pic>
      <p:pic>
        <p:nvPicPr>
          <p:cNvPr id="6" name="Picture 5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D2F2A737-35F6-607B-6BB8-9660500731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93" y="1242353"/>
            <a:ext cx="4430159" cy="2368955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A6952C34-3C73-C092-2FC1-97DAFAE627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806" y="3811364"/>
            <a:ext cx="2828534" cy="166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367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D6082A-6264-C2C6-19CB-74217570D0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967B80-8433-78F5-1A4A-9F6826E75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A4001D"/>
                </a:solidFill>
              </a:rPr>
              <a:t>High-power test of the distributed-coupling structure (</a:t>
            </a:r>
            <a:r>
              <a:rPr lang="en-US" sz="1800" dirty="0" err="1">
                <a:solidFill>
                  <a:srgbClr val="A4001D"/>
                </a:solidFill>
              </a:rPr>
              <a:t>Xband</a:t>
            </a:r>
            <a:r>
              <a:rPr lang="en-US" sz="1800" dirty="0">
                <a:solidFill>
                  <a:srgbClr val="A4001D"/>
                </a:solidFill>
              </a:rPr>
              <a:t>, 20 cells)</a:t>
            </a:r>
            <a:br>
              <a:rPr lang="en-US" sz="1800" dirty="0">
                <a:solidFill>
                  <a:srgbClr val="A4001D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300k versus 77k operation forward and reflected waveforms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898EBB-2643-06F8-224C-6D6535424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323" y="1094798"/>
            <a:ext cx="6829025" cy="462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521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B5B922-3BB1-5E46-FA47-7196E022AD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D38A28-A221-704E-84F7-AC7E176F9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A4001D"/>
                </a:solidFill>
              </a:rPr>
              <a:t>High-power test of the distributed-coupling structure (</a:t>
            </a:r>
            <a:r>
              <a:rPr lang="en-US" sz="1800" dirty="0" err="1">
                <a:solidFill>
                  <a:srgbClr val="A4001D"/>
                </a:solidFill>
              </a:rPr>
              <a:t>Xband</a:t>
            </a:r>
            <a:r>
              <a:rPr lang="en-US" sz="1800" dirty="0">
                <a:solidFill>
                  <a:srgbClr val="A4001D"/>
                </a:solidFill>
              </a:rPr>
              <a:t>, 20 cells)</a:t>
            </a:r>
            <a:br>
              <a:rPr lang="en-US" sz="1800" dirty="0">
                <a:solidFill>
                  <a:srgbClr val="A4001D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Processing history at 300k and 77k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2A3C0F-A5CF-9F6F-EFCE-10D75CB1AAF4}"/>
              </a:ext>
            </a:extLst>
          </p:cNvPr>
          <p:cNvSpPr txBox="1"/>
          <p:nvPr/>
        </p:nvSpPr>
        <p:spPr>
          <a:xfrm>
            <a:off x="258918" y="4868760"/>
            <a:ext cx="82108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31F20"/>
                </a:solidFill>
                <a:effectLst/>
                <a:latin typeface="Times" pitchFamily="2" charset="0"/>
              </a:rPr>
              <a:t>In our calculations of the breakdown rates, we eliminated the periods of ramping up to the target gradient. As a result, the reported breakdown </a:t>
            </a:r>
            <a:r>
              <a:rPr lang="en-US" sz="1400" dirty="0">
                <a:solidFill>
                  <a:srgbClr val="231F20"/>
                </a:solidFill>
                <a:latin typeface="Times" pitchFamily="2" charset="0"/>
              </a:rPr>
              <a:t>r</a:t>
            </a:r>
            <a:r>
              <a:rPr lang="en-US" sz="1400" dirty="0">
                <a:solidFill>
                  <a:srgbClr val="231F20"/>
                </a:solidFill>
                <a:effectLst/>
                <a:latin typeface="Times" pitchFamily="2" charset="0"/>
              </a:rPr>
              <a:t>ate at a specific gradient level is calculated using the counted breakdowns and pulses while the structure is settling at this gradient level.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17E7AC-5594-1782-F801-DF636F383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50" y="1054100"/>
            <a:ext cx="83693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683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B5B922-3BB1-5E46-FA47-7196E022AD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D38A28-A221-704E-84F7-AC7E176F9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A4001D"/>
                </a:solidFill>
              </a:rPr>
              <a:t>High-power test of the distributed-coupling structure (</a:t>
            </a:r>
            <a:r>
              <a:rPr lang="en-US" sz="1800" dirty="0" err="1">
                <a:solidFill>
                  <a:srgbClr val="A4001D"/>
                </a:solidFill>
              </a:rPr>
              <a:t>Xband</a:t>
            </a:r>
            <a:r>
              <a:rPr lang="en-US" sz="1800" dirty="0">
                <a:solidFill>
                  <a:srgbClr val="A4001D"/>
                </a:solidFill>
              </a:rPr>
              <a:t>, 20 cells)</a:t>
            </a:r>
            <a:br>
              <a:rPr lang="en-US" sz="1800" dirty="0">
                <a:solidFill>
                  <a:srgbClr val="A4001D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A zoom-in of the collected breakdown statistics at 300 and 77 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E520F71-AA7A-AAA0-F50F-32EDF67FDCB8}"/>
                  </a:ext>
                </a:extLst>
              </p:cNvPr>
              <p:cNvSpPr txBox="1"/>
              <p:nvPr/>
            </p:nvSpPr>
            <p:spPr>
              <a:xfrm>
                <a:off x="451822" y="4650944"/>
                <a:ext cx="8103570" cy="9564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231F20"/>
                    </a:solidFill>
                    <a:effectLst/>
                    <a:latin typeface="Times" pitchFamily="2" charset="0"/>
                  </a:rPr>
                  <a:t>For both operating temperatures, the data were collected for a 400 ns stepped pulse with a flat gradient of 200 ns and 60 Hz repetition rate. The breakdown statistics at each gradient level were collected over more than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231F20"/>
                        </a:solidFill>
                        <a:effectLst/>
                        <a:latin typeface="Cambria Math" panose="02040503050406030204" pitchFamily="18" charset="0"/>
                      </a:rPr>
                      <m:t>3×</m:t>
                    </m:r>
                    <m:sSup>
                      <m:sSupPr>
                        <m:ctrlPr>
                          <a:rPr lang="en-US" sz="1400" b="0" i="1" smtClean="0">
                            <a:solidFill>
                              <a:srgbClr val="231F2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rgbClr val="231F2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rgbClr val="231F20"/>
                            </a:solidFill>
                            <a:effectLst/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1400" dirty="0">
                    <a:solidFill>
                      <a:srgbClr val="231F20"/>
                    </a:solidFill>
                    <a:effectLst/>
                    <a:latin typeface="Helvetica" pitchFamily="2" charset="0"/>
                  </a:rPr>
                  <a:t> </a:t>
                </a:r>
                <a:r>
                  <a:rPr lang="en-US" sz="1400" dirty="0">
                    <a:solidFill>
                      <a:srgbClr val="231F20"/>
                    </a:solidFill>
                    <a:effectLst/>
                    <a:latin typeface="Times" pitchFamily="2" charset="0"/>
                  </a:rPr>
                  <a:t>pulses. The only exception is the collected statistics at </a:t>
                </a:r>
                <a:r>
                  <a:rPr lang="en-US" sz="1400" dirty="0">
                    <a:solidFill>
                      <a:srgbClr val="231F20"/>
                    </a:solidFill>
                    <a:effectLst/>
                    <a:latin typeface="Helvetica" pitchFamily="2" charset="0"/>
                  </a:rPr>
                  <a:t>110 </a:t>
                </a:r>
                <a:r>
                  <a:rPr lang="en-US" sz="1400" dirty="0">
                    <a:solidFill>
                      <a:srgbClr val="231F20"/>
                    </a:solidFill>
                    <a:effectLst/>
                    <a:latin typeface="Times" pitchFamily="2" charset="0"/>
                  </a:rPr>
                  <a:t>MV</a:t>
                </a:r>
                <a:r>
                  <a:rPr lang="en-US" sz="1400" dirty="0">
                    <a:solidFill>
                      <a:srgbClr val="231F20"/>
                    </a:solidFill>
                    <a:latin typeface="Helvetica" pitchFamily="2" charset="0"/>
                  </a:rPr>
                  <a:t>/</a:t>
                </a:r>
                <a:r>
                  <a:rPr lang="en-US" sz="1400" dirty="0">
                    <a:solidFill>
                      <a:srgbClr val="231F20"/>
                    </a:solidFill>
                    <a:effectLst/>
                    <a:latin typeface="Times" pitchFamily="2" charset="0"/>
                  </a:rPr>
                  <a:t>m for 300 K where the data was collected over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231F20"/>
                        </a:solidFill>
                        <a:effectLst/>
                        <a:latin typeface="Cambria Math" panose="02040503050406030204" pitchFamily="18" charset="0"/>
                      </a:rPr>
                      <m:t>4×</m:t>
                    </m:r>
                    <m:sSup>
                      <m:sSupPr>
                        <m:ctrlPr>
                          <a:rPr lang="en-US" sz="1400" b="0" i="1" smtClean="0">
                            <a:solidFill>
                              <a:srgbClr val="231F2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rgbClr val="231F2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rgbClr val="231F20"/>
                            </a:solidFill>
                            <a:effectLst/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1400" dirty="0">
                    <a:solidFill>
                      <a:srgbClr val="231F20"/>
                    </a:solidFill>
                    <a:effectLst/>
                    <a:latin typeface="Times" pitchFamily="2" charset="0"/>
                  </a:rPr>
                  <a:t> pulses.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E520F71-AA7A-AAA0-F50F-32EDF67FD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22" y="4650944"/>
                <a:ext cx="8103570" cy="956480"/>
              </a:xfrm>
              <a:prstGeom prst="rect">
                <a:avLst/>
              </a:prstGeom>
              <a:blipFill>
                <a:blip r:embed="rId2"/>
                <a:stretch>
                  <a:fillRect l="-156" t="-1316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5927AB12-F262-B6F1-BA77-B91046C56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50" y="1358900"/>
            <a:ext cx="81407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42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0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0" dirty="0">
                <a:solidFill>
                  <a:srgbClr val="FF0000"/>
                </a:solidFill>
                <a:latin typeface="+mj-lt"/>
              </a:rPr>
              <a:t>Material Testing ( Pulsed heating experiments) </a:t>
            </a:r>
          </a:p>
        </p:txBody>
      </p:sp>
      <p:pic>
        <p:nvPicPr>
          <p:cNvPr id="35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3113" y="1695754"/>
            <a:ext cx="5143500" cy="1840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Oval 19"/>
          <p:cNvSpPr>
            <a:spLocks noChangeArrowheads="1"/>
          </p:cNvSpPr>
          <p:nvPr/>
        </p:nvSpPr>
        <p:spPr bwMode="auto">
          <a:xfrm>
            <a:off x="5358706" y="2543175"/>
            <a:ext cx="419696" cy="418803"/>
          </a:xfrm>
          <a:prstGeom prst="ellipse">
            <a:avLst/>
          </a:prstGeom>
          <a:noFill/>
          <a:ln w="38100">
            <a:solidFill>
              <a:srgbClr val="CC000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defTabSz="51435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7" name="Group 21"/>
          <p:cNvGrpSpPr>
            <a:grpSpLocks/>
          </p:cNvGrpSpPr>
          <p:nvPr/>
        </p:nvGrpSpPr>
        <p:grpSpPr bwMode="auto">
          <a:xfrm>
            <a:off x="2144917" y="1440362"/>
            <a:ext cx="2949476" cy="3043610"/>
            <a:chOff x="0" y="1344"/>
            <a:chExt cx="2400" cy="2555"/>
          </a:xfrm>
        </p:grpSpPr>
        <p:pic>
          <p:nvPicPr>
            <p:cNvPr id="38" name="Picture 40" descr="P214001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1344"/>
              <a:ext cx="1344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9" name="Group 19"/>
            <p:cNvGrpSpPr>
              <a:grpSpLocks/>
            </p:cNvGrpSpPr>
            <p:nvPr/>
          </p:nvGrpSpPr>
          <p:grpSpPr bwMode="auto">
            <a:xfrm>
              <a:off x="0" y="2442"/>
              <a:ext cx="1599" cy="1457"/>
              <a:chOff x="76200" y="1295400"/>
              <a:chExt cx="4361827" cy="3886351"/>
            </a:xfrm>
          </p:grpSpPr>
          <p:sp>
            <p:nvSpPr>
              <p:cNvPr id="40" name="Text Box 11"/>
              <p:cNvSpPr txBox="1">
                <a:spLocks noChangeArrowheads="1"/>
              </p:cNvSpPr>
              <p:nvPr/>
            </p:nvSpPr>
            <p:spPr bwMode="auto">
              <a:xfrm>
                <a:off x="2406925" y="4510004"/>
                <a:ext cx="1143560" cy="6717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514350">
                  <a:spcBef>
                    <a:spcPct val="50000"/>
                  </a:spcBef>
                </a:pPr>
                <a:r>
                  <a:rPr lang="en-US" sz="675" dirty="0">
                    <a:solidFill>
                      <a:srgbClr val="000000"/>
                    </a:solidFill>
                    <a:latin typeface="Comic Sans MS" pitchFamily="66" charset="0"/>
                  </a:rPr>
                  <a:t>r = 0.98”</a:t>
                </a:r>
              </a:p>
            </p:txBody>
          </p:sp>
          <p:grpSp>
            <p:nvGrpSpPr>
              <p:cNvPr id="41" name="Group 25"/>
              <p:cNvGrpSpPr>
                <a:grpSpLocks/>
              </p:cNvGrpSpPr>
              <p:nvPr/>
            </p:nvGrpSpPr>
            <p:grpSpPr bwMode="auto">
              <a:xfrm>
                <a:off x="76200" y="1295400"/>
                <a:ext cx="4361827" cy="3512764"/>
                <a:chOff x="76200" y="1295400"/>
                <a:chExt cx="4361827" cy="3512764"/>
              </a:xfrm>
            </p:grpSpPr>
            <p:pic>
              <p:nvPicPr>
                <p:cNvPr id="42" name="Picture 12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76200" y="1779588"/>
                  <a:ext cx="2124075" cy="2514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43" name="Group 23"/>
                <p:cNvGrpSpPr>
                  <a:grpSpLocks/>
                </p:cNvGrpSpPr>
                <p:nvPr/>
              </p:nvGrpSpPr>
              <p:grpSpPr bwMode="auto">
                <a:xfrm>
                  <a:off x="442913" y="1295400"/>
                  <a:ext cx="3995114" cy="3512764"/>
                  <a:chOff x="442913" y="1295400"/>
                  <a:chExt cx="3995114" cy="3512764"/>
                </a:xfrm>
              </p:grpSpPr>
              <p:pic>
                <p:nvPicPr>
                  <p:cNvPr id="44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2155825" y="1752600"/>
                    <a:ext cx="2178050" cy="25781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45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2913" y="1523151"/>
                    <a:ext cx="533129" cy="113711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defTabSz="514350"/>
                    <a:r>
                      <a:rPr lang="en-US" sz="900">
                        <a:solidFill>
                          <a:srgbClr val="000000"/>
                        </a:solidFill>
                        <a:latin typeface="Symbol" pitchFamily="18" charset="2"/>
                      </a:rPr>
                      <a:t>|E|</a:t>
                    </a:r>
                  </a:p>
                </p:txBody>
              </p:sp>
              <p:sp>
                <p:nvSpPr>
                  <p:cNvPr id="46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81250" y="1295400"/>
                    <a:ext cx="1979903" cy="4782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defTabSz="514350">
                      <a:spcBef>
                        <a:spcPct val="50000"/>
                      </a:spcBef>
                    </a:pPr>
                    <a:r>
                      <a:rPr lang="en-US" sz="788" dirty="0">
                        <a:solidFill>
                          <a:srgbClr val="FF0000"/>
                        </a:solidFill>
                        <a:latin typeface="Arial"/>
                      </a:rPr>
                      <a:t>TE</a:t>
                    </a:r>
                    <a:r>
                      <a:rPr lang="en-US" sz="788" baseline="-25000" dirty="0">
                        <a:solidFill>
                          <a:srgbClr val="FF0000"/>
                        </a:solidFill>
                        <a:latin typeface="Arial"/>
                      </a:rPr>
                      <a:t>013</a:t>
                    </a:r>
                    <a:r>
                      <a:rPr lang="en-US" sz="788" dirty="0">
                        <a:solidFill>
                          <a:srgbClr val="FF0000"/>
                        </a:solidFill>
                        <a:latin typeface="Arial"/>
                      </a:rPr>
                      <a:t>-like mode</a:t>
                    </a:r>
                  </a:p>
                </p:txBody>
              </p:sp>
              <p:sp>
                <p:nvSpPr>
                  <p:cNvPr id="47" name="Text 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15741" y="1539137"/>
                    <a:ext cx="533129" cy="113711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defTabSz="514350"/>
                    <a:r>
                      <a:rPr lang="en-US" sz="900">
                        <a:solidFill>
                          <a:srgbClr val="000000"/>
                        </a:solidFill>
                        <a:latin typeface="Symbol" pitchFamily="18" charset="2"/>
                      </a:rPr>
                      <a:t>|H|</a:t>
                    </a:r>
                  </a:p>
                </p:txBody>
              </p:sp>
              <p:sp>
                <p:nvSpPr>
                  <p:cNvPr id="48" name="Text 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08748" y="2402571"/>
                    <a:ext cx="1829279" cy="90452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defTabSz="514350"/>
                    <a:r>
                      <a:rPr lang="en-US" sz="675" dirty="0">
                        <a:solidFill>
                          <a:srgbClr val="FF0000"/>
                        </a:solidFill>
                        <a:latin typeface="Comic Sans MS" pitchFamily="66" charset="0"/>
                      </a:rPr>
                      <a:t>Q</a:t>
                    </a:r>
                    <a:r>
                      <a:rPr lang="en-US" sz="675" baseline="-25000" dirty="0">
                        <a:solidFill>
                          <a:srgbClr val="FF0000"/>
                        </a:solidFill>
                        <a:latin typeface="Comic Sans MS" pitchFamily="66" charset="0"/>
                      </a:rPr>
                      <a:t>0 </a:t>
                    </a:r>
                    <a:r>
                      <a:rPr lang="en-US" sz="675" dirty="0">
                        <a:solidFill>
                          <a:srgbClr val="FF0000"/>
                        </a:solidFill>
                        <a:latin typeface="Comic Sans MS" pitchFamily="66" charset="0"/>
                      </a:rPr>
                      <a:t>= ~44,000 </a:t>
                    </a:r>
                  </a:p>
                  <a:p>
                    <a:pPr algn="ctr" defTabSz="514350"/>
                    <a:r>
                      <a:rPr lang="en-US" sz="675" dirty="0">
                        <a:solidFill>
                          <a:srgbClr val="FF0000"/>
                        </a:solidFill>
                        <a:latin typeface="Comic Sans MS" pitchFamily="66" charset="0"/>
                      </a:rPr>
                      <a:t>(Cu, room temp.)</a:t>
                    </a:r>
                  </a:p>
                </p:txBody>
              </p:sp>
              <p:sp>
                <p:nvSpPr>
                  <p:cNvPr id="49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595313" y="4284663"/>
                    <a:ext cx="3201987" cy="134937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514350"/>
                    <a:endParaRPr lang="en-US" sz="675">
                      <a:solidFill>
                        <a:srgbClr val="0000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50" name="Text Box 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6141" y="4388065"/>
                    <a:ext cx="1753968" cy="4200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defTabSz="514350"/>
                    <a:r>
                      <a:rPr lang="en-US" sz="619" dirty="0">
                        <a:solidFill>
                          <a:srgbClr val="FF3300"/>
                        </a:solidFill>
                        <a:latin typeface="Comic Sans MS" pitchFamily="66" charset="0"/>
                      </a:rPr>
                      <a:t>material sample</a:t>
                    </a:r>
                  </a:p>
                </p:txBody>
              </p:sp>
              <p:sp>
                <p:nvSpPr>
                  <p:cNvPr id="51" name="AutoShape 19"/>
                  <p:cNvSpPr>
                    <a:spLocks/>
                  </p:cNvSpPr>
                  <p:nvPr/>
                </p:nvSpPr>
                <p:spPr bwMode="auto">
                  <a:xfrm rot="5400000">
                    <a:off x="2714625" y="3848100"/>
                    <a:ext cx="228600" cy="1219200"/>
                  </a:xfrm>
                  <a:prstGeom prst="rightBrace">
                    <a:avLst>
                      <a:gd name="adj1" fmla="val 44444"/>
                      <a:gd name="adj2" fmla="val 50000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defTabSz="514350"/>
                    <a:endParaRPr lang="en-US" sz="675">
                      <a:solidFill>
                        <a:srgbClr val="0000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52" name="Text Box 22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1518322" y="2561633"/>
                    <a:ext cx="685262" cy="6660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defTabSz="514350">
                      <a:spcBef>
                        <a:spcPct val="50000"/>
                      </a:spcBef>
                    </a:pPr>
                    <a:r>
                      <a:rPr lang="en-US" sz="675">
                        <a:solidFill>
                          <a:srgbClr val="000000"/>
                        </a:solidFill>
                        <a:latin typeface="Symbol" pitchFamily="18" charset="2"/>
                      </a:rPr>
                      <a:t>axis</a:t>
                    </a:r>
                  </a:p>
                </p:txBody>
              </p:sp>
            </p:grpSp>
          </p:grpSp>
        </p:grpSp>
      </p:grpSp>
      <p:sp>
        <p:nvSpPr>
          <p:cNvPr id="53" name="Line 20"/>
          <p:cNvSpPr>
            <a:spLocks noChangeShapeType="1"/>
          </p:cNvSpPr>
          <p:nvPr/>
        </p:nvSpPr>
        <p:spPr bwMode="auto">
          <a:xfrm flipH="1">
            <a:off x="4742558" y="2741420"/>
            <a:ext cx="553641" cy="141983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defTabSz="51435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Text Box 37"/>
          <p:cNvSpPr txBox="1">
            <a:spLocks noChangeArrowheads="1"/>
          </p:cNvSpPr>
          <p:nvPr/>
        </p:nvSpPr>
        <p:spPr bwMode="auto">
          <a:xfrm>
            <a:off x="2043115" y="1864524"/>
            <a:ext cx="15930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514350"/>
            <a:r>
              <a:rPr lang="en-US" sz="900" dirty="0">
                <a:solidFill>
                  <a:prstClr val="white"/>
                </a:solidFill>
                <a:latin typeface="Arial"/>
              </a:rPr>
              <a:t>Special cavity has been designed to focus the magnetic field into a flat plate that can be replaced. </a:t>
            </a:r>
          </a:p>
        </p:txBody>
      </p:sp>
      <p:sp>
        <p:nvSpPr>
          <p:cNvPr id="55" name="Rectangle 38"/>
          <p:cNvSpPr txBox="1">
            <a:spLocks noChangeArrowheads="1"/>
          </p:cNvSpPr>
          <p:nvPr/>
        </p:nvSpPr>
        <p:spPr>
          <a:xfrm>
            <a:off x="5043488" y="1701112"/>
            <a:ext cx="2143125" cy="1337667"/>
          </a:xfrm>
          <a:prstGeom prst="rect">
            <a:avLst/>
          </a:prstGeom>
          <a:noFill/>
          <a:ln/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>
              <a:lnSpc>
                <a:spcPct val="80000"/>
              </a:lnSpc>
              <a:spcAft>
                <a:spcPts val="169"/>
              </a:spcAft>
              <a:buClr>
                <a:srgbClr val="000000"/>
              </a:buClr>
            </a:pPr>
            <a:r>
              <a:rPr lang="en-US" sz="900">
                <a:solidFill>
                  <a:prstClr val="white"/>
                </a:solidFill>
              </a:rPr>
              <a:t>Economical material testing method</a:t>
            </a:r>
          </a:p>
          <a:p>
            <a:pPr defTabSz="514350">
              <a:lnSpc>
                <a:spcPct val="80000"/>
              </a:lnSpc>
              <a:spcAft>
                <a:spcPts val="169"/>
              </a:spcAft>
              <a:buClr>
                <a:srgbClr val="000000"/>
              </a:buClr>
            </a:pPr>
            <a:r>
              <a:rPr lang="en-US" sz="900">
                <a:solidFill>
                  <a:prstClr val="white"/>
                </a:solidFill>
              </a:rPr>
              <a:t>Essential in terms of cavity structures for wakefield damping</a:t>
            </a:r>
          </a:p>
          <a:p>
            <a:pPr defTabSz="514350">
              <a:lnSpc>
                <a:spcPct val="80000"/>
              </a:lnSpc>
              <a:spcAft>
                <a:spcPts val="169"/>
              </a:spcAft>
              <a:buClr>
                <a:srgbClr val="000000"/>
              </a:buClr>
            </a:pPr>
            <a:r>
              <a:rPr lang="en-US" sz="900">
                <a:solidFill>
                  <a:prstClr val="white"/>
                </a:solidFill>
              </a:rPr>
              <a:t>Recent theoretical work also indicate that fatigue and pulsed heating might be also the root cause of the breakdown phenomenon</a:t>
            </a:r>
          </a:p>
          <a:p>
            <a:pPr defTabSz="514350">
              <a:lnSpc>
                <a:spcPct val="110000"/>
              </a:lnSpc>
              <a:spcAft>
                <a:spcPts val="169"/>
              </a:spcAft>
              <a:buClr>
                <a:srgbClr val="000000"/>
              </a:buClr>
            </a:pPr>
            <a:endParaRPr lang="en-US" sz="675">
              <a:solidFill>
                <a:prstClr val="white"/>
              </a:solidFill>
            </a:endParaRPr>
          </a:p>
        </p:txBody>
      </p:sp>
      <p:pic>
        <p:nvPicPr>
          <p:cNvPr id="56" name="Picture 41" descr="P8130144"/>
          <p:cNvPicPr>
            <a:picLocks noChangeAspect="1" noChangeArrowheads="1"/>
          </p:cNvPicPr>
          <p:nvPr/>
        </p:nvPicPr>
        <p:blipFill>
          <a:blip r:embed="rId7" cstate="print"/>
          <a:srcRect l="11803" r="10001"/>
          <a:stretch>
            <a:fillRect/>
          </a:stretch>
        </p:blipFill>
        <p:spPr bwMode="auto">
          <a:xfrm>
            <a:off x="4063008" y="2932515"/>
            <a:ext cx="1371600" cy="131355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grpSp>
        <p:nvGrpSpPr>
          <p:cNvPr id="57" name="Group 43"/>
          <p:cNvGrpSpPr>
            <a:grpSpLocks/>
          </p:cNvGrpSpPr>
          <p:nvPr/>
        </p:nvGrpSpPr>
        <p:grpSpPr bwMode="auto">
          <a:xfrm>
            <a:off x="4880075" y="1424285"/>
            <a:ext cx="1800225" cy="1457325"/>
            <a:chOff x="3504" y="432"/>
            <a:chExt cx="2016" cy="1632"/>
          </a:xfrm>
        </p:grpSpPr>
        <p:pic>
          <p:nvPicPr>
            <p:cNvPr id="58" name="Picture 4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04" y="432"/>
              <a:ext cx="2016" cy="1614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59" name="Text Box 45"/>
            <p:cNvSpPr txBox="1">
              <a:spLocks noChangeArrowheads="1"/>
            </p:cNvSpPr>
            <p:nvPr/>
          </p:nvSpPr>
          <p:spPr bwMode="auto">
            <a:xfrm>
              <a:off x="3504" y="1848"/>
              <a:ext cx="2016" cy="21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514350"/>
              <a:r>
                <a:rPr lang="en-US" sz="675">
                  <a:solidFill>
                    <a:srgbClr val="000000"/>
                  </a:solidFill>
                  <a:latin typeface="FNHLDA+TimesNewRoman" charset="0"/>
                </a:rPr>
                <a:t>Metallography: Intergranular fractures 500X</a:t>
              </a:r>
              <a:endParaRPr lang="en-US" sz="1013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0" name="Text Box 46"/>
          <p:cNvSpPr txBox="1">
            <a:spLocks noChangeArrowheads="1"/>
          </p:cNvSpPr>
          <p:nvPr/>
        </p:nvSpPr>
        <p:spPr bwMode="auto">
          <a:xfrm>
            <a:off x="4057650" y="3843338"/>
            <a:ext cx="1443038" cy="33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514350">
              <a:spcBef>
                <a:spcPct val="50000"/>
              </a:spcBef>
            </a:pPr>
            <a:r>
              <a:rPr lang="en-US" sz="788" b="1" dirty="0">
                <a:solidFill>
                  <a:srgbClr val="0070C0"/>
                </a:solidFill>
                <a:latin typeface="Comic Sans MS" pitchFamily="66" charset="0"/>
              </a:rPr>
              <a:t>TE</a:t>
            </a:r>
            <a:r>
              <a:rPr lang="en-US" sz="788" b="1" baseline="-25000" dirty="0">
                <a:solidFill>
                  <a:srgbClr val="0070C0"/>
                </a:solidFill>
                <a:latin typeface="Comic Sans MS" pitchFamily="66" charset="0"/>
              </a:rPr>
              <a:t>01</a:t>
            </a:r>
            <a:r>
              <a:rPr lang="en-US" sz="788" b="1" dirty="0">
                <a:solidFill>
                  <a:srgbClr val="0070C0"/>
                </a:solidFill>
                <a:latin typeface="Comic Sans MS" pitchFamily="66" charset="0"/>
              </a:rPr>
              <a:t> Mode Pulse Heating Ring</a:t>
            </a:r>
          </a:p>
        </p:txBody>
      </p:sp>
      <p:sp>
        <p:nvSpPr>
          <p:cNvPr id="61" name="Text Box 47"/>
          <p:cNvSpPr txBox="1">
            <a:spLocks noChangeArrowheads="1"/>
          </p:cNvSpPr>
          <p:nvPr/>
        </p:nvSpPr>
        <p:spPr bwMode="auto">
          <a:xfrm>
            <a:off x="3831729" y="4296075"/>
            <a:ext cx="1885950" cy="33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514350">
              <a:spcBef>
                <a:spcPct val="50000"/>
              </a:spcBef>
            </a:pPr>
            <a:r>
              <a:rPr lang="en-US" sz="788" b="1">
                <a:solidFill>
                  <a:srgbClr val="000000"/>
                </a:solidFill>
                <a:latin typeface="Arial"/>
              </a:rPr>
              <a:t>Max Temp rise during pulse  = 110</a:t>
            </a:r>
            <a:r>
              <a:rPr lang="en-US" sz="788" b="1" baseline="30000">
                <a:solidFill>
                  <a:srgbClr val="000000"/>
                </a:solidFill>
                <a:latin typeface="Arial"/>
              </a:rPr>
              <a:t>o</a:t>
            </a:r>
            <a:r>
              <a:rPr lang="en-US" sz="788" b="1">
                <a:solidFill>
                  <a:srgbClr val="000000"/>
                </a:solidFill>
                <a:latin typeface="Arial"/>
              </a:rPr>
              <a:t>C</a:t>
            </a:r>
          </a:p>
        </p:txBody>
      </p:sp>
      <p:grpSp>
        <p:nvGrpSpPr>
          <p:cNvPr id="62" name="Group 65"/>
          <p:cNvGrpSpPr>
            <a:grpSpLocks/>
          </p:cNvGrpSpPr>
          <p:nvPr/>
        </p:nvGrpSpPr>
        <p:grpSpPr bwMode="auto">
          <a:xfrm>
            <a:off x="3002162" y="1399284"/>
            <a:ext cx="1834158" cy="1607344"/>
            <a:chOff x="1074" y="527"/>
            <a:chExt cx="2054" cy="1800"/>
          </a:xfrm>
        </p:grpSpPr>
        <p:pic>
          <p:nvPicPr>
            <p:cNvPr id="63" name="Picture 40" descr="YB_IMGH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074" y="527"/>
              <a:ext cx="2054" cy="18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64" name="Text Box 48"/>
            <p:cNvSpPr txBox="1">
              <a:spLocks noChangeArrowheads="1"/>
            </p:cNvSpPr>
            <p:nvPr/>
          </p:nvSpPr>
          <p:spPr bwMode="auto">
            <a:xfrm>
              <a:off x="1086" y="1699"/>
              <a:ext cx="2016" cy="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514350">
                <a:spcBef>
                  <a:spcPct val="50000"/>
                </a:spcBef>
              </a:pPr>
              <a:r>
                <a:rPr lang="en-US" sz="788" b="1" dirty="0">
                  <a:solidFill>
                    <a:srgbClr val="002060"/>
                  </a:solidFill>
                  <a:latin typeface="Comic Sans MS" pitchFamily="66" charset="0"/>
                </a:rPr>
                <a:t>SEM Images Inside Copper Pulse Heating Region</a:t>
              </a:r>
            </a:p>
          </p:txBody>
        </p:sp>
      </p:grpSp>
      <p:sp>
        <p:nvSpPr>
          <p:cNvPr id="65" name="Footer Placeholder 7"/>
          <p:cNvSpPr txBox="1">
            <a:spLocks/>
          </p:cNvSpPr>
          <p:nvPr/>
        </p:nvSpPr>
        <p:spPr>
          <a:xfrm>
            <a:off x="3521869" y="4486275"/>
            <a:ext cx="2185988" cy="171450"/>
          </a:xfrm>
          <a:prstGeom prst="rect">
            <a:avLst/>
          </a:prstGeom>
        </p:spPr>
        <p:txBody>
          <a:bodyPr vert="horz" lIns="40500" tIns="32400" rIns="40500" bIns="2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/>
            <a:r>
              <a:rPr lang="en-US" sz="619">
                <a:solidFill>
                  <a:srgbClr val="000000"/>
                </a:solidFill>
              </a:rPr>
              <a:t>The Conclusion of the HG collaboration and the future: Advanced Ultra-High Frequency Acceleration </a:t>
            </a:r>
            <a:endParaRPr lang="en-US" sz="788" dirty="0">
              <a:solidFill>
                <a:srgbClr val="000000"/>
              </a:solidFill>
            </a:endParaRPr>
          </a:p>
        </p:txBody>
      </p:sp>
      <p:sp>
        <p:nvSpPr>
          <p:cNvPr id="67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7821604" y="4482705"/>
            <a:ext cx="179399" cy="303610"/>
          </a:xfrm>
        </p:spPr>
        <p:txBody>
          <a:bodyPr/>
          <a:lstStyle/>
          <a:p>
            <a:pPr defTabSz="514350"/>
            <a:fld id="{5BD36294-2849-48A8-8531-5354CF3095D2}" type="slidenum">
              <a:rPr lang="en-US">
                <a:solidFill>
                  <a:srgbClr val="000000"/>
                </a:solidFill>
              </a:rPr>
              <a:pPr defTabSz="514350"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74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53" grpId="0" animBg="1"/>
      <p:bldP spid="54" grpId="0"/>
      <p:bldP spid="54" grpId="1"/>
      <p:bldP spid="55" grpId="0" build="p"/>
      <p:bldP spid="55" grpI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514350"/>
            <a:fld id="{46D7A3A9-117E-4EF5-82A3-3CC7D0AB76B5}" type="slidenum">
              <a:rPr lang="en-US" sz="675">
                <a:solidFill>
                  <a:srgbClr val="000000"/>
                </a:solidFill>
              </a:rPr>
              <a:pPr defTabSz="514350"/>
              <a:t>7</a:t>
            </a:fld>
            <a:endParaRPr lang="en-US" sz="675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 Heating Samples RF Tested</a:t>
            </a:r>
          </a:p>
        </p:txBody>
      </p:sp>
      <p:grpSp>
        <p:nvGrpSpPr>
          <p:cNvPr id="640003" name="Group 3"/>
          <p:cNvGrpSpPr>
            <a:grpSpLocks/>
          </p:cNvGrpSpPr>
          <p:nvPr/>
        </p:nvGrpSpPr>
        <p:grpSpPr bwMode="auto">
          <a:xfrm>
            <a:off x="1805354" y="985260"/>
            <a:ext cx="5146429" cy="4149448"/>
            <a:chOff x="0" y="-122"/>
            <a:chExt cx="5760" cy="4340"/>
          </a:xfrm>
        </p:grpSpPr>
        <p:sp>
          <p:nvSpPr>
            <p:cNvPr id="640004" name="Rectangle 4"/>
            <p:cNvSpPr>
              <a:spLocks noChangeArrowheads="1"/>
            </p:cNvSpPr>
            <p:nvPr/>
          </p:nvSpPr>
          <p:spPr bwMode="auto">
            <a:xfrm>
              <a:off x="0" y="-122"/>
              <a:ext cx="5760" cy="43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514350"/>
              <a:endParaRPr lang="en-US" sz="1013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640005" name="Group 5"/>
            <p:cNvGrpSpPr>
              <a:grpSpLocks/>
            </p:cNvGrpSpPr>
            <p:nvPr/>
          </p:nvGrpSpPr>
          <p:grpSpPr bwMode="auto">
            <a:xfrm>
              <a:off x="240" y="192"/>
              <a:ext cx="5280" cy="4026"/>
              <a:chOff x="240" y="192"/>
              <a:chExt cx="5280" cy="4026"/>
            </a:xfrm>
          </p:grpSpPr>
          <p:sp>
            <p:nvSpPr>
              <p:cNvPr id="640006" name="Rectangle 6"/>
              <p:cNvSpPr>
                <a:spLocks noChangeArrowheads="1"/>
              </p:cNvSpPr>
              <p:nvPr/>
            </p:nvSpPr>
            <p:spPr bwMode="auto">
              <a:xfrm>
                <a:off x="3082" y="2414"/>
                <a:ext cx="544" cy="2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 defTabSz="514350"/>
                <a:r>
                  <a:rPr lang="en-US" sz="675">
                    <a:solidFill>
                      <a:srgbClr val="000000"/>
                    </a:solidFill>
                    <a:latin typeface="Arial"/>
                    <a:cs typeface="Times New Roman" pitchFamily="18" charset="0"/>
                  </a:rPr>
                  <a:t>       </a:t>
                </a:r>
                <a:endParaRPr lang="en-US" sz="1013">
                  <a:solidFill>
                    <a:srgbClr val="000000"/>
                  </a:solidFill>
                  <a:latin typeface="Arial"/>
                </a:endParaRPr>
              </a:p>
            </p:txBody>
          </p:sp>
          <p:pic>
            <p:nvPicPr>
              <p:cNvPr id="640007" name="Picture 7" descr="P905003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76" r="11627" b="1755"/>
              <a:stretch>
                <a:fillRect/>
              </a:stretch>
            </p:blipFill>
            <p:spPr bwMode="auto">
              <a:xfrm>
                <a:off x="2448" y="563"/>
                <a:ext cx="1008" cy="904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0008" name="Text Box 8"/>
              <p:cNvSpPr txBox="1">
                <a:spLocks noChangeAspect="1" noChangeArrowheads="1"/>
              </p:cNvSpPr>
              <p:nvPr/>
            </p:nvSpPr>
            <p:spPr bwMode="auto">
              <a:xfrm>
                <a:off x="2448" y="1291"/>
                <a:ext cx="624" cy="57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514350">
                  <a:spcBef>
                    <a:spcPct val="50000"/>
                  </a:spcBef>
                </a:pPr>
                <a:r>
                  <a:rPr lang="en-US" sz="675">
                    <a:solidFill>
                      <a:srgbClr val="000000"/>
                    </a:solidFill>
                    <a:latin typeface="Arial"/>
                  </a:rPr>
                  <a:t>HIP2 (KEK)</a:t>
                </a:r>
              </a:p>
            </p:txBody>
          </p:sp>
          <p:sp>
            <p:nvSpPr>
              <p:cNvPr id="640009" name="Text Box 9"/>
              <p:cNvSpPr txBox="1">
                <a:spLocks noChangeAspect="1" noChangeArrowheads="1"/>
              </p:cNvSpPr>
              <p:nvPr/>
            </p:nvSpPr>
            <p:spPr bwMode="auto">
              <a:xfrm>
                <a:off x="3216" y="558"/>
                <a:ext cx="240" cy="426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514350">
                  <a:spcBef>
                    <a:spcPct val="50000"/>
                  </a:spcBef>
                </a:pPr>
                <a:r>
                  <a:rPr lang="en-US" sz="675">
                    <a:solidFill>
                      <a:prstClr val="white"/>
                    </a:solidFill>
                    <a:latin typeface="Arial"/>
                  </a:rPr>
                  <a:t>33</a:t>
                </a:r>
              </a:p>
            </p:txBody>
          </p:sp>
          <p:pic>
            <p:nvPicPr>
              <p:cNvPr id="640010" name="Picture 10" descr="P905002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37" r="13161"/>
              <a:stretch>
                <a:fillRect/>
              </a:stretch>
            </p:blipFill>
            <p:spPr bwMode="auto">
              <a:xfrm>
                <a:off x="2880" y="1728"/>
                <a:ext cx="1056" cy="987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0011" name="Text Box 11"/>
              <p:cNvSpPr txBox="1">
                <a:spLocks noChangeAspect="1" noChangeArrowheads="1"/>
              </p:cNvSpPr>
              <p:nvPr/>
            </p:nvSpPr>
            <p:spPr bwMode="auto">
              <a:xfrm>
                <a:off x="2832" y="2544"/>
                <a:ext cx="1008" cy="42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514350">
                  <a:spcBef>
                    <a:spcPct val="50000"/>
                  </a:spcBef>
                </a:pPr>
                <a:r>
                  <a:rPr lang="en-US" sz="675">
                    <a:solidFill>
                      <a:srgbClr val="000000"/>
                    </a:solidFill>
                    <a:latin typeface="Arial"/>
                  </a:rPr>
                  <a:t>E-Dep. Cu (KEK)</a:t>
                </a:r>
              </a:p>
            </p:txBody>
          </p:sp>
          <p:sp>
            <p:nvSpPr>
              <p:cNvPr id="640012" name="Text Box 12"/>
              <p:cNvSpPr txBox="1">
                <a:spLocks noChangeAspect="1" noChangeArrowheads="1"/>
              </p:cNvSpPr>
              <p:nvPr/>
            </p:nvSpPr>
            <p:spPr bwMode="auto">
              <a:xfrm>
                <a:off x="3696" y="1728"/>
                <a:ext cx="240" cy="426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514350">
                  <a:spcBef>
                    <a:spcPct val="50000"/>
                  </a:spcBef>
                </a:pPr>
                <a:r>
                  <a:rPr lang="en-US" sz="675">
                    <a:solidFill>
                      <a:prstClr val="white"/>
                    </a:solidFill>
                    <a:latin typeface="Arial"/>
                  </a:rPr>
                  <a:t>62</a:t>
                </a:r>
              </a:p>
            </p:txBody>
          </p:sp>
          <p:pic>
            <p:nvPicPr>
              <p:cNvPr id="640013" name="Picture 13" descr="PA07002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62" t="4301" r="12842" b="3763"/>
              <a:stretch>
                <a:fillRect/>
              </a:stretch>
            </p:blipFill>
            <p:spPr bwMode="auto">
              <a:xfrm>
                <a:off x="1728" y="1728"/>
                <a:ext cx="1104" cy="972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0014" name="Text Box 14"/>
              <p:cNvSpPr txBox="1">
                <a:spLocks noChangeAspect="1" noChangeArrowheads="1"/>
              </p:cNvSpPr>
              <p:nvPr/>
            </p:nvSpPr>
            <p:spPr bwMode="auto">
              <a:xfrm>
                <a:off x="1728" y="2544"/>
                <a:ext cx="1104" cy="42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514350">
                  <a:spcBef>
                    <a:spcPct val="50000"/>
                  </a:spcBef>
                </a:pPr>
                <a:r>
                  <a:rPr lang="en-US" sz="675">
                    <a:solidFill>
                      <a:srgbClr val="000000"/>
                    </a:solidFill>
                    <a:latin typeface="Arial"/>
                  </a:rPr>
                  <a:t>Single Crys Cu (KEK)</a:t>
                </a:r>
              </a:p>
            </p:txBody>
          </p:sp>
          <p:sp>
            <p:nvSpPr>
              <p:cNvPr id="640015" name="Text Box 15"/>
              <p:cNvSpPr txBox="1">
                <a:spLocks noChangeAspect="1" noChangeArrowheads="1"/>
              </p:cNvSpPr>
              <p:nvPr/>
            </p:nvSpPr>
            <p:spPr bwMode="auto">
              <a:xfrm>
                <a:off x="2592" y="1728"/>
                <a:ext cx="240" cy="426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514350">
                  <a:spcBef>
                    <a:spcPct val="50000"/>
                  </a:spcBef>
                </a:pPr>
                <a:r>
                  <a:rPr lang="en-US" sz="675">
                    <a:solidFill>
                      <a:prstClr val="white"/>
                    </a:solidFill>
                    <a:latin typeface="Arial"/>
                  </a:rPr>
                  <a:t>??</a:t>
                </a:r>
              </a:p>
            </p:txBody>
          </p:sp>
          <p:pic>
            <p:nvPicPr>
              <p:cNvPr id="640016" name="Picture 16" descr="P9050066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1" r="6773"/>
              <a:stretch>
                <a:fillRect/>
              </a:stretch>
            </p:blipFill>
            <p:spPr bwMode="auto">
              <a:xfrm>
                <a:off x="1344" y="558"/>
                <a:ext cx="1056" cy="93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0017" name="Text Box 17"/>
              <p:cNvSpPr txBox="1">
                <a:spLocks noChangeAspect="1" noChangeArrowheads="1"/>
              </p:cNvSpPr>
              <p:nvPr/>
            </p:nvSpPr>
            <p:spPr bwMode="auto">
              <a:xfrm>
                <a:off x="1344" y="1291"/>
                <a:ext cx="672" cy="42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514350">
                  <a:spcBef>
                    <a:spcPct val="50000"/>
                  </a:spcBef>
                </a:pPr>
                <a:r>
                  <a:rPr lang="en-US" sz="675">
                    <a:solidFill>
                      <a:srgbClr val="000000"/>
                    </a:solidFill>
                    <a:latin typeface="Arial"/>
                  </a:rPr>
                  <a:t>KEK3 (KEK)</a:t>
                </a:r>
              </a:p>
            </p:txBody>
          </p:sp>
          <p:sp>
            <p:nvSpPr>
              <p:cNvPr id="640018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2160" y="558"/>
                <a:ext cx="240" cy="426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514350">
                  <a:spcBef>
                    <a:spcPct val="50000"/>
                  </a:spcBef>
                </a:pPr>
                <a:r>
                  <a:rPr lang="en-US" sz="675">
                    <a:solidFill>
                      <a:prstClr val="white"/>
                    </a:solidFill>
                    <a:latin typeface="Arial"/>
                  </a:rPr>
                  <a:t>19</a:t>
                </a:r>
              </a:p>
            </p:txBody>
          </p:sp>
          <p:pic>
            <p:nvPicPr>
              <p:cNvPr id="640019" name="Picture 19" descr="PA070020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11" r="9344" b="3198"/>
              <a:stretch>
                <a:fillRect/>
              </a:stretch>
            </p:blipFill>
            <p:spPr bwMode="auto">
              <a:xfrm rot="-43200000">
                <a:off x="240" y="547"/>
                <a:ext cx="1056" cy="932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0020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240" y="1300"/>
                <a:ext cx="816" cy="42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514350">
                  <a:spcBef>
                    <a:spcPct val="50000"/>
                  </a:spcBef>
                </a:pPr>
                <a:r>
                  <a:rPr lang="en-US" sz="675">
                    <a:solidFill>
                      <a:srgbClr val="000000"/>
                    </a:solidFill>
                    <a:latin typeface="Arial"/>
                  </a:rPr>
                  <a:t>Cu101 (SLAC)</a:t>
                </a:r>
              </a:p>
            </p:txBody>
          </p:sp>
          <p:sp>
            <p:nvSpPr>
              <p:cNvPr id="640021" name="Text Box 21"/>
              <p:cNvSpPr txBox="1">
                <a:spLocks noChangeAspect="1" noChangeArrowheads="1"/>
              </p:cNvSpPr>
              <p:nvPr/>
            </p:nvSpPr>
            <p:spPr bwMode="auto">
              <a:xfrm>
                <a:off x="1056" y="558"/>
                <a:ext cx="240" cy="426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514350">
                  <a:spcBef>
                    <a:spcPct val="50000"/>
                  </a:spcBef>
                </a:pPr>
                <a:r>
                  <a:rPr lang="en-US" sz="675">
                    <a:solidFill>
                      <a:prstClr val="white"/>
                    </a:solidFill>
                    <a:latin typeface="Arial"/>
                  </a:rPr>
                  <a:t>10</a:t>
                </a:r>
              </a:p>
            </p:txBody>
          </p:sp>
          <p:pic>
            <p:nvPicPr>
              <p:cNvPr id="640022" name="Picture 22" descr="P225000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75" t="35490" r="36734" b="27551"/>
              <a:stretch>
                <a:fillRect/>
              </a:stretch>
            </p:blipFill>
            <p:spPr bwMode="auto">
              <a:xfrm>
                <a:off x="3504" y="572"/>
                <a:ext cx="960" cy="898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0023" name="Text Box 23"/>
              <p:cNvSpPr txBox="1">
                <a:spLocks noChangeAspect="1" noChangeArrowheads="1"/>
              </p:cNvSpPr>
              <p:nvPr/>
            </p:nvSpPr>
            <p:spPr bwMode="auto">
              <a:xfrm>
                <a:off x="3504" y="1291"/>
                <a:ext cx="624" cy="57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514350">
                  <a:spcBef>
                    <a:spcPct val="50000"/>
                  </a:spcBef>
                </a:pPr>
                <a:r>
                  <a:rPr lang="en-US" sz="675">
                    <a:solidFill>
                      <a:srgbClr val="000000"/>
                    </a:solidFill>
                    <a:latin typeface="Arial"/>
                  </a:rPr>
                  <a:t>HIP1 (KEK)</a:t>
                </a:r>
              </a:p>
            </p:txBody>
          </p:sp>
          <p:sp>
            <p:nvSpPr>
              <p:cNvPr id="640024" name="Text Box 24"/>
              <p:cNvSpPr txBox="1">
                <a:spLocks noChangeAspect="1" noChangeArrowheads="1"/>
              </p:cNvSpPr>
              <p:nvPr/>
            </p:nvSpPr>
            <p:spPr bwMode="auto">
              <a:xfrm>
                <a:off x="4224" y="558"/>
                <a:ext cx="240" cy="426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514350">
                  <a:spcBef>
                    <a:spcPct val="50000"/>
                  </a:spcBef>
                </a:pPr>
                <a:r>
                  <a:rPr lang="en-US" sz="675">
                    <a:solidFill>
                      <a:prstClr val="white"/>
                    </a:solidFill>
                    <a:latin typeface="Arial"/>
                  </a:rPr>
                  <a:t>36</a:t>
                </a:r>
              </a:p>
            </p:txBody>
          </p:sp>
          <p:pic>
            <p:nvPicPr>
              <p:cNvPr id="640025" name="Picture 25" descr="P2130005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12" t="19867" r="21620" b="9328"/>
              <a:stretch>
                <a:fillRect/>
              </a:stretch>
            </p:blipFill>
            <p:spPr bwMode="auto">
              <a:xfrm>
                <a:off x="4512" y="558"/>
                <a:ext cx="1008" cy="92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0026" name="Text Box 26"/>
              <p:cNvSpPr txBox="1">
                <a:spLocks noChangeAspect="1" noChangeArrowheads="1"/>
              </p:cNvSpPr>
              <p:nvPr/>
            </p:nvSpPr>
            <p:spPr bwMode="auto">
              <a:xfrm>
                <a:off x="4512" y="1291"/>
                <a:ext cx="864" cy="42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514350">
                  <a:spcBef>
                    <a:spcPct val="50000"/>
                  </a:spcBef>
                </a:pPr>
                <a:r>
                  <a:rPr lang="en-US" sz="675">
                    <a:solidFill>
                      <a:srgbClr val="000000"/>
                    </a:solidFill>
                    <a:latin typeface="Arial"/>
                  </a:rPr>
                  <a:t>CuZr2-2 (CERN)</a:t>
                </a:r>
              </a:p>
            </p:txBody>
          </p:sp>
          <p:sp>
            <p:nvSpPr>
              <p:cNvPr id="640027" name="Text Box 27"/>
              <p:cNvSpPr txBox="1">
                <a:spLocks noChangeAspect="1" noChangeArrowheads="1"/>
              </p:cNvSpPr>
              <p:nvPr/>
            </p:nvSpPr>
            <p:spPr bwMode="auto">
              <a:xfrm>
                <a:off x="5280" y="558"/>
                <a:ext cx="240" cy="426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514350">
                  <a:spcBef>
                    <a:spcPct val="50000"/>
                  </a:spcBef>
                </a:pPr>
                <a:r>
                  <a:rPr lang="en-US" sz="675">
                    <a:solidFill>
                      <a:prstClr val="white"/>
                    </a:solidFill>
                    <a:latin typeface="Arial"/>
                  </a:rPr>
                  <a:t>45</a:t>
                </a:r>
              </a:p>
            </p:txBody>
          </p:sp>
          <p:pic>
            <p:nvPicPr>
              <p:cNvPr id="640028" name="Picture 28" descr="P2250008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608" t="7826" r="13725" b="10001"/>
              <a:stretch>
                <a:fillRect/>
              </a:stretch>
            </p:blipFill>
            <p:spPr bwMode="auto">
              <a:xfrm>
                <a:off x="624" y="1728"/>
                <a:ext cx="1056" cy="981"/>
              </a:xfrm>
              <a:prstGeom prst="rect">
                <a:avLst/>
              </a:prstGeom>
              <a:noFill/>
              <a:ln w="952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0029" name="Text Box 29"/>
              <p:cNvSpPr txBox="1">
                <a:spLocks noChangeAspect="1" noChangeArrowheads="1"/>
              </p:cNvSpPr>
              <p:nvPr/>
            </p:nvSpPr>
            <p:spPr bwMode="auto">
              <a:xfrm>
                <a:off x="624" y="2544"/>
                <a:ext cx="912" cy="42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514350">
                  <a:spcBef>
                    <a:spcPct val="50000"/>
                  </a:spcBef>
                </a:pPr>
                <a:r>
                  <a:rPr lang="en-US" sz="675">
                    <a:solidFill>
                      <a:srgbClr val="000000"/>
                    </a:solidFill>
                    <a:latin typeface="Arial"/>
                  </a:rPr>
                  <a:t>CuCr101 (SLAC)</a:t>
                </a:r>
              </a:p>
            </p:txBody>
          </p:sp>
          <p:sp>
            <p:nvSpPr>
              <p:cNvPr id="640030" name="Text Box 30"/>
              <p:cNvSpPr txBox="1">
                <a:spLocks noChangeAspect="1" noChangeArrowheads="1"/>
              </p:cNvSpPr>
              <p:nvPr/>
            </p:nvSpPr>
            <p:spPr bwMode="auto">
              <a:xfrm>
                <a:off x="1440" y="1728"/>
                <a:ext cx="240" cy="426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514350">
                  <a:spcBef>
                    <a:spcPct val="50000"/>
                  </a:spcBef>
                </a:pPr>
                <a:r>
                  <a:rPr lang="en-US" sz="675">
                    <a:solidFill>
                      <a:prstClr val="white"/>
                    </a:solidFill>
                    <a:latin typeface="Arial"/>
                  </a:rPr>
                  <a:t>54</a:t>
                </a:r>
              </a:p>
            </p:txBody>
          </p:sp>
          <p:pic>
            <p:nvPicPr>
              <p:cNvPr id="640031" name="Picture 31" descr="PA070049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38" r="11562" b="11908"/>
              <a:stretch>
                <a:fillRect/>
              </a:stretch>
            </p:blipFill>
            <p:spPr bwMode="auto">
              <a:xfrm>
                <a:off x="624" y="2976"/>
                <a:ext cx="1056" cy="96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0032" name="Text Box 32"/>
              <p:cNvSpPr txBox="1">
                <a:spLocks noChangeAspect="1" noChangeArrowheads="1"/>
              </p:cNvSpPr>
              <p:nvPr/>
            </p:nvSpPr>
            <p:spPr bwMode="auto">
              <a:xfrm>
                <a:off x="624" y="3753"/>
                <a:ext cx="912" cy="42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514350">
                  <a:spcBef>
                    <a:spcPct val="50000"/>
                  </a:spcBef>
                </a:pPr>
                <a:r>
                  <a:rPr lang="en-US" sz="675" dirty="0">
                    <a:solidFill>
                      <a:srgbClr val="000000"/>
                    </a:solidFill>
                    <a:latin typeface="Arial"/>
                  </a:rPr>
                  <a:t>CuZr3-2 (CERN)</a:t>
                </a:r>
              </a:p>
            </p:txBody>
          </p:sp>
          <p:sp>
            <p:nvSpPr>
              <p:cNvPr id="640033" name="Text Box 33"/>
              <p:cNvSpPr txBox="1">
                <a:spLocks noChangeAspect="1" noChangeArrowheads="1"/>
              </p:cNvSpPr>
              <p:nvPr/>
            </p:nvSpPr>
            <p:spPr bwMode="auto">
              <a:xfrm>
                <a:off x="1440" y="2985"/>
                <a:ext cx="240" cy="426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514350">
                  <a:spcBef>
                    <a:spcPct val="50000"/>
                  </a:spcBef>
                </a:pPr>
                <a:r>
                  <a:rPr lang="en-US" sz="675" dirty="0">
                    <a:solidFill>
                      <a:prstClr val="white"/>
                    </a:solidFill>
                    <a:latin typeface="Arial"/>
                  </a:rPr>
                  <a:t>77</a:t>
                </a:r>
              </a:p>
            </p:txBody>
          </p:sp>
          <p:pic>
            <p:nvPicPr>
              <p:cNvPr id="640034" name="Picture 34" descr="P2140014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140" t="27045" r="28616" b="19496"/>
              <a:stretch>
                <a:fillRect/>
              </a:stretch>
            </p:blipFill>
            <p:spPr bwMode="auto">
              <a:xfrm>
                <a:off x="3984" y="1728"/>
                <a:ext cx="1056" cy="1004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0035" name="Text Box 35"/>
              <p:cNvSpPr txBox="1">
                <a:spLocks noChangeAspect="1" noChangeArrowheads="1"/>
              </p:cNvSpPr>
              <p:nvPr/>
            </p:nvSpPr>
            <p:spPr bwMode="auto">
              <a:xfrm>
                <a:off x="3984" y="2544"/>
                <a:ext cx="768" cy="42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514350">
                  <a:spcBef>
                    <a:spcPct val="50000"/>
                  </a:spcBef>
                </a:pPr>
                <a:r>
                  <a:rPr lang="en-US" sz="675">
                    <a:solidFill>
                      <a:srgbClr val="000000"/>
                    </a:solidFill>
                    <a:latin typeface="Arial"/>
                  </a:rPr>
                  <a:t>AgPCu (KEK)</a:t>
                </a:r>
              </a:p>
            </p:txBody>
          </p:sp>
          <p:sp>
            <p:nvSpPr>
              <p:cNvPr id="640036" name="Text Box 36"/>
              <p:cNvSpPr txBox="1">
                <a:spLocks noChangeAspect="1" noChangeArrowheads="1"/>
              </p:cNvSpPr>
              <p:nvPr/>
            </p:nvSpPr>
            <p:spPr bwMode="auto">
              <a:xfrm>
                <a:off x="4800" y="1728"/>
                <a:ext cx="240" cy="426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514350">
                  <a:spcBef>
                    <a:spcPct val="50000"/>
                  </a:spcBef>
                </a:pPr>
                <a:r>
                  <a:rPr lang="en-US" sz="675">
                    <a:solidFill>
                      <a:prstClr val="white"/>
                    </a:solidFill>
                    <a:latin typeface="Arial"/>
                  </a:rPr>
                  <a:t>64</a:t>
                </a:r>
              </a:p>
            </p:txBody>
          </p:sp>
          <p:pic>
            <p:nvPicPr>
              <p:cNvPr id="640037" name="Picture 37" descr="PA070016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16" t="4146" r="11287" b="2591"/>
              <a:stretch>
                <a:fillRect/>
              </a:stretch>
            </p:blipFill>
            <p:spPr bwMode="auto">
              <a:xfrm>
                <a:off x="3936" y="3008"/>
                <a:ext cx="1104" cy="976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0038" name="Text Box 38"/>
              <p:cNvSpPr txBox="1">
                <a:spLocks noChangeAspect="1" noChangeArrowheads="1"/>
              </p:cNvSpPr>
              <p:nvPr/>
            </p:nvSpPr>
            <p:spPr bwMode="auto">
              <a:xfrm>
                <a:off x="3936" y="3776"/>
                <a:ext cx="964" cy="42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514350">
                  <a:spcBef>
                    <a:spcPct val="50000"/>
                  </a:spcBef>
                </a:pPr>
                <a:r>
                  <a:rPr lang="en-US" sz="675">
                    <a:solidFill>
                      <a:srgbClr val="000000"/>
                    </a:solidFill>
                    <a:latin typeface="Arial"/>
                  </a:rPr>
                  <a:t>CuCr102 (SLAC)</a:t>
                </a:r>
              </a:p>
            </p:txBody>
          </p:sp>
          <p:sp>
            <p:nvSpPr>
              <p:cNvPr id="640039" name="Text Box 39"/>
              <p:cNvSpPr txBox="1">
                <a:spLocks noChangeAspect="1" noChangeArrowheads="1"/>
              </p:cNvSpPr>
              <p:nvPr/>
            </p:nvSpPr>
            <p:spPr bwMode="auto">
              <a:xfrm>
                <a:off x="4752" y="3008"/>
                <a:ext cx="240" cy="426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514350">
                  <a:spcBef>
                    <a:spcPct val="50000"/>
                  </a:spcBef>
                </a:pPr>
                <a:r>
                  <a:rPr lang="en-US" sz="675">
                    <a:solidFill>
                      <a:prstClr val="white"/>
                    </a:solidFill>
                    <a:latin typeface="Arial"/>
                  </a:rPr>
                  <a:t>83</a:t>
                </a:r>
              </a:p>
            </p:txBody>
          </p:sp>
          <p:pic>
            <p:nvPicPr>
              <p:cNvPr id="640040" name="Picture 40" descr="P2120006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63" t="16647" r="16565"/>
              <a:stretch>
                <a:fillRect/>
              </a:stretch>
            </p:blipFill>
            <p:spPr bwMode="auto">
              <a:xfrm>
                <a:off x="1728" y="3004"/>
                <a:ext cx="1056" cy="955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0041" name="Text Box 41"/>
              <p:cNvSpPr txBox="1">
                <a:spLocks noChangeAspect="1" noChangeArrowheads="1"/>
              </p:cNvSpPr>
              <p:nvPr/>
            </p:nvSpPr>
            <p:spPr bwMode="auto">
              <a:xfrm>
                <a:off x="1728" y="3753"/>
                <a:ext cx="768" cy="42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514350">
                  <a:spcBef>
                    <a:spcPct val="50000"/>
                  </a:spcBef>
                </a:pPr>
                <a:r>
                  <a:rPr lang="en-US" sz="675">
                    <a:solidFill>
                      <a:srgbClr val="000000"/>
                    </a:solidFill>
                    <a:latin typeface="Arial"/>
                  </a:rPr>
                  <a:t>CuAg5 (SLAC)</a:t>
                </a:r>
              </a:p>
            </p:txBody>
          </p:sp>
          <p:sp>
            <p:nvSpPr>
              <p:cNvPr id="640042" name="Text Box 42"/>
              <p:cNvSpPr txBox="1">
                <a:spLocks noChangeAspect="1" noChangeArrowheads="1"/>
              </p:cNvSpPr>
              <p:nvPr/>
            </p:nvSpPr>
            <p:spPr bwMode="auto">
              <a:xfrm>
                <a:off x="2544" y="3004"/>
                <a:ext cx="240" cy="426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514350">
                  <a:spcBef>
                    <a:spcPct val="50000"/>
                  </a:spcBef>
                </a:pPr>
                <a:r>
                  <a:rPr lang="en-US" sz="675">
                    <a:solidFill>
                      <a:prstClr val="white"/>
                    </a:solidFill>
                    <a:latin typeface="Arial"/>
                  </a:rPr>
                  <a:t>78</a:t>
                </a:r>
              </a:p>
            </p:txBody>
          </p:sp>
          <p:pic>
            <p:nvPicPr>
              <p:cNvPr id="640043" name="Picture 43" descr="P2080017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51" t="21295" r="26692" b="25754"/>
              <a:stretch>
                <a:fillRect/>
              </a:stretch>
            </p:blipFill>
            <p:spPr bwMode="auto">
              <a:xfrm>
                <a:off x="2832" y="3024"/>
                <a:ext cx="1056" cy="96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0044" name="Text Box 44"/>
              <p:cNvSpPr txBox="1">
                <a:spLocks noChangeAspect="1" noChangeArrowheads="1"/>
              </p:cNvSpPr>
              <p:nvPr/>
            </p:nvSpPr>
            <p:spPr bwMode="auto">
              <a:xfrm>
                <a:off x="2832" y="3792"/>
                <a:ext cx="720" cy="42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514350">
                  <a:spcBef>
                    <a:spcPct val="50000"/>
                  </a:spcBef>
                </a:pPr>
                <a:r>
                  <a:rPr lang="en-US" sz="675">
                    <a:solidFill>
                      <a:srgbClr val="000000"/>
                    </a:solidFill>
                    <a:latin typeface="Arial"/>
                  </a:rPr>
                  <a:t>CuAg1 (KEK)</a:t>
                </a:r>
              </a:p>
            </p:txBody>
          </p:sp>
          <p:sp>
            <p:nvSpPr>
              <p:cNvPr id="640045" name="Text Box 45"/>
              <p:cNvSpPr txBox="1">
                <a:spLocks noChangeAspect="1" noChangeArrowheads="1"/>
              </p:cNvSpPr>
              <p:nvPr/>
            </p:nvSpPr>
            <p:spPr bwMode="auto">
              <a:xfrm>
                <a:off x="3648" y="3024"/>
                <a:ext cx="240" cy="426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514350">
                  <a:spcBef>
                    <a:spcPct val="50000"/>
                  </a:spcBef>
                </a:pPr>
                <a:r>
                  <a:rPr lang="en-US" sz="675">
                    <a:solidFill>
                      <a:prstClr val="white"/>
                    </a:solidFill>
                    <a:latin typeface="Arial"/>
                  </a:rPr>
                  <a:t>80</a:t>
                </a:r>
              </a:p>
            </p:txBody>
          </p:sp>
          <p:sp>
            <p:nvSpPr>
              <p:cNvPr id="640047" name="Text Box 47"/>
              <p:cNvSpPr txBox="1">
                <a:spLocks noChangeArrowheads="1"/>
              </p:cNvSpPr>
              <p:nvPr/>
            </p:nvSpPr>
            <p:spPr bwMode="auto">
              <a:xfrm>
                <a:off x="240" y="192"/>
                <a:ext cx="1200" cy="426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defTabSz="514350">
                  <a:spcBef>
                    <a:spcPct val="50000"/>
                  </a:spcBef>
                </a:pPr>
                <a:r>
                  <a:rPr lang="en-US" sz="675">
                    <a:solidFill>
                      <a:prstClr val="white"/>
                    </a:solidFill>
                    <a:latin typeface="Arial"/>
                  </a:rPr>
                  <a:t>Hardness Test Value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3144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72" y="2973593"/>
            <a:ext cx="2263676" cy="151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 descr="Untitl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205" y="1614488"/>
            <a:ext cx="1872234" cy="1409319"/>
          </a:xfrm>
          <a:prstGeom prst="rect">
            <a:avLst/>
          </a:prstGeom>
        </p:spPr>
      </p:pic>
      <p:sp>
        <p:nvSpPr>
          <p:cNvPr id="19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514350"/>
            <a:fld id="{46D7A3A9-117E-4EF5-82A3-3CC7D0AB76B5}" type="slidenum">
              <a:rPr lang="en-US" sz="675">
                <a:solidFill>
                  <a:srgbClr val="000000"/>
                </a:solidFill>
              </a:rPr>
              <a:pPr defTabSz="514350"/>
              <a:t>8</a:t>
            </a:fld>
            <a:endParaRPr lang="en-US" sz="675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356298"/>
            <a:ext cx="4760982" cy="423581"/>
          </a:xfrm>
        </p:spPr>
        <p:txBody>
          <a:bodyPr/>
          <a:lstStyle/>
          <a:p>
            <a:r>
              <a:rPr lang="en-US" b="0" dirty="0"/>
              <a:t>Hard copper and copper alloys resulted in ultra-high gradients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82215" y="1700220"/>
            <a:ext cx="2365966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27695" defTabSz="514350">
              <a:buFont typeface="Arial" pitchFamily="34" charset="0"/>
              <a:buChar char="•"/>
            </a:pPr>
            <a:r>
              <a:rPr lang="en-US" sz="1013" dirty="0">
                <a:solidFill>
                  <a:srgbClr val="000000"/>
                </a:solidFill>
                <a:latin typeface="Arial"/>
              </a:rPr>
              <a:t>We developed an apparatus for testing accelerator structures without brazing</a:t>
            </a:r>
          </a:p>
          <a:p>
            <a:pPr indent="127695" defTabSz="514350">
              <a:buFont typeface="Arial" pitchFamily="34" charset="0"/>
              <a:buChar char="•"/>
            </a:pPr>
            <a:r>
              <a:rPr lang="en-US" sz="1013" dirty="0">
                <a:solidFill>
                  <a:srgbClr val="000000"/>
                </a:solidFill>
                <a:latin typeface="Arial"/>
              </a:rPr>
              <a:t>The results show a great improvement in gradient at very low breakdown rates, Lower than that required by a collider application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730" y="2857501"/>
            <a:ext cx="2100263" cy="156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2285454" y="4440907"/>
            <a:ext cx="4558259" cy="3000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514350"/>
            <a:r>
              <a:rPr lang="en-US" sz="1350" dirty="0">
                <a:solidFill>
                  <a:srgbClr val="A4001D"/>
                </a:solidFill>
                <a:latin typeface="Arial"/>
              </a:rPr>
              <a:t>Demonstration of 175 MV/m, a major program milestone! </a:t>
            </a:r>
          </a:p>
        </p:txBody>
      </p:sp>
    </p:spTree>
    <p:extLst>
      <p:ext uri="{BB962C8B-B14F-4D97-AF65-F5344CB8AC3E}">
        <p14:creationId xmlns:p14="http://schemas.microsoft.com/office/powerpoint/2010/main" val="3201580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5F0D4A-DBEF-406A-959F-5C253F8B9E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9E3056-A325-4A43-B29E-B1BA2E0A2DF8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Novel Manufacturing Techniques </a:t>
            </a:r>
          </a:p>
        </p:txBody>
      </p:sp>
    </p:spTree>
    <p:extLst>
      <p:ext uri="{BB962C8B-B14F-4D97-AF65-F5344CB8AC3E}">
        <p14:creationId xmlns:p14="http://schemas.microsoft.com/office/powerpoint/2010/main" val="395955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1.3|11.9|13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9.2|6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|17.1|15.5|7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21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11.2|16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6.2|7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1.8|12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9|9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1|2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9|3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|12.6|9.4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U_Preso_16x9_v6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Stanford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ppt_hd_green</Template>
  <TotalTime>10429</TotalTime>
  <Words>4673</Words>
  <Application>Microsoft Office PowerPoint</Application>
  <PresentationFormat>On-screen Show (16:10)</PresentationFormat>
  <Paragraphs>631</Paragraphs>
  <Slides>53</Slides>
  <Notes>35</Notes>
  <HiddenSlides>0</HiddenSlides>
  <MMClips>6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70" baseType="lpstr">
      <vt:lpstr>Arial</vt:lpstr>
      <vt:lpstr>Arial Narrow</vt:lpstr>
      <vt:lpstr>Calibri</vt:lpstr>
      <vt:lpstr>Cambria Math</vt:lpstr>
      <vt:lpstr>Comic Sans MS</vt:lpstr>
      <vt:lpstr>Courier New</vt:lpstr>
      <vt:lpstr>FNHLDA+TimesNewRoman</vt:lpstr>
      <vt:lpstr>Helvetica</vt:lpstr>
      <vt:lpstr>Source Sans Pro</vt:lpstr>
      <vt:lpstr>Source Sans Pro Semibold</vt:lpstr>
      <vt:lpstr>Symbol</vt:lpstr>
      <vt:lpstr>Times</vt:lpstr>
      <vt:lpstr>Times New Roman</vt:lpstr>
      <vt:lpstr>Wingdings</vt:lpstr>
      <vt:lpstr>Blank</vt:lpstr>
      <vt:lpstr>SU_Preso_16x9_v6</vt:lpstr>
      <vt:lpstr>KGPlot</vt:lpstr>
      <vt:lpstr>Experimental Demonstration of Particle Acceleration with Normal-Conducting   High-Gradient Accelerating Structure at cryogenic temperature  </vt:lpstr>
      <vt:lpstr>Acknowledgment</vt:lpstr>
      <vt:lpstr>PowerPoint Presentation</vt:lpstr>
      <vt:lpstr>New Discovery of Magnetic Fields Role in Breakdown Triggered a Change in Research Direction</vt:lpstr>
      <vt:lpstr>Understanding the physics of breakdowns triggered new research directions for high gradient linear accelerators</vt:lpstr>
      <vt:lpstr>Material Testing ( Pulsed heating experiments) </vt:lpstr>
      <vt:lpstr>Pulse Heating Samples RF Tested</vt:lpstr>
      <vt:lpstr>Hard copper and copper alloys resulted in ultra-high gradients </vt:lpstr>
      <vt:lpstr>PowerPoint Presentation</vt:lpstr>
      <vt:lpstr>Novel fabrication methods are compatible with hard metals and reduced cost </vt:lpstr>
      <vt:lpstr>PowerPoint Presentation</vt:lpstr>
      <vt:lpstr>Distributed coupling Linacs provides a new technology that enables much flexible cell-design optimization</vt:lpstr>
      <vt:lpstr>Distributed coupling Linacs provides a new technology that enables much flexible cell-design optimization</vt:lpstr>
      <vt:lpstr>Verification of accelerating parameters and study of breakdown mechanism in the first distributed-coupling linac</vt:lpstr>
      <vt:lpstr>Verification of accelerating parameters and study of breakdown mechanism in the first distributed-coupling linac</vt:lpstr>
      <vt:lpstr>Verification of accelerating parameters and study of breakdown mechanism in the first distributed-coupling linac</vt:lpstr>
      <vt:lpstr>PowerPoint Presentation</vt:lpstr>
      <vt:lpstr>PowerPoint Presentation</vt:lpstr>
      <vt:lpstr>Cryogenic operation of normal conducting materials  The theory of Anomalous skin effect in metals</vt:lpstr>
      <vt:lpstr>Accelerator Structures at Cryogenic Temperatures</vt:lpstr>
      <vt:lpstr>High-power testing of single-cell structure at cryogenic temperature of 45k</vt:lpstr>
      <vt:lpstr>Full practical accelerator testing at cryogenic temperature</vt:lpstr>
      <vt:lpstr>High-power test of the distributed-coupling structure (Xband, 20 cells) at LN cryogenic temperature (77k)</vt:lpstr>
      <vt:lpstr>High-power test of the distributed-coupling structure (Xband, 20 cells) at LN cryogenic temperature (77k)</vt:lpstr>
      <vt:lpstr>Cold cold-test of the distributed-coupling structure (Xband, 20 cells Linac) at LN cryogenic temperature (77k)</vt:lpstr>
      <vt:lpstr>High-power test of the distributed-coupling structure (Xband, 20 cells) at LN cryogenic temperature (77k)</vt:lpstr>
      <vt:lpstr>High-power test of the distributed-coupling structure (Xband, 20 cells) at LN cryogenic temperature (77k)</vt:lpstr>
      <vt:lpstr>Distributed coupling structures are indestructible. </vt:lpstr>
      <vt:lpstr>PowerPoint Presentation</vt:lpstr>
      <vt:lpstr>Next-generation distributed coupling linac:  New geometric-optimization approaches and optimized ports</vt:lpstr>
      <vt:lpstr>Next-generation distributed coupling linac:  New geometric-optimization approaches and optimized ports</vt:lpstr>
      <vt:lpstr>Next-generation distributed coupling linac:  New geometric-optimization approaches and optimized ports</vt:lpstr>
      <vt:lpstr>135 degree phase advanced distributed coupling structure </vt:lpstr>
      <vt:lpstr>135 degree phase advanced distributed coupling structure </vt:lpstr>
      <vt:lpstr>Having every cell fed individually by a manifold naturally inspires the use of another manifold with another mode feeding the same cell</vt:lpstr>
      <vt:lpstr>Dual Moded Distributed Coupling 3π/4 Linac</vt:lpstr>
      <vt:lpstr>PowerPoint Presentation</vt:lpstr>
      <vt:lpstr>PowerPoint Presentation</vt:lpstr>
      <vt:lpstr>Having every cell fed individually by a manifold naturally inspires the use of another manifold with another mode feeding the same cell</vt:lpstr>
      <vt:lpstr>Acknowledgement</vt:lpstr>
      <vt:lpstr>PowerPoint Presentation</vt:lpstr>
      <vt:lpstr>PowerPoint Presentation</vt:lpstr>
      <vt:lpstr>Understanding the physics of breakdowns triggered new research directions for high gradient linear accelerators</vt:lpstr>
      <vt:lpstr>Understanding the Physics of High Gradients has Established the Limits of Normal Conducting Copper Structures</vt:lpstr>
      <vt:lpstr>High-power testing of single-cell structure at cryogenic temperature of 45k</vt:lpstr>
      <vt:lpstr>Comparison with a side-coupled linac</vt:lpstr>
      <vt:lpstr>Comparison with a side-coupled linac</vt:lpstr>
      <vt:lpstr>Large-coupling distributed-coupling linac</vt:lpstr>
      <vt:lpstr>Large-coupling distributed-coupling linac</vt:lpstr>
      <vt:lpstr>Pulse-correction implemented at SLAC and KEK</vt:lpstr>
      <vt:lpstr>High-power test of the distributed-coupling structure (Xband, 20 cells) 300k versus 77k operation forward and reflected waveforms</vt:lpstr>
      <vt:lpstr>High-power test of the distributed-coupling structure (Xband, 20 cells) Processing history at 300k and 77k</vt:lpstr>
      <vt:lpstr>High-power test of the distributed-coupling structure (Xband, 20 cells) A zoom-in of the collected breakdown statistics at 300 and 77 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Coupling Accelerator Structures:  A new Paradigm in High Gradient Linacs</dc:title>
  <dc:creator>Nasr, Mamdouh</dc:creator>
  <cp:lastModifiedBy>Sami Tantawi</cp:lastModifiedBy>
  <cp:revision>109</cp:revision>
  <cp:lastPrinted>2018-09-21T01:37:18Z</cp:lastPrinted>
  <dcterms:created xsi:type="dcterms:W3CDTF">2018-07-22T17:48:01Z</dcterms:created>
  <dcterms:modified xsi:type="dcterms:W3CDTF">2025-07-18T11:11:45Z</dcterms:modified>
</cp:coreProperties>
</file>