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8"/>
  </p:notesMasterIdLst>
  <p:sldIdLst>
    <p:sldId id="260" r:id="rId5"/>
    <p:sldId id="1568" r:id="rId6"/>
    <p:sldId id="1569" r:id="rId7"/>
    <p:sldId id="1497" r:id="rId8"/>
    <p:sldId id="1581" r:id="rId9"/>
    <p:sldId id="1575" r:id="rId10"/>
    <p:sldId id="266" r:id="rId11"/>
    <p:sldId id="1573" r:id="rId12"/>
    <p:sldId id="1578" r:id="rId13"/>
    <p:sldId id="1603" r:id="rId14"/>
    <p:sldId id="258" r:id="rId15"/>
    <p:sldId id="1598" r:id="rId16"/>
    <p:sldId id="1604" r:id="rId17"/>
    <p:sldId id="1605" r:id="rId18"/>
    <p:sldId id="1600" r:id="rId19"/>
    <p:sldId id="1549" r:id="rId20"/>
    <p:sldId id="1597" r:id="rId21"/>
    <p:sldId id="1579" r:id="rId22"/>
    <p:sldId id="1576" r:id="rId23"/>
    <p:sldId id="1602" r:id="rId24"/>
    <p:sldId id="1580" r:id="rId25"/>
    <p:sldId id="1577" r:id="rId26"/>
    <p:sldId id="25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6116EE-4F2A-F542-A578-9BA00A37470A}" v="816" dt="2025-07-17T11:59:03.889"/>
    <p1510:client id="{8692F171-E20B-4C75-9F07-0E764361DABB}" v="300" dt="2025-07-17T11:35:05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0214"/>
  </p:normalViewPr>
  <p:slideViewPr>
    <p:cSldViewPr snapToGrid="0">
      <p:cViewPr varScale="1">
        <p:scale>
          <a:sx n="101" d="100"/>
          <a:sy n="101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AA33B-B10B-47FD-8C5A-94734314800E}" type="datetimeFigureOut">
              <a:rPr lang="en-US" smtClean="0"/>
              <a:t>7/16/25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26D8F-B365-4ED6-A0EF-322E0DB7F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05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26D8F-B365-4ED6-A0EF-322E0DB7FF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73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A3E68-A3EA-CC41-AF6D-28AB40DCE9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4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The electron is excited from the </a:t>
            </a:r>
            <a:r>
              <a:rPr lang="en-GB" b="1" dirty="0"/>
              <a:t>O 1s core level</a:t>
            </a:r>
            <a:r>
              <a:rPr lang="en-GB" dirty="0"/>
              <a:t> (binding energy ~ 530 eV, depending on chemical environment).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It is promoted into </a:t>
            </a:r>
            <a:r>
              <a:rPr lang="en-GB" b="1" dirty="0"/>
              <a:t>unoccupied conduction band states</a:t>
            </a:r>
            <a:r>
              <a:rPr lang="en-GB" dirty="0"/>
              <a:t>—these are primarily composed of </a:t>
            </a:r>
            <a:r>
              <a:rPr lang="en-GB" b="1" dirty="0"/>
              <a:t>O 2p orbitals hybridized with the metal cation orbitals</a:t>
            </a:r>
            <a:r>
              <a:rPr lang="en-GB" dirty="0"/>
              <a:t> (for example Nb 4d in Nb oxides or Si 3s/3p in </a:t>
            </a:r>
            <a:r>
              <a:rPr lang="en-GB" dirty="0" err="1"/>
              <a:t>SiO</a:t>
            </a:r>
            <a:r>
              <a:rPr lang="en-GB" dirty="0"/>
              <a:t>₂).</a:t>
            </a:r>
          </a:p>
          <a:p>
            <a:pPr>
              <a:buNone/>
            </a:pPr>
            <a:r>
              <a:rPr lang="en-GB" dirty="0"/>
              <a:t>Because </a:t>
            </a:r>
            <a:r>
              <a:rPr lang="en-GB" b="1" dirty="0"/>
              <a:t>pure O 2p states alone</a:t>
            </a:r>
            <a:r>
              <a:rPr lang="en-GB" dirty="0"/>
              <a:t> don’t form the conduction band in oxides, the final states are actually </a:t>
            </a:r>
            <a:r>
              <a:rPr lang="en-GB" b="1" dirty="0"/>
              <a:t>mixed</a:t>
            </a:r>
            <a:r>
              <a:rPr lang="en-GB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In transition metal oxides (like </a:t>
            </a:r>
            <a:r>
              <a:rPr lang="en-GB" dirty="0" err="1"/>
              <a:t>Nb₂O</a:t>
            </a:r>
            <a:r>
              <a:rPr lang="en-GB" dirty="0"/>
              <a:t>₅), the O 2p orbitals are strongly hybridized with </a:t>
            </a:r>
            <a:r>
              <a:rPr lang="en-GB" b="1" dirty="0"/>
              <a:t>Nb 4d</a:t>
            </a:r>
            <a:r>
              <a:rPr lang="en-GB" dirty="0"/>
              <a:t> orbitals.</a:t>
            </a:r>
          </a:p>
          <a:p>
            <a:endParaRPr lang="en-US" dirty="0"/>
          </a:p>
          <a:p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The ratio of the two peaks reflects empty orbital populations ratio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t₂</a:t>
            </a:r>
            <a:r>
              <a:rPr lang="en-US" sz="1800" kern="0" baseline="-25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/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e</a:t>
            </a:r>
            <a:r>
              <a:rPr lang="en-US" sz="1800" kern="0" baseline="-25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, which is 6/4 for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Nb₂O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₅ and decreasing toward 3/4 for </a:t>
            </a:r>
            <a:r>
              <a:rPr lang="en-US" sz="18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NbO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 [3] In contrast, the vapor-diffused sample’s oxide shows a weaker first peak, suggesting a high density of oxygen vacancies or incomplete oxidation.</a:t>
            </a:r>
            <a:r>
              <a:rPr lang="en-GB" dirty="0">
                <a:effectLst/>
              </a:rPr>
              <a:t> </a:t>
            </a:r>
            <a:endParaRPr lang="en-US" dirty="0"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26D8F-B365-4ED6-A0EF-322E0DB7FF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96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E3F84-E22A-1791-2977-AA7EAC242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C38CF8-1407-EA46-F1A6-32F44B61E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3AE596-4122-ED87-0487-E07876A91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1) ADF images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0EF10-151C-EBB4-D4B7-9E16438A1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E6A1F-0EA8-EB4F-A4F4-BFD82E3E54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18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/>
              <a:t>The electron is excited from the </a:t>
            </a:r>
            <a:r>
              <a:rPr lang="en-GB" b="1"/>
              <a:t>O 1s core level</a:t>
            </a:r>
            <a:r>
              <a:rPr lang="en-GB"/>
              <a:t> (binding energy ~ 530 eV, depending on chemical environment).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It is promoted into </a:t>
            </a:r>
            <a:r>
              <a:rPr lang="en-GB" b="1"/>
              <a:t>unoccupied conduction band states</a:t>
            </a:r>
            <a:r>
              <a:rPr lang="en-GB"/>
              <a:t>—these are primarily composed of </a:t>
            </a:r>
            <a:r>
              <a:rPr lang="en-GB" b="1"/>
              <a:t>O 2p orbitals hybridized with the metal cation orbitals</a:t>
            </a:r>
            <a:r>
              <a:rPr lang="en-GB"/>
              <a:t> (for example Nb 4d in Nb oxides or Si 3s/3p in </a:t>
            </a:r>
            <a:r>
              <a:rPr lang="en-GB" err="1"/>
              <a:t>SiO</a:t>
            </a:r>
            <a:r>
              <a:rPr lang="en-GB"/>
              <a:t>₂).</a:t>
            </a:r>
          </a:p>
          <a:p>
            <a:pPr>
              <a:buNone/>
            </a:pPr>
            <a:r>
              <a:rPr lang="en-GB"/>
              <a:t>Because </a:t>
            </a:r>
            <a:r>
              <a:rPr lang="en-GB" b="1"/>
              <a:t>pure O 2p states alone</a:t>
            </a:r>
            <a:r>
              <a:rPr lang="en-GB"/>
              <a:t> don’t form the conduction band in oxides, the final states are actually </a:t>
            </a:r>
            <a:r>
              <a:rPr lang="en-GB" b="1"/>
              <a:t>mixed</a:t>
            </a:r>
            <a:r>
              <a:rPr lang="en-GB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/>
              <a:t>In transition metal oxides (like </a:t>
            </a:r>
            <a:r>
              <a:rPr lang="en-GB" err="1"/>
              <a:t>Nb₂O</a:t>
            </a:r>
            <a:r>
              <a:rPr lang="en-GB"/>
              <a:t>₅), the O 2p orbitals are strongly hybridized with </a:t>
            </a:r>
            <a:r>
              <a:rPr lang="en-GB" b="1"/>
              <a:t>Nb 4d</a:t>
            </a:r>
            <a:r>
              <a:rPr lang="en-GB"/>
              <a:t> orbitals.</a:t>
            </a:r>
          </a:p>
          <a:p>
            <a:endParaRPr lang="en-US"/>
          </a:p>
          <a:p>
            <a:r>
              <a:rPr lang="en-US" sz="1800" kern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The ratio of the two peaks reflects empty orbital populations ratio </a:t>
            </a:r>
            <a:r>
              <a:rPr lang="en-US" sz="1800" kern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t₂</a:t>
            </a:r>
            <a:r>
              <a:rPr lang="en-US" sz="1800" kern="0" baseline="-2500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</a:t>
            </a:r>
            <a:r>
              <a:rPr lang="en-US" sz="1800" kern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/</a:t>
            </a:r>
            <a:r>
              <a:rPr lang="en-US" sz="1800" kern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e</a:t>
            </a:r>
            <a:r>
              <a:rPr lang="en-US" sz="1800" kern="0" baseline="-2500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</a:t>
            </a:r>
            <a:r>
              <a:rPr lang="en-US" sz="1800" kern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, which is 6/4 for </a:t>
            </a:r>
            <a:r>
              <a:rPr lang="en-US" sz="1800" kern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Nb₂O</a:t>
            </a:r>
            <a:r>
              <a:rPr lang="en-US" sz="1800" kern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₅ and decreasing toward 3/4 for </a:t>
            </a:r>
            <a:r>
              <a:rPr lang="en-US" sz="1800" kern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NbO</a:t>
            </a:r>
            <a:r>
              <a:rPr lang="en-US" sz="1800" kern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 [3] In contrast, the vapor-diffused sample’s oxide shows a weaker first peak, suggesting a high density of oxygen vacancies or incomplete oxidation.</a:t>
            </a:r>
            <a:r>
              <a:rPr lang="en-GB">
                <a:effectLst/>
              </a:rPr>
              <a:t> </a:t>
            </a:r>
            <a:endParaRPr lang="en-US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26D8F-B365-4ED6-A0EF-322E0DB7FF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29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2" y="1550784"/>
            <a:ext cx="11221616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455" y="354979"/>
            <a:ext cx="828903" cy="8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B7D3-407D-474A-9897-E6FB6711B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192" y="309420"/>
            <a:ext cx="5811315" cy="9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1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D74DE6-C4A6-AC49-AF7C-6CC46D58FECA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1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D7ED8-E414-B044-ACA4-F4B36413947D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97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973EFF-999A-384F-AB4D-C2E9F9A3712A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8D5D0-711A-8740-9527-5DCAC5598D34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7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AF82965-2D86-0C47-84F3-03695D05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785" y="73063"/>
            <a:ext cx="8172241" cy="764808"/>
          </a:xfrm>
        </p:spPr>
        <p:txBody>
          <a:bodyPr>
            <a:noAutofit/>
          </a:bodyPr>
          <a:lstStyle>
            <a:lvl1pPr algn="l">
              <a:defRPr sz="3733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6C5DB9-E999-2444-B99F-FE823B0F5929}"/>
              </a:ext>
            </a:extLst>
          </p:cNvPr>
          <p:cNvGrpSpPr/>
          <p:nvPr userDrawn="1"/>
        </p:nvGrpSpPr>
        <p:grpSpPr>
          <a:xfrm>
            <a:off x="71303" y="136311"/>
            <a:ext cx="11255844" cy="727123"/>
            <a:chOff x="9219" y="160495"/>
            <a:chExt cx="12061476" cy="779167"/>
          </a:xfrm>
        </p:grpSpPr>
        <p:sp>
          <p:nvSpPr>
            <p:cNvPr id="12" name="Rectangle 158">
              <a:extLst>
                <a:ext uri="{FF2B5EF4-FFF2-40B4-BE49-F238E27FC236}">
                  <a16:creationId xmlns:a16="http://schemas.microsoft.com/office/drawing/2014/main" id="{4A072953-F4D5-494C-9B4A-0DDAEF881C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flipV="1">
              <a:off x="3502694" y="903661"/>
              <a:ext cx="8568001" cy="36001"/>
            </a:xfrm>
            <a:prstGeom prst="rect">
              <a:avLst/>
            </a:prstGeom>
            <a:gradFill rotWithShape="1">
              <a:gsLst>
                <a:gs pos="0">
                  <a:srgbClr val="0070C0"/>
                </a:gs>
                <a:gs pos="100000">
                  <a:srgbClr val="52525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23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3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"/>
                <a:cs typeface=""/>
              </a:endParaRPr>
            </a:p>
          </p:txBody>
        </p:sp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7B643527-2449-4249-82F4-71179A6F8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219" y="160495"/>
              <a:ext cx="3039155" cy="6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858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AF82965-2D86-0C47-84F3-03695D05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786" y="73063"/>
            <a:ext cx="8172241" cy="76480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733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021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75B191-A0D3-664B-AF32-DC77341F32A0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1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57D47-8A81-FB4C-A53F-10C9C6BDEEF1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10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DF0F2-7EBE-8743-BAF0-9AE59F1D9B3F}" type="datetime1">
              <a:rPr lang="en-US" smtClean="0"/>
              <a:t>7/16/25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9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2FA76-88C5-F640-8681-A024AEFF50BD}" type="datetime1">
              <a:rPr lang="en-US" smtClean="0"/>
              <a:t>7/16/25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4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8596-C7EC-364A-8791-84239986D633}" type="datetime1">
              <a:rPr lang="en-US" smtClean="0"/>
              <a:t>7/16/25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9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E7D62-D8B6-8A4F-8E33-63F5B903D91C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94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E1FC9-8716-F14C-9D3F-30E7A626FD40}" type="datetime1">
              <a:rPr lang="en-US" smtClean="0"/>
              <a:t>7/16/25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0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482AC1-74C1-474A-8F9A-BFA4F4443A35}"/>
              </a:ext>
            </a:extLst>
          </p:cNvPr>
          <p:cNvSpPr/>
          <p:nvPr userDrawn="1"/>
        </p:nvSpPr>
        <p:spPr>
          <a:xfrm>
            <a:off x="-93945" y="6553203"/>
            <a:ext cx="12544816" cy="373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8"/>
            <a:ext cx="12192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675" i="1" smtClean="0">
                <a:latin typeface="+mn-lt"/>
              </a:defRPr>
            </a:lvl1pPr>
          </a:lstStyle>
          <a:p>
            <a:fld id="{9B4E1649-15B1-084D-B163-9FB9D17F080B}" type="datetime1">
              <a:rPr lang="en-US" smtClean="0"/>
              <a:t>7/16/25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i="1" smtClean="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7" r:id="rId15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j-lt"/>
          <a:ea typeface="+mn-ea"/>
          <a:cs typeface="+mn-cs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+mn-lt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+mn-lt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11" Type="http://schemas.openxmlformats.org/officeDocument/2006/relationships/image" Target="../media/image71.png"/><Relationship Id="rId5" Type="http://schemas.openxmlformats.org/officeDocument/2006/relationships/image" Target="../media/image40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39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63D8E-F8FF-64E4-4E42-CDCAF366C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454" y="802271"/>
            <a:ext cx="9692650" cy="1918070"/>
          </a:xfrm>
        </p:spPr>
        <p:txBody>
          <a:bodyPr/>
          <a:lstStyle/>
          <a:p>
            <a:r>
              <a:rPr lang="en-US" sz="2800" dirty="0"/>
              <a:t>Surface characterization of Nb</a:t>
            </a:r>
            <a:r>
              <a:rPr lang="en-US" sz="2800" baseline="-25000" dirty="0"/>
              <a:t>3</a:t>
            </a:r>
            <a:r>
              <a:rPr lang="en-US" sz="2800" dirty="0"/>
              <a:t>Sn surfaces with STEM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167C0-8D3E-857E-CFCB-547AA8C83DEB}"/>
              </a:ext>
            </a:extLst>
          </p:cNvPr>
          <p:cNvSpPr txBox="1"/>
          <p:nvPr/>
        </p:nvSpPr>
        <p:spPr>
          <a:xfrm>
            <a:off x="3907574" y="6380838"/>
            <a:ext cx="425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Z. Baraissov, Z. Sun, </a:t>
            </a:r>
            <a:r>
              <a:rPr lang="en-US" err="1"/>
              <a:t>M.Liepe</a:t>
            </a:r>
            <a:r>
              <a:rPr lang="en-US"/>
              <a:t>, D. Muller</a:t>
            </a:r>
          </a:p>
        </p:txBody>
      </p:sp>
      <p:pic>
        <p:nvPicPr>
          <p:cNvPr id="3" name="Picture 2" descr="A blurry image of a red blue and green stripe&#10;&#10;AI-generated content may be incorrect.">
            <a:extLst>
              <a:ext uri="{FF2B5EF4-FFF2-40B4-BE49-F238E27FC236}">
                <a16:creationId xmlns:a16="http://schemas.microsoft.com/office/drawing/2014/main" id="{760228BC-6AD2-D943-72F9-13D2C8A79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33333" b="7410"/>
          <a:stretch/>
        </p:blipFill>
        <p:spPr>
          <a:xfrm>
            <a:off x="841539" y="3977309"/>
            <a:ext cx="2743199" cy="1097280"/>
          </a:xfrm>
          <a:prstGeom prst="rect">
            <a:avLst/>
          </a:prstGeom>
        </p:spPr>
      </p:pic>
      <p:pic>
        <p:nvPicPr>
          <p:cNvPr id="5" name="Picture 4" descr="A blurry image of a black and white photo&#10;&#10;AI-generated content may be incorrect.">
            <a:extLst>
              <a:ext uri="{FF2B5EF4-FFF2-40B4-BE49-F238E27FC236}">
                <a16:creationId xmlns:a16="http://schemas.microsoft.com/office/drawing/2014/main" id="{977F3A93-2FE5-ECE1-C219-7A69C7600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33333" b="7410"/>
          <a:stretch/>
        </p:blipFill>
        <p:spPr>
          <a:xfrm>
            <a:off x="841539" y="2720341"/>
            <a:ext cx="2743199" cy="1097280"/>
          </a:xfrm>
          <a:prstGeom prst="rect">
            <a:avLst/>
          </a:prstGeom>
        </p:spPr>
      </p:pic>
      <p:pic>
        <p:nvPicPr>
          <p:cNvPr id="6" name="Picture 5" descr="A blurry image of a black and white photo of a field&#10;&#10;AI-generated content may be incorrect.">
            <a:extLst>
              <a:ext uri="{FF2B5EF4-FFF2-40B4-BE49-F238E27FC236}">
                <a16:creationId xmlns:a16="http://schemas.microsoft.com/office/drawing/2014/main" id="{4452CD20-337D-CE1A-D9B1-A856ED3BA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23" y="2720341"/>
            <a:ext cx="2743199" cy="1097280"/>
          </a:xfrm>
          <a:prstGeom prst="rect">
            <a:avLst/>
          </a:prstGeom>
        </p:spPr>
      </p:pic>
      <p:pic>
        <p:nvPicPr>
          <p:cNvPr id="7" name="Picture 6" descr="A colorful background with many colors&#10;&#10;AI-generated content may be incorrect.">
            <a:extLst>
              <a:ext uri="{FF2B5EF4-FFF2-40B4-BE49-F238E27FC236}">
                <a16:creationId xmlns:a16="http://schemas.microsoft.com/office/drawing/2014/main" id="{F30E3B3E-3CCE-7AC6-B1D8-3F3333E08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822" y="3977309"/>
            <a:ext cx="2743199" cy="10972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73BC3D-5C9F-671E-D129-02AE1166C90E}"/>
              </a:ext>
            </a:extLst>
          </p:cNvPr>
          <p:cNvCxnSpPr/>
          <p:nvPr/>
        </p:nvCxnSpPr>
        <p:spPr>
          <a:xfrm>
            <a:off x="117563" y="6731457"/>
            <a:ext cx="914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8FCBD16-1F62-A1B9-50B9-5B08EB5CBB75}"/>
              </a:ext>
            </a:extLst>
          </p:cNvPr>
          <p:cNvSpPr txBox="1"/>
          <p:nvPr/>
        </p:nvSpPr>
        <p:spPr>
          <a:xfrm>
            <a:off x="0" y="6349936"/>
            <a:ext cx="103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 nm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248B38-E082-A715-7845-1598574C8CCA}"/>
              </a:ext>
            </a:extLst>
          </p:cNvPr>
          <p:cNvSpPr txBox="1"/>
          <p:nvPr/>
        </p:nvSpPr>
        <p:spPr>
          <a:xfrm>
            <a:off x="678760" y="2098988"/>
            <a:ext cx="309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Electrochemical Synthesis (Electroplating) ‘wet’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CADC79-9536-8F5A-5D89-E3C47772212E}"/>
              </a:ext>
            </a:extLst>
          </p:cNvPr>
          <p:cNvSpPr txBox="1"/>
          <p:nvPr/>
        </p:nvSpPr>
        <p:spPr>
          <a:xfrm>
            <a:off x="3931822" y="2074010"/>
            <a:ext cx="2743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Vapor Diffusion </a:t>
            </a:r>
          </a:p>
          <a:p>
            <a:r>
              <a:rPr lang="en-US"/>
              <a:t>(Wuppertal method) ‘dry’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A8BEE2-4E83-CFFC-8556-A4645A6AFE10}"/>
              </a:ext>
            </a:extLst>
          </p:cNvPr>
          <p:cNvSpPr txBox="1"/>
          <p:nvPr/>
        </p:nvSpPr>
        <p:spPr>
          <a:xfrm>
            <a:off x="0" y="314293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ADF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7FF155-A03F-4624-E27F-209AAB6531BC}"/>
              </a:ext>
            </a:extLst>
          </p:cNvPr>
          <p:cNvSpPr txBox="1"/>
          <p:nvPr/>
        </p:nvSpPr>
        <p:spPr>
          <a:xfrm rot="16200000">
            <a:off x="-348073" y="4299728"/>
            <a:ext cx="161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EELS segmentation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4A87E1-6369-0737-7C9F-64C6E6391F9F}"/>
              </a:ext>
            </a:extLst>
          </p:cNvPr>
          <p:cNvSpPr txBox="1"/>
          <p:nvPr/>
        </p:nvSpPr>
        <p:spPr>
          <a:xfrm>
            <a:off x="841539" y="5515618"/>
            <a:ext cx="11001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Electroplated samples have Sn/</a:t>
            </a:r>
            <a:r>
              <a:rPr lang="en-US" dirty="0" err="1"/>
              <a:t>SnO</a:t>
            </a:r>
            <a:r>
              <a:rPr lang="en-US" dirty="0"/>
              <a:t>/SnO2 on the surface which acts as a surface defect with Tc ~ 3.7K</a:t>
            </a:r>
          </a:p>
          <a:p>
            <a:pPr marL="342900" indent="-342900">
              <a:buAutoNum type="arabicParenR"/>
            </a:pPr>
            <a:r>
              <a:rPr lang="en-US" dirty="0"/>
              <a:t>Vapor diffused oxide contains admixture of Nb and Sn oxides, and higher oxygen vacancy </a:t>
            </a:r>
          </a:p>
          <a:p>
            <a:pPr marL="342900" indent="-342900">
              <a:buAutoNum type="arabicParenR"/>
            </a:pPr>
            <a:r>
              <a:rPr lang="en-US"/>
              <a:t>Revealing lattice distortions near metal-oxide interface</a:t>
            </a: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2CA9A8F-7E69-DE08-A621-BEF809F56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391" y="2098988"/>
            <a:ext cx="3499485" cy="3499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835302-CDEB-B489-5023-E736EA5D9E75}"/>
              </a:ext>
            </a:extLst>
          </p:cNvPr>
          <p:cNvSpPr txBox="1"/>
          <p:nvPr/>
        </p:nvSpPr>
        <p:spPr>
          <a:xfrm>
            <a:off x="10823712" y="5058834"/>
            <a:ext cx="77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10 </a:t>
            </a:r>
            <a:r>
              <a:rPr lang="en-US" err="1">
                <a:solidFill>
                  <a:srgbClr val="000000"/>
                </a:solidFill>
                <a:latin typeface="Arial"/>
              </a:rPr>
              <a:t>Å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5BA934-1742-4C78-E29C-F339A7DF883A}"/>
              </a:ext>
            </a:extLst>
          </p:cNvPr>
          <p:cNvCxnSpPr>
            <a:cxnSpLocks/>
          </p:cNvCxnSpPr>
          <p:nvPr/>
        </p:nvCxnSpPr>
        <p:spPr>
          <a:xfrm>
            <a:off x="11032069" y="5446696"/>
            <a:ext cx="466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541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90EE16-B7CE-7D50-3B39-DBE8BC92A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8596-C7EC-364A-8791-84239986D633}" type="datetime1">
              <a:rPr lang="en-US" smtClean="0"/>
              <a:t>7/16/25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D3A924-3038-03DF-EFEC-F75DC8FB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C9057-9878-BB1F-8774-A9FA20D5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10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2DFEF2-0FCE-0E95-CBC6-81098E504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7" y="1183743"/>
            <a:ext cx="45339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616AC8-BA5B-2ADA-2F1B-B886A3489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70" y="1138200"/>
            <a:ext cx="5434330" cy="388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071089-BF9A-8ABD-734D-8F2C1FF965A7}"/>
              </a:ext>
            </a:extLst>
          </p:cNvPr>
          <p:cNvSpPr txBox="1"/>
          <p:nvPr/>
        </p:nvSpPr>
        <p:spPr>
          <a:xfrm>
            <a:off x="0" y="5974847"/>
            <a:ext cx="12350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 Marzi, Gianluca, et al. "Strain sensitivity and superconducting properties of Nb3Sn from first principles calculations." 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Physics: Condensed Matter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25.13 (2013): 135702.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152199B-EDD0-B2E5-3DDC-AA10AA7C8821}"/>
              </a:ext>
            </a:extLst>
          </p:cNvPr>
          <p:cNvSpPr txBox="1">
            <a:spLocks/>
          </p:cNvSpPr>
          <p:nvPr/>
        </p:nvSpPr>
        <p:spPr>
          <a:xfrm>
            <a:off x="0" y="7"/>
            <a:ext cx="12192000" cy="85344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5pPr>
            <a:lvl6pPr marL="257163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6pPr>
            <a:lvl7pPr marL="514324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7pPr>
            <a:lvl8pPr marL="771487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8pPr>
            <a:lvl9pPr marL="1028649" algn="ctr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bg1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/>
              <a:t>Nb-Nb distance impacts DOS and Tc</a:t>
            </a:r>
          </a:p>
        </p:txBody>
      </p:sp>
      <p:pic>
        <p:nvPicPr>
          <p:cNvPr id="16" name="Picture 15" descr="A group of green balls on a black background&#10;&#10;AI-generated content may be incorrect.">
            <a:extLst>
              <a:ext uri="{FF2B5EF4-FFF2-40B4-BE49-F238E27FC236}">
                <a16:creationId xmlns:a16="http://schemas.microsoft.com/office/drawing/2014/main" id="{1F189D77-1397-13D9-7D63-C1A90D6383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59" t="35710" r="40917" b="35961"/>
          <a:stretch/>
        </p:blipFill>
        <p:spPr>
          <a:xfrm>
            <a:off x="3680190" y="1309086"/>
            <a:ext cx="1424204" cy="1424204"/>
          </a:xfrm>
          <a:prstGeom prst="rect">
            <a:avLst/>
          </a:prstGeom>
        </p:spPr>
      </p:pic>
      <p:pic>
        <p:nvPicPr>
          <p:cNvPr id="18" name="Picture 17" descr="A group of dots in a grid&#10;&#10;AI-generated content may be incorrect.">
            <a:extLst>
              <a:ext uri="{FF2B5EF4-FFF2-40B4-BE49-F238E27FC236}">
                <a16:creationId xmlns:a16="http://schemas.microsoft.com/office/drawing/2014/main" id="{6DDF93C8-5349-2CB8-739B-28A18B6920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30" t="31791" r="47470" b="31567"/>
          <a:stretch/>
        </p:blipFill>
        <p:spPr>
          <a:xfrm>
            <a:off x="3537883" y="3439276"/>
            <a:ext cx="1842052" cy="1842052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9798622-D8C9-993A-ACA1-B846CF38E648}"/>
              </a:ext>
            </a:extLst>
          </p:cNvPr>
          <p:cNvGraphicFramePr>
            <a:graphicFrameLocks noGrp="1"/>
          </p:cNvGraphicFramePr>
          <p:nvPr/>
        </p:nvGraphicFramePr>
        <p:xfrm>
          <a:off x="583701" y="1183743"/>
          <a:ext cx="2274738" cy="245611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37369">
                  <a:extLst>
                    <a:ext uri="{9D8B030D-6E8A-4147-A177-3AD203B41FA5}">
                      <a16:colId xmlns:a16="http://schemas.microsoft.com/office/drawing/2014/main" val="299081945"/>
                    </a:ext>
                  </a:extLst>
                </a:gridCol>
                <a:gridCol w="1137369">
                  <a:extLst>
                    <a:ext uri="{9D8B030D-6E8A-4147-A177-3AD203B41FA5}">
                      <a16:colId xmlns:a16="http://schemas.microsoft.com/office/drawing/2014/main" val="172731323"/>
                    </a:ext>
                  </a:extLst>
                </a:gridCol>
              </a:tblGrid>
              <a:tr h="816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Shortest Nb-Nb bond (A)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542005"/>
                  </a:ext>
                </a:extLst>
              </a:tr>
              <a:tr h="816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5191841"/>
                  </a:ext>
                </a:extLst>
              </a:tr>
              <a:tr h="816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Nb</a:t>
                      </a:r>
                      <a:r>
                        <a:rPr lang="en-US" sz="1600" baseline="-25000" dirty="0"/>
                        <a:t>3</a:t>
                      </a:r>
                      <a:r>
                        <a:rPr lang="en-US" sz="1600" dirty="0"/>
                        <a:t>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2.65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6150472"/>
                  </a:ext>
                </a:extLst>
              </a:tr>
            </a:tbl>
          </a:graphicData>
        </a:graphic>
      </p:graphicFrame>
      <p:pic>
        <p:nvPicPr>
          <p:cNvPr id="20" name="Picture 19" descr="A group of dots in a grid&#10;&#10;AI-generated content may be incorrect.">
            <a:extLst>
              <a:ext uri="{FF2B5EF4-FFF2-40B4-BE49-F238E27FC236}">
                <a16:creationId xmlns:a16="http://schemas.microsoft.com/office/drawing/2014/main" id="{1D8D4517-EF5A-755E-4846-FDA4EE5767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21" t="541" r="1171" b="82750"/>
          <a:stretch/>
        </p:blipFill>
        <p:spPr>
          <a:xfrm>
            <a:off x="2425775" y="2363156"/>
            <a:ext cx="1229855" cy="12298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A9AEDF-4B05-EB4C-5009-5E78FC87571D}"/>
              </a:ext>
            </a:extLst>
          </p:cNvPr>
          <p:cNvSpPr txBox="1"/>
          <p:nvPr/>
        </p:nvSpPr>
        <p:spPr>
          <a:xfrm>
            <a:off x="4035520" y="1001394"/>
            <a:ext cx="94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bcc Nb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E22CF3-381C-8005-A9D7-6C3BA0B5CDCD}"/>
              </a:ext>
            </a:extLst>
          </p:cNvPr>
          <p:cNvSpPr txBox="1"/>
          <p:nvPr/>
        </p:nvSpPr>
        <p:spPr>
          <a:xfrm>
            <a:off x="3874151" y="2978084"/>
            <a:ext cx="16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bcc Nb</a:t>
            </a:r>
            <a:r>
              <a:rPr lang="en-US" baseline="-25000" dirty="0"/>
              <a:t>3</a:t>
            </a:r>
            <a:r>
              <a:rPr lang="en-US" dirty="0"/>
              <a:t>Sn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847088-E1E3-82DE-A117-2A99988D0063}"/>
              </a:ext>
            </a:extLst>
          </p:cNvPr>
          <p:cNvCxnSpPr/>
          <p:nvPr/>
        </p:nvCxnSpPr>
        <p:spPr>
          <a:xfrm>
            <a:off x="5502562" y="3975652"/>
            <a:ext cx="0" cy="82759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A8148FA-C58D-A205-91CC-1D9E3ABCBAFD}"/>
              </a:ext>
            </a:extLst>
          </p:cNvPr>
          <p:cNvCxnSpPr>
            <a:cxnSpLocks/>
          </p:cNvCxnSpPr>
          <p:nvPr/>
        </p:nvCxnSpPr>
        <p:spPr>
          <a:xfrm>
            <a:off x="4544448" y="1933356"/>
            <a:ext cx="454699" cy="454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BE08A69-874A-910F-C881-6259C774B2FE}"/>
              </a:ext>
            </a:extLst>
          </p:cNvPr>
          <p:cNvSpPr txBox="1"/>
          <p:nvPr/>
        </p:nvSpPr>
        <p:spPr>
          <a:xfrm>
            <a:off x="5523913" y="4061073"/>
            <a:ext cx="1391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Parallel to [100]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3B22A1-84AE-CBC4-47D5-9BC7014B9CD9}"/>
              </a:ext>
            </a:extLst>
          </p:cNvPr>
          <p:cNvSpPr txBox="1"/>
          <p:nvPr/>
        </p:nvSpPr>
        <p:spPr>
          <a:xfrm rot="2700000">
            <a:off x="4565640" y="1907534"/>
            <a:ext cx="80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[111]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C31B6-E5DF-7E9C-646F-560E9A13F9FE}"/>
              </a:ext>
            </a:extLst>
          </p:cNvPr>
          <p:cNvSpPr txBox="1"/>
          <p:nvPr/>
        </p:nvSpPr>
        <p:spPr>
          <a:xfrm>
            <a:off x="2628899" y="5451569"/>
            <a:ext cx="6197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measure the Nb-Nb distance in 3D?</a:t>
            </a:r>
          </a:p>
        </p:txBody>
      </p:sp>
    </p:spTree>
    <p:extLst>
      <p:ext uri="{BB962C8B-B14F-4D97-AF65-F5344CB8AC3E}">
        <p14:creationId xmlns:p14="http://schemas.microsoft.com/office/powerpoint/2010/main" val="29750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59E2E8-60C8-BC3D-D9EA-FCB1CBEBA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Multislice</a:t>
            </a:r>
            <a:r>
              <a:rPr lang="en-US" dirty="0"/>
              <a:t> Electron Ptychography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4752E-1673-09B4-CACB-D6ACD61C3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160E4-C4AA-9411-796F-4518FB13B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774B8-E5A8-82DB-5505-E612BA49B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11</a:t>
            </a:fld>
            <a:endParaRPr lang="en-US"/>
          </a:p>
        </p:txBody>
      </p:sp>
      <p:pic>
        <p:nvPicPr>
          <p:cNvPr id="89" name="Picture 88" descr="A diagram of a green object&#10;&#10;AI-generated content may be incorrect.">
            <a:extLst>
              <a:ext uri="{FF2B5EF4-FFF2-40B4-BE49-F238E27FC236}">
                <a16:creationId xmlns:a16="http://schemas.microsoft.com/office/drawing/2014/main" id="{A3D706CB-5DB7-4CCC-7B87-1E04F226A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842" y="1405235"/>
            <a:ext cx="3149600" cy="4762500"/>
          </a:xfrm>
          <a:prstGeom prst="rect">
            <a:avLst/>
          </a:prstGeom>
        </p:spPr>
      </p:pic>
      <p:pic>
        <p:nvPicPr>
          <p:cNvPr id="91" name="Picture 90" descr="A diagram of a machine&#10;&#10;AI-generated content may be incorrect.">
            <a:extLst>
              <a:ext uri="{FF2B5EF4-FFF2-40B4-BE49-F238E27FC236}">
                <a16:creationId xmlns:a16="http://schemas.microsoft.com/office/drawing/2014/main" id="{6C49E763-71B0-D20F-A465-CF8580F4A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42" y="1407997"/>
            <a:ext cx="4165600" cy="4051300"/>
          </a:xfrm>
          <a:prstGeom prst="rect">
            <a:avLst/>
          </a:prstGeom>
        </p:spPr>
      </p:pic>
      <p:pic>
        <p:nvPicPr>
          <p:cNvPr id="92" name="ptycho_mos2_cbed_movie.mp4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62A682FF-6ACD-51C5-A809-15298A8DF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52023" y="1342312"/>
            <a:ext cx="5842114" cy="43815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0DA6539-FA94-1AB2-0919-5F20CE3718E2}"/>
                  </a:ext>
                </a:extLst>
              </p:cNvPr>
              <p:cNvSpPr txBox="1"/>
              <p:nvPr/>
            </p:nvSpPr>
            <p:spPr>
              <a:xfrm>
                <a:off x="5846290" y="5935763"/>
                <a:ext cx="52478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+2</m:t>
                      </m:r>
                      <m:d>
                        <m:dPr>
                          <m:begChr m:val="|"/>
                          <m:endChr m:val="|"/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hr-H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mr-I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90DA6539-FA94-1AB2-0919-5F20CE371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290" y="5935763"/>
                <a:ext cx="5247847" cy="276999"/>
              </a:xfrm>
              <a:prstGeom prst="rect">
                <a:avLst/>
              </a:prstGeom>
              <a:blipFill>
                <a:blip r:embed="rId7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7DB6581-48AF-AF5A-2C00-54BF736F73C5}"/>
              </a:ext>
            </a:extLst>
          </p:cNvPr>
          <p:cNvSpPr txBox="1"/>
          <p:nvPr/>
        </p:nvSpPr>
        <p:spPr>
          <a:xfrm>
            <a:off x="1134291" y="6321623"/>
            <a:ext cx="10127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Jiang, Yi, et al. "Electron ptychography of 2D materials to deep sub-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ångström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resolution."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Nature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559.7714 (2018): 343-349.</a:t>
            </a:r>
            <a:endParaRPr lang="en-US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6CAAF9-20DD-DB02-4B36-46721CA832D4}"/>
              </a:ext>
            </a:extLst>
          </p:cNvPr>
          <p:cNvGrpSpPr/>
          <p:nvPr/>
        </p:nvGrpSpPr>
        <p:grpSpPr>
          <a:xfrm>
            <a:off x="5846290" y="907755"/>
            <a:ext cx="4698211" cy="4816143"/>
            <a:chOff x="3893886" y="1385504"/>
            <a:chExt cx="4031231" cy="4132421"/>
          </a:xfrm>
        </p:grpSpPr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F2091C0B-4A92-8BC5-59C9-43EF9576130D}"/>
                </a:ext>
              </a:extLst>
            </p:cNvPr>
            <p:cNvSpPr/>
            <p:nvPr/>
          </p:nvSpPr>
          <p:spPr>
            <a:xfrm>
              <a:off x="4753422" y="2208464"/>
              <a:ext cx="2276666" cy="2996728"/>
            </a:xfrm>
            <a:custGeom>
              <a:avLst/>
              <a:gdLst>
                <a:gd name="connsiteX0" fmla="*/ 1426464 w 3931920"/>
                <a:gd name="connsiteY0" fmla="*/ 73152 h 5175504"/>
                <a:gd name="connsiteX1" fmla="*/ 1243584 w 3931920"/>
                <a:gd name="connsiteY1" fmla="*/ 36576 h 5175504"/>
                <a:gd name="connsiteX2" fmla="*/ 1170432 w 3931920"/>
                <a:gd name="connsiteY2" fmla="*/ 18288 h 5175504"/>
                <a:gd name="connsiteX3" fmla="*/ 1060704 w 3931920"/>
                <a:gd name="connsiteY3" fmla="*/ 0 h 5175504"/>
                <a:gd name="connsiteX4" fmla="*/ 877824 w 3931920"/>
                <a:gd name="connsiteY4" fmla="*/ 18288 h 5175504"/>
                <a:gd name="connsiteX5" fmla="*/ 768096 w 3931920"/>
                <a:gd name="connsiteY5" fmla="*/ 109728 h 5175504"/>
                <a:gd name="connsiteX6" fmla="*/ 713232 w 3931920"/>
                <a:gd name="connsiteY6" fmla="*/ 146304 h 5175504"/>
                <a:gd name="connsiteX7" fmla="*/ 676656 w 3931920"/>
                <a:gd name="connsiteY7" fmla="*/ 201168 h 5175504"/>
                <a:gd name="connsiteX8" fmla="*/ 621792 w 3931920"/>
                <a:gd name="connsiteY8" fmla="*/ 292608 h 5175504"/>
                <a:gd name="connsiteX9" fmla="*/ 566928 w 3931920"/>
                <a:gd name="connsiteY9" fmla="*/ 365760 h 5175504"/>
                <a:gd name="connsiteX10" fmla="*/ 530352 w 3931920"/>
                <a:gd name="connsiteY10" fmla="*/ 420624 h 5175504"/>
                <a:gd name="connsiteX11" fmla="*/ 475488 w 3931920"/>
                <a:gd name="connsiteY11" fmla="*/ 731520 h 5175504"/>
                <a:gd name="connsiteX12" fmla="*/ 438912 w 3931920"/>
                <a:gd name="connsiteY12" fmla="*/ 877824 h 5175504"/>
                <a:gd name="connsiteX13" fmla="*/ 365760 w 3931920"/>
                <a:gd name="connsiteY13" fmla="*/ 950976 h 5175504"/>
                <a:gd name="connsiteX14" fmla="*/ 310896 w 3931920"/>
                <a:gd name="connsiteY14" fmla="*/ 987552 h 5175504"/>
                <a:gd name="connsiteX15" fmla="*/ 146304 w 3931920"/>
                <a:gd name="connsiteY15" fmla="*/ 1115568 h 5175504"/>
                <a:gd name="connsiteX16" fmla="*/ 91440 w 3931920"/>
                <a:gd name="connsiteY16" fmla="*/ 1152144 h 5175504"/>
                <a:gd name="connsiteX17" fmla="*/ 0 w 3931920"/>
                <a:gd name="connsiteY17" fmla="*/ 1316736 h 5175504"/>
                <a:gd name="connsiteX18" fmla="*/ 36576 w 3931920"/>
                <a:gd name="connsiteY18" fmla="*/ 1591056 h 5175504"/>
                <a:gd name="connsiteX19" fmla="*/ 109728 w 3931920"/>
                <a:gd name="connsiteY19" fmla="*/ 1719072 h 5175504"/>
                <a:gd name="connsiteX20" fmla="*/ 146304 w 3931920"/>
                <a:gd name="connsiteY20" fmla="*/ 1773936 h 5175504"/>
                <a:gd name="connsiteX21" fmla="*/ 201168 w 3931920"/>
                <a:gd name="connsiteY21" fmla="*/ 1883664 h 5175504"/>
                <a:gd name="connsiteX22" fmla="*/ 274320 w 3931920"/>
                <a:gd name="connsiteY22" fmla="*/ 1993392 h 5175504"/>
                <a:gd name="connsiteX23" fmla="*/ 310896 w 3931920"/>
                <a:gd name="connsiteY23" fmla="*/ 2121408 h 5175504"/>
                <a:gd name="connsiteX24" fmla="*/ 256032 w 3931920"/>
                <a:gd name="connsiteY24" fmla="*/ 2322576 h 5175504"/>
                <a:gd name="connsiteX25" fmla="*/ 237744 w 3931920"/>
                <a:gd name="connsiteY25" fmla="*/ 2395728 h 5175504"/>
                <a:gd name="connsiteX26" fmla="*/ 164592 w 3931920"/>
                <a:gd name="connsiteY26" fmla="*/ 2505456 h 5175504"/>
                <a:gd name="connsiteX27" fmla="*/ 128016 w 3931920"/>
                <a:gd name="connsiteY27" fmla="*/ 2615184 h 5175504"/>
                <a:gd name="connsiteX28" fmla="*/ 73152 w 3931920"/>
                <a:gd name="connsiteY28" fmla="*/ 2724912 h 5175504"/>
                <a:gd name="connsiteX29" fmla="*/ 164592 w 3931920"/>
                <a:gd name="connsiteY29" fmla="*/ 2999232 h 5175504"/>
                <a:gd name="connsiteX30" fmla="*/ 237744 w 3931920"/>
                <a:gd name="connsiteY30" fmla="*/ 3035808 h 5175504"/>
                <a:gd name="connsiteX31" fmla="*/ 347472 w 3931920"/>
                <a:gd name="connsiteY31" fmla="*/ 3108960 h 5175504"/>
                <a:gd name="connsiteX32" fmla="*/ 310896 w 3931920"/>
                <a:gd name="connsiteY32" fmla="*/ 3584448 h 5175504"/>
                <a:gd name="connsiteX33" fmla="*/ 274320 w 3931920"/>
                <a:gd name="connsiteY33" fmla="*/ 3730752 h 5175504"/>
                <a:gd name="connsiteX34" fmla="*/ 256032 w 3931920"/>
                <a:gd name="connsiteY34" fmla="*/ 3803904 h 5175504"/>
                <a:gd name="connsiteX35" fmla="*/ 365760 w 3931920"/>
                <a:gd name="connsiteY35" fmla="*/ 4023360 h 5175504"/>
                <a:gd name="connsiteX36" fmla="*/ 512064 w 3931920"/>
                <a:gd name="connsiteY36" fmla="*/ 4096512 h 5175504"/>
                <a:gd name="connsiteX37" fmla="*/ 530352 w 3931920"/>
                <a:gd name="connsiteY37" fmla="*/ 4151376 h 5175504"/>
                <a:gd name="connsiteX38" fmla="*/ 585216 w 3931920"/>
                <a:gd name="connsiteY38" fmla="*/ 4224528 h 5175504"/>
                <a:gd name="connsiteX39" fmla="*/ 566928 w 3931920"/>
                <a:gd name="connsiteY39" fmla="*/ 4352544 h 5175504"/>
                <a:gd name="connsiteX40" fmla="*/ 493776 w 3931920"/>
                <a:gd name="connsiteY40" fmla="*/ 4498848 h 5175504"/>
                <a:gd name="connsiteX41" fmla="*/ 457200 w 3931920"/>
                <a:gd name="connsiteY41" fmla="*/ 4572000 h 5175504"/>
                <a:gd name="connsiteX42" fmla="*/ 475488 w 3931920"/>
                <a:gd name="connsiteY42" fmla="*/ 4626864 h 5175504"/>
                <a:gd name="connsiteX43" fmla="*/ 530352 w 3931920"/>
                <a:gd name="connsiteY43" fmla="*/ 4645152 h 5175504"/>
                <a:gd name="connsiteX44" fmla="*/ 621792 w 3931920"/>
                <a:gd name="connsiteY44" fmla="*/ 4663440 h 5175504"/>
                <a:gd name="connsiteX45" fmla="*/ 749808 w 3931920"/>
                <a:gd name="connsiteY45" fmla="*/ 4700016 h 5175504"/>
                <a:gd name="connsiteX46" fmla="*/ 822960 w 3931920"/>
                <a:gd name="connsiteY46" fmla="*/ 4736592 h 5175504"/>
                <a:gd name="connsiteX47" fmla="*/ 896112 w 3931920"/>
                <a:gd name="connsiteY47" fmla="*/ 4754880 h 5175504"/>
                <a:gd name="connsiteX48" fmla="*/ 1024128 w 3931920"/>
                <a:gd name="connsiteY48" fmla="*/ 4791456 h 5175504"/>
                <a:gd name="connsiteX49" fmla="*/ 1078992 w 3931920"/>
                <a:gd name="connsiteY49" fmla="*/ 4809744 h 5175504"/>
                <a:gd name="connsiteX50" fmla="*/ 1225296 w 3931920"/>
                <a:gd name="connsiteY50" fmla="*/ 4846320 h 5175504"/>
                <a:gd name="connsiteX51" fmla="*/ 1298448 w 3931920"/>
                <a:gd name="connsiteY51" fmla="*/ 4864608 h 5175504"/>
                <a:gd name="connsiteX52" fmla="*/ 1353312 w 3931920"/>
                <a:gd name="connsiteY52" fmla="*/ 4901184 h 5175504"/>
                <a:gd name="connsiteX53" fmla="*/ 1426464 w 3931920"/>
                <a:gd name="connsiteY53" fmla="*/ 4937760 h 5175504"/>
                <a:gd name="connsiteX54" fmla="*/ 1463040 w 3931920"/>
                <a:gd name="connsiteY54" fmla="*/ 4992624 h 5175504"/>
                <a:gd name="connsiteX55" fmla="*/ 1627632 w 3931920"/>
                <a:gd name="connsiteY55" fmla="*/ 5102352 h 5175504"/>
                <a:gd name="connsiteX56" fmla="*/ 1719072 w 3931920"/>
                <a:gd name="connsiteY56" fmla="*/ 5120640 h 5175504"/>
                <a:gd name="connsiteX57" fmla="*/ 1792224 w 3931920"/>
                <a:gd name="connsiteY57" fmla="*/ 5138928 h 5175504"/>
                <a:gd name="connsiteX58" fmla="*/ 1847088 w 3931920"/>
                <a:gd name="connsiteY58" fmla="*/ 5157216 h 5175504"/>
                <a:gd name="connsiteX59" fmla="*/ 1956816 w 3931920"/>
                <a:gd name="connsiteY59" fmla="*/ 5175504 h 5175504"/>
                <a:gd name="connsiteX60" fmla="*/ 2176272 w 3931920"/>
                <a:gd name="connsiteY60" fmla="*/ 5157216 h 5175504"/>
                <a:gd name="connsiteX61" fmla="*/ 2231136 w 3931920"/>
                <a:gd name="connsiteY61" fmla="*/ 5029200 h 5175504"/>
                <a:gd name="connsiteX62" fmla="*/ 2267712 w 3931920"/>
                <a:gd name="connsiteY62" fmla="*/ 4974336 h 5175504"/>
                <a:gd name="connsiteX63" fmla="*/ 2395728 w 3931920"/>
                <a:gd name="connsiteY63" fmla="*/ 4937760 h 5175504"/>
                <a:gd name="connsiteX64" fmla="*/ 2834640 w 3931920"/>
                <a:gd name="connsiteY64" fmla="*/ 4937760 h 5175504"/>
                <a:gd name="connsiteX65" fmla="*/ 2962656 w 3931920"/>
                <a:gd name="connsiteY65" fmla="*/ 4882896 h 5175504"/>
                <a:gd name="connsiteX66" fmla="*/ 3017520 w 3931920"/>
                <a:gd name="connsiteY66" fmla="*/ 4864608 h 5175504"/>
                <a:gd name="connsiteX67" fmla="*/ 3090672 w 3931920"/>
                <a:gd name="connsiteY67" fmla="*/ 4809744 h 5175504"/>
                <a:gd name="connsiteX68" fmla="*/ 3127248 w 3931920"/>
                <a:gd name="connsiteY68" fmla="*/ 4736592 h 5175504"/>
                <a:gd name="connsiteX69" fmla="*/ 3163824 w 3931920"/>
                <a:gd name="connsiteY69" fmla="*/ 4681728 h 5175504"/>
                <a:gd name="connsiteX70" fmla="*/ 3291840 w 3931920"/>
                <a:gd name="connsiteY70" fmla="*/ 4498848 h 5175504"/>
                <a:gd name="connsiteX71" fmla="*/ 3346704 w 3931920"/>
                <a:gd name="connsiteY71" fmla="*/ 4407408 h 5175504"/>
                <a:gd name="connsiteX72" fmla="*/ 3419856 w 3931920"/>
                <a:gd name="connsiteY72" fmla="*/ 4315968 h 5175504"/>
                <a:gd name="connsiteX73" fmla="*/ 3529584 w 3931920"/>
                <a:gd name="connsiteY73" fmla="*/ 4151376 h 5175504"/>
                <a:gd name="connsiteX74" fmla="*/ 3584448 w 3931920"/>
                <a:gd name="connsiteY74" fmla="*/ 4078224 h 5175504"/>
                <a:gd name="connsiteX75" fmla="*/ 3694176 w 3931920"/>
                <a:gd name="connsiteY75" fmla="*/ 3913632 h 5175504"/>
                <a:gd name="connsiteX76" fmla="*/ 3822192 w 3931920"/>
                <a:gd name="connsiteY76" fmla="*/ 3822192 h 5175504"/>
                <a:gd name="connsiteX77" fmla="*/ 3858768 w 3931920"/>
                <a:gd name="connsiteY77" fmla="*/ 3767328 h 5175504"/>
                <a:gd name="connsiteX78" fmla="*/ 3895344 w 3931920"/>
                <a:gd name="connsiteY78" fmla="*/ 3621024 h 5175504"/>
                <a:gd name="connsiteX79" fmla="*/ 3913632 w 3931920"/>
                <a:gd name="connsiteY79" fmla="*/ 3566160 h 5175504"/>
                <a:gd name="connsiteX80" fmla="*/ 3931920 w 3931920"/>
                <a:gd name="connsiteY80" fmla="*/ 3493008 h 5175504"/>
                <a:gd name="connsiteX81" fmla="*/ 3913632 w 3931920"/>
                <a:gd name="connsiteY81" fmla="*/ 3364992 h 5175504"/>
                <a:gd name="connsiteX82" fmla="*/ 3858768 w 3931920"/>
                <a:gd name="connsiteY82" fmla="*/ 3255264 h 5175504"/>
                <a:gd name="connsiteX83" fmla="*/ 3840480 w 3931920"/>
                <a:gd name="connsiteY83" fmla="*/ 3200400 h 5175504"/>
                <a:gd name="connsiteX84" fmla="*/ 3803904 w 3931920"/>
                <a:gd name="connsiteY84" fmla="*/ 3145536 h 5175504"/>
                <a:gd name="connsiteX85" fmla="*/ 3767328 w 3931920"/>
                <a:gd name="connsiteY85" fmla="*/ 3072384 h 5175504"/>
                <a:gd name="connsiteX86" fmla="*/ 3675888 w 3931920"/>
                <a:gd name="connsiteY86" fmla="*/ 2871216 h 5175504"/>
                <a:gd name="connsiteX87" fmla="*/ 3657600 w 3931920"/>
                <a:gd name="connsiteY87" fmla="*/ 2816352 h 5175504"/>
                <a:gd name="connsiteX88" fmla="*/ 3639312 w 3931920"/>
                <a:gd name="connsiteY88" fmla="*/ 2688336 h 5175504"/>
                <a:gd name="connsiteX89" fmla="*/ 3621024 w 3931920"/>
                <a:gd name="connsiteY89" fmla="*/ 2633472 h 5175504"/>
                <a:gd name="connsiteX90" fmla="*/ 3602736 w 3931920"/>
                <a:gd name="connsiteY90" fmla="*/ 2450592 h 5175504"/>
                <a:gd name="connsiteX91" fmla="*/ 3584448 w 3931920"/>
                <a:gd name="connsiteY91" fmla="*/ 2340864 h 5175504"/>
                <a:gd name="connsiteX92" fmla="*/ 3602736 w 3931920"/>
                <a:gd name="connsiteY92" fmla="*/ 1847088 h 5175504"/>
                <a:gd name="connsiteX93" fmla="*/ 3621024 w 3931920"/>
                <a:gd name="connsiteY93" fmla="*/ 1773936 h 5175504"/>
                <a:gd name="connsiteX94" fmla="*/ 3675888 w 3931920"/>
                <a:gd name="connsiteY94" fmla="*/ 1609344 h 5175504"/>
                <a:gd name="connsiteX95" fmla="*/ 3694176 w 3931920"/>
                <a:gd name="connsiteY95" fmla="*/ 1554480 h 5175504"/>
                <a:gd name="connsiteX96" fmla="*/ 3730752 w 3931920"/>
                <a:gd name="connsiteY96" fmla="*/ 1426464 h 5175504"/>
                <a:gd name="connsiteX97" fmla="*/ 3767328 w 3931920"/>
                <a:gd name="connsiteY97" fmla="*/ 1353312 h 5175504"/>
                <a:gd name="connsiteX98" fmla="*/ 3803904 w 3931920"/>
                <a:gd name="connsiteY98" fmla="*/ 1243584 h 5175504"/>
                <a:gd name="connsiteX99" fmla="*/ 3822192 w 3931920"/>
                <a:gd name="connsiteY99" fmla="*/ 1188720 h 5175504"/>
                <a:gd name="connsiteX100" fmla="*/ 3840480 w 3931920"/>
                <a:gd name="connsiteY100" fmla="*/ 1133856 h 5175504"/>
                <a:gd name="connsiteX101" fmla="*/ 3858768 w 3931920"/>
                <a:gd name="connsiteY101" fmla="*/ 1060704 h 5175504"/>
                <a:gd name="connsiteX102" fmla="*/ 3822192 w 3931920"/>
                <a:gd name="connsiteY102" fmla="*/ 841248 h 5175504"/>
                <a:gd name="connsiteX103" fmla="*/ 3767328 w 3931920"/>
                <a:gd name="connsiteY103" fmla="*/ 804672 h 5175504"/>
                <a:gd name="connsiteX104" fmla="*/ 3712464 w 3931920"/>
                <a:gd name="connsiteY104" fmla="*/ 786384 h 5175504"/>
                <a:gd name="connsiteX105" fmla="*/ 3584448 w 3931920"/>
                <a:gd name="connsiteY105" fmla="*/ 713232 h 5175504"/>
                <a:gd name="connsiteX106" fmla="*/ 3529584 w 3931920"/>
                <a:gd name="connsiteY106" fmla="*/ 658368 h 5175504"/>
                <a:gd name="connsiteX107" fmla="*/ 3419856 w 3931920"/>
                <a:gd name="connsiteY107" fmla="*/ 585216 h 5175504"/>
                <a:gd name="connsiteX108" fmla="*/ 3383280 w 3931920"/>
                <a:gd name="connsiteY108" fmla="*/ 475488 h 5175504"/>
                <a:gd name="connsiteX109" fmla="*/ 3364992 w 3931920"/>
                <a:gd name="connsiteY109" fmla="*/ 420624 h 5175504"/>
                <a:gd name="connsiteX110" fmla="*/ 3218688 w 3931920"/>
                <a:gd name="connsiteY110" fmla="*/ 256032 h 5175504"/>
                <a:gd name="connsiteX111" fmla="*/ 3145536 w 3931920"/>
                <a:gd name="connsiteY111" fmla="*/ 237744 h 5175504"/>
                <a:gd name="connsiteX112" fmla="*/ 3090672 w 3931920"/>
                <a:gd name="connsiteY112" fmla="*/ 201168 h 5175504"/>
                <a:gd name="connsiteX113" fmla="*/ 2834640 w 3931920"/>
                <a:gd name="connsiteY113" fmla="*/ 128016 h 5175504"/>
                <a:gd name="connsiteX114" fmla="*/ 2706624 w 3931920"/>
                <a:gd name="connsiteY114" fmla="*/ 91440 h 5175504"/>
                <a:gd name="connsiteX115" fmla="*/ 2578608 w 3931920"/>
                <a:gd name="connsiteY115" fmla="*/ 73152 h 5175504"/>
                <a:gd name="connsiteX116" fmla="*/ 2176272 w 3931920"/>
                <a:gd name="connsiteY116" fmla="*/ 36576 h 5175504"/>
                <a:gd name="connsiteX117" fmla="*/ 2011680 w 3931920"/>
                <a:gd name="connsiteY117" fmla="*/ 18288 h 5175504"/>
                <a:gd name="connsiteX118" fmla="*/ 1700784 w 3931920"/>
                <a:gd name="connsiteY118" fmla="*/ 36576 h 5175504"/>
                <a:gd name="connsiteX119" fmla="*/ 1591056 w 3931920"/>
                <a:gd name="connsiteY119" fmla="*/ 54864 h 5175504"/>
                <a:gd name="connsiteX120" fmla="*/ 1517904 w 3931920"/>
                <a:gd name="connsiteY120" fmla="*/ 73152 h 5175504"/>
                <a:gd name="connsiteX121" fmla="*/ 1335024 w 3931920"/>
                <a:gd name="connsiteY121" fmla="*/ 73152 h 517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931920" h="5175504">
                  <a:moveTo>
                    <a:pt x="1426464" y="73152"/>
                  </a:moveTo>
                  <a:lnTo>
                    <a:pt x="1243584" y="36576"/>
                  </a:lnTo>
                  <a:cubicBezTo>
                    <a:pt x="1219007" y="31310"/>
                    <a:pt x="1195078" y="23217"/>
                    <a:pt x="1170432" y="18288"/>
                  </a:cubicBezTo>
                  <a:cubicBezTo>
                    <a:pt x="1134072" y="11016"/>
                    <a:pt x="1097280" y="6096"/>
                    <a:pt x="1060704" y="0"/>
                  </a:cubicBezTo>
                  <a:cubicBezTo>
                    <a:pt x="999744" y="6096"/>
                    <a:pt x="937519" y="4512"/>
                    <a:pt x="877824" y="18288"/>
                  </a:cubicBezTo>
                  <a:cubicBezTo>
                    <a:pt x="840147" y="26983"/>
                    <a:pt x="792956" y="89011"/>
                    <a:pt x="768096" y="109728"/>
                  </a:cubicBezTo>
                  <a:cubicBezTo>
                    <a:pt x="751211" y="123799"/>
                    <a:pt x="731520" y="134112"/>
                    <a:pt x="713232" y="146304"/>
                  </a:cubicBezTo>
                  <a:cubicBezTo>
                    <a:pt x="701040" y="164592"/>
                    <a:pt x="688305" y="182529"/>
                    <a:pt x="676656" y="201168"/>
                  </a:cubicBezTo>
                  <a:cubicBezTo>
                    <a:pt x="657817" y="231311"/>
                    <a:pt x="641509" y="263032"/>
                    <a:pt x="621792" y="292608"/>
                  </a:cubicBezTo>
                  <a:cubicBezTo>
                    <a:pt x="604885" y="317969"/>
                    <a:pt x="584644" y="340957"/>
                    <a:pt x="566928" y="365760"/>
                  </a:cubicBezTo>
                  <a:cubicBezTo>
                    <a:pt x="554153" y="383645"/>
                    <a:pt x="542544" y="402336"/>
                    <a:pt x="530352" y="420624"/>
                  </a:cubicBezTo>
                  <a:cubicBezTo>
                    <a:pt x="513680" y="537330"/>
                    <a:pt x="505508" y="611441"/>
                    <a:pt x="475488" y="731520"/>
                  </a:cubicBezTo>
                  <a:cubicBezTo>
                    <a:pt x="463296" y="780288"/>
                    <a:pt x="461393" y="832862"/>
                    <a:pt x="438912" y="877824"/>
                  </a:cubicBezTo>
                  <a:cubicBezTo>
                    <a:pt x="423490" y="908668"/>
                    <a:pt x="391942" y="928534"/>
                    <a:pt x="365760" y="950976"/>
                  </a:cubicBezTo>
                  <a:cubicBezTo>
                    <a:pt x="349072" y="965280"/>
                    <a:pt x="327781" y="973481"/>
                    <a:pt x="310896" y="987552"/>
                  </a:cubicBezTo>
                  <a:cubicBezTo>
                    <a:pt x="139001" y="1130798"/>
                    <a:pt x="423634" y="930681"/>
                    <a:pt x="146304" y="1115568"/>
                  </a:cubicBezTo>
                  <a:lnTo>
                    <a:pt x="91440" y="1152144"/>
                  </a:lnTo>
                  <a:cubicBezTo>
                    <a:pt x="7595" y="1277912"/>
                    <a:pt x="32189" y="1220169"/>
                    <a:pt x="0" y="1316736"/>
                  </a:cubicBezTo>
                  <a:cubicBezTo>
                    <a:pt x="4086" y="1365766"/>
                    <a:pt x="-775" y="1516354"/>
                    <a:pt x="36576" y="1591056"/>
                  </a:cubicBezTo>
                  <a:cubicBezTo>
                    <a:pt x="58555" y="1635015"/>
                    <a:pt x="84442" y="1676928"/>
                    <a:pt x="109728" y="1719072"/>
                  </a:cubicBezTo>
                  <a:cubicBezTo>
                    <a:pt x="121036" y="1737919"/>
                    <a:pt x="135630" y="1754723"/>
                    <a:pt x="146304" y="1773936"/>
                  </a:cubicBezTo>
                  <a:cubicBezTo>
                    <a:pt x="166163" y="1809683"/>
                    <a:pt x="180563" y="1848341"/>
                    <a:pt x="201168" y="1883664"/>
                  </a:cubicBezTo>
                  <a:cubicBezTo>
                    <a:pt x="223318" y="1921635"/>
                    <a:pt x="260419" y="1951689"/>
                    <a:pt x="274320" y="1993392"/>
                  </a:cubicBezTo>
                  <a:cubicBezTo>
                    <a:pt x="300556" y="2072101"/>
                    <a:pt x="287933" y="2029554"/>
                    <a:pt x="310896" y="2121408"/>
                  </a:cubicBezTo>
                  <a:cubicBezTo>
                    <a:pt x="275166" y="2371517"/>
                    <a:pt x="320478" y="2150720"/>
                    <a:pt x="256032" y="2322576"/>
                  </a:cubicBezTo>
                  <a:cubicBezTo>
                    <a:pt x="247207" y="2346110"/>
                    <a:pt x="248984" y="2373247"/>
                    <a:pt x="237744" y="2395728"/>
                  </a:cubicBezTo>
                  <a:cubicBezTo>
                    <a:pt x="218085" y="2435046"/>
                    <a:pt x="178493" y="2463753"/>
                    <a:pt x="164592" y="2505456"/>
                  </a:cubicBezTo>
                  <a:cubicBezTo>
                    <a:pt x="152400" y="2542032"/>
                    <a:pt x="149402" y="2583105"/>
                    <a:pt x="128016" y="2615184"/>
                  </a:cubicBezTo>
                  <a:cubicBezTo>
                    <a:pt x="80747" y="2686088"/>
                    <a:pt x="98391" y="2649196"/>
                    <a:pt x="73152" y="2724912"/>
                  </a:cubicBezTo>
                  <a:cubicBezTo>
                    <a:pt x="80964" y="2795216"/>
                    <a:pt x="73028" y="2953450"/>
                    <a:pt x="164592" y="2999232"/>
                  </a:cubicBezTo>
                  <a:cubicBezTo>
                    <a:pt x="188976" y="3011424"/>
                    <a:pt x="214367" y="3021782"/>
                    <a:pt x="237744" y="3035808"/>
                  </a:cubicBezTo>
                  <a:cubicBezTo>
                    <a:pt x="275438" y="3058425"/>
                    <a:pt x="347472" y="3108960"/>
                    <a:pt x="347472" y="3108960"/>
                  </a:cubicBezTo>
                  <a:cubicBezTo>
                    <a:pt x="335767" y="3319644"/>
                    <a:pt x="338652" y="3404036"/>
                    <a:pt x="310896" y="3584448"/>
                  </a:cubicBezTo>
                  <a:cubicBezTo>
                    <a:pt x="292305" y="3705287"/>
                    <a:pt x="300281" y="3639890"/>
                    <a:pt x="274320" y="3730752"/>
                  </a:cubicBezTo>
                  <a:cubicBezTo>
                    <a:pt x="267415" y="3754919"/>
                    <a:pt x="262128" y="3779520"/>
                    <a:pt x="256032" y="3803904"/>
                  </a:cubicBezTo>
                  <a:cubicBezTo>
                    <a:pt x="275075" y="3956249"/>
                    <a:pt x="239188" y="3945469"/>
                    <a:pt x="365760" y="4023360"/>
                  </a:cubicBezTo>
                  <a:cubicBezTo>
                    <a:pt x="412196" y="4051936"/>
                    <a:pt x="512064" y="4096512"/>
                    <a:pt x="512064" y="4096512"/>
                  </a:cubicBezTo>
                  <a:cubicBezTo>
                    <a:pt x="518160" y="4114800"/>
                    <a:pt x="520788" y="4134639"/>
                    <a:pt x="530352" y="4151376"/>
                  </a:cubicBezTo>
                  <a:cubicBezTo>
                    <a:pt x="545474" y="4177840"/>
                    <a:pt x="579764" y="4194540"/>
                    <a:pt x="585216" y="4224528"/>
                  </a:cubicBezTo>
                  <a:cubicBezTo>
                    <a:pt x="592927" y="4266938"/>
                    <a:pt x="575382" y="4310276"/>
                    <a:pt x="566928" y="4352544"/>
                  </a:cubicBezTo>
                  <a:cubicBezTo>
                    <a:pt x="554391" y="4415229"/>
                    <a:pt x="527227" y="4438635"/>
                    <a:pt x="493776" y="4498848"/>
                  </a:cubicBezTo>
                  <a:cubicBezTo>
                    <a:pt x="480536" y="4522679"/>
                    <a:pt x="469392" y="4547616"/>
                    <a:pt x="457200" y="4572000"/>
                  </a:cubicBezTo>
                  <a:cubicBezTo>
                    <a:pt x="463296" y="4590288"/>
                    <a:pt x="461857" y="4613233"/>
                    <a:pt x="475488" y="4626864"/>
                  </a:cubicBezTo>
                  <a:cubicBezTo>
                    <a:pt x="489119" y="4640495"/>
                    <a:pt x="511650" y="4640477"/>
                    <a:pt x="530352" y="4645152"/>
                  </a:cubicBezTo>
                  <a:cubicBezTo>
                    <a:pt x="560508" y="4652691"/>
                    <a:pt x="591449" y="4656697"/>
                    <a:pt x="621792" y="4663440"/>
                  </a:cubicBezTo>
                  <a:cubicBezTo>
                    <a:pt x="653916" y="4670579"/>
                    <a:pt x="716910" y="4685917"/>
                    <a:pt x="749808" y="4700016"/>
                  </a:cubicBezTo>
                  <a:cubicBezTo>
                    <a:pt x="774866" y="4710755"/>
                    <a:pt x="797434" y="4727020"/>
                    <a:pt x="822960" y="4736592"/>
                  </a:cubicBezTo>
                  <a:cubicBezTo>
                    <a:pt x="846494" y="4745417"/>
                    <a:pt x="871863" y="4748267"/>
                    <a:pt x="896112" y="4754880"/>
                  </a:cubicBezTo>
                  <a:cubicBezTo>
                    <a:pt x="938928" y="4766557"/>
                    <a:pt x="981620" y="4778704"/>
                    <a:pt x="1024128" y="4791456"/>
                  </a:cubicBezTo>
                  <a:cubicBezTo>
                    <a:pt x="1042592" y="4796995"/>
                    <a:pt x="1060394" y="4804672"/>
                    <a:pt x="1078992" y="4809744"/>
                  </a:cubicBezTo>
                  <a:cubicBezTo>
                    <a:pt x="1127490" y="4822971"/>
                    <a:pt x="1176528" y="4834128"/>
                    <a:pt x="1225296" y="4846320"/>
                  </a:cubicBezTo>
                  <a:lnTo>
                    <a:pt x="1298448" y="4864608"/>
                  </a:lnTo>
                  <a:cubicBezTo>
                    <a:pt x="1316736" y="4876800"/>
                    <a:pt x="1334229" y="4890279"/>
                    <a:pt x="1353312" y="4901184"/>
                  </a:cubicBezTo>
                  <a:cubicBezTo>
                    <a:pt x="1376982" y="4914710"/>
                    <a:pt x="1405521" y="4920307"/>
                    <a:pt x="1426464" y="4937760"/>
                  </a:cubicBezTo>
                  <a:cubicBezTo>
                    <a:pt x="1443349" y="4951831"/>
                    <a:pt x="1447498" y="4977082"/>
                    <a:pt x="1463040" y="4992624"/>
                  </a:cubicBezTo>
                  <a:cubicBezTo>
                    <a:pt x="1488693" y="5018277"/>
                    <a:pt x="1598611" y="5090744"/>
                    <a:pt x="1627632" y="5102352"/>
                  </a:cubicBezTo>
                  <a:cubicBezTo>
                    <a:pt x="1656492" y="5113896"/>
                    <a:pt x="1688729" y="5113897"/>
                    <a:pt x="1719072" y="5120640"/>
                  </a:cubicBezTo>
                  <a:cubicBezTo>
                    <a:pt x="1743608" y="5126092"/>
                    <a:pt x="1768057" y="5132023"/>
                    <a:pt x="1792224" y="5138928"/>
                  </a:cubicBezTo>
                  <a:cubicBezTo>
                    <a:pt x="1810760" y="5144224"/>
                    <a:pt x="1828270" y="5153034"/>
                    <a:pt x="1847088" y="5157216"/>
                  </a:cubicBezTo>
                  <a:cubicBezTo>
                    <a:pt x="1883286" y="5165260"/>
                    <a:pt x="1920240" y="5169408"/>
                    <a:pt x="1956816" y="5175504"/>
                  </a:cubicBezTo>
                  <a:cubicBezTo>
                    <a:pt x="2029968" y="5169408"/>
                    <a:pt x="2105691" y="5177382"/>
                    <a:pt x="2176272" y="5157216"/>
                  </a:cubicBezTo>
                  <a:cubicBezTo>
                    <a:pt x="2213643" y="5146539"/>
                    <a:pt x="2222551" y="5049231"/>
                    <a:pt x="2231136" y="5029200"/>
                  </a:cubicBezTo>
                  <a:cubicBezTo>
                    <a:pt x="2239794" y="5008998"/>
                    <a:pt x="2250549" y="4988066"/>
                    <a:pt x="2267712" y="4974336"/>
                  </a:cubicBezTo>
                  <a:cubicBezTo>
                    <a:pt x="2279638" y="4964796"/>
                    <a:pt x="2390949" y="4938955"/>
                    <a:pt x="2395728" y="4937760"/>
                  </a:cubicBezTo>
                  <a:cubicBezTo>
                    <a:pt x="2624891" y="4952083"/>
                    <a:pt x="2647940" y="4971705"/>
                    <a:pt x="2834640" y="4937760"/>
                  </a:cubicBezTo>
                  <a:cubicBezTo>
                    <a:pt x="2884301" y="4928731"/>
                    <a:pt x="2916197" y="4902807"/>
                    <a:pt x="2962656" y="4882896"/>
                  </a:cubicBezTo>
                  <a:cubicBezTo>
                    <a:pt x="2980375" y="4875302"/>
                    <a:pt x="2999232" y="4870704"/>
                    <a:pt x="3017520" y="4864608"/>
                  </a:cubicBezTo>
                  <a:cubicBezTo>
                    <a:pt x="3041904" y="4846320"/>
                    <a:pt x="3070836" y="4832886"/>
                    <a:pt x="3090672" y="4809744"/>
                  </a:cubicBezTo>
                  <a:cubicBezTo>
                    <a:pt x="3108414" y="4789045"/>
                    <a:pt x="3113722" y="4760262"/>
                    <a:pt x="3127248" y="4736592"/>
                  </a:cubicBezTo>
                  <a:cubicBezTo>
                    <a:pt x="3138153" y="4717509"/>
                    <a:pt x="3151049" y="4699613"/>
                    <a:pt x="3163824" y="4681728"/>
                  </a:cubicBezTo>
                  <a:cubicBezTo>
                    <a:pt x="3226345" y="4594198"/>
                    <a:pt x="3228777" y="4603954"/>
                    <a:pt x="3291840" y="4498848"/>
                  </a:cubicBezTo>
                  <a:cubicBezTo>
                    <a:pt x="3310128" y="4468368"/>
                    <a:pt x="3326320" y="4436528"/>
                    <a:pt x="3346704" y="4407408"/>
                  </a:cubicBezTo>
                  <a:cubicBezTo>
                    <a:pt x="3369088" y="4375431"/>
                    <a:pt x="3397168" y="4347731"/>
                    <a:pt x="3419856" y="4315968"/>
                  </a:cubicBezTo>
                  <a:cubicBezTo>
                    <a:pt x="3458182" y="4262312"/>
                    <a:pt x="3490021" y="4204127"/>
                    <a:pt x="3529584" y="4151376"/>
                  </a:cubicBezTo>
                  <a:cubicBezTo>
                    <a:pt x="3547872" y="4126992"/>
                    <a:pt x="3568294" y="4104071"/>
                    <a:pt x="3584448" y="4078224"/>
                  </a:cubicBezTo>
                  <a:cubicBezTo>
                    <a:pt x="3648258" y="3976129"/>
                    <a:pt x="3589995" y="4017813"/>
                    <a:pt x="3694176" y="3913632"/>
                  </a:cubicBezTo>
                  <a:cubicBezTo>
                    <a:pt x="3716860" y="3890948"/>
                    <a:pt x="3791040" y="3842960"/>
                    <a:pt x="3822192" y="3822192"/>
                  </a:cubicBezTo>
                  <a:cubicBezTo>
                    <a:pt x="3834384" y="3803904"/>
                    <a:pt x="3848938" y="3786987"/>
                    <a:pt x="3858768" y="3767328"/>
                  </a:cubicBezTo>
                  <a:cubicBezTo>
                    <a:pt x="3879670" y="3725524"/>
                    <a:pt x="3884910" y="3662759"/>
                    <a:pt x="3895344" y="3621024"/>
                  </a:cubicBezTo>
                  <a:cubicBezTo>
                    <a:pt x="3900019" y="3602322"/>
                    <a:pt x="3908336" y="3584696"/>
                    <a:pt x="3913632" y="3566160"/>
                  </a:cubicBezTo>
                  <a:cubicBezTo>
                    <a:pt x="3920537" y="3541993"/>
                    <a:pt x="3925824" y="3517392"/>
                    <a:pt x="3931920" y="3493008"/>
                  </a:cubicBezTo>
                  <a:cubicBezTo>
                    <a:pt x="3925824" y="3450336"/>
                    <a:pt x="3922086" y="3407260"/>
                    <a:pt x="3913632" y="3364992"/>
                  </a:cubicBezTo>
                  <a:cubicBezTo>
                    <a:pt x="3898310" y="3288380"/>
                    <a:pt x="3894731" y="3327190"/>
                    <a:pt x="3858768" y="3255264"/>
                  </a:cubicBezTo>
                  <a:cubicBezTo>
                    <a:pt x="3850147" y="3238022"/>
                    <a:pt x="3849101" y="3217642"/>
                    <a:pt x="3840480" y="3200400"/>
                  </a:cubicBezTo>
                  <a:cubicBezTo>
                    <a:pt x="3830650" y="3180741"/>
                    <a:pt x="3814809" y="3164619"/>
                    <a:pt x="3803904" y="3145536"/>
                  </a:cubicBezTo>
                  <a:cubicBezTo>
                    <a:pt x="3790378" y="3121866"/>
                    <a:pt x="3780568" y="3096215"/>
                    <a:pt x="3767328" y="3072384"/>
                  </a:cubicBezTo>
                  <a:cubicBezTo>
                    <a:pt x="3684328" y="2922984"/>
                    <a:pt x="3732707" y="3041673"/>
                    <a:pt x="3675888" y="2871216"/>
                  </a:cubicBezTo>
                  <a:lnTo>
                    <a:pt x="3657600" y="2816352"/>
                  </a:lnTo>
                  <a:cubicBezTo>
                    <a:pt x="3651504" y="2773680"/>
                    <a:pt x="3647766" y="2730604"/>
                    <a:pt x="3639312" y="2688336"/>
                  </a:cubicBezTo>
                  <a:cubicBezTo>
                    <a:pt x="3635531" y="2669433"/>
                    <a:pt x="3623955" y="2652525"/>
                    <a:pt x="3621024" y="2633472"/>
                  </a:cubicBezTo>
                  <a:cubicBezTo>
                    <a:pt x="3611708" y="2572920"/>
                    <a:pt x="3610335" y="2511383"/>
                    <a:pt x="3602736" y="2450592"/>
                  </a:cubicBezTo>
                  <a:cubicBezTo>
                    <a:pt x="3598137" y="2413798"/>
                    <a:pt x="3590544" y="2377440"/>
                    <a:pt x="3584448" y="2340864"/>
                  </a:cubicBezTo>
                  <a:cubicBezTo>
                    <a:pt x="3590544" y="2176272"/>
                    <a:pt x="3592132" y="2011451"/>
                    <a:pt x="3602736" y="1847088"/>
                  </a:cubicBezTo>
                  <a:cubicBezTo>
                    <a:pt x="3604354" y="1822006"/>
                    <a:pt x="3613802" y="1798010"/>
                    <a:pt x="3621024" y="1773936"/>
                  </a:cubicBezTo>
                  <a:lnTo>
                    <a:pt x="3675888" y="1609344"/>
                  </a:lnTo>
                  <a:cubicBezTo>
                    <a:pt x="3681984" y="1591056"/>
                    <a:pt x="3689501" y="1573182"/>
                    <a:pt x="3694176" y="1554480"/>
                  </a:cubicBezTo>
                  <a:cubicBezTo>
                    <a:pt x="3703456" y="1517359"/>
                    <a:pt x="3715010" y="1463195"/>
                    <a:pt x="3730752" y="1426464"/>
                  </a:cubicBezTo>
                  <a:cubicBezTo>
                    <a:pt x="3741491" y="1401406"/>
                    <a:pt x="3757203" y="1378624"/>
                    <a:pt x="3767328" y="1353312"/>
                  </a:cubicBezTo>
                  <a:cubicBezTo>
                    <a:pt x="3781647" y="1317515"/>
                    <a:pt x="3791712" y="1280160"/>
                    <a:pt x="3803904" y="1243584"/>
                  </a:cubicBezTo>
                  <a:lnTo>
                    <a:pt x="3822192" y="1188720"/>
                  </a:lnTo>
                  <a:cubicBezTo>
                    <a:pt x="3828288" y="1170432"/>
                    <a:pt x="3835805" y="1152558"/>
                    <a:pt x="3840480" y="1133856"/>
                  </a:cubicBezTo>
                  <a:lnTo>
                    <a:pt x="3858768" y="1060704"/>
                  </a:lnTo>
                  <a:cubicBezTo>
                    <a:pt x="3846576" y="987552"/>
                    <a:pt x="3847135" y="911089"/>
                    <a:pt x="3822192" y="841248"/>
                  </a:cubicBezTo>
                  <a:cubicBezTo>
                    <a:pt x="3814800" y="820549"/>
                    <a:pt x="3786987" y="814502"/>
                    <a:pt x="3767328" y="804672"/>
                  </a:cubicBezTo>
                  <a:cubicBezTo>
                    <a:pt x="3750086" y="796051"/>
                    <a:pt x="3730183" y="793978"/>
                    <a:pt x="3712464" y="786384"/>
                  </a:cubicBezTo>
                  <a:cubicBezTo>
                    <a:pt x="3675637" y="770601"/>
                    <a:pt x="3616859" y="740242"/>
                    <a:pt x="3584448" y="713232"/>
                  </a:cubicBezTo>
                  <a:cubicBezTo>
                    <a:pt x="3564579" y="696675"/>
                    <a:pt x="3549999" y="674246"/>
                    <a:pt x="3529584" y="658368"/>
                  </a:cubicBezTo>
                  <a:cubicBezTo>
                    <a:pt x="3494885" y="631380"/>
                    <a:pt x="3419856" y="585216"/>
                    <a:pt x="3419856" y="585216"/>
                  </a:cubicBezTo>
                  <a:lnTo>
                    <a:pt x="3383280" y="475488"/>
                  </a:lnTo>
                  <a:cubicBezTo>
                    <a:pt x="3377184" y="457200"/>
                    <a:pt x="3375685" y="436664"/>
                    <a:pt x="3364992" y="420624"/>
                  </a:cubicBezTo>
                  <a:cubicBezTo>
                    <a:pt x="3313988" y="344118"/>
                    <a:pt x="3299927" y="296652"/>
                    <a:pt x="3218688" y="256032"/>
                  </a:cubicBezTo>
                  <a:cubicBezTo>
                    <a:pt x="3196207" y="244792"/>
                    <a:pt x="3169920" y="243840"/>
                    <a:pt x="3145536" y="237744"/>
                  </a:cubicBezTo>
                  <a:cubicBezTo>
                    <a:pt x="3127248" y="225552"/>
                    <a:pt x="3110961" y="209622"/>
                    <a:pt x="3090672" y="201168"/>
                  </a:cubicBezTo>
                  <a:cubicBezTo>
                    <a:pt x="2910942" y="126280"/>
                    <a:pt x="2975076" y="163125"/>
                    <a:pt x="2834640" y="128016"/>
                  </a:cubicBezTo>
                  <a:cubicBezTo>
                    <a:pt x="2730180" y="101901"/>
                    <a:pt x="2832053" y="114245"/>
                    <a:pt x="2706624" y="91440"/>
                  </a:cubicBezTo>
                  <a:cubicBezTo>
                    <a:pt x="2664214" y="83729"/>
                    <a:pt x="2621380" y="78499"/>
                    <a:pt x="2578608" y="73152"/>
                  </a:cubicBezTo>
                  <a:cubicBezTo>
                    <a:pt x="2350837" y="44681"/>
                    <a:pt x="2446281" y="61122"/>
                    <a:pt x="2176272" y="36576"/>
                  </a:cubicBezTo>
                  <a:cubicBezTo>
                    <a:pt x="2121297" y="31578"/>
                    <a:pt x="2066544" y="24384"/>
                    <a:pt x="2011680" y="18288"/>
                  </a:cubicBezTo>
                  <a:cubicBezTo>
                    <a:pt x="1908048" y="24384"/>
                    <a:pt x="1804205" y="27583"/>
                    <a:pt x="1700784" y="36576"/>
                  </a:cubicBezTo>
                  <a:cubicBezTo>
                    <a:pt x="1663843" y="39788"/>
                    <a:pt x="1627416" y="47592"/>
                    <a:pt x="1591056" y="54864"/>
                  </a:cubicBezTo>
                  <a:cubicBezTo>
                    <a:pt x="1566410" y="59793"/>
                    <a:pt x="1542975" y="71361"/>
                    <a:pt x="1517904" y="73152"/>
                  </a:cubicBezTo>
                  <a:cubicBezTo>
                    <a:pt x="1457099" y="77495"/>
                    <a:pt x="1395984" y="73152"/>
                    <a:pt x="1335024" y="73152"/>
                  </a:cubicBezTo>
                </a:path>
              </a:pathLst>
            </a:custGeom>
            <a:solidFill>
              <a:srgbClr val="00E7BD">
                <a:alpha val="36000"/>
              </a:srgbClr>
            </a:solidFill>
            <a:ln>
              <a:solidFill>
                <a:srgbClr val="00E7BD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6FF80C-7299-C935-EB4D-C55C5C89A535}"/>
                </a:ext>
              </a:extLst>
            </p:cNvPr>
            <p:cNvSpPr>
              <a:spLocks/>
            </p:cNvSpPr>
            <p:nvPr/>
          </p:nvSpPr>
          <p:spPr>
            <a:xfrm rot="10800000" flipV="1">
              <a:off x="4469958" y="2199320"/>
              <a:ext cx="2834640" cy="10058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8AED07-DAE7-78B3-8A48-81C3B48D5124}"/>
                </a:ext>
              </a:extLst>
            </p:cNvPr>
            <p:cNvSpPr/>
            <p:nvPr/>
          </p:nvSpPr>
          <p:spPr>
            <a:xfrm rot="10800000" flipV="1">
              <a:off x="4469958" y="3203679"/>
              <a:ext cx="2834640" cy="10058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277A67-4CA4-3413-13EC-C4D26DC016DE}"/>
                </a:ext>
              </a:extLst>
            </p:cNvPr>
            <p:cNvSpPr/>
            <p:nvPr/>
          </p:nvSpPr>
          <p:spPr>
            <a:xfrm rot="10800000" flipV="1">
              <a:off x="4469958" y="4207398"/>
              <a:ext cx="2834640" cy="10058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22DE08C-EEA4-A34A-844C-3229AE73DB19}"/>
                </a:ext>
              </a:extLst>
            </p:cNvPr>
            <p:cNvCxnSpPr>
              <a:cxnSpLocks/>
            </p:cNvCxnSpPr>
            <p:nvPr/>
          </p:nvCxnSpPr>
          <p:spPr>
            <a:xfrm>
              <a:off x="4351086" y="2195719"/>
              <a:ext cx="0" cy="1005840"/>
            </a:xfrm>
            <a:prstGeom prst="straightConnector1">
              <a:avLst/>
            </a:prstGeom>
            <a:ln w="25400">
              <a:solidFill>
                <a:srgbClr val="375CA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6B5F0C7-E13C-4FC9-B563-8C1D8FD05316}"/>
                    </a:ext>
                  </a:extLst>
                </p:cNvPr>
                <p:cNvSpPr/>
                <p:nvPr/>
              </p:nvSpPr>
              <p:spPr>
                <a:xfrm>
                  <a:off x="3893886" y="2498583"/>
                  <a:ext cx="51007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𝑉</m:t>
                        </m:r>
                        <m:r>
                          <a:rPr lang="en-US" sz="2000" i="1" baseline="-2500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306C471-92AC-E44A-6307-61E238CAB3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3886" y="2498583"/>
                  <a:ext cx="510075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05D07D5-656E-C228-FB98-93632F8064B1}"/>
                </a:ext>
              </a:extLst>
            </p:cNvPr>
            <p:cNvCxnSpPr>
              <a:cxnSpLocks/>
            </p:cNvCxnSpPr>
            <p:nvPr/>
          </p:nvCxnSpPr>
          <p:spPr>
            <a:xfrm>
              <a:off x="4353900" y="3201557"/>
              <a:ext cx="0" cy="1005840"/>
            </a:xfrm>
            <a:prstGeom prst="straightConnector1">
              <a:avLst/>
            </a:prstGeom>
            <a:ln w="25400">
              <a:solidFill>
                <a:srgbClr val="375CA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7B5045D-B3EA-E3D5-080F-66A4CEC09C77}"/>
                    </a:ext>
                  </a:extLst>
                </p:cNvPr>
                <p:cNvSpPr/>
                <p:nvPr/>
              </p:nvSpPr>
              <p:spPr>
                <a:xfrm>
                  <a:off x="3893886" y="3504421"/>
                  <a:ext cx="51007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𝑉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2BE2ADB4-5E3B-A24B-2E2A-A7B0B5D5BF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3886" y="3504421"/>
                  <a:ext cx="510075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89A8F08-8235-0D3E-2822-2C339E43D581}"/>
                </a:ext>
              </a:extLst>
            </p:cNvPr>
            <p:cNvCxnSpPr>
              <a:cxnSpLocks/>
            </p:cNvCxnSpPr>
            <p:nvPr/>
          </p:nvCxnSpPr>
          <p:spPr>
            <a:xfrm>
              <a:off x="4353900" y="4207393"/>
              <a:ext cx="0" cy="1005840"/>
            </a:xfrm>
            <a:prstGeom prst="straightConnector1">
              <a:avLst/>
            </a:prstGeom>
            <a:ln w="25400">
              <a:solidFill>
                <a:srgbClr val="375CA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2EC47464-96E2-275A-D4BD-3A2AE8E942D2}"/>
                    </a:ext>
                  </a:extLst>
                </p:cNvPr>
                <p:cNvSpPr/>
                <p:nvPr/>
              </p:nvSpPr>
              <p:spPr>
                <a:xfrm>
                  <a:off x="3893886" y="4510257"/>
                  <a:ext cx="51007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𝑉</m:t>
                        </m:r>
                        <m:r>
                          <a:rPr lang="en-US" sz="2000" b="0" i="1" baseline="-2500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6709CED9-1574-6F97-F9EE-4752186B52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3886" y="4510257"/>
                  <a:ext cx="510075" cy="400110"/>
                </a:xfrm>
                <a:prstGeom prst="rect">
                  <a:avLst/>
                </a:prstGeom>
                <a:blipFill>
                  <a:blip r:embed="rId10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riangle 40">
              <a:extLst>
                <a:ext uri="{FF2B5EF4-FFF2-40B4-BE49-F238E27FC236}">
                  <a16:creationId xmlns:a16="http://schemas.microsoft.com/office/drawing/2014/main" id="{E7744695-414C-397E-EEF9-E4CBCAC9EDF8}"/>
                </a:ext>
              </a:extLst>
            </p:cNvPr>
            <p:cNvSpPr/>
            <p:nvPr/>
          </p:nvSpPr>
          <p:spPr>
            <a:xfrm rot="10800000">
              <a:off x="5631246" y="1385504"/>
              <a:ext cx="234153" cy="808941"/>
            </a:xfrm>
            <a:prstGeom prst="triangle">
              <a:avLst/>
            </a:prstGeom>
            <a:solidFill>
              <a:srgbClr val="4971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1EBD53F6-AFD2-EF84-3E71-1756A11CDAD8}"/>
                    </a:ext>
                  </a:extLst>
                </p:cNvPr>
                <p:cNvSpPr txBox="1"/>
                <p:nvPr/>
              </p:nvSpPr>
              <p:spPr>
                <a:xfrm>
                  <a:off x="5760542" y="1696527"/>
                  <a:ext cx="1029618" cy="2984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𝑝𝑟𝑜𝑏𝑒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DE0DF6D1-58E5-5D4A-6D81-6BEE9A3AA1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0542" y="1696527"/>
                  <a:ext cx="1029618" cy="298415"/>
                </a:xfrm>
                <a:prstGeom prst="rect">
                  <a:avLst/>
                </a:prstGeom>
                <a:blipFill>
                  <a:blip r:embed="rId11"/>
                  <a:stretch>
                    <a:fillRect b="-265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2B21550-C39F-7825-8E18-B7922AD499D3}"/>
                    </a:ext>
                  </a:extLst>
                </p:cNvPr>
                <p:cNvSpPr txBox="1"/>
                <p:nvPr/>
              </p:nvSpPr>
              <p:spPr>
                <a:xfrm>
                  <a:off x="4668178" y="4233156"/>
                  <a:ext cx="2575973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d>
                          <m:dPr>
                            <m:ctrlPr>
                              <a:rPr lang="mr-IN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Δ</m:t>
                            </m:r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e>
                        </m:d>
                        <m:r>
                          <a:rPr lang="mr-IN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⨂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sub>
                        </m:sSub>
                        <m:func>
                          <m:func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mr-IN" sz="16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𝑉</m:t>
                                </m:r>
                                <m:r>
                                  <a:rPr lang="en-US" sz="1600" b="0" i="1" baseline="-2500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05099A14-1D14-3B6B-62C2-993DC89EC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8178" y="4233156"/>
                  <a:ext cx="2575973" cy="246221"/>
                </a:xfrm>
                <a:prstGeom prst="rect">
                  <a:avLst/>
                </a:prstGeom>
                <a:blipFill>
                  <a:blip r:embed="rId12"/>
                  <a:stretch>
                    <a:fillRect l="-3546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A79B24F-4A09-9FC9-924F-43D8F4F75DF2}"/>
                    </a:ext>
                  </a:extLst>
                </p:cNvPr>
                <p:cNvSpPr txBox="1"/>
                <p:nvPr/>
              </p:nvSpPr>
              <p:spPr>
                <a:xfrm>
                  <a:off x="4671126" y="5271704"/>
                  <a:ext cx="2739811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𝑒𝑥𝑖𝑡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d>
                          <m:dPr>
                            <m:ctrlPr>
                              <a:rPr lang="mr-IN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Δ</m:t>
                            </m:r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e>
                        </m:d>
                        <m:r>
                          <a:rPr lang="mr-IN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⨂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sub>
                        </m:sSub>
                        <m:func>
                          <m:func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mr-IN" sz="16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𝑉</m:t>
                                </m:r>
                                <m:r>
                                  <a:rPr lang="en-US" sz="1600" b="0" i="1" baseline="-2500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3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19D093A-1EF5-967A-FC74-3444A8692C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1126" y="5271704"/>
                  <a:ext cx="2739811" cy="246221"/>
                </a:xfrm>
                <a:prstGeom prst="rect">
                  <a:avLst/>
                </a:prstGeom>
                <a:blipFill>
                  <a:blip r:embed="rId13"/>
                  <a:stretch>
                    <a:fillRect l="-3563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174A74D-C984-5D72-DF3A-A445BBF4B0BF}"/>
                    </a:ext>
                  </a:extLst>
                </p:cNvPr>
                <p:cNvSpPr txBox="1"/>
                <p:nvPr/>
              </p:nvSpPr>
              <p:spPr>
                <a:xfrm>
                  <a:off x="4668178" y="3231011"/>
                  <a:ext cx="2197324" cy="2652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𝑝𝑟𝑜𝑏𝑒</m:t>
                            </m:r>
                          </m:sub>
                        </m:sSub>
                        <m:func>
                          <m:func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mr-IN" sz="16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𝜎</m:t>
                                </m:r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𝑉</m:t>
                                </m:r>
                                <m:r>
                                  <a:rPr lang="en-US" sz="1600" b="0" i="1" baseline="-2500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ED1B22C-0F4D-E8CA-0B72-B6DC21822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8178" y="3231011"/>
                  <a:ext cx="2197324" cy="265201"/>
                </a:xfrm>
                <a:prstGeom prst="rect">
                  <a:avLst/>
                </a:prstGeom>
                <a:blipFill>
                  <a:blip r:embed="rId14"/>
                  <a:stretch>
                    <a:fillRect l="-4155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9F24858-3B9E-8954-8633-1F941A4A8620}"/>
                </a:ext>
              </a:extLst>
            </p:cNvPr>
            <p:cNvCxnSpPr>
              <a:cxnSpLocks/>
            </p:cNvCxnSpPr>
            <p:nvPr/>
          </p:nvCxnSpPr>
          <p:spPr>
            <a:xfrm>
              <a:off x="7415342" y="2225171"/>
              <a:ext cx="0" cy="1005840"/>
            </a:xfrm>
            <a:prstGeom prst="straightConnector1">
              <a:avLst/>
            </a:prstGeom>
            <a:ln w="25400">
              <a:solidFill>
                <a:srgbClr val="375CA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E44BA686-672F-A4AD-66C4-2FC26A813624}"/>
                    </a:ext>
                  </a:extLst>
                </p:cNvPr>
                <p:cNvSpPr/>
                <p:nvPr/>
              </p:nvSpPr>
              <p:spPr>
                <a:xfrm>
                  <a:off x="7389842" y="2498583"/>
                  <a:ext cx="53527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Δ</m:t>
                        </m:r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oMath>
                    </m:oMathPara>
                  </a14:m>
                  <a:endParaRPr lang="en-US" sz="2000"/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F4CB8C3-150F-AA76-5B62-643C9ACB6B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9842" y="2498583"/>
                  <a:ext cx="535275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461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600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video>
          </p:childTnLst>
        </p:cTn>
      </p:par>
    </p:tnLst>
    <p:bldLst>
      <p:bldP spid="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3BBA3D-4320-15E1-BE28-E62FA7CB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HAADF imaging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D1FF8-3BCD-653B-2AA3-4916C621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ED4D4-FE5A-2A27-03F1-87A6269D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7990F-5E99-CD37-E5AB-C40607F13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12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0150DD-921D-9012-E974-84E7DAC530FA}"/>
              </a:ext>
            </a:extLst>
          </p:cNvPr>
          <p:cNvGrpSpPr>
            <a:grpSpLocks noChangeAspect="1"/>
          </p:cNvGrpSpPr>
          <p:nvPr/>
        </p:nvGrpSpPr>
        <p:grpSpPr>
          <a:xfrm>
            <a:off x="86525" y="908913"/>
            <a:ext cx="4536435" cy="4684105"/>
            <a:chOff x="758799" y="1410330"/>
            <a:chExt cx="4990079" cy="5152516"/>
          </a:xfrm>
        </p:grpSpPr>
        <p:pic>
          <p:nvPicPr>
            <p:cNvPr id="15" name="Picture 14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5C762F7A-FAE6-E24A-FD1B-047A56C9A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8799" y="1410330"/>
              <a:ext cx="4990079" cy="515251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49F9D5-FFE5-468B-E156-4D4618C9D401}"/>
                </a:ext>
              </a:extLst>
            </p:cNvPr>
            <p:cNvSpPr txBox="1"/>
            <p:nvPr/>
          </p:nvSpPr>
          <p:spPr>
            <a:xfrm>
              <a:off x="758799" y="3631987"/>
              <a:ext cx="1076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Nb</a:t>
              </a:r>
              <a:r>
                <a:rPr lang="en-US" baseline="-25000" dirty="0"/>
                <a:t>3</a:t>
              </a:r>
              <a:r>
                <a:rPr lang="en-US" dirty="0"/>
                <a:t>Sn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7EB112-17A2-2231-B220-955FAB18F02A}"/>
                </a:ext>
              </a:extLst>
            </p:cNvPr>
            <p:cNvSpPr txBox="1"/>
            <p:nvPr/>
          </p:nvSpPr>
          <p:spPr>
            <a:xfrm>
              <a:off x="884177" y="6143209"/>
              <a:ext cx="10764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8FE7AC-CC9C-84B7-6402-89C5CB4A1949}"/>
                </a:ext>
              </a:extLst>
            </p:cNvPr>
            <p:cNvSpPr txBox="1"/>
            <p:nvPr/>
          </p:nvSpPr>
          <p:spPr>
            <a:xfrm>
              <a:off x="1539433" y="2375028"/>
              <a:ext cx="21297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Protective layer</a:t>
              </a:r>
            </a:p>
          </p:txBody>
        </p:sp>
      </p:grpSp>
      <p:pic>
        <p:nvPicPr>
          <p:cNvPr id="21" name="Picture 20" descr="A close-up of a black powder&#10;&#10;AI-generated content may be incorrect.">
            <a:extLst>
              <a:ext uri="{FF2B5EF4-FFF2-40B4-BE49-F238E27FC236}">
                <a16:creationId xmlns:a16="http://schemas.microsoft.com/office/drawing/2014/main" id="{22A0B1FC-9BD1-DAAA-A57D-165BB6316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293" y="922557"/>
            <a:ext cx="4683600" cy="46836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F1EF306-79B4-DE95-072C-BC7A8F614BF3}"/>
              </a:ext>
            </a:extLst>
          </p:cNvPr>
          <p:cNvSpPr/>
          <p:nvPr/>
        </p:nvSpPr>
        <p:spPr>
          <a:xfrm>
            <a:off x="1743501" y="2137032"/>
            <a:ext cx="198777" cy="198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04531A-A704-EC43-ACFA-0E6FE2985A23}"/>
              </a:ext>
            </a:extLst>
          </p:cNvPr>
          <p:cNvSpPr txBox="1"/>
          <p:nvPr/>
        </p:nvSpPr>
        <p:spPr>
          <a:xfrm>
            <a:off x="1743501" y="5736858"/>
            <a:ext cx="9294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HAADF imaging provides adequate lateral resolution, but lacks depth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2FFBD2-5475-E2D4-1A33-1E35A54E0828}"/>
              </a:ext>
            </a:extLst>
          </p:cNvPr>
          <p:cNvGrpSpPr/>
          <p:nvPr/>
        </p:nvGrpSpPr>
        <p:grpSpPr>
          <a:xfrm>
            <a:off x="8766180" y="1103422"/>
            <a:ext cx="3425820" cy="1018245"/>
            <a:chOff x="8143665" y="1294936"/>
            <a:chExt cx="3425820" cy="101824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EDE5A1-CE57-9367-9D32-01CF1B102667}"/>
                </a:ext>
              </a:extLst>
            </p:cNvPr>
            <p:cNvGrpSpPr/>
            <p:nvPr/>
          </p:nvGrpSpPr>
          <p:grpSpPr>
            <a:xfrm rot="16200000">
              <a:off x="9292713" y="242360"/>
              <a:ext cx="921773" cy="3219869"/>
              <a:chOff x="4125511" y="2028298"/>
              <a:chExt cx="921773" cy="3219869"/>
            </a:xfrm>
          </p:grpSpPr>
          <p:sp>
            <p:nvSpPr>
              <p:cNvPr id="30" name="Triangle 29">
                <a:extLst>
                  <a:ext uri="{FF2B5EF4-FFF2-40B4-BE49-F238E27FC236}">
                    <a16:creationId xmlns:a16="http://schemas.microsoft.com/office/drawing/2014/main" id="{0A5D7249-9690-9981-0F3C-68EE403A6747}"/>
                  </a:ext>
                </a:extLst>
              </p:cNvPr>
              <p:cNvSpPr/>
              <p:nvPr/>
            </p:nvSpPr>
            <p:spPr>
              <a:xfrm>
                <a:off x="4279794" y="2612889"/>
                <a:ext cx="609600" cy="2635278"/>
              </a:xfrm>
              <a:prstGeom prst="triangl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D534F05-7F7D-E323-AECE-00FF02BA5338}"/>
                  </a:ext>
                </a:extLst>
              </p:cNvPr>
              <p:cNvSpPr/>
              <p:nvPr/>
            </p:nvSpPr>
            <p:spPr>
              <a:xfrm rot="420000">
                <a:off x="4125511" y="2044656"/>
                <a:ext cx="330200" cy="319529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D9FCE3B-38A1-EE35-72C5-239BAF1D0831}"/>
                  </a:ext>
                </a:extLst>
              </p:cNvPr>
              <p:cNvSpPr/>
              <p:nvPr/>
            </p:nvSpPr>
            <p:spPr>
              <a:xfrm rot="21180000" flipH="1">
                <a:off x="4717084" y="2028298"/>
                <a:ext cx="330200" cy="321350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5BFB2F-9792-779B-E685-A8C5FA35A9BA}"/>
                </a:ext>
              </a:extLst>
            </p:cNvPr>
            <p:cNvSpPr txBox="1"/>
            <p:nvPr/>
          </p:nvSpPr>
          <p:spPr>
            <a:xfrm rot="21171085">
              <a:off x="9118361" y="1294936"/>
              <a:ext cx="2268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Amorphous oxide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4BE613-5CB0-A146-6E97-36210B341EDE}"/>
                </a:ext>
              </a:extLst>
            </p:cNvPr>
            <p:cNvSpPr txBox="1"/>
            <p:nvPr/>
          </p:nvSpPr>
          <p:spPr>
            <a:xfrm>
              <a:off x="10439368" y="1675429"/>
              <a:ext cx="1130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Nb</a:t>
              </a:r>
              <a:r>
                <a:rPr lang="en-US" baseline="-25000" dirty="0"/>
                <a:t>3</a:t>
              </a:r>
              <a:r>
                <a:rPr lang="en-US" dirty="0"/>
                <a:t>Sn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768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94CC92-89F8-F999-5024-258D3C73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Results:Unit</a:t>
            </a:r>
            <a:r>
              <a:rPr lang="en-US" dirty="0"/>
              <a:t> cell distortions at the interface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D2FD0-26CB-F7DB-FB69-E5EE41C3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6F0D8-B91A-AB7C-3EDE-4A1E1855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6A433-73C2-74EB-FAFB-D5D0DC6B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13</a:t>
            </a:fld>
            <a:endParaRPr lang="en-US"/>
          </a:p>
        </p:txBody>
      </p:sp>
      <p:pic>
        <p:nvPicPr>
          <p:cNvPr id="14" name="Picture 13" descr="A black and white image of a grid&#10;&#10;Description automatically generated">
            <a:extLst>
              <a:ext uri="{FF2B5EF4-FFF2-40B4-BE49-F238E27FC236}">
                <a16:creationId xmlns:a16="http://schemas.microsoft.com/office/drawing/2014/main" id="{1EDDDB58-961C-AD9A-291B-3144C16ED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17" y="2273830"/>
            <a:ext cx="11693766" cy="32853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F4B896-1AF6-2FA5-5DA3-F39581BE0D77}"/>
              </a:ext>
            </a:extLst>
          </p:cNvPr>
          <p:cNvSpPr txBox="1"/>
          <p:nvPr/>
        </p:nvSpPr>
        <p:spPr>
          <a:xfrm>
            <a:off x="2163767" y="5559222"/>
            <a:ext cx="788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Distortions and rotations of unit cell are present near the interface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Possible sources of distortion – point defects and oxygen interstitials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A8F98C-4F80-754E-ACAD-1D593F263A7A}"/>
              </a:ext>
            </a:extLst>
          </p:cNvPr>
          <p:cNvGrpSpPr/>
          <p:nvPr/>
        </p:nvGrpSpPr>
        <p:grpSpPr>
          <a:xfrm>
            <a:off x="8332985" y="968542"/>
            <a:ext cx="3425820" cy="1018245"/>
            <a:chOff x="8143665" y="1294936"/>
            <a:chExt cx="3425820" cy="101824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6BFB00-3F3F-3AED-BD16-3DB86D3E5BB4}"/>
                </a:ext>
              </a:extLst>
            </p:cNvPr>
            <p:cNvGrpSpPr/>
            <p:nvPr/>
          </p:nvGrpSpPr>
          <p:grpSpPr>
            <a:xfrm rot="16200000">
              <a:off x="9292713" y="242360"/>
              <a:ext cx="921773" cy="3219869"/>
              <a:chOff x="4125511" y="2028298"/>
              <a:chExt cx="921773" cy="3219869"/>
            </a:xfrm>
          </p:grpSpPr>
          <p:sp>
            <p:nvSpPr>
              <p:cNvPr id="10" name="Triangle 9">
                <a:extLst>
                  <a:ext uri="{FF2B5EF4-FFF2-40B4-BE49-F238E27FC236}">
                    <a16:creationId xmlns:a16="http://schemas.microsoft.com/office/drawing/2014/main" id="{81B8DD18-6F78-463B-852B-A7007E331D7D}"/>
                  </a:ext>
                </a:extLst>
              </p:cNvPr>
              <p:cNvSpPr/>
              <p:nvPr/>
            </p:nvSpPr>
            <p:spPr>
              <a:xfrm>
                <a:off x="4279794" y="2612889"/>
                <a:ext cx="609600" cy="2635278"/>
              </a:xfrm>
              <a:prstGeom prst="triangle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8642017-4C9F-2829-69CF-C253C6A8871D}"/>
                  </a:ext>
                </a:extLst>
              </p:cNvPr>
              <p:cNvSpPr/>
              <p:nvPr/>
            </p:nvSpPr>
            <p:spPr>
              <a:xfrm rot="420000">
                <a:off x="4125511" y="2044656"/>
                <a:ext cx="330200" cy="319529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0F3B35C-9DA4-84C8-D486-3497F5253B01}"/>
                  </a:ext>
                </a:extLst>
              </p:cNvPr>
              <p:cNvSpPr/>
              <p:nvPr/>
            </p:nvSpPr>
            <p:spPr>
              <a:xfrm rot="21180000" flipH="1">
                <a:off x="4717084" y="2028298"/>
                <a:ext cx="330200" cy="321350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DF9DDA-9910-5138-A19D-60ED035AB6C2}"/>
                </a:ext>
              </a:extLst>
            </p:cNvPr>
            <p:cNvSpPr txBox="1"/>
            <p:nvPr/>
          </p:nvSpPr>
          <p:spPr>
            <a:xfrm rot="21171085">
              <a:off x="9118361" y="1294936"/>
              <a:ext cx="2268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Amorphous oxide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AC15F0-5600-C325-291B-8468498D5811}"/>
                </a:ext>
              </a:extLst>
            </p:cNvPr>
            <p:cNvSpPr txBox="1"/>
            <p:nvPr/>
          </p:nvSpPr>
          <p:spPr>
            <a:xfrm>
              <a:off x="10439368" y="1675429"/>
              <a:ext cx="1130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Nb</a:t>
              </a:r>
              <a:r>
                <a:rPr lang="en-US" baseline="-25000" dirty="0"/>
                <a:t>3</a:t>
              </a:r>
              <a:r>
                <a:rPr lang="en-US" dirty="0"/>
                <a:t>Sn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9440A43-47A1-2873-7A0F-7AC0F3F4B21E}"/>
              </a:ext>
            </a:extLst>
          </p:cNvPr>
          <p:cNvSpPr/>
          <p:nvPr/>
        </p:nvSpPr>
        <p:spPr>
          <a:xfrm>
            <a:off x="8659823" y="1316266"/>
            <a:ext cx="966765" cy="4203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D7D483-2799-73E6-30E8-50924473C2F5}"/>
              </a:ext>
            </a:extLst>
          </p:cNvPr>
          <p:cNvSpPr txBox="1"/>
          <p:nvPr/>
        </p:nvSpPr>
        <p:spPr>
          <a:xfrm>
            <a:off x="8240200" y="875556"/>
            <a:ext cx="389153" cy="366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C104C5-32FB-A140-F904-65552A2CDFEE}"/>
              </a:ext>
            </a:extLst>
          </p:cNvPr>
          <p:cNvCxnSpPr/>
          <p:nvPr/>
        </p:nvCxnSpPr>
        <p:spPr>
          <a:xfrm>
            <a:off x="8534400" y="924608"/>
            <a:ext cx="0" cy="6792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771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4AE07F-457A-F5CF-5BD8-2EE0373C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difference in Nb and Sn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65623-C577-BBF8-6DF1-C7CFC20F2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9D64-A5E9-78B9-B78D-F9C0E52EB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7B5C6-D469-1762-DCA8-6B19B0E23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A blurry image of many small dots&#10;&#10;AI-generated content may be incorrect.">
            <a:extLst>
              <a:ext uri="{FF2B5EF4-FFF2-40B4-BE49-F238E27FC236}">
                <a16:creationId xmlns:a16="http://schemas.microsoft.com/office/drawing/2014/main" id="{BEA93883-DF1C-04F4-BFD8-3E8CBF9D4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81" y="1936493"/>
            <a:ext cx="3657607" cy="36576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57D040-8311-F80A-F6F6-D2FB6BE0918B}"/>
              </a:ext>
            </a:extLst>
          </p:cNvPr>
          <p:cNvSpPr txBox="1"/>
          <p:nvPr/>
        </p:nvSpPr>
        <p:spPr>
          <a:xfrm>
            <a:off x="1671506" y="1670966"/>
            <a:ext cx="3006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Atom classification</a:t>
            </a:r>
          </a:p>
        </p:txBody>
      </p:sp>
      <p:pic>
        <p:nvPicPr>
          <p:cNvPr id="11" name="Picture 10" descr="A graph of a number of different colored bars&#10;&#10;AI-generated content may be incorrect.">
            <a:extLst>
              <a:ext uri="{FF2B5EF4-FFF2-40B4-BE49-F238E27FC236}">
                <a16:creationId xmlns:a16="http://schemas.microsoft.com/office/drawing/2014/main" id="{403D431A-C4DD-3DD9-9699-FDBB8F78E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113" y="1740904"/>
            <a:ext cx="5320156" cy="39901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2C91BF-0B73-E238-73EC-2A48FDADCB60}"/>
              </a:ext>
            </a:extLst>
          </p:cNvPr>
          <p:cNvSpPr txBox="1"/>
          <p:nvPr/>
        </p:nvSpPr>
        <p:spPr>
          <a:xfrm>
            <a:off x="5664269" y="1670966"/>
            <a:ext cx="5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of phase for different atomic species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8BDC9-687E-1DCC-7603-3BBEF26950C2}"/>
              </a:ext>
            </a:extLst>
          </p:cNvPr>
          <p:cNvSpPr txBox="1"/>
          <p:nvPr/>
        </p:nvSpPr>
        <p:spPr>
          <a:xfrm>
            <a:off x="3422650" y="5841505"/>
            <a:ext cx="582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Possibility of measuring anti-site defects in 3D</a:t>
            </a:r>
          </a:p>
        </p:txBody>
      </p:sp>
    </p:spTree>
    <p:extLst>
      <p:ext uri="{BB962C8B-B14F-4D97-AF65-F5344CB8AC3E}">
        <p14:creationId xmlns:p14="http://schemas.microsoft.com/office/powerpoint/2010/main" val="343824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4D1B6D-D8A8-75DF-D4B3-79602BFE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Disorder at the oxide/metal interface: out-of-plane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F24C-A23D-4C7A-B120-9476B240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61E15-2019-AF7B-CA29-5D0741810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264AB-08A5-EA1D-B0CA-3435435A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15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01965-0054-BA0E-F0D0-907B84ED1F9A}"/>
              </a:ext>
            </a:extLst>
          </p:cNvPr>
          <p:cNvSpPr txBox="1"/>
          <p:nvPr/>
        </p:nvSpPr>
        <p:spPr>
          <a:xfrm>
            <a:off x="2757758" y="5559497"/>
            <a:ext cx="8893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Lattice distortions and rotations are prevalent at the oxide/metal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Lattice relaxes to the bulk value within two monolayers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67589-8852-5033-D5B6-9E7E4E8C85D1}"/>
              </a:ext>
            </a:extLst>
          </p:cNvPr>
          <p:cNvSpPr txBox="1"/>
          <p:nvPr/>
        </p:nvSpPr>
        <p:spPr>
          <a:xfrm>
            <a:off x="276590" y="1300052"/>
            <a:ext cx="1436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Z=7 nm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E45BAB-5601-612E-A1E7-AFD4C232978B}"/>
              </a:ext>
            </a:extLst>
          </p:cNvPr>
          <p:cNvGrpSpPr/>
          <p:nvPr/>
        </p:nvGrpSpPr>
        <p:grpSpPr>
          <a:xfrm rot="16200000">
            <a:off x="800702" y="1080581"/>
            <a:ext cx="502644" cy="1755798"/>
            <a:chOff x="4125511" y="2028298"/>
            <a:chExt cx="921773" cy="3219869"/>
          </a:xfrm>
        </p:grpSpPr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932B310B-93B8-E5CA-E7AD-3B8B44D72EC5}"/>
                </a:ext>
              </a:extLst>
            </p:cNvPr>
            <p:cNvSpPr/>
            <p:nvPr/>
          </p:nvSpPr>
          <p:spPr>
            <a:xfrm>
              <a:off x="4279794" y="2612889"/>
              <a:ext cx="609600" cy="2635278"/>
            </a:xfrm>
            <a:prstGeom prst="triangl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CB175E-6A10-3590-A38C-2A4E0A2B6D67}"/>
                </a:ext>
              </a:extLst>
            </p:cNvPr>
            <p:cNvSpPr/>
            <p:nvPr/>
          </p:nvSpPr>
          <p:spPr>
            <a:xfrm rot="420000">
              <a:off x="4125511" y="2044656"/>
              <a:ext cx="330200" cy="3195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B409639-B3BB-3714-EC67-5C6A7E75034F}"/>
                </a:ext>
              </a:extLst>
            </p:cNvPr>
            <p:cNvSpPr/>
            <p:nvPr/>
          </p:nvSpPr>
          <p:spPr>
            <a:xfrm rot="21180000" flipH="1">
              <a:off x="4717084" y="2028298"/>
              <a:ext cx="330200" cy="32135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B5EDF6-D306-DF4C-04A2-238EAEC5F87F}"/>
              </a:ext>
            </a:extLst>
          </p:cNvPr>
          <p:cNvCxnSpPr/>
          <p:nvPr/>
        </p:nvCxnSpPr>
        <p:spPr>
          <a:xfrm>
            <a:off x="101600" y="1956898"/>
            <a:ext cx="2042886" cy="0"/>
          </a:xfrm>
          <a:prstGeom prst="line">
            <a:avLst/>
          </a:prstGeom>
          <a:ln w="1270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F935BE4-B523-742C-FD64-557ADE9BC3C1}"/>
              </a:ext>
            </a:extLst>
          </p:cNvPr>
          <p:cNvSpPr txBox="1"/>
          <p:nvPr/>
        </p:nvSpPr>
        <p:spPr>
          <a:xfrm>
            <a:off x="1981715" y="5251986"/>
            <a:ext cx="77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10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B132B8A-4C13-A4CF-E4F9-B45E7728A943}"/>
              </a:ext>
            </a:extLst>
          </p:cNvPr>
          <p:cNvCxnSpPr>
            <a:cxnSpLocks/>
          </p:cNvCxnSpPr>
          <p:nvPr/>
        </p:nvCxnSpPr>
        <p:spPr>
          <a:xfrm>
            <a:off x="2190072" y="5639848"/>
            <a:ext cx="1836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Content Placeholder 7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A942D02E-7EF9-4A6F-23BB-F69369697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8858" y="1484718"/>
            <a:ext cx="9736552" cy="3651207"/>
          </a:xfrm>
        </p:spPr>
      </p:pic>
      <p:pic>
        <p:nvPicPr>
          <p:cNvPr id="10" name="Picture 9" descr="A rainbow colored line with black text&#10;&#10;AI-generated content may be incorrect.">
            <a:extLst>
              <a:ext uri="{FF2B5EF4-FFF2-40B4-BE49-F238E27FC236}">
                <a16:creationId xmlns:a16="http://schemas.microsoft.com/office/drawing/2014/main" id="{A7588A77-48BD-786C-5326-074B51382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93" y="2290692"/>
            <a:ext cx="1463043" cy="2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33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ainbow colored line with black text&#10;&#10;AI-generated content may be incorrect.">
            <a:extLst>
              <a:ext uri="{FF2B5EF4-FFF2-40B4-BE49-F238E27FC236}">
                <a16:creationId xmlns:a16="http://schemas.microsoft.com/office/drawing/2014/main" id="{D746334C-B5A4-A5DA-3472-614F1EE19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066" y="3606052"/>
            <a:ext cx="1209126" cy="2267112"/>
          </a:xfrm>
          <a:prstGeom prst="rect">
            <a:avLst/>
          </a:prstGeom>
        </p:spPr>
      </p:pic>
      <p:pic>
        <p:nvPicPr>
          <p:cNvPr id="14" name="Content Placeholder 7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2D6198E7-D353-3969-C1B4-19A50851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464"/>
          <a:stretch>
            <a:fillRect/>
          </a:stretch>
        </p:blipFill>
        <p:spPr bwMode="auto">
          <a:xfrm>
            <a:off x="7563658" y="2726721"/>
            <a:ext cx="4628342" cy="365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FC6428-3D33-05E2-F225-D102645F2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297" y="1047243"/>
            <a:ext cx="12192000" cy="3498570"/>
          </a:xfrm>
        </p:spPr>
        <p:txBody>
          <a:bodyPr/>
          <a:lstStyle/>
          <a:p>
            <a:r>
              <a:rPr lang="en-US" dirty="0"/>
              <a:t>EELS measurements show presence of tin/tin oxide on the surface of the EP sample, which acts as a surface defect with Tc ~ 3.7K</a:t>
            </a:r>
          </a:p>
          <a:p>
            <a:r>
              <a:rPr lang="en-US" dirty="0"/>
              <a:t>Higher oxygen vacancy concentration in vapor diffused oxide</a:t>
            </a:r>
          </a:p>
          <a:p>
            <a:r>
              <a:rPr lang="en-US" dirty="0"/>
              <a:t>Lower valence for vapor diffused oxide</a:t>
            </a:r>
          </a:p>
          <a:p>
            <a:r>
              <a:rPr lang="en-US" dirty="0"/>
              <a:t>Lattice distortions near metal-oxide interface and interstitials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6EBD49-3EB7-8F20-8B7A-E25595FC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678BA-D4C0-00B4-D975-F1C96520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0C9E9-FBF2-7961-6CF7-0F48F947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1D193-D76E-6264-25E0-677D2AA9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A blurry image of a red blue and green stripe&#10;&#10;AI-generated content may be incorrect.">
            <a:extLst>
              <a:ext uri="{FF2B5EF4-FFF2-40B4-BE49-F238E27FC236}">
                <a16:creationId xmlns:a16="http://schemas.microsoft.com/office/drawing/2014/main" id="{BA915530-05FC-1D81-20EB-DC32E02CF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33333" b="7410"/>
          <a:stretch/>
        </p:blipFill>
        <p:spPr>
          <a:xfrm>
            <a:off x="809105" y="4927071"/>
            <a:ext cx="2743199" cy="1097280"/>
          </a:xfrm>
          <a:prstGeom prst="rect">
            <a:avLst/>
          </a:prstGeom>
        </p:spPr>
      </p:pic>
      <p:pic>
        <p:nvPicPr>
          <p:cNvPr id="9" name="Picture 8" descr="A blurry image of a black and white photo&#10;&#10;AI-generated content may be incorrect.">
            <a:extLst>
              <a:ext uri="{FF2B5EF4-FFF2-40B4-BE49-F238E27FC236}">
                <a16:creationId xmlns:a16="http://schemas.microsoft.com/office/drawing/2014/main" id="{3EEB7D7E-79D4-63BE-0509-F15ED5638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33333" b="7410"/>
          <a:stretch/>
        </p:blipFill>
        <p:spPr>
          <a:xfrm>
            <a:off x="809105" y="3670103"/>
            <a:ext cx="2743199" cy="1097280"/>
          </a:xfrm>
          <a:prstGeom prst="rect">
            <a:avLst/>
          </a:prstGeom>
        </p:spPr>
      </p:pic>
      <p:pic>
        <p:nvPicPr>
          <p:cNvPr id="10" name="Picture 9" descr="A blurry image of a black and white photo of a field&#10;&#10;AI-generated content may be incorrect.">
            <a:extLst>
              <a:ext uri="{FF2B5EF4-FFF2-40B4-BE49-F238E27FC236}">
                <a16:creationId xmlns:a16="http://schemas.microsoft.com/office/drawing/2014/main" id="{2FA6B77F-E351-8B29-A3AD-7403080355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89" y="3670103"/>
            <a:ext cx="2743199" cy="1097280"/>
          </a:xfrm>
          <a:prstGeom prst="rect">
            <a:avLst/>
          </a:prstGeom>
        </p:spPr>
      </p:pic>
      <p:pic>
        <p:nvPicPr>
          <p:cNvPr id="11" name="Picture 10" descr="A colorful background with many colors&#10;&#10;AI-generated content may be incorrect.">
            <a:extLst>
              <a:ext uri="{FF2B5EF4-FFF2-40B4-BE49-F238E27FC236}">
                <a16:creationId xmlns:a16="http://schemas.microsoft.com/office/drawing/2014/main" id="{2C1644A8-CDA9-AE57-4870-478311E50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88" y="4927071"/>
            <a:ext cx="2743199" cy="1097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0C483F-4BAC-E8FA-247F-B72D2E812F5E}"/>
              </a:ext>
            </a:extLst>
          </p:cNvPr>
          <p:cNvSpPr txBox="1"/>
          <p:nvPr/>
        </p:nvSpPr>
        <p:spPr>
          <a:xfrm rot="16200000">
            <a:off x="-380507" y="5249490"/>
            <a:ext cx="161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EELS segmentation</a:t>
            </a:r>
          </a:p>
        </p:txBody>
      </p:sp>
    </p:spTree>
    <p:extLst>
      <p:ext uri="{BB962C8B-B14F-4D97-AF65-F5344CB8AC3E}">
        <p14:creationId xmlns:p14="http://schemas.microsoft.com/office/powerpoint/2010/main" val="1840157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CAADE3-DD49-6B75-C97C-7F6D695C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83AAF-98B1-06E9-957B-6136AACFA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9AB7D-72A1-D7D0-7416-E184319BC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9C17-26C7-B1D4-3154-8CD97BD5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4E2254C-B1AB-9ABD-5A3D-5FE36A2E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0" t="23437" r="4350" b="9834"/>
          <a:stretch/>
        </p:blipFill>
        <p:spPr>
          <a:xfrm>
            <a:off x="69383" y="1354286"/>
            <a:ext cx="7344000" cy="3634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B96BC2-F345-DACE-CF21-720371A5AF1B}"/>
              </a:ext>
            </a:extLst>
          </p:cNvPr>
          <p:cNvSpPr txBox="1"/>
          <p:nvPr/>
        </p:nvSpPr>
        <p:spPr>
          <a:xfrm>
            <a:off x="257263" y="911313"/>
            <a:ext cx="3471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Muller group @ Cornell</a:t>
            </a:r>
          </a:p>
        </p:txBody>
      </p:sp>
      <p:pic>
        <p:nvPicPr>
          <p:cNvPr id="1026" name="Picture 2" descr="Image of Matthias Liepe">
            <a:extLst>
              <a:ext uri="{FF2B5EF4-FFF2-40B4-BE49-F238E27FC236}">
                <a16:creationId xmlns:a16="http://schemas.microsoft.com/office/drawing/2014/main" id="{B5C605CF-1957-FF35-D59D-E8E835048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307" y="1550378"/>
            <a:ext cx="2003073" cy="229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0119C1-6EFE-7223-A0AA-42EF5C7DE63A}"/>
              </a:ext>
            </a:extLst>
          </p:cNvPr>
          <p:cNvSpPr txBox="1"/>
          <p:nvPr/>
        </p:nvSpPr>
        <p:spPr>
          <a:xfrm>
            <a:off x="7853450" y="911313"/>
            <a:ext cx="3471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SRF group @ Cornell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3703C-855C-470E-9CBD-B53D516A2865}"/>
              </a:ext>
            </a:extLst>
          </p:cNvPr>
          <p:cNvSpPr txBox="1"/>
          <p:nvPr/>
        </p:nvSpPr>
        <p:spPr>
          <a:xfrm>
            <a:off x="7398188" y="3943499"/>
            <a:ext cx="237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 Matthias </a:t>
            </a:r>
            <a:r>
              <a:rPr lang="en-US" dirty="0" err="1"/>
              <a:t>Liepe</a:t>
            </a:r>
            <a:endParaRPr lang="en-US" dirty="0"/>
          </a:p>
        </p:txBody>
      </p:sp>
      <p:pic>
        <p:nvPicPr>
          <p:cNvPr id="1028" name="Picture 4" descr="Zeming Sun">
            <a:extLst>
              <a:ext uri="{FF2B5EF4-FFF2-40B4-BE49-F238E27FC236}">
                <a16:creationId xmlns:a16="http://schemas.microsoft.com/office/drawing/2014/main" id="{D79B6A44-5DFC-7208-7DCB-82F847B6D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99" y="3763375"/>
            <a:ext cx="2245978" cy="22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ADFC74-963C-2BB3-229C-670BDF9A7551}"/>
              </a:ext>
            </a:extLst>
          </p:cNvPr>
          <p:cNvSpPr txBox="1"/>
          <p:nvPr/>
        </p:nvSpPr>
        <p:spPr>
          <a:xfrm>
            <a:off x="10006108" y="5983069"/>
            <a:ext cx="1788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 </a:t>
            </a:r>
            <a:r>
              <a:rPr lang="en-US" dirty="0" err="1"/>
              <a:t>Zeming</a:t>
            </a:r>
            <a:r>
              <a:rPr lang="en-US" dirty="0"/>
              <a:t> Sun</a:t>
            </a:r>
          </a:p>
          <a:p>
            <a:r>
              <a:rPr lang="en-US" dirty="0"/>
              <a:t>(Now at Bruker)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D1119D-69EE-F8B2-01CB-D5786FC99055}"/>
              </a:ext>
            </a:extLst>
          </p:cNvPr>
          <p:cNvSpPr txBox="1"/>
          <p:nvPr/>
        </p:nvSpPr>
        <p:spPr>
          <a:xfrm>
            <a:off x="137407" y="5330835"/>
            <a:ext cx="84938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CBB is supported by the NSF STC program, grant # PHY-1549132. 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Facilities support from CCMR, an NSF MRSEC, grant DMR-1719875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2" descr="Image of Liana Shpani">
            <a:extLst>
              <a:ext uri="{FF2B5EF4-FFF2-40B4-BE49-F238E27FC236}">
                <a16:creationId xmlns:a16="http://schemas.microsoft.com/office/drawing/2014/main" id="{EEF1FD93-CF71-A70D-5809-9D9810FA9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108" y="1323770"/>
            <a:ext cx="1820975" cy="208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01BAA7-3C66-615E-921E-9C51ECB421A8}"/>
              </a:ext>
            </a:extLst>
          </p:cNvPr>
          <p:cNvSpPr txBox="1"/>
          <p:nvPr/>
        </p:nvSpPr>
        <p:spPr>
          <a:xfrm>
            <a:off x="10038322" y="3381491"/>
            <a:ext cx="178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Liana </a:t>
            </a:r>
            <a:r>
              <a:rPr lang="en-US" dirty="0" err="1"/>
              <a:t>Shpani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33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98E71-ACF1-D7E1-B40B-AF9FE281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176" y="73063"/>
            <a:ext cx="10423852" cy="764808"/>
          </a:xfrm>
        </p:spPr>
        <p:txBody>
          <a:bodyPr/>
          <a:lstStyle/>
          <a:p>
            <a:r>
              <a:rPr lang="en-US"/>
              <a:t>Spectral segmentation of the EELS dataset</a:t>
            </a:r>
          </a:p>
        </p:txBody>
      </p:sp>
      <p:pic>
        <p:nvPicPr>
          <p:cNvPr id="6" name="Picture 5" descr="A graph of energy loss&#10;&#10;AI-generated content may be incorrect.">
            <a:extLst>
              <a:ext uri="{FF2B5EF4-FFF2-40B4-BE49-F238E27FC236}">
                <a16:creationId xmlns:a16="http://schemas.microsoft.com/office/drawing/2014/main" id="{585FDF69-CA8D-6BA9-E96A-A97FBD78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767" y="1732543"/>
            <a:ext cx="3200400" cy="2286001"/>
          </a:xfrm>
          <a:prstGeom prst="rect">
            <a:avLst/>
          </a:prstGeom>
        </p:spPr>
      </p:pic>
      <p:pic>
        <p:nvPicPr>
          <p:cNvPr id="8" name="Picture 7" descr="A graph of energy loss&#10;&#10;AI-generated content may be incorrect.">
            <a:extLst>
              <a:ext uri="{FF2B5EF4-FFF2-40B4-BE49-F238E27FC236}">
                <a16:creationId xmlns:a16="http://schemas.microsoft.com/office/drawing/2014/main" id="{908103EF-F0EA-5464-61D4-BF583715F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054" y="1732541"/>
            <a:ext cx="3200400" cy="2286001"/>
          </a:xfrm>
          <a:prstGeom prst="rect">
            <a:avLst/>
          </a:prstGeom>
        </p:spPr>
      </p:pic>
      <p:pic>
        <p:nvPicPr>
          <p:cNvPr id="10" name="Picture 9" descr="A blue and green striped background&#10;&#10;AI-generated content may be incorrect.">
            <a:extLst>
              <a:ext uri="{FF2B5EF4-FFF2-40B4-BE49-F238E27FC236}">
                <a16:creationId xmlns:a16="http://schemas.microsoft.com/office/drawing/2014/main" id="{29CE2B2B-D412-3285-697A-097915EED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175" y="1876076"/>
            <a:ext cx="2559600" cy="1682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7AF54A-9B00-AD8E-B5A8-C31AE1FDE65A}"/>
              </a:ext>
            </a:extLst>
          </p:cNvPr>
          <p:cNvSpPr txBox="1"/>
          <p:nvPr/>
        </p:nvSpPr>
        <p:spPr>
          <a:xfrm>
            <a:off x="6205117" y="1503207"/>
            <a:ext cx="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Nb-M</a:t>
            </a:r>
            <a:r>
              <a:rPr lang="en-US" baseline="-2500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04858-81E9-45E2-2DD4-9C6D3D1ECD9B}"/>
              </a:ext>
            </a:extLst>
          </p:cNvPr>
          <p:cNvSpPr txBox="1"/>
          <p:nvPr/>
        </p:nvSpPr>
        <p:spPr>
          <a:xfrm>
            <a:off x="9585158" y="1503207"/>
            <a:ext cx="83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O-K</a:t>
            </a:r>
            <a:endParaRPr lang="en-US" baseline="-25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C34F17-AFCF-6B89-4330-D879DE07DD3C}"/>
              </a:ext>
            </a:extLst>
          </p:cNvPr>
          <p:cNvSpPr txBox="1"/>
          <p:nvPr/>
        </p:nvSpPr>
        <p:spPr>
          <a:xfrm>
            <a:off x="5248203" y="4150895"/>
            <a:ext cx="2886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Top oxide has similar Nb valence (no energy shift)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567C92-E928-0AB7-B113-CA6EC690C4F2}"/>
              </a:ext>
            </a:extLst>
          </p:cNvPr>
          <p:cNvSpPr txBox="1"/>
          <p:nvPr/>
        </p:nvSpPr>
        <p:spPr>
          <a:xfrm>
            <a:off x="740608" y="1503207"/>
            <a:ext cx="3551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EELS spectral map segmented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625E78-61CE-EF0E-77F9-9AAB8FF20FDE}"/>
              </a:ext>
            </a:extLst>
          </p:cNvPr>
          <p:cNvCxnSpPr/>
          <p:nvPr/>
        </p:nvCxnSpPr>
        <p:spPr>
          <a:xfrm>
            <a:off x="996175" y="3723095"/>
            <a:ext cx="59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DFCDA6-0801-D774-B3D8-E8AABBAD18A2}"/>
              </a:ext>
            </a:extLst>
          </p:cNvPr>
          <p:cNvSpPr txBox="1"/>
          <p:nvPr/>
        </p:nvSpPr>
        <p:spPr>
          <a:xfrm>
            <a:off x="955833" y="3833876"/>
            <a:ext cx="10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50 nm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37080E-51A7-A53B-2BBB-67165B9FC288}"/>
              </a:ext>
            </a:extLst>
          </p:cNvPr>
          <p:cNvSpPr txBox="1"/>
          <p:nvPr/>
        </p:nvSpPr>
        <p:spPr>
          <a:xfrm>
            <a:off x="8400047" y="4203208"/>
            <a:ext cx="3200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Blue: </a:t>
            </a:r>
            <a:r>
              <a:rPr lang="en-US" dirty="0"/>
              <a:t>Fully oxidized Nb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  <a:endParaRPr lang="en-US" baseline="-25000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Green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/>
              <a:t>Ca</a:t>
            </a:r>
            <a:r>
              <a:rPr lang="en-US" baseline="-25000" dirty="0"/>
              <a:t>x</a:t>
            </a:r>
            <a:r>
              <a:rPr lang="en-US" dirty="0"/>
              <a:t>Nb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4</a:t>
            </a:r>
          </a:p>
          <a:p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dirty="0"/>
              <a:t>Nb + interstitial O</a:t>
            </a:r>
            <a:endParaRPr lang="en-US" baseline="-25000" dirty="0">
              <a:solidFill>
                <a:srgbClr val="0070C0"/>
              </a:solidFill>
            </a:endParaRPr>
          </a:p>
          <a:p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4168553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9985F-670E-EA20-354A-F8DFB13D0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995F1-77C5-E801-BCE6-6033EE26A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332" y="-157165"/>
            <a:ext cx="10515600" cy="1325563"/>
          </a:xfrm>
        </p:spPr>
        <p:txBody>
          <a:bodyPr/>
          <a:lstStyle/>
          <a:p>
            <a:r>
              <a:rPr lang="en-US"/>
              <a:t>Nb valence tracking over the interface</a:t>
            </a:r>
          </a:p>
        </p:txBody>
      </p:sp>
      <p:pic>
        <p:nvPicPr>
          <p:cNvPr id="4" name="Picture 3" descr="A diagram of a graph&#10;&#10;AI-generated content may be incorrect.">
            <a:extLst>
              <a:ext uri="{FF2B5EF4-FFF2-40B4-BE49-F238E27FC236}">
                <a16:creationId xmlns:a16="http://schemas.microsoft.com/office/drawing/2014/main" id="{22C4EBC4-C3B0-4FA2-1244-9C169F7C2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2" y="2603827"/>
            <a:ext cx="3042674" cy="30426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DC3EF8-E456-349B-CD67-0AEF6A1D75FB}"/>
              </a:ext>
            </a:extLst>
          </p:cNvPr>
          <p:cNvSpPr txBox="1"/>
          <p:nvPr/>
        </p:nvSpPr>
        <p:spPr>
          <a:xfrm>
            <a:off x="7291802" y="2116308"/>
            <a:ext cx="41307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observe a lower energy shift for VD (1.7 eV  for VD vs 2.3 eV for EP) compared to bulk Nb3Sn.</a:t>
            </a:r>
          </a:p>
          <a:p>
            <a:endParaRPr lang="en-US" dirty="0"/>
          </a:p>
          <a:p>
            <a:r>
              <a:rPr lang="en-US" dirty="0"/>
              <a:t>Both measurements agree on the absolute value of Nb M3 peak for bulk Nb</a:t>
            </a:r>
            <a:r>
              <a:rPr lang="en-US" baseline="-25000" dirty="0"/>
              <a:t>3</a:t>
            </a:r>
            <a:r>
              <a:rPr lang="en-US" dirty="0"/>
              <a:t>Sn within uncertainty</a:t>
            </a:r>
          </a:p>
          <a:p>
            <a:endParaRPr lang="en-US" dirty="0"/>
          </a:p>
          <a:p>
            <a:r>
              <a:rPr lang="en-US" dirty="0"/>
              <a:t>Separate bonding state for the interfacial layer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blurry image of a red blue and green stripe&#10;&#10;AI-generated content may be incorrect.">
            <a:extLst>
              <a:ext uri="{FF2B5EF4-FFF2-40B4-BE49-F238E27FC236}">
                <a16:creationId xmlns:a16="http://schemas.microsoft.com/office/drawing/2014/main" id="{9D46F797-8CC7-3945-1273-7654ED805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33333" b="7410"/>
          <a:stretch/>
        </p:blipFill>
        <p:spPr>
          <a:xfrm>
            <a:off x="870332" y="2571314"/>
            <a:ext cx="2743199" cy="1097280"/>
          </a:xfrm>
          <a:prstGeom prst="rect">
            <a:avLst/>
          </a:prstGeom>
        </p:spPr>
      </p:pic>
      <p:pic>
        <p:nvPicPr>
          <p:cNvPr id="7" name="Picture 6" descr="A colorful background with many colors&#10;&#10;AI-generated content may be incorrect.">
            <a:extLst>
              <a:ext uri="{FF2B5EF4-FFF2-40B4-BE49-F238E27FC236}">
                <a16:creationId xmlns:a16="http://schemas.microsoft.com/office/drawing/2014/main" id="{CF07C002-83FD-52A4-AC98-3FA7583E8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33" y="4549221"/>
            <a:ext cx="2743199" cy="10972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82945A-2A89-4E20-9129-A4B49C03FFF7}"/>
              </a:ext>
            </a:extLst>
          </p:cNvPr>
          <p:cNvCxnSpPr/>
          <p:nvPr/>
        </p:nvCxnSpPr>
        <p:spPr>
          <a:xfrm>
            <a:off x="955763" y="2497829"/>
            <a:ext cx="914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C41AC3F-845D-A031-DAC1-913493F7BE34}"/>
              </a:ext>
            </a:extLst>
          </p:cNvPr>
          <p:cNvSpPr txBox="1"/>
          <p:nvPr/>
        </p:nvSpPr>
        <p:spPr>
          <a:xfrm>
            <a:off x="838200" y="2116308"/>
            <a:ext cx="103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0989D-CE48-D1C1-9F60-9F93B7B8123C}"/>
              </a:ext>
            </a:extLst>
          </p:cNvPr>
          <p:cNvSpPr txBox="1"/>
          <p:nvPr/>
        </p:nvSpPr>
        <p:spPr>
          <a:xfrm>
            <a:off x="6216957" y="2131886"/>
            <a:ext cx="94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Bulk Nb</a:t>
            </a:r>
            <a:r>
              <a:rPr lang="en-US" baseline="-25000"/>
              <a:t>3</a:t>
            </a:r>
            <a:r>
              <a:rPr lang="en-US"/>
              <a:t>Sn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CE76D6-9C33-7194-B968-252C06739205}"/>
              </a:ext>
            </a:extLst>
          </p:cNvPr>
          <p:cNvSpPr txBox="1"/>
          <p:nvPr/>
        </p:nvSpPr>
        <p:spPr>
          <a:xfrm>
            <a:off x="4132200" y="2131885"/>
            <a:ext cx="94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Surface oxide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8D5764-0D4D-F208-BF3B-BFC640E686A7}"/>
              </a:ext>
            </a:extLst>
          </p:cNvPr>
          <p:cNvCxnSpPr>
            <a:cxnSpLocks/>
          </p:cNvCxnSpPr>
          <p:nvPr/>
        </p:nvCxnSpPr>
        <p:spPr>
          <a:xfrm>
            <a:off x="4789714" y="2485640"/>
            <a:ext cx="1422400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48D5BB-A5A0-4759-5951-C04F9172FD0D}"/>
              </a:ext>
            </a:extLst>
          </p:cNvPr>
          <p:cNvSpPr txBox="1"/>
          <p:nvPr/>
        </p:nvSpPr>
        <p:spPr>
          <a:xfrm>
            <a:off x="3130932" y="1211499"/>
            <a:ext cx="647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there a bonding change for Nb at the interface?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973ACB-BF5F-93AE-790A-48B689F19D10}"/>
              </a:ext>
            </a:extLst>
          </p:cNvPr>
          <p:cNvSpPr txBox="1"/>
          <p:nvPr/>
        </p:nvSpPr>
        <p:spPr>
          <a:xfrm>
            <a:off x="146304" y="3119954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Nb 5+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F70218-3385-100A-F95D-DCB64E857743}"/>
              </a:ext>
            </a:extLst>
          </p:cNvPr>
          <p:cNvSpPr txBox="1"/>
          <p:nvPr/>
        </p:nvSpPr>
        <p:spPr>
          <a:xfrm>
            <a:off x="116439" y="4913195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Nb 4+</a:t>
            </a:r>
          </a:p>
        </p:txBody>
      </p:sp>
    </p:spTree>
    <p:extLst>
      <p:ext uri="{BB962C8B-B14F-4D97-AF65-F5344CB8AC3E}">
        <p14:creationId xmlns:p14="http://schemas.microsoft.com/office/powerpoint/2010/main" val="97378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8E24DDF3-8396-F946-9ABF-7874643F1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9" t="46830" r="21618" b="15639"/>
          <a:stretch/>
        </p:blipFill>
        <p:spPr>
          <a:xfrm>
            <a:off x="5054353" y="5030157"/>
            <a:ext cx="3022810" cy="1465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30A679-9212-F74A-8289-9C7097980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Material: Nb3Sn (vapor diffused vs electroplated)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9DB9E-CFC5-244D-926F-E1EFFC832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D95335-BC29-6B41-9193-A96D7E1A13FC}"/>
              </a:ext>
            </a:extLst>
          </p:cNvPr>
          <p:cNvGrpSpPr/>
          <p:nvPr/>
        </p:nvGrpSpPr>
        <p:grpSpPr>
          <a:xfrm>
            <a:off x="2268193" y="1673423"/>
            <a:ext cx="857250" cy="2800350"/>
            <a:chOff x="1752600" y="2209800"/>
            <a:chExt cx="1143000" cy="37338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1121758-37D3-E74F-AF73-F5C92C9D8E01}"/>
                </a:ext>
              </a:extLst>
            </p:cNvPr>
            <p:cNvCxnSpPr/>
            <p:nvPr/>
          </p:nvCxnSpPr>
          <p:spPr>
            <a:xfrm>
              <a:off x="1752600" y="2209800"/>
              <a:ext cx="0" cy="3352800"/>
            </a:xfrm>
            <a:prstGeom prst="line">
              <a:avLst/>
            </a:prstGeom>
            <a:ln w="5715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0C949B-63FE-7D4A-BDCC-59566A0DB16F}"/>
                </a:ext>
              </a:extLst>
            </p:cNvPr>
            <p:cNvCxnSpPr/>
            <p:nvPr/>
          </p:nvCxnSpPr>
          <p:spPr>
            <a:xfrm>
              <a:off x="1752600" y="5562600"/>
              <a:ext cx="914400" cy="0"/>
            </a:xfrm>
            <a:prstGeom prst="line">
              <a:avLst/>
            </a:prstGeom>
            <a:ln w="5715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4BAFE7-D178-E94C-9736-D6261B75F29D}"/>
                </a:ext>
              </a:extLst>
            </p:cNvPr>
            <p:cNvCxnSpPr/>
            <p:nvPr/>
          </p:nvCxnSpPr>
          <p:spPr>
            <a:xfrm>
              <a:off x="2667000" y="5562600"/>
              <a:ext cx="0" cy="381000"/>
            </a:xfrm>
            <a:prstGeom prst="line">
              <a:avLst/>
            </a:prstGeom>
            <a:ln w="5715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AD91046-DDD5-0E45-B44C-EEF8F127FFE4}"/>
                </a:ext>
              </a:extLst>
            </p:cNvPr>
            <p:cNvCxnSpPr/>
            <p:nvPr/>
          </p:nvCxnSpPr>
          <p:spPr>
            <a:xfrm>
              <a:off x="2667000" y="5943600"/>
              <a:ext cx="228600" cy="0"/>
            </a:xfrm>
            <a:prstGeom prst="line">
              <a:avLst/>
            </a:prstGeom>
            <a:ln w="5715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D5F15DF-E0F0-B847-A06B-D8A51451169F}"/>
              </a:ext>
            </a:extLst>
          </p:cNvPr>
          <p:cNvGrpSpPr/>
          <p:nvPr/>
        </p:nvGrpSpPr>
        <p:grpSpPr>
          <a:xfrm flipH="1">
            <a:off x="3125443" y="1673423"/>
            <a:ext cx="857250" cy="2800350"/>
            <a:chOff x="1752600" y="2209800"/>
            <a:chExt cx="1143000" cy="37338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E36E03-6364-E848-81DB-5F7D78EC17E0}"/>
                </a:ext>
              </a:extLst>
            </p:cNvPr>
            <p:cNvCxnSpPr/>
            <p:nvPr/>
          </p:nvCxnSpPr>
          <p:spPr>
            <a:xfrm>
              <a:off x="1752600" y="2209800"/>
              <a:ext cx="0" cy="3352800"/>
            </a:xfrm>
            <a:prstGeom prst="line">
              <a:avLst/>
            </a:prstGeom>
            <a:ln w="5715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094DDBF-F573-344D-8EAD-1A769831B039}"/>
                </a:ext>
              </a:extLst>
            </p:cNvPr>
            <p:cNvCxnSpPr/>
            <p:nvPr/>
          </p:nvCxnSpPr>
          <p:spPr>
            <a:xfrm>
              <a:off x="1752600" y="5562600"/>
              <a:ext cx="914400" cy="0"/>
            </a:xfrm>
            <a:prstGeom prst="line">
              <a:avLst/>
            </a:prstGeom>
            <a:ln w="5715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8234327-459A-5441-8E63-6D50A7448601}"/>
                </a:ext>
              </a:extLst>
            </p:cNvPr>
            <p:cNvCxnSpPr/>
            <p:nvPr/>
          </p:nvCxnSpPr>
          <p:spPr>
            <a:xfrm>
              <a:off x="2667000" y="5562600"/>
              <a:ext cx="0" cy="381000"/>
            </a:xfrm>
            <a:prstGeom prst="line">
              <a:avLst/>
            </a:prstGeom>
            <a:ln w="5715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BCB9B7E-50C9-9746-9B0C-40DF4469ABBC}"/>
                </a:ext>
              </a:extLst>
            </p:cNvPr>
            <p:cNvCxnSpPr/>
            <p:nvPr/>
          </p:nvCxnSpPr>
          <p:spPr>
            <a:xfrm>
              <a:off x="2667000" y="5943600"/>
              <a:ext cx="228600" cy="0"/>
            </a:xfrm>
            <a:prstGeom prst="line">
              <a:avLst/>
            </a:prstGeom>
            <a:ln w="57150" cap="rnd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B558581-53AA-9643-9502-CAD5530EEA80}"/>
              </a:ext>
            </a:extLst>
          </p:cNvPr>
          <p:cNvCxnSpPr/>
          <p:nvPr/>
        </p:nvCxnSpPr>
        <p:spPr>
          <a:xfrm>
            <a:off x="2268193" y="1673423"/>
            <a:ext cx="1714500" cy="0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66C73D-33E4-F140-938B-F2AF4B5813FC}"/>
              </a:ext>
            </a:extLst>
          </p:cNvPr>
          <p:cNvCxnSpPr/>
          <p:nvPr/>
        </p:nvCxnSpPr>
        <p:spPr>
          <a:xfrm>
            <a:off x="2153893" y="1673423"/>
            <a:ext cx="0" cy="28003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E114A8-2859-E647-8AB9-A99272861381}"/>
              </a:ext>
            </a:extLst>
          </p:cNvPr>
          <p:cNvCxnSpPr/>
          <p:nvPr/>
        </p:nvCxnSpPr>
        <p:spPr>
          <a:xfrm>
            <a:off x="4096993" y="1673423"/>
            <a:ext cx="0" cy="28003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9A8ADD-5A99-1541-AE27-43160254B56D}"/>
              </a:ext>
            </a:extLst>
          </p:cNvPr>
          <p:cNvCxnSpPr/>
          <p:nvPr/>
        </p:nvCxnSpPr>
        <p:spPr>
          <a:xfrm>
            <a:off x="3411193" y="4245173"/>
            <a:ext cx="0" cy="2857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59360D-EE68-7C49-AE44-B64BCA46361F}"/>
              </a:ext>
            </a:extLst>
          </p:cNvPr>
          <p:cNvCxnSpPr/>
          <p:nvPr/>
        </p:nvCxnSpPr>
        <p:spPr>
          <a:xfrm>
            <a:off x="2839693" y="4245173"/>
            <a:ext cx="0" cy="28575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B230739-3F12-3D46-8E14-4B942D7204CD}"/>
              </a:ext>
            </a:extLst>
          </p:cNvPr>
          <p:cNvSpPr/>
          <p:nvPr/>
        </p:nvSpPr>
        <p:spPr>
          <a:xfrm>
            <a:off x="3011143" y="4245173"/>
            <a:ext cx="2286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933DDC-E194-F245-BC2E-D7A823F55B39}"/>
              </a:ext>
            </a:extLst>
          </p:cNvPr>
          <p:cNvGrpSpPr/>
          <p:nvPr/>
        </p:nvGrpSpPr>
        <p:grpSpPr>
          <a:xfrm>
            <a:off x="3011143" y="2130623"/>
            <a:ext cx="857250" cy="1792430"/>
            <a:chOff x="2514600" y="3352801"/>
            <a:chExt cx="838200" cy="1752598"/>
          </a:xfrm>
        </p:grpSpPr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B47777DB-BD09-1843-BBE8-00B7C4B39DE9}"/>
                </a:ext>
              </a:extLst>
            </p:cNvPr>
            <p:cNvSpPr/>
            <p:nvPr/>
          </p:nvSpPr>
          <p:spPr>
            <a:xfrm>
              <a:off x="2514600" y="3886200"/>
              <a:ext cx="838200" cy="685800"/>
            </a:xfrm>
            <a:prstGeom prst="arc">
              <a:avLst>
                <a:gd name="adj1" fmla="val 16200000"/>
                <a:gd name="adj2" fmla="val 5506781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8777D97-1D9C-0C40-A7E4-3092CF9FAA6D}"/>
                </a:ext>
              </a:extLst>
            </p:cNvPr>
            <p:cNvCxnSpPr/>
            <p:nvPr/>
          </p:nvCxnSpPr>
          <p:spPr>
            <a:xfrm flipV="1">
              <a:off x="2933700" y="3352801"/>
              <a:ext cx="0" cy="533399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C4E1550-9563-D045-8999-4827CFD2AB5F}"/>
                </a:ext>
              </a:extLst>
            </p:cNvPr>
            <p:cNvCxnSpPr/>
            <p:nvPr/>
          </p:nvCxnSpPr>
          <p:spPr>
            <a:xfrm flipV="1">
              <a:off x="2933700" y="4572000"/>
              <a:ext cx="0" cy="533399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1CE06FD-481E-604B-A990-D04805C7E2CC}"/>
              </a:ext>
            </a:extLst>
          </p:cNvPr>
          <p:cNvGrpSpPr/>
          <p:nvPr/>
        </p:nvGrpSpPr>
        <p:grpSpPr>
          <a:xfrm flipH="1">
            <a:off x="2382493" y="2130623"/>
            <a:ext cx="857250" cy="1792430"/>
            <a:chOff x="2514600" y="3352801"/>
            <a:chExt cx="838200" cy="1752598"/>
          </a:xfrm>
        </p:grpSpPr>
        <p:sp>
          <p:nvSpPr>
            <p:cNvPr id="35" name="Arc 34">
              <a:extLst>
                <a:ext uri="{FF2B5EF4-FFF2-40B4-BE49-F238E27FC236}">
                  <a16:creationId xmlns:a16="http://schemas.microsoft.com/office/drawing/2014/main" id="{D3558C3A-0174-8F4D-B9D2-9F35303D9853}"/>
                </a:ext>
              </a:extLst>
            </p:cNvPr>
            <p:cNvSpPr/>
            <p:nvPr/>
          </p:nvSpPr>
          <p:spPr>
            <a:xfrm>
              <a:off x="2514600" y="3886200"/>
              <a:ext cx="838200" cy="685800"/>
            </a:xfrm>
            <a:prstGeom prst="arc">
              <a:avLst>
                <a:gd name="adj1" fmla="val 16200000"/>
                <a:gd name="adj2" fmla="val 5506781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BCC740D-5C49-1244-9B5F-9F5A8D773721}"/>
                </a:ext>
              </a:extLst>
            </p:cNvPr>
            <p:cNvCxnSpPr/>
            <p:nvPr/>
          </p:nvCxnSpPr>
          <p:spPr>
            <a:xfrm flipV="1">
              <a:off x="2933700" y="3352801"/>
              <a:ext cx="0" cy="533399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B4095F6-F1D9-4F45-AA6F-AC111E143D7C}"/>
                </a:ext>
              </a:extLst>
            </p:cNvPr>
            <p:cNvCxnSpPr/>
            <p:nvPr/>
          </p:nvCxnSpPr>
          <p:spPr>
            <a:xfrm flipV="1">
              <a:off x="2933700" y="4572000"/>
              <a:ext cx="0" cy="533399"/>
            </a:xfrm>
            <a:prstGeom prst="line">
              <a:avLst/>
            </a:prstGeom>
            <a:ln w="571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FC4FED8-344A-9F4F-A68A-B3C641112204}"/>
              </a:ext>
            </a:extLst>
          </p:cNvPr>
          <p:cNvCxnSpPr>
            <a:stCxn id="29" idx="0"/>
          </p:cNvCxnSpPr>
          <p:nvPr/>
        </p:nvCxnSpPr>
        <p:spPr>
          <a:xfrm flipV="1">
            <a:off x="3125443" y="3673673"/>
            <a:ext cx="0" cy="571500"/>
          </a:xfrm>
          <a:prstGeom prst="straightConnector1">
            <a:avLst/>
          </a:prstGeom>
          <a:ln w="123825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B9F33C-09AA-0D4B-9253-246EAC66590E}"/>
              </a:ext>
            </a:extLst>
          </p:cNvPr>
          <p:cNvCxnSpPr/>
          <p:nvPr/>
        </p:nvCxnSpPr>
        <p:spPr>
          <a:xfrm>
            <a:off x="2725393" y="4473773"/>
            <a:ext cx="0" cy="228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290B36-FF5F-844F-AB8B-373D611C563C}"/>
              </a:ext>
            </a:extLst>
          </p:cNvPr>
          <p:cNvCxnSpPr/>
          <p:nvPr/>
        </p:nvCxnSpPr>
        <p:spPr>
          <a:xfrm>
            <a:off x="3525493" y="4473773"/>
            <a:ext cx="0" cy="228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BE020CD-D8F7-A24E-A653-1FB3D984386F}"/>
              </a:ext>
            </a:extLst>
          </p:cNvPr>
          <p:cNvCxnSpPr/>
          <p:nvPr/>
        </p:nvCxnSpPr>
        <p:spPr>
          <a:xfrm flipH="1" flipV="1">
            <a:off x="2725393" y="4702373"/>
            <a:ext cx="800101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5700930-307D-5444-8AF6-3ACA53072774}"/>
              </a:ext>
            </a:extLst>
          </p:cNvPr>
          <p:cNvSpPr txBox="1"/>
          <p:nvPr/>
        </p:nvSpPr>
        <p:spPr>
          <a:xfrm>
            <a:off x="3960407" y="4673682"/>
            <a:ext cx="298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Tin source (1250 °C )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5894673-AB82-7841-B211-992BBAF7DC0F}"/>
              </a:ext>
            </a:extLst>
          </p:cNvPr>
          <p:cNvCxnSpPr>
            <a:cxnSpLocks/>
          </p:cNvCxnSpPr>
          <p:nvPr/>
        </p:nvCxnSpPr>
        <p:spPr>
          <a:xfrm flipH="1" flipV="1">
            <a:off x="3125444" y="4869891"/>
            <a:ext cx="848224" cy="115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66EE5E8-7FC3-7144-BB33-CA9546261F62}"/>
              </a:ext>
            </a:extLst>
          </p:cNvPr>
          <p:cNvCxnSpPr/>
          <p:nvPr/>
        </p:nvCxnSpPr>
        <p:spPr>
          <a:xfrm flipV="1">
            <a:off x="3125442" y="4702373"/>
            <a:ext cx="0" cy="1675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7B05785-042C-3C47-A34D-94C6C214B310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1262618" y="3895591"/>
            <a:ext cx="1548501" cy="439125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1E406C6-26ED-D24E-987B-866228669D80}"/>
              </a:ext>
            </a:extLst>
          </p:cNvPr>
          <p:cNvSpPr txBox="1"/>
          <p:nvPr/>
        </p:nvSpPr>
        <p:spPr>
          <a:xfrm>
            <a:off x="4655232" y="4178999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Tin crucible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6D2D14-63A7-594F-9B35-6094CFAD54B9}"/>
              </a:ext>
            </a:extLst>
          </p:cNvPr>
          <p:cNvCxnSpPr>
            <a:cxnSpLocks/>
          </p:cNvCxnSpPr>
          <p:nvPr/>
        </p:nvCxnSpPr>
        <p:spPr>
          <a:xfrm flipH="1" flipV="1">
            <a:off x="3125443" y="4359473"/>
            <a:ext cx="1543050" cy="27275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D18E1AE-AEA6-064A-965A-67D55DDD6E8E}"/>
              </a:ext>
            </a:extLst>
          </p:cNvPr>
          <p:cNvSpPr txBox="1"/>
          <p:nvPr/>
        </p:nvSpPr>
        <p:spPr>
          <a:xfrm>
            <a:off x="57959" y="3726314"/>
            <a:ext cx="1204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Heaters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0491A3D-7C87-8B42-AEF6-4C87EECEBC63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1262618" y="3895591"/>
            <a:ext cx="503821" cy="26932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DC4F078-A216-564F-91DB-BB629D971927}"/>
              </a:ext>
            </a:extLst>
          </p:cNvPr>
          <p:cNvCxnSpPr/>
          <p:nvPr/>
        </p:nvCxnSpPr>
        <p:spPr>
          <a:xfrm rot="16200000">
            <a:off x="4325593" y="1559123"/>
            <a:ext cx="0" cy="228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438DF3A-9F51-1041-95F7-26163062D478}"/>
              </a:ext>
            </a:extLst>
          </p:cNvPr>
          <p:cNvCxnSpPr/>
          <p:nvPr/>
        </p:nvCxnSpPr>
        <p:spPr>
          <a:xfrm rot="16200000">
            <a:off x="4325593" y="4064699"/>
            <a:ext cx="0" cy="228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22BD65-37D6-9B44-B137-555A85205C9C}"/>
              </a:ext>
            </a:extLst>
          </p:cNvPr>
          <p:cNvCxnSpPr/>
          <p:nvPr/>
        </p:nvCxnSpPr>
        <p:spPr>
          <a:xfrm>
            <a:off x="4439893" y="1673424"/>
            <a:ext cx="0" cy="25055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A671B22-379C-BC48-960E-DACAA3C5BF14}"/>
              </a:ext>
            </a:extLst>
          </p:cNvPr>
          <p:cNvSpPr txBox="1"/>
          <p:nvPr/>
        </p:nvSpPr>
        <p:spPr>
          <a:xfrm>
            <a:off x="4698572" y="2450071"/>
            <a:ext cx="2027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Coating chamber</a:t>
            </a:r>
          </a:p>
          <a:p>
            <a:r>
              <a:rPr lang="en-GB" sz="1600"/>
              <a:t>( 1100 °C )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9AC4981-526B-3640-80B2-31189FB3E322}"/>
              </a:ext>
            </a:extLst>
          </p:cNvPr>
          <p:cNvCxnSpPr>
            <a:endCxn id="54" idx="1"/>
          </p:cNvCxnSpPr>
          <p:nvPr/>
        </p:nvCxnSpPr>
        <p:spPr>
          <a:xfrm flipV="1">
            <a:off x="4439893" y="2742459"/>
            <a:ext cx="258679" cy="6540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0335C17-413E-F74D-A45C-7855A1917C2C}"/>
              </a:ext>
            </a:extLst>
          </p:cNvPr>
          <p:cNvSpPr txBox="1"/>
          <p:nvPr/>
        </p:nvSpPr>
        <p:spPr>
          <a:xfrm>
            <a:off x="-589119" y="2303158"/>
            <a:ext cx="2196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Cavity/sample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8C4CF2B-26AC-3D41-9D7A-AE81F0D27443}"/>
              </a:ext>
            </a:extLst>
          </p:cNvPr>
          <p:cNvCxnSpPr>
            <a:cxnSpLocks/>
          </p:cNvCxnSpPr>
          <p:nvPr/>
        </p:nvCxnSpPr>
        <p:spPr>
          <a:xfrm>
            <a:off x="1650073" y="2488508"/>
            <a:ext cx="732421" cy="493133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BB90E01-D1BB-F849-A231-CFC07F6765D3}"/>
              </a:ext>
            </a:extLst>
          </p:cNvPr>
          <p:cNvSpPr txBox="1"/>
          <p:nvPr/>
        </p:nvSpPr>
        <p:spPr>
          <a:xfrm>
            <a:off x="-172262" y="1410486"/>
            <a:ext cx="1434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Vacuum</a:t>
            </a:r>
          </a:p>
          <a:p>
            <a:pPr algn="r"/>
            <a:r>
              <a:rPr lang="en-GB" sz="1600"/>
              <a:t>( &lt; 10</a:t>
            </a:r>
            <a:r>
              <a:rPr lang="en-GB" sz="1600" baseline="30000"/>
              <a:t>-5</a:t>
            </a:r>
            <a:r>
              <a:rPr lang="en-GB" sz="1600"/>
              <a:t> </a:t>
            </a:r>
            <a:r>
              <a:rPr lang="en-GB" sz="1600" err="1"/>
              <a:t>Torr</a:t>
            </a:r>
            <a:r>
              <a:rPr lang="en-GB" sz="1600"/>
              <a:t> )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764372D-1083-DC45-8F3E-A39F67EAE9EB}"/>
              </a:ext>
            </a:extLst>
          </p:cNvPr>
          <p:cNvCxnSpPr>
            <a:cxnSpLocks/>
            <a:stCxn id="58" idx="3"/>
          </p:cNvCxnSpPr>
          <p:nvPr/>
        </p:nvCxnSpPr>
        <p:spPr>
          <a:xfrm>
            <a:off x="1262617" y="1702874"/>
            <a:ext cx="857250" cy="270714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8CB99074-7289-904B-8682-B06232C76A9C}"/>
              </a:ext>
            </a:extLst>
          </p:cNvPr>
          <p:cNvSpPr/>
          <p:nvPr/>
        </p:nvSpPr>
        <p:spPr>
          <a:xfrm>
            <a:off x="2854733" y="3959423"/>
            <a:ext cx="15641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C866096-DCFD-994E-9C50-A05969780394}"/>
              </a:ext>
            </a:extLst>
          </p:cNvPr>
          <p:cNvCxnSpPr/>
          <p:nvPr/>
        </p:nvCxnSpPr>
        <p:spPr>
          <a:xfrm flipV="1">
            <a:off x="2932938" y="3387923"/>
            <a:ext cx="0" cy="571500"/>
          </a:xfrm>
          <a:prstGeom prst="straightConnector1">
            <a:avLst/>
          </a:prstGeom>
          <a:ln w="123825">
            <a:solidFill>
              <a:srgbClr val="00B0F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A906277-5E03-3147-A1FA-A67DAB6B6FC0}"/>
              </a:ext>
            </a:extLst>
          </p:cNvPr>
          <p:cNvSpPr txBox="1"/>
          <p:nvPr/>
        </p:nvSpPr>
        <p:spPr>
          <a:xfrm>
            <a:off x="-589119" y="2887781"/>
            <a:ext cx="219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/>
              <a:t>Nucleation agent ( SnCl</a:t>
            </a:r>
            <a:r>
              <a:rPr lang="en-GB" sz="1600" baseline="-25000"/>
              <a:t>2</a:t>
            </a:r>
            <a:r>
              <a:rPr lang="en-GB" sz="1600"/>
              <a:t> )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C88FF4F-1129-CB4D-8860-88E2B24B02EE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1650074" y="3196242"/>
            <a:ext cx="1204659" cy="877481"/>
          </a:xfrm>
          <a:prstGeom prst="line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38E65D1-BBCB-7243-B1C5-3AA8F030835B}"/>
              </a:ext>
            </a:extLst>
          </p:cNvPr>
          <p:cNvSpPr txBox="1"/>
          <p:nvPr/>
        </p:nvSpPr>
        <p:spPr>
          <a:xfrm>
            <a:off x="-602913" y="820784"/>
            <a:ext cx="70129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/>
              <a:t>Vapour diffusion using furnace</a:t>
            </a:r>
            <a:endParaRPr lang="en-GB" sz="2700" b="1">
              <a:solidFill>
                <a:srgbClr val="FF0000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80AE977-1972-D944-A749-180B1B8B5E18}"/>
              </a:ext>
            </a:extLst>
          </p:cNvPr>
          <p:cNvCxnSpPr>
            <a:cxnSpLocks/>
          </p:cNvCxnSpPr>
          <p:nvPr/>
        </p:nvCxnSpPr>
        <p:spPr>
          <a:xfrm>
            <a:off x="6410045" y="935822"/>
            <a:ext cx="0" cy="55555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33D413BE-F302-F146-B90E-3CAF12C12990}"/>
              </a:ext>
            </a:extLst>
          </p:cNvPr>
          <p:cNvSpPr txBox="1"/>
          <p:nvPr/>
        </p:nvSpPr>
        <p:spPr>
          <a:xfrm>
            <a:off x="6725893" y="849883"/>
            <a:ext cx="61163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700"/>
              <a:t>Electrochemical synthesis</a:t>
            </a:r>
            <a:endParaRPr lang="en-GB" sz="2700" b="1">
              <a:solidFill>
                <a:srgbClr val="FF0000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B8D26168-9623-1042-A04B-F7FD70DA22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31753" r="65722" b="53149"/>
          <a:stretch/>
        </p:blipFill>
        <p:spPr bwMode="auto">
          <a:xfrm>
            <a:off x="6576209" y="1363802"/>
            <a:ext cx="5532120" cy="18807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56B3880D-180E-4B44-BE8B-F83F6057AA09}"/>
              </a:ext>
            </a:extLst>
          </p:cNvPr>
          <p:cNvSpPr txBox="1"/>
          <p:nvPr/>
        </p:nvSpPr>
        <p:spPr>
          <a:xfrm>
            <a:off x="1920938" y="1183131"/>
            <a:ext cx="472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Conventional method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6CAED8A-86D5-0941-A4BD-4307CE42DC98}"/>
              </a:ext>
            </a:extLst>
          </p:cNvPr>
          <p:cNvSpPr txBox="1"/>
          <p:nvPr/>
        </p:nvSpPr>
        <p:spPr>
          <a:xfrm>
            <a:off x="6624145" y="3509354"/>
            <a:ext cx="54662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Electroplating followed by annealing to obtain stochiometric Nb</a:t>
            </a:r>
            <a:r>
              <a:rPr lang="en-US" baseline="-25000"/>
              <a:t>3</a:t>
            </a:r>
            <a:r>
              <a:rPr lang="en-US"/>
              <a:t>Sn</a:t>
            </a:r>
          </a:p>
          <a:p>
            <a:endParaRPr lang="en-US"/>
          </a:p>
          <a:p>
            <a:r>
              <a:rPr lang="en-US"/>
              <a:t>Developed by </a:t>
            </a:r>
            <a:r>
              <a:rPr lang="en-US" err="1"/>
              <a:t>Z.Sun</a:t>
            </a:r>
            <a:r>
              <a:rPr lang="en-US"/>
              <a:t>, </a:t>
            </a:r>
            <a:r>
              <a:rPr lang="en-US" err="1"/>
              <a:t>M.Liepe</a:t>
            </a:r>
            <a:r>
              <a:rPr lang="en-US"/>
              <a:t> ; cavity annealing L. </a:t>
            </a:r>
            <a:r>
              <a:rPr lang="en-US" err="1"/>
              <a:t>Shpani</a:t>
            </a:r>
            <a:r>
              <a:rPr lang="en-US"/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C6C3FF5-57DC-5F4F-BD48-461143CEAB49}"/>
              </a:ext>
            </a:extLst>
          </p:cNvPr>
          <p:cNvSpPr txBox="1"/>
          <p:nvPr/>
        </p:nvSpPr>
        <p:spPr>
          <a:xfrm>
            <a:off x="8314885" y="5539262"/>
            <a:ext cx="346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Roughness reduced 4-5 times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568FC5-7C81-798E-27D0-73AA44C86053}"/>
              </a:ext>
            </a:extLst>
          </p:cNvPr>
          <p:cNvSpPr txBox="1"/>
          <p:nvPr/>
        </p:nvSpPr>
        <p:spPr>
          <a:xfrm>
            <a:off x="57959" y="5695497"/>
            <a:ext cx="46684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Sun, Z., Baraissov, Z., et al (2023). Smooth, homogeneous, high-purity Nb3Sn superconducting RF resonant cavity by seed-free electrochemical synthesis. Superconductor Science and Technology, 36(11), 115003.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6377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A9FCD6-4658-E851-09DD-AC9FD1332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interstitials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02E7A-7A59-A275-5F03-D5B0C807D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6E0C-D3B9-9044-A832-B8662CAF7899}" type="datetime1">
              <a:rPr lang="en-US" smtClean="0"/>
              <a:t>7/17/25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E8781-DD60-7983-EA06-BCF9D35C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11B43-F5AE-5E27-B48E-06457805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20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D8C137-7E9A-F852-5492-6A982B05A84D}"/>
              </a:ext>
            </a:extLst>
          </p:cNvPr>
          <p:cNvGrpSpPr/>
          <p:nvPr/>
        </p:nvGrpSpPr>
        <p:grpSpPr>
          <a:xfrm>
            <a:off x="1290824" y="1927380"/>
            <a:ext cx="9975293" cy="3339526"/>
            <a:chOff x="1225086" y="2184741"/>
            <a:chExt cx="9975293" cy="3339526"/>
          </a:xfrm>
        </p:grpSpPr>
        <p:pic>
          <p:nvPicPr>
            <p:cNvPr id="12" name="Picture 11" descr="A grid with a blue dot in the center&#10;&#10;AI-generated content may be incorrect.">
              <a:extLst>
                <a:ext uri="{FF2B5EF4-FFF2-40B4-BE49-F238E27FC236}">
                  <a16:creationId xmlns:a16="http://schemas.microsoft.com/office/drawing/2014/main" id="{2E26856A-E31A-9A8C-9203-50440DD0D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086" y="2184741"/>
              <a:ext cx="9975293" cy="3325097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5DDA0E-B684-2FFA-BDE6-EADF2E54B6F8}"/>
                </a:ext>
              </a:extLst>
            </p:cNvPr>
            <p:cNvSpPr/>
            <p:nvPr/>
          </p:nvSpPr>
          <p:spPr>
            <a:xfrm>
              <a:off x="9608805" y="3640556"/>
              <a:ext cx="182880" cy="18288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4E767A3-931B-83EB-DF36-BA1EB1977687}"/>
                </a:ext>
              </a:extLst>
            </p:cNvPr>
            <p:cNvSpPr/>
            <p:nvPr/>
          </p:nvSpPr>
          <p:spPr>
            <a:xfrm>
              <a:off x="10230333" y="3951981"/>
              <a:ext cx="182880" cy="18288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E01782D-DD5F-B2BA-F32E-60AAA65A290A}"/>
                </a:ext>
              </a:extLst>
            </p:cNvPr>
            <p:cNvSpPr/>
            <p:nvPr/>
          </p:nvSpPr>
          <p:spPr>
            <a:xfrm>
              <a:off x="9969266" y="4001016"/>
              <a:ext cx="182880" cy="18288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3C90ED9-12AB-79CA-FAB0-1014E9D2AD72}"/>
                </a:ext>
              </a:extLst>
            </p:cNvPr>
            <p:cNvCxnSpPr>
              <a:cxnSpLocks/>
            </p:cNvCxnSpPr>
            <p:nvPr/>
          </p:nvCxnSpPr>
          <p:spPr>
            <a:xfrm>
              <a:off x="1257802" y="5524267"/>
              <a:ext cx="530352" cy="0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DCC176-9C31-BF01-FDAC-9F19ADDD611E}"/>
              </a:ext>
            </a:extLst>
          </p:cNvPr>
          <p:cNvSpPr txBox="1"/>
          <p:nvPr/>
        </p:nvSpPr>
        <p:spPr>
          <a:xfrm>
            <a:off x="4923985" y="1591094"/>
            <a:ext cx="271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Interatomic vector angle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EFEAE-0969-BEBA-9EAB-CED990AF16DA}"/>
              </a:ext>
            </a:extLst>
          </p:cNvPr>
          <p:cNvSpPr txBox="1"/>
          <p:nvPr/>
        </p:nvSpPr>
        <p:spPr>
          <a:xfrm>
            <a:off x="1982442" y="1591094"/>
            <a:ext cx="175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Object 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FB701A-1D90-2C94-DBB8-02CC71D5646C}"/>
              </a:ext>
            </a:extLst>
          </p:cNvPr>
          <p:cNvSpPr txBox="1"/>
          <p:nvPr/>
        </p:nvSpPr>
        <p:spPr>
          <a:xfrm>
            <a:off x="8144263" y="1591094"/>
            <a:ext cx="303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Interatomic vector distance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79F06F-629A-8D66-DA11-0DDB9ACF8C2E}"/>
              </a:ext>
            </a:extLst>
          </p:cNvPr>
          <p:cNvSpPr/>
          <p:nvPr/>
        </p:nvSpPr>
        <p:spPr>
          <a:xfrm>
            <a:off x="3007689" y="3383195"/>
            <a:ext cx="182880" cy="18288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D10361-E8E4-676A-9594-36BBE99E6C1E}"/>
              </a:ext>
            </a:extLst>
          </p:cNvPr>
          <p:cNvSpPr/>
          <p:nvPr/>
        </p:nvSpPr>
        <p:spPr>
          <a:xfrm>
            <a:off x="3629217" y="3694620"/>
            <a:ext cx="182880" cy="18288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EB7003-2F6D-6538-5121-81676A45C45C}"/>
              </a:ext>
            </a:extLst>
          </p:cNvPr>
          <p:cNvSpPr/>
          <p:nvPr/>
        </p:nvSpPr>
        <p:spPr>
          <a:xfrm>
            <a:off x="3368150" y="3743655"/>
            <a:ext cx="182880" cy="182880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2A3D2F-09DA-803C-D729-21556FA5E1DB}"/>
              </a:ext>
            </a:extLst>
          </p:cNvPr>
          <p:cNvSpPr txBox="1"/>
          <p:nvPr/>
        </p:nvSpPr>
        <p:spPr>
          <a:xfrm>
            <a:off x="1340842" y="5289643"/>
            <a:ext cx="77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5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Å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1646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88941-0573-0D46-3797-6AB2F5BCC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239" y="25884"/>
            <a:ext cx="8172241" cy="764808"/>
          </a:xfrm>
        </p:spPr>
        <p:txBody>
          <a:bodyPr/>
          <a:lstStyle/>
          <a:p>
            <a:r>
              <a:rPr lang="en-US"/>
              <a:t>O-K fine feature comparison</a:t>
            </a:r>
          </a:p>
        </p:txBody>
      </p:sp>
      <p:pic>
        <p:nvPicPr>
          <p:cNvPr id="3" name="Picture 2" descr="A graph of energy loss&#10;&#10;AI-generated content may be incorrect.">
            <a:extLst>
              <a:ext uri="{FF2B5EF4-FFF2-40B4-BE49-F238E27FC236}">
                <a16:creationId xmlns:a16="http://schemas.microsoft.com/office/drawing/2014/main" id="{65E1E6BC-F607-235E-64D6-3B037E9973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-4139" r="2211"/>
          <a:stretch/>
        </p:blipFill>
        <p:spPr>
          <a:xfrm>
            <a:off x="515300" y="978877"/>
            <a:ext cx="5310269" cy="3721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E75E35-D388-5E62-B95B-E32CDFA47A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11029" t="3354" r="52851" b="54192"/>
          <a:stretch/>
        </p:blipFill>
        <p:spPr>
          <a:xfrm>
            <a:off x="2923675" y="1094873"/>
            <a:ext cx="4078704" cy="5329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E9483C-0111-8C68-7D1F-5B85566BA85C}"/>
              </a:ext>
            </a:extLst>
          </p:cNvPr>
          <p:cNvSpPr txBox="1"/>
          <p:nvPr/>
        </p:nvSpPr>
        <p:spPr>
          <a:xfrm>
            <a:off x="7146758" y="6059178"/>
            <a:ext cx="49570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>
                <a:solidFill>
                  <a:srgbClr val="22222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Bach, David, et al. "EELS of niobium and stoichiometric niobium-oxide phases—Part I: Plasmon and near-edges fine structure." </a:t>
            </a:r>
            <a:r>
              <a:rPr lang="en-US" sz="1400" i="1" kern="0">
                <a:solidFill>
                  <a:srgbClr val="22222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Microscopy and Microanalysis</a:t>
            </a:r>
            <a:r>
              <a:rPr lang="en-US" sz="1400" kern="0">
                <a:solidFill>
                  <a:srgbClr val="22222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15.6 (2009): 505-523.</a:t>
            </a:r>
            <a:r>
              <a:rPr lang="en-GB" sz="1400">
                <a:effectLst/>
              </a:rPr>
              <a:t> </a:t>
            </a:r>
            <a:endParaRPr lang="en-US" sz="1400"/>
          </a:p>
        </p:txBody>
      </p:sp>
      <p:pic>
        <p:nvPicPr>
          <p:cNvPr id="7" name="Picture 6" descr="A blue and green striped background&#10;&#10;AI-generated content may be incorrect.">
            <a:extLst>
              <a:ext uri="{FF2B5EF4-FFF2-40B4-BE49-F238E27FC236}">
                <a16:creationId xmlns:a16="http://schemas.microsoft.com/office/drawing/2014/main" id="{EDDE5D06-A34D-F664-13F9-C5073B968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011" y="978877"/>
            <a:ext cx="2559600" cy="1682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218F94-FADF-E260-EDDE-9869DF733098}"/>
              </a:ext>
            </a:extLst>
          </p:cNvPr>
          <p:cNvSpPr txBox="1"/>
          <p:nvPr/>
        </p:nvSpPr>
        <p:spPr>
          <a:xfrm>
            <a:off x="7411453" y="3657600"/>
            <a:ext cx="4499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Bottom layer is a fully oxidized Nb</a:t>
            </a:r>
            <a:r>
              <a:rPr lang="en-US" baseline="-25000"/>
              <a:t>2</a:t>
            </a:r>
            <a:r>
              <a:rPr lang="en-US"/>
              <a:t>O</a:t>
            </a:r>
            <a:r>
              <a:rPr lang="en-US" baseline="-25000"/>
              <a:t>5</a:t>
            </a:r>
          </a:p>
          <a:p>
            <a:r>
              <a:rPr lang="en-US"/>
              <a:t>Local bonding and coordination for the top layer is closer to NbO</a:t>
            </a:r>
            <a:r>
              <a:rPr lang="en-US" baseline="-25000"/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50ADC8-DA2F-9B3D-E149-8B5FBFCCDE72}"/>
              </a:ext>
            </a:extLst>
          </p:cNvPr>
          <p:cNvCxnSpPr/>
          <p:nvPr/>
        </p:nvCxnSpPr>
        <p:spPr>
          <a:xfrm>
            <a:off x="9655792" y="2784099"/>
            <a:ext cx="59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B0A506-0E9D-3A14-C966-11A071C587FA}"/>
              </a:ext>
            </a:extLst>
          </p:cNvPr>
          <p:cNvSpPr txBox="1"/>
          <p:nvPr/>
        </p:nvSpPr>
        <p:spPr>
          <a:xfrm>
            <a:off x="9410754" y="2870937"/>
            <a:ext cx="10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50 nm</a:t>
            </a:r>
          </a:p>
        </p:txBody>
      </p:sp>
      <p:pic>
        <p:nvPicPr>
          <p:cNvPr id="12" name="Picture 11" descr="A diagram of a structure&#10;&#10;AI-generated content may be incorrect.">
            <a:extLst>
              <a:ext uri="{FF2B5EF4-FFF2-40B4-BE49-F238E27FC236}">
                <a16:creationId xmlns:a16="http://schemas.microsoft.com/office/drawing/2014/main" id="{7181B703-DB47-D0BA-CFF8-919FAE95A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942" y="978877"/>
            <a:ext cx="4526543" cy="51162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341000-3BC9-9B83-46CD-322462F02C1E}"/>
              </a:ext>
            </a:extLst>
          </p:cNvPr>
          <p:cNvSpPr txBox="1"/>
          <p:nvPr/>
        </p:nvSpPr>
        <p:spPr>
          <a:xfrm>
            <a:off x="3104" y="6366295"/>
            <a:ext cx="53102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Kumada, N., and N. </a:t>
            </a:r>
            <a:r>
              <a:rPr lang="en-GB" sz="12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Kinomiura</a:t>
            </a:r>
            <a:r>
              <a:rPr lang="en-GB"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"Preparation and crystal structure of a new reduced calcium niobium oxide: CaNb2O4." </a:t>
            </a:r>
            <a:r>
              <a:rPr lang="en-GB" sz="12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Solid State Chemistry</a:t>
            </a:r>
            <a:r>
              <a:rPr lang="en-GB" sz="12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147.2 (1999): 671-675.</a:t>
            </a:r>
            <a:endParaRPr lang="en-US" sz="1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1AD224-4427-A457-CDCC-61C5B55008F2}"/>
              </a:ext>
            </a:extLst>
          </p:cNvPr>
          <p:cNvSpPr txBox="1"/>
          <p:nvPr/>
        </p:nvSpPr>
        <p:spPr>
          <a:xfrm>
            <a:off x="7366609" y="4864345"/>
            <a:ext cx="408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 possible phases of </a:t>
            </a:r>
            <a:r>
              <a:rPr lang="en-US" err="1"/>
              <a:t>Ca</a:t>
            </a:r>
            <a:r>
              <a:rPr lang="en-US" baseline="-25000" err="1"/>
              <a:t>x</a:t>
            </a:r>
            <a:r>
              <a:rPr lang="en-US" err="1"/>
              <a:t>Nb</a:t>
            </a:r>
            <a:r>
              <a:rPr lang="en-US" baseline="-25000" err="1"/>
              <a:t>y</a:t>
            </a:r>
            <a:r>
              <a:rPr lang="en-US" err="1"/>
              <a:t>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1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CD63E-20AE-D078-7A51-A5B52E6E7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XPS comparison of VD and EC</a:t>
            </a:r>
          </a:p>
        </p:txBody>
      </p:sp>
      <p:pic>
        <p:nvPicPr>
          <p:cNvPr id="3" name="Picture 2" descr="Figure 13. Refer to the following caption and surrounding text.">
            <a:extLst>
              <a:ext uri="{FF2B5EF4-FFF2-40B4-BE49-F238E27FC236}">
                <a16:creationId xmlns:a16="http://schemas.microsoft.com/office/drawing/2014/main" id="{96437943-1AF5-325B-D17C-096026A6F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33114"/>
          <a:stretch/>
        </p:blipFill>
        <p:spPr bwMode="auto">
          <a:xfrm>
            <a:off x="2332992" y="1523785"/>
            <a:ext cx="6341751" cy="28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B8DD35-8959-7EC8-BEA8-7E3AC4F51F9B}"/>
              </a:ext>
            </a:extLst>
          </p:cNvPr>
          <p:cNvSpPr txBox="1"/>
          <p:nvPr/>
        </p:nvSpPr>
        <p:spPr>
          <a:xfrm>
            <a:off x="2332992" y="4681728"/>
            <a:ext cx="737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Mixed Sn and Nb oxides in vapor-diffused and separate layer of </a:t>
            </a:r>
            <a:r>
              <a:rPr lang="en-US" err="1"/>
              <a:t>SnO</a:t>
            </a:r>
            <a:r>
              <a:rPr lang="en-US"/>
              <a:t> on the surface of the electroplated sample</a:t>
            </a:r>
          </a:p>
        </p:txBody>
      </p:sp>
    </p:spTree>
    <p:extLst>
      <p:ext uri="{BB962C8B-B14F-4D97-AF65-F5344CB8AC3E}">
        <p14:creationId xmlns:p14="http://schemas.microsoft.com/office/powerpoint/2010/main" val="2006616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442CE6-BD59-3657-EA54-012C33948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Previous work: </a:t>
            </a:r>
            <a:r>
              <a:rPr lang="en-US" err="1"/>
              <a:t>Nb</a:t>
            </a:r>
            <a:r>
              <a:rPr lang="en-US" baseline="-25000" err="1"/>
              <a:t>Sn</a:t>
            </a:r>
            <a:r>
              <a:rPr lang="en-US" baseline="-25000"/>
              <a:t> </a:t>
            </a:r>
            <a:r>
              <a:rPr lang="en-US"/>
              <a:t>anti-site defects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0823D-6CFE-799E-AB73-06F3B5943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600" y="6619714"/>
            <a:ext cx="2641600" cy="228600"/>
          </a:xfrm>
        </p:spPr>
        <p:txBody>
          <a:bodyPr/>
          <a:lstStyle/>
          <a:p>
            <a:fld id="{DEC16E0C-D3B9-9044-A832-B8662CAF7899}" type="datetime1">
              <a:rPr lang="en-US" smtClean="0"/>
              <a:t>7/16/25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FE24B-1986-3B5C-CA80-C770F010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1AB19-9A22-0418-67BE-C6A090BA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23</a:t>
            </a:fld>
            <a:endParaRPr lang="en-US"/>
          </a:p>
        </p:txBody>
      </p:sp>
      <p:pic>
        <p:nvPicPr>
          <p:cNvPr id="24" name="Picture 23" descr="A blurry image of a pattern&#10;&#10;Description automatically generated">
            <a:extLst>
              <a:ext uri="{FF2B5EF4-FFF2-40B4-BE49-F238E27FC236}">
                <a16:creationId xmlns:a16="http://schemas.microsoft.com/office/drawing/2014/main" id="{190623B6-CE70-2A22-4567-244DBC645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61382"/>
            <a:ext cx="5486400" cy="2194560"/>
          </a:xfrm>
          <a:prstGeom prst="rect">
            <a:avLst/>
          </a:prstGeom>
        </p:spPr>
      </p:pic>
      <p:pic>
        <p:nvPicPr>
          <p:cNvPr id="28" name="Picture 27" descr="A green dot pattern&#10;&#10;Description automatically generated">
            <a:extLst>
              <a:ext uri="{FF2B5EF4-FFF2-40B4-BE49-F238E27FC236}">
                <a16:creationId xmlns:a16="http://schemas.microsoft.com/office/drawing/2014/main" id="{4596F7AA-8D10-064D-5CCD-17387C40F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57" y="1361382"/>
            <a:ext cx="5486400" cy="2194560"/>
          </a:xfrm>
          <a:prstGeom prst="rect">
            <a:avLst/>
          </a:prstGeom>
        </p:spPr>
      </p:pic>
      <p:pic>
        <p:nvPicPr>
          <p:cNvPr id="30" name="Picture 29" descr="A red and black background&#10;&#10;Description automatically generated">
            <a:extLst>
              <a:ext uri="{FF2B5EF4-FFF2-40B4-BE49-F238E27FC236}">
                <a16:creationId xmlns:a16="http://schemas.microsoft.com/office/drawing/2014/main" id="{E2BBDFFA-8472-1E20-D3FF-32BD24CE1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57" y="3805883"/>
            <a:ext cx="5486400" cy="219456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7C9020F-23D8-DB06-7ED0-82821CCA4A0F}"/>
              </a:ext>
            </a:extLst>
          </p:cNvPr>
          <p:cNvCxnSpPr/>
          <p:nvPr/>
        </p:nvCxnSpPr>
        <p:spPr>
          <a:xfrm>
            <a:off x="435757" y="6293224"/>
            <a:ext cx="5486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3C33582-370F-8447-F00A-D06571999369}"/>
              </a:ext>
            </a:extLst>
          </p:cNvPr>
          <p:cNvSpPr txBox="1"/>
          <p:nvPr/>
        </p:nvSpPr>
        <p:spPr>
          <a:xfrm>
            <a:off x="427434" y="5940673"/>
            <a:ext cx="130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 </a:t>
            </a:r>
            <a:r>
              <a:rPr lang="en-US" err="1"/>
              <a:t>Å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E875829-0B8D-02F9-0182-61509D487B70}"/>
              </a:ext>
            </a:extLst>
          </p:cNvPr>
          <p:cNvSpPr txBox="1"/>
          <p:nvPr/>
        </p:nvSpPr>
        <p:spPr>
          <a:xfrm>
            <a:off x="2018305" y="926774"/>
            <a:ext cx="223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Sn-L </a:t>
            </a:r>
            <a:r>
              <a:rPr lang="en-US" err="1"/>
              <a:t>edgemap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7ACD40-0D40-11BC-70EE-9D8EB4A67D5B}"/>
              </a:ext>
            </a:extLst>
          </p:cNvPr>
          <p:cNvSpPr txBox="1"/>
          <p:nvPr/>
        </p:nvSpPr>
        <p:spPr>
          <a:xfrm>
            <a:off x="2033803" y="3468821"/>
            <a:ext cx="223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Nb-L </a:t>
            </a:r>
            <a:r>
              <a:rPr lang="en-US" err="1"/>
              <a:t>edgemap</a:t>
            </a:r>
            <a:endParaRPr lang="en-US"/>
          </a:p>
        </p:txBody>
      </p:sp>
      <p:pic>
        <p:nvPicPr>
          <p:cNvPr id="37" name="Picture 36" descr="A red and green squares&#10;&#10;Description automatically generated">
            <a:extLst>
              <a:ext uri="{FF2B5EF4-FFF2-40B4-BE49-F238E27FC236}">
                <a16:creationId xmlns:a16="http://schemas.microsoft.com/office/drawing/2014/main" id="{3B6891BB-EDB2-BEE8-0F75-E72DC660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57" y="3805810"/>
            <a:ext cx="5486400" cy="219456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30D2BC1-E72C-3EBC-E5E5-F176214A77D5}"/>
              </a:ext>
            </a:extLst>
          </p:cNvPr>
          <p:cNvSpPr txBox="1"/>
          <p:nvPr/>
        </p:nvSpPr>
        <p:spPr>
          <a:xfrm>
            <a:off x="6985215" y="950138"/>
            <a:ext cx="340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Composite map of Nb and Sn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3F7959B-6364-0AF8-D80E-35DE927131B8}"/>
              </a:ext>
            </a:extLst>
          </p:cNvPr>
          <p:cNvSpPr txBox="1"/>
          <p:nvPr/>
        </p:nvSpPr>
        <p:spPr>
          <a:xfrm>
            <a:off x="5930480" y="3926906"/>
            <a:ext cx="635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Nb atoms, that are 1Å apart, can be distinguished</a:t>
            </a:r>
          </a:p>
          <a:p>
            <a:r>
              <a:rPr lang="en-US" sz="2000"/>
              <a:t>Nb signal in the Sn atomic sites is detected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F16C44-C49B-C487-041E-6DB1C151E29B}"/>
              </a:ext>
            </a:extLst>
          </p:cNvPr>
          <p:cNvSpPr txBox="1"/>
          <p:nvPr/>
        </p:nvSpPr>
        <p:spPr>
          <a:xfrm>
            <a:off x="6160008" y="4772082"/>
            <a:ext cx="5358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Drawbacks:</a:t>
            </a:r>
          </a:p>
          <a:p>
            <a:pPr marL="342900" indent="-342900">
              <a:buAutoNum type="arabicParenR"/>
            </a:pPr>
            <a:r>
              <a:rPr lang="en-US"/>
              <a:t>Very high dose (over 6000 times more than ptychography)</a:t>
            </a:r>
          </a:p>
          <a:p>
            <a:pPr marL="342900" indent="-342900">
              <a:buAutoNum type="arabicParenR"/>
            </a:pPr>
            <a:r>
              <a:rPr lang="en-US"/>
              <a:t>Defects are formed during imaging</a:t>
            </a:r>
          </a:p>
          <a:p>
            <a:pPr marL="342900" indent="-342900">
              <a:buAutoNum type="arabicParenR"/>
            </a:pPr>
            <a:r>
              <a:rPr lang="en-US"/>
              <a:t>Sum of the projection (no depth resolution)</a:t>
            </a:r>
          </a:p>
        </p:txBody>
      </p:sp>
    </p:spTree>
    <p:extLst>
      <p:ext uri="{BB962C8B-B14F-4D97-AF65-F5344CB8AC3E}">
        <p14:creationId xmlns:p14="http://schemas.microsoft.com/office/powerpoint/2010/main" val="195719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A7AF2-01EB-02B5-DE55-20BCC0EE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RF performance tests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2B361-E001-D916-3576-83E92DC9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FA76-88C5-F640-8681-A024AEFF50BD}" type="datetime1">
              <a:rPr lang="en-US" smtClean="0"/>
              <a:t>7/16/25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4C8FB-2153-31CE-D143-63C6DE9C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C780F-A064-4EAD-2549-3F2DE1A07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3</a:t>
            </a:fld>
            <a:endParaRPr lang="en-US"/>
          </a:p>
        </p:txBody>
      </p:sp>
      <p:pic>
        <p:nvPicPr>
          <p:cNvPr id="6" name="Google Shape;727;g22f757450b6_1_745">
            <a:extLst>
              <a:ext uri="{FF2B5EF4-FFF2-40B4-BE49-F238E27FC236}">
                <a16:creationId xmlns:a16="http://schemas.microsoft.com/office/drawing/2014/main" id="{703DB9D4-7193-294E-AC66-A393481A541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rcRect r="38922"/>
          <a:stretch/>
        </p:blipFill>
        <p:spPr>
          <a:xfrm>
            <a:off x="6096000" y="971227"/>
            <a:ext cx="5428588" cy="43744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8E219-C678-1FA7-AEF0-B26AA6D134C6}"/>
              </a:ext>
            </a:extLst>
          </p:cNvPr>
          <p:cNvSpPr txBox="1"/>
          <p:nvPr/>
        </p:nvSpPr>
        <p:spPr>
          <a:xfrm>
            <a:off x="7695367" y="921800"/>
            <a:ext cx="368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Measurements from Liana </a:t>
            </a:r>
            <a:r>
              <a:rPr lang="en-US" dirty="0" err="1"/>
              <a:t>Shpani</a:t>
            </a:r>
            <a:endParaRPr lang="en-US" dirty="0"/>
          </a:p>
        </p:txBody>
      </p:sp>
      <p:pic>
        <p:nvPicPr>
          <p:cNvPr id="9" name="Picture 8" descr="A graph of a graph showing different types of substances&#10;&#10;AI-generated content may be incorrect.">
            <a:extLst>
              <a:ext uri="{FF2B5EF4-FFF2-40B4-BE49-F238E27FC236}">
                <a16:creationId xmlns:a16="http://schemas.microsoft.com/office/drawing/2014/main" id="{D97BD4F8-786C-1DCC-01A2-994C58A1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74"/>
          <a:stretch/>
        </p:blipFill>
        <p:spPr>
          <a:xfrm>
            <a:off x="558800" y="1275368"/>
            <a:ext cx="5047018" cy="444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933F97-FD95-45C5-9D4F-6EDCECE965D4}"/>
              </a:ext>
            </a:extLst>
          </p:cNvPr>
          <p:cNvSpPr txBox="1"/>
          <p:nvPr/>
        </p:nvSpPr>
        <p:spPr>
          <a:xfrm>
            <a:off x="962527" y="971227"/>
            <a:ext cx="4868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Lower BCS resistance, higher residual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F501BA-542C-2FA3-FEE4-5EA620C3AD98}"/>
              </a:ext>
            </a:extLst>
          </p:cNvPr>
          <p:cNvSpPr txBox="1"/>
          <p:nvPr/>
        </p:nvSpPr>
        <p:spPr>
          <a:xfrm>
            <a:off x="2438400" y="5851718"/>
            <a:ext cx="7635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Performance to structure correlation is critical : why quench early? </a:t>
            </a:r>
          </a:p>
          <a:p>
            <a:r>
              <a:rPr lang="en-US" b="1" dirty="0"/>
              <a:t>Which defects add to residual resistance?</a:t>
            </a:r>
          </a:p>
        </p:txBody>
      </p:sp>
    </p:spTree>
    <p:extLst>
      <p:ext uri="{BB962C8B-B14F-4D97-AF65-F5344CB8AC3E}">
        <p14:creationId xmlns:p14="http://schemas.microsoft.com/office/powerpoint/2010/main" val="377366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343AD-3DAE-E749-99C8-4A365582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514" y="73063"/>
            <a:ext cx="10527513" cy="764808"/>
          </a:xfrm>
        </p:spPr>
        <p:txBody>
          <a:bodyPr/>
          <a:lstStyle/>
          <a:p>
            <a:r>
              <a:rPr lang="en-US"/>
              <a:t>STEM and Electron Energy Loss Spectroscopy</a:t>
            </a:r>
          </a:p>
        </p:txBody>
      </p:sp>
      <p:pic>
        <p:nvPicPr>
          <p:cNvPr id="3" name="Picture 204" descr="lens.png">
            <a:extLst>
              <a:ext uri="{FF2B5EF4-FFF2-40B4-BE49-F238E27FC236}">
                <a16:creationId xmlns:a16="http://schemas.microsoft.com/office/drawing/2014/main" id="{DC242B7C-AA0B-864A-BA9B-6AF55BBCCF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b="70033"/>
          <a:stretch>
            <a:fillRect/>
          </a:stretch>
        </p:blipFill>
        <p:spPr bwMode="auto">
          <a:xfrm>
            <a:off x="1423462" y="1861999"/>
            <a:ext cx="1142724" cy="26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nip Diagonal Corner Rectangle 4">
            <a:extLst>
              <a:ext uri="{FF2B5EF4-FFF2-40B4-BE49-F238E27FC236}">
                <a16:creationId xmlns:a16="http://schemas.microsoft.com/office/drawing/2014/main" id="{E8665352-5076-1B45-BDDA-E8A251D2D9BA}"/>
              </a:ext>
            </a:extLst>
          </p:cNvPr>
          <p:cNvSpPr/>
          <p:nvPr/>
        </p:nvSpPr>
        <p:spPr>
          <a:xfrm>
            <a:off x="1640592" y="5112665"/>
            <a:ext cx="1077744" cy="859025"/>
          </a:xfrm>
          <a:prstGeom prst="snip2DiagRect">
            <a:avLst>
              <a:gd name="adj1" fmla="val 356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hangingPunct="1">
              <a:defRPr/>
            </a:pPr>
            <a:endParaRPr lang="en-US" sz="1797">
              <a:solidFill>
                <a:srgbClr val="FFFFFF"/>
              </a:solidFill>
            </a:endParaRP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BFF02060-4B8C-E348-B133-7F96D17600B0}"/>
              </a:ext>
            </a:extLst>
          </p:cNvPr>
          <p:cNvSpPr/>
          <p:nvPr/>
        </p:nvSpPr>
        <p:spPr>
          <a:xfrm>
            <a:off x="3195398" y="4981115"/>
            <a:ext cx="302719" cy="1025440"/>
          </a:xfrm>
          <a:prstGeom prst="cube">
            <a:avLst/>
          </a:prstGeom>
          <a:gradFill>
            <a:gsLst>
              <a:gs pos="0">
                <a:schemeClr val="bg1"/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  <a:gs pos="25000">
                <a:srgbClr val="008000"/>
              </a:gs>
              <a:gs pos="48000">
                <a:srgbClr val="FF0000"/>
              </a:gs>
              <a:gs pos="71000">
                <a:schemeClr val="accent2">
                  <a:tint val="100000"/>
                  <a:shade val="100000"/>
                  <a:satMod val="130000"/>
                </a:schemeClr>
              </a:gs>
              <a:gs pos="88000">
                <a:schemeClr val="bg1"/>
              </a:gs>
            </a:gsLst>
            <a:lin ang="4920000" scaled="0"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hangingPunct="1">
              <a:defRPr/>
            </a:pPr>
            <a:endParaRPr lang="en-US" sz="1797">
              <a:solidFill>
                <a:srgbClr val="FFFFFF"/>
              </a:solidFill>
            </a:endParaRPr>
          </a:p>
        </p:txBody>
      </p:sp>
      <p:pic>
        <p:nvPicPr>
          <p:cNvPr id="7" name="Picture 181">
            <a:extLst>
              <a:ext uri="{FF2B5EF4-FFF2-40B4-BE49-F238E27FC236}">
                <a16:creationId xmlns:a16="http://schemas.microsoft.com/office/drawing/2014/main" id="{6D523CF0-7F03-C544-A273-3786C9B4A3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0813" y="4502471"/>
            <a:ext cx="2187184" cy="52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FE249DBD-4A50-714A-ABD0-9E69DAE76FCA}"/>
              </a:ext>
            </a:extLst>
          </p:cNvPr>
          <p:cNvSpPr>
            <a:spLocks/>
          </p:cNvSpPr>
          <p:nvPr/>
        </p:nvSpPr>
        <p:spPr bwMode="auto">
          <a:xfrm>
            <a:off x="1726181" y="3472277"/>
            <a:ext cx="1483481" cy="2382129"/>
          </a:xfrm>
          <a:custGeom>
            <a:avLst/>
            <a:gdLst>
              <a:gd name="T0" fmla="*/ 2147483647 w 1181"/>
              <a:gd name="T1" fmla="*/ 0 h 1791"/>
              <a:gd name="T2" fmla="*/ 2147483647 w 1181"/>
              <a:gd name="T3" fmla="*/ 2147483647 h 1791"/>
              <a:gd name="T4" fmla="*/ 2147483647 w 1181"/>
              <a:gd name="T5" fmla="*/ 2147483647 h 1791"/>
              <a:gd name="T6" fmla="*/ 2147483647 w 1181"/>
              <a:gd name="T7" fmla="*/ 2147483647 h 1791"/>
              <a:gd name="T8" fmla="*/ 2147483647 w 1181"/>
              <a:gd name="T9" fmla="*/ 2147483647 h 1791"/>
              <a:gd name="T10" fmla="*/ 2147483647 w 1181"/>
              <a:gd name="T11" fmla="*/ 2147483647 h 1791"/>
              <a:gd name="T12" fmla="*/ 2147483647 w 1181"/>
              <a:gd name="T13" fmla="*/ 2147483647 h 1791"/>
              <a:gd name="T14" fmla="*/ 2147483647 w 1181"/>
              <a:gd name="T15" fmla="*/ 2147483647 h 1791"/>
              <a:gd name="T16" fmla="*/ 2147483647 w 1181"/>
              <a:gd name="T17" fmla="*/ 2147483647 h 1791"/>
              <a:gd name="T18" fmla="*/ 0 w 1181"/>
              <a:gd name="T19" fmla="*/ 2147483647 h 1791"/>
              <a:gd name="T20" fmla="*/ 2147483647 w 1181"/>
              <a:gd name="T21" fmla="*/ 0 h 17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81"/>
              <a:gd name="T34" fmla="*/ 0 h 1791"/>
              <a:gd name="T35" fmla="*/ 1181 w 1181"/>
              <a:gd name="T36" fmla="*/ 1791 h 179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81" h="1791">
                <a:moveTo>
                  <a:pt x="200" y="0"/>
                </a:moveTo>
                <a:lnTo>
                  <a:pt x="365" y="1095"/>
                </a:lnTo>
                <a:lnTo>
                  <a:pt x="389" y="1272"/>
                </a:lnTo>
                <a:cubicBezTo>
                  <a:pt x="408" y="1330"/>
                  <a:pt x="426" y="1394"/>
                  <a:pt x="480" y="1445"/>
                </a:cubicBezTo>
                <a:cubicBezTo>
                  <a:pt x="534" y="1496"/>
                  <a:pt x="599" y="1533"/>
                  <a:pt x="716" y="1579"/>
                </a:cubicBezTo>
                <a:lnTo>
                  <a:pt x="1181" y="1719"/>
                </a:lnTo>
                <a:lnTo>
                  <a:pt x="716" y="1791"/>
                </a:lnTo>
                <a:cubicBezTo>
                  <a:pt x="573" y="1788"/>
                  <a:pt x="430" y="1755"/>
                  <a:pt x="322" y="1699"/>
                </a:cubicBezTo>
                <a:cubicBezTo>
                  <a:pt x="214" y="1643"/>
                  <a:pt x="122" y="1529"/>
                  <a:pt x="68" y="1455"/>
                </a:cubicBezTo>
                <a:cubicBezTo>
                  <a:pt x="14" y="1381"/>
                  <a:pt x="14" y="1295"/>
                  <a:pt x="0" y="1253"/>
                </a:cubicBezTo>
                <a:lnTo>
                  <a:pt x="200" y="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797">
              <a:latin typeface="Calibri" pitchFamily="-65" charset="0"/>
              <a:ea typeface=""/>
              <a:cs typeface=""/>
            </a:endParaRPr>
          </a:p>
        </p:txBody>
      </p:sp>
      <p:grpSp>
        <p:nvGrpSpPr>
          <p:cNvPr id="9" name="Group 186">
            <a:extLst>
              <a:ext uri="{FF2B5EF4-FFF2-40B4-BE49-F238E27FC236}">
                <a16:creationId xmlns:a16="http://schemas.microsoft.com/office/drawing/2014/main" id="{9BE9A075-DFC5-5543-9851-7D5D716D9B80}"/>
              </a:ext>
            </a:extLst>
          </p:cNvPr>
          <p:cNvGrpSpPr>
            <a:grpSpLocks/>
          </p:cNvGrpSpPr>
          <p:nvPr/>
        </p:nvGrpSpPr>
        <p:grpSpPr bwMode="auto">
          <a:xfrm>
            <a:off x="3212830" y="5110263"/>
            <a:ext cx="450116" cy="682327"/>
            <a:chOff x="3289176" y="4584669"/>
            <a:chExt cx="450395" cy="683881"/>
          </a:xfrm>
        </p:grpSpPr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643D87B8-9CC2-FB41-AF49-1B1345153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724" y="4665926"/>
              <a:ext cx="435298" cy="595075"/>
            </a:xfrm>
            <a:custGeom>
              <a:avLst/>
              <a:gdLst>
                <a:gd name="T0" fmla="*/ 0 w 346"/>
                <a:gd name="T1" fmla="*/ 2147483647 h 473"/>
                <a:gd name="T2" fmla="*/ 2147483647 w 346"/>
                <a:gd name="T3" fmla="*/ 2147483647 h 473"/>
                <a:gd name="T4" fmla="*/ 2147483647 w 346"/>
                <a:gd name="T5" fmla="*/ 2147483647 h 473"/>
                <a:gd name="T6" fmla="*/ 2147483647 w 346"/>
                <a:gd name="T7" fmla="*/ 2147483647 h 473"/>
                <a:gd name="T8" fmla="*/ 2147483647 w 346"/>
                <a:gd name="T9" fmla="*/ 2147483647 h 473"/>
                <a:gd name="T10" fmla="*/ 2147483647 w 346"/>
                <a:gd name="T11" fmla="*/ 2147483647 h 473"/>
                <a:gd name="T12" fmla="*/ 2147483647 w 346"/>
                <a:gd name="T13" fmla="*/ 2147483647 h 473"/>
                <a:gd name="T14" fmla="*/ 2147483647 w 346"/>
                <a:gd name="T15" fmla="*/ 2147483647 h 473"/>
                <a:gd name="T16" fmla="*/ 2147483647 w 346"/>
                <a:gd name="T17" fmla="*/ 2147483647 h 473"/>
                <a:gd name="T18" fmla="*/ 2147483647 w 346"/>
                <a:gd name="T19" fmla="*/ 2147483647 h 473"/>
                <a:gd name="T20" fmla="*/ 2147483647 w 346"/>
                <a:gd name="T21" fmla="*/ 2147483647 h 473"/>
                <a:gd name="T22" fmla="*/ 2147483647 w 346"/>
                <a:gd name="T23" fmla="*/ 2147483647 h 473"/>
                <a:gd name="T24" fmla="*/ 2147483647 w 346"/>
                <a:gd name="T25" fmla="*/ 2147483647 h 473"/>
                <a:gd name="T26" fmla="*/ 2147483647 w 346"/>
                <a:gd name="T27" fmla="*/ 2147483647 h 473"/>
                <a:gd name="T28" fmla="*/ 2147483647 w 346"/>
                <a:gd name="T29" fmla="*/ 2147483647 h 473"/>
                <a:gd name="T30" fmla="*/ 2147483647 w 346"/>
                <a:gd name="T31" fmla="*/ 2147483647 h 473"/>
                <a:gd name="T32" fmla="*/ 2147483647 w 346"/>
                <a:gd name="T33" fmla="*/ 2147483647 h 473"/>
                <a:gd name="T34" fmla="*/ 2147483647 w 346"/>
                <a:gd name="T35" fmla="*/ 2147483647 h 473"/>
                <a:gd name="T36" fmla="*/ 2147483647 w 346"/>
                <a:gd name="T37" fmla="*/ 2147483647 h 473"/>
                <a:gd name="T38" fmla="*/ 2147483647 w 346"/>
                <a:gd name="T39" fmla="*/ 2147483647 h 473"/>
                <a:gd name="T40" fmla="*/ 2147483647 w 346"/>
                <a:gd name="T41" fmla="*/ 2147483647 h 473"/>
                <a:gd name="T42" fmla="*/ 2147483647 w 346"/>
                <a:gd name="T43" fmla="*/ 2147483647 h 473"/>
                <a:gd name="T44" fmla="*/ 2147483647 w 346"/>
                <a:gd name="T45" fmla="*/ 2147483647 h 473"/>
                <a:gd name="T46" fmla="*/ 2147483647 w 346"/>
                <a:gd name="T47" fmla="*/ 2147483647 h 473"/>
                <a:gd name="T48" fmla="*/ 2147483647 w 346"/>
                <a:gd name="T49" fmla="*/ 2147483647 h 473"/>
                <a:gd name="T50" fmla="*/ 2147483647 w 346"/>
                <a:gd name="T51" fmla="*/ 2147483647 h 473"/>
                <a:gd name="T52" fmla="*/ 2147483647 w 346"/>
                <a:gd name="T53" fmla="*/ 2147483647 h 473"/>
                <a:gd name="T54" fmla="*/ 0 w 346"/>
                <a:gd name="T55" fmla="*/ 0 h 473"/>
                <a:gd name="T56" fmla="*/ 0 w 346"/>
                <a:gd name="T57" fmla="*/ 2147483647 h 47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46"/>
                <a:gd name="T88" fmla="*/ 0 h 473"/>
                <a:gd name="T89" fmla="*/ 346 w 346"/>
                <a:gd name="T90" fmla="*/ 473 h 47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46" h="473">
                  <a:moveTo>
                    <a:pt x="0" y="473"/>
                  </a:moveTo>
                  <a:lnTo>
                    <a:pt x="76" y="460"/>
                  </a:lnTo>
                  <a:lnTo>
                    <a:pt x="269" y="454"/>
                  </a:lnTo>
                  <a:lnTo>
                    <a:pt x="346" y="447"/>
                  </a:lnTo>
                  <a:lnTo>
                    <a:pt x="250" y="441"/>
                  </a:lnTo>
                  <a:lnTo>
                    <a:pt x="45" y="434"/>
                  </a:lnTo>
                  <a:lnTo>
                    <a:pt x="13" y="428"/>
                  </a:lnTo>
                  <a:lnTo>
                    <a:pt x="13" y="409"/>
                  </a:lnTo>
                  <a:lnTo>
                    <a:pt x="89" y="390"/>
                  </a:lnTo>
                  <a:lnTo>
                    <a:pt x="153" y="377"/>
                  </a:lnTo>
                  <a:lnTo>
                    <a:pt x="166" y="364"/>
                  </a:lnTo>
                  <a:lnTo>
                    <a:pt x="172" y="351"/>
                  </a:lnTo>
                  <a:lnTo>
                    <a:pt x="153" y="345"/>
                  </a:lnTo>
                  <a:lnTo>
                    <a:pt x="121" y="332"/>
                  </a:lnTo>
                  <a:lnTo>
                    <a:pt x="64" y="319"/>
                  </a:lnTo>
                  <a:lnTo>
                    <a:pt x="25" y="307"/>
                  </a:lnTo>
                  <a:lnTo>
                    <a:pt x="19" y="281"/>
                  </a:lnTo>
                  <a:lnTo>
                    <a:pt x="13" y="243"/>
                  </a:lnTo>
                  <a:lnTo>
                    <a:pt x="96" y="236"/>
                  </a:lnTo>
                  <a:lnTo>
                    <a:pt x="70" y="223"/>
                  </a:lnTo>
                  <a:lnTo>
                    <a:pt x="140" y="217"/>
                  </a:lnTo>
                  <a:lnTo>
                    <a:pt x="127" y="191"/>
                  </a:lnTo>
                  <a:lnTo>
                    <a:pt x="89" y="185"/>
                  </a:lnTo>
                  <a:lnTo>
                    <a:pt x="57" y="179"/>
                  </a:lnTo>
                  <a:lnTo>
                    <a:pt x="51" y="147"/>
                  </a:lnTo>
                  <a:lnTo>
                    <a:pt x="25" y="96"/>
                  </a:lnTo>
                  <a:lnTo>
                    <a:pt x="13" y="25"/>
                  </a:lnTo>
                  <a:lnTo>
                    <a:pt x="0" y="0"/>
                  </a:lnTo>
                  <a:lnTo>
                    <a:pt x="0" y="473"/>
                  </a:lnTo>
                  <a:close/>
                </a:path>
              </a:pathLst>
            </a:custGeom>
            <a:solidFill>
              <a:srgbClr val="0000D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BCA5A8C4-323B-B342-8561-E852BF07F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724" y="5244647"/>
              <a:ext cx="104422" cy="16355"/>
            </a:xfrm>
            <a:custGeom>
              <a:avLst/>
              <a:gdLst>
                <a:gd name="T0" fmla="*/ 0 w 65"/>
                <a:gd name="T1" fmla="*/ 2147483647 h 10"/>
                <a:gd name="T2" fmla="*/ 2147483647 w 65"/>
                <a:gd name="T3" fmla="*/ 0 h 10"/>
                <a:gd name="T4" fmla="*/ 2147483647 w 65"/>
                <a:gd name="T5" fmla="*/ 0 h 10"/>
                <a:gd name="T6" fmla="*/ 0 60000 65536"/>
                <a:gd name="T7" fmla="*/ 0 60000 65536"/>
                <a:gd name="T8" fmla="*/ 0 60000 65536"/>
                <a:gd name="T9" fmla="*/ 0 w 65"/>
                <a:gd name="T10" fmla="*/ 0 h 10"/>
                <a:gd name="T11" fmla="*/ 65 w 65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0">
                  <a:moveTo>
                    <a:pt x="0" y="10"/>
                  </a:moveTo>
                  <a:lnTo>
                    <a:pt x="60" y="0"/>
                  </a:lnTo>
                  <a:lnTo>
                    <a:pt x="65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C141C6B-DBC9-294E-B96D-899003310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339" y="5237098"/>
              <a:ext cx="250360" cy="7549"/>
            </a:xfrm>
            <a:custGeom>
              <a:avLst/>
              <a:gdLst>
                <a:gd name="T0" fmla="*/ 0 w 156"/>
                <a:gd name="T1" fmla="*/ 2147483647 h 5"/>
                <a:gd name="T2" fmla="*/ 2147483647 w 156"/>
                <a:gd name="T3" fmla="*/ 0 h 5"/>
                <a:gd name="T4" fmla="*/ 2147483647 w 156"/>
                <a:gd name="T5" fmla="*/ 0 h 5"/>
                <a:gd name="T6" fmla="*/ 0 60000 65536"/>
                <a:gd name="T7" fmla="*/ 0 60000 65536"/>
                <a:gd name="T8" fmla="*/ 0 60000 65536"/>
                <a:gd name="T9" fmla="*/ 0 w 156"/>
                <a:gd name="T10" fmla="*/ 0 h 5"/>
                <a:gd name="T11" fmla="*/ 156 w 156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6" h="5">
                  <a:moveTo>
                    <a:pt x="0" y="5"/>
                  </a:moveTo>
                  <a:lnTo>
                    <a:pt x="151" y="0"/>
                  </a:lnTo>
                  <a:lnTo>
                    <a:pt x="156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5AE54183-DEC3-A147-97D6-9B80E46FB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150" y="5228291"/>
              <a:ext cx="104421" cy="8807"/>
            </a:xfrm>
            <a:custGeom>
              <a:avLst/>
              <a:gdLst>
                <a:gd name="T0" fmla="*/ 0 w 65"/>
                <a:gd name="T1" fmla="*/ 2147483647 h 5"/>
                <a:gd name="T2" fmla="*/ 2147483647 w 65"/>
                <a:gd name="T3" fmla="*/ 0 h 5"/>
                <a:gd name="T4" fmla="*/ 2147483647 w 65"/>
                <a:gd name="T5" fmla="*/ 0 h 5"/>
                <a:gd name="T6" fmla="*/ 0 60000 65536"/>
                <a:gd name="T7" fmla="*/ 0 60000 65536"/>
                <a:gd name="T8" fmla="*/ 0 60000 65536"/>
                <a:gd name="T9" fmla="*/ 0 w 65"/>
                <a:gd name="T10" fmla="*/ 0 h 5"/>
                <a:gd name="T11" fmla="*/ 65 w 6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5">
                  <a:moveTo>
                    <a:pt x="0" y="5"/>
                  </a:moveTo>
                  <a:lnTo>
                    <a:pt x="60" y="0"/>
                  </a:lnTo>
                  <a:lnTo>
                    <a:pt x="65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14" name="Freeform 19">
              <a:extLst>
                <a:ext uri="{FF2B5EF4-FFF2-40B4-BE49-F238E27FC236}">
                  <a16:creationId xmlns:a16="http://schemas.microsoft.com/office/drawing/2014/main" id="{EC28EC52-4200-2549-8097-E4B210DEF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1181" y="5220743"/>
              <a:ext cx="130841" cy="7549"/>
            </a:xfrm>
            <a:custGeom>
              <a:avLst/>
              <a:gdLst>
                <a:gd name="T0" fmla="*/ 2147483647 w 81"/>
                <a:gd name="T1" fmla="*/ 2147483647 h 5"/>
                <a:gd name="T2" fmla="*/ 2147483647 w 81"/>
                <a:gd name="T3" fmla="*/ 0 h 5"/>
                <a:gd name="T4" fmla="*/ 0 w 81"/>
                <a:gd name="T5" fmla="*/ 0 h 5"/>
                <a:gd name="T6" fmla="*/ 0 60000 65536"/>
                <a:gd name="T7" fmla="*/ 0 60000 65536"/>
                <a:gd name="T8" fmla="*/ 0 60000 65536"/>
                <a:gd name="T9" fmla="*/ 0 w 81"/>
                <a:gd name="T10" fmla="*/ 0 h 5"/>
                <a:gd name="T11" fmla="*/ 81 w 81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5">
                  <a:moveTo>
                    <a:pt x="81" y="5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294CDDD8-6749-FA4C-BC33-E60CF5C12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4531" y="5211936"/>
              <a:ext cx="266715" cy="8806"/>
            </a:xfrm>
            <a:custGeom>
              <a:avLst/>
              <a:gdLst>
                <a:gd name="T0" fmla="*/ 2147483647 w 166"/>
                <a:gd name="T1" fmla="*/ 2147483647 h 5"/>
                <a:gd name="T2" fmla="*/ 2147483647 w 166"/>
                <a:gd name="T3" fmla="*/ 0 h 5"/>
                <a:gd name="T4" fmla="*/ 0 w 166"/>
                <a:gd name="T5" fmla="*/ 0 h 5"/>
                <a:gd name="T6" fmla="*/ 0 60000 65536"/>
                <a:gd name="T7" fmla="*/ 0 60000 65536"/>
                <a:gd name="T8" fmla="*/ 0 60000 65536"/>
                <a:gd name="T9" fmla="*/ 0 w 166"/>
                <a:gd name="T10" fmla="*/ 0 h 5"/>
                <a:gd name="T11" fmla="*/ 166 w 166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" h="5">
                  <a:moveTo>
                    <a:pt x="166" y="5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C47327BE-5DD0-FD4E-9CDE-E009254AC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273" y="5204388"/>
              <a:ext cx="49066" cy="7549"/>
            </a:xfrm>
            <a:custGeom>
              <a:avLst/>
              <a:gdLst>
                <a:gd name="T0" fmla="*/ 2147483647 w 30"/>
                <a:gd name="T1" fmla="*/ 2147483647 h 5"/>
                <a:gd name="T2" fmla="*/ 2147483647 w 30"/>
                <a:gd name="T3" fmla="*/ 0 h 5"/>
                <a:gd name="T4" fmla="*/ 0 w 30"/>
                <a:gd name="T5" fmla="*/ 0 h 5"/>
                <a:gd name="T6" fmla="*/ 0 60000 65536"/>
                <a:gd name="T7" fmla="*/ 0 60000 65536"/>
                <a:gd name="T8" fmla="*/ 0 60000 65536"/>
                <a:gd name="T9" fmla="*/ 0 w 30"/>
                <a:gd name="T10" fmla="*/ 0 h 5"/>
                <a:gd name="T11" fmla="*/ 30 w 30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5">
                  <a:moveTo>
                    <a:pt x="30" y="5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A4B20C0C-1DD8-E948-8E52-6AA0951A3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080" y="5172935"/>
              <a:ext cx="1258" cy="31453"/>
            </a:xfrm>
            <a:custGeom>
              <a:avLst/>
              <a:gdLst>
                <a:gd name="T0" fmla="*/ 0 w 1587"/>
                <a:gd name="T1" fmla="*/ 2147483647 h 20"/>
                <a:gd name="T2" fmla="*/ 0 w 1587"/>
                <a:gd name="T3" fmla="*/ 2147483647 h 20"/>
                <a:gd name="T4" fmla="*/ 0 w 1587"/>
                <a:gd name="T5" fmla="*/ 0 h 20"/>
                <a:gd name="T6" fmla="*/ 0 60000 65536"/>
                <a:gd name="T7" fmla="*/ 0 60000 65536"/>
                <a:gd name="T8" fmla="*/ 0 60000 65536"/>
                <a:gd name="T9" fmla="*/ 0 w 1587"/>
                <a:gd name="T10" fmla="*/ 0 h 20"/>
                <a:gd name="T11" fmla="*/ 1587 w 1587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7" h="20">
                  <a:moveTo>
                    <a:pt x="0" y="20"/>
                  </a:move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18" name="Freeform 23">
              <a:extLst>
                <a:ext uri="{FF2B5EF4-FFF2-40B4-BE49-F238E27FC236}">
                  <a16:creationId xmlns:a16="http://schemas.microsoft.com/office/drawing/2014/main" id="{53124288-9806-F849-9BCA-ADA3C585D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080" y="5156581"/>
              <a:ext cx="104421" cy="23903"/>
            </a:xfrm>
            <a:custGeom>
              <a:avLst/>
              <a:gdLst>
                <a:gd name="T0" fmla="*/ 0 w 65"/>
                <a:gd name="T1" fmla="*/ 2147483647 h 15"/>
                <a:gd name="T2" fmla="*/ 2147483647 w 65"/>
                <a:gd name="T3" fmla="*/ 0 h 15"/>
                <a:gd name="T4" fmla="*/ 2147483647 w 65"/>
                <a:gd name="T5" fmla="*/ 0 h 15"/>
                <a:gd name="T6" fmla="*/ 0 60000 65536"/>
                <a:gd name="T7" fmla="*/ 0 60000 65536"/>
                <a:gd name="T8" fmla="*/ 0 60000 65536"/>
                <a:gd name="T9" fmla="*/ 0 w 65"/>
                <a:gd name="T10" fmla="*/ 0 h 15"/>
                <a:gd name="T11" fmla="*/ 65 w 6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15">
                  <a:moveTo>
                    <a:pt x="0" y="15"/>
                  </a:moveTo>
                  <a:lnTo>
                    <a:pt x="60" y="0"/>
                  </a:lnTo>
                  <a:lnTo>
                    <a:pt x="65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19" name="Freeform 24">
              <a:extLst>
                <a:ext uri="{FF2B5EF4-FFF2-40B4-BE49-F238E27FC236}">
                  <a16:creationId xmlns:a16="http://schemas.microsoft.com/office/drawing/2014/main" id="{E90F033E-C7C9-4242-84D2-0D2FAF0E1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694" y="5140225"/>
              <a:ext cx="88066" cy="16356"/>
            </a:xfrm>
            <a:custGeom>
              <a:avLst/>
              <a:gdLst>
                <a:gd name="T0" fmla="*/ 0 w 55"/>
                <a:gd name="T1" fmla="*/ 2147483647 h 10"/>
                <a:gd name="T2" fmla="*/ 2147483647 w 55"/>
                <a:gd name="T3" fmla="*/ 0 h 10"/>
                <a:gd name="T4" fmla="*/ 2147483647 w 55"/>
                <a:gd name="T5" fmla="*/ 0 h 10"/>
                <a:gd name="T6" fmla="*/ 0 60000 65536"/>
                <a:gd name="T7" fmla="*/ 0 60000 65536"/>
                <a:gd name="T8" fmla="*/ 0 60000 65536"/>
                <a:gd name="T9" fmla="*/ 0 w 55"/>
                <a:gd name="T10" fmla="*/ 0 h 10"/>
                <a:gd name="T11" fmla="*/ 55 w 55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10">
                  <a:moveTo>
                    <a:pt x="0" y="10"/>
                  </a:moveTo>
                  <a:lnTo>
                    <a:pt x="50" y="0"/>
                  </a:lnTo>
                  <a:lnTo>
                    <a:pt x="55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20" name="Freeform 25">
              <a:extLst>
                <a:ext uri="{FF2B5EF4-FFF2-40B4-BE49-F238E27FC236}">
                  <a16:creationId xmlns:a16="http://schemas.microsoft.com/office/drawing/2014/main" id="{A4AF6CA8-705B-2E48-8EA8-15AABE7CE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212" y="5123870"/>
              <a:ext cx="23903" cy="16355"/>
            </a:xfrm>
            <a:custGeom>
              <a:avLst/>
              <a:gdLst>
                <a:gd name="T0" fmla="*/ 0 w 15"/>
                <a:gd name="T1" fmla="*/ 2147483647 h 10"/>
                <a:gd name="T2" fmla="*/ 2147483647 w 15"/>
                <a:gd name="T3" fmla="*/ 0 h 10"/>
                <a:gd name="T4" fmla="*/ 2147483647 w 15"/>
                <a:gd name="T5" fmla="*/ 0 h 10"/>
                <a:gd name="T6" fmla="*/ 0 60000 65536"/>
                <a:gd name="T7" fmla="*/ 0 60000 65536"/>
                <a:gd name="T8" fmla="*/ 0 60000 65536"/>
                <a:gd name="T9" fmla="*/ 0 w 15"/>
                <a:gd name="T10" fmla="*/ 0 h 10"/>
                <a:gd name="T11" fmla="*/ 15 w 15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0">
                  <a:moveTo>
                    <a:pt x="0" y="10"/>
                  </a:moveTo>
                  <a:lnTo>
                    <a:pt x="10" y="0"/>
                  </a:lnTo>
                  <a:lnTo>
                    <a:pt x="15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21" name="Freeform 26">
              <a:extLst>
                <a:ext uri="{FF2B5EF4-FFF2-40B4-BE49-F238E27FC236}">
                  <a16:creationId xmlns:a16="http://schemas.microsoft.com/office/drawing/2014/main" id="{D9DB079F-AC2F-1746-BD6B-A75825540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5567" y="5107515"/>
              <a:ext cx="16356" cy="16356"/>
            </a:xfrm>
            <a:custGeom>
              <a:avLst/>
              <a:gdLst>
                <a:gd name="T0" fmla="*/ 0 w 10"/>
                <a:gd name="T1" fmla="*/ 2147483647 h 10"/>
                <a:gd name="T2" fmla="*/ 2147483647 w 10"/>
                <a:gd name="T3" fmla="*/ 0 h 10"/>
                <a:gd name="T4" fmla="*/ 2147483647 w 10"/>
                <a:gd name="T5" fmla="*/ 0 h 10"/>
                <a:gd name="T6" fmla="*/ 0 60000 65536"/>
                <a:gd name="T7" fmla="*/ 0 60000 65536"/>
                <a:gd name="T8" fmla="*/ 0 60000 65536"/>
                <a:gd name="T9" fmla="*/ 0 w 10"/>
                <a:gd name="T10" fmla="*/ 0 h 10"/>
                <a:gd name="T11" fmla="*/ 10 w 1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0">
                  <a:moveTo>
                    <a:pt x="0" y="10"/>
                  </a:moveTo>
                  <a:lnTo>
                    <a:pt x="5" y="0"/>
                  </a:lnTo>
                  <a:lnTo>
                    <a:pt x="1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22" name="Freeform 27">
              <a:extLst>
                <a:ext uri="{FF2B5EF4-FFF2-40B4-BE49-F238E27FC236}">
                  <a16:creationId xmlns:a16="http://schemas.microsoft.com/office/drawing/2014/main" id="{9D4C7E42-B373-0548-AC96-234BF54DB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1663" y="5099966"/>
              <a:ext cx="31452" cy="7549"/>
            </a:xfrm>
            <a:custGeom>
              <a:avLst/>
              <a:gdLst>
                <a:gd name="T0" fmla="*/ 2147483647 w 20"/>
                <a:gd name="T1" fmla="*/ 2147483647 h 5"/>
                <a:gd name="T2" fmla="*/ 2147483647 w 20"/>
                <a:gd name="T3" fmla="*/ 0 h 5"/>
                <a:gd name="T4" fmla="*/ 0 w 20"/>
                <a:gd name="T5" fmla="*/ 0 h 5"/>
                <a:gd name="T6" fmla="*/ 0 60000 65536"/>
                <a:gd name="T7" fmla="*/ 0 60000 65536"/>
                <a:gd name="T8" fmla="*/ 0 60000 65536"/>
                <a:gd name="T9" fmla="*/ 0 w 20"/>
                <a:gd name="T10" fmla="*/ 0 h 5"/>
                <a:gd name="T11" fmla="*/ 20 w 20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5">
                  <a:moveTo>
                    <a:pt x="20" y="5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1204D1A7-79A6-D148-A861-AF6623CC7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405" y="5083611"/>
              <a:ext cx="47807" cy="16355"/>
            </a:xfrm>
            <a:custGeom>
              <a:avLst/>
              <a:gdLst>
                <a:gd name="T0" fmla="*/ 2147483647 w 30"/>
                <a:gd name="T1" fmla="*/ 2147483647 h 10"/>
                <a:gd name="T2" fmla="*/ 2147483647 w 30"/>
                <a:gd name="T3" fmla="*/ 0 h 10"/>
                <a:gd name="T4" fmla="*/ 0 w 30"/>
                <a:gd name="T5" fmla="*/ 0 h 10"/>
                <a:gd name="T6" fmla="*/ 0 60000 65536"/>
                <a:gd name="T7" fmla="*/ 0 60000 65536"/>
                <a:gd name="T8" fmla="*/ 0 60000 65536"/>
                <a:gd name="T9" fmla="*/ 0 w 30"/>
                <a:gd name="T10" fmla="*/ 0 h 10"/>
                <a:gd name="T11" fmla="*/ 30 w 3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10">
                  <a:moveTo>
                    <a:pt x="30" y="10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C68CEABF-A098-C54E-9C66-40BE5F0C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436" y="5067256"/>
              <a:ext cx="80518" cy="16356"/>
            </a:xfrm>
            <a:custGeom>
              <a:avLst/>
              <a:gdLst>
                <a:gd name="T0" fmla="*/ 2147483647 w 50"/>
                <a:gd name="T1" fmla="*/ 2147483647 h 10"/>
                <a:gd name="T2" fmla="*/ 2147483647 w 50"/>
                <a:gd name="T3" fmla="*/ 0 h 10"/>
                <a:gd name="T4" fmla="*/ 0 w 50"/>
                <a:gd name="T5" fmla="*/ 0 h 10"/>
                <a:gd name="T6" fmla="*/ 0 60000 65536"/>
                <a:gd name="T7" fmla="*/ 0 60000 65536"/>
                <a:gd name="T8" fmla="*/ 0 60000 65536"/>
                <a:gd name="T9" fmla="*/ 0 w 50"/>
                <a:gd name="T10" fmla="*/ 0 h 10"/>
                <a:gd name="T11" fmla="*/ 50 w 50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" h="10">
                  <a:moveTo>
                    <a:pt x="50" y="10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BF887E3D-FAFD-3240-AFAF-811D72E9AD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628" y="5052159"/>
              <a:ext cx="56614" cy="15097"/>
            </a:xfrm>
            <a:custGeom>
              <a:avLst/>
              <a:gdLst>
                <a:gd name="T0" fmla="*/ 2147483647 w 35"/>
                <a:gd name="T1" fmla="*/ 2147483647 h 10"/>
                <a:gd name="T2" fmla="*/ 2147483647 w 35"/>
                <a:gd name="T3" fmla="*/ 0 h 10"/>
                <a:gd name="T4" fmla="*/ 0 w 35"/>
                <a:gd name="T5" fmla="*/ 0 h 10"/>
                <a:gd name="T6" fmla="*/ 0 60000 65536"/>
                <a:gd name="T7" fmla="*/ 0 60000 65536"/>
                <a:gd name="T8" fmla="*/ 0 60000 65536"/>
                <a:gd name="T9" fmla="*/ 0 w 35"/>
                <a:gd name="T10" fmla="*/ 0 h 10"/>
                <a:gd name="T11" fmla="*/ 35 w 35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10">
                  <a:moveTo>
                    <a:pt x="35" y="10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DCF5410D-402A-5643-AAFD-A77D0885B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080" y="5019449"/>
              <a:ext cx="15097" cy="32710"/>
            </a:xfrm>
            <a:custGeom>
              <a:avLst/>
              <a:gdLst>
                <a:gd name="T0" fmla="*/ 2147483647 w 10"/>
                <a:gd name="T1" fmla="*/ 2147483647 h 20"/>
                <a:gd name="T2" fmla="*/ 2147483647 w 10"/>
                <a:gd name="T3" fmla="*/ 0 h 20"/>
                <a:gd name="T4" fmla="*/ 0 w 10"/>
                <a:gd name="T5" fmla="*/ 0 h 20"/>
                <a:gd name="T6" fmla="*/ 0 60000 65536"/>
                <a:gd name="T7" fmla="*/ 0 60000 65536"/>
                <a:gd name="T8" fmla="*/ 0 60000 65536"/>
                <a:gd name="T9" fmla="*/ 0 w 10"/>
                <a:gd name="T10" fmla="*/ 0 h 20"/>
                <a:gd name="T11" fmla="*/ 10 w 10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0">
                  <a:moveTo>
                    <a:pt x="10" y="20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27" name="Freeform 32">
              <a:extLst>
                <a:ext uri="{FF2B5EF4-FFF2-40B4-BE49-F238E27FC236}">
                  <a16:creationId xmlns:a16="http://schemas.microsoft.com/office/drawing/2014/main" id="{F7B8F977-0B6B-D340-A70A-DBC6E94A1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273" y="4971641"/>
              <a:ext cx="16356" cy="47807"/>
            </a:xfrm>
            <a:custGeom>
              <a:avLst/>
              <a:gdLst>
                <a:gd name="T0" fmla="*/ 2147483647 w 10"/>
                <a:gd name="T1" fmla="*/ 2147483647 h 30"/>
                <a:gd name="T2" fmla="*/ 2147483647 w 10"/>
                <a:gd name="T3" fmla="*/ 0 h 30"/>
                <a:gd name="T4" fmla="*/ 0 w 10"/>
                <a:gd name="T5" fmla="*/ 0 h 30"/>
                <a:gd name="T6" fmla="*/ 0 60000 65536"/>
                <a:gd name="T7" fmla="*/ 0 60000 65536"/>
                <a:gd name="T8" fmla="*/ 0 60000 65536"/>
                <a:gd name="T9" fmla="*/ 0 w 10"/>
                <a:gd name="T10" fmla="*/ 0 h 30"/>
                <a:gd name="T11" fmla="*/ 10 w 10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0">
                  <a:moveTo>
                    <a:pt x="10" y="30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28" name="Freeform 33">
              <a:extLst>
                <a:ext uri="{FF2B5EF4-FFF2-40B4-BE49-F238E27FC236}">
                  <a16:creationId xmlns:a16="http://schemas.microsoft.com/office/drawing/2014/main" id="{2FC8832D-1A30-3D42-B2A3-8CFC73ADE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080" y="4962835"/>
              <a:ext cx="111969" cy="8806"/>
            </a:xfrm>
            <a:custGeom>
              <a:avLst/>
              <a:gdLst>
                <a:gd name="T0" fmla="*/ 0 w 70"/>
                <a:gd name="T1" fmla="*/ 2147483647 h 5"/>
                <a:gd name="T2" fmla="*/ 2147483647 w 70"/>
                <a:gd name="T3" fmla="*/ 0 h 5"/>
                <a:gd name="T4" fmla="*/ 2147483647 w 70"/>
                <a:gd name="T5" fmla="*/ 0 h 5"/>
                <a:gd name="T6" fmla="*/ 0 60000 65536"/>
                <a:gd name="T7" fmla="*/ 0 60000 65536"/>
                <a:gd name="T8" fmla="*/ 0 60000 65536"/>
                <a:gd name="T9" fmla="*/ 0 w 70"/>
                <a:gd name="T10" fmla="*/ 0 h 5"/>
                <a:gd name="T11" fmla="*/ 70 w 70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0" h="5">
                  <a:moveTo>
                    <a:pt x="0" y="5"/>
                  </a:moveTo>
                  <a:lnTo>
                    <a:pt x="65" y="0"/>
                  </a:lnTo>
                  <a:lnTo>
                    <a:pt x="7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29" name="Freeform 34">
              <a:extLst>
                <a:ext uri="{FF2B5EF4-FFF2-40B4-BE49-F238E27FC236}">
                  <a16:creationId xmlns:a16="http://schemas.microsoft.com/office/drawing/2014/main" id="{A0C1D7D7-7706-9D4A-9F1C-9EF5A548B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242" y="4946479"/>
              <a:ext cx="40259" cy="16356"/>
            </a:xfrm>
            <a:custGeom>
              <a:avLst/>
              <a:gdLst>
                <a:gd name="T0" fmla="*/ 2147483647 w 25"/>
                <a:gd name="T1" fmla="*/ 2147483647 h 10"/>
                <a:gd name="T2" fmla="*/ 2147483647 w 25"/>
                <a:gd name="T3" fmla="*/ 0 h 10"/>
                <a:gd name="T4" fmla="*/ 0 w 25"/>
                <a:gd name="T5" fmla="*/ 0 h 10"/>
                <a:gd name="T6" fmla="*/ 0 60000 65536"/>
                <a:gd name="T7" fmla="*/ 0 60000 65536"/>
                <a:gd name="T8" fmla="*/ 0 60000 65536"/>
                <a:gd name="T9" fmla="*/ 0 w 25"/>
                <a:gd name="T10" fmla="*/ 0 h 10"/>
                <a:gd name="T11" fmla="*/ 25 w 25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10">
                  <a:moveTo>
                    <a:pt x="25" y="10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30" name="Freeform 35">
              <a:extLst>
                <a:ext uri="{FF2B5EF4-FFF2-40B4-BE49-F238E27FC236}">
                  <a16:creationId xmlns:a16="http://schemas.microsoft.com/office/drawing/2014/main" id="{3E837CAC-215A-2F44-9FA2-79B714DAD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4790" y="4938931"/>
              <a:ext cx="96873" cy="7549"/>
            </a:xfrm>
            <a:custGeom>
              <a:avLst/>
              <a:gdLst>
                <a:gd name="T0" fmla="*/ 0 w 60"/>
                <a:gd name="T1" fmla="*/ 2147483647 h 5"/>
                <a:gd name="T2" fmla="*/ 2147483647 w 60"/>
                <a:gd name="T3" fmla="*/ 0 h 5"/>
                <a:gd name="T4" fmla="*/ 2147483647 w 60"/>
                <a:gd name="T5" fmla="*/ 0 h 5"/>
                <a:gd name="T6" fmla="*/ 0 60000 65536"/>
                <a:gd name="T7" fmla="*/ 0 60000 65536"/>
                <a:gd name="T8" fmla="*/ 0 60000 65536"/>
                <a:gd name="T9" fmla="*/ 0 w 60"/>
                <a:gd name="T10" fmla="*/ 0 h 5"/>
                <a:gd name="T11" fmla="*/ 60 w 60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5">
                  <a:moveTo>
                    <a:pt x="0" y="5"/>
                  </a:moveTo>
                  <a:lnTo>
                    <a:pt x="55" y="0"/>
                  </a:lnTo>
                  <a:lnTo>
                    <a:pt x="6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29B8F2BC-16AB-5A4E-B908-69050ED9B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953" y="4906221"/>
              <a:ext cx="23903" cy="32710"/>
            </a:xfrm>
            <a:custGeom>
              <a:avLst/>
              <a:gdLst>
                <a:gd name="T0" fmla="*/ 2147483647 w 15"/>
                <a:gd name="T1" fmla="*/ 2147483647 h 20"/>
                <a:gd name="T2" fmla="*/ 2147483647 w 15"/>
                <a:gd name="T3" fmla="*/ 0 h 20"/>
                <a:gd name="T4" fmla="*/ 0 w 15"/>
                <a:gd name="T5" fmla="*/ 0 h 20"/>
                <a:gd name="T6" fmla="*/ 0 60000 65536"/>
                <a:gd name="T7" fmla="*/ 0 60000 65536"/>
                <a:gd name="T8" fmla="*/ 0 60000 65536"/>
                <a:gd name="T9" fmla="*/ 0 w 15"/>
                <a:gd name="T10" fmla="*/ 0 h 20"/>
                <a:gd name="T11" fmla="*/ 15 w 15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20">
                  <a:moveTo>
                    <a:pt x="15" y="20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CFE40B77-8FC1-B44C-A267-2CB61C111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1146" y="4898672"/>
              <a:ext cx="55356" cy="7549"/>
            </a:xfrm>
            <a:custGeom>
              <a:avLst/>
              <a:gdLst>
                <a:gd name="T0" fmla="*/ 2147483647 w 35"/>
                <a:gd name="T1" fmla="*/ 2147483647 h 5"/>
                <a:gd name="T2" fmla="*/ 2147483647 w 35"/>
                <a:gd name="T3" fmla="*/ 0 h 5"/>
                <a:gd name="T4" fmla="*/ 0 w 35"/>
                <a:gd name="T5" fmla="*/ 0 h 5"/>
                <a:gd name="T6" fmla="*/ 0 60000 65536"/>
                <a:gd name="T7" fmla="*/ 0 60000 65536"/>
                <a:gd name="T8" fmla="*/ 0 60000 65536"/>
                <a:gd name="T9" fmla="*/ 0 w 35"/>
                <a:gd name="T10" fmla="*/ 0 h 5"/>
                <a:gd name="T11" fmla="*/ 35 w 3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" h="5">
                  <a:moveTo>
                    <a:pt x="35" y="5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60CCA1CA-BACB-C643-A744-6CE373596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0887" y="4891124"/>
              <a:ext cx="47807" cy="7549"/>
            </a:xfrm>
            <a:custGeom>
              <a:avLst/>
              <a:gdLst>
                <a:gd name="T0" fmla="*/ 2147483647 w 30"/>
                <a:gd name="T1" fmla="*/ 2147483647 h 5"/>
                <a:gd name="T2" fmla="*/ 2147483647 w 30"/>
                <a:gd name="T3" fmla="*/ 0 h 5"/>
                <a:gd name="T4" fmla="*/ 0 w 30"/>
                <a:gd name="T5" fmla="*/ 0 h 5"/>
                <a:gd name="T6" fmla="*/ 0 60000 65536"/>
                <a:gd name="T7" fmla="*/ 0 60000 65536"/>
                <a:gd name="T8" fmla="*/ 0 60000 65536"/>
                <a:gd name="T9" fmla="*/ 0 w 30"/>
                <a:gd name="T10" fmla="*/ 0 h 5"/>
                <a:gd name="T11" fmla="*/ 30 w 30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" h="5">
                  <a:moveTo>
                    <a:pt x="30" y="5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34" name="Freeform 39">
              <a:extLst>
                <a:ext uri="{FF2B5EF4-FFF2-40B4-BE49-F238E27FC236}">
                  <a16:creationId xmlns:a16="http://schemas.microsoft.com/office/drawing/2014/main" id="{D62EEBCF-AB7B-7A41-990D-926325332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3338" y="4850865"/>
              <a:ext cx="15097" cy="40259"/>
            </a:xfrm>
            <a:custGeom>
              <a:avLst/>
              <a:gdLst>
                <a:gd name="T0" fmla="*/ 2147483647 w 10"/>
                <a:gd name="T1" fmla="*/ 2147483647 h 25"/>
                <a:gd name="T2" fmla="*/ 2147483647 w 10"/>
                <a:gd name="T3" fmla="*/ 0 h 25"/>
                <a:gd name="T4" fmla="*/ 0 w 10"/>
                <a:gd name="T5" fmla="*/ 0 h 25"/>
                <a:gd name="T6" fmla="*/ 0 60000 65536"/>
                <a:gd name="T7" fmla="*/ 0 60000 65536"/>
                <a:gd name="T8" fmla="*/ 0 60000 65536"/>
                <a:gd name="T9" fmla="*/ 0 w 10"/>
                <a:gd name="T10" fmla="*/ 0 h 25"/>
                <a:gd name="T11" fmla="*/ 10 w 10"/>
                <a:gd name="T12" fmla="*/ 25 h 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25">
                  <a:moveTo>
                    <a:pt x="10" y="25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0CCFAE19-050F-5D41-9649-6719FBEFD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0628" y="4786703"/>
              <a:ext cx="40259" cy="64162"/>
            </a:xfrm>
            <a:custGeom>
              <a:avLst/>
              <a:gdLst>
                <a:gd name="T0" fmla="*/ 2147483647 w 25"/>
                <a:gd name="T1" fmla="*/ 2147483647 h 40"/>
                <a:gd name="T2" fmla="*/ 2147483647 w 25"/>
                <a:gd name="T3" fmla="*/ 0 h 40"/>
                <a:gd name="T4" fmla="*/ 0 w 25"/>
                <a:gd name="T5" fmla="*/ 0 h 40"/>
                <a:gd name="T6" fmla="*/ 0 60000 65536"/>
                <a:gd name="T7" fmla="*/ 0 60000 65536"/>
                <a:gd name="T8" fmla="*/ 0 60000 65536"/>
                <a:gd name="T9" fmla="*/ 0 w 25"/>
                <a:gd name="T10" fmla="*/ 0 h 40"/>
                <a:gd name="T11" fmla="*/ 25 w 25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" h="40">
                  <a:moveTo>
                    <a:pt x="25" y="40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686D8466-9D79-0441-9D92-411347053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273" y="4697378"/>
              <a:ext cx="23904" cy="89325"/>
            </a:xfrm>
            <a:custGeom>
              <a:avLst/>
              <a:gdLst>
                <a:gd name="T0" fmla="*/ 2147483647 w 15"/>
                <a:gd name="T1" fmla="*/ 2147483647 h 55"/>
                <a:gd name="T2" fmla="*/ 2147483647 w 15"/>
                <a:gd name="T3" fmla="*/ 0 h 55"/>
                <a:gd name="T4" fmla="*/ 0 w 15"/>
                <a:gd name="T5" fmla="*/ 0 h 55"/>
                <a:gd name="T6" fmla="*/ 0 60000 65536"/>
                <a:gd name="T7" fmla="*/ 0 60000 65536"/>
                <a:gd name="T8" fmla="*/ 0 60000 65536"/>
                <a:gd name="T9" fmla="*/ 0 w 15"/>
                <a:gd name="T10" fmla="*/ 0 h 55"/>
                <a:gd name="T11" fmla="*/ 15 w 15"/>
                <a:gd name="T12" fmla="*/ 55 h 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55">
                  <a:moveTo>
                    <a:pt x="15" y="55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37" name="Freeform 42">
              <a:extLst>
                <a:ext uri="{FF2B5EF4-FFF2-40B4-BE49-F238E27FC236}">
                  <a16:creationId xmlns:a16="http://schemas.microsoft.com/office/drawing/2014/main" id="{C73BBFDB-0498-ED42-9423-47B07BE29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9176" y="4665926"/>
              <a:ext cx="23904" cy="31452"/>
            </a:xfrm>
            <a:custGeom>
              <a:avLst/>
              <a:gdLst>
                <a:gd name="T0" fmla="*/ 2147483647 w 15"/>
                <a:gd name="T1" fmla="*/ 2147483647 h 20"/>
                <a:gd name="T2" fmla="*/ 2147483647 w 15"/>
                <a:gd name="T3" fmla="*/ 0 h 20"/>
                <a:gd name="T4" fmla="*/ 0 w 15"/>
                <a:gd name="T5" fmla="*/ 0 h 20"/>
                <a:gd name="T6" fmla="*/ 0 60000 65536"/>
                <a:gd name="T7" fmla="*/ 0 60000 65536"/>
                <a:gd name="T8" fmla="*/ 0 60000 65536"/>
                <a:gd name="T9" fmla="*/ 0 w 15"/>
                <a:gd name="T10" fmla="*/ 0 h 20"/>
                <a:gd name="T11" fmla="*/ 15 w 15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20">
                  <a:moveTo>
                    <a:pt x="15" y="20"/>
                  </a:move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38" name="Freeform 43">
              <a:extLst>
                <a:ext uri="{FF2B5EF4-FFF2-40B4-BE49-F238E27FC236}">
                  <a16:creationId xmlns:a16="http://schemas.microsoft.com/office/drawing/2014/main" id="{C53E8D68-167E-2E4C-83C6-A1F8F4A14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724" y="4665926"/>
              <a:ext cx="1258" cy="602624"/>
            </a:xfrm>
            <a:custGeom>
              <a:avLst/>
              <a:gdLst>
                <a:gd name="T0" fmla="*/ 0 w 1588"/>
                <a:gd name="T1" fmla="*/ 0 h 375"/>
                <a:gd name="T2" fmla="*/ 0 w 1588"/>
                <a:gd name="T3" fmla="*/ 2147483647 h 375"/>
                <a:gd name="T4" fmla="*/ 0 w 1588"/>
                <a:gd name="T5" fmla="*/ 2147483647 h 375"/>
                <a:gd name="T6" fmla="*/ 0 60000 65536"/>
                <a:gd name="T7" fmla="*/ 0 60000 65536"/>
                <a:gd name="T8" fmla="*/ 0 60000 65536"/>
                <a:gd name="T9" fmla="*/ 0 w 1588"/>
                <a:gd name="T10" fmla="*/ 0 h 375"/>
                <a:gd name="T11" fmla="*/ 1588 w 1588"/>
                <a:gd name="T12" fmla="*/ 375 h 3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8" h="375">
                  <a:moveTo>
                    <a:pt x="0" y="0"/>
                  </a:moveTo>
                  <a:lnTo>
                    <a:pt x="0" y="370"/>
                  </a:lnTo>
                  <a:lnTo>
                    <a:pt x="0" y="375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39" name="Freeform 44">
              <a:extLst>
                <a:ext uri="{FF2B5EF4-FFF2-40B4-BE49-F238E27FC236}">
                  <a16:creationId xmlns:a16="http://schemas.microsoft.com/office/drawing/2014/main" id="{4BE311F3-98BC-4B46-909F-A6AD69933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165" y="4584669"/>
              <a:ext cx="64162" cy="88065"/>
            </a:xfrm>
            <a:custGeom>
              <a:avLst/>
              <a:gdLst>
                <a:gd name="T0" fmla="*/ 2147483647 w 51"/>
                <a:gd name="T1" fmla="*/ 0 h 70"/>
                <a:gd name="T2" fmla="*/ 2147483647 w 51"/>
                <a:gd name="T3" fmla="*/ 2147483647 h 70"/>
                <a:gd name="T4" fmla="*/ 2147483647 w 51"/>
                <a:gd name="T5" fmla="*/ 2147483647 h 70"/>
                <a:gd name="T6" fmla="*/ 0 w 51"/>
                <a:gd name="T7" fmla="*/ 2147483647 h 70"/>
                <a:gd name="T8" fmla="*/ 2147483647 w 51"/>
                <a:gd name="T9" fmla="*/ 0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70"/>
                <a:gd name="T17" fmla="*/ 51 w 51"/>
                <a:gd name="T18" fmla="*/ 70 h 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70">
                  <a:moveTo>
                    <a:pt x="26" y="0"/>
                  </a:moveTo>
                  <a:lnTo>
                    <a:pt x="51" y="70"/>
                  </a:lnTo>
                  <a:lnTo>
                    <a:pt x="26" y="45"/>
                  </a:lnTo>
                  <a:lnTo>
                    <a:pt x="0" y="7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D4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  <p:sp>
          <p:nvSpPr>
            <p:cNvPr id="40" name="Freeform 45">
              <a:extLst>
                <a:ext uri="{FF2B5EF4-FFF2-40B4-BE49-F238E27FC236}">
                  <a16:creationId xmlns:a16="http://schemas.microsoft.com/office/drawing/2014/main" id="{E3E1180A-75A3-D944-829E-21FF5782F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600" y="4644428"/>
              <a:ext cx="1258" cy="546010"/>
            </a:xfrm>
            <a:custGeom>
              <a:avLst/>
              <a:gdLst>
                <a:gd name="T0" fmla="*/ 0 w 1587"/>
                <a:gd name="T1" fmla="*/ 0 h 340"/>
                <a:gd name="T2" fmla="*/ 0 w 1587"/>
                <a:gd name="T3" fmla="*/ 2147483647 h 340"/>
                <a:gd name="T4" fmla="*/ 0 w 1587"/>
                <a:gd name="T5" fmla="*/ 2147483647 h 340"/>
                <a:gd name="T6" fmla="*/ 0 60000 65536"/>
                <a:gd name="T7" fmla="*/ 0 60000 65536"/>
                <a:gd name="T8" fmla="*/ 0 60000 65536"/>
                <a:gd name="T9" fmla="*/ 0 w 1587"/>
                <a:gd name="T10" fmla="*/ 0 h 340"/>
                <a:gd name="T11" fmla="*/ 1587 w 1587"/>
                <a:gd name="T12" fmla="*/ 340 h 3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7" h="340">
                  <a:moveTo>
                    <a:pt x="0" y="0"/>
                  </a:moveTo>
                  <a:lnTo>
                    <a:pt x="0" y="335"/>
                  </a:lnTo>
                  <a:lnTo>
                    <a:pt x="0" y="340"/>
                  </a:lnTo>
                </a:path>
              </a:pathLst>
            </a:custGeom>
            <a:noFill/>
            <a:ln w="9525">
              <a:solidFill>
                <a:srgbClr val="0000D4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 eaLnBrk="1" hangingPunct="1"/>
              <a:endParaRPr lang="en-US" sz="1797">
                <a:latin typeface="Calibri" pitchFamily="-65" charset="0"/>
                <a:ea typeface=""/>
                <a:cs typeface=""/>
              </a:endParaRPr>
            </a:p>
          </p:txBody>
        </p:sp>
      </p:grpSp>
      <p:sp>
        <p:nvSpPr>
          <p:cNvPr id="41" name="Line 143">
            <a:extLst>
              <a:ext uri="{FF2B5EF4-FFF2-40B4-BE49-F238E27FC236}">
                <a16:creationId xmlns:a16="http://schemas.microsoft.com/office/drawing/2014/main" id="{C61B05A9-D2F7-0F46-819D-051AB21748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2514" y="3442160"/>
            <a:ext cx="1055553" cy="1280613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797">
              <a:latin typeface="Arial" pitchFamily="-65" charset="0"/>
              <a:ea typeface=""/>
              <a:cs typeface=""/>
            </a:endParaRPr>
          </a:p>
        </p:txBody>
      </p:sp>
      <p:sp>
        <p:nvSpPr>
          <p:cNvPr id="42" name="Line 144">
            <a:extLst>
              <a:ext uri="{FF2B5EF4-FFF2-40B4-BE49-F238E27FC236}">
                <a16:creationId xmlns:a16="http://schemas.microsoft.com/office/drawing/2014/main" id="{92C08677-743A-6345-A076-4441BF0E4B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31384" y="3458011"/>
            <a:ext cx="535701" cy="1229895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797">
              <a:latin typeface="Arial" pitchFamily="-65" charset="0"/>
              <a:ea typeface=""/>
              <a:cs typeface=""/>
            </a:endParaRPr>
          </a:p>
        </p:txBody>
      </p:sp>
      <p:sp>
        <p:nvSpPr>
          <p:cNvPr id="43" name="Line 145">
            <a:extLst>
              <a:ext uri="{FF2B5EF4-FFF2-40B4-BE49-F238E27FC236}">
                <a16:creationId xmlns:a16="http://schemas.microsoft.com/office/drawing/2014/main" id="{1B9B8B2B-3B4C-6745-8743-20D15F0938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4632" y="3465933"/>
            <a:ext cx="1033365" cy="1263179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797">
              <a:latin typeface="Arial" pitchFamily="-65" charset="0"/>
              <a:ea typeface=""/>
              <a:cs typeface=""/>
            </a:endParaRPr>
          </a:p>
        </p:txBody>
      </p:sp>
      <p:sp>
        <p:nvSpPr>
          <p:cNvPr id="44" name="Line 146">
            <a:extLst>
              <a:ext uri="{FF2B5EF4-FFF2-40B4-BE49-F238E27FC236}">
                <a16:creationId xmlns:a16="http://schemas.microsoft.com/office/drawing/2014/main" id="{35EF707F-4EDA-F747-8F58-60FD28347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3050" y="3488126"/>
            <a:ext cx="432681" cy="1199780"/>
          </a:xfrm>
          <a:prstGeom prst="line">
            <a:avLst/>
          </a:prstGeom>
          <a:noFill/>
          <a:ln w="9525">
            <a:solidFill>
              <a:srgbClr val="00B05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797">
              <a:latin typeface="Arial" pitchFamily="-65" charset="0"/>
              <a:ea typeface=""/>
              <a:cs typeface=""/>
            </a:endParaRPr>
          </a:p>
        </p:txBody>
      </p:sp>
      <p:sp>
        <p:nvSpPr>
          <p:cNvPr id="45" name="Line 150">
            <a:extLst>
              <a:ext uri="{FF2B5EF4-FFF2-40B4-BE49-F238E27FC236}">
                <a16:creationId xmlns:a16="http://schemas.microsoft.com/office/drawing/2014/main" id="{ADDFC831-F578-5F45-BE4A-0EFBDC3C57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6790" y="5413799"/>
            <a:ext cx="622871" cy="13313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797">
              <a:latin typeface="Arial" pitchFamily="-65" charset="0"/>
              <a:ea typeface=""/>
              <a:cs typeface=""/>
            </a:endParaRPr>
          </a:p>
        </p:txBody>
      </p:sp>
      <p:sp>
        <p:nvSpPr>
          <p:cNvPr id="46" name="Line 151">
            <a:extLst>
              <a:ext uri="{FF2B5EF4-FFF2-40B4-BE49-F238E27FC236}">
                <a16:creationId xmlns:a16="http://schemas.microsoft.com/office/drawing/2014/main" id="{8D660DC8-5C03-704A-A16F-5F4127C47B3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26563" y="5413797"/>
            <a:ext cx="700533" cy="405739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l" eaLnBrk="1" hangingPunct="1"/>
            <a:endParaRPr lang="en-US" sz="1797">
              <a:latin typeface="Arial" pitchFamily="-65" charset="0"/>
              <a:ea typeface=""/>
              <a:cs typeface=""/>
            </a:endParaRPr>
          </a:p>
        </p:txBody>
      </p:sp>
      <p:sp>
        <p:nvSpPr>
          <p:cNvPr id="47" name="Can 46">
            <a:extLst>
              <a:ext uri="{FF2B5EF4-FFF2-40B4-BE49-F238E27FC236}">
                <a16:creationId xmlns:a16="http://schemas.microsoft.com/office/drawing/2014/main" id="{FAB5302D-C597-FC4A-8E34-FEBB0B014DD7}"/>
              </a:ext>
            </a:extLst>
          </p:cNvPr>
          <p:cNvSpPr/>
          <p:nvPr/>
        </p:nvSpPr>
        <p:spPr>
          <a:xfrm>
            <a:off x="1852971" y="1189996"/>
            <a:ext cx="263096" cy="41841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hangingPunct="1">
              <a:defRPr/>
            </a:pPr>
            <a:endParaRPr lang="en-US" sz="1797">
              <a:solidFill>
                <a:srgbClr val="FFFFFF"/>
              </a:solidFill>
            </a:endParaRPr>
          </a:p>
        </p:txBody>
      </p:sp>
      <p:sp>
        <p:nvSpPr>
          <p:cNvPr id="48" name="Diamond 47">
            <a:extLst>
              <a:ext uri="{FF2B5EF4-FFF2-40B4-BE49-F238E27FC236}">
                <a16:creationId xmlns:a16="http://schemas.microsoft.com/office/drawing/2014/main" id="{425247BC-61FA-6B4D-9C0A-3A3D7D0DFCF1}"/>
              </a:ext>
            </a:extLst>
          </p:cNvPr>
          <p:cNvSpPr/>
          <p:nvPr/>
        </p:nvSpPr>
        <p:spPr>
          <a:xfrm>
            <a:off x="1845674" y="1608089"/>
            <a:ext cx="257804" cy="1521520"/>
          </a:xfrm>
          <a:prstGeom prst="diamond">
            <a:avLst/>
          </a:prstGeom>
          <a:gradFill flip="none" rotWithShape="1">
            <a:gsLst>
              <a:gs pos="0">
                <a:srgbClr val="D8FED7"/>
              </a:gs>
              <a:gs pos="100000">
                <a:srgbClr val="167211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hangingPunct="1">
              <a:defRPr/>
            </a:pPr>
            <a:endParaRPr lang="en-US" sz="1797">
              <a:solidFill>
                <a:srgbClr val="FFFFFF"/>
              </a:solidFill>
            </a:endParaRPr>
          </a:p>
        </p:txBody>
      </p:sp>
      <p:sp>
        <p:nvSpPr>
          <p:cNvPr id="49" name="TextBox 190">
            <a:extLst>
              <a:ext uri="{FF2B5EF4-FFF2-40B4-BE49-F238E27FC236}">
                <a16:creationId xmlns:a16="http://schemas.microsoft.com/office/drawing/2014/main" id="{C65FF2F2-005B-214C-AA99-1AFEF5DD2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40" y="1166222"/>
            <a:ext cx="13388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Electron beam</a:t>
            </a:r>
          </a:p>
        </p:txBody>
      </p:sp>
      <p:sp>
        <p:nvSpPr>
          <p:cNvPr id="50" name="TextBox 193">
            <a:extLst>
              <a:ext uri="{FF2B5EF4-FFF2-40B4-BE49-F238E27FC236}">
                <a16:creationId xmlns:a16="http://schemas.microsoft.com/office/drawing/2014/main" id="{7C99DBC4-AD44-EC42-9BD9-337608D77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64" y="2119857"/>
            <a:ext cx="7024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lenses</a:t>
            </a:r>
          </a:p>
        </p:txBody>
      </p:sp>
      <p:sp>
        <p:nvSpPr>
          <p:cNvPr id="51" name="TextBox 194">
            <a:extLst>
              <a:ext uri="{FF2B5EF4-FFF2-40B4-BE49-F238E27FC236}">
                <a16:creationId xmlns:a16="http://schemas.microsoft.com/office/drawing/2014/main" id="{E65DC760-53D6-CF4D-8023-68C1D04FC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70" y="4675675"/>
            <a:ext cx="8611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ADF</a:t>
            </a:r>
          </a:p>
          <a:p>
            <a:pPr eaLnBrk="1" hangingPunct="1"/>
            <a:r>
              <a:rPr lang="en-US" sz="1400"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52" name="TextBox 195">
            <a:extLst>
              <a:ext uri="{FF2B5EF4-FFF2-40B4-BE49-F238E27FC236}">
                <a16:creationId xmlns:a16="http://schemas.microsoft.com/office/drawing/2014/main" id="{71AD0869-AD2D-DC46-B718-BC89DF438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25" y="5499899"/>
            <a:ext cx="16866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Electron Energy </a:t>
            </a:r>
            <a:br>
              <a:rPr lang="en-US" sz="1400">
                <a:latin typeface="Arial" panose="020B0604020202020204" pitchFamily="34" charset="0"/>
                <a:ea typeface="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Loss Spectrometer</a:t>
            </a:r>
          </a:p>
        </p:txBody>
      </p:sp>
      <p:sp>
        <p:nvSpPr>
          <p:cNvPr id="53" name="TextBox 200">
            <a:extLst>
              <a:ext uri="{FF2B5EF4-FFF2-40B4-BE49-F238E27FC236}">
                <a16:creationId xmlns:a16="http://schemas.microsoft.com/office/drawing/2014/main" id="{447C7C38-632D-184A-A8A5-AC705C465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49" y="3472276"/>
            <a:ext cx="7617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1400"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sample</a:t>
            </a:r>
          </a:p>
        </p:txBody>
      </p:sp>
      <p:pic>
        <p:nvPicPr>
          <p:cNvPr id="54" name="Picture 203" descr="lens1.png">
            <a:extLst>
              <a:ext uri="{FF2B5EF4-FFF2-40B4-BE49-F238E27FC236}">
                <a16:creationId xmlns:a16="http://schemas.microsoft.com/office/drawing/2014/main" id="{B54FEC7E-3FB5-2740-899E-56EEC7D57E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/>
          <a:stretch>
            <a:fillRect/>
          </a:stretch>
        </p:blipFill>
        <p:spPr bwMode="auto">
          <a:xfrm>
            <a:off x="1518555" y="2126680"/>
            <a:ext cx="949364" cy="56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1C572583-B2A9-8A40-B8F8-1E15EE7080D7}"/>
              </a:ext>
            </a:extLst>
          </p:cNvPr>
          <p:cNvGrpSpPr/>
          <p:nvPr/>
        </p:nvGrpSpPr>
        <p:grpSpPr>
          <a:xfrm>
            <a:off x="1125908" y="3120890"/>
            <a:ext cx="1614011" cy="973407"/>
            <a:chOff x="5237169" y="3540769"/>
            <a:chExt cx="13189461" cy="7954545"/>
          </a:xfrm>
        </p:grpSpPr>
        <p:pic>
          <p:nvPicPr>
            <p:cNvPr id="56" name="Picture 74" descr="gold">
              <a:extLst>
                <a:ext uri="{FF2B5EF4-FFF2-40B4-BE49-F238E27FC236}">
                  <a16:creationId xmlns:a16="http://schemas.microsoft.com/office/drawing/2014/main" id="{AD5D8B0D-9837-F64A-9BE2-94DDD468A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1857189" y="5667556"/>
              <a:ext cx="758599" cy="779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7" name="Group 67">
              <a:extLst>
                <a:ext uri="{FF2B5EF4-FFF2-40B4-BE49-F238E27FC236}">
                  <a16:creationId xmlns:a16="http://schemas.microsoft.com/office/drawing/2014/main" id="{32CBF627-D4EC-054A-AC41-9C56541875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7169" y="3540769"/>
              <a:ext cx="13189461" cy="7954545"/>
              <a:chOff x="3840" y="3360"/>
              <a:chExt cx="1304" cy="786"/>
            </a:xfrm>
          </p:grpSpPr>
          <p:sp>
            <p:nvSpPr>
              <p:cNvPr id="58" name="Rectangle 68">
                <a:extLst>
                  <a:ext uri="{FF2B5EF4-FFF2-40B4-BE49-F238E27FC236}">
                    <a16:creationId xmlns:a16="http://schemas.microsoft.com/office/drawing/2014/main" id="{86B3CA15-E6FF-DC44-9D6C-42E1B29E3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" y="3390"/>
                <a:ext cx="933" cy="364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eaLnBrk="1" hangingPunct="1"/>
                <a:endParaRPr lang="en-US" sz="1797">
                  <a:latin typeface="Calibri" pitchFamily="-65" charset="0"/>
                  <a:ea typeface=""/>
                  <a:cs typeface=""/>
                </a:endParaRPr>
              </a:p>
            </p:txBody>
          </p:sp>
          <p:grpSp>
            <p:nvGrpSpPr>
              <p:cNvPr id="59" name="Group 69">
                <a:extLst>
                  <a:ext uri="{FF2B5EF4-FFF2-40B4-BE49-F238E27FC236}">
                    <a16:creationId xmlns:a16="http://schemas.microsoft.com/office/drawing/2014/main" id="{BED93FA2-20BB-B64A-A6E6-C7D32777A3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81" y="3454"/>
                <a:ext cx="106" cy="477"/>
                <a:chOff x="4481" y="3445"/>
                <a:chExt cx="106" cy="486"/>
              </a:xfrm>
            </p:grpSpPr>
            <p:sp>
              <p:nvSpPr>
                <p:cNvPr id="125" name="Line 70">
                  <a:extLst>
                    <a:ext uri="{FF2B5EF4-FFF2-40B4-BE49-F238E27FC236}">
                      <a16:creationId xmlns:a16="http://schemas.microsoft.com/office/drawing/2014/main" id="{09230DE4-2285-464D-88CD-5D2DA38C76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87" y="3452"/>
                  <a:ext cx="0" cy="4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eaLnBrk="1" hangingPunct="1"/>
                  <a:endParaRPr lang="en-US" sz="1797">
                    <a:latin typeface="Arial" pitchFamily="-65" charset="0"/>
                    <a:ea typeface=""/>
                    <a:cs typeface=""/>
                  </a:endParaRPr>
                </a:p>
              </p:txBody>
            </p:sp>
            <p:sp>
              <p:nvSpPr>
                <p:cNvPr id="126" name="Oval 71">
                  <a:extLst>
                    <a:ext uri="{FF2B5EF4-FFF2-40B4-BE49-F238E27FC236}">
                      <a16:creationId xmlns:a16="http://schemas.microsoft.com/office/drawing/2014/main" id="{28423D0C-73C9-C042-ACD4-3DC6AB0DD0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3884"/>
                  <a:ext cx="106" cy="47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eaLnBrk="1" hangingPunct="1"/>
                  <a:endParaRPr lang="en-US" sz="1797">
                    <a:latin typeface="Calibri" pitchFamily="-65" charset="0"/>
                    <a:ea typeface=""/>
                    <a:cs typeface=""/>
                  </a:endParaRPr>
                </a:p>
              </p:txBody>
            </p:sp>
            <p:pic>
              <p:nvPicPr>
                <p:cNvPr id="127" name="Picture 72" descr="orange">
                  <a:extLst>
                    <a:ext uri="{FF2B5EF4-FFF2-40B4-BE49-F238E27FC236}">
                      <a16:creationId xmlns:a16="http://schemas.microsoft.com/office/drawing/2014/main" id="{565D5572-C06F-FD4F-AE85-3A81150C21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rcRect l="20000" t="20000" r="28000" b="30000"/>
                <a:stretch>
                  <a:fillRect/>
                </a:stretch>
              </p:blipFill>
              <p:spPr bwMode="auto">
                <a:xfrm>
                  <a:off x="4495" y="3445"/>
                  <a:ext cx="77" cy="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8" name="Line 73">
                  <a:extLst>
                    <a:ext uri="{FF2B5EF4-FFF2-40B4-BE49-F238E27FC236}">
                      <a16:creationId xmlns:a16="http://schemas.microsoft.com/office/drawing/2014/main" id="{C65866D8-49AA-E249-8ADA-D7B2DB951B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83" y="3457"/>
                  <a:ext cx="0" cy="4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l" eaLnBrk="1" hangingPunct="1"/>
                  <a:endParaRPr lang="en-US" sz="1797">
                    <a:latin typeface="Arial" pitchFamily="-65" charset="0"/>
                    <a:ea typeface=""/>
                    <a:cs typeface=""/>
                  </a:endParaRPr>
                </a:p>
              </p:txBody>
            </p:sp>
          </p:grpSp>
          <p:pic>
            <p:nvPicPr>
              <p:cNvPr id="60" name="Picture 74" descr="gold">
                <a:extLst>
                  <a:ext uri="{FF2B5EF4-FFF2-40B4-BE49-F238E27FC236}">
                    <a16:creationId xmlns:a16="http://schemas.microsoft.com/office/drawing/2014/main" id="{8E918B3C-B98C-8B47-86E7-3FF3B75A2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247" y="3568"/>
                <a:ext cx="75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" name="Picture 75" descr="gold">
                <a:extLst>
                  <a:ext uri="{FF2B5EF4-FFF2-40B4-BE49-F238E27FC236}">
                    <a16:creationId xmlns:a16="http://schemas.microsoft.com/office/drawing/2014/main" id="{3B18336C-95DB-3D49-A58E-EE0E34FC59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015" y="3566"/>
                <a:ext cx="75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" name="Freeform 77">
                <a:extLst>
                  <a:ext uri="{FF2B5EF4-FFF2-40B4-BE49-F238E27FC236}">
                    <a16:creationId xmlns:a16="http://schemas.microsoft.com/office/drawing/2014/main" id="{32ED2152-05DE-B14C-9F7D-C9CC16CF0B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" y="3385"/>
                <a:ext cx="275" cy="730"/>
              </a:xfrm>
              <a:custGeom>
                <a:avLst/>
                <a:gdLst>
                  <a:gd name="T0" fmla="*/ 0 w 285"/>
                  <a:gd name="T1" fmla="*/ 281 h 711"/>
                  <a:gd name="T2" fmla="*/ 2 w 285"/>
                  <a:gd name="T3" fmla="*/ 976 h 711"/>
                  <a:gd name="T4" fmla="*/ 185 w 285"/>
                  <a:gd name="T5" fmla="*/ 509 h 711"/>
                  <a:gd name="T6" fmla="*/ 184 w 285"/>
                  <a:gd name="T7" fmla="*/ 0 h 711"/>
                  <a:gd name="T8" fmla="*/ 0 w 285"/>
                  <a:gd name="T9" fmla="*/ 281 h 7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5"/>
                  <a:gd name="T16" fmla="*/ 0 h 711"/>
                  <a:gd name="T17" fmla="*/ 285 w 285"/>
                  <a:gd name="T18" fmla="*/ 711 h 7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5" h="711">
                    <a:moveTo>
                      <a:pt x="0" y="205"/>
                    </a:moveTo>
                    <a:lnTo>
                      <a:pt x="2" y="711"/>
                    </a:lnTo>
                    <a:lnTo>
                      <a:pt x="285" y="371"/>
                    </a:lnTo>
                    <a:lnTo>
                      <a:pt x="283" y="0"/>
                    </a:lnTo>
                    <a:lnTo>
                      <a:pt x="0" y="20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  <a:alpha val="50195"/>
                </a:schemeClr>
              </a:solidFill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eaLnBrk="1" hangingPunct="1"/>
                <a:endParaRPr lang="en-US" sz="1797">
                  <a:latin typeface="Calibri" pitchFamily="-65" charset="0"/>
                  <a:ea typeface=""/>
                  <a:cs typeface=""/>
                </a:endParaRPr>
              </a:p>
            </p:txBody>
          </p:sp>
          <p:sp>
            <p:nvSpPr>
              <p:cNvPr id="63" name="Line 78">
                <a:extLst>
                  <a:ext uri="{FF2B5EF4-FFF2-40B4-BE49-F238E27FC236}">
                    <a16:creationId xmlns:a16="http://schemas.microsoft.com/office/drawing/2014/main" id="{9333250A-0B7D-1C4D-974F-14A765D85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6" y="3400"/>
                <a:ext cx="285" cy="18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eaLnBrk="1" hangingPunct="1"/>
                <a:endParaRPr lang="en-US" sz="1797">
                  <a:latin typeface="Arial" pitchFamily="-65" charset="0"/>
                  <a:ea typeface=""/>
                  <a:cs typeface=""/>
                </a:endParaRPr>
              </a:p>
            </p:txBody>
          </p:sp>
          <p:pic>
            <p:nvPicPr>
              <p:cNvPr id="64" name="Picture 79" descr="orange">
                <a:extLst>
                  <a:ext uri="{FF2B5EF4-FFF2-40B4-BE49-F238E27FC236}">
                    <a16:creationId xmlns:a16="http://schemas.microsoft.com/office/drawing/2014/main" id="{C2A8802F-C607-5349-A03A-C1AED3C1D2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157" y="3718"/>
                <a:ext cx="68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80" descr="orange">
                <a:extLst>
                  <a:ext uri="{FF2B5EF4-FFF2-40B4-BE49-F238E27FC236}">
                    <a16:creationId xmlns:a16="http://schemas.microsoft.com/office/drawing/2014/main" id="{B255FD82-7542-5A4D-B0FB-917DEEDB7A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391" y="3720"/>
                <a:ext cx="68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81" descr="orange">
                <a:extLst>
                  <a:ext uri="{FF2B5EF4-FFF2-40B4-BE49-F238E27FC236}">
                    <a16:creationId xmlns:a16="http://schemas.microsoft.com/office/drawing/2014/main" id="{50119FAE-0E33-5F48-AAB4-EF2DBDC374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858" y="3719"/>
                <a:ext cx="68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Picture 82" descr="orange">
                <a:extLst>
                  <a:ext uri="{FF2B5EF4-FFF2-40B4-BE49-F238E27FC236}">
                    <a16:creationId xmlns:a16="http://schemas.microsoft.com/office/drawing/2014/main" id="{2925752B-3AE8-8F49-93CD-C3F264189C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5076" y="3717"/>
                <a:ext cx="68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8" name="Picture 83" descr="orange">
                <a:extLst>
                  <a:ext uri="{FF2B5EF4-FFF2-40B4-BE49-F238E27FC236}">
                    <a16:creationId xmlns:a16="http://schemas.microsoft.com/office/drawing/2014/main" id="{30FDE009-650A-7549-B7D1-0284805C70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152" y="3361"/>
                <a:ext cx="68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" name="Picture 84" descr="orange">
                <a:extLst>
                  <a:ext uri="{FF2B5EF4-FFF2-40B4-BE49-F238E27FC236}">
                    <a16:creationId xmlns:a16="http://schemas.microsoft.com/office/drawing/2014/main" id="{C0698D25-8A4E-4742-A24C-2AD5C8D4DB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386" y="3363"/>
                <a:ext cx="68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0" name="Picture 85" descr="orange">
                <a:extLst>
                  <a:ext uri="{FF2B5EF4-FFF2-40B4-BE49-F238E27FC236}">
                    <a16:creationId xmlns:a16="http://schemas.microsoft.com/office/drawing/2014/main" id="{92123720-24B7-7547-A6E2-E16DE77B56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613" y="3363"/>
                <a:ext cx="68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" name="Picture 86" descr="orange">
                <a:extLst>
                  <a:ext uri="{FF2B5EF4-FFF2-40B4-BE49-F238E27FC236}">
                    <a16:creationId xmlns:a16="http://schemas.microsoft.com/office/drawing/2014/main" id="{A5D18B00-7E21-4F42-9158-A5C2A95A75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853" y="3362"/>
                <a:ext cx="68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" name="Picture 87" descr="orange">
                <a:extLst>
                  <a:ext uri="{FF2B5EF4-FFF2-40B4-BE49-F238E27FC236}">
                    <a16:creationId xmlns:a16="http://schemas.microsoft.com/office/drawing/2014/main" id="{9F7DDBC3-61BD-234E-8FFD-DB120B9DA3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5071" y="3360"/>
                <a:ext cx="68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88" descr="gold">
                <a:extLst>
                  <a:ext uri="{FF2B5EF4-FFF2-40B4-BE49-F238E27FC236}">
                    <a16:creationId xmlns:a16="http://schemas.microsoft.com/office/drawing/2014/main" id="{F9AD4B4C-7FF0-7840-963B-A89ADDF2AE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157" y="3599"/>
                <a:ext cx="66" cy="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4" name="Picture 89" descr="gold">
                <a:extLst>
                  <a:ext uri="{FF2B5EF4-FFF2-40B4-BE49-F238E27FC236}">
                    <a16:creationId xmlns:a16="http://schemas.microsoft.com/office/drawing/2014/main" id="{7A6B7A2A-3645-6F41-B842-2E52495741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388" y="3603"/>
                <a:ext cx="66" cy="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5" name="Picture 90" descr="gold">
                <a:extLst>
                  <a:ext uri="{FF2B5EF4-FFF2-40B4-BE49-F238E27FC236}">
                    <a16:creationId xmlns:a16="http://schemas.microsoft.com/office/drawing/2014/main" id="{6C644DFA-873A-FB4F-83F8-6D6247691D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615" y="3605"/>
                <a:ext cx="66" cy="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" name="Picture 91" descr="orange">
                <a:extLst>
                  <a:ext uri="{FF2B5EF4-FFF2-40B4-BE49-F238E27FC236}">
                    <a16:creationId xmlns:a16="http://schemas.microsoft.com/office/drawing/2014/main" id="{0AF62463-B0AF-1C4C-A98E-FC6265201D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618" y="3720"/>
                <a:ext cx="68" cy="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7" name="Picture 92" descr="gold">
                <a:extLst>
                  <a:ext uri="{FF2B5EF4-FFF2-40B4-BE49-F238E27FC236}">
                    <a16:creationId xmlns:a16="http://schemas.microsoft.com/office/drawing/2014/main" id="{D172CA1E-04F2-E642-85F1-B210CE5609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857" y="3599"/>
                <a:ext cx="66" cy="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8" name="Picture 93" descr="gold">
                <a:extLst>
                  <a:ext uri="{FF2B5EF4-FFF2-40B4-BE49-F238E27FC236}">
                    <a16:creationId xmlns:a16="http://schemas.microsoft.com/office/drawing/2014/main" id="{C5F0C1BA-54CA-104B-A5B9-4626C9D66A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076" y="3598"/>
                <a:ext cx="66" cy="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9" name="Picture 94" descr="gold">
                <a:extLst>
                  <a:ext uri="{FF2B5EF4-FFF2-40B4-BE49-F238E27FC236}">
                    <a16:creationId xmlns:a16="http://schemas.microsoft.com/office/drawing/2014/main" id="{17F4F89C-67F5-6B40-9AF1-47BA9D06FB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159" y="3476"/>
                <a:ext cx="66" cy="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95" descr="gold">
                <a:extLst>
                  <a:ext uri="{FF2B5EF4-FFF2-40B4-BE49-F238E27FC236}">
                    <a16:creationId xmlns:a16="http://schemas.microsoft.com/office/drawing/2014/main" id="{A663CD79-C0BA-CC41-AC43-29F460A279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390" y="3480"/>
                <a:ext cx="66" cy="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96" descr="gold">
                <a:extLst>
                  <a:ext uri="{FF2B5EF4-FFF2-40B4-BE49-F238E27FC236}">
                    <a16:creationId xmlns:a16="http://schemas.microsoft.com/office/drawing/2014/main" id="{369D0C2E-A450-FB4D-97D0-83B0BE059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617" y="3482"/>
                <a:ext cx="66" cy="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97" descr="gold">
                <a:extLst>
                  <a:ext uri="{FF2B5EF4-FFF2-40B4-BE49-F238E27FC236}">
                    <a16:creationId xmlns:a16="http://schemas.microsoft.com/office/drawing/2014/main" id="{83F344CE-3545-0445-94AC-E0431473C7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859" y="3476"/>
                <a:ext cx="66" cy="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3" name="Picture 98" descr="gold">
                <a:extLst>
                  <a:ext uri="{FF2B5EF4-FFF2-40B4-BE49-F238E27FC236}">
                    <a16:creationId xmlns:a16="http://schemas.microsoft.com/office/drawing/2014/main" id="{6218B34B-23B5-F84F-960D-CA4DD1906C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077" y="3474"/>
                <a:ext cx="66" cy="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4" name="Line 99">
                <a:extLst>
                  <a:ext uri="{FF2B5EF4-FFF2-40B4-BE49-F238E27FC236}">
                    <a16:creationId xmlns:a16="http://schemas.microsoft.com/office/drawing/2014/main" id="{456B8ED8-F0CB-854A-AC0C-552710E28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82" y="3401"/>
                <a:ext cx="217" cy="170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eaLnBrk="1" hangingPunct="1"/>
                <a:endParaRPr lang="en-US" sz="1797">
                  <a:latin typeface="Arial" pitchFamily="-65" charset="0"/>
                  <a:ea typeface=""/>
                  <a:cs typeface=""/>
                </a:endParaRPr>
              </a:p>
            </p:txBody>
          </p:sp>
          <p:sp>
            <p:nvSpPr>
              <p:cNvPr id="85" name="Line 100">
                <a:extLst>
                  <a:ext uri="{FF2B5EF4-FFF2-40B4-BE49-F238E27FC236}">
                    <a16:creationId xmlns:a16="http://schemas.microsoft.com/office/drawing/2014/main" id="{A57AF40A-5CAF-2F4F-9BA7-FED985FB27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68" y="3768"/>
                <a:ext cx="228" cy="326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eaLnBrk="1" hangingPunct="1"/>
                <a:endParaRPr lang="en-US" sz="1797">
                  <a:latin typeface="Arial" pitchFamily="-65" charset="0"/>
                  <a:ea typeface=""/>
                  <a:cs typeface=""/>
                </a:endParaRPr>
              </a:p>
            </p:txBody>
          </p:sp>
          <p:pic>
            <p:nvPicPr>
              <p:cNvPr id="86" name="Picture 101" descr="gold">
                <a:extLst>
                  <a:ext uri="{FF2B5EF4-FFF2-40B4-BE49-F238E27FC236}">
                    <a16:creationId xmlns:a16="http://schemas.microsoft.com/office/drawing/2014/main" id="{A7C38477-2BBB-F743-B4BB-C36EB291BF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740" y="3561"/>
                <a:ext cx="74" cy="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7" name="Line 102">
                <a:extLst>
                  <a:ext uri="{FF2B5EF4-FFF2-40B4-BE49-F238E27FC236}">
                    <a16:creationId xmlns:a16="http://schemas.microsoft.com/office/drawing/2014/main" id="{430CC475-788E-CF4D-B848-EF370009F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3" y="3765"/>
                <a:ext cx="291" cy="339"/>
              </a:xfrm>
              <a:prstGeom prst="line">
                <a:avLst/>
              </a:prstGeom>
              <a:noFill/>
              <a:ln w="9525">
                <a:solidFill>
                  <a:srgbClr val="000066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eaLnBrk="1" hangingPunct="1"/>
                <a:endParaRPr lang="en-US" sz="1797">
                  <a:latin typeface="Arial" pitchFamily="-65" charset="0"/>
                  <a:ea typeface=""/>
                  <a:cs typeface=""/>
                </a:endParaRPr>
              </a:p>
            </p:txBody>
          </p:sp>
          <p:sp>
            <p:nvSpPr>
              <p:cNvPr id="88" name="Rectangle 103">
                <a:extLst>
                  <a:ext uri="{FF2B5EF4-FFF2-40B4-BE49-F238E27FC236}">
                    <a16:creationId xmlns:a16="http://schemas.microsoft.com/office/drawing/2014/main" id="{BC56C1BD-AEE7-AC43-A930-97D6D0FF9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4" y="3585"/>
                <a:ext cx="992" cy="512"/>
              </a:xfrm>
              <a:prstGeom prst="rect">
                <a:avLst/>
              </a:prstGeom>
              <a:noFill/>
              <a:ln w="9525">
                <a:solidFill>
                  <a:srgbClr val="00006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eaLnBrk="1" hangingPunct="1"/>
                <a:endParaRPr lang="en-US" sz="1797">
                  <a:latin typeface="Calibri" pitchFamily="-65" charset="0"/>
                  <a:ea typeface=""/>
                  <a:cs typeface=""/>
                </a:endParaRPr>
              </a:p>
            </p:txBody>
          </p:sp>
          <p:pic>
            <p:nvPicPr>
              <p:cNvPr id="89" name="Picture 104" descr="orange">
                <a:extLst>
                  <a:ext uri="{FF2B5EF4-FFF2-40B4-BE49-F238E27FC236}">
                    <a16:creationId xmlns:a16="http://schemas.microsoft.com/office/drawing/2014/main" id="{574CF22F-5373-8E40-A841-FDD7D46FC3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3847" y="4043"/>
                <a:ext cx="96" cy="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0" name="Picture 105" descr="orange">
                <a:extLst>
                  <a:ext uri="{FF2B5EF4-FFF2-40B4-BE49-F238E27FC236}">
                    <a16:creationId xmlns:a16="http://schemas.microsoft.com/office/drawing/2014/main" id="{0C97E81B-FFB5-E24F-B1E3-8C41F47225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098" y="4044"/>
                <a:ext cx="96" cy="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1" name="Picture 106" descr="orange">
                <a:extLst>
                  <a:ext uri="{FF2B5EF4-FFF2-40B4-BE49-F238E27FC236}">
                    <a16:creationId xmlns:a16="http://schemas.microsoft.com/office/drawing/2014/main" id="{054E7475-538A-6949-A9A9-CA265FCB3A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337" y="4046"/>
                <a:ext cx="96" cy="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" name="Picture 107" descr="orange">
                <a:extLst>
                  <a:ext uri="{FF2B5EF4-FFF2-40B4-BE49-F238E27FC236}">
                    <a16:creationId xmlns:a16="http://schemas.microsoft.com/office/drawing/2014/main" id="{AD07F75B-2179-854A-AFE9-7602968244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580" y="4051"/>
                <a:ext cx="96" cy="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3" name="Picture 108" descr="orange">
                <a:extLst>
                  <a:ext uri="{FF2B5EF4-FFF2-40B4-BE49-F238E27FC236}">
                    <a16:creationId xmlns:a16="http://schemas.microsoft.com/office/drawing/2014/main" id="{C6988706-9F83-BA48-B67C-E8BF841F55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823" y="4050"/>
                <a:ext cx="96" cy="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4" name="Picture 109" descr="orange">
                <a:extLst>
                  <a:ext uri="{FF2B5EF4-FFF2-40B4-BE49-F238E27FC236}">
                    <a16:creationId xmlns:a16="http://schemas.microsoft.com/office/drawing/2014/main" id="{EBCF6E69-46CA-224C-B9C7-460A03D95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3840" y="3537"/>
                <a:ext cx="96" cy="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5" name="Picture 110" descr="orange">
                <a:extLst>
                  <a:ext uri="{FF2B5EF4-FFF2-40B4-BE49-F238E27FC236}">
                    <a16:creationId xmlns:a16="http://schemas.microsoft.com/office/drawing/2014/main" id="{E102ECA8-47DD-EA4A-A500-68344DF08F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091" y="3538"/>
                <a:ext cx="96" cy="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6" name="Picture 111" descr="orange">
                <a:extLst>
                  <a:ext uri="{FF2B5EF4-FFF2-40B4-BE49-F238E27FC236}">
                    <a16:creationId xmlns:a16="http://schemas.microsoft.com/office/drawing/2014/main" id="{461A62E3-2704-9A45-B29C-17EB5B8454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330" y="3540"/>
                <a:ext cx="96" cy="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7" name="Picture 112" descr="orange">
                <a:extLst>
                  <a:ext uri="{FF2B5EF4-FFF2-40B4-BE49-F238E27FC236}">
                    <a16:creationId xmlns:a16="http://schemas.microsoft.com/office/drawing/2014/main" id="{7AE2A2A5-B396-A048-A00B-048C51046F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573" y="3545"/>
                <a:ext cx="96" cy="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8" name="Picture 113" descr="orange">
                <a:extLst>
                  <a:ext uri="{FF2B5EF4-FFF2-40B4-BE49-F238E27FC236}">
                    <a16:creationId xmlns:a16="http://schemas.microsoft.com/office/drawing/2014/main" id="{6B4648E8-4D96-A848-BA0F-1DF197B8C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816" y="3544"/>
                <a:ext cx="96" cy="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9" name="Picture 114" descr="gold">
                <a:extLst>
                  <a:ext uri="{FF2B5EF4-FFF2-40B4-BE49-F238E27FC236}">
                    <a16:creationId xmlns:a16="http://schemas.microsoft.com/office/drawing/2014/main" id="{417D7677-93B1-DD40-9811-E774A292A6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846" y="3867"/>
                <a:ext cx="93" cy="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0" name="Picture 115" descr="gold">
                <a:extLst>
                  <a:ext uri="{FF2B5EF4-FFF2-40B4-BE49-F238E27FC236}">
                    <a16:creationId xmlns:a16="http://schemas.microsoft.com/office/drawing/2014/main" id="{AD5ECEC2-D132-1A4F-AE32-DAC3ED8EC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092" y="3871"/>
                <a:ext cx="93" cy="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1" name="Picture 116" descr="gold">
                <a:extLst>
                  <a:ext uri="{FF2B5EF4-FFF2-40B4-BE49-F238E27FC236}">
                    <a16:creationId xmlns:a16="http://schemas.microsoft.com/office/drawing/2014/main" id="{69EB6A76-C377-884F-A6A3-5BABC615F4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331" y="3875"/>
                <a:ext cx="93" cy="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" name="Picture 117" descr="gold">
                <a:extLst>
                  <a:ext uri="{FF2B5EF4-FFF2-40B4-BE49-F238E27FC236}">
                    <a16:creationId xmlns:a16="http://schemas.microsoft.com/office/drawing/2014/main" id="{E9E47A81-2CC5-5E4C-BE4C-18C03FA823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577" y="3874"/>
                <a:ext cx="93" cy="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" name="Picture 118" descr="gold">
                <a:extLst>
                  <a:ext uri="{FF2B5EF4-FFF2-40B4-BE49-F238E27FC236}">
                    <a16:creationId xmlns:a16="http://schemas.microsoft.com/office/drawing/2014/main" id="{52181229-6568-214E-A89D-0BD57A8E86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821" y="3874"/>
                <a:ext cx="93" cy="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4" name="Picture 119" descr="gold">
                <a:extLst>
                  <a:ext uri="{FF2B5EF4-FFF2-40B4-BE49-F238E27FC236}">
                    <a16:creationId xmlns:a16="http://schemas.microsoft.com/office/drawing/2014/main" id="{42BB9E90-B490-3549-A2EA-F682FEAE1B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843" y="3705"/>
                <a:ext cx="93" cy="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5" name="Picture 120" descr="gold">
                <a:extLst>
                  <a:ext uri="{FF2B5EF4-FFF2-40B4-BE49-F238E27FC236}">
                    <a16:creationId xmlns:a16="http://schemas.microsoft.com/office/drawing/2014/main" id="{F7E262D4-16CA-8847-9993-81EBE8E41A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089" y="3709"/>
                <a:ext cx="93" cy="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6" name="Picture 121" descr="gold">
                <a:extLst>
                  <a:ext uri="{FF2B5EF4-FFF2-40B4-BE49-F238E27FC236}">
                    <a16:creationId xmlns:a16="http://schemas.microsoft.com/office/drawing/2014/main" id="{7D99C6E3-7AE2-9A4B-8511-CB58DDA703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328" y="3713"/>
                <a:ext cx="93" cy="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7" name="Picture 122" descr="gold">
                <a:extLst>
                  <a:ext uri="{FF2B5EF4-FFF2-40B4-BE49-F238E27FC236}">
                    <a16:creationId xmlns:a16="http://schemas.microsoft.com/office/drawing/2014/main" id="{6700A7CF-3A1F-1940-9D06-8173487C3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574" y="3712"/>
                <a:ext cx="93" cy="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8" name="Picture 123" descr="gold">
                <a:extLst>
                  <a:ext uri="{FF2B5EF4-FFF2-40B4-BE49-F238E27FC236}">
                    <a16:creationId xmlns:a16="http://schemas.microsoft.com/office/drawing/2014/main" id="{C224C037-FF8D-3E4D-80E1-B5E6DE452E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818" y="3712"/>
                <a:ext cx="93" cy="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9" name="Picture 124" descr="orange">
                <a:extLst>
                  <a:ext uri="{FF2B5EF4-FFF2-40B4-BE49-F238E27FC236}">
                    <a16:creationId xmlns:a16="http://schemas.microsoft.com/office/drawing/2014/main" id="{26C3912F-432A-DB44-AE0A-B33FC96352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256" y="3843"/>
                <a:ext cx="77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0" name="Picture 125" descr="orange">
                <a:extLst>
                  <a:ext uri="{FF2B5EF4-FFF2-40B4-BE49-F238E27FC236}">
                    <a16:creationId xmlns:a16="http://schemas.microsoft.com/office/drawing/2014/main" id="{36EF786D-8C37-D742-BCB0-2BFE90A021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497" y="3842"/>
                <a:ext cx="77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1" name="Picture 126" descr="orange">
                <a:extLst>
                  <a:ext uri="{FF2B5EF4-FFF2-40B4-BE49-F238E27FC236}">
                    <a16:creationId xmlns:a16="http://schemas.microsoft.com/office/drawing/2014/main" id="{1961319F-FDC2-4F47-8A4C-8E0AEFE812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746" y="3839"/>
                <a:ext cx="77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" name="Picture 127" descr="orange">
                <a:extLst>
                  <a:ext uri="{FF2B5EF4-FFF2-40B4-BE49-F238E27FC236}">
                    <a16:creationId xmlns:a16="http://schemas.microsoft.com/office/drawing/2014/main" id="{3A2B27BD-3D88-AF4B-B943-7A7BF93173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250" y="3446"/>
                <a:ext cx="77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3" name="Picture 128" descr="orange">
                <a:extLst>
                  <a:ext uri="{FF2B5EF4-FFF2-40B4-BE49-F238E27FC236}">
                    <a16:creationId xmlns:a16="http://schemas.microsoft.com/office/drawing/2014/main" id="{4EBC31B0-1A33-3C4A-91E3-00316FBEA1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740" y="3442"/>
                <a:ext cx="77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4" name="Picture 129" descr="gold">
                <a:extLst>
                  <a:ext uri="{FF2B5EF4-FFF2-40B4-BE49-F238E27FC236}">
                    <a16:creationId xmlns:a16="http://schemas.microsoft.com/office/drawing/2014/main" id="{C0EA1A4B-4DB9-F84F-A4E1-86B8D431B7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250" y="3707"/>
                <a:ext cx="75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5" name="Picture 130" descr="gold">
                <a:extLst>
                  <a:ext uri="{FF2B5EF4-FFF2-40B4-BE49-F238E27FC236}">
                    <a16:creationId xmlns:a16="http://schemas.microsoft.com/office/drawing/2014/main" id="{209DDE48-5C8F-7440-ABCC-35E1E93B18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495" y="3708"/>
                <a:ext cx="75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6" name="Picture 131" descr="gold">
                <a:extLst>
                  <a:ext uri="{FF2B5EF4-FFF2-40B4-BE49-F238E27FC236}">
                    <a16:creationId xmlns:a16="http://schemas.microsoft.com/office/drawing/2014/main" id="{86EF0606-7011-FA45-B84E-1A877FBC87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743" y="3699"/>
                <a:ext cx="7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7" name="Picture 132" descr="orange">
                <a:extLst>
                  <a:ext uri="{FF2B5EF4-FFF2-40B4-BE49-F238E27FC236}">
                    <a16:creationId xmlns:a16="http://schemas.microsoft.com/office/drawing/2014/main" id="{724854A0-EB8C-A041-BB7B-4E3FC16A45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980" y="3843"/>
                <a:ext cx="77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8" name="Picture 133" descr="orange">
                <a:extLst>
                  <a:ext uri="{FF2B5EF4-FFF2-40B4-BE49-F238E27FC236}">
                    <a16:creationId xmlns:a16="http://schemas.microsoft.com/office/drawing/2014/main" id="{F929A2C3-6F1E-644B-9BD5-87958D58EC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974" y="3446"/>
                <a:ext cx="77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9" name="Picture 134" descr="gold">
                <a:extLst>
                  <a:ext uri="{FF2B5EF4-FFF2-40B4-BE49-F238E27FC236}">
                    <a16:creationId xmlns:a16="http://schemas.microsoft.com/office/drawing/2014/main" id="{17B84DB7-7DFB-BC4C-B168-00D80423DF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976" y="3716"/>
                <a:ext cx="7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0" name="Picture 135" descr="gold">
                <a:extLst>
                  <a:ext uri="{FF2B5EF4-FFF2-40B4-BE49-F238E27FC236}">
                    <a16:creationId xmlns:a16="http://schemas.microsoft.com/office/drawing/2014/main" id="{C3CF1AEB-E6AD-7343-B492-615FA7BE64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972" y="3578"/>
                <a:ext cx="74" cy="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1" name="Picture 136" descr="orange">
                <a:extLst>
                  <a:ext uri="{FF2B5EF4-FFF2-40B4-BE49-F238E27FC236}">
                    <a16:creationId xmlns:a16="http://schemas.microsoft.com/office/drawing/2014/main" id="{E417D275-B369-8E45-B637-2ED80197D6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021" y="3843"/>
                <a:ext cx="77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2" name="Picture 137" descr="orange">
                <a:extLst>
                  <a:ext uri="{FF2B5EF4-FFF2-40B4-BE49-F238E27FC236}">
                    <a16:creationId xmlns:a16="http://schemas.microsoft.com/office/drawing/2014/main" id="{BD95829E-1B74-A94B-A024-20C6414E57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l="20000" t="20000" r="28000" b="30000"/>
              <a:stretch>
                <a:fillRect/>
              </a:stretch>
            </p:blipFill>
            <p:spPr bwMode="auto">
              <a:xfrm>
                <a:off x="4015" y="3446"/>
                <a:ext cx="77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" name="Picture 138" descr="gold">
                <a:extLst>
                  <a:ext uri="{FF2B5EF4-FFF2-40B4-BE49-F238E27FC236}">
                    <a16:creationId xmlns:a16="http://schemas.microsoft.com/office/drawing/2014/main" id="{8B2C0BB6-E1D9-ED4B-AFFE-0E7377E59C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019" y="3704"/>
                <a:ext cx="74" cy="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4" name="Oval 140">
                <a:extLst>
                  <a:ext uri="{FF2B5EF4-FFF2-40B4-BE49-F238E27FC236}">
                    <a16:creationId xmlns:a16="http://schemas.microsoft.com/office/drawing/2014/main" id="{44858707-2436-8E4F-BFE7-DB9A1B390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3429"/>
                <a:ext cx="106" cy="4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l" eaLnBrk="1" hangingPunct="1"/>
                <a:endParaRPr lang="en-US" sz="1797">
                  <a:latin typeface="Calibri" pitchFamily="-65" charset="0"/>
                  <a:ea typeface=""/>
                  <a:cs typeface=""/>
                </a:endParaRPr>
              </a:p>
            </p:txBody>
          </p:sp>
        </p:grpSp>
      </p:grpSp>
      <p:sp>
        <p:nvSpPr>
          <p:cNvPr id="130" name="Increasing…">
            <a:extLst>
              <a:ext uri="{FF2B5EF4-FFF2-40B4-BE49-F238E27FC236}">
                <a16:creationId xmlns:a16="http://schemas.microsoft.com/office/drawing/2014/main" id="{3C21EB05-04D4-D249-B489-E7B81BE7F272}"/>
              </a:ext>
            </a:extLst>
          </p:cNvPr>
          <p:cNvSpPr txBox="1"/>
          <p:nvPr/>
        </p:nvSpPr>
        <p:spPr>
          <a:xfrm rot="16199998">
            <a:off x="2717184" y="4497216"/>
            <a:ext cx="2289203" cy="47032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2859" tIns="22859" rIns="22859" bIns="22859" numCol="1" anchor="t">
            <a:noAutofit/>
          </a:bodyPr>
          <a:lstStyle/>
          <a:p>
            <a:pPr defTabSz="617127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1067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endParaRPr lang="en-US" sz="1067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17127">
              <a:buClr>
                <a:srgbClr val="000000"/>
              </a:buClr>
              <a:defRPr sz="24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067">
                <a:latin typeface="Arial" panose="020B0604020202020204" pitchFamily="34" charset="0"/>
                <a:cs typeface="Arial" panose="020B0604020202020204" pitchFamily="34" charset="0"/>
              </a:rPr>
              <a:t>energy loss</a:t>
            </a:r>
          </a:p>
        </p:txBody>
      </p:sp>
      <p:sp>
        <p:nvSpPr>
          <p:cNvPr id="133" name="record all energies at 1 spot in the sample">
            <a:extLst>
              <a:ext uri="{FF2B5EF4-FFF2-40B4-BE49-F238E27FC236}">
                <a16:creationId xmlns:a16="http://schemas.microsoft.com/office/drawing/2014/main" id="{03D7B05A-0B52-2E45-9854-977BBE0F71DC}"/>
              </a:ext>
            </a:extLst>
          </p:cNvPr>
          <p:cNvSpPr txBox="1"/>
          <p:nvPr/>
        </p:nvSpPr>
        <p:spPr>
          <a:xfrm>
            <a:off x="3100322" y="729512"/>
            <a:ext cx="8227063" cy="362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20" tIns="45720" rIns="45720" bIns="45720">
            <a:spAutoFit/>
          </a:bodyPr>
          <a:lstStyle>
            <a:lvl1pPr algn="ctr" defTabSz="635000">
              <a:defRPr sz="2600" i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755">
                <a:solidFill>
                  <a:schemeClr val="tx1"/>
                </a:solidFill>
              </a:rPr>
              <a:t>record all energies at 1 spot in the sample</a:t>
            </a:r>
          </a:p>
        </p:txBody>
      </p:sp>
      <p:grpSp>
        <p:nvGrpSpPr>
          <p:cNvPr id="135" name="Group">
            <a:extLst>
              <a:ext uri="{FF2B5EF4-FFF2-40B4-BE49-F238E27FC236}">
                <a16:creationId xmlns:a16="http://schemas.microsoft.com/office/drawing/2014/main" id="{39674D4C-A8DC-774C-AD26-900F93EF2D78}"/>
              </a:ext>
            </a:extLst>
          </p:cNvPr>
          <p:cNvGrpSpPr/>
          <p:nvPr/>
        </p:nvGrpSpPr>
        <p:grpSpPr>
          <a:xfrm rot="16200000">
            <a:off x="2630326" y="3147023"/>
            <a:ext cx="5009937" cy="1723276"/>
            <a:chOff x="-54648" y="2"/>
            <a:chExt cx="8856106" cy="3046248"/>
          </a:xfrm>
        </p:grpSpPr>
        <p:sp>
          <p:nvSpPr>
            <p:cNvPr id="136" name="Energy loss (eV)">
              <a:extLst>
                <a:ext uri="{FF2B5EF4-FFF2-40B4-BE49-F238E27FC236}">
                  <a16:creationId xmlns:a16="http://schemas.microsoft.com/office/drawing/2014/main" id="{A5C6EAD3-6764-A64F-9191-736629CEE3D0}"/>
                </a:ext>
              </a:extLst>
            </p:cNvPr>
            <p:cNvSpPr/>
            <p:nvPr/>
          </p:nvSpPr>
          <p:spPr>
            <a:xfrm>
              <a:off x="3500491" y="1854238"/>
              <a:ext cx="1236592" cy="1192012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>
                <a:defRPr sz="1400"/>
              </a:lvl1pPr>
            </a:lstStyle>
            <a:p>
              <a:r>
                <a:rPr sz="1200"/>
                <a:t>Energy loss (eV)</a:t>
              </a:r>
            </a:p>
          </p:txBody>
        </p:sp>
        <p:pic>
          <p:nvPicPr>
            <p:cNvPr id="137" name="Image" descr="Image">
              <a:extLst>
                <a:ext uri="{FF2B5EF4-FFF2-40B4-BE49-F238E27FC236}">
                  <a16:creationId xmlns:a16="http://schemas.microsoft.com/office/drawing/2014/main" id="{56804FF8-67C8-F04A-A134-2030D6DAA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1865" t="15539" r="10873"/>
            <a:stretch>
              <a:fillRect/>
            </a:stretch>
          </p:blipFill>
          <p:spPr>
            <a:xfrm>
              <a:off x="320580" y="2"/>
              <a:ext cx="8480878" cy="1854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" name="Intensity">
              <a:extLst>
                <a:ext uri="{FF2B5EF4-FFF2-40B4-BE49-F238E27FC236}">
                  <a16:creationId xmlns:a16="http://schemas.microsoft.com/office/drawing/2014/main" id="{785B6FCB-1164-4845-AD30-7BF3B08869AE}"/>
                </a:ext>
              </a:extLst>
            </p:cNvPr>
            <p:cNvSpPr/>
            <p:nvPr/>
          </p:nvSpPr>
          <p:spPr>
            <a:xfrm rot="5400000" flipH="1" flipV="1">
              <a:off x="381009" y="422185"/>
              <a:ext cx="453335" cy="132465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>
              <a:lvl1pPr>
                <a:defRPr sz="1400"/>
              </a:lvl1pPr>
            </a:lstStyle>
            <a:p>
              <a:r>
                <a:rPr lang="en-US" sz="1200"/>
                <a:t>Intensity</a:t>
              </a:r>
            </a:p>
          </p:txBody>
        </p:sp>
      </p:grpSp>
      <p:sp>
        <p:nvSpPr>
          <p:cNvPr id="140" name="Line">
            <a:extLst>
              <a:ext uri="{FF2B5EF4-FFF2-40B4-BE49-F238E27FC236}">
                <a16:creationId xmlns:a16="http://schemas.microsoft.com/office/drawing/2014/main" id="{4BDED085-C190-B643-B7D4-FBF37E9A1915}"/>
              </a:ext>
            </a:extLst>
          </p:cNvPr>
          <p:cNvSpPr/>
          <p:nvPr/>
        </p:nvSpPr>
        <p:spPr>
          <a:xfrm flipH="1">
            <a:off x="5991976" y="1613861"/>
            <a:ext cx="1" cy="267752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 w="med" len="med"/>
          </a:ln>
          <a:effectLst/>
        </p:spPr>
        <p:txBody>
          <a:bodyPr wrap="square" lIns="45720" tIns="45720" rIns="45720" bIns="45720" numCol="1" anchor="t">
            <a:no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Calibri"/>
              </a:defRPr>
            </a:pPr>
            <a:endParaRPr sz="1333"/>
          </a:p>
        </p:txBody>
      </p:sp>
      <p:sp>
        <p:nvSpPr>
          <p:cNvPr id="141" name="Line">
            <a:extLst>
              <a:ext uri="{FF2B5EF4-FFF2-40B4-BE49-F238E27FC236}">
                <a16:creationId xmlns:a16="http://schemas.microsoft.com/office/drawing/2014/main" id="{01FB3D25-F4EB-C946-A62D-04A21ECB7B17}"/>
              </a:ext>
            </a:extLst>
          </p:cNvPr>
          <p:cNvSpPr/>
          <p:nvPr/>
        </p:nvSpPr>
        <p:spPr>
          <a:xfrm>
            <a:off x="9501445" y="2147437"/>
            <a:ext cx="1" cy="267752"/>
          </a:xfrm>
          <a:prstGeom prst="line">
            <a:avLst/>
          </a:prstGeom>
          <a:noFill/>
          <a:ln w="25400" cap="flat">
            <a:solidFill>
              <a:srgbClr val="0070C0"/>
            </a:solidFill>
            <a:prstDash val="solid"/>
            <a:round/>
            <a:tailEnd type="triangle" w="med" len="med"/>
          </a:ln>
          <a:effectLst/>
        </p:spPr>
        <p:txBody>
          <a:bodyPr wrap="square" lIns="45720" tIns="45720" rIns="45720" bIns="45720" numCol="1" anchor="t">
            <a:no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Calibri"/>
              </a:defRPr>
            </a:pPr>
            <a:endParaRPr sz="1333"/>
          </a:p>
        </p:txBody>
      </p:sp>
      <p:sp>
        <p:nvSpPr>
          <p:cNvPr id="142" name="Line">
            <a:extLst>
              <a:ext uri="{FF2B5EF4-FFF2-40B4-BE49-F238E27FC236}">
                <a16:creationId xmlns:a16="http://schemas.microsoft.com/office/drawing/2014/main" id="{4002015F-F672-B143-B657-7A2AA4EEA047}"/>
              </a:ext>
            </a:extLst>
          </p:cNvPr>
          <p:cNvSpPr/>
          <p:nvPr/>
        </p:nvSpPr>
        <p:spPr>
          <a:xfrm>
            <a:off x="10673446" y="1927101"/>
            <a:ext cx="1" cy="267752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 w="med" len="med"/>
          </a:ln>
          <a:effectLst/>
        </p:spPr>
        <p:txBody>
          <a:bodyPr wrap="square" lIns="45720" tIns="45720" rIns="45720" bIns="45720" numCol="1" anchor="t">
            <a:no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Calibri"/>
              </a:defRPr>
            </a:pPr>
            <a:endParaRPr sz="1333"/>
          </a:p>
        </p:txBody>
      </p:sp>
      <p:sp>
        <p:nvSpPr>
          <p:cNvPr id="143" name="Line">
            <a:extLst>
              <a:ext uri="{FF2B5EF4-FFF2-40B4-BE49-F238E27FC236}">
                <a16:creationId xmlns:a16="http://schemas.microsoft.com/office/drawing/2014/main" id="{48F9FF29-7221-3942-A758-8925EEB7199C}"/>
              </a:ext>
            </a:extLst>
          </p:cNvPr>
          <p:cNvSpPr/>
          <p:nvPr/>
        </p:nvSpPr>
        <p:spPr>
          <a:xfrm flipH="1">
            <a:off x="6661342" y="1791311"/>
            <a:ext cx="1" cy="267752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  <a:tailEnd type="triangle" w="med" len="med"/>
          </a:ln>
          <a:effectLst/>
        </p:spPr>
        <p:txBody>
          <a:bodyPr wrap="square" lIns="45720" tIns="45720" rIns="45720" bIns="45720" numCol="1" anchor="t">
            <a:noAutofit/>
          </a:bodyPr>
          <a:lstStyle/>
          <a:p>
            <a:pPr algn="l">
              <a:defRPr>
                <a:latin typeface="+mn-lt"/>
                <a:ea typeface="+mn-ea"/>
                <a:cs typeface="+mn-cs"/>
                <a:sym typeface="Calibri"/>
              </a:defRPr>
            </a:pPr>
            <a:endParaRPr sz="1333"/>
          </a:p>
        </p:txBody>
      </p:sp>
      <p:sp>
        <p:nvSpPr>
          <p:cNvPr id="144" name="Ti 3d">
            <a:extLst>
              <a:ext uri="{FF2B5EF4-FFF2-40B4-BE49-F238E27FC236}">
                <a16:creationId xmlns:a16="http://schemas.microsoft.com/office/drawing/2014/main" id="{78BA7A89-D9B1-044D-9CE4-99C57D7D76E4}"/>
              </a:ext>
            </a:extLst>
          </p:cNvPr>
          <p:cNvSpPr txBox="1"/>
          <p:nvPr/>
        </p:nvSpPr>
        <p:spPr>
          <a:xfrm>
            <a:off x="5709033" y="1292211"/>
            <a:ext cx="547664" cy="25197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20" tIns="45720" rIns="45720" bIns="45720" numCol="1" anchor="t">
            <a:noAutofit/>
          </a:bodyPr>
          <a:lstStyle/>
          <a:p>
            <a:pPr>
              <a:defRPr sz="2200">
                <a:solidFill>
                  <a:srgbClr val="0433FF"/>
                </a:solidFill>
              </a:defRPr>
            </a:pPr>
            <a:r>
              <a:rPr sz="1400">
                <a:solidFill>
                  <a:srgbClr val="FF0000"/>
                </a:solidFill>
              </a:rPr>
              <a:t>Ti 3</a:t>
            </a:r>
            <a:r>
              <a:rPr sz="1400" i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45" name="Ni 3d">
            <a:extLst>
              <a:ext uri="{FF2B5EF4-FFF2-40B4-BE49-F238E27FC236}">
                <a16:creationId xmlns:a16="http://schemas.microsoft.com/office/drawing/2014/main" id="{BF41C2EA-F8F6-604A-9F26-C18A78DE93C8}"/>
              </a:ext>
            </a:extLst>
          </p:cNvPr>
          <p:cNvSpPr txBox="1"/>
          <p:nvPr/>
        </p:nvSpPr>
        <p:spPr>
          <a:xfrm>
            <a:off x="9291613" y="1791311"/>
            <a:ext cx="575835" cy="25197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20" tIns="45720" rIns="45720" bIns="45720" numCol="1" anchor="t">
            <a:noAutofit/>
          </a:bodyPr>
          <a:lstStyle/>
          <a:p>
            <a:pPr>
              <a:defRPr sz="2200">
                <a:solidFill>
                  <a:srgbClr val="FF2600"/>
                </a:solidFill>
              </a:defRPr>
            </a:pPr>
            <a:r>
              <a:rPr sz="1400">
                <a:solidFill>
                  <a:srgbClr val="002060"/>
                </a:solidFill>
              </a:rPr>
              <a:t>Ni 3</a:t>
            </a:r>
            <a:r>
              <a:rPr sz="1400" i="1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46" name="Nd 4f">
            <a:extLst>
              <a:ext uri="{FF2B5EF4-FFF2-40B4-BE49-F238E27FC236}">
                <a16:creationId xmlns:a16="http://schemas.microsoft.com/office/drawing/2014/main" id="{65DF6BC3-839C-2F4C-A1D6-A458D3964112}"/>
              </a:ext>
            </a:extLst>
          </p:cNvPr>
          <p:cNvSpPr txBox="1"/>
          <p:nvPr/>
        </p:nvSpPr>
        <p:spPr>
          <a:xfrm>
            <a:off x="10374628" y="1619624"/>
            <a:ext cx="544237" cy="251971"/>
          </a:xfrm>
          <a:prstGeom prst="rect">
            <a:avLst/>
          </a:prstGeom>
          <a:solidFill>
            <a:schemeClr val="tx1"/>
          </a:solidFill>
          <a:ln w="254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20" tIns="45720" rIns="45720" bIns="45720" numCol="1" anchor="t">
            <a:noAutofit/>
          </a:bodyPr>
          <a:lstStyle/>
          <a:p>
            <a:pPr>
              <a:defRPr sz="2200">
                <a:solidFill>
                  <a:srgbClr val="00F900"/>
                </a:solidFill>
              </a:defRPr>
            </a:pPr>
            <a:r>
              <a:rPr sz="1400">
                <a:solidFill>
                  <a:schemeClr val="bg1"/>
                </a:solidFill>
              </a:rPr>
              <a:t>Nd 4</a:t>
            </a:r>
            <a:r>
              <a:rPr sz="1400" i="1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147" name="O 2p">
            <a:extLst>
              <a:ext uri="{FF2B5EF4-FFF2-40B4-BE49-F238E27FC236}">
                <a16:creationId xmlns:a16="http://schemas.microsoft.com/office/drawing/2014/main" id="{AB3FD402-D7B9-2B46-9E68-849AA118A8A8}"/>
              </a:ext>
            </a:extLst>
          </p:cNvPr>
          <p:cNvSpPr txBox="1"/>
          <p:nvPr/>
        </p:nvSpPr>
        <p:spPr>
          <a:xfrm>
            <a:off x="6546883" y="1503560"/>
            <a:ext cx="544236" cy="25197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20" tIns="45720" rIns="45720" bIns="45720" numCol="1" anchor="t">
            <a:noAutofit/>
          </a:bodyPr>
          <a:lstStyle/>
          <a:p>
            <a:pPr>
              <a:defRPr sz="2200"/>
            </a:pPr>
            <a:r>
              <a:rPr sz="1400"/>
              <a:t>O 2</a:t>
            </a:r>
            <a:r>
              <a:rPr sz="1400" i="1"/>
              <a:t>p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07E5F226-ECEC-8844-AEEA-6175F7A88D49}"/>
              </a:ext>
            </a:extLst>
          </p:cNvPr>
          <p:cNvSpPr/>
          <p:nvPr/>
        </p:nvSpPr>
        <p:spPr>
          <a:xfrm>
            <a:off x="4758941" y="5110263"/>
            <a:ext cx="7454759" cy="1405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/>
              <a:t>STEM-EELS provide access to: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133"/>
              <a:t>atomic-scale elemental and chemical information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133"/>
              <a:t>local electronic structure and unoccupied density of states</a:t>
            </a:r>
          </a:p>
        </p:txBody>
      </p:sp>
      <p:pic>
        <p:nvPicPr>
          <p:cNvPr id="3074" name="Picture 2" descr="Fig. 1">
            <a:extLst>
              <a:ext uri="{FF2B5EF4-FFF2-40B4-BE49-F238E27FC236}">
                <a16:creationId xmlns:a16="http://schemas.microsoft.com/office/drawing/2014/main" id="{6160A9A6-7FD9-E223-1249-D369E1011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3137" r="20820"/>
          <a:stretch/>
        </p:blipFill>
        <p:spPr bwMode="auto">
          <a:xfrm>
            <a:off x="6525763" y="3417145"/>
            <a:ext cx="4084623" cy="340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36CEDA34-5576-4CCA-276B-B43F8A95AD00}"/>
              </a:ext>
            </a:extLst>
          </p:cNvPr>
          <p:cNvSpPr txBox="1"/>
          <p:nvPr/>
        </p:nvSpPr>
        <p:spPr>
          <a:xfrm>
            <a:off x="-33781" y="6347172"/>
            <a:ext cx="5241141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33">
                <a:solidFill>
                  <a:srgbClr val="222222"/>
                </a:solidFill>
                <a:latin typeface="Arial" panose="020B0604020202020204" pitchFamily="34" charset="0"/>
              </a:rPr>
              <a:t>Goodge, Berit H., et al. "Resolving the polar interface of infinite-layer nickelate thin films." </a:t>
            </a:r>
            <a:r>
              <a:rPr lang="en-GB" sz="1333" i="1">
                <a:solidFill>
                  <a:srgbClr val="222222"/>
                </a:solidFill>
                <a:latin typeface="Arial" panose="020B0604020202020204" pitchFamily="34" charset="0"/>
              </a:rPr>
              <a:t>Nature materials</a:t>
            </a:r>
            <a:r>
              <a:rPr lang="en-GB" sz="1333">
                <a:solidFill>
                  <a:srgbClr val="222222"/>
                </a:solidFill>
                <a:latin typeface="Arial" panose="020B0604020202020204" pitchFamily="34" charset="0"/>
              </a:rPr>
              <a:t> 22.4 (2023): 466-473.</a:t>
            </a:r>
            <a:endParaRPr lang="en-US" sz="1333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68E0480-6AEE-672F-602C-E94887EB15C8}"/>
              </a:ext>
            </a:extLst>
          </p:cNvPr>
          <p:cNvSpPr/>
          <p:nvPr/>
        </p:nvSpPr>
        <p:spPr>
          <a:xfrm>
            <a:off x="8133797" y="3410883"/>
            <a:ext cx="826828" cy="34037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4143AC74-5CA4-3BA4-65CD-61185BDA65D3}"/>
              </a:ext>
            </a:extLst>
          </p:cNvPr>
          <p:cNvSpPr/>
          <p:nvPr/>
        </p:nvSpPr>
        <p:spPr>
          <a:xfrm>
            <a:off x="8935411" y="3401365"/>
            <a:ext cx="826828" cy="34037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0C2F387B-49F4-DAE0-BD09-7819F7E73D8B}"/>
              </a:ext>
            </a:extLst>
          </p:cNvPr>
          <p:cNvSpPr/>
          <p:nvPr/>
        </p:nvSpPr>
        <p:spPr>
          <a:xfrm>
            <a:off x="9763954" y="3411277"/>
            <a:ext cx="826828" cy="34037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28D497B3-9D30-5EA4-D54D-D07C22BF54C9}"/>
              </a:ext>
            </a:extLst>
          </p:cNvPr>
          <p:cNvSpPr/>
          <p:nvPr/>
        </p:nvSpPr>
        <p:spPr>
          <a:xfrm>
            <a:off x="7345945" y="3401365"/>
            <a:ext cx="826828" cy="34037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44213BD6-41DB-E88C-363D-D7894A7B0C33}"/>
              </a:ext>
            </a:extLst>
          </p:cNvPr>
          <p:cNvSpPr/>
          <p:nvPr/>
        </p:nvSpPr>
        <p:spPr>
          <a:xfrm>
            <a:off x="6517227" y="3427814"/>
            <a:ext cx="826828" cy="34037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8320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9 0.01697 L 0.21927 -0.1963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06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70000" y="1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216 0.00124 L 0.01215 0.00432 L 0 0 Z " pathEditMode="relative" ptsTypes="AAAA">
                                      <p:cBhvr>
                                        <p:cTn id="1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135" grpId="0" animBg="1" advAuto="0"/>
      <p:bldP spid="135" grpId="1" animBg="1" advAuto="0"/>
      <p:bldP spid="135" grpId="2" animBg="1" advAuto="0"/>
      <p:bldP spid="140" grpId="0" animBg="1"/>
      <p:bldP spid="141" grpId="0" animBg="1"/>
      <p:bldP spid="142" grpId="0" animBg="1"/>
      <p:bldP spid="143" grpId="0" animBg="1"/>
      <p:bldP spid="144" grpId="0"/>
      <p:bldP spid="145" grpId="0"/>
      <p:bldP spid="146" grpId="0" animBg="1"/>
      <p:bldP spid="147" grpId="0"/>
      <p:bldP spid="148" grpId="0"/>
      <p:bldP spid="156" grpId="0" animBg="1"/>
      <p:bldP spid="157" grpId="0" animBg="1"/>
      <p:bldP spid="158" grpId="0" animBg="1"/>
      <p:bldP spid="159" grpId="0" animBg="1"/>
      <p:bldP spid="1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99425-8696-DE70-B24E-192F15B31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795" y="13199"/>
            <a:ext cx="8172241" cy="764808"/>
          </a:xfrm>
        </p:spPr>
        <p:txBody>
          <a:bodyPr/>
          <a:lstStyle/>
          <a:p>
            <a:r>
              <a:rPr lang="en-US" dirty="0"/>
              <a:t>EELS of Nb oxides: Reference</a:t>
            </a:r>
          </a:p>
        </p:txBody>
      </p:sp>
      <p:pic>
        <p:nvPicPr>
          <p:cNvPr id="3" name="New picture">
            <a:extLst>
              <a:ext uri="{FF2B5EF4-FFF2-40B4-BE49-F238E27FC236}">
                <a16:creationId xmlns:a16="http://schemas.microsoft.com/office/drawing/2014/main" id="{041413D1-58CD-9EC6-D93B-C57092D581B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33" y="1717862"/>
            <a:ext cx="3580511" cy="373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" name="New picture">
            <a:extLst>
              <a:ext uri="{FF2B5EF4-FFF2-40B4-BE49-F238E27FC236}">
                <a16:creationId xmlns:a16="http://schemas.microsoft.com/office/drawing/2014/main" id="{C5F7E198-CFE2-D108-D044-CAE2CDE4B9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462" y="1717861"/>
            <a:ext cx="4264343" cy="373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2304F4A-991C-BCC5-D66C-70F12700BA05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1933" y="6116132"/>
            <a:ext cx="9144000" cy="2159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254000" tIns="0" rIns="127000" bIns="6350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altLang="en-US" sz="105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pitchFamily="2" charset="0"/>
                <a:sym typeface="Wingdings"/>
              </a:rPr>
              <a:t>J. Appl. Phys.. 2011;110(12). doi:10.1063/1.3665193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4CADC1-242B-4827-1B23-97BEEA79C3F9}"/>
              </a:ext>
            </a:extLst>
          </p:cNvPr>
          <p:cNvSpPr txBox="1"/>
          <p:nvPr/>
        </p:nvSpPr>
        <p:spPr>
          <a:xfrm>
            <a:off x="1000869" y="1201151"/>
            <a:ext cx="283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Probe Nb valence state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6A4A45-0250-7804-F493-9E1A683AAF8B}"/>
              </a:ext>
            </a:extLst>
          </p:cNvPr>
          <p:cNvSpPr txBox="1"/>
          <p:nvPr/>
        </p:nvSpPr>
        <p:spPr>
          <a:xfrm>
            <a:off x="4983933" y="1223117"/>
            <a:ext cx="283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Probe oxidation state </a:t>
            </a:r>
          </a:p>
        </p:txBody>
      </p:sp>
    </p:spTree>
    <p:extLst>
      <p:ext uri="{BB962C8B-B14F-4D97-AF65-F5344CB8AC3E}">
        <p14:creationId xmlns:p14="http://schemas.microsoft.com/office/powerpoint/2010/main" val="2318540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8F4F8-0194-674F-1BA3-045915C7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889CB-FB9B-F7D5-CB26-A73EF0A9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879" y="0"/>
            <a:ext cx="8172241" cy="764808"/>
          </a:xfrm>
        </p:spPr>
        <p:txBody>
          <a:bodyPr/>
          <a:lstStyle/>
          <a:p>
            <a:r>
              <a:rPr lang="en-US"/>
              <a:t>Sn-M edge and O-K edge</a:t>
            </a:r>
          </a:p>
        </p:txBody>
      </p:sp>
      <p:pic>
        <p:nvPicPr>
          <p:cNvPr id="3" name="Picture 2" descr="A blurry image of a red blue and green stripe&#10;&#10;AI-generated content may be incorrect.">
            <a:extLst>
              <a:ext uri="{FF2B5EF4-FFF2-40B4-BE49-F238E27FC236}">
                <a16:creationId xmlns:a16="http://schemas.microsoft.com/office/drawing/2014/main" id="{FCAC5ECC-1291-9DD8-CF29-3F43E035F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33333" b="7410"/>
          <a:stretch/>
        </p:blipFill>
        <p:spPr>
          <a:xfrm>
            <a:off x="2009880" y="2379054"/>
            <a:ext cx="2743199" cy="1097280"/>
          </a:xfrm>
          <a:prstGeom prst="rect">
            <a:avLst/>
          </a:prstGeom>
        </p:spPr>
      </p:pic>
      <p:pic>
        <p:nvPicPr>
          <p:cNvPr id="6" name="Picture 5" descr="A blurry image of a black and white photo&#10;&#10;AI-generated content may be incorrect.">
            <a:extLst>
              <a:ext uri="{FF2B5EF4-FFF2-40B4-BE49-F238E27FC236}">
                <a16:creationId xmlns:a16="http://schemas.microsoft.com/office/drawing/2014/main" id="{C8865800-DE51-0305-F714-1DCCDCF2B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33333" b="7410"/>
          <a:stretch/>
        </p:blipFill>
        <p:spPr>
          <a:xfrm>
            <a:off x="2009881" y="1219210"/>
            <a:ext cx="2743199" cy="1097280"/>
          </a:xfrm>
          <a:prstGeom prst="rect">
            <a:avLst/>
          </a:prstGeom>
        </p:spPr>
      </p:pic>
      <p:pic>
        <p:nvPicPr>
          <p:cNvPr id="7" name="Picture 6" descr="A blurry image of a black and white photo of a field&#10;&#10;AI-generated content may be incorrect.">
            <a:extLst>
              <a:ext uri="{FF2B5EF4-FFF2-40B4-BE49-F238E27FC236}">
                <a16:creationId xmlns:a16="http://schemas.microsoft.com/office/drawing/2014/main" id="{5F888053-B2A5-77CF-CEBA-85459C8A3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79" y="3619997"/>
            <a:ext cx="2743199" cy="1097280"/>
          </a:xfrm>
          <a:prstGeom prst="rect">
            <a:avLst/>
          </a:prstGeom>
        </p:spPr>
      </p:pic>
      <p:pic>
        <p:nvPicPr>
          <p:cNvPr id="8" name="Picture 7" descr="A colorful background with many colors&#10;&#10;AI-generated content may be incorrect.">
            <a:extLst>
              <a:ext uri="{FF2B5EF4-FFF2-40B4-BE49-F238E27FC236}">
                <a16:creationId xmlns:a16="http://schemas.microsoft.com/office/drawing/2014/main" id="{5C802E63-8BEA-1A8F-B02A-159D3DE04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78" y="4762997"/>
            <a:ext cx="2743199" cy="1097280"/>
          </a:xfrm>
          <a:prstGeom prst="rect">
            <a:avLst/>
          </a:prstGeom>
        </p:spPr>
      </p:pic>
      <p:pic>
        <p:nvPicPr>
          <p:cNvPr id="9" name="Picture 8" descr="A graph of energy loss&#10;&#10;AI-generated content may be incorrect.">
            <a:extLst>
              <a:ext uri="{FF2B5EF4-FFF2-40B4-BE49-F238E27FC236}">
                <a16:creationId xmlns:a16="http://schemas.microsoft.com/office/drawing/2014/main" id="{765E1C23-93FF-41E4-F49E-82640BDC5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681" y="3765269"/>
            <a:ext cx="3200406" cy="2286005"/>
          </a:xfrm>
          <a:prstGeom prst="rect">
            <a:avLst/>
          </a:prstGeom>
        </p:spPr>
      </p:pic>
      <p:pic>
        <p:nvPicPr>
          <p:cNvPr id="10" name="Picture 9" descr="A graph of energy loss&#10;&#10;AI-generated content may be incorrect.">
            <a:extLst>
              <a:ext uri="{FF2B5EF4-FFF2-40B4-BE49-F238E27FC236}">
                <a16:creationId xmlns:a16="http://schemas.microsoft.com/office/drawing/2014/main" id="{3DC9CEA9-DAFC-9BBD-E096-6DF2798327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89" y="1333992"/>
            <a:ext cx="3200406" cy="228600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4C2A27-8A41-6F63-DF85-2EE1F22AAECC}"/>
              </a:ext>
            </a:extLst>
          </p:cNvPr>
          <p:cNvCxnSpPr/>
          <p:nvPr/>
        </p:nvCxnSpPr>
        <p:spPr>
          <a:xfrm>
            <a:off x="2032293" y="6241798"/>
            <a:ext cx="914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EA213E-4BF4-54CC-FB6B-ED5322518322}"/>
              </a:ext>
            </a:extLst>
          </p:cNvPr>
          <p:cNvSpPr txBox="1"/>
          <p:nvPr/>
        </p:nvSpPr>
        <p:spPr>
          <a:xfrm>
            <a:off x="1914730" y="5860277"/>
            <a:ext cx="103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 nm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3E462C-34B9-A511-179E-210CD38E6F39}"/>
              </a:ext>
            </a:extLst>
          </p:cNvPr>
          <p:cNvSpPr txBox="1"/>
          <p:nvPr/>
        </p:nvSpPr>
        <p:spPr>
          <a:xfrm>
            <a:off x="219456" y="2144013"/>
            <a:ext cx="162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Electroplated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ED38C-DB61-2D74-43CE-2F6A39B05EB7}"/>
              </a:ext>
            </a:extLst>
          </p:cNvPr>
          <p:cNvSpPr txBox="1"/>
          <p:nvPr/>
        </p:nvSpPr>
        <p:spPr>
          <a:xfrm>
            <a:off x="219456" y="4515767"/>
            <a:ext cx="20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Vapor Diffused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87ED4B-B7AA-39A4-DD38-113E8C40F8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895" b="51389"/>
          <a:stretch>
            <a:fillRect/>
          </a:stretch>
        </p:blipFill>
        <p:spPr>
          <a:xfrm>
            <a:off x="8376690" y="1643023"/>
            <a:ext cx="3033613" cy="30306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F17AC5-3EE0-A4E9-F33C-D2051C9D2C07}"/>
              </a:ext>
            </a:extLst>
          </p:cNvPr>
          <p:cNvSpPr txBox="1"/>
          <p:nvPr/>
        </p:nvSpPr>
        <p:spPr>
          <a:xfrm>
            <a:off x="8376690" y="5045530"/>
            <a:ext cx="3750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Fine features present in electroplated oxide are washed out in the vapor diffused sample </a:t>
            </a:r>
          </a:p>
          <a:p>
            <a:r>
              <a:rPr lang="en-US" dirty="0"/>
              <a:t>( higher O vacancies)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D08B64-F750-13AE-6208-248001F5110A}"/>
              </a:ext>
            </a:extLst>
          </p:cNvPr>
          <p:cNvSpPr txBox="1"/>
          <p:nvPr/>
        </p:nvSpPr>
        <p:spPr>
          <a:xfrm>
            <a:off x="3200655" y="6440445"/>
            <a:ext cx="8926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>
                <a:solidFill>
                  <a:srgbClr val="22222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Bach, David, et al. "EELS of niobium and stoichiometric niobium-oxide phases—Part I: Plasmon and near-edges fine structure." </a:t>
            </a:r>
            <a:r>
              <a:rPr lang="en-US" sz="1400" i="1" kern="0">
                <a:solidFill>
                  <a:srgbClr val="22222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Microscopy and Microanalysis</a:t>
            </a:r>
            <a:r>
              <a:rPr lang="en-US" sz="1400" kern="0">
                <a:solidFill>
                  <a:srgbClr val="22222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15.6 (2009): 505-523.</a:t>
            </a:r>
            <a:r>
              <a:rPr lang="en-GB" sz="1400">
                <a:effectLst/>
              </a:rPr>
              <a:t> 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99914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FF9D3-60F6-6D96-08DF-75261AB9B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0C4F-CA36-0597-A172-DB672819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separation of tin oxides</a:t>
            </a:r>
          </a:p>
        </p:txBody>
      </p:sp>
      <p:pic>
        <p:nvPicPr>
          <p:cNvPr id="32" name="Picture 31" descr="A blurry image of a black and white photo of a field&#10;&#10;AI-generated content may be incorrect.">
            <a:extLst>
              <a:ext uri="{FF2B5EF4-FFF2-40B4-BE49-F238E27FC236}">
                <a16:creationId xmlns:a16="http://schemas.microsoft.com/office/drawing/2014/main" id="{0BA1BF41-588C-F9D7-4F38-54586E8B9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1" y="3843878"/>
            <a:ext cx="2743199" cy="1097280"/>
          </a:xfrm>
          <a:prstGeom prst="rect">
            <a:avLst/>
          </a:prstGeom>
        </p:spPr>
      </p:pic>
      <p:pic>
        <p:nvPicPr>
          <p:cNvPr id="36" name="Picture 35" descr="A colorful background with many colors&#10;&#10;AI-generated content may be incorrect.">
            <a:extLst>
              <a:ext uri="{FF2B5EF4-FFF2-40B4-BE49-F238E27FC236}">
                <a16:creationId xmlns:a16="http://schemas.microsoft.com/office/drawing/2014/main" id="{FB9399A5-D833-1C19-023D-CD4949381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1" y="5032603"/>
            <a:ext cx="2743199" cy="109728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BFBC59-DD40-B9A2-1DCE-5BDC65953326}"/>
              </a:ext>
            </a:extLst>
          </p:cNvPr>
          <p:cNvCxnSpPr/>
          <p:nvPr/>
        </p:nvCxnSpPr>
        <p:spPr>
          <a:xfrm>
            <a:off x="2305410" y="6080225"/>
            <a:ext cx="914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D5CE5C4C-3B93-A567-828B-EED341A64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45" y="3843878"/>
            <a:ext cx="3200406" cy="22860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F554CE-9C5C-1924-2D2D-19775E331C86}"/>
              </a:ext>
            </a:extLst>
          </p:cNvPr>
          <p:cNvSpPr txBox="1"/>
          <p:nvPr/>
        </p:nvSpPr>
        <p:spPr>
          <a:xfrm>
            <a:off x="2399711" y="6129883"/>
            <a:ext cx="103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nm</a:t>
            </a:r>
          </a:p>
        </p:txBody>
      </p:sp>
      <p:pic>
        <p:nvPicPr>
          <p:cNvPr id="38" name="Picture 37" descr="A blurry image of a red blue and green stripe&#10;&#10;AI-generated content may be incorrect.">
            <a:extLst>
              <a:ext uri="{FF2B5EF4-FFF2-40B4-BE49-F238E27FC236}">
                <a16:creationId xmlns:a16="http://schemas.microsoft.com/office/drawing/2014/main" id="{1AA8FFF4-ED56-CDDC-02A6-C74863C86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33333" b="7410"/>
          <a:stretch/>
        </p:blipFill>
        <p:spPr>
          <a:xfrm>
            <a:off x="476611" y="2331720"/>
            <a:ext cx="2743199" cy="1097280"/>
          </a:xfrm>
          <a:prstGeom prst="rect">
            <a:avLst/>
          </a:prstGeom>
        </p:spPr>
      </p:pic>
      <p:pic>
        <p:nvPicPr>
          <p:cNvPr id="30" name="Picture 29" descr="A blurry image of a black and white photo&#10;&#10;AI-generated content may be incorrect.">
            <a:extLst>
              <a:ext uri="{FF2B5EF4-FFF2-40B4-BE49-F238E27FC236}">
                <a16:creationId xmlns:a16="http://schemas.microsoft.com/office/drawing/2014/main" id="{E147E1AF-96F0-8C20-2E2C-518CCB312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33333" b="7410"/>
          <a:stretch/>
        </p:blipFill>
        <p:spPr>
          <a:xfrm>
            <a:off x="476611" y="1142995"/>
            <a:ext cx="2743199" cy="1097280"/>
          </a:xfrm>
          <a:prstGeom prst="rect">
            <a:avLst/>
          </a:prstGeom>
        </p:spPr>
      </p:pic>
      <p:pic>
        <p:nvPicPr>
          <p:cNvPr id="17" name="Picture 16" descr="A diagram of a graph&#10;&#10;AI-generated content may be incorrect.">
            <a:extLst>
              <a:ext uri="{FF2B5EF4-FFF2-40B4-BE49-F238E27FC236}">
                <a16:creationId xmlns:a16="http://schemas.microsoft.com/office/drawing/2014/main" id="{61B23DF2-91B9-A571-53C9-F9C57C9EE1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45" y="1142995"/>
            <a:ext cx="3200406" cy="228600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B26B08-7C63-6073-3370-CE55461C3CC0}"/>
              </a:ext>
            </a:extLst>
          </p:cNvPr>
          <p:cNvCxnSpPr/>
          <p:nvPr/>
        </p:nvCxnSpPr>
        <p:spPr>
          <a:xfrm>
            <a:off x="2280704" y="3357986"/>
            <a:ext cx="914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52418E9-6DB3-8A21-AF75-E1EE53A045DF}"/>
              </a:ext>
            </a:extLst>
          </p:cNvPr>
          <p:cNvSpPr txBox="1"/>
          <p:nvPr/>
        </p:nvSpPr>
        <p:spPr>
          <a:xfrm>
            <a:off x="2305410" y="3449432"/>
            <a:ext cx="103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nm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62709-0C40-3AC1-920A-0FAD2B498EFD}"/>
              </a:ext>
            </a:extLst>
          </p:cNvPr>
          <p:cNvSpPr txBox="1"/>
          <p:nvPr/>
        </p:nvSpPr>
        <p:spPr>
          <a:xfrm>
            <a:off x="6641463" y="1713190"/>
            <a:ext cx="41600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tin on the surface has lower oxygen content, i.e. metallic tin+ surface oxidation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Non-negligible tin concentration within the oxide (blue region)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34AB1-A3C6-3D45-488B-6C0B3EF20C4E}"/>
              </a:ext>
            </a:extLst>
          </p:cNvPr>
          <p:cNvSpPr txBox="1"/>
          <p:nvPr/>
        </p:nvSpPr>
        <p:spPr>
          <a:xfrm>
            <a:off x="6641463" y="4392518"/>
            <a:ext cx="4508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tin rich region on the interface has the highest oxygen amount, suggesting  that tin appears as part of the oxide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E7D1B-42FD-F859-5ADE-F94B7918FE50}"/>
              </a:ext>
            </a:extLst>
          </p:cNvPr>
          <p:cNvSpPr txBox="1"/>
          <p:nvPr/>
        </p:nvSpPr>
        <p:spPr>
          <a:xfrm>
            <a:off x="6356819" y="893411"/>
            <a:ext cx="6357257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Does tin appear as metal or a part of an oxide?</a:t>
            </a:r>
          </a:p>
        </p:txBody>
      </p:sp>
    </p:spTree>
    <p:extLst>
      <p:ext uri="{BB962C8B-B14F-4D97-AF65-F5344CB8AC3E}">
        <p14:creationId xmlns:p14="http://schemas.microsoft.com/office/powerpoint/2010/main" val="1359348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1FD1-4000-0AD7-736E-354E3E13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879" y="0"/>
            <a:ext cx="8172241" cy="764808"/>
          </a:xfrm>
        </p:spPr>
        <p:txBody>
          <a:bodyPr/>
          <a:lstStyle/>
          <a:p>
            <a:r>
              <a:rPr lang="en-US"/>
              <a:t>Nb-M edge and Ca-L edge </a:t>
            </a:r>
          </a:p>
        </p:txBody>
      </p:sp>
      <p:pic>
        <p:nvPicPr>
          <p:cNvPr id="3" name="Picture 2" descr="A blurry image of a red blue and green stripe&#10;&#10;AI-generated content may be incorrect.">
            <a:extLst>
              <a:ext uri="{FF2B5EF4-FFF2-40B4-BE49-F238E27FC236}">
                <a16:creationId xmlns:a16="http://schemas.microsoft.com/office/drawing/2014/main" id="{0FDA97FB-20E0-4940-C8B8-632F67B21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33333" b="7410"/>
          <a:stretch/>
        </p:blipFill>
        <p:spPr>
          <a:xfrm>
            <a:off x="2009880" y="2379054"/>
            <a:ext cx="2743199" cy="1097280"/>
          </a:xfrm>
          <a:prstGeom prst="rect">
            <a:avLst/>
          </a:prstGeom>
        </p:spPr>
      </p:pic>
      <p:pic>
        <p:nvPicPr>
          <p:cNvPr id="4" name="Picture 3" descr="A graph of energy loss&#10;&#10;AI-generated content may be incorrect.">
            <a:extLst>
              <a:ext uri="{FF2B5EF4-FFF2-40B4-BE49-F238E27FC236}">
                <a16:creationId xmlns:a16="http://schemas.microsoft.com/office/drawing/2014/main" id="{999B491D-0C38-F5AF-5327-852368DB3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11" y="1173490"/>
            <a:ext cx="3200400" cy="2286000"/>
          </a:xfrm>
          <a:prstGeom prst="rect">
            <a:avLst/>
          </a:prstGeom>
        </p:spPr>
      </p:pic>
      <p:pic>
        <p:nvPicPr>
          <p:cNvPr id="5" name="Picture 4" descr="A graph of energy loss&#10;&#10;AI-generated content may be incorrect.">
            <a:extLst>
              <a:ext uri="{FF2B5EF4-FFF2-40B4-BE49-F238E27FC236}">
                <a16:creationId xmlns:a16="http://schemas.microsoft.com/office/drawing/2014/main" id="{E5CC1EF1-B720-0E20-0E2F-AE29D0383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35" y="3619997"/>
            <a:ext cx="3200406" cy="2286005"/>
          </a:xfrm>
          <a:prstGeom prst="rect">
            <a:avLst/>
          </a:prstGeom>
        </p:spPr>
      </p:pic>
      <p:pic>
        <p:nvPicPr>
          <p:cNvPr id="6" name="Picture 5" descr="A blurry image of a black and white photo&#10;&#10;AI-generated content may be incorrect.">
            <a:extLst>
              <a:ext uri="{FF2B5EF4-FFF2-40B4-BE49-F238E27FC236}">
                <a16:creationId xmlns:a16="http://schemas.microsoft.com/office/drawing/2014/main" id="{83BF70C4-4EBB-AC9D-1D2D-25A76669A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0" r="33333" b="7410"/>
          <a:stretch/>
        </p:blipFill>
        <p:spPr>
          <a:xfrm>
            <a:off x="2009881" y="1219210"/>
            <a:ext cx="2743199" cy="1097280"/>
          </a:xfrm>
          <a:prstGeom prst="rect">
            <a:avLst/>
          </a:prstGeom>
        </p:spPr>
      </p:pic>
      <p:pic>
        <p:nvPicPr>
          <p:cNvPr id="7" name="Picture 6" descr="A blurry image of a black and white photo of a field&#10;&#10;AI-generated content may be incorrect.">
            <a:extLst>
              <a:ext uri="{FF2B5EF4-FFF2-40B4-BE49-F238E27FC236}">
                <a16:creationId xmlns:a16="http://schemas.microsoft.com/office/drawing/2014/main" id="{BFDFBAB4-A4BF-1673-D7A4-0C6370CE8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79" y="3619997"/>
            <a:ext cx="2743199" cy="1097280"/>
          </a:xfrm>
          <a:prstGeom prst="rect">
            <a:avLst/>
          </a:prstGeom>
        </p:spPr>
      </p:pic>
      <p:pic>
        <p:nvPicPr>
          <p:cNvPr id="8" name="Picture 7" descr="A colorful background with many colors&#10;&#10;AI-generated content may be incorrect.">
            <a:extLst>
              <a:ext uri="{FF2B5EF4-FFF2-40B4-BE49-F238E27FC236}">
                <a16:creationId xmlns:a16="http://schemas.microsoft.com/office/drawing/2014/main" id="{D0052D46-74BA-8256-4311-E8A0872F7B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78" y="4762997"/>
            <a:ext cx="2743199" cy="10972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B4B1D5-2FC6-2FAB-0536-62EA5FBCC46E}"/>
              </a:ext>
            </a:extLst>
          </p:cNvPr>
          <p:cNvCxnSpPr/>
          <p:nvPr/>
        </p:nvCxnSpPr>
        <p:spPr>
          <a:xfrm>
            <a:off x="2007909" y="6241798"/>
            <a:ext cx="9144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A23883-0C58-7061-26A1-C5D8C099A03F}"/>
              </a:ext>
            </a:extLst>
          </p:cNvPr>
          <p:cNvSpPr txBox="1"/>
          <p:nvPr/>
        </p:nvSpPr>
        <p:spPr>
          <a:xfrm>
            <a:off x="1890346" y="5860277"/>
            <a:ext cx="103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10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575013-E53F-3BCB-1AF3-10EFA6C2E05F}"/>
              </a:ext>
            </a:extLst>
          </p:cNvPr>
          <p:cNvSpPr txBox="1"/>
          <p:nvPr/>
        </p:nvSpPr>
        <p:spPr>
          <a:xfrm>
            <a:off x="8619744" y="1393160"/>
            <a:ext cx="2804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Significant Ca contamination in the vapor diffused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shift in Nb-M edge for two samples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5D26BD-4C22-76EF-A832-997A4F125342}"/>
              </a:ext>
            </a:extLst>
          </p:cNvPr>
          <p:cNvSpPr txBox="1"/>
          <p:nvPr/>
        </p:nvSpPr>
        <p:spPr>
          <a:xfrm>
            <a:off x="219456" y="2144013"/>
            <a:ext cx="162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Electroplated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63193-AFB3-B117-008C-37D45EE1523E}"/>
              </a:ext>
            </a:extLst>
          </p:cNvPr>
          <p:cNvSpPr txBox="1"/>
          <p:nvPr/>
        </p:nvSpPr>
        <p:spPr>
          <a:xfrm>
            <a:off x="219456" y="4515767"/>
            <a:ext cx="2048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Vapor Diffused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59CF97-4C81-381D-967F-27C88B4AA248}"/>
              </a:ext>
            </a:extLst>
          </p:cNvPr>
          <p:cNvSpPr txBox="1"/>
          <p:nvPr/>
        </p:nvSpPr>
        <p:spPr>
          <a:xfrm>
            <a:off x="5736335" y="965212"/>
            <a:ext cx="71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Ca-L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CCE8D8-749C-F7CB-0B65-BD7C0D6B3340}"/>
              </a:ext>
            </a:extLst>
          </p:cNvPr>
          <p:cNvSpPr txBox="1"/>
          <p:nvPr/>
        </p:nvSpPr>
        <p:spPr>
          <a:xfrm>
            <a:off x="6564030" y="965212"/>
            <a:ext cx="87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Nb-M3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7E4878-E3B9-3DD3-2D91-B07BB405AA4B}"/>
              </a:ext>
            </a:extLst>
          </p:cNvPr>
          <p:cNvSpPr txBox="1"/>
          <p:nvPr/>
        </p:nvSpPr>
        <p:spPr>
          <a:xfrm>
            <a:off x="7437120" y="973086"/>
            <a:ext cx="87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Nb-M2</a:t>
            </a:r>
          </a:p>
        </p:txBody>
      </p:sp>
    </p:spTree>
    <p:extLst>
      <p:ext uri="{BB962C8B-B14F-4D97-AF65-F5344CB8AC3E}">
        <p14:creationId xmlns:p14="http://schemas.microsoft.com/office/powerpoint/2010/main" val="1634361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4FAC3-98BE-B1C9-EB91-93AB9091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743" y="75543"/>
            <a:ext cx="10313122" cy="764808"/>
          </a:xfrm>
        </p:spPr>
        <p:txBody>
          <a:bodyPr/>
          <a:lstStyle/>
          <a:p>
            <a:r>
              <a:rPr lang="en-US" dirty="0"/>
              <a:t>	Anodized oxide can host contaminants</a:t>
            </a:r>
          </a:p>
        </p:txBody>
      </p:sp>
      <p:pic>
        <p:nvPicPr>
          <p:cNvPr id="4" name="Picture 3" descr="A red background with black spots&#10;&#10;AI-generated content may be incorrect.">
            <a:extLst>
              <a:ext uri="{FF2B5EF4-FFF2-40B4-BE49-F238E27FC236}">
                <a16:creationId xmlns:a16="http://schemas.microsoft.com/office/drawing/2014/main" id="{84F68564-104E-DFDB-F599-4EDA4CC14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62679"/>
            <a:ext cx="2560320" cy="1683172"/>
          </a:xfrm>
          <a:prstGeom prst="rect">
            <a:avLst/>
          </a:prstGeom>
        </p:spPr>
      </p:pic>
      <p:pic>
        <p:nvPicPr>
          <p:cNvPr id="6" name="Picture 5" descr="A green screen with a black background&#10;&#10;AI-generated content may be incorrect.">
            <a:extLst>
              <a:ext uri="{FF2B5EF4-FFF2-40B4-BE49-F238E27FC236}">
                <a16:creationId xmlns:a16="http://schemas.microsoft.com/office/drawing/2014/main" id="{28FB15B2-E69C-1A56-4863-D4F1ABD7D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2899" y="1362679"/>
            <a:ext cx="2560320" cy="1683172"/>
          </a:xfrm>
          <a:prstGeom prst="rect">
            <a:avLst/>
          </a:prstGeom>
        </p:spPr>
      </p:pic>
      <p:pic>
        <p:nvPicPr>
          <p:cNvPr id="8" name="Picture 7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8148E9CA-830C-E070-2572-E0CEC9A6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195" y="3550667"/>
            <a:ext cx="2560320" cy="1683172"/>
          </a:xfrm>
          <a:prstGeom prst="rect">
            <a:avLst/>
          </a:prstGeom>
        </p:spPr>
      </p:pic>
      <p:pic>
        <p:nvPicPr>
          <p:cNvPr id="10" name="Picture 9" descr="A blurry image of a colorful background&#10;&#10;AI-generated content may be incorrect.">
            <a:extLst>
              <a:ext uri="{FF2B5EF4-FFF2-40B4-BE49-F238E27FC236}">
                <a16:creationId xmlns:a16="http://schemas.microsoft.com/office/drawing/2014/main" id="{E60D46AE-80F4-3E93-8928-50EFF7005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50667"/>
            <a:ext cx="2560320" cy="1683173"/>
          </a:xfrm>
          <a:prstGeom prst="rect">
            <a:avLst/>
          </a:prstGeom>
        </p:spPr>
      </p:pic>
      <p:pic>
        <p:nvPicPr>
          <p:cNvPr id="12" name="Picture 11" descr="A close-up of a microscope&#10;&#10;AI-generated content may be incorrect.">
            <a:extLst>
              <a:ext uri="{FF2B5EF4-FFF2-40B4-BE49-F238E27FC236}">
                <a16:creationId xmlns:a16="http://schemas.microsoft.com/office/drawing/2014/main" id="{13D03EA5-FC07-9A29-63C7-39FA5D43F0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1689"/>
          <a:stretch/>
        </p:blipFill>
        <p:spPr>
          <a:xfrm>
            <a:off x="1678258" y="1918512"/>
            <a:ext cx="3988355" cy="30315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67FADF-4890-037D-60AF-6F61470B907C}"/>
              </a:ext>
            </a:extLst>
          </p:cNvPr>
          <p:cNvSpPr txBox="1"/>
          <p:nvPr/>
        </p:nvSpPr>
        <p:spPr>
          <a:xfrm>
            <a:off x="6730143" y="993350"/>
            <a:ext cx="19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Nb-M </a:t>
            </a:r>
            <a:r>
              <a:rPr lang="en-US" err="1"/>
              <a:t>edgemap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D4458B-A555-154B-4CD0-4FB84D62734C}"/>
              </a:ext>
            </a:extLst>
          </p:cNvPr>
          <p:cNvSpPr txBox="1"/>
          <p:nvPr/>
        </p:nvSpPr>
        <p:spPr>
          <a:xfrm>
            <a:off x="9257658" y="993350"/>
            <a:ext cx="19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O-K </a:t>
            </a:r>
            <a:r>
              <a:rPr lang="en-US" err="1"/>
              <a:t>edgemap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B67ADA-31B5-24EA-30C1-DC9F3E7BA530}"/>
              </a:ext>
            </a:extLst>
          </p:cNvPr>
          <p:cNvSpPr txBox="1"/>
          <p:nvPr/>
        </p:nvSpPr>
        <p:spPr>
          <a:xfrm>
            <a:off x="9078165" y="3181338"/>
            <a:ext cx="19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Ca-L </a:t>
            </a:r>
            <a:r>
              <a:rPr lang="en-US" err="1"/>
              <a:t>edgemap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8BA977-B6F9-21E9-E35B-CCB901A3AEB8}"/>
              </a:ext>
            </a:extLst>
          </p:cNvPr>
          <p:cNvSpPr txBox="1"/>
          <p:nvPr/>
        </p:nvSpPr>
        <p:spPr>
          <a:xfrm>
            <a:off x="6377512" y="3213325"/>
            <a:ext cx="19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Nb</a:t>
            </a:r>
            <a:r>
              <a:rPr lang="en-US"/>
              <a:t> + </a:t>
            </a:r>
            <a:r>
              <a:rPr lang="en-US">
                <a:solidFill>
                  <a:srgbClr val="00B050"/>
                </a:solidFill>
              </a:rPr>
              <a:t>O</a:t>
            </a:r>
            <a:r>
              <a:rPr lang="en-US"/>
              <a:t> + </a:t>
            </a:r>
            <a:r>
              <a:rPr lang="en-US">
                <a:solidFill>
                  <a:srgbClr val="0070C0"/>
                </a:solidFill>
              </a:rPr>
              <a:t>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8171C-789C-080C-AC6D-BB0447CFA01F}"/>
              </a:ext>
            </a:extLst>
          </p:cNvPr>
          <p:cNvSpPr txBox="1"/>
          <p:nvPr/>
        </p:nvSpPr>
        <p:spPr>
          <a:xfrm>
            <a:off x="1134894" y="4494574"/>
            <a:ext cx="51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D053AB-4652-B6C0-7BE7-F562A7E47C2D}"/>
              </a:ext>
            </a:extLst>
          </p:cNvPr>
          <p:cNvSpPr txBox="1"/>
          <p:nvPr/>
        </p:nvSpPr>
        <p:spPr>
          <a:xfrm>
            <a:off x="300213" y="3188150"/>
            <a:ext cx="1404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Oxide after anodization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C8348-8854-8884-ACF8-1A67A9AE9218}"/>
              </a:ext>
            </a:extLst>
          </p:cNvPr>
          <p:cNvSpPr txBox="1"/>
          <p:nvPr/>
        </p:nvSpPr>
        <p:spPr>
          <a:xfrm>
            <a:off x="542815" y="1944397"/>
            <a:ext cx="1841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Protective</a:t>
            </a:r>
          </a:p>
          <a:p>
            <a:r>
              <a:rPr lang="en-US" dirty="0"/>
              <a:t>layer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20B7A-2A5C-BC3D-E813-646683ECCC58}"/>
              </a:ext>
            </a:extLst>
          </p:cNvPr>
          <p:cNvSpPr txBox="1"/>
          <p:nvPr/>
        </p:nvSpPr>
        <p:spPr>
          <a:xfrm>
            <a:off x="1422894" y="6028217"/>
            <a:ext cx="96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top layer is very porous and contains Ca, Nb, O, while the bottom layer is fully oxidized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888382-1A2C-1A67-086A-5D4C3C8396DC}"/>
              </a:ext>
            </a:extLst>
          </p:cNvPr>
          <p:cNvCxnSpPr/>
          <p:nvPr/>
        </p:nvCxnSpPr>
        <p:spPr>
          <a:xfrm>
            <a:off x="10663545" y="5331664"/>
            <a:ext cx="59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6323855-E049-5A0A-08A1-C87DBDA7DE37}"/>
              </a:ext>
            </a:extLst>
          </p:cNvPr>
          <p:cNvSpPr txBox="1"/>
          <p:nvPr/>
        </p:nvSpPr>
        <p:spPr>
          <a:xfrm>
            <a:off x="10418507" y="5418502"/>
            <a:ext cx="108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50 nm</a:t>
            </a:r>
          </a:p>
        </p:txBody>
      </p:sp>
    </p:spTree>
    <p:extLst>
      <p:ext uri="{BB962C8B-B14F-4D97-AF65-F5344CB8AC3E}">
        <p14:creationId xmlns:p14="http://schemas.microsoft.com/office/powerpoint/2010/main" val="38892692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heme/theme1.xml><?xml version="1.0" encoding="utf-8"?>
<a:theme xmlns:a="http://schemas.openxmlformats.org/drawingml/2006/main" name="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C7AC6296B8FA4DB82D6A1B51224680" ma:contentTypeVersion="11" ma:contentTypeDescription="Create a new document." ma:contentTypeScope="" ma:versionID="fd251e5a3d420bc06ad7bb1392fe6d98">
  <xsd:schema xmlns:xsd="http://www.w3.org/2001/XMLSchema" xmlns:xs="http://www.w3.org/2001/XMLSchema" xmlns:p="http://schemas.microsoft.com/office/2006/metadata/properties" xmlns:ns3="a01bc24c-6121-4c37-8252-25a2fdec1174" targetNamespace="http://schemas.microsoft.com/office/2006/metadata/properties" ma:root="true" ma:fieldsID="4c63fa85ea282a24f7c3b993fd970375" ns3:_="">
    <xsd:import namespace="a01bc24c-6121-4c37-8252-25a2fdec11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1bc24c-6121-4c37-8252-25a2fdec11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946D26-015C-4BCD-AF16-0DEF1BD8F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196E04-2B5B-42A7-98D5-40FCF48E9F25}">
  <ds:schemaRefs>
    <ds:schemaRef ds:uri="a01bc24c-6121-4c37-8252-25a2fdec1174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BB6A0BB-34C7-43F6-A8C6-24C12198A44E}">
  <ds:schemaRefs>
    <ds:schemaRef ds:uri="a01bc24c-6121-4c37-8252-25a2fdec11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1578</Words>
  <Application>Microsoft Macintosh PowerPoint</Application>
  <PresentationFormat>Widescreen</PresentationFormat>
  <Paragraphs>242</Paragraphs>
  <Slides>23</Slides>
  <Notes>5</Notes>
  <HiddenSlides>3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 Math</vt:lpstr>
      <vt:lpstr>Helvetica</vt:lpstr>
      <vt:lpstr>Times New Roman</vt:lpstr>
      <vt:lpstr>Trebuchet MS</vt:lpstr>
      <vt:lpstr>Bright Beams theme</vt:lpstr>
      <vt:lpstr>Surface characterization of Nb3Sn surfaces with STEM</vt:lpstr>
      <vt:lpstr>Material: Nb3Sn (vapor diffused vs electroplated)</vt:lpstr>
      <vt:lpstr>RF performance tests</vt:lpstr>
      <vt:lpstr>STEM and Electron Energy Loss Spectroscopy</vt:lpstr>
      <vt:lpstr>EELS of Nb oxides: Reference</vt:lpstr>
      <vt:lpstr>Sn-M edge and O-K edge</vt:lpstr>
      <vt:lpstr>Phase separation of tin oxides</vt:lpstr>
      <vt:lpstr>Nb-M edge and Ca-L edge </vt:lpstr>
      <vt:lpstr> Anodized oxide can host contaminants</vt:lpstr>
      <vt:lpstr>PowerPoint Presentation</vt:lpstr>
      <vt:lpstr>Multislice Electron Ptychography</vt:lpstr>
      <vt:lpstr>Conventional HAADF imaging</vt:lpstr>
      <vt:lpstr>Results:Unit cell distortions at the interface</vt:lpstr>
      <vt:lpstr>Phase difference in Nb and Sn</vt:lpstr>
      <vt:lpstr>Disorder at the oxide/metal interface: out-of-plane</vt:lpstr>
      <vt:lpstr>Summary </vt:lpstr>
      <vt:lpstr>Acknowledgments</vt:lpstr>
      <vt:lpstr>Spectral segmentation of the EELS dataset</vt:lpstr>
      <vt:lpstr>Nb valence tracking over the interface</vt:lpstr>
      <vt:lpstr>Oxygen interstitials</vt:lpstr>
      <vt:lpstr>O-K fine feature comparison</vt:lpstr>
      <vt:lpstr>XPS comparison of VD and EC</vt:lpstr>
      <vt:lpstr>Previous work: NbSn anti-site defects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Zhaslan Baraissov</cp:lastModifiedBy>
  <cp:revision>3</cp:revision>
  <dcterms:created xsi:type="dcterms:W3CDTF">2018-08-17T13:36:20Z</dcterms:created>
  <dcterms:modified xsi:type="dcterms:W3CDTF">2025-07-17T11:59:04Z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0x01010063C7AC6296B8FA4DB82D6A1B51224680</vt:lpwstr>
  </property>
</Properties>
</file>