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383" r:id="rId2"/>
    <p:sldId id="258" r:id="rId3"/>
    <p:sldId id="389" r:id="rId4"/>
    <p:sldId id="390" r:id="rId5"/>
    <p:sldId id="391" r:id="rId6"/>
    <p:sldId id="296" r:id="rId7"/>
    <p:sldId id="297" r:id="rId8"/>
    <p:sldId id="380" r:id="rId9"/>
    <p:sldId id="298" r:id="rId10"/>
    <p:sldId id="270" r:id="rId11"/>
    <p:sldId id="379" r:id="rId12"/>
    <p:sldId id="264" r:id="rId13"/>
    <p:sldId id="281" r:id="rId14"/>
    <p:sldId id="277" r:id="rId15"/>
    <p:sldId id="286" r:id="rId16"/>
    <p:sldId id="287" r:id="rId17"/>
    <p:sldId id="289" r:id="rId18"/>
    <p:sldId id="385" r:id="rId19"/>
    <p:sldId id="290" r:id="rId20"/>
    <p:sldId id="291" r:id="rId21"/>
    <p:sldId id="388" r:id="rId22"/>
    <p:sldId id="292" r:id="rId23"/>
    <p:sldId id="293" r:id="rId24"/>
    <p:sldId id="381" r:id="rId25"/>
    <p:sldId id="386" r:id="rId26"/>
    <p:sldId id="294" r:id="rId27"/>
    <p:sldId id="3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63"/>
  </p:normalViewPr>
  <p:slideViewPr>
    <p:cSldViewPr snapToGrid="0">
      <p:cViewPr varScale="1">
        <p:scale>
          <a:sx n="88" d="100"/>
          <a:sy n="88" d="100"/>
        </p:scale>
        <p:origin x="184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893524-E4B6-2242-B166-9FC02F0707EA}" type="datetimeFigureOut">
              <a:rPr lang="en-US" smtClean="0"/>
              <a:t>7/11/25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ED583-B8E4-2548-A2D4-3F953747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49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Needs slide before this</a:t>
            </a:r>
          </a:p>
          <a:p>
            <a:r>
              <a:rPr lang="en-US" dirty="0"/>
              <a:t>”higher performance”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ED583-B8E4-2548-A2D4-3F95374735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03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 sure to brag; mention resolution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41715-772C-478C-99FB-AD615123FC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895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Helium is chemically inert, and the beam is low energy</a:t>
            </a:r>
          </a:p>
          <a:p>
            <a:r>
              <a:rPr lang="en-US" dirty="0"/>
              <a:t>Reliably heat to 2400 K and measure up to 1750 K</a:t>
            </a:r>
            <a:br>
              <a:rPr lang="en-US" dirty="0"/>
            </a:br>
            <a:r>
              <a:rPr lang="en-US" dirty="0"/>
              <a:t>Have a good </a:t>
            </a:r>
            <a:r>
              <a:rPr lang="en-US" dirty="0" err="1"/>
              <a:t>Eliashberg</a:t>
            </a:r>
            <a:r>
              <a:rPr lang="en-US" dirty="0"/>
              <a:t> response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9BBABF-EE7E-40C9-9B84-A7AAFE615B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51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Elements on Auger</a:t>
            </a:r>
            <a:br>
              <a:rPr lang="en-US" dirty="0"/>
            </a:br>
            <a:r>
              <a:rPr lang="en-US" dirty="0"/>
              <a:t>Label diffraction peaks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7D7E5-76D9-3A40-9B43-F1613599BB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391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Same as earlier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7D7E5-76D9-3A40-9B43-F1613599BB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67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Stable up</a:t>
            </a:r>
            <a:r>
              <a:rPr lang="en-US" baseline="0" dirty="0"/>
              <a:t> to 1130 K, gesture at figure</a:t>
            </a:r>
          </a:p>
          <a:p>
            <a:r>
              <a:rPr lang="en-US" baseline="0" dirty="0"/>
              <a:t>At high temps, this is the system present at the (100) surface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BBABF-EE7E-40C9-9B84-A7AAFE615BF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18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measurements of the surface EPC of the oxide/metal, both substantially reduced from bulk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7D7E5-76D9-3A40-9B43-F1613599BB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470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Electron density is not immediately apparent/understandable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7D7E5-76D9-3A40-9B43-F1613599BB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056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an issue?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ED583-B8E4-2548-A2D4-3F953747357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983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097979"/>
            <a:ext cx="10363200" cy="2387600"/>
          </a:xfrm>
        </p:spPr>
        <p:txBody>
          <a:bodyPr anchor="b">
            <a:normAutofit/>
          </a:bodyPr>
          <a:lstStyle>
            <a:lvl1pPr algn="ctr">
              <a:defRPr sz="4267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4025044"/>
            <a:ext cx="9144000" cy="701739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2C713E-5A20-48F9-96D9-367BE70A9688}"/>
              </a:ext>
            </a:extLst>
          </p:cNvPr>
          <p:cNvCxnSpPr>
            <a:cxnSpLocks/>
          </p:cNvCxnSpPr>
          <p:nvPr userDrawn="1"/>
        </p:nvCxnSpPr>
        <p:spPr>
          <a:xfrm>
            <a:off x="431640" y="3709163"/>
            <a:ext cx="11328720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FE5CA7D-9F1C-42AC-A4EC-546306CCF0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6674" y="196886"/>
            <a:ext cx="6678084" cy="387351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58ADDFA-5A94-45A4-9153-120C6E842C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4002" y="4811438"/>
            <a:ext cx="9143999" cy="83502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85380"/>
            <a:ext cx="2743200" cy="365125"/>
          </a:xfrm>
        </p:spPr>
        <p:txBody>
          <a:bodyPr/>
          <a:lstStyle>
            <a:lvl1pPr algn="ctr">
              <a:defRPr sz="1867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90CB936-A5F3-4173-A86B-BA112798D0A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419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E3C590-F348-43B5-A732-6F27847405C1}"/>
              </a:ext>
            </a:extLst>
          </p:cNvPr>
          <p:cNvCxnSpPr/>
          <p:nvPr userDrawn="1"/>
        </p:nvCxnSpPr>
        <p:spPr>
          <a:xfrm>
            <a:off x="227060" y="1154152"/>
            <a:ext cx="11668383" cy="0"/>
          </a:xfrm>
          <a:prstGeom prst="line">
            <a:avLst/>
          </a:prstGeom>
          <a:ln w="38100">
            <a:solidFill>
              <a:srgbClr val="FFA3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FFFD952-3A30-4C0B-9A9A-028020242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85380"/>
            <a:ext cx="2743200" cy="365125"/>
          </a:xfrm>
        </p:spPr>
        <p:txBody>
          <a:bodyPr/>
          <a:lstStyle>
            <a:lvl1pPr algn="ctr">
              <a:defRPr sz="1867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90CB936-A5F3-4173-A86B-BA112798D0A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33955" y="78067"/>
            <a:ext cx="11324095" cy="1064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506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25869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25869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F47669B-5A7C-4902-A501-07092CB61406}"/>
              </a:ext>
            </a:extLst>
          </p:cNvPr>
          <p:cNvCxnSpPr>
            <a:cxnSpLocks/>
          </p:cNvCxnSpPr>
          <p:nvPr userDrawn="1"/>
        </p:nvCxnSpPr>
        <p:spPr>
          <a:xfrm flipV="1">
            <a:off x="8714836" y="258692"/>
            <a:ext cx="0" cy="5811837"/>
          </a:xfrm>
          <a:prstGeom prst="line">
            <a:avLst/>
          </a:prstGeom>
          <a:ln w="38100">
            <a:solidFill>
              <a:srgbClr val="FFA3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85380"/>
            <a:ext cx="2743200" cy="365125"/>
          </a:xfrm>
        </p:spPr>
        <p:txBody>
          <a:bodyPr/>
          <a:lstStyle>
            <a:lvl1pPr algn="ctr">
              <a:defRPr sz="1867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90CB936-A5F3-4173-A86B-BA112798D0A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175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133"/>
            </a:lvl2pPr>
            <a:lvl3pPr>
              <a:buClr>
                <a:srgbClr val="7F7772"/>
              </a:buClr>
              <a:defRPr sz="1867"/>
            </a:lvl3pPr>
            <a:lvl4pPr>
              <a:defRPr sz="1733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4D7573-B24E-43CB-BEB0-A0FAE96440FE}"/>
              </a:ext>
            </a:extLst>
          </p:cNvPr>
          <p:cNvCxnSpPr/>
          <p:nvPr userDrawn="1"/>
        </p:nvCxnSpPr>
        <p:spPr>
          <a:xfrm>
            <a:off x="227060" y="1154152"/>
            <a:ext cx="11668383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4F61F-CA76-4CEC-BF7F-59B61A413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85380"/>
            <a:ext cx="2743200" cy="365125"/>
          </a:xfrm>
        </p:spPr>
        <p:txBody>
          <a:bodyPr/>
          <a:lstStyle>
            <a:lvl1pPr algn="ctr">
              <a:defRPr sz="1867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90CB936-A5F3-4173-A86B-BA112798D0A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33955" y="78067"/>
            <a:ext cx="11324095" cy="1064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406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6229305-3469-4D18-AA6C-057FCEC71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4049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5AACE17-D4BD-49D6-ADC3-765D914F8EA5}"/>
              </a:ext>
            </a:extLst>
          </p:cNvPr>
          <p:cNvCxnSpPr>
            <a:cxnSpLocks/>
          </p:cNvCxnSpPr>
          <p:nvPr userDrawn="1"/>
        </p:nvCxnSpPr>
        <p:spPr>
          <a:xfrm>
            <a:off x="431640" y="4404107"/>
            <a:ext cx="11328720" cy="0"/>
          </a:xfrm>
          <a:prstGeom prst="line">
            <a:avLst/>
          </a:prstGeom>
          <a:ln w="38100">
            <a:solidFill>
              <a:srgbClr val="FFA3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04CDCD8C-E80F-49A2-8DC4-F4E330EDF0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851" y="4550540"/>
            <a:ext cx="9144000" cy="701739"/>
          </a:xfrm>
        </p:spPr>
        <p:txBody>
          <a:bodyPr/>
          <a:lstStyle>
            <a:lvl1pPr marL="0" indent="0" algn="l">
              <a:buNone/>
              <a:defRPr sz="2400" b="1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ED8E502-8A75-45D6-9169-A8E190BDF0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6674" y="196886"/>
            <a:ext cx="6678084" cy="38735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8337BE2-E4EF-45C1-A4B5-E4BFF46B43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1855" y="5322386"/>
            <a:ext cx="9143999" cy="8350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4D27AC-CBA6-41B9-9EFB-439C4DD91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85380"/>
            <a:ext cx="2743200" cy="365125"/>
          </a:xfrm>
        </p:spPr>
        <p:txBody>
          <a:bodyPr/>
          <a:lstStyle>
            <a:lvl1pPr algn="ctr">
              <a:defRPr sz="1867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90CB936-A5F3-4173-A86B-BA112798D0A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61063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05330"/>
            <a:ext cx="5181600" cy="4351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05330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C3FCE6-F595-4A78-ABA3-03C18B866A8F}"/>
              </a:ext>
            </a:extLst>
          </p:cNvPr>
          <p:cNvCxnSpPr/>
          <p:nvPr userDrawn="1"/>
        </p:nvCxnSpPr>
        <p:spPr>
          <a:xfrm>
            <a:off x="227060" y="1154152"/>
            <a:ext cx="11668383" cy="0"/>
          </a:xfrm>
          <a:prstGeom prst="line">
            <a:avLst/>
          </a:prstGeom>
          <a:ln w="38100">
            <a:solidFill>
              <a:srgbClr val="FFA3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7932F87-6F79-465E-819E-E4F49960F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85380"/>
            <a:ext cx="2743200" cy="365125"/>
          </a:xfrm>
        </p:spPr>
        <p:txBody>
          <a:bodyPr/>
          <a:lstStyle>
            <a:lvl1pPr algn="ctr">
              <a:defRPr sz="1867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90CB936-A5F3-4173-A86B-BA112798D0A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33955" y="78067"/>
            <a:ext cx="11324095" cy="1064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381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30A2971-43DF-441C-B038-D5BE41178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449515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384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97598A5-E98D-4AB9-9AAC-9048E62B6C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27342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32A0C381-D9FE-41EB-93BA-47F82FA3FE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5" y="1449515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384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5BCCE0B0-5AD5-40D1-ADA7-236683A65F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5" y="227342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14C135E-F5B5-4E6C-96D1-D79D78D0FF5D}"/>
              </a:ext>
            </a:extLst>
          </p:cNvPr>
          <p:cNvCxnSpPr/>
          <p:nvPr userDrawn="1"/>
        </p:nvCxnSpPr>
        <p:spPr>
          <a:xfrm>
            <a:off x="227060" y="1154152"/>
            <a:ext cx="11668383" cy="0"/>
          </a:xfrm>
          <a:prstGeom prst="line">
            <a:avLst/>
          </a:prstGeom>
          <a:ln w="38100">
            <a:solidFill>
              <a:srgbClr val="FFA3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829E39ED-F3C2-4761-89D3-DEE0B17D5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85380"/>
            <a:ext cx="2743200" cy="365125"/>
          </a:xfrm>
        </p:spPr>
        <p:txBody>
          <a:bodyPr/>
          <a:lstStyle>
            <a:lvl1pPr algn="ctr">
              <a:defRPr sz="1867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90CB936-A5F3-4173-A86B-BA112798D0A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33955" y="78067"/>
            <a:ext cx="11324095" cy="1064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546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6E13F3-180F-4119-BEE0-22A4C5A38AEA}"/>
              </a:ext>
            </a:extLst>
          </p:cNvPr>
          <p:cNvCxnSpPr/>
          <p:nvPr userDrawn="1"/>
        </p:nvCxnSpPr>
        <p:spPr>
          <a:xfrm>
            <a:off x="227060" y="1154152"/>
            <a:ext cx="11668383" cy="0"/>
          </a:xfrm>
          <a:prstGeom prst="line">
            <a:avLst/>
          </a:prstGeom>
          <a:ln w="38100">
            <a:solidFill>
              <a:srgbClr val="FFA3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163E412-FE25-4AA3-8B1A-737AE5100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85380"/>
            <a:ext cx="2743200" cy="365125"/>
          </a:xfrm>
        </p:spPr>
        <p:txBody>
          <a:bodyPr/>
          <a:lstStyle>
            <a:lvl1pPr algn="ctr">
              <a:defRPr sz="1867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90CB936-A5F3-4173-A86B-BA112798D0A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33955" y="78067"/>
            <a:ext cx="11324095" cy="1064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759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85380"/>
            <a:ext cx="2743200" cy="365125"/>
          </a:xfrm>
        </p:spPr>
        <p:txBody>
          <a:bodyPr/>
          <a:lstStyle>
            <a:lvl1pPr algn="ctr">
              <a:defRPr sz="1867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90CB936-A5F3-4173-A86B-BA112798D0A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149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F9F0032-58D1-4F28-9D1D-A8834DFC0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DC2D42D-3A77-4FAF-9BFD-43F09700A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CEFEA2-6744-4F71-A5B0-F550AF4FB044}"/>
              </a:ext>
            </a:extLst>
          </p:cNvPr>
          <p:cNvCxnSpPr>
            <a:cxnSpLocks/>
          </p:cNvCxnSpPr>
          <p:nvPr userDrawn="1"/>
        </p:nvCxnSpPr>
        <p:spPr>
          <a:xfrm>
            <a:off x="836612" y="2118360"/>
            <a:ext cx="3935413" cy="0"/>
          </a:xfrm>
          <a:prstGeom prst="line">
            <a:avLst/>
          </a:prstGeom>
          <a:ln w="38100">
            <a:solidFill>
              <a:srgbClr val="FFA3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2138C4C-F707-45A9-9BE3-1B15D112DF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43329"/>
            <a:ext cx="3932237" cy="3625659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91676B5-248A-49A7-A9D7-13397068C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85380"/>
            <a:ext cx="2743200" cy="365125"/>
          </a:xfrm>
        </p:spPr>
        <p:txBody>
          <a:bodyPr/>
          <a:lstStyle>
            <a:lvl1pPr algn="ctr">
              <a:defRPr sz="1867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90CB936-A5F3-4173-A86B-BA112798D0A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94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85380"/>
            <a:ext cx="2743200" cy="365125"/>
          </a:xfrm>
        </p:spPr>
        <p:txBody>
          <a:bodyPr/>
          <a:lstStyle>
            <a:lvl1pPr algn="ctr">
              <a:defRPr sz="1867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90CB936-A5F3-4173-A86B-BA112798D0A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F4AF8B4-826D-41CD-B8CC-B20EA5BDB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D86132A-4481-4FE2-9A14-543F217E58CA}"/>
              </a:ext>
            </a:extLst>
          </p:cNvPr>
          <p:cNvCxnSpPr>
            <a:cxnSpLocks/>
          </p:cNvCxnSpPr>
          <p:nvPr userDrawn="1"/>
        </p:nvCxnSpPr>
        <p:spPr>
          <a:xfrm>
            <a:off x="836612" y="2118360"/>
            <a:ext cx="3935413" cy="0"/>
          </a:xfrm>
          <a:prstGeom prst="line">
            <a:avLst/>
          </a:prstGeom>
          <a:ln w="38100">
            <a:solidFill>
              <a:srgbClr val="FFA3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CCB3099-24AB-48F6-B6DD-D3B87514A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43329"/>
            <a:ext cx="3932237" cy="3625659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7920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3955" y="78067"/>
            <a:ext cx="11324095" cy="1064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69909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C764DE79-268F-4C1A-8933-263129D2AF90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609585"/>
              <a:t>7/11/25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F90CB936-A5F3-4173-A86B-BA112798D0A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609585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FD4771-3CDE-40FC-885D-D98EDC3E179C}"/>
              </a:ext>
            </a:extLst>
          </p:cNvPr>
          <p:cNvSpPr/>
          <p:nvPr/>
        </p:nvSpPr>
        <p:spPr>
          <a:xfrm>
            <a:off x="0" y="6304547"/>
            <a:ext cx="12192000" cy="55345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362ADF-EC95-4AE4-BE0A-D65E5896DB53}"/>
              </a:ext>
            </a:extLst>
          </p:cNvPr>
          <p:cNvSpPr txBox="1"/>
          <p:nvPr/>
        </p:nvSpPr>
        <p:spPr>
          <a:xfrm>
            <a:off x="0" y="6387142"/>
            <a:ext cx="38410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600" dirty="0">
                <a:solidFill>
                  <a:srgbClr val="FFFFFF"/>
                </a:solidFill>
                <a:cs typeface="Arial" panose="020B0604020202020204" pitchFamily="34" charset="0"/>
              </a:rPr>
              <a:t>http://sibener-group.uchicago.edu/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715" y="6356352"/>
            <a:ext cx="2225524" cy="44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41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3733" b="1" kern="1200" baseline="0">
          <a:solidFill>
            <a:schemeClr val="tx2"/>
          </a:solidFill>
          <a:latin typeface="Arial" charset="0"/>
          <a:ea typeface="Arial" charset="0"/>
          <a:cs typeface="Arial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Clr>
          <a:srgbClr val="002384"/>
        </a:buClr>
        <a:buFont typeface="Wingdings" charset="2"/>
        <a:buChar char="§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charset="2"/>
        <a:buChar char="§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7F7772"/>
        </a:buClr>
        <a:buFont typeface="Wingdings" charset="2"/>
        <a:buChar char="§"/>
        <a:defRPr sz="1867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00238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FFA319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D9956-A23D-F28F-D2C6-10969D5C4E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Surface Chemist’s Tools Applied to Study SRF Surfaces and Treatments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CB375C-C309-4E33-0CBD-E263C91BC3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Michael Van Duinen, University of Chicago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997412-3539-864C-E274-C98A6C467D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Materials for Bright Beams Workshop July 17</a:t>
            </a:r>
            <a:r>
              <a:rPr lang="en-US" baseline="30000" dirty="0"/>
              <a:t>th</a:t>
            </a:r>
            <a:r>
              <a:rPr lang="en-US" dirty="0"/>
              <a:t>, 2025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6A65F7-448F-1206-CADA-327346A4F0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4002" y="4811438"/>
            <a:ext cx="9143999" cy="1468338"/>
          </a:xfrm>
        </p:spPr>
        <p:txBody>
          <a:bodyPr>
            <a:normAutofit/>
          </a:bodyPr>
          <a:lstStyle/>
          <a:p>
            <a:r>
              <a:rPr lang="en-US" dirty="0"/>
              <a:t>Van Do</a:t>
            </a:r>
            <a:r>
              <a:rPr lang="en-US" baseline="30000" dirty="0"/>
              <a:t>1</a:t>
            </a:r>
            <a:r>
              <a:rPr lang="en-US" dirty="0"/>
              <a:t>, Aiden Harbick</a:t>
            </a:r>
            <a:r>
              <a:rPr lang="en-US" baseline="30000" dirty="0"/>
              <a:t>2</a:t>
            </a:r>
            <a:r>
              <a:rPr lang="en-US" dirty="0"/>
              <a:t>, Michelle M. Kelley</a:t>
            </a:r>
            <a:r>
              <a:rPr lang="en-US" baseline="30000" dirty="0"/>
              <a:t>3</a:t>
            </a:r>
            <a:r>
              <a:rPr lang="en-US" dirty="0"/>
              <a:t>, Helena Lew-Kiedrowska</a:t>
            </a:r>
            <a:r>
              <a:rPr lang="en-US" baseline="30000" dirty="0"/>
              <a:t>1</a:t>
            </a:r>
            <a:r>
              <a:rPr lang="en-US" dirty="0"/>
              <a:t>, Cristobal Méndez</a:t>
            </a:r>
            <a:r>
              <a:rPr lang="en-US" baseline="30000" dirty="0"/>
              <a:t>3</a:t>
            </a:r>
            <a:r>
              <a:rPr lang="en-US" dirty="0"/>
              <a:t>, Liana Shpani</a:t>
            </a:r>
            <a:r>
              <a:rPr lang="en-US" baseline="30000" dirty="0"/>
              <a:t>3</a:t>
            </a:r>
            <a:r>
              <a:rPr lang="en-US" dirty="0"/>
              <a:t>, Caleb Thompson</a:t>
            </a:r>
            <a:r>
              <a:rPr lang="en-US" baseline="30000" dirty="0"/>
              <a:t>1</a:t>
            </a:r>
            <a:r>
              <a:rPr lang="en-US" dirty="0"/>
              <a:t>, Sarah Willson</a:t>
            </a:r>
            <a:r>
              <a:rPr lang="en-US" baseline="30000" dirty="0"/>
              <a:t>1</a:t>
            </a:r>
            <a:r>
              <a:rPr lang="en-US" dirty="0"/>
              <a:t>, Matthias Liepe</a:t>
            </a:r>
            <a:r>
              <a:rPr lang="en-US" baseline="30000" dirty="0"/>
              <a:t>3</a:t>
            </a:r>
            <a:r>
              <a:rPr lang="en-US" dirty="0"/>
              <a:t>, Mark Transtrum</a:t>
            </a:r>
            <a:r>
              <a:rPr lang="en-US" baseline="30000" dirty="0"/>
              <a:t>2</a:t>
            </a:r>
            <a:r>
              <a:rPr lang="en-US" dirty="0"/>
              <a:t>, Tomás Arias</a:t>
            </a:r>
            <a:r>
              <a:rPr lang="en-US" baseline="30000" dirty="0"/>
              <a:t>3</a:t>
            </a:r>
            <a:r>
              <a:rPr lang="en-US" dirty="0"/>
              <a:t>, Steven J. Sibener</a:t>
            </a:r>
            <a:r>
              <a:rPr lang="en-US" baseline="30000" dirty="0"/>
              <a:t>1</a:t>
            </a:r>
          </a:p>
          <a:p>
            <a:r>
              <a:rPr lang="en-US" baseline="30000" dirty="0"/>
              <a:t>1</a:t>
            </a:r>
            <a:r>
              <a:rPr lang="en-US" dirty="0"/>
              <a:t> = University of Chicago, </a:t>
            </a:r>
            <a:r>
              <a:rPr lang="en-US" baseline="30000" dirty="0"/>
              <a:t>2</a:t>
            </a:r>
            <a:r>
              <a:rPr lang="en-US" dirty="0"/>
              <a:t> = Brigham Young University, </a:t>
            </a:r>
            <a:r>
              <a:rPr lang="en-US" baseline="30000" dirty="0"/>
              <a:t>3</a:t>
            </a:r>
            <a:r>
              <a:rPr lang="en-US" dirty="0"/>
              <a:t> = Cornell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55CA3-F0AE-AA0C-7223-6716948B7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CB936-A5F3-4173-A86B-BA112798D0A3}" type="slidenum">
              <a:rPr lang="en-US" smtClean="0">
                <a:solidFill>
                  <a:srgbClr val="FFFFFF"/>
                </a:solidFill>
              </a:rPr>
              <a:pPr/>
              <a:t>1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497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97599" y="1295400"/>
            <a:ext cx="5678025" cy="4351339"/>
          </a:xfrm>
        </p:spPr>
        <p:txBody>
          <a:bodyPr>
            <a:normAutofit/>
          </a:bodyPr>
          <a:lstStyle/>
          <a:p>
            <a:r>
              <a:rPr lang="en-US" dirty="0"/>
              <a:t>Measures surface atomic properties through electronic corrugation</a:t>
            </a:r>
          </a:p>
          <a:p>
            <a:pPr lvl="1"/>
            <a:r>
              <a:rPr lang="en-US" dirty="0"/>
              <a:t>Good energy match with low-energy single phonons</a:t>
            </a:r>
          </a:p>
          <a:p>
            <a:pPr lvl="1"/>
            <a:r>
              <a:rPr lang="en-US" dirty="0"/>
              <a:t>Can capture ensemble dynamical properties like mean-squared displacement</a:t>
            </a:r>
          </a:p>
          <a:p>
            <a:r>
              <a:rPr lang="en-US" dirty="0"/>
              <a:t>Interacts with electron cloud ~3 </a:t>
            </a:r>
            <a:r>
              <a:rPr lang="en-US" dirty="0" err="1"/>
              <a:t>Å</a:t>
            </a:r>
            <a:r>
              <a:rPr lang="en-US" dirty="0"/>
              <a:t> above the surface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HAS is a Surface-Sensitive, Inert, </a:t>
            </a:r>
            <a:r>
              <a:rPr lang="en-US" i="1" dirty="0"/>
              <a:t>In Situ</a:t>
            </a:r>
            <a:r>
              <a:rPr lang="en-US" dirty="0"/>
              <a:t> Probe</a:t>
            </a:r>
          </a:p>
        </p:txBody>
      </p:sp>
      <p:sp>
        <p:nvSpPr>
          <p:cNvPr id="257" name="Content Placeholder 1"/>
          <p:cNvSpPr txBox="1">
            <a:spLocks/>
          </p:cNvSpPr>
          <p:nvPr/>
        </p:nvSpPr>
        <p:spPr>
          <a:xfrm>
            <a:off x="5588001" y="4792990"/>
            <a:ext cx="6487567" cy="109626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2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HAS uses the periodicity of surface electronic corrugation to capture ensemble surface atomic properties.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9489623-F309-82E2-30AF-0B8B3C82B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1574"/>
            <a:ext cx="5905500" cy="52197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A9A9F1-C32C-3964-624E-7333F3F19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85380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1CBE81-14BD-7343-B359-01BCBA3179F9}" type="slidenum">
              <a:rPr kumimoji="0" lang="en-US" sz="18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67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97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6D18F-EF15-C42A-4C8C-3B12F0EC3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491BC05-7CBE-6B46-B638-8E68BEACAA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0" y="1469909"/>
                <a:ext cx="5257800" cy="4351339"/>
              </a:xfrm>
            </p:spPr>
            <p:txBody>
              <a:bodyPr/>
              <a:lstStyle/>
              <a:p>
                <a:r>
                  <a:rPr lang="en-US" dirty="0"/>
                  <a:t>Electronic motion linked to nuclear motion</a:t>
                </a:r>
              </a:p>
              <a:p>
                <a:r>
                  <a:rPr lang="en-US" dirty="0"/>
                  <a:t>Crucial to </a:t>
                </a:r>
                <a:r>
                  <a:rPr lang="en-US" dirty="0" err="1"/>
                  <a:t>Eliashberg</a:t>
                </a:r>
                <a:r>
                  <a:rPr lang="en-US" dirty="0"/>
                  <a:t> theory of superconductivity</a:t>
                </a:r>
              </a:p>
              <a:p>
                <a:pPr lvl="1"/>
                <a:r>
                  <a:rPr lang="en-US" dirty="0"/>
                  <a:t>Extension of BCS</a:t>
                </a:r>
              </a:p>
              <a:p>
                <a:pPr marL="457189" lvl="1" indent="0">
                  <a:buNone/>
                </a:pPr>
                <a:r>
                  <a:rPr lang="en-US" dirty="0">
                    <a:solidFill>
                      <a:schemeClr val="bg1"/>
                    </a:solidFill>
                  </a:rPr>
                  <a:t>jkfadskljfalkdjsflkajsdflkjasdkfljasdlkjflsdakjflkasdjfjffkjadslkfjaklsdjfalksdjflaksjdflkajfdlkasjdflksdjf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func>
                            <m:func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6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𝑖𝑧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7C28350-362D-EB68-F5B9-B742B716D6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0" y="1469909"/>
                <a:ext cx="5257800" cy="4351339"/>
              </a:xfrm>
              <a:blipFill>
                <a:blip r:embed="rId2"/>
                <a:stretch>
                  <a:fillRect l="-1687" t="-1163" r="-4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7ACB6BFE-D15B-931B-548C-DB07F2A72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55" y="1"/>
            <a:ext cx="11324095" cy="1142376"/>
          </a:xfrm>
        </p:spPr>
        <p:txBody>
          <a:bodyPr>
            <a:normAutofit/>
          </a:bodyPr>
          <a:lstStyle/>
          <a:p>
            <a:r>
              <a:rPr lang="en-US" dirty="0"/>
              <a:t>Surface Electron-Phonon Coupling (SEPC) Constant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401AE-78CC-ABBD-3669-B92308123D05}"/>
              </a:ext>
            </a:extLst>
          </p:cNvPr>
          <p:cNvSpPr txBox="1"/>
          <p:nvPr/>
        </p:nvSpPr>
        <p:spPr>
          <a:xfrm>
            <a:off x="6709965" y="5233309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Surface EPC</a:t>
            </a:r>
          </a:p>
          <a:p>
            <a:pPr algn="ctr"/>
            <a:r>
              <a:rPr lang="en-US" dirty="0"/>
              <a:t>Constant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DBFD59-B0D2-C096-2452-712966241069}"/>
              </a:ext>
            </a:extLst>
          </p:cNvPr>
          <p:cNvSpPr txBox="1"/>
          <p:nvPr/>
        </p:nvSpPr>
        <p:spPr>
          <a:xfrm>
            <a:off x="8612065" y="5233308"/>
            <a:ext cx="1685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Number of</a:t>
            </a:r>
          </a:p>
          <a:p>
            <a:pPr algn="ctr"/>
            <a:r>
              <a:rPr lang="en-US" dirty="0"/>
              <a:t>Free Electrons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135520-EC5F-4B43-3732-4B83340D0883}"/>
              </a:ext>
            </a:extLst>
          </p:cNvPr>
          <p:cNvSpPr txBox="1"/>
          <p:nvPr/>
        </p:nvSpPr>
        <p:spPr>
          <a:xfrm>
            <a:off x="10092626" y="3757433"/>
            <a:ext cx="1527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Workfunction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F9B2B7-CEA3-6377-71C5-67F0531B3BC6}"/>
              </a:ext>
            </a:extLst>
          </p:cNvPr>
          <p:cNvSpPr txBox="1"/>
          <p:nvPr/>
        </p:nvSpPr>
        <p:spPr>
          <a:xfrm>
            <a:off x="10491139" y="4269632"/>
            <a:ext cx="1394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Fermi </a:t>
            </a:r>
          </a:p>
          <a:p>
            <a:pPr algn="ctr"/>
            <a:r>
              <a:rPr lang="en-US" dirty="0"/>
              <a:t>Wavevector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E8B93C52-AE21-F1DD-3C86-97901D4EF2E7}"/>
              </a:ext>
            </a:extLst>
          </p:cNvPr>
          <p:cNvSpPr txBox="1">
            <a:spLocks/>
          </p:cNvSpPr>
          <p:nvPr/>
        </p:nvSpPr>
        <p:spPr>
          <a:xfrm>
            <a:off x="114750" y="4455844"/>
            <a:ext cx="6487567" cy="136540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2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/>
              <a:t>The surface EPC constant helps us better understand the relationship between electronic and nuclear motion at the surface.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A96595E-657E-2CB8-C2DB-BD8138F71117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9618562" y="3942099"/>
            <a:ext cx="474064" cy="32753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F58D5B9-9D46-5AD9-0C2F-0484939354B7}"/>
              </a:ext>
            </a:extLst>
          </p:cNvPr>
          <p:cNvCxnSpPr>
            <a:cxnSpLocks/>
          </p:cNvCxnSpPr>
          <p:nvPr/>
        </p:nvCxnSpPr>
        <p:spPr>
          <a:xfrm flipH="1" flipV="1">
            <a:off x="10185722" y="4490977"/>
            <a:ext cx="305417" cy="10417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1FB56E7-6E8B-84C3-4BCF-505524E0E862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7361499" y="4915963"/>
            <a:ext cx="107648" cy="31734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75BED3A-0961-6052-5708-C8B967DFE6A8}"/>
              </a:ext>
            </a:extLst>
          </p:cNvPr>
          <p:cNvCxnSpPr>
            <a:cxnSpLocks/>
          </p:cNvCxnSpPr>
          <p:nvPr/>
        </p:nvCxnSpPr>
        <p:spPr>
          <a:xfrm flipV="1">
            <a:off x="9454604" y="5074636"/>
            <a:ext cx="163958" cy="15867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05B7C9B9-FC4C-E458-907F-4A8C81425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2" y="1281651"/>
            <a:ext cx="2894588" cy="307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3566FA-37E3-53FF-E884-100A5EF3FB00}"/>
              </a:ext>
            </a:extLst>
          </p:cNvPr>
          <p:cNvSpPr txBox="1"/>
          <p:nvPr/>
        </p:nvSpPr>
        <p:spPr>
          <a:xfrm>
            <a:off x="10046767" y="5233308"/>
            <a:ext cx="26140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Incident, Surface-Normal Beam Wavevector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A40BDD1-700B-23C8-CA0D-B8FF16341812}"/>
              </a:ext>
            </a:extLst>
          </p:cNvPr>
          <p:cNvCxnSpPr>
            <a:cxnSpLocks/>
          </p:cNvCxnSpPr>
          <p:nvPr/>
        </p:nvCxnSpPr>
        <p:spPr>
          <a:xfrm flipH="1" flipV="1">
            <a:off x="10185722" y="5137308"/>
            <a:ext cx="275379" cy="14286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6886D15-A57F-6519-D12A-B37D81663497}"/>
              </a:ext>
            </a:extLst>
          </p:cNvPr>
          <p:cNvSpPr txBox="1"/>
          <p:nvPr/>
        </p:nvSpPr>
        <p:spPr>
          <a:xfrm>
            <a:off x="0" y="6051118"/>
            <a:ext cx="82564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effectLst/>
                <a:ea typeface="Aptos" panose="020B0004020202020204" pitchFamily="34" charset="0"/>
              </a:rPr>
              <a:t>C. J. Thompson, M. Van Duinen, C. Mendez, S. A. Willson, V. Do, T. A. Arias, S. J. Sibener. </a:t>
            </a:r>
            <a:r>
              <a:rPr lang="en-US" sz="1000" i="1" dirty="0">
                <a:effectLst/>
                <a:ea typeface="Aptos" panose="020B0004020202020204" pitchFamily="34" charset="0"/>
              </a:rPr>
              <a:t>J. Phys. Chem. C </a:t>
            </a:r>
            <a:r>
              <a:rPr lang="en-US" sz="1000" b="1" dirty="0">
                <a:effectLst/>
                <a:ea typeface="Aptos" panose="020B0004020202020204" pitchFamily="34" charset="0"/>
              </a:rPr>
              <a:t>128 </a:t>
            </a:r>
            <a:r>
              <a:rPr lang="en-US" sz="1000" dirty="0">
                <a:effectLst/>
                <a:ea typeface="Aptos" panose="020B0004020202020204" pitchFamily="34" charset="0"/>
              </a:rPr>
              <a:t>(25), 10714-10722 (2024).</a:t>
            </a:r>
            <a:r>
              <a:rPr lang="en-US" sz="1000" dirty="0">
                <a:effectLst/>
              </a:rPr>
              <a:t> </a:t>
            </a:r>
            <a:endParaRPr lang="en-US" sz="1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D4707B-E110-685D-6851-3524C0E3A464}"/>
              </a:ext>
            </a:extLst>
          </p:cNvPr>
          <p:cNvSpPr txBox="1"/>
          <p:nvPr/>
        </p:nvSpPr>
        <p:spPr>
          <a:xfrm>
            <a:off x="6833306" y="3648010"/>
            <a:ext cx="1573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Debye-Waller</a:t>
            </a:r>
          </a:p>
          <a:p>
            <a:pPr algn="ctr"/>
            <a:r>
              <a:rPr lang="en-US" dirty="0"/>
              <a:t>Slope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530C18F-F32D-88EF-9B71-A061C75D5AFB}"/>
              </a:ext>
            </a:extLst>
          </p:cNvPr>
          <p:cNvCxnSpPr>
            <a:cxnSpLocks/>
          </p:cNvCxnSpPr>
          <p:nvPr/>
        </p:nvCxnSpPr>
        <p:spPr>
          <a:xfrm>
            <a:off x="8228329" y="4105865"/>
            <a:ext cx="239250" cy="18847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79DF24D-9FFE-EF52-9D90-68FC700D413D}"/>
              </a:ext>
            </a:extLst>
          </p:cNvPr>
          <p:cNvSpPr txBox="1">
            <a:spLocks/>
          </p:cNvSpPr>
          <p:nvPr/>
        </p:nvSpPr>
        <p:spPr>
          <a:xfrm>
            <a:off x="4724400" y="6385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67" b="1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1CBE81-14BD-7343-B359-01BCBA3179F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60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9BA76C-5EE1-C65D-0569-BF555E5A4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7021" y="1576462"/>
            <a:ext cx="4782671" cy="1788460"/>
          </a:xfrm>
        </p:spPr>
        <p:txBody>
          <a:bodyPr/>
          <a:lstStyle/>
          <a:p>
            <a:r>
              <a:rPr lang="en-US" dirty="0"/>
              <a:t>Surface modifies chemical and physical properties</a:t>
            </a:r>
          </a:p>
          <a:p>
            <a:r>
              <a:rPr lang="en-US" dirty="0"/>
              <a:t>Bulk Nb EPC known, but not surface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A72861-15B3-0F5B-8A18-B3E65D54A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Foundational Studies on the Metallic Nb(100)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8F23AB24-BB38-812D-D215-665CD9ECC04E}"/>
              </a:ext>
            </a:extLst>
          </p:cNvPr>
          <p:cNvSpPr txBox="1">
            <a:spLocks/>
          </p:cNvSpPr>
          <p:nvPr/>
        </p:nvSpPr>
        <p:spPr>
          <a:xfrm>
            <a:off x="1384242" y="3563470"/>
            <a:ext cx="4383850" cy="1788459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2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Finding metallic Nb(100) surface EPC is an important foundation towards understanding the SEPC on other materials.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EABAD1-25DC-C4A7-EBDB-1EBA19C7547D}"/>
              </a:ext>
            </a:extLst>
          </p:cNvPr>
          <p:cNvSpPr txBox="1"/>
          <p:nvPr/>
        </p:nvSpPr>
        <p:spPr>
          <a:xfrm>
            <a:off x="0" y="6037693"/>
            <a:ext cx="75303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C. J. Thompson, M. F. Van Duinen, M. M. Kelley, T. A. Arias, S. J.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Sibener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J. Phys. Chem. C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128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(14)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6149-6157 (2024).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E27A31A4-134B-8AA6-FFBF-47B88AF2A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85380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0CB936-A5F3-4173-A86B-BA112798D0A3}" type="slidenum">
              <a:rPr kumimoji="0" lang="en-US" sz="18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96DB3F-B3E1-1242-C831-7B99E5338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918" y="1585720"/>
            <a:ext cx="2788870" cy="43989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0E1ACF-9A6E-6A64-647A-619B36E08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4789" y="1585720"/>
            <a:ext cx="2833262" cy="44094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4E9B63E-39E8-41C9-3CF3-A35E43CB8E9D}"/>
                  </a:ext>
                </a:extLst>
              </p:cNvPr>
              <p:cNvSpPr txBox="1"/>
              <p:nvPr/>
            </p:nvSpPr>
            <p:spPr>
              <a:xfrm>
                <a:off x="9939650" y="1391507"/>
                <a:ext cx="710451" cy="3699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̅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4E9B63E-39E8-41C9-3CF3-A35E43CB8E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9650" y="1391507"/>
                <a:ext cx="710451" cy="369909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7820908-3D25-4DD2-FC8E-30CE80B5FE5A}"/>
                  </a:ext>
                </a:extLst>
              </p:cNvPr>
              <p:cNvSpPr txBox="1"/>
              <p:nvPr/>
            </p:nvSpPr>
            <p:spPr>
              <a:xfrm>
                <a:off x="10889221" y="1387496"/>
                <a:ext cx="69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00)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7820908-3D25-4DD2-FC8E-30CE80B5F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9221" y="1387496"/>
                <a:ext cx="697627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9347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CFA9A7-6F6F-56C9-F812-6045DCD0F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52" y="191228"/>
            <a:ext cx="11324095" cy="822503"/>
          </a:xfrm>
        </p:spPr>
        <p:txBody>
          <a:bodyPr/>
          <a:lstStyle/>
          <a:p>
            <a:r>
              <a:rPr lang="en-US" dirty="0"/>
              <a:t>SEPC at the Metallic Nb(100) Surface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934753B-DCA9-A479-3DA9-4A557ACC3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38" y="1687135"/>
            <a:ext cx="5487234" cy="388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EE14C33-FCF4-2C36-D437-7E1AF922238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270812" y="1687135"/>
              <a:ext cx="5726382" cy="2076743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917932">
                      <a:extLst>
                        <a:ext uri="{9D8B030D-6E8A-4147-A177-3AD203B41FA5}">
                          <a16:colId xmlns:a16="http://schemas.microsoft.com/office/drawing/2014/main" val="2146674202"/>
                        </a:ext>
                      </a:extLst>
                    </a:gridCol>
                    <a:gridCol w="768835">
                      <a:extLst>
                        <a:ext uri="{9D8B030D-6E8A-4147-A177-3AD203B41FA5}">
                          <a16:colId xmlns:a16="http://schemas.microsoft.com/office/drawing/2014/main" val="64178014"/>
                        </a:ext>
                      </a:extLst>
                    </a:gridCol>
                    <a:gridCol w="778757">
                      <a:extLst>
                        <a:ext uri="{9D8B030D-6E8A-4147-A177-3AD203B41FA5}">
                          <a16:colId xmlns:a16="http://schemas.microsoft.com/office/drawing/2014/main" val="3699910106"/>
                        </a:ext>
                      </a:extLst>
                    </a:gridCol>
                    <a:gridCol w="970305">
                      <a:extLst>
                        <a:ext uri="{9D8B030D-6E8A-4147-A177-3AD203B41FA5}">
                          <a16:colId xmlns:a16="http://schemas.microsoft.com/office/drawing/2014/main" val="1461382716"/>
                        </a:ext>
                      </a:extLst>
                    </a:gridCol>
                    <a:gridCol w="1336156">
                      <a:extLst>
                        <a:ext uri="{9D8B030D-6E8A-4147-A177-3AD203B41FA5}">
                          <a16:colId xmlns:a16="http://schemas.microsoft.com/office/drawing/2014/main" val="3586637173"/>
                        </a:ext>
                      </a:extLst>
                    </a:gridCol>
                    <a:gridCol w="954397">
                      <a:extLst>
                        <a:ext uri="{9D8B030D-6E8A-4147-A177-3AD203B41FA5}">
                          <a16:colId xmlns:a16="http://schemas.microsoft.com/office/drawing/2014/main" val="2224279154"/>
                        </a:ext>
                      </a:extLst>
                    </a:gridCol>
                  </a:tblGrid>
                  <a:tr h="693608">
                    <a:tc>
                      <a:txBody>
                        <a:bodyPr/>
                        <a:lstStyle/>
                        <a:p>
                          <a:pPr algn="l"/>
                          <a:endParaRPr lang="en-US" sz="1300" b="1" dirty="0"/>
                        </a:p>
                      </a:txBody>
                      <a:tcPr marL="144969" marR="144969" marT="72484" marB="72484"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39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2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𝝀</m:t>
                              </m:r>
                            </m:oMath>
                          </a14:m>
                          <a:r>
                            <a:rPr lang="en-US" sz="1200" b="1" dirty="0"/>
                            <a:t> EPC</a:t>
                          </a:r>
                        </a:p>
                      </a:txBody>
                      <a:tcPr marL="144969" marR="144969" marT="72484" marB="72484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T</a:t>
                          </a:r>
                          <a:r>
                            <a:rPr lang="en-US" sz="1200" b="1" baseline="-25000" dirty="0"/>
                            <a:t>C</a:t>
                          </a:r>
                          <a:r>
                            <a:rPr lang="en-US" sz="1200" b="1" baseline="0" dirty="0"/>
                            <a:t> (K)</a:t>
                          </a:r>
                          <a:endParaRPr lang="en-US" sz="1200" b="1" dirty="0"/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1" dirty="0"/>
                            <a:t>Critical</a:t>
                          </a:r>
                          <a:r>
                            <a:rPr lang="en-US" sz="1200" b="1" baseline="0" dirty="0"/>
                            <a:t> field (T)</a:t>
                          </a:r>
                          <a:endParaRPr lang="en-US" sz="1200" b="1" dirty="0"/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Superheating</a:t>
                          </a:r>
                          <a:r>
                            <a:rPr lang="en-US" sz="1200" b="1" baseline="0" dirty="0"/>
                            <a:t> field (T)</a:t>
                          </a:r>
                          <a:endParaRPr lang="en-US" sz="1200" b="1" dirty="0"/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Band Gap (meV)</a:t>
                          </a:r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96547697"/>
                      </a:ext>
                    </a:extLst>
                  </a:tr>
                  <a:tr h="80682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b="1" dirty="0" err="1"/>
                            <a:t>Nb</a:t>
                          </a:r>
                          <a:r>
                            <a:rPr lang="en-US" sz="1200" b="1" dirty="0"/>
                            <a:t> bulk </a:t>
                          </a:r>
                          <a:r>
                            <a:rPr lang="en-US" sz="900" b="1" dirty="0"/>
                            <a:t>*literature</a:t>
                          </a:r>
                          <a:r>
                            <a:rPr lang="en-US" sz="900" b="1" baseline="0" dirty="0"/>
                            <a:t> values</a:t>
                          </a:r>
                          <a:endParaRPr lang="en-US" sz="1300" b="1" dirty="0"/>
                        </a:p>
                      </a:txBody>
                      <a:tcPr marL="144969" marR="144969" marT="72484" marB="72484"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1.01,</a:t>
                          </a:r>
                        </a:p>
                        <a:p>
                          <a:pPr algn="ctr"/>
                          <a:r>
                            <a:rPr lang="en-US" sz="1200" b="1" dirty="0"/>
                            <a:t>0.92</a:t>
                          </a:r>
                        </a:p>
                      </a:txBody>
                      <a:tcPr marL="144969" marR="144969" marT="72484" marB="72484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9</a:t>
                          </a:r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1" dirty="0"/>
                            <a:t>0.21</a:t>
                          </a:r>
                          <a:endParaRPr lang="en-US" sz="1100" b="1" dirty="0"/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0.25</a:t>
                          </a:r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baseline="0" dirty="0"/>
                            <a:t>2.8</a:t>
                          </a:r>
                          <a:endParaRPr lang="en-US" sz="1200" b="1" dirty="0"/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70844483"/>
                      </a:ext>
                    </a:extLst>
                  </a:tr>
                  <a:tr h="576307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b="1" dirty="0" err="1"/>
                            <a:t>Nb</a:t>
                          </a:r>
                          <a:r>
                            <a:rPr lang="en-US" sz="1200" b="1" dirty="0"/>
                            <a:t>(100)</a:t>
                          </a:r>
                        </a:p>
                      </a:txBody>
                      <a:tcPr marL="144969" marR="144969" marT="72484" marB="72484"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0.50</a:t>
                          </a:r>
                        </a:p>
                      </a:txBody>
                      <a:tcPr marL="144969" marR="144969" marT="72484" marB="72484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1.4 –  3.6</a:t>
                          </a:r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</m:oMath>
                          </a14:m>
                          <a:r>
                            <a:rPr lang="en-US" sz="1200" b="1" dirty="0"/>
                            <a:t>0.14</a:t>
                          </a:r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0.17 - 0.22</a:t>
                          </a:r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1.1 – 2.1</a:t>
                          </a:r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13994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CEE14C33-FCF4-2C36-D437-7E1AF92223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40549919"/>
                  </p:ext>
                </p:extLst>
              </p:nvPr>
            </p:nvGraphicFramePr>
            <p:xfrm>
              <a:off x="6270812" y="1687135"/>
              <a:ext cx="5726382" cy="2076743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917932">
                      <a:extLst>
                        <a:ext uri="{9D8B030D-6E8A-4147-A177-3AD203B41FA5}">
                          <a16:colId xmlns:a16="http://schemas.microsoft.com/office/drawing/2014/main" val="2146674202"/>
                        </a:ext>
                      </a:extLst>
                    </a:gridCol>
                    <a:gridCol w="768835">
                      <a:extLst>
                        <a:ext uri="{9D8B030D-6E8A-4147-A177-3AD203B41FA5}">
                          <a16:colId xmlns:a16="http://schemas.microsoft.com/office/drawing/2014/main" val="64178014"/>
                        </a:ext>
                      </a:extLst>
                    </a:gridCol>
                    <a:gridCol w="778757">
                      <a:extLst>
                        <a:ext uri="{9D8B030D-6E8A-4147-A177-3AD203B41FA5}">
                          <a16:colId xmlns:a16="http://schemas.microsoft.com/office/drawing/2014/main" val="3699910106"/>
                        </a:ext>
                      </a:extLst>
                    </a:gridCol>
                    <a:gridCol w="970305">
                      <a:extLst>
                        <a:ext uri="{9D8B030D-6E8A-4147-A177-3AD203B41FA5}">
                          <a16:colId xmlns:a16="http://schemas.microsoft.com/office/drawing/2014/main" val="1461382716"/>
                        </a:ext>
                      </a:extLst>
                    </a:gridCol>
                    <a:gridCol w="1336156">
                      <a:extLst>
                        <a:ext uri="{9D8B030D-6E8A-4147-A177-3AD203B41FA5}">
                          <a16:colId xmlns:a16="http://schemas.microsoft.com/office/drawing/2014/main" val="3586637173"/>
                        </a:ext>
                      </a:extLst>
                    </a:gridCol>
                    <a:gridCol w="954397">
                      <a:extLst>
                        <a:ext uri="{9D8B030D-6E8A-4147-A177-3AD203B41FA5}">
                          <a16:colId xmlns:a16="http://schemas.microsoft.com/office/drawing/2014/main" val="2224279154"/>
                        </a:ext>
                      </a:extLst>
                    </a:gridCol>
                  </a:tblGrid>
                  <a:tr h="693608">
                    <a:tc>
                      <a:txBody>
                        <a:bodyPr/>
                        <a:lstStyle/>
                        <a:p>
                          <a:pPr algn="l"/>
                          <a:endParaRPr lang="en-US" sz="1300" b="1" dirty="0"/>
                        </a:p>
                      </a:txBody>
                      <a:tcPr marL="144969" marR="144969" marT="72484" marB="72484"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44969" marR="144969" marT="72484" marB="72484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18033" r="-529508" b="-20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T</a:t>
                          </a:r>
                          <a:r>
                            <a:rPr lang="en-US" sz="1200" b="1" baseline="-25000" dirty="0"/>
                            <a:t>C</a:t>
                          </a:r>
                          <a:r>
                            <a:rPr lang="en-US" sz="1200" b="1" baseline="0" dirty="0"/>
                            <a:t> (K)</a:t>
                          </a:r>
                          <a:endParaRPr lang="en-US" sz="1200" b="1" dirty="0"/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1" dirty="0"/>
                            <a:t>Critical</a:t>
                          </a:r>
                          <a:r>
                            <a:rPr lang="en-US" sz="1200" b="1" baseline="0" dirty="0"/>
                            <a:t> field (T)</a:t>
                          </a:r>
                          <a:endParaRPr lang="en-US" sz="1200" b="1" dirty="0"/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Superheating</a:t>
                          </a:r>
                          <a:r>
                            <a:rPr lang="en-US" sz="1200" b="1" baseline="0" dirty="0"/>
                            <a:t> field (T)</a:t>
                          </a:r>
                          <a:endParaRPr lang="en-US" sz="1200" b="1" dirty="0"/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Band Gap (meV)</a:t>
                          </a:r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96547697"/>
                      </a:ext>
                    </a:extLst>
                  </a:tr>
                  <a:tr h="80682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b="1" dirty="0" err="1"/>
                            <a:t>Nb</a:t>
                          </a:r>
                          <a:r>
                            <a:rPr lang="en-US" sz="1200" b="1" dirty="0"/>
                            <a:t> bulk </a:t>
                          </a:r>
                          <a:r>
                            <a:rPr lang="en-US" sz="900" b="1" dirty="0"/>
                            <a:t>*literature</a:t>
                          </a:r>
                          <a:r>
                            <a:rPr lang="en-US" sz="900" b="1" baseline="0" dirty="0"/>
                            <a:t> values</a:t>
                          </a:r>
                          <a:endParaRPr lang="en-US" sz="1300" b="1" dirty="0"/>
                        </a:p>
                      </a:txBody>
                      <a:tcPr marL="144969" marR="144969" marT="72484" marB="72484"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1.01,</a:t>
                          </a:r>
                        </a:p>
                        <a:p>
                          <a:pPr algn="ctr"/>
                          <a:r>
                            <a:rPr lang="en-US" sz="1200" b="1" dirty="0"/>
                            <a:t>0.92</a:t>
                          </a:r>
                        </a:p>
                      </a:txBody>
                      <a:tcPr marL="144969" marR="144969" marT="72484" marB="72484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9</a:t>
                          </a:r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1" dirty="0"/>
                            <a:t>0.21</a:t>
                          </a:r>
                          <a:endParaRPr lang="en-US" sz="1100" b="1" dirty="0"/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0.25</a:t>
                          </a:r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baseline="0" dirty="0"/>
                            <a:t>2.8</a:t>
                          </a:r>
                          <a:endParaRPr lang="en-US" sz="1200" b="1" dirty="0"/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70844483"/>
                      </a:ext>
                    </a:extLst>
                  </a:tr>
                  <a:tr h="576307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b="1" dirty="0" err="1"/>
                            <a:t>Nb</a:t>
                          </a:r>
                          <a:r>
                            <a:rPr lang="en-US" sz="1200" b="1" dirty="0"/>
                            <a:t>(100)</a:t>
                          </a:r>
                        </a:p>
                      </a:txBody>
                      <a:tcPr marL="144969" marR="144969" marT="72484" marB="72484"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0.50</a:t>
                          </a:r>
                        </a:p>
                      </a:txBody>
                      <a:tcPr marL="144969" marR="144969" marT="72484" marB="72484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1.4 –  3.6</a:t>
                          </a:r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56579" t="-258696" r="-243421" b="-86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0.17 - 0.22</a:t>
                          </a:r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1.1 – 2.1</a:t>
                          </a:r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7139947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DD9C82E-2B7B-73B7-963D-432A777CA074}"/>
              </a:ext>
            </a:extLst>
          </p:cNvPr>
          <p:cNvSpPr txBox="1">
            <a:spLocks/>
          </p:cNvSpPr>
          <p:nvPr/>
        </p:nvSpPr>
        <p:spPr>
          <a:xfrm>
            <a:off x="7156441" y="4326020"/>
            <a:ext cx="4179430" cy="1426049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2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This study represents the very first SEPC results on any niobium surface from HAS or any other method.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9CBF12-3C6F-CF58-0B3B-EE1803EC49AF}"/>
              </a:ext>
            </a:extLst>
          </p:cNvPr>
          <p:cNvSpPr txBox="1"/>
          <p:nvPr/>
        </p:nvSpPr>
        <p:spPr>
          <a:xfrm>
            <a:off x="0" y="6037692"/>
            <a:ext cx="75303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C. J. Thompson, M. F. Van Duinen, M. M. Kelley, T. A. Arias, S. J.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Sibener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J. Phys. Chem. C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128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(14)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6149-6157 (2024).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F422AEAC-C2D6-C1FF-B830-DD45663BCBBE}"/>
              </a:ext>
            </a:extLst>
          </p:cNvPr>
          <p:cNvSpPr txBox="1">
            <a:spLocks/>
          </p:cNvSpPr>
          <p:nvPr/>
        </p:nvSpPr>
        <p:spPr>
          <a:xfrm>
            <a:off x="4724400" y="6385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67" b="1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0CB936-A5F3-4173-A86B-BA112798D0A3}" type="slidenum">
              <a:rPr kumimoji="0" lang="en-US" sz="18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798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2531033"/>
            <a:ext cx="5257800" cy="2540000"/>
          </a:xfrm>
        </p:spPr>
        <p:txBody>
          <a:bodyPr/>
          <a:lstStyle/>
          <a:p>
            <a:r>
              <a:rPr lang="en-US" dirty="0"/>
              <a:t>Other methods studied the surface after, not during, temperature treatments</a:t>
            </a:r>
          </a:p>
          <a:p>
            <a:r>
              <a:rPr lang="en-US" dirty="0"/>
              <a:t>(3x1)-O stable up to 1130 K without evolution of structural disorder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CB936-A5F3-4173-A86B-BA112798D0A3}" type="slidenum">
              <a:rPr lang="en-US" smtClean="0">
                <a:solidFill>
                  <a:srgbClr val="FFFFFF"/>
                </a:solidFill>
              </a:rPr>
              <a:pPr/>
              <a:t>14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HAS Demonstrated </a:t>
            </a:r>
            <a:r>
              <a:rPr lang="en-US" i="1" dirty="0"/>
              <a:t>In Situ</a:t>
            </a:r>
            <a:r>
              <a:rPr lang="en-US" dirty="0"/>
              <a:t> That the (3x1)-O </a:t>
            </a:r>
            <a:r>
              <a:rPr lang="en-US" dirty="0" err="1"/>
              <a:t>Nb</a:t>
            </a:r>
            <a:r>
              <a:rPr lang="en-US" dirty="0"/>
              <a:t> Reconstruction Persists up to 1130 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CC5EC0-305D-411C-90A8-A45498635F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" r="4221"/>
          <a:stretch/>
        </p:blipFill>
        <p:spPr>
          <a:xfrm>
            <a:off x="6705601" y="1600198"/>
            <a:ext cx="4690241" cy="4320780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609600" y="4566597"/>
            <a:ext cx="5994400" cy="1300803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2"/>
            </a:solidFill>
          </a:ln>
        </p:spPr>
        <p:txBody>
          <a:bodyPr vert="horz" lIns="121920" tIns="60960" rIns="121920" bIns="6096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/>
              <a:t>HAS reveals </a:t>
            </a:r>
            <a:r>
              <a:rPr lang="en-US" sz="2400" b="1" i="1" dirty="0"/>
              <a:t>in situ</a:t>
            </a:r>
            <a:r>
              <a:rPr lang="en-US" sz="2400" b="1" dirty="0"/>
              <a:t> the stability of the (3x1)-O reconstruction at temperatures relevant to doping and alloy formation processes.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45506"/>
            <a:ext cx="1055250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/>
              <a:t>A. A. McMillan, J. D. Graham, S. A. </a:t>
            </a:r>
            <a:r>
              <a:rPr lang="en-US" sz="1333" dirty="0" err="1"/>
              <a:t>Willson</a:t>
            </a:r>
            <a:r>
              <a:rPr lang="en-US" sz="1333" dirty="0"/>
              <a:t>, R. G. Farber, C. J. Thompson, S. J. Sibener. </a:t>
            </a:r>
            <a:r>
              <a:rPr lang="en-US" sz="1333" i="1" dirty="0" err="1"/>
              <a:t>Superconduct</a:t>
            </a:r>
            <a:r>
              <a:rPr lang="en-US" sz="1333" i="1" dirty="0"/>
              <a:t>. Sci. Technol. </a:t>
            </a:r>
            <a:r>
              <a:rPr lang="en-US" sz="1333" b="1" dirty="0"/>
              <a:t>33, </a:t>
            </a:r>
            <a:r>
              <a:rPr lang="en-US" sz="1333" dirty="0"/>
              <a:t>105012 (2020).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32A779-A770-EE72-8664-5AA5C4D59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691" y="1248976"/>
            <a:ext cx="1908213" cy="9815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D7E7F4-93F4-3B23-9A04-03D937D2A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1981" y="1252571"/>
            <a:ext cx="23241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07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982CB3-347D-D4CD-89D7-E6110135C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52" y="185345"/>
            <a:ext cx="11324095" cy="854519"/>
          </a:xfrm>
        </p:spPr>
        <p:txBody>
          <a:bodyPr/>
          <a:lstStyle/>
          <a:p>
            <a:r>
              <a:rPr lang="en-US" dirty="0"/>
              <a:t>(3x1)-O Reconstruction EPC a Natural Next Step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35030C-2A95-D492-9463-67295117C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2" y="2372002"/>
            <a:ext cx="5044029" cy="3718305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6138AA3-DE29-6DF5-0E51-2C0F9119878A}"/>
              </a:ext>
            </a:extLst>
          </p:cNvPr>
          <p:cNvSpPr txBox="1">
            <a:spLocks/>
          </p:cNvSpPr>
          <p:nvPr/>
        </p:nvSpPr>
        <p:spPr>
          <a:xfrm>
            <a:off x="7147971" y="3888812"/>
            <a:ext cx="4751295" cy="1794871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2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The (3x1)-O Nb(100) is a more thermally stable and chemically relevant model system for the Nb SRF surface than the metallic Nb(100).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5AC186-3909-3290-FF4E-30B554B89D71}"/>
              </a:ext>
            </a:extLst>
          </p:cNvPr>
          <p:cNvSpPr txBox="1"/>
          <p:nvPr/>
        </p:nvSpPr>
        <p:spPr>
          <a:xfrm>
            <a:off x="0" y="6090307"/>
            <a:ext cx="82564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C. J. Thompson, M. Van Duinen, C. Mendez, S. A. Willson, V. Do, T. A. Arias, S. J. Sibener.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J. Phys. Chem. C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128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(25), 10714-10722 (2024).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CE8351-0F63-5A46-A29D-271F2254E98A}"/>
              </a:ext>
            </a:extLst>
          </p:cNvPr>
          <p:cNvSpPr txBox="1"/>
          <p:nvPr/>
        </p:nvSpPr>
        <p:spPr>
          <a:xfrm>
            <a:off x="7147970" y="1371376"/>
            <a:ext cx="50440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Oxygen remains on Nb unless heated to ~2400 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(3x1)-O reconstruction is thermally and kinetically stable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Many previous studies have worked with (3x1)-O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0D82850F-E72F-D7AD-534B-A5424AF6E90C}"/>
              </a:ext>
            </a:extLst>
          </p:cNvPr>
          <p:cNvSpPr txBox="1">
            <a:spLocks/>
          </p:cNvSpPr>
          <p:nvPr/>
        </p:nvSpPr>
        <p:spPr>
          <a:xfrm>
            <a:off x="4724400" y="6385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67" b="1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0CB936-A5F3-4173-A86B-BA112798D0A3}" type="slidenum">
              <a:rPr kumimoji="0" lang="en-US" sz="18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56F292-9E16-A55F-EFBA-0A3E3E3C4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691" y="1248976"/>
            <a:ext cx="1908213" cy="9815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D71E71-F636-1BA7-63B5-8755B3588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981" y="1252571"/>
            <a:ext cx="23241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97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75CCEE-E58E-7138-1930-8440F1573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4230"/>
            <a:ext cx="12192000" cy="844026"/>
          </a:xfrm>
        </p:spPr>
        <p:txBody>
          <a:bodyPr>
            <a:noAutofit/>
          </a:bodyPr>
          <a:lstStyle/>
          <a:p>
            <a:r>
              <a:rPr lang="en-US" sz="3730" dirty="0"/>
              <a:t>The Oxide Reduces Superconductivity Even Further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7DCAE5-084A-B6A2-2FEF-BAC1633FE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96" y="1287780"/>
            <a:ext cx="6181090" cy="42824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B6D62C4C-AEDD-2BBB-1A96-C442C745E0A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465618" y="1474695"/>
              <a:ext cx="5726382" cy="265305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91793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688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7875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97030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336156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954397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693608">
                    <a:tc>
                      <a:txBody>
                        <a:bodyPr/>
                        <a:lstStyle/>
                        <a:p>
                          <a:pPr algn="l"/>
                          <a:endParaRPr lang="en-US" sz="1300" b="1" dirty="0"/>
                        </a:p>
                      </a:txBody>
                      <a:tcPr marL="144969" marR="144969" marT="72484" marB="72484"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339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2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𝝀</m:t>
                              </m:r>
                            </m:oMath>
                          </a14:m>
                          <a:r>
                            <a:rPr lang="en-US" sz="1200" b="1" dirty="0"/>
                            <a:t> EPC</a:t>
                          </a:r>
                        </a:p>
                      </a:txBody>
                      <a:tcPr marL="144969" marR="144969" marT="72484" marB="72484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T</a:t>
                          </a:r>
                          <a:r>
                            <a:rPr lang="en-US" sz="1200" b="1" baseline="-25000" dirty="0"/>
                            <a:t>C</a:t>
                          </a:r>
                          <a:r>
                            <a:rPr lang="en-US" sz="1200" b="1" baseline="0" dirty="0"/>
                            <a:t> (K)</a:t>
                          </a:r>
                          <a:endParaRPr lang="en-US" sz="1200" b="1" dirty="0"/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1" dirty="0"/>
                            <a:t>Critical</a:t>
                          </a:r>
                          <a:r>
                            <a:rPr lang="en-US" sz="1200" b="1" baseline="0" dirty="0"/>
                            <a:t> field (T)</a:t>
                          </a:r>
                          <a:endParaRPr lang="en-US" sz="1200" b="1" dirty="0"/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Superheating</a:t>
                          </a:r>
                          <a:r>
                            <a:rPr lang="en-US" sz="1200" b="1" baseline="0" dirty="0"/>
                            <a:t> field (T)</a:t>
                          </a:r>
                          <a:endParaRPr lang="en-US" sz="1200" b="1" dirty="0"/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Band Gap (meV)</a:t>
                          </a:r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80682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b="1" dirty="0" err="1"/>
                            <a:t>Nb</a:t>
                          </a:r>
                          <a:r>
                            <a:rPr lang="en-US" sz="1200" b="1" dirty="0"/>
                            <a:t> bulk </a:t>
                          </a:r>
                          <a:r>
                            <a:rPr lang="en-US" sz="900" b="1" dirty="0"/>
                            <a:t>*literature</a:t>
                          </a:r>
                          <a:r>
                            <a:rPr lang="en-US" sz="900" b="1" baseline="0" dirty="0"/>
                            <a:t> values</a:t>
                          </a:r>
                          <a:endParaRPr lang="en-US" sz="1300" b="1" dirty="0"/>
                        </a:p>
                      </a:txBody>
                      <a:tcPr marL="144969" marR="144969" marT="72484" marB="72484"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1.01,</a:t>
                          </a:r>
                        </a:p>
                        <a:p>
                          <a:pPr algn="ctr"/>
                          <a:r>
                            <a:rPr lang="en-US" sz="1200" b="1" dirty="0"/>
                            <a:t>0.92</a:t>
                          </a:r>
                        </a:p>
                      </a:txBody>
                      <a:tcPr marL="144969" marR="144969" marT="72484" marB="72484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9</a:t>
                          </a:r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1" dirty="0"/>
                            <a:t>0.21</a:t>
                          </a:r>
                          <a:endParaRPr lang="en-US" sz="1100" b="1" dirty="0"/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0.25</a:t>
                          </a:r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baseline="0" dirty="0"/>
                            <a:t>2.8</a:t>
                          </a:r>
                          <a:endParaRPr lang="en-US" sz="1200" b="1" dirty="0"/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76307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b="1" dirty="0" err="1"/>
                            <a:t>Nb</a:t>
                          </a:r>
                          <a:r>
                            <a:rPr lang="en-US" sz="1200" b="1" dirty="0"/>
                            <a:t>(100)</a:t>
                          </a:r>
                        </a:p>
                      </a:txBody>
                      <a:tcPr marL="144969" marR="144969" marT="72484" marB="72484"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0.50</a:t>
                          </a:r>
                        </a:p>
                      </a:txBody>
                      <a:tcPr marL="144969" marR="144969" marT="72484" marB="72484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1.4 –  3.6</a:t>
                          </a:r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</m:oMath>
                          </a14:m>
                          <a:r>
                            <a:rPr lang="en-US" sz="1200" b="1" dirty="0"/>
                            <a:t>0.14</a:t>
                          </a:r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</m:oMath>
                          </a14:m>
                          <a:r>
                            <a:rPr lang="en-US" sz="1200" b="1" dirty="0"/>
                            <a:t>0.16</a:t>
                          </a:r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</m:oMath>
                          </a14:m>
                          <a:r>
                            <a:rPr lang="en-US" sz="1200" b="1" dirty="0"/>
                            <a:t>1.0</a:t>
                          </a:r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76307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b="1" dirty="0"/>
                            <a:t>(3x1)-O/ </a:t>
                          </a:r>
                          <a:r>
                            <a:rPr lang="en-US" sz="1200" b="1" dirty="0" err="1"/>
                            <a:t>Nb</a:t>
                          </a:r>
                          <a:r>
                            <a:rPr lang="en-US" sz="1200" b="1" dirty="0"/>
                            <a:t>(100)</a:t>
                          </a:r>
                        </a:p>
                      </a:txBody>
                      <a:tcPr marL="144969" marR="144969" marT="72484" marB="72484"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0.20</a:t>
                          </a:r>
                        </a:p>
                      </a:txBody>
                      <a:tcPr marL="144969" marR="144969" marT="72484" marB="72484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</m:oMath>
                          </a14:m>
                          <a:r>
                            <a:rPr lang="en-US" sz="1200" b="1" dirty="0"/>
                            <a:t>6.2 * 10</a:t>
                          </a:r>
                          <a:r>
                            <a:rPr lang="en-US" sz="1200" b="1" baseline="30000" dirty="0"/>
                            <a:t>-4</a:t>
                          </a:r>
                          <a:r>
                            <a:rPr lang="en-US" sz="1200" b="1" baseline="0" dirty="0"/>
                            <a:t> K</a:t>
                          </a:r>
                          <a:endParaRPr lang="en-US" sz="1200" b="1" dirty="0"/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04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B6D62C4C-AEDD-2BBB-1A96-C442C745E0AE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465618" y="1474695"/>
              <a:ext cx="5726382" cy="265305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91793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688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7875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97030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336156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954397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693608">
                    <a:tc>
                      <a:txBody>
                        <a:bodyPr/>
                        <a:lstStyle/>
                        <a:p>
                          <a:pPr algn="l"/>
                          <a:endParaRPr lang="en-US" sz="1300" b="1" dirty="0"/>
                        </a:p>
                      </a:txBody>
                      <a:tcPr marL="144969" marR="144969" marT="72484" marB="72484"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44969" marR="144969" marT="72484" marB="72484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19672" t="-1818" r="-527869" b="-28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T</a:t>
                          </a:r>
                          <a:r>
                            <a:rPr lang="en-US" sz="1200" b="1" baseline="-25000" dirty="0"/>
                            <a:t>C</a:t>
                          </a:r>
                          <a:r>
                            <a:rPr lang="en-US" sz="1200" b="1" baseline="0" dirty="0"/>
                            <a:t> (K)</a:t>
                          </a:r>
                          <a:endParaRPr lang="en-US" sz="1200" b="1" dirty="0"/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1" dirty="0"/>
                            <a:t>Critical</a:t>
                          </a:r>
                          <a:r>
                            <a:rPr lang="en-US" sz="1200" b="1" baseline="0" dirty="0"/>
                            <a:t> field (T)</a:t>
                          </a:r>
                          <a:endParaRPr lang="en-US" sz="1200" b="1" dirty="0"/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Superheating</a:t>
                          </a:r>
                          <a:r>
                            <a:rPr lang="en-US" sz="1200" b="1" baseline="0" dirty="0"/>
                            <a:t> field (T)</a:t>
                          </a:r>
                          <a:endParaRPr lang="en-US" sz="1200" b="1" dirty="0"/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Band Gap (meV)</a:t>
                          </a:r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80682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b="1" dirty="0" err="1"/>
                            <a:t>Nb</a:t>
                          </a:r>
                          <a:r>
                            <a:rPr lang="en-US" sz="1200" b="1" dirty="0"/>
                            <a:t> bulk </a:t>
                          </a:r>
                          <a:r>
                            <a:rPr lang="en-US" sz="900" b="1" dirty="0"/>
                            <a:t>*literature</a:t>
                          </a:r>
                          <a:r>
                            <a:rPr lang="en-US" sz="900" b="1" baseline="0" dirty="0"/>
                            <a:t> values</a:t>
                          </a:r>
                          <a:endParaRPr lang="en-US" sz="1300" b="1" dirty="0"/>
                        </a:p>
                      </a:txBody>
                      <a:tcPr marL="144969" marR="144969" marT="72484" marB="72484"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1.01,</a:t>
                          </a:r>
                        </a:p>
                        <a:p>
                          <a:pPr algn="ctr"/>
                          <a:r>
                            <a:rPr lang="en-US" sz="1200" b="1" dirty="0"/>
                            <a:t>0.92</a:t>
                          </a:r>
                        </a:p>
                      </a:txBody>
                      <a:tcPr marL="144969" marR="144969" marT="72484" marB="72484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9</a:t>
                          </a:r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1" dirty="0"/>
                            <a:t>0.21</a:t>
                          </a:r>
                          <a:endParaRPr lang="en-US" sz="1100" b="1" dirty="0"/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0.25</a:t>
                          </a:r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baseline="0" dirty="0"/>
                            <a:t>2.8</a:t>
                          </a:r>
                          <a:endParaRPr lang="en-US" sz="1200" b="1" dirty="0"/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76307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b="1" dirty="0" err="1"/>
                            <a:t>Nb</a:t>
                          </a:r>
                          <a:r>
                            <a:rPr lang="en-US" sz="1200" b="1" dirty="0"/>
                            <a:t>(100)</a:t>
                          </a:r>
                        </a:p>
                      </a:txBody>
                      <a:tcPr marL="144969" marR="144969" marT="72484" marB="72484"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0.50</a:t>
                          </a:r>
                        </a:p>
                      </a:txBody>
                      <a:tcPr marL="144969" marR="144969" marT="72484" marB="72484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1.4 –  3.6</a:t>
                          </a:r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53247" t="-266667" r="-238961" b="-10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59048" t="-266667" r="-75238" b="-10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502667" t="-266667" r="-5333" b="-1088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76307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b="1" dirty="0"/>
                            <a:t>(3x1)-O/ </a:t>
                          </a:r>
                          <a:r>
                            <a:rPr lang="en-US" sz="1200" b="1" dirty="0" err="1"/>
                            <a:t>Nb</a:t>
                          </a:r>
                          <a:r>
                            <a:rPr lang="en-US" sz="1200" b="1" dirty="0"/>
                            <a:t>(100)</a:t>
                          </a:r>
                        </a:p>
                      </a:txBody>
                      <a:tcPr marL="144969" marR="144969" marT="72484" marB="72484">
                        <a:lnR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0.20</a:t>
                          </a:r>
                        </a:p>
                      </a:txBody>
                      <a:tcPr marL="144969" marR="144969" marT="72484" marB="72484" anchor="ctr">
                        <a:lnL w="762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219672" t="-358696" r="-427869" b="-65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04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1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</a:p>
                      </a:txBody>
                      <a:tcPr marL="144969" marR="144969" marT="72484" marB="72484" anchor="ctr"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FF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AFCE35F5-1B6F-99C0-750A-0E1077C647E1}"/>
              </a:ext>
            </a:extLst>
          </p:cNvPr>
          <p:cNvSpPr txBox="1">
            <a:spLocks/>
          </p:cNvSpPr>
          <p:nvPr/>
        </p:nvSpPr>
        <p:spPr>
          <a:xfrm>
            <a:off x="7056255" y="4252765"/>
            <a:ext cx="4951969" cy="172558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2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HAS provides the first study that demonstrates and quantifies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in situ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 the reduction in superconducting performance in Nb due to </a:t>
            </a:r>
            <a:r>
              <a:rPr lang="en-US" sz="2400" b="1" dirty="0">
                <a:solidFill>
                  <a:srgbClr val="000000"/>
                </a:solidFill>
              </a:rPr>
              <a:t>any </a:t>
            </a:r>
            <a:r>
              <a:rPr lang="en-US" sz="2400" b="1" dirty="0" err="1">
                <a:solidFill>
                  <a:srgbClr val="000000"/>
                </a:solidFill>
              </a:rPr>
              <a:t>NbO</a:t>
            </a:r>
            <a:r>
              <a:rPr lang="en-US" sz="2400" b="1" dirty="0">
                <a:solidFill>
                  <a:srgbClr val="000000"/>
                </a:solidFill>
              </a:rPr>
              <a:t> phase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8F697D-9842-EACD-F8E5-E3F363D25A83}"/>
              </a:ext>
            </a:extLst>
          </p:cNvPr>
          <p:cNvSpPr txBox="1"/>
          <p:nvPr/>
        </p:nvSpPr>
        <p:spPr>
          <a:xfrm>
            <a:off x="0" y="6090307"/>
            <a:ext cx="82564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C. J. Thompson, M. Van Duinen, C. Mendez, S. A. Willson, V. Do, T. A. Arias, S. J. Sibener.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J. Phys. Chem. C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128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(25), 10714-10722 (2024).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C7289652-48EA-5BA3-4CE8-B5C249CECE2E}"/>
              </a:ext>
            </a:extLst>
          </p:cNvPr>
          <p:cNvSpPr txBox="1">
            <a:spLocks/>
          </p:cNvSpPr>
          <p:nvPr/>
        </p:nvSpPr>
        <p:spPr>
          <a:xfrm>
            <a:off x="4724400" y="6385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67" b="1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0CB936-A5F3-4173-A86B-BA112798D0A3}" type="slidenum">
              <a:rPr kumimoji="0" lang="en-US" sz="18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651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227329-2A94-3797-4464-BFA1FF3DB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55" y="139975"/>
            <a:ext cx="11324095" cy="853753"/>
          </a:xfrm>
        </p:spPr>
        <p:txBody>
          <a:bodyPr/>
          <a:lstStyle/>
          <a:p>
            <a:r>
              <a:rPr lang="en-US" dirty="0"/>
              <a:t>New Theory Matches Metallic and (3x1)-O Data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4004277D-CC44-97F9-35E6-12E3804292B8}"/>
              </a:ext>
            </a:extLst>
          </p:cNvPr>
          <p:cNvSpPr txBox="1">
            <a:spLocks/>
          </p:cNvSpPr>
          <p:nvPr/>
        </p:nvSpPr>
        <p:spPr>
          <a:xfrm>
            <a:off x="6553882" y="4557401"/>
            <a:ext cx="5419164" cy="143180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2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The Arias group’s new calculations allow for a precise and physically realistic treatment of the helium-surface interaction.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EEB661-B833-3A5A-2711-C3BAAF45ADB5}"/>
              </a:ext>
            </a:extLst>
          </p:cNvPr>
          <p:cNvSpPr txBox="1"/>
          <p:nvPr/>
        </p:nvSpPr>
        <p:spPr>
          <a:xfrm>
            <a:off x="0" y="6064181"/>
            <a:ext cx="82564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C. Mendez, </a:t>
            </a:r>
            <a:r>
              <a:rPr lang="en-US" sz="1000" dirty="0">
                <a:solidFill>
                  <a:srgbClr val="000000"/>
                </a:solidFill>
                <a:ea typeface="Aptos" panose="020B0004020202020204" pitchFamily="34" charset="0"/>
              </a:rPr>
              <a:t>C. J. Thompson, M. Van Duinen, 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. J. Sibener, T. A. Arias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ea typeface="Aptos" panose="020B0004020202020204" pitchFamily="34" charset="0"/>
              </a:rPr>
              <a:t>.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J. Phys. Chem. C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128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(25), 10714-10722 (2024).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CC5E817-1938-7837-6183-0390CD41E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919" y="1250930"/>
            <a:ext cx="3368960" cy="254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ristobal Mendez">
            <a:extLst>
              <a:ext uri="{FF2B5EF4-FFF2-40B4-BE49-F238E27FC236}">
                <a16:creationId xmlns:a16="http://schemas.microsoft.com/office/drawing/2014/main" id="{95C6A8AB-839F-AF4B-B6ED-ADCA05DBA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55" y="2615837"/>
            <a:ext cx="1626326" cy="162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EE92ED36-BE2B-CD4E-80C7-78E26B429D42}"/>
              </a:ext>
            </a:extLst>
          </p:cNvPr>
          <p:cNvSpPr txBox="1">
            <a:spLocks/>
          </p:cNvSpPr>
          <p:nvPr/>
        </p:nvSpPr>
        <p:spPr>
          <a:xfrm>
            <a:off x="4724400" y="6385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67" b="1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0CB936-A5F3-4173-A86B-BA112798D0A3}" type="slidenum">
              <a:rPr kumimoji="0" lang="en-US" sz="18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21E7DA-579C-F94C-25D4-E00CFBE52FF9}"/>
              </a:ext>
            </a:extLst>
          </p:cNvPr>
          <p:cNvSpPr txBox="1"/>
          <p:nvPr/>
        </p:nvSpPr>
        <p:spPr>
          <a:xfrm>
            <a:off x="276533" y="4247130"/>
            <a:ext cx="19411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Cristobal</a:t>
            </a:r>
          </a:p>
          <a:p>
            <a:pPr algn="ctr"/>
            <a:r>
              <a:rPr lang="en-US" sz="2400" b="1" dirty="0"/>
              <a:t>Mendez</a:t>
            </a:r>
          </a:p>
          <a:p>
            <a:pPr algn="ctr"/>
            <a:r>
              <a:rPr lang="en-US" sz="2400" b="1" dirty="0"/>
              <a:t>Talk at 3:30!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B4C724-6158-BAC7-F289-23F290816289}"/>
              </a:ext>
            </a:extLst>
          </p:cNvPr>
          <p:cNvSpPr txBox="1"/>
          <p:nvPr/>
        </p:nvSpPr>
        <p:spPr>
          <a:xfrm>
            <a:off x="7062986" y="3993549"/>
            <a:ext cx="432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Electron Density of Surface Unit Cells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615B3A-FD63-64B7-2DD7-02871CDC7002}"/>
              </a:ext>
            </a:extLst>
          </p:cNvPr>
          <p:cNvSpPr txBox="1"/>
          <p:nvPr/>
        </p:nvSpPr>
        <p:spPr>
          <a:xfrm>
            <a:off x="1247118" y="5561837"/>
            <a:ext cx="5267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Simulated Debye-Waller Slopes with HAS Data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6C4167-8D71-8F33-96CE-1682A21DE9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4658" y="1296520"/>
            <a:ext cx="3053396" cy="420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52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4C54E-1E33-90EC-ABDE-744C20D38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5ACBA2-5D6E-DBCA-D024-64AC85B4D8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/>
              <a:t>Oxide</a:t>
            </a:r>
          </a:p>
          <a:p>
            <a:r>
              <a:rPr lang="en-US" dirty="0"/>
              <a:t>”Oxide” is a catch-all term for many oxygen-containing Nb phases</a:t>
            </a:r>
          </a:p>
          <a:p>
            <a:pPr lvl="1"/>
            <a:r>
              <a:rPr lang="en-US" dirty="0"/>
              <a:t>Nb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5</a:t>
            </a:r>
            <a:r>
              <a:rPr lang="en-US" dirty="0"/>
              <a:t> insulating</a:t>
            </a:r>
          </a:p>
          <a:p>
            <a:pPr lvl="1"/>
            <a:r>
              <a:rPr lang="en-US" dirty="0"/>
              <a:t>NbO</a:t>
            </a:r>
            <a:r>
              <a:rPr lang="en-US" baseline="-25000" dirty="0"/>
              <a:t>2 </a:t>
            </a:r>
            <a:r>
              <a:rPr lang="en-US" dirty="0"/>
              <a:t>a semiconductor</a:t>
            </a:r>
          </a:p>
          <a:p>
            <a:pPr lvl="1"/>
            <a:r>
              <a:rPr lang="en-US" dirty="0" err="1"/>
              <a:t>NbO</a:t>
            </a:r>
            <a:r>
              <a:rPr lang="en-US" dirty="0"/>
              <a:t> mild superconductor with many surface phases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6BABC-396B-4B85-0666-0A3F736CE0A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/>
              <a:t>Nb</a:t>
            </a:r>
            <a:r>
              <a:rPr lang="en-US" b="1" baseline="-25000" dirty="0"/>
              <a:t>3</a:t>
            </a:r>
            <a:r>
              <a:rPr lang="en-US" b="1" dirty="0"/>
              <a:t>Sn</a:t>
            </a:r>
          </a:p>
          <a:p>
            <a:r>
              <a:rPr lang="en-US" dirty="0"/>
              <a:t>Chemical homogeneity</a:t>
            </a:r>
          </a:p>
          <a:p>
            <a:pPr lvl="1"/>
            <a:r>
              <a:rPr lang="en-US" dirty="0"/>
              <a:t>Narrow range of acceptable Sn proportions, ~23-26% Sn</a:t>
            </a:r>
          </a:p>
          <a:p>
            <a:r>
              <a:rPr lang="en-US" dirty="0"/>
              <a:t>Structural homogeneity</a:t>
            </a:r>
          </a:p>
          <a:p>
            <a:pPr lvl="1"/>
            <a:r>
              <a:rPr lang="en-US" dirty="0"/>
              <a:t>Generally expected that smoother surfaces allow for better superconducting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2B9483-A951-AAD1-EBB2-F752F189C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CB936-A5F3-4173-A86B-BA112798D0A3}" type="slidenum">
              <a:rPr lang="en-US" smtClean="0">
                <a:solidFill>
                  <a:srgbClr val="FFFFFF"/>
                </a:solidFill>
              </a:rPr>
              <a:pPr/>
              <a:t>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76E313-B1DB-951E-8EB2-6D58206BC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55" y="1"/>
            <a:ext cx="11324095" cy="1142376"/>
          </a:xfrm>
        </p:spPr>
        <p:txBody>
          <a:bodyPr/>
          <a:lstStyle/>
          <a:p>
            <a:r>
              <a:rPr lang="en-US" dirty="0"/>
              <a:t>Fundamental Chemical Questions Underlying the Solutions to Achieving Higher Performance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C15092-B18A-6084-DDA4-2485C7B7532B}"/>
              </a:ext>
            </a:extLst>
          </p:cNvPr>
          <p:cNvSpPr txBox="1"/>
          <p:nvPr/>
        </p:nvSpPr>
        <p:spPr>
          <a:xfrm>
            <a:off x="1142999" y="4551364"/>
            <a:ext cx="4572001" cy="156966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 what extent does the presence of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NbO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modify superconducting performance at the surface?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BD973A-40DD-1EFE-A279-FC4A670097BF}"/>
              </a:ext>
            </a:extLst>
          </p:cNvPr>
          <p:cNvSpPr txBox="1"/>
          <p:nvPr/>
        </p:nvSpPr>
        <p:spPr>
          <a:xfrm>
            <a:off x="6477002" y="4551365"/>
            <a:ext cx="4572001" cy="156966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What specific chemical and structural surface features limit Nb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Sn performance, and how do they arise?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ED9F7C-D9B3-1C7B-9731-4D9B79C31A94}"/>
              </a:ext>
            </a:extLst>
          </p:cNvPr>
          <p:cNvSpPr/>
          <p:nvPr/>
        </p:nvSpPr>
        <p:spPr>
          <a:xfrm>
            <a:off x="722811" y="1505330"/>
            <a:ext cx="5449389" cy="4721299"/>
          </a:xfrm>
          <a:prstGeom prst="rect">
            <a:avLst/>
          </a:prstGeom>
          <a:solidFill>
            <a:schemeClr val="bg1">
              <a:alpha val="8475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25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423B8C-856E-2036-104F-BBD22449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CB936-A5F3-4173-A86B-BA112798D0A3}" type="slidenum">
              <a:rPr lang="en-US" smtClean="0">
                <a:solidFill>
                  <a:srgbClr val="FFFFFF"/>
                </a:solidFill>
              </a:rPr>
              <a:pPr/>
              <a:t>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A05F231-27B4-8768-864D-F9D4C182B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55" y="-20077"/>
            <a:ext cx="11324095" cy="1162454"/>
          </a:xfrm>
        </p:spPr>
        <p:txBody>
          <a:bodyPr/>
          <a:lstStyle/>
          <a:p>
            <a:r>
              <a:rPr lang="en-US" dirty="0"/>
              <a:t>A Multidisciplinary Approach to Nb</a:t>
            </a:r>
            <a:r>
              <a:rPr lang="en-US" baseline="-25000" dirty="0"/>
              <a:t>3</a:t>
            </a:r>
            <a:r>
              <a:rPr lang="en-US" dirty="0"/>
              <a:t>Sn Surface Chemistry </a:t>
            </a:r>
          </a:p>
        </p:txBody>
      </p:sp>
      <p:pic>
        <p:nvPicPr>
          <p:cNvPr id="1026" name="Picture 2" descr="Profile photo of Aiden Harbick">
            <a:extLst>
              <a:ext uri="{FF2B5EF4-FFF2-40B4-BE49-F238E27FC236}">
                <a16:creationId xmlns:a16="http://schemas.microsoft.com/office/drawing/2014/main" id="{E28AEB11-562F-B2E9-AA59-17AB93D4E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838" y="1726692"/>
            <a:ext cx="2509954" cy="250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ofile photo of Liana S.">
            <a:extLst>
              <a:ext uri="{FF2B5EF4-FFF2-40B4-BE49-F238E27FC236}">
                <a16:creationId xmlns:a16="http://schemas.microsoft.com/office/drawing/2014/main" id="{71775F05-72B1-D08F-D1F1-3374E9297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08" y="1726692"/>
            <a:ext cx="2509954" cy="250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ofile photo of Sarah Willson">
            <a:extLst>
              <a:ext uri="{FF2B5EF4-FFF2-40B4-BE49-F238E27FC236}">
                <a16:creationId xmlns:a16="http://schemas.microsoft.com/office/drawing/2014/main" id="{5ABF8F99-897D-E59B-0D3A-48725AB9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023" y="1727200"/>
            <a:ext cx="2509954" cy="250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an">
            <a:extLst>
              <a:ext uri="{FF2B5EF4-FFF2-40B4-BE49-F238E27FC236}">
                <a16:creationId xmlns:a16="http://schemas.microsoft.com/office/drawing/2014/main" id="{BA2EB3E0-82CE-E574-132F-20182CFEE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164" y="1725675"/>
            <a:ext cx="1873859" cy="251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elena">
            <a:extLst>
              <a:ext uri="{FF2B5EF4-FFF2-40B4-BE49-F238E27FC236}">
                <a16:creationId xmlns:a16="http://schemas.microsoft.com/office/drawing/2014/main" id="{AC1F6D0C-E30B-C248-BE2C-D527D05A6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977" y="1725675"/>
            <a:ext cx="1873859" cy="251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B8ECBD-2FEA-97A2-E6C8-462ECD03E921}"/>
              </a:ext>
            </a:extLst>
          </p:cNvPr>
          <p:cNvSpPr txBox="1"/>
          <p:nvPr/>
        </p:nvSpPr>
        <p:spPr>
          <a:xfrm>
            <a:off x="-57877" y="4236646"/>
            <a:ext cx="30961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Liana </a:t>
            </a:r>
            <a:r>
              <a:rPr lang="en-US" b="1" dirty="0" err="1"/>
              <a:t>Shpani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Liepe Group, Cornell University</a:t>
            </a:r>
          </a:p>
          <a:p>
            <a:pPr algn="ctr"/>
            <a:endParaRPr lang="en-US" dirty="0"/>
          </a:p>
          <a:p>
            <a:pPr algn="ctr"/>
            <a:r>
              <a:rPr lang="en-US" i="1" dirty="0"/>
              <a:t>Nb</a:t>
            </a:r>
            <a:r>
              <a:rPr lang="en-US" i="1" baseline="-25000" dirty="0"/>
              <a:t>3</a:t>
            </a:r>
            <a:r>
              <a:rPr lang="en-US" i="1" dirty="0"/>
              <a:t>Sn thin film fabrication, large-scale RF testing</a:t>
            </a:r>
          </a:p>
          <a:p>
            <a:pPr algn="ctr"/>
            <a:r>
              <a:rPr lang="en-US" b="1" dirty="0"/>
              <a:t>Talk at 9:18 AM today!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6780C8-032F-1C8D-B73C-A14C73E5ED1D}"/>
              </a:ext>
            </a:extLst>
          </p:cNvPr>
          <p:cNvSpPr txBox="1"/>
          <p:nvPr/>
        </p:nvSpPr>
        <p:spPr>
          <a:xfrm>
            <a:off x="9153753" y="4236646"/>
            <a:ext cx="30961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Aiden Harbick</a:t>
            </a:r>
            <a:endParaRPr lang="en-US" dirty="0"/>
          </a:p>
          <a:p>
            <a:pPr algn="ctr"/>
            <a:r>
              <a:rPr lang="en-US" dirty="0"/>
              <a:t>Transtrum Group, BYU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i="1" dirty="0"/>
              <a:t>Simulations of structural and chemical defects</a:t>
            </a:r>
          </a:p>
          <a:p>
            <a:pPr algn="ctr"/>
            <a:r>
              <a:rPr lang="en-US" b="1" dirty="0"/>
              <a:t>Talk at 4:42 PM today!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E4435D-0D69-8286-9BEE-2372CCE13622}"/>
              </a:ext>
            </a:extLst>
          </p:cNvPr>
          <p:cNvSpPr txBox="1"/>
          <p:nvPr/>
        </p:nvSpPr>
        <p:spPr>
          <a:xfrm>
            <a:off x="2967164" y="4236646"/>
            <a:ext cx="62576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Van Do, Sarah Willson, Helena Lew-Kiedrowska</a:t>
            </a:r>
            <a:endParaRPr lang="en-US" dirty="0"/>
          </a:p>
          <a:p>
            <a:pPr algn="ctr"/>
            <a:r>
              <a:rPr lang="en-US" dirty="0"/>
              <a:t>Sibener Group, University of Chicago</a:t>
            </a:r>
          </a:p>
          <a:p>
            <a:pPr algn="ctr"/>
            <a:endParaRPr lang="en-US" dirty="0"/>
          </a:p>
          <a:p>
            <a:pPr algn="ctr"/>
            <a:endParaRPr lang="en-US" i="1" dirty="0"/>
          </a:p>
          <a:p>
            <a:pPr algn="ctr"/>
            <a:r>
              <a:rPr lang="en-US" i="1" dirty="0"/>
              <a:t>Ultra-high vacuum surface chemical thin film growth development and  characterizations of Nb</a:t>
            </a:r>
            <a:r>
              <a:rPr lang="en-US" i="1" baseline="-25000" dirty="0"/>
              <a:t>3</a:t>
            </a:r>
            <a:r>
              <a:rPr lang="en-US" i="1" dirty="0"/>
              <a:t>Sn on </a:t>
            </a:r>
            <a:r>
              <a:rPr lang="en-US" i="1" dirty="0" err="1"/>
              <a:t>NbO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25094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799104CF-2F22-224A-D573-7AA400669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77" y="4181895"/>
            <a:ext cx="5439623" cy="127165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9D07847-525C-7BFE-E060-CFB99AC6C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8406"/>
            <a:ext cx="7714446" cy="2668136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S</a:t>
            </a:r>
            <a:r>
              <a:rPr lang="en-US" sz="2000" dirty="0"/>
              <a:t>uperconducting </a:t>
            </a:r>
            <a:r>
              <a:rPr lang="en-US" sz="2000" b="1" dirty="0">
                <a:solidFill>
                  <a:schemeClr val="tx2"/>
                </a:solidFill>
              </a:rPr>
              <a:t>R</a:t>
            </a:r>
            <a:r>
              <a:rPr lang="en-US" sz="2000" dirty="0"/>
              <a:t>adio </a:t>
            </a:r>
            <a:r>
              <a:rPr lang="en-US" sz="2000" b="1" dirty="0">
                <a:solidFill>
                  <a:schemeClr val="tx2"/>
                </a:solidFill>
              </a:rPr>
              <a:t>F</a:t>
            </a:r>
            <a:r>
              <a:rPr lang="en-US" sz="2000" dirty="0"/>
              <a:t>requency cavities accelerate particles in particle accelerators</a:t>
            </a:r>
          </a:p>
          <a:p>
            <a:pPr lvl="1"/>
            <a:r>
              <a:rPr lang="en-US" sz="2000" dirty="0"/>
              <a:t>High-energy, AC field</a:t>
            </a:r>
          </a:p>
          <a:p>
            <a:pPr lvl="1"/>
            <a:r>
              <a:rPr lang="en-US" sz="2000" dirty="0"/>
              <a:t>Superconductive materials prevent field losses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CC5015-1671-15B7-452E-BECF3433C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Niobium in SRF Cavities: Why? Why Not?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DEA11-F579-E054-9FA6-E776D9474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1CBE81-14BD-7343-B359-01BCBA3179F9}" type="slidenum">
              <a:rPr kumimoji="0" lang="en-US" sz="18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67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1026" name="Picture 2" descr="particle physics GIF">
            <a:extLst>
              <a:ext uri="{FF2B5EF4-FFF2-40B4-BE49-F238E27FC236}">
                <a16:creationId xmlns:a16="http://schemas.microsoft.com/office/drawing/2014/main" id="{1612595A-5E33-714A-5779-E4D8421A1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131" y="1574100"/>
            <a:ext cx="4427470" cy="249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C29105-34BD-F894-3BE2-24C81DEE7D92}"/>
              </a:ext>
            </a:extLst>
          </p:cNvPr>
          <p:cNvSpPr txBox="1"/>
          <p:nvPr/>
        </p:nvSpPr>
        <p:spPr>
          <a:xfrm>
            <a:off x="10170734" y="4028007"/>
            <a:ext cx="2021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@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FermiLab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 on GIPHY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239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A56439-BBD3-FBE7-847B-D899DA92C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CB936-A5F3-4173-A86B-BA112798D0A3}" type="slidenum">
              <a:rPr lang="en-US" smtClean="0">
                <a:solidFill>
                  <a:srgbClr val="FFFFFF"/>
                </a:solidFill>
              </a:rPr>
              <a:pPr/>
              <a:t>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A2264EB-04A3-45BC-C3C0-4230DF200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55" y="1"/>
            <a:ext cx="11324095" cy="1142376"/>
          </a:xfrm>
        </p:spPr>
        <p:txBody>
          <a:bodyPr>
            <a:normAutofit/>
          </a:bodyPr>
          <a:lstStyle/>
          <a:p>
            <a:r>
              <a:rPr lang="en-US" dirty="0"/>
              <a:t>Superheating Field Calculations Show Stoichiometry Limits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171AD7-E249-9EF9-A959-28B3C01C7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55" y="1255369"/>
            <a:ext cx="6304461" cy="4068479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AA4F8DEE-889D-D7E6-5921-D8FB2067BF13}"/>
              </a:ext>
            </a:extLst>
          </p:cNvPr>
          <p:cNvSpPr txBox="1">
            <a:spLocks/>
          </p:cNvSpPr>
          <p:nvPr/>
        </p:nvSpPr>
        <p:spPr>
          <a:xfrm>
            <a:off x="1194685" y="5243166"/>
            <a:ext cx="9802630" cy="778581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2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Sn composition in Nb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3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Sn </a:t>
            </a:r>
            <a:r>
              <a:rPr lang="en-US" sz="2400" b="1" dirty="0">
                <a:solidFill>
                  <a:srgbClr val="000000"/>
                </a:solidFill>
              </a:rPr>
              <a:t>has an especially limited range for superconducting performance to outperform Nb.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AABE687E-F156-22AA-AC25-83DBD704E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9440" y="1425328"/>
            <a:ext cx="5242560" cy="3785528"/>
          </a:xfrm>
        </p:spPr>
        <p:txBody>
          <a:bodyPr/>
          <a:lstStyle/>
          <a:p>
            <a:r>
              <a:rPr lang="en-US" dirty="0"/>
              <a:t>Nb is a Type-II superconductor</a:t>
            </a:r>
          </a:p>
          <a:p>
            <a:pPr lvl="1"/>
            <a:r>
              <a:rPr lang="en-US" dirty="0"/>
              <a:t>First critical field: normal conducting vortices form</a:t>
            </a:r>
          </a:p>
          <a:p>
            <a:pPr lvl="1"/>
            <a:r>
              <a:rPr lang="en-US" dirty="0"/>
              <a:t>Second critical field: material becomes fully normally conducting</a:t>
            </a:r>
          </a:p>
          <a:p>
            <a:r>
              <a:rPr lang="en-US" dirty="0"/>
              <a:t>Superheating field (</a:t>
            </a:r>
            <a:r>
              <a:rPr lang="en-US" dirty="0" err="1"/>
              <a:t>H</a:t>
            </a:r>
            <a:r>
              <a:rPr lang="en-US" baseline="-25000" dirty="0" err="1"/>
              <a:t>sh</a:t>
            </a:r>
            <a:r>
              <a:rPr lang="en-US" dirty="0"/>
              <a:t>) is when SRF performance breaks down</a:t>
            </a:r>
          </a:p>
          <a:p>
            <a:pPr lvl="1"/>
            <a:r>
              <a:rPr lang="en-US" dirty="0"/>
              <a:t>Operationally defined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A27A4F-5B2D-F0C3-B033-62E5F792BB20}"/>
              </a:ext>
            </a:extLst>
          </p:cNvPr>
          <p:cNvSpPr txBox="1"/>
          <p:nvPr/>
        </p:nvSpPr>
        <p:spPr>
          <a:xfrm>
            <a:off x="-1" y="6090307"/>
            <a:ext cx="113240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S. A. Willson, A. V. Harbick, L.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Shpani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, V. Do, H. Lew-Kiedrowska, M. U. Liepe, M. K. Transtrum, S. J. Sibener.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Phys. 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/>
                <a:ea typeface="Aptos" panose="020B0004020202020204" pitchFamily="34" charset="0"/>
              </a:rPr>
              <a:t>Rev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. 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/>
                <a:ea typeface="Aptos" panose="020B0004020202020204" pitchFamily="34" charset="0"/>
              </a:rPr>
              <a:t>Res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 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/>
                <a:ea typeface="Aptos" panose="020B0004020202020204" pitchFamily="34" charset="0"/>
              </a:rPr>
              <a:t>6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ea typeface="Aptos" panose="020B0004020202020204" pitchFamily="34" charset="0"/>
              </a:rPr>
              <a:t>,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 043133 (2024).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2977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9A1968-E142-27D0-BFAA-67119E86C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4246" y="1469909"/>
            <a:ext cx="4939553" cy="4351339"/>
          </a:xfrm>
        </p:spPr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thin film development well-known for creating Sn-rich and Sn-deficient regions</a:t>
            </a:r>
          </a:p>
          <a:p>
            <a:r>
              <a:rPr lang="en-US" dirty="0"/>
              <a:t>Recipe 1</a:t>
            </a:r>
          </a:p>
          <a:p>
            <a:pPr lvl="1"/>
            <a:r>
              <a:rPr lang="en-US" dirty="0"/>
              <a:t>Lower flux overall</a:t>
            </a:r>
          </a:p>
          <a:p>
            <a:pPr lvl="1"/>
            <a:r>
              <a:rPr lang="en-US" dirty="0"/>
              <a:t>Promote large, Sn-deficient grains</a:t>
            </a:r>
          </a:p>
          <a:p>
            <a:r>
              <a:rPr lang="en-US" dirty="0"/>
              <a:t>Recipe 2</a:t>
            </a:r>
          </a:p>
          <a:p>
            <a:pPr lvl="1"/>
            <a:r>
              <a:rPr lang="en-US" dirty="0"/>
              <a:t>Higher flux, more akin to large-scale Nb</a:t>
            </a:r>
            <a:r>
              <a:rPr lang="en-US" baseline="-25000" dirty="0"/>
              <a:t>3</a:t>
            </a:r>
            <a:r>
              <a:rPr lang="en-US" dirty="0"/>
              <a:t>Sn development procedures</a:t>
            </a:r>
          </a:p>
          <a:p>
            <a:pPr lvl="1"/>
            <a:r>
              <a:rPr lang="en-US" dirty="0"/>
              <a:t>More Sn-rich regions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ED11E3-0634-78A4-97E8-D93312326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CB936-A5F3-4173-A86B-BA112798D0A3}" type="slidenum">
              <a:rPr lang="en-US" smtClean="0">
                <a:solidFill>
                  <a:srgbClr val="FFFFFF"/>
                </a:solidFill>
              </a:rPr>
              <a:pPr/>
              <a:t>21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038991-7705-16A4-717A-825A109BB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55" y="1"/>
            <a:ext cx="11324095" cy="1142376"/>
          </a:xfrm>
        </p:spPr>
        <p:txBody>
          <a:bodyPr/>
          <a:lstStyle/>
          <a:p>
            <a:r>
              <a:rPr lang="en-US" dirty="0"/>
              <a:t>2 Recipes for UHV Replication of Nb</a:t>
            </a:r>
            <a:r>
              <a:rPr lang="en-US" baseline="-25000" dirty="0"/>
              <a:t>3</a:t>
            </a:r>
            <a:r>
              <a:rPr lang="en-US" dirty="0"/>
              <a:t>Sn Development Procedures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C8AC16-8A5A-B46D-592F-86FA5F55E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77" y="1547814"/>
            <a:ext cx="4563035" cy="443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8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195888-3627-8195-95A5-F0D489B16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CB936-A5F3-4173-A86B-BA112798D0A3}" type="slidenum">
              <a:rPr lang="en-US" smtClean="0">
                <a:solidFill>
                  <a:srgbClr val="FFFFFF"/>
                </a:solidFill>
              </a:rPr>
              <a:pPr/>
              <a:t>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B93D1D-58E7-8B98-1DF6-09745D759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55" y="1"/>
            <a:ext cx="11324095" cy="1142376"/>
          </a:xfrm>
        </p:spPr>
        <p:txBody>
          <a:bodyPr/>
          <a:lstStyle/>
          <a:p>
            <a:r>
              <a:rPr lang="en-US" dirty="0"/>
              <a:t>Sn Islands Are Both a Compositional and Structural Hindrance to SRF Performance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767FD1-057F-D658-C606-C5CFD698A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94" y="1727309"/>
            <a:ext cx="6868886" cy="31231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C613EE-8AC6-01DD-8996-A2893B217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7634" y="1715447"/>
            <a:ext cx="4717170" cy="3135058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7C7B793-8939-D0E4-2A86-A40256FC9FA1}"/>
              </a:ext>
            </a:extLst>
          </p:cNvPr>
          <p:cNvSpPr txBox="1">
            <a:spLocks/>
          </p:cNvSpPr>
          <p:nvPr/>
        </p:nvSpPr>
        <p:spPr>
          <a:xfrm>
            <a:off x="433954" y="4926708"/>
            <a:ext cx="11324095" cy="1142376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2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</a:rPr>
              <a:t>Sn islands are more detrimental to superconducting performance than their stoichiometry alone would suggest, and the larger and more embedded the island is, the larger its effect on superconducting performance.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9674E3-F873-B0D8-930E-F2749B40C555}"/>
              </a:ext>
            </a:extLst>
          </p:cNvPr>
          <p:cNvSpPr txBox="1"/>
          <p:nvPr/>
        </p:nvSpPr>
        <p:spPr>
          <a:xfrm>
            <a:off x="-1" y="6090307"/>
            <a:ext cx="113240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S. A. Willson, A. V. Harbick, L.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Shpani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, V. Do, H. Lew-Kiedrowska, M. U. Liepe, M. K. Transtrum, S. J. Sibener.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Phys. 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/>
                <a:ea typeface="Aptos" panose="020B0004020202020204" pitchFamily="34" charset="0"/>
              </a:rPr>
              <a:t>Rev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. 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/>
                <a:ea typeface="Aptos" panose="020B0004020202020204" pitchFamily="34" charset="0"/>
              </a:rPr>
              <a:t>Res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 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/>
                <a:ea typeface="Aptos" panose="020B0004020202020204" pitchFamily="34" charset="0"/>
              </a:rPr>
              <a:t>6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ea typeface="Aptos" panose="020B0004020202020204" pitchFamily="34" charset="0"/>
              </a:rPr>
              <a:t>,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 043133 (2024).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5828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388226-325F-EC14-C63F-F1419FEF6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CB936-A5F3-4173-A86B-BA112798D0A3}" type="slidenum">
              <a:rPr lang="en-US" smtClean="0">
                <a:solidFill>
                  <a:srgbClr val="FFFFFF"/>
                </a:solidFill>
              </a:rPr>
              <a:pPr/>
              <a:t>23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E530BA1-0339-0E7A-6D14-992BF7E84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55" y="1"/>
            <a:ext cx="11324095" cy="1142376"/>
          </a:xfrm>
        </p:spPr>
        <p:txBody>
          <a:bodyPr/>
          <a:lstStyle/>
          <a:p>
            <a:r>
              <a:rPr lang="en-US" dirty="0"/>
              <a:t>Corrugations Arise on Large, Sn-Deficient Grains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A9E8F4-9315-2633-FB11-8D77CEA1E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841" y="1375001"/>
            <a:ext cx="5147953" cy="3450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8D862F-412E-A9B0-9B94-60EE9A972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581" y="1375001"/>
            <a:ext cx="3774898" cy="3450563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34A6CD8-CAFD-BC32-8B8D-B4319254335B}"/>
              </a:ext>
            </a:extLst>
          </p:cNvPr>
          <p:cNvSpPr txBox="1">
            <a:spLocks/>
          </p:cNvSpPr>
          <p:nvPr/>
        </p:nvSpPr>
        <p:spPr>
          <a:xfrm>
            <a:off x="433954" y="4940155"/>
            <a:ext cx="11324095" cy="1142376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2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</a:rPr>
              <a:t>Sn-deficient regions also have a compounding geometric effect on superconducting performance, with worse superconducting performance the narrower and farther apart the corrugations are.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1AFD7B-30AB-C2D1-F8CA-246C386A3B05}"/>
              </a:ext>
            </a:extLst>
          </p:cNvPr>
          <p:cNvSpPr txBox="1"/>
          <p:nvPr/>
        </p:nvSpPr>
        <p:spPr>
          <a:xfrm>
            <a:off x="-1" y="6090307"/>
            <a:ext cx="113240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S. A. Willson, A. V. Harbick, L.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Shpani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, V. Do, H. Lew-Kiedrowska, M. U. Liepe, M. K. Transtrum, S. J. Sibener.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Phys. 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/>
                <a:ea typeface="Aptos" panose="020B0004020202020204" pitchFamily="34" charset="0"/>
              </a:rPr>
              <a:t>Rev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. 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/>
                <a:ea typeface="Aptos" panose="020B0004020202020204" pitchFamily="34" charset="0"/>
              </a:rPr>
              <a:t>Res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 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/>
                <a:ea typeface="Aptos" panose="020B0004020202020204" pitchFamily="34" charset="0"/>
              </a:rPr>
              <a:t>6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ea typeface="Aptos" panose="020B0004020202020204" pitchFamily="34" charset="0"/>
              </a:rPr>
              <a:t>,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 043133 (2024).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3797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D33CA7-8D40-D0BC-1C3C-E146D75D4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1804" y="1281651"/>
            <a:ext cx="5400196" cy="4351339"/>
          </a:xfrm>
        </p:spPr>
        <p:txBody>
          <a:bodyPr/>
          <a:lstStyle/>
          <a:p>
            <a:r>
              <a:rPr lang="en-US" dirty="0"/>
              <a:t>Nitrogen Doping</a:t>
            </a:r>
          </a:p>
          <a:p>
            <a:pPr lvl="1"/>
            <a:r>
              <a:rPr lang="en-US" dirty="0"/>
              <a:t>Increases overall Q</a:t>
            </a:r>
            <a:r>
              <a:rPr lang="en-US" baseline="-25000" dirty="0"/>
              <a:t>0</a:t>
            </a:r>
            <a:endParaRPr lang="en-US" dirty="0"/>
          </a:p>
          <a:p>
            <a:pPr lvl="1"/>
            <a:r>
              <a:rPr lang="en-US" dirty="0"/>
              <a:t>Shorter exposure time, hotter surface</a:t>
            </a:r>
          </a:p>
          <a:p>
            <a:r>
              <a:rPr lang="en-US" dirty="0"/>
              <a:t>Nitrogen Infusion</a:t>
            </a:r>
          </a:p>
          <a:p>
            <a:pPr lvl="1"/>
            <a:r>
              <a:rPr lang="en-US" dirty="0"/>
              <a:t>Offsets high-field Q-slope</a:t>
            </a:r>
          </a:p>
          <a:p>
            <a:pPr lvl="1"/>
            <a:r>
              <a:rPr lang="en-US" dirty="0"/>
              <a:t>Longer exposure times, cooler surface</a:t>
            </a:r>
          </a:p>
          <a:p>
            <a:r>
              <a:rPr lang="en-US" dirty="0" err="1"/>
              <a:t>NbN</a:t>
            </a:r>
            <a:r>
              <a:rPr lang="en-US" dirty="0"/>
              <a:t> has too low </a:t>
            </a:r>
            <a:r>
              <a:rPr lang="en-US" dirty="0" err="1"/>
              <a:t>H</a:t>
            </a:r>
            <a:r>
              <a:rPr lang="en-US" baseline="-25000" dirty="0" err="1"/>
              <a:t>sh</a:t>
            </a:r>
            <a:endParaRPr lang="en-US" dirty="0"/>
          </a:p>
          <a:p>
            <a:pPr lvl="1"/>
            <a:r>
              <a:rPr lang="en-US" dirty="0"/>
              <a:t>Electropolished off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CC1F30-80A7-1C50-42D2-9C6DB8922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CB936-A5F3-4173-A86B-BA112798D0A3}" type="slidenum">
              <a:rPr lang="en-US" smtClean="0">
                <a:solidFill>
                  <a:srgbClr val="FFFFFF"/>
                </a:solidFill>
              </a:rPr>
              <a:pPr/>
              <a:t>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32E2DD-466F-B841-46ED-A44B8037B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Steps: N-Doping and HAS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4EEFBF-80D3-B119-C7E0-61B908CB4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697055"/>
            <a:ext cx="3357802" cy="2632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DB12AE-92DF-B79C-D41F-5E1591F1E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002" y="1697055"/>
            <a:ext cx="3276185" cy="26308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4B7B17-85AE-99FF-E709-C9DAA0C986E0}"/>
              </a:ext>
            </a:extLst>
          </p:cNvPr>
          <p:cNvSpPr txBox="1"/>
          <p:nvPr/>
        </p:nvSpPr>
        <p:spPr>
          <a:xfrm>
            <a:off x="973827" y="1327723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Nitrogen Doping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3F7693-B16B-0191-6288-E892918E4D40}"/>
              </a:ext>
            </a:extLst>
          </p:cNvPr>
          <p:cNvSpPr txBox="1"/>
          <p:nvPr/>
        </p:nvSpPr>
        <p:spPr>
          <a:xfrm>
            <a:off x="4229037" y="1327723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Nitrogen Infusion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2E6B579-D2C9-7804-A1BE-47223ED9FECC}"/>
              </a:ext>
            </a:extLst>
          </p:cNvPr>
          <p:cNvSpPr txBox="1">
            <a:spLocks/>
          </p:cNvSpPr>
          <p:nvPr/>
        </p:nvSpPr>
        <p:spPr>
          <a:xfrm>
            <a:off x="433955" y="4816903"/>
            <a:ext cx="11324095" cy="1142376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2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</a:rPr>
              <a:t>The relationship between N content and SEPC for a variety of different N reconstructions on both oxidized and metallic Nb(100) remains to be thoroughly and quantitatively explored.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829409-63EF-86CD-9347-FCF0354B1618}"/>
              </a:ext>
            </a:extLst>
          </p:cNvPr>
          <p:cNvSpPr txBox="1"/>
          <p:nvPr/>
        </p:nvSpPr>
        <p:spPr>
          <a:xfrm>
            <a:off x="0" y="5926254"/>
            <a:ext cx="784060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Grassellino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A. Romanenko1, D.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Sergatskov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O. Melnychuk, Y.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Trenikhina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et al. </a:t>
            </a:r>
            <a:r>
              <a:rPr kumimoji="0" 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Supercond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Sci. Technol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26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102001 (2013).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Grassellino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A. 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Romanenko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Y.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Trenikhina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M.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Checchin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M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Martinello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et al. </a:t>
            </a:r>
            <a:r>
              <a:rPr kumimoji="0" 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Supercond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Sci. Technol.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094004 (2017).</a:t>
            </a:r>
          </a:p>
        </p:txBody>
      </p:sp>
    </p:spTree>
    <p:extLst>
      <p:ext uri="{BB962C8B-B14F-4D97-AF65-F5344CB8AC3E}">
        <p14:creationId xmlns:p14="http://schemas.microsoft.com/office/powerpoint/2010/main" val="13467358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5B8810-A676-C995-D568-10D8A43A3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3388" y="1469909"/>
            <a:ext cx="3648636" cy="4351339"/>
          </a:xfrm>
        </p:spPr>
        <p:txBody>
          <a:bodyPr/>
          <a:lstStyle/>
          <a:p>
            <a:r>
              <a:rPr lang="en-US" dirty="0"/>
              <a:t>Au has very low oxidation potential</a:t>
            </a:r>
          </a:p>
          <a:p>
            <a:r>
              <a:rPr lang="en-US" dirty="0"/>
              <a:t>Au only beneficial to SRF cavities at 0.1 nm thickness</a:t>
            </a:r>
          </a:p>
          <a:p>
            <a:r>
              <a:rPr lang="en-US" dirty="0"/>
              <a:t>Au diffusion and low Au-Nb affinity present challenges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3F56E7-6277-2A38-97D3-62C3DEFF9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CB936-A5F3-4173-A86B-BA112798D0A3}" type="slidenum">
              <a:rPr lang="en-US" smtClean="0">
                <a:solidFill>
                  <a:srgbClr val="FFFFFF"/>
                </a:solidFill>
              </a:rPr>
              <a:pPr/>
              <a:t>25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C8FBA37-AB44-4BDF-A19B-29EE7E958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Steps: Au Capping Layers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E436F0-0F73-9C35-CC04-8C772E8BC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76" y="1469909"/>
            <a:ext cx="7772400" cy="3058312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AE152809-1E5F-C473-BB0E-6E277489C4B5}"/>
              </a:ext>
            </a:extLst>
          </p:cNvPr>
          <p:cNvSpPr txBox="1">
            <a:spLocks/>
          </p:cNvSpPr>
          <p:nvPr/>
        </p:nvSpPr>
        <p:spPr>
          <a:xfrm>
            <a:off x="433955" y="4816903"/>
            <a:ext cx="11324095" cy="1142376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2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2384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7F777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2384"/>
              </a:buClr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A319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384"/>
              </a:buClr>
              <a:buSzTx/>
              <a:buFont typeface="Wingdings" charset="2"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</a:rPr>
              <a:t>While it is known that Au can be helpful for oxide suppression and improving SRF performance, how to develop and maintain a 0.1 nm layer and the chemical details of its challenges remain to be known.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185BE1-87AA-D51F-22B8-4334F7F4DFD8}"/>
              </a:ext>
            </a:extLst>
          </p:cNvPr>
          <p:cNvSpPr txBox="1"/>
          <p:nvPr/>
        </p:nvSpPr>
        <p:spPr>
          <a:xfrm>
            <a:off x="-1" y="6090307"/>
            <a:ext cx="113240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T.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Oseroff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, M. U. Liepe, Z. Sun.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21</a:t>
            </a:r>
            <a:r>
              <a:rPr kumimoji="0" lang="en-US" sz="1000" b="0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st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 Int. Conf. RF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Supercond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.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ea typeface="Aptos" panose="020B0004020202020204" pitchFamily="34" charset="0"/>
              </a:rPr>
              <a:t>TUCBA01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Arial" panose="020B0604020202020204"/>
                <a:ea typeface="Aptos" panose="020B0004020202020204" pitchFamily="34" charset="0"/>
              </a:rPr>
              <a:t>369-373 (2023).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935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95189D-E980-35FF-9E33-AA00D5F1C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CB936-A5F3-4173-A86B-BA112798D0A3}" type="slidenum">
              <a:rPr lang="en-US" smtClean="0">
                <a:solidFill>
                  <a:srgbClr val="FFFFFF"/>
                </a:solidFill>
              </a:rPr>
              <a:pPr/>
              <a:t>26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A7B062D-A8FD-9D88-AC4D-2A51101F7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1C19BD-696B-5F1B-FA65-0DCE4E9EB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339" y="1577248"/>
            <a:ext cx="3053396" cy="42002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B1FEAB-DE8C-7A04-0B0F-3CB9B35EF2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749" r="33816" b="50571"/>
          <a:stretch>
            <a:fillRect/>
          </a:stretch>
        </p:blipFill>
        <p:spPr>
          <a:xfrm>
            <a:off x="5706736" y="1577248"/>
            <a:ext cx="2872978" cy="28468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6984AF-D771-056F-8190-2A7388E5B8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770" b="49437"/>
          <a:stretch>
            <a:fillRect/>
          </a:stretch>
        </p:blipFill>
        <p:spPr>
          <a:xfrm>
            <a:off x="8688279" y="1577249"/>
            <a:ext cx="3463482" cy="2846834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E6182FF1-E479-76BF-6647-355EB626D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" y="1577248"/>
            <a:ext cx="2652401" cy="420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E54CAF-1B90-A432-4BE4-F1FD3DC1458B}"/>
              </a:ext>
            </a:extLst>
          </p:cNvPr>
          <p:cNvSpPr txBox="1"/>
          <p:nvPr/>
        </p:nvSpPr>
        <p:spPr>
          <a:xfrm>
            <a:off x="6096000" y="4642433"/>
            <a:ext cx="5858435" cy="156966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Taking SRF materials to the next level will require ongoing collaboration centered in the materials’ surface atomic chemistry.</a:t>
            </a:r>
          </a:p>
        </p:txBody>
      </p:sp>
    </p:spTree>
    <p:extLst>
      <p:ext uri="{BB962C8B-B14F-4D97-AF65-F5344CB8AC3E}">
        <p14:creationId xmlns:p14="http://schemas.microsoft.com/office/powerpoint/2010/main" val="33455422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DF2C60-A45E-C39A-FD58-323856213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9908"/>
            <a:ext cx="3995057" cy="4915471"/>
          </a:xfrm>
        </p:spPr>
        <p:txBody>
          <a:bodyPr>
            <a:normAutofit/>
          </a:bodyPr>
          <a:lstStyle/>
          <a:p>
            <a:r>
              <a:rPr lang="en-US" dirty="0"/>
              <a:t>Sibener Lab (UChicago)</a:t>
            </a:r>
          </a:p>
          <a:p>
            <a:pPr lvl="1"/>
            <a:r>
              <a:rPr lang="en-US" dirty="0"/>
              <a:t>Van Do</a:t>
            </a:r>
          </a:p>
          <a:p>
            <a:pPr lvl="1"/>
            <a:r>
              <a:rPr lang="en-US" dirty="0"/>
              <a:t>Caleb Thompson</a:t>
            </a:r>
          </a:p>
          <a:p>
            <a:pPr lvl="1"/>
            <a:r>
              <a:rPr lang="en-US" dirty="0"/>
              <a:t>Sarah Willson</a:t>
            </a:r>
          </a:p>
          <a:p>
            <a:pPr lvl="1"/>
            <a:r>
              <a:rPr lang="en-US" dirty="0"/>
              <a:t>Helena Lew-Kiedrowska</a:t>
            </a:r>
          </a:p>
          <a:p>
            <a:r>
              <a:rPr lang="en-US" dirty="0"/>
              <a:t>Arias Group (Cornell)</a:t>
            </a:r>
          </a:p>
          <a:p>
            <a:pPr lvl="1"/>
            <a:r>
              <a:rPr lang="en-US" dirty="0"/>
              <a:t>Cristobal Mendez</a:t>
            </a:r>
          </a:p>
          <a:p>
            <a:pPr lvl="1"/>
            <a:r>
              <a:rPr lang="en-US" dirty="0"/>
              <a:t>Michelle M Kelley</a:t>
            </a:r>
          </a:p>
          <a:p>
            <a:r>
              <a:rPr lang="en-US" dirty="0"/>
              <a:t>Liepe Group (Cornell)</a:t>
            </a:r>
          </a:p>
          <a:p>
            <a:pPr lvl="1"/>
            <a:r>
              <a:rPr lang="en-US" dirty="0"/>
              <a:t>Liana </a:t>
            </a:r>
            <a:r>
              <a:rPr lang="en-US" dirty="0" err="1"/>
              <a:t>Shpani</a:t>
            </a:r>
            <a:endParaRPr lang="en-US" dirty="0"/>
          </a:p>
          <a:p>
            <a:r>
              <a:rPr lang="en-US" dirty="0"/>
              <a:t>Transtrum Group (BYU)</a:t>
            </a:r>
          </a:p>
          <a:p>
            <a:pPr lvl="1"/>
            <a:r>
              <a:rPr lang="en-US" dirty="0"/>
              <a:t>Aiden Harbick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076EF7-2EE1-D480-9FC4-BFC0F1359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CB936-A5F3-4173-A86B-BA112798D0A3}" type="slidenum">
              <a:rPr lang="en-US" smtClean="0">
                <a:solidFill>
                  <a:srgbClr val="FFFFFF"/>
                </a:solidFill>
              </a:rPr>
              <a:pPr/>
              <a:t>27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A3FD77-D52A-8045-7E24-4457259DD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pic>
        <p:nvPicPr>
          <p:cNvPr id="5" name="Picture 2" descr="the full size cbb banner">
            <a:extLst>
              <a:ext uri="{FF2B5EF4-FFF2-40B4-BE49-F238E27FC236}">
                <a16:creationId xmlns:a16="http://schemas.microsoft.com/office/drawing/2014/main" id="{B7B4011E-53B2-C502-B9C1-0393DA793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010717"/>
            <a:ext cx="7199085" cy="113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of the Beam Team at the 2024 annual meeting">
            <a:extLst>
              <a:ext uri="{FF2B5EF4-FFF2-40B4-BE49-F238E27FC236}">
                <a16:creationId xmlns:a16="http://schemas.microsoft.com/office/drawing/2014/main" id="{AD62A3B4-0AB8-D4C2-7180-1C2969085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752" y="1313701"/>
            <a:ext cx="5726379" cy="357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70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BB387-FB53-7E91-B6E0-7DA91E982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2B23F325-6B71-7AC2-8D3F-912558E91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77" y="4181895"/>
            <a:ext cx="5439623" cy="127165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0EF5AD-ECBE-4EBF-7B11-2034CB86A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8406"/>
            <a:ext cx="7714446" cy="2668136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S</a:t>
            </a:r>
            <a:r>
              <a:rPr lang="en-US" sz="2000" dirty="0"/>
              <a:t>uperconducting </a:t>
            </a:r>
            <a:r>
              <a:rPr lang="en-US" sz="2000" b="1" dirty="0">
                <a:solidFill>
                  <a:schemeClr val="tx2"/>
                </a:solidFill>
              </a:rPr>
              <a:t>R</a:t>
            </a:r>
            <a:r>
              <a:rPr lang="en-US" sz="2000" dirty="0"/>
              <a:t>adio </a:t>
            </a:r>
            <a:r>
              <a:rPr lang="en-US" sz="2000" b="1" dirty="0">
                <a:solidFill>
                  <a:schemeClr val="tx2"/>
                </a:solidFill>
              </a:rPr>
              <a:t>F</a:t>
            </a:r>
            <a:r>
              <a:rPr lang="en-US" sz="2000" dirty="0"/>
              <a:t>requency cavities accelerate particles in particle accelerators</a:t>
            </a:r>
          </a:p>
          <a:p>
            <a:pPr lvl="1"/>
            <a:r>
              <a:rPr lang="en-US" sz="2000" dirty="0"/>
              <a:t>High-energy, AC field</a:t>
            </a:r>
          </a:p>
          <a:p>
            <a:pPr lvl="1"/>
            <a:r>
              <a:rPr lang="en-US" sz="2000" dirty="0"/>
              <a:t>Superconductive materials prevent field losses</a:t>
            </a:r>
          </a:p>
          <a:p>
            <a:r>
              <a:rPr lang="en-US" sz="2000" b="1" dirty="0">
                <a:solidFill>
                  <a:schemeClr val="tx2"/>
                </a:solidFill>
              </a:rPr>
              <a:t>N</a:t>
            </a:r>
            <a:r>
              <a:rPr lang="en-US" sz="2000" dirty="0"/>
              <a:t>io</a:t>
            </a:r>
            <a:r>
              <a:rPr lang="en-US" sz="2000" b="1" dirty="0">
                <a:solidFill>
                  <a:schemeClr val="tx2"/>
                </a:solidFill>
              </a:rPr>
              <a:t>b</a:t>
            </a:r>
            <a:r>
              <a:rPr lang="en-US" sz="2000" dirty="0"/>
              <a:t>ium is state-of-the-art for SRF cavities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95B031-60DC-408B-2866-55B01377F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Niobium in SRF Cavities: Why? Why Not?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22C5D-21C2-6A8A-4F06-00B6337B7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1CBE81-14BD-7343-B359-01BCBA3179F9}" type="slidenum">
              <a:rPr kumimoji="0" lang="en-US" sz="18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67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1026" name="Picture 2" descr="particle physics GIF">
            <a:extLst>
              <a:ext uri="{FF2B5EF4-FFF2-40B4-BE49-F238E27FC236}">
                <a16:creationId xmlns:a16="http://schemas.microsoft.com/office/drawing/2014/main" id="{C4688EDF-699A-05A3-C716-639F428CC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131" y="1574100"/>
            <a:ext cx="4427470" cy="249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BD160F-62D6-DADF-E2FC-D7D87769CA03}"/>
              </a:ext>
            </a:extLst>
          </p:cNvPr>
          <p:cNvSpPr txBox="1"/>
          <p:nvPr/>
        </p:nvSpPr>
        <p:spPr>
          <a:xfrm>
            <a:off x="10170734" y="4028007"/>
            <a:ext cx="2021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@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FermiLab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 on GIPHY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74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FAD54-8B5C-3C80-BA71-3B207B914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F5733ACA-72A1-151F-E0F1-E9552B76E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77" y="4181895"/>
            <a:ext cx="5439623" cy="127165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C69D1D-A9B9-8FE6-7797-BA14109EA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8406"/>
            <a:ext cx="7714446" cy="2668136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S</a:t>
            </a:r>
            <a:r>
              <a:rPr lang="en-US" sz="2000" dirty="0"/>
              <a:t>uperconducting </a:t>
            </a:r>
            <a:r>
              <a:rPr lang="en-US" sz="2000" b="1" dirty="0">
                <a:solidFill>
                  <a:schemeClr val="tx2"/>
                </a:solidFill>
              </a:rPr>
              <a:t>R</a:t>
            </a:r>
            <a:r>
              <a:rPr lang="en-US" sz="2000" dirty="0"/>
              <a:t>adio </a:t>
            </a:r>
            <a:r>
              <a:rPr lang="en-US" sz="2000" b="1" dirty="0">
                <a:solidFill>
                  <a:schemeClr val="tx2"/>
                </a:solidFill>
              </a:rPr>
              <a:t>F</a:t>
            </a:r>
            <a:r>
              <a:rPr lang="en-US" sz="2000" dirty="0"/>
              <a:t>requency cavities accelerate particles in particle accelerators</a:t>
            </a:r>
          </a:p>
          <a:p>
            <a:pPr lvl="1"/>
            <a:r>
              <a:rPr lang="en-US" sz="2000" dirty="0"/>
              <a:t>High-energy, AC field</a:t>
            </a:r>
          </a:p>
          <a:p>
            <a:pPr lvl="1"/>
            <a:r>
              <a:rPr lang="en-US" sz="2000" dirty="0"/>
              <a:t>Superconductive materials prevent field losses</a:t>
            </a:r>
          </a:p>
          <a:p>
            <a:r>
              <a:rPr lang="en-US" sz="2000" b="1" dirty="0">
                <a:solidFill>
                  <a:schemeClr val="tx2"/>
                </a:solidFill>
              </a:rPr>
              <a:t>N</a:t>
            </a:r>
            <a:r>
              <a:rPr lang="en-US" sz="2000" dirty="0"/>
              <a:t>io</a:t>
            </a:r>
            <a:r>
              <a:rPr lang="en-US" sz="2000" b="1" dirty="0">
                <a:solidFill>
                  <a:schemeClr val="tx2"/>
                </a:solidFill>
              </a:rPr>
              <a:t>b</a:t>
            </a:r>
            <a:r>
              <a:rPr lang="en-US" sz="2000" dirty="0"/>
              <a:t>ium is state-of-the-art for SRF cavities</a:t>
            </a:r>
          </a:p>
          <a:p>
            <a:r>
              <a:rPr lang="en-US" sz="2000" dirty="0"/>
              <a:t>Nb has room for improvement</a:t>
            </a:r>
          </a:p>
          <a:p>
            <a:pPr lvl="1"/>
            <a:r>
              <a:rPr lang="en-US" sz="2000" dirty="0"/>
              <a:t>Cryocooling is very costly at 2 K (helium boiling point ~ 4 K)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B57164-D5E5-81FF-2B28-C9FC5EB5E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Niobium in SRF Cavities: Why? Why Not?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C9526-C861-BF18-5FC1-83182BD7C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1CBE81-14BD-7343-B359-01BCBA3179F9}" type="slidenum">
              <a:rPr kumimoji="0" lang="en-US" sz="18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67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1026" name="Picture 2" descr="particle physics GIF">
            <a:extLst>
              <a:ext uri="{FF2B5EF4-FFF2-40B4-BE49-F238E27FC236}">
                <a16:creationId xmlns:a16="http://schemas.microsoft.com/office/drawing/2014/main" id="{79FA9012-56BD-EEBC-BAEB-60C61514D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131" y="1574100"/>
            <a:ext cx="4427470" cy="249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3BCBEB-E99B-BEFA-5E22-AAAE74F5A3E1}"/>
              </a:ext>
            </a:extLst>
          </p:cNvPr>
          <p:cNvSpPr txBox="1"/>
          <p:nvPr/>
        </p:nvSpPr>
        <p:spPr>
          <a:xfrm>
            <a:off x="10170734" y="4028007"/>
            <a:ext cx="2021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@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FermiLab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 on GIPHY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390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D9DE8-2419-2EEE-9822-1B1E46F40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37EB13D9-CF46-81E4-7BFF-409EFF11B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77" y="4181895"/>
            <a:ext cx="5439623" cy="127165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B6AB08-1119-4669-1137-BFF65869B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8406"/>
            <a:ext cx="7714446" cy="2668136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S</a:t>
            </a:r>
            <a:r>
              <a:rPr lang="en-US" sz="2000" dirty="0"/>
              <a:t>uperconducting </a:t>
            </a:r>
            <a:r>
              <a:rPr lang="en-US" sz="2000" b="1" dirty="0">
                <a:solidFill>
                  <a:schemeClr val="tx2"/>
                </a:solidFill>
              </a:rPr>
              <a:t>R</a:t>
            </a:r>
            <a:r>
              <a:rPr lang="en-US" sz="2000" dirty="0"/>
              <a:t>adio </a:t>
            </a:r>
            <a:r>
              <a:rPr lang="en-US" sz="2000" b="1" dirty="0">
                <a:solidFill>
                  <a:schemeClr val="tx2"/>
                </a:solidFill>
              </a:rPr>
              <a:t>F</a:t>
            </a:r>
            <a:r>
              <a:rPr lang="en-US" sz="2000" dirty="0"/>
              <a:t>requency cavities accelerate particles in particle accelerators</a:t>
            </a:r>
          </a:p>
          <a:p>
            <a:pPr lvl="1"/>
            <a:r>
              <a:rPr lang="en-US" sz="2000" dirty="0"/>
              <a:t>High-energy, AC field</a:t>
            </a:r>
          </a:p>
          <a:p>
            <a:pPr lvl="1"/>
            <a:r>
              <a:rPr lang="en-US" sz="2000" dirty="0"/>
              <a:t>Superconductive materials prevent field losses</a:t>
            </a:r>
          </a:p>
          <a:p>
            <a:r>
              <a:rPr lang="en-US" sz="2000" b="1" dirty="0">
                <a:solidFill>
                  <a:schemeClr val="tx2"/>
                </a:solidFill>
              </a:rPr>
              <a:t>N</a:t>
            </a:r>
            <a:r>
              <a:rPr lang="en-US" sz="2000" dirty="0"/>
              <a:t>io</a:t>
            </a:r>
            <a:r>
              <a:rPr lang="en-US" sz="2000" b="1" dirty="0">
                <a:solidFill>
                  <a:schemeClr val="tx2"/>
                </a:solidFill>
              </a:rPr>
              <a:t>b</a:t>
            </a:r>
            <a:r>
              <a:rPr lang="en-US" sz="2000" dirty="0"/>
              <a:t>ium is state-of-the-art for SRF cavities</a:t>
            </a:r>
          </a:p>
          <a:p>
            <a:r>
              <a:rPr lang="en-US" sz="2000" dirty="0"/>
              <a:t>Nb has room for improvement</a:t>
            </a:r>
          </a:p>
          <a:p>
            <a:pPr lvl="1"/>
            <a:r>
              <a:rPr lang="en-US" sz="2000" dirty="0"/>
              <a:t>Cryocooling is very costly at 2 K (helium boiling point ~ 4 K)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D109D5-4F3B-65BA-6214-6C5CE48FE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Niobium in SRF Cavities: Why? Why Not?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22E1B-83D7-DD83-BDA7-A76C34958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1CBE81-14BD-7343-B359-01BCBA3179F9}" type="slidenum">
              <a:rPr kumimoji="0" lang="en-US" sz="18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67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82BBCF-0785-5CAA-92B2-F212434FB2C9}"/>
              </a:ext>
            </a:extLst>
          </p:cNvPr>
          <p:cNvSpPr txBox="1"/>
          <p:nvPr/>
        </p:nvSpPr>
        <p:spPr>
          <a:xfrm>
            <a:off x="6096000" y="4688610"/>
            <a:ext cx="5943601" cy="1200329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Current SRF cavity research is focused on developing new Nb-based materials at the Nb surface.</a:t>
            </a:r>
          </a:p>
        </p:txBody>
      </p:sp>
      <p:pic>
        <p:nvPicPr>
          <p:cNvPr id="1026" name="Picture 2" descr="particle physics GIF">
            <a:extLst>
              <a:ext uri="{FF2B5EF4-FFF2-40B4-BE49-F238E27FC236}">
                <a16:creationId xmlns:a16="http://schemas.microsoft.com/office/drawing/2014/main" id="{EEBEC0F9-F43B-AA98-55F7-7CDB3BAFE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131" y="1574100"/>
            <a:ext cx="4427470" cy="249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068A86-D885-5448-87A0-6EDE37E96C2F}"/>
              </a:ext>
            </a:extLst>
          </p:cNvPr>
          <p:cNvSpPr txBox="1"/>
          <p:nvPr/>
        </p:nvSpPr>
        <p:spPr>
          <a:xfrm>
            <a:off x="10170734" y="4028007"/>
            <a:ext cx="2021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@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FermiLab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ptos" panose="020B0004020202020204" pitchFamily="34" charset="0"/>
                <a:cs typeface="+mn-cs"/>
              </a:rPr>
              <a:t> on GIPHY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496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758451-94E1-161E-53C9-6F20380DB7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Issue 1: Oxide is deleterious to superconducting performance</a:t>
            </a:r>
          </a:p>
          <a:p>
            <a:pPr lvl="1"/>
            <a:r>
              <a:rPr lang="en-US" dirty="0"/>
              <a:t>Niobium very readily oxidizes even in vacuum conditions</a:t>
            </a:r>
          </a:p>
          <a:p>
            <a:pPr lvl="1"/>
            <a:r>
              <a:rPr lang="en-US" dirty="0"/>
              <a:t>Incredibly high temperatures to remove</a:t>
            </a:r>
          </a:p>
          <a:p>
            <a:r>
              <a:rPr lang="en-US" dirty="0"/>
              <a:t>Solution 1: Suppress the oxide</a:t>
            </a:r>
          </a:p>
          <a:p>
            <a:pPr lvl="1"/>
            <a:r>
              <a:rPr lang="en-US" dirty="0"/>
              <a:t>Capping layers that don’t oxidize (i.e. Au)</a:t>
            </a:r>
          </a:p>
          <a:p>
            <a:pPr lvl="1"/>
            <a:r>
              <a:rPr lang="en-US" dirty="0"/>
              <a:t>“Sacrificial” layers with strong oxidation potential (i.e. Zr)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1EA6F-0D2B-849A-A3AA-241D12EED5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Issue 2: Niobium is nearing its fundamental material limits</a:t>
            </a:r>
          </a:p>
          <a:p>
            <a:pPr lvl="1"/>
            <a:r>
              <a:rPr lang="en-US" dirty="0"/>
              <a:t>Decades of research have pinned down excellent cleaning techniques</a:t>
            </a:r>
          </a:p>
          <a:p>
            <a:r>
              <a:rPr lang="en-US" dirty="0"/>
              <a:t>Solution 2: Develop material with stronger superconducting properties at surface</a:t>
            </a:r>
          </a:p>
          <a:p>
            <a:pPr lvl="1"/>
            <a:r>
              <a:rPr lang="en-US" b="1" dirty="0"/>
              <a:t>Nb</a:t>
            </a:r>
            <a:r>
              <a:rPr lang="en-US" b="1" baseline="-25000" dirty="0"/>
              <a:t>3</a:t>
            </a:r>
            <a:r>
              <a:rPr lang="en-US" b="1" dirty="0"/>
              <a:t>Sn</a:t>
            </a:r>
          </a:p>
          <a:p>
            <a:pPr lvl="1"/>
            <a:r>
              <a:rPr lang="en-US" dirty="0"/>
              <a:t>Nb with trace N (discussed at the end)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3985F2-9E21-082C-B8E3-F8597113E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CB936-A5F3-4173-A86B-BA112798D0A3}" type="slidenum">
              <a:rPr lang="en-US" smtClean="0">
                <a:solidFill>
                  <a:srgbClr val="FFFFFF"/>
                </a:solidFill>
              </a:rPr>
              <a:pPr/>
              <a:t>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B91FECC-F4FE-A6A6-91E1-3C3044FE3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55" y="1"/>
            <a:ext cx="11324095" cy="1142376"/>
          </a:xfrm>
        </p:spPr>
        <p:txBody>
          <a:bodyPr>
            <a:normAutofit/>
          </a:bodyPr>
          <a:lstStyle/>
          <a:p>
            <a:r>
              <a:rPr lang="en-US" dirty="0"/>
              <a:t>2-Pronged Approach to Improving Nb Superconducting Performance</a:t>
            </a:r>
          </a:p>
        </p:txBody>
      </p:sp>
    </p:spTree>
    <p:extLst>
      <p:ext uri="{BB962C8B-B14F-4D97-AF65-F5344CB8AC3E}">
        <p14:creationId xmlns:p14="http://schemas.microsoft.com/office/powerpoint/2010/main" val="4041065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702718-25E5-AC8D-575B-E504912F44E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/>
              <a:t>Oxide</a:t>
            </a:r>
          </a:p>
          <a:p>
            <a:r>
              <a:rPr lang="en-US" dirty="0"/>
              <a:t>”Oxide” is a catch-all term for many oxygen-containing Nb phases</a:t>
            </a:r>
          </a:p>
          <a:p>
            <a:pPr lvl="1"/>
            <a:r>
              <a:rPr lang="en-US" dirty="0"/>
              <a:t>Nb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5</a:t>
            </a:r>
            <a:r>
              <a:rPr lang="en-US" dirty="0"/>
              <a:t> insulating</a:t>
            </a:r>
          </a:p>
          <a:p>
            <a:pPr lvl="1"/>
            <a:r>
              <a:rPr lang="en-US" dirty="0"/>
              <a:t>NbO</a:t>
            </a:r>
            <a:r>
              <a:rPr lang="en-US" baseline="-25000" dirty="0"/>
              <a:t>2 </a:t>
            </a:r>
            <a:r>
              <a:rPr lang="en-US" dirty="0"/>
              <a:t>a semiconductor</a:t>
            </a:r>
          </a:p>
          <a:p>
            <a:pPr lvl="1"/>
            <a:r>
              <a:rPr lang="en-US" dirty="0" err="1"/>
              <a:t>NbO</a:t>
            </a:r>
            <a:r>
              <a:rPr lang="en-US" dirty="0"/>
              <a:t> mild superconductor with many surface phases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69AD8-2757-001D-D419-2B60651E21E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/>
              <a:t>Nb</a:t>
            </a:r>
            <a:r>
              <a:rPr lang="en-US" b="1" baseline="-25000" dirty="0"/>
              <a:t>3</a:t>
            </a:r>
            <a:r>
              <a:rPr lang="en-US" b="1" dirty="0"/>
              <a:t>Sn</a:t>
            </a:r>
          </a:p>
          <a:p>
            <a:r>
              <a:rPr lang="en-US" dirty="0"/>
              <a:t>Chemical homogeneity</a:t>
            </a:r>
          </a:p>
          <a:p>
            <a:pPr lvl="1"/>
            <a:r>
              <a:rPr lang="en-US" dirty="0"/>
              <a:t>Narrow range of acceptable Sn proportions, ~23-26% Sn</a:t>
            </a:r>
          </a:p>
          <a:p>
            <a:r>
              <a:rPr lang="en-US" dirty="0"/>
              <a:t>Structural homogeneity</a:t>
            </a:r>
          </a:p>
          <a:p>
            <a:pPr lvl="1"/>
            <a:r>
              <a:rPr lang="en-US" dirty="0"/>
              <a:t>Generally shown that smoother surfaces allow for better superconducting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35BFC3-AC35-17BD-9166-9CFAB9C01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CB936-A5F3-4173-A86B-BA112798D0A3}" type="slidenum">
              <a:rPr lang="en-US" smtClean="0">
                <a:solidFill>
                  <a:srgbClr val="FFFFFF"/>
                </a:solidFill>
              </a:rPr>
              <a:pPr/>
              <a:t>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C4B2CCE-22EF-FCC0-044C-A817AC517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55" y="1"/>
            <a:ext cx="11324095" cy="1142376"/>
          </a:xfrm>
        </p:spPr>
        <p:txBody>
          <a:bodyPr>
            <a:normAutofit/>
          </a:bodyPr>
          <a:lstStyle/>
          <a:p>
            <a:r>
              <a:rPr lang="en-US" dirty="0"/>
              <a:t>Fundamental Chemical Questions Underlying the  Approaches to Achieving Higher Performance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0CB1F1-710D-1AF0-6837-8016B3EB9C25}"/>
              </a:ext>
            </a:extLst>
          </p:cNvPr>
          <p:cNvSpPr txBox="1"/>
          <p:nvPr/>
        </p:nvSpPr>
        <p:spPr>
          <a:xfrm>
            <a:off x="1142999" y="4551364"/>
            <a:ext cx="4572001" cy="156966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 what extent does the presence of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NbO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modify superconducting performance at the surface?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9C118A-A4C8-DC37-CC01-910DB8256C50}"/>
              </a:ext>
            </a:extLst>
          </p:cNvPr>
          <p:cNvSpPr txBox="1"/>
          <p:nvPr/>
        </p:nvSpPr>
        <p:spPr>
          <a:xfrm>
            <a:off x="6477002" y="4551365"/>
            <a:ext cx="4572001" cy="156966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What specific chemical and structural surface features limit Nb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Sn performance, and how do they arise?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805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5D37E-262E-46BF-EC6C-3F9755EE8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EA274D-0E7C-B3C8-7954-F6663F02C7E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/>
              <a:t>Oxide</a:t>
            </a:r>
          </a:p>
          <a:p>
            <a:r>
              <a:rPr lang="en-US" dirty="0"/>
              <a:t>”Oxide” is a catch-all term for many oxygen-containing Nb phases</a:t>
            </a:r>
          </a:p>
          <a:p>
            <a:pPr lvl="1"/>
            <a:r>
              <a:rPr lang="en-US" dirty="0"/>
              <a:t>Nb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5</a:t>
            </a:r>
            <a:r>
              <a:rPr lang="en-US" dirty="0"/>
              <a:t> insulating</a:t>
            </a:r>
          </a:p>
          <a:p>
            <a:pPr lvl="1"/>
            <a:r>
              <a:rPr lang="en-US" dirty="0"/>
              <a:t>NbO</a:t>
            </a:r>
            <a:r>
              <a:rPr lang="en-US" baseline="-25000" dirty="0"/>
              <a:t>2 </a:t>
            </a:r>
            <a:r>
              <a:rPr lang="en-US" dirty="0"/>
              <a:t>a semiconductor</a:t>
            </a:r>
          </a:p>
          <a:p>
            <a:pPr lvl="1"/>
            <a:r>
              <a:rPr lang="en-US" dirty="0" err="1"/>
              <a:t>NbO</a:t>
            </a:r>
            <a:r>
              <a:rPr lang="en-US" dirty="0"/>
              <a:t> mild superconductor with many surface phases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B9BB8-5938-D86F-075E-AD82D227C1E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/>
              <a:t>Nb</a:t>
            </a:r>
            <a:r>
              <a:rPr lang="en-US" b="1" baseline="-25000" dirty="0"/>
              <a:t>3</a:t>
            </a:r>
            <a:r>
              <a:rPr lang="en-US" b="1" dirty="0"/>
              <a:t>Sn</a:t>
            </a:r>
          </a:p>
          <a:p>
            <a:r>
              <a:rPr lang="en-US" dirty="0"/>
              <a:t>Chemical homogeneity</a:t>
            </a:r>
          </a:p>
          <a:p>
            <a:pPr lvl="1"/>
            <a:r>
              <a:rPr lang="en-US" dirty="0"/>
              <a:t>Narrow range of acceptable Sn proportions, ~23-26% Sn</a:t>
            </a:r>
          </a:p>
          <a:p>
            <a:r>
              <a:rPr lang="en-US" dirty="0"/>
              <a:t>Structural homogeneity</a:t>
            </a:r>
          </a:p>
          <a:p>
            <a:pPr lvl="1"/>
            <a:r>
              <a:rPr lang="en-US" dirty="0"/>
              <a:t>Generally expected that smoother surfaces allow for better superconducting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69575-1788-3366-2A16-BA9C1155C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CB936-A5F3-4173-A86B-BA112798D0A3}" type="slidenum">
              <a:rPr lang="en-US" smtClean="0">
                <a:solidFill>
                  <a:srgbClr val="FFFFFF"/>
                </a:solidFill>
              </a:rPr>
              <a:pPr/>
              <a:t>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CBA908C-BA03-F355-2FF4-C79ADBEB8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955" y="1"/>
            <a:ext cx="11324095" cy="1142376"/>
          </a:xfrm>
        </p:spPr>
        <p:txBody>
          <a:bodyPr/>
          <a:lstStyle/>
          <a:p>
            <a:r>
              <a:rPr lang="en-US" dirty="0"/>
              <a:t>Fundamental Chemical Questions Underlying the Approaches to Achieving Higher Performance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CDEAED-EF04-6EED-B76F-66993CAECBB1}"/>
              </a:ext>
            </a:extLst>
          </p:cNvPr>
          <p:cNvSpPr txBox="1"/>
          <p:nvPr/>
        </p:nvSpPr>
        <p:spPr>
          <a:xfrm>
            <a:off x="1142999" y="4551364"/>
            <a:ext cx="4572001" cy="156966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 what extent does the presence of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NbO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modify superconducting performance at the surface?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C2510C-D98A-BC52-E102-9B9A3FB0E0AC}"/>
              </a:ext>
            </a:extLst>
          </p:cNvPr>
          <p:cNvSpPr txBox="1"/>
          <p:nvPr/>
        </p:nvSpPr>
        <p:spPr>
          <a:xfrm>
            <a:off x="6477002" y="4551365"/>
            <a:ext cx="4572001" cy="156966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What specific chemical and structural surface features limit Nb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Sn performance, and how do they arise?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EF92DF-43A4-EC06-F95A-CBF1C5AC7ADC}"/>
              </a:ext>
            </a:extLst>
          </p:cNvPr>
          <p:cNvSpPr/>
          <p:nvPr/>
        </p:nvSpPr>
        <p:spPr>
          <a:xfrm>
            <a:off x="6172200" y="1531903"/>
            <a:ext cx="5449389" cy="4721299"/>
          </a:xfrm>
          <a:prstGeom prst="rect">
            <a:avLst/>
          </a:prstGeom>
          <a:solidFill>
            <a:schemeClr val="bg1">
              <a:alpha val="8475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630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0DFC0679-A5C8-4756-81C7-D3725A1366DC}"/>
              </a:ext>
            </a:extLst>
          </p:cNvPr>
          <p:cNvGrpSpPr/>
          <p:nvPr/>
        </p:nvGrpSpPr>
        <p:grpSpPr>
          <a:xfrm>
            <a:off x="-80539" y="1308457"/>
            <a:ext cx="7619713" cy="5069152"/>
            <a:chOff x="-56055" y="1085359"/>
            <a:chExt cx="5714785" cy="380186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C4101F4-2003-4F5D-8960-9D2C0CB16CD5}"/>
                </a:ext>
              </a:extLst>
            </p:cNvPr>
            <p:cNvSpPr txBox="1"/>
            <p:nvPr/>
          </p:nvSpPr>
          <p:spPr>
            <a:xfrm>
              <a:off x="3436190" y="1098125"/>
              <a:ext cx="1432433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Ion gun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388374A-EEFB-41A7-B698-D883FCA7996B}"/>
                </a:ext>
              </a:extLst>
            </p:cNvPr>
            <p:cNvSpPr txBox="1"/>
            <p:nvPr/>
          </p:nvSpPr>
          <p:spPr>
            <a:xfrm>
              <a:off x="3807003" y="1460525"/>
              <a:ext cx="1336010" cy="715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Electron Energy Analyzer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6A225BE-77D0-4890-A8E7-99FC654D9AC4}"/>
                </a:ext>
              </a:extLst>
            </p:cNvPr>
            <p:cNvSpPr txBox="1"/>
            <p:nvPr/>
          </p:nvSpPr>
          <p:spPr>
            <a:xfrm>
              <a:off x="3734920" y="2206825"/>
              <a:ext cx="1480177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Electron gun</a:t>
              </a:r>
            </a:p>
          </p:txBody>
        </p:sp>
        <p:sp>
          <p:nvSpPr>
            <p:cNvPr id="9" name="Right Brace 8">
              <a:extLst>
                <a:ext uri="{FF2B5EF4-FFF2-40B4-BE49-F238E27FC236}">
                  <a16:creationId xmlns:a16="http://schemas.microsoft.com/office/drawing/2014/main" id="{449FB682-C781-44FD-B000-B88E880F61C1}"/>
                </a:ext>
              </a:extLst>
            </p:cNvPr>
            <p:cNvSpPr/>
            <p:nvPr/>
          </p:nvSpPr>
          <p:spPr>
            <a:xfrm>
              <a:off x="4764613" y="1506029"/>
              <a:ext cx="140810" cy="999348"/>
            </a:xfrm>
            <a:prstGeom prst="rightBrace">
              <a:avLst>
                <a:gd name="adj1" fmla="val 46515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7E0E01A-596D-418B-A02F-352E7650BDC1}"/>
                </a:ext>
              </a:extLst>
            </p:cNvPr>
            <p:cNvSpPr txBox="1"/>
            <p:nvPr/>
          </p:nvSpPr>
          <p:spPr>
            <a:xfrm>
              <a:off x="4894549" y="1843891"/>
              <a:ext cx="719494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AES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43F6256-F717-45FE-89C7-D84E55886526}"/>
                </a:ext>
              </a:extLst>
            </p:cNvPr>
            <p:cNvSpPr txBox="1"/>
            <p:nvPr/>
          </p:nvSpPr>
          <p:spPr>
            <a:xfrm>
              <a:off x="1250197" y="1521073"/>
              <a:ext cx="87117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LEED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E5FB60-575F-4374-B581-2F4073133876}"/>
                </a:ext>
              </a:extLst>
            </p:cNvPr>
            <p:cNvSpPr txBox="1"/>
            <p:nvPr/>
          </p:nvSpPr>
          <p:spPr>
            <a:xfrm>
              <a:off x="4410431" y="3271450"/>
              <a:ext cx="1248299" cy="931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Quadrupole Mass Spectrometer (QMS)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7BD10A-376E-4B55-A12D-E1C15D8210EF}"/>
                </a:ext>
              </a:extLst>
            </p:cNvPr>
            <p:cNvSpPr txBox="1"/>
            <p:nvPr/>
          </p:nvSpPr>
          <p:spPr>
            <a:xfrm>
              <a:off x="2668461" y="3115233"/>
              <a:ext cx="964682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Ionizer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C17499E0-C91E-4AF1-A2BF-C08CD6C70A7C}"/>
                </a:ext>
              </a:extLst>
            </p:cNvPr>
            <p:cNvSpPr txBox="1"/>
            <p:nvPr/>
          </p:nvSpPr>
          <p:spPr>
            <a:xfrm>
              <a:off x="764510" y="2204075"/>
              <a:ext cx="1432433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Beam QMS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DF205AA-1146-481B-8E68-2612177E9F1A}"/>
                </a:ext>
              </a:extLst>
            </p:cNvPr>
            <p:cNvSpPr txBox="1"/>
            <p:nvPr/>
          </p:nvSpPr>
          <p:spPr>
            <a:xfrm>
              <a:off x="22415" y="2520743"/>
              <a:ext cx="1432433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Chopper wheel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1A31799-B4DB-42B7-87E5-1CE4707706D1}"/>
                </a:ext>
              </a:extLst>
            </p:cNvPr>
            <p:cNvSpPr/>
            <p:nvPr/>
          </p:nvSpPr>
          <p:spPr>
            <a:xfrm rot="18976378">
              <a:off x="1222237" y="2672033"/>
              <a:ext cx="635707" cy="648538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A85A8C-8DE8-43CD-A283-FF894B5D0A6B}"/>
                </a:ext>
              </a:extLst>
            </p:cNvPr>
            <p:cNvSpPr/>
            <p:nvPr/>
          </p:nvSpPr>
          <p:spPr>
            <a:xfrm rot="18976378">
              <a:off x="1700590" y="2356468"/>
              <a:ext cx="492998" cy="50294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3B76433-9E5A-4C41-AF9A-F1AAE63AFB84}"/>
                </a:ext>
              </a:extLst>
            </p:cNvPr>
            <p:cNvSpPr/>
            <p:nvPr/>
          </p:nvSpPr>
          <p:spPr>
            <a:xfrm>
              <a:off x="1849060" y="1085359"/>
              <a:ext cx="1654499" cy="1654499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931BBB7D-91EF-4853-957E-279E5D918294}"/>
                </a:ext>
              </a:extLst>
            </p:cNvPr>
            <p:cNvGrpSpPr/>
            <p:nvPr/>
          </p:nvGrpSpPr>
          <p:grpSpPr>
            <a:xfrm rot="1139310">
              <a:off x="938856" y="3115931"/>
              <a:ext cx="419174" cy="417479"/>
              <a:chOff x="2437722" y="3808854"/>
              <a:chExt cx="381415" cy="374604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A8A58AD7-B476-4FEC-85E7-0CFEE3A7D527}"/>
                  </a:ext>
                </a:extLst>
              </p:cNvPr>
              <p:cNvSpPr/>
              <p:nvPr/>
            </p:nvSpPr>
            <p:spPr>
              <a:xfrm>
                <a:off x="2437722" y="3808854"/>
                <a:ext cx="376504" cy="374604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9" name="Isosceles Triangle 98">
                <a:extLst>
                  <a:ext uri="{FF2B5EF4-FFF2-40B4-BE49-F238E27FC236}">
                    <a16:creationId xmlns:a16="http://schemas.microsoft.com/office/drawing/2014/main" id="{56609367-4712-4735-83AE-004B7630F8CF}"/>
                  </a:ext>
                </a:extLst>
              </p:cNvPr>
              <p:cNvSpPr/>
              <p:nvPr/>
            </p:nvSpPr>
            <p:spPr>
              <a:xfrm rot="12820616">
                <a:off x="2547913" y="3821179"/>
                <a:ext cx="271224" cy="233814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31A9547-1F34-4194-BC31-EF9C8C380A0C}"/>
                </a:ext>
              </a:extLst>
            </p:cNvPr>
            <p:cNvGrpSpPr/>
            <p:nvPr/>
          </p:nvGrpSpPr>
          <p:grpSpPr>
            <a:xfrm>
              <a:off x="528150" y="3083462"/>
              <a:ext cx="907674" cy="908078"/>
              <a:chOff x="567659" y="3118972"/>
              <a:chExt cx="943035" cy="962070"/>
            </a:xfrm>
            <a:noFill/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CC31242-3C22-4DDC-9475-86CEE39EBBEE}"/>
                  </a:ext>
                </a:extLst>
              </p:cNvPr>
              <p:cNvSpPr/>
              <p:nvPr/>
            </p:nvSpPr>
            <p:spPr>
              <a:xfrm rot="18976378">
                <a:off x="567659" y="3118972"/>
                <a:ext cx="943035" cy="962070"/>
              </a:xfrm>
              <a:prstGeom prst="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id="{886A79FE-FE37-4C41-9E5C-232B538FEF6B}"/>
                  </a:ext>
                </a:extLst>
              </p:cNvPr>
              <p:cNvSpPr/>
              <p:nvPr/>
            </p:nvSpPr>
            <p:spPr>
              <a:xfrm rot="13719017">
                <a:off x="1175317" y="3208080"/>
                <a:ext cx="233313" cy="195240"/>
              </a:xfrm>
              <a:prstGeom prst="triangle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" name="Isosceles Triangle 24">
                <a:extLst>
                  <a:ext uri="{FF2B5EF4-FFF2-40B4-BE49-F238E27FC236}">
                    <a16:creationId xmlns:a16="http://schemas.microsoft.com/office/drawing/2014/main" id="{AE00D5F4-F107-4243-870E-150692C0AEDB}"/>
                  </a:ext>
                </a:extLst>
              </p:cNvPr>
              <p:cNvSpPr/>
              <p:nvPr/>
            </p:nvSpPr>
            <p:spPr>
              <a:xfrm rot="13719017">
                <a:off x="1228042" y="3161134"/>
                <a:ext cx="233313" cy="195240"/>
              </a:xfrm>
              <a:prstGeom prst="triangle">
                <a:avLst/>
              </a:prstGeom>
              <a:grp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50D595B-D228-4318-8517-138C9B5D9C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0396" y="2334175"/>
              <a:ext cx="1347812" cy="125499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80B7C75-B9DB-49A2-9FBC-168E47D41A66}"/>
                </a:ext>
              </a:extLst>
            </p:cNvPr>
            <p:cNvSpPr/>
            <p:nvPr/>
          </p:nvSpPr>
          <p:spPr>
            <a:xfrm rot="18967838">
              <a:off x="575742" y="3619354"/>
              <a:ext cx="471822" cy="66929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56D210D-0E2A-401B-8B79-C949BBA778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0926" y="3504277"/>
              <a:ext cx="750578" cy="71934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EF25013-AD90-40DB-9E66-974A273576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6890" y="3509463"/>
              <a:ext cx="706900" cy="65774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BAB9E06-BB90-459B-82D2-5B6E3533D6BA}"/>
                </a:ext>
              </a:extLst>
            </p:cNvPr>
            <p:cNvSpPr/>
            <p:nvPr/>
          </p:nvSpPr>
          <p:spPr>
            <a:xfrm rot="715379">
              <a:off x="2452346" y="1891320"/>
              <a:ext cx="343007" cy="42572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9" name="Arrow: Curved Down 68">
              <a:extLst>
                <a:ext uri="{FF2B5EF4-FFF2-40B4-BE49-F238E27FC236}">
                  <a16:creationId xmlns:a16="http://schemas.microsoft.com/office/drawing/2014/main" id="{3333D746-0CB2-48C5-9D04-02D8A96FB973}"/>
                </a:ext>
              </a:extLst>
            </p:cNvPr>
            <p:cNvSpPr/>
            <p:nvPr/>
          </p:nvSpPr>
          <p:spPr>
            <a:xfrm rot="859411">
              <a:off x="2306536" y="1651798"/>
              <a:ext cx="737140" cy="254527"/>
            </a:xfrm>
            <a:prstGeom prst="curvedDow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0F245EDC-E153-4D67-B5B6-C46300A94088}"/>
                </a:ext>
              </a:extLst>
            </p:cNvPr>
            <p:cNvCxnSpPr>
              <a:cxnSpLocks/>
              <a:stCxn id="62" idx="2"/>
            </p:cNvCxnSpPr>
            <p:nvPr/>
          </p:nvCxnSpPr>
          <p:spPr>
            <a:xfrm>
              <a:off x="2619452" y="1933433"/>
              <a:ext cx="394659" cy="763313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0142440C-37A6-440F-A6E8-D6409FECFD9A}"/>
                </a:ext>
              </a:extLst>
            </p:cNvPr>
            <p:cNvCxnSpPr>
              <a:cxnSpLocks/>
              <a:endCxn id="5" idx="5"/>
            </p:cNvCxnSpPr>
            <p:nvPr/>
          </p:nvCxnSpPr>
          <p:spPr>
            <a:xfrm>
              <a:off x="2623742" y="1954726"/>
              <a:ext cx="637521" cy="542836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Isosceles Triangle 100">
              <a:extLst>
                <a:ext uri="{FF2B5EF4-FFF2-40B4-BE49-F238E27FC236}">
                  <a16:creationId xmlns:a16="http://schemas.microsoft.com/office/drawing/2014/main" id="{788D1F50-6293-4AF6-92C7-D7EB80A01681}"/>
                </a:ext>
              </a:extLst>
            </p:cNvPr>
            <p:cNvSpPr/>
            <p:nvPr/>
          </p:nvSpPr>
          <p:spPr>
            <a:xfrm rot="13104650">
              <a:off x="1211184" y="3164109"/>
              <a:ext cx="139432" cy="10641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D353057-14E8-4177-A75B-AF1BF0C990B3}"/>
                </a:ext>
              </a:extLst>
            </p:cNvPr>
            <p:cNvCxnSpPr>
              <a:cxnSpLocks/>
              <a:endCxn id="5" idx="4"/>
            </p:cNvCxnSpPr>
            <p:nvPr/>
          </p:nvCxnSpPr>
          <p:spPr>
            <a:xfrm>
              <a:off x="2614171" y="1933358"/>
              <a:ext cx="62138" cy="80650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F93A2F6-E2F6-4A8B-969E-9F8D5C57B39D}"/>
                </a:ext>
              </a:extLst>
            </p:cNvPr>
            <p:cNvCxnSpPr>
              <a:cxnSpLocks/>
              <a:stCxn id="14" idx="0"/>
            </p:cNvCxnSpPr>
            <p:nvPr/>
          </p:nvCxnSpPr>
          <p:spPr>
            <a:xfrm flipV="1">
              <a:off x="1154769" y="1942746"/>
              <a:ext cx="1469080" cy="137904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6EB4CBB-AA41-4261-8403-B8EFAE240037}"/>
                </a:ext>
              </a:extLst>
            </p:cNvPr>
            <p:cNvCxnSpPr>
              <a:cxnSpLocks/>
            </p:cNvCxnSpPr>
            <p:nvPr/>
          </p:nvCxnSpPr>
          <p:spPr>
            <a:xfrm>
              <a:off x="2614171" y="1942745"/>
              <a:ext cx="518556" cy="633966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DA07753-C49D-4DD1-BD33-BFB187E8B6F1}"/>
                </a:ext>
              </a:extLst>
            </p:cNvPr>
            <p:cNvSpPr/>
            <p:nvPr/>
          </p:nvSpPr>
          <p:spPr>
            <a:xfrm rot="18952349">
              <a:off x="1453419" y="2791938"/>
              <a:ext cx="105923" cy="408725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0" name="Equals 69">
              <a:extLst>
                <a:ext uri="{FF2B5EF4-FFF2-40B4-BE49-F238E27FC236}">
                  <a16:creationId xmlns:a16="http://schemas.microsoft.com/office/drawing/2014/main" id="{F3429932-2664-406C-8D45-369139912FD2}"/>
                </a:ext>
              </a:extLst>
            </p:cNvPr>
            <p:cNvSpPr/>
            <p:nvPr/>
          </p:nvSpPr>
          <p:spPr>
            <a:xfrm rot="2727903">
              <a:off x="1745710" y="2471396"/>
              <a:ext cx="347041" cy="282477"/>
            </a:xfrm>
            <a:prstGeom prst="mathEqual">
              <a:avLst/>
            </a:prstGeom>
            <a:solidFill>
              <a:srgbClr val="FFFF00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2DCD2C9-99E9-4A63-B8E5-56ECF418CCD2}"/>
                </a:ext>
              </a:extLst>
            </p:cNvPr>
            <p:cNvCxnSpPr>
              <a:cxnSpLocks/>
              <a:stCxn id="62" idx="2"/>
            </p:cNvCxnSpPr>
            <p:nvPr/>
          </p:nvCxnSpPr>
          <p:spPr>
            <a:xfrm>
              <a:off x="2619452" y="1933433"/>
              <a:ext cx="249662" cy="806425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4AFA8E8E-1C61-42D6-ADD8-8886716929F1}"/>
                </a:ext>
              </a:extLst>
            </p:cNvPr>
            <p:cNvSpPr/>
            <p:nvPr/>
          </p:nvSpPr>
          <p:spPr>
            <a:xfrm rot="19372958">
              <a:off x="3517097" y="2597905"/>
              <a:ext cx="504991" cy="158055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46EC92F6-D53C-4E44-9EE4-192828CBC550}"/>
                </a:ext>
              </a:extLst>
            </p:cNvPr>
            <p:cNvGrpSpPr/>
            <p:nvPr/>
          </p:nvGrpSpPr>
          <p:grpSpPr>
            <a:xfrm rot="321703">
              <a:off x="3113577" y="2600243"/>
              <a:ext cx="208715" cy="143156"/>
              <a:chOff x="3381554" y="2613434"/>
              <a:chExt cx="224143" cy="153738"/>
            </a:xfrm>
          </p:grpSpPr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E26F183-FC53-42D6-AAC0-CA7588C838B8}"/>
                  </a:ext>
                </a:extLst>
              </p:cNvPr>
              <p:cNvSpPr/>
              <p:nvPr/>
            </p:nvSpPr>
            <p:spPr>
              <a:xfrm rot="19066237">
                <a:off x="3381554" y="2613434"/>
                <a:ext cx="134343" cy="6067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D91D915A-BB59-4BFB-BB67-8B4D700FC1C1}"/>
                  </a:ext>
                </a:extLst>
              </p:cNvPr>
              <p:cNvSpPr/>
              <p:nvPr/>
            </p:nvSpPr>
            <p:spPr>
              <a:xfrm rot="19066237">
                <a:off x="3427072" y="2660203"/>
                <a:ext cx="134343" cy="6067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5DA8A1B9-1DBD-4F84-A310-2545E06A8414}"/>
                  </a:ext>
                </a:extLst>
              </p:cNvPr>
              <p:cNvSpPr/>
              <p:nvPr/>
            </p:nvSpPr>
            <p:spPr>
              <a:xfrm rot="19066237">
                <a:off x="3471354" y="2706501"/>
                <a:ext cx="134343" cy="6067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FFA7518A-3F69-4882-8926-B4A951BF9F65}"/>
                </a:ext>
              </a:extLst>
            </p:cNvPr>
            <p:cNvGrpSpPr/>
            <p:nvPr/>
          </p:nvGrpSpPr>
          <p:grpSpPr>
            <a:xfrm>
              <a:off x="3856354" y="3321468"/>
              <a:ext cx="294941" cy="751827"/>
              <a:chOff x="4110145" y="3361440"/>
              <a:chExt cx="316742" cy="807400"/>
            </a:xfrm>
          </p:grpSpPr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3605E2A3-B7F6-4AC5-B254-D49EA4F4FCDA}"/>
                  </a:ext>
                </a:extLst>
              </p:cNvPr>
              <p:cNvGrpSpPr/>
              <p:nvPr/>
            </p:nvGrpSpPr>
            <p:grpSpPr>
              <a:xfrm rot="19366526">
                <a:off x="4110145" y="3527460"/>
                <a:ext cx="123727" cy="641380"/>
                <a:chOff x="5217714" y="1659788"/>
                <a:chExt cx="123727" cy="641380"/>
              </a:xfrm>
              <a:solidFill>
                <a:srgbClr val="FFFF00">
                  <a:alpha val="50196"/>
                </a:srgbClr>
              </a:solidFill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F5C95E49-D219-4070-8450-C2D3568C48B9}"/>
                    </a:ext>
                  </a:extLst>
                </p:cNvPr>
                <p:cNvSpPr/>
                <p:nvPr/>
              </p:nvSpPr>
              <p:spPr>
                <a:xfrm>
                  <a:off x="5217714" y="1659788"/>
                  <a:ext cx="73672" cy="641380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6048300C-FCFF-457F-A0E2-BB0CB7B4FFFB}"/>
                    </a:ext>
                  </a:extLst>
                </p:cNvPr>
                <p:cNvSpPr/>
                <p:nvPr/>
              </p:nvSpPr>
              <p:spPr>
                <a:xfrm>
                  <a:off x="5295722" y="1709355"/>
                  <a:ext cx="45719" cy="518201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4F51E11F-8135-4F43-A004-CEA6F8CE38CB}"/>
                  </a:ext>
                </a:extLst>
              </p:cNvPr>
              <p:cNvGrpSpPr/>
              <p:nvPr/>
            </p:nvGrpSpPr>
            <p:grpSpPr>
              <a:xfrm rot="8548677">
                <a:off x="4303160" y="3361440"/>
                <a:ext cx="123727" cy="641380"/>
                <a:chOff x="5217714" y="1659788"/>
                <a:chExt cx="123727" cy="641380"/>
              </a:xfrm>
              <a:solidFill>
                <a:srgbClr val="FFFF00">
                  <a:alpha val="49804"/>
                </a:srgbClr>
              </a:solidFill>
            </p:grpSpPr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795990F0-6B55-4E4D-A350-D15DDAB9B21E}"/>
                    </a:ext>
                  </a:extLst>
                </p:cNvPr>
                <p:cNvSpPr/>
                <p:nvPr/>
              </p:nvSpPr>
              <p:spPr>
                <a:xfrm>
                  <a:off x="5217714" y="1659788"/>
                  <a:ext cx="73672" cy="641380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ED9F3217-3CF6-4730-8F28-7FF53888017C}"/>
                    </a:ext>
                  </a:extLst>
                </p:cNvPr>
                <p:cNvSpPr/>
                <p:nvPr/>
              </p:nvSpPr>
              <p:spPr>
                <a:xfrm>
                  <a:off x="5295722" y="1709355"/>
                  <a:ext cx="45719" cy="518201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14" name="Arrow: Curved Up 113">
              <a:extLst>
                <a:ext uri="{FF2B5EF4-FFF2-40B4-BE49-F238E27FC236}">
                  <a16:creationId xmlns:a16="http://schemas.microsoft.com/office/drawing/2014/main" id="{C61A5580-F898-4FD4-9D33-AD3575389211}"/>
                </a:ext>
              </a:extLst>
            </p:cNvPr>
            <p:cNvSpPr/>
            <p:nvPr/>
          </p:nvSpPr>
          <p:spPr>
            <a:xfrm rot="19258876">
              <a:off x="2727075" y="2840961"/>
              <a:ext cx="1732115" cy="598059"/>
            </a:xfrm>
            <a:prstGeom prst="curvedUpArrow">
              <a:avLst/>
            </a:prstGeom>
            <a:solidFill>
              <a:srgbClr val="FFFF00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7" name="Lightning Bolt 116">
              <a:extLst>
                <a:ext uri="{FF2B5EF4-FFF2-40B4-BE49-F238E27FC236}">
                  <a16:creationId xmlns:a16="http://schemas.microsoft.com/office/drawing/2014/main" id="{9A9262D7-005C-45E0-9C7E-036CD03063F9}"/>
                </a:ext>
              </a:extLst>
            </p:cNvPr>
            <p:cNvSpPr/>
            <p:nvPr/>
          </p:nvSpPr>
          <p:spPr>
            <a:xfrm rot="1085744">
              <a:off x="3499432" y="3060851"/>
              <a:ext cx="169104" cy="193671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9EAB6727-B1CB-48FE-823F-84197DC009FB}"/>
                </a:ext>
              </a:extLst>
            </p:cNvPr>
            <p:cNvGrpSpPr/>
            <p:nvPr/>
          </p:nvGrpSpPr>
          <p:grpSpPr>
            <a:xfrm rot="3351172">
              <a:off x="3386448" y="2964898"/>
              <a:ext cx="414993" cy="398053"/>
              <a:chOff x="4827684" y="2023813"/>
              <a:chExt cx="236977" cy="234155"/>
            </a:xfrm>
          </p:grpSpPr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87D4819A-63BF-4F5F-85A9-0248665BE1D0}"/>
                  </a:ext>
                </a:extLst>
              </p:cNvPr>
              <p:cNvGrpSpPr/>
              <p:nvPr/>
            </p:nvGrpSpPr>
            <p:grpSpPr>
              <a:xfrm>
                <a:off x="4827685" y="2023813"/>
                <a:ext cx="236976" cy="121479"/>
                <a:chOff x="4827685" y="2023813"/>
                <a:chExt cx="236976" cy="121479"/>
              </a:xfrm>
            </p:grpSpPr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FC226482-DF3E-4345-8280-9D54989736EA}"/>
                    </a:ext>
                  </a:extLst>
                </p:cNvPr>
                <p:cNvGrpSpPr/>
                <p:nvPr/>
              </p:nvGrpSpPr>
              <p:grpSpPr>
                <a:xfrm>
                  <a:off x="4827685" y="2023813"/>
                  <a:ext cx="121342" cy="112675"/>
                  <a:chOff x="4827685" y="1954475"/>
                  <a:chExt cx="194938" cy="182014"/>
                </a:xfrm>
              </p:grpSpPr>
              <p:cxnSp>
                <p:nvCxnSpPr>
                  <p:cNvPr id="119" name="Connector: Curved 118">
                    <a:extLst>
                      <a:ext uri="{FF2B5EF4-FFF2-40B4-BE49-F238E27FC236}">
                        <a16:creationId xmlns:a16="http://schemas.microsoft.com/office/drawing/2014/main" id="{5D9202B3-05CE-4D07-B972-2A4E6AF47C6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827685" y="2045482"/>
                    <a:ext cx="99674" cy="91007"/>
                  </a:xfrm>
                  <a:prstGeom prst="curvedConnector3">
                    <a:avLst>
                      <a:gd name="adj1" fmla="val 50000"/>
                    </a:avLst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Connector: Curved 121">
                    <a:extLst>
                      <a:ext uri="{FF2B5EF4-FFF2-40B4-BE49-F238E27FC236}">
                        <a16:creationId xmlns:a16="http://schemas.microsoft.com/office/drawing/2014/main" id="{8F87AE18-9406-490E-967E-B1B5DC8287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922949" y="1954475"/>
                    <a:ext cx="99674" cy="91007"/>
                  </a:xfrm>
                  <a:prstGeom prst="curvedConnector3">
                    <a:avLst>
                      <a:gd name="adj1" fmla="val 50000"/>
                    </a:avLst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6" name="Group 125">
                  <a:extLst>
                    <a:ext uri="{FF2B5EF4-FFF2-40B4-BE49-F238E27FC236}">
                      <a16:creationId xmlns:a16="http://schemas.microsoft.com/office/drawing/2014/main" id="{A39F6892-6157-4A7B-950D-F9275DBBFBAA}"/>
                    </a:ext>
                  </a:extLst>
                </p:cNvPr>
                <p:cNvGrpSpPr/>
                <p:nvPr/>
              </p:nvGrpSpPr>
              <p:grpSpPr>
                <a:xfrm rot="5573669">
                  <a:off x="4947653" y="2028283"/>
                  <a:ext cx="121342" cy="112675"/>
                  <a:chOff x="4827685" y="1954475"/>
                  <a:chExt cx="194938" cy="182014"/>
                </a:xfrm>
              </p:grpSpPr>
              <p:cxnSp>
                <p:nvCxnSpPr>
                  <p:cNvPr id="127" name="Connector: Curved 126">
                    <a:extLst>
                      <a:ext uri="{FF2B5EF4-FFF2-40B4-BE49-F238E27FC236}">
                        <a16:creationId xmlns:a16="http://schemas.microsoft.com/office/drawing/2014/main" id="{DB7862A5-8BA2-4AED-9CAF-1555AF23FD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827685" y="2045482"/>
                    <a:ext cx="99674" cy="91007"/>
                  </a:xfrm>
                  <a:prstGeom prst="curvedConnector3">
                    <a:avLst>
                      <a:gd name="adj1" fmla="val 50000"/>
                    </a:avLst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Connector: Curved 127">
                    <a:extLst>
                      <a:ext uri="{FF2B5EF4-FFF2-40B4-BE49-F238E27FC236}">
                        <a16:creationId xmlns:a16="http://schemas.microsoft.com/office/drawing/2014/main" id="{6CE785AC-C488-4DAE-AEE8-F2F608053CC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922949" y="1954475"/>
                    <a:ext cx="99674" cy="91007"/>
                  </a:xfrm>
                  <a:prstGeom prst="curvedConnector3">
                    <a:avLst>
                      <a:gd name="adj1" fmla="val 50000"/>
                    </a:avLst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0F172449-7FF3-4570-B511-646576904DF3}"/>
                  </a:ext>
                </a:extLst>
              </p:cNvPr>
              <p:cNvGrpSpPr/>
              <p:nvPr/>
            </p:nvGrpSpPr>
            <p:grpSpPr>
              <a:xfrm rot="10800000">
                <a:off x="4827684" y="2136489"/>
                <a:ext cx="236976" cy="121479"/>
                <a:chOff x="4827685" y="2023813"/>
                <a:chExt cx="236976" cy="121479"/>
              </a:xfrm>
            </p:grpSpPr>
            <p:grpSp>
              <p:nvGrpSpPr>
                <p:cNvPr id="131" name="Group 130">
                  <a:extLst>
                    <a:ext uri="{FF2B5EF4-FFF2-40B4-BE49-F238E27FC236}">
                      <a16:creationId xmlns:a16="http://schemas.microsoft.com/office/drawing/2014/main" id="{B685E5F6-37CC-4B38-B920-F612B703B515}"/>
                    </a:ext>
                  </a:extLst>
                </p:cNvPr>
                <p:cNvGrpSpPr/>
                <p:nvPr/>
              </p:nvGrpSpPr>
              <p:grpSpPr>
                <a:xfrm>
                  <a:off x="4827685" y="2023813"/>
                  <a:ext cx="121342" cy="112675"/>
                  <a:chOff x="4827685" y="1954475"/>
                  <a:chExt cx="194938" cy="182014"/>
                </a:xfrm>
              </p:grpSpPr>
              <p:cxnSp>
                <p:nvCxnSpPr>
                  <p:cNvPr id="135" name="Connector: Curved 134">
                    <a:extLst>
                      <a:ext uri="{FF2B5EF4-FFF2-40B4-BE49-F238E27FC236}">
                        <a16:creationId xmlns:a16="http://schemas.microsoft.com/office/drawing/2014/main" id="{686D2E4F-E00E-4A2C-84F0-3E5AF43FCF1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827685" y="2045482"/>
                    <a:ext cx="99674" cy="91007"/>
                  </a:xfrm>
                  <a:prstGeom prst="curvedConnector3">
                    <a:avLst>
                      <a:gd name="adj1" fmla="val 50000"/>
                    </a:avLst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Connector: Curved 135">
                    <a:extLst>
                      <a:ext uri="{FF2B5EF4-FFF2-40B4-BE49-F238E27FC236}">
                        <a16:creationId xmlns:a16="http://schemas.microsoft.com/office/drawing/2014/main" id="{D8D28F10-B392-4339-8E5A-1AEC65E19F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922949" y="1954475"/>
                    <a:ext cx="99674" cy="91007"/>
                  </a:xfrm>
                  <a:prstGeom prst="curvedConnector3">
                    <a:avLst>
                      <a:gd name="adj1" fmla="val 50000"/>
                    </a:avLst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2" name="Group 131">
                  <a:extLst>
                    <a:ext uri="{FF2B5EF4-FFF2-40B4-BE49-F238E27FC236}">
                      <a16:creationId xmlns:a16="http://schemas.microsoft.com/office/drawing/2014/main" id="{9480C9FF-100A-408A-8C28-DE629822C170}"/>
                    </a:ext>
                  </a:extLst>
                </p:cNvPr>
                <p:cNvGrpSpPr/>
                <p:nvPr/>
              </p:nvGrpSpPr>
              <p:grpSpPr>
                <a:xfrm rot="5573669">
                  <a:off x="4947653" y="2028283"/>
                  <a:ext cx="121342" cy="112675"/>
                  <a:chOff x="4827685" y="1954475"/>
                  <a:chExt cx="194938" cy="182014"/>
                </a:xfrm>
              </p:grpSpPr>
              <p:cxnSp>
                <p:nvCxnSpPr>
                  <p:cNvPr id="133" name="Connector: Curved 132">
                    <a:extLst>
                      <a:ext uri="{FF2B5EF4-FFF2-40B4-BE49-F238E27FC236}">
                        <a16:creationId xmlns:a16="http://schemas.microsoft.com/office/drawing/2014/main" id="{28273FDB-921A-4221-AA6A-B6A4C08A451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827685" y="2045482"/>
                    <a:ext cx="99674" cy="91007"/>
                  </a:xfrm>
                  <a:prstGeom prst="curvedConnector3">
                    <a:avLst>
                      <a:gd name="adj1" fmla="val 50000"/>
                    </a:avLst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Connector: Curved 133">
                    <a:extLst>
                      <a:ext uri="{FF2B5EF4-FFF2-40B4-BE49-F238E27FC236}">
                        <a16:creationId xmlns:a16="http://schemas.microsoft.com/office/drawing/2014/main" id="{E230CA9E-3C88-4321-BB6E-DC74C6ECEB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922949" y="1954475"/>
                    <a:ext cx="99674" cy="91007"/>
                  </a:xfrm>
                  <a:prstGeom prst="curvedConnector3">
                    <a:avLst>
                      <a:gd name="adj1" fmla="val 50000"/>
                    </a:avLst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B5246DD7-386B-4FA5-BAD0-14CBF1D74C96}"/>
                </a:ext>
              </a:extLst>
            </p:cNvPr>
            <p:cNvSpPr/>
            <p:nvPr/>
          </p:nvSpPr>
          <p:spPr>
            <a:xfrm rot="19353243">
              <a:off x="4083220" y="4009916"/>
              <a:ext cx="384771" cy="108083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020551DE-D02D-4AEB-9BF8-E7E83724294B}"/>
                </a:ext>
              </a:extLst>
            </p:cNvPr>
            <p:cNvSpPr/>
            <p:nvPr/>
          </p:nvSpPr>
          <p:spPr>
            <a:xfrm rot="1100925">
              <a:off x="3465589" y="2150712"/>
              <a:ext cx="337016" cy="122932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EA61FE0-DAD0-43BD-9A92-0A2BAA2FA907}"/>
                </a:ext>
              </a:extLst>
            </p:cNvPr>
            <p:cNvSpPr/>
            <p:nvPr/>
          </p:nvSpPr>
          <p:spPr>
            <a:xfrm>
              <a:off x="3497574" y="1792732"/>
              <a:ext cx="357110" cy="256043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6316BA06-E659-4257-8CC5-21E89B753C35}"/>
                </a:ext>
              </a:extLst>
            </p:cNvPr>
            <p:cNvSpPr/>
            <p:nvPr/>
          </p:nvSpPr>
          <p:spPr>
            <a:xfrm rot="20070057">
              <a:off x="3436666" y="1484337"/>
              <a:ext cx="337016" cy="122932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76D58CA-2208-44E9-8AE2-035ABBB12D4E}"/>
                </a:ext>
              </a:extLst>
            </p:cNvPr>
            <p:cNvSpPr/>
            <p:nvPr/>
          </p:nvSpPr>
          <p:spPr>
            <a:xfrm>
              <a:off x="1522508" y="1818662"/>
              <a:ext cx="337016" cy="219206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0E398196-99F8-444D-B214-1F1534E11A56}"/>
                </a:ext>
              </a:extLst>
            </p:cNvPr>
            <p:cNvSpPr/>
            <p:nvPr/>
          </p:nvSpPr>
          <p:spPr>
            <a:xfrm>
              <a:off x="3188525" y="4121841"/>
              <a:ext cx="1143797" cy="255260"/>
            </a:xfrm>
            <a:custGeom>
              <a:avLst/>
              <a:gdLst>
                <a:gd name="connsiteX0" fmla="*/ 970737 w 985363"/>
                <a:gd name="connsiteY0" fmla="*/ 0 h 274128"/>
                <a:gd name="connsiteX1" fmla="*/ 897065 w 985363"/>
                <a:gd name="connsiteY1" fmla="*/ 273020 h 274128"/>
                <a:gd name="connsiteX2" fmla="*/ 299022 w 985363"/>
                <a:gd name="connsiteY2" fmla="*/ 95341 h 274128"/>
                <a:gd name="connsiteX3" fmla="*/ 104007 w 985363"/>
                <a:gd name="connsiteY3" fmla="*/ 69339 h 274128"/>
                <a:gd name="connsiteX4" fmla="*/ 0 w 985363"/>
                <a:gd name="connsiteY4" fmla="*/ 65005 h 274128"/>
                <a:gd name="connsiteX5" fmla="*/ 0 w 985363"/>
                <a:gd name="connsiteY5" fmla="*/ 65005 h 27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5363" h="274128">
                  <a:moveTo>
                    <a:pt x="970737" y="0"/>
                  </a:moveTo>
                  <a:cubicBezTo>
                    <a:pt x="989877" y="128565"/>
                    <a:pt x="1009017" y="257130"/>
                    <a:pt x="897065" y="273020"/>
                  </a:cubicBezTo>
                  <a:cubicBezTo>
                    <a:pt x="785113" y="288910"/>
                    <a:pt x="431198" y="129288"/>
                    <a:pt x="299022" y="95341"/>
                  </a:cubicBezTo>
                  <a:cubicBezTo>
                    <a:pt x="166846" y="61394"/>
                    <a:pt x="153844" y="74395"/>
                    <a:pt x="104007" y="69339"/>
                  </a:cubicBezTo>
                  <a:cubicBezTo>
                    <a:pt x="54170" y="64283"/>
                    <a:pt x="0" y="65005"/>
                    <a:pt x="0" y="65005"/>
                  </a:cubicBezTo>
                  <a:lnTo>
                    <a:pt x="0" y="65005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50" name="Graphic 149" descr="Computer">
              <a:extLst>
                <a:ext uri="{FF2B5EF4-FFF2-40B4-BE49-F238E27FC236}">
                  <a16:creationId xmlns:a16="http://schemas.microsoft.com/office/drawing/2014/main" id="{714074A8-7018-4B11-BA20-8EF81D849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83975" y="3348006"/>
              <a:ext cx="1539217" cy="1539217"/>
            </a:xfrm>
            <a:prstGeom prst="rect">
              <a:avLst/>
            </a:prstGeom>
          </p:spPr>
        </p:pic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76416C64-9AFC-48DA-BB6A-B1266274F438}"/>
                </a:ext>
              </a:extLst>
            </p:cNvPr>
            <p:cNvSpPr/>
            <p:nvPr/>
          </p:nvSpPr>
          <p:spPr>
            <a:xfrm rot="13717014">
              <a:off x="1124943" y="3152312"/>
              <a:ext cx="238476" cy="176318"/>
            </a:xfrm>
            <a:prstGeom prst="triangle">
              <a:avLst/>
            </a:prstGeom>
            <a:solidFill>
              <a:srgbClr val="FFFF00">
                <a:alpha val="50196"/>
              </a:srgbClr>
            </a:solidFill>
            <a:ln>
              <a:solidFill>
                <a:srgbClr val="FFFF00">
                  <a:alpha val="50196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28FE6F1-D840-49FB-8CE4-4F9E04E591AC}"/>
                </a:ext>
              </a:extLst>
            </p:cNvPr>
            <p:cNvSpPr txBox="1"/>
            <p:nvPr/>
          </p:nvSpPr>
          <p:spPr>
            <a:xfrm>
              <a:off x="-56055" y="3691868"/>
              <a:ext cx="911798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Nozzle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4BBF909-3DB3-400E-BB77-9569444610F9}"/>
                </a:ext>
              </a:extLst>
            </p:cNvPr>
            <p:cNvSpPr txBox="1"/>
            <p:nvPr/>
          </p:nvSpPr>
          <p:spPr>
            <a:xfrm>
              <a:off x="-34571" y="2892322"/>
              <a:ext cx="1109236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Skimmer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3E231C7-B4DF-482D-A239-EE8C6C1C7828}"/>
                </a:ext>
              </a:extLst>
            </p:cNvPr>
            <p:cNvSpPr/>
            <p:nvPr/>
          </p:nvSpPr>
          <p:spPr>
            <a:xfrm>
              <a:off x="596782" y="3849628"/>
              <a:ext cx="590795" cy="436758"/>
            </a:xfrm>
            <a:custGeom>
              <a:avLst/>
              <a:gdLst>
                <a:gd name="connsiteX0" fmla="*/ 15308 w 604841"/>
                <a:gd name="connsiteY0" fmla="*/ 0 h 425103"/>
                <a:gd name="connsiteX1" fmla="*/ 32642 w 604841"/>
                <a:gd name="connsiteY1" fmla="*/ 164678 h 425103"/>
                <a:gd name="connsiteX2" fmla="*/ 305662 w 604841"/>
                <a:gd name="connsiteY2" fmla="*/ 416030 h 425103"/>
                <a:gd name="connsiteX3" fmla="*/ 574348 w 604841"/>
                <a:gd name="connsiteY3" fmla="*/ 368360 h 425103"/>
                <a:gd name="connsiteX4" fmla="*/ 587349 w 604841"/>
                <a:gd name="connsiteY4" fmla="*/ 355359 h 42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4841" h="425103">
                  <a:moveTo>
                    <a:pt x="15308" y="0"/>
                  </a:moveTo>
                  <a:cubicBezTo>
                    <a:pt x="-221" y="47670"/>
                    <a:pt x="-15750" y="95340"/>
                    <a:pt x="32642" y="164678"/>
                  </a:cubicBezTo>
                  <a:cubicBezTo>
                    <a:pt x="81034" y="234016"/>
                    <a:pt x="215378" y="382083"/>
                    <a:pt x="305662" y="416030"/>
                  </a:cubicBezTo>
                  <a:cubicBezTo>
                    <a:pt x="395946" y="449977"/>
                    <a:pt x="527400" y="378472"/>
                    <a:pt x="574348" y="368360"/>
                  </a:cubicBezTo>
                  <a:cubicBezTo>
                    <a:pt x="621296" y="358248"/>
                    <a:pt x="604322" y="356803"/>
                    <a:pt x="587349" y="355359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DF29FEB-CF52-42EF-A799-214FDE066D1B}"/>
                </a:ext>
              </a:extLst>
            </p:cNvPr>
            <p:cNvSpPr txBox="1"/>
            <p:nvPr/>
          </p:nvSpPr>
          <p:spPr>
            <a:xfrm>
              <a:off x="1993386" y="1382239"/>
              <a:ext cx="1334741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Sample/Heater</a:t>
              </a: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6B38EDCF-F31E-4DC8-A30D-984986D72E27}"/>
                </a:ext>
              </a:extLst>
            </p:cNvPr>
            <p:cNvSpPr/>
            <p:nvPr/>
          </p:nvSpPr>
          <p:spPr>
            <a:xfrm>
              <a:off x="1141243" y="3833733"/>
              <a:ext cx="463695" cy="463695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6A3749F-43D5-4502-8596-D30AE237542A}"/>
                </a:ext>
              </a:extLst>
            </p:cNvPr>
            <p:cNvSpPr txBox="1"/>
            <p:nvPr/>
          </p:nvSpPr>
          <p:spPr>
            <a:xfrm>
              <a:off x="1159873" y="3910609"/>
              <a:ext cx="442297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He</a:t>
              </a: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10BF54B5-6143-4CA8-8BF4-2CC35B2E4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30" dirty="0"/>
              <a:t>Helium Atom Scattering (HAS) Instrument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7B57DC-FAF3-41B8-A305-6225F3769C4C}"/>
              </a:ext>
            </a:extLst>
          </p:cNvPr>
          <p:cNvSpPr txBox="1"/>
          <p:nvPr/>
        </p:nvSpPr>
        <p:spPr>
          <a:xfrm>
            <a:off x="1244176" y="1259389"/>
            <a:ext cx="1364075" cy="49244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21917" tIns="60959" rIns="121917" bIns="6095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Bell Jar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4589E84-7CAB-4D7B-9BD1-8AF9CCBD3931}"/>
              </a:ext>
            </a:extLst>
          </p:cNvPr>
          <p:cNvSpPr txBox="1"/>
          <p:nvPr/>
        </p:nvSpPr>
        <p:spPr>
          <a:xfrm>
            <a:off x="4427267" y="5761621"/>
            <a:ext cx="2812828" cy="49244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21917" tIns="60959" rIns="121917" bIns="6095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Rotating Detector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3059F53-8FC2-41EC-90AC-1149579D8CC9}"/>
              </a:ext>
            </a:extLst>
          </p:cNvPr>
          <p:cNvSpPr txBox="1"/>
          <p:nvPr/>
        </p:nvSpPr>
        <p:spPr>
          <a:xfrm>
            <a:off x="113487" y="5697277"/>
            <a:ext cx="1648815" cy="49244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21917" tIns="60959" rIns="121917" bIns="6095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Beamline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3153745-6592-46F2-BC16-848CC3D600E7}"/>
              </a:ext>
            </a:extLst>
          </p:cNvPr>
          <p:cNvSpPr txBox="1"/>
          <p:nvPr/>
        </p:nvSpPr>
        <p:spPr>
          <a:xfrm>
            <a:off x="9655371" y="3869421"/>
            <a:ext cx="246280" cy="492440"/>
          </a:xfrm>
          <a:prstGeom prst="rect">
            <a:avLst/>
          </a:prstGeom>
          <a:noFill/>
        </p:spPr>
        <p:txBody>
          <a:bodyPr wrap="none" lIns="121917" tIns="60959" rIns="121917" bIns="6095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5" name="Content Placeholder 1">
                <a:extLst>
                  <a:ext uri="{FF2B5EF4-FFF2-40B4-BE49-F238E27FC236}">
                    <a16:creationId xmlns:a16="http://schemas.microsoft.com/office/drawing/2014/main" id="{A28A1EBD-A371-4F06-95F5-DE482DB46E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479591" y="4425327"/>
                <a:ext cx="4861415" cy="1615279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1600" dirty="0"/>
                  <a:t>Beam energy: 6.5 </a:t>
                </a:r>
                <a:r>
                  <a:rPr lang="en-US" sz="1600" dirty="0" err="1"/>
                  <a:t>meV</a:t>
                </a:r>
                <a:r>
                  <a:rPr lang="en-US" sz="1600" dirty="0"/>
                  <a:t> (30 K) to 96.8 </a:t>
                </a:r>
                <a:r>
                  <a:rPr lang="en-US" sz="1600" dirty="0" err="1"/>
                  <a:t>meV</a:t>
                </a:r>
                <a:r>
                  <a:rPr lang="en-US" sz="1600" dirty="0"/>
                  <a:t>      (450 K)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1600" dirty="0"/>
                  <a:t>Ultra-high vacuum (UHV, Bell Jar ~1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600" dirty="0"/>
                  <a:t>10</a:t>
                </a:r>
                <a:r>
                  <a:rPr lang="en-US" sz="1600" baseline="30000" dirty="0"/>
                  <a:t>-10</a:t>
                </a:r>
                <a:r>
                  <a:rPr lang="en-US" sz="1600" dirty="0"/>
                  <a:t> Torr)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1600" dirty="0"/>
                  <a:t>Detector angle range: ~35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endParaRPr lang="en-US" sz="1600" dirty="0"/>
              </a:p>
              <a:p>
                <a:pPr>
                  <a:lnSpc>
                    <a:spcPct val="110000"/>
                  </a:lnSpc>
                </a:pPr>
                <a:r>
                  <a:rPr lang="en-US" sz="1600" dirty="0"/>
                  <a:t>Sample temperature: 300 K – 2400 K</a:t>
                </a:r>
              </a:p>
            </p:txBody>
          </p:sp>
        </mc:Choice>
        <mc:Fallback>
          <p:sp>
            <p:nvSpPr>
              <p:cNvPr id="95" name="Content Placeholder 1">
                <a:extLst>
                  <a:ext uri="{FF2B5EF4-FFF2-40B4-BE49-F238E27FC236}">
                    <a16:creationId xmlns:a16="http://schemas.microsoft.com/office/drawing/2014/main" id="{A28A1EBD-A371-4F06-95F5-DE482DB46E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79591" y="4425327"/>
                <a:ext cx="4861415" cy="1615279"/>
              </a:xfrm>
              <a:blipFill>
                <a:blip r:embed="rId5"/>
                <a:stretch>
                  <a:fillRect l="-260" t="-781"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2AAD3DD-04F8-FFEA-BBD3-F06955E1D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85380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1CBE81-14BD-7343-B359-01BCBA3179F9}" type="slidenum">
              <a:rPr kumimoji="0" lang="en-US" sz="1867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67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4DDB6D-262A-8F54-B946-4CCC43B984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2282" y="1190577"/>
            <a:ext cx="4270552" cy="320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5112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Sibener Template Colors">
      <a:dk1>
        <a:srgbClr val="000000"/>
      </a:dk1>
      <a:lt1>
        <a:srgbClr val="FFFFFF"/>
      </a:lt1>
      <a:dk2>
        <a:srgbClr val="002384"/>
      </a:dk2>
      <a:lt2>
        <a:srgbClr val="FFA319"/>
      </a:lt2>
      <a:accent1>
        <a:srgbClr val="FFFF00"/>
      </a:accent1>
      <a:accent2>
        <a:srgbClr val="C00000"/>
      </a:accent2>
      <a:accent3>
        <a:srgbClr val="797979"/>
      </a:accent3>
      <a:accent4>
        <a:srgbClr val="A9A9A9"/>
      </a:accent4>
      <a:accent5>
        <a:srgbClr val="008F51"/>
      </a:accent5>
      <a:accent6>
        <a:srgbClr val="0563C1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bener_group_template_16x9_011719" id="{4FFDC16F-3759-4A6F-AFEE-72F730B0A047}" vid="{0AFE29E9-31C3-474A-AF1B-CAFA4256D9E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9603</TotalTime>
  <Words>2457</Words>
  <Application>Microsoft Macintosh PowerPoint</Application>
  <PresentationFormat>Widescreen</PresentationFormat>
  <Paragraphs>325</Paragraphs>
  <Slides>27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Aptos</vt:lpstr>
      <vt:lpstr>Arial</vt:lpstr>
      <vt:lpstr>Cambria Math</vt:lpstr>
      <vt:lpstr>Times New Roman</vt:lpstr>
      <vt:lpstr>Wingdings</vt:lpstr>
      <vt:lpstr>1_Office Theme</vt:lpstr>
      <vt:lpstr>A Surface Chemist’s Tools Applied to Study SRF Surfaces and Treatments</vt:lpstr>
      <vt:lpstr>Niobium in SRF Cavities: Why? Why Not?</vt:lpstr>
      <vt:lpstr>Niobium in SRF Cavities: Why? Why Not?</vt:lpstr>
      <vt:lpstr>Niobium in SRF Cavities: Why? Why Not?</vt:lpstr>
      <vt:lpstr>Niobium in SRF Cavities: Why? Why Not?</vt:lpstr>
      <vt:lpstr>2-Pronged Approach to Improving Nb Superconducting Performance</vt:lpstr>
      <vt:lpstr>Fundamental Chemical Questions Underlying the  Approaches to Achieving Higher Performance</vt:lpstr>
      <vt:lpstr>Fundamental Chemical Questions Underlying the Approaches to Achieving Higher Performance</vt:lpstr>
      <vt:lpstr>Helium Atom Scattering (HAS) Instrument</vt:lpstr>
      <vt:lpstr>HAS is a Surface-Sensitive, Inert, In Situ Probe</vt:lpstr>
      <vt:lpstr>Surface Electron-Phonon Coupling (SEPC) Constant</vt:lpstr>
      <vt:lpstr>Foundational Studies on the Metallic Nb(100)</vt:lpstr>
      <vt:lpstr>SEPC at the Metallic Nb(100) Surface</vt:lpstr>
      <vt:lpstr>HAS Demonstrated In Situ That the (3x1)-O Nb Reconstruction Persists up to 1130 K</vt:lpstr>
      <vt:lpstr>(3x1)-O Reconstruction EPC a Natural Next Step </vt:lpstr>
      <vt:lpstr>The Oxide Reduces Superconductivity Even Further</vt:lpstr>
      <vt:lpstr>New Theory Matches Metallic and (3x1)-O Data</vt:lpstr>
      <vt:lpstr>Fundamental Chemical Questions Underlying the Solutions to Achieving Higher Performance</vt:lpstr>
      <vt:lpstr>A Multidisciplinary Approach to Nb3Sn Surface Chemistry </vt:lpstr>
      <vt:lpstr>Superheating Field Calculations Show Stoichiometry Limits</vt:lpstr>
      <vt:lpstr>2 Recipes for UHV Replication of Nb3Sn Development Procedures</vt:lpstr>
      <vt:lpstr>Sn Islands Are Both a Compositional and Structural Hindrance to SRF Performance</vt:lpstr>
      <vt:lpstr>Corrugations Arise on Large, Sn-Deficient Grains</vt:lpstr>
      <vt:lpstr>Next Steps: N-Doping and HAS</vt:lpstr>
      <vt:lpstr>Next Steps: Au Capping Layers</vt:lpstr>
      <vt:lpstr>Summary</vt:lpstr>
      <vt:lpstr>Acknowledgments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Michael Van Duinen</dc:creator>
  <cp:lastModifiedBy>Michael Van Duinen</cp:lastModifiedBy>
  <cp:revision>12</cp:revision>
  <dcterms:created xsi:type="dcterms:W3CDTF">2025-07-09T19:18:44Z</dcterms:created>
  <dcterms:modified xsi:type="dcterms:W3CDTF">2025-07-17T03:11:42Z</dcterms:modified>
</cp:coreProperties>
</file>