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9764" r:id="rId2"/>
    <p:sldId id="9749" r:id="rId3"/>
    <p:sldId id="9743" r:id="rId4"/>
    <p:sldId id="9750" r:id="rId5"/>
    <p:sldId id="9767" r:id="rId6"/>
    <p:sldId id="9768" r:id="rId7"/>
    <p:sldId id="9770" r:id="rId8"/>
    <p:sldId id="9780" r:id="rId9"/>
    <p:sldId id="9775" r:id="rId10"/>
    <p:sldId id="9756" r:id="rId11"/>
    <p:sldId id="9765" r:id="rId12"/>
    <p:sldId id="9732" r:id="rId13"/>
    <p:sldId id="9734" r:id="rId14"/>
    <p:sldId id="9735" r:id="rId15"/>
    <p:sldId id="9758" r:id="rId16"/>
    <p:sldId id="9761" r:id="rId17"/>
    <p:sldId id="9742" r:id="rId18"/>
    <p:sldId id="9779" r:id="rId19"/>
    <p:sldId id="9777" r:id="rId20"/>
    <p:sldId id="9745" r:id="rId21"/>
    <p:sldId id="9762" r:id="rId22"/>
    <p:sldId id="97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1114" autoAdjust="0"/>
  </p:normalViewPr>
  <p:slideViewPr>
    <p:cSldViewPr snapToGrid="0">
      <p:cViewPr>
        <p:scale>
          <a:sx n="83" d="100"/>
          <a:sy n="83" d="100"/>
        </p:scale>
        <p:origin x="643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F1987-2250-40AC-BD20-EF322475E91B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376D2-A725-478F-8584-86A7972AC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31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BBF4E-4FDC-6068-8E3D-3D8924F60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4F8FFA-EADC-0565-14A1-9ADFCC26E4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99C040-E836-E261-94C0-5F6726910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24350-26B6-CEBA-2D84-4953E0B870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044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862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27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34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376D2-A725-478F-8584-86A7972ACD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28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376D2-A725-478F-8584-86A7972ACD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4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24F96-06B9-9136-EB6C-7F9307DCA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E8C0A1-D8BE-68A4-D6C3-BE15317A8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228B44-F2D8-9182-AC62-5E1353E30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AE5EB-B2D4-4A4A-6035-7EC97A1039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190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500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261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376D2-A725-478F-8584-86A7972ACD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42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376D2-A725-478F-8584-86A7972ACD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30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376D2-A725-478F-8584-86A7972ACD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46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37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376D2-A725-478F-8584-86A7972ACD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2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2A82D-E1DF-0022-8530-1736416E5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349CBB-2E00-C143-971C-0E9CA1BAF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84339-A633-5C16-C18F-DB988BDE6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FF69-F1FF-4C13-AB9A-AEC5115CC6F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A1F21-3EA9-752B-1A5D-CC8C2234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C769B-68BE-80F9-59B5-A12C0E90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18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A4529-AFD6-B079-41B8-2243C48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959683-E0CE-AF35-AC0B-9DA14C281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FFD70-CA69-DA3E-A958-51822110B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FF69-F1FF-4C13-AB9A-AEC5115CC6F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FBDE7-3F86-3D31-7CEA-88CAA445C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8A83A-5971-4740-CD80-8D56CADD7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8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6CB215-CC42-EDB5-C436-9F013FE8D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835E-E30B-0BA3-4C87-4C379EC4A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E2E2D-1E70-E991-62E8-7B161EC3D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FF69-F1FF-4C13-AB9A-AEC5115CC6F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F06A4-3EBB-40EF-9376-DE0D338E8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9A940-AA9C-029E-73B4-FE318AAEA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71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Materials for Bright Beams Workshop July 17,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3E559EA2-D2B9-458E-A10C-C1FEC25AF397}" type="datetime1">
              <a:rPr lang="en-US" smtClean="0"/>
              <a:t>7/14/2025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9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Materials for Bright Beams Workshop July 17, 2025</a:t>
            </a:r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23C20840-346F-4B6F-9929-F2D848C1210D}" type="datetime1">
              <a:rPr lang="en-US" smtClean="0"/>
              <a:t>7/14/2025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28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920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2FA82-A455-7CB5-3367-271AECC2E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095E3-54D1-9C86-6CA6-349610B1B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F5AA5-D449-E3A0-71E0-2BAD68E4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FF69-F1FF-4C13-AB9A-AEC5115CC6F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B03AC-2F9D-02F9-E96A-EB920424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8637C-2EF8-B793-FB61-5E29BE6E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66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30B72-47C3-17DD-37A1-BA1CB61C0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1105E-FB74-969B-38E4-42A9C5AF5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1E6A7-A4EC-0983-6B8F-4CE943A0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FF69-F1FF-4C13-AB9A-AEC5115CC6F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5261E-A13C-F6AE-C6FD-76D3AE9E3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7AF0A-D705-9088-1241-C9C9816EC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34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9DBB2-DAAD-233D-13B0-69DF0E7C1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91EF7-2A02-B0CB-3019-970F700CC6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DBE6B8-EF79-C138-9100-5697BB455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735513-1BF4-951C-C47C-0EFE4CC97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FF69-F1FF-4C13-AB9A-AEC5115CC6F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5771B-CEA0-BBDE-82C4-93B589192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C2760-1DCC-EDBC-BE60-9225A2D7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3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E78FF-953E-BD98-7184-F7BEFFFD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F0DDE-CFE6-6E72-6719-5D6C3CA9B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55D6B6-7ACB-B0A4-1C9C-14984B774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589C0-0F97-71FD-ECA7-198779B5BD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880989-9489-7F63-C366-481150ED9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95AD34-F8EF-4A2D-6244-EAE21724D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FF69-F1FF-4C13-AB9A-AEC5115CC6F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48FFE9-4672-7C4E-EBAC-68F76D7C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D4903-2AA0-EB97-7677-B03EFBC69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0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202B7-4304-CA3E-0C8F-AADC886B9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7CFEB6-DD35-AE5D-5A95-50C18CC8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FF69-F1FF-4C13-AB9A-AEC5115CC6F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A937E-0936-7D65-62D5-86C1711CC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5346F2-88E9-C28D-668E-C2E550DF5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7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CC161F-1151-142A-0819-4657F930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FF69-F1FF-4C13-AB9A-AEC5115CC6F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8C8451-007B-CE04-9A2A-D8A465374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BAE4E-BB64-AEB2-24EA-A7400016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0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25ACD-5613-AD4B-DDBB-F3D808E5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45D56-A763-41ED-80D7-A30563CD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5F5D18-3FB1-5565-CB97-12D2D90D8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CD4CB-A958-4AC3-C0BD-DB4E6E4A3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FF69-F1FF-4C13-AB9A-AEC5115CC6F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73BBD-BAB5-3FD1-B69E-B46D5406C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EC93D-3111-6848-6D62-7F12BB18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8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C24B-BF53-9C94-885D-EE0C0E792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8970BE-820D-E2AE-6E47-344B75BCF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B1E61-6AC4-661D-96B9-A2A73D2CA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4B7075-9272-8FE8-F7BF-AA8D77B73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FF69-F1FF-4C13-AB9A-AEC5115CC6F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FE532-B9D8-A2C4-A7D9-5BAEF6CB4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E7315-A2FA-BD15-72C4-F1E4A975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49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4D65F9-0F65-062B-A347-C961B18F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40E05-746E-E3A6-24A9-4DD0CC2EC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A5CF7-439C-B8AF-D09C-CCBC36856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49FF69-F1FF-4C13-AB9A-AEC5115CC6F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C7771-FC83-B337-A2FA-6C26A3B80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4E102-5481-08BC-6C83-2AC7955B4F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3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12.png"/><Relationship Id="rId4" Type="http://schemas.openxmlformats.org/officeDocument/2006/relationships/image" Target="../media/image190.png"/><Relationship Id="rId9" Type="http://schemas.openxmlformats.org/officeDocument/2006/relationships/hyperlink" Target="http://accelconf.web.cern.ch/AccelConf/napac2016/papers/web1co02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accelconf.web.cern.ch/AccelConf/srf2017/papers/thpb069.pdf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wmf"/><Relationship Id="rId7" Type="http://schemas.openxmlformats.org/officeDocument/2006/relationships/image" Target="../media/image61.tif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tiff"/><Relationship Id="rId5" Type="http://schemas.openxmlformats.org/officeDocument/2006/relationships/image" Target="../media/image59.jpg"/><Relationship Id="rId4" Type="http://schemas.openxmlformats.org/officeDocument/2006/relationships/image" Target="../media/image58.jp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014F0-F94F-C20C-31B7-5393E816D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ubtitle 36">
            <a:extLst>
              <a:ext uri="{FF2B5EF4-FFF2-40B4-BE49-F238E27FC236}">
                <a16:creationId xmlns:a16="http://schemas.microsoft.com/office/drawing/2014/main" id="{115AFD86-98EE-98D6-2D2F-9A0581F766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846" y="3079924"/>
            <a:ext cx="6559241" cy="529861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6CC964-EE69-390E-AD96-33CF0C127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8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6" t="5301" r="25058" b="4065"/>
          <a:stretch>
            <a:fillRect/>
          </a:stretch>
        </p:blipFill>
        <p:spPr bwMode="auto">
          <a:xfrm>
            <a:off x="6691929" y="6608"/>
            <a:ext cx="55000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32A632-2729-49E7-F65C-CDCEE44D35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958035" cy="686000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183182C-C892-B709-F732-2936EE6D4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9364" y="65437"/>
            <a:ext cx="6890657" cy="2251990"/>
          </a:xfrm>
        </p:spPr>
        <p:txBody>
          <a:bodyPr>
            <a:noAutofit/>
          </a:bodyPr>
          <a:lstStyle/>
          <a:p>
            <a:pPr algn="ctr"/>
            <a:r>
              <a:rPr lang="en-US" sz="4600" dirty="0"/>
              <a:t>Nb</a:t>
            </a:r>
            <a:r>
              <a:rPr lang="en-US" sz="4600" baseline="-25000" dirty="0"/>
              <a:t>3</a:t>
            </a:r>
            <a:r>
              <a:rPr lang="en-US" sz="4600" dirty="0"/>
              <a:t>Sn Growth Methods</a:t>
            </a:r>
            <a:br>
              <a:rPr lang="en-US" sz="4600" dirty="0"/>
            </a:br>
            <a:r>
              <a:rPr lang="en-US" sz="4600" dirty="0"/>
              <a:t> &amp;</a:t>
            </a:r>
            <a:br>
              <a:rPr lang="en-US" sz="4600" dirty="0"/>
            </a:br>
            <a:r>
              <a:rPr lang="en-US" sz="4600" dirty="0"/>
              <a:t> Material Characterization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82CF68E0-901E-40BD-043A-B32E4C51CAE2}"/>
              </a:ext>
            </a:extLst>
          </p:cNvPr>
          <p:cNvSpPr txBox="1">
            <a:spLocks/>
          </p:cNvSpPr>
          <p:nvPr/>
        </p:nvSpPr>
        <p:spPr>
          <a:xfrm>
            <a:off x="2110178" y="4192492"/>
            <a:ext cx="2471573" cy="501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>
                <a:latin typeface="+mn-lt"/>
                <a:cs typeface="+mn-cs"/>
              </a:rPr>
              <a:t>July 17, 2025</a:t>
            </a:r>
          </a:p>
          <a:p>
            <a:endParaRPr lang="en-US" dirty="0"/>
          </a:p>
        </p:txBody>
      </p:sp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93C0B74A-B088-EBEE-41E4-34B6B50FBF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1407" y="3662631"/>
            <a:ext cx="3183394" cy="529861"/>
          </a:xfrm>
        </p:spPr>
        <p:txBody>
          <a:bodyPr/>
          <a:lstStyle/>
          <a:p>
            <a:r>
              <a:rPr lang="en-US" dirty="0"/>
              <a:t>Uttar Pudasaini</a:t>
            </a:r>
          </a:p>
        </p:txBody>
      </p:sp>
      <p:sp>
        <p:nvSpPr>
          <p:cNvPr id="12" name="Subtitle 36">
            <a:extLst>
              <a:ext uri="{FF2B5EF4-FFF2-40B4-BE49-F238E27FC236}">
                <a16:creationId xmlns:a16="http://schemas.microsoft.com/office/drawing/2014/main" id="{CCC5BC22-DD32-FC03-A755-1DBBFB46D65A}"/>
              </a:ext>
            </a:extLst>
          </p:cNvPr>
          <p:cNvSpPr txBox="1">
            <a:spLocks/>
          </p:cNvSpPr>
          <p:nvPr/>
        </p:nvSpPr>
        <p:spPr>
          <a:xfrm>
            <a:off x="331416" y="3047266"/>
            <a:ext cx="6559241" cy="529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BE6E7A-08EB-1FC6-AC3C-A390A8E0096E}"/>
              </a:ext>
            </a:extLst>
          </p:cNvPr>
          <p:cNvGrpSpPr/>
          <p:nvPr/>
        </p:nvGrpSpPr>
        <p:grpSpPr>
          <a:xfrm>
            <a:off x="5066574" y="5988310"/>
            <a:ext cx="2987180" cy="694791"/>
            <a:chOff x="304664" y="5756010"/>
            <a:chExt cx="4408013" cy="987691"/>
          </a:xfrm>
        </p:grpSpPr>
        <p:pic>
          <p:nvPicPr>
            <p:cNvPr id="3" name="Picture 2" descr="Materials for Bright Beams Workshop 2025">
              <a:extLst>
                <a:ext uri="{FF2B5EF4-FFF2-40B4-BE49-F238E27FC236}">
                  <a16:creationId xmlns:a16="http://schemas.microsoft.com/office/drawing/2014/main" id="{3643410C-7ABD-2617-4177-8CF1CAE46E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64" y="6054949"/>
              <a:ext cx="4408013" cy="688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8A78DC-392D-A91B-ECD2-1F8F2247B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664" y="5756010"/>
              <a:ext cx="4408013" cy="280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222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077E03D-F0D1-4668-34B2-E0B137525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3"/>
          <a:stretch>
            <a:fillRect/>
          </a:stretch>
        </p:blipFill>
        <p:spPr bwMode="auto">
          <a:xfrm>
            <a:off x="6435308" y="3321117"/>
            <a:ext cx="5517937" cy="294795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741856E-9C58-CE0D-7515-1C490DB3E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48" y="157382"/>
            <a:ext cx="8140315" cy="678664"/>
          </a:xfrm>
        </p:spPr>
        <p:txBody>
          <a:bodyPr anchor="b"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Need for Material Characterization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69D362-E666-3314-1FE8-90E8A4D00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2598" y="1051487"/>
            <a:ext cx="5672647" cy="489143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Assess the material quality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Provide feedback on the coating process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Correlate with RF performance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b="1" dirty="0"/>
              <a:t>Identify defects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b="1" dirty="0"/>
              <a:t>Guide to understand and optimize the growth methods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n-US" sz="2500" dirty="0"/>
          </a:p>
          <a:p>
            <a:pPr marL="342900" indent="-342900">
              <a:buFontTx/>
              <a:buChar char="-"/>
            </a:pP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BB329F-DD4C-D367-8D81-D1FF7C3AF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Materials for Bright Beams Workshop July 17,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21801C-6B1F-C419-4420-991203E15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D1BE87E-F0DE-A44C-894B-E142BEB21E4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7E82AE-8463-9C5D-41B9-BCF5664E2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60499" y="836046"/>
            <a:ext cx="3359895" cy="224273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3111225-822A-F9E3-23C5-70FB52E01EEF}"/>
              </a:ext>
            </a:extLst>
          </p:cNvPr>
          <p:cNvSpPr txBox="1">
            <a:spLocks/>
          </p:cNvSpPr>
          <p:nvPr/>
        </p:nvSpPr>
        <p:spPr>
          <a:xfrm>
            <a:off x="6452413" y="1178121"/>
            <a:ext cx="1567074" cy="1772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Composition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Morphology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Layer thickness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Uniformity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9723B3-58F2-CB0D-D047-159F6F8AAE88}"/>
              </a:ext>
            </a:extLst>
          </p:cNvPr>
          <p:cNvCxnSpPr>
            <a:cxnSpLocks/>
          </p:cNvCxnSpPr>
          <p:nvPr/>
        </p:nvCxnSpPr>
        <p:spPr>
          <a:xfrm flipH="1">
            <a:off x="9553904" y="1902373"/>
            <a:ext cx="25224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E5D99E-0A88-8B03-2FE6-B09EAAD4C580}"/>
              </a:ext>
            </a:extLst>
          </p:cNvPr>
          <p:cNvCxnSpPr>
            <a:cxnSpLocks/>
          </p:cNvCxnSpPr>
          <p:nvPr/>
        </p:nvCxnSpPr>
        <p:spPr>
          <a:xfrm flipH="1">
            <a:off x="10589172" y="1902373"/>
            <a:ext cx="225972" cy="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17F889-1A87-4F9F-B72A-7BBCF46F37CF}"/>
              </a:ext>
            </a:extLst>
          </p:cNvPr>
          <p:cNvSpPr/>
          <p:nvPr/>
        </p:nvSpPr>
        <p:spPr>
          <a:xfrm>
            <a:off x="6316717" y="1178121"/>
            <a:ext cx="1702770" cy="190065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8997F32-2794-2924-2C25-9E65EDF7932A}"/>
              </a:ext>
            </a:extLst>
          </p:cNvPr>
          <p:cNvCxnSpPr/>
          <p:nvPr/>
        </p:nvCxnSpPr>
        <p:spPr>
          <a:xfrm>
            <a:off x="8019487" y="1178121"/>
            <a:ext cx="1786665" cy="4509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Arrow: Curved Right 25">
            <a:extLst>
              <a:ext uri="{FF2B5EF4-FFF2-40B4-BE49-F238E27FC236}">
                <a16:creationId xmlns:a16="http://schemas.microsoft.com/office/drawing/2014/main" id="{1B05432B-C31B-951C-4968-8781CA2B98BB}"/>
              </a:ext>
            </a:extLst>
          </p:cNvPr>
          <p:cNvSpPr/>
          <p:nvPr/>
        </p:nvSpPr>
        <p:spPr>
          <a:xfrm rot="10545796" flipH="1">
            <a:off x="5778587" y="2861759"/>
            <a:ext cx="704629" cy="127089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58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AF5FD-C824-95F0-D529-B5415E2A0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83736-4AC8-A8BE-2E6A-B2A31E138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0069" y="6432029"/>
            <a:ext cx="2743200" cy="365125"/>
          </a:xfrm>
        </p:spPr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17">
            <a:extLst>
              <a:ext uri="{FF2B5EF4-FFF2-40B4-BE49-F238E27FC236}">
                <a16:creationId xmlns:a16="http://schemas.microsoft.com/office/drawing/2014/main" id="{9D9EE2E0-7A8B-2072-7EED-9E303347D398}"/>
              </a:ext>
            </a:extLst>
          </p:cNvPr>
          <p:cNvSpPr txBox="1">
            <a:spLocks/>
          </p:cNvSpPr>
          <p:nvPr/>
        </p:nvSpPr>
        <p:spPr>
          <a:xfrm>
            <a:off x="0" y="246917"/>
            <a:ext cx="11285837" cy="443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+mj-lt"/>
                <a:cs typeface="+mj-cs"/>
              </a:rPr>
              <a:t>Vapor Diffusion – The Current Mainstream Technique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11D038-DF3F-2F3D-86F9-3DCAEB40C1F3}"/>
              </a:ext>
            </a:extLst>
          </p:cNvPr>
          <p:cNvSpPr txBox="1">
            <a:spLocks/>
          </p:cNvSpPr>
          <p:nvPr/>
        </p:nvSpPr>
        <p:spPr>
          <a:xfrm>
            <a:off x="314676" y="4738815"/>
            <a:ext cx="7166638" cy="20911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1800" dirty="0">
                <a:latin typeface="+mn-lt"/>
                <a:cs typeface="+mn-cs"/>
              </a:rPr>
              <a:t>Average grain size: 1-2 microns</a:t>
            </a:r>
          </a:p>
          <a:p>
            <a:pPr marL="342900" indent="-342900"/>
            <a:r>
              <a:rPr lang="en-US" sz="1800" dirty="0">
                <a:latin typeface="+mn-lt"/>
                <a:cs typeface="+mn-cs"/>
              </a:rPr>
              <a:t>Composition: 24 -25 at.% Sn.</a:t>
            </a:r>
          </a:p>
          <a:p>
            <a:pPr marL="342900" indent="-342900"/>
            <a:r>
              <a:rPr lang="en-US" sz="1800" dirty="0">
                <a:latin typeface="+mn-lt"/>
                <a:cs typeface="+mn-cs"/>
              </a:rPr>
              <a:t>Micro-roughness</a:t>
            </a:r>
          </a:p>
          <a:p>
            <a:pPr marL="342900" indent="-342900"/>
            <a:r>
              <a:rPr lang="en-US" sz="1800" dirty="0">
                <a:latin typeface="+mn-lt"/>
                <a:cs typeface="+mn-cs"/>
              </a:rPr>
              <a:t>Columnar grains extending to  Nb</a:t>
            </a:r>
            <a:r>
              <a:rPr lang="en-US" sz="1800" baseline="-25000" dirty="0">
                <a:latin typeface="+mn-lt"/>
                <a:cs typeface="+mn-cs"/>
              </a:rPr>
              <a:t>3</a:t>
            </a:r>
            <a:r>
              <a:rPr lang="en-US" sz="1800" dirty="0">
                <a:latin typeface="+mn-lt"/>
                <a:cs typeface="+mn-cs"/>
              </a:rPr>
              <a:t>Sn-Nb interface.</a:t>
            </a:r>
          </a:p>
          <a:p>
            <a:pPr marL="342900" indent="-342900"/>
            <a:r>
              <a:rPr lang="en-US" sz="1800" dirty="0">
                <a:latin typeface="+mn-lt"/>
                <a:cs typeface="+mn-cs"/>
              </a:rPr>
              <a:t>Coating thickness:  1-2 µm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F2B894-EF9C-F221-E903-0B60F4C12C8B}"/>
              </a:ext>
            </a:extLst>
          </p:cNvPr>
          <p:cNvGrpSpPr/>
          <p:nvPr/>
        </p:nvGrpSpPr>
        <p:grpSpPr>
          <a:xfrm>
            <a:off x="3412109" y="1256177"/>
            <a:ext cx="3556487" cy="2976489"/>
            <a:chOff x="4754366" y="968383"/>
            <a:chExt cx="3556487" cy="29764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9F2BA2-AA84-5D12-03BE-E603B004C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87"/>
            <a:stretch/>
          </p:blipFill>
          <p:spPr>
            <a:xfrm>
              <a:off x="4754366" y="968383"/>
              <a:ext cx="3556487" cy="29764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53C070A-68ED-2F75-7488-F60F75A02788}"/>
                    </a:ext>
                  </a:extLst>
                </p:cNvPr>
                <p:cNvSpPr txBox="1"/>
                <p:nvPr/>
              </p:nvSpPr>
              <p:spPr>
                <a:xfrm rot="16200000">
                  <a:off x="4033493" y="2293467"/>
                  <a:ext cx="198517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ne-NP" sz="1200" cap="all" dirty="0">
                      <a:solidFill>
                        <a:srgbClr val="212121"/>
                      </a:solidFill>
                      <a:latin typeface="Arial" panose="020B0604020202020204" pitchFamily="34" charset="0"/>
                    </a:rPr>
                    <a:t>Temperature</a:t>
                  </a:r>
                  <a:r>
                    <a:rPr lang="ne-NP" sz="1200" dirty="0">
                      <a:solidFill>
                        <a:srgbClr val="212121"/>
                      </a:solidFill>
                      <a:latin typeface="Arial" panose="020B0604020202020204" pitchFamily="34" charset="0"/>
                    </a:rPr>
                    <a:t> (</a:t>
                  </a:r>
                  <a14:m>
                    <m:oMath xmlns:m="http://schemas.openxmlformats.org/officeDocument/2006/math">
                      <m:r>
                        <a:rPr lang="ne-NP" sz="1200" b="0" i="1" smtClean="0">
                          <a:solidFill>
                            <a:srgbClr val="212121"/>
                          </a:solidFill>
                          <a:latin typeface="Cambria Math" panose="02040503050406030204" pitchFamily="18" charset="0"/>
                        </a:rPr>
                        <m:t>° </m:t>
                      </m:r>
                      <m:r>
                        <a:rPr lang="ne-NP" sz="1200" b="0" i="1" smtClean="0">
                          <a:solidFill>
                            <a:srgbClr val="21212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ne-NP" sz="1200" b="0" i="1" smtClean="0">
                          <a:solidFill>
                            <a:srgbClr val="21212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200" dirty="0">
                    <a:solidFill>
                      <a:srgbClr val="21212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53C070A-68ED-2F75-7488-F60F75A027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033493" y="2293467"/>
                  <a:ext cx="1985179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6667" r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D8F415-B70F-4AD3-13E1-DE32D3B92CEB}"/>
              </a:ext>
            </a:extLst>
          </p:cNvPr>
          <p:cNvGrpSpPr/>
          <p:nvPr/>
        </p:nvGrpSpPr>
        <p:grpSpPr>
          <a:xfrm>
            <a:off x="7280852" y="759066"/>
            <a:ext cx="4873660" cy="3554845"/>
            <a:chOff x="936702" y="773535"/>
            <a:chExt cx="5019675" cy="3859190"/>
          </a:xfrm>
        </p:grpSpPr>
        <p:pic>
          <p:nvPicPr>
            <p:cNvPr id="16" name="Picture 15" descr="C:\Users\Barker\Desktop\Nb3Sn Material Studies\C3C4 Cutouts\CVT11 12-10-15\12-23-15 CVT11\loc 02\CVT11 x5K loc_02 defect_q00.jpg">
              <a:extLst>
                <a:ext uri="{FF2B5EF4-FFF2-40B4-BE49-F238E27FC236}">
                  <a16:creationId xmlns:a16="http://schemas.microsoft.com/office/drawing/2014/main" id="{FEEE9F4B-A429-0EB9-37F7-61AA9FA91DCA}"/>
                </a:ext>
              </a:extLst>
            </p:cNvPr>
            <p:cNvPicPr/>
            <p:nvPr/>
          </p:nvPicPr>
          <p:blipFill>
            <a:blip r:embed="rId5" cstate="print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24275" y="2764571"/>
              <a:ext cx="2432102" cy="186815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AA0734A-ED49-E939-5566-66EBE47DE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02" y="773535"/>
              <a:ext cx="4964287" cy="200304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605241-6C73-C9D9-6C4E-7DD3D6147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090" y="2764571"/>
              <a:ext cx="2476797" cy="1857598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C4C3449-BF00-3D86-1B05-69CFA90854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7479" y="4974065"/>
            <a:ext cx="4531353" cy="1315885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F7317D99-B03A-E9C0-84DA-5DF31FAF4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0852" y="4395835"/>
            <a:ext cx="4777980" cy="54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6348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algn="justLow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U. Pudasaini, G.V. </a:t>
            </a:r>
            <a:r>
              <a:rPr lang="en-US" altLang="en-US" sz="9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Eremeev</a:t>
            </a:r>
            <a:r>
              <a:rPr lang="en-US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M.J. Kelley, C.E. Reece, and J. </a:t>
            </a:r>
            <a:r>
              <a:rPr lang="en-US" altLang="en-US" sz="9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Tuggle</a:t>
            </a:r>
            <a:r>
              <a:rPr lang="en-US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“Investigation of Structural Development of Nb</a:t>
            </a:r>
            <a:r>
              <a:rPr lang="en-US" altLang="en-US" sz="900" baseline="-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3</a:t>
            </a:r>
            <a:r>
              <a:rPr lang="en-US" alt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Sn on </a:t>
            </a:r>
            <a:r>
              <a:rPr lang="en-US" altLang="en-US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Nb</a:t>
            </a:r>
            <a:r>
              <a:rPr lang="en-US" alt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 in the Two Step Diffusion Coating”</a:t>
            </a:r>
            <a:r>
              <a:rPr lang="en-US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9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 American Particle Accelerator Conf. (NAPAC'16)</a:t>
            </a:r>
            <a:r>
              <a:rPr lang="en-US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Chicago, IL, USA, Sep. 2016, paper MOPLR023.</a:t>
            </a:r>
            <a:r>
              <a:rPr lang="en-US" altLang="en-US" sz="900" dirty="0"/>
              <a:t> </a:t>
            </a:r>
            <a:endParaRPr lang="en-US" altLang="en-US" sz="900" dirty="0">
              <a:latin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7A14A88-A886-3A7C-479D-80B4B3DDB2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656" y="977436"/>
            <a:ext cx="2763746" cy="35339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E8C175-A8BD-1586-F8F8-0AB912C6C221}"/>
              </a:ext>
            </a:extLst>
          </p:cNvPr>
          <p:cNvSpPr txBox="1"/>
          <p:nvPr/>
        </p:nvSpPr>
        <p:spPr>
          <a:xfrm flipH="1">
            <a:off x="11406282" y="5806992"/>
            <a:ext cx="7857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2 µm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665976DA-422C-89ED-717D-05485FA93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8763" y="6464829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Materials for Bright Beams Workshop July 17,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BB0DC4-6285-7A4A-D6D7-0B70902C04A8}"/>
              </a:ext>
            </a:extLst>
          </p:cNvPr>
          <p:cNvSpPr txBox="1"/>
          <p:nvPr/>
        </p:nvSpPr>
        <p:spPr>
          <a:xfrm>
            <a:off x="9645910" y="5968574"/>
            <a:ext cx="1627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EBSD</a:t>
            </a:r>
          </a:p>
        </p:txBody>
      </p:sp>
    </p:spTree>
    <p:extLst>
      <p:ext uri="{BB962C8B-B14F-4D97-AF65-F5344CB8AC3E}">
        <p14:creationId xmlns:p14="http://schemas.microsoft.com/office/powerpoint/2010/main" val="2307380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4A915B-4E07-682A-5BC7-AF74728D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0EECD9-C7AC-2F95-E2DD-402FD2B45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71" y="143283"/>
            <a:ext cx="8464378" cy="487490"/>
          </a:xfrm>
        </p:spPr>
        <p:txBody>
          <a:bodyPr/>
          <a:lstStyle/>
          <a:p>
            <a:r>
              <a:rPr lang="en-US" dirty="0"/>
              <a:t>“Patchy” Region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881FB92-37F3-0D17-FFDF-BCC953399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52" y="3457034"/>
            <a:ext cx="7908179" cy="37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6348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algn="justLow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U. Pudasaini, G.V. </a:t>
            </a:r>
            <a:r>
              <a:rPr lang="en-US" altLang="en-US" sz="8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Eremeev</a:t>
            </a:r>
            <a:r>
              <a:rPr lang="en-US" altLang="en-US" sz="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M.J. Kelley, C.E. Reece, and J. </a:t>
            </a:r>
            <a:r>
              <a:rPr lang="en-US" altLang="en-US" sz="8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Tuggle</a:t>
            </a:r>
            <a:r>
              <a:rPr lang="en-US" altLang="en-US" sz="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“Surface Studies of Nb</a:t>
            </a:r>
            <a:r>
              <a:rPr lang="en-US" altLang="en-US" sz="800" baseline="-30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r>
              <a:rPr lang="en-US" altLang="en-US" sz="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 Coated Samples Prepared under Different Coating Conditions”,</a:t>
            </a:r>
            <a:r>
              <a:rPr lang="en-US" altLang="en-US" sz="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800" i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 Proc. 18th International Conference on RF Superconductivity</a:t>
            </a:r>
            <a:r>
              <a:rPr lang="en-US" altLang="en-US" sz="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8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Lanzhau</a:t>
            </a:r>
            <a:r>
              <a:rPr lang="en-US" altLang="en-US" sz="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China, July 2017, paper TUPB069.</a:t>
            </a:r>
            <a:r>
              <a:rPr lang="en-US" altLang="en-US" sz="800" dirty="0">
                <a:latin typeface="+mj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39DA23-A5E0-92E5-F6AC-705CFAD6FD2F}"/>
              </a:ext>
            </a:extLst>
          </p:cNvPr>
          <p:cNvGrpSpPr/>
          <p:nvPr/>
        </p:nvGrpSpPr>
        <p:grpSpPr>
          <a:xfrm>
            <a:off x="5651695" y="838736"/>
            <a:ext cx="5003409" cy="2431174"/>
            <a:chOff x="5512190" y="1279618"/>
            <a:chExt cx="5003409" cy="2431174"/>
          </a:xfrm>
        </p:grpSpPr>
        <p:pic>
          <p:nvPicPr>
            <p:cNvPr id="10" name="image13.png" descr="Patches.png">
              <a:extLst>
                <a:ext uri="{FF2B5EF4-FFF2-40B4-BE49-F238E27FC236}">
                  <a16:creationId xmlns:a16="http://schemas.microsoft.com/office/drawing/2014/main" id="{3373B5A1-F170-912C-6F8C-A06564D6CF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69"/>
            <a:stretch>
              <a:fillRect/>
            </a:stretch>
          </p:blipFill>
          <p:spPr bwMode="auto">
            <a:xfrm>
              <a:off x="5512190" y="1279618"/>
              <a:ext cx="4692484" cy="243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25F657-CB70-9F00-05F1-13E3FC30B173}"/>
                </a:ext>
              </a:extLst>
            </p:cNvPr>
            <p:cNvSpPr/>
            <p:nvPr/>
          </p:nvSpPr>
          <p:spPr>
            <a:xfrm>
              <a:off x="9446140" y="1865668"/>
              <a:ext cx="494082" cy="519813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510388-FC83-DB20-44B7-17EA6D5102A3}"/>
                </a:ext>
              </a:extLst>
            </p:cNvPr>
            <p:cNvSpPr/>
            <p:nvPr/>
          </p:nvSpPr>
          <p:spPr>
            <a:xfrm>
              <a:off x="7508998" y="1865667"/>
              <a:ext cx="696036" cy="25841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14122FA-C6CB-D75E-65B8-730A3E413179}"/>
                </a:ext>
              </a:extLst>
            </p:cNvPr>
            <p:cNvCxnSpPr/>
            <p:nvPr/>
          </p:nvCxnSpPr>
          <p:spPr>
            <a:xfrm>
              <a:off x="9648122" y="1983647"/>
              <a:ext cx="12700" cy="326521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CA80E6-0C9B-5941-3EDF-95E4823354FF}"/>
                </a:ext>
              </a:extLst>
            </p:cNvPr>
            <p:cNvSpPr txBox="1"/>
            <p:nvPr/>
          </p:nvSpPr>
          <p:spPr>
            <a:xfrm>
              <a:off x="8257203" y="1708213"/>
              <a:ext cx="11228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highlight>
                    <a:srgbClr val="FF00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~ 250 nm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78896C-B72B-4E01-6C30-EC39089362AB}"/>
                </a:ext>
              </a:extLst>
            </p:cNvPr>
            <p:cNvSpPr txBox="1"/>
            <p:nvPr/>
          </p:nvSpPr>
          <p:spPr>
            <a:xfrm>
              <a:off x="9221548" y="1514704"/>
              <a:ext cx="129405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~ 1.75 µm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9B2ABB0-A2F1-5F91-7992-56333E4ED344}"/>
                  </a:ext>
                </a:extLst>
              </p:cNvPr>
              <p:cNvSpPr/>
              <p:nvPr/>
            </p:nvSpPr>
            <p:spPr>
              <a:xfrm>
                <a:off x="247236" y="4004533"/>
                <a:ext cx="8490993" cy="21390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+mj-lt"/>
                    <a:cs typeface="Arial" panose="020B0604020202020204" pitchFamily="34" charset="0"/>
                  </a:rPr>
                  <a:t>Could be very thin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+mj-lt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sz="1900" dirty="0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Potentially affects RF performance</a:t>
                </a:r>
              </a:p>
              <a:p>
                <a:r>
                  <a:rPr lang="en-US" sz="1900" dirty="0">
                    <a:latin typeface="+mj-lt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900" i="1">
                        <a:latin typeface="+mj-lt"/>
                      </a:rPr>
                      <m:t>↪</m:t>
                    </m:r>
                    <m:r>
                      <a:rPr lang="en-US" sz="1900" i="1">
                        <a:latin typeface="+mj-lt"/>
                      </a:rPr>
                      <m:t> </m:t>
                    </m:r>
                  </m:oMath>
                </a14:m>
                <a:r>
                  <a:rPr lang="en-US" sz="1900" dirty="0">
                    <a:latin typeface="+mj-lt"/>
                    <a:cs typeface="Arial" panose="020B0604020202020204" pitchFamily="34" charset="0"/>
                  </a:rPr>
                  <a:t>Only a few grain boundaries perimeter for Sn diffusion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+mj-lt"/>
                        <a:cs typeface="Arial" panose="020B0604020202020204" pitchFamily="34" charset="0"/>
                      </a:rPr>
                      <m:t>→ </m:t>
                    </m:r>
                  </m:oMath>
                </a14:m>
                <a:r>
                  <a:rPr lang="en-US" sz="1900" dirty="0">
                    <a:latin typeface="+mj-lt"/>
                    <a:cs typeface="Arial" panose="020B0604020202020204" pitchFamily="34" charset="0"/>
                  </a:rPr>
                  <a:t>slow growth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+mj-lt"/>
                    <a:ea typeface="Times New Roman" panose="02020603050405020304" pitchFamily="18" charset="0"/>
                    <a:cs typeface="Arial" panose="020B0604020202020204" pitchFamily="34" charset="0"/>
                  </a:rPr>
                  <a:t>Prone areas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+mj-lt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sz="1900" dirty="0">
                    <a:latin typeface="+mj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900" dirty="0">
                    <a:latin typeface="+mj-lt"/>
                    <a:cs typeface="Arial" panose="020B0604020202020204" pitchFamily="34" charset="0"/>
                  </a:rPr>
                  <a:t>Out-of-sight regions not directly exposed to Sn/SnCl</a:t>
                </a:r>
                <a:r>
                  <a:rPr lang="en-US" sz="1900" baseline="-25000" dirty="0">
                    <a:latin typeface="+mj-lt"/>
                    <a:cs typeface="Arial" panose="020B0604020202020204" pitchFamily="34" charset="0"/>
                  </a:rPr>
                  <a:t>2</a:t>
                </a:r>
                <a:r>
                  <a:rPr lang="en-US" sz="1900" dirty="0">
                    <a:latin typeface="+mj-lt"/>
                    <a:cs typeface="Arial" panose="020B0604020202020204" pitchFamily="34" charset="0"/>
                  </a:rPr>
                  <a:t> vapor</a:t>
                </a:r>
                <a:endParaRPr lang="en-US" sz="1900" dirty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+mj-lt"/>
                    <a:cs typeface="Arial" panose="020B0604020202020204" pitchFamily="34" charset="0"/>
                  </a:rPr>
                  <a:t>Solutions</a:t>
                </a:r>
              </a:p>
              <a:p>
                <a:pPr lvl="1"/>
                <a:r>
                  <a:rPr lang="en-US" sz="1900" dirty="0">
                    <a:latin typeface="+mj-lt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+mj-lt"/>
                      </a:rPr>
                      <m:t>↪</m:t>
                    </m:r>
                  </m:oMath>
                </a14:m>
                <a:r>
                  <a:rPr lang="en-US" sz="1900" dirty="0"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+mj-lt"/>
                      </a:rPr>
                      <m:t> </m:t>
                    </m:r>
                  </m:oMath>
                </a14:m>
                <a:r>
                  <a:rPr lang="en-US" sz="1900" dirty="0">
                    <a:latin typeface="+mj-lt"/>
                    <a:cs typeface="Arial" panose="020B0604020202020204" pitchFamily="34" charset="0"/>
                  </a:rPr>
                  <a:t>Pre-anodization</a:t>
                </a:r>
              </a:p>
              <a:p>
                <a:pPr lvl="1"/>
                <a:r>
                  <a:rPr lang="en-US" sz="1900" dirty="0">
                    <a:latin typeface="+mj-lt"/>
                  </a:rPr>
                  <a:t>	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+mj-lt"/>
                      </a:rPr>
                      <m:t>↪</m:t>
                    </m:r>
                    <m:r>
                      <a:rPr lang="en-US" sz="1900" i="1" smtClean="0">
                        <a:latin typeface="+mj-lt"/>
                      </a:rPr>
                      <m:t> </m:t>
                    </m:r>
                  </m:oMath>
                </a14:m>
                <a:r>
                  <a:rPr lang="en-US" sz="1900" dirty="0">
                    <a:latin typeface="+mj-lt"/>
                    <a:cs typeface="Arial" panose="020B0604020202020204" pitchFamily="34" charset="0"/>
                  </a:rPr>
                  <a:t>Sufficient Sn-flux at the initial stage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+mj-lt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sz="1900" dirty="0">
                    <a:latin typeface="+mj-lt"/>
                    <a:cs typeface="Arial" panose="020B0604020202020204" pitchFamily="34" charset="0"/>
                  </a:rPr>
                  <a:t> adjust Sn sources and temperatures</a:t>
                </a: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9B2ABB0-A2F1-5F91-7992-56333E4ED3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36" y="4004533"/>
                <a:ext cx="8490993" cy="2139047"/>
              </a:xfrm>
              <a:prstGeom prst="rect">
                <a:avLst/>
              </a:prstGeom>
              <a:blipFill>
                <a:blip r:embed="rId5"/>
                <a:stretch>
                  <a:fillRect l="-575" t="-1425" b="-3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>
            <a:extLst>
              <a:ext uri="{FF2B5EF4-FFF2-40B4-BE49-F238E27FC236}">
                <a16:creationId xmlns:a16="http://schemas.microsoft.com/office/drawing/2014/main" id="{A8C2F278-B7D6-1163-F4C2-953A00563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21" y="721977"/>
            <a:ext cx="3524474" cy="264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0CB6B231-C899-8975-CD8D-EEDAB5BA1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Materials for Bright Beams Workshop July 17, 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3CAA77-5C28-18E6-7277-69F8A6C96C49}"/>
              </a:ext>
            </a:extLst>
          </p:cNvPr>
          <p:cNvSpPr txBox="1"/>
          <p:nvPr/>
        </p:nvSpPr>
        <p:spPr>
          <a:xfrm>
            <a:off x="8950797" y="5772880"/>
            <a:ext cx="39830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Low Sn flux → Epitaxial growth of Nb</a:t>
            </a:r>
            <a:r>
              <a:rPr lang="en-US" sz="1200" baseline="-25000" dirty="0">
                <a:solidFill>
                  <a:srgbClr val="00B0F0"/>
                </a:solidFill>
              </a:rPr>
              <a:t>3</a:t>
            </a:r>
            <a:r>
              <a:rPr lang="en-US" sz="1200" dirty="0">
                <a:solidFill>
                  <a:srgbClr val="00B0F0"/>
                </a:solidFill>
              </a:rPr>
              <a:t> Sn on Nb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F012F5-90F0-3992-D112-E74D48074BEE}"/>
              </a:ext>
            </a:extLst>
          </p:cNvPr>
          <p:cNvSpPr txBox="1"/>
          <p:nvPr/>
        </p:nvSpPr>
        <p:spPr>
          <a:xfrm>
            <a:off x="8283758" y="5959403"/>
            <a:ext cx="3859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J. Lee, et al. "Atomic-scale analyses of Nb</a:t>
            </a:r>
            <a:r>
              <a:rPr lang="en-US" sz="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Sn on Nb prepared by vapor diffusion for superconducting radiofrequency cavity applications: a correlative study." Superconductor Science and Technology 32.2 (2018): 024001.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2537799-D671-1E96-472E-26B1612E4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776" y="3591963"/>
            <a:ext cx="3374925" cy="22100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D12B621-9A0E-2C14-69A8-3B0FE21FAFEA}"/>
              </a:ext>
            </a:extLst>
          </p:cNvPr>
          <p:cNvSpPr txBox="1"/>
          <p:nvPr/>
        </p:nvSpPr>
        <p:spPr>
          <a:xfrm>
            <a:off x="8539412" y="3442988"/>
            <a:ext cx="3511805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00" b="1" dirty="0"/>
              <a:t>Atomically-resolved HR-STEM image of the Nb</a:t>
            </a:r>
            <a:r>
              <a:rPr lang="en-US" sz="1000" b="1" baseline="-25000" dirty="0"/>
              <a:t>3</a:t>
            </a:r>
            <a:r>
              <a:rPr lang="en-US" sz="1000" b="1" dirty="0"/>
              <a:t>Sn/Nb interface</a:t>
            </a:r>
          </a:p>
        </p:txBody>
      </p:sp>
    </p:spTree>
    <p:extLst>
      <p:ext uri="{BB962C8B-B14F-4D97-AF65-F5344CB8AC3E}">
        <p14:creationId xmlns:p14="http://schemas.microsoft.com/office/powerpoint/2010/main" val="3399926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A9D397-5D83-CFBB-7609-C3F01E2F7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241B0CC-F1B0-3E8A-3074-A13CB6060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45" y="107531"/>
            <a:ext cx="8464378" cy="487490"/>
          </a:xfrm>
        </p:spPr>
        <p:txBody>
          <a:bodyPr/>
          <a:lstStyle/>
          <a:p>
            <a:r>
              <a:rPr lang="en-US" dirty="0"/>
              <a:t>Sn Residues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176A68-2E79-FA04-DBC7-685CFE459B60}"/>
              </a:ext>
            </a:extLst>
          </p:cNvPr>
          <p:cNvSpPr txBox="1">
            <a:spLocks/>
          </p:cNvSpPr>
          <p:nvPr/>
        </p:nvSpPr>
        <p:spPr>
          <a:xfrm>
            <a:off x="121554" y="728375"/>
            <a:ext cx="9916526" cy="131269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Cavity covered with Nb plates during the coating</a:t>
            </a:r>
          </a:p>
          <a:p>
            <a:r>
              <a:rPr lang="en-US" sz="2000" dirty="0"/>
              <a:t>Sn-vapor condensation at the end of the process</a:t>
            </a:r>
          </a:p>
          <a:p>
            <a:r>
              <a:rPr lang="en-US" sz="2000" dirty="0"/>
              <a:t>Specific challenge for us</a:t>
            </a:r>
          </a:p>
          <a:p>
            <a:r>
              <a:rPr lang="en-US" sz="2000" dirty="0"/>
              <a:t>Mitigation approaches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90B311-BEE5-4E48-36F1-AA0BD9754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5" y="2642628"/>
            <a:ext cx="4329899" cy="3687964"/>
          </a:xfrm>
          <a:prstGeom prst="rect">
            <a:avLst/>
          </a:prstGeom>
        </p:spPr>
      </p:pic>
      <p:pic>
        <p:nvPicPr>
          <p:cNvPr id="4" name="Picture 3" descr="A metal object with a wire&#10;&#10;Description automatically generated">
            <a:extLst>
              <a:ext uri="{FF2B5EF4-FFF2-40B4-BE49-F238E27FC236}">
                <a16:creationId xmlns:a16="http://schemas.microsoft.com/office/drawing/2014/main" id="{87493AC3-22F6-FF8F-F057-09478B714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40" r="33794"/>
          <a:stretch/>
        </p:blipFill>
        <p:spPr>
          <a:xfrm>
            <a:off x="9351902" y="550440"/>
            <a:ext cx="1163698" cy="1979588"/>
          </a:xfrm>
          <a:prstGeom prst="rect">
            <a:avLst/>
          </a:prstGeom>
          <a:ln w="28575">
            <a:noFill/>
          </a:ln>
        </p:spPr>
      </p:pic>
      <p:pic>
        <p:nvPicPr>
          <p:cNvPr id="5" name="Picture 4" descr="A close-up of a metal device&#10;&#10;Description automatically generated">
            <a:extLst>
              <a:ext uri="{FF2B5EF4-FFF2-40B4-BE49-F238E27FC236}">
                <a16:creationId xmlns:a16="http://schemas.microsoft.com/office/drawing/2014/main" id="{75CADF98-D4F7-508C-86D6-B20CF3B85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7887" y="563253"/>
            <a:ext cx="1113518" cy="1979588"/>
          </a:xfrm>
          <a:prstGeom prst="rect">
            <a:avLst/>
          </a:prstGeom>
          <a:ln w="28575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76DC0C-94C2-6FD2-C514-27FAF8AFB0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4"/>
          <a:stretch/>
        </p:blipFill>
        <p:spPr>
          <a:xfrm>
            <a:off x="7394121" y="520492"/>
            <a:ext cx="1660582" cy="20095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A4EEAF-5062-C25D-1A5A-D2F0C65B9594}"/>
              </a:ext>
            </a:extLst>
          </p:cNvPr>
          <p:cNvSpPr/>
          <p:nvPr/>
        </p:nvSpPr>
        <p:spPr>
          <a:xfrm>
            <a:off x="7394121" y="487680"/>
            <a:ext cx="1660582" cy="209580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E88CE5-4C9F-83AA-BD74-F474BAAB65F2}"/>
              </a:ext>
            </a:extLst>
          </p:cNvPr>
          <p:cNvSpPr/>
          <p:nvPr/>
        </p:nvSpPr>
        <p:spPr>
          <a:xfrm>
            <a:off x="9346242" y="520492"/>
            <a:ext cx="2376406" cy="205282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B950BF4-CC60-F162-75E7-75B0894A5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Materials for Bright Beams Workshop July 17, 2025</a:t>
            </a:r>
          </a:p>
        </p:txBody>
      </p:sp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5EAF6DDE-A5E1-4D3B-A814-38AFBBAFA268}"/>
              </a:ext>
            </a:extLst>
          </p:cNvPr>
          <p:cNvPicPr>
            <a:picLocks noGrp="1"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8816799" y="3029725"/>
            <a:ext cx="3070401" cy="307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6F5DAE3-E311-416A-91E2-7E480298953F}"/>
              </a:ext>
            </a:extLst>
          </p:cNvPr>
          <p:cNvGrpSpPr/>
          <p:nvPr/>
        </p:nvGrpSpPr>
        <p:grpSpPr>
          <a:xfrm>
            <a:off x="5352631" y="3051345"/>
            <a:ext cx="3332284" cy="3052360"/>
            <a:chOff x="2901385" y="1393619"/>
            <a:chExt cx="2629798" cy="263285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F5950A-DB6A-40F3-A77B-1458DB381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01385" y="1393619"/>
              <a:ext cx="2629798" cy="2632857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BFBDB58-0E0B-41D4-92E1-500E2B635D7F}"/>
                </a:ext>
              </a:extLst>
            </p:cNvPr>
            <p:cNvGrpSpPr/>
            <p:nvPr/>
          </p:nvGrpSpPr>
          <p:grpSpPr>
            <a:xfrm>
              <a:off x="3133464" y="1816129"/>
              <a:ext cx="1333510" cy="498562"/>
              <a:chOff x="497742" y="1775161"/>
              <a:chExt cx="1333510" cy="49856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CB88EE4-4CD6-4BC4-B378-34154FE52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42" y="1775161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latin typeface="" charset="0"/>
                  </a:rPr>
                  <a:t>3</a:t>
                </a:r>
                <a:endParaRPr kumimoji="0" lang="en-US" alt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E672C55-A9C1-449B-AAFF-4C122E84B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4852" y="2127753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latin typeface="" charset="0"/>
                  </a:rPr>
                  <a:t>2</a:t>
                </a:r>
                <a:endParaRPr kumimoji="0" lang="en-US" alt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3325B83-27A8-4408-8CDF-4A3F9194992A}"/>
                  </a:ext>
                </a:extLst>
              </p:cNvPr>
              <p:cNvSpPr/>
              <p:nvPr/>
            </p:nvSpPr>
            <p:spPr>
              <a:xfrm>
                <a:off x="1785533" y="2228004"/>
                <a:ext cx="45719" cy="45719"/>
              </a:xfrm>
              <a:prstGeom prst="ellipse">
                <a:avLst/>
              </a:prstGeom>
              <a:solidFill>
                <a:srgbClr val="00FFFF"/>
              </a:solidFill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F41D04B-BFDF-4EBD-B3F3-D53110D94C61}"/>
                  </a:ext>
                </a:extLst>
              </p:cNvPr>
              <p:cNvSpPr/>
              <p:nvPr/>
            </p:nvSpPr>
            <p:spPr>
              <a:xfrm>
                <a:off x="550816" y="1898272"/>
                <a:ext cx="45719" cy="45719"/>
              </a:xfrm>
              <a:prstGeom prst="ellipse">
                <a:avLst/>
              </a:prstGeom>
              <a:solidFill>
                <a:srgbClr val="00FFFF"/>
              </a:solidFill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23BB122-ADB6-9B0A-42D4-AEE908235599}"/>
              </a:ext>
            </a:extLst>
          </p:cNvPr>
          <p:cNvSpPr txBox="1"/>
          <p:nvPr/>
        </p:nvSpPr>
        <p:spPr>
          <a:xfrm>
            <a:off x="5707047" y="6057783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Points </a:t>
            </a:r>
            <a:r>
              <a:rPr lang="en-US" sz="1800" b="1" dirty="0">
                <a:solidFill>
                  <a:srgbClr val="FFC000"/>
                </a:solidFill>
              </a:rPr>
              <a:t>2</a:t>
            </a:r>
            <a:r>
              <a:rPr lang="en-US" sz="1800" b="1" dirty="0"/>
              <a:t> and </a:t>
            </a:r>
            <a:r>
              <a:rPr lang="en-US" sz="1800" b="1" dirty="0">
                <a:solidFill>
                  <a:srgbClr val="FF0000"/>
                </a:solidFill>
              </a:rPr>
              <a:t>3</a:t>
            </a:r>
            <a:r>
              <a:rPr lang="en-US" sz="1800" b="1" dirty="0"/>
              <a:t>: High Sn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148014-C24D-4305-487D-3CC14CDD2C6B}"/>
              </a:ext>
            </a:extLst>
          </p:cNvPr>
          <p:cNvSpPr txBox="1"/>
          <p:nvPr/>
        </p:nvSpPr>
        <p:spPr>
          <a:xfrm>
            <a:off x="6353741" y="3055894"/>
            <a:ext cx="133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SEM image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31ADBA-6D55-44D5-544C-C2CC15C58DBB}"/>
              </a:ext>
            </a:extLst>
          </p:cNvPr>
          <p:cNvSpPr txBox="1"/>
          <p:nvPr/>
        </p:nvSpPr>
        <p:spPr>
          <a:xfrm>
            <a:off x="9336205" y="3023064"/>
            <a:ext cx="23646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Elemental Mapping of Sn by Auger spectroscopy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D820F4-A94C-E083-E6B4-0C5D281BB343}"/>
              </a:ext>
            </a:extLst>
          </p:cNvPr>
          <p:cNvSpPr txBox="1"/>
          <p:nvPr/>
        </p:nvSpPr>
        <p:spPr>
          <a:xfrm>
            <a:off x="6746173" y="2670553"/>
            <a:ext cx="4126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Scanning Auger Microscopy (SAM)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067C8C-0424-CEB7-DF41-7F1C2A7888A4}"/>
              </a:ext>
            </a:extLst>
          </p:cNvPr>
          <p:cNvSpPr txBox="1"/>
          <p:nvPr/>
        </p:nvSpPr>
        <p:spPr>
          <a:xfrm>
            <a:off x="1984204" y="2732108"/>
            <a:ext cx="1627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AFM</a:t>
            </a:r>
          </a:p>
        </p:txBody>
      </p:sp>
    </p:spTree>
    <p:extLst>
      <p:ext uri="{BB962C8B-B14F-4D97-AF65-F5344CB8AC3E}">
        <p14:creationId xmlns:p14="http://schemas.microsoft.com/office/powerpoint/2010/main" val="115728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08451A-A2B2-6D71-78AD-9C5866A65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 descr="C:\Users\Barker\Desktop\Picture4.png">
            <a:extLst>
              <a:ext uri="{FF2B5EF4-FFF2-40B4-BE49-F238E27FC236}">
                <a16:creationId xmlns:a16="http://schemas.microsoft.com/office/drawing/2014/main" id="{C37C4B90-029F-26F1-0BD8-0C305654898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29" y="965017"/>
            <a:ext cx="473202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uttar\Documents\OriginLab\User Files\TICompare Dissertation.tif">
            <a:extLst>
              <a:ext uri="{FF2B5EF4-FFF2-40B4-BE49-F238E27FC236}">
                <a16:creationId xmlns:a16="http://schemas.microsoft.com/office/drawing/2014/main" id="{05281BB0-4EAE-2FE5-88BC-32F32498DD0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9740" r="13039"/>
          <a:stretch/>
        </p:blipFill>
        <p:spPr bwMode="auto">
          <a:xfrm>
            <a:off x="380273" y="3548960"/>
            <a:ext cx="3558681" cy="250014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B972E5-F3C4-0221-84D4-56580CB2298A}"/>
              </a:ext>
            </a:extLst>
          </p:cNvPr>
          <p:cNvSpPr txBox="1"/>
          <p:nvPr/>
        </p:nvSpPr>
        <p:spPr>
          <a:xfrm>
            <a:off x="212314" y="700342"/>
            <a:ext cx="2990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Cornell (No Q-slope)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CCD49-8F0A-94E8-5647-F1F98AB13879}"/>
              </a:ext>
            </a:extLst>
          </p:cNvPr>
          <p:cNvSpPr txBox="1"/>
          <p:nvPr/>
        </p:nvSpPr>
        <p:spPr>
          <a:xfrm>
            <a:off x="2817955" y="700342"/>
            <a:ext cx="2270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 (Q-slope)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B2DA28-4357-2114-818D-A6AC72A39910}"/>
              </a:ext>
            </a:extLst>
          </p:cNvPr>
          <p:cNvSpPr/>
          <p:nvPr/>
        </p:nvSpPr>
        <p:spPr>
          <a:xfrm>
            <a:off x="80429" y="6192749"/>
            <a:ext cx="487906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J. Tuggle </a:t>
            </a:r>
            <a:r>
              <a:rPr lang="en-US" sz="700" i="1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et al</a:t>
            </a:r>
            <a:r>
              <a:rPr lang="en-US" sz="700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, 2018. Secondary ion mass spectrometry for superconducting radiofrequency cavity materials. </a:t>
            </a:r>
            <a:r>
              <a:rPr lang="en-US" sz="700" i="1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Journal of Vacuum Science &amp; Technology B, Nanotechnology and Microelectronics: Materials, Processing, Measurement, and Phenomena</a:t>
            </a:r>
            <a:r>
              <a:rPr lang="en-US" sz="700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, </a:t>
            </a:r>
            <a:r>
              <a:rPr lang="en-US" sz="700" i="1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36</a:t>
            </a:r>
            <a:r>
              <a:rPr lang="en-US" sz="700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(5), p.052907.</a:t>
            </a:r>
          </a:p>
          <a:p>
            <a:r>
              <a:rPr lang="en-US" sz="700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U. Pudasaini </a:t>
            </a:r>
            <a:r>
              <a:rPr lang="en-US" sz="700" i="1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et al</a:t>
            </a:r>
            <a:r>
              <a:rPr lang="en-US" sz="700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. "Surface Studies of Nb</a:t>
            </a:r>
            <a:r>
              <a:rPr lang="en-US" sz="700" baseline="-25000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700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Sn Coated Samples Prepared under Different Coating Conditions." SRF 2017: THPB069.</a:t>
            </a:r>
            <a:endParaRPr lang="en-US" sz="700" dirty="0">
              <a:latin typeface="+mj-lt"/>
              <a:cs typeface="Arial" panose="020B0604020202020204" pitchFamily="34" charset="0"/>
            </a:endParaRP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6D4E01-5C56-7C46-21B3-59EF74AA4877}"/>
              </a:ext>
            </a:extLst>
          </p:cNvPr>
          <p:cNvSpPr/>
          <p:nvPr/>
        </p:nvSpPr>
        <p:spPr>
          <a:xfrm>
            <a:off x="5321299" y="790862"/>
            <a:ext cx="656590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At Wuppertal, the potential source of Ti could be Ti foils, used as getter material in the furnace.</a:t>
            </a:r>
            <a:r>
              <a:rPr lang="en-US" sz="1000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lvl="0">
              <a:defRPr/>
            </a:pPr>
            <a:r>
              <a:rPr lang="en-US" sz="700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M. </a:t>
            </a:r>
            <a:r>
              <a:rPr lang="en-US" sz="700" i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Peiniger</a:t>
            </a:r>
            <a:r>
              <a:rPr lang="en-US" sz="700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, PhD dissertation, Wuppertal University (1989)</a:t>
            </a:r>
          </a:p>
          <a:p>
            <a:endParaRPr lang="en-US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Ti evaporation from </a:t>
            </a:r>
            <a:r>
              <a:rPr lang="en-US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NbTi</a:t>
            </a:r>
            <a:r>
              <a:rPr lang="en-US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flanges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Cause field dependence of </a:t>
            </a:r>
            <a:r>
              <a:rPr lang="en-US" kern="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kern="800" baseline="-25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0 </a:t>
            </a:r>
            <a:r>
              <a:rPr lang="en-US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degradation in Nb cavities. </a:t>
            </a:r>
          </a:p>
          <a:p>
            <a:r>
              <a:rPr lang="en-US" sz="700" i="1" dirty="0" err="1">
                <a:latin typeface="+mj-lt"/>
                <a:cs typeface="Arial" panose="020B0604020202020204" pitchFamily="34" charset="0"/>
              </a:rPr>
              <a:t>Dhakal</a:t>
            </a:r>
            <a:r>
              <a:rPr lang="en-US" sz="700" i="1" dirty="0">
                <a:latin typeface="+mj-lt"/>
                <a:cs typeface="Arial" panose="020B0604020202020204" pitchFamily="34" charset="0"/>
              </a:rPr>
              <a:t>, P., et al. "Effect of high temperature heat treatments on the quality factor of a large-grain superconducting radio-frequency niobium cavity." Physical Review Special Topics-Accelerators and Beams 16.4 (2013): 042001</a:t>
            </a:r>
            <a:r>
              <a:rPr lang="en-US" sz="1000" i="1" dirty="0">
                <a:latin typeface="+mj-lt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FD1AF0-13E0-F2C7-0A0B-12C0F75909B6}"/>
              </a:ext>
            </a:extLst>
          </p:cNvPr>
          <p:cNvSpPr txBox="1"/>
          <p:nvPr/>
        </p:nvSpPr>
        <p:spPr>
          <a:xfrm>
            <a:off x="80429" y="3082521"/>
            <a:ext cx="5655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cs typeface="Arial" panose="020B0604020202020204" pitchFamily="34" charset="0"/>
              </a:rPr>
              <a:t>Similar microstructure, composition, and topography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5534C6-E410-98C8-28E4-087150E3E2E1}"/>
              </a:ext>
            </a:extLst>
          </p:cNvPr>
          <p:cNvSpPr txBox="1"/>
          <p:nvPr/>
        </p:nvSpPr>
        <p:spPr>
          <a:xfrm>
            <a:off x="5459630" y="2716521"/>
            <a:ext cx="627810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Ti-free Hygiene adopted after the furnace upgrade in 2017 resulted in the first cavity without “Wuppertal slope”.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EC05516-C224-5DAF-4F40-597C4EC10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88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Titanium Contamination from </a:t>
            </a:r>
            <a:r>
              <a:rPr lang="en-US" dirty="0" err="1"/>
              <a:t>NbTi</a:t>
            </a:r>
            <a:r>
              <a:rPr lang="en-US" dirty="0"/>
              <a:t> Flange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8C06971C-08B6-4F5F-1654-20C6BF196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8408" y="6554097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Materials for Bright Beams Workshop July 17, 2025</a:t>
            </a:r>
          </a:p>
        </p:txBody>
      </p:sp>
      <p:pic>
        <p:nvPicPr>
          <p:cNvPr id="6" name="Picture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74BB3C0-1832-253A-363B-FFB14C078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595" y="3415357"/>
            <a:ext cx="3904123" cy="29881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B52D17-C3C9-389E-5FC2-B56714B94BF1}"/>
              </a:ext>
            </a:extLst>
          </p:cNvPr>
          <p:cNvSpPr txBox="1"/>
          <p:nvPr/>
        </p:nvSpPr>
        <p:spPr>
          <a:xfrm>
            <a:off x="4959494" y="5042579"/>
            <a:ext cx="2945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Risk of coating cavities with </a:t>
            </a:r>
            <a:r>
              <a:rPr lang="en-US" dirty="0" err="1">
                <a:latin typeface="+mj-lt"/>
                <a:cs typeface="Arial" panose="020B0604020202020204" pitchFamily="34" charset="0"/>
              </a:rPr>
              <a:t>NbTi</a:t>
            </a:r>
            <a:r>
              <a:rPr lang="en-US" dirty="0">
                <a:latin typeface="+mj-lt"/>
                <a:cs typeface="Arial" panose="020B0604020202020204" pitchFamily="34" charset="0"/>
              </a:rPr>
              <a:t> flanges? </a:t>
            </a:r>
            <a:endParaRPr lang="en-US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297CBF-1A71-6CD4-9EAE-5476CAB6E6A8}"/>
              </a:ext>
            </a:extLst>
          </p:cNvPr>
          <p:cNvSpPr txBox="1"/>
          <p:nvPr/>
        </p:nvSpPr>
        <p:spPr>
          <a:xfrm>
            <a:off x="7466028" y="3398221"/>
            <a:ext cx="4515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SIMS depth profile from Nb samples with ceramic flange covers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B18644-99CB-1D66-9D03-F48CCF046B0E}"/>
              </a:ext>
            </a:extLst>
          </p:cNvPr>
          <p:cNvSpPr txBox="1"/>
          <p:nvPr/>
        </p:nvSpPr>
        <p:spPr>
          <a:xfrm>
            <a:off x="2519961" y="4166894"/>
            <a:ext cx="1627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SIMS Depth Profile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ED6400-08CE-68BD-C4C1-55828729D341}"/>
              </a:ext>
            </a:extLst>
          </p:cNvPr>
          <p:cNvSpPr txBox="1"/>
          <p:nvPr/>
        </p:nvSpPr>
        <p:spPr>
          <a:xfrm>
            <a:off x="2159613" y="887395"/>
            <a:ext cx="1627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AFM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98455C8-818F-C487-54E1-4792AEFD5FAD}"/>
              </a:ext>
            </a:extLst>
          </p:cNvPr>
          <p:cNvSpPr/>
          <p:nvPr/>
        </p:nvSpPr>
        <p:spPr>
          <a:xfrm>
            <a:off x="8096610" y="3825777"/>
            <a:ext cx="810705" cy="276999"/>
          </a:xfrm>
          <a:prstGeom prst="ellipse">
            <a:avLst/>
          </a:prstGeom>
          <a:noFill/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FD33D7-0E0C-C83D-70A8-EC4E0E8B737B}"/>
              </a:ext>
            </a:extLst>
          </p:cNvPr>
          <p:cNvCxnSpPr>
            <a:cxnSpLocks/>
          </p:cNvCxnSpPr>
          <p:nvPr/>
        </p:nvCxnSpPr>
        <p:spPr>
          <a:xfrm flipV="1">
            <a:off x="6096000" y="3964276"/>
            <a:ext cx="2000610" cy="10783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169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A541E3-7BD5-CF5A-E64F-048540138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6331" y="6607363"/>
            <a:ext cx="4114800" cy="365125"/>
          </a:xfrm>
        </p:spPr>
        <p:txBody>
          <a:bodyPr/>
          <a:lstStyle/>
          <a:p>
            <a:r>
              <a:rPr lang="en-US" dirty="0"/>
              <a:t>Materials for Bright Beams Workshop July 17,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6E1C00-AE83-5E7E-CB85-EA2191E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048921-9CB9-EAD2-B131-90116DB31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62" y="0"/>
            <a:ext cx="11044707" cy="678664"/>
          </a:xfrm>
        </p:spPr>
        <p:txBody>
          <a:bodyPr/>
          <a:lstStyle/>
          <a:p>
            <a:r>
              <a:rPr lang="en-US" dirty="0"/>
              <a:t>RF Performance vs. Material Characteristics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564C07-D0E3-28CF-B1F3-10D02EC4C5F1}"/>
              </a:ext>
            </a:extLst>
          </p:cNvPr>
          <p:cNvGrpSpPr/>
          <p:nvPr/>
        </p:nvGrpSpPr>
        <p:grpSpPr>
          <a:xfrm>
            <a:off x="818703" y="960547"/>
            <a:ext cx="2460760" cy="3384771"/>
            <a:chOff x="9885387" y="753618"/>
            <a:chExt cx="1361754" cy="25246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D7D6DD6-0A2A-0792-CB25-4599E02FF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4970" y="763530"/>
              <a:ext cx="652171" cy="251476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1F20A8-C8A0-A00D-A508-4FB4B9EBD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5387" y="753618"/>
              <a:ext cx="612912" cy="252467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66F4E8-873F-3083-DF08-435ADC7371ED}"/>
              </a:ext>
            </a:extLst>
          </p:cNvPr>
          <p:cNvGrpSpPr/>
          <p:nvPr/>
        </p:nvGrpSpPr>
        <p:grpSpPr>
          <a:xfrm>
            <a:off x="8258885" y="939533"/>
            <a:ext cx="2807618" cy="3374583"/>
            <a:chOff x="7538423" y="914703"/>
            <a:chExt cx="1284891" cy="25305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97314-A1C9-63F1-4911-6D3C2D9E0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152" y="914703"/>
              <a:ext cx="627162" cy="253052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FE1C96-3199-3CE9-95CA-E0789D016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8423" y="930461"/>
              <a:ext cx="587123" cy="2514762"/>
            </a:xfrm>
            <a:prstGeom prst="rect">
              <a:avLst/>
            </a:prstGeom>
          </p:spPr>
        </p:pic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D5E205D-A30C-8538-DB5A-929DB7B9E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891427"/>
              </p:ext>
            </p:extLst>
          </p:nvPr>
        </p:nvGraphicFramePr>
        <p:xfrm>
          <a:off x="6786141" y="4740940"/>
          <a:ext cx="4374228" cy="1869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476">
                  <a:extLst>
                    <a:ext uri="{9D8B030D-6E8A-4147-A177-3AD203B41FA5}">
                      <a16:colId xmlns:a16="http://schemas.microsoft.com/office/drawing/2014/main" val="3503991775"/>
                    </a:ext>
                  </a:extLst>
                </a:gridCol>
                <a:gridCol w="1369929">
                  <a:extLst>
                    <a:ext uri="{9D8B030D-6E8A-4147-A177-3AD203B41FA5}">
                      <a16:colId xmlns:a16="http://schemas.microsoft.com/office/drawing/2014/main" val="2195261787"/>
                    </a:ext>
                  </a:extLst>
                </a:gridCol>
                <a:gridCol w="1367823">
                  <a:extLst>
                    <a:ext uri="{9D8B030D-6E8A-4147-A177-3AD203B41FA5}">
                      <a16:colId xmlns:a16="http://schemas.microsoft.com/office/drawing/2014/main" val="3323505566"/>
                    </a:ext>
                  </a:extLst>
                </a:gridCol>
              </a:tblGrid>
              <a:tr h="527819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Performance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“Good”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Annealed – “bad”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31234353"/>
                  </a:ext>
                </a:extLst>
              </a:tr>
              <a:tr h="3409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Average grain size (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µm)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0.96 ± 0.06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1.11 ± 0.08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32951553"/>
                  </a:ext>
                </a:extLst>
              </a:tr>
              <a:tr h="34099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Average roughness (nm), </a:t>
                      </a:r>
                    </a:p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50 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µm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scan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 ± 8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 ± 5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91064800"/>
                  </a:ext>
                </a:extLst>
              </a:tr>
              <a:tr h="3409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Average thickness (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µm)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1.20 ± 0.12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1.75 ± 0.15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40789832"/>
                  </a:ext>
                </a:extLst>
              </a:tr>
              <a:tr h="286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GB composition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Sn-deficient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9963953"/>
                  </a:ext>
                </a:extLst>
              </a:tr>
            </a:tbl>
          </a:graphicData>
        </a:graphic>
      </p:graphicFrame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4F648D7-381B-2CC8-4C5E-8AF4DDC5813C}"/>
              </a:ext>
            </a:extLst>
          </p:cNvPr>
          <p:cNvSpPr txBox="1">
            <a:spLocks/>
          </p:cNvSpPr>
          <p:nvPr/>
        </p:nvSpPr>
        <p:spPr>
          <a:xfrm>
            <a:off x="304800" y="4649568"/>
            <a:ext cx="5690753" cy="20461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+mj-lt"/>
              </a:rPr>
              <a:t>No Sn-rich GBs but Sn-deficient regions close to the Nb</a:t>
            </a:r>
            <a:r>
              <a:rPr lang="en-US" sz="2200" baseline="-25000" dirty="0">
                <a:latin typeface="+mj-lt"/>
              </a:rPr>
              <a:t>3</a:t>
            </a:r>
            <a:r>
              <a:rPr lang="en-US" sz="2200" dirty="0">
                <a:latin typeface="+mj-lt"/>
              </a:rPr>
              <a:t>Sn-Nb interface</a:t>
            </a:r>
          </a:p>
          <a:p>
            <a:r>
              <a:rPr lang="en-US" sz="2200" dirty="0">
                <a:latin typeface="+mj-lt"/>
              </a:rPr>
              <a:t>Sample with annealing features – Sn-deficient GBs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021E65D-76CF-A4D0-4F10-8CFB4D1B34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497"/>
          <a:stretch>
            <a:fillRect/>
          </a:stretch>
        </p:blipFill>
        <p:spPr>
          <a:xfrm>
            <a:off x="3438214" y="890654"/>
            <a:ext cx="4661916" cy="35869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0C70D06-08A7-7425-1265-6B129B140EB3}"/>
              </a:ext>
            </a:extLst>
          </p:cNvPr>
          <p:cNvSpPr txBox="1"/>
          <p:nvPr/>
        </p:nvSpPr>
        <p:spPr>
          <a:xfrm>
            <a:off x="6120530" y="661782"/>
            <a:ext cx="186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Exhausted Sn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0BCDAB-D1B1-D897-A770-CE15B0A3E3E8}"/>
              </a:ext>
            </a:extLst>
          </p:cNvPr>
          <p:cNvSpPr/>
          <p:nvPr/>
        </p:nvSpPr>
        <p:spPr>
          <a:xfrm>
            <a:off x="720158" y="746913"/>
            <a:ext cx="5094146" cy="381906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D9415D-A0B1-433B-67F0-ACBC24A7A51D}"/>
              </a:ext>
            </a:extLst>
          </p:cNvPr>
          <p:cNvSpPr/>
          <p:nvPr/>
        </p:nvSpPr>
        <p:spPr>
          <a:xfrm>
            <a:off x="5858056" y="746913"/>
            <a:ext cx="5333740" cy="38172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1D07C9C-1494-03E8-EF58-DDF7C58B9984}"/>
              </a:ext>
            </a:extLst>
          </p:cNvPr>
          <p:cNvSpPr/>
          <p:nvPr/>
        </p:nvSpPr>
        <p:spPr>
          <a:xfrm>
            <a:off x="7326251" y="2479452"/>
            <a:ext cx="67839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000" dirty="0"/>
              <a:t>Annealed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361117-C2DC-81CD-2CB2-C0A5C8A24C01}"/>
              </a:ext>
            </a:extLst>
          </p:cNvPr>
          <p:cNvSpPr txBox="1"/>
          <p:nvPr/>
        </p:nvSpPr>
        <p:spPr>
          <a:xfrm>
            <a:off x="3922773" y="3834592"/>
            <a:ext cx="17765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Q&gt;10</a:t>
            </a:r>
            <a:r>
              <a:rPr lang="en-US" sz="1000" b="1" baseline="30000" dirty="0">
                <a:solidFill>
                  <a:srgbClr val="0070C0"/>
                </a:solidFill>
              </a:rPr>
              <a:t>10 </a:t>
            </a:r>
            <a:r>
              <a:rPr lang="en-US" sz="1000" b="1" dirty="0">
                <a:solidFill>
                  <a:srgbClr val="0070C0"/>
                </a:solidFill>
              </a:rPr>
              <a:t>@ &gt;17MV/m  at 4 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70EB25-847F-0DFC-05CD-479557B51B14}"/>
              </a:ext>
            </a:extLst>
          </p:cNvPr>
          <p:cNvSpPr txBox="1"/>
          <p:nvPr/>
        </p:nvSpPr>
        <p:spPr>
          <a:xfrm>
            <a:off x="6096000" y="3834592"/>
            <a:ext cx="2229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Q~10</a:t>
            </a:r>
            <a:r>
              <a:rPr lang="en-US" sz="1000" b="1" baseline="30000" dirty="0">
                <a:solidFill>
                  <a:srgbClr val="0070C0"/>
                </a:solidFill>
              </a:rPr>
              <a:t>9 </a:t>
            </a:r>
            <a:r>
              <a:rPr lang="en-US" sz="1000" b="1" dirty="0">
                <a:solidFill>
                  <a:srgbClr val="0070C0"/>
                </a:solidFill>
              </a:rPr>
              <a:t>@ 5 MV/m at 4 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5EC797-9CDE-388E-1D09-855BA6CAEFC0}"/>
              </a:ext>
            </a:extLst>
          </p:cNvPr>
          <p:cNvSpPr txBox="1"/>
          <p:nvPr/>
        </p:nvSpPr>
        <p:spPr>
          <a:xfrm>
            <a:off x="720158" y="753178"/>
            <a:ext cx="32768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TEM Cross-Section with Elemental Mapping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8AE9C8-8EE8-433F-F12C-BC0C56661350}"/>
              </a:ext>
            </a:extLst>
          </p:cNvPr>
          <p:cNvSpPr txBox="1"/>
          <p:nvPr/>
        </p:nvSpPr>
        <p:spPr>
          <a:xfrm>
            <a:off x="8585291" y="731858"/>
            <a:ext cx="32768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TEM Cross-Section with Elemental Mapping  </a:t>
            </a:r>
          </a:p>
        </p:txBody>
      </p:sp>
    </p:spTree>
    <p:extLst>
      <p:ext uri="{BB962C8B-B14F-4D97-AF65-F5344CB8AC3E}">
        <p14:creationId xmlns:p14="http://schemas.microsoft.com/office/powerpoint/2010/main" val="2949006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843009-985E-A198-64C0-E6F982D38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Materials for Bright Beams Workshop July 17,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CE2211-464E-1BD5-ECA9-9FE28F177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868757-0E4C-18AB-CA7F-64166294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47" y="13734"/>
            <a:ext cx="11044707" cy="678664"/>
          </a:xfrm>
        </p:spPr>
        <p:txBody>
          <a:bodyPr/>
          <a:lstStyle/>
          <a:p>
            <a:r>
              <a:rPr lang="en-US" dirty="0"/>
              <a:t>Grain-boundary Segregation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8F9505-D7AB-C831-234C-257549237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91" y="875371"/>
            <a:ext cx="5471710" cy="4668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9A3E1F-6ABC-1328-1BFD-ED94021B6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3350569"/>
            <a:ext cx="4114800" cy="2980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28CA17-9674-38B4-636C-97163AC6A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644" y="993280"/>
            <a:ext cx="5639289" cy="21490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EED64E-9E48-9702-D161-C5196BB5E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40" y="5618933"/>
            <a:ext cx="4468863" cy="1239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C973DB-E439-1ED2-F915-9DC51E71B852}"/>
              </a:ext>
            </a:extLst>
          </p:cNvPr>
          <p:cNvSpPr txBox="1"/>
          <p:nvPr/>
        </p:nvSpPr>
        <p:spPr>
          <a:xfrm>
            <a:off x="170648" y="767731"/>
            <a:ext cx="4306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Atom-probe Tomography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248BF-E471-0930-0A79-5DED0458874C}"/>
              </a:ext>
            </a:extLst>
          </p:cNvPr>
          <p:cNvSpPr txBox="1"/>
          <p:nvPr/>
        </p:nvSpPr>
        <p:spPr>
          <a:xfrm>
            <a:off x="221291" y="3426643"/>
            <a:ext cx="2696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Line profile across GB</a:t>
            </a:r>
          </a:p>
        </p:txBody>
      </p:sp>
    </p:spTree>
    <p:extLst>
      <p:ext uri="{BB962C8B-B14F-4D97-AF65-F5344CB8AC3E}">
        <p14:creationId xmlns:p14="http://schemas.microsoft.com/office/powerpoint/2010/main" val="3866785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31A7E1-8768-B1BA-1D04-57B72000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06F491FF-79C3-550F-636C-1952EB7C2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08" y="269253"/>
            <a:ext cx="11285837" cy="487490"/>
          </a:xfrm>
        </p:spPr>
        <p:txBody>
          <a:bodyPr/>
          <a:lstStyle/>
          <a:p>
            <a:r>
              <a:rPr lang="en-US" dirty="0"/>
              <a:t>Surface Topography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6ACF0C-4842-735F-B8FC-23BE7A216DD9}"/>
              </a:ext>
            </a:extLst>
          </p:cNvPr>
          <p:cNvSpPr/>
          <p:nvPr/>
        </p:nvSpPr>
        <p:spPr>
          <a:xfrm>
            <a:off x="169408" y="790237"/>
            <a:ext cx="7759567" cy="2582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cs typeface="Arial" panose="020B0604020202020204" pitchFamily="34" charset="0"/>
              </a:rPr>
              <a:t>Grooved grain boundaries and substantial surface roughness.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cs typeface="Arial" panose="020B0604020202020204" pitchFamily="34" charset="0"/>
              </a:rPr>
              <a:t>Surface roughness poses threats to the stability of the Meissner state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cs typeface="Arial" panose="020B0604020202020204" pitchFamily="34" charset="0"/>
              </a:rPr>
              <a:t>Magnetic field enhancement and superheating field suppression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cs typeface="Arial" panose="020B0604020202020204" pitchFamily="34" charset="0"/>
              </a:rPr>
              <a:t>Improvement on process design and post-processing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ADABF9-4450-12E9-293B-65E8FF2D6C7A}"/>
              </a:ext>
            </a:extLst>
          </p:cNvPr>
          <p:cNvSpPr txBox="1"/>
          <p:nvPr/>
        </p:nvSpPr>
        <p:spPr>
          <a:xfrm>
            <a:off x="5875283" y="3281198"/>
            <a:ext cx="84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 µm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76456C-5CF9-5DD2-48F2-1B1CE7257136}"/>
              </a:ext>
            </a:extLst>
          </p:cNvPr>
          <p:cNvGrpSpPr/>
          <p:nvPr/>
        </p:nvGrpSpPr>
        <p:grpSpPr>
          <a:xfrm>
            <a:off x="7928975" y="162283"/>
            <a:ext cx="4093617" cy="3118915"/>
            <a:chOff x="8000928" y="3465864"/>
            <a:chExt cx="3753009" cy="26882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94B49B-0197-472D-24DA-9FA515B3C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8761"/>
            <a:stretch>
              <a:fillRect/>
            </a:stretch>
          </p:blipFill>
          <p:spPr>
            <a:xfrm>
              <a:off x="8000928" y="4089222"/>
              <a:ext cx="3753009" cy="206487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AA96DA-F28B-3F8D-DE39-66184C949844}"/>
                </a:ext>
              </a:extLst>
            </p:cNvPr>
            <p:cNvSpPr txBox="1"/>
            <p:nvPr/>
          </p:nvSpPr>
          <p:spPr>
            <a:xfrm>
              <a:off x="10439400" y="5711036"/>
              <a:ext cx="8408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200 nm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2496BC-3CEB-F3DA-1BBA-4721B1F12E3A}"/>
                </a:ext>
              </a:extLst>
            </p:cNvPr>
            <p:cNvSpPr txBox="1"/>
            <p:nvPr/>
          </p:nvSpPr>
          <p:spPr>
            <a:xfrm>
              <a:off x="8303172" y="3465864"/>
              <a:ext cx="8408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5 µm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E595B64-CEE7-1561-BB1B-5180C77A028A}"/>
                </a:ext>
              </a:extLst>
            </p:cNvPr>
            <p:cNvSpPr txBox="1"/>
            <p:nvPr/>
          </p:nvSpPr>
          <p:spPr>
            <a:xfrm>
              <a:off x="10629927" y="5110147"/>
              <a:ext cx="8408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500 nm</a:t>
              </a:r>
            </a:p>
          </p:txBody>
        </p:sp>
      </p:grp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285E6493-EF08-E53D-E895-DF01DC388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Materials for Bright Beams Workshop July 17, 2025</a:t>
            </a:r>
          </a:p>
        </p:txBody>
      </p:sp>
      <p:pic>
        <p:nvPicPr>
          <p:cNvPr id="6" name="Picture 2" descr="Refer to caption">
            <a:extLst>
              <a:ext uri="{FF2B5EF4-FFF2-40B4-BE49-F238E27FC236}">
                <a16:creationId xmlns:a16="http://schemas.microsoft.com/office/drawing/2014/main" id="{71FA8818-1059-7D66-D2A7-8B52203AB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" t="6015" b="6359"/>
          <a:stretch>
            <a:fillRect/>
          </a:stretch>
        </p:blipFill>
        <p:spPr bwMode="auto">
          <a:xfrm>
            <a:off x="444983" y="3511030"/>
            <a:ext cx="10240121" cy="262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8BA39D-7E1F-5CC9-539B-515AD5636F71}"/>
              </a:ext>
            </a:extLst>
          </p:cNvPr>
          <p:cNvSpPr txBox="1"/>
          <p:nvPr/>
        </p:nvSpPr>
        <p:spPr>
          <a:xfrm>
            <a:off x="761348" y="5679166"/>
            <a:ext cx="745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chemeClr val="bg1"/>
                </a:solidFill>
                <a:effectLst/>
                <a:latin typeface="rival-sans"/>
              </a:rPr>
              <a:t>5 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b="0" i="0" dirty="0">
                <a:solidFill>
                  <a:schemeClr val="bg1"/>
                </a:solidFill>
                <a:effectLst/>
                <a:latin typeface="rival-sans"/>
              </a:rPr>
              <a:t>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271AEC-4523-2CD9-E743-CF74BE74F0A0}"/>
              </a:ext>
            </a:extLst>
          </p:cNvPr>
          <p:cNvSpPr txBox="1"/>
          <p:nvPr/>
        </p:nvSpPr>
        <p:spPr>
          <a:xfrm>
            <a:off x="10588753" y="1331850"/>
            <a:ext cx="917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1 µm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43D695-73E2-A319-2903-5FD05FBE6114}"/>
              </a:ext>
            </a:extLst>
          </p:cNvPr>
          <p:cNvSpPr txBox="1"/>
          <p:nvPr/>
        </p:nvSpPr>
        <p:spPr>
          <a:xfrm>
            <a:off x="6295697" y="6110040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 err="1">
                <a:solidFill>
                  <a:srgbClr val="333333"/>
                </a:solidFill>
                <a:effectLst/>
                <a:latin typeface="-apple-system"/>
              </a:rPr>
              <a:t>Eric</a:t>
            </a:r>
            <a:r>
              <a:rPr lang="fr-FR" b="0" i="0" dirty="0">
                <a:solidFill>
                  <a:srgbClr val="333333"/>
                </a:solidFill>
                <a:effectLst/>
                <a:latin typeface="-apple-system"/>
              </a:rPr>
              <a:t> Lechner </a:t>
            </a:r>
            <a:r>
              <a:rPr lang="fr-FR" b="0" i="1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fr-FR" b="0" i="0" dirty="0">
                <a:solidFill>
                  <a:srgbClr val="333333"/>
                </a:solidFill>
                <a:effectLst/>
                <a:latin typeface="-apple-system"/>
              </a:rPr>
              <a:t> 2025 </a:t>
            </a:r>
            <a:r>
              <a:rPr lang="fr-FR" b="0" i="1" dirty="0" err="1">
                <a:solidFill>
                  <a:srgbClr val="333333"/>
                </a:solidFill>
                <a:effectLst/>
                <a:latin typeface="-apple-system"/>
              </a:rPr>
              <a:t>Supercond</a:t>
            </a:r>
            <a:r>
              <a:rPr lang="fr-FR" b="0" i="1" dirty="0">
                <a:solidFill>
                  <a:srgbClr val="333333"/>
                </a:solidFill>
                <a:effectLst/>
                <a:latin typeface="-apple-system"/>
              </a:rPr>
              <a:t>. </a:t>
            </a:r>
            <a:r>
              <a:rPr lang="fr-FR" b="0" i="1" dirty="0" err="1">
                <a:solidFill>
                  <a:srgbClr val="333333"/>
                </a:solidFill>
                <a:effectLst/>
                <a:latin typeface="-apple-system"/>
              </a:rPr>
              <a:t>Sci</a:t>
            </a:r>
            <a:r>
              <a:rPr lang="fr-FR" b="0" i="1" dirty="0">
                <a:solidFill>
                  <a:srgbClr val="333333"/>
                </a:solidFill>
                <a:effectLst/>
                <a:latin typeface="-apple-system"/>
              </a:rPr>
              <a:t>. </a:t>
            </a:r>
            <a:r>
              <a:rPr lang="fr-FR" b="0" i="1" dirty="0" err="1">
                <a:solidFill>
                  <a:srgbClr val="333333"/>
                </a:solidFill>
                <a:effectLst/>
                <a:latin typeface="-apple-system"/>
              </a:rPr>
              <a:t>Technol</a:t>
            </a:r>
            <a:r>
              <a:rPr lang="fr-FR" b="0" i="1" dirty="0">
                <a:solidFill>
                  <a:srgbClr val="333333"/>
                </a:solidFill>
                <a:effectLst/>
                <a:latin typeface="-apple-system"/>
              </a:rPr>
              <a:t>.</a:t>
            </a:r>
            <a:r>
              <a:rPr lang="fr-FR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fr-FR" b="1" i="0" dirty="0">
                <a:solidFill>
                  <a:srgbClr val="333333"/>
                </a:solidFill>
                <a:effectLst/>
                <a:latin typeface="-apple-system"/>
              </a:rPr>
              <a:t>38</a:t>
            </a:r>
            <a:r>
              <a:rPr lang="fr-FR" b="0" i="0" dirty="0">
                <a:solidFill>
                  <a:srgbClr val="333333"/>
                </a:solidFill>
                <a:effectLst/>
                <a:latin typeface="-apple-system"/>
              </a:rPr>
              <a:t> 01LT01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33E6FF-AA5B-8D91-697A-B5F822AF1892}"/>
              </a:ext>
            </a:extLst>
          </p:cNvPr>
          <p:cNvSpPr txBox="1"/>
          <p:nvPr/>
        </p:nvSpPr>
        <p:spPr>
          <a:xfrm>
            <a:off x="1285049" y="3316174"/>
            <a:ext cx="1627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AFM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AA85DD-5462-C396-6B9C-8017BE270404}"/>
              </a:ext>
            </a:extLst>
          </p:cNvPr>
          <p:cNvSpPr txBox="1"/>
          <p:nvPr/>
        </p:nvSpPr>
        <p:spPr>
          <a:xfrm>
            <a:off x="7998504" y="2961324"/>
            <a:ext cx="1627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TEM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DC6007-D02A-88E0-695D-47B2458931D9}"/>
              </a:ext>
            </a:extLst>
          </p:cNvPr>
          <p:cNvSpPr txBox="1"/>
          <p:nvPr/>
        </p:nvSpPr>
        <p:spPr>
          <a:xfrm>
            <a:off x="7929744" y="951599"/>
            <a:ext cx="1627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SEM CS</a:t>
            </a:r>
          </a:p>
        </p:txBody>
      </p:sp>
    </p:spTree>
    <p:extLst>
      <p:ext uri="{BB962C8B-B14F-4D97-AF65-F5344CB8AC3E}">
        <p14:creationId xmlns:p14="http://schemas.microsoft.com/office/powerpoint/2010/main" val="4024322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5CFA0-C734-818C-1870-82C93722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618" y="418755"/>
            <a:ext cx="11044707" cy="678664"/>
          </a:xfrm>
        </p:spPr>
        <p:txBody>
          <a:bodyPr/>
          <a:lstStyle/>
          <a:p>
            <a:r>
              <a:rPr lang="en-US" dirty="0"/>
              <a:t>Coating onto 2.6 GHz Nb Cavity Using Cylindrical Sputter Coater </a:t>
            </a:r>
            <a:br>
              <a:rPr lang="en-US" dirty="0"/>
            </a:br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4F4D8F-E746-BB29-3305-62DD315E8170}"/>
              </a:ext>
            </a:extLst>
          </p:cNvPr>
          <p:cNvGrpSpPr/>
          <p:nvPr/>
        </p:nvGrpSpPr>
        <p:grpSpPr>
          <a:xfrm>
            <a:off x="3494784" y="5660124"/>
            <a:ext cx="8580329" cy="530887"/>
            <a:chOff x="329323" y="5984585"/>
            <a:chExt cx="10710974" cy="70056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9439264-8703-2382-2EDC-CBDD5B08FB5E}"/>
                </a:ext>
              </a:extLst>
            </p:cNvPr>
            <p:cNvGrpSpPr/>
            <p:nvPr/>
          </p:nvGrpSpPr>
          <p:grpSpPr>
            <a:xfrm>
              <a:off x="329323" y="6077617"/>
              <a:ext cx="5448830" cy="577768"/>
              <a:chOff x="329323" y="6077617"/>
              <a:chExt cx="5448830" cy="577768"/>
            </a:xfrm>
          </p:grpSpPr>
          <p:sp>
            <p:nvSpPr>
              <p:cNvPr id="33" name="Text Box 2">
                <a:extLst>
                  <a:ext uri="{FF2B5EF4-FFF2-40B4-BE49-F238E27FC236}">
                    <a16:creationId xmlns:a16="http://schemas.microsoft.com/office/drawing/2014/main" id="{1078FE51-EF99-CD4E-BEDD-1FA06CD28C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8917" y="6077617"/>
                <a:ext cx="2533504" cy="514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6000"/>
                  </a:lnSpc>
                </a:pPr>
                <a:r>
                  <a:rPr lang="en-US" sz="900" b="1" dirty="0">
                    <a:solidFill>
                      <a:srgbClr val="002B5F"/>
                    </a:solidFill>
                    <a:latin typeface="Lucida Bright" panose="02040602050505020304" pitchFamily="18" charset="0"/>
                  </a:rPr>
                  <a:t>Frank Batten College of</a:t>
                </a:r>
              </a:p>
              <a:p>
                <a:pPr eaLnBrk="1" hangingPunct="1">
                  <a:lnSpc>
                    <a:spcPct val="96000"/>
                  </a:lnSpc>
                </a:pPr>
                <a:r>
                  <a:rPr lang="en-US" sz="900" b="1" dirty="0">
                    <a:solidFill>
                      <a:srgbClr val="002B5F"/>
                    </a:solidFill>
                    <a:latin typeface="Lucida Bright" panose="02040602050505020304" pitchFamily="18" charset="0"/>
                  </a:rPr>
                  <a:t>Engineering &amp; Technology</a:t>
                </a:r>
              </a:p>
              <a:p>
                <a:pPr eaLnBrk="1" hangingPunct="1">
                  <a:lnSpc>
                    <a:spcPct val="96000"/>
                  </a:lnSpc>
                </a:pPr>
                <a:r>
                  <a:rPr lang="en-US" sz="900" b="1" dirty="0">
                    <a:solidFill>
                      <a:srgbClr val="002B5F"/>
                    </a:solidFill>
                    <a:latin typeface="Lucida Bright" panose="02040602050505020304" pitchFamily="18" charset="0"/>
                  </a:rPr>
                  <a:t>Old Dominion University</a:t>
                </a:r>
                <a:endParaRPr lang="en-US" sz="900" dirty="0"/>
              </a:p>
            </p:txBody>
          </p:sp>
          <p:pic>
            <p:nvPicPr>
              <p:cNvPr id="34" name="Picture 4">
                <a:extLst>
                  <a:ext uri="{FF2B5EF4-FFF2-40B4-BE49-F238E27FC236}">
                    <a16:creationId xmlns:a16="http://schemas.microsoft.com/office/drawing/2014/main" id="{7B589A07-1526-FC3B-F37D-D794805DBC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323" y="6089479"/>
                <a:ext cx="649594" cy="560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6">
                <a:extLst>
                  <a:ext uri="{FF2B5EF4-FFF2-40B4-BE49-F238E27FC236}">
                    <a16:creationId xmlns:a16="http://schemas.microsoft.com/office/drawing/2014/main" id="{ECA6E7C9-FCFA-12A1-FF19-D019044837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4647" y="6087335"/>
                <a:ext cx="2533506" cy="568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165489B-C828-9049-4F72-FF06D58D8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976" y="5984585"/>
              <a:ext cx="2159321" cy="70056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BBF8B11-7926-C676-0A16-FACD713BE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9903" y="6140883"/>
              <a:ext cx="2159323" cy="461555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5BA3DFB-3D81-4F94-EC1E-D14CFCCE5384}"/>
              </a:ext>
            </a:extLst>
          </p:cNvPr>
          <p:cNvSpPr txBox="1"/>
          <p:nvPr/>
        </p:nvSpPr>
        <p:spPr>
          <a:xfrm>
            <a:off x="4666638" y="4110766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Equator region samples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C0100F-ABB7-4EC2-043A-CC20E704BEC0}"/>
              </a:ext>
            </a:extLst>
          </p:cNvPr>
          <p:cNvSpPr txBox="1"/>
          <p:nvPr/>
        </p:nvSpPr>
        <p:spPr>
          <a:xfrm>
            <a:off x="8667833" y="4121749"/>
            <a:ext cx="2605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Top beam region samples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87451C-8AE5-DA32-FABA-1D6CBB411F4D}"/>
              </a:ext>
            </a:extLst>
          </p:cNvPr>
          <p:cNvSpPr txBox="1"/>
          <p:nvPr/>
        </p:nvSpPr>
        <p:spPr>
          <a:xfrm>
            <a:off x="162378" y="4875996"/>
            <a:ext cx="111914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500" dirty="0"/>
              <a:t>Plasma interaction with the beam tube sample surface during deposition produces Nb</a:t>
            </a:r>
            <a:r>
              <a:rPr lang="en-US" sz="2500" baseline="-25000" dirty="0"/>
              <a:t>3</a:t>
            </a:r>
            <a:r>
              <a:rPr lang="en-US" sz="2500" dirty="0"/>
              <a:t>Sn grains without voids.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1431B1C-EC3F-042E-F1FD-7594CF613AD5}"/>
              </a:ext>
            </a:extLst>
          </p:cNvPr>
          <p:cNvGrpSpPr/>
          <p:nvPr/>
        </p:nvGrpSpPr>
        <p:grpSpPr>
          <a:xfrm>
            <a:off x="3964651" y="1101913"/>
            <a:ext cx="8056551" cy="3052954"/>
            <a:chOff x="137048" y="91103"/>
            <a:chExt cx="8056551" cy="305295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1854D9-1843-B8B4-16F8-314264530BA0}"/>
                </a:ext>
              </a:extLst>
            </p:cNvPr>
            <p:cNvSpPr/>
            <p:nvPr/>
          </p:nvSpPr>
          <p:spPr>
            <a:xfrm>
              <a:off x="6302379" y="2666825"/>
              <a:ext cx="1705044" cy="3065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2BFBE-9E41-864C-A190-F85FC587DD0F}"/>
                </a:ext>
              </a:extLst>
            </p:cNvPr>
            <p:cNvSpPr/>
            <p:nvPr/>
          </p:nvSpPr>
          <p:spPr>
            <a:xfrm>
              <a:off x="5555319" y="2661622"/>
              <a:ext cx="914400" cy="3065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A8EA1E-2B1B-61A0-7D85-A157A0305C73}"/>
                </a:ext>
              </a:extLst>
            </p:cNvPr>
            <p:cNvSpPr txBox="1"/>
            <p:nvPr/>
          </p:nvSpPr>
          <p:spPr>
            <a:xfrm>
              <a:off x="4529654" y="2329333"/>
              <a:ext cx="833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µm 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EBCDC6-4E52-D5F5-5F9E-5E2E366CA837}"/>
                </a:ext>
              </a:extLst>
            </p:cNvPr>
            <p:cNvSpPr/>
            <p:nvPr/>
          </p:nvSpPr>
          <p:spPr>
            <a:xfrm>
              <a:off x="4317071" y="2335023"/>
              <a:ext cx="1552575" cy="785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A picture containing nature, rain&#10;&#10;Description automatically generated">
              <a:extLst>
                <a:ext uri="{FF2B5EF4-FFF2-40B4-BE49-F238E27FC236}">
                  <a16:creationId xmlns:a16="http://schemas.microsoft.com/office/drawing/2014/main" id="{F1F39DF6-A3E2-84C7-F1E6-3FB95BFC2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73" y="182472"/>
              <a:ext cx="3915423" cy="293656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10DF1D-CB5F-CA71-F0FA-562F54B95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5088" y="163389"/>
              <a:ext cx="3915423" cy="2936567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B38AB8C-9D01-EF05-4D63-2A8EF2B050E7}"/>
                </a:ext>
              </a:extLst>
            </p:cNvPr>
            <p:cNvSpPr/>
            <p:nvPr/>
          </p:nvSpPr>
          <p:spPr>
            <a:xfrm>
              <a:off x="137048" y="91103"/>
              <a:ext cx="8056551" cy="3052954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6B4760D-07D8-E192-948B-922F72682C33}"/>
                </a:ext>
              </a:extLst>
            </p:cNvPr>
            <p:cNvSpPr/>
            <p:nvPr/>
          </p:nvSpPr>
          <p:spPr>
            <a:xfrm>
              <a:off x="187557" y="2674728"/>
              <a:ext cx="2488867" cy="3065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600 </a:t>
              </a:r>
              <a:r>
                <a:rPr lang="en-US" sz="1600" b="1" baseline="30000" dirty="0">
                  <a:latin typeface="+mj-lt"/>
                  <a:cs typeface="Times New Roman" panose="02020603050405020304" pitchFamily="18" charset="0"/>
                </a:rPr>
                <a:t>0</a:t>
              </a:r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C – 3 h, 950 </a:t>
              </a:r>
              <a:r>
                <a:rPr lang="en-US" sz="1600" b="1" baseline="30000" dirty="0">
                  <a:latin typeface="+mj-lt"/>
                  <a:cs typeface="Times New Roman" panose="02020603050405020304" pitchFamily="18" charset="0"/>
                </a:rPr>
                <a:t>0</a:t>
              </a:r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C – 1 h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9EF9702-4F4C-8981-3B7E-DEC5EF144F1F}"/>
                </a:ext>
              </a:extLst>
            </p:cNvPr>
            <p:cNvSpPr/>
            <p:nvPr/>
          </p:nvSpPr>
          <p:spPr>
            <a:xfrm>
              <a:off x="4210838" y="2742101"/>
              <a:ext cx="2522791" cy="3065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600 </a:t>
              </a:r>
              <a:r>
                <a:rPr lang="en-US" sz="1600" b="1" baseline="30000" dirty="0">
                  <a:latin typeface="+mj-lt"/>
                  <a:cs typeface="Times New Roman" panose="02020603050405020304" pitchFamily="18" charset="0"/>
                </a:rPr>
                <a:t>0</a:t>
              </a:r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C – 3 h , 950 </a:t>
              </a:r>
              <a:r>
                <a:rPr lang="en-US" sz="1600" b="1" baseline="30000" dirty="0">
                  <a:latin typeface="+mj-lt"/>
                  <a:cs typeface="Times New Roman" panose="02020603050405020304" pitchFamily="18" charset="0"/>
                </a:rPr>
                <a:t>0</a:t>
              </a:r>
              <a:r>
                <a:rPr lang="en-US" sz="1600" b="1" dirty="0">
                  <a:latin typeface="+mj-lt"/>
                  <a:cs typeface="Times New Roman" panose="02020603050405020304" pitchFamily="18" charset="0"/>
                </a:rPr>
                <a:t>C – 1 h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1BD2E8B-A50C-83BF-3F5D-4F55A7E985E7}"/>
                </a:ext>
              </a:extLst>
            </p:cNvPr>
            <p:cNvSpPr txBox="1"/>
            <p:nvPr/>
          </p:nvSpPr>
          <p:spPr>
            <a:xfrm>
              <a:off x="1356400" y="172806"/>
              <a:ext cx="1841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Voids ~23% (area)</a:t>
              </a:r>
            </a:p>
          </p:txBody>
        </p:sp>
      </p:grpSp>
      <p:pic>
        <p:nvPicPr>
          <p:cNvPr id="101" name="Picture 100" descr="A picture containing indoor, metal, silver, gear&#10;&#10;Description automatically generated">
            <a:extLst>
              <a:ext uri="{FF2B5EF4-FFF2-40B4-BE49-F238E27FC236}">
                <a16:creationId xmlns:a16="http://schemas.microsoft.com/office/drawing/2014/main" id="{7F1238ED-7581-2D6C-962E-9E103A30EE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8372" b="5982"/>
          <a:stretch/>
        </p:blipFill>
        <p:spPr>
          <a:xfrm rot="5400000">
            <a:off x="-270602" y="1627037"/>
            <a:ext cx="2618618" cy="1901354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002B643-FD2C-D205-D769-F26765D0AD3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041" t="34829" r="32253" b="33245"/>
          <a:stretch/>
        </p:blipFill>
        <p:spPr>
          <a:xfrm>
            <a:off x="2134692" y="1268404"/>
            <a:ext cx="1691290" cy="2613809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22C343C8-3328-62CB-C12B-499514F1A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7017" y="6429344"/>
            <a:ext cx="4114800" cy="365125"/>
          </a:xfrm>
        </p:spPr>
        <p:txBody>
          <a:bodyPr/>
          <a:lstStyle/>
          <a:p>
            <a:r>
              <a:rPr lang="en-US"/>
              <a:t>Materials for Bright Beams Workshop July 17, 2025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A8C381-1BA9-BEA4-DB90-075BECD09EED}"/>
              </a:ext>
            </a:extLst>
          </p:cNvPr>
          <p:cNvSpPr txBox="1"/>
          <p:nvPr/>
        </p:nvSpPr>
        <p:spPr>
          <a:xfrm>
            <a:off x="7955387" y="758087"/>
            <a:ext cx="352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courtesy: M.S. Shakel, ODU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61AFDAE-DB0F-A08F-44EF-D98656A4D50C}"/>
              </a:ext>
            </a:extLst>
          </p:cNvPr>
          <p:cNvCxnSpPr/>
          <p:nvPr/>
        </p:nvCxnSpPr>
        <p:spPr>
          <a:xfrm>
            <a:off x="801278" y="2432115"/>
            <a:ext cx="452487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A384A6-2A39-EFC4-340D-2BE7B8F04A53}"/>
              </a:ext>
            </a:extLst>
          </p:cNvPr>
          <p:cNvCxnSpPr/>
          <p:nvPr/>
        </p:nvCxnSpPr>
        <p:spPr>
          <a:xfrm>
            <a:off x="801277" y="2820185"/>
            <a:ext cx="452487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DA12683D-ABC2-D60B-B2C5-2807667C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</p:spPr>
        <p:txBody>
          <a:bodyPr/>
          <a:lstStyle/>
          <a:p>
            <a:fld id="{7D1BE87E-F0DE-A44C-894B-E142BEB21E4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E85218-E7AD-34B7-2F34-DC1A01360981}"/>
              </a:ext>
            </a:extLst>
          </p:cNvPr>
          <p:cNvSpPr/>
          <p:nvPr/>
        </p:nvSpPr>
        <p:spPr>
          <a:xfrm>
            <a:off x="263886" y="4011111"/>
            <a:ext cx="3484773" cy="3362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Co-sputtering from Nb-Sn targets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DB359C-E53B-3245-E461-EDD622916476}"/>
              </a:ext>
            </a:extLst>
          </p:cNvPr>
          <p:cNvSpPr/>
          <p:nvPr/>
        </p:nvSpPr>
        <p:spPr>
          <a:xfrm>
            <a:off x="8179991" y="1100537"/>
            <a:ext cx="3484773" cy="3362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More details in the poster today!</a:t>
            </a:r>
          </a:p>
        </p:txBody>
      </p:sp>
    </p:spTree>
    <p:extLst>
      <p:ext uri="{BB962C8B-B14F-4D97-AF65-F5344CB8AC3E}">
        <p14:creationId xmlns:p14="http://schemas.microsoft.com/office/powerpoint/2010/main" val="639302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73866-833B-B9D3-F075-4C873100D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92" y="224496"/>
            <a:ext cx="11044707" cy="678664"/>
          </a:xfrm>
        </p:spPr>
        <p:txBody>
          <a:bodyPr/>
          <a:lstStyle/>
          <a:p>
            <a:r>
              <a:rPr lang="en-US" dirty="0"/>
              <a:t>Cu Diffusion in Sputtered-Nb</a:t>
            </a:r>
            <a:r>
              <a:rPr lang="en-US" baseline="-25000" dirty="0"/>
              <a:t>3</a:t>
            </a:r>
            <a:r>
              <a:rPr lang="en-US" dirty="0"/>
              <a:t>Sn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2BAEB-6F34-83AB-7FD8-5DB2D9DC9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226" y="3814955"/>
            <a:ext cx="8861547" cy="2592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4666AA-1E35-2D97-EBF6-35EB5100A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951" y="1492125"/>
            <a:ext cx="4584695" cy="1497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13E7D6-165F-C6BA-0854-21A159A33751}"/>
              </a:ext>
            </a:extLst>
          </p:cNvPr>
          <p:cNvSpPr txBox="1"/>
          <p:nvPr/>
        </p:nvSpPr>
        <p:spPr>
          <a:xfrm>
            <a:off x="1990878" y="58015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1 μ</a:t>
            </a:r>
            <a:r>
              <a:rPr lang="en-US" dirty="0"/>
              <a:t>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A021CE2-8798-9C83-58EC-A17F88FAEEBF}"/>
              </a:ext>
            </a:extLst>
          </p:cNvPr>
          <p:cNvGrpSpPr/>
          <p:nvPr/>
        </p:nvGrpSpPr>
        <p:grpSpPr>
          <a:xfrm>
            <a:off x="6013992" y="730506"/>
            <a:ext cx="4512781" cy="2917771"/>
            <a:chOff x="5976373" y="1013337"/>
            <a:chExt cx="4512781" cy="29177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1A51EC-CBC8-61C3-400A-B59B1EE06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6373" y="1013337"/>
              <a:ext cx="4512781" cy="29177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8B9F53-A693-DFB3-AB15-CD3496B36C7F}"/>
                </a:ext>
              </a:extLst>
            </p:cNvPr>
            <p:cNvSpPr txBox="1"/>
            <p:nvPr/>
          </p:nvSpPr>
          <p:spPr>
            <a:xfrm>
              <a:off x="6058381" y="1220152"/>
              <a:ext cx="10408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dirty="0"/>
                <a:t>2 μ</a:t>
              </a:r>
              <a:r>
                <a:rPr lang="en-US" dirty="0"/>
                <a:t>m.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B76ABA2-BAFD-8369-8F1E-50E8B215612B}"/>
              </a:ext>
            </a:extLst>
          </p:cNvPr>
          <p:cNvSpPr txBox="1"/>
          <p:nvPr/>
        </p:nvSpPr>
        <p:spPr>
          <a:xfrm>
            <a:off x="1145627" y="3293269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dirty="0"/>
              <a:t>E A Ilyina et al 2019 Supercond. Sci. Technol. 32 035002</a:t>
            </a:r>
            <a:endParaRPr lang="en-US" sz="1500" dirty="0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6CE0A810-52D8-92C8-8EA3-464EBA4CD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50941"/>
            <a:ext cx="4114800" cy="365125"/>
          </a:xfrm>
        </p:spPr>
        <p:txBody>
          <a:bodyPr/>
          <a:lstStyle/>
          <a:p>
            <a:r>
              <a:rPr lang="en-US" dirty="0"/>
              <a:t>Materials for Bright Beams Workshop July 17, 2025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40FFCC8-694F-E272-8E2D-FD5A687E2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</p:spPr>
        <p:txBody>
          <a:bodyPr/>
          <a:lstStyle/>
          <a:p>
            <a:fld id="{7D1BE87E-F0DE-A44C-894B-E142BEB21E4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526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159E5-CCF0-67EF-E413-59E9EA739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9CC25-85D4-DCB5-BE82-1234866A2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Materials for Bright Beams Workshop July 17,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57319-A9EF-6840-6685-0A967974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659141-9123-49B8-459B-EEEAA2C06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4" y="194699"/>
            <a:ext cx="11044707" cy="67866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2ECD7B-8C5C-5A61-EF34-A54E0E68C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5363" y="1029811"/>
            <a:ext cx="11578106" cy="4798378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Nb</a:t>
            </a:r>
            <a:r>
              <a:rPr lang="en-US" sz="2500" baseline="-25000" dirty="0"/>
              <a:t>3</a:t>
            </a:r>
            <a:r>
              <a:rPr lang="en-US" sz="2500" dirty="0"/>
              <a:t>Sn for Accelerator Cavities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Overview of Growth Methods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Importance of Material Characterization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Characterization Insight into Vapor-diffused Nb</a:t>
            </a:r>
            <a:r>
              <a:rPr lang="en-US" sz="2500" baseline="-25000" dirty="0"/>
              <a:t>3</a:t>
            </a:r>
            <a:r>
              <a:rPr lang="en-US" sz="2500" dirty="0"/>
              <a:t>Sn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Summary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33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729B-96CF-1C98-5986-F0F198334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95742F-6689-EE51-2975-18EC481B5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Materials for Bright Beams Workshop July 17,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3DE1D1-9EF5-E1F1-F1B0-27E4E5EE2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42490E-B349-13C9-E0F5-FA47EA9DC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162283"/>
            <a:ext cx="11044707" cy="678664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C1659D-6A4A-BA71-B924-2D9B79DE6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863" y="1140053"/>
            <a:ext cx="11746273" cy="489143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Multiple growth methods are under pursuit for </a:t>
            </a:r>
            <a:r>
              <a:rPr lang="en-US" sz="2400" dirty="0" err="1"/>
              <a:t>Nb₃Sn-coated</a:t>
            </a:r>
            <a:r>
              <a:rPr lang="en-US" sz="2400" dirty="0"/>
              <a:t>  Nb and Cu cavities.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Material characterization is vital for process feedback and performance optimization.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Process improvements targeting identified defects have improved vapor-diffused </a:t>
            </a:r>
            <a:r>
              <a:rPr lang="en-US" sz="2400" dirty="0" err="1"/>
              <a:t>Nb₃Sn</a:t>
            </a:r>
            <a:r>
              <a:rPr lang="en-US" sz="2400" dirty="0"/>
              <a:t> performance.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Could further performance gains hinge on addressing yet-to-be-revealed “defects”—calling for deeper, targeted material characterization?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974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E5A82-F0AE-2EC9-6554-82C96897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3E03A0-3B48-0208-A7A2-D1E7ECBC1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162283"/>
            <a:ext cx="11044707" cy="678664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A2C15E-C381-BC70-FC30-6146152B0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0534" y="983283"/>
            <a:ext cx="11623300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A-M. Valente-Feliciano, E. Lechner, M. J. Kelley, O. Trofimova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G. Eremeev,  S. Posen, M. Liepe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76EA0E-7817-F04F-3188-6A3230F774BC}"/>
              </a:ext>
            </a:extLst>
          </p:cNvPr>
          <p:cNvSpPr txBox="1"/>
          <p:nvPr/>
        </p:nvSpPr>
        <p:spPr>
          <a:xfrm>
            <a:off x="588579" y="5202801"/>
            <a:ext cx="11202887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supported by the U.S. Department of Energy, Office of Science, Office of Nuclear Physics under contract DE-AC05-06OR23177.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C7AD80B-0656-70D3-42F4-5B62A9E6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</p:spPr>
        <p:txBody>
          <a:bodyPr/>
          <a:lstStyle/>
          <a:p>
            <a:r>
              <a:rPr lang="en-US" dirty="0"/>
              <a:t>Materials for Bright Beams Workshop July 17, 2025</a:t>
            </a:r>
          </a:p>
        </p:txBody>
      </p:sp>
    </p:spTree>
    <p:extLst>
      <p:ext uri="{BB962C8B-B14F-4D97-AF65-F5344CB8AC3E}">
        <p14:creationId xmlns:p14="http://schemas.microsoft.com/office/powerpoint/2010/main" val="539964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1B212-7097-3434-D232-AB9240D1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27"/>
            <a:ext cx="12192000" cy="1802898"/>
          </a:xfrm>
        </p:spPr>
        <p:txBody>
          <a:bodyPr/>
          <a:lstStyle/>
          <a:p>
            <a:pPr algn="ctr"/>
            <a:r>
              <a:rPr lang="en-US" sz="4000" b="1" i="1" dirty="0"/>
              <a:t>Thank you for your attention!</a:t>
            </a:r>
            <a:br>
              <a:rPr lang="en-US" sz="4000" b="1" i="1" dirty="0"/>
            </a:br>
            <a:br>
              <a:rPr lang="en-US" sz="4000" b="1" i="1" dirty="0"/>
            </a:br>
            <a:r>
              <a:rPr lang="en-US" sz="4000" b="1" i="1" dirty="0"/>
              <a:t>Questions?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47FE32D4-C9B3-D0A9-FD2E-337A36BE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</p:spPr>
        <p:txBody>
          <a:bodyPr/>
          <a:lstStyle/>
          <a:p>
            <a:r>
              <a:rPr lang="en-US" dirty="0"/>
              <a:t>Materials for Bright Beams Workshop July 17, 2025</a:t>
            </a:r>
          </a:p>
        </p:txBody>
      </p:sp>
    </p:spTree>
    <p:extLst>
      <p:ext uri="{BB962C8B-B14F-4D97-AF65-F5344CB8AC3E}">
        <p14:creationId xmlns:p14="http://schemas.microsoft.com/office/powerpoint/2010/main" val="3980619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1EF7B5-4696-AB8E-2F82-3A07376C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Materials for Bright Beams Workshop July 17,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597D0-51CB-7A09-C1D7-856061C3B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C69A70-0FAF-7E82-5C72-AC34B13A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62" y="81179"/>
            <a:ext cx="11044707" cy="678664"/>
          </a:xfrm>
        </p:spPr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for SRF Accelerator Cavity Applications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2187EABF-65DC-5B1C-8593-505DBFFB2FF2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511317" y="4513291"/>
                <a:ext cx="11044706" cy="1911196"/>
              </a:xfrm>
            </p:spPr>
            <p:txBody>
              <a:bodyPr/>
              <a:lstStyle/>
              <a:p>
                <a:pPr marL="228600" indent="-2286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Potential for 4 K operation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performance like Nb cavities @ 2 K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simplify cryogenic systems </a:t>
                </a:r>
                <a:endParaRPr lang="en-US" sz="2000" dirty="0"/>
              </a:p>
              <a:p>
                <a:pPr marL="228600" indent="-2286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Transformational technology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enable new application of SRF accelerators &amp; reduces costs</a:t>
                </a:r>
              </a:p>
              <a:p>
                <a:pPr marL="228600" indent="-2286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B</a:t>
                </a:r>
                <a:r>
                  <a:rPr lang="en-US" sz="2000" dirty="0">
                    <a:solidFill>
                      <a:srgbClr val="0070C0"/>
                    </a:solidFill>
                  </a:rPr>
                  <a:t>rittleness &amp; low thermal conductivity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</a:rPr>
                  <a:t> use in thin-film form only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2187EABF-65DC-5B1C-8593-505DBFFB2F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511317" y="4513291"/>
                <a:ext cx="11044706" cy="1911196"/>
              </a:xfrm>
              <a:blipFill>
                <a:blip r:embed="rId3"/>
                <a:stretch>
                  <a:fillRect l="-497" t="-3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EBFAA2A-625E-E2ED-AF09-6B00549D2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965" y="1158054"/>
            <a:ext cx="3134995" cy="2903220"/>
          </a:xfrm>
          <a:prstGeom prst="rect">
            <a:avLst/>
          </a:prstGeom>
        </p:spPr>
      </p:pic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DA530980-D45E-758A-3362-84F66CA981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0706150"/>
              </p:ext>
            </p:extLst>
          </p:nvPr>
        </p:nvGraphicFramePr>
        <p:xfrm>
          <a:off x="5393026" y="1269600"/>
          <a:ext cx="4716173" cy="2520081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748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1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5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3684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</a:t>
                      </a: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</a:t>
                      </a:r>
                      <a:r>
                        <a:rPr lang="en-GB" sz="1600" b="1" baseline="-25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</a:t>
                      </a: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5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GB" sz="14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</a:t>
                      </a:r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(K)</a:t>
                      </a:r>
                      <a:endParaRPr lang="en-GB" sz="1400" b="1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9.25 </a:t>
                      </a: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18.3 </a:t>
                      </a: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5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GB" sz="1400" b="1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</a:t>
                      </a:r>
                      <a:r>
                        <a:rPr lang="en-GB" sz="14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400" b="1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 </a:t>
                      </a: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425 </a:t>
                      </a: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13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BCS 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2 K</a:t>
                      </a:r>
                      <a:endParaRPr lang="en-GB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u="none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5×10</a:t>
                      </a:r>
                      <a:r>
                        <a:rPr lang="en-GB" sz="1400" b="0" u="none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GB" sz="14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</a:t>
                      </a:r>
                      <a:r>
                        <a:rPr lang="en-GB" sz="1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GB" sz="1400" b="1" baseline="30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591443"/>
                  </a:ext>
                </a:extLst>
              </a:tr>
              <a:tr h="4030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BCS 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4 K</a:t>
                      </a:r>
                      <a:endParaRPr lang="en-GB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5×10</a:t>
                      </a:r>
                      <a:r>
                        <a:rPr lang="en-GB" sz="1400" b="0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u="none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GB" sz="1400" b="0" u="none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</a:t>
                      </a:r>
                      <a:r>
                        <a:rPr lang="en-GB" sz="1400" b="1" u="none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GB" sz="1400" b="1" u="none" baseline="30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1400" b="1" u="none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663404"/>
                  </a:ext>
                </a:extLst>
              </a:tr>
              <a:tr h="4336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400" kern="1200" baseline="-250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(MV/m)</a:t>
                      </a: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89584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4AA8E46-353B-672E-A780-F1198F133297}"/>
              </a:ext>
            </a:extLst>
          </p:cNvPr>
          <p:cNvSpPr txBox="1"/>
          <p:nvPr/>
        </p:nvSpPr>
        <p:spPr>
          <a:xfrm>
            <a:off x="8616461" y="992601"/>
            <a:ext cx="1644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*Approximate values</a:t>
            </a:r>
          </a:p>
        </p:txBody>
      </p:sp>
    </p:spTree>
    <p:extLst>
      <p:ext uri="{BB962C8B-B14F-4D97-AF65-F5344CB8AC3E}">
        <p14:creationId xmlns:p14="http://schemas.microsoft.com/office/powerpoint/2010/main" val="437401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7A3F4F-E44C-E41E-5154-8C6CD00F3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Materials for Bright Beams Workshop July 17,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E630F-0FC1-9294-C0E4-6C524F281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BFCF15-CFE1-A87D-4CE8-9F1925C30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75" y="0"/>
            <a:ext cx="11044707" cy="678664"/>
          </a:xfrm>
        </p:spPr>
        <p:txBody>
          <a:bodyPr/>
          <a:lstStyle/>
          <a:p>
            <a:r>
              <a:rPr lang="en-US" dirty="0"/>
              <a:t>Growth Challenge</a:t>
            </a:r>
          </a:p>
        </p:txBody>
      </p:sp>
      <p:pic>
        <p:nvPicPr>
          <p:cNvPr id="13" name="Picture 12" descr="Chart, line chart&#10;&#10;AI-generated content may be incorrect.">
            <a:extLst>
              <a:ext uri="{FF2B5EF4-FFF2-40B4-BE49-F238E27FC236}">
                <a16:creationId xmlns:a16="http://schemas.microsoft.com/office/drawing/2014/main" id="{CC9F9B63-088C-F85F-0BD4-D7E4344CD1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11"/>
          <a:stretch>
            <a:fillRect/>
          </a:stretch>
        </p:blipFill>
        <p:spPr>
          <a:xfrm>
            <a:off x="7337209" y="702945"/>
            <a:ext cx="3657601" cy="3518964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3AC256-71C7-25BC-023F-5B30721AC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4517" y="5019374"/>
            <a:ext cx="11044706" cy="1911196"/>
          </a:xfr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Adequate phase and composition required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Thickness enough to screen RF currents from material below the Nb</a:t>
            </a:r>
            <a:r>
              <a:rPr lang="en-US" baseline="-25000" dirty="0"/>
              <a:t>3</a:t>
            </a:r>
            <a:r>
              <a:rPr lang="en-US" dirty="0"/>
              <a:t>Sn layer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Uniform  material growth on the entire cavity structure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2BB4E0-AD9C-9AB6-B1EB-EADE05F26A9F}"/>
              </a:ext>
            </a:extLst>
          </p:cNvPr>
          <p:cNvSpPr txBox="1"/>
          <p:nvPr/>
        </p:nvSpPr>
        <p:spPr>
          <a:xfrm>
            <a:off x="7549864" y="4302873"/>
            <a:ext cx="38593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b="0" i="0" u="none" strike="noStrike" baseline="0" dirty="0" err="1">
                <a:latin typeface="+mj-lt"/>
                <a:cs typeface="Times New Roman" panose="02020603050405020304" pitchFamily="18" charset="0"/>
              </a:rPr>
              <a:t>Godeke</a:t>
            </a:r>
            <a:r>
              <a:rPr lang="en-US" sz="800" b="0" i="0" u="none" strike="noStrike" baseline="0" dirty="0">
                <a:latin typeface="+mj-lt"/>
                <a:cs typeface="Times New Roman" panose="02020603050405020304" pitchFamily="18" charset="0"/>
              </a:rPr>
              <a:t> A 2006 A review of the properties of Nb</a:t>
            </a:r>
            <a:r>
              <a:rPr lang="en-US" sz="800" b="0" i="0" u="none" strike="noStrike" baseline="-25000" dirty="0">
                <a:latin typeface="+mj-lt"/>
                <a:cs typeface="Times New Roman" panose="02020603050405020304" pitchFamily="18" charset="0"/>
              </a:rPr>
              <a:t>3</a:t>
            </a:r>
            <a:r>
              <a:rPr lang="en-US" sz="800" b="0" i="0" u="none" strike="noStrike" baseline="0" dirty="0">
                <a:latin typeface="+mj-lt"/>
                <a:cs typeface="Times New Roman" panose="02020603050405020304" pitchFamily="18" charset="0"/>
              </a:rPr>
              <a:t>Sn and their variation with A15 composition, morphology and strain state </a:t>
            </a:r>
            <a:r>
              <a:rPr lang="fr-FR" sz="800" b="0" i="0" u="none" strike="noStrike" baseline="0" dirty="0" err="1">
                <a:latin typeface="+mj-lt"/>
                <a:cs typeface="Times New Roman" panose="02020603050405020304" pitchFamily="18" charset="0"/>
              </a:rPr>
              <a:t>Supercond</a:t>
            </a:r>
            <a:r>
              <a:rPr lang="fr-FR" sz="800" b="0" i="0" u="none" strike="noStrike" baseline="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fr-FR" sz="800" b="0" i="0" u="none" strike="noStrike" baseline="0" dirty="0" err="1">
                <a:latin typeface="+mj-lt"/>
                <a:cs typeface="Times New Roman" panose="02020603050405020304" pitchFamily="18" charset="0"/>
              </a:rPr>
              <a:t>Sci</a:t>
            </a:r>
            <a:r>
              <a:rPr lang="fr-FR" sz="800" b="0" i="0" u="none" strike="noStrike" baseline="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fr-FR" sz="800" b="0" i="0" u="none" strike="noStrike" baseline="0" dirty="0" err="1">
                <a:latin typeface="+mj-lt"/>
                <a:cs typeface="Times New Roman" panose="02020603050405020304" pitchFamily="18" charset="0"/>
              </a:rPr>
              <a:t>Technol</a:t>
            </a:r>
            <a:r>
              <a:rPr lang="fr-FR" sz="800" b="0" i="0" u="none" strike="noStrike" baseline="0" dirty="0">
                <a:latin typeface="+mj-lt"/>
                <a:cs typeface="Times New Roman" panose="02020603050405020304" pitchFamily="18" charset="0"/>
              </a:rPr>
              <a:t>. 19 R68–80</a:t>
            </a:r>
            <a:endParaRPr lang="en-US" sz="8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559EC0-9868-B012-F3EE-AA61D12C5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674" y="755203"/>
            <a:ext cx="4567647" cy="3490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88C171-CE41-D576-DF65-F64703FD5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70" y="1910746"/>
            <a:ext cx="1379230" cy="1191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E4D1BF-A697-9E73-8F8C-68AD2F860578}"/>
              </a:ext>
            </a:extLst>
          </p:cNvPr>
          <p:cNvSpPr txBox="1"/>
          <p:nvPr/>
        </p:nvSpPr>
        <p:spPr>
          <a:xfrm>
            <a:off x="2484601" y="4335600"/>
            <a:ext cx="4466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+mj-lt"/>
                <a:cs typeface="Times New Roman" panose="02020603050405020304" pitchFamily="18" charset="0"/>
              </a:rPr>
              <a:t>J. P. Charlesworth, I. </a:t>
            </a:r>
            <a:r>
              <a:rPr lang="en-US" sz="800" dirty="0" err="1">
                <a:latin typeface="+mj-lt"/>
                <a:cs typeface="Times New Roman" panose="02020603050405020304" pitchFamily="18" charset="0"/>
              </a:rPr>
              <a:t>Macphail</a:t>
            </a:r>
            <a:r>
              <a:rPr lang="en-US" sz="800" dirty="0">
                <a:latin typeface="+mj-lt"/>
                <a:cs typeface="Times New Roman" panose="02020603050405020304" pitchFamily="18" charset="0"/>
              </a:rPr>
              <a:t> and P. E. Madsen, "Experimental work on the Nb-tin constitution diagram and related studies," J. Mater. Sci., vol. 5, (7), pp. 580-603, 1970.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6297FF-F8D7-0019-5F70-BF09B2B793E0}"/>
              </a:ext>
            </a:extLst>
          </p:cNvPr>
          <p:cNvCxnSpPr/>
          <p:nvPr/>
        </p:nvCxnSpPr>
        <p:spPr>
          <a:xfrm>
            <a:off x="8031637" y="1102937"/>
            <a:ext cx="2724347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887AAE0-7C06-D53D-3B53-8E4F6510992A}"/>
              </a:ext>
            </a:extLst>
          </p:cNvPr>
          <p:cNvSpPr/>
          <p:nvPr/>
        </p:nvSpPr>
        <p:spPr>
          <a:xfrm>
            <a:off x="9945278" y="942680"/>
            <a:ext cx="1207504" cy="452485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59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66A44-FBC3-2CFB-C5CB-8DB474484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180C20-A5E3-0DF1-8627-03F2135AC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3721" y="6492875"/>
            <a:ext cx="4114800" cy="365125"/>
          </a:xfrm>
        </p:spPr>
        <p:txBody>
          <a:bodyPr/>
          <a:lstStyle/>
          <a:p>
            <a:r>
              <a:rPr lang="en-US" dirty="0"/>
              <a:t>Materials for Bright Beams Workshop July 17,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A649F5-A2B5-EA88-E960-1655FF49E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986CDD-F469-6D09-3518-4EBF45FE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44707" cy="678664"/>
          </a:xfrm>
        </p:spPr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Growth Methods in Progress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4560AF-F2B3-3C8D-52C9-00BDA6C1F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768" y="678664"/>
            <a:ext cx="11044706" cy="489143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D4BE91-2F53-39C8-66EE-B0C0CE65067F}"/>
              </a:ext>
            </a:extLst>
          </p:cNvPr>
          <p:cNvSpPr txBox="1">
            <a:spLocks/>
          </p:cNvSpPr>
          <p:nvPr/>
        </p:nvSpPr>
        <p:spPr>
          <a:xfrm>
            <a:off x="304800" y="734811"/>
            <a:ext cx="11666029" cy="5651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High-temperature Nb-Sn Diffusion-based  Methods for Nb</a:t>
            </a:r>
            <a:r>
              <a:rPr lang="en-US" sz="2200" baseline="-25000" dirty="0">
                <a:latin typeface="+mj-lt"/>
              </a:rPr>
              <a:t>3</a:t>
            </a:r>
            <a:r>
              <a:rPr lang="en-US" sz="2200" dirty="0">
                <a:latin typeface="+mj-lt"/>
              </a:rPr>
              <a:t>Sn/Nb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212121"/>
                </a:solidFill>
                <a:latin typeface="+mj-lt"/>
              </a:rPr>
              <a:t>Sn Vapor diffusion (Cornell U., </a:t>
            </a:r>
            <a:r>
              <a:rPr lang="en-US" sz="2200" b="1" dirty="0" err="1">
                <a:solidFill>
                  <a:srgbClr val="212121"/>
                </a:solidFill>
                <a:latin typeface="+mj-lt"/>
              </a:rPr>
              <a:t>JLab</a:t>
            </a:r>
            <a:r>
              <a:rPr lang="en-US" sz="2200" b="1" dirty="0">
                <a:solidFill>
                  <a:srgbClr val="212121"/>
                </a:solidFill>
                <a:latin typeface="+mj-lt"/>
              </a:rPr>
              <a:t>, Fermilab, KEK, IMP, Peking U., SARI)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E66747-7DF7-7C48-75E4-6D45A8C1C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26" y="1981200"/>
            <a:ext cx="2444298" cy="3125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17262BB-FE12-870A-9E12-FD9DD35E0BD7}"/>
              </a:ext>
            </a:extLst>
          </p:cNvPr>
          <p:cNvGrpSpPr/>
          <p:nvPr/>
        </p:nvGrpSpPr>
        <p:grpSpPr>
          <a:xfrm>
            <a:off x="3444240" y="1991313"/>
            <a:ext cx="3713056" cy="3257554"/>
            <a:chOff x="4715597" y="778749"/>
            <a:chExt cx="3556487" cy="297648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4836438-50B1-4CEF-9700-8F8D4B555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87"/>
            <a:stretch/>
          </p:blipFill>
          <p:spPr>
            <a:xfrm>
              <a:off x="4715597" y="778749"/>
              <a:ext cx="3556487" cy="2976489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0B46908-1288-449A-FDAA-F8BC5E8C1816}"/>
                    </a:ext>
                  </a:extLst>
                </p:cNvPr>
                <p:cNvSpPr txBox="1"/>
                <p:nvPr/>
              </p:nvSpPr>
              <p:spPr>
                <a:xfrm rot="16200000">
                  <a:off x="3900638" y="1934750"/>
                  <a:ext cx="198517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ne-NP" sz="1200" cap="all" dirty="0">
                      <a:solidFill>
                        <a:srgbClr val="212121"/>
                      </a:solidFill>
                      <a:latin typeface="Arial" panose="020B0604020202020204" pitchFamily="34" charset="0"/>
                    </a:rPr>
                    <a:t>Temperature</a:t>
                  </a:r>
                  <a:r>
                    <a:rPr lang="ne-NP" sz="1200" dirty="0">
                      <a:solidFill>
                        <a:srgbClr val="212121"/>
                      </a:solidFill>
                      <a:latin typeface="Arial" panose="020B0604020202020204" pitchFamily="34" charset="0"/>
                    </a:rPr>
                    <a:t> (</a:t>
                  </a:r>
                  <a14:m>
                    <m:oMath xmlns:m="http://schemas.openxmlformats.org/officeDocument/2006/math">
                      <m:r>
                        <a:rPr lang="ne-NP" sz="1200" b="0" i="1" smtClean="0">
                          <a:solidFill>
                            <a:srgbClr val="212121"/>
                          </a:solidFill>
                          <a:latin typeface="Cambria Math" panose="02040503050406030204" pitchFamily="18" charset="0"/>
                        </a:rPr>
                        <m:t>° </m:t>
                      </m:r>
                      <m:r>
                        <a:rPr lang="ne-NP" sz="1200" b="0" i="1" smtClean="0">
                          <a:solidFill>
                            <a:srgbClr val="21212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ne-NP" sz="1200" b="0" i="1" smtClean="0">
                          <a:solidFill>
                            <a:srgbClr val="21212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200" dirty="0">
                    <a:solidFill>
                      <a:srgbClr val="21212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0B46908-1288-449A-FDAA-F8BC5E8C18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900638" y="1934750"/>
                  <a:ext cx="1985179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6383" r="-14894" b="-2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3C121A-7E10-AD98-7A5B-17B96F072186}"/>
              </a:ext>
            </a:extLst>
          </p:cNvPr>
          <p:cNvGrpSpPr/>
          <p:nvPr/>
        </p:nvGrpSpPr>
        <p:grpSpPr>
          <a:xfrm>
            <a:off x="7825620" y="1891970"/>
            <a:ext cx="4479371" cy="3525273"/>
            <a:chOff x="305950" y="787002"/>
            <a:chExt cx="4479371" cy="352527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E313B22-9285-C17C-4B1A-4BE4484F4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950" y="1054721"/>
              <a:ext cx="4295165" cy="325755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0BF6D1-5AAF-E260-9242-00570F052F0A}"/>
                </a:ext>
              </a:extLst>
            </p:cNvPr>
            <p:cNvSpPr txBox="1"/>
            <p:nvPr/>
          </p:nvSpPr>
          <p:spPr>
            <a:xfrm>
              <a:off x="399727" y="787002"/>
              <a:ext cx="43855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i="1" dirty="0">
                  <a:solidFill>
                    <a:srgbClr val="0070C0"/>
                  </a:solidFill>
                </a:rPr>
                <a:t>R&amp;D 1.3 single-cell cavity performance 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E087F0-9FF5-B793-0BC8-F9423612E185}"/>
              </a:ext>
            </a:extLst>
          </p:cNvPr>
          <p:cNvSpPr txBox="1">
            <a:spLocks/>
          </p:cNvSpPr>
          <p:nvPr/>
        </p:nvSpPr>
        <p:spPr>
          <a:xfrm>
            <a:off x="248418" y="5077619"/>
            <a:ext cx="7166638" cy="20911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1800" dirty="0">
                <a:latin typeface="+mn-lt"/>
                <a:cs typeface="+mn-cs"/>
              </a:rPr>
              <a:t>Since the 1970s </a:t>
            </a:r>
          </a:p>
          <a:p>
            <a:pPr marL="342900" indent="-342900"/>
            <a:r>
              <a:rPr lang="en-US" sz="1800" dirty="0">
                <a:latin typeface="+mn-lt"/>
                <a:cs typeface="+mn-cs"/>
              </a:rPr>
              <a:t>Create Sn-vapor  and transfer to the interior surface of Nb cavity</a:t>
            </a:r>
          </a:p>
          <a:p>
            <a:pPr marL="342900" indent="-342900"/>
            <a:r>
              <a:rPr lang="en-US" sz="1800" dirty="0">
                <a:latin typeface="+mn-lt"/>
                <a:cs typeface="+mn-cs"/>
              </a:rPr>
              <a:t>So far ‘THE’  technique to produce practical Nb</a:t>
            </a:r>
            <a:r>
              <a:rPr lang="en-US" sz="1800" baseline="-25000" dirty="0">
                <a:latin typeface="+mn-lt"/>
                <a:cs typeface="+mn-cs"/>
              </a:rPr>
              <a:t>3</a:t>
            </a:r>
            <a:r>
              <a:rPr lang="en-US" sz="1800" dirty="0">
                <a:latin typeface="+mn-lt"/>
                <a:cs typeface="+mn-cs"/>
              </a:rPr>
              <a:t>Sn cavities</a:t>
            </a:r>
          </a:p>
          <a:p>
            <a:pPr marL="342900" indent="-342900"/>
            <a:r>
              <a:rPr lang="en-US" sz="1800" dirty="0">
                <a:latin typeface="+mn-lt"/>
                <a:cs typeface="+mn-cs"/>
              </a:rPr>
              <a:t>“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Wuppertal</a:t>
            </a:r>
            <a:r>
              <a:rPr lang="en-US" sz="1800" dirty="0">
                <a:latin typeface="+mn-lt"/>
                <a:cs typeface="+mn-cs"/>
              </a:rPr>
              <a:t>” or “Siemens” configuration </a:t>
            </a:r>
            <a:r>
              <a:rPr lang="en-US" sz="1800" dirty="0"/>
              <a:t> 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788F70BF-1372-6EAA-DAD7-2A1A07084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3154" y="5472012"/>
            <a:ext cx="4027824" cy="110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U.Pudasaini et al. “Managing Sn-Supply to Tune Surface Characteristics of Vapor-Diffusion Coating of Nb</a:t>
            </a:r>
            <a:r>
              <a:rPr kumimoji="0" lang="en-US" altLang="en-US" sz="8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Sn”,  SRF'21, East Lansing, MI, USA, Jun.-Jul. 2021,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S. Posen et al. “Advances in Nb</a:t>
            </a:r>
            <a:r>
              <a:rPr kumimoji="0" lang="en-US" altLang="en-US" sz="8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Sn superconducting radiofrequency cavities towards first practical accelerator applications” Superconductor Science and Technology. 2021 Jan 11;34(2):025007.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D. Hall, “New Insights into the Limitations on the Efficiency and Achievable Gradients in Nb</a:t>
            </a:r>
            <a:r>
              <a:rPr lang="en-US" sz="800" baseline="-25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Sn SRF Cavities”, PhD thesis, Cornell University (2017).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G. Jiang </a:t>
            </a:r>
            <a:r>
              <a:rPr lang="en-US" sz="8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et al.</a:t>
            </a:r>
            <a:r>
              <a:rPr lang="en-US" sz="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Understanding and optimization of the coating process of the radio-frequency Nb3Sn thin film superconducting cavities using tin vapor diffusion method. Applied Surface Science. 2024 Jan 15;643:158708.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3A4925C-0ADA-0919-B71B-5E75973CEE4F}"/>
              </a:ext>
            </a:extLst>
          </p:cNvPr>
          <p:cNvCxnSpPr/>
          <p:nvPr/>
        </p:nvCxnSpPr>
        <p:spPr>
          <a:xfrm flipV="1">
            <a:off x="11321592" y="3788466"/>
            <a:ext cx="311084" cy="4347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44FE59C-9F8F-51C5-2197-626625BF2ED4}"/>
              </a:ext>
            </a:extLst>
          </p:cNvPr>
          <p:cNvSpPr txBox="1"/>
          <p:nvPr/>
        </p:nvSpPr>
        <p:spPr>
          <a:xfrm>
            <a:off x="10207866" y="4198719"/>
            <a:ext cx="1912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&gt;10</a:t>
            </a:r>
            <a:r>
              <a:rPr lang="en-US" sz="1200" baseline="30000" dirty="0">
                <a:solidFill>
                  <a:srgbClr val="0070C0"/>
                </a:solidFill>
              </a:rPr>
              <a:t>10</a:t>
            </a:r>
            <a:r>
              <a:rPr lang="en-US" sz="1200" dirty="0">
                <a:solidFill>
                  <a:srgbClr val="0070C0"/>
                </a:solidFill>
              </a:rPr>
              <a:t> @ &gt;20 MV/m at 4 K</a:t>
            </a: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3669F227-5359-2446-7C47-8EBE12DD3821}"/>
              </a:ext>
            </a:extLst>
          </p:cNvPr>
          <p:cNvSpPr/>
          <p:nvPr/>
        </p:nvSpPr>
        <p:spPr>
          <a:xfrm>
            <a:off x="657906" y="6593818"/>
            <a:ext cx="1346385" cy="222668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w/ Secondary heater for Sn source</a:t>
            </a:r>
          </a:p>
        </p:txBody>
      </p:sp>
    </p:spTree>
    <p:extLst>
      <p:ext uri="{BB962C8B-B14F-4D97-AF65-F5344CB8AC3E}">
        <p14:creationId xmlns:p14="http://schemas.microsoft.com/office/powerpoint/2010/main" val="3174110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25E70-DC23-2A3D-9AEA-F6913DDAE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B8179A-18A4-23AC-864F-6BFB0B365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3721" y="6492875"/>
            <a:ext cx="4114800" cy="365125"/>
          </a:xfrm>
        </p:spPr>
        <p:txBody>
          <a:bodyPr/>
          <a:lstStyle/>
          <a:p>
            <a:r>
              <a:rPr lang="en-US" dirty="0"/>
              <a:t>Materials for Bright Beams Workshop July 17,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40F92B-44D1-1CF3-CDE3-A2A65AD4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A2CB72-A45B-3A7E-2A04-CE30C738D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44707" cy="678664"/>
          </a:xfrm>
        </p:spPr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Growth Methods in Progress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80389-E081-8103-459B-3D77C0536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768" y="678664"/>
            <a:ext cx="11044706" cy="489143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DB6BFB-9A69-2453-E205-797F47E2CC2F}"/>
              </a:ext>
            </a:extLst>
          </p:cNvPr>
          <p:cNvSpPr txBox="1">
            <a:spLocks/>
          </p:cNvSpPr>
          <p:nvPr/>
        </p:nvSpPr>
        <p:spPr>
          <a:xfrm>
            <a:off x="304800" y="598068"/>
            <a:ext cx="10739907" cy="1518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High-temperature Nb-Sn Diffusion-based  Methods for Nb</a:t>
            </a:r>
            <a:r>
              <a:rPr lang="en-US" sz="2200" baseline="-25000" dirty="0">
                <a:latin typeface="+mj-lt"/>
              </a:rPr>
              <a:t>3</a:t>
            </a:r>
            <a:r>
              <a:rPr lang="en-US" sz="2200" dirty="0">
                <a:latin typeface="+mj-lt"/>
              </a:rPr>
              <a:t>Sn/Nb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212121"/>
                </a:solidFill>
                <a:latin typeface="+mj-lt"/>
              </a:rPr>
              <a:t>Sn Vapor diffusion (Cornell U., </a:t>
            </a:r>
            <a:r>
              <a:rPr lang="en-US" sz="1700" dirty="0" err="1">
                <a:solidFill>
                  <a:srgbClr val="212121"/>
                </a:solidFill>
                <a:latin typeface="+mj-lt"/>
              </a:rPr>
              <a:t>JLab</a:t>
            </a:r>
            <a:r>
              <a:rPr lang="en-US" sz="1700" dirty="0">
                <a:solidFill>
                  <a:srgbClr val="212121"/>
                </a:solidFill>
                <a:latin typeface="+mj-lt"/>
              </a:rPr>
              <a:t>, Fermilab, KEK, IMP, Peking U., SARI)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212121"/>
                </a:solidFill>
                <a:latin typeface="+mj-lt"/>
              </a:rPr>
              <a:t>Sn-electroplating on Nb followed by thermal diffusion (Cornell U.)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84FEBC-26B4-5D0C-ABA4-CC1EFD50CF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593"/>
          <a:stretch>
            <a:fillRect/>
          </a:stretch>
        </p:blipFill>
        <p:spPr>
          <a:xfrm>
            <a:off x="632576" y="2209618"/>
            <a:ext cx="6995160" cy="27578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DA4597-F713-6163-D3F7-78B39DC8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809" y="2230184"/>
            <a:ext cx="3391473" cy="30068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1B069E-8AA3-2FCC-9128-919566A0BF29}"/>
              </a:ext>
            </a:extLst>
          </p:cNvPr>
          <p:cNvSpPr txBox="1"/>
          <p:nvPr/>
        </p:nvSpPr>
        <p:spPr>
          <a:xfrm>
            <a:off x="8643615" y="5285341"/>
            <a:ext cx="28377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Z. Sun, </a:t>
            </a:r>
            <a:r>
              <a:rPr lang="en-US" sz="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Zeming</a:t>
            </a:r>
            <a:r>
              <a:rPr lang="en-US" sz="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et al. "Smooth, homogeneous, high-purity Nb3Sn superconducting RF resonant cavity by seed-free electrochemical synthesis." Superconductor Science and Technology 36.11 (2023): 115003.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AA5F66-E7E0-A893-6637-6CAA13436134}"/>
              </a:ext>
            </a:extLst>
          </p:cNvPr>
          <p:cNvSpPr/>
          <p:nvPr/>
        </p:nvSpPr>
        <p:spPr>
          <a:xfrm>
            <a:off x="746234" y="5011152"/>
            <a:ext cx="2333297" cy="5589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Deposit Sn on Nb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4F2363-621F-A5CE-26D3-DF6477184EF3}"/>
              </a:ext>
            </a:extLst>
          </p:cNvPr>
          <p:cNvSpPr/>
          <p:nvPr/>
        </p:nvSpPr>
        <p:spPr>
          <a:xfrm>
            <a:off x="4718917" y="5016183"/>
            <a:ext cx="2333297" cy="5589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Converts into Nb</a:t>
            </a:r>
            <a:r>
              <a:rPr lang="en-US" baseline="-25000" dirty="0"/>
              <a:t>3</a:t>
            </a:r>
            <a:r>
              <a:rPr lang="en-US" dirty="0"/>
              <a:t>Sn on Nb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A9E650C-A371-CF9A-00D5-58FFF048A4E5}"/>
              </a:ext>
            </a:extLst>
          </p:cNvPr>
          <p:cNvSpPr txBox="1">
            <a:spLocks/>
          </p:cNvSpPr>
          <p:nvPr/>
        </p:nvSpPr>
        <p:spPr>
          <a:xfrm>
            <a:off x="966951" y="5613809"/>
            <a:ext cx="7166638" cy="10187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1800" dirty="0">
                <a:latin typeface="+mn-lt"/>
                <a:cs typeface="+mn-cs"/>
              </a:rPr>
              <a:t>Significantly smoother surfaces compared to vapor diffusion  and lower BCS resistance</a:t>
            </a:r>
          </a:p>
          <a:p>
            <a:pPr marL="342900" indent="-342900"/>
            <a:r>
              <a:rPr lang="en-US" sz="1800" dirty="0">
                <a:latin typeface="+mn-lt"/>
                <a:cs typeface="+mn-cs"/>
              </a:rPr>
              <a:t>Performance comparable to vapor-diffused Nb</a:t>
            </a:r>
            <a:r>
              <a:rPr lang="en-US" sz="1800" baseline="-25000" dirty="0">
                <a:latin typeface="+mn-lt"/>
                <a:cs typeface="+mn-cs"/>
              </a:rPr>
              <a:t>3</a:t>
            </a:r>
            <a:r>
              <a:rPr lang="en-US" sz="1800" dirty="0">
                <a:latin typeface="+mn-lt"/>
                <a:cs typeface="+mn-cs"/>
              </a:rPr>
              <a:t>Sn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2D5F3-CE15-FCED-222C-FDB2E6927C66}"/>
              </a:ext>
            </a:extLst>
          </p:cNvPr>
          <p:cNvSpPr txBox="1"/>
          <p:nvPr/>
        </p:nvSpPr>
        <p:spPr>
          <a:xfrm>
            <a:off x="10387337" y="2878159"/>
            <a:ext cx="185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Q&gt;10</a:t>
            </a:r>
            <a:r>
              <a:rPr lang="en-US" sz="1000" b="1" baseline="30000" dirty="0">
                <a:solidFill>
                  <a:srgbClr val="0070C0"/>
                </a:solidFill>
              </a:rPr>
              <a:t>10 </a:t>
            </a:r>
            <a:r>
              <a:rPr lang="en-US" sz="1000" b="1" dirty="0">
                <a:solidFill>
                  <a:srgbClr val="0070C0"/>
                </a:solidFill>
              </a:rPr>
              <a:t>@ 12 MV/m @ 4.2 K</a:t>
            </a:r>
          </a:p>
        </p:txBody>
      </p:sp>
    </p:spTree>
    <p:extLst>
      <p:ext uri="{BB962C8B-B14F-4D97-AF65-F5344CB8AC3E}">
        <p14:creationId xmlns:p14="http://schemas.microsoft.com/office/powerpoint/2010/main" val="2158930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F9E0B-9499-9069-0BFA-61B012419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3804B7-69BA-BE87-4A0B-3ADD6DB18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3721" y="6492875"/>
            <a:ext cx="4114800" cy="365125"/>
          </a:xfrm>
        </p:spPr>
        <p:txBody>
          <a:bodyPr/>
          <a:lstStyle/>
          <a:p>
            <a:r>
              <a:rPr lang="en-US" dirty="0"/>
              <a:t>Materials for Bright Beams Workshop July 17,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5E8A57-FCA0-D4AC-5737-1C128917E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92B18B-4116-C27F-7BBE-B05F91FB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44707" cy="678664"/>
          </a:xfrm>
        </p:spPr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Growth Methods in Progress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41C922-231B-5A84-9F1C-4363B99EC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768" y="678664"/>
            <a:ext cx="11044706" cy="489143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C7C72C-39B9-5021-9B43-86BCE1867345}"/>
              </a:ext>
            </a:extLst>
          </p:cNvPr>
          <p:cNvSpPr txBox="1">
            <a:spLocks/>
          </p:cNvSpPr>
          <p:nvPr/>
        </p:nvSpPr>
        <p:spPr>
          <a:xfrm>
            <a:off x="304800" y="734811"/>
            <a:ext cx="11666029" cy="5651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High-temperature Nb-Sn Diffusion-based  Methods for Nb</a:t>
            </a:r>
            <a:r>
              <a:rPr lang="en-US" sz="2200" baseline="-25000" dirty="0">
                <a:latin typeface="+mj-lt"/>
              </a:rPr>
              <a:t>3</a:t>
            </a:r>
            <a:r>
              <a:rPr lang="en-US" sz="2200" dirty="0">
                <a:latin typeface="+mj-lt"/>
              </a:rPr>
              <a:t>Sn/Nb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212121"/>
                </a:solidFill>
                <a:latin typeface="+mj-lt"/>
              </a:rPr>
              <a:t>Sn Vapor diffusion (Cornell U., </a:t>
            </a:r>
            <a:r>
              <a:rPr lang="en-US" sz="1700" dirty="0" err="1">
                <a:solidFill>
                  <a:srgbClr val="212121"/>
                </a:solidFill>
                <a:latin typeface="+mj-lt"/>
              </a:rPr>
              <a:t>JLab</a:t>
            </a:r>
            <a:r>
              <a:rPr lang="en-US" sz="1700" dirty="0">
                <a:solidFill>
                  <a:srgbClr val="212121"/>
                </a:solidFill>
                <a:latin typeface="+mj-lt"/>
              </a:rPr>
              <a:t>, Fermilab, KEK, IMP, Peking U., SARI)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212121"/>
                </a:solidFill>
                <a:latin typeface="+mj-lt"/>
              </a:rPr>
              <a:t>Sn-electroplating on Nb followed by thermal diffusion (Cornell U.)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212121"/>
                </a:solidFill>
                <a:latin typeface="+mj-lt"/>
              </a:rPr>
              <a:t>Liquid Sn dipping (INFN) for Nb</a:t>
            </a:r>
            <a:r>
              <a:rPr lang="en-US" sz="2200" b="1" baseline="-25000" dirty="0">
                <a:solidFill>
                  <a:srgbClr val="212121"/>
                </a:solidFill>
                <a:latin typeface="+mj-lt"/>
              </a:rPr>
              <a:t>3</a:t>
            </a:r>
            <a:r>
              <a:rPr lang="en-US" sz="2200" b="1" dirty="0">
                <a:solidFill>
                  <a:srgbClr val="212121"/>
                </a:solidFill>
                <a:latin typeface="+mj-lt"/>
              </a:rPr>
              <a:t>Sn targets for Nb</a:t>
            </a:r>
            <a:r>
              <a:rPr lang="en-US" sz="2200" b="1" baseline="-25000" dirty="0">
                <a:solidFill>
                  <a:srgbClr val="212121"/>
                </a:solidFill>
                <a:latin typeface="+mj-lt"/>
              </a:rPr>
              <a:t>3</a:t>
            </a:r>
            <a:r>
              <a:rPr lang="en-US" sz="2200" b="1" dirty="0">
                <a:solidFill>
                  <a:srgbClr val="212121"/>
                </a:solidFill>
                <a:latin typeface="+mj-lt"/>
              </a:rPr>
              <a:t>Sn/Cu cavity</a:t>
            </a:r>
          </a:p>
          <a:p>
            <a:pPr lvl="1">
              <a:lnSpc>
                <a:spcPct val="150000"/>
              </a:lnSpc>
            </a:pPr>
            <a:endParaRPr lang="en-US" sz="1700" dirty="0">
              <a:solidFill>
                <a:srgbClr val="212121"/>
              </a:solidFill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A020A5-B62E-3188-15AA-79F97C6972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286" r="50210"/>
          <a:stretch>
            <a:fillRect/>
          </a:stretch>
        </p:blipFill>
        <p:spPr>
          <a:xfrm>
            <a:off x="282511" y="2716532"/>
            <a:ext cx="6114755" cy="3715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1DB0FD-19AA-0330-BBC6-D484EDD98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246" b="69359"/>
          <a:stretch>
            <a:fillRect/>
          </a:stretch>
        </p:blipFill>
        <p:spPr>
          <a:xfrm>
            <a:off x="9300031" y="2490428"/>
            <a:ext cx="1804447" cy="300805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8558DA8-97C0-32F6-619E-5B3383B2C376}"/>
              </a:ext>
            </a:extLst>
          </p:cNvPr>
          <p:cNvSpPr/>
          <p:nvPr/>
        </p:nvSpPr>
        <p:spPr>
          <a:xfrm>
            <a:off x="5608320" y="3285970"/>
            <a:ext cx="3787140" cy="304800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E56F3E-0F32-2EAF-5847-E14C69127634}"/>
              </a:ext>
            </a:extLst>
          </p:cNvPr>
          <p:cNvSpPr txBox="1"/>
          <p:nvPr/>
        </p:nvSpPr>
        <p:spPr>
          <a:xfrm>
            <a:off x="8485790" y="5807460"/>
            <a:ext cx="3481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C. Pira et al., “Progress in European Thin Film Activities”, in Proc. 21th Int. Conf. RF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Supercond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. (SRF'23), Grand Rapids, MI, USA, Jun. 2023, pp. 607-614. doi:10.18429/JACoW-SRF2023-WECAA01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973A7E-D14A-F6BB-F28E-BE490BC8A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342" y="3696906"/>
            <a:ext cx="2552921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94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2B312-F9FD-C8FC-09AF-FBC95E17F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B2E5C8-D589-28A3-0A30-9864B2268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3721" y="6492875"/>
            <a:ext cx="4114800" cy="365125"/>
          </a:xfrm>
        </p:spPr>
        <p:txBody>
          <a:bodyPr/>
          <a:lstStyle/>
          <a:p>
            <a:r>
              <a:rPr lang="en-US" dirty="0"/>
              <a:t>Materials for Bright Beams Workshop July 17,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95585D-2623-B0DD-29B2-0488F5EF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A9AF53-AEF5-9204-B7CC-6D9BF2273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44707" cy="678664"/>
          </a:xfrm>
        </p:spPr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Growth Methods in Progress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D654DF-D886-D213-B88A-EC6C37CAC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768" y="678664"/>
            <a:ext cx="11044706" cy="489143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0FB7FD-ABB8-F2A0-9848-262094882038}"/>
              </a:ext>
            </a:extLst>
          </p:cNvPr>
          <p:cNvSpPr txBox="1">
            <a:spLocks/>
          </p:cNvSpPr>
          <p:nvPr/>
        </p:nvSpPr>
        <p:spPr>
          <a:xfrm>
            <a:off x="262985" y="603036"/>
            <a:ext cx="11666029" cy="5651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/>
              <a:t>Magnetron Sputtering for Nb</a:t>
            </a:r>
            <a:r>
              <a:rPr lang="en-US" sz="2200" b="1" baseline="-25000" dirty="0"/>
              <a:t>3</a:t>
            </a:r>
            <a:r>
              <a:rPr lang="en-US" sz="2200" b="1" dirty="0"/>
              <a:t>Sn/Cu</a:t>
            </a:r>
            <a:r>
              <a:rPr lang="en-US" sz="2500" b="1" dirty="0"/>
              <a:t>	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DC magnetron sputtering (ODU*, </a:t>
            </a:r>
            <a:r>
              <a:rPr lang="en-US" sz="1700" dirty="0" err="1"/>
              <a:t>JLab</a:t>
            </a:r>
            <a:r>
              <a:rPr lang="en-US" sz="1700" dirty="0"/>
              <a:t>, CERN, INFN, STFC, Cornell U., Peking U.)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/>
                <a:cs typeface="Arial"/>
              </a:rPr>
              <a:t>Hi</a:t>
            </a:r>
            <a:r>
              <a:rPr lang="en-US" sz="1700" dirty="0">
                <a:latin typeface="Arial"/>
                <a:cs typeface="Arial"/>
              </a:rPr>
              <a:t>gh </a:t>
            </a:r>
            <a:r>
              <a:rPr lang="en-US" sz="1700" b="1" dirty="0">
                <a:latin typeface="Arial"/>
                <a:cs typeface="Arial"/>
              </a:rPr>
              <a:t>P</a:t>
            </a:r>
            <a:r>
              <a:rPr lang="en-US" sz="1700" dirty="0">
                <a:latin typeface="Arial"/>
                <a:cs typeface="Arial"/>
              </a:rPr>
              <a:t>ower </a:t>
            </a:r>
            <a:r>
              <a:rPr lang="en-US" sz="1700" b="1" dirty="0">
                <a:latin typeface="Arial"/>
                <a:cs typeface="Arial"/>
              </a:rPr>
              <a:t>I</a:t>
            </a:r>
            <a:r>
              <a:rPr lang="en-US" sz="1700" dirty="0">
                <a:latin typeface="Arial"/>
                <a:cs typeface="Arial"/>
              </a:rPr>
              <a:t>mpulse </a:t>
            </a:r>
            <a:r>
              <a:rPr lang="en-US" sz="1700" b="1" dirty="0">
                <a:latin typeface="Arial"/>
                <a:cs typeface="Arial"/>
              </a:rPr>
              <a:t>M</a:t>
            </a:r>
            <a:r>
              <a:rPr lang="en-US" sz="1700" dirty="0">
                <a:latin typeface="Arial"/>
                <a:cs typeface="Arial"/>
              </a:rPr>
              <a:t>agnetron </a:t>
            </a:r>
            <a:r>
              <a:rPr lang="en-US" sz="1700" b="1" dirty="0">
                <a:latin typeface="Arial"/>
                <a:cs typeface="Arial"/>
              </a:rPr>
              <a:t>S</a:t>
            </a:r>
            <a:r>
              <a:rPr lang="en-US" sz="1700" dirty="0">
                <a:latin typeface="Arial"/>
                <a:cs typeface="Arial"/>
              </a:rPr>
              <a:t>puttering - </a:t>
            </a:r>
            <a:r>
              <a:rPr lang="en-US" sz="1700" dirty="0" err="1">
                <a:latin typeface="Arial"/>
                <a:cs typeface="Arial"/>
              </a:rPr>
              <a:t>HiPIMS</a:t>
            </a:r>
            <a:r>
              <a:rPr lang="en-US" sz="1700" dirty="0">
                <a:latin typeface="Arial"/>
                <a:cs typeface="Arial"/>
              </a:rPr>
              <a:t> (CERN, </a:t>
            </a:r>
            <a:r>
              <a:rPr lang="en-US" sz="1700" dirty="0" err="1">
                <a:latin typeface="Arial"/>
                <a:cs typeface="Arial"/>
              </a:rPr>
              <a:t>JLab</a:t>
            </a:r>
            <a:r>
              <a:rPr lang="en-US" sz="1700" dirty="0">
                <a:latin typeface="Arial"/>
                <a:cs typeface="Arial"/>
              </a:rPr>
              <a:t>, STFC)</a:t>
            </a:r>
          </a:p>
          <a:p>
            <a:pPr lvl="1">
              <a:lnSpc>
                <a:spcPct val="150000"/>
              </a:lnSpc>
            </a:pPr>
            <a:endParaRPr lang="en-US" sz="1700" dirty="0">
              <a:solidFill>
                <a:srgbClr val="212121"/>
              </a:solidFill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6119D6-0103-136A-A039-A7BBAC0A1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370" y="2385722"/>
            <a:ext cx="2947658" cy="297421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5ACFFA1-09F9-A20F-509F-BB8CCCA6D238}"/>
              </a:ext>
            </a:extLst>
          </p:cNvPr>
          <p:cNvSpPr txBox="1">
            <a:spLocks/>
          </p:cNvSpPr>
          <p:nvPr/>
        </p:nvSpPr>
        <p:spPr>
          <a:xfrm>
            <a:off x="504498" y="5469039"/>
            <a:ext cx="10968976" cy="10187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GB" sz="1800" dirty="0"/>
              <a:t>Sputter Nb-Sn on Cu – low temperature suitable for Cu</a:t>
            </a:r>
          </a:p>
          <a:p>
            <a:pPr marL="285750" indent="-285750"/>
            <a:r>
              <a:rPr lang="en-GB" sz="1800" dirty="0"/>
              <a:t>T</a:t>
            </a:r>
            <a:r>
              <a:rPr lang="en-GB" sz="1800" baseline="-25000" dirty="0"/>
              <a:t>c</a:t>
            </a:r>
            <a:r>
              <a:rPr lang="en-GB" sz="1800" dirty="0"/>
              <a:t> still lower than the theoretical value</a:t>
            </a:r>
          </a:p>
          <a:p>
            <a:pPr marL="342900" indent="-342900"/>
            <a:r>
              <a:rPr lang="en-US" sz="1800" dirty="0">
                <a:latin typeface="+mn-lt"/>
                <a:cs typeface="+mn-cs"/>
              </a:rPr>
              <a:t>Moving towards cavity coatings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A1F88C-8F39-480E-B5DA-33FA3C32C017}"/>
              </a:ext>
            </a:extLst>
          </p:cNvPr>
          <p:cNvSpPr txBox="1"/>
          <p:nvPr/>
        </p:nvSpPr>
        <p:spPr>
          <a:xfrm>
            <a:off x="3340173" y="1606517"/>
            <a:ext cx="61745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*for 2.6 GHz Nb cavity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C10AD6-6025-2547-1321-C85597443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938" y="2323533"/>
            <a:ext cx="3737172" cy="30177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648ED9-B26E-D8ED-E0F7-5827A67A01AB}"/>
              </a:ext>
            </a:extLst>
          </p:cNvPr>
          <p:cNvSpPr txBox="1"/>
          <p:nvPr/>
        </p:nvSpPr>
        <p:spPr>
          <a:xfrm>
            <a:off x="8565008" y="5110482"/>
            <a:ext cx="3481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C. Pira et al., “Progress in European Thin Film Activities”, in Proc. 21th Int. Conf. RF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Supercond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. (SRF'23), Grand Rapids, MI, USA, Jun. 2023, pp. 607-614. doi:10.18429/JACoW-SRF2023-WECAA01</a:t>
            </a:r>
          </a:p>
        </p:txBody>
      </p:sp>
    </p:spTree>
    <p:extLst>
      <p:ext uri="{BB962C8B-B14F-4D97-AF65-F5344CB8AC3E}">
        <p14:creationId xmlns:p14="http://schemas.microsoft.com/office/powerpoint/2010/main" val="1134678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56F6F-8236-D38E-5EA9-8F42563D9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115641-6257-644E-9FF8-D279B231A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3721" y="6492875"/>
            <a:ext cx="4114800" cy="365125"/>
          </a:xfrm>
        </p:spPr>
        <p:txBody>
          <a:bodyPr/>
          <a:lstStyle/>
          <a:p>
            <a:r>
              <a:rPr lang="en-US" dirty="0"/>
              <a:t>Materials for Bright Beams Workshop July 17,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AF7967-772D-2227-5304-388AD18D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26DDCB-BAC5-1EE1-9889-34C6C3AC0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44707" cy="678664"/>
          </a:xfrm>
        </p:spPr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Growth Methods in Progress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8CFD46-62F3-4D96-E080-96749A732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768" y="678664"/>
            <a:ext cx="11044706" cy="489143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4D0150-246F-82E4-CB49-D3BD9F4C9EBE}"/>
              </a:ext>
            </a:extLst>
          </p:cNvPr>
          <p:cNvSpPr txBox="1">
            <a:spLocks/>
          </p:cNvSpPr>
          <p:nvPr/>
        </p:nvSpPr>
        <p:spPr>
          <a:xfrm>
            <a:off x="81035" y="719688"/>
            <a:ext cx="5679419" cy="5651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+mj-lt"/>
              </a:rPr>
              <a:t>Others for Nb</a:t>
            </a:r>
            <a:r>
              <a:rPr lang="en-US" sz="2200" b="1" baseline="-25000" dirty="0">
                <a:latin typeface="+mj-lt"/>
              </a:rPr>
              <a:t>3</a:t>
            </a:r>
            <a:r>
              <a:rPr lang="en-US" sz="2200" b="1" dirty="0">
                <a:latin typeface="+mj-lt"/>
              </a:rPr>
              <a:t>Sn/Cu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Chemical vapor deposition (</a:t>
            </a:r>
            <a:r>
              <a:rPr lang="en-US" sz="1700" dirty="0" err="1">
                <a:latin typeface="+mj-lt"/>
              </a:rPr>
              <a:t>Ultramet</a:t>
            </a:r>
            <a:r>
              <a:rPr lang="en-US" sz="1700" dirty="0">
                <a:latin typeface="+mj-lt"/>
              </a:rPr>
              <a:t>, Cornell U.)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Nb-Bronze diffusion-based method (IMP, HZB, e2P, </a:t>
            </a:r>
            <a:r>
              <a:rPr lang="en-US" sz="2000" b="1" dirty="0" err="1">
                <a:latin typeface="+mj-lt"/>
              </a:rPr>
              <a:t>MagLab</a:t>
            </a:r>
            <a:r>
              <a:rPr lang="en-US" sz="2000" b="1" dirty="0">
                <a:latin typeface="+mj-lt"/>
              </a:rPr>
              <a:t> at FSU, and Peking U.)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700" b="1" dirty="0">
              <a:latin typeface="+mj-lt"/>
            </a:endParaRPr>
          </a:p>
          <a:p>
            <a:pPr lvl="1">
              <a:lnSpc>
                <a:spcPct val="150000"/>
              </a:lnSpc>
            </a:pPr>
            <a:endParaRPr lang="en-US" sz="1700" b="1" dirty="0">
              <a:solidFill>
                <a:srgbClr val="212121"/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4624884-4836-7F5B-1232-EF8B158030CF}"/>
              </a:ext>
            </a:extLst>
          </p:cNvPr>
          <p:cNvSpPr txBox="1">
            <a:spLocks/>
          </p:cNvSpPr>
          <p:nvPr/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1BE87E-F0DE-A44C-894B-E142BEB21E42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Placeholder 4">
                <a:extLst>
                  <a:ext uri="{FF2B5EF4-FFF2-40B4-BE49-F238E27FC236}">
                    <a16:creationId xmlns:a16="http://schemas.microsoft.com/office/drawing/2014/main" id="{A6FFE83C-984D-516F-BC1D-7457E700C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3711" y="3374136"/>
                <a:ext cx="4114800" cy="390923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Reaction between Nb and Cu-Sn solid solution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Avoid high temperatures ~700°C     </a:t>
                </a:r>
                <a14:m>
                  <m:oMath xmlns:m="http://schemas.openxmlformats.org/officeDocument/2006/math">
                    <m:r>
                      <a:rPr lang="en-US" i="1">
                        <a:latin typeface="+mj-lt"/>
                      </a:rPr>
                      <m:t>→ </m:t>
                    </m:r>
                  </m:oMath>
                </a14:m>
                <a:r>
                  <a:rPr lang="en-US" dirty="0">
                    <a:latin typeface="+mj-lt"/>
                  </a:rPr>
                  <a:t>works for Nb</a:t>
                </a:r>
                <a:r>
                  <a:rPr lang="en-US" baseline="-25000" dirty="0">
                    <a:latin typeface="+mj-lt"/>
                  </a:rPr>
                  <a:t>3</a:t>
                </a:r>
                <a:r>
                  <a:rPr lang="en-US" dirty="0">
                    <a:latin typeface="+mj-lt"/>
                  </a:rPr>
                  <a:t>Sn/Cu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Follows ternary Cu-Sn-Nb system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+mj-lt"/>
                      </a:rPr>
                      <m:t> </m:t>
                    </m:r>
                    <m:r>
                      <a:rPr lang="en-US" i="1">
                        <a:latin typeface="+mj-lt"/>
                      </a:rPr>
                      <m:t>→ </m:t>
                    </m:r>
                  </m:oMath>
                </a14:m>
                <a:r>
                  <a:rPr lang="en-US" dirty="0">
                    <a:latin typeface="+mj-lt"/>
                  </a:rPr>
                  <a:t>Avoid the Nb</a:t>
                </a:r>
                <a:r>
                  <a:rPr lang="en-US" baseline="-25000" dirty="0">
                    <a:latin typeface="+mj-lt"/>
                  </a:rPr>
                  <a:t>6 </a:t>
                </a:r>
                <a:r>
                  <a:rPr lang="en-US" dirty="0">
                    <a:latin typeface="+mj-lt"/>
                  </a:rPr>
                  <a:t>Sn</a:t>
                </a:r>
                <a:r>
                  <a:rPr lang="en-US" baseline="-25000" dirty="0">
                    <a:latin typeface="+mj-lt"/>
                  </a:rPr>
                  <a:t>5</a:t>
                </a:r>
                <a:r>
                  <a:rPr lang="en-US" dirty="0">
                    <a:latin typeface="+mj-lt"/>
                  </a:rPr>
                  <a:t> and NbSn</a:t>
                </a:r>
                <a:r>
                  <a:rPr lang="en-US" baseline="-25000" dirty="0">
                    <a:latin typeface="+mj-lt"/>
                  </a:rPr>
                  <a:t>2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>
                  <a:latin typeface="+mj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9" name="Text Placeholder 4">
                <a:extLst>
                  <a:ext uri="{FF2B5EF4-FFF2-40B4-BE49-F238E27FC236}">
                    <a16:creationId xmlns:a16="http://schemas.microsoft.com/office/drawing/2014/main" id="{A6FFE83C-984D-516F-BC1D-7457E700C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711" y="3374136"/>
                <a:ext cx="4114800" cy="3909234"/>
              </a:xfrm>
              <a:prstGeom prst="rect">
                <a:avLst/>
              </a:prstGeom>
              <a:blipFill>
                <a:blip r:embed="rId3"/>
                <a:stretch>
                  <a:fillRect l="-1333" t="-1560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C48AA23-4B4A-D8B4-2332-FD6077075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217" y="620941"/>
            <a:ext cx="2931968" cy="28994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11AF16-32DB-C84A-D7FB-AEB9EDE83B5B}"/>
              </a:ext>
            </a:extLst>
          </p:cNvPr>
          <p:cNvSpPr txBox="1"/>
          <p:nvPr/>
        </p:nvSpPr>
        <p:spPr>
          <a:xfrm>
            <a:off x="6505109" y="3675276"/>
            <a:ext cx="579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Withanage, W.K., Juliao, A. and Cooley, L.D., 2021. Rapid Nb</a:t>
            </a:r>
            <a:r>
              <a:rPr lang="en-US" sz="1000" baseline="-25000" dirty="0"/>
              <a:t>3</a:t>
            </a:r>
            <a:r>
              <a:rPr lang="en-US" sz="1000" dirty="0"/>
              <a:t>Sn film growth by sputtering Nb on hot bronze. </a:t>
            </a:r>
            <a:r>
              <a:rPr lang="en-US" sz="1000" i="1" dirty="0"/>
              <a:t>Superconductor Science and Technology</a:t>
            </a:r>
            <a:r>
              <a:rPr lang="en-US" sz="1000" dirty="0"/>
              <a:t>, </a:t>
            </a:r>
            <a:r>
              <a:rPr lang="en-US" sz="1000" i="1" dirty="0"/>
              <a:t>34</a:t>
            </a:r>
            <a:r>
              <a:rPr lang="en-US" sz="1000" dirty="0"/>
              <a:t>(6), p.06LT01.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A80765-2BF9-8C06-E7F2-D0A702ED74E0}"/>
              </a:ext>
            </a:extLst>
          </p:cNvPr>
          <p:cNvGrpSpPr/>
          <p:nvPr/>
        </p:nvGrpSpPr>
        <p:grpSpPr>
          <a:xfrm>
            <a:off x="4598203" y="4123841"/>
            <a:ext cx="7619299" cy="2409825"/>
            <a:chOff x="194794" y="2785424"/>
            <a:chExt cx="7619299" cy="2409825"/>
          </a:xfrm>
        </p:grpSpPr>
        <p:pic>
          <p:nvPicPr>
            <p:cNvPr id="13" name="图片 21">
              <a:extLst>
                <a:ext uri="{FF2B5EF4-FFF2-40B4-BE49-F238E27FC236}">
                  <a16:creationId xmlns:a16="http://schemas.microsoft.com/office/drawing/2014/main" id="{870FC1A4-D4B2-2667-D092-834AD8F5B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794" y="2785424"/>
              <a:ext cx="7619299" cy="24098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28FC0C-72ED-E3C3-ED06-9E4E6C1303CF}"/>
                </a:ext>
              </a:extLst>
            </p:cNvPr>
            <p:cNvSpPr txBox="1"/>
            <p:nvPr/>
          </p:nvSpPr>
          <p:spPr>
            <a:xfrm>
              <a:off x="383049" y="2842564"/>
              <a:ext cx="345313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Ming Lu et. al. The 11th Workshop on TFSRF2024, France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FF419B4-AA51-5284-CE49-14BEE21D3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515997"/>
            <a:ext cx="2492104" cy="32003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150F1C-F185-9FA9-5930-9EB25826544E}"/>
              </a:ext>
            </a:extLst>
          </p:cNvPr>
          <p:cNvSpPr txBox="1"/>
          <p:nvPr/>
        </p:nvSpPr>
        <p:spPr>
          <a:xfrm>
            <a:off x="7924201" y="6081921"/>
            <a:ext cx="1925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Electrodeposition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A44519-5289-20D4-3EC7-A5991F322151}"/>
              </a:ext>
            </a:extLst>
          </p:cNvPr>
          <p:cNvSpPr/>
          <p:nvPr/>
        </p:nvSpPr>
        <p:spPr>
          <a:xfrm>
            <a:off x="6380284" y="515997"/>
            <a:ext cx="5766391" cy="35245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18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3444</TotalTime>
  <Words>2157</Words>
  <Application>Microsoft Office PowerPoint</Application>
  <PresentationFormat>Widescreen</PresentationFormat>
  <Paragraphs>284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-apple-system</vt:lpstr>
      <vt:lpstr>Aptos</vt:lpstr>
      <vt:lpstr>Aptos Display</vt:lpstr>
      <vt:lpstr>Arial</vt:lpstr>
      <vt:lpstr>Calibri</vt:lpstr>
      <vt:lpstr>Cambria Math</vt:lpstr>
      <vt:lpstr>Courier New</vt:lpstr>
      <vt:lpstr>Lucida Bright</vt:lpstr>
      <vt:lpstr>rival-sans</vt:lpstr>
      <vt:lpstr>Times New Roman</vt:lpstr>
      <vt:lpstr>Wingdings</vt:lpstr>
      <vt:lpstr>Office Theme</vt:lpstr>
      <vt:lpstr>Nb3Sn Growth Methods  &amp;  Material Characterization</vt:lpstr>
      <vt:lpstr>Outline</vt:lpstr>
      <vt:lpstr>Nb3Sn for SRF Accelerator Cavity Applications</vt:lpstr>
      <vt:lpstr>Growth Challenge</vt:lpstr>
      <vt:lpstr>Nb3Sn Growth Methods in Progress</vt:lpstr>
      <vt:lpstr>Nb3Sn Growth Methods in Progress</vt:lpstr>
      <vt:lpstr>Nb3Sn Growth Methods in Progress</vt:lpstr>
      <vt:lpstr>Nb3Sn Growth Methods in Progress</vt:lpstr>
      <vt:lpstr>Nb3Sn Growth Methods in Progress</vt:lpstr>
      <vt:lpstr>Need for Material Characterization</vt:lpstr>
      <vt:lpstr>PowerPoint Presentation</vt:lpstr>
      <vt:lpstr>“Patchy” Region</vt:lpstr>
      <vt:lpstr>Sn Residues</vt:lpstr>
      <vt:lpstr>Titanium Contamination from NbTi Flange</vt:lpstr>
      <vt:lpstr>RF Performance vs. Material Characteristics</vt:lpstr>
      <vt:lpstr>Grain-boundary Segregation</vt:lpstr>
      <vt:lpstr>Surface Topography</vt:lpstr>
      <vt:lpstr>Coating onto 2.6 GHz Nb Cavity Using Cylindrical Sputter Coater  </vt:lpstr>
      <vt:lpstr>Cu Diffusion in Sputtered-Nb3Sn   </vt:lpstr>
      <vt:lpstr>Summary</vt:lpstr>
      <vt:lpstr>Acknowledgements</vt:lpstr>
      <vt:lpstr>Thank you for your attention!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Uttar Pudasaini</dc:creator>
  <cp:lastModifiedBy>Uttar Pudasaini</cp:lastModifiedBy>
  <cp:revision>72</cp:revision>
  <dcterms:created xsi:type="dcterms:W3CDTF">2025-07-14T18:34:08Z</dcterms:created>
  <dcterms:modified xsi:type="dcterms:W3CDTF">2025-07-17T03:58:35Z</dcterms:modified>
</cp:coreProperties>
</file>