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6" r:id="rId1"/>
    <p:sldMasterId id="2147483758" r:id="rId2"/>
    <p:sldMasterId id="2147483795" r:id="rId3"/>
  </p:sldMasterIdLst>
  <p:notesMasterIdLst>
    <p:notesMasterId r:id="rId11"/>
  </p:notesMasterIdLst>
  <p:sldIdLst>
    <p:sldId id="256" r:id="rId4"/>
    <p:sldId id="1752" r:id="rId5"/>
    <p:sldId id="1754" r:id="rId6"/>
    <p:sldId id="1744" r:id="rId7"/>
    <p:sldId id="1745" r:id="rId8"/>
    <p:sldId id="1749" r:id="rId9"/>
    <p:sldId id="34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6" userDrawn="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6" userDrawn="1">
          <p15:clr>
            <a:srgbClr val="A4A3A4"/>
          </p15:clr>
        </p15:guide>
        <p15:guide id="4" orient="horz" pos="708" userDrawn="1">
          <p15:clr>
            <a:srgbClr val="A4A3A4"/>
          </p15:clr>
        </p15:guide>
        <p15:guide id="5" orient="horz" pos="348" userDrawn="1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rin Heitman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523F"/>
    <a:srgbClr val="C8102E"/>
    <a:srgbClr val="0082CA"/>
    <a:srgbClr val="B36D5A"/>
    <a:srgbClr val="BE9A24"/>
    <a:srgbClr val="7AB800"/>
    <a:srgbClr val="4D008C"/>
    <a:srgbClr val="FF7900"/>
    <a:srgbClr val="CD2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0576" autoAdjust="0"/>
  </p:normalViewPr>
  <p:slideViewPr>
    <p:cSldViewPr snapToGrid="0">
      <p:cViewPr varScale="1">
        <p:scale>
          <a:sx n="113" d="100"/>
          <a:sy n="113" d="100"/>
        </p:scale>
        <p:origin x="1554" y="108"/>
      </p:cViewPr>
      <p:guideLst>
        <p:guide orient="horz" pos="276"/>
        <p:guide orient="horz" pos="3092"/>
        <p:guide orient="horz" pos="516"/>
        <p:guide orient="horz" pos="708"/>
        <p:guide orient="horz" pos="348"/>
        <p:guide pos="5565"/>
        <p:guide pos="317"/>
        <p:guide pos="15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/>
          </a:p>
        </p:txBody>
      </p:sp>
      <p:sp>
        <p:nvSpPr>
          <p:cNvPr id="271" name="Google Shape;2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39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CAFF7-1CA9-BA74-BB93-CFB90E653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772B56-0713-9EFC-910A-FF23FB826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C37B0-F0B0-6D8A-A07F-430B2D46C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346C7-77F3-FF42-9F73-F09E5FD2A0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39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22C93-28B3-E2FB-70AE-AEA7EA5AE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99467-D55C-9FD3-CBEE-E46612E1B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2940D2-B619-8256-7B18-95F7D8BA3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1B3FF-43C1-9D3F-8D30-4D9AD2F4B6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48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71DE9-090B-FED2-4321-4B448A5A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8C739-998B-4012-AE92-8652A6973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6204B-AA3D-E20A-A9A3-DFC81E59D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C585F-4C82-37A2-8C9D-FFD36D9D3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35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71DE9-090B-FED2-4321-4B448A5A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8C739-998B-4012-AE92-8652A6973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6204B-AA3D-E20A-A9A3-DFC81E59D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C585F-4C82-37A2-8C9D-FFD36D9D3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35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"/>
            <a:ext cx="9143999" cy="4488688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9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6" y="1417873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1" y="1417872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1" y="3203317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6" y="3193095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600"/>
            </a:lvl4pPr>
            <a:lvl5pPr marL="1084236" indent="-171446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2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6" y="2620207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7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600"/>
            </a:lvl4pPr>
            <a:lvl5pPr marL="1084236" indent="-171446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5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600"/>
            </a:lvl4pPr>
            <a:lvl5pPr marL="1084236" indent="-171446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52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7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8923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8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8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7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1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1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5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600"/>
            </a:lvl4pPr>
            <a:lvl5pPr marL="1084236" indent="-171446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7" y="4106865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600"/>
            </a:lvl4pPr>
            <a:lvl5pPr marL="1084236" indent="-171446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359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7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5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3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1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6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defRPr sz="1200"/>
            </a:lvl4pPr>
            <a:lvl5pPr marL="1084236" indent="-17144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7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defRPr sz="1200"/>
            </a:lvl4pPr>
            <a:lvl5pPr marL="1084236" indent="-17144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6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7" y="1415696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5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defRPr sz="1200"/>
            </a:lvl4pPr>
            <a:lvl5pPr marL="1084236" indent="-17144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70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1801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18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9" y="3127172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6" y="3127172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5" y="3127172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3" y="3127172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5023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8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4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4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1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5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1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8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4089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2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7500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9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2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86955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24097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5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33A2C4E-B105-AD4E-8FDE-BD99A5886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802" y="4453794"/>
            <a:ext cx="2592519" cy="673172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7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8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8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362DF68-E9A6-3A4D-8807-FED708872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7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5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2021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8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8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ED98465-142B-874D-9BEF-93A1086E7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9" y="4535386"/>
            <a:ext cx="2242075" cy="5821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761542-C518-9E4E-BE7F-FE23A2605B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7E2FAC2F-5DA3-DF47-A636-2A95DC125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316" y="58558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709175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709175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2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8" y="3709175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8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6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9" y="300962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98DCACE-65A7-5044-AE4A-0380388C9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888" y="139140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719302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6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2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8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8" y="3719302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6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8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659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2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893640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8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9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60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2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1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884115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53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2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1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1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893640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9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26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9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2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2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2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2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484065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9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6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3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45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"/>
            <a:ext cx="9143999" cy="4488688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9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9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9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2AB12E-99C4-4099-949C-87EC785C4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44780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DD0B99-087C-1BA6-E0AF-B2117B8BAB72}"/>
              </a:ext>
            </a:extLst>
          </p:cNvPr>
          <p:cNvSpPr/>
          <p:nvPr userDrawn="1"/>
        </p:nvSpPr>
        <p:spPr>
          <a:xfrm>
            <a:off x="-1" y="0"/>
            <a:ext cx="9143999" cy="4478002"/>
          </a:xfrm>
          <a:prstGeom prst="rect">
            <a:avLst/>
          </a:prstGeom>
          <a:solidFill>
            <a:schemeClr val="accent4">
              <a:lumMod val="60000"/>
              <a:lumOff val="40000"/>
              <a:alpha val="41961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"/>
            <a:ext cx="9143999" cy="4478002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0D23278-3667-1F4A-8304-61669185B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9" y="4535386"/>
            <a:ext cx="2242075" cy="5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60245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2" y="1395284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619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58574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1" y="10841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9CDC428E-DBB5-1649-8291-2FA82A5C9E82}"/>
              </a:ext>
            </a:extLst>
          </p:cNvPr>
          <p:cNvGrpSpPr/>
          <p:nvPr/>
        </p:nvGrpSpPr>
        <p:grpSpPr>
          <a:xfrm>
            <a:off x="419100" y="1390650"/>
            <a:ext cx="8269876" cy="3314700"/>
            <a:chOff x="419099" y="1390650"/>
            <a:chExt cx="8269876" cy="3314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1F8818-1FE6-2341-BE7A-993CECC5541D}"/>
                </a:ext>
              </a:extLst>
            </p:cNvPr>
            <p:cNvSpPr/>
            <p:nvPr userDrawn="1"/>
          </p:nvSpPr>
          <p:spPr>
            <a:xfrm>
              <a:off x="419100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SPONSOR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B991B3-C8CA-5842-83B0-825B25C421FB}"/>
                </a:ext>
              </a:extLst>
            </p:cNvPr>
            <p:cNvSpPr/>
            <p:nvPr userDrawn="1"/>
          </p:nvSpPr>
          <p:spPr>
            <a:xfrm>
              <a:off x="4643651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FUNDING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CDC5DB-87A9-9449-8FD5-702421FEB657}"/>
                </a:ext>
              </a:extLst>
            </p:cNvPr>
            <p:cNvSpPr/>
            <p:nvPr userDrawn="1"/>
          </p:nvSpPr>
          <p:spPr>
            <a:xfrm>
              <a:off x="419099" y="1765436"/>
              <a:ext cx="3493227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DESCRIPTION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Current projects exploring:</a:t>
              </a:r>
            </a:p>
            <a:p>
              <a:pPr marL="120647" indent="-12064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Identification and fingerprinting of electronic control units using ML/DL/AI</a:t>
              </a:r>
            </a:p>
            <a:p>
              <a:pPr marL="120647" indent="-12064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vehicle simulation testbed </a:t>
              </a:r>
            </a:p>
            <a:p>
              <a:pPr marL="120647" indent="-12064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automotive mobility testbed to safely test resilience measures such as sensor fusion</a:t>
              </a:r>
            </a:p>
            <a:p>
              <a:pPr marL="120647" indent="-12064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Threat modeling, </a:t>
              </a:r>
              <a:r>
                <a:rPr lang="en-US" sz="1200" dirty="0" err="1">
                  <a:solidFill>
                    <a:schemeClr val="tx1"/>
                  </a:solidFill>
                </a:rPr>
                <a:t>pentesting</a:t>
              </a:r>
              <a:r>
                <a:rPr lang="en-US" sz="1200" dirty="0">
                  <a:solidFill>
                    <a:schemeClr val="tx1"/>
                  </a:solidFill>
                </a:rPr>
                <a:t>, and risk analysis of vehicle to grid infrastructure (EVSE/</a:t>
              </a:r>
              <a:r>
                <a:rPr lang="en-US" sz="1200" dirty="0" err="1">
                  <a:solidFill>
                    <a:schemeClr val="tx1"/>
                  </a:solidFill>
                </a:rPr>
                <a:t>xFC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  <a:p>
              <a:endParaRPr lang="en-US" sz="12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3469-4EFE-E542-978B-1448E472CC26}"/>
                </a:ext>
              </a:extLst>
            </p:cNvPr>
            <p:cNvSpPr/>
            <p:nvPr userDrawn="1"/>
          </p:nvSpPr>
          <p:spPr>
            <a:xfrm>
              <a:off x="4054358" y="1765436"/>
              <a:ext cx="2185332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RESULTS</a:t>
              </a:r>
            </a:p>
            <a:p>
              <a:pPr marL="114297" indent="-11429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Deliverables include simulation testbed software, physical testbed, industry papers, DOE white papers</a:t>
              </a:r>
            </a:p>
            <a:p>
              <a:pPr marL="114297" indent="-11429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Results will impact current charging infrastructure deployment and shape secure architectures and policy</a:t>
              </a:r>
            </a:p>
            <a:p>
              <a:endParaRPr lang="en-US" sz="12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654D32-AD25-E741-99D1-1FFB7CFA218F}"/>
                </a:ext>
              </a:extLst>
            </p:cNvPr>
            <p:cNvSpPr/>
            <p:nvPr userDrawn="1"/>
          </p:nvSpPr>
          <p:spPr>
            <a:xfrm>
              <a:off x="6392591" y="1765436"/>
              <a:ext cx="2296383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CONTRIBUTION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Techniques and tools developed apply to heavy vehicles which impact critical infrastructure, military operations, and commerce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35AC7-582F-7D4E-ADFB-FDB003388826}"/>
                </a:ext>
              </a:extLst>
            </p:cNvPr>
            <p:cNvSpPr/>
            <p:nvPr userDrawn="1"/>
          </p:nvSpPr>
          <p:spPr>
            <a:xfrm>
              <a:off x="419100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ARGONNE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101D9A-0D44-9848-B7BE-578BE7238C03}"/>
                </a:ext>
              </a:extLst>
            </p:cNvPr>
            <p:cNvSpPr/>
            <p:nvPr userDrawn="1"/>
          </p:nvSpPr>
          <p:spPr>
            <a:xfrm>
              <a:off x="4643651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FUTURE 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58574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1" y="10841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6A010B-81D1-D941-BDE7-50CB6BFE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59176"/>
              </p:ext>
            </p:extLst>
          </p:nvPr>
        </p:nvGraphicFramePr>
        <p:xfrm>
          <a:off x="457201" y="1518245"/>
          <a:ext cx="8372900" cy="320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953177877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318450004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3933062838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434370605"/>
                    </a:ext>
                  </a:extLst>
                </a:gridCol>
              </a:tblGrid>
              <a:tr h="106812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85294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61716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3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4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20763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397182"/>
            <a:ext cx="4023360" cy="3317081"/>
          </a:xfrm>
        </p:spPr>
        <p:txBody>
          <a:bodyPr/>
          <a:lstStyle>
            <a:lvl1pPr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defRPr sz="1800"/>
            </a:lvl3pPr>
            <a:lvl4pPr marL="865166" indent="-171446">
              <a:defRPr sz="1800"/>
            </a:lvl4pPr>
            <a:lvl5pPr marL="1084236" indent="-17144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397182"/>
            <a:ext cx="4023360" cy="3317081"/>
          </a:xfrm>
        </p:spPr>
        <p:txBody>
          <a:bodyPr/>
          <a:lstStyle>
            <a:lvl1pPr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defRPr sz="1800"/>
            </a:lvl3pPr>
            <a:lvl4pPr marL="865166" indent="-171446">
              <a:defRPr sz="1800"/>
            </a:lvl4pPr>
            <a:lvl5pPr marL="1084236" indent="-17144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7778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2AB12E-99C4-4099-949C-87EC785C4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4478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4CFF5-2A2E-8945-9027-39964E4B3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5"/>
            <a:ext cx="9144000" cy="44993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"/>
            <a:ext cx="9143999" cy="4478002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0D23278-3667-1F4A-8304-61669185B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9" y="4535386"/>
            <a:ext cx="2242075" cy="5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189" indent="-173034">
              <a:defRPr sz="1800"/>
            </a:lvl2pPr>
            <a:lvl3pPr marL="627047" indent="-128585">
              <a:defRPr sz="1800"/>
            </a:lvl3pPr>
            <a:lvl4pPr marL="865166" indent="-171446">
              <a:defRPr sz="1800"/>
            </a:lvl4pPr>
            <a:lvl5pPr marL="1084236" indent="-17144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189" indent="-173034">
              <a:defRPr sz="1800"/>
            </a:lvl2pPr>
            <a:lvl3pPr marL="627047" indent="-128585">
              <a:defRPr sz="1800"/>
            </a:lvl3pPr>
            <a:lvl4pPr marL="865166" indent="-171446">
              <a:defRPr sz="1800"/>
            </a:lvl4pPr>
            <a:lvl5pPr marL="1084236" indent="-17144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8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189" indent="-173034">
              <a:defRPr sz="1600"/>
            </a:lvl2pPr>
            <a:lvl3pPr marL="627047" indent="-128585">
              <a:defRPr sz="1400"/>
            </a:lvl3pPr>
            <a:lvl4pPr marL="865166" indent="-171446">
              <a:defRPr sz="1200"/>
            </a:lvl4pPr>
            <a:lvl5pPr marL="1084236" indent="-171446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8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189" indent="-173034">
              <a:defRPr sz="1600"/>
            </a:lvl2pPr>
            <a:lvl3pPr marL="627047" indent="-128585">
              <a:defRPr sz="1400"/>
            </a:lvl3pPr>
            <a:lvl4pPr marL="865166" indent="-171446">
              <a:defRPr sz="1200"/>
            </a:lvl4pPr>
            <a:lvl5pPr marL="1084236" indent="-171446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984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6" y="1417873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1" y="1417872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1" y="3203317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6" y="3193095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600"/>
            </a:lvl4pPr>
            <a:lvl5pPr marL="1084236" indent="-171446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2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6" y="2620207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7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600"/>
            </a:lvl4pPr>
            <a:lvl5pPr marL="1084236" indent="-171446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5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600"/>
            </a:lvl4pPr>
            <a:lvl5pPr marL="1084236" indent="-171446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35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7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34705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8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8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800"/>
            </a:lvl4pPr>
            <a:lvl5pPr marL="1084236" indent="-171446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7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1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8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5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600"/>
            </a:lvl4pPr>
            <a:lvl5pPr marL="1084236" indent="-171446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7" y="4106865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spcBef>
                <a:spcPts val="0"/>
              </a:spcBef>
              <a:defRPr sz="1600"/>
            </a:lvl4pPr>
            <a:lvl5pPr marL="1084236" indent="-171446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0301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7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5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3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1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3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defRPr sz="1200"/>
            </a:lvl4pPr>
            <a:lvl5pPr marL="1084236" indent="-17144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7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defRPr sz="1200"/>
            </a:lvl4pPr>
            <a:lvl5pPr marL="1084236" indent="-17144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6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7" y="1415696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5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spcBef>
                <a:spcPts val="0"/>
              </a:spcBef>
              <a:defRPr sz="1800"/>
            </a:lvl3pPr>
            <a:lvl4pPr marL="865166" indent="-171446">
              <a:defRPr sz="1200"/>
            </a:lvl4pPr>
            <a:lvl5pPr marL="1084236" indent="-17144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70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2913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18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9" y="3127172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6" y="3127172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5" y="3127172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3" y="3127172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571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8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4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4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1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5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1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8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3492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60245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2" y="1395284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619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2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96754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2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86955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6706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3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33A2C4E-B105-AD4E-8FDE-BD99A5886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802" y="4453794"/>
            <a:ext cx="2592519" cy="673172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7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8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8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362DF68-E9A6-3A4D-8807-FED708872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7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5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2021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8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8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ED98465-142B-874D-9BEF-93A1086E7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9" y="4535386"/>
            <a:ext cx="2242075" cy="5821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761542-C518-9E4E-BE7F-FE23A2605B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7E2FAC2F-5DA3-DF47-A636-2A95DC125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316" y="58558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709175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709175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2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8" y="3709175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8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6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9" y="300962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98DCACE-65A7-5044-AE4A-0380388C9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888" y="139140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719302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6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2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8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8" y="3719302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6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2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8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642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2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893640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8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9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17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2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1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884115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712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58574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1" y="10841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9CDC428E-DBB5-1649-8291-2FA82A5C9E82}"/>
              </a:ext>
            </a:extLst>
          </p:cNvPr>
          <p:cNvGrpSpPr/>
          <p:nvPr/>
        </p:nvGrpSpPr>
        <p:grpSpPr>
          <a:xfrm>
            <a:off x="419100" y="1390650"/>
            <a:ext cx="8269876" cy="3314700"/>
            <a:chOff x="419099" y="1390650"/>
            <a:chExt cx="8269876" cy="3314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1F8818-1FE6-2341-BE7A-993CECC5541D}"/>
                </a:ext>
              </a:extLst>
            </p:cNvPr>
            <p:cNvSpPr/>
            <p:nvPr userDrawn="1"/>
          </p:nvSpPr>
          <p:spPr>
            <a:xfrm>
              <a:off x="419100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SPONSOR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B991B3-C8CA-5842-83B0-825B25C421FB}"/>
                </a:ext>
              </a:extLst>
            </p:cNvPr>
            <p:cNvSpPr/>
            <p:nvPr userDrawn="1"/>
          </p:nvSpPr>
          <p:spPr>
            <a:xfrm>
              <a:off x="4643651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FUNDING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CDC5DB-87A9-9449-8FD5-702421FEB657}"/>
                </a:ext>
              </a:extLst>
            </p:cNvPr>
            <p:cNvSpPr/>
            <p:nvPr userDrawn="1"/>
          </p:nvSpPr>
          <p:spPr>
            <a:xfrm>
              <a:off x="419099" y="1765436"/>
              <a:ext cx="3493227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DESCRIPTION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Current projects exploring:</a:t>
              </a:r>
            </a:p>
            <a:p>
              <a:pPr marL="120647" indent="-12064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Identification and fingerprinting of electronic control units using ML/DL/AI</a:t>
              </a:r>
            </a:p>
            <a:p>
              <a:pPr marL="120647" indent="-12064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vehicle simulation testbed </a:t>
              </a:r>
            </a:p>
            <a:p>
              <a:pPr marL="120647" indent="-12064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automotive mobility testbed to safely test resilience measures such as sensor fusion</a:t>
              </a:r>
            </a:p>
            <a:p>
              <a:pPr marL="120647" indent="-12064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Threat modeling, </a:t>
              </a:r>
              <a:r>
                <a:rPr lang="en-US" sz="1200" dirty="0" err="1">
                  <a:solidFill>
                    <a:schemeClr val="tx1"/>
                  </a:solidFill>
                </a:rPr>
                <a:t>pentesting</a:t>
              </a:r>
              <a:r>
                <a:rPr lang="en-US" sz="1200" dirty="0">
                  <a:solidFill>
                    <a:schemeClr val="tx1"/>
                  </a:solidFill>
                </a:rPr>
                <a:t>, and risk analysis of vehicle to grid infrastructure (EVSE/</a:t>
              </a:r>
              <a:r>
                <a:rPr lang="en-US" sz="1200" dirty="0" err="1">
                  <a:solidFill>
                    <a:schemeClr val="tx1"/>
                  </a:solidFill>
                </a:rPr>
                <a:t>xFC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  <a:p>
              <a:endParaRPr lang="en-US" sz="12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3469-4EFE-E542-978B-1448E472CC26}"/>
                </a:ext>
              </a:extLst>
            </p:cNvPr>
            <p:cNvSpPr/>
            <p:nvPr userDrawn="1"/>
          </p:nvSpPr>
          <p:spPr>
            <a:xfrm>
              <a:off x="4054358" y="1765436"/>
              <a:ext cx="2185332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RESULTS</a:t>
              </a:r>
            </a:p>
            <a:p>
              <a:pPr marL="114297" indent="-11429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Deliverables include simulation testbed software, physical testbed, industry papers, DOE white papers</a:t>
              </a:r>
            </a:p>
            <a:p>
              <a:pPr marL="114297" indent="-114297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Results will impact current charging infrastructure deployment and shape secure architectures and policy</a:t>
              </a:r>
            </a:p>
            <a:p>
              <a:endParaRPr lang="en-US" sz="12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654D32-AD25-E741-99D1-1FFB7CFA218F}"/>
                </a:ext>
              </a:extLst>
            </p:cNvPr>
            <p:cNvSpPr/>
            <p:nvPr userDrawn="1"/>
          </p:nvSpPr>
          <p:spPr>
            <a:xfrm>
              <a:off x="6392591" y="1765436"/>
              <a:ext cx="2296383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CONTRIBUTION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Techniques and tools developed apply to heavy vehicles which impact critical infrastructure, military operations, and commerce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35AC7-582F-7D4E-ADFB-FDB003388826}"/>
                </a:ext>
              </a:extLst>
            </p:cNvPr>
            <p:cNvSpPr/>
            <p:nvPr userDrawn="1"/>
          </p:nvSpPr>
          <p:spPr>
            <a:xfrm>
              <a:off x="419100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ARGONNE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101D9A-0D44-9848-B7BE-578BE7238C03}"/>
                </a:ext>
              </a:extLst>
            </p:cNvPr>
            <p:cNvSpPr/>
            <p:nvPr userDrawn="1"/>
          </p:nvSpPr>
          <p:spPr>
            <a:xfrm>
              <a:off x="4643651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FUTURE 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5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2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1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1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893640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9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66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2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2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2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2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1" y="3484065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9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6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3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964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08553"/>
            <a:ext cx="8372901" cy="36168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18903" y="4794864"/>
            <a:ext cx="3893564" cy="323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Xueying Lu | ALEGRO 2025 | @SLAC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640882" y="4765287"/>
            <a:ext cx="2392471" cy="296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804753" y="4956475"/>
            <a:ext cx="228600" cy="132033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26304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08553"/>
            <a:ext cx="8372901" cy="36168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18903" y="4794864"/>
            <a:ext cx="3893564" cy="323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Xueying Lu | ALEGRO 2025 | @SLAC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640882" y="4765287"/>
            <a:ext cx="2392471" cy="296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804753" y="4956475"/>
            <a:ext cx="228600" cy="132033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26304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08553"/>
            <a:ext cx="8372901" cy="36168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18903" y="4794864"/>
            <a:ext cx="3893564" cy="323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Xueying Lu | ALEGRO 2025 | @SLAC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640882" y="4765287"/>
            <a:ext cx="2392471" cy="296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804753" y="4956475"/>
            <a:ext cx="228600" cy="132033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26304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72050"/>
            <a:ext cx="9144000" cy="17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51435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645318"/>
            <a:ext cx="7924800" cy="914400"/>
          </a:xfrm>
        </p:spPr>
        <p:txBody>
          <a:bodyPr anchor="b"/>
          <a:lstStyle>
            <a:lvl1pPr algn="ctr">
              <a:defRPr sz="270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>
          <a:xfrm>
            <a:off x="7086601" y="114301"/>
            <a:ext cx="1893705" cy="11544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57550"/>
            <a:ext cx="6553200" cy="60364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05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7848600" cy="3486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75438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9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28750"/>
            <a:ext cx="7603597" cy="30861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71550"/>
            <a:ext cx="7620000" cy="40005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841160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1"/>
            <a:ext cx="4038600" cy="36230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1"/>
            <a:ext cx="4038600" cy="36230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04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2"/>
            <a:ext cx="4038600" cy="1600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2"/>
            <a:ext cx="4038600" cy="1600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686051"/>
            <a:ext cx="4038600" cy="1600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2686051"/>
            <a:ext cx="4038600" cy="1600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58574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1" y="10841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6A010B-81D1-D941-BDE7-50CB6BFE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59176"/>
              </p:ext>
            </p:extLst>
          </p:nvPr>
        </p:nvGraphicFramePr>
        <p:xfrm>
          <a:off x="457201" y="1518245"/>
          <a:ext cx="8372900" cy="320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953177877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318450004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3933062838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434370605"/>
                    </a:ext>
                  </a:extLst>
                </a:gridCol>
              </a:tblGrid>
              <a:tr h="106812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85294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61716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3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071562"/>
            <a:ext cx="3845485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1575" b="1">
                <a:solidFill>
                  <a:srgbClr val="C8102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51384"/>
            <a:ext cx="384548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6" y="1071562"/>
            <a:ext cx="3813175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1575" b="1">
                <a:solidFill>
                  <a:srgbClr val="C8102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6" y="1551384"/>
            <a:ext cx="38131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51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00601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1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20763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397182"/>
            <a:ext cx="4023360" cy="3317081"/>
          </a:xfrm>
        </p:spPr>
        <p:txBody>
          <a:bodyPr/>
          <a:lstStyle>
            <a:lvl1pPr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defRPr sz="1800"/>
            </a:lvl3pPr>
            <a:lvl4pPr marL="865166" indent="-171446">
              <a:defRPr sz="1800"/>
            </a:lvl4pPr>
            <a:lvl5pPr marL="1084236" indent="-17144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397182"/>
            <a:ext cx="4023360" cy="3317081"/>
          </a:xfrm>
        </p:spPr>
        <p:txBody>
          <a:bodyPr/>
          <a:lstStyle>
            <a:lvl1pPr>
              <a:defRPr sz="1800"/>
            </a:lvl1pPr>
            <a:lvl2pPr marL="457189" indent="-173034">
              <a:spcBef>
                <a:spcPts val="0"/>
              </a:spcBef>
              <a:defRPr sz="1800"/>
            </a:lvl2pPr>
            <a:lvl3pPr marL="627047" indent="-128585">
              <a:defRPr sz="1800"/>
            </a:lvl3pPr>
            <a:lvl4pPr marL="865166" indent="-171446">
              <a:defRPr sz="1800"/>
            </a:lvl4pPr>
            <a:lvl5pPr marL="1084236" indent="-17144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521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189" indent="-173034">
              <a:defRPr sz="1800"/>
            </a:lvl2pPr>
            <a:lvl3pPr marL="627047" indent="-128585">
              <a:defRPr sz="1800"/>
            </a:lvl3pPr>
            <a:lvl4pPr marL="865166" indent="-171446">
              <a:defRPr sz="1800"/>
            </a:lvl4pPr>
            <a:lvl5pPr marL="1084236" indent="-17144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189" indent="-173034">
              <a:defRPr sz="1800"/>
            </a:lvl2pPr>
            <a:lvl3pPr marL="627047" indent="-128585">
              <a:defRPr sz="1800"/>
            </a:lvl3pPr>
            <a:lvl4pPr marL="865166" indent="-171446">
              <a:defRPr sz="1800"/>
            </a:lvl4pPr>
            <a:lvl5pPr marL="1084236" indent="-171446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8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189" indent="-173034">
              <a:defRPr sz="1600"/>
            </a:lvl2pPr>
            <a:lvl3pPr marL="627047" indent="-128585">
              <a:defRPr sz="1400"/>
            </a:lvl3pPr>
            <a:lvl4pPr marL="865166" indent="-171446">
              <a:defRPr sz="1200"/>
            </a:lvl4pPr>
            <a:lvl5pPr marL="1084236" indent="-171446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8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189" indent="-173034">
              <a:defRPr sz="1600"/>
            </a:lvl2pPr>
            <a:lvl3pPr marL="627047" indent="-128585">
              <a:defRPr sz="1400"/>
            </a:lvl3pPr>
            <a:lvl4pPr marL="865166" indent="-171446">
              <a:defRPr sz="1200"/>
            </a:lvl4pPr>
            <a:lvl5pPr marL="1084236" indent="-171446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4810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251620B-FC18-4146-9BF7-244077EE756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665" y="4794648"/>
            <a:ext cx="1044942" cy="2983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358379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393827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827085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804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189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4" indent="-173034" algn="l" defTabSz="457189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687" indent="-236532" algn="l" defTabSz="457189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55" indent="-187320" algn="l" defTabSz="457189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11" indent="-171446" algn="l" defTabSz="457189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566" indent="-171446" algn="l" defTabSz="457189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752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2293">
          <p15:clr>
            <a:srgbClr val="F26B43"/>
          </p15:clr>
        </p15:guide>
        <p15:guide id="7" orient="horz" pos="1168">
          <p15:clr>
            <a:srgbClr val="F26B43"/>
          </p15:clr>
        </p15:guide>
        <p15:guide id="8" orient="horz" pos="4240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4208">
          <p15:clr>
            <a:srgbClr val="F26B43"/>
          </p15:clr>
        </p15:guide>
        <p15:guide id="11" pos="3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251620B-FC18-4146-9BF7-244077EE7563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665" y="4794648"/>
            <a:ext cx="1044942" cy="2983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358379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393827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4827085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3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91" r:id="rId31"/>
    <p:sldLayoutId id="2147483792" r:id="rId32"/>
    <p:sldLayoutId id="2147483793" r:id="rId3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189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4" indent="-173034" algn="l" defTabSz="457189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687" indent="-236532" algn="l" defTabSz="457189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55" indent="-187320" algn="l" defTabSz="457189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11" indent="-171446" algn="l" defTabSz="457189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566" indent="-171446" algn="l" defTabSz="457189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752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2293">
          <p15:clr>
            <a:srgbClr val="F26B43"/>
          </p15:clr>
        </p15:guide>
        <p15:guide id="7" orient="horz" pos="1168">
          <p15:clr>
            <a:srgbClr val="F26B43"/>
          </p15:clr>
        </p15:guide>
        <p15:guide id="8" orient="horz" pos="4240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4208">
          <p15:clr>
            <a:srgbClr val="F26B43"/>
          </p15:clr>
        </p15:guide>
        <p15:guide id="11" pos="3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017294"/>
            <a:ext cx="9144000" cy="12620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-12700"/>
            <a:ext cx="7543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48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4698207"/>
            <a:ext cx="1143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4686301"/>
            <a:ext cx="1371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78" y="242941"/>
            <a:ext cx="678610" cy="8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Times New Roman" panose="02020603050405020304" pitchFamily="18" charset="0"/>
          <a:cs typeface="Times New Roman" panose="02020603050405020304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l.gov/a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6515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ndico.cern.ch/event/142459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E04FC0D-20E0-BC44-09D4-C6784BA0859A}"/>
              </a:ext>
            </a:extLst>
          </p:cNvPr>
          <p:cNvSpPr txBox="1">
            <a:spLocks/>
          </p:cNvSpPr>
          <p:nvPr/>
        </p:nvSpPr>
        <p:spPr>
          <a:xfrm>
            <a:off x="269832" y="3168595"/>
            <a:ext cx="4489626" cy="13186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JOHN POWER</a:t>
            </a:r>
          </a:p>
          <a:p>
            <a:r>
              <a:rPr lang="en-US" b="1" dirty="0"/>
              <a:t>Argonne Wakefield Accelerator</a:t>
            </a:r>
          </a:p>
          <a:p>
            <a:r>
              <a:rPr lang="en-US" b="1" dirty="0"/>
              <a:t>Argonne National Laboratory</a:t>
            </a:r>
          </a:p>
          <a:p>
            <a:endParaRPr lang="en-US" b="1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https://www.anl.gov/awa</a:t>
            </a:r>
            <a:r>
              <a:rPr lang="en-US" dirty="0"/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631F8E7-2288-7219-D807-02A944857A0F}"/>
              </a:ext>
            </a:extLst>
          </p:cNvPr>
          <p:cNvSpPr txBox="1">
            <a:spLocks/>
          </p:cNvSpPr>
          <p:nvPr/>
        </p:nvSpPr>
        <p:spPr>
          <a:xfrm>
            <a:off x="3824966" y="4624588"/>
            <a:ext cx="1494066" cy="2889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July 18, 2025</a:t>
            </a:r>
          </a:p>
        </p:txBody>
      </p:sp>
      <p:pic>
        <p:nvPicPr>
          <p:cNvPr id="1026" name="Picture 2" descr="Materials for Bright Beams Workshop 2025">
            <a:extLst>
              <a:ext uri="{FF2B5EF4-FFF2-40B4-BE49-F238E27FC236}">
                <a16:creationId xmlns:a16="http://schemas.microsoft.com/office/drawing/2014/main" id="{37409FE9-575C-7069-A387-081C7FDB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3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00C1F-38B8-CDFB-2672-C9299385B3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2109" y="1428983"/>
            <a:ext cx="8079781" cy="133997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Bright Beams Begin with Materials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Wrap up and looking forward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 on a road with a rainbow in the background&#10;&#10;AI-generated content may be incorrect.">
            <a:extLst>
              <a:ext uri="{FF2B5EF4-FFF2-40B4-BE49-F238E27FC236}">
                <a16:creationId xmlns:a16="http://schemas.microsoft.com/office/drawing/2014/main" id="{D403E4F1-1501-8DD7-0894-712F0C4B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5715000" cy="5143500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:a16="http://schemas.microsoft.com/office/drawing/2014/main" id="{27E86BFF-5B7A-3842-3D04-687A597CB4C9}"/>
              </a:ext>
            </a:extLst>
          </p:cNvPr>
          <p:cNvSpPr/>
          <p:nvPr/>
        </p:nvSpPr>
        <p:spPr>
          <a:xfrm>
            <a:off x="3524894" y="276225"/>
            <a:ext cx="793750" cy="406400"/>
          </a:xfrm>
          <a:prstGeom prst="doubleWav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MBB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8926E1-B9B0-7479-232A-A3AD4AE611B3}"/>
              </a:ext>
            </a:extLst>
          </p:cNvPr>
          <p:cNvSpPr/>
          <p:nvPr/>
        </p:nvSpPr>
        <p:spPr>
          <a:xfrm>
            <a:off x="3524250" y="652463"/>
            <a:ext cx="1252538" cy="714375"/>
          </a:xfrm>
          <a:custGeom>
            <a:avLst/>
            <a:gdLst>
              <a:gd name="connsiteX0" fmla="*/ 0 w 1252538"/>
              <a:gd name="connsiteY0" fmla="*/ 0 h 714375"/>
              <a:gd name="connsiteX1" fmla="*/ 9525 w 1252538"/>
              <a:gd name="connsiteY1" fmla="*/ 23812 h 714375"/>
              <a:gd name="connsiteX2" fmla="*/ 109538 w 1252538"/>
              <a:gd name="connsiteY2" fmla="*/ 123825 h 714375"/>
              <a:gd name="connsiteX3" fmla="*/ 195263 w 1252538"/>
              <a:gd name="connsiteY3" fmla="*/ 176212 h 714375"/>
              <a:gd name="connsiteX4" fmla="*/ 419100 w 1252538"/>
              <a:gd name="connsiteY4" fmla="*/ 285750 h 714375"/>
              <a:gd name="connsiteX5" fmla="*/ 552450 w 1252538"/>
              <a:gd name="connsiteY5" fmla="*/ 333375 h 714375"/>
              <a:gd name="connsiteX6" fmla="*/ 581025 w 1252538"/>
              <a:gd name="connsiteY6" fmla="*/ 347662 h 714375"/>
              <a:gd name="connsiteX7" fmla="*/ 609600 w 1252538"/>
              <a:gd name="connsiteY7" fmla="*/ 366712 h 714375"/>
              <a:gd name="connsiteX8" fmla="*/ 623888 w 1252538"/>
              <a:gd name="connsiteY8" fmla="*/ 381000 h 714375"/>
              <a:gd name="connsiteX9" fmla="*/ 652463 w 1252538"/>
              <a:gd name="connsiteY9" fmla="*/ 400050 h 714375"/>
              <a:gd name="connsiteX10" fmla="*/ 676275 w 1252538"/>
              <a:gd name="connsiteY10" fmla="*/ 428625 h 714375"/>
              <a:gd name="connsiteX11" fmla="*/ 685800 w 1252538"/>
              <a:gd name="connsiteY11" fmla="*/ 442912 h 714375"/>
              <a:gd name="connsiteX12" fmla="*/ 700088 w 1252538"/>
              <a:gd name="connsiteY12" fmla="*/ 452437 h 714375"/>
              <a:gd name="connsiteX13" fmla="*/ 719138 w 1252538"/>
              <a:gd name="connsiteY13" fmla="*/ 476250 h 714375"/>
              <a:gd name="connsiteX14" fmla="*/ 752475 w 1252538"/>
              <a:gd name="connsiteY14" fmla="*/ 495300 h 714375"/>
              <a:gd name="connsiteX15" fmla="*/ 781050 w 1252538"/>
              <a:gd name="connsiteY15" fmla="*/ 519112 h 714375"/>
              <a:gd name="connsiteX16" fmla="*/ 828675 w 1252538"/>
              <a:gd name="connsiteY16" fmla="*/ 542925 h 714375"/>
              <a:gd name="connsiteX17" fmla="*/ 866775 w 1252538"/>
              <a:gd name="connsiteY17" fmla="*/ 561975 h 714375"/>
              <a:gd name="connsiteX18" fmla="*/ 919163 w 1252538"/>
              <a:gd name="connsiteY18" fmla="*/ 590550 h 714375"/>
              <a:gd name="connsiteX19" fmla="*/ 938213 w 1252538"/>
              <a:gd name="connsiteY19" fmla="*/ 604837 h 714375"/>
              <a:gd name="connsiteX20" fmla="*/ 966788 w 1252538"/>
              <a:gd name="connsiteY20" fmla="*/ 614362 h 714375"/>
              <a:gd name="connsiteX21" fmla="*/ 962025 w 1252538"/>
              <a:gd name="connsiteY21" fmla="*/ 628650 h 714375"/>
              <a:gd name="connsiteX22" fmla="*/ 966788 w 1252538"/>
              <a:gd name="connsiteY22" fmla="*/ 671512 h 714375"/>
              <a:gd name="connsiteX23" fmla="*/ 981075 w 1252538"/>
              <a:gd name="connsiteY23" fmla="*/ 681037 h 714375"/>
              <a:gd name="connsiteX24" fmla="*/ 1052513 w 1252538"/>
              <a:gd name="connsiteY24" fmla="*/ 700087 h 714375"/>
              <a:gd name="connsiteX25" fmla="*/ 1066800 w 1252538"/>
              <a:gd name="connsiteY25" fmla="*/ 704850 h 714375"/>
              <a:gd name="connsiteX26" fmla="*/ 1119188 w 1252538"/>
              <a:gd name="connsiteY26" fmla="*/ 714375 h 714375"/>
              <a:gd name="connsiteX27" fmla="*/ 1209675 w 1252538"/>
              <a:gd name="connsiteY27" fmla="*/ 709612 h 714375"/>
              <a:gd name="connsiteX28" fmla="*/ 1228725 w 1252538"/>
              <a:gd name="connsiteY28" fmla="*/ 704850 h 714375"/>
              <a:gd name="connsiteX29" fmla="*/ 1247775 w 1252538"/>
              <a:gd name="connsiteY29" fmla="*/ 685800 h 714375"/>
              <a:gd name="connsiteX30" fmla="*/ 1252538 w 1252538"/>
              <a:gd name="connsiteY30" fmla="*/ 666750 h 714375"/>
              <a:gd name="connsiteX31" fmla="*/ 1247775 w 1252538"/>
              <a:gd name="connsiteY31" fmla="*/ 638175 h 714375"/>
              <a:gd name="connsiteX32" fmla="*/ 1233488 w 1252538"/>
              <a:gd name="connsiteY32" fmla="*/ 633412 h 714375"/>
              <a:gd name="connsiteX33" fmla="*/ 1181100 w 1252538"/>
              <a:gd name="connsiteY33" fmla="*/ 623887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52538" h="714375">
                <a:moveTo>
                  <a:pt x="0" y="0"/>
                </a:moveTo>
                <a:cubicBezTo>
                  <a:pt x="3175" y="7937"/>
                  <a:pt x="5045" y="16531"/>
                  <a:pt x="9525" y="23812"/>
                </a:cubicBezTo>
                <a:cubicBezTo>
                  <a:pt x="33930" y="63469"/>
                  <a:pt x="71064" y="98176"/>
                  <a:pt x="109538" y="123825"/>
                </a:cubicBezTo>
                <a:cubicBezTo>
                  <a:pt x="137402" y="142401"/>
                  <a:pt x="165183" y="161492"/>
                  <a:pt x="195263" y="176212"/>
                </a:cubicBezTo>
                <a:cubicBezTo>
                  <a:pt x="269875" y="212725"/>
                  <a:pt x="340872" y="257811"/>
                  <a:pt x="419100" y="285750"/>
                </a:cubicBezTo>
                <a:cubicBezTo>
                  <a:pt x="463550" y="301625"/>
                  <a:pt x="513177" y="307194"/>
                  <a:pt x="552450" y="333375"/>
                </a:cubicBezTo>
                <a:cubicBezTo>
                  <a:pt x="570915" y="345684"/>
                  <a:pt x="561308" y="341090"/>
                  <a:pt x="581025" y="347662"/>
                </a:cubicBezTo>
                <a:cubicBezTo>
                  <a:pt x="590550" y="354012"/>
                  <a:pt x="600564" y="359684"/>
                  <a:pt x="609600" y="366712"/>
                </a:cubicBezTo>
                <a:cubicBezTo>
                  <a:pt x="614917" y="370847"/>
                  <a:pt x="618571" y="376865"/>
                  <a:pt x="623888" y="381000"/>
                </a:cubicBezTo>
                <a:cubicBezTo>
                  <a:pt x="632924" y="388028"/>
                  <a:pt x="652463" y="400050"/>
                  <a:pt x="652463" y="400050"/>
                </a:cubicBezTo>
                <a:cubicBezTo>
                  <a:pt x="676112" y="435522"/>
                  <a:pt x="645718" y="391956"/>
                  <a:pt x="676275" y="428625"/>
                </a:cubicBezTo>
                <a:cubicBezTo>
                  <a:pt x="679939" y="433022"/>
                  <a:pt x="681753" y="438865"/>
                  <a:pt x="685800" y="442912"/>
                </a:cubicBezTo>
                <a:cubicBezTo>
                  <a:pt x="689848" y="446959"/>
                  <a:pt x="696041" y="448390"/>
                  <a:pt x="700088" y="452437"/>
                </a:cubicBezTo>
                <a:cubicBezTo>
                  <a:pt x="707276" y="459625"/>
                  <a:pt x="711950" y="469062"/>
                  <a:pt x="719138" y="476250"/>
                </a:cubicBezTo>
                <a:cubicBezTo>
                  <a:pt x="729885" y="486997"/>
                  <a:pt x="740024" y="486584"/>
                  <a:pt x="752475" y="495300"/>
                </a:cubicBezTo>
                <a:cubicBezTo>
                  <a:pt x="762632" y="502410"/>
                  <a:pt x="770536" y="512541"/>
                  <a:pt x="781050" y="519112"/>
                </a:cubicBezTo>
                <a:cubicBezTo>
                  <a:pt x="796101" y="528519"/>
                  <a:pt x="812800" y="534987"/>
                  <a:pt x="828675" y="542925"/>
                </a:cubicBezTo>
                <a:cubicBezTo>
                  <a:pt x="841375" y="549275"/>
                  <a:pt x="853304" y="557485"/>
                  <a:pt x="866775" y="561975"/>
                </a:cubicBezTo>
                <a:cubicBezTo>
                  <a:pt x="893497" y="570881"/>
                  <a:pt x="882098" y="565840"/>
                  <a:pt x="919163" y="590550"/>
                </a:cubicBezTo>
                <a:cubicBezTo>
                  <a:pt x="925767" y="594953"/>
                  <a:pt x="931114" y="601287"/>
                  <a:pt x="938213" y="604837"/>
                </a:cubicBezTo>
                <a:cubicBezTo>
                  <a:pt x="947193" y="609327"/>
                  <a:pt x="966788" y="614362"/>
                  <a:pt x="966788" y="614362"/>
                </a:cubicBezTo>
                <a:cubicBezTo>
                  <a:pt x="965200" y="619125"/>
                  <a:pt x="962025" y="623630"/>
                  <a:pt x="962025" y="628650"/>
                </a:cubicBezTo>
                <a:cubicBezTo>
                  <a:pt x="962025" y="643025"/>
                  <a:pt x="961875" y="658002"/>
                  <a:pt x="966788" y="671512"/>
                </a:cubicBezTo>
                <a:cubicBezTo>
                  <a:pt x="968744" y="676891"/>
                  <a:pt x="975956" y="678477"/>
                  <a:pt x="981075" y="681037"/>
                </a:cubicBezTo>
                <a:cubicBezTo>
                  <a:pt x="1017586" y="699293"/>
                  <a:pt x="1011510" y="694962"/>
                  <a:pt x="1052513" y="700087"/>
                </a:cubicBezTo>
                <a:cubicBezTo>
                  <a:pt x="1057275" y="701675"/>
                  <a:pt x="1061930" y="703632"/>
                  <a:pt x="1066800" y="704850"/>
                </a:cubicBezTo>
                <a:cubicBezTo>
                  <a:pt x="1080099" y="708175"/>
                  <a:pt x="1106467" y="712255"/>
                  <a:pt x="1119188" y="714375"/>
                </a:cubicBezTo>
                <a:cubicBezTo>
                  <a:pt x="1149350" y="712787"/>
                  <a:pt x="1179584" y="712229"/>
                  <a:pt x="1209675" y="709612"/>
                </a:cubicBezTo>
                <a:cubicBezTo>
                  <a:pt x="1216196" y="709045"/>
                  <a:pt x="1223174" y="708319"/>
                  <a:pt x="1228725" y="704850"/>
                </a:cubicBezTo>
                <a:cubicBezTo>
                  <a:pt x="1236340" y="700091"/>
                  <a:pt x="1241425" y="692150"/>
                  <a:pt x="1247775" y="685800"/>
                </a:cubicBezTo>
                <a:cubicBezTo>
                  <a:pt x="1249363" y="679450"/>
                  <a:pt x="1252538" y="673295"/>
                  <a:pt x="1252538" y="666750"/>
                </a:cubicBezTo>
                <a:cubicBezTo>
                  <a:pt x="1252538" y="657094"/>
                  <a:pt x="1252566" y="646559"/>
                  <a:pt x="1247775" y="638175"/>
                </a:cubicBezTo>
                <a:cubicBezTo>
                  <a:pt x="1245284" y="633816"/>
                  <a:pt x="1237978" y="635657"/>
                  <a:pt x="1233488" y="633412"/>
                </a:cubicBezTo>
                <a:cubicBezTo>
                  <a:pt x="1200350" y="616842"/>
                  <a:pt x="1243301" y="623887"/>
                  <a:pt x="1181100" y="623887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ACD9AAC-1FC2-F45F-089B-4A1B61632BEC}"/>
              </a:ext>
            </a:extLst>
          </p:cNvPr>
          <p:cNvSpPr/>
          <p:nvPr/>
        </p:nvSpPr>
        <p:spPr>
          <a:xfrm>
            <a:off x="4314825" y="661988"/>
            <a:ext cx="390632" cy="557212"/>
          </a:xfrm>
          <a:custGeom>
            <a:avLst/>
            <a:gdLst>
              <a:gd name="connsiteX0" fmla="*/ 0 w 390632"/>
              <a:gd name="connsiteY0" fmla="*/ 0 h 557212"/>
              <a:gd name="connsiteX1" fmla="*/ 52388 w 390632"/>
              <a:gd name="connsiteY1" fmla="*/ 90487 h 557212"/>
              <a:gd name="connsiteX2" fmla="*/ 76200 w 390632"/>
              <a:gd name="connsiteY2" fmla="*/ 128587 h 557212"/>
              <a:gd name="connsiteX3" fmla="*/ 80963 w 390632"/>
              <a:gd name="connsiteY3" fmla="*/ 142875 h 557212"/>
              <a:gd name="connsiteX4" fmla="*/ 95250 w 390632"/>
              <a:gd name="connsiteY4" fmla="*/ 166687 h 557212"/>
              <a:gd name="connsiteX5" fmla="*/ 100013 w 390632"/>
              <a:gd name="connsiteY5" fmla="*/ 180975 h 557212"/>
              <a:gd name="connsiteX6" fmla="*/ 114300 w 390632"/>
              <a:gd name="connsiteY6" fmla="*/ 195262 h 557212"/>
              <a:gd name="connsiteX7" fmla="*/ 157163 w 390632"/>
              <a:gd name="connsiteY7" fmla="*/ 242887 h 557212"/>
              <a:gd name="connsiteX8" fmla="*/ 166688 w 390632"/>
              <a:gd name="connsiteY8" fmla="*/ 261937 h 557212"/>
              <a:gd name="connsiteX9" fmla="*/ 176213 w 390632"/>
              <a:gd name="connsiteY9" fmla="*/ 276225 h 557212"/>
              <a:gd name="connsiteX10" fmla="*/ 180975 w 390632"/>
              <a:gd name="connsiteY10" fmla="*/ 290512 h 557212"/>
              <a:gd name="connsiteX11" fmla="*/ 190500 w 390632"/>
              <a:gd name="connsiteY11" fmla="*/ 309562 h 557212"/>
              <a:gd name="connsiteX12" fmla="*/ 195263 w 390632"/>
              <a:gd name="connsiteY12" fmla="*/ 323850 h 557212"/>
              <a:gd name="connsiteX13" fmla="*/ 223838 w 390632"/>
              <a:gd name="connsiteY13" fmla="*/ 357187 h 557212"/>
              <a:gd name="connsiteX14" fmla="*/ 242888 w 390632"/>
              <a:gd name="connsiteY14" fmla="*/ 371475 h 557212"/>
              <a:gd name="connsiteX15" fmla="*/ 319088 w 390632"/>
              <a:gd name="connsiteY15" fmla="*/ 390525 h 557212"/>
              <a:gd name="connsiteX16" fmla="*/ 371475 w 390632"/>
              <a:gd name="connsiteY16" fmla="*/ 433387 h 557212"/>
              <a:gd name="connsiteX17" fmla="*/ 385763 w 390632"/>
              <a:gd name="connsiteY17" fmla="*/ 447675 h 557212"/>
              <a:gd name="connsiteX18" fmla="*/ 390525 w 390632"/>
              <a:gd name="connsiteY18" fmla="*/ 466725 h 557212"/>
              <a:gd name="connsiteX19" fmla="*/ 376238 w 390632"/>
              <a:gd name="connsiteY19" fmla="*/ 523875 h 557212"/>
              <a:gd name="connsiteX20" fmla="*/ 347663 w 390632"/>
              <a:gd name="connsiteY20" fmla="*/ 542925 h 557212"/>
              <a:gd name="connsiteX21" fmla="*/ 314325 w 390632"/>
              <a:gd name="connsiteY21" fmla="*/ 547687 h 557212"/>
              <a:gd name="connsiteX22" fmla="*/ 295275 w 390632"/>
              <a:gd name="connsiteY22" fmla="*/ 552450 h 557212"/>
              <a:gd name="connsiteX23" fmla="*/ 238125 w 390632"/>
              <a:gd name="connsiteY23" fmla="*/ 557212 h 557212"/>
              <a:gd name="connsiteX24" fmla="*/ 190500 w 390632"/>
              <a:gd name="connsiteY24" fmla="*/ 547687 h 557212"/>
              <a:gd name="connsiteX25" fmla="*/ 185738 w 390632"/>
              <a:gd name="connsiteY25" fmla="*/ 533400 h 557212"/>
              <a:gd name="connsiteX26" fmla="*/ 200025 w 390632"/>
              <a:gd name="connsiteY26" fmla="*/ 504825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0632" h="557212">
                <a:moveTo>
                  <a:pt x="0" y="0"/>
                </a:moveTo>
                <a:cubicBezTo>
                  <a:pt x="8983" y="15720"/>
                  <a:pt x="37120" y="66058"/>
                  <a:pt x="52388" y="90487"/>
                </a:cubicBezTo>
                <a:cubicBezTo>
                  <a:pt x="61830" y="105594"/>
                  <a:pt x="67405" y="110997"/>
                  <a:pt x="76200" y="128587"/>
                </a:cubicBezTo>
                <a:cubicBezTo>
                  <a:pt x="78445" y="133077"/>
                  <a:pt x="78718" y="138385"/>
                  <a:pt x="80963" y="142875"/>
                </a:cubicBezTo>
                <a:cubicBezTo>
                  <a:pt x="85103" y="151154"/>
                  <a:pt x="91110" y="158408"/>
                  <a:pt x="95250" y="166687"/>
                </a:cubicBezTo>
                <a:cubicBezTo>
                  <a:pt x="97495" y="171177"/>
                  <a:pt x="97228" y="176798"/>
                  <a:pt x="100013" y="180975"/>
                </a:cubicBezTo>
                <a:cubicBezTo>
                  <a:pt x="103749" y="186579"/>
                  <a:pt x="109865" y="190193"/>
                  <a:pt x="114300" y="195262"/>
                </a:cubicBezTo>
                <a:cubicBezTo>
                  <a:pt x="159903" y="247380"/>
                  <a:pt x="104584" y="190310"/>
                  <a:pt x="157163" y="242887"/>
                </a:cubicBezTo>
                <a:cubicBezTo>
                  <a:pt x="160338" y="249237"/>
                  <a:pt x="163166" y="255773"/>
                  <a:pt x="166688" y="261937"/>
                </a:cubicBezTo>
                <a:cubicBezTo>
                  <a:pt x="169528" y="266907"/>
                  <a:pt x="173653" y="271105"/>
                  <a:pt x="176213" y="276225"/>
                </a:cubicBezTo>
                <a:cubicBezTo>
                  <a:pt x="178458" y="280715"/>
                  <a:pt x="178998" y="285898"/>
                  <a:pt x="180975" y="290512"/>
                </a:cubicBezTo>
                <a:cubicBezTo>
                  <a:pt x="183772" y="297038"/>
                  <a:pt x="187703" y="303037"/>
                  <a:pt x="190500" y="309562"/>
                </a:cubicBezTo>
                <a:cubicBezTo>
                  <a:pt x="192478" y="314176"/>
                  <a:pt x="192772" y="319491"/>
                  <a:pt x="195263" y="323850"/>
                </a:cubicBezTo>
                <a:cubicBezTo>
                  <a:pt x="201288" y="334394"/>
                  <a:pt x="214377" y="349078"/>
                  <a:pt x="223838" y="357187"/>
                </a:cubicBezTo>
                <a:cubicBezTo>
                  <a:pt x="229865" y="362353"/>
                  <a:pt x="235396" y="368853"/>
                  <a:pt x="242888" y="371475"/>
                </a:cubicBezTo>
                <a:cubicBezTo>
                  <a:pt x="267600" y="380124"/>
                  <a:pt x="319088" y="390525"/>
                  <a:pt x="319088" y="390525"/>
                </a:cubicBezTo>
                <a:cubicBezTo>
                  <a:pt x="343749" y="409020"/>
                  <a:pt x="343355" y="408079"/>
                  <a:pt x="371475" y="433387"/>
                </a:cubicBezTo>
                <a:cubicBezTo>
                  <a:pt x="376481" y="437893"/>
                  <a:pt x="381000" y="442912"/>
                  <a:pt x="385763" y="447675"/>
                </a:cubicBezTo>
                <a:cubicBezTo>
                  <a:pt x="387350" y="454025"/>
                  <a:pt x="391337" y="460230"/>
                  <a:pt x="390525" y="466725"/>
                </a:cubicBezTo>
                <a:cubicBezTo>
                  <a:pt x="388089" y="486210"/>
                  <a:pt x="385865" y="506760"/>
                  <a:pt x="376238" y="523875"/>
                </a:cubicBezTo>
                <a:cubicBezTo>
                  <a:pt x="370626" y="533852"/>
                  <a:pt x="358996" y="541306"/>
                  <a:pt x="347663" y="542925"/>
                </a:cubicBezTo>
                <a:cubicBezTo>
                  <a:pt x="336550" y="544512"/>
                  <a:pt x="325369" y="545679"/>
                  <a:pt x="314325" y="547687"/>
                </a:cubicBezTo>
                <a:cubicBezTo>
                  <a:pt x="307885" y="548858"/>
                  <a:pt x="301770" y="551638"/>
                  <a:pt x="295275" y="552450"/>
                </a:cubicBezTo>
                <a:cubicBezTo>
                  <a:pt x="276307" y="554821"/>
                  <a:pt x="257175" y="555625"/>
                  <a:pt x="238125" y="557212"/>
                </a:cubicBezTo>
                <a:cubicBezTo>
                  <a:pt x="222250" y="554037"/>
                  <a:pt x="205238" y="554386"/>
                  <a:pt x="190500" y="547687"/>
                </a:cubicBezTo>
                <a:cubicBezTo>
                  <a:pt x="185930" y="545610"/>
                  <a:pt x="185738" y="538420"/>
                  <a:pt x="185738" y="533400"/>
                </a:cubicBezTo>
                <a:cubicBezTo>
                  <a:pt x="185738" y="523539"/>
                  <a:pt x="195208" y="512051"/>
                  <a:pt x="200025" y="504825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72FB6-1044-7575-A4BC-45A15F991984}"/>
              </a:ext>
            </a:extLst>
          </p:cNvPr>
          <p:cNvSpPr txBox="1"/>
          <p:nvPr/>
        </p:nvSpPr>
        <p:spPr>
          <a:xfrm>
            <a:off x="7493001" y="1009650"/>
            <a:ext cx="1252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High Brightness Beams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327E44-159F-4DB7-63E4-459A8B960436}"/>
              </a:ext>
            </a:extLst>
          </p:cNvPr>
          <p:cNvSpPr/>
          <p:nvPr/>
        </p:nvSpPr>
        <p:spPr>
          <a:xfrm>
            <a:off x="6246628" y="3991492"/>
            <a:ext cx="860166" cy="515902"/>
          </a:xfrm>
          <a:custGeom>
            <a:avLst/>
            <a:gdLst>
              <a:gd name="connsiteX0" fmla="*/ 0 w 2768600"/>
              <a:gd name="connsiteY0" fmla="*/ 981075 h 1660525"/>
              <a:gd name="connsiteX1" fmla="*/ 346075 w 2768600"/>
              <a:gd name="connsiteY1" fmla="*/ 1660525 h 1660525"/>
              <a:gd name="connsiteX2" fmla="*/ 2301875 w 2768600"/>
              <a:gd name="connsiteY2" fmla="*/ 676275 h 1660525"/>
              <a:gd name="connsiteX3" fmla="*/ 2768600 w 2768600"/>
              <a:gd name="connsiteY3" fmla="*/ 3175 h 1660525"/>
              <a:gd name="connsiteX4" fmla="*/ 1958975 w 2768600"/>
              <a:gd name="connsiteY4" fmla="*/ 0 h 1660525"/>
              <a:gd name="connsiteX5" fmla="*/ 0 w 2768600"/>
              <a:gd name="connsiteY5" fmla="*/ 981075 h 16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8600" h="1660525">
                <a:moveTo>
                  <a:pt x="0" y="981075"/>
                </a:moveTo>
                <a:lnTo>
                  <a:pt x="346075" y="1660525"/>
                </a:lnTo>
                <a:lnTo>
                  <a:pt x="2301875" y="676275"/>
                </a:lnTo>
                <a:lnTo>
                  <a:pt x="2768600" y="3175"/>
                </a:lnTo>
                <a:lnTo>
                  <a:pt x="1958975" y="0"/>
                </a:lnTo>
                <a:lnTo>
                  <a:pt x="0" y="98107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77560-3B9C-51C5-9D97-4A5D037645DA}"/>
              </a:ext>
            </a:extLst>
          </p:cNvPr>
          <p:cNvSpPr txBox="1"/>
          <p:nvPr/>
        </p:nvSpPr>
        <p:spPr>
          <a:xfrm rot="20023645">
            <a:off x="6350142" y="405498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SRF</a:t>
            </a:r>
            <a:endParaRPr lang="en-US" sz="105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B3BC43-5CB5-D8D8-180A-580C1B1A27B1}"/>
              </a:ext>
            </a:extLst>
          </p:cNvPr>
          <p:cNvSpPr/>
          <p:nvPr/>
        </p:nvSpPr>
        <p:spPr>
          <a:xfrm rot="21061697">
            <a:off x="5325728" y="4569921"/>
            <a:ext cx="840419" cy="491102"/>
          </a:xfrm>
          <a:custGeom>
            <a:avLst/>
            <a:gdLst>
              <a:gd name="connsiteX0" fmla="*/ 0 w 2768600"/>
              <a:gd name="connsiteY0" fmla="*/ 981075 h 1660525"/>
              <a:gd name="connsiteX1" fmla="*/ 346075 w 2768600"/>
              <a:gd name="connsiteY1" fmla="*/ 1660525 h 1660525"/>
              <a:gd name="connsiteX2" fmla="*/ 2301875 w 2768600"/>
              <a:gd name="connsiteY2" fmla="*/ 676275 h 1660525"/>
              <a:gd name="connsiteX3" fmla="*/ 2768600 w 2768600"/>
              <a:gd name="connsiteY3" fmla="*/ 3175 h 1660525"/>
              <a:gd name="connsiteX4" fmla="*/ 1958975 w 2768600"/>
              <a:gd name="connsiteY4" fmla="*/ 0 h 1660525"/>
              <a:gd name="connsiteX5" fmla="*/ 0 w 2768600"/>
              <a:gd name="connsiteY5" fmla="*/ 981075 h 16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8600" h="1660525">
                <a:moveTo>
                  <a:pt x="0" y="981075"/>
                </a:moveTo>
                <a:lnTo>
                  <a:pt x="346075" y="1660525"/>
                </a:lnTo>
                <a:lnTo>
                  <a:pt x="2301875" y="676275"/>
                </a:lnTo>
                <a:lnTo>
                  <a:pt x="2768600" y="3175"/>
                </a:lnTo>
                <a:lnTo>
                  <a:pt x="1958975" y="0"/>
                </a:lnTo>
                <a:lnTo>
                  <a:pt x="0" y="98107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B677A-4334-1376-9930-0FDBBA048947}"/>
              </a:ext>
            </a:extLst>
          </p:cNvPr>
          <p:cNvSpPr txBox="1"/>
          <p:nvPr/>
        </p:nvSpPr>
        <p:spPr>
          <a:xfrm rot="19540703">
            <a:off x="5369872" y="4622379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NCRF</a:t>
            </a:r>
            <a:endParaRPr lang="en-US" sz="105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ACDADE-068D-51A5-0BFA-60AD0CEFA2EC}"/>
              </a:ext>
            </a:extLst>
          </p:cNvPr>
          <p:cNvSpPr/>
          <p:nvPr/>
        </p:nvSpPr>
        <p:spPr>
          <a:xfrm rot="15924444">
            <a:off x="6196311" y="3252743"/>
            <a:ext cx="655458" cy="826339"/>
          </a:xfrm>
          <a:custGeom>
            <a:avLst/>
            <a:gdLst>
              <a:gd name="connsiteX0" fmla="*/ 0 w 2768600"/>
              <a:gd name="connsiteY0" fmla="*/ 981075 h 1660525"/>
              <a:gd name="connsiteX1" fmla="*/ 346075 w 2768600"/>
              <a:gd name="connsiteY1" fmla="*/ 1660525 h 1660525"/>
              <a:gd name="connsiteX2" fmla="*/ 2301875 w 2768600"/>
              <a:gd name="connsiteY2" fmla="*/ 676275 h 1660525"/>
              <a:gd name="connsiteX3" fmla="*/ 2768600 w 2768600"/>
              <a:gd name="connsiteY3" fmla="*/ 3175 h 1660525"/>
              <a:gd name="connsiteX4" fmla="*/ 1958975 w 2768600"/>
              <a:gd name="connsiteY4" fmla="*/ 0 h 1660525"/>
              <a:gd name="connsiteX5" fmla="*/ 0 w 2768600"/>
              <a:gd name="connsiteY5" fmla="*/ 981075 h 1660525"/>
              <a:gd name="connsiteX0" fmla="*/ 1534374 w 4302974"/>
              <a:gd name="connsiteY0" fmla="*/ 981075 h 2617378"/>
              <a:gd name="connsiteX1" fmla="*/ -1 w 4302974"/>
              <a:gd name="connsiteY1" fmla="*/ 2617377 h 2617378"/>
              <a:gd name="connsiteX2" fmla="*/ 3836249 w 4302974"/>
              <a:gd name="connsiteY2" fmla="*/ 676275 h 2617378"/>
              <a:gd name="connsiteX3" fmla="*/ 4302974 w 4302974"/>
              <a:gd name="connsiteY3" fmla="*/ 3175 h 2617378"/>
              <a:gd name="connsiteX4" fmla="*/ 3493349 w 4302974"/>
              <a:gd name="connsiteY4" fmla="*/ 0 h 2617378"/>
              <a:gd name="connsiteX5" fmla="*/ 1534374 w 4302974"/>
              <a:gd name="connsiteY5" fmla="*/ 981075 h 2617378"/>
              <a:gd name="connsiteX0" fmla="*/ 1 w 4708212"/>
              <a:gd name="connsiteY0" fmla="*/ 1960159 h 2617378"/>
              <a:gd name="connsiteX1" fmla="*/ 405237 w 4708212"/>
              <a:gd name="connsiteY1" fmla="*/ 2617377 h 2617378"/>
              <a:gd name="connsiteX2" fmla="*/ 4241487 w 4708212"/>
              <a:gd name="connsiteY2" fmla="*/ 676275 h 2617378"/>
              <a:gd name="connsiteX3" fmla="*/ 4708212 w 4708212"/>
              <a:gd name="connsiteY3" fmla="*/ 3175 h 2617378"/>
              <a:gd name="connsiteX4" fmla="*/ 3898587 w 4708212"/>
              <a:gd name="connsiteY4" fmla="*/ 0 h 2617378"/>
              <a:gd name="connsiteX5" fmla="*/ 1 w 4708212"/>
              <a:gd name="connsiteY5" fmla="*/ 1960159 h 26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8212" h="2617378">
                <a:moveTo>
                  <a:pt x="1" y="1960159"/>
                </a:moveTo>
                <a:lnTo>
                  <a:pt x="405237" y="2617377"/>
                </a:lnTo>
                <a:lnTo>
                  <a:pt x="4241487" y="676275"/>
                </a:lnTo>
                <a:lnTo>
                  <a:pt x="4708212" y="3175"/>
                </a:lnTo>
                <a:lnTo>
                  <a:pt x="3898587" y="0"/>
                </a:lnTo>
                <a:lnTo>
                  <a:pt x="1" y="196015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B5547-0BFE-AB96-AB77-EEA2547192CF}"/>
              </a:ext>
            </a:extLst>
          </p:cNvPr>
          <p:cNvSpPr txBox="1"/>
          <p:nvPr/>
        </p:nvSpPr>
        <p:spPr>
          <a:xfrm rot="2230080" flipH="1">
            <a:off x="6330180" y="3549417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PC</a:t>
            </a:r>
            <a:endParaRPr lang="en-US" sz="105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3DAB480-2C20-677E-DBD6-7DF17116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89" y="25189"/>
            <a:ext cx="3105311" cy="621711"/>
          </a:xfrm>
        </p:spPr>
        <p:txBody>
          <a:bodyPr/>
          <a:lstStyle/>
          <a:p>
            <a:r>
              <a:rPr lang="en-US" dirty="0"/>
              <a:t>30,000</a:t>
            </a:r>
            <a:r>
              <a:rPr lang="en-US" cap="none" dirty="0"/>
              <a:t>-foot view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D4CCB2A-6611-221A-F2BA-2ABF22BF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90" y="991243"/>
            <a:ext cx="3033980" cy="3721123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b="1" dirty="0"/>
              <a:t>-Workshop goals</a:t>
            </a: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Define an MBB ecosystem</a:t>
            </a:r>
            <a:r>
              <a:rPr lang="en-US" sz="1600" b="1" dirty="0"/>
              <a:t> </a:t>
            </a: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Gain support for materials research</a:t>
            </a:r>
          </a:p>
          <a:p>
            <a:pPr marL="0" indent="0">
              <a:spcAft>
                <a:spcPts val="600"/>
              </a:spcAft>
              <a:buClrTx/>
              <a:buNone/>
            </a:pPr>
            <a:r>
              <a:rPr lang="en-US" b="1" dirty="0"/>
              <a:t>-Identify unifying themes</a:t>
            </a:r>
          </a:p>
          <a:p>
            <a:pPr marL="0" indent="0">
              <a:spcAft>
                <a:spcPts val="600"/>
              </a:spcAft>
              <a:buClrTx/>
              <a:buNone/>
            </a:pPr>
            <a:r>
              <a:rPr lang="en-US" b="1" dirty="0"/>
              <a:t>-Outcome of this workshop</a:t>
            </a:r>
          </a:p>
          <a:p>
            <a:pPr marL="0" indent="0">
              <a:spcAft>
                <a:spcPts val="600"/>
              </a:spcAft>
              <a:buClrTx/>
              <a:buNone/>
            </a:pPr>
            <a:r>
              <a:rPr lang="en-US" b="1" dirty="0"/>
              <a:t>-The future</a:t>
            </a:r>
          </a:p>
          <a:p>
            <a:pPr>
              <a:buClrTx/>
            </a:pP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9EA3F2A-68F0-5219-1490-9905970DDA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690" y="675276"/>
            <a:ext cx="3033979" cy="374786"/>
          </a:xfrm>
        </p:spPr>
        <p:txBody>
          <a:bodyPr/>
          <a:lstStyle/>
          <a:p>
            <a:r>
              <a:rPr lang="en-US" dirty="0"/>
              <a:t>Tough waters ahead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794B2-7F60-A1AD-11A4-0E47B258B32F}"/>
              </a:ext>
            </a:extLst>
          </p:cNvPr>
          <p:cNvSpPr txBox="1"/>
          <p:nvPr/>
        </p:nvSpPr>
        <p:spPr>
          <a:xfrm rot="18793960">
            <a:off x="4146075" y="2542526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materials river</a:t>
            </a:r>
            <a:endParaRPr lang="es-419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88F6F-2394-57AD-E616-C648EBA29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A372-1E81-9E03-E5BF-31AE2F21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4685"/>
            <a:ext cx="8372901" cy="621711"/>
          </a:xfrm>
        </p:spPr>
        <p:txBody>
          <a:bodyPr/>
          <a:lstStyle/>
          <a:p>
            <a:r>
              <a:rPr lang="en-US" sz="2400" dirty="0"/>
              <a:t>Unifying themes</a:t>
            </a:r>
            <a:endParaRPr lang="en-US" sz="2400" cap="none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7942166-76D6-873F-E299-8627B9F5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13209"/>
            <a:ext cx="8372901" cy="3317082"/>
          </a:xfrm>
        </p:spPr>
        <p:txBody>
          <a:bodyPr/>
          <a:lstStyle/>
          <a:p>
            <a:r>
              <a:rPr lang="en-US" b="1" dirty="0"/>
              <a:t>Materials matter for beams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Brightness</a:t>
            </a:r>
          </a:p>
          <a:p>
            <a:pPr lvl="1"/>
            <a:r>
              <a:rPr lang="en-US" dirty="0"/>
              <a:t>Stability</a:t>
            </a:r>
          </a:p>
          <a:p>
            <a:pPr lvl="1"/>
            <a:r>
              <a:rPr lang="en-US" dirty="0"/>
              <a:t>Operational lifetime</a:t>
            </a:r>
          </a:p>
          <a:p>
            <a:pPr lvl="1"/>
            <a:endParaRPr lang="en-US" dirty="0"/>
          </a:p>
          <a:p>
            <a:r>
              <a:rPr lang="en-US" b="1" dirty="0"/>
              <a:t>Performance hinges on materials:</a:t>
            </a:r>
          </a:p>
          <a:p>
            <a:pPr lvl="1"/>
            <a:r>
              <a:rPr lang="en-US" b="1" dirty="0"/>
              <a:t>PC: </a:t>
            </a:r>
            <a:r>
              <a:rPr lang="en-US" dirty="0"/>
              <a:t>QE, MTE, lifetime, max charge, response time, …</a:t>
            </a:r>
            <a:endParaRPr lang="en-US" b="1" dirty="0"/>
          </a:p>
          <a:p>
            <a:pPr lvl="1"/>
            <a:r>
              <a:rPr lang="en-US" b="1" dirty="0"/>
              <a:t>SRF:</a:t>
            </a:r>
            <a:r>
              <a:rPr lang="en-US" dirty="0"/>
              <a:t> Emax (~10s MV/m), </a:t>
            </a:r>
            <a:r>
              <a:rPr lang="en-US" dirty="0" err="1"/>
              <a:t>Bmax</a:t>
            </a:r>
            <a:r>
              <a:rPr lang="en-US" dirty="0"/>
              <a:t> (~100s </a:t>
            </a:r>
            <a:r>
              <a:rPr lang="en-US" dirty="0" err="1"/>
              <a:t>mT</a:t>
            </a:r>
            <a:r>
              <a:rPr lang="en-US" dirty="0"/>
              <a:t>), Tc, high Q</a:t>
            </a:r>
            <a:r>
              <a:rPr lang="en-US" baseline="-25000" dirty="0"/>
              <a:t>0</a:t>
            </a:r>
            <a:r>
              <a:rPr lang="en-US" dirty="0"/>
              <a:t> ,fabrication, …</a:t>
            </a:r>
            <a:endParaRPr lang="en-US" b="1" dirty="0"/>
          </a:p>
          <a:p>
            <a:pPr lvl="1"/>
            <a:r>
              <a:rPr lang="en-US" b="1" dirty="0"/>
              <a:t>NCRF: </a:t>
            </a:r>
            <a:r>
              <a:rPr lang="en-US" dirty="0"/>
              <a:t>Emax (~100s MV/m), RF losses (0.7e-8 (</a:t>
            </a:r>
            <a:r>
              <a:rPr lang="el-GR" dirty="0"/>
              <a:t>Ω⋅</a:t>
            </a:r>
            <a:r>
              <a:rPr lang="en-US" dirty="0"/>
              <a:t>m) ), fabrication,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F6365-D85D-1637-D355-B0A7DB6211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r>
              <a:rPr lang="en-US" dirty="0">
                <a:solidFill>
                  <a:srgbClr val="000000"/>
                </a:solidFill>
              </a:rPr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1156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A992D-C8DF-F14C-6B8D-C7DEC1153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8E7D-AE1A-4AE0-06A1-C075CBC6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4685"/>
            <a:ext cx="8372901" cy="621711"/>
          </a:xfrm>
        </p:spPr>
        <p:txBody>
          <a:bodyPr/>
          <a:lstStyle/>
          <a:p>
            <a:r>
              <a:rPr lang="en-US" sz="2400" dirty="0"/>
              <a:t>Unifying themes</a:t>
            </a:r>
            <a:endParaRPr lang="en-US" sz="2400" cap="none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91784CC-9CFF-7C1F-ED8E-A29FD87C2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118937"/>
            <a:ext cx="8372901" cy="3249479"/>
          </a:xfrm>
        </p:spPr>
        <p:txBody>
          <a:bodyPr/>
          <a:lstStyle/>
          <a:p>
            <a:r>
              <a:rPr lang="en-US" b="1" dirty="0"/>
              <a:t>Emerging materials are important for each focus area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Novel alloys (Nb3Sn, </a:t>
            </a:r>
            <a:r>
              <a:rPr lang="en-US" dirty="0" err="1"/>
              <a:t>CuAg</a:t>
            </a:r>
            <a:r>
              <a:rPr lang="en-US" dirty="0"/>
              <a:t>, </a:t>
            </a:r>
            <a:r>
              <a:rPr lang="es-419" dirty="0"/>
              <a:t> K2CsSb), </a:t>
            </a:r>
            <a:r>
              <a:rPr lang="en-US" dirty="0"/>
              <a:t>thin films, engineered surfaces at the nanoscale …</a:t>
            </a:r>
          </a:p>
          <a:p>
            <a:r>
              <a:rPr lang="en-US" b="1" dirty="0"/>
              <a:t>Advance Characterization methods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ARPES, STM, Breakdown test stand, in situ studies, </a:t>
            </a:r>
          </a:p>
          <a:p>
            <a:r>
              <a:rPr lang="en-US" b="1" dirty="0"/>
              <a:t>Modeling and theory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DFT to many-body photoemission, Molecular dynamics,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b="1" dirty="0"/>
              <a:t>Bridging the gap from lab results to real-world reliability. Need a pipeline between</a:t>
            </a:r>
          </a:p>
          <a:p>
            <a:pPr lvl="1"/>
            <a:r>
              <a:rPr lang="en-US" dirty="0"/>
              <a:t>lab results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beam test facilities</a:t>
            </a:r>
          </a:p>
          <a:p>
            <a:pPr lvl="1"/>
            <a:r>
              <a:rPr lang="en-US" dirty="0"/>
              <a:t>beam test facilities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User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B71E2-3D6B-DB49-1EFB-8FB1B9ED8F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r>
              <a:rPr lang="en-US" dirty="0">
                <a:solidFill>
                  <a:srgbClr val="000000"/>
                </a:solidFill>
              </a:rPr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22993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8322-6F5A-EF63-7166-D532A80B5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AF5C-2224-3837-FA20-DAEFEB01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6" y="87273"/>
            <a:ext cx="2803356" cy="726236"/>
          </a:xfrm>
        </p:spPr>
        <p:txBody>
          <a:bodyPr/>
          <a:lstStyle/>
          <a:p>
            <a:br>
              <a:rPr lang="en-US" sz="2400" dirty="0"/>
            </a:br>
            <a:r>
              <a:rPr lang="en-US" sz="2400" dirty="0"/>
              <a:t>Opportunities Ahead</a:t>
            </a:r>
            <a:endParaRPr lang="en-US" sz="2400" cap="non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3D4354F-EFEC-0AC6-CAD1-509D23D6C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755" y="968817"/>
            <a:ext cx="3163302" cy="374786"/>
          </a:xfrm>
        </p:spPr>
        <p:txBody>
          <a:bodyPr/>
          <a:lstStyle/>
          <a:p>
            <a:pPr algn="ctr"/>
            <a:r>
              <a:rPr lang="en-US" dirty="0"/>
              <a:t>PC, SRF, NCRF.</a:t>
            </a:r>
          </a:p>
          <a:p>
            <a:pPr algn="ctr"/>
            <a:r>
              <a:rPr lang="en-US" b="0" dirty="0"/>
              <a:t>traditionally independent</a:t>
            </a:r>
            <a:endParaRPr lang="es-419" b="0" dirty="0"/>
          </a:p>
        </p:txBody>
      </p:sp>
      <p:pic>
        <p:nvPicPr>
          <p:cNvPr id="4" name="Picture 3" descr="A drawing of a car on a road with a rainbow in the background&#10;&#10;AI-generated content may be incorrect.">
            <a:extLst>
              <a:ext uri="{FF2B5EF4-FFF2-40B4-BE49-F238E27FC236}">
                <a16:creationId xmlns:a16="http://schemas.microsoft.com/office/drawing/2014/main" id="{8FEF636A-7230-B44F-77E6-4EC0719C2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5715000" cy="5143500"/>
          </a:xfrm>
          <a:prstGeom prst="rect">
            <a:avLst/>
          </a:prstGeom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DA82C39E-AEF5-24ED-D0BF-AF389ECA44A6}"/>
              </a:ext>
            </a:extLst>
          </p:cNvPr>
          <p:cNvSpPr/>
          <p:nvPr/>
        </p:nvSpPr>
        <p:spPr>
          <a:xfrm>
            <a:off x="3524894" y="276225"/>
            <a:ext cx="793750" cy="406400"/>
          </a:xfrm>
          <a:prstGeom prst="doubleWav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MBB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ACF6FA-1B3C-F534-EB08-83F5B4DD83DF}"/>
              </a:ext>
            </a:extLst>
          </p:cNvPr>
          <p:cNvSpPr/>
          <p:nvPr/>
        </p:nvSpPr>
        <p:spPr>
          <a:xfrm>
            <a:off x="3524250" y="652463"/>
            <a:ext cx="1252538" cy="714375"/>
          </a:xfrm>
          <a:custGeom>
            <a:avLst/>
            <a:gdLst>
              <a:gd name="connsiteX0" fmla="*/ 0 w 1252538"/>
              <a:gd name="connsiteY0" fmla="*/ 0 h 714375"/>
              <a:gd name="connsiteX1" fmla="*/ 9525 w 1252538"/>
              <a:gd name="connsiteY1" fmla="*/ 23812 h 714375"/>
              <a:gd name="connsiteX2" fmla="*/ 109538 w 1252538"/>
              <a:gd name="connsiteY2" fmla="*/ 123825 h 714375"/>
              <a:gd name="connsiteX3" fmla="*/ 195263 w 1252538"/>
              <a:gd name="connsiteY3" fmla="*/ 176212 h 714375"/>
              <a:gd name="connsiteX4" fmla="*/ 419100 w 1252538"/>
              <a:gd name="connsiteY4" fmla="*/ 285750 h 714375"/>
              <a:gd name="connsiteX5" fmla="*/ 552450 w 1252538"/>
              <a:gd name="connsiteY5" fmla="*/ 333375 h 714375"/>
              <a:gd name="connsiteX6" fmla="*/ 581025 w 1252538"/>
              <a:gd name="connsiteY6" fmla="*/ 347662 h 714375"/>
              <a:gd name="connsiteX7" fmla="*/ 609600 w 1252538"/>
              <a:gd name="connsiteY7" fmla="*/ 366712 h 714375"/>
              <a:gd name="connsiteX8" fmla="*/ 623888 w 1252538"/>
              <a:gd name="connsiteY8" fmla="*/ 381000 h 714375"/>
              <a:gd name="connsiteX9" fmla="*/ 652463 w 1252538"/>
              <a:gd name="connsiteY9" fmla="*/ 400050 h 714375"/>
              <a:gd name="connsiteX10" fmla="*/ 676275 w 1252538"/>
              <a:gd name="connsiteY10" fmla="*/ 428625 h 714375"/>
              <a:gd name="connsiteX11" fmla="*/ 685800 w 1252538"/>
              <a:gd name="connsiteY11" fmla="*/ 442912 h 714375"/>
              <a:gd name="connsiteX12" fmla="*/ 700088 w 1252538"/>
              <a:gd name="connsiteY12" fmla="*/ 452437 h 714375"/>
              <a:gd name="connsiteX13" fmla="*/ 719138 w 1252538"/>
              <a:gd name="connsiteY13" fmla="*/ 476250 h 714375"/>
              <a:gd name="connsiteX14" fmla="*/ 752475 w 1252538"/>
              <a:gd name="connsiteY14" fmla="*/ 495300 h 714375"/>
              <a:gd name="connsiteX15" fmla="*/ 781050 w 1252538"/>
              <a:gd name="connsiteY15" fmla="*/ 519112 h 714375"/>
              <a:gd name="connsiteX16" fmla="*/ 828675 w 1252538"/>
              <a:gd name="connsiteY16" fmla="*/ 542925 h 714375"/>
              <a:gd name="connsiteX17" fmla="*/ 866775 w 1252538"/>
              <a:gd name="connsiteY17" fmla="*/ 561975 h 714375"/>
              <a:gd name="connsiteX18" fmla="*/ 919163 w 1252538"/>
              <a:gd name="connsiteY18" fmla="*/ 590550 h 714375"/>
              <a:gd name="connsiteX19" fmla="*/ 938213 w 1252538"/>
              <a:gd name="connsiteY19" fmla="*/ 604837 h 714375"/>
              <a:gd name="connsiteX20" fmla="*/ 966788 w 1252538"/>
              <a:gd name="connsiteY20" fmla="*/ 614362 h 714375"/>
              <a:gd name="connsiteX21" fmla="*/ 962025 w 1252538"/>
              <a:gd name="connsiteY21" fmla="*/ 628650 h 714375"/>
              <a:gd name="connsiteX22" fmla="*/ 966788 w 1252538"/>
              <a:gd name="connsiteY22" fmla="*/ 671512 h 714375"/>
              <a:gd name="connsiteX23" fmla="*/ 981075 w 1252538"/>
              <a:gd name="connsiteY23" fmla="*/ 681037 h 714375"/>
              <a:gd name="connsiteX24" fmla="*/ 1052513 w 1252538"/>
              <a:gd name="connsiteY24" fmla="*/ 700087 h 714375"/>
              <a:gd name="connsiteX25" fmla="*/ 1066800 w 1252538"/>
              <a:gd name="connsiteY25" fmla="*/ 704850 h 714375"/>
              <a:gd name="connsiteX26" fmla="*/ 1119188 w 1252538"/>
              <a:gd name="connsiteY26" fmla="*/ 714375 h 714375"/>
              <a:gd name="connsiteX27" fmla="*/ 1209675 w 1252538"/>
              <a:gd name="connsiteY27" fmla="*/ 709612 h 714375"/>
              <a:gd name="connsiteX28" fmla="*/ 1228725 w 1252538"/>
              <a:gd name="connsiteY28" fmla="*/ 704850 h 714375"/>
              <a:gd name="connsiteX29" fmla="*/ 1247775 w 1252538"/>
              <a:gd name="connsiteY29" fmla="*/ 685800 h 714375"/>
              <a:gd name="connsiteX30" fmla="*/ 1252538 w 1252538"/>
              <a:gd name="connsiteY30" fmla="*/ 666750 h 714375"/>
              <a:gd name="connsiteX31" fmla="*/ 1247775 w 1252538"/>
              <a:gd name="connsiteY31" fmla="*/ 638175 h 714375"/>
              <a:gd name="connsiteX32" fmla="*/ 1233488 w 1252538"/>
              <a:gd name="connsiteY32" fmla="*/ 633412 h 714375"/>
              <a:gd name="connsiteX33" fmla="*/ 1181100 w 1252538"/>
              <a:gd name="connsiteY33" fmla="*/ 623887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52538" h="714375">
                <a:moveTo>
                  <a:pt x="0" y="0"/>
                </a:moveTo>
                <a:cubicBezTo>
                  <a:pt x="3175" y="7937"/>
                  <a:pt x="5045" y="16531"/>
                  <a:pt x="9525" y="23812"/>
                </a:cubicBezTo>
                <a:cubicBezTo>
                  <a:pt x="33930" y="63469"/>
                  <a:pt x="71064" y="98176"/>
                  <a:pt x="109538" y="123825"/>
                </a:cubicBezTo>
                <a:cubicBezTo>
                  <a:pt x="137402" y="142401"/>
                  <a:pt x="165183" y="161492"/>
                  <a:pt x="195263" y="176212"/>
                </a:cubicBezTo>
                <a:cubicBezTo>
                  <a:pt x="269875" y="212725"/>
                  <a:pt x="340872" y="257811"/>
                  <a:pt x="419100" y="285750"/>
                </a:cubicBezTo>
                <a:cubicBezTo>
                  <a:pt x="463550" y="301625"/>
                  <a:pt x="513177" y="307194"/>
                  <a:pt x="552450" y="333375"/>
                </a:cubicBezTo>
                <a:cubicBezTo>
                  <a:pt x="570915" y="345684"/>
                  <a:pt x="561308" y="341090"/>
                  <a:pt x="581025" y="347662"/>
                </a:cubicBezTo>
                <a:cubicBezTo>
                  <a:pt x="590550" y="354012"/>
                  <a:pt x="600564" y="359684"/>
                  <a:pt x="609600" y="366712"/>
                </a:cubicBezTo>
                <a:cubicBezTo>
                  <a:pt x="614917" y="370847"/>
                  <a:pt x="618571" y="376865"/>
                  <a:pt x="623888" y="381000"/>
                </a:cubicBezTo>
                <a:cubicBezTo>
                  <a:pt x="632924" y="388028"/>
                  <a:pt x="652463" y="400050"/>
                  <a:pt x="652463" y="400050"/>
                </a:cubicBezTo>
                <a:cubicBezTo>
                  <a:pt x="676112" y="435522"/>
                  <a:pt x="645718" y="391956"/>
                  <a:pt x="676275" y="428625"/>
                </a:cubicBezTo>
                <a:cubicBezTo>
                  <a:pt x="679939" y="433022"/>
                  <a:pt x="681753" y="438865"/>
                  <a:pt x="685800" y="442912"/>
                </a:cubicBezTo>
                <a:cubicBezTo>
                  <a:pt x="689848" y="446959"/>
                  <a:pt x="696041" y="448390"/>
                  <a:pt x="700088" y="452437"/>
                </a:cubicBezTo>
                <a:cubicBezTo>
                  <a:pt x="707276" y="459625"/>
                  <a:pt x="711950" y="469062"/>
                  <a:pt x="719138" y="476250"/>
                </a:cubicBezTo>
                <a:cubicBezTo>
                  <a:pt x="729885" y="486997"/>
                  <a:pt x="740024" y="486584"/>
                  <a:pt x="752475" y="495300"/>
                </a:cubicBezTo>
                <a:cubicBezTo>
                  <a:pt x="762632" y="502410"/>
                  <a:pt x="770536" y="512541"/>
                  <a:pt x="781050" y="519112"/>
                </a:cubicBezTo>
                <a:cubicBezTo>
                  <a:pt x="796101" y="528519"/>
                  <a:pt x="812800" y="534987"/>
                  <a:pt x="828675" y="542925"/>
                </a:cubicBezTo>
                <a:cubicBezTo>
                  <a:pt x="841375" y="549275"/>
                  <a:pt x="853304" y="557485"/>
                  <a:pt x="866775" y="561975"/>
                </a:cubicBezTo>
                <a:cubicBezTo>
                  <a:pt x="893497" y="570881"/>
                  <a:pt x="882098" y="565840"/>
                  <a:pt x="919163" y="590550"/>
                </a:cubicBezTo>
                <a:cubicBezTo>
                  <a:pt x="925767" y="594953"/>
                  <a:pt x="931114" y="601287"/>
                  <a:pt x="938213" y="604837"/>
                </a:cubicBezTo>
                <a:cubicBezTo>
                  <a:pt x="947193" y="609327"/>
                  <a:pt x="966788" y="614362"/>
                  <a:pt x="966788" y="614362"/>
                </a:cubicBezTo>
                <a:cubicBezTo>
                  <a:pt x="965200" y="619125"/>
                  <a:pt x="962025" y="623630"/>
                  <a:pt x="962025" y="628650"/>
                </a:cubicBezTo>
                <a:cubicBezTo>
                  <a:pt x="962025" y="643025"/>
                  <a:pt x="961875" y="658002"/>
                  <a:pt x="966788" y="671512"/>
                </a:cubicBezTo>
                <a:cubicBezTo>
                  <a:pt x="968744" y="676891"/>
                  <a:pt x="975956" y="678477"/>
                  <a:pt x="981075" y="681037"/>
                </a:cubicBezTo>
                <a:cubicBezTo>
                  <a:pt x="1017586" y="699293"/>
                  <a:pt x="1011510" y="694962"/>
                  <a:pt x="1052513" y="700087"/>
                </a:cubicBezTo>
                <a:cubicBezTo>
                  <a:pt x="1057275" y="701675"/>
                  <a:pt x="1061930" y="703632"/>
                  <a:pt x="1066800" y="704850"/>
                </a:cubicBezTo>
                <a:cubicBezTo>
                  <a:pt x="1080099" y="708175"/>
                  <a:pt x="1106467" y="712255"/>
                  <a:pt x="1119188" y="714375"/>
                </a:cubicBezTo>
                <a:cubicBezTo>
                  <a:pt x="1149350" y="712787"/>
                  <a:pt x="1179584" y="712229"/>
                  <a:pt x="1209675" y="709612"/>
                </a:cubicBezTo>
                <a:cubicBezTo>
                  <a:pt x="1216196" y="709045"/>
                  <a:pt x="1223174" y="708319"/>
                  <a:pt x="1228725" y="704850"/>
                </a:cubicBezTo>
                <a:cubicBezTo>
                  <a:pt x="1236340" y="700091"/>
                  <a:pt x="1241425" y="692150"/>
                  <a:pt x="1247775" y="685800"/>
                </a:cubicBezTo>
                <a:cubicBezTo>
                  <a:pt x="1249363" y="679450"/>
                  <a:pt x="1252538" y="673295"/>
                  <a:pt x="1252538" y="666750"/>
                </a:cubicBezTo>
                <a:cubicBezTo>
                  <a:pt x="1252538" y="657094"/>
                  <a:pt x="1252566" y="646559"/>
                  <a:pt x="1247775" y="638175"/>
                </a:cubicBezTo>
                <a:cubicBezTo>
                  <a:pt x="1245284" y="633816"/>
                  <a:pt x="1237978" y="635657"/>
                  <a:pt x="1233488" y="633412"/>
                </a:cubicBezTo>
                <a:cubicBezTo>
                  <a:pt x="1200350" y="616842"/>
                  <a:pt x="1243301" y="623887"/>
                  <a:pt x="1181100" y="623887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2F398E9-B2A6-3FCB-5F69-880656F91FB2}"/>
              </a:ext>
            </a:extLst>
          </p:cNvPr>
          <p:cNvSpPr/>
          <p:nvPr/>
        </p:nvSpPr>
        <p:spPr>
          <a:xfrm>
            <a:off x="4314825" y="661988"/>
            <a:ext cx="390632" cy="557212"/>
          </a:xfrm>
          <a:custGeom>
            <a:avLst/>
            <a:gdLst>
              <a:gd name="connsiteX0" fmla="*/ 0 w 390632"/>
              <a:gd name="connsiteY0" fmla="*/ 0 h 557212"/>
              <a:gd name="connsiteX1" fmla="*/ 52388 w 390632"/>
              <a:gd name="connsiteY1" fmla="*/ 90487 h 557212"/>
              <a:gd name="connsiteX2" fmla="*/ 76200 w 390632"/>
              <a:gd name="connsiteY2" fmla="*/ 128587 h 557212"/>
              <a:gd name="connsiteX3" fmla="*/ 80963 w 390632"/>
              <a:gd name="connsiteY3" fmla="*/ 142875 h 557212"/>
              <a:gd name="connsiteX4" fmla="*/ 95250 w 390632"/>
              <a:gd name="connsiteY4" fmla="*/ 166687 h 557212"/>
              <a:gd name="connsiteX5" fmla="*/ 100013 w 390632"/>
              <a:gd name="connsiteY5" fmla="*/ 180975 h 557212"/>
              <a:gd name="connsiteX6" fmla="*/ 114300 w 390632"/>
              <a:gd name="connsiteY6" fmla="*/ 195262 h 557212"/>
              <a:gd name="connsiteX7" fmla="*/ 157163 w 390632"/>
              <a:gd name="connsiteY7" fmla="*/ 242887 h 557212"/>
              <a:gd name="connsiteX8" fmla="*/ 166688 w 390632"/>
              <a:gd name="connsiteY8" fmla="*/ 261937 h 557212"/>
              <a:gd name="connsiteX9" fmla="*/ 176213 w 390632"/>
              <a:gd name="connsiteY9" fmla="*/ 276225 h 557212"/>
              <a:gd name="connsiteX10" fmla="*/ 180975 w 390632"/>
              <a:gd name="connsiteY10" fmla="*/ 290512 h 557212"/>
              <a:gd name="connsiteX11" fmla="*/ 190500 w 390632"/>
              <a:gd name="connsiteY11" fmla="*/ 309562 h 557212"/>
              <a:gd name="connsiteX12" fmla="*/ 195263 w 390632"/>
              <a:gd name="connsiteY12" fmla="*/ 323850 h 557212"/>
              <a:gd name="connsiteX13" fmla="*/ 223838 w 390632"/>
              <a:gd name="connsiteY13" fmla="*/ 357187 h 557212"/>
              <a:gd name="connsiteX14" fmla="*/ 242888 w 390632"/>
              <a:gd name="connsiteY14" fmla="*/ 371475 h 557212"/>
              <a:gd name="connsiteX15" fmla="*/ 319088 w 390632"/>
              <a:gd name="connsiteY15" fmla="*/ 390525 h 557212"/>
              <a:gd name="connsiteX16" fmla="*/ 371475 w 390632"/>
              <a:gd name="connsiteY16" fmla="*/ 433387 h 557212"/>
              <a:gd name="connsiteX17" fmla="*/ 385763 w 390632"/>
              <a:gd name="connsiteY17" fmla="*/ 447675 h 557212"/>
              <a:gd name="connsiteX18" fmla="*/ 390525 w 390632"/>
              <a:gd name="connsiteY18" fmla="*/ 466725 h 557212"/>
              <a:gd name="connsiteX19" fmla="*/ 376238 w 390632"/>
              <a:gd name="connsiteY19" fmla="*/ 523875 h 557212"/>
              <a:gd name="connsiteX20" fmla="*/ 347663 w 390632"/>
              <a:gd name="connsiteY20" fmla="*/ 542925 h 557212"/>
              <a:gd name="connsiteX21" fmla="*/ 314325 w 390632"/>
              <a:gd name="connsiteY21" fmla="*/ 547687 h 557212"/>
              <a:gd name="connsiteX22" fmla="*/ 295275 w 390632"/>
              <a:gd name="connsiteY22" fmla="*/ 552450 h 557212"/>
              <a:gd name="connsiteX23" fmla="*/ 238125 w 390632"/>
              <a:gd name="connsiteY23" fmla="*/ 557212 h 557212"/>
              <a:gd name="connsiteX24" fmla="*/ 190500 w 390632"/>
              <a:gd name="connsiteY24" fmla="*/ 547687 h 557212"/>
              <a:gd name="connsiteX25" fmla="*/ 185738 w 390632"/>
              <a:gd name="connsiteY25" fmla="*/ 533400 h 557212"/>
              <a:gd name="connsiteX26" fmla="*/ 200025 w 390632"/>
              <a:gd name="connsiteY26" fmla="*/ 504825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0632" h="557212">
                <a:moveTo>
                  <a:pt x="0" y="0"/>
                </a:moveTo>
                <a:cubicBezTo>
                  <a:pt x="8983" y="15720"/>
                  <a:pt x="37120" y="66058"/>
                  <a:pt x="52388" y="90487"/>
                </a:cubicBezTo>
                <a:cubicBezTo>
                  <a:pt x="61830" y="105594"/>
                  <a:pt x="67405" y="110997"/>
                  <a:pt x="76200" y="128587"/>
                </a:cubicBezTo>
                <a:cubicBezTo>
                  <a:pt x="78445" y="133077"/>
                  <a:pt x="78718" y="138385"/>
                  <a:pt x="80963" y="142875"/>
                </a:cubicBezTo>
                <a:cubicBezTo>
                  <a:pt x="85103" y="151154"/>
                  <a:pt x="91110" y="158408"/>
                  <a:pt x="95250" y="166687"/>
                </a:cubicBezTo>
                <a:cubicBezTo>
                  <a:pt x="97495" y="171177"/>
                  <a:pt x="97228" y="176798"/>
                  <a:pt x="100013" y="180975"/>
                </a:cubicBezTo>
                <a:cubicBezTo>
                  <a:pt x="103749" y="186579"/>
                  <a:pt x="109865" y="190193"/>
                  <a:pt x="114300" y="195262"/>
                </a:cubicBezTo>
                <a:cubicBezTo>
                  <a:pt x="159903" y="247380"/>
                  <a:pt x="104584" y="190310"/>
                  <a:pt x="157163" y="242887"/>
                </a:cubicBezTo>
                <a:cubicBezTo>
                  <a:pt x="160338" y="249237"/>
                  <a:pt x="163166" y="255773"/>
                  <a:pt x="166688" y="261937"/>
                </a:cubicBezTo>
                <a:cubicBezTo>
                  <a:pt x="169528" y="266907"/>
                  <a:pt x="173653" y="271105"/>
                  <a:pt x="176213" y="276225"/>
                </a:cubicBezTo>
                <a:cubicBezTo>
                  <a:pt x="178458" y="280715"/>
                  <a:pt x="178998" y="285898"/>
                  <a:pt x="180975" y="290512"/>
                </a:cubicBezTo>
                <a:cubicBezTo>
                  <a:pt x="183772" y="297038"/>
                  <a:pt x="187703" y="303037"/>
                  <a:pt x="190500" y="309562"/>
                </a:cubicBezTo>
                <a:cubicBezTo>
                  <a:pt x="192478" y="314176"/>
                  <a:pt x="192772" y="319491"/>
                  <a:pt x="195263" y="323850"/>
                </a:cubicBezTo>
                <a:cubicBezTo>
                  <a:pt x="201288" y="334394"/>
                  <a:pt x="214377" y="349078"/>
                  <a:pt x="223838" y="357187"/>
                </a:cubicBezTo>
                <a:cubicBezTo>
                  <a:pt x="229865" y="362353"/>
                  <a:pt x="235396" y="368853"/>
                  <a:pt x="242888" y="371475"/>
                </a:cubicBezTo>
                <a:cubicBezTo>
                  <a:pt x="267600" y="380124"/>
                  <a:pt x="319088" y="390525"/>
                  <a:pt x="319088" y="390525"/>
                </a:cubicBezTo>
                <a:cubicBezTo>
                  <a:pt x="343749" y="409020"/>
                  <a:pt x="343355" y="408079"/>
                  <a:pt x="371475" y="433387"/>
                </a:cubicBezTo>
                <a:cubicBezTo>
                  <a:pt x="376481" y="437893"/>
                  <a:pt x="381000" y="442912"/>
                  <a:pt x="385763" y="447675"/>
                </a:cubicBezTo>
                <a:cubicBezTo>
                  <a:pt x="387350" y="454025"/>
                  <a:pt x="391337" y="460230"/>
                  <a:pt x="390525" y="466725"/>
                </a:cubicBezTo>
                <a:cubicBezTo>
                  <a:pt x="388089" y="486210"/>
                  <a:pt x="385865" y="506760"/>
                  <a:pt x="376238" y="523875"/>
                </a:cubicBezTo>
                <a:cubicBezTo>
                  <a:pt x="370626" y="533852"/>
                  <a:pt x="358996" y="541306"/>
                  <a:pt x="347663" y="542925"/>
                </a:cubicBezTo>
                <a:cubicBezTo>
                  <a:pt x="336550" y="544512"/>
                  <a:pt x="325369" y="545679"/>
                  <a:pt x="314325" y="547687"/>
                </a:cubicBezTo>
                <a:cubicBezTo>
                  <a:pt x="307885" y="548858"/>
                  <a:pt x="301770" y="551638"/>
                  <a:pt x="295275" y="552450"/>
                </a:cubicBezTo>
                <a:cubicBezTo>
                  <a:pt x="276307" y="554821"/>
                  <a:pt x="257175" y="555625"/>
                  <a:pt x="238125" y="557212"/>
                </a:cubicBezTo>
                <a:cubicBezTo>
                  <a:pt x="222250" y="554037"/>
                  <a:pt x="205238" y="554386"/>
                  <a:pt x="190500" y="547687"/>
                </a:cubicBezTo>
                <a:cubicBezTo>
                  <a:pt x="185930" y="545610"/>
                  <a:pt x="185738" y="538420"/>
                  <a:pt x="185738" y="533400"/>
                </a:cubicBezTo>
                <a:cubicBezTo>
                  <a:pt x="185738" y="523539"/>
                  <a:pt x="195208" y="512051"/>
                  <a:pt x="200025" y="504825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0F608-0EAB-3934-694C-C48B36C70C4E}"/>
              </a:ext>
            </a:extLst>
          </p:cNvPr>
          <p:cNvSpPr txBox="1"/>
          <p:nvPr/>
        </p:nvSpPr>
        <p:spPr>
          <a:xfrm>
            <a:off x="7493001" y="1009650"/>
            <a:ext cx="1252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High Brightness Beams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912F01-6081-B7C8-6B44-83E133CAA6C7}"/>
              </a:ext>
            </a:extLst>
          </p:cNvPr>
          <p:cNvSpPr/>
          <p:nvPr/>
        </p:nvSpPr>
        <p:spPr>
          <a:xfrm rot="21061697">
            <a:off x="5289243" y="4104858"/>
            <a:ext cx="1793512" cy="884254"/>
          </a:xfrm>
          <a:custGeom>
            <a:avLst/>
            <a:gdLst>
              <a:gd name="connsiteX0" fmla="*/ 0 w 2768600"/>
              <a:gd name="connsiteY0" fmla="*/ 981075 h 1660525"/>
              <a:gd name="connsiteX1" fmla="*/ 346075 w 2768600"/>
              <a:gd name="connsiteY1" fmla="*/ 1660525 h 1660525"/>
              <a:gd name="connsiteX2" fmla="*/ 2301875 w 2768600"/>
              <a:gd name="connsiteY2" fmla="*/ 676275 h 1660525"/>
              <a:gd name="connsiteX3" fmla="*/ 2768600 w 2768600"/>
              <a:gd name="connsiteY3" fmla="*/ 3175 h 1660525"/>
              <a:gd name="connsiteX4" fmla="*/ 1958975 w 2768600"/>
              <a:gd name="connsiteY4" fmla="*/ 0 h 1660525"/>
              <a:gd name="connsiteX5" fmla="*/ 0 w 2768600"/>
              <a:gd name="connsiteY5" fmla="*/ 981075 h 16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8600" h="1660525">
                <a:moveTo>
                  <a:pt x="0" y="981075"/>
                </a:moveTo>
                <a:lnTo>
                  <a:pt x="346075" y="1660525"/>
                </a:lnTo>
                <a:lnTo>
                  <a:pt x="2301875" y="676275"/>
                </a:lnTo>
                <a:lnTo>
                  <a:pt x="2768600" y="3175"/>
                </a:lnTo>
                <a:lnTo>
                  <a:pt x="1958975" y="0"/>
                </a:lnTo>
                <a:lnTo>
                  <a:pt x="0" y="98107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0BD5DD-D124-B85D-9F05-44AEC2364A3E}"/>
              </a:ext>
            </a:extLst>
          </p:cNvPr>
          <p:cNvSpPr txBox="1"/>
          <p:nvPr/>
        </p:nvSpPr>
        <p:spPr>
          <a:xfrm rot="19798708">
            <a:off x="5279745" y="4319166"/>
            <a:ext cx="183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NCRF, SRF, PC</a:t>
            </a:r>
            <a:endParaRPr lang="en-US" sz="10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76EF4-3DC9-F737-8860-E323EE5B5ABB}"/>
              </a:ext>
            </a:extLst>
          </p:cNvPr>
          <p:cNvSpPr txBox="1"/>
          <p:nvPr/>
        </p:nvSpPr>
        <p:spPr>
          <a:xfrm rot="18793960">
            <a:off x="4146075" y="2542526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materials river</a:t>
            </a:r>
            <a:endParaRPr lang="es-419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E75D755-1751-DD58-EAEF-B5FC6D68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06" y="1678984"/>
            <a:ext cx="3661592" cy="3464515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Cross-field collaboration? Find </a:t>
            </a:r>
            <a:r>
              <a:rPr lang="en-US" b="1" dirty="0">
                <a:solidFill>
                  <a:srgbClr val="000000"/>
                </a:solidFill>
              </a:rPr>
              <a:t>Common methods to SRF, NCRF, photocathodes</a:t>
            </a:r>
          </a:p>
          <a:p>
            <a:pPr lvl="1"/>
            <a:r>
              <a:rPr lang="en-US" dirty="0"/>
              <a:t>Small overlap: theory</a:t>
            </a:r>
          </a:p>
          <a:p>
            <a:pPr lvl="1"/>
            <a:r>
              <a:rPr lang="en-US" dirty="0"/>
              <a:t>Some overlap: Thin film deposition? engineered surfaces?</a:t>
            </a:r>
          </a:p>
          <a:p>
            <a:r>
              <a:rPr lang="en-US" b="1" dirty="0"/>
              <a:t>Early career development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Fresh perspectives and energy</a:t>
            </a:r>
          </a:p>
          <a:p>
            <a:r>
              <a:rPr lang="en-US" b="1" dirty="0"/>
              <a:t>Industry partnerships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Scaling and translating discoveries</a:t>
            </a:r>
          </a:p>
        </p:txBody>
      </p:sp>
    </p:spTree>
    <p:extLst>
      <p:ext uri="{BB962C8B-B14F-4D97-AF65-F5344CB8AC3E}">
        <p14:creationId xmlns:p14="http://schemas.microsoft.com/office/powerpoint/2010/main" val="14481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8322-6F5A-EF63-7166-D532A80B5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AF5C-2224-3837-FA20-DAEFEB01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7907"/>
            <a:ext cx="8372901" cy="621711"/>
          </a:xfrm>
        </p:spPr>
        <p:txBody>
          <a:bodyPr/>
          <a:lstStyle/>
          <a:p>
            <a:br>
              <a:rPr lang="en-US" sz="2400" dirty="0"/>
            </a:br>
            <a:r>
              <a:rPr lang="en-US" sz="2400" dirty="0"/>
              <a:t>The Vision for Future Workshops</a:t>
            </a:r>
            <a:endParaRPr lang="en-US" sz="2400" cap="none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E75D755-1751-DD58-EAEF-B5FC6D68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4" y="878297"/>
            <a:ext cx="8469376" cy="3386905"/>
          </a:xfrm>
        </p:spPr>
        <p:txBody>
          <a:bodyPr/>
          <a:lstStyle/>
          <a:p>
            <a:r>
              <a:rPr lang="en-US" sz="1600" b="1" dirty="0"/>
              <a:t>How often?</a:t>
            </a:r>
          </a:p>
          <a:p>
            <a:pPr lvl="1"/>
            <a:r>
              <a:rPr lang="en-US" sz="1400" dirty="0"/>
              <a:t>What’s the right interval?  One year? </a:t>
            </a:r>
            <a:r>
              <a:rPr lang="en-US" sz="1400" dirty="0">
                <a:highlight>
                  <a:srgbClr val="00FF00"/>
                </a:highlight>
              </a:rPr>
              <a:t>Two years</a:t>
            </a:r>
            <a:r>
              <a:rPr lang="en-US" sz="1400" dirty="0"/>
              <a:t>? Three??</a:t>
            </a:r>
          </a:p>
          <a:p>
            <a:pPr lvl="1"/>
            <a:r>
              <a:rPr lang="en-US" sz="1400" dirty="0"/>
              <a:t>Sister workshops</a:t>
            </a:r>
          </a:p>
          <a:p>
            <a:pPr lvl="2"/>
            <a:r>
              <a:rPr lang="en-US" sz="1400" dirty="0"/>
              <a:t>High Gradient Workshop (</a:t>
            </a:r>
            <a:r>
              <a:rPr lang="en-US" sz="1400" dirty="0">
                <a:hlinkClick r:id="rId3"/>
              </a:rPr>
              <a:t>https://indico.fnal.gov/event/65159/</a:t>
            </a:r>
            <a:r>
              <a:rPr lang="en-US" sz="1400" dirty="0"/>
              <a:t>) annual, Mar 24-28)</a:t>
            </a:r>
          </a:p>
          <a:p>
            <a:pPr lvl="2"/>
            <a:r>
              <a:rPr lang="en-US" sz="1400" dirty="0" err="1"/>
              <a:t>MeVArc</a:t>
            </a:r>
            <a:r>
              <a:rPr lang="en-US" sz="1400" dirty="0"/>
              <a:t> (</a:t>
            </a:r>
            <a:r>
              <a:rPr lang="en-US" sz="1400" dirty="0">
                <a:hlinkClick r:id="rId4"/>
              </a:rPr>
              <a:t>https://indico.cern.ch/event/1424597/</a:t>
            </a:r>
            <a:r>
              <a:rPr lang="en-US" sz="1400" dirty="0"/>
              <a:t>) (annual, June 1-6, 2025)</a:t>
            </a:r>
          </a:p>
          <a:p>
            <a:r>
              <a:rPr lang="en-US" sz="1600" b="1" dirty="0"/>
              <a:t>Potential themes (TBD) for the next workshop</a:t>
            </a:r>
          </a:p>
          <a:p>
            <a:pPr lvl="1"/>
            <a:r>
              <a:rPr lang="en-US" sz="1400" dirty="0"/>
              <a:t>Finding common themes </a:t>
            </a:r>
          </a:p>
          <a:p>
            <a:pPr lvl="1"/>
            <a:r>
              <a:rPr lang="en-US" sz="1400" dirty="0"/>
              <a:t>Real-time, in-situ studies during operating conditions</a:t>
            </a:r>
          </a:p>
          <a:p>
            <a:pPr lvl="1"/>
            <a:r>
              <a:rPr lang="en-US" sz="1400" dirty="0"/>
              <a:t>Machine learning for materials by design</a:t>
            </a:r>
          </a:p>
          <a:p>
            <a:r>
              <a:rPr lang="en-US" sz="1600" b="1" dirty="0"/>
              <a:t>Host for the next workshop?</a:t>
            </a:r>
          </a:p>
          <a:p>
            <a:pPr lvl="1"/>
            <a:r>
              <a:rPr lang="en-US" sz="1600" dirty="0"/>
              <a:t>Let us know if you are interested in hosting the next workshop</a:t>
            </a:r>
          </a:p>
          <a:p>
            <a:pPr lvl="1"/>
            <a:r>
              <a:rPr lang="en-US" sz="1600" dirty="0"/>
              <a:t>Select host by end of July 2025?</a:t>
            </a:r>
          </a:p>
          <a:p>
            <a:r>
              <a:rPr lang="en-US" sz="1600" b="1" dirty="0"/>
              <a:t>Summary notes ala Lance Cooley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He will turn his notes into a draft of the summary report.</a:t>
            </a:r>
          </a:p>
          <a:p>
            <a:pPr lvl="1"/>
            <a:r>
              <a:rPr lang="en-US" sz="1600" dirty="0"/>
              <a:t>He will share the summary report to get your comments</a:t>
            </a:r>
          </a:p>
          <a:p>
            <a:pPr lvl="1"/>
            <a:r>
              <a:rPr lang="en-US" sz="1600" dirty="0"/>
              <a:t>He will release the internal  report to us.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B6184-7F36-0EA1-0CB5-5F513CE3BF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8"/>
            <a:fld id="{AEFAAC5A-9C4F-4278-920D-DF2BAB595749}" type="slidenum">
              <a:rPr lang="en-US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14378"/>
              <a:t>6</a:t>
            </a:fld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27771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cago - HISTORY">
            <a:extLst>
              <a:ext uri="{FF2B5EF4-FFF2-40B4-BE49-F238E27FC236}">
                <a16:creationId xmlns:a16="http://schemas.microsoft.com/office/drawing/2014/main" id="{2A7650E4-5894-EE1C-A454-01BD9ECD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3" y="0"/>
            <a:ext cx="5952183" cy="30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C39B64D1-2087-433C-D389-593CF19B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4" y="-7495"/>
            <a:ext cx="4347146" cy="463370"/>
          </a:xfrm>
          <a:solidFill>
            <a:schemeClr val="accent2"/>
          </a:solidFill>
        </p:spPr>
        <p:txBody>
          <a:bodyPr/>
          <a:lstStyle/>
          <a:p>
            <a:pPr marL="60325"/>
            <a:r>
              <a:rPr lang="en-US" dirty="0">
                <a:solidFill>
                  <a:schemeClr val="bg1"/>
                </a:solidFill>
              </a:rPr>
              <a:t>AAC 2024</a:t>
            </a:r>
            <a:r>
              <a:rPr lang="en-US" cap="none" dirty="0">
                <a:solidFill>
                  <a:schemeClr val="bg1"/>
                </a:solidFill>
              </a:rPr>
              <a:t> Chicagoland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B6F5BEE-8AF6-FCD3-9C32-25A459DD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5" y="462774"/>
            <a:ext cx="1489543" cy="52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119A41-BF10-475B-915D-BB3817AAF80C}"/>
              </a:ext>
            </a:extLst>
          </p:cNvPr>
          <p:cNvSpPr txBox="1"/>
          <p:nvPr/>
        </p:nvSpPr>
        <p:spPr>
          <a:xfrm>
            <a:off x="824195" y="3347792"/>
            <a:ext cx="35573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Potential 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NIU conference center (close to FNAL)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Argonne National Lab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AD1F3-ABA2-1CCC-A05F-60D2AF61D33E}"/>
              </a:ext>
            </a:extLst>
          </p:cNvPr>
          <p:cNvSpPr txBox="1"/>
          <p:nvPr/>
        </p:nvSpPr>
        <p:spPr>
          <a:xfrm>
            <a:off x="3828952" y="295714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Hilton Orrington</a:t>
            </a:r>
          </a:p>
          <a:p>
            <a:r>
              <a:rPr lang="en-US" dirty="0">
                <a:solidFill>
                  <a:schemeClr val="bg1"/>
                </a:solidFill>
              </a:rPr>
              <a:t>Evanston, 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455DD-26B4-CAD0-ADD3-D1B099136E1D}"/>
              </a:ext>
            </a:extLst>
          </p:cNvPr>
          <p:cNvSpPr txBox="1"/>
          <p:nvPr/>
        </p:nvSpPr>
        <p:spPr>
          <a:xfrm>
            <a:off x="1419070" y="2044719"/>
            <a:ext cx="3337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Join us for MBB27</a:t>
            </a:r>
          </a:p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(summer of 2027)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B9A13-25C4-61D0-B287-E1412798A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876" y="0"/>
            <a:ext cx="519195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40870-2358-6E1C-3056-937FDEC70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637" y="462774"/>
            <a:ext cx="941592" cy="544535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EF6347C8-F3DF-0E76-293F-A83BCB1C9306}"/>
              </a:ext>
            </a:extLst>
          </p:cNvPr>
          <p:cNvSpPr/>
          <p:nvPr/>
        </p:nvSpPr>
        <p:spPr>
          <a:xfrm>
            <a:off x="5850467" y="4665134"/>
            <a:ext cx="326569" cy="321734"/>
          </a:xfrm>
          <a:prstGeom prst="star5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47D603F-357E-1CDD-4104-7FFD990E9C81}"/>
              </a:ext>
            </a:extLst>
          </p:cNvPr>
          <p:cNvSpPr/>
          <p:nvPr/>
        </p:nvSpPr>
        <p:spPr>
          <a:xfrm>
            <a:off x="5113867" y="4051756"/>
            <a:ext cx="326569" cy="321734"/>
          </a:xfrm>
          <a:prstGeom prst="star5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708A2B-DC4C-86FB-CF3B-238639060AB8}"/>
              </a:ext>
            </a:extLst>
          </p:cNvPr>
          <p:cNvCxnSpPr>
            <a:stCxn id="6" idx="3"/>
          </p:cNvCxnSpPr>
          <p:nvPr/>
        </p:nvCxnSpPr>
        <p:spPr>
          <a:xfrm>
            <a:off x="4381579" y="3717124"/>
            <a:ext cx="732288" cy="369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DAA78B-288E-F89E-CDB8-B3A1A782F3B7}"/>
              </a:ext>
            </a:extLst>
          </p:cNvPr>
          <p:cNvCxnSpPr/>
          <p:nvPr/>
        </p:nvCxnSpPr>
        <p:spPr>
          <a:xfrm>
            <a:off x="3026229" y="3920067"/>
            <a:ext cx="2824238" cy="821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A46485-32A2-0FEA-655D-9C6BAD8AAB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343400" y="4855282"/>
            <a:ext cx="457200" cy="137160"/>
          </a:xfrm>
        </p:spPr>
        <p:txBody>
          <a:bodyPr/>
          <a:lstStyle/>
          <a:p>
            <a:pPr defTabSz="914378"/>
            <a:fld id="{AEFAAC5A-9C4F-4278-920D-DF2BAB595749}" type="slidenum">
              <a:rPr lang="en-US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14378"/>
              <a:t>7</a:t>
            </a:fld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16139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2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red-bar-no-animation" id="{185764E1-FF94-4959-A42B-68473410B3E5}" vid="{F61D072E-C596-47A2-81B6-00F28015C8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12111</TotalTime>
  <Words>487</Words>
  <Application>Microsoft Office PowerPoint</Application>
  <PresentationFormat>On-screen Show (16:9)</PresentationFormat>
  <Paragraphs>91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Wingdings</vt:lpstr>
      <vt:lpstr>1_presentation_16x9</vt:lpstr>
      <vt:lpstr>2_presentation_16x9</vt:lpstr>
      <vt:lpstr>1_Office Theme</vt:lpstr>
      <vt:lpstr>PowerPoint Presentation</vt:lpstr>
      <vt:lpstr>30,000-foot view</vt:lpstr>
      <vt:lpstr>Unifying themes</vt:lpstr>
      <vt:lpstr>Unifying themes</vt:lpstr>
      <vt:lpstr> Opportunities Ahead</vt:lpstr>
      <vt:lpstr> The Vision for Future Workshops</vt:lpstr>
      <vt:lpstr>AAC 2024 Chicagoland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ARGONNE HEP DIVISION BUDGET BRIEFING AUGUST 2022</dc:title>
  <cp:lastModifiedBy>John Power</cp:lastModifiedBy>
  <cp:revision>264</cp:revision>
  <dcterms:modified xsi:type="dcterms:W3CDTF">2025-07-18T11:41:28Z</dcterms:modified>
</cp:coreProperties>
</file>