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0" r:id="rId5"/>
    <p:sldId id="262" r:id="rId6"/>
    <p:sldId id="265" r:id="rId7"/>
    <p:sldId id="261"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1"/>
    <p:restoredTop sz="96012"/>
  </p:normalViewPr>
  <p:slideViewPr>
    <p:cSldViewPr snapToGrid="0">
      <p:cViewPr varScale="1">
        <p:scale>
          <a:sx n="117" d="100"/>
          <a:sy n="117" d="100"/>
        </p:scale>
        <p:origin x="46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041BC-5368-A948-3E1F-CC8A5263AF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B74931-1849-A9F1-521A-8AE659349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8B0C1-56F6-861F-3F55-E19F685A247F}"/>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5" name="Footer Placeholder 4">
            <a:extLst>
              <a:ext uri="{FF2B5EF4-FFF2-40B4-BE49-F238E27FC236}">
                <a16:creationId xmlns:a16="http://schemas.microsoft.com/office/drawing/2014/main" id="{D3CCD87E-A019-B373-6047-121A9B6C0D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15E761-F701-2C8F-6384-8971CE3D04EB}"/>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1325688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E4A11-095F-FDCF-2096-D5BB9D6B1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9C4156-D30D-B9DD-85ED-551E0466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57A1F9-9377-AEF7-8B58-ED71455CC955}"/>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5" name="Footer Placeholder 4">
            <a:extLst>
              <a:ext uri="{FF2B5EF4-FFF2-40B4-BE49-F238E27FC236}">
                <a16:creationId xmlns:a16="http://schemas.microsoft.com/office/drawing/2014/main" id="{BF0715B1-B56D-983D-78C5-4ED90C1537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F1DC6-CE6D-6677-0400-17EDA642E28C}"/>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1701758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AE3BE2-F821-E905-5B34-B341817BC7C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5D464F1-BF84-3F7B-6370-1A66B28FBD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3512B3-58A8-5864-FC11-EAAFD61DB309}"/>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5" name="Footer Placeholder 4">
            <a:extLst>
              <a:ext uri="{FF2B5EF4-FFF2-40B4-BE49-F238E27FC236}">
                <a16:creationId xmlns:a16="http://schemas.microsoft.com/office/drawing/2014/main" id="{27BCB86A-3EEB-0133-28F5-0064FD3759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9C2066-2BB1-397C-4DBF-42C322B57FB2}"/>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2389207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E94F6-303A-54DD-C3E4-1E9FA17F5C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80D3F7-A75E-57F4-AC34-B0AC80C7C7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C09C33-C588-0C2B-0269-B0F320C7FDCA}"/>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5" name="Footer Placeholder 4">
            <a:extLst>
              <a:ext uri="{FF2B5EF4-FFF2-40B4-BE49-F238E27FC236}">
                <a16:creationId xmlns:a16="http://schemas.microsoft.com/office/drawing/2014/main" id="{E4DFE643-39EE-6A39-C2FA-9E3B2A671A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05480B-515A-0478-DD82-0ECAC0F53AB9}"/>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4229267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0226F-8E17-B196-DBBD-077A9298C8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9C58FC8-5B9B-EC19-ECD9-019D25B655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117D1B-EF80-9D7F-B8CD-C086F9E494F2}"/>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5" name="Footer Placeholder 4">
            <a:extLst>
              <a:ext uri="{FF2B5EF4-FFF2-40B4-BE49-F238E27FC236}">
                <a16:creationId xmlns:a16="http://schemas.microsoft.com/office/drawing/2014/main" id="{AD5AE4B0-C5E8-44E2-3F62-F62C8F894D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EC0294-73B3-0E0D-6296-B20E40862087}"/>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313320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8899D-FF04-61DA-7FCE-086229A8DB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FC1E57-A4DE-F1EF-6F03-C5E563ECA7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883C84-68F7-E1D0-C0EC-533A7AD095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214EE9-EC70-BB08-3C5F-2D50EC17D056}"/>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6" name="Footer Placeholder 5">
            <a:extLst>
              <a:ext uri="{FF2B5EF4-FFF2-40B4-BE49-F238E27FC236}">
                <a16:creationId xmlns:a16="http://schemas.microsoft.com/office/drawing/2014/main" id="{62AD955A-B94E-9A84-686C-BA7B574844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992E1A-B5C8-BEC0-B42F-4C09C75B4626}"/>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1505495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2FDF2-D7E4-E720-EFFF-79444157CA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99ED93-E5ED-0131-0CED-DC3D35274C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DE61C7-43A8-7135-6601-5B2B0C81CD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5F4A60-1A50-4F00-3B5A-FD5994ADA8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F06D40-4E70-D53D-1516-7FF4EEC889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353071-BCD6-7978-58C7-C9F1FE492955}"/>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8" name="Footer Placeholder 7">
            <a:extLst>
              <a:ext uri="{FF2B5EF4-FFF2-40B4-BE49-F238E27FC236}">
                <a16:creationId xmlns:a16="http://schemas.microsoft.com/office/drawing/2014/main" id="{1D0C95DE-63CE-0380-E08B-654A8FF63F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D20B81-4D08-E150-4B25-65385A87188D}"/>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1123214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15D5E-B49B-EA8C-4788-72112D29FE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B7A75F5-06E4-CCAC-4128-220493DE49CB}"/>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4" name="Footer Placeholder 3">
            <a:extLst>
              <a:ext uri="{FF2B5EF4-FFF2-40B4-BE49-F238E27FC236}">
                <a16:creationId xmlns:a16="http://schemas.microsoft.com/office/drawing/2014/main" id="{AEB2E11A-6CB5-1747-AF08-F6F672D634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D3FEAE3-04EC-5F99-BBCF-DE46B04CE62B}"/>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851300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8A9785-BEEA-E096-71B3-223745C5274B}"/>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3" name="Footer Placeholder 2">
            <a:extLst>
              <a:ext uri="{FF2B5EF4-FFF2-40B4-BE49-F238E27FC236}">
                <a16:creationId xmlns:a16="http://schemas.microsoft.com/office/drawing/2014/main" id="{CBA981D1-7284-E485-535A-ED5E03FAFA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A6506C-883C-11EB-0522-781B5E0778D5}"/>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32018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EBFCE-34CB-C879-00C6-4BF2E4B8FD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58E107-034A-2B94-F638-8F2288CE91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949F05D-7C34-6A37-2DA6-BA941EB7C0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D004A0-CE0A-0CA7-978C-CF24E0FB47F1}"/>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6" name="Footer Placeholder 5">
            <a:extLst>
              <a:ext uri="{FF2B5EF4-FFF2-40B4-BE49-F238E27FC236}">
                <a16:creationId xmlns:a16="http://schemas.microsoft.com/office/drawing/2014/main" id="{B27EDBBC-8914-20DA-4CA5-C50E1E2C89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BF700C-73F2-34FD-1788-18991BA237AB}"/>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973857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89EEC-4E1F-6D06-6599-51D78376A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F08AF78-7FA1-967F-D0A2-ADBA9C7854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1DFDB5-E593-6895-9832-7AB1B9FA70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FD4218-14C2-99DC-BED4-EE4067750948}"/>
              </a:ext>
            </a:extLst>
          </p:cNvPr>
          <p:cNvSpPr>
            <a:spLocks noGrp="1"/>
          </p:cNvSpPr>
          <p:nvPr>
            <p:ph type="dt" sz="half" idx="10"/>
          </p:nvPr>
        </p:nvSpPr>
        <p:spPr/>
        <p:txBody>
          <a:bodyPr/>
          <a:lstStyle/>
          <a:p>
            <a:fld id="{C0AAF509-6E1E-FB4B-BF4E-36AD542E1438}" type="datetimeFigureOut">
              <a:rPr lang="en-US" smtClean="0"/>
              <a:t>7/18/25</a:t>
            </a:fld>
            <a:endParaRPr lang="en-US"/>
          </a:p>
        </p:txBody>
      </p:sp>
      <p:sp>
        <p:nvSpPr>
          <p:cNvPr id="6" name="Footer Placeholder 5">
            <a:extLst>
              <a:ext uri="{FF2B5EF4-FFF2-40B4-BE49-F238E27FC236}">
                <a16:creationId xmlns:a16="http://schemas.microsoft.com/office/drawing/2014/main" id="{2550371C-E68E-A8BE-42D2-8186DCD431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247D25-6B3A-4A73-BE93-0ED6AD165220}"/>
              </a:ext>
            </a:extLst>
          </p:cNvPr>
          <p:cNvSpPr>
            <a:spLocks noGrp="1"/>
          </p:cNvSpPr>
          <p:nvPr>
            <p:ph type="sldNum" sz="quarter" idx="12"/>
          </p:nvPr>
        </p:nvSpPr>
        <p:spPr/>
        <p:txBody>
          <a:bodyPr/>
          <a:lstStyle/>
          <a:p>
            <a:fld id="{56EB8B12-7B7C-4443-A383-258F65A406B7}" type="slidenum">
              <a:rPr lang="en-US" smtClean="0"/>
              <a:t>‹#›</a:t>
            </a:fld>
            <a:endParaRPr lang="en-US"/>
          </a:p>
        </p:txBody>
      </p:sp>
    </p:spTree>
    <p:extLst>
      <p:ext uri="{BB962C8B-B14F-4D97-AF65-F5344CB8AC3E}">
        <p14:creationId xmlns:p14="http://schemas.microsoft.com/office/powerpoint/2010/main" val="914729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DA94D3-4289-1D73-D0DD-A39D6BA226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49DD93-C7D3-CC15-FDE1-5786C36FAD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2926D7-7FB7-99D6-FAB2-87A87A002A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AAF509-6E1E-FB4B-BF4E-36AD542E1438}" type="datetimeFigureOut">
              <a:rPr lang="en-US" smtClean="0"/>
              <a:t>7/18/25</a:t>
            </a:fld>
            <a:endParaRPr lang="en-US"/>
          </a:p>
        </p:txBody>
      </p:sp>
      <p:sp>
        <p:nvSpPr>
          <p:cNvPr id="5" name="Footer Placeholder 4">
            <a:extLst>
              <a:ext uri="{FF2B5EF4-FFF2-40B4-BE49-F238E27FC236}">
                <a16:creationId xmlns:a16="http://schemas.microsoft.com/office/drawing/2014/main" id="{2301D7AD-D465-1C12-7200-A7AA537C0A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47EE2D-048A-4387-22C5-87DE604188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EB8B12-7B7C-4443-A383-258F65A406B7}" type="slidenum">
              <a:rPr lang="en-US" smtClean="0"/>
              <a:t>‹#›</a:t>
            </a:fld>
            <a:endParaRPr lang="en-US"/>
          </a:p>
        </p:txBody>
      </p:sp>
      <p:pic>
        <p:nvPicPr>
          <p:cNvPr id="7" name="Picture 2" descr="Materials for Bright Beams Workshop 2025">
            <a:extLst>
              <a:ext uri="{FF2B5EF4-FFF2-40B4-BE49-F238E27FC236}">
                <a16:creationId xmlns:a16="http://schemas.microsoft.com/office/drawing/2014/main" id="{3A82096B-7FBA-1B65-2141-D92D869B42D6}"/>
              </a:ext>
            </a:extLst>
          </p:cNvPr>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77500" r="5000"/>
          <a:stretch/>
        </p:blipFill>
        <p:spPr bwMode="auto">
          <a:xfrm>
            <a:off x="10533886" y="0"/>
            <a:ext cx="1658113" cy="14804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0530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3F7BF-A351-6B25-2BFA-9FF344890B51}"/>
              </a:ext>
            </a:extLst>
          </p:cNvPr>
          <p:cNvSpPr>
            <a:spLocks noGrp="1"/>
          </p:cNvSpPr>
          <p:nvPr>
            <p:ph type="ctrTitle"/>
          </p:nvPr>
        </p:nvSpPr>
        <p:spPr>
          <a:xfrm>
            <a:off x="762000" y="1122363"/>
            <a:ext cx="10668000" cy="2387600"/>
          </a:xfrm>
        </p:spPr>
        <p:txBody>
          <a:bodyPr>
            <a:normAutofit/>
          </a:bodyPr>
          <a:lstStyle/>
          <a:p>
            <a:r>
              <a:rPr lang="en-US" dirty="0"/>
              <a:t>Discussion: Future of Materials for NCRF/High Gradient </a:t>
            </a:r>
          </a:p>
        </p:txBody>
      </p:sp>
      <p:sp>
        <p:nvSpPr>
          <p:cNvPr id="3" name="Subtitle 2">
            <a:extLst>
              <a:ext uri="{FF2B5EF4-FFF2-40B4-BE49-F238E27FC236}">
                <a16:creationId xmlns:a16="http://schemas.microsoft.com/office/drawing/2014/main" id="{B4229347-02C2-083B-A9D8-699A79C40E1E}"/>
              </a:ext>
            </a:extLst>
          </p:cNvPr>
          <p:cNvSpPr>
            <a:spLocks noGrp="1"/>
          </p:cNvSpPr>
          <p:nvPr>
            <p:ph type="subTitle" idx="1"/>
          </p:nvPr>
        </p:nvSpPr>
        <p:spPr>
          <a:xfrm>
            <a:off x="1524000" y="3895952"/>
            <a:ext cx="9144000" cy="2189162"/>
          </a:xfrm>
        </p:spPr>
        <p:txBody>
          <a:bodyPr>
            <a:normAutofit/>
          </a:bodyPr>
          <a:lstStyle/>
          <a:p>
            <a:r>
              <a:rPr lang="en-US" dirty="0"/>
              <a:t>Thanks to E. </a:t>
            </a:r>
            <a:r>
              <a:rPr lang="en-US" dirty="0" err="1"/>
              <a:t>Simakov</a:t>
            </a:r>
            <a:r>
              <a:rPr lang="en-US" dirty="0"/>
              <a:t>, J. Rosenzweig, S. Tantawi, J. Power, S. </a:t>
            </a:r>
            <a:r>
              <a:rPr lang="en-US" dirty="0" err="1"/>
              <a:t>Baryshev</a:t>
            </a:r>
            <a:r>
              <a:rPr lang="en-US" dirty="0"/>
              <a:t>, H. Zhu for these discussion points.</a:t>
            </a:r>
          </a:p>
          <a:p>
            <a:endParaRPr lang="en-US" dirty="0"/>
          </a:p>
          <a:p>
            <a:r>
              <a:rPr lang="en-US" dirty="0"/>
              <a:t>Thanks to all the speakers for great talks and discussion.</a:t>
            </a:r>
          </a:p>
          <a:p>
            <a:r>
              <a:rPr lang="en-US" dirty="0"/>
              <a:t>Jared is to blame for mistakes/omissions. </a:t>
            </a:r>
          </a:p>
        </p:txBody>
      </p:sp>
    </p:spTree>
    <p:extLst>
      <p:ext uri="{BB962C8B-B14F-4D97-AF65-F5344CB8AC3E}">
        <p14:creationId xmlns:p14="http://schemas.microsoft.com/office/powerpoint/2010/main" val="204036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7EDF9-BBBF-3159-A5F6-9F980B4134DC}"/>
              </a:ext>
            </a:extLst>
          </p:cNvPr>
          <p:cNvSpPr>
            <a:spLocks noGrp="1"/>
          </p:cNvSpPr>
          <p:nvPr>
            <p:ph type="title"/>
          </p:nvPr>
        </p:nvSpPr>
        <p:spPr/>
        <p:txBody>
          <a:bodyPr/>
          <a:lstStyle/>
          <a:p>
            <a:r>
              <a:rPr lang="en-US" dirty="0"/>
              <a:t>Topics</a:t>
            </a:r>
          </a:p>
        </p:txBody>
      </p:sp>
      <p:sp>
        <p:nvSpPr>
          <p:cNvPr id="3" name="Content Placeholder 2">
            <a:extLst>
              <a:ext uri="{FF2B5EF4-FFF2-40B4-BE49-F238E27FC236}">
                <a16:creationId xmlns:a16="http://schemas.microsoft.com/office/drawing/2014/main" id="{5BE48EB2-D076-F1D0-63BB-F6E8E66E67B6}"/>
              </a:ext>
            </a:extLst>
          </p:cNvPr>
          <p:cNvSpPr>
            <a:spLocks noGrp="1"/>
          </p:cNvSpPr>
          <p:nvPr>
            <p:ph idx="1"/>
          </p:nvPr>
        </p:nvSpPr>
        <p:spPr>
          <a:xfrm>
            <a:off x="707571" y="1564368"/>
            <a:ext cx="10515600" cy="4351338"/>
          </a:xfrm>
        </p:spPr>
        <p:txBody>
          <a:bodyPr/>
          <a:lstStyle/>
          <a:p>
            <a:pPr marL="514350" indent="-514350">
              <a:buAutoNum type="arabicPeriod"/>
            </a:pPr>
            <a:r>
              <a:rPr lang="en-US" dirty="0"/>
              <a:t>High Gradient Materials: General</a:t>
            </a:r>
          </a:p>
          <a:p>
            <a:pPr marL="514350" indent="-514350">
              <a:buAutoNum type="arabicPeriod"/>
            </a:pPr>
            <a:r>
              <a:rPr lang="en-US" dirty="0"/>
              <a:t>Materials/Breakdown Theory</a:t>
            </a:r>
          </a:p>
          <a:p>
            <a:pPr marL="514350" indent="-514350">
              <a:buAutoNum type="arabicPeriod"/>
            </a:pPr>
            <a:r>
              <a:rPr lang="en-US" dirty="0"/>
              <a:t>From Materials to Production Cavities</a:t>
            </a:r>
          </a:p>
          <a:p>
            <a:pPr marL="514350" indent="-514350">
              <a:buAutoNum type="arabicPeriod"/>
            </a:pPr>
            <a:r>
              <a:rPr lang="en-US" dirty="0"/>
              <a:t>Fabrication</a:t>
            </a:r>
          </a:p>
          <a:p>
            <a:pPr marL="514350" indent="-514350">
              <a:buAutoNum type="arabicPeriod"/>
            </a:pPr>
            <a:r>
              <a:rPr lang="en-US" dirty="0"/>
              <a:t>Optimizing parameters</a:t>
            </a:r>
          </a:p>
          <a:p>
            <a:pPr marL="514350" indent="-514350">
              <a:buAutoNum type="arabicPeriod"/>
            </a:pPr>
            <a:r>
              <a:rPr lang="en-US" dirty="0"/>
              <a:t>Interfacing with thin films</a:t>
            </a:r>
          </a:p>
          <a:p>
            <a:pPr marL="514350" indent="-514350">
              <a:buAutoNum type="arabicPeriod"/>
            </a:pPr>
            <a:r>
              <a:rPr lang="en-US" dirty="0"/>
              <a:t>Photocathodes and high gradient</a:t>
            </a:r>
          </a:p>
          <a:p>
            <a:pPr marL="514350" indent="-514350">
              <a:buAutoNum type="arabicPeriod"/>
            </a:pPr>
            <a:endParaRPr lang="en-US" dirty="0"/>
          </a:p>
        </p:txBody>
      </p:sp>
    </p:spTree>
    <p:extLst>
      <p:ext uri="{BB962C8B-B14F-4D97-AF65-F5344CB8AC3E}">
        <p14:creationId xmlns:p14="http://schemas.microsoft.com/office/powerpoint/2010/main" val="637841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01304-1D62-6897-CC8C-610A9C403293}"/>
              </a:ext>
            </a:extLst>
          </p:cNvPr>
          <p:cNvSpPr>
            <a:spLocks noGrp="1"/>
          </p:cNvSpPr>
          <p:nvPr>
            <p:ph type="title"/>
          </p:nvPr>
        </p:nvSpPr>
        <p:spPr>
          <a:xfrm>
            <a:off x="838200" y="268626"/>
            <a:ext cx="10515600" cy="1325563"/>
          </a:xfrm>
        </p:spPr>
        <p:txBody>
          <a:bodyPr/>
          <a:lstStyle/>
          <a:p>
            <a:r>
              <a:rPr lang="en-US" dirty="0"/>
              <a:t>1.High Gradient Materials: General</a:t>
            </a:r>
          </a:p>
        </p:txBody>
      </p:sp>
      <p:sp>
        <p:nvSpPr>
          <p:cNvPr id="3" name="Content Placeholder 2">
            <a:extLst>
              <a:ext uri="{FF2B5EF4-FFF2-40B4-BE49-F238E27FC236}">
                <a16:creationId xmlns:a16="http://schemas.microsoft.com/office/drawing/2014/main" id="{8316E977-6718-4281-6EAF-27F8EFA6B456}"/>
              </a:ext>
            </a:extLst>
          </p:cNvPr>
          <p:cNvSpPr>
            <a:spLocks noGrp="1"/>
          </p:cNvSpPr>
          <p:nvPr>
            <p:ph idx="1"/>
          </p:nvPr>
        </p:nvSpPr>
        <p:spPr>
          <a:xfrm>
            <a:off x="544284" y="1575253"/>
            <a:ext cx="11103429" cy="4934403"/>
          </a:xfrm>
        </p:spPr>
        <p:txBody>
          <a:bodyPr>
            <a:normAutofit fontScale="92500" lnSpcReduction="20000"/>
          </a:bodyPr>
          <a:lstStyle/>
          <a:p>
            <a:r>
              <a:rPr lang="en-US" sz="2600" b="0" i="0" dirty="0">
                <a:solidFill>
                  <a:srgbClr val="000000"/>
                </a:solidFill>
                <a:effectLst/>
                <a:latin typeface="Calibri" panose="020F0502020204030204" pitchFamily="34" charset="0"/>
              </a:rPr>
              <a:t>Do we have a complete list of material parameters that limit NCRF performance? </a:t>
            </a:r>
          </a:p>
          <a:p>
            <a:pPr lvl="1"/>
            <a:r>
              <a:rPr lang="en-US" sz="2200" b="0" i="0" dirty="0">
                <a:solidFill>
                  <a:srgbClr val="000000"/>
                </a:solidFill>
                <a:effectLst/>
                <a:latin typeface="Calibri" panose="020F0502020204030204" pitchFamily="34" charset="0"/>
              </a:rPr>
              <a:t>While breakdown strength and electrical conductivity are widely discussed, what about others material parameters like: the linear coefficient of expansion matter; the role of dislocations, grain boundaries, impurities, or field emission sites, </a:t>
            </a:r>
            <a:r>
              <a:rPr lang="en-US" sz="2200" b="0" i="0" dirty="0" err="1">
                <a:solidFill>
                  <a:srgbClr val="000000"/>
                </a:solidFill>
                <a:effectLst/>
                <a:latin typeface="Calibri" panose="020F0502020204030204" pitchFamily="34" charset="0"/>
              </a:rPr>
              <a:t>etc</a:t>
            </a:r>
            <a:r>
              <a:rPr lang="en-US" sz="2200" b="0" i="0" dirty="0">
                <a:solidFill>
                  <a:srgbClr val="000000"/>
                </a:solidFill>
                <a:effectLst/>
                <a:latin typeface="Calibri" panose="020F0502020204030204" pitchFamily="34" charset="0"/>
              </a:rPr>
              <a:t>   Or more general, </a:t>
            </a:r>
            <a:r>
              <a:rPr lang="en-US" sz="2200" b="1" i="0" dirty="0">
                <a:solidFill>
                  <a:srgbClr val="000000"/>
                </a:solidFill>
                <a:effectLst/>
                <a:latin typeface="Calibri" panose="020F0502020204030204" pitchFamily="34" charset="0"/>
              </a:rPr>
              <a:t>can we rank them from parameters that matter the most to the least?</a:t>
            </a:r>
          </a:p>
          <a:p>
            <a:pPr marL="0" indent="0">
              <a:buNone/>
            </a:pPr>
            <a:endParaRPr lang="en-US" sz="2600" b="1" dirty="0">
              <a:solidFill>
                <a:srgbClr val="000000"/>
              </a:solidFill>
              <a:latin typeface="Calibri" panose="020F0502020204030204" pitchFamily="34" charset="0"/>
            </a:endParaRPr>
          </a:p>
          <a:p>
            <a:r>
              <a:rPr lang="en-US" sz="2600" dirty="0">
                <a:solidFill>
                  <a:srgbClr val="000000"/>
                </a:solidFill>
                <a:latin typeface="Calibri" panose="020F0502020204030204" pitchFamily="34" charset="0"/>
              </a:rPr>
              <a:t>Particularly for warm structures, where is the optimal working point on the hardness-conductivity tradeoff?</a:t>
            </a:r>
          </a:p>
          <a:p>
            <a:endParaRPr lang="en-US" sz="2600" i="0" dirty="0">
              <a:solidFill>
                <a:srgbClr val="000000"/>
              </a:solidFill>
              <a:effectLst/>
              <a:latin typeface="Calibri" panose="020F0502020204030204" pitchFamily="34" charset="0"/>
            </a:endParaRPr>
          </a:p>
          <a:p>
            <a:r>
              <a:rPr lang="en-US" sz="2600" dirty="0">
                <a:solidFill>
                  <a:srgbClr val="000000"/>
                </a:solidFill>
                <a:latin typeface="Calibri" panose="020F0502020204030204" pitchFamily="34" charset="0"/>
              </a:rPr>
              <a:t>Is there a path to </a:t>
            </a:r>
            <a:r>
              <a:rPr lang="en-US" sz="2600" i="1" dirty="0">
                <a:solidFill>
                  <a:srgbClr val="000000"/>
                </a:solidFill>
                <a:latin typeface="Calibri" panose="020F0502020204030204" pitchFamily="34" charset="0"/>
              </a:rPr>
              <a:t>designer </a:t>
            </a:r>
            <a:r>
              <a:rPr lang="en-US" sz="2600" dirty="0">
                <a:solidFill>
                  <a:srgbClr val="000000"/>
                </a:solidFill>
                <a:latin typeface="Calibri" panose="020F0502020204030204" pitchFamily="34" charset="0"/>
              </a:rPr>
              <a:t>or </a:t>
            </a:r>
            <a:r>
              <a:rPr lang="en-US" sz="2600" i="1" dirty="0">
                <a:solidFill>
                  <a:srgbClr val="000000"/>
                </a:solidFill>
                <a:latin typeface="Calibri" panose="020F0502020204030204" pitchFamily="34" charset="0"/>
              </a:rPr>
              <a:t>magic materials </a:t>
            </a:r>
            <a:r>
              <a:rPr lang="en-US" sz="2600" dirty="0">
                <a:solidFill>
                  <a:srgbClr val="000000"/>
                </a:solidFill>
                <a:latin typeface="Calibri" panose="020F0502020204030204" pitchFamily="34" charset="0"/>
              </a:rPr>
              <a:t>(grain structure, surface finish, chemical composition…), </a:t>
            </a:r>
            <a:r>
              <a:rPr lang="en-US" sz="2600" b="1" dirty="0">
                <a:solidFill>
                  <a:srgbClr val="000000"/>
                </a:solidFill>
                <a:latin typeface="Calibri" panose="020F0502020204030204" pitchFamily="34" charset="0"/>
              </a:rPr>
              <a:t>including dielectric, </a:t>
            </a:r>
            <a:r>
              <a:rPr lang="en-US" sz="2600" dirty="0">
                <a:solidFill>
                  <a:srgbClr val="000000"/>
                </a:solidFill>
                <a:latin typeface="Calibri" panose="020F0502020204030204" pitchFamily="34" charset="0"/>
              </a:rPr>
              <a:t> that yield optimum performance?</a:t>
            </a:r>
          </a:p>
          <a:p>
            <a:pPr marL="0" indent="0">
              <a:buNone/>
            </a:pPr>
            <a:endParaRPr lang="en-US" sz="2600" dirty="0">
              <a:solidFill>
                <a:srgbClr val="000000"/>
              </a:solidFill>
              <a:latin typeface="Calibri" panose="020F0502020204030204" pitchFamily="34" charset="0"/>
            </a:endParaRPr>
          </a:p>
          <a:p>
            <a:r>
              <a:rPr lang="en-US" sz="2600" dirty="0">
                <a:solidFill>
                  <a:srgbClr val="000000"/>
                </a:solidFill>
                <a:latin typeface="Calibri" panose="020F0502020204030204" pitchFamily="34" charset="0"/>
              </a:rPr>
              <a:t>How do materials </a:t>
            </a:r>
            <a:r>
              <a:rPr lang="en-US" sz="2600" i="1" dirty="0">
                <a:solidFill>
                  <a:srgbClr val="000000"/>
                </a:solidFill>
                <a:latin typeface="Calibri" panose="020F0502020204030204" pitchFamily="34" charset="0"/>
              </a:rPr>
              <a:t>evolve </a:t>
            </a:r>
            <a:r>
              <a:rPr lang="en-US" sz="2600" dirty="0">
                <a:solidFill>
                  <a:srgbClr val="000000"/>
                </a:solidFill>
                <a:latin typeface="Calibri" panose="020F0502020204030204" pitchFamily="34" charset="0"/>
              </a:rPr>
              <a:t>during conditioning? How do we link empirical trends to models and microscopic data? How do we link dark current evolution to ultimate performance?</a:t>
            </a:r>
            <a:endParaRPr lang="en-US" sz="2600" i="1" dirty="0">
              <a:solidFill>
                <a:srgbClr val="000000"/>
              </a:solidFill>
              <a:latin typeface="Calibri" panose="020F0502020204030204" pitchFamily="34" charset="0"/>
            </a:endParaRPr>
          </a:p>
          <a:p>
            <a:endParaRPr lang="en-US" sz="2400" i="0" dirty="0">
              <a:solidFill>
                <a:srgbClr val="000000"/>
              </a:solidFill>
              <a:effectLst/>
              <a:latin typeface="Calibri" panose="020F0502020204030204" pitchFamily="34" charset="0"/>
            </a:endParaRPr>
          </a:p>
          <a:p>
            <a:endParaRPr lang="en-US" sz="2400" i="0" dirty="0">
              <a:solidFill>
                <a:srgbClr val="000000"/>
              </a:solidFill>
              <a:effectLst/>
              <a:latin typeface="Calibri" panose="020F0502020204030204" pitchFamily="34" charset="0"/>
            </a:endParaRPr>
          </a:p>
          <a:p>
            <a:endParaRPr lang="en-US" sz="2400" dirty="0"/>
          </a:p>
        </p:txBody>
      </p:sp>
    </p:spTree>
    <p:extLst>
      <p:ext uri="{BB962C8B-B14F-4D97-AF65-F5344CB8AC3E}">
        <p14:creationId xmlns:p14="http://schemas.microsoft.com/office/powerpoint/2010/main" val="252082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22F12-6906-AF20-61CA-77CFD0C3D06A}"/>
              </a:ext>
            </a:extLst>
          </p:cNvPr>
          <p:cNvSpPr>
            <a:spLocks noGrp="1"/>
          </p:cNvSpPr>
          <p:nvPr>
            <p:ph type="title"/>
          </p:nvPr>
        </p:nvSpPr>
        <p:spPr/>
        <p:txBody>
          <a:bodyPr/>
          <a:lstStyle/>
          <a:p>
            <a:r>
              <a:rPr lang="en-US" dirty="0"/>
              <a:t>2. Materials/Breakdown Theory</a:t>
            </a:r>
          </a:p>
        </p:txBody>
      </p:sp>
      <p:sp>
        <p:nvSpPr>
          <p:cNvPr id="3" name="Content Placeholder 2">
            <a:extLst>
              <a:ext uri="{FF2B5EF4-FFF2-40B4-BE49-F238E27FC236}">
                <a16:creationId xmlns:a16="http://schemas.microsoft.com/office/drawing/2014/main" id="{DBD2B5C8-0563-4E63-A52A-DE98FF83C1D9}"/>
              </a:ext>
            </a:extLst>
          </p:cNvPr>
          <p:cNvSpPr>
            <a:spLocks noGrp="1"/>
          </p:cNvSpPr>
          <p:nvPr>
            <p:ph idx="1"/>
          </p:nvPr>
        </p:nvSpPr>
        <p:spPr>
          <a:xfrm>
            <a:off x="555171" y="1853974"/>
            <a:ext cx="10515600" cy="4351338"/>
          </a:xfrm>
        </p:spPr>
        <p:txBody>
          <a:bodyPr>
            <a:normAutofit fontScale="92500" lnSpcReduction="10000"/>
          </a:bodyPr>
          <a:lstStyle/>
          <a:p>
            <a:r>
              <a:rPr lang="en-US" dirty="0"/>
              <a:t>How do we merge the bulk physics of breakdown with surface models that successfully show geometric enhancement?</a:t>
            </a:r>
          </a:p>
          <a:p>
            <a:endParaRPr lang="en-US" dirty="0"/>
          </a:p>
          <a:p>
            <a:r>
              <a:rPr lang="en-US" dirty="0"/>
              <a:t>How do we include the effects of macroscopic thermal cycling and fatigue?  </a:t>
            </a:r>
          </a:p>
          <a:p>
            <a:endParaRPr lang="en-US" dirty="0"/>
          </a:p>
          <a:p>
            <a:r>
              <a:rPr lang="en-US" dirty="0"/>
              <a:t>How do we capture the relevant time scales all in one set of calculations?</a:t>
            </a:r>
          </a:p>
          <a:p>
            <a:endParaRPr lang="en-US" dirty="0"/>
          </a:p>
          <a:p>
            <a:r>
              <a:rPr lang="en-US" b="1" dirty="0"/>
              <a:t>Are new theoretical tools needed? Is critical experimental data missing?</a:t>
            </a:r>
          </a:p>
        </p:txBody>
      </p:sp>
    </p:spTree>
    <p:extLst>
      <p:ext uri="{BB962C8B-B14F-4D97-AF65-F5344CB8AC3E}">
        <p14:creationId xmlns:p14="http://schemas.microsoft.com/office/powerpoint/2010/main" val="1839490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5599E-58AE-94F9-899F-5B80E21871EC}"/>
              </a:ext>
            </a:extLst>
          </p:cNvPr>
          <p:cNvSpPr>
            <a:spLocks noGrp="1"/>
          </p:cNvSpPr>
          <p:nvPr>
            <p:ph type="title"/>
          </p:nvPr>
        </p:nvSpPr>
        <p:spPr>
          <a:xfrm>
            <a:off x="337457" y="354239"/>
            <a:ext cx="10515600" cy="1325563"/>
          </a:xfrm>
        </p:spPr>
        <p:txBody>
          <a:bodyPr/>
          <a:lstStyle/>
          <a:p>
            <a:r>
              <a:rPr lang="en-US" dirty="0"/>
              <a:t>3.From materials to production cavities</a:t>
            </a:r>
          </a:p>
        </p:txBody>
      </p:sp>
      <p:sp>
        <p:nvSpPr>
          <p:cNvPr id="3" name="Content Placeholder 2">
            <a:extLst>
              <a:ext uri="{FF2B5EF4-FFF2-40B4-BE49-F238E27FC236}">
                <a16:creationId xmlns:a16="http://schemas.microsoft.com/office/drawing/2014/main" id="{8378FD92-7AF2-4905-2A8A-A6ECFC6E326D}"/>
              </a:ext>
            </a:extLst>
          </p:cNvPr>
          <p:cNvSpPr>
            <a:spLocks noGrp="1"/>
          </p:cNvSpPr>
          <p:nvPr>
            <p:ph idx="1"/>
          </p:nvPr>
        </p:nvSpPr>
        <p:spPr>
          <a:xfrm>
            <a:off x="838200" y="2032453"/>
            <a:ext cx="10515600" cy="4351338"/>
          </a:xfrm>
        </p:spPr>
        <p:txBody>
          <a:bodyPr>
            <a:normAutofit fontScale="92500"/>
          </a:bodyPr>
          <a:lstStyle/>
          <a:p>
            <a:r>
              <a:rPr lang="en-US" sz="2400" dirty="0"/>
              <a:t>Can we generate microscopic measurements (example: scanning tip probe) that inform realistic breakdown </a:t>
            </a:r>
            <a:r>
              <a:rPr lang="en-US" sz="2400" i="1" dirty="0"/>
              <a:t>and</a:t>
            </a:r>
            <a:r>
              <a:rPr lang="en-US" sz="2400" dirty="0"/>
              <a:t> are theoretically interpretable? What processes should we measure?</a:t>
            </a:r>
          </a:p>
          <a:p>
            <a:pPr marL="0" indent="0">
              <a:buNone/>
            </a:pPr>
            <a:endParaRPr lang="en-US" sz="2400" dirty="0"/>
          </a:p>
          <a:p>
            <a:r>
              <a:rPr lang="en-US" sz="2400" dirty="0"/>
              <a:t>How do we generate enough statistics on on well-controlled cavities to generate additional fundamental understanding? Do we have enough test-stands? (Requires multi-institutional coordination…)</a:t>
            </a:r>
          </a:p>
          <a:p>
            <a:endParaRPr lang="en-US" sz="2400" dirty="0"/>
          </a:p>
          <a:p>
            <a:r>
              <a:rPr lang="en-US" sz="2400" dirty="0"/>
              <a:t>Do we have all the characterization tools we need at the space/time scales? </a:t>
            </a:r>
          </a:p>
          <a:p>
            <a:pPr marL="0" indent="0">
              <a:buNone/>
            </a:pPr>
            <a:endParaRPr lang="en-US" sz="2400" dirty="0"/>
          </a:p>
          <a:p>
            <a:r>
              <a:rPr lang="en-US" sz="2400" b="1" dirty="0"/>
              <a:t>How do we go from the lab (either microscopic or testbed) to application? </a:t>
            </a:r>
          </a:p>
          <a:p>
            <a:endParaRPr lang="en-US" sz="2400" dirty="0"/>
          </a:p>
          <a:p>
            <a:endParaRPr lang="en-US" sz="2400" dirty="0"/>
          </a:p>
          <a:p>
            <a:endParaRPr lang="en-US" sz="2400" dirty="0"/>
          </a:p>
        </p:txBody>
      </p:sp>
    </p:spTree>
    <p:extLst>
      <p:ext uri="{BB962C8B-B14F-4D97-AF65-F5344CB8AC3E}">
        <p14:creationId xmlns:p14="http://schemas.microsoft.com/office/powerpoint/2010/main" val="770985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A1BD8-6AAE-4C23-DC4D-3BF4BAAC6DDD}"/>
              </a:ext>
            </a:extLst>
          </p:cNvPr>
          <p:cNvSpPr>
            <a:spLocks noGrp="1"/>
          </p:cNvSpPr>
          <p:nvPr>
            <p:ph type="title"/>
          </p:nvPr>
        </p:nvSpPr>
        <p:spPr/>
        <p:txBody>
          <a:bodyPr/>
          <a:lstStyle/>
          <a:p>
            <a:r>
              <a:rPr lang="en-US" dirty="0"/>
              <a:t>4. Fabrication</a:t>
            </a:r>
          </a:p>
        </p:txBody>
      </p:sp>
      <p:sp>
        <p:nvSpPr>
          <p:cNvPr id="3" name="Content Placeholder 2">
            <a:extLst>
              <a:ext uri="{FF2B5EF4-FFF2-40B4-BE49-F238E27FC236}">
                <a16:creationId xmlns:a16="http://schemas.microsoft.com/office/drawing/2014/main" id="{08011D62-F281-BC22-78B6-1DF9BDF09A26}"/>
              </a:ext>
            </a:extLst>
          </p:cNvPr>
          <p:cNvSpPr>
            <a:spLocks noGrp="1"/>
          </p:cNvSpPr>
          <p:nvPr>
            <p:ph idx="1"/>
          </p:nvPr>
        </p:nvSpPr>
        <p:spPr>
          <a:xfrm>
            <a:off x="838200" y="2141537"/>
            <a:ext cx="10515600" cy="4351338"/>
          </a:xfrm>
        </p:spPr>
        <p:txBody>
          <a:bodyPr/>
          <a:lstStyle/>
          <a:p>
            <a:r>
              <a:rPr lang="en-US" dirty="0"/>
              <a:t>What is the optimal way to retain hardness of copper while joining?</a:t>
            </a:r>
          </a:p>
          <a:p>
            <a:pPr marL="0" indent="0">
              <a:buNone/>
            </a:pPr>
            <a:endParaRPr lang="en-US" dirty="0"/>
          </a:p>
          <a:p>
            <a:r>
              <a:rPr lang="en-US" dirty="0"/>
              <a:t>How do we exploit additive manufacturing and surface finish techniques?</a:t>
            </a:r>
          </a:p>
          <a:p>
            <a:endParaRPr lang="en-US" dirty="0"/>
          </a:p>
          <a:p>
            <a:r>
              <a:rPr lang="en-US" dirty="0"/>
              <a:t>Are there new manufacturing techniques we should explore for very high frequency structures &gt;100 GHz?</a:t>
            </a:r>
          </a:p>
          <a:p>
            <a:endParaRPr lang="en-US" dirty="0"/>
          </a:p>
          <a:p>
            <a:endParaRPr lang="en-US" dirty="0"/>
          </a:p>
        </p:txBody>
      </p:sp>
    </p:spTree>
    <p:extLst>
      <p:ext uri="{BB962C8B-B14F-4D97-AF65-F5344CB8AC3E}">
        <p14:creationId xmlns:p14="http://schemas.microsoft.com/office/powerpoint/2010/main" val="1529530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C17D6-A1EC-C73E-4EF7-7A02010D2D65}"/>
              </a:ext>
            </a:extLst>
          </p:cNvPr>
          <p:cNvSpPr>
            <a:spLocks noGrp="1"/>
          </p:cNvSpPr>
          <p:nvPr>
            <p:ph type="title"/>
          </p:nvPr>
        </p:nvSpPr>
        <p:spPr/>
        <p:txBody>
          <a:bodyPr/>
          <a:lstStyle/>
          <a:p>
            <a:r>
              <a:rPr lang="en-US" dirty="0"/>
              <a:t>5. Optimizing parameters</a:t>
            </a:r>
          </a:p>
        </p:txBody>
      </p:sp>
      <p:sp>
        <p:nvSpPr>
          <p:cNvPr id="3" name="Content Placeholder 2">
            <a:extLst>
              <a:ext uri="{FF2B5EF4-FFF2-40B4-BE49-F238E27FC236}">
                <a16:creationId xmlns:a16="http://schemas.microsoft.com/office/drawing/2014/main" id="{C6FC8F12-7BA0-931D-6657-6B2289351F69}"/>
              </a:ext>
            </a:extLst>
          </p:cNvPr>
          <p:cNvSpPr>
            <a:spLocks noGrp="1"/>
          </p:cNvSpPr>
          <p:nvPr>
            <p:ph idx="1"/>
          </p:nvPr>
        </p:nvSpPr>
        <p:spPr>
          <a:xfrm>
            <a:off x="544286" y="1690688"/>
            <a:ext cx="10896600" cy="5025798"/>
          </a:xfrm>
        </p:spPr>
        <p:txBody>
          <a:bodyPr>
            <a:normAutofit/>
          </a:bodyPr>
          <a:lstStyle/>
          <a:p>
            <a:r>
              <a:rPr lang="en-US" dirty="0"/>
              <a:t>What is the fundamental origin of the single breakdown field (non-statistic!) in cryogenic RF structures? Do we expect cryogenic breakdown performance to improve as we reduce pulse length?</a:t>
            </a:r>
          </a:p>
          <a:p>
            <a:endParaRPr lang="en-US" dirty="0"/>
          </a:p>
          <a:p>
            <a:r>
              <a:rPr lang="en-US" dirty="0"/>
              <a:t>What are the microscopic mechanisms that drive improvements when using short pulses? Limited pulse heating, limited stored energy, novel dynamics...</a:t>
            </a:r>
          </a:p>
          <a:p>
            <a:pPr marL="0" indent="0">
              <a:buNone/>
            </a:pPr>
            <a:endParaRPr lang="en-US" dirty="0"/>
          </a:p>
          <a:p>
            <a:r>
              <a:rPr lang="en-US" dirty="0"/>
              <a:t>Cryogenic DWA!?</a:t>
            </a:r>
          </a:p>
          <a:p>
            <a:endParaRPr lang="en-US" dirty="0"/>
          </a:p>
        </p:txBody>
      </p:sp>
    </p:spTree>
    <p:extLst>
      <p:ext uri="{BB962C8B-B14F-4D97-AF65-F5344CB8AC3E}">
        <p14:creationId xmlns:p14="http://schemas.microsoft.com/office/powerpoint/2010/main" val="1160834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79A8C-001B-E4E9-578B-4C7E031ACF25}"/>
              </a:ext>
            </a:extLst>
          </p:cNvPr>
          <p:cNvSpPr>
            <a:spLocks noGrp="1"/>
          </p:cNvSpPr>
          <p:nvPr>
            <p:ph type="title"/>
          </p:nvPr>
        </p:nvSpPr>
        <p:spPr/>
        <p:txBody>
          <a:bodyPr/>
          <a:lstStyle/>
          <a:p>
            <a:r>
              <a:rPr lang="en-US" dirty="0"/>
              <a:t>6. Interfacing with thin films</a:t>
            </a:r>
          </a:p>
        </p:txBody>
      </p:sp>
      <p:sp>
        <p:nvSpPr>
          <p:cNvPr id="3" name="Content Placeholder 2">
            <a:extLst>
              <a:ext uri="{FF2B5EF4-FFF2-40B4-BE49-F238E27FC236}">
                <a16:creationId xmlns:a16="http://schemas.microsoft.com/office/drawing/2014/main" id="{A933D143-A8FD-9497-350A-364871C86AA6}"/>
              </a:ext>
            </a:extLst>
          </p:cNvPr>
          <p:cNvSpPr>
            <a:spLocks noGrp="1"/>
          </p:cNvSpPr>
          <p:nvPr>
            <p:ph idx="1"/>
          </p:nvPr>
        </p:nvSpPr>
        <p:spPr/>
        <p:txBody>
          <a:bodyPr>
            <a:normAutofit fontScale="92500"/>
          </a:bodyPr>
          <a:lstStyle/>
          <a:p>
            <a:r>
              <a:rPr lang="en-US" dirty="0" err="1"/>
              <a:t>SRF+photocathode</a:t>
            </a:r>
            <a:r>
              <a:rPr lang="en-US" dirty="0"/>
              <a:t> contributions in the workshop are provocation.</a:t>
            </a:r>
          </a:p>
          <a:p>
            <a:pPr marL="0" indent="0">
              <a:buNone/>
            </a:pPr>
            <a:endParaRPr lang="en-US" dirty="0"/>
          </a:p>
          <a:p>
            <a:r>
              <a:rPr lang="en-US" dirty="0"/>
              <a:t>Is it the right approach to keep all focus on bulk NCRF when only 1 micron of conductor really matters? </a:t>
            </a:r>
          </a:p>
          <a:p>
            <a:pPr marL="0" indent="0">
              <a:buNone/>
            </a:pPr>
            <a:endParaRPr lang="en-US" dirty="0"/>
          </a:p>
          <a:p>
            <a:r>
              <a:rPr lang="en-US" dirty="0"/>
              <a:t>How do we adapt NCRF structures to enable thin film coatings?</a:t>
            </a:r>
          </a:p>
          <a:p>
            <a:pPr marL="0" indent="0">
              <a:buNone/>
            </a:pPr>
            <a:endParaRPr lang="en-US" dirty="0"/>
          </a:p>
          <a:p>
            <a:r>
              <a:rPr lang="en-US" dirty="0"/>
              <a:t>What thin film coatings should we move toward? </a:t>
            </a:r>
          </a:p>
          <a:p>
            <a:r>
              <a:rPr lang="en-US" dirty="0"/>
              <a:t>Can we move toward high TC superconductors at LN2: new “SRF” ?</a:t>
            </a:r>
          </a:p>
        </p:txBody>
      </p:sp>
    </p:spTree>
    <p:extLst>
      <p:ext uri="{BB962C8B-B14F-4D97-AF65-F5344CB8AC3E}">
        <p14:creationId xmlns:p14="http://schemas.microsoft.com/office/powerpoint/2010/main" val="1209669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793F0-FDDF-B97E-A1A0-AF30D2C34C3F}"/>
              </a:ext>
            </a:extLst>
          </p:cNvPr>
          <p:cNvSpPr>
            <a:spLocks noGrp="1"/>
          </p:cNvSpPr>
          <p:nvPr>
            <p:ph type="title"/>
          </p:nvPr>
        </p:nvSpPr>
        <p:spPr/>
        <p:txBody>
          <a:bodyPr/>
          <a:lstStyle/>
          <a:p>
            <a:r>
              <a:rPr lang="en-US" dirty="0"/>
              <a:t>7. Photocathodes and high gradient	</a:t>
            </a:r>
          </a:p>
        </p:txBody>
      </p:sp>
      <p:sp>
        <p:nvSpPr>
          <p:cNvPr id="3" name="Content Placeholder 2">
            <a:extLst>
              <a:ext uri="{FF2B5EF4-FFF2-40B4-BE49-F238E27FC236}">
                <a16:creationId xmlns:a16="http://schemas.microsoft.com/office/drawing/2014/main" id="{5996EE38-7E37-D6B9-4DC8-0CE1D88F3631}"/>
              </a:ext>
            </a:extLst>
          </p:cNvPr>
          <p:cNvSpPr>
            <a:spLocks noGrp="1"/>
          </p:cNvSpPr>
          <p:nvPr>
            <p:ph idx="1"/>
          </p:nvPr>
        </p:nvSpPr>
        <p:spPr/>
        <p:txBody>
          <a:bodyPr/>
          <a:lstStyle/>
          <a:p>
            <a:pPr marL="0" indent="0">
              <a:buNone/>
            </a:pPr>
            <a:endParaRPr lang="en-US" dirty="0"/>
          </a:p>
          <a:p>
            <a:r>
              <a:rPr lang="en-US" dirty="0"/>
              <a:t>What is the roadmap to understand the fundamental limits of cathode performance (both metals and semiconductors) at very high fields? How do these limits depend on temperature and drive pulse length?</a:t>
            </a:r>
          </a:p>
          <a:p>
            <a:endParaRPr lang="en-US" dirty="0"/>
          </a:p>
          <a:p>
            <a:r>
              <a:rPr lang="en-US" dirty="0"/>
              <a:t>Is there interest to build cathode test stand for transport measurements relevant to high gradient? </a:t>
            </a:r>
          </a:p>
          <a:p>
            <a:pPr marL="0" indent="0">
              <a:buNone/>
            </a:pPr>
            <a:endParaRPr lang="en-US" dirty="0"/>
          </a:p>
        </p:txBody>
      </p:sp>
    </p:spTree>
    <p:extLst>
      <p:ext uri="{BB962C8B-B14F-4D97-AF65-F5344CB8AC3E}">
        <p14:creationId xmlns:p14="http://schemas.microsoft.com/office/powerpoint/2010/main" val="2237141240"/>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633</Words>
  <Application>Microsoft Macintosh PowerPoint</Application>
  <PresentationFormat>Widescreen</PresentationFormat>
  <Paragraphs>66</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 2013 - 2022</vt:lpstr>
      <vt:lpstr>Discussion: Future of Materials for NCRF/High Gradient </vt:lpstr>
      <vt:lpstr>Topics</vt:lpstr>
      <vt:lpstr>1.High Gradient Materials: General</vt:lpstr>
      <vt:lpstr>2. Materials/Breakdown Theory</vt:lpstr>
      <vt:lpstr>3.From materials to production cavities</vt:lpstr>
      <vt:lpstr>4. Fabrication</vt:lpstr>
      <vt:lpstr>5. Optimizing parameters</vt:lpstr>
      <vt:lpstr>6. Interfacing with thin films</vt:lpstr>
      <vt:lpstr>7. Photocathodes and high gradient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Future of Materials for NCRF </dc:title>
  <dc:creator>Jared Michael Maxson</dc:creator>
  <cp:lastModifiedBy>Jared Michael Maxson</cp:lastModifiedBy>
  <cp:revision>5</cp:revision>
  <dcterms:created xsi:type="dcterms:W3CDTF">2025-07-18T12:33:43Z</dcterms:created>
  <dcterms:modified xsi:type="dcterms:W3CDTF">2025-07-18T14:08:28Z</dcterms:modified>
</cp:coreProperties>
</file>