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1103" r:id="rId3"/>
    <p:sldId id="427" r:id="rId4"/>
    <p:sldId id="257" r:id="rId5"/>
    <p:sldId id="358" r:id="rId6"/>
    <p:sldId id="481" r:id="rId7"/>
    <p:sldId id="500" r:id="rId8"/>
    <p:sldId id="501" r:id="rId9"/>
    <p:sldId id="484" r:id="rId10"/>
    <p:sldId id="1050" r:id="rId11"/>
    <p:sldId id="429" r:id="rId12"/>
    <p:sldId id="430" r:id="rId13"/>
    <p:sldId id="431" r:id="rId14"/>
    <p:sldId id="432" r:id="rId15"/>
    <p:sldId id="897" r:id="rId16"/>
    <p:sldId id="899" r:id="rId17"/>
    <p:sldId id="909" r:id="rId18"/>
    <p:sldId id="1104" r:id="rId19"/>
    <p:sldId id="259" r:id="rId20"/>
    <p:sldId id="26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49"/>
    <p:restoredTop sz="95028"/>
  </p:normalViewPr>
  <p:slideViewPr>
    <p:cSldViewPr snapToGrid="0" snapToObjects="1">
      <p:cViewPr varScale="1">
        <p:scale>
          <a:sx n="99" d="100"/>
          <a:sy n="99" d="100"/>
        </p:scale>
        <p:origin x="3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1B2BD-674C-F745-9135-B81705A7ABFA}" type="datetimeFigureOut">
              <a:rPr lang="en-US" smtClean="0"/>
              <a:t>7/16/25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CD0E9-FD32-E049-913C-06B28B720E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78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2EB48-D9F0-8548-8E52-EAC6131E9D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CD3A1-BC0E-0043-A5EA-1BE2CC85FF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CFB872-8A69-674F-8EA3-FB61CA434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A8656-069F-1248-A39B-2E13882EAD11}" type="datetime1">
              <a:rPr lang="en-US" smtClean="0"/>
              <a:t>7/16/25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E61B1-9A4D-454A-AB2A-99C567843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Gurevich, Materials for Bright Beams Workshop, Cornell, July 16-18,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AC428-CE55-5A41-B480-B183BD2FA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917F4-69CE-C848-A829-59C74A1C2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646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F617F-A8AC-244E-8240-65FEEF212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02BA88-4986-F745-83B4-A8940EE81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68C27-86DE-D848-98DD-AF575FF06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2FBB-C2CB-C544-9501-1A2EB3E0FCEC}" type="datetime1">
              <a:rPr lang="en-US" smtClean="0"/>
              <a:t>7/16/25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DE74C-8395-3E41-BB91-0E48621C0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Gurevich, Materials for Bright Beams Workshop, Cornell, July 16-18,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0C9C7-7099-EA49-8E28-FB76FEB1F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917F4-69CE-C848-A829-59C74A1C2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361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4D056D-DE42-714D-90C9-B2C4E07E9B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1C70BF-329E-CE43-9C2B-08D30B8875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5D2DCB-0D7B-CE4D-8846-442D02FB2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0FED6-4AD5-7144-9EB7-BD45D064AF3D}" type="datetime1">
              <a:rPr lang="en-US" smtClean="0"/>
              <a:t>7/16/25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93BBF-A160-B548-BCB2-E28B2C2F1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Gurevich, Materials for Bright Beams Workshop, Cornell, July 16-18,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99CA2-6C3E-5B45-95C5-CF0E393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917F4-69CE-C848-A829-59C74A1C2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301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3E0E9-D97A-634F-A2A2-74AA6C84D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E35FE-5010-3C41-B559-B898C5E630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6509F-E9FC-DE42-A0EF-F2E2A41F5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4CD5D-8F9B-EA43-9BA2-1CB93F481CBD}" type="datetime1">
              <a:rPr lang="en-US" smtClean="0"/>
              <a:t>7/16/25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6ADF4-B7F9-B846-A102-79B1AF673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Gurevich, Materials for Bright Beams Workshop, Cornell, July 16-18,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DF098-F27F-CE43-93E3-457641730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917F4-69CE-C848-A829-59C74A1C2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429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E1C11-7D0F-3F41-ACDD-0ACB50F8D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C05464-7EAC-2B4D-8444-43E116AC45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1334C1-2B56-C249-8A86-24866055C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10E6-8730-5E45-B34A-0F00917E66A2}" type="datetime1">
              <a:rPr lang="en-US" smtClean="0"/>
              <a:t>7/16/25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6EED85-60D1-DC45-BFCF-CC472A8D1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Gurevich, Materials for Bright Beams Workshop, Cornell, July 16-18,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3408A-00CD-3448-A487-1777BB256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917F4-69CE-C848-A829-59C74A1C2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909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B20E1-4FDB-4148-A6E3-0B4BFDDBC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B791E-9748-9A47-A3E7-6410C6BE0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569C1F-FF7F-8D4C-8F0F-15D68F7A2B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944A2B-4F73-B546-85B2-BAAB26D04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124BD-84A4-AC4C-A243-F84E8A51FDA8}" type="datetime1">
              <a:rPr lang="en-US" smtClean="0"/>
              <a:t>7/16/25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E2F444-3193-5142-88D2-8C16C7CD7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Gurevich, Materials for Bright Beams Workshop, Cornell, July 16-18, 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D4E8F3-DEE1-1546-B31B-D166A0477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917F4-69CE-C848-A829-59C74A1C2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89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62EEE-107A-264A-AE8C-1C36B79DA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199F62-1704-0346-87D4-723A9FCD20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6E1FB9-83E8-694D-B168-D82C5DCBC2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6C483C-C1B9-344B-BD49-A760D48681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02DCF6-0C0A-D44F-AF73-E67804E5D1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D5045F-64D5-9747-95FD-24E8DB72B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2A302-CDB4-1B41-8A8B-746D950583FC}" type="datetime1">
              <a:rPr lang="en-US" smtClean="0"/>
              <a:t>7/16/25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BAFD86-A876-EB43-BFDC-4AA8A3AF7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Gurevich, Materials for Bright Beams Workshop, Cornell, July 16-18, 2025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4B5A7A-82FF-AF43-8F41-FAE531673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917F4-69CE-C848-A829-59C74A1C2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10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7CFAC-AC5C-E641-B32E-855920256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D25A7C-3D4B-9444-987C-E451686BE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6F4B-5CF1-F84C-8983-4CAE1340934C}" type="datetime1">
              <a:rPr lang="en-US" smtClean="0"/>
              <a:t>7/16/25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A9C579-346C-AF47-BFC4-3A5A53ECA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Gurevich, Materials for Bright Beams Workshop, Cornell, July 16-18,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6520B9-D6FE-294B-B3F7-B55C8F4A9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917F4-69CE-C848-A829-59C74A1C2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932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A9F167-014D-2A4A-BB0F-E3B796A39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48435-AF2A-EB4A-9D92-CEE72A6E0970}" type="datetime1">
              <a:rPr lang="en-US" smtClean="0"/>
              <a:t>7/16/25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3CB595-C148-1846-A54E-0D8A784A2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Gurevich, Materials for Bright Beams Workshop, Cornell, July 16-18,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0660A7-A339-8746-ACAD-C50845F36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917F4-69CE-C848-A829-59C74A1C2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828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C0687-8E11-E04A-891F-299380A04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6736B-427A-AF48-A39D-DF3D5B441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14B330-1BE1-A34C-AB16-1974F93C28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D84360-3AD4-D04A-94CA-D10D5890F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319D-D560-8549-9A57-D1963251C259}" type="datetime1">
              <a:rPr lang="en-US" smtClean="0"/>
              <a:t>7/16/25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A575DD-CBB7-F946-A5FF-BF21F9C01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Gurevich, Materials for Bright Beams Workshop, Cornell, July 16-18, 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95CBE5-A184-2048-9D65-E8F071BE4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917F4-69CE-C848-A829-59C74A1C2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737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8100D-4D4A-0C45-BB49-770BFB4EB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B9C18F-69A9-3248-91CD-9CC69A3621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B85DE8-F418-B14E-8EF3-846D475368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F849CB-75F7-BB45-BF55-3EC13F164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EE653-5DC0-4C48-9813-A9F6FE442CA1}" type="datetime1">
              <a:rPr lang="en-US" smtClean="0"/>
              <a:t>7/16/25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270160-60DF-8A48-A63D-164365EFA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Gurevich, Materials for Bright Beams Workshop, Cornell, July 16-18, 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D20F50-44AA-6543-B1D0-C9802445D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917F4-69CE-C848-A829-59C74A1C2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913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A1D851-98A1-AB42-986B-EBCED3268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F456B9-18F0-5D4B-A288-F5408DC96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004B8E-506F-1340-8740-B9EDE76BE1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59E5C-3199-D247-8C07-5BCB8550393A}" type="datetime1">
              <a:rPr lang="en-US" smtClean="0"/>
              <a:t>7/16/25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61784-6BC7-F542-92C6-1DFEC73682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Gurevich, Materials for Bright Beams Workshop, Cornell, July 16-18,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68FAD-7B23-474B-B748-CC62D18293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917F4-69CE-C848-A829-59C74A1C27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62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emf"/><Relationship Id="rId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image" Target="../media/image55.emf"/><Relationship Id="rId7" Type="http://schemas.openxmlformats.org/officeDocument/2006/relationships/image" Target="../media/image59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emf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3" Type="http://schemas.openxmlformats.org/officeDocument/2006/relationships/image" Target="../media/image62.tiff"/><Relationship Id="rId7" Type="http://schemas.openxmlformats.org/officeDocument/2006/relationships/image" Target="../media/image66.emf"/><Relationship Id="rId2" Type="http://schemas.openxmlformats.org/officeDocument/2006/relationships/image" Target="../media/image6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emf"/><Relationship Id="rId5" Type="http://schemas.openxmlformats.org/officeDocument/2006/relationships/image" Target="../media/image64.emf"/><Relationship Id="rId4" Type="http://schemas.openxmlformats.org/officeDocument/2006/relationships/image" Target="../media/image63.tiff"/><Relationship Id="rId9" Type="http://schemas.openxmlformats.org/officeDocument/2006/relationships/image" Target="../media/image6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tiff"/><Relationship Id="rId7" Type="http://schemas.openxmlformats.org/officeDocument/2006/relationships/image" Target="../media/image76.emf"/><Relationship Id="rId2" Type="http://schemas.openxmlformats.org/officeDocument/2006/relationships/image" Target="../media/image71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emf"/><Relationship Id="rId5" Type="http://schemas.openxmlformats.org/officeDocument/2006/relationships/image" Target="../media/image74.emf"/><Relationship Id="rId4" Type="http://schemas.openxmlformats.org/officeDocument/2006/relationships/image" Target="../media/image7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10" Type="http://schemas.openxmlformats.org/officeDocument/2006/relationships/image" Target="../media/image12.emf"/><Relationship Id="rId4" Type="http://schemas.openxmlformats.org/officeDocument/2006/relationships/image" Target="../media/image112.png"/><Relationship Id="rId9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10" Type="http://schemas.openxmlformats.org/officeDocument/2006/relationships/image" Target="../media/image21.emf"/><Relationship Id="rId4" Type="http://schemas.openxmlformats.org/officeDocument/2006/relationships/image" Target="../media/image15.tiff"/><Relationship Id="rId9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6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8.emf"/><Relationship Id="rId7" Type="http://schemas.openxmlformats.org/officeDocument/2006/relationships/image" Target="../media/image30.emf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2.png"/><Relationship Id="rId10" Type="http://schemas.openxmlformats.org/officeDocument/2006/relationships/image" Target="../media/image33.emf"/><Relationship Id="rId4" Type="http://schemas.openxmlformats.org/officeDocument/2006/relationships/image" Target="../media/image29.emf"/><Relationship Id="rId9" Type="http://schemas.openxmlformats.org/officeDocument/2006/relationships/image" Target="../media/image3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35.emf"/><Relationship Id="rId7" Type="http://schemas.openxmlformats.org/officeDocument/2006/relationships/image" Target="../media/image39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10" Type="http://schemas.openxmlformats.org/officeDocument/2006/relationships/image" Target="../media/image42.png"/><Relationship Id="rId4" Type="http://schemas.openxmlformats.org/officeDocument/2006/relationships/image" Target="../media/image36.emf"/><Relationship Id="rId9" Type="http://schemas.openxmlformats.org/officeDocument/2006/relationships/image" Target="../media/image4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6551E-EDC6-B64F-B4C0-E242CC7805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5234" y="-207680"/>
            <a:ext cx="10307782" cy="238760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Current status and gaps in our understanding of RF dissipation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51EC2-B06C-BC42-B97C-31D3E82687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09306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/>
              <a:t>Alex Gurevich</a:t>
            </a:r>
          </a:p>
          <a:p>
            <a:endParaRPr lang="en-US" dirty="0"/>
          </a:p>
          <a:p>
            <a:r>
              <a:rPr lang="en-US" dirty="0"/>
              <a:t>Old Dominion University, Norfolk VA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BD15DC-7F87-124A-A55C-DA397446B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24005" y="6356350"/>
            <a:ext cx="4989764" cy="365125"/>
          </a:xfrm>
        </p:spPr>
        <p:txBody>
          <a:bodyPr/>
          <a:lstStyle/>
          <a:p>
            <a:r>
              <a:rPr lang="en-US"/>
              <a:t>Gurevich, Materials for Bright Beams Workshop, Cornell, July 16-18, 2025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B29D41-1FC2-9149-9124-E628C98E5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917F4-69CE-C848-A829-59C74A1C27FE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49BD20-05DA-AA48-8DEB-A8050E04D561}"/>
              </a:ext>
            </a:extLst>
          </p:cNvPr>
          <p:cNvSpPr txBox="1"/>
          <p:nvPr/>
        </p:nvSpPr>
        <p:spPr>
          <a:xfrm>
            <a:off x="3532911" y="5458691"/>
            <a:ext cx="4542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Supported by DOE under grant DE-SC0025560 </a:t>
            </a:r>
          </a:p>
        </p:txBody>
      </p:sp>
    </p:spTree>
    <p:extLst>
      <p:ext uri="{BB962C8B-B14F-4D97-AF65-F5344CB8AC3E}">
        <p14:creationId xmlns:p14="http://schemas.microsoft.com/office/powerpoint/2010/main" val="171838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テキスト ボックス 1">
            <a:extLst>
              <a:ext uri="{FF2B5EF4-FFF2-40B4-BE49-F238E27FC236}">
                <a16:creationId xmlns:a16="http://schemas.microsoft.com/office/drawing/2014/main" id="{81A1CC00-51D3-4334-8DEC-25410A061157}"/>
              </a:ext>
            </a:extLst>
          </p:cNvPr>
          <p:cNvSpPr txBox="1"/>
          <p:nvPr/>
        </p:nvSpPr>
        <p:spPr>
          <a:xfrm>
            <a:off x="513579" y="1525790"/>
            <a:ext cx="106803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kumimoji="1" lang="en-US" altLang="ja-JP" sz="2000" dirty="0"/>
              <a:t>Current-induced broadening of DOS peaks causes a negative Q(H) slope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kumimoji="1" lang="en-US" altLang="ja-JP" sz="2000" dirty="0" err="1"/>
              <a:t>Subgap</a:t>
            </a:r>
            <a:r>
              <a:rPr kumimoji="1" lang="en-US" altLang="ja-JP" sz="2000" dirty="0"/>
              <a:t> states caused by finite quasiparticle lifetimes.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kumimoji="1" lang="en-US" altLang="ja-JP" sz="2000" dirty="0"/>
              <a:t>Surface layer of reduced BCS pairing constant (surface </a:t>
            </a:r>
            <a:r>
              <a:rPr kumimoji="1" lang="en-US" altLang="ja-JP" sz="2000" dirty="0" err="1"/>
              <a:t>nonstoichiometry</a:t>
            </a:r>
            <a:r>
              <a:rPr kumimoji="1" lang="en-US" altLang="ja-JP" sz="2000" dirty="0"/>
              <a:t>)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kumimoji="1" lang="en-US" altLang="ja-JP" sz="2000" dirty="0"/>
              <a:t>Proximity coupled thin normal (suboxide) layer on the surface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kumimoji="1" lang="en-US" altLang="ja-JP" sz="2000" dirty="0"/>
              <a:t>Small density of magnetic impurities</a:t>
            </a:r>
            <a:endParaRPr kumimoji="1" lang="ja-JP" altLang="en-US" sz="200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B6C1F05-C6BD-1441-AF30-CE8C82363B88}"/>
              </a:ext>
            </a:extLst>
          </p:cNvPr>
          <p:cNvGrpSpPr/>
          <p:nvPr/>
        </p:nvGrpSpPr>
        <p:grpSpPr>
          <a:xfrm>
            <a:off x="4295059" y="3637121"/>
            <a:ext cx="7896939" cy="2582103"/>
            <a:chOff x="2426504" y="3319071"/>
            <a:chExt cx="7896939" cy="2582103"/>
          </a:xfrm>
        </p:grpSpPr>
        <p:pic>
          <p:nvPicPr>
            <p:cNvPr id="8" name="図 17">
              <a:extLst>
                <a:ext uri="{FF2B5EF4-FFF2-40B4-BE49-F238E27FC236}">
                  <a16:creationId xmlns:a16="http://schemas.microsoft.com/office/drawing/2014/main" id="{A47C28F7-1B31-4C15-9A6A-23175591BD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3"/>
            <a:stretch/>
          </p:blipFill>
          <p:spPr>
            <a:xfrm>
              <a:off x="2426504" y="3319071"/>
              <a:ext cx="4956542" cy="258210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739094" y="4413914"/>
              <a:ext cx="308098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/>
                <a:t>S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39709" y="4403658"/>
              <a:ext cx="357790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/>
                <a:t>N</a:t>
              </a:r>
            </a:p>
          </p:txBody>
        </p:sp>
        <p:sp>
          <p:nvSpPr>
            <p:cNvPr id="13" name="正方形/長方形 2">
              <a:extLst>
                <a:ext uri="{FF2B5EF4-FFF2-40B4-BE49-F238E27FC236}">
                  <a16:creationId xmlns:a16="http://schemas.microsoft.com/office/drawing/2014/main" id="{CC759421-8354-470F-8E1C-7F650E9AC4AF}"/>
                </a:ext>
              </a:extLst>
            </p:cNvPr>
            <p:cNvSpPr/>
            <p:nvPr/>
          </p:nvSpPr>
          <p:spPr>
            <a:xfrm>
              <a:off x="7669838" y="3540341"/>
              <a:ext cx="1458162" cy="2322258"/>
            </a:xfrm>
            <a:prstGeom prst="rect">
              <a:avLst/>
            </a:prstGeom>
            <a:solidFill>
              <a:srgbClr val="38A1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 dirty="0"/>
            </a:p>
          </p:txBody>
        </p:sp>
        <p:sp>
          <p:nvSpPr>
            <p:cNvPr id="14" name="楕円 3">
              <a:extLst>
                <a:ext uri="{FF2B5EF4-FFF2-40B4-BE49-F238E27FC236}">
                  <a16:creationId xmlns:a16="http://schemas.microsoft.com/office/drawing/2014/main" id="{A5076012-0368-43EB-A456-18FF773B6A80}"/>
                </a:ext>
              </a:extLst>
            </p:cNvPr>
            <p:cNvSpPr/>
            <p:nvPr/>
          </p:nvSpPr>
          <p:spPr>
            <a:xfrm>
              <a:off x="7831856" y="3648359"/>
              <a:ext cx="54006" cy="5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/>
            </a:p>
          </p:txBody>
        </p:sp>
        <p:sp>
          <p:nvSpPr>
            <p:cNvPr id="15" name="楕円 4">
              <a:extLst>
                <a:ext uri="{FF2B5EF4-FFF2-40B4-BE49-F238E27FC236}">
                  <a16:creationId xmlns:a16="http://schemas.microsoft.com/office/drawing/2014/main" id="{775EF0FD-A563-435F-9972-AE1A313D6A8F}"/>
                </a:ext>
              </a:extLst>
            </p:cNvPr>
            <p:cNvSpPr/>
            <p:nvPr/>
          </p:nvSpPr>
          <p:spPr>
            <a:xfrm>
              <a:off x="8047880" y="4242425"/>
              <a:ext cx="54006" cy="5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/>
            </a:p>
          </p:txBody>
        </p:sp>
        <p:sp>
          <p:nvSpPr>
            <p:cNvPr id="16" name="楕円 5">
              <a:extLst>
                <a:ext uri="{FF2B5EF4-FFF2-40B4-BE49-F238E27FC236}">
                  <a16:creationId xmlns:a16="http://schemas.microsoft.com/office/drawing/2014/main" id="{8948A68C-C832-41F9-B16F-17AFE6C76B65}"/>
                </a:ext>
              </a:extLst>
            </p:cNvPr>
            <p:cNvSpPr/>
            <p:nvPr/>
          </p:nvSpPr>
          <p:spPr>
            <a:xfrm>
              <a:off x="7885862" y="5106521"/>
              <a:ext cx="54006" cy="5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/>
            </a:p>
          </p:txBody>
        </p:sp>
        <p:sp>
          <p:nvSpPr>
            <p:cNvPr id="18" name="楕円 6">
              <a:extLst>
                <a:ext uri="{FF2B5EF4-FFF2-40B4-BE49-F238E27FC236}">
                  <a16:creationId xmlns:a16="http://schemas.microsoft.com/office/drawing/2014/main" id="{0D776AF9-C439-4750-8630-4EF0B3120B3E}"/>
                </a:ext>
              </a:extLst>
            </p:cNvPr>
            <p:cNvSpPr/>
            <p:nvPr/>
          </p:nvSpPr>
          <p:spPr>
            <a:xfrm>
              <a:off x="8587940" y="3810377"/>
              <a:ext cx="54006" cy="5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/>
            </a:p>
          </p:txBody>
        </p:sp>
        <p:sp>
          <p:nvSpPr>
            <p:cNvPr id="19" name="楕円 7">
              <a:extLst>
                <a:ext uri="{FF2B5EF4-FFF2-40B4-BE49-F238E27FC236}">
                  <a16:creationId xmlns:a16="http://schemas.microsoft.com/office/drawing/2014/main" id="{75FB707D-8069-4193-BAA6-5796B29FF53A}"/>
                </a:ext>
              </a:extLst>
            </p:cNvPr>
            <p:cNvSpPr/>
            <p:nvPr/>
          </p:nvSpPr>
          <p:spPr>
            <a:xfrm>
              <a:off x="8425922" y="4728479"/>
              <a:ext cx="54006" cy="5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/>
            </a:p>
          </p:txBody>
        </p:sp>
        <p:sp>
          <p:nvSpPr>
            <p:cNvPr id="20" name="楕円 8">
              <a:extLst>
                <a:ext uri="{FF2B5EF4-FFF2-40B4-BE49-F238E27FC236}">
                  <a16:creationId xmlns:a16="http://schemas.microsoft.com/office/drawing/2014/main" id="{9EACC661-3527-45AA-AE72-69A9D1DD97EA}"/>
                </a:ext>
              </a:extLst>
            </p:cNvPr>
            <p:cNvSpPr/>
            <p:nvPr/>
          </p:nvSpPr>
          <p:spPr>
            <a:xfrm>
              <a:off x="8641946" y="5552580"/>
              <a:ext cx="54006" cy="54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350"/>
            </a:p>
          </p:txBody>
        </p:sp>
        <p:cxnSp>
          <p:nvCxnSpPr>
            <p:cNvPr id="21" name="直線矢印コネクタ 17">
              <a:extLst>
                <a:ext uri="{FF2B5EF4-FFF2-40B4-BE49-F238E27FC236}">
                  <a16:creationId xmlns:a16="http://schemas.microsoft.com/office/drawing/2014/main" id="{980F802F-D357-4D4D-BAAF-683315FFD5F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15148" y="4498853"/>
              <a:ext cx="675772" cy="20262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矢印コネクタ 18">
              <a:extLst>
                <a:ext uri="{FF2B5EF4-FFF2-40B4-BE49-F238E27FC236}">
                  <a16:creationId xmlns:a16="http://schemas.microsoft.com/office/drawing/2014/main" id="{BA75A50A-8EBD-451B-B664-702B55C9A91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666990" y="3876723"/>
              <a:ext cx="523930" cy="36570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テキスト ボックス 21">
              <a:extLst>
                <a:ext uri="{FF2B5EF4-FFF2-40B4-BE49-F238E27FC236}">
                  <a16:creationId xmlns:a16="http://schemas.microsoft.com/office/drawing/2014/main" id="{3424ECE5-DC04-47E9-87E8-24C0B5F12B04}"/>
                </a:ext>
              </a:extLst>
            </p:cNvPr>
            <p:cNvSpPr txBox="1"/>
            <p:nvPr/>
          </p:nvSpPr>
          <p:spPr>
            <a:xfrm flipH="1">
              <a:off x="9128000" y="4128926"/>
              <a:ext cx="11954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magnetic </a:t>
              </a:r>
            </a:p>
            <a:p>
              <a:r>
                <a:rPr kumimoji="1" lang="en-US" altLang="ja-JP" dirty="0">
                  <a:latin typeface="Arial Narrow" panose="020B0604020202020204" pitchFamily="34" charset="0"/>
                  <a:cs typeface="Arial Narrow" panose="020B0604020202020204" pitchFamily="34" charset="0"/>
                </a:rPr>
                <a:t>impurities</a:t>
              </a:r>
              <a:endParaRPr kumimoji="1" lang="ja-JP" altLang="en-US" dirty="0">
                <a:latin typeface="Arial Narrow" panose="020B0604020202020204" pitchFamily="34" charset="0"/>
                <a:cs typeface="Arial Narrow" panose="020B0604020202020204" pitchFamily="34" charset="0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69229"/>
            <a:ext cx="2743200" cy="365125"/>
          </a:xfrm>
        </p:spPr>
        <p:txBody>
          <a:bodyPr/>
          <a:lstStyle/>
          <a:p>
            <a:fld id="{B39D995A-EC49-49C7-ADD7-3FE1E82D48AD}" type="slidenum">
              <a:rPr lang="en-US" smtClean="0"/>
              <a:t>10</a:t>
            </a:fld>
            <a:endParaRPr lang="en-US"/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13100D5D-6A7D-45FC-A9B8-11DA9ACE0639}"/>
              </a:ext>
            </a:extLst>
          </p:cNvPr>
          <p:cNvSpPr/>
          <p:nvPr/>
        </p:nvSpPr>
        <p:spPr>
          <a:xfrm>
            <a:off x="8933497" y="1721303"/>
            <a:ext cx="319478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b="1" dirty="0" err="1">
                <a:solidFill>
                  <a:srgbClr val="0000DB"/>
                </a:solidFill>
              </a:rPr>
              <a:t>Gurevich</a:t>
            </a:r>
            <a:r>
              <a:rPr lang="en-US" altLang="ja-JP" sz="1200" b="1" dirty="0">
                <a:solidFill>
                  <a:srgbClr val="0000DB"/>
                </a:solidFill>
              </a:rPr>
              <a:t>, PRL 113, 087001 (2014)</a:t>
            </a:r>
          </a:p>
          <a:p>
            <a:r>
              <a:rPr lang="en-US" altLang="ja-JP" sz="1200" b="1" dirty="0" err="1">
                <a:solidFill>
                  <a:srgbClr val="0000DB"/>
                </a:solidFill>
              </a:rPr>
              <a:t>Gurevich</a:t>
            </a:r>
            <a:r>
              <a:rPr lang="en-US" altLang="ja-JP" sz="1200" b="1" dirty="0">
                <a:solidFill>
                  <a:srgbClr val="0000DB"/>
                </a:solidFill>
              </a:rPr>
              <a:t> and Kubo, PRB 96, 184515 (2017</a:t>
            </a:r>
            <a:r>
              <a:rPr lang="en-US" altLang="ja-JP" sz="1200" dirty="0">
                <a:solidFill>
                  <a:srgbClr val="0070C0"/>
                </a:solidFill>
              </a:rPr>
              <a:t>)</a:t>
            </a:r>
          </a:p>
          <a:p>
            <a:r>
              <a:rPr lang="en-US" sz="1200" b="1" dirty="0">
                <a:solidFill>
                  <a:srgbClr val="0000DB"/>
                </a:solidFill>
              </a:rPr>
              <a:t>Kubo and </a:t>
            </a:r>
            <a:r>
              <a:rPr lang="en-US" sz="1200" b="1" dirty="0" err="1">
                <a:solidFill>
                  <a:srgbClr val="0000DB"/>
                </a:solidFill>
              </a:rPr>
              <a:t>Gurevich</a:t>
            </a:r>
            <a:r>
              <a:rPr lang="en-US" sz="1200" b="1" dirty="0">
                <a:solidFill>
                  <a:srgbClr val="0000DB"/>
                </a:solidFill>
              </a:rPr>
              <a:t>, PRB 100, 064522 (2019)</a:t>
            </a:r>
          </a:p>
          <a:p>
            <a:endParaRPr lang="en-US" sz="1200" b="1" dirty="0">
              <a:solidFill>
                <a:srgbClr val="0000DB"/>
              </a:solidFill>
            </a:endParaRPr>
          </a:p>
          <a:p>
            <a:r>
              <a:rPr lang="en-US" sz="1600" b="1" dirty="0" err="1"/>
              <a:t>Calculatioins</a:t>
            </a:r>
            <a:r>
              <a:rPr lang="en-US" sz="1600" b="1" dirty="0"/>
              <a:t> of Rs in the dirty limit </a:t>
            </a:r>
          </a:p>
          <a:p>
            <a:r>
              <a:rPr lang="en-US" sz="1600" b="1" dirty="0"/>
              <a:t>based on the </a:t>
            </a:r>
            <a:r>
              <a:rPr lang="en-US" sz="1600" b="1" dirty="0" err="1"/>
              <a:t>Usadel</a:t>
            </a:r>
            <a:r>
              <a:rPr lang="en-US" sz="1600" b="1" dirty="0"/>
              <a:t> equations 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35249496-CDD4-714A-9E0C-6CBDA7EB7CE9}"/>
              </a:ext>
            </a:extLst>
          </p:cNvPr>
          <p:cNvSpPr txBox="1">
            <a:spLocks/>
          </p:cNvSpPr>
          <p:nvPr/>
        </p:nvSpPr>
        <p:spPr>
          <a:xfrm>
            <a:off x="1800691" y="152399"/>
            <a:ext cx="9402420" cy="65480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+mn-lt"/>
              </a:rPr>
              <a:t>Optimizing surface resistance by pairbreaking mechanisms</a:t>
            </a:r>
          </a:p>
        </p:txBody>
      </p:sp>
      <p:pic>
        <p:nvPicPr>
          <p:cNvPr id="29" name="図 1">
            <a:extLst>
              <a:ext uri="{FF2B5EF4-FFF2-40B4-BE49-F238E27FC236}">
                <a16:creationId xmlns:a16="http://schemas.microsoft.com/office/drawing/2014/main" id="{6C69E28D-6B2A-3443-B476-2948FF5AD3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07" y="3637121"/>
            <a:ext cx="3655320" cy="246133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FBA5277-DEDC-E24D-832B-365A311B3694}"/>
              </a:ext>
            </a:extLst>
          </p:cNvPr>
          <p:cNvSpPr txBox="1"/>
          <p:nvPr/>
        </p:nvSpPr>
        <p:spPr>
          <a:xfrm>
            <a:off x="437320" y="6170822"/>
            <a:ext cx="3388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Current-induced DOS broadening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DAA8A94-3035-1A4F-8B2C-19E7EC62339B}"/>
              </a:ext>
            </a:extLst>
          </p:cNvPr>
          <p:cNvSpPr txBox="1"/>
          <p:nvPr/>
        </p:nvSpPr>
        <p:spPr>
          <a:xfrm>
            <a:off x="804326" y="3365486"/>
            <a:ext cx="26607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DOS oscillating under RF currents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64F30E8-A106-604A-9DDA-E6F693CE1A49}"/>
              </a:ext>
            </a:extLst>
          </p:cNvPr>
          <p:cNvSpPr txBox="1"/>
          <p:nvPr/>
        </p:nvSpPr>
        <p:spPr>
          <a:xfrm>
            <a:off x="4623147" y="3329284"/>
            <a:ext cx="77013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Reducing Rs by engineering an optimum DOS by surface </a:t>
            </a:r>
            <a:r>
              <a:rPr lang="en-US" sz="1400" b="1" dirty="0" err="1">
                <a:solidFill>
                  <a:srgbClr val="FF0000"/>
                </a:solidFill>
              </a:rPr>
              <a:t>nanostructuring</a:t>
            </a:r>
            <a:r>
              <a:rPr lang="en-US" sz="1400" b="1" dirty="0">
                <a:solidFill>
                  <a:srgbClr val="FF0000"/>
                </a:solidFill>
              </a:rPr>
              <a:t> and impurity management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B1344EB-0C24-7E47-9B87-2FE8CA54C44C}"/>
              </a:ext>
            </a:extLst>
          </p:cNvPr>
          <p:cNvSpPr txBox="1"/>
          <p:nvPr/>
        </p:nvSpPr>
        <p:spPr>
          <a:xfrm>
            <a:off x="636104" y="967409"/>
            <a:ext cx="104621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Surface resistance can be reduced by RF current, surface </a:t>
            </a:r>
            <a:r>
              <a:rPr lang="en-US" sz="2000" dirty="0" err="1"/>
              <a:t>nanostructuruing</a:t>
            </a:r>
            <a:r>
              <a:rPr lang="en-US" sz="2000" dirty="0"/>
              <a:t> and magnetic impurities</a:t>
            </a:r>
          </a:p>
        </p:txBody>
      </p:sp>
      <p:sp>
        <p:nvSpPr>
          <p:cNvPr id="34" name="Footer Placeholder 33">
            <a:extLst>
              <a:ext uri="{FF2B5EF4-FFF2-40B4-BE49-F238E27FC236}">
                <a16:creationId xmlns:a16="http://schemas.microsoft.com/office/drawing/2014/main" id="{451135B1-C2F6-154E-ACD3-80441E2FD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956541" cy="365125"/>
          </a:xfrm>
        </p:spPr>
        <p:txBody>
          <a:bodyPr/>
          <a:lstStyle/>
          <a:p>
            <a:r>
              <a:rPr lang="en-US" dirty="0"/>
              <a:t>Gurevich, Materials for Bright Beams Workshop, Cornell, July 16-18, 2025</a:t>
            </a:r>
          </a:p>
        </p:txBody>
      </p:sp>
    </p:spTree>
    <p:extLst>
      <p:ext uri="{BB962C8B-B14F-4D97-AF65-F5344CB8AC3E}">
        <p14:creationId xmlns:p14="http://schemas.microsoft.com/office/powerpoint/2010/main" val="2012196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228B5-AD93-9B44-9917-96728FFF3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620" y="-17520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+mn-lt"/>
              </a:rPr>
              <a:t>DC superheating field near T</a:t>
            </a:r>
            <a:r>
              <a:rPr lang="en-US" sz="2800" b="1" baseline="-25000" dirty="0">
                <a:latin typeface="+mn-lt"/>
              </a:rPr>
              <a:t>c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2E42A8-2979-754C-9032-F20FC0DB1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20473" y="6356350"/>
            <a:ext cx="5332927" cy="365125"/>
          </a:xfrm>
        </p:spPr>
        <p:txBody>
          <a:bodyPr/>
          <a:lstStyle/>
          <a:p>
            <a:r>
              <a:rPr lang="en-US" dirty="0"/>
              <a:t>Gurevich, Materials for Bright Beams Workshop, Cornell, July 16-18,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13F9B1-B934-104C-A10B-18FD4A250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917F4-69CE-C848-A829-59C74A1C27FE}" type="slidenum">
              <a:rPr lang="en-US" smtClean="0"/>
              <a:t>11</a:t>
            </a:fld>
            <a:endParaRPr lang="en-US"/>
          </a:p>
        </p:txBody>
      </p:sp>
      <p:sp>
        <p:nvSpPr>
          <p:cNvPr id="10" name="TextBox 8">
            <a:extLst>
              <a:ext uri="{FF2B5EF4-FFF2-40B4-BE49-F238E27FC236}">
                <a16:creationId xmlns:a16="http://schemas.microsoft.com/office/drawing/2014/main" id="{0F2DA70C-F347-E746-8AF1-FA78FAD80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715" y="1044894"/>
            <a:ext cx="8074449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 typeface="Wingdings" charset="0"/>
              <a:buChar char="§"/>
            </a:pPr>
            <a:r>
              <a:rPr lang="en-US" b="1" dirty="0">
                <a:latin typeface="Arial Narrow" charset="0"/>
              </a:rPr>
              <a:t>    </a:t>
            </a:r>
            <a:r>
              <a:rPr lang="en-US" dirty="0">
                <a:latin typeface="+mn-lt"/>
              </a:rPr>
              <a:t>Meissner state becomes unstable at H &gt; H</a:t>
            </a:r>
            <a:r>
              <a:rPr lang="en-US" baseline="-25000" dirty="0">
                <a:latin typeface="+mn-lt"/>
              </a:rPr>
              <a:t>s</a:t>
            </a:r>
            <a:r>
              <a:rPr lang="en-US" dirty="0">
                <a:latin typeface="+mn-lt"/>
              </a:rPr>
              <a:t> as the Cooper pairs reach the critical</a:t>
            </a:r>
          </a:p>
          <a:p>
            <a:pPr eaLnBrk="1" hangingPunct="1"/>
            <a:r>
              <a:rPr lang="en-US" dirty="0">
                <a:latin typeface="+mn-lt"/>
              </a:rPr>
              <a:t>      pairbreaking velocity and the RF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current density 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J</a:t>
            </a:r>
            <a:r>
              <a:rPr lang="en-US" sz="2000" baseline="-25000" dirty="0">
                <a:solidFill>
                  <a:srgbClr val="0000FF"/>
                </a:solidFill>
                <a:latin typeface="+mn-lt"/>
              </a:rPr>
              <a:t>s</a:t>
            </a:r>
            <a:r>
              <a:rPr lang="en-US" sz="2000" dirty="0">
                <a:solidFill>
                  <a:srgbClr val="0000FF"/>
                </a:solidFill>
                <a:latin typeface="+mn-lt"/>
              </a:rPr>
              <a:t> = H/</a:t>
            </a:r>
            <a:r>
              <a:rPr lang="en-US" sz="2000" dirty="0">
                <a:solidFill>
                  <a:srgbClr val="0000FF"/>
                </a:solidFill>
                <a:latin typeface="+mn-lt"/>
                <a:sym typeface="Symbol" charset="0"/>
              </a:rPr>
              <a:t></a:t>
            </a:r>
            <a:r>
              <a:rPr lang="en-US" dirty="0">
                <a:latin typeface="+mn-lt"/>
                <a:sym typeface="Symbol" charset="0"/>
              </a:rPr>
              <a:t> at the  surface  </a:t>
            </a:r>
          </a:p>
          <a:p>
            <a:pPr eaLnBrk="1" hangingPunct="1"/>
            <a:r>
              <a:rPr lang="en-US" dirty="0">
                <a:latin typeface="+mn-lt"/>
                <a:sym typeface="Symbol" charset="0"/>
              </a:rPr>
              <a:t>      approaches </a:t>
            </a:r>
            <a:r>
              <a:rPr lang="en-US" dirty="0">
                <a:latin typeface="+mn-lt"/>
                <a:sym typeface="Mathematica1" charset="0"/>
              </a:rPr>
              <a:t>the </a:t>
            </a:r>
            <a:r>
              <a:rPr lang="en-US" dirty="0" err="1">
                <a:latin typeface="+mn-lt"/>
                <a:sym typeface="Mathematica1" charset="0"/>
              </a:rPr>
              <a:t>depairing</a:t>
            </a:r>
            <a:r>
              <a:rPr lang="en-US" dirty="0">
                <a:latin typeface="+mn-lt"/>
                <a:sym typeface="Mathematica1" charset="0"/>
              </a:rPr>
              <a:t>  limit </a:t>
            </a:r>
            <a:r>
              <a:rPr lang="en-US" sz="2000" dirty="0" err="1">
                <a:solidFill>
                  <a:srgbClr val="0000FF"/>
                </a:solidFill>
                <a:latin typeface="+mn-lt"/>
                <a:sym typeface="Symbol" charset="0"/>
              </a:rPr>
              <a:t>J</a:t>
            </a:r>
            <a:r>
              <a:rPr lang="en-US" sz="2000" baseline="-25000" dirty="0" err="1">
                <a:solidFill>
                  <a:srgbClr val="0000FF"/>
                </a:solidFill>
                <a:latin typeface="+mn-lt"/>
                <a:sym typeface="Symbol" charset="0"/>
              </a:rPr>
              <a:t>d</a:t>
            </a:r>
            <a:r>
              <a:rPr lang="en-US" sz="2000" dirty="0">
                <a:solidFill>
                  <a:srgbClr val="0000FF"/>
                </a:solidFill>
                <a:latin typeface="+mn-lt"/>
                <a:sym typeface="Symbol" charset="0"/>
              </a:rPr>
              <a:t> = H</a:t>
            </a:r>
            <a:r>
              <a:rPr lang="en-US" sz="2000" baseline="-25000" dirty="0">
                <a:solidFill>
                  <a:srgbClr val="0000FF"/>
                </a:solidFill>
                <a:latin typeface="+mn-lt"/>
                <a:sym typeface="Symbol" charset="0"/>
              </a:rPr>
              <a:t>s</a:t>
            </a:r>
            <a:r>
              <a:rPr lang="en-US" sz="2000" dirty="0">
                <a:solidFill>
                  <a:srgbClr val="0000FF"/>
                </a:solidFill>
                <a:latin typeface="+mn-lt"/>
                <a:sym typeface="Symbol" charset="0"/>
              </a:rPr>
              <a:t>/</a:t>
            </a:r>
            <a:r>
              <a:rPr lang="en-US" sz="2000" dirty="0">
                <a:solidFill>
                  <a:srgbClr val="0000FF"/>
                </a:solidFill>
                <a:sym typeface="Symbol" charset="0"/>
              </a:rPr>
              <a:t>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F803EC-C794-4F4F-8F72-4C04FF0E7AFE}"/>
              </a:ext>
            </a:extLst>
          </p:cNvPr>
          <p:cNvSpPr txBox="1"/>
          <p:nvPr/>
        </p:nvSpPr>
        <p:spPr>
          <a:xfrm>
            <a:off x="635423" y="4545848"/>
            <a:ext cx="58486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At T &lt;&lt; T</a:t>
            </a:r>
            <a:r>
              <a:rPr lang="en-US" baseline="-25000" dirty="0">
                <a:latin typeface="+mn-lt"/>
              </a:rPr>
              <a:t>c</a:t>
            </a:r>
            <a:r>
              <a:rPr lang="en-US" dirty="0">
                <a:latin typeface="+mn-lt"/>
              </a:rPr>
              <a:t>, only  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H</a:t>
            </a:r>
            <a:r>
              <a:rPr lang="en-US" sz="2000" b="1" baseline="-25000" dirty="0">
                <a:solidFill>
                  <a:srgbClr val="FF0000"/>
                </a:solidFill>
                <a:latin typeface="+mn-lt"/>
              </a:rPr>
              <a:t>s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(0) = 0.84H</a:t>
            </a:r>
            <a:r>
              <a:rPr lang="en-US" sz="2000" b="1" baseline="-25000" dirty="0">
                <a:solidFill>
                  <a:srgbClr val="FF0000"/>
                </a:solidFill>
                <a:latin typeface="+mn-lt"/>
              </a:rPr>
              <a:t>c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  </a:t>
            </a:r>
            <a:r>
              <a:rPr lang="en-US" dirty="0">
                <a:latin typeface="+mn-lt"/>
              </a:rPr>
              <a:t>at </a:t>
            </a:r>
            <a:r>
              <a:rPr lang="en-US" dirty="0" err="1">
                <a:latin typeface="+mn-lt"/>
              </a:rPr>
              <a:t>κ</a:t>
            </a:r>
            <a:r>
              <a:rPr lang="en-US" dirty="0">
                <a:latin typeface="+mn-lt"/>
              </a:rPr>
              <a:t> &gt;&gt; 1 has been</a:t>
            </a:r>
          </a:p>
          <a:p>
            <a:r>
              <a:rPr lang="en-US" dirty="0">
                <a:latin typeface="+mn-lt"/>
              </a:rPr>
              <a:t>calculated in the clean limit </a:t>
            </a:r>
            <a:r>
              <a:rPr lang="en-US" sz="1200" b="1" dirty="0">
                <a:solidFill>
                  <a:srgbClr val="0000FF"/>
                </a:solidFill>
                <a:latin typeface="+mn-lt"/>
              </a:rPr>
              <a:t>(</a:t>
            </a:r>
            <a:r>
              <a:rPr lang="en-US" sz="1200" b="1" dirty="0" err="1">
                <a:solidFill>
                  <a:srgbClr val="0000FF"/>
                </a:solidFill>
                <a:latin typeface="+mn-lt"/>
              </a:rPr>
              <a:t>Galaiko</a:t>
            </a:r>
            <a:r>
              <a:rPr lang="en-US" sz="1200" b="1" dirty="0">
                <a:solidFill>
                  <a:srgbClr val="0000FF"/>
                </a:solidFill>
                <a:latin typeface="+mn-lt"/>
              </a:rPr>
              <a:t> 1966, </a:t>
            </a:r>
            <a:r>
              <a:rPr lang="en-US" sz="1200" b="1" dirty="0" err="1">
                <a:solidFill>
                  <a:srgbClr val="0000FF"/>
                </a:solidFill>
                <a:latin typeface="+mn-lt"/>
              </a:rPr>
              <a:t>Catelani</a:t>
            </a:r>
            <a:r>
              <a:rPr lang="en-US" sz="1200" b="1" dirty="0">
                <a:solidFill>
                  <a:srgbClr val="0000FF"/>
                </a:solidFill>
                <a:latin typeface="+mn-lt"/>
              </a:rPr>
              <a:t> and </a:t>
            </a:r>
            <a:r>
              <a:rPr lang="en-US" sz="1200" b="1" dirty="0" err="1">
                <a:solidFill>
                  <a:srgbClr val="0000FF"/>
                </a:solidFill>
                <a:latin typeface="+mn-lt"/>
              </a:rPr>
              <a:t>Sethna</a:t>
            </a:r>
            <a:r>
              <a:rPr lang="en-US" sz="1200" b="1" dirty="0">
                <a:solidFill>
                  <a:srgbClr val="0000FF"/>
                </a:solidFill>
                <a:latin typeface="+mn-lt"/>
              </a:rPr>
              <a:t>, PRB 2008)</a:t>
            </a:r>
          </a:p>
          <a:p>
            <a:r>
              <a:rPr lang="en-US" dirty="0">
                <a:latin typeface="+mn-lt"/>
              </a:rPr>
              <a:t>and for arbitrary impurity concentration</a:t>
            </a:r>
            <a:r>
              <a:rPr lang="en-US" sz="1200" b="1" dirty="0">
                <a:solidFill>
                  <a:srgbClr val="0000FF"/>
                </a:solidFill>
                <a:latin typeface="+mn-lt"/>
              </a:rPr>
              <a:t> (Lin and </a:t>
            </a:r>
            <a:r>
              <a:rPr lang="en-US" sz="1200" b="1" dirty="0">
                <a:solidFill>
                  <a:srgbClr val="0000FF"/>
                </a:solidFill>
              </a:rPr>
              <a:t> </a:t>
            </a:r>
            <a:r>
              <a:rPr lang="en-US" sz="1200" b="1" dirty="0" err="1">
                <a:solidFill>
                  <a:srgbClr val="0000FF"/>
                </a:solidFill>
              </a:rPr>
              <a:t>Gurevich</a:t>
            </a:r>
            <a:r>
              <a:rPr lang="en-US" sz="1200" b="1" dirty="0">
                <a:solidFill>
                  <a:srgbClr val="0000FF"/>
                </a:solidFill>
                <a:latin typeface="+mn-lt"/>
              </a:rPr>
              <a:t>, PRB 2012)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85B5820-465E-EC4D-AB6E-5EBBC7E6AD7B}"/>
              </a:ext>
            </a:extLst>
          </p:cNvPr>
          <p:cNvGrpSpPr/>
          <p:nvPr/>
        </p:nvGrpSpPr>
        <p:grpSpPr>
          <a:xfrm>
            <a:off x="8856123" y="835183"/>
            <a:ext cx="2770918" cy="1981703"/>
            <a:chOff x="6874920" y="1605243"/>
            <a:chExt cx="2286000" cy="1630363"/>
          </a:xfrm>
        </p:grpSpPr>
        <p:grpSp>
          <p:nvGrpSpPr>
            <p:cNvPr id="7" name="Group 51">
              <a:extLst>
                <a:ext uri="{FF2B5EF4-FFF2-40B4-BE49-F238E27FC236}">
                  <a16:creationId xmlns:a16="http://schemas.microsoft.com/office/drawing/2014/main" id="{DF604479-A8F6-A24D-AC7F-D9C4973FEC4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74920" y="1605243"/>
              <a:ext cx="2286000" cy="1630363"/>
              <a:chOff x="4032" y="3332"/>
              <a:chExt cx="1440" cy="1027"/>
            </a:xfrm>
          </p:grpSpPr>
          <p:pic>
            <p:nvPicPr>
              <p:cNvPr id="8" name="Picture 49">
                <a:extLst>
                  <a:ext uri="{FF2B5EF4-FFF2-40B4-BE49-F238E27FC236}">
                    <a16:creationId xmlns:a16="http://schemas.microsoft.com/office/drawing/2014/main" id="{2E884724-4235-CE4E-97BD-CA779338E5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26" t="6046" b="7362"/>
              <a:stretch/>
            </p:blipFill>
            <p:spPr bwMode="auto">
              <a:xfrm>
                <a:off x="4032" y="3332"/>
                <a:ext cx="1440" cy="9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" name="Text Box 50">
                <a:extLst>
                  <a:ext uri="{FF2B5EF4-FFF2-40B4-BE49-F238E27FC236}">
                    <a16:creationId xmlns:a16="http://schemas.microsoft.com/office/drawing/2014/main" id="{A1F0F41E-39CE-204E-8FB9-F57161EF89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52" y="4128"/>
                <a:ext cx="195" cy="23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b="1">
                    <a:sym typeface="Symbol" charset="0"/>
                  </a:rPr>
                  <a:t></a:t>
                </a:r>
                <a:endParaRPr lang="en-US" b="1"/>
              </a:p>
            </p:txBody>
          </p:sp>
        </p:grp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ECE591E-48C1-A34C-A291-8F9F60E1CF18}"/>
                </a:ext>
              </a:extLst>
            </p:cNvPr>
            <p:cNvCxnSpPr/>
            <p:nvPr/>
          </p:nvCxnSpPr>
          <p:spPr>
            <a:xfrm flipH="1" flipV="1">
              <a:off x="7772400" y="2015839"/>
              <a:ext cx="527379" cy="7620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DE79276F-BE1B-5040-B347-AAC22E3EE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5591" y="2864392"/>
            <a:ext cx="3380481" cy="741636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AD1B4E1-3C90-CB47-BF02-9BAF5842CAE8}"/>
              </a:ext>
            </a:extLst>
          </p:cNvPr>
          <p:cNvGrpSpPr/>
          <p:nvPr/>
        </p:nvGrpSpPr>
        <p:grpSpPr>
          <a:xfrm>
            <a:off x="231095" y="2197274"/>
            <a:ext cx="11960905" cy="4270932"/>
            <a:chOff x="231095" y="2418954"/>
            <a:chExt cx="11960905" cy="4270932"/>
          </a:xfrm>
        </p:grpSpPr>
        <p:grpSp>
          <p:nvGrpSpPr>
            <p:cNvPr id="11" name="Group 18">
              <a:extLst>
                <a:ext uri="{FF2B5EF4-FFF2-40B4-BE49-F238E27FC236}">
                  <a16:creationId xmlns:a16="http://schemas.microsoft.com/office/drawing/2014/main" id="{84FD8190-5BCC-B44F-A25E-0FA541C1B7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095" y="2418954"/>
              <a:ext cx="11960905" cy="4270932"/>
              <a:chOff x="209" y="1355"/>
              <a:chExt cx="5532" cy="2567"/>
            </a:xfrm>
          </p:grpSpPr>
          <p:sp>
            <p:nvSpPr>
              <p:cNvPr id="12" name="TextBox 10">
                <a:extLst>
                  <a:ext uri="{FF2B5EF4-FFF2-40B4-BE49-F238E27FC236}">
                    <a16:creationId xmlns:a16="http://schemas.microsoft.com/office/drawing/2014/main" id="{8C966477-DFEE-F94A-97FC-452A8AA6FA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9" y="1355"/>
                <a:ext cx="322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>
                  <a:buFont typeface="Wingdings" charset="0"/>
                  <a:buChar char="§"/>
                </a:pPr>
                <a:r>
                  <a:rPr lang="en-US" b="1" dirty="0">
                    <a:latin typeface="Arial Narrow" charset="0"/>
                    <a:sym typeface="Symbol" charset="0"/>
                  </a:rPr>
                  <a:t>  </a:t>
                </a:r>
                <a:r>
                  <a:rPr lang="en-US" dirty="0">
                    <a:latin typeface="+mn-lt"/>
                    <a:sym typeface="Symbol" charset="0"/>
                  </a:rPr>
                  <a:t>  GL region, T ≈ </a:t>
                </a:r>
                <a:r>
                  <a:rPr lang="en-US" dirty="0" err="1">
                    <a:latin typeface="+mn-lt"/>
                    <a:sym typeface="Symbol" charset="0"/>
                  </a:rPr>
                  <a:t>T</a:t>
                </a:r>
                <a:r>
                  <a:rPr lang="en-US" baseline="-25000" dirty="0" err="1">
                    <a:latin typeface="+mn-lt"/>
                    <a:sym typeface="Symbol" charset="0"/>
                  </a:rPr>
                  <a:t>c</a:t>
                </a:r>
                <a:r>
                  <a:rPr lang="en-US" dirty="0">
                    <a:latin typeface="+mn-lt"/>
                    <a:sym typeface="Symbol" charset="0"/>
                  </a:rPr>
                  <a:t>: </a:t>
                </a:r>
                <a:r>
                  <a:rPr lang="en-US" sz="1400" b="1" dirty="0">
                    <a:solidFill>
                      <a:srgbClr val="0000FF"/>
                    </a:solidFill>
                    <a:latin typeface="Arial Narrow" charset="0"/>
                    <a:sym typeface="Symbol" charset="0"/>
                  </a:rPr>
                  <a:t>(</a:t>
                </a:r>
                <a:r>
                  <a:rPr lang="en-US" sz="1200" b="1" dirty="0" err="1">
                    <a:solidFill>
                      <a:srgbClr val="0000FF"/>
                    </a:solidFill>
                    <a:latin typeface="Arial Narrow" charset="0"/>
                    <a:sym typeface="Symbol" charset="0"/>
                  </a:rPr>
                  <a:t>Matricon</a:t>
                </a:r>
                <a:r>
                  <a:rPr lang="en-US" sz="1200" b="1" dirty="0">
                    <a:solidFill>
                      <a:srgbClr val="0000FF"/>
                    </a:solidFill>
                    <a:latin typeface="Arial Narrow" charset="0"/>
                    <a:sym typeface="Symbol" charset="0"/>
                  </a:rPr>
                  <a:t> and Saint-James, 1967,  Chapman 1995</a:t>
                </a:r>
                <a:r>
                  <a:rPr lang="en-US" sz="1400" b="1" dirty="0">
                    <a:solidFill>
                      <a:srgbClr val="0000FF"/>
                    </a:solidFill>
                    <a:latin typeface="Arial Narrow" charset="0"/>
                    <a:sym typeface="Symbol" charset="0"/>
                  </a:rPr>
                  <a:t>)</a:t>
                </a:r>
                <a:endParaRPr lang="en-US" sz="1400" b="1" baseline="-25000" dirty="0">
                  <a:solidFill>
                    <a:srgbClr val="0000FF"/>
                  </a:solidFill>
                  <a:latin typeface="Arial Narrow" charset="0"/>
                  <a:sym typeface="Symbol" charset="0"/>
                </a:endParaRPr>
              </a:p>
              <a:p>
                <a:pPr eaLnBrk="1" hangingPunct="1"/>
                <a:endParaRPr lang="en-US" dirty="0"/>
              </a:p>
            </p:txBody>
          </p:sp>
          <p:sp>
            <p:nvSpPr>
              <p:cNvPr id="14" name="TextBox 12">
                <a:extLst>
                  <a:ext uri="{FF2B5EF4-FFF2-40B4-BE49-F238E27FC236}">
                    <a16:creationId xmlns:a16="http://schemas.microsoft.com/office/drawing/2014/main" id="{86969DDB-80AE-C64B-8E4C-D9B5C40E59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2" y="2263"/>
                <a:ext cx="3306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endParaRPr lang="en-US" dirty="0">
                  <a:latin typeface="+mn-lt"/>
                  <a:sym typeface="Mathematica1" charset="0"/>
                </a:endParaRPr>
              </a:p>
              <a:p>
                <a:pPr marL="285750" indent="-285750" eaLnBrk="1" hangingPunct="1">
                  <a:buFont typeface="Wingdings" charset="2"/>
                  <a:buChar char="§"/>
                </a:pPr>
                <a:r>
                  <a:rPr lang="en-US" dirty="0">
                    <a:latin typeface="+mn-lt"/>
                    <a:sym typeface="Mathematica1" charset="0"/>
                  </a:rPr>
                  <a:t>No microscopic theory of H</a:t>
                </a:r>
                <a:r>
                  <a:rPr lang="en-US" baseline="-25000" dirty="0">
                    <a:latin typeface="+mn-lt"/>
                    <a:sym typeface="Mathematica1" charset="0"/>
                  </a:rPr>
                  <a:t>s</a:t>
                </a:r>
                <a:r>
                  <a:rPr lang="en-US" dirty="0">
                    <a:latin typeface="+mn-lt"/>
                    <a:sym typeface="Mathematica1" charset="0"/>
                  </a:rPr>
                  <a:t>(T) at low T and </a:t>
                </a:r>
                <a:r>
                  <a:rPr lang="en-US" dirty="0"/>
                  <a:t> </a:t>
                </a:r>
                <a:r>
                  <a:rPr lang="en-US" dirty="0">
                    <a:latin typeface="+mn-lt"/>
                    <a:sym typeface="Mathematica1" charset="0"/>
                  </a:rPr>
                  <a:t> </a:t>
                </a:r>
                <a:endParaRPr lang="en-US" b="1" dirty="0">
                  <a:solidFill>
                    <a:srgbClr val="FF0000"/>
                  </a:solidFill>
                  <a:latin typeface="+mn-lt"/>
                </a:endParaRPr>
              </a:p>
            </p:txBody>
          </p:sp>
          <p:grpSp>
            <p:nvGrpSpPr>
              <p:cNvPr id="15" name="Group 18">
                <a:extLst>
                  <a:ext uri="{FF2B5EF4-FFF2-40B4-BE49-F238E27FC236}">
                    <a16:creationId xmlns:a16="http://schemas.microsoft.com/office/drawing/2014/main" id="{608B5F46-3B51-D54A-9E10-12764D9E2A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69" y="1624"/>
                <a:ext cx="2172" cy="2298"/>
                <a:chOff x="5586628" y="2579972"/>
                <a:chExt cx="3448050" cy="3648075"/>
              </a:xfrm>
            </p:grpSpPr>
            <p:pic>
              <p:nvPicPr>
                <p:cNvPr id="16" name="Picture 3">
                  <a:extLst>
                    <a:ext uri="{FF2B5EF4-FFF2-40B4-BE49-F238E27FC236}">
                      <a16:creationId xmlns:a16="http://schemas.microsoft.com/office/drawing/2014/main" id="{3BFA12F1-0013-6449-9AC8-B4B384B343A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86628" y="2579972"/>
                  <a:ext cx="3448050" cy="36480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8874734A-5A64-ED4F-BA14-D34E01BD8CC1}"/>
                    </a:ext>
                  </a:extLst>
                </p:cNvPr>
                <p:cNvCxnSpPr/>
                <p:nvPr/>
              </p:nvCxnSpPr>
              <p:spPr>
                <a:xfrm rot="16200000" flipV="1">
                  <a:off x="7090196" y="4793254"/>
                  <a:ext cx="427038" cy="11113"/>
                </a:xfrm>
                <a:prstGeom prst="line">
                  <a:avLst/>
                </a:prstGeom>
                <a:ln w="38100">
                  <a:solidFill>
                    <a:srgbClr val="7030A0"/>
                  </a:solidFill>
                  <a:headEnd type="non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3F91E86E-8392-7C48-A3BF-24EE3A354A7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089971" y="4991242"/>
                  <a:ext cx="513282" cy="4001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Arial" charset="0"/>
                      <a:cs typeface="Arial" charset="0"/>
                    </a:defRPr>
                  </a:lvl9pPr>
                </a:lstStyle>
                <a:p>
                  <a:pPr eaLnBrk="1" hangingPunct="1"/>
                  <a:r>
                    <a:rPr lang="en-US" sz="2000" b="1" dirty="0" err="1">
                      <a:solidFill>
                        <a:srgbClr val="7030A0"/>
                      </a:solidFill>
                    </a:rPr>
                    <a:t>Nb</a:t>
                  </a:r>
                  <a:endParaRPr lang="en-US" sz="2000" b="1" dirty="0">
                    <a:solidFill>
                      <a:srgbClr val="7030A0"/>
                    </a:solidFill>
                  </a:endParaRPr>
                </a:p>
              </p:txBody>
            </p:sp>
          </p:grpSp>
        </p:grp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F56D341-2A94-FF4B-B394-64F3840056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23348" y="4226563"/>
              <a:ext cx="1548771" cy="306441"/>
            </a:xfrm>
            <a:prstGeom prst="rect">
              <a:avLst/>
            </a:prstGeom>
          </p:spPr>
        </p:pic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F7D02FA-2626-0244-BC5F-9A92F160D207}"/>
              </a:ext>
            </a:extLst>
          </p:cNvPr>
          <p:cNvCxnSpPr/>
          <p:nvPr/>
        </p:nvCxnSpPr>
        <p:spPr>
          <a:xfrm>
            <a:off x="8288097" y="5640508"/>
            <a:ext cx="3560618" cy="0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A530C6E-969A-494B-8CC0-98083A5270CD}"/>
              </a:ext>
            </a:extLst>
          </p:cNvPr>
          <p:cNvSpPr txBox="1"/>
          <p:nvPr/>
        </p:nvSpPr>
        <p:spPr>
          <a:xfrm>
            <a:off x="588815" y="5673136"/>
            <a:ext cx="2806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</a:t>
            </a:r>
            <a:r>
              <a:rPr lang="en-US" dirty="0" err="1"/>
              <a:t>Eliashberg</a:t>
            </a:r>
            <a:r>
              <a:rPr lang="en-US" dirty="0"/>
              <a:t> theory for H</a:t>
            </a:r>
            <a:r>
              <a:rPr lang="en-US" baseline="-25000" dirty="0"/>
              <a:t>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2059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D5BAD-AEEA-2C41-918A-0A7F200FB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6642" y="-272189"/>
            <a:ext cx="6885707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+mn-lt"/>
              </a:rPr>
              <a:t>      Surface </a:t>
            </a:r>
            <a:r>
              <a:rPr lang="en-US" sz="2800" b="1" dirty="0" err="1">
                <a:latin typeface="+mn-lt"/>
              </a:rPr>
              <a:t>nanostructuring</a:t>
            </a:r>
            <a:r>
              <a:rPr lang="en-US" sz="2800" b="1" dirty="0">
                <a:latin typeface="+mn-lt"/>
              </a:rPr>
              <a:t> to increase B</a:t>
            </a:r>
            <a:r>
              <a:rPr lang="en-US" sz="2800" b="1" baseline="-25000" dirty="0">
                <a:latin typeface="+mn-lt"/>
              </a:rPr>
              <a:t>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6236DA-0F94-1E4A-868C-6FD81EB84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11759" y="6433624"/>
            <a:ext cx="5041641" cy="365125"/>
          </a:xfrm>
        </p:spPr>
        <p:txBody>
          <a:bodyPr/>
          <a:lstStyle/>
          <a:p>
            <a:r>
              <a:rPr lang="en-US" dirty="0"/>
              <a:t>Gurevich, Materials for Bright Beams Workshop, Cornell, July 16-18, 2025</a:t>
            </a:r>
          </a:p>
        </p:txBody>
      </p:sp>
      <p:pic>
        <p:nvPicPr>
          <p:cNvPr id="6" name="Picture 5" descr="latex-image-1.pdf">
            <a:extLst>
              <a:ext uri="{FF2B5EF4-FFF2-40B4-BE49-F238E27FC236}">
                <a16:creationId xmlns:a16="http://schemas.microsoft.com/office/drawing/2014/main" id="{5DE302CF-E0F3-A543-A8D0-3BD27FFF57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436" y="2840584"/>
            <a:ext cx="3560824" cy="701954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506353-EDE4-9B42-8FE2-1D4BA2C7AAEE}"/>
              </a:ext>
            </a:extLst>
          </p:cNvPr>
          <p:cNvSpPr txBox="1"/>
          <p:nvPr/>
        </p:nvSpPr>
        <p:spPr>
          <a:xfrm>
            <a:off x="277197" y="6120730"/>
            <a:ext cx="52756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FF"/>
                </a:solidFill>
                <a:latin typeface="+mn-lt"/>
              </a:rPr>
              <a:t>Kubo et al, APL, 104, 032603 (2014);  SUST, 30, 023001 (2017); </a:t>
            </a:r>
            <a:r>
              <a:rPr lang="en-US" sz="1200" b="1" dirty="0">
                <a:solidFill>
                  <a:srgbClr val="0000FF"/>
                </a:solidFill>
              </a:rPr>
              <a:t>34, 045006 (2021)</a:t>
            </a:r>
            <a:endParaRPr lang="en-US" sz="1200" b="1" dirty="0">
              <a:latin typeface="+mn-lt"/>
            </a:endParaRPr>
          </a:p>
          <a:p>
            <a:r>
              <a:rPr lang="en-US" sz="1200" b="1" dirty="0">
                <a:solidFill>
                  <a:srgbClr val="0000FF"/>
                </a:solidFill>
                <a:latin typeface="+mn-lt"/>
              </a:rPr>
              <a:t>Posen, </a:t>
            </a:r>
            <a:r>
              <a:rPr lang="en-US" sz="1200" b="1" dirty="0" err="1">
                <a:solidFill>
                  <a:srgbClr val="0000FF"/>
                </a:solidFill>
                <a:latin typeface="+mn-lt"/>
              </a:rPr>
              <a:t>Transtrum</a:t>
            </a:r>
            <a:r>
              <a:rPr lang="en-US" sz="1200" b="1" dirty="0">
                <a:solidFill>
                  <a:srgbClr val="0000FF"/>
                </a:solidFill>
                <a:latin typeface="+mn-lt"/>
              </a:rPr>
              <a:t>, </a:t>
            </a:r>
            <a:r>
              <a:rPr lang="en-US" sz="1200" b="1" dirty="0" err="1">
                <a:solidFill>
                  <a:srgbClr val="0000FF"/>
                </a:solidFill>
                <a:latin typeface="+mn-lt"/>
              </a:rPr>
              <a:t>Catelani</a:t>
            </a:r>
            <a:r>
              <a:rPr lang="en-US" sz="1200" b="1" dirty="0">
                <a:solidFill>
                  <a:srgbClr val="0000FF"/>
                </a:solidFill>
                <a:latin typeface="+mn-lt"/>
              </a:rPr>
              <a:t>, </a:t>
            </a:r>
            <a:r>
              <a:rPr lang="en-US" sz="1200" b="1" dirty="0" err="1">
                <a:solidFill>
                  <a:srgbClr val="0000FF"/>
                </a:solidFill>
                <a:latin typeface="+mn-lt"/>
              </a:rPr>
              <a:t>Liepe</a:t>
            </a:r>
            <a:r>
              <a:rPr lang="en-US" sz="1200" b="1" dirty="0">
                <a:solidFill>
                  <a:srgbClr val="0000FF"/>
                </a:solidFill>
                <a:latin typeface="+mn-lt"/>
              </a:rPr>
              <a:t>, Sethna, Phys. Rev. Appl. 4, 044019 (2015)</a:t>
            </a:r>
          </a:p>
        </p:txBody>
      </p:sp>
      <p:grpSp>
        <p:nvGrpSpPr>
          <p:cNvPr id="11" name="Group 23">
            <a:extLst>
              <a:ext uri="{FF2B5EF4-FFF2-40B4-BE49-F238E27FC236}">
                <a16:creationId xmlns:a16="http://schemas.microsoft.com/office/drawing/2014/main" id="{F6115763-231C-CF46-BB73-B10453F44007}"/>
              </a:ext>
            </a:extLst>
          </p:cNvPr>
          <p:cNvGrpSpPr>
            <a:grpSpLocks/>
          </p:cNvGrpSpPr>
          <p:nvPr/>
        </p:nvGrpSpPr>
        <p:grpSpPr bwMode="auto">
          <a:xfrm>
            <a:off x="429484" y="900548"/>
            <a:ext cx="3657449" cy="3338945"/>
            <a:chOff x="144" y="528"/>
            <a:chExt cx="3338" cy="3377"/>
          </a:xfrm>
        </p:grpSpPr>
        <p:sp>
          <p:nvSpPr>
            <p:cNvPr id="12" name="Rectangle 4">
              <a:extLst>
                <a:ext uri="{FF2B5EF4-FFF2-40B4-BE49-F238E27FC236}">
                  <a16:creationId xmlns:a16="http://schemas.microsoft.com/office/drawing/2014/main" id="{90B9B0D7-8F6C-8E4A-9F41-C620F179BF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" y="1488"/>
              <a:ext cx="1392" cy="1872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8018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r>
                <a:rPr lang="en-US" sz="2400" b="1"/>
                <a:t>Nb</a:t>
              </a:r>
            </a:p>
          </p:txBody>
        </p:sp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298C0E0B-008D-4D42-917A-3DF0F65AA4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1488"/>
              <a:ext cx="96" cy="1872"/>
            </a:xfrm>
            <a:prstGeom prst="rect">
              <a:avLst/>
            </a:prstGeom>
            <a:solidFill>
              <a:schemeClr val="fol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8018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4" name="Rectangle 6">
              <a:extLst>
                <a:ext uri="{FF2B5EF4-FFF2-40B4-BE49-F238E27FC236}">
                  <a16:creationId xmlns:a16="http://schemas.microsoft.com/office/drawing/2014/main" id="{86ED07C9-8F52-0849-9872-D26FEAC4A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488"/>
              <a:ext cx="48" cy="1872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8018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5" name="Rectangle 7">
              <a:extLst>
                <a:ext uri="{FF2B5EF4-FFF2-40B4-BE49-F238E27FC236}">
                  <a16:creationId xmlns:a16="http://schemas.microsoft.com/office/drawing/2014/main" id="{A965AF34-46BD-BA44-AD79-6ABB974F64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1488"/>
              <a:ext cx="96" cy="1872"/>
            </a:xfrm>
            <a:prstGeom prst="rect">
              <a:avLst/>
            </a:prstGeom>
            <a:solidFill>
              <a:schemeClr val="fol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8018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6" name="Rectangle 8">
              <a:extLst>
                <a:ext uri="{FF2B5EF4-FFF2-40B4-BE49-F238E27FC236}">
                  <a16:creationId xmlns:a16="http://schemas.microsoft.com/office/drawing/2014/main" id="{E0DF0F69-5478-3C4E-AD35-04EB5DF483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1488"/>
              <a:ext cx="48" cy="1872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8018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Rectangle 9">
              <a:extLst>
                <a:ext uri="{FF2B5EF4-FFF2-40B4-BE49-F238E27FC236}">
                  <a16:creationId xmlns:a16="http://schemas.microsoft.com/office/drawing/2014/main" id="{36BF1907-E78D-9B42-A8BE-7764188266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4" y="1488"/>
              <a:ext cx="96" cy="1872"/>
            </a:xfrm>
            <a:prstGeom prst="rect">
              <a:avLst/>
            </a:prstGeom>
            <a:solidFill>
              <a:schemeClr val="fol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8018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6F07E834-7506-6343-A27D-663EEDCB9A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1488"/>
              <a:ext cx="48" cy="1872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8018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9" name="Rectangle 11">
              <a:extLst>
                <a:ext uri="{FF2B5EF4-FFF2-40B4-BE49-F238E27FC236}">
                  <a16:creationId xmlns:a16="http://schemas.microsoft.com/office/drawing/2014/main" id="{B2A33C6F-51FC-3041-A216-11B56BB5EA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1488"/>
              <a:ext cx="96" cy="1872"/>
            </a:xfrm>
            <a:prstGeom prst="rect">
              <a:avLst/>
            </a:prstGeom>
            <a:solidFill>
              <a:schemeClr val="fol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8018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0" name="Rectangle 12">
              <a:extLst>
                <a:ext uri="{FF2B5EF4-FFF2-40B4-BE49-F238E27FC236}">
                  <a16:creationId xmlns:a16="http://schemas.microsoft.com/office/drawing/2014/main" id="{84E60023-9837-1F41-9E80-4995BA1431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1488"/>
              <a:ext cx="48" cy="1872"/>
            </a:xfrm>
            <a:prstGeom prst="rect">
              <a:avLst/>
            </a:prstGeom>
            <a:solidFill>
              <a:schemeClr val="tx1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801800" prstMaterial="legacyMatte">
              <a:bevelT w="13500" h="13500" prst="angle"/>
              <a:bevelB w="13500" h="13500" prst="angle"/>
              <a:extrusionClr>
                <a:schemeClr val="tx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1" name="Rectangle 13">
              <a:extLst>
                <a:ext uri="{FF2B5EF4-FFF2-40B4-BE49-F238E27FC236}">
                  <a16:creationId xmlns:a16="http://schemas.microsoft.com/office/drawing/2014/main" id="{F57DB14C-9BC7-3E4E-805B-3215B71D7F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488"/>
              <a:ext cx="96" cy="1872"/>
            </a:xfrm>
            <a:prstGeom prst="rect">
              <a:avLst/>
            </a:prstGeom>
            <a:solidFill>
              <a:schemeClr val="folHlink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8018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Line 15">
              <a:extLst>
                <a:ext uri="{FF2B5EF4-FFF2-40B4-BE49-F238E27FC236}">
                  <a16:creationId xmlns:a16="http://schemas.microsoft.com/office/drawing/2014/main" id="{9F2AFF16-7932-6446-9FC1-61A538EEA9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2" y="3360"/>
              <a:ext cx="9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6">
              <a:extLst>
                <a:ext uri="{FF2B5EF4-FFF2-40B4-BE49-F238E27FC236}">
                  <a16:creationId xmlns:a16="http://schemas.microsoft.com/office/drawing/2014/main" id="{DF254BDF-3793-0B4D-AC34-BB9E5B9BB0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76" y="3360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17">
              <a:extLst>
                <a:ext uri="{FF2B5EF4-FFF2-40B4-BE49-F238E27FC236}">
                  <a16:creationId xmlns:a16="http://schemas.microsoft.com/office/drawing/2014/main" id="{73C47AB3-75F3-C24C-939B-E672EA5F0F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4" y="3360"/>
              <a:ext cx="9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18">
              <a:extLst>
                <a:ext uri="{FF2B5EF4-FFF2-40B4-BE49-F238E27FC236}">
                  <a16:creationId xmlns:a16="http://schemas.microsoft.com/office/drawing/2014/main" id="{9FC5383E-855A-0046-984B-EEE69065BF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72" y="3360"/>
              <a:ext cx="19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 Box 19">
              <a:extLst>
                <a:ext uri="{FF2B5EF4-FFF2-40B4-BE49-F238E27FC236}">
                  <a16:creationId xmlns:a16="http://schemas.microsoft.com/office/drawing/2014/main" id="{600ED7C6-20FA-DC4D-A239-F89CCD0C18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5" y="3678"/>
              <a:ext cx="1417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sz="1400" dirty="0">
                  <a:latin typeface="+mn-lt"/>
                </a:rPr>
                <a:t>dielectric layers</a:t>
              </a:r>
            </a:p>
          </p:txBody>
        </p:sp>
        <p:sp>
          <p:nvSpPr>
            <p:cNvPr id="27" name="Text Box 20">
              <a:extLst>
                <a:ext uri="{FF2B5EF4-FFF2-40B4-BE49-F238E27FC236}">
                  <a16:creationId xmlns:a16="http://schemas.microsoft.com/office/drawing/2014/main" id="{232864B9-45AC-B649-AB36-79583AE2D5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528"/>
              <a:ext cx="1754" cy="5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400" dirty="0">
                  <a:latin typeface="+mn-lt"/>
                </a:rPr>
                <a:t>higher-</a:t>
              </a:r>
              <a:r>
                <a:rPr lang="en-US" sz="1400" dirty="0" err="1">
                  <a:latin typeface="+mn-lt"/>
                </a:rPr>
                <a:t>T</a:t>
              </a:r>
              <a:r>
                <a:rPr lang="en-US" sz="1400" baseline="-25000" dirty="0" err="1">
                  <a:latin typeface="+mn-lt"/>
                </a:rPr>
                <a:t>c</a:t>
              </a:r>
              <a:r>
                <a:rPr lang="en-US" sz="1400" dirty="0" err="1">
                  <a:latin typeface="+mn-lt"/>
                </a:rPr>
                <a:t>SC</a:t>
              </a:r>
              <a:r>
                <a:rPr lang="en-US" sz="1400" dirty="0">
                  <a:latin typeface="+mn-lt"/>
                </a:rPr>
                <a:t>: Nb</a:t>
              </a:r>
              <a:r>
                <a:rPr lang="en-US" sz="1400" baseline="-25000" dirty="0">
                  <a:latin typeface="+mn-lt"/>
                </a:rPr>
                <a:t>3</a:t>
              </a:r>
              <a:r>
                <a:rPr lang="en-US" sz="1400" dirty="0">
                  <a:latin typeface="+mn-lt"/>
                </a:rPr>
                <a:t>Sn, </a:t>
              </a:r>
              <a:r>
                <a:rPr lang="en-US" sz="1400" dirty="0" err="1">
                  <a:latin typeface="+mn-lt"/>
                </a:rPr>
                <a:t>etc</a:t>
              </a:r>
              <a:r>
                <a:rPr lang="en-US" sz="1400" dirty="0">
                  <a:latin typeface="+mn-lt"/>
                </a:rPr>
                <a:t>, </a:t>
              </a:r>
              <a:r>
                <a:rPr lang="en-US" sz="1400" dirty="0" err="1">
                  <a:latin typeface="+mn-lt"/>
                </a:rPr>
                <a:t>etc</a:t>
              </a:r>
              <a:endParaRPr lang="en-US" sz="1400" dirty="0">
                <a:latin typeface="+mn-lt"/>
              </a:endParaRPr>
            </a:p>
          </p:txBody>
        </p:sp>
        <p:sp>
          <p:nvSpPr>
            <p:cNvPr id="28" name="Line 21">
              <a:extLst>
                <a:ext uri="{FF2B5EF4-FFF2-40B4-BE49-F238E27FC236}">
                  <a16:creationId xmlns:a16="http://schemas.microsoft.com/office/drawing/2014/main" id="{147C3CBC-6A66-0B47-AF7B-4AECD0259D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912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30775A03-1C1A-2F48-9A77-7D03ACA66CAA}"/>
              </a:ext>
            </a:extLst>
          </p:cNvPr>
          <p:cNvSpPr txBox="1"/>
          <p:nvPr/>
        </p:nvSpPr>
        <p:spPr>
          <a:xfrm>
            <a:off x="166249" y="346363"/>
            <a:ext cx="3907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SIS multilayers </a:t>
            </a:r>
            <a:r>
              <a:rPr lang="en-US" sz="1200" b="1" dirty="0">
                <a:solidFill>
                  <a:srgbClr val="0000FF"/>
                </a:solidFill>
                <a:latin typeface="Calibri" charset="0"/>
              </a:rPr>
              <a:t> (Gurevich,  APL. 88, 012511 (2006))</a:t>
            </a:r>
            <a:endParaRPr lang="en-US" dirty="0">
              <a:solidFill>
                <a:srgbClr val="0000FF"/>
              </a:solidFill>
            </a:endParaRPr>
          </a:p>
          <a:p>
            <a:endParaRPr lang="en-US" b="1" dirty="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C3BC1829-8042-AC4A-890A-C44FBC77ED63}"/>
              </a:ext>
            </a:extLst>
          </p:cNvPr>
          <p:cNvGrpSpPr/>
          <p:nvPr/>
        </p:nvGrpSpPr>
        <p:grpSpPr>
          <a:xfrm>
            <a:off x="263341" y="5314860"/>
            <a:ext cx="5539020" cy="646331"/>
            <a:chOff x="277196" y="5093182"/>
            <a:chExt cx="5539020" cy="64633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B56C14D-855B-0D47-888C-6F8A04F000D3}"/>
                </a:ext>
              </a:extLst>
            </p:cNvPr>
            <p:cNvSpPr txBox="1"/>
            <p:nvPr/>
          </p:nvSpPr>
          <p:spPr>
            <a:xfrm>
              <a:off x="277196" y="5093182"/>
              <a:ext cx="55390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</a:t>
              </a:r>
              <a:r>
                <a:rPr lang="en-US" baseline="-25000" dirty="0"/>
                <a:t>m</a:t>
              </a:r>
              <a:r>
                <a:rPr lang="en-US" dirty="0"/>
                <a:t> at the optimum thickness exceeds H</a:t>
              </a:r>
              <a:r>
                <a:rPr lang="en-US" baseline="-25000" dirty="0"/>
                <a:t>s</a:t>
              </a:r>
              <a:r>
                <a:rPr lang="en-US" dirty="0"/>
                <a:t> of both Nb and the layer material.                         </a:t>
              </a:r>
              <a:r>
                <a:rPr lang="en-US" dirty="0" err="1"/>
                <a:t>mT</a:t>
              </a:r>
              <a:r>
                <a:rPr lang="en-US" dirty="0"/>
                <a:t> (dirty Nb layer),              </a:t>
              </a: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1157BA87-2E7D-024D-A28F-D3F42C705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38789" y="5449578"/>
              <a:ext cx="1158589" cy="217675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14A8D53-13C9-5C4E-9A09-BEA83400EA63}"/>
              </a:ext>
            </a:extLst>
          </p:cNvPr>
          <p:cNvGrpSpPr/>
          <p:nvPr/>
        </p:nvGrpSpPr>
        <p:grpSpPr>
          <a:xfrm>
            <a:off x="7048562" y="851287"/>
            <a:ext cx="5164341" cy="5487735"/>
            <a:chOff x="7048562" y="851287"/>
            <a:chExt cx="5164341" cy="5487735"/>
          </a:xfrm>
        </p:grpSpPr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E5D72BE8-781A-8548-8A0D-3643F6589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58468" y="851287"/>
              <a:ext cx="4445000" cy="2842381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54B3D2A-1AC3-634C-B245-502DD43DC11F}"/>
                </a:ext>
              </a:extLst>
            </p:cNvPr>
            <p:cNvSpPr txBox="1"/>
            <p:nvPr/>
          </p:nvSpPr>
          <p:spPr>
            <a:xfrm>
              <a:off x="7476784" y="3722666"/>
              <a:ext cx="464075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Thin I layer intercepts propagating vortex loops </a:t>
              </a:r>
            </a:p>
            <a:p>
              <a:r>
                <a:rPr lang="en-US" dirty="0"/>
                <a:t>and do not let them get in the bulk Strong </a:t>
              </a:r>
            </a:p>
            <a:p>
              <a:r>
                <a:rPr lang="en-US" dirty="0"/>
                <a:t>decrease of vortex dissipation 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2C7A1C3D-61C2-3D49-A26E-09E3482D26E6}"/>
                </a:ext>
              </a:extLst>
            </p:cNvPr>
            <p:cNvSpPr/>
            <p:nvPr/>
          </p:nvSpPr>
          <p:spPr>
            <a:xfrm>
              <a:off x="7048562" y="5116764"/>
              <a:ext cx="5164341" cy="12222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Font typeface="Wingdings" charset="2"/>
                <a:buChar char="§"/>
              </a:pPr>
              <a:r>
                <a:rPr lang="en-US" sz="1200" dirty="0"/>
                <a:t>   </a:t>
              </a:r>
              <a:r>
                <a:rPr lang="en-US" sz="1400" b="1" dirty="0" err="1"/>
                <a:t>NbN</a:t>
              </a:r>
              <a:r>
                <a:rPr lang="en-US" sz="1400" b="1" dirty="0"/>
                <a:t> overlayer </a:t>
              </a:r>
              <a:r>
                <a:rPr lang="en-US" sz="1600" b="1" dirty="0"/>
                <a:t>(</a:t>
              </a:r>
              <a:r>
                <a:rPr lang="en-US" sz="1200" b="1" dirty="0">
                  <a:solidFill>
                    <a:srgbClr val="0000FF"/>
                  </a:solidFill>
                  <a:latin typeface="+mn-lt"/>
                </a:rPr>
                <a:t>Antoine et al, APL 102, 102603 (2013);</a:t>
              </a:r>
            </a:p>
            <a:p>
              <a:r>
                <a:rPr lang="en-US" sz="1200" b="1" dirty="0">
                  <a:solidFill>
                    <a:srgbClr val="0000FF"/>
                  </a:solidFill>
                </a:rPr>
                <a:t>    </a:t>
              </a:r>
              <a:r>
                <a:rPr lang="en-US" sz="1200" b="1" dirty="0">
                  <a:solidFill>
                    <a:srgbClr val="0000FF"/>
                  </a:solidFill>
                  <a:latin typeface="+mn-lt"/>
                </a:rPr>
                <a:t> Roach, et al, IEEE Trans. Appl. </a:t>
              </a:r>
              <a:r>
                <a:rPr lang="en-US" sz="1200" b="1" dirty="0" err="1">
                  <a:solidFill>
                    <a:srgbClr val="0000FF"/>
                  </a:solidFill>
                  <a:latin typeface="+mn-lt"/>
                </a:rPr>
                <a:t>Supercond</a:t>
              </a:r>
              <a:r>
                <a:rPr lang="en-US" sz="1200" b="1" dirty="0">
                  <a:solidFill>
                    <a:srgbClr val="0000FF"/>
                  </a:solidFill>
                  <a:latin typeface="+mn-lt"/>
                </a:rPr>
                <a:t>. 23 (2013)</a:t>
              </a:r>
              <a:r>
                <a:rPr lang="en-US" sz="1200" dirty="0">
                  <a:latin typeface="+mn-lt"/>
                </a:rPr>
                <a:t>)</a:t>
              </a:r>
            </a:p>
            <a:p>
              <a:pPr>
                <a:lnSpc>
                  <a:spcPct val="110000"/>
                </a:lnSpc>
                <a:spcBef>
                  <a:spcPts val="0"/>
                </a:spcBef>
                <a:buFont typeface="Wingdings" charset="2"/>
                <a:buChar char="§"/>
              </a:pPr>
              <a:r>
                <a:rPr lang="en-US" sz="1200" dirty="0"/>
                <a:t>   </a:t>
              </a:r>
              <a:r>
                <a:rPr lang="en-US" sz="1400" b="1" dirty="0" err="1"/>
                <a:t>NbTiN</a:t>
              </a:r>
              <a:r>
                <a:rPr lang="en-US" sz="1400" b="1" dirty="0"/>
                <a:t>/Al</a:t>
              </a:r>
              <a:r>
                <a:rPr lang="en-US" sz="1400" b="1" baseline="-25000" dirty="0"/>
                <a:t>2</a:t>
              </a:r>
              <a:r>
                <a:rPr lang="en-US" sz="1400" b="1" dirty="0"/>
                <a:t>O</a:t>
              </a:r>
              <a:r>
                <a:rPr lang="en-US" sz="1400" b="1" baseline="-25000" dirty="0"/>
                <a:t>3</a:t>
              </a:r>
              <a:r>
                <a:rPr lang="en-US" sz="1400" b="1" dirty="0"/>
                <a:t>/Nb thin film bilayers </a:t>
              </a:r>
              <a:r>
                <a:rPr lang="en-US" sz="1200" b="1" dirty="0">
                  <a:solidFill>
                    <a:srgbClr val="0000FF"/>
                  </a:solidFill>
                  <a:latin typeface="+mn-lt"/>
                </a:rPr>
                <a:t>(Valente, SUST 29  (2016) )</a:t>
              </a:r>
            </a:p>
            <a:p>
              <a:pPr>
                <a:lnSpc>
                  <a:spcPct val="110000"/>
                </a:lnSpc>
                <a:spcBef>
                  <a:spcPts val="0"/>
                </a:spcBef>
                <a:buFont typeface="Wingdings" charset="2"/>
                <a:buChar char="§"/>
              </a:pPr>
              <a:r>
                <a:rPr lang="en-US" sz="1200" dirty="0"/>
                <a:t>   </a:t>
              </a:r>
              <a:r>
                <a:rPr lang="en-US" sz="1400" b="1" dirty="0"/>
                <a:t>Nb</a:t>
              </a:r>
              <a:r>
                <a:rPr lang="en-US" sz="1400" b="1" baseline="-25000" dirty="0"/>
                <a:t>3</a:t>
              </a:r>
              <a:r>
                <a:rPr lang="en-US" sz="1400" b="1" dirty="0"/>
                <a:t>Sn multilayers </a:t>
              </a:r>
              <a:r>
                <a:rPr lang="en-US" sz="1200" b="1" dirty="0">
                  <a:solidFill>
                    <a:srgbClr val="0432FF"/>
                  </a:solidFill>
                  <a:latin typeface="+mn-lt"/>
                </a:rPr>
                <a:t>(</a:t>
              </a:r>
              <a:r>
                <a:rPr lang="en-US" sz="1200" b="1" dirty="0" err="1">
                  <a:solidFill>
                    <a:srgbClr val="0432FF"/>
                  </a:solidFill>
                  <a:latin typeface="+mn-lt"/>
                </a:rPr>
                <a:t>Sundahl</a:t>
              </a:r>
              <a:r>
                <a:rPr lang="en-US" sz="1200" b="1" dirty="0">
                  <a:solidFill>
                    <a:srgbClr val="0432FF"/>
                  </a:solidFill>
                  <a:latin typeface="+mn-lt"/>
                </a:rPr>
                <a:t> et </a:t>
              </a:r>
              <a:r>
                <a:rPr lang="en-US" sz="1200" b="1" dirty="0" err="1">
                  <a:solidFill>
                    <a:srgbClr val="0432FF"/>
                  </a:solidFill>
                  <a:latin typeface="+mn-lt"/>
                </a:rPr>
                <a:t>al.Sci</a:t>
              </a:r>
              <a:r>
                <a:rPr lang="en-US" sz="1200" b="1" dirty="0">
                  <a:solidFill>
                    <a:srgbClr val="0432FF"/>
                  </a:solidFill>
                  <a:latin typeface="+mn-lt"/>
                </a:rPr>
                <a:t>. </a:t>
              </a:r>
              <a:r>
                <a:rPr lang="en-US" sz="1200" b="1" dirty="0">
                  <a:solidFill>
                    <a:srgbClr val="0432FF"/>
                  </a:solidFill>
                </a:rPr>
                <a:t>Rep. 11, 7770 (2021) </a:t>
              </a:r>
              <a:r>
                <a:rPr lang="en-US" sz="1200" b="1" dirty="0">
                  <a:solidFill>
                    <a:srgbClr val="0432FF"/>
                  </a:solidFill>
                  <a:latin typeface="+mn-lt"/>
                </a:rPr>
                <a:t>)</a:t>
              </a:r>
            </a:p>
            <a:p>
              <a:pPr>
                <a:lnSpc>
                  <a:spcPct val="110000"/>
                </a:lnSpc>
                <a:spcBef>
                  <a:spcPts val="0"/>
                </a:spcBef>
                <a:buFont typeface="Wingdings" charset="2"/>
                <a:buChar char="§"/>
              </a:pPr>
              <a:r>
                <a:rPr lang="en-US" sz="1400" dirty="0"/>
                <a:t>   </a:t>
              </a:r>
              <a:r>
                <a:rPr lang="en-US" sz="1400" b="1" dirty="0"/>
                <a:t>MgB</a:t>
              </a:r>
              <a:r>
                <a:rPr lang="en-US" sz="1400" b="1" baseline="-25000" dirty="0"/>
                <a:t>2</a:t>
              </a:r>
              <a:r>
                <a:rPr lang="en-US" sz="1400" b="1" dirty="0"/>
                <a:t> coating of Nb  </a:t>
              </a:r>
              <a:r>
                <a:rPr lang="en-US" sz="1200" b="1" dirty="0">
                  <a:solidFill>
                    <a:srgbClr val="0432FF"/>
                  </a:solidFill>
                  <a:latin typeface="+mn-lt"/>
                </a:rPr>
                <a:t>(Tan et al, Sci. Rep. 5, 35879 (2016))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CFC82E8-BC01-4841-92A3-0F5C5D5A1FC1}"/>
                </a:ext>
              </a:extLst>
            </p:cNvPr>
            <p:cNvSpPr txBox="1"/>
            <p:nvPr/>
          </p:nvSpPr>
          <p:spPr>
            <a:xfrm>
              <a:off x="8581322" y="4767800"/>
              <a:ext cx="2316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Experimental progress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D54EED8-C375-1048-9A0E-F78895D91427}"/>
              </a:ext>
            </a:extLst>
          </p:cNvPr>
          <p:cNvSpPr txBox="1"/>
          <p:nvPr/>
        </p:nvSpPr>
        <p:spPr>
          <a:xfrm>
            <a:off x="4165538" y="3708657"/>
            <a:ext cx="20378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FF"/>
                </a:solidFill>
              </a:rPr>
              <a:t>AG, AIP Adv. 5, 017112 (2015</a:t>
            </a:r>
            <a:endParaRPr lang="en-US" sz="1200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70AD733-2AD0-1545-839E-88D4E6681202}"/>
              </a:ext>
            </a:extLst>
          </p:cNvPr>
          <p:cNvGrpSpPr/>
          <p:nvPr/>
        </p:nvGrpSpPr>
        <p:grpSpPr>
          <a:xfrm>
            <a:off x="4063194" y="1634393"/>
            <a:ext cx="2716744" cy="923330"/>
            <a:chOff x="4063194" y="2393543"/>
            <a:chExt cx="2716744" cy="92333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BC0E399-E7F5-B045-8743-AC48334979E0}"/>
                </a:ext>
              </a:extLst>
            </p:cNvPr>
            <p:cNvSpPr txBox="1"/>
            <p:nvPr/>
          </p:nvSpPr>
          <p:spPr>
            <a:xfrm>
              <a:off x="4063194" y="2393543"/>
              <a:ext cx="271674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Maximum breakdown </a:t>
              </a:r>
            </a:p>
            <a:p>
              <a:r>
                <a:rPr lang="en-US" dirty="0"/>
                <a:t>field at an optimum </a:t>
              </a:r>
            </a:p>
            <a:p>
              <a:r>
                <a:rPr lang="en-US" dirty="0"/>
                <a:t>layer thickness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30CF873-E78E-024D-8EBE-2AE65634FF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05373" y="3039692"/>
              <a:ext cx="596035" cy="180197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80E3B19E-A465-7C4C-A6EF-C67C408C363C}"/>
              </a:ext>
            </a:extLst>
          </p:cNvPr>
          <p:cNvGrpSpPr/>
          <p:nvPr/>
        </p:nvGrpSpPr>
        <p:grpSpPr>
          <a:xfrm>
            <a:off x="277081" y="4601568"/>
            <a:ext cx="5640518" cy="646331"/>
            <a:chOff x="429484" y="4698553"/>
            <a:chExt cx="5640518" cy="646331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6786098-2BC3-F24D-B092-E88F63FEF15A}"/>
                </a:ext>
              </a:extLst>
            </p:cNvPr>
            <p:cNvSpPr txBox="1"/>
            <p:nvPr/>
          </p:nvSpPr>
          <p:spPr>
            <a:xfrm>
              <a:off x="429484" y="4698553"/>
              <a:ext cx="564051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Increased breakdown field H</a:t>
              </a:r>
              <a:r>
                <a:rPr lang="en-US" baseline="-25000" dirty="0"/>
                <a:t>m</a:t>
              </a:r>
              <a:r>
                <a:rPr lang="en-US" dirty="0"/>
                <a:t> due to current counterflow </a:t>
              </a:r>
            </a:p>
            <a:p>
              <a:r>
                <a:rPr lang="en-US" dirty="0"/>
                <a:t>induced by the layers with  </a:t>
              </a:r>
            </a:p>
          </p:txBody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DA93045B-1CC3-6344-8CA0-EEC7D53FA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56339" y="5048768"/>
              <a:ext cx="715619" cy="224508"/>
            </a:xfrm>
            <a:prstGeom prst="rect">
              <a:avLst/>
            </a:prstGeom>
          </p:spPr>
        </p:pic>
      </p:grp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5FD7BBFE-9F5C-E54B-954C-FD8ACF9D4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917F4-69CE-C848-A829-59C74A1C27F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28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081FF-BD02-CC40-83D6-5B830C809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6415" y="-47503"/>
            <a:ext cx="5077691" cy="881784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+mn-lt"/>
              </a:rPr>
              <a:t>Nonequilibrium SRF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2A532C-A5A5-6148-A3DF-2B21C65EC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68899" y="6382108"/>
            <a:ext cx="5082964" cy="365125"/>
          </a:xfrm>
        </p:spPr>
        <p:txBody>
          <a:bodyPr/>
          <a:lstStyle/>
          <a:p>
            <a:r>
              <a:rPr lang="en-US" dirty="0"/>
              <a:t>Gurevich, Materials for Bright Beams Workshop, Cornell, July 16-18,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085282-25A3-3947-A06B-41AF6977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917F4-69CE-C848-A829-59C74A1C27FE}" type="slidenum">
              <a:rPr lang="en-US" smtClean="0"/>
              <a:t>13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AD4E7C-AABA-6A46-AB63-0199987D17C2}"/>
              </a:ext>
            </a:extLst>
          </p:cNvPr>
          <p:cNvSpPr txBox="1"/>
          <p:nvPr/>
        </p:nvSpPr>
        <p:spPr>
          <a:xfrm>
            <a:off x="365759" y="783951"/>
            <a:ext cx="116599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Numerical simulations of  time-dependent equations of nonequilibrium BCS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Kinetic equations for quasiparticles and dynamic equations for SC condensate</a:t>
            </a:r>
          </a:p>
          <a:p>
            <a:pPr marL="342900" indent="-342900">
              <a:buAutoNum type="arabicPeriod"/>
            </a:pPr>
            <a:r>
              <a:rPr lang="en-US" dirty="0"/>
              <a:t>Time-dependent GL equations for a gapped dirty superconductor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80ECB17-E81C-7D41-9DBD-776411EF8305}"/>
              </a:ext>
            </a:extLst>
          </p:cNvPr>
          <p:cNvGrpSpPr/>
          <p:nvPr/>
        </p:nvGrpSpPr>
        <p:grpSpPr>
          <a:xfrm>
            <a:off x="468563" y="4468364"/>
            <a:ext cx="7213085" cy="646331"/>
            <a:chOff x="838200" y="3767328"/>
            <a:chExt cx="7213085" cy="64633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635B6E4-86F2-474D-B657-0B8084AE57C7}"/>
                </a:ext>
              </a:extLst>
            </p:cNvPr>
            <p:cNvSpPr txBox="1"/>
            <p:nvPr/>
          </p:nvSpPr>
          <p:spPr>
            <a:xfrm>
              <a:off x="838200" y="3767328"/>
              <a:ext cx="716574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Relaxation time constant of quasiparticles on phonons can be much larger </a:t>
              </a:r>
            </a:p>
            <a:p>
              <a:r>
                <a:rPr lang="en-US" dirty="0"/>
                <a:t>than the RF period at 1-2 GHz frequencies of SRF cavities,  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6E29AE8-3D6E-FD4D-9586-BA80AD4F3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98507" y="4140941"/>
              <a:ext cx="1652778" cy="231253"/>
            </a:xfrm>
            <a:prstGeom prst="rect">
              <a:avLst/>
            </a:prstGeom>
            <a:solidFill>
              <a:srgbClr val="FFFF00"/>
            </a:solidFill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8A1A384-355E-AB40-A70B-2703AFA93997}"/>
              </a:ext>
            </a:extLst>
          </p:cNvPr>
          <p:cNvSpPr txBox="1"/>
          <p:nvPr/>
        </p:nvSpPr>
        <p:spPr>
          <a:xfrm>
            <a:off x="8244119" y="898065"/>
            <a:ext cx="33798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err="1">
                <a:solidFill>
                  <a:srgbClr val="0000DB"/>
                </a:solidFill>
              </a:rPr>
              <a:t>Sheikhzada</a:t>
            </a:r>
            <a:r>
              <a:rPr lang="en-US" sz="1200" b="1" dirty="0">
                <a:solidFill>
                  <a:srgbClr val="0000DB"/>
                </a:solidFill>
              </a:rPr>
              <a:t> and </a:t>
            </a:r>
            <a:r>
              <a:rPr lang="en-US" sz="1200" b="1" dirty="0" err="1">
                <a:solidFill>
                  <a:srgbClr val="0000DB"/>
                </a:solidFill>
              </a:rPr>
              <a:t>Gurevich</a:t>
            </a:r>
            <a:r>
              <a:rPr lang="en-US" sz="1200" b="1" dirty="0">
                <a:solidFill>
                  <a:srgbClr val="0000DB"/>
                </a:solidFill>
              </a:rPr>
              <a:t>, PRB 102, 104507 (2020)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99B596-A9BD-D543-A7F4-412EB6C20B34}"/>
              </a:ext>
            </a:extLst>
          </p:cNvPr>
          <p:cNvSpPr txBox="1"/>
          <p:nvPr/>
        </p:nvSpPr>
        <p:spPr>
          <a:xfrm>
            <a:off x="8216413" y="1818104"/>
            <a:ext cx="3864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DB"/>
                </a:solidFill>
              </a:rPr>
              <a:t>Kramer and Watts-Tobin, PRL, 40. 1041 (1978)</a:t>
            </a:r>
          </a:p>
          <a:p>
            <a:r>
              <a:rPr lang="en-US" sz="1200" b="1" dirty="0">
                <a:solidFill>
                  <a:srgbClr val="0000DB"/>
                </a:solidFill>
              </a:rPr>
              <a:t>Watts-Tobin, </a:t>
            </a:r>
            <a:r>
              <a:rPr lang="en-US" sz="1200" b="1" dirty="0" err="1">
                <a:solidFill>
                  <a:srgbClr val="0000DB"/>
                </a:solidFill>
              </a:rPr>
              <a:t>Krahenbuhl</a:t>
            </a:r>
            <a:r>
              <a:rPr lang="en-US" sz="1200" b="1" dirty="0">
                <a:solidFill>
                  <a:srgbClr val="0000DB"/>
                </a:solidFill>
              </a:rPr>
              <a:t> and Kramer, JLTP 42, 459 (1980)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D2F9FD-755D-5E4D-8B5A-F71C8FFF79A9}"/>
              </a:ext>
            </a:extLst>
          </p:cNvPr>
          <p:cNvSpPr txBox="1"/>
          <p:nvPr/>
        </p:nvSpPr>
        <p:spPr>
          <a:xfrm>
            <a:off x="8250375" y="2437795"/>
            <a:ext cx="3424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Relaxation time of SC condensate: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22FB785-D178-454A-89CE-88CFC0B32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4910" y="2838322"/>
            <a:ext cx="2285999" cy="66675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C5B23B3-FFC1-DA42-80B7-1A64408E7240}"/>
              </a:ext>
            </a:extLst>
          </p:cNvPr>
          <p:cNvSpPr txBox="1"/>
          <p:nvPr/>
        </p:nvSpPr>
        <p:spPr>
          <a:xfrm>
            <a:off x="8264229" y="3607450"/>
            <a:ext cx="3896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Relaxation time of quasiparticles due to</a:t>
            </a:r>
          </a:p>
          <a:p>
            <a:r>
              <a:rPr lang="en-US" dirty="0"/>
              <a:t>inelastic electron-phonon collisions: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1D014C-5066-2743-86BB-70681AAC4D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1144" y="4323232"/>
            <a:ext cx="3020747" cy="680026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3235872-A0A5-7945-AD45-FC04BD808054}"/>
              </a:ext>
            </a:extLst>
          </p:cNvPr>
          <p:cNvGrpSpPr/>
          <p:nvPr/>
        </p:nvGrpSpPr>
        <p:grpSpPr>
          <a:xfrm>
            <a:off x="457194" y="5232053"/>
            <a:ext cx="11069787" cy="395955"/>
            <a:chOff x="554179" y="5362795"/>
            <a:chExt cx="11383900" cy="39595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CEA116C-CBF3-554C-A403-8CBB6ED84D5F}"/>
                </a:ext>
              </a:extLst>
            </p:cNvPr>
            <p:cNvSpPr txBox="1"/>
            <p:nvPr/>
          </p:nvSpPr>
          <p:spPr>
            <a:xfrm>
              <a:off x="554179" y="5389418"/>
              <a:ext cx="113839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For Nb at 7K:                                                                                  ,    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4315B40-68E1-8C40-98A7-88D7FDD3A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65871" y="5392974"/>
              <a:ext cx="4222173" cy="332081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6366282-6BCA-BA44-900A-3BA5C2B384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95198" y="5362795"/>
              <a:ext cx="2869208" cy="336611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6E83F2E-6503-4141-9198-CE1C5D8A863C}"/>
              </a:ext>
            </a:extLst>
          </p:cNvPr>
          <p:cNvSpPr txBox="1"/>
          <p:nvPr/>
        </p:nvSpPr>
        <p:spPr>
          <a:xfrm>
            <a:off x="2697147" y="5752559"/>
            <a:ext cx="8008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b="1" dirty="0">
                <a:solidFill>
                  <a:srgbClr val="FF0000"/>
                </a:solidFill>
              </a:rPr>
              <a:t>Nearly instantaneous reaction of the SC condensate to the RF field 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b="1" dirty="0">
                <a:solidFill>
                  <a:srgbClr val="FF0000"/>
                </a:solidFill>
              </a:rPr>
              <a:t>Much slower relaxation of quasiparticles, especially at lower T.  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4F7714E-74C3-F342-B88B-2B76375C1B1A}"/>
              </a:ext>
            </a:extLst>
          </p:cNvPr>
          <p:cNvGrpSpPr/>
          <p:nvPr/>
        </p:nvGrpSpPr>
        <p:grpSpPr>
          <a:xfrm>
            <a:off x="372882" y="2407035"/>
            <a:ext cx="6839287" cy="1508320"/>
            <a:chOff x="372882" y="2390426"/>
            <a:chExt cx="7615428" cy="1617526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ADFA9728-F9F4-AE4B-B6D5-56AA35636AB5}"/>
                </a:ext>
              </a:extLst>
            </p:cNvPr>
            <p:cNvSpPr/>
            <p:nvPr/>
          </p:nvSpPr>
          <p:spPr>
            <a:xfrm>
              <a:off x="372882" y="2390426"/>
              <a:ext cx="7615428" cy="1617526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CBF193B-2738-C44D-8318-019CF9CAF8C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19186" y="2525281"/>
              <a:ext cx="7327392" cy="73121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994A9269-5291-4441-A217-D3D8B0044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771650" y="3337092"/>
              <a:ext cx="5147892" cy="5745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746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1563C-DEFD-3047-921A-0EB52DADB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0765" y="-286039"/>
            <a:ext cx="8481392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+mn-lt"/>
              </a:rPr>
              <a:t>Dynamic superheating field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10B0FC-080B-AD44-A426-7E27EB974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71340"/>
            <a:ext cx="5111637" cy="365125"/>
          </a:xfrm>
        </p:spPr>
        <p:txBody>
          <a:bodyPr/>
          <a:lstStyle/>
          <a:p>
            <a:r>
              <a:rPr lang="en-US" dirty="0"/>
              <a:t>Gurevich, Materials for Bright Beams Workshop, Cornell, July 16-18,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73FE05-7652-F14F-96EB-D970D39B8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917F4-69CE-C848-A829-59C74A1C27FE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CE5176-FBDA-C84E-8B4A-7E78A63A0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996" y="775441"/>
            <a:ext cx="4327600" cy="347005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B46423E-059C-8047-BA13-AB56BB29B53D}"/>
              </a:ext>
            </a:extLst>
          </p:cNvPr>
          <p:cNvGrpSpPr/>
          <p:nvPr/>
        </p:nvGrpSpPr>
        <p:grpSpPr>
          <a:xfrm>
            <a:off x="5874324" y="882501"/>
            <a:ext cx="6251176" cy="5596517"/>
            <a:chOff x="5037730" y="882501"/>
            <a:chExt cx="6870245" cy="559651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BEEECA8-3CA1-4745-BC91-B9F167E98B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37730" y="882501"/>
              <a:ext cx="6870245" cy="275013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27FDD6A-D5F3-1B41-AC87-5DF37C7E0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93705" y="3535649"/>
              <a:ext cx="6561299" cy="2543601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9605429-C4F4-804C-ACE3-D0BF8E3E8E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43095" y="2563999"/>
              <a:ext cx="1047172" cy="315003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8731B33-2013-FA4D-864F-37FE80A8340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84497" y="6134672"/>
              <a:ext cx="958585" cy="344346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9B49862-CECD-904C-B265-502741702E6C}"/>
                </a:ext>
              </a:extLst>
            </p:cNvPr>
            <p:cNvSpPr/>
            <p:nvPr/>
          </p:nvSpPr>
          <p:spPr>
            <a:xfrm>
              <a:off x="8305556" y="3198325"/>
              <a:ext cx="332509" cy="3150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8C958FBE-66CE-BB46-ACF1-22F2D2EA02C7}"/>
              </a:ext>
            </a:extLst>
          </p:cNvPr>
          <p:cNvSpPr txBox="1"/>
          <p:nvPr/>
        </p:nvSpPr>
        <p:spPr>
          <a:xfrm>
            <a:off x="344555" y="4187690"/>
            <a:ext cx="48971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Breakdown </a:t>
            </a:r>
            <a:r>
              <a:rPr lang="en-US" sz="2000" dirty="0" err="1"/>
              <a:t>H</a:t>
            </a:r>
            <a:r>
              <a:rPr lang="en-US" sz="2000" baseline="-25000" dirty="0" err="1"/>
              <a:t>d</a:t>
            </a:r>
            <a:r>
              <a:rPr lang="en-US" sz="2000" dirty="0"/>
              <a:t> (</a:t>
            </a:r>
            <a:r>
              <a:rPr lang="en-US" sz="2000" dirty="0" err="1"/>
              <a:t>T,f</a:t>
            </a:r>
            <a:r>
              <a:rPr lang="en-US" sz="2000" dirty="0"/>
              <a:t>) increases with f up to:</a:t>
            </a:r>
          </a:p>
          <a:p>
            <a:r>
              <a:rPr lang="en-US" dirty="0"/>
              <a:t>    </a:t>
            </a:r>
          </a:p>
          <a:p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16C4959-C9C6-DB48-A0AE-E364D2FB09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713" y="4759992"/>
            <a:ext cx="3832149" cy="293207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A859066-A6F1-1E47-B39D-A8DC8B63259F}"/>
              </a:ext>
            </a:extLst>
          </p:cNvPr>
          <p:cNvSpPr txBox="1"/>
          <p:nvPr/>
        </p:nvSpPr>
        <p:spPr>
          <a:xfrm>
            <a:off x="370736" y="5289147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SC pairbreaking caused by the time </a:t>
            </a:r>
          </a:p>
          <a:p>
            <a:r>
              <a:rPr lang="en-US" sz="2000" dirty="0"/>
              <a:t>     averaged squared RF field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20AFEE9-39A7-174B-B9EA-0E51DAA79B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6772" y="6173540"/>
            <a:ext cx="2464628" cy="322843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F66D775D-96CF-FE44-A480-F6FF116F6A91}"/>
              </a:ext>
            </a:extLst>
          </p:cNvPr>
          <p:cNvGrpSpPr/>
          <p:nvPr/>
        </p:nvGrpSpPr>
        <p:grpSpPr>
          <a:xfrm>
            <a:off x="5493642" y="1750300"/>
            <a:ext cx="451546" cy="3426833"/>
            <a:chOff x="5493642" y="1750300"/>
            <a:chExt cx="451546" cy="342683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08A141-8BCB-F145-9C14-7B29AC6B9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6200000">
              <a:off x="5145685" y="2098257"/>
              <a:ext cx="1074571" cy="378658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36DE53C-050B-8E46-A99B-97917C95C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rot="16200000">
              <a:off x="5218573" y="4450519"/>
              <a:ext cx="1074571" cy="3786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1902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2921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+mn-lt"/>
              </a:rPr>
              <a:t>Trapped vortex driven by RF Meissner current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52054" y="2152893"/>
            <a:ext cx="6670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Typical depinning </a:t>
            </a:r>
            <a:r>
              <a:rPr lang="en-US" dirty="0" err="1"/>
              <a:t>J</a:t>
            </a:r>
            <a:r>
              <a:rPr lang="en-US" baseline="-25000" dirty="0" err="1"/>
              <a:t>c</a:t>
            </a:r>
            <a:r>
              <a:rPr lang="en-US" dirty="0"/>
              <a:t> = 10-100  kA/cm</a:t>
            </a:r>
            <a:r>
              <a:rPr lang="en-US" baseline="30000" dirty="0"/>
              <a:t>2</a:t>
            </a:r>
            <a:r>
              <a:rPr lang="en-US" dirty="0"/>
              <a:t> in Nb are some </a:t>
            </a:r>
            <a:r>
              <a:rPr lang="en-US" dirty="0">
                <a:solidFill>
                  <a:srgbClr val="FF0000"/>
                </a:solidFill>
              </a:rPr>
              <a:t>4 orders of magnitude  </a:t>
            </a:r>
            <a:r>
              <a:rPr lang="en-US" dirty="0"/>
              <a:t>lower than </a:t>
            </a:r>
            <a:r>
              <a:rPr lang="en-US" dirty="0" err="1"/>
              <a:t>J</a:t>
            </a:r>
            <a:r>
              <a:rPr lang="en-US" baseline="-25000" dirty="0" err="1"/>
              <a:t>d</a:t>
            </a:r>
            <a:r>
              <a:rPr lang="en-US" dirty="0"/>
              <a:t> = 500 MA/cm</a:t>
            </a:r>
            <a:r>
              <a:rPr lang="en-US" baseline="30000" dirty="0"/>
              <a:t>2</a:t>
            </a:r>
            <a:r>
              <a:rPr lang="en-US" dirty="0">
                <a:solidFill>
                  <a:srgbClr val="0000FF"/>
                </a:solidFill>
              </a:rPr>
              <a:t> 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Pinning is too weak to stop the vortex tip above H &gt; 0.01H</a:t>
            </a:r>
            <a:r>
              <a:rPr lang="en-US" baseline="-25000" dirty="0">
                <a:solidFill>
                  <a:srgbClr val="0000FF"/>
                </a:solidFill>
              </a:rPr>
              <a:t>c</a:t>
            </a:r>
            <a:r>
              <a:rPr lang="en-US" dirty="0">
                <a:solidFill>
                  <a:srgbClr val="0000FF"/>
                </a:solidFill>
              </a:rPr>
              <a:t> = 2 </a:t>
            </a:r>
            <a:r>
              <a:rPr lang="en-US" dirty="0" err="1">
                <a:solidFill>
                  <a:srgbClr val="0000FF"/>
                </a:solidFill>
              </a:rPr>
              <a:t>mT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660F1AB-3F79-4348-AD13-2471B75B30EF}"/>
              </a:ext>
            </a:extLst>
          </p:cNvPr>
          <p:cNvGrpSpPr/>
          <p:nvPr/>
        </p:nvGrpSpPr>
        <p:grpSpPr>
          <a:xfrm>
            <a:off x="112644" y="2143541"/>
            <a:ext cx="4648200" cy="4267199"/>
            <a:chOff x="76200" y="1600200"/>
            <a:chExt cx="5257800" cy="5257800"/>
          </a:xfrm>
        </p:grpSpPr>
        <p:grpSp>
          <p:nvGrpSpPr>
            <p:cNvPr id="6" name="Group 45"/>
            <p:cNvGrpSpPr>
              <a:grpSpLocks/>
            </p:cNvGrpSpPr>
            <p:nvPr/>
          </p:nvGrpSpPr>
          <p:grpSpPr bwMode="auto">
            <a:xfrm>
              <a:off x="457200" y="1600200"/>
              <a:ext cx="4876800" cy="5257800"/>
              <a:chOff x="228600" y="1447800"/>
              <a:chExt cx="4038600" cy="4601834"/>
            </a:xfrm>
          </p:grpSpPr>
          <p:sp>
            <p:nvSpPr>
              <p:cNvPr id="7" name="Freeform 6"/>
              <p:cNvSpPr/>
              <p:nvPr/>
            </p:nvSpPr>
            <p:spPr bwMode="auto">
              <a:xfrm>
                <a:off x="1903413" y="2241493"/>
                <a:ext cx="557212" cy="3808141"/>
              </a:xfrm>
              <a:custGeom>
                <a:avLst/>
                <a:gdLst>
                  <a:gd name="connsiteX0" fmla="*/ 360438 w 556380"/>
                  <a:gd name="connsiteY0" fmla="*/ 0 h 3618895"/>
                  <a:gd name="connsiteX1" fmla="*/ 491066 w 556380"/>
                  <a:gd name="connsiteY1" fmla="*/ 391886 h 3618895"/>
                  <a:gd name="connsiteX2" fmla="*/ 476552 w 556380"/>
                  <a:gd name="connsiteY2" fmla="*/ 1190172 h 3618895"/>
                  <a:gd name="connsiteX3" fmla="*/ 12095 w 556380"/>
                  <a:gd name="connsiteY3" fmla="*/ 2220686 h 3618895"/>
                  <a:gd name="connsiteX4" fmla="*/ 403980 w 556380"/>
                  <a:gd name="connsiteY4" fmla="*/ 3410857 h 3618895"/>
                  <a:gd name="connsiteX5" fmla="*/ 433009 w 556380"/>
                  <a:gd name="connsiteY5" fmla="*/ 3468915 h 3618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56380" h="3618895">
                    <a:moveTo>
                      <a:pt x="360438" y="0"/>
                    </a:moveTo>
                    <a:cubicBezTo>
                      <a:pt x="416076" y="96762"/>
                      <a:pt x="471714" y="193524"/>
                      <a:pt x="491066" y="391886"/>
                    </a:cubicBezTo>
                    <a:cubicBezTo>
                      <a:pt x="510418" y="590248"/>
                      <a:pt x="556380" y="885372"/>
                      <a:pt x="476552" y="1190172"/>
                    </a:cubicBezTo>
                    <a:cubicBezTo>
                      <a:pt x="396724" y="1494972"/>
                      <a:pt x="24190" y="1850572"/>
                      <a:pt x="12095" y="2220686"/>
                    </a:cubicBezTo>
                    <a:cubicBezTo>
                      <a:pt x="0" y="2590800"/>
                      <a:pt x="333828" y="3202819"/>
                      <a:pt x="403980" y="3410857"/>
                    </a:cubicBezTo>
                    <a:cubicBezTo>
                      <a:pt x="474132" y="3618895"/>
                      <a:pt x="453570" y="3543905"/>
                      <a:pt x="433009" y="3468915"/>
                    </a:cubicBezTo>
                  </a:path>
                </a:pathLst>
              </a:custGeom>
              <a:ln w="127000">
                <a:solidFill>
                  <a:srgbClr val="FF0000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660066"/>
                  </a:solidFill>
                </a:endParaRPr>
              </a:p>
            </p:txBody>
          </p:sp>
          <p:sp>
            <p:nvSpPr>
              <p:cNvPr id="8" name="Arc 7"/>
              <p:cNvSpPr/>
              <p:nvPr/>
            </p:nvSpPr>
            <p:spPr bwMode="auto">
              <a:xfrm>
                <a:off x="1447800" y="4211440"/>
                <a:ext cx="990600" cy="339701"/>
              </a:xfrm>
              <a:prstGeom prst="arc">
                <a:avLst>
                  <a:gd name="adj1" fmla="val 10490490"/>
                  <a:gd name="adj2" fmla="val 10331459"/>
                </a:avLst>
              </a:prstGeom>
              <a:ln w="19050">
                <a:solidFill>
                  <a:srgbClr val="0033CC"/>
                </a:solidFill>
                <a:head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660066"/>
                  </a:solidFill>
                </a:endParaRPr>
              </a:p>
            </p:txBody>
          </p:sp>
          <p:sp>
            <p:nvSpPr>
              <p:cNvPr id="9" name="Arc 8"/>
              <p:cNvSpPr/>
              <p:nvPr/>
            </p:nvSpPr>
            <p:spPr bwMode="auto">
              <a:xfrm>
                <a:off x="990600" y="4070163"/>
                <a:ext cx="1905000" cy="561935"/>
              </a:xfrm>
              <a:prstGeom prst="arc">
                <a:avLst>
                  <a:gd name="adj1" fmla="val 10490490"/>
                  <a:gd name="adj2" fmla="val 10331459"/>
                </a:avLst>
              </a:prstGeom>
              <a:ln w="19050">
                <a:solidFill>
                  <a:srgbClr val="0033CC"/>
                </a:solidFill>
                <a:head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660066"/>
                  </a:solidFill>
                </a:endParaRPr>
              </a:p>
            </p:txBody>
          </p:sp>
          <p:sp>
            <p:nvSpPr>
              <p:cNvPr id="10" name="Arc 9"/>
              <p:cNvSpPr/>
              <p:nvPr/>
            </p:nvSpPr>
            <p:spPr bwMode="auto">
              <a:xfrm>
                <a:off x="1676400" y="4311445"/>
                <a:ext cx="533400" cy="160327"/>
              </a:xfrm>
              <a:prstGeom prst="arc">
                <a:avLst>
                  <a:gd name="adj1" fmla="val 10490490"/>
                  <a:gd name="adj2" fmla="val 10331459"/>
                </a:avLst>
              </a:prstGeom>
              <a:ln w="19050">
                <a:solidFill>
                  <a:srgbClr val="0033CC"/>
                </a:solidFill>
                <a:head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660066"/>
                  </a:solidFill>
                </a:endParaRPr>
              </a:p>
            </p:txBody>
          </p:sp>
          <p:sp>
            <p:nvSpPr>
              <p:cNvPr id="11" name="Arc 10"/>
              <p:cNvSpPr/>
              <p:nvPr/>
            </p:nvSpPr>
            <p:spPr bwMode="auto">
              <a:xfrm>
                <a:off x="1828800" y="3409810"/>
                <a:ext cx="990600" cy="339701"/>
              </a:xfrm>
              <a:prstGeom prst="arc">
                <a:avLst>
                  <a:gd name="adj1" fmla="val 10490490"/>
                  <a:gd name="adj2" fmla="val 10331459"/>
                </a:avLst>
              </a:prstGeom>
              <a:ln w="19050">
                <a:solidFill>
                  <a:srgbClr val="0033CC"/>
                </a:solidFill>
                <a:head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660066"/>
                  </a:solidFill>
                </a:endParaRPr>
              </a:p>
            </p:txBody>
          </p:sp>
          <p:sp>
            <p:nvSpPr>
              <p:cNvPr id="12" name="Arc 11"/>
              <p:cNvSpPr/>
              <p:nvPr/>
            </p:nvSpPr>
            <p:spPr bwMode="auto">
              <a:xfrm>
                <a:off x="1371600" y="3268533"/>
                <a:ext cx="1905000" cy="560347"/>
              </a:xfrm>
              <a:prstGeom prst="arc">
                <a:avLst>
                  <a:gd name="adj1" fmla="val 10490490"/>
                  <a:gd name="adj2" fmla="val 10331459"/>
                </a:avLst>
              </a:prstGeom>
              <a:ln w="19050">
                <a:solidFill>
                  <a:srgbClr val="0033CC"/>
                </a:solidFill>
                <a:head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660066"/>
                  </a:solidFill>
                </a:endParaRPr>
              </a:p>
            </p:txBody>
          </p:sp>
          <p:sp>
            <p:nvSpPr>
              <p:cNvPr id="13" name="Arc 12"/>
              <p:cNvSpPr/>
              <p:nvPr/>
            </p:nvSpPr>
            <p:spPr bwMode="auto">
              <a:xfrm>
                <a:off x="2057400" y="3508228"/>
                <a:ext cx="533400" cy="160327"/>
              </a:xfrm>
              <a:prstGeom prst="arc">
                <a:avLst>
                  <a:gd name="adj1" fmla="val 10490490"/>
                  <a:gd name="adj2" fmla="val 10331459"/>
                </a:avLst>
              </a:prstGeom>
              <a:ln w="19050">
                <a:solidFill>
                  <a:srgbClr val="0033CC"/>
                </a:solidFill>
                <a:head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660066"/>
                  </a:solidFill>
                </a:endParaRPr>
              </a:p>
            </p:txBody>
          </p:sp>
          <p:sp>
            <p:nvSpPr>
              <p:cNvPr id="14" name="Arc 13"/>
              <p:cNvSpPr/>
              <p:nvPr/>
            </p:nvSpPr>
            <p:spPr bwMode="auto">
              <a:xfrm>
                <a:off x="1905000" y="2608180"/>
                <a:ext cx="990600" cy="339701"/>
              </a:xfrm>
              <a:prstGeom prst="arc">
                <a:avLst>
                  <a:gd name="adj1" fmla="val 10490490"/>
                  <a:gd name="adj2" fmla="val 10331459"/>
                </a:avLst>
              </a:prstGeom>
              <a:ln w="19050">
                <a:solidFill>
                  <a:srgbClr val="0033CC"/>
                </a:solidFill>
                <a:head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660066"/>
                  </a:solidFill>
                </a:endParaRPr>
              </a:p>
            </p:txBody>
          </p:sp>
          <p:sp>
            <p:nvSpPr>
              <p:cNvPr id="15" name="Arc 14"/>
              <p:cNvSpPr/>
              <p:nvPr/>
            </p:nvSpPr>
            <p:spPr bwMode="auto">
              <a:xfrm>
                <a:off x="1447800" y="2466902"/>
                <a:ext cx="1905000" cy="560348"/>
              </a:xfrm>
              <a:prstGeom prst="arc">
                <a:avLst>
                  <a:gd name="adj1" fmla="val 10490490"/>
                  <a:gd name="adj2" fmla="val 10331459"/>
                </a:avLst>
              </a:prstGeom>
              <a:ln w="19050">
                <a:solidFill>
                  <a:srgbClr val="0033CC"/>
                </a:solidFill>
                <a:head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660066"/>
                  </a:solidFill>
                </a:endParaRPr>
              </a:p>
            </p:txBody>
          </p:sp>
          <p:sp>
            <p:nvSpPr>
              <p:cNvPr id="16" name="Arc 15"/>
              <p:cNvSpPr/>
              <p:nvPr/>
            </p:nvSpPr>
            <p:spPr bwMode="auto">
              <a:xfrm>
                <a:off x="2133600" y="2706598"/>
                <a:ext cx="533400" cy="160326"/>
              </a:xfrm>
              <a:prstGeom prst="arc">
                <a:avLst>
                  <a:gd name="adj1" fmla="val 10490490"/>
                  <a:gd name="adj2" fmla="val 10331459"/>
                </a:avLst>
              </a:prstGeom>
              <a:ln w="19050">
                <a:solidFill>
                  <a:srgbClr val="0033CC"/>
                </a:solidFill>
                <a:head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660066"/>
                  </a:solidFill>
                </a:endParaRPr>
              </a:p>
            </p:txBody>
          </p:sp>
          <p:sp>
            <p:nvSpPr>
              <p:cNvPr id="17" name="Arc 16"/>
              <p:cNvSpPr/>
              <p:nvPr/>
            </p:nvSpPr>
            <p:spPr bwMode="auto">
              <a:xfrm>
                <a:off x="1676400" y="5254353"/>
                <a:ext cx="990600" cy="339701"/>
              </a:xfrm>
              <a:prstGeom prst="arc">
                <a:avLst>
                  <a:gd name="adj1" fmla="val 10490490"/>
                  <a:gd name="adj2" fmla="val 10331459"/>
                </a:avLst>
              </a:prstGeom>
              <a:ln w="19050">
                <a:solidFill>
                  <a:srgbClr val="0033CC"/>
                </a:solidFill>
                <a:head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660066"/>
                  </a:solidFill>
                </a:endParaRPr>
              </a:p>
            </p:txBody>
          </p:sp>
          <p:sp>
            <p:nvSpPr>
              <p:cNvPr id="18" name="Arc 17"/>
              <p:cNvSpPr/>
              <p:nvPr/>
            </p:nvSpPr>
            <p:spPr bwMode="auto">
              <a:xfrm>
                <a:off x="1219200" y="5113076"/>
                <a:ext cx="1905000" cy="560347"/>
              </a:xfrm>
              <a:prstGeom prst="arc">
                <a:avLst>
                  <a:gd name="adj1" fmla="val 10490490"/>
                  <a:gd name="adj2" fmla="val 10331459"/>
                </a:avLst>
              </a:prstGeom>
              <a:ln w="19050">
                <a:solidFill>
                  <a:srgbClr val="0033CC"/>
                </a:solidFill>
                <a:head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660066"/>
                  </a:solidFill>
                </a:endParaRPr>
              </a:p>
            </p:txBody>
          </p:sp>
          <p:sp>
            <p:nvSpPr>
              <p:cNvPr id="19" name="Arc 18"/>
              <p:cNvSpPr/>
              <p:nvPr/>
            </p:nvSpPr>
            <p:spPr bwMode="auto">
              <a:xfrm>
                <a:off x="1905000" y="5352771"/>
                <a:ext cx="533400" cy="160327"/>
              </a:xfrm>
              <a:prstGeom prst="arc">
                <a:avLst>
                  <a:gd name="adj1" fmla="val 10490490"/>
                  <a:gd name="adj2" fmla="val 10331459"/>
                </a:avLst>
              </a:prstGeom>
              <a:ln w="19050">
                <a:solidFill>
                  <a:srgbClr val="0033CC"/>
                </a:solidFill>
                <a:head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660066"/>
                  </a:solidFill>
                </a:endParaRPr>
              </a:p>
            </p:txBody>
          </p:sp>
          <p:cxnSp>
            <p:nvCxnSpPr>
              <p:cNvPr id="20" name="Straight Arrow Connector 19"/>
              <p:cNvCxnSpPr/>
              <p:nvPr/>
            </p:nvCxnSpPr>
            <p:spPr bwMode="auto">
              <a:xfrm>
                <a:off x="1828800" y="4005080"/>
                <a:ext cx="279400" cy="0"/>
              </a:xfrm>
              <a:prstGeom prst="straightConnector1">
                <a:avLst/>
              </a:prstGeom>
              <a:ln>
                <a:headEnd type="non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 bwMode="auto">
              <a:xfrm>
                <a:off x="2159000" y="4005080"/>
                <a:ext cx="279400" cy="0"/>
              </a:xfrm>
              <a:prstGeom prst="straightConnector1">
                <a:avLst/>
              </a:prstGeom>
              <a:ln>
                <a:headEnd type="triangle"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2" name="TextBox 46"/>
              <p:cNvSpPr txBox="1">
                <a:spLocks noChangeArrowheads="1"/>
              </p:cNvSpPr>
              <p:nvPr/>
            </p:nvSpPr>
            <p:spPr bwMode="auto">
              <a:xfrm>
                <a:off x="2438424" y="3776692"/>
                <a:ext cx="428251" cy="398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b="1">
                    <a:solidFill>
                      <a:srgbClr val="660066"/>
                    </a:solidFill>
                    <a:latin typeface="Arial Narrow" pitchFamily="34" charset="0"/>
                  </a:rPr>
                  <a:t>2</a:t>
                </a:r>
                <a:r>
                  <a:rPr lang="en-US" b="1">
                    <a:solidFill>
                      <a:srgbClr val="660066"/>
                    </a:solidFill>
                    <a:latin typeface="Arial Narrow" pitchFamily="34" charset="0"/>
                    <a:sym typeface="Symbol" pitchFamily="18" charset="2"/>
                  </a:rPr>
                  <a:t> </a:t>
                </a:r>
                <a:endParaRPr lang="en-US" b="1">
                  <a:solidFill>
                    <a:srgbClr val="660066"/>
                  </a:solidFill>
                  <a:latin typeface="Arial Narrow" pitchFamily="34" charset="0"/>
                </a:endParaRPr>
              </a:p>
            </p:txBody>
          </p:sp>
          <p:cxnSp>
            <p:nvCxnSpPr>
              <p:cNvPr id="23" name="Straight Connector 22"/>
              <p:cNvCxnSpPr/>
              <p:nvPr/>
            </p:nvCxnSpPr>
            <p:spPr bwMode="auto">
              <a:xfrm rot="5400000" flipH="1" flipV="1">
                <a:off x="1852633" y="5152760"/>
                <a:ext cx="561935" cy="317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 bwMode="auto">
              <a:xfrm>
                <a:off x="2133600" y="4952749"/>
                <a:ext cx="914400" cy="1588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5" name="TextBox 52"/>
              <p:cNvSpPr txBox="1">
                <a:spLocks noChangeArrowheads="1"/>
              </p:cNvSpPr>
              <p:nvPr/>
            </p:nvSpPr>
            <p:spPr bwMode="auto">
              <a:xfrm>
                <a:off x="2528883" y="4631765"/>
                <a:ext cx="321640" cy="398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l-GR" b="1">
                    <a:solidFill>
                      <a:srgbClr val="660066"/>
                    </a:solidFill>
                    <a:latin typeface="Arial Narrow" pitchFamily="34" charset="0"/>
                  </a:rPr>
                  <a:t>λ</a:t>
                </a:r>
                <a:r>
                  <a:rPr lang="en-US" b="1">
                    <a:solidFill>
                      <a:srgbClr val="660066"/>
                    </a:solidFill>
                    <a:latin typeface="Arial Narrow" pitchFamily="34" charset="0"/>
                  </a:rPr>
                  <a:t> </a:t>
                </a: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966913" y="5448014"/>
                <a:ext cx="471487" cy="40160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660066"/>
                  </a:solidFill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457200" y="3668554"/>
                <a:ext cx="304800" cy="40160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660066"/>
                  </a:solidFill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3124200" y="4471772"/>
                <a:ext cx="304800" cy="25556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660066"/>
                  </a:solidFill>
                </a:endParaRPr>
              </a:p>
            </p:txBody>
          </p:sp>
          <p:cxnSp>
            <p:nvCxnSpPr>
              <p:cNvPr id="29" name="Straight Arrow Connector 28"/>
              <p:cNvCxnSpPr/>
              <p:nvPr/>
            </p:nvCxnSpPr>
            <p:spPr>
              <a:xfrm>
                <a:off x="3810000" y="2241493"/>
                <a:ext cx="0" cy="360813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Flowchart: Data 30"/>
              <p:cNvSpPr/>
              <p:nvPr/>
            </p:nvSpPr>
            <p:spPr>
              <a:xfrm>
                <a:off x="228600" y="2000211"/>
                <a:ext cx="4038600" cy="320652"/>
              </a:xfrm>
              <a:prstGeom prst="flowChartInputOutp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660066"/>
                  </a:solidFill>
                </a:endParaRPr>
              </a:p>
            </p:txBody>
          </p:sp>
          <p:cxnSp>
            <p:nvCxnSpPr>
              <p:cNvPr id="31" name="Straight Arrow Connector 30"/>
              <p:cNvCxnSpPr/>
              <p:nvPr/>
            </p:nvCxnSpPr>
            <p:spPr>
              <a:xfrm>
                <a:off x="228600" y="2466902"/>
                <a:ext cx="1219200" cy="0"/>
              </a:xfrm>
              <a:prstGeom prst="straightConnector1">
                <a:avLst/>
              </a:prstGeom>
              <a:ln w="25400">
                <a:solidFill>
                  <a:srgbClr val="1F0EF8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/>
              <p:cNvCxnSpPr/>
              <p:nvPr/>
            </p:nvCxnSpPr>
            <p:spPr>
              <a:xfrm>
                <a:off x="228600" y="2627229"/>
                <a:ext cx="990600" cy="0"/>
              </a:xfrm>
              <a:prstGeom prst="straightConnector1">
                <a:avLst/>
              </a:prstGeom>
              <a:ln w="25400">
                <a:solidFill>
                  <a:srgbClr val="1F0EF8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/>
              <p:cNvCxnSpPr/>
              <p:nvPr/>
            </p:nvCxnSpPr>
            <p:spPr>
              <a:xfrm>
                <a:off x="228600" y="2787554"/>
                <a:ext cx="762000" cy="0"/>
              </a:xfrm>
              <a:prstGeom prst="straightConnector1">
                <a:avLst/>
              </a:prstGeom>
              <a:ln w="25400">
                <a:solidFill>
                  <a:srgbClr val="1F0EF8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/>
              <p:cNvCxnSpPr/>
              <p:nvPr/>
            </p:nvCxnSpPr>
            <p:spPr>
              <a:xfrm>
                <a:off x="228600" y="2947881"/>
                <a:ext cx="533400" cy="0"/>
              </a:xfrm>
              <a:prstGeom prst="straightConnector1">
                <a:avLst/>
              </a:prstGeom>
              <a:ln w="25400">
                <a:solidFill>
                  <a:srgbClr val="1F0EF8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>
                <a:off x="228600" y="3108206"/>
                <a:ext cx="381000" cy="0"/>
              </a:xfrm>
              <a:prstGeom prst="straightConnector1">
                <a:avLst/>
              </a:prstGeom>
              <a:ln w="25400">
                <a:solidFill>
                  <a:srgbClr val="1F0EF8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/>
              <p:cNvCxnSpPr/>
              <p:nvPr/>
            </p:nvCxnSpPr>
            <p:spPr>
              <a:xfrm>
                <a:off x="228600" y="3268533"/>
                <a:ext cx="228600" cy="0"/>
              </a:xfrm>
              <a:prstGeom prst="straightConnector1">
                <a:avLst/>
              </a:prstGeom>
              <a:ln w="25400">
                <a:solidFill>
                  <a:srgbClr val="1F0EF8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Oval 36"/>
              <p:cNvSpPr/>
              <p:nvPr/>
            </p:nvSpPr>
            <p:spPr>
              <a:xfrm>
                <a:off x="2209800" y="2160537"/>
                <a:ext cx="152400" cy="4762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srgbClr val="660066"/>
                  </a:solidFill>
                </a:endParaRPr>
              </a:p>
            </p:txBody>
          </p:sp>
          <p:sp>
            <p:nvSpPr>
              <p:cNvPr id="38" name="TextBox 4111"/>
              <p:cNvSpPr txBox="1">
                <a:spLocks noChangeArrowheads="1"/>
              </p:cNvSpPr>
              <p:nvPr/>
            </p:nvSpPr>
            <p:spPr bwMode="auto">
              <a:xfrm rot="16200000">
                <a:off x="3373469" y="3841669"/>
                <a:ext cx="391035" cy="54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3200" dirty="0">
                    <a:solidFill>
                      <a:srgbClr val="660066"/>
                    </a:solidFill>
                    <a:latin typeface="MT Extra" pitchFamily="18" charset="2"/>
                  </a:rPr>
                  <a:t>l</a:t>
                </a:r>
              </a:p>
            </p:txBody>
          </p:sp>
          <p:cxnSp>
            <p:nvCxnSpPr>
              <p:cNvPr id="39" name="Straight Arrow Connector 38"/>
              <p:cNvCxnSpPr/>
              <p:nvPr/>
            </p:nvCxnSpPr>
            <p:spPr>
              <a:xfrm flipV="1">
                <a:off x="304800" y="1839885"/>
                <a:ext cx="838200" cy="320652"/>
              </a:xfrm>
              <a:prstGeom prst="straightConnector1">
                <a:avLst/>
              </a:prstGeom>
              <a:ln w="38100">
                <a:solidFill>
                  <a:srgbClr val="C00000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4115"/>
              <p:cNvSpPr txBox="1">
                <a:spLocks noChangeArrowheads="1"/>
              </p:cNvSpPr>
              <p:nvPr/>
            </p:nvSpPr>
            <p:spPr bwMode="auto">
              <a:xfrm>
                <a:off x="257927" y="1447800"/>
                <a:ext cx="653489" cy="497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srgbClr val="660066"/>
                    </a:solidFill>
                  </a:rPr>
                  <a:t>H(t)</a:t>
                </a:r>
              </a:p>
            </p:txBody>
          </p:sp>
          <p:cxnSp>
            <p:nvCxnSpPr>
              <p:cNvPr id="41" name="Straight Arrow Connector 40"/>
              <p:cNvCxnSpPr/>
              <p:nvPr/>
            </p:nvCxnSpPr>
            <p:spPr>
              <a:xfrm flipV="1">
                <a:off x="2286000" y="1933540"/>
                <a:ext cx="762000" cy="255570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4"/>
              <p:cNvSpPr txBox="1">
                <a:spLocks noChangeArrowheads="1"/>
              </p:cNvSpPr>
              <p:nvPr/>
            </p:nvSpPr>
            <p:spPr bwMode="auto">
              <a:xfrm>
                <a:off x="2512488" y="3013274"/>
                <a:ext cx="272087" cy="3982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dirty="0">
                    <a:solidFill>
                      <a:srgbClr val="660066"/>
                    </a:solidFill>
                    <a:latin typeface="Wingdings"/>
                    <a:ea typeface="Wingdings"/>
                    <a:cs typeface="Wingdings"/>
                    <a:sym typeface="Wingdings"/>
                  </a:rPr>
                  <a:t></a:t>
                </a:r>
                <a:endParaRPr lang="en-US" dirty="0">
                  <a:solidFill>
                    <a:srgbClr val="660066"/>
                  </a:solidFill>
                </a:endParaRPr>
              </a:p>
            </p:txBody>
          </p:sp>
        </p:grpSp>
        <p:sp>
          <p:nvSpPr>
            <p:cNvPr id="43" name="TextBox 44"/>
            <p:cNvSpPr txBox="1">
              <a:spLocks noChangeArrowheads="1"/>
            </p:cNvSpPr>
            <p:nvPr/>
          </p:nvSpPr>
          <p:spPr bwMode="auto">
            <a:xfrm>
              <a:off x="1600200" y="2438400"/>
              <a:ext cx="328558" cy="455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dirty="0"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endParaRPr lang="en-US" dirty="0"/>
            </a:p>
          </p:txBody>
        </p:sp>
        <p:sp>
          <p:nvSpPr>
            <p:cNvPr id="44" name="TextBox 44"/>
            <p:cNvSpPr txBox="1">
              <a:spLocks noChangeArrowheads="1"/>
            </p:cNvSpPr>
            <p:nvPr/>
          </p:nvSpPr>
          <p:spPr bwMode="auto">
            <a:xfrm>
              <a:off x="3205118" y="3516868"/>
              <a:ext cx="328558" cy="455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660066"/>
                  </a:solidFill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endParaRPr lang="en-US" dirty="0">
                <a:solidFill>
                  <a:srgbClr val="660066"/>
                </a:solidFill>
              </a:endParaRPr>
            </a:p>
          </p:txBody>
        </p:sp>
        <p:sp>
          <p:nvSpPr>
            <p:cNvPr id="45" name="TextBox 44"/>
            <p:cNvSpPr txBox="1">
              <a:spLocks noChangeArrowheads="1"/>
            </p:cNvSpPr>
            <p:nvPr/>
          </p:nvSpPr>
          <p:spPr bwMode="auto">
            <a:xfrm>
              <a:off x="3738518" y="2819399"/>
              <a:ext cx="328558" cy="455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660066"/>
                  </a:solidFill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endParaRPr lang="en-US" dirty="0">
                <a:solidFill>
                  <a:srgbClr val="660066"/>
                </a:solidFill>
              </a:endParaRPr>
            </a:p>
          </p:txBody>
        </p:sp>
        <p:sp>
          <p:nvSpPr>
            <p:cNvPr id="46" name="TextBox 44"/>
            <p:cNvSpPr txBox="1">
              <a:spLocks noChangeArrowheads="1"/>
            </p:cNvSpPr>
            <p:nvPr/>
          </p:nvSpPr>
          <p:spPr bwMode="auto">
            <a:xfrm>
              <a:off x="3509918" y="3821668"/>
              <a:ext cx="328558" cy="455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dirty="0"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endParaRPr lang="en-US" dirty="0"/>
            </a:p>
          </p:txBody>
        </p:sp>
        <p:sp>
          <p:nvSpPr>
            <p:cNvPr id="47" name="TextBox 44"/>
            <p:cNvSpPr txBox="1">
              <a:spLocks noChangeArrowheads="1"/>
            </p:cNvSpPr>
            <p:nvPr/>
          </p:nvSpPr>
          <p:spPr bwMode="auto">
            <a:xfrm>
              <a:off x="3429000" y="4278868"/>
              <a:ext cx="328558" cy="455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dirty="0"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endParaRPr lang="en-US" dirty="0"/>
            </a:p>
          </p:txBody>
        </p:sp>
        <p:sp>
          <p:nvSpPr>
            <p:cNvPr id="48" name="TextBox 44"/>
            <p:cNvSpPr txBox="1">
              <a:spLocks noChangeArrowheads="1"/>
            </p:cNvSpPr>
            <p:nvPr/>
          </p:nvSpPr>
          <p:spPr bwMode="auto">
            <a:xfrm>
              <a:off x="3814718" y="4126468"/>
              <a:ext cx="328558" cy="455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660066"/>
                  </a:solidFill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endParaRPr lang="en-US" dirty="0">
                <a:solidFill>
                  <a:srgbClr val="660066"/>
                </a:solidFill>
              </a:endParaRPr>
            </a:p>
          </p:txBody>
        </p:sp>
        <p:sp>
          <p:nvSpPr>
            <p:cNvPr id="49" name="TextBox 44"/>
            <p:cNvSpPr txBox="1">
              <a:spLocks noChangeArrowheads="1"/>
            </p:cNvSpPr>
            <p:nvPr/>
          </p:nvSpPr>
          <p:spPr bwMode="auto">
            <a:xfrm>
              <a:off x="3357518" y="3276600"/>
              <a:ext cx="328558" cy="455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dirty="0"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endParaRPr lang="en-US" dirty="0"/>
            </a:p>
          </p:txBody>
        </p:sp>
        <p:sp>
          <p:nvSpPr>
            <p:cNvPr id="50" name="TextBox 44"/>
            <p:cNvSpPr txBox="1">
              <a:spLocks noChangeArrowheads="1"/>
            </p:cNvSpPr>
            <p:nvPr/>
          </p:nvSpPr>
          <p:spPr bwMode="auto">
            <a:xfrm>
              <a:off x="3509918" y="3821668"/>
              <a:ext cx="328558" cy="455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dirty="0"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endParaRPr lang="en-US" dirty="0"/>
            </a:p>
          </p:txBody>
        </p:sp>
        <p:sp>
          <p:nvSpPr>
            <p:cNvPr id="51" name="TextBox 44"/>
            <p:cNvSpPr txBox="1">
              <a:spLocks noChangeArrowheads="1"/>
            </p:cNvSpPr>
            <p:nvPr/>
          </p:nvSpPr>
          <p:spPr bwMode="auto">
            <a:xfrm>
              <a:off x="685800" y="2514601"/>
              <a:ext cx="328558" cy="455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dirty="0"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endParaRPr lang="en-US" dirty="0"/>
            </a:p>
          </p:txBody>
        </p:sp>
        <p:sp>
          <p:nvSpPr>
            <p:cNvPr id="52" name="TextBox 44"/>
            <p:cNvSpPr txBox="1">
              <a:spLocks noChangeArrowheads="1"/>
            </p:cNvSpPr>
            <p:nvPr/>
          </p:nvSpPr>
          <p:spPr bwMode="auto">
            <a:xfrm>
              <a:off x="914400" y="3581400"/>
              <a:ext cx="328558" cy="455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dirty="0"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endParaRPr lang="en-US" dirty="0"/>
            </a:p>
          </p:txBody>
        </p:sp>
        <p:sp>
          <p:nvSpPr>
            <p:cNvPr id="53" name="TextBox 44"/>
            <p:cNvSpPr txBox="1">
              <a:spLocks noChangeArrowheads="1"/>
            </p:cNvSpPr>
            <p:nvPr/>
          </p:nvSpPr>
          <p:spPr bwMode="auto">
            <a:xfrm>
              <a:off x="1752600" y="4278868"/>
              <a:ext cx="328558" cy="455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dirty="0"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endParaRPr lang="en-US" dirty="0"/>
            </a:p>
          </p:txBody>
        </p:sp>
        <p:sp>
          <p:nvSpPr>
            <p:cNvPr id="54" name="TextBox 44"/>
            <p:cNvSpPr txBox="1">
              <a:spLocks noChangeArrowheads="1"/>
            </p:cNvSpPr>
            <p:nvPr/>
          </p:nvSpPr>
          <p:spPr bwMode="auto">
            <a:xfrm>
              <a:off x="914400" y="4431268"/>
              <a:ext cx="328558" cy="455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dirty="0"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endParaRPr lang="en-US" dirty="0"/>
            </a:p>
          </p:txBody>
        </p:sp>
        <p:sp>
          <p:nvSpPr>
            <p:cNvPr id="55" name="TextBox 44"/>
            <p:cNvSpPr txBox="1">
              <a:spLocks noChangeArrowheads="1"/>
            </p:cNvSpPr>
            <p:nvPr/>
          </p:nvSpPr>
          <p:spPr bwMode="auto">
            <a:xfrm>
              <a:off x="1676400" y="5193267"/>
              <a:ext cx="328558" cy="455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dirty="0"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endParaRPr lang="en-US" dirty="0"/>
            </a:p>
          </p:txBody>
        </p:sp>
        <p:sp>
          <p:nvSpPr>
            <p:cNvPr id="56" name="TextBox 44"/>
            <p:cNvSpPr txBox="1">
              <a:spLocks noChangeArrowheads="1"/>
            </p:cNvSpPr>
            <p:nvPr/>
          </p:nvSpPr>
          <p:spPr bwMode="auto">
            <a:xfrm>
              <a:off x="2057400" y="4583668"/>
              <a:ext cx="328558" cy="455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dirty="0"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endParaRPr lang="en-US" dirty="0"/>
            </a:p>
          </p:txBody>
        </p:sp>
        <p:sp>
          <p:nvSpPr>
            <p:cNvPr id="57" name="TextBox 44"/>
            <p:cNvSpPr txBox="1">
              <a:spLocks noChangeArrowheads="1"/>
            </p:cNvSpPr>
            <p:nvPr/>
          </p:nvSpPr>
          <p:spPr bwMode="auto">
            <a:xfrm>
              <a:off x="2209800" y="4736068"/>
              <a:ext cx="328558" cy="455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dirty="0"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endParaRPr lang="en-US" dirty="0"/>
            </a:p>
          </p:txBody>
        </p:sp>
        <p:sp>
          <p:nvSpPr>
            <p:cNvPr id="58" name="TextBox 44"/>
            <p:cNvSpPr txBox="1">
              <a:spLocks noChangeArrowheads="1"/>
            </p:cNvSpPr>
            <p:nvPr/>
          </p:nvSpPr>
          <p:spPr bwMode="auto">
            <a:xfrm>
              <a:off x="1905000" y="3352800"/>
              <a:ext cx="328558" cy="455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dirty="0"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endParaRPr lang="en-US" dirty="0"/>
            </a:p>
          </p:txBody>
        </p:sp>
        <p:sp>
          <p:nvSpPr>
            <p:cNvPr id="59" name="TextBox 44"/>
            <p:cNvSpPr txBox="1">
              <a:spLocks noChangeArrowheads="1"/>
            </p:cNvSpPr>
            <p:nvPr/>
          </p:nvSpPr>
          <p:spPr bwMode="auto">
            <a:xfrm>
              <a:off x="2514600" y="5040869"/>
              <a:ext cx="328558" cy="455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dirty="0"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endParaRPr lang="en-US" dirty="0"/>
            </a:p>
          </p:txBody>
        </p:sp>
        <p:sp>
          <p:nvSpPr>
            <p:cNvPr id="60" name="TextBox 44"/>
            <p:cNvSpPr txBox="1">
              <a:spLocks noChangeArrowheads="1"/>
            </p:cNvSpPr>
            <p:nvPr/>
          </p:nvSpPr>
          <p:spPr bwMode="auto">
            <a:xfrm>
              <a:off x="533400" y="4876800"/>
              <a:ext cx="328558" cy="455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dirty="0"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endParaRPr lang="en-US" dirty="0"/>
            </a:p>
          </p:txBody>
        </p:sp>
        <p:sp>
          <p:nvSpPr>
            <p:cNvPr id="61" name="TextBox 44"/>
            <p:cNvSpPr txBox="1">
              <a:spLocks noChangeArrowheads="1"/>
            </p:cNvSpPr>
            <p:nvPr/>
          </p:nvSpPr>
          <p:spPr bwMode="auto">
            <a:xfrm>
              <a:off x="762000" y="3048000"/>
              <a:ext cx="328558" cy="455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dirty="0"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endParaRPr lang="en-US" dirty="0"/>
            </a:p>
          </p:txBody>
        </p:sp>
        <p:sp>
          <p:nvSpPr>
            <p:cNvPr id="62" name="TextBox 44"/>
            <p:cNvSpPr txBox="1">
              <a:spLocks noChangeArrowheads="1"/>
            </p:cNvSpPr>
            <p:nvPr/>
          </p:nvSpPr>
          <p:spPr bwMode="auto">
            <a:xfrm>
              <a:off x="1371600" y="3048000"/>
              <a:ext cx="328558" cy="455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dirty="0"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endParaRPr lang="en-US" dirty="0"/>
            </a:p>
          </p:txBody>
        </p:sp>
        <p:sp>
          <p:nvSpPr>
            <p:cNvPr id="63" name="TextBox 44"/>
            <p:cNvSpPr txBox="1">
              <a:spLocks noChangeArrowheads="1"/>
            </p:cNvSpPr>
            <p:nvPr/>
          </p:nvSpPr>
          <p:spPr bwMode="auto">
            <a:xfrm>
              <a:off x="1524000" y="3581400"/>
              <a:ext cx="328558" cy="455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dirty="0"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endParaRPr lang="en-US" dirty="0"/>
            </a:p>
          </p:txBody>
        </p:sp>
        <p:sp>
          <p:nvSpPr>
            <p:cNvPr id="64" name="TextBox 44"/>
            <p:cNvSpPr txBox="1">
              <a:spLocks noChangeArrowheads="1"/>
            </p:cNvSpPr>
            <p:nvPr/>
          </p:nvSpPr>
          <p:spPr bwMode="auto">
            <a:xfrm>
              <a:off x="1676400" y="3733800"/>
              <a:ext cx="328558" cy="455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dirty="0"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endParaRPr lang="en-US" dirty="0"/>
            </a:p>
          </p:txBody>
        </p:sp>
        <p:sp>
          <p:nvSpPr>
            <p:cNvPr id="65" name="TextBox 44"/>
            <p:cNvSpPr txBox="1">
              <a:spLocks noChangeArrowheads="1"/>
            </p:cNvSpPr>
            <p:nvPr/>
          </p:nvSpPr>
          <p:spPr bwMode="auto">
            <a:xfrm>
              <a:off x="1828800" y="3886200"/>
              <a:ext cx="328558" cy="455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dirty="0"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endParaRPr lang="en-US" dirty="0"/>
            </a:p>
          </p:txBody>
        </p:sp>
        <p:sp>
          <p:nvSpPr>
            <p:cNvPr id="66" name="TextBox 44"/>
            <p:cNvSpPr txBox="1">
              <a:spLocks noChangeArrowheads="1"/>
            </p:cNvSpPr>
            <p:nvPr/>
          </p:nvSpPr>
          <p:spPr bwMode="auto">
            <a:xfrm>
              <a:off x="990600" y="4952999"/>
              <a:ext cx="328558" cy="455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dirty="0"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endParaRPr lang="en-US" dirty="0"/>
            </a:p>
          </p:txBody>
        </p:sp>
        <p:sp>
          <p:nvSpPr>
            <p:cNvPr id="67" name="TextBox 44"/>
            <p:cNvSpPr txBox="1">
              <a:spLocks noChangeArrowheads="1"/>
            </p:cNvSpPr>
            <p:nvPr/>
          </p:nvSpPr>
          <p:spPr bwMode="auto">
            <a:xfrm>
              <a:off x="1143000" y="5498068"/>
              <a:ext cx="328558" cy="455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dirty="0"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endParaRPr lang="en-US" dirty="0"/>
            </a:p>
          </p:txBody>
        </p:sp>
        <p:sp>
          <p:nvSpPr>
            <p:cNvPr id="68" name="TextBox 44"/>
            <p:cNvSpPr txBox="1">
              <a:spLocks noChangeArrowheads="1"/>
            </p:cNvSpPr>
            <p:nvPr/>
          </p:nvSpPr>
          <p:spPr bwMode="auto">
            <a:xfrm>
              <a:off x="762000" y="5650468"/>
              <a:ext cx="328558" cy="455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dirty="0"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endParaRPr lang="en-US" dirty="0"/>
            </a:p>
          </p:txBody>
        </p:sp>
        <p:sp>
          <p:nvSpPr>
            <p:cNvPr id="69" name="TextBox 44"/>
            <p:cNvSpPr txBox="1">
              <a:spLocks noChangeArrowheads="1"/>
            </p:cNvSpPr>
            <p:nvPr/>
          </p:nvSpPr>
          <p:spPr bwMode="auto">
            <a:xfrm>
              <a:off x="1447800" y="5802868"/>
              <a:ext cx="328558" cy="455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dirty="0"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endParaRPr lang="en-US" dirty="0"/>
            </a:p>
          </p:txBody>
        </p:sp>
        <p:sp>
          <p:nvSpPr>
            <p:cNvPr id="70" name="TextBox 44"/>
            <p:cNvSpPr txBox="1">
              <a:spLocks noChangeArrowheads="1"/>
            </p:cNvSpPr>
            <p:nvPr/>
          </p:nvSpPr>
          <p:spPr bwMode="auto">
            <a:xfrm>
              <a:off x="1600200" y="5955268"/>
              <a:ext cx="328558" cy="455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dirty="0">
                  <a:latin typeface="Wingdings"/>
                  <a:ea typeface="Wingdings"/>
                  <a:cs typeface="Wingdings"/>
                  <a:sym typeface="Wingdings"/>
                </a:rPr>
                <a:t></a:t>
              </a:r>
              <a:endParaRPr lang="en-US" dirty="0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381000" y="2743200"/>
              <a:ext cx="0" cy="91440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76200" y="2983468"/>
              <a:ext cx="330372" cy="4550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λ</a:t>
              </a:r>
              <a:endParaRPr lang="en-US" dirty="0"/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73D3F37F-9660-8347-9EB8-4FF65055F64D}"/>
              </a:ext>
            </a:extLst>
          </p:cNvPr>
          <p:cNvSpPr txBox="1"/>
          <p:nvPr/>
        </p:nvSpPr>
        <p:spPr>
          <a:xfrm>
            <a:off x="382104" y="914401"/>
            <a:ext cx="114785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trapped elastic vortex driven by the Lorentz force balanced by viscous drag and bending stress.  At H</a:t>
            </a:r>
            <a:r>
              <a:rPr lang="en-US" baseline="-25000" dirty="0"/>
              <a:t>a</a:t>
            </a:r>
            <a:r>
              <a:rPr lang="en-US" dirty="0"/>
              <a:t> = 100-200 </a:t>
            </a:r>
            <a:r>
              <a:rPr lang="en-US" dirty="0" err="1"/>
              <a:t>mT</a:t>
            </a:r>
            <a:r>
              <a:rPr lang="en-US" dirty="0"/>
              <a:t>, </a:t>
            </a:r>
          </a:p>
          <a:p>
            <a:r>
              <a:rPr lang="en-US" dirty="0"/>
              <a:t>J(0) at the surface approaches the </a:t>
            </a:r>
            <a:r>
              <a:rPr lang="en-US" dirty="0" err="1"/>
              <a:t>depairing</a:t>
            </a:r>
            <a:r>
              <a:rPr lang="en-US" dirty="0"/>
              <a:t> limit</a:t>
            </a:r>
            <a:r>
              <a:rPr lang="en-US" b="1" dirty="0"/>
              <a:t>:</a:t>
            </a:r>
            <a:r>
              <a:rPr lang="en-US" dirty="0"/>
              <a:t>    </a:t>
            </a:r>
          </a:p>
          <a:p>
            <a:endParaRPr lang="en-US" dirty="0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3EF01D1E-DA1E-9744-BBC0-5744E57979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2030" y="1506673"/>
            <a:ext cx="1724920" cy="38680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71" name="Footer Placeholder 70">
            <a:extLst>
              <a:ext uri="{FF2B5EF4-FFF2-40B4-BE49-F238E27FC236}">
                <a16:creationId xmlns:a16="http://schemas.microsoft.com/office/drawing/2014/main" id="{BDF165CA-B687-BA41-9B8F-93355BE36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865551" cy="365125"/>
          </a:xfrm>
        </p:spPr>
        <p:txBody>
          <a:bodyPr/>
          <a:lstStyle/>
          <a:p>
            <a:r>
              <a:rPr lang="en-US" dirty="0"/>
              <a:t>Gurevich, Materials for Bright Beams Workshop, Cornell, July 16-18, 2025</a:t>
            </a:r>
          </a:p>
        </p:txBody>
      </p:sp>
      <p:sp>
        <p:nvSpPr>
          <p:cNvPr id="75" name="Slide Number Placeholder 74">
            <a:extLst>
              <a:ext uri="{FF2B5EF4-FFF2-40B4-BE49-F238E27FC236}">
                <a16:creationId xmlns:a16="http://schemas.microsoft.com/office/drawing/2014/main" id="{6CE313AD-B770-0B42-9B23-B4DA41488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917F4-69CE-C848-A829-59C74A1C27FE}" type="slidenum">
              <a:rPr lang="en-US" smtClean="0"/>
              <a:t>15</a:t>
            </a:fld>
            <a:endParaRPr lang="en-US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B55BDEE-326B-5043-BF6E-A98163622AF8}"/>
              </a:ext>
            </a:extLst>
          </p:cNvPr>
          <p:cNvSpPr txBox="1"/>
          <p:nvPr/>
        </p:nvSpPr>
        <p:spPr>
          <a:xfrm>
            <a:off x="5029800" y="3363750"/>
            <a:ext cx="66139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 H = </a:t>
            </a:r>
            <a:r>
              <a:rPr lang="en-US" dirty="0" err="1"/>
              <a:t>H</a:t>
            </a:r>
            <a:r>
              <a:rPr lang="en-US" baseline="-25000" dirty="0" err="1"/>
              <a:t>c</a:t>
            </a:r>
            <a:r>
              <a:rPr lang="en-US" dirty="0"/>
              <a:t>, the </a:t>
            </a:r>
            <a:r>
              <a:rPr lang="en-US" dirty="0" err="1"/>
              <a:t>superflow</a:t>
            </a:r>
            <a:r>
              <a:rPr lang="en-US" dirty="0"/>
              <a:t> velocity of Cooper pairs reaches the critical pairbreaking value </a:t>
            </a:r>
            <a:r>
              <a:rPr lang="en-US" dirty="0" err="1"/>
              <a:t>v</a:t>
            </a:r>
            <a:r>
              <a:rPr lang="en-US" baseline="-25000" dirty="0" err="1"/>
              <a:t>c</a:t>
            </a:r>
            <a:r>
              <a:rPr lang="en-US" dirty="0"/>
              <a:t> = </a:t>
            </a:r>
            <a:r>
              <a:rPr lang="en-US" dirty="0">
                <a:sym typeface="Symbol"/>
              </a:rPr>
              <a:t>/p</a:t>
            </a:r>
            <a:r>
              <a:rPr lang="en-US" baseline="-25000" dirty="0">
                <a:sym typeface="Symbol"/>
              </a:rPr>
              <a:t>F</a:t>
            </a:r>
            <a:r>
              <a:rPr lang="en-US" dirty="0"/>
              <a:t>  and the velocity of the vortex tip is </a:t>
            </a:r>
          </a:p>
          <a:p>
            <a:endParaRPr lang="en-US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94C44EA-67EC-394D-AD17-5D4AD013744C}"/>
              </a:ext>
            </a:extLst>
          </p:cNvPr>
          <p:cNvSpPr txBox="1"/>
          <p:nvPr/>
        </p:nvSpPr>
        <p:spPr>
          <a:xfrm>
            <a:off x="4969865" y="4927507"/>
            <a:ext cx="6705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Here v = 10 km/s exceeds the speed of sound (2-4 km/s) and </a:t>
            </a:r>
            <a:r>
              <a:rPr lang="en-US" dirty="0" err="1"/>
              <a:t>v</a:t>
            </a:r>
            <a:r>
              <a:rPr lang="en-US" baseline="-25000" dirty="0" err="1"/>
              <a:t>c</a:t>
            </a:r>
            <a:r>
              <a:rPr lang="en-US" dirty="0"/>
              <a:t> = </a:t>
            </a:r>
            <a:r>
              <a:rPr lang="en-US" dirty="0">
                <a:sym typeface="Symbol"/>
              </a:rPr>
              <a:t>/p</a:t>
            </a:r>
            <a:r>
              <a:rPr lang="en-US" baseline="-25000" dirty="0">
                <a:sym typeface="Symbol"/>
              </a:rPr>
              <a:t>F</a:t>
            </a:r>
            <a:r>
              <a:rPr lang="en-US" dirty="0"/>
              <a:t> = 1 km/s. Vortex velocities 10-20 km/s were observed by SQUID scanning microscopy </a:t>
            </a:r>
            <a:r>
              <a:rPr lang="en-US" sz="1200" b="1" dirty="0" err="1">
                <a:solidFill>
                  <a:srgbClr val="0000DB"/>
                </a:solidFill>
              </a:rPr>
              <a:t>Embon</a:t>
            </a:r>
            <a:r>
              <a:rPr lang="en-US" sz="1200" b="1" dirty="0">
                <a:solidFill>
                  <a:srgbClr val="0000DB"/>
                </a:solidFill>
              </a:rPr>
              <a:t> et al, Nature Comm. 8, 85 (2017) </a:t>
            </a:r>
            <a:endParaRPr lang="en-US" dirty="0"/>
          </a:p>
          <a:p>
            <a:endParaRPr lang="en-US" dirty="0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2A851B8E-39CD-B649-8EE2-70ED0666A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7819" y="4261607"/>
            <a:ext cx="2181938" cy="608568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72F6D1AA-1BBE-5743-8742-942082D8F840}"/>
              </a:ext>
            </a:extLst>
          </p:cNvPr>
          <p:cNvSpPr txBox="1"/>
          <p:nvPr/>
        </p:nvSpPr>
        <p:spPr>
          <a:xfrm>
            <a:off x="5204792" y="729835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can a supersonic vortex tip remain connected to a subsonic elastic vortex line in the bulk?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82E1D20-4CCC-B94B-812F-015A18D64B62}"/>
              </a:ext>
            </a:extLst>
          </p:cNvPr>
          <p:cNvSpPr txBox="1"/>
          <p:nvPr/>
        </p:nvSpPr>
        <p:spPr>
          <a:xfrm>
            <a:off x="4990945" y="5937812"/>
            <a:ext cx="7076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Superfast vortex tip connected to the pinned part of the vortex.</a:t>
            </a:r>
          </a:p>
        </p:txBody>
      </p:sp>
    </p:spTree>
    <p:extLst>
      <p:ext uri="{BB962C8B-B14F-4D97-AF65-F5344CB8AC3E}">
        <p14:creationId xmlns:p14="http://schemas.microsoft.com/office/powerpoint/2010/main" val="3831508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920C0-30C4-CF45-8E4E-7F64DE047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669" y="-228600"/>
            <a:ext cx="8229600" cy="1143000"/>
          </a:xfrm>
        </p:spPr>
        <p:txBody>
          <a:bodyPr/>
          <a:lstStyle/>
          <a:p>
            <a:r>
              <a:rPr lang="en-US" sz="2800" b="1" dirty="0">
                <a:latin typeface="+mn-lt"/>
              </a:rPr>
              <a:t>What happens to the vortex drag at high velocities?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92885ED-97B3-CE42-84A4-2904F51F5E20}"/>
              </a:ext>
            </a:extLst>
          </p:cNvPr>
          <p:cNvCxnSpPr>
            <a:cxnSpLocks/>
          </p:cNvCxnSpPr>
          <p:nvPr/>
        </p:nvCxnSpPr>
        <p:spPr>
          <a:xfrm>
            <a:off x="4247322" y="762000"/>
            <a:ext cx="66027" cy="609600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6D59882B-FEA6-FB46-9A4F-63E99CB6E7F9}"/>
              </a:ext>
            </a:extLst>
          </p:cNvPr>
          <p:cNvSpPr txBox="1"/>
          <p:nvPr/>
        </p:nvSpPr>
        <p:spPr>
          <a:xfrm>
            <a:off x="1384853" y="626166"/>
            <a:ext cx="1272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Slow vortex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6D8823-56FE-7943-A8C2-AB07ADC044AB}"/>
              </a:ext>
            </a:extLst>
          </p:cNvPr>
          <p:cNvSpPr txBox="1"/>
          <p:nvPr/>
        </p:nvSpPr>
        <p:spPr>
          <a:xfrm>
            <a:off x="7315201" y="914400"/>
            <a:ext cx="1201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Fast vortex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F67400-36BD-0945-BBE3-E66AD5FA3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653" y="1769166"/>
            <a:ext cx="2679629" cy="22288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8804E9-A636-4A46-A106-34DD920F1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2930" y="1275523"/>
            <a:ext cx="3222297" cy="2907268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2338129B-11C2-784C-9012-221D8F03A8C5}"/>
              </a:ext>
            </a:extLst>
          </p:cNvPr>
          <p:cNvSpPr/>
          <p:nvPr/>
        </p:nvSpPr>
        <p:spPr>
          <a:xfrm>
            <a:off x="1510973" y="1159566"/>
            <a:ext cx="914400" cy="914400"/>
          </a:xfrm>
          <a:prstGeom prst="ellipse">
            <a:avLst/>
          </a:prstGeom>
          <a:gradFill flip="none" rotWithShape="1">
            <a:gsLst>
              <a:gs pos="10000">
                <a:srgbClr val="FFCCCC">
                  <a:lumMod val="62000"/>
                </a:srgbClr>
              </a:gs>
              <a:gs pos="54000">
                <a:srgbClr val="FF0000">
                  <a:tint val="44500"/>
                  <a:satMod val="160000"/>
                  <a:lumMod val="87000"/>
                  <a:lumOff val="13000"/>
                </a:srgbClr>
              </a:gs>
              <a:gs pos="88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88EE8DD-1103-5849-9CCA-9C870ABCE143}"/>
              </a:ext>
            </a:extLst>
          </p:cNvPr>
          <p:cNvSpPr/>
          <p:nvPr/>
        </p:nvSpPr>
        <p:spPr>
          <a:xfrm>
            <a:off x="5543185" y="1359934"/>
            <a:ext cx="2136450" cy="621267"/>
          </a:xfrm>
          <a:prstGeom prst="ellipse">
            <a:avLst/>
          </a:prstGeom>
          <a:gradFill flip="none" rotWithShape="1">
            <a:gsLst>
              <a:gs pos="0">
                <a:srgbClr val="FFCCCC">
                  <a:lumMod val="62000"/>
                </a:srgbClr>
              </a:gs>
              <a:gs pos="42000">
                <a:srgbClr val="FF0000">
                  <a:tint val="44500"/>
                  <a:satMod val="160000"/>
                  <a:lumMod val="87000"/>
                  <a:lumOff val="13000"/>
                </a:srgbClr>
              </a:gs>
              <a:gs pos="83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256CCBAA-A407-EB41-99FF-700A29BDB39F}"/>
              </a:ext>
            </a:extLst>
          </p:cNvPr>
          <p:cNvSpPr/>
          <p:nvPr/>
        </p:nvSpPr>
        <p:spPr>
          <a:xfrm>
            <a:off x="7965137" y="1562605"/>
            <a:ext cx="1221168" cy="2032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F909B79-C949-C940-BE61-D368A25C989F}"/>
              </a:ext>
            </a:extLst>
          </p:cNvPr>
          <p:cNvSpPr txBox="1"/>
          <p:nvPr/>
        </p:nvSpPr>
        <p:spPr>
          <a:xfrm>
            <a:off x="8431695" y="1109869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v</a:t>
            </a:r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90CF3709-4F50-1C41-83AC-65C8BC5AFAEE}"/>
              </a:ext>
            </a:extLst>
          </p:cNvPr>
          <p:cNvSpPr/>
          <p:nvPr/>
        </p:nvSpPr>
        <p:spPr>
          <a:xfrm>
            <a:off x="2756452" y="1540568"/>
            <a:ext cx="533400" cy="1523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DC0452-6735-F041-BBCD-3892D1993123}"/>
              </a:ext>
            </a:extLst>
          </p:cNvPr>
          <p:cNvSpPr txBox="1"/>
          <p:nvPr/>
        </p:nvSpPr>
        <p:spPr>
          <a:xfrm>
            <a:off x="2747895" y="1139689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v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691D68-EA0F-B14A-BC2B-765098FFE10D}"/>
              </a:ext>
            </a:extLst>
          </p:cNvPr>
          <p:cNvSpPr txBox="1"/>
          <p:nvPr/>
        </p:nvSpPr>
        <p:spPr>
          <a:xfrm>
            <a:off x="304801" y="4068420"/>
            <a:ext cx="385105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+mj-lt"/>
              </a:rPr>
              <a:t>A nearly round vortex core   </a:t>
            </a:r>
          </a:p>
          <a:p>
            <a:endParaRPr lang="en-US" dirty="0">
              <a:latin typeface="+mj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+mj-lt"/>
              </a:rPr>
              <a:t>Cloud of dissipative quasiparticles is </a:t>
            </a:r>
          </a:p>
          <a:p>
            <a:r>
              <a:rPr lang="en-US" dirty="0">
                <a:latin typeface="+mj-lt"/>
              </a:rPr>
              <a:t>      locked onto the moving core</a:t>
            </a:r>
          </a:p>
          <a:p>
            <a:endParaRPr lang="en-US" dirty="0">
              <a:latin typeface="+mj-lt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+mj-lt"/>
              </a:rPr>
              <a:t>Bardeen-Stephen vortex drag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373A9E-A917-B841-BA7F-9369229AD1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3195362"/>
            <a:ext cx="2404144" cy="613302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B76CD7-44E8-5343-84ED-05EC8AC8FD88}"/>
              </a:ext>
            </a:extLst>
          </p:cNvPr>
          <p:cNvSpPr txBox="1"/>
          <p:nvPr/>
        </p:nvSpPr>
        <p:spPr>
          <a:xfrm>
            <a:off x="4522070" y="2286001"/>
            <a:ext cx="38435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Velocity-dependent Larkin-</a:t>
            </a:r>
            <a:r>
              <a:rPr lang="en-US" dirty="0" err="1"/>
              <a:t>Ovchinnikov</a:t>
            </a:r>
            <a:r>
              <a:rPr lang="en-US" dirty="0"/>
              <a:t> vortex drag:</a:t>
            </a:r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A9FEF482-80D1-2A46-8CE5-EA93E830F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03293" y="6356350"/>
            <a:ext cx="4955498" cy="365125"/>
          </a:xfrm>
        </p:spPr>
        <p:txBody>
          <a:bodyPr/>
          <a:lstStyle/>
          <a:p>
            <a:r>
              <a:rPr lang="en-US" dirty="0"/>
              <a:t>Gurevich, Materials for Bright Beams Workshop, Cornell, July 16-18, 2025</a:t>
            </a: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EDE6AAE3-E1C3-594D-AF4E-411143C49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917F4-69CE-C848-A829-59C74A1C27FE}" type="slidenum">
              <a:rPr lang="en-US" smtClean="0"/>
              <a:t>16</a:t>
            </a:fld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D784B3E-49E1-0A45-85E9-334EE4A672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9435" y="5930233"/>
            <a:ext cx="1553283" cy="685968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93967B9B-411E-3B4A-99AD-D055C6BECF32}"/>
              </a:ext>
            </a:extLst>
          </p:cNvPr>
          <p:cNvGrpSpPr/>
          <p:nvPr/>
        </p:nvGrpSpPr>
        <p:grpSpPr>
          <a:xfrm>
            <a:off x="4404816" y="4377446"/>
            <a:ext cx="7747425" cy="1754326"/>
            <a:chOff x="4404816" y="4330148"/>
            <a:chExt cx="7747425" cy="175432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90C0939-A28F-8B40-BEA8-1FE94A1C68F8}"/>
                </a:ext>
              </a:extLst>
            </p:cNvPr>
            <p:cNvSpPr txBox="1"/>
            <p:nvPr/>
          </p:nvSpPr>
          <p:spPr>
            <a:xfrm>
              <a:off x="4404816" y="4330148"/>
              <a:ext cx="774742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n-US" dirty="0"/>
                <a:t>TDGL simulations show that the fast vortex core stretches along </a:t>
              </a:r>
              <a:r>
                <a:rPr lang="en-US" b="1" dirty="0"/>
                <a:t>v</a:t>
              </a:r>
              <a:endParaRPr lang="en-US" dirty="0"/>
            </a:p>
            <a:p>
              <a:endParaRPr lang="en-US" dirty="0"/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n-US" dirty="0"/>
                <a:t>A cloud of nonequilibrium quasiparticles lagging behind the moving core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endParaRPr lang="en-US" dirty="0"/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n-US" dirty="0"/>
                <a:t>Decrease of the vortex drag with v causes a </a:t>
              </a:r>
              <a:r>
                <a:rPr lang="en-US" dirty="0" err="1"/>
                <a:t>jumpwise</a:t>
              </a:r>
              <a:r>
                <a:rPr lang="en-US" dirty="0"/>
                <a:t> LO instability as </a:t>
              </a:r>
            </a:p>
            <a:p>
              <a:r>
                <a:rPr lang="en-US" dirty="0"/>
                <a:t>      the local force balance                          breaks down at  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519A325-9285-3947-B0E0-64EF9A14EC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59600" y="5776739"/>
              <a:ext cx="1193800" cy="23495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E8954BF-22A0-9141-8FF6-4D25CC67EF3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787856" y="5781704"/>
              <a:ext cx="2099343" cy="2513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9353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2D726-181E-384C-8AAB-72D3DA3E0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982" y="-70740"/>
            <a:ext cx="10690289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+mn-lt"/>
              </a:rPr>
              <a:t>RF dissipation of a trapped vortex in a random pinning potential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2E1EAC-B9BF-3D43-B990-C5B0BF8A0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8207" y="3933869"/>
            <a:ext cx="6629400" cy="5796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0AFEDA-BEBB-D04E-BEA9-098D058B0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781" y="4767193"/>
            <a:ext cx="5257800" cy="7291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F7606B-DCA9-7C4D-AB04-31401E5CA4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724" y="1693153"/>
            <a:ext cx="4553558" cy="34723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548EA7C-16FF-3A4F-8ECF-17DBF5392CB7}"/>
              </a:ext>
            </a:extLst>
          </p:cNvPr>
          <p:cNvSpPr txBox="1"/>
          <p:nvPr/>
        </p:nvSpPr>
        <p:spPr>
          <a:xfrm>
            <a:off x="4974314" y="1315281"/>
            <a:ext cx="70517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Numerical simulation of nonlinear dynamics of a curvilinear elastic vortex driven by strong RF current </a:t>
            </a:r>
          </a:p>
          <a:p>
            <a:endParaRPr lang="en-US" dirty="0"/>
          </a:p>
          <a:p>
            <a:r>
              <a:rPr lang="en-US" dirty="0"/>
              <a:t>Mesoscopic effects in RF response for different pinning configurations</a:t>
            </a:r>
          </a:p>
          <a:p>
            <a:endParaRPr lang="en-US" dirty="0"/>
          </a:p>
          <a:p>
            <a:r>
              <a:rPr lang="en-US" dirty="0"/>
              <a:t>LO instability in the presence of surface, bulk and cluster pinning</a:t>
            </a:r>
          </a:p>
          <a:p>
            <a:endParaRPr lang="en-US" dirty="0"/>
          </a:p>
          <a:p>
            <a:r>
              <a:rPr lang="en-US" dirty="0"/>
              <a:t>Vortex losses as function of frequency and rf field have been calculated.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1D2BD6-E594-1748-A3BB-F75A8F65A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041006" cy="365125"/>
          </a:xfrm>
        </p:spPr>
        <p:txBody>
          <a:bodyPr/>
          <a:lstStyle/>
          <a:p>
            <a:r>
              <a:rPr lang="en-US" dirty="0"/>
              <a:t>Gurevich, Materials for Bright Beams Workshop, Cornell, July 16-18,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7E68F6-31BA-6547-ADAA-B7D5AF570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917F4-69CE-C848-A829-59C74A1C27FE}" type="slidenum">
              <a:rPr lang="en-US" smtClean="0"/>
              <a:t>17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178F10-A630-8D47-9E82-3B293D536A97}"/>
              </a:ext>
            </a:extLst>
          </p:cNvPr>
          <p:cNvSpPr txBox="1"/>
          <p:nvPr/>
        </p:nvSpPr>
        <p:spPr>
          <a:xfrm>
            <a:off x="383041" y="5491200"/>
            <a:ext cx="3348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FF"/>
                </a:solidFill>
              </a:rPr>
              <a:t>Pathirana and </a:t>
            </a:r>
            <a:r>
              <a:rPr lang="en-US" sz="1200" b="1" dirty="0" err="1">
                <a:solidFill>
                  <a:srgbClr val="0000FF"/>
                </a:solidFill>
              </a:rPr>
              <a:t>Gurevich</a:t>
            </a:r>
            <a:r>
              <a:rPr lang="en-US" sz="1200" b="1" dirty="0">
                <a:solidFill>
                  <a:srgbClr val="0000FF"/>
                </a:solidFill>
              </a:rPr>
              <a:t>, PRB 101, 064504 (2020); </a:t>
            </a:r>
          </a:p>
          <a:p>
            <a:r>
              <a:rPr lang="en-US" sz="1200" b="1" dirty="0">
                <a:solidFill>
                  <a:srgbClr val="0000FF"/>
                </a:solidFill>
              </a:rPr>
              <a:t>PRB  103, 184518 (2021)</a:t>
            </a:r>
          </a:p>
        </p:txBody>
      </p:sp>
    </p:spTree>
    <p:extLst>
      <p:ext uri="{BB962C8B-B14F-4D97-AF65-F5344CB8AC3E}">
        <p14:creationId xmlns:p14="http://schemas.microsoft.com/office/powerpoint/2010/main" val="4009048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880FD-E977-440F-2345-C53668AE7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4478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Quasiparticle R</a:t>
            </a:r>
            <a:r>
              <a:rPr lang="en-US" sz="32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: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284B4-BC87-5090-18E5-9915B6B21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4303"/>
            <a:ext cx="10717924" cy="4852660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Switch from MB model to </a:t>
            </a:r>
            <a:r>
              <a:rPr lang="en-US" sz="2000" dirty="0" err="1"/>
              <a:t>Eliashberg</a:t>
            </a:r>
            <a:r>
              <a:rPr lang="en-US" sz="2000" dirty="0"/>
              <a:t> theory which describes realistic superconductors with strong e-p pairing (Nb, Nb</a:t>
            </a:r>
            <a:r>
              <a:rPr lang="en-US" sz="2000" baseline="-25000" dirty="0"/>
              <a:t>3</a:t>
            </a:r>
            <a:r>
              <a:rPr lang="en-US" sz="2000" dirty="0"/>
              <a:t>Sn, </a:t>
            </a:r>
            <a:r>
              <a:rPr lang="en-US" sz="2000" dirty="0" err="1"/>
              <a:t>NbN</a:t>
            </a:r>
            <a:r>
              <a:rPr lang="en-US" sz="2000" dirty="0"/>
              <a:t> </a:t>
            </a:r>
            <a:r>
              <a:rPr lang="en-US" sz="2000" dirty="0" err="1"/>
              <a:t>etc</a:t>
            </a:r>
            <a:r>
              <a:rPr lang="en-US" sz="2000" dirty="0"/>
              <a:t>)</a:t>
            </a:r>
          </a:p>
          <a:p>
            <a:endParaRPr lang="en-US" sz="2000" dirty="0"/>
          </a:p>
          <a:p>
            <a:r>
              <a:rPr lang="en-US" sz="2000" dirty="0"/>
              <a:t>Enigma of quasiparticle </a:t>
            </a:r>
            <a:r>
              <a:rPr lang="en-US" sz="2000" dirty="0" err="1"/>
              <a:t>subgap</a:t>
            </a:r>
            <a:r>
              <a:rPr lang="en-US" sz="2000" dirty="0"/>
              <a:t> states which define the ultimate Q limit at T&lt;&lt;Tc (SRF cavities and qubits). Many possible mechanisms (TLS, correlated impurities, strong e-p coupling, </a:t>
            </a:r>
            <a:r>
              <a:rPr lang="en-US" sz="2000" dirty="0" err="1"/>
              <a:t>etc</a:t>
            </a:r>
            <a:r>
              <a:rPr lang="en-US" sz="2000" dirty="0"/>
              <a:t>).</a:t>
            </a:r>
          </a:p>
          <a:p>
            <a:endParaRPr lang="en-US" sz="2000" dirty="0"/>
          </a:p>
          <a:p>
            <a:r>
              <a:rPr lang="en-US" sz="2000" dirty="0"/>
              <a:t> Field dependent Q(H) at high rf fields: the Pandora box of nonequilibrium superconductivity and complex kinetics of superconductors under strong RF fields. e-p and e-e relaxation times and their strong dependencies on T and rf field</a:t>
            </a:r>
          </a:p>
          <a:p>
            <a:endParaRPr lang="en-US" sz="2000" dirty="0"/>
          </a:p>
          <a:p>
            <a:r>
              <a:rPr lang="en-US" sz="2000" dirty="0"/>
              <a:t>Extended Q(H) rise, the effect of nonequilibrium kinetics of quasiparticles or putative two-level states</a:t>
            </a:r>
          </a:p>
          <a:p>
            <a:endParaRPr lang="en-US" sz="2000" dirty="0"/>
          </a:p>
          <a:p>
            <a:r>
              <a:rPr lang="en-US" sz="2000" dirty="0"/>
              <a:t>Ultimate breakdown of superconductivity- the physics of dynamic superheating field at GHz frequencies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D2901E-6610-884B-6058-E5EF65D97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757670" cy="365125"/>
          </a:xfrm>
        </p:spPr>
        <p:txBody>
          <a:bodyPr/>
          <a:lstStyle/>
          <a:p>
            <a:r>
              <a:rPr lang="en-US" dirty="0"/>
              <a:t>Gurevich, Materials for Bright Beams Workshop, Cornell, July 16-18,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2FBB4B-F643-D7CB-A7E2-3E785DE59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917F4-69CE-C848-A829-59C74A1C27F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211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14CD3-2956-D140-3F0E-8807DA23C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153" y="-60547"/>
            <a:ext cx="11001703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Nonlinear dynamics of fast vortices: challenges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0322F-A5B4-8BF6-CA90-364DFE53F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889"/>
            <a:ext cx="10515600" cy="4351338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Nonlinear vortex drag, change of the vortex core with the velocity which determine field dependence of residual R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Nonequilibrium kinetics of quasiparticles in the vortex core; Larkin-Ovchinnikov and overheating instabilities.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Lack of  theoretical tools to describe vortex dynamics at low T. Conventional TDGL for gapless superconductors or generalized TDGL for gapped superconductors are not adequate.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Interplay of BCS quasiparticle losses and losses due to trapped vortices 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3482F4-9C82-0A4B-E753-98B547876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5092521" cy="365125"/>
          </a:xfrm>
        </p:spPr>
        <p:txBody>
          <a:bodyPr/>
          <a:lstStyle/>
          <a:p>
            <a:r>
              <a:rPr lang="en-US" dirty="0"/>
              <a:t>Gurevich, Materials for Bright Beams Workshop, Cornell, July 16-18,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23E503-A65D-729B-B421-94F793709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917F4-69CE-C848-A829-59C74A1C27F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234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A1DCE-967B-0259-6D34-F829BD96A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4447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Contributions to SRF losses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A96BF-F716-1285-7596-F33D95F93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245" y="2164902"/>
            <a:ext cx="11691258" cy="3650473"/>
          </a:xfrm>
        </p:spPr>
        <p:txBody>
          <a:bodyPr>
            <a:normAutofit fontScale="85000" lnSpcReduction="20000"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Intrinsic: </a:t>
            </a:r>
          </a:p>
          <a:p>
            <a:pPr>
              <a:buFontTx/>
              <a:buChar char="-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Quasiparticle losses due to thermal-dissociation of Cooper pairs, field-dependent R</a:t>
            </a:r>
            <a:r>
              <a:rPr lang="en-US" sz="2200" baseline="-25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(H) of a nonequilibrium superconductor driven by strong rf currents</a:t>
            </a:r>
          </a:p>
          <a:p>
            <a:pPr>
              <a:buFontTx/>
              <a:buChar char="-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Extrinsic: </a:t>
            </a:r>
          </a:p>
          <a:p>
            <a:pPr>
              <a:buFontTx/>
              <a:buChar char="-"/>
            </a:pP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Nonsuperconducting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precipitates and surface layers (hydrides, suboxides)</a:t>
            </a:r>
          </a:p>
          <a:p>
            <a:pPr>
              <a:buFontTx/>
              <a:buChar char="-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Surface roughness, pits, groves, microcracks</a:t>
            </a:r>
          </a:p>
          <a:p>
            <a:pPr>
              <a:buFontTx/>
              <a:buChar char="-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Extended materials defects: grain boundaries, arrays of dislocations, impurity segregation on GBs and dislocations, nonstoichiometric regions</a:t>
            </a:r>
          </a:p>
          <a:p>
            <a:pPr>
              <a:buFontTx/>
              <a:buChar char="-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Vortices trapped in the cavity during its cooldown through Tc, hotspots on cavity surface</a:t>
            </a:r>
          </a:p>
          <a:p>
            <a:pPr>
              <a:buFontTx/>
              <a:buChar char="-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Materials-related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subgap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quasiparticle states: TLS in surface oxides, spatial correlation of impurities, strong e-p coupling, etc.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47D706-AE1B-EA8A-932B-8193E9AA0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5211417" cy="365125"/>
          </a:xfrm>
        </p:spPr>
        <p:txBody>
          <a:bodyPr/>
          <a:lstStyle/>
          <a:p>
            <a:r>
              <a:rPr lang="en-US" dirty="0"/>
              <a:t>Gurevich, Materials for Bright Beams Workshop, Cornell, July 16-18,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D3469B-83CF-A4D1-76F5-796F12A22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917F4-69CE-C848-A829-59C74A1C27FE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53C871-7195-F02B-78AE-926ACCF27B64}"/>
              </a:ext>
            </a:extLst>
          </p:cNvPr>
          <p:cNvSpPr txBox="1"/>
          <p:nvPr/>
        </p:nvSpPr>
        <p:spPr>
          <a:xfrm>
            <a:off x="7090610" y="1827081"/>
            <a:ext cx="1505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DB"/>
                </a:solidFill>
              </a:rPr>
              <a:t>intrinsic (BCS)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43DB88-5E6C-4CB3-BC59-B80267847137}"/>
              </a:ext>
            </a:extLst>
          </p:cNvPr>
          <p:cNvSpPr txBox="1"/>
          <p:nvPr/>
        </p:nvSpPr>
        <p:spPr>
          <a:xfrm>
            <a:off x="8935456" y="1779241"/>
            <a:ext cx="1941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DB"/>
                </a:solidFill>
              </a:rPr>
              <a:t>extrinsic (residual</a:t>
            </a:r>
            <a:r>
              <a:rPr lang="en-US" dirty="0"/>
              <a:t>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CBAE86-5D35-1382-EB75-0F4C6D17D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254" y="1058954"/>
            <a:ext cx="7772400" cy="660236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D8BCA6-DBD8-81C3-E540-90DD7ED2C544}"/>
              </a:ext>
            </a:extLst>
          </p:cNvPr>
          <p:cNvSpPr txBox="1"/>
          <p:nvPr/>
        </p:nvSpPr>
        <p:spPr>
          <a:xfrm>
            <a:off x="587826" y="5927271"/>
            <a:ext cx="59907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Interplay of intrinsic and extrinsic contributions</a:t>
            </a:r>
          </a:p>
        </p:txBody>
      </p:sp>
    </p:spTree>
    <p:extLst>
      <p:ext uri="{BB962C8B-B14F-4D97-AF65-F5344CB8AC3E}">
        <p14:creationId xmlns:p14="http://schemas.microsoft.com/office/powerpoint/2010/main" val="33427613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27FDF-CF34-4D03-6161-16309775F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207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E3C61-2648-EC14-8C5E-450C337602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8570"/>
            <a:ext cx="10515600" cy="3366859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 know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the well-established theory of BCS electrodynamics and trapped vortex losses at low rf fields. Effect of proximity coupled metallic precipitates or suboxide layers.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 do not know or not fully understand:</a:t>
            </a:r>
          </a:p>
          <a:p>
            <a:pPr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Mechanisms of residual resistance,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subgap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states, TLS</a:t>
            </a:r>
          </a:p>
          <a:p>
            <a:pPr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Theoretical Q and H limits for key SRF players (Nb and Nb</a:t>
            </a:r>
            <a:r>
              <a:rPr lang="en-US" sz="2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Sn) </a:t>
            </a:r>
          </a:p>
          <a:p>
            <a:pPr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Theory of nonequilibrium superconductivity which  describes Q(H) at high rf fields</a:t>
            </a:r>
          </a:p>
          <a:p>
            <a:pPr>
              <a:buFontTx/>
              <a:buChar char="-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Extreme dynamics of trapped vortices driven by rf fields in SRF cavities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D2C5F6-D022-B285-ABEA-41DEC35F6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5121729" cy="365125"/>
          </a:xfrm>
        </p:spPr>
        <p:txBody>
          <a:bodyPr/>
          <a:lstStyle/>
          <a:p>
            <a:r>
              <a:rPr lang="en-US" dirty="0"/>
              <a:t>Gurevich, Materials for Bright Beams Workshop, Cornell, July 16-18,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A7BAB8-0FAE-2569-142D-7CD77EB7C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917F4-69CE-C848-A829-59C74A1C27FE}" type="slidenum">
              <a:rPr lang="en-US" smtClean="0"/>
              <a:t>20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7597C1-2F34-B238-E948-950DAC9929B4}"/>
              </a:ext>
            </a:extLst>
          </p:cNvPr>
          <p:cNvSpPr txBox="1"/>
          <p:nvPr/>
        </p:nvSpPr>
        <p:spPr>
          <a:xfrm>
            <a:off x="772883" y="4379467"/>
            <a:ext cx="1093470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exact SRF performance limits for Nb and Nb</a:t>
            </a:r>
            <a:r>
              <a:rPr 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Sn are currently unknown, so we cannot say how much the H and Q limits of Nb cavities can be further improved.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Filling the knowledge gaps requires developing the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Eliashberg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+ nonequilibrium SRF theories of SRF limits in conjunction with advanced computational modeling. </a:t>
            </a:r>
          </a:p>
          <a:p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613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FB334-74B3-6341-915A-9E21C406C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4614" y="-280364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+mn-lt"/>
              </a:rPr>
              <a:t>Do we really know the theoretical SRF performance limits?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5E3AE-2F7D-D34B-8F4B-BBD86D7EF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43150" y="6356350"/>
            <a:ext cx="5015459" cy="365125"/>
          </a:xfrm>
        </p:spPr>
        <p:txBody>
          <a:bodyPr/>
          <a:lstStyle/>
          <a:p>
            <a:r>
              <a:rPr lang="en-US" dirty="0"/>
              <a:t>Gurevich, Materials for Bright Beams Workshop, Cornell, July 16-18,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436FFC-31ED-4D45-BA07-F693FB5AA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0205"/>
            <a:ext cx="2743200" cy="365125"/>
          </a:xfrm>
        </p:spPr>
        <p:txBody>
          <a:bodyPr/>
          <a:lstStyle/>
          <a:p>
            <a:fld id="{CA2917F4-69CE-C848-A829-59C74A1C27FE}" type="slidenum">
              <a:rPr lang="en-US" smtClean="0"/>
              <a:t>3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A6E254-7EC9-224F-811F-5DCEA8434CF6}"/>
              </a:ext>
            </a:extLst>
          </p:cNvPr>
          <p:cNvSpPr txBox="1"/>
          <p:nvPr/>
        </p:nvSpPr>
        <p:spPr>
          <a:xfrm>
            <a:off x="5739862" y="927538"/>
            <a:ext cx="6071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How far can the breakdown fields and Q factors in Nb cavities be increased?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2F82D0D-42DB-CDAD-DC9A-770F86EA0399}"/>
                  </a:ext>
                </a:extLst>
              </p:cNvPr>
              <p:cNvSpPr txBox="1"/>
              <p:nvPr/>
            </p:nvSpPr>
            <p:spPr>
              <a:xfrm>
                <a:off x="5753554" y="2846758"/>
                <a:ext cx="63066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Currently the Q and H limits are based on the BCS model applicable for weak electron-phonon coupling,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≪1.</m:t>
                    </m:r>
                  </m:oMath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2F82D0D-42DB-CDAD-DC9A-770F86EA03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554" y="2846758"/>
                <a:ext cx="6306660" cy="646331"/>
              </a:xfrm>
              <a:prstGeom prst="rect">
                <a:avLst/>
              </a:prstGeom>
              <a:blipFill>
                <a:blip r:embed="rId2"/>
                <a:stretch>
                  <a:fillRect l="-1006" t="-3846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FC1CFE-7E8F-5683-10E0-E01AD5CDFB28}"/>
                  </a:ext>
                </a:extLst>
              </p:cNvPr>
              <p:cNvSpPr txBox="1"/>
              <p:nvPr/>
            </p:nvSpPr>
            <p:spPr>
              <a:xfrm>
                <a:off x="5790863" y="3892251"/>
                <a:ext cx="5700856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E-p coupling constant is small neither in Nb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≈0.8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nor in Nb</a:t>
                </a:r>
                <a:r>
                  <a:rPr lang="en-US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Sn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≈1.5)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 Q and H limits in Nb and 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Nb</a:t>
                </a:r>
                <a:r>
                  <a:rPr lang="en-US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Sn should be described by the </a:t>
                </a:r>
                <a:r>
                  <a:rPr lang="en-US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Eliashberg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theory. </a:t>
                </a: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This has not been done yet.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FFC1CFE-7E8F-5683-10E0-E01AD5CDFB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0863" y="3892251"/>
                <a:ext cx="5700856" cy="1200329"/>
              </a:xfrm>
              <a:prstGeom prst="rect">
                <a:avLst/>
              </a:prstGeom>
              <a:blipFill>
                <a:blip r:embed="rId3"/>
                <a:stretch>
                  <a:fillRect l="-891" t="-2105" b="-7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8DC7E920-0171-B349-C20F-EFDDC5BD82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616" y="3659399"/>
            <a:ext cx="3934821" cy="3184308"/>
          </a:xfrm>
          <a:prstGeom prst="rect">
            <a:avLst/>
          </a:prstGeom>
          <a:ln>
            <a:solidFill>
              <a:srgbClr val="FF0000"/>
            </a:solidFill>
          </a:ln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B7150C9-2222-F140-D1F7-51E8A7897F43}"/>
              </a:ext>
            </a:extLst>
          </p:cNvPr>
          <p:cNvGrpSpPr/>
          <p:nvPr/>
        </p:nvGrpSpPr>
        <p:grpSpPr>
          <a:xfrm>
            <a:off x="711413" y="634861"/>
            <a:ext cx="3860590" cy="2973738"/>
            <a:chOff x="1413397" y="1334122"/>
            <a:chExt cx="3934820" cy="318430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5737A0E-DF36-98B4-213C-6BFAF1C686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13397" y="1334122"/>
              <a:ext cx="3934820" cy="3184308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BEBCFE8-CC63-387B-0F77-686C66280C92}"/>
                </a:ext>
              </a:extLst>
            </p:cNvPr>
            <p:cNvSpPr txBox="1"/>
            <p:nvPr/>
          </p:nvSpPr>
          <p:spPr>
            <a:xfrm>
              <a:off x="2291625" y="3005114"/>
              <a:ext cx="2025926" cy="329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Reentrant shape</a:t>
              </a:r>
            </a:p>
          </p:txBody>
        </p:sp>
        <p:sp>
          <p:nvSpPr>
            <p:cNvPr id="6" name="Text Placeholder 12">
              <a:extLst>
                <a:ext uri="{FF2B5EF4-FFF2-40B4-BE49-F238E27FC236}">
                  <a16:creationId xmlns:a16="http://schemas.microsoft.com/office/drawing/2014/main" id="{A8F8740A-9BF6-336A-E434-4EFFDC3994C6}"/>
                </a:ext>
              </a:extLst>
            </p:cNvPr>
            <p:cNvSpPr txBox="1">
              <a:spLocks/>
            </p:cNvSpPr>
            <p:nvPr/>
          </p:nvSpPr>
          <p:spPr>
            <a:xfrm>
              <a:off x="1812643" y="3766181"/>
              <a:ext cx="3506333" cy="309637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200" b="1" dirty="0"/>
                <a:t>Single-cell: 59 MV/m (223 </a:t>
              </a:r>
              <a:r>
                <a:rPr lang="en-US" sz="1200" b="1" dirty="0" err="1"/>
                <a:t>mT</a:t>
              </a:r>
              <a:r>
                <a:rPr lang="en-US" sz="1200" b="1" dirty="0"/>
                <a:t>) 1.3 GHz at 2 K</a:t>
              </a:r>
            </a:p>
          </p:txBody>
        </p:sp>
      </p:grpSp>
      <p:sp>
        <p:nvSpPr>
          <p:cNvPr id="22" name="Right Arrow 21">
            <a:extLst>
              <a:ext uri="{FF2B5EF4-FFF2-40B4-BE49-F238E27FC236}">
                <a16:creationId xmlns:a16="http://schemas.microsoft.com/office/drawing/2014/main" id="{241C02BD-D13D-80FD-C43A-857FB701DDDF}"/>
              </a:ext>
            </a:extLst>
          </p:cNvPr>
          <p:cNvSpPr/>
          <p:nvPr/>
        </p:nvSpPr>
        <p:spPr>
          <a:xfrm>
            <a:off x="4327302" y="5409126"/>
            <a:ext cx="563450" cy="11591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ight Arrow 22">
            <a:extLst>
              <a:ext uri="{FF2B5EF4-FFF2-40B4-BE49-F238E27FC236}">
                <a16:creationId xmlns:a16="http://schemas.microsoft.com/office/drawing/2014/main" id="{5BCE1438-CD86-6E08-2684-79A351955AED}"/>
              </a:ext>
            </a:extLst>
          </p:cNvPr>
          <p:cNvSpPr/>
          <p:nvPr/>
        </p:nvSpPr>
        <p:spPr>
          <a:xfrm>
            <a:off x="4174902" y="2581260"/>
            <a:ext cx="563451" cy="11591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8BB8556-F60F-4BAA-9F32-D3452E6CB8AC}"/>
              </a:ext>
            </a:extLst>
          </p:cNvPr>
          <p:cNvSpPr txBox="1"/>
          <p:nvPr/>
        </p:nvSpPr>
        <p:spPr>
          <a:xfrm>
            <a:off x="4903650" y="5129521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AB1A23-DD86-739F-4A0D-A2B71407C270}"/>
              </a:ext>
            </a:extLst>
          </p:cNvPr>
          <p:cNvSpPr txBox="1"/>
          <p:nvPr/>
        </p:nvSpPr>
        <p:spPr>
          <a:xfrm>
            <a:off x="4785117" y="2361131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A2E3E3C9-10A6-BA74-C458-BB5E5C266695}"/>
              </a:ext>
            </a:extLst>
          </p:cNvPr>
          <p:cNvSpPr/>
          <p:nvPr/>
        </p:nvSpPr>
        <p:spPr>
          <a:xfrm rot="16200000">
            <a:off x="1045424" y="1223056"/>
            <a:ext cx="499269" cy="15082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C074F97-BB25-B4C7-5032-334EBEC93810}"/>
              </a:ext>
            </a:extLst>
          </p:cNvPr>
          <p:cNvSpPr txBox="1"/>
          <p:nvPr/>
        </p:nvSpPr>
        <p:spPr>
          <a:xfrm>
            <a:off x="787612" y="961035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493F4A1-2717-56F9-1411-AB7440CEE2BC}"/>
              </a:ext>
            </a:extLst>
          </p:cNvPr>
          <p:cNvSpPr txBox="1"/>
          <p:nvPr/>
        </p:nvSpPr>
        <p:spPr>
          <a:xfrm>
            <a:off x="973674" y="4172998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4" name="Right Arrow 33">
            <a:extLst>
              <a:ext uri="{FF2B5EF4-FFF2-40B4-BE49-F238E27FC236}">
                <a16:creationId xmlns:a16="http://schemas.microsoft.com/office/drawing/2014/main" id="{3A713627-6521-2028-8880-14E231F18D47}"/>
              </a:ext>
            </a:extLst>
          </p:cNvPr>
          <p:cNvSpPr/>
          <p:nvPr/>
        </p:nvSpPr>
        <p:spPr>
          <a:xfrm rot="16200000">
            <a:off x="1201608" y="4402496"/>
            <a:ext cx="534407" cy="15160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4817162-3D6A-7EE6-529F-05B7CE156DA9}"/>
              </a:ext>
            </a:extLst>
          </p:cNvPr>
          <p:cNvSpPr txBox="1"/>
          <p:nvPr/>
        </p:nvSpPr>
        <p:spPr>
          <a:xfrm>
            <a:off x="5715000" y="1892300"/>
            <a:ext cx="6468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Surface field 220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 close to the dc superheating field at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which surface current density reaches the BCS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depairing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limit</a:t>
            </a:r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2B6A1070-9968-D125-7540-7FF67AE50861}"/>
              </a:ext>
            </a:extLst>
          </p:cNvPr>
          <p:cNvSpPr txBox="1">
            <a:spLocks/>
          </p:cNvSpPr>
          <p:nvPr/>
        </p:nvSpPr>
        <p:spPr>
          <a:xfrm>
            <a:off x="1393693" y="5988607"/>
            <a:ext cx="2699461" cy="34857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53.3 MV/m in 650 MHz single-cell!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C550403-D61C-6B05-ED14-8BBD1190D6FA}"/>
              </a:ext>
            </a:extLst>
          </p:cNvPr>
          <p:cNvSpPr txBox="1"/>
          <p:nvPr/>
        </p:nvSpPr>
        <p:spPr>
          <a:xfrm>
            <a:off x="5769583" y="5412515"/>
            <a:ext cx="6079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Theoretical Q and H limits in Nb or Nb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Sn at  T &lt;&lt; T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GHz frequencies are unknown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49403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B5D9B-0149-514D-9526-25421AD5C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928" y="-366879"/>
            <a:ext cx="10259291" cy="1414768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+mn-lt"/>
              </a:rPr>
              <a:t>Gaps in theory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7469FB-EAF0-0A49-A673-E2C60AD625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3695" y="658662"/>
                <a:ext cx="11783295" cy="2051756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US" sz="2200" b="1" dirty="0">
                    <a:solidFill>
                      <a:srgbClr val="FF0000"/>
                    </a:solidFill>
                  </a:rPr>
                  <a:t>Field limit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buFont typeface="Wingdings" pitchFamily="2" charset="2"/>
                  <a:buChar char="§"/>
                </a:pPr>
                <a:r>
                  <a:rPr lang="en-US" sz="2000" dirty="0"/>
                  <a:t>The GL theory of dc superheating field H</a:t>
                </a:r>
                <a:r>
                  <a:rPr lang="en-US" sz="2000" baseline="-25000" dirty="0"/>
                  <a:t>s</a:t>
                </a:r>
                <a:r>
                  <a:rPr lang="en-US" sz="2000" dirty="0"/>
                  <a:t>(T) is applicable near T</a:t>
                </a:r>
                <a:r>
                  <a:rPr lang="en-US" sz="2000" baseline="-25000" dirty="0"/>
                  <a:t>c</a:t>
                </a:r>
                <a:r>
                  <a:rPr lang="en-US" sz="2000" dirty="0"/>
                  <a:t> but not at T &lt;&lt; T</a:t>
                </a:r>
                <a:r>
                  <a:rPr lang="en-US" sz="2000" baseline="-25000" dirty="0"/>
                  <a:t>c</a:t>
                </a:r>
                <a:r>
                  <a:rPr lang="en-US" sz="2000" dirty="0"/>
                  <a:t>.</a:t>
                </a:r>
                <a:endParaRPr lang="en-US" sz="2000" baseline="-25000" dirty="0"/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buFont typeface="Wingdings" pitchFamily="2" charset="2"/>
                  <a:buChar char="§"/>
                </a:pPr>
                <a:r>
                  <a:rPr lang="en-US" sz="2000" dirty="0"/>
                  <a:t>Only </a:t>
                </a:r>
                <a:r>
                  <a:rPr lang="en-US" sz="2000" dirty="0">
                    <a:solidFill>
                      <a:srgbClr val="FF0000"/>
                    </a:solidFill>
                  </a:rPr>
                  <a:t>H</a:t>
                </a:r>
                <a:r>
                  <a:rPr lang="en-US" sz="2000" baseline="-25000" dirty="0">
                    <a:solidFill>
                      <a:srgbClr val="FF0000"/>
                    </a:solidFill>
                  </a:rPr>
                  <a:t>s</a:t>
                </a:r>
                <a:r>
                  <a:rPr lang="en-US" sz="2000" dirty="0">
                    <a:solidFill>
                      <a:srgbClr val="FF0000"/>
                    </a:solidFill>
                  </a:rPr>
                  <a:t>(0) = 0.84H</a:t>
                </a:r>
                <a:r>
                  <a:rPr lang="en-US" sz="2000" baseline="-25000" dirty="0">
                    <a:solidFill>
                      <a:srgbClr val="FF0000"/>
                    </a:solidFill>
                  </a:rPr>
                  <a:t>c</a:t>
                </a:r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dirty="0"/>
                  <a:t>at                                was calculated </a:t>
                </a:r>
                <a:r>
                  <a:rPr lang="en-US" sz="1400" dirty="0">
                    <a:solidFill>
                      <a:srgbClr val="0000DB"/>
                    </a:solidFill>
                  </a:rPr>
                  <a:t>(</a:t>
                </a:r>
                <a:r>
                  <a:rPr lang="en-US" sz="1400" b="1" dirty="0" err="1">
                    <a:solidFill>
                      <a:srgbClr val="0000DB"/>
                    </a:solidFill>
                  </a:rPr>
                  <a:t>Galaiko</a:t>
                </a:r>
                <a:r>
                  <a:rPr lang="en-US" sz="1400" b="1" dirty="0">
                    <a:solidFill>
                      <a:srgbClr val="0000DB"/>
                    </a:solidFill>
                  </a:rPr>
                  <a:t> 1966, </a:t>
                </a:r>
                <a:r>
                  <a:rPr lang="en-US" sz="1400" b="1" dirty="0" err="1">
                    <a:solidFill>
                      <a:srgbClr val="0000DB"/>
                    </a:solidFill>
                  </a:rPr>
                  <a:t>Catelani</a:t>
                </a:r>
                <a:r>
                  <a:rPr lang="en-US" sz="1400" b="1" dirty="0">
                    <a:solidFill>
                      <a:srgbClr val="0000DB"/>
                    </a:solidFill>
                  </a:rPr>
                  <a:t> and Sethna, 2008; Lin and </a:t>
                </a:r>
                <a:r>
                  <a:rPr lang="en-US" sz="1400" b="1" dirty="0" err="1">
                    <a:solidFill>
                      <a:srgbClr val="0000DB"/>
                    </a:solidFill>
                  </a:rPr>
                  <a:t>Gurevich</a:t>
                </a:r>
                <a:r>
                  <a:rPr lang="en-US" sz="1400" b="1" dirty="0">
                    <a:solidFill>
                      <a:srgbClr val="0000DB"/>
                    </a:solidFill>
                  </a:rPr>
                  <a:t>, 2012)</a:t>
                </a:r>
                <a:r>
                  <a:rPr lang="en-US" sz="1400" dirty="0"/>
                  <a:t>. 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000" dirty="0"/>
                  <a:t>                      at T &lt;&lt; T</a:t>
                </a:r>
                <a:r>
                  <a:rPr lang="en-US" sz="2000" baseline="-25000" dirty="0"/>
                  <a:t>c</a:t>
                </a:r>
                <a:r>
                  <a:rPr lang="en-US" sz="2000" dirty="0"/>
                  <a:t> and arbitrary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𝜅</m:t>
                    </m:r>
                  </m:oMath>
                </a14:m>
                <a:r>
                  <a:rPr lang="en-US" sz="2000" dirty="0"/>
                  <a:t> has not yet been calculated even in the BCS model.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buFont typeface="Wingdings" pitchFamily="2" charset="2"/>
                  <a:buChar char="§"/>
                </a:pPr>
                <a:r>
                  <a:rPr lang="en-US" sz="2000" dirty="0"/>
                  <a:t>                    in the </a:t>
                </a:r>
                <a:r>
                  <a:rPr lang="en-US" sz="2000" dirty="0" err="1"/>
                  <a:t>Eliashberg</a:t>
                </a:r>
                <a:r>
                  <a:rPr lang="en-US" sz="2000" dirty="0"/>
                  <a:t> theory has not been calculated at any T.</a:t>
                </a:r>
              </a:p>
              <a:p>
                <a:pPr>
                  <a:lnSpc>
                    <a:spcPct val="100000"/>
                  </a:lnSpc>
                  <a:spcBef>
                    <a:spcPts val="0"/>
                  </a:spcBef>
                  <a:buFont typeface="Wingdings" pitchFamily="2" charset="2"/>
                  <a:buChar char="§"/>
                </a:pPr>
                <a:r>
                  <a:rPr lang="en-US" sz="2000" dirty="0">
                    <a:solidFill>
                      <a:srgbClr val="FF0000"/>
                    </a:solidFill>
                  </a:rPr>
                  <a:t>Dynamic superheating field </a:t>
                </a:r>
                <a:r>
                  <a:rPr lang="en-US" sz="2000" dirty="0" err="1">
                    <a:solidFill>
                      <a:srgbClr val="FF0000"/>
                    </a:solidFill>
                  </a:rPr>
                  <a:t>H</a:t>
                </a:r>
                <a:r>
                  <a:rPr lang="en-US" sz="2000" baseline="-25000" dirty="0" err="1">
                    <a:solidFill>
                      <a:srgbClr val="FF0000"/>
                    </a:solidFill>
                  </a:rPr>
                  <a:t>d</a:t>
                </a:r>
                <a:r>
                  <a:rPr lang="en-US" sz="2000" dirty="0">
                    <a:solidFill>
                      <a:srgbClr val="FF0000"/>
                    </a:solidFill>
                  </a:rPr>
                  <a:t>(</a:t>
                </a:r>
                <a:r>
                  <a:rPr lang="en-US" sz="2000" dirty="0" err="1">
                    <a:solidFill>
                      <a:srgbClr val="FF0000"/>
                    </a:solidFill>
                  </a:rPr>
                  <a:t>T,f</a:t>
                </a:r>
                <a:r>
                  <a:rPr lang="en-US" sz="2000" dirty="0">
                    <a:solidFill>
                      <a:srgbClr val="FF0000"/>
                    </a:solidFill>
                  </a:rPr>
                  <a:t>)</a:t>
                </a:r>
                <a:r>
                  <a:rPr lang="en-US" sz="2000" dirty="0"/>
                  <a:t>. How different can it be from the static H</a:t>
                </a:r>
                <a:r>
                  <a:rPr lang="en-US" sz="2000" baseline="-25000" dirty="0"/>
                  <a:t>s</a:t>
                </a:r>
                <a:r>
                  <a:rPr lang="en-US" sz="2000" dirty="0"/>
                  <a:t>(T) at GHz frequencies?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2000" dirty="0"/>
                  <a:t>                                                                    </a:t>
                </a:r>
                <a:r>
                  <a:rPr lang="en-US" sz="1400" b="1" dirty="0">
                    <a:solidFill>
                      <a:srgbClr val="0000DB"/>
                    </a:solidFill>
                  </a:rPr>
                  <a:t>(</a:t>
                </a:r>
                <a:r>
                  <a:rPr lang="en-US" sz="1400" b="1" dirty="0" err="1">
                    <a:solidFill>
                      <a:srgbClr val="0000DB"/>
                    </a:solidFill>
                  </a:rPr>
                  <a:t>Sheikhzada</a:t>
                </a:r>
                <a:r>
                  <a:rPr lang="en-US" sz="1400" b="1" dirty="0">
                    <a:solidFill>
                      <a:srgbClr val="0000DB"/>
                    </a:solidFill>
                  </a:rPr>
                  <a:t> and Gurevich, 2020)  </a:t>
                </a:r>
                <a:r>
                  <a:rPr lang="en-US" sz="1400" dirty="0"/>
                  <a:t>  </a:t>
                </a:r>
                <a:r>
                  <a:rPr lang="en-US" sz="2000" dirty="0"/>
                  <a:t>but </a:t>
                </a:r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dirty="0"/>
                  <a:t> at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≪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sz="2200" dirty="0"/>
                  <a:t> is unknown </a:t>
                </a:r>
              </a:p>
              <a:p>
                <a:endParaRPr lang="en-US" sz="22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67469FB-EAF0-0A49-A673-E2C60AD625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3695" y="658662"/>
                <a:ext cx="11783295" cy="2051756"/>
              </a:xfrm>
              <a:blipFill>
                <a:blip r:embed="rId2"/>
                <a:stretch>
                  <a:fillRect l="-431" t="-3681" b="-15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CDE1A6-741B-9C46-B94B-728A9C83D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98759" y="6356350"/>
            <a:ext cx="4970489" cy="365125"/>
          </a:xfrm>
        </p:spPr>
        <p:txBody>
          <a:bodyPr/>
          <a:lstStyle/>
          <a:p>
            <a:r>
              <a:rPr lang="en-US"/>
              <a:t>Gurevich, Materials for Bright Beams Workshop, Cornell, July 16-18, 2025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D5E1DA-F00E-FD4A-B256-1FE6280B7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917F4-69CE-C848-A829-59C74A1C27FE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DC95BB-5666-6F4B-BE33-E66F710DF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1345" y="1322500"/>
            <a:ext cx="1594295" cy="2801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07902E-54C3-4443-9B72-53EA3A5B1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654" y="1974360"/>
            <a:ext cx="976745" cy="2801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4366D5-154A-B14A-B592-8C6A0D3387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788" y="2594146"/>
            <a:ext cx="3837690" cy="280152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C5323B7-92B0-F946-8647-3A62F78FDA2F}"/>
              </a:ext>
            </a:extLst>
          </p:cNvPr>
          <p:cNvSpPr txBox="1"/>
          <p:nvPr/>
        </p:nvSpPr>
        <p:spPr>
          <a:xfrm>
            <a:off x="429598" y="3416087"/>
            <a:ext cx="1131224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</a:rPr>
              <a:t>Q limit</a:t>
            </a:r>
            <a:endParaRPr lang="en-US" sz="2200" dirty="0"/>
          </a:p>
          <a:p>
            <a:pPr marL="285750" indent="-285750" algn="just">
              <a:buFont typeface="Wingdings" pitchFamily="2" charset="2"/>
              <a:buChar char="§"/>
            </a:pPr>
            <a:r>
              <a:rPr lang="en-US" sz="2000" dirty="0"/>
              <a:t>BCS surface resistance R</a:t>
            </a:r>
            <a:r>
              <a:rPr lang="en-US" sz="2000" baseline="-25000" dirty="0"/>
              <a:t>s</a:t>
            </a:r>
            <a:r>
              <a:rPr lang="en-US" sz="2000" dirty="0"/>
              <a:t>(T) vanishes at T=0. How far can the residual resistance be decreased?  </a:t>
            </a:r>
          </a:p>
          <a:p>
            <a:pPr algn="just"/>
            <a:r>
              <a:rPr lang="en-US" sz="2000" dirty="0"/>
              <a:t>     Multiple contributions to R</a:t>
            </a:r>
            <a:r>
              <a:rPr lang="en-US" sz="2000" baseline="-25000" dirty="0"/>
              <a:t>i</a:t>
            </a:r>
            <a:r>
              <a:rPr lang="en-US" sz="2000" dirty="0"/>
              <a:t>: trapped vortices, </a:t>
            </a:r>
            <a:r>
              <a:rPr lang="en-US" sz="2000" dirty="0" err="1"/>
              <a:t>subgap</a:t>
            </a:r>
            <a:r>
              <a:rPr lang="en-US" sz="2000" dirty="0"/>
              <a:t> quasiparticles, two-level states, proximity-coupled</a:t>
            </a:r>
          </a:p>
          <a:p>
            <a:pPr algn="just"/>
            <a:r>
              <a:rPr lang="en-US" sz="2000" dirty="0"/>
              <a:t>     suboxide layers, …..                       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78B110-DF1A-0040-BCCE-B831E4D4902B}"/>
              </a:ext>
            </a:extLst>
          </p:cNvPr>
          <p:cNvSpPr txBox="1"/>
          <p:nvPr/>
        </p:nvSpPr>
        <p:spPr>
          <a:xfrm>
            <a:off x="414608" y="4891124"/>
            <a:ext cx="1167246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</a:rPr>
              <a:t>Nonequilibrium superconductivity 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2000" dirty="0"/>
              <a:t>Problem of nonlinear BCS surface resistance in a nonequilibrium SC under strong rf current. Mechanisms of negative Q(H) slope.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en-US" sz="2000" dirty="0"/>
              <a:t>Extreme dynamics and nonlinear losses of trapped vortices driven by strong rf current</a:t>
            </a: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EBC726-E461-A653-D8F3-6FC18E7C3C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144" y="1662070"/>
            <a:ext cx="976745" cy="28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425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3234" y="-152400"/>
            <a:ext cx="8229600" cy="1143000"/>
          </a:xfrm>
        </p:spPr>
        <p:txBody>
          <a:bodyPr/>
          <a:lstStyle/>
          <a:p>
            <a:r>
              <a:rPr lang="en-US" sz="3200" b="1" dirty="0">
                <a:latin typeface="+mn-lt"/>
              </a:rPr>
              <a:t>BCS surface resistance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7952649" y="1133476"/>
            <a:ext cx="4030476" cy="4581525"/>
            <a:chOff x="4572000" y="990600"/>
            <a:chExt cx="4493994" cy="4581525"/>
          </a:xfrm>
        </p:grpSpPr>
        <p:pic>
          <p:nvPicPr>
            <p:cNvPr id="778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6775" y="990600"/>
              <a:ext cx="3171825" cy="4581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7828358" y="1600200"/>
                  <a:ext cx="1237636" cy="7386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/>
                    <a:t>Dirty: </a:t>
                  </a:r>
                  <a14:m>
                    <m:oMath xmlns:m="http://schemas.openxmlformats.org/officeDocument/2006/math">
                      <m:r>
                        <a:rPr lang="en-US" sz="1400" b="1" i="1">
                          <a:latin typeface="Cambria Math"/>
                          <a:ea typeface="Cambria Math"/>
                        </a:rPr>
                        <m:t>ℓ&lt;</m:t>
                      </m:r>
                      <m:r>
                        <a:rPr lang="en-US" sz="1400" b="1" i="1">
                          <a:latin typeface="Cambria Math"/>
                          <a:ea typeface="Cambria Math"/>
                        </a:rPr>
                        <m:t>𝝀</m:t>
                      </m:r>
                      <m:r>
                        <a:rPr lang="en-US" sz="1400" b="1" i="1">
                          <a:latin typeface="Cambria Math"/>
                          <a:ea typeface="Cambria Math"/>
                        </a:rPr>
                        <m:t>,</m:t>
                      </m:r>
                    </m:oMath>
                  </a14:m>
                  <a:endParaRPr lang="en-US" sz="1400" b="1" dirty="0">
                    <a:ea typeface="Cambria Math"/>
                  </a:endParaRPr>
                </a:p>
                <a:p>
                  <a:r>
                    <a:rPr lang="en-US" sz="1400" b="1" dirty="0"/>
                    <a:t>normal skin </a:t>
                  </a:r>
                </a:p>
                <a:p>
                  <a:r>
                    <a:rPr lang="en-US" sz="1400" b="1" dirty="0"/>
                    <a:t>effect </a:t>
                  </a: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8358" y="1600200"/>
                  <a:ext cx="1237636" cy="738664"/>
                </a:xfrm>
                <a:prstGeom prst="rect">
                  <a:avLst/>
                </a:prstGeom>
                <a:blipFill>
                  <a:blip r:embed="rId3"/>
                  <a:stretch>
                    <a:fillRect l="-1124" t="-1695" b="-8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7772399" y="3657600"/>
                  <a:ext cx="1285893" cy="7386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/>
                    <a:t>Clean: </a:t>
                  </a:r>
                  <a14:m>
                    <m:oMath xmlns:m="http://schemas.openxmlformats.org/officeDocument/2006/math">
                      <m:r>
                        <a:rPr lang="en-US" sz="1400" b="1" i="1">
                          <a:latin typeface="Cambria Math"/>
                          <a:ea typeface="Cambria Math"/>
                        </a:rPr>
                        <m:t>ℓ&gt;</m:t>
                      </m:r>
                      <m:r>
                        <a:rPr lang="en-US" sz="1400" b="1" i="1">
                          <a:latin typeface="Cambria Math"/>
                          <a:ea typeface="Cambria Math"/>
                        </a:rPr>
                        <m:t>𝝀</m:t>
                      </m:r>
                      <m:r>
                        <a:rPr lang="en-US" sz="1400" b="1" i="1">
                          <a:latin typeface="Cambria Math"/>
                          <a:ea typeface="Cambria Math"/>
                        </a:rPr>
                        <m:t>,</m:t>
                      </m:r>
                    </m:oMath>
                  </a14:m>
                  <a:endParaRPr lang="en-US" sz="1400" b="1" dirty="0">
                    <a:ea typeface="Cambria Math"/>
                  </a:endParaRPr>
                </a:p>
                <a:p>
                  <a:r>
                    <a:rPr lang="en-US" sz="1400" b="1" dirty="0"/>
                    <a:t>anomalous </a:t>
                  </a:r>
                </a:p>
                <a:p>
                  <a:r>
                    <a:rPr lang="en-US" sz="1400" b="1" dirty="0"/>
                    <a:t>skin effect </a:t>
                  </a:r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2399" y="3657600"/>
                  <a:ext cx="1285893" cy="738664"/>
                </a:xfrm>
                <a:prstGeom prst="rect">
                  <a:avLst/>
                </a:prstGeom>
                <a:blipFill>
                  <a:blip r:embed="rId4"/>
                  <a:stretch>
                    <a:fillRect l="-2198" t="-1695" b="-8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/>
            <p:cNvCxnSpPr/>
            <p:nvPr/>
          </p:nvCxnSpPr>
          <p:spPr>
            <a:xfrm>
              <a:off x="4876800" y="3962400"/>
              <a:ext cx="0" cy="8382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572000" y="4191000"/>
              <a:ext cx="3471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ym typeface="Symbol"/>
                </a:rPr>
                <a:t></a:t>
              </a:r>
              <a:endParaRPr lang="en-US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4953000" y="1676400"/>
              <a:ext cx="0" cy="8382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4648200" y="1905000"/>
              <a:ext cx="3471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ym typeface="Symbol"/>
                </a:rPr>
                <a:t></a:t>
              </a:r>
              <a:endParaRPr lang="en-US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73747" y="914401"/>
            <a:ext cx="30476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rgbClr val="0000FF"/>
                </a:solidFill>
              </a:rPr>
              <a:t>D.C. </a:t>
            </a:r>
            <a:r>
              <a:rPr lang="en-US" sz="1000" b="1" dirty="0" err="1">
                <a:solidFill>
                  <a:srgbClr val="0000FF"/>
                </a:solidFill>
              </a:rPr>
              <a:t>Mattis</a:t>
            </a:r>
            <a:r>
              <a:rPr lang="en-US" sz="1000" b="1" dirty="0">
                <a:solidFill>
                  <a:srgbClr val="0000FF"/>
                </a:solidFill>
              </a:rPr>
              <a:t> and J. Bardeen, Phys. Rev. 111, 412 (1958)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6028" y="2373868"/>
            <a:ext cx="19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Vanishes at T</a:t>
            </a:r>
            <a:r>
              <a:rPr lang="en-US" dirty="0">
                <a:sym typeface="Symbol"/>
              </a:rPr>
              <a:t> 0. </a:t>
            </a: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96" y="3721646"/>
            <a:ext cx="3864189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513304" y="6096001"/>
            <a:ext cx="3292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Nb</a:t>
            </a:r>
            <a:r>
              <a:rPr lang="en-US" dirty="0"/>
              <a:t> cavities have R</a:t>
            </a:r>
            <a:r>
              <a:rPr lang="en-US" baseline="-25000" dirty="0"/>
              <a:t>BCS</a:t>
            </a:r>
            <a:r>
              <a:rPr lang="en-US" dirty="0"/>
              <a:t> </a:t>
            </a:r>
            <a:r>
              <a:rPr lang="en-US" dirty="0">
                <a:sym typeface="Symbol"/>
              </a:rPr>
              <a:t> 10-20 n </a:t>
            </a:r>
          </a:p>
          <a:p>
            <a:pPr algn="ctr"/>
            <a:r>
              <a:rPr lang="en-US" dirty="0">
                <a:sym typeface="Symbol"/>
              </a:rPr>
              <a:t>at 2 GHz and 2K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17E003-61E7-7945-8AA4-EA8A6B6B8CED}"/>
              </a:ext>
            </a:extLst>
          </p:cNvPr>
          <p:cNvSpPr txBox="1"/>
          <p:nvPr/>
        </p:nvSpPr>
        <p:spPr>
          <a:xfrm>
            <a:off x="4908859" y="3280485"/>
            <a:ext cx="2465419" cy="120032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Is the optimal Q  at GHz</a:t>
            </a:r>
          </a:p>
          <a:p>
            <a:r>
              <a:rPr lang="en-US" b="1" dirty="0">
                <a:solidFill>
                  <a:schemeClr val="bg1"/>
                </a:solidFill>
              </a:rPr>
              <a:t>frequencies and low T</a:t>
            </a:r>
          </a:p>
          <a:p>
            <a:r>
              <a:rPr lang="en-US" b="1" dirty="0">
                <a:solidFill>
                  <a:schemeClr val="bg1"/>
                </a:solidFill>
              </a:rPr>
              <a:t>limited by the idealized </a:t>
            </a:r>
          </a:p>
          <a:p>
            <a:r>
              <a:rPr lang="en-US" b="1" dirty="0">
                <a:solidFill>
                  <a:schemeClr val="bg1"/>
                </a:solidFill>
              </a:rPr>
              <a:t>BCS  surface resistance?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C477A1F-4F4F-674A-AA5C-AFC7EC369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01663" y="6419414"/>
            <a:ext cx="4821621" cy="283701"/>
          </a:xfrm>
        </p:spPr>
        <p:txBody>
          <a:bodyPr/>
          <a:lstStyle/>
          <a:p>
            <a:r>
              <a:rPr lang="en-US" dirty="0"/>
              <a:t>Gurevich, Materials for Bright Beams Workshop, Cornell, July 16-18, 2025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338DE1EA-665D-4244-A460-772189F68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917F4-69CE-C848-A829-59C74A1C27FE}" type="slidenum">
              <a:rPr lang="en-US" smtClean="0"/>
              <a:t>5</a:t>
            </a:fld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9FBDD86-3142-4C44-8874-54144205DC1B}"/>
              </a:ext>
            </a:extLst>
          </p:cNvPr>
          <p:cNvGrpSpPr/>
          <p:nvPr/>
        </p:nvGrpSpPr>
        <p:grpSpPr>
          <a:xfrm>
            <a:off x="438527" y="2903479"/>
            <a:ext cx="4270111" cy="646331"/>
            <a:chOff x="533123" y="3045371"/>
            <a:chExt cx="4270111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533123" y="3045371"/>
                  <a:ext cx="4270111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ym typeface="Symbol"/>
                    </a:rPr>
                    <a:t>The factor </a:t>
                  </a:r>
                  <a:endParaRPr lang="en-US" dirty="0"/>
                </a:p>
                <a:p>
                  <a:r>
                    <a:rPr lang="en-US" dirty="0"/>
                    <a:t>is  minimum at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/2</m:t>
                      </m:r>
                    </m:oMath>
                  </a14:m>
                  <a:r>
                    <a:rPr lang="en-US" dirty="0"/>
                    <a:t> </a:t>
                  </a:r>
                  <a:r>
                    <a:rPr lang="en-US" dirty="0">
                      <a:sym typeface="Symbol"/>
                    </a:rPr>
                    <a:t> = 20 nm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3123" y="3045371"/>
                  <a:ext cx="4270111" cy="646331"/>
                </a:xfrm>
                <a:prstGeom prst="rect">
                  <a:avLst/>
                </a:prstGeom>
                <a:blipFill>
                  <a:blip r:embed="rId8"/>
                  <a:stretch>
                    <a:fillRect l="-1187" t="-3846" b="-153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8DD0669-271E-8542-8457-421C47812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644098" y="3092999"/>
              <a:ext cx="2221076" cy="266287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C54B926-74DA-BD02-9F12-2DD16ACE286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9105" y="1444952"/>
            <a:ext cx="4204783" cy="646331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344223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0403" y="-228102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1" dirty="0" err="1">
                <a:latin typeface="+mn-lt"/>
              </a:rPr>
              <a:t>Mattis</a:t>
            </a:r>
            <a:r>
              <a:rPr lang="en-US" sz="2800" b="1" dirty="0">
                <a:latin typeface="+mn-lt"/>
              </a:rPr>
              <a:t>-Bardeen theory in the dirty limit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2198" y="925807"/>
            <a:ext cx="6741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the dirty limit of l &lt;  </a:t>
            </a:r>
            <a:r>
              <a:rPr lang="en-US" dirty="0" err="1"/>
              <a:t>ξ</a:t>
            </a:r>
            <a:r>
              <a:rPr lang="en-US" dirty="0"/>
              <a:t>, the relation between the current density </a:t>
            </a:r>
            <a:r>
              <a:rPr lang="en-US" b="1" dirty="0"/>
              <a:t>J</a:t>
            </a:r>
            <a:r>
              <a:rPr lang="en-US" dirty="0"/>
              <a:t>(</a:t>
            </a:r>
            <a:r>
              <a:rPr lang="en-US" b="1" dirty="0"/>
              <a:t>r</a:t>
            </a:r>
            <a:r>
              <a:rPr lang="en-US" dirty="0"/>
              <a:t>) </a:t>
            </a:r>
          </a:p>
          <a:p>
            <a:r>
              <a:rPr lang="en-US" dirty="0"/>
              <a:t>and the electric  field </a:t>
            </a:r>
            <a:r>
              <a:rPr lang="en-US" b="1" dirty="0"/>
              <a:t>E</a:t>
            </a:r>
            <a:r>
              <a:rPr lang="en-US" dirty="0"/>
              <a:t>(</a:t>
            </a:r>
            <a:r>
              <a:rPr lang="en-US" b="1" dirty="0"/>
              <a:t>r</a:t>
            </a:r>
            <a:r>
              <a:rPr lang="en-US" dirty="0"/>
              <a:t>) is </a:t>
            </a:r>
            <a:r>
              <a:rPr lang="en-US" b="1" dirty="0">
                <a:solidFill>
                  <a:srgbClr val="FF0000"/>
                </a:solidFill>
              </a:rPr>
              <a:t>local</a:t>
            </a:r>
            <a:r>
              <a:rPr lang="en-US" dirty="0"/>
              <a:t>:</a:t>
            </a:r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46" y="3897604"/>
            <a:ext cx="5213900" cy="78781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86544" y="4999041"/>
            <a:ext cx="6408101" cy="1278216"/>
            <a:chOff x="467893" y="5347543"/>
            <a:chExt cx="6408101" cy="1278216"/>
          </a:xfrm>
        </p:grpSpPr>
        <p:sp>
          <p:nvSpPr>
            <p:cNvPr id="11" name="TextBox 10"/>
            <p:cNvSpPr txBox="1"/>
            <p:nvPr/>
          </p:nvSpPr>
          <p:spPr>
            <a:xfrm>
              <a:off x="467893" y="5347543"/>
              <a:ext cx="640810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The singular DOS of BCS model results in logarithmically divergent </a:t>
              </a:r>
            </a:p>
            <a:p>
              <a:r>
                <a:rPr lang="en-US" dirty="0"/>
                <a:t>                 at  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07261" y="6256427"/>
              <a:ext cx="184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ADCB82E-9BAC-4C45-A669-AA25539976E5}"/>
              </a:ext>
            </a:extLst>
          </p:cNvPr>
          <p:cNvGrpSpPr/>
          <p:nvPr/>
        </p:nvGrpSpPr>
        <p:grpSpPr>
          <a:xfrm>
            <a:off x="636569" y="2934006"/>
            <a:ext cx="6326668" cy="646331"/>
            <a:chOff x="636569" y="2827990"/>
            <a:chExt cx="6326668" cy="646331"/>
          </a:xfrm>
        </p:grpSpPr>
        <p:sp>
          <p:nvSpPr>
            <p:cNvPr id="7" name="TextBox 6"/>
            <p:cNvSpPr txBox="1"/>
            <p:nvPr/>
          </p:nvSpPr>
          <p:spPr>
            <a:xfrm>
              <a:off x="636569" y="2827990"/>
              <a:ext cx="63266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The dissipative conductivity σ</a:t>
              </a:r>
              <a:r>
                <a:rPr lang="en-US" baseline="-25000" dirty="0"/>
                <a:t>1</a:t>
              </a:r>
              <a:r>
                <a:rPr lang="en-US" dirty="0"/>
                <a:t> results from thermal dissociation </a:t>
              </a:r>
            </a:p>
            <a:p>
              <a:r>
                <a:rPr lang="en-US" dirty="0"/>
                <a:t>of Cooper pairs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15892" y="3162589"/>
              <a:ext cx="44430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>
                  <a:solidFill>
                    <a:srgbClr val="0000FF"/>
                  </a:solidFill>
                </a:rPr>
                <a:t>Mattis</a:t>
              </a:r>
              <a:r>
                <a:rPr lang="en-US" sz="1200" b="1" dirty="0">
                  <a:solidFill>
                    <a:srgbClr val="0000FF"/>
                  </a:solidFill>
                </a:rPr>
                <a:t> and Bardeen (1958), </a:t>
              </a:r>
              <a:r>
                <a:rPr lang="en-US" sz="1200" b="1" dirty="0" err="1">
                  <a:solidFill>
                    <a:srgbClr val="0000FF"/>
                  </a:solidFill>
                </a:rPr>
                <a:t>Abrikosov</a:t>
              </a:r>
              <a:r>
                <a:rPr lang="en-US" sz="1200" b="1" dirty="0">
                  <a:solidFill>
                    <a:srgbClr val="0000FF"/>
                  </a:solidFill>
                </a:rPr>
                <a:t>, </a:t>
              </a:r>
              <a:r>
                <a:rPr lang="en-US" sz="1200" b="1" dirty="0" err="1">
                  <a:solidFill>
                    <a:srgbClr val="0000FF"/>
                  </a:solidFill>
                </a:rPr>
                <a:t>Gor’kov</a:t>
              </a:r>
              <a:r>
                <a:rPr lang="en-US" sz="1200" b="1" dirty="0">
                  <a:solidFill>
                    <a:srgbClr val="0000FF"/>
                  </a:solidFill>
                </a:rPr>
                <a:t>, </a:t>
              </a:r>
              <a:r>
                <a:rPr lang="en-US" sz="1200" b="1" dirty="0" err="1">
                  <a:solidFill>
                    <a:srgbClr val="0000FF"/>
                  </a:solidFill>
                </a:rPr>
                <a:t>Khalatnikov</a:t>
              </a:r>
              <a:r>
                <a:rPr lang="en-US" sz="1200" b="1" dirty="0">
                  <a:solidFill>
                    <a:srgbClr val="0000FF"/>
                  </a:solidFill>
                </a:rPr>
                <a:t> (1958)</a:t>
              </a: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3505709D-8FBA-0B4E-9D8E-D23679347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434" y="1773690"/>
            <a:ext cx="4572000" cy="9525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50F016-51AC-6649-AC3A-424D22DBB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969041" y="6372392"/>
            <a:ext cx="5010924" cy="369332"/>
          </a:xfrm>
        </p:spPr>
        <p:txBody>
          <a:bodyPr/>
          <a:lstStyle/>
          <a:p>
            <a:r>
              <a:rPr lang="en-US" dirty="0"/>
              <a:t>Gurevich, Materials for Bright Beams Workshop, Cornell, July 16-18, 2025</a:t>
            </a:r>
          </a:p>
        </p:txBody>
      </p:sp>
      <p:sp>
        <p:nvSpPr>
          <p:cNvPr id="26" name="Slide Number Placeholder 25">
            <a:extLst>
              <a:ext uri="{FF2B5EF4-FFF2-40B4-BE49-F238E27FC236}">
                <a16:creationId xmlns:a16="http://schemas.microsoft.com/office/drawing/2014/main" id="{4C153B3F-E315-C242-A3E1-716FE7185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917F4-69CE-C848-A829-59C74A1C27FE}" type="slidenum">
              <a:rPr lang="en-US" smtClean="0"/>
              <a:t>6</a:t>
            </a:fld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330A272-287E-A247-9BC9-27FD7F202577}"/>
              </a:ext>
            </a:extLst>
          </p:cNvPr>
          <p:cNvGrpSpPr/>
          <p:nvPr/>
        </p:nvGrpSpPr>
        <p:grpSpPr>
          <a:xfrm>
            <a:off x="7520338" y="1340213"/>
            <a:ext cx="4477020" cy="4127564"/>
            <a:chOff x="7520338" y="1340213"/>
            <a:chExt cx="4477020" cy="412756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BD91631-16FD-CF4A-B555-81CAED18FCF5}"/>
                </a:ext>
              </a:extLst>
            </p:cNvPr>
            <p:cNvGrpSpPr/>
            <p:nvPr/>
          </p:nvGrpSpPr>
          <p:grpSpPr>
            <a:xfrm>
              <a:off x="7520338" y="1340213"/>
              <a:ext cx="4477020" cy="4127564"/>
              <a:chOff x="7520338" y="1340213"/>
              <a:chExt cx="4477020" cy="4127564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B76BF02E-EE3A-424D-BACB-E856874B0E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20338" y="1816591"/>
                <a:ext cx="4427063" cy="3651186"/>
              </a:xfrm>
              <a:prstGeom prst="rect">
                <a:avLst/>
              </a:prstGeom>
            </p:spPr>
          </p:pic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E8A0805F-257F-4044-92FA-8C9D853D97D8}"/>
                  </a:ext>
                </a:extLst>
              </p:cNvPr>
              <p:cNvGrpSpPr/>
              <p:nvPr/>
            </p:nvGrpSpPr>
            <p:grpSpPr>
              <a:xfrm>
                <a:off x="7811981" y="1340213"/>
                <a:ext cx="4185377" cy="369332"/>
                <a:chOff x="7811981" y="1478760"/>
                <a:chExt cx="4185377" cy="369332"/>
              </a:xfrm>
            </p:grpSpPr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F19C4D4-A3EE-2149-903A-35AC03AA4631}"/>
                    </a:ext>
                  </a:extLst>
                </p:cNvPr>
                <p:cNvSpPr txBox="1"/>
                <p:nvPr/>
              </p:nvSpPr>
              <p:spPr>
                <a:xfrm>
                  <a:off x="7811981" y="1478760"/>
                  <a:ext cx="418537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Density of stares              in the BCS  model</a:t>
                  </a:r>
                </a:p>
              </p:txBody>
            </p:sp>
            <p:pic>
              <p:nvPicPr>
                <p:cNvPr id="19" name="Picture 18">
                  <a:extLst>
                    <a:ext uri="{FF2B5EF4-FFF2-40B4-BE49-F238E27FC236}">
                      <a16:creationId xmlns:a16="http://schemas.microsoft.com/office/drawing/2014/main" id="{4C66DFE6-515D-BA4F-AE53-2560051A08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537842" y="1530403"/>
                  <a:ext cx="520556" cy="271276"/>
                </a:xfrm>
                <a:prstGeom prst="rect">
                  <a:avLst/>
                </a:prstGeom>
              </p:spPr>
            </p:pic>
          </p:grpSp>
        </p:grp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81C59F62-C5C9-1B47-85AE-B2BE03D5B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114946" y="2852913"/>
              <a:ext cx="1489390" cy="522992"/>
            </a:xfrm>
            <a:prstGeom prst="rect">
              <a:avLst/>
            </a:prstGeom>
            <a:solidFill>
              <a:srgbClr val="FFFF00"/>
            </a:solidFill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7AABEBB1-02C5-5D49-BF81-98C472F4A4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50251" y="3041267"/>
              <a:ext cx="977900" cy="266700"/>
            </a:xfrm>
            <a:prstGeom prst="rect">
              <a:avLst/>
            </a:prstGeom>
            <a:solidFill>
              <a:srgbClr val="FFFF00"/>
            </a:solidFill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C2859F4-3383-DCE6-1C4A-D343C01BA3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6001" y="5314355"/>
            <a:ext cx="743612" cy="28917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63EED9C-A106-A9CC-F0D0-B46299E02A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04443" y="5588785"/>
            <a:ext cx="3460232" cy="64600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B52E8A2-31CF-360A-31FA-E54B1CDBAC2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02283" y="5329186"/>
            <a:ext cx="959468" cy="21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705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7461" y="-226813"/>
            <a:ext cx="9143999" cy="1143000"/>
          </a:xfrm>
        </p:spPr>
        <p:txBody>
          <a:bodyPr>
            <a:normAutofit/>
          </a:bodyPr>
          <a:lstStyle/>
          <a:p>
            <a:r>
              <a:rPr lang="en-US" sz="2800" b="1" dirty="0"/>
              <a:t>            </a:t>
            </a:r>
            <a:r>
              <a:rPr lang="en-US" sz="2800" b="1" dirty="0">
                <a:latin typeface="+mn-lt"/>
              </a:rPr>
              <a:t>Broadening of gap peaks in N(</a:t>
            </a:r>
            <a:r>
              <a:rPr lang="en-US" sz="2800" b="1" dirty="0" err="1">
                <a:latin typeface="+mn-lt"/>
              </a:rPr>
              <a:t>ε</a:t>
            </a:r>
            <a:r>
              <a:rPr lang="en-US" sz="2800" b="1" dirty="0">
                <a:latin typeface="+mn-lt"/>
              </a:rPr>
              <a:t>) reduces </a:t>
            </a:r>
            <a:r>
              <a:rPr lang="en-US" sz="2800" b="1" dirty="0" err="1">
                <a:latin typeface="+mn-lt"/>
              </a:rPr>
              <a:t>R</a:t>
            </a:r>
            <a:r>
              <a:rPr lang="en-US" sz="2800" b="1" baseline="-25000" dirty="0" err="1">
                <a:latin typeface="+mn-lt"/>
              </a:rPr>
              <a:t>s</a:t>
            </a:r>
            <a:endParaRPr lang="en-US" sz="2800" b="1" baseline="-250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2315" y="853197"/>
            <a:ext cx="5669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Low-frequency surface resistance at 1-2 GHz, </a:t>
            </a:r>
            <a:r>
              <a:rPr lang="en-US" dirty="0" err="1">
                <a:solidFill>
                  <a:srgbClr val="0000FF"/>
                </a:solidFill>
              </a:rPr>
              <a:t>hf</a:t>
            </a:r>
            <a:r>
              <a:rPr lang="en-US" dirty="0">
                <a:solidFill>
                  <a:srgbClr val="0000FF"/>
                </a:solidFill>
              </a:rPr>
              <a:t>/</a:t>
            </a:r>
            <a:r>
              <a:rPr lang="en-US" dirty="0" err="1">
                <a:solidFill>
                  <a:srgbClr val="0000FF"/>
                </a:solidFill>
              </a:rPr>
              <a:t>kT</a:t>
            </a:r>
            <a:r>
              <a:rPr lang="en-US" dirty="0">
                <a:solidFill>
                  <a:srgbClr val="0000FF"/>
                </a:solidFill>
              </a:rPr>
              <a:t>  ≈ 10</a:t>
            </a:r>
            <a:r>
              <a:rPr lang="en-US" baseline="30000" dirty="0">
                <a:solidFill>
                  <a:srgbClr val="0000FF"/>
                </a:solidFill>
              </a:rPr>
              <a:t>-2</a:t>
            </a:r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25EF26C-708F-3B42-B45B-AF6C93B5DCFA}"/>
              </a:ext>
            </a:extLst>
          </p:cNvPr>
          <p:cNvGrpSpPr/>
          <p:nvPr/>
        </p:nvGrpSpPr>
        <p:grpSpPr>
          <a:xfrm>
            <a:off x="8392459" y="946260"/>
            <a:ext cx="3003803" cy="3016140"/>
            <a:chOff x="7587238" y="946260"/>
            <a:chExt cx="3003803" cy="301614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7039" t="3479" r="2728"/>
            <a:stretch/>
          </p:blipFill>
          <p:spPr>
            <a:xfrm>
              <a:off x="7587238" y="946260"/>
              <a:ext cx="3003803" cy="301614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9753145" y="1387381"/>
              <a:ext cx="7572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Idealized</a:t>
              </a:r>
            </a:p>
            <a:p>
              <a:r>
                <a:rPr lang="en-US" sz="1200" b="1" dirty="0"/>
                <a:t>BCS 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9422798" y="1664377"/>
              <a:ext cx="374388" cy="23684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8004245" y="1190914"/>
              <a:ext cx="12993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FF0000"/>
                  </a:solidFill>
                </a:rPr>
                <a:t>Broadened gap </a:t>
              </a:r>
            </a:p>
            <a:p>
              <a:r>
                <a:rPr lang="en-US" sz="1200" b="1" dirty="0">
                  <a:solidFill>
                    <a:srgbClr val="FF0000"/>
                  </a:solidFill>
                </a:rPr>
                <a:t>peak and </a:t>
              </a:r>
              <a:r>
                <a:rPr lang="en-US" sz="1200" b="1" dirty="0" err="1">
                  <a:solidFill>
                    <a:srgbClr val="FF0000"/>
                  </a:solidFill>
                </a:rPr>
                <a:t>subgap</a:t>
              </a:r>
              <a:r>
                <a:rPr lang="en-US" sz="1200" b="1" dirty="0">
                  <a:solidFill>
                    <a:srgbClr val="FF0000"/>
                  </a:solidFill>
                </a:rPr>
                <a:t> </a:t>
              </a:r>
            </a:p>
            <a:p>
              <a:r>
                <a:rPr lang="en-US" sz="1200" b="1" dirty="0">
                  <a:solidFill>
                    <a:srgbClr val="FF0000"/>
                  </a:solidFill>
                </a:rPr>
                <a:t>states in the </a:t>
              </a:r>
            </a:p>
            <a:p>
              <a:r>
                <a:rPr lang="en-US" sz="1200" b="1" dirty="0">
                  <a:solidFill>
                    <a:srgbClr val="FF0000"/>
                  </a:solidFill>
                </a:rPr>
                <a:t>Dynes model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8789092" y="1987545"/>
              <a:ext cx="373741" cy="64508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932727" y="2556166"/>
            <a:ext cx="2600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Density of states with broadened gap peaks: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771A07-FC04-3041-ACFB-2AAAA8027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16968" y="6356350"/>
            <a:ext cx="4736432" cy="495031"/>
          </a:xfrm>
        </p:spPr>
        <p:txBody>
          <a:bodyPr/>
          <a:lstStyle/>
          <a:p>
            <a:r>
              <a:rPr lang="en-US" dirty="0"/>
              <a:t>Gurevich, Materials for Bright Beams Workshop, Cornell, July 16-18, 2025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5D87846-EE5B-FA42-A90B-ED5BB356E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917F4-69CE-C848-A829-59C74A1C27FE}" type="slidenum">
              <a:rPr lang="en-US" smtClean="0"/>
              <a:t>7</a:t>
            </a:fld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F40EF91-FE41-9B4D-B9EC-49B5E58B8420}"/>
              </a:ext>
            </a:extLst>
          </p:cNvPr>
          <p:cNvGrpSpPr/>
          <p:nvPr/>
        </p:nvGrpSpPr>
        <p:grpSpPr>
          <a:xfrm>
            <a:off x="894818" y="4145587"/>
            <a:ext cx="10538725" cy="2308324"/>
            <a:chOff x="894818" y="4145587"/>
            <a:chExt cx="10538725" cy="2308324"/>
          </a:xfrm>
        </p:grpSpPr>
        <p:sp>
          <p:nvSpPr>
            <p:cNvPr id="22" name="TextBox 21"/>
            <p:cNvSpPr txBox="1"/>
            <p:nvPr/>
          </p:nvSpPr>
          <p:spPr>
            <a:xfrm>
              <a:off x="8477541" y="4145587"/>
              <a:ext cx="2956002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FF0000"/>
                  </a:solidFill>
                </a:rPr>
                <a:t>R</a:t>
              </a:r>
              <a:r>
                <a:rPr lang="en-US" b="1" baseline="-25000" dirty="0" err="1">
                  <a:solidFill>
                    <a:srgbClr val="FF0000"/>
                  </a:solidFill>
                </a:rPr>
                <a:t>s</a:t>
              </a:r>
              <a:r>
                <a:rPr lang="en-US" b="1" dirty="0">
                  <a:solidFill>
                    <a:srgbClr val="FF0000"/>
                  </a:solidFill>
                </a:rPr>
                <a:t> can be reduced by:</a:t>
              </a:r>
            </a:p>
            <a:p>
              <a:endParaRPr lang="en-US" dirty="0"/>
            </a:p>
            <a:p>
              <a:pPr marL="285750" indent="-285750">
                <a:buFont typeface="Wingdings" charset="2"/>
                <a:buChar char="§"/>
              </a:pPr>
              <a:r>
                <a:rPr lang="en-US" dirty="0"/>
                <a:t>electron-phonon inelastic </a:t>
              </a:r>
            </a:p>
            <a:p>
              <a:r>
                <a:rPr lang="en-US" dirty="0"/>
                <a:t>      scattering</a:t>
              </a:r>
            </a:p>
            <a:p>
              <a:pPr marL="285750" indent="-285750">
                <a:buFont typeface="Wingdings" charset="2"/>
                <a:buChar char="§"/>
              </a:pPr>
              <a:r>
                <a:rPr lang="en-US" dirty="0"/>
                <a:t>proximity-coupled </a:t>
              </a:r>
            </a:p>
            <a:p>
              <a:r>
                <a:rPr lang="en-US" dirty="0"/>
                <a:t>      metallic </a:t>
              </a:r>
              <a:r>
                <a:rPr lang="en-US" dirty="0" err="1"/>
                <a:t>suboxides</a:t>
              </a:r>
              <a:endParaRPr lang="en-US" dirty="0"/>
            </a:p>
            <a:p>
              <a:pPr marL="285750" indent="-285750">
                <a:buFont typeface="Wingdings" charset="2"/>
                <a:buChar char="§"/>
              </a:pPr>
              <a:r>
                <a:rPr lang="en-US" dirty="0"/>
                <a:t>Dilute magnetic impurities</a:t>
              </a:r>
            </a:p>
            <a:p>
              <a:pPr marL="285750" indent="-285750">
                <a:buFont typeface="Wingdings" charset="2"/>
                <a:buChar char="§"/>
              </a:pPr>
              <a:r>
                <a:rPr lang="en-US" dirty="0"/>
                <a:t>Optimal </a:t>
              </a:r>
              <a:r>
                <a:rPr lang="en-US" dirty="0" err="1"/>
                <a:t>inhomogeneities</a:t>
              </a:r>
              <a:r>
                <a:rPr lang="en-US" dirty="0"/>
                <a:t> 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AB33B22-387A-334A-9E07-131C9E96EB6F}"/>
                </a:ext>
              </a:extLst>
            </p:cNvPr>
            <p:cNvGrpSpPr/>
            <p:nvPr/>
          </p:nvGrpSpPr>
          <p:grpSpPr>
            <a:xfrm>
              <a:off x="894818" y="4565071"/>
              <a:ext cx="7258582" cy="1731906"/>
              <a:chOff x="894818" y="4565071"/>
              <a:chExt cx="7258582" cy="173190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894818" y="4565071"/>
                    <a:ext cx="725858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/>
                      <a:t>The BCS log singularity in R</a:t>
                    </a:r>
                    <a:r>
                      <a:rPr lang="en-US" baseline="-25000" dirty="0"/>
                      <a:t>s</a:t>
                    </a:r>
                    <a:r>
                      <a:rPr lang="en-US" dirty="0"/>
                      <a:t> at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a14:m>
                    <a:r>
                      <a:rPr lang="en-US" dirty="0"/>
                      <a:t>  is removed by the DOS broadening: </a:t>
                    </a:r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94818" y="4565071"/>
                    <a:ext cx="7258582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698" t="-6667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53FE5D1-B129-2145-9B92-316C038F7FA1}"/>
                  </a:ext>
                </a:extLst>
              </p:cNvPr>
              <p:cNvGrpSpPr/>
              <p:nvPr/>
            </p:nvGrpSpPr>
            <p:grpSpPr>
              <a:xfrm>
                <a:off x="1774185" y="5235843"/>
                <a:ext cx="5502378" cy="1061134"/>
                <a:chOff x="1954296" y="5526794"/>
                <a:chExt cx="5502378" cy="1061134"/>
              </a:xfrm>
            </p:grpSpPr>
            <p:sp>
              <p:nvSpPr>
                <p:cNvPr id="24" name="TextBox 23"/>
                <p:cNvSpPr txBox="1"/>
                <p:nvPr/>
              </p:nvSpPr>
              <p:spPr>
                <a:xfrm>
                  <a:off x="4187559" y="5745248"/>
                  <a:ext cx="326911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Optimal broadening the gap peaks can reduce R</a:t>
                  </a:r>
                  <a:r>
                    <a:rPr lang="en-US" baseline="-25000" dirty="0">
                      <a:solidFill>
                        <a:srgbClr val="FF0000"/>
                      </a:solidFill>
                    </a:rPr>
                    <a:t>s</a:t>
                  </a:r>
                  <a:r>
                    <a:rPr lang="en-US" dirty="0">
                      <a:solidFill>
                        <a:srgbClr val="FF0000"/>
                      </a:solidFill>
                    </a:rPr>
                    <a:t> by 4-5 times </a:t>
                  </a:r>
                </a:p>
              </p:txBody>
            </p:sp>
            <p:sp>
              <p:nvSpPr>
                <p:cNvPr id="9" name="Alternate Process 8"/>
                <p:cNvSpPr/>
                <p:nvPr/>
              </p:nvSpPr>
              <p:spPr>
                <a:xfrm>
                  <a:off x="1954296" y="5526794"/>
                  <a:ext cx="5502378" cy="1061134"/>
                </a:xfrm>
                <a:prstGeom prst="flowChartAlternateProcess">
                  <a:avLst/>
                </a:prstGeom>
                <a:noFill/>
                <a:ln w="31750">
                  <a:solidFill>
                    <a:srgbClr val="0000FF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id="{36FA3123-5C93-0140-8E53-CD0CCFBA35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204157" y="5831490"/>
                  <a:ext cx="1765300" cy="533400"/>
                </a:xfrm>
                <a:prstGeom prst="rect">
                  <a:avLst/>
                </a:prstGeom>
                <a:solidFill>
                  <a:srgbClr val="FFFF00"/>
                </a:solidFill>
              </p:spPr>
            </p:pic>
          </p:grpSp>
        </p:grp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9A682B0D-2223-CD4C-BAAE-7A3C1C9E3F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326" y="1422069"/>
            <a:ext cx="6061862" cy="77328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CC91914-643A-044A-B3D5-60EAC889F6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3501" y="2515130"/>
            <a:ext cx="3365500" cy="647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AAB678-5D65-E459-AA16-339F2693F4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4550" y="3567308"/>
            <a:ext cx="4127851" cy="71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136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8194" y="41743"/>
            <a:ext cx="8782975" cy="549274"/>
          </a:xfrm>
        </p:spPr>
        <p:txBody>
          <a:bodyPr>
            <a:normAutofit/>
          </a:bodyPr>
          <a:lstStyle/>
          <a:p>
            <a:r>
              <a:rPr lang="en-US" sz="2800" b="1" dirty="0"/>
              <a:t>            </a:t>
            </a:r>
            <a:r>
              <a:rPr lang="en-US" sz="2800" b="1" dirty="0">
                <a:latin typeface="+mn-lt"/>
              </a:rPr>
              <a:t>Residual surface resistance from </a:t>
            </a:r>
            <a:r>
              <a:rPr lang="en-US" sz="2800" b="1" dirty="0" err="1">
                <a:latin typeface="+mn-lt"/>
              </a:rPr>
              <a:t>subgap</a:t>
            </a:r>
            <a:r>
              <a:rPr lang="en-US" sz="2800" b="1" dirty="0">
                <a:latin typeface="+mn-lt"/>
              </a:rPr>
              <a:t> states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00" y="1817650"/>
            <a:ext cx="4438823" cy="48953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4297" y="769521"/>
            <a:ext cx="294503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Generalized M-B:</a:t>
            </a:r>
          </a:p>
          <a:p>
            <a:r>
              <a:rPr lang="en-US" sz="1100" b="1" dirty="0">
                <a:solidFill>
                  <a:srgbClr val="0432FF"/>
                </a:solidFill>
                <a:ea typeface="Arial Narrow" charset="0"/>
                <a:cs typeface="Arial Narrow" charset="0"/>
              </a:rPr>
              <a:t>Gurevich, SUST 30, 034004 (2017</a:t>
            </a:r>
            <a:r>
              <a:rPr lang="en-US" sz="1200" b="1" dirty="0">
                <a:solidFill>
                  <a:srgbClr val="0432FF"/>
                </a:solidFill>
                <a:ea typeface="Arial Narrow" charset="0"/>
                <a:cs typeface="Arial Narrow" charset="0"/>
              </a:rPr>
              <a:t>)</a:t>
            </a:r>
          </a:p>
          <a:p>
            <a:r>
              <a:rPr lang="en-US" altLang="ja-JP" sz="1200" b="1" dirty="0">
                <a:solidFill>
                  <a:srgbClr val="0000DB"/>
                </a:solidFill>
              </a:rPr>
              <a:t>Gurevich and Kubo, PRB 96, 184515 (2017</a:t>
            </a:r>
            <a:r>
              <a:rPr lang="en-US" altLang="ja-JP" sz="1200" dirty="0">
                <a:solidFill>
                  <a:srgbClr val="0070C0"/>
                </a:solidFill>
              </a:rPr>
              <a:t>)</a:t>
            </a:r>
            <a:r>
              <a:rPr lang="en-US" sz="1200" b="1" dirty="0">
                <a:solidFill>
                  <a:srgbClr val="0432FF"/>
                </a:solidFill>
                <a:ea typeface="Arial Narrow" charset="0"/>
                <a:cs typeface="Arial Narrow" charset="0"/>
              </a:rPr>
              <a:t>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0AA2BF-7ECC-7A4A-9313-5213BB45E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5730000" cy="356687"/>
          </a:xfrm>
        </p:spPr>
        <p:txBody>
          <a:bodyPr/>
          <a:lstStyle/>
          <a:p>
            <a:r>
              <a:rPr lang="en-US" dirty="0"/>
              <a:t>Gurevich, Materials for Bright Beams Workshop, Cornell, July 16-18,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B6C3FE-1E92-1742-B28E-6E9A9D019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917F4-69CE-C848-A829-59C74A1C27FE}" type="slidenum">
              <a:rPr lang="en-US" smtClean="0"/>
              <a:t>8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FC9D76C-6381-B848-B2B2-F3ECB1837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8255" y="890142"/>
            <a:ext cx="7928299" cy="62072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3CEF1CE-B162-BD4C-9966-98CEC7978D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866" y="4549928"/>
            <a:ext cx="4476297" cy="67106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3430BA0-43E7-C141-B490-53733233CBB2}"/>
              </a:ext>
            </a:extLst>
          </p:cNvPr>
          <p:cNvGrpSpPr/>
          <p:nvPr/>
        </p:nvGrpSpPr>
        <p:grpSpPr>
          <a:xfrm>
            <a:off x="5812237" y="5598526"/>
            <a:ext cx="5730001" cy="369332"/>
            <a:chOff x="6171053" y="5948256"/>
            <a:chExt cx="5730001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6171053" y="5948256"/>
                  <a:ext cx="573000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R</a:t>
                  </a:r>
                  <a:r>
                    <a:rPr lang="en-US" baseline="-25000" dirty="0" err="1"/>
                    <a:t>i</a:t>
                  </a:r>
                  <a:r>
                    <a:rPr lang="en-US" dirty="0"/>
                    <a:t> = 10 </a:t>
                  </a:r>
                  <a:r>
                    <a:rPr lang="en-US" dirty="0" err="1"/>
                    <a:t>nohm</a:t>
                  </a:r>
                  <a:r>
                    <a:rPr lang="en-US" dirty="0"/>
                    <a:t> at 1.5 GHz and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𝜆</m:t>
                      </m:r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=40 </m:t>
                      </m:r>
                    </m:oMath>
                  </a14:m>
                  <a:r>
                    <a:rPr lang="en-US" dirty="0"/>
                    <a:t>nm at</a:t>
                  </a: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1053" y="5948256"/>
                  <a:ext cx="5730001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885" t="-6667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C5686C3-1F67-FC48-B2C1-C889D87AA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293022" y="6002807"/>
              <a:ext cx="1211703" cy="250464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CEF8A3C-1092-8445-87E5-BC8787BA6457}"/>
              </a:ext>
            </a:extLst>
          </p:cNvPr>
          <p:cNvGrpSpPr/>
          <p:nvPr/>
        </p:nvGrpSpPr>
        <p:grpSpPr>
          <a:xfrm>
            <a:off x="5490811" y="2807823"/>
            <a:ext cx="5797133" cy="1477328"/>
            <a:chOff x="5965373" y="3253453"/>
            <a:chExt cx="5797133" cy="1477328"/>
          </a:xfrm>
        </p:grpSpPr>
        <p:sp>
          <p:nvSpPr>
            <p:cNvPr id="4" name="TextBox 3"/>
            <p:cNvSpPr txBox="1"/>
            <p:nvPr/>
          </p:nvSpPr>
          <p:spPr>
            <a:xfrm>
              <a:off x="5965373" y="3253453"/>
              <a:ext cx="5797133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Residual resistance is </a:t>
              </a:r>
              <a:r>
                <a:rPr lang="en-US" b="1" dirty="0">
                  <a:solidFill>
                    <a:srgbClr val="FF0000"/>
                  </a:solidFill>
                </a:rPr>
                <a:t>a part </a:t>
              </a:r>
              <a:r>
                <a:rPr lang="en-US" dirty="0"/>
                <a:t>of BCS surface resistance which takes into account the broadening of gap peaks in  </a:t>
              </a:r>
            </a:p>
            <a:p>
              <a:endParaRPr lang="en-US" dirty="0"/>
            </a:p>
            <a:p>
              <a:r>
                <a:rPr lang="en-US" dirty="0"/>
                <a:t>R</a:t>
              </a:r>
              <a:r>
                <a:rPr lang="en-US" baseline="-25000" dirty="0"/>
                <a:t>i</a:t>
              </a:r>
              <a:r>
                <a:rPr lang="en-US" dirty="0"/>
                <a:t> increases with       but R</a:t>
              </a:r>
              <a:r>
                <a:rPr lang="en-US" baseline="-25000" dirty="0"/>
                <a:t>s</a:t>
              </a:r>
              <a:r>
                <a:rPr lang="en-US" dirty="0"/>
                <a:t>(T) at higher T is </a:t>
              </a:r>
              <a:r>
                <a:rPr lang="en-US" b="1" dirty="0">
                  <a:solidFill>
                    <a:srgbClr val="FF0000"/>
                  </a:solidFill>
                </a:rPr>
                <a:t>decreased</a:t>
              </a:r>
              <a:r>
                <a:rPr lang="en-US" dirty="0"/>
                <a:t> by moderate DOS broadening 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4F1A159-1439-6B4A-A72C-6C4813B58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723969" y="3562896"/>
              <a:ext cx="516339" cy="269078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357D6FFC-251E-6746-979F-9776B890E99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39562" y="4157527"/>
            <a:ext cx="139700" cy="177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D9A51E-6252-F838-AF1B-D8FF6A448F6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28558" y="1749681"/>
            <a:ext cx="6400800" cy="61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921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687" y="-208621"/>
            <a:ext cx="11241217" cy="1143000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+mn-lt"/>
              </a:rPr>
              <a:t>Broadening the DOS peaks</a:t>
            </a:r>
            <a:r>
              <a:rPr lang="en-US" sz="2800" dirty="0">
                <a:latin typeface="+mn-lt"/>
              </a:rPr>
              <a:t> </a:t>
            </a:r>
            <a:r>
              <a:rPr lang="en-US" sz="2800" b="1" dirty="0">
                <a:latin typeface="+mn-lt"/>
              </a:rPr>
              <a:t>by current produces the negative Q slope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01320" y="855259"/>
            <a:ext cx="273344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0000FF"/>
                </a:solidFill>
              </a:rPr>
              <a:t>Maki, Prog. </a:t>
            </a:r>
            <a:r>
              <a:rPr lang="en-US" sz="1100" b="1" dirty="0" err="1">
                <a:solidFill>
                  <a:srgbClr val="0000FF"/>
                </a:solidFill>
              </a:rPr>
              <a:t>Theor</a:t>
            </a:r>
            <a:r>
              <a:rPr lang="en-US" sz="1100" b="1" dirty="0">
                <a:solidFill>
                  <a:srgbClr val="0000FF"/>
                </a:solidFill>
              </a:rPr>
              <a:t>. Phys. 29, 10; 333 (1963);</a:t>
            </a:r>
          </a:p>
          <a:p>
            <a:r>
              <a:rPr lang="en-US" sz="1100" b="1" dirty="0" err="1">
                <a:solidFill>
                  <a:srgbClr val="0000FF"/>
                </a:solidFill>
              </a:rPr>
              <a:t>Fulde</a:t>
            </a:r>
            <a:r>
              <a:rPr lang="en-US" sz="1100" b="1" dirty="0">
                <a:solidFill>
                  <a:srgbClr val="0000FF"/>
                </a:solidFill>
              </a:rPr>
              <a:t>, Phys Rev. 137, A783 (1965)</a:t>
            </a:r>
          </a:p>
          <a:p>
            <a:r>
              <a:rPr lang="en-US" sz="1100" b="1" dirty="0">
                <a:solidFill>
                  <a:srgbClr val="0000DB"/>
                </a:solidFill>
              </a:rPr>
              <a:t>Lin and Gurevich, PRB 85, 054513 (2012) </a:t>
            </a:r>
            <a:endParaRPr lang="en-US" sz="1100" b="1" dirty="0">
              <a:solidFill>
                <a:srgbClr val="0000FF"/>
              </a:solidFill>
            </a:endParaRP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A5898874-5AD7-AD44-99B9-EFC5073EB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22270" y="6356350"/>
            <a:ext cx="4958443" cy="501650"/>
          </a:xfrm>
        </p:spPr>
        <p:txBody>
          <a:bodyPr/>
          <a:lstStyle/>
          <a:p>
            <a:r>
              <a:rPr lang="en-US" dirty="0"/>
              <a:t>Gurevich, Materials for Bright Beams Workshop, Cornell, July 16-18, 2025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17540204-12C3-0444-A7B7-254051BFA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917F4-69CE-C848-A829-59C74A1C27FE}" type="slidenum">
              <a:rPr lang="en-US" smtClean="0"/>
              <a:t>9</a:t>
            </a:fld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8F5708F-FBAA-EA4B-82D9-AEC4037C0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01" y="954633"/>
            <a:ext cx="3638361" cy="535908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80B3B41-8EE8-5547-BD85-087A4C0EA990}"/>
              </a:ext>
            </a:extLst>
          </p:cNvPr>
          <p:cNvSpPr txBox="1"/>
          <p:nvPr/>
        </p:nvSpPr>
        <p:spPr>
          <a:xfrm>
            <a:off x="2634018" y="2692623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clean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B457821-B888-6944-8560-5E8B6DBD147B}"/>
              </a:ext>
            </a:extLst>
          </p:cNvPr>
          <p:cNvSpPr txBox="1"/>
          <p:nvPr/>
        </p:nvSpPr>
        <p:spPr>
          <a:xfrm>
            <a:off x="2649938" y="5519989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dirty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50F74D5-EF63-804C-954B-BAF2CA262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885" y="3308032"/>
            <a:ext cx="444500" cy="2540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F4D92CD-9D80-9647-A89A-3A6F2A9A9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191" y="5984074"/>
            <a:ext cx="444500" cy="254000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675B4F49-4075-0D47-B506-E339A081F5DD}"/>
              </a:ext>
            </a:extLst>
          </p:cNvPr>
          <p:cNvGrpSpPr/>
          <p:nvPr/>
        </p:nvGrpSpPr>
        <p:grpSpPr>
          <a:xfrm>
            <a:off x="4087719" y="1686025"/>
            <a:ext cx="4378122" cy="4375566"/>
            <a:chOff x="4143474" y="1686025"/>
            <a:chExt cx="4378122" cy="437556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A52280B-1600-2547-903E-6A04A1E500A4}"/>
                </a:ext>
              </a:extLst>
            </p:cNvPr>
            <p:cNvSpPr txBox="1"/>
            <p:nvPr/>
          </p:nvSpPr>
          <p:spPr>
            <a:xfrm>
              <a:off x="4143474" y="1686025"/>
              <a:ext cx="4378122" cy="42473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      The effect of current on the DOS:</a:t>
              </a:r>
            </a:p>
            <a:p>
              <a:endParaRPr lang="en-US" dirty="0"/>
            </a:p>
            <a:p>
              <a:pPr marL="285750" indent="-285750">
                <a:buFont typeface="Wingdings" pitchFamily="2" charset="2"/>
                <a:buChar char="§"/>
              </a:pPr>
              <a:r>
                <a:rPr lang="en-US" dirty="0"/>
                <a:t>Gap singularities are smeared out </a:t>
              </a:r>
            </a:p>
            <a:p>
              <a:pPr marL="285750" indent="-285750">
                <a:buFont typeface="Wingdings" pitchFamily="2" charset="2"/>
                <a:buChar char="§"/>
              </a:pPr>
              <a:endParaRPr lang="en-US" dirty="0"/>
            </a:p>
            <a:p>
              <a:pPr marL="285750" indent="-285750">
                <a:buFont typeface="Wingdings" pitchFamily="2" charset="2"/>
                <a:buChar char="§"/>
              </a:pPr>
              <a:r>
                <a:rPr lang="en-US" dirty="0"/>
                <a:t>The quasiparticle gap       becomes</a:t>
              </a:r>
            </a:p>
            <a:p>
              <a:r>
                <a:rPr lang="en-US" dirty="0"/>
                <a:t>      </a:t>
              </a:r>
              <a:r>
                <a:rPr lang="en-US" dirty="0">
                  <a:solidFill>
                    <a:srgbClr val="FF0000"/>
                  </a:solidFill>
                </a:rPr>
                <a:t>smaller </a:t>
              </a:r>
              <a:r>
                <a:rPr lang="en-US" dirty="0"/>
                <a:t>than     , both              and             </a:t>
              </a:r>
            </a:p>
            <a:p>
              <a:r>
                <a:rPr lang="en-US" dirty="0"/>
                <a:t>                   decrease with H  </a:t>
              </a:r>
            </a:p>
            <a:p>
              <a:pPr marL="285750" indent="-285750">
                <a:buFont typeface="Wingdings" pitchFamily="2" charset="2"/>
                <a:buChar char="§"/>
              </a:pPr>
              <a:endParaRPr lang="en-US" dirty="0"/>
            </a:p>
            <a:p>
              <a:pPr marL="285750" indent="-285750">
                <a:buFont typeface="Wingdings" pitchFamily="2" charset="2"/>
                <a:buChar char="§"/>
              </a:pPr>
              <a:r>
                <a:rPr lang="en-US" dirty="0"/>
                <a:t>In the clean limit the gap </a:t>
              </a:r>
              <a:r>
                <a:rPr lang="en-US" dirty="0">
                  <a:solidFill>
                    <a:srgbClr val="FF0000"/>
                  </a:solidFill>
                </a:rPr>
                <a:t>vanishes </a:t>
              </a:r>
              <a:r>
                <a:rPr lang="en-US" dirty="0"/>
                <a:t>at</a:t>
              </a:r>
            </a:p>
            <a:p>
              <a:r>
                <a:rPr lang="en-US" dirty="0"/>
                <a:t>     H &lt; H</a:t>
              </a:r>
              <a:r>
                <a:rPr lang="en-US" baseline="-25000" dirty="0"/>
                <a:t>s</a:t>
              </a:r>
              <a:r>
                <a:rPr lang="en-US" dirty="0"/>
                <a:t>: </a:t>
              </a:r>
            </a:p>
            <a:p>
              <a:endParaRPr lang="en-US" dirty="0"/>
            </a:p>
            <a:p>
              <a:endParaRPr lang="en-US" dirty="0"/>
            </a:p>
            <a:p>
              <a:pPr marL="285750" indent="-285750">
                <a:buFont typeface="Wingdings" pitchFamily="2" charset="2"/>
                <a:buChar char="§"/>
              </a:pPr>
              <a:r>
                <a:rPr lang="en-US" dirty="0"/>
                <a:t>In the dirty limit the gap </a:t>
              </a:r>
              <a:r>
                <a:rPr lang="en-US" dirty="0">
                  <a:solidFill>
                    <a:srgbClr val="FF0000"/>
                  </a:solidFill>
                </a:rPr>
                <a:t>remains</a:t>
              </a:r>
              <a:r>
                <a:rPr lang="en-US" dirty="0"/>
                <a:t> </a:t>
              </a:r>
            </a:p>
            <a:p>
              <a:r>
                <a:rPr lang="en-US" dirty="0"/>
                <a:t>      </a:t>
              </a:r>
              <a:r>
                <a:rPr lang="en-US" dirty="0">
                  <a:solidFill>
                    <a:srgbClr val="FF0000"/>
                  </a:solidFill>
                </a:rPr>
                <a:t>finite</a:t>
              </a:r>
              <a:r>
                <a:rPr lang="en-US" dirty="0"/>
                <a:t> at H</a:t>
              </a:r>
              <a:r>
                <a:rPr lang="en-US" baseline="-25000" dirty="0"/>
                <a:t>s</a:t>
              </a:r>
              <a:r>
                <a:rPr lang="en-US" dirty="0"/>
                <a:t>:</a:t>
              </a:r>
            </a:p>
            <a:p>
              <a:r>
                <a:rPr lang="en-US" dirty="0"/>
                <a:t>      </a:t>
              </a: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9E7D1FEC-E93D-D24B-89D8-D5A34BCA92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87770" y="2917218"/>
              <a:ext cx="190500" cy="190500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BE8B3EF0-BCDC-F842-9351-28D71427D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58278" y="3130348"/>
              <a:ext cx="203200" cy="190500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DC17948E-1717-7945-ACAB-54C08B7859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78025" y="3121016"/>
              <a:ext cx="609600" cy="266700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F8FCA0CC-A2FC-FE4C-877E-94CE10263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30132" y="3384095"/>
              <a:ext cx="622300" cy="266700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BEF2F478-08C9-054E-A8D9-B5C2904495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602872" y="5794891"/>
              <a:ext cx="3098800" cy="266700"/>
            </a:xfrm>
            <a:prstGeom prst="rect">
              <a:avLst/>
            </a:prstGeom>
            <a:solidFill>
              <a:srgbClr val="FFFF00"/>
            </a:solidFill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818F3F1E-3DCC-9C4C-BAC7-9DD3BAA0E52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29872" y="4584359"/>
              <a:ext cx="2844800" cy="266700"/>
            </a:xfrm>
            <a:prstGeom prst="rect">
              <a:avLst/>
            </a:prstGeom>
            <a:solidFill>
              <a:srgbClr val="FFFF00"/>
            </a:solidFill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2884CEB3-AABC-68FF-964C-0B0CBAC46F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14701" y="796781"/>
            <a:ext cx="3569498" cy="53590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3032C84-6A40-920D-445F-D597FEBF6721}"/>
              </a:ext>
            </a:extLst>
          </p:cNvPr>
          <p:cNvSpPr txBox="1"/>
          <p:nvPr/>
        </p:nvSpPr>
        <p:spPr>
          <a:xfrm>
            <a:off x="9260114" y="6028864"/>
            <a:ext cx="22333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0000DB"/>
                </a:solidFill>
              </a:rPr>
              <a:t>Gurevich, PRL 113,  087001 (2014</a:t>
            </a:r>
            <a:r>
              <a:rPr lang="en-US" sz="1400" b="1" dirty="0">
                <a:solidFill>
                  <a:srgbClr val="0000DB"/>
                </a:solidFill>
              </a:rPr>
              <a:t>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D6BB3D-4225-7D22-6296-AA15DF7C825A}"/>
              </a:ext>
            </a:extLst>
          </p:cNvPr>
          <p:cNvSpPr txBox="1"/>
          <p:nvPr/>
        </p:nvSpPr>
        <p:spPr>
          <a:xfrm>
            <a:off x="9690100" y="3810000"/>
            <a:ext cx="1782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00DB"/>
                </a:solidFill>
              </a:rPr>
              <a:t>Ti-doped cavity,</a:t>
            </a:r>
          </a:p>
          <a:p>
            <a:r>
              <a:rPr lang="en-US" sz="1200" b="1" dirty="0">
                <a:solidFill>
                  <a:srgbClr val="0000DB"/>
                </a:solidFill>
              </a:rPr>
              <a:t>Dhakal, </a:t>
            </a:r>
            <a:r>
              <a:rPr lang="en-US" sz="1200" b="1" dirty="0" err="1">
                <a:solidFill>
                  <a:srgbClr val="0000DB"/>
                </a:solidFill>
              </a:rPr>
              <a:t>Ciovati</a:t>
            </a:r>
            <a:r>
              <a:rPr lang="en-US" sz="1200" b="1" dirty="0">
                <a:solidFill>
                  <a:srgbClr val="0000DB"/>
                </a:solidFill>
              </a:rPr>
              <a:t> et al,</a:t>
            </a:r>
          </a:p>
          <a:p>
            <a:r>
              <a:rPr lang="en-US" sz="1200" b="1" dirty="0">
                <a:solidFill>
                  <a:srgbClr val="0000DB"/>
                </a:solidFill>
              </a:rPr>
              <a:t>PR-AB 16, 042001 (2013) </a:t>
            </a:r>
          </a:p>
        </p:txBody>
      </p:sp>
    </p:spTree>
    <p:extLst>
      <p:ext uri="{BB962C8B-B14F-4D97-AF65-F5344CB8AC3E}">
        <p14:creationId xmlns:p14="http://schemas.microsoft.com/office/powerpoint/2010/main" val="1830051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4925</TotalTime>
  <Words>2707</Words>
  <Application>Microsoft Macintosh PowerPoint</Application>
  <PresentationFormat>Widescreen</PresentationFormat>
  <Paragraphs>348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Arial Narrow</vt:lpstr>
      <vt:lpstr>Calibri</vt:lpstr>
      <vt:lpstr>Calibri Light</vt:lpstr>
      <vt:lpstr>Cambria Math</vt:lpstr>
      <vt:lpstr>Courier New</vt:lpstr>
      <vt:lpstr>MT Extra</vt:lpstr>
      <vt:lpstr>Symbol</vt:lpstr>
      <vt:lpstr>Wingdings</vt:lpstr>
      <vt:lpstr>Office Theme</vt:lpstr>
      <vt:lpstr>Current status and gaps in our understanding of RF dissipation</vt:lpstr>
      <vt:lpstr>Contributions to SRF losses</vt:lpstr>
      <vt:lpstr>Do we really know the theoretical SRF performance limits?</vt:lpstr>
      <vt:lpstr>Gaps in theory </vt:lpstr>
      <vt:lpstr>BCS surface resistance</vt:lpstr>
      <vt:lpstr>Mattis-Bardeen theory in the dirty limit</vt:lpstr>
      <vt:lpstr>            Broadening of gap peaks in N(ε) reduces Rs</vt:lpstr>
      <vt:lpstr>            Residual surface resistance from subgap states</vt:lpstr>
      <vt:lpstr>Broadening the DOS peaks by current produces the negative Q slope    </vt:lpstr>
      <vt:lpstr>PowerPoint Presentation</vt:lpstr>
      <vt:lpstr>DC superheating field near Tc</vt:lpstr>
      <vt:lpstr>      Surface nanostructuring to increase Bs</vt:lpstr>
      <vt:lpstr>Nonequilibrium SRF</vt:lpstr>
      <vt:lpstr>Dynamic superheating field</vt:lpstr>
      <vt:lpstr>Trapped vortex driven by RF Meissner current</vt:lpstr>
      <vt:lpstr>What happens to the vortex drag at high velocities?</vt:lpstr>
      <vt:lpstr>RF dissipation of a trapped vortex in a random pinning potential</vt:lpstr>
      <vt:lpstr>Quasiparticle Rs: challenges</vt:lpstr>
      <vt:lpstr>Nonlinear dynamics of fast vortices: challenges 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Challenges and opportunities of SRF theory for particle accelerators</dc:title>
  <dc:creator>Gurevich, Alex</dc:creator>
  <cp:lastModifiedBy>Gurevich, Alex V.</cp:lastModifiedBy>
  <cp:revision>152</cp:revision>
  <dcterms:created xsi:type="dcterms:W3CDTF">2021-02-13T18:19:38Z</dcterms:created>
  <dcterms:modified xsi:type="dcterms:W3CDTF">2025-07-17T01:31:39Z</dcterms:modified>
</cp:coreProperties>
</file>