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</p:sldMasterIdLst>
  <p:notesMasterIdLst>
    <p:notesMasterId r:id="rId17"/>
  </p:notesMasterIdLst>
  <p:sldIdLst>
    <p:sldId id="289" r:id="rId5"/>
    <p:sldId id="280" r:id="rId6"/>
    <p:sldId id="301" r:id="rId7"/>
    <p:sldId id="294" r:id="rId8"/>
    <p:sldId id="292" r:id="rId9"/>
    <p:sldId id="295" r:id="rId10"/>
    <p:sldId id="296" r:id="rId11"/>
    <p:sldId id="297" r:id="rId12"/>
    <p:sldId id="298" r:id="rId13"/>
    <p:sldId id="299" r:id="rId14"/>
    <p:sldId id="300" r:id="rId15"/>
    <p:sldId id="272" r:id="rId16"/>
  </p:sldIdLst>
  <p:sldSz cx="12192000" cy="6858000"/>
  <p:notesSz cx="6858000" cy="9144000"/>
  <p:embeddedFontLst>
    <p:embeddedFont>
      <p:font typeface="Bell MT" panose="02020503060305020303" pitchFamily="18" charset="0"/>
      <p:regular r:id="rId18"/>
      <p:bold r:id="rId19"/>
      <p:italic r:id="rId20"/>
    </p:embeddedFont>
    <p:embeddedFont>
      <p:font typeface="Cambria Math" panose="02040503050406030204" pitchFamily="18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CDD5DD"/>
    <a:srgbClr val="5C7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D8112D-F8C5-45A0-86CE-294673A14770}" v="51" dt="2025-07-17T09:46:32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48" autoAdjust="0"/>
  </p:normalViewPr>
  <p:slideViewPr>
    <p:cSldViewPr snapToGrid="0">
      <p:cViewPr>
        <p:scale>
          <a:sx n="52" d="100"/>
          <a:sy n="52" d="100"/>
        </p:scale>
        <p:origin x="648" y="-4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1E7E7-341C-B628-372A-2D973DF6F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9A102-D6C6-BC25-8A98-0505011FD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1CAF9-CCAC-54E3-905F-69991641FD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4B111-C7B3-F30F-BC52-37C2D6DF4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0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531B5-CDB9-7392-5BF0-553062FA5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AE953-9102-2F58-3611-3A5856DC1E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FAEAF-D352-8F3B-9F90-F0858484E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004C2-1058-FD8B-4F8E-27D96DBDB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0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E906D-F54E-BBDD-A609-9A170F4B8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6F040-BEC3-2EB9-6447-CAA1EB65C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0B3926-C243-E57F-56C3-E15BEF081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4F38-0780-599D-C207-617774DF8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30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BF9CF-34F2-06DA-1EE7-EE34186FB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52D41-FBE4-A507-4AD6-EE861ECB5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2D8A9-CFA7-9F4A-B1E7-4B9B94FB7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5C47B-7EFC-E514-62EC-9F1C74AAB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8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49FDD-F3C7-EA4E-D33A-6BAB7016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3A41B-B068-9821-38CA-C36EF0EF7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95473-A1A1-0411-F71C-CA5AEF9E8F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55442-BA97-AD19-13B8-D15F624CD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6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EFE49-6EA4-BEC6-8A84-28FD4D789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680FCD-78A1-435B-8095-D990D2458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541BC9-C881-B746-1CE5-BF4AD1D61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6C94B-A81C-1FE5-2751-F7AEE53EE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38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F9B71-FAFB-9929-4569-72D4A37A5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36BE96-4A5B-5D4A-D2F6-6A8410DD0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1E2ED-F316-70A3-7B3F-1DF6D04FD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9528C-0BE5-C048-01EA-68A314F1F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71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7626B-7CD9-65FC-D68F-5CBB37883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99AF8-B42F-3B24-A9C3-56B3EB912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C58701-CE55-819B-69BB-F548EA96A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C3B13-E7CE-E69E-349D-CC2F0860CA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04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7/16/2025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7/16/2025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7/16/2025</a:t>
            </a:fld>
            <a:endParaRPr lang="en-US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7/16/2025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7/16/2025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7/16/2025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7/16/2025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7/16/2025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7/16/2025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7/16/2025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7/16/2025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3389/femat.2023.1235918" TargetMode="Externa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emf"/><Relationship Id="rId10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11" y="1728214"/>
            <a:ext cx="6764555" cy="1770255"/>
          </a:xfrm>
        </p:spPr>
        <p:txBody>
          <a:bodyPr>
            <a:noAutofit/>
          </a:bodyPr>
          <a:lstStyle/>
          <a:p>
            <a:r>
              <a:rPr lang="en-US"/>
              <a:t>Correlations Between RF Performance and Surface Defects via STM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/>
              <a:t>7/17/25</a:t>
            </a:r>
          </a:p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/>
              <a:t>Eric M. Lechner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9A905-71D8-7EC9-6094-A60BF946C64B}"/>
              </a:ext>
            </a:extLst>
          </p:cNvPr>
          <p:cNvSpPr txBox="1"/>
          <p:nvPr/>
        </p:nvSpPr>
        <p:spPr>
          <a:xfrm>
            <a:off x="53911" y="5421093"/>
            <a:ext cx="646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Work presented is based on: Lechner, Eric M., et al. "Characterization of dissipative regions of a N-doped superconducting radio-frequency cavity." </a:t>
            </a:r>
            <a:r>
              <a:rPr lang="en-US" sz="1200" i="1" dirty="0"/>
              <a:t>Frontiers in Electronic Materials</a:t>
            </a:r>
            <a:r>
              <a:rPr lang="en-US" sz="1200" dirty="0"/>
              <a:t> 3 (2023): 1235918.</a:t>
            </a:r>
          </a:p>
          <a:p>
            <a:r>
              <a:rPr lang="en-US" sz="1200" dirty="0">
                <a:hlinkClick r:id="rId5"/>
              </a:rPr>
              <a:t>https://doi.org/10.3389/femat.2023.1235918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9594-0082-4AD9-7536-92600D6B4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4EE8E-B175-FBB9-EA98-05C888CB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F45E34-1D65-1F23-6908-781112C7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881C06-0DE4-6492-4382-51B801FF3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578106" cy="479837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Scanning tunneling microscopy is a powerful tool for studying spatial variations of key quantities that govern surface resistance.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have quantified the effects of a thin normal metal on top of a superconductor and computed the surface resistance in the low-field thin proximity coupled normal layer limit.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effect of the degraded superconducting and proximity coupled parameters account for a small contribution to the hot spot intensity, yet a correlation between hot spots and these degraded properties exists. This may point towards these defects assisting in nucleating vortices.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30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9610-1067-E997-C6BB-DF77D1EED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0C04-C220-C287-25E1-94EBC43EF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555D0A-7CDA-B130-9EA4-663E3A02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7FB3A7-8DFE-BDE3-09E8-4B2F2929E1DC}"/>
              </a:ext>
            </a:extLst>
          </p:cNvPr>
          <p:cNvSpPr txBox="1"/>
          <p:nvPr/>
        </p:nvSpPr>
        <p:spPr>
          <a:xfrm>
            <a:off x="1525409" y="3147497"/>
            <a:ext cx="1752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Basu Dev Oli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EAFFB-FDD6-436E-078B-41E5C04DBE33}"/>
              </a:ext>
            </a:extLst>
          </p:cNvPr>
          <p:cNvSpPr txBox="1"/>
          <p:nvPr/>
        </p:nvSpPr>
        <p:spPr>
          <a:xfrm>
            <a:off x="5219700" y="3169036"/>
            <a:ext cx="1752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Junki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Makita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98D54E-3026-F564-227C-728310D80055}"/>
              </a:ext>
            </a:extLst>
          </p:cNvPr>
          <p:cNvSpPr txBox="1"/>
          <p:nvPr/>
        </p:nvSpPr>
        <p:spPr>
          <a:xfrm>
            <a:off x="8802351" y="3165378"/>
            <a:ext cx="1663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Gigi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Ciovati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1BDB42-2F8A-4D7F-46E7-3A89F394A8D6}"/>
              </a:ext>
            </a:extLst>
          </p:cNvPr>
          <p:cNvSpPr txBox="1"/>
          <p:nvPr/>
        </p:nvSpPr>
        <p:spPr>
          <a:xfrm>
            <a:off x="3263410" y="5320253"/>
            <a:ext cx="1806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Alex Gurevich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F93AA-A57D-74F6-81B7-88CBC66A9938}"/>
              </a:ext>
            </a:extLst>
          </p:cNvPr>
          <p:cNvSpPr txBox="1"/>
          <p:nvPr/>
        </p:nvSpPr>
        <p:spPr>
          <a:xfrm>
            <a:off x="6871657" y="5332594"/>
            <a:ext cx="19120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Maria Iavarone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D133E2-4CFD-3CB1-F13E-1F0845CE83E5}"/>
              </a:ext>
            </a:extLst>
          </p:cNvPr>
          <p:cNvGrpSpPr/>
          <p:nvPr/>
        </p:nvGrpSpPr>
        <p:grpSpPr>
          <a:xfrm>
            <a:off x="1506125" y="1346886"/>
            <a:ext cx="9031340" cy="4007247"/>
            <a:chOff x="2564373" y="1816436"/>
            <a:chExt cx="7142723" cy="316925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46137F5-ACD3-F046-0563-6B2716C83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7660" y="1816436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C8704F6-B2A9-12F8-2EEB-AE5690089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4373" y="1824035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68FCE9-8271-C76E-769C-4DEB959A7D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09" b="26695"/>
            <a:stretch/>
          </p:blipFill>
          <p:spPr bwMode="auto">
            <a:xfrm>
              <a:off x="8278346" y="1816436"/>
              <a:ext cx="1428750" cy="142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368D745A-CC3F-B0BB-FDE1-6F8FA3CF1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4" t="8062" r="19166" b="30012"/>
            <a:stretch/>
          </p:blipFill>
          <p:spPr bwMode="auto">
            <a:xfrm>
              <a:off x="3978910" y="3556946"/>
              <a:ext cx="1428750" cy="142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B548E5A5-E2C7-A915-FADA-C222A40761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5" t="343" r="9339" b="16242"/>
            <a:stretch/>
          </p:blipFill>
          <p:spPr bwMode="auto">
            <a:xfrm>
              <a:off x="6849596" y="3556946"/>
              <a:ext cx="1428750" cy="142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7878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A8B-4A3D-A33C-8004-D71E3F88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CB5E1-12B5-634E-E941-3451F325DC95}"/>
              </a:ext>
            </a:extLst>
          </p:cNvPr>
          <p:cNvSpPr txBox="1">
            <a:spLocks/>
          </p:cNvSpPr>
          <p:nvPr/>
        </p:nvSpPr>
        <p:spPr>
          <a:xfrm>
            <a:off x="1163782" y="1318684"/>
            <a:ext cx="10857073" cy="4098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RF Performance and Temperature Mapping of a N-doped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Scanning Tunneling Microscopy (STM)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STM Results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Tunneling Spectroscopy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Vortex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Local estimates of surface resistance</a:t>
            </a:r>
          </a:p>
        </p:txBody>
      </p:sp>
    </p:spTree>
    <p:extLst>
      <p:ext uri="{BB962C8B-B14F-4D97-AF65-F5344CB8AC3E}">
        <p14:creationId xmlns:p14="http://schemas.microsoft.com/office/powerpoint/2010/main" val="140004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C1A18-A15B-4F3D-70A4-FBB78315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DDFEF-25DC-F0DD-17A0-4C8051C2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43D6E3-7DAB-42D5-7F21-CF04014D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 Performance of an N-doped Cavity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C5924-1E30-6DFB-9824-7A620118A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34" y="2404359"/>
            <a:ext cx="3823077" cy="3206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3B5DA-EAD1-D6E6-73B6-45A4E1254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57" y="2404359"/>
            <a:ext cx="3823077" cy="3122666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380458F-796C-2B72-0DF7-D6E4B82759F5}"/>
              </a:ext>
            </a:extLst>
          </p:cNvPr>
          <p:cNvSpPr txBox="1">
            <a:spLocks/>
          </p:cNvSpPr>
          <p:nvPr/>
        </p:nvSpPr>
        <p:spPr>
          <a:xfrm>
            <a:off x="7769811" y="2124011"/>
            <a:ext cx="4498389" cy="48091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Implied an exponential form of R</a:t>
            </a:r>
            <a:r>
              <a:rPr lang="en-US" sz="1800" baseline="-25000" dirty="0"/>
              <a:t>s</a:t>
            </a:r>
            <a:r>
              <a:rPr lang="en-US" sz="1800" dirty="0"/>
              <a:t>: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Decrease in R</a:t>
            </a:r>
            <a:r>
              <a:rPr lang="en-US" sz="1800" baseline="-25000" dirty="0"/>
              <a:t>s</a:t>
            </a:r>
            <a:r>
              <a:rPr lang="en-US" sz="1800" dirty="0"/>
              <a:t>(B</a:t>
            </a:r>
            <a:r>
              <a:rPr lang="en-US" sz="1800" baseline="-25000" dirty="0"/>
              <a:t>p</a:t>
            </a:r>
            <a:r>
              <a:rPr lang="en-US" sz="1800" dirty="0"/>
              <a:t>) is primarily due to the pre-exponential factor. Consistent with previous results [1].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Cool-down dependent surface resistance points to vortex losses.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No noticeable non-linearity in R</a:t>
            </a:r>
            <a:r>
              <a:rPr lang="en-US" sz="1800" baseline="-25000" dirty="0"/>
              <a:t>i</a:t>
            </a:r>
            <a:r>
              <a:rPr lang="en-US" sz="1800" dirty="0"/>
              <a:t> due to vortex contribution in this range.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A9207-32DB-D0F6-25DB-CF3B4E7FAA4E}"/>
              </a:ext>
            </a:extLst>
          </p:cNvPr>
          <p:cNvSpPr txBox="1"/>
          <p:nvPr/>
        </p:nvSpPr>
        <p:spPr>
          <a:xfrm>
            <a:off x="5289409" y="1685075"/>
            <a:ext cx="1807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1 – 1.5K/min</a:t>
            </a:r>
          </a:p>
          <a:p>
            <a:r>
              <a:rPr lang="en-US" dirty="0"/>
              <a:t>Test 2 – 5K/min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37BE3-7274-8851-CDE8-37E114E8D08F}"/>
              </a:ext>
            </a:extLst>
          </p:cNvPr>
          <p:cNvSpPr txBox="1"/>
          <p:nvPr/>
        </p:nvSpPr>
        <p:spPr>
          <a:xfrm>
            <a:off x="779392" y="4528589"/>
            <a:ext cx="72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Test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2E0996-5C43-975F-14C4-15A1056F130E}"/>
              </a:ext>
            </a:extLst>
          </p:cNvPr>
          <p:cNvSpPr txBox="1"/>
          <p:nvPr/>
        </p:nvSpPr>
        <p:spPr>
          <a:xfrm>
            <a:off x="0" y="1729430"/>
            <a:ext cx="49303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800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1700" dirty="0"/>
              <a:t>C/30 min N doping in 25 </a:t>
            </a:r>
            <a:r>
              <a:rPr lang="en-US" sz="1700" dirty="0" err="1"/>
              <a:t>mTorr</a:t>
            </a:r>
            <a:r>
              <a:rPr lang="en-US" sz="1700" dirty="0"/>
              <a:t> of N</a:t>
            </a:r>
            <a:r>
              <a:rPr lang="en-US" sz="1700" baseline="-25000" dirty="0"/>
              <a:t>2</a:t>
            </a:r>
            <a:r>
              <a:rPr lang="en-US" sz="1700" dirty="0"/>
              <a:t> followed by 800 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1700" dirty="0"/>
              <a:t>C/30 min vacuum heat treatment +10 µm EP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D6ACDB-CC57-3C9D-EDB1-974EDAD8A6B8}"/>
                  </a:ext>
                </a:extLst>
              </p:cNvPr>
              <p:cNvSpPr txBox="1"/>
              <p:nvPr/>
            </p:nvSpPr>
            <p:spPr>
              <a:xfrm>
                <a:off x="6936691" y="2329193"/>
                <a:ext cx="6164630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D6ACDB-CC57-3C9D-EDB1-974EDAD8A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691" y="2329193"/>
                <a:ext cx="6164630" cy="714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BC1D06E-082D-E1DB-56F7-747477FFFBA0}"/>
              </a:ext>
            </a:extLst>
          </p:cNvPr>
          <p:cNvSpPr txBox="1"/>
          <p:nvPr/>
        </p:nvSpPr>
        <p:spPr>
          <a:xfrm>
            <a:off x="0" y="6581001"/>
            <a:ext cx="10148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[1] </a:t>
            </a:r>
            <a:r>
              <a:rPr lang="en-US" sz="1200" dirty="0" err="1"/>
              <a:t>Ciovati</a:t>
            </a:r>
            <a:r>
              <a:rPr lang="en-US" sz="1200" dirty="0"/>
              <a:t>, Gianluigi, Pashupati Dhakal, and A. Gurevich. </a:t>
            </a:r>
            <a:r>
              <a:rPr lang="en-US" sz="1200" i="1" dirty="0"/>
              <a:t>Applied Physics Letters</a:t>
            </a:r>
            <a:r>
              <a:rPr lang="en-US" sz="1200" dirty="0"/>
              <a:t> 104.9 (2014).</a:t>
            </a:r>
          </a:p>
        </p:txBody>
      </p:sp>
    </p:spTree>
    <p:extLst>
      <p:ext uri="{BB962C8B-B14F-4D97-AF65-F5344CB8AC3E}">
        <p14:creationId xmlns:p14="http://schemas.microsoft.com/office/powerpoint/2010/main" val="409778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91115-0710-4339-16F2-1C38E535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F17E9-D04F-E82C-7DAE-379511AB1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9ABE43-16BE-D888-2CAF-297912D16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Mapping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55F27-5575-6032-65FE-D8D4B86F0B5E}"/>
              </a:ext>
            </a:extLst>
          </p:cNvPr>
          <p:cNvGrpSpPr/>
          <p:nvPr/>
        </p:nvGrpSpPr>
        <p:grpSpPr>
          <a:xfrm>
            <a:off x="156693" y="1179423"/>
            <a:ext cx="7409967" cy="5678577"/>
            <a:chOff x="629133" y="576726"/>
            <a:chExt cx="8196425" cy="62812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FDC127-02D6-1A6A-7694-B65C95D8D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8303"/>
            <a:stretch>
              <a:fillRect/>
            </a:stretch>
          </p:blipFill>
          <p:spPr>
            <a:xfrm>
              <a:off x="700068" y="3671112"/>
              <a:ext cx="3446935" cy="318688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3412F14-C932-6EFD-34C0-41F7CC81483D}"/>
                </a:ext>
              </a:extLst>
            </p:cNvPr>
            <p:cNvGrpSpPr/>
            <p:nvPr/>
          </p:nvGrpSpPr>
          <p:grpSpPr>
            <a:xfrm>
              <a:off x="629133" y="1027170"/>
              <a:ext cx="8196425" cy="2747369"/>
              <a:chOff x="1434544" y="3818620"/>
              <a:chExt cx="5862536" cy="196507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FFE5CCF-C39C-CD83-E87F-5DEC858D1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386" b="49079"/>
              <a:stretch/>
            </p:blipFill>
            <p:spPr>
              <a:xfrm>
                <a:off x="1434544" y="3818620"/>
                <a:ext cx="2931268" cy="191373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834B2DF-7926-41F7-844B-C7551B948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51190"/>
              <a:stretch/>
            </p:blipFill>
            <p:spPr>
              <a:xfrm>
                <a:off x="4365812" y="3818620"/>
                <a:ext cx="2931268" cy="1965070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9BAF16-6A4B-3614-55D3-45792FEC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1676"/>
            <a:stretch>
              <a:fillRect/>
            </a:stretch>
          </p:blipFill>
          <p:spPr>
            <a:xfrm>
              <a:off x="4786232" y="3749725"/>
              <a:ext cx="3481844" cy="30091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794DF0-73BF-FBDB-641A-C23920066D49}"/>
                </a:ext>
              </a:extLst>
            </p:cNvPr>
            <p:cNvSpPr txBox="1"/>
            <p:nvPr/>
          </p:nvSpPr>
          <p:spPr>
            <a:xfrm>
              <a:off x="5959883" y="657838"/>
              <a:ext cx="1633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Test 2 – 5K/min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F98A9-9AC4-FCD1-B353-48F95A710828}"/>
                </a:ext>
              </a:extLst>
            </p:cNvPr>
            <p:cNvSpPr txBox="1"/>
            <p:nvPr/>
          </p:nvSpPr>
          <p:spPr>
            <a:xfrm>
              <a:off x="1539722" y="576726"/>
              <a:ext cx="609696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Test 1 – 1.5K/min</a:t>
              </a:r>
            </a:p>
          </p:txBody>
        </p:sp>
      </p:grp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3E0B95E-A248-6FE3-1708-8757BBE1EA57}"/>
              </a:ext>
            </a:extLst>
          </p:cNvPr>
          <p:cNvSpPr txBox="1">
            <a:spLocks/>
          </p:cNvSpPr>
          <p:nvPr/>
        </p:nvSpPr>
        <p:spPr>
          <a:xfrm>
            <a:off x="7566661" y="1440189"/>
            <a:ext cx="4625340" cy="4098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Unfolded temperature maps show decrease in power dissipated with enhanced temperature gradient.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Eight samples were cut via CNC milling for further investigation (STM, XPS, SEM)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Empty symbols show the increase in power dissipated after quench.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Location A was the quench 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04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6EA8B-4A3D-A33C-8004-D71E3F88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66A27E-06A2-4B8C-2C35-38C61B89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Tunneling Microscopy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05881A-6838-B9BD-A9E8-8937C2542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000" y="1179960"/>
            <a:ext cx="11578106" cy="141930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Electron Tunneling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983566" y="1602727"/>
            <a:ext cx="3804920" cy="2814430"/>
            <a:chOff x="1026161" y="3295650"/>
            <a:chExt cx="2585719" cy="19126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12453"/>
            <a:stretch/>
          </p:blipFill>
          <p:spPr>
            <a:xfrm>
              <a:off x="1026161" y="3295650"/>
              <a:ext cx="2585719" cy="191260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47963" y="3295650"/>
              <a:ext cx="127000" cy="9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9BEEC3-CE1A-6B62-A325-790F39639056}"/>
              </a:ext>
            </a:extLst>
          </p:cNvPr>
          <p:cNvSpPr txBox="1"/>
          <p:nvPr/>
        </p:nvSpPr>
        <p:spPr>
          <a:xfrm>
            <a:off x="1354540" y="4400457"/>
            <a:ext cx="6393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a key ingredient determining R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D829EC-7A12-44C8-03D2-D61BF007734B}"/>
                  </a:ext>
                </a:extLst>
              </p:cNvPr>
              <p:cNvSpPr txBox="1"/>
              <p:nvPr/>
            </p:nvSpPr>
            <p:spPr>
              <a:xfrm>
                <a:off x="4437484" y="2441987"/>
                <a:ext cx="3258200" cy="5997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𝑑𝐼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𝑒𝑉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D829EC-7A12-44C8-03D2-D61BF0077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484" y="2441987"/>
                <a:ext cx="3258200" cy="5997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AD3C0B9-301A-7BE6-3CA1-A841743C475D}"/>
              </a:ext>
            </a:extLst>
          </p:cNvPr>
          <p:cNvSpPr txBox="1"/>
          <p:nvPr/>
        </p:nvSpPr>
        <p:spPr>
          <a:xfrm>
            <a:off x="0" y="6557217"/>
            <a:ext cx="5775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[1] Gurevich, Alex. </a:t>
            </a:r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Superconductor Science and Technology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 30.3 (2017): 034004.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AC5628-461C-1098-386A-02E7606B591F}"/>
              </a:ext>
            </a:extLst>
          </p:cNvPr>
          <p:cNvGrpSpPr/>
          <p:nvPr/>
        </p:nvGrpSpPr>
        <p:grpSpPr>
          <a:xfrm>
            <a:off x="4797909" y="3298612"/>
            <a:ext cx="2582182" cy="808079"/>
            <a:chOff x="3892340" y="3312101"/>
            <a:chExt cx="2582182" cy="8080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D4BD983-7F81-A2DB-EDF2-1F1CFF73CF3F}"/>
                    </a:ext>
                  </a:extLst>
                </p:cNvPr>
                <p:cNvSpPr txBox="1"/>
                <p:nvPr/>
              </p:nvSpPr>
              <p:spPr>
                <a:xfrm>
                  <a:off x="4446323" y="3594202"/>
                  <a:ext cx="1385123" cy="5259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𝑑𝐼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𝑑𝑉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𝑒𝑉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D4BD983-7F81-A2DB-EDF2-1F1CFF73CF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6323" y="3594202"/>
                  <a:ext cx="1385123" cy="52597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373513-4343-6780-13EF-F05D278C0294}"/>
                    </a:ext>
                  </a:extLst>
                </p:cNvPr>
                <p:cNvSpPr txBox="1"/>
                <p:nvPr/>
              </p:nvSpPr>
              <p:spPr>
                <a:xfrm>
                  <a:off x="3892340" y="3312101"/>
                  <a:ext cx="25821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𝑍𝑒𝑟𝑜</m:t>
                        </m:r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𝑇𝑒𝑚𝑝𝑒𝑟𝑎𝑡𝑢𝑟𝑒</m:t>
                        </m:r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u="sng" smtClean="0">
                            <a:latin typeface="Cambria Math" panose="02040503050406030204" pitchFamily="18" charset="0"/>
                          </a:rPr>
                          <m:t>𝐿𝑖𝑚𝑖𝑡</m:t>
                        </m:r>
                      </m:oMath>
                    </m:oMathPara>
                  </a14:m>
                  <a:endParaRPr lang="en-US" i="1" u="sng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373513-4343-6780-13EF-F05D278C0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2340" y="3312101"/>
                  <a:ext cx="2582182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651" r="-1651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0BBACE1-FCA3-46A1-2757-EB123BE6A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4517" y="4927250"/>
            <a:ext cx="5366891" cy="8626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22E1632-FDB7-EC0D-943D-A46CE43C3778}"/>
              </a:ext>
            </a:extLst>
          </p:cNvPr>
          <p:cNvSpPr txBox="1"/>
          <p:nvPr/>
        </p:nvSpPr>
        <p:spPr>
          <a:xfrm>
            <a:off x="1648288" y="4864813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[1]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073906B-5622-61B1-6873-5348ACBCA472}"/>
              </a:ext>
            </a:extLst>
          </p:cNvPr>
          <p:cNvGrpSpPr/>
          <p:nvPr/>
        </p:nvGrpSpPr>
        <p:grpSpPr>
          <a:xfrm>
            <a:off x="346919" y="1613434"/>
            <a:ext cx="3270393" cy="2627733"/>
            <a:chOff x="412372" y="1439486"/>
            <a:chExt cx="5913544" cy="475148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B6605B-AE18-5188-B398-DFAACF3BFD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7730" y="5733084"/>
              <a:ext cx="2145223" cy="2461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E53B3C6-9EF5-CA0D-9081-D7A860493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6661"/>
            <a:stretch/>
          </p:blipFill>
          <p:spPr>
            <a:xfrm>
              <a:off x="3319224" y="3962871"/>
              <a:ext cx="2629544" cy="1800224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1C4924-5855-D925-B517-D06A865A0FC0}"/>
                </a:ext>
              </a:extLst>
            </p:cNvPr>
            <p:cNvCxnSpPr/>
            <p:nvPr/>
          </p:nvCxnSpPr>
          <p:spPr>
            <a:xfrm flipV="1">
              <a:off x="1208868" y="1595895"/>
              <a:ext cx="0" cy="41767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75B95A-3801-70D8-DAC8-61435B84B50F}"/>
                </a:ext>
              </a:extLst>
            </p:cNvPr>
            <p:cNvCxnSpPr/>
            <p:nvPr/>
          </p:nvCxnSpPr>
          <p:spPr>
            <a:xfrm flipV="1">
              <a:off x="2213677" y="1595895"/>
              <a:ext cx="0" cy="41767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7CF453B-AE39-9DA5-9FA8-80423575C362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3" y="2676915"/>
              <a:ext cx="84991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BB6B0E-0B99-7AA1-98C0-C3180BE7A0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29553" y="1577817"/>
              <a:ext cx="0" cy="4176793"/>
            </a:xfrm>
            <a:prstGeom prst="line">
              <a:avLst/>
            </a:prstGeom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4EDF69-2751-0347-E21F-1C89E4640F52}"/>
                </a:ext>
              </a:extLst>
            </p:cNvPr>
            <p:cNvSpPr txBox="1"/>
            <p:nvPr/>
          </p:nvSpPr>
          <p:spPr>
            <a:xfrm>
              <a:off x="2541164" y="2131568"/>
              <a:ext cx="609279" cy="667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ell MT" panose="02020503060305020303" pitchFamily="18" charset="0"/>
                </a:rPr>
                <a:t>e</a:t>
              </a:r>
              <a:r>
                <a:rPr lang="en-US" baseline="30000" dirty="0">
                  <a:latin typeface="Bell MT" panose="02020503060305020303" pitchFamily="18" charset="0"/>
                </a:rPr>
                <a:t>-</a:t>
              </a:r>
            </a:p>
          </p:txBody>
        </p:sp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95E37B1C-1C10-8513-7C0A-E1EB27EEEB6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334362" y="1603636"/>
              <a:ext cx="1673816" cy="1658318"/>
            </a:xfrm>
            <a:prstGeom prst="curvedConnector3">
              <a:avLst>
                <a:gd name="adj1" fmla="val 926"/>
              </a:avLst>
            </a:prstGeom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Curved 30">
              <a:extLst>
                <a:ext uri="{FF2B5EF4-FFF2-40B4-BE49-F238E27FC236}">
                  <a16:creationId xmlns:a16="http://schemas.microsoft.com/office/drawing/2014/main" id="{7CC1DDF8-C8A6-E193-D078-729BEB64F8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6282" y="3959393"/>
              <a:ext cx="1673816" cy="1788681"/>
            </a:xfrm>
            <a:prstGeom prst="curvedConnector3">
              <a:avLst>
                <a:gd name="adj1" fmla="val 926"/>
              </a:avLst>
            </a:prstGeom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6AD491C-D880-2E22-228A-E9F56B282994}"/>
                </a:ext>
              </a:extLst>
            </p:cNvPr>
            <p:cNvCxnSpPr>
              <a:cxnSpLocks/>
            </p:cNvCxnSpPr>
            <p:nvPr/>
          </p:nvCxnSpPr>
          <p:spPr>
            <a:xfrm>
              <a:off x="3329553" y="3261955"/>
              <a:ext cx="2637300" cy="1"/>
            </a:xfrm>
            <a:prstGeom prst="line">
              <a:avLst/>
            </a:prstGeom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E51FD3A-A80E-A8B3-EE1D-6BCBF999607C}"/>
                </a:ext>
              </a:extLst>
            </p:cNvPr>
            <p:cNvCxnSpPr>
              <a:cxnSpLocks/>
            </p:cNvCxnSpPr>
            <p:nvPr/>
          </p:nvCxnSpPr>
          <p:spPr>
            <a:xfrm>
              <a:off x="3329553" y="3959392"/>
              <a:ext cx="2637300" cy="1"/>
            </a:xfrm>
            <a:prstGeom prst="line">
              <a:avLst/>
            </a:prstGeom>
            <a:ln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FA7AA1-8205-6EE1-97F8-54EBF996C55D}"/>
                </a:ext>
              </a:extLst>
            </p:cNvPr>
            <p:cNvCxnSpPr>
              <a:cxnSpLocks/>
            </p:cNvCxnSpPr>
            <p:nvPr/>
          </p:nvCxnSpPr>
          <p:spPr>
            <a:xfrm>
              <a:off x="1221782" y="2951895"/>
              <a:ext cx="9918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9BEBF1-7D6A-7A0E-9687-10772182D9A6}"/>
                </a:ext>
              </a:extLst>
            </p:cNvPr>
            <p:cNvSpPr/>
            <p:nvPr/>
          </p:nvSpPr>
          <p:spPr>
            <a:xfrm>
              <a:off x="1221782" y="2951895"/>
              <a:ext cx="991895" cy="28207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617F626-2DA8-3FB2-6CD0-F20138552477}"/>
                </a:ext>
              </a:extLst>
            </p:cNvPr>
            <p:cNvSpPr/>
            <p:nvPr/>
          </p:nvSpPr>
          <p:spPr>
            <a:xfrm>
              <a:off x="3339885" y="3959391"/>
              <a:ext cx="1046135" cy="1788683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261E33A-1FAB-E683-1541-18B558292980}"/>
                </a:ext>
              </a:extLst>
            </p:cNvPr>
            <p:cNvCxnSpPr>
              <a:cxnSpLocks/>
            </p:cNvCxnSpPr>
            <p:nvPr/>
          </p:nvCxnSpPr>
          <p:spPr>
            <a:xfrm>
              <a:off x="2342825" y="3613061"/>
              <a:ext cx="3665353" cy="2473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3743B7-1955-39C0-13E7-722BCECC0183}"/>
                </a:ext>
              </a:extLst>
            </p:cNvPr>
            <p:cNvCxnSpPr>
              <a:cxnSpLocks/>
            </p:cNvCxnSpPr>
            <p:nvPr/>
          </p:nvCxnSpPr>
          <p:spPr>
            <a:xfrm>
              <a:off x="1410346" y="2972618"/>
              <a:ext cx="1495594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2060E74-C299-014E-0A75-7E8085F48DD2}"/>
                </a:ext>
              </a:extLst>
            </p:cNvPr>
            <p:cNvCxnSpPr/>
            <p:nvPr/>
          </p:nvCxnSpPr>
          <p:spPr>
            <a:xfrm flipV="1">
              <a:off x="2448730" y="2970015"/>
              <a:ext cx="0" cy="64304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401AF83-BC63-5300-E58C-220BA62E4A0B}"/>
                </a:ext>
              </a:extLst>
            </p:cNvPr>
            <p:cNvSpPr txBox="1"/>
            <p:nvPr/>
          </p:nvSpPr>
          <p:spPr>
            <a:xfrm>
              <a:off x="2416292" y="2969747"/>
              <a:ext cx="780291" cy="667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C000"/>
                  </a:solidFill>
                </a:rPr>
                <a:t>eV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EDB5A37-99CA-729B-B111-DFFB13A36AFF}"/>
                </a:ext>
              </a:extLst>
            </p:cNvPr>
            <p:cNvCxnSpPr/>
            <p:nvPr/>
          </p:nvCxnSpPr>
          <p:spPr>
            <a:xfrm flipV="1">
              <a:off x="1186696" y="1439486"/>
              <a:ext cx="0" cy="433678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3395E6A-A118-DAFC-EADC-F1BFE75ED2CD}"/>
                </a:ext>
              </a:extLst>
            </p:cNvPr>
            <p:cNvCxnSpPr>
              <a:cxnSpLocks/>
            </p:cNvCxnSpPr>
            <p:nvPr/>
          </p:nvCxnSpPr>
          <p:spPr>
            <a:xfrm>
              <a:off x="3327400" y="5740400"/>
              <a:ext cx="2998516" cy="904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33EAC9-4333-24EB-8FD1-C4FE94397B46}"/>
                </a:ext>
              </a:extLst>
            </p:cNvPr>
            <p:cNvSpPr txBox="1"/>
            <p:nvPr/>
          </p:nvSpPr>
          <p:spPr>
            <a:xfrm rot="16200000">
              <a:off x="-109198" y="3116951"/>
              <a:ext cx="1710968" cy="667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</a:rPr>
                <a:t>Energy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49F4BB-32A3-9BD9-D77B-EB68FC1ED0DF}"/>
                </a:ext>
              </a:extLst>
            </p:cNvPr>
            <p:cNvCxnSpPr>
              <a:cxnSpLocks/>
            </p:cNvCxnSpPr>
            <p:nvPr/>
          </p:nvCxnSpPr>
          <p:spPr>
            <a:xfrm>
              <a:off x="2200977" y="5017361"/>
              <a:ext cx="1105546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83B949E-CFF4-427A-03AD-3502BE8DBEC9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500888" y="4978932"/>
              <a:ext cx="334579" cy="369332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r>
                <a:rPr lang="en-US">
                  <a:noFill/>
                </a:rPr>
                <a:t> 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698D4EF-5016-834D-BECF-C3FA4FD8BB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1101" y="5743464"/>
              <a:ext cx="1040605" cy="111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646DE28-EA22-66B6-7501-80E233442711}"/>
                </a:ext>
              </a:extLst>
            </p:cNvPr>
            <p:cNvSpPr txBox="1"/>
            <p:nvPr/>
          </p:nvSpPr>
          <p:spPr>
            <a:xfrm>
              <a:off x="1717730" y="5821636"/>
              <a:ext cx="1735988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Density of states</a:t>
              </a:r>
            </a:p>
          </p:txBody>
        </p:sp>
      </p:grp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B64735D0-2B3F-D1B8-B867-0648539AD0DF}"/>
              </a:ext>
            </a:extLst>
          </p:cNvPr>
          <p:cNvSpPr txBox="1">
            <a:spLocks/>
          </p:cNvSpPr>
          <p:nvPr/>
        </p:nvSpPr>
        <p:spPr>
          <a:xfrm>
            <a:off x="3250200" y="1217772"/>
            <a:ext cx="4535896" cy="1419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Probes directly the density of states</a:t>
            </a:r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C0B81846-CA45-F5DC-8399-E39A6608A68B}"/>
              </a:ext>
            </a:extLst>
          </p:cNvPr>
          <p:cNvSpPr txBox="1">
            <a:spLocks/>
          </p:cNvSpPr>
          <p:nvPr/>
        </p:nvSpPr>
        <p:spPr>
          <a:xfrm>
            <a:off x="8643333" y="1179960"/>
            <a:ext cx="2182963" cy="523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 probe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DF6592-48AC-E49B-2A34-D643A357561F}"/>
              </a:ext>
            </a:extLst>
          </p:cNvPr>
          <p:cNvSpPr txBox="1"/>
          <p:nvPr/>
        </p:nvSpPr>
        <p:spPr>
          <a:xfrm>
            <a:off x="7837636" y="4480278"/>
            <a:ext cx="4317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Nb oxide is too thick for vacuum tunneling. To remove this, the surface has been </a:t>
            </a:r>
            <a:r>
              <a:rPr lang="en-US" dirty="0" err="1"/>
              <a:t>Ar</a:t>
            </a:r>
            <a:r>
              <a:rPr lang="en-US" dirty="0"/>
              <a:t> ion milled.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409C16-0108-A847-CBE6-BFE6B5DEB0F2}"/>
                  </a:ext>
                </a:extLst>
              </p:cNvPr>
              <p:cNvSpPr txBox="1"/>
              <p:nvPr/>
            </p:nvSpPr>
            <p:spPr>
              <a:xfrm>
                <a:off x="2733279" y="1707588"/>
                <a:ext cx="5174878" cy="597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𝑘𝑡</m:t>
                          </m:r>
                        </m:sup>
                      </m:sSup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𝑒𝑉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𝑒𝑉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)]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6409C16-0108-A847-CBE6-BFE6B5DE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279" y="1707588"/>
                <a:ext cx="5174878" cy="5975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9464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E8C21-E553-A07B-1F38-0E0B8A54B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2187D-786E-E994-937D-E737D98C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947FF-5851-656D-00B9-327DA278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Scanning Tunneling Spectroscopy – Grid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BAA01E92-F329-7078-0379-52D74719D0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75645" y="1908764"/>
                <a:ext cx="2594344" cy="45440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Similar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/>
                  <a:t>but hotspots have a </a:t>
                </a:r>
                <a:r>
                  <a:rPr lang="en-US" sz="1600" err="1"/>
                  <a:t>a</a:t>
                </a:r>
                <a:r>
                  <a:rPr lang="en-US" sz="1600"/>
                  <a:t> low-delta tail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Hot spots have a wider distribution of Dynes broadening parameter.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Wider distribution of effective normal layer thickness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600"/>
                  <a:t>Larger distribution of the contact resistance between S and N layer – away from optimal value.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BAA01E92-F329-7078-0379-52D74719D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45" y="1908764"/>
                <a:ext cx="2594344" cy="4544051"/>
              </a:xfrm>
              <a:prstGeom prst="rect">
                <a:avLst/>
              </a:prstGeom>
              <a:blipFill>
                <a:blip r:embed="rId3"/>
                <a:stretch>
                  <a:fillRect l="-939" t="-402" r="-3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F4D0130-EE1F-A2B0-AD5C-DF6247BA7625}"/>
              </a:ext>
            </a:extLst>
          </p:cNvPr>
          <p:cNvGrpSpPr/>
          <p:nvPr/>
        </p:nvGrpSpPr>
        <p:grpSpPr>
          <a:xfrm>
            <a:off x="0" y="3816622"/>
            <a:ext cx="4808608" cy="1692069"/>
            <a:chOff x="767481" y="4251627"/>
            <a:chExt cx="6096000" cy="214508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706545-CF75-A5C5-904C-5221563765C5}"/>
                </a:ext>
              </a:extLst>
            </p:cNvPr>
            <p:cNvSpPr txBox="1"/>
            <p:nvPr/>
          </p:nvSpPr>
          <p:spPr>
            <a:xfrm>
              <a:off x="2466066" y="4251627"/>
              <a:ext cx="2893356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+mj-lt"/>
                </a:rPr>
                <a:t>Model used:</a:t>
              </a:r>
            </a:p>
            <a:p>
              <a:pPr algn="ctr"/>
              <a:r>
                <a:rPr lang="en-US" altLang="en-US" sz="1200"/>
                <a:t>A. </a:t>
              </a:r>
              <a:r>
                <a:rPr lang="en-US" altLang="en-US" sz="1200" err="1"/>
                <a:t>Gurevich</a:t>
              </a:r>
              <a:r>
                <a:rPr lang="en-US" altLang="en-US" sz="1200"/>
                <a:t>, T. Kubo PRB 96, 184515 (2017)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F7F4A9-A397-46E1-DDC5-1C8C1F157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481" y="5086334"/>
              <a:ext cx="6096000" cy="61331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C3BEA7-B219-EA36-1816-CEC35EE6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5762" y="5825444"/>
              <a:ext cx="2613369" cy="57126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E6EF74-507B-7C09-7B76-198DEEF6DC5A}"/>
              </a:ext>
            </a:extLst>
          </p:cNvPr>
          <p:cNvGrpSpPr/>
          <p:nvPr/>
        </p:nvGrpSpPr>
        <p:grpSpPr>
          <a:xfrm>
            <a:off x="2827849" y="4304803"/>
            <a:ext cx="2061461" cy="824285"/>
            <a:chOff x="4441971" y="5030953"/>
            <a:chExt cx="2421510" cy="82428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EF8E01-9F27-98AD-F365-F748BC895CCC}"/>
                </a:ext>
              </a:extLst>
            </p:cNvPr>
            <p:cNvSpPr/>
            <p:nvPr/>
          </p:nvSpPr>
          <p:spPr>
            <a:xfrm>
              <a:off x="4441971" y="5030953"/>
              <a:ext cx="2421510" cy="82428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3A6307B-F242-7422-E9F1-49A9E3F4EBFE}"/>
                </a:ext>
              </a:extLst>
            </p:cNvPr>
            <p:cNvCxnSpPr>
              <a:cxnSpLocks/>
              <a:stCxn id="19" idx="3"/>
              <a:endCxn id="19" idx="7"/>
            </p:cNvCxnSpPr>
            <p:nvPr/>
          </p:nvCxnSpPr>
          <p:spPr>
            <a:xfrm flipV="1">
              <a:off x="4796593" y="5151667"/>
              <a:ext cx="1712266" cy="5828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2C9B766-0ECE-C830-D4A9-2E44E53881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3194" b="52144"/>
          <a:stretch>
            <a:fillRect/>
          </a:stretch>
        </p:blipFill>
        <p:spPr>
          <a:xfrm>
            <a:off x="0" y="1393858"/>
            <a:ext cx="4823032" cy="22129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98828" y="1393858"/>
            <a:ext cx="4840317" cy="4567308"/>
            <a:chOff x="7566007" y="1615778"/>
            <a:chExt cx="4840317" cy="4567308"/>
          </a:xfrm>
        </p:grpSpPr>
        <p:sp>
          <p:nvSpPr>
            <p:cNvPr id="2" name="Rectangle 1"/>
            <p:cNvSpPr/>
            <p:nvPr/>
          </p:nvSpPr>
          <p:spPr>
            <a:xfrm>
              <a:off x="9457509" y="1615778"/>
              <a:ext cx="909174" cy="2600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98EC62-E8AF-49D7-4428-6469DA47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304" b="50868"/>
            <a:stretch/>
          </p:blipFill>
          <p:spPr>
            <a:xfrm>
              <a:off x="7566007" y="1631240"/>
              <a:ext cx="2360505" cy="227194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98EC62-E8AF-49D7-4428-6469DA47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955" t="50695"/>
            <a:stretch/>
          </p:blipFill>
          <p:spPr>
            <a:xfrm>
              <a:off x="7566007" y="3903182"/>
              <a:ext cx="4840317" cy="22799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98EC62-E8AF-49D7-4428-6469DA47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0695" r="67998"/>
            <a:stretch/>
          </p:blipFill>
          <p:spPr>
            <a:xfrm>
              <a:off x="10095952" y="1627259"/>
              <a:ext cx="2310372" cy="227990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-63769" y="6584707"/>
            <a:ext cx="90518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222222"/>
                </a:solidFill>
                <a:latin typeface="Arial" panose="020B0604020202020204" pitchFamily="34" charset="0"/>
              </a:rPr>
              <a:t>[1] </a:t>
            </a:r>
            <a:r>
              <a:rPr lang="en-US" sz="1200" err="1">
                <a:solidFill>
                  <a:srgbClr val="222222"/>
                </a:solidFill>
                <a:latin typeface="Arial" panose="020B0604020202020204" pitchFamily="34" charset="0"/>
              </a:rPr>
              <a:t>Gurevich</a:t>
            </a:r>
            <a:r>
              <a:rPr lang="en-US" sz="1200">
                <a:solidFill>
                  <a:srgbClr val="222222"/>
                </a:solidFill>
                <a:latin typeface="Arial" panose="020B0604020202020204" pitchFamily="34" charset="0"/>
              </a:rPr>
              <a:t>, Alex, and Takayuki Kubo. </a:t>
            </a:r>
            <a:r>
              <a:rPr lang="en-US" sz="1200" i="1">
                <a:solidFill>
                  <a:srgbClr val="222222"/>
                </a:solidFill>
                <a:latin typeface="Arial" panose="020B0604020202020204" pitchFamily="34" charset="0"/>
              </a:rPr>
              <a:t>Physical Review B</a:t>
            </a:r>
            <a:r>
              <a:rPr lang="en-US" sz="1200">
                <a:solidFill>
                  <a:srgbClr val="222222"/>
                </a:solidFill>
                <a:latin typeface="Arial" panose="020B0604020202020204" pitchFamily="34" charset="0"/>
              </a:rPr>
              <a:t> 96.18 (2017): 184515.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6417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C4D7D-4E00-CF7E-7BCE-ACD5A31DA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2645E-0244-1F42-A579-F00DBC48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1BAA36-F81B-AF14-BD39-5A8A97DC2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Scanning Tunneling Spectroscopy – Line Spectroscopy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EA6EC5-BBA3-D1B4-B1A6-ACB70A22F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827" y="1825652"/>
            <a:ext cx="3641393" cy="361821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85B62D-BCD6-8124-B4BB-6F3584060FC4}"/>
              </a:ext>
            </a:extLst>
          </p:cNvPr>
          <p:cNvSpPr txBox="1">
            <a:spLocks/>
          </p:cNvSpPr>
          <p:nvPr/>
        </p:nvSpPr>
        <p:spPr>
          <a:xfrm>
            <a:off x="6093636" y="2703939"/>
            <a:ext cx="4846507" cy="2739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Observation of in-gap 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 indicate the presence of magnetic impurities possibly originating from Nb suboxides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Exists on all sample, but higher density of such defects in hot-spots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0827" y="5443869"/>
            <a:ext cx="3641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Line spectra across region with in-gap states found in grid spectroscopy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64576-9F1B-6452-4A97-65E298234DC0}"/>
              </a:ext>
            </a:extLst>
          </p:cNvPr>
          <p:cNvSpPr txBox="1"/>
          <p:nvPr/>
        </p:nvSpPr>
        <p:spPr>
          <a:xfrm>
            <a:off x="1750827" y="1772611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Sample G – hot spot</a:t>
            </a:r>
          </a:p>
        </p:txBody>
      </p:sp>
    </p:spTree>
    <p:extLst>
      <p:ext uri="{BB962C8B-B14F-4D97-AF65-F5344CB8AC3E}">
        <p14:creationId xmlns:p14="http://schemas.microsoft.com/office/powerpoint/2010/main" val="3827361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94BB2-D05C-F8B5-17A5-C6DB01EE4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AED34-7A19-0816-E274-1FA8C247F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2AA18D-CDD7-FC79-6694-DF42FD6B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Scanning Tunneling Spectroscopy - Vortex Imaging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67FFCB-964D-2BF3-A015-988E49E74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07" y="1380877"/>
            <a:ext cx="5868865" cy="4673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CC32B6-0728-FDF3-9EFC-C292159E0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585" y="1362342"/>
            <a:ext cx="4383932" cy="2142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F665F0C-E0B0-AAF5-2517-D5F762A082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0999" y="3717843"/>
                <a:ext cx="5461001" cy="2977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Provides an estimate 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Strong fluctuations of vortex core shape is observed. Likely due to the spatial variations of the impurity potential.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/>
                  <a:t>Hot spot G shows strong pinning, likely explaining the persistent excess RF dissipation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F665F0C-E0B0-AAF5-2517-D5F762A08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999" y="3717843"/>
                <a:ext cx="5461001" cy="2977874"/>
              </a:xfrm>
              <a:prstGeom prst="rect">
                <a:avLst/>
              </a:prstGeom>
              <a:blipFill>
                <a:blip r:embed="rId5"/>
                <a:stretch>
                  <a:fillRect l="-1004" t="-1025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357068" y="4130380"/>
                <a:ext cx="40052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22 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/>
                  <a:t>,</a:t>
                </a:r>
                <a:r>
                  <a:rPr lang="en-US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068" y="4130380"/>
                <a:ext cx="4005264" cy="369332"/>
              </a:xfrm>
              <a:prstGeom prst="rect">
                <a:avLst/>
              </a:prstGeom>
              <a:blipFill>
                <a:blip r:embed="rId6"/>
                <a:stretch>
                  <a:fillRect l="-45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223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6EF86-F806-E1BA-D0D1-5A59420BD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87DC0-24E5-5CAA-AE2D-DFB68180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EC6750-D598-DDEC-F538-9C45CBDF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R</a:t>
            </a:r>
            <a:r>
              <a:rPr lang="en-US" baseline="-25000" dirty="0"/>
              <a:t>s</a:t>
            </a:r>
            <a:r>
              <a:rPr lang="en-US" dirty="0"/>
              <a:t> of the Proximity-Coupled System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D64C69C-CBCA-93C1-AFF4-D172DBFDE97E}"/>
              </a:ext>
            </a:extLst>
          </p:cNvPr>
          <p:cNvGrpSpPr/>
          <p:nvPr/>
        </p:nvGrpSpPr>
        <p:grpSpPr>
          <a:xfrm>
            <a:off x="363477" y="4636115"/>
            <a:ext cx="3304386" cy="1933899"/>
            <a:chOff x="4911361" y="4833346"/>
            <a:chExt cx="3304386" cy="1933899"/>
          </a:xfrm>
        </p:grpSpPr>
        <p:grpSp>
          <p:nvGrpSpPr>
            <p:cNvPr id="30" name="Group 29"/>
            <p:cNvGrpSpPr/>
            <p:nvPr/>
          </p:nvGrpSpPr>
          <p:grpSpPr>
            <a:xfrm>
              <a:off x="4911361" y="5355984"/>
              <a:ext cx="3304386" cy="1411261"/>
              <a:chOff x="4758960" y="5664699"/>
              <a:chExt cx="3304386" cy="1411261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758960" y="5664699"/>
                <a:ext cx="3304386" cy="1182359"/>
                <a:chOff x="6086839" y="5091708"/>
                <a:chExt cx="1992308" cy="712878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459" t="74142" b="21618"/>
                <a:stretch/>
              </p:blipFill>
              <p:spPr>
                <a:xfrm>
                  <a:off x="6086839" y="5675469"/>
                  <a:ext cx="1992308" cy="129117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63993" r="48092" b="32809"/>
                <a:stretch/>
              </p:blipFill>
              <p:spPr>
                <a:xfrm>
                  <a:off x="6498983" y="5541341"/>
                  <a:ext cx="1168019" cy="97366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2964" t="60031" r="27868" b="36354"/>
                <a:stretch/>
              </p:blipFill>
              <p:spPr>
                <a:xfrm>
                  <a:off x="6417300" y="5389661"/>
                  <a:ext cx="1331384" cy="110067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21695" r="78452" b="75072"/>
                <a:stretch/>
              </p:blipFill>
              <p:spPr>
                <a:xfrm>
                  <a:off x="6568196" y="5102583"/>
                  <a:ext cx="484865" cy="98425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77283" t="21598" r="7125" b="75273"/>
                <a:stretch/>
              </p:blipFill>
              <p:spPr>
                <a:xfrm>
                  <a:off x="7226813" y="5091708"/>
                  <a:ext cx="350837" cy="9525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271" t="35355" r="25610" b="61031"/>
                <a:stretch/>
              </p:blipFill>
              <p:spPr>
                <a:xfrm>
                  <a:off x="6404286" y="5227203"/>
                  <a:ext cx="1420284" cy="110067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5819331" y="6891294"/>
                    <a:ext cx="1302344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a14:m>
                    <a:r>
                      <a: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 </a:t>
                    </a:r>
                    <a:r>
                      <a:rPr lang="en-US" sz="1200" i="1" u="sng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fitting parameter</a:t>
                    </a:r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19331" y="6891294"/>
                    <a:ext cx="1302344" cy="18466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225" t="-26667" r="-7512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TextBox 30"/>
            <p:cNvSpPr txBox="1"/>
            <p:nvPr/>
          </p:nvSpPr>
          <p:spPr>
            <a:xfrm>
              <a:off x="5281007" y="4833346"/>
              <a:ext cx="2669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u="sng" dirty="0"/>
                <a:t>Parameters used in calculation of Rs determined via RF measurement or STM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919C57C-D0D4-E4AD-31B9-925B4D4AD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415" y="4559747"/>
            <a:ext cx="4208358" cy="14724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5">
                <a:extLst>
                  <a:ext uri="{FF2B5EF4-FFF2-40B4-BE49-F238E27FC236}">
                    <a16:creationId xmlns:a16="http://schemas.microsoft.com/office/drawing/2014/main" id="{BBBFE24B-517E-04DB-8A83-241428F371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47708" y="1299384"/>
                <a:ext cx="3744292" cy="5203676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With STM and RF measurements a local surface resistance due to the proximity effect can be calculated.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Wider distribution of surface resistance observed in hot spots.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Compared with vortex losses, the hot spot proximity-coupled losses are small.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Yet a correlation between hot spots and degraded SC properties exist. Are these locations where flux first nucleates? Maybe the tail of low-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1800" dirty="0"/>
                  <a:t> values indicates the presence of </a:t>
                </a:r>
                <a:r>
                  <a:rPr lang="en-US" sz="1800" dirty="0" err="1"/>
                  <a:t>nanohydrides</a:t>
                </a:r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/>
              </a:p>
            </p:txBody>
          </p:sp>
        </mc:Choice>
        <mc:Fallback>
          <p:sp>
            <p:nvSpPr>
              <p:cNvPr id="2" name="Text Placeholder 5">
                <a:extLst>
                  <a:ext uri="{FF2B5EF4-FFF2-40B4-BE49-F238E27FC236}">
                    <a16:creationId xmlns:a16="http://schemas.microsoft.com/office/drawing/2014/main" id="{BBBFE24B-517E-04DB-8A83-241428F37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708" y="1299384"/>
                <a:ext cx="3744292" cy="5203676"/>
              </a:xfrm>
              <a:prstGeom prst="rect">
                <a:avLst/>
              </a:prstGeom>
              <a:blipFill>
                <a:blip r:embed="rId10"/>
                <a:stretch>
                  <a:fillRect l="-1140" t="-585" b="-58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FA1F625-806D-C510-5132-4B9D5F866215}"/>
              </a:ext>
            </a:extLst>
          </p:cNvPr>
          <p:cNvGrpSpPr/>
          <p:nvPr/>
        </p:nvGrpSpPr>
        <p:grpSpPr>
          <a:xfrm>
            <a:off x="54331" y="1249230"/>
            <a:ext cx="8427482" cy="3223624"/>
            <a:chOff x="91369" y="1488578"/>
            <a:chExt cx="7590631" cy="29035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D9A8E8-527C-C5EB-5F54-EF6281DB9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49212"/>
            <a:stretch>
              <a:fillRect/>
            </a:stretch>
          </p:blipFill>
          <p:spPr>
            <a:xfrm>
              <a:off x="91369" y="1496338"/>
              <a:ext cx="3790467" cy="289575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DB6395-6005-4CE9-6CDA-869E435D1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0992"/>
            <a:stretch>
              <a:fillRect/>
            </a:stretch>
          </p:blipFill>
          <p:spPr>
            <a:xfrm>
              <a:off x="4024400" y="1488578"/>
              <a:ext cx="3657600" cy="289575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97D091B-3762-198B-806B-61B16880455E}"/>
              </a:ext>
            </a:extLst>
          </p:cNvPr>
          <p:cNvSpPr txBox="1"/>
          <p:nvPr/>
        </p:nvSpPr>
        <p:spPr>
          <a:xfrm>
            <a:off x="5558775" y="130612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baseline="-25000" dirty="0">
                <a:solidFill>
                  <a:srgbClr val="FF0000"/>
                </a:solidFill>
              </a:rPr>
              <a:t>BCS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36B40B-CDE8-DF77-1B54-6E433BF251C0}"/>
              </a:ext>
            </a:extLst>
          </p:cNvPr>
          <p:cNvSpPr txBox="1"/>
          <p:nvPr/>
        </p:nvSpPr>
        <p:spPr>
          <a:xfrm>
            <a:off x="7370778" y="2027088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0461611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5642a9-7d51-4c44-863a-b2ab93081b5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8E1438E733DA4EBCFD411CCFF0E8FA" ma:contentTypeVersion="16" ma:contentTypeDescription="Create a new document." ma:contentTypeScope="" ma:versionID="99aef5bca7e4079faa1985e89930bb24">
  <xsd:schema xmlns:xsd="http://www.w3.org/2001/XMLSchema" xmlns:xs="http://www.w3.org/2001/XMLSchema" xmlns:p="http://schemas.microsoft.com/office/2006/metadata/properties" xmlns:ns3="f55642a9-7d51-4c44-863a-b2ab93081b5a" xmlns:ns4="38556316-6b1b-4501-9e5a-a6e77b78b104" targetNamespace="http://schemas.microsoft.com/office/2006/metadata/properties" ma:root="true" ma:fieldsID="663d664e195a3020c87a758c4a113d5a" ns3:_="" ns4:_="">
    <xsd:import namespace="f55642a9-7d51-4c44-863a-b2ab93081b5a"/>
    <xsd:import namespace="38556316-6b1b-4501-9e5a-a6e77b78b1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642a9-7d51-4c44-863a-b2ab93081b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56316-6b1b-4501-9e5a-a6e77b78b10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E50793-ACBC-4AC3-95AC-EF9AB6B855C8}">
  <ds:schemaRefs>
    <ds:schemaRef ds:uri="http://schemas.microsoft.com/office/2006/documentManagement/types"/>
    <ds:schemaRef ds:uri="http://purl.org/dc/elements/1.1/"/>
    <ds:schemaRef ds:uri="f55642a9-7d51-4c44-863a-b2ab93081b5a"/>
    <ds:schemaRef ds:uri="http://schemas.microsoft.com/office/2006/metadata/properties"/>
    <ds:schemaRef ds:uri="http://www.w3.org/XML/1998/namespace"/>
    <ds:schemaRef ds:uri="38556316-6b1b-4501-9e5a-a6e77b78b104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B8A2DAC-44E3-471A-9B3E-8F5DF550330E}">
  <ds:schemaRefs>
    <ds:schemaRef ds:uri="38556316-6b1b-4501-9e5a-a6e77b78b104"/>
    <ds:schemaRef ds:uri="f55642a9-7d51-4c44-863a-b2ab93081b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FEFA96F-3D87-4736-890C-7EB2258B51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JeffersonLabTemplate_JG_2503</Template>
  <TotalTime>2936</TotalTime>
  <Words>789</Words>
  <Application>Microsoft Office PowerPoint</Application>
  <PresentationFormat>Widescreen</PresentationFormat>
  <Paragraphs>108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Bell MT</vt:lpstr>
      <vt:lpstr>Cambria Math</vt:lpstr>
      <vt:lpstr>Arial</vt:lpstr>
      <vt:lpstr>Times New Roman</vt:lpstr>
      <vt:lpstr>Jefferson Lab Theme 1</vt:lpstr>
      <vt:lpstr>Correlations Between RF Performance and Surface Defects via STM</vt:lpstr>
      <vt:lpstr>Outline</vt:lpstr>
      <vt:lpstr>RF Performance of an N-doped Cavity </vt:lpstr>
      <vt:lpstr>Temperature Mapping</vt:lpstr>
      <vt:lpstr>Scanning Tunneling Microscopy</vt:lpstr>
      <vt:lpstr>Scanning Tunneling Spectroscopy – Grid Spectroscopy</vt:lpstr>
      <vt:lpstr>Scanning Tunneling Spectroscopy – Line Spectroscopy</vt:lpstr>
      <vt:lpstr>Scanning Tunneling Spectroscopy - Vortex Imaging</vt:lpstr>
      <vt:lpstr>Calculating Rs of the Proximity-Coupled System </vt:lpstr>
      <vt:lpstr>Summary</vt:lpstr>
      <vt:lpstr>Acknowledgments</vt:lpstr>
      <vt:lpstr>QUESTIONS?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Lechner</dc:creator>
  <cp:lastModifiedBy>Eric Lechner</cp:lastModifiedBy>
  <cp:revision>6</cp:revision>
  <cp:lastPrinted>2024-11-21T18:51:38Z</cp:lastPrinted>
  <dcterms:created xsi:type="dcterms:W3CDTF">2025-07-07T21:32:49Z</dcterms:created>
  <dcterms:modified xsi:type="dcterms:W3CDTF">2025-07-17T14:19:27Z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0x0101005D8E1438E733DA4EBCFD411CCFF0E8FA</vt:lpwstr>
  </property>
</Properties>
</file>