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9" r:id="rId4"/>
    <p:sldId id="260" r:id="rId5"/>
    <p:sldId id="262" r:id="rId6"/>
    <p:sldId id="263" r:id="rId7"/>
    <p:sldId id="271" r:id="rId8"/>
    <p:sldId id="265" r:id="rId9"/>
    <p:sldId id="266" r:id="rId10"/>
    <p:sldId id="267" r:id="rId11"/>
    <p:sldId id="272" r:id="rId12"/>
    <p:sldId id="274" r:id="rId13"/>
    <p:sldId id="273" r:id="rId14"/>
    <p:sldId id="269" r:id="rId15"/>
    <p:sldId id="270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6621E2-0A9C-8E9A-D0FC-4F2B979C21A6}" name="Cristóbal Andrés Méndez Villanueva" initials="CAMV" userId="S::cmendezvillanueva@uc.cl::259f7922-dabf-41b5-8b7b-85c04f08ed8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1E8B"/>
    <a:srgbClr val="D09E1E"/>
    <a:srgbClr val="B08518"/>
    <a:srgbClr val="CD990F"/>
    <a:srgbClr val="F5DB4B"/>
    <a:srgbClr val="F5B60F"/>
    <a:srgbClr val="C18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1"/>
    <p:restoredTop sz="94674"/>
  </p:normalViewPr>
  <p:slideViewPr>
    <p:cSldViewPr snapToGrid="0" snapToObjects="1">
      <p:cViewPr>
        <p:scale>
          <a:sx n="130" d="100"/>
          <a:sy n="130" d="100"/>
        </p:scale>
        <p:origin x="696" y="7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97616-ECBD-CB4F-A207-8F29E7150674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686A9-6F14-8749-8EDD-000CD18B3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" y="2942950"/>
            <a:ext cx="184731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013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672" y="2318163"/>
            <a:ext cx="10283648" cy="2268045"/>
          </a:xfrm>
          <a:noFill/>
          <a:ln>
            <a:noFill/>
          </a:ln>
        </p:spPr>
        <p:txBody>
          <a:bodyPr/>
          <a:lstStyle>
            <a:lvl1pPr algn="ctr">
              <a:defRPr sz="3600">
                <a:solidFill>
                  <a:schemeClr val="tx1"/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485192" y="1550784"/>
            <a:ext cx="11221616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455" y="354979"/>
            <a:ext cx="828903" cy="832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9B7D3-407D-474A-9897-E6FB6711B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5192" y="309420"/>
            <a:ext cx="5811315" cy="92315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D74DE6-C4A6-AC49-AF7C-6CC46D58FECA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907627"/>
            <a:ext cx="3048000" cy="57217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07627"/>
            <a:ext cx="8940800" cy="5721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D7ED8-E414-B044-ACA4-F4B36413947D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907" y="189653"/>
            <a:ext cx="10349653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0280"/>
            <a:ext cx="12192000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914992"/>
            <a:ext cx="12192000" cy="2562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973EFF-999A-384F-AB4D-C2E9F9A3712A}" type="datetime1">
              <a:rPr lang="en-US" smtClean="0"/>
              <a:t>7/16/25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"/>
            <a:ext cx="12192000" cy="8263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21178"/>
            <a:ext cx="5994400" cy="56320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21178"/>
            <a:ext cx="5994400" cy="56320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68D5D0-711A-8740-9527-5DCAC5598D34}" type="datetime1">
              <a:rPr lang="en-US" smtClean="0"/>
              <a:t>7/16/25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C16E0C-D3B9-9044-A832-B8662CAF7899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2251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aseline="0"/>
            </a:lvl1pPr>
            <a:lvl2pPr marL="257163" indent="0">
              <a:buNone/>
              <a:defRPr sz="1013"/>
            </a:lvl2pPr>
            <a:lvl3pPr marL="514324" indent="0">
              <a:buNone/>
              <a:defRPr sz="900"/>
            </a:lvl3pPr>
            <a:lvl4pPr marL="771487" indent="0">
              <a:buNone/>
              <a:defRPr sz="788"/>
            </a:lvl4pPr>
            <a:lvl5pPr marL="1028649" indent="0">
              <a:buNone/>
              <a:defRPr sz="788"/>
            </a:lvl5pPr>
            <a:lvl6pPr marL="1285811" indent="0">
              <a:buNone/>
              <a:defRPr sz="788"/>
            </a:lvl6pPr>
            <a:lvl7pPr marL="1542972" indent="0">
              <a:buNone/>
              <a:defRPr sz="788"/>
            </a:lvl7pPr>
            <a:lvl8pPr marL="1800135" indent="0">
              <a:buNone/>
              <a:defRPr sz="788"/>
            </a:lvl8pPr>
            <a:lvl9pPr marL="2057298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75B191-A0D3-664B-AF32-DC77341F32A0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8267"/>
            <a:ext cx="5994400" cy="560493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48267"/>
            <a:ext cx="5994400" cy="560493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F57D47-8A81-FB4C-A53F-10C9C6BDEEF1}" type="datetime1">
              <a:rPr lang="en-US" smtClean="0"/>
              <a:t>7/16/25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11395"/>
            <a:ext cx="5386917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61746"/>
            <a:ext cx="5386917" cy="49390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511395"/>
            <a:ext cx="5389033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1461746"/>
            <a:ext cx="5389033" cy="49390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1DF0F2-7EBE-8743-BAF0-9AE59F1D9B3F}" type="datetime1">
              <a:rPr lang="en-US" smtClean="0"/>
              <a:t>7/16/25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E2FA76-88C5-F640-8681-A024AEFF50BD}" type="datetime1">
              <a:rPr lang="en-US" smtClean="0"/>
              <a:t>7/16/25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48596-C7EC-364A-8791-84239986D633}" type="datetime1">
              <a:rPr lang="en-US" smtClean="0"/>
              <a:t>7/16/25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880541"/>
            <a:ext cx="4011084" cy="8911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80535"/>
            <a:ext cx="6815667" cy="5582180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771652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0E7D62-D8B6-8A4F-8E33-63F5B903D91C}" type="datetime1">
              <a:rPr lang="en-US" smtClean="0"/>
              <a:t>7/16/25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94087"/>
            <a:ext cx="7315200" cy="3833495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4" indent="0">
              <a:buNone/>
              <a:defRPr sz="1351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2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E1FC9-8716-F14C-9D3F-30E7A626FD40}" type="datetime1">
              <a:rPr lang="en-US" smtClean="0"/>
              <a:t>7/16/25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482AC1-74C1-474A-8F9A-BFA4F4443A35}"/>
              </a:ext>
            </a:extLst>
          </p:cNvPr>
          <p:cNvSpPr/>
          <p:nvPr userDrawn="1"/>
        </p:nvSpPr>
        <p:spPr>
          <a:xfrm>
            <a:off x="-93945" y="6553203"/>
            <a:ext cx="12544816" cy="3736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40908"/>
            <a:ext cx="12192000" cy="561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600" y="6629400"/>
            <a:ext cx="2641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675" i="1" smtClean="0">
                <a:latin typeface="+mn-lt"/>
              </a:defRPr>
            </a:lvl1pPr>
          </a:lstStyle>
          <a:p>
            <a:fld id="{9B4E1649-15B1-084D-B163-9FB9D17F080B}" type="datetime1">
              <a:rPr lang="en-US" smtClean="0"/>
              <a:t>7/16/25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6294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675" i="1" smtClean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76000" y="66294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7"/>
            <a:ext cx="12192000" cy="85344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213568" y="873448"/>
            <a:ext cx="11764864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5980" y="82952"/>
            <a:ext cx="734561" cy="687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277702" y="76242"/>
            <a:ext cx="698345" cy="7009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5pPr>
      <a:lvl6pPr marL="257163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6pPr>
      <a:lvl7pPr marL="514324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7pPr>
      <a:lvl8pPr marL="771487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8pPr>
      <a:lvl9pPr marL="1028649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9pPr>
    </p:titleStyle>
    <p:bodyStyle>
      <a:lvl1pPr marL="192871" indent="-192871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ln>
            <a:noFill/>
          </a:ln>
          <a:solidFill>
            <a:schemeClr val="tx1"/>
          </a:solidFill>
          <a:latin typeface="+mj-lt"/>
          <a:ea typeface="+mn-ea"/>
          <a:cs typeface="+mn-cs"/>
        </a:defRPr>
      </a:lvl1pPr>
      <a:lvl2pPr marL="417888" indent="-160727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2pPr>
      <a:lvl3pPr marL="642905" indent="-128582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ln>
            <a:noFill/>
          </a:ln>
          <a:solidFill>
            <a:schemeClr val="tx1"/>
          </a:solidFill>
          <a:latin typeface="+mn-lt"/>
        </a:defRPr>
      </a:lvl3pPr>
      <a:lvl4pPr marL="900068" indent="-128582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4pPr>
      <a:lvl5pPr marL="1157230" indent="-12858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ln>
            <a:noFill/>
          </a:ln>
          <a:solidFill>
            <a:schemeClr val="tx1"/>
          </a:solidFill>
          <a:latin typeface="+mn-lt"/>
        </a:defRPr>
      </a:lvl5pPr>
      <a:lvl6pPr marL="1414391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6pPr>
      <a:lvl7pPr marL="1671554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7pPr>
      <a:lvl8pPr marL="1928717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8pPr>
      <a:lvl9pPr marL="2185879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3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4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2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8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4176" y="3429000"/>
            <a:ext cx="10283648" cy="2268045"/>
          </a:xfrm>
        </p:spPr>
        <p:txBody>
          <a:bodyPr/>
          <a:lstStyle/>
          <a:p>
            <a:r>
              <a:rPr lang="en-US" sz="4000" dirty="0"/>
              <a:t>How can </a:t>
            </a:r>
            <a:r>
              <a:rPr lang="en-US" sz="4000" b="1" dirty="0"/>
              <a:t>DFT</a:t>
            </a:r>
            <a:r>
              <a:rPr lang="en-US" sz="4000" dirty="0"/>
              <a:t> guide SRF materials development?</a:t>
            </a:r>
            <a:br>
              <a:rPr lang="en-US" sz="4000" dirty="0"/>
            </a:br>
            <a:br>
              <a:rPr lang="en-US" sz="4000" dirty="0"/>
            </a:br>
            <a:br>
              <a:rPr lang="en-US" dirty="0"/>
            </a:br>
            <a:br>
              <a:rPr lang="en-US" dirty="0"/>
            </a:br>
            <a:r>
              <a:rPr lang="en-US" sz="2800" dirty="0"/>
              <a:t>Materials for Bright Beams Workshop 2025</a:t>
            </a:r>
            <a:br>
              <a:rPr lang="en-US" sz="2800" dirty="0"/>
            </a:br>
            <a:r>
              <a:rPr lang="en-US" sz="2800" dirty="0"/>
              <a:t>Speaker: Cristóbal Méndez, Cornell University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53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E8C1B6D-7BB3-22EB-C736-FDFC88E8DF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" y="940908"/>
                <a:ext cx="5693229" cy="561229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Question: </a:t>
                </a:r>
                <a:r>
                  <a:rPr lang="en-US" dirty="0"/>
                  <a:t>Are these materials going to form a stable layer?</a:t>
                </a:r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Surface Energy:</a:t>
                </a:r>
              </a:p>
              <a:p>
                <a:r>
                  <a:rPr lang="en-US" dirty="0"/>
                  <a:t>Useful to predict stability of different surface orientations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𝑠𝑢𝑟𝑓𝑎𝑐𝑒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𝑠𝑙𝑎𝑏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F11E8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F11E8B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F11E8B"/>
                              </a:solidFill>
                              <a:latin typeface="Cambria Math" panose="02040503050406030204" pitchFamily="18" charset="0"/>
                            </a:rPr>
                            <m:t>𝑎𝑡𝑜𝑚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F11E8B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F11E8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F11E8B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F11E8B"/>
                              </a:solidFill>
                              <a:latin typeface="Cambria Math" panose="02040503050406030204" pitchFamily="18" charset="0"/>
                            </a:rPr>
                            <m:t>𝑏𝑢𝑙𝑘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Interface Energy:</a:t>
                </a:r>
              </a:p>
              <a:p>
                <a:r>
                  <a:rPr lang="en-US" dirty="0"/>
                  <a:t>Quantifies interface stability of two materials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𝑖𝑛𝑡𝑒𝑟𝑓𝑎𝑐𝑒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D09E1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D09E1E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D09E1E"/>
                              </a:solidFill>
                              <a:latin typeface="Cambria Math" panose="02040503050406030204" pitchFamily="18" charset="0"/>
                            </a:rPr>
                            <m:t>𝑎𝑡𝑜𝑚</m:t>
                          </m:r>
                          <m:r>
                            <a:rPr lang="en-US" sz="1800" b="0" i="1" smtClean="0">
                              <a:solidFill>
                                <a:srgbClr val="D09E1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solidFill>
                            <a:srgbClr val="D09E1E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D09E1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D09E1E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D09E1E"/>
                              </a:solidFill>
                              <a:latin typeface="Cambria Math" panose="02040503050406030204" pitchFamily="18" charset="0"/>
                            </a:rPr>
                            <m:t>𝑏𝑢𝑙𝑘</m:t>
                          </m:r>
                          <m:r>
                            <a:rPr lang="en-US" sz="1800" b="0" i="1" smtClean="0">
                              <a:solidFill>
                                <a:srgbClr val="D09E1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F11E8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F11E8B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F11E8B"/>
                              </a:solidFill>
                              <a:latin typeface="Cambria Math" panose="02040503050406030204" pitchFamily="18" charset="0"/>
                            </a:rPr>
                            <m:t>𝑎𝑡𝑜𝑚</m:t>
                          </m:r>
                          <m:r>
                            <a:rPr lang="en-US" sz="1800" b="0" i="1" smtClean="0">
                              <a:solidFill>
                                <a:srgbClr val="F11E8B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i="1">
                          <a:solidFill>
                            <a:srgbClr val="F11E8B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F11E8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F11E8B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F11E8B"/>
                              </a:solidFill>
                              <a:latin typeface="Cambria Math" panose="02040503050406030204" pitchFamily="18" charset="0"/>
                            </a:rPr>
                            <m:t>𝑏𝑢𝑙𝑘</m:t>
                          </m:r>
                          <m:r>
                            <a:rPr lang="en-US" sz="1800" b="0" i="1" smtClean="0">
                              <a:solidFill>
                                <a:srgbClr val="F11E8B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E8C1B6D-7BB3-22EB-C736-FDFC88E8DF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940908"/>
                <a:ext cx="5693229" cy="5612295"/>
              </a:xfrm>
              <a:blipFill>
                <a:blip r:embed="rId3"/>
                <a:stretch>
                  <a:fillRect l="-1782" t="-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4651FFC-C314-3732-47FB-33259F24D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#2: Layered structures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29DA3-307B-6E0F-D05C-42E51F7B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1347D-1C70-C071-D764-198F040B4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1C0D8-C0E8-D3D7-F492-ACE64713B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3E64F3-8347-8F1C-007B-81364330C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765" y="3092103"/>
            <a:ext cx="473338" cy="17556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33D64E-18ED-2B79-FEBF-805B83FA7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695" y="5357140"/>
            <a:ext cx="1916469" cy="9323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82DFA6-37AB-9251-70CF-6F1C9F281B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8121" y="5194744"/>
            <a:ext cx="1522879" cy="11887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C19A31-025E-FC4C-C468-0198E5A1753C}"/>
              </a:ext>
            </a:extLst>
          </p:cNvPr>
          <p:cNvSpPr txBox="1"/>
          <p:nvPr/>
        </p:nvSpPr>
        <p:spPr>
          <a:xfrm>
            <a:off x="7883689" y="5404953"/>
            <a:ext cx="2834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First to suggest alloys for protective layers in SRF!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618AF4-A4B7-7C43-4D69-0C29FCCD1FCC}"/>
              </a:ext>
            </a:extLst>
          </p:cNvPr>
          <p:cNvGrpSpPr/>
          <p:nvPr/>
        </p:nvGrpSpPr>
        <p:grpSpPr>
          <a:xfrm>
            <a:off x="2272123" y="1335187"/>
            <a:ext cx="4320298" cy="1218182"/>
            <a:chOff x="385482" y="1446494"/>
            <a:chExt cx="4320298" cy="121818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663BFA-201A-4684-5607-915F25CBC45A}"/>
                </a:ext>
              </a:extLst>
            </p:cNvPr>
            <p:cNvSpPr/>
            <p:nvPr/>
          </p:nvSpPr>
          <p:spPr>
            <a:xfrm>
              <a:off x="385483" y="1956464"/>
              <a:ext cx="2357717" cy="708212"/>
            </a:xfrm>
            <a:prstGeom prst="rect">
              <a:avLst/>
            </a:prstGeom>
            <a:solidFill>
              <a:srgbClr val="F11E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Nb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EC8AC73-3368-E336-10DD-DCAA08D1A285}"/>
                </a:ext>
              </a:extLst>
            </p:cNvPr>
            <p:cNvSpPr/>
            <p:nvPr/>
          </p:nvSpPr>
          <p:spPr>
            <a:xfrm>
              <a:off x="385482" y="1631962"/>
              <a:ext cx="2357717" cy="324502"/>
            </a:xfrm>
            <a:prstGeom prst="rect">
              <a:avLst/>
            </a:prstGeom>
            <a:solidFill>
              <a:srgbClr val="D09E1E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Metal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3102BF-460E-CF17-AB57-425E8BDFB761}"/>
                </a:ext>
              </a:extLst>
            </p:cNvPr>
            <p:cNvSpPr txBox="1"/>
            <p:nvPr/>
          </p:nvSpPr>
          <p:spPr>
            <a:xfrm>
              <a:off x="3228622" y="1446494"/>
              <a:ext cx="14771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New surface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F11B4BF-E0F7-FE8F-84D4-8721C8B362A7}"/>
                </a:ext>
              </a:extLst>
            </p:cNvPr>
            <p:cNvCxnSpPr/>
            <p:nvPr/>
          </p:nvCxnSpPr>
          <p:spPr>
            <a:xfrm>
              <a:off x="2743199" y="1648903"/>
              <a:ext cx="5020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2F93CC-9E1B-6E07-90A3-71D6C13314CE}"/>
                </a:ext>
              </a:extLst>
            </p:cNvPr>
            <p:cNvCxnSpPr/>
            <p:nvPr/>
          </p:nvCxnSpPr>
          <p:spPr>
            <a:xfrm>
              <a:off x="2743199" y="1940307"/>
              <a:ext cx="5020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A4E72E-1433-564F-5347-C39D53625665}"/>
                </a:ext>
              </a:extLst>
            </p:cNvPr>
            <p:cNvSpPr txBox="1"/>
            <p:nvPr/>
          </p:nvSpPr>
          <p:spPr>
            <a:xfrm>
              <a:off x="3228622" y="1786418"/>
              <a:ext cx="14771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New interface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2810B09-914D-381C-7F8A-6DCB2170E0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2533" y="989803"/>
            <a:ext cx="5758356" cy="4166375"/>
          </a:xfrm>
          <a:prstGeom prst="rect">
            <a:avLst/>
          </a:prstGeom>
        </p:spPr>
      </p:pic>
      <p:pic>
        <p:nvPicPr>
          <p:cNvPr id="11268" name="Picture 4" descr="Output image">
            <a:extLst>
              <a:ext uri="{FF2B5EF4-FFF2-40B4-BE49-F238E27FC236}">
                <a16:creationId xmlns:a16="http://schemas.microsoft.com/office/drawing/2014/main" id="{03C4022C-27A2-B805-2F60-29B1FEAD4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476" y="940908"/>
            <a:ext cx="5632923" cy="421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43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B0919-3DCE-E93A-F918-26726F554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11272">
            <a:extLst>
              <a:ext uri="{FF2B5EF4-FFF2-40B4-BE49-F238E27FC236}">
                <a16:creationId xmlns:a16="http://schemas.microsoft.com/office/drawing/2014/main" id="{3767DB06-4C3A-4FFB-8AE6-075BE64EF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18" y="1485161"/>
            <a:ext cx="4984742" cy="372243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AB7899-D7EC-027E-4C4A-0E87C619B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40909"/>
            <a:ext cx="4876801" cy="106892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Capping layers in practice: Using Au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389973-9F80-8867-6956-14277363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#2: Layered structures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F9BB-ABD6-28FE-7022-795E60EE9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59A5B-8673-42B7-91D7-A578C2EC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11</a:t>
            </a:fld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F66ED57-A221-DDC2-F063-82C0CA22570F}"/>
              </a:ext>
            </a:extLst>
          </p:cNvPr>
          <p:cNvGrpSpPr/>
          <p:nvPr/>
        </p:nvGrpSpPr>
        <p:grpSpPr>
          <a:xfrm>
            <a:off x="6503979" y="1867828"/>
            <a:ext cx="5040415" cy="2198624"/>
            <a:chOff x="20718750" y="20542055"/>
            <a:chExt cx="8465549" cy="355446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B978AA9-04A7-9E5C-8C9C-75769B17D1B7}"/>
                </a:ext>
              </a:extLst>
            </p:cNvPr>
            <p:cNvSpPr txBox="1"/>
            <p:nvPr/>
          </p:nvSpPr>
          <p:spPr>
            <a:xfrm>
              <a:off x="20718750" y="20645618"/>
              <a:ext cx="5901238" cy="646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ptos" panose="020B0004020202020204" pitchFamily="34" charset="0"/>
                </a:rPr>
                <a:t>(3x1)-O/Nb(100)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0BFEAD1-E7AA-BA8E-BBAE-B33FC05A3811}"/>
                </a:ext>
              </a:extLst>
            </p:cNvPr>
            <p:cNvSpPr txBox="1"/>
            <p:nvPr/>
          </p:nvSpPr>
          <p:spPr>
            <a:xfrm>
              <a:off x="25629753" y="20542055"/>
              <a:ext cx="3554546" cy="646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ptos" panose="020B0004020202020204" pitchFamily="34" charset="0"/>
                </a:rPr>
                <a:t>1 ML Au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570B820-4284-8FCD-783B-3B484140F4B9}"/>
                </a:ext>
              </a:extLst>
            </p:cNvPr>
            <p:cNvCxnSpPr>
              <a:cxnSpLocks/>
            </p:cNvCxnSpPr>
            <p:nvPr/>
          </p:nvCxnSpPr>
          <p:spPr>
            <a:xfrm>
              <a:off x="23880030" y="22704751"/>
              <a:ext cx="113867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5" name="Picture 10" descr="A close-up of a red and white background&#10;&#10;Description automatically generated">
              <a:extLst>
                <a:ext uri="{FF2B5EF4-FFF2-40B4-BE49-F238E27FC236}">
                  <a16:creationId xmlns:a16="http://schemas.microsoft.com/office/drawing/2014/main" id="{B1E0102B-530D-F966-B436-695E67F9B7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7347" y="21340153"/>
              <a:ext cx="2572022" cy="2756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2" descr="A close-up of a red and white surface&#10;&#10;Description automatically generated">
              <a:extLst>
                <a:ext uri="{FF2B5EF4-FFF2-40B4-BE49-F238E27FC236}">
                  <a16:creationId xmlns:a16="http://schemas.microsoft.com/office/drawing/2014/main" id="{F2FF6B5E-C34D-BFFB-EB19-C4687D807C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1582" y="21291844"/>
              <a:ext cx="2804673" cy="2804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018CD37-84D6-706B-FB0A-09155E446491}"/>
              </a:ext>
            </a:extLst>
          </p:cNvPr>
          <p:cNvSpPr txBox="1"/>
          <p:nvPr/>
        </p:nvSpPr>
        <p:spPr>
          <a:xfrm>
            <a:off x="6476971" y="4281511"/>
            <a:ext cx="478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STM images from Van Do, University of Chicago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3E3C60F-6CBC-FEA8-0D04-CA136CC3DE82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9999024" y="2965659"/>
            <a:ext cx="974104" cy="26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A7B41B3-8CA4-9D07-3785-2276C67292D2}"/>
              </a:ext>
            </a:extLst>
          </p:cNvPr>
          <p:cNvSpPr txBox="1"/>
          <p:nvPr/>
        </p:nvSpPr>
        <p:spPr>
          <a:xfrm>
            <a:off x="10973128" y="2638491"/>
            <a:ext cx="1520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Au island formation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378A70-1413-A625-6EDE-880A0442B19D}"/>
              </a:ext>
            </a:extLst>
          </p:cNvPr>
          <p:cNvSpPr txBox="1"/>
          <p:nvPr/>
        </p:nvSpPr>
        <p:spPr>
          <a:xfrm>
            <a:off x="541451" y="5274656"/>
            <a:ext cx="51300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Chang, R. D., </a:t>
            </a:r>
            <a:r>
              <a:rPr lang="en-US" sz="1100" dirty="0" err="1"/>
              <a:t>Shumiya</a:t>
            </a:r>
            <a:r>
              <a:rPr lang="en-US" sz="1100" dirty="0"/>
              <a:t>, N., McLellan, R. A., Zhang, Y., Bland, M. P., Bahrami, F., ... &amp; De Leon, N. P. (2025). Eliminating surface oxides of superconducting circuits with noble metal encapsulation. Physical review letters, 134(9), 097001.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F3B607-ECD6-A613-5D5A-217A30706F20}"/>
              </a:ext>
            </a:extLst>
          </p:cNvPr>
          <p:cNvSpPr txBox="1"/>
          <p:nvPr/>
        </p:nvSpPr>
        <p:spPr>
          <a:xfrm>
            <a:off x="5446940" y="3352803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1F06E3-F31A-7638-D079-500F0E349E42}"/>
              </a:ext>
            </a:extLst>
          </p:cNvPr>
          <p:cNvSpPr txBox="1"/>
          <p:nvPr/>
        </p:nvSpPr>
        <p:spPr>
          <a:xfrm>
            <a:off x="5370890" y="3897055"/>
            <a:ext cx="77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AuPd</a:t>
            </a:r>
            <a:endParaRPr lang="en-US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593C183-17D1-684F-034F-C12F61DBFA23}"/>
              </a:ext>
            </a:extLst>
          </p:cNvPr>
          <p:cNvCxnSpPr>
            <a:cxnSpLocks/>
          </p:cNvCxnSpPr>
          <p:nvPr/>
        </p:nvCxnSpPr>
        <p:spPr>
          <a:xfrm flipV="1">
            <a:off x="4219747" y="3613511"/>
            <a:ext cx="1187415" cy="161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BF0EF73-902C-3B6B-84A7-0D85FDCC62DB}"/>
              </a:ext>
            </a:extLst>
          </p:cNvPr>
          <p:cNvCxnSpPr>
            <a:cxnSpLocks/>
          </p:cNvCxnSpPr>
          <p:nvPr/>
        </p:nvCxnSpPr>
        <p:spPr>
          <a:xfrm flipV="1">
            <a:off x="3885513" y="4092565"/>
            <a:ext cx="1485377" cy="212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555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48ECE-ED8A-5FA4-DBB6-1049E4330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7CD6DB-4482-B459-344B-BC22CACBF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#2: Layered structures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6C9DC-C06E-3538-5543-1FAB6C1C0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8EAA8-EEB6-42CD-3E46-0899D9A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861B3-FDD2-3C66-EFEC-5421FBB5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12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96F287-7CA1-6C5D-02C0-CD64A01527E8}"/>
              </a:ext>
            </a:extLst>
          </p:cNvPr>
          <p:cNvSpPr/>
          <p:nvPr/>
        </p:nvSpPr>
        <p:spPr>
          <a:xfrm>
            <a:off x="196897" y="3205301"/>
            <a:ext cx="3037841" cy="1550794"/>
          </a:xfrm>
          <a:prstGeom prst="rect">
            <a:avLst/>
          </a:prstGeom>
          <a:solidFill>
            <a:srgbClr val="F11E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909E0A-E682-AB7B-3854-9E8B3DCCCB08}"/>
              </a:ext>
            </a:extLst>
          </p:cNvPr>
          <p:cNvSpPr/>
          <p:nvPr/>
        </p:nvSpPr>
        <p:spPr>
          <a:xfrm>
            <a:off x="279915" y="2889840"/>
            <a:ext cx="311044" cy="3110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35725DA-BECA-C9C0-D172-B762113C14F6}"/>
              </a:ext>
            </a:extLst>
          </p:cNvPr>
          <p:cNvSpPr/>
          <p:nvPr/>
        </p:nvSpPr>
        <p:spPr>
          <a:xfrm>
            <a:off x="609897" y="2889840"/>
            <a:ext cx="311044" cy="3110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8EC8E1-411A-012D-DFF5-4A63A8B89BB4}"/>
              </a:ext>
            </a:extLst>
          </p:cNvPr>
          <p:cNvSpPr/>
          <p:nvPr/>
        </p:nvSpPr>
        <p:spPr>
          <a:xfrm>
            <a:off x="444906" y="2611619"/>
            <a:ext cx="311044" cy="3110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B06E2BB-3566-643B-73D8-9F87EE5EC583}"/>
              </a:ext>
            </a:extLst>
          </p:cNvPr>
          <p:cNvCxnSpPr>
            <a:cxnSpLocks/>
          </p:cNvCxnSpPr>
          <p:nvPr/>
        </p:nvCxnSpPr>
        <p:spPr>
          <a:xfrm flipV="1">
            <a:off x="3088846" y="2889840"/>
            <a:ext cx="470463" cy="50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F154583-0C97-F5AB-7394-8533ED9584EB}"/>
              </a:ext>
            </a:extLst>
          </p:cNvPr>
          <p:cNvSpPr txBox="1"/>
          <p:nvPr/>
        </p:nvSpPr>
        <p:spPr>
          <a:xfrm>
            <a:off x="3572069" y="2645313"/>
            <a:ext cx="478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Au</a:t>
            </a:r>
            <a:endParaRPr lang="en-US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0A3F9A3-1796-888F-6B83-08B60B599E53}"/>
              </a:ext>
            </a:extLst>
          </p:cNvPr>
          <p:cNvCxnSpPr>
            <a:cxnSpLocks/>
          </p:cNvCxnSpPr>
          <p:nvPr/>
        </p:nvCxnSpPr>
        <p:spPr>
          <a:xfrm flipV="1">
            <a:off x="2483930" y="2563442"/>
            <a:ext cx="369356" cy="454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65A0ECD-E63A-68E5-9596-0AC8B18D2B2C}"/>
              </a:ext>
            </a:extLst>
          </p:cNvPr>
          <p:cNvSpPr txBox="1"/>
          <p:nvPr/>
        </p:nvSpPr>
        <p:spPr>
          <a:xfrm>
            <a:off x="2746495" y="2257802"/>
            <a:ext cx="1000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Oxygen</a:t>
            </a:r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BB490E4-4C82-4627-D539-3F9EE2F541AF}"/>
              </a:ext>
            </a:extLst>
          </p:cNvPr>
          <p:cNvSpPr/>
          <p:nvPr/>
        </p:nvSpPr>
        <p:spPr>
          <a:xfrm>
            <a:off x="1572512" y="2882213"/>
            <a:ext cx="311044" cy="3110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5D3139F-C231-4326-D12E-344B1FC3E3A4}"/>
              </a:ext>
            </a:extLst>
          </p:cNvPr>
          <p:cNvSpPr/>
          <p:nvPr/>
        </p:nvSpPr>
        <p:spPr>
          <a:xfrm>
            <a:off x="1902494" y="2882213"/>
            <a:ext cx="311044" cy="3110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17B7A3B-7DAF-5001-88BA-D8033B0A2F35}"/>
              </a:ext>
            </a:extLst>
          </p:cNvPr>
          <p:cNvSpPr/>
          <p:nvPr/>
        </p:nvSpPr>
        <p:spPr>
          <a:xfrm>
            <a:off x="1737503" y="2603992"/>
            <a:ext cx="311044" cy="3110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F38C6A5-F755-9023-4BC2-C3D4D8B1B9D5}"/>
              </a:ext>
            </a:extLst>
          </p:cNvPr>
          <p:cNvSpPr/>
          <p:nvPr/>
        </p:nvSpPr>
        <p:spPr>
          <a:xfrm>
            <a:off x="2784747" y="2869834"/>
            <a:ext cx="311044" cy="3110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5B4762C-FAC7-C627-1E05-5A34FE26E6D0}"/>
              </a:ext>
            </a:extLst>
          </p:cNvPr>
          <p:cNvCxnSpPr>
            <a:cxnSpLocks/>
          </p:cNvCxnSpPr>
          <p:nvPr/>
        </p:nvCxnSpPr>
        <p:spPr>
          <a:xfrm flipV="1">
            <a:off x="8544817" y="1255640"/>
            <a:ext cx="781151" cy="84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EC0E722-2C8D-657D-ACCA-C14599089D0A}"/>
              </a:ext>
            </a:extLst>
          </p:cNvPr>
          <p:cNvSpPr txBox="1"/>
          <p:nvPr/>
        </p:nvSpPr>
        <p:spPr>
          <a:xfrm>
            <a:off x="9283002" y="1038771"/>
            <a:ext cx="26140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Thick layer of Au</a:t>
            </a:r>
          </a:p>
          <a:p>
            <a:endParaRPr lang="en-US" sz="2000" dirty="0"/>
          </a:p>
          <a:p>
            <a:r>
              <a:rPr lang="en-US" sz="2000" dirty="0"/>
              <a:t>Bad for superconductivity 😔</a:t>
            </a:r>
          </a:p>
          <a:p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B8C2743-4BFC-6C83-919E-8F3E23DD1456}"/>
              </a:ext>
            </a:extLst>
          </p:cNvPr>
          <p:cNvSpPr/>
          <p:nvPr/>
        </p:nvSpPr>
        <p:spPr>
          <a:xfrm>
            <a:off x="2365849" y="2999659"/>
            <a:ext cx="183338" cy="183338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C93DEEE-CD5C-900B-6B56-5062119A6AF1}"/>
              </a:ext>
            </a:extLst>
          </p:cNvPr>
          <p:cNvSpPr/>
          <p:nvPr/>
        </p:nvSpPr>
        <p:spPr>
          <a:xfrm>
            <a:off x="1142181" y="3017546"/>
            <a:ext cx="183338" cy="183338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1A42B18-DB3E-02DE-A6B4-0E40BA7C9917}"/>
              </a:ext>
            </a:extLst>
          </p:cNvPr>
          <p:cNvGrpSpPr/>
          <p:nvPr/>
        </p:nvGrpSpPr>
        <p:grpSpPr>
          <a:xfrm>
            <a:off x="5684026" y="883249"/>
            <a:ext cx="3281557" cy="2455590"/>
            <a:chOff x="5684026" y="883249"/>
            <a:chExt cx="3281557" cy="245559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4074041-D9D3-7CD9-1D58-A8C3C3679254}"/>
                </a:ext>
              </a:extLst>
            </p:cNvPr>
            <p:cNvSpPr/>
            <p:nvPr/>
          </p:nvSpPr>
          <p:spPr>
            <a:xfrm>
              <a:off x="5788443" y="1788045"/>
              <a:ext cx="3037841" cy="1550794"/>
            </a:xfrm>
            <a:prstGeom prst="rect">
              <a:avLst/>
            </a:prstGeom>
            <a:solidFill>
              <a:srgbClr val="F11E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Nb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5C4A604-6384-44BD-78A8-305573AED107}"/>
                </a:ext>
              </a:extLst>
            </p:cNvPr>
            <p:cNvSpPr/>
            <p:nvPr/>
          </p:nvSpPr>
          <p:spPr>
            <a:xfrm>
              <a:off x="5788443" y="1462888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36B1921-73F7-E1F3-B12C-370D1F5817C2}"/>
                </a:ext>
              </a:extLst>
            </p:cNvPr>
            <p:cNvSpPr/>
            <p:nvPr/>
          </p:nvSpPr>
          <p:spPr>
            <a:xfrm>
              <a:off x="6118425" y="1462888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94E6C76-3AE1-31BE-6E07-5078BD410E0F}"/>
                </a:ext>
              </a:extLst>
            </p:cNvPr>
            <p:cNvSpPr/>
            <p:nvPr/>
          </p:nvSpPr>
          <p:spPr>
            <a:xfrm>
              <a:off x="5953434" y="1184667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57291D9-7D1B-5404-AABA-E7AFFE3857E9}"/>
                </a:ext>
              </a:extLst>
            </p:cNvPr>
            <p:cNvSpPr/>
            <p:nvPr/>
          </p:nvSpPr>
          <p:spPr>
            <a:xfrm>
              <a:off x="7721671" y="1451149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C2F7383-5F6F-B6EF-232E-FA2DA83C158A}"/>
                </a:ext>
              </a:extLst>
            </p:cNvPr>
            <p:cNvSpPr/>
            <p:nvPr/>
          </p:nvSpPr>
          <p:spPr>
            <a:xfrm>
              <a:off x="8032715" y="1451149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76D635F-5FDB-D985-C80E-1FF1975CF801}"/>
                </a:ext>
              </a:extLst>
            </p:cNvPr>
            <p:cNvSpPr/>
            <p:nvPr/>
          </p:nvSpPr>
          <p:spPr>
            <a:xfrm>
              <a:off x="7861202" y="1172928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A114C0B-151D-DDED-7279-280590338FB9}"/>
                </a:ext>
              </a:extLst>
            </p:cNvPr>
            <p:cNvSpPr/>
            <p:nvPr/>
          </p:nvSpPr>
          <p:spPr>
            <a:xfrm>
              <a:off x="6414641" y="1455261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1C7EDA3-0DE5-9F65-186A-E2C8C4ACA8BA}"/>
                </a:ext>
              </a:extLst>
            </p:cNvPr>
            <p:cNvSpPr/>
            <p:nvPr/>
          </p:nvSpPr>
          <p:spPr>
            <a:xfrm>
              <a:off x="6744623" y="1455261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65F09E5-322B-D435-F27E-C799FF41301B}"/>
                </a:ext>
              </a:extLst>
            </p:cNvPr>
            <p:cNvSpPr/>
            <p:nvPr/>
          </p:nvSpPr>
          <p:spPr>
            <a:xfrm>
              <a:off x="6579632" y="1177040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1C97CD2-63F2-8EE8-017F-27833F344E6A}"/>
                </a:ext>
              </a:extLst>
            </p:cNvPr>
            <p:cNvSpPr/>
            <p:nvPr/>
          </p:nvSpPr>
          <p:spPr>
            <a:xfrm>
              <a:off x="7081040" y="1455261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40CAB68-AB35-3830-764E-4E7F5F5FD295}"/>
                </a:ext>
              </a:extLst>
            </p:cNvPr>
            <p:cNvSpPr/>
            <p:nvPr/>
          </p:nvSpPr>
          <p:spPr>
            <a:xfrm>
              <a:off x="7411022" y="1455261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1E5188C-4F14-3E79-99BC-50D559F7E384}"/>
                </a:ext>
              </a:extLst>
            </p:cNvPr>
            <p:cNvSpPr/>
            <p:nvPr/>
          </p:nvSpPr>
          <p:spPr>
            <a:xfrm>
              <a:off x="7246031" y="1177040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501A2FC-0194-C32D-7898-91491147081A}"/>
                </a:ext>
              </a:extLst>
            </p:cNvPr>
            <p:cNvSpPr/>
            <p:nvPr/>
          </p:nvSpPr>
          <p:spPr>
            <a:xfrm>
              <a:off x="8324557" y="1453974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12E93CF-1F86-782D-55D4-B959365CCA8A}"/>
                </a:ext>
              </a:extLst>
            </p:cNvPr>
            <p:cNvSpPr/>
            <p:nvPr/>
          </p:nvSpPr>
          <p:spPr>
            <a:xfrm>
              <a:off x="8654539" y="1453974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5BEA977-F94E-D417-D72F-39AEE2B62B27}"/>
                </a:ext>
              </a:extLst>
            </p:cNvPr>
            <p:cNvSpPr/>
            <p:nvPr/>
          </p:nvSpPr>
          <p:spPr>
            <a:xfrm>
              <a:off x="8489548" y="1175753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9F5DA4E-4AB1-19AB-DC47-DCF78CC5D800}"/>
                </a:ext>
              </a:extLst>
            </p:cNvPr>
            <p:cNvSpPr/>
            <p:nvPr/>
          </p:nvSpPr>
          <p:spPr>
            <a:xfrm>
              <a:off x="6264083" y="1169413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8FA9A33-8CC3-A568-3E62-07196A184922}"/>
                </a:ext>
              </a:extLst>
            </p:cNvPr>
            <p:cNvSpPr/>
            <p:nvPr/>
          </p:nvSpPr>
          <p:spPr>
            <a:xfrm>
              <a:off x="6903274" y="1169413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E4FCA59-A85C-4E72-98F3-C35D0767F3C1}"/>
                </a:ext>
              </a:extLst>
            </p:cNvPr>
            <p:cNvSpPr/>
            <p:nvPr/>
          </p:nvSpPr>
          <p:spPr>
            <a:xfrm>
              <a:off x="7561051" y="1159492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BBA6403-1B6D-8C76-A53B-18ACF55229C9}"/>
                </a:ext>
              </a:extLst>
            </p:cNvPr>
            <p:cNvSpPr/>
            <p:nvPr/>
          </p:nvSpPr>
          <p:spPr>
            <a:xfrm>
              <a:off x="8182049" y="1159492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9B5B112-E478-3060-DD61-EB617792F561}"/>
                </a:ext>
              </a:extLst>
            </p:cNvPr>
            <p:cNvSpPr/>
            <p:nvPr/>
          </p:nvSpPr>
          <p:spPr>
            <a:xfrm>
              <a:off x="5750901" y="933237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90977C7-99C1-CBC6-8915-1A82C45B8EA3}"/>
                </a:ext>
              </a:extLst>
            </p:cNvPr>
            <p:cNvSpPr/>
            <p:nvPr/>
          </p:nvSpPr>
          <p:spPr>
            <a:xfrm>
              <a:off x="5684026" y="1222298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3393DF0-69C5-634D-9610-D901431777F8}"/>
                </a:ext>
              </a:extLst>
            </p:cNvPr>
            <p:cNvSpPr/>
            <p:nvPr/>
          </p:nvSpPr>
          <p:spPr>
            <a:xfrm>
              <a:off x="6065921" y="911254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674FF63-92FC-77BC-73F2-543084ECDAF8}"/>
                </a:ext>
              </a:extLst>
            </p:cNvPr>
            <p:cNvSpPr/>
            <p:nvPr/>
          </p:nvSpPr>
          <p:spPr>
            <a:xfrm>
              <a:off x="6390623" y="892439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D449858-9C71-1FBE-9003-F7218D5A103E}"/>
                </a:ext>
              </a:extLst>
            </p:cNvPr>
            <p:cNvSpPr/>
            <p:nvPr/>
          </p:nvSpPr>
          <p:spPr>
            <a:xfrm>
              <a:off x="6705643" y="906094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06E2AD0-0354-DBAA-5897-AF29F9D27975}"/>
                </a:ext>
              </a:extLst>
            </p:cNvPr>
            <p:cNvSpPr/>
            <p:nvPr/>
          </p:nvSpPr>
          <p:spPr>
            <a:xfrm>
              <a:off x="7029795" y="906094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7477054-3E05-FF1E-3005-605693515904}"/>
                </a:ext>
              </a:extLst>
            </p:cNvPr>
            <p:cNvSpPr/>
            <p:nvPr/>
          </p:nvSpPr>
          <p:spPr>
            <a:xfrm>
              <a:off x="7335393" y="913369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89C3DA4-0E4A-5376-95A3-43938BF98AB7}"/>
                </a:ext>
              </a:extLst>
            </p:cNvPr>
            <p:cNvSpPr/>
            <p:nvPr/>
          </p:nvSpPr>
          <p:spPr>
            <a:xfrm>
              <a:off x="7637207" y="884105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A850BFC-41BD-428A-BE2B-FFFA7DCCE3A7}"/>
                </a:ext>
              </a:extLst>
            </p:cNvPr>
            <p:cNvSpPr/>
            <p:nvPr/>
          </p:nvSpPr>
          <p:spPr>
            <a:xfrm>
              <a:off x="7933575" y="895822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4D31BD8-93A1-7181-3598-6377DA426C82}"/>
                </a:ext>
              </a:extLst>
            </p:cNvPr>
            <p:cNvSpPr/>
            <p:nvPr/>
          </p:nvSpPr>
          <p:spPr>
            <a:xfrm>
              <a:off x="8229943" y="883249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C1955C5-9DEF-8F88-BCC9-B88361842122}"/>
                </a:ext>
              </a:extLst>
            </p:cNvPr>
            <p:cNvSpPr/>
            <p:nvPr/>
          </p:nvSpPr>
          <p:spPr>
            <a:xfrm>
              <a:off x="8537442" y="885177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8DD580A-C2CD-1769-EFFD-0B99F24D31D1}"/>
              </a:ext>
            </a:extLst>
          </p:cNvPr>
          <p:cNvCxnSpPr>
            <a:cxnSpLocks/>
          </p:cNvCxnSpPr>
          <p:nvPr/>
        </p:nvCxnSpPr>
        <p:spPr>
          <a:xfrm flipV="1">
            <a:off x="4034072" y="2999659"/>
            <a:ext cx="1163709" cy="7417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CAF9EFE-155D-BA81-3000-7D76C35941DD}"/>
              </a:ext>
            </a:extLst>
          </p:cNvPr>
          <p:cNvCxnSpPr>
            <a:cxnSpLocks/>
          </p:cNvCxnSpPr>
          <p:nvPr/>
        </p:nvCxnSpPr>
        <p:spPr>
          <a:xfrm flipV="1">
            <a:off x="8587783" y="4315801"/>
            <a:ext cx="738185" cy="95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C1D60E1C-E335-A12C-AB55-DAEB26A639E0}"/>
              </a:ext>
            </a:extLst>
          </p:cNvPr>
          <p:cNvSpPr txBox="1"/>
          <p:nvPr/>
        </p:nvSpPr>
        <p:spPr>
          <a:xfrm>
            <a:off x="9325968" y="4110117"/>
            <a:ext cx="27644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Thin layer of Au</a:t>
            </a:r>
          </a:p>
          <a:p>
            <a:r>
              <a:rPr lang="en-US" sz="2000" dirty="0"/>
              <a:t>Thin layer of adhesive metal</a:t>
            </a:r>
          </a:p>
          <a:p>
            <a:endParaRPr lang="en-US" sz="2000" dirty="0"/>
          </a:p>
          <a:p>
            <a:r>
              <a:rPr lang="en-US" sz="2000" dirty="0"/>
              <a:t>Better superconductivity😁</a:t>
            </a:r>
          </a:p>
          <a:p>
            <a:endParaRPr lang="en-US" sz="2000" dirty="0"/>
          </a:p>
          <a:p>
            <a:endParaRPr lang="en-US" sz="2000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D29EF60B-7F93-6738-10AD-08C8BADF65C4}"/>
              </a:ext>
            </a:extLst>
          </p:cNvPr>
          <p:cNvGrpSpPr/>
          <p:nvPr/>
        </p:nvGrpSpPr>
        <p:grpSpPr>
          <a:xfrm>
            <a:off x="5726992" y="4230838"/>
            <a:ext cx="3281557" cy="2179347"/>
            <a:chOff x="5726992" y="4230838"/>
            <a:chExt cx="3281557" cy="2179347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22F2232-C231-6D54-A373-D2AE0CDF0906}"/>
                </a:ext>
              </a:extLst>
            </p:cNvPr>
            <p:cNvSpPr/>
            <p:nvPr/>
          </p:nvSpPr>
          <p:spPr>
            <a:xfrm>
              <a:off x="5831409" y="4859391"/>
              <a:ext cx="3037841" cy="1550794"/>
            </a:xfrm>
            <a:prstGeom prst="rect">
              <a:avLst/>
            </a:prstGeom>
            <a:solidFill>
              <a:srgbClr val="F11E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Nb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746E3CF-09F7-FC89-CAF6-65006ACB3FF8}"/>
                </a:ext>
              </a:extLst>
            </p:cNvPr>
            <p:cNvSpPr/>
            <p:nvPr/>
          </p:nvSpPr>
          <p:spPr>
            <a:xfrm>
              <a:off x="5800703" y="4553850"/>
              <a:ext cx="311044" cy="3110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ABF149A-A3F3-201B-5466-CF693967F971}"/>
                </a:ext>
              </a:extLst>
            </p:cNvPr>
            <p:cNvSpPr/>
            <p:nvPr/>
          </p:nvSpPr>
          <p:spPr>
            <a:xfrm>
              <a:off x="6130685" y="4553850"/>
              <a:ext cx="311044" cy="3110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BC8BADD-36C9-7CE6-DE77-799C07C3DEE7}"/>
                </a:ext>
              </a:extLst>
            </p:cNvPr>
            <p:cNvSpPr/>
            <p:nvPr/>
          </p:nvSpPr>
          <p:spPr>
            <a:xfrm>
              <a:off x="5996400" y="4256013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848C087-F7B7-C31E-A25F-C04A020F2EBF}"/>
                </a:ext>
              </a:extLst>
            </p:cNvPr>
            <p:cNvSpPr/>
            <p:nvPr/>
          </p:nvSpPr>
          <p:spPr>
            <a:xfrm>
              <a:off x="7733931" y="4542111"/>
              <a:ext cx="311044" cy="3110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6A84BC20-7753-6C6B-860E-58EAFC3F57E8}"/>
                </a:ext>
              </a:extLst>
            </p:cNvPr>
            <p:cNvSpPr/>
            <p:nvPr/>
          </p:nvSpPr>
          <p:spPr>
            <a:xfrm>
              <a:off x="8044975" y="4542111"/>
              <a:ext cx="311044" cy="3110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BDF17A6D-94FB-6FA9-4D9C-357976455599}"/>
                </a:ext>
              </a:extLst>
            </p:cNvPr>
            <p:cNvSpPr/>
            <p:nvPr/>
          </p:nvSpPr>
          <p:spPr>
            <a:xfrm>
              <a:off x="7904168" y="4244274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6F4C923-C3DB-0CDC-EEBD-DF2BF497C058}"/>
                </a:ext>
              </a:extLst>
            </p:cNvPr>
            <p:cNvSpPr/>
            <p:nvPr/>
          </p:nvSpPr>
          <p:spPr>
            <a:xfrm>
              <a:off x="6426901" y="4546223"/>
              <a:ext cx="311044" cy="3110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E457C260-74F6-B43C-A615-205AB69AE890}"/>
                </a:ext>
              </a:extLst>
            </p:cNvPr>
            <p:cNvSpPr/>
            <p:nvPr/>
          </p:nvSpPr>
          <p:spPr>
            <a:xfrm>
              <a:off x="6756883" y="4546223"/>
              <a:ext cx="311044" cy="3110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1D96949D-5428-6073-6A0F-34E872FA6ACD}"/>
                </a:ext>
              </a:extLst>
            </p:cNvPr>
            <p:cNvSpPr/>
            <p:nvPr/>
          </p:nvSpPr>
          <p:spPr>
            <a:xfrm>
              <a:off x="6622598" y="4248386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685E02B-7387-9913-702C-D28B18005BFA}"/>
                </a:ext>
              </a:extLst>
            </p:cNvPr>
            <p:cNvSpPr/>
            <p:nvPr/>
          </p:nvSpPr>
          <p:spPr>
            <a:xfrm>
              <a:off x="7093300" y="4546223"/>
              <a:ext cx="311044" cy="3110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9C71CEA-935C-AC0F-FA73-5FFA21FAAD8A}"/>
                </a:ext>
              </a:extLst>
            </p:cNvPr>
            <p:cNvSpPr/>
            <p:nvPr/>
          </p:nvSpPr>
          <p:spPr>
            <a:xfrm>
              <a:off x="7423282" y="4546223"/>
              <a:ext cx="311044" cy="3110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C3AF164-EDF6-609E-F00C-0E7D6ADBD10B}"/>
                </a:ext>
              </a:extLst>
            </p:cNvPr>
            <p:cNvSpPr/>
            <p:nvPr/>
          </p:nvSpPr>
          <p:spPr>
            <a:xfrm>
              <a:off x="7288997" y="4248386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C0CFDA8E-94F9-4D6B-18DA-AE440FCC8F5B}"/>
                </a:ext>
              </a:extLst>
            </p:cNvPr>
            <p:cNvSpPr/>
            <p:nvPr/>
          </p:nvSpPr>
          <p:spPr>
            <a:xfrm>
              <a:off x="8367523" y="4525320"/>
              <a:ext cx="311044" cy="3110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BBDF709-CB4B-0F14-3A3F-B3796CE86958}"/>
                </a:ext>
              </a:extLst>
            </p:cNvPr>
            <p:cNvSpPr/>
            <p:nvPr/>
          </p:nvSpPr>
          <p:spPr>
            <a:xfrm>
              <a:off x="8697505" y="4525320"/>
              <a:ext cx="311044" cy="3110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5E93D035-7807-A4E0-5F91-2A21AFD25D83}"/>
                </a:ext>
              </a:extLst>
            </p:cNvPr>
            <p:cNvSpPr/>
            <p:nvPr/>
          </p:nvSpPr>
          <p:spPr>
            <a:xfrm>
              <a:off x="8532514" y="4247099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FB1FF8D-DEB6-05F2-9969-79A62551A3A7}"/>
                </a:ext>
              </a:extLst>
            </p:cNvPr>
            <p:cNvSpPr/>
            <p:nvPr/>
          </p:nvSpPr>
          <p:spPr>
            <a:xfrm>
              <a:off x="6307049" y="4240759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D9A44EB0-2FE4-B5B9-9CA4-5608B2D352BA}"/>
                </a:ext>
              </a:extLst>
            </p:cNvPr>
            <p:cNvSpPr/>
            <p:nvPr/>
          </p:nvSpPr>
          <p:spPr>
            <a:xfrm>
              <a:off x="6946240" y="4240759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E76A1EB-8964-0BE5-ECBE-D18ECCF0ACA8}"/>
                </a:ext>
              </a:extLst>
            </p:cNvPr>
            <p:cNvSpPr/>
            <p:nvPr/>
          </p:nvSpPr>
          <p:spPr>
            <a:xfrm>
              <a:off x="7604017" y="4230838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197C0B04-7593-7825-C475-10C41EC8158B}"/>
                </a:ext>
              </a:extLst>
            </p:cNvPr>
            <p:cNvSpPr/>
            <p:nvPr/>
          </p:nvSpPr>
          <p:spPr>
            <a:xfrm>
              <a:off x="8225015" y="4230838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1BA47B9B-225C-D5E4-EE09-D364606F84D5}"/>
                </a:ext>
              </a:extLst>
            </p:cNvPr>
            <p:cNvSpPr/>
            <p:nvPr/>
          </p:nvSpPr>
          <p:spPr>
            <a:xfrm>
              <a:off x="5726992" y="4293644"/>
              <a:ext cx="311044" cy="311044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CA333ED0-19ED-5F77-61C2-21E58A9AF868}"/>
              </a:ext>
            </a:extLst>
          </p:cNvPr>
          <p:cNvCxnSpPr>
            <a:cxnSpLocks/>
            <a:stCxn id="97" idx="6"/>
          </p:cNvCxnSpPr>
          <p:nvPr/>
        </p:nvCxnSpPr>
        <p:spPr>
          <a:xfrm>
            <a:off x="9008549" y="4680842"/>
            <a:ext cx="355972" cy="46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3258C625-394D-153B-D3C1-A9AEF10A8145}"/>
              </a:ext>
            </a:extLst>
          </p:cNvPr>
          <p:cNvCxnSpPr>
            <a:cxnSpLocks/>
          </p:cNvCxnSpPr>
          <p:nvPr/>
        </p:nvCxnSpPr>
        <p:spPr>
          <a:xfrm>
            <a:off x="4024647" y="4230838"/>
            <a:ext cx="1123375" cy="8392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27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8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6F504-879E-0DFE-1BE4-DAA0C7C08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6681F9-3A98-F230-A6DD-33A21AA00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#2: Layered structures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50BCF-2E13-2E46-E276-57BB99CE6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B5752-9D2F-8542-0454-895952339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82348-769D-9A3D-EB0C-6F65C8452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13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C74DC9-2114-3BD0-78BE-2E160D0161B2}"/>
              </a:ext>
            </a:extLst>
          </p:cNvPr>
          <p:cNvGrpSpPr/>
          <p:nvPr/>
        </p:nvGrpSpPr>
        <p:grpSpPr>
          <a:xfrm>
            <a:off x="385483" y="2470255"/>
            <a:ext cx="4715434" cy="1497336"/>
            <a:chOff x="385482" y="1446494"/>
            <a:chExt cx="4715434" cy="149733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2C0FEB-3D5F-C1F5-67DE-284EF22DD299}"/>
                </a:ext>
              </a:extLst>
            </p:cNvPr>
            <p:cNvSpPr/>
            <p:nvPr/>
          </p:nvSpPr>
          <p:spPr>
            <a:xfrm>
              <a:off x="385483" y="1956463"/>
              <a:ext cx="2357717" cy="987367"/>
            </a:xfrm>
            <a:prstGeom prst="rect">
              <a:avLst/>
            </a:prstGeom>
            <a:solidFill>
              <a:srgbClr val="F11E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Nb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EE133B-6EA2-4FEF-8374-BC0426881371}"/>
                </a:ext>
              </a:extLst>
            </p:cNvPr>
            <p:cNvSpPr/>
            <p:nvPr/>
          </p:nvSpPr>
          <p:spPr>
            <a:xfrm>
              <a:off x="385482" y="1786418"/>
              <a:ext cx="2357717" cy="17004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Metal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E6104F-6492-4C31-AC16-D0EFCE63DAD7}"/>
                </a:ext>
              </a:extLst>
            </p:cNvPr>
            <p:cNvSpPr txBox="1"/>
            <p:nvPr/>
          </p:nvSpPr>
          <p:spPr>
            <a:xfrm>
              <a:off x="3228621" y="1446494"/>
              <a:ext cx="1872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Metal/Au interface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11C1F41-004B-7164-14F5-4A5469F72474}"/>
                </a:ext>
              </a:extLst>
            </p:cNvPr>
            <p:cNvCxnSpPr/>
            <p:nvPr/>
          </p:nvCxnSpPr>
          <p:spPr>
            <a:xfrm>
              <a:off x="2743199" y="1648903"/>
              <a:ext cx="5020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5A09DA3-D1AF-0215-A30C-94F799AE8004}"/>
                </a:ext>
              </a:extLst>
            </p:cNvPr>
            <p:cNvCxnSpPr/>
            <p:nvPr/>
          </p:nvCxnSpPr>
          <p:spPr>
            <a:xfrm>
              <a:off x="2743199" y="1940307"/>
              <a:ext cx="5020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3127A2-7890-B266-4F54-FFFB7CC4D5E9}"/>
                </a:ext>
              </a:extLst>
            </p:cNvPr>
            <p:cNvSpPr txBox="1"/>
            <p:nvPr/>
          </p:nvSpPr>
          <p:spPr>
            <a:xfrm>
              <a:off x="3228622" y="1786418"/>
              <a:ext cx="18722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Metal/Nb interface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5E7BE53D-B4B5-35A6-7D42-26E6444211CC}"/>
              </a:ext>
            </a:extLst>
          </p:cNvPr>
          <p:cNvSpPr/>
          <p:nvPr/>
        </p:nvSpPr>
        <p:spPr>
          <a:xfrm>
            <a:off x="385482" y="2277614"/>
            <a:ext cx="2357717" cy="508780"/>
          </a:xfrm>
          <a:prstGeom prst="rect">
            <a:avLst/>
          </a:prstGeom>
          <a:solidFill>
            <a:srgbClr val="D09E1E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Au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00EDD666-9F28-6CA1-D2A2-E668CC9B2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460" y="1008286"/>
            <a:ext cx="5299583" cy="3943875"/>
          </a:xfrm>
          <a:prstGeom prst="rect">
            <a:avLst/>
          </a:prstGeom>
        </p:spPr>
      </p:pic>
      <p:sp>
        <p:nvSpPr>
          <p:cNvPr id="60" name="5-Point Star 59">
            <a:extLst>
              <a:ext uri="{FF2B5EF4-FFF2-40B4-BE49-F238E27FC236}">
                <a16:creationId xmlns:a16="http://schemas.microsoft.com/office/drawing/2014/main" id="{90B71164-5BBE-2BD3-E696-CA0A796398EC}"/>
              </a:ext>
            </a:extLst>
          </p:cNvPr>
          <p:cNvSpPr/>
          <p:nvPr/>
        </p:nvSpPr>
        <p:spPr>
          <a:xfrm>
            <a:off x="6931742" y="3429000"/>
            <a:ext cx="1032388" cy="831682"/>
          </a:xfrm>
          <a:prstGeom prst="star5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74AD098-87E8-66D8-5B5E-E326EFB7DEFC}"/>
              </a:ext>
            </a:extLst>
          </p:cNvPr>
          <p:cNvSpPr txBox="1"/>
          <p:nvPr/>
        </p:nvSpPr>
        <p:spPr>
          <a:xfrm>
            <a:off x="2743199" y="5675509"/>
            <a:ext cx="6421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Poster: Oxide mitigation with protective layers on Nb (today)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6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FF64A0-A7FF-9197-F517-2976BFF43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6984274" cy="561229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Motivation:</a:t>
            </a:r>
          </a:p>
          <a:p>
            <a:r>
              <a:rPr lang="en-US" dirty="0"/>
              <a:t>Surface superconductivity is critical for SRF</a:t>
            </a:r>
          </a:p>
          <a:p>
            <a:r>
              <a:rPr lang="en-US" dirty="0"/>
              <a:t>Electron-phonon coupling constant can be inferred from Helium Atom Scattering (HAS) measurements</a:t>
            </a:r>
          </a:p>
          <a:p>
            <a:r>
              <a:rPr lang="en-US" dirty="0"/>
              <a:t>Attenuation of specular peak (elastic scattering), known as the Debye-Waller (DW) factor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0D5329-2B28-905D-B59E-8BFB61828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#3: Helium Atom Scattering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D4058-543E-5E18-DA19-5A60F6E4A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0F3F5-083F-8059-32C1-485C7F0F6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E7BAB-8CE9-532C-AC15-16CE029DD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2" descr="Relating Atomic-Scale Composition and Structure with Superconducting  Properties via Helium Atom Scattering | The Center for Bright Beams">
            <a:extLst>
              <a:ext uri="{FF2B5EF4-FFF2-40B4-BE49-F238E27FC236}">
                <a16:creationId xmlns:a16="http://schemas.microsoft.com/office/drawing/2014/main" id="{2F24CF93-2852-456C-1B73-9B1363A80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0" r="18102"/>
          <a:stretch>
            <a:fillRect/>
          </a:stretch>
        </p:blipFill>
        <p:spPr bwMode="auto">
          <a:xfrm>
            <a:off x="1388120" y="3698965"/>
            <a:ext cx="3479972" cy="277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497FA-5513-213D-8B57-9F28549D1680}"/>
              </a:ext>
            </a:extLst>
          </p:cNvPr>
          <p:cNvSpPr txBox="1"/>
          <p:nvPr/>
        </p:nvSpPr>
        <p:spPr>
          <a:xfrm>
            <a:off x="7940042" y="5415361"/>
            <a:ext cx="2843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Figures from </a:t>
            </a:r>
            <a:r>
              <a:rPr lang="en-US" dirty="0" err="1"/>
              <a:t>Sibener</a:t>
            </a:r>
            <a:r>
              <a:rPr lang="en-US" dirty="0"/>
              <a:t> group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ACA04F-2DA4-509C-4A18-033B123A0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669" y="1622215"/>
            <a:ext cx="5456731" cy="3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5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C2DCE-F2E3-A504-14B4-4EF6946E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2129F1-FD4A-0FDB-2F84-169C30278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40908"/>
            <a:ext cx="7021101" cy="2390121"/>
          </a:xfrm>
        </p:spPr>
        <p:txBody>
          <a:bodyPr/>
          <a:lstStyle/>
          <a:p>
            <a:r>
              <a:rPr lang="en-US" dirty="0"/>
              <a:t>DFT beyond energies and forces: electron density</a:t>
            </a:r>
          </a:p>
          <a:p>
            <a:r>
              <a:rPr lang="en-US" dirty="0"/>
              <a:t>We calculated the scattering surface and its thermal vibrations</a:t>
            </a:r>
          </a:p>
          <a:p>
            <a:r>
              <a:rPr lang="en-US" dirty="0"/>
              <a:t>Used that to calculate DW factor fully </a:t>
            </a:r>
            <a:r>
              <a:rPr lang="en-US" i="1" dirty="0"/>
              <a:t>ab-initio </a:t>
            </a:r>
            <a:r>
              <a:rPr lang="en-US" dirty="0"/>
              <a:t>(for the first time)!</a:t>
            </a:r>
          </a:p>
          <a:p>
            <a:r>
              <a:rPr lang="en-US" dirty="0"/>
              <a:t>Now can understand how different surface phonons contribute to surface superconductivity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D3431A-7F55-FF35-D9CE-EA6A2868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#3: Helium Atom Scattering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972FF-0FEB-148E-5ACE-A0C80F177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7ECD3-3AA7-853B-83C0-E19EE1BDB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5BCB3-A8A6-135C-87F3-CD71C2CE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807ADA-2B33-6F42-06B9-9331E33C1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7" y="4698122"/>
            <a:ext cx="3880194" cy="1755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739B75-75F2-141E-C1F0-C65BF705C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758" y="4560994"/>
            <a:ext cx="3093542" cy="19300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28B9BE-4A96-5F20-4B70-D0653DD56AAE}"/>
              </a:ext>
            </a:extLst>
          </p:cNvPr>
          <p:cNvSpPr txBox="1"/>
          <p:nvPr/>
        </p:nvSpPr>
        <p:spPr>
          <a:xfrm>
            <a:off x="401454" y="4030146"/>
            <a:ext cx="6619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(3x1)-O/Nb(100) surface: Highly corrugated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904EA6-593B-AEC1-54FF-4D5C7BAD20EA}"/>
              </a:ext>
            </a:extLst>
          </p:cNvPr>
          <p:cNvSpPr txBox="1"/>
          <p:nvPr/>
        </p:nvSpPr>
        <p:spPr>
          <a:xfrm>
            <a:off x="7021100" y="4011645"/>
            <a:ext cx="5108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Nb(100) surface: Low corrugation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3E5420-8164-C0DA-B1A5-242D71664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383" y="4407677"/>
            <a:ext cx="2806700" cy="2336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CCA1D3-52B8-B343-132D-D95981EA4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2111" y="4496577"/>
            <a:ext cx="2590800" cy="2159000"/>
          </a:xfrm>
          <a:prstGeom prst="rect">
            <a:avLst/>
          </a:prstGeom>
        </p:spPr>
      </p:pic>
      <p:pic>
        <p:nvPicPr>
          <p:cNvPr id="16" name="Picture 15" descr="A graph of metal theory&#10;&#10;Description automatically generated">
            <a:extLst>
              <a:ext uri="{FF2B5EF4-FFF2-40B4-BE49-F238E27FC236}">
                <a16:creationId xmlns:a16="http://schemas.microsoft.com/office/drawing/2014/main" id="{F6AD8EB7-034D-88C3-8FDF-2B6762092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6839" y="937092"/>
            <a:ext cx="4633707" cy="313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43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017E87-A118-7ACF-B855-9E0EEF21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5A54C-1C5D-1F69-9DD4-6E8A622BF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0578C-25E2-2464-ED80-878FBB4D9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42914-5F65-3BE4-EB3A-74EF0AEB7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868A53F3-27B2-E10E-3266-68769AF1967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-1" y="940908"/>
                <a:ext cx="5277395" cy="5612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192871" indent="-19287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ln>
                      <a:noFill/>
                    </a:ln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417888" indent="-160727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800">
                    <a:ln>
                      <a:noFill/>
                    </a:ln>
                    <a:solidFill>
                      <a:schemeClr val="tx1"/>
                    </a:solidFill>
                    <a:latin typeface="+mn-lt"/>
                  </a:defRPr>
                </a:lvl2pPr>
                <a:lvl3pPr marL="642905" indent="-1285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1800">
                    <a:ln>
                      <a:noFill/>
                    </a:ln>
                    <a:solidFill>
                      <a:schemeClr val="tx1"/>
                    </a:solidFill>
                    <a:latin typeface="+mn-lt"/>
                  </a:defRPr>
                </a:lvl3pPr>
                <a:lvl4pPr marL="900068" indent="-1285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800">
                    <a:ln>
                      <a:noFill/>
                    </a:ln>
                    <a:solidFill>
                      <a:schemeClr val="tx1"/>
                    </a:solidFill>
                    <a:latin typeface="+mn-lt"/>
                  </a:defRPr>
                </a:lvl4pPr>
                <a:lvl5pPr marL="1157230" indent="-1285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ln>
                      <a:noFill/>
                    </a:ln>
                    <a:solidFill>
                      <a:schemeClr val="tx1"/>
                    </a:solidFill>
                    <a:latin typeface="+mn-lt"/>
                  </a:defRPr>
                </a:lvl5pPr>
                <a:lvl6pPr marL="1414391" indent="-1285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125">
                    <a:solidFill>
                      <a:srgbClr val="660066"/>
                    </a:solidFill>
                    <a:latin typeface="+mn-lt"/>
                  </a:defRPr>
                </a:lvl6pPr>
                <a:lvl7pPr marL="1671554" indent="-1285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125">
                    <a:solidFill>
                      <a:srgbClr val="660066"/>
                    </a:solidFill>
                    <a:latin typeface="+mn-lt"/>
                  </a:defRPr>
                </a:lvl7pPr>
                <a:lvl8pPr marL="1928717" indent="-1285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125">
                    <a:solidFill>
                      <a:srgbClr val="660066"/>
                    </a:solidFill>
                    <a:latin typeface="+mn-lt"/>
                  </a:defRPr>
                </a:lvl8pPr>
                <a:lvl9pPr marL="2185879" indent="-1285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125">
                    <a:solidFill>
                      <a:srgbClr val="660066"/>
                    </a:solidFill>
                    <a:latin typeface="+mn-lt"/>
                  </a:defRPr>
                </a:lvl9pPr>
              </a:lstStyle>
              <a:p>
                <a:pPr defTabSz="914400"/>
                <a:r>
                  <a:rPr lang="en-US" kern="0" dirty="0"/>
                  <a:t>Great potential for DFT in the exploration of new materials in SRF</a:t>
                </a:r>
              </a:p>
              <a:p>
                <a:pPr defTabSz="914400"/>
                <a:endParaRPr lang="en-US" kern="0" dirty="0"/>
              </a:p>
              <a:p>
                <a:pPr defTabSz="914400"/>
                <a:r>
                  <a:rPr lang="en-US" kern="0" dirty="0"/>
                  <a:t>Direct calculation of superconducting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0" kern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kern="0" dirty="0"/>
                  <a:t>to discover new alloys (Nb-Zr)</a:t>
                </a:r>
              </a:p>
              <a:p>
                <a:pPr defTabSz="914400"/>
                <a:r>
                  <a:rPr lang="en-US" kern="0" dirty="0"/>
                  <a:t>Prediction of protective capping layers (Au/Nb, </a:t>
                </a:r>
                <a:r>
                  <a:rPr lang="en-US" kern="0" dirty="0" err="1"/>
                  <a:t>AuPt</a:t>
                </a:r>
                <a:r>
                  <a:rPr lang="en-US" kern="0" dirty="0"/>
                  <a:t>/Nb, </a:t>
                </a:r>
                <a:r>
                  <a:rPr lang="en-US" kern="0" dirty="0" err="1"/>
                  <a:t>AuPd</a:t>
                </a:r>
                <a:r>
                  <a:rPr lang="en-US" kern="0" dirty="0"/>
                  <a:t>/Nb) and interface layers (Cu, Fe)</a:t>
                </a:r>
              </a:p>
              <a:p>
                <a:pPr defTabSz="914400"/>
                <a:r>
                  <a:rPr lang="en-US" kern="0" dirty="0"/>
                  <a:t>Link HAS and surface superconductivity to individual phonons</a:t>
                </a:r>
              </a:p>
              <a:p>
                <a:pPr defTabSz="914400"/>
                <a:endParaRPr lang="en-US" kern="0" dirty="0"/>
              </a:p>
              <a:p>
                <a:pPr defTabSz="914400"/>
                <a:r>
                  <a:rPr lang="en-US" kern="0" dirty="0"/>
                  <a:t>Open for collaboration!</a:t>
                </a:r>
              </a:p>
              <a:p>
                <a:pPr lvl="1" defTabSz="914400"/>
                <a:r>
                  <a:rPr lang="en-US" kern="0" dirty="0"/>
                  <a:t>cam559@cornell.edu</a:t>
                </a:r>
              </a:p>
              <a:p>
                <a:pPr defTabSz="914400"/>
                <a:endParaRPr lang="en-US" kern="0" dirty="0"/>
              </a:p>
              <a:p>
                <a:pPr defTabSz="914400"/>
                <a:endParaRPr lang="en-US" kern="0" dirty="0"/>
              </a:p>
              <a:p>
                <a:pPr defTabSz="914400"/>
                <a:endParaRPr lang="en-US" kern="0" dirty="0"/>
              </a:p>
            </p:txBody>
          </p:sp>
        </mc:Choice>
        <mc:Fallback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868A53F3-27B2-E10E-3266-68769AF19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" y="940908"/>
                <a:ext cx="5277395" cy="5612295"/>
              </a:xfrm>
              <a:prstGeom prst="rect">
                <a:avLst/>
              </a:prstGeom>
              <a:blipFill>
                <a:blip r:embed="rId2"/>
                <a:stretch>
                  <a:fillRect l="-1923" t="-903" r="-24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4" name="Picture 4" descr="Output image">
            <a:extLst>
              <a:ext uri="{FF2B5EF4-FFF2-40B4-BE49-F238E27FC236}">
                <a16:creationId xmlns:a16="http://schemas.microsoft.com/office/drawing/2014/main" id="{816224BD-EE66-524A-616C-A271FD9A3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763" y="1149879"/>
            <a:ext cx="3393989" cy="270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8EE044-9E1F-1FE6-FFE8-B3C1AB760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2870" y="4500818"/>
            <a:ext cx="2618882" cy="1292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6203B9-836F-6E6C-5F70-4C404ADC1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969" y="3935747"/>
            <a:ext cx="3934527" cy="2052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FC09AF-6DFE-2BEE-D93C-9FA0888C1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9048" y="1275995"/>
            <a:ext cx="3320488" cy="247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0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51B723-1618-776D-F018-B1B71B9E7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DFT in SRF?</a:t>
            </a:r>
          </a:p>
          <a:p>
            <a:r>
              <a:rPr lang="en-US" dirty="0"/>
              <a:t>Introduction to Density Functional Theory</a:t>
            </a:r>
          </a:p>
          <a:p>
            <a:r>
              <a:rPr lang="en-US" dirty="0"/>
              <a:t>Applications of DFT in SRF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88ABA7-50BB-94B4-C23D-E9036D15B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00D54-93D5-E186-3E14-DE97BDCA6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D10D9-81B6-13EE-C909-5B111F807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556EF-6D28-9A33-E000-8D7FB43C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8B3812-6C7D-D16D-223F-14FE88E3F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416" y="982717"/>
            <a:ext cx="2986183" cy="1473723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B2EF60A7-BF36-369E-6864-6731D1555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16" y="2532637"/>
            <a:ext cx="3179999" cy="159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8D6E760-6338-9E08-7DDB-5A1B46384B2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336" y="4575352"/>
            <a:ext cx="1313359" cy="13417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adie Seddon-Stettler photo">
            <a:extLst>
              <a:ext uri="{FF2B5EF4-FFF2-40B4-BE49-F238E27FC236}">
                <a16:creationId xmlns:a16="http://schemas.microsoft.com/office/drawing/2014/main" id="{F587EB12-4963-C917-F028-AAEC97BF1DDA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891" y="4575351"/>
            <a:ext cx="1313359" cy="13417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New PhD Nathan Sitaraman">
            <a:extLst>
              <a:ext uri="{FF2B5EF4-FFF2-40B4-BE49-F238E27FC236}">
                <a16:creationId xmlns:a16="http://schemas.microsoft.com/office/drawing/2014/main" id="{6C5B181B-F2C6-4496-F904-E17D47B2C13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46" y="4575351"/>
            <a:ext cx="1313359" cy="13417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Michael Van Diunen">
            <a:extLst>
              <a:ext uri="{FF2B5EF4-FFF2-40B4-BE49-F238E27FC236}">
                <a16:creationId xmlns:a16="http://schemas.microsoft.com/office/drawing/2014/main" id="{15A3DF0C-60A7-7531-ABED-1034D237DC33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001" y="4575351"/>
            <a:ext cx="1313359" cy="13417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9E8E16-95B2-9351-5664-72EC7CF425C3}"/>
              </a:ext>
            </a:extLst>
          </p:cNvPr>
          <p:cNvSpPr txBox="1"/>
          <p:nvPr/>
        </p:nvSpPr>
        <p:spPr>
          <a:xfrm>
            <a:off x="2799861" y="5917092"/>
            <a:ext cx="1820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Van Do</a:t>
            </a:r>
          </a:p>
          <a:p>
            <a:pPr algn="ctr"/>
            <a:r>
              <a:rPr lang="en-US" sz="1400" dirty="0"/>
              <a:t>University of Chicago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816955-B91C-06E0-3C7C-680FC735EB75}"/>
              </a:ext>
            </a:extLst>
          </p:cNvPr>
          <p:cNvSpPr txBox="1"/>
          <p:nvPr/>
        </p:nvSpPr>
        <p:spPr>
          <a:xfrm>
            <a:off x="4415872" y="5917092"/>
            <a:ext cx="1883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Sadie Seddon-Stettler</a:t>
            </a:r>
          </a:p>
          <a:p>
            <a:pPr algn="ctr"/>
            <a:r>
              <a:rPr lang="en-US" sz="1400" dirty="0"/>
              <a:t>Cornell University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B54A9F-6C34-8346-2FF2-FDA99C3C438E}"/>
              </a:ext>
            </a:extLst>
          </p:cNvPr>
          <p:cNvSpPr txBox="1"/>
          <p:nvPr/>
        </p:nvSpPr>
        <p:spPr>
          <a:xfrm>
            <a:off x="6270088" y="5917092"/>
            <a:ext cx="1592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Nathan Sitaraman</a:t>
            </a:r>
          </a:p>
          <a:p>
            <a:pPr algn="ctr"/>
            <a:r>
              <a:rPr lang="en-US" sz="1400" dirty="0"/>
              <a:t>Cornell University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CD28F2-0B9F-2CF0-EE41-B69BD291E832}"/>
              </a:ext>
            </a:extLst>
          </p:cNvPr>
          <p:cNvSpPr txBox="1"/>
          <p:nvPr/>
        </p:nvSpPr>
        <p:spPr>
          <a:xfrm>
            <a:off x="7759681" y="5917092"/>
            <a:ext cx="1820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Michael Van </a:t>
            </a:r>
            <a:r>
              <a:rPr lang="en-US" sz="1400" dirty="0" err="1"/>
              <a:t>Duinen</a:t>
            </a:r>
            <a:endParaRPr lang="en-US" sz="1400" dirty="0"/>
          </a:p>
          <a:p>
            <a:pPr algn="ctr"/>
            <a:r>
              <a:rPr lang="en-US" sz="1400" dirty="0"/>
              <a:t>University of Chicago</a:t>
            </a:r>
          </a:p>
        </p:txBody>
      </p:sp>
    </p:spTree>
    <p:extLst>
      <p:ext uri="{BB962C8B-B14F-4D97-AF65-F5344CB8AC3E}">
        <p14:creationId xmlns:p14="http://schemas.microsoft.com/office/powerpoint/2010/main" val="205257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03BA4D-A20E-C096-9FE6-6BFD4E799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loop for better SRF materials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38BBF-9486-DA2E-C7AB-271206C45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C57E4-D657-8DB4-A5BA-A7B7C3417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D86D8-74A2-C783-0467-2921C111F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D21198A-15F5-0575-75C4-E6C1F1151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06"/>
          <a:stretch>
            <a:fillRect/>
          </a:stretch>
        </p:blipFill>
        <p:spPr bwMode="auto">
          <a:xfrm>
            <a:off x="3068984" y="3061398"/>
            <a:ext cx="1701305" cy="135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38DD6D8-A5F7-EC67-DA52-9C72CA133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92" y="2809480"/>
            <a:ext cx="1045458" cy="185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mputer - Free computer icons">
            <a:extLst>
              <a:ext uri="{FF2B5EF4-FFF2-40B4-BE49-F238E27FC236}">
                <a16:creationId xmlns:a16="http://schemas.microsoft.com/office/drawing/2014/main" id="{D1F3C459-ABB1-51D5-26B5-F5C2D06AC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88" y="3129222"/>
            <a:ext cx="1216358" cy="121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RF Capabilities | Applied Physics and Superconducting Technology  Directorate">
            <a:extLst>
              <a:ext uri="{FF2B5EF4-FFF2-40B4-BE49-F238E27FC236}">
                <a16:creationId xmlns:a16="http://schemas.microsoft.com/office/drawing/2014/main" id="{F67B5F7E-0F1F-EC15-3577-A5E1D097A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663" y="2252337"/>
            <a:ext cx="4132262" cy="275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4FBB66-532C-B1BC-7C7E-7E6BB49B4737}"/>
              </a:ext>
            </a:extLst>
          </p:cNvPr>
          <p:cNvSpPr txBox="1"/>
          <p:nvPr/>
        </p:nvSpPr>
        <p:spPr>
          <a:xfrm>
            <a:off x="645388" y="4806547"/>
            <a:ext cx="5585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Formation energies of dopants, vacancies,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- Surface energies</a:t>
            </a:r>
          </a:p>
          <a:p>
            <a:r>
              <a:rPr lang="en-US" dirty="0"/>
              <a:t>- Grain boundaries</a:t>
            </a:r>
          </a:p>
          <a:p>
            <a:r>
              <a:rPr lang="en-US" dirty="0"/>
              <a:t>- Superconducting parameters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29CD60-7931-5BC2-DC1C-518387C8BFDE}"/>
              </a:ext>
            </a:extLst>
          </p:cNvPr>
          <p:cNvSpPr txBox="1"/>
          <p:nvPr/>
        </p:nvSpPr>
        <p:spPr>
          <a:xfrm>
            <a:off x="8639700" y="1219304"/>
            <a:ext cx="1952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Experiments</a:t>
            </a:r>
          </a:p>
        </p:txBody>
      </p:sp>
      <p:sp>
        <p:nvSpPr>
          <p:cNvPr id="10" name="Curved Right Arrow 9">
            <a:extLst>
              <a:ext uri="{FF2B5EF4-FFF2-40B4-BE49-F238E27FC236}">
                <a16:creationId xmlns:a16="http://schemas.microsoft.com/office/drawing/2014/main" id="{ED64A8E7-8C62-9069-63C1-7A55521A38E4}"/>
              </a:ext>
            </a:extLst>
          </p:cNvPr>
          <p:cNvSpPr/>
          <p:nvPr/>
        </p:nvSpPr>
        <p:spPr>
          <a:xfrm rot="5400000" flipV="1">
            <a:off x="5992791" y="2195703"/>
            <a:ext cx="685800" cy="1502994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Right Arrow 10">
            <a:extLst>
              <a:ext uri="{FF2B5EF4-FFF2-40B4-BE49-F238E27FC236}">
                <a16:creationId xmlns:a16="http://schemas.microsoft.com/office/drawing/2014/main" id="{B23860B6-B8CA-6E0E-38FA-3C1FEDC5E817}"/>
              </a:ext>
            </a:extLst>
          </p:cNvPr>
          <p:cNvSpPr/>
          <p:nvPr/>
        </p:nvSpPr>
        <p:spPr>
          <a:xfrm rot="16200000" flipV="1">
            <a:off x="5903799" y="3661907"/>
            <a:ext cx="685800" cy="1502994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B2B116-5327-BD5E-987C-96D8FD51DD10}"/>
              </a:ext>
            </a:extLst>
          </p:cNvPr>
          <p:cNvSpPr txBox="1"/>
          <p:nvPr/>
        </p:nvSpPr>
        <p:spPr>
          <a:xfrm>
            <a:off x="1176759" y="1219305"/>
            <a:ext cx="32548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DFT Calculations</a:t>
            </a:r>
          </a:p>
          <a:p>
            <a:r>
              <a:rPr lang="en-US" dirty="0"/>
              <a:t>Flexible, Accurate</a:t>
            </a:r>
          </a:p>
          <a:p>
            <a:r>
              <a:rPr lang="en-US" dirty="0"/>
              <a:t>No experimental input needed!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BD8404-8B24-BCCD-2602-CD1F1C169755}"/>
              </a:ext>
            </a:extLst>
          </p:cNvPr>
          <p:cNvSpPr txBox="1"/>
          <p:nvPr/>
        </p:nvSpPr>
        <p:spPr>
          <a:xfrm>
            <a:off x="5693139" y="1610358"/>
            <a:ext cx="1496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Screening of materials,</a:t>
            </a:r>
          </a:p>
          <a:p>
            <a:r>
              <a:rPr lang="en-US" dirty="0"/>
              <a:t>Predictions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310242-484D-A2A0-F2F1-B625B8EEDCC7}"/>
              </a:ext>
            </a:extLst>
          </p:cNvPr>
          <p:cNvSpPr txBox="1"/>
          <p:nvPr/>
        </p:nvSpPr>
        <p:spPr>
          <a:xfrm>
            <a:off x="5847073" y="4977920"/>
            <a:ext cx="5585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6E78A4-175E-8E11-57CE-77853F7BF331}"/>
              </a:ext>
            </a:extLst>
          </p:cNvPr>
          <p:cNvSpPr txBox="1"/>
          <p:nvPr/>
        </p:nvSpPr>
        <p:spPr>
          <a:xfrm>
            <a:off x="7519937" y="5114333"/>
            <a:ext cx="558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Minimize losses</a:t>
            </a:r>
          </a:p>
          <a:p>
            <a:r>
              <a:rPr lang="en-US" dirty="0"/>
              <a:t>- Reduce required cooling</a:t>
            </a:r>
          </a:p>
          <a:p>
            <a:r>
              <a:rPr lang="en-US" dirty="0"/>
              <a:t>- </a:t>
            </a:r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31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E76709-9F9A-0A51-2F14-8313F5A30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5856513" cy="561229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What it is:</a:t>
            </a:r>
            <a:br>
              <a:rPr lang="en-US" dirty="0"/>
            </a:br>
            <a:r>
              <a:rPr lang="en-US" sz="2000" dirty="0"/>
              <a:t>Solves Kohn–Sham equations for ground-state electron density </a:t>
            </a:r>
            <a:r>
              <a:rPr lang="el-GR" sz="2000" dirty="0"/>
              <a:t>ρ(</a:t>
            </a:r>
            <a:r>
              <a:rPr lang="en-US" sz="2000" dirty="0"/>
              <a:t>r) → total energy E[</a:t>
            </a:r>
            <a:r>
              <a:rPr lang="el-GR" sz="2000" dirty="0"/>
              <a:t>ρ]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In a periodic crystal potential, we only need to solve for one small cell </a:t>
            </a:r>
            <a:r>
              <a:rPr lang="en-US" sz="2000" b="1" dirty="0"/>
              <a:t>(unit cell)</a:t>
            </a:r>
            <a:r>
              <a:rPr lang="en-US" sz="2000" dirty="0"/>
              <a:t> to recover the full, infinite crystal’s </a:t>
            </a:r>
            <a:r>
              <a:rPr lang="en-US" sz="2000" b="1" dirty="0"/>
              <a:t>band structure. (Bloch theorem)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What we obtain:</a:t>
            </a:r>
          </a:p>
          <a:p>
            <a:r>
              <a:rPr lang="en-US" sz="2000" dirty="0"/>
              <a:t>Band structure &amp; density of states (DOS) </a:t>
            </a:r>
          </a:p>
          <a:p>
            <a:r>
              <a:rPr lang="en-US" sz="2000" dirty="0"/>
              <a:t>Phonon spectrum </a:t>
            </a:r>
          </a:p>
          <a:p>
            <a:r>
              <a:rPr lang="en-US" sz="2000" dirty="0"/>
              <a:t>Surface/defect energies, diffusion barriers</a:t>
            </a:r>
          </a:p>
          <a:p>
            <a:r>
              <a:rPr lang="en-US" sz="2000" dirty="0"/>
              <a:t>Electron densities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159CFF-C786-1A65-5FE1-9F6863753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introduction to DFT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303FE-CEE6-02CE-4944-F65B3D326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14978-DADC-D271-1FAC-8336087F5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F38ED-2953-6FC4-63EF-28157CE69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</a:t>
            </a:fld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8AEFC46-FF3D-EF4C-44FB-C3BA04EA5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585" y="1088362"/>
            <a:ext cx="867368" cy="86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11Q5: Types of Unit Cells: Body-Centered Cubic and Face-Centered Cubic –  Chem 103/104 Resource Book">
            <a:extLst>
              <a:ext uri="{FF2B5EF4-FFF2-40B4-BE49-F238E27FC236}">
                <a16:creationId xmlns:a16="http://schemas.microsoft.com/office/drawing/2014/main" id="{A69EC5B9-206B-AD89-D856-A317B3457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6"/>
          <a:stretch>
            <a:fillRect/>
          </a:stretch>
        </p:blipFill>
        <p:spPr bwMode="auto">
          <a:xfrm>
            <a:off x="5675103" y="3829199"/>
            <a:ext cx="3598892" cy="269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F25787-51A5-C769-9656-7E715BB29AE3}"/>
                  </a:ext>
                </a:extLst>
              </p:cNvPr>
              <p:cNvSpPr/>
              <p:nvPr/>
            </p:nvSpPr>
            <p:spPr>
              <a:xfrm>
                <a:off x="9536981" y="1281793"/>
                <a:ext cx="2075132" cy="57564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0" dirty="0"/>
                  <a:t>Initial guess: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F25787-51A5-C769-9656-7E715BB29A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6981" y="1281793"/>
                <a:ext cx="2075132" cy="5756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AEDBB2EA-DEB6-112F-CAEE-94AEA757BA49}"/>
              </a:ext>
            </a:extLst>
          </p:cNvPr>
          <p:cNvSpPr/>
          <p:nvPr/>
        </p:nvSpPr>
        <p:spPr>
          <a:xfrm>
            <a:off x="9536981" y="2222447"/>
            <a:ext cx="2075132" cy="5756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Solve Kohn-Sham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2566416-72FA-3797-8514-F026A0613342}"/>
                  </a:ext>
                </a:extLst>
              </p:cNvPr>
              <p:cNvSpPr/>
              <p:nvPr/>
            </p:nvSpPr>
            <p:spPr>
              <a:xfrm>
                <a:off x="9536981" y="3065018"/>
                <a:ext cx="2075132" cy="57564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Calculate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2566416-72FA-3797-8514-F026A06133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6981" y="3065018"/>
                <a:ext cx="2075132" cy="5756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44898423-2119-2C7D-9940-7D5698125A12}"/>
              </a:ext>
            </a:extLst>
          </p:cNvPr>
          <p:cNvSpPr/>
          <p:nvPr/>
        </p:nvSpPr>
        <p:spPr>
          <a:xfrm>
            <a:off x="9536981" y="3909312"/>
            <a:ext cx="2075132" cy="57564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Self-consistent?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163AC2-298F-92A8-EB67-014FB9854A7F}"/>
              </a:ext>
            </a:extLst>
          </p:cNvPr>
          <p:cNvSpPr/>
          <p:nvPr/>
        </p:nvSpPr>
        <p:spPr>
          <a:xfrm>
            <a:off x="9558068" y="4942535"/>
            <a:ext cx="2075132" cy="57564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Calculate Energy, Forces, </a:t>
            </a:r>
            <a:r>
              <a:rPr lang="en-US" dirty="0" err="1"/>
              <a:t>etc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711CA0-C2E3-C166-70B5-A867ED0D4505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10574547" y="1857440"/>
            <a:ext cx="0" cy="36500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B42742-13EC-A094-51F3-2FAEC0C946F3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10574547" y="2798094"/>
            <a:ext cx="0" cy="26692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B39BA8-63CA-2A42-931F-A137A642F584}"/>
              </a:ext>
            </a:extLst>
          </p:cNvPr>
          <p:cNvCxnSpPr>
            <a:cxnSpLocks/>
          </p:cNvCxnSpPr>
          <p:nvPr/>
        </p:nvCxnSpPr>
        <p:spPr>
          <a:xfrm>
            <a:off x="10595634" y="3652251"/>
            <a:ext cx="0" cy="26692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165A5A-F272-5CDA-288F-26D0C89AFB99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0595634" y="4484959"/>
            <a:ext cx="0" cy="4575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5DA7C45A-B3F9-5343-A4BC-46C61B48FE74}"/>
              </a:ext>
            </a:extLst>
          </p:cNvPr>
          <p:cNvCxnSpPr>
            <a:cxnSpLocks/>
            <a:stCxn id="10" idx="1"/>
            <a:endCxn id="8" idx="1"/>
          </p:cNvCxnSpPr>
          <p:nvPr/>
        </p:nvCxnSpPr>
        <p:spPr>
          <a:xfrm rot="10800000">
            <a:off x="9536981" y="2510272"/>
            <a:ext cx="12700" cy="1686865"/>
          </a:xfrm>
          <a:prstGeom prst="curvedConnector3">
            <a:avLst>
              <a:gd name="adj1" fmla="val 1800000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B326D33-CBFB-FB93-D49F-ACF892F10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3295" y="2287079"/>
            <a:ext cx="3060700" cy="469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C200E6-9B93-AD28-C927-EBC3F64CD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5736" y="3027950"/>
            <a:ext cx="1585599" cy="55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51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EFE345-437A-588B-A18D-F518D6935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4982"/>
            <a:ext cx="10877006" cy="4557848"/>
          </a:xfrm>
        </p:spPr>
        <p:txBody>
          <a:bodyPr/>
          <a:lstStyle/>
          <a:p>
            <a:r>
              <a:rPr lang="en-US" dirty="0"/>
              <a:t>BCS theory and Cooper pairs</a:t>
            </a:r>
          </a:p>
          <a:p>
            <a:r>
              <a:rPr lang="en-US" dirty="0"/>
              <a:t>Electrons can attract each other if mediated by a phonon</a:t>
            </a:r>
          </a:p>
          <a:p>
            <a:r>
              <a:rPr lang="en-US" dirty="0"/>
              <a:t>The stronger the electron-phonon interaction, the stronger the effect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91ECA3-7A70-608C-5B52-1EEE6110B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#1: Superconductivity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12AF6-8075-3D47-5F82-84B8CB03B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C8CDF-5988-81BE-6428-462E1E9C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343FA-BFA0-D1BB-274F-59F0698BC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5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0EF0167-8393-7764-2512-7F3AFDF27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488" y="940909"/>
            <a:ext cx="1769035" cy="199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BB762C8-7F13-B024-25AD-D2B7FED54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36" y="3219833"/>
            <a:ext cx="5526574" cy="277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87C7714F-78C2-8CAD-880D-A46D2F44D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38" y="3355773"/>
            <a:ext cx="5391060" cy="270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886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E9D9D-B656-5FCA-E263-EADBD41BC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EDBD9F-F9C1-54DB-7FF5-8D14287AF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9"/>
            <a:ext cx="6499654" cy="4557848"/>
          </a:xfrm>
        </p:spPr>
        <p:txBody>
          <a:bodyPr/>
          <a:lstStyle/>
          <a:p>
            <a:r>
              <a:rPr lang="en-US" dirty="0"/>
              <a:t>Modeling phonons is relatively easy using DFT</a:t>
            </a:r>
          </a:p>
          <a:p>
            <a:r>
              <a:rPr lang="en-US" dirty="0"/>
              <a:t>Calculate ‘spring constants’ between atoms in the lattice</a:t>
            </a:r>
          </a:p>
          <a:p>
            <a:r>
              <a:rPr lang="en-US" dirty="0"/>
              <a:t>Use force matrix to calculate phonon dispersion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D52CAA-F11D-666A-78A5-A02566772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#1: Superconductivity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37536-7BBD-F517-6796-1E43D63C2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8D6C5-15F1-A61F-4F7A-9EAE5E5E4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3308A-EC4D-FBAB-C519-1C6C06E30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D7E2D6-ABF7-F94F-3A0F-58F4D56E7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224" y="3497028"/>
            <a:ext cx="2704776" cy="2420063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C84BDA9A-E204-167B-69C8-2BFC5CF97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075" y="1399185"/>
            <a:ext cx="4440125" cy="343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767153-FB8E-1A05-C079-39DD9659CA00}"/>
              </a:ext>
            </a:extLst>
          </p:cNvPr>
          <p:cNvSpPr txBox="1"/>
          <p:nvPr/>
        </p:nvSpPr>
        <p:spPr>
          <a:xfrm>
            <a:off x="7543800" y="4956083"/>
            <a:ext cx="464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Zarea, M., Ueki, H., &amp; Sauls, J. A. (2023). Effects of anisotropy and disorder on the superconducting properties of niobium. </a:t>
            </a:r>
            <a:r>
              <a:rPr lang="en-US" sz="1400" i="1" dirty="0"/>
              <a:t>Frontiers in Physics</a:t>
            </a:r>
            <a:r>
              <a:rPr lang="en-US" sz="1400" dirty="0"/>
              <a:t>, </a:t>
            </a:r>
            <a:r>
              <a:rPr lang="en-US" sz="1400" i="1" dirty="0"/>
              <a:t>11</a:t>
            </a:r>
            <a:r>
              <a:rPr lang="en-US" sz="1400" dirty="0"/>
              <a:t>, 1269872.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638659-FB0E-C209-9EE0-E9D9C8B87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24" y="3941115"/>
            <a:ext cx="1600200" cy="13843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7FA0C8-C481-D060-3E82-A730BD6572AF}"/>
              </a:ext>
            </a:extLst>
          </p:cNvPr>
          <p:cNvCxnSpPr/>
          <p:nvPr/>
        </p:nvCxnSpPr>
        <p:spPr>
          <a:xfrm>
            <a:off x="2231854" y="4831812"/>
            <a:ext cx="8817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2CA7362-A501-9A5B-4B9B-E2692DE43B01}"/>
              </a:ext>
            </a:extLst>
          </p:cNvPr>
          <p:cNvSpPr txBox="1"/>
          <p:nvPr/>
        </p:nvSpPr>
        <p:spPr>
          <a:xfrm>
            <a:off x="2107475" y="4337727"/>
            <a:ext cx="113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Supercell</a:t>
            </a:r>
          </a:p>
        </p:txBody>
      </p:sp>
    </p:spTree>
    <p:extLst>
      <p:ext uri="{BB962C8B-B14F-4D97-AF65-F5344CB8AC3E}">
        <p14:creationId xmlns:p14="http://schemas.microsoft.com/office/powerpoint/2010/main" val="2680334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252FA-8CAC-E2B5-FCB0-40D3DB38A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9F13AD-933D-0E34-A5C5-0210D393F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#1: Superconductivity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7427-45F4-8727-A856-53BC97177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22343-8A40-410E-B1C3-AEE358D89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65D39-DFA9-09DD-CC39-C40CA8053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5DAD8B-8F20-75BD-F723-E5936229D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9" y="1634287"/>
            <a:ext cx="7137400" cy="811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F1E9A1-9BB7-84B3-302B-862ECC7B7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78" y="3933912"/>
            <a:ext cx="2215880" cy="5711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B0F613-043C-3039-5CB5-49D9A579C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706" y="3933913"/>
            <a:ext cx="3382687" cy="5711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34EA9B-7432-4A7E-E8D1-0469AACC7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786" y="5522471"/>
            <a:ext cx="3921746" cy="77495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E85068-C20F-8665-4661-E3103EBF3B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7469" y="3715739"/>
            <a:ext cx="4672931" cy="2437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3C64A6-4E4D-F2B2-2764-B1B7D7893C42}"/>
              </a:ext>
            </a:extLst>
          </p:cNvPr>
          <p:cNvSpPr txBox="1"/>
          <p:nvPr/>
        </p:nvSpPr>
        <p:spPr>
          <a:xfrm>
            <a:off x="7652828" y="6019030"/>
            <a:ext cx="4334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Sitaraman, N. S., Sun, Z., Francis, B., Hire, A. C., </a:t>
            </a:r>
            <a:r>
              <a:rPr lang="en-US" sz="800" dirty="0" err="1"/>
              <a:t>Oseroff</a:t>
            </a:r>
            <a:r>
              <a:rPr lang="en-US" sz="800" dirty="0"/>
              <a:t>, T., </a:t>
            </a:r>
            <a:r>
              <a:rPr lang="en-US" sz="800" dirty="0" err="1"/>
              <a:t>Baraissov</a:t>
            </a:r>
            <a:r>
              <a:rPr lang="en-US" sz="800" dirty="0"/>
              <a:t>, Z., ... &amp; Transtrum, M. K. (2022). Theory of </a:t>
            </a:r>
            <a:r>
              <a:rPr lang="en-US" sz="800" dirty="0" err="1"/>
              <a:t>nb-zr</a:t>
            </a:r>
            <a:r>
              <a:rPr lang="en-US" sz="800" dirty="0"/>
              <a:t> alloy superconductivity and first experimental demonstration for superconducting radio-frequency cavity applications. </a:t>
            </a:r>
            <a:r>
              <a:rPr lang="en-US" sz="800" dirty="0" err="1"/>
              <a:t>arXiv</a:t>
            </a:r>
            <a:r>
              <a:rPr lang="en-US" sz="800" dirty="0"/>
              <a:t> preprint arXiv:2208.10678.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6092C3-C3DC-7EFF-C130-985EABD9ED67}"/>
              </a:ext>
            </a:extLst>
          </p:cNvPr>
          <p:cNvSpPr txBox="1"/>
          <p:nvPr/>
        </p:nvSpPr>
        <p:spPr>
          <a:xfrm>
            <a:off x="510993" y="3544987"/>
            <a:ext cx="2545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El-</a:t>
            </a:r>
            <a:r>
              <a:rPr lang="en-US" dirty="0" err="1"/>
              <a:t>ph</a:t>
            </a:r>
            <a:r>
              <a:rPr lang="en-US" dirty="0"/>
              <a:t> coupling constant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ABF7B7-29C0-C79C-04F8-25D9AC9E8991}"/>
              </a:ext>
            </a:extLst>
          </p:cNvPr>
          <p:cNvSpPr txBox="1"/>
          <p:nvPr/>
        </p:nvSpPr>
        <p:spPr>
          <a:xfrm>
            <a:off x="3300790" y="3544987"/>
            <a:ext cx="280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Log-avg phonon frequency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AE1AED-4108-98FD-CF96-A9AA8AF45D53}"/>
              </a:ext>
            </a:extLst>
          </p:cNvPr>
          <p:cNvSpPr txBox="1"/>
          <p:nvPr/>
        </p:nvSpPr>
        <p:spPr>
          <a:xfrm>
            <a:off x="1732066" y="5160979"/>
            <a:ext cx="1919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McMillan formula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3D2C57-26CF-4E87-EEEB-985829AA65DB}"/>
              </a:ext>
            </a:extLst>
          </p:cNvPr>
          <p:cNvSpPr txBox="1"/>
          <p:nvPr/>
        </p:nvSpPr>
        <p:spPr>
          <a:xfrm>
            <a:off x="1973706" y="1179499"/>
            <a:ext cx="296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Eliashberg</a:t>
            </a:r>
            <a:r>
              <a:rPr lang="en-US" dirty="0"/>
              <a:t> spectral function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552A2C-2E6F-9D29-8161-2CBC8BF5BA56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1783618" y="2445898"/>
            <a:ext cx="1121329" cy="10990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D757CAB-731B-23F8-4AF6-B5C88758B136}"/>
              </a:ext>
            </a:extLst>
          </p:cNvPr>
          <p:cNvCxnSpPr>
            <a:cxnSpLocks/>
          </p:cNvCxnSpPr>
          <p:nvPr/>
        </p:nvCxnSpPr>
        <p:spPr>
          <a:xfrm>
            <a:off x="3784794" y="2445898"/>
            <a:ext cx="1136353" cy="11102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32CA4D1-9276-7F09-8D25-F78B82D77732}"/>
              </a:ext>
            </a:extLst>
          </p:cNvPr>
          <p:cNvCxnSpPr>
            <a:cxnSpLocks/>
          </p:cNvCxnSpPr>
          <p:nvPr/>
        </p:nvCxnSpPr>
        <p:spPr>
          <a:xfrm>
            <a:off x="1836107" y="4531215"/>
            <a:ext cx="216811" cy="5455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5CB02D4-1CFD-98FE-002D-CDD8111C6050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3534490" y="4505016"/>
            <a:ext cx="1343560" cy="6471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B9237E12-A485-394C-7C00-D3C4E4C0C3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1404" y="927800"/>
            <a:ext cx="4142166" cy="27135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F1A6543-1264-755C-325F-01C4F9DF23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6469" y="5660673"/>
            <a:ext cx="2114422" cy="23009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39075B1-1EC0-64E9-7B09-CC4CD65F3C17}"/>
              </a:ext>
            </a:extLst>
          </p:cNvPr>
          <p:cNvSpPr txBox="1"/>
          <p:nvPr/>
        </p:nvSpPr>
        <p:spPr>
          <a:xfrm>
            <a:off x="5461021" y="5223713"/>
            <a:ext cx="143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BCS formula</a:t>
            </a:r>
          </a:p>
        </p:txBody>
      </p:sp>
    </p:spTree>
    <p:extLst>
      <p:ext uri="{BB962C8B-B14F-4D97-AF65-F5344CB8AC3E}">
        <p14:creationId xmlns:p14="http://schemas.microsoft.com/office/powerpoint/2010/main" val="4019576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68E396-F1C0-A444-185B-918D78AF3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0908"/>
            <a:ext cx="6096000" cy="561229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Motivation:</a:t>
            </a:r>
          </a:p>
          <a:p>
            <a:r>
              <a:rPr lang="en-US" dirty="0"/>
              <a:t>Nb reacts with oxygen and forms native oxides</a:t>
            </a:r>
          </a:p>
          <a:p>
            <a:r>
              <a:rPr lang="en-US" dirty="0"/>
              <a:t>Lowers the quality factor of Nb cavities</a:t>
            </a:r>
          </a:p>
          <a:p>
            <a:r>
              <a:rPr lang="en-US" dirty="0"/>
              <a:t>Our approach at CBB: using metallic capping layers to prevent oxide formation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Challenge</a:t>
            </a:r>
            <a:r>
              <a:rPr lang="en-US" dirty="0"/>
              <a:t>: To find the best capping material (as inert as possible)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18285A-1D42-364C-AF54-73BCAEBC8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#2: Layered structures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89F81-6697-503B-F6CC-28078B12C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1462C-8E1A-879F-2C79-74F3968B4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8A141-14F6-352E-2971-B37CD44D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539FF2-E7E2-CE5D-91C4-64BF2E8A3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402" y="2186933"/>
            <a:ext cx="5227798" cy="26374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58C74A-95F4-85F9-92FB-08DE0EE39271}"/>
                  </a:ext>
                </a:extLst>
              </p:cNvPr>
              <p:cNvSpPr txBox="1"/>
              <p:nvPr/>
            </p:nvSpPr>
            <p:spPr>
              <a:xfrm>
                <a:off x="9694754" y="2231134"/>
                <a:ext cx="6774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58C74A-95F4-85F9-92FB-08DE0EE39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4754" y="2231134"/>
                <a:ext cx="67747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3F6963-4EB6-5145-754E-0DD3A11AE07B}"/>
                  </a:ext>
                </a:extLst>
              </p:cNvPr>
              <p:cNvSpPr txBox="1"/>
              <p:nvPr/>
            </p:nvSpPr>
            <p:spPr>
              <a:xfrm>
                <a:off x="10050292" y="2491112"/>
                <a:ext cx="6710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3F6963-4EB6-5145-754E-0DD3A11AE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0292" y="2491112"/>
                <a:ext cx="67101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BB08D16-9260-B6F5-C3AE-C58202119D06}"/>
              </a:ext>
            </a:extLst>
          </p:cNvPr>
          <p:cNvSpPr txBox="1"/>
          <p:nvPr/>
        </p:nvSpPr>
        <p:spPr>
          <a:xfrm>
            <a:off x="10382902" y="2231134"/>
            <a:ext cx="672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?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D24BB0-5B4E-C55B-173F-D3A93F34841F}"/>
              </a:ext>
            </a:extLst>
          </p:cNvPr>
          <p:cNvSpPr txBox="1"/>
          <p:nvPr/>
        </p:nvSpPr>
        <p:spPr>
          <a:xfrm>
            <a:off x="7316229" y="4900578"/>
            <a:ext cx="487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by Van Do (University of Chicago)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B1E6E4-6CC6-C5CD-7A7F-011DC66BB72A}"/>
              </a:ext>
            </a:extLst>
          </p:cNvPr>
          <p:cNvSpPr txBox="1"/>
          <p:nvPr/>
        </p:nvSpPr>
        <p:spPr>
          <a:xfrm>
            <a:off x="7526159" y="1713138"/>
            <a:ext cx="128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Before: 😔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4F3F90-55FE-1872-EE01-B1450F6C2161}"/>
              </a:ext>
            </a:extLst>
          </p:cNvPr>
          <p:cNvSpPr txBox="1"/>
          <p:nvPr/>
        </p:nvSpPr>
        <p:spPr>
          <a:xfrm>
            <a:off x="9695578" y="1738213"/>
            <a:ext cx="1103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After: 😁</a:t>
            </a:r>
          </a:p>
        </p:txBody>
      </p:sp>
    </p:spTree>
    <p:extLst>
      <p:ext uri="{BB962C8B-B14F-4D97-AF65-F5344CB8AC3E}">
        <p14:creationId xmlns:p14="http://schemas.microsoft.com/office/powerpoint/2010/main" val="4193196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83E479E-E0C6-7158-EBFE-992DB92B74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940908"/>
                <a:ext cx="6477000" cy="5612295"/>
              </a:xfrm>
            </p:spPr>
            <p:txBody>
              <a:bodyPr/>
              <a:lstStyle/>
              <a:p>
                <a:r>
                  <a:rPr lang="en-US" dirty="0"/>
                  <a:t>Estimate oxygen affinity with interstitial energy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Interstitial Formation Energy:</a:t>
                </a:r>
              </a:p>
              <a:p>
                <a:r>
                  <a:rPr lang="en-US" dirty="0"/>
                  <a:t>Quantifies how likely is that a contaminant (O, N, H) will form in the bulk of different materials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𝑖𝑛𝑡𝑒𝑟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𝑏𝑢𝑙𝑘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𝑎𝑡𝑜𝑚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𝑏𝑢𝑙𝑘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𝑎𝑡𝑜𝑚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83E479E-E0C6-7158-EBFE-992DB92B74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40908"/>
                <a:ext cx="6477000" cy="5612295"/>
              </a:xfrm>
              <a:blipFill>
                <a:blip r:embed="rId3"/>
                <a:stretch>
                  <a:fillRect l="-1566" t="-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7485BD8-4DB5-60F0-088D-89A1350C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#2: Layered structures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5B625-899D-3A16-8573-CEDCA93C1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892B6-10CF-A5C8-2661-1254278D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E233C-FA78-18D1-47D2-91635ECC1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9</a:t>
            </a:fld>
            <a:endParaRPr lang="en-US"/>
          </a:p>
        </p:txBody>
      </p:sp>
      <p:pic>
        <p:nvPicPr>
          <p:cNvPr id="7" name="Content Placeholder 7" descr="A chart of different metals&#10;&#10;AI-generated content may be incorrect.">
            <a:extLst>
              <a:ext uri="{FF2B5EF4-FFF2-40B4-BE49-F238E27FC236}">
                <a16:creationId xmlns:a16="http://schemas.microsoft.com/office/drawing/2014/main" id="{A8BF74F1-AE90-FC2B-421D-7AB63FA88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560938" y="940908"/>
            <a:ext cx="3319397" cy="595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3FD872-B2CB-5803-3E40-A1EC012167B1}"/>
              </a:ext>
            </a:extLst>
          </p:cNvPr>
          <p:cNvSpPr txBox="1"/>
          <p:nvPr/>
        </p:nvSpPr>
        <p:spPr>
          <a:xfrm>
            <a:off x="9267227" y="600027"/>
            <a:ext cx="1565867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  O       N       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976F0F-0214-9493-F07F-D36B09A6CD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068"/>
          <a:stretch>
            <a:fillRect/>
          </a:stretch>
        </p:blipFill>
        <p:spPr>
          <a:xfrm>
            <a:off x="2740170" y="4157931"/>
            <a:ext cx="2844643" cy="22741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8D4759-EF9D-F837-79B4-C2711C4A97DF}"/>
              </a:ext>
            </a:extLst>
          </p:cNvPr>
          <p:cNvSpPr/>
          <p:nvPr/>
        </p:nvSpPr>
        <p:spPr>
          <a:xfrm>
            <a:off x="4824108" y="4659159"/>
            <a:ext cx="1208314" cy="135857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7DC77A-3491-9314-B58C-52DC7C68356C}"/>
              </a:ext>
            </a:extLst>
          </p:cNvPr>
          <p:cNvSpPr/>
          <p:nvPr/>
        </p:nvSpPr>
        <p:spPr>
          <a:xfrm>
            <a:off x="8822609" y="900758"/>
            <a:ext cx="2455102" cy="19229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5911"/>
      </p:ext>
    </p:extLst>
  </p:cSld>
  <p:clrMapOvr>
    <a:masterClrMapping/>
  </p:clrMapOvr>
</p:sld>
</file>

<file path=ppt/theme/theme1.xml><?xml version="1.0" encoding="utf-8"?>
<a:theme xmlns:a="http://schemas.openxmlformats.org/drawingml/2006/main" name="Bright Beams theme">
  <a:themeElements>
    <a:clrScheme name="CBB COLORS">
      <a:dk1>
        <a:srgbClr val="000000"/>
      </a:dk1>
      <a:lt1>
        <a:srgbClr val="FFFFFF"/>
      </a:lt1>
      <a:dk2>
        <a:srgbClr val="CBCBCB"/>
      </a:dk2>
      <a:lt2>
        <a:srgbClr val="E5E5E5"/>
      </a:lt2>
      <a:accent1>
        <a:srgbClr val="B31B1B"/>
      </a:accent1>
      <a:accent2>
        <a:srgbClr val="08657C"/>
      </a:accent2>
      <a:accent3>
        <a:srgbClr val="FE7E00"/>
      </a:accent3>
      <a:accent4>
        <a:srgbClr val="CB2A10"/>
      </a:accent4>
      <a:accent5>
        <a:srgbClr val="9D9583"/>
      </a:accent5>
      <a:accent6>
        <a:srgbClr val="CBCBCB"/>
      </a:accent6>
      <a:hlink>
        <a:srgbClr val="FE7E00"/>
      </a:hlink>
      <a:folHlink>
        <a:srgbClr val="CB2A1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lideTemp_16to9" id="{E16BDA77-B995-E740-BEAD-CFA7EAD27E0C}" vid="{9302349C-FF9F-3F46-9DE4-BC53EE1B2B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Bright Beams theme</Template>
  <TotalTime>18466</TotalTime>
  <Words>973</Words>
  <Application>Microsoft Macintosh PowerPoint</Application>
  <PresentationFormat>Widescreen</PresentationFormat>
  <Paragraphs>184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Cambria Math</vt:lpstr>
      <vt:lpstr>Bright Beams theme</vt:lpstr>
      <vt:lpstr>How can DFT guide SRF materials development?    Materials for Bright Beams Workshop 2025 Speaker: Cristóbal Méndez, Cornell University </vt:lpstr>
      <vt:lpstr>Outline</vt:lpstr>
      <vt:lpstr>Research loop for better SRF materials</vt:lpstr>
      <vt:lpstr>Brief introduction to DFT</vt:lpstr>
      <vt:lpstr>Case Study #1: Superconductivity</vt:lpstr>
      <vt:lpstr>Case Study #1: Superconductivity</vt:lpstr>
      <vt:lpstr>Case Study #1: Superconductivity</vt:lpstr>
      <vt:lpstr>Case Study #2: Layered structures</vt:lpstr>
      <vt:lpstr>Case Study #2: Layered structures</vt:lpstr>
      <vt:lpstr>Case Study #2: Layered structures</vt:lpstr>
      <vt:lpstr>Case Study #2: Layered structures</vt:lpstr>
      <vt:lpstr>Case Study #2: Layered structures</vt:lpstr>
      <vt:lpstr>Case Study #2: Layered structures</vt:lpstr>
      <vt:lpstr>Case Study #3: Helium Atom Scattering</vt:lpstr>
      <vt:lpstr>Case Study #3: Helium Atom Scattering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Cristóbal Andrés Méndez Villanueva</dc:creator>
  <cp:lastModifiedBy>Cristóbal Andrés Méndez Villanueva</cp:lastModifiedBy>
  <cp:revision>16</cp:revision>
  <dcterms:created xsi:type="dcterms:W3CDTF">2025-07-02T17:18:57Z</dcterms:created>
  <dcterms:modified xsi:type="dcterms:W3CDTF">2025-07-16T18:58:41Z</dcterms:modified>
</cp:coreProperties>
</file>