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42"/>
  </p:notesMasterIdLst>
  <p:handoutMasterIdLst>
    <p:handoutMasterId r:id="rId43"/>
  </p:handoutMasterIdLst>
  <p:sldIdLst>
    <p:sldId id="277" r:id="rId3"/>
    <p:sldId id="310" r:id="rId4"/>
    <p:sldId id="321" r:id="rId5"/>
    <p:sldId id="412" r:id="rId6"/>
    <p:sldId id="414" r:id="rId7"/>
    <p:sldId id="415" r:id="rId8"/>
    <p:sldId id="420" r:id="rId9"/>
    <p:sldId id="417" r:id="rId10"/>
    <p:sldId id="358" r:id="rId11"/>
    <p:sldId id="407" r:id="rId12"/>
    <p:sldId id="362" r:id="rId13"/>
    <p:sldId id="282" r:id="rId14"/>
    <p:sldId id="281" r:id="rId15"/>
    <p:sldId id="283" r:id="rId16"/>
    <p:sldId id="284" r:id="rId17"/>
    <p:sldId id="419" r:id="rId18"/>
    <p:sldId id="399" r:id="rId19"/>
    <p:sldId id="402" r:id="rId20"/>
    <p:sldId id="361" r:id="rId21"/>
    <p:sldId id="359" r:id="rId22"/>
    <p:sldId id="395" r:id="rId23"/>
    <p:sldId id="396" r:id="rId24"/>
    <p:sldId id="397" r:id="rId25"/>
    <p:sldId id="398" r:id="rId26"/>
    <p:sldId id="403" r:id="rId27"/>
    <p:sldId id="360" r:id="rId28"/>
    <p:sldId id="404" r:id="rId29"/>
    <p:sldId id="317" r:id="rId30"/>
    <p:sldId id="342" r:id="rId31"/>
    <p:sldId id="326" r:id="rId32"/>
    <p:sldId id="409" r:id="rId33"/>
    <p:sldId id="410" r:id="rId34"/>
    <p:sldId id="405" r:id="rId35"/>
    <p:sldId id="406" r:id="rId36"/>
    <p:sldId id="421" r:id="rId37"/>
    <p:sldId id="422" r:id="rId38"/>
    <p:sldId id="423" r:id="rId39"/>
    <p:sldId id="424" r:id="rId40"/>
    <p:sldId id="408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7E"/>
    <a:srgbClr val="0070C1"/>
    <a:srgbClr val="09198D"/>
    <a:srgbClr val="FF9129"/>
    <a:srgbClr val="00AA64"/>
    <a:srgbClr val="1A70B8"/>
    <a:srgbClr val="0A197E"/>
    <a:srgbClr val="000000"/>
    <a:srgbClr val="69C3FF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49"/>
    <p:restoredTop sz="94953"/>
  </p:normalViewPr>
  <p:slideViewPr>
    <p:cSldViewPr snapToGrid="0" snapToObjects="1" showGuides="1">
      <p:cViewPr>
        <p:scale>
          <a:sx n="81" d="100"/>
          <a:sy n="81" d="100"/>
        </p:scale>
        <p:origin x="1112" y="1312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8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864C-ABCD-EE17-DC3E-C728C797D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01383-59A5-0BAE-A7C4-D27FA15CB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4D06F-8E66-94E7-CA14-63AA297A4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D89D-BE1B-63F3-80C1-720644FE55C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3E4A-6C97-E92B-E855-0C2DD7E35F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BEFCB-FA05-8550-BC5E-7807AD3E8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B4268CE-33B7-7549-BEF6-7F438D74AB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3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49686-B575-F68B-9BDB-22C507EF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05365-D1D1-9B05-C450-DDBD880C3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A0BE7-97C9-A9E3-1052-E7674C8B0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67684-D1F7-7A19-B8AE-184B3201344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7/15/25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07807-21DD-5F6D-FF14-9C87A2F4D2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15F52-34B9-EE77-76C8-8438E2AAC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B4268CE-33B7-7549-BEF6-7F438D74AB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possible step height.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D8D52D-A3F1-4B43-9554-93E43582DB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4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707BD-1120-A940-A8DE-04E9F6F718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3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7/14/25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28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547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8B5D-E36B-5F4E-91C8-409A24767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8B596-3DDB-364C-9359-9CF16C622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BEB4-7572-9E45-9E0A-4EF5B81B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096A-FAA6-E24B-BA01-80D1BE18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222CD4-133C-AE4E-AA0F-1E75B3AD2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9265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7AEFA4CF-8C58-5D49-AAF1-515765E6A7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36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7/14/25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7/14/25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4" r:id="rId15"/>
    <p:sldLayoutId id="2147483726" r:id="rId16"/>
    <p:sldLayoutId id="2147483728" r:id="rId17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7/14/25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gif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B99C6-D0D0-D441-BB88-E3B30F0BF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3" y="1486403"/>
            <a:ext cx="7898061" cy="1169551"/>
          </a:xfrm>
        </p:spPr>
        <p:txBody>
          <a:bodyPr>
            <a:normAutofit/>
          </a:bodyPr>
          <a:lstStyle/>
          <a:p>
            <a:r>
              <a:rPr lang="en-US" dirty="0"/>
              <a:t>Modeling insights into the evolution of NCRF materials in accelerator conditions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859A57D-2C14-6348-B5C3-04566EA0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2671309"/>
            <a:ext cx="7780789" cy="48514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Danny Perez</a:t>
            </a:r>
            <a:r>
              <a:rPr lang="en-US" dirty="0"/>
              <a:t>, with Soumendu Bagchi, Ryo Shinohara, </a:t>
            </a:r>
            <a:r>
              <a:rPr lang="en-US" dirty="0" err="1"/>
              <a:t>Gaoxue</a:t>
            </a:r>
            <a:r>
              <a:rPr lang="en-US" dirty="0"/>
              <a:t> Wang, Sergey Barishev, </a:t>
            </a:r>
            <a:r>
              <a:rPr lang="en-US" dirty="0" err="1"/>
              <a:t>Evgenya</a:t>
            </a:r>
            <a:r>
              <a:rPr lang="en-US" dirty="0"/>
              <a:t> </a:t>
            </a:r>
            <a:r>
              <a:rPr lang="en-US" dirty="0" err="1"/>
              <a:t>Simakov</a:t>
            </a:r>
            <a:r>
              <a:rPr lang="en-US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97A665-BC2C-524C-A7EC-3526226D8D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297127"/>
            <a:ext cx="4729655" cy="707314"/>
          </a:xfrm>
        </p:spPr>
        <p:txBody>
          <a:bodyPr>
            <a:normAutofit/>
          </a:bodyPr>
          <a:lstStyle/>
          <a:p>
            <a:r>
              <a:rPr lang="en-US" dirty="0"/>
              <a:t>Theoretical Division T-1</a:t>
            </a:r>
          </a:p>
          <a:p>
            <a:endParaRPr lang="en-US" dirty="0"/>
          </a:p>
          <a:p>
            <a:r>
              <a:rPr lang="en-US" dirty="0"/>
              <a:t>Acknowledgements: LANL LDRD program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44ADC2-4BBE-A04E-9F43-2E4E7BE0D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Materials for Bright Beams Workshop 2025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42EC3-FDCA-E204-0508-69A0AE33B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704-497E-3D12-7D39-4E4D45D7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precursor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C5A83-97C0-F7B8-30E6-A6781BE4F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51" y="891248"/>
            <a:ext cx="7467602" cy="3895596"/>
          </a:xfrm>
        </p:spPr>
        <p:txBody>
          <a:bodyPr>
            <a:noAutofit/>
          </a:bodyPr>
          <a:lstStyle/>
          <a:p>
            <a:r>
              <a:rPr lang="en-US" sz="2000" b="1" dirty="0"/>
              <a:t>Plastic deformation </a:t>
            </a:r>
            <a:r>
              <a:rPr lang="en-US" sz="2000" dirty="0"/>
              <a:t>(</a:t>
            </a:r>
            <a:r>
              <a:rPr lang="en-US" sz="2000" dirty="0" err="1"/>
              <a:t>Djurabekova</a:t>
            </a:r>
            <a:r>
              <a:rPr lang="en-US" sz="2000" dirty="0"/>
              <a:t>, Nordlund, Ashkenazy, LANL):</a:t>
            </a:r>
          </a:p>
          <a:p>
            <a:pPr lvl="1"/>
            <a:r>
              <a:rPr lang="en-US" sz="2000" dirty="0"/>
              <a:t>Key idea: runaway dislocation multiplication can lead to </a:t>
            </a:r>
            <a:br>
              <a:rPr lang="en-US" sz="2000" dirty="0"/>
            </a:br>
            <a:r>
              <a:rPr lang="en-US" sz="2000" dirty="0"/>
              <a:t>formation of breakdown precursors</a:t>
            </a:r>
          </a:p>
          <a:p>
            <a:pPr lvl="1"/>
            <a:r>
              <a:rPr lang="en-US" sz="2000" dirty="0"/>
              <a:t>Driven by Maxwell stresses, thermo-elastic stresses</a:t>
            </a:r>
          </a:p>
          <a:p>
            <a:pPr marL="157163" lvl="1" indent="0" algn="ctr">
              <a:buNone/>
            </a:pPr>
            <a:r>
              <a:rPr lang="en-US" sz="1800" dirty="0"/>
              <a:t>[Review: Wuensch et al, arXiv:2502.03967]</a:t>
            </a:r>
          </a:p>
          <a:p>
            <a:pPr marL="157163" lvl="1" indent="0">
              <a:buNone/>
            </a:pPr>
            <a:endParaRPr lang="en-US" sz="2000" dirty="0"/>
          </a:p>
          <a:p>
            <a:r>
              <a:rPr lang="en-US" sz="2000" b="1" dirty="0"/>
              <a:t>Diffusive mass transport </a:t>
            </a:r>
            <a:r>
              <a:rPr lang="en-US" sz="2000" dirty="0"/>
              <a:t>(</a:t>
            </a:r>
            <a:r>
              <a:rPr lang="en-US" sz="2000" dirty="0" err="1"/>
              <a:t>Djurabekova</a:t>
            </a:r>
            <a:r>
              <a:rPr lang="en-US" sz="2000" dirty="0"/>
              <a:t>, LANL):</a:t>
            </a:r>
          </a:p>
          <a:p>
            <a:pPr lvl="1"/>
            <a:r>
              <a:rPr lang="en-US" sz="2000" dirty="0"/>
              <a:t>Key idea: diffusive mass transport can lead to </a:t>
            </a:r>
            <a:br>
              <a:rPr lang="en-US" sz="2000" dirty="0"/>
            </a:br>
            <a:r>
              <a:rPr lang="en-US" sz="2000" dirty="0"/>
              <a:t>formation of breakdown precursors</a:t>
            </a:r>
          </a:p>
          <a:p>
            <a:pPr lvl="1"/>
            <a:r>
              <a:rPr lang="en-US" sz="2000" dirty="0"/>
              <a:t>Driven by Maxwell stresses, thermo-elastic </a:t>
            </a:r>
            <a:br>
              <a:rPr lang="en-US" sz="2000" dirty="0"/>
            </a:br>
            <a:r>
              <a:rPr lang="en-US" sz="2000" dirty="0"/>
              <a:t>stresses, surface tension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5B22A-201D-FC5C-929F-90C8E569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365"/>
          <a:stretch>
            <a:fillRect/>
          </a:stretch>
        </p:blipFill>
        <p:spPr>
          <a:xfrm>
            <a:off x="6976192" y="1129324"/>
            <a:ext cx="2154556" cy="13908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6FFEE3-B236-D9E9-7172-23A16F92AB9B}"/>
              </a:ext>
            </a:extLst>
          </p:cNvPr>
          <p:cNvGrpSpPr/>
          <p:nvPr/>
        </p:nvGrpSpPr>
        <p:grpSpPr>
          <a:xfrm>
            <a:off x="6733180" y="2758215"/>
            <a:ext cx="2345635" cy="2028629"/>
            <a:chOff x="4886911" y="1709340"/>
            <a:chExt cx="3858287" cy="28671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20890B-BA27-4A38-D91F-7FB5DACE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6911" y="1709340"/>
              <a:ext cx="3858287" cy="279458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34EA87-C59C-2F07-166F-A603A42E0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204" y="1832972"/>
              <a:ext cx="0" cy="7850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118A062-313D-A657-606C-15493A9FEE96}"/>
                </a:ext>
              </a:extLst>
            </p:cNvPr>
            <p:cNvSpPr/>
            <p:nvPr/>
          </p:nvSpPr>
          <p:spPr>
            <a:xfrm>
              <a:off x="6717562" y="2959261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D0CA4E9-66BB-52F2-C078-341EE7DA360F}"/>
                </a:ext>
              </a:extLst>
            </p:cNvPr>
            <p:cNvSpPr/>
            <p:nvPr/>
          </p:nvSpPr>
          <p:spPr>
            <a:xfrm>
              <a:off x="6799434" y="2737413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C8FAC4-AE9B-0650-B8F5-7AC703EBFA0F}"/>
                </a:ext>
              </a:extLst>
            </p:cNvPr>
            <p:cNvSpPr/>
            <p:nvPr/>
          </p:nvSpPr>
          <p:spPr>
            <a:xfrm>
              <a:off x="7130005" y="2737413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3753DF-750A-5CCC-49A7-B7CD79BB3C8C}"/>
                </a:ext>
              </a:extLst>
            </p:cNvPr>
            <p:cNvSpPr/>
            <p:nvPr/>
          </p:nvSpPr>
          <p:spPr>
            <a:xfrm>
              <a:off x="7211028" y="2959261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6426D8-C5EC-8757-E9C7-7D07C68BEF0F}"/>
                </a:ext>
              </a:extLst>
            </p:cNvPr>
            <p:cNvSpPr/>
            <p:nvPr/>
          </p:nvSpPr>
          <p:spPr>
            <a:xfrm>
              <a:off x="6360676" y="3713540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36B49A-5DA9-69B5-500E-BAED059695F8}"/>
                </a:ext>
              </a:extLst>
            </p:cNvPr>
            <p:cNvSpPr/>
            <p:nvPr/>
          </p:nvSpPr>
          <p:spPr>
            <a:xfrm>
              <a:off x="7552937" y="3713540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F6D30C4B-08E3-8363-089C-4A318DD6932C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rot="5400000" flipH="1" flipV="1">
              <a:off x="6201437" y="3197415"/>
              <a:ext cx="715876" cy="316374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10B94B1E-43DA-EBE8-28B6-74BD170BD5A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93143" y="3197415"/>
              <a:ext cx="715876" cy="316374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9E672911-5EA8-ACEC-E50F-FDD794774A7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47417" y="2827336"/>
              <a:ext cx="194693" cy="69157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C706C38E-4B5A-0893-A172-987A2D94052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58456" y="2827624"/>
              <a:ext cx="221848" cy="81872"/>
            </a:xfrm>
            <a:prstGeom prst="curvedConnector3">
              <a:avLst>
                <a:gd name="adj1" fmla="val 1142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765B83B-FC40-5BE0-FBAC-C0344FF19627}"/>
                </a:ext>
              </a:extLst>
            </p:cNvPr>
            <p:cNvSpPr/>
            <p:nvPr/>
          </p:nvSpPr>
          <p:spPr>
            <a:xfrm>
              <a:off x="6914698" y="2656538"/>
              <a:ext cx="168642" cy="214132"/>
            </a:xfrm>
            <a:prstGeom prst="ellipse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C6DDD1-78E4-A61D-1678-D1BD2742575A}"/>
                </a:ext>
              </a:extLst>
            </p:cNvPr>
            <p:cNvSpPr/>
            <p:nvPr/>
          </p:nvSpPr>
          <p:spPr>
            <a:xfrm>
              <a:off x="4886911" y="1741631"/>
              <a:ext cx="281185" cy="2610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E195B5-D424-BC6B-A39C-DCFE462FF288}"/>
                </a:ext>
              </a:extLst>
            </p:cNvPr>
            <p:cNvSpPr/>
            <p:nvPr/>
          </p:nvSpPr>
          <p:spPr>
            <a:xfrm>
              <a:off x="5237544" y="4381750"/>
              <a:ext cx="3507654" cy="194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093ADD0-43A4-BBD2-9E95-07CC08D575D8}"/>
              </a:ext>
            </a:extLst>
          </p:cNvPr>
          <p:cNvSpPr/>
          <p:nvPr/>
        </p:nvSpPr>
        <p:spPr>
          <a:xfrm>
            <a:off x="92765" y="2913585"/>
            <a:ext cx="6360518" cy="1719817"/>
          </a:xfrm>
          <a:prstGeom prst="rect">
            <a:avLst/>
          </a:prstGeom>
          <a:noFill/>
          <a:ln w="38100">
            <a:solidFill>
              <a:srgbClr val="000F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8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61F2-DA81-AB07-FE39-FB1926A7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"/>
            <a:ext cx="8229600" cy="738820"/>
          </a:xfrm>
        </p:spPr>
        <p:txBody>
          <a:bodyPr/>
          <a:lstStyle/>
          <a:p>
            <a:r>
              <a:rPr lang="en-US" dirty="0"/>
              <a:t>Surface instabilities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212DF-F108-082B-B1B9-289F1534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8727"/>
            <a:ext cx="8448261" cy="3643760"/>
          </a:xfrm>
        </p:spPr>
        <p:txBody>
          <a:bodyPr>
            <a:noAutofit/>
          </a:bodyPr>
          <a:lstStyle/>
          <a:p>
            <a:r>
              <a:rPr lang="en-US" dirty="0"/>
              <a:t>Flat surfaces are usually stable. However, small perturbations can spontaneously grow under the right conditions:</a:t>
            </a:r>
          </a:p>
          <a:p>
            <a:pPr lvl="1"/>
            <a:r>
              <a:rPr lang="en-US" sz="1800" dirty="0"/>
              <a:t>Dendrite formation during solidification</a:t>
            </a:r>
          </a:p>
          <a:p>
            <a:pPr lvl="1"/>
            <a:r>
              <a:rPr lang="en-US" sz="1800" dirty="0"/>
              <a:t>Capillary instability in thin films</a:t>
            </a:r>
          </a:p>
          <a:p>
            <a:pPr lvl="1"/>
            <a:r>
              <a:rPr lang="en-US" sz="1800" b="1" dirty="0"/>
              <a:t>Pitting, cracking in stressed solids</a:t>
            </a:r>
          </a:p>
          <a:p>
            <a:pPr lvl="1"/>
            <a:r>
              <a:rPr lang="en-US" sz="1800" b="1" dirty="0"/>
              <a:t>Taylor cone formation under electric fields</a:t>
            </a:r>
          </a:p>
          <a:p>
            <a:pPr lvl="1"/>
            <a:r>
              <a:rPr lang="en-US" sz="1800" dirty="0"/>
              <a:t>…</a:t>
            </a:r>
          </a:p>
          <a:p>
            <a:pPr marL="7938" indent="0">
              <a:buNone/>
            </a:pPr>
            <a:endParaRPr lang="en-US" dirty="0"/>
          </a:p>
          <a:p>
            <a:r>
              <a:rPr lang="en-US" dirty="0"/>
              <a:t>Extremely robust physics: no special assumptions or microstructural features required! </a:t>
            </a:r>
          </a:p>
          <a:p>
            <a:endParaRPr lang="en-US" dirty="0"/>
          </a:p>
          <a:p>
            <a:r>
              <a:rPr lang="en-US" b="1" dirty="0"/>
              <a:t>Could such instabilities lead to breakdown precursors formation?</a:t>
            </a:r>
          </a:p>
        </p:txBody>
      </p:sp>
    </p:spTree>
    <p:extLst>
      <p:ext uri="{BB962C8B-B14F-4D97-AF65-F5344CB8AC3E}">
        <p14:creationId xmlns:p14="http://schemas.microsoft.com/office/powerpoint/2010/main" val="90398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D827D-B00F-134C-B60D-7D8A9404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B050BD-D5D4-004B-87E1-382D8D28594F}" type="datetime1">
              <a:rPr lang="en-US" smtClean="0"/>
              <a:pPr/>
              <a:t>7/15/25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D3211-849A-1247-BB7B-8410FD3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121C74-6722-234D-982C-7B3C9DFE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903" y="848727"/>
            <a:ext cx="3894083" cy="3895596"/>
          </a:xfrm>
        </p:spPr>
        <p:txBody>
          <a:bodyPr>
            <a:normAutofit lnSpcReduction="10000"/>
          </a:bodyPr>
          <a:lstStyle/>
          <a:p>
            <a:pPr marL="7938" indent="0">
              <a:buNone/>
            </a:pPr>
            <a:r>
              <a:rPr lang="en-US" dirty="0"/>
              <a:t>At LANL:</a:t>
            </a:r>
          </a:p>
          <a:p>
            <a:r>
              <a:rPr lang="en-US" dirty="0"/>
              <a:t>Molecular dynamics</a:t>
            </a:r>
          </a:p>
          <a:p>
            <a:r>
              <a:rPr lang="en-US" dirty="0"/>
              <a:t>Classical interactions + charge equilibration</a:t>
            </a:r>
          </a:p>
          <a:p>
            <a:endParaRPr lang="en-US" dirty="0"/>
          </a:p>
          <a:p>
            <a:r>
              <a:rPr lang="en-US" dirty="0"/>
              <a:t>Captures:</a:t>
            </a:r>
          </a:p>
          <a:p>
            <a:pPr lvl="1"/>
            <a:r>
              <a:rPr lang="en-US" dirty="0"/>
              <a:t>Charge induction</a:t>
            </a:r>
          </a:p>
          <a:p>
            <a:pPr lvl="1"/>
            <a:r>
              <a:rPr lang="en-US" dirty="0"/>
              <a:t>Maxwell stresses</a:t>
            </a:r>
          </a:p>
          <a:p>
            <a:pPr lvl="1"/>
            <a:r>
              <a:rPr lang="en-US" dirty="0"/>
              <a:t>Field-induced evaporation </a:t>
            </a:r>
          </a:p>
          <a:p>
            <a:pPr lvl="1"/>
            <a:r>
              <a:rPr lang="en-US" dirty="0"/>
              <a:t>Thermo-elastic stresses</a:t>
            </a:r>
          </a:p>
          <a:p>
            <a:pPr lvl="1"/>
            <a:endParaRPr lang="en-US" dirty="0"/>
          </a:p>
          <a:p>
            <a:pPr marL="7938" indent="0">
              <a:buNone/>
            </a:pPr>
            <a:r>
              <a:rPr lang="en-US" dirty="0"/>
              <a:t>Similar approaches used by other groups</a:t>
            </a:r>
          </a:p>
          <a:p>
            <a:pPr marL="7938" indent="0" algn="ctr">
              <a:buNone/>
            </a:pPr>
            <a:r>
              <a:rPr lang="en-US" dirty="0"/>
              <a:t>[</a:t>
            </a:r>
            <a:r>
              <a:rPr lang="en-US" dirty="0" err="1"/>
              <a:t>Djurabekova</a:t>
            </a:r>
            <a:r>
              <a:rPr lang="en-US" dirty="0"/>
              <a:t> et al. (2011); </a:t>
            </a:r>
            <a:br>
              <a:rPr lang="en-US" dirty="0"/>
            </a:br>
            <a:r>
              <a:rPr lang="en-US" dirty="0"/>
              <a:t>Jansson et al. (2015, 2016, 2020) ]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9DEC231-BB5C-5D45-A737-4B490B16A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5"/>
          <a:stretch>
            <a:fillRect/>
          </a:stretch>
        </p:blipFill>
        <p:spPr>
          <a:xfrm>
            <a:off x="121318" y="738822"/>
            <a:ext cx="4687165" cy="409836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E4D4605-4F45-3E51-352E-E8C3B02D7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Atomistic simulation of surface evolution under E</a:t>
            </a:r>
          </a:p>
        </p:txBody>
      </p:sp>
    </p:spTree>
    <p:extLst>
      <p:ext uri="{BB962C8B-B14F-4D97-AF65-F5344CB8AC3E}">
        <p14:creationId xmlns:p14="http://schemas.microsoft.com/office/powerpoint/2010/main" val="3865274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A6970-4D86-2B4E-B653-AFC39F37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B050BD-D5D4-004B-87E1-382D8D28594F}" type="datetime1">
              <a:rPr lang="en-US" smtClean="0"/>
              <a:pPr/>
              <a:t>7/15/25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CCF5A-587F-E54B-8332-43BBAFB6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82861-A7AC-A743-A6BD-CE2506A9F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67E9C53-0BD5-AC4B-A10B-9FA1809D1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b="19676"/>
          <a:stretch/>
        </p:blipFill>
        <p:spPr>
          <a:xfrm>
            <a:off x="657208" y="1082025"/>
            <a:ext cx="8131401" cy="3429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4B3C8A-CC02-450C-B152-2150E267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6844B4-2C1D-3EC3-749E-4B0078B83EE1}"/>
              </a:ext>
            </a:extLst>
          </p:cNvPr>
          <p:cNvCxnSpPr/>
          <p:nvPr/>
        </p:nvCxnSpPr>
        <p:spPr>
          <a:xfrm>
            <a:off x="8339959" y="1639614"/>
            <a:ext cx="0" cy="93213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2074CA-2D28-585B-4052-ADFE7CD8A448}"/>
              </a:ext>
            </a:extLst>
          </p:cNvPr>
          <p:cNvSpPr txBox="1"/>
          <p:nvPr/>
        </p:nvSpPr>
        <p:spPr>
          <a:xfrm>
            <a:off x="8553883" y="1751739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63397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2FF2F-2266-2E49-B196-329D08A1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B050BD-D5D4-004B-87E1-382D8D28594F}" type="datetime1">
              <a:rPr lang="en-US" smtClean="0"/>
              <a:pPr/>
              <a:t>7/15/25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616AE-E83E-6A46-9EA6-A0AB8B79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1C0BC-2393-584C-A580-366CDB12E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1">
            <a:hlinkClick r:id="" action="ppaction://media"/>
            <a:extLst>
              <a:ext uri="{FF2B5EF4-FFF2-40B4-BE49-F238E27FC236}">
                <a16:creationId xmlns:a16="http://schemas.microsoft.com/office/drawing/2014/main" id="{6874E813-E92C-6D4A-96A7-209A20399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6908" y="945880"/>
            <a:ext cx="5230185" cy="39229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ADFBCE4-1464-2C00-07BB-3C0866212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7CE35-CD51-EF40-85D6-15D47525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B050BD-D5D4-004B-87E1-382D8D28594F}" type="datetime1">
              <a:rPr lang="en-US" smtClean="0"/>
              <a:pPr/>
              <a:t>7/15/25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461C6-0E65-EB4D-ACED-393A86F5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m2">
            <a:hlinkClick r:id="" action="ppaction://media"/>
            <a:extLst>
              <a:ext uri="{FF2B5EF4-FFF2-40B4-BE49-F238E27FC236}">
                <a16:creationId xmlns:a16="http://schemas.microsoft.com/office/drawing/2014/main" id="{598FFD71-56FB-6040-8841-3E02548396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533" y="848678"/>
            <a:ext cx="5194935" cy="38962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7B38AC1-2371-122F-8FFF-40E6B4843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4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C55E-3B30-089F-BAD4-8E34D005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Atomistic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40D59-4EE8-9CAE-3D0D-F1781FB63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>
                <a:solidFill>
                  <a:schemeClr val="accent6"/>
                </a:solidFill>
              </a:rPr>
              <a:t>Spontaneous nano-tip formation under electric fields can be simulated at the atomic scale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Time and length-scale limitations restrict applicability to very high fields (&gt;GV/m)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Provides limited insights into the slow precursor formation process at application-relevant fields, </a:t>
            </a:r>
            <a:r>
              <a:rPr lang="en-US" dirty="0"/>
              <a:t>but can inform breakdown models near the runaway regime</a:t>
            </a:r>
          </a:p>
          <a:p>
            <a:pPr marL="7938" indent="0">
              <a:buNone/>
            </a:pPr>
            <a:endParaRPr lang="en-US" dirty="0"/>
          </a:p>
          <a:p>
            <a:r>
              <a:rPr lang="en-US" dirty="0"/>
              <a:t>Similar observations by other groups. See [Wuensch et al, arXiv:2502.0396] </a:t>
            </a:r>
            <a:br>
              <a:rPr lang="en-US" dirty="0"/>
            </a:br>
            <a:r>
              <a:rPr lang="en-US" dirty="0"/>
              <a:t>for a recent review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45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3E364-0F70-2412-D37F-17ABDD2E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120F89-51FE-94A8-EE4B-739D6BA54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622"/>
            <a:ext cx="8226054" cy="669156"/>
          </a:xfrm>
        </p:spPr>
        <p:txBody>
          <a:bodyPr/>
          <a:lstStyle/>
          <a:p>
            <a:r>
              <a:rPr lang="en-US" dirty="0"/>
              <a:t>Continuum description of surfaces under 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D840A-3C1A-D98A-1719-E691FA1124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9010" y="791778"/>
            <a:ext cx="8546694" cy="3714750"/>
          </a:xfrm>
        </p:spPr>
        <p:txBody>
          <a:bodyPr/>
          <a:lstStyle/>
          <a:p>
            <a:r>
              <a:rPr lang="en-US" dirty="0"/>
              <a:t>Under an applied field </a:t>
            </a:r>
            <a:r>
              <a:rPr lang="en-US" b="1" dirty="0"/>
              <a:t>E</a:t>
            </a:r>
            <a:r>
              <a:rPr lang="en-US" dirty="0"/>
              <a:t> and a stress caused by a temperature rise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T</a:t>
            </a:r>
            <a:r>
              <a:rPr lang="en-US" dirty="0"/>
              <a:t>, the amplitude of a mode of wavenumber </a:t>
            </a:r>
            <a:r>
              <a:rPr lang="en-US" b="1" dirty="0"/>
              <a:t>k</a:t>
            </a:r>
            <a:r>
              <a:rPr lang="en-US" dirty="0"/>
              <a:t> on a metallic surface grows as: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Small k grows, large k decays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6"/>
                </a:solidFill>
              </a:rPr>
              <a:t>Can lead to runaway growth!</a:t>
            </a:r>
          </a:p>
          <a:p>
            <a:r>
              <a:rPr lang="en-US" dirty="0"/>
              <a:t>As amplitude grows, non-linear couplings become </a:t>
            </a:r>
            <a:br>
              <a:rPr lang="en-US" dirty="0"/>
            </a:br>
            <a:r>
              <a:rPr lang="en-US" dirty="0"/>
              <a:t>important. </a:t>
            </a:r>
            <a:r>
              <a:rPr lang="en-US" b="1" dirty="0"/>
              <a:t>Numerical solutions needed.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DC2D85-949D-1340-F657-0AECBACB751A}"/>
                  </a:ext>
                </a:extLst>
              </p:cNvPr>
              <p:cNvSpPr txBox="1"/>
              <p:nvPr/>
            </p:nvSpPr>
            <p:spPr>
              <a:xfrm>
                <a:off x="793592" y="1605765"/>
                <a:ext cx="7556815" cy="509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DC2D85-949D-1340-F657-0AECBACB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92" y="1605765"/>
                <a:ext cx="7556815" cy="509178"/>
              </a:xfrm>
              <a:prstGeom prst="rect">
                <a:avLst/>
              </a:prstGeom>
              <a:blipFill>
                <a:blip r:embed="rId2"/>
                <a:stretch>
                  <a:fillRect l="-336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93067A-B9B2-59D4-6C2C-68AE3AF42AF9}"/>
              </a:ext>
            </a:extLst>
          </p:cNvPr>
          <p:cNvSpPr txBox="1"/>
          <p:nvPr/>
        </p:nvSpPr>
        <p:spPr>
          <a:xfrm>
            <a:off x="3524315" y="2027854"/>
            <a:ext cx="1536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Thermoelastic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stresses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5ED11-C58E-6981-BFED-B963F58D6C00}"/>
              </a:ext>
            </a:extLst>
          </p:cNvPr>
          <p:cNvSpPr txBox="1"/>
          <p:nvPr/>
        </p:nvSpPr>
        <p:spPr>
          <a:xfrm>
            <a:off x="5436248" y="2152712"/>
            <a:ext cx="78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E-field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B3857-81D5-C220-8429-75125D086286}"/>
              </a:ext>
            </a:extLst>
          </p:cNvPr>
          <p:cNvSpPr txBox="1"/>
          <p:nvPr/>
        </p:nvSpPr>
        <p:spPr>
          <a:xfrm>
            <a:off x="6597593" y="2023568"/>
            <a:ext cx="94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Surface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tension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8E9651-C7C2-C3BC-3227-A087E0AC24FA}"/>
              </a:ext>
            </a:extLst>
          </p:cNvPr>
          <p:cNvCxnSpPr/>
          <p:nvPr/>
        </p:nvCxnSpPr>
        <p:spPr>
          <a:xfrm flipV="1">
            <a:off x="5060954" y="2115902"/>
            <a:ext cx="0" cy="4616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85518E-24D0-14B1-DD75-AA1A166FEB0C}"/>
              </a:ext>
            </a:extLst>
          </p:cNvPr>
          <p:cNvCxnSpPr/>
          <p:nvPr/>
        </p:nvCxnSpPr>
        <p:spPr>
          <a:xfrm flipV="1">
            <a:off x="6252010" y="2098149"/>
            <a:ext cx="0" cy="4616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DAFCCE-D55A-B30E-F2B8-E27D024FE4D6}"/>
              </a:ext>
            </a:extLst>
          </p:cNvPr>
          <p:cNvCxnSpPr>
            <a:cxnSpLocks/>
          </p:cNvCxnSpPr>
          <p:nvPr/>
        </p:nvCxnSpPr>
        <p:spPr>
          <a:xfrm>
            <a:off x="7550608" y="2098149"/>
            <a:ext cx="0" cy="5053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8B41024-2A42-DEC4-AC8B-926AE5304B2B}"/>
              </a:ext>
            </a:extLst>
          </p:cNvPr>
          <p:cNvSpPr txBox="1"/>
          <p:nvPr/>
        </p:nvSpPr>
        <p:spPr>
          <a:xfrm>
            <a:off x="1444496" y="4497169"/>
            <a:ext cx="610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[Shinohara, Bagchi, </a:t>
            </a:r>
            <a:r>
              <a:rPr lang="en-US" dirty="0" err="1"/>
              <a:t>Simakov</a:t>
            </a:r>
            <a:r>
              <a:rPr lang="en-US" dirty="0"/>
              <a:t>, Baryshev, Perez (2024);</a:t>
            </a:r>
          </a:p>
          <a:p>
            <a:pPr algn="ctr"/>
            <a:r>
              <a:rPr lang="en-US" dirty="0"/>
              <a:t>Song, Yang (2006); Du, </a:t>
            </a:r>
            <a:r>
              <a:rPr lang="en-US" dirty="0" err="1"/>
              <a:t>Srolovitz</a:t>
            </a:r>
            <a:r>
              <a:rPr lang="en-US" dirty="0"/>
              <a:t> (2004)]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18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46482E-EBA0-AB3E-332B-0E2B4F3A79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Linear perturbation theory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01F999-5193-0B78-C273-01B286BA3917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457200" y="1142999"/>
                <a:ext cx="4525617" cy="3200400"/>
              </a:xfrm>
            </p:spPr>
            <p:txBody>
              <a:bodyPr/>
              <a:lstStyle/>
              <a:p>
                <a:r>
                  <a:rPr lang="en-US" dirty="0"/>
                  <a:t>Growth rate of the maximally-unstable mode is very sensitive to E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:endParaRPr lang="en-US" i="1" dirty="0"/>
              </a:p>
              <a:p>
                <a:r>
                  <a:rPr lang="en-US" dirty="0"/>
                  <a:t>Non-linearities and finite amplitudes further increase coupling</a:t>
                </a:r>
              </a:p>
              <a:p>
                <a:endParaRPr lang="en-US" i="1" dirty="0"/>
              </a:p>
              <a:p>
                <a:r>
                  <a:rPr lang="en-US" b="1" dirty="0">
                    <a:solidFill>
                      <a:schemeClr val="accent6"/>
                    </a:solidFill>
                  </a:rPr>
                  <a:t>Predicts very sharp dependence of breakdown rate on E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01F999-5193-0B78-C273-01B286BA39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457200" y="1142999"/>
                <a:ext cx="4525617" cy="3200400"/>
              </a:xfrm>
              <a:blipFill>
                <a:blip r:embed="rId2"/>
                <a:stretch>
                  <a:fillRect l="-3081" t="-1976" b="-4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CDE535-1C13-8F0E-212F-15DDE6BE498F}"/>
                  </a:ext>
                </a:extLst>
              </p:cNvPr>
              <p:cNvSpPr txBox="1"/>
              <p:nvPr/>
            </p:nvSpPr>
            <p:spPr>
              <a:xfrm>
                <a:off x="158068" y="1911698"/>
                <a:ext cx="4572000" cy="660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CDE535-1C13-8F0E-212F-15DDE6BE4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68" y="1911698"/>
                <a:ext cx="4572000" cy="660052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01F277E-2712-E4EF-1897-D2E34B5B2B0F}"/>
              </a:ext>
            </a:extLst>
          </p:cNvPr>
          <p:cNvSpPr txBox="1"/>
          <p:nvPr/>
        </p:nvSpPr>
        <p:spPr>
          <a:xfrm>
            <a:off x="2022614" y="4642920"/>
            <a:ext cx="5133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[Shinohara, Bagchi, </a:t>
            </a:r>
            <a:r>
              <a:rPr lang="en-US" dirty="0" err="1"/>
              <a:t>Simakov</a:t>
            </a:r>
            <a:r>
              <a:rPr lang="en-US" dirty="0"/>
              <a:t>, Baryshev, Perez (2024)]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7E77C-31B2-F001-90DA-B97A5DCBA4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28"/>
          <a:stretch>
            <a:fillRect/>
          </a:stretch>
        </p:blipFill>
        <p:spPr>
          <a:xfrm>
            <a:off x="5750180" y="2352962"/>
            <a:ext cx="3162566" cy="2289958"/>
          </a:xfrm>
          <a:prstGeom prst="rect">
            <a:avLst/>
          </a:prstGeom>
        </p:spPr>
      </p:pic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46FD6225-2845-62B0-7AA8-069AA0937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180" y="67235"/>
            <a:ext cx="2933074" cy="21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6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50491-7E85-090D-521B-7CE9EFC8C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763DE-A93A-2313-B3B1-5DC408581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B4780-7204-EEA2-A378-84B5143A67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09265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7AEFA4CF-8C58-5D49-AAF1-515765E6A7A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7664A-3F2D-5916-61C3-F4262824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56"/>
            <a:ext cx="9144000" cy="49521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ACE02EC-A20B-BCFE-F080-C31A8DF4C780}"/>
              </a:ext>
            </a:extLst>
          </p:cNvPr>
          <p:cNvSpPr/>
          <p:nvPr/>
        </p:nvSpPr>
        <p:spPr>
          <a:xfrm>
            <a:off x="6374295" y="3114261"/>
            <a:ext cx="2650435" cy="17686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Surface diffusion along chemical potential gradient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5C6443E-1F87-6092-0E11-30F9EB8584DE}"/>
              </a:ext>
            </a:extLst>
          </p:cNvPr>
          <p:cNvSpPr/>
          <p:nvPr/>
        </p:nvSpPr>
        <p:spPr>
          <a:xfrm>
            <a:off x="6374295" y="252602"/>
            <a:ext cx="2650435" cy="23589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Driving force #1: Electrostatics of field-induced charges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E30008-20AE-F9EA-46B3-99064FA7731C}"/>
              </a:ext>
            </a:extLst>
          </p:cNvPr>
          <p:cNvSpPr/>
          <p:nvPr/>
        </p:nvSpPr>
        <p:spPr>
          <a:xfrm>
            <a:off x="119271" y="1621493"/>
            <a:ext cx="2345633" cy="32084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Driving force #2: Thermo-elasticity induced by resistive heating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0B3F074-4515-F06D-196F-A4AA877ACF46}"/>
              </a:ext>
            </a:extLst>
          </p:cNvPr>
          <p:cNvSpPr/>
          <p:nvPr/>
        </p:nvSpPr>
        <p:spPr>
          <a:xfrm>
            <a:off x="89452" y="167293"/>
            <a:ext cx="3313043" cy="11917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Method: 2D finite elements</a:t>
            </a:r>
          </a:p>
        </p:txBody>
      </p:sp>
    </p:spTree>
    <p:extLst>
      <p:ext uri="{BB962C8B-B14F-4D97-AF65-F5344CB8AC3E}">
        <p14:creationId xmlns:p14="http://schemas.microsoft.com/office/powerpoint/2010/main" val="39495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30FF50-D818-2F4B-B792-5C5E8A813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612" y="245244"/>
            <a:ext cx="8229600" cy="669156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742EDB-FDC5-5746-A6B3-9803E03FA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5612" y="914400"/>
            <a:ext cx="8016239" cy="3771899"/>
          </a:xfrm>
        </p:spPr>
        <p:txBody>
          <a:bodyPr/>
          <a:lstStyle/>
          <a:p>
            <a:r>
              <a:rPr lang="en-US" dirty="0"/>
              <a:t>High-gradient technology is in high demand:</a:t>
            </a:r>
          </a:p>
          <a:p>
            <a:pPr lvl="1"/>
            <a:r>
              <a:rPr lang="en-US" dirty="0"/>
              <a:t>Compact accelerators: medical, industrial, space, defense</a:t>
            </a:r>
          </a:p>
          <a:p>
            <a:pPr lvl="1"/>
            <a:r>
              <a:rPr lang="en-US" dirty="0"/>
              <a:t>Future colliders</a:t>
            </a:r>
          </a:p>
          <a:p>
            <a:pPr lvl="1"/>
            <a:r>
              <a:rPr lang="en-US" dirty="0"/>
              <a:t>Free electron lasers</a:t>
            </a:r>
          </a:p>
          <a:p>
            <a:pPr lvl="1"/>
            <a:r>
              <a:rPr lang="en-US" dirty="0"/>
              <a:t>…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But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higher gradients = more breakdown!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Breakdown rate imposes gradient ceiling</a:t>
            </a:r>
          </a:p>
          <a:p>
            <a:r>
              <a:rPr lang="en-US" dirty="0"/>
              <a:t>Fundamentals of breakdown physics only partially understood</a:t>
            </a:r>
          </a:p>
          <a:p>
            <a:r>
              <a:rPr lang="en-US" dirty="0"/>
              <a:t>Limits our ability to systematically design and optimize materials for HG</a:t>
            </a:r>
          </a:p>
          <a:p>
            <a:endParaRPr lang="en-US" dirty="0"/>
          </a:p>
          <a:p>
            <a:r>
              <a:rPr lang="en-US" dirty="0"/>
              <a:t>What can modeling contribute to this problem?</a:t>
            </a:r>
          </a:p>
        </p:txBody>
      </p:sp>
    </p:spTree>
    <p:extLst>
      <p:ext uri="{BB962C8B-B14F-4D97-AF65-F5344CB8AC3E}">
        <p14:creationId xmlns:p14="http://schemas.microsoft.com/office/powerpoint/2010/main" val="2666621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3382B-5C3A-5B26-36F9-373E348FC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93B6-044B-45C5-85E9-0A419FBD72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09265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7AEFA4CF-8C58-5D49-AAF1-515765E6A7A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FF8CA-BC07-1E2C-E3D8-7E6DAECA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56"/>
            <a:ext cx="9144000" cy="49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7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AEBA-4B87-2B60-2FB6-000A74CAC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EFB152-259F-6B8B-7F91-ABC04D132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9498" y="160130"/>
            <a:ext cx="8226054" cy="669156"/>
          </a:xfrm>
        </p:spPr>
        <p:txBody>
          <a:bodyPr/>
          <a:lstStyle/>
          <a:p>
            <a:r>
              <a:rPr lang="en-US" dirty="0"/>
              <a:t>Surface evolution under electric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958F41-198B-A24B-3DF1-CFE9316B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22" y="971550"/>
            <a:ext cx="4800600" cy="3200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D9F757-234C-4E65-EAEA-E62CB537C9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3492" y="1215256"/>
            <a:ext cx="3995530" cy="392824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Induced surface charges cancel the field in the conductor</a:t>
            </a:r>
          </a:p>
          <a:p>
            <a:pPr>
              <a:spcBef>
                <a:spcPts val="1800"/>
              </a:spcBef>
            </a:pPr>
            <a:r>
              <a:rPr lang="en-US" dirty="0"/>
              <a:t>Electric chemical potential </a:t>
            </a:r>
            <a:r>
              <a:rPr lang="en-US" b="1" dirty="0"/>
              <a:t>drives mass diffusion towards protrusions</a:t>
            </a:r>
          </a:p>
          <a:p>
            <a:pPr>
              <a:spcBef>
                <a:spcPts val="1800"/>
              </a:spcBef>
            </a:pPr>
            <a:r>
              <a:rPr lang="en-US" dirty="0"/>
              <a:t>Can lead to </a:t>
            </a:r>
            <a:r>
              <a:rPr lang="en-US" b="1" dirty="0"/>
              <a:t>runaway tip growth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6"/>
                </a:solidFill>
              </a:rPr>
              <a:t>Can forms breakdown precursors (sharp tips)!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541D39-593F-0D0C-AB3D-8B7D984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10" r="14649"/>
          <a:stretch>
            <a:fillRect/>
          </a:stretch>
        </p:blipFill>
        <p:spPr>
          <a:xfrm>
            <a:off x="4258892" y="971550"/>
            <a:ext cx="4739844" cy="3386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B9C53A-E03B-719D-8EA3-ACD56D4A4926}"/>
              </a:ext>
            </a:extLst>
          </p:cNvPr>
          <p:cNvSpPr txBox="1"/>
          <p:nvPr/>
        </p:nvSpPr>
        <p:spPr>
          <a:xfrm>
            <a:off x="3432906" y="4614038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[Bagchi, Perez (2024)] </a:t>
            </a:r>
          </a:p>
        </p:txBody>
      </p:sp>
    </p:spTree>
    <p:extLst>
      <p:ext uri="{BB962C8B-B14F-4D97-AF65-F5344CB8AC3E}">
        <p14:creationId xmlns:p14="http://schemas.microsoft.com/office/powerpoint/2010/main" val="12237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B42B5-BA4A-FF66-FAC8-7A370436E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DEFB1CE4-31EB-602B-6FC1-2C56F41F3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753" y="1320800"/>
            <a:ext cx="3798749" cy="299341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E5A471-FEFE-7F57-1DBC-D6B3EB1DD4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9498" y="160130"/>
            <a:ext cx="8226054" cy="669156"/>
          </a:xfrm>
        </p:spPr>
        <p:txBody>
          <a:bodyPr/>
          <a:lstStyle/>
          <a:p>
            <a:r>
              <a:rPr lang="en-US" dirty="0"/>
              <a:t>Surface evolution under thermoelastic stresses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7630A3-90D5-9655-82FB-CDD9A6D123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498" y="829286"/>
            <a:ext cx="3995530" cy="415408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Heating due to resistive losses leads to thermo-elastic stresses</a:t>
            </a:r>
          </a:p>
          <a:p>
            <a:pPr>
              <a:spcBef>
                <a:spcPts val="1800"/>
              </a:spcBef>
            </a:pPr>
            <a:r>
              <a:rPr lang="en-US" dirty="0"/>
              <a:t>Elastic chemical potential </a:t>
            </a:r>
            <a:r>
              <a:rPr lang="en-US" b="1" dirty="0"/>
              <a:t>drives mass diffusion away from throughs </a:t>
            </a:r>
          </a:p>
          <a:p>
            <a:pPr>
              <a:spcBef>
                <a:spcPts val="1800"/>
              </a:spcBef>
            </a:pPr>
            <a:r>
              <a:rPr lang="en-US" dirty="0"/>
              <a:t>Can lead to runaway</a:t>
            </a:r>
            <a:r>
              <a:rPr lang="en-US" b="1" dirty="0"/>
              <a:t> pitting instability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rgbClr val="C00000"/>
                </a:solidFill>
              </a:rPr>
              <a:t>Does not form breakdown precursors (sharp pits, but blunt tips)!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87BAB-BDD6-6162-F651-85F01E6E4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4" r="14342"/>
          <a:stretch/>
        </p:blipFill>
        <p:spPr>
          <a:xfrm>
            <a:off x="4550963" y="1313209"/>
            <a:ext cx="4533237" cy="2517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6578F-B786-D11C-AA74-776D5A42DD7E}"/>
              </a:ext>
            </a:extLst>
          </p:cNvPr>
          <p:cNvSpPr txBox="1"/>
          <p:nvPr/>
        </p:nvSpPr>
        <p:spPr>
          <a:xfrm>
            <a:off x="2022614" y="4642920"/>
            <a:ext cx="5133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[Shinohara, Bagchi, </a:t>
            </a:r>
            <a:r>
              <a:rPr lang="en-US" dirty="0" err="1"/>
              <a:t>Simakov</a:t>
            </a:r>
            <a:r>
              <a:rPr lang="en-US" dirty="0"/>
              <a:t>, Baryshev, Perez (2024)]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04604-7534-25C0-8C8C-678EDF6E03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622"/>
            <a:ext cx="8226054" cy="669156"/>
          </a:xfrm>
        </p:spPr>
        <p:txBody>
          <a:bodyPr/>
          <a:lstStyle/>
          <a:p>
            <a:r>
              <a:rPr lang="en-US" dirty="0"/>
              <a:t>Surface evolution under combined E +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0CDAA-46B8-E98D-0B53-0D2B4D4126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1586" y="791778"/>
            <a:ext cx="4204198" cy="4058518"/>
          </a:xfrm>
        </p:spPr>
        <p:txBody>
          <a:bodyPr/>
          <a:lstStyle/>
          <a:p>
            <a:r>
              <a:rPr lang="en-US" b="1" dirty="0"/>
              <a:t>Nominal surface features:</a:t>
            </a:r>
          </a:p>
          <a:p>
            <a:pPr lvl="1"/>
            <a:r>
              <a:rPr lang="en-US" dirty="0"/>
              <a:t>Thermo-elastic stresses can dramatically lower critical E</a:t>
            </a:r>
          </a:p>
          <a:p>
            <a:pPr lvl="1"/>
            <a:r>
              <a:rPr lang="en-US" dirty="0"/>
              <a:t>Too much heating leads to pitting </a:t>
            </a:r>
            <a:br>
              <a:rPr lang="en-US" dirty="0"/>
            </a:br>
            <a:r>
              <a:rPr lang="en-US" dirty="0"/>
              <a:t>and blunt tips</a:t>
            </a:r>
          </a:p>
          <a:p>
            <a:r>
              <a:rPr lang="en-US" b="1" dirty="0"/>
              <a:t>Sharp preexisting features:</a:t>
            </a:r>
          </a:p>
          <a:p>
            <a:pPr lvl="1"/>
            <a:r>
              <a:rPr lang="en-US" dirty="0"/>
              <a:t>E-field dominates</a:t>
            </a:r>
          </a:p>
          <a:p>
            <a:pPr lvl="1"/>
            <a:r>
              <a:rPr lang="en-US" dirty="0"/>
              <a:t>Runaway tip growth at lower 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/>
              <a:t>Consistent with 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precursor formation around O(100-200) MV/m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increased breakdown with cyclic heating 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secondary breakdowns</a:t>
            </a:r>
          </a:p>
        </p:txBody>
      </p:sp>
      <p:pic>
        <p:nvPicPr>
          <p:cNvPr id="4" name="Picture 3" descr="A graph of colored lines&#10;&#10;Description automatically generated">
            <a:extLst>
              <a:ext uri="{FF2B5EF4-FFF2-40B4-BE49-F238E27FC236}">
                <a16:creationId xmlns:a16="http://schemas.microsoft.com/office/drawing/2014/main" id="{3A6EA347-D908-BE3A-20A4-4B0C6AE5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784" y="683614"/>
            <a:ext cx="4586260" cy="3931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FAFA5-6CF3-709A-3FBB-C09DB563584D}"/>
              </a:ext>
            </a:extLst>
          </p:cNvPr>
          <p:cNvSpPr txBox="1"/>
          <p:nvPr/>
        </p:nvSpPr>
        <p:spPr>
          <a:xfrm rot="16200000">
            <a:off x="4836735" y="2440759"/>
            <a:ext cx="105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Stable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613B0-E6A5-1AC5-2571-C158C1BA6BCC}"/>
              </a:ext>
            </a:extLst>
          </p:cNvPr>
          <p:cNvSpPr txBox="1"/>
          <p:nvPr/>
        </p:nvSpPr>
        <p:spPr>
          <a:xfrm rot="16200000">
            <a:off x="8083415" y="2407918"/>
            <a:ext cx="135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Runaway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A5678-EA50-494D-108A-78ED7CD00755}"/>
              </a:ext>
            </a:extLst>
          </p:cNvPr>
          <p:cNvSpPr txBox="1"/>
          <p:nvPr/>
        </p:nvSpPr>
        <p:spPr>
          <a:xfrm>
            <a:off x="7101990" y="1531906"/>
            <a:ext cx="1457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Initial aspect </a:t>
            </a:r>
            <a:br>
              <a:rPr lang="en-US" b="1" dirty="0"/>
            </a:br>
            <a:r>
              <a:rPr lang="en-US" b="1" dirty="0"/>
              <a:t>ratio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2A8DD-5E3E-82E4-425C-F78AD36893E7}"/>
              </a:ext>
            </a:extLst>
          </p:cNvPr>
          <p:cNvSpPr txBox="1"/>
          <p:nvPr/>
        </p:nvSpPr>
        <p:spPr>
          <a:xfrm>
            <a:off x="2022614" y="4642920"/>
            <a:ext cx="5133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[Shinohara, Bagchi, </a:t>
            </a:r>
            <a:r>
              <a:rPr lang="en-US" dirty="0" err="1"/>
              <a:t>Simakov</a:t>
            </a:r>
            <a:r>
              <a:rPr lang="en-US" dirty="0"/>
              <a:t>, Baryshev, Perez (2024)]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97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F8C7C-BB7B-3562-C747-28EF9A0D62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missing from the model?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E8377-E0AE-3805-7AB9-2561A1F5F0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546" y="1142998"/>
            <a:ext cx="5168394" cy="3302877"/>
          </a:xfrm>
        </p:spPr>
        <p:txBody>
          <a:bodyPr/>
          <a:lstStyle/>
          <a:p>
            <a:r>
              <a:rPr lang="en-US" dirty="0"/>
              <a:t>Creep-like bulk transport (couple with thermoelastic and Maxwell stresses)</a:t>
            </a:r>
          </a:p>
          <a:p>
            <a:r>
              <a:rPr lang="en-US" dirty="0"/>
              <a:t>Stochasticity</a:t>
            </a:r>
          </a:p>
          <a:p>
            <a:r>
              <a:rPr lang="en-US" dirty="0"/>
              <a:t>Dislocation-mediated plastic deformation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Surface mediated transport is a robust mechanism that can lead to precursor formation, but it is not expected to be the whole story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BE5F2-EF80-1898-BDCA-9A673E3CE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52" y="983971"/>
            <a:ext cx="4111248" cy="2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48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34C7-632A-2E90-E0C0-9672E18E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13A6-12F8-6360-F54D-F50F060A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precursor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4214E-EA04-B6B5-C31B-9039D151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" y="891248"/>
            <a:ext cx="7467602" cy="3895596"/>
          </a:xfrm>
        </p:spPr>
        <p:txBody>
          <a:bodyPr>
            <a:noAutofit/>
          </a:bodyPr>
          <a:lstStyle/>
          <a:p>
            <a:r>
              <a:rPr lang="en-US" sz="2000" b="1" dirty="0"/>
              <a:t>Plastic deformation </a:t>
            </a:r>
            <a:r>
              <a:rPr lang="en-US" sz="2000" dirty="0"/>
              <a:t>(</a:t>
            </a:r>
            <a:r>
              <a:rPr lang="en-US" sz="2000" dirty="0" err="1"/>
              <a:t>Djurabekova</a:t>
            </a:r>
            <a:r>
              <a:rPr lang="en-US" sz="2000" dirty="0"/>
              <a:t>, Nordlund, Ashkenazy, LANL):</a:t>
            </a:r>
          </a:p>
          <a:p>
            <a:pPr lvl="1"/>
            <a:r>
              <a:rPr lang="en-US" sz="2000" dirty="0"/>
              <a:t>Key idea: runaway dislocation multiplication can lead to </a:t>
            </a:r>
            <a:br>
              <a:rPr lang="en-US" sz="2000" dirty="0"/>
            </a:br>
            <a:r>
              <a:rPr lang="en-US" sz="2000" dirty="0"/>
              <a:t>formation of protrusions</a:t>
            </a:r>
          </a:p>
          <a:p>
            <a:pPr lvl="1"/>
            <a:r>
              <a:rPr lang="en-US" sz="2000" dirty="0"/>
              <a:t>Driven by Maxwell stresses, thermo-elastic stresses</a:t>
            </a:r>
          </a:p>
          <a:p>
            <a:pPr marL="157163" lvl="1" indent="0" algn="ctr">
              <a:buNone/>
            </a:pPr>
            <a:r>
              <a:rPr lang="en-US" sz="2000" dirty="0"/>
              <a:t>[Review: Wuensch et al, </a:t>
            </a:r>
            <a:r>
              <a:rPr lang="en-US" dirty="0"/>
              <a:t>arXiv:2502.03967</a:t>
            </a:r>
            <a:r>
              <a:rPr lang="en-US" sz="2000" dirty="0"/>
              <a:t>]</a:t>
            </a:r>
          </a:p>
          <a:p>
            <a:pPr marL="157163" lvl="1" indent="0">
              <a:buNone/>
            </a:pPr>
            <a:endParaRPr lang="en-US" sz="2000" dirty="0"/>
          </a:p>
          <a:p>
            <a:r>
              <a:rPr lang="en-US" sz="2000" b="1" dirty="0"/>
              <a:t>Diffusive mass transport</a:t>
            </a:r>
            <a:r>
              <a:rPr lang="en-US" sz="2000" dirty="0"/>
              <a:t>(</a:t>
            </a:r>
            <a:r>
              <a:rPr lang="en-US" sz="2000" dirty="0" err="1"/>
              <a:t>Djurabekova</a:t>
            </a:r>
            <a:r>
              <a:rPr lang="en-US" sz="2000" dirty="0"/>
              <a:t>, LANL):</a:t>
            </a:r>
          </a:p>
          <a:p>
            <a:pPr lvl="1"/>
            <a:r>
              <a:rPr lang="en-US" sz="2000" dirty="0"/>
              <a:t>Key idea: diffusive mass transport can lead to </a:t>
            </a:r>
            <a:br>
              <a:rPr lang="en-US" sz="2000" dirty="0"/>
            </a:br>
            <a:r>
              <a:rPr lang="en-US" sz="2000" dirty="0"/>
              <a:t>formation of protrusions</a:t>
            </a:r>
          </a:p>
          <a:p>
            <a:pPr lvl="1"/>
            <a:r>
              <a:rPr lang="en-US" sz="2000" dirty="0"/>
              <a:t>Driven by Maxwell stresses, thermo-elastic </a:t>
            </a:r>
            <a:br>
              <a:rPr lang="en-US" sz="2000" dirty="0"/>
            </a:br>
            <a:r>
              <a:rPr lang="en-US" sz="2000" dirty="0"/>
              <a:t>stresses, surface tension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7EA33-4C24-22F9-B77A-A3CF0D17C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365"/>
          <a:stretch>
            <a:fillRect/>
          </a:stretch>
        </p:blipFill>
        <p:spPr>
          <a:xfrm>
            <a:off x="7092159" y="891248"/>
            <a:ext cx="2051841" cy="13245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1CB001C-A016-A245-4688-899067C20D16}"/>
              </a:ext>
            </a:extLst>
          </p:cNvPr>
          <p:cNvGrpSpPr/>
          <p:nvPr/>
        </p:nvGrpSpPr>
        <p:grpSpPr>
          <a:xfrm>
            <a:off x="6241774" y="2908680"/>
            <a:ext cx="2902226" cy="1957676"/>
            <a:chOff x="4886911" y="1709340"/>
            <a:chExt cx="3858287" cy="28671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3907B8-6C90-667B-43D5-809D84D08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6911" y="1709340"/>
              <a:ext cx="3858287" cy="279458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58CA0B-90ED-F8C1-11E6-860D26A88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204" y="1832972"/>
              <a:ext cx="0" cy="7850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DE5EFF-133D-947B-7BEE-17C09DA1759E}"/>
                </a:ext>
              </a:extLst>
            </p:cNvPr>
            <p:cNvSpPr/>
            <p:nvPr/>
          </p:nvSpPr>
          <p:spPr>
            <a:xfrm>
              <a:off x="6717562" y="2959261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17F216-575C-706D-1878-23D3048BDE20}"/>
                </a:ext>
              </a:extLst>
            </p:cNvPr>
            <p:cNvSpPr/>
            <p:nvPr/>
          </p:nvSpPr>
          <p:spPr>
            <a:xfrm>
              <a:off x="6799434" y="2737413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ACF554-B920-8C6F-8F13-E00FAD772C49}"/>
                </a:ext>
              </a:extLst>
            </p:cNvPr>
            <p:cNvSpPr/>
            <p:nvPr/>
          </p:nvSpPr>
          <p:spPr>
            <a:xfrm>
              <a:off x="7130005" y="2737413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246A71-65D0-3AA6-F556-51754F0214F0}"/>
                </a:ext>
              </a:extLst>
            </p:cNvPr>
            <p:cNvSpPr/>
            <p:nvPr/>
          </p:nvSpPr>
          <p:spPr>
            <a:xfrm>
              <a:off x="7211028" y="2959261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216E9D-7740-6667-FD37-C901A3DF0531}"/>
                </a:ext>
              </a:extLst>
            </p:cNvPr>
            <p:cNvSpPr/>
            <p:nvPr/>
          </p:nvSpPr>
          <p:spPr>
            <a:xfrm>
              <a:off x="6360676" y="3713540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8303E42-1563-A290-C901-094FA1790634}"/>
                </a:ext>
              </a:extLst>
            </p:cNvPr>
            <p:cNvSpPr/>
            <p:nvPr/>
          </p:nvSpPr>
          <p:spPr>
            <a:xfrm>
              <a:off x="7552937" y="3713540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75C8D4E4-2463-18C5-06B4-75CE20B5C635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rot="5400000" flipH="1" flipV="1">
              <a:off x="6201437" y="3197415"/>
              <a:ext cx="715876" cy="316374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FC8B3A9E-7887-E1B7-401A-17C3AD57F44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93143" y="3197415"/>
              <a:ext cx="715876" cy="316374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E3F85719-2889-A164-7323-AF4151BA6C1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47417" y="2827336"/>
              <a:ext cx="194693" cy="69157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021FDE2C-20B7-FA4B-46D6-7E25E2185DF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58456" y="2827624"/>
              <a:ext cx="221848" cy="81872"/>
            </a:xfrm>
            <a:prstGeom prst="curvedConnector3">
              <a:avLst>
                <a:gd name="adj1" fmla="val 1142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1EB264-8526-223A-6D57-88928619699A}"/>
                </a:ext>
              </a:extLst>
            </p:cNvPr>
            <p:cNvSpPr/>
            <p:nvPr/>
          </p:nvSpPr>
          <p:spPr>
            <a:xfrm>
              <a:off x="6914698" y="2656538"/>
              <a:ext cx="168642" cy="214132"/>
            </a:xfrm>
            <a:prstGeom prst="ellipse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49097F-FCBD-12AE-28F7-3D72D39806C7}"/>
                </a:ext>
              </a:extLst>
            </p:cNvPr>
            <p:cNvSpPr/>
            <p:nvPr/>
          </p:nvSpPr>
          <p:spPr>
            <a:xfrm>
              <a:off x="4886911" y="1741631"/>
              <a:ext cx="281185" cy="2610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3C0EBC-B640-07A6-99E5-8CAD91472412}"/>
                </a:ext>
              </a:extLst>
            </p:cNvPr>
            <p:cNvSpPr/>
            <p:nvPr/>
          </p:nvSpPr>
          <p:spPr>
            <a:xfrm>
              <a:off x="5237544" y="4381750"/>
              <a:ext cx="3507654" cy="194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3FCB746-D6B1-5F14-257A-137C60CDE915}"/>
              </a:ext>
            </a:extLst>
          </p:cNvPr>
          <p:cNvSpPr/>
          <p:nvPr/>
        </p:nvSpPr>
        <p:spPr>
          <a:xfrm>
            <a:off x="146497" y="843743"/>
            <a:ext cx="8965971" cy="2007473"/>
          </a:xfrm>
          <a:prstGeom prst="rect">
            <a:avLst/>
          </a:prstGeom>
          <a:noFill/>
          <a:ln w="38100">
            <a:solidFill>
              <a:srgbClr val="000F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4AB0-D47D-7A14-92DD-5A27715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plastic deformation in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F8A1-C9E5-CE41-BE97-4787F466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97" y="1181007"/>
            <a:ext cx="5100865" cy="2997191"/>
          </a:xfrm>
        </p:spPr>
        <p:txBody>
          <a:bodyPr>
            <a:normAutofit/>
          </a:bodyPr>
          <a:lstStyle/>
          <a:p>
            <a:r>
              <a:rPr lang="en-US" dirty="0"/>
              <a:t>Plastic deformation plays a clear role in </a:t>
            </a:r>
            <a:br>
              <a:rPr lang="en-US" dirty="0"/>
            </a:br>
            <a:r>
              <a:rPr lang="en-US" dirty="0"/>
              <a:t>breakdown initiation</a:t>
            </a:r>
          </a:p>
          <a:p>
            <a:pPr marL="7938" indent="0">
              <a:buNone/>
            </a:pPr>
            <a:endParaRPr lang="en-US" dirty="0"/>
          </a:p>
          <a:p>
            <a:r>
              <a:rPr lang="en-US" dirty="0"/>
              <a:t>Body of work suggests that runaway dislocation multiplication can lead to breakdown (</a:t>
            </a:r>
            <a:r>
              <a:rPr lang="en-US" dirty="0" err="1"/>
              <a:t>Djurabekova</a:t>
            </a:r>
            <a:r>
              <a:rPr lang="en-US" dirty="0"/>
              <a:t>, Wuensch, Ashkenazy)</a:t>
            </a:r>
          </a:p>
          <a:p>
            <a:endParaRPr lang="en-US" dirty="0"/>
          </a:p>
          <a:p>
            <a:r>
              <a:rPr lang="en-US" dirty="0"/>
              <a:t>Plausible heuristic models. Specific microscopic mechanisms remain unobserved experimentally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EC87B-CCF0-3B33-94F9-578F149D26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09265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7AEFA4CF-8C58-5D49-AAF1-515765E6A7A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A3891C-5817-A938-A32B-7405620A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065" y="1429036"/>
            <a:ext cx="3251200" cy="163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A4F090-6143-BE16-347E-3506283E1E13}"/>
              </a:ext>
            </a:extLst>
          </p:cNvPr>
          <p:cNvSpPr txBox="1"/>
          <p:nvPr/>
        </p:nvSpPr>
        <p:spPr>
          <a:xfrm>
            <a:off x="6004870" y="3070221"/>
            <a:ext cx="93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 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15D-183B-398A-FFAF-6D57F826CD35}"/>
              </a:ext>
            </a:extLst>
          </p:cNvPr>
          <p:cNvSpPr txBox="1"/>
          <p:nvPr/>
        </p:nvSpPr>
        <p:spPr>
          <a:xfrm>
            <a:off x="7510678" y="306733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 Cu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CF07A-7423-D0BE-FB50-B928187C5123}"/>
              </a:ext>
            </a:extLst>
          </p:cNvPr>
          <p:cNvSpPr txBox="1"/>
          <p:nvPr/>
        </p:nvSpPr>
        <p:spPr>
          <a:xfrm>
            <a:off x="6270658" y="3486739"/>
            <a:ext cx="18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Korsback</a:t>
            </a:r>
            <a:r>
              <a:rPr lang="en-US" dirty="0"/>
              <a:t> (2020)]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5AF4F-9B45-B0B1-E310-B25627BCB9A4}"/>
              </a:ext>
            </a:extLst>
          </p:cNvPr>
          <p:cNvSpPr txBox="1"/>
          <p:nvPr/>
        </p:nvSpPr>
        <p:spPr>
          <a:xfrm>
            <a:off x="1750274" y="4500325"/>
            <a:ext cx="5433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163" lvl="1" indent="0" algn="ctr">
              <a:buNone/>
            </a:pPr>
            <a:r>
              <a:rPr lang="en-US" sz="1800" dirty="0"/>
              <a:t>[Review: Wuensch et al, </a:t>
            </a:r>
            <a:r>
              <a:rPr lang="en-US" dirty="0"/>
              <a:t>arXiv:2502.03967</a:t>
            </a:r>
            <a:r>
              <a:rPr lang="en-US" sz="1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30681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17-C034-CA7C-A9E8-A6E5DF6C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Maxwell stresses are (really) small!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FD937-BCEA-9B72-2F0C-F1777B20E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08308"/>
            <a:ext cx="8229600" cy="1192740"/>
          </a:xfrm>
        </p:spPr>
        <p:txBody>
          <a:bodyPr>
            <a:normAutofit/>
          </a:bodyPr>
          <a:lstStyle/>
          <a:p>
            <a:r>
              <a:rPr lang="en-US" sz="2000" dirty="0"/>
              <a:t>Yield strength of annealed Cu: ~50 MPa</a:t>
            </a:r>
          </a:p>
          <a:p>
            <a:r>
              <a:rPr lang="en-US" sz="2000" dirty="0" err="1"/>
              <a:t>Peierls</a:t>
            </a:r>
            <a:r>
              <a:rPr lang="en-US" sz="2000" dirty="0"/>
              <a:t> stress of Cu: ~0.3 MPa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B70B7-6996-837D-4B3B-43FA0E75F7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09265" y="4869657"/>
            <a:ext cx="2057400" cy="273844"/>
          </a:xfrm>
          <a:prstGeom prst="rect">
            <a:avLst/>
          </a:prstGeom>
        </p:spPr>
        <p:txBody>
          <a:bodyPr/>
          <a:lstStyle/>
          <a:p>
            <a:fld id="{7AEFA4CF-8C58-5D49-AAF1-515765E6A7AF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DDF4E6-D02A-909B-20E5-BBE38FFB0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05305"/>
              </p:ext>
            </p:extLst>
          </p:nvPr>
        </p:nvGraphicFramePr>
        <p:xfrm>
          <a:off x="178904" y="910956"/>
          <a:ext cx="8229600" cy="269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0207217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77446437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980373573"/>
                    </a:ext>
                  </a:extLst>
                </a:gridCol>
              </a:tblGrid>
              <a:tr h="8255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Electric field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Maxwell stress on a flat surface (MPa)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Critical Frank-Read source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862703"/>
                  </a:ext>
                </a:extLst>
              </a:tr>
              <a:tr h="4666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400 Pa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367674"/>
                  </a:ext>
                </a:extLst>
              </a:tr>
              <a:tr h="4666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40 KPa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0.5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84819"/>
                  </a:ext>
                </a:extLst>
              </a:tr>
              <a:tr h="4666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GV/m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5 </a:t>
                      </a:r>
                      <a:r>
                        <a:rPr lang="en-US" sz="2000" dirty="0">
                          <a:latin typeface="Symbol" pitchFamily="2" charset="2"/>
                        </a:rPr>
                        <a:t>m</a:t>
                      </a:r>
                      <a:r>
                        <a:rPr lang="en-US" sz="2000" dirty="0"/>
                        <a:t>m</a:t>
                      </a:r>
                      <a:endParaRPr lang="en-US" sz="2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053434"/>
                  </a:ext>
                </a:extLst>
              </a:tr>
              <a:tr h="4666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GV/m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50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30885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72D8BA-DA6B-BDDA-4065-A07E2B2EA461}"/>
              </a:ext>
            </a:extLst>
          </p:cNvPr>
          <p:cNvCxnSpPr/>
          <p:nvPr/>
        </p:nvCxnSpPr>
        <p:spPr>
          <a:xfrm flipV="1">
            <a:off x="8560904" y="1815548"/>
            <a:ext cx="0" cy="7562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D90EC7-FE22-B164-8F89-6EB614C119BC}"/>
              </a:ext>
            </a:extLst>
          </p:cNvPr>
          <p:cNvSpPr txBox="1"/>
          <p:nvPr/>
        </p:nvSpPr>
        <p:spPr>
          <a:xfrm>
            <a:off x="8663231" y="197538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7CFF87-AA6D-F4E4-9E29-95E9BC18B119}"/>
              </a:ext>
            </a:extLst>
          </p:cNvPr>
          <p:cNvCxnSpPr>
            <a:cxnSpLocks/>
          </p:cNvCxnSpPr>
          <p:nvPr/>
        </p:nvCxnSpPr>
        <p:spPr>
          <a:xfrm>
            <a:off x="8560904" y="2802142"/>
            <a:ext cx="0" cy="80092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2458FDA-E5C3-39E3-5F3A-966472591A32}"/>
              </a:ext>
            </a:extLst>
          </p:cNvPr>
          <p:cNvSpPr txBox="1"/>
          <p:nvPr/>
        </p:nvSpPr>
        <p:spPr>
          <a:xfrm>
            <a:off x="8650044" y="2796081"/>
            <a:ext cx="3016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16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6B7856-1E00-ED43-AC79-6E11EF331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97" y="2446930"/>
            <a:ext cx="2875598" cy="2156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8A802A-C2EF-554C-88BD-0BA079305087}"/>
              </a:ext>
            </a:extLst>
          </p:cNvPr>
          <p:cNvSpPr txBox="1"/>
          <p:nvPr/>
        </p:nvSpPr>
        <p:spPr>
          <a:xfrm>
            <a:off x="745379" y="4136497"/>
            <a:ext cx="18205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20" dirty="0"/>
              <a:t>Plastic deformation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C3EE2-7300-DF46-AE19-59B665B0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1" b="47894"/>
          <a:stretch/>
        </p:blipFill>
        <p:spPr>
          <a:xfrm>
            <a:off x="2274656" y="924537"/>
            <a:ext cx="3357374" cy="1620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76EE4B-BB68-8F43-B376-EBFC3D1D24B6}"/>
              </a:ext>
            </a:extLst>
          </p:cNvPr>
          <p:cNvSpPr txBox="1"/>
          <p:nvPr/>
        </p:nvSpPr>
        <p:spPr>
          <a:xfrm>
            <a:off x="3635826" y="874366"/>
            <a:ext cx="15493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Surface features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D90742E-6A35-824D-827B-092F641E6327}"/>
              </a:ext>
            </a:extLst>
          </p:cNvPr>
          <p:cNvSpPr/>
          <p:nvPr/>
        </p:nvSpPr>
        <p:spPr>
          <a:xfrm rot="19367651">
            <a:off x="1623732" y="1705270"/>
            <a:ext cx="1033272" cy="701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2CA2EE-FAEE-9F44-AEEE-D051E3F7074E}"/>
              </a:ext>
            </a:extLst>
          </p:cNvPr>
          <p:cNvSpPr txBox="1"/>
          <p:nvPr/>
        </p:nvSpPr>
        <p:spPr>
          <a:xfrm>
            <a:off x="5595910" y="4137677"/>
            <a:ext cx="33073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Charge/stress concentration due to 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1B5F82F-BDB9-CC4E-8AD9-D1DFC612FDD5}"/>
              </a:ext>
            </a:extLst>
          </p:cNvPr>
          <p:cNvSpPr/>
          <p:nvPr/>
        </p:nvSpPr>
        <p:spPr>
          <a:xfrm rot="10800000">
            <a:off x="3238589" y="3089296"/>
            <a:ext cx="1757190" cy="701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4436E9-DBEF-1A49-81F7-80FA396CA569}"/>
              </a:ext>
            </a:extLst>
          </p:cNvPr>
          <p:cNvSpPr/>
          <p:nvPr/>
        </p:nvSpPr>
        <p:spPr>
          <a:xfrm>
            <a:off x="312525" y="178697"/>
            <a:ext cx="8738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Dislocation multiplication via Frank-Read Sources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39CA0-B193-9B46-920F-C1A61BC72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41" y="2800075"/>
            <a:ext cx="2494215" cy="12227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E68C0-0A64-8E45-8FDC-2D6EAC916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687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FA4CF-8C58-5D49-AAF1-515765E6A7A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D05FAB5-0C86-0344-8849-AEA8F71280EC}"/>
              </a:ext>
            </a:extLst>
          </p:cNvPr>
          <p:cNvSpPr/>
          <p:nvPr/>
        </p:nvSpPr>
        <p:spPr>
          <a:xfrm rot="2929859">
            <a:off x="5691511" y="2019545"/>
            <a:ext cx="1033272" cy="701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36EFF-3C4A-0D86-888F-0D01D5DF3014}"/>
              </a:ext>
            </a:extLst>
          </p:cNvPr>
          <p:cNvSpPr txBox="1"/>
          <p:nvPr/>
        </p:nvSpPr>
        <p:spPr>
          <a:xfrm>
            <a:off x="3238588" y="4427326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[Bagchi, Perez (2022)]</a:t>
            </a:r>
          </a:p>
        </p:txBody>
      </p:sp>
    </p:spTree>
    <p:extLst>
      <p:ext uri="{BB962C8B-B14F-4D97-AF65-F5344CB8AC3E}">
        <p14:creationId xmlns:p14="http://schemas.microsoft.com/office/powerpoint/2010/main" val="402093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6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FC30FF50-D818-2F4B-B792-5C5E8A813F8A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dirty="0"/>
                  <a:t>Continuous loop emission: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FC30FF50-D818-2F4B-B792-5C5E8A813F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5"/>
                <a:stretch>
                  <a:fillRect l="-2315" t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62CCBE73-FF0A-4642-9A70-7C27F489C8D8}"/>
              </a:ext>
            </a:extLst>
          </p:cNvPr>
          <p:cNvSpPr txBox="1">
            <a:spLocks/>
          </p:cNvSpPr>
          <p:nvPr/>
        </p:nvSpPr>
        <p:spPr>
          <a:xfrm>
            <a:off x="457200" y="2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C5A3FCC-A684-5242-8ADD-1DEB6970980A}"/>
                  </a:ext>
                </a:extLst>
              </p:cNvPr>
              <p:cNvSpPr/>
              <p:nvPr/>
            </p:nvSpPr>
            <p:spPr>
              <a:xfrm>
                <a:off x="6323587" y="1224643"/>
                <a:ext cx="2925023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Annealed OFHC  Cu dislocation density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= 10</a:t>
                </a:r>
                <a:r>
                  <a:rPr lang="en-US" sz="1400" baseline="30000" dirty="0"/>
                  <a:t>14</a:t>
                </a:r>
                <a:r>
                  <a:rPr lang="en-US" sz="1400" dirty="0"/>
                  <a:t> m</a:t>
                </a:r>
                <a:r>
                  <a:rPr lang="en-US" sz="1400" baseline="30000" dirty="0"/>
                  <a:t>-2</a:t>
                </a:r>
                <a:r>
                  <a:rPr lang="en-US" sz="1400" dirty="0"/>
                  <a:t> </a:t>
                </a: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Distance between neighboring dislocations =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1.6 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FR dislocation length =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0.32 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/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FR activation stress = 32 MPa</a:t>
                </a: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location of FR source 0.2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C5A3FCC-A684-5242-8ADD-1DEB69709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87" y="1224643"/>
                <a:ext cx="2925023" cy="1600438"/>
              </a:xfrm>
              <a:prstGeom prst="rect">
                <a:avLst/>
              </a:prstGeom>
              <a:blipFill>
                <a:blip r:embed="rId6"/>
                <a:stretch>
                  <a:fillRect l="-431" t="-787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>
            <a:extLst>
              <a:ext uri="{FF2B5EF4-FFF2-40B4-BE49-F238E27FC236}">
                <a16:creationId xmlns:a16="http://schemas.microsoft.com/office/drawing/2014/main" id="{FFD2453D-3DA0-0A49-B515-220CE3ED9F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20" t="4987" r="3106" b="53539"/>
          <a:stretch/>
        </p:blipFill>
        <p:spPr>
          <a:xfrm>
            <a:off x="6451036" y="299232"/>
            <a:ext cx="2315690" cy="8337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898084-CC0A-FE42-A34E-31483A47141A}"/>
              </a:ext>
            </a:extLst>
          </p:cNvPr>
          <p:cNvGrpSpPr/>
          <p:nvPr/>
        </p:nvGrpSpPr>
        <p:grpSpPr>
          <a:xfrm>
            <a:off x="297347" y="959292"/>
            <a:ext cx="8020331" cy="3727010"/>
            <a:chOff x="297347" y="959291"/>
            <a:chExt cx="8020331" cy="37270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BD79550-4E0D-B24A-A8E5-B793CD774149}"/>
                </a:ext>
              </a:extLst>
            </p:cNvPr>
            <p:cNvGrpSpPr/>
            <p:nvPr/>
          </p:nvGrpSpPr>
          <p:grpSpPr>
            <a:xfrm>
              <a:off x="297347" y="959291"/>
              <a:ext cx="8020331" cy="3727010"/>
              <a:chOff x="297347" y="959290"/>
              <a:chExt cx="8706049" cy="4172597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E7D4F14-EC56-C141-8D93-86F63D5FC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347" y="959290"/>
                <a:ext cx="6131292" cy="4172597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6C2EE91-7AAD-C34E-9A93-FA075B74FFA5}"/>
                  </a:ext>
                </a:extLst>
              </p:cNvPr>
              <p:cNvSpPr txBox="1"/>
              <p:nvPr/>
            </p:nvSpPr>
            <p:spPr>
              <a:xfrm rot="20254513">
                <a:off x="2139513" y="1408941"/>
                <a:ext cx="2341907" cy="379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Constant thermal stress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C44D5B6-0833-1142-ADD1-97392FE268D7}"/>
                  </a:ext>
                </a:extLst>
              </p:cNvPr>
              <p:cNvSpPr txBox="1"/>
              <p:nvPr/>
            </p:nvSpPr>
            <p:spPr>
              <a:xfrm rot="1497062">
                <a:off x="3397797" y="3121624"/>
                <a:ext cx="1729268" cy="379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Constant volume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533F1E-3CAB-9C4C-8FE3-87CB88A249C0}"/>
                  </a:ext>
                </a:extLst>
              </p:cNvPr>
              <p:cNvSpPr txBox="1"/>
              <p:nvPr/>
            </p:nvSpPr>
            <p:spPr>
              <a:xfrm>
                <a:off x="7247401" y="3152862"/>
                <a:ext cx="1755995" cy="723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Critical stress </a:t>
                </a:r>
                <a:br>
                  <a:rPr lang="en-US" dirty="0"/>
                </a:br>
                <a:r>
                  <a:rPr lang="en-US" dirty="0"/>
                  <a:t>for FR emission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474A190-8DB6-2648-8320-AA702BEEB8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636" y="3613070"/>
                <a:ext cx="877852" cy="3688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EEED3E0-1D94-B446-BC2D-E02B6F470DEB}"/>
                  </a:ext>
                </a:extLst>
              </p:cNvPr>
              <p:cNvSpPr txBox="1"/>
              <p:nvPr/>
            </p:nvSpPr>
            <p:spPr>
              <a:xfrm>
                <a:off x="6889491" y="4327859"/>
                <a:ext cx="1877034" cy="413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Final step height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6A03F3E4-C94B-8B4D-ADF0-8D5DBFF25A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07727" y="3964819"/>
                <a:ext cx="1659838" cy="5477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6631D8D-8B05-9B40-BA6A-DD0A4D93E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6320" y="1761067"/>
                <a:ext cx="0" cy="91389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97F091A-485E-824F-8ABD-42512014B8BE}"/>
                  </a:ext>
                </a:extLst>
              </p:cNvPr>
              <p:cNvSpPr txBox="1"/>
              <p:nvPr/>
            </p:nvSpPr>
            <p:spPr>
              <a:xfrm>
                <a:off x="3783985" y="1973482"/>
                <a:ext cx="2123425" cy="413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Step enhancement</a:t>
                </a:r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AEE2E8-2D81-C846-A5E1-5BEB7AC36750}"/>
                </a:ext>
              </a:extLst>
            </p:cNvPr>
            <p:cNvCxnSpPr>
              <a:cxnSpLocks/>
            </p:cNvCxnSpPr>
            <p:nvPr/>
          </p:nvCxnSpPr>
          <p:spPr>
            <a:xfrm>
              <a:off x="1468981" y="2491746"/>
              <a:ext cx="4373554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A3D9-8E0C-F54A-AC33-BC798BA96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687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FA4CF-8C58-5D49-AAF1-515765E6A7A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4346E-1B01-A97F-9646-8B6D63594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3D5AED-EFBC-7C6E-6CB0-88447707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9" t="16270"/>
          <a:stretch/>
        </p:blipFill>
        <p:spPr>
          <a:xfrm>
            <a:off x="1011715" y="921915"/>
            <a:ext cx="7120569" cy="37648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A0E5F0-B66F-A21C-3231-06B0D86E4CD9}"/>
              </a:ext>
            </a:extLst>
          </p:cNvPr>
          <p:cNvSpPr/>
          <p:nvPr/>
        </p:nvSpPr>
        <p:spPr>
          <a:xfrm>
            <a:off x="3233588" y="4798004"/>
            <a:ext cx="26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Djurabekova</a:t>
            </a:r>
            <a:r>
              <a:rPr lang="en-US" dirty="0"/>
              <a:t> et al. (2010)]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E3C3CE-3D28-29EC-A8A0-6CC60E13AFA9}"/>
              </a:ext>
            </a:extLst>
          </p:cNvPr>
          <p:cNvSpPr/>
          <p:nvPr/>
        </p:nvSpPr>
        <p:spPr>
          <a:xfrm>
            <a:off x="263955" y="202380"/>
            <a:ext cx="4745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Breakdown: what do we know?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03AB10-2F15-5181-1088-0C5BA53AC11B}"/>
              </a:ext>
            </a:extLst>
          </p:cNvPr>
          <p:cNvSpPr/>
          <p:nvPr/>
        </p:nvSpPr>
        <p:spPr>
          <a:xfrm>
            <a:off x="700684" y="921915"/>
            <a:ext cx="5093941" cy="1852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76C4D38-A07C-B239-08E9-F74A4D725EB2}"/>
              </a:ext>
            </a:extLst>
          </p:cNvPr>
          <p:cNvSpPr/>
          <p:nvPr/>
        </p:nvSpPr>
        <p:spPr>
          <a:xfrm>
            <a:off x="3061699" y="1191802"/>
            <a:ext cx="493159" cy="42124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576EE4B-BB68-8F43-B376-EBFC3D1D24B6}"/>
              </a:ext>
            </a:extLst>
          </p:cNvPr>
          <p:cNvSpPr txBox="1"/>
          <p:nvPr/>
        </p:nvSpPr>
        <p:spPr>
          <a:xfrm>
            <a:off x="1388443" y="4007303"/>
            <a:ext cx="12164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Surface step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D90742E-6A35-824D-827B-092F641E6327}"/>
              </a:ext>
            </a:extLst>
          </p:cNvPr>
          <p:cNvSpPr/>
          <p:nvPr/>
        </p:nvSpPr>
        <p:spPr>
          <a:xfrm rot="19367651">
            <a:off x="1659774" y="2114312"/>
            <a:ext cx="1033272" cy="701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D05FAB5-0C86-0344-8849-AEA8F71280EC}"/>
              </a:ext>
            </a:extLst>
          </p:cNvPr>
          <p:cNvSpPr/>
          <p:nvPr/>
        </p:nvSpPr>
        <p:spPr>
          <a:xfrm rot="2929859">
            <a:off x="6026472" y="1798398"/>
            <a:ext cx="1033272" cy="701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2CA2EE-FAEE-9F44-AEEE-D051E3F7074E}"/>
              </a:ext>
            </a:extLst>
          </p:cNvPr>
          <p:cNvSpPr txBox="1"/>
          <p:nvPr/>
        </p:nvSpPr>
        <p:spPr>
          <a:xfrm>
            <a:off x="6059122" y="4287166"/>
            <a:ext cx="19587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20" dirty="0"/>
              <a:t>Dislocation emission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1B5F82F-BDB9-CC4E-8AD9-D1DFC612FDD5}"/>
              </a:ext>
            </a:extLst>
          </p:cNvPr>
          <p:cNvSpPr/>
          <p:nvPr/>
        </p:nvSpPr>
        <p:spPr>
          <a:xfrm rot="10800000">
            <a:off x="3930893" y="3237197"/>
            <a:ext cx="1033272" cy="7015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FBD3AD-79A4-B54D-9874-F4F3DA1F5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0" y="3140773"/>
            <a:ext cx="2981273" cy="5704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687172-1CB7-8949-B96F-01E485808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60" y="938759"/>
            <a:ext cx="1966677" cy="8661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B30EF0-4A4C-C247-B092-F52CB6ABDFB6}"/>
              </a:ext>
            </a:extLst>
          </p:cNvPr>
          <p:cNvSpPr txBox="1"/>
          <p:nvPr/>
        </p:nvSpPr>
        <p:spPr>
          <a:xfrm>
            <a:off x="2929875" y="2014870"/>
            <a:ext cx="264027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Stress concentration due to 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F839C1-DA8D-CA4D-A5EF-818287D6E994}"/>
              </a:ext>
            </a:extLst>
          </p:cNvPr>
          <p:cNvSpPr/>
          <p:nvPr/>
        </p:nvSpPr>
        <p:spPr>
          <a:xfrm>
            <a:off x="446351" y="237988"/>
            <a:ext cx="4960012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325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dislocation multiplication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492925-D985-3A42-8427-E4CC196D9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60" t="13071" r="15994" b="35319"/>
          <a:stretch/>
        </p:blipFill>
        <p:spPr>
          <a:xfrm>
            <a:off x="5334643" y="3037832"/>
            <a:ext cx="1713792" cy="1183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9E2D4E-C86B-EC4E-B8E9-44909BBFDD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8" t="1129" r="4392" b="40686"/>
          <a:stretch/>
        </p:blipFill>
        <p:spPr>
          <a:xfrm>
            <a:off x="6738393" y="3037831"/>
            <a:ext cx="2405608" cy="11835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04982-3C5E-7E48-AF67-2338EC424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5687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FA4CF-8C58-5D49-AAF1-515765E6A7A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3B52C-3600-AB01-E486-F51C6EF91E34}"/>
              </a:ext>
            </a:extLst>
          </p:cNvPr>
          <p:cNvSpPr txBox="1"/>
          <p:nvPr/>
        </p:nvSpPr>
        <p:spPr>
          <a:xfrm>
            <a:off x="2543014" y="4698272"/>
            <a:ext cx="419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[Bagchi, Perez (2022), Bagchi, Perez (2025)]</a:t>
            </a:r>
          </a:p>
        </p:txBody>
      </p:sp>
    </p:spTree>
    <p:extLst>
      <p:ext uri="{BB962C8B-B14F-4D97-AF65-F5344CB8AC3E}">
        <p14:creationId xmlns:p14="http://schemas.microsoft.com/office/powerpoint/2010/main" val="9450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ABA5D13-2417-E64C-95E3-5036E0B10762}"/>
              </a:ext>
            </a:extLst>
          </p:cNvPr>
          <p:cNvGrpSpPr/>
          <p:nvPr/>
        </p:nvGrpSpPr>
        <p:grpSpPr>
          <a:xfrm>
            <a:off x="4572000" y="496938"/>
            <a:ext cx="4475285" cy="3311899"/>
            <a:chOff x="2647969" y="1258687"/>
            <a:chExt cx="5967047" cy="44158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AB19EE-98AF-CB43-B68C-16A0B74B7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969" y="1258687"/>
              <a:ext cx="5967047" cy="441586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10179D-7CF7-224A-98BD-FE30B2BF4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7412" y="3073296"/>
              <a:ext cx="2648926" cy="19408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C82B9D-5BCC-7B46-86A4-FC7C66902FC9}"/>
                </a:ext>
              </a:extLst>
            </p:cNvPr>
            <p:cNvSpPr txBox="1"/>
            <p:nvPr/>
          </p:nvSpPr>
          <p:spPr>
            <a:xfrm>
              <a:off x="5658267" y="1921734"/>
              <a:ext cx="22693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with 4% Compression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2B184E-FA15-D54B-9A15-5CF1D56A9C6B}"/>
                </a:ext>
              </a:extLst>
            </p:cNvPr>
            <p:cNvSpPr txBox="1"/>
            <p:nvPr/>
          </p:nvSpPr>
          <p:spPr>
            <a:xfrm>
              <a:off x="4205157" y="3994177"/>
              <a:ext cx="89810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7030A0"/>
                  </a:solidFill>
                </a:rPr>
                <a:t>10 GV/m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78F828-E723-DF4B-9E12-47367DBF6A64}"/>
                </a:ext>
              </a:extLst>
            </p:cNvPr>
            <p:cNvSpPr txBox="1"/>
            <p:nvPr/>
          </p:nvSpPr>
          <p:spPr>
            <a:xfrm>
              <a:off x="5163305" y="4258252"/>
              <a:ext cx="94299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7.5 GV/m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C9F109-1C56-8C40-80F8-39C62D0F23D7}"/>
                </a:ext>
              </a:extLst>
            </p:cNvPr>
            <p:cNvSpPr txBox="1"/>
            <p:nvPr/>
          </p:nvSpPr>
          <p:spPr>
            <a:xfrm>
              <a:off x="5030448" y="3919027"/>
              <a:ext cx="8062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5 GV/m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ACD2EF-20C7-5F4C-A132-9AF989CC59D6}"/>
                </a:ext>
              </a:extLst>
            </p:cNvPr>
            <p:cNvSpPr txBox="1"/>
            <p:nvPr/>
          </p:nvSpPr>
          <p:spPr>
            <a:xfrm>
              <a:off x="5233106" y="3588829"/>
              <a:ext cx="8062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4847F4"/>
                  </a:solidFill>
                </a:rPr>
                <a:t>0 GV/m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D76CB1-44E8-EB4C-AB23-4AC0F4DFAA84}"/>
              </a:ext>
            </a:extLst>
          </p:cNvPr>
          <p:cNvSpPr txBox="1"/>
          <p:nvPr/>
        </p:nvSpPr>
        <p:spPr>
          <a:xfrm>
            <a:off x="275505" y="298148"/>
            <a:ext cx="5104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dislocation multiplication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1AD21A-3A31-4540-82EB-EBE1FA825030}"/>
              </a:ext>
            </a:extLst>
          </p:cNvPr>
          <p:cNvSpPr txBox="1"/>
          <p:nvPr/>
        </p:nvSpPr>
        <p:spPr>
          <a:xfrm>
            <a:off x="5622160" y="2249647"/>
            <a:ext cx="476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NEB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4D032-B502-DA45-8996-87D99A4E9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5300" y="4767263"/>
            <a:ext cx="2057400" cy="273844"/>
          </a:xfrm>
        </p:spPr>
        <p:txBody>
          <a:bodyPr/>
          <a:lstStyle/>
          <a:p>
            <a:fld id="{7AEFA4CF-8C58-5D49-AAF1-515765E6A7AF}" type="slidenum">
              <a:rPr lang="en-US" smtClean="0"/>
              <a:t>31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7329D0-E3B0-B437-EC03-7AFD39634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8" t="1129" r="4392" b="40686"/>
          <a:stretch/>
        </p:blipFill>
        <p:spPr>
          <a:xfrm>
            <a:off x="345861" y="1294305"/>
            <a:ext cx="3749360" cy="1844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67FFD-1DAE-AC3C-7790-A44AFD63FF25}"/>
              </a:ext>
            </a:extLst>
          </p:cNvPr>
          <p:cNvSpPr txBox="1"/>
          <p:nvPr/>
        </p:nvSpPr>
        <p:spPr>
          <a:xfrm>
            <a:off x="1492172" y="3942804"/>
            <a:ext cx="6188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Modest impact of E on kinetics, even at very high fields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significant thermo-elastic strains to activate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Although, extreme entropic effects have been observed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/>
              <a:t>Bagchi, Perez (2022, 2025)]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538D0-7250-B419-0336-49FD3153E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3161-B1EF-0045-B135-777541C4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Plastic activity: the mystery remains..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6E7AC-C55F-D96C-EAE0-C97DB01E3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738822"/>
            <a:ext cx="8560905" cy="3895596"/>
          </a:xfrm>
        </p:spPr>
        <p:txBody>
          <a:bodyPr>
            <a:normAutofit/>
          </a:bodyPr>
          <a:lstStyle/>
          <a:p>
            <a:r>
              <a:rPr lang="en-US" dirty="0"/>
              <a:t>Flat surfaces under typical fields (~100 MV/m)</a:t>
            </a:r>
          </a:p>
          <a:p>
            <a:pPr lvl="1"/>
            <a:r>
              <a:rPr lang="en-US" dirty="0"/>
              <a:t>Very low driving force for dislocation multiplication or motion</a:t>
            </a:r>
          </a:p>
          <a:p>
            <a:pPr lvl="1"/>
            <a:r>
              <a:rPr lang="en-US" dirty="0"/>
              <a:t>Very large FR sources required for multiplication (~mm)</a:t>
            </a:r>
          </a:p>
          <a:p>
            <a:pPr lvl="1"/>
            <a:endParaRPr lang="en-US" dirty="0"/>
          </a:p>
          <a:p>
            <a:r>
              <a:rPr lang="en-US" dirty="0"/>
              <a:t>Coupling of E with surface steps can enhance multiplications, but:</a:t>
            </a:r>
          </a:p>
          <a:p>
            <a:pPr lvl="1"/>
            <a:r>
              <a:rPr lang="en-US" dirty="0"/>
              <a:t>Bulk FR: very large sources (mm), very close to the surface (~100 nm)</a:t>
            </a:r>
          </a:p>
          <a:p>
            <a:pPr lvl="1"/>
            <a:r>
              <a:rPr lang="en-US" dirty="0"/>
              <a:t>Surfaces: high fields (&gt;GV/m) and/or large thermo-elastic stresses (~3-4% strain) required</a:t>
            </a:r>
          </a:p>
          <a:p>
            <a:pPr marL="7938" indent="0">
              <a:buNone/>
            </a:pPr>
            <a:endParaRPr lang="en-US" dirty="0"/>
          </a:p>
          <a:p>
            <a:r>
              <a:rPr lang="en-US" dirty="0"/>
              <a:t>Similar conclusion reached by other groups [Wuensch et al, arXiv:2502.03967]</a:t>
            </a:r>
          </a:p>
          <a:p>
            <a:pPr marL="7938" indent="0">
              <a:buNone/>
            </a:pPr>
            <a:endParaRPr lang="en-US" dirty="0"/>
          </a:p>
          <a:p>
            <a:r>
              <a:rPr lang="en-US" b="1" dirty="0"/>
              <a:t>Plastic deformation is clearly an important ingredient, but the details remain poorly understood due to the very small driving forces involved under E alone. Other sources of stress needed to activate deformation.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847EF-3B6C-46A2-3307-B4D90CC92E46}"/>
              </a:ext>
            </a:extLst>
          </p:cNvPr>
          <p:cNvSpPr txBox="1"/>
          <p:nvPr/>
        </p:nvSpPr>
        <p:spPr>
          <a:xfrm>
            <a:off x="3475071" y="477416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[Bagchi, Perez (2022)]</a:t>
            </a:r>
          </a:p>
        </p:txBody>
      </p:sp>
    </p:spTree>
    <p:extLst>
      <p:ext uri="{BB962C8B-B14F-4D97-AF65-F5344CB8AC3E}">
        <p14:creationId xmlns:p14="http://schemas.microsoft.com/office/powerpoint/2010/main" val="3039421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FD4A-35F6-8701-E0CE-0FDB78DA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A7EE9-FE08-A0BA-517F-6DFD7060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738822"/>
            <a:ext cx="8560905" cy="3895596"/>
          </a:xfrm>
        </p:spPr>
        <p:txBody>
          <a:bodyPr>
            <a:normAutofit/>
          </a:bodyPr>
          <a:lstStyle/>
          <a:p>
            <a:pPr marL="7938" indent="0">
              <a:buNone/>
            </a:pPr>
            <a:endParaRPr lang="en-US" b="1" dirty="0"/>
          </a:p>
          <a:p>
            <a:r>
              <a:rPr lang="en-US" dirty="0"/>
              <a:t>Probably “all-of-the-above” scenario where many different driving forces contribute</a:t>
            </a:r>
          </a:p>
          <a:p>
            <a:pPr lvl="1"/>
            <a:r>
              <a:rPr lang="en-US" dirty="0"/>
              <a:t>Modeling can easily explain BD for E ~GV/m either by plastic or diffusive mass transport</a:t>
            </a:r>
          </a:p>
          <a:p>
            <a:pPr lvl="1"/>
            <a:r>
              <a:rPr lang="en-US" dirty="0"/>
              <a:t>Transport is a plausible mechanism for E ~100-200 MV/m</a:t>
            </a:r>
          </a:p>
          <a:p>
            <a:pPr lvl="1"/>
            <a:r>
              <a:rPr lang="en-US" dirty="0"/>
              <a:t>Dislocation multiplication also proposed, but microscopic validation needed</a:t>
            </a:r>
          </a:p>
          <a:p>
            <a:pPr marL="7938" indent="0">
              <a:buNone/>
            </a:pPr>
            <a:endParaRPr lang="en-US" dirty="0"/>
          </a:p>
          <a:p>
            <a:r>
              <a:rPr lang="en-US" dirty="0"/>
              <a:t>Appears likely that pre-existing roughness and/or additional driving forces are needed to activate plastic deformation (e.g., formed through diffusive transport, thermal cycling/fatigue, secondary breakdowns, …)</a:t>
            </a:r>
          </a:p>
          <a:p>
            <a:endParaRPr lang="en-US" dirty="0"/>
          </a:p>
          <a:p>
            <a:r>
              <a:rPr lang="en-US" dirty="0"/>
              <a:t>Microscopically rare but macroscopically abundant microstructural features could also play an important role</a:t>
            </a:r>
          </a:p>
          <a:p>
            <a:pPr marL="793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00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CAC23-9CE0-10B0-FE25-638E2E50C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93D7-EF6A-DCAD-B52F-37E9653E2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make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7F3B-EB66-59FD-0D1E-54F170A53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15" y="738822"/>
            <a:ext cx="8229600" cy="3895596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7938" indent="0">
              <a:buNone/>
            </a:pPr>
            <a:r>
              <a:rPr lang="en-US" sz="2000" b="1" dirty="0"/>
              <a:t>Help from our experimental colleagues! </a:t>
            </a:r>
          </a:p>
          <a:p>
            <a:endParaRPr lang="en-US" sz="2000" dirty="0"/>
          </a:p>
          <a:p>
            <a:r>
              <a:rPr lang="en-US" sz="2000" dirty="0"/>
              <a:t>“Single shot” </a:t>
            </a:r>
            <a:r>
              <a:rPr lang="en-US" sz="2000" i="1" dirty="0"/>
              <a:t>in situ </a:t>
            </a:r>
            <a:r>
              <a:rPr lang="en-US" sz="2000" dirty="0"/>
              <a:t>experiments to resolve breakdown precursor formation before BD occurs (e.g., scanning probe, </a:t>
            </a:r>
            <a:r>
              <a:rPr lang="en-US" sz="2000" i="1" dirty="0"/>
              <a:t>in situ </a:t>
            </a:r>
            <a:r>
              <a:rPr lang="en-US" sz="2000" dirty="0"/>
              <a:t>experiments in TEM)</a:t>
            </a:r>
          </a:p>
          <a:p>
            <a:endParaRPr lang="en-US" sz="2000" dirty="0"/>
          </a:p>
          <a:p>
            <a:r>
              <a:rPr lang="en-US" sz="2000" dirty="0"/>
              <a:t>Very well characterized materials (likely means small volumes)</a:t>
            </a:r>
          </a:p>
          <a:p>
            <a:endParaRPr lang="en-US" sz="2000" dirty="0"/>
          </a:p>
          <a:p>
            <a:r>
              <a:rPr lang="en-US" sz="2000" dirty="0"/>
              <a:t>Systematic, one factor at the time, approach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5281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2AC8-A809-E6DB-9B48-AE07FA73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042D-3585-9133-88DF-CF2277058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04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385D-A098-55EE-9F6D-721C9CFE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A1617-4AFD-9D66-B804-B847ED224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55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8017-FCD4-8B03-6E56-96EEB51F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BA305-310C-D052-F85A-A002D51C6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48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DEF3-354B-E4F7-1AAE-7A01E688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B2D68-96AD-AC83-B8E7-9126BE712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16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88B759-FEB8-5FA1-3D55-B8F08F495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34" y="1025162"/>
            <a:ext cx="8226054" cy="66915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66F8-B661-2CA9-4B14-768A1D29FD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CFB7C-2FAE-67F8-612A-61FDFE70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263"/>
          <a:stretch>
            <a:fillRect/>
          </a:stretch>
        </p:blipFill>
        <p:spPr>
          <a:xfrm>
            <a:off x="130280" y="834507"/>
            <a:ext cx="4968274" cy="2776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0A696-0ABA-7718-C06E-67B592E63D82}"/>
              </a:ext>
            </a:extLst>
          </p:cNvPr>
          <p:cNvSpPr txBox="1"/>
          <p:nvPr/>
        </p:nvSpPr>
        <p:spPr>
          <a:xfrm>
            <a:off x="272189" y="35278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163" lvl="1" indent="0" algn="ctr">
              <a:buNone/>
            </a:pPr>
            <a:r>
              <a:rPr lang="en-US" sz="1800" dirty="0"/>
              <a:t>[</a:t>
            </a:r>
            <a:r>
              <a:rPr lang="en-US" sz="1800" dirty="0" err="1"/>
              <a:t>Askhenazy</a:t>
            </a:r>
            <a:r>
              <a:rPr lang="en-US" sz="1800" dirty="0"/>
              <a:t> et al. (2021)]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71F82-C4EF-746D-E0E5-AA1656F2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554" y="1179018"/>
            <a:ext cx="3890990" cy="1960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85B75E-9DED-799E-6C13-78BF3FE36410}"/>
              </a:ext>
            </a:extLst>
          </p:cNvPr>
          <p:cNvSpPr txBox="1"/>
          <p:nvPr/>
        </p:nvSpPr>
        <p:spPr>
          <a:xfrm>
            <a:off x="5891398" y="3214651"/>
            <a:ext cx="93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 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5C3E8-3B58-01BD-5739-700594D01782}"/>
              </a:ext>
            </a:extLst>
          </p:cNvPr>
          <p:cNvSpPr txBox="1"/>
          <p:nvPr/>
        </p:nvSpPr>
        <p:spPr>
          <a:xfrm>
            <a:off x="7397206" y="321176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 Cu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534D46-BC5F-4215-A3E6-C01804B32942}"/>
              </a:ext>
            </a:extLst>
          </p:cNvPr>
          <p:cNvSpPr txBox="1"/>
          <p:nvPr/>
        </p:nvSpPr>
        <p:spPr>
          <a:xfrm>
            <a:off x="6157186" y="3631169"/>
            <a:ext cx="18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Korsback</a:t>
            </a:r>
            <a:r>
              <a:rPr lang="en-US" dirty="0"/>
              <a:t> (2020)]</a:t>
            </a:r>
          </a:p>
        </p:txBody>
      </p:sp>
    </p:spTree>
    <p:extLst>
      <p:ext uri="{BB962C8B-B14F-4D97-AF65-F5344CB8AC3E}">
        <p14:creationId xmlns:p14="http://schemas.microsoft.com/office/powerpoint/2010/main" val="133781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694C7-E1B7-1F3A-66AB-5291EDA0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DD891E-E5F7-EA7D-2D61-14C6D4048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387" y="949908"/>
            <a:ext cx="4589199" cy="2999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071530-0C80-2FBB-C0F3-FFAC2DF489F1}"/>
              </a:ext>
            </a:extLst>
          </p:cNvPr>
          <p:cNvSpPr/>
          <p:nvPr/>
        </p:nvSpPr>
        <p:spPr>
          <a:xfrm>
            <a:off x="309968" y="235903"/>
            <a:ext cx="8448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know: Electric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B38F5-93B9-3C4E-A29C-30DF578BBEAA}"/>
              </a:ext>
            </a:extLst>
          </p:cNvPr>
          <p:cNvSpPr txBox="1"/>
          <p:nvPr/>
        </p:nvSpPr>
        <p:spPr>
          <a:xfrm>
            <a:off x="4175522" y="949908"/>
            <a:ext cx="47968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occur for peak fields on the order of 100 MV/m and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Extremely steep rate dependence (BDR ~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20-40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relevant physics: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Plastic deformation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Biased mass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emission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99385-D2E0-2DF8-F60D-7742DCAE082D}"/>
              </a:ext>
            </a:extLst>
          </p:cNvPr>
          <p:cNvSpPr txBox="1"/>
          <p:nvPr/>
        </p:nvSpPr>
        <p:spPr>
          <a:xfrm>
            <a:off x="984967" y="3949148"/>
            <a:ext cx="2020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[Cahill et al. (2018)]</a:t>
            </a:r>
          </a:p>
        </p:txBody>
      </p:sp>
    </p:spTree>
    <p:extLst>
      <p:ext uri="{BB962C8B-B14F-4D97-AF65-F5344CB8AC3E}">
        <p14:creationId xmlns:p14="http://schemas.microsoft.com/office/powerpoint/2010/main" val="287222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742ED-6488-7764-5FDD-9E60C01BC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933CC9-019B-FC81-B589-0FC37972F975}"/>
              </a:ext>
            </a:extLst>
          </p:cNvPr>
          <p:cNvSpPr/>
          <p:nvPr/>
        </p:nvSpPr>
        <p:spPr>
          <a:xfrm>
            <a:off x="309968" y="235903"/>
            <a:ext cx="8448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know: Electric fields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C2CF91-1EE5-6F07-A08E-9AA68526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16" y="949908"/>
            <a:ext cx="2373484" cy="1654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2EA29-DB46-13E8-2C6B-D99BF9121A89}"/>
              </a:ext>
            </a:extLst>
          </p:cNvPr>
          <p:cNvSpPr txBox="1"/>
          <p:nvPr/>
        </p:nvSpPr>
        <p:spPr>
          <a:xfrm>
            <a:off x="1511195" y="256523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[Driesel (1994)]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424D9-7B0D-B9DB-8A5E-FFF5A3F4C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8" y="2856773"/>
            <a:ext cx="4076295" cy="1761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7099A-8276-BF6B-F05C-65DB3AAE7A88}"/>
              </a:ext>
            </a:extLst>
          </p:cNvPr>
          <p:cNvSpPr txBox="1"/>
          <p:nvPr/>
        </p:nvSpPr>
        <p:spPr>
          <a:xfrm>
            <a:off x="642938" y="46770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[Gill, </a:t>
            </a:r>
            <a:r>
              <a:rPr lang="en-US" dirty="0" err="1"/>
              <a:t>Goduru</a:t>
            </a:r>
            <a:r>
              <a:rPr lang="en-US" dirty="0"/>
              <a:t>, Sheldon (2008)]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6AAFE-3622-56A0-F3FF-139FB303317E}"/>
              </a:ext>
            </a:extLst>
          </p:cNvPr>
          <p:cNvSpPr txBox="1"/>
          <p:nvPr/>
        </p:nvSpPr>
        <p:spPr>
          <a:xfrm>
            <a:off x="4175522" y="949908"/>
            <a:ext cx="47968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occur for peak fields on the order of 100 MV/m and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Extremely steep rate dependence (BDR ~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20-40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relevant physics: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Plastic deformation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Biased mass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emission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50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CD86D-D713-6F2B-8639-7C16DA53A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3A134C-2BA7-5062-92E1-3469255B3C27}"/>
              </a:ext>
            </a:extLst>
          </p:cNvPr>
          <p:cNvSpPr/>
          <p:nvPr/>
        </p:nvSpPr>
        <p:spPr>
          <a:xfrm>
            <a:off x="244187" y="292759"/>
            <a:ext cx="8655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25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know: Resistive Heating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794E9-B537-B9DD-A403-733BA4BD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8" r="36363"/>
          <a:stretch/>
        </p:blipFill>
        <p:spPr>
          <a:xfrm>
            <a:off x="349122" y="871612"/>
            <a:ext cx="4154076" cy="3186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9FEE23-C309-2169-5586-B419A4C266E4}"/>
              </a:ext>
            </a:extLst>
          </p:cNvPr>
          <p:cNvSpPr txBox="1"/>
          <p:nvPr/>
        </p:nvSpPr>
        <p:spPr>
          <a:xfrm>
            <a:off x="574627" y="4058083"/>
            <a:ext cx="4134978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[Laurent, Tantawi, </a:t>
            </a:r>
            <a:r>
              <a:rPr lang="en-US" dirty="0" err="1"/>
              <a:t>Dolgashev</a:t>
            </a:r>
            <a:r>
              <a:rPr lang="en-US" dirty="0"/>
              <a:t> et al. (2011)]</a:t>
            </a:r>
            <a:br>
              <a:rPr lang="en-US" dirty="0"/>
            </a:br>
            <a:endParaRPr lang="en-US" dirty="0"/>
          </a:p>
          <a:p>
            <a:endParaRPr lang="en-US" sz="162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1858C-B9B5-2BA9-075A-FD0597A5EA89}"/>
              </a:ext>
            </a:extLst>
          </p:cNvPr>
          <p:cNvSpPr txBox="1"/>
          <p:nvPr/>
        </p:nvSpPr>
        <p:spPr>
          <a:xfrm>
            <a:off x="4640804" y="871612"/>
            <a:ext cx="4237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correlation between BDR and peak pulse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BDR significantly decreases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conditions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relevant physics: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Thermo-elastic stresses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Cyclic fatigue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emission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Thermally-activated kinetics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27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8E3F9-16C7-A9E9-EBBA-7FED8693C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43A8B0-E2A9-36C9-F766-A8278E2500AF}"/>
              </a:ext>
            </a:extLst>
          </p:cNvPr>
          <p:cNvSpPr/>
          <p:nvPr/>
        </p:nvSpPr>
        <p:spPr>
          <a:xfrm>
            <a:off x="244187" y="292759"/>
            <a:ext cx="8655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25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know: Resistive Heating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377473-F588-7E26-DA78-31C01C3BC1D0}"/>
              </a:ext>
            </a:extLst>
          </p:cNvPr>
          <p:cNvSpPr txBox="1"/>
          <p:nvPr/>
        </p:nvSpPr>
        <p:spPr>
          <a:xfrm>
            <a:off x="4640804" y="871612"/>
            <a:ext cx="4237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correlation between BDR and peak pulse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BDR significantly decreases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conditions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relevant physics: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Thermo-elastic stresses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Cyclic fatigue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emission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Thermally-activated kinetics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2C508-978C-23AF-91FB-FB0DBCF97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05"/>
          <a:stretch/>
        </p:blipFill>
        <p:spPr>
          <a:xfrm>
            <a:off x="334735" y="829647"/>
            <a:ext cx="3861790" cy="181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7DA8E-57C6-3783-4977-03C19DF01102}"/>
              </a:ext>
            </a:extLst>
          </p:cNvPr>
          <p:cNvSpPr txBox="1"/>
          <p:nvPr/>
        </p:nvSpPr>
        <p:spPr>
          <a:xfrm>
            <a:off x="421375" y="2781578"/>
            <a:ext cx="36885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[Laurent, Tantawi, </a:t>
            </a:r>
            <a:r>
              <a:rPr lang="en-US" sz="1600" dirty="0" err="1"/>
              <a:t>Dolgashev</a:t>
            </a:r>
            <a:r>
              <a:rPr lang="en-US" sz="1600" dirty="0"/>
              <a:t> et al. (2011)]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3F1BE-F729-4C8A-8E9F-F434C453F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7" t="59368" r="13474" b="1860"/>
          <a:stretch/>
        </p:blipFill>
        <p:spPr>
          <a:xfrm>
            <a:off x="609947" y="3108909"/>
            <a:ext cx="3962053" cy="1741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00F87-AEFA-E527-6DE0-E82F7D1B1276}"/>
              </a:ext>
            </a:extLst>
          </p:cNvPr>
          <p:cNvSpPr txBox="1"/>
          <p:nvPr/>
        </p:nvSpPr>
        <p:spPr>
          <a:xfrm>
            <a:off x="1709666" y="4850741"/>
            <a:ext cx="199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[Man et al. (2009)]</a:t>
            </a:r>
          </a:p>
        </p:txBody>
      </p:sp>
    </p:spTree>
    <p:extLst>
      <p:ext uri="{BB962C8B-B14F-4D97-AF65-F5344CB8AC3E}">
        <p14:creationId xmlns:p14="http://schemas.microsoft.com/office/powerpoint/2010/main" val="32579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844D-3464-DA8E-2FBF-3F35A8CBA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E741B9-B15E-90E6-E0E5-45C95B244ABB}"/>
              </a:ext>
            </a:extLst>
          </p:cNvPr>
          <p:cNvSpPr/>
          <p:nvPr/>
        </p:nvSpPr>
        <p:spPr>
          <a:xfrm>
            <a:off x="244187" y="292759"/>
            <a:ext cx="8655627" cy="450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325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know: 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C6685-E9F2-1762-2223-6C92467B23D9}"/>
              </a:ext>
            </a:extLst>
          </p:cNvPr>
          <p:cNvSpPr txBox="1"/>
          <p:nvPr/>
        </p:nvSpPr>
        <p:spPr>
          <a:xfrm>
            <a:off x="3852068" y="832812"/>
            <a:ext cx="50477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Correlation between BD field and crystal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Harder materials = lower BDR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Processing matters (welding, …)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relevant physics: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Plastic deformation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Dislocation motion/multiplication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Surface defects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Microstructure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68599-97D2-312C-8D96-F4DCF00F6FCF}"/>
              </a:ext>
            </a:extLst>
          </p:cNvPr>
          <p:cNvSpPr txBox="1"/>
          <p:nvPr/>
        </p:nvSpPr>
        <p:spPr>
          <a:xfrm>
            <a:off x="832670" y="27506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8B786-DE16-C149-BA87-4B407501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68" y="742882"/>
            <a:ext cx="3019398" cy="2257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B6658-2DEF-D538-1884-4C501DCE2872}"/>
              </a:ext>
            </a:extLst>
          </p:cNvPr>
          <p:cNvSpPr txBox="1"/>
          <p:nvPr/>
        </p:nvSpPr>
        <p:spPr>
          <a:xfrm rot="16200000">
            <a:off x="-983323" y="1699727"/>
            <a:ext cx="23784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>
                <a:effectLst/>
              </a:rPr>
              <a:t>Descoeudres</a:t>
            </a:r>
            <a:r>
              <a:rPr lang="en-US" sz="1600" dirty="0">
                <a:effectLst/>
              </a:rPr>
              <a:t> et al (2009)]</a:t>
            </a:r>
            <a:endParaRPr lang="en-US" sz="1600" dirty="0"/>
          </a:p>
        </p:txBody>
      </p:sp>
      <p:pic>
        <p:nvPicPr>
          <p:cNvPr id="16" name="Picture 15" descr="Chart, line chart&#10;&#10;AI-generated content may be incorrect.">
            <a:extLst>
              <a:ext uri="{FF2B5EF4-FFF2-40B4-BE49-F238E27FC236}">
                <a16:creationId xmlns:a16="http://schemas.microsoft.com/office/drawing/2014/main" id="{BBBF4030-DA5A-B242-8B61-8EB24B90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02" y="2935320"/>
            <a:ext cx="2906023" cy="20728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BC6056-98FB-84D3-4CE8-63F9FDA7CC88}"/>
              </a:ext>
            </a:extLst>
          </p:cNvPr>
          <p:cNvSpPr txBox="1"/>
          <p:nvPr/>
        </p:nvSpPr>
        <p:spPr>
          <a:xfrm rot="16200000">
            <a:off x="-836090" y="3892850"/>
            <a:ext cx="21600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>
                <a:effectLst/>
              </a:rPr>
              <a:t>Dolgashev</a:t>
            </a:r>
            <a:r>
              <a:rPr lang="en-US" sz="1600" dirty="0">
                <a:effectLst/>
              </a:rPr>
              <a:t> et al (2021)]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329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5F23-1529-A45F-20C3-5CD0589D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precursor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8BE2F-043A-50EA-75D0-C2D7171F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51" y="891248"/>
            <a:ext cx="7467602" cy="3895596"/>
          </a:xfrm>
        </p:spPr>
        <p:txBody>
          <a:bodyPr>
            <a:noAutofit/>
          </a:bodyPr>
          <a:lstStyle/>
          <a:p>
            <a:r>
              <a:rPr lang="en-US" sz="2000" b="1" dirty="0"/>
              <a:t>Plastic deformation </a:t>
            </a:r>
            <a:r>
              <a:rPr lang="en-US" sz="2000" dirty="0"/>
              <a:t>(</a:t>
            </a:r>
            <a:r>
              <a:rPr lang="en-US" sz="2000" dirty="0" err="1"/>
              <a:t>Djurabekova</a:t>
            </a:r>
            <a:r>
              <a:rPr lang="en-US" sz="2000" dirty="0"/>
              <a:t>, Nordlund, Ashkenazy, LANL):</a:t>
            </a:r>
          </a:p>
          <a:p>
            <a:pPr lvl="1"/>
            <a:r>
              <a:rPr lang="en-US" sz="2000" dirty="0"/>
              <a:t>Key idea: runaway dislocation multiplication can lead to </a:t>
            </a:r>
            <a:br>
              <a:rPr lang="en-US" sz="2000" dirty="0"/>
            </a:br>
            <a:r>
              <a:rPr lang="en-US" sz="2000" dirty="0"/>
              <a:t>formation of breakdown precursors</a:t>
            </a:r>
          </a:p>
          <a:p>
            <a:pPr lvl="1"/>
            <a:r>
              <a:rPr lang="en-US" sz="2000" dirty="0"/>
              <a:t>Driven by Maxwell stresses, thermo-elastic stresses</a:t>
            </a:r>
          </a:p>
          <a:p>
            <a:pPr marL="157163" lvl="1" indent="0" algn="ctr">
              <a:buNone/>
            </a:pPr>
            <a:r>
              <a:rPr lang="en-US" sz="1800" dirty="0"/>
              <a:t>[Review: Wuensch et al, arXiv:2502.03967]</a:t>
            </a:r>
          </a:p>
          <a:p>
            <a:pPr marL="157163" lvl="1" indent="0">
              <a:buNone/>
            </a:pPr>
            <a:endParaRPr lang="en-US" sz="2000" dirty="0"/>
          </a:p>
          <a:p>
            <a:r>
              <a:rPr lang="en-US" sz="2000" b="1" dirty="0"/>
              <a:t>Diffusive mass transport </a:t>
            </a:r>
            <a:r>
              <a:rPr lang="en-US" sz="2000" dirty="0"/>
              <a:t>(</a:t>
            </a:r>
            <a:r>
              <a:rPr lang="en-US" sz="2000" dirty="0" err="1"/>
              <a:t>Djurabekova</a:t>
            </a:r>
            <a:r>
              <a:rPr lang="en-US" sz="2000" dirty="0"/>
              <a:t>, LANL):</a:t>
            </a:r>
          </a:p>
          <a:p>
            <a:pPr lvl="1"/>
            <a:r>
              <a:rPr lang="en-US" sz="2000" dirty="0"/>
              <a:t>Key idea: diffusive mass transport can lead to </a:t>
            </a:r>
            <a:br>
              <a:rPr lang="en-US" sz="2000" dirty="0"/>
            </a:br>
            <a:r>
              <a:rPr lang="en-US" sz="2000" dirty="0"/>
              <a:t>formation of breakdown precursors</a:t>
            </a:r>
          </a:p>
          <a:p>
            <a:pPr lvl="1"/>
            <a:r>
              <a:rPr lang="en-US" sz="2000" dirty="0"/>
              <a:t>Driven by Maxwell stresses, thermo-elastic </a:t>
            </a:r>
            <a:br>
              <a:rPr lang="en-US" sz="2000" dirty="0"/>
            </a:br>
            <a:r>
              <a:rPr lang="en-US" sz="2000" dirty="0"/>
              <a:t>stresses, surface tension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14A88-C735-89BB-5CF6-93EEC250F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365"/>
          <a:stretch>
            <a:fillRect/>
          </a:stretch>
        </p:blipFill>
        <p:spPr>
          <a:xfrm>
            <a:off x="6976192" y="1129324"/>
            <a:ext cx="2154556" cy="13908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A746A1-EBBF-D023-B8B3-32FDCBB8BFDE}"/>
              </a:ext>
            </a:extLst>
          </p:cNvPr>
          <p:cNvGrpSpPr/>
          <p:nvPr/>
        </p:nvGrpSpPr>
        <p:grpSpPr>
          <a:xfrm>
            <a:off x="6733180" y="2758215"/>
            <a:ext cx="2345635" cy="2028629"/>
            <a:chOff x="4886911" y="1709340"/>
            <a:chExt cx="3858287" cy="28671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C3C114-EB03-D484-9F55-00580C3D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6911" y="1709340"/>
              <a:ext cx="3858287" cy="279458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96B6992-2803-A4B2-FC68-9E1A66FDF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204" y="1832972"/>
              <a:ext cx="0" cy="7850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9191EE-4F9C-0183-6986-E53A45F44845}"/>
                </a:ext>
              </a:extLst>
            </p:cNvPr>
            <p:cNvSpPr/>
            <p:nvPr/>
          </p:nvSpPr>
          <p:spPr>
            <a:xfrm>
              <a:off x="6717562" y="2959261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402B0E-41BD-AB35-3BA8-0C2CC4C6A04B}"/>
                </a:ext>
              </a:extLst>
            </p:cNvPr>
            <p:cNvSpPr/>
            <p:nvPr/>
          </p:nvSpPr>
          <p:spPr>
            <a:xfrm>
              <a:off x="6799434" y="2737413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1261A8-700F-1ECA-FA48-855AB3E9D3BC}"/>
                </a:ext>
              </a:extLst>
            </p:cNvPr>
            <p:cNvSpPr/>
            <p:nvPr/>
          </p:nvSpPr>
          <p:spPr>
            <a:xfrm>
              <a:off x="7130005" y="2737413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389BF3-F25D-9734-21BB-F2AE9DE8791D}"/>
                </a:ext>
              </a:extLst>
            </p:cNvPr>
            <p:cNvSpPr/>
            <p:nvPr/>
          </p:nvSpPr>
          <p:spPr>
            <a:xfrm>
              <a:off x="7211028" y="2959261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58BDB3-FBDB-34FE-6D76-7766B3CC508C}"/>
                </a:ext>
              </a:extLst>
            </p:cNvPr>
            <p:cNvSpPr/>
            <p:nvPr/>
          </p:nvSpPr>
          <p:spPr>
            <a:xfrm>
              <a:off x="6360676" y="3713540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DCE6E5-8062-915E-03CF-70EE62A89E90}"/>
                </a:ext>
              </a:extLst>
            </p:cNvPr>
            <p:cNvSpPr/>
            <p:nvPr/>
          </p:nvSpPr>
          <p:spPr>
            <a:xfrm>
              <a:off x="7552937" y="3713540"/>
              <a:ext cx="81023" cy="768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32A6C190-422D-428A-71C4-DEBCF50B7628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rot="5400000" flipH="1" flipV="1">
              <a:off x="6201437" y="3197415"/>
              <a:ext cx="715876" cy="316374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8A591FE8-DC68-5B57-E47A-2B9FCBB503C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093143" y="3197415"/>
              <a:ext cx="715876" cy="316374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F7CD6E45-8418-3532-EF7F-21B1C24C4C5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47417" y="2827336"/>
              <a:ext cx="194693" cy="69157"/>
            </a:xfrm>
            <a:prstGeom prst="curved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251C1E8D-E765-DDE6-BC14-711C0AA77A2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58456" y="2827624"/>
              <a:ext cx="221848" cy="81872"/>
            </a:xfrm>
            <a:prstGeom prst="curvedConnector3">
              <a:avLst>
                <a:gd name="adj1" fmla="val 1142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2922111-B86D-77D4-4452-8845A10C706E}"/>
                </a:ext>
              </a:extLst>
            </p:cNvPr>
            <p:cNvSpPr/>
            <p:nvPr/>
          </p:nvSpPr>
          <p:spPr>
            <a:xfrm>
              <a:off x="6914698" y="2656538"/>
              <a:ext cx="168642" cy="214132"/>
            </a:xfrm>
            <a:prstGeom prst="ellipse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B5337D-922C-5AA5-70AA-749F8B3728EA}"/>
                </a:ext>
              </a:extLst>
            </p:cNvPr>
            <p:cNvSpPr/>
            <p:nvPr/>
          </p:nvSpPr>
          <p:spPr>
            <a:xfrm>
              <a:off x="4886911" y="1741631"/>
              <a:ext cx="281185" cy="2610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B66676-20AF-C885-CDB0-60C37FB640DF}"/>
                </a:ext>
              </a:extLst>
            </p:cNvPr>
            <p:cNvSpPr/>
            <p:nvPr/>
          </p:nvSpPr>
          <p:spPr>
            <a:xfrm>
              <a:off x="5237544" y="4381750"/>
              <a:ext cx="3507654" cy="194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8447327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22686</TotalTime>
  <Words>1913</Words>
  <Application>Microsoft Macintosh PowerPoint</Application>
  <PresentationFormat>On-screen Show (16:9)</PresentationFormat>
  <Paragraphs>340</Paragraphs>
  <Slides>39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Acumin Pro</vt:lpstr>
      <vt:lpstr>Arial</vt:lpstr>
      <vt:lpstr>Calibri</vt:lpstr>
      <vt:lpstr>Cambria Math</vt:lpstr>
      <vt:lpstr>Symbol</vt:lpstr>
      <vt:lpstr>System Font Regular</vt:lpstr>
      <vt:lpstr>Wingdings</vt:lpstr>
      <vt:lpstr>Main</vt:lpstr>
      <vt:lpstr>Custom Design</vt:lpstr>
      <vt:lpstr>Modeling insights into the evolution of NCRF materials in accelerator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Breakdown precursor modeling</vt:lpstr>
      <vt:lpstr>Breakdown precursor modeling</vt:lpstr>
      <vt:lpstr>Surface instabilities</vt:lpstr>
      <vt:lpstr>Atomistic simulation of surface evolution under E</vt:lpstr>
      <vt:lpstr>PowerPoint Presentation</vt:lpstr>
      <vt:lpstr>PowerPoint Presentation</vt:lpstr>
      <vt:lpstr>PowerPoint Presentation</vt:lpstr>
      <vt:lpstr>Atomistic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Breakdown precursor modeling</vt:lpstr>
      <vt:lpstr>The role of plastic deformation in breakdown</vt:lpstr>
      <vt:lpstr>Maxwell stresses are (really) small!</vt:lpstr>
      <vt:lpstr>PowerPoint Presentation</vt:lpstr>
      <vt:lpstr>PowerPoint Presentation</vt:lpstr>
      <vt:lpstr>PowerPoint Presentation</vt:lpstr>
      <vt:lpstr>PowerPoint Presentation</vt:lpstr>
      <vt:lpstr>Plastic activity: the mystery remains..</vt:lpstr>
      <vt:lpstr>Take home message</vt:lpstr>
      <vt:lpstr>What do we need to make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Perez, Danny</cp:lastModifiedBy>
  <cp:revision>1136</cp:revision>
  <dcterms:created xsi:type="dcterms:W3CDTF">2020-12-17T00:35:24Z</dcterms:created>
  <dcterms:modified xsi:type="dcterms:W3CDTF">2025-07-16T13:03:42Z</dcterms:modified>
</cp:coreProperties>
</file>