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23"/>
  </p:notesMasterIdLst>
  <p:sldIdLst>
    <p:sldId id="374" r:id="rId3"/>
    <p:sldId id="356" r:id="rId4"/>
    <p:sldId id="402" r:id="rId5"/>
    <p:sldId id="372" r:id="rId6"/>
    <p:sldId id="401" r:id="rId7"/>
    <p:sldId id="395" r:id="rId8"/>
    <p:sldId id="394" r:id="rId9"/>
    <p:sldId id="392" r:id="rId10"/>
    <p:sldId id="393" r:id="rId11"/>
    <p:sldId id="386" r:id="rId12"/>
    <p:sldId id="388" r:id="rId13"/>
    <p:sldId id="407" r:id="rId14"/>
    <p:sldId id="406" r:id="rId15"/>
    <p:sldId id="398" r:id="rId16"/>
    <p:sldId id="400" r:id="rId17"/>
    <p:sldId id="399" r:id="rId18"/>
    <p:sldId id="408" r:id="rId19"/>
    <p:sldId id="397" r:id="rId20"/>
    <p:sldId id="390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5"/>
    <p:restoredTop sz="85548" autoAdjust="0"/>
  </p:normalViewPr>
  <p:slideViewPr>
    <p:cSldViewPr snapToGrid="0">
      <p:cViewPr varScale="1">
        <p:scale>
          <a:sx n="108" d="100"/>
          <a:sy n="108" d="100"/>
        </p:scale>
        <p:origin x="1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0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7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1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80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47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61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6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74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4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75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0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8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33B04F-5D43-F748-9BEF-D5C038B77991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0F0FC391-7050-F644-A3A3-A6FF6098AF9D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7CD339AD-7025-CC4E-8705-3600855D375A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FB0BF89-A491-6D43-8423-98DC6BEFD7AF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617349E-1407-C04E-8754-1AC9BDDDF313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040D19C-4966-0A41-B3E7-57A8DF9C8819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9FBDF87-C79C-7B46-A6D2-641F3B70B173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F439EB7-34CC-E644-AA79-7E15C5BDF09C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19A5026-B52B-C147-B440-9EBB996BA922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A788AAE1-B61E-D541-B0EB-77D2B81022F4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DBE10A3E-5D67-BD4E-AC54-1B7A19DBB21C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7DEFCF59-11E7-FF4E-AF72-246FC4293452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AD83970-39EF-9A40-9D50-921919239528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96A8F361-ADC9-B146-85A3-12EECE6FE39C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173AAD05-B77F-D646-9C15-80CE425910A0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2AFC3B8-B505-2049-B838-6AB77D7A949C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289D0A07-E2F3-D948-A266-456AF711A3C7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E883AD41-F0AC-594A-9FEC-EA2967E22ED7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696730-93A2-1C40-A288-6C0ADF526623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968A07-0B94-C142-9CC9-B25991A27E9B}" type="datetime1">
              <a:rPr lang="en-US" smtClean="0"/>
              <a:t>7/16/25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47.jpe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24.png"/><Relationship Id="rId5" Type="http://schemas.openxmlformats.org/officeDocument/2006/relationships/image" Target="../media/image64.jpeg"/><Relationship Id="rId10" Type="http://schemas.openxmlformats.org/officeDocument/2006/relationships/image" Target="../media/image68.tif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2.jpeg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26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/>
          </a:bodyPr>
          <a:lstStyle/>
          <a:p>
            <a:r>
              <a:rPr lang="en-US" sz="4400" dirty="0"/>
              <a:t>Nb</a:t>
            </a:r>
            <a:r>
              <a:rPr lang="en-US" sz="4400" baseline="-25000" dirty="0"/>
              <a:t>3</a:t>
            </a:r>
            <a:r>
              <a:rPr lang="en-US" sz="4400" dirty="0"/>
              <a:t>Sn: State-of-the-art performance, challenges and opportunities for materials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Grigory Eremeev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sz="1600" dirty="0"/>
              <a:t>Materials for Bright Beams Workshop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July 16, 2025</a:t>
            </a:r>
          </a:p>
        </p:txBody>
      </p:sp>
      <p:pic>
        <p:nvPicPr>
          <p:cNvPr id="3" name="Picture 2" descr="Materials for Bright Beams Workshop 2025">
            <a:extLst>
              <a:ext uri="{FF2B5EF4-FFF2-40B4-BE49-F238E27FC236}">
                <a16:creationId xmlns:a16="http://schemas.microsoft.com/office/drawing/2014/main" id="{038546C5-4029-5D2C-8BDE-EE4446F9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97" y="6053114"/>
            <a:ext cx="5151272" cy="8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B36EE1-2005-C7A5-69EA-DB698BE480DB}"/>
              </a:ext>
            </a:extLst>
          </p:cNvPr>
          <p:cNvSpPr txBox="1"/>
          <p:nvPr/>
        </p:nvSpPr>
        <p:spPr>
          <a:xfrm>
            <a:off x="4298160" y="6694179"/>
            <a:ext cx="17978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FERMILAB-SLIDES-25-0158-TD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1114151"/>
          </a:xfrm>
        </p:spPr>
        <p:txBody>
          <a:bodyPr/>
          <a:lstStyle/>
          <a:p>
            <a:r>
              <a:rPr lang="en-US" dirty="0"/>
              <a:t>Challenges and Opportunities</a:t>
            </a:r>
            <a:br>
              <a:rPr lang="en-US" dirty="0"/>
            </a:br>
            <a:r>
              <a:rPr lang="en-US" sz="2400" dirty="0"/>
              <a:t>(or how did we get here and how do we move beyond)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83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causes Q-slope?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SIMS to identify Titanium contamination (myself) -&gt; Ti covers.</a:t>
            </a:r>
          </a:p>
          <a:p>
            <a:pPr marL="0" indent="0">
              <a:buNone/>
            </a:pPr>
            <a:r>
              <a:rPr lang="en-US" dirty="0"/>
              <a:t>Message: data prompted everyone to use covers to protect for Ti.</a:t>
            </a:r>
          </a:p>
          <a:p>
            <a:pPr marL="0" indent="0">
              <a:buNone/>
            </a:pPr>
            <a:r>
              <a:rPr lang="en-US" dirty="0"/>
              <a:t>Also talk about Sn in GB and about more impurities in Nb3Sn</a:t>
            </a:r>
          </a:p>
          <a:p>
            <a:pPr marL="0" indent="0">
              <a:buNone/>
            </a:pPr>
            <a:r>
              <a:rPr lang="en-US" dirty="0"/>
              <a:t>May be split into two slides: talk about Ti and covers, then in the next slide about Sn rich and Sn deficient GB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3FB7B7-BCDC-7737-7116-63355E35A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b="3175"/>
          <a:stretch/>
        </p:blipFill>
        <p:spPr bwMode="auto">
          <a:xfrm>
            <a:off x="7628380" y="3728224"/>
            <a:ext cx="3796499" cy="28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26175-2687-7A94-C7DB-EAFA71F59924}"/>
              </a:ext>
            </a:extLst>
          </p:cNvPr>
          <p:cNvSpPr txBox="1"/>
          <p:nvPr/>
        </p:nvSpPr>
        <p:spPr>
          <a:xfrm>
            <a:off x="552578" y="1484878"/>
            <a:ext cx="6755652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Cornell’s cavity did not have Q-slope, while Wuppertal’s and, later,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Jlab’s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did…why?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D63452-0618-B7C0-CBEB-CED8822FB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783" y="582523"/>
            <a:ext cx="4371695" cy="2836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2320A-583D-B124-EAC2-D0587F1D26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19" t="16230" r="20692" b="27574"/>
          <a:stretch/>
        </p:blipFill>
        <p:spPr>
          <a:xfrm>
            <a:off x="2299178" y="4233553"/>
            <a:ext cx="3875086" cy="2624447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BFD4318-EA50-DDA7-D64B-8CC8F085AD2C}"/>
              </a:ext>
            </a:extLst>
          </p:cNvPr>
          <p:cNvSpPr txBox="1">
            <a:spLocks/>
          </p:cNvSpPr>
          <p:nvPr/>
        </p:nvSpPr>
        <p:spPr>
          <a:xfrm>
            <a:off x="8107680" y="6406896"/>
            <a:ext cx="3502152" cy="6035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13716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2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rgbClr val="1A1A1A"/>
              </a:solidFill>
              <a:latin typeface="Helvetica" panose="020B0604020202020204" pitchFamily="34" charset="0"/>
            </a:endParaRPr>
          </a:p>
          <a:p>
            <a:r>
              <a:rPr lang="fr-FR" dirty="0">
                <a:solidFill>
                  <a:srgbClr val="1A1A1A"/>
                </a:solidFill>
                <a:latin typeface="Helvetica" panose="020B0604020202020204" pitchFamily="34" charset="0"/>
              </a:rPr>
              <a:t>Eremeev, SRF’15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60D129-0DF2-3CC8-64F0-191CE90150DD}"/>
              </a:ext>
            </a:extLst>
          </p:cNvPr>
          <p:cNvSpPr txBox="1"/>
          <p:nvPr/>
        </p:nvSpPr>
        <p:spPr>
          <a:xfrm>
            <a:off x="520025" y="2242283"/>
            <a:ext cx="6755652" cy="147732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Titanium from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NbTi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flanges was one of the differences noted in the coating between Cornell and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Jlab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coated samples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8033C-7671-F284-E3CF-2DA77CF2D26E}"/>
              </a:ext>
            </a:extLst>
          </p:cNvPr>
          <p:cNvSpPr txBox="1"/>
          <p:nvPr/>
        </p:nvSpPr>
        <p:spPr>
          <a:xfrm>
            <a:off x="479522" y="3304635"/>
            <a:ext cx="6755652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finding prompted coating facilities to use Nb cover to restrict uptake of Ti during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coating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5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Titanium in 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SIMS to identify Titanium contamination (myself) -&gt; Ti covers.</a:t>
            </a:r>
          </a:p>
          <a:p>
            <a:pPr marL="0" indent="0">
              <a:buNone/>
            </a:pPr>
            <a:r>
              <a:rPr lang="en-US" dirty="0"/>
              <a:t>Message: data prompted everyone to use covers to protect for Ti.</a:t>
            </a:r>
          </a:p>
          <a:p>
            <a:pPr marL="0" indent="0">
              <a:buNone/>
            </a:pPr>
            <a:r>
              <a:rPr lang="en-US" dirty="0"/>
              <a:t>Also talk about Sn in GB and about more impurities in Nb3Sn</a:t>
            </a:r>
          </a:p>
          <a:p>
            <a:pPr marL="0" indent="0">
              <a:buNone/>
            </a:pPr>
            <a:r>
              <a:rPr lang="en-US" dirty="0"/>
              <a:t>May be split into two slides: talk about Ti and covers, then in the next slide about Sn rich and Sn deficient GB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 descr="A picture containing indoor, engine, miller&#10;&#10;AI-generated content may be incorrect.">
            <a:extLst>
              <a:ext uri="{FF2B5EF4-FFF2-40B4-BE49-F238E27FC236}">
                <a16:creationId xmlns:a16="http://schemas.microsoft.com/office/drawing/2014/main" id="{72873C9F-E9AC-A6EC-8B36-4690045D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88" r="28438" b="16666"/>
          <a:stretch/>
        </p:blipFill>
        <p:spPr>
          <a:xfrm>
            <a:off x="7361682" y="3787765"/>
            <a:ext cx="4095750" cy="29337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26175-2687-7A94-C7DB-EAFA71F59924}"/>
              </a:ext>
            </a:extLst>
          </p:cNvPr>
          <p:cNvSpPr txBox="1"/>
          <p:nvPr/>
        </p:nvSpPr>
        <p:spPr>
          <a:xfrm>
            <a:off x="552578" y="1484878"/>
            <a:ext cx="6019671" cy="291361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All coatings of cavities with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NbTi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flanges use Nb covers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Several other approaches to protect the coatings (and the furnace) from titanium contamination are explored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Ti uptake is studied and needs to be quantified to link it to Q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field dependence</a:t>
            </a:r>
          </a:p>
        </p:txBody>
      </p:sp>
      <p:pic>
        <p:nvPicPr>
          <p:cNvPr id="5" name="Picture 4" descr="A picture containing indoor, engine, dirty, gear&#10;&#10;AI-generated content may be incorrect.">
            <a:extLst>
              <a:ext uri="{FF2B5EF4-FFF2-40B4-BE49-F238E27FC236}">
                <a16:creationId xmlns:a16="http://schemas.microsoft.com/office/drawing/2014/main" id="{11142373-0E99-168C-2F68-3514027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682" y="365760"/>
            <a:ext cx="4095750" cy="3071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28CA8-1C28-1E48-CD63-0F63D8504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176" y="4344181"/>
            <a:ext cx="4135271" cy="251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26086-A60F-38DB-9F6D-904C7E58ABA4}"/>
              </a:ext>
            </a:extLst>
          </p:cNvPr>
          <p:cNvSpPr txBox="1"/>
          <p:nvPr/>
        </p:nvSpPr>
        <p:spPr>
          <a:xfrm rot="20126318">
            <a:off x="2790467" y="5090824"/>
            <a:ext cx="3776740" cy="846386"/>
          </a:xfrm>
          <a:prstGeom prst="rect">
            <a:avLst/>
          </a:prstGeom>
          <a:solidFill>
            <a:schemeClr val="accent1"/>
          </a:solidFill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See N. </a:t>
            </a:r>
            <a:r>
              <a:rPr lang="en-US" sz="1900" b="1" dirty="0" err="1">
                <a:solidFill>
                  <a:schemeClr val="bg1"/>
                </a:solidFill>
                <a:latin typeface="Helvetica" pitchFamily="2" charset="0"/>
              </a:rPr>
              <a:t>Tagdulang’s</a:t>
            </a: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 poster</a:t>
            </a:r>
          </a:p>
        </p:txBody>
      </p:sp>
    </p:spTree>
    <p:extLst>
      <p:ext uri="{BB962C8B-B14F-4D97-AF65-F5344CB8AC3E}">
        <p14:creationId xmlns:p14="http://schemas.microsoft.com/office/powerpoint/2010/main" val="726383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592756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flux and 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nucleation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F6D2C5-72CE-D9B7-E727-CD2D62B5BA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Becker et al., </a:t>
            </a:r>
            <a:r>
              <a:rPr lang="fr-FR" sz="12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Appl</a:t>
            </a: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 Phys. </a:t>
            </a:r>
            <a:r>
              <a:rPr lang="fr-FR" sz="12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Lett</a:t>
            </a: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</a:t>
            </a:r>
            <a:r>
              <a:rPr lang="fr-FR" sz="12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 106, 082602 (2015)</a:t>
            </a:r>
          </a:p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</a:rPr>
              <a:t>L.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</a:rPr>
              <a:t>Shpani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</a:rPr>
              <a:t> et al., SRF’23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08D85D-01B9-210D-86BA-ED2B04C3D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669"/>
          <a:stretch/>
        </p:blipFill>
        <p:spPr>
          <a:xfrm>
            <a:off x="7272320" y="4229913"/>
            <a:ext cx="2180979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4CB53-8CF4-63DB-F560-417A08853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69"/>
          <a:stretch/>
        </p:blipFill>
        <p:spPr>
          <a:xfrm>
            <a:off x="9400496" y="4229913"/>
            <a:ext cx="2180979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7F2AD2-4CCE-6F15-86EB-F890529A2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895" y="799287"/>
            <a:ext cx="3986259" cy="2872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21E86F-DD3D-CAF1-F642-CA2D9E5B1C69}"/>
              </a:ext>
            </a:extLst>
          </p:cNvPr>
          <p:cNvSpPr txBox="1"/>
          <p:nvPr/>
        </p:nvSpPr>
        <p:spPr>
          <a:xfrm>
            <a:off x="552578" y="1484878"/>
            <a:ext cx="6019671" cy="291361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flux early in the coating process strongly impacts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coating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deficiency early in the coating is linked to patchy regions, voids, and Sn-deficient regions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Niobium anodization before the coating has been the approach to improve Sn seeding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01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48976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Source temperature spike to promote nucleation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87229-355B-F655-3F11-75686B69F5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79" y="6254496"/>
            <a:ext cx="3808095" cy="60350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err="1"/>
              <a:t>Placehold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Shpani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SRF’23</a:t>
            </a:r>
          </a:p>
          <a:p>
            <a:pPr>
              <a:spcAft>
                <a:spcPts val="800"/>
              </a:spcAft>
            </a:pP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lang="fr-FR" sz="12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Posen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et al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2021 </a:t>
            </a:r>
            <a:r>
              <a:rPr lang="fr-FR" sz="12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Supercond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2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Sci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2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Technol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fr-FR" sz="1200" b="1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34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025007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5DEC9E-5374-111E-126F-B100C70D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276" y="3352800"/>
            <a:ext cx="6145774" cy="26930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0B0AB8-603E-6952-70A1-D76199B9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9" y="3317536"/>
            <a:ext cx="3851275" cy="30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529B10-22E5-3BB3-0FC4-67AB2A5FBEFF}"/>
              </a:ext>
            </a:extLst>
          </p:cNvPr>
          <p:cNvSpPr txBox="1"/>
          <p:nvPr/>
        </p:nvSpPr>
        <p:spPr>
          <a:xfrm>
            <a:off x="552578" y="1484878"/>
            <a:ext cx="10979515" cy="18876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In addition to anodization, Sn nucleation has been improved by increasing the temperature of Sn source during the nucleation stage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Alternative approaches such as Sn electroplating improves Sn distribution over the surface and may be more suitable for hard-to-reach areas</a:t>
            </a:r>
          </a:p>
        </p:txBody>
      </p:sp>
    </p:spTree>
    <p:extLst>
      <p:ext uri="{BB962C8B-B14F-4D97-AF65-F5344CB8AC3E}">
        <p14:creationId xmlns:p14="http://schemas.microsoft.com/office/powerpoint/2010/main" val="1022080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5751575" cy="433527"/>
          </a:xfrm>
        </p:spPr>
        <p:txBody>
          <a:bodyPr anchor="t">
            <a:normAutofit fontScale="90000"/>
          </a:bodyPr>
          <a:lstStyle/>
          <a:p>
            <a:r>
              <a:rPr lang="en-US" sz="3300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GB driven growth of Nb</a:t>
            </a:r>
            <a:r>
              <a:rPr lang="en-US" sz="3300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300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E7DED9-3A3C-7D6D-60E5-4FBC6A97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99" y="582523"/>
            <a:ext cx="4242816" cy="25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46F019-A772-2010-3A95-70E8390627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79" y="6254496"/>
            <a:ext cx="3785235" cy="60350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 Pudasaini, </a:t>
            </a:r>
            <a:r>
              <a:rPr lang="en-US" b="0" i="1" u="none" strike="noStrike" baseline="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Vac. Sci. Technol. A </a:t>
            </a:r>
            <a:r>
              <a:rPr lang="en-US" b="0" i="0" u="none" strike="noStrike" baseline="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37, 051509 (2019)</a:t>
            </a:r>
          </a:p>
          <a:p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Carlson J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et 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2021 cavities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Phys. Rev. 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103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024516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46F3F57-74FD-AEC3-7968-65DC3A00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33" y="3218135"/>
            <a:ext cx="3362325" cy="29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DF2B6-7C60-FA48-6D3E-1DE9E05A93F4}"/>
              </a:ext>
            </a:extLst>
          </p:cNvPr>
          <p:cNvSpPr txBox="1"/>
          <p:nvPr/>
        </p:nvSpPr>
        <p:spPr>
          <a:xfrm>
            <a:off x="552578" y="1484878"/>
            <a:ext cx="6735989" cy="393954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 grows in columnar grains driven by Sn diffusion through the grain boundaries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grain orientation is uncorrelated to underlying Nb, which explains excellent results achieved with both fine-grain and large-grain niobium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diffusion via grain boundaries leads to the potential of Sn enrichment at the grain boundaries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Sn-rich GB will lead to T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reduction and early vortex nucleation</a:t>
            </a:r>
          </a:p>
        </p:txBody>
      </p:sp>
    </p:spTree>
    <p:extLst>
      <p:ext uri="{BB962C8B-B14F-4D97-AF65-F5344CB8AC3E}">
        <p14:creationId xmlns:p14="http://schemas.microsoft.com/office/powerpoint/2010/main" val="1015091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Roughness of 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5A8D2-E9B7-95F5-B632-ABD2631AC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8" y="3361018"/>
            <a:ext cx="3400826" cy="299286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67486F-3F63-F2DB-92BD-3AD52E6FDC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79" y="6254496"/>
            <a:ext cx="3789045" cy="603504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R. Porter et al, SRF’19</a:t>
            </a:r>
          </a:p>
          <a:p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Eric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 M Lechner et al 2025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Sci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Technol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38 01LT01</a:t>
            </a:r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6D3F50-4439-C24D-1287-F2C3A6D2E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97" y="3512033"/>
            <a:ext cx="3230382" cy="2645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6CC88E-0DE2-BBEF-5635-EC0C7BD9ADFC}"/>
              </a:ext>
            </a:extLst>
          </p:cNvPr>
          <p:cNvSpPr txBox="1"/>
          <p:nvPr/>
        </p:nvSpPr>
        <p:spPr>
          <a:xfrm>
            <a:off x="552578" y="1484878"/>
            <a:ext cx="8124694" cy="18876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Surface roughness of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films has been linked to performance degradation due to field enhancement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highest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has been achieved with thin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coating that had lower surface roughness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705C9E0-104F-45C6-3D37-324FA14C1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0"/>
          <a:stretch/>
        </p:blipFill>
        <p:spPr bwMode="auto">
          <a:xfrm>
            <a:off x="8677272" y="0"/>
            <a:ext cx="2657379" cy="6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4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1026068" cy="433527"/>
          </a:xfrm>
        </p:spPr>
        <p:txBody>
          <a:bodyPr anchor="t">
            <a:noAutofit/>
          </a:bodyPr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Mechanical polishing to reduce roughness</a:t>
            </a:r>
          </a:p>
        </p:txBody>
      </p:sp>
      <p:pic>
        <p:nvPicPr>
          <p:cNvPr id="10242" name="Picture 2" descr="Chart&#10;&#10;AI-generated content may be incorrect.">
            <a:extLst>
              <a:ext uri="{FF2B5EF4-FFF2-40B4-BE49-F238E27FC236}">
                <a16:creationId xmlns:a16="http://schemas.microsoft.com/office/drawing/2014/main" id="{F1875887-6000-ABCA-3BE0-95FB9B4A6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090407" y="1028700"/>
            <a:ext cx="3549015" cy="34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36230" y="6254496"/>
            <a:ext cx="3874770" cy="603504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E. </a:t>
            </a:r>
            <a:r>
              <a:rPr lang="fr-FR" sz="11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Viklund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et al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2024 </a:t>
            </a:r>
            <a:r>
              <a:rPr lang="fr-FR" sz="1100" b="0" i="1" dirty="0" err="1">
                <a:solidFill>
                  <a:schemeClr val="tx1">
                    <a:lumMod val="50000"/>
                  </a:schemeClr>
                </a:solidFill>
                <a:effectLst/>
              </a:rPr>
              <a:t>Supercond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. </a:t>
            </a:r>
            <a:r>
              <a:rPr lang="fr-FR" sz="1100" b="0" i="1" dirty="0" err="1">
                <a:solidFill>
                  <a:schemeClr val="tx1">
                    <a:lumMod val="50000"/>
                  </a:schemeClr>
                </a:solidFill>
                <a:effectLst/>
              </a:rPr>
              <a:t>Sci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. </a:t>
            </a:r>
            <a:r>
              <a:rPr lang="fr-FR" sz="1100" b="0" i="1" dirty="0" err="1">
                <a:solidFill>
                  <a:schemeClr val="tx1">
                    <a:lumMod val="50000"/>
                  </a:schemeClr>
                </a:solidFill>
                <a:effectLst/>
              </a:rPr>
              <a:t>Technol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.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</a:t>
            </a:r>
            <a:r>
              <a:rPr lang="fr-FR" sz="1100" b="1" i="0" dirty="0">
                <a:solidFill>
                  <a:schemeClr val="tx1">
                    <a:lumMod val="50000"/>
                  </a:schemeClr>
                </a:solidFill>
                <a:effectLst/>
              </a:rPr>
              <a:t>37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025009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69A52-F3BF-E29D-400E-CCF285E8CE33}"/>
              </a:ext>
            </a:extLst>
          </p:cNvPr>
          <p:cNvSpPr txBox="1"/>
          <p:nvPr/>
        </p:nvSpPr>
        <p:spPr>
          <a:xfrm>
            <a:off x="552578" y="1484878"/>
            <a:ext cx="7383652" cy="3323987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Centrifugal barrel polishing is an effective way to reduce surface roughness of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Polished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films have surface roughness better than that of electropolished niobium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light re-coating process is used to heal film damage and close cracks in the film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light re-coating process has been shown to be effective to improve degraded cavities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BDE6D64-546F-04E9-0870-AF085A37A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75"/>
          <a:stretch/>
        </p:blipFill>
        <p:spPr bwMode="auto">
          <a:xfrm>
            <a:off x="667255" y="4523742"/>
            <a:ext cx="3111055" cy="21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F6E3387-B911-360D-29E9-D1FDA23B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34583"/>
          <a:stretch/>
        </p:blipFill>
        <p:spPr bwMode="auto">
          <a:xfrm>
            <a:off x="4540472" y="4548944"/>
            <a:ext cx="3111055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6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72777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Material science enables applications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84E85-B457-5060-2C3D-F0DA18E79A7B}"/>
              </a:ext>
            </a:extLst>
          </p:cNvPr>
          <p:cNvSpPr txBox="1"/>
          <p:nvPr/>
        </p:nvSpPr>
        <p:spPr>
          <a:xfrm>
            <a:off x="552578" y="1484878"/>
            <a:ext cx="7617645" cy="291361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Material science studies improved the understanding of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 growth and their RF properties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Several improvement in deposition process were developed based on the insights from material science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Understanding the composition coupled with improved theoretical understanding will lead to further improvement in material properties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FEE959C-C17E-F9D1-D4E0-F9FEFB2C0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982" r="10350"/>
          <a:stretch/>
        </p:blipFill>
        <p:spPr bwMode="auto">
          <a:xfrm>
            <a:off x="6610736" y="3980786"/>
            <a:ext cx="2789165" cy="24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45783-40F7-8860-DAA9-6373606C9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267" y="4001481"/>
            <a:ext cx="2269908" cy="2626775"/>
          </a:xfrm>
          <a:prstGeom prst="rect">
            <a:avLst/>
          </a:prstGeom>
        </p:spPr>
      </p:pic>
      <p:pic>
        <p:nvPicPr>
          <p:cNvPr id="14" name="Picture 13" descr="C:\Users\poelker\AppData\Local\Temp\Screenshot - 7_16_2018 , 1_16_43 PM.jpg">
            <a:extLst>
              <a:ext uri="{FF2B5EF4-FFF2-40B4-BE49-F238E27FC236}">
                <a16:creationId xmlns:a16="http://schemas.microsoft.com/office/drawing/2014/main" id="{C8124330-4F19-2811-80C7-CEF3FDCD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92" y="1788625"/>
            <a:ext cx="3554930" cy="12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944D-CAFD-BC8C-19A2-690009843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049" y="6113895"/>
            <a:ext cx="1224396" cy="484910"/>
          </a:xfrm>
          <a:prstGeom prst="rect">
            <a:avLst/>
          </a:prstGeom>
        </p:spPr>
      </p:pic>
      <p:pic>
        <p:nvPicPr>
          <p:cNvPr id="16" name="Picture 9" descr="JLab and Partnership Logos | Jefferson Lab">
            <a:extLst>
              <a:ext uri="{FF2B5EF4-FFF2-40B4-BE49-F238E27FC236}">
                <a16:creationId xmlns:a16="http://schemas.microsoft.com/office/drawing/2014/main" id="{C290D6ED-DF4C-42A3-011A-8B5D83C2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06" y="2728252"/>
            <a:ext cx="12763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7FA6B6-E0DF-2F63-B208-0239AC1B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16" y="6395298"/>
            <a:ext cx="1840263" cy="34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08648D-A117-EF88-DA4F-55AF574DF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" y="4455865"/>
            <a:ext cx="3904793" cy="2119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2A8CD9-4771-1C4A-5325-463971670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3" y="4340347"/>
            <a:ext cx="2595102" cy="247039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0" name="Picture 9" descr="JLab and Partnership Logos | Jefferson Lab">
            <a:extLst>
              <a:ext uri="{FF2B5EF4-FFF2-40B4-BE49-F238E27FC236}">
                <a16:creationId xmlns:a16="http://schemas.microsoft.com/office/drawing/2014/main" id="{C83A6825-DA5B-90BD-D106-08B4D728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78" y="6480365"/>
            <a:ext cx="12763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B6A5FA-1B8D-E036-6AED-0FB394771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8427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60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0D2BB-B76B-4ED7-71FA-A6F30AE47E90}"/>
              </a:ext>
            </a:extLst>
          </p:cNvPr>
          <p:cNvSpPr txBox="1"/>
          <p:nvPr/>
        </p:nvSpPr>
        <p:spPr>
          <a:xfrm>
            <a:off x="552578" y="1484878"/>
            <a:ext cx="10820272" cy="354969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</a:t>
            </a:r>
            <a:r>
              <a:rPr lang="en-US" sz="24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pk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above 100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have been achieved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Further understanding via careful designs of experiment and use of analytical tools is the key to realizing Nb</a:t>
            </a:r>
            <a:r>
              <a:rPr lang="en-US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high field potential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cavities at several coating facilities world-wide demonstrate performance suitable for accelerator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2289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State-of-the-art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53471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Cavities: Higher superheating 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FCA50D9D-E8C0-E7A4-9605-9F428835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62" y="4990769"/>
            <a:ext cx="64150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lvl="1"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540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mT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sh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0.84·H</a:t>
            </a:r>
            <a:r>
              <a:rPr lang="en-US" altLang="en-US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= 450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mT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</a:t>
            </a:r>
          </a:p>
          <a:p>
            <a:pPr lvl="1"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E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acc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 ~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H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pk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/4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  </a:t>
            </a:r>
            <a:r>
              <a:rPr lang="en-US" alt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altLang="en-US" b="1" u="sng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100 MV/m</a:t>
            </a:r>
            <a:endParaRPr lang="en-US" altLang="en-US" b="1" u="sng" dirty="0">
              <a:latin typeface="Helvetica" panose="020B0604020202020204" pitchFamily="34" charset="0"/>
              <a:ea typeface="宋体" pitchFamily="2" charset="-122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C33FF9-6261-9E4D-53EF-8FB075EB8524}"/>
              </a:ext>
            </a:extLst>
          </p:cNvPr>
          <p:cNvSpPr txBox="1"/>
          <p:nvPr/>
        </p:nvSpPr>
        <p:spPr>
          <a:xfrm>
            <a:off x="566791" y="1203891"/>
            <a:ext cx="6629272" cy="404213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 cavities reach high accelerating gradients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Many limiting mechanisms in Nb SRF cavities have been understood and mitigated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State-of-the-art Nb cavities are reaching very close to the superheating field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sh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of niobium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Sn, an s-wave superconductor with large energy gap and twice as high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sh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as niobium, offers the potential for even high accelerating gradients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</p:txBody>
      </p:sp>
      <p:graphicFrame>
        <p:nvGraphicFramePr>
          <p:cNvPr id="35" name="Group 580">
            <a:extLst>
              <a:ext uri="{FF2B5EF4-FFF2-40B4-BE49-F238E27FC236}">
                <a16:creationId xmlns:a16="http://schemas.microsoft.com/office/drawing/2014/main" id="{5ABCFE30-9A5C-327C-4A8C-95FE95645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4651"/>
              </p:ext>
            </p:extLst>
          </p:nvPr>
        </p:nvGraphicFramePr>
        <p:xfrm>
          <a:off x="7510439" y="3977294"/>
          <a:ext cx="4281511" cy="2811780"/>
        </p:xfrm>
        <a:graphic>
          <a:graphicData uri="http://schemas.openxmlformats.org/drawingml/2006/table">
            <a:tbl>
              <a:tblPr/>
              <a:tblGrid>
                <a:gridCol w="1538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Material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Nb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Nb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[K]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9.25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18.3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ρ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</a:t>
                      </a:r>
                      <a:r>
                        <a:rPr kumimoji="0" lang="el-G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μΩ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</a:t>
                      </a:r>
                      <a:r>
                        <a:rPr kumimoji="0" lang="en-US" altLang="en-US" sz="1600" b="1" i="0" u="none" strike="noStrike" cap="none" normalizeH="0" baseline="-2500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sh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(0) [T]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0.24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0.45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Δ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meV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1.45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3.1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BCS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2K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BCS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4K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</a:t>
                      </a:r>
                      <a:r>
                        <a:rPr kumimoji="0" lang="en-US" altLang="en-US" sz="1600" b="1" i="0" u="none" strike="noStrike" cap="none" normalizeH="0" baseline="-2500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acc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[MV/m]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100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098" name="Picture 2" descr="Chart&#10;&#10;Description automatically generated">
            <a:extLst>
              <a:ext uri="{FF2B5EF4-FFF2-40B4-BE49-F238E27FC236}">
                <a16:creationId xmlns:a16="http://schemas.microsoft.com/office/drawing/2014/main" id="{0BA373B2-C6FA-8182-0803-A08B3D5A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848361"/>
            <a:ext cx="3490911" cy="29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36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10877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Cavities: High Q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at higher temperature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53C5C48-474D-77FC-AB30-DC2EEEE51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51939"/>
              </p:ext>
            </p:extLst>
          </p:nvPr>
        </p:nvGraphicFramePr>
        <p:xfrm>
          <a:off x="1627325" y="5712031"/>
          <a:ext cx="3622976" cy="78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533160" progId="Equation.3">
                  <p:embed/>
                </p:oleObj>
              </mc:Choice>
              <mc:Fallback>
                <p:oleObj name="Equation" r:id="rId3" imgW="2273040" imgH="533160" progId="Equation.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48665A9-7DF4-7B63-8A26-4ED5594B2F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325" y="5712031"/>
                        <a:ext cx="3622976" cy="780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8">
            <a:extLst>
              <a:ext uri="{FF2B5EF4-FFF2-40B4-BE49-F238E27FC236}">
                <a16:creationId xmlns:a16="http://schemas.microsoft.com/office/drawing/2014/main" id="{B55B7CDA-2DDF-EAA2-0BD3-C42A9207F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501" y="5974974"/>
            <a:ext cx="47378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lvl="1" indent="0" algn="ctr">
              <a:spcBef>
                <a:spcPct val="50000"/>
              </a:spcBef>
            </a:pPr>
            <a:r>
              <a:rPr lang="el-G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3.1 </a:t>
            </a:r>
            <a:r>
              <a:rPr lang="en-US" alt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meV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Rs ≥ 5 n</a:t>
            </a:r>
            <a:r>
              <a:rPr lang="el-GR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US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@ 4.3K @ ~ 1 GHz</a:t>
            </a:r>
            <a:endParaRPr lang="en-US" altLang="en-US" sz="1400" b="1" u="sng" dirty="0">
              <a:latin typeface="Helvetica" panose="020B0604020202020204" pitchFamily="34" charset="0"/>
              <a:ea typeface="宋体" pitchFamily="2" charset="-122"/>
              <a:cs typeface="Helvetica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3B7AB-8C79-9660-200A-AFD3BDD5C8A0}"/>
              </a:ext>
            </a:extLst>
          </p:cNvPr>
          <p:cNvSpPr txBox="1"/>
          <p:nvPr/>
        </p:nvSpPr>
        <p:spPr>
          <a:xfrm>
            <a:off x="552579" y="1484878"/>
            <a:ext cx="5141224" cy="404213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has larger energy gap than niobium and (relatively) low normal conducting resistivity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Higher Q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at higher temperatures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Q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&gt; 10</a:t>
            </a:r>
            <a:r>
              <a:rPr lang="en-US" sz="20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10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at 4 K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Can use cryocoolers instead of liquefier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cryoplant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Reduce the capital and operating cost for high duty factor small and medium-size accelerators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8F07DA-A133-FA84-0558-263ED6524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301" y="530365"/>
            <a:ext cx="7349714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8667752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Short overview of past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FA02D100-EF7A-00A7-9E81-D15D1A9D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129" t="7389" r="9677" b="10946"/>
          <a:stretch>
            <a:fillRect/>
          </a:stretch>
        </p:blipFill>
        <p:spPr bwMode="auto">
          <a:xfrm>
            <a:off x="9248536" y="799287"/>
            <a:ext cx="2241761" cy="30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B25E8E3D-E87E-9EAA-DAD7-5CC73E05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645" t="4652" r="3097" b="5747"/>
          <a:stretch>
            <a:fillRect/>
          </a:stretch>
        </p:blipFill>
        <p:spPr bwMode="auto">
          <a:xfrm rot="5400000">
            <a:off x="6409372" y="305688"/>
            <a:ext cx="2366791" cy="33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3C8110-F834-E024-BDC7-43797CAC22CE}"/>
              </a:ext>
            </a:extLst>
          </p:cNvPr>
          <p:cNvSpPr txBox="1"/>
          <p:nvPr/>
        </p:nvSpPr>
        <p:spPr>
          <a:xfrm>
            <a:off x="8062579" y="4122908"/>
            <a:ext cx="1157881" cy="6679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“Wuppertal”</a:t>
            </a:r>
          </a:p>
          <a:p>
            <a:r>
              <a:rPr lang="en-US" sz="1400"/>
              <a:t>configuration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918CA06-10B1-7804-1E58-2AA611F82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014" y="3486620"/>
            <a:ext cx="4681106" cy="33519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57E6E5-A706-21A8-EDA9-016A99923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755" y="1627457"/>
            <a:ext cx="5933666" cy="385005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DF6E81-D69D-7395-D5F3-03158A65F850}"/>
              </a:ext>
            </a:extLst>
          </p:cNvPr>
          <p:cNvSpPr txBox="1"/>
          <p:nvPr/>
        </p:nvSpPr>
        <p:spPr>
          <a:xfrm>
            <a:off x="552579" y="1484878"/>
            <a:ext cx="5256406" cy="352917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was discovered in 1953 by B. Matthias et al.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Material development in 70-80s by Siemens AG, Karlsruhe, Cornell University, University of Wuppertal and CERN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Development at Wuppertal led to high Q and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~ 15 MV/m, limited by strong Q-slope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66D634-97C0-3CC8-9B90-96A0C24A0508}"/>
              </a:ext>
            </a:extLst>
          </p:cNvPr>
          <p:cNvSpPr/>
          <p:nvPr/>
        </p:nvSpPr>
        <p:spPr>
          <a:xfrm>
            <a:off x="9772779" y="5643214"/>
            <a:ext cx="205727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G. Müller, P. </a:t>
            </a:r>
            <a:r>
              <a:rPr lang="en-US" sz="1200" dirty="0" err="1"/>
              <a:t>Kneisel</a:t>
            </a:r>
            <a:r>
              <a:rPr lang="en-US" sz="1200" dirty="0"/>
              <a:t>, D. </a:t>
            </a:r>
            <a:r>
              <a:rPr lang="en-US" sz="1200" dirty="0" err="1"/>
              <a:t>Mansen</a:t>
            </a:r>
            <a:r>
              <a:rPr lang="en-US" sz="1200" dirty="0"/>
              <a:t>, </a:t>
            </a:r>
            <a:r>
              <a:rPr lang="en-US" sz="1200" dirty="0" err="1"/>
              <a:t>H.Piel</a:t>
            </a:r>
            <a:r>
              <a:rPr lang="en-US" sz="1200" dirty="0"/>
              <a:t>, J. </a:t>
            </a:r>
            <a:r>
              <a:rPr lang="en-US" sz="1200" dirty="0" err="1"/>
              <a:t>Pouryamout</a:t>
            </a:r>
            <a:r>
              <a:rPr lang="en-US" sz="1200" dirty="0"/>
              <a:t>, R. W. </a:t>
            </a:r>
            <a:r>
              <a:rPr lang="en-US" sz="1200" dirty="0" err="1"/>
              <a:t>Röth</a:t>
            </a:r>
            <a:r>
              <a:rPr lang="en-US" sz="1200" dirty="0"/>
              <a:t>, EPAC’96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B1B3F-6375-BBD0-D975-779C5A11A283}"/>
              </a:ext>
            </a:extLst>
          </p:cNvPr>
          <p:cNvSpPr txBox="1"/>
          <p:nvPr/>
        </p:nvSpPr>
        <p:spPr>
          <a:xfrm>
            <a:off x="552579" y="4513204"/>
            <a:ext cx="5256406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Q vs E without strong Q-slope at Cornell in 2013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EA2CCB-3D83-0AC7-5893-8E848C958FAD}"/>
              </a:ext>
            </a:extLst>
          </p:cNvPr>
          <p:cNvSpPr txBox="1"/>
          <p:nvPr/>
        </p:nvSpPr>
        <p:spPr>
          <a:xfrm>
            <a:off x="1012880" y="6284614"/>
            <a:ext cx="6790843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Posen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SRF’13</a:t>
            </a:r>
            <a:endParaRPr lang="en-US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9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7623038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development world-wide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38223-BD92-19AB-937E-0C691C44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3" y="1232334"/>
            <a:ext cx="1897547" cy="28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4" descr="C:\Users\grigory\Downloads\Furnace.JPG">
            <a:extLst>
              <a:ext uri="{FF2B5EF4-FFF2-40B4-BE49-F238E27FC236}">
                <a16:creationId xmlns:a16="http://schemas.microsoft.com/office/drawing/2014/main" id="{B8FA41B2-D28B-59DF-2CA6-ED0BF5B77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901" r="6595" b="3109"/>
          <a:stretch/>
        </p:blipFill>
        <p:spPr bwMode="auto">
          <a:xfrm>
            <a:off x="3445442" y="1350369"/>
            <a:ext cx="1349197" cy="2801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218B36-62E0-290F-CBF2-7D67550B3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44" y="4697462"/>
            <a:ext cx="3568514" cy="171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Lab and Partnership Logos | Jefferson Lab">
            <a:extLst>
              <a:ext uri="{FF2B5EF4-FFF2-40B4-BE49-F238E27FC236}">
                <a16:creationId xmlns:a16="http://schemas.microsoft.com/office/drawing/2014/main" id="{193767C9-3851-48B0-890C-CBCE75BA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68" y="4036216"/>
            <a:ext cx="12763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3E6CD-7E18-6276-9D5F-2EF6A2C4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7" y="4020431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3D36601-C105-FBC8-EA7E-52F0DD01F45E}"/>
              </a:ext>
            </a:extLst>
          </p:cNvPr>
          <p:cNvSpPr txBox="1"/>
          <p:nvPr/>
        </p:nvSpPr>
        <p:spPr>
          <a:xfrm>
            <a:off x="1369151" y="4041899"/>
            <a:ext cx="840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2009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3758A323-5056-DAE9-C2D0-B602E6711ED9}"/>
              </a:ext>
            </a:extLst>
          </p:cNvPr>
          <p:cNvSpPr txBox="1"/>
          <p:nvPr/>
        </p:nvSpPr>
        <p:spPr>
          <a:xfrm>
            <a:off x="4475631" y="3697647"/>
            <a:ext cx="784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F0FBB5-99A8-E03C-5919-4974E5706DA4}"/>
              </a:ext>
            </a:extLst>
          </p:cNvPr>
          <p:cNvGrpSpPr/>
          <p:nvPr/>
        </p:nvGrpSpPr>
        <p:grpSpPr>
          <a:xfrm>
            <a:off x="8506681" y="1232739"/>
            <a:ext cx="2937175" cy="2047122"/>
            <a:chOff x="6155056" y="1097559"/>
            <a:chExt cx="2937175" cy="204712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FA15951-63A0-7338-5BF9-F57020264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056" y="1097559"/>
              <a:ext cx="2937175" cy="204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Institute of modern physics(IMP), CAS ...">
              <a:extLst>
                <a:ext uri="{FF2B5EF4-FFF2-40B4-BE49-F238E27FC236}">
                  <a16:creationId xmlns:a16="http://schemas.microsoft.com/office/drawing/2014/main" id="{E4A4063D-FDA1-8801-8BC8-1A95A7677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0006" y="2404932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29CDCB-B68E-E786-DFF9-017CAC92329B}"/>
              </a:ext>
            </a:extLst>
          </p:cNvPr>
          <p:cNvGrpSpPr/>
          <p:nvPr/>
        </p:nvGrpSpPr>
        <p:grpSpPr>
          <a:xfrm>
            <a:off x="5892201" y="1346660"/>
            <a:ext cx="2645235" cy="2206906"/>
            <a:chOff x="3822504" y="1136492"/>
            <a:chExt cx="2645235" cy="2206906"/>
          </a:xfrm>
        </p:grpSpPr>
        <p:pic>
          <p:nvPicPr>
            <p:cNvPr id="21" name="Picture 5" descr="Coatings 14 00581 g003">
              <a:extLst>
                <a:ext uri="{FF2B5EF4-FFF2-40B4-BE49-F238E27FC236}">
                  <a16:creationId xmlns:a16="http://schemas.microsoft.com/office/drawing/2014/main" id="{BC4B2331-B503-DFF6-BC34-DA75F46D0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769" y="1136492"/>
              <a:ext cx="2615970" cy="207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9" descr="中国科学院上海高等研究院__碳标签-低碳城">
              <a:extLst>
                <a:ext uri="{FF2B5EF4-FFF2-40B4-BE49-F238E27FC236}">
                  <a16:creationId xmlns:a16="http://schemas.microsoft.com/office/drawing/2014/main" id="{7487D0C8-F0B5-3A46-71F0-06C74DBDE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504" y="2754593"/>
              <a:ext cx="594413" cy="588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F8C441-8104-4BD3-5E19-BE9E8CB6D8F3}"/>
              </a:ext>
            </a:extLst>
          </p:cNvPr>
          <p:cNvGrpSpPr/>
          <p:nvPr/>
        </p:nvGrpSpPr>
        <p:grpSpPr>
          <a:xfrm>
            <a:off x="6224442" y="4005675"/>
            <a:ext cx="2343534" cy="2486565"/>
            <a:chOff x="4177487" y="3629025"/>
            <a:chExt cx="2343534" cy="24865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1AF9AA-D170-AA47-726E-0EE597E1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463" t="10275" r="2810"/>
            <a:stretch/>
          </p:blipFill>
          <p:spPr>
            <a:xfrm>
              <a:off x="4204609" y="3629025"/>
              <a:ext cx="2316412" cy="2469526"/>
            </a:xfrm>
            <a:prstGeom prst="rect">
              <a:avLst/>
            </a:prstGeom>
          </p:spPr>
        </p:pic>
        <p:pic>
          <p:nvPicPr>
            <p:cNvPr id="25" name="Picture 21">
              <a:extLst>
                <a:ext uri="{FF2B5EF4-FFF2-40B4-BE49-F238E27FC236}">
                  <a16:creationId xmlns:a16="http://schemas.microsoft.com/office/drawing/2014/main" id="{71C4F5E6-1A69-7BA3-CFBF-C39FFDAED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487" y="5763165"/>
              <a:ext cx="1133475" cy="35242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38B62-80C2-4C3D-7D2B-729353801F8B}"/>
              </a:ext>
            </a:extLst>
          </p:cNvPr>
          <p:cNvGrpSpPr/>
          <p:nvPr/>
        </p:nvGrpSpPr>
        <p:grpSpPr>
          <a:xfrm>
            <a:off x="8968751" y="3885223"/>
            <a:ext cx="2436499" cy="2471127"/>
            <a:chOff x="6655732" y="3683671"/>
            <a:chExt cx="2436499" cy="2471127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27A26859-955F-619E-6013-2E7ED2ADD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732" y="3683671"/>
              <a:ext cx="2436499" cy="2436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5" descr="Peking University">
              <a:extLst>
                <a:ext uri="{FF2B5EF4-FFF2-40B4-BE49-F238E27FC236}">
                  <a16:creationId xmlns:a16="http://schemas.microsoft.com/office/drawing/2014/main" id="{71DE147B-F7DF-44B6-100D-95E23139F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3461" y="5508513"/>
              <a:ext cx="638770" cy="64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15">
            <a:extLst>
              <a:ext uri="{FF2B5EF4-FFF2-40B4-BE49-F238E27FC236}">
                <a16:creationId xmlns:a16="http://schemas.microsoft.com/office/drawing/2014/main" id="{6133AC19-DCDE-6C1E-7052-5597E858F4E7}"/>
              </a:ext>
            </a:extLst>
          </p:cNvPr>
          <p:cNvSpPr txBox="1"/>
          <p:nvPr/>
        </p:nvSpPr>
        <p:spPr>
          <a:xfrm>
            <a:off x="8260447" y="923717"/>
            <a:ext cx="141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2018 - 2023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D5A14726-13FD-C174-3BFA-CB591D748A29}"/>
              </a:ext>
            </a:extLst>
          </p:cNvPr>
          <p:cNvSpPr txBox="1"/>
          <p:nvPr/>
        </p:nvSpPr>
        <p:spPr>
          <a:xfrm>
            <a:off x="4336790" y="5906803"/>
            <a:ext cx="784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0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363202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State-of-the-art R&amp;D cavities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6585BF-D503-FEF2-EFB1-3D3E7C177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958401" y="662257"/>
            <a:ext cx="4832675" cy="37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78ACE-5B67-46BB-3FDA-0E56B76F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2" y="4626495"/>
            <a:ext cx="2589720" cy="2011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9C08A0-4D14-0333-F2DC-E0A93CFB6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4425" y="4601836"/>
            <a:ext cx="2305449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8AF905-BBD7-CCCF-AC99-12758169EF0D}"/>
              </a:ext>
            </a:extLst>
          </p:cNvPr>
          <p:cNvSpPr txBox="1"/>
          <p:nvPr/>
        </p:nvSpPr>
        <p:spPr>
          <a:xfrm>
            <a:off x="5398126" y="6298110"/>
            <a:ext cx="6790843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Stilin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Ph.D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dissertation, 2024; </a:t>
            </a:r>
            <a:r>
              <a:rPr lang="fr-FR" sz="12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J.Hao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et al., TTC’25; </a:t>
            </a:r>
            <a:r>
              <a:rPr lang="fr-FR" sz="1200" dirty="0" err="1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Z.Yang</a:t>
            </a:r>
            <a:r>
              <a:rPr lang="fr-FR" sz="12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al, TTC’23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E65BC5-8063-F4AF-9BAF-ABFD6D4C9D85}"/>
              </a:ext>
            </a:extLst>
          </p:cNvPr>
          <p:cNvGrpSpPr>
            <a:grpSpLocks noChangeAspect="1"/>
          </p:cNvGrpSpPr>
          <p:nvPr/>
        </p:nvGrpSpPr>
        <p:grpSpPr>
          <a:xfrm>
            <a:off x="5586801" y="4521720"/>
            <a:ext cx="2743200" cy="1867930"/>
            <a:chOff x="5635645" y="2832491"/>
            <a:chExt cx="4536504" cy="3659749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7D66F7-346A-3C0E-A24B-DCA01BA572F7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" r="1198"/>
            <a:stretch/>
          </p:blipFill>
          <p:spPr bwMode="auto">
            <a:xfrm>
              <a:off x="5635645" y="2832491"/>
              <a:ext cx="4536504" cy="36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25" descr="Peking University">
              <a:extLst>
                <a:ext uri="{FF2B5EF4-FFF2-40B4-BE49-F238E27FC236}">
                  <a16:creationId xmlns:a16="http://schemas.microsoft.com/office/drawing/2014/main" id="{D20D3385-7FA6-81A7-E0B2-45A1DDF1D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845" y="4918832"/>
              <a:ext cx="885030" cy="89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1BFB7D-EC1A-46F2-FCBE-DAB962B623BE}"/>
              </a:ext>
            </a:extLst>
          </p:cNvPr>
          <p:cNvGrpSpPr/>
          <p:nvPr/>
        </p:nvGrpSpPr>
        <p:grpSpPr>
          <a:xfrm>
            <a:off x="8699923" y="4464646"/>
            <a:ext cx="2743200" cy="2106778"/>
            <a:chOff x="8610307" y="4614697"/>
            <a:chExt cx="2743200" cy="2106778"/>
          </a:xfrm>
        </p:grpSpPr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9364832D-9E3A-0EE8-F23C-C0EA0B2344B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/>
            <a:srcRect l="7293" t="5986" r="16385" b="17411"/>
            <a:stretch/>
          </p:blipFill>
          <p:spPr>
            <a:xfrm>
              <a:off x="8610307" y="4614697"/>
              <a:ext cx="2743200" cy="2106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7" descr="Institute of modern physics(IMP), CAS ...">
              <a:extLst>
                <a:ext uri="{FF2B5EF4-FFF2-40B4-BE49-F238E27FC236}">
                  <a16:creationId xmlns:a16="http://schemas.microsoft.com/office/drawing/2014/main" id="{0F3FA35D-8A8B-6F39-7987-7A19852AC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7401" y="5763234"/>
              <a:ext cx="584200" cy="58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198F37A-658A-3DB3-1A66-732A5E66A682}"/>
              </a:ext>
            </a:extLst>
          </p:cNvPr>
          <p:cNvSpPr txBox="1"/>
          <p:nvPr/>
        </p:nvSpPr>
        <p:spPr>
          <a:xfrm>
            <a:off x="552578" y="1484878"/>
            <a:ext cx="6405823" cy="260584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highest accelerating gradient is above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= 20 MV/m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cavity was coated and measured at Fermilab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record performance is attributed to thinner “shiny” coating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B5195-A6F9-8F32-0535-93DDB73AEF45}"/>
              </a:ext>
            </a:extLst>
          </p:cNvPr>
          <p:cNvSpPr txBox="1"/>
          <p:nvPr/>
        </p:nvSpPr>
        <p:spPr>
          <a:xfrm>
            <a:off x="552577" y="3580732"/>
            <a:ext cx="6928877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Coatings world-wide reached practical accelerating gradients above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= 10 MV/m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89E224E-DC93-70D3-A9A8-88C93D6AA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115" y="3201098"/>
            <a:ext cx="3657600" cy="26656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Best accelerator cavities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7AE557-D6FC-017A-EA6D-E29B153BB9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71903" y="6254496"/>
            <a:ext cx="4185529" cy="603504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Posen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 et al.,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Sci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Technol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34 (2021) 025007</a:t>
            </a:r>
          </a:p>
          <a:p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Eremeev et al., SRF’23 &amp; LINAC’24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EF082-D514-2028-FB32-216366F3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115" y="214502"/>
            <a:ext cx="3657600" cy="2969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1AE3A-1CFD-C3EB-B962-AC6EFB5BEBBF}"/>
              </a:ext>
            </a:extLst>
          </p:cNvPr>
          <p:cNvSpPr txBox="1"/>
          <p:nvPr/>
        </p:nvSpPr>
        <p:spPr>
          <a:xfrm>
            <a:off x="552578" y="1484878"/>
            <a:ext cx="7296021" cy="260584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Multicell accelerator cavities reach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above 10 MV/m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Several projects are underway to integrate cavities into operational cryomodules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CEBAF cryomodule with two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Sn-coated cavities has been recently measured with total voltage gain &gt; 10 MV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1EE84F-7ADC-55D3-C262-1E67D5D17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255" y="2070425"/>
            <a:ext cx="936801" cy="624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44CF17-CD82-63F0-9909-753B2B885F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4290" y="4916730"/>
            <a:ext cx="1409060" cy="239359"/>
          </a:xfrm>
          <a:prstGeom prst="rect">
            <a:avLst/>
          </a:prstGeom>
        </p:spPr>
      </p:pic>
      <p:pic>
        <p:nvPicPr>
          <p:cNvPr id="19" name="Picture 18" descr="A large machine in a factory&#10;&#10;Description automatically generated">
            <a:extLst>
              <a:ext uri="{FF2B5EF4-FFF2-40B4-BE49-F238E27FC236}">
                <a16:creationId xmlns:a16="http://schemas.microsoft.com/office/drawing/2014/main" id="{C4204284-636D-425E-DF49-8176C31C67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74" t="21261" r="-393" b="-1243"/>
          <a:stretch/>
        </p:blipFill>
        <p:spPr>
          <a:xfrm>
            <a:off x="2018540" y="4190397"/>
            <a:ext cx="4362692" cy="25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6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382252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Best accelerator cavities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7628B-085C-1A05-02F8-8FBA0BF3DD95}"/>
              </a:ext>
            </a:extLst>
          </p:cNvPr>
          <p:cNvSpPr txBox="1"/>
          <p:nvPr/>
        </p:nvSpPr>
        <p:spPr>
          <a:xfrm>
            <a:off x="704979" y="2649854"/>
            <a:ext cx="5256406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QWR cavities were coated within ANL-FNAL collaboration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ED05E8E-9593-EB6C-267F-ABD7619E3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54" y="777058"/>
            <a:ext cx="3657600" cy="26310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FF4601-5993-1687-8766-407673E785E2}"/>
              </a:ext>
            </a:extLst>
          </p:cNvPr>
          <p:cNvSpPr txBox="1"/>
          <p:nvPr/>
        </p:nvSpPr>
        <p:spPr>
          <a:xfrm>
            <a:off x="8931901" y="6352143"/>
            <a:ext cx="2621923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Petersen et al., HIAT’25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6E98C6-0DE3-25B3-3A33-9972FD4F7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54" y="3474055"/>
            <a:ext cx="3657600" cy="3064857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4A41D0-F95A-517F-0B35-C778ACDE0C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6" t="24471" r="26737" b="11658"/>
          <a:stretch>
            <a:fillRect/>
          </a:stretch>
        </p:blipFill>
        <p:spPr bwMode="auto">
          <a:xfrm>
            <a:off x="9538523" y="582523"/>
            <a:ext cx="2177098" cy="543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8C0B0-D6ED-0AAD-FCC7-10834C54923A}"/>
              </a:ext>
            </a:extLst>
          </p:cNvPr>
          <p:cNvSpPr txBox="1"/>
          <p:nvPr/>
        </p:nvSpPr>
        <p:spPr>
          <a:xfrm>
            <a:off x="704979" y="1637278"/>
            <a:ext cx="5256406" cy="147732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latin typeface="Helvetica" pitchFamily="2" charset="0"/>
              </a:rPr>
              <a:t>3</a:t>
            </a:r>
            <a:r>
              <a:rPr lang="en-US" sz="2000" dirty="0">
                <a:ln w="0"/>
                <a:latin typeface="Helvetica" pitchFamily="2" charset="0"/>
              </a:rPr>
              <a:t>Sn films offer advantages at lower frequencies at 4 K compared to Nb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03F95-199E-CAA4-564E-151F1D27C651}"/>
              </a:ext>
            </a:extLst>
          </p:cNvPr>
          <p:cNvSpPr txBox="1"/>
          <p:nvPr/>
        </p:nvSpPr>
        <p:spPr>
          <a:xfrm>
            <a:off x="704979" y="3317754"/>
            <a:ext cx="5256406" cy="21954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The best 145 MHz QWR cavity reached </a:t>
            </a:r>
            <a:r>
              <a:rPr lang="en-US" sz="2000" u="sng" dirty="0">
                <a:ln w="0"/>
                <a:latin typeface="Helvetica" pitchFamily="2" charset="0"/>
              </a:rPr>
              <a:t>unprecedented </a:t>
            </a:r>
            <a:r>
              <a:rPr lang="en-US" sz="2000" u="sng" dirty="0" err="1">
                <a:ln w="0"/>
                <a:latin typeface="Helvetica" pitchFamily="2" charset="0"/>
              </a:rPr>
              <a:t>B</a:t>
            </a:r>
            <a:r>
              <a:rPr lang="en-US" sz="2000" u="sng" baseline="-25000" dirty="0" err="1">
                <a:ln w="0"/>
                <a:latin typeface="Helvetica" pitchFamily="2" charset="0"/>
              </a:rPr>
              <a:t>pk</a:t>
            </a:r>
            <a:r>
              <a:rPr lang="en-US" sz="2000" u="sng" dirty="0">
                <a:ln w="0"/>
                <a:latin typeface="Helvetica" pitchFamily="2" charset="0"/>
              </a:rPr>
              <a:t> = 108 </a:t>
            </a:r>
            <a:r>
              <a:rPr lang="en-US" sz="2000" u="sng" dirty="0" err="1">
                <a:ln w="0"/>
                <a:latin typeface="Helvetica" pitchFamily="2" charset="0"/>
              </a:rPr>
              <a:t>mT</a:t>
            </a:r>
            <a:endParaRPr lang="en-US" sz="2000" u="sng" dirty="0">
              <a:ln w="0"/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Such </a:t>
            </a:r>
            <a:r>
              <a:rPr lang="en-US" sz="2000" dirty="0" err="1">
                <a:ln w="0"/>
                <a:latin typeface="Helvetica" pitchFamily="2" charset="0"/>
              </a:rPr>
              <a:t>B</a:t>
            </a:r>
            <a:r>
              <a:rPr lang="en-US" sz="2000" baseline="-25000" dirty="0" err="1">
                <a:ln w="0"/>
                <a:latin typeface="Helvetica" pitchFamily="2" charset="0"/>
              </a:rPr>
              <a:t>pk</a:t>
            </a:r>
            <a:r>
              <a:rPr lang="en-US" sz="2000" dirty="0">
                <a:ln w="0"/>
                <a:latin typeface="Helvetica" pitchFamily="2" charset="0"/>
              </a:rPr>
              <a:t> corresponds to </a:t>
            </a:r>
            <a:r>
              <a:rPr lang="en-US" sz="2000" dirty="0" err="1">
                <a:ln w="0"/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latin typeface="Helvetica" pitchFamily="2" charset="0"/>
              </a:rPr>
              <a:t>acc</a:t>
            </a:r>
            <a:r>
              <a:rPr lang="en-US" sz="2000" dirty="0">
                <a:ln w="0"/>
                <a:latin typeface="Helvetica" pitchFamily="2" charset="0"/>
              </a:rPr>
              <a:t> &gt; 25 MV/m in elliptical SRF cavity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46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8|3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8|1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"/>
</p:tagLst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FNAL-Slide-Deck-Tempate_4.9.2025_Light (1)</Template>
  <TotalTime>10896</TotalTime>
  <Words>1297</Words>
  <Application>Microsoft Macintosh PowerPoint</Application>
  <PresentationFormat>Widescreen</PresentationFormat>
  <Paragraphs>174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Helvetica</vt:lpstr>
      <vt:lpstr>Times New Roman</vt:lpstr>
      <vt:lpstr>Wingdings</vt:lpstr>
      <vt:lpstr>Content Slides</vt:lpstr>
      <vt:lpstr>Section Title and Agenda Slides</vt:lpstr>
      <vt:lpstr>Equation</vt:lpstr>
      <vt:lpstr>Nb3Sn: State-of-the-art performance, challenges and opportunities for materials science</vt:lpstr>
      <vt:lpstr>State-of-the-art performance</vt:lpstr>
      <vt:lpstr>Nb3Sn Cavities: Higher superheating field</vt:lpstr>
      <vt:lpstr>Nb3Sn Cavities: High Q0 at higher temperature</vt:lpstr>
      <vt:lpstr>Short overview of past work</vt:lpstr>
      <vt:lpstr>Nb3Sn development world-wide</vt:lpstr>
      <vt:lpstr>State-of-the-art R&amp;D cavities </vt:lpstr>
      <vt:lpstr>Best accelerator cavities</vt:lpstr>
      <vt:lpstr>Best accelerator cavities</vt:lpstr>
      <vt:lpstr>Challenges and Opportunities (or how did we get here and how do we move beyond)</vt:lpstr>
      <vt:lpstr>What causes Q-slope?</vt:lpstr>
      <vt:lpstr>Titanium in Nb3Sn</vt:lpstr>
      <vt:lpstr>Sn flux and Nb3Sn nucleation</vt:lpstr>
      <vt:lpstr>Source temperature spike to promote nucleation</vt:lpstr>
      <vt:lpstr>GB driven growth of Nb3Sn</vt:lpstr>
      <vt:lpstr>Roughness of Nb3Sn</vt:lpstr>
      <vt:lpstr>Mechanical polishing to reduce roughness</vt:lpstr>
      <vt:lpstr>Material science enables applications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Grigory V. Eremeev</dc:creator>
  <cp:lastModifiedBy>Grigory V. Eremeev</cp:lastModifiedBy>
  <cp:revision>27</cp:revision>
  <dcterms:created xsi:type="dcterms:W3CDTF">2025-07-07T15:11:35Z</dcterms:created>
  <dcterms:modified xsi:type="dcterms:W3CDTF">2025-07-16T10:23:31Z</dcterms:modified>
</cp:coreProperties>
</file>